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326" r:id="rId2"/>
    <p:sldId id="257" r:id="rId3"/>
    <p:sldId id="776" r:id="rId4"/>
    <p:sldId id="762" r:id="rId5"/>
    <p:sldId id="728" r:id="rId6"/>
    <p:sldId id="787" r:id="rId7"/>
    <p:sldId id="263" r:id="rId8"/>
    <p:sldId id="260" r:id="rId9"/>
    <p:sldId id="765" r:id="rId10"/>
    <p:sldId id="264" r:id="rId11"/>
    <p:sldId id="337" r:id="rId12"/>
    <p:sldId id="339" r:id="rId13"/>
    <p:sldId id="262" r:id="rId14"/>
    <p:sldId id="345" r:id="rId15"/>
    <p:sldId id="763" r:id="rId16"/>
    <p:sldId id="727" r:id="rId17"/>
    <p:sldId id="777" r:id="rId18"/>
    <p:sldId id="729" r:id="rId19"/>
    <p:sldId id="730" r:id="rId20"/>
    <p:sldId id="747" r:id="rId21"/>
    <p:sldId id="767" r:id="rId22"/>
    <p:sldId id="746" r:id="rId23"/>
    <p:sldId id="731" r:id="rId24"/>
    <p:sldId id="733" r:id="rId25"/>
    <p:sldId id="274" r:id="rId26"/>
    <p:sldId id="734" r:id="rId27"/>
    <p:sldId id="768" r:id="rId28"/>
    <p:sldId id="788" r:id="rId29"/>
    <p:sldId id="745" r:id="rId30"/>
    <p:sldId id="778" r:id="rId31"/>
    <p:sldId id="737" r:id="rId32"/>
    <p:sldId id="779" r:id="rId33"/>
    <p:sldId id="769" r:id="rId34"/>
    <p:sldId id="780" r:id="rId35"/>
    <p:sldId id="741" r:id="rId36"/>
    <p:sldId id="744" r:id="rId37"/>
    <p:sldId id="343" r:id="rId38"/>
    <p:sldId id="772" r:id="rId39"/>
    <p:sldId id="781" r:id="rId40"/>
    <p:sldId id="755" r:id="rId41"/>
    <p:sldId id="735" r:id="rId42"/>
    <p:sldId id="736" r:id="rId43"/>
    <p:sldId id="782" r:id="rId44"/>
    <p:sldId id="756" r:id="rId45"/>
    <p:sldId id="742" r:id="rId46"/>
    <p:sldId id="783" r:id="rId47"/>
    <p:sldId id="770" r:id="rId48"/>
    <p:sldId id="784" r:id="rId49"/>
    <p:sldId id="771" r:id="rId50"/>
    <p:sldId id="785" r:id="rId51"/>
    <p:sldId id="761" r:id="rId52"/>
    <p:sldId id="775" r:id="rId53"/>
    <p:sldId id="387" r:id="rId5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01EB81F-D181-4E96-B6C1-99D87B366FA4}">
          <p14:sldIdLst>
            <p14:sldId id="326"/>
            <p14:sldId id="257"/>
            <p14:sldId id="776"/>
          </p14:sldIdLst>
        </p14:section>
        <p14:section name="Session 1" id="{59E76E79-C40F-4280-A4E1-BA804C634E7E}">
          <p14:sldIdLst>
            <p14:sldId id="762"/>
            <p14:sldId id="728"/>
            <p14:sldId id="787"/>
            <p14:sldId id="263"/>
            <p14:sldId id="260"/>
            <p14:sldId id="765"/>
            <p14:sldId id="264"/>
            <p14:sldId id="337"/>
            <p14:sldId id="339"/>
            <p14:sldId id="262"/>
          </p14:sldIdLst>
        </p14:section>
        <p14:section name="Session 2" id="{A6130102-96AF-4353-A175-344A45845A48}">
          <p14:sldIdLst>
            <p14:sldId id="345"/>
            <p14:sldId id="763"/>
            <p14:sldId id="727"/>
            <p14:sldId id="777"/>
            <p14:sldId id="729"/>
            <p14:sldId id="730"/>
            <p14:sldId id="747"/>
            <p14:sldId id="767"/>
            <p14:sldId id="746"/>
            <p14:sldId id="731"/>
            <p14:sldId id="733"/>
            <p14:sldId id="274"/>
          </p14:sldIdLst>
        </p14:section>
        <p14:section name="Session 3" id="{7A8E0274-E589-41F3-9388-EA3DC88AADCB}">
          <p14:sldIdLst>
            <p14:sldId id="734"/>
            <p14:sldId id="768"/>
            <p14:sldId id="788"/>
            <p14:sldId id="745"/>
            <p14:sldId id="778"/>
            <p14:sldId id="737"/>
            <p14:sldId id="779"/>
            <p14:sldId id="769"/>
            <p14:sldId id="780"/>
            <p14:sldId id="741"/>
            <p14:sldId id="744"/>
          </p14:sldIdLst>
        </p14:section>
        <p14:section name="Session 4" id="{C75935F8-9881-4D52-8616-8A2D2A612907}">
          <p14:sldIdLst>
            <p14:sldId id="343"/>
            <p14:sldId id="772"/>
            <p14:sldId id="781"/>
            <p14:sldId id="755"/>
            <p14:sldId id="735"/>
            <p14:sldId id="736"/>
            <p14:sldId id="782"/>
            <p14:sldId id="756"/>
            <p14:sldId id="742"/>
            <p14:sldId id="783"/>
            <p14:sldId id="770"/>
            <p14:sldId id="784"/>
            <p14:sldId id="771"/>
            <p14:sldId id="785"/>
            <p14:sldId id="761"/>
          </p14:sldIdLst>
        </p14:section>
        <p14:section name="Session 5" id="{3A658C65-C8C0-49C2-8307-A960F21DFBD0}">
          <p14:sldIdLst>
            <p14:sldId id="775"/>
            <p14:sldId id="3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0027B4F2-1383-E369-CA03-AA29E1613B29}" name="Clare Back" initials="CB" userId="7ca9c63e0bec638d" providerId="Windows Live"/>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6794"/>
    <a:srgbClr val="97467D"/>
    <a:srgbClr val="405E79"/>
    <a:srgbClr val="35B2B4"/>
    <a:srgbClr val="95CD7A"/>
    <a:srgbClr val="70995C"/>
    <a:srgbClr val="D5EBCA"/>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F497F-D0AA-40F3-80F3-56D3BD850675}" v="360" dt="2023-04-17T12:13:17.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188" autoAdjust="0"/>
    <p:restoredTop sz="85700" autoAdjust="0"/>
  </p:normalViewPr>
  <p:slideViewPr>
    <p:cSldViewPr snapToGrid="0" snapToObjects="1">
      <p:cViewPr varScale="1">
        <p:scale>
          <a:sx n="60" d="100"/>
          <a:sy n="60" d="100"/>
        </p:scale>
        <p:origin x="900" y="27"/>
      </p:cViewPr>
      <p:guideLst/>
    </p:cSldViewPr>
  </p:slideViewPr>
  <p:outlineViewPr>
    <p:cViewPr>
      <p:scale>
        <a:sx n="33" d="100"/>
        <a:sy n="33" d="100"/>
      </p:scale>
      <p:origin x="0" y="-3614"/>
    </p:cViewPr>
  </p:outlineViewPr>
  <p:notesTextViewPr>
    <p:cViewPr>
      <p:scale>
        <a:sx n="75" d="100"/>
        <a:sy n="75" d="100"/>
      </p:scale>
      <p:origin x="0" y="0"/>
    </p:cViewPr>
  </p:notesTextViewPr>
  <p:sorterViewPr>
    <p:cViewPr>
      <p:scale>
        <a:sx n="100" d="100"/>
        <a:sy n="100" d="100"/>
      </p:scale>
      <p:origin x="0" y="-16704"/>
    </p:cViewPr>
  </p:sorterViewPr>
  <p:notesViewPr>
    <p:cSldViewPr snapToGrid="0" snapToObjects="1">
      <p:cViewPr varScale="1">
        <p:scale>
          <a:sx n="47" d="100"/>
          <a:sy n="47" d="100"/>
        </p:scale>
        <p:origin x="2742"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FAAEB6-E61C-4624-B9E6-BED41F835A4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CA" dirty="0"/>
          </a:p>
        </p:txBody>
      </p:sp>
      <p:sp>
        <p:nvSpPr>
          <p:cNvPr id="3" name="Date Placeholder 2">
            <a:extLst>
              <a:ext uri="{FF2B5EF4-FFF2-40B4-BE49-F238E27FC236}">
                <a16:creationId xmlns:a16="http://schemas.microsoft.com/office/drawing/2014/main" id="{76945E12-8FEC-466A-BC96-0A53E028DD75}"/>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4383D835-2706-420F-9614-605069E3941B}" type="datetimeFigureOut">
              <a:rPr lang="en-CA" smtClean="0"/>
              <a:t>2023-05-04</a:t>
            </a:fld>
            <a:endParaRPr lang="en-CA" dirty="0"/>
          </a:p>
        </p:txBody>
      </p:sp>
      <p:sp>
        <p:nvSpPr>
          <p:cNvPr id="4" name="Footer Placeholder 3">
            <a:extLst>
              <a:ext uri="{FF2B5EF4-FFF2-40B4-BE49-F238E27FC236}">
                <a16:creationId xmlns:a16="http://schemas.microsoft.com/office/drawing/2014/main" id="{64315364-F0D9-4B57-9780-6EA3B6E2CA46}"/>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CA" dirty="0"/>
          </a:p>
        </p:txBody>
      </p:sp>
      <p:sp>
        <p:nvSpPr>
          <p:cNvPr id="5" name="Slide Number Placeholder 4">
            <a:extLst>
              <a:ext uri="{FF2B5EF4-FFF2-40B4-BE49-F238E27FC236}">
                <a16:creationId xmlns:a16="http://schemas.microsoft.com/office/drawing/2014/main" id="{796983DF-0AB9-4C2A-8646-4B872DAFE52A}"/>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88951756-C696-437A-BBE9-CDACCAA1EE5E}" type="slidenum">
              <a:rPr lang="en-CA" smtClean="0"/>
              <a:t>‹#›</a:t>
            </a:fld>
            <a:endParaRPr lang="en-CA" dirty="0"/>
          </a:p>
        </p:txBody>
      </p:sp>
    </p:spTree>
    <p:extLst>
      <p:ext uri="{BB962C8B-B14F-4D97-AF65-F5344CB8AC3E}">
        <p14:creationId xmlns:p14="http://schemas.microsoft.com/office/powerpoint/2010/main" val="427806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7839" y="4229101"/>
            <a:ext cx="6143624" cy="5442608"/>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Image Placeholder 4">
            <a:extLst>
              <a:ext uri="{FF2B5EF4-FFF2-40B4-BE49-F238E27FC236}">
                <a16:creationId xmlns:a16="http://schemas.microsoft.com/office/drawing/2014/main" id="{D1618E06-C4FC-ADCD-C9C8-B318703B12D4}"/>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esourcecentre.savethechildren.net/document/child-protection-humanitarian-action-samir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atherhoodinstitute.org/wp-content/uploads/2013/03/FAT-91768-FI-SafeGUarding-A4-16pp-aw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noProof="0" dirty="0"/>
              <a:t>مرحباً</a:t>
            </a:r>
            <a:endParaRPr lang="en-US" noProof="0" dirty="0"/>
          </a:p>
          <a:p>
            <a:pPr algn="r" rtl="1"/>
            <a:r>
              <a:rPr lang="ar-SA" dirty="0">
                <a:sym typeface="Helvetica Neue"/>
              </a:rPr>
              <a:t>الت</a:t>
            </a:r>
            <a:r>
              <a:rPr lang="en-US" dirty="0">
                <a:sym typeface="Helvetica Neue"/>
              </a:rPr>
              <a:t>رح</a:t>
            </a:r>
            <a:r>
              <a:rPr lang="ar-SA" dirty="0">
                <a:sym typeface="Helvetica Neue"/>
              </a:rPr>
              <a:t>ي</a:t>
            </a:r>
            <a:r>
              <a:rPr lang="en-US" dirty="0">
                <a:sym typeface="Helvetica Neue"/>
              </a:rPr>
              <a:t>ب بالمشاركين</a:t>
            </a:r>
            <a:r>
              <a:rPr lang="ar-SA" dirty="0">
                <a:sym typeface="Helvetica Neue"/>
              </a:rPr>
              <a:t>/المشاركات</a:t>
            </a:r>
            <a:endParaRPr lang="en-US" dirty="0">
              <a:sym typeface="Helvetica Neue"/>
            </a:endParaRPr>
          </a:p>
          <a:p>
            <a:pPr algn="r" rtl="1"/>
            <a:r>
              <a:rPr lang="ar-SA" dirty="0">
                <a:sym typeface="Helvetica Neue"/>
              </a:rPr>
              <a:t>ال</a:t>
            </a:r>
            <a:r>
              <a:rPr lang="en-US" dirty="0">
                <a:sym typeface="Helvetica Neue"/>
              </a:rPr>
              <a:t>تأكد من توقيع الجميع على ورقة الحضور</a:t>
            </a:r>
            <a:endParaRPr lang="en-US" dirty="0">
              <a:sym typeface="Calibri"/>
            </a:endParaRPr>
          </a:p>
          <a:p>
            <a:pPr algn="r" rtl="1"/>
            <a:endParaRPr lang="en-US" noProof="0" dirty="0"/>
          </a:p>
        </p:txBody>
      </p:sp>
      <p:sp>
        <p:nvSpPr>
          <p:cNvPr id="6" name="Slide Image Placeholder 5">
            <a:extLst>
              <a:ext uri="{FF2B5EF4-FFF2-40B4-BE49-F238E27FC236}">
                <a16:creationId xmlns:a16="http://schemas.microsoft.com/office/drawing/2014/main" id="{44E4EBD2-89A1-BD1C-849A-165AA4A8F7F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7F40E35-6AA6-282B-B9E6-E7DAE16AF01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a:t>
            </a:fld>
            <a:endParaRPr lang="en-US" sz="1200" dirty="0">
              <a:latin typeface="+mn-lt"/>
            </a:endParaRPr>
          </a:p>
        </p:txBody>
      </p:sp>
    </p:spTree>
    <p:extLst>
      <p:ext uri="{BB962C8B-B14F-4D97-AF65-F5344CB8AC3E}">
        <p14:creationId xmlns:p14="http://schemas.microsoft.com/office/powerpoint/2010/main" val="1203042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3" name="Google Shape;333;p9:notes"/>
          <p:cNvSpPr txBox="1">
            <a:spLocks noGrp="1"/>
          </p:cNvSpPr>
          <p:nvPr>
            <p:ph type="body" idx="1"/>
          </p:nvPr>
        </p:nvSpPr>
        <p:spPr/>
        <p:txBody>
          <a:bodyPr/>
          <a:lstStyle/>
          <a:p>
            <a:pPr marL="0" indent="0" algn="r" rtl="1">
              <a:buNone/>
            </a:pPr>
            <a:r>
              <a:rPr lang="en-US" b="1" noProof="0" dirty="0"/>
              <a:t>مناقشة عامة (15 دقيقة)</a:t>
            </a:r>
          </a:p>
          <a:p>
            <a:pPr algn="r" rtl="1"/>
            <a:r>
              <a:rPr lang="en-US" i="1" dirty="0">
                <a:sym typeface="Helvetica Neue"/>
              </a:rPr>
              <a:t>من المهم أن تشعر بالأمان والراحة والقبول والاحترام والاهتمام والتركيز أثناء التدريب.</a:t>
            </a:r>
          </a:p>
          <a:p>
            <a:pPr algn="r" rtl="1"/>
            <a:r>
              <a:rPr lang="en-US" i="1" dirty="0">
                <a:sym typeface="Helvetica Neue"/>
              </a:rPr>
              <a:t>هل لديك أفكار أو اقتراحات حول كيفية تحقيق ذلك؟</a:t>
            </a:r>
          </a:p>
          <a:p>
            <a:pPr algn="r" rtl="1"/>
            <a:r>
              <a:rPr lang="en-US" i="1" dirty="0">
                <a:sym typeface="Helvetica Neue"/>
              </a:rPr>
              <a:t>دعونا نعقد بعض الاتفاقيات كمجموعة قبل بدء هذه الدورة التدريبية.</a:t>
            </a:r>
            <a:endParaRPr lang="en-US" dirty="0">
              <a:sym typeface="Helvetica Neue"/>
            </a:endParaRPr>
          </a:p>
          <a:p>
            <a:pPr lvl="1" algn="r" rtl="1"/>
            <a:r>
              <a:rPr lang="ar-SA" dirty="0">
                <a:sym typeface="Helvetica Neue"/>
              </a:rPr>
              <a:t>قم بدعوة</a:t>
            </a:r>
            <a:r>
              <a:rPr lang="en-US" dirty="0">
                <a:sym typeface="Helvetica Neue"/>
              </a:rPr>
              <a:t> المشاركين لمشاركة أفكارهم</a:t>
            </a:r>
          </a:p>
          <a:p>
            <a:pPr lvl="1" algn="r" rtl="1"/>
            <a:r>
              <a:rPr lang="en-US" dirty="0">
                <a:sym typeface="Helvetica Neue"/>
              </a:rPr>
              <a:t>وجه المناقشة واكتب ا</a:t>
            </a:r>
            <a:r>
              <a:rPr lang="ar-SA" dirty="0">
                <a:sym typeface="Helvetica Neue"/>
              </a:rPr>
              <a:t>لإجابات</a:t>
            </a:r>
            <a:r>
              <a:rPr lang="en-US" dirty="0">
                <a:sym typeface="Helvetica Neue"/>
              </a:rPr>
              <a:t> على اللوح الورقي</a:t>
            </a:r>
          </a:p>
          <a:p>
            <a:pPr lvl="1" algn="r" rtl="1"/>
            <a:r>
              <a:rPr lang="en-US" dirty="0">
                <a:sym typeface="Helvetica Neue"/>
              </a:rPr>
              <a:t>استكمل بالاتفاقيات المحتملة أدناه</a:t>
            </a:r>
          </a:p>
          <a:p>
            <a:pPr algn="r" rtl="1"/>
            <a:r>
              <a:rPr lang="en-US" dirty="0">
                <a:sym typeface="Helvetica Neue"/>
              </a:rPr>
              <a:t>عند الانتهاء:</a:t>
            </a:r>
          </a:p>
          <a:p>
            <a:pPr lvl="1" algn="r" rtl="1"/>
            <a:r>
              <a:rPr lang="ar-SA" dirty="0">
                <a:sym typeface="Helvetica Neue"/>
              </a:rPr>
              <a:t>قم ب</a:t>
            </a:r>
            <a:r>
              <a:rPr lang="en-US" dirty="0">
                <a:sym typeface="Helvetica Neue"/>
              </a:rPr>
              <a:t>تلخيص اتفاقية التعلم</a:t>
            </a:r>
            <a:endParaRPr lang="en-US" noProof="0" dirty="0"/>
          </a:p>
          <a:p>
            <a:pPr lvl="1" algn="r" rtl="1"/>
            <a:r>
              <a:rPr lang="en-US" dirty="0">
                <a:sym typeface="Helvetica Neue"/>
              </a:rPr>
              <a:t>اسأل المشاركين عما إذا كانوا يريدون إضافة أي شيء آخر</a:t>
            </a:r>
          </a:p>
          <a:p>
            <a:pPr lvl="1" algn="r" rtl="1"/>
            <a:r>
              <a:rPr lang="ar-SA" dirty="0">
                <a:sym typeface="Helvetica Neue"/>
              </a:rPr>
              <a:t>قم بت</a:t>
            </a:r>
            <a:r>
              <a:rPr lang="en-US" dirty="0">
                <a:sym typeface="Helvetica Neue"/>
              </a:rPr>
              <a:t>ع</a:t>
            </a:r>
            <a:r>
              <a:rPr lang="ar-SA" dirty="0">
                <a:sym typeface="Helvetica Neue"/>
              </a:rPr>
              <a:t>ي</a:t>
            </a:r>
            <a:r>
              <a:rPr lang="en-US" dirty="0">
                <a:sym typeface="Helvetica Neue"/>
              </a:rPr>
              <a:t>لق اللوح القلاب على الحائط</a:t>
            </a:r>
          </a:p>
          <a:p>
            <a:pPr marL="0" indent="0" algn="r" rtl="1">
              <a:buNone/>
            </a:pPr>
            <a:r>
              <a:rPr lang="en-US" dirty="0">
                <a:sym typeface="Helvetica Neue"/>
              </a:rPr>
              <a:t>______________________________________________________________________________</a:t>
            </a:r>
          </a:p>
          <a:p>
            <a:pPr marL="0" indent="0" algn="r" rtl="1">
              <a:buNone/>
            </a:pPr>
            <a:endParaRPr lang="en-US" dirty="0">
              <a:sym typeface="Helvetica Neue"/>
            </a:endParaRPr>
          </a:p>
          <a:p>
            <a:pPr marL="0" indent="0" algn="r" rtl="1">
              <a:buNone/>
            </a:pPr>
            <a:r>
              <a:rPr lang="en-US" b="1" dirty="0">
                <a:sym typeface="Helvetica Neue"/>
              </a:rPr>
              <a:t>الاتفاق</a:t>
            </a:r>
            <a:r>
              <a:rPr lang="ar-SA" b="1" dirty="0">
                <a:sym typeface="Helvetica Neue"/>
              </a:rPr>
              <a:t>ي</a:t>
            </a:r>
            <a:r>
              <a:rPr lang="en-US" b="1" dirty="0">
                <a:sym typeface="Helvetica Neue"/>
              </a:rPr>
              <a:t>ات الممكنة</a:t>
            </a:r>
          </a:p>
          <a:p>
            <a:pPr algn="r" rtl="1"/>
            <a:r>
              <a:rPr lang="en-US" dirty="0">
                <a:sym typeface="Helvetica Neue"/>
              </a:rPr>
              <a:t>يجب أن تكون الهواتف في وضع </a:t>
            </a:r>
            <a:r>
              <a:rPr lang="ar-SA" dirty="0">
                <a:sym typeface="Helvetica Neue"/>
              </a:rPr>
              <a:t>ال</a:t>
            </a:r>
            <a:r>
              <a:rPr lang="en-US" dirty="0">
                <a:sym typeface="Helvetica Neue"/>
              </a:rPr>
              <a:t>إيقاف / الوضع الصامت</a:t>
            </a:r>
            <a:endParaRPr lang="en-US" noProof="0" dirty="0"/>
          </a:p>
          <a:p>
            <a:pPr algn="r" rtl="1"/>
            <a:r>
              <a:rPr lang="en-US" dirty="0">
                <a:sym typeface="Helvetica Neue"/>
              </a:rPr>
              <a:t>يمكن إجراء المكالمات في الخارج إذا كانت عاجلة</a:t>
            </a:r>
            <a:endParaRPr lang="en-US" dirty="0">
              <a:sym typeface="Noto Sans Symbols"/>
            </a:endParaRPr>
          </a:p>
          <a:p>
            <a:pPr algn="r" rtl="1"/>
            <a:r>
              <a:rPr lang="ar-SA" dirty="0">
                <a:sym typeface="Helvetica Neue"/>
              </a:rPr>
              <a:t>عدم ال</a:t>
            </a:r>
            <a:r>
              <a:rPr lang="en-US" dirty="0">
                <a:sym typeface="Helvetica Neue"/>
              </a:rPr>
              <a:t>تحدث عن الآخرين</a:t>
            </a:r>
            <a:endParaRPr lang="en-US" noProof="0" dirty="0"/>
          </a:p>
          <a:p>
            <a:pPr algn="r" rtl="1"/>
            <a:r>
              <a:rPr lang="en-US" dirty="0">
                <a:sym typeface="Helvetica Neue"/>
              </a:rPr>
              <a:t>ا</a:t>
            </a:r>
            <a:r>
              <a:rPr lang="ar-SA" dirty="0">
                <a:sym typeface="Helvetica Neue"/>
              </a:rPr>
              <a:t>لا</a:t>
            </a:r>
            <a:r>
              <a:rPr lang="en-US" dirty="0">
                <a:sym typeface="Helvetica Neue"/>
              </a:rPr>
              <a:t>ستم</a:t>
            </a:r>
            <a:r>
              <a:rPr lang="ar-SA" dirty="0">
                <a:sym typeface="Helvetica Neue"/>
              </a:rPr>
              <a:t>ا</a:t>
            </a:r>
            <a:r>
              <a:rPr lang="en-US" dirty="0">
                <a:sym typeface="Helvetica Neue"/>
              </a:rPr>
              <a:t>ع للآخرين عندما يقدمون أو يتحدثون</a:t>
            </a:r>
            <a:r>
              <a:rPr lang="ar-SA" dirty="0">
                <a:sym typeface="Helvetica Neue"/>
              </a:rPr>
              <a:t> </a:t>
            </a:r>
            <a:r>
              <a:rPr lang="ar-SA" dirty="0">
                <a:sym typeface="Noto Sans Symbols"/>
              </a:rPr>
              <a:t>(</a:t>
            </a:r>
            <a:r>
              <a:rPr lang="en-US" dirty="0">
                <a:sym typeface="Noto Sans Symbols"/>
              </a:rPr>
              <a:t>يجب تضمين</a:t>
            </a:r>
            <a:r>
              <a:rPr lang="ar-SA" dirty="0">
                <a:sym typeface="Noto Sans Symbols"/>
              </a:rPr>
              <a:t> ذلك)</a:t>
            </a:r>
            <a:endParaRPr lang="en-US" noProof="0" dirty="0"/>
          </a:p>
          <a:p>
            <a:pPr algn="r" rtl="1"/>
            <a:r>
              <a:rPr lang="en-US" dirty="0">
                <a:sym typeface="Helvetica Neue"/>
              </a:rPr>
              <a:t>كن محترمًا للآراء المختلفة</a:t>
            </a:r>
            <a:endParaRPr lang="en-US" noProof="0" dirty="0"/>
          </a:p>
          <a:p>
            <a:pPr algn="r" rtl="1"/>
            <a:r>
              <a:rPr lang="en-US" dirty="0">
                <a:sym typeface="Noto Sans Symbols"/>
              </a:rPr>
              <a:t>منح الجميع مساحة ووقتًا للتعبير عن آرائهم.</a:t>
            </a:r>
            <a:endParaRPr lang="en-US" noProof="0" dirty="0"/>
          </a:p>
          <a:p>
            <a:pPr algn="r" rtl="1"/>
            <a:r>
              <a:rPr lang="ar-SA" dirty="0">
                <a:sym typeface="Helvetica Neue"/>
              </a:rPr>
              <a:t>الالتزام بالوقت</a:t>
            </a:r>
            <a:endParaRPr lang="en-US" dirty="0">
              <a:sym typeface="Noto Sans Symbols"/>
            </a:endParaRPr>
          </a:p>
          <a:p>
            <a:pPr algn="r" rtl="1"/>
            <a:r>
              <a:rPr lang="en-US" dirty="0">
                <a:sym typeface="Helvetica Neue"/>
              </a:rPr>
              <a:t>تحدى الفكرة وليس الشخص</a:t>
            </a:r>
            <a:endParaRPr lang="en-US" noProof="0" dirty="0"/>
          </a:p>
          <a:p>
            <a:pPr algn="r" rtl="1"/>
            <a:r>
              <a:rPr lang="en-US" dirty="0">
                <a:sym typeface="Noto Sans Symbols"/>
              </a:rPr>
              <a:t>إخفاء هوية أي أمثلة واقعية للحالات </a:t>
            </a:r>
            <a:r>
              <a:rPr lang="ar-SA" dirty="0">
                <a:sym typeface="Noto Sans Symbols"/>
              </a:rPr>
              <a:t>(</a:t>
            </a:r>
            <a:r>
              <a:rPr lang="en-US" dirty="0">
                <a:sym typeface="Noto Sans Symbols"/>
              </a:rPr>
              <a:t>يجب تضمين</a:t>
            </a:r>
            <a:r>
              <a:rPr lang="ar-SA" dirty="0">
                <a:sym typeface="Noto Sans Symbols"/>
              </a:rPr>
              <a:t> ذلك)</a:t>
            </a:r>
            <a:endParaRPr lang="en-US" noProof="0"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dirty="0">
                <a:sym typeface="Noto Sans Symbols"/>
              </a:rPr>
              <a:t>ال</a:t>
            </a:r>
            <a:r>
              <a:rPr lang="en-US" dirty="0">
                <a:sym typeface="Noto Sans Symbols"/>
              </a:rPr>
              <a:t>سرية</a:t>
            </a:r>
            <a:r>
              <a:rPr lang="ar-SA" dirty="0">
                <a:sym typeface="Noto Sans Symbols"/>
              </a:rPr>
              <a:t> قيما يتعلق</a:t>
            </a:r>
            <a:r>
              <a:rPr lang="en-US" dirty="0">
                <a:sym typeface="Noto Sans Symbols"/>
              </a:rPr>
              <a:t> </a:t>
            </a:r>
            <a:r>
              <a:rPr lang="ar-SA" dirty="0">
                <a:sym typeface="Noto Sans Symbols"/>
              </a:rPr>
              <a:t>ب</a:t>
            </a:r>
            <a:r>
              <a:rPr lang="en-US" dirty="0">
                <a:sym typeface="Noto Sans Symbols"/>
              </a:rPr>
              <a:t>التجارب الشخصية والمناقشات الحساسة </a:t>
            </a:r>
            <a:r>
              <a:rPr lang="ar-SA" dirty="0">
                <a:sym typeface="Noto Sans Symbols"/>
              </a:rPr>
              <a:t>(</a:t>
            </a:r>
            <a:r>
              <a:rPr lang="en-US" dirty="0">
                <a:sym typeface="Noto Sans Symbols"/>
              </a:rPr>
              <a:t>يجب تضمين</a:t>
            </a:r>
            <a:r>
              <a:rPr lang="ar-SA" dirty="0">
                <a:sym typeface="Noto Sans Symbols"/>
              </a:rPr>
              <a:t> ذلك)</a:t>
            </a:r>
            <a:endParaRPr lang="en-US" noProof="0" dirty="0"/>
          </a:p>
          <a:p>
            <a:pPr algn="r" rtl="1"/>
            <a:endParaRPr lang="en-US" noProof="0" dirty="0"/>
          </a:p>
        </p:txBody>
      </p:sp>
      <p:sp>
        <p:nvSpPr>
          <p:cNvPr id="3" name="Slide Image Placeholder 2">
            <a:extLst>
              <a:ext uri="{FF2B5EF4-FFF2-40B4-BE49-F238E27FC236}">
                <a16:creationId xmlns:a16="http://schemas.microsoft.com/office/drawing/2014/main" id="{5B7474C3-9633-2519-41B6-2669CF420EF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537A0D8-77C3-FDCE-AEF9-7242AE2A45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10</a:t>
            </a:fld>
            <a:endParaRPr lang="en-US" sz="1200"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sym typeface="Arial"/>
              </a:rPr>
              <a:t>الشرح</a:t>
            </a:r>
            <a:endParaRPr lang="en-US" b="1" dirty="0">
              <a:sym typeface="Arial"/>
            </a:endParaRPr>
          </a:p>
          <a:p>
            <a:pPr algn="r" rtl="1"/>
            <a:r>
              <a:rPr lang="en-US" dirty="0">
                <a:sym typeface="Arial"/>
              </a:rPr>
              <a:t>عرض الشريحة</a:t>
            </a:r>
          </a:p>
          <a:p>
            <a:pPr algn="r" rtl="1"/>
            <a:r>
              <a:rPr lang="en-US" i="1" noProof="0" dirty="0"/>
              <a:t>من خلال هذه الوحدة سوف نقوم بما يلي:</a:t>
            </a:r>
          </a:p>
          <a:p>
            <a:pPr lvl="1" algn="r" rtl="1"/>
            <a:r>
              <a:rPr lang="ar-SA" i="1" noProof="0" dirty="0"/>
              <a:t>تقديم</a:t>
            </a:r>
            <a:r>
              <a:rPr lang="en-US" i="1" noProof="0" dirty="0"/>
              <a:t> مفهوم </a:t>
            </a:r>
            <a:r>
              <a:rPr lang="ar-SA" i="1" noProof="0" dirty="0"/>
              <a:t>الدعم</a:t>
            </a:r>
            <a:r>
              <a:rPr lang="en-US" i="1" noProof="0" dirty="0"/>
              <a:t> الأسر</a:t>
            </a:r>
            <a:r>
              <a:rPr lang="ar-SA" i="1" noProof="0" dirty="0"/>
              <a:t>ي</a:t>
            </a:r>
            <a:endParaRPr lang="en-US" i="1" noProof="0" dirty="0"/>
          </a:p>
          <a:p>
            <a:pPr lvl="1" algn="r" rtl="1"/>
            <a:r>
              <a:rPr lang="en-US" i="1" noProof="0" dirty="0"/>
              <a:t>اكتش</a:t>
            </a:r>
            <a:r>
              <a:rPr lang="ar-SA" i="1" noProof="0" dirty="0"/>
              <a:t>ا</a:t>
            </a:r>
            <a:r>
              <a:rPr lang="en-US" i="1" noProof="0" dirty="0"/>
              <a:t>ف ما يعنيه اتباع نهج </a:t>
            </a:r>
            <a:r>
              <a:rPr lang="ar-SA" i="1" noProof="0" dirty="0"/>
              <a:t>الدعم</a:t>
            </a:r>
            <a:r>
              <a:rPr lang="en-US" i="1" noProof="0" dirty="0"/>
              <a:t> الأسر</a:t>
            </a:r>
            <a:r>
              <a:rPr lang="ar-SA" i="1" noProof="0" dirty="0"/>
              <a:t>ي</a:t>
            </a:r>
            <a:endParaRPr lang="en-US" i="1" noProof="0" dirty="0"/>
          </a:p>
          <a:p>
            <a:pPr lvl="1" algn="r" rtl="1"/>
            <a:r>
              <a:rPr lang="en-US" i="1" noProof="0" dirty="0"/>
              <a:t>ا</a:t>
            </a:r>
            <a:r>
              <a:rPr lang="ar-SA" i="1" noProof="0" dirty="0"/>
              <a:t>ل</a:t>
            </a:r>
            <a:r>
              <a:rPr lang="en-US" i="1" noProof="0" dirty="0"/>
              <a:t>نظر إلى دور الأعراف والممارسات الاجتماعية في</a:t>
            </a:r>
            <a:r>
              <a:rPr lang="ar-SA" i="1" noProof="0" dirty="0"/>
              <a:t> دعم </a:t>
            </a:r>
            <a:r>
              <a:rPr lang="en-US" i="1" noProof="0" dirty="0"/>
              <a:t> الأسرة</a:t>
            </a:r>
          </a:p>
        </p:txBody>
      </p:sp>
      <p:sp>
        <p:nvSpPr>
          <p:cNvPr id="6" name="Slide Image Placeholder 5">
            <a:extLst>
              <a:ext uri="{FF2B5EF4-FFF2-40B4-BE49-F238E27FC236}">
                <a16:creationId xmlns:a16="http://schemas.microsoft.com/office/drawing/2014/main" id="{12FE6B93-95AC-0BBD-01FE-16AC8EC2C26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1DBFBEB-F7E9-672E-4D6B-E0EEAA47D2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11</a:t>
            </a:fld>
            <a:endParaRPr lang="en-US" sz="1200" dirty="0">
              <a:latin typeface="+mn-lt"/>
            </a:endParaRPr>
          </a:p>
        </p:txBody>
      </p:sp>
    </p:spTree>
    <p:extLst>
      <p:ext uri="{BB962C8B-B14F-4D97-AF65-F5344CB8AC3E}">
        <p14:creationId xmlns:p14="http://schemas.microsoft.com/office/powerpoint/2010/main" val="69949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الشرح</a:t>
            </a:r>
            <a:endParaRPr lang="en-US" noProof="0" dirty="0"/>
          </a:p>
          <a:p>
            <a:pPr algn="r" rtl="1"/>
            <a:r>
              <a:rPr lang="en-US" dirty="0">
                <a:sym typeface="Arial"/>
              </a:rPr>
              <a:t>عرض الشريحة</a:t>
            </a:r>
          </a:p>
        </p:txBody>
      </p:sp>
      <p:sp>
        <p:nvSpPr>
          <p:cNvPr id="6" name="Slide Image Placeholder 5">
            <a:extLst>
              <a:ext uri="{FF2B5EF4-FFF2-40B4-BE49-F238E27FC236}">
                <a16:creationId xmlns:a16="http://schemas.microsoft.com/office/drawing/2014/main" id="{5F7B6EDF-50DD-FAC4-D0DD-BFEF75BC98A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1962CCE-4031-F5E7-86B7-908684FCC38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12</a:t>
            </a:fld>
            <a:endParaRPr lang="en-US" sz="1200" dirty="0">
              <a:latin typeface="+mn-lt"/>
            </a:endParaRPr>
          </a:p>
        </p:txBody>
      </p:sp>
    </p:spTree>
    <p:extLst>
      <p:ext uri="{BB962C8B-B14F-4D97-AF65-F5344CB8AC3E}">
        <p14:creationId xmlns:p14="http://schemas.microsoft.com/office/powerpoint/2010/main" val="195650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2" name="Google Shape;332;p7:notes"/>
          <p:cNvSpPr txBox="1">
            <a:spLocks noGrp="1"/>
          </p:cNvSpPr>
          <p:nvPr>
            <p:ph type="body" idx="1"/>
          </p:nvPr>
        </p:nvSpPr>
        <p:spPr/>
        <p:txBody>
          <a:bodyPr/>
          <a:lstStyle/>
          <a:p>
            <a:pPr marL="0" indent="0" algn="r" rtl="1">
              <a:buNone/>
            </a:pPr>
            <a:r>
              <a:rPr lang="ar-SA" b="1" noProof="0" dirty="0"/>
              <a:t>الشرح</a:t>
            </a:r>
            <a:endParaRPr lang="en-US" noProof="0" dirty="0"/>
          </a:p>
          <a:p>
            <a:pPr algn="r" rtl="1"/>
            <a:r>
              <a:rPr lang="en-US" i="1" dirty="0">
                <a:sym typeface="Helvetica Neue"/>
              </a:rPr>
              <a:t>في نهاية الوحدة</a:t>
            </a:r>
            <a:r>
              <a:rPr lang="ar-SA" i="1" dirty="0">
                <a:sym typeface="Helvetica Neue"/>
              </a:rPr>
              <a:t>، </a:t>
            </a:r>
            <a:r>
              <a:rPr lang="en-US" i="1" dirty="0">
                <a:sym typeface="Helvetica Neue"/>
              </a:rPr>
              <a:t>يجب أن تكون قادرًا على ...</a:t>
            </a:r>
          </a:p>
          <a:p>
            <a:pPr algn="r" rtl="1"/>
            <a:r>
              <a:rPr lang="en-US" dirty="0">
                <a:sym typeface="Helvetica Neue"/>
              </a:rPr>
              <a:t>عرض الشريحة</a:t>
            </a:r>
            <a:endParaRPr lang="en-US" dirty="0">
              <a:sym typeface="Calibri"/>
            </a:endParaRPr>
          </a:p>
          <a:p>
            <a:pPr algn="r" rtl="1"/>
            <a:r>
              <a:rPr lang="en-US" i="1" dirty="0">
                <a:sym typeface="Calibri"/>
              </a:rPr>
              <a:t>توفر هذه الوحدة أساسًا للوحدتي</a:t>
            </a:r>
            <a:r>
              <a:rPr lang="ar-SA" i="1" dirty="0">
                <a:sym typeface="Calibri"/>
              </a:rPr>
              <a:t>ن</a:t>
            </a:r>
            <a:r>
              <a:rPr lang="en-US" i="1" dirty="0">
                <a:sym typeface="Calibri"/>
              </a:rPr>
              <a:t> </a:t>
            </a:r>
            <a:r>
              <a:rPr lang="ar-SA" i="1" dirty="0">
                <a:sym typeface="Calibri"/>
              </a:rPr>
              <a:t>٢</a:t>
            </a:r>
            <a:r>
              <a:rPr lang="en-US" i="1" dirty="0">
                <a:sym typeface="Calibri"/>
              </a:rPr>
              <a:t> و</a:t>
            </a:r>
            <a:r>
              <a:rPr lang="ar-SA" i="1" dirty="0">
                <a:sym typeface="Calibri"/>
              </a:rPr>
              <a:t>٣</a:t>
            </a:r>
            <a:endParaRPr lang="en-US" i="1" dirty="0">
              <a:sym typeface="Calibri"/>
            </a:endParaRPr>
          </a:p>
          <a:p>
            <a:pPr algn="r" rtl="1"/>
            <a:r>
              <a:rPr lang="en-US" i="1" dirty="0">
                <a:sym typeface="Calibri"/>
              </a:rPr>
              <a:t>في هذه الوحدات</a:t>
            </a:r>
            <a:r>
              <a:rPr lang="ar-SA" i="1" dirty="0">
                <a:sym typeface="Calibri"/>
              </a:rPr>
              <a:t>، </a:t>
            </a:r>
            <a:r>
              <a:rPr lang="en-US" i="1" dirty="0">
                <a:sym typeface="Calibri"/>
              </a:rPr>
              <a:t>سننظر في</a:t>
            </a:r>
            <a:r>
              <a:rPr lang="ar-SA" i="1" dirty="0">
                <a:sym typeface="Calibri"/>
              </a:rPr>
              <a:t> الدعم </a:t>
            </a:r>
            <a:r>
              <a:rPr lang="en-US" i="1" dirty="0">
                <a:sym typeface="Calibri"/>
              </a:rPr>
              <a:t>الأسر</a:t>
            </a:r>
            <a:r>
              <a:rPr lang="ar-SA" i="1" dirty="0">
                <a:sym typeface="Calibri"/>
              </a:rPr>
              <a:t>ي</a:t>
            </a:r>
            <a:r>
              <a:rPr lang="en-US" i="1" dirty="0">
                <a:sym typeface="Calibri"/>
              </a:rPr>
              <a:t> من خلال عملية إدارة الحالة والأدوات والتقنيات المحددة ل</a:t>
            </a:r>
            <a:r>
              <a:rPr lang="ar-SA" i="1" dirty="0">
                <a:sym typeface="Calibri"/>
              </a:rPr>
              <a:t>ل</a:t>
            </a:r>
            <a:r>
              <a:rPr lang="en-US" i="1" dirty="0">
                <a:sym typeface="Calibri"/>
              </a:rPr>
              <a:t>دعم  الأسر</a:t>
            </a:r>
            <a:r>
              <a:rPr lang="ar-SA" i="1" dirty="0">
                <a:sym typeface="Calibri"/>
              </a:rPr>
              <a:t>ي</a:t>
            </a:r>
            <a:r>
              <a:rPr lang="en-US" i="1" dirty="0">
                <a:sym typeface="Calibri"/>
              </a:rPr>
              <a:t>.</a:t>
            </a:r>
            <a:endParaRPr lang="en-US" dirty="0">
              <a:sym typeface="Calibri"/>
            </a:endParaRPr>
          </a:p>
          <a:p>
            <a:pPr algn="r" rtl="1"/>
            <a:r>
              <a:rPr lang="en-US" i="1" dirty="0"/>
              <a:t>هل لدى أي شخص أي أسئلة أو بحاجة إلى توضيح؟</a:t>
            </a:r>
          </a:p>
          <a:p>
            <a:pPr algn="r" rtl="1"/>
            <a:r>
              <a:rPr lang="en-US" i="1" noProof="0" dirty="0"/>
              <a:t>يمكنك </a:t>
            </a:r>
            <a:r>
              <a:rPr lang="ar-SA" i="1" noProof="0" dirty="0"/>
              <a:t>الاطلاع</a:t>
            </a:r>
            <a:r>
              <a:rPr lang="en-US" i="1" noProof="0" dirty="0"/>
              <a:t> </a:t>
            </a:r>
            <a:r>
              <a:rPr lang="ar-SA" i="1" noProof="0" dirty="0"/>
              <a:t>على ذلك</a:t>
            </a:r>
            <a:r>
              <a:rPr lang="en-US" i="1" noProof="0" dirty="0"/>
              <a:t> </a:t>
            </a:r>
            <a:r>
              <a:rPr lang="ar-SA" i="1" noProof="0" dirty="0"/>
              <a:t>في دليل العمل </a:t>
            </a:r>
            <a:r>
              <a:rPr lang="ar-SA" b="1" i="1" noProof="0" dirty="0"/>
              <a:t>ال</a:t>
            </a:r>
            <a:r>
              <a:rPr lang="en-US" b="1" i="1" noProof="0" dirty="0"/>
              <a:t>صفحة </a:t>
            </a:r>
            <a:r>
              <a:rPr lang="ar-SA" b="1" i="1" noProof="0" dirty="0"/>
              <a:t>٥</a:t>
            </a:r>
            <a:r>
              <a:rPr lang="en-US" b="1" i="1" noProof="0" dirty="0"/>
              <a:t>: أهداف التعلم</a:t>
            </a:r>
          </a:p>
        </p:txBody>
      </p:sp>
      <p:sp>
        <p:nvSpPr>
          <p:cNvPr id="3" name="Slide Image Placeholder 2">
            <a:extLst>
              <a:ext uri="{FF2B5EF4-FFF2-40B4-BE49-F238E27FC236}">
                <a16:creationId xmlns:a16="http://schemas.microsoft.com/office/drawing/2014/main" id="{77C27D4B-92BB-9FD6-3C34-B5D9AA23870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E21049E-CE15-2F00-3BDB-9A81E12D383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13</a:t>
            </a:fld>
            <a:endParaRPr lang="en-US" sz="12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noProof="0" dirty="0"/>
              <a:t>مدة الجلسة الثانية: </a:t>
            </a:r>
            <a:r>
              <a:rPr lang="ar-SA" b="1" noProof="0" dirty="0"/>
              <a:t>ساعة و ٣٠ دقيقة</a:t>
            </a:r>
            <a:endParaRPr lang="en-US" b="1" noProof="0" dirty="0"/>
          </a:p>
          <a:p>
            <a:pPr marL="0" indent="0" algn="r" rtl="1">
              <a:buNone/>
            </a:pPr>
            <a:r>
              <a:rPr lang="en-US" b="1" noProof="0" dirty="0"/>
              <a:t>______________________________________________________________________________</a:t>
            </a:r>
          </a:p>
          <a:p>
            <a:pPr marL="0" indent="0" algn="r" rtl="1">
              <a:buNone/>
            </a:pPr>
            <a:endParaRPr lang="en-US" b="1" dirty="0"/>
          </a:p>
          <a:p>
            <a:pPr marL="0" indent="0" algn="r" rtl="1">
              <a:buNone/>
            </a:pPr>
            <a:r>
              <a:rPr lang="ar-SA" b="1" noProof="0" dirty="0"/>
              <a:t>الشرح</a:t>
            </a:r>
            <a:endParaRPr lang="en-US" noProof="0" dirty="0"/>
          </a:p>
          <a:p>
            <a:pPr algn="r" rtl="1"/>
            <a:r>
              <a:rPr lang="en-US" i="1" noProof="0" dirty="0"/>
              <a:t>سنبدأ هذا التدريب بالنظر إلى ما نعنيه ب</a:t>
            </a:r>
            <a:r>
              <a:rPr lang="ar-SA" i="1" noProof="0" dirty="0"/>
              <a:t>الدعم</a:t>
            </a:r>
            <a:r>
              <a:rPr lang="en-US" i="1" noProof="0" dirty="0"/>
              <a:t> الأسر</a:t>
            </a:r>
            <a:r>
              <a:rPr lang="ar-SA" i="1" noProof="0" dirty="0"/>
              <a:t>ي</a:t>
            </a:r>
            <a:r>
              <a:rPr lang="en-US" i="1" dirty="0"/>
              <a:t> </a:t>
            </a:r>
            <a:r>
              <a:rPr lang="en-US" i="1" noProof="0" dirty="0"/>
              <a:t>وت</a:t>
            </a:r>
            <a:r>
              <a:rPr lang="ar-SA" i="1" noProof="0" dirty="0"/>
              <a:t>حليل</a:t>
            </a:r>
            <a:r>
              <a:rPr lang="en-US" i="1" noProof="0" dirty="0"/>
              <a:t> المكونات المختلفة </a:t>
            </a:r>
            <a:r>
              <a:rPr lang="ar-SA" i="1" noProof="0" dirty="0"/>
              <a:t>ل</a:t>
            </a:r>
            <a:r>
              <a:rPr lang="en-US" i="1" noProof="0" dirty="0"/>
              <a:t>هذا المصطلح</a:t>
            </a:r>
            <a:endParaRPr lang="en-US" i="1" dirty="0"/>
          </a:p>
          <a:p>
            <a:pPr algn="r" rtl="1"/>
            <a:r>
              <a:rPr lang="en-US" i="1" noProof="0" dirty="0"/>
              <a:t>سننظر عن كثب في ما تعنيه الأسرة وما يعنيه ال</a:t>
            </a:r>
            <a:r>
              <a:rPr lang="ar-SA" i="1" noProof="0" dirty="0"/>
              <a:t>دعم </a:t>
            </a:r>
            <a:r>
              <a:rPr lang="en-US" i="1" noProof="0" dirty="0"/>
              <a:t> داخل إدارة الحال</a:t>
            </a:r>
            <a:r>
              <a:rPr lang="ar-SA" i="1" noProof="0" dirty="0"/>
              <a:t>ة.</a:t>
            </a:r>
            <a:endParaRPr lang="en-US" i="1" noProof="0" dirty="0"/>
          </a:p>
        </p:txBody>
      </p:sp>
      <p:sp>
        <p:nvSpPr>
          <p:cNvPr id="6" name="Slide Image Placeholder 5">
            <a:extLst>
              <a:ext uri="{FF2B5EF4-FFF2-40B4-BE49-F238E27FC236}">
                <a16:creationId xmlns:a16="http://schemas.microsoft.com/office/drawing/2014/main" id="{84341151-261B-A02A-7F09-C5256BC011A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A93D240-4EAB-9804-C3CF-D1FF52D8F5F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14</a:t>
            </a:fld>
            <a:endParaRPr lang="en-US" sz="1200" dirty="0">
              <a:latin typeface="+mn-lt"/>
            </a:endParaRPr>
          </a:p>
        </p:txBody>
      </p:sp>
    </p:spTree>
    <p:extLst>
      <p:ext uri="{BB962C8B-B14F-4D97-AF65-F5344CB8AC3E}">
        <p14:creationId xmlns:p14="http://schemas.microsoft.com/office/powerpoint/2010/main" val="429022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الشرح</a:t>
            </a:r>
            <a:endParaRPr lang="en-US" b="1" noProof="0" dirty="0"/>
          </a:p>
          <a:p>
            <a:pPr algn="r" rtl="1"/>
            <a:r>
              <a:rPr lang="en-US" i="1" noProof="0" dirty="0"/>
              <a:t>أولاً سنبدأ بالنظر في ما</a:t>
            </a:r>
            <a:r>
              <a:rPr lang="ar-SA" i="1" noProof="0" dirty="0"/>
              <a:t> يتم </a:t>
            </a:r>
            <a:r>
              <a:rPr lang="en-US" i="1" noProof="0" dirty="0"/>
              <a:t> قوله عن</a:t>
            </a:r>
            <a:r>
              <a:rPr lang="ar-SA" i="1" noProof="0" dirty="0"/>
              <a:t> الدعم </a:t>
            </a:r>
            <a:r>
              <a:rPr lang="en-US" i="1" noProof="0" dirty="0"/>
              <a:t>الأسر</a:t>
            </a:r>
            <a:r>
              <a:rPr lang="ar-SA" i="1" noProof="0" dirty="0"/>
              <a:t>ي </a:t>
            </a:r>
            <a:r>
              <a:rPr lang="en-US" i="1" noProof="0" dirty="0"/>
              <a:t> في المعايير</a:t>
            </a:r>
            <a:r>
              <a:rPr lang="ar-SA" i="1" noProof="0" dirty="0"/>
              <a:t> الدنيا</a:t>
            </a:r>
            <a:r>
              <a:rPr lang="en-US" i="1" noProof="0" dirty="0"/>
              <a:t>.</a:t>
            </a:r>
          </a:p>
          <a:p>
            <a:pPr lvl="1" algn="r" rtl="1"/>
            <a:r>
              <a:rPr lang="en-US" b="1" i="1" dirty="0"/>
              <a:t>المعيار</a:t>
            </a:r>
            <a:r>
              <a:rPr lang="ar-SA" b="1" i="1" dirty="0"/>
              <a:t> </a:t>
            </a:r>
            <a:r>
              <a:rPr lang="en-US" b="1" i="1" dirty="0"/>
              <a:t> </a:t>
            </a:r>
            <a:r>
              <a:rPr lang="ar-SA" b="1" i="1" dirty="0"/>
              <a:t>١٦ </a:t>
            </a:r>
            <a:r>
              <a:rPr lang="en-US" b="1" i="1" dirty="0"/>
              <a:t>:</a:t>
            </a:r>
            <a:r>
              <a:rPr lang="ar-SA" b="1" i="1" dirty="0"/>
              <a:t> </a:t>
            </a:r>
            <a:r>
              <a:rPr lang="en-US" b="0" i="1" dirty="0"/>
              <a:t> </a:t>
            </a:r>
            <a:r>
              <a:rPr lang="ar-SA" b="0" i="1" dirty="0"/>
              <a:t>يُعترف </a:t>
            </a:r>
            <a:r>
              <a:rPr lang="ar-SA" b="1" i="1" dirty="0"/>
              <a:t>بالدعم الأسري </a:t>
            </a:r>
            <a:r>
              <a:rPr lang="en-US" i="1" noProof="0" dirty="0"/>
              <a:t> كمعيار خاص به</a:t>
            </a:r>
            <a:r>
              <a:rPr lang="ar-SA" i="1" noProof="0" dirty="0"/>
              <a:t>.</a:t>
            </a:r>
            <a:endParaRPr lang="en-US" i="1" noProof="0" dirty="0"/>
          </a:p>
          <a:p>
            <a:pPr lvl="1" algn="r" rtl="1"/>
            <a:r>
              <a:rPr lang="en-US" i="1" noProof="0" dirty="0"/>
              <a:t>إنها إحدى "الاستراتيجيات والنهج والتدخلات" الرئيسية للوقاية من مخاطر حماية الطفل والاستجابة لها</a:t>
            </a:r>
          </a:p>
          <a:p>
            <a:pPr lvl="1" algn="r" rtl="1"/>
            <a:r>
              <a:rPr lang="en-US" dirty="0">
                <a:sym typeface="Arial"/>
              </a:rPr>
              <a:t>عرض الشريحة</a:t>
            </a:r>
          </a:p>
          <a:p>
            <a:pPr algn="r" rtl="1"/>
            <a:r>
              <a:rPr lang="ar-SA" i="1" dirty="0"/>
              <a:t>سنقوم الآن بتفصيل ذلك للنظر في كل جزء منه بمزيد من التفصيل.</a:t>
            </a:r>
            <a:endParaRPr lang="en-US" i="1" noProof="0" dirty="0"/>
          </a:p>
        </p:txBody>
      </p:sp>
      <p:sp>
        <p:nvSpPr>
          <p:cNvPr id="6" name="Slide Image Placeholder 5">
            <a:extLst>
              <a:ext uri="{FF2B5EF4-FFF2-40B4-BE49-F238E27FC236}">
                <a16:creationId xmlns:a16="http://schemas.microsoft.com/office/drawing/2014/main" id="{4F9E4973-F29D-E072-44B3-9E7E6F1461A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25D7BF1-8378-AD73-4395-811814CEB72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15</a:t>
            </a:fld>
            <a:endParaRPr lang="en-US" sz="1200" dirty="0">
              <a:latin typeface="+mn-lt"/>
            </a:endParaRPr>
          </a:p>
        </p:txBody>
      </p:sp>
    </p:spTree>
    <p:extLst>
      <p:ext uri="{BB962C8B-B14F-4D97-AF65-F5344CB8AC3E}">
        <p14:creationId xmlns:p14="http://schemas.microsoft.com/office/powerpoint/2010/main" val="4118930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dirty="0"/>
              <a:t>التكي</a:t>
            </a:r>
            <a:r>
              <a:rPr lang="ar-SA" b="1" dirty="0"/>
              <a:t>ي</a:t>
            </a:r>
            <a:r>
              <a:rPr lang="en-US" b="1" dirty="0"/>
              <a:t>ف </a:t>
            </a:r>
            <a:r>
              <a:rPr lang="ar-SA" b="1" dirty="0"/>
              <a:t>بحسب</a:t>
            </a:r>
            <a:r>
              <a:rPr lang="en-US" b="1" dirty="0"/>
              <a:t> السياق</a:t>
            </a:r>
          </a:p>
          <a:p>
            <a:pPr algn="r" rtl="1"/>
            <a:r>
              <a:rPr lang="ar-SA" dirty="0"/>
              <a:t>تكييف ال</a:t>
            </a:r>
            <a:r>
              <a:rPr lang="en-US" dirty="0"/>
              <a:t>سياق </a:t>
            </a:r>
            <a:r>
              <a:rPr lang="ar-SA" dirty="0"/>
              <a:t>بحسب </a:t>
            </a:r>
            <a:r>
              <a:rPr lang="en-US" dirty="0"/>
              <a:t>أنواع </a:t>
            </a:r>
            <a:r>
              <a:rPr lang="ar-SA" sz="1200" dirty="0">
                <a:solidFill>
                  <a:schemeClr val="tx1"/>
                </a:solidFill>
                <a:latin typeface="Calibri" panose="020F0502020204030204" pitchFamily="34" charset="0"/>
                <a:ea typeface="Calibri" panose="020F0502020204030204" pitchFamily="34" charset="0"/>
                <a:cs typeface="Calibri" panose="020F0502020204030204" pitchFamily="34" charset="0"/>
              </a:rPr>
              <a:t>ال</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بيئات</a:t>
            </a:r>
            <a:r>
              <a:rPr lang="ar-SA" sz="1200" dirty="0">
                <a:solidFill>
                  <a:schemeClr val="tx1"/>
                </a:solidFill>
                <a:latin typeface="Calibri" panose="020F0502020204030204" pitchFamily="34" charset="0"/>
                <a:ea typeface="Calibri" panose="020F0502020204030204" pitchFamily="34" charset="0"/>
                <a:cs typeface="Calibri" panose="020F0502020204030204" pitchFamily="34" charset="0"/>
              </a:rPr>
              <a:t> الأسرية و</a:t>
            </a:r>
            <a:r>
              <a:rPr lang="en-US" dirty="0"/>
              <a:t>مقدمي الرعاية.</a:t>
            </a:r>
          </a:p>
          <a:p>
            <a:pPr marL="0" indent="0" algn="r" rtl="1">
              <a:buNone/>
            </a:pPr>
            <a:r>
              <a:rPr lang="en-US" dirty="0"/>
              <a:t>______________________________________________________________________________</a:t>
            </a:r>
          </a:p>
          <a:p>
            <a:pPr marL="0" indent="0" algn="r" rtl="1">
              <a:buNone/>
            </a:pPr>
            <a:endParaRPr lang="en-US" dirty="0"/>
          </a:p>
          <a:p>
            <a:pPr marL="0" indent="0" algn="r" rtl="1">
              <a:buNone/>
            </a:pPr>
            <a:r>
              <a:rPr lang="en-US" b="1" dirty="0"/>
              <a:t>مقدمة</a:t>
            </a:r>
          </a:p>
          <a:p>
            <a:pPr algn="r" rtl="1"/>
            <a:r>
              <a:rPr lang="en-US" dirty="0"/>
              <a:t>قسّم المشاركين إلى مجموعات من </a:t>
            </a:r>
            <a:r>
              <a:rPr lang="ar-SA" dirty="0"/>
              <a:t>٢-٣</a:t>
            </a:r>
            <a:r>
              <a:rPr lang="en-US" dirty="0"/>
              <a:t> أشخاص</a:t>
            </a:r>
          </a:p>
          <a:p>
            <a:pPr algn="r" rtl="1"/>
            <a:r>
              <a:rPr lang="en-US" i="1" dirty="0"/>
              <a:t>عندما نتحدث عن </a:t>
            </a:r>
            <a:r>
              <a:rPr lang="ar-SA" i="1" dirty="0"/>
              <a:t>دعم</a:t>
            </a:r>
            <a:r>
              <a:rPr lang="en-US" i="1" dirty="0"/>
              <a:t> الأسرة</a:t>
            </a:r>
            <a:r>
              <a:rPr lang="ar-SA" i="1" dirty="0"/>
              <a:t>، </a:t>
            </a:r>
            <a:r>
              <a:rPr lang="en-US" i="1" dirty="0"/>
              <a:t>فإننا نركز على "</a:t>
            </a:r>
            <a:r>
              <a:rPr lang="ar-SA" sz="1200" i="1" dirty="0">
                <a:solidFill>
                  <a:schemeClr val="tx1"/>
                </a:solidFill>
                <a:latin typeface="Calibri" panose="020F0502020204030204" pitchFamily="34" charset="0"/>
                <a:ea typeface="Calibri" panose="020F0502020204030204" pitchFamily="34" charset="0"/>
                <a:cs typeface="Calibri" panose="020F0502020204030204" pitchFamily="34" charset="0"/>
              </a:rPr>
              <a:t>ال</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بيئات</a:t>
            </a:r>
            <a:r>
              <a:rPr lang="ar-SA" sz="1200" i="1" dirty="0">
                <a:solidFill>
                  <a:schemeClr val="tx1"/>
                </a:solidFill>
                <a:latin typeface="Calibri" panose="020F0502020204030204" pitchFamily="34" charset="0"/>
                <a:ea typeface="Calibri" panose="020F0502020204030204" pitchFamily="34" charset="0"/>
                <a:cs typeface="Calibri" panose="020F0502020204030204" pitchFamily="34" charset="0"/>
              </a:rPr>
              <a:t> الأسرية و</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i="1" dirty="0"/>
              <a:t>تقديم الرعاية"</a:t>
            </a:r>
          </a:p>
          <a:p>
            <a:pPr algn="r" rtl="1"/>
            <a:r>
              <a:rPr lang="en-US" i="1" dirty="0"/>
              <a:t>مع مجموعتك:</a:t>
            </a:r>
          </a:p>
          <a:p>
            <a:pPr lvl="1" algn="r" rtl="1"/>
            <a:r>
              <a:rPr lang="en-US" i="1" dirty="0"/>
              <a:t>ناقش ما تعنيه الأسرة بالنسبة لك</a:t>
            </a:r>
          </a:p>
          <a:p>
            <a:pPr lvl="1" algn="r" rtl="1"/>
            <a:r>
              <a:rPr lang="en-US" i="1" dirty="0"/>
              <a:t>ناقش الأنواع المختلفة </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من </a:t>
            </a:r>
            <a:r>
              <a:rPr lang="ar-SA" sz="1200" i="1" dirty="0">
                <a:solidFill>
                  <a:schemeClr val="tx1"/>
                </a:solidFill>
                <a:latin typeface="Calibri" panose="020F0502020204030204" pitchFamily="34" charset="0"/>
                <a:ea typeface="Calibri" panose="020F0502020204030204" pitchFamily="34" charset="0"/>
                <a:cs typeface="Calibri" panose="020F0502020204030204" pitchFamily="34" charset="0"/>
              </a:rPr>
              <a:t>ال</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بيئات</a:t>
            </a:r>
            <a:r>
              <a:rPr lang="ar-SA" sz="1200" i="1" dirty="0">
                <a:solidFill>
                  <a:schemeClr val="tx1"/>
                </a:solidFill>
                <a:latin typeface="Calibri" panose="020F0502020204030204" pitchFamily="34" charset="0"/>
                <a:ea typeface="Calibri" panose="020F0502020204030204" pitchFamily="34" charset="0"/>
                <a:cs typeface="Calibri" panose="020F0502020204030204" pitchFamily="34" charset="0"/>
              </a:rPr>
              <a:t> الأسرية و</a:t>
            </a:r>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تقديم الرعاية التي صادفتها في عمل</a:t>
            </a:r>
            <a:r>
              <a:rPr lang="en-US" i="1" dirty="0"/>
              <a:t>لك</a:t>
            </a:r>
            <a:endParaRPr lang="en-US" b="1" i="1" dirty="0"/>
          </a:p>
          <a:p>
            <a:pPr marL="0" indent="0" algn="r" rtl="1">
              <a:buNone/>
            </a:pPr>
            <a:endParaRPr lang="en-US" b="1" dirty="0"/>
          </a:p>
          <a:p>
            <a:pPr marL="0" indent="0" algn="r" rtl="1">
              <a:buNone/>
            </a:pPr>
            <a:r>
              <a:rPr lang="en-US" b="1" dirty="0"/>
              <a:t>مناقشة جماعية </a:t>
            </a:r>
            <a:r>
              <a:rPr lang="ar-SA" b="1" dirty="0"/>
              <a:t>(٥ </a:t>
            </a:r>
            <a:r>
              <a:rPr lang="en-US" b="1" dirty="0"/>
              <a:t>دقائق</a:t>
            </a:r>
            <a:r>
              <a:rPr lang="ar-SA" b="1" dirty="0"/>
              <a:t>)</a:t>
            </a:r>
            <a:endParaRPr lang="en-US" b="1" dirty="0"/>
          </a:p>
          <a:p>
            <a:pPr algn="r" rtl="1"/>
            <a:r>
              <a:rPr lang="en-US" dirty="0"/>
              <a:t>امنح المشاركين </a:t>
            </a:r>
            <a:r>
              <a:rPr lang="ar-SA" dirty="0"/>
              <a:t>٥</a:t>
            </a:r>
            <a:r>
              <a:rPr lang="en-US" dirty="0"/>
              <a:t> دقائق لإكمال</a:t>
            </a:r>
            <a:r>
              <a:rPr lang="ar-SA" dirty="0"/>
              <a:t> النشاط</a:t>
            </a:r>
            <a:endParaRPr lang="en-US" dirty="0"/>
          </a:p>
          <a:p>
            <a:pPr marL="0" indent="0" algn="r" rtl="1">
              <a:buNone/>
            </a:pPr>
            <a:endParaRPr lang="en-US" b="1" dirty="0"/>
          </a:p>
          <a:p>
            <a:pPr marL="0" indent="0" algn="r" rtl="1">
              <a:buNone/>
            </a:pPr>
            <a:r>
              <a:rPr lang="en-US" b="1" dirty="0"/>
              <a:t>المناقشة العامة (١٠ دقائق)</a:t>
            </a:r>
          </a:p>
          <a:p>
            <a:pPr algn="r" rtl="1"/>
            <a:r>
              <a:rPr lang="en-US" dirty="0"/>
              <a:t>ادعُ المشاركين لمشاركة </a:t>
            </a:r>
            <a:r>
              <a:rPr lang="ar-SA" dirty="0"/>
              <a:t>إجاباتهم</a:t>
            </a:r>
            <a:endParaRPr lang="en-US" dirty="0"/>
          </a:p>
          <a:p>
            <a:pPr algn="r" rtl="1"/>
            <a:r>
              <a:rPr lang="en-US" dirty="0"/>
              <a:t>استكمل بالردود المحتملة في الصفحة التالية</a:t>
            </a:r>
          </a:p>
          <a:p>
            <a:pPr marL="0" indent="0" algn="r" rtl="1">
              <a:buNone/>
            </a:pPr>
            <a:r>
              <a:rPr lang="en-US" dirty="0"/>
              <a:t>______________________________________________________________________________</a:t>
            </a:r>
          </a:p>
          <a:p>
            <a:pPr marL="0" indent="0" algn="r" rtl="1">
              <a:buNone/>
            </a:pPr>
            <a:endParaRPr lang="en-US" b="1" dirty="0"/>
          </a:p>
          <a:p>
            <a:pPr marL="0" indent="0" algn="r" rtl="1">
              <a:buNone/>
            </a:pPr>
            <a:r>
              <a:rPr lang="ar-SA" b="1" dirty="0"/>
              <a:t>يتبع</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C5E0AE13-4E51-9785-4ADA-2868E3583EC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14EEB50-65A6-BD7D-A46B-B17A9B089F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16</a:t>
            </a:fld>
            <a:endParaRPr lang="en-US" sz="1200" dirty="0">
              <a:latin typeface="+mn-lt"/>
            </a:endParaRPr>
          </a:p>
        </p:txBody>
      </p:sp>
    </p:spTree>
    <p:extLst>
      <p:ext uri="{BB962C8B-B14F-4D97-AF65-F5344CB8AC3E}">
        <p14:creationId xmlns:p14="http://schemas.microsoft.com/office/powerpoint/2010/main" val="261058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lgn="r" rtl="1">
              <a:buNone/>
            </a:pPr>
            <a:r>
              <a:rPr lang="ar-SA" b="1" dirty="0"/>
              <a:t>الإجابات</a:t>
            </a:r>
            <a:r>
              <a:rPr lang="en-US" b="1" dirty="0"/>
              <a:t> الممكنة</a:t>
            </a:r>
            <a:endParaRPr lang="en-US" dirty="0"/>
          </a:p>
          <a:p>
            <a:pPr algn="r" rtl="1"/>
            <a:r>
              <a:rPr lang="en-US" dirty="0"/>
              <a:t>ماذا تعني الأسرة بالنسبة لك:</a:t>
            </a:r>
          </a:p>
          <a:p>
            <a:pPr lvl="1" algn="r" rtl="1"/>
            <a:r>
              <a:rPr lang="en-US" dirty="0"/>
              <a:t>مجموعة من الأشخاص تربطهم صلة قرابة بالدم أو النسب</a:t>
            </a:r>
          </a:p>
          <a:p>
            <a:pPr lvl="1" algn="r" rtl="1"/>
            <a:r>
              <a:rPr lang="ar-SA" dirty="0"/>
              <a:t>ال</a:t>
            </a:r>
            <a:r>
              <a:rPr lang="en-US" dirty="0"/>
              <a:t>منزل</a:t>
            </a:r>
          </a:p>
          <a:p>
            <a:pPr lvl="1" algn="r" rtl="1"/>
            <a:r>
              <a:rPr lang="en-US" dirty="0"/>
              <a:t>مجموعة من الأشخاص يجمعهم الزواج</a:t>
            </a:r>
          </a:p>
          <a:p>
            <a:pPr lvl="1" algn="r" rtl="1"/>
            <a:r>
              <a:rPr lang="en-US" dirty="0"/>
              <a:t>وجود شخص يحبك دون قيد أو شرط</a:t>
            </a:r>
          </a:p>
          <a:p>
            <a:pPr lvl="1" algn="r" rtl="1"/>
            <a:r>
              <a:rPr lang="en-US" dirty="0"/>
              <a:t>الأسرة تحب وتدعم بعضها البعض</a:t>
            </a:r>
          </a:p>
          <a:p>
            <a:pPr lvl="1" algn="r" rtl="1"/>
            <a:r>
              <a:rPr lang="en-US" dirty="0"/>
              <a:t>لا تتعلق الأسرة دائمًا بالتواصل بيولوجيًا.</a:t>
            </a:r>
          </a:p>
          <a:p>
            <a:pPr lvl="1" algn="r" rtl="1"/>
            <a:r>
              <a:rPr lang="en-US" dirty="0"/>
              <a:t>يجب أن تكون آمنة وموثوقة</a:t>
            </a:r>
          </a:p>
          <a:p>
            <a:pPr algn="r" rtl="1"/>
            <a:r>
              <a:rPr lang="en-US" dirty="0"/>
              <a:t>اعتمادًا على السياق ، يمكن أن تشمل أنواع</a:t>
            </a:r>
            <a:r>
              <a:rPr lang="ar-SA" dirty="0"/>
              <a:t> البيئات</a:t>
            </a:r>
            <a:r>
              <a:rPr lang="en-US" dirty="0"/>
              <a:t> الأسر</a:t>
            </a:r>
            <a:r>
              <a:rPr lang="ar-SA" dirty="0"/>
              <a:t>ي</a:t>
            </a:r>
            <a:r>
              <a:rPr lang="en-US" dirty="0"/>
              <a:t>ة </a:t>
            </a:r>
            <a:r>
              <a:rPr lang="ar-SA" dirty="0"/>
              <a:t>و</a:t>
            </a:r>
            <a:r>
              <a:rPr lang="en-US" dirty="0"/>
              <a:t> تقديم الرعاية التي نعمل معها ما يلي:</a:t>
            </a:r>
          </a:p>
          <a:p>
            <a:pPr lvl="1" algn="r" rtl="1"/>
            <a:r>
              <a:rPr lang="en-US" dirty="0"/>
              <a:t>الأسر "النو</a:t>
            </a:r>
            <a:r>
              <a:rPr lang="ar-SA" dirty="0"/>
              <a:t>اة</a:t>
            </a:r>
            <a:r>
              <a:rPr lang="en-US" dirty="0"/>
              <a:t>" </a:t>
            </a:r>
            <a:r>
              <a:rPr lang="ar-SA" dirty="0"/>
              <a:t> (ال</a:t>
            </a:r>
            <a:r>
              <a:rPr lang="en-US" dirty="0"/>
              <a:t>والد</a:t>
            </a:r>
            <a:r>
              <a:rPr lang="ar-SA" dirty="0"/>
              <a:t>ي</a:t>
            </a:r>
            <a:r>
              <a:rPr lang="en-US" dirty="0"/>
              <a:t>ن مع أطفال</a:t>
            </a:r>
            <a:r>
              <a:rPr lang="ar-SA" dirty="0"/>
              <a:t>)</a:t>
            </a:r>
            <a:endParaRPr lang="en-US" dirty="0"/>
          </a:p>
          <a:p>
            <a:pPr lvl="1" algn="r" rtl="1"/>
            <a:r>
              <a:rPr lang="en-US" dirty="0"/>
              <a:t>الأسر ذات العائل الوحيد</a:t>
            </a:r>
          </a:p>
          <a:p>
            <a:pPr lvl="1" algn="r" rtl="1"/>
            <a:r>
              <a:rPr lang="en-US" dirty="0"/>
              <a:t>العائلات التي يقوم فيها الأجداد أو الأعمام والعمات برعاية الأطفال بدون الوالدين (هؤلاء والأطفال الذين </a:t>
            </a:r>
            <a:r>
              <a:rPr lang="ar-SA" dirty="0"/>
              <a:t>ت</a:t>
            </a:r>
            <a:r>
              <a:rPr lang="en-US" dirty="0"/>
              <a:t>تم رعايتهم من قبل أقارب آخرين ليس لديهم</a:t>
            </a:r>
            <a:r>
              <a:rPr lang="ar-SA" dirty="0"/>
              <a:t> والدين </a:t>
            </a:r>
            <a:r>
              <a:rPr lang="en-US" dirty="0"/>
              <a:t>هم أطفال منفصل</a:t>
            </a:r>
            <a:r>
              <a:rPr lang="ar-SA" dirty="0"/>
              <a:t>ين) </a:t>
            </a:r>
          </a:p>
          <a:p>
            <a:pPr lvl="1" algn="r" rtl="1"/>
            <a:r>
              <a:rPr lang="en-US" dirty="0"/>
              <a:t>العائلات التي يعيش فيها الأجداد والآباء والأطفال (الأسرة الممتدة) معًا</a:t>
            </a:r>
          </a:p>
          <a:p>
            <a:pPr lvl="1" algn="r" rtl="1"/>
            <a:r>
              <a:rPr lang="en-US" dirty="0"/>
              <a:t>الأسر التي يعيلها أطفال والأطفال غير المصحوبين </a:t>
            </a:r>
          </a:p>
          <a:p>
            <a:pPr lvl="1" algn="r" rtl="1"/>
            <a:r>
              <a:rPr lang="en-US" dirty="0"/>
              <a:t>الأسر الحاضنة</a:t>
            </a:r>
          </a:p>
          <a:p>
            <a:pPr lvl="1" algn="r" rtl="1"/>
            <a:r>
              <a:rPr lang="ar-SA" dirty="0"/>
              <a:t>أماكن</a:t>
            </a:r>
            <a:r>
              <a:rPr lang="en-US" dirty="0"/>
              <a:t> الرعاية السكنية (يعتقد أن هذه ليست بيئة تقديم رعاية موصى بها وفقًا للمعايير والإرشادات الدولية)</a:t>
            </a:r>
          </a:p>
          <a:p>
            <a:pPr lvl="1" algn="r" rtl="1"/>
            <a:r>
              <a:rPr lang="en-US" dirty="0"/>
              <a:t>حالات زواج الأطفال حيث تعيش الفتاة مع زوجها الذي يكون أيضًا طفلًا أو بالغًا (ملاحظة: بينما يؤثر زواج الأطفال بشكل شائع على الفتيات ، يمكن أن يتأثر ال</a:t>
            </a:r>
            <a:r>
              <a:rPr lang="ar-SA" dirty="0"/>
              <a:t>فتيان</a:t>
            </a:r>
            <a:r>
              <a:rPr lang="en-US" dirty="0"/>
              <a:t> أيضًا</a:t>
            </a:r>
            <a:r>
              <a:rPr lang="ar-SA" dirty="0"/>
              <a:t>)</a:t>
            </a:r>
            <a:endParaRPr lang="en-US" dirty="0"/>
          </a:p>
          <a:p>
            <a:pPr lvl="1" algn="r" rtl="1"/>
            <a:r>
              <a:rPr lang="en-US" dirty="0"/>
              <a:t>العائلات التي يوجد فيها زوج الوالدين و / أو </a:t>
            </a:r>
            <a:r>
              <a:rPr lang="ar-SA" dirty="0"/>
              <a:t>أن الوالدين</a:t>
            </a:r>
            <a:r>
              <a:rPr lang="en-US" dirty="0"/>
              <a:t> قد تزوجوا مرة أخرى</a:t>
            </a:r>
          </a:p>
        </p:txBody>
      </p:sp>
      <p:sp>
        <p:nvSpPr>
          <p:cNvPr id="2" name="Google Shape;725;p48:notes">
            <a:extLst>
              <a:ext uri="{FF2B5EF4-FFF2-40B4-BE49-F238E27FC236}">
                <a16:creationId xmlns:a16="http://schemas.microsoft.com/office/drawing/2014/main" id="{FCA1D4D2-1188-0062-DC3E-CACFC554B9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17</a:t>
            </a:fld>
            <a:endParaRPr lang="en-US" sz="1200" dirty="0">
              <a:latin typeface="+mn-lt"/>
            </a:endParaRPr>
          </a:p>
        </p:txBody>
      </p:sp>
    </p:spTree>
    <p:extLst>
      <p:ext uri="{BB962C8B-B14F-4D97-AF65-F5344CB8AC3E}">
        <p14:creationId xmlns:p14="http://schemas.microsoft.com/office/powerpoint/2010/main" val="3922183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الشرح</a:t>
            </a:r>
            <a:endParaRPr lang="en-US" noProof="0" dirty="0"/>
          </a:p>
          <a:p>
            <a:pPr algn="r" rtl="1"/>
            <a:r>
              <a:rPr lang="en-US" noProof="0" dirty="0"/>
              <a:t>اطلب من أحد الم</a:t>
            </a:r>
            <a:r>
              <a:rPr lang="ar-SA" noProof="0" dirty="0"/>
              <a:t>شاركين التطوع</a:t>
            </a:r>
            <a:r>
              <a:rPr lang="en-US" noProof="0" dirty="0"/>
              <a:t> </a:t>
            </a:r>
            <a:r>
              <a:rPr lang="ar-SA" noProof="0" dirty="0"/>
              <a:t>ل</a:t>
            </a:r>
            <a:r>
              <a:rPr lang="en-US" noProof="0" dirty="0"/>
              <a:t>تقديم الشريحة</a:t>
            </a:r>
          </a:p>
          <a:p>
            <a:pPr algn="r" rtl="1"/>
            <a:r>
              <a:rPr lang="en-US" i="1" noProof="0" dirty="0"/>
              <a:t>ما رأيك في هذا التعريف؟</a:t>
            </a:r>
          </a:p>
          <a:p>
            <a:pPr algn="r" rtl="1"/>
            <a:r>
              <a:rPr lang="en-US" i="1" dirty="0"/>
              <a:t>الآن سننظر في تعريف مقدم الرعاية ال</a:t>
            </a:r>
            <a:r>
              <a:rPr lang="ar-SA" i="1" dirty="0"/>
              <a:t>مباشر</a:t>
            </a:r>
            <a:endParaRPr lang="en-US" i="1" noProof="0" dirty="0"/>
          </a:p>
        </p:txBody>
      </p:sp>
      <p:sp>
        <p:nvSpPr>
          <p:cNvPr id="6" name="Slide Image Placeholder 5">
            <a:extLst>
              <a:ext uri="{FF2B5EF4-FFF2-40B4-BE49-F238E27FC236}">
                <a16:creationId xmlns:a16="http://schemas.microsoft.com/office/drawing/2014/main" id="{C0EFC595-B26C-0746-7029-0B11FA229B0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EE89C8A-5CF8-2681-6B51-3E3643CBDF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18</a:t>
            </a:fld>
            <a:endParaRPr lang="en-US" sz="1200" dirty="0">
              <a:latin typeface="+mn-lt"/>
            </a:endParaRPr>
          </a:p>
        </p:txBody>
      </p:sp>
    </p:spTree>
    <p:extLst>
      <p:ext uri="{BB962C8B-B14F-4D97-AF65-F5344CB8AC3E}">
        <p14:creationId xmlns:p14="http://schemas.microsoft.com/office/powerpoint/2010/main" val="12766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الشرح</a:t>
            </a:r>
            <a:endParaRPr lang="en-US" noProof="0" dirty="0"/>
          </a:p>
          <a:p>
            <a:pPr algn="r" rtl="1"/>
            <a:r>
              <a:rPr lang="en-US" i="1" noProof="0" dirty="0"/>
              <a:t>مقدم الرعاية الفوري هو الشخص الذي يعيش معه الطفل و</a:t>
            </a:r>
            <a:r>
              <a:rPr lang="ar-SA" i="1" noProof="0" dirty="0"/>
              <a:t> الذي </a:t>
            </a:r>
            <a:r>
              <a:rPr lang="en-US" i="1" noProof="0" dirty="0"/>
              <a:t>يقدم الرعاية اليومية للطفل وفقًا للمعيار </a:t>
            </a:r>
            <a:r>
              <a:rPr lang="ar-SA" i="1" noProof="0" dirty="0"/>
              <a:t>١٦</a:t>
            </a:r>
            <a:r>
              <a:rPr lang="en-US" i="1" noProof="0" dirty="0"/>
              <a:t> من المعايير الدنيا لحماية الطفل في العمل الإنساني.</a:t>
            </a:r>
          </a:p>
          <a:p>
            <a:pPr algn="r" rtl="1"/>
            <a:r>
              <a:rPr lang="en-US" i="1" noProof="0" dirty="0"/>
              <a:t>يمكن أن يكون مقدم الرعاية الفوري:</a:t>
            </a:r>
          </a:p>
          <a:p>
            <a:pPr lvl="1" algn="r" rtl="1"/>
            <a:r>
              <a:rPr lang="en-US" i="1" noProof="0" dirty="0"/>
              <a:t>الأم</a:t>
            </a:r>
          </a:p>
          <a:p>
            <a:pPr lvl="1" algn="r" rtl="1"/>
            <a:r>
              <a:rPr lang="en-US" i="1" dirty="0"/>
              <a:t>ال</a:t>
            </a:r>
            <a:r>
              <a:rPr lang="en-US" i="1" noProof="0" dirty="0"/>
              <a:t>أب</a:t>
            </a:r>
          </a:p>
          <a:p>
            <a:pPr lvl="1" algn="r" rtl="1"/>
            <a:r>
              <a:rPr lang="en-US" i="1" noProof="0" dirty="0"/>
              <a:t>فرد</a:t>
            </a:r>
            <a:r>
              <a:rPr lang="ar-SA" i="1" noProof="0" dirty="0"/>
              <a:t> آخر</a:t>
            </a:r>
            <a:r>
              <a:rPr lang="en-US" i="1" noProof="0" dirty="0"/>
              <a:t> من </a:t>
            </a:r>
            <a:r>
              <a:rPr lang="ar-SA" i="1" noProof="0" dirty="0"/>
              <a:t>ال</a:t>
            </a:r>
            <a:r>
              <a:rPr lang="en-US" i="1" noProof="0" dirty="0"/>
              <a:t>عائلة </a:t>
            </a:r>
          </a:p>
          <a:p>
            <a:pPr lvl="1" algn="r" rtl="1"/>
            <a:r>
              <a:rPr lang="en-US" i="1" noProof="0" dirty="0"/>
              <a:t>غير </a:t>
            </a:r>
            <a:r>
              <a:rPr lang="ar-SA" i="1" noProof="0" dirty="0"/>
              <a:t>قريب</a:t>
            </a:r>
            <a:endParaRPr lang="en-US" i="1" noProof="0" dirty="0"/>
          </a:p>
          <a:p>
            <a:pPr algn="r" rtl="1"/>
            <a:r>
              <a:rPr lang="en-US" i="1" noProof="0" dirty="0"/>
              <a:t>مقدم</a:t>
            </a:r>
            <a:r>
              <a:rPr lang="ar-SA" i="1" noProof="0" dirty="0"/>
              <a:t>و </a:t>
            </a:r>
            <a:r>
              <a:rPr lang="en-US" i="1" noProof="0" dirty="0"/>
              <a:t>الرعاية ال</a:t>
            </a:r>
            <a:r>
              <a:rPr lang="ar-SA" i="1" noProof="0" dirty="0"/>
              <a:t>مباشرين</a:t>
            </a:r>
            <a:r>
              <a:rPr lang="en-US" i="1" noProof="0" dirty="0"/>
              <a:t> مسؤولون عن:</a:t>
            </a:r>
          </a:p>
          <a:p>
            <a:pPr lvl="1" algn="r" rtl="1"/>
            <a:r>
              <a:rPr lang="en-US" i="1" noProof="0" dirty="0"/>
              <a:t>تلبية احتياجات الطفل الجسدية والعاطفية والاجتماعية والمعرفية والروحية</a:t>
            </a:r>
          </a:p>
          <a:p>
            <a:pPr lvl="1" algn="r" rtl="1"/>
            <a:r>
              <a:rPr lang="en-US" i="1" noProof="0" dirty="0"/>
              <a:t>تطوير علاقة م</a:t>
            </a:r>
            <a:r>
              <a:rPr lang="ar-SA" i="1" noProof="0" dirty="0"/>
              <a:t>ترابطة </a:t>
            </a:r>
            <a:r>
              <a:rPr lang="en-US" i="1" noProof="0" dirty="0"/>
              <a:t>ور</a:t>
            </a:r>
            <a:r>
              <a:rPr lang="ar-SA" i="1" noProof="0" dirty="0"/>
              <a:t>اعية</a:t>
            </a:r>
            <a:r>
              <a:rPr lang="en-US" i="1" noProof="0" dirty="0"/>
              <a:t> مع الطفل</a:t>
            </a:r>
          </a:p>
          <a:p>
            <a:pPr lvl="1" algn="r" rtl="1"/>
            <a:r>
              <a:rPr lang="en-US" i="1" noProof="0" dirty="0"/>
              <a:t>حماية الطفل من الأذى.</a:t>
            </a:r>
          </a:p>
          <a:p>
            <a:pPr algn="r" rtl="1"/>
            <a:r>
              <a:rPr lang="en-US" i="1" dirty="0"/>
              <a:t>عامل الحماية</a:t>
            </a:r>
          </a:p>
          <a:p>
            <a:pPr lvl="1" algn="r" rtl="1"/>
            <a:r>
              <a:rPr lang="en-US" i="1" dirty="0"/>
              <a:t>يلعب مقدمو الرعاية دورًا مهمًا في تعزيز قدرة الأطفال على التعامل مع المواقف العصيبة لا سيما في الحالات الإنسانية.</a:t>
            </a:r>
          </a:p>
          <a:p>
            <a:pPr algn="r" rtl="1"/>
            <a:r>
              <a:rPr lang="en-US" i="1" dirty="0"/>
              <a:t>عامل الخطر</a:t>
            </a:r>
          </a:p>
          <a:p>
            <a:pPr lvl="1" algn="r" rtl="1"/>
            <a:r>
              <a:rPr lang="en-US" i="1" dirty="0"/>
              <a:t>يمكن أن يكون مقدمو الرعاية أيضًا مصادر لل</a:t>
            </a:r>
            <a:r>
              <a:rPr lang="ar-SA" i="1" dirty="0"/>
              <a:t>خطر.</a:t>
            </a:r>
            <a:endParaRPr lang="en-US" i="1" dirty="0"/>
          </a:p>
          <a:p>
            <a:pPr lvl="1" algn="r" rtl="1"/>
            <a:r>
              <a:rPr lang="en-US" i="1" dirty="0"/>
              <a:t>يمكن أن تكون قدرتهم على تقديم الرعاية محدودة بسبب تجاربهم الخاصة في ال</a:t>
            </a:r>
            <a:r>
              <a:rPr lang="ar-SA" i="1" dirty="0"/>
              <a:t>إجهاد</a:t>
            </a:r>
            <a:r>
              <a:rPr lang="en-US" i="1" dirty="0"/>
              <a:t> والشدائد أثناء الصراع والكوارث والنزوح.</a:t>
            </a:r>
          </a:p>
          <a:p>
            <a:pPr lvl="1" algn="r" rtl="1"/>
            <a:r>
              <a:rPr lang="en-US" i="1" dirty="0"/>
              <a:t>يسعى </a:t>
            </a:r>
            <a:r>
              <a:rPr lang="ar-SA" i="1" dirty="0"/>
              <a:t>الدعم </a:t>
            </a:r>
            <a:r>
              <a:rPr lang="en-US" i="1" dirty="0"/>
              <a:t>الأسر</a:t>
            </a:r>
            <a:r>
              <a:rPr lang="ar-SA" i="1" dirty="0"/>
              <a:t>ي</a:t>
            </a:r>
            <a:r>
              <a:rPr lang="en-US" i="1" dirty="0"/>
              <a:t> إلى معالجة </a:t>
            </a:r>
            <a:r>
              <a:rPr lang="ar-SA" i="1" dirty="0"/>
              <a:t>ذلك</a:t>
            </a:r>
            <a:endParaRPr lang="en-US" i="1" noProof="0" dirty="0"/>
          </a:p>
        </p:txBody>
      </p:sp>
      <p:sp>
        <p:nvSpPr>
          <p:cNvPr id="6" name="Slide Image Placeholder 5">
            <a:extLst>
              <a:ext uri="{FF2B5EF4-FFF2-40B4-BE49-F238E27FC236}">
                <a16:creationId xmlns:a16="http://schemas.microsoft.com/office/drawing/2014/main" id="{352FA457-7BA7-4261-4886-A025C717B2D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BDE4135-4A96-43F2-CBB0-DDF51201D8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19</a:t>
            </a:fld>
            <a:endParaRPr lang="en-US" sz="1200" dirty="0">
              <a:latin typeface="+mn-lt"/>
            </a:endParaRPr>
          </a:p>
        </p:txBody>
      </p:sp>
    </p:spTree>
    <p:extLst>
      <p:ext uri="{BB962C8B-B14F-4D97-AF65-F5344CB8AC3E}">
        <p14:creationId xmlns:p14="http://schemas.microsoft.com/office/powerpoint/2010/main" val="257222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3" name="Google Shape;243;p2:notes"/>
          <p:cNvSpPr txBox="1">
            <a:spLocks noGrp="1"/>
          </p:cNvSpPr>
          <p:nvPr>
            <p:ph type="body" idx="1"/>
          </p:nvPr>
        </p:nvSpPr>
        <p:spPr>
          <a:xfrm>
            <a:off x="477839" y="460375"/>
            <a:ext cx="6143624" cy="9211334"/>
          </a:xfrm>
        </p:spPr>
        <p:txBody>
          <a:bodyPr/>
          <a:lstStyle/>
          <a:p>
            <a:pPr marL="0" indent="0" algn="r" rtl="1">
              <a:buNone/>
            </a:pPr>
            <a:r>
              <a:rPr lang="en-US" sz="1400" b="1" dirty="0">
                <a:sym typeface="Arial"/>
              </a:rPr>
              <a:t>مقدمة</a:t>
            </a:r>
          </a:p>
          <a:p>
            <a:pPr algn="r" rtl="1"/>
            <a:r>
              <a:rPr lang="en-US" sz="1400" dirty="0">
                <a:sym typeface="Arial"/>
              </a:rPr>
              <a:t>هذه الوحدة هي مقدمة ل</a:t>
            </a:r>
            <a:r>
              <a:rPr lang="ar-SA" sz="1400" dirty="0">
                <a:sym typeface="Arial"/>
              </a:rPr>
              <a:t>لدعم الأسري</a:t>
            </a:r>
            <a:r>
              <a:rPr lang="en-US" sz="1400" dirty="0">
                <a:sym typeface="Arial"/>
              </a:rPr>
              <a:t> ، وهي </a:t>
            </a:r>
            <a:r>
              <a:rPr lang="ar-SA" sz="1400" dirty="0">
                <a:sym typeface="Arial"/>
              </a:rPr>
              <a:t>ال</a:t>
            </a:r>
            <a:r>
              <a:rPr lang="en-US" sz="1400" dirty="0">
                <a:sym typeface="Arial"/>
              </a:rPr>
              <a:t>وحدة </a:t>
            </a:r>
            <a:r>
              <a:rPr lang="ar-SA" sz="1400" dirty="0">
                <a:sym typeface="Arial"/>
              </a:rPr>
              <a:t>الأولى </a:t>
            </a:r>
            <a:r>
              <a:rPr lang="en-US" sz="1400" dirty="0">
                <a:sym typeface="Arial"/>
              </a:rPr>
              <a:t>من ثلاثة </a:t>
            </a:r>
            <a:r>
              <a:rPr lang="ar-SA" sz="1400" dirty="0">
                <a:sym typeface="Arial"/>
              </a:rPr>
              <a:t>وحدات</a:t>
            </a:r>
            <a:r>
              <a:rPr lang="en-US" sz="1400" dirty="0">
                <a:sym typeface="Arial"/>
              </a:rPr>
              <a:t> </a:t>
            </a:r>
            <a:r>
              <a:rPr lang="ar-SA" sz="1400" dirty="0">
                <a:sym typeface="Arial"/>
              </a:rPr>
              <a:t>للدعم</a:t>
            </a:r>
            <a:r>
              <a:rPr lang="en-US" sz="1400" dirty="0">
                <a:sym typeface="Arial"/>
              </a:rPr>
              <a:t> الأسر</a:t>
            </a:r>
            <a:r>
              <a:rPr lang="ar-SA" sz="1400" dirty="0">
                <a:sym typeface="Arial"/>
              </a:rPr>
              <a:t>ي من</a:t>
            </a:r>
            <a:r>
              <a:rPr lang="en-US" sz="1400" dirty="0">
                <a:sym typeface="Arial"/>
              </a:rPr>
              <a:t> تدريب  إدارة الحالة.</a:t>
            </a:r>
          </a:p>
          <a:p>
            <a:pPr lvl="1" algn="r" rtl="1"/>
            <a:r>
              <a:rPr lang="en-US" sz="1400" dirty="0">
                <a:sym typeface="Arial"/>
              </a:rPr>
              <a:t>هذا التدريب هو جزء من تدريبات المستوى </a:t>
            </a:r>
            <a:r>
              <a:rPr lang="ar-SA" sz="1400" dirty="0">
                <a:sym typeface="Arial"/>
              </a:rPr>
              <a:t>٣</a:t>
            </a:r>
            <a:r>
              <a:rPr lang="en-US" sz="1400" dirty="0">
                <a:sym typeface="Arial"/>
              </a:rPr>
              <a:t> </a:t>
            </a:r>
            <a:r>
              <a:rPr lang="ar-SA" sz="1400" dirty="0">
                <a:sym typeface="Arial"/>
              </a:rPr>
              <a:t>من</a:t>
            </a:r>
            <a:r>
              <a:rPr lang="en-US" sz="1400" dirty="0">
                <a:sym typeface="Arial"/>
              </a:rPr>
              <a:t> التدريب المشترك بين الوكالات لإدارة حال</a:t>
            </a:r>
            <a:r>
              <a:rPr lang="ar-SA" sz="1400" dirty="0">
                <a:sym typeface="Arial"/>
              </a:rPr>
              <a:t>ة</a:t>
            </a:r>
            <a:r>
              <a:rPr lang="en-US" sz="1400" dirty="0">
                <a:sym typeface="Arial"/>
              </a:rPr>
              <a:t> حماية الطفل.</a:t>
            </a:r>
          </a:p>
          <a:p>
            <a:pPr lvl="1" algn="r" rtl="1"/>
            <a:r>
              <a:rPr lang="en-US" sz="1400" dirty="0">
                <a:sym typeface="Arial"/>
              </a:rPr>
              <a:t>قبل المشاركة في هذا التدريب ، يجب أن يكون المشارك</a:t>
            </a:r>
            <a:r>
              <a:rPr lang="ar-SA" sz="1400" dirty="0">
                <a:sym typeface="Arial"/>
              </a:rPr>
              <a:t>ين</a:t>
            </a:r>
            <a:r>
              <a:rPr lang="en-US" sz="1400" dirty="0">
                <a:sym typeface="Arial"/>
              </a:rPr>
              <a:t> قد أكملوا وحدات المستوى </a:t>
            </a:r>
            <a:r>
              <a:rPr lang="ar-SA" sz="1400" dirty="0">
                <a:sym typeface="Arial"/>
              </a:rPr>
              <a:t>الأول</a:t>
            </a:r>
            <a:r>
              <a:rPr lang="en-US" sz="1400" dirty="0">
                <a:sym typeface="Arial"/>
              </a:rPr>
              <a:t> والمستوى</a:t>
            </a:r>
            <a:r>
              <a:rPr lang="ar-SA" sz="1400" dirty="0">
                <a:sym typeface="Arial"/>
              </a:rPr>
              <a:t> الثاني.</a:t>
            </a:r>
            <a:endParaRPr lang="en-US" sz="1400" dirty="0">
              <a:sym typeface="Arial"/>
            </a:endParaRPr>
          </a:p>
          <a:p>
            <a:pPr algn="r" rtl="1"/>
            <a:r>
              <a:rPr lang="en-US" sz="1400" dirty="0">
                <a:sym typeface="Arial"/>
              </a:rPr>
              <a:t>تستكشف هذه الوحدة الموضوعات الرئيسية التالية:</a:t>
            </a:r>
          </a:p>
          <a:p>
            <a:pPr lvl="1" algn="r" rtl="1"/>
            <a:r>
              <a:rPr lang="en-US" sz="1400" dirty="0">
                <a:sym typeface="Arial"/>
              </a:rPr>
              <a:t>تعريفات </a:t>
            </a:r>
            <a:r>
              <a:rPr lang="ar-SA" sz="1400" dirty="0">
                <a:sym typeface="Arial"/>
              </a:rPr>
              <a:t>الدعم </a:t>
            </a:r>
            <a:r>
              <a:rPr lang="en-US" sz="1400" dirty="0">
                <a:sym typeface="Arial"/>
              </a:rPr>
              <a:t>الأسر</a:t>
            </a:r>
            <a:r>
              <a:rPr lang="ar-SA" sz="1400" dirty="0">
                <a:sym typeface="Arial"/>
              </a:rPr>
              <a:t>ي</a:t>
            </a:r>
            <a:r>
              <a:rPr lang="en-US" sz="1400" dirty="0">
                <a:sym typeface="Arial"/>
              </a:rPr>
              <a:t> والمفاهيم الأساسية</a:t>
            </a:r>
          </a:p>
          <a:p>
            <a:pPr lvl="1" algn="r" rtl="1"/>
            <a:r>
              <a:rPr lang="en-US" sz="1400" dirty="0">
                <a:sym typeface="Arial"/>
              </a:rPr>
              <a:t>اعتماد نهج </a:t>
            </a:r>
            <a:r>
              <a:rPr lang="ar-SA" sz="1400" dirty="0">
                <a:sym typeface="Arial"/>
              </a:rPr>
              <a:t>الدعم </a:t>
            </a:r>
            <a:r>
              <a:rPr lang="en-US" sz="1400" dirty="0">
                <a:sym typeface="Arial"/>
              </a:rPr>
              <a:t>الأسر</a:t>
            </a:r>
            <a:r>
              <a:rPr lang="ar-SA" sz="1400" dirty="0">
                <a:sym typeface="Arial"/>
              </a:rPr>
              <a:t>ي</a:t>
            </a:r>
            <a:r>
              <a:rPr lang="en-US" sz="1400" dirty="0">
                <a:sym typeface="Arial"/>
              </a:rPr>
              <a:t> </a:t>
            </a:r>
            <a:endParaRPr lang="ar-SA" sz="1400" dirty="0">
              <a:sym typeface="Arial"/>
            </a:endParaRPr>
          </a:p>
          <a:p>
            <a:pPr lvl="1" algn="r" rtl="1"/>
            <a:r>
              <a:rPr lang="en-US" sz="1400" dirty="0"/>
              <a:t>ديناميات الأسرة والجنس ودور الأعراف والممارسات الاجتماعية</a:t>
            </a:r>
            <a:endParaRPr lang="en-US" sz="1400" dirty="0">
              <a:sym typeface="Arial"/>
            </a:endParaRPr>
          </a:p>
          <a:p>
            <a:pPr algn="r" rtl="1"/>
            <a:r>
              <a:rPr lang="en-US" sz="1400" dirty="0">
                <a:sym typeface="Arial"/>
              </a:rPr>
              <a:t>يمكن ال</a:t>
            </a:r>
            <a:r>
              <a:rPr lang="ar-SA" sz="1400" dirty="0">
                <a:sym typeface="Arial"/>
              </a:rPr>
              <a:t>اطلاع</a:t>
            </a:r>
            <a:r>
              <a:rPr lang="en-US" sz="1400" dirty="0">
                <a:sym typeface="Arial"/>
              </a:rPr>
              <a:t> على إرشادات التيسير في ملاحظات كل شريحة</a:t>
            </a:r>
          </a:p>
          <a:p>
            <a:pPr marL="0" indent="0" algn="r" rtl="1">
              <a:buNone/>
            </a:pPr>
            <a:endParaRPr lang="en-US" sz="1400" dirty="0">
              <a:sym typeface="Arial"/>
            </a:endParaRPr>
          </a:p>
          <a:p>
            <a:pPr marL="0" indent="0" algn="r" rtl="1">
              <a:buNone/>
            </a:pPr>
            <a:r>
              <a:rPr lang="ar-SA" sz="1400" b="1" dirty="0">
                <a:highlight>
                  <a:srgbClr val="FFFF00"/>
                </a:highlight>
                <a:sym typeface="Arial"/>
              </a:rPr>
              <a:t>التكييف بحسب السياق</a:t>
            </a:r>
            <a:endParaRPr lang="en-US" sz="1400" b="1" dirty="0">
              <a:highlight>
                <a:srgbClr val="FFFF00"/>
              </a:highlight>
              <a:sym typeface="Arial"/>
            </a:endParaRPr>
          </a:p>
          <a:p>
            <a:pPr algn="r" rtl="1"/>
            <a:r>
              <a:rPr lang="en-US" sz="1400" dirty="0">
                <a:sym typeface="Arial"/>
              </a:rPr>
              <a:t>من المهم اتخاذ الخطوات التالية ل</a:t>
            </a:r>
            <a:r>
              <a:rPr lang="ar-SA" sz="1400" dirty="0">
                <a:sym typeface="Arial"/>
              </a:rPr>
              <a:t>تكييف</a:t>
            </a:r>
            <a:r>
              <a:rPr lang="en-US" sz="1400" dirty="0">
                <a:sym typeface="Arial"/>
              </a:rPr>
              <a:t> هذه الوحدة </a:t>
            </a:r>
            <a:r>
              <a:rPr lang="ar-SA" sz="1400" dirty="0">
                <a:sym typeface="Arial"/>
              </a:rPr>
              <a:t>بحسب السياق </a:t>
            </a:r>
            <a:r>
              <a:rPr lang="en-US" sz="1400" dirty="0">
                <a:sym typeface="Arial"/>
              </a:rPr>
              <a:t>قبل تقديمها:</a:t>
            </a:r>
          </a:p>
          <a:p>
            <a:pPr lvl="1" algn="r" rtl="1"/>
            <a:r>
              <a:rPr lang="en-US" sz="1400" dirty="0">
                <a:sym typeface="Arial"/>
              </a:rPr>
              <a:t>الجلسة </a:t>
            </a:r>
            <a:r>
              <a:rPr lang="ar-SA" sz="1400" dirty="0">
                <a:sym typeface="Arial"/>
              </a:rPr>
              <a:t>٢</a:t>
            </a:r>
            <a:r>
              <a:rPr lang="en-US" sz="1400" dirty="0">
                <a:sym typeface="Arial"/>
              </a:rPr>
              <a:t> الشريحة</a:t>
            </a:r>
            <a:r>
              <a:rPr lang="ar-SA" sz="1400" dirty="0">
                <a:sym typeface="Arial"/>
              </a:rPr>
              <a:t> </a:t>
            </a:r>
            <a:r>
              <a:rPr lang="en-US" sz="1400" dirty="0">
                <a:sym typeface="Arial"/>
              </a:rPr>
              <a:t> </a:t>
            </a:r>
            <a:r>
              <a:rPr lang="ar-SA" sz="1400" dirty="0">
                <a:sym typeface="Arial"/>
              </a:rPr>
              <a:t>١٦ ”</a:t>
            </a:r>
            <a:r>
              <a:rPr lang="en-US" sz="1400" dirty="0">
                <a:sym typeface="Arial"/>
              </a:rPr>
              <a:t> </a:t>
            </a:r>
            <a:r>
              <a:rPr lang="ar-SA" sz="1400" dirty="0">
                <a:sym typeface="Arial"/>
              </a:rPr>
              <a:t>ال</a:t>
            </a:r>
            <a:r>
              <a:rPr lang="en-US" sz="1400" dirty="0">
                <a:sym typeface="Arial"/>
              </a:rPr>
              <a:t>بيئات</a:t>
            </a:r>
            <a:r>
              <a:rPr lang="ar-SA" sz="1400" dirty="0">
                <a:sym typeface="Arial"/>
              </a:rPr>
              <a:t> </a:t>
            </a:r>
            <a:r>
              <a:rPr lang="en-US" sz="1400" dirty="0">
                <a:sym typeface="Arial"/>
              </a:rPr>
              <a:t>الأسر</a:t>
            </a:r>
            <a:r>
              <a:rPr lang="ar-SA" sz="1400" dirty="0">
                <a:sym typeface="Arial"/>
              </a:rPr>
              <a:t>ية </a:t>
            </a:r>
            <a:r>
              <a:rPr lang="en-US" sz="1400" dirty="0">
                <a:sym typeface="Arial"/>
              </a:rPr>
              <a:t>و تقديم الرعاية" - </a:t>
            </a:r>
            <a:r>
              <a:rPr lang="ar-SA" sz="1400" dirty="0">
                <a:sym typeface="Arial"/>
              </a:rPr>
              <a:t> تكيييف</a:t>
            </a:r>
            <a:r>
              <a:rPr lang="en-US" sz="1400" dirty="0">
                <a:sym typeface="Arial"/>
              </a:rPr>
              <a:t> </a:t>
            </a:r>
            <a:r>
              <a:rPr lang="ar-SA" sz="1400" dirty="0">
                <a:sym typeface="Arial"/>
              </a:rPr>
              <a:t>ال</a:t>
            </a:r>
            <a:r>
              <a:rPr lang="en-US" sz="1400" dirty="0">
                <a:sym typeface="Arial"/>
              </a:rPr>
              <a:t>سياق </a:t>
            </a:r>
            <a:r>
              <a:rPr lang="ar-SA" sz="1400" dirty="0">
                <a:sym typeface="Arial"/>
              </a:rPr>
              <a:t>ل</a:t>
            </a:r>
            <a:r>
              <a:rPr lang="en-US" sz="1400" dirty="0">
                <a:sym typeface="Arial"/>
              </a:rPr>
              <a:t>أنواع</a:t>
            </a:r>
            <a:r>
              <a:rPr lang="ar-SA" sz="1400" dirty="0">
                <a:sym typeface="Arial"/>
              </a:rPr>
              <a:t> بيئات</a:t>
            </a:r>
            <a:r>
              <a:rPr lang="en-US" sz="1400" dirty="0">
                <a:sym typeface="Arial"/>
              </a:rPr>
              <a:t> العائلات و مقدمي الرعاية.</a:t>
            </a:r>
          </a:p>
          <a:p>
            <a:pPr lvl="1" algn="r" rtl="1"/>
            <a:r>
              <a:rPr lang="en-US" sz="1400" dirty="0">
                <a:sym typeface="Arial"/>
              </a:rPr>
              <a:t>الجلسة</a:t>
            </a:r>
            <a:r>
              <a:rPr lang="ar-SA" sz="1400" dirty="0">
                <a:sym typeface="Arial"/>
              </a:rPr>
              <a:t> </a:t>
            </a:r>
            <a:r>
              <a:rPr lang="en-US" sz="1400" dirty="0">
                <a:sym typeface="Arial"/>
              </a:rPr>
              <a:t> </a:t>
            </a:r>
            <a:r>
              <a:rPr lang="ar-SA" sz="1400" dirty="0">
                <a:sym typeface="Arial"/>
              </a:rPr>
              <a:t>٢ الشريحة ٢٣ " ت</a:t>
            </a:r>
            <a:r>
              <a:rPr lang="en-US" sz="1400" dirty="0">
                <a:sym typeface="Arial"/>
              </a:rPr>
              <a:t>أثير الأزمات الإنسانية" - ترجمة نص الفيديو لقراءته بصوت عال إذا لزم الأمر</a:t>
            </a:r>
          </a:p>
          <a:p>
            <a:pPr lvl="1" algn="r" rtl="1"/>
            <a:r>
              <a:rPr lang="en-US" sz="1400" dirty="0">
                <a:sym typeface="Arial"/>
              </a:rPr>
              <a:t>الجلسة </a:t>
            </a:r>
            <a:r>
              <a:rPr lang="ar-SA" sz="1400" dirty="0">
                <a:sym typeface="Arial"/>
              </a:rPr>
              <a:t>٣ </a:t>
            </a:r>
            <a:r>
              <a:rPr lang="en-US" sz="1400" dirty="0">
                <a:sym typeface="Arial"/>
              </a:rPr>
              <a:t> الشريحة</a:t>
            </a:r>
            <a:r>
              <a:rPr lang="ar-SA" sz="1400" dirty="0">
                <a:sym typeface="Arial"/>
              </a:rPr>
              <a:t> ٣١ </a:t>
            </a:r>
            <a:r>
              <a:rPr lang="en-US" sz="1400" dirty="0">
                <a:sym typeface="Arial"/>
              </a:rPr>
              <a:t> "ا</a:t>
            </a:r>
            <a:r>
              <a:rPr lang="ar-SA" sz="1400" dirty="0">
                <a:sym typeface="Arial"/>
              </a:rPr>
              <a:t>لبيئات الأسرية</a:t>
            </a:r>
            <a:r>
              <a:rPr lang="en-US" sz="1400" dirty="0">
                <a:sym typeface="Arial"/>
              </a:rPr>
              <a:t> /  تقديم الرعاية التي تتطلب دعمًا إضافيًا" - </a:t>
            </a:r>
            <a:r>
              <a:rPr lang="ar-SA" sz="1400" dirty="0">
                <a:sym typeface="Arial"/>
              </a:rPr>
              <a:t> </a:t>
            </a:r>
            <a:r>
              <a:rPr lang="en-US" sz="1400" dirty="0">
                <a:sym typeface="Arial"/>
              </a:rPr>
              <a:t>تكييف ال</a:t>
            </a:r>
            <a:r>
              <a:rPr lang="ar-SA" sz="1400" dirty="0">
                <a:sym typeface="Arial"/>
              </a:rPr>
              <a:t>إ</a:t>
            </a:r>
            <a:r>
              <a:rPr lang="en-US" sz="1400" dirty="0">
                <a:sym typeface="Arial"/>
              </a:rPr>
              <a:t>جابات المحتملة</a:t>
            </a:r>
          </a:p>
          <a:p>
            <a:pPr lvl="1" algn="r" rtl="1"/>
            <a:r>
              <a:rPr lang="en-US" sz="1400" dirty="0">
                <a:sym typeface="Arial"/>
              </a:rPr>
              <a:t>الجلسة </a:t>
            </a:r>
            <a:r>
              <a:rPr lang="ar-SA" sz="1400" dirty="0">
                <a:sym typeface="Arial"/>
              </a:rPr>
              <a:t>٣</a:t>
            </a:r>
            <a:r>
              <a:rPr lang="en-US" sz="1400" dirty="0">
                <a:sym typeface="Arial"/>
              </a:rPr>
              <a:t> الشريحة </a:t>
            </a:r>
            <a:r>
              <a:rPr lang="ar-SA" sz="1400" dirty="0">
                <a:sym typeface="Arial"/>
              </a:rPr>
              <a:t>٣٣ </a:t>
            </a:r>
            <a:r>
              <a:rPr lang="en-US" sz="1400" dirty="0">
                <a:sym typeface="Arial"/>
              </a:rPr>
              <a:t> "تمرين عملي: المرونة ونقاط القوة وعوامل الحماية" - قم بت</a:t>
            </a:r>
            <a:r>
              <a:rPr lang="ar-SA" sz="1400" dirty="0">
                <a:sym typeface="Arial"/>
              </a:rPr>
              <a:t>كييف</a:t>
            </a:r>
            <a:r>
              <a:rPr lang="en-US" sz="1400" dirty="0">
                <a:sym typeface="Arial"/>
              </a:rPr>
              <a:t> دراسات الحالة حسب الحاجة لجعلها ذات صلة بالسياق الخاص بك.</a:t>
            </a:r>
          </a:p>
          <a:p>
            <a:pPr lvl="1" algn="r" rtl="1"/>
            <a:r>
              <a:rPr lang="en-US" sz="1400" dirty="0">
                <a:sym typeface="Arial"/>
              </a:rPr>
              <a:t>الجلسة </a:t>
            </a:r>
            <a:r>
              <a:rPr lang="ar-SA" sz="1400" dirty="0">
                <a:sym typeface="Arial"/>
              </a:rPr>
              <a:t>٤</a:t>
            </a:r>
            <a:r>
              <a:rPr lang="en-US" sz="1400" dirty="0">
                <a:sym typeface="Arial"/>
              </a:rPr>
              <a:t> الشريحة </a:t>
            </a:r>
            <a:r>
              <a:rPr lang="ar-SA" sz="1400" dirty="0">
                <a:sym typeface="Arial"/>
              </a:rPr>
              <a:t>٣٨ </a:t>
            </a:r>
            <a:r>
              <a:rPr lang="en-US" sz="1400" dirty="0">
                <a:sym typeface="Arial"/>
              </a:rPr>
              <a:t> "الأعراف والممارسات الاجتماعية ال</a:t>
            </a:r>
            <a:r>
              <a:rPr lang="ar-SA" sz="1400" dirty="0">
                <a:sym typeface="Arial"/>
              </a:rPr>
              <a:t>قائم</a:t>
            </a:r>
            <a:r>
              <a:rPr lang="en-US" sz="1400" dirty="0">
                <a:sym typeface="Arial"/>
              </a:rPr>
              <a:t>ة" - </a:t>
            </a:r>
            <a:r>
              <a:rPr lang="ar-SA" sz="1400" dirty="0">
                <a:sym typeface="Arial"/>
              </a:rPr>
              <a:t>إضافة</a:t>
            </a:r>
            <a:r>
              <a:rPr lang="en-US" sz="1400" dirty="0">
                <a:sym typeface="Arial"/>
              </a:rPr>
              <a:t> / </a:t>
            </a:r>
            <a:r>
              <a:rPr lang="ar-SA" sz="1400" dirty="0">
                <a:sym typeface="Arial"/>
              </a:rPr>
              <a:t>تكييف</a:t>
            </a:r>
            <a:r>
              <a:rPr lang="en-US" sz="1400" dirty="0">
                <a:sym typeface="Arial"/>
              </a:rPr>
              <a:t> الإجابات الممكنة للأسئلة </a:t>
            </a:r>
            <a:r>
              <a:rPr lang="ar-SA" sz="1400" dirty="0">
                <a:sym typeface="Arial"/>
              </a:rPr>
              <a:t>٢</a:t>
            </a:r>
            <a:r>
              <a:rPr lang="en-US" sz="1400" dirty="0">
                <a:sym typeface="Arial"/>
              </a:rPr>
              <a:t> و </a:t>
            </a:r>
            <a:r>
              <a:rPr lang="ar-SA" sz="1400" dirty="0">
                <a:sym typeface="Arial"/>
              </a:rPr>
              <a:t>٣</a:t>
            </a:r>
            <a:r>
              <a:rPr lang="en-US" sz="1400" dirty="0">
                <a:sym typeface="Arial"/>
              </a:rPr>
              <a:t> بناءً على السياق.</a:t>
            </a:r>
          </a:p>
          <a:p>
            <a:pPr lvl="1" algn="r" rtl="1"/>
            <a:r>
              <a:rPr lang="en-US" sz="1400" dirty="0">
                <a:sym typeface="Arial"/>
              </a:rPr>
              <a:t>الجلسة </a:t>
            </a:r>
            <a:r>
              <a:rPr lang="ar-SA" sz="1400" dirty="0">
                <a:sym typeface="Arial"/>
              </a:rPr>
              <a:t>٤</a:t>
            </a:r>
            <a:r>
              <a:rPr lang="en-US" sz="1400" dirty="0">
                <a:sym typeface="Arial"/>
              </a:rPr>
              <a:t> الشريحة </a:t>
            </a:r>
            <a:r>
              <a:rPr lang="ar-SA" sz="1400" dirty="0">
                <a:sym typeface="Arial"/>
              </a:rPr>
              <a:t> ٤٢</a:t>
            </a:r>
            <a:r>
              <a:rPr lang="en-US" sz="1400" dirty="0">
                <a:sym typeface="Arial"/>
              </a:rPr>
              <a:t> "</a:t>
            </a:r>
            <a:r>
              <a:rPr lang="ar-SA" sz="1400" dirty="0">
                <a:sym typeface="Arial"/>
              </a:rPr>
              <a:t>ل</a:t>
            </a:r>
            <a:r>
              <a:rPr lang="en-US" sz="1400" dirty="0">
                <a:sym typeface="Arial"/>
              </a:rPr>
              <a:t>عبة: الجنس أو ال</a:t>
            </a:r>
            <a:r>
              <a:rPr lang="ar-SA" sz="1400" dirty="0">
                <a:sym typeface="Arial"/>
              </a:rPr>
              <a:t>نوع الاجتماعي” - </a:t>
            </a:r>
            <a:r>
              <a:rPr lang="en-US" sz="1400" dirty="0">
                <a:sym typeface="Arial"/>
              </a:rPr>
              <a:t>قم بتكييف عبارات النوع الاجتماعي بناءً على التصورات النمطية للنوع الاجتماعي في السياق.</a:t>
            </a:r>
          </a:p>
          <a:p>
            <a:pPr lvl="1" algn="r" rtl="1"/>
            <a:r>
              <a:rPr lang="en-US" sz="1400" dirty="0">
                <a:sym typeface="Arial"/>
              </a:rPr>
              <a:t>الجلسة </a:t>
            </a:r>
            <a:r>
              <a:rPr lang="ar-SA" sz="1400" dirty="0">
                <a:sym typeface="Arial"/>
              </a:rPr>
              <a:t>٤ </a:t>
            </a:r>
            <a:r>
              <a:rPr lang="en-US" sz="1400" dirty="0">
                <a:sym typeface="Arial"/>
              </a:rPr>
              <a:t>الشريحة </a:t>
            </a:r>
            <a:r>
              <a:rPr lang="ar-SA" sz="1400" dirty="0">
                <a:sym typeface="Arial"/>
              </a:rPr>
              <a:t>٤٤ </a:t>
            </a:r>
            <a:r>
              <a:rPr lang="en-US" sz="1400" dirty="0">
                <a:sym typeface="Arial"/>
              </a:rPr>
              <a:t> "القيم الجن</a:t>
            </a:r>
            <a:r>
              <a:rPr lang="ar-SA" sz="1400" dirty="0">
                <a:sym typeface="Arial"/>
              </a:rPr>
              <a:t>درية</a:t>
            </a:r>
            <a:r>
              <a:rPr lang="en-US" sz="1400" dirty="0">
                <a:sym typeface="Arial"/>
              </a:rPr>
              <a:t> – </a:t>
            </a:r>
            <a:r>
              <a:rPr lang="ar-SA" sz="1400" dirty="0">
                <a:sym typeface="Arial"/>
              </a:rPr>
              <a:t>التربية" -</a:t>
            </a:r>
            <a:r>
              <a:rPr lang="en-US" sz="1400" dirty="0">
                <a:sym typeface="Arial"/>
              </a:rPr>
              <a:t> تكييف عبارات </a:t>
            </a:r>
            <a:r>
              <a:rPr lang="ar-SA" sz="1400" dirty="0">
                <a:sym typeface="Arial"/>
              </a:rPr>
              <a:t>أ</a:t>
            </a:r>
            <a:r>
              <a:rPr lang="en-US" sz="1400" dirty="0">
                <a:sym typeface="Arial"/>
              </a:rPr>
              <a:t>وافق / </a:t>
            </a:r>
            <a:r>
              <a:rPr lang="ar-SA" sz="1400" dirty="0">
                <a:sym typeface="Arial"/>
              </a:rPr>
              <a:t>لا</a:t>
            </a:r>
            <a:r>
              <a:rPr lang="en-US" sz="1400" dirty="0">
                <a:sym typeface="Arial"/>
              </a:rPr>
              <a:t> </a:t>
            </a:r>
            <a:r>
              <a:rPr lang="ar-SA" sz="1400" dirty="0">
                <a:sym typeface="Arial"/>
              </a:rPr>
              <a:t>أ</a:t>
            </a:r>
            <a:r>
              <a:rPr lang="en-US" sz="1400" dirty="0">
                <a:sym typeface="Arial"/>
              </a:rPr>
              <a:t>وافق بناءً على السياق.</a:t>
            </a:r>
          </a:p>
          <a:p>
            <a:pPr lvl="1" algn="r" rtl="1"/>
            <a:r>
              <a:rPr lang="en-US" sz="1400" dirty="0">
                <a:sym typeface="Arial"/>
              </a:rPr>
              <a:t>الجلسة </a:t>
            </a:r>
            <a:r>
              <a:rPr lang="ar-SA" sz="1400" dirty="0">
                <a:sym typeface="Arial"/>
              </a:rPr>
              <a:t>٤</a:t>
            </a:r>
            <a:r>
              <a:rPr lang="en-US" sz="1400" dirty="0">
                <a:sym typeface="Arial"/>
              </a:rPr>
              <a:t> الشريحة </a:t>
            </a:r>
            <a:r>
              <a:rPr lang="ar-SA" sz="1400" dirty="0">
                <a:sym typeface="Arial"/>
              </a:rPr>
              <a:t>٤٩ </a:t>
            </a:r>
            <a:r>
              <a:rPr lang="en-US" sz="1400" dirty="0">
                <a:sym typeface="Arial"/>
              </a:rPr>
              <a:t> </a:t>
            </a:r>
            <a:r>
              <a:rPr lang="ar-SA" sz="1400" dirty="0">
                <a:sym typeface="Arial"/>
              </a:rPr>
              <a:t>"</a:t>
            </a:r>
            <a:r>
              <a:rPr lang="en-US" sz="1400" dirty="0">
                <a:sym typeface="Arial"/>
              </a:rPr>
              <a:t>استراتيجيات تحدي الأعراف والممارسات الاجتماعية الضارة" - قد ترغب في تضمين الأعراف والممارسات الاجتماعية الضارة المحددة التي تمثل مشكلة خاصة لأخصائيي الحال</a:t>
            </a:r>
            <a:r>
              <a:rPr lang="ar-SA" sz="1400" dirty="0">
                <a:sym typeface="Arial"/>
              </a:rPr>
              <a:t>ة</a:t>
            </a:r>
            <a:r>
              <a:rPr lang="en-US" sz="1400" dirty="0">
                <a:sym typeface="Arial"/>
              </a:rPr>
              <a:t> في السياق.</a:t>
            </a:r>
          </a:p>
          <a:p>
            <a:pPr algn="r" rtl="1"/>
            <a:endParaRPr lang="en-US" sz="1400" dirty="0">
              <a:sym typeface="Arial"/>
            </a:endParaRPr>
          </a:p>
          <a:p>
            <a:pPr marL="0" indent="0" algn="r" rtl="1">
              <a:buNone/>
            </a:pPr>
            <a:r>
              <a:rPr lang="ar-SA" sz="1400" b="1" dirty="0">
                <a:sym typeface="Arial"/>
              </a:rPr>
              <a:t>ال</a:t>
            </a:r>
            <a:r>
              <a:rPr lang="en-US" sz="1400" b="1" dirty="0">
                <a:sym typeface="Arial"/>
              </a:rPr>
              <a:t>تحضير</a:t>
            </a:r>
          </a:p>
          <a:p>
            <a:pPr algn="r" rtl="1"/>
            <a:r>
              <a:rPr lang="en-US" sz="1400" dirty="0">
                <a:sym typeface="Arial"/>
              </a:rPr>
              <a:t>العناصر التالية مطلوبة لتقديم هذه الوحدة في بيئة تدريب وجهًا لوجه:</a:t>
            </a:r>
          </a:p>
          <a:p>
            <a:pPr lvl="1" algn="r" rtl="1"/>
            <a:r>
              <a:rPr lang="ar-SA" sz="1400" dirty="0">
                <a:sym typeface="Arial"/>
              </a:rPr>
              <a:t>دليل عمل</a:t>
            </a:r>
            <a:r>
              <a:rPr lang="en-US" sz="1400" dirty="0">
                <a:sym typeface="Arial"/>
              </a:rPr>
              <a:t> واحد لكل مشارك</a:t>
            </a:r>
            <a:r>
              <a:rPr lang="ar-SA" sz="1400" dirty="0">
                <a:sym typeface="Arial"/>
              </a:rPr>
              <a:t>/ة</a:t>
            </a:r>
            <a:endParaRPr lang="en-US" sz="1400" dirty="0">
              <a:sym typeface="Arial"/>
            </a:endParaRPr>
          </a:p>
          <a:p>
            <a:pPr lvl="1" algn="r" rtl="1"/>
            <a:r>
              <a:rPr lang="en-US" sz="1400" dirty="0">
                <a:sym typeface="Arial"/>
              </a:rPr>
              <a:t>نموذج ملاحظات لكل مشار</a:t>
            </a:r>
            <a:r>
              <a:rPr lang="ar-SA" sz="1400" dirty="0">
                <a:sym typeface="Arial"/>
              </a:rPr>
              <a:t>ك/ة</a:t>
            </a:r>
            <a:r>
              <a:rPr lang="en-US" sz="1400" dirty="0">
                <a:sym typeface="Arial"/>
              </a:rPr>
              <a:t>.</a:t>
            </a:r>
          </a:p>
          <a:p>
            <a:pPr lvl="1" algn="r" rtl="1"/>
            <a:r>
              <a:rPr lang="en-US" sz="1400" dirty="0">
                <a:sym typeface="Arial"/>
              </a:rPr>
              <a:t>جهاز عرض وجهاز كمبيوتر محمول</a:t>
            </a:r>
          </a:p>
          <a:p>
            <a:pPr lvl="1" algn="r" rtl="1"/>
            <a:r>
              <a:rPr lang="ar-SA" sz="1400" dirty="0">
                <a:sym typeface="Arial"/>
              </a:rPr>
              <a:t>لوح</a:t>
            </a:r>
            <a:r>
              <a:rPr lang="en-US" sz="1400" dirty="0">
                <a:sym typeface="Arial"/>
              </a:rPr>
              <a:t> ورقي ، وشريط لاصق ، وأقلام</a:t>
            </a:r>
          </a:p>
          <a:p>
            <a:pPr algn="r" rtl="1"/>
            <a:endParaRPr lang="en-US" dirty="0">
              <a:sym typeface="Arial"/>
            </a:endParaRPr>
          </a:p>
          <a:p>
            <a:pPr marL="0" indent="0" algn="r" rtl="1">
              <a:buNone/>
            </a:pPr>
            <a:r>
              <a:rPr lang="ar-SA" b="1" dirty="0">
                <a:sym typeface="Arial"/>
              </a:rPr>
              <a:t>يتبع</a:t>
            </a:r>
            <a:r>
              <a:rPr lang="en-US" b="1" dirty="0">
                <a:sym typeface="Wingdings" panose="05000000000000000000" pitchFamily="2" charset="2"/>
              </a:rPr>
              <a:t></a:t>
            </a:r>
            <a:endParaRPr lang="en-US" dirty="0">
              <a:sym typeface="Arial"/>
            </a:endParaRPr>
          </a:p>
        </p:txBody>
      </p:sp>
      <p:sp>
        <p:nvSpPr>
          <p:cNvPr id="2" name="Google Shape;725;p48:notes">
            <a:extLst>
              <a:ext uri="{FF2B5EF4-FFF2-40B4-BE49-F238E27FC236}">
                <a16:creationId xmlns:a16="http://schemas.microsoft.com/office/drawing/2014/main" id="{102D585B-4116-FEF2-0E41-BE200885677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الشرح</a:t>
            </a:r>
            <a:endParaRPr lang="en-US" noProof="0" dirty="0"/>
          </a:p>
          <a:p>
            <a:pPr algn="r" rtl="1"/>
            <a:r>
              <a:rPr lang="en-US" i="1" noProof="0" dirty="0"/>
              <a:t>كما تم التأكيد على دور الأسرة والوالدين / الأوصياء في اتفاقية الأمم المتحدة لحقوق الطفل (1989).</a:t>
            </a:r>
          </a:p>
          <a:p>
            <a:pPr algn="r" rtl="1"/>
            <a:r>
              <a:rPr lang="en-US" dirty="0">
                <a:sym typeface="Arial"/>
              </a:rPr>
              <a:t>عرض الشريحة</a:t>
            </a:r>
          </a:p>
        </p:txBody>
      </p:sp>
      <p:sp>
        <p:nvSpPr>
          <p:cNvPr id="6" name="Slide Image Placeholder 5">
            <a:extLst>
              <a:ext uri="{FF2B5EF4-FFF2-40B4-BE49-F238E27FC236}">
                <a16:creationId xmlns:a16="http://schemas.microsoft.com/office/drawing/2014/main" id="{52E29AC9-225C-5968-EA52-997DA70AA99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23E3889-30A0-4DA5-3840-C70F7E8D7E9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20</a:t>
            </a:fld>
            <a:endParaRPr lang="en-US" sz="1200" dirty="0">
              <a:latin typeface="+mn-lt"/>
            </a:endParaRPr>
          </a:p>
        </p:txBody>
      </p:sp>
    </p:spTree>
    <p:extLst>
      <p:ext uri="{BB962C8B-B14F-4D97-AF65-F5344CB8AC3E}">
        <p14:creationId xmlns:p14="http://schemas.microsoft.com/office/powerpoint/2010/main" val="961861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الشرح</a:t>
            </a:r>
            <a:endParaRPr lang="en-US" noProof="0" dirty="0"/>
          </a:p>
          <a:p>
            <a:pPr algn="r" rtl="1"/>
            <a:r>
              <a:rPr lang="en-US" i="1" noProof="0" dirty="0"/>
              <a:t>إرشادات الأمم المتحدة للرعاية البديلة للأطفال</a:t>
            </a:r>
          </a:p>
          <a:p>
            <a:pPr lvl="1" algn="r" rtl="1"/>
            <a:r>
              <a:rPr lang="en-US" i="1" dirty="0"/>
              <a:t>المبادئ التوجيهية</a:t>
            </a:r>
            <a:r>
              <a:rPr lang="ar-SA" i="1" dirty="0"/>
              <a:t> </a:t>
            </a:r>
            <a:r>
              <a:rPr lang="en-US" i="1" noProof="0" dirty="0"/>
              <a:t>ال</a:t>
            </a:r>
            <a:r>
              <a:rPr lang="ar-SA" i="1" noProof="0" dirty="0"/>
              <a:t>مبنية</a:t>
            </a:r>
            <a:r>
              <a:rPr lang="en-US" i="1" noProof="0" dirty="0"/>
              <a:t> على اتفاقية حقوق الطفل فيما يتعلق برعاية الطفل ودعم الأسرة.</a:t>
            </a:r>
          </a:p>
          <a:p>
            <a:pPr lvl="1" algn="r" rtl="1"/>
            <a:r>
              <a:rPr lang="ar-SA" i="1" noProof="0" dirty="0"/>
              <a:t>إ</a:t>
            </a:r>
            <a:r>
              <a:rPr lang="en-US" i="1" noProof="0" dirty="0"/>
              <a:t>نها توفر إرشادات شاملة "لسلسلة" رعاية الطفل ...</a:t>
            </a:r>
          </a:p>
          <a:p>
            <a:pPr lvl="1" algn="r" rtl="1"/>
            <a:r>
              <a:rPr lang="en-US" i="0" noProof="0" dirty="0"/>
              <a:t>عرض الشريحة</a:t>
            </a:r>
          </a:p>
          <a:p>
            <a:pPr algn="r" rtl="1"/>
            <a:r>
              <a:rPr lang="en-US" i="1" noProof="0" dirty="0"/>
              <a:t>تؤكد المبادئ التوجيهية للأمم المتحدة على أهمية منع </a:t>
            </a:r>
            <a:r>
              <a:rPr lang="ar-SA" i="1" noProof="0" dirty="0"/>
              <a:t>ال</a:t>
            </a:r>
            <a:r>
              <a:rPr lang="en-US" i="1" noProof="0" dirty="0"/>
              <a:t>انفصال الأسر</a:t>
            </a:r>
            <a:r>
              <a:rPr lang="ar-SA" i="1" noProof="0" dirty="0"/>
              <a:t>ي</a:t>
            </a:r>
            <a:endParaRPr lang="en-US" i="1" noProof="0" dirty="0"/>
          </a:p>
          <a:p>
            <a:pPr lvl="1" algn="r" rtl="1"/>
            <a:r>
              <a:rPr lang="en-US" i="1" dirty="0"/>
              <a:t>يجب على الدول</a:t>
            </a:r>
            <a:r>
              <a:rPr lang="en-US" i="1" noProof="0" dirty="0"/>
              <a:t>"... اتب</a:t>
            </a:r>
            <a:r>
              <a:rPr lang="ar-SA" i="1" noProof="0" dirty="0"/>
              <a:t>ا</a:t>
            </a:r>
            <a:r>
              <a:rPr lang="en-US" i="1" noProof="0" dirty="0"/>
              <a:t>ع السياسات التي 1) تضمن دعم الأسر في الوفاء بمسؤولياتها تجاه الطفل و 2) تعزز حق الطفل في أن تكون له علاقة مع كلا الوالدين."</a:t>
            </a:r>
          </a:p>
          <a:p>
            <a:pPr lvl="1" algn="r" rtl="1"/>
            <a:r>
              <a:rPr lang="en-US" i="1" noProof="0" dirty="0"/>
              <a:t>يجب أن تعالج هذه السياسات الأسباب الجذرية ل</a:t>
            </a:r>
            <a:r>
              <a:rPr lang="ar-SA" i="1" noProof="0" dirty="0"/>
              <a:t>هجران</a:t>
            </a:r>
            <a:r>
              <a:rPr lang="en-US" i="1" noProof="0" dirty="0"/>
              <a:t> الطفل والتخلي عن الطفل وفصله عن أسرته من خلال:</a:t>
            </a:r>
          </a:p>
          <a:p>
            <a:pPr lvl="2" algn="r" rtl="1"/>
            <a:r>
              <a:rPr lang="ar-SA" i="1" dirty="0"/>
              <a:t>ضمان جملة أمور منها الحق في تسجيل المواليد والحصول على السكن اللائق وخدمات الصحة والتعليم والرعاية الاجتماعية الأساسية</a:t>
            </a:r>
          </a:p>
          <a:p>
            <a:pPr lvl="2" algn="r" rtl="1"/>
            <a:r>
              <a:rPr lang="en-US" i="1" noProof="0" dirty="0"/>
              <a:t>تعزيز تدابير مكافحة الفقر والتمييز والتهميش والوصم والعنف وسوء معاملة الأطفال والاعتداء الجنسي وتعاطي المخدرات.</a:t>
            </a:r>
          </a:p>
        </p:txBody>
      </p:sp>
      <p:sp>
        <p:nvSpPr>
          <p:cNvPr id="6" name="Slide Image Placeholder 5">
            <a:extLst>
              <a:ext uri="{FF2B5EF4-FFF2-40B4-BE49-F238E27FC236}">
                <a16:creationId xmlns:a16="http://schemas.microsoft.com/office/drawing/2014/main" id="{AAFA82CE-AEC9-1E72-29DB-E67DC0CFA10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935A5D8-9105-CFBE-A571-78058F1CB9E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21</a:t>
            </a:fld>
            <a:endParaRPr lang="en-US" sz="1200" dirty="0">
              <a:latin typeface="+mn-lt"/>
            </a:endParaRPr>
          </a:p>
        </p:txBody>
      </p:sp>
    </p:spTree>
    <p:extLst>
      <p:ext uri="{BB962C8B-B14F-4D97-AF65-F5344CB8AC3E}">
        <p14:creationId xmlns:p14="http://schemas.microsoft.com/office/powerpoint/2010/main" val="1853706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الشرح</a:t>
            </a:r>
            <a:endParaRPr lang="en-US" b="1" noProof="0" dirty="0"/>
          </a:p>
          <a:p>
            <a:pPr algn="r" rtl="1"/>
            <a:r>
              <a:rPr lang="en-US" i="1" noProof="0" dirty="0"/>
              <a:t>لا يوجد تعريف واحد مشترك بين الوكالات ل</a:t>
            </a:r>
            <a:r>
              <a:rPr lang="ar-SA" i="1" noProof="0" dirty="0"/>
              <a:t>لدعم</a:t>
            </a:r>
            <a:r>
              <a:rPr lang="en-US" i="1" noProof="0" dirty="0"/>
              <a:t> الأسر</a:t>
            </a:r>
            <a:r>
              <a:rPr lang="ar-SA" i="1" noProof="0" dirty="0"/>
              <a:t>ي</a:t>
            </a:r>
            <a:r>
              <a:rPr lang="en-US" i="1" noProof="0" dirty="0"/>
              <a:t>.</a:t>
            </a:r>
          </a:p>
          <a:p>
            <a:pPr algn="r" rtl="1"/>
            <a:r>
              <a:rPr lang="ar-SA" i="1" noProof="0" dirty="0"/>
              <a:t>يوجد</a:t>
            </a:r>
            <a:r>
              <a:rPr lang="en-US" i="1" noProof="0" dirty="0"/>
              <a:t>هنا اثن</a:t>
            </a:r>
            <a:r>
              <a:rPr lang="ar-SA" i="1" noProof="0" dirty="0"/>
              <a:t>ي</a:t>
            </a:r>
            <a:r>
              <a:rPr lang="en-US" i="1" noProof="0" dirty="0"/>
              <a:t>ن من مصادر مختلفة.</a:t>
            </a:r>
          </a:p>
          <a:p>
            <a:pPr algn="r" rtl="1"/>
            <a:r>
              <a:rPr lang="en-US" noProof="0" dirty="0"/>
              <a:t>اطلب من أحد</a:t>
            </a:r>
            <a:r>
              <a:rPr lang="ar-SA" noProof="0" dirty="0"/>
              <a:t> المشاركين</a:t>
            </a:r>
            <a:r>
              <a:rPr lang="en-US" noProof="0" dirty="0"/>
              <a:t> قراءة التعريف الأول</a:t>
            </a:r>
          </a:p>
          <a:p>
            <a:pPr algn="r" rtl="1"/>
            <a:r>
              <a:rPr lang="en-US" dirty="0"/>
              <a:t>اطلب من م</a:t>
            </a:r>
            <a:r>
              <a:rPr lang="ar-SA" dirty="0"/>
              <a:t>شارك</a:t>
            </a:r>
            <a:r>
              <a:rPr lang="en-US" dirty="0"/>
              <a:t> آخر قراءة التعريف الثاني</a:t>
            </a:r>
            <a:endParaRPr lang="en-US" noProof="0" dirty="0"/>
          </a:p>
          <a:p>
            <a:pPr algn="r" rtl="1"/>
            <a:endParaRPr lang="en-US" dirty="0"/>
          </a:p>
          <a:p>
            <a:pPr marL="0" indent="0" algn="r" rtl="1">
              <a:buNone/>
            </a:pPr>
            <a:r>
              <a:rPr lang="en-US" b="1" noProof="0" dirty="0"/>
              <a:t>مناقشة عامة</a:t>
            </a:r>
          </a:p>
          <a:p>
            <a:pPr algn="r" rtl="1"/>
            <a:r>
              <a:rPr lang="ar-SA" i="1" dirty="0"/>
              <a:t>هل تجد</a:t>
            </a:r>
            <a:r>
              <a:rPr lang="en-US" i="1" noProof="0" dirty="0"/>
              <a:t> هذه التعريفات منطقية في هذا السياق؟</a:t>
            </a:r>
          </a:p>
          <a:p>
            <a:pPr algn="r" rtl="1"/>
            <a:r>
              <a:rPr lang="en-US" i="1" noProof="0" dirty="0"/>
              <a:t>اى </a:t>
            </a:r>
            <a:r>
              <a:rPr lang="ar-SA" i="1" noProof="0" dirty="0"/>
              <a:t>تعريف</a:t>
            </a:r>
            <a:r>
              <a:rPr lang="en-US" i="1" noProof="0" dirty="0"/>
              <a:t> تفضل؟</a:t>
            </a:r>
          </a:p>
          <a:p>
            <a:pPr algn="r" rtl="1"/>
            <a:r>
              <a:rPr lang="en-US" i="1" noProof="0" dirty="0"/>
              <a:t>هل هناك أي شيء تود إضافته أو إزالته؟</a:t>
            </a:r>
          </a:p>
          <a:p>
            <a:pPr algn="r" rtl="1"/>
            <a:r>
              <a:rPr lang="en-US" noProof="0" dirty="0"/>
              <a:t>اكتب ردود المشاركين على </a:t>
            </a:r>
            <a:r>
              <a:rPr lang="ar-SA" noProof="0" dirty="0"/>
              <a:t>ال</a:t>
            </a:r>
            <a:r>
              <a:rPr lang="en-US" noProof="0" dirty="0"/>
              <a:t>لوح ورقي وقم بتلخيصها</a:t>
            </a:r>
          </a:p>
        </p:txBody>
      </p:sp>
      <p:sp>
        <p:nvSpPr>
          <p:cNvPr id="6" name="Slide Image Placeholder 5">
            <a:extLst>
              <a:ext uri="{FF2B5EF4-FFF2-40B4-BE49-F238E27FC236}">
                <a16:creationId xmlns:a16="http://schemas.microsoft.com/office/drawing/2014/main" id="{E6E20062-BFB1-8867-983A-49930673681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E1B7631-5B7F-CE21-D9CD-5A7AE31A46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22</a:t>
            </a:fld>
            <a:endParaRPr lang="en-US" sz="1200" dirty="0">
              <a:latin typeface="+mn-lt"/>
            </a:endParaRPr>
          </a:p>
        </p:txBody>
      </p:sp>
    </p:spTree>
    <p:extLst>
      <p:ext uri="{BB962C8B-B14F-4D97-AF65-F5344CB8AC3E}">
        <p14:creationId xmlns:p14="http://schemas.microsoft.com/office/powerpoint/2010/main" val="1209779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a:t>
            </a:r>
            <a:r>
              <a:rPr lang="en-US" b="1" dirty="0"/>
              <a:t>تحضير</a:t>
            </a:r>
          </a:p>
          <a:p>
            <a:pPr algn="r" rtl="1"/>
            <a:r>
              <a:rPr lang="en-US" noProof="0" dirty="0"/>
              <a:t>إذا لم يكن من الممكن تشغيل </a:t>
            </a:r>
            <a:r>
              <a:rPr lang="ar-SA" b="1" noProof="0" dirty="0"/>
              <a:t>هذه سميرة </a:t>
            </a:r>
            <a:r>
              <a:rPr lang="en-US" noProof="0" dirty="0"/>
              <a:t>باللغة المحلية:</a:t>
            </a:r>
          </a:p>
          <a:p>
            <a:pPr lvl="1" algn="r" rtl="1"/>
            <a:r>
              <a:rPr lang="ar-SA" dirty="0"/>
              <a:t>الوصول إلى النص من خلال فيديو ي</a:t>
            </a:r>
            <a:r>
              <a:rPr lang="en-US" noProof="0" dirty="0"/>
              <a:t>و</a:t>
            </a:r>
            <a:r>
              <a:rPr lang="ar-SA" noProof="0" dirty="0"/>
              <a:t>تيوب (بالنقر فوق أيقونة النقاط الثلاث على أسفل يمين الفيديو)</a:t>
            </a:r>
            <a:endParaRPr lang="en-US" noProof="0" dirty="0"/>
          </a:p>
          <a:p>
            <a:pPr lvl="1" algn="r" rtl="1"/>
            <a:r>
              <a:rPr lang="en-US" dirty="0"/>
              <a:t>ت</a:t>
            </a:r>
            <a:r>
              <a:rPr lang="ar-SA" dirty="0"/>
              <a:t>رجمة النص</a:t>
            </a:r>
            <a:r>
              <a:rPr lang="en-US" dirty="0"/>
              <a:t> إلى اللغة المحلية</a:t>
            </a:r>
          </a:p>
          <a:p>
            <a:pPr lvl="1" algn="r" rtl="1"/>
            <a:r>
              <a:rPr lang="en-US" dirty="0"/>
              <a:t>اقرأ النص بصوت </a:t>
            </a:r>
            <a:r>
              <a:rPr lang="ar-SA" dirty="0"/>
              <a:t>عال خلال</a:t>
            </a:r>
            <a:r>
              <a:rPr lang="en-US" noProof="0" dirty="0"/>
              <a:t> تشغيل الفيديو</a:t>
            </a:r>
            <a:endParaRPr lang="en-US" dirty="0"/>
          </a:p>
          <a:p>
            <a:pPr marL="0" indent="0" algn="r" rtl="1">
              <a:buNone/>
            </a:pPr>
            <a:r>
              <a:rPr lang="en-US" dirty="0"/>
              <a:t>______________________________________________________________________________</a:t>
            </a:r>
          </a:p>
          <a:p>
            <a:pPr marL="0" indent="0" algn="r" rtl="1">
              <a:buNone/>
            </a:pPr>
            <a:endParaRPr lang="en-US" dirty="0"/>
          </a:p>
          <a:p>
            <a:pPr marL="0" indent="0" algn="r" rtl="1">
              <a:buNone/>
            </a:pPr>
            <a:r>
              <a:rPr lang="en-US" b="1" noProof="0" dirty="0"/>
              <a:t>مقدمة</a:t>
            </a:r>
          </a:p>
          <a:p>
            <a:pPr algn="r" rtl="1"/>
            <a:r>
              <a:rPr lang="ar-SA" i="1" dirty="0"/>
              <a:t>لقد ناقشنا ما هي بيئة تقديم الرعاية ومقدم الرعاية المباشر</a:t>
            </a:r>
            <a:r>
              <a:rPr lang="en-US" i="1" noProof="0" dirty="0"/>
              <a:t> </a:t>
            </a:r>
          </a:p>
          <a:p>
            <a:pPr algn="r" rtl="1"/>
            <a:r>
              <a:rPr lang="ar-SA" i="1" dirty="0"/>
              <a:t>سنشاهد </a:t>
            </a:r>
            <a:r>
              <a:rPr lang="en-US" i="1" noProof="0" dirty="0"/>
              <a:t>الآن مقطع فيديو</a:t>
            </a:r>
            <a:r>
              <a:rPr lang="ar-SA" i="1" noProof="0" dirty="0"/>
              <a:t> والذي من خلاله</a:t>
            </a:r>
            <a:r>
              <a:rPr lang="en-US" i="1" noProof="0" dirty="0"/>
              <a:t>:</a:t>
            </a:r>
          </a:p>
          <a:p>
            <a:pPr lvl="1" algn="r" rtl="1"/>
            <a:r>
              <a:rPr lang="en-US" i="1" noProof="0" dirty="0"/>
              <a:t>يوضح </a:t>
            </a:r>
            <a:r>
              <a:rPr lang="ar-SA" i="1" noProof="0" dirty="0"/>
              <a:t>ذلك بشكل عملي</a:t>
            </a:r>
            <a:endParaRPr lang="en-US" i="1" noProof="0" dirty="0"/>
          </a:p>
          <a:p>
            <a:pPr lvl="1" algn="r" rtl="1"/>
            <a:r>
              <a:rPr lang="en-US" i="1" noProof="0" dirty="0"/>
              <a:t>يوضح كيف يمكن أن يتأثروا أثناء الأزمات الإنسانية</a:t>
            </a:r>
          </a:p>
          <a:p>
            <a:pPr algn="r" rtl="1"/>
            <a:r>
              <a:rPr lang="en-US" noProof="0" dirty="0"/>
              <a:t>قسّم المشاركين إلى مجموعات من </a:t>
            </a:r>
            <a:r>
              <a:rPr lang="ar-SA" noProof="0" dirty="0"/>
              <a:t>٣-٥</a:t>
            </a:r>
            <a:r>
              <a:rPr lang="en-US" noProof="0" dirty="0"/>
              <a:t> أشخاص</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توجيه المشاركين إلى</a:t>
            </a:r>
            <a:r>
              <a:rPr lang="ar-SA" noProof="0" dirty="0"/>
              <a:t> </a:t>
            </a:r>
            <a:r>
              <a:rPr lang="en-US" b="1" noProof="0" dirty="0"/>
              <a:t>صفحة دليل العمل</a:t>
            </a:r>
            <a:r>
              <a:rPr lang="ar-SA" b="1" noProof="0" dirty="0"/>
              <a:t> ٦: </a:t>
            </a:r>
            <a:r>
              <a:rPr lang="en-US" b="1" noProof="0" dirty="0"/>
              <a:t>تأثير الأزمات الإنسانية</a:t>
            </a:r>
          </a:p>
          <a:p>
            <a:pPr algn="r" rtl="1"/>
            <a:r>
              <a:rPr lang="en-US" dirty="0"/>
              <a:t>خصص لكل مجموعة سؤالاً واحداً</a:t>
            </a:r>
            <a:endParaRPr lang="en-US" noProof="0" dirty="0"/>
          </a:p>
          <a:p>
            <a:pPr algn="r" rtl="1"/>
            <a:r>
              <a:rPr lang="en-US" i="1" noProof="0" dirty="0"/>
              <a:t>في مجموعاتك:</a:t>
            </a:r>
          </a:p>
          <a:p>
            <a:pPr lvl="1" algn="r" rtl="1"/>
            <a:r>
              <a:rPr lang="en-US" i="1" dirty="0"/>
              <a:t>شاهد الفيديو</a:t>
            </a:r>
          </a:p>
          <a:p>
            <a:pPr lvl="1" algn="r" rtl="1"/>
            <a:r>
              <a:rPr lang="en-US" i="1" noProof="0" dirty="0"/>
              <a:t>ناقش السؤال المخصص ل</a:t>
            </a:r>
            <a:r>
              <a:rPr lang="ar-SA" i="1" noProof="0" dirty="0"/>
              <a:t>مجموعتك</a:t>
            </a:r>
            <a:endParaRPr lang="en-US" i="1" noProof="0" dirty="0"/>
          </a:p>
          <a:p>
            <a:pPr marL="0" indent="0" algn="r" rtl="1">
              <a:buNone/>
            </a:pPr>
            <a:endParaRPr lang="en-US" b="1" dirty="0"/>
          </a:p>
          <a:p>
            <a:pPr marL="0" indent="0" algn="r" rtl="1">
              <a:buNone/>
            </a:pPr>
            <a:r>
              <a:rPr lang="en-US" b="1" noProof="0" dirty="0"/>
              <a:t>العمل الجماعي </a:t>
            </a:r>
            <a:r>
              <a:rPr lang="ar-SA" b="1" noProof="0" dirty="0"/>
              <a:t>(٥-١٠ دقائق)</a:t>
            </a:r>
            <a:endParaRPr lang="en-US" noProof="0" dirty="0"/>
          </a:p>
          <a:p>
            <a:pPr algn="r" rtl="1"/>
            <a:r>
              <a:rPr lang="ar-SA" noProof="0" dirty="0"/>
              <a:t>قم بتشغيل </a:t>
            </a:r>
            <a:r>
              <a:rPr lang="en-US" noProof="0" dirty="0"/>
              <a:t>فيديو</a:t>
            </a:r>
            <a:r>
              <a:rPr lang="ar-SA" noProof="0" dirty="0"/>
              <a:t> هذه سميرة</a:t>
            </a:r>
            <a:endParaRPr lang="en-US" noProof="0" dirty="0"/>
          </a:p>
          <a:p>
            <a:pPr lvl="1" algn="r" rtl="1"/>
            <a:r>
              <a:rPr lang="en-US" noProof="0" dirty="0"/>
              <a:t>تتوفر النسخ باللغات الإنجليزية والفرنسية والعربية والإسبانية</a:t>
            </a:r>
          </a:p>
          <a:p>
            <a:pPr lvl="1" algn="r" rtl="1"/>
            <a:r>
              <a:rPr lang="en-US" noProof="0" dirty="0">
                <a:hlinkClick r:id="rId3"/>
              </a:rPr>
              <a:t>https://resourcecentre.savethechildren.net/document/child-protection-humanitarian-action-samira/</a:t>
            </a:r>
            <a:endParaRPr lang="en-US" b="1" noProof="0" dirty="0"/>
          </a:p>
          <a:p>
            <a:pPr algn="r" rtl="1"/>
            <a:r>
              <a:rPr lang="en-US" dirty="0"/>
              <a:t>امنح المشاركين من </a:t>
            </a:r>
            <a:r>
              <a:rPr lang="ar-SA" dirty="0"/>
              <a:t>٥</a:t>
            </a:r>
            <a:r>
              <a:rPr lang="en-US" dirty="0"/>
              <a:t> إلى </a:t>
            </a:r>
            <a:r>
              <a:rPr lang="ar-SA" dirty="0"/>
              <a:t>١٠</a:t>
            </a:r>
            <a:r>
              <a:rPr lang="en-US" dirty="0"/>
              <a:t> دقائق لإكمال</a:t>
            </a:r>
            <a:r>
              <a:rPr lang="ar-SA" dirty="0"/>
              <a:t> النشاط</a:t>
            </a:r>
            <a:endParaRPr lang="en-US" dirty="0"/>
          </a:p>
          <a:p>
            <a:pPr algn="r" rtl="1"/>
            <a:endParaRPr lang="en-US" dirty="0"/>
          </a:p>
          <a:p>
            <a:pPr marL="0" indent="0" algn="r" rtl="1">
              <a:buNone/>
            </a:pPr>
            <a:r>
              <a:rPr lang="en-US" b="1" noProof="0" dirty="0"/>
              <a:t>مناقشة عامة</a:t>
            </a:r>
          </a:p>
          <a:p>
            <a:pPr algn="r" rtl="1"/>
            <a:r>
              <a:rPr lang="en-US" noProof="0" dirty="0"/>
              <a:t>ادعُ المجموعات لمشاركة </a:t>
            </a:r>
            <a:r>
              <a:rPr lang="ar-SA" noProof="0" dirty="0"/>
              <a:t>إجاباتهم </a:t>
            </a:r>
            <a:r>
              <a:rPr lang="en-US" noProof="0" dirty="0"/>
              <a:t>واستكمال بعضهم البعض</a:t>
            </a:r>
          </a:p>
        </p:txBody>
      </p:sp>
      <p:sp>
        <p:nvSpPr>
          <p:cNvPr id="6" name="Slide Image Placeholder 5">
            <a:extLst>
              <a:ext uri="{FF2B5EF4-FFF2-40B4-BE49-F238E27FC236}">
                <a16:creationId xmlns:a16="http://schemas.microsoft.com/office/drawing/2014/main" id="{A1AF6708-EB8B-3CEF-D2F1-2DCCDEDD638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B95D1AD-21ED-D2FB-F50B-F0EF81373E6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23</a:t>
            </a:fld>
            <a:endParaRPr lang="en-US" sz="1200" dirty="0">
              <a:latin typeface="+mn-lt"/>
            </a:endParaRPr>
          </a:p>
        </p:txBody>
      </p:sp>
    </p:spTree>
    <p:extLst>
      <p:ext uri="{BB962C8B-B14F-4D97-AF65-F5344CB8AC3E}">
        <p14:creationId xmlns:p14="http://schemas.microsoft.com/office/powerpoint/2010/main" val="4168515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الشرح</a:t>
            </a:r>
            <a:endParaRPr lang="en-US" b="1" noProof="0" dirty="0"/>
          </a:p>
          <a:p>
            <a:pPr algn="r" rtl="1"/>
            <a:r>
              <a:rPr lang="en-US" i="1" noProof="0" dirty="0"/>
              <a:t>عندما نتحدث عن </a:t>
            </a:r>
            <a:r>
              <a:rPr lang="ar-SA" i="1" noProof="0" dirty="0"/>
              <a:t>دعم</a:t>
            </a:r>
            <a:r>
              <a:rPr lang="en-US" i="1" noProof="0" dirty="0"/>
              <a:t> الأسرة</a:t>
            </a:r>
            <a:r>
              <a:rPr lang="ar-SA" i="1" noProof="0" dirty="0"/>
              <a:t>، </a:t>
            </a:r>
            <a:r>
              <a:rPr lang="en-US" i="1" noProof="0" dirty="0"/>
              <a:t>فإننا نركز في الغالب على </a:t>
            </a:r>
            <a:r>
              <a:rPr lang="ar-SA" i="1" noProof="0" dirty="0"/>
              <a:t>ال</a:t>
            </a:r>
            <a:r>
              <a:rPr lang="en-US" i="1" noProof="0" dirty="0"/>
              <a:t>مستوى ا</a:t>
            </a:r>
            <a:r>
              <a:rPr lang="ar-SA" i="1" noProof="0" dirty="0"/>
              <a:t>لأسري</a:t>
            </a:r>
            <a:r>
              <a:rPr lang="en-US" i="1" noProof="0" dirty="0"/>
              <a:t> في </a:t>
            </a:r>
            <a:r>
              <a:rPr lang="en-US" i="1" dirty="0">
                <a:latin typeface="Calibri" panose="020F0502020204030204" pitchFamily="34" charset="0"/>
                <a:cs typeface="Calibri" panose="020F0502020204030204" pitchFamily="34" charset="0"/>
              </a:rPr>
              <a:t>نموذج</a:t>
            </a:r>
            <a:r>
              <a:rPr lang="ar-SA" i="1" dirty="0">
                <a:latin typeface="Calibri" panose="020F0502020204030204" pitchFamily="34" charset="0"/>
                <a:cs typeface="Calibri" panose="020F0502020204030204" pitchFamily="34" charset="0"/>
              </a:rPr>
              <a:t> البيئة</a:t>
            </a:r>
            <a:r>
              <a:rPr lang="en-US" i="1" dirty="0">
                <a:latin typeface="Calibri" panose="020F0502020204030204" pitchFamily="34" charset="0"/>
                <a:cs typeface="Calibri" panose="020F0502020204030204" pitchFamily="34" charset="0"/>
              </a:rPr>
              <a:t> الاجتماعي</a:t>
            </a:r>
            <a:r>
              <a:rPr lang="ar-SA" i="1" dirty="0">
                <a:latin typeface="Calibri" panose="020F0502020204030204" pitchFamily="34" charset="0"/>
                <a:cs typeface="Calibri" panose="020F0502020204030204" pitchFamily="34" charset="0"/>
              </a:rPr>
              <a:t>ة.</a:t>
            </a:r>
          </a:p>
          <a:p>
            <a:pPr algn="r" rtl="1"/>
            <a:r>
              <a:rPr lang="en-US" i="1" noProof="0" dirty="0"/>
              <a:t>نحن نركز على كيفية تعزيز مستوى حماية الأسرة حول الطفل بحيث يكون الطفل أكثر أمانًا</a:t>
            </a:r>
            <a:r>
              <a:rPr lang="ar-SA" i="1" noProof="0" dirty="0"/>
              <a:t> </a:t>
            </a:r>
            <a:r>
              <a:rPr lang="en-US" i="1" dirty="0"/>
              <a:t>في</a:t>
            </a:r>
            <a:r>
              <a:rPr lang="ar-SA" i="1" dirty="0"/>
              <a:t> </a:t>
            </a:r>
            <a:r>
              <a:rPr lang="en-US" i="1" noProof="0" dirty="0"/>
              <a:t>المنزل والمجتمع</a:t>
            </a:r>
          </a:p>
          <a:p>
            <a:pPr algn="r" rtl="1"/>
            <a:r>
              <a:rPr lang="en-US" i="1" noProof="0" dirty="0"/>
              <a:t>ومع ذلك</a:t>
            </a:r>
            <a:r>
              <a:rPr lang="ar-SA" i="1" noProof="0" dirty="0"/>
              <a:t>، </a:t>
            </a:r>
            <a:r>
              <a:rPr lang="en-US" i="1" noProof="0" dirty="0"/>
              <a:t>علينا أيضًا أن ننظر في الصورة الأكبر</a:t>
            </a:r>
            <a:endParaRPr lang="en-US" i="1" dirty="0"/>
          </a:p>
          <a:p>
            <a:pPr lvl="1" algn="r" rtl="1"/>
            <a:r>
              <a:rPr lang="en-US" i="1" noProof="0" dirty="0"/>
              <a:t>علينا أن نفكر في كيفية ارتباط الأسرة بالمستويات الأخرى ل</a:t>
            </a:r>
            <a:r>
              <a:rPr lang="en-US" i="1" dirty="0">
                <a:latin typeface="Calibri" panose="020F0502020204030204" pitchFamily="34" charset="0"/>
                <a:cs typeface="Calibri" panose="020F0502020204030204" pitchFamily="34" charset="0"/>
              </a:rPr>
              <a:t>نموذج</a:t>
            </a:r>
            <a:r>
              <a:rPr lang="ar-SA" i="1" dirty="0">
                <a:latin typeface="Calibri" panose="020F0502020204030204" pitchFamily="34" charset="0"/>
                <a:cs typeface="Calibri" panose="020F0502020204030204" pitchFamily="34" charset="0"/>
              </a:rPr>
              <a:t> البيئة</a:t>
            </a:r>
            <a:r>
              <a:rPr lang="en-US" i="1" dirty="0">
                <a:latin typeface="Calibri" panose="020F0502020204030204" pitchFamily="34" charset="0"/>
                <a:cs typeface="Calibri" panose="020F0502020204030204" pitchFamily="34" charset="0"/>
              </a:rPr>
              <a:t> الاجتماعي</a:t>
            </a:r>
            <a:r>
              <a:rPr lang="ar-SA" i="1" dirty="0">
                <a:latin typeface="Calibri" panose="020F0502020204030204" pitchFamily="34" charset="0"/>
                <a:cs typeface="Calibri" panose="020F0502020204030204" pitchFamily="34" charset="0"/>
              </a:rPr>
              <a:t>ة</a:t>
            </a:r>
            <a:r>
              <a:rPr lang="en-US" i="1" dirty="0">
                <a:latin typeface="Calibri" panose="020F0502020204030204" pitchFamily="34" charset="0"/>
                <a:cs typeface="Calibri" panose="020F0502020204030204" pitchFamily="34" charset="0"/>
              </a:rPr>
              <a:t> </a:t>
            </a:r>
            <a:endParaRPr lang="ar-SA" i="1" dirty="0">
              <a:latin typeface="Calibri" panose="020F0502020204030204" pitchFamily="34" charset="0"/>
              <a:cs typeface="Calibri" panose="020F0502020204030204" pitchFamily="34" charset="0"/>
            </a:endParaRPr>
          </a:p>
          <a:p>
            <a:pPr lvl="1" algn="r" rtl="1"/>
            <a:r>
              <a:rPr lang="en-US" i="1" noProof="0" dirty="0"/>
              <a:t>قد يؤثر كل مستوى على الأسرة بطرق مختلفة</a:t>
            </a:r>
            <a:r>
              <a:rPr lang="ar-SA" i="1" noProof="0" dirty="0"/>
              <a:t>، </a:t>
            </a:r>
            <a:r>
              <a:rPr lang="en-US" i="1" noProof="0" dirty="0"/>
              <a:t>إيجابية وسلبية.</a:t>
            </a:r>
          </a:p>
          <a:p>
            <a:pPr algn="r" rtl="1"/>
            <a:r>
              <a:rPr lang="en-US" i="1" noProof="0" dirty="0"/>
              <a:t>كأخصائيي حال</a:t>
            </a:r>
            <a:r>
              <a:rPr lang="ar-SA" i="1" noProof="0" dirty="0"/>
              <a:t>ة:</a:t>
            </a:r>
            <a:endParaRPr lang="en-US" i="1" noProof="0" dirty="0"/>
          </a:p>
          <a:p>
            <a:pPr lvl="1" algn="r" rtl="1"/>
            <a:r>
              <a:rPr lang="en-US" i="1" noProof="0" dirty="0"/>
              <a:t>يمكن استخدام خدمات ال</a:t>
            </a:r>
            <a:r>
              <a:rPr lang="ar-SA" i="1" noProof="0" dirty="0"/>
              <a:t>وقاية</a:t>
            </a:r>
            <a:r>
              <a:rPr lang="en-US" i="1" noProof="0" dirty="0"/>
              <a:t> والاستجابة المتاحة </a:t>
            </a:r>
            <a:r>
              <a:rPr lang="ar-SA" i="1" noProof="0" dirty="0"/>
              <a:t>في </a:t>
            </a:r>
            <a:r>
              <a:rPr lang="en-US" i="1" noProof="0" dirty="0"/>
              <a:t>المستويات الأخرى</a:t>
            </a:r>
          </a:p>
          <a:p>
            <a:pPr lvl="2" algn="r" rtl="1"/>
            <a:r>
              <a:rPr lang="en-US" i="1" noProof="0" dirty="0"/>
              <a:t>يمكن للمعايير </a:t>
            </a:r>
            <a:r>
              <a:rPr lang="ar-SA" i="1" noProof="0" dirty="0"/>
              <a:t>الثقافية- الاجتماعية </a:t>
            </a:r>
            <a:r>
              <a:rPr lang="en-US" i="1" noProof="0" dirty="0"/>
              <a:t>والسياسات والأطر القانونية دعم مقدمي الرعاية و الأسر</a:t>
            </a:r>
          </a:p>
          <a:p>
            <a:pPr lvl="2" algn="r" rtl="1"/>
            <a:r>
              <a:rPr lang="ar-SA" i="1" noProof="0" dirty="0"/>
              <a:t>يمكن للموارد على مستوى المجتمع المحلي، مثل مجموعات الدعم أو الخدمات، أن </a:t>
            </a:r>
            <a:r>
              <a:rPr lang="en-US" i="1" noProof="0" dirty="0"/>
              <a:t>تقوي الأسر</a:t>
            </a:r>
          </a:p>
          <a:p>
            <a:pPr lvl="1" algn="r" rtl="1"/>
            <a:r>
              <a:rPr lang="ar-SA" i="1" dirty="0"/>
              <a:t>يمكننا أن نفهم كيف تؤثر المعايير الاجتماعية والثقافية على الديناميكيات داخل الأسر</a:t>
            </a:r>
            <a:r>
              <a:rPr lang="en-US" i="1" noProof="0" dirty="0"/>
              <a:t>ة</a:t>
            </a:r>
            <a:endParaRPr lang="en-US" i="1" dirty="0"/>
          </a:p>
          <a:p>
            <a:pPr lvl="2" algn="r" rtl="1"/>
            <a:r>
              <a:rPr lang="en-US" i="1" noProof="0" dirty="0"/>
              <a:t>يساعدنا هذا في تحسين قدرتنا على العمل مع العائلات للبناء على المعايير الاجتماعية والثقافية الوقائية وتحدي الأعراف الضارة.</a:t>
            </a:r>
          </a:p>
        </p:txBody>
      </p:sp>
      <p:sp>
        <p:nvSpPr>
          <p:cNvPr id="6" name="Slide Image Placeholder 5">
            <a:extLst>
              <a:ext uri="{FF2B5EF4-FFF2-40B4-BE49-F238E27FC236}">
                <a16:creationId xmlns:a16="http://schemas.microsoft.com/office/drawing/2014/main" id="{4E686BF7-8318-D0DD-167D-345C6859BB2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678008A-BE2E-FF97-DD6E-33A2A16684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24</a:t>
            </a:fld>
            <a:endParaRPr lang="en-US" sz="1200" dirty="0">
              <a:latin typeface="+mn-lt"/>
            </a:endParaRPr>
          </a:p>
        </p:txBody>
      </p:sp>
    </p:spTree>
    <p:extLst>
      <p:ext uri="{BB962C8B-B14F-4D97-AF65-F5344CB8AC3E}">
        <p14:creationId xmlns:p14="http://schemas.microsoft.com/office/powerpoint/2010/main" val="3930590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3" name="Google Shape;253;p19:notes"/>
          <p:cNvSpPr txBox="1">
            <a:spLocks noGrp="1"/>
          </p:cNvSpPr>
          <p:nvPr>
            <p:ph type="body" idx="1"/>
          </p:nvPr>
        </p:nvSpPr>
        <p:spPr/>
        <p:txBody>
          <a:bodyPr/>
          <a:lstStyle/>
          <a:p>
            <a:pPr marL="0" indent="0" algn="r" rtl="1">
              <a:buNone/>
            </a:pPr>
            <a:r>
              <a:rPr lang="ar-SA" b="1" dirty="0">
                <a:sym typeface="Calibri"/>
              </a:rPr>
              <a:t>الشرح</a:t>
            </a:r>
            <a:endParaRPr lang="en-US" b="1" dirty="0">
              <a:sym typeface="Calibri"/>
            </a:endParaRPr>
          </a:p>
          <a:p>
            <a:pPr algn="r" rtl="1"/>
            <a:r>
              <a:rPr lang="en-US" dirty="0">
                <a:sym typeface="Arial"/>
              </a:rPr>
              <a:t>عرض الشريحة</a:t>
            </a:r>
          </a:p>
          <a:p>
            <a:pPr algn="r" rtl="1"/>
            <a:r>
              <a:rPr lang="en-US" i="1" dirty="0"/>
              <a:t>هل لدى أي شخص أي أسئلة أو بحاجة إلى توضيح؟</a:t>
            </a:r>
          </a:p>
        </p:txBody>
      </p:sp>
      <p:sp>
        <p:nvSpPr>
          <p:cNvPr id="3" name="Slide Image Placeholder 2">
            <a:extLst>
              <a:ext uri="{FF2B5EF4-FFF2-40B4-BE49-F238E27FC236}">
                <a16:creationId xmlns:a16="http://schemas.microsoft.com/office/drawing/2014/main" id="{BF31A3C2-9942-5188-992E-4249A56E04B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B8F2DF6-5C2F-163C-8E14-FDBA98C9AB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25</a:t>
            </a:fld>
            <a:endParaRPr lang="en-US" sz="1200"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noProof="0" dirty="0"/>
              <a:t>مدة الجلسة الثالثة: ساعة و </a:t>
            </a:r>
            <a:r>
              <a:rPr lang="ar-SA" b="1" noProof="0" dirty="0"/>
              <a:t>٤٥</a:t>
            </a:r>
            <a:r>
              <a:rPr lang="en-US" b="1" noProof="0" dirty="0"/>
              <a:t> دقيقة</a:t>
            </a:r>
          </a:p>
          <a:p>
            <a:pPr marL="0" indent="0" algn="r" rtl="1">
              <a:buNone/>
            </a:pPr>
            <a:r>
              <a:rPr lang="en-US" b="1" noProof="0" dirty="0"/>
              <a:t>______________________________________________________________________________</a:t>
            </a:r>
          </a:p>
          <a:p>
            <a:pPr marL="0" indent="0" algn="r" rtl="1">
              <a:buNone/>
            </a:pPr>
            <a:endParaRPr lang="en-US" b="1" dirty="0"/>
          </a:p>
          <a:p>
            <a:pPr marL="0" indent="0" algn="r" rtl="1">
              <a:buNone/>
            </a:pPr>
            <a:r>
              <a:rPr lang="ar-SA" b="1" dirty="0"/>
              <a:t>الشرح</a:t>
            </a:r>
            <a:endParaRPr lang="en-US" b="1" noProof="0" dirty="0"/>
          </a:p>
          <a:p>
            <a:pPr algn="r" rtl="1"/>
            <a:r>
              <a:rPr lang="en-US" i="1" noProof="0" dirty="0"/>
              <a:t>ناقشنا خلال الجلسة السابقة:</a:t>
            </a:r>
          </a:p>
          <a:p>
            <a:pPr lvl="1" algn="r" rtl="1"/>
            <a:r>
              <a:rPr lang="ar-SA" i="1" dirty="0"/>
              <a:t>مادا يعني الدعم الأسري</a:t>
            </a:r>
            <a:endParaRPr lang="en-US" i="1" noProof="0" dirty="0"/>
          </a:p>
          <a:p>
            <a:pPr lvl="1" algn="r" rtl="1"/>
            <a:r>
              <a:rPr lang="ar-SA" i="1" dirty="0"/>
              <a:t>المعايير الدنيا ذات الصلة بحماية الطفل</a:t>
            </a:r>
          </a:p>
          <a:p>
            <a:pPr lvl="1" algn="r" rtl="1"/>
            <a:r>
              <a:rPr lang="ar-SA" b="0" i="1">
                <a:solidFill>
                  <a:srgbClr val="3D3D3D"/>
                </a:solidFill>
                <a:effectLst/>
                <a:latin typeface="Roboto" panose="02000000000000000000" pitchFamily="2" charset="0"/>
              </a:rPr>
              <a:t>اتفاقية الأمم المتحدة لحقوق الطفل</a:t>
            </a:r>
            <a:endParaRPr lang="en-US" i="1" noProof="0" dirty="0"/>
          </a:p>
          <a:p>
            <a:pPr algn="r" rtl="1"/>
            <a:r>
              <a:rPr lang="en-US" i="1" noProof="0" dirty="0"/>
              <a:t>الآن سننظر في وصف نهج </a:t>
            </a:r>
            <a:r>
              <a:rPr lang="ar-SA" i="1" noProof="0" dirty="0"/>
              <a:t>الدعم</a:t>
            </a:r>
            <a:r>
              <a:rPr lang="en-US" i="1" noProof="0" dirty="0"/>
              <a:t> الأسر</a:t>
            </a:r>
            <a:r>
              <a:rPr lang="ar-SA" i="1" noProof="0" dirty="0"/>
              <a:t>ي</a:t>
            </a:r>
            <a:r>
              <a:rPr lang="en-US" i="1" noProof="0" dirty="0"/>
              <a:t> وكيف يبدو </a:t>
            </a:r>
            <a:r>
              <a:rPr lang="ar-SA" i="1" noProof="0" dirty="0"/>
              <a:t>ذلك</a:t>
            </a:r>
            <a:endParaRPr lang="en-US" i="1" noProof="0" dirty="0"/>
          </a:p>
          <a:p>
            <a:pPr algn="r" rtl="1"/>
            <a:r>
              <a:rPr lang="ar-SA" i="1" noProof="0" dirty="0"/>
              <a:t>الدعم</a:t>
            </a:r>
            <a:r>
              <a:rPr lang="en-US" i="1" noProof="0" dirty="0"/>
              <a:t> الأس</a:t>
            </a:r>
            <a:r>
              <a:rPr lang="ar-SA" i="1" noProof="0" dirty="0"/>
              <a:t>ري</a:t>
            </a:r>
            <a:r>
              <a:rPr lang="en-US" i="1" noProof="0" dirty="0"/>
              <a:t> على حد سواء</a:t>
            </a:r>
            <a:r>
              <a:rPr lang="ar-SA" i="1" noProof="0" dirty="0"/>
              <a:t> هو</a:t>
            </a:r>
            <a:r>
              <a:rPr lang="en-US" i="1" noProof="0" dirty="0"/>
              <a:t>:</a:t>
            </a:r>
          </a:p>
          <a:p>
            <a:pPr lvl="1" algn="r" rtl="1"/>
            <a:r>
              <a:rPr lang="ar-SA" i="1" dirty="0"/>
              <a:t>طريقة للقيام بما نقوم به حاليًا - على سبيل المثال كيف نقوم بإدارة الحالة، وكيف نتعامل مع الأسرة، وكيف نقيم احتياجات الطفل، وكيف نعمل مع العائلات لمتابعة ومراجعة التقدم ، وما إلى ذلك.</a:t>
            </a:r>
          </a:p>
          <a:p>
            <a:pPr lvl="1" algn="r" rtl="1"/>
            <a:r>
              <a:rPr lang="ar-SA" i="1" dirty="0"/>
              <a:t>مجموعة من الأنشطة الإضافية في خطة الحالة - مثل دعم الوالدين المستهدف والأنشطة المحددة الأخرى لتعزيز قدرة الأسرة ومقدمي الرعاية</a:t>
            </a:r>
            <a:endParaRPr lang="en-US" i="1" noProof="0" dirty="0"/>
          </a:p>
        </p:txBody>
      </p:sp>
      <p:sp>
        <p:nvSpPr>
          <p:cNvPr id="6" name="Slide Image Placeholder 5">
            <a:extLst>
              <a:ext uri="{FF2B5EF4-FFF2-40B4-BE49-F238E27FC236}">
                <a16:creationId xmlns:a16="http://schemas.microsoft.com/office/drawing/2014/main" id="{B7281364-31F7-DE5B-C22A-A73B2DF7CD8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5E3A8FB-BE60-0774-C6E3-CCA9BC35A93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26</a:t>
            </a:fld>
            <a:endParaRPr lang="en-US" sz="1200" dirty="0">
              <a:latin typeface="+mn-lt"/>
            </a:endParaRPr>
          </a:p>
        </p:txBody>
      </p:sp>
    </p:spTree>
    <p:extLst>
      <p:ext uri="{BB962C8B-B14F-4D97-AF65-F5344CB8AC3E}">
        <p14:creationId xmlns:p14="http://schemas.microsoft.com/office/powerpoint/2010/main" val="1514118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dirty="0"/>
              <a:t>مناقشة عامة</a:t>
            </a:r>
            <a:endParaRPr lang="en-US" b="1" noProof="0" dirty="0"/>
          </a:p>
          <a:p>
            <a:pPr algn="r" rtl="1"/>
            <a:r>
              <a:rPr lang="en-US" i="1" noProof="0" dirty="0"/>
              <a:t>خلال هذه الجلسة سوف ننظر في ثلاثة جوانب أساسية لنهج </a:t>
            </a:r>
            <a:r>
              <a:rPr lang="ar-SA" i="1" noProof="0" dirty="0"/>
              <a:t>الدعم</a:t>
            </a:r>
            <a:r>
              <a:rPr lang="en-US" i="1" noProof="0" dirty="0"/>
              <a:t> الأسر</a:t>
            </a:r>
            <a:r>
              <a:rPr lang="ar-SA" i="1" noProof="0" dirty="0"/>
              <a:t>ي</a:t>
            </a:r>
            <a:r>
              <a:rPr lang="en-US" i="1" noProof="0" dirty="0"/>
              <a:t> لإدارة الحال</a:t>
            </a:r>
            <a:r>
              <a:rPr lang="ar-SA" i="1" noProof="0" dirty="0"/>
              <a:t>ة</a:t>
            </a:r>
            <a:r>
              <a:rPr lang="en-US" i="1" noProof="0" dirty="0"/>
              <a:t>.</a:t>
            </a:r>
          </a:p>
          <a:p>
            <a:pPr algn="r" rtl="1"/>
            <a:r>
              <a:rPr lang="en-US" i="1" noProof="0" dirty="0"/>
              <a:t>هل يمكنك أن تشارك من تجربتك ما تعتقد أن</a:t>
            </a:r>
            <a:r>
              <a:rPr lang="ar-SA" i="1" noProof="0" dirty="0"/>
              <a:t>ه</a:t>
            </a:r>
            <a:r>
              <a:rPr lang="en-US" i="1" noProof="0" dirty="0"/>
              <a:t> العوامل التي تجعل الأسرة قوية؟ كيف تبدو الأسرة القوية؟</a:t>
            </a:r>
          </a:p>
          <a:p>
            <a:pPr lvl="1" algn="r" rtl="1"/>
            <a:r>
              <a:rPr lang="en-US" noProof="0" dirty="0"/>
              <a:t>قم بتدوين </a:t>
            </a:r>
            <a:r>
              <a:rPr lang="ar-SA" noProof="0" dirty="0"/>
              <a:t>إجابات</a:t>
            </a:r>
            <a:r>
              <a:rPr lang="en-US" noProof="0" dirty="0"/>
              <a:t> المشاركين على اللوح الورقي.</a:t>
            </a:r>
          </a:p>
          <a:p>
            <a:pPr marL="0" indent="0" algn="r" rtl="1">
              <a:buNone/>
            </a:pPr>
            <a:endParaRPr lang="en-US" dirty="0"/>
          </a:p>
          <a:p>
            <a:pPr marL="0" indent="0" algn="r" rtl="1">
              <a:buNone/>
            </a:pPr>
            <a:r>
              <a:rPr lang="ar-SA" b="1" noProof="0" dirty="0"/>
              <a:t>الشرح</a:t>
            </a:r>
            <a:endParaRPr lang="en-US" b="1" noProof="0" dirty="0"/>
          </a:p>
          <a:p>
            <a:pPr algn="r" rtl="1"/>
            <a:r>
              <a:rPr lang="en-US" i="1" noProof="0" dirty="0"/>
              <a:t>نهج </a:t>
            </a:r>
            <a:r>
              <a:rPr lang="ar-SA" i="1" noProof="0" dirty="0"/>
              <a:t>الدعم</a:t>
            </a:r>
            <a:r>
              <a:rPr lang="en-US" i="1" noProof="0" dirty="0"/>
              <a:t> الأسر</a:t>
            </a:r>
            <a:r>
              <a:rPr lang="ar-SA" i="1" noProof="0" dirty="0"/>
              <a:t>ي</a:t>
            </a:r>
            <a:r>
              <a:rPr lang="en-US" i="1" noProof="0" dirty="0"/>
              <a:t> :</a:t>
            </a:r>
          </a:p>
          <a:p>
            <a:pPr lvl="1" algn="r" rtl="1"/>
            <a:r>
              <a:rPr lang="ar-SA" i="1" noProof="0" dirty="0"/>
              <a:t>ي</a:t>
            </a:r>
            <a:r>
              <a:rPr lang="en-US" i="1" noProof="0" dirty="0"/>
              <a:t>ركز على المرونة</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i="1" dirty="0">
                <a:solidFill>
                  <a:srgbClr val="000000"/>
                </a:solidFill>
                <a:latin typeface="Arial" panose="020B0604020202020204" pitchFamily="34" charset="0"/>
                <a:cs typeface="Arial" panose="020B0604020202020204" pitchFamily="34" charset="0"/>
              </a:rPr>
              <a:t>قائم على </a:t>
            </a:r>
            <a:r>
              <a:rPr lang="en-US" sz="1200" i="1" dirty="0">
                <a:solidFill>
                  <a:srgbClr val="000000"/>
                </a:solidFill>
                <a:latin typeface="Arial" panose="020B0604020202020204" pitchFamily="34" charset="0"/>
                <a:cs typeface="Arial" panose="020B0604020202020204" pitchFamily="34" charset="0"/>
              </a:rPr>
              <a:t>نقاط القوة</a:t>
            </a:r>
            <a:endParaRPr lang="en-US" i="1" dirty="0"/>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عوامل الحماية</a:t>
            </a:r>
            <a:r>
              <a:rPr lang="ar-SA" sz="1200" dirty="0">
                <a:solidFill>
                  <a:srgbClr val="000000"/>
                </a:solidFill>
                <a:latin typeface="Arial" panose="020B0604020202020204" pitchFamily="34" charset="0"/>
                <a:cs typeface="Arial" panose="020B0604020202020204" pitchFamily="34" charset="0"/>
              </a:rPr>
              <a:t> الموجهة</a:t>
            </a:r>
            <a:endParaRPr lang="en-US" i="1" noProof="0" dirty="0"/>
          </a:p>
          <a:p>
            <a:pPr algn="r" rtl="1"/>
            <a:r>
              <a:rPr lang="ar-SA" b="1" i="1" noProof="0" dirty="0"/>
              <a:t>ي</a:t>
            </a:r>
            <a:r>
              <a:rPr lang="en-US" b="1" i="1" noProof="0" dirty="0"/>
              <a:t>ركز على المرونة</a:t>
            </a:r>
          </a:p>
          <a:p>
            <a:pPr lvl="1" algn="r" rtl="1"/>
            <a:r>
              <a:rPr lang="ar-SA" i="1" dirty="0"/>
              <a:t>هل يمكن لأي شخص أن يخبرني بما نعنيه بالمرونة </a:t>
            </a:r>
            <a:r>
              <a:rPr lang="en-US" i="1" noProof="0" dirty="0"/>
              <a:t>؟</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i="1" noProof="0" dirty="0"/>
              <a:t>يعترف النهج المرتكزعلى المرونة بما يلي</a:t>
            </a:r>
            <a:r>
              <a:rPr lang="en-GB" i="1" dirty="0">
                <a:solidFill>
                  <a:srgbClr val="000000"/>
                </a:solidFill>
                <a:latin typeface="Arial" panose="020B0604020202020204" pitchFamily="34" charset="0"/>
                <a:cs typeface="Arial" panose="020B0604020202020204" pitchFamily="34" charset="0"/>
              </a:rPr>
              <a:t>:</a:t>
            </a:r>
          </a:p>
          <a:p>
            <a:pPr marL="1085850" marR="0" lvl="2"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solidFill>
                  <a:srgbClr val="000000"/>
                </a:solidFill>
                <a:latin typeface="Arial" panose="020B0604020202020204" pitchFamily="34" charset="0"/>
                <a:cs typeface="Arial" panose="020B0604020202020204" pitchFamily="34" charset="0"/>
              </a:rPr>
              <a:t>قدرة الأطفال على التغلب على الآثار الضارة للشدائد</a:t>
            </a:r>
          </a:p>
          <a:p>
            <a:pPr marL="1085850" marR="0" lvl="2"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solidFill>
                  <a:srgbClr val="000000"/>
                </a:solidFill>
                <a:latin typeface="Arial" panose="020B0604020202020204" pitchFamily="34" charset="0"/>
                <a:cs typeface="Arial" panose="020B0604020202020204" pitchFamily="34" charset="0"/>
              </a:rPr>
              <a:t>قدرة الأطفال على التكيف لإيجاد طرق لإعمال حقوقهم وصحتهم ونموهم ورفاههم.</a:t>
            </a:r>
            <a:endParaRPr lang="en-US" i="1" noProof="0" dirty="0"/>
          </a:p>
          <a:p>
            <a:pPr algn="r" rtl="1"/>
            <a:r>
              <a:rPr lang="ar-SA" b="1" i="1" dirty="0"/>
              <a:t>قائم على </a:t>
            </a:r>
            <a:r>
              <a:rPr lang="en-US" b="1" i="1" dirty="0"/>
              <a:t>نقاط القوة</a:t>
            </a:r>
            <a:r>
              <a:rPr lang="en-US" b="1" i="1" noProof="0" dirty="0"/>
              <a:t> </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000000"/>
                </a:solidFill>
                <a:latin typeface="Arial" panose="020B0604020202020204" pitchFamily="34" charset="0"/>
                <a:cs typeface="Arial" panose="020B0604020202020204" pitchFamily="34" charset="0"/>
              </a:rPr>
              <a:t>ال</a:t>
            </a:r>
            <a:r>
              <a:rPr lang="ar-SA" i="1" dirty="0">
                <a:solidFill>
                  <a:srgbClr val="000000"/>
                </a:solidFill>
                <a:latin typeface="Arial" panose="020B0604020202020204" pitchFamily="34" charset="0"/>
                <a:cs typeface="Arial" panose="020B0604020202020204" pitchFamily="34" charset="0"/>
              </a:rPr>
              <a:t>نهج</a:t>
            </a:r>
            <a:r>
              <a:rPr lang="en-US" i="1" dirty="0">
                <a:solidFill>
                  <a:srgbClr val="000000"/>
                </a:solidFill>
                <a:latin typeface="Arial" panose="020B0604020202020204" pitchFamily="34" charset="0"/>
                <a:cs typeface="Arial" panose="020B0604020202020204" pitchFamily="34" charset="0"/>
              </a:rPr>
              <a:t>:</a:t>
            </a:r>
          </a:p>
          <a:p>
            <a:pPr marL="1085850" marR="0" lvl="2"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000000"/>
                </a:solidFill>
                <a:latin typeface="Arial" panose="020B0604020202020204" pitchFamily="34" charset="0"/>
                <a:cs typeface="Arial" panose="020B0604020202020204" pitchFamily="34" charset="0"/>
              </a:rPr>
              <a:t>يركز على نقاط القوة والموارد المتاحة</a:t>
            </a:r>
          </a:p>
          <a:p>
            <a:pPr marL="1085850" marR="0" lvl="2"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i="1" dirty="0">
                <a:solidFill>
                  <a:srgbClr val="000000"/>
                </a:solidFill>
                <a:latin typeface="Arial" panose="020B0604020202020204" pitchFamily="34" charset="0"/>
                <a:cs typeface="Arial" panose="020B0604020202020204" pitchFamily="34" charset="0"/>
              </a:rPr>
              <a:t>م</a:t>
            </a:r>
            <a:r>
              <a:rPr lang="en-US" i="1" dirty="0">
                <a:solidFill>
                  <a:srgbClr val="000000"/>
                </a:solidFill>
                <a:latin typeface="Arial" panose="020B0604020202020204" pitchFamily="34" charset="0"/>
                <a:cs typeface="Arial" panose="020B0604020202020204" pitchFamily="34" charset="0"/>
              </a:rPr>
              <a:t>حاول</a:t>
            </a:r>
            <a:r>
              <a:rPr lang="ar-SA" i="1" dirty="0">
                <a:solidFill>
                  <a:srgbClr val="000000"/>
                </a:solidFill>
                <a:latin typeface="Arial" panose="020B0604020202020204" pitchFamily="34" charset="0"/>
                <a:cs typeface="Arial" panose="020B0604020202020204" pitchFamily="34" charset="0"/>
              </a:rPr>
              <a:t>ة</a:t>
            </a:r>
            <a:r>
              <a:rPr lang="en-US" i="1" dirty="0">
                <a:solidFill>
                  <a:srgbClr val="000000"/>
                </a:solidFill>
                <a:latin typeface="Arial" panose="020B0604020202020204" pitchFamily="34" charset="0"/>
                <a:cs typeface="Arial" panose="020B0604020202020204" pitchFamily="34" charset="0"/>
              </a:rPr>
              <a:t> البناء عليها</a:t>
            </a:r>
          </a:p>
          <a:p>
            <a:pPr marL="1085850" marR="0" lvl="2"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i="1" dirty="0">
                <a:solidFill>
                  <a:srgbClr val="000000"/>
                </a:solidFill>
                <a:latin typeface="Arial" panose="020B0604020202020204" pitchFamily="34" charset="0"/>
                <a:cs typeface="Arial" panose="020B0604020202020204" pitchFamily="34" charset="0"/>
              </a:rPr>
              <a:t>ا</a:t>
            </a:r>
            <a:r>
              <a:rPr lang="en-US" i="1" dirty="0">
                <a:solidFill>
                  <a:srgbClr val="000000"/>
                </a:solidFill>
                <a:latin typeface="Arial" panose="020B0604020202020204" pitchFamily="34" charset="0"/>
                <a:cs typeface="Arial" panose="020B0604020202020204" pitchFamily="34" charset="0"/>
              </a:rPr>
              <a:t>ستخد</a:t>
            </a:r>
            <a:r>
              <a:rPr lang="ar-SA" i="1" dirty="0">
                <a:solidFill>
                  <a:srgbClr val="000000"/>
                </a:solidFill>
                <a:latin typeface="Arial" panose="020B0604020202020204" pitchFamily="34" charset="0"/>
                <a:cs typeface="Arial" panose="020B0604020202020204" pitchFamily="34" charset="0"/>
              </a:rPr>
              <a:t>ا</a:t>
            </a:r>
            <a:r>
              <a:rPr lang="en-US" i="1" dirty="0">
                <a:solidFill>
                  <a:srgbClr val="000000"/>
                </a:solidFill>
                <a:latin typeface="Arial" panose="020B0604020202020204" pitchFamily="34" charset="0"/>
                <a:cs typeface="Arial" panose="020B0604020202020204" pitchFamily="34" charset="0"/>
              </a:rPr>
              <a:t>م ما هو موجود </a:t>
            </a:r>
            <a:r>
              <a:rPr lang="ar-SA" i="1" dirty="0">
                <a:solidFill>
                  <a:srgbClr val="000000"/>
                </a:solidFill>
                <a:latin typeface="Arial" panose="020B0604020202020204" pitchFamily="34" charset="0"/>
                <a:cs typeface="Arial" panose="020B0604020202020204" pitchFamily="34" charset="0"/>
              </a:rPr>
              <a:t>مسبقاً</a:t>
            </a:r>
            <a:r>
              <a:rPr lang="en-US" i="1" dirty="0">
                <a:solidFill>
                  <a:srgbClr val="000000"/>
                </a:solidFill>
                <a:latin typeface="Arial" panose="020B0604020202020204" pitchFamily="34" charset="0"/>
                <a:cs typeface="Arial" panose="020B0604020202020204" pitchFamily="34" charset="0"/>
              </a:rPr>
              <a:t> وما يصلح.</a:t>
            </a:r>
            <a:endParaRPr lang="en-US" i="1" dirty="0"/>
          </a:p>
          <a:p>
            <a:pPr lvl="1" algn="r" rtl="1"/>
            <a:r>
              <a:rPr lang="ar-SA" i="1" dirty="0"/>
              <a:t>التذكير</a:t>
            </a:r>
            <a:r>
              <a:rPr lang="en-US" i="1" noProof="0" dirty="0"/>
              <a:t> </a:t>
            </a:r>
            <a:r>
              <a:rPr lang="ar-SA" i="1" noProof="0" dirty="0"/>
              <a:t>ب</a:t>
            </a:r>
            <a:r>
              <a:rPr lang="en-US" i="1" noProof="0" dirty="0"/>
              <a:t>أحد مبادئ إدارة الحالة وفقًا لإرشادات </a:t>
            </a:r>
            <a:r>
              <a:rPr lang="ar-SA" i="1" noProof="0" dirty="0"/>
              <a:t>حماية الطفل لإدارة الحالة</a:t>
            </a:r>
            <a:r>
              <a:rPr lang="en-US" i="1" noProof="0" dirty="0"/>
              <a:t> هو "تمكين الأطفال والأسر من البناء على نقاط قوتهم"</a:t>
            </a:r>
          </a:p>
          <a:p>
            <a:pPr marL="0" indent="0" algn="r" rtl="1">
              <a:buNone/>
            </a:pPr>
            <a:endParaRPr lang="en-US" i="1" dirty="0"/>
          </a:p>
          <a:p>
            <a:pPr marL="0" indent="0" algn="r" rtl="1">
              <a:buNone/>
            </a:pPr>
            <a:r>
              <a:rPr lang="ar-SA" b="1" dirty="0"/>
              <a:t>يتبع</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A5ECF5BD-A411-1494-51AD-67D8BCD35B6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60DDB5D-2FA0-470A-E3BE-E1960135740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27</a:t>
            </a:fld>
            <a:endParaRPr lang="en-US" sz="1200" dirty="0">
              <a:latin typeface="+mn-lt"/>
            </a:endParaRPr>
          </a:p>
        </p:txBody>
      </p:sp>
    </p:spTree>
    <p:extLst>
      <p:ext uri="{BB962C8B-B14F-4D97-AF65-F5344CB8AC3E}">
        <p14:creationId xmlns:p14="http://schemas.microsoft.com/office/powerpoint/2010/main" val="2205489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lvl="1" algn="r" rtl="1"/>
            <a:r>
              <a:rPr lang="en-US" i="1" noProof="0" dirty="0"/>
              <a:t>وهذا يعني الاعتراف بأن جميع الأطفال وأسرهم يمتلكون الموارد والمهارات اللازمة لمساعدة أنفسهم والمساهمة بشكل إيجابي في إيجاد حلول لمشاكلهم الخاصة.</a:t>
            </a:r>
          </a:p>
          <a:p>
            <a:pPr lvl="1" algn="r" rtl="1"/>
            <a:r>
              <a:rPr lang="en-US" i="1" noProof="0" dirty="0"/>
              <a:t>لذلك</a:t>
            </a:r>
            <a:r>
              <a:rPr lang="ar-SA" i="1" noProof="0" dirty="0"/>
              <a:t>، </a:t>
            </a:r>
            <a:r>
              <a:rPr lang="en-US" i="1" noProof="0" dirty="0"/>
              <a:t>من الناحية العملية</a:t>
            </a:r>
            <a:r>
              <a:rPr lang="ar-SA" i="1" noProof="0" dirty="0"/>
              <a:t>، </a:t>
            </a:r>
            <a:r>
              <a:rPr lang="en-US" i="1" noProof="0" dirty="0"/>
              <a:t>بالإضافة إلى تحديد المشكلات وتقديم الخدمات يجب أن نأخذ في الاعتبار نقاط القوة والموارد لدى الطفل والأسرة وكيفية بناء قدرتهم على رعاية أنفسهم.</a:t>
            </a:r>
          </a:p>
          <a:p>
            <a:pPr lvl="1" algn="r" rtl="1"/>
            <a:r>
              <a:rPr lang="en-US" i="1" noProof="0" dirty="0"/>
              <a:t>هل</a:t>
            </a:r>
            <a:r>
              <a:rPr lang="ar-SA" i="1" noProof="0" dirty="0"/>
              <a:t> يمكن أن</a:t>
            </a:r>
            <a:r>
              <a:rPr lang="en-US" i="1" noProof="0" dirty="0"/>
              <a:t> يشارك أحد</a:t>
            </a:r>
            <a:r>
              <a:rPr lang="ar-SA" i="1" noProof="0" dirty="0"/>
              <a:t> منكم </a:t>
            </a:r>
            <a:r>
              <a:rPr lang="en-US" i="1" noProof="0" dirty="0"/>
              <a:t>مثالاً على كيفية اتباع</a:t>
            </a:r>
            <a:r>
              <a:rPr lang="ar-SA" i="1" noProof="0" dirty="0"/>
              <a:t> ا</a:t>
            </a:r>
            <a:r>
              <a:rPr lang="en-US" i="1" noProof="0" dirty="0"/>
              <a:t>لنهج القائم على نقاط القوة </a:t>
            </a:r>
            <a:r>
              <a:rPr lang="ar-SA" i="1" noProof="0" dirty="0"/>
              <a:t>بشكل عملي</a:t>
            </a:r>
            <a:r>
              <a:rPr lang="en-US" i="1" noProof="0" dirty="0"/>
              <a:t>؟</a:t>
            </a:r>
          </a:p>
          <a:p>
            <a:pPr algn="r" rtl="1"/>
            <a:r>
              <a:rPr lang="en-US" b="1" i="1" noProof="0" dirty="0"/>
              <a:t>عوامل الحماية</a:t>
            </a:r>
            <a:r>
              <a:rPr lang="ar-SA" b="1" i="1" noProof="0" dirty="0"/>
              <a:t> الموجهة</a:t>
            </a:r>
            <a:endParaRPr lang="en-US" b="1" i="1" noProof="0" dirty="0"/>
          </a:p>
          <a:p>
            <a:pPr lvl="1" algn="r" rtl="1"/>
            <a:r>
              <a:rPr lang="en-US" i="1" noProof="0" dirty="0"/>
              <a:t>هناك العديد من عوامل الحماية على مستوى الأسرة المعروف</a:t>
            </a:r>
            <a:r>
              <a:rPr lang="ar-SA" i="1" noProof="0" dirty="0"/>
              <a:t>ة</a:t>
            </a:r>
            <a:r>
              <a:rPr lang="en-US" i="1" noProof="0" dirty="0"/>
              <a:t> أنها تدعم المرونة. ثلاثة منه</a:t>
            </a:r>
            <a:r>
              <a:rPr lang="ar-SA" i="1" noProof="0" dirty="0"/>
              <a:t>ا هم</a:t>
            </a:r>
            <a:r>
              <a:rPr lang="en-US" i="1" noProof="0" dirty="0"/>
              <a:t>:</a:t>
            </a:r>
          </a:p>
          <a:p>
            <a:pPr lvl="2" algn="r" rtl="1"/>
            <a:r>
              <a:rPr lang="en-US" i="1" noProof="0" dirty="0"/>
              <a:t>بيئات الرعاية والحماية</a:t>
            </a:r>
          </a:p>
          <a:p>
            <a:pPr lvl="2" algn="r" rtl="1"/>
            <a:r>
              <a:rPr lang="en-US" i="1" noProof="0" dirty="0"/>
              <a:t>مقدمو الرعاية المسؤولون والداعمون</a:t>
            </a:r>
          </a:p>
          <a:p>
            <a:pPr lvl="2" algn="r" rtl="1"/>
            <a:r>
              <a:rPr lang="en-US" i="1" noProof="0" dirty="0"/>
              <a:t>العلاقات الصحية بين مقدم الرعاية والطفل</a:t>
            </a:r>
          </a:p>
          <a:p>
            <a:pPr algn="r" rtl="1"/>
            <a:r>
              <a:rPr lang="en-US" i="1" noProof="0" dirty="0"/>
              <a:t>سننظر الآن في </a:t>
            </a:r>
            <a:r>
              <a:rPr lang="ar-SA" i="1" noProof="0" dirty="0"/>
              <a:t>ذلك</a:t>
            </a:r>
            <a:r>
              <a:rPr lang="en-US" i="1" noProof="0" dirty="0"/>
              <a:t> بمزيد من التفصيل.</a:t>
            </a:r>
          </a:p>
          <a:p>
            <a:pPr algn="r" rtl="1"/>
            <a:endParaRPr lang="en-US" noProof="0" dirty="0"/>
          </a:p>
        </p:txBody>
      </p:sp>
      <p:sp>
        <p:nvSpPr>
          <p:cNvPr id="2" name="Google Shape;725;p48:notes">
            <a:extLst>
              <a:ext uri="{FF2B5EF4-FFF2-40B4-BE49-F238E27FC236}">
                <a16:creationId xmlns:a16="http://schemas.microsoft.com/office/drawing/2014/main" id="{960DDB5D-2FA0-470A-E3BE-E1960135740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28</a:t>
            </a:fld>
            <a:endParaRPr lang="en-US" sz="1200" dirty="0">
              <a:latin typeface="+mn-lt"/>
            </a:endParaRPr>
          </a:p>
        </p:txBody>
      </p:sp>
    </p:spTree>
    <p:extLst>
      <p:ext uri="{BB962C8B-B14F-4D97-AF65-F5344CB8AC3E}">
        <p14:creationId xmlns:p14="http://schemas.microsoft.com/office/powerpoint/2010/main" val="909407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dirty="0"/>
              <a:t>ملاحظ</a:t>
            </a:r>
            <a:r>
              <a:rPr lang="ar-SA" b="1" dirty="0"/>
              <a:t>ات</a:t>
            </a:r>
            <a:r>
              <a:rPr lang="en-US" b="1" dirty="0"/>
              <a:t> الميسر</a:t>
            </a:r>
            <a:endParaRPr lang="en-US" b="1" noProof="0" dirty="0"/>
          </a:p>
          <a:p>
            <a:pPr algn="r" rtl="1"/>
            <a:r>
              <a:rPr lang="en-US" noProof="0" dirty="0"/>
              <a:t>قد تكون هذه الجلسة محفزة لبعض المشاركين.</a:t>
            </a:r>
          </a:p>
          <a:p>
            <a:pPr lvl="1" algn="r" rtl="1"/>
            <a:r>
              <a:rPr lang="en-US" dirty="0"/>
              <a:t>قد يكون البعض</a:t>
            </a:r>
            <a:r>
              <a:rPr lang="ar-SA" dirty="0"/>
              <a:t> </a:t>
            </a:r>
            <a:r>
              <a:rPr lang="en-US" noProof="0" dirty="0"/>
              <a:t>ي</a:t>
            </a:r>
            <a:r>
              <a:rPr lang="ar-SA" noProof="0" dirty="0"/>
              <a:t>عاني</a:t>
            </a:r>
            <a:r>
              <a:rPr lang="en-US" noProof="0" dirty="0"/>
              <a:t> مع </a:t>
            </a:r>
            <a:r>
              <a:rPr lang="ar-SA" noProof="0" dirty="0"/>
              <a:t>والديهم </a:t>
            </a:r>
            <a:r>
              <a:rPr lang="en-US" noProof="0" dirty="0"/>
              <a:t>بطريقة ما</a:t>
            </a:r>
          </a:p>
          <a:p>
            <a:pPr lvl="1" algn="r" rtl="1"/>
            <a:r>
              <a:rPr lang="en-US" dirty="0"/>
              <a:t>قد يكون البعض</a:t>
            </a:r>
            <a:r>
              <a:rPr lang="ar-SA" dirty="0"/>
              <a:t> </a:t>
            </a:r>
            <a:r>
              <a:rPr lang="ar-SA" noProof="0" dirty="0"/>
              <a:t>بواجه</a:t>
            </a:r>
            <a:r>
              <a:rPr lang="en-US" noProof="0" dirty="0"/>
              <a:t> التحديات في المنزل و / أو في الحياة الأسرية.</a:t>
            </a:r>
          </a:p>
          <a:p>
            <a:pPr algn="r" rtl="1"/>
            <a:r>
              <a:rPr lang="en-US" noProof="0" dirty="0"/>
              <a:t>اشرح ذلك للمشاركين وكن حساسًا لردود فعل / احتياجات المشاركين أثناء هذا النشاط.</a:t>
            </a:r>
          </a:p>
          <a:p>
            <a:pPr algn="r" rtl="1"/>
            <a:r>
              <a:rPr lang="en-US" noProof="0" dirty="0"/>
              <a:t>ذكِّر المشاركين بأساليب الرعاية الذاتية أو مارس نشاط الرعاية الذاتية ، كما هو مطلوب.</a:t>
            </a:r>
          </a:p>
          <a:p>
            <a:pPr marL="0" indent="0" algn="r" rtl="1">
              <a:buNone/>
            </a:pPr>
            <a:r>
              <a:rPr lang="en-US" noProof="0" dirty="0"/>
              <a:t>______________________________________________________________________________</a:t>
            </a:r>
          </a:p>
          <a:p>
            <a:pPr marL="0" indent="0" algn="r" rtl="1">
              <a:buNone/>
            </a:pPr>
            <a:endParaRPr lang="en-US" noProof="0" dirty="0"/>
          </a:p>
          <a:p>
            <a:pPr marL="0" indent="0" algn="r" rtl="1">
              <a:buNone/>
            </a:pPr>
            <a:r>
              <a:rPr lang="en-US" b="1" noProof="0" dirty="0"/>
              <a:t>مقدمة</a:t>
            </a:r>
          </a:p>
          <a:p>
            <a:pPr algn="r" rtl="1"/>
            <a:r>
              <a:rPr lang="en-US" noProof="0" dirty="0"/>
              <a:t>قسّم المشاركين إلى </a:t>
            </a:r>
            <a:r>
              <a:rPr lang="ar-SA" noProof="0" dirty="0"/>
              <a:t>٦</a:t>
            </a:r>
            <a:r>
              <a:rPr lang="en-US" noProof="0" dirty="0"/>
              <a:t> مجموعات</a:t>
            </a:r>
          </a:p>
          <a:p>
            <a:pPr algn="r" rtl="1"/>
            <a:r>
              <a:rPr lang="en-US" dirty="0"/>
              <a:t>قم بتعيين لعب الأدوار من الشريحة لكل مجموعة</a:t>
            </a:r>
          </a:p>
          <a:p>
            <a:pPr algn="r" rtl="1"/>
            <a:r>
              <a:rPr lang="en-US" i="1" dirty="0"/>
              <a:t>في مجموعاتك</a:t>
            </a:r>
            <a:r>
              <a:rPr lang="ar-SA" i="1" dirty="0"/>
              <a:t>، </a:t>
            </a:r>
            <a:r>
              <a:rPr lang="en-US" i="1" dirty="0"/>
              <a:t>قم ب</a:t>
            </a:r>
            <a:r>
              <a:rPr lang="ar-SA" i="1" dirty="0"/>
              <a:t>تحضير لعب </a:t>
            </a:r>
            <a:r>
              <a:rPr lang="en-US" i="1" dirty="0"/>
              <a:t>الأدوار بناءً على المثال المخصص لك</a:t>
            </a:r>
            <a:r>
              <a:rPr lang="ar-SA" i="1" dirty="0"/>
              <a:t>م</a:t>
            </a:r>
            <a:endParaRPr lang="en-US" i="1" noProof="0" dirty="0"/>
          </a:p>
          <a:p>
            <a:pPr marL="0" indent="0" algn="r" rtl="1">
              <a:buNone/>
            </a:pPr>
            <a:endParaRPr lang="en-US" dirty="0"/>
          </a:p>
          <a:p>
            <a:pPr marL="0" indent="0" algn="r" rtl="1">
              <a:buNone/>
            </a:pPr>
            <a:r>
              <a:rPr lang="en-US" b="1" noProof="0" dirty="0"/>
              <a:t>العمل الجماعي (10 دقائق)</a:t>
            </a:r>
            <a:endParaRPr lang="en-US" noProof="0" dirty="0"/>
          </a:p>
          <a:p>
            <a:pPr algn="r" rtl="1"/>
            <a:r>
              <a:rPr lang="en-US" noProof="0" dirty="0"/>
              <a:t>امنح المشاركين </a:t>
            </a:r>
            <a:r>
              <a:rPr lang="ar-SA" noProof="0" dirty="0"/>
              <a:t>١٠</a:t>
            </a:r>
            <a:r>
              <a:rPr lang="en-US" noProof="0" dirty="0"/>
              <a:t> دقائق لإكمال</a:t>
            </a:r>
            <a:r>
              <a:rPr lang="ar-SA" noProof="0" dirty="0"/>
              <a:t> النشاط</a:t>
            </a:r>
            <a:endParaRPr lang="en-US" noProof="0" dirty="0"/>
          </a:p>
          <a:p>
            <a:pPr marL="0" indent="0" algn="r" rtl="1">
              <a:buNone/>
            </a:pPr>
            <a:endParaRPr lang="en-US" noProof="0" dirty="0"/>
          </a:p>
          <a:p>
            <a:pPr marL="0" indent="0" algn="r" rtl="1">
              <a:buNone/>
            </a:pPr>
            <a:r>
              <a:rPr lang="en-US" b="1" dirty="0"/>
              <a:t>مناقشة عامة</a:t>
            </a:r>
            <a:endParaRPr lang="en-US" b="1" noProof="0" dirty="0"/>
          </a:p>
          <a:p>
            <a:pPr algn="r" rtl="1"/>
            <a:r>
              <a:rPr lang="en-US" dirty="0"/>
              <a:t>خصص </a:t>
            </a:r>
            <a:r>
              <a:rPr lang="ar-SA" dirty="0"/>
              <a:t>٥</a:t>
            </a:r>
            <a:r>
              <a:rPr lang="en-US" dirty="0"/>
              <a:t> دقائق لكل مجموعة لتقديم لعب الأدوار</a:t>
            </a:r>
          </a:p>
          <a:p>
            <a:pPr algn="r" rtl="1"/>
            <a:r>
              <a:rPr lang="en-US" noProof="0" dirty="0"/>
              <a:t>ابدأ بالمثال السلبي ل</a:t>
            </a:r>
            <a:r>
              <a:rPr lang="ar-SA" noProof="0" dirty="0"/>
              <a:t>لنقيض</a:t>
            </a:r>
            <a:r>
              <a:rPr lang="en-US" noProof="0" dirty="0"/>
              <a:t> </a:t>
            </a:r>
            <a:r>
              <a:rPr lang="ar-SA" noProof="0" dirty="0"/>
              <a:t>ل</a:t>
            </a:r>
            <a:r>
              <a:rPr lang="en-US" noProof="0" dirty="0"/>
              <a:t>كل عامل </a:t>
            </a:r>
            <a:r>
              <a:rPr lang="ar-SA" noProof="0" dirty="0"/>
              <a:t>حماية</a:t>
            </a:r>
            <a:r>
              <a:rPr lang="en-US" noProof="0" dirty="0"/>
              <a:t> ، متبوعًا بال</a:t>
            </a:r>
            <a:r>
              <a:rPr lang="ar-SA" noProof="0" dirty="0"/>
              <a:t>إيجابي</a:t>
            </a:r>
            <a:r>
              <a:rPr lang="en-US" noProof="0" dirty="0"/>
              <a:t>.</a:t>
            </a:r>
          </a:p>
          <a:p>
            <a:pPr algn="r" rtl="1"/>
            <a:r>
              <a:rPr lang="en-US" dirty="0"/>
              <a:t>استكمل لعب الأدوار بالإرشادات الواردة في الصفحة التالية</a:t>
            </a:r>
            <a:endParaRPr lang="en-US" noProof="0" dirty="0"/>
          </a:p>
          <a:p>
            <a:pPr algn="r" rtl="1"/>
            <a:r>
              <a:rPr lang="en-US" i="1" noProof="0" dirty="0"/>
              <a:t>ما هي بعض الطرق التي يمكن أن تساهم بها أنشطة وتدخلات إدارة الحالة في عوامل الحماية الثلاثة؟</a:t>
            </a:r>
          </a:p>
          <a:p>
            <a:pPr marL="0" indent="0" algn="r" rtl="1">
              <a:buNone/>
            </a:pPr>
            <a:r>
              <a:rPr lang="en-US" noProof="0" dirty="0"/>
              <a:t>______________________________________________________________________________</a:t>
            </a:r>
          </a:p>
          <a:p>
            <a:pPr marL="0" indent="0" algn="r" rtl="1">
              <a:buNone/>
            </a:pPr>
            <a:endParaRPr lang="en-US" noProof="0" dirty="0"/>
          </a:p>
          <a:p>
            <a:pPr marL="0" indent="0" algn="r" rtl="1">
              <a:buNone/>
            </a:pPr>
            <a:r>
              <a:rPr lang="ar-SA" b="1" dirty="0"/>
              <a:t>يتبع</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BBF94514-AA6F-C6C6-3365-1827AD9A91C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026A9EA-FBE2-78FC-DE44-1B1FF74D01E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29</a:t>
            </a:fld>
            <a:endParaRPr lang="en-US" sz="1200" dirty="0">
              <a:latin typeface="+mn-lt"/>
            </a:endParaRPr>
          </a:p>
        </p:txBody>
      </p:sp>
    </p:spTree>
    <p:extLst>
      <p:ext uri="{BB962C8B-B14F-4D97-AF65-F5344CB8AC3E}">
        <p14:creationId xmlns:p14="http://schemas.microsoft.com/office/powerpoint/2010/main" val="427812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3" name="Google Shape;243;p2:notes"/>
          <p:cNvSpPr txBox="1">
            <a:spLocks noGrp="1"/>
          </p:cNvSpPr>
          <p:nvPr>
            <p:ph type="body" idx="1"/>
          </p:nvPr>
        </p:nvSpPr>
        <p:spPr>
          <a:xfrm>
            <a:off x="477839" y="460375"/>
            <a:ext cx="6143624" cy="9211334"/>
          </a:xfrm>
        </p:spPr>
        <p:txBody>
          <a:bodyPr/>
          <a:lstStyle/>
          <a:p>
            <a:pPr marL="0" indent="0" algn="r" rtl="1">
              <a:buNone/>
            </a:pPr>
            <a:r>
              <a:rPr lang="ar-SA" b="1" dirty="0">
                <a:sym typeface="Arial"/>
              </a:rPr>
              <a:t>نظرة عامة</a:t>
            </a:r>
            <a:endParaRPr lang="en-US" b="1" dirty="0">
              <a:sym typeface="Arial"/>
            </a:endParaRPr>
          </a:p>
          <a:p>
            <a:pPr algn="r" rtl="1"/>
            <a:r>
              <a:rPr lang="ar-SA" b="1" dirty="0">
                <a:sym typeface="Arial"/>
              </a:rPr>
              <a:t>ال</a:t>
            </a:r>
            <a:r>
              <a:rPr lang="en-US" b="1" dirty="0">
                <a:sym typeface="Arial"/>
              </a:rPr>
              <a:t>مدة:</a:t>
            </a:r>
            <a:r>
              <a:rPr lang="ar-SA" b="1" dirty="0">
                <a:sym typeface="Arial"/>
              </a:rPr>
              <a:t> </a:t>
            </a:r>
            <a:r>
              <a:rPr lang="ar-SA" dirty="0">
                <a:sym typeface="Arial"/>
              </a:rPr>
              <a:t>٦</a:t>
            </a:r>
            <a:r>
              <a:rPr lang="en-US" dirty="0">
                <a:sym typeface="Arial"/>
              </a:rPr>
              <a:t> ساعات</a:t>
            </a:r>
          </a:p>
          <a:p>
            <a:pPr algn="r" rtl="1"/>
            <a:r>
              <a:rPr lang="en-US" b="1" dirty="0">
                <a:sym typeface="Arial"/>
              </a:rPr>
              <a:t>هدف الوحدة:</a:t>
            </a:r>
            <a:r>
              <a:rPr lang="ar-SA" b="1" dirty="0">
                <a:sym typeface="Arial"/>
              </a:rPr>
              <a:t> </a:t>
            </a:r>
            <a:r>
              <a:rPr lang="en-US" dirty="0"/>
              <a:t>تعزيز فهم المشاركين لتعريفات</a:t>
            </a:r>
            <a:r>
              <a:rPr lang="ar-SA" dirty="0"/>
              <a:t> الدعم</a:t>
            </a:r>
            <a:r>
              <a:rPr lang="en-US" dirty="0"/>
              <a:t> الأسر</a:t>
            </a:r>
            <a:r>
              <a:rPr lang="ar-SA" dirty="0"/>
              <a:t>ي</a:t>
            </a:r>
            <a:r>
              <a:rPr lang="en-US" dirty="0"/>
              <a:t> ، نهج </a:t>
            </a:r>
            <a:r>
              <a:rPr lang="ar-SA" dirty="0"/>
              <a:t>الدعم</a:t>
            </a:r>
            <a:r>
              <a:rPr lang="en-US" dirty="0"/>
              <a:t> الأسر</a:t>
            </a:r>
            <a:r>
              <a:rPr lang="ar-SA" dirty="0"/>
              <a:t>ي </a:t>
            </a:r>
            <a:r>
              <a:rPr lang="en-US" dirty="0"/>
              <a:t>ودور الأعراف والممارسات الاجتماعية.</a:t>
            </a:r>
          </a:p>
          <a:p>
            <a:pPr algn="r" rtl="1"/>
            <a:r>
              <a:rPr lang="en-US" b="1" dirty="0">
                <a:sym typeface="Arial"/>
              </a:rPr>
              <a:t>أهداف الوحدة التعليمية:</a:t>
            </a:r>
            <a:r>
              <a:rPr lang="ar-SA" b="1" dirty="0">
                <a:sym typeface="Arial"/>
              </a:rPr>
              <a:t> </a:t>
            </a:r>
            <a:r>
              <a:rPr lang="en-US" dirty="0">
                <a:sym typeface="Arial"/>
              </a:rPr>
              <a:t>في نهاية هذه الجلسات ، سيكون المشارك قادر</a:t>
            </a:r>
            <a:r>
              <a:rPr lang="ar-SA" dirty="0">
                <a:sym typeface="Arial"/>
              </a:rPr>
              <a:t> </a:t>
            </a:r>
            <a:r>
              <a:rPr lang="en-US" dirty="0">
                <a:sym typeface="Arial"/>
              </a:rPr>
              <a:t>على:</a:t>
            </a:r>
          </a:p>
          <a:p>
            <a:pPr lvl="1" algn="r" rtl="1"/>
            <a:r>
              <a:rPr lang="ar-SA" dirty="0">
                <a:sym typeface="Arial"/>
              </a:rPr>
              <a:t>الم</a:t>
            </a:r>
            <a:r>
              <a:rPr lang="en-US" dirty="0">
                <a:sym typeface="Arial"/>
              </a:rPr>
              <a:t>قارن</a:t>
            </a:r>
            <a:r>
              <a:rPr lang="ar-SA" dirty="0">
                <a:sym typeface="Arial"/>
              </a:rPr>
              <a:t>ة</a:t>
            </a:r>
            <a:r>
              <a:rPr lang="en-US" dirty="0">
                <a:sym typeface="Arial"/>
              </a:rPr>
              <a:t> و</a:t>
            </a:r>
            <a:r>
              <a:rPr lang="ar-SA" dirty="0">
                <a:sym typeface="Arial"/>
              </a:rPr>
              <a:t>التباين</a:t>
            </a:r>
            <a:r>
              <a:rPr lang="en-US" dirty="0">
                <a:sym typeface="Arial"/>
              </a:rPr>
              <a:t> بين تعريفات </a:t>
            </a:r>
            <a:r>
              <a:rPr lang="ar-SA" dirty="0"/>
              <a:t>الدعم</a:t>
            </a:r>
            <a:r>
              <a:rPr lang="en-US" dirty="0"/>
              <a:t> الأسر</a:t>
            </a:r>
            <a:r>
              <a:rPr lang="ar-SA" dirty="0"/>
              <a:t>ي </a:t>
            </a:r>
            <a:r>
              <a:rPr lang="en-US" dirty="0">
                <a:sym typeface="Arial"/>
              </a:rPr>
              <a:t>.</a:t>
            </a:r>
            <a:endParaRPr lang="en-US" dirty="0"/>
          </a:p>
          <a:p>
            <a:pPr lvl="1" algn="r" rtl="1"/>
            <a:r>
              <a:rPr lang="en-US" dirty="0"/>
              <a:t>وصف نهج </a:t>
            </a:r>
            <a:r>
              <a:rPr lang="ar-SA" dirty="0"/>
              <a:t>الدعم</a:t>
            </a:r>
            <a:r>
              <a:rPr lang="en-US" dirty="0"/>
              <a:t> الأسر</a:t>
            </a:r>
            <a:r>
              <a:rPr lang="ar-SA" dirty="0"/>
              <a:t>ي،</a:t>
            </a:r>
            <a:r>
              <a:rPr lang="en-US" dirty="0"/>
              <a:t> بما في ذلك المرونة وعوامل الحماية وإدارة الحالة القائمة على نقاط القوة.</a:t>
            </a:r>
          </a:p>
          <a:p>
            <a:pPr lvl="1" algn="r" rtl="1"/>
            <a:r>
              <a:rPr lang="en-US" dirty="0"/>
              <a:t>تحليل ديناميات الأسرة وشرح دور الأعراف والممارسات الاجتماعية في </a:t>
            </a:r>
            <a:r>
              <a:rPr lang="ar-SA" dirty="0"/>
              <a:t>دعم</a:t>
            </a:r>
            <a:r>
              <a:rPr lang="en-US" dirty="0"/>
              <a:t> الأسرة</a:t>
            </a:r>
          </a:p>
          <a:p>
            <a:pPr algn="r" rtl="1"/>
            <a:r>
              <a:rPr lang="en-US" b="1" dirty="0">
                <a:sym typeface="Arial"/>
              </a:rPr>
              <a:t>الجلسات:</a:t>
            </a:r>
          </a:p>
          <a:p>
            <a:pPr lvl="1" algn="r" rtl="1"/>
            <a:r>
              <a:rPr lang="en-US" dirty="0">
                <a:sym typeface="Arial"/>
              </a:rPr>
              <a:t>تعريفات </a:t>
            </a:r>
            <a:r>
              <a:rPr lang="ar-SA" dirty="0"/>
              <a:t>الدعم</a:t>
            </a:r>
            <a:r>
              <a:rPr lang="en-US" dirty="0"/>
              <a:t> الأسر</a:t>
            </a:r>
            <a:r>
              <a:rPr lang="ar-SA" dirty="0"/>
              <a:t>ي </a:t>
            </a:r>
            <a:r>
              <a:rPr lang="en-US" dirty="0">
                <a:sym typeface="Arial"/>
              </a:rPr>
              <a:t>والمفاهيم الأساسية</a:t>
            </a:r>
          </a:p>
          <a:p>
            <a:pPr lvl="1" algn="r" rtl="1"/>
            <a:r>
              <a:rPr lang="en-US" dirty="0">
                <a:sym typeface="Arial"/>
              </a:rPr>
              <a:t>اعتماد نهج </a:t>
            </a:r>
            <a:r>
              <a:rPr lang="ar-SA" dirty="0"/>
              <a:t>الدعم</a:t>
            </a:r>
            <a:r>
              <a:rPr lang="en-US" dirty="0"/>
              <a:t> الأسر</a:t>
            </a:r>
            <a:r>
              <a:rPr lang="ar-SA" dirty="0"/>
              <a:t>ي </a:t>
            </a:r>
          </a:p>
          <a:p>
            <a:pPr lvl="1" algn="r" rtl="1"/>
            <a:r>
              <a:rPr lang="en-US" dirty="0"/>
              <a:t>ديناميات الأسرة والجنس ودور الأعراف والممارسات الاجتماعية</a:t>
            </a:r>
            <a:endParaRPr lang="en-US" dirty="0">
              <a:sym typeface="Arial"/>
            </a:endParaRPr>
          </a:p>
          <a:p>
            <a:pPr algn="r" rtl="1"/>
            <a:r>
              <a:rPr lang="en-US" b="1" dirty="0">
                <a:sym typeface="Arial"/>
              </a:rPr>
              <a:t>المعايير الدنيا لحماية الطفل:</a:t>
            </a:r>
          </a:p>
          <a:p>
            <a:pPr lvl="1" algn="r" rtl="1"/>
            <a:r>
              <a:rPr lang="en-US" dirty="0"/>
              <a:t>المعيار </a:t>
            </a:r>
            <a:r>
              <a:rPr lang="ar-SA" dirty="0"/>
              <a:t>١٦</a:t>
            </a:r>
            <a:r>
              <a:rPr lang="en-US" dirty="0"/>
              <a:t>: </a:t>
            </a:r>
            <a:r>
              <a:rPr lang="ar-SA" dirty="0"/>
              <a:t> بيئات الدعم</a:t>
            </a:r>
            <a:r>
              <a:rPr lang="en-US" dirty="0"/>
              <a:t> الأسر</a:t>
            </a:r>
            <a:r>
              <a:rPr lang="ar-SA" dirty="0"/>
              <a:t>ي و </a:t>
            </a:r>
            <a:r>
              <a:rPr lang="en-US" dirty="0"/>
              <a:t>تقديم الرعاية</a:t>
            </a:r>
          </a:p>
          <a:p>
            <a:pPr lvl="1" algn="r" rtl="1"/>
            <a:r>
              <a:rPr lang="en-US" dirty="0"/>
              <a:t>المعيار </a:t>
            </a:r>
            <a:r>
              <a:rPr lang="ar-SA" dirty="0"/>
              <a:t>١٤</a:t>
            </a:r>
            <a:r>
              <a:rPr lang="en-US" dirty="0"/>
              <a:t>: تطبيق نهج</a:t>
            </a:r>
            <a:r>
              <a:rPr lang="ar-SA" dirty="0"/>
              <a:t> البيئة</a:t>
            </a:r>
            <a:r>
              <a:rPr lang="en-US" dirty="0"/>
              <a:t> </a:t>
            </a:r>
            <a:r>
              <a:rPr lang="ar-SA" dirty="0"/>
              <a:t>ال</a:t>
            </a:r>
            <a:r>
              <a:rPr lang="en-US" dirty="0"/>
              <a:t>اجتماعي</a:t>
            </a:r>
            <a:r>
              <a:rPr lang="ar-SA" dirty="0"/>
              <a:t>ة</a:t>
            </a:r>
            <a:r>
              <a:rPr lang="en-US" dirty="0"/>
              <a:t> لبرامج حماية الطفل</a:t>
            </a:r>
          </a:p>
          <a:p>
            <a:pPr lvl="1" algn="r" rtl="1"/>
            <a:r>
              <a:rPr lang="en-US" dirty="0"/>
              <a:t>المعيار </a:t>
            </a:r>
            <a:r>
              <a:rPr lang="ar-SA" dirty="0"/>
              <a:t>١٧</a:t>
            </a:r>
            <a:r>
              <a:rPr lang="en-US" dirty="0"/>
              <a:t>: النهج على </a:t>
            </a:r>
            <a:r>
              <a:rPr lang="ar-SA" dirty="0"/>
              <a:t>ال</a:t>
            </a:r>
            <a:r>
              <a:rPr lang="en-US" dirty="0"/>
              <a:t>مستوى المجتمع</a:t>
            </a:r>
            <a:r>
              <a:rPr lang="ar-SA" dirty="0"/>
              <a:t>ي</a:t>
            </a:r>
            <a:endParaRPr lang="en-US" dirty="0"/>
          </a:p>
          <a:p>
            <a:pPr lvl="1" algn="r" rtl="1"/>
            <a:r>
              <a:rPr lang="en-US" dirty="0"/>
              <a:t>المعيار </a:t>
            </a:r>
            <a:r>
              <a:rPr lang="ar-SA" dirty="0"/>
              <a:t>١٨</a:t>
            </a:r>
            <a:r>
              <a:rPr lang="en-US" dirty="0"/>
              <a:t>: إدارة الحالة</a:t>
            </a:r>
          </a:p>
          <a:p>
            <a:pPr lvl="1" algn="r" rtl="1"/>
            <a:r>
              <a:rPr lang="en-US" dirty="0"/>
              <a:t>المعيار </a:t>
            </a:r>
            <a:r>
              <a:rPr lang="ar-SA" dirty="0"/>
              <a:t>١٩</a:t>
            </a:r>
            <a:r>
              <a:rPr lang="en-US" dirty="0"/>
              <a:t>: الرعاية البديلة</a:t>
            </a:r>
          </a:p>
          <a:p>
            <a:pPr algn="r" rtl="1"/>
            <a:endParaRPr lang="en-US" dirty="0"/>
          </a:p>
          <a:p>
            <a:pPr marL="0" indent="0" algn="r" rtl="1">
              <a:buNone/>
            </a:pPr>
            <a:r>
              <a:rPr lang="ar-SA" b="1" dirty="0"/>
              <a:t>ال</a:t>
            </a:r>
            <a:r>
              <a:rPr lang="en-US" b="1" dirty="0"/>
              <a:t>مصادر</a:t>
            </a:r>
          </a:p>
          <a:p>
            <a:pPr algn="r" rtl="1"/>
            <a:r>
              <a:rPr lang="en-US" dirty="0">
                <a:sym typeface="Arial"/>
              </a:rPr>
              <a:t>التحالف من أجل حماية الطفل في العمل الإنساني. </a:t>
            </a:r>
            <a:r>
              <a:rPr lang="ar-SA" dirty="0">
                <a:sym typeface="Arial"/>
              </a:rPr>
              <a:t>(٢٠١٩). </a:t>
            </a:r>
            <a:r>
              <a:rPr lang="en-US" i="1" dirty="0">
                <a:sym typeface="Arial"/>
              </a:rPr>
              <a:t>المعايير الدنيا لحماية الطفل في العمل الإنساني</a:t>
            </a:r>
          </a:p>
          <a:p>
            <a:pPr algn="r" rtl="1"/>
            <a:r>
              <a:rPr lang="ar-SA" dirty="0">
                <a:sym typeface="Arial"/>
              </a:rPr>
              <a:t>منظمة إتقاذ</a:t>
            </a:r>
            <a:r>
              <a:rPr lang="en-US" dirty="0">
                <a:sym typeface="Arial"/>
              </a:rPr>
              <a:t> الاطفال.</a:t>
            </a:r>
            <a:r>
              <a:rPr lang="ar-SA" dirty="0">
                <a:sym typeface="Arial"/>
              </a:rPr>
              <a:t>(٢٠١٢) الدعم </a:t>
            </a:r>
            <a:r>
              <a:rPr lang="en-US" i="1" dirty="0">
                <a:sym typeface="Arial"/>
              </a:rPr>
              <a:t>الأسر</a:t>
            </a:r>
            <a:r>
              <a:rPr lang="ar-SA" i="1" dirty="0">
                <a:sym typeface="Arial"/>
              </a:rPr>
              <a:t>ي</a:t>
            </a:r>
            <a:r>
              <a:rPr lang="en-US" i="1" dirty="0">
                <a:sym typeface="Arial"/>
              </a:rPr>
              <a:t>: برامج إنقاذ الطفولة لدعم رعاية الطفل وسياسات </a:t>
            </a:r>
            <a:r>
              <a:rPr lang="ar-SA" i="1" dirty="0">
                <a:sym typeface="Arial"/>
              </a:rPr>
              <a:t>التربية</a:t>
            </a:r>
            <a:r>
              <a:rPr lang="en-US" i="1" dirty="0">
                <a:sym typeface="Arial"/>
              </a:rPr>
              <a:t>.</a:t>
            </a:r>
          </a:p>
          <a:p>
            <a:pPr algn="r" rtl="1"/>
            <a:r>
              <a:rPr lang="en-US" dirty="0">
                <a:sym typeface="Arial"/>
              </a:rPr>
              <a:t>اليونيسف </a:t>
            </a:r>
            <a:r>
              <a:rPr lang="ar-SA" dirty="0">
                <a:sym typeface="Arial"/>
              </a:rPr>
              <a:t>(٢٠١٨):  </a:t>
            </a:r>
            <a:r>
              <a:rPr lang="ar-SA" i="1" dirty="0">
                <a:sym typeface="Arial"/>
              </a:rPr>
              <a:t>دعم </a:t>
            </a:r>
            <a:r>
              <a:rPr lang="en-US" i="1" dirty="0">
                <a:sym typeface="Arial"/>
              </a:rPr>
              <a:t> الأسر الضعيفة.</a:t>
            </a:r>
          </a:p>
          <a:p>
            <a:pPr algn="r" rtl="1"/>
            <a:r>
              <a:rPr lang="ar-SA" dirty="0">
                <a:sym typeface="Arial"/>
              </a:rPr>
              <a:t>لجنة الإنقاذ الدولية</a:t>
            </a:r>
            <a:r>
              <a:rPr lang="en-US" dirty="0">
                <a:sym typeface="Arial"/>
              </a:rPr>
              <a:t>.</a:t>
            </a:r>
            <a:r>
              <a:rPr lang="en-US" i="1" dirty="0">
                <a:sym typeface="Arial"/>
              </a:rPr>
              <a:t>مساحات التعلم والتعافي الآمن: </a:t>
            </a:r>
            <a:r>
              <a:rPr lang="ar-SA" i="1" dirty="0">
                <a:sym typeface="Arial"/>
              </a:rPr>
              <a:t> </a:t>
            </a:r>
            <a:r>
              <a:rPr lang="en-US" i="1" dirty="0">
                <a:sym typeface="Arial"/>
              </a:rPr>
              <a:t>تدريب مهارات الأبوة.</a:t>
            </a:r>
          </a:p>
          <a:p>
            <a:pPr algn="r" rtl="1"/>
            <a:r>
              <a:rPr lang="en-US" dirty="0">
                <a:sym typeface="Arial"/>
              </a:rPr>
              <a:t>مبادرة الآباء الحقيقيين.</a:t>
            </a:r>
            <a:r>
              <a:rPr lang="ar-SA" dirty="0">
                <a:sym typeface="Arial"/>
              </a:rPr>
              <a:t> </a:t>
            </a:r>
            <a:r>
              <a:rPr lang="en-US" i="1" dirty="0">
                <a:sym typeface="Arial"/>
              </a:rPr>
              <a:t>منهج تدريب الم</a:t>
            </a:r>
            <a:r>
              <a:rPr lang="ar-SA" i="1" dirty="0">
                <a:sym typeface="Arial"/>
              </a:rPr>
              <a:t>رشد</a:t>
            </a:r>
            <a:endParaRPr lang="en-US" i="1" dirty="0">
              <a:sym typeface="Arial"/>
            </a:endParaRPr>
          </a:p>
          <a:p>
            <a:pPr algn="r" rtl="1"/>
            <a:r>
              <a:rPr lang="en-US" dirty="0">
                <a:sym typeface="Arial"/>
              </a:rPr>
              <a:t>لامب و آل. </a:t>
            </a:r>
            <a:r>
              <a:rPr lang="ar-SA" dirty="0">
                <a:sym typeface="Arial"/>
              </a:rPr>
              <a:t>(٢٠١٢)</a:t>
            </a:r>
            <a:r>
              <a:rPr lang="en-US" dirty="0">
                <a:sym typeface="Arial"/>
              </a:rPr>
              <a:t>؛ ساركاردي. </a:t>
            </a:r>
            <a:r>
              <a:rPr lang="ar-SA" dirty="0">
                <a:sym typeface="Arial"/>
              </a:rPr>
              <a:t>(٢٠٠٨) </a:t>
            </a:r>
            <a:r>
              <a:rPr lang="en-US" dirty="0">
                <a:sym typeface="Arial"/>
              </a:rPr>
              <a:t>؛ فلوري. </a:t>
            </a:r>
            <a:r>
              <a:rPr lang="ar-SA" dirty="0">
                <a:sym typeface="Arial"/>
              </a:rPr>
              <a:t>(٢٠٠٥)</a:t>
            </a:r>
            <a:r>
              <a:rPr lang="en-US" dirty="0">
                <a:sym typeface="Arial"/>
              </a:rPr>
              <a:t>؛ </a:t>
            </a:r>
            <a:r>
              <a:rPr lang="ar-SA" dirty="0">
                <a:sym typeface="Arial"/>
              </a:rPr>
              <a:t>بليك و ماسكياديرلي (٢٠٠٤)</a:t>
            </a:r>
            <a:r>
              <a:rPr lang="en-US" dirty="0">
                <a:sym typeface="Arial"/>
              </a:rPr>
              <a:t>، جميعها مذكورة في</a:t>
            </a:r>
            <a:r>
              <a:rPr lang="en-US" dirty="0">
                <a:sym typeface="Arial"/>
                <a:hlinkClick r:id="rId3"/>
              </a:rPr>
              <a:t>http://www.fatherhoodinstitute.org/wp-content/uploads/2013/03/FAT-91768-FI-SafeGUarding-A4-16pp-aw1.pdf</a:t>
            </a:r>
            <a:r>
              <a:rPr lang="en-US" dirty="0">
                <a:sym typeface="Arial"/>
              </a:rPr>
              <a:t> </a:t>
            </a:r>
          </a:p>
        </p:txBody>
      </p:sp>
      <p:sp>
        <p:nvSpPr>
          <p:cNvPr id="2" name="Google Shape;725;p48:notes">
            <a:extLst>
              <a:ext uri="{FF2B5EF4-FFF2-40B4-BE49-F238E27FC236}">
                <a16:creationId xmlns:a16="http://schemas.microsoft.com/office/drawing/2014/main" id="{6D05EA6F-3FC4-20E8-9331-37F4A7DDE1D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a:t>
            </a:fld>
            <a:endParaRPr lang="en-US" sz="1200" dirty="0">
              <a:latin typeface="+mn-lt"/>
            </a:endParaRPr>
          </a:p>
        </p:txBody>
      </p:sp>
    </p:spTree>
    <p:extLst>
      <p:ext uri="{BB962C8B-B14F-4D97-AF65-F5344CB8AC3E}">
        <p14:creationId xmlns:p14="http://schemas.microsoft.com/office/powerpoint/2010/main" val="46857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lgn="r" rtl="1">
              <a:buNone/>
            </a:pPr>
            <a:r>
              <a:rPr lang="en-US" sz="1150" b="1" dirty="0"/>
              <a:t>إرشادات لعب الأدوار</a:t>
            </a:r>
            <a:endParaRPr lang="en-US" sz="1150" b="1" noProof="0" dirty="0"/>
          </a:p>
          <a:p>
            <a:pPr algn="r" rtl="1"/>
            <a:r>
              <a:rPr lang="en-US" sz="1150" b="1" noProof="0" dirty="0"/>
              <a:t>قد تشمل خصائص بيئة الرعاية والحماية ما يلي:</a:t>
            </a:r>
          </a:p>
          <a:p>
            <a:pPr lvl="1" algn="r" rtl="1"/>
            <a:r>
              <a:rPr lang="en-US" sz="1150" noProof="0" dirty="0"/>
              <a:t>مقدمي الرعاية </a:t>
            </a:r>
            <a:r>
              <a:rPr lang="ar-SA" sz="1150" noProof="0" dirty="0"/>
              <a:t>المهتمين و</a:t>
            </a:r>
            <a:r>
              <a:rPr lang="en-US" sz="1150" noProof="0" dirty="0"/>
              <a:t> الداعم</a:t>
            </a:r>
            <a:r>
              <a:rPr lang="ar-SA" sz="1150" noProof="0" dirty="0"/>
              <a:t>ين</a:t>
            </a:r>
            <a:endParaRPr lang="en-US" sz="1150" noProof="0" dirty="0"/>
          </a:p>
          <a:p>
            <a:pPr lvl="1" algn="r" rtl="1"/>
            <a:r>
              <a:rPr lang="en-US" sz="1150" noProof="0" dirty="0"/>
              <a:t>بيئة هادئة بدون عنف</a:t>
            </a:r>
          </a:p>
          <a:p>
            <a:pPr lvl="1" algn="r" rtl="1"/>
            <a:r>
              <a:rPr lang="en-US" sz="1150" noProof="0" dirty="0"/>
              <a:t>أفراد الأسرة لديهم علاقات جيدة</a:t>
            </a:r>
          </a:p>
          <a:p>
            <a:pPr lvl="1" algn="r" rtl="1"/>
            <a:r>
              <a:rPr lang="en-US" sz="1150" noProof="0" dirty="0"/>
              <a:t>المنزل يلبي الحد الأدنى من المعايير الأساسية للنظافة والسلامة</a:t>
            </a:r>
          </a:p>
          <a:p>
            <a:pPr lvl="1" algn="r" rtl="1"/>
            <a:r>
              <a:rPr lang="en-US" sz="1150" noProof="0" dirty="0"/>
              <a:t>يوجد مكان آمن للنوم</a:t>
            </a:r>
          </a:p>
          <a:p>
            <a:pPr lvl="1" algn="r" rtl="1"/>
            <a:r>
              <a:rPr lang="en-US" sz="1150" noProof="0" dirty="0"/>
              <a:t>يشعر الطفل بالأمان هناك</a:t>
            </a:r>
          </a:p>
          <a:p>
            <a:pPr algn="r" rtl="1"/>
            <a:r>
              <a:rPr lang="en-US" sz="1150" b="1" dirty="0"/>
              <a:t>قد تشمل الخصائص المعاكسة لبيئة الرعاية والحماية ما يلي:</a:t>
            </a:r>
          </a:p>
          <a:p>
            <a:pPr lvl="1" algn="r" rtl="1"/>
            <a:r>
              <a:rPr lang="en-US" sz="1150" dirty="0"/>
              <a:t>قد يكون هناك صراخ أو عنف منزلي</a:t>
            </a:r>
          </a:p>
          <a:p>
            <a:pPr lvl="1" algn="r" rtl="1"/>
            <a:r>
              <a:rPr lang="en-US" sz="1150" dirty="0"/>
              <a:t>قد تكون العلاقات بين أفراد الأسرة صعبة</a:t>
            </a:r>
          </a:p>
          <a:p>
            <a:pPr lvl="1" algn="r" rtl="1"/>
            <a:r>
              <a:rPr lang="en-US" sz="1150" dirty="0"/>
              <a:t>عدم وجود معايير السلامة أو النظافة</a:t>
            </a:r>
          </a:p>
          <a:p>
            <a:pPr lvl="1" algn="r" rtl="1"/>
            <a:r>
              <a:rPr lang="en-US" sz="1150" dirty="0"/>
              <a:t>عدم وجود مكان آمن للنوم</a:t>
            </a:r>
          </a:p>
          <a:p>
            <a:pPr lvl="1" algn="r" rtl="1"/>
            <a:r>
              <a:rPr lang="en-US" sz="1150" dirty="0"/>
              <a:t>يشعر الطفل بعدم الأمان</a:t>
            </a:r>
          </a:p>
          <a:p>
            <a:pPr algn="r" rtl="1"/>
            <a:r>
              <a:rPr lang="en-US" sz="1150" b="1" dirty="0"/>
              <a:t>قد تتضمن خصائص مقدم الرعاية المستجيب والداعم ما يلي:</a:t>
            </a:r>
          </a:p>
          <a:p>
            <a:pPr lvl="1" algn="r" rtl="1"/>
            <a:r>
              <a:rPr lang="en-US" sz="1150" dirty="0"/>
              <a:t>يتواصل بشكل إيجابي وهادئ</a:t>
            </a:r>
          </a:p>
          <a:p>
            <a:pPr lvl="1" algn="r" rtl="1"/>
            <a:r>
              <a:rPr lang="en-US" sz="1150" dirty="0"/>
              <a:t>غير عنيف</a:t>
            </a:r>
          </a:p>
          <a:p>
            <a:pPr lvl="1" algn="r" rtl="1"/>
            <a:r>
              <a:rPr lang="en-US" sz="1150" dirty="0"/>
              <a:t>يظهر الرعاية والمودة</a:t>
            </a:r>
          </a:p>
          <a:p>
            <a:pPr lvl="1" algn="r" rtl="1"/>
            <a:r>
              <a:rPr lang="en-US" sz="1150" dirty="0"/>
              <a:t>يضع حدود</a:t>
            </a:r>
            <a:endParaRPr lang="ar-SA" sz="1150" dirty="0"/>
          </a:p>
          <a:p>
            <a:pPr lvl="1" algn="r" rtl="1"/>
            <a:r>
              <a:rPr lang="ar-SA" sz="1150" dirty="0"/>
              <a:t>إدارة</a:t>
            </a:r>
            <a:r>
              <a:rPr lang="en-US" sz="1150" dirty="0"/>
              <a:t> ضغوطهم </a:t>
            </a:r>
          </a:p>
          <a:p>
            <a:pPr lvl="1" algn="r" rtl="1"/>
            <a:r>
              <a:rPr lang="en-US" sz="1150" dirty="0"/>
              <a:t>يع</a:t>
            </a:r>
            <a:r>
              <a:rPr lang="ar-SA" sz="1150" dirty="0"/>
              <a:t>لِّ</a:t>
            </a:r>
            <a:r>
              <a:rPr lang="en-US" sz="1150" dirty="0"/>
              <a:t>م المسؤولية</a:t>
            </a:r>
          </a:p>
          <a:p>
            <a:pPr lvl="1" algn="r" rtl="1"/>
            <a:r>
              <a:rPr lang="en-US" sz="1150" dirty="0"/>
              <a:t>قدوة إيجابية</a:t>
            </a:r>
          </a:p>
          <a:p>
            <a:pPr lvl="1" algn="r" rtl="1"/>
            <a:r>
              <a:rPr lang="en-US" sz="1150" dirty="0"/>
              <a:t>إيجابي ومشجع</a:t>
            </a:r>
          </a:p>
          <a:p>
            <a:pPr lvl="1" algn="r" rtl="1"/>
            <a:r>
              <a:rPr lang="ar-SA" sz="1150" dirty="0"/>
              <a:t>ي</a:t>
            </a:r>
            <a:r>
              <a:rPr lang="en-US" sz="1150" dirty="0"/>
              <a:t>ستجيب لاحتياجات الطفل الجسدية والعاطفية والروحية</a:t>
            </a:r>
          </a:p>
          <a:p>
            <a:pPr lvl="1" algn="r" rtl="1"/>
            <a:r>
              <a:rPr lang="ar-SA" sz="1150" dirty="0"/>
              <a:t>ي</a:t>
            </a:r>
            <a:r>
              <a:rPr lang="en-US" sz="1150" dirty="0"/>
              <a:t>ستجيب لبكاء الطفل</a:t>
            </a:r>
          </a:p>
          <a:p>
            <a:pPr algn="r" rtl="1"/>
            <a:r>
              <a:rPr lang="en-US" sz="1150" b="1" dirty="0"/>
              <a:t>قد تتضمن </a:t>
            </a:r>
            <a:r>
              <a:rPr lang="ar-SA" sz="1150" b="1" dirty="0"/>
              <a:t>ال</a:t>
            </a:r>
            <a:r>
              <a:rPr lang="en-US" sz="1150" b="1" dirty="0"/>
              <a:t>خصائص </a:t>
            </a:r>
            <a:r>
              <a:rPr lang="ar-SA" sz="1150" b="1" dirty="0"/>
              <a:t>الم</a:t>
            </a:r>
            <a:r>
              <a:rPr lang="en-US" sz="1150" b="1" dirty="0"/>
              <a:t>ع</a:t>
            </a:r>
            <a:r>
              <a:rPr lang="ar-SA" sz="1150" b="1" dirty="0"/>
              <a:t>ا</a:t>
            </a:r>
            <a:r>
              <a:rPr lang="en-US" sz="1150" b="1" dirty="0"/>
              <a:t>كس</a:t>
            </a:r>
            <a:r>
              <a:rPr lang="ar-SA" sz="1150" b="1" dirty="0"/>
              <a:t>ة</a:t>
            </a:r>
            <a:r>
              <a:rPr lang="en-US" sz="1150" b="1" dirty="0"/>
              <a:t> </a:t>
            </a:r>
            <a:r>
              <a:rPr lang="ar-SA" sz="1150" b="1" dirty="0"/>
              <a:t>ل</a:t>
            </a:r>
            <a:r>
              <a:rPr lang="en-US" sz="1150" b="1" dirty="0"/>
              <a:t>مقدم الرعاية المستجيب والداعم ما يلي:</a:t>
            </a:r>
          </a:p>
          <a:p>
            <a:pPr lvl="1" algn="r" rtl="1"/>
            <a:r>
              <a:rPr lang="en-US" sz="1150" dirty="0"/>
              <a:t>التواصل غير الفعال / العدواني</a:t>
            </a:r>
          </a:p>
          <a:p>
            <a:pPr lvl="1" algn="r" rtl="1"/>
            <a:r>
              <a:rPr lang="en-US" sz="1150" dirty="0"/>
              <a:t>عنيف</a:t>
            </a:r>
          </a:p>
          <a:p>
            <a:pPr lvl="1" algn="r" rtl="1"/>
            <a:r>
              <a:rPr lang="en-US" sz="1150" dirty="0"/>
              <a:t>نقص الرعاية / المودة</a:t>
            </a:r>
          </a:p>
          <a:p>
            <a:pPr lvl="1" algn="r" rtl="1"/>
            <a:r>
              <a:rPr lang="en-US" sz="1150" dirty="0"/>
              <a:t>عدم وجود حدود</a:t>
            </a:r>
          </a:p>
          <a:p>
            <a:pPr lvl="1" algn="r" rtl="1"/>
            <a:r>
              <a:rPr lang="en-US" sz="1150" dirty="0"/>
              <a:t>غير قادر على إدارة ال</a:t>
            </a:r>
            <a:r>
              <a:rPr lang="ar-SA" sz="1150" dirty="0"/>
              <a:t>ضغوط</a:t>
            </a:r>
            <a:r>
              <a:rPr lang="en-US" sz="1150" dirty="0"/>
              <a:t> الخاص</a:t>
            </a:r>
            <a:r>
              <a:rPr lang="ar-SA" sz="1150" dirty="0"/>
              <a:t>ة</a:t>
            </a:r>
            <a:endParaRPr lang="en-US" sz="1150" dirty="0"/>
          </a:p>
          <a:p>
            <a:pPr lvl="1" algn="r" rtl="1"/>
            <a:r>
              <a:rPr lang="en-US" sz="1150" dirty="0"/>
              <a:t>غير مشجع / داعم</a:t>
            </a:r>
          </a:p>
          <a:p>
            <a:pPr lvl="1" algn="r" rtl="1"/>
            <a:r>
              <a:rPr lang="en-US" sz="1150" dirty="0"/>
              <a:t>مهمل</a:t>
            </a:r>
          </a:p>
          <a:p>
            <a:pPr algn="r" rtl="1"/>
            <a:r>
              <a:rPr lang="en-US" sz="1150" b="1" dirty="0"/>
              <a:t>خصائص العلاقة الصحية بين مقدم الرعاية والطفل</a:t>
            </a:r>
          </a:p>
          <a:p>
            <a:pPr lvl="1" algn="r" rtl="1"/>
            <a:r>
              <a:rPr lang="en-US" sz="1150" dirty="0"/>
              <a:t>علاقة آمنة بشكل متبادل</a:t>
            </a:r>
          </a:p>
          <a:p>
            <a:pPr lvl="1" algn="r" rtl="1"/>
            <a:r>
              <a:rPr lang="en-US" sz="1150" dirty="0"/>
              <a:t>الثقة</a:t>
            </a:r>
          </a:p>
          <a:p>
            <a:pPr lvl="1" algn="r" rtl="1"/>
            <a:r>
              <a:rPr lang="ar-SA" sz="1150" dirty="0"/>
              <a:t>الاحترام</a:t>
            </a:r>
          </a:p>
          <a:p>
            <a:pPr lvl="1" algn="r" rtl="1"/>
            <a:r>
              <a:rPr lang="ar-SA" sz="1150" dirty="0"/>
              <a:t>ال</a:t>
            </a:r>
            <a:r>
              <a:rPr lang="en-US" sz="1150" dirty="0"/>
              <a:t>قبول</a:t>
            </a:r>
          </a:p>
          <a:p>
            <a:pPr lvl="1" algn="r" rtl="1"/>
            <a:r>
              <a:rPr lang="ar-SA" sz="1150" dirty="0"/>
              <a:t>ال</a:t>
            </a:r>
            <a:r>
              <a:rPr lang="en-US" sz="1150" dirty="0"/>
              <a:t>تشجيع</a:t>
            </a:r>
          </a:p>
          <a:p>
            <a:pPr lvl="1" algn="r" rtl="1"/>
            <a:r>
              <a:rPr lang="ar-SA" sz="1150" dirty="0"/>
              <a:t>ت</a:t>
            </a:r>
            <a:r>
              <a:rPr lang="en-US" sz="1150" dirty="0"/>
              <a:t>شمل وقت الجودة</a:t>
            </a:r>
          </a:p>
          <a:p>
            <a:pPr lvl="1" algn="r" rtl="1"/>
            <a:r>
              <a:rPr lang="en-US" sz="1150" dirty="0"/>
              <a:t>حدود صحية</a:t>
            </a:r>
          </a:p>
          <a:p>
            <a:pPr lvl="1" algn="r" rtl="1"/>
            <a:r>
              <a:rPr lang="en-US" sz="1150" dirty="0"/>
              <a:t>تبني احترام الذات لدى الطفل</a:t>
            </a:r>
          </a:p>
          <a:p>
            <a:pPr algn="r" rtl="1"/>
            <a:r>
              <a:rPr lang="ar-SA" sz="1150" b="1" dirty="0"/>
              <a:t>ال</a:t>
            </a:r>
            <a:r>
              <a:rPr lang="en-US" sz="1150" b="1" dirty="0"/>
              <a:t>خصائص </a:t>
            </a:r>
            <a:r>
              <a:rPr lang="ar-SA" sz="1150" b="1" dirty="0"/>
              <a:t>الم</a:t>
            </a:r>
            <a:r>
              <a:rPr lang="en-US" sz="1150" b="1" dirty="0"/>
              <a:t>ع</a:t>
            </a:r>
            <a:r>
              <a:rPr lang="ar-SA" sz="1150" b="1" dirty="0"/>
              <a:t>ا</a:t>
            </a:r>
            <a:r>
              <a:rPr lang="en-US" sz="1150" b="1" dirty="0"/>
              <a:t>كس</a:t>
            </a:r>
            <a:r>
              <a:rPr lang="ar-SA" sz="1150" b="1" dirty="0"/>
              <a:t>ة</a:t>
            </a:r>
            <a:r>
              <a:rPr lang="en-US" sz="1150" b="1" dirty="0"/>
              <a:t> </a:t>
            </a:r>
            <a:r>
              <a:rPr lang="ar-SA" sz="1150" b="1" dirty="0"/>
              <a:t>لل</a:t>
            </a:r>
            <a:r>
              <a:rPr lang="en-US" sz="1150" b="1" dirty="0"/>
              <a:t>علاقة الصحية بين مقدم الرعاية والطفل</a:t>
            </a:r>
          </a:p>
          <a:p>
            <a:pPr lvl="1" algn="r" rtl="1"/>
            <a:r>
              <a:rPr lang="en-US" sz="1150" dirty="0"/>
              <a:t>الاعتماد على الآخرين (العلاقات التي تؤدي فيها رعاية ودعم شخص ما إلى تمكين سلوك غير مسؤول أو مدمر لشخص آخر)</a:t>
            </a:r>
          </a:p>
          <a:p>
            <a:pPr lvl="1" algn="r" rtl="1"/>
            <a:r>
              <a:rPr lang="ar-SA" sz="1150" dirty="0"/>
              <a:t>عدم الأمان</a:t>
            </a:r>
            <a:endParaRPr lang="en-US" sz="1150" dirty="0"/>
          </a:p>
          <a:p>
            <a:pPr lvl="1" algn="r" rtl="1"/>
            <a:r>
              <a:rPr lang="ar-SA" sz="1150" dirty="0"/>
              <a:t>عدم الاحترام</a:t>
            </a:r>
            <a:endParaRPr lang="en-US" sz="1150" dirty="0"/>
          </a:p>
          <a:p>
            <a:pPr lvl="1" algn="r" rtl="1"/>
            <a:r>
              <a:rPr lang="en-US" sz="1150" dirty="0"/>
              <a:t>عدم القبول / </a:t>
            </a:r>
            <a:r>
              <a:rPr lang="ar-SA" sz="1150" dirty="0"/>
              <a:t>القبول </a:t>
            </a:r>
            <a:r>
              <a:rPr lang="en-US" sz="1150" dirty="0"/>
              <a:t>المشروط</a:t>
            </a:r>
          </a:p>
          <a:p>
            <a:pPr lvl="1" algn="r" rtl="1"/>
            <a:r>
              <a:rPr lang="ar-SA" sz="1150" dirty="0"/>
              <a:t>عدم قضاء </a:t>
            </a:r>
            <a:r>
              <a:rPr lang="en-US" sz="1150" dirty="0"/>
              <a:t>الوقت معًا</a:t>
            </a:r>
          </a:p>
          <a:p>
            <a:pPr lvl="1" algn="r" rtl="1"/>
            <a:r>
              <a:rPr lang="en-US" sz="1150" dirty="0"/>
              <a:t>عدم وجود حدود</a:t>
            </a:r>
          </a:p>
          <a:p>
            <a:pPr lvl="1" algn="r" rtl="1"/>
            <a:r>
              <a:rPr lang="en-US" sz="1150" dirty="0"/>
              <a:t>يقوض ثقة الطفل / احترام الذات</a:t>
            </a:r>
          </a:p>
          <a:p>
            <a:pPr lvl="1" algn="r" rtl="1"/>
            <a:r>
              <a:rPr lang="en-US" sz="1150" dirty="0"/>
              <a:t>عنيف</a:t>
            </a:r>
          </a:p>
        </p:txBody>
      </p:sp>
      <p:sp>
        <p:nvSpPr>
          <p:cNvPr id="2" name="Google Shape;725;p48:notes">
            <a:extLst>
              <a:ext uri="{FF2B5EF4-FFF2-40B4-BE49-F238E27FC236}">
                <a16:creationId xmlns:a16="http://schemas.microsoft.com/office/drawing/2014/main" id="{0562A662-DF2A-2DC6-BDD8-00959BE37A0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30</a:t>
            </a:fld>
            <a:endParaRPr lang="en-US" sz="1200" dirty="0">
              <a:latin typeface="+mn-lt"/>
            </a:endParaRPr>
          </a:p>
        </p:txBody>
      </p:sp>
    </p:spTree>
    <p:extLst>
      <p:ext uri="{BB962C8B-B14F-4D97-AF65-F5344CB8AC3E}">
        <p14:creationId xmlns:p14="http://schemas.microsoft.com/office/powerpoint/2010/main" val="1948705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sz="1150" b="1" dirty="0"/>
              <a:t>التكي</a:t>
            </a:r>
            <a:r>
              <a:rPr lang="ar-SA" sz="1150" b="1" dirty="0"/>
              <a:t>ي</a:t>
            </a:r>
            <a:r>
              <a:rPr lang="en-US" sz="1150" b="1" dirty="0"/>
              <a:t>ف مع السياق</a:t>
            </a:r>
          </a:p>
          <a:p>
            <a:pPr algn="r" rtl="1"/>
            <a:r>
              <a:rPr lang="en-US" sz="1150" dirty="0"/>
              <a:t>تكييف ال</a:t>
            </a:r>
            <a:r>
              <a:rPr lang="ar-SA" sz="1150" dirty="0"/>
              <a:t>إ</a:t>
            </a:r>
            <a:r>
              <a:rPr lang="en-US" sz="1150" dirty="0"/>
              <a:t>جابات المحتملة</a:t>
            </a:r>
            <a:r>
              <a:rPr lang="ar-SA" sz="1150" dirty="0"/>
              <a:t> </a:t>
            </a:r>
            <a:r>
              <a:rPr lang="en-US" sz="1150" noProof="0" dirty="0"/>
              <a:t>حسب الحاجة لجعلها ذات صلة بالسياق الخاص بك</a:t>
            </a:r>
            <a:endParaRPr lang="en-US" sz="1150" dirty="0"/>
          </a:p>
          <a:p>
            <a:pPr marL="0" indent="0" algn="r" rtl="1">
              <a:buNone/>
            </a:pPr>
            <a:r>
              <a:rPr lang="en-US" sz="1150" noProof="0" dirty="0"/>
              <a:t>______________________________________________________________________________</a:t>
            </a:r>
          </a:p>
          <a:p>
            <a:pPr marL="0" indent="0" algn="r" rtl="1">
              <a:buNone/>
            </a:pPr>
            <a:r>
              <a:rPr lang="ar-SA" sz="1150" dirty="0"/>
              <a:t>الشرح</a:t>
            </a:r>
            <a:endParaRPr lang="en-US" sz="1150" b="1" noProof="0" dirty="0"/>
          </a:p>
          <a:p>
            <a:pPr algn="r" rtl="1"/>
            <a:r>
              <a:rPr lang="en-US" sz="1150" i="1" noProof="0" dirty="0"/>
              <a:t>تذكر أن غالبية ال</a:t>
            </a:r>
            <a:r>
              <a:rPr lang="ar-SA" sz="1150" i="1" noProof="0" dirty="0"/>
              <a:t>أهل</a:t>
            </a:r>
            <a:r>
              <a:rPr lang="en-US" sz="1150" i="1" noProof="0" dirty="0"/>
              <a:t> يريدون الأفضل لأطفالهم</a:t>
            </a:r>
            <a:r>
              <a:rPr lang="en-US" sz="1150" i="1" dirty="0"/>
              <a:t>.</a:t>
            </a:r>
            <a:r>
              <a:rPr lang="ar-SA" sz="1150" i="1" dirty="0"/>
              <a:t> </a:t>
            </a:r>
            <a:r>
              <a:rPr lang="en-US" sz="1150" i="1" noProof="0" dirty="0"/>
              <a:t>من النادر أن يتجاهل الوالد</a:t>
            </a:r>
            <a:r>
              <a:rPr lang="ar-SA" sz="1150" i="1" noProof="0" dirty="0"/>
              <a:t>ي</a:t>
            </a:r>
            <a:r>
              <a:rPr lang="en-US" sz="1150" i="1" noProof="0" dirty="0"/>
              <a:t>ن أطفالهم عمدًا أو يؤذونهم بشكل ضار.</a:t>
            </a:r>
          </a:p>
          <a:p>
            <a:pPr algn="r" rtl="1"/>
            <a:r>
              <a:rPr lang="en-US" sz="1150" i="1" noProof="0" dirty="0"/>
              <a:t>ومع ذلك</a:t>
            </a:r>
            <a:r>
              <a:rPr lang="ar-SA" sz="1150" i="1" noProof="0" dirty="0"/>
              <a:t>، </a:t>
            </a:r>
            <a:r>
              <a:rPr lang="en-US" sz="1150" i="1" noProof="0" dirty="0"/>
              <a:t>يحتاج بعض ال</a:t>
            </a:r>
            <a:r>
              <a:rPr lang="ar-SA" sz="1150" i="1" noProof="0" dirty="0"/>
              <a:t>أهل</a:t>
            </a:r>
            <a:r>
              <a:rPr lang="en-US" sz="1150" i="1" noProof="0" dirty="0"/>
              <a:t> إلى دعم إضافي.</a:t>
            </a:r>
          </a:p>
          <a:p>
            <a:pPr algn="r" rtl="1"/>
            <a:r>
              <a:rPr lang="en-US" sz="1150" i="1" noProof="0" dirty="0"/>
              <a:t>غالبًا ما يحدث إهمال الأطفال والعنف المنزلي عندما يواجه ال</a:t>
            </a:r>
            <a:r>
              <a:rPr lang="ar-SA" sz="1150" i="1" noProof="0" dirty="0"/>
              <a:t>والدين</a:t>
            </a:r>
            <a:r>
              <a:rPr lang="en-US" sz="1150" i="1" noProof="0" dirty="0"/>
              <a:t> تحديات متعددة مثل الفقر أو الإقصاء الاجتماعي أو ظروف المعيشة السيئة أو الإعاقات أو مشاكل الصحة ال</a:t>
            </a:r>
            <a:r>
              <a:rPr lang="ar-SA" sz="1150" i="1" noProof="0" dirty="0"/>
              <a:t>نفس</a:t>
            </a:r>
            <a:r>
              <a:rPr lang="en-US" sz="1150" i="1" noProof="0" dirty="0"/>
              <a:t>ية أو البدنية أو تعاطي المخدرات.</a:t>
            </a:r>
          </a:p>
          <a:p>
            <a:pPr algn="r" rtl="1"/>
            <a:r>
              <a:rPr lang="ar-SA" sz="1150" i="1" dirty="0"/>
              <a:t>يمكن لهذه التحديات أن توتر العلاقات وتطغى على العائلات، مما يقوض قدرة الوالدين على توفير بيئة محبة و مواتية وآمنة لأطفالهم.</a:t>
            </a:r>
            <a:endParaRPr lang="en-US" sz="1150" i="1" noProof="0" dirty="0"/>
          </a:p>
          <a:p>
            <a:pPr algn="r" rtl="1"/>
            <a:endParaRPr lang="en-US" sz="1150" dirty="0"/>
          </a:p>
          <a:p>
            <a:pPr marL="0" indent="0" algn="r" rtl="1">
              <a:buNone/>
            </a:pPr>
            <a:r>
              <a:rPr lang="en-US" sz="1150" b="1" noProof="0" dirty="0"/>
              <a:t>مناقشة عامة</a:t>
            </a:r>
          </a:p>
          <a:p>
            <a:pPr algn="r" rtl="1"/>
            <a:r>
              <a:rPr lang="en-US" sz="1150" i="0" dirty="0"/>
              <a:t>توجيه المشاركين إلى</a:t>
            </a:r>
            <a:r>
              <a:rPr lang="ar-SA" sz="1150" i="0" dirty="0"/>
              <a:t> </a:t>
            </a:r>
            <a:r>
              <a:rPr lang="en-US" sz="1150" b="1" i="0" dirty="0"/>
              <a:t>صفحة دليل العمل </a:t>
            </a:r>
            <a:r>
              <a:rPr lang="ar-SA" sz="1150" b="1" i="0" dirty="0"/>
              <a:t>٧</a:t>
            </a:r>
            <a:r>
              <a:rPr lang="en-US" sz="1150" b="1" i="0" dirty="0"/>
              <a:t>: البيئات</a:t>
            </a:r>
            <a:r>
              <a:rPr lang="ar-SA" sz="1150" b="1" i="0" dirty="0"/>
              <a:t> الأسرية/</a:t>
            </a:r>
            <a:r>
              <a:rPr lang="en-US" sz="1150" b="1" i="0" dirty="0"/>
              <a:t> مقدمي الرعاية التي تتطلب دعمًا إضافيًا</a:t>
            </a:r>
          </a:p>
          <a:p>
            <a:pPr algn="r" rtl="1"/>
            <a:r>
              <a:rPr lang="ar-SA" sz="1150" i="1" dirty="0"/>
              <a:t>ما هي </a:t>
            </a:r>
            <a:r>
              <a:rPr lang="en-US" sz="1150" i="1" noProof="0" dirty="0"/>
              <a:t> التحديات التي يواجهها مقدم</a:t>
            </a:r>
            <a:r>
              <a:rPr lang="ar-SA" sz="1150" i="1" noProof="0" dirty="0"/>
              <a:t>ي</a:t>
            </a:r>
            <a:r>
              <a:rPr lang="en-US" sz="1150" i="1" noProof="0" dirty="0"/>
              <a:t> الرعاية في هذا السياق؟</a:t>
            </a:r>
          </a:p>
          <a:p>
            <a:pPr lvl="1" algn="r" rtl="1"/>
            <a:r>
              <a:rPr lang="en-US" sz="1150" noProof="0" dirty="0"/>
              <a:t>اكتب </a:t>
            </a:r>
            <a:r>
              <a:rPr lang="ar-SA" sz="1150" noProof="0" dirty="0"/>
              <a:t>إجاباتهم</a:t>
            </a:r>
            <a:r>
              <a:rPr lang="en-US" sz="1150" noProof="0" dirty="0"/>
              <a:t> على اللوح الورقي</a:t>
            </a:r>
          </a:p>
          <a:p>
            <a:pPr lvl="1" algn="r" rtl="1"/>
            <a:r>
              <a:rPr lang="ar-SA" sz="1150" noProof="0" dirty="0"/>
              <a:t>قم بتلخيص</a:t>
            </a:r>
            <a:r>
              <a:rPr lang="en-US" sz="1150" noProof="0" dirty="0"/>
              <a:t> واستكم</a:t>
            </a:r>
            <a:r>
              <a:rPr lang="ar-SA" sz="1150" noProof="0" dirty="0"/>
              <a:t>ا</a:t>
            </a:r>
            <a:r>
              <a:rPr lang="en-US" sz="1150" noProof="0" dirty="0"/>
              <a:t>ل </a:t>
            </a:r>
            <a:r>
              <a:rPr lang="ar-SA" sz="1150" noProof="0" dirty="0"/>
              <a:t>الإجابات </a:t>
            </a:r>
            <a:r>
              <a:rPr lang="en-US" sz="1150" dirty="0"/>
              <a:t>في الصفحة التالية</a:t>
            </a:r>
            <a:endParaRPr lang="en-US" sz="1150" noProof="0" dirty="0"/>
          </a:p>
          <a:p>
            <a:pPr algn="r" rtl="1"/>
            <a:r>
              <a:rPr lang="en-US" sz="1150" i="1" dirty="0"/>
              <a:t>عندما نتحدث عن </a:t>
            </a:r>
            <a:r>
              <a:rPr lang="ar-SA" sz="1150" i="1" dirty="0"/>
              <a:t>دعم</a:t>
            </a:r>
            <a:r>
              <a:rPr lang="en-US" sz="1150" i="1" dirty="0"/>
              <a:t> الأسرة</a:t>
            </a:r>
            <a:r>
              <a:rPr lang="ar-SA" sz="1150" i="1" dirty="0"/>
              <a:t>، </a:t>
            </a:r>
            <a:r>
              <a:rPr lang="en-US" sz="1150" i="1" dirty="0"/>
              <a:t>هل بعض الأسر ومقدمي الرعاية بحاجة إلى هذا الدعم أكثر من غيرهم؟ ما هي هذه العائلات؟</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noProof="0" dirty="0"/>
              <a:t>اكتب </a:t>
            </a:r>
            <a:r>
              <a:rPr lang="ar-SA" sz="1150" noProof="0" dirty="0"/>
              <a:t>إجاباتهم</a:t>
            </a:r>
            <a:r>
              <a:rPr lang="en-US" sz="1150" noProof="0" dirty="0"/>
              <a:t> على اللوح الورقي</a:t>
            </a:r>
            <a:r>
              <a:rPr lang="ar-SA" sz="1150" noProof="0" dirty="0"/>
              <a:t> و قم بتلخيصها</a:t>
            </a:r>
            <a:endParaRPr lang="en-US" sz="1150" noProof="0" dirty="0"/>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50" noProof="0" dirty="0"/>
              <a:t>قم بتلخيص</a:t>
            </a:r>
            <a:r>
              <a:rPr lang="en-US" sz="1150" noProof="0" dirty="0"/>
              <a:t> واستكم</a:t>
            </a:r>
            <a:r>
              <a:rPr lang="ar-SA" sz="1150" noProof="0" dirty="0"/>
              <a:t>ا</a:t>
            </a:r>
            <a:r>
              <a:rPr lang="en-US" sz="1150" noProof="0" dirty="0"/>
              <a:t>ل </a:t>
            </a:r>
            <a:r>
              <a:rPr lang="ar-SA" sz="1150" noProof="0" dirty="0"/>
              <a:t>الإجابات </a:t>
            </a:r>
            <a:r>
              <a:rPr lang="en-US" sz="1150" dirty="0"/>
              <a:t>في الصفحة التالية</a:t>
            </a:r>
            <a:endParaRPr lang="en-US" sz="1150" i="1" dirty="0"/>
          </a:p>
          <a:p>
            <a:pPr algn="r" rtl="1"/>
            <a:r>
              <a:rPr lang="en-US" sz="1150" i="1" dirty="0"/>
              <a:t>يمكننا دعم جميع العائلات التي نعمل معها من خلال اتباع نهج </a:t>
            </a:r>
            <a:r>
              <a:rPr lang="ar-SA" sz="1150" i="1" dirty="0"/>
              <a:t>الدعم الأسري </a:t>
            </a:r>
            <a:r>
              <a:rPr lang="en-US" sz="1150" i="1" dirty="0"/>
              <a:t>ولكن قد تستفيد بعض العائلات أيضًا من الأدوات والتقنيات الإضافية لدعم مقدمي الرعاية. سوف ننظر في هذا لاحقا.</a:t>
            </a:r>
          </a:p>
          <a:p>
            <a:pPr algn="r" rtl="1"/>
            <a:r>
              <a:rPr lang="en-US" sz="1150" i="1" dirty="0"/>
              <a:t>تذكر أنه حتى في الأسرة الأكثر ضعفًا وتعرضًا للخطر</a:t>
            </a:r>
            <a:r>
              <a:rPr lang="ar-SA" sz="1150" i="1" dirty="0"/>
              <a:t>، </a:t>
            </a:r>
            <a:r>
              <a:rPr lang="en-US" sz="1150" i="1" dirty="0"/>
              <a:t>ستكون قادرًا على إيجاد نقاط القوة</a:t>
            </a:r>
            <a:r>
              <a:rPr lang="en-US" sz="1150" dirty="0"/>
              <a:t>.</a:t>
            </a:r>
          </a:p>
          <a:p>
            <a:pPr marL="0" indent="0" algn="r" rtl="1">
              <a:buNone/>
            </a:pPr>
            <a:r>
              <a:rPr lang="en-US" sz="1150" noProof="0" dirty="0"/>
              <a:t>______________________________________________________________________________</a:t>
            </a:r>
          </a:p>
          <a:p>
            <a:pPr marL="0" indent="0" algn="r" rtl="1">
              <a:buNone/>
            </a:pPr>
            <a:endParaRPr lang="en-US" sz="1150" b="1" noProof="0" dirty="0"/>
          </a:p>
          <a:p>
            <a:pPr marL="0" indent="0" algn="r" rtl="1">
              <a:buNone/>
            </a:pPr>
            <a:r>
              <a:rPr lang="ar-SA" sz="1150" b="1" noProof="0" dirty="0"/>
              <a:t>يتبع</a:t>
            </a:r>
            <a:r>
              <a:rPr lang="en-US" sz="1150" b="1" noProof="0" dirty="0">
                <a:sym typeface="Wingdings" panose="05000000000000000000" pitchFamily="2" charset="2"/>
              </a:rPr>
              <a:t></a:t>
            </a:r>
            <a:endParaRPr lang="en-US" sz="1150" b="1" noProof="0" dirty="0"/>
          </a:p>
        </p:txBody>
      </p:sp>
      <p:sp>
        <p:nvSpPr>
          <p:cNvPr id="8" name="Slide Image Placeholder 7">
            <a:extLst>
              <a:ext uri="{FF2B5EF4-FFF2-40B4-BE49-F238E27FC236}">
                <a16:creationId xmlns:a16="http://schemas.microsoft.com/office/drawing/2014/main" id="{F04BE29D-979D-F811-8557-88BB98B8EDF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FA0EE81-0B51-DC14-F4FD-C654F36A81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31</a:t>
            </a:fld>
            <a:endParaRPr lang="en-US" sz="1200" dirty="0">
              <a:latin typeface="+mn-lt"/>
            </a:endParaRPr>
          </a:p>
        </p:txBody>
      </p:sp>
    </p:spTree>
    <p:extLst>
      <p:ext uri="{BB962C8B-B14F-4D97-AF65-F5344CB8AC3E}">
        <p14:creationId xmlns:p14="http://schemas.microsoft.com/office/powerpoint/2010/main" val="2656460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lgn="r" rtl="1">
              <a:buNone/>
            </a:pPr>
            <a:r>
              <a:rPr lang="ar-SA" b="1" noProof="0" dirty="0"/>
              <a:t>الإجابات</a:t>
            </a:r>
            <a:r>
              <a:rPr lang="en-US" b="1" noProof="0" dirty="0"/>
              <a:t> الممكنة</a:t>
            </a:r>
          </a:p>
          <a:p>
            <a:pPr algn="r" rtl="1"/>
            <a:r>
              <a:rPr lang="en-US" b="1" noProof="0" dirty="0"/>
              <a:t>قد تشمل التحديات التي يواجهها مقدمو الرعاية في هذا السياق ما يلي:</a:t>
            </a:r>
          </a:p>
          <a:p>
            <a:pPr lvl="1" algn="r" rtl="1"/>
            <a:r>
              <a:rPr lang="en-US" noProof="0" dirty="0"/>
              <a:t>ال</a:t>
            </a:r>
            <a:r>
              <a:rPr lang="ar-SA" noProof="0" dirty="0"/>
              <a:t>إجهاد</a:t>
            </a:r>
            <a:r>
              <a:rPr lang="en-US" noProof="0" dirty="0"/>
              <a:t> النفسي / تحديات الصحة ال</a:t>
            </a:r>
            <a:r>
              <a:rPr lang="ar-SA" noProof="0" dirty="0"/>
              <a:t>نفسية</a:t>
            </a:r>
            <a:endParaRPr lang="en-US" noProof="0" dirty="0"/>
          </a:p>
          <a:p>
            <a:pPr lvl="1" algn="r" rtl="1"/>
            <a:r>
              <a:rPr lang="ar-SA" noProof="0" dirty="0"/>
              <a:t>ال</a:t>
            </a:r>
            <a:r>
              <a:rPr lang="en-US" noProof="0" dirty="0"/>
              <a:t>ضغط</a:t>
            </a:r>
          </a:p>
          <a:p>
            <a:pPr lvl="1" algn="r" rtl="1"/>
            <a:r>
              <a:rPr lang="ar-SA" noProof="0" dirty="0"/>
              <a:t>ال</a:t>
            </a:r>
            <a:r>
              <a:rPr lang="en-US" noProof="0" dirty="0"/>
              <a:t>قلق بشأن تعليم الأطفال ورفاههم وتغذيتهم وما إلى ذلك.</a:t>
            </a:r>
          </a:p>
          <a:p>
            <a:pPr lvl="1" algn="r" rtl="1"/>
            <a:r>
              <a:rPr lang="en-US" noProof="0" dirty="0"/>
              <a:t>نقص الموارد المالية / المادية</a:t>
            </a:r>
          </a:p>
          <a:p>
            <a:pPr lvl="1" algn="r" rtl="1"/>
            <a:r>
              <a:rPr lang="en-US" noProof="0" dirty="0"/>
              <a:t>فقدان الوظيفة / الدخل</a:t>
            </a:r>
          </a:p>
          <a:p>
            <a:pPr lvl="1" algn="r" rtl="1"/>
            <a:r>
              <a:rPr lang="en-US" noProof="0" dirty="0"/>
              <a:t>الافتقار إلى المجتمع (في أماكن النزوح)</a:t>
            </a:r>
          </a:p>
          <a:p>
            <a:pPr lvl="1" algn="r" rtl="1"/>
            <a:r>
              <a:rPr lang="ar-SA" noProof="0" dirty="0"/>
              <a:t>ال</a:t>
            </a:r>
            <a:r>
              <a:rPr lang="en-US" noProof="0" dirty="0"/>
              <a:t>جوع</a:t>
            </a:r>
          </a:p>
          <a:p>
            <a:pPr lvl="1" algn="r" rtl="1"/>
            <a:r>
              <a:rPr lang="en-US" noProof="0" dirty="0"/>
              <a:t>قلة رعاية الأطفال</a:t>
            </a:r>
          </a:p>
          <a:p>
            <a:pPr lvl="1" algn="r" rtl="1"/>
            <a:r>
              <a:rPr lang="en-US" noProof="0" dirty="0"/>
              <a:t>عدم وجود مأوى</a:t>
            </a:r>
          </a:p>
          <a:p>
            <a:pPr algn="r" rtl="1"/>
            <a:r>
              <a:rPr lang="en-US" b="1" dirty="0"/>
              <a:t>أنواع الأسرة ومقدمي الرعاية الأكثر احتياجًا لهذا الدعم</a:t>
            </a:r>
          </a:p>
          <a:p>
            <a:pPr lvl="1" algn="r" rtl="1"/>
            <a:r>
              <a:rPr lang="en-US" dirty="0"/>
              <a:t>الأسر الحاضنة</a:t>
            </a:r>
          </a:p>
          <a:p>
            <a:pPr lvl="1" algn="r" rtl="1"/>
            <a:r>
              <a:rPr lang="en-US" dirty="0"/>
              <a:t> رعاية القرابة</a:t>
            </a:r>
          </a:p>
          <a:p>
            <a:pPr lvl="1" algn="r" rtl="1"/>
            <a:r>
              <a:rPr lang="en-US" dirty="0"/>
              <a:t>ال</a:t>
            </a:r>
            <a:r>
              <a:rPr lang="ar-SA" dirty="0"/>
              <a:t>والدين الشباب</a:t>
            </a:r>
            <a:endParaRPr lang="en-US" dirty="0"/>
          </a:p>
          <a:p>
            <a:pPr lvl="1" algn="r" rtl="1"/>
            <a:r>
              <a:rPr lang="en-US" dirty="0"/>
              <a:t>ضعف الصحة الجسدية أو ال</a:t>
            </a:r>
            <a:r>
              <a:rPr lang="ar-SA" dirty="0"/>
              <a:t>نفسية</a:t>
            </a:r>
            <a:endParaRPr lang="en-US" dirty="0"/>
          </a:p>
          <a:p>
            <a:pPr lvl="1" algn="r" rtl="1"/>
            <a:r>
              <a:rPr lang="en-US" dirty="0"/>
              <a:t>أسر الأطفال ذوي ال</a:t>
            </a:r>
            <a:r>
              <a:rPr lang="ar-SA" dirty="0"/>
              <a:t>احتياجات الخاصة</a:t>
            </a:r>
            <a:endParaRPr lang="en-US" dirty="0"/>
          </a:p>
          <a:p>
            <a:pPr lvl="1" algn="r" rtl="1"/>
            <a:r>
              <a:rPr lang="en-US" dirty="0"/>
              <a:t>العائلات التي تم تحديد إهمال الأطفال أو العنف المنزلي فيها أو اعتبارها خطرة</a:t>
            </a:r>
          </a:p>
          <a:p>
            <a:pPr lvl="1" algn="r" rtl="1"/>
            <a:r>
              <a:rPr lang="ar-SA" b="0" i="0">
                <a:solidFill>
                  <a:srgbClr val="000000"/>
                </a:solidFill>
                <a:effectLst/>
                <a:latin typeface="Montserrat" panose="020F0502020204030204" pitchFamily="34" charset="0"/>
              </a:rPr>
              <a:t>مقدمو الرعاية الذين تربطهم علاقة خلاف</a:t>
            </a:r>
            <a:endParaRPr lang="en-US" dirty="0"/>
          </a:p>
          <a:p>
            <a:pPr lvl="1" algn="r" rtl="1"/>
            <a:r>
              <a:rPr lang="en-US" dirty="0"/>
              <a:t>الأسر</a:t>
            </a:r>
            <a:r>
              <a:rPr lang="ar-SA" dirty="0"/>
              <a:t> من مقدم  رعاية واحد</a:t>
            </a:r>
            <a:endParaRPr lang="en-US" dirty="0"/>
          </a:p>
          <a:p>
            <a:pPr lvl="1" algn="r" rtl="1"/>
            <a:r>
              <a:rPr lang="en-US" dirty="0"/>
              <a:t>الأسر المعرضة للوصم أو التهميش</a:t>
            </a:r>
          </a:p>
          <a:p>
            <a:pPr lvl="1" algn="r" rtl="1"/>
            <a:r>
              <a:rPr lang="en-US" dirty="0"/>
              <a:t>العائلات التي يوجد فيها تعاطي المخدرات</a:t>
            </a:r>
          </a:p>
          <a:p>
            <a:pPr algn="r" rtl="1"/>
            <a:endParaRPr lang="en-US" noProof="0" dirty="0"/>
          </a:p>
        </p:txBody>
      </p:sp>
      <p:sp>
        <p:nvSpPr>
          <p:cNvPr id="2" name="Google Shape;725;p48:notes">
            <a:extLst>
              <a:ext uri="{FF2B5EF4-FFF2-40B4-BE49-F238E27FC236}">
                <a16:creationId xmlns:a16="http://schemas.microsoft.com/office/drawing/2014/main" id="{25984CC4-55E5-64CE-499B-B1542E25603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32</a:t>
            </a:fld>
            <a:endParaRPr lang="en-US" sz="1200" dirty="0">
              <a:latin typeface="+mn-lt"/>
            </a:endParaRPr>
          </a:p>
        </p:txBody>
      </p:sp>
    </p:spTree>
    <p:extLst>
      <p:ext uri="{BB962C8B-B14F-4D97-AF65-F5344CB8AC3E}">
        <p14:creationId xmlns:p14="http://schemas.microsoft.com/office/powerpoint/2010/main" val="3625641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sz="1150" b="1" noProof="0" dirty="0"/>
              <a:t>التكي</a:t>
            </a:r>
            <a:r>
              <a:rPr lang="ar-SA" sz="1150" b="1" noProof="0" dirty="0"/>
              <a:t>ي</a:t>
            </a:r>
            <a:r>
              <a:rPr lang="en-US" sz="1150" b="1" noProof="0" dirty="0"/>
              <a:t>ف مع السياق</a:t>
            </a:r>
            <a:endParaRPr lang="en-US" sz="1150" b="1" dirty="0"/>
          </a:p>
          <a:p>
            <a:pPr algn="r" rtl="1"/>
            <a:r>
              <a:rPr lang="en-US" sz="1150" noProof="0" dirty="0"/>
              <a:t>قم بتكييف دراسات الحالة حسب الحاجة لجعلها ذات صلة بالسياق الخاص بك</a:t>
            </a:r>
          </a:p>
          <a:p>
            <a:pPr marL="0" indent="0" algn="r" rtl="1">
              <a:buNone/>
            </a:pPr>
            <a:r>
              <a:rPr lang="en-US" sz="1150" noProof="0" dirty="0"/>
              <a:t>______________________________________________________________________________</a:t>
            </a:r>
          </a:p>
          <a:p>
            <a:pPr marL="0" indent="0" algn="r" rtl="1">
              <a:buNone/>
            </a:pPr>
            <a:endParaRPr lang="en-US" sz="1150" noProof="0" dirty="0"/>
          </a:p>
          <a:p>
            <a:pPr marL="0" indent="0" algn="r" rtl="1">
              <a:buNone/>
            </a:pPr>
            <a:r>
              <a:rPr lang="en-US" sz="1150" b="1" dirty="0"/>
              <a:t>مقدمة</a:t>
            </a:r>
            <a:endParaRPr lang="en-US" sz="1150" b="1" noProof="0" dirty="0"/>
          </a:p>
          <a:p>
            <a:pPr algn="r" rtl="1"/>
            <a:r>
              <a:rPr lang="en-US" sz="1150" noProof="0" dirty="0"/>
              <a:t>قسّم المشاركين إلى مجموعات من </a:t>
            </a:r>
            <a:r>
              <a:rPr lang="ar-SA" sz="1150" noProof="0" dirty="0"/>
              <a:t>٣-٥</a:t>
            </a:r>
            <a:r>
              <a:rPr lang="en-US" sz="1150" noProof="0" dirty="0"/>
              <a:t> أشخاص</a:t>
            </a:r>
          </a:p>
          <a:p>
            <a:pPr algn="r" rtl="1"/>
            <a:r>
              <a:rPr lang="en-US" sz="1150" noProof="0" dirty="0"/>
              <a:t>توجيه المشاركين إلى</a:t>
            </a:r>
            <a:r>
              <a:rPr lang="ar-SA" sz="1150" noProof="0" dirty="0"/>
              <a:t> </a:t>
            </a:r>
            <a:r>
              <a:rPr lang="ar-SA" sz="1150" b="1" noProof="0" dirty="0"/>
              <a:t>دليل العمل ال</a:t>
            </a:r>
            <a:r>
              <a:rPr lang="en-US" sz="1150" b="1" noProof="0" dirty="0"/>
              <a:t>صفحة </a:t>
            </a:r>
            <a:r>
              <a:rPr lang="ar-SA" sz="1150" b="1" noProof="0" dirty="0"/>
              <a:t>٨-٩</a:t>
            </a:r>
            <a:r>
              <a:rPr lang="en-US" sz="1150" b="1" noProof="0" dirty="0"/>
              <a:t>: المرونة و</a:t>
            </a:r>
            <a:r>
              <a:rPr lang="ar-SA" sz="1150" b="1" noProof="0" dirty="0"/>
              <a:t> نقاط القوة</a:t>
            </a:r>
            <a:r>
              <a:rPr lang="en-US" sz="1150" b="1" noProof="0" dirty="0"/>
              <a:t> وعوامل الحماية</a:t>
            </a:r>
          </a:p>
          <a:p>
            <a:pPr algn="r" rtl="1"/>
            <a:r>
              <a:rPr lang="ar-SA" sz="1150" dirty="0"/>
              <a:t>تحديد </a:t>
            </a:r>
            <a:r>
              <a:rPr lang="en-US" sz="1150" noProof="0" dirty="0"/>
              <a:t>سيناريو لكل مجموعة.</a:t>
            </a:r>
            <a:r>
              <a:rPr lang="ar-SA" sz="1150" noProof="0" dirty="0"/>
              <a:t> </a:t>
            </a:r>
            <a:r>
              <a:rPr lang="en-US" sz="1150" noProof="0" dirty="0"/>
              <a:t>يمكن لمجموعات متعددة أن ت</a:t>
            </a:r>
            <a:r>
              <a:rPr lang="ar-SA" sz="1150" noProof="0" dirty="0"/>
              <a:t>قوم</a:t>
            </a:r>
            <a:r>
              <a:rPr lang="en-US" sz="1150" noProof="0" dirty="0"/>
              <a:t> </a:t>
            </a:r>
            <a:r>
              <a:rPr lang="ar-SA" sz="1150" noProof="0" dirty="0"/>
              <a:t>ب</a:t>
            </a:r>
            <a:r>
              <a:rPr lang="en-US" sz="1150" noProof="0" dirty="0"/>
              <a:t>نفس السيناريو إذا لزم الأمر ، ويمكن مقارنة </a:t>
            </a:r>
            <a:r>
              <a:rPr lang="ar-SA" sz="1150" noProof="0" dirty="0"/>
              <a:t>إ</a:t>
            </a:r>
            <a:r>
              <a:rPr lang="en-US" sz="1150" noProof="0" dirty="0"/>
              <a:t>جاباتهم لمعرفة ما إذا كانت متشابهة أو مختلفة.</a:t>
            </a:r>
          </a:p>
          <a:p>
            <a:pPr algn="r" rtl="1"/>
            <a:r>
              <a:rPr lang="en-US" sz="1150" i="1" dirty="0"/>
              <a:t>مع مجموعتك:</a:t>
            </a:r>
          </a:p>
          <a:p>
            <a:pPr lvl="1" algn="r" rtl="1"/>
            <a:r>
              <a:rPr lang="en-US" sz="1150" i="1" noProof="0" dirty="0"/>
              <a:t>ناقش السيناريو الخاص بك</a:t>
            </a:r>
            <a:r>
              <a:rPr lang="ar-SA" sz="1150" i="1" noProof="0" dirty="0"/>
              <a:t>م</a:t>
            </a:r>
            <a:r>
              <a:rPr lang="en-US" sz="1150" i="1" noProof="0" dirty="0"/>
              <a:t> و</a:t>
            </a:r>
            <a:r>
              <a:rPr lang="ar-SA" sz="1150" i="1" noProof="0" dirty="0"/>
              <a:t>ا</a:t>
            </a:r>
            <a:r>
              <a:rPr lang="en-US" sz="1150" i="1" noProof="0" dirty="0"/>
              <a:t>طرح الأفكار:</a:t>
            </a:r>
          </a:p>
          <a:p>
            <a:pPr lvl="2" algn="r" rtl="1"/>
            <a:r>
              <a:rPr lang="en-US" sz="1150" i="1" dirty="0"/>
              <a:t>أي نقاط قوة وعوامل حماية يمتلكها الطفل و / أو الأسرة</a:t>
            </a:r>
          </a:p>
          <a:p>
            <a:pPr lvl="2" algn="r" rtl="1"/>
            <a:r>
              <a:rPr lang="en-US" sz="1150" i="1" dirty="0"/>
              <a:t>أي نقاط ضعف / عوامل خطر</a:t>
            </a:r>
          </a:p>
          <a:p>
            <a:pPr lvl="1" algn="r" rtl="1"/>
            <a:r>
              <a:rPr lang="en-US" sz="1150" i="1" dirty="0"/>
              <a:t>يمكنك وضع افتراضات وتوضيح ما تعتقد</a:t>
            </a:r>
            <a:r>
              <a:rPr lang="ar-SA" sz="1150" i="1" dirty="0"/>
              <a:t> أنه</a:t>
            </a:r>
            <a:r>
              <a:rPr lang="en-US" sz="1150" i="1" dirty="0"/>
              <a:t> الوضع إذا شعرت أن أي معلومات مفقودة.</a:t>
            </a:r>
          </a:p>
          <a:p>
            <a:pPr lvl="1" algn="r" rtl="1"/>
            <a:r>
              <a:rPr lang="en-US" sz="1150" i="1" noProof="0" dirty="0"/>
              <a:t>نصيحة: ضع في اعتبارك عوامل الحماية الثلاثة التي ناقشناها - بيئات الرعاية والحماية ومقدمي الرعاية المسؤولين والداعمين والعلاقات الصحية بين مقدم الرعاية والطفل</a:t>
            </a:r>
          </a:p>
          <a:p>
            <a:pPr algn="r" rtl="1"/>
            <a:endParaRPr lang="en-US" sz="1150" dirty="0"/>
          </a:p>
          <a:p>
            <a:pPr marL="0" indent="0" algn="r" rtl="1">
              <a:buNone/>
            </a:pPr>
            <a:r>
              <a:rPr lang="en-US" sz="1150" b="1" noProof="0" dirty="0"/>
              <a:t>العمل الجماعي </a:t>
            </a:r>
            <a:r>
              <a:rPr lang="ar-SA" sz="1150" b="1" noProof="0" dirty="0"/>
              <a:t>(١٠</a:t>
            </a:r>
            <a:r>
              <a:rPr lang="en-US" sz="1150" b="1" noProof="0" dirty="0"/>
              <a:t> دقائق</a:t>
            </a:r>
            <a:r>
              <a:rPr lang="ar-SA" sz="1150" b="1" noProof="0" dirty="0"/>
              <a:t>)</a:t>
            </a:r>
            <a:endParaRPr lang="en-US" sz="1150" b="1" noProof="0" dirty="0"/>
          </a:p>
          <a:p>
            <a:pPr algn="r" rtl="1"/>
            <a:r>
              <a:rPr lang="en-US" sz="1150" noProof="0" dirty="0"/>
              <a:t>امنح المشاركين </a:t>
            </a:r>
            <a:r>
              <a:rPr lang="ar-SA" sz="1150" noProof="0" dirty="0"/>
              <a:t>١٠</a:t>
            </a:r>
            <a:r>
              <a:rPr lang="en-US" sz="1150" noProof="0" dirty="0"/>
              <a:t> دقائق لإكمال</a:t>
            </a:r>
            <a:r>
              <a:rPr lang="ar-SA" sz="1150" noProof="0" dirty="0"/>
              <a:t> النشاط</a:t>
            </a:r>
            <a:endParaRPr lang="en-US" sz="1150" noProof="0" dirty="0"/>
          </a:p>
          <a:p>
            <a:pPr marL="0" indent="0" algn="r" rtl="1">
              <a:buNone/>
            </a:pPr>
            <a:endParaRPr lang="en-US" sz="1150" dirty="0"/>
          </a:p>
          <a:p>
            <a:pPr marL="0" indent="0" algn="r" rtl="1">
              <a:buNone/>
            </a:pPr>
            <a:r>
              <a:rPr lang="en-US" sz="1150" b="1" noProof="0" dirty="0"/>
              <a:t>مناقشة عامة</a:t>
            </a:r>
          </a:p>
          <a:p>
            <a:pPr algn="r" rtl="1"/>
            <a:r>
              <a:rPr lang="en-US" sz="1150" noProof="0" dirty="0"/>
              <a:t>ادعُ المجموعات لمشاركة </a:t>
            </a:r>
            <a:r>
              <a:rPr lang="ar-SA" sz="1150" noProof="0" dirty="0"/>
              <a:t>إجاباتهم</a:t>
            </a:r>
            <a:endParaRPr lang="en-US" sz="1150" noProof="0" dirty="0"/>
          </a:p>
          <a:p>
            <a:pPr algn="r" rtl="1"/>
            <a:r>
              <a:rPr lang="en-US" sz="1150" noProof="0" dirty="0"/>
              <a:t>استكمل بالردود المحتملة في الصفحة التالية</a:t>
            </a:r>
          </a:p>
          <a:p>
            <a:pPr algn="r" rtl="1"/>
            <a:r>
              <a:rPr lang="en-US" sz="1150" i="1" dirty="0"/>
              <a:t>هل قمت بالفعل بتحديد نقاط القوة؟</a:t>
            </a:r>
          </a:p>
          <a:p>
            <a:pPr algn="r" rtl="1"/>
            <a:r>
              <a:rPr lang="en-US" sz="1150" i="1" dirty="0"/>
              <a:t>ماذا تفعل </a:t>
            </a:r>
            <a:r>
              <a:rPr lang="ar-SA" sz="1150" i="1" dirty="0"/>
              <a:t>لتعزيزها في</a:t>
            </a:r>
            <a:r>
              <a:rPr lang="en-US" sz="1150" i="1" dirty="0"/>
              <a:t> خطة الرعاية؟</a:t>
            </a:r>
          </a:p>
          <a:p>
            <a:pPr algn="r" rtl="1"/>
            <a:r>
              <a:rPr lang="en-US" sz="1150" i="1" dirty="0"/>
              <a:t>هل يمكنك مشاركة أمثلة عملية؟</a:t>
            </a:r>
            <a:endParaRPr lang="en-US" sz="1150" i="1" noProof="0" dirty="0"/>
          </a:p>
          <a:p>
            <a:pPr marL="0" indent="0" algn="r" rtl="1">
              <a:buNone/>
            </a:pPr>
            <a:r>
              <a:rPr lang="en-US" sz="1150" noProof="0" dirty="0"/>
              <a:t>______________________________________________________________________________</a:t>
            </a:r>
          </a:p>
          <a:p>
            <a:pPr marL="0" indent="0" algn="r" rtl="1">
              <a:buNone/>
            </a:pPr>
            <a:endParaRPr lang="en-US" sz="1150" noProof="0" dirty="0"/>
          </a:p>
          <a:p>
            <a:pPr marL="0" indent="0" algn="r" rtl="1">
              <a:buNone/>
            </a:pPr>
            <a:r>
              <a:rPr lang="ar-SA" sz="1150" b="1" dirty="0"/>
              <a:t>يتبع</a:t>
            </a:r>
            <a:r>
              <a:rPr lang="en-US" sz="1150" b="1" dirty="0">
                <a:sym typeface="Wingdings" panose="05000000000000000000" pitchFamily="2" charset="2"/>
              </a:rPr>
              <a:t></a:t>
            </a:r>
            <a:endParaRPr lang="en-US" sz="1150" noProof="0" dirty="0"/>
          </a:p>
        </p:txBody>
      </p:sp>
      <p:sp>
        <p:nvSpPr>
          <p:cNvPr id="6" name="Slide Image Placeholder 5">
            <a:extLst>
              <a:ext uri="{FF2B5EF4-FFF2-40B4-BE49-F238E27FC236}">
                <a16:creationId xmlns:a16="http://schemas.microsoft.com/office/drawing/2014/main" id="{FA3B9216-DC87-2FA2-6B38-E95CE031E4B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44E3E96-55DC-073E-F0FA-0106D8FA60C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33</a:t>
            </a:fld>
            <a:endParaRPr lang="en-US" sz="1200" dirty="0">
              <a:latin typeface="+mn-lt"/>
            </a:endParaRPr>
          </a:p>
        </p:txBody>
      </p:sp>
    </p:spTree>
    <p:extLst>
      <p:ext uri="{BB962C8B-B14F-4D97-AF65-F5344CB8AC3E}">
        <p14:creationId xmlns:p14="http://schemas.microsoft.com/office/powerpoint/2010/main" val="1655575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lgn="r" rtl="1">
              <a:buNone/>
            </a:pPr>
            <a:r>
              <a:rPr lang="ar-SA" sz="1150" b="1" dirty="0"/>
              <a:t>الإجابات </a:t>
            </a:r>
            <a:r>
              <a:rPr lang="en-US" sz="1150" b="1" dirty="0"/>
              <a:t>الممكنة</a:t>
            </a:r>
            <a:endParaRPr lang="en-US" sz="1150" b="1" noProof="0" dirty="0"/>
          </a:p>
          <a:p>
            <a:pPr algn="r" rtl="1"/>
            <a:r>
              <a:rPr lang="en-US" sz="1150" b="1" noProof="0" dirty="0"/>
              <a:t>السيناريو </a:t>
            </a:r>
            <a:r>
              <a:rPr lang="ar-SA" sz="1150" b="1" noProof="0" dirty="0"/>
              <a:t>١</a:t>
            </a:r>
            <a:endParaRPr lang="en-US" sz="1150" b="1" noProof="0" dirty="0"/>
          </a:p>
          <a:p>
            <a:pPr lvl="1" algn="r" rtl="1"/>
            <a:r>
              <a:rPr lang="en-US" sz="1150" dirty="0"/>
              <a:t>التحديات</a:t>
            </a:r>
          </a:p>
          <a:p>
            <a:pPr lvl="2" algn="r" rtl="1"/>
            <a:r>
              <a:rPr lang="en-US" sz="1150" dirty="0"/>
              <a:t>الأب يعاني من مشكلة كحول</a:t>
            </a:r>
          </a:p>
          <a:p>
            <a:pPr lvl="2" algn="r" rtl="1"/>
            <a:r>
              <a:rPr lang="en-US" sz="1150" dirty="0"/>
              <a:t>العنف المنزلي وال</a:t>
            </a:r>
            <a:r>
              <a:rPr lang="ar-SA" sz="1150" dirty="0"/>
              <a:t>خلاف</a:t>
            </a:r>
            <a:r>
              <a:rPr lang="en-US" sz="1150" dirty="0"/>
              <a:t> بين الأم والأب</a:t>
            </a:r>
          </a:p>
          <a:p>
            <a:pPr lvl="2" algn="r" rtl="1"/>
            <a:r>
              <a:rPr lang="en-US" sz="1150" dirty="0"/>
              <a:t>ليس</a:t>
            </a:r>
            <a:r>
              <a:rPr lang="ar-SA" sz="1150" dirty="0"/>
              <a:t>ت </a:t>
            </a:r>
            <a:r>
              <a:rPr lang="en-US" sz="1150" dirty="0"/>
              <a:t>في المدرسة</a:t>
            </a:r>
          </a:p>
          <a:p>
            <a:pPr lvl="2" algn="r" rtl="1"/>
            <a:r>
              <a:rPr lang="en-US" sz="1150" dirty="0"/>
              <a:t>عمالة الأطفال في المصنع مع والدتها</a:t>
            </a:r>
          </a:p>
          <a:p>
            <a:pPr lvl="2" algn="r" rtl="1"/>
            <a:r>
              <a:rPr lang="en-US" sz="1150" dirty="0"/>
              <a:t>ليس لدي</a:t>
            </a:r>
            <a:r>
              <a:rPr lang="ar-SA" sz="1150" dirty="0"/>
              <a:t>هم</a:t>
            </a:r>
            <a:r>
              <a:rPr lang="en-US" sz="1150" dirty="0"/>
              <a:t> دائمًا ما يكفي من المال لتلبية احتياجاتهم الأساسية مثل الطعام و</a:t>
            </a:r>
            <a:r>
              <a:rPr lang="ar-SA" sz="1150" dirty="0"/>
              <a:t>مواد المعيشة</a:t>
            </a:r>
            <a:endParaRPr lang="en-US" sz="1150" dirty="0"/>
          </a:p>
          <a:p>
            <a:pPr lvl="1" algn="r" rtl="1"/>
            <a:r>
              <a:rPr lang="en-US" sz="1150" dirty="0"/>
              <a:t>نقاط القوة وعوامل الحماية</a:t>
            </a:r>
          </a:p>
          <a:p>
            <a:pPr lvl="2" algn="r" rtl="1"/>
            <a:r>
              <a:rPr lang="en-US" sz="1150" dirty="0"/>
              <a:t>علاقة جيدة مع والدتها</a:t>
            </a:r>
          </a:p>
          <a:p>
            <a:pPr lvl="2" algn="r" rtl="1"/>
            <a:r>
              <a:rPr lang="en-US" sz="1150" dirty="0"/>
              <a:t>الأم تعمل</a:t>
            </a:r>
          </a:p>
          <a:p>
            <a:pPr lvl="2" algn="r" rtl="1"/>
            <a:r>
              <a:rPr lang="en-US" sz="1150" dirty="0"/>
              <a:t>والدتها جزء من مجموعة دعم نسائية</a:t>
            </a:r>
          </a:p>
          <a:p>
            <a:pPr lvl="2" algn="r" rtl="1"/>
            <a:r>
              <a:rPr lang="en-US" sz="1150" dirty="0"/>
              <a:t>تذهب ماري إلى </a:t>
            </a:r>
            <a:r>
              <a:rPr lang="ar-SA" sz="1150" dirty="0"/>
              <a:t>المشاحات الصذيقة للطفل</a:t>
            </a:r>
            <a:r>
              <a:rPr lang="en-US" sz="1150" dirty="0"/>
              <a:t> في عطلات نهاية الأسبوع</a:t>
            </a:r>
          </a:p>
          <a:p>
            <a:pPr lvl="2" algn="r" rtl="1"/>
            <a:r>
              <a:rPr lang="en-US" sz="1150" dirty="0"/>
              <a:t>الأب يهتم بها ولا يريدها أن تعمل</a:t>
            </a:r>
          </a:p>
          <a:p>
            <a:pPr lvl="2" algn="r" rtl="1"/>
            <a:r>
              <a:rPr lang="en-US" sz="1150" dirty="0"/>
              <a:t>ماري قريبة من إخوتها</a:t>
            </a:r>
          </a:p>
          <a:p>
            <a:pPr algn="r" rtl="1"/>
            <a:r>
              <a:rPr lang="en-US" sz="1150" b="1" noProof="0" dirty="0"/>
              <a:t>السيناريو </a:t>
            </a:r>
            <a:r>
              <a:rPr lang="ar-SA" sz="1150" b="1" noProof="0" dirty="0"/>
              <a:t>٢</a:t>
            </a:r>
            <a:endParaRPr lang="en-US" sz="1150" dirty="0"/>
          </a:p>
          <a:p>
            <a:pPr lvl="1" algn="r" rtl="1"/>
            <a:r>
              <a:rPr lang="en-US" sz="1150" dirty="0"/>
              <a:t>التحديات</a:t>
            </a:r>
          </a:p>
          <a:p>
            <a:pPr lvl="2" algn="r" rtl="1"/>
            <a:r>
              <a:rPr lang="en-US" sz="1150" dirty="0"/>
              <a:t>الأم صغيرة جدا.</a:t>
            </a:r>
          </a:p>
          <a:p>
            <a:pPr lvl="2" algn="r" rtl="1"/>
            <a:r>
              <a:rPr lang="en-US" sz="1150" dirty="0"/>
              <a:t>لقد غادر الأب.</a:t>
            </a:r>
          </a:p>
          <a:p>
            <a:pPr lvl="2" algn="r" rtl="1"/>
            <a:r>
              <a:rPr lang="en-US" sz="1150" dirty="0"/>
              <a:t>الأم تعاني من مشاكل نفسية تؤثر على قدرتها على رعاية عمر.</a:t>
            </a:r>
          </a:p>
          <a:p>
            <a:pPr lvl="1" algn="r" rtl="1"/>
            <a:r>
              <a:rPr lang="en-US" sz="1150" dirty="0"/>
              <a:t>نقاط القوة وعوامل الحماية</a:t>
            </a:r>
          </a:p>
          <a:p>
            <a:pPr lvl="2" algn="r" rtl="1"/>
            <a:r>
              <a:rPr lang="en-US" sz="1150" dirty="0"/>
              <a:t>كانت الجدة تساعدها ويظهر ال</a:t>
            </a:r>
            <a:r>
              <a:rPr lang="ar-SA" sz="1150" dirty="0"/>
              <a:t>إفصاح</a:t>
            </a:r>
            <a:r>
              <a:rPr lang="en-US" sz="1150" dirty="0"/>
              <a:t> الذي قدمته لفريق إدارة الحالة أنها </a:t>
            </a:r>
            <a:r>
              <a:rPr lang="ar-SA" sz="1150" dirty="0"/>
              <a:t>على علاقة مع</a:t>
            </a:r>
            <a:r>
              <a:rPr lang="en-US" sz="1150" dirty="0"/>
              <a:t> عمر.</a:t>
            </a:r>
          </a:p>
          <a:p>
            <a:pPr lvl="2" algn="r" rtl="1"/>
            <a:r>
              <a:rPr lang="en-US" sz="1150" dirty="0"/>
              <a:t>تريد</a:t>
            </a:r>
            <a:r>
              <a:rPr lang="ar-SA" sz="1150" dirty="0"/>
              <a:t> الأم</a:t>
            </a:r>
            <a:r>
              <a:rPr lang="en-US" sz="1150" dirty="0"/>
              <a:t> إقامة علاقة معه</a:t>
            </a:r>
          </a:p>
          <a:p>
            <a:pPr lvl="2" algn="r" rtl="1"/>
            <a:r>
              <a:rPr lang="en-US" sz="1150" dirty="0"/>
              <a:t>كانت الأم تقوم ببعض الأعمال في متجر محلي لذلك لديها مصدر دخل</a:t>
            </a:r>
          </a:p>
          <a:p>
            <a:pPr lvl="2" algn="r" rtl="1"/>
            <a:r>
              <a:rPr lang="en-US" sz="1150" dirty="0"/>
              <a:t>يوافق الجيران على رعاية عمر ، على الرغم من أن جودة الرعاية غير معروفة.</a:t>
            </a:r>
          </a:p>
          <a:p>
            <a:pPr lvl="2" algn="r" rtl="1"/>
            <a:r>
              <a:rPr lang="en-US" sz="1150" dirty="0"/>
              <a:t>تعيش عائلة الأم في مكان قريب</a:t>
            </a:r>
            <a:endParaRPr lang="en-US" sz="1150" noProof="0" dirty="0"/>
          </a:p>
          <a:p>
            <a:pPr algn="r" rtl="1"/>
            <a:r>
              <a:rPr lang="en-US" sz="1150" b="1" noProof="0" dirty="0"/>
              <a:t>السيناريو </a:t>
            </a:r>
            <a:r>
              <a:rPr lang="ar-SA" sz="1150" b="1" noProof="0" dirty="0"/>
              <a:t>٣</a:t>
            </a:r>
            <a:endParaRPr lang="en-US" sz="1150" noProof="0" dirty="0"/>
          </a:p>
          <a:p>
            <a:pPr lvl="1" algn="r" rtl="1"/>
            <a:r>
              <a:rPr lang="en-US" sz="1150" dirty="0"/>
              <a:t>التحديات</a:t>
            </a:r>
          </a:p>
          <a:p>
            <a:pPr lvl="2" algn="r" rtl="1"/>
            <a:r>
              <a:rPr lang="en-US" sz="1150" dirty="0"/>
              <a:t>التسول غير الآمن.</a:t>
            </a:r>
          </a:p>
          <a:p>
            <a:pPr lvl="2" algn="r" rtl="1"/>
            <a:r>
              <a:rPr lang="en-US" sz="1150" dirty="0"/>
              <a:t>انفصلت فاطمة عن والديها.</a:t>
            </a:r>
          </a:p>
          <a:p>
            <a:pPr lvl="2" algn="r" rtl="1"/>
            <a:r>
              <a:rPr lang="en-US" sz="1150" dirty="0"/>
              <a:t>فاطمة </a:t>
            </a:r>
            <a:r>
              <a:rPr lang="ar-SA" sz="1150" dirty="0"/>
              <a:t>مكتئبة</a:t>
            </a:r>
            <a:r>
              <a:rPr lang="en-US" sz="1150" dirty="0"/>
              <a:t>.</a:t>
            </a:r>
          </a:p>
          <a:p>
            <a:pPr lvl="1" algn="r" rtl="1"/>
            <a:r>
              <a:rPr lang="en-US" sz="1150" dirty="0"/>
              <a:t>نقاط القوة وعوامل الحماية</a:t>
            </a:r>
          </a:p>
          <a:p>
            <a:pPr lvl="2" algn="r" rtl="1"/>
            <a:r>
              <a:rPr lang="en-US" sz="1150" dirty="0"/>
              <a:t>علاقة جيدة مع العائلة.</a:t>
            </a:r>
          </a:p>
          <a:p>
            <a:pPr lvl="2" algn="r" rtl="1"/>
            <a:r>
              <a:rPr lang="en-US" sz="1150" dirty="0"/>
              <a:t>تهتم الأسرة بفاطمة وقد حاولت التدخل عندما شعرت بعدم الأمان.</a:t>
            </a:r>
          </a:p>
          <a:p>
            <a:pPr lvl="2" algn="r" rtl="1"/>
            <a:r>
              <a:rPr lang="en-US" sz="1150" dirty="0"/>
              <a:t>فاطمة على اتصال بوالديها.</a:t>
            </a:r>
          </a:p>
          <a:p>
            <a:pPr lvl="2" algn="r" rtl="1"/>
            <a:r>
              <a:rPr lang="ar-SA" sz="1150" dirty="0"/>
              <a:t>تم تسجيل </a:t>
            </a:r>
            <a:r>
              <a:rPr lang="en-US" sz="1150" dirty="0"/>
              <a:t>فاطمة </a:t>
            </a:r>
            <a:r>
              <a:rPr lang="ar-SA" sz="1150" dirty="0"/>
              <a:t>في التعليم غير الرسمي</a:t>
            </a:r>
            <a:r>
              <a:rPr lang="en-US" sz="1150" dirty="0"/>
              <a:t>.</a:t>
            </a:r>
          </a:p>
          <a:p>
            <a:pPr algn="r" rtl="1"/>
            <a:r>
              <a:rPr lang="en-US" sz="1150" b="1" noProof="0" dirty="0"/>
              <a:t>السيناريو</a:t>
            </a:r>
            <a:r>
              <a:rPr lang="ar-SA" sz="1150" b="1" noProof="0" dirty="0"/>
              <a:t>٤</a:t>
            </a:r>
            <a:endParaRPr lang="en-US" sz="1150" b="1" noProof="0" dirty="0"/>
          </a:p>
          <a:p>
            <a:pPr lvl="1" algn="r" rtl="1"/>
            <a:r>
              <a:rPr lang="en-US" sz="1150" dirty="0"/>
              <a:t>التحديات</a:t>
            </a:r>
          </a:p>
          <a:p>
            <a:pPr lvl="2" algn="r" rtl="1"/>
            <a:r>
              <a:rPr lang="en-US" sz="1150" dirty="0"/>
              <a:t>تأخر النمو</a:t>
            </a:r>
          </a:p>
          <a:p>
            <a:pPr lvl="2" algn="r" rtl="1"/>
            <a:r>
              <a:rPr lang="en-US" sz="1150" dirty="0"/>
              <a:t>الإساءة الجسدية في الطريق إلى المدرسة</a:t>
            </a:r>
          </a:p>
          <a:p>
            <a:pPr lvl="2" algn="r" rtl="1"/>
            <a:r>
              <a:rPr lang="en-US" sz="1150" dirty="0"/>
              <a:t>العقاب البدني في المدرسة</a:t>
            </a:r>
          </a:p>
          <a:p>
            <a:pPr lvl="1" algn="r" rtl="1"/>
            <a:r>
              <a:rPr lang="en-US" sz="1150" dirty="0"/>
              <a:t>نقاط القوة وعوامل الحماية</a:t>
            </a:r>
          </a:p>
          <a:p>
            <a:pPr lvl="2" algn="r" rtl="1"/>
            <a:r>
              <a:rPr lang="ar-SA" sz="1150" dirty="0"/>
              <a:t>تدعم </a:t>
            </a:r>
            <a:r>
              <a:rPr lang="en-US" sz="1150" dirty="0"/>
              <a:t>العمة والعم الأسرة</a:t>
            </a:r>
          </a:p>
          <a:p>
            <a:pPr lvl="2" algn="r" rtl="1"/>
            <a:r>
              <a:rPr lang="en-US" sz="1150" dirty="0"/>
              <a:t>يحاول والديه تحسين الوضع ويلتزمان برفاهيته</a:t>
            </a:r>
          </a:p>
          <a:p>
            <a:pPr lvl="2" algn="r" rtl="1"/>
            <a:r>
              <a:rPr lang="en-US" sz="1150" dirty="0"/>
              <a:t>يحضر </a:t>
            </a:r>
            <a:r>
              <a:rPr lang="ar-SA" sz="1150" dirty="0"/>
              <a:t>ال</a:t>
            </a:r>
            <a:r>
              <a:rPr lang="en-US" sz="1150" dirty="0"/>
              <a:t>مساحة </a:t>
            </a:r>
            <a:r>
              <a:rPr lang="ar-SA" sz="1150" dirty="0"/>
              <a:t>ال</a:t>
            </a:r>
            <a:r>
              <a:rPr lang="en-US" sz="1150" dirty="0"/>
              <a:t>صديقة للطفل.</a:t>
            </a:r>
          </a:p>
        </p:txBody>
      </p:sp>
      <p:sp>
        <p:nvSpPr>
          <p:cNvPr id="2" name="Google Shape;725;p48:notes">
            <a:extLst>
              <a:ext uri="{FF2B5EF4-FFF2-40B4-BE49-F238E27FC236}">
                <a16:creationId xmlns:a16="http://schemas.microsoft.com/office/drawing/2014/main" id="{67E9B0A5-91FF-FF08-DE72-C96E7F20AF0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34</a:t>
            </a:fld>
            <a:endParaRPr lang="en-US" sz="1200" dirty="0">
              <a:latin typeface="+mn-lt"/>
            </a:endParaRPr>
          </a:p>
        </p:txBody>
      </p:sp>
    </p:spTree>
    <p:extLst>
      <p:ext uri="{BB962C8B-B14F-4D97-AF65-F5344CB8AC3E}">
        <p14:creationId xmlns:p14="http://schemas.microsoft.com/office/powerpoint/2010/main" val="297101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dirty="0"/>
              <a:t>مناقشة عامة</a:t>
            </a:r>
            <a:endParaRPr lang="en-US" b="1" noProof="0" dirty="0"/>
          </a:p>
          <a:p>
            <a:pPr algn="r" rtl="1"/>
            <a:r>
              <a:rPr lang="en-US" i="0" dirty="0"/>
              <a:t>توجيه المشاركين إلى</a:t>
            </a:r>
            <a:r>
              <a:rPr lang="ar-SA" i="0" dirty="0"/>
              <a:t> </a:t>
            </a:r>
            <a:r>
              <a:rPr lang="en-US" b="1" i="0" dirty="0"/>
              <a:t>صفحة </a:t>
            </a:r>
            <a:r>
              <a:rPr lang="ar-SA" b="1" i="0" dirty="0"/>
              <a:t>دليل العمل ١٠</a:t>
            </a:r>
            <a:r>
              <a:rPr lang="en-US" b="1" i="0" dirty="0"/>
              <a:t>: ا</a:t>
            </a:r>
            <a:r>
              <a:rPr lang="ar-SA" b="1" i="0" dirty="0"/>
              <a:t>لتأمل</a:t>
            </a:r>
            <a:endParaRPr lang="en-US" b="1" i="0" dirty="0"/>
          </a:p>
          <a:p>
            <a:pPr algn="r" rtl="1"/>
            <a:r>
              <a:rPr lang="en-US" i="1" noProof="0" dirty="0"/>
              <a:t>لقد نظرنا الآن في ماهية</a:t>
            </a:r>
            <a:r>
              <a:rPr lang="ar-SA" i="1" noProof="0" dirty="0"/>
              <a:t> الدعم </a:t>
            </a:r>
            <a:r>
              <a:rPr lang="en-US" i="1" noProof="0" dirty="0"/>
              <a:t>الأسر</a:t>
            </a:r>
            <a:r>
              <a:rPr lang="ar-SA" i="1" noProof="0" dirty="0"/>
              <a:t>ي</a:t>
            </a:r>
            <a:r>
              <a:rPr lang="en-US" i="1" noProof="0" dirty="0"/>
              <a:t> والتعاريف والمفاهيم ذات الصلة.</a:t>
            </a:r>
            <a:endParaRPr lang="en-US" i="1" dirty="0"/>
          </a:p>
          <a:p>
            <a:pPr lvl="1" algn="r" rtl="1"/>
            <a:r>
              <a:rPr lang="ar-SA" i="1" dirty="0"/>
              <a:t>ما رأيك في نهج </a:t>
            </a:r>
            <a:r>
              <a:rPr lang="ar-SA" i="1" noProof="0" dirty="0"/>
              <a:t>الدعم </a:t>
            </a:r>
            <a:r>
              <a:rPr lang="en-US" i="1" noProof="0" dirty="0"/>
              <a:t>الأسر</a:t>
            </a:r>
            <a:r>
              <a:rPr lang="ar-SA" i="1" noProof="0" dirty="0"/>
              <a:t>ي</a:t>
            </a:r>
            <a:r>
              <a:rPr lang="en-US" i="1" noProof="0" dirty="0"/>
              <a:t> </a:t>
            </a:r>
            <a:r>
              <a:rPr lang="ar-SA" i="1" dirty="0"/>
              <a:t> في إدارة الحالة ؟</a:t>
            </a:r>
          </a:p>
          <a:p>
            <a:pPr lvl="1" algn="r" rtl="1"/>
            <a:r>
              <a:rPr lang="en-US" i="1" noProof="0" dirty="0"/>
              <a:t>لماذا قد يكون نهج </a:t>
            </a:r>
            <a:r>
              <a:rPr lang="ar-SA" i="1" noProof="0" dirty="0"/>
              <a:t>الدعم </a:t>
            </a:r>
            <a:r>
              <a:rPr lang="en-US" i="1" noProof="0" dirty="0"/>
              <a:t>الأسر</a:t>
            </a:r>
            <a:r>
              <a:rPr lang="ar-SA" i="1" noProof="0" dirty="0"/>
              <a:t>ي</a:t>
            </a:r>
            <a:r>
              <a:rPr lang="en-US" i="1" noProof="0" dirty="0"/>
              <a:t> مهمًا لحماية الطفل؟</a:t>
            </a:r>
          </a:p>
          <a:p>
            <a:pPr algn="r" rtl="1"/>
            <a:r>
              <a:rPr lang="en-US" i="1" noProof="0" dirty="0"/>
              <a:t>النهج القائم على نقاط القوة يجعل الأسر أكثر قدرة على التعامل مع التوتر وأكثر مهارة في التعامل مع التحديات المستقبلية.</a:t>
            </a:r>
          </a:p>
          <a:p>
            <a:pPr lvl="1" algn="r" rtl="1"/>
            <a:r>
              <a:rPr lang="en-US" i="1" noProof="0" dirty="0"/>
              <a:t>هل هذا هو النهج الذي تتبعه </a:t>
            </a:r>
            <a:r>
              <a:rPr lang="ar-SA" i="1" noProof="0" dirty="0"/>
              <a:t>مسبقاً</a:t>
            </a:r>
            <a:r>
              <a:rPr lang="en-US" i="1" noProof="0" dirty="0"/>
              <a:t>؟</a:t>
            </a:r>
          </a:p>
          <a:p>
            <a:pPr lvl="1" algn="r" rtl="1"/>
            <a:r>
              <a:rPr lang="en-US" i="1" noProof="0" dirty="0"/>
              <a:t>هل هناك المزيد الذي تعتقد أنه يمكنك القيام به؟</a:t>
            </a:r>
          </a:p>
        </p:txBody>
      </p:sp>
      <p:sp>
        <p:nvSpPr>
          <p:cNvPr id="6" name="Slide Image Placeholder 5">
            <a:extLst>
              <a:ext uri="{FF2B5EF4-FFF2-40B4-BE49-F238E27FC236}">
                <a16:creationId xmlns:a16="http://schemas.microsoft.com/office/drawing/2014/main" id="{5909E7B2-72E9-E6F3-0CA2-CD768B225FF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908222D-707A-2D05-54A5-CCCAD1D88FF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35</a:t>
            </a:fld>
            <a:endParaRPr lang="en-US" sz="1200" dirty="0">
              <a:latin typeface="+mn-lt"/>
            </a:endParaRPr>
          </a:p>
        </p:txBody>
      </p:sp>
    </p:spTree>
    <p:extLst>
      <p:ext uri="{BB962C8B-B14F-4D97-AF65-F5344CB8AC3E}">
        <p14:creationId xmlns:p14="http://schemas.microsoft.com/office/powerpoint/2010/main" val="585738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3" name="Google Shape;253;p19:notes"/>
          <p:cNvSpPr txBox="1">
            <a:spLocks noGrp="1"/>
          </p:cNvSpPr>
          <p:nvPr>
            <p:ph type="body" idx="1"/>
          </p:nvPr>
        </p:nvSpPr>
        <p:spPr/>
        <p:txBody>
          <a:bodyPr/>
          <a:lstStyle/>
          <a:p>
            <a:pPr marL="0" indent="0" algn="r" rtl="1">
              <a:buNone/>
            </a:pPr>
            <a:r>
              <a:rPr lang="ar-SA" b="1" dirty="0">
                <a:sym typeface="Calibri"/>
              </a:rPr>
              <a:t>الشرح</a:t>
            </a:r>
            <a:endParaRPr lang="en-US" b="1" dirty="0">
              <a:sym typeface="Calibri"/>
            </a:endParaRPr>
          </a:p>
          <a:p>
            <a:pPr algn="r" rtl="1"/>
            <a:r>
              <a:rPr lang="en-US" dirty="0">
                <a:sym typeface="Arial"/>
              </a:rPr>
              <a:t>عرض الشريحة</a:t>
            </a:r>
          </a:p>
          <a:p>
            <a:pPr algn="r" rtl="1"/>
            <a:r>
              <a:rPr lang="en-US" i="1" dirty="0"/>
              <a:t>هل لدى أي شخص أي أسئلة أو بحاجة إلى توضيح؟</a:t>
            </a:r>
          </a:p>
        </p:txBody>
      </p:sp>
      <p:sp>
        <p:nvSpPr>
          <p:cNvPr id="3" name="Slide Image Placeholder 2">
            <a:extLst>
              <a:ext uri="{FF2B5EF4-FFF2-40B4-BE49-F238E27FC236}">
                <a16:creationId xmlns:a16="http://schemas.microsoft.com/office/drawing/2014/main" id="{D41F0DC7-FDF1-0D22-8C89-1B646CEF938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A73C553-B61C-33C5-0F27-88EAB2F577C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36</a:t>
            </a:fld>
            <a:endParaRPr lang="en-US" sz="1200" dirty="0">
              <a:latin typeface="+mn-lt"/>
            </a:endParaRPr>
          </a:p>
        </p:txBody>
      </p:sp>
    </p:spTree>
    <p:extLst>
      <p:ext uri="{BB962C8B-B14F-4D97-AF65-F5344CB8AC3E}">
        <p14:creationId xmlns:p14="http://schemas.microsoft.com/office/powerpoint/2010/main" val="2897867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مدة </a:t>
            </a:r>
            <a:r>
              <a:rPr lang="en-US" b="1" noProof="0" dirty="0"/>
              <a:t>الجلسة الرابعة: ساعة و </a:t>
            </a:r>
            <a:r>
              <a:rPr lang="ar-SA" b="1" noProof="0" dirty="0"/>
              <a:t>٤٥</a:t>
            </a:r>
            <a:r>
              <a:rPr lang="en-US" b="1" noProof="0" dirty="0"/>
              <a:t> دقيقة</a:t>
            </a:r>
          </a:p>
          <a:p>
            <a:pPr marL="0" indent="0" algn="r" rtl="1">
              <a:buNone/>
            </a:pPr>
            <a:r>
              <a:rPr lang="en-US" b="1" noProof="0" dirty="0"/>
              <a:t>______________________________________________________________________________</a:t>
            </a:r>
          </a:p>
          <a:p>
            <a:pPr marL="0" indent="0" algn="r" rtl="1">
              <a:buNone/>
            </a:pPr>
            <a:endParaRPr lang="en-US" b="1" dirty="0"/>
          </a:p>
          <a:p>
            <a:pPr marL="0" indent="0" algn="r" rtl="1">
              <a:buNone/>
            </a:pPr>
            <a:r>
              <a:rPr lang="ar-SA" b="1" noProof="0" dirty="0"/>
              <a:t>الشرح</a:t>
            </a:r>
            <a:endParaRPr lang="en-US" b="1" noProof="0" dirty="0"/>
          </a:p>
          <a:p>
            <a:pPr algn="r" rtl="1"/>
            <a:r>
              <a:rPr lang="en-US" i="1" noProof="0" dirty="0"/>
              <a:t>خلال هذه الجلسة</a:t>
            </a:r>
            <a:r>
              <a:rPr lang="ar-SA" i="1" noProof="0" dirty="0"/>
              <a:t>، </a:t>
            </a:r>
            <a:r>
              <a:rPr lang="en-US" i="1" noProof="0" dirty="0"/>
              <a:t>سننظر في ديناميكيات الأسرة والنوع الاجتماعي ودور الأعراف والممارسات الاجتماعية في تعزيز الأسرة في إدارة الحال</a:t>
            </a:r>
            <a:r>
              <a:rPr lang="ar-SA" i="1" noProof="0" dirty="0"/>
              <a:t>ة.</a:t>
            </a:r>
            <a:endParaRPr lang="en-US" i="1" noProof="0" dirty="0"/>
          </a:p>
        </p:txBody>
      </p:sp>
      <p:sp>
        <p:nvSpPr>
          <p:cNvPr id="6" name="Slide Image Placeholder 5">
            <a:extLst>
              <a:ext uri="{FF2B5EF4-FFF2-40B4-BE49-F238E27FC236}">
                <a16:creationId xmlns:a16="http://schemas.microsoft.com/office/drawing/2014/main" id="{0E91A60A-53D7-16E8-A570-44D1D34D2B7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F3888DE-5645-FB41-04B4-803DFFC8389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37</a:t>
            </a:fld>
            <a:endParaRPr lang="en-US" sz="1200" dirty="0">
              <a:latin typeface="+mn-lt"/>
            </a:endParaRPr>
          </a:p>
        </p:txBody>
      </p:sp>
    </p:spTree>
    <p:extLst>
      <p:ext uri="{BB962C8B-B14F-4D97-AF65-F5344CB8AC3E}">
        <p14:creationId xmlns:p14="http://schemas.microsoft.com/office/powerpoint/2010/main" val="267229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noProof="0" dirty="0"/>
              <a:t>التكي</a:t>
            </a:r>
            <a:r>
              <a:rPr lang="ar-SA" b="1" noProof="0" dirty="0"/>
              <a:t>ي</a:t>
            </a:r>
            <a:r>
              <a:rPr lang="en-US" b="1" noProof="0" dirty="0"/>
              <a:t>ف مع السياق</a:t>
            </a:r>
          </a:p>
          <a:p>
            <a:pPr algn="r" rtl="1"/>
            <a:r>
              <a:rPr lang="en-US" noProof="0" dirty="0"/>
              <a:t>قم بتكييف الإجابات المحتملة للسؤالين </a:t>
            </a:r>
            <a:r>
              <a:rPr lang="ar-SA" noProof="0" dirty="0"/>
              <a:t>٢</a:t>
            </a:r>
            <a:r>
              <a:rPr lang="en-US" noProof="0" dirty="0"/>
              <a:t> و</a:t>
            </a:r>
            <a:r>
              <a:rPr lang="ar-SA" noProof="0" dirty="0"/>
              <a:t>٣ </a:t>
            </a:r>
            <a:r>
              <a:rPr lang="en-US" noProof="0" dirty="0"/>
              <a:t>بناءً على السياق.</a:t>
            </a:r>
          </a:p>
          <a:p>
            <a:pPr marL="0" indent="0" algn="r" rtl="1">
              <a:buNone/>
            </a:pPr>
            <a:r>
              <a:rPr lang="en-US" noProof="0" dirty="0"/>
              <a:t>______________________________________________________________________________</a:t>
            </a:r>
          </a:p>
          <a:p>
            <a:pPr marL="0" indent="0" algn="r" rtl="1">
              <a:buNone/>
            </a:pPr>
            <a:endParaRPr lang="en-US" noProof="0" dirty="0"/>
          </a:p>
          <a:p>
            <a:pPr marL="0" indent="0" algn="r" rtl="1">
              <a:buNone/>
            </a:pPr>
            <a:r>
              <a:rPr lang="en-US" b="1" noProof="0" dirty="0"/>
              <a:t>مقدمة</a:t>
            </a:r>
          </a:p>
          <a:p>
            <a:pPr algn="r" rtl="1"/>
            <a:r>
              <a:rPr lang="en-US" dirty="0"/>
              <a:t>قسّم المشاركين إلى مجموعات من </a:t>
            </a:r>
            <a:r>
              <a:rPr lang="ar-SA" dirty="0"/>
              <a:t>٣-٥</a:t>
            </a:r>
            <a:r>
              <a:rPr lang="en-US" dirty="0"/>
              <a:t> أشخاص</a:t>
            </a:r>
          </a:p>
          <a:p>
            <a:pPr algn="r" rtl="1"/>
            <a:r>
              <a:rPr lang="en-US" dirty="0"/>
              <a:t>توجيه المشاركين إلى</a:t>
            </a:r>
            <a:r>
              <a:rPr lang="ar-SA" dirty="0"/>
              <a:t> </a:t>
            </a:r>
            <a:r>
              <a:rPr lang="en-US" b="1" dirty="0"/>
              <a:t>صفحة </a:t>
            </a:r>
            <a:r>
              <a:rPr lang="ar-SA" b="1" dirty="0"/>
              <a:t>دليل العمل ١١: </a:t>
            </a:r>
            <a:r>
              <a:rPr lang="en-US" b="1" dirty="0"/>
              <a:t>الأعراف والممارسات الاجتماعية القائمة</a:t>
            </a:r>
          </a:p>
          <a:p>
            <a:pPr algn="r" rtl="1"/>
            <a:r>
              <a:rPr lang="en-US" i="1" dirty="0"/>
              <a:t>في مجموعاتك</a:t>
            </a:r>
            <a:r>
              <a:rPr lang="ar-SA" i="1" dirty="0"/>
              <a:t>، </a:t>
            </a:r>
            <a:r>
              <a:rPr lang="en-US" i="1" dirty="0"/>
              <a:t>ناقش الأسئلة الموجودة على الشريحة</a:t>
            </a:r>
          </a:p>
          <a:p>
            <a:pPr marL="0" indent="0" algn="r" rtl="1">
              <a:buNone/>
            </a:pPr>
            <a:endParaRPr lang="en-US" b="1" noProof="0" dirty="0"/>
          </a:p>
          <a:p>
            <a:pPr marL="0" indent="0" algn="r" rtl="1">
              <a:buNone/>
            </a:pPr>
            <a:r>
              <a:rPr lang="en-US" b="1" noProof="0" dirty="0"/>
              <a:t>مناقشة جماعية </a:t>
            </a:r>
            <a:r>
              <a:rPr lang="ar-SA" b="1" noProof="0" dirty="0"/>
              <a:t>(١٠ دقائق)</a:t>
            </a:r>
            <a:endParaRPr lang="en-US" b="1" noProof="0" dirty="0"/>
          </a:p>
          <a:p>
            <a:pPr algn="r" rtl="1"/>
            <a:r>
              <a:rPr lang="en-US" noProof="0" dirty="0"/>
              <a:t>امنح المشاركين </a:t>
            </a:r>
            <a:r>
              <a:rPr lang="ar-SA" noProof="0" dirty="0"/>
              <a:t>١٠</a:t>
            </a:r>
            <a:r>
              <a:rPr lang="en-US" noProof="0" dirty="0"/>
              <a:t> دقائق لإكمال</a:t>
            </a:r>
            <a:r>
              <a:rPr lang="ar-SA" noProof="0" dirty="0"/>
              <a:t> النشاط</a:t>
            </a:r>
            <a:endParaRPr lang="en-US" noProof="0" dirty="0"/>
          </a:p>
          <a:p>
            <a:pPr marL="0" indent="0" algn="r" rtl="1">
              <a:buNone/>
            </a:pPr>
            <a:endParaRPr lang="en-US" noProof="0" dirty="0"/>
          </a:p>
          <a:p>
            <a:pPr marL="0" indent="0" algn="r" rtl="1">
              <a:buNone/>
            </a:pPr>
            <a:r>
              <a:rPr lang="en-US" b="1" dirty="0"/>
              <a:t>مناقشة عامة</a:t>
            </a:r>
            <a:endParaRPr lang="en-US" b="1" noProof="0" dirty="0"/>
          </a:p>
          <a:p>
            <a:pPr algn="r" rtl="1"/>
            <a:r>
              <a:rPr lang="en-US" noProof="0" dirty="0"/>
              <a:t>اطلب من متطوعين مشاركة إجاباتهم</a:t>
            </a:r>
          </a:p>
          <a:p>
            <a:pPr algn="r" rtl="1"/>
            <a:r>
              <a:rPr lang="en-US" noProof="0" dirty="0"/>
              <a:t>استخد</a:t>
            </a:r>
            <a:r>
              <a:rPr lang="ar-SA" noProof="0" dirty="0"/>
              <a:t>ام التعزيزات </a:t>
            </a:r>
            <a:r>
              <a:rPr lang="en-US" noProof="0" dirty="0"/>
              <a:t>للسؤال</a:t>
            </a:r>
            <a:r>
              <a:rPr lang="ar-SA" noProof="0" dirty="0"/>
              <a:t>١ </a:t>
            </a:r>
            <a:r>
              <a:rPr lang="en-US" noProof="0" dirty="0"/>
              <a:t>أدناه ، إذا لزم الأمر</a:t>
            </a:r>
          </a:p>
          <a:p>
            <a:pPr algn="r" rtl="1"/>
            <a:r>
              <a:rPr lang="ar-SA" noProof="0" dirty="0"/>
              <a:t>ت</a:t>
            </a:r>
            <a:r>
              <a:rPr lang="en-US" noProof="0" dirty="0"/>
              <a:t>لخ</a:t>
            </a:r>
            <a:r>
              <a:rPr lang="ar-SA" noProof="0" dirty="0"/>
              <a:t>ي</a:t>
            </a:r>
            <a:r>
              <a:rPr lang="en-US" noProof="0" dirty="0"/>
              <a:t>ص ا</a:t>
            </a:r>
            <a:r>
              <a:rPr lang="ar-SA" noProof="0" dirty="0"/>
              <a:t>لإجابات</a:t>
            </a:r>
            <a:r>
              <a:rPr lang="en-US" noProof="0" dirty="0"/>
              <a:t> على اللوح الورقي</a:t>
            </a:r>
          </a:p>
          <a:p>
            <a:pPr algn="r" rtl="1"/>
            <a:r>
              <a:rPr lang="en-US" noProof="0" dirty="0"/>
              <a:t>استكمل بالإجابات المحتملة للسؤالين </a:t>
            </a:r>
            <a:r>
              <a:rPr lang="ar-SA" noProof="0" dirty="0"/>
              <a:t>٢</a:t>
            </a:r>
            <a:r>
              <a:rPr lang="en-US" noProof="0" dirty="0"/>
              <a:t> و </a:t>
            </a:r>
            <a:r>
              <a:rPr lang="ar-SA" noProof="0" dirty="0"/>
              <a:t>٣</a:t>
            </a:r>
            <a:r>
              <a:rPr lang="en-US" noProof="0" dirty="0"/>
              <a:t> في الصفحة التالية</a:t>
            </a:r>
          </a:p>
          <a:p>
            <a:pPr marL="0" indent="0" algn="r" rtl="1">
              <a:buNone/>
            </a:pPr>
            <a:r>
              <a:rPr lang="en-US" noProof="0" dirty="0"/>
              <a:t>______________________________________________________________________________</a:t>
            </a:r>
          </a:p>
          <a:p>
            <a:pPr marL="0" indent="0" algn="r" rtl="1">
              <a:buNone/>
            </a:pPr>
            <a:endParaRPr lang="en-US" noProof="0" dirty="0"/>
          </a:p>
          <a:p>
            <a:pPr marL="0" indent="0" algn="r" rtl="1">
              <a:buNone/>
            </a:pPr>
            <a:r>
              <a:rPr lang="ar-SA" b="1" dirty="0"/>
              <a:t>تعزيزات </a:t>
            </a:r>
            <a:r>
              <a:rPr lang="en-US" b="1" dirty="0"/>
              <a:t>السؤال </a:t>
            </a:r>
            <a:r>
              <a:rPr lang="ar-SA" b="1" dirty="0"/>
              <a:t> الأول</a:t>
            </a:r>
            <a:endParaRPr lang="en-US" b="1" noProof="0" dirty="0"/>
          </a:p>
          <a:p>
            <a:pPr algn="r" rtl="1"/>
            <a:r>
              <a:rPr lang="en-US" noProof="0" dirty="0"/>
              <a:t>هل يعامل ال</a:t>
            </a:r>
            <a:r>
              <a:rPr lang="ar-SA" noProof="0" dirty="0"/>
              <a:t>فتيان </a:t>
            </a:r>
            <a:r>
              <a:rPr lang="en-US" noProof="0" dirty="0"/>
              <a:t>وال</a:t>
            </a:r>
            <a:r>
              <a:rPr lang="ar-SA" noProof="0" dirty="0"/>
              <a:t>فتيات </a:t>
            </a:r>
            <a:r>
              <a:rPr lang="en-US" noProof="0" dirty="0"/>
              <a:t>بشكل مختلف؟</a:t>
            </a:r>
          </a:p>
          <a:p>
            <a:pPr algn="r" rtl="1"/>
            <a:r>
              <a:rPr lang="en-US" noProof="0" dirty="0"/>
              <a:t>هل الأطفال من مختلف الأعمار يعاملون بشكل مختلف؟ في أي عمر أو مرحلة يتغير </a:t>
            </a:r>
            <a:r>
              <a:rPr lang="ar-SA" noProof="0" dirty="0"/>
              <a:t>ذلك</a:t>
            </a:r>
            <a:r>
              <a:rPr lang="en-US" noProof="0" dirty="0"/>
              <a:t>؟ (على سبيل المثال ، متى تعتبر الفتيات والفتيان بالغين في الأسرة؟)</a:t>
            </a:r>
          </a:p>
          <a:p>
            <a:pPr algn="r" rtl="1"/>
            <a:r>
              <a:rPr lang="en-US" noProof="0" dirty="0"/>
              <a:t>هل سيتم معاملة الطفل </a:t>
            </a:r>
            <a:r>
              <a:rPr lang="ar-SA" noProof="0" dirty="0"/>
              <a:t>من ذوي الاحتياجات الخاصة</a:t>
            </a:r>
            <a:r>
              <a:rPr lang="en-US" noProof="0" dirty="0"/>
              <a:t> بشكل مختلف؟</a:t>
            </a:r>
          </a:p>
          <a:p>
            <a:pPr algn="r" rtl="1"/>
            <a:r>
              <a:rPr lang="en-US" noProof="0" dirty="0"/>
              <a:t>في العائلات التي لديها أطفال </a:t>
            </a:r>
            <a:r>
              <a:rPr lang="ar-SA" noProof="0" dirty="0"/>
              <a:t>مكفولين</a:t>
            </a:r>
            <a:r>
              <a:rPr lang="en-US" noProof="0" dirty="0"/>
              <a:t> ، أو العائلات التي ترعى أبناء الأقارب في رعاية الأقارب ، هل يعاملون بنفس المعاملة أم بشكل مختلف؟</a:t>
            </a:r>
          </a:p>
          <a:p>
            <a:pPr algn="r" rtl="1"/>
            <a:r>
              <a:rPr lang="en-US" noProof="0" dirty="0"/>
              <a:t>هل هناك أطفال آخرون غالبًا ما يُعاملون بشكل أفضل أو أسوأ من غيرهم</a:t>
            </a:r>
            <a:endParaRPr lang="en-US" dirty="0"/>
          </a:p>
          <a:p>
            <a:pPr marL="0" indent="0" algn="r" rtl="1">
              <a:buNone/>
            </a:pPr>
            <a:endParaRPr lang="en-US" noProof="0" dirty="0"/>
          </a:p>
          <a:p>
            <a:pPr marL="0" indent="0" algn="r" rtl="1">
              <a:buNone/>
            </a:pPr>
            <a:r>
              <a:rPr lang="ar-SA" b="1" dirty="0"/>
              <a:t>يتبع</a:t>
            </a:r>
            <a:r>
              <a:rPr lang="en-US" b="1" dirty="0">
                <a:sym typeface="Wingdings" panose="05000000000000000000" pitchFamily="2" charset="2"/>
              </a:rPr>
              <a:t></a:t>
            </a:r>
            <a:endParaRPr lang="en-US" noProof="0" dirty="0"/>
          </a:p>
        </p:txBody>
      </p:sp>
      <p:sp>
        <p:nvSpPr>
          <p:cNvPr id="6" name="Slide Image Placeholder 5">
            <a:extLst>
              <a:ext uri="{FF2B5EF4-FFF2-40B4-BE49-F238E27FC236}">
                <a16:creationId xmlns:a16="http://schemas.microsoft.com/office/drawing/2014/main" id="{40DBC917-CA64-103F-59B1-EA4E70B492C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FFE2A9D-124C-62C8-0437-471228A3B10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38</a:t>
            </a:fld>
            <a:endParaRPr lang="en-US" sz="1200" dirty="0">
              <a:latin typeface="+mn-lt"/>
            </a:endParaRPr>
          </a:p>
        </p:txBody>
      </p:sp>
    </p:spTree>
    <p:extLst>
      <p:ext uri="{BB962C8B-B14F-4D97-AF65-F5344CB8AC3E}">
        <p14:creationId xmlns:p14="http://schemas.microsoft.com/office/powerpoint/2010/main" val="4257393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lgn="r" rtl="1">
              <a:buNone/>
            </a:pPr>
            <a:r>
              <a:rPr lang="ar-SA" b="1" dirty="0"/>
              <a:t>الإجابات</a:t>
            </a:r>
            <a:r>
              <a:rPr lang="en-US" b="1" dirty="0"/>
              <a:t> الممكنة</a:t>
            </a:r>
            <a:endParaRPr lang="en-US" b="1" noProof="0" dirty="0"/>
          </a:p>
          <a:p>
            <a:pPr algn="r" rtl="1"/>
            <a:r>
              <a:rPr lang="en-US" b="1" dirty="0"/>
              <a:t>السؤال الثاني: أمثلة على القيم والمعتقدات والمواقف والسلوكيات</a:t>
            </a:r>
            <a:r>
              <a:rPr lang="ar-SA" b="1" dirty="0"/>
              <a:t> ا</a:t>
            </a:r>
            <a:r>
              <a:rPr lang="en-US" b="1" dirty="0"/>
              <a:t>لإيجابية</a:t>
            </a:r>
            <a:br>
              <a:rPr lang="en-US" b="1" dirty="0"/>
            </a:br>
            <a:r>
              <a:rPr lang="ar-SA" dirty="0"/>
              <a:t>(م</a:t>
            </a:r>
            <a:r>
              <a:rPr lang="en-US" dirty="0"/>
              <a:t>لاحظ</a:t>
            </a:r>
            <a:r>
              <a:rPr lang="ar-SA" dirty="0"/>
              <a:t>ة </a:t>
            </a:r>
            <a:r>
              <a:rPr lang="en-US" dirty="0"/>
              <a:t>أن هذه مجرد أمثلة قد تنطبق فقط على بعض العائلات في بعض السياقات</a:t>
            </a:r>
            <a:r>
              <a:rPr lang="ar-SA" dirty="0"/>
              <a:t>)</a:t>
            </a:r>
            <a:endParaRPr lang="en-US" dirty="0"/>
          </a:p>
          <a:p>
            <a:pPr lvl="1" algn="r" rtl="1"/>
            <a:r>
              <a:rPr lang="en-US" noProof="0" dirty="0"/>
              <a:t>احتياجات الأطفال والشباب تأتي أولاً.</a:t>
            </a:r>
          </a:p>
          <a:p>
            <a:pPr lvl="1" algn="r" rtl="1"/>
            <a:r>
              <a:rPr lang="en-US" noProof="0" dirty="0"/>
              <a:t>التعليم مهم.</a:t>
            </a:r>
          </a:p>
          <a:p>
            <a:pPr lvl="1" algn="r" rtl="1"/>
            <a:r>
              <a:rPr lang="en-US" noProof="0" dirty="0"/>
              <a:t>يحتاج الأطفال إلى النمو في بيئة محبة و</a:t>
            </a:r>
            <a:r>
              <a:rPr lang="ar-SA" noProof="0" dirty="0"/>
              <a:t>مواتية.</a:t>
            </a:r>
            <a:endParaRPr lang="en-US" noProof="0" dirty="0"/>
          </a:p>
          <a:p>
            <a:pPr lvl="1" algn="r" rtl="1"/>
            <a:r>
              <a:rPr lang="en-US" noProof="0" dirty="0"/>
              <a:t>يحتاج الأطفال إلى الاهتمام.</a:t>
            </a:r>
          </a:p>
          <a:p>
            <a:pPr lvl="1" algn="r" rtl="1"/>
            <a:r>
              <a:rPr lang="en-US" noProof="0" dirty="0"/>
              <a:t> يح</a:t>
            </a:r>
            <a:r>
              <a:rPr lang="ar-SA" noProof="0" dirty="0"/>
              <a:t>ب الأهل</a:t>
            </a:r>
            <a:r>
              <a:rPr lang="en-US" noProof="0" dirty="0"/>
              <a:t> أطفالهم.</a:t>
            </a:r>
          </a:p>
          <a:p>
            <a:pPr lvl="1" algn="r" rtl="1"/>
            <a:r>
              <a:rPr lang="en-US" noProof="0" dirty="0"/>
              <a:t>رعاية الأطفال غير المصحوبين والمنفصلين هو الشيء الصحيح الذي يجب القيام به.</a:t>
            </a:r>
          </a:p>
          <a:p>
            <a:pPr lvl="1" algn="r" rtl="1"/>
            <a:r>
              <a:rPr lang="en-US" noProof="0" dirty="0"/>
              <a:t>من الصواب معاملة جميع الأطفال على قدم المساواة و</a:t>
            </a:r>
            <a:r>
              <a:rPr lang="ar-SA" noProof="0" dirty="0"/>
              <a:t>ب</a:t>
            </a:r>
            <a:r>
              <a:rPr lang="en-US" noProof="0" dirty="0"/>
              <a:t>إنصاف.</a:t>
            </a:r>
            <a:endParaRPr lang="en-US" dirty="0"/>
          </a:p>
          <a:p>
            <a:pPr algn="r" rtl="1"/>
            <a:r>
              <a:rPr lang="en-US" b="1" dirty="0"/>
              <a:t>السؤال </a:t>
            </a:r>
            <a:r>
              <a:rPr lang="ar-SA" b="1" dirty="0"/>
              <a:t>الثالث</a:t>
            </a:r>
            <a:r>
              <a:rPr lang="en-US" b="1" dirty="0"/>
              <a:t>: الأعراف الاجتماعية الضارة</a:t>
            </a:r>
            <a:br>
              <a:rPr lang="en-US" b="1" dirty="0"/>
            </a:br>
            <a:r>
              <a:rPr lang="ar-SA" dirty="0"/>
              <a:t>(م</a:t>
            </a:r>
            <a:r>
              <a:rPr lang="en-US" dirty="0"/>
              <a:t>لاحظ</a:t>
            </a:r>
            <a:r>
              <a:rPr lang="ar-SA" dirty="0"/>
              <a:t>ة </a:t>
            </a:r>
            <a:r>
              <a:rPr lang="en-US" dirty="0"/>
              <a:t>أن هذه مجرد أمثلة قد تنطبق فقط على بعض العائلات في بعض السياقات</a:t>
            </a:r>
            <a:r>
              <a:rPr lang="ar-SA" dirty="0"/>
              <a:t>)</a:t>
            </a:r>
            <a:endParaRPr lang="en-US" dirty="0"/>
          </a:p>
          <a:p>
            <a:pPr lvl="1" algn="r" rtl="1"/>
            <a:r>
              <a:rPr lang="en-US" dirty="0"/>
              <a:t>التعليم أكثر أهمية لل</a:t>
            </a:r>
            <a:r>
              <a:rPr lang="ar-SA" dirty="0"/>
              <a:t>فتيان</a:t>
            </a:r>
            <a:r>
              <a:rPr lang="en-US" dirty="0"/>
              <a:t> من ال</a:t>
            </a:r>
            <a:r>
              <a:rPr lang="ar-SA" dirty="0"/>
              <a:t>فتيات</a:t>
            </a:r>
            <a:endParaRPr lang="en-US" dirty="0"/>
          </a:p>
          <a:p>
            <a:pPr lvl="1" algn="r" rtl="1"/>
            <a:r>
              <a:rPr lang="en-US" dirty="0"/>
              <a:t>العقوبة البدنية مقبولة / ضرورية.</a:t>
            </a:r>
          </a:p>
          <a:p>
            <a:pPr lvl="1" algn="r" rtl="1"/>
            <a:r>
              <a:rPr lang="en-US" dirty="0"/>
              <a:t>في بعض الأحيان يكون من الأفضل وضع الأطفال في دور رعاية سكنية حيث يمكنهم الحصول على الطعام والتعليم والسكن ،</a:t>
            </a:r>
          </a:p>
          <a:p>
            <a:pPr lvl="1" algn="r" rtl="1"/>
            <a:r>
              <a:rPr lang="en-US" dirty="0"/>
              <a:t>في بعض الأحيان يكون زواج الأطفال من أجل حماية الطفل ،</a:t>
            </a:r>
          </a:p>
          <a:p>
            <a:pPr lvl="1" algn="r" rtl="1"/>
            <a:r>
              <a:rPr lang="en-US" dirty="0"/>
              <a:t>لا يحتاج الأطفال إلى المشاركة في القرارات التي تؤثر عليهم لأن الكبار يعرفون </a:t>
            </a:r>
            <a:r>
              <a:rPr lang="ar-SA" dirty="0"/>
              <a:t>مصلحتهم</a:t>
            </a:r>
            <a:endParaRPr lang="en-US" dirty="0"/>
          </a:p>
          <a:p>
            <a:pPr lvl="1" algn="r" rtl="1"/>
            <a:r>
              <a:rPr lang="en-US" dirty="0"/>
              <a:t>يحتاج الأطفال أحيانًا إلى </a:t>
            </a:r>
            <a:r>
              <a:rPr lang="ar-SA" dirty="0"/>
              <a:t>الصلابة</a:t>
            </a:r>
            <a:endParaRPr lang="en-US" dirty="0"/>
          </a:p>
          <a:p>
            <a:pPr algn="r" rtl="1"/>
            <a:endParaRPr lang="en-US" noProof="0" dirty="0"/>
          </a:p>
        </p:txBody>
      </p:sp>
      <p:sp>
        <p:nvSpPr>
          <p:cNvPr id="2" name="Google Shape;725;p48:notes">
            <a:extLst>
              <a:ext uri="{FF2B5EF4-FFF2-40B4-BE49-F238E27FC236}">
                <a16:creationId xmlns:a16="http://schemas.microsoft.com/office/drawing/2014/main" id="{F8D8A2CC-8CBB-2F13-3583-F0C151D3F7D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39</a:t>
            </a:fld>
            <a:endParaRPr lang="en-US" sz="1200" dirty="0">
              <a:latin typeface="+mn-lt"/>
            </a:endParaRPr>
          </a:p>
        </p:txBody>
      </p:sp>
    </p:spTree>
    <p:extLst>
      <p:ext uri="{BB962C8B-B14F-4D97-AF65-F5344CB8AC3E}">
        <p14:creationId xmlns:p14="http://schemas.microsoft.com/office/powerpoint/2010/main" val="86154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noProof="0" dirty="0"/>
              <a:t>مدة الجلسة الأولى: </a:t>
            </a:r>
            <a:r>
              <a:rPr lang="ar-SA" b="1" noProof="0" dirty="0"/>
              <a:t>٤٥ دقيقة</a:t>
            </a:r>
            <a:endParaRPr lang="en-US" b="1" noProof="0" dirty="0"/>
          </a:p>
          <a:p>
            <a:pPr algn="r" rtl="1"/>
            <a:endParaRPr lang="en-US" noProof="0" dirty="0"/>
          </a:p>
        </p:txBody>
      </p:sp>
      <p:sp>
        <p:nvSpPr>
          <p:cNvPr id="6" name="Slide Image Placeholder 5">
            <a:extLst>
              <a:ext uri="{FF2B5EF4-FFF2-40B4-BE49-F238E27FC236}">
                <a16:creationId xmlns:a16="http://schemas.microsoft.com/office/drawing/2014/main" id="{C3437B06-D9F2-8AAC-15F6-FD47E5A71BF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5F8AC79-AA0C-74F3-9F3E-C2E47055093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a:t>
            </a:fld>
            <a:endParaRPr lang="en-US" sz="1200" dirty="0">
              <a:latin typeface="+mn-lt"/>
            </a:endParaRPr>
          </a:p>
        </p:txBody>
      </p:sp>
    </p:spTree>
    <p:extLst>
      <p:ext uri="{BB962C8B-B14F-4D97-AF65-F5344CB8AC3E}">
        <p14:creationId xmlns:p14="http://schemas.microsoft.com/office/powerpoint/2010/main" val="3959809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dirty="0"/>
              <a:t>مناقشة عامة</a:t>
            </a:r>
            <a:endParaRPr lang="en-US" b="1" noProof="0" dirty="0"/>
          </a:p>
          <a:p>
            <a:pPr algn="r" rtl="1"/>
            <a:r>
              <a:rPr lang="en-US" i="1" noProof="0" dirty="0"/>
              <a:t>الآن نحن بصدد المضي قدمًا للنظر بشكل أكثر تعمقًا في النوع الاجتماعي وكيف ترتبط ديناميكيات الأسرة وأدوار ال</a:t>
            </a:r>
            <a:r>
              <a:rPr lang="ar-SA" i="1" noProof="0" dirty="0"/>
              <a:t>نوع الاجتماعي</a:t>
            </a:r>
            <a:r>
              <a:rPr lang="en-US" i="1" noProof="0" dirty="0"/>
              <a:t> داخل الأسرة ب</a:t>
            </a:r>
            <a:r>
              <a:rPr lang="ar-SA" i="1" noProof="0" dirty="0"/>
              <a:t>دعم</a:t>
            </a:r>
            <a:r>
              <a:rPr lang="en-US" i="1" noProof="0" dirty="0"/>
              <a:t> الأسرة.</a:t>
            </a:r>
          </a:p>
          <a:p>
            <a:pPr algn="r" rtl="1"/>
            <a:r>
              <a:rPr lang="ar-SA" i="1" noProof="0" dirty="0"/>
              <a:t>ل</a:t>
            </a:r>
            <a:r>
              <a:rPr lang="en-US" i="1" noProof="0" dirty="0"/>
              <a:t>جعلنا نبدأ </a:t>
            </a:r>
            <a:r>
              <a:rPr lang="ar-SA" i="1" noProof="0" dirty="0"/>
              <a:t>ب</a:t>
            </a:r>
            <a:r>
              <a:rPr lang="en-US" i="1" noProof="0" dirty="0"/>
              <a:t>نفس </a:t>
            </a:r>
            <a:r>
              <a:rPr lang="ar-SA" i="1" noProof="0" dirty="0"/>
              <a:t>الفهم، </a:t>
            </a:r>
            <a:r>
              <a:rPr lang="en-US" i="1" noProof="0" dirty="0"/>
              <a:t>هل يمكن لأي شخص أن يخبرني بالفرق بين الجنس وال</a:t>
            </a:r>
            <a:r>
              <a:rPr lang="ar-SA" i="1" noProof="0" dirty="0"/>
              <a:t>نوع الاجتماعي</a:t>
            </a:r>
            <a:r>
              <a:rPr lang="en-US" i="1" noProof="0" dirty="0"/>
              <a:t>؟</a:t>
            </a:r>
          </a:p>
          <a:p>
            <a:pPr algn="r" rtl="1"/>
            <a:r>
              <a:rPr lang="en-US" noProof="0" dirty="0"/>
              <a:t>انقر فوق الشريحة التالية للكشف عن الإجابة</a:t>
            </a:r>
          </a:p>
        </p:txBody>
      </p:sp>
      <p:sp>
        <p:nvSpPr>
          <p:cNvPr id="6" name="Slide Image Placeholder 5">
            <a:extLst>
              <a:ext uri="{FF2B5EF4-FFF2-40B4-BE49-F238E27FC236}">
                <a16:creationId xmlns:a16="http://schemas.microsoft.com/office/drawing/2014/main" id="{F55C760E-7026-5671-862E-6D7E13985B3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B879A3F-1771-DD45-B9CC-9E5B377173C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40</a:t>
            </a:fld>
            <a:endParaRPr lang="en-US" sz="1200" dirty="0">
              <a:latin typeface="+mn-lt"/>
            </a:endParaRPr>
          </a:p>
        </p:txBody>
      </p:sp>
    </p:spTree>
    <p:extLst>
      <p:ext uri="{BB962C8B-B14F-4D97-AF65-F5344CB8AC3E}">
        <p14:creationId xmlns:p14="http://schemas.microsoft.com/office/powerpoint/2010/main" val="3748065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الشرح</a:t>
            </a:r>
            <a:endParaRPr lang="en-US" b="1" noProof="0" dirty="0"/>
          </a:p>
          <a:p>
            <a:pPr algn="r" rtl="1"/>
            <a:r>
              <a:rPr lang="en-US" sz="1200" b="1" i="1" dirty="0">
                <a:effectLst/>
                <a:latin typeface="Calibri" panose="020F0502020204030204" pitchFamily="34" charset="0"/>
                <a:cs typeface="Calibri" panose="020F0502020204030204" pitchFamily="34" charset="0"/>
              </a:rPr>
              <a:t>الجنس</a:t>
            </a:r>
            <a:r>
              <a:rPr lang="ar-SA" sz="1200" b="1" i="1" dirty="0">
                <a:effectLst/>
                <a:latin typeface="Calibri" panose="020F0502020204030204" pitchFamily="34" charset="0"/>
                <a:cs typeface="Calibri" panose="020F0502020204030204" pitchFamily="34" charset="0"/>
              </a:rPr>
              <a:t>" </a:t>
            </a:r>
            <a:r>
              <a:rPr lang="en-US" sz="1200" b="0" i="1" dirty="0">
                <a:effectLst/>
                <a:latin typeface="Calibri" panose="020F0502020204030204" pitchFamily="34" charset="0"/>
                <a:cs typeface="Calibri" panose="020F0502020204030204" pitchFamily="34" charset="0"/>
              </a:rPr>
              <a:t>يشير إلى </a:t>
            </a:r>
            <a:r>
              <a:rPr lang="ar-SA" sz="1200" b="0" i="1" dirty="0">
                <a:effectLst/>
                <a:latin typeface="Calibri" panose="020F0502020204030204" pitchFamily="34" charset="0"/>
                <a:cs typeface="Calibri" panose="020F0502020204030204" pitchFamily="34" charset="0"/>
              </a:rPr>
              <a:t>ال</a:t>
            </a:r>
            <a:r>
              <a:rPr lang="en-US" sz="1200" b="0" i="1" dirty="0">
                <a:effectLst/>
                <a:latin typeface="Calibri" panose="020F0502020204030204" pitchFamily="34" charset="0"/>
                <a:cs typeface="Calibri" panose="020F0502020204030204" pitchFamily="34" charset="0"/>
              </a:rPr>
              <a:t>اختلافات الجس</a:t>
            </a:r>
            <a:r>
              <a:rPr lang="ar-SA" sz="1200" b="0" i="1" dirty="0">
                <a:effectLst/>
                <a:latin typeface="Calibri" panose="020F0502020204030204" pitchFamily="34" charset="0"/>
                <a:cs typeface="Calibri" panose="020F0502020204030204" pitchFamily="34" charset="0"/>
              </a:rPr>
              <a:t>دية</a:t>
            </a:r>
            <a:r>
              <a:rPr lang="en-US" sz="1200" b="0" i="1" dirty="0">
                <a:effectLst/>
                <a:latin typeface="Calibri" panose="020F0502020204030204" pitchFamily="34" charset="0"/>
                <a:cs typeface="Calibri" panose="020F0502020204030204" pitchFamily="34" charset="0"/>
              </a:rPr>
              <a:t> بين الذكور والإناث</a:t>
            </a:r>
            <a:r>
              <a:rPr lang="en-US" sz="1200" b="0" i="1" dirty="0">
                <a:effectLst/>
                <a:latin typeface="Arial" panose="020B0604020202020204" pitchFamily="34" charset="0"/>
                <a:cs typeface="Arial" panose="020B0604020202020204" pitchFamily="34" charset="0"/>
              </a:rPr>
              <a:t>.</a:t>
            </a:r>
            <a:r>
              <a:rPr lang="en-US" i="1" dirty="0"/>
              <a:t>.</a:t>
            </a:r>
          </a:p>
          <a:p>
            <a:pPr lvl="1" algn="r" rtl="1"/>
            <a:r>
              <a:rPr lang="en-US" i="1" dirty="0"/>
              <a:t>تختلف أجزاء الجسم بين النساء والرجال لأنهما جنسان مختلفان - الجنس الذكري والجنس الأنثوي.</a:t>
            </a:r>
          </a:p>
          <a:p>
            <a:pPr algn="r" rtl="1"/>
            <a:r>
              <a:rPr lang="en-US" b="1" i="1" dirty="0"/>
              <a:t>‘</a:t>
            </a:r>
            <a:r>
              <a:rPr lang="ar-SA" b="1" i="1" dirty="0"/>
              <a:t>النوع الاجتماعي" </a:t>
            </a:r>
            <a:r>
              <a:rPr lang="en-US" i="1" dirty="0"/>
              <a:t>يشير إلى الاختلافات الاجتماعية والثقافية بين الرجل والمرأة.</a:t>
            </a:r>
          </a:p>
          <a:p>
            <a:pPr lvl="1" algn="r" rtl="1"/>
            <a:r>
              <a:rPr lang="en-US" i="1" dirty="0"/>
              <a:t>على سبيل المثال</a:t>
            </a:r>
            <a:r>
              <a:rPr lang="ar-SA" i="1" dirty="0"/>
              <a:t>، </a:t>
            </a:r>
            <a:r>
              <a:rPr lang="en-US" i="1" dirty="0"/>
              <a:t>يختلف الوضع الاجتماعي والفرص والقيود التي تواجهها الفتيات / النساء عن الفتيان / الرجال.</a:t>
            </a:r>
          </a:p>
          <a:p>
            <a:pPr lvl="1" algn="r" rtl="1"/>
            <a:r>
              <a:rPr lang="en-US" i="1" dirty="0"/>
              <a:t>على سبيل المثال</a:t>
            </a:r>
            <a:r>
              <a:rPr lang="ar-SA" i="1" dirty="0"/>
              <a:t>، ت</a:t>
            </a:r>
            <a:r>
              <a:rPr lang="en-US" i="1" dirty="0"/>
              <a:t>ختلف بعض الأنشطة التي من المفترض أن تقوم بها الفتيات / النساء داخل المجتمع عن تلك التي يفترض أن يقوم بها الفتيان / الرجال.</a:t>
            </a:r>
          </a:p>
          <a:p>
            <a:pPr lvl="1" algn="r" rtl="1"/>
            <a:r>
              <a:rPr lang="en-US" i="1" dirty="0"/>
              <a:t>يمكن أن تكون فكرة </a:t>
            </a:r>
            <a:r>
              <a:rPr lang="ar-SA" i="1" dirty="0"/>
              <a:t>ال</a:t>
            </a:r>
            <a:r>
              <a:rPr lang="en-US" i="1" dirty="0"/>
              <a:t>أدوار و</a:t>
            </a:r>
            <a:r>
              <a:rPr lang="ar-SA" i="1" dirty="0"/>
              <a:t>ال</a:t>
            </a:r>
            <a:r>
              <a:rPr lang="en-US" i="1" dirty="0"/>
              <a:t>مسؤوليات ال</a:t>
            </a:r>
            <a:r>
              <a:rPr lang="ar-SA" i="1" dirty="0"/>
              <a:t>اجتماعية</a:t>
            </a:r>
            <a:r>
              <a:rPr lang="en-US" i="1" dirty="0"/>
              <a:t> داعمة من بعض النواحي.</a:t>
            </a:r>
          </a:p>
          <a:p>
            <a:pPr lvl="1" algn="r" rtl="1"/>
            <a:r>
              <a:rPr lang="en-US" i="1" dirty="0"/>
              <a:t>في أوقات أخرى</a:t>
            </a:r>
            <a:r>
              <a:rPr lang="ar-SA" i="1" dirty="0"/>
              <a:t>، </a:t>
            </a:r>
            <a:r>
              <a:rPr lang="en-US" i="1" dirty="0"/>
              <a:t>قد يحد ال</a:t>
            </a:r>
            <a:r>
              <a:rPr lang="ar-SA" i="1" dirty="0"/>
              <a:t>نوع الاجتماعي</a:t>
            </a:r>
            <a:r>
              <a:rPr lang="en-US" i="1" dirty="0"/>
              <a:t> من مواهب الناس وقدراتهم وخياراتهم في الحياة فضلاً عن خلق مخاطر محددة تتعلق بالعنف و</a:t>
            </a:r>
            <a:r>
              <a:rPr lang="ar-SA" i="1" dirty="0"/>
              <a:t>الإساءة.</a:t>
            </a:r>
            <a:endParaRPr lang="en-US" i="1" noProof="0" dirty="0"/>
          </a:p>
        </p:txBody>
      </p:sp>
      <p:sp>
        <p:nvSpPr>
          <p:cNvPr id="6" name="Slide Image Placeholder 5">
            <a:extLst>
              <a:ext uri="{FF2B5EF4-FFF2-40B4-BE49-F238E27FC236}">
                <a16:creationId xmlns:a16="http://schemas.microsoft.com/office/drawing/2014/main" id="{C78FCDC7-912D-2450-80FB-358A528551C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9AB7624-B26F-6212-47FB-6FB9779967C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41</a:t>
            </a:fld>
            <a:endParaRPr lang="en-US" sz="1200" dirty="0">
              <a:latin typeface="+mn-lt"/>
            </a:endParaRPr>
          </a:p>
        </p:txBody>
      </p:sp>
    </p:spTree>
    <p:extLst>
      <p:ext uri="{BB962C8B-B14F-4D97-AF65-F5344CB8AC3E}">
        <p14:creationId xmlns:p14="http://schemas.microsoft.com/office/powerpoint/2010/main" val="117151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a:t>
            </a:r>
            <a:r>
              <a:rPr lang="en-US" b="1" noProof="0" dirty="0"/>
              <a:t>تحضير</a:t>
            </a:r>
            <a:endParaRPr lang="en-US" b="1" dirty="0"/>
          </a:p>
          <a:p>
            <a:pPr algn="r" rtl="1"/>
            <a:r>
              <a:rPr lang="en-US" dirty="0"/>
              <a:t>ضع علامة بحرف "</a:t>
            </a:r>
            <a:r>
              <a:rPr lang="ar-SA" dirty="0"/>
              <a:t>ج</a:t>
            </a:r>
            <a:r>
              <a:rPr lang="en-US" dirty="0"/>
              <a:t>" وواحدة بحرف "</a:t>
            </a:r>
            <a:r>
              <a:rPr lang="ar-SA" dirty="0"/>
              <a:t>ن</a:t>
            </a:r>
            <a:r>
              <a:rPr lang="en-US" dirty="0"/>
              <a:t>" وضعها في زاويتين من الغرفة (أو الحرفين الأولين من "الجنس" و "ال</a:t>
            </a:r>
            <a:r>
              <a:rPr lang="ar-SA" dirty="0"/>
              <a:t>نوع الاجتماعي </a:t>
            </a:r>
            <a:r>
              <a:rPr lang="en-US" dirty="0"/>
              <a:t>" في اللغة المحلية</a:t>
            </a:r>
            <a:r>
              <a:rPr lang="ar-SA" dirty="0"/>
              <a:t>)</a:t>
            </a:r>
            <a:endParaRPr lang="en-US" dirty="0"/>
          </a:p>
          <a:p>
            <a:pPr marL="0" indent="0" algn="r" rtl="1">
              <a:buNone/>
            </a:pPr>
            <a:endParaRPr lang="en-US" dirty="0"/>
          </a:p>
          <a:p>
            <a:pPr marL="0" indent="0" algn="r" rtl="1">
              <a:buNone/>
            </a:pPr>
            <a:r>
              <a:rPr lang="en-US" b="1" dirty="0"/>
              <a:t>التكي</a:t>
            </a:r>
            <a:r>
              <a:rPr lang="ar-SA" b="1" dirty="0"/>
              <a:t>ي</a:t>
            </a:r>
            <a:r>
              <a:rPr lang="en-US" b="1" dirty="0"/>
              <a:t>ف مع السياق</a:t>
            </a:r>
          </a:p>
          <a:p>
            <a:pPr algn="r" rtl="1"/>
            <a:r>
              <a:rPr lang="en-US" dirty="0"/>
              <a:t>قم بتكييف عبارات النوع الاجتماعي بناءً على تصورات النوع الاجتماعي النموذجية في السياق.</a:t>
            </a:r>
          </a:p>
          <a:p>
            <a:pPr marL="0" indent="0" algn="r" rtl="1">
              <a:buNone/>
            </a:pPr>
            <a:r>
              <a:rPr lang="en-US" noProof="0" dirty="0"/>
              <a:t>______________________________________________________________________________</a:t>
            </a:r>
          </a:p>
          <a:p>
            <a:pPr marL="0" indent="0" algn="r" rtl="1">
              <a:buNone/>
            </a:pPr>
            <a:r>
              <a:rPr lang="en-US" dirty="0"/>
              <a:t> </a:t>
            </a:r>
          </a:p>
          <a:p>
            <a:pPr marL="0" indent="0" algn="r" rtl="1">
              <a:buNone/>
            </a:pPr>
            <a:r>
              <a:rPr lang="en-US" b="1" dirty="0"/>
              <a:t>مقدمة</a:t>
            </a:r>
          </a:p>
          <a:p>
            <a:pPr algn="r" rtl="1"/>
            <a:r>
              <a:rPr lang="en-US" i="1" dirty="0"/>
              <a:t>الرجاء الوقوف في منتصف الغرفة.</a:t>
            </a:r>
          </a:p>
          <a:p>
            <a:pPr algn="r" rtl="1"/>
            <a:r>
              <a:rPr lang="en-US" i="1" dirty="0"/>
              <a:t>سنلعب لعبة لمساعدتنا في التفكير فيما يلي:</a:t>
            </a:r>
          </a:p>
          <a:p>
            <a:pPr lvl="1" algn="r" rtl="1"/>
            <a:r>
              <a:rPr lang="en-US" i="1" dirty="0"/>
              <a:t>كيف يختلف الجنس وال</a:t>
            </a:r>
            <a:r>
              <a:rPr lang="ar-SA" i="1" dirty="0"/>
              <a:t>نوع الاجتماعي</a:t>
            </a:r>
            <a:endParaRPr lang="en-US" i="1" dirty="0"/>
          </a:p>
          <a:p>
            <a:pPr lvl="1" algn="r" rtl="1"/>
            <a:r>
              <a:rPr lang="en-US" i="1" dirty="0"/>
              <a:t>كيف </a:t>
            </a:r>
            <a:r>
              <a:rPr lang="ar-SA" i="1" dirty="0"/>
              <a:t>تؤثر</a:t>
            </a:r>
            <a:r>
              <a:rPr lang="en-US" i="1" dirty="0"/>
              <a:t> في طرق تربية ال</a:t>
            </a:r>
            <a:r>
              <a:rPr lang="ar-SA" i="1" dirty="0"/>
              <a:t>بالغين</a:t>
            </a:r>
            <a:r>
              <a:rPr lang="en-US" i="1" dirty="0"/>
              <a:t> للفتيان والفتيات</a:t>
            </a:r>
          </a:p>
          <a:p>
            <a:pPr lvl="1" algn="r" rtl="1"/>
            <a:r>
              <a:rPr lang="en-US" i="1" dirty="0"/>
              <a:t>كيف تؤثر على العلاقات والفرص التي نخلقها لأطفالنا</a:t>
            </a:r>
          </a:p>
          <a:p>
            <a:pPr algn="r" rtl="1"/>
            <a:r>
              <a:rPr lang="en-US" i="1" dirty="0"/>
              <a:t>سوف أقرأ بعض ال</a:t>
            </a:r>
            <a:r>
              <a:rPr lang="ar-SA" i="1" dirty="0"/>
              <a:t>عبارات</a:t>
            </a:r>
            <a:endParaRPr lang="en-US" i="1" dirty="0"/>
          </a:p>
          <a:p>
            <a:pPr lvl="1" algn="r" rtl="1"/>
            <a:r>
              <a:rPr lang="en-US" i="1" dirty="0"/>
              <a:t>فكر فيما إذا كانت العبارة حقيقة تتعلق بالجنس أو ال</a:t>
            </a:r>
            <a:r>
              <a:rPr lang="ar-SA" i="1" dirty="0"/>
              <a:t>نوع الاجتماعي</a:t>
            </a:r>
            <a:endParaRPr lang="en-US" i="1" dirty="0"/>
          </a:p>
          <a:p>
            <a:pPr lvl="1" algn="r" rtl="1"/>
            <a:r>
              <a:rPr lang="en-US" i="1" dirty="0"/>
              <a:t>إذا كنت تعتقد أن الأمر يتعلق بالجنس</a:t>
            </a:r>
            <a:r>
              <a:rPr lang="ar-SA" i="1" dirty="0"/>
              <a:t>، </a:t>
            </a:r>
            <a:r>
              <a:rPr lang="en-US" i="1" dirty="0"/>
              <a:t>فقف تحت علامة "</a:t>
            </a:r>
            <a:r>
              <a:rPr lang="ar-SA" i="1" dirty="0"/>
              <a:t>ج</a:t>
            </a:r>
            <a:r>
              <a:rPr lang="en-US" i="1" dirty="0"/>
              <a:t>"</a:t>
            </a:r>
            <a:r>
              <a:rPr lang="ar-SA" i="1" dirty="0"/>
              <a:t> (جنس)</a:t>
            </a:r>
            <a:endParaRPr lang="en-US" i="1" dirty="0"/>
          </a:p>
          <a:p>
            <a:pPr lvl="1" algn="r" rtl="1"/>
            <a:r>
              <a:rPr lang="en-US" i="1" dirty="0"/>
              <a:t>إذا كنت تعتقد أن الأمر يتعلق </a:t>
            </a:r>
            <a:r>
              <a:rPr lang="ar-SA" i="1" dirty="0"/>
              <a:t>بالنوع الاجتماعي </a:t>
            </a:r>
            <a:r>
              <a:rPr lang="en-US" i="1" dirty="0"/>
              <a:t>فقف أسفل علامة "</a:t>
            </a:r>
            <a:r>
              <a:rPr lang="ar-SA" i="1" dirty="0"/>
              <a:t>ن</a:t>
            </a:r>
            <a:r>
              <a:rPr lang="en-US" i="1" dirty="0"/>
              <a:t>".</a:t>
            </a:r>
            <a:r>
              <a:rPr lang="ar-SA" i="1" dirty="0"/>
              <a:t> (نوع اجتماعي)</a:t>
            </a:r>
            <a:endParaRPr lang="en-US" i="1" dirty="0"/>
          </a:p>
          <a:p>
            <a:pPr algn="r" rtl="1"/>
            <a:r>
              <a:rPr lang="ar-SA" dirty="0"/>
              <a:t> </a:t>
            </a:r>
            <a:endParaRPr lang="en-US" dirty="0"/>
          </a:p>
          <a:p>
            <a:pPr marL="0" indent="0" algn="r" rtl="1">
              <a:buNone/>
            </a:pPr>
            <a:r>
              <a:rPr lang="en-US" b="1" dirty="0"/>
              <a:t>النشاط العام</a:t>
            </a:r>
          </a:p>
          <a:p>
            <a:pPr algn="r" rtl="1"/>
            <a:r>
              <a:rPr lang="en-US" dirty="0"/>
              <a:t>اقرأ العبارات التالية</a:t>
            </a:r>
          </a:p>
          <a:p>
            <a:pPr algn="r" rtl="1"/>
            <a:r>
              <a:rPr lang="en-US" dirty="0"/>
              <a:t>امنح المتدربين وقتًا للسير على الأقدام إلى العلامات</a:t>
            </a:r>
          </a:p>
          <a:p>
            <a:pPr algn="r" rtl="1"/>
            <a:endParaRPr lang="en-US" dirty="0"/>
          </a:p>
          <a:p>
            <a:pPr marL="0" indent="0" algn="r" rtl="1">
              <a:buNone/>
            </a:pPr>
            <a:r>
              <a:rPr lang="ar-SA" b="1" dirty="0"/>
              <a:t>يتبع</a:t>
            </a:r>
            <a:r>
              <a:rPr lang="en-US" b="1" dirty="0">
                <a:sym typeface="Wingdings" panose="05000000000000000000" pitchFamily="2" charset="2"/>
              </a:rPr>
              <a:t></a:t>
            </a:r>
            <a:endParaRPr lang="en-US" i="1" noProof="0" dirty="0"/>
          </a:p>
        </p:txBody>
      </p:sp>
      <p:sp>
        <p:nvSpPr>
          <p:cNvPr id="6" name="Slide Image Placeholder 5">
            <a:extLst>
              <a:ext uri="{FF2B5EF4-FFF2-40B4-BE49-F238E27FC236}">
                <a16:creationId xmlns:a16="http://schemas.microsoft.com/office/drawing/2014/main" id="{B520A553-A610-9B05-EF25-AA26B8BAF3E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0CDFA064-3E5D-9C58-8EA3-D12B56A1BE5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42</a:t>
            </a:fld>
            <a:endParaRPr lang="en-US" sz="1200" dirty="0">
              <a:latin typeface="+mn-lt"/>
            </a:endParaRPr>
          </a:p>
        </p:txBody>
      </p:sp>
    </p:spTree>
    <p:extLst>
      <p:ext uri="{BB962C8B-B14F-4D97-AF65-F5344CB8AC3E}">
        <p14:creationId xmlns:p14="http://schemas.microsoft.com/office/powerpoint/2010/main" val="3732655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algn="r" rtl="1"/>
            <a:r>
              <a:rPr lang="ar-SA" dirty="0"/>
              <a:t>العبارات</a:t>
            </a:r>
            <a:endParaRPr lang="en-US" dirty="0"/>
          </a:p>
          <a:p>
            <a:pPr lvl="1" algn="r" rtl="1"/>
            <a:r>
              <a:rPr lang="en-US" dirty="0"/>
              <a:t>يمكن للنساء / الفتيات الحمل والرجال لا يمكنهم ذلك. </a:t>
            </a:r>
            <a:r>
              <a:rPr lang="ar-SA" dirty="0"/>
              <a:t>(</a:t>
            </a:r>
            <a:r>
              <a:rPr lang="en-US" dirty="0"/>
              <a:t>الجواب: </a:t>
            </a:r>
            <a:r>
              <a:rPr lang="ar-SA" dirty="0"/>
              <a:t>جنس)</a:t>
            </a:r>
            <a:endParaRPr lang="en-US" dirty="0"/>
          </a:p>
          <a:p>
            <a:pPr lvl="1" algn="r" rtl="1"/>
            <a:r>
              <a:rPr lang="en-US" dirty="0"/>
              <a:t>الأولاد جيدون في الرياضة. </a:t>
            </a:r>
            <a:r>
              <a:rPr lang="ar-SA" dirty="0"/>
              <a:t> (الجواب: نوع اجتماعي)</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يجب أن تساعد الفتيات في الأعمال المنزلية بدلاً من اللعب. </a:t>
            </a:r>
            <a:r>
              <a:rPr lang="ar-SA" dirty="0"/>
              <a:t>(الجواب: نوع اجتماعي)</a:t>
            </a:r>
            <a:endParaRPr lang="en-US" dirty="0"/>
          </a:p>
          <a:p>
            <a:pPr lvl="1" algn="r" rtl="1"/>
            <a:r>
              <a:rPr lang="en-US" dirty="0"/>
              <a:t>يمكن للمرأة أن ترضع أطفالها رضاعة طبيعية. يمكن للرجال إرضاع الأطفال بالزجاجة. </a:t>
            </a:r>
            <a:r>
              <a:rPr lang="ar-SA" dirty="0"/>
              <a:t>(</a:t>
            </a:r>
            <a:r>
              <a:rPr lang="en-US" dirty="0"/>
              <a:t>الجواب: </a:t>
            </a:r>
            <a:r>
              <a:rPr lang="ar-SA" dirty="0"/>
              <a:t>جنس)</a:t>
            </a:r>
            <a:endParaRPr lang="en-US" dirty="0"/>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ال</a:t>
            </a:r>
            <a:r>
              <a:rPr lang="ar-SA" dirty="0"/>
              <a:t>فتيان </a:t>
            </a:r>
            <a:r>
              <a:rPr lang="en-US" dirty="0"/>
              <a:t>أذكياء ويجب منحهم الفرص للذهاب إلى المدرسة. </a:t>
            </a:r>
            <a:r>
              <a:rPr lang="ar-SA" dirty="0"/>
              <a:t>(الجواب: نوع اجتماعي)</a:t>
            </a:r>
            <a:endParaRPr lang="en-US" dirty="0"/>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ال</a:t>
            </a:r>
            <a:r>
              <a:rPr lang="ar-SA" dirty="0"/>
              <a:t>فتيان</a:t>
            </a:r>
            <a:r>
              <a:rPr lang="en-US" dirty="0"/>
              <a:t> أقوياء والبنات ضعيفات</a:t>
            </a:r>
            <a:r>
              <a:rPr lang="ar-SA" dirty="0"/>
              <a:t>. (الجواب: نوع اجتماعي)</a:t>
            </a:r>
            <a:endParaRPr lang="en-US" dirty="0"/>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أصوات الرجال تتغير خلال فترة البلوغ ؛ أصوات النساء لا</a:t>
            </a:r>
            <a:r>
              <a:rPr lang="ar-SA" dirty="0"/>
              <a:t> تتغير. (</a:t>
            </a:r>
            <a:r>
              <a:rPr lang="en-US" dirty="0"/>
              <a:t>الجواب: </a:t>
            </a:r>
            <a:r>
              <a:rPr lang="ar-SA" dirty="0"/>
              <a:t>جنس)</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يحضر الرجال كل الحطب إلى المنزل وتقوم النساء بجميع </a:t>
            </a:r>
            <a:r>
              <a:rPr lang="ar-SA" dirty="0"/>
              <a:t>ال</a:t>
            </a:r>
            <a:r>
              <a:rPr lang="en-US" dirty="0"/>
              <a:t>أنشطة المنزلية</a:t>
            </a:r>
            <a:r>
              <a:rPr lang="ar-SA" dirty="0"/>
              <a:t> و الطبخ. (الجواب: نوع اجتماعي)</a:t>
            </a:r>
          </a:p>
          <a:p>
            <a:pPr lvl="1" algn="r" rtl="1"/>
            <a:r>
              <a:rPr lang="ar-SA" dirty="0"/>
              <a:t>ت</a:t>
            </a:r>
            <a:r>
              <a:rPr lang="en-US" dirty="0"/>
              <a:t>حيض النساء مرة في الشهر ولا يحيض الرجال</a:t>
            </a:r>
            <a:r>
              <a:rPr lang="ar-SA" dirty="0"/>
              <a:t>. (</a:t>
            </a:r>
            <a:r>
              <a:rPr lang="en-US" dirty="0"/>
              <a:t>الجواب: </a:t>
            </a:r>
            <a:r>
              <a:rPr lang="ar-SA" dirty="0"/>
              <a:t>جنس)</a:t>
            </a:r>
            <a:endParaRPr lang="en-US" dirty="0"/>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ال</a:t>
            </a:r>
            <a:r>
              <a:rPr lang="ar-SA" dirty="0"/>
              <a:t>فتيات</a:t>
            </a:r>
            <a:r>
              <a:rPr lang="en-US" dirty="0"/>
              <a:t> هادئ</a:t>
            </a:r>
            <a:r>
              <a:rPr lang="ar-SA" dirty="0"/>
              <a:t>ات</a:t>
            </a:r>
            <a:r>
              <a:rPr lang="en-US" dirty="0"/>
              <a:t> وخجول</a:t>
            </a:r>
            <a:r>
              <a:rPr lang="ar-SA" dirty="0"/>
              <a:t>ات. (الجواب: نوع اجتماعي)</a:t>
            </a:r>
            <a:endParaRPr lang="en-US" dirty="0"/>
          </a:p>
          <a:p>
            <a:pPr lvl="1" algn="r" rtl="1"/>
            <a:endParaRPr lang="en-US" dirty="0"/>
          </a:p>
        </p:txBody>
      </p:sp>
      <p:sp>
        <p:nvSpPr>
          <p:cNvPr id="5" name="Google Shape;725;p48:notes">
            <a:extLst>
              <a:ext uri="{FF2B5EF4-FFF2-40B4-BE49-F238E27FC236}">
                <a16:creationId xmlns:a16="http://schemas.microsoft.com/office/drawing/2014/main" id="{1B4765D7-0A26-0602-9886-A2D70C324DC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43</a:t>
            </a:fld>
            <a:endParaRPr lang="en-US" sz="1200" dirty="0">
              <a:latin typeface="+mn-lt"/>
            </a:endParaRPr>
          </a:p>
        </p:txBody>
      </p:sp>
    </p:spTree>
    <p:extLst>
      <p:ext uri="{BB962C8B-B14F-4D97-AF65-F5344CB8AC3E}">
        <p14:creationId xmlns:p14="http://schemas.microsoft.com/office/powerpoint/2010/main" val="3030351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sz="1100" b="1" noProof="0" dirty="0"/>
              <a:t>التكي</a:t>
            </a:r>
            <a:r>
              <a:rPr lang="ar-SA" sz="1100" b="1" noProof="0" dirty="0"/>
              <a:t>ي</a:t>
            </a:r>
            <a:r>
              <a:rPr lang="en-US" sz="1100" b="1" noProof="0" dirty="0"/>
              <a:t>ف مع السياق</a:t>
            </a:r>
            <a:endParaRPr lang="en-US" sz="1100" b="1" dirty="0"/>
          </a:p>
          <a:p>
            <a:pPr algn="r" rtl="1"/>
            <a:r>
              <a:rPr lang="en-US" sz="1100" noProof="0" dirty="0"/>
              <a:t>قم بتكييف عبارات </a:t>
            </a:r>
            <a:r>
              <a:rPr lang="ar-SA" sz="1100" noProof="0" dirty="0"/>
              <a:t>أ</a:t>
            </a:r>
            <a:r>
              <a:rPr lang="en-US" sz="1100" noProof="0" dirty="0"/>
              <a:t>وافق / </a:t>
            </a:r>
            <a:r>
              <a:rPr lang="ar-SA" sz="1100" noProof="0" dirty="0"/>
              <a:t>لا</a:t>
            </a:r>
            <a:r>
              <a:rPr lang="en-US" sz="1100" noProof="0" dirty="0"/>
              <a:t> </a:t>
            </a:r>
            <a:r>
              <a:rPr lang="ar-SA" sz="1100" noProof="0" dirty="0"/>
              <a:t>أ</a:t>
            </a:r>
            <a:r>
              <a:rPr lang="en-US" sz="1100" noProof="0" dirty="0"/>
              <a:t>وافق في </a:t>
            </a:r>
            <a:r>
              <a:rPr lang="ar-SA" sz="1100" noProof="0" dirty="0"/>
              <a:t>دليل العمل</a:t>
            </a:r>
            <a:r>
              <a:rPr lang="en-US" sz="1100" noProof="0" dirty="0"/>
              <a:t> بناءً على السياق.</a:t>
            </a:r>
          </a:p>
          <a:p>
            <a:pPr marL="0" indent="0" algn="r" rtl="1">
              <a:buNone/>
            </a:pPr>
            <a:r>
              <a:rPr lang="en-US" sz="1100" noProof="0" dirty="0"/>
              <a:t>______________________________________________________________________________</a:t>
            </a:r>
          </a:p>
          <a:p>
            <a:pPr marL="0" indent="0" algn="r" rtl="1">
              <a:buNone/>
            </a:pPr>
            <a:endParaRPr lang="en-US" sz="1100" dirty="0"/>
          </a:p>
          <a:p>
            <a:pPr marL="0" indent="0" algn="r" rtl="1">
              <a:buNone/>
            </a:pPr>
            <a:r>
              <a:rPr lang="en-US" sz="1100" b="1" noProof="0" dirty="0"/>
              <a:t>مقدمة</a:t>
            </a:r>
          </a:p>
          <a:p>
            <a:pPr algn="r" rtl="1"/>
            <a:r>
              <a:rPr lang="en-US" sz="1100" i="1" noProof="0" dirty="0"/>
              <a:t>يتم التعامل مع الرجال والنساء بشكل مختلف في هذا المجتمع وفي جميع أنحاء العالم.</a:t>
            </a:r>
          </a:p>
          <a:p>
            <a:pPr algn="r" rtl="1"/>
            <a:r>
              <a:rPr lang="en-US" sz="1100" i="1" noProof="0" dirty="0"/>
              <a:t>سوف نستكشف قيمنا ومواقفنا الخاصة حول ما يعنيه أن تكون رجلاً أو امرأة وخاصة الأم أو الأب.</a:t>
            </a:r>
          </a:p>
          <a:p>
            <a:pPr algn="r" rtl="1"/>
            <a:r>
              <a:rPr lang="en-US" sz="1100" i="1" noProof="0" dirty="0"/>
              <a:t>هذه الأفكار مهمة جدًا لأنها غالبًا ما تقودنا إلى العمل مع العائلات بطريقة معينة.</a:t>
            </a:r>
          </a:p>
          <a:p>
            <a:pPr algn="r" rtl="1"/>
            <a:r>
              <a:rPr lang="en-US" sz="1100" i="1" noProof="0" dirty="0"/>
              <a:t>كما أنها تؤدي إلى توقعاتنا حول كيفية قيام الأمهات والآباء بدعم أطفالهم.</a:t>
            </a:r>
          </a:p>
          <a:p>
            <a:pPr algn="r" rtl="1"/>
            <a:r>
              <a:rPr lang="en-US" sz="1100" dirty="0"/>
              <a:t>توجيه المشاركين إلى</a:t>
            </a:r>
            <a:r>
              <a:rPr lang="ar-SA" sz="1100" dirty="0"/>
              <a:t> </a:t>
            </a:r>
            <a:r>
              <a:rPr lang="en-US" sz="1100" b="1" dirty="0"/>
              <a:t>صفحة </a:t>
            </a:r>
            <a:r>
              <a:rPr lang="ar-SA" sz="1100" b="1" dirty="0"/>
              <a:t>دليل العمل ١٢: </a:t>
            </a:r>
            <a:r>
              <a:rPr lang="en-US" sz="1100" b="1" dirty="0"/>
              <a:t>القيم الجن</a:t>
            </a:r>
            <a:r>
              <a:rPr lang="ar-SA" sz="1100" b="1" dirty="0"/>
              <a:t>درية</a:t>
            </a:r>
            <a:r>
              <a:rPr lang="en-US" sz="1100" b="1" dirty="0"/>
              <a:t> - الأبوة والأمومة</a:t>
            </a:r>
            <a:endParaRPr lang="en-US" sz="1100" b="1" noProof="0" dirty="0"/>
          </a:p>
          <a:p>
            <a:pPr lvl="1" algn="r" rtl="1"/>
            <a:r>
              <a:rPr lang="en-US" sz="1100" i="1" dirty="0"/>
              <a:t>ست</a:t>
            </a:r>
            <a:r>
              <a:rPr lang="ar-SA" sz="1100" i="1" dirty="0"/>
              <a:t>قوم ب</a:t>
            </a:r>
            <a:r>
              <a:rPr lang="en-US" sz="1100" i="1" noProof="0" dirty="0"/>
              <a:t>تمرين تأملي للتفكير والتعرف على ما تشعر به.</a:t>
            </a:r>
          </a:p>
          <a:p>
            <a:pPr lvl="1" algn="r" rtl="1"/>
            <a:r>
              <a:rPr lang="en-US" sz="1100" i="1" dirty="0"/>
              <a:t>في </a:t>
            </a:r>
            <a:r>
              <a:rPr lang="ar-SA" sz="1100" i="1" dirty="0"/>
              <a:t>دليل العمل</a:t>
            </a:r>
            <a:r>
              <a:rPr lang="en-US" sz="1100" i="1" dirty="0"/>
              <a:t> الخاص بك</a:t>
            </a:r>
            <a:r>
              <a:rPr lang="ar-SA" sz="1100" i="1" dirty="0"/>
              <a:t>، </a:t>
            </a:r>
            <a:r>
              <a:rPr lang="en-US" sz="1100" i="1" noProof="0" dirty="0"/>
              <a:t>اقرأ كل عبارة وحدد ما إذا كنت توافق بشدة أو توافق أو لا توافق أو لا توافق بشدة.</a:t>
            </a:r>
            <a:endParaRPr lang="en-US" sz="1100" i="1" dirty="0"/>
          </a:p>
          <a:p>
            <a:pPr lvl="1" algn="r" rtl="1"/>
            <a:r>
              <a:rPr lang="en-US" sz="1100" i="1" noProof="0" dirty="0"/>
              <a:t>يرجى الشعور بالراحة لعكس مشاعرك</a:t>
            </a:r>
            <a:r>
              <a:rPr lang="en-US" sz="1100" i="1" dirty="0"/>
              <a:t>.</a:t>
            </a:r>
          </a:p>
          <a:p>
            <a:pPr lvl="1" algn="r" rtl="1"/>
            <a:r>
              <a:rPr lang="ar-SA" sz="1100" i="1" noProof="0" dirty="0"/>
              <a:t>لن </a:t>
            </a:r>
            <a:r>
              <a:rPr lang="en-US" sz="1100" i="1" noProof="0" dirty="0"/>
              <a:t> يقوم أحد</a:t>
            </a:r>
            <a:r>
              <a:rPr lang="ar-SA" sz="1100" i="1" noProof="0" dirty="0"/>
              <a:t> شخص</a:t>
            </a:r>
            <a:r>
              <a:rPr lang="en-US" sz="1100" i="1" noProof="0" dirty="0"/>
              <a:t> بفحص كتابك.</a:t>
            </a:r>
          </a:p>
          <a:p>
            <a:pPr lvl="1" algn="r" rtl="1"/>
            <a:r>
              <a:rPr lang="en-US" sz="1100" i="1" noProof="0" dirty="0"/>
              <a:t>لكل شخص الحق في إبداء رأيه.</a:t>
            </a:r>
          </a:p>
          <a:p>
            <a:pPr marL="0" indent="0" algn="r" rtl="1">
              <a:buNone/>
            </a:pPr>
            <a:endParaRPr lang="en-US" sz="1100" dirty="0"/>
          </a:p>
          <a:p>
            <a:pPr marL="0" indent="0" algn="r" rtl="1">
              <a:buNone/>
            </a:pPr>
            <a:r>
              <a:rPr lang="en-US" sz="1100" b="1" dirty="0"/>
              <a:t>العمل الفردي </a:t>
            </a:r>
            <a:r>
              <a:rPr lang="ar-SA" sz="1100" b="1" dirty="0"/>
              <a:t>(١٠ </a:t>
            </a:r>
            <a:r>
              <a:rPr lang="en-US" sz="1100" b="1" dirty="0"/>
              <a:t>دقائق</a:t>
            </a:r>
            <a:r>
              <a:rPr lang="ar-SA" sz="1100" b="1" dirty="0"/>
              <a:t>)</a:t>
            </a:r>
            <a:endParaRPr lang="en-US" sz="1100" b="1" dirty="0"/>
          </a:p>
          <a:p>
            <a:pPr algn="r" rtl="1"/>
            <a:r>
              <a:rPr lang="en-US" sz="1100" dirty="0"/>
              <a:t>امنح المشاركين </a:t>
            </a:r>
            <a:r>
              <a:rPr lang="ar-SA" sz="1100" dirty="0"/>
              <a:t>١٠</a:t>
            </a:r>
            <a:r>
              <a:rPr lang="en-US" sz="1100" dirty="0"/>
              <a:t> دقائق لإكمال</a:t>
            </a:r>
            <a:r>
              <a:rPr lang="ar-SA" sz="1100" dirty="0"/>
              <a:t> النشاط</a:t>
            </a:r>
            <a:endParaRPr lang="en-US" sz="1100" dirty="0"/>
          </a:p>
          <a:p>
            <a:pPr marL="0" indent="0" algn="r" rtl="1">
              <a:buNone/>
            </a:pPr>
            <a:endParaRPr lang="en-US" sz="1100" dirty="0"/>
          </a:p>
          <a:p>
            <a:pPr marL="0" indent="0" algn="r" rtl="1">
              <a:buNone/>
            </a:pPr>
            <a:r>
              <a:rPr lang="en-US" sz="1100" b="1" dirty="0"/>
              <a:t>مناقشة عامة</a:t>
            </a:r>
          </a:p>
          <a:p>
            <a:pPr algn="r" rtl="1"/>
            <a:r>
              <a:rPr lang="en-US" sz="1100" i="1" noProof="0" dirty="0"/>
              <a:t>هل يرغب أي شخص في مشاركة مثال على </a:t>
            </a:r>
            <a:r>
              <a:rPr lang="ar-SA" sz="1100" i="1" noProof="0" dirty="0"/>
              <a:t>أي عبارة</a:t>
            </a:r>
            <a:r>
              <a:rPr lang="en-US" sz="1100" i="1" noProof="0" dirty="0"/>
              <a:t> وما إذا كان يوافق / لا يوافق أو يوافق بشدة / لا </a:t>
            </a:r>
            <a:r>
              <a:rPr lang="ar-SA" sz="1100" i="1" noProof="0" dirty="0"/>
              <a:t>يوافق بشدة</a:t>
            </a:r>
            <a:r>
              <a:rPr lang="en-US" sz="1100" i="1" noProof="0" dirty="0"/>
              <a:t> ولماذا؟</a:t>
            </a:r>
          </a:p>
          <a:p>
            <a:pPr algn="r" rtl="1"/>
            <a:r>
              <a:rPr lang="en-US" sz="1100" noProof="0" dirty="0"/>
              <a:t>توجيه </a:t>
            </a:r>
            <a:r>
              <a:rPr lang="ar-SA" sz="1100" noProof="0" dirty="0"/>
              <a:t>ال</a:t>
            </a:r>
            <a:r>
              <a:rPr lang="en-US" sz="1100" noProof="0" dirty="0"/>
              <a:t>مناقشة إذا لزم الأمر</a:t>
            </a:r>
          </a:p>
          <a:p>
            <a:pPr algn="r" rtl="1"/>
            <a:r>
              <a:rPr lang="en-US" sz="1100" i="1" noProof="0" dirty="0"/>
              <a:t>من الذي أنشأ هذه القواعد حول الرجال والنساء؟</a:t>
            </a:r>
          </a:p>
          <a:p>
            <a:pPr algn="r" rtl="1"/>
            <a:r>
              <a:rPr lang="en-US" sz="1100" i="1" noProof="0" dirty="0"/>
              <a:t>كيف تؤثر مواقفك حول بعض العبارات على طريقة عملك مع العائلات؟</a:t>
            </a:r>
          </a:p>
          <a:p>
            <a:pPr algn="r" rtl="1"/>
            <a:r>
              <a:rPr lang="en-US" sz="1100" i="1" noProof="0" dirty="0"/>
              <a:t>ما هي آراء الرجال والنساء الذين تعمل معهم برأيك؟</a:t>
            </a:r>
            <a:endParaRPr lang="en-US" sz="1100" noProof="0" dirty="0"/>
          </a:p>
        </p:txBody>
      </p:sp>
      <p:sp>
        <p:nvSpPr>
          <p:cNvPr id="6" name="Slide Image Placeholder 5">
            <a:extLst>
              <a:ext uri="{FF2B5EF4-FFF2-40B4-BE49-F238E27FC236}">
                <a16:creationId xmlns:a16="http://schemas.microsoft.com/office/drawing/2014/main" id="{686A7366-B79A-B5AC-68A3-1AD6AFE91B3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EE4B39F-FA9C-0158-F6E1-A6758DFBC68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44</a:t>
            </a:fld>
            <a:endParaRPr lang="en-US" sz="1200" dirty="0">
              <a:latin typeface="+mn-lt"/>
            </a:endParaRPr>
          </a:p>
        </p:txBody>
      </p:sp>
    </p:spTree>
    <p:extLst>
      <p:ext uri="{BB962C8B-B14F-4D97-AF65-F5344CB8AC3E}">
        <p14:creationId xmlns:p14="http://schemas.microsoft.com/office/powerpoint/2010/main" val="3835496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sz="1100" b="1" noProof="0" dirty="0"/>
              <a:t>ال</a:t>
            </a:r>
            <a:r>
              <a:rPr lang="en-US" sz="1100" b="1" noProof="0" dirty="0"/>
              <a:t>تحضير</a:t>
            </a:r>
            <a:endParaRPr lang="en-US" sz="1100" b="1" dirty="0"/>
          </a:p>
          <a:p>
            <a:pPr algn="r" rtl="1"/>
            <a:r>
              <a:rPr lang="en-US" sz="1100" dirty="0"/>
              <a:t>على اللوح الورقي</a:t>
            </a:r>
            <a:r>
              <a:rPr lang="ar-SA" sz="1100" dirty="0"/>
              <a:t>، قم بكتابة </a:t>
            </a:r>
            <a:r>
              <a:rPr lang="en-US" sz="1100" noProof="0" dirty="0"/>
              <a:t>"تصرف </a:t>
            </a:r>
            <a:r>
              <a:rPr lang="ar-SA" sz="1100" noProof="0" dirty="0"/>
              <a:t>كرجل</a:t>
            </a:r>
            <a:r>
              <a:rPr lang="en-US" sz="1100" noProof="0" dirty="0"/>
              <a:t>"و</a:t>
            </a:r>
            <a:r>
              <a:rPr lang="en-US" sz="1100" dirty="0"/>
              <a:t>ارسم صندوقًا تحته</a:t>
            </a:r>
            <a:endParaRPr lang="en-US" sz="1100" noProof="0" dirty="0"/>
          </a:p>
          <a:p>
            <a:pPr algn="r" rtl="1"/>
            <a:r>
              <a:rPr lang="en-US" sz="1100" dirty="0"/>
              <a:t>على لوح ورقي آخر ، </a:t>
            </a:r>
            <a:r>
              <a:rPr lang="ar-SA" sz="1100" dirty="0"/>
              <a:t>قم بكتابة </a:t>
            </a:r>
            <a:r>
              <a:rPr lang="en-US" sz="1100" noProof="0" dirty="0"/>
              <a:t>"تصرف</a:t>
            </a:r>
            <a:r>
              <a:rPr lang="ar-SA" sz="1100" noProof="0" dirty="0"/>
              <a:t>ي</a:t>
            </a:r>
            <a:r>
              <a:rPr lang="en-US" sz="1100" noProof="0" dirty="0"/>
              <a:t> </a:t>
            </a:r>
            <a:r>
              <a:rPr lang="ar-SA" sz="1100" noProof="0" dirty="0"/>
              <a:t>ك</a:t>
            </a:r>
            <a:r>
              <a:rPr lang="en-US" sz="1100" dirty="0"/>
              <a:t>امرأة</a:t>
            </a:r>
            <a:r>
              <a:rPr lang="en-US" sz="1100" noProof="0" dirty="0"/>
              <a:t>" و</a:t>
            </a:r>
            <a:r>
              <a:rPr lang="en-US" sz="1100" dirty="0"/>
              <a:t>ارسم صندوقًا تحته</a:t>
            </a:r>
          </a:p>
          <a:p>
            <a:pPr algn="r" rtl="1"/>
            <a:r>
              <a:rPr lang="ar-SA" sz="1100" noProof="0" dirty="0"/>
              <a:t>قم بت</a:t>
            </a:r>
            <a:r>
              <a:rPr lang="en-US" sz="1100" noProof="0" dirty="0"/>
              <a:t>عل</a:t>
            </a:r>
            <a:r>
              <a:rPr lang="ar-SA" sz="1100" noProof="0" dirty="0"/>
              <a:t>ي</a:t>
            </a:r>
            <a:r>
              <a:rPr lang="en-US" sz="1100" noProof="0" dirty="0"/>
              <a:t>ق اللوح الق</a:t>
            </a:r>
            <a:r>
              <a:rPr lang="ar-SA" sz="1100" noProof="0" dirty="0"/>
              <a:t>لاب</a:t>
            </a:r>
            <a:r>
              <a:rPr lang="en-US" sz="1100" dirty="0"/>
              <a:t> على الحائط</a:t>
            </a:r>
            <a:endParaRPr lang="en-US" sz="1100" noProof="0" dirty="0"/>
          </a:p>
          <a:p>
            <a:pPr marL="0" indent="0" algn="r" rtl="1">
              <a:buNone/>
            </a:pPr>
            <a:r>
              <a:rPr lang="en-US" sz="1100" noProof="0" dirty="0"/>
              <a:t>______________________________________________________________________________</a:t>
            </a:r>
          </a:p>
          <a:p>
            <a:pPr marL="0" indent="0" algn="r" rtl="1">
              <a:buNone/>
            </a:pPr>
            <a:endParaRPr lang="en-US" sz="1100" b="1" noProof="0" dirty="0"/>
          </a:p>
          <a:p>
            <a:pPr marL="0" indent="0" algn="r" rtl="1">
              <a:buNone/>
            </a:pPr>
            <a:r>
              <a:rPr lang="en-US" sz="1100" b="1" noProof="0" dirty="0"/>
              <a:t>مقدمة</a:t>
            </a:r>
          </a:p>
          <a:p>
            <a:pPr algn="r" rtl="1"/>
            <a:r>
              <a:rPr lang="en-US" sz="1100" i="1" noProof="0" dirty="0"/>
              <a:t>هل قيل لك من قبل أن "تتصرف كرجل؟" أو شيئا من هذا القبيل؟</a:t>
            </a:r>
          </a:p>
          <a:p>
            <a:pPr lvl="1" algn="r" rtl="1"/>
            <a:r>
              <a:rPr lang="en-US" sz="1100" i="1" noProof="0" dirty="0"/>
              <a:t>ما العبارات أو التعبيرات التي لديك مثل</a:t>
            </a:r>
            <a:r>
              <a:rPr lang="ar-SA" sz="1100" i="1" noProof="0" dirty="0"/>
              <a:t>ها</a:t>
            </a:r>
            <a:r>
              <a:rPr lang="en-US" sz="1100" i="1" noProof="0" dirty="0"/>
              <a:t> في ثقافتك؟</a:t>
            </a:r>
          </a:p>
          <a:p>
            <a:pPr lvl="1" algn="r" rtl="1"/>
            <a:r>
              <a:rPr lang="en-US" sz="1100" i="1" noProof="0" dirty="0"/>
              <a:t>في بعض البلدان على سبيل المثال </a:t>
            </a:r>
            <a:r>
              <a:rPr lang="ar-SA" sz="1100" i="1" noProof="0" dirty="0"/>
              <a:t>، </a:t>
            </a:r>
            <a:r>
              <a:rPr lang="en-US" sz="1100" i="1" noProof="0" dirty="0"/>
              <a:t>قد يقول الناس "</a:t>
            </a:r>
            <a:r>
              <a:rPr lang="ar-SA" sz="1100" i="1" noProof="0" dirty="0"/>
              <a:t>كن </a:t>
            </a:r>
            <a:r>
              <a:rPr lang="en-US" sz="1100" i="1" noProof="0" dirty="0"/>
              <a:t>رجل". هل لديك</a:t>
            </a:r>
            <a:r>
              <a:rPr lang="ar-SA" sz="1100" i="1" noProof="0" dirty="0"/>
              <a:t>م</a:t>
            </a:r>
            <a:r>
              <a:rPr lang="en-US" sz="1100" i="1" noProof="0" dirty="0"/>
              <a:t> عبارات مماثلة هنا؟</a:t>
            </a:r>
          </a:p>
          <a:p>
            <a:pPr lvl="1" algn="r" rtl="1"/>
            <a:r>
              <a:rPr lang="en-US" sz="1100" i="1" noProof="0" dirty="0"/>
              <a:t>لماذا قال هذا الفرد</a:t>
            </a:r>
            <a:r>
              <a:rPr lang="ar-SA" sz="1100" i="1" noProof="0" dirty="0"/>
              <a:t> ذلك</a:t>
            </a:r>
            <a:r>
              <a:rPr lang="en-US" sz="1100" i="1" noProof="0" dirty="0"/>
              <a:t>؟ ماذا اعتقد المشارك عندما سمع هذا؟</a:t>
            </a:r>
          </a:p>
          <a:p>
            <a:pPr algn="r" rtl="1"/>
            <a:r>
              <a:rPr lang="en-US" sz="1100" i="1" noProof="0" dirty="0"/>
              <a:t>سنلقي نظرة عن كثب على العبارات "تصرف</a:t>
            </a:r>
            <a:r>
              <a:rPr lang="ar-SA" sz="1100" i="1" noProof="0" dirty="0"/>
              <a:t> ك</a:t>
            </a:r>
            <a:r>
              <a:rPr lang="en-US" sz="1100" i="1" noProof="0" dirty="0"/>
              <a:t>رجل" أو "تصرف</a:t>
            </a:r>
            <a:r>
              <a:rPr lang="ar-SA" sz="1100" i="1" noProof="0" dirty="0"/>
              <a:t>ي</a:t>
            </a:r>
            <a:r>
              <a:rPr lang="en-US" sz="1100" i="1" noProof="0" dirty="0"/>
              <a:t> </a:t>
            </a:r>
            <a:r>
              <a:rPr lang="ar-SA" sz="1100" i="1" noProof="0" dirty="0"/>
              <a:t>كال</a:t>
            </a:r>
            <a:r>
              <a:rPr lang="en-US" sz="1100" i="1" noProof="0" dirty="0"/>
              <a:t>مرأة" وما يعنيه هذا في البيئة الأسرية في المجتمعات التي نعمل فيها.</a:t>
            </a:r>
          </a:p>
          <a:p>
            <a:pPr marL="0" indent="0" algn="r" rtl="1">
              <a:buNone/>
            </a:pPr>
            <a:endParaRPr lang="en-US" sz="1100" i="1" noProof="0" dirty="0"/>
          </a:p>
          <a:p>
            <a:pPr marL="0" indent="0" algn="r" rtl="1">
              <a:buNone/>
            </a:pPr>
            <a:r>
              <a:rPr lang="en-US" sz="1100" b="1" dirty="0"/>
              <a:t>مناقشة عامة</a:t>
            </a:r>
            <a:endParaRPr lang="en-US" sz="1100" b="1" noProof="0" dirty="0"/>
          </a:p>
          <a:p>
            <a:pPr algn="r" rtl="1"/>
            <a:r>
              <a:rPr lang="en-US" sz="1100" i="1" noProof="0" dirty="0"/>
              <a:t>ماذا </a:t>
            </a:r>
            <a:r>
              <a:rPr lang="ar-SA" sz="1100" i="1" noProof="0" dirty="0"/>
              <a:t>تعني </a:t>
            </a:r>
            <a:r>
              <a:rPr lang="en-US" sz="1100" b="1" i="1" noProof="0" dirty="0"/>
              <a:t>"تصرف كرجل"</a:t>
            </a:r>
            <a:r>
              <a:rPr lang="en-US" sz="1100" i="1" noProof="0" dirty="0"/>
              <a:t> في المجتمعات التي تعمل </a:t>
            </a:r>
            <a:r>
              <a:rPr lang="ar-SA" sz="1100" i="1" noProof="0" dirty="0"/>
              <a:t>فيها</a:t>
            </a:r>
            <a:r>
              <a:rPr lang="en-US" sz="1100" i="1" dirty="0"/>
              <a:t>؟</a:t>
            </a:r>
          </a:p>
          <a:p>
            <a:pPr lvl="1" algn="r" rtl="1"/>
            <a:r>
              <a:rPr lang="en-US" sz="1100" i="1" noProof="0" dirty="0"/>
              <a:t>هذه هي توقعات المجتمع حول من يجب أن يكون الرجال في الأسرة وكيف يجب أن يتصرف الرجال وما يجب أن يشعر به الرجال ويقولونه.</a:t>
            </a:r>
          </a:p>
          <a:p>
            <a:pPr algn="r" rtl="1"/>
            <a:r>
              <a:rPr lang="en-US" sz="1100" dirty="0"/>
              <a:t>اكتب ردودًا داخل المربع على اللوح القلاب "تصرف كرجل"</a:t>
            </a:r>
            <a:endParaRPr lang="en-US" sz="1100" i="1" noProof="0" dirty="0"/>
          </a:p>
          <a:p>
            <a:pPr algn="r" rtl="1"/>
            <a:r>
              <a:rPr lang="en-US" sz="1100" dirty="0"/>
              <a:t>اطرح أسئلة سريعة إذا لزم الأمر:</a:t>
            </a:r>
            <a:endParaRPr lang="en-US" sz="1100" noProof="0" dirty="0"/>
          </a:p>
          <a:p>
            <a:pPr lvl="1" algn="r" rtl="1"/>
            <a:r>
              <a:rPr lang="en-US" sz="1100" noProof="0" dirty="0"/>
              <a:t>كيف تتوقع الأسرة من الرجال أن يتصرفوا؟</a:t>
            </a:r>
          </a:p>
          <a:p>
            <a:pPr lvl="1" algn="r" rtl="1"/>
            <a:r>
              <a:rPr lang="en-US" sz="1100" noProof="0" dirty="0"/>
              <a:t>ما أنواع السلوك التي يتوقع من الأب أن يمتلكها؟</a:t>
            </a:r>
          </a:p>
          <a:p>
            <a:pPr lvl="1" algn="r" rtl="1"/>
            <a:r>
              <a:rPr lang="en-US" sz="1100" noProof="0" dirty="0"/>
              <a:t>كيف يتوقع المجتمع أن يشعر الرجال؟ </a:t>
            </a:r>
            <a:r>
              <a:rPr lang="ar-SA" sz="1100" noProof="0" dirty="0"/>
              <a:t>ي</a:t>
            </a:r>
            <a:r>
              <a:rPr lang="en-US" sz="1100" noProof="0" dirty="0"/>
              <a:t>تصرف</a:t>
            </a:r>
            <a:r>
              <a:rPr lang="ar-SA" sz="1100" noProof="0" dirty="0"/>
              <a:t>وا</a:t>
            </a:r>
            <a:r>
              <a:rPr lang="en-US" sz="1100" noProof="0" dirty="0"/>
              <a:t>؟</a:t>
            </a:r>
          </a:p>
          <a:p>
            <a:pPr lvl="1" algn="r" rtl="1"/>
            <a:r>
              <a:rPr lang="en-US" sz="1100" noProof="0" dirty="0"/>
              <a:t>ما الذي يتوقع الرجال تحقيقه؟</a:t>
            </a:r>
          </a:p>
          <a:p>
            <a:pPr lvl="1" algn="r" rtl="1"/>
            <a:r>
              <a:rPr lang="en-US" sz="1100" noProof="0" dirty="0"/>
              <a:t>كيف يتوقع الناس أن يتصرف الابن في الأسرة؟</a:t>
            </a:r>
          </a:p>
          <a:p>
            <a:pPr lvl="1" algn="r" rtl="1"/>
            <a:r>
              <a:rPr lang="en-US" sz="1100" noProof="0" dirty="0"/>
              <a:t>كيف يتوقع الناس أن يتصرف الأخ تجاه إخوته؟</a:t>
            </a:r>
          </a:p>
          <a:p>
            <a:pPr lvl="1" algn="r" rtl="1"/>
            <a:r>
              <a:rPr lang="en-US" sz="1100" noProof="0" dirty="0"/>
              <a:t>قد تتضمن بعض الردود ما يلي: كن قاسيًا ، لا تبكي ، لا تظهر أي مشاعر ، اكسب المال للأسرة ، لا تتراجع ، أنجب الكثير من الأطفال.</a:t>
            </a:r>
            <a:endParaRPr lang="en-US" sz="1100" dirty="0"/>
          </a:p>
          <a:p>
            <a:pPr marL="0" indent="0" algn="r" rtl="1">
              <a:buNone/>
            </a:pPr>
            <a:endParaRPr lang="en-US" sz="1100" i="1" noProof="0" dirty="0"/>
          </a:p>
          <a:p>
            <a:pPr marL="0" indent="0" algn="r" rtl="1">
              <a:buNone/>
            </a:pPr>
            <a:r>
              <a:rPr lang="ar-SA" sz="1100" b="1" noProof="0" dirty="0"/>
              <a:t>يتبع</a:t>
            </a:r>
            <a:r>
              <a:rPr lang="en-US" sz="1100" b="1" noProof="0" dirty="0">
                <a:sym typeface="Wingdings" panose="05000000000000000000" pitchFamily="2" charset="2"/>
              </a:rPr>
              <a:t></a:t>
            </a:r>
            <a:endParaRPr lang="en-US" sz="1100" i="1" noProof="0" dirty="0"/>
          </a:p>
        </p:txBody>
      </p:sp>
      <p:sp>
        <p:nvSpPr>
          <p:cNvPr id="6" name="Slide Image Placeholder 5">
            <a:extLst>
              <a:ext uri="{FF2B5EF4-FFF2-40B4-BE49-F238E27FC236}">
                <a16:creationId xmlns:a16="http://schemas.microsoft.com/office/drawing/2014/main" id="{DF5FFEC7-0C22-3D49-E348-AAD547D8DC7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AC7306F-D0A7-6083-C5F8-424A5CB8AB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45</a:t>
            </a:fld>
            <a:endParaRPr lang="en-US" sz="1200" dirty="0">
              <a:latin typeface="+mn-lt"/>
            </a:endParaRPr>
          </a:p>
        </p:txBody>
      </p:sp>
    </p:spTree>
    <p:extLst>
      <p:ext uri="{BB962C8B-B14F-4D97-AF65-F5344CB8AC3E}">
        <p14:creationId xmlns:p14="http://schemas.microsoft.com/office/powerpoint/2010/main" val="4085298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algn="r" rtl="1"/>
            <a:r>
              <a:rPr lang="en-US" noProof="0" dirty="0"/>
              <a:t>أكمل المناقشة</a:t>
            </a:r>
          </a:p>
          <a:p>
            <a:pPr lvl="1" algn="r" rtl="1"/>
            <a:r>
              <a:rPr lang="en-US" i="1" noProof="0" dirty="0"/>
              <a:t>ما هي عواقب العيش دائمًا في هذا الصندوق؟</a:t>
            </a:r>
          </a:p>
          <a:p>
            <a:pPr lvl="1" algn="r" rtl="1"/>
            <a:r>
              <a:rPr lang="en-US" i="1" noProof="0" dirty="0"/>
              <a:t>ما هي فوائد الت</a:t>
            </a:r>
            <a:r>
              <a:rPr lang="ar-SA" i="1" noProof="0" dirty="0"/>
              <a:t>صرف</a:t>
            </a:r>
            <a:r>
              <a:rPr lang="en-US" i="1" noProof="0" dirty="0"/>
              <a:t> بطرق خارجة عن المألوف؟</a:t>
            </a:r>
          </a:p>
          <a:p>
            <a:pPr lvl="1" algn="r" rtl="1"/>
            <a:r>
              <a:rPr lang="en-US" i="1" noProof="0" dirty="0"/>
              <a:t>كيف يؤثر هذا على سلوك الرجال؟</a:t>
            </a:r>
          </a:p>
          <a:p>
            <a:pPr lvl="1" algn="r" rtl="1"/>
            <a:r>
              <a:rPr lang="en-US" i="1" noProof="0" dirty="0"/>
              <a:t>كيف ستؤثر هذه التوقعات على رفاهية ال</a:t>
            </a:r>
            <a:r>
              <a:rPr lang="ar-SA" i="1" noProof="0" dirty="0"/>
              <a:t>فتى</a:t>
            </a:r>
            <a:r>
              <a:rPr lang="en-US" i="1" noProof="0" dirty="0"/>
              <a:t> وحمايته داخل الأسرة؟</a:t>
            </a:r>
          </a:p>
          <a:p>
            <a:pPr lvl="1" algn="r" rtl="1"/>
            <a:r>
              <a:rPr lang="en-US" i="1" noProof="0" dirty="0"/>
              <a:t>كيف سيؤثر هذا على الطريقة التي يأخذ بها الرجل دوره كأب؟</a:t>
            </a:r>
          </a:p>
          <a:p>
            <a:pPr lvl="1" algn="r" rtl="1"/>
            <a:r>
              <a:rPr lang="en-US" i="1" noProof="0" dirty="0"/>
              <a:t>هل من الممكن تحدي وتغيير قواعد معنى أن تكون رجلاً؟</a:t>
            </a:r>
          </a:p>
          <a:p>
            <a:pPr marL="0" indent="0" algn="r" rtl="1">
              <a:buNone/>
            </a:pPr>
            <a:endParaRPr lang="en-US" b="1" i="1" dirty="0"/>
          </a:p>
          <a:p>
            <a:pPr marL="0" indent="0" algn="r" rtl="1">
              <a:buNone/>
            </a:pPr>
            <a:r>
              <a:rPr lang="en-US" b="1" dirty="0"/>
              <a:t>مناقشة عامة</a:t>
            </a:r>
          </a:p>
          <a:p>
            <a:pPr algn="r" rtl="1"/>
            <a:r>
              <a:rPr lang="en-US" i="1" noProof="0" dirty="0"/>
              <a:t>ماذا </a:t>
            </a:r>
            <a:r>
              <a:rPr lang="ar-SA" i="1" noProof="0" dirty="0"/>
              <a:t>تعني</a:t>
            </a:r>
            <a:r>
              <a:rPr lang="en-US" b="1" i="1" noProof="0" dirty="0"/>
              <a:t>"تصرفي </a:t>
            </a:r>
            <a:r>
              <a:rPr lang="ar-SA" b="1" i="1" noProof="0" dirty="0"/>
              <a:t>ك</a:t>
            </a:r>
            <a:r>
              <a:rPr lang="en-US" b="1" i="1" noProof="0" dirty="0"/>
              <a:t>المرأة"</a:t>
            </a:r>
            <a:r>
              <a:rPr lang="en-US" i="1" noProof="0" dirty="0"/>
              <a:t>في المجتمعات التي تعمل فيها؟</a:t>
            </a:r>
          </a:p>
          <a:p>
            <a:pPr lvl="1" algn="r" rtl="1"/>
            <a:r>
              <a:rPr lang="en-US" i="1" noProof="0" dirty="0"/>
              <a:t>هل لديك</a:t>
            </a:r>
            <a:r>
              <a:rPr lang="ar-SA" i="1" noProof="0" dirty="0"/>
              <a:t>م</a:t>
            </a:r>
            <a:r>
              <a:rPr lang="en-US" i="1" noProof="0" dirty="0"/>
              <a:t> عبارات أخرى تدل على هذا المعنى هنا؟ على سبيل المثال</a:t>
            </a:r>
            <a:r>
              <a:rPr lang="ar-SA" i="1" noProof="0" dirty="0"/>
              <a:t>، </a:t>
            </a:r>
            <a:r>
              <a:rPr lang="en-US" i="1" noProof="0" dirty="0"/>
              <a:t>أن تطلب من امرأة أن تكون "شبيهة بالسيدة"؟</a:t>
            </a:r>
          </a:p>
          <a:p>
            <a:pPr lvl="1" algn="r" rtl="1"/>
            <a:r>
              <a:rPr lang="en-US" i="1" noProof="0" dirty="0"/>
              <a:t>هذه هي توقعات المجتمع حول من يجب أن تكون المرأة وكيف يجب أن تتصرف وما يجب أن تشعر به المرأة وتقوله.</a:t>
            </a:r>
          </a:p>
          <a:p>
            <a:pPr algn="r" rtl="1"/>
            <a:r>
              <a:rPr lang="en-US" dirty="0"/>
              <a:t>اكتب </a:t>
            </a:r>
            <a:r>
              <a:rPr lang="ar-SA" dirty="0"/>
              <a:t>ال</a:t>
            </a:r>
            <a:r>
              <a:rPr lang="en-US" dirty="0"/>
              <a:t>ردود</a:t>
            </a:r>
            <a:r>
              <a:rPr lang="ar-SA" dirty="0"/>
              <a:t> </a:t>
            </a:r>
            <a:r>
              <a:rPr lang="en-US" dirty="0"/>
              <a:t>داخل المربع على اللوح القلاب "تصرف</a:t>
            </a:r>
            <a:r>
              <a:rPr lang="ar-SA" dirty="0"/>
              <a:t>ي</a:t>
            </a:r>
            <a:r>
              <a:rPr lang="en-US" dirty="0"/>
              <a:t> ك</a:t>
            </a:r>
            <a:r>
              <a:rPr lang="ar-SA" dirty="0"/>
              <a:t>المرأة</a:t>
            </a:r>
            <a:r>
              <a:rPr lang="en-US" dirty="0"/>
              <a:t>"</a:t>
            </a:r>
            <a:endParaRPr lang="en-US" i="1" noProof="0" dirty="0"/>
          </a:p>
          <a:p>
            <a:pPr algn="r" rtl="1"/>
            <a:r>
              <a:rPr lang="en-US" dirty="0"/>
              <a:t>اطرح أسئلة سريعة إذا لزم الأمر:</a:t>
            </a:r>
            <a:endParaRPr lang="en-US" noProof="0" dirty="0"/>
          </a:p>
          <a:p>
            <a:pPr lvl="1" algn="r" rtl="1"/>
            <a:r>
              <a:rPr lang="en-US" noProof="0" dirty="0"/>
              <a:t>كيف تتوقع الأسرة من النساء والفتيات أن يتصرفن؟ </a:t>
            </a:r>
            <a:r>
              <a:rPr lang="ar-SA" noProof="0" dirty="0"/>
              <a:t>يرتدين</a:t>
            </a:r>
            <a:r>
              <a:rPr lang="en-US" noProof="0" dirty="0"/>
              <a:t>؟ يتحدث</a:t>
            </a:r>
            <a:r>
              <a:rPr lang="ar-SA" noProof="0" dirty="0"/>
              <a:t>ن</a:t>
            </a:r>
            <a:r>
              <a:rPr lang="en-US" noProof="0" dirty="0"/>
              <a:t>؟ يفعل</a:t>
            </a:r>
            <a:r>
              <a:rPr lang="ar-SA" noProof="0" dirty="0"/>
              <a:t>ن</a:t>
            </a:r>
            <a:r>
              <a:rPr lang="en-US" noProof="0" dirty="0"/>
              <a:t>؟</a:t>
            </a:r>
          </a:p>
          <a:p>
            <a:pPr lvl="1" algn="r" rtl="1"/>
            <a:r>
              <a:rPr lang="en-US" noProof="0" dirty="0"/>
              <a:t>كيف يتوقع المجتمع من المرأة أن تتصرف؟</a:t>
            </a:r>
          </a:p>
          <a:p>
            <a:pPr lvl="1" algn="r" rtl="1"/>
            <a:r>
              <a:rPr lang="en-US" noProof="0" dirty="0"/>
              <a:t>كيف يتوقع الناس أن تتصرف الابنة؟</a:t>
            </a:r>
          </a:p>
          <a:p>
            <a:pPr lvl="1" algn="r" rtl="1"/>
            <a:r>
              <a:rPr lang="en-US" noProof="0" dirty="0"/>
              <a:t>قد تتضمن بعض الردود ما يلي: </a:t>
            </a:r>
            <a:r>
              <a:rPr lang="ar-SA" noProof="0" dirty="0"/>
              <a:t>أن تكون سلبية، الراعية، أن تكون</a:t>
            </a:r>
            <a:r>
              <a:rPr lang="en-US" noProof="0" dirty="0"/>
              <a:t> ذكي</a:t>
            </a:r>
            <a:r>
              <a:rPr lang="ar-SA" noProof="0" dirty="0"/>
              <a:t>ة</a:t>
            </a:r>
            <a:r>
              <a:rPr lang="en-US" noProof="0" dirty="0"/>
              <a:t> ، لكن ليس</a:t>
            </a:r>
            <a:r>
              <a:rPr lang="ar-SA" noProof="0" dirty="0"/>
              <a:t>ت</a:t>
            </a:r>
            <a:r>
              <a:rPr lang="en-US" noProof="0" dirty="0"/>
              <a:t> شديد</a:t>
            </a:r>
            <a:r>
              <a:rPr lang="ar-SA" noProof="0" dirty="0"/>
              <a:t>ة</a:t>
            </a:r>
            <a:r>
              <a:rPr lang="en-US" noProof="0" dirty="0"/>
              <a:t> الذكاء ؛ هادئ</a:t>
            </a:r>
            <a:r>
              <a:rPr lang="ar-SA" noProof="0" dirty="0"/>
              <a:t>ة</a:t>
            </a:r>
            <a:r>
              <a:rPr lang="en-US" noProof="0" dirty="0"/>
              <a:t>؛ </a:t>
            </a:r>
            <a:r>
              <a:rPr lang="ar-SA" noProof="0" dirty="0"/>
              <a:t>تستمع </a:t>
            </a:r>
            <a:r>
              <a:rPr lang="en-US" noProof="0" dirty="0"/>
              <a:t>إلى الآخرين؛ </a:t>
            </a:r>
            <a:r>
              <a:rPr lang="ar-SA" noProof="0" dirty="0"/>
              <a:t>ت</a:t>
            </a:r>
            <a:r>
              <a:rPr lang="en-US" noProof="0" dirty="0"/>
              <a:t>عد العشاء؛</a:t>
            </a:r>
            <a:r>
              <a:rPr lang="ar-SA" noProof="0" dirty="0"/>
              <a:t> </a:t>
            </a:r>
            <a:r>
              <a:rPr lang="en-US" noProof="0" dirty="0"/>
              <a:t>ربة منزل.</a:t>
            </a:r>
          </a:p>
          <a:p>
            <a:pPr algn="r" rtl="1"/>
            <a:r>
              <a:rPr lang="en-US" noProof="0" dirty="0"/>
              <a:t>أكمل المناقشة:</a:t>
            </a:r>
          </a:p>
          <a:p>
            <a:pPr lvl="1" algn="r" rtl="1"/>
            <a:r>
              <a:rPr lang="en-US" i="1" noProof="0" dirty="0"/>
              <a:t>هل من المتوقع أن تتصرف الفتاة / المرأة بهذه الطريقة طوال الوقت؟ لما و لما لا؟</a:t>
            </a:r>
          </a:p>
          <a:p>
            <a:pPr lvl="1" algn="r" rtl="1"/>
            <a:r>
              <a:rPr lang="en-US" i="1" noProof="0" dirty="0"/>
              <a:t>ما هي المشاعر التي لا يجوز للنساء والفتيات التعبير عنها؟</a:t>
            </a:r>
          </a:p>
          <a:p>
            <a:pPr lvl="1" algn="r" rtl="1"/>
            <a:r>
              <a:rPr lang="en-US" i="1" noProof="0" dirty="0"/>
              <a:t>كيف يمكن أن يؤثر "التصرف ك</a:t>
            </a:r>
            <a:r>
              <a:rPr lang="ar-SA" i="1" noProof="0" dirty="0"/>
              <a:t>اإمرأة</a:t>
            </a:r>
            <a:r>
              <a:rPr lang="en-US" i="1" noProof="0" dirty="0"/>
              <a:t>" على علاقة المرأة بزوجها وأولادها؟ ماذا عن اختيار عدم "التصرف </a:t>
            </a:r>
            <a:r>
              <a:rPr lang="ar-SA" i="1" noProof="0" dirty="0"/>
              <a:t>ك</a:t>
            </a:r>
            <a:r>
              <a:rPr lang="en-US" i="1" noProof="0" dirty="0"/>
              <a:t>المرأة"؟</a:t>
            </a:r>
          </a:p>
          <a:p>
            <a:pPr lvl="1" algn="r" rtl="1"/>
            <a:r>
              <a:rPr lang="en-US" i="1" noProof="0" dirty="0"/>
              <a:t>كيف ستؤثر هذه التوقعات على رفاه الفتاة وحمايتها داخل الأسرة؟</a:t>
            </a:r>
          </a:p>
          <a:p>
            <a:pPr lvl="1" algn="r" rtl="1"/>
            <a:r>
              <a:rPr lang="en-US" i="1" noProof="0" dirty="0"/>
              <a:t>كيف سيؤثر هذا على الطريقة التي تأخذ بها المرأة دورها كأم؟</a:t>
            </a:r>
          </a:p>
          <a:p>
            <a:pPr lvl="1" algn="r" rtl="1"/>
            <a:r>
              <a:rPr lang="en-US" i="1" noProof="0" dirty="0"/>
              <a:t>هل من الممكن تحدي الأدوار </a:t>
            </a:r>
            <a:r>
              <a:rPr lang="ar-SA" i="1" noProof="0" dirty="0"/>
              <a:t>الاجتماعية </a:t>
            </a:r>
            <a:r>
              <a:rPr lang="en-US" i="1" noProof="0" dirty="0"/>
              <a:t>ال</a:t>
            </a:r>
            <a:r>
              <a:rPr lang="ar-SA" i="1" noProof="0" dirty="0"/>
              <a:t>قائمة</a:t>
            </a:r>
            <a:r>
              <a:rPr lang="en-US" i="1" noProof="0" dirty="0"/>
              <a:t> وتغييرها؟</a:t>
            </a:r>
          </a:p>
          <a:p>
            <a:pPr algn="r" rtl="1"/>
            <a:r>
              <a:rPr lang="ar-SA" noProof="0" dirty="0"/>
              <a:t>قم ب</a:t>
            </a:r>
            <a:r>
              <a:rPr lang="en-US" noProof="0" dirty="0"/>
              <a:t>تلخيص المناقشة</a:t>
            </a:r>
            <a:endParaRPr lang="en-US" i="1" noProof="0" dirty="0"/>
          </a:p>
        </p:txBody>
      </p:sp>
      <p:sp>
        <p:nvSpPr>
          <p:cNvPr id="2" name="Google Shape;725;p48:notes">
            <a:extLst>
              <a:ext uri="{FF2B5EF4-FFF2-40B4-BE49-F238E27FC236}">
                <a16:creationId xmlns:a16="http://schemas.microsoft.com/office/drawing/2014/main" id="{3BC68AEF-CE08-6304-F11C-9D0771AAAE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46</a:t>
            </a:fld>
            <a:endParaRPr lang="en-US" sz="1200" dirty="0">
              <a:latin typeface="+mn-lt"/>
            </a:endParaRPr>
          </a:p>
        </p:txBody>
      </p:sp>
    </p:spTree>
    <p:extLst>
      <p:ext uri="{BB962C8B-B14F-4D97-AF65-F5344CB8AC3E}">
        <p14:creationId xmlns:p14="http://schemas.microsoft.com/office/powerpoint/2010/main" val="968895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dirty="0"/>
              <a:t>مناقشة مع </a:t>
            </a:r>
            <a:r>
              <a:rPr lang="ar-SA" b="1" dirty="0"/>
              <a:t>الزملاء </a:t>
            </a:r>
            <a:r>
              <a:rPr lang="en-US" b="1" dirty="0"/>
              <a:t> </a:t>
            </a:r>
            <a:r>
              <a:rPr lang="ar-SA" b="1" dirty="0"/>
              <a:t>(٥</a:t>
            </a:r>
            <a:r>
              <a:rPr lang="en-US" b="1" dirty="0"/>
              <a:t> دقائق</a:t>
            </a:r>
            <a:r>
              <a:rPr lang="ar-SA" b="1" dirty="0"/>
              <a:t>)</a:t>
            </a:r>
            <a:endParaRPr lang="en-US" b="1" noProof="0" dirty="0"/>
          </a:p>
          <a:p>
            <a:pPr algn="r" rtl="1"/>
            <a:r>
              <a:rPr lang="en-US" i="1" noProof="0" dirty="0"/>
              <a:t>سننظر الآن في كيفية تعاملنا مع مقدمي الرعاية من الذكور والإناث كأخصائيي حال</a:t>
            </a:r>
            <a:r>
              <a:rPr lang="ar-SA" i="1" noProof="0" dirty="0"/>
              <a:t>ة</a:t>
            </a:r>
            <a:endParaRPr lang="en-US" i="1" noProof="0" dirty="0"/>
          </a:p>
          <a:p>
            <a:pPr algn="r" rtl="1"/>
            <a:r>
              <a:rPr lang="en-US" noProof="0" dirty="0"/>
              <a:t>توجيه المشاركين إلى</a:t>
            </a:r>
            <a:r>
              <a:rPr lang="ar-SA" noProof="0" dirty="0"/>
              <a:t> </a:t>
            </a:r>
            <a:r>
              <a:rPr lang="en-US" b="1" noProof="0" dirty="0"/>
              <a:t>صفحة دليل العمل </a:t>
            </a:r>
            <a:r>
              <a:rPr lang="ar-SA" b="1" noProof="0" dirty="0"/>
              <a:t>١٣</a:t>
            </a:r>
            <a:r>
              <a:rPr lang="en-US" b="1" noProof="0" dirty="0"/>
              <a:t>: الطرق الحالية للعمل مع مقدمي الرعاية الذكور والإناث</a:t>
            </a:r>
          </a:p>
          <a:p>
            <a:pPr algn="r" rtl="1"/>
            <a:r>
              <a:rPr lang="en-US" i="1" noProof="0" dirty="0"/>
              <a:t>يرجى مناقشة الأسئلة مع الشخص المجاور لك لمدة </a:t>
            </a:r>
            <a:r>
              <a:rPr lang="ar-SA" i="1" noProof="0" dirty="0"/>
              <a:t>٥</a:t>
            </a:r>
            <a:r>
              <a:rPr lang="en-US" i="1" noProof="0" dirty="0"/>
              <a:t> دقائق.</a:t>
            </a:r>
          </a:p>
          <a:p>
            <a:pPr marL="0" indent="0" algn="r" rtl="1">
              <a:buNone/>
            </a:pPr>
            <a:endParaRPr lang="en-US" dirty="0"/>
          </a:p>
          <a:p>
            <a:pPr marL="0" indent="0" algn="r" rtl="1">
              <a:buNone/>
            </a:pPr>
            <a:r>
              <a:rPr lang="en-US" b="1" dirty="0"/>
              <a:t>مناقشة عامة</a:t>
            </a:r>
            <a:endParaRPr lang="en-US" b="1" noProof="0" dirty="0"/>
          </a:p>
          <a:p>
            <a:pPr algn="r" rtl="1"/>
            <a:r>
              <a:rPr lang="en-US" noProof="0" dirty="0"/>
              <a:t>اطلب من المتطوعين مشاركة إجاباتهم</a:t>
            </a:r>
          </a:p>
          <a:p>
            <a:pPr algn="r" rtl="1"/>
            <a:r>
              <a:rPr lang="ar-SA" i="1" noProof="0" dirty="0"/>
              <a:t>هل </a:t>
            </a:r>
            <a:r>
              <a:rPr lang="en-US" i="1" noProof="0" dirty="0"/>
              <a:t>تختلف</a:t>
            </a:r>
            <a:r>
              <a:rPr lang="ar-SA" i="1" noProof="0" dirty="0"/>
              <a:t> الإجابات</a:t>
            </a:r>
            <a:r>
              <a:rPr lang="en-US" i="1" noProof="0" dirty="0"/>
              <a:t> بين أخصائيي الحالة الذكور</a:t>
            </a:r>
            <a:r>
              <a:rPr lang="ar-SA" i="1" noProof="0" dirty="0"/>
              <a:t> عن</a:t>
            </a:r>
            <a:r>
              <a:rPr lang="en-US" i="1" noProof="0" dirty="0"/>
              <a:t> أخصائي</a:t>
            </a:r>
            <a:r>
              <a:rPr lang="ar-SA" i="1" noProof="0" dirty="0"/>
              <a:t>ات</a:t>
            </a:r>
            <a:r>
              <a:rPr lang="en-US" i="1" noProof="0" dirty="0"/>
              <a:t> الحالة</a:t>
            </a:r>
            <a:r>
              <a:rPr lang="ar-SA" i="1" noProof="0" dirty="0"/>
              <a:t> الإناث</a:t>
            </a:r>
            <a:r>
              <a:rPr lang="en-US" i="1" dirty="0"/>
              <a:t>؟</a:t>
            </a:r>
            <a:endParaRPr lang="en-US" i="1" noProof="0" dirty="0"/>
          </a:p>
          <a:p>
            <a:pPr algn="r" rtl="1"/>
            <a:endParaRPr lang="en-US" dirty="0"/>
          </a:p>
          <a:p>
            <a:pPr marL="0" indent="0" algn="r" rtl="1">
              <a:buNone/>
            </a:pPr>
            <a:r>
              <a:rPr lang="ar-SA" b="1" noProof="0" dirty="0"/>
              <a:t>الشرح</a:t>
            </a:r>
            <a:endParaRPr lang="en-US" b="1" noProof="0" dirty="0"/>
          </a:p>
          <a:p>
            <a:pPr algn="r" rtl="1"/>
            <a:r>
              <a:rPr lang="en-US" noProof="0" dirty="0"/>
              <a:t>في الحالات التي يعكس فيها المشاركون أنهم يعملون أكثر مع النساء ، شارك ما يلي:</a:t>
            </a:r>
          </a:p>
          <a:p>
            <a:pPr lvl="1" algn="r" rtl="1"/>
            <a:r>
              <a:rPr lang="en-US" i="1" noProof="0" dirty="0"/>
              <a:t>تنظر الأدوار</a:t>
            </a:r>
            <a:r>
              <a:rPr lang="ar-SA" i="1" noProof="0" dirty="0"/>
              <a:t> الاجتماعية </a:t>
            </a:r>
            <a:r>
              <a:rPr lang="en-US" i="1" noProof="0" dirty="0"/>
              <a:t> التقليدية إلى الأمهات على أنهن مقدمات الرعاية الأساسيات للأطفال. غالبًا ما ينعكس هذا في ممارسة إدارة الحالة.</a:t>
            </a:r>
          </a:p>
          <a:p>
            <a:pPr lvl="2" algn="r" rtl="1"/>
            <a:r>
              <a:rPr lang="en-US" i="1" noProof="0" dirty="0"/>
              <a:t>في بعض الأحيان قد نقلل من مشاركة الآباء في حياة الأطفال وقيمتها وتأثيرها سواء كان إيجابياً أو سلبياً.</a:t>
            </a:r>
          </a:p>
          <a:p>
            <a:pPr lvl="2" algn="r" rtl="1"/>
            <a:r>
              <a:rPr lang="en-US" i="1" noProof="0" dirty="0"/>
              <a:t>قد يكون الآباء خارج</a:t>
            </a:r>
            <a:r>
              <a:rPr lang="ar-SA" i="1" noProof="0" dirty="0"/>
              <a:t>اً في</a:t>
            </a:r>
            <a:r>
              <a:rPr lang="en-US" i="1" noProof="0" dirty="0"/>
              <a:t> العمل خلال الأوقات التي </a:t>
            </a:r>
            <a:r>
              <a:rPr lang="ar-SA" i="1" noProof="0" dirty="0"/>
              <a:t>نقوم فيها بالزيارة</a:t>
            </a:r>
            <a:r>
              <a:rPr lang="en-US" i="1" noProof="0" dirty="0"/>
              <a:t> بينما تكون الأمهات عادة في المنزل.</a:t>
            </a:r>
          </a:p>
          <a:p>
            <a:pPr lvl="2" algn="r" rtl="1"/>
            <a:r>
              <a:rPr lang="en-US" i="1" noProof="0" dirty="0"/>
              <a:t>قد لا يعتبر بعض الآباء أنفسهم مؤهلين أو مهمين في رعاية الأطفال</a:t>
            </a:r>
            <a:r>
              <a:rPr lang="en-US" i="1" dirty="0"/>
              <a:t>.</a:t>
            </a:r>
            <a:endParaRPr lang="en-US" i="1" noProof="0" dirty="0"/>
          </a:p>
          <a:p>
            <a:pPr lvl="1" algn="r" rtl="1"/>
            <a:r>
              <a:rPr lang="en-US" i="1" noProof="0" dirty="0"/>
              <a:t>لكن</a:t>
            </a:r>
            <a:r>
              <a:rPr lang="ar-SA" i="1" noProof="0" dirty="0"/>
              <a:t>، أشار </a:t>
            </a:r>
            <a:r>
              <a:rPr lang="en-US" i="1" noProof="0" dirty="0"/>
              <a:t>البحث</a:t>
            </a:r>
            <a:r>
              <a:rPr lang="ar-SA" i="1" noProof="0" dirty="0"/>
              <a:t> إلى</a:t>
            </a:r>
            <a:r>
              <a:rPr lang="en-US" i="1" noProof="0" dirty="0"/>
              <a:t> أن الأطفال الصغار الذين يقضي آباؤهم الكثير من الوقت معهم</a:t>
            </a:r>
            <a:r>
              <a:rPr lang="en-US" i="1" dirty="0"/>
              <a:t>:</a:t>
            </a:r>
          </a:p>
          <a:p>
            <a:pPr lvl="2" algn="r" rtl="1"/>
            <a:r>
              <a:rPr lang="en-US" i="1" noProof="0" dirty="0"/>
              <a:t>هم أقل عرضة لاستخدام المخدرات أو الانخراط مع الشرطة كمراهقين</a:t>
            </a:r>
          </a:p>
          <a:p>
            <a:pPr lvl="2" algn="r" rtl="1"/>
            <a:r>
              <a:rPr lang="ar-SA" i="1" noProof="0" dirty="0"/>
              <a:t>ي</a:t>
            </a:r>
            <a:r>
              <a:rPr lang="en-US" i="1" noProof="0" dirty="0"/>
              <a:t>ميل</a:t>
            </a:r>
            <a:r>
              <a:rPr lang="ar-SA" i="1" noProof="0" dirty="0"/>
              <a:t>ون</a:t>
            </a:r>
            <a:r>
              <a:rPr lang="en-US" i="1" noProof="0" dirty="0"/>
              <a:t> إلى القيام بعمل أفضل في المدرسة</a:t>
            </a:r>
            <a:endParaRPr lang="en-US" i="1" dirty="0"/>
          </a:p>
          <a:p>
            <a:pPr lvl="2" algn="r" rtl="1"/>
            <a:r>
              <a:rPr lang="ar-SA" i="1" noProof="0" dirty="0"/>
              <a:t>ت</a:t>
            </a:r>
            <a:r>
              <a:rPr lang="en-US" i="1" noProof="0" dirty="0"/>
              <a:t>كو</a:t>
            </a:r>
            <a:r>
              <a:rPr lang="ar-SA" i="1" noProof="0" dirty="0"/>
              <a:t>ين</a:t>
            </a:r>
            <a:r>
              <a:rPr lang="en-US" i="1" noProof="0" dirty="0"/>
              <a:t> صداقات إيجابية</a:t>
            </a:r>
            <a:r>
              <a:rPr lang="ar-SA" i="1" noProof="0" dirty="0"/>
              <a:t> أكثر</a:t>
            </a:r>
            <a:endParaRPr lang="en-US" i="1" dirty="0"/>
          </a:p>
          <a:p>
            <a:pPr lvl="2" algn="r" rtl="1"/>
            <a:r>
              <a:rPr lang="ar-SA" i="1" noProof="0" dirty="0"/>
              <a:t>إظهار</a:t>
            </a:r>
            <a:r>
              <a:rPr lang="en-US" i="1" noProof="0" dirty="0"/>
              <a:t>مشاكل سلوكية أقل</a:t>
            </a:r>
          </a:p>
          <a:p>
            <a:pPr lvl="2" algn="r" rtl="1"/>
            <a:r>
              <a:rPr lang="ar-SA" i="1" noProof="0" dirty="0"/>
              <a:t>اختبار</a:t>
            </a:r>
            <a:r>
              <a:rPr lang="en-US" i="1" noProof="0" dirty="0"/>
              <a:t> قدر أكبر من احترام الذات والرضا عن الحياة</a:t>
            </a:r>
          </a:p>
          <a:p>
            <a:pPr marL="0" indent="0" algn="r" rtl="1">
              <a:buNone/>
            </a:pPr>
            <a:endParaRPr lang="en-US" b="1" dirty="0"/>
          </a:p>
          <a:p>
            <a:pPr marL="0" indent="0" algn="r" rtl="1">
              <a:buNone/>
            </a:pPr>
            <a:r>
              <a:rPr lang="ar-SA" b="1" dirty="0"/>
              <a:t>يتبع</a:t>
            </a:r>
            <a:r>
              <a:rPr lang="en-US" b="1" dirty="0">
                <a:sym typeface="Wingdings" panose="05000000000000000000" pitchFamily="2" charset="2"/>
              </a:rPr>
              <a:t></a:t>
            </a:r>
            <a:endParaRPr lang="en-US" b="1" noProof="0" dirty="0"/>
          </a:p>
        </p:txBody>
      </p:sp>
      <p:sp>
        <p:nvSpPr>
          <p:cNvPr id="6" name="Slide Image Placeholder 5">
            <a:extLst>
              <a:ext uri="{FF2B5EF4-FFF2-40B4-BE49-F238E27FC236}">
                <a16:creationId xmlns:a16="http://schemas.microsoft.com/office/drawing/2014/main" id="{C2AD98B1-5B91-7D31-60A6-AD87903FE28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7E22389-03F9-5693-D376-F8D9B5BCB27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47</a:t>
            </a:fld>
            <a:endParaRPr lang="en-US" sz="1200" dirty="0">
              <a:latin typeface="+mn-lt"/>
            </a:endParaRPr>
          </a:p>
        </p:txBody>
      </p:sp>
    </p:spTree>
    <p:extLst>
      <p:ext uri="{BB962C8B-B14F-4D97-AF65-F5344CB8AC3E}">
        <p14:creationId xmlns:p14="http://schemas.microsoft.com/office/powerpoint/2010/main" val="1395875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lvl="1" algn="r" rtl="1"/>
            <a:r>
              <a:rPr lang="en-US" i="1" noProof="0" dirty="0"/>
              <a:t>لا يقتصر تأثير الآباء على الأطفال والأمهات فحسب بل يتمتعون أيضًا بسلطة كبيرة في اتخاذ القرار والسيطرة على الموارد.</a:t>
            </a:r>
          </a:p>
          <a:p>
            <a:pPr lvl="2" algn="r" rtl="1"/>
            <a:r>
              <a:rPr lang="en-US" i="1" dirty="0"/>
              <a:t>في كثير من الحالات</a:t>
            </a:r>
            <a:r>
              <a:rPr lang="ar-SA" i="1" dirty="0"/>
              <a:t>، لا تملك ال</a:t>
            </a:r>
            <a:r>
              <a:rPr lang="en-US" i="1" dirty="0"/>
              <a:t>مرأة</a:t>
            </a:r>
            <a:r>
              <a:rPr lang="en-US" i="1" noProof="0" dirty="0"/>
              <a:t> القدرة أو ال</a:t>
            </a:r>
            <a:r>
              <a:rPr lang="ar-SA" i="1" noProof="0" dirty="0"/>
              <a:t>سلطة</a:t>
            </a:r>
            <a:r>
              <a:rPr lang="en-US" i="1" noProof="0" dirty="0"/>
              <a:t> لإجراء تغييرات جوهرية ودائمة</a:t>
            </a:r>
          </a:p>
          <a:p>
            <a:pPr lvl="2" algn="r" rtl="1"/>
            <a:r>
              <a:rPr lang="en-US" i="1" noProof="0" dirty="0"/>
              <a:t>من الواضح أن استهداف الرجال</a:t>
            </a:r>
            <a:r>
              <a:rPr lang="ar-SA" i="1" noProof="0" dirty="0"/>
              <a:t> هو</a:t>
            </a:r>
            <a:r>
              <a:rPr lang="en-US" i="1" noProof="0" dirty="0"/>
              <a:t> أمر مهم</a:t>
            </a:r>
            <a:r>
              <a:rPr lang="ar-SA" i="1" noProof="0" dirty="0"/>
              <a:t> </a:t>
            </a:r>
            <a:r>
              <a:rPr lang="en-US" i="1" noProof="0" dirty="0"/>
              <a:t>بدلاً من التركيز فقط أو بشكل غير متناسب على النساء</a:t>
            </a:r>
            <a:r>
              <a:rPr lang="ar-SA" i="1" noProof="0" dirty="0"/>
              <a:t>.</a:t>
            </a:r>
            <a:endParaRPr lang="en-US" i="1" noProof="0" dirty="0"/>
          </a:p>
          <a:p>
            <a:pPr lvl="1" algn="r" rtl="1"/>
            <a:r>
              <a:rPr lang="en-US" i="1" noProof="0" dirty="0"/>
              <a:t>سنناقش التعامل مع مقدمي الرعاية الذكور والإناث أكثر في الوحدة </a:t>
            </a:r>
            <a:r>
              <a:rPr lang="ar-SA" i="1" noProof="0" dirty="0"/>
              <a:t> الثانية.</a:t>
            </a:r>
            <a:endParaRPr lang="en-US" noProof="0" dirty="0"/>
          </a:p>
        </p:txBody>
      </p:sp>
      <p:sp>
        <p:nvSpPr>
          <p:cNvPr id="2" name="Google Shape;725;p48:notes">
            <a:extLst>
              <a:ext uri="{FF2B5EF4-FFF2-40B4-BE49-F238E27FC236}">
                <a16:creationId xmlns:a16="http://schemas.microsoft.com/office/drawing/2014/main" id="{24564941-104C-0BC9-FE4B-D075E137733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48</a:t>
            </a:fld>
            <a:endParaRPr lang="en-US" sz="1200" dirty="0">
              <a:latin typeface="+mn-lt"/>
            </a:endParaRPr>
          </a:p>
        </p:txBody>
      </p:sp>
    </p:spTree>
    <p:extLst>
      <p:ext uri="{BB962C8B-B14F-4D97-AF65-F5344CB8AC3E}">
        <p14:creationId xmlns:p14="http://schemas.microsoft.com/office/powerpoint/2010/main" val="1104741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noProof="0" dirty="0"/>
              <a:t>التكي</a:t>
            </a:r>
            <a:r>
              <a:rPr lang="ar-SA" b="1" noProof="0" dirty="0"/>
              <a:t>ي</a:t>
            </a:r>
            <a:r>
              <a:rPr lang="en-US" b="1" noProof="0" dirty="0"/>
              <a:t>ف مع السياق</a:t>
            </a:r>
            <a:endParaRPr lang="en-US" b="1" dirty="0"/>
          </a:p>
          <a:p>
            <a:pPr algn="r" rtl="1"/>
            <a:r>
              <a:rPr lang="en-US" noProof="0" dirty="0"/>
              <a:t>قد ترغب في تضمين أعراف وممارسات اجتماعية ضارة محددة والتي </a:t>
            </a:r>
            <a:r>
              <a:rPr lang="ar-SA" noProof="0" dirty="0"/>
              <a:t>تشكل </a:t>
            </a:r>
            <a:r>
              <a:rPr lang="en-US" noProof="0" dirty="0"/>
              <a:t>مشكلة خاصة لأخصائيي الحالة في السياق.</a:t>
            </a:r>
          </a:p>
          <a:p>
            <a:pPr marL="0" indent="0" algn="r" rtl="1">
              <a:buNone/>
            </a:pPr>
            <a:r>
              <a:rPr lang="en-US" noProof="0" dirty="0"/>
              <a:t>______________________________________________________________________________</a:t>
            </a:r>
          </a:p>
          <a:p>
            <a:pPr marL="0" indent="0" algn="r" rtl="1">
              <a:buNone/>
            </a:pPr>
            <a:endParaRPr lang="en-US" dirty="0"/>
          </a:p>
          <a:p>
            <a:pPr marL="0" indent="0" algn="r" rtl="1">
              <a:buNone/>
            </a:pPr>
            <a:r>
              <a:rPr lang="en-US" b="1" noProof="0" dirty="0"/>
              <a:t>مقدمة</a:t>
            </a:r>
          </a:p>
          <a:p>
            <a:pPr algn="r" rtl="1"/>
            <a:r>
              <a:rPr lang="en-US" dirty="0"/>
              <a:t>قسّم المشاركين إلى مجموعات من </a:t>
            </a:r>
            <a:r>
              <a:rPr lang="ar-SA" dirty="0"/>
              <a:t>٤-٦</a:t>
            </a:r>
            <a:r>
              <a:rPr lang="en-US" dirty="0"/>
              <a:t> أشخاص</a:t>
            </a:r>
          </a:p>
          <a:p>
            <a:pPr algn="r" rtl="1"/>
            <a:r>
              <a:rPr lang="en-US" i="0" dirty="0"/>
              <a:t>توجيه المشاركين إلى</a:t>
            </a:r>
            <a:r>
              <a:rPr lang="ar-SA" i="0" dirty="0"/>
              <a:t> </a:t>
            </a:r>
            <a:r>
              <a:rPr lang="ar-SA" b="1" i="0" dirty="0"/>
              <a:t>دليل العمل ال</a:t>
            </a:r>
            <a:r>
              <a:rPr lang="en-US" b="1" i="0" dirty="0"/>
              <a:t>صفحة </a:t>
            </a:r>
            <a:r>
              <a:rPr lang="ar-SA" b="1" i="0" dirty="0"/>
              <a:t>١٣</a:t>
            </a:r>
            <a:r>
              <a:rPr lang="en-US" b="1" i="0" dirty="0"/>
              <a:t>: استراتيجيات لتحدي الأعراف والممارسات الاجتماعية الضارة</a:t>
            </a:r>
          </a:p>
          <a:p>
            <a:pPr algn="r" rtl="1"/>
            <a:r>
              <a:rPr lang="ar-SA" i="1" dirty="0"/>
              <a:t>سننظر الآن في الأعراف والممارسات الاجتماعية الضارة التي ناقشناها في بداية هذه الجلسة وخلالها - تلك المتعلقة بالنوع الاجتماعي وتلك التي لا تتعلق به</a:t>
            </a:r>
            <a:r>
              <a:rPr lang="en-US" i="1" noProof="0" dirty="0"/>
              <a:t>.</a:t>
            </a:r>
          </a:p>
          <a:p>
            <a:pPr algn="r" rtl="1"/>
            <a:r>
              <a:rPr lang="en-US" i="1" noProof="0" dirty="0"/>
              <a:t>ما هي أهم الأعراف والممارسات الاجتماعية التي يجب تحديها مع العائلات؟</a:t>
            </a:r>
          </a:p>
          <a:p>
            <a:pPr lvl="1" algn="r" rtl="1"/>
            <a:r>
              <a:rPr lang="ar-SA" noProof="0" dirty="0"/>
              <a:t>قم بإنشاء</a:t>
            </a:r>
            <a:r>
              <a:rPr lang="en-US" noProof="0" dirty="0"/>
              <a:t> قائمة </a:t>
            </a:r>
            <a:r>
              <a:rPr lang="ar-SA" noProof="0" dirty="0"/>
              <a:t>مع </a:t>
            </a:r>
            <a:r>
              <a:rPr lang="en-US" noProof="0" dirty="0"/>
              <a:t>المشاركين</a:t>
            </a:r>
          </a:p>
          <a:p>
            <a:pPr lvl="1" algn="r" rtl="1"/>
            <a:r>
              <a:rPr lang="ar-SA" noProof="0" dirty="0"/>
              <a:t>حاول أن يكون لديك ما يكفي من المعايير والممارسات الاجتماعية لتتناسب مع عدد المجموعات</a:t>
            </a:r>
            <a:r>
              <a:rPr lang="ar-SA" dirty="0"/>
              <a:t>.</a:t>
            </a:r>
            <a:endParaRPr lang="en-US" dirty="0"/>
          </a:p>
          <a:p>
            <a:pPr algn="r" rtl="1"/>
            <a:r>
              <a:rPr lang="en-US" noProof="0" dirty="0"/>
              <a:t>عند ال</a:t>
            </a:r>
            <a:r>
              <a:rPr lang="ar-SA" noProof="0" dirty="0"/>
              <a:t>اكتمال</a:t>
            </a:r>
            <a:r>
              <a:rPr lang="en-US" noProof="0" dirty="0"/>
              <a:t> ، </a:t>
            </a:r>
            <a:r>
              <a:rPr lang="ar-SA" noProof="0" dirty="0"/>
              <a:t>قم بتخصيص عرف و ممارسة</a:t>
            </a:r>
            <a:r>
              <a:rPr lang="en-US" noProof="0" dirty="0"/>
              <a:t> اجتماعي</a:t>
            </a:r>
            <a:r>
              <a:rPr lang="ar-SA" noProof="0" dirty="0"/>
              <a:t>ة</a:t>
            </a:r>
            <a:r>
              <a:rPr lang="en-US" noProof="0" dirty="0"/>
              <a:t> واحدة لكل مجموعة</a:t>
            </a:r>
          </a:p>
          <a:p>
            <a:pPr lvl="1" algn="r" rtl="1"/>
            <a:r>
              <a:rPr lang="en-US" dirty="0"/>
              <a:t>يمكن اختيار</a:t>
            </a:r>
            <a:r>
              <a:rPr lang="ar-SA" dirty="0"/>
              <a:t>ذلك</a:t>
            </a:r>
            <a:r>
              <a:rPr lang="en-US" dirty="0"/>
              <a:t> ذاتيًا من قبل المشاركين أو ت</a:t>
            </a:r>
            <a:r>
              <a:rPr lang="ar-SA" dirty="0"/>
              <a:t>خصيصه</a:t>
            </a:r>
            <a:r>
              <a:rPr lang="en-US" dirty="0"/>
              <a:t> عشوائيًا</a:t>
            </a:r>
          </a:p>
          <a:p>
            <a:pPr algn="r" rtl="1"/>
            <a:r>
              <a:rPr lang="ar-SA" i="1" noProof="0" dirty="0"/>
              <a:t>مع مجموعتك، قم بتطوير استراتيجيات يمكن لأخصائيي الحالة استخدامها لتحدي العرف و الممارسة  الاجتماعية المخصصة لمجموعتك مع مقدمي الرعاية.</a:t>
            </a:r>
            <a:r>
              <a:rPr lang="en-US" i="1" noProof="0" dirty="0"/>
              <a:t>.</a:t>
            </a:r>
          </a:p>
          <a:p>
            <a:pPr algn="r" rtl="1"/>
            <a:endParaRPr lang="en-US" dirty="0"/>
          </a:p>
          <a:p>
            <a:pPr marL="0" indent="0" algn="r" rtl="1">
              <a:buNone/>
            </a:pPr>
            <a:r>
              <a:rPr lang="en-US" b="1" noProof="0" dirty="0"/>
              <a:t>العمل الجماعي </a:t>
            </a:r>
            <a:r>
              <a:rPr lang="ar-SA" b="1" noProof="0" dirty="0"/>
              <a:t>(١٠</a:t>
            </a:r>
            <a:r>
              <a:rPr lang="en-US" b="1" noProof="0" dirty="0"/>
              <a:t> دقائق</a:t>
            </a:r>
            <a:r>
              <a:rPr lang="ar-SA" b="1" noProof="0" dirty="0"/>
              <a:t>)</a:t>
            </a:r>
            <a:endParaRPr lang="en-US" b="1" noProof="0" dirty="0"/>
          </a:p>
          <a:p>
            <a:pPr algn="r" rtl="1"/>
            <a:r>
              <a:rPr lang="en-US" dirty="0"/>
              <a:t>امنح المشاركين </a:t>
            </a:r>
            <a:r>
              <a:rPr lang="ar-SA" dirty="0"/>
              <a:t>١٠</a:t>
            </a:r>
            <a:r>
              <a:rPr lang="en-US" dirty="0"/>
              <a:t> دقائق لإكمال</a:t>
            </a:r>
            <a:r>
              <a:rPr lang="ar-SA" dirty="0"/>
              <a:t> النشاط</a:t>
            </a:r>
            <a:endParaRPr lang="en-US" noProof="0" dirty="0"/>
          </a:p>
          <a:p>
            <a:pPr algn="r" rtl="1"/>
            <a:endParaRPr lang="en-US" dirty="0"/>
          </a:p>
          <a:p>
            <a:pPr marL="0" indent="0" algn="r" rtl="1">
              <a:buNone/>
            </a:pPr>
            <a:r>
              <a:rPr lang="en-US" b="1" noProof="0" dirty="0"/>
              <a:t>مناقشة عامة </a:t>
            </a:r>
            <a:r>
              <a:rPr lang="ar-SA" b="1" noProof="0" dirty="0"/>
              <a:t>(٥ دقائق)</a:t>
            </a:r>
            <a:r>
              <a:rPr lang="en-US" b="1" noProof="0" dirty="0"/>
              <a:t> </a:t>
            </a:r>
            <a:endParaRPr lang="ar-SA" b="1" noProof="0" dirty="0"/>
          </a:p>
          <a:p>
            <a:pPr marL="171450" indent="-171450" algn="r" rtl="1"/>
            <a:r>
              <a:rPr lang="ar-SA" noProof="0" dirty="0"/>
              <a:t>امنح ٥ </a:t>
            </a:r>
            <a:r>
              <a:rPr lang="en-US" noProof="0" dirty="0"/>
              <a:t>دقائق لكل مجموعة ل</a:t>
            </a:r>
            <a:r>
              <a:rPr lang="ar-SA" noProof="0" dirty="0"/>
              <a:t>ل</a:t>
            </a:r>
            <a:r>
              <a:rPr lang="en-US" noProof="0" dirty="0"/>
              <a:t>تقديم</a:t>
            </a:r>
          </a:p>
          <a:p>
            <a:pPr algn="r" rtl="1"/>
            <a:r>
              <a:rPr lang="en-US" dirty="0"/>
              <a:t>استكمل بال</a:t>
            </a:r>
            <a:r>
              <a:rPr lang="ar-SA" dirty="0"/>
              <a:t>إجابات </a:t>
            </a:r>
            <a:r>
              <a:rPr lang="en-US" dirty="0"/>
              <a:t>المحتملة في الصفحة التالية</a:t>
            </a:r>
            <a:endParaRPr lang="en-US" noProof="0" dirty="0"/>
          </a:p>
          <a:p>
            <a:pPr marL="0" indent="0" algn="r" rtl="1">
              <a:buNone/>
            </a:pPr>
            <a:r>
              <a:rPr lang="en-US" noProof="0" dirty="0"/>
              <a:t>______________________________________________________________________________</a:t>
            </a:r>
          </a:p>
          <a:p>
            <a:pPr marL="0" indent="0" algn="r" rtl="1">
              <a:buNone/>
            </a:pPr>
            <a:endParaRPr lang="en-US" noProof="0" dirty="0"/>
          </a:p>
          <a:p>
            <a:pPr marL="0" indent="0" algn="r" rtl="1">
              <a:buNone/>
            </a:pPr>
            <a:r>
              <a:rPr lang="ar-SA" b="1" dirty="0"/>
              <a:t>يتبع</a:t>
            </a:r>
            <a:r>
              <a:rPr lang="en-US" b="1" dirty="0">
                <a:sym typeface="Wingdings" panose="05000000000000000000" pitchFamily="2" charset="2"/>
              </a:rPr>
              <a:t></a:t>
            </a:r>
            <a:endParaRPr lang="en-US" b="1" noProof="0" dirty="0"/>
          </a:p>
        </p:txBody>
      </p:sp>
      <p:sp>
        <p:nvSpPr>
          <p:cNvPr id="6" name="Slide Image Placeholder 5">
            <a:extLst>
              <a:ext uri="{FF2B5EF4-FFF2-40B4-BE49-F238E27FC236}">
                <a16:creationId xmlns:a16="http://schemas.microsoft.com/office/drawing/2014/main" id="{D0A93A9A-9B81-72A0-ABF8-EDE712FD851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F509F6B-24AF-4965-110E-DCD5A912807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49</a:t>
            </a:fld>
            <a:endParaRPr lang="en-US" sz="1200" dirty="0">
              <a:latin typeface="+mn-lt"/>
            </a:endParaRPr>
          </a:p>
        </p:txBody>
      </p:sp>
    </p:spTree>
    <p:extLst>
      <p:ext uri="{BB962C8B-B14F-4D97-AF65-F5344CB8AC3E}">
        <p14:creationId xmlns:p14="http://schemas.microsoft.com/office/powerpoint/2010/main" val="118888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الشرح</a:t>
            </a:r>
            <a:endParaRPr lang="en-US" noProof="0" dirty="0"/>
          </a:p>
          <a:p>
            <a:pPr marL="631825" algn="r" rtl="1"/>
            <a:r>
              <a:rPr lang="en-US" i="1" noProof="0" dirty="0"/>
              <a:t>يرتكز هذا التدريب على المعايير الدنيا لحماية الطفل في العمل الإنساني </a:t>
            </a:r>
            <a:r>
              <a:rPr lang="ar-SA" i="1" noProof="0" dirty="0"/>
              <a:t>، </a:t>
            </a:r>
            <a:r>
              <a:rPr lang="en-US" i="1" noProof="0" dirty="0"/>
              <a:t>المعيار </a:t>
            </a:r>
            <a:r>
              <a:rPr lang="ar-SA" i="1" noProof="0" dirty="0"/>
              <a:t>١٦</a:t>
            </a:r>
            <a:r>
              <a:rPr lang="ar-SA" b="0" i="1" noProof="0" dirty="0"/>
              <a:t> </a:t>
            </a:r>
            <a:r>
              <a:rPr lang="en-US" b="0" i="1" noProof="0" dirty="0"/>
              <a:t>بشأن </a:t>
            </a:r>
            <a:r>
              <a:rPr lang="ar-SA" sz="1200" b="0" i="1" dirty="0">
                <a:solidFill>
                  <a:schemeClr val="tx1"/>
                </a:solidFill>
                <a:latin typeface="Calibri" panose="020F0502020204030204" pitchFamily="34" charset="0"/>
                <a:cs typeface="Calibri" panose="020F0502020204030204" pitchFamily="34" charset="0"/>
              </a:rPr>
              <a:t>بيئات الدعم</a:t>
            </a:r>
            <a:r>
              <a:rPr lang="en-US" sz="1200" b="0" i="1" dirty="0">
                <a:solidFill>
                  <a:schemeClr val="tx1"/>
                </a:solidFill>
                <a:latin typeface="Calibri" panose="020F0502020204030204" pitchFamily="34" charset="0"/>
                <a:cs typeface="Calibri" panose="020F0502020204030204" pitchFamily="34" charset="0"/>
              </a:rPr>
              <a:t> الأسر</a:t>
            </a:r>
            <a:r>
              <a:rPr lang="ar-SA" sz="1200" b="0" i="1" dirty="0">
                <a:solidFill>
                  <a:schemeClr val="tx1"/>
                </a:solidFill>
                <a:latin typeface="Calibri" panose="020F0502020204030204" pitchFamily="34" charset="0"/>
                <a:cs typeface="Calibri" panose="020F0502020204030204" pitchFamily="34" charset="0"/>
              </a:rPr>
              <a:t>ي و </a:t>
            </a:r>
            <a:r>
              <a:rPr lang="en-US" sz="1200" b="0" i="1" dirty="0">
                <a:solidFill>
                  <a:schemeClr val="tx1"/>
                </a:solidFill>
                <a:latin typeface="Calibri" panose="020F0502020204030204" pitchFamily="34" charset="0"/>
                <a:cs typeface="Calibri" panose="020F0502020204030204" pitchFamily="34" charset="0"/>
              </a:rPr>
              <a:t>تقديم الرعاية</a:t>
            </a:r>
          </a:p>
          <a:p>
            <a:pPr algn="r" rtl="1"/>
            <a:r>
              <a:rPr lang="en-US" i="1" noProof="0" dirty="0"/>
              <a:t>بالإضافة إلى ذلك</a:t>
            </a:r>
            <a:r>
              <a:rPr lang="ar-SA" i="1" noProof="0" dirty="0"/>
              <a:t>، </a:t>
            </a:r>
            <a:r>
              <a:rPr lang="en-US" i="1" noProof="0" dirty="0"/>
              <a:t>فإن المعايير الأخرى ذات الصلة بشكل خاص والتي ستظهر أثناء التدريب هي:</a:t>
            </a:r>
          </a:p>
          <a:p>
            <a:pPr lvl="1" algn="r" rtl="1"/>
            <a:r>
              <a:rPr lang="en-US" i="1" noProof="0" dirty="0"/>
              <a:t>المعيار</a:t>
            </a:r>
            <a:r>
              <a:rPr lang="ar-SA" i="1" noProof="0" dirty="0"/>
              <a:t>١٤  تطبيق </a:t>
            </a:r>
            <a:r>
              <a:rPr lang="en-US" sz="1200" dirty="0">
                <a:latin typeface="Calibri" panose="020F0502020204030204" pitchFamily="34" charset="0"/>
                <a:ea typeface="Calibri" panose="020F0502020204030204" pitchFamily="34" charset="0"/>
                <a:cs typeface="Calibri" panose="020F0502020204030204" pitchFamily="34" charset="0"/>
              </a:rPr>
              <a:t>نهج</a:t>
            </a:r>
            <a:r>
              <a:rPr lang="ar-SA" sz="1200" dirty="0">
                <a:latin typeface="Calibri" panose="020F0502020204030204" pitchFamily="34" charset="0"/>
                <a:ea typeface="Calibri" panose="020F0502020204030204" pitchFamily="34" charset="0"/>
                <a:cs typeface="Calibri" panose="020F0502020204030204" pitchFamily="34" charset="0"/>
              </a:rPr>
              <a:t> البيئة</a:t>
            </a:r>
            <a:r>
              <a:rPr lang="en-US" sz="1200" dirty="0">
                <a:latin typeface="Calibri" panose="020F0502020204030204" pitchFamily="34" charset="0"/>
                <a:ea typeface="Calibri" panose="020F0502020204030204" pitchFamily="34" charset="0"/>
                <a:cs typeface="Calibri" panose="020F0502020204030204" pitchFamily="34" charset="0"/>
              </a:rPr>
              <a:t> ا</a:t>
            </a:r>
            <a:r>
              <a:rPr lang="ar-SA" sz="1200" dirty="0">
                <a:latin typeface="Calibri" panose="020F0502020204030204" pitchFamily="34" charset="0"/>
                <a:ea typeface="Calibri" panose="020F0502020204030204" pitchFamily="34" charset="0"/>
                <a:cs typeface="Calibri" panose="020F0502020204030204" pitchFamily="34" charset="0"/>
              </a:rPr>
              <a:t>لا</a:t>
            </a:r>
            <a:r>
              <a:rPr lang="en-US" sz="1200" dirty="0">
                <a:latin typeface="Calibri" panose="020F0502020204030204" pitchFamily="34" charset="0"/>
                <a:ea typeface="Calibri" panose="020F0502020204030204" pitchFamily="34" charset="0"/>
                <a:cs typeface="Calibri" panose="020F0502020204030204" pitchFamily="34" charset="0"/>
              </a:rPr>
              <a:t>جتماعي</a:t>
            </a:r>
            <a:r>
              <a:rPr lang="ar-SA" sz="1200" dirty="0">
                <a:latin typeface="Calibri" panose="020F0502020204030204" pitchFamily="34" charset="0"/>
                <a:ea typeface="Calibri" panose="020F0502020204030204" pitchFamily="34" charset="0"/>
                <a:cs typeface="Calibri" panose="020F0502020204030204" pitchFamily="34" charset="0"/>
              </a:rPr>
              <a:t>ة </a:t>
            </a:r>
            <a:r>
              <a:rPr lang="en-US" i="1" noProof="0" dirty="0"/>
              <a:t> لبرامج حماية الطفل</a:t>
            </a:r>
          </a:p>
          <a:p>
            <a:pPr lvl="1" algn="r" rtl="1"/>
            <a:r>
              <a:rPr lang="en-US" i="1" noProof="0" dirty="0"/>
              <a:t>المعيار</a:t>
            </a:r>
            <a:r>
              <a:rPr lang="ar-SA" i="1" noProof="0" dirty="0"/>
              <a:t>١٧</a:t>
            </a:r>
            <a:r>
              <a:rPr lang="en-US" i="1" noProof="0" dirty="0"/>
              <a:t> النهج على </a:t>
            </a:r>
            <a:r>
              <a:rPr lang="ar-SA" i="1" noProof="0" dirty="0"/>
              <a:t>ال</a:t>
            </a:r>
            <a:r>
              <a:rPr lang="en-US" i="1" noProof="0" dirty="0"/>
              <a:t>مستوى المجتمع</a:t>
            </a:r>
            <a:r>
              <a:rPr lang="ar-SA" i="1" noProof="0" dirty="0"/>
              <a:t>ي</a:t>
            </a:r>
            <a:endParaRPr lang="en-US" i="1" noProof="0" dirty="0"/>
          </a:p>
          <a:p>
            <a:pPr lvl="1" algn="r" rtl="1"/>
            <a:r>
              <a:rPr lang="en-US" i="1" noProof="0" dirty="0"/>
              <a:t>المعيار </a:t>
            </a:r>
            <a:r>
              <a:rPr lang="ar-SA" i="1" noProof="0" dirty="0"/>
              <a:t>١٨</a:t>
            </a:r>
            <a:r>
              <a:rPr lang="en-US" i="1" noProof="0" dirty="0"/>
              <a:t> إدارة الحالة</a:t>
            </a:r>
          </a:p>
          <a:p>
            <a:pPr lvl="1" algn="r" rtl="1"/>
            <a:r>
              <a:rPr lang="en-US" i="1" noProof="0" dirty="0"/>
              <a:t>المعيار </a:t>
            </a:r>
            <a:r>
              <a:rPr lang="ar-SA" i="1" noProof="0" dirty="0"/>
              <a:t>١٩</a:t>
            </a:r>
            <a:r>
              <a:rPr lang="en-US" i="1" noProof="0" dirty="0"/>
              <a:t> الرعاية البديلة</a:t>
            </a:r>
          </a:p>
          <a:p>
            <a:pPr algn="r" rtl="1"/>
            <a:r>
              <a:rPr lang="en-US" i="1" noProof="0" dirty="0"/>
              <a:t>خلال هذا التدريب س</a:t>
            </a:r>
            <a:r>
              <a:rPr lang="ar-SA" i="1" noProof="0" dirty="0"/>
              <a:t>نقوم:</a:t>
            </a:r>
            <a:endParaRPr lang="en-US" i="1" noProof="0" dirty="0"/>
          </a:p>
          <a:p>
            <a:pPr lvl="1" algn="r" rtl="1"/>
            <a:r>
              <a:rPr lang="ar-SA" i="1" dirty="0"/>
              <a:t>بالنظر</a:t>
            </a:r>
            <a:r>
              <a:rPr lang="en-US" i="1" noProof="0" dirty="0"/>
              <a:t> معًا في ماهية </a:t>
            </a:r>
            <a:r>
              <a:rPr lang="ar-SA" i="1" noProof="0" dirty="0"/>
              <a:t>ال</a:t>
            </a:r>
            <a:r>
              <a:rPr lang="en-US" i="1" noProof="0" dirty="0"/>
              <a:t>بيئة الأس</a:t>
            </a:r>
            <a:r>
              <a:rPr lang="ar-SA" i="1" noProof="0" dirty="0"/>
              <a:t>رية</a:t>
            </a:r>
            <a:r>
              <a:rPr lang="en-US" i="1" noProof="0" dirty="0"/>
              <a:t> أو بيئة تقديم الرعاية وكيف تبدو في هذا السياق وكيف يمكن أن تتأثر بالأزمات الإنسانية</a:t>
            </a:r>
          </a:p>
          <a:p>
            <a:pPr lvl="1" algn="r" rtl="1"/>
            <a:r>
              <a:rPr lang="ar-SA" i="1" dirty="0"/>
              <a:t>استكشاف</a:t>
            </a:r>
            <a:r>
              <a:rPr lang="en-US" i="1" noProof="0" dirty="0"/>
              <a:t> كيف يمكنك أن تلعب دورًا في</a:t>
            </a:r>
            <a:r>
              <a:rPr lang="ar-SA" i="1" noProof="0" dirty="0"/>
              <a:t> دعم  البيئات </a:t>
            </a:r>
            <a:r>
              <a:rPr lang="en-US" i="1" noProof="0" dirty="0"/>
              <a:t>الأسر</a:t>
            </a:r>
            <a:r>
              <a:rPr lang="ar-SA" i="1" noProof="0" dirty="0"/>
              <a:t>ية</a:t>
            </a:r>
            <a:r>
              <a:rPr lang="en-US" i="1" noProof="0" dirty="0"/>
              <a:t> و تقديم الرعاية كمقدمي رعاية</a:t>
            </a:r>
          </a:p>
          <a:p>
            <a:pPr lvl="1" algn="r" rtl="1"/>
            <a:r>
              <a:rPr lang="ar-SA" i="1" dirty="0"/>
              <a:t>تقديم </a:t>
            </a:r>
            <a:r>
              <a:rPr lang="en-US" i="1" noProof="0" dirty="0"/>
              <a:t>الأدوات المختلفة التي يمكنك استخدامها لتعزيز تنمية صحة الأطفال وحمايتهم داخل</a:t>
            </a:r>
            <a:r>
              <a:rPr lang="ar-SA" i="1" noProof="0" dirty="0"/>
              <a:t> ال</a:t>
            </a:r>
            <a:r>
              <a:rPr lang="en-US" i="1" noProof="0" dirty="0"/>
              <a:t>بيئات الأسر</a:t>
            </a:r>
            <a:r>
              <a:rPr lang="ar-SA" i="1" noProof="0" dirty="0"/>
              <a:t>ية</a:t>
            </a:r>
            <a:r>
              <a:rPr lang="en-US" i="1" noProof="0" dirty="0"/>
              <a:t> وبيئات تقديم الرعاية كجزء من عمل إدارة الحالة الخاص بك</a:t>
            </a:r>
            <a:r>
              <a:rPr lang="ar-SA" i="1" noProof="0" dirty="0"/>
              <a:t>.</a:t>
            </a:r>
            <a:endParaRPr lang="en-US" i="1" noProof="0" dirty="0"/>
          </a:p>
        </p:txBody>
      </p:sp>
      <p:sp>
        <p:nvSpPr>
          <p:cNvPr id="6" name="Slide Image Placeholder 5">
            <a:extLst>
              <a:ext uri="{FF2B5EF4-FFF2-40B4-BE49-F238E27FC236}">
                <a16:creationId xmlns:a16="http://schemas.microsoft.com/office/drawing/2014/main" id="{686D9CDD-6B61-76FB-3927-D40E3EBAD94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D9D624E-5208-5C0B-3016-72B9FE63C9A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a:t>
            </a:fld>
            <a:endParaRPr lang="en-US" sz="1200" dirty="0">
              <a:latin typeface="+mn-lt"/>
            </a:endParaRPr>
          </a:p>
        </p:txBody>
      </p:sp>
    </p:spTree>
    <p:extLst>
      <p:ext uri="{BB962C8B-B14F-4D97-AF65-F5344CB8AC3E}">
        <p14:creationId xmlns:p14="http://schemas.microsoft.com/office/powerpoint/2010/main" val="3853383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lgn="r" rtl="1">
              <a:buNone/>
            </a:pPr>
            <a:r>
              <a:rPr lang="ar-SA" b="1" dirty="0"/>
              <a:t>الإجابات</a:t>
            </a:r>
            <a:r>
              <a:rPr lang="en-US" b="1" dirty="0"/>
              <a:t> الممكنة</a:t>
            </a:r>
            <a:endParaRPr lang="en-US" b="1" noProof="0" dirty="0"/>
          </a:p>
          <a:p>
            <a:pPr algn="r" rtl="1"/>
            <a:r>
              <a:rPr lang="en-US" noProof="0" dirty="0"/>
              <a:t>قم بتيسير مناقشة حيث تنظر الأسرة / مقدم الرعاية في </a:t>
            </a:r>
            <a:r>
              <a:rPr lang="ar-SA" noProof="0" dirty="0"/>
              <a:t>مصالح</a:t>
            </a:r>
            <a:r>
              <a:rPr lang="en-US" noProof="0" dirty="0"/>
              <a:t> ومخاطر ا</a:t>
            </a:r>
            <a:r>
              <a:rPr lang="ar-SA" noProof="0" dirty="0"/>
              <a:t>لأعراف</a:t>
            </a:r>
            <a:r>
              <a:rPr lang="en-US" noProof="0" dirty="0"/>
              <a:t> / الممارسة لطفلهم. تحدى ال</a:t>
            </a:r>
            <a:r>
              <a:rPr lang="ar-SA" noProof="0" dirty="0"/>
              <a:t>مصالح</a:t>
            </a:r>
            <a:r>
              <a:rPr lang="en-US" noProof="0" dirty="0"/>
              <a:t> عند الضرورة.</a:t>
            </a:r>
          </a:p>
          <a:p>
            <a:pPr algn="r" rtl="1"/>
            <a:r>
              <a:rPr lang="en-US" noProof="0" dirty="0"/>
              <a:t>تبادل المعلومات / المعرفة حول المخاطر أو الضرر المرتبط بال</a:t>
            </a:r>
            <a:r>
              <a:rPr lang="ar-SA" noProof="0" dirty="0"/>
              <a:t>أعراف</a:t>
            </a:r>
            <a:r>
              <a:rPr lang="en-US" noProof="0" dirty="0"/>
              <a:t> أو الممارسة الاجتماعية الضارة.</a:t>
            </a:r>
          </a:p>
          <a:p>
            <a:pPr algn="r" rtl="1"/>
            <a:r>
              <a:rPr lang="en-US" noProof="0" dirty="0"/>
              <a:t>تبادل المعلومات حول أي قوانين أو سياسات ذات صلة.</a:t>
            </a:r>
          </a:p>
          <a:p>
            <a:pPr algn="r" rtl="1"/>
            <a:r>
              <a:rPr lang="en-US" noProof="0" dirty="0"/>
              <a:t>عندما يكون القيام بذلك آمنًا ومناسبًا ، ساعد في ت</a:t>
            </a:r>
            <a:r>
              <a:rPr lang="ar-SA" noProof="0" dirty="0"/>
              <a:t>يسير</a:t>
            </a:r>
            <a:r>
              <a:rPr lang="en-US" noProof="0" dirty="0"/>
              <a:t> المناقشة بين الطفل أو العائلة لمساعدة أحد الوالدين / مقدم الرعاية على فهم وجهة نظر الطفل بشأن قضية ما.</a:t>
            </a:r>
          </a:p>
          <a:p>
            <a:pPr algn="r" rtl="1"/>
            <a:r>
              <a:rPr lang="en-US" noProof="0" dirty="0"/>
              <a:t>العمل مع آليات حماية الطفل المجتمعية لإ</a:t>
            </a:r>
            <a:r>
              <a:rPr lang="ar-SA" noProof="0" dirty="0"/>
              <a:t>رشاد </a:t>
            </a:r>
            <a:r>
              <a:rPr lang="en-US" noProof="0" dirty="0"/>
              <a:t>مبادرات حماية الطفل ، بما في ذلك حملات التوعية.</a:t>
            </a:r>
          </a:p>
          <a:p>
            <a:pPr algn="r" rtl="1"/>
            <a:r>
              <a:rPr lang="en-US" noProof="0" dirty="0"/>
              <a:t>تحليل الأسباب الجذرية لل</a:t>
            </a:r>
            <a:r>
              <a:rPr lang="ar-SA" noProof="0" dirty="0"/>
              <a:t>أعراف</a:t>
            </a:r>
            <a:r>
              <a:rPr lang="en-US" noProof="0" dirty="0"/>
              <a:t> أو الممارسة لتحديد الإجراءات المناسبة.</a:t>
            </a:r>
          </a:p>
          <a:p>
            <a:pPr algn="r" rtl="1"/>
            <a:r>
              <a:rPr lang="ar-SA" noProof="0" dirty="0"/>
              <a:t>ت</a:t>
            </a:r>
            <a:r>
              <a:rPr lang="en-US" noProof="0" dirty="0"/>
              <a:t>حد</a:t>
            </a:r>
            <a:r>
              <a:rPr lang="ar-SA" noProof="0" dirty="0"/>
              <a:t>ي</a:t>
            </a:r>
            <a:r>
              <a:rPr lang="en-US" noProof="0" dirty="0"/>
              <a:t>د أحد أفراد الأسرة الداعمين ، أو أحد أفراد الأسرة المؤثرين ، للمساعدة في تحدي ال</a:t>
            </a:r>
            <a:r>
              <a:rPr lang="ar-SA" noProof="0" dirty="0"/>
              <a:t>أعراف</a:t>
            </a:r>
            <a:r>
              <a:rPr lang="en-US" noProof="0" dirty="0"/>
              <a:t> أو الممارسات الضارة ، وقد يشمل ذلك الأسرة الممتدة مثل العمات أو الأعمام أو الأجداد. يمكن </a:t>
            </a:r>
            <a:r>
              <a:rPr lang="ar-SA" noProof="0" dirty="0"/>
              <a:t>تحديدهم </a:t>
            </a:r>
            <a:r>
              <a:rPr lang="en-US" noProof="0" dirty="0"/>
              <a:t>من خلال محادثة مع الطفل. ضمان اتباع إجراءات تبادل المعلومات والسرية.</a:t>
            </a:r>
          </a:p>
          <a:p>
            <a:pPr algn="r" rtl="1"/>
            <a:r>
              <a:rPr lang="ar-SA" noProof="0" dirty="0"/>
              <a:t>ت</a:t>
            </a:r>
            <a:r>
              <a:rPr lang="en-US" noProof="0" dirty="0"/>
              <a:t>حد</a:t>
            </a:r>
            <a:r>
              <a:rPr lang="ar-SA" noProof="0" dirty="0"/>
              <a:t>ي</a:t>
            </a:r>
            <a:r>
              <a:rPr lang="en-US" noProof="0" dirty="0"/>
              <a:t>د عضو</a:t>
            </a:r>
            <a:r>
              <a:rPr lang="ar-SA" noProof="0" dirty="0"/>
              <a:t> </a:t>
            </a:r>
            <a:r>
              <a:rPr lang="en-US" noProof="0" dirty="0"/>
              <a:t>في المجتمع داعم ومؤث</a:t>
            </a:r>
            <a:r>
              <a:rPr lang="ar-SA" noProof="0" dirty="0"/>
              <a:t>ر(</a:t>
            </a:r>
            <a:r>
              <a:rPr lang="en-US" noProof="0" dirty="0"/>
              <a:t>ربما معلم</a:t>
            </a:r>
            <a:r>
              <a:rPr lang="ar-SA" noProof="0" dirty="0"/>
              <a:t> </a:t>
            </a:r>
            <a:r>
              <a:rPr lang="en-US" noProof="0" dirty="0"/>
              <a:t>أو قائد مجتمعي) له تأثير يمكن أن يساعد في تحدي ا</a:t>
            </a:r>
            <a:r>
              <a:rPr lang="ar-SA" noProof="0" dirty="0"/>
              <a:t>لأعراف</a:t>
            </a:r>
            <a:r>
              <a:rPr lang="en-US" noProof="0" dirty="0"/>
              <a:t> أو الممارسة الاجتماعية. ضمان اتباع إجراءات تبادل المعلومات والسرية.</a:t>
            </a:r>
          </a:p>
        </p:txBody>
      </p:sp>
      <p:sp>
        <p:nvSpPr>
          <p:cNvPr id="2" name="Google Shape;725;p48:notes">
            <a:extLst>
              <a:ext uri="{FF2B5EF4-FFF2-40B4-BE49-F238E27FC236}">
                <a16:creationId xmlns:a16="http://schemas.microsoft.com/office/drawing/2014/main" id="{F1757243-5A0C-978E-0C72-4B8A28039A6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50</a:t>
            </a:fld>
            <a:endParaRPr lang="en-US" sz="1200" dirty="0">
              <a:latin typeface="+mn-lt"/>
            </a:endParaRPr>
          </a:p>
        </p:txBody>
      </p:sp>
    </p:spTree>
    <p:extLst>
      <p:ext uri="{BB962C8B-B14F-4D97-AF65-F5344CB8AC3E}">
        <p14:creationId xmlns:p14="http://schemas.microsoft.com/office/powerpoint/2010/main" val="1476530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الشرح</a:t>
            </a:r>
            <a:endParaRPr lang="en-US" b="1" noProof="0" dirty="0"/>
          </a:p>
          <a:p>
            <a:pPr algn="r" rtl="1"/>
            <a:r>
              <a:rPr lang="en-US" dirty="0">
                <a:sym typeface="Arial"/>
              </a:rPr>
              <a:t>عرض الشريحة</a:t>
            </a:r>
          </a:p>
          <a:p>
            <a:pPr algn="r" rtl="1"/>
            <a:r>
              <a:rPr lang="en-US" i="1" dirty="0"/>
              <a:t>هل لدى أي شخص أي أسئلة أو بحاجة إلى توضيح؟</a:t>
            </a:r>
          </a:p>
        </p:txBody>
      </p:sp>
      <p:sp>
        <p:nvSpPr>
          <p:cNvPr id="6" name="Slide Image Placeholder 5">
            <a:extLst>
              <a:ext uri="{FF2B5EF4-FFF2-40B4-BE49-F238E27FC236}">
                <a16:creationId xmlns:a16="http://schemas.microsoft.com/office/drawing/2014/main" id="{9856AA47-F9AD-06DA-41A3-C7F6A2B1179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B8CED2A-68BE-3EC5-174B-640D35FB6F1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51</a:t>
            </a:fld>
            <a:endParaRPr lang="en-US" sz="1200" dirty="0">
              <a:latin typeface="+mn-lt"/>
            </a:endParaRPr>
          </a:p>
        </p:txBody>
      </p:sp>
    </p:spTree>
    <p:extLst>
      <p:ext uri="{BB962C8B-B14F-4D97-AF65-F5344CB8AC3E}">
        <p14:creationId xmlns:p14="http://schemas.microsoft.com/office/powerpoint/2010/main" val="3601044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noProof="0" dirty="0"/>
              <a:t>مدة </a:t>
            </a:r>
            <a:r>
              <a:rPr lang="en-US" b="1" noProof="0" dirty="0"/>
              <a:t>الجلسة الخامسة</a:t>
            </a:r>
            <a:r>
              <a:rPr lang="ar-SA" b="1" noProof="0" dirty="0"/>
              <a:t>: ١٥ دقيقة</a:t>
            </a:r>
            <a:endParaRPr lang="en-US" b="1" noProof="0" dirty="0"/>
          </a:p>
        </p:txBody>
      </p:sp>
      <p:sp>
        <p:nvSpPr>
          <p:cNvPr id="6" name="Slide Image Placeholder 5">
            <a:extLst>
              <a:ext uri="{FF2B5EF4-FFF2-40B4-BE49-F238E27FC236}">
                <a16:creationId xmlns:a16="http://schemas.microsoft.com/office/drawing/2014/main" id="{0E91A60A-53D7-16E8-A570-44D1D34D2B7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22084A5-40BE-D69C-9B45-98A5B2A7F02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52</a:t>
            </a:fld>
            <a:endParaRPr lang="en-US" sz="1200" dirty="0">
              <a:latin typeface="+mn-lt"/>
            </a:endParaRPr>
          </a:p>
        </p:txBody>
      </p:sp>
    </p:spTree>
    <p:extLst>
      <p:ext uri="{BB962C8B-B14F-4D97-AF65-F5344CB8AC3E}">
        <p14:creationId xmlns:p14="http://schemas.microsoft.com/office/powerpoint/2010/main" val="702669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sym typeface="Arial"/>
              </a:rPr>
              <a:t>مقدمة</a:t>
            </a:r>
          </a:p>
          <a:p>
            <a:pPr algn="r" rtl="1"/>
            <a:r>
              <a:rPr lang="en-GB" dirty="0">
                <a:sym typeface="Arial"/>
              </a:rPr>
              <a:t>توجيه المشاركين إلى</a:t>
            </a:r>
            <a:r>
              <a:rPr lang="ar-SA" dirty="0">
                <a:sym typeface="Arial"/>
              </a:rPr>
              <a:t> </a:t>
            </a:r>
            <a:r>
              <a:rPr lang="en-GB" b="1" dirty="0">
                <a:sym typeface="Arial"/>
              </a:rPr>
              <a:t>صفحة</a:t>
            </a:r>
            <a:r>
              <a:rPr lang="ar-SA" b="1" dirty="0">
                <a:sym typeface="Arial"/>
              </a:rPr>
              <a:t> </a:t>
            </a:r>
            <a:r>
              <a:rPr lang="en-GB" b="1" dirty="0">
                <a:sym typeface="Arial"/>
              </a:rPr>
              <a:t> </a:t>
            </a:r>
            <a:r>
              <a:rPr lang="ar-SA" b="1" dirty="0">
                <a:sym typeface="Arial"/>
              </a:rPr>
              <a:t>١٤ من دليل العمل</a:t>
            </a:r>
            <a:r>
              <a:rPr lang="en-GB" b="1" dirty="0">
                <a:sym typeface="Arial"/>
              </a:rPr>
              <a:t>: أهداف التعلم</a:t>
            </a:r>
          </a:p>
          <a:p>
            <a:pPr algn="r" rtl="1"/>
            <a:r>
              <a:rPr lang="en-GB" i="1" dirty="0">
                <a:sym typeface="Arial"/>
              </a:rPr>
              <a:t>من المهم أن تأخذ الوقت الكافي لمراجعة أهداف التعلم </a:t>
            </a:r>
            <a:r>
              <a:rPr lang="ar-SA" i="1" dirty="0">
                <a:sym typeface="Arial"/>
              </a:rPr>
              <a:t>(</a:t>
            </a:r>
            <a:r>
              <a:rPr lang="en-GB" b="1" i="1" dirty="0">
                <a:sym typeface="Arial"/>
              </a:rPr>
              <a:t>صفحة </a:t>
            </a:r>
            <a:r>
              <a:rPr lang="ar-SA" b="1" i="1" dirty="0">
                <a:sym typeface="Arial"/>
              </a:rPr>
              <a:t>٥ من دليل العمل</a:t>
            </a:r>
            <a:r>
              <a:rPr lang="ar-SA" i="1" dirty="0">
                <a:sym typeface="Arial"/>
              </a:rPr>
              <a:t>) </a:t>
            </a:r>
            <a:r>
              <a:rPr lang="en-GB" i="1" dirty="0">
                <a:sym typeface="Arial"/>
              </a:rPr>
              <a:t>والتفكير في إنجازاتك في نهاية هذا التدريب.</a:t>
            </a:r>
          </a:p>
          <a:p>
            <a:pPr algn="r" rtl="1"/>
            <a:r>
              <a:rPr lang="en-GB" i="1" dirty="0">
                <a:sym typeface="Arial"/>
              </a:rPr>
              <a:t>قد تتطلب بعض أهداف التعلم بعض المعلومات أو الممارسة أو الدعم من المشرف لتحقيقها بالكامل.</a:t>
            </a:r>
          </a:p>
          <a:p>
            <a:pPr algn="r" rtl="1"/>
            <a:r>
              <a:rPr lang="en-GB" i="1" dirty="0">
                <a:sym typeface="Arial"/>
              </a:rPr>
              <a:t>انظر إلى تدريب اليوم وأجب عن الأسئلة المتعلقة بأهداف التعلم في</a:t>
            </a:r>
            <a:r>
              <a:rPr lang="ar-SA" i="1" dirty="0">
                <a:sym typeface="Arial"/>
              </a:rPr>
              <a:t> دليل العمل</a:t>
            </a:r>
            <a:r>
              <a:rPr lang="en-GB" i="1" dirty="0">
                <a:sym typeface="Arial"/>
              </a:rPr>
              <a:t> التدريبي.</a:t>
            </a:r>
          </a:p>
          <a:p>
            <a:pPr marL="0" indent="0" algn="r" rtl="1">
              <a:buNone/>
            </a:pPr>
            <a:endParaRPr lang="en-GB" b="1" dirty="0">
              <a:sym typeface="Arial"/>
            </a:endParaRPr>
          </a:p>
          <a:p>
            <a:pPr marL="0" indent="0" algn="r" rtl="1">
              <a:buNone/>
            </a:pPr>
            <a:r>
              <a:rPr lang="en-GB" b="1" dirty="0">
                <a:sym typeface="Arial"/>
              </a:rPr>
              <a:t>العمل الفردي </a:t>
            </a:r>
            <a:r>
              <a:rPr lang="ar-SA" b="1" dirty="0">
                <a:sym typeface="Arial"/>
              </a:rPr>
              <a:t>(٥ </a:t>
            </a:r>
            <a:r>
              <a:rPr lang="en-GB" b="1" dirty="0">
                <a:sym typeface="Arial"/>
              </a:rPr>
              <a:t>دقائق</a:t>
            </a:r>
            <a:r>
              <a:rPr lang="ar-SA" b="1" dirty="0">
                <a:sym typeface="Arial"/>
              </a:rPr>
              <a:t>)</a:t>
            </a:r>
            <a:endParaRPr lang="en-GB" i="1" dirty="0">
              <a:sym typeface="Arial"/>
            </a:endParaRPr>
          </a:p>
          <a:p>
            <a:pPr algn="r" rtl="1">
              <a:defRPr/>
            </a:pPr>
            <a:r>
              <a:rPr lang="en-GB" dirty="0">
                <a:sym typeface="Arial"/>
              </a:rPr>
              <a:t>امنح المشاركين </a:t>
            </a:r>
            <a:r>
              <a:rPr lang="ar-SA" dirty="0">
                <a:sym typeface="Arial"/>
              </a:rPr>
              <a:t>٥</a:t>
            </a:r>
            <a:r>
              <a:rPr lang="en-GB" dirty="0">
                <a:sym typeface="Arial"/>
              </a:rPr>
              <a:t> دقائق لإكمال</a:t>
            </a:r>
            <a:r>
              <a:rPr lang="ar-SA" dirty="0">
                <a:sym typeface="Arial"/>
              </a:rPr>
              <a:t> النشاط</a:t>
            </a:r>
            <a:endParaRPr lang="en-GB" dirty="0">
              <a:sym typeface="Arial"/>
            </a:endParaRPr>
          </a:p>
          <a:p>
            <a:pPr marL="0" marR="0" lvl="0" indent="0" algn="r" defTabSz="914400" rtl="1" eaLnBrk="1" fontAlgn="auto" latinLnBrk="0" hangingPunct="1">
              <a:lnSpc>
                <a:spcPct val="100000"/>
              </a:lnSpc>
              <a:spcBef>
                <a:spcPts val="0"/>
              </a:spcBef>
              <a:spcAft>
                <a:spcPts val="0"/>
              </a:spcAft>
              <a:buClrTx/>
              <a:buSzTx/>
              <a:buNone/>
              <a:tabLst/>
              <a:defRPr/>
            </a:pPr>
            <a:endParaRPr lang="en-GB" dirty="0">
              <a:sym typeface="Arial"/>
            </a:endParaRPr>
          </a:p>
          <a:p>
            <a:pPr marL="0" indent="0" algn="r" rtl="1">
              <a:buNone/>
            </a:pPr>
            <a:r>
              <a:rPr lang="en-GB" b="1" dirty="0">
                <a:sym typeface="Arial"/>
              </a:rPr>
              <a:t>مناقشة عامة </a:t>
            </a:r>
            <a:r>
              <a:rPr lang="ar-SA" b="1" dirty="0">
                <a:sym typeface="Arial"/>
              </a:rPr>
              <a:t>(٥ </a:t>
            </a:r>
            <a:r>
              <a:rPr lang="en-GB" b="1" dirty="0">
                <a:sym typeface="Arial"/>
              </a:rPr>
              <a:t>دقائق</a:t>
            </a:r>
            <a:r>
              <a:rPr lang="ar-SA" b="1" dirty="0">
                <a:sym typeface="Arial"/>
              </a:rPr>
              <a:t>)</a:t>
            </a:r>
            <a:endParaRPr lang="en-GB" i="1" dirty="0">
              <a:sym typeface="Arial"/>
            </a:endParaRPr>
          </a:p>
          <a:p>
            <a:pPr algn="r" rtl="1"/>
            <a:r>
              <a:rPr lang="en-GB" dirty="0">
                <a:sym typeface="Arial"/>
              </a:rPr>
              <a:t>ادعُ المتطوعين لمشاركة أفكارهم</a:t>
            </a:r>
          </a:p>
          <a:p>
            <a:pPr algn="r" rtl="1"/>
            <a:endParaRPr lang="en-GB" i="1" dirty="0">
              <a:sym typeface="Arial"/>
            </a:endParaRPr>
          </a:p>
          <a:p>
            <a:pPr marL="0" indent="0" algn="r" rtl="1">
              <a:buNone/>
            </a:pPr>
            <a:r>
              <a:rPr lang="en-GB" b="1" dirty="0">
                <a:sym typeface="Arial"/>
              </a:rPr>
              <a:t>مقدمة</a:t>
            </a:r>
          </a:p>
          <a:p>
            <a:pPr algn="r" rtl="1"/>
            <a:r>
              <a:rPr lang="en-GB" dirty="0">
                <a:sym typeface="Arial"/>
              </a:rPr>
              <a:t>اكمل في</a:t>
            </a:r>
            <a:r>
              <a:rPr lang="ar-SA" dirty="0">
                <a:sym typeface="Arial"/>
              </a:rPr>
              <a:t> </a:t>
            </a:r>
            <a:r>
              <a:rPr lang="ar-SA" b="1" dirty="0">
                <a:sym typeface="Arial"/>
              </a:rPr>
              <a:t>ال</a:t>
            </a:r>
            <a:r>
              <a:rPr lang="en-GB" b="1" dirty="0">
                <a:sym typeface="Arial"/>
              </a:rPr>
              <a:t>صفحة</a:t>
            </a:r>
            <a:r>
              <a:rPr lang="ar-SA" b="1" dirty="0">
                <a:sym typeface="Arial"/>
              </a:rPr>
              <a:t> </a:t>
            </a:r>
            <a:r>
              <a:rPr lang="en-GB" b="1" dirty="0">
                <a:sym typeface="Arial"/>
              </a:rPr>
              <a:t> </a:t>
            </a:r>
            <a:r>
              <a:rPr lang="ar-SA" b="1" dirty="0">
                <a:sym typeface="Arial"/>
              </a:rPr>
              <a:t>١٤ من دليل العمل</a:t>
            </a:r>
            <a:r>
              <a:rPr lang="en-GB" b="1" dirty="0">
                <a:sym typeface="Arial"/>
              </a:rPr>
              <a:t>: ا</a:t>
            </a:r>
            <a:r>
              <a:rPr lang="ar-SA" b="1" dirty="0">
                <a:sym typeface="Arial"/>
              </a:rPr>
              <a:t>لتأمل</a:t>
            </a:r>
            <a:endParaRPr lang="en-GB" b="1" dirty="0">
              <a:sym typeface="Arial"/>
            </a:endParaRPr>
          </a:p>
          <a:p>
            <a:pPr algn="r" rtl="1"/>
            <a:r>
              <a:rPr lang="en-GB" i="1" dirty="0">
                <a:sym typeface="Arial"/>
              </a:rPr>
              <a:t>ما الذي فاجأك؟ ما هو التحدي</a:t>
            </a:r>
            <a:r>
              <a:rPr lang="ar-SA" i="1" dirty="0">
                <a:sym typeface="Arial"/>
              </a:rPr>
              <a:t> بالنسبة لك</a:t>
            </a:r>
            <a:r>
              <a:rPr lang="en-GB" i="1" dirty="0">
                <a:sym typeface="Arial"/>
              </a:rPr>
              <a:t>؟ ماذا كنت ترغب في معرفة المزيد عنه؟</a:t>
            </a:r>
          </a:p>
          <a:p>
            <a:pPr algn="r" rtl="1"/>
            <a:r>
              <a:rPr lang="en-GB" i="1" dirty="0">
                <a:sym typeface="Arial"/>
              </a:rPr>
              <a:t>اكتب تأملاتك.</a:t>
            </a:r>
          </a:p>
          <a:p>
            <a:pPr marL="0" indent="0" algn="r" rtl="1">
              <a:buNone/>
            </a:pPr>
            <a:endParaRPr lang="en-GB" dirty="0">
              <a:sym typeface="Arial"/>
            </a:endParaRPr>
          </a:p>
          <a:p>
            <a:pPr marL="0" indent="0" algn="r" rtl="1">
              <a:buNone/>
            </a:pPr>
            <a:r>
              <a:rPr lang="en-GB" b="1" dirty="0">
                <a:sym typeface="Arial"/>
              </a:rPr>
              <a:t>العمل الفردي </a:t>
            </a:r>
            <a:r>
              <a:rPr lang="ar-SA" b="1" dirty="0">
                <a:sym typeface="Arial"/>
              </a:rPr>
              <a:t>(٥ </a:t>
            </a:r>
            <a:r>
              <a:rPr lang="en-GB" b="1" dirty="0">
                <a:sym typeface="Arial"/>
              </a:rPr>
              <a:t>دقائق</a:t>
            </a:r>
            <a:r>
              <a:rPr lang="ar-SA" b="1" dirty="0">
                <a:sym typeface="Arial"/>
              </a:rPr>
              <a:t>)</a:t>
            </a:r>
            <a:endParaRPr lang="en-GB" i="1" dirty="0">
              <a:sym typeface="Arial"/>
            </a:endParaRPr>
          </a:p>
          <a:p>
            <a:pPr algn="r" rtl="1"/>
            <a:r>
              <a:rPr lang="en-GB" dirty="0">
                <a:sym typeface="Arial"/>
              </a:rPr>
              <a:t>امنح المشاركين </a:t>
            </a:r>
            <a:r>
              <a:rPr lang="ar-SA" dirty="0">
                <a:sym typeface="Arial"/>
              </a:rPr>
              <a:t>٥</a:t>
            </a:r>
            <a:r>
              <a:rPr lang="en-GB" dirty="0">
                <a:sym typeface="Arial"/>
              </a:rPr>
              <a:t> دقائق لإكمال</a:t>
            </a:r>
            <a:r>
              <a:rPr lang="ar-SA" dirty="0">
                <a:sym typeface="Arial"/>
              </a:rPr>
              <a:t> النشاط</a:t>
            </a:r>
            <a:endParaRPr lang="en-GB" b="1" dirty="0">
              <a:sym typeface="Arial"/>
            </a:endParaRPr>
          </a:p>
          <a:p>
            <a:pPr marL="0" indent="0" algn="r" rtl="1">
              <a:buNone/>
            </a:pPr>
            <a:endParaRPr lang="en-GB" dirty="0">
              <a:sym typeface="Arial"/>
            </a:endParaRPr>
          </a:p>
          <a:p>
            <a:pPr marL="0" indent="0" algn="r" rtl="1">
              <a:buNone/>
            </a:pPr>
            <a:r>
              <a:rPr lang="en-GB" b="1" dirty="0">
                <a:sym typeface="Arial"/>
              </a:rPr>
              <a:t>مناقشة عامة </a:t>
            </a:r>
            <a:r>
              <a:rPr lang="ar-SA" b="1" dirty="0">
                <a:sym typeface="Arial"/>
              </a:rPr>
              <a:t>(٥ </a:t>
            </a:r>
            <a:r>
              <a:rPr lang="en-GB" b="1" dirty="0">
                <a:sym typeface="Arial"/>
              </a:rPr>
              <a:t>دقائق</a:t>
            </a:r>
            <a:r>
              <a:rPr lang="ar-SA" b="1" dirty="0">
                <a:sym typeface="Arial"/>
              </a:rPr>
              <a:t>)</a:t>
            </a:r>
            <a:endParaRPr lang="en-GB" i="1" dirty="0">
              <a:sym typeface="Arial"/>
            </a:endParaRPr>
          </a:p>
          <a:p>
            <a:pPr algn="r" rtl="1"/>
            <a:r>
              <a:rPr lang="en-GB" dirty="0">
                <a:sym typeface="Arial"/>
              </a:rPr>
              <a:t>ادعُ المتطوعين لمشاركة أفكارهم</a:t>
            </a:r>
          </a:p>
          <a:p>
            <a:pPr algn="r" rtl="1"/>
            <a:r>
              <a:rPr lang="en-GB" i="0" dirty="0">
                <a:sym typeface="Arial"/>
              </a:rPr>
              <a:t>اشكر المشاركين على مشاركتهم</a:t>
            </a:r>
            <a:endParaRPr lang="en-GB" dirty="0">
              <a:sym typeface="Arial"/>
            </a:endParaRPr>
          </a:p>
        </p:txBody>
      </p:sp>
      <p:sp>
        <p:nvSpPr>
          <p:cNvPr id="6" name="Slide Image Placeholder 5">
            <a:extLst>
              <a:ext uri="{FF2B5EF4-FFF2-40B4-BE49-F238E27FC236}">
                <a16:creationId xmlns:a16="http://schemas.microsoft.com/office/drawing/2014/main" id="{4773DB38-9584-FCB0-3708-959324EFC91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1C66A40-D05E-0232-908F-DEC564B00E0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53</a:t>
            </a:fld>
            <a:endParaRPr lang="en-US" sz="1200" dirty="0">
              <a:latin typeface="+mn-lt"/>
            </a:endParaRPr>
          </a:p>
        </p:txBody>
      </p:sp>
    </p:spTree>
    <p:extLst>
      <p:ext uri="{BB962C8B-B14F-4D97-AF65-F5344CB8AC3E}">
        <p14:creationId xmlns:p14="http://schemas.microsoft.com/office/powerpoint/2010/main" val="365861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Font typeface="Arial" panose="020B0604020202020204" pitchFamily="34" charset="0"/>
              <a:buNone/>
            </a:pPr>
            <a:r>
              <a:rPr lang="ar-SA" b="1" dirty="0">
                <a:sym typeface="Calibri"/>
              </a:rPr>
              <a:t>الشرح</a:t>
            </a:r>
            <a:endParaRPr lang="en-US" dirty="0">
              <a:sym typeface="Calibri"/>
            </a:endParaRPr>
          </a:p>
          <a:p>
            <a:pPr algn="r" rtl="1"/>
            <a:r>
              <a:rPr lang="en-US" dirty="0">
                <a:sym typeface="Calibri"/>
              </a:rPr>
              <a:t>عرض الشريحة</a:t>
            </a:r>
            <a:endParaRPr lang="en-US" noProof="0" dirty="0"/>
          </a:p>
          <a:p>
            <a:pPr marL="0" indent="0" algn="r" rtl="1">
              <a:buNone/>
            </a:pPr>
            <a:endParaRPr lang="en-US" noProof="0" dirty="0"/>
          </a:p>
        </p:txBody>
      </p:sp>
      <p:sp>
        <p:nvSpPr>
          <p:cNvPr id="6" name="Slide Image Placeholder 5">
            <a:extLst>
              <a:ext uri="{FF2B5EF4-FFF2-40B4-BE49-F238E27FC236}">
                <a16:creationId xmlns:a16="http://schemas.microsoft.com/office/drawing/2014/main" id="{686D9CDD-6B61-76FB-3927-D40E3EBAD94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D9D624E-5208-5C0B-3016-72B9FE63C9A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6</a:t>
            </a:fld>
            <a:endParaRPr lang="en-US" sz="1200" dirty="0">
              <a:latin typeface="+mn-lt"/>
            </a:endParaRPr>
          </a:p>
        </p:txBody>
      </p:sp>
    </p:spTree>
    <p:extLst>
      <p:ext uri="{BB962C8B-B14F-4D97-AF65-F5344CB8AC3E}">
        <p14:creationId xmlns:p14="http://schemas.microsoft.com/office/powerpoint/2010/main" val="323066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70" name="Google Shape;370;p8:notes"/>
          <p:cNvSpPr txBox="1">
            <a:spLocks noGrp="1"/>
          </p:cNvSpPr>
          <p:nvPr>
            <p:ph type="body" idx="1"/>
          </p:nvPr>
        </p:nvSpPr>
        <p:spPr/>
        <p:txBody>
          <a:bodyPr/>
          <a:lstStyle/>
          <a:p>
            <a:pPr marL="0" indent="0" algn="r" rtl="1">
              <a:buNone/>
            </a:pPr>
            <a:r>
              <a:rPr lang="ar-SA" b="1" noProof="0" dirty="0">
                <a:sym typeface="Calibri"/>
              </a:rPr>
              <a:t>الشرح</a:t>
            </a:r>
            <a:endParaRPr lang="en-US" dirty="0">
              <a:sym typeface="Calibri"/>
            </a:endParaRPr>
          </a:p>
          <a:p>
            <a:pPr algn="r" rtl="1"/>
            <a:r>
              <a:rPr lang="ar-SA" i="1" dirty="0">
                <a:sym typeface="Calibri"/>
              </a:rPr>
              <a:t>سنبقى فعالين </a:t>
            </a:r>
            <a:r>
              <a:rPr lang="en-US" i="1" dirty="0">
                <a:sym typeface="Calibri"/>
              </a:rPr>
              <a:t>طوال هذا التدريب.</a:t>
            </a:r>
          </a:p>
          <a:p>
            <a:pPr algn="r" rtl="1"/>
            <a:r>
              <a:rPr lang="ar-SA" i="1" dirty="0">
                <a:sym typeface="Calibri"/>
              </a:rPr>
              <a:t>ستكون </a:t>
            </a:r>
            <a:r>
              <a:rPr lang="en-US" i="1" dirty="0">
                <a:sym typeface="Calibri"/>
              </a:rPr>
              <a:t>الجلسات</a:t>
            </a:r>
            <a:r>
              <a:rPr lang="ar-SA" i="1" dirty="0">
                <a:sym typeface="Calibri"/>
              </a:rPr>
              <a:t> مليئة</a:t>
            </a:r>
            <a:r>
              <a:rPr lang="en-US" i="1" dirty="0">
                <a:sym typeface="Calibri"/>
              </a:rPr>
              <a:t> بالتمارين!</a:t>
            </a:r>
            <a:endParaRPr lang="en-US" i="1" noProof="0" dirty="0"/>
          </a:p>
        </p:txBody>
      </p:sp>
      <p:sp>
        <p:nvSpPr>
          <p:cNvPr id="3" name="Slide Image Placeholder 2">
            <a:extLst>
              <a:ext uri="{FF2B5EF4-FFF2-40B4-BE49-F238E27FC236}">
                <a16:creationId xmlns:a16="http://schemas.microsoft.com/office/drawing/2014/main" id="{6EA6A1B8-B1F7-3EE2-59F0-D3A485DE1ED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760E2B3-042A-70AD-AC7D-6815CB94E11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7</a:t>
            </a:fld>
            <a:endParaRPr lang="en-US" sz="12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7" name="Google Shape;267;p5:notes"/>
          <p:cNvSpPr txBox="1">
            <a:spLocks noGrp="1"/>
          </p:cNvSpPr>
          <p:nvPr>
            <p:ph type="body" idx="1"/>
          </p:nvPr>
        </p:nvSpPr>
        <p:spPr/>
        <p:txBody>
          <a:bodyPr/>
          <a:lstStyle/>
          <a:p>
            <a:pPr marL="0" indent="0" algn="r" rtl="1">
              <a:buNone/>
            </a:pPr>
            <a:r>
              <a:rPr lang="ar-SA" b="1" noProof="0" dirty="0"/>
              <a:t>الشرح</a:t>
            </a:r>
            <a:endParaRPr lang="en-US" b="1" noProof="0" dirty="0"/>
          </a:p>
          <a:p>
            <a:pPr algn="r" rtl="1"/>
            <a:r>
              <a:rPr lang="ar-SA" noProof="0" dirty="0"/>
              <a:t>قم بت</a:t>
            </a:r>
            <a:r>
              <a:rPr lang="en-US" noProof="0" dirty="0"/>
              <a:t>وز</a:t>
            </a:r>
            <a:r>
              <a:rPr lang="ar-SA" noProof="0" dirty="0"/>
              <a:t>ي</a:t>
            </a:r>
            <a:r>
              <a:rPr lang="en-US" noProof="0" dirty="0"/>
              <a:t>ع </a:t>
            </a:r>
            <a:r>
              <a:rPr lang="ar-SA" noProof="0" dirty="0"/>
              <a:t>دليل العمل</a:t>
            </a:r>
            <a:r>
              <a:rPr lang="en-US" noProof="0" dirty="0"/>
              <a:t> إذا لم يتم ذلك </a:t>
            </a:r>
            <a:r>
              <a:rPr lang="ar-SA" noProof="0" dirty="0"/>
              <a:t>مسبقاً</a:t>
            </a:r>
            <a:r>
              <a:rPr lang="en-US" noProof="0" dirty="0"/>
              <a:t>.</a:t>
            </a:r>
          </a:p>
          <a:p>
            <a:pPr algn="r" rtl="1"/>
            <a:r>
              <a:rPr lang="ar-SA" i="1" dirty="0"/>
              <a:t>سنستخدم </a:t>
            </a:r>
            <a:r>
              <a:rPr lang="en-US" i="1" noProof="0" dirty="0"/>
              <a:t> </a:t>
            </a:r>
            <a:r>
              <a:rPr lang="ar-SA" i="1" noProof="0" dirty="0"/>
              <a:t>دليل عمل واحد </a:t>
            </a:r>
            <a:r>
              <a:rPr lang="en-US" i="1" noProof="0" dirty="0"/>
              <a:t>طوال فترة تدريب</a:t>
            </a:r>
            <a:r>
              <a:rPr lang="ar-SA" i="1" noProof="0" dirty="0"/>
              <a:t> الدعم الأسري</a:t>
            </a:r>
            <a:r>
              <a:rPr lang="en-US" i="1" noProof="0" dirty="0"/>
              <a:t> </a:t>
            </a:r>
            <a:r>
              <a:rPr lang="ar-SA" i="1" noProof="0" dirty="0"/>
              <a:t>في</a:t>
            </a:r>
            <a:r>
              <a:rPr lang="en-US" i="1" noProof="0" dirty="0"/>
              <a:t> إدارة الحالة.</a:t>
            </a:r>
          </a:p>
          <a:p>
            <a:pPr algn="r" rtl="1"/>
            <a:r>
              <a:rPr lang="ar-SA" i="1" noProof="0" dirty="0"/>
              <a:t>يمتلئ دليل العمل بالتمارين ونصوص لعب الأدوار والمقتطفات من المحتوى التقني والمزيد.</a:t>
            </a:r>
          </a:p>
          <a:p>
            <a:pPr algn="r" rtl="1"/>
            <a:r>
              <a:rPr lang="ar-SA" i="1" dirty="0"/>
              <a:t>اكتب اسمك في دليل العمل واحتفظ به معك واحضره معك في كل يوم تدريبي.</a:t>
            </a:r>
            <a:endParaRPr lang="en-US" i="1" noProof="0" dirty="0"/>
          </a:p>
        </p:txBody>
      </p:sp>
      <p:sp>
        <p:nvSpPr>
          <p:cNvPr id="3" name="Slide Image Placeholder 2">
            <a:extLst>
              <a:ext uri="{FF2B5EF4-FFF2-40B4-BE49-F238E27FC236}">
                <a16:creationId xmlns:a16="http://schemas.microsoft.com/office/drawing/2014/main" id="{5C7EE3D4-56DD-69D7-2B0E-5FDFA6888E0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87C64E8-FD7A-13C4-376B-4BDA843FEC2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8</a:t>
            </a:fld>
            <a:endParaRPr 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7" name="Google Shape;317;p8:notes"/>
          <p:cNvSpPr txBox="1">
            <a:spLocks noGrp="1"/>
          </p:cNvSpPr>
          <p:nvPr>
            <p:ph type="body" idx="1"/>
          </p:nvPr>
        </p:nvSpPr>
        <p:spPr/>
        <p:txBody>
          <a:bodyPr/>
          <a:lstStyle/>
          <a:p>
            <a:pPr marL="0" indent="0" algn="r" rtl="1">
              <a:buNone/>
            </a:pPr>
            <a:r>
              <a:rPr lang="en-US" b="1" noProof="0" dirty="0"/>
              <a:t>التك</a:t>
            </a:r>
            <a:r>
              <a:rPr lang="ar-SA" b="1" noProof="0" dirty="0"/>
              <a:t>ي</a:t>
            </a:r>
            <a:r>
              <a:rPr lang="en-US" b="1" noProof="0" dirty="0"/>
              <a:t>يف </a:t>
            </a:r>
            <a:r>
              <a:rPr lang="ar-SA" b="1" noProof="0" dirty="0"/>
              <a:t>بحسب</a:t>
            </a:r>
            <a:r>
              <a:rPr lang="en-US" b="1" noProof="0" dirty="0"/>
              <a:t> السياق</a:t>
            </a:r>
          </a:p>
          <a:p>
            <a:pPr algn="r" rtl="1"/>
            <a:r>
              <a:rPr lang="en-US" noProof="0" dirty="0"/>
              <a:t>الألعاب المقدمة هي</a:t>
            </a:r>
            <a:r>
              <a:rPr lang="ar-SA" noProof="0" dirty="0"/>
              <a:t> عبارة عن</a:t>
            </a:r>
            <a:r>
              <a:rPr lang="en-US" noProof="0" dirty="0"/>
              <a:t> اقتراحات</a:t>
            </a:r>
          </a:p>
          <a:p>
            <a:pPr algn="r" rtl="1"/>
            <a:r>
              <a:rPr lang="ar-SA" dirty="0"/>
              <a:t>لا تتردد في تيسير أي لعبة أخرى تسمح للمشاركين بتقديم أنفسهم والتعرف على الآخرين في المجموعة.</a:t>
            </a:r>
          </a:p>
          <a:p>
            <a:pPr algn="r" rtl="1"/>
            <a:r>
              <a:rPr lang="en-US" b="1" dirty="0"/>
              <a:t>______________________________________________________________________________</a:t>
            </a:r>
          </a:p>
          <a:p>
            <a:pPr marL="0" indent="0" algn="r" rtl="1">
              <a:buNone/>
            </a:pPr>
            <a:endParaRPr lang="en-US" b="1" dirty="0"/>
          </a:p>
          <a:p>
            <a:pPr marL="0" indent="0" algn="r" rtl="1">
              <a:buNone/>
            </a:pPr>
            <a:r>
              <a:rPr lang="en-US" b="1" noProof="0" dirty="0"/>
              <a:t>نشاط </a:t>
            </a:r>
            <a:r>
              <a:rPr lang="ar-SA" b="1" noProof="0" dirty="0"/>
              <a:t> جماعي</a:t>
            </a:r>
            <a:r>
              <a:rPr lang="en-US" b="1" noProof="0" dirty="0"/>
              <a:t> </a:t>
            </a:r>
            <a:r>
              <a:rPr lang="ar-SA" b="1" noProof="0" dirty="0"/>
              <a:t>(٢٠</a:t>
            </a:r>
            <a:r>
              <a:rPr lang="en-US" b="1" noProof="0" dirty="0"/>
              <a:t>دقيقة</a:t>
            </a:r>
            <a:r>
              <a:rPr lang="ar-SA" b="1" noProof="0" dirty="0"/>
              <a:t>)</a:t>
            </a:r>
            <a:endParaRPr lang="en-US" b="1" noProof="0" dirty="0"/>
          </a:p>
          <a:p>
            <a:pPr algn="r" rtl="1"/>
            <a:r>
              <a:rPr lang="en-US" noProof="0" dirty="0"/>
              <a:t>قم بإعداد </a:t>
            </a:r>
            <a:r>
              <a:rPr lang="ar-SA" noProof="0" dirty="0"/>
              <a:t>تمرين</a:t>
            </a:r>
            <a:r>
              <a:rPr lang="en-US" noProof="0" dirty="0"/>
              <a:t> للمشاركين للتعرف على بعضهم البعض.</a:t>
            </a:r>
          </a:p>
          <a:p>
            <a:pPr algn="r" rtl="1"/>
            <a:r>
              <a:rPr lang="en-US" b="1" noProof="0" dirty="0"/>
              <a:t>خيار اللعبة </a:t>
            </a:r>
            <a:r>
              <a:rPr lang="ar-SA" b="1" noProof="0" dirty="0"/>
              <a:t>١</a:t>
            </a:r>
            <a:r>
              <a:rPr lang="en-US" b="1" noProof="0" dirty="0"/>
              <a:t>: مشترك و</a:t>
            </a:r>
            <a:r>
              <a:rPr lang="ar-SA" b="1" noProof="0" dirty="0"/>
              <a:t>مميز</a:t>
            </a:r>
            <a:r>
              <a:rPr lang="en-US" b="1" noProof="0" dirty="0"/>
              <a:t> ​​</a:t>
            </a:r>
            <a:r>
              <a:rPr lang="ar-SA" b="1" noProof="0" dirty="0"/>
              <a:t>(١٠</a:t>
            </a:r>
            <a:r>
              <a:rPr lang="en-US" b="1" noProof="0" dirty="0"/>
              <a:t>دقائق</a:t>
            </a:r>
            <a:r>
              <a:rPr lang="ar-SA" b="1" noProof="0" dirty="0"/>
              <a:t>)</a:t>
            </a:r>
            <a:endParaRPr lang="en-US" b="1" noProof="0" dirty="0"/>
          </a:p>
          <a:p>
            <a:pPr lvl="1" algn="r" rtl="1"/>
            <a:r>
              <a:rPr lang="en-US" noProof="0" dirty="0"/>
              <a:t>اطلب من المشاركين </a:t>
            </a:r>
            <a:r>
              <a:rPr lang="ar-SA" noProof="0" dirty="0"/>
              <a:t>أن ينقسموا</a:t>
            </a:r>
            <a:r>
              <a:rPr lang="en-US" noProof="0" dirty="0"/>
              <a:t> إلى مجموعات من</a:t>
            </a:r>
            <a:r>
              <a:rPr lang="ar-SA" noProof="0" dirty="0"/>
              <a:t> ٥</a:t>
            </a:r>
            <a:r>
              <a:rPr lang="en-US" noProof="0" dirty="0"/>
              <a:t> </a:t>
            </a:r>
            <a:r>
              <a:rPr lang="ar-SA" noProof="0" dirty="0"/>
              <a:t>(</a:t>
            </a:r>
            <a:r>
              <a:rPr lang="en-US" noProof="0" dirty="0"/>
              <a:t>أو البقاء مع مجموعاتهم على طاولاتهم إذا كان عدد الأشخاص مماثلًا لكل طاولة</a:t>
            </a:r>
            <a:r>
              <a:rPr lang="ar-SA" noProof="0" dirty="0"/>
              <a:t>).</a:t>
            </a:r>
            <a:endParaRPr lang="en-US" noProof="0" dirty="0"/>
          </a:p>
          <a:p>
            <a:pPr lvl="1" algn="r" rtl="1"/>
            <a:r>
              <a:rPr lang="ar-SA" noProof="0" dirty="0"/>
              <a:t>قم بت</a:t>
            </a:r>
            <a:r>
              <a:rPr lang="en-US" noProof="0" dirty="0"/>
              <a:t>وز</a:t>
            </a:r>
            <a:r>
              <a:rPr lang="ar-SA" noProof="0" dirty="0"/>
              <a:t>ي</a:t>
            </a:r>
            <a:r>
              <a:rPr lang="en-US" noProof="0" dirty="0"/>
              <a:t>ع ورقتين وقلم لكل مجموعة</a:t>
            </a:r>
          </a:p>
          <a:p>
            <a:pPr lvl="1" algn="r" rtl="1"/>
            <a:r>
              <a:rPr lang="en-US" noProof="0" dirty="0"/>
              <a:t>يجب على كل مجموعة:</a:t>
            </a:r>
          </a:p>
          <a:p>
            <a:pPr lvl="2" algn="r" rtl="1"/>
            <a:r>
              <a:rPr lang="ar-SA" dirty="0"/>
              <a:t>إيجاد</a:t>
            </a:r>
            <a:r>
              <a:rPr lang="ar-SA" noProof="0" dirty="0"/>
              <a:t>٥ </a:t>
            </a:r>
            <a:r>
              <a:rPr lang="en-US" noProof="0" dirty="0"/>
              <a:t>أشياء يشترك فيها كل فرد في المجموعة وتدوينها.</a:t>
            </a:r>
            <a:r>
              <a:rPr lang="en-US" dirty="0"/>
              <a:t> </a:t>
            </a:r>
            <a:r>
              <a:rPr lang="ar-SA" noProof="0" dirty="0"/>
              <a:t>على سبيل المثال، إذا قاموا جميعًا بزيارة نفس المكان أو إذا كان لديهم جميعًا أخت أكبر منهم.</a:t>
            </a:r>
          </a:p>
          <a:p>
            <a:pPr lvl="2" algn="r" rtl="1"/>
            <a:r>
              <a:rPr lang="ar-SA" noProof="0" dirty="0"/>
              <a:t>تجنب </a:t>
            </a:r>
            <a:r>
              <a:rPr lang="en-US" noProof="0" dirty="0"/>
              <a:t>كتابة أشياء لا يمكن للناس رؤيتها (على سبيل المثال ، كل شخص لديه شعر</a:t>
            </a:r>
            <a:r>
              <a:rPr lang="en-US" dirty="0"/>
              <a:t>)</a:t>
            </a:r>
            <a:endParaRPr lang="en-US" noProof="0" dirty="0"/>
          </a:p>
          <a:p>
            <a:pPr lvl="2" algn="r" rtl="1"/>
            <a:r>
              <a:rPr lang="en-US" noProof="0" dirty="0"/>
              <a:t>ثم ابحث عن شيء واحد </a:t>
            </a:r>
            <a:r>
              <a:rPr lang="ar-SA" noProof="0" dirty="0"/>
              <a:t>مميز</a:t>
            </a:r>
            <a:r>
              <a:rPr lang="en-US" noProof="0" dirty="0"/>
              <a:t> لكل شخص.</a:t>
            </a:r>
          </a:p>
          <a:p>
            <a:pPr lvl="1" algn="r" rtl="1"/>
            <a:r>
              <a:rPr lang="en-US" noProof="0" dirty="0"/>
              <a:t>امنح المشاركين </a:t>
            </a:r>
            <a:r>
              <a:rPr lang="ar-SA" noProof="0" dirty="0"/>
              <a:t>١٠</a:t>
            </a:r>
            <a:r>
              <a:rPr lang="en-US" noProof="0" dirty="0"/>
              <a:t> دقائق لإكمال</a:t>
            </a:r>
            <a:r>
              <a:rPr lang="ar-SA" noProof="0" dirty="0"/>
              <a:t> النشاط</a:t>
            </a:r>
            <a:endParaRPr lang="en-US" noProof="0" dirty="0"/>
          </a:p>
          <a:p>
            <a:pPr lvl="1" algn="r" rtl="1"/>
            <a:r>
              <a:rPr lang="en-US" noProof="0" dirty="0"/>
              <a:t>يمكن للمجموعات بعد ذلك المشاركة في جلسة عامة</a:t>
            </a:r>
            <a:endParaRPr lang="en-US" dirty="0">
              <a:sym typeface="Helvetica Neue"/>
            </a:endParaRPr>
          </a:p>
          <a:p>
            <a:pPr algn="r" rtl="1"/>
            <a:r>
              <a:rPr lang="en-US" b="1" dirty="0">
                <a:sym typeface="Helvetica Neue"/>
              </a:rPr>
              <a:t>خيار اللعبة </a:t>
            </a:r>
            <a:r>
              <a:rPr lang="ar-SA" b="1" dirty="0">
                <a:sym typeface="Helvetica Neue"/>
              </a:rPr>
              <a:t>٢</a:t>
            </a:r>
            <a:r>
              <a:rPr lang="en-US" b="1" dirty="0">
                <a:sym typeface="Helvetica Neue"/>
              </a:rPr>
              <a:t>: إعادة التنظيم (المدة مرنة حسب عدد الفئات)</a:t>
            </a:r>
          </a:p>
          <a:p>
            <a:pPr lvl="1" algn="r" rtl="1"/>
            <a:r>
              <a:rPr lang="en-US" dirty="0">
                <a:sym typeface="Helvetica Neue"/>
              </a:rPr>
              <a:t>قسّم المشاركين إلى فريقين</a:t>
            </a:r>
          </a:p>
          <a:p>
            <a:pPr lvl="1" algn="r" rtl="1"/>
            <a:r>
              <a:rPr lang="en-US" dirty="0">
                <a:sym typeface="Helvetica Neue"/>
              </a:rPr>
              <a:t>اطلب من كل فريق الوقوف في صف في مواجهة بعضهم البعض</a:t>
            </a:r>
          </a:p>
          <a:p>
            <a:pPr lvl="1" algn="r" rtl="1"/>
            <a:r>
              <a:rPr lang="ar-SA" dirty="0"/>
              <a:t>قم بالإعلان</a:t>
            </a:r>
            <a:r>
              <a:rPr lang="en-US" dirty="0"/>
              <a:t> عن فئة</a:t>
            </a:r>
          </a:p>
          <a:p>
            <a:pPr lvl="1" algn="r" rtl="1"/>
            <a:r>
              <a:rPr lang="en-US" dirty="0">
                <a:sym typeface="Helvetica Neue"/>
              </a:rPr>
              <a:t>يتعين على الفرق تنظيم نفسها في صف </a:t>
            </a:r>
            <a:r>
              <a:rPr lang="ar-SA" dirty="0">
                <a:sym typeface="Helvetica Neue"/>
              </a:rPr>
              <a:t>يتعلق بهذه</a:t>
            </a:r>
            <a:r>
              <a:rPr lang="en-US" dirty="0">
                <a:sym typeface="Helvetica Neue"/>
              </a:rPr>
              <a:t> الفئة بأسرع ما يمكن</a:t>
            </a:r>
          </a:p>
          <a:p>
            <a:pPr lvl="1" algn="r" rtl="1"/>
            <a:r>
              <a:rPr lang="en-US" dirty="0">
                <a:sym typeface="Helvetica Neue"/>
              </a:rPr>
              <a:t>الفريق الذي ينظم نفسه </a:t>
            </a:r>
            <a:r>
              <a:rPr lang="ar-SA" dirty="0">
                <a:sym typeface="Helvetica Neue"/>
              </a:rPr>
              <a:t> أولاً </a:t>
            </a:r>
            <a:r>
              <a:rPr lang="en-US" dirty="0">
                <a:sym typeface="Helvetica Neue"/>
              </a:rPr>
              <a:t>هو الفائز .</a:t>
            </a:r>
          </a:p>
          <a:p>
            <a:pPr lvl="1" algn="r" rtl="1"/>
            <a:r>
              <a:rPr lang="en-US" dirty="0">
                <a:sym typeface="Helvetica Neue"/>
              </a:rPr>
              <a:t>أمثلة على الفئات: الاسم الأول</a:t>
            </a:r>
            <a:r>
              <a:rPr lang="ar-SA" dirty="0">
                <a:sym typeface="Helvetica Neue"/>
              </a:rPr>
              <a:t> (ينظمون أنفسهم </a:t>
            </a:r>
            <a:r>
              <a:rPr lang="en-US" dirty="0">
                <a:sym typeface="Helvetica Neue"/>
              </a:rPr>
              <a:t>أبجديًا) ؛ </a:t>
            </a:r>
            <a:r>
              <a:rPr lang="ar-SA" dirty="0">
                <a:sym typeface="Helvetica Neue"/>
              </a:rPr>
              <a:t>ال</a:t>
            </a:r>
            <a:r>
              <a:rPr lang="en-US" dirty="0">
                <a:sym typeface="Helvetica Neue"/>
              </a:rPr>
              <a:t>ميلاد </a:t>
            </a:r>
            <a:r>
              <a:rPr lang="ar-SA" dirty="0">
                <a:sym typeface="Helvetica Neue"/>
              </a:rPr>
              <a:t>(ينظمون أنفسهم ب</a:t>
            </a:r>
            <a:r>
              <a:rPr lang="en-US" dirty="0">
                <a:sym typeface="Helvetica Neue"/>
              </a:rPr>
              <a:t>ترتيب زمني) ؛ ا</a:t>
            </a:r>
            <a:r>
              <a:rPr lang="ar-SA" dirty="0">
                <a:sym typeface="Helvetica Neue"/>
              </a:rPr>
              <a:t>لطول</a:t>
            </a:r>
            <a:endParaRPr lang="en-US" dirty="0">
              <a:sym typeface="Helvetica Neue"/>
            </a:endParaRPr>
          </a:p>
          <a:p>
            <a:pPr lvl="1" algn="r" rtl="1"/>
            <a:endParaRPr lang="en-US" dirty="0">
              <a:sym typeface="Helvetica Neue"/>
            </a:endParaRPr>
          </a:p>
          <a:p>
            <a:pPr algn="r" rtl="1"/>
            <a:endParaRPr lang="en-US" noProof="0" dirty="0"/>
          </a:p>
        </p:txBody>
      </p:sp>
      <p:sp>
        <p:nvSpPr>
          <p:cNvPr id="3" name="Slide Image Placeholder 2">
            <a:extLst>
              <a:ext uri="{FF2B5EF4-FFF2-40B4-BE49-F238E27FC236}">
                <a16:creationId xmlns:a16="http://schemas.microsoft.com/office/drawing/2014/main" id="{B0B5E29D-1DA8-2ED2-E1A0-231F10F91B8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D55E56A-204C-A49E-7598-2A4EA339FAE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9</a:t>
            </a:fld>
            <a:endParaRPr lang="en-US" sz="1200"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3">
            <a:lumMod val="75000"/>
          </a:schemeClr>
        </a:solidFill>
        <a:effectLst/>
      </p:bgPr>
    </p:bg>
    <p:spTree>
      <p:nvGrpSpPr>
        <p:cNvPr id="1" name=""/>
        <p:cNvGrpSpPr/>
        <p:nvPr/>
      </p:nvGrpSpPr>
      <p:grpSpPr>
        <a:xfrm>
          <a:off x="0" y="0"/>
          <a:ext cx="0" cy="0"/>
          <a:chOff x="0" y="0"/>
          <a:chExt cx="0" cy="0"/>
        </a:xfrm>
      </p:grpSpPr>
      <p:sp>
        <p:nvSpPr>
          <p:cNvPr id="2" name="Google Shape;18;p43">
            <a:extLst>
              <a:ext uri="{FF2B5EF4-FFF2-40B4-BE49-F238E27FC236}">
                <a16:creationId xmlns:a16="http://schemas.microsoft.com/office/drawing/2014/main" id="{9BED895B-A390-6212-9A62-05059F0C6187}"/>
              </a:ext>
            </a:extLst>
          </p:cNvPr>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03993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3">
            <a:lumMod val="75000"/>
          </a:schemeClr>
        </a:solid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B44FDF81-8ADA-496B-B92F-CF22EC5DCC7F}"/>
              </a:ext>
            </a:extLst>
          </p:cNvPr>
          <p:cNvSpPr/>
          <p:nvPr userDrawn="1"/>
        </p:nvSpPr>
        <p:spPr>
          <a:xfrm rot="1782986">
            <a:off x="657418" y="1353464"/>
            <a:ext cx="4749573" cy="4094457"/>
          </a:xfrm>
          <a:prstGeom prst="hexagon">
            <a:avLst>
              <a:gd name="adj" fmla="val 28965"/>
              <a:gd name="vf" fmla="val 11547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917F4B93-D5FC-4BC1-ACC8-42A00E6E8C14}"/>
              </a:ext>
            </a:extLst>
          </p:cNvPr>
          <p:cNvSpPr>
            <a:spLocks noGrp="1"/>
          </p:cNvSpPr>
          <p:nvPr>
            <p:ph type="title" hasCustomPrompt="1"/>
          </p:nvPr>
        </p:nvSpPr>
        <p:spPr>
          <a:xfrm>
            <a:off x="1024548" y="3099692"/>
            <a:ext cx="4015311" cy="562168"/>
          </a:xfrm>
        </p:spPr>
        <p:txBody>
          <a:bodyPr>
            <a:noAutofit/>
          </a:bodyPr>
          <a:lstStyle>
            <a:lvl1pPr algn="ctr">
              <a:defRPr sz="4800" b="1">
                <a:solidFill>
                  <a:schemeClr val="bg1"/>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164616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BEFEC-EC87-4309-BFFA-7F010E02C918}"/>
              </a:ext>
            </a:extLst>
          </p:cNvPr>
          <p:cNvSpPr/>
          <p:nvPr userDrawn="1"/>
        </p:nvSpPr>
        <p:spPr>
          <a:xfrm>
            <a:off x="0" y="-1"/>
            <a:ext cx="12192000" cy="9855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FF5FD31-A1B4-42BF-B5CB-087E7BAA2337}"/>
              </a:ext>
            </a:extLst>
          </p:cNvPr>
          <p:cNvSpPr>
            <a:spLocks noGrp="1"/>
          </p:cNvSpPr>
          <p:nvPr>
            <p:ph type="title"/>
          </p:nvPr>
        </p:nvSpPr>
        <p:spPr>
          <a:xfrm>
            <a:off x="838200" y="120516"/>
            <a:ext cx="10515600" cy="868968"/>
          </a:xfrm>
        </p:spPr>
        <p:txBody>
          <a:bodyPr>
            <a:normAutofit/>
          </a:bodyPr>
          <a:lstStyle>
            <a:lvl1pPr algn="ctr">
              <a:defRPr sz="3200" b="1">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6" name="Picture 5">
            <a:extLst>
              <a:ext uri="{FF2B5EF4-FFF2-40B4-BE49-F238E27FC236}">
                <a16:creationId xmlns:a16="http://schemas.microsoft.com/office/drawing/2014/main" id="{1E4D85C9-E271-5B06-B146-46699B1E8F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4" cy="402608"/>
          </a:xfrm>
          <a:prstGeom prst="rect">
            <a:avLst/>
          </a:prstGeom>
        </p:spPr>
      </p:pic>
      <p:sp>
        <p:nvSpPr>
          <p:cNvPr id="7" name="Rectangle 6">
            <a:extLst>
              <a:ext uri="{FF2B5EF4-FFF2-40B4-BE49-F238E27FC236}">
                <a16:creationId xmlns:a16="http://schemas.microsoft.com/office/drawing/2014/main" id="{3A7445C6-EC7E-A2CF-55BD-230CE3B00977}"/>
              </a:ext>
            </a:extLst>
          </p:cNvPr>
          <p:cNvSpPr/>
          <p:nvPr userDrawn="1"/>
        </p:nvSpPr>
        <p:spPr>
          <a:xfrm>
            <a:off x="766809" y="6277443"/>
            <a:ext cx="9707227" cy="307777"/>
          </a:xfrm>
          <a:prstGeom prst="rect">
            <a:avLst/>
          </a:prstGeom>
        </p:spPr>
        <p:txBody>
          <a:bodyPr wrap="square">
            <a:spAutoFit/>
          </a:bodyPr>
          <a:lstStyle/>
          <a:p>
            <a:pPr marL="0" marR="0" lvl="0" indent="0" algn="l" rtl="0">
              <a:spcBef>
                <a:spcPts val="0"/>
              </a:spcBef>
              <a:spcAft>
                <a:spcPts val="0"/>
              </a:spcAft>
              <a:buNone/>
            </a:pPr>
            <a:r>
              <a:rPr lang="en-US" sz="1400" b="0"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Level 3: </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Family Strengthening  |  </a:t>
            </a:r>
            <a:r>
              <a:rPr lang="en-US" sz="1400" b="0"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Module 3: </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Introduction to Family Strengthening</a:t>
            </a:r>
          </a:p>
        </p:txBody>
      </p:sp>
    </p:spTree>
    <p:extLst>
      <p:ext uri="{BB962C8B-B14F-4D97-AF65-F5344CB8AC3E}">
        <p14:creationId xmlns:p14="http://schemas.microsoft.com/office/powerpoint/2010/main" val="4164188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87"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78EEF7BC-2551-BD71-FF64-A66DC6333B7A}"/>
              </a:ext>
            </a:extLst>
          </p:cNvPr>
          <p:cNvSpPr/>
          <p:nvPr/>
        </p:nvSpPr>
        <p:spPr>
          <a:xfrm rot="1782986">
            <a:off x="6627215" y="1526002"/>
            <a:ext cx="4525250" cy="3901065"/>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28" name="Group 27">
            <a:extLst>
              <a:ext uri="{FF2B5EF4-FFF2-40B4-BE49-F238E27FC236}">
                <a16:creationId xmlns:a16="http://schemas.microsoft.com/office/drawing/2014/main" id="{2A927668-DE81-56DC-6C33-E4E2B22AA944}"/>
              </a:ext>
            </a:extLst>
          </p:cNvPr>
          <p:cNvGrpSpPr/>
          <p:nvPr/>
        </p:nvGrpSpPr>
        <p:grpSpPr>
          <a:xfrm>
            <a:off x="7574061" y="2362217"/>
            <a:ext cx="2527039" cy="1976663"/>
            <a:chOff x="7782406" y="2711084"/>
            <a:chExt cx="2129028" cy="1665337"/>
          </a:xfrm>
        </p:grpSpPr>
        <p:grpSp>
          <p:nvGrpSpPr>
            <p:cNvPr id="15" name="Group 14">
              <a:extLst>
                <a:ext uri="{FF2B5EF4-FFF2-40B4-BE49-F238E27FC236}">
                  <a16:creationId xmlns:a16="http://schemas.microsoft.com/office/drawing/2014/main" id="{4F0ABD7C-8391-2F02-CAC6-A946B7F4DADA}"/>
                </a:ext>
              </a:extLst>
            </p:cNvPr>
            <p:cNvGrpSpPr/>
            <p:nvPr/>
          </p:nvGrpSpPr>
          <p:grpSpPr>
            <a:xfrm>
              <a:off x="7782406" y="3249833"/>
              <a:ext cx="437746" cy="1126588"/>
              <a:chOff x="7856248" y="2409742"/>
              <a:chExt cx="1359139" cy="3497898"/>
            </a:xfrm>
          </p:grpSpPr>
          <p:sp>
            <p:nvSpPr>
              <p:cNvPr id="13" name="Round Same Side Corner Rectangle 23">
                <a:extLst>
                  <a:ext uri="{FF2B5EF4-FFF2-40B4-BE49-F238E27FC236}">
                    <a16:creationId xmlns:a16="http://schemas.microsoft.com/office/drawing/2014/main" id="{3AAC18B2-DB9C-9106-FEF8-1595508DA457}"/>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Oval 13">
                <a:extLst>
                  <a:ext uri="{FF2B5EF4-FFF2-40B4-BE49-F238E27FC236}">
                    <a16:creationId xmlns:a16="http://schemas.microsoft.com/office/drawing/2014/main" id="{444B7832-1484-7423-41DF-20DB6D39449A}"/>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9" name="Group 18">
              <a:extLst>
                <a:ext uri="{FF2B5EF4-FFF2-40B4-BE49-F238E27FC236}">
                  <a16:creationId xmlns:a16="http://schemas.microsoft.com/office/drawing/2014/main" id="{E2DC1735-D096-2E37-52DC-32BF8F0AC1A6}"/>
                </a:ext>
              </a:extLst>
            </p:cNvPr>
            <p:cNvGrpSpPr/>
            <p:nvPr/>
          </p:nvGrpSpPr>
          <p:grpSpPr>
            <a:xfrm>
              <a:off x="8356147" y="3116198"/>
              <a:ext cx="437746" cy="1260223"/>
              <a:chOff x="7856248" y="2409742"/>
              <a:chExt cx="1359139" cy="3912816"/>
            </a:xfrm>
          </p:grpSpPr>
          <p:sp>
            <p:nvSpPr>
              <p:cNvPr id="20" name="Round Same Side Corner Rectangle 23">
                <a:extLst>
                  <a:ext uri="{FF2B5EF4-FFF2-40B4-BE49-F238E27FC236}">
                    <a16:creationId xmlns:a16="http://schemas.microsoft.com/office/drawing/2014/main" id="{555D0893-C97A-31F8-8E07-8E2E87E9E560}"/>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Oval 20">
                <a:extLst>
                  <a:ext uri="{FF2B5EF4-FFF2-40B4-BE49-F238E27FC236}">
                    <a16:creationId xmlns:a16="http://schemas.microsoft.com/office/drawing/2014/main" id="{A0B4DBF7-2612-8EAF-4FD8-57B668A8CAA8}"/>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22" name="Group 21">
              <a:extLst>
                <a:ext uri="{FF2B5EF4-FFF2-40B4-BE49-F238E27FC236}">
                  <a16:creationId xmlns:a16="http://schemas.microsoft.com/office/drawing/2014/main" id="{8A6BAC79-1A00-A40A-F4A2-297397748BDD}"/>
                </a:ext>
              </a:extLst>
            </p:cNvPr>
            <p:cNvGrpSpPr/>
            <p:nvPr/>
          </p:nvGrpSpPr>
          <p:grpSpPr>
            <a:xfrm>
              <a:off x="8924230" y="2931003"/>
              <a:ext cx="437746" cy="1445418"/>
              <a:chOff x="7856248" y="2409742"/>
              <a:chExt cx="1359139" cy="4487820"/>
            </a:xfrm>
          </p:grpSpPr>
          <p:sp>
            <p:nvSpPr>
              <p:cNvPr id="23" name="Round Same Side Corner Rectangle 23">
                <a:extLst>
                  <a:ext uri="{FF2B5EF4-FFF2-40B4-BE49-F238E27FC236}">
                    <a16:creationId xmlns:a16="http://schemas.microsoft.com/office/drawing/2014/main" id="{E63269C8-FCF3-A78D-309E-FFF759528370}"/>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Oval 23">
                <a:extLst>
                  <a:ext uri="{FF2B5EF4-FFF2-40B4-BE49-F238E27FC236}">
                    <a16:creationId xmlns:a16="http://schemas.microsoft.com/office/drawing/2014/main" id="{F945BC06-140A-776C-0E98-B42772CD6EDF}"/>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25" name="Group 24">
              <a:extLst>
                <a:ext uri="{FF2B5EF4-FFF2-40B4-BE49-F238E27FC236}">
                  <a16:creationId xmlns:a16="http://schemas.microsoft.com/office/drawing/2014/main" id="{FE9CD1F7-BAFD-5F7C-F6E4-85C906A2E3EA}"/>
                </a:ext>
              </a:extLst>
            </p:cNvPr>
            <p:cNvGrpSpPr/>
            <p:nvPr/>
          </p:nvGrpSpPr>
          <p:grpSpPr>
            <a:xfrm>
              <a:off x="9473688" y="2711084"/>
              <a:ext cx="437746" cy="1665337"/>
              <a:chOff x="7856248" y="2409742"/>
              <a:chExt cx="1359139" cy="5170638"/>
            </a:xfrm>
          </p:grpSpPr>
          <p:sp>
            <p:nvSpPr>
              <p:cNvPr id="26" name="Round Same Side Corner Rectangle 23">
                <a:extLst>
                  <a:ext uri="{FF2B5EF4-FFF2-40B4-BE49-F238E27FC236}">
                    <a16:creationId xmlns:a16="http://schemas.microsoft.com/office/drawing/2014/main" id="{05F9B40D-B159-5D40-12C4-02DD36B78F21}"/>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Oval 26">
                <a:extLst>
                  <a:ext uri="{FF2B5EF4-FFF2-40B4-BE49-F238E27FC236}">
                    <a16:creationId xmlns:a16="http://schemas.microsoft.com/office/drawing/2014/main" id="{3B15A3AD-7577-A252-7F95-4E6698AAE7BA}"/>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
        <p:nvSpPr>
          <p:cNvPr id="4" name="TextBox 3">
            <a:extLst>
              <a:ext uri="{FF2B5EF4-FFF2-40B4-BE49-F238E27FC236}">
                <a16:creationId xmlns:a16="http://schemas.microsoft.com/office/drawing/2014/main" id="{DC3401EA-F0A8-4A36-374F-2CE34A4F3311}"/>
              </a:ext>
            </a:extLst>
          </p:cNvPr>
          <p:cNvSpPr txBox="1"/>
          <p:nvPr/>
        </p:nvSpPr>
        <p:spPr>
          <a:xfrm>
            <a:off x="851850" y="1504237"/>
            <a:ext cx="5244150" cy="2677656"/>
          </a:xfrm>
          <a:prstGeom prst="rect">
            <a:avLst/>
          </a:prstGeom>
          <a:noFill/>
        </p:spPr>
        <p:txBody>
          <a:bodyPr wrap="square" rtlCol="0">
            <a:spAutoFit/>
          </a:bodyPr>
          <a:lstStyle/>
          <a:p>
            <a:pPr algn="r" rtl="1"/>
            <a:r>
              <a:rPr lang="en-US" sz="4800" b="1" dirty="0">
                <a:solidFill>
                  <a:schemeClr val="accent3">
                    <a:lumMod val="75000"/>
                  </a:schemeClr>
                </a:solidFill>
                <a:latin typeface="Calibri" panose="020F0502020204030204" pitchFamily="34" charset="0"/>
                <a:cs typeface="Calibri" panose="020F0502020204030204" pitchFamily="34" charset="0"/>
              </a:rPr>
              <a:t>مقدمة </a:t>
            </a:r>
            <a:r>
              <a:rPr lang="ar-SA" sz="4800" b="1" dirty="0">
                <a:solidFill>
                  <a:schemeClr val="accent3">
                    <a:lumMod val="75000"/>
                  </a:schemeClr>
                </a:solidFill>
                <a:latin typeface="Calibri" panose="020F0502020204030204" pitchFamily="34" charset="0"/>
                <a:cs typeface="Calibri" panose="020F0502020204030204" pitchFamily="34" charset="0"/>
              </a:rPr>
              <a:t>عن</a:t>
            </a:r>
            <a:endParaRPr lang="en-US" sz="4800" b="1" dirty="0">
              <a:solidFill>
                <a:schemeClr val="accent3">
                  <a:lumMod val="75000"/>
                </a:schemeClr>
              </a:solidFill>
              <a:latin typeface="Calibri" panose="020F0502020204030204" pitchFamily="34" charset="0"/>
              <a:cs typeface="Calibri" panose="020F0502020204030204" pitchFamily="34" charset="0"/>
            </a:endParaRPr>
          </a:p>
          <a:p>
            <a:pPr algn="r" rtl="1"/>
            <a:r>
              <a:rPr lang="ar-SA" sz="4800" b="1" dirty="0">
                <a:solidFill>
                  <a:schemeClr val="accent3">
                    <a:lumMod val="75000"/>
                  </a:schemeClr>
                </a:solidFill>
                <a:latin typeface="Calibri" panose="020F0502020204030204" pitchFamily="34" charset="0"/>
                <a:cs typeface="Calibri" panose="020F0502020204030204" pitchFamily="34" charset="0"/>
              </a:rPr>
              <a:t>الدعم</a:t>
            </a:r>
            <a:r>
              <a:rPr lang="en-US" sz="4800" b="1" dirty="0">
                <a:solidFill>
                  <a:schemeClr val="accent3">
                    <a:lumMod val="75000"/>
                  </a:schemeClr>
                </a:solidFill>
                <a:latin typeface="Calibri" panose="020F0502020204030204" pitchFamily="34" charset="0"/>
                <a:cs typeface="Calibri" panose="020F0502020204030204" pitchFamily="34" charset="0"/>
              </a:rPr>
              <a:t> الأسر</a:t>
            </a:r>
            <a:r>
              <a:rPr lang="ar-SA" sz="4800" b="1" dirty="0">
                <a:solidFill>
                  <a:schemeClr val="accent3">
                    <a:lumMod val="75000"/>
                  </a:schemeClr>
                </a:solidFill>
                <a:latin typeface="Calibri" panose="020F0502020204030204" pitchFamily="34" charset="0"/>
                <a:cs typeface="Calibri" panose="020F0502020204030204" pitchFamily="34" charset="0"/>
              </a:rPr>
              <a:t>ي</a:t>
            </a:r>
            <a:endParaRPr lang="en-US" sz="4800" b="1" dirty="0">
              <a:solidFill>
                <a:schemeClr val="accent3">
                  <a:lumMod val="75000"/>
                </a:schemeClr>
              </a:solidFill>
              <a:latin typeface="Calibri" panose="020F0502020204030204" pitchFamily="34" charset="0"/>
              <a:cs typeface="Calibri" panose="020F0502020204030204" pitchFamily="34" charset="0"/>
            </a:endParaRPr>
          </a:p>
          <a:p>
            <a:pPr algn="r" rtl="1"/>
            <a:endParaRPr lang="en-US" sz="2400" b="1" spc="300" dirty="0">
              <a:solidFill>
                <a:schemeClr val="accent3">
                  <a:lumMod val="75000"/>
                </a:schemeClr>
              </a:solidFill>
              <a:latin typeface="Calibri" panose="020F0502020204030204" pitchFamily="34" charset="0"/>
              <a:cs typeface="Calibri" panose="020F0502020204030204" pitchFamily="34" charset="0"/>
            </a:endParaRPr>
          </a:p>
          <a:p>
            <a:pPr algn="r" rtl="1">
              <a:spcAft>
                <a:spcPts val="1200"/>
              </a:spcAft>
            </a:pPr>
            <a:r>
              <a:rPr lang="en-US" sz="2400" b="1" spc="300" dirty="0">
                <a:solidFill>
                  <a:schemeClr val="accent3">
                    <a:lumMod val="75000"/>
                  </a:schemeClr>
                </a:solidFill>
                <a:latin typeface="Calibri" panose="020F0502020204030204" pitchFamily="34" charset="0"/>
                <a:cs typeface="Calibri" panose="020F0502020204030204" pitchFamily="34" charset="0"/>
              </a:rPr>
              <a:t>الوحدة </a:t>
            </a:r>
            <a:r>
              <a:rPr lang="ar-SA" sz="2400" b="1" spc="300" dirty="0">
                <a:solidFill>
                  <a:schemeClr val="accent3">
                    <a:lumMod val="75000"/>
                  </a:schemeClr>
                </a:solidFill>
                <a:latin typeface="Calibri" panose="020F0502020204030204" pitchFamily="34" charset="0"/>
                <a:cs typeface="Calibri" panose="020F0502020204030204" pitchFamily="34" charset="0"/>
              </a:rPr>
              <a:t>الأولى</a:t>
            </a:r>
            <a:r>
              <a:rPr lang="en-US" sz="2400" b="1" spc="300" dirty="0">
                <a:solidFill>
                  <a:schemeClr val="accent3">
                    <a:lumMod val="75000"/>
                  </a:schemeClr>
                </a:solidFill>
                <a:latin typeface="Calibri" panose="020F0502020204030204" pitchFamily="34" charset="0"/>
                <a:cs typeface="Calibri" panose="020F0502020204030204" pitchFamily="34" charset="0"/>
              </a:rPr>
              <a:t> من المستوى </a:t>
            </a:r>
            <a:r>
              <a:rPr lang="ar-SA" sz="2400" b="1" spc="300" dirty="0">
                <a:solidFill>
                  <a:schemeClr val="accent3">
                    <a:lumMod val="75000"/>
                  </a:schemeClr>
                </a:solidFill>
                <a:latin typeface="Calibri" panose="020F0502020204030204" pitchFamily="34" charset="0"/>
                <a:cs typeface="Calibri" panose="020F0502020204030204" pitchFamily="34" charset="0"/>
              </a:rPr>
              <a:t>الثالث</a:t>
            </a:r>
            <a:r>
              <a:rPr lang="en-US" sz="2400" b="1" spc="300" dirty="0">
                <a:solidFill>
                  <a:schemeClr val="accent3">
                    <a:lumMod val="75000"/>
                  </a:schemeClr>
                </a:solidFill>
                <a:latin typeface="Calibri" panose="020F0502020204030204" pitchFamily="34" charset="0"/>
                <a:cs typeface="Calibri" panose="020F0502020204030204" pitchFamily="34" charset="0"/>
              </a:rPr>
              <a:t>:</a:t>
            </a:r>
            <a:r>
              <a:rPr lang="ar-SA" sz="2400" b="1" spc="300" dirty="0">
                <a:solidFill>
                  <a:schemeClr val="accent3">
                    <a:lumMod val="75000"/>
                  </a:schemeClr>
                </a:solidFill>
                <a:latin typeface="Calibri" panose="020F0502020204030204" pitchFamily="34" charset="0"/>
                <a:cs typeface="Calibri" panose="020F0502020204030204" pitchFamily="34" charset="0"/>
              </a:rPr>
              <a:t> دعم</a:t>
            </a:r>
            <a:r>
              <a:rPr lang="en-US" sz="2400" b="1" spc="300" dirty="0">
                <a:solidFill>
                  <a:schemeClr val="accent3">
                    <a:lumMod val="75000"/>
                  </a:schemeClr>
                </a:solidFill>
                <a:latin typeface="Calibri" panose="020F0502020204030204" pitchFamily="34" charset="0"/>
                <a:cs typeface="Calibri" panose="020F0502020204030204" pitchFamily="34" charset="0"/>
              </a:rPr>
              <a:t> الأسرة في إدارة الحالة</a:t>
            </a:r>
          </a:p>
        </p:txBody>
      </p:sp>
      <p:pic>
        <p:nvPicPr>
          <p:cNvPr id="6" name="Picture 5" descr="Logo  Description automatically generated">
            <a:extLst>
              <a:ext uri="{FF2B5EF4-FFF2-40B4-BE49-F238E27FC236}">
                <a16:creationId xmlns:a16="http://schemas.microsoft.com/office/drawing/2014/main" id="{CF1CC68D-EE91-6DC4-80AD-20CADB57F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79" y="5058930"/>
            <a:ext cx="2405008" cy="923462"/>
          </a:xfrm>
          <a:prstGeom prst="rect">
            <a:avLst/>
          </a:prstGeom>
        </p:spPr>
      </p:pic>
      <p:pic>
        <p:nvPicPr>
          <p:cNvPr id="7" name="Picture 6" descr="Text  Description automatically generated">
            <a:extLst>
              <a:ext uri="{FF2B5EF4-FFF2-40B4-BE49-F238E27FC236}">
                <a16:creationId xmlns:a16="http://schemas.microsoft.com/office/drawing/2014/main" id="{C599D229-7C15-9DBC-84A7-05ED3233C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92" y="5160571"/>
            <a:ext cx="2405009" cy="685884"/>
          </a:xfrm>
          <a:prstGeom prst="rect">
            <a:avLst/>
          </a:prstGeom>
        </p:spPr>
      </p:pic>
    </p:spTree>
    <p:extLst>
      <p:ext uri="{BB962C8B-B14F-4D97-AF65-F5344CB8AC3E}">
        <p14:creationId xmlns:p14="http://schemas.microsoft.com/office/powerpoint/2010/main" val="7799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en-US" dirty="0">
                <a:latin typeface="Calibri" panose="020F0502020204030204" pitchFamily="34" charset="0"/>
                <a:ea typeface="Arial"/>
                <a:cs typeface="Calibri" panose="020F0502020204030204" pitchFamily="34" charset="0"/>
                <a:sym typeface="Arial"/>
              </a:rPr>
              <a:t>اتفاقية </a:t>
            </a:r>
            <a:r>
              <a:rPr lang="ar-SA" dirty="0">
                <a:latin typeface="Calibri" panose="020F0502020204030204" pitchFamily="34" charset="0"/>
                <a:ea typeface="Arial"/>
                <a:cs typeface="Calibri" panose="020F0502020204030204" pitchFamily="34" charset="0"/>
                <a:sym typeface="Arial"/>
              </a:rPr>
              <a:t>ال</a:t>
            </a:r>
            <a:r>
              <a:rPr lang="en-US" dirty="0">
                <a:latin typeface="Calibri" panose="020F0502020204030204" pitchFamily="34" charset="0"/>
                <a:ea typeface="Arial"/>
                <a:cs typeface="Calibri" panose="020F0502020204030204" pitchFamily="34" charset="0"/>
                <a:sym typeface="Arial"/>
              </a:rPr>
              <a:t>تعلم</a:t>
            </a:r>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9C97761-FE09-D591-4C3A-33401007A754}"/>
              </a:ext>
            </a:extLst>
          </p:cNvPr>
          <p:cNvSpPr txBox="1"/>
          <p:nvPr/>
        </p:nvSpPr>
        <p:spPr>
          <a:xfrm>
            <a:off x="1153812" y="2048706"/>
            <a:ext cx="3361556" cy="2677656"/>
          </a:xfrm>
          <a:prstGeom prst="rect">
            <a:avLst/>
          </a:prstGeom>
          <a:noFill/>
        </p:spPr>
        <p:txBody>
          <a:bodyPr wrap="square" lIns="91440" tIns="45720" rIns="91440" bIns="45720" rtlCol="0" anchor="t">
            <a:spAutoFit/>
          </a:bodyPr>
          <a:lstStyle/>
          <a:p>
            <a:pPr algn="r" rtl="1"/>
            <a:r>
              <a:rPr lang="en-US" sz="2800" dirty="0">
                <a:latin typeface="Calibri" panose="020F0502020204030204" pitchFamily="34" charset="0"/>
                <a:cs typeface="Calibri" panose="020F0502020204030204" pitchFamily="34" charset="0"/>
              </a:rPr>
              <a:t>من المهم أن تشعر</a:t>
            </a:r>
          </a:p>
          <a:p>
            <a:pPr algn="r" rtl="1"/>
            <a:endParaRPr lang="en-US" sz="28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ar-SA" sz="2800" dirty="0">
                <a:latin typeface="Calibri" panose="020F0502020204030204" pitchFamily="34" charset="0"/>
                <a:cs typeface="Calibri" panose="020F0502020204030204" pitchFamily="34" charset="0"/>
              </a:rPr>
              <a:t>بالأمان</a:t>
            </a:r>
            <a:endParaRPr lang="en-US" sz="28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ar-SA" sz="2800" dirty="0">
                <a:latin typeface="Calibri" panose="020F0502020204030204" pitchFamily="34" charset="0"/>
                <a:cs typeface="Calibri" panose="020F0502020204030204" pitchFamily="34" charset="0"/>
              </a:rPr>
              <a:t>بالراحة</a:t>
            </a:r>
            <a:endParaRPr lang="en-US" sz="28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ar-SA" sz="2800" dirty="0">
                <a:latin typeface="Calibri" panose="020F0502020204030204" pitchFamily="34" charset="0"/>
                <a:cs typeface="Calibri" panose="020F0502020204030204" pitchFamily="34" charset="0"/>
              </a:rPr>
              <a:t>بالقبول</a:t>
            </a:r>
            <a:r>
              <a:rPr lang="en-US" sz="2800" dirty="0">
                <a:latin typeface="Calibri" panose="020F0502020204030204" pitchFamily="34" charset="0"/>
                <a:cs typeface="Calibri" panose="020F0502020204030204" pitchFamily="34" charset="0"/>
              </a:rPr>
              <a:t> و</a:t>
            </a:r>
            <a:r>
              <a:rPr lang="ar-SA" sz="2800" dirty="0">
                <a:latin typeface="Calibri" panose="020F0502020204030204" pitchFamily="34" charset="0"/>
                <a:cs typeface="Calibri" panose="020F0502020204030204" pitchFamily="34" charset="0"/>
              </a:rPr>
              <a:t>الاحترام</a:t>
            </a:r>
            <a:endParaRPr lang="en-US" sz="28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ar-SA" sz="2800" dirty="0">
                <a:latin typeface="Calibri" panose="020F0502020204030204" pitchFamily="34" charset="0"/>
                <a:cs typeface="Calibri" panose="020F0502020204030204" pitchFamily="34" charset="0"/>
              </a:rPr>
              <a:t>بالاهتمام</a:t>
            </a:r>
            <a:r>
              <a:rPr lang="en-US" sz="2800" dirty="0">
                <a:latin typeface="Calibri" panose="020F0502020204030204" pitchFamily="34" charset="0"/>
                <a:cs typeface="Calibri" panose="020F0502020204030204" pitchFamily="34" charset="0"/>
              </a:rPr>
              <a:t> و</a:t>
            </a:r>
            <a:r>
              <a:rPr lang="ar-SA" sz="2800" dirty="0">
                <a:latin typeface="Calibri" panose="020F0502020204030204" pitchFamily="34" charset="0"/>
                <a:cs typeface="Calibri" panose="020F0502020204030204" pitchFamily="34" charset="0"/>
              </a:rPr>
              <a:t>التركيز</a:t>
            </a:r>
            <a:endParaRPr lang="en-US" sz="2800" dirty="0">
              <a:latin typeface="Calibri" panose="020F0502020204030204" pitchFamily="34" charset="0"/>
              <a:cs typeface="Calibri" panose="020F0502020204030204" pitchFamily="34" charset="0"/>
            </a:endParaRPr>
          </a:p>
        </p:txBody>
      </p:sp>
      <p:sp>
        <p:nvSpPr>
          <p:cNvPr id="3" name="Flowchart: Card 2">
            <a:extLst>
              <a:ext uri="{FF2B5EF4-FFF2-40B4-BE49-F238E27FC236}">
                <a16:creationId xmlns:a16="http://schemas.microsoft.com/office/drawing/2014/main" id="{08015446-751F-D072-144D-3B45BEAD48F6}"/>
              </a:ext>
            </a:extLst>
          </p:cNvPr>
          <p:cNvSpPr/>
          <p:nvPr/>
        </p:nvSpPr>
        <p:spPr>
          <a:xfrm flipH="1">
            <a:off x="7551207" y="2738974"/>
            <a:ext cx="1685326" cy="1964551"/>
          </a:xfrm>
          <a:prstGeom prst="flowChartPunchedCar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4" name="Group 3">
            <a:extLst>
              <a:ext uri="{FF2B5EF4-FFF2-40B4-BE49-F238E27FC236}">
                <a16:creationId xmlns:a16="http://schemas.microsoft.com/office/drawing/2014/main" id="{96DBB12D-85B2-1733-6BED-389C88EF1738}"/>
              </a:ext>
            </a:extLst>
          </p:cNvPr>
          <p:cNvGrpSpPr/>
          <p:nvPr/>
        </p:nvGrpSpPr>
        <p:grpSpPr>
          <a:xfrm rot="3724370">
            <a:off x="9955607" y="2834610"/>
            <a:ext cx="206091" cy="1265255"/>
            <a:chOff x="1282700" y="1709132"/>
            <a:chExt cx="165100" cy="1013598"/>
          </a:xfrm>
          <a:solidFill>
            <a:schemeClr val="accent2">
              <a:lumMod val="75000"/>
            </a:schemeClr>
          </a:solidFill>
        </p:grpSpPr>
        <p:sp>
          <p:nvSpPr>
            <p:cNvPr id="5" name="Rectangle 4">
              <a:extLst>
                <a:ext uri="{FF2B5EF4-FFF2-40B4-BE49-F238E27FC236}">
                  <a16:creationId xmlns:a16="http://schemas.microsoft.com/office/drawing/2014/main" id="{1D9A7EF8-C6E2-6EA0-36B5-4B65F53A94AA}"/>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Isosceles Triangle 5">
              <a:extLst>
                <a:ext uri="{FF2B5EF4-FFF2-40B4-BE49-F238E27FC236}">
                  <a16:creationId xmlns:a16="http://schemas.microsoft.com/office/drawing/2014/main" id="{ED531EFA-D321-955D-B753-9BEF714B8CE4}"/>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7" name="Oval 6">
            <a:extLst>
              <a:ext uri="{FF2B5EF4-FFF2-40B4-BE49-F238E27FC236}">
                <a16:creationId xmlns:a16="http://schemas.microsoft.com/office/drawing/2014/main" id="{1E2A80ED-E876-E873-CA60-6CE0B860CAAD}"/>
              </a:ext>
            </a:extLst>
          </p:cNvPr>
          <p:cNvSpPr/>
          <p:nvPr/>
        </p:nvSpPr>
        <p:spPr>
          <a:xfrm rot="1924370">
            <a:off x="9787473" y="3144737"/>
            <a:ext cx="722338" cy="72233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8" name="Group 7">
            <a:extLst>
              <a:ext uri="{FF2B5EF4-FFF2-40B4-BE49-F238E27FC236}">
                <a16:creationId xmlns:a16="http://schemas.microsoft.com/office/drawing/2014/main" id="{B5C31F9D-81F8-C3EA-31E2-2B292E97E4AB}"/>
              </a:ext>
            </a:extLst>
          </p:cNvPr>
          <p:cNvGrpSpPr/>
          <p:nvPr/>
        </p:nvGrpSpPr>
        <p:grpSpPr>
          <a:xfrm>
            <a:off x="4947781" y="1742826"/>
            <a:ext cx="1864184" cy="1265255"/>
            <a:chOff x="4926899" y="2219723"/>
            <a:chExt cx="1864184" cy="1265255"/>
          </a:xfrm>
          <a:solidFill>
            <a:schemeClr val="accent3">
              <a:lumMod val="60000"/>
              <a:lumOff val="40000"/>
            </a:schemeClr>
          </a:solidFill>
        </p:grpSpPr>
        <p:grpSp>
          <p:nvGrpSpPr>
            <p:cNvPr id="9" name="Group 8">
              <a:extLst>
                <a:ext uri="{FF2B5EF4-FFF2-40B4-BE49-F238E27FC236}">
                  <a16:creationId xmlns:a16="http://schemas.microsoft.com/office/drawing/2014/main" id="{1D046F2C-2D25-16A8-FE56-3144252D1BF7}"/>
                </a:ext>
              </a:extLst>
            </p:cNvPr>
            <p:cNvGrpSpPr/>
            <p:nvPr/>
          </p:nvGrpSpPr>
          <p:grpSpPr>
            <a:xfrm rot="19133848">
              <a:off x="6456436" y="2219723"/>
              <a:ext cx="206091" cy="1265255"/>
              <a:chOff x="1282700" y="1709132"/>
              <a:chExt cx="165100" cy="1013598"/>
            </a:xfrm>
            <a:grpFill/>
          </p:grpSpPr>
          <p:sp>
            <p:nvSpPr>
              <p:cNvPr id="12" name="Rectangle 11">
                <a:extLst>
                  <a:ext uri="{FF2B5EF4-FFF2-40B4-BE49-F238E27FC236}">
                    <a16:creationId xmlns:a16="http://schemas.microsoft.com/office/drawing/2014/main" id="{CE479459-EAAE-A80C-31EE-E3ABE8069D83}"/>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Isosceles Triangle 12">
                <a:extLst>
                  <a:ext uri="{FF2B5EF4-FFF2-40B4-BE49-F238E27FC236}">
                    <a16:creationId xmlns:a16="http://schemas.microsoft.com/office/drawing/2014/main" id="{BCD47B07-9DA8-15B8-CC72-DC7C85D40BEA}"/>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0" name="Oval 9">
              <a:extLst>
                <a:ext uri="{FF2B5EF4-FFF2-40B4-BE49-F238E27FC236}">
                  <a16:creationId xmlns:a16="http://schemas.microsoft.com/office/drawing/2014/main" id="{E779D6E2-7803-81A5-0EF0-E23C15E5DC96}"/>
                </a:ext>
              </a:extLst>
            </p:cNvPr>
            <p:cNvSpPr/>
            <p:nvPr/>
          </p:nvSpPr>
          <p:spPr>
            <a:xfrm>
              <a:off x="6068745" y="2515998"/>
              <a:ext cx="722338" cy="72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Rectangle: Rounded Corners 10">
              <a:extLst>
                <a:ext uri="{FF2B5EF4-FFF2-40B4-BE49-F238E27FC236}">
                  <a16:creationId xmlns:a16="http://schemas.microsoft.com/office/drawing/2014/main" id="{8B37E49F-433B-83F3-A133-248557DD820B}"/>
                </a:ext>
              </a:extLst>
            </p:cNvPr>
            <p:cNvSpPr/>
            <p:nvPr/>
          </p:nvSpPr>
          <p:spPr>
            <a:xfrm rot="1207745">
              <a:off x="4926899" y="2294327"/>
              <a:ext cx="1063775" cy="5190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4" name="Rectangle: Rounded Corners 13">
            <a:extLst>
              <a:ext uri="{FF2B5EF4-FFF2-40B4-BE49-F238E27FC236}">
                <a16:creationId xmlns:a16="http://schemas.microsoft.com/office/drawing/2014/main" id="{3B572203-F0DC-A9F1-6423-F19696653132}"/>
              </a:ext>
            </a:extLst>
          </p:cNvPr>
          <p:cNvSpPr/>
          <p:nvPr/>
        </p:nvSpPr>
        <p:spPr>
          <a:xfrm rot="1853661">
            <a:off x="10489186" y="3744985"/>
            <a:ext cx="1063775" cy="519009"/>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5" name="Group 14">
            <a:extLst>
              <a:ext uri="{FF2B5EF4-FFF2-40B4-BE49-F238E27FC236}">
                <a16:creationId xmlns:a16="http://schemas.microsoft.com/office/drawing/2014/main" id="{94AB2945-ADCC-F666-09BC-ABC0095D7F1B}"/>
              </a:ext>
            </a:extLst>
          </p:cNvPr>
          <p:cNvGrpSpPr/>
          <p:nvPr/>
        </p:nvGrpSpPr>
        <p:grpSpPr>
          <a:xfrm rot="19920105">
            <a:off x="5311305" y="4577440"/>
            <a:ext cx="2194778" cy="779247"/>
            <a:chOff x="5757994" y="4945534"/>
            <a:chExt cx="2194778" cy="779247"/>
          </a:xfrm>
          <a:solidFill>
            <a:schemeClr val="accent3">
              <a:lumMod val="60000"/>
              <a:lumOff val="40000"/>
            </a:schemeClr>
          </a:solidFill>
        </p:grpSpPr>
        <p:sp>
          <p:nvSpPr>
            <p:cNvPr id="16" name="Rectangle: Rounded Corners 15">
              <a:extLst>
                <a:ext uri="{FF2B5EF4-FFF2-40B4-BE49-F238E27FC236}">
                  <a16:creationId xmlns:a16="http://schemas.microsoft.com/office/drawing/2014/main" id="{2E5DD225-E54C-C745-2FD4-3CD8755A1B74}"/>
                </a:ext>
              </a:extLst>
            </p:cNvPr>
            <p:cNvSpPr/>
            <p:nvPr/>
          </p:nvSpPr>
          <p:spPr>
            <a:xfrm rot="21015201">
              <a:off x="5757994" y="5205772"/>
              <a:ext cx="1063775" cy="5190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7" name="Group 16">
              <a:extLst>
                <a:ext uri="{FF2B5EF4-FFF2-40B4-BE49-F238E27FC236}">
                  <a16:creationId xmlns:a16="http://schemas.microsoft.com/office/drawing/2014/main" id="{A7BA5497-4CE3-B38D-255C-D3158114DD34}"/>
                </a:ext>
              </a:extLst>
            </p:cNvPr>
            <p:cNvGrpSpPr/>
            <p:nvPr/>
          </p:nvGrpSpPr>
          <p:grpSpPr>
            <a:xfrm rot="16762852">
              <a:off x="7217099" y="4587492"/>
              <a:ext cx="206091" cy="1265255"/>
              <a:chOff x="1282700" y="1709132"/>
              <a:chExt cx="165100" cy="1013598"/>
            </a:xfrm>
            <a:grpFill/>
          </p:grpSpPr>
          <p:sp>
            <p:nvSpPr>
              <p:cNvPr id="19" name="Rectangle 18">
                <a:extLst>
                  <a:ext uri="{FF2B5EF4-FFF2-40B4-BE49-F238E27FC236}">
                    <a16:creationId xmlns:a16="http://schemas.microsoft.com/office/drawing/2014/main" id="{2A4727A7-DF81-455F-9CB2-6112B0269B11}"/>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Isosceles Triangle 19">
                <a:extLst>
                  <a:ext uri="{FF2B5EF4-FFF2-40B4-BE49-F238E27FC236}">
                    <a16:creationId xmlns:a16="http://schemas.microsoft.com/office/drawing/2014/main" id="{A1210C27-9B87-3F89-D2DC-127F5355E94E}"/>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8" name="Oval 17">
              <a:extLst>
                <a:ext uri="{FF2B5EF4-FFF2-40B4-BE49-F238E27FC236}">
                  <a16:creationId xmlns:a16="http://schemas.microsoft.com/office/drawing/2014/main" id="{520AAD13-D9CA-B7F5-754F-C1AFFF66F1AF}"/>
                </a:ext>
              </a:extLst>
            </p:cNvPr>
            <p:cNvSpPr/>
            <p:nvPr/>
          </p:nvSpPr>
          <p:spPr>
            <a:xfrm>
              <a:off x="6912142" y="4945534"/>
              <a:ext cx="722338" cy="72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21" name="Rectangle 20">
            <a:extLst>
              <a:ext uri="{FF2B5EF4-FFF2-40B4-BE49-F238E27FC236}">
                <a16:creationId xmlns:a16="http://schemas.microsoft.com/office/drawing/2014/main" id="{B4D64C9F-26DA-5B7D-78C3-41CF40280DD5}"/>
              </a:ext>
            </a:extLst>
          </p:cNvPr>
          <p:cNvSpPr/>
          <p:nvPr/>
        </p:nvSpPr>
        <p:spPr>
          <a:xfrm>
            <a:off x="7904964" y="3345727"/>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Rectangle 21">
            <a:extLst>
              <a:ext uri="{FF2B5EF4-FFF2-40B4-BE49-F238E27FC236}">
                <a16:creationId xmlns:a16="http://schemas.microsoft.com/office/drawing/2014/main" id="{C7E7A253-DAA7-C907-5393-6735D2FBC643}"/>
              </a:ext>
            </a:extLst>
          </p:cNvPr>
          <p:cNvSpPr/>
          <p:nvPr/>
        </p:nvSpPr>
        <p:spPr>
          <a:xfrm>
            <a:off x="7904964" y="3718945"/>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Rectangle 22">
            <a:extLst>
              <a:ext uri="{FF2B5EF4-FFF2-40B4-BE49-F238E27FC236}">
                <a16:creationId xmlns:a16="http://schemas.microsoft.com/office/drawing/2014/main" id="{F6E87DDF-9AF7-35D3-E81B-5C125A4B050E}"/>
              </a:ext>
            </a:extLst>
          </p:cNvPr>
          <p:cNvSpPr/>
          <p:nvPr/>
        </p:nvSpPr>
        <p:spPr>
          <a:xfrm>
            <a:off x="7904964" y="4111123"/>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DC6CE9-62B6-FC75-0DC1-8309D6986C64}"/>
              </a:ext>
            </a:extLst>
          </p:cNvPr>
          <p:cNvSpPr/>
          <p:nvPr/>
        </p:nvSpPr>
        <p:spPr>
          <a:xfrm>
            <a:off x="9991535" y="2244526"/>
            <a:ext cx="672127" cy="40870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8CF450-38E8-314F-DCA6-1BF3F176272C}"/>
              </a:ext>
            </a:extLst>
          </p:cNvPr>
          <p:cNvSpPr/>
          <p:nvPr/>
        </p:nvSpPr>
        <p:spPr>
          <a:xfrm>
            <a:off x="7098575" y="2693329"/>
            <a:ext cx="3565087" cy="81913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47E9C41-8198-4C5A-A661-54A4562D1A28}"/>
              </a:ext>
            </a:extLst>
          </p:cNvPr>
          <p:cNvSpPr/>
          <p:nvPr/>
        </p:nvSpPr>
        <p:spPr>
          <a:xfrm>
            <a:off x="9382125" y="1785851"/>
            <a:ext cx="1257620" cy="40870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A17EAA9-0757-4E70-857A-CCB621E253F9}"/>
              </a:ext>
            </a:extLst>
          </p:cNvPr>
          <p:cNvSpPr>
            <a:spLocks noGrp="1"/>
          </p:cNvSpPr>
          <p:nvPr>
            <p:ph type="title"/>
          </p:nvPr>
        </p:nvSpPr>
        <p:spPr>
          <a:xfrm>
            <a:off x="1661965" y="3099692"/>
            <a:ext cx="2808067" cy="562168"/>
          </a:xfrm>
        </p:spPr>
        <p:txBody>
          <a:bodyPr/>
          <a:lstStyle/>
          <a:p>
            <a:pPr rtl="1"/>
            <a:r>
              <a:rPr lang="en-US" dirty="0">
                <a:latin typeface="Calibri" panose="020F0502020204030204" pitchFamily="34" charset="0"/>
                <a:cs typeface="Calibri" panose="020F0502020204030204" pitchFamily="34" charset="0"/>
              </a:rPr>
              <a:t>هدف الوحدة</a:t>
            </a:r>
          </a:p>
        </p:txBody>
      </p:sp>
      <p:sp>
        <p:nvSpPr>
          <p:cNvPr id="11" name="TextBox 10">
            <a:extLst>
              <a:ext uri="{FF2B5EF4-FFF2-40B4-BE49-F238E27FC236}">
                <a16:creationId xmlns:a16="http://schemas.microsoft.com/office/drawing/2014/main" id="{E24EEE1C-BE7F-4B6C-BA92-E8B3F36132B2}"/>
              </a:ext>
            </a:extLst>
          </p:cNvPr>
          <p:cNvSpPr txBox="1"/>
          <p:nvPr/>
        </p:nvSpPr>
        <p:spPr>
          <a:xfrm>
            <a:off x="6846340" y="1313521"/>
            <a:ext cx="3817322" cy="267765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تعزيز فهم المشاركين لتعريفات </a:t>
            </a:r>
            <a:r>
              <a:rPr kumimoji="0" lang="ar-SA" sz="28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الدعم</a:t>
            </a:r>
            <a:r>
              <a:rPr kumimoji="0" lang="en-US" sz="28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الأسر</a:t>
            </a:r>
            <a:r>
              <a:rPr kumimoji="0" lang="ar-SA" sz="28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ي</a:t>
            </a:r>
            <a:r>
              <a:rPr lang="ar-SA" sz="2800" b="1" dirty="0">
                <a:solidFill>
                  <a:prstClr val="white"/>
                </a:solidFill>
                <a:latin typeface="Calibri" panose="020F0502020204030204" pitchFamily="34" charset="0"/>
                <a:ea typeface="Calibri" panose="020F0502020204030204" pitchFamily="34" charset="0"/>
                <a:cs typeface="Calibri" panose="020F050202020403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prstClr val="white"/>
                </a:solidFill>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نهج </a:t>
            </a:r>
            <a:r>
              <a:rPr kumimoji="0" lang="ar-SA" sz="28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الدعم</a:t>
            </a:r>
            <a:r>
              <a:rPr kumimoji="0" lang="en-US" sz="28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الأسر</a:t>
            </a:r>
            <a:r>
              <a:rPr kumimoji="0" lang="ar-SA" sz="28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ي</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ودور الأعراف والممارسات الاجتماعية.</a:t>
            </a:r>
            <a:endParaRPr lang="ar-SA" sz="28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36CAE2DE-F807-3561-C5F7-948F55ADBE54}"/>
              </a:ext>
            </a:extLst>
          </p:cNvPr>
          <p:cNvGrpSpPr/>
          <p:nvPr/>
        </p:nvGrpSpPr>
        <p:grpSpPr>
          <a:xfrm>
            <a:off x="10258425" y="5039832"/>
            <a:ext cx="1414997" cy="1106818"/>
            <a:chOff x="7782406" y="2711084"/>
            <a:chExt cx="2129028" cy="1665337"/>
          </a:xfrm>
        </p:grpSpPr>
        <p:grpSp>
          <p:nvGrpSpPr>
            <p:cNvPr id="9" name="Group 8">
              <a:extLst>
                <a:ext uri="{FF2B5EF4-FFF2-40B4-BE49-F238E27FC236}">
                  <a16:creationId xmlns:a16="http://schemas.microsoft.com/office/drawing/2014/main" id="{97BD65CF-11E0-5793-7852-287CE8386F85}"/>
                </a:ext>
              </a:extLst>
            </p:cNvPr>
            <p:cNvGrpSpPr/>
            <p:nvPr/>
          </p:nvGrpSpPr>
          <p:grpSpPr>
            <a:xfrm>
              <a:off x="7782406" y="3249833"/>
              <a:ext cx="437746" cy="1126588"/>
              <a:chOff x="7856248" y="2409742"/>
              <a:chExt cx="1359139" cy="3497898"/>
            </a:xfrm>
          </p:grpSpPr>
          <p:sp>
            <p:nvSpPr>
              <p:cNvPr id="20" name="Round Same Side Corner Rectangle 23">
                <a:extLst>
                  <a:ext uri="{FF2B5EF4-FFF2-40B4-BE49-F238E27FC236}">
                    <a16:creationId xmlns:a16="http://schemas.microsoft.com/office/drawing/2014/main" id="{38771551-1C8C-CB72-BFC6-442A0963A71E}"/>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Oval 20">
                <a:extLst>
                  <a:ext uri="{FF2B5EF4-FFF2-40B4-BE49-F238E27FC236}">
                    <a16:creationId xmlns:a16="http://schemas.microsoft.com/office/drawing/2014/main" id="{28F9D002-719F-85F8-3999-31755F5C347E}"/>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0" name="Group 9">
              <a:extLst>
                <a:ext uri="{FF2B5EF4-FFF2-40B4-BE49-F238E27FC236}">
                  <a16:creationId xmlns:a16="http://schemas.microsoft.com/office/drawing/2014/main" id="{72010AC6-E7C3-6EF9-5A1E-E8B3517C115B}"/>
                </a:ext>
              </a:extLst>
            </p:cNvPr>
            <p:cNvGrpSpPr/>
            <p:nvPr/>
          </p:nvGrpSpPr>
          <p:grpSpPr>
            <a:xfrm>
              <a:off x="8356147" y="3116198"/>
              <a:ext cx="437746" cy="1260223"/>
              <a:chOff x="7856248" y="2409742"/>
              <a:chExt cx="1359139" cy="3912816"/>
            </a:xfrm>
          </p:grpSpPr>
          <p:sp>
            <p:nvSpPr>
              <p:cNvPr id="18" name="Round Same Side Corner Rectangle 23">
                <a:extLst>
                  <a:ext uri="{FF2B5EF4-FFF2-40B4-BE49-F238E27FC236}">
                    <a16:creationId xmlns:a16="http://schemas.microsoft.com/office/drawing/2014/main" id="{524F3F10-FAFF-C535-6A5A-B818879F522D}"/>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Oval 18">
                <a:extLst>
                  <a:ext uri="{FF2B5EF4-FFF2-40B4-BE49-F238E27FC236}">
                    <a16:creationId xmlns:a16="http://schemas.microsoft.com/office/drawing/2014/main" id="{25740994-56D4-1586-9983-6362D1599435}"/>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2" name="Group 11">
              <a:extLst>
                <a:ext uri="{FF2B5EF4-FFF2-40B4-BE49-F238E27FC236}">
                  <a16:creationId xmlns:a16="http://schemas.microsoft.com/office/drawing/2014/main" id="{8BC87073-6933-9063-F3FB-607CC9B6270B}"/>
                </a:ext>
              </a:extLst>
            </p:cNvPr>
            <p:cNvGrpSpPr/>
            <p:nvPr/>
          </p:nvGrpSpPr>
          <p:grpSpPr>
            <a:xfrm>
              <a:off x="8924230" y="2931003"/>
              <a:ext cx="437746" cy="1445418"/>
              <a:chOff x="7856248" y="2409742"/>
              <a:chExt cx="1359139" cy="4487820"/>
            </a:xfrm>
          </p:grpSpPr>
          <p:sp>
            <p:nvSpPr>
              <p:cNvPr id="16" name="Round Same Side Corner Rectangle 23">
                <a:extLst>
                  <a:ext uri="{FF2B5EF4-FFF2-40B4-BE49-F238E27FC236}">
                    <a16:creationId xmlns:a16="http://schemas.microsoft.com/office/drawing/2014/main" id="{BEFC8752-04CD-8BE3-7C94-93E799510363}"/>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Oval 16">
                <a:extLst>
                  <a:ext uri="{FF2B5EF4-FFF2-40B4-BE49-F238E27FC236}">
                    <a16:creationId xmlns:a16="http://schemas.microsoft.com/office/drawing/2014/main" id="{3F9D9751-3C59-9B41-8BE8-9AF81984E54F}"/>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3" name="Group 12">
              <a:extLst>
                <a:ext uri="{FF2B5EF4-FFF2-40B4-BE49-F238E27FC236}">
                  <a16:creationId xmlns:a16="http://schemas.microsoft.com/office/drawing/2014/main" id="{E7557C8D-6A05-6321-F355-C1BF5BAC0285}"/>
                </a:ext>
              </a:extLst>
            </p:cNvPr>
            <p:cNvGrpSpPr/>
            <p:nvPr/>
          </p:nvGrpSpPr>
          <p:grpSpPr>
            <a:xfrm>
              <a:off x="9473688" y="2711084"/>
              <a:ext cx="437746" cy="1665337"/>
              <a:chOff x="7856248" y="2409742"/>
              <a:chExt cx="1359139" cy="5170638"/>
            </a:xfrm>
          </p:grpSpPr>
          <p:sp>
            <p:nvSpPr>
              <p:cNvPr id="14" name="Round Same Side Corner Rectangle 23">
                <a:extLst>
                  <a:ext uri="{FF2B5EF4-FFF2-40B4-BE49-F238E27FC236}">
                    <a16:creationId xmlns:a16="http://schemas.microsoft.com/office/drawing/2014/main" id="{65CC923B-07B5-2DC0-EC0D-78DEE68E611B}"/>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Oval 14">
                <a:extLst>
                  <a:ext uri="{FF2B5EF4-FFF2-40B4-BE49-F238E27FC236}">
                    <a16:creationId xmlns:a16="http://schemas.microsoft.com/office/drawing/2014/main" id="{A920833D-67BB-F624-CC20-BBBA2BB79197}"/>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Tree>
    <p:extLst>
      <p:ext uri="{BB962C8B-B14F-4D97-AF65-F5344CB8AC3E}">
        <p14:creationId xmlns:p14="http://schemas.microsoft.com/office/powerpoint/2010/main" val="399111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267545" y="1085790"/>
            <a:ext cx="10879" cy="43888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7549601" y="1804895"/>
            <a:ext cx="3998394" cy="646331"/>
          </a:xfrm>
          <a:prstGeom prst="rect">
            <a:avLst/>
          </a:prstGeom>
          <a:noFill/>
        </p:spPr>
        <p:txBody>
          <a:bodyPr wrap="square">
            <a:spAutoFit/>
          </a:bodyPr>
          <a:lstStyle/>
          <a:p>
            <a:pPr marL="0" indent="0" algn="r" rtl="1">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التعاريف والمفاهيم الأساسية</a:t>
            </a:r>
            <a:endParaRPr lang="ar-SA"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gn="r" rtl="1">
              <a:buNone/>
            </a:pP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ساعة و </a:t>
            </a:r>
            <a:r>
              <a:rPr lang="ar-SA" i="1" dirty="0">
                <a:solidFill>
                  <a:schemeClr val="bg1"/>
                </a:solidFill>
                <a:latin typeface="Calibri" panose="020F0502020204030204" pitchFamily="34" charset="0"/>
                <a:ea typeface="Calibri" panose="020F0502020204030204" pitchFamily="34" charset="0"/>
                <a:cs typeface="Calibri" panose="020F0502020204030204" pitchFamily="34" charset="0"/>
              </a:rPr>
              <a:t>٣٠</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 دقيقة</a:t>
            </a: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7549600" y="2862651"/>
            <a:ext cx="3998394" cy="646331"/>
          </a:xfrm>
          <a:prstGeom prst="rect">
            <a:avLst/>
          </a:prstGeom>
          <a:noFill/>
        </p:spPr>
        <p:txBody>
          <a:bodyPr wrap="square">
            <a:spAutoFit/>
          </a:bodyPr>
          <a:lstStyle/>
          <a:p>
            <a:pPr marL="0" indent="0" algn="r" rtl="1">
              <a:buNone/>
            </a:pPr>
            <a:r>
              <a:rPr lang="en-US" b="1" dirty="0">
                <a:solidFill>
                  <a:schemeClr val="bg1"/>
                </a:solidFill>
                <a:latin typeface="Calibri" panose="020F0502020204030204" pitchFamily="34" charset="0"/>
                <a:ea typeface="Arial"/>
                <a:cs typeface="Calibri" panose="020F0502020204030204" pitchFamily="34" charset="0"/>
                <a:sym typeface="Arial"/>
              </a:rPr>
              <a:t>اعتماد نهج </a:t>
            </a:r>
            <a:r>
              <a:rPr lang="ar-SA" b="1" dirty="0">
                <a:solidFill>
                  <a:schemeClr val="bg1"/>
                </a:solidFill>
                <a:latin typeface="Calibri" panose="020F0502020204030204" pitchFamily="34" charset="0"/>
                <a:ea typeface="Arial"/>
                <a:cs typeface="Calibri" panose="020F0502020204030204" pitchFamily="34" charset="0"/>
                <a:sym typeface="Arial"/>
              </a:rPr>
              <a:t>الدعم</a:t>
            </a:r>
            <a:r>
              <a:rPr lang="en-US" b="1" dirty="0">
                <a:solidFill>
                  <a:schemeClr val="bg1"/>
                </a:solidFill>
                <a:latin typeface="Calibri" panose="020F0502020204030204" pitchFamily="34" charset="0"/>
                <a:ea typeface="Arial"/>
                <a:cs typeface="Calibri" panose="020F0502020204030204" pitchFamily="34" charset="0"/>
                <a:sym typeface="Arial"/>
              </a:rPr>
              <a:t> الأسر</a:t>
            </a:r>
            <a:r>
              <a:rPr lang="ar-SA" b="1" dirty="0">
                <a:solidFill>
                  <a:schemeClr val="bg1"/>
                </a:solidFill>
                <a:latin typeface="Calibri" panose="020F0502020204030204" pitchFamily="34" charset="0"/>
                <a:ea typeface="Arial"/>
                <a:cs typeface="Calibri" panose="020F0502020204030204" pitchFamily="34" charset="0"/>
                <a:sym typeface="Arial"/>
              </a:rPr>
              <a:t>ي</a:t>
            </a: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gn="r" rtl="1">
              <a:buNone/>
            </a:pPr>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ساعة و </a:t>
            </a:r>
            <a:r>
              <a:rPr lang="ar-SA"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٤٥</a:t>
            </a:r>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دقيقة</a:t>
            </a:r>
          </a:p>
        </p:txBody>
      </p:sp>
      <p:sp>
        <p:nvSpPr>
          <p:cNvPr id="18" name="TextBox 17">
            <a:extLst>
              <a:ext uri="{FF2B5EF4-FFF2-40B4-BE49-F238E27FC236}">
                <a16:creationId xmlns:a16="http://schemas.microsoft.com/office/drawing/2014/main" id="{176BB8F9-C123-4183-92A9-C60157A708DC}"/>
              </a:ext>
            </a:extLst>
          </p:cNvPr>
          <p:cNvSpPr txBox="1"/>
          <p:nvPr/>
        </p:nvSpPr>
        <p:spPr>
          <a:xfrm>
            <a:off x="7549600" y="3999373"/>
            <a:ext cx="3998394" cy="923330"/>
          </a:xfrm>
          <a:prstGeom prst="rect">
            <a:avLst/>
          </a:prstGeom>
          <a:noFill/>
        </p:spPr>
        <p:txBody>
          <a:bodyPr wrap="square">
            <a:spAutoFit/>
          </a:bodyPr>
          <a:lstStyle/>
          <a:p>
            <a:pPr marL="0" indent="0" algn="r" rtl="1">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ديناميات الأسرة وال</a:t>
            </a:r>
            <a:r>
              <a:rPr lang="ar-SA" b="1" dirty="0">
                <a:solidFill>
                  <a:schemeClr val="bg1"/>
                </a:solidFill>
                <a:latin typeface="Calibri" panose="020F0502020204030204" pitchFamily="34" charset="0"/>
                <a:ea typeface="Calibri" panose="020F0502020204030204" pitchFamily="34" charset="0"/>
                <a:cs typeface="Calibri" panose="020F0502020204030204" pitchFamily="34" charset="0"/>
              </a:rPr>
              <a:t>نوع الاجتماعي</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 ودور الأعراف والممارسات الاجتماعية</a:t>
            </a:r>
          </a:p>
          <a:p>
            <a:pPr marL="0" indent="0" algn="r" rtl="1">
              <a:buNone/>
            </a:pP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ساعة و </a:t>
            </a:r>
            <a:r>
              <a:rPr lang="ar-SA" i="1" dirty="0">
                <a:solidFill>
                  <a:schemeClr val="bg1"/>
                </a:solidFill>
                <a:latin typeface="Calibri" panose="020F0502020204030204" pitchFamily="34" charset="0"/>
                <a:ea typeface="Calibri" panose="020F0502020204030204" pitchFamily="34" charset="0"/>
                <a:cs typeface="Calibri" panose="020F0502020204030204" pitchFamily="34" charset="0"/>
              </a:rPr>
              <a:t>٤٥</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 دقيقة</a:t>
            </a: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105187" y="195470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26" name="Hexagon 25">
            <a:extLst>
              <a:ext uri="{FF2B5EF4-FFF2-40B4-BE49-F238E27FC236}">
                <a16:creationId xmlns:a16="http://schemas.microsoft.com/office/drawing/2014/main" id="{F0ED0933-38E5-4291-92C0-36AAF9EA44E0}"/>
              </a:ext>
            </a:extLst>
          </p:cNvPr>
          <p:cNvSpPr/>
          <p:nvPr/>
        </p:nvSpPr>
        <p:spPr>
          <a:xfrm rot="1782986">
            <a:off x="7105187" y="3135546"/>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28" name="Hexagon 27">
            <a:extLst>
              <a:ext uri="{FF2B5EF4-FFF2-40B4-BE49-F238E27FC236}">
                <a16:creationId xmlns:a16="http://schemas.microsoft.com/office/drawing/2014/main" id="{BA5B85DC-E1FF-4A6D-8A92-F746BD9463B7}"/>
              </a:ext>
            </a:extLst>
          </p:cNvPr>
          <p:cNvSpPr/>
          <p:nvPr/>
        </p:nvSpPr>
        <p:spPr>
          <a:xfrm rot="1782986">
            <a:off x="7105187" y="431638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3" y="3198461"/>
            <a:ext cx="4015311" cy="562168"/>
          </a:xfrm>
        </p:spPr>
        <p:txBody>
          <a:bodyPr/>
          <a:lstStyle/>
          <a:p>
            <a:pPr rtl="1"/>
            <a:r>
              <a:rPr lang="ar-SA" dirty="0">
                <a:latin typeface="Calibri" panose="020F0502020204030204" pitchFamily="34" charset="0"/>
                <a:cs typeface="Calibri" panose="020F0502020204030204" pitchFamily="34" charset="0"/>
              </a:rPr>
              <a:t>الأجندة</a:t>
            </a:r>
            <a:endParaRPr lang="en-US" dirty="0">
              <a:latin typeface="Calibri" panose="020F0502020204030204" pitchFamily="34" charset="0"/>
              <a:cs typeface="Calibri" panose="020F0502020204030204" pitchFamily="34" charset="0"/>
            </a:endParaRPr>
          </a:p>
        </p:txBody>
      </p:sp>
      <p:sp>
        <p:nvSpPr>
          <p:cNvPr id="2" name="Hexagon 1">
            <a:extLst>
              <a:ext uri="{FF2B5EF4-FFF2-40B4-BE49-F238E27FC236}">
                <a16:creationId xmlns:a16="http://schemas.microsoft.com/office/drawing/2014/main" id="{E78E4944-203B-A270-9545-A5960BCA874F}"/>
              </a:ext>
            </a:extLst>
          </p:cNvPr>
          <p:cNvSpPr/>
          <p:nvPr/>
        </p:nvSpPr>
        <p:spPr>
          <a:xfrm rot="1782986">
            <a:off x="7105187" y="773868"/>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2DB8564-F85F-EE1B-48C8-A8D0F97987BE}"/>
              </a:ext>
            </a:extLst>
          </p:cNvPr>
          <p:cNvSpPr txBox="1"/>
          <p:nvPr/>
        </p:nvSpPr>
        <p:spPr>
          <a:xfrm>
            <a:off x="7549601" y="576149"/>
            <a:ext cx="3998394" cy="646331"/>
          </a:xfrm>
          <a:prstGeom prst="rect">
            <a:avLst/>
          </a:prstGeom>
          <a:noFill/>
        </p:spPr>
        <p:txBody>
          <a:bodyPr wrap="square">
            <a:spAutoFit/>
          </a:bodyPr>
          <a:lstStyle/>
          <a:p>
            <a:pPr marL="0" indent="0" algn="r" rtl="1">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افتتاح الدورة والوحدة</a:t>
            </a:r>
          </a:p>
          <a:p>
            <a:pPr marL="0" indent="0" algn="r" rtl="1">
              <a:buNone/>
            </a:pPr>
            <a:r>
              <a:rPr lang="ar-SA" i="1" dirty="0">
                <a:solidFill>
                  <a:schemeClr val="bg1"/>
                </a:solidFill>
                <a:latin typeface="Calibri" panose="020F0502020204030204" pitchFamily="34" charset="0"/>
                <a:ea typeface="Calibri" panose="020F0502020204030204" pitchFamily="34" charset="0"/>
                <a:cs typeface="Calibri" panose="020F0502020204030204" pitchFamily="34" charset="0"/>
              </a:rPr>
              <a:t>٤٥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دقيقة</a:t>
            </a: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Hexagon 4">
            <a:extLst>
              <a:ext uri="{FF2B5EF4-FFF2-40B4-BE49-F238E27FC236}">
                <a16:creationId xmlns:a16="http://schemas.microsoft.com/office/drawing/2014/main" id="{E3C57DCA-E230-D589-38E4-166164F5B14F}"/>
              </a:ext>
            </a:extLst>
          </p:cNvPr>
          <p:cNvSpPr/>
          <p:nvPr/>
        </p:nvSpPr>
        <p:spPr>
          <a:xfrm rot="1782986">
            <a:off x="7105187" y="5497223"/>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D199B16-2916-F1B1-7BE4-EE42447EB846}"/>
              </a:ext>
            </a:extLst>
          </p:cNvPr>
          <p:cNvSpPr txBox="1"/>
          <p:nvPr/>
        </p:nvSpPr>
        <p:spPr>
          <a:xfrm>
            <a:off x="7549601" y="5349488"/>
            <a:ext cx="3998394" cy="646331"/>
          </a:xfrm>
          <a:prstGeom prst="rect">
            <a:avLst/>
          </a:prstGeom>
          <a:noFill/>
        </p:spPr>
        <p:txBody>
          <a:bodyPr wrap="square">
            <a:spAutoFit/>
          </a:bodyPr>
          <a:lstStyle/>
          <a:p>
            <a:pPr marL="0" indent="0" algn="r" rtl="1">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إغلاق</a:t>
            </a:r>
            <a:r>
              <a:rPr lang="ar-SA" b="1" dirty="0">
                <a:solidFill>
                  <a:schemeClr val="bg1"/>
                </a:solidFill>
                <a:latin typeface="Calibri" panose="020F0502020204030204" pitchFamily="34" charset="0"/>
                <a:ea typeface="Calibri" panose="020F0502020204030204" pitchFamily="34" charset="0"/>
                <a:cs typeface="Calibri" panose="020F0502020204030204" pitchFamily="34" charset="0"/>
              </a:rPr>
              <a:t> الوحدة</a:t>
            </a: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gn="r" rtl="1">
              <a:buNone/>
            </a:pPr>
            <a:r>
              <a:rPr lang="ar-SA" i="1" dirty="0">
                <a:solidFill>
                  <a:schemeClr val="bg1"/>
                </a:solidFill>
                <a:latin typeface="Calibri" panose="020F0502020204030204" pitchFamily="34" charset="0"/>
                <a:ea typeface="Calibri" panose="020F0502020204030204" pitchFamily="34" charset="0"/>
                <a:cs typeface="Calibri" panose="020F0502020204030204" pitchFamily="34" charset="0"/>
              </a:rPr>
              <a:t>١٥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دقيقة</a:t>
            </a: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055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156995"/>
              </a:buClr>
              <a:buSzPts val="3200"/>
              <a:buFont typeface="Arial"/>
              <a:buNone/>
            </a:pPr>
            <a:r>
              <a:rPr lang="en-US" dirty="0">
                <a:ea typeface="Arial"/>
                <a:sym typeface="Arial"/>
              </a:rPr>
              <a:t>أهداف التعلم</a:t>
            </a:r>
            <a:endParaRPr lang="en-US" dirty="0"/>
          </a:p>
        </p:txBody>
      </p:sp>
      <p:sp>
        <p:nvSpPr>
          <p:cNvPr id="336" name="Google Shape;336;p7"/>
          <p:cNvSpPr txBox="1"/>
          <p:nvPr/>
        </p:nvSpPr>
        <p:spPr>
          <a:xfrm>
            <a:off x="539583" y="3291728"/>
            <a:ext cx="3172525" cy="882637"/>
          </a:xfrm>
          <a:prstGeom prst="rect">
            <a:avLst/>
          </a:prstGeom>
          <a:noFill/>
          <a:ln>
            <a:noFill/>
          </a:ln>
        </p:spPr>
        <p:txBody>
          <a:bodyPr spcFirstLastPara="1" wrap="square" lIns="91425" tIns="45700" rIns="91425" bIns="45700" anchor="t" anchorCtr="0">
            <a:spAutoFit/>
          </a:bodyPr>
          <a:lstStyle/>
          <a:p>
            <a:pPr marL="0" marR="0" lvl="1" algn="ctr" rtl="1">
              <a:lnSpc>
                <a:spcPct val="107000"/>
              </a:lnSpc>
              <a:spcBef>
                <a:spcPts val="0"/>
              </a:spcBef>
              <a:spcAft>
                <a:spcPts val="0"/>
              </a:spcAft>
              <a:buNone/>
            </a:pPr>
            <a:r>
              <a:rPr lang="ar-SA" sz="2400" u="none" dirty="0">
                <a:latin typeface="Calibri" panose="020F0502020204030204" pitchFamily="34" charset="0"/>
                <a:ea typeface="Arial"/>
                <a:cs typeface="Calibri" panose="020F0502020204030204" pitchFamily="34" charset="0"/>
                <a:sym typeface="Arial"/>
              </a:rPr>
              <a:t>الم</a:t>
            </a:r>
            <a:r>
              <a:rPr lang="en-US" sz="2400" u="none" dirty="0">
                <a:latin typeface="Calibri" panose="020F0502020204030204" pitchFamily="34" charset="0"/>
                <a:ea typeface="Arial"/>
                <a:cs typeface="Calibri" panose="020F0502020204030204" pitchFamily="34" charset="0"/>
                <a:sym typeface="Arial"/>
              </a:rPr>
              <a:t>قارن</a:t>
            </a:r>
            <a:r>
              <a:rPr lang="ar-SA" sz="2400" u="none" dirty="0">
                <a:latin typeface="Calibri" panose="020F0502020204030204" pitchFamily="34" charset="0"/>
                <a:ea typeface="Arial"/>
                <a:cs typeface="Calibri" panose="020F0502020204030204" pitchFamily="34" charset="0"/>
                <a:sym typeface="Arial"/>
              </a:rPr>
              <a:t>ة</a:t>
            </a:r>
            <a:r>
              <a:rPr lang="en-US" sz="2400" u="none" dirty="0">
                <a:latin typeface="Calibri" panose="020F0502020204030204" pitchFamily="34" charset="0"/>
                <a:ea typeface="Arial"/>
                <a:cs typeface="Calibri" panose="020F0502020204030204" pitchFamily="34" charset="0"/>
                <a:sym typeface="Arial"/>
              </a:rPr>
              <a:t> و</a:t>
            </a:r>
            <a:r>
              <a:rPr lang="ar-SA" sz="2400" u="none" dirty="0">
                <a:latin typeface="Calibri" panose="020F0502020204030204" pitchFamily="34" charset="0"/>
                <a:ea typeface="Arial"/>
                <a:cs typeface="Calibri" panose="020F0502020204030204" pitchFamily="34" charset="0"/>
                <a:sym typeface="Arial"/>
              </a:rPr>
              <a:t>التباين</a:t>
            </a:r>
            <a:r>
              <a:rPr lang="en-US" sz="2400" u="none" dirty="0">
                <a:latin typeface="Calibri" panose="020F0502020204030204" pitchFamily="34" charset="0"/>
                <a:ea typeface="Arial"/>
                <a:cs typeface="Calibri" panose="020F0502020204030204" pitchFamily="34" charset="0"/>
                <a:sym typeface="Arial"/>
              </a:rPr>
              <a:t> بين تع</a:t>
            </a:r>
            <a:r>
              <a:rPr lang="ar-SA" sz="2400" u="none" dirty="0">
                <a:latin typeface="Calibri" panose="020F0502020204030204" pitchFamily="34" charset="0"/>
                <a:ea typeface="Arial"/>
                <a:cs typeface="Calibri" panose="020F0502020204030204" pitchFamily="34" charset="0"/>
                <a:sym typeface="Arial"/>
              </a:rPr>
              <a:t>ار</a:t>
            </a:r>
            <a:r>
              <a:rPr lang="en-US" sz="2400" u="none" dirty="0">
                <a:latin typeface="Calibri" panose="020F0502020204030204" pitchFamily="34" charset="0"/>
                <a:ea typeface="Arial"/>
                <a:cs typeface="Calibri" panose="020F0502020204030204" pitchFamily="34" charset="0"/>
                <a:sym typeface="Arial"/>
              </a:rPr>
              <a:t>يف </a:t>
            </a:r>
            <a:r>
              <a:rPr lang="ar-SA" sz="2400" u="none" dirty="0">
                <a:latin typeface="Calibri" panose="020F0502020204030204" pitchFamily="34" charset="0"/>
                <a:ea typeface="Arial"/>
                <a:cs typeface="Calibri" panose="020F0502020204030204" pitchFamily="34" charset="0"/>
                <a:sym typeface="Arial"/>
              </a:rPr>
              <a:t>الدعم</a:t>
            </a:r>
            <a:r>
              <a:rPr lang="en-US" sz="2400" u="none" dirty="0">
                <a:latin typeface="Calibri" panose="020F0502020204030204" pitchFamily="34" charset="0"/>
                <a:ea typeface="Arial"/>
                <a:cs typeface="Calibri" panose="020F0502020204030204" pitchFamily="34" charset="0"/>
                <a:sym typeface="Arial"/>
              </a:rPr>
              <a:t> الأسر</a:t>
            </a:r>
            <a:r>
              <a:rPr lang="ar-SA" sz="2400" u="none" dirty="0">
                <a:latin typeface="Calibri" panose="020F0502020204030204" pitchFamily="34" charset="0"/>
                <a:ea typeface="Arial"/>
                <a:cs typeface="Calibri" panose="020F0502020204030204" pitchFamily="34" charset="0"/>
                <a:sym typeface="Arial"/>
              </a:rPr>
              <a:t>ي</a:t>
            </a:r>
            <a:endParaRPr lang="en-US" dirty="0">
              <a:latin typeface="Calibri" panose="020F0502020204030204" pitchFamily="34" charset="0"/>
              <a:cs typeface="Calibri" panose="020F0502020204030204" pitchFamily="34" charset="0"/>
            </a:endParaRPr>
          </a:p>
        </p:txBody>
      </p:sp>
      <p:sp>
        <p:nvSpPr>
          <p:cNvPr id="342" name="Google Shape;342;p7"/>
          <p:cNvSpPr txBox="1"/>
          <p:nvPr/>
        </p:nvSpPr>
        <p:spPr>
          <a:xfrm>
            <a:off x="3890771" y="3334329"/>
            <a:ext cx="3781028" cy="1200288"/>
          </a:xfrm>
          <a:prstGeom prst="rect">
            <a:avLst/>
          </a:prstGeom>
          <a:noFill/>
          <a:ln>
            <a:noFill/>
          </a:ln>
        </p:spPr>
        <p:txBody>
          <a:bodyPr spcFirstLastPara="1" wrap="square" lIns="91425" tIns="45700" rIns="91425" bIns="45700" anchor="t" anchorCtr="0">
            <a:spAutoFit/>
          </a:bodyPr>
          <a:lstStyle/>
          <a:p>
            <a:pPr algn="ctr" rtl="1"/>
            <a:r>
              <a:rPr lang="en-US" sz="2400" dirty="0">
                <a:latin typeface="Calibri" panose="020F0502020204030204" pitchFamily="34" charset="0"/>
                <a:cs typeface="Calibri" panose="020F0502020204030204" pitchFamily="34" charset="0"/>
              </a:rPr>
              <a:t>وصف نهج </a:t>
            </a:r>
            <a:r>
              <a:rPr lang="ar-SA" sz="2400" dirty="0">
                <a:latin typeface="Calibri" panose="020F0502020204030204" pitchFamily="34" charset="0"/>
                <a:cs typeface="Calibri" panose="020F0502020204030204" pitchFamily="34" charset="0"/>
              </a:rPr>
              <a:t>الدعم</a:t>
            </a:r>
            <a:r>
              <a:rPr lang="en-US" sz="2400" dirty="0">
                <a:latin typeface="Calibri" panose="020F0502020204030204" pitchFamily="34" charset="0"/>
                <a:cs typeface="Calibri" panose="020F0502020204030204" pitchFamily="34" charset="0"/>
              </a:rPr>
              <a:t> الأسر</a:t>
            </a:r>
            <a:r>
              <a:rPr lang="ar-SA" sz="2400" dirty="0">
                <a:latin typeface="Calibri" panose="020F0502020204030204" pitchFamily="34" charset="0"/>
                <a:cs typeface="Calibri" panose="020F0502020204030204" pitchFamily="34" charset="0"/>
              </a:rPr>
              <a:t>ي</a:t>
            </a:r>
            <a:r>
              <a:rPr lang="en-US" sz="2400" dirty="0">
                <a:latin typeface="Calibri" panose="020F0502020204030204" pitchFamily="34" charset="0"/>
                <a:cs typeface="Calibri" panose="020F0502020204030204" pitchFamily="34" charset="0"/>
              </a:rPr>
              <a:t> بما في ذلك المرونة وعوامل الحماية وإدارة الحالة القائمة على نقاط القوة</a:t>
            </a:r>
          </a:p>
        </p:txBody>
      </p:sp>
      <p:grpSp>
        <p:nvGrpSpPr>
          <p:cNvPr id="350" name="Google Shape;350;p7"/>
          <p:cNvGrpSpPr/>
          <p:nvPr/>
        </p:nvGrpSpPr>
        <p:grpSpPr>
          <a:xfrm>
            <a:off x="1551736" y="2033046"/>
            <a:ext cx="1196375" cy="868968"/>
            <a:chOff x="6878053" y="1156317"/>
            <a:chExt cx="1431178" cy="1039513"/>
          </a:xfrm>
          <a:solidFill>
            <a:schemeClr val="accent3">
              <a:lumMod val="75000"/>
            </a:schemeClr>
          </a:solidFill>
        </p:grpSpPr>
        <p:grpSp>
          <p:nvGrpSpPr>
            <p:cNvPr id="351" name="Google Shape;351;p7"/>
            <p:cNvGrpSpPr/>
            <p:nvPr/>
          </p:nvGrpSpPr>
          <p:grpSpPr>
            <a:xfrm>
              <a:off x="7672978" y="1156317"/>
              <a:ext cx="412941" cy="436880"/>
              <a:chOff x="243840" y="1676400"/>
              <a:chExt cx="701040" cy="741680"/>
            </a:xfrm>
            <a:grpFill/>
          </p:grpSpPr>
          <p:sp>
            <p:nvSpPr>
              <p:cNvPr id="352" name="Google Shape;352;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3" name="Google Shape;353;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54" name="Google Shape;354;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5" name="Google Shape;355;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6" name="Google Shape;356;p7"/>
          <p:cNvGrpSpPr/>
          <p:nvPr/>
        </p:nvGrpSpPr>
        <p:grpSpPr>
          <a:xfrm>
            <a:off x="5205426" y="2033046"/>
            <a:ext cx="1196375" cy="868968"/>
            <a:chOff x="6878053" y="1156317"/>
            <a:chExt cx="1431178" cy="1039513"/>
          </a:xfrm>
          <a:solidFill>
            <a:schemeClr val="accent3">
              <a:lumMod val="75000"/>
            </a:schemeClr>
          </a:solidFill>
        </p:grpSpPr>
        <p:grpSp>
          <p:nvGrpSpPr>
            <p:cNvPr id="357" name="Google Shape;357;p7"/>
            <p:cNvGrpSpPr/>
            <p:nvPr/>
          </p:nvGrpSpPr>
          <p:grpSpPr>
            <a:xfrm>
              <a:off x="7672978" y="1156317"/>
              <a:ext cx="412941" cy="436880"/>
              <a:chOff x="243840" y="1676400"/>
              <a:chExt cx="701040" cy="741680"/>
            </a:xfrm>
            <a:grpFill/>
          </p:grpSpPr>
          <p:sp>
            <p:nvSpPr>
              <p:cNvPr id="358" name="Google Shape;358;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9" name="Google Shape;359;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0" name="Google Shape;360;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62" name="Google Shape;362;p7"/>
          <p:cNvGrpSpPr/>
          <p:nvPr/>
        </p:nvGrpSpPr>
        <p:grpSpPr>
          <a:xfrm>
            <a:off x="9264345" y="2033046"/>
            <a:ext cx="1196375" cy="868968"/>
            <a:chOff x="6878053" y="1156317"/>
            <a:chExt cx="1431178" cy="1039513"/>
          </a:xfrm>
          <a:solidFill>
            <a:schemeClr val="accent3">
              <a:lumMod val="75000"/>
            </a:schemeClr>
          </a:solidFill>
        </p:grpSpPr>
        <p:grpSp>
          <p:nvGrpSpPr>
            <p:cNvPr id="363" name="Google Shape;363;p7"/>
            <p:cNvGrpSpPr/>
            <p:nvPr/>
          </p:nvGrpSpPr>
          <p:grpSpPr>
            <a:xfrm>
              <a:off x="7672978" y="1156317"/>
              <a:ext cx="412941" cy="436880"/>
              <a:chOff x="243840" y="1676400"/>
              <a:chExt cx="701040" cy="741680"/>
            </a:xfrm>
            <a:grpFill/>
          </p:grpSpPr>
          <p:sp>
            <p:nvSpPr>
              <p:cNvPr id="364" name="Google Shape;364;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5" name="Google Shape;365;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6" name="Google Shape;366;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7" name="Google Shape;367;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TextBox 1">
            <a:extLst>
              <a:ext uri="{FF2B5EF4-FFF2-40B4-BE49-F238E27FC236}">
                <a16:creationId xmlns:a16="http://schemas.microsoft.com/office/drawing/2014/main" id="{C22923FE-D73E-6DF7-8889-C74AA17278ED}"/>
              </a:ext>
            </a:extLst>
          </p:cNvPr>
          <p:cNvSpPr txBox="1"/>
          <p:nvPr/>
        </p:nvSpPr>
        <p:spPr>
          <a:xfrm>
            <a:off x="8181278" y="3272163"/>
            <a:ext cx="3366908"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تحليل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ديناميات</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الأسرة</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وشرح دور الأعراف والممارسات الاجتماعية في </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الدعم</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الأسر</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ي</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A42A6390-3F70-C519-0B06-E2461EA96A12}"/>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F8714838-F4C6-260D-D4DE-74EB47027F3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5" name="Group 4">
              <a:extLst>
                <a:ext uri="{FF2B5EF4-FFF2-40B4-BE49-F238E27FC236}">
                  <a16:creationId xmlns:a16="http://schemas.microsoft.com/office/drawing/2014/main" id="{01AA4918-F5FA-9426-266D-F76EB967B309}"/>
                </a:ext>
              </a:extLst>
            </p:cNvPr>
            <p:cNvGrpSpPr/>
            <p:nvPr/>
          </p:nvGrpSpPr>
          <p:grpSpPr>
            <a:xfrm>
              <a:off x="10737628" y="758745"/>
              <a:ext cx="562136" cy="634675"/>
              <a:chOff x="760175" y="830142"/>
              <a:chExt cx="867619" cy="979579"/>
            </a:xfrm>
          </p:grpSpPr>
          <p:sp>
            <p:nvSpPr>
              <p:cNvPr id="9" name="Rectangle 8">
                <a:extLst>
                  <a:ext uri="{FF2B5EF4-FFF2-40B4-BE49-F238E27FC236}">
                    <a16:creationId xmlns:a16="http://schemas.microsoft.com/office/drawing/2014/main" id="{FC3B03FD-9D7C-CE4F-4D68-20C23E7D6EFF}"/>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٥</a:t>
                </a:r>
                <a:endParaRPr lang="en-US" sz="1600" b="1"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75A0BFF-F662-BF8F-DB53-8D6D51694BAD}"/>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488707-E7F3-F93F-6819-B8A10079A33E}"/>
              </a:ext>
            </a:extLst>
          </p:cNvPr>
          <p:cNvSpPr>
            <a:spLocks noGrp="1"/>
          </p:cNvSpPr>
          <p:nvPr>
            <p:ph type="title"/>
          </p:nvPr>
        </p:nvSpPr>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٢</a:t>
            </a:r>
            <a:br>
              <a:rPr lang="en-CA" sz="2400" b="1" dirty="0">
                <a:solidFill>
                  <a:schemeClr val="bg1"/>
                </a:solidFill>
                <a:latin typeface="Calibri" panose="020F0502020204030204" pitchFamily="34" charset="0"/>
                <a:cs typeface="Calibri" panose="020F0502020204030204" pitchFamily="34" charset="0"/>
              </a:rPr>
            </a:br>
            <a:br>
              <a:rPr lang="en-CA" b="1" dirty="0">
                <a:solidFill>
                  <a:schemeClr val="bg1"/>
                </a:solidFill>
                <a:latin typeface="Calibri" panose="020F0502020204030204" pitchFamily="34" charset="0"/>
                <a:cs typeface="Calibri" panose="020F0502020204030204" pitchFamily="34" charset="0"/>
              </a:rPr>
            </a:br>
            <a:r>
              <a:rPr lang="en-US" sz="5400" b="1" dirty="0">
                <a:solidFill>
                  <a:schemeClr val="bg1"/>
                </a:solidFill>
                <a:latin typeface="Calibri" panose="020F0502020204030204" pitchFamily="34" charset="0"/>
                <a:cs typeface="Calibri" panose="020F0502020204030204" pitchFamily="34" charset="0"/>
              </a:rPr>
              <a:t>التعاريف والمفاهيم الأساسية</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046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5D1C-495B-97B3-0212-C9A34750D2F9}"/>
              </a:ext>
            </a:extLst>
          </p:cNvPr>
          <p:cNvSpPr>
            <a:spLocks noGrp="1"/>
          </p:cNvSpPr>
          <p:nvPr>
            <p:ph type="title"/>
          </p:nvPr>
        </p:nvSpPr>
        <p:spPr/>
        <p:txBody>
          <a:bodyPr>
            <a:normAutofit/>
          </a:bodyPr>
          <a:lstStyle/>
          <a:p>
            <a:pPr rtl="1"/>
            <a:r>
              <a:rPr lang="en-US" dirty="0">
                <a:latin typeface="Calibri" panose="020F0502020204030204" pitchFamily="34" charset="0"/>
                <a:cs typeface="Calibri" panose="020F0502020204030204" pitchFamily="34" charset="0"/>
              </a:rPr>
              <a:t>المعيار </a:t>
            </a:r>
            <a:r>
              <a:rPr lang="ar-SA" dirty="0">
                <a:latin typeface="Calibri" panose="020F0502020204030204" pitchFamily="34" charset="0"/>
                <a:cs typeface="Calibri" panose="020F0502020204030204" pitchFamily="34" charset="0"/>
              </a:rPr>
              <a:t>١٦</a:t>
            </a:r>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FE07BB5-2252-5E4D-BBD9-DD80DED632EB}"/>
              </a:ext>
            </a:extLst>
          </p:cNvPr>
          <p:cNvSpPr txBox="1"/>
          <p:nvPr/>
        </p:nvSpPr>
        <p:spPr>
          <a:xfrm>
            <a:off x="3892700" y="4699819"/>
            <a:ext cx="7448400" cy="307777"/>
          </a:xfrm>
          <a:prstGeom prst="rect">
            <a:avLst/>
          </a:prstGeom>
          <a:noFill/>
        </p:spPr>
        <p:txBody>
          <a:bodyPr wrap="square">
            <a:spAutoFit/>
          </a:bodyPr>
          <a:lstStyle/>
          <a:p>
            <a:pPr algn="r" rtl="1"/>
            <a:r>
              <a:rPr lang="en-US" sz="1400" i="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(2019). المعايير الدنيا لحماية الطفل في العمل الإنساني</a:t>
            </a:r>
          </a:p>
        </p:txBody>
      </p:sp>
      <p:sp>
        <p:nvSpPr>
          <p:cNvPr id="6" name="Rectangle: Rounded Corners 5">
            <a:extLst>
              <a:ext uri="{FF2B5EF4-FFF2-40B4-BE49-F238E27FC236}">
                <a16:creationId xmlns:a16="http://schemas.microsoft.com/office/drawing/2014/main" id="{B106CD63-82AD-BF1C-528B-D7DC19957D81}"/>
              </a:ext>
            </a:extLst>
          </p:cNvPr>
          <p:cNvSpPr/>
          <p:nvPr/>
        </p:nvSpPr>
        <p:spPr>
          <a:xfrm>
            <a:off x="3263435" y="2118882"/>
            <a:ext cx="8255465" cy="232015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en-US" sz="2400" b="1" dirty="0">
                <a:solidFill>
                  <a:schemeClr val="tx1"/>
                </a:solidFill>
                <a:latin typeface="Calibri" panose="020F0502020204030204" pitchFamily="34" charset="0"/>
                <a:cs typeface="Calibri" panose="020F0502020204030204" pitchFamily="34" charset="0"/>
              </a:rPr>
              <a:t>يتم تعزيز </a:t>
            </a:r>
            <a:r>
              <a:rPr lang="ar-SA" sz="2400" b="1" dirty="0">
                <a:solidFill>
                  <a:schemeClr val="tx1"/>
                </a:solidFill>
                <a:latin typeface="Calibri" panose="020F0502020204030204" pitchFamily="34" charset="0"/>
                <a:cs typeface="Calibri" panose="020F0502020204030204" pitchFamily="34" charset="0"/>
              </a:rPr>
              <a:t>ال</a:t>
            </a:r>
            <a:r>
              <a:rPr lang="en-US" sz="2400" b="1" dirty="0">
                <a:solidFill>
                  <a:schemeClr val="tx1"/>
                </a:solidFill>
                <a:latin typeface="Calibri" panose="020F0502020204030204" pitchFamily="34" charset="0"/>
                <a:cs typeface="Calibri" panose="020F0502020204030204" pitchFamily="34" charset="0"/>
              </a:rPr>
              <a:t>بيئات الأسر</a:t>
            </a:r>
            <a:r>
              <a:rPr lang="ar-SA" sz="2400" b="1" dirty="0">
                <a:solidFill>
                  <a:schemeClr val="tx1"/>
                </a:solidFill>
                <a:latin typeface="Calibri" panose="020F0502020204030204" pitchFamily="34" charset="0"/>
                <a:cs typeface="Calibri" panose="020F0502020204030204" pitchFamily="34" charset="0"/>
              </a:rPr>
              <a:t>ية</a:t>
            </a:r>
            <a:r>
              <a:rPr lang="en-US" sz="2400" b="1" dirty="0">
                <a:solidFill>
                  <a:schemeClr val="tx1"/>
                </a:solidFill>
                <a:latin typeface="Calibri" panose="020F0502020204030204" pitchFamily="34" charset="0"/>
                <a:cs typeface="Calibri" panose="020F0502020204030204" pitchFamily="34" charset="0"/>
              </a:rPr>
              <a:t> وتقديم الرعاية</a:t>
            </a:r>
            <a:r>
              <a:rPr lang="ar-SA" sz="2400" b="1"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لتعزيز النمو الصحي للأطفال وحمايتهم من سوء المعاملة والآثار السلبية الأخرى للشدائد.</a:t>
            </a:r>
          </a:p>
        </p:txBody>
      </p:sp>
      <p:pic>
        <p:nvPicPr>
          <p:cNvPr id="7" name="Google Shape;98;p8">
            <a:extLst>
              <a:ext uri="{FF2B5EF4-FFF2-40B4-BE49-F238E27FC236}">
                <a16:creationId xmlns:a16="http://schemas.microsoft.com/office/drawing/2014/main" id="{95B85725-0BA8-1582-A11A-A19D9A55AB9F}"/>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Tree>
    <p:extLst>
      <p:ext uri="{BB962C8B-B14F-4D97-AF65-F5344CB8AC3E}">
        <p14:creationId xmlns:p14="http://schemas.microsoft.com/office/powerpoint/2010/main" val="158038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7006-A386-D952-0225-C090A03C84A0}"/>
              </a:ext>
            </a:extLst>
          </p:cNvPr>
          <p:cNvSpPr>
            <a:spLocks noGrp="1"/>
          </p:cNvSpPr>
          <p:nvPr>
            <p:ph type="title"/>
          </p:nvPr>
        </p:nvSpPr>
        <p:spPr/>
        <p:txBody>
          <a:bodyPr/>
          <a:lstStyle/>
          <a:p>
            <a:pPr rtl="1"/>
            <a:r>
              <a:rPr lang="ar-SA" dirty="0">
                <a:highlight>
                  <a:srgbClr val="FFFF00"/>
                </a:highlight>
                <a:latin typeface="Calibri" panose="020F0502020204030204" pitchFamily="34" charset="0"/>
                <a:cs typeface="Calibri" panose="020F0502020204030204" pitchFamily="34" charset="0"/>
              </a:rPr>
              <a:t>ال</a:t>
            </a:r>
            <a:r>
              <a:rPr lang="en-US" dirty="0">
                <a:highlight>
                  <a:srgbClr val="FFFF00"/>
                </a:highlight>
                <a:latin typeface="Calibri" panose="020F0502020204030204" pitchFamily="34" charset="0"/>
                <a:cs typeface="Calibri" panose="020F0502020204030204" pitchFamily="34" charset="0"/>
              </a:rPr>
              <a:t>بيئات الأسر</a:t>
            </a:r>
            <a:r>
              <a:rPr lang="ar-SA" dirty="0">
                <a:highlight>
                  <a:srgbClr val="FFFF00"/>
                </a:highlight>
                <a:latin typeface="Calibri" panose="020F0502020204030204" pitchFamily="34" charset="0"/>
                <a:cs typeface="Calibri" panose="020F0502020204030204" pitchFamily="34" charset="0"/>
              </a:rPr>
              <a:t>ي</a:t>
            </a:r>
            <a:r>
              <a:rPr lang="en-US" dirty="0">
                <a:highlight>
                  <a:srgbClr val="FFFF00"/>
                </a:highlight>
                <a:latin typeface="Calibri" panose="020F0502020204030204" pitchFamily="34" charset="0"/>
                <a:cs typeface="Calibri" panose="020F0502020204030204" pitchFamily="34" charset="0"/>
              </a:rPr>
              <a:t>ة وتقديم الرعاية</a:t>
            </a:r>
          </a:p>
        </p:txBody>
      </p:sp>
      <p:sp>
        <p:nvSpPr>
          <p:cNvPr id="3" name="Speech Bubble: Rectangle with Corners Rounded 2">
            <a:extLst>
              <a:ext uri="{FF2B5EF4-FFF2-40B4-BE49-F238E27FC236}">
                <a16:creationId xmlns:a16="http://schemas.microsoft.com/office/drawing/2014/main" id="{4D8BD197-63C2-A44E-5C20-FF4524A93FD1}"/>
              </a:ext>
            </a:extLst>
          </p:cNvPr>
          <p:cNvSpPr/>
          <p:nvPr/>
        </p:nvSpPr>
        <p:spPr>
          <a:xfrm>
            <a:off x="7672753" y="1546300"/>
            <a:ext cx="3150255" cy="3231156"/>
          </a:xfrm>
          <a:prstGeom prst="wedgeRoundRectCallout">
            <a:avLst>
              <a:gd name="adj1" fmla="val -26759"/>
              <a:gd name="adj2" fmla="val -5770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spcAft>
                <a:spcPts val="800"/>
              </a:spcAft>
              <a:tabLst>
                <a:tab pos="457200" algn="l"/>
              </a:tabLs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ماذا يعني مصطلح "الأسرة" بالنسبة لك؟</a:t>
            </a:r>
          </a:p>
        </p:txBody>
      </p:sp>
      <p:sp>
        <p:nvSpPr>
          <p:cNvPr id="4" name="Speech Bubble: Rectangle with Corners Rounded 3">
            <a:extLst>
              <a:ext uri="{FF2B5EF4-FFF2-40B4-BE49-F238E27FC236}">
                <a16:creationId xmlns:a16="http://schemas.microsoft.com/office/drawing/2014/main" id="{B911903F-3903-F0D0-FDA9-05070DB7A10F}"/>
              </a:ext>
            </a:extLst>
          </p:cNvPr>
          <p:cNvSpPr/>
          <p:nvPr/>
        </p:nvSpPr>
        <p:spPr>
          <a:xfrm>
            <a:off x="1870753" y="1473741"/>
            <a:ext cx="4365032" cy="3231156"/>
          </a:xfrm>
          <a:prstGeom prst="wedgeRoundRectCallout">
            <a:avLst>
              <a:gd name="adj1" fmla="val -21318"/>
              <a:gd name="adj2" fmla="val 62233"/>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spcAft>
                <a:spcPts val="800"/>
              </a:spcAft>
              <a:tabLst>
                <a:tab pos="457200" algn="l"/>
              </a:tabLs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ما</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 هي</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الأمثلة على الأنواع المختلفة من </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ال</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بيئات</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 الأسرية و</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تقديم الرعاية التي صادفتها في عملك؟</a:t>
            </a:r>
          </a:p>
        </p:txBody>
      </p:sp>
      <p:grpSp>
        <p:nvGrpSpPr>
          <p:cNvPr id="5" name="Google Shape;314;p4">
            <a:extLst>
              <a:ext uri="{FF2B5EF4-FFF2-40B4-BE49-F238E27FC236}">
                <a16:creationId xmlns:a16="http://schemas.microsoft.com/office/drawing/2014/main" id="{290E15CD-10C8-FDB6-0FD7-8AD55F9D2A73}"/>
              </a:ext>
            </a:extLst>
          </p:cNvPr>
          <p:cNvGrpSpPr/>
          <p:nvPr/>
        </p:nvGrpSpPr>
        <p:grpSpPr>
          <a:xfrm>
            <a:off x="3816114" y="3965550"/>
            <a:ext cx="2501900" cy="1623811"/>
            <a:chOff x="3400707" y="1772174"/>
            <a:chExt cx="5758105" cy="3737192"/>
          </a:xfrm>
          <a:solidFill>
            <a:schemeClr val="accent3">
              <a:lumMod val="75000"/>
            </a:schemeClr>
          </a:solidFill>
        </p:grpSpPr>
        <p:sp>
          <p:nvSpPr>
            <p:cNvPr id="6" name="Google Shape;315;p4">
              <a:extLst>
                <a:ext uri="{FF2B5EF4-FFF2-40B4-BE49-F238E27FC236}">
                  <a16:creationId xmlns:a16="http://schemas.microsoft.com/office/drawing/2014/main" id="{9586B70B-7FA2-86C9-1B28-936C2817A260}"/>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7" name="Google Shape;316;p4">
              <a:extLst>
                <a:ext uri="{FF2B5EF4-FFF2-40B4-BE49-F238E27FC236}">
                  <a16:creationId xmlns:a16="http://schemas.microsoft.com/office/drawing/2014/main" id="{CC6770D2-9779-280D-7D18-67324E2A2411}"/>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8" name="Google Shape;317;p4">
              <a:extLst>
                <a:ext uri="{FF2B5EF4-FFF2-40B4-BE49-F238E27FC236}">
                  <a16:creationId xmlns:a16="http://schemas.microsoft.com/office/drawing/2014/main" id="{6656D584-36A0-C8EF-36E7-578BB8C35300}"/>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318;p4">
              <a:extLst>
                <a:ext uri="{FF2B5EF4-FFF2-40B4-BE49-F238E27FC236}">
                  <a16:creationId xmlns:a16="http://schemas.microsoft.com/office/drawing/2014/main" id="{A053C8D2-0A71-91CA-8799-702D2144737A}"/>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19;p4">
              <a:extLst>
                <a:ext uri="{FF2B5EF4-FFF2-40B4-BE49-F238E27FC236}">
                  <a16:creationId xmlns:a16="http://schemas.microsoft.com/office/drawing/2014/main" id="{F39BDEAA-A707-AC5C-578C-5235185F3C88}"/>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1" name="Google Shape;320;p4">
              <a:extLst>
                <a:ext uri="{FF2B5EF4-FFF2-40B4-BE49-F238E27FC236}">
                  <a16:creationId xmlns:a16="http://schemas.microsoft.com/office/drawing/2014/main" id="{E7D915B2-8326-4CD7-90E9-B51E0EE7C371}"/>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2" name="Google Shape;321;p4">
              <a:extLst>
                <a:ext uri="{FF2B5EF4-FFF2-40B4-BE49-F238E27FC236}">
                  <a16:creationId xmlns:a16="http://schemas.microsoft.com/office/drawing/2014/main" id="{B6C59DAD-48B5-00F5-5086-407F75D659D9}"/>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3" name="Google Shape;322;p4">
              <a:extLst>
                <a:ext uri="{FF2B5EF4-FFF2-40B4-BE49-F238E27FC236}">
                  <a16:creationId xmlns:a16="http://schemas.microsoft.com/office/drawing/2014/main" id="{786A879A-EF7D-8FE4-BCE9-BEE080CCCF4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24801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2">
            <a:extLst>
              <a:ext uri="{FF2B5EF4-FFF2-40B4-BE49-F238E27FC236}">
                <a16:creationId xmlns:a16="http://schemas.microsoft.com/office/drawing/2014/main" id="{DF8F53C9-D366-0A2B-0BE1-3169FF745676}"/>
              </a:ext>
            </a:extLst>
          </p:cNvPr>
          <p:cNvSpPr txBox="1">
            <a:spLocks/>
          </p:cNvSpPr>
          <p:nvPr/>
        </p:nvSpPr>
        <p:spPr>
          <a:xfrm>
            <a:off x="4108546" y="220561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122864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FD7C-5D21-7FB1-69AB-6DBB4A51501B}"/>
              </a:ext>
            </a:extLst>
          </p:cNvPr>
          <p:cNvSpPr>
            <a:spLocks noGrp="1"/>
          </p:cNvSpPr>
          <p:nvPr>
            <p:ph type="title"/>
          </p:nvPr>
        </p:nvSpPr>
        <p:spPr/>
        <p:txBody>
          <a:bodyPr/>
          <a:lstStyle/>
          <a:p>
            <a:pPr rtl="1"/>
            <a:r>
              <a:rPr lang="en-US" dirty="0">
                <a:latin typeface="Calibri" panose="020F0502020204030204" pitchFamily="34" charset="0"/>
                <a:cs typeface="Calibri" panose="020F0502020204030204" pitchFamily="34" charset="0"/>
              </a:rPr>
              <a:t>بيئة تقديم الرعاية</a:t>
            </a:r>
          </a:p>
        </p:txBody>
      </p:sp>
      <p:sp>
        <p:nvSpPr>
          <p:cNvPr id="3" name="TextBox 2">
            <a:extLst>
              <a:ext uri="{FF2B5EF4-FFF2-40B4-BE49-F238E27FC236}">
                <a16:creationId xmlns:a16="http://schemas.microsoft.com/office/drawing/2014/main" id="{BC10CCF2-78A0-52BB-C425-009EBA0FD2AD}"/>
              </a:ext>
            </a:extLst>
          </p:cNvPr>
          <p:cNvSpPr txBox="1"/>
          <p:nvPr/>
        </p:nvSpPr>
        <p:spPr>
          <a:xfrm>
            <a:off x="3892700" y="5059252"/>
            <a:ext cx="7448400" cy="307777"/>
          </a:xfrm>
          <a:prstGeom prst="rect">
            <a:avLst/>
          </a:prstGeom>
          <a:noFill/>
        </p:spPr>
        <p:txBody>
          <a:bodyPr wrap="square">
            <a:spAutoFit/>
          </a:bodyPr>
          <a:lstStyle/>
          <a:p>
            <a:pPr algn="r" rtl="1"/>
            <a:r>
              <a:rPr lang="en-US" sz="1400" i="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(2019). المعايير الدنيا لحماية الطفل في العمل الإنساني</a:t>
            </a:r>
          </a:p>
        </p:txBody>
      </p:sp>
      <p:sp>
        <p:nvSpPr>
          <p:cNvPr id="4" name="Rectangle: Rounded Corners 3">
            <a:extLst>
              <a:ext uri="{FF2B5EF4-FFF2-40B4-BE49-F238E27FC236}">
                <a16:creationId xmlns:a16="http://schemas.microsoft.com/office/drawing/2014/main" id="{3AD3F965-F567-9D06-B250-C903458B50C0}"/>
              </a:ext>
            </a:extLst>
          </p:cNvPr>
          <p:cNvSpPr/>
          <p:nvPr/>
        </p:nvSpPr>
        <p:spPr>
          <a:xfrm>
            <a:off x="3489167" y="2000737"/>
            <a:ext cx="8255465" cy="62206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en-US" sz="2400" b="1" dirty="0">
                <a:solidFill>
                  <a:schemeClr val="tx1"/>
                </a:solidFill>
                <a:latin typeface="Calibri" panose="020F0502020204030204" pitchFamily="34" charset="0"/>
                <a:cs typeface="Calibri" panose="020F0502020204030204" pitchFamily="34" charset="0"/>
              </a:rPr>
              <a:t>المعيار </a:t>
            </a:r>
            <a:r>
              <a:rPr lang="ar-SA" sz="2400" b="1" dirty="0">
                <a:solidFill>
                  <a:schemeClr val="tx1"/>
                </a:solidFill>
                <a:latin typeface="Calibri" panose="020F0502020204030204" pitchFamily="34" charset="0"/>
                <a:cs typeface="Calibri" panose="020F0502020204030204" pitchFamily="34" charset="0"/>
              </a:rPr>
              <a:t>١٦</a:t>
            </a:r>
            <a:endParaRPr lang="en-US" sz="2400" b="1" dirty="0">
              <a:solidFill>
                <a:schemeClr val="tx1"/>
              </a:solidFill>
              <a:latin typeface="Calibri" panose="020F0502020204030204" pitchFamily="34" charset="0"/>
              <a:cs typeface="Calibri" panose="020F0502020204030204" pitchFamily="34" charset="0"/>
            </a:endParaRPr>
          </a:p>
        </p:txBody>
      </p:sp>
      <p:pic>
        <p:nvPicPr>
          <p:cNvPr id="10" name="Google Shape;98;p8">
            <a:extLst>
              <a:ext uri="{FF2B5EF4-FFF2-40B4-BE49-F238E27FC236}">
                <a16:creationId xmlns:a16="http://schemas.microsoft.com/office/drawing/2014/main" id="{CF1911A8-47A1-059F-61BD-D9786FF4B482}"/>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01943902-BC59-89B8-08E6-B5A185A98E93}"/>
              </a:ext>
            </a:extLst>
          </p:cNvPr>
          <p:cNvSpPr txBox="1"/>
          <p:nvPr/>
        </p:nvSpPr>
        <p:spPr>
          <a:xfrm>
            <a:off x="3892700" y="2871533"/>
            <a:ext cx="7448400" cy="1200329"/>
          </a:xfrm>
          <a:prstGeom prst="rect">
            <a:avLst/>
          </a:prstGeom>
          <a:noFill/>
        </p:spPr>
        <p:txBody>
          <a:bodyPr wrap="square">
            <a:spAutoFit/>
          </a:bodyPr>
          <a:lstStyle/>
          <a:p>
            <a:pPr algn="r" rtl="1"/>
            <a:r>
              <a:rPr lang="ar-SA" sz="2400" dirty="0">
                <a:latin typeface="Calibri" panose="020F0502020204030204" pitchFamily="34" charset="0"/>
                <a:ea typeface="Calibri" panose="020F0502020204030204" pitchFamily="34" charset="0"/>
                <a:cs typeface="Calibri" panose="020F0502020204030204" pitchFamily="34" charset="0"/>
              </a:rPr>
              <a:t>"بيئة تقديم الرعاية" هي ترتيب الحياة البدنية والبشرية الفريدة والمباشرة للطفل. يشمل تقديم الرعاية الترتيبات الرسمية والقانونية والترتيبات غير الرسمية التي لا يتحمل فيها مقدم الرعاية المسؤولية القانونية.</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524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7D4D-FA25-137C-7139-D6E6F71D333B}"/>
              </a:ext>
            </a:extLst>
          </p:cNvPr>
          <p:cNvSpPr>
            <a:spLocks noGrp="1"/>
          </p:cNvSpPr>
          <p:nvPr>
            <p:ph type="title"/>
          </p:nvPr>
        </p:nvSpPr>
        <p:spPr/>
        <p:txBody>
          <a:bodyPr/>
          <a:lstStyle/>
          <a:p>
            <a:pPr rtl="1"/>
            <a:r>
              <a:rPr lang="en-US" dirty="0">
                <a:latin typeface="Calibri" panose="020F0502020204030204" pitchFamily="34" charset="0"/>
                <a:cs typeface="Calibri" panose="020F0502020204030204" pitchFamily="34" charset="0"/>
              </a:rPr>
              <a:t>مقدم الرعاية ال</a:t>
            </a:r>
            <a:r>
              <a:rPr lang="ar-SA" dirty="0">
                <a:latin typeface="Calibri" panose="020F0502020204030204" pitchFamily="34" charset="0"/>
                <a:cs typeface="Calibri" panose="020F0502020204030204" pitchFamily="34" charset="0"/>
              </a:rPr>
              <a:t>مباشر</a:t>
            </a:r>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2695BFA-9908-B583-EE32-9454691A9265}"/>
              </a:ext>
            </a:extLst>
          </p:cNvPr>
          <p:cNvSpPr txBox="1"/>
          <p:nvPr/>
        </p:nvSpPr>
        <p:spPr>
          <a:xfrm>
            <a:off x="3892700" y="4797642"/>
            <a:ext cx="7448400" cy="307777"/>
          </a:xfrm>
          <a:prstGeom prst="rect">
            <a:avLst/>
          </a:prstGeom>
          <a:noFill/>
        </p:spPr>
        <p:txBody>
          <a:bodyPr wrap="square">
            <a:spAutoFit/>
          </a:bodyPr>
          <a:lstStyle/>
          <a:p>
            <a:pPr algn="r" rtl="1"/>
            <a:r>
              <a:rPr lang="en-US" sz="1400" i="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(2019). المعايير الدنيا لحماية الطفل في العمل الإنساني</a:t>
            </a:r>
          </a:p>
        </p:txBody>
      </p:sp>
      <p:sp>
        <p:nvSpPr>
          <p:cNvPr id="9" name="Rectangle: Rounded Corners 8">
            <a:extLst>
              <a:ext uri="{FF2B5EF4-FFF2-40B4-BE49-F238E27FC236}">
                <a16:creationId xmlns:a16="http://schemas.microsoft.com/office/drawing/2014/main" id="{D5EBE824-2864-B35B-A014-16A075208935}"/>
              </a:ext>
            </a:extLst>
          </p:cNvPr>
          <p:cNvSpPr/>
          <p:nvPr/>
        </p:nvSpPr>
        <p:spPr>
          <a:xfrm>
            <a:off x="3263435" y="2062901"/>
            <a:ext cx="8255465" cy="62206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en-US" sz="2400" b="1" dirty="0">
                <a:solidFill>
                  <a:schemeClr val="tx1"/>
                </a:solidFill>
                <a:latin typeface="Calibri" panose="020F0502020204030204" pitchFamily="34" charset="0"/>
                <a:cs typeface="Calibri" panose="020F0502020204030204" pitchFamily="34" charset="0"/>
              </a:rPr>
              <a:t>المعيار </a:t>
            </a:r>
            <a:r>
              <a:rPr lang="ar-SA" sz="2400" b="1" dirty="0">
                <a:solidFill>
                  <a:schemeClr val="tx1"/>
                </a:solidFill>
                <a:latin typeface="Calibri" panose="020F0502020204030204" pitchFamily="34" charset="0"/>
                <a:cs typeface="Calibri" panose="020F0502020204030204" pitchFamily="34" charset="0"/>
              </a:rPr>
              <a:t>١٦</a:t>
            </a:r>
            <a:endParaRPr lang="en-US" sz="2400" b="1" dirty="0">
              <a:solidFill>
                <a:schemeClr val="tx1"/>
              </a:solidFill>
              <a:latin typeface="Calibri" panose="020F0502020204030204" pitchFamily="34" charset="0"/>
              <a:cs typeface="Calibri" panose="020F0502020204030204" pitchFamily="34" charset="0"/>
            </a:endParaRPr>
          </a:p>
        </p:txBody>
      </p:sp>
      <p:pic>
        <p:nvPicPr>
          <p:cNvPr id="10" name="Google Shape;98;p8">
            <a:extLst>
              <a:ext uri="{FF2B5EF4-FFF2-40B4-BE49-F238E27FC236}">
                <a16:creationId xmlns:a16="http://schemas.microsoft.com/office/drawing/2014/main" id="{350AC019-3ED0-A818-E136-A250546BB216}"/>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DE8A5A8D-14B8-108C-988E-1CE55106539E}"/>
              </a:ext>
            </a:extLst>
          </p:cNvPr>
          <p:cNvSpPr txBox="1"/>
          <p:nvPr/>
        </p:nvSpPr>
        <p:spPr>
          <a:xfrm>
            <a:off x="3892700" y="2949287"/>
            <a:ext cx="7448400" cy="1200329"/>
          </a:xfrm>
          <a:prstGeom prst="rect">
            <a:avLst/>
          </a:prstGeom>
          <a:noFill/>
        </p:spPr>
        <p:txBody>
          <a:bodyPr wrap="square">
            <a:spAutoFit/>
          </a:bodyPr>
          <a:lstStyle/>
          <a:p>
            <a:pPr algn="r" rtl="1"/>
            <a:r>
              <a:rPr lang="en-US" sz="2400" dirty="0">
                <a:latin typeface="Calibri" panose="020F0502020204030204" pitchFamily="34" charset="0"/>
                <a:ea typeface="Calibri" panose="020F0502020204030204" pitchFamily="34" charset="0"/>
                <a:cs typeface="Calibri" panose="020F0502020204030204" pitchFamily="34" charset="0"/>
              </a:rPr>
              <a:t>مقدم الرعاية الفوري هو الشخص الذي يعيش معه الطفل ويقدم الرعاية اليومية للطفل. يمكن أن يكون مقدم الرعاية المباشر هو الأم أو الأب أو فرد آخر من العائلة أو حتى غير قريب.</a:t>
            </a:r>
          </a:p>
        </p:txBody>
      </p:sp>
    </p:spTree>
    <p:extLst>
      <p:ext uri="{BB962C8B-B14F-4D97-AF65-F5344CB8AC3E}">
        <p14:creationId xmlns:p14="http://schemas.microsoft.com/office/powerpoint/2010/main" val="108601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45"/>
        <p:cNvGrpSpPr/>
        <p:nvPr/>
      </p:nvGrpSpPr>
      <p:grpSpPr>
        <a:xfrm>
          <a:off x="0" y="0"/>
          <a:ext cx="0" cy="0"/>
          <a:chOff x="0" y="0"/>
          <a:chExt cx="0" cy="0"/>
        </a:xfrm>
      </p:grpSpPr>
      <p:sp>
        <p:nvSpPr>
          <p:cNvPr id="247" name="Google Shape;247;p2"/>
          <p:cNvSpPr txBox="1"/>
          <p:nvPr/>
        </p:nvSpPr>
        <p:spPr>
          <a:xfrm>
            <a:off x="1817077" y="3136612"/>
            <a:ext cx="8557846" cy="830997"/>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GB" sz="4800" b="1" dirty="0">
                <a:solidFill>
                  <a:schemeClr val="lt1"/>
                </a:solidFill>
                <a:latin typeface="Arial"/>
                <a:ea typeface="Arial"/>
                <a:cs typeface="Arial"/>
                <a:sym typeface="Arial"/>
              </a:rPr>
              <a:t> </a:t>
            </a:r>
            <a:endParaRPr sz="4800" b="1" dirty="0">
              <a:solidFill>
                <a:schemeClr val="lt1"/>
              </a:solidFill>
              <a:latin typeface="Arial"/>
              <a:ea typeface="Arial"/>
              <a:cs typeface="Arial"/>
              <a:sym typeface="Arial"/>
            </a:endParaRPr>
          </a:p>
        </p:txBody>
      </p:sp>
      <p:sp>
        <p:nvSpPr>
          <p:cNvPr id="2" name="Title 72">
            <a:extLst>
              <a:ext uri="{FF2B5EF4-FFF2-40B4-BE49-F238E27FC236}">
                <a16:creationId xmlns:a16="http://schemas.microsoft.com/office/drawing/2014/main" id="{81E8A4BE-B298-2DD3-2BA3-79D3D8D0B6D8}"/>
              </a:ext>
            </a:extLst>
          </p:cNvPr>
          <p:cNvSpPr txBox="1">
            <a:spLocks/>
          </p:cNvSpPr>
          <p:nvPr/>
        </p:nvSpPr>
        <p:spPr>
          <a:xfrm>
            <a:off x="3824066" y="200241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ar-SA" sz="5400" b="1" dirty="0">
                <a:solidFill>
                  <a:schemeClr val="bg1">
                    <a:lumMod val="75000"/>
                  </a:schemeClr>
                </a:solidFill>
                <a:latin typeface="Calibri" panose="020F0502020204030204" pitchFamily="34" charset="0"/>
                <a:cs typeface="Calibri" panose="020F0502020204030204" pitchFamily="34" charset="0"/>
              </a:rPr>
              <a:t>دليل</a:t>
            </a:r>
            <a:r>
              <a:rPr lang="en-CA" sz="5400" b="1" dirty="0">
                <a:solidFill>
                  <a:schemeClr val="bg1">
                    <a:lumMod val="75000"/>
                  </a:schemeClr>
                </a:solidFill>
                <a:latin typeface="Calibri" panose="020F0502020204030204" pitchFamily="34" charset="0"/>
                <a:cs typeface="Calibri" panose="020F0502020204030204" pitchFamily="34" charset="0"/>
              </a:rPr>
              <a:t> التيسير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673B-84C4-B7B7-DD29-6BE2A51D0A9E}"/>
              </a:ext>
            </a:extLst>
          </p:cNvPr>
          <p:cNvSpPr>
            <a:spLocks noGrp="1"/>
          </p:cNvSpPr>
          <p:nvPr>
            <p:ph type="title"/>
          </p:nvPr>
        </p:nvSpPr>
        <p:spPr>
          <a:xfrm>
            <a:off x="0" y="120516"/>
            <a:ext cx="12192000" cy="868968"/>
          </a:xfrm>
        </p:spPr>
        <p:txBody>
          <a:bodyPr>
            <a:noAutofit/>
          </a:bodyPr>
          <a:lstStyle/>
          <a:p>
            <a:pPr rtl="1"/>
            <a:r>
              <a:rPr lang="en-US" sz="2600" dirty="0">
                <a:latin typeface="Calibri" panose="020F0502020204030204" pitchFamily="34" charset="0"/>
                <a:cs typeface="Calibri" panose="020F0502020204030204" pitchFamily="34" charset="0"/>
              </a:rPr>
              <a:t>الأسرة في اتفاقية الأمم المتحدة لحقوق الطفل </a:t>
            </a:r>
            <a:r>
              <a:rPr lang="ar-SA" sz="2600" dirty="0">
                <a:latin typeface="Calibri" panose="020F0502020204030204" pitchFamily="34" charset="0"/>
                <a:cs typeface="Calibri" panose="020F0502020204030204" pitchFamily="34" charset="0"/>
              </a:rPr>
              <a:t>(١٩٨٩)</a:t>
            </a:r>
            <a:endParaRPr lang="en-US" sz="26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EF177DA-0DA5-CBC3-562D-2B034444D131}"/>
              </a:ext>
            </a:extLst>
          </p:cNvPr>
          <p:cNvSpPr/>
          <p:nvPr/>
        </p:nvSpPr>
        <p:spPr>
          <a:xfrm>
            <a:off x="7105693" y="3335070"/>
            <a:ext cx="4310677" cy="62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b="1" dirty="0">
                <a:solidFill>
                  <a:schemeClr val="accent3">
                    <a:lumMod val="75000"/>
                  </a:schemeClr>
                </a:solidFill>
                <a:latin typeface="Arial" panose="020B0604020202020204" pitchFamily="34" charset="0"/>
                <a:cs typeface="Arial" panose="020B0604020202020204" pitchFamily="34" charset="0"/>
              </a:rPr>
              <a:t>المواد </a:t>
            </a:r>
            <a:r>
              <a:rPr lang="ar-SA" b="1" dirty="0">
                <a:solidFill>
                  <a:schemeClr val="accent3">
                    <a:lumMod val="75000"/>
                  </a:schemeClr>
                </a:solidFill>
                <a:latin typeface="Arial" panose="020B0604020202020204" pitchFamily="34" charset="0"/>
                <a:cs typeface="Arial" panose="020B0604020202020204" pitchFamily="34" charset="0"/>
              </a:rPr>
              <a:t>٧</a:t>
            </a:r>
            <a:r>
              <a:rPr lang="en-US" b="1" dirty="0">
                <a:solidFill>
                  <a:schemeClr val="accent3">
                    <a:lumMod val="75000"/>
                  </a:schemeClr>
                </a:solidFill>
                <a:latin typeface="Arial" panose="020B0604020202020204" pitchFamily="34" charset="0"/>
                <a:cs typeface="Arial" panose="020B0604020202020204" pitchFamily="34" charset="0"/>
              </a:rPr>
              <a:t> و </a:t>
            </a:r>
            <a:r>
              <a:rPr lang="ar-SA" b="1" dirty="0">
                <a:solidFill>
                  <a:schemeClr val="accent3">
                    <a:lumMod val="75000"/>
                  </a:schemeClr>
                </a:solidFill>
                <a:latin typeface="Arial" panose="020B0604020202020204" pitchFamily="34" charset="0"/>
                <a:cs typeface="Arial" panose="020B0604020202020204" pitchFamily="34" charset="0"/>
              </a:rPr>
              <a:t>٨</a:t>
            </a:r>
            <a:r>
              <a:rPr lang="en-US" b="1" dirty="0">
                <a:solidFill>
                  <a:schemeClr val="accent3">
                    <a:lumMod val="75000"/>
                  </a:schemeClr>
                </a:solidFill>
                <a:latin typeface="Arial" panose="020B0604020202020204" pitchFamily="34" charset="0"/>
                <a:cs typeface="Arial" panose="020B0604020202020204" pitchFamily="34" charset="0"/>
              </a:rPr>
              <a:t> و </a:t>
            </a:r>
            <a:r>
              <a:rPr lang="ar-SA" b="1" dirty="0">
                <a:solidFill>
                  <a:schemeClr val="accent3">
                    <a:lumMod val="75000"/>
                  </a:schemeClr>
                </a:solidFill>
                <a:latin typeface="Arial" panose="020B0604020202020204" pitchFamily="34" charset="0"/>
                <a:cs typeface="Arial" panose="020B0604020202020204" pitchFamily="34" charset="0"/>
              </a:rPr>
              <a:t>٩</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21DAB87-5C98-D236-BC13-7525FB9AF113}"/>
              </a:ext>
            </a:extLst>
          </p:cNvPr>
          <p:cNvSpPr txBox="1"/>
          <p:nvPr/>
        </p:nvSpPr>
        <p:spPr>
          <a:xfrm>
            <a:off x="7308893" y="4200709"/>
            <a:ext cx="4310677" cy="1015663"/>
          </a:xfrm>
          <a:prstGeom prst="rect">
            <a:avLst/>
          </a:prstGeom>
          <a:noFill/>
        </p:spPr>
        <p:txBody>
          <a:bodyPr wrap="square">
            <a:spAutoFit/>
          </a:bodyPr>
          <a:lstStyle/>
          <a:p>
            <a:pPr algn="r" rtl="1"/>
            <a:r>
              <a:rPr lang="ar-SA" sz="2000" dirty="0">
                <a:latin typeface="Calibri" panose="020F0502020204030204" pitchFamily="34" charset="0"/>
                <a:ea typeface="Calibri" panose="020F0502020204030204" pitchFamily="34" charset="0"/>
                <a:cs typeface="Calibri" panose="020F0502020204030204" pitchFamily="34" charset="0"/>
              </a:rPr>
              <a:t>للطفل </a:t>
            </a:r>
            <a:r>
              <a:rPr lang="ar-SA" sz="2000" b="1" dirty="0">
                <a:latin typeface="Calibri" panose="020F0502020204030204" pitchFamily="34" charset="0"/>
                <a:ea typeface="Calibri" panose="020F0502020204030204" pitchFamily="34" charset="0"/>
                <a:cs typeface="Calibri" panose="020F0502020204030204" pitchFamily="34" charset="0"/>
              </a:rPr>
              <a:t>الحق في أن يرعاه والديه وألا ينفصل عن الأسرة</a:t>
            </a:r>
            <a:r>
              <a:rPr lang="ar-SA" sz="2000" dirty="0">
                <a:latin typeface="Calibri" panose="020F0502020204030204" pitchFamily="34" charset="0"/>
                <a:ea typeface="Calibri" panose="020F0502020204030204" pitchFamily="34" charset="0"/>
                <a:cs typeface="Calibri" panose="020F0502020204030204" pitchFamily="34" charset="0"/>
              </a:rPr>
              <a:t>، إلا إذا كان ذلك يخدم مصالح الطفل الفضلى.</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92FFA66-AB83-987E-898E-E439E47F775D}"/>
              </a:ext>
            </a:extLst>
          </p:cNvPr>
          <p:cNvSpPr/>
          <p:nvPr/>
        </p:nvSpPr>
        <p:spPr>
          <a:xfrm>
            <a:off x="3468413" y="1673877"/>
            <a:ext cx="4310677" cy="62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accent3">
                    <a:lumMod val="75000"/>
                  </a:schemeClr>
                </a:solidFill>
                <a:latin typeface="Arial" panose="020B0604020202020204" pitchFamily="34" charset="0"/>
                <a:cs typeface="Arial" panose="020B0604020202020204" pitchFamily="34" charset="0"/>
              </a:rPr>
              <a:t>الم</a:t>
            </a:r>
            <a:r>
              <a:rPr lang="ar-SA" b="1" dirty="0">
                <a:solidFill>
                  <a:schemeClr val="accent3">
                    <a:lumMod val="75000"/>
                  </a:schemeClr>
                </a:solidFill>
                <a:latin typeface="Arial" panose="020B0604020202020204" pitchFamily="34" charset="0"/>
                <a:cs typeface="Arial" panose="020B0604020202020204" pitchFamily="34" charset="0"/>
              </a:rPr>
              <a:t>ادة</a:t>
            </a:r>
            <a:r>
              <a:rPr lang="en-US" b="1" dirty="0">
                <a:solidFill>
                  <a:schemeClr val="accent3">
                    <a:lumMod val="75000"/>
                  </a:schemeClr>
                </a:solidFill>
                <a:latin typeface="Arial" panose="020B0604020202020204" pitchFamily="34" charset="0"/>
                <a:cs typeface="Arial" panose="020B0604020202020204" pitchFamily="34" charset="0"/>
              </a:rPr>
              <a:t> </a:t>
            </a:r>
            <a:r>
              <a:rPr lang="ar-SA" b="1" dirty="0">
                <a:solidFill>
                  <a:schemeClr val="accent3">
                    <a:lumMod val="75000"/>
                  </a:schemeClr>
                </a:solidFill>
                <a:latin typeface="Arial" panose="020B0604020202020204" pitchFamily="34" charset="0"/>
                <a:cs typeface="Arial" panose="020B0604020202020204" pitchFamily="34" charset="0"/>
              </a:rPr>
              <a:t>٢٧</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D6E4262-39D0-E310-E50C-4FD8745C5190}"/>
              </a:ext>
            </a:extLst>
          </p:cNvPr>
          <p:cNvSpPr txBox="1"/>
          <p:nvPr/>
        </p:nvSpPr>
        <p:spPr>
          <a:xfrm>
            <a:off x="7568222" y="2339643"/>
            <a:ext cx="4310677" cy="707886"/>
          </a:xfrm>
          <a:prstGeom prst="rect">
            <a:avLst/>
          </a:prstGeom>
          <a:noFill/>
        </p:spPr>
        <p:txBody>
          <a:bodyPr wrap="square">
            <a:spAutoFit/>
          </a:bodyPr>
          <a:lstStyle/>
          <a:p>
            <a:pPr algn="r" rtl="1"/>
            <a:r>
              <a:rPr lang="en-US" sz="2000" b="1" dirty="0">
                <a:latin typeface="Calibri" panose="020F0502020204030204" pitchFamily="34" charset="0"/>
                <a:ea typeface="Calibri" panose="020F0502020204030204" pitchFamily="34" charset="0"/>
                <a:cs typeface="Calibri" panose="020F0502020204030204" pitchFamily="34" charset="0"/>
              </a:rPr>
              <a:t>تقع المسؤولية الأساسية عن تربية الطفل ونموه على عاتق كلا الوالدين</a:t>
            </a:r>
          </a:p>
        </p:txBody>
      </p:sp>
      <p:sp>
        <p:nvSpPr>
          <p:cNvPr id="12" name="Rectangle 11">
            <a:extLst>
              <a:ext uri="{FF2B5EF4-FFF2-40B4-BE49-F238E27FC236}">
                <a16:creationId xmlns:a16="http://schemas.microsoft.com/office/drawing/2014/main" id="{0AA1143C-20A4-1695-7368-5BB834C8A318}"/>
              </a:ext>
            </a:extLst>
          </p:cNvPr>
          <p:cNvSpPr/>
          <p:nvPr/>
        </p:nvSpPr>
        <p:spPr>
          <a:xfrm>
            <a:off x="8222350" y="1673877"/>
            <a:ext cx="3002422" cy="62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b="1" dirty="0">
                <a:solidFill>
                  <a:schemeClr val="accent3">
                    <a:lumMod val="75000"/>
                  </a:schemeClr>
                </a:solidFill>
                <a:latin typeface="Arial" panose="020B0604020202020204" pitchFamily="34" charset="0"/>
                <a:cs typeface="Arial" panose="020B0604020202020204" pitchFamily="34" charset="0"/>
              </a:rPr>
              <a:t>الماد</a:t>
            </a:r>
            <a:r>
              <a:rPr lang="ar-SA" b="1" dirty="0">
                <a:solidFill>
                  <a:schemeClr val="accent3">
                    <a:lumMod val="75000"/>
                  </a:schemeClr>
                </a:solidFill>
                <a:latin typeface="Arial" panose="020B0604020202020204" pitchFamily="34" charset="0"/>
                <a:cs typeface="Arial" panose="020B0604020202020204" pitchFamily="34" charset="0"/>
              </a:rPr>
              <a:t>ة</a:t>
            </a:r>
            <a:r>
              <a:rPr lang="en-US" b="1" dirty="0">
                <a:solidFill>
                  <a:schemeClr val="accent3">
                    <a:lumMod val="75000"/>
                  </a:schemeClr>
                </a:solidFill>
                <a:latin typeface="Arial" panose="020B0604020202020204" pitchFamily="34" charset="0"/>
                <a:cs typeface="Arial" panose="020B0604020202020204" pitchFamily="34" charset="0"/>
              </a:rPr>
              <a:t> </a:t>
            </a:r>
            <a:r>
              <a:rPr lang="ar-SA" b="1" dirty="0">
                <a:solidFill>
                  <a:schemeClr val="accent3">
                    <a:lumMod val="75000"/>
                  </a:schemeClr>
                </a:solidFill>
                <a:latin typeface="Arial" panose="020B0604020202020204" pitchFamily="34" charset="0"/>
                <a:cs typeface="Arial" panose="020B0604020202020204" pitchFamily="34" charset="0"/>
              </a:rPr>
              <a:t>١٨</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ED23992-18BD-1109-DDFA-81BDAB395A11}"/>
              </a:ext>
            </a:extLst>
          </p:cNvPr>
          <p:cNvSpPr txBox="1"/>
          <p:nvPr/>
        </p:nvSpPr>
        <p:spPr>
          <a:xfrm>
            <a:off x="3195242" y="2339643"/>
            <a:ext cx="3207650" cy="1938992"/>
          </a:xfrm>
          <a:prstGeom prst="rect">
            <a:avLst/>
          </a:prstGeom>
          <a:noFill/>
        </p:spPr>
        <p:txBody>
          <a:bodyPr wrap="square">
            <a:spAutoFit/>
          </a:bodyPr>
          <a:lstStyle/>
          <a:p>
            <a:pPr algn="r" rtl="1"/>
            <a:r>
              <a:rPr lang="en-US" sz="2000" dirty="0">
                <a:latin typeface="Calibri" panose="020F0502020204030204" pitchFamily="34" charset="0"/>
                <a:ea typeface="Calibri" panose="020F0502020204030204" pitchFamily="34" charset="0"/>
                <a:cs typeface="Calibri" panose="020F0502020204030204" pitchFamily="34" charset="0"/>
              </a:rPr>
              <a:t>ال</a:t>
            </a:r>
            <a:r>
              <a:rPr lang="ar-SA" sz="2000" dirty="0">
                <a:latin typeface="Calibri" panose="020F0502020204030204" pitchFamily="34" charset="0"/>
                <a:ea typeface="Calibri" panose="020F0502020204030204" pitchFamily="34" charset="0"/>
                <a:cs typeface="Calibri" panose="020F0502020204030204" pitchFamily="34" charset="0"/>
              </a:rPr>
              <a:t>والدين</a:t>
            </a:r>
            <a:r>
              <a:rPr lang="en-US" sz="2000" dirty="0">
                <a:latin typeface="Calibri" panose="020F0502020204030204" pitchFamily="34" charset="0"/>
                <a:ea typeface="Calibri" panose="020F0502020204030204" pitchFamily="34" charset="0"/>
                <a:cs typeface="Calibri" panose="020F0502020204030204" pitchFamily="34" charset="0"/>
              </a:rPr>
              <a:t> أو الأوصياء القانوني</a:t>
            </a:r>
            <a:r>
              <a:rPr lang="ar-SA" sz="2000" dirty="0">
                <a:latin typeface="Calibri" panose="020F0502020204030204" pitchFamily="34" charset="0"/>
                <a:ea typeface="Calibri" panose="020F0502020204030204" pitchFamily="34" charset="0"/>
                <a:cs typeface="Calibri" panose="020F0502020204030204" pitchFamily="34" charset="0"/>
              </a:rPr>
              <a:t>ي</a:t>
            </a:r>
            <a:r>
              <a:rPr lang="en-US" sz="2000" dirty="0">
                <a:latin typeface="Calibri" panose="020F0502020204030204" pitchFamily="34" charset="0"/>
                <a:ea typeface="Calibri" panose="020F0502020204030204" pitchFamily="34" charset="0"/>
                <a:cs typeface="Calibri" panose="020F0502020204030204" pitchFamily="34" charset="0"/>
              </a:rPr>
              <a:t>ن هم أيضًا</a:t>
            </a:r>
            <a:r>
              <a:rPr lang="ar-SA"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مسؤول</a:t>
            </a:r>
            <a:r>
              <a:rPr lang="ar-SA" sz="2000" b="1" dirty="0">
                <a:latin typeface="Calibri" panose="020F0502020204030204" pitchFamily="34" charset="0"/>
                <a:ea typeface="Calibri" panose="020F0502020204030204" pitchFamily="34" charset="0"/>
                <a:cs typeface="Calibri" panose="020F0502020204030204" pitchFamily="34" charset="0"/>
              </a:rPr>
              <a:t>ين</a:t>
            </a:r>
            <a:r>
              <a:rPr lang="en-US" sz="2000" b="1" dirty="0">
                <a:latin typeface="Calibri" panose="020F0502020204030204" pitchFamily="34" charset="0"/>
                <a:ea typeface="Calibri" panose="020F0502020204030204" pitchFamily="34" charset="0"/>
                <a:cs typeface="Calibri" panose="020F0502020204030204" pitchFamily="34" charset="0"/>
              </a:rPr>
              <a:t> عن توفير الظروف المعيشية الملائمة لنمو الطفل البدني وال</a:t>
            </a:r>
            <a:r>
              <a:rPr lang="ar-SA" sz="2000" b="1" dirty="0">
                <a:latin typeface="Calibri" panose="020F0502020204030204" pitchFamily="34" charset="0"/>
                <a:ea typeface="Calibri" panose="020F0502020204030204" pitchFamily="34" charset="0"/>
                <a:cs typeface="Calibri" panose="020F0502020204030204" pitchFamily="34" charset="0"/>
              </a:rPr>
              <a:t>ذهن</a:t>
            </a:r>
            <a:r>
              <a:rPr lang="en-US" sz="2000" b="1" dirty="0">
                <a:latin typeface="Calibri" panose="020F0502020204030204" pitchFamily="34" charset="0"/>
                <a:ea typeface="Calibri" panose="020F0502020204030204" pitchFamily="34" charset="0"/>
                <a:cs typeface="Calibri" panose="020F0502020204030204" pitchFamily="34" charset="0"/>
              </a:rPr>
              <a:t>ي والروحي والأخلاقي والاجتماعي</a:t>
            </a:r>
            <a:r>
              <a:rPr lang="ar-SA" sz="2000" b="1" dirty="0">
                <a:latin typeface="Calibri" panose="020F0502020204030204" pitchFamily="34" charset="0"/>
                <a:ea typeface="Calibri" panose="020F0502020204030204" pitchFamily="34" charset="0"/>
                <a:cs typeface="Calibri" panose="020F0502020204030204" pitchFamily="34" charset="0"/>
              </a:rPr>
              <a:t> ضمن</a:t>
            </a:r>
            <a:r>
              <a:rPr lang="en-US" sz="2000" dirty="0">
                <a:latin typeface="Calibri" panose="020F0502020204030204" pitchFamily="34" charset="0"/>
                <a:ea typeface="Calibri" panose="020F0502020204030204" pitchFamily="34" charset="0"/>
                <a:cs typeface="Calibri" panose="020F0502020204030204" pitchFamily="34" charset="0"/>
              </a:rPr>
              <a:t> حدود قدراتهم و</a:t>
            </a:r>
            <a:r>
              <a:rPr lang="ar-SA" sz="2000" dirty="0">
                <a:latin typeface="Calibri" panose="020F0502020204030204" pitchFamily="34" charset="0"/>
                <a:ea typeface="Calibri" panose="020F0502020204030204" pitchFamily="34" charset="0"/>
                <a:cs typeface="Calibri" panose="020F0502020204030204" pitchFamily="34" charset="0"/>
              </a:rPr>
              <a:t>إمكاناتهم</a:t>
            </a:r>
            <a:r>
              <a:rPr lang="en-US" sz="2000" dirty="0">
                <a:latin typeface="Calibri" panose="020F0502020204030204" pitchFamily="34" charset="0"/>
                <a:ea typeface="Calibri" panose="020F0502020204030204" pitchFamily="34" charset="0"/>
                <a:cs typeface="Calibri" panose="020F0502020204030204" pitchFamily="34" charset="0"/>
              </a:rPr>
              <a:t> المالية</a:t>
            </a:r>
          </a:p>
        </p:txBody>
      </p:sp>
      <p:grpSp>
        <p:nvGrpSpPr>
          <p:cNvPr id="21" name="Group 20">
            <a:extLst>
              <a:ext uri="{FF2B5EF4-FFF2-40B4-BE49-F238E27FC236}">
                <a16:creationId xmlns:a16="http://schemas.microsoft.com/office/drawing/2014/main" id="{EE468AE3-5041-B53B-4C00-42CC389D88C4}"/>
              </a:ext>
            </a:extLst>
          </p:cNvPr>
          <p:cNvGrpSpPr/>
          <p:nvPr/>
        </p:nvGrpSpPr>
        <p:grpSpPr>
          <a:xfrm>
            <a:off x="973919" y="2295946"/>
            <a:ext cx="1715991" cy="2154134"/>
            <a:chOff x="8491541" y="2210403"/>
            <a:chExt cx="931751" cy="1132717"/>
          </a:xfrm>
        </p:grpSpPr>
        <p:sp>
          <p:nvSpPr>
            <p:cNvPr id="22" name="Rectangle: Single Corner Snipped 21">
              <a:extLst>
                <a:ext uri="{FF2B5EF4-FFF2-40B4-BE49-F238E27FC236}">
                  <a16:creationId xmlns:a16="http://schemas.microsoft.com/office/drawing/2014/main" id="{0C4B82F9-4D76-96E5-0858-48FA473D5FF3}"/>
                </a:ext>
              </a:extLst>
            </p:cNvPr>
            <p:cNvSpPr/>
            <p:nvPr/>
          </p:nvSpPr>
          <p:spPr>
            <a:xfrm>
              <a:off x="8491541" y="2210403"/>
              <a:ext cx="775317" cy="940071"/>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Rectangle: Single Corner Snipped 22">
              <a:extLst>
                <a:ext uri="{FF2B5EF4-FFF2-40B4-BE49-F238E27FC236}">
                  <a16:creationId xmlns:a16="http://schemas.microsoft.com/office/drawing/2014/main" id="{73271AE1-71B6-46F0-DC6A-DC8D1F387283}"/>
                </a:ext>
              </a:extLst>
            </p:cNvPr>
            <p:cNvSpPr/>
            <p:nvPr/>
          </p:nvSpPr>
          <p:spPr>
            <a:xfrm rot="582585">
              <a:off x="8647975" y="2403049"/>
              <a:ext cx="775317" cy="940071"/>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latin typeface="Arial" panose="020B0604020202020204" pitchFamily="34" charset="0"/>
                  <a:cs typeface="Arial" panose="020B0604020202020204" pitchFamily="34" charset="0"/>
                </a:rPr>
                <a:t>اتفاقية الأمم المتحدة لحقوق الطفل</a:t>
              </a:r>
            </a:p>
          </p:txBody>
        </p:sp>
      </p:grpSp>
    </p:spTree>
    <p:extLst>
      <p:ext uri="{BB962C8B-B14F-4D97-AF65-F5344CB8AC3E}">
        <p14:creationId xmlns:p14="http://schemas.microsoft.com/office/powerpoint/2010/main" val="130275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6424018C-6A47-681E-96C5-0C7DB7615EA4}"/>
              </a:ext>
            </a:extLst>
          </p:cNvPr>
          <p:cNvSpPr/>
          <p:nvPr/>
        </p:nvSpPr>
        <p:spPr>
          <a:xfrm>
            <a:off x="589935" y="2437433"/>
            <a:ext cx="11119719" cy="56984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800" b="1" dirty="0">
                <a:solidFill>
                  <a:schemeClr val="tx1"/>
                </a:solidFill>
                <a:latin typeface="Calibri" panose="020F0502020204030204" pitchFamily="34" charset="0"/>
                <a:cs typeface="Calibri" panose="020F0502020204030204" pitchFamily="34" charset="0"/>
              </a:rPr>
              <a:t>سلسلة </a:t>
            </a:r>
            <a:r>
              <a:rPr lang="en-US" sz="1800" b="1" dirty="0">
                <a:solidFill>
                  <a:schemeClr val="tx1"/>
                </a:solidFill>
                <a:latin typeface="Calibri" panose="020F0502020204030204" pitchFamily="34" charset="0"/>
                <a:cs typeface="Calibri" panose="020F0502020204030204" pitchFamily="34" charset="0"/>
              </a:rPr>
              <a:t>الرعاية</a:t>
            </a:r>
            <a:endParaRPr lang="en-US" sz="1400" b="1" dirty="0">
              <a:solidFill>
                <a:schemeClr val="tx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B18EDF4B-E1A0-60A8-123C-CFFF32721596}"/>
              </a:ext>
            </a:extLst>
          </p:cNvPr>
          <p:cNvSpPr>
            <a:spLocks noGrp="1"/>
          </p:cNvSpPr>
          <p:nvPr>
            <p:ph type="title"/>
          </p:nvPr>
        </p:nvSpPr>
        <p:spPr>
          <a:xfrm>
            <a:off x="482346" y="120516"/>
            <a:ext cx="11227308" cy="868968"/>
          </a:xfrm>
        </p:spPr>
        <p:txBody>
          <a:bodyPr>
            <a:noAutofit/>
          </a:bodyPr>
          <a:lstStyle/>
          <a:p>
            <a:pPr rtl="1"/>
            <a:r>
              <a:rPr lang="en-US" sz="2800" dirty="0">
                <a:latin typeface="Calibri" panose="020F0502020204030204" pitchFamily="34" charset="0"/>
                <a:cs typeface="Calibri" panose="020F0502020204030204" pitchFamily="34" charset="0"/>
              </a:rPr>
              <a:t>إرشادات الأمم المتحدة للرعاية البديلة للأطفال </a:t>
            </a:r>
            <a:r>
              <a:rPr lang="ar-SA" sz="2800" dirty="0">
                <a:latin typeface="Calibri" panose="020F0502020204030204" pitchFamily="34" charset="0"/>
                <a:cs typeface="Calibri" panose="020F0502020204030204" pitchFamily="34" charset="0"/>
              </a:rPr>
              <a:t>(٢٠٠٩)</a:t>
            </a:r>
            <a:endParaRPr lang="en-US" sz="28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78D23CF-9AA9-1A55-CFD3-027D5CF7A9BA}"/>
              </a:ext>
            </a:extLst>
          </p:cNvPr>
          <p:cNvSpPr txBox="1"/>
          <p:nvPr/>
        </p:nvSpPr>
        <p:spPr>
          <a:xfrm>
            <a:off x="10019449" y="3189008"/>
            <a:ext cx="1491679" cy="1323439"/>
          </a:xfrm>
          <a:prstGeom prst="rect">
            <a:avLst/>
          </a:prstGeom>
          <a:noFill/>
        </p:spPr>
        <p:txBody>
          <a:bodyPr wrap="square">
            <a:spAutoFit/>
          </a:bodyPr>
          <a:lstStyle/>
          <a:p>
            <a:pPr algn="r" rtl="1"/>
            <a:r>
              <a:rPr lang="en-US" sz="2000" dirty="0">
                <a:latin typeface="Calibri" panose="020F0502020204030204" pitchFamily="34" charset="0"/>
                <a:cs typeface="Calibri" panose="020F0502020204030204" pitchFamily="34" charset="0"/>
              </a:rPr>
              <a:t>مراقبة سلامة الأطفال ورفاههم داخل الأسر</a:t>
            </a:r>
          </a:p>
        </p:txBody>
      </p:sp>
      <p:sp>
        <p:nvSpPr>
          <p:cNvPr id="6" name="TextBox 5">
            <a:extLst>
              <a:ext uri="{FF2B5EF4-FFF2-40B4-BE49-F238E27FC236}">
                <a16:creationId xmlns:a16="http://schemas.microsoft.com/office/drawing/2014/main" id="{D0DA9409-7C2D-40E1-7656-EE3102556685}"/>
              </a:ext>
            </a:extLst>
          </p:cNvPr>
          <p:cNvSpPr txBox="1"/>
          <p:nvPr/>
        </p:nvSpPr>
        <p:spPr>
          <a:xfrm>
            <a:off x="8006938" y="3377216"/>
            <a:ext cx="1491679" cy="707886"/>
          </a:xfrm>
          <a:prstGeom prst="rect">
            <a:avLst/>
          </a:prstGeom>
          <a:noFill/>
        </p:spPr>
        <p:txBody>
          <a:bodyPr wrap="square">
            <a:spAutoFit/>
          </a:bodyPr>
          <a:lstStyle/>
          <a:p>
            <a:pPr algn="r" rtl="1"/>
            <a:r>
              <a:rPr lang="en-US" sz="2000" dirty="0">
                <a:latin typeface="Calibri" panose="020F0502020204030204" pitchFamily="34" charset="0"/>
                <a:cs typeface="Calibri" panose="020F0502020204030204" pitchFamily="34" charset="0"/>
              </a:rPr>
              <a:t>منع </a:t>
            </a:r>
            <a:r>
              <a:rPr lang="ar-SA" sz="2000" dirty="0">
                <a:latin typeface="Calibri" panose="020F0502020204030204" pitchFamily="34" charset="0"/>
                <a:cs typeface="Calibri" panose="020F0502020204030204" pitchFamily="34" charset="0"/>
              </a:rPr>
              <a:t>ال</a:t>
            </a:r>
            <a:r>
              <a:rPr lang="en-US" sz="2000" dirty="0">
                <a:latin typeface="Calibri" panose="020F0502020204030204" pitchFamily="34" charset="0"/>
                <a:cs typeface="Calibri" panose="020F0502020204030204" pitchFamily="34" charset="0"/>
              </a:rPr>
              <a:t>انفصال الأسر</a:t>
            </a:r>
            <a:r>
              <a:rPr lang="ar-SA" sz="2000" dirty="0">
                <a:latin typeface="Calibri" panose="020F0502020204030204" pitchFamily="34" charset="0"/>
                <a:cs typeface="Calibri" panose="020F0502020204030204" pitchFamily="34" charset="0"/>
              </a:rPr>
              <a:t>ي</a:t>
            </a:r>
            <a:endParaRPr lang="en-US"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7105615-C96D-1066-C5E4-14C010BFCBA0}"/>
              </a:ext>
            </a:extLst>
          </p:cNvPr>
          <p:cNvSpPr txBox="1"/>
          <p:nvPr/>
        </p:nvSpPr>
        <p:spPr>
          <a:xfrm>
            <a:off x="6254843" y="3356762"/>
            <a:ext cx="1491679" cy="707886"/>
          </a:xfrm>
          <a:prstGeom prst="rect">
            <a:avLst/>
          </a:prstGeom>
          <a:noFill/>
        </p:spPr>
        <p:txBody>
          <a:bodyPr wrap="square">
            <a:spAutoFit/>
          </a:bodyPr>
          <a:lstStyle/>
          <a:p>
            <a:pPr algn="r" rtl="1"/>
            <a:r>
              <a:rPr lang="en-US" sz="2000" dirty="0">
                <a:latin typeface="Calibri" panose="020F0502020204030204" pitchFamily="34" charset="0"/>
                <a:cs typeface="Calibri" panose="020F0502020204030204" pitchFamily="34" charset="0"/>
              </a:rPr>
              <a:t>دعم الوالدين في رعاية أطفالهم</a:t>
            </a:r>
          </a:p>
        </p:txBody>
      </p:sp>
      <p:sp>
        <p:nvSpPr>
          <p:cNvPr id="8" name="TextBox 7">
            <a:extLst>
              <a:ext uri="{FF2B5EF4-FFF2-40B4-BE49-F238E27FC236}">
                <a16:creationId xmlns:a16="http://schemas.microsoft.com/office/drawing/2014/main" id="{830310BA-6586-2A00-02C4-642F63843609}"/>
              </a:ext>
            </a:extLst>
          </p:cNvPr>
          <p:cNvSpPr txBox="1"/>
          <p:nvPr/>
        </p:nvSpPr>
        <p:spPr>
          <a:xfrm>
            <a:off x="4144260" y="3356762"/>
            <a:ext cx="1491679" cy="707886"/>
          </a:xfrm>
          <a:prstGeom prst="rect">
            <a:avLst/>
          </a:prstGeom>
          <a:noFill/>
        </p:spPr>
        <p:txBody>
          <a:bodyPr wrap="square">
            <a:spAutoFit/>
          </a:bodyPr>
          <a:lstStyle/>
          <a:p>
            <a:pPr algn="r" rtl="1"/>
            <a:r>
              <a:rPr lang="en-US" sz="2000" dirty="0">
                <a:latin typeface="Calibri" panose="020F0502020204030204" pitchFamily="34" charset="0"/>
                <a:cs typeface="Calibri" panose="020F0502020204030204" pitchFamily="34" charset="0"/>
              </a:rPr>
              <a:t>إحالة الأطفال للرعاية البديلة</a:t>
            </a:r>
          </a:p>
        </p:txBody>
      </p:sp>
      <p:sp>
        <p:nvSpPr>
          <p:cNvPr id="9" name="TextBox 8">
            <a:extLst>
              <a:ext uri="{FF2B5EF4-FFF2-40B4-BE49-F238E27FC236}">
                <a16:creationId xmlns:a16="http://schemas.microsoft.com/office/drawing/2014/main" id="{5BDBE158-3700-9723-B48A-719B4F3A9340}"/>
              </a:ext>
            </a:extLst>
          </p:cNvPr>
          <p:cNvSpPr txBox="1"/>
          <p:nvPr/>
        </p:nvSpPr>
        <p:spPr>
          <a:xfrm>
            <a:off x="2569812" y="3361814"/>
            <a:ext cx="1491679" cy="707886"/>
          </a:xfrm>
          <a:prstGeom prst="rect">
            <a:avLst/>
          </a:prstGeom>
          <a:noFill/>
        </p:spPr>
        <p:txBody>
          <a:bodyPr wrap="square">
            <a:spAutoFit/>
          </a:bodyPr>
          <a:lstStyle/>
          <a:p>
            <a:pPr algn="r" rtl="1"/>
            <a:r>
              <a:rPr lang="en-US" sz="2000" dirty="0">
                <a:latin typeface="Calibri" panose="020F0502020204030204" pitchFamily="34" charset="0"/>
                <a:cs typeface="Calibri" panose="020F0502020204030204" pitchFamily="34" charset="0"/>
              </a:rPr>
              <a:t>معايير جودة الرعاية</a:t>
            </a:r>
          </a:p>
        </p:txBody>
      </p:sp>
      <p:sp>
        <p:nvSpPr>
          <p:cNvPr id="10" name="TextBox 9">
            <a:extLst>
              <a:ext uri="{FF2B5EF4-FFF2-40B4-BE49-F238E27FC236}">
                <a16:creationId xmlns:a16="http://schemas.microsoft.com/office/drawing/2014/main" id="{0A33215F-4551-1E92-F442-72874809E8C7}"/>
              </a:ext>
            </a:extLst>
          </p:cNvPr>
          <p:cNvSpPr txBox="1"/>
          <p:nvPr/>
        </p:nvSpPr>
        <p:spPr>
          <a:xfrm>
            <a:off x="793014" y="3356762"/>
            <a:ext cx="1663700" cy="707886"/>
          </a:xfrm>
          <a:prstGeom prst="rect">
            <a:avLst/>
          </a:prstGeom>
          <a:noFill/>
        </p:spPr>
        <p:txBody>
          <a:bodyPr wrap="square">
            <a:spAutoFit/>
          </a:bodyPr>
          <a:lstStyle/>
          <a:p>
            <a:pPr algn="r" rtl="1"/>
            <a:r>
              <a:rPr lang="en-US" sz="2000" dirty="0">
                <a:latin typeface="Calibri" panose="020F0502020204030204" pitchFamily="34" charset="0"/>
                <a:cs typeface="Calibri" panose="020F0502020204030204" pitchFamily="34" charset="0"/>
              </a:rPr>
              <a:t>إعادة الدمج الأسري</a:t>
            </a:r>
          </a:p>
        </p:txBody>
      </p:sp>
      <p:sp>
        <p:nvSpPr>
          <p:cNvPr id="12" name="Google Shape;256;p19">
            <a:extLst>
              <a:ext uri="{FF2B5EF4-FFF2-40B4-BE49-F238E27FC236}">
                <a16:creationId xmlns:a16="http://schemas.microsoft.com/office/drawing/2014/main" id="{2FC5B3C6-10C4-23FF-15D4-18CC945491A4}"/>
              </a:ext>
            </a:extLst>
          </p:cNvPr>
          <p:cNvSpPr/>
          <p:nvPr/>
        </p:nvSpPr>
        <p:spPr>
          <a:xfrm>
            <a:off x="9451256" y="4147268"/>
            <a:ext cx="307777" cy="307777"/>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grpSp>
        <p:nvGrpSpPr>
          <p:cNvPr id="13" name="Group 12">
            <a:extLst>
              <a:ext uri="{FF2B5EF4-FFF2-40B4-BE49-F238E27FC236}">
                <a16:creationId xmlns:a16="http://schemas.microsoft.com/office/drawing/2014/main" id="{A0543714-A232-E9FE-DDD2-E3E12C43344B}"/>
              </a:ext>
            </a:extLst>
          </p:cNvPr>
          <p:cNvGrpSpPr/>
          <p:nvPr/>
        </p:nvGrpSpPr>
        <p:grpSpPr>
          <a:xfrm>
            <a:off x="1156539" y="1627131"/>
            <a:ext cx="936650" cy="1257134"/>
            <a:chOff x="5438539" y="7646118"/>
            <a:chExt cx="814830" cy="1093633"/>
          </a:xfrm>
          <a:solidFill>
            <a:schemeClr val="accent3">
              <a:lumMod val="75000"/>
            </a:schemeClr>
          </a:solidFill>
        </p:grpSpPr>
        <p:sp>
          <p:nvSpPr>
            <p:cNvPr id="14" name="Round Same Side Corner Rectangle 21">
              <a:extLst>
                <a:ext uri="{FF2B5EF4-FFF2-40B4-BE49-F238E27FC236}">
                  <a16:creationId xmlns:a16="http://schemas.microsoft.com/office/drawing/2014/main" id="{DF40CFAE-6B1C-EF81-2C14-DE3D965D96D7}"/>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Oval 14">
              <a:extLst>
                <a:ext uri="{FF2B5EF4-FFF2-40B4-BE49-F238E27FC236}">
                  <a16:creationId xmlns:a16="http://schemas.microsoft.com/office/drawing/2014/main" id="{5FDB2D2B-2456-0EDA-41BF-5AE63C0A8AC2}"/>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Round Same Side Corner Rectangle 23">
              <a:extLst>
                <a:ext uri="{FF2B5EF4-FFF2-40B4-BE49-F238E27FC236}">
                  <a16:creationId xmlns:a16="http://schemas.microsoft.com/office/drawing/2014/main" id="{7B5C40C6-3CFF-B211-4B07-178AB16C834A}"/>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Oval 16">
              <a:extLst>
                <a:ext uri="{FF2B5EF4-FFF2-40B4-BE49-F238E27FC236}">
                  <a16:creationId xmlns:a16="http://schemas.microsoft.com/office/drawing/2014/main" id="{1E5E5967-88F3-CA15-2D23-427675078C18}"/>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Round Same Side Corner Rectangle 25">
              <a:extLst>
                <a:ext uri="{FF2B5EF4-FFF2-40B4-BE49-F238E27FC236}">
                  <a16:creationId xmlns:a16="http://schemas.microsoft.com/office/drawing/2014/main" id="{C4F0D059-E397-14EF-2916-1DAE0D36FC98}"/>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Round Same Side Corner Rectangle 26">
              <a:extLst>
                <a:ext uri="{FF2B5EF4-FFF2-40B4-BE49-F238E27FC236}">
                  <a16:creationId xmlns:a16="http://schemas.microsoft.com/office/drawing/2014/main" id="{6ED08D55-C5D6-8ECD-7F5D-129C9994BFFF}"/>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284274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otes with solid fill">
            <a:extLst>
              <a:ext uri="{FF2B5EF4-FFF2-40B4-BE49-F238E27FC236}">
                <a16:creationId xmlns:a16="http://schemas.microsoft.com/office/drawing/2014/main" id="{740391E3-5769-D6D2-F01F-26AF75DB75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4528" y="1332057"/>
            <a:ext cx="1977274" cy="1977274"/>
          </a:xfrm>
          <a:prstGeom prst="rect">
            <a:avLst/>
          </a:prstGeom>
        </p:spPr>
      </p:pic>
      <p:pic>
        <p:nvPicPr>
          <p:cNvPr id="4" name="Graphic 3" descr="Quotes with solid fill">
            <a:extLst>
              <a:ext uri="{FF2B5EF4-FFF2-40B4-BE49-F238E27FC236}">
                <a16:creationId xmlns:a16="http://schemas.microsoft.com/office/drawing/2014/main" id="{1C9300AE-000F-3F1B-7C44-87C639299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624" y="1332057"/>
            <a:ext cx="1977274" cy="1977274"/>
          </a:xfrm>
          <a:prstGeom prst="rect">
            <a:avLst/>
          </a:prstGeom>
        </p:spPr>
      </p:pic>
      <p:sp>
        <p:nvSpPr>
          <p:cNvPr id="2" name="Title 1">
            <a:extLst>
              <a:ext uri="{FF2B5EF4-FFF2-40B4-BE49-F238E27FC236}">
                <a16:creationId xmlns:a16="http://schemas.microsoft.com/office/drawing/2014/main" id="{A4ED84BE-F235-ADDC-82D0-ADBDBF5C7081}"/>
              </a:ext>
            </a:extLst>
          </p:cNvPr>
          <p:cNvSpPr>
            <a:spLocks noGrp="1"/>
          </p:cNvSpPr>
          <p:nvPr>
            <p:ph type="title"/>
          </p:nvPr>
        </p:nvSpPr>
        <p:spPr/>
        <p:txBody>
          <a:bodyPr/>
          <a:lstStyle/>
          <a:p>
            <a:pPr rtl="1"/>
            <a:r>
              <a:rPr lang="en-US" dirty="0">
                <a:latin typeface="Calibri" panose="020F0502020204030204" pitchFamily="34" charset="0"/>
                <a:cs typeface="Calibri" panose="020F0502020204030204" pitchFamily="34" charset="0"/>
              </a:rPr>
              <a:t>تع</a:t>
            </a:r>
            <a:r>
              <a:rPr lang="ar-SA" dirty="0">
                <a:latin typeface="Calibri" panose="020F0502020204030204" pitchFamily="34" charset="0"/>
                <a:cs typeface="Calibri" panose="020F0502020204030204" pitchFamily="34" charset="0"/>
              </a:rPr>
              <a:t>اريف</a:t>
            </a:r>
            <a:r>
              <a:rPr lang="en-US"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الدعم</a:t>
            </a:r>
            <a:r>
              <a:rPr lang="en-US" dirty="0">
                <a:latin typeface="Calibri" panose="020F0502020204030204" pitchFamily="34" charset="0"/>
                <a:cs typeface="Calibri" panose="020F0502020204030204" pitchFamily="34" charset="0"/>
              </a:rPr>
              <a:t> الأسر</a:t>
            </a:r>
            <a:r>
              <a:rPr lang="ar-SA" dirty="0">
                <a:latin typeface="Calibri" panose="020F0502020204030204" pitchFamily="34" charset="0"/>
                <a:cs typeface="Calibri" panose="020F0502020204030204" pitchFamily="34" charset="0"/>
              </a:rPr>
              <a:t>ي</a:t>
            </a: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137D226-9C4C-0E12-1FFD-11281F885504}"/>
              </a:ext>
            </a:extLst>
          </p:cNvPr>
          <p:cNvSpPr txBox="1"/>
          <p:nvPr/>
        </p:nvSpPr>
        <p:spPr>
          <a:xfrm>
            <a:off x="6096000" y="2104342"/>
            <a:ext cx="5365954" cy="2031325"/>
          </a:xfrm>
          <a:prstGeom prst="rect">
            <a:avLst/>
          </a:prstGeom>
          <a:noFill/>
          <a:ln>
            <a:noFill/>
          </a:ln>
        </p:spPr>
        <p:txBody>
          <a:bodyPr wrap="square">
            <a:spAutoFit/>
          </a:bodyPr>
          <a:lstStyle/>
          <a:p>
            <a:pPr algn="r" rtl="1"/>
            <a:r>
              <a:rPr lang="en-US" dirty="0">
                <a:latin typeface="Calibri" panose="020F0502020204030204" pitchFamily="34" charset="0"/>
                <a:cs typeface="Calibri" panose="020F0502020204030204" pitchFamily="34" charset="0"/>
              </a:rPr>
              <a:t>يهدف </a:t>
            </a:r>
            <a:r>
              <a:rPr lang="ar-SA" dirty="0">
                <a:latin typeface="Calibri" panose="020F0502020204030204" pitchFamily="34" charset="0"/>
                <a:cs typeface="Calibri" panose="020F0502020204030204" pitchFamily="34" charset="0"/>
              </a:rPr>
              <a:t>الدعم</a:t>
            </a:r>
            <a:r>
              <a:rPr lang="en-US" dirty="0">
                <a:latin typeface="Calibri" panose="020F0502020204030204" pitchFamily="34" charset="0"/>
                <a:cs typeface="Calibri" panose="020F0502020204030204" pitchFamily="34" charset="0"/>
              </a:rPr>
              <a:t> الأسر</a:t>
            </a:r>
            <a:r>
              <a:rPr lang="ar-SA" dirty="0">
                <a:latin typeface="Calibri" panose="020F0502020204030204" pitchFamily="34" charset="0"/>
                <a:cs typeface="Calibri" panose="020F0502020204030204" pitchFamily="34" charset="0"/>
              </a:rPr>
              <a:t>ي</a:t>
            </a:r>
            <a:r>
              <a:rPr lang="en-US" dirty="0">
                <a:latin typeface="Calibri" panose="020F0502020204030204" pitchFamily="34" charset="0"/>
                <a:cs typeface="Calibri" panose="020F0502020204030204" pitchFamily="34" charset="0"/>
              </a:rPr>
              <a:t> إلى تعزيز مهارات </a:t>
            </a:r>
            <a:r>
              <a:rPr lang="ar-SA" dirty="0">
                <a:latin typeface="Calibri" panose="020F0502020204030204" pitchFamily="34" charset="0"/>
                <a:cs typeface="Calibri" panose="020F0502020204030204" pitchFamily="34" charset="0"/>
              </a:rPr>
              <a:t>التربية</a:t>
            </a:r>
            <a:r>
              <a:rPr lang="en-US" dirty="0">
                <a:latin typeface="Calibri" panose="020F0502020204030204" pitchFamily="34" charset="0"/>
                <a:cs typeface="Calibri" panose="020F0502020204030204" pitchFamily="34" charset="0"/>
              </a:rPr>
              <a:t> والعلاقات داخل الأسرة بأكملها ، وتخفيف الضغط النفسي وتخفيف الحرمان المادي ، وربط العائلات بشبكات الدعم الرسمية وغير الرسمية ، بحيث يكون ال</a:t>
            </a:r>
            <a:r>
              <a:rPr lang="ar-SA" dirty="0">
                <a:latin typeface="Calibri" panose="020F0502020204030204" pitchFamily="34" charset="0"/>
                <a:cs typeface="Calibri" panose="020F0502020204030204" pitchFamily="34" charset="0"/>
              </a:rPr>
              <a:t>والدين</a:t>
            </a:r>
            <a:r>
              <a:rPr lang="en-US" dirty="0">
                <a:latin typeface="Calibri" panose="020F0502020204030204" pitchFamily="34" charset="0"/>
                <a:cs typeface="Calibri" panose="020F0502020204030204" pitchFamily="34" charset="0"/>
              </a:rPr>
              <a:t> أكثر قدرة على رعاية الأطفال وتلبية احتياجاتهم ، وبالتالي منع مخاطر الإهمال والعنف و</a:t>
            </a:r>
            <a:r>
              <a:rPr lang="ar-SA" dirty="0">
                <a:latin typeface="Calibri" panose="020F0502020204030204" pitchFamily="34" charset="0"/>
                <a:cs typeface="Calibri" panose="020F0502020204030204" pitchFamily="34" charset="0"/>
              </a:rPr>
              <a:t>الإساءة</a:t>
            </a:r>
            <a:r>
              <a:rPr lang="en-US" dirty="0">
                <a:latin typeface="Calibri" panose="020F0502020204030204" pitchFamily="34" charset="0"/>
                <a:cs typeface="Calibri" panose="020F0502020204030204" pitchFamily="34" charset="0"/>
              </a:rPr>
              <a:t> واحتمال </a:t>
            </a:r>
            <a:r>
              <a:rPr lang="ar-SA" dirty="0">
                <a:latin typeface="Calibri" panose="020F0502020204030204" pitchFamily="34" charset="0"/>
                <a:cs typeface="Calibri" panose="020F0502020204030204" pitchFamily="34" charset="0"/>
              </a:rPr>
              <a:t>ان</a:t>
            </a:r>
            <a:r>
              <a:rPr lang="en-US" dirty="0">
                <a:latin typeface="Calibri" panose="020F0502020204030204" pitchFamily="34" charset="0"/>
                <a:cs typeface="Calibri" panose="020F0502020204030204" pitchFamily="34" charset="0"/>
              </a:rPr>
              <a:t>فص</a:t>
            </a:r>
            <a:r>
              <a:rPr lang="ar-SA" dirty="0">
                <a:latin typeface="Calibri" panose="020F0502020204030204" pitchFamily="34" charset="0"/>
                <a:cs typeface="Calibri" panose="020F0502020204030204" pitchFamily="34" charset="0"/>
              </a:rPr>
              <a:t>ا</a:t>
            </a:r>
            <a:r>
              <a:rPr lang="en-US" dirty="0">
                <a:latin typeface="Calibri" panose="020F0502020204030204" pitchFamily="34" charset="0"/>
                <a:cs typeface="Calibri" panose="020F0502020204030204" pitchFamily="34" charset="0"/>
              </a:rPr>
              <a:t>ل الوالدين عن الأطفال.</a:t>
            </a:r>
          </a:p>
          <a:p>
            <a:pPr algn="r" rtl="1"/>
            <a:endParaRPr lang="en-US" dirty="0">
              <a:latin typeface="Calibri" panose="020F0502020204030204" pitchFamily="34" charset="0"/>
              <a:cs typeface="Calibri" panose="020F0502020204030204" pitchFamily="34" charset="0"/>
            </a:endParaRPr>
          </a:p>
          <a:p>
            <a:pPr algn="r" rtl="1"/>
            <a:r>
              <a:rPr lang="en-US" i="1" dirty="0">
                <a:solidFill>
                  <a:schemeClr val="accent3">
                    <a:lumMod val="75000"/>
                  </a:schemeClr>
                </a:solidFill>
                <a:latin typeface="Calibri" panose="020F0502020204030204" pitchFamily="34" charset="0"/>
                <a:cs typeface="Calibri" panose="020F0502020204030204" pitchFamily="34" charset="0"/>
              </a:rPr>
              <a:t>اليونيسف. </a:t>
            </a:r>
            <a:r>
              <a:rPr lang="ar-SA" i="1" dirty="0">
                <a:solidFill>
                  <a:schemeClr val="accent3">
                    <a:lumMod val="75000"/>
                  </a:schemeClr>
                </a:solidFill>
                <a:latin typeface="Calibri" panose="020F0502020204030204" pitchFamily="34" charset="0"/>
                <a:cs typeface="Calibri" panose="020F0502020204030204" pitchFamily="34" charset="0"/>
              </a:rPr>
              <a:t> (٢٠٢٨). دعم </a:t>
            </a:r>
            <a:r>
              <a:rPr lang="en-US" i="1" dirty="0">
                <a:solidFill>
                  <a:schemeClr val="accent3">
                    <a:lumMod val="75000"/>
                  </a:schemeClr>
                </a:solidFill>
                <a:latin typeface="Calibri" panose="020F0502020204030204" pitchFamily="34" charset="0"/>
                <a:cs typeface="Calibri" panose="020F0502020204030204" pitchFamily="34" charset="0"/>
              </a:rPr>
              <a:t>الأسر المستضعفة: نوافذ الفرص</a:t>
            </a:r>
          </a:p>
        </p:txBody>
      </p:sp>
      <p:sp>
        <p:nvSpPr>
          <p:cNvPr id="8" name="TextBox 7">
            <a:extLst>
              <a:ext uri="{FF2B5EF4-FFF2-40B4-BE49-F238E27FC236}">
                <a16:creationId xmlns:a16="http://schemas.microsoft.com/office/drawing/2014/main" id="{93FECEA7-802E-0C0B-9695-73A2489B5256}"/>
              </a:ext>
            </a:extLst>
          </p:cNvPr>
          <p:cNvSpPr txBox="1"/>
          <p:nvPr/>
        </p:nvSpPr>
        <p:spPr>
          <a:xfrm>
            <a:off x="961102" y="2104341"/>
            <a:ext cx="4737735" cy="2031325"/>
          </a:xfrm>
          <a:prstGeom prst="rect">
            <a:avLst/>
          </a:prstGeom>
          <a:noFill/>
          <a:ln>
            <a:noFill/>
          </a:ln>
        </p:spPr>
        <p:txBody>
          <a:bodyPr wrap="square">
            <a:spAutoFit/>
          </a:bodyPr>
          <a:lstStyle/>
          <a:p>
            <a:pPr algn="r" rtl="1"/>
            <a:r>
              <a:rPr lang="en-US" dirty="0">
                <a:latin typeface="Calibri" panose="020F0502020204030204" pitchFamily="34" charset="0"/>
                <a:cs typeface="Calibri" panose="020F0502020204030204" pitchFamily="34" charset="0"/>
              </a:rPr>
              <a:t>المساعدة المقدمة للأسر بهدف تعزيز قدرتها على </a:t>
            </a:r>
            <a:r>
              <a:rPr lang="ar-SA" dirty="0">
                <a:latin typeface="Calibri" panose="020F0502020204030204" pitchFamily="34" charset="0"/>
                <a:cs typeface="Calibri" panose="020F0502020204030204" pitchFamily="34" charset="0"/>
              </a:rPr>
              <a:t>تعزيز</a:t>
            </a:r>
            <a:r>
              <a:rPr lang="en-US"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ال</a:t>
            </a:r>
            <a:r>
              <a:rPr lang="en-US" dirty="0">
                <a:latin typeface="Calibri" panose="020F0502020204030204" pitchFamily="34" charset="0"/>
                <a:cs typeface="Calibri" panose="020F0502020204030204" pitchFamily="34" charset="0"/>
              </a:rPr>
              <a:t>رعاية لأطفالهم. تهدف مبادرات </a:t>
            </a:r>
            <a:r>
              <a:rPr lang="ar-SA" dirty="0">
                <a:latin typeface="Calibri" panose="020F0502020204030204" pitchFamily="34" charset="0"/>
                <a:cs typeface="Calibri" panose="020F0502020204030204" pitchFamily="34" charset="0"/>
              </a:rPr>
              <a:t>دعم</a:t>
            </a:r>
            <a:r>
              <a:rPr lang="en-US" dirty="0">
                <a:latin typeface="Calibri" panose="020F0502020204030204" pitchFamily="34" charset="0"/>
                <a:cs typeface="Calibri" panose="020F0502020204030204" pitchFamily="34" charset="0"/>
              </a:rPr>
              <a:t> الأسرة إلى زيادة نقاط القوة والمرونة وعوامل الحماية لدى الأسرة ، وبذلك تعزز نمو الطفل الصحي وتقلل مخاطر الانفصال واللجوء إلى الرعاية البديلة.</a:t>
            </a:r>
          </a:p>
          <a:p>
            <a:pPr algn="r" rtl="1"/>
            <a:endParaRPr lang="en-US" i="1" dirty="0">
              <a:solidFill>
                <a:schemeClr val="tx2">
                  <a:lumMod val="60000"/>
                  <a:lumOff val="40000"/>
                </a:schemeClr>
              </a:solidFill>
              <a:latin typeface="Calibri" panose="020F0502020204030204" pitchFamily="34" charset="0"/>
              <a:cs typeface="Calibri" panose="020F0502020204030204" pitchFamily="34" charset="0"/>
            </a:endParaRPr>
          </a:p>
          <a:p>
            <a:pPr algn="r" rtl="1"/>
            <a:r>
              <a:rPr lang="en-US" i="1" dirty="0">
                <a:solidFill>
                  <a:schemeClr val="accent3">
                    <a:lumMod val="75000"/>
                  </a:schemeClr>
                </a:solidFill>
                <a:latin typeface="Calibri" panose="020F0502020204030204" pitchFamily="34" charset="0"/>
                <a:cs typeface="Calibri" panose="020F0502020204030204" pitchFamily="34" charset="0"/>
              </a:rPr>
              <a:t>شبكة </a:t>
            </a:r>
            <a:r>
              <a:rPr lang="ar-SA" i="1" dirty="0">
                <a:solidFill>
                  <a:schemeClr val="accent3">
                    <a:lumMod val="75000"/>
                  </a:schemeClr>
                </a:solidFill>
                <a:latin typeface="Calibri" panose="020F0502020204030204" pitchFamily="34" charset="0"/>
                <a:cs typeface="Calibri" panose="020F0502020204030204" pitchFamily="34" charset="0"/>
              </a:rPr>
              <a:t>ال</a:t>
            </a:r>
            <a:r>
              <a:rPr lang="en-US" i="1" dirty="0">
                <a:solidFill>
                  <a:schemeClr val="accent3">
                    <a:lumMod val="75000"/>
                  </a:schemeClr>
                </a:solidFill>
                <a:latin typeface="Calibri" panose="020F0502020204030204" pitchFamily="34" charset="0"/>
                <a:cs typeface="Calibri" panose="020F0502020204030204" pitchFamily="34" charset="0"/>
              </a:rPr>
              <a:t>رعاية </a:t>
            </a:r>
            <a:r>
              <a:rPr lang="ar-SA" i="1" dirty="0">
                <a:solidFill>
                  <a:schemeClr val="accent3">
                    <a:lumMod val="75000"/>
                  </a:schemeClr>
                </a:solidFill>
                <a:latin typeface="Calibri" panose="020F0502020204030204" pitchFamily="34" charset="0"/>
                <a:cs typeface="Calibri" panose="020F0502020204030204" pitchFamily="34" charset="0"/>
              </a:rPr>
              <a:t>ال</a:t>
            </a:r>
            <a:r>
              <a:rPr lang="en-US" i="1" dirty="0">
                <a:solidFill>
                  <a:schemeClr val="accent3">
                    <a:lumMod val="75000"/>
                  </a:schemeClr>
                </a:solidFill>
                <a:latin typeface="Calibri" panose="020F0502020204030204" pitchFamily="34" charset="0"/>
                <a:cs typeface="Calibri" panose="020F0502020204030204" pitchFamily="34" charset="0"/>
              </a:rPr>
              <a:t>أفضل</a:t>
            </a:r>
          </a:p>
        </p:txBody>
      </p:sp>
    </p:spTree>
    <p:extLst>
      <p:ext uri="{BB962C8B-B14F-4D97-AF65-F5344CB8AC3E}">
        <p14:creationId xmlns:p14="http://schemas.microsoft.com/office/powerpoint/2010/main" val="143866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E15091B3-6FDB-1FD1-1572-152D8C4296C7}"/>
              </a:ext>
            </a:extLst>
          </p:cNvPr>
          <p:cNvSpPr/>
          <p:nvPr/>
        </p:nvSpPr>
        <p:spPr>
          <a:xfrm>
            <a:off x="3714750" y="2009873"/>
            <a:ext cx="7792856" cy="36195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 name="Title 1">
            <a:extLst>
              <a:ext uri="{FF2B5EF4-FFF2-40B4-BE49-F238E27FC236}">
                <a16:creationId xmlns:a16="http://schemas.microsoft.com/office/drawing/2014/main" id="{5198BDA7-DC80-9521-403A-C52D24DC9573}"/>
              </a:ext>
            </a:extLst>
          </p:cNvPr>
          <p:cNvSpPr>
            <a:spLocks noGrp="1"/>
          </p:cNvSpPr>
          <p:nvPr>
            <p:ph type="title"/>
          </p:nvPr>
        </p:nvSpPr>
        <p:spPr>
          <a:xfrm>
            <a:off x="0" y="120516"/>
            <a:ext cx="12192000" cy="868968"/>
          </a:xfrm>
        </p:spPr>
        <p:txBody>
          <a:bodyPr>
            <a:normAutofit/>
          </a:bodyPr>
          <a:lstStyle/>
          <a:p>
            <a:pPr rtl="1"/>
            <a:r>
              <a:rPr lang="en-US" dirty="0">
                <a:latin typeface="Calibri" panose="020F0502020204030204" pitchFamily="34" charset="0"/>
                <a:cs typeface="Calibri" panose="020F0502020204030204" pitchFamily="34" charset="0"/>
              </a:rPr>
              <a:t>تأثير الأزمات الإنسانية</a:t>
            </a:r>
          </a:p>
        </p:txBody>
      </p:sp>
      <p:sp>
        <p:nvSpPr>
          <p:cNvPr id="21" name="TextBox 20">
            <a:extLst>
              <a:ext uri="{FF2B5EF4-FFF2-40B4-BE49-F238E27FC236}">
                <a16:creationId xmlns:a16="http://schemas.microsoft.com/office/drawing/2014/main" id="{878E8D09-C346-04D0-62B7-E2D434C0CC10}"/>
              </a:ext>
            </a:extLst>
          </p:cNvPr>
          <p:cNvSpPr txBox="1"/>
          <p:nvPr/>
        </p:nvSpPr>
        <p:spPr>
          <a:xfrm>
            <a:off x="5054999" y="2558342"/>
            <a:ext cx="5967920" cy="1723549"/>
          </a:xfrm>
          <a:prstGeom prst="rect">
            <a:avLst/>
          </a:prstGeom>
          <a:noFill/>
        </p:spPr>
        <p:txBody>
          <a:bodyPr wrap="square" rtlCol="0">
            <a:spAutoFit/>
          </a:bodyPr>
          <a:lstStyle/>
          <a:p>
            <a:pPr marL="514350" indent="-514350" algn="r" rtl="1">
              <a:spcAft>
                <a:spcPts val="600"/>
              </a:spcAft>
              <a:buFont typeface="+mj-lt"/>
              <a:buAutoNum type="arabicPeriod"/>
            </a:pPr>
            <a:r>
              <a:rPr lang="en-US" sz="2400" dirty="0">
                <a:latin typeface="Calibri" panose="020F0502020204030204" pitchFamily="34" charset="0"/>
                <a:cs typeface="Calibri" panose="020F0502020204030204" pitchFamily="34" charset="0"/>
              </a:rPr>
              <a:t>كيف تأثرت </a:t>
            </a:r>
            <a:r>
              <a:rPr lang="ar-SA" sz="2400" dirty="0">
                <a:latin typeface="Calibri" panose="020F0502020204030204" pitchFamily="34" charset="0"/>
                <a:cs typeface="Calibri" panose="020F0502020204030204" pitchFamily="34" charset="0"/>
              </a:rPr>
              <a:t>ال</a:t>
            </a:r>
            <a:r>
              <a:rPr lang="en-US" sz="2400" dirty="0">
                <a:latin typeface="Calibri" panose="020F0502020204030204" pitchFamily="34" charset="0"/>
                <a:cs typeface="Calibri" panose="020F0502020204030204" pitchFamily="34" charset="0"/>
              </a:rPr>
              <a:t>بيئة </a:t>
            </a:r>
            <a:r>
              <a:rPr lang="ar-SA" sz="2400" dirty="0">
                <a:latin typeface="Calibri" panose="020F0502020204030204" pitchFamily="34" charset="0"/>
                <a:cs typeface="Calibri" panose="020F0502020204030204" pitchFamily="34" charset="0"/>
              </a:rPr>
              <a:t>ال</a:t>
            </a:r>
            <a:r>
              <a:rPr lang="en-US" sz="2400" dirty="0">
                <a:latin typeface="Calibri" panose="020F0502020204030204" pitchFamily="34" charset="0"/>
                <a:cs typeface="Calibri" panose="020F0502020204030204" pitchFamily="34" charset="0"/>
              </a:rPr>
              <a:t>أسر</a:t>
            </a:r>
            <a:r>
              <a:rPr lang="ar-SA" sz="2400" dirty="0">
                <a:latin typeface="Calibri" panose="020F0502020204030204" pitchFamily="34" charset="0"/>
                <a:cs typeface="Calibri" panose="020F0502020204030204" pitchFamily="34" charset="0"/>
              </a:rPr>
              <a:t>ي</a:t>
            </a:r>
            <a:r>
              <a:rPr lang="en-US" sz="2400" dirty="0">
                <a:latin typeface="Calibri" panose="020F0502020204030204" pitchFamily="34" charset="0"/>
                <a:cs typeface="Calibri" panose="020F0502020204030204" pitchFamily="34" charset="0"/>
              </a:rPr>
              <a:t>ة</a:t>
            </a:r>
            <a:r>
              <a:rPr lang="ar-SA"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تقديم الرعاية</a:t>
            </a:r>
            <a:r>
              <a:rPr lang="ar-SA" sz="2400" dirty="0">
                <a:latin typeface="Calibri" panose="020F0502020204030204" pitchFamily="34" charset="0"/>
                <a:cs typeface="Calibri" panose="020F0502020204030204" pitchFamily="34" charset="0"/>
              </a:rPr>
              <a:t> لسميرة</a:t>
            </a:r>
            <a:r>
              <a:rPr lang="en-US" sz="2400" dirty="0">
                <a:latin typeface="Calibri" panose="020F0502020204030204" pitchFamily="34" charset="0"/>
                <a:cs typeface="Calibri" panose="020F0502020204030204" pitchFamily="34" charset="0"/>
              </a:rPr>
              <a:t> بالأزمة الإنسانية؟</a:t>
            </a:r>
          </a:p>
          <a:p>
            <a:pPr marL="514350" indent="-514350" algn="r" rtl="1">
              <a:spcAft>
                <a:spcPts val="600"/>
              </a:spcAft>
              <a:buFont typeface="+mj-lt"/>
              <a:buAutoNum type="arabicPeriod"/>
            </a:pPr>
            <a:r>
              <a:rPr lang="en-US" sz="2400" dirty="0">
                <a:latin typeface="Calibri" panose="020F0502020204030204" pitchFamily="34" charset="0"/>
                <a:cs typeface="Calibri" panose="020F0502020204030204" pitchFamily="34" charset="0"/>
              </a:rPr>
              <a:t>كيف تأثر مقدمو الرعاية المباشرون لسميرة بالأزمة؟</a:t>
            </a:r>
          </a:p>
          <a:p>
            <a:pPr marL="514350" indent="-514350" algn="r" rtl="1">
              <a:spcAft>
                <a:spcPts val="600"/>
              </a:spcAft>
              <a:buFont typeface="+mj-lt"/>
              <a:buAutoNum type="arabicPeriod"/>
            </a:pPr>
            <a:r>
              <a:rPr lang="en-US" sz="2400" dirty="0">
                <a:latin typeface="Calibri" panose="020F0502020204030204" pitchFamily="34" charset="0"/>
                <a:cs typeface="Calibri" panose="020F0502020204030204" pitchFamily="34" charset="0"/>
              </a:rPr>
              <a:t>هل سياقك مشابه لهذا أم لا؟</a:t>
            </a:r>
          </a:p>
        </p:txBody>
      </p:sp>
      <p:grpSp>
        <p:nvGrpSpPr>
          <p:cNvPr id="11" name="Group 10">
            <a:extLst>
              <a:ext uri="{FF2B5EF4-FFF2-40B4-BE49-F238E27FC236}">
                <a16:creationId xmlns:a16="http://schemas.microsoft.com/office/drawing/2014/main" id="{765B090A-CFE5-B371-E5C3-766B19582BA7}"/>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56235961-7607-5216-44A0-EAAE4C2CF3D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3" name="Group 12">
              <a:extLst>
                <a:ext uri="{FF2B5EF4-FFF2-40B4-BE49-F238E27FC236}">
                  <a16:creationId xmlns:a16="http://schemas.microsoft.com/office/drawing/2014/main" id="{87B1F2E4-E79B-0C98-5D89-8F33C03AFAA3}"/>
                </a:ext>
              </a:extLst>
            </p:cNvPr>
            <p:cNvGrpSpPr/>
            <p:nvPr/>
          </p:nvGrpSpPr>
          <p:grpSpPr>
            <a:xfrm>
              <a:off x="10621771" y="762700"/>
              <a:ext cx="562136" cy="634675"/>
              <a:chOff x="760175" y="830142"/>
              <a:chExt cx="867619" cy="979579"/>
            </a:xfrm>
          </p:grpSpPr>
          <p:sp>
            <p:nvSpPr>
              <p:cNvPr id="17" name="Rectangle 16">
                <a:extLst>
                  <a:ext uri="{FF2B5EF4-FFF2-40B4-BE49-F238E27FC236}">
                    <a16:creationId xmlns:a16="http://schemas.microsoft.com/office/drawing/2014/main" id="{34BE7CDA-6C25-EC12-B729-A41B57D4C026}"/>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٦</a:t>
                </a:r>
                <a:endParaRPr lang="en-US" sz="1600" b="1"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CD9C57B-CA19-587A-A846-B0410BD049A0}"/>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4" name="Group 13">
              <a:extLst>
                <a:ext uri="{FF2B5EF4-FFF2-40B4-BE49-F238E27FC236}">
                  <a16:creationId xmlns:a16="http://schemas.microsoft.com/office/drawing/2014/main" id="{F8516A8D-12CD-F002-D5A2-9D03AEA1FA3B}"/>
                </a:ext>
              </a:extLst>
            </p:cNvPr>
            <p:cNvGrpSpPr/>
            <p:nvPr/>
          </p:nvGrpSpPr>
          <p:grpSpPr>
            <a:xfrm>
              <a:off x="11325415" y="762701"/>
              <a:ext cx="182192" cy="634674"/>
              <a:chOff x="2121762" y="2323619"/>
              <a:chExt cx="200378" cy="825210"/>
            </a:xfrm>
          </p:grpSpPr>
          <p:sp>
            <p:nvSpPr>
              <p:cNvPr id="15" name="Isosceles Triangle 14">
                <a:extLst>
                  <a:ext uri="{FF2B5EF4-FFF2-40B4-BE49-F238E27FC236}">
                    <a16:creationId xmlns:a16="http://schemas.microsoft.com/office/drawing/2014/main" id="{F4E9AFEE-731E-1303-1ABD-9F82620189D5}"/>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Rectangle 15">
                <a:extLst>
                  <a:ext uri="{FF2B5EF4-FFF2-40B4-BE49-F238E27FC236}">
                    <a16:creationId xmlns:a16="http://schemas.microsoft.com/office/drawing/2014/main" id="{F33A9E85-8EB2-E888-A0CB-90FE7C6F7E9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pic>
        <p:nvPicPr>
          <p:cNvPr id="22" name="Picture 21">
            <a:extLst>
              <a:ext uri="{FF2B5EF4-FFF2-40B4-BE49-F238E27FC236}">
                <a16:creationId xmlns:a16="http://schemas.microsoft.com/office/drawing/2014/main" id="{5CAC43E2-AE76-6FBE-D6CB-B19D1434F353}"/>
              </a:ext>
            </a:extLst>
          </p:cNvPr>
          <p:cNvPicPr>
            <a:picLocks noChangeAspect="1"/>
          </p:cNvPicPr>
          <p:nvPr/>
        </p:nvPicPr>
        <p:blipFill rotWithShape="1">
          <a:blip r:embed="rId3"/>
          <a:srcRect l="10164" r="15279"/>
          <a:stretch/>
        </p:blipFill>
        <p:spPr>
          <a:xfrm>
            <a:off x="866585" y="2369705"/>
            <a:ext cx="3759684" cy="2839488"/>
          </a:xfrm>
          <a:prstGeom prst="rect">
            <a:avLst/>
          </a:prstGeom>
          <a:ln w="76200">
            <a:solidFill>
              <a:schemeClr val="accent3">
                <a:lumMod val="75000"/>
              </a:schemeClr>
            </a:solidFill>
          </a:ln>
        </p:spPr>
      </p:pic>
    </p:spTree>
    <p:extLst>
      <p:ext uri="{BB962C8B-B14F-4D97-AF65-F5344CB8AC3E}">
        <p14:creationId xmlns:p14="http://schemas.microsoft.com/office/powerpoint/2010/main" val="263839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D74C-5B67-4B6E-D9A3-F2CFC29B2D34}"/>
              </a:ext>
            </a:extLst>
          </p:cNvPr>
          <p:cNvSpPr>
            <a:spLocks noGrp="1"/>
          </p:cNvSpPr>
          <p:nvPr>
            <p:ph type="title"/>
          </p:nvPr>
        </p:nvSpPr>
        <p:spPr/>
        <p:txBody>
          <a:bodyPr/>
          <a:lstStyle/>
          <a:p>
            <a:pPr rtl="1"/>
            <a:r>
              <a:rPr lang="ar-SA" dirty="0">
                <a:latin typeface="Calibri" panose="020F0502020204030204" pitchFamily="34" charset="0"/>
                <a:cs typeface="Calibri" panose="020F0502020204030204" pitchFamily="34" charset="0"/>
              </a:rPr>
              <a:t>الدعم</a:t>
            </a:r>
            <a:r>
              <a:rPr lang="en-US" dirty="0">
                <a:latin typeface="Calibri" panose="020F0502020204030204" pitchFamily="34" charset="0"/>
                <a:cs typeface="Calibri" panose="020F0502020204030204" pitchFamily="34" charset="0"/>
              </a:rPr>
              <a:t> الأسر</a:t>
            </a:r>
            <a:r>
              <a:rPr lang="ar-SA" dirty="0">
                <a:latin typeface="Calibri" panose="020F0502020204030204" pitchFamily="34" charset="0"/>
                <a:cs typeface="Calibri" panose="020F0502020204030204" pitchFamily="34" charset="0"/>
              </a:rPr>
              <a:t>ي</a:t>
            </a:r>
            <a:r>
              <a:rPr lang="en-US" dirty="0">
                <a:latin typeface="Calibri" panose="020F0502020204030204" pitchFamily="34" charset="0"/>
                <a:cs typeface="Calibri" panose="020F0502020204030204" pitchFamily="34" charset="0"/>
              </a:rPr>
              <a:t> ونموذج</a:t>
            </a:r>
            <a:r>
              <a:rPr lang="ar-SA" dirty="0">
                <a:latin typeface="Calibri" panose="020F0502020204030204" pitchFamily="34" charset="0"/>
                <a:cs typeface="Calibri" panose="020F0502020204030204" pitchFamily="34" charset="0"/>
              </a:rPr>
              <a:t> البيئة</a:t>
            </a:r>
            <a:r>
              <a:rPr lang="en-US" dirty="0">
                <a:latin typeface="Calibri" panose="020F0502020204030204" pitchFamily="34" charset="0"/>
                <a:cs typeface="Calibri" panose="020F0502020204030204" pitchFamily="34" charset="0"/>
              </a:rPr>
              <a:t> الاجتماعي</a:t>
            </a:r>
            <a:r>
              <a:rPr lang="ar-SA" dirty="0">
                <a:latin typeface="Calibri" panose="020F0502020204030204" pitchFamily="34" charset="0"/>
                <a:cs typeface="Calibri" panose="020F0502020204030204" pitchFamily="34" charset="0"/>
              </a:rPr>
              <a:t>ة</a:t>
            </a:r>
            <a:r>
              <a:rPr lang="en-US"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14CEE9D3-A8D4-78D9-16EA-F1ABCB119A64}"/>
              </a:ext>
            </a:extLst>
          </p:cNvPr>
          <p:cNvSpPr txBox="1"/>
          <p:nvPr/>
        </p:nvSpPr>
        <p:spPr>
          <a:xfrm>
            <a:off x="1816233" y="5017438"/>
            <a:ext cx="4677292" cy="628708"/>
          </a:xfrm>
          <a:prstGeom prst="rect">
            <a:avLst/>
          </a:prstGeom>
          <a:solidFill>
            <a:schemeClr val="bg1"/>
          </a:solidFill>
          <a:ln>
            <a:solidFill>
              <a:schemeClr val="accent3">
                <a:lumMod val="75000"/>
              </a:schemeClr>
            </a:solidFill>
          </a:ln>
        </p:spPr>
        <p:txBody>
          <a:bodyPr wrap="square" anchor="ctr" anchorCtr="0">
            <a:noAutofit/>
          </a:bodyPr>
          <a:lstStyle/>
          <a:p>
            <a:pPr lvl="0" algn="ctr" rtl="1">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طفل</a:t>
            </a:r>
          </a:p>
        </p:txBody>
      </p:sp>
      <p:sp>
        <p:nvSpPr>
          <p:cNvPr id="6" name="Oval 5">
            <a:extLst>
              <a:ext uri="{FF2B5EF4-FFF2-40B4-BE49-F238E27FC236}">
                <a16:creationId xmlns:a16="http://schemas.microsoft.com/office/drawing/2014/main" id="{CAD6C4E3-7FF0-B496-8927-661911B81306}"/>
              </a:ext>
            </a:extLst>
          </p:cNvPr>
          <p:cNvSpPr/>
          <p:nvPr/>
        </p:nvSpPr>
        <p:spPr>
          <a:xfrm>
            <a:off x="3586172" y="1346805"/>
            <a:ext cx="7801386" cy="780138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B0BF10A7-1D28-FB56-3650-DA749D6C04D5}"/>
              </a:ext>
            </a:extLst>
          </p:cNvPr>
          <p:cNvSpPr/>
          <p:nvPr/>
        </p:nvSpPr>
        <p:spPr>
          <a:xfrm>
            <a:off x="4184197" y="1956118"/>
            <a:ext cx="6574444" cy="657444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CE1B645B-DAE3-0C27-E494-83826D18CFB8}"/>
              </a:ext>
            </a:extLst>
          </p:cNvPr>
          <p:cNvSpPr/>
          <p:nvPr/>
        </p:nvSpPr>
        <p:spPr>
          <a:xfrm>
            <a:off x="4764241" y="2523285"/>
            <a:ext cx="5385038" cy="5385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91C0BC17-BEF5-7A57-DE13-5511E0C0C336}"/>
              </a:ext>
            </a:extLst>
          </p:cNvPr>
          <p:cNvSpPr/>
          <p:nvPr/>
        </p:nvSpPr>
        <p:spPr>
          <a:xfrm>
            <a:off x="5383829" y="3105543"/>
            <a:ext cx="4145862" cy="414586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C64DBD46-C5C3-2CA3-292E-2611716A1BCC}"/>
              </a:ext>
            </a:extLst>
          </p:cNvPr>
          <p:cNvSpPr/>
          <p:nvPr/>
        </p:nvSpPr>
        <p:spPr>
          <a:xfrm>
            <a:off x="6085395" y="3734452"/>
            <a:ext cx="2802940" cy="2802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E95F3792-F93C-42D9-1FC0-68FD6BAB3F81}"/>
              </a:ext>
            </a:extLst>
          </p:cNvPr>
          <p:cNvGrpSpPr/>
          <p:nvPr/>
        </p:nvGrpSpPr>
        <p:grpSpPr>
          <a:xfrm>
            <a:off x="7123547" y="4391502"/>
            <a:ext cx="671707" cy="1493118"/>
            <a:chOff x="3524508" y="2679091"/>
            <a:chExt cx="327409" cy="727787"/>
          </a:xfrm>
          <a:solidFill>
            <a:schemeClr val="accent3">
              <a:lumMod val="50000"/>
            </a:schemeClr>
          </a:solidFill>
        </p:grpSpPr>
        <p:sp>
          <p:nvSpPr>
            <p:cNvPr id="12" name="Round Same Side Corner Rectangle 46">
              <a:extLst>
                <a:ext uri="{FF2B5EF4-FFF2-40B4-BE49-F238E27FC236}">
                  <a16:creationId xmlns:a16="http://schemas.microsoft.com/office/drawing/2014/main" id="{C5BB9ACA-4E3B-572E-820C-92029A1CBDA3}"/>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3AC1398F-9DA2-7274-3194-47EF696641B6}"/>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24F040C3-80E7-D328-7846-D19B0BE45502}"/>
              </a:ext>
            </a:extLst>
          </p:cNvPr>
          <p:cNvSpPr txBox="1"/>
          <p:nvPr/>
        </p:nvSpPr>
        <p:spPr>
          <a:xfrm>
            <a:off x="577899" y="1643075"/>
            <a:ext cx="5507496" cy="586868"/>
          </a:xfrm>
          <a:prstGeom prst="rect">
            <a:avLst/>
          </a:prstGeom>
          <a:solidFill>
            <a:schemeClr val="accent3">
              <a:lumMod val="50000"/>
            </a:schemeClr>
          </a:solidFill>
        </p:spPr>
        <p:txBody>
          <a:bodyPr wrap="square" anchor="ctr" anchorCtr="0">
            <a:noAutofit/>
          </a:bodyPr>
          <a:lstStyle/>
          <a:p>
            <a:pPr lvl="0" algn="r" rtl="1">
              <a:lnSpc>
                <a:spcPct val="107000"/>
              </a:lnSpc>
              <a:spcAft>
                <a:spcPts val="80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الأعراف الاجتماعية والثقافية</a:t>
            </a:r>
          </a:p>
        </p:txBody>
      </p:sp>
      <p:sp>
        <p:nvSpPr>
          <p:cNvPr id="15" name="TextBox 14">
            <a:extLst>
              <a:ext uri="{FF2B5EF4-FFF2-40B4-BE49-F238E27FC236}">
                <a16:creationId xmlns:a16="http://schemas.microsoft.com/office/drawing/2014/main" id="{BC257AD6-8438-5D79-D2F9-5E8C024505EF}"/>
              </a:ext>
            </a:extLst>
          </p:cNvPr>
          <p:cNvSpPr txBox="1"/>
          <p:nvPr/>
        </p:nvSpPr>
        <p:spPr>
          <a:xfrm>
            <a:off x="811620" y="2485203"/>
            <a:ext cx="4935657" cy="586868"/>
          </a:xfrm>
          <a:prstGeom prst="rect">
            <a:avLst/>
          </a:prstGeom>
          <a:solidFill>
            <a:schemeClr val="accent3">
              <a:lumMod val="75000"/>
            </a:schemeClr>
          </a:solidFill>
        </p:spPr>
        <p:txBody>
          <a:bodyPr wrap="square" anchor="ctr" anchorCtr="0">
            <a:noAutofit/>
          </a:bodyPr>
          <a:lstStyle/>
          <a:p>
            <a:pPr lvl="0" algn="r" rtl="1">
              <a:lnSpc>
                <a:spcPct val="107000"/>
              </a:lnSpc>
              <a:spcAft>
                <a:spcPts val="800"/>
              </a:spcAft>
            </a:pPr>
            <a:r>
              <a:rPr lang="ar-SA"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ال</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مجتمع</a:t>
            </a:r>
          </a:p>
        </p:txBody>
      </p:sp>
      <p:sp>
        <p:nvSpPr>
          <p:cNvPr id="16" name="TextBox 15">
            <a:extLst>
              <a:ext uri="{FF2B5EF4-FFF2-40B4-BE49-F238E27FC236}">
                <a16:creationId xmlns:a16="http://schemas.microsoft.com/office/drawing/2014/main" id="{DD8FB42A-29BA-8679-119C-5A5F5480F6F1}"/>
              </a:ext>
            </a:extLst>
          </p:cNvPr>
          <p:cNvSpPr txBox="1"/>
          <p:nvPr/>
        </p:nvSpPr>
        <p:spPr>
          <a:xfrm>
            <a:off x="1135623" y="3331480"/>
            <a:ext cx="4611654" cy="586868"/>
          </a:xfrm>
          <a:prstGeom prst="rect">
            <a:avLst/>
          </a:prstGeom>
          <a:solidFill>
            <a:schemeClr val="accent3"/>
          </a:solidFill>
        </p:spPr>
        <p:txBody>
          <a:bodyPr wrap="square" anchor="ctr" anchorCtr="0">
            <a:noAutofit/>
          </a:bodyPr>
          <a:lstStyle/>
          <a:p>
            <a:pPr lvl="0" algn="r" rtl="1">
              <a:lnSpc>
                <a:spcPct val="107000"/>
              </a:lnSpc>
              <a:spcAft>
                <a:spcPts val="800"/>
              </a:spcAft>
            </a:pPr>
            <a:r>
              <a:rPr lang="ar-SA" sz="1600" b="1" dirty="0">
                <a:effectLst/>
                <a:latin typeface="Calibri" panose="020F0502020204030204" pitchFamily="34" charset="0"/>
                <a:ea typeface="Calibri" panose="020F0502020204030204" pitchFamily="34" charset="0"/>
                <a:cs typeface="Calibri" panose="020F0502020204030204" pitchFamily="34" charset="0"/>
              </a:rPr>
              <a:t>ال</a:t>
            </a:r>
            <a:r>
              <a:rPr lang="en-US" sz="1600" b="1" dirty="0">
                <a:effectLst/>
                <a:latin typeface="Calibri" panose="020F0502020204030204" pitchFamily="34" charset="0"/>
                <a:ea typeface="Calibri" panose="020F0502020204030204" pitchFamily="34" charset="0"/>
                <a:cs typeface="Calibri" panose="020F0502020204030204" pitchFamily="34" charset="0"/>
              </a:rPr>
              <a:t>مجتمع</a:t>
            </a:r>
            <a:r>
              <a:rPr lang="ar-SA" sz="1600" b="1" dirty="0">
                <a:effectLst/>
                <a:latin typeface="Calibri" panose="020F0502020204030204" pitchFamily="34" charset="0"/>
                <a:ea typeface="Calibri" panose="020F0502020204030204" pitchFamily="34" charset="0"/>
                <a:cs typeface="Calibri" panose="020F0502020204030204" pitchFamily="34" charset="0"/>
              </a:rPr>
              <a:t> المحلي</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8333332-9AA8-D353-83F1-DF4A6D55C8B0}"/>
              </a:ext>
            </a:extLst>
          </p:cNvPr>
          <p:cNvSpPr txBox="1"/>
          <p:nvPr/>
        </p:nvSpPr>
        <p:spPr>
          <a:xfrm>
            <a:off x="1462108" y="4177757"/>
            <a:ext cx="4356191" cy="586868"/>
          </a:xfrm>
          <a:prstGeom prst="rect">
            <a:avLst/>
          </a:prstGeom>
          <a:solidFill>
            <a:schemeClr val="accent3">
              <a:lumMod val="40000"/>
              <a:lumOff val="60000"/>
            </a:schemeClr>
          </a:solidFill>
        </p:spPr>
        <p:txBody>
          <a:bodyPr wrap="square" anchor="ctr" anchorCtr="0">
            <a:noAutofit/>
          </a:bodyPr>
          <a:lstStyle/>
          <a:p>
            <a:pPr lvl="0" algn="r" rtl="1">
              <a:lnSpc>
                <a:spcPct val="107000"/>
              </a:lnSpc>
              <a:spcAft>
                <a:spcPts val="800"/>
              </a:spcAft>
            </a:pPr>
            <a:r>
              <a:rPr lang="ar-SA" sz="1600" b="1" dirty="0">
                <a:effectLst/>
                <a:latin typeface="Calibri" panose="020F0502020204030204" pitchFamily="34" charset="0"/>
                <a:ea typeface="Calibri" panose="020F0502020204030204" pitchFamily="34" charset="0"/>
                <a:cs typeface="Calibri" panose="020F0502020204030204" pitchFamily="34" charset="0"/>
              </a:rPr>
              <a:t>ال</a:t>
            </a:r>
            <a:r>
              <a:rPr lang="en-US" sz="1600" b="1" dirty="0">
                <a:effectLst/>
                <a:latin typeface="Calibri" panose="020F0502020204030204" pitchFamily="34" charset="0"/>
                <a:ea typeface="Calibri" panose="020F0502020204030204" pitchFamily="34" charset="0"/>
                <a:cs typeface="Calibri" panose="020F0502020204030204" pitchFamily="34" charset="0"/>
              </a:rPr>
              <a:t>عائلة</a:t>
            </a:r>
          </a:p>
        </p:txBody>
      </p:sp>
      <p:sp>
        <p:nvSpPr>
          <p:cNvPr id="18" name="TextBox 17">
            <a:extLst>
              <a:ext uri="{FF2B5EF4-FFF2-40B4-BE49-F238E27FC236}">
                <a16:creationId xmlns:a16="http://schemas.microsoft.com/office/drawing/2014/main" id="{14503878-194F-125B-018F-A97D45F9673C}"/>
              </a:ext>
            </a:extLst>
          </p:cNvPr>
          <p:cNvSpPr txBox="1"/>
          <p:nvPr/>
        </p:nvSpPr>
        <p:spPr>
          <a:xfrm>
            <a:off x="1867737" y="5024034"/>
            <a:ext cx="4554244" cy="586868"/>
          </a:xfrm>
          <a:prstGeom prst="rect">
            <a:avLst/>
          </a:prstGeom>
          <a:solidFill>
            <a:schemeClr val="bg1"/>
          </a:solidFill>
          <a:ln>
            <a:solidFill>
              <a:schemeClr val="bg1"/>
            </a:solidFill>
          </a:ln>
        </p:spPr>
        <p:txBody>
          <a:bodyPr wrap="square" anchor="ctr" anchorCtr="0">
            <a:noAutofit/>
          </a:bodyPr>
          <a:lstStyle/>
          <a:p>
            <a:pPr lvl="0" algn="r" rtl="1">
              <a:lnSpc>
                <a:spcPct val="107000"/>
              </a:lnSpc>
              <a:spcAft>
                <a:spcPts val="800"/>
              </a:spcAft>
            </a:pPr>
            <a:r>
              <a:rPr lang="ar-SA" sz="1600" b="1" dirty="0">
                <a:effectLst/>
                <a:latin typeface="Calibri" panose="020F0502020204030204" pitchFamily="34" charset="0"/>
                <a:ea typeface="Calibri" panose="020F0502020204030204" pitchFamily="34" charset="0"/>
                <a:cs typeface="Calibri" panose="020F0502020204030204" pitchFamily="34" charset="0"/>
              </a:rPr>
              <a:t>ال</a:t>
            </a:r>
            <a:r>
              <a:rPr lang="en-US" sz="1600" b="1" dirty="0">
                <a:effectLst/>
                <a:latin typeface="Calibri" panose="020F0502020204030204" pitchFamily="34" charset="0"/>
                <a:ea typeface="Calibri" panose="020F0502020204030204" pitchFamily="34" charset="0"/>
                <a:cs typeface="Calibri" panose="020F0502020204030204" pitchFamily="34" charset="0"/>
              </a:rPr>
              <a:t>طفل</a:t>
            </a:r>
          </a:p>
        </p:txBody>
      </p:sp>
    </p:spTree>
    <p:extLst>
      <p:ext uri="{BB962C8B-B14F-4D97-AF65-F5344CB8AC3E}">
        <p14:creationId xmlns:p14="http://schemas.microsoft.com/office/powerpoint/2010/main" val="72011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accent4"/>
              </a:buClr>
              <a:buSzPts val="3200"/>
              <a:buFont typeface="Arial"/>
              <a:buNone/>
            </a:pPr>
            <a:r>
              <a:rPr lang="en-US" dirty="0">
                <a:latin typeface="Calibri" panose="020F0502020204030204" pitchFamily="34" charset="0"/>
                <a:ea typeface="Arial"/>
                <a:cs typeface="Calibri" panose="020F0502020204030204" pitchFamily="34" charset="0"/>
                <a:sym typeface="Arial"/>
              </a:rPr>
              <a:t>نقاط التعلم الأساسية</a:t>
            </a:r>
            <a:endParaRPr lang="en-US" dirty="0">
              <a:latin typeface="Calibri" panose="020F0502020204030204" pitchFamily="34" charset="0"/>
              <a:cs typeface="Calibri" panose="020F0502020204030204" pitchFamily="34" charset="0"/>
            </a:endParaRPr>
          </a:p>
        </p:txBody>
      </p:sp>
      <p:sp>
        <p:nvSpPr>
          <p:cNvPr id="256" name="Google Shape;256;p19"/>
          <p:cNvSpPr/>
          <p:nvPr/>
        </p:nvSpPr>
        <p:spPr>
          <a:xfrm>
            <a:off x="3159007" y="1929710"/>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7" name="Google Shape;257;p19"/>
          <p:cNvSpPr/>
          <p:nvPr/>
        </p:nvSpPr>
        <p:spPr>
          <a:xfrm>
            <a:off x="8400288" y="1929710"/>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9" name="Google Shape;259;p19"/>
          <p:cNvSpPr txBox="1"/>
          <p:nvPr/>
        </p:nvSpPr>
        <p:spPr>
          <a:xfrm>
            <a:off x="1213203" y="3429000"/>
            <a:ext cx="4943168" cy="1446509"/>
          </a:xfrm>
          <a:prstGeom prst="rect">
            <a:avLst/>
          </a:prstGeom>
          <a:noFill/>
          <a:ln>
            <a:noFill/>
          </a:ln>
        </p:spPr>
        <p:txBody>
          <a:bodyPr spcFirstLastPara="1" wrap="square" lIns="91425" tIns="45700" rIns="91425" bIns="45700" anchor="t" anchorCtr="0">
            <a:spAutoFit/>
          </a:bodyPr>
          <a:lstStyle/>
          <a:p>
            <a:pPr marL="0" lvl="1" algn="ctr" defTabSz="914400" rtl="1" eaLnBrk="1" latinLnBrk="0" hangingPunct="1"/>
            <a:r>
              <a:rPr lang="ar-SA" sz="2200" dirty="0">
                <a:latin typeface="Calibri" panose="020F0502020204030204" pitchFamily="34" charset="0"/>
                <a:cs typeface="Calibri" panose="020F0502020204030204" pitchFamily="34" charset="0"/>
              </a:rPr>
              <a:t>يلعب الوالدين/مقدمو الرعاية دور هام في تعزيز قدرة الأطفال على التعامل مع المواقف العصيبة، ولا سيما في الحالات الإنسانية. في بعض الحالات، قد يكونوا أيضًا مصدر خطر.</a:t>
            </a:r>
            <a:endParaRPr lang="en-US" sz="2200" kern="12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40D8529-618F-BBEA-8ACA-0EF7154FC2F6}"/>
              </a:ext>
            </a:extLst>
          </p:cNvPr>
          <p:cNvSpPr txBox="1"/>
          <p:nvPr/>
        </p:nvSpPr>
        <p:spPr>
          <a:xfrm>
            <a:off x="6835411" y="3508796"/>
            <a:ext cx="4181313" cy="1107996"/>
          </a:xfrm>
          <a:prstGeom prst="rect">
            <a:avLst/>
          </a:prstGeom>
          <a:noFill/>
        </p:spPr>
        <p:txBody>
          <a:bodyPr wrap="square">
            <a:spAutoFit/>
          </a:bodyPr>
          <a:lstStyle/>
          <a:p>
            <a:pPr marR="0" lvl="0" algn="ctr" defTabSz="914400" rtl="1" eaLnBrk="1" fontAlgn="auto" latinLnBrk="0" hangingPunct="1">
              <a:lnSpc>
                <a:spcPct val="100000"/>
              </a:lnSpc>
              <a:spcBef>
                <a:spcPts val="0"/>
              </a:spcBef>
              <a:spcAft>
                <a:spcPts val="0"/>
              </a:spcAft>
              <a:buClrTx/>
              <a:buSzTx/>
              <a:tabLst/>
              <a:defRPr/>
            </a:pPr>
            <a:r>
              <a:rPr lang="ar-SA" sz="2200" dirty="0">
                <a:latin typeface="Calibri" panose="020F0502020204030204" pitchFamily="34" charset="0"/>
                <a:cs typeface="Calibri" panose="020F0502020204030204" pitchFamily="34" charset="0"/>
              </a:rPr>
              <a:t>غالبية الأهل يريدون الأفضل لأطفالهم. ومع ذلك، يحتاج البعض إلى دعم إضافي لتحقيق هذا الهدف.</a:t>
            </a:r>
            <a:endParaRPr lang="en-US" sz="2200" dirty="0">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F5F4F9-203C-5369-2478-C0470FC43BF8}"/>
              </a:ext>
            </a:extLst>
          </p:cNvPr>
          <p:cNvSpPr>
            <a:spLocks noGrp="1"/>
          </p:cNvSpPr>
          <p:nvPr>
            <p:ph type="title"/>
          </p:nvPr>
        </p:nvSpPr>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٣</a:t>
            </a:r>
            <a:br>
              <a:rPr lang="en-CA" sz="2400" b="1" dirty="0">
                <a:solidFill>
                  <a:schemeClr val="bg1"/>
                </a:solidFill>
                <a:latin typeface="Calibri" panose="020F0502020204030204" pitchFamily="34" charset="0"/>
                <a:cs typeface="Calibri" panose="020F0502020204030204" pitchFamily="34" charset="0"/>
              </a:rPr>
            </a:br>
            <a:br>
              <a:rPr lang="en-CA" b="1" dirty="0">
                <a:solidFill>
                  <a:schemeClr val="bg1"/>
                </a:solidFill>
                <a:latin typeface="Calibri" panose="020F0502020204030204" pitchFamily="34" charset="0"/>
                <a:cs typeface="Calibri" panose="020F0502020204030204" pitchFamily="34" charset="0"/>
              </a:rPr>
            </a:br>
            <a:r>
              <a:rPr lang="en-US" sz="5400" b="1" dirty="0">
                <a:solidFill>
                  <a:schemeClr val="bg1"/>
                </a:solidFill>
                <a:latin typeface="Calibri" panose="020F0502020204030204" pitchFamily="34" charset="0"/>
                <a:cs typeface="Calibri" panose="020F0502020204030204" pitchFamily="34" charset="0"/>
              </a:rPr>
              <a:t>اعتماد نهج </a:t>
            </a:r>
            <a:r>
              <a:rPr lang="ar-SA" sz="5400" b="1" dirty="0">
                <a:solidFill>
                  <a:schemeClr val="bg1"/>
                </a:solidFill>
                <a:latin typeface="Calibri" panose="020F0502020204030204" pitchFamily="34" charset="0"/>
                <a:cs typeface="Calibri" panose="020F0502020204030204" pitchFamily="34" charset="0"/>
              </a:rPr>
              <a:t>الدعم</a:t>
            </a:r>
            <a:r>
              <a:rPr lang="en-US" sz="5400" b="1" dirty="0">
                <a:solidFill>
                  <a:schemeClr val="bg1"/>
                </a:solidFill>
                <a:latin typeface="Calibri" panose="020F0502020204030204" pitchFamily="34" charset="0"/>
                <a:cs typeface="Calibri" panose="020F0502020204030204" pitchFamily="34" charset="0"/>
              </a:rPr>
              <a:t> الأسر</a:t>
            </a:r>
            <a:r>
              <a:rPr lang="ar-SA" sz="5400" b="1" dirty="0">
                <a:solidFill>
                  <a:schemeClr val="bg1"/>
                </a:solidFill>
                <a:latin typeface="Calibri" panose="020F0502020204030204" pitchFamily="34" charset="0"/>
                <a:cs typeface="Calibri" panose="020F0502020204030204" pitchFamily="34" charset="0"/>
              </a:rPr>
              <a:t>ي</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2966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54391-BF6A-A2CB-909C-A4CC7662B63E}"/>
              </a:ext>
            </a:extLst>
          </p:cNvPr>
          <p:cNvSpPr>
            <a:spLocks noGrp="1"/>
          </p:cNvSpPr>
          <p:nvPr>
            <p:ph type="title"/>
          </p:nvPr>
        </p:nvSpPr>
        <p:spPr/>
        <p:txBody>
          <a:bodyPr/>
          <a:lstStyle/>
          <a:p>
            <a:pPr rtl="1"/>
            <a:r>
              <a:rPr lang="en-US" dirty="0">
                <a:latin typeface="Calibri" panose="020F0502020204030204" pitchFamily="34" charset="0"/>
                <a:cs typeface="Calibri" panose="020F0502020204030204" pitchFamily="34" charset="0"/>
              </a:rPr>
              <a:t>نهج </a:t>
            </a:r>
            <a:r>
              <a:rPr lang="ar-SA" dirty="0">
                <a:latin typeface="Calibri" panose="020F0502020204030204" pitchFamily="34" charset="0"/>
                <a:cs typeface="Calibri" panose="020F0502020204030204" pitchFamily="34" charset="0"/>
              </a:rPr>
              <a:t>الدعم</a:t>
            </a:r>
            <a:r>
              <a:rPr lang="en-US" dirty="0">
                <a:latin typeface="Calibri" panose="020F0502020204030204" pitchFamily="34" charset="0"/>
                <a:cs typeface="Calibri" panose="020F0502020204030204" pitchFamily="34" charset="0"/>
              </a:rPr>
              <a:t> الأسر</a:t>
            </a:r>
            <a:r>
              <a:rPr lang="ar-SA" dirty="0">
                <a:latin typeface="Calibri" panose="020F0502020204030204" pitchFamily="34" charset="0"/>
                <a:cs typeface="Calibri" panose="020F0502020204030204" pitchFamily="34" charset="0"/>
              </a:rPr>
              <a:t>ي</a:t>
            </a:r>
            <a:r>
              <a:rPr lang="en-US" dirty="0">
                <a:latin typeface="Calibri" panose="020F0502020204030204" pitchFamily="34" charset="0"/>
                <a:cs typeface="Calibri" panose="020F0502020204030204" pitchFamily="34" charset="0"/>
              </a:rPr>
              <a:t> هو ...</a:t>
            </a:r>
          </a:p>
        </p:txBody>
      </p:sp>
      <p:grpSp>
        <p:nvGrpSpPr>
          <p:cNvPr id="4" name="Group 3">
            <a:extLst>
              <a:ext uri="{FF2B5EF4-FFF2-40B4-BE49-F238E27FC236}">
                <a16:creationId xmlns:a16="http://schemas.microsoft.com/office/drawing/2014/main" id="{E6CBF3D3-C6B7-FEA2-8E67-800D3133FF81}"/>
              </a:ext>
            </a:extLst>
          </p:cNvPr>
          <p:cNvGrpSpPr/>
          <p:nvPr/>
        </p:nvGrpSpPr>
        <p:grpSpPr>
          <a:xfrm>
            <a:off x="9004495" y="2106342"/>
            <a:ext cx="1313882" cy="1572016"/>
            <a:chOff x="2780231" y="3039417"/>
            <a:chExt cx="1162307" cy="1390660"/>
          </a:xfrm>
          <a:solidFill>
            <a:schemeClr val="accent3">
              <a:lumMod val="75000"/>
            </a:schemeClr>
          </a:solidFill>
        </p:grpSpPr>
        <p:sp>
          <p:nvSpPr>
            <p:cNvPr id="9" name="Rectangle 8">
              <a:extLst>
                <a:ext uri="{FF2B5EF4-FFF2-40B4-BE49-F238E27FC236}">
                  <a16:creationId xmlns:a16="http://schemas.microsoft.com/office/drawing/2014/main" id="{4E28D0D5-F8F6-EBDE-9706-F4C93953D55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Flowchart: Stored Data 10">
              <a:extLst>
                <a:ext uri="{FF2B5EF4-FFF2-40B4-BE49-F238E27FC236}">
                  <a16:creationId xmlns:a16="http://schemas.microsoft.com/office/drawing/2014/main" id="{71A967CD-9904-95B3-3008-7F5ACC117D76}"/>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Flowchart: Stored Data 12">
              <a:extLst>
                <a:ext uri="{FF2B5EF4-FFF2-40B4-BE49-F238E27FC236}">
                  <a16:creationId xmlns:a16="http://schemas.microsoft.com/office/drawing/2014/main" id="{7F8C83EE-E336-4729-21C5-F79773E43EBD}"/>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Rectangle 13">
              <a:extLst>
                <a:ext uri="{FF2B5EF4-FFF2-40B4-BE49-F238E27FC236}">
                  <a16:creationId xmlns:a16="http://schemas.microsoft.com/office/drawing/2014/main" id="{E3F8CA93-EC44-208F-B616-BF0EFBFF57CD}"/>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Isosceles Triangle 15">
              <a:extLst>
                <a:ext uri="{FF2B5EF4-FFF2-40B4-BE49-F238E27FC236}">
                  <a16:creationId xmlns:a16="http://schemas.microsoft.com/office/drawing/2014/main" id="{022ECA6A-0277-528F-4BF5-B4C88021272A}"/>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pic>
        <p:nvPicPr>
          <p:cNvPr id="18" name="Graphic 17" descr="Dumbbell with solid fill">
            <a:extLst>
              <a:ext uri="{FF2B5EF4-FFF2-40B4-BE49-F238E27FC236}">
                <a16:creationId xmlns:a16="http://schemas.microsoft.com/office/drawing/2014/main" id="{F43AFA39-81A5-F57D-F736-F242E52279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887995">
            <a:off x="5025010" y="1726284"/>
            <a:ext cx="2433550" cy="2433550"/>
          </a:xfrm>
          <a:prstGeom prst="rect">
            <a:avLst/>
          </a:prstGeom>
        </p:spPr>
      </p:pic>
      <p:pic>
        <p:nvPicPr>
          <p:cNvPr id="22" name="Graphic 21" descr="Flower with solid fill">
            <a:extLst>
              <a:ext uri="{FF2B5EF4-FFF2-40B4-BE49-F238E27FC236}">
                <a16:creationId xmlns:a16="http://schemas.microsoft.com/office/drawing/2014/main" id="{96A2C06E-4A73-1D5C-500B-27B764406B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6444" y="1872206"/>
            <a:ext cx="2112062" cy="2112062"/>
          </a:xfrm>
          <a:prstGeom prst="rect">
            <a:avLst/>
          </a:prstGeom>
        </p:spPr>
      </p:pic>
      <p:sp>
        <p:nvSpPr>
          <p:cNvPr id="28" name="TextBox 27">
            <a:extLst>
              <a:ext uri="{FF2B5EF4-FFF2-40B4-BE49-F238E27FC236}">
                <a16:creationId xmlns:a16="http://schemas.microsoft.com/office/drawing/2014/main" id="{697720D6-CEAE-B9FD-86E9-94F0AA70B42B}"/>
              </a:ext>
            </a:extLst>
          </p:cNvPr>
          <p:cNvSpPr txBox="1"/>
          <p:nvPr/>
        </p:nvSpPr>
        <p:spPr>
          <a:xfrm>
            <a:off x="1225309" y="4452080"/>
            <a:ext cx="3003286" cy="830997"/>
          </a:xfrm>
          <a:prstGeom prst="rect">
            <a:avLst/>
          </a:prstGeom>
          <a:noFill/>
        </p:spPr>
        <p:txBody>
          <a:bodyPr wrap="square">
            <a:spAutoFit/>
          </a:bodyPr>
          <a:lstStyle/>
          <a:p>
            <a:pPr algn="ctr" rtl="1"/>
            <a:r>
              <a:rPr lang="ar-SA" sz="2400" dirty="0">
                <a:solidFill>
                  <a:srgbClr val="000000"/>
                </a:solidFill>
                <a:latin typeface="Calibri" panose="020F0502020204030204" pitchFamily="34" charset="0"/>
                <a:cs typeface="Calibri" panose="020F0502020204030204" pitchFamily="34" charset="0"/>
              </a:rPr>
              <a:t>ال</a:t>
            </a:r>
            <a:r>
              <a:rPr lang="en-US" sz="2400" dirty="0">
                <a:solidFill>
                  <a:srgbClr val="000000"/>
                </a:solidFill>
                <a:latin typeface="Calibri" panose="020F0502020204030204" pitchFamily="34" charset="0"/>
                <a:cs typeface="Calibri" panose="020F0502020204030204" pitchFamily="34" charset="0"/>
              </a:rPr>
              <a:t>ترك</a:t>
            </a:r>
            <a:r>
              <a:rPr lang="ar-SA" sz="2400" dirty="0">
                <a:solidFill>
                  <a:srgbClr val="000000"/>
                </a:solidFill>
                <a:latin typeface="Calibri" panose="020F0502020204030204" pitchFamily="34" charset="0"/>
                <a:cs typeface="Calibri" panose="020F0502020204030204" pitchFamily="34" charset="0"/>
              </a:rPr>
              <a:t>ي</a:t>
            </a:r>
            <a:r>
              <a:rPr lang="en-US" sz="2400" dirty="0">
                <a:solidFill>
                  <a:srgbClr val="000000"/>
                </a:solidFill>
                <a:latin typeface="Calibri" panose="020F0502020204030204" pitchFamily="34" charset="0"/>
                <a:cs typeface="Calibri" panose="020F0502020204030204" pitchFamily="34" charset="0"/>
              </a:rPr>
              <a:t>ز على المرونة</a:t>
            </a:r>
          </a:p>
          <a:p>
            <a:pPr algn="ctr" rtl="1"/>
            <a:endParaRPr lang="en-US" sz="2400" dirty="0">
              <a:solidFill>
                <a:srgbClr val="000000"/>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3378244B-CC64-F4C8-E123-85B80C9A2E10}"/>
              </a:ext>
            </a:extLst>
          </p:cNvPr>
          <p:cNvSpPr txBox="1"/>
          <p:nvPr/>
        </p:nvSpPr>
        <p:spPr>
          <a:xfrm>
            <a:off x="4668666" y="4452080"/>
            <a:ext cx="3003286" cy="830997"/>
          </a:xfrm>
          <a:prstGeom prst="rect">
            <a:avLst/>
          </a:prstGeom>
          <a:noFill/>
        </p:spPr>
        <p:txBody>
          <a:bodyPr wrap="square">
            <a:spAutoFit/>
          </a:bodyPr>
          <a:lstStyle/>
          <a:p>
            <a:pPr algn="ctr" rtl="1"/>
            <a:r>
              <a:rPr lang="ar-SA" sz="2400" dirty="0">
                <a:solidFill>
                  <a:srgbClr val="000000"/>
                </a:solidFill>
                <a:latin typeface="Calibri" panose="020F0502020204030204" pitchFamily="34" charset="0"/>
                <a:cs typeface="Calibri" panose="020F0502020204030204" pitchFamily="34" charset="0"/>
              </a:rPr>
              <a:t>قائم على </a:t>
            </a:r>
            <a:r>
              <a:rPr lang="en-US" sz="2400" dirty="0">
                <a:solidFill>
                  <a:srgbClr val="000000"/>
                </a:solidFill>
                <a:latin typeface="Calibri" panose="020F0502020204030204" pitchFamily="34" charset="0"/>
                <a:cs typeface="Calibri" panose="020F0502020204030204" pitchFamily="34" charset="0"/>
              </a:rPr>
              <a:t>نقاط القوة</a:t>
            </a:r>
          </a:p>
          <a:p>
            <a:pPr algn="ctr" rtl="1"/>
            <a:endParaRPr lang="en-US" sz="2400" dirty="0">
              <a:solidFill>
                <a:srgbClr val="000000"/>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80547DCB-7F5A-9F1F-D970-B77BA26BEA62}"/>
              </a:ext>
            </a:extLst>
          </p:cNvPr>
          <p:cNvSpPr txBox="1"/>
          <p:nvPr/>
        </p:nvSpPr>
        <p:spPr>
          <a:xfrm>
            <a:off x="8112023" y="4452080"/>
            <a:ext cx="3003286" cy="461665"/>
          </a:xfrm>
          <a:prstGeom prst="rect">
            <a:avLst/>
          </a:prstGeom>
          <a:noFill/>
        </p:spPr>
        <p:txBody>
          <a:bodyPr wrap="square">
            <a:spAutoFit/>
          </a:bodyPr>
          <a:lstStyle/>
          <a:p>
            <a:pPr algn="ctr" rtl="1"/>
            <a:r>
              <a:rPr lang="en-US" sz="2400" dirty="0">
                <a:solidFill>
                  <a:srgbClr val="000000"/>
                </a:solidFill>
                <a:latin typeface="Calibri" panose="020F0502020204030204" pitchFamily="34" charset="0"/>
                <a:cs typeface="Calibri" panose="020F0502020204030204" pitchFamily="34" charset="0"/>
              </a:rPr>
              <a:t>عوامل الحماية</a:t>
            </a:r>
            <a:r>
              <a:rPr lang="ar-SA" sz="2400" dirty="0">
                <a:solidFill>
                  <a:srgbClr val="000000"/>
                </a:solidFill>
                <a:latin typeface="Calibri" panose="020F0502020204030204" pitchFamily="34" charset="0"/>
                <a:cs typeface="Calibri" panose="020F0502020204030204" pitchFamily="34" charset="0"/>
              </a:rPr>
              <a:t> الموجهة</a:t>
            </a:r>
            <a:endParaRPr 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930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50E7DB36-1F36-B041-2F37-E3E6CE4DFDFD}"/>
              </a:ext>
            </a:extLst>
          </p:cNvPr>
          <p:cNvSpPr txBox="1">
            <a:spLocks/>
          </p:cNvSpPr>
          <p:nvPr/>
        </p:nvSpPr>
        <p:spPr>
          <a:xfrm>
            <a:off x="5052502" y="1935910"/>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1800938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D280-CBEA-20F8-42C9-FBB4145CB801}"/>
              </a:ext>
            </a:extLst>
          </p:cNvPr>
          <p:cNvSpPr>
            <a:spLocks noGrp="1"/>
          </p:cNvSpPr>
          <p:nvPr>
            <p:ph type="title"/>
          </p:nvPr>
        </p:nvSpPr>
        <p:spPr/>
        <p:txBody>
          <a:bodyPr/>
          <a:lstStyle/>
          <a:p>
            <a:pPr rtl="1"/>
            <a:r>
              <a:rPr lang="en-US" dirty="0">
                <a:latin typeface="Calibri" panose="020F0502020204030204" pitchFamily="34" charset="0"/>
                <a:cs typeface="Calibri" panose="020F0502020204030204" pitchFamily="34" charset="0"/>
              </a:rPr>
              <a:t>عوامل </a:t>
            </a:r>
            <a:r>
              <a:rPr lang="ar-SA" dirty="0">
                <a:latin typeface="Calibri" panose="020F0502020204030204" pitchFamily="34" charset="0"/>
                <a:cs typeface="Calibri" panose="020F0502020204030204" pitchFamily="34" charset="0"/>
              </a:rPr>
              <a:t>الحماية الثلاثة</a:t>
            </a:r>
            <a:endParaRPr lang="en-US" dirty="0">
              <a:latin typeface="Calibri" panose="020F0502020204030204" pitchFamily="34" charset="0"/>
              <a:cs typeface="Calibri" panose="020F0502020204030204" pitchFamily="34" charset="0"/>
            </a:endParaRPr>
          </a:p>
        </p:txBody>
      </p:sp>
      <p:grpSp>
        <p:nvGrpSpPr>
          <p:cNvPr id="43" name="Group 42">
            <a:extLst>
              <a:ext uri="{FF2B5EF4-FFF2-40B4-BE49-F238E27FC236}">
                <a16:creationId xmlns:a16="http://schemas.microsoft.com/office/drawing/2014/main" id="{43477EA3-07CD-12EE-080D-15F13513B31C}"/>
              </a:ext>
            </a:extLst>
          </p:cNvPr>
          <p:cNvGrpSpPr/>
          <p:nvPr/>
        </p:nvGrpSpPr>
        <p:grpSpPr>
          <a:xfrm>
            <a:off x="601700" y="1458443"/>
            <a:ext cx="937477" cy="1121659"/>
            <a:chOff x="548251" y="4549743"/>
            <a:chExt cx="937477" cy="1121659"/>
          </a:xfrm>
        </p:grpSpPr>
        <p:grpSp>
          <p:nvGrpSpPr>
            <p:cNvPr id="15" name="Group 14">
              <a:extLst>
                <a:ext uri="{FF2B5EF4-FFF2-40B4-BE49-F238E27FC236}">
                  <a16:creationId xmlns:a16="http://schemas.microsoft.com/office/drawing/2014/main" id="{4F6FC755-9E74-62DE-DB6D-D2519BC3CA72}"/>
                </a:ext>
              </a:extLst>
            </p:cNvPr>
            <p:cNvGrpSpPr/>
            <p:nvPr/>
          </p:nvGrpSpPr>
          <p:grpSpPr>
            <a:xfrm>
              <a:off x="548251" y="4549743"/>
              <a:ext cx="937477" cy="1121659"/>
              <a:chOff x="2780231" y="3039417"/>
              <a:chExt cx="1162307" cy="1390660"/>
            </a:xfrm>
            <a:solidFill>
              <a:schemeClr val="accent3">
                <a:lumMod val="75000"/>
              </a:schemeClr>
            </a:solidFill>
          </p:grpSpPr>
          <p:sp>
            <p:nvSpPr>
              <p:cNvPr id="16" name="Rectangle 15">
                <a:extLst>
                  <a:ext uri="{FF2B5EF4-FFF2-40B4-BE49-F238E27FC236}">
                    <a16:creationId xmlns:a16="http://schemas.microsoft.com/office/drawing/2014/main" id="{2F3D0CA3-94FF-4C97-06AC-20DEE32B3429}"/>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Flowchart: Stored Data 16">
                <a:extLst>
                  <a:ext uri="{FF2B5EF4-FFF2-40B4-BE49-F238E27FC236}">
                    <a16:creationId xmlns:a16="http://schemas.microsoft.com/office/drawing/2014/main" id="{8871B8F3-1293-3549-9238-525529014C8D}"/>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Flowchart: Stored Data 17">
                <a:extLst>
                  <a:ext uri="{FF2B5EF4-FFF2-40B4-BE49-F238E27FC236}">
                    <a16:creationId xmlns:a16="http://schemas.microsoft.com/office/drawing/2014/main" id="{8358E41E-7174-13FE-46FB-BF5238BB3740}"/>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Rectangle 18">
                <a:extLst>
                  <a:ext uri="{FF2B5EF4-FFF2-40B4-BE49-F238E27FC236}">
                    <a16:creationId xmlns:a16="http://schemas.microsoft.com/office/drawing/2014/main" id="{022992CB-10B5-0E86-FA3F-E118F193A23B}"/>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Isosceles Triangle 19">
                <a:extLst>
                  <a:ext uri="{FF2B5EF4-FFF2-40B4-BE49-F238E27FC236}">
                    <a16:creationId xmlns:a16="http://schemas.microsoft.com/office/drawing/2014/main" id="{4834175D-20DB-DF33-9263-BC5BCD9E7C2C}"/>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21" name="Group 20">
              <a:extLst>
                <a:ext uri="{FF2B5EF4-FFF2-40B4-BE49-F238E27FC236}">
                  <a16:creationId xmlns:a16="http://schemas.microsoft.com/office/drawing/2014/main" id="{AC14A545-934F-89FF-465D-AC01E36AF31B}"/>
                </a:ext>
              </a:extLst>
            </p:cNvPr>
            <p:cNvGrpSpPr/>
            <p:nvPr/>
          </p:nvGrpSpPr>
          <p:grpSpPr>
            <a:xfrm>
              <a:off x="737142" y="4767351"/>
              <a:ext cx="497874" cy="668226"/>
              <a:chOff x="5438539" y="7646118"/>
              <a:chExt cx="814830" cy="1093633"/>
            </a:xfrm>
            <a:solidFill>
              <a:schemeClr val="bg1"/>
            </a:solidFill>
          </p:grpSpPr>
          <p:sp>
            <p:nvSpPr>
              <p:cNvPr id="22" name="Round Same Side Corner Rectangle 21">
                <a:extLst>
                  <a:ext uri="{FF2B5EF4-FFF2-40B4-BE49-F238E27FC236}">
                    <a16:creationId xmlns:a16="http://schemas.microsoft.com/office/drawing/2014/main" id="{1ACD0F3C-5EF5-9F0A-F6DA-A72957178243}"/>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Oval 22">
                <a:extLst>
                  <a:ext uri="{FF2B5EF4-FFF2-40B4-BE49-F238E27FC236}">
                    <a16:creationId xmlns:a16="http://schemas.microsoft.com/office/drawing/2014/main" id="{F57E11DB-A4A0-5045-57A3-D4A91D726D53}"/>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Round Same Side Corner Rectangle 23">
                <a:extLst>
                  <a:ext uri="{FF2B5EF4-FFF2-40B4-BE49-F238E27FC236}">
                    <a16:creationId xmlns:a16="http://schemas.microsoft.com/office/drawing/2014/main" id="{0EC3CA6B-DC00-9D5F-4AD7-F462C1C45DB6}"/>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Oval 24">
                <a:extLst>
                  <a:ext uri="{FF2B5EF4-FFF2-40B4-BE49-F238E27FC236}">
                    <a16:creationId xmlns:a16="http://schemas.microsoft.com/office/drawing/2014/main" id="{58C3A356-29F3-67F0-6744-42FC9743C080}"/>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Round Same Side Corner Rectangle 25">
                <a:extLst>
                  <a:ext uri="{FF2B5EF4-FFF2-40B4-BE49-F238E27FC236}">
                    <a16:creationId xmlns:a16="http://schemas.microsoft.com/office/drawing/2014/main" id="{F2A3383E-2596-952E-E356-1CA012423F0E}"/>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Round Same Side Corner Rectangle 26">
                <a:extLst>
                  <a:ext uri="{FF2B5EF4-FFF2-40B4-BE49-F238E27FC236}">
                    <a16:creationId xmlns:a16="http://schemas.microsoft.com/office/drawing/2014/main" id="{A676ADA6-DA27-E16B-105F-2FBD80825C1A}"/>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
        <p:nvSpPr>
          <p:cNvPr id="44" name="TextBox 43">
            <a:extLst>
              <a:ext uri="{FF2B5EF4-FFF2-40B4-BE49-F238E27FC236}">
                <a16:creationId xmlns:a16="http://schemas.microsoft.com/office/drawing/2014/main" id="{1DD87E27-1A35-B72C-3E7E-682BE4E248EB}"/>
              </a:ext>
            </a:extLst>
          </p:cNvPr>
          <p:cNvSpPr txBox="1"/>
          <p:nvPr/>
        </p:nvSpPr>
        <p:spPr>
          <a:xfrm>
            <a:off x="1496705" y="1653838"/>
            <a:ext cx="1897688" cy="1015663"/>
          </a:xfrm>
          <a:prstGeom prst="rect">
            <a:avLst/>
          </a:prstGeom>
          <a:noFill/>
        </p:spPr>
        <p:txBody>
          <a:bodyPr wrap="square">
            <a:spAutoFit/>
          </a:bodyPr>
          <a:lstStyle/>
          <a:p>
            <a:pPr marL="0" lvl="1" algn="r" rtl="1"/>
            <a:r>
              <a:rPr lang="en-US" sz="2000" dirty="0">
                <a:latin typeface="Calibri" panose="020F0502020204030204" pitchFamily="34" charset="0"/>
                <a:cs typeface="Calibri" panose="020F0502020204030204" pitchFamily="34" charset="0"/>
              </a:rPr>
              <a:t>العلاقات الصحية بين مقدم الرعاية والطفل</a:t>
            </a:r>
          </a:p>
        </p:txBody>
      </p:sp>
      <p:sp>
        <p:nvSpPr>
          <p:cNvPr id="45" name="TextBox 44">
            <a:extLst>
              <a:ext uri="{FF2B5EF4-FFF2-40B4-BE49-F238E27FC236}">
                <a16:creationId xmlns:a16="http://schemas.microsoft.com/office/drawing/2014/main" id="{8F402423-DB28-8DD6-8A21-EC68861246A8}"/>
              </a:ext>
            </a:extLst>
          </p:cNvPr>
          <p:cNvSpPr txBox="1"/>
          <p:nvPr/>
        </p:nvSpPr>
        <p:spPr>
          <a:xfrm>
            <a:off x="5602002" y="1620253"/>
            <a:ext cx="1897688" cy="1015663"/>
          </a:xfrm>
          <a:prstGeom prst="rect">
            <a:avLst/>
          </a:prstGeom>
          <a:noFill/>
        </p:spPr>
        <p:txBody>
          <a:bodyPr wrap="square">
            <a:spAutoFit/>
          </a:bodyPr>
          <a:lstStyle/>
          <a:p>
            <a:pPr marL="0" lvl="1" algn="r" rtl="1"/>
            <a:r>
              <a:rPr lang="ar-SA" sz="2000" dirty="0">
                <a:latin typeface="Calibri" panose="020F0502020204030204" pitchFamily="34" charset="0"/>
                <a:cs typeface="Calibri" panose="020F0502020204030204" pitchFamily="34" charset="0"/>
              </a:rPr>
              <a:t>مقدمو الرعاية المستجيبون والداعمون</a:t>
            </a:r>
            <a:endParaRPr lang="en-US" sz="2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694B0D30-9D74-EAD2-DC82-36C04D8107B1}"/>
              </a:ext>
            </a:extLst>
          </p:cNvPr>
          <p:cNvSpPr txBox="1"/>
          <p:nvPr/>
        </p:nvSpPr>
        <p:spPr>
          <a:xfrm>
            <a:off x="9273173" y="1665330"/>
            <a:ext cx="1897688" cy="707886"/>
          </a:xfrm>
          <a:prstGeom prst="rect">
            <a:avLst/>
          </a:prstGeom>
          <a:noFill/>
        </p:spPr>
        <p:txBody>
          <a:bodyPr wrap="square">
            <a:spAutoFit/>
          </a:bodyPr>
          <a:lstStyle/>
          <a:p>
            <a:pPr marL="0" lvl="1" algn="r" rtl="1"/>
            <a:r>
              <a:rPr lang="en-US" sz="2000" dirty="0">
                <a:latin typeface="Calibri" panose="020F0502020204030204" pitchFamily="34" charset="0"/>
                <a:cs typeface="Calibri" panose="020F0502020204030204" pitchFamily="34" charset="0"/>
              </a:rPr>
              <a:t>بيئات الرعاية والحماية</a:t>
            </a:r>
          </a:p>
        </p:txBody>
      </p:sp>
      <p:grpSp>
        <p:nvGrpSpPr>
          <p:cNvPr id="71" name="Group 70">
            <a:extLst>
              <a:ext uri="{FF2B5EF4-FFF2-40B4-BE49-F238E27FC236}">
                <a16:creationId xmlns:a16="http://schemas.microsoft.com/office/drawing/2014/main" id="{209DE078-74A6-8610-AB2E-1A24A4BBFC0C}"/>
              </a:ext>
            </a:extLst>
          </p:cNvPr>
          <p:cNvGrpSpPr/>
          <p:nvPr/>
        </p:nvGrpSpPr>
        <p:grpSpPr>
          <a:xfrm>
            <a:off x="8428402" y="1447348"/>
            <a:ext cx="937477" cy="1121659"/>
            <a:chOff x="678442" y="1567255"/>
            <a:chExt cx="937477" cy="1121659"/>
          </a:xfrm>
        </p:grpSpPr>
        <p:grpSp>
          <p:nvGrpSpPr>
            <p:cNvPr id="3" name="Group 2">
              <a:extLst>
                <a:ext uri="{FF2B5EF4-FFF2-40B4-BE49-F238E27FC236}">
                  <a16:creationId xmlns:a16="http://schemas.microsoft.com/office/drawing/2014/main" id="{A8700636-12F2-322F-9669-9A412008BBE1}"/>
                </a:ext>
              </a:extLst>
            </p:cNvPr>
            <p:cNvGrpSpPr/>
            <p:nvPr/>
          </p:nvGrpSpPr>
          <p:grpSpPr>
            <a:xfrm>
              <a:off x="678442" y="1567255"/>
              <a:ext cx="937477" cy="1121659"/>
              <a:chOff x="2780231" y="3039417"/>
              <a:chExt cx="1162307" cy="1390660"/>
            </a:xfrm>
            <a:solidFill>
              <a:schemeClr val="accent3">
                <a:lumMod val="75000"/>
              </a:schemeClr>
            </a:solidFill>
          </p:grpSpPr>
          <p:sp>
            <p:nvSpPr>
              <p:cNvPr id="4" name="Rectangle 3">
                <a:extLst>
                  <a:ext uri="{FF2B5EF4-FFF2-40B4-BE49-F238E27FC236}">
                    <a16:creationId xmlns:a16="http://schemas.microsoft.com/office/drawing/2014/main" id="{AD972785-9FEF-EC53-4669-C2C306F1EEA1}"/>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Flowchart: Stored Data 4">
                <a:extLst>
                  <a:ext uri="{FF2B5EF4-FFF2-40B4-BE49-F238E27FC236}">
                    <a16:creationId xmlns:a16="http://schemas.microsoft.com/office/drawing/2014/main" id="{BCF50061-021D-8FD0-87AF-45107FBE2860}"/>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 name="Flowchart: Stored Data 5">
                <a:extLst>
                  <a:ext uri="{FF2B5EF4-FFF2-40B4-BE49-F238E27FC236}">
                    <a16:creationId xmlns:a16="http://schemas.microsoft.com/office/drawing/2014/main" id="{B95A7E73-FF5B-7CDC-0589-EE8884990779}"/>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7" name="Rectangle 6">
                <a:extLst>
                  <a:ext uri="{FF2B5EF4-FFF2-40B4-BE49-F238E27FC236}">
                    <a16:creationId xmlns:a16="http://schemas.microsoft.com/office/drawing/2014/main" id="{A3483514-44CC-7A91-F252-EC6060C60062}"/>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Isosceles Triangle 7">
                <a:extLst>
                  <a:ext uri="{FF2B5EF4-FFF2-40B4-BE49-F238E27FC236}">
                    <a16:creationId xmlns:a16="http://schemas.microsoft.com/office/drawing/2014/main" id="{36F447A3-3B0B-F4FC-1EE8-88D53A5CC7B1}"/>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49" name="Group 48">
              <a:extLst>
                <a:ext uri="{FF2B5EF4-FFF2-40B4-BE49-F238E27FC236}">
                  <a16:creationId xmlns:a16="http://schemas.microsoft.com/office/drawing/2014/main" id="{E76AC46E-F184-37D3-EC94-C0B6EBE2603B}"/>
                </a:ext>
              </a:extLst>
            </p:cNvPr>
            <p:cNvGrpSpPr/>
            <p:nvPr/>
          </p:nvGrpSpPr>
          <p:grpSpPr>
            <a:xfrm>
              <a:off x="820591" y="1847754"/>
              <a:ext cx="633925" cy="581856"/>
              <a:chOff x="7619849" y="5297373"/>
              <a:chExt cx="500332" cy="459236"/>
            </a:xfrm>
          </p:grpSpPr>
          <p:sp>
            <p:nvSpPr>
              <p:cNvPr id="47" name="Trapezoid 46">
                <a:extLst>
                  <a:ext uri="{FF2B5EF4-FFF2-40B4-BE49-F238E27FC236}">
                    <a16:creationId xmlns:a16="http://schemas.microsoft.com/office/drawing/2014/main" id="{318FD8C0-19BF-2079-6005-10FA619EFE5F}"/>
                  </a:ext>
                </a:extLst>
              </p:cNvPr>
              <p:cNvSpPr/>
              <p:nvPr/>
            </p:nvSpPr>
            <p:spPr>
              <a:xfrm>
                <a:off x="7619849" y="5297373"/>
                <a:ext cx="500332" cy="200981"/>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8" name="Rectangle 47">
                <a:extLst>
                  <a:ext uri="{FF2B5EF4-FFF2-40B4-BE49-F238E27FC236}">
                    <a16:creationId xmlns:a16="http://schemas.microsoft.com/office/drawing/2014/main" id="{94111138-A180-D838-F897-3E1289BECE14}"/>
                  </a:ext>
                </a:extLst>
              </p:cNvPr>
              <p:cNvSpPr/>
              <p:nvPr/>
            </p:nvSpPr>
            <p:spPr>
              <a:xfrm>
                <a:off x="7663186" y="5498354"/>
                <a:ext cx="413659" cy="25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52" name="Heart 51">
              <a:extLst>
                <a:ext uri="{FF2B5EF4-FFF2-40B4-BE49-F238E27FC236}">
                  <a16:creationId xmlns:a16="http://schemas.microsoft.com/office/drawing/2014/main" id="{FD072DB0-C23C-D500-B30D-4F7F2AC84754}"/>
                </a:ext>
              </a:extLst>
            </p:cNvPr>
            <p:cNvSpPr/>
            <p:nvPr/>
          </p:nvSpPr>
          <p:spPr>
            <a:xfrm>
              <a:off x="1004668" y="2053550"/>
              <a:ext cx="285023" cy="254645"/>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65" name="Group 64">
            <a:extLst>
              <a:ext uri="{FF2B5EF4-FFF2-40B4-BE49-F238E27FC236}">
                <a16:creationId xmlns:a16="http://schemas.microsoft.com/office/drawing/2014/main" id="{00D1321C-66D3-0FFE-C5D8-B70FFAEA6F5B}"/>
              </a:ext>
            </a:extLst>
          </p:cNvPr>
          <p:cNvGrpSpPr/>
          <p:nvPr/>
        </p:nvGrpSpPr>
        <p:grpSpPr>
          <a:xfrm>
            <a:off x="4412642" y="1567255"/>
            <a:ext cx="937477" cy="1121659"/>
            <a:chOff x="548251" y="3024358"/>
            <a:chExt cx="937477" cy="1121659"/>
          </a:xfrm>
        </p:grpSpPr>
        <p:grpSp>
          <p:nvGrpSpPr>
            <p:cNvPr id="9" name="Group 8">
              <a:extLst>
                <a:ext uri="{FF2B5EF4-FFF2-40B4-BE49-F238E27FC236}">
                  <a16:creationId xmlns:a16="http://schemas.microsoft.com/office/drawing/2014/main" id="{EEBD8D4F-E563-AE6A-AA5E-40DEAE681352}"/>
                </a:ext>
              </a:extLst>
            </p:cNvPr>
            <p:cNvGrpSpPr/>
            <p:nvPr/>
          </p:nvGrpSpPr>
          <p:grpSpPr>
            <a:xfrm>
              <a:off x="548251" y="3024358"/>
              <a:ext cx="937477" cy="1121659"/>
              <a:chOff x="2780231" y="3039417"/>
              <a:chExt cx="1162307" cy="1390660"/>
            </a:xfrm>
            <a:solidFill>
              <a:schemeClr val="accent3">
                <a:lumMod val="75000"/>
              </a:schemeClr>
            </a:solidFill>
          </p:grpSpPr>
          <p:sp>
            <p:nvSpPr>
              <p:cNvPr id="10" name="Rectangle 9">
                <a:extLst>
                  <a:ext uri="{FF2B5EF4-FFF2-40B4-BE49-F238E27FC236}">
                    <a16:creationId xmlns:a16="http://schemas.microsoft.com/office/drawing/2014/main" id="{0AC2CB87-D05E-7CDE-4D1A-7589E36B38EA}"/>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Flowchart: Stored Data 10">
                <a:extLst>
                  <a:ext uri="{FF2B5EF4-FFF2-40B4-BE49-F238E27FC236}">
                    <a16:creationId xmlns:a16="http://schemas.microsoft.com/office/drawing/2014/main" id="{0D4EBCD5-F583-1702-B77F-9071024D3859}"/>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Flowchart: Stored Data 11">
                <a:extLst>
                  <a:ext uri="{FF2B5EF4-FFF2-40B4-BE49-F238E27FC236}">
                    <a16:creationId xmlns:a16="http://schemas.microsoft.com/office/drawing/2014/main" id="{9D033F09-5ED1-BB17-2F15-24FE6C298EE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Rectangle 12">
                <a:extLst>
                  <a:ext uri="{FF2B5EF4-FFF2-40B4-BE49-F238E27FC236}">
                    <a16:creationId xmlns:a16="http://schemas.microsoft.com/office/drawing/2014/main" id="{48B8EBF0-0224-7536-868E-09D950C36617}"/>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4" name="Isosceles Triangle 13">
                <a:extLst>
                  <a:ext uri="{FF2B5EF4-FFF2-40B4-BE49-F238E27FC236}">
                    <a16:creationId xmlns:a16="http://schemas.microsoft.com/office/drawing/2014/main" id="{D92C4BCA-EDA8-5DCD-8433-84A455192319}"/>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62" name="Group 61">
              <a:extLst>
                <a:ext uri="{FF2B5EF4-FFF2-40B4-BE49-F238E27FC236}">
                  <a16:creationId xmlns:a16="http://schemas.microsoft.com/office/drawing/2014/main" id="{4841AFB4-8517-882F-6F19-4782C6019B55}"/>
                </a:ext>
              </a:extLst>
            </p:cNvPr>
            <p:cNvGrpSpPr/>
            <p:nvPr/>
          </p:nvGrpSpPr>
          <p:grpSpPr>
            <a:xfrm>
              <a:off x="722202" y="3250645"/>
              <a:ext cx="547216" cy="690061"/>
              <a:chOff x="8440399" y="3758191"/>
              <a:chExt cx="648257" cy="817478"/>
            </a:xfrm>
            <a:solidFill>
              <a:schemeClr val="bg1"/>
            </a:solidFill>
          </p:grpSpPr>
          <p:grpSp>
            <p:nvGrpSpPr>
              <p:cNvPr id="53" name="Group 52">
                <a:extLst>
                  <a:ext uri="{FF2B5EF4-FFF2-40B4-BE49-F238E27FC236}">
                    <a16:creationId xmlns:a16="http://schemas.microsoft.com/office/drawing/2014/main" id="{21547385-071A-0DA4-474A-F76CBAFCBC52}"/>
                  </a:ext>
                </a:extLst>
              </p:cNvPr>
              <p:cNvGrpSpPr/>
              <p:nvPr/>
            </p:nvGrpSpPr>
            <p:grpSpPr>
              <a:xfrm>
                <a:off x="8835207" y="3758191"/>
                <a:ext cx="253449" cy="817478"/>
                <a:chOff x="4045582" y="1684320"/>
                <a:chExt cx="350098" cy="1129211"/>
              </a:xfrm>
              <a:grpFill/>
            </p:grpSpPr>
            <p:sp>
              <p:nvSpPr>
                <p:cNvPr id="54" name="Round Same Side Corner Rectangle 21">
                  <a:extLst>
                    <a:ext uri="{FF2B5EF4-FFF2-40B4-BE49-F238E27FC236}">
                      <a16:creationId xmlns:a16="http://schemas.microsoft.com/office/drawing/2014/main" id="{7A258BB8-2B5C-42B4-ABA1-5C31152CB1CC}"/>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6" name="Oval 55">
                  <a:extLst>
                    <a:ext uri="{FF2B5EF4-FFF2-40B4-BE49-F238E27FC236}">
                      <a16:creationId xmlns:a16="http://schemas.microsoft.com/office/drawing/2014/main" id="{754EEBDD-23CE-A0A7-AE81-2BA071A8BFA9}"/>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57" name="Group 56">
                <a:extLst>
                  <a:ext uri="{FF2B5EF4-FFF2-40B4-BE49-F238E27FC236}">
                    <a16:creationId xmlns:a16="http://schemas.microsoft.com/office/drawing/2014/main" id="{2065A962-5FA9-143F-22B2-95DD14CECF21}"/>
                  </a:ext>
                </a:extLst>
              </p:cNvPr>
              <p:cNvGrpSpPr/>
              <p:nvPr/>
            </p:nvGrpSpPr>
            <p:grpSpPr>
              <a:xfrm>
                <a:off x="8440399" y="3758191"/>
                <a:ext cx="363228" cy="817478"/>
                <a:chOff x="3000654" y="1516217"/>
                <a:chExt cx="245039" cy="551483"/>
              </a:xfrm>
              <a:grpFill/>
            </p:grpSpPr>
            <p:grpSp>
              <p:nvGrpSpPr>
                <p:cNvPr id="58" name="Group 57">
                  <a:extLst>
                    <a:ext uri="{FF2B5EF4-FFF2-40B4-BE49-F238E27FC236}">
                      <a16:creationId xmlns:a16="http://schemas.microsoft.com/office/drawing/2014/main" id="{90B945FB-631A-A7EF-05A4-3585D7C45C91}"/>
                    </a:ext>
                  </a:extLst>
                </p:cNvPr>
                <p:cNvGrpSpPr/>
                <p:nvPr/>
              </p:nvGrpSpPr>
              <p:grpSpPr>
                <a:xfrm>
                  <a:off x="3036509" y="1516217"/>
                  <a:ext cx="172158" cy="551483"/>
                  <a:chOff x="4043172" y="1684320"/>
                  <a:chExt cx="352508" cy="1129211"/>
                </a:xfrm>
                <a:grpFill/>
              </p:grpSpPr>
              <p:sp>
                <p:nvSpPr>
                  <p:cNvPr id="60" name="Round Same Side Corner Rectangle 21">
                    <a:extLst>
                      <a:ext uri="{FF2B5EF4-FFF2-40B4-BE49-F238E27FC236}">
                        <a16:creationId xmlns:a16="http://schemas.microsoft.com/office/drawing/2014/main" id="{0C06BCF6-EE1E-8F1C-B02C-4B7894F399C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1" name="Oval 60">
                    <a:extLst>
                      <a:ext uri="{FF2B5EF4-FFF2-40B4-BE49-F238E27FC236}">
                        <a16:creationId xmlns:a16="http://schemas.microsoft.com/office/drawing/2014/main" id="{FBE53733-0471-8363-F5A1-B492E830EB73}"/>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59" name="Flowchart: Manual Operation 58">
                  <a:extLst>
                    <a:ext uri="{FF2B5EF4-FFF2-40B4-BE49-F238E27FC236}">
                      <a16:creationId xmlns:a16="http://schemas.microsoft.com/office/drawing/2014/main" id="{395B180A-5046-2DCF-AE66-8E14F99085E7}"/>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grpSp>
      <p:sp>
        <p:nvSpPr>
          <p:cNvPr id="68" name="Rectangle: Rounded Corners 67">
            <a:extLst>
              <a:ext uri="{FF2B5EF4-FFF2-40B4-BE49-F238E27FC236}">
                <a16:creationId xmlns:a16="http://schemas.microsoft.com/office/drawing/2014/main" id="{07A9DFCC-A4C7-6E3A-4E17-86631F8A491B}"/>
              </a:ext>
            </a:extLst>
          </p:cNvPr>
          <p:cNvSpPr/>
          <p:nvPr/>
        </p:nvSpPr>
        <p:spPr>
          <a:xfrm>
            <a:off x="8249754" y="3026871"/>
            <a:ext cx="3320211" cy="293903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rtl="1"/>
            <a:r>
              <a:rPr lang="en-US" b="1" dirty="0">
                <a:solidFill>
                  <a:schemeClr val="tx1"/>
                </a:solidFill>
                <a:latin typeface="Calibri" panose="020F0502020204030204" pitchFamily="34" charset="0"/>
                <a:cs typeface="Calibri" panose="020F0502020204030204" pitchFamily="34" charset="0"/>
              </a:rPr>
              <a:t>السيناريو </a:t>
            </a:r>
            <a:r>
              <a:rPr lang="ar-SA" b="1" dirty="0">
                <a:solidFill>
                  <a:schemeClr val="tx1"/>
                </a:solidFill>
                <a:latin typeface="Calibri" panose="020F0502020204030204" pitchFamily="34" charset="0"/>
                <a:cs typeface="Calibri" panose="020F0502020204030204" pitchFamily="34" charset="0"/>
              </a:rPr>
              <a:t>١</a:t>
            </a:r>
            <a:r>
              <a:rPr lang="en-US" b="1" dirty="0">
                <a:solidFill>
                  <a:schemeClr val="tx1"/>
                </a:solidFill>
                <a:latin typeface="Calibri" panose="020F0502020204030204" pitchFamily="34" charset="0"/>
                <a:cs typeface="Calibri" panose="020F0502020204030204" pitchFamily="34" charset="0"/>
              </a:rPr>
              <a:t>:</a:t>
            </a:r>
            <a:r>
              <a:rPr lang="en-US" dirty="0">
                <a:solidFill>
                  <a:schemeClr val="tx1"/>
                </a:solidFill>
                <a:latin typeface="Calibri" panose="020F0502020204030204" pitchFamily="34" charset="0"/>
                <a:cs typeface="Calibri" panose="020F0502020204030204" pitchFamily="34" charset="0"/>
              </a:rPr>
              <a:t>مثال إيجابي لبيئة الرعاية والحماية</a:t>
            </a:r>
          </a:p>
          <a:p>
            <a:pPr marL="0" lvl="1" algn="r" rtl="1"/>
            <a:r>
              <a:rPr lang="en-US" dirty="0">
                <a:solidFill>
                  <a:schemeClr val="tx1"/>
                </a:solidFill>
                <a:latin typeface="Calibri" panose="020F0502020204030204" pitchFamily="34" charset="0"/>
                <a:cs typeface="Calibri" panose="020F0502020204030204" pitchFamily="34" charset="0"/>
              </a:rPr>
              <a:t> </a:t>
            </a:r>
          </a:p>
          <a:p>
            <a:pPr marL="0" lvl="1" algn="r" rtl="1"/>
            <a:r>
              <a:rPr lang="en-US" b="1" dirty="0">
                <a:solidFill>
                  <a:schemeClr val="tx1"/>
                </a:solidFill>
                <a:latin typeface="Calibri" panose="020F0502020204030204" pitchFamily="34" charset="0"/>
                <a:cs typeface="Calibri" panose="020F0502020204030204" pitchFamily="34" charset="0"/>
              </a:rPr>
              <a:t>السيناريو </a:t>
            </a:r>
            <a:r>
              <a:rPr lang="ar-SA" b="1" dirty="0">
                <a:solidFill>
                  <a:schemeClr val="tx1"/>
                </a:solidFill>
                <a:latin typeface="Calibri" panose="020F0502020204030204" pitchFamily="34" charset="0"/>
                <a:cs typeface="Calibri" panose="020F0502020204030204" pitchFamily="34" charset="0"/>
              </a:rPr>
              <a:t>٢</a:t>
            </a:r>
            <a:r>
              <a:rPr lang="en-US" b="1" dirty="0">
                <a:solidFill>
                  <a:schemeClr val="tx1"/>
                </a:solidFill>
                <a:latin typeface="Calibri" panose="020F0502020204030204" pitchFamily="34" charset="0"/>
                <a:cs typeface="Calibri" panose="020F0502020204030204" pitchFamily="34" charset="0"/>
              </a:rPr>
              <a:t>:</a:t>
            </a:r>
            <a:r>
              <a:rPr lang="en-US" dirty="0">
                <a:solidFill>
                  <a:schemeClr val="tx1"/>
                </a:solidFill>
                <a:latin typeface="Calibri" panose="020F0502020204030204" pitchFamily="34" charset="0"/>
                <a:cs typeface="Calibri" panose="020F0502020204030204" pitchFamily="34" charset="0"/>
              </a:rPr>
              <a:t>مثال سلبي يظهر </a:t>
            </a:r>
            <a:r>
              <a:rPr lang="ar-SA" dirty="0">
                <a:solidFill>
                  <a:schemeClr val="tx1"/>
                </a:solidFill>
                <a:latin typeface="Calibri" panose="020F0502020204030204" pitchFamily="34" charset="0"/>
                <a:cs typeface="Calibri" panose="020F0502020204030204" pitchFamily="34" charset="0"/>
              </a:rPr>
              <a:t>النقيض ل</a:t>
            </a:r>
            <a:r>
              <a:rPr lang="en-US" dirty="0">
                <a:solidFill>
                  <a:schemeClr val="tx1"/>
                </a:solidFill>
                <a:latin typeface="Calibri" panose="020F0502020204030204" pitchFamily="34" charset="0"/>
                <a:cs typeface="Calibri" panose="020F0502020204030204" pitchFamily="34" charset="0"/>
              </a:rPr>
              <a:t>بيئة الرعاية والحماية</a:t>
            </a:r>
          </a:p>
        </p:txBody>
      </p:sp>
      <p:sp>
        <p:nvSpPr>
          <p:cNvPr id="69" name="Rectangle: Rounded Corners 68">
            <a:extLst>
              <a:ext uri="{FF2B5EF4-FFF2-40B4-BE49-F238E27FC236}">
                <a16:creationId xmlns:a16="http://schemas.microsoft.com/office/drawing/2014/main" id="{BB1A0382-473B-17E5-B32B-5378B2845928}"/>
              </a:ext>
            </a:extLst>
          </p:cNvPr>
          <p:cNvSpPr/>
          <p:nvPr/>
        </p:nvSpPr>
        <p:spPr>
          <a:xfrm>
            <a:off x="4412642" y="3026871"/>
            <a:ext cx="3320211" cy="293903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rtl="1"/>
            <a:r>
              <a:rPr lang="en-US" b="1" dirty="0">
                <a:solidFill>
                  <a:schemeClr val="tx1"/>
                </a:solidFill>
                <a:latin typeface="Calibri" panose="020F0502020204030204" pitchFamily="34" charset="0"/>
                <a:cs typeface="Calibri" panose="020F0502020204030204" pitchFamily="34" charset="0"/>
              </a:rPr>
              <a:t>السيناريو </a:t>
            </a:r>
            <a:r>
              <a:rPr lang="ar-SA" b="1" dirty="0">
                <a:solidFill>
                  <a:schemeClr val="tx1"/>
                </a:solidFill>
                <a:latin typeface="Calibri" panose="020F0502020204030204" pitchFamily="34" charset="0"/>
                <a:cs typeface="Calibri" panose="020F0502020204030204" pitchFamily="34" charset="0"/>
              </a:rPr>
              <a:t>٣</a:t>
            </a:r>
            <a:r>
              <a:rPr lang="en-US" b="1" dirty="0">
                <a:solidFill>
                  <a:schemeClr val="tx1"/>
                </a:solidFill>
                <a:latin typeface="Calibri" panose="020F0502020204030204" pitchFamily="34" charset="0"/>
                <a:cs typeface="Calibri" panose="020F0502020204030204" pitchFamily="34" charset="0"/>
              </a:rPr>
              <a:t>:</a:t>
            </a:r>
            <a:r>
              <a:rPr lang="en-US" dirty="0">
                <a:solidFill>
                  <a:schemeClr val="tx1"/>
                </a:solidFill>
                <a:latin typeface="Calibri" panose="020F0502020204030204" pitchFamily="34" charset="0"/>
                <a:cs typeface="Calibri" panose="020F0502020204030204" pitchFamily="34" charset="0"/>
              </a:rPr>
              <a:t>مثال إيجابي لمقدم رعاية مستجيب وداعم</a:t>
            </a:r>
          </a:p>
          <a:p>
            <a:pPr marL="0" lvl="1" algn="r" rtl="1"/>
            <a:endParaRPr lang="en-US" dirty="0">
              <a:solidFill>
                <a:schemeClr val="tx1"/>
              </a:solidFill>
              <a:latin typeface="Calibri" panose="020F0502020204030204" pitchFamily="34" charset="0"/>
              <a:cs typeface="Calibri" panose="020F0502020204030204" pitchFamily="34" charset="0"/>
            </a:endParaRPr>
          </a:p>
          <a:p>
            <a:pPr marL="0" lvl="1" algn="r" rtl="1"/>
            <a:r>
              <a:rPr lang="en-US" b="1" dirty="0">
                <a:solidFill>
                  <a:schemeClr val="tx1"/>
                </a:solidFill>
                <a:latin typeface="Calibri" panose="020F0502020204030204" pitchFamily="34" charset="0"/>
                <a:cs typeface="Calibri" panose="020F0502020204030204" pitchFamily="34" charset="0"/>
              </a:rPr>
              <a:t>السيناريو </a:t>
            </a:r>
            <a:r>
              <a:rPr lang="ar-SA" b="1" dirty="0">
                <a:solidFill>
                  <a:schemeClr val="tx1"/>
                </a:solidFill>
                <a:latin typeface="Calibri" panose="020F0502020204030204" pitchFamily="34" charset="0"/>
                <a:cs typeface="Calibri" panose="020F0502020204030204" pitchFamily="34" charset="0"/>
              </a:rPr>
              <a:t>٤</a:t>
            </a:r>
            <a:r>
              <a:rPr lang="en-US" b="1" dirty="0">
                <a:solidFill>
                  <a:schemeClr val="tx1"/>
                </a:solidFill>
                <a:latin typeface="Calibri" panose="020F0502020204030204" pitchFamily="34" charset="0"/>
                <a:cs typeface="Calibri" panose="020F0502020204030204" pitchFamily="34" charset="0"/>
              </a:rPr>
              <a:t>:</a:t>
            </a:r>
            <a:r>
              <a:rPr lang="en-US" dirty="0">
                <a:solidFill>
                  <a:schemeClr val="tx1"/>
                </a:solidFill>
                <a:latin typeface="Calibri" panose="020F0502020204030204" pitchFamily="34" charset="0"/>
                <a:cs typeface="Calibri" panose="020F0502020204030204" pitchFamily="34" charset="0"/>
              </a:rPr>
              <a:t>مثال سلبي يظهر </a:t>
            </a:r>
            <a:r>
              <a:rPr lang="ar-SA" dirty="0">
                <a:solidFill>
                  <a:schemeClr val="tx1"/>
                </a:solidFill>
                <a:latin typeface="Calibri" panose="020F0502020204030204" pitchFamily="34" charset="0"/>
                <a:cs typeface="Calibri" panose="020F0502020204030204" pitchFamily="34" charset="0"/>
              </a:rPr>
              <a:t>النقيض ل</a:t>
            </a:r>
            <a:r>
              <a:rPr lang="en-US" dirty="0">
                <a:solidFill>
                  <a:schemeClr val="tx1"/>
                </a:solidFill>
                <a:latin typeface="Calibri" panose="020F0502020204030204" pitchFamily="34" charset="0"/>
                <a:cs typeface="Calibri" panose="020F0502020204030204" pitchFamily="34" charset="0"/>
              </a:rPr>
              <a:t>مقدم الرعاية </a:t>
            </a:r>
            <a:r>
              <a:rPr lang="ar-SA" dirty="0">
                <a:solidFill>
                  <a:schemeClr val="tx1"/>
                </a:solidFill>
                <a:latin typeface="Calibri" panose="020F0502020204030204" pitchFamily="34" charset="0"/>
                <a:cs typeface="Calibri" panose="020F0502020204030204" pitchFamily="34" charset="0"/>
              </a:rPr>
              <a:t>المستجيب</a:t>
            </a:r>
            <a:endParaRPr lang="en-US" dirty="0">
              <a:solidFill>
                <a:schemeClr val="tx1"/>
              </a:solidFill>
              <a:latin typeface="Calibri" panose="020F0502020204030204" pitchFamily="34" charset="0"/>
              <a:cs typeface="Calibri" panose="020F0502020204030204" pitchFamily="34" charset="0"/>
            </a:endParaRPr>
          </a:p>
        </p:txBody>
      </p:sp>
      <p:sp>
        <p:nvSpPr>
          <p:cNvPr id="70" name="Rectangle: Rounded Corners 69">
            <a:extLst>
              <a:ext uri="{FF2B5EF4-FFF2-40B4-BE49-F238E27FC236}">
                <a16:creationId xmlns:a16="http://schemas.microsoft.com/office/drawing/2014/main" id="{88055D39-8129-C39E-31E7-A6F9B625950B}"/>
              </a:ext>
            </a:extLst>
          </p:cNvPr>
          <p:cNvSpPr/>
          <p:nvPr/>
        </p:nvSpPr>
        <p:spPr>
          <a:xfrm>
            <a:off x="682488" y="3044535"/>
            <a:ext cx="3320211" cy="293903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rtl="1"/>
            <a:r>
              <a:rPr lang="en-US" b="1" dirty="0">
                <a:solidFill>
                  <a:schemeClr val="tx1"/>
                </a:solidFill>
                <a:latin typeface="Calibri" panose="020F0502020204030204" pitchFamily="34" charset="0"/>
                <a:cs typeface="Calibri" panose="020F0502020204030204" pitchFamily="34" charset="0"/>
              </a:rPr>
              <a:t>السيناريو </a:t>
            </a:r>
            <a:r>
              <a:rPr lang="ar-SA" b="1" dirty="0">
                <a:solidFill>
                  <a:schemeClr val="tx1"/>
                </a:solidFill>
                <a:latin typeface="Calibri" panose="020F0502020204030204" pitchFamily="34" charset="0"/>
                <a:cs typeface="Calibri" panose="020F0502020204030204" pitchFamily="34" charset="0"/>
              </a:rPr>
              <a:t>٥</a:t>
            </a:r>
            <a:r>
              <a:rPr lang="en-US" b="1" dirty="0">
                <a:solidFill>
                  <a:schemeClr val="tx1"/>
                </a:solidFill>
                <a:latin typeface="Calibri" panose="020F0502020204030204" pitchFamily="34" charset="0"/>
                <a:cs typeface="Calibri" panose="020F0502020204030204" pitchFamily="34" charset="0"/>
              </a:rPr>
              <a:t>:</a:t>
            </a:r>
            <a:r>
              <a:rPr lang="en-US" dirty="0">
                <a:solidFill>
                  <a:schemeClr val="tx1"/>
                </a:solidFill>
                <a:latin typeface="Calibri" panose="020F0502020204030204" pitchFamily="34" charset="0"/>
                <a:cs typeface="Calibri" panose="020F0502020204030204" pitchFamily="34" charset="0"/>
              </a:rPr>
              <a:t>مثال إيجابي لعلاقة صحية بين مقدم الرعاية والطفل</a:t>
            </a:r>
          </a:p>
          <a:p>
            <a:pPr marL="0" lvl="1" algn="r" rtl="1"/>
            <a:endParaRPr lang="en-US" dirty="0">
              <a:solidFill>
                <a:schemeClr val="tx1"/>
              </a:solidFill>
              <a:latin typeface="Calibri" panose="020F0502020204030204" pitchFamily="34" charset="0"/>
              <a:cs typeface="Calibri" panose="020F0502020204030204" pitchFamily="34" charset="0"/>
            </a:endParaRPr>
          </a:p>
          <a:p>
            <a:pPr marL="0" lvl="1" algn="r" rtl="1"/>
            <a:r>
              <a:rPr lang="en-US" b="1" dirty="0">
                <a:solidFill>
                  <a:schemeClr val="tx1"/>
                </a:solidFill>
                <a:latin typeface="Calibri" panose="020F0502020204030204" pitchFamily="34" charset="0"/>
                <a:cs typeface="Calibri" panose="020F0502020204030204" pitchFamily="34" charset="0"/>
              </a:rPr>
              <a:t>السيناريو </a:t>
            </a:r>
            <a:r>
              <a:rPr lang="ar-SA" b="1" dirty="0">
                <a:solidFill>
                  <a:schemeClr val="tx1"/>
                </a:solidFill>
                <a:latin typeface="Calibri" panose="020F0502020204030204" pitchFamily="34" charset="0"/>
                <a:cs typeface="Calibri" panose="020F0502020204030204" pitchFamily="34" charset="0"/>
              </a:rPr>
              <a:t>٦</a:t>
            </a:r>
            <a:r>
              <a:rPr lang="en-US" b="1" dirty="0">
                <a:solidFill>
                  <a:schemeClr val="tx1"/>
                </a:solidFill>
                <a:latin typeface="Calibri" panose="020F0502020204030204" pitchFamily="34" charset="0"/>
                <a:cs typeface="Calibri" panose="020F0502020204030204" pitchFamily="34" charset="0"/>
              </a:rPr>
              <a:t>:</a:t>
            </a:r>
            <a:r>
              <a:rPr lang="en-US" dirty="0">
                <a:solidFill>
                  <a:schemeClr val="tx1"/>
                </a:solidFill>
                <a:latin typeface="Calibri" panose="020F0502020204030204" pitchFamily="34" charset="0"/>
                <a:cs typeface="Calibri" panose="020F0502020204030204" pitchFamily="34" charset="0"/>
              </a:rPr>
              <a:t>مثال سلبي يظهر </a:t>
            </a:r>
            <a:r>
              <a:rPr lang="ar-SA" dirty="0">
                <a:solidFill>
                  <a:schemeClr val="tx1"/>
                </a:solidFill>
                <a:latin typeface="Calibri" panose="020F0502020204030204" pitchFamily="34" charset="0"/>
                <a:cs typeface="Calibri" panose="020F0502020204030204" pitchFamily="34" charset="0"/>
              </a:rPr>
              <a:t>النقيض </a:t>
            </a:r>
            <a:r>
              <a:rPr lang="en-US" dirty="0">
                <a:solidFill>
                  <a:schemeClr val="tx1"/>
                </a:solidFill>
                <a:latin typeface="Calibri" panose="020F0502020204030204" pitchFamily="34" charset="0"/>
                <a:cs typeface="Calibri" panose="020F0502020204030204" pitchFamily="34" charset="0"/>
              </a:rPr>
              <a:t>لعلاقة صحية بين مقدم الرعاية والطفل</a:t>
            </a:r>
          </a:p>
        </p:txBody>
      </p:sp>
    </p:spTree>
    <p:extLst>
      <p:ext uri="{BB962C8B-B14F-4D97-AF65-F5344CB8AC3E}">
        <p14:creationId xmlns:p14="http://schemas.microsoft.com/office/powerpoint/2010/main" val="406691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45"/>
        <p:cNvGrpSpPr/>
        <p:nvPr/>
      </p:nvGrpSpPr>
      <p:grpSpPr>
        <a:xfrm>
          <a:off x="0" y="0"/>
          <a:ext cx="0" cy="0"/>
          <a:chOff x="0" y="0"/>
          <a:chExt cx="0" cy="0"/>
        </a:xfrm>
      </p:grpSpPr>
      <p:sp>
        <p:nvSpPr>
          <p:cNvPr id="247" name="Google Shape;247;p2"/>
          <p:cNvSpPr txBox="1"/>
          <p:nvPr/>
        </p:nvSpPr>
        <p:spPr>
          <a:xfrm>
            <a:off x="1817077" y="3136612"/>
            <a:ext cx="8557846" cy="830997"/>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GB" sz="4800" b="1" dirty="0">
                <a:solidFill>
                  <a:schemeClr val="lt1"/>
                </a:solidFill>
                <a:latin typeface="Arial"/>
                <a:ea typeface="Arial"/>
                <a:cs typeface="Arial"/>
                <a:sym typeface="Arial"/>
              </a:rPr>
              <a:t> </a:t>
            </a:r>
            <a:endParaRPr sz="4800" b="1" dirty="0">
              <a:solidFill>
                <a:schemeClr val="lt1"/>
              </a:solidFill>
              <a:latin typeface="Arial"/>
              <a:ea typeface="Arial"/>
              <a:cs typeface="Arial"/>
              <a:sym typeface="Arial"/>
            </a:endParaRPr>
          </a:p>
        </p:txBody>
      </p:sp>
      <p:sp>
        <p:nvSpPr>
          <p:cNvPr id="2" name="Title 72">
            <a:extLst>
              <a:ext uri="{FF2B5EF4-FFF2-40B4-BE49-F238E27FC236}">
                <a16:creationId xmlns:a16="http://schemas.microsoft.com/office/drawing/2014/main" id="{81E8A4BE-B298-2DD3-2BA3-79D3D8D0B6D8}"/>
              </a:ext>
            </a:extLst>
          </p:cNvPr>
          <p:cNvSpPr txBox="1">
            <a:spLocks/>
          </p:cNvSpPr>
          <p:nvPr/>
        </p:nvSpPr>
        <p:spPr>
          <a:xfrm>
            <a:off x="4459010" y="214465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ar-SA" sz="5400" b="1" dirty="0">
                <a:solidFill>
                  <a:schemeClr val="bg1">
                    <a:lumMod val="75000"/>
                  </a:schemeClr>
                </a:solidFill>
                <a:latin typeface="Calibri" panose="020F0502020204030204" pitchFamily="34" charset="0"/>
                <a:cs typeface="Calibri" panose="020F0502020204030204" pitchFamily="34" charset="0"/>
              </a:rPr>
              <a:t>دليل</a:t>
            </a:r>
            <a:r>
              <a:rPr lang="en-CA" sz="5400" b="1" dirty="0">
                <a:solidFill>
                  <a:schemeClr val="bg1">
                    <a:lumMod val="75000"/>
                  </a:schemeClr>
                </a:solidFill>
                <a:latin typeface="Calibri" panose="020F0502020204030204" pitchFamily="34" charset="0"/>
                <a:cs typeface="Calibri" panose="020F0502020204030204" pitchFamily="34" charset="0"/>
              </a:rPr>
              <a:t> التيسير</a:t>
            </a:r>
          </a:p>
        </p:txBody>
      </p:sp>
    </p:spTree>
    <p:extLst>
      <p:ext uri="{BB962C8B-B14F-4D97-AF65-F5344CB8AC3E}">
        <p14:creationId xmlns:p14="http://schemas.microsoft.com/office/powerpoint/2010/main" val="738329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2">
            <a:extLst>
              <a:ext uri="{FF2B5EF4-FFF2-40B4-BE49-F238E27FC236}">
                <a16:creationId xmlns:a16="http://schemas.microsoft.com/office/drawing/2014/main" id="{9F59068E-8D15-3303-EAAA-401EC80E7E37}"/>
              </a:ext>
            </a:extLst>
          </p:cNvPr>
          <p:cNvSpPr txBox="1">
            <a:spLocks/>
          </p:cNvSpPr>
          <p:nvPr/>
        </p:nvSpPr>
        <p:spPr>
          <a:xfrm>
            <a:off x="4154728" y="1669903"/>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3360092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33E4-5B53-9A02-C62F-66F3E573E7FE}"/>
              </a:ext>
            </a:extLst>
          </p:cNvPr>
          <p:cNvSpPr>
            <a:spLocks noGrp="1"/>
          </p:cNvSpPr>
          <p:nvPr>
            <p:ph type="title"/>
          </p:nvPr>
        </p:nvSpPr>
        <p:spPr>
          <a:xfrm>
            <a:off x="276225" y="120516"/>
            <a:ext cx="10505076" cy="868968"/>
          </a:xfrm>
        </p:spPr>
        <p:txBody>
          <a:bodyPr>
            <a:normAutofit/>
          </a:bodyPr>
          <a:lstStyle/>
          <a:p>
            <a:pPr rtl="1"/>
            <a:r>
              <a:rPr lang="ar-SA" sz="2400" dirty="0">
                <a:highlight>
                  <a:srgbClr val="FFFF00"/>
                </a:highlight>
                <a:latin typeface="Calibri" panose="020F0502020204030204" pitchFamily="34" charset="0"/>
                <a:cs typeface="Calibri" panose="020F0502020204030204" pitchFamily="34" charset="0"/>
              </a:rPr>
              <a:t>ال</a:t>
            </a:r>
            <a:r>
              <a:rPr lang="en-US" sz="2400" dirty="0">
                <a:highlight>
                  <a:srgbClr val="FFFF00"/>
                </a:highlight>
                <a:latin typeface="Calibri" panose="020F0502020204030204" pitchFamily="34" charset="0"/>
                <a:cs typeface="Calibri" panose="020F0502020204030204" pitchFamily="34" charset="0"/>
              </a:rPr>
              <a:t>بيئات</a:t>
            </a:r>
            <a:r>
              <a:rPr lang="ar-SA" sz="2400" dirty="0">
                <a:highlight>
                  <a:srgbClr val="FFFF00"/>
                </a:highlight>
                <a:latin typeface="Calibri" panose="020F0502020204030204" pitchFamily="34" charset="0"/>
                <a:cs typeface="Calibri" panose="020F0502020204030204" pitchFamily="34" charset="0"/>
              </a:rPr>
              <a:t> الأسرية/</a:t>
            </a:r>
            <a:r>
              <a:rPr lang="en-US" sz="2400" dirty="0">
                <a:highlight>
                  <a:srgbClr val="FFFF00"/>
                </a:highlight>
                <a:latin typeface="Calibri" panose="020F0502020204030204" pitchFamily="34" charset="0"/>
                <a:cs typeface="Calibri" panose="020F0502020204030204" pitchFamily="34" charset="0"/>
              </a:rPr>
              <a:t> تقديم الرعاية التي تتطلب دعمًا إضافيًا</a:t>
            </a:r>
          </a:p>
        </p:txBody>
      </p:sp>
      <p:grpSp>
        <p:nvGrpSpPr>
          <p:cNvPr id="23" name="Group 22">
            <a:extLst>
              <a:ext uri="{FF2B5EF4-FFF2-40B4-BE49-F238E27FC236}">
                <a16:creationId xmlns:a16="http://schemas.microsoft.com/office/drawing/2014/main" id="{97EE891D-46D5-F647-D7C1-604FAEBBA425}"/>
              </a:ext>
            </a:extLst>
          </p:cNvPr>
          <p:cNvGrpSpPr/>
          <p:nvPr/>
        </p:nvGrpSpPr>
        <p:grpSpPr>
          <a:xfrm>
            <a:off x="10228983" y="337468"/>
            <a:ext cx="1587872" cy="1368854"/>
            <a:chOff x="10228983" y="337468"/>
            <a:chExt cx="1587872" cy="1368854"/>
          </a:xfrm>
        </p:grpSpPr>
        <p:sp>
          <p:nvSpPr>
            <p:cNvPr id="24" name="Hexagon 23">
              <a:extLst>
                <a:ext uri="{FF2B5EF4-FFF2-40B4-BE49-F238E27FC236}">
                  <a16:creationId xmlns:a16="http://schemas.microsoft.com/office/drawing/2014/main" id="{4DD7D006-99FA-525B-9B6E-B5342011266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25" name="Group 24">
              <a:extLst>
                <a:ext uri="{FF2B5EF4-FFF2-40B4-BE49-F238E27FC236}">
                  <a16:creationId xmlns:a16="http://schemas.microsoft.com/office/drawing/2014/main" id="{CF8B3F7F-EB67-57F0-8F07-868DEC4795E1}"/>
                </a:ext>
              </a:extLst>
            </p:cNvPr>
            <p:cNvGrpSpPr/>
            <p:nvPr/>
          </p:nvGrpSpPr>
          <p:grpSpPr>
            <a:xfrm>
              <a:off x="10621771" y="762700"/>
              <a:ext cx="562136" cy="634675"/>
              <a:chOff x="760175" y="830142"/>
              <a:chExt cx="867619" cy="979579"/>
            </a:xfrm>
          </p:grpSpPr>
          <p:sp>
            <p:nvSpPr>
              <p:cNvPr id="29" name="Rectangle 28">
                <a:extLst>
                  <a:ext uri="{FF2B5EF4-FFF2-40B4-BE49-F238E27FC236}">
                    <a16:creationId xmlns:a16="http://schemas.microsoft.com/office/drawing/2014/main" id="{4C68EB59-7F00-B904-35F7-0875932146DD}"/>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٧</a:t>
                </a:r>
                <a:endParaRPr lang="en-US" sz="1600" b="1" dirty="0">
                  <a:solidFill>
                    <a:schemeClr val="bg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72D6629E-84FD-C41A-88AD-A4503FAE69A5}"/>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26" name="Group 25">
              <a:extLst>
                <a:ext uri="{FF2B5EF4-FFF2-40B4-BE49-F238E27FC236}">
                  <a16:creationId xmlns:a16="http://schemas.microsoft.com/office/drawing/2014/main" id="{688D9375-E5AC-CDCF-466D-85BC12BF63F0}"/>
                </a:ext>
              </a:extLst>
            </p:cNvPr>
            <p:cNvGrpSpPr/>
            <p:nvPr/>
          </p:nvGrpSpPr>
          <p:grpSpPr>
            <a:xfrm>
              <a:off x="11325415" y="762701"/>
              <a:ext cx="182192" cy="634674"/>
              <a:chOff x="2121762" y="2323619"/>
              <a:chExt cx="200378" cy="825210"/>
            </a:xfrm>
          </p:grpSpPr>
          <p:sp>
            <p:nvSpPr>
              <p:cNvPr id="27" name="Isosceles Triangle 26">
                <a:extLst>
                  <a:ext uri="{FF2B5EF4-FFF2-40B4-BE49-F238E27FC236}">
                    <a16:creationId xmlns:a16="http://schemas.microsoft.com/office/drawing/2014/main" id="{198735CF-7EC3-DA6F-B7A8-55419FAC4A0A}"/>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8" name="Rectangle 27">
                <a:extLst>
                  <a:ext uri="{FF2B5EF4-FFF2-40B4-BE49-F238E27FC236}">
                    <a16:creationId xmlns:a16="http://schemas.microsoft.com/office/drawing/2014/main" id="{B3FE70AF-5668-3FC9-D6B3-7374DE353E84}"/>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grpSp>
        <p:nvGrpSpPr>
          <p:cNvPr id="33" name="Group 32">
            <a:extLst>
              <a:ext uri="{FF2B5EF4-FFF2-40B4-BE49-F238E27FC236}">
                <a16:creationId xmlns:a16="http://schemas.microsoft.com/office/drawing/2014/main" id="{516DDEE1-D527-194C-66AD-8A3F2E771780}"/>
              </a:ext>
            </a:extLst>
          </p:cNvPr>
          <p:cNvGrpSpPr/>
          <p:nvPr/>
        </p:nvGrpSpPr>
        <p:grpSpPr>
          <a:xfrm>
            <a:off x="633547" y="3340639"/>
            <a:ext cx="1836509" cy="2315910"/>
            <a:chOff x="8440399" y="3758191"/>
            <a:chExt cx="648257" cy="817478"/>
          </a:xfrm>
          <a:solidFill>
            <a:schemeClr val="accent3">
              <a:lumMod val="75000"/>
            </a:schemeClr>
          </a:solidFill>
        </p:grpSpPr>
        <p:grpSp>
          <p:nvGrpSpPr>
            <p:cNvPr id="34" name="Group 33">
              <a:extLst>
                <a:ext uri="{FF2B5EF4-FFF2-40B4-BE49-F238E27FC236}">
                  <a16:creationId xmlns:a16="http://schemas.microsoft.com/office/drawing/2014/main" id="{BEFC44D6-5EDF-169F-DBE2-40F82BEA1A60}"/>
                </a:ext>
              </a:extLst>
            </p:cNvPr>
            <p:cNvGrpSpPr/>
            <p:nvPr/>
          </p:nvGrpSpPr>
          <p:grpSpPr>
            <a:xfrm>
              <a:off x="8835207" y="3758191"/>
              <a:ext cx="253449" cy="817478"/>
              <a:chOff x="4045582" y="1684320"/>
              <a:chExt cx="350098" cy="1129211"/>
            </a:xfrm>
            <a:grpFill/>
          </p:grpSpPr>
          <p:sp>
            <p:nvSpPr>
              <p:cNvPr id="40" name="Round Same Side Corner Rectangle 21">
                <a:extLst>
                  <a:ext uri="{FF2B5EF4-FFF2-40B4-BE49-F238E27FC236}">
                    <a16:creationId xmlns:a16="http://schemas.microsoft.com/office/drawing/2014/main" id="{8CB04E9C-BB30-D8BF-B597-CB4F1E13A20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1" name="Oval 40">
                <a:extLst>
                  <a:ext uri="{FF2B5EF4-FFF2-40B4-BE49-F238E27FC236}">
                    <a16:creationId xmlns:a16="http://schemas.microsoft.com/office/drawing/2014/main" id="{2A8CFF6C-FB24-8411-B03E-98A46BF2DACF}"/>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35" name="Group 34">
              <a:extLst>
                <a:ext uri="{FF2B5EF4-FFF2-40B4-BE49-F238E27FC236}">
                  <a16:creationId xmlns:a16="http://schemas.microsoft.com/office/drawing/2014/main" id="{7AA9F7B2-A648-2BF1-8F26-0D1C3CF9028F}"/>
                </a:ext>
              </a:extLst>
            </p:cNvPr>
            <p:cNvGrpSpPr/>
            <p:nvPr/>
          </p:nvGrpSpPr>
          <p:grpSpPr>
            <a:xfrm>
              <a:off x="8440399" y="3758191"/>
              <a:ext cx="363228" cy="817478"/>
              <a:chOff x="3000654" y="1516217"/>
              <a:chExt cx="245039" cy="551483"/>
            </a:xfrm>
            <a:grpFill/>
          </p:grpSpPr>
          <p:grpSp>
            <p:nvGrpSpPr>
              <p:cNvPr id="36" name="Group 35">
                <a:extLst>
                  <a:ext uri="{FF2B5EF4-FFF2-40B4-BE49-F238E27FC236}">
                    <a16:creationId xmlns:a16="http://schemas.microsoft.com/office/drawing/2014/main" id="{F0756FA2-E12D-A412-F164-F3F4E70BBB70}"/>
                  </a:ext>
                </a:extLst>
              </p:cNvPr>
              <p:cNvGrpSpPr/>
              <p:nvPr/>
            </p:nvGrpSpPr>
            <p:grpSpPr>
              <a:xfrm>
                <a:off x="3036509" y="1516217"/>
                <a:ext cx="172158" cy="551483"/>
                <a:chOff x="4043172" y="1684320"/>
                <a:chExt cx="352508" cy="1129211"/>
              </a:xfrm>
              <a:grpFill/>
            </p:grpSpPr>
            <p:sp>
              <p:nvSpPr>
                <p:cNvPr id="38" name="Round Same Side Corner Rectangle 21">
                  <a:extLst>
                    <a:ext uri="{FF2B5EF4-FFF2-40B4-BE49-F238E27FC236}">
                      <a16:creationId xmlns:a16="http://schemas.microsoft.com/office/drawing/2014/main" id="{E51D15A7-0907-9454-60D0-D9AB585AE36D}"/>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9" name="Oval 38">
                  <a:extLst>
                    <a:ext uri="{FF2B5EF4-FFF2-40B4-BE49-F238E27FC236}">
                      <a16:creationId xmlns:a16="http://schemas.microsoft.com/office/drawing/2014/main" id="{D1BEAEFE-EE23-3001-127E-5FE7BE18B691}"/>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37" name="Flowchart: Manual Operation 36">
                <a:extLst>
                  <a:ext uri="{FF2B5EF4-FFF2-40B4-BE49-F238E27FC236}">
                    <a16:creationId xmlns:a16="http://schemas.microsoft.com/office/drawing/2014/main" id="{AF69BE70-0BCA-C088-82A0-0B4A94AD5A74}"/>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
        <p:nvSpPr>
          <p:cNvPr id="47" name="Speech Bubble: Rectangle with Corners Rounded 46">
            <a:extLst>
              <a:ext uri="{FF2B5EF4-FFF2-40B4-BE49-F238E27FC236}">
                <a16:creationId xmlns:a16="http://schemas.microsoft.com/office/drawing/2014/main" id="{B4C11509-941C-CEDE-384C-822D16AEBD0B}"/>
              </a:ext>
            </a:extLst>
          </p:cNvPr>
          <p:cNvSpPr/>
          <p:nvPr/>
        </p:nvSpPr>
        <p:spPr>
          <a:xfrm>
            <a:off x="7603438" y="1631668"/>
            <a:ext cx="3177863" cy="2866927"/>
          </a:xfrm>
          <a:prstGeom prst="wedgeRoundRectCallout">
            <a:avLst>
              <a:gd name="adj1" fmla="val -61321"/>
              <a:gd name="adj2" fmla="val -3150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spcAft>
                <a:spcPts val="800"/>
              </a:spcAft>
              <a:tabLst>
                <a:tab pos="457200" algn="l"/>
              </a:tabLs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ما هي التحديات التي يواجهها مقدم</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ي</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الرعاية في هذا السياق؟</a:t>
            </a:r>
          </a:p>
        </p:txBody>
      </p:sp>
      <p:sp>
        <p:nvSpPr>
          <p:cNvPr id="48" name="Speech Bubble: Rectangle with Corners Rounded 47">
            <a:extLst>
              <a:ext uri="{FF2B5EF4-FFF2-40B4-BE49-F238E27FC236}">
                <a16:creationId xmlns:a16="http://schemas.microsoft.com/office/drawing/2014/main" id="{B36ED300-73FD-F134-AC0C-10B5E1197017}"/>
              </a:ext>
            </a:extLst>
          </p:cNvPr>
          <p:cNvSpPr/>
          <p:nvPr/>
        </p:nvSpPr>
        <p:spPr>
          <a:xfrm>
            <a:off x="2698149" y="1631667"/>
            <a:ext cx="4449103" cy="2866927"/>
          </a:xfrm>
          <a:prstGeom prst="wedgeRoundRectCallout">
            <a:avLst>
              <a:gd name="adj1" fmla="val 34825"/>
              <a:gd name="adj2" fmla="val 58343"/>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spcAft>
                <a:spcPts val="800"/>
              </a:spcAft>
              <a:tabLst>
                <a:tab pos="457200" algn="l"/>
              </a:tabLs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عندما نتحدث عن </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الدعم</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الأسر</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ي،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هل بعض الأسر ومقدمي الرعاية بحاجة إلى دعم إضافي أكثر من غيرهم؟ ما هي هذه العائلات ولماذا؟</a:t>
            </a:r>
          </a:p>
        </p:txBody>
      </p:sp>
    </p:spTree>
    <p:extLst>
      <p:ext uri="{BB962C8B-B14F-4D97-AF65-F5344CB8AC3E}">
        <p14:creationId xmlns:p14="http://schemas.microsoft.com/office/powerpoint/2010/main" val="3907436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Title 72">
            <a:extLst>
              <a:ext uri="{FF2B5EF4-FFF2-40B4-BE49-F238E27FC236}">
                <a16:creationId xmlns:a16="http://schemas.microsoft.com/office/drawing/2014/main" id="{8E6FAB5B-4509-7415-F49F-8726835297D9}"/>
              </a:ext>
            </a:extLst>
          </p:cNvPr>
          <p:cNvSpPr txBox="1">
            <a:spLocks/>
          </p:cNvSpPr>
          <p:nvPr/>
        </p:nvSpPr>
        <p:spPr>
          <a:xfrm>
            <a:off x="5069128" y="1736404"/>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2499489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136B-B2FD-7BBA-6509-F09F9F2C9409}"/>
              </a:ext>
            </a:extLst>
          </p:cNvPr>
          <p:cNvSpPr>
            <a:spLocks noGrp="1"/>
          </p:cNvSpPr>
          <p:nvPr>
            <p:ph type="title"/>
          </p:nvPr>
        </p:nvSpPr>
        <p:spPr>
          <a:xfrm>
            <a:off x="838200" y="120516"/>
            <a:ext cx="9642062" cy="868968"/>
          </a:xfrm>
        </p:spPr>
        <p:txBody>
          <a:bodyPr>
            <a:normAutofit/>
          </a:bodyPr>
          <a:lstStyle/>
          <a:p>
            <a:pPr rtl="1"/>
            <a:r>
              <a:rPr lang="en-US" dirty="0">
                <a:highlight>
                  <a:srgbClr val="FFFF00"/>
                </a:highlight>
                <a:latin typeface="Calibri" panose="020F0502020204030204" pitchFamily="34" charset="0"/>
                <a:cs typeface="Calibri" panose="020F0502020204030204" pitchFamily="34" charset="0"/>
              </a:rPr>
              <a:t>المرونة و</a:t>
            </a:r>
            <a:r>
              <a:rPr lang="ar-SA" dirty="0">
                <a:highlight>
                  <a:srgbClr val="FFFF00"/>
                </a:highlight>
                <a:latin typeface="Calibri" panose="020F0502020204030204" pitchFamily="34" charset="0"/>
                <a:cs typeface="Calibri" panose="020F0502020204030204" pitchFamily="34" charset="0"/>
              </a:rPr>
              <a:t>نقاط </a:t>
            </a:r>
            <a:r>
              <a:rPr lang="en-US" dirty="0">
                <a:highlight>
                  <a:srgbClr val="FFFF00"/>
                </a:highlight>
                <a:latin typeface="Calibri" panose="020F0502020204030204" pitchFamily="34" charset="0"/>
                <a:cs typeface="Calibri" panose="020F0502020204030204" pitchFamily="34" charset="0"/>
              </a:rPr>
              <a:t>القوة وعوامل الحماية</a:t>
            </a:r>
          </a:p>
        </p:txBody>
      </p:sp>
      <p:grpSp>
        <p:nvGrpSpPr>
          <p:cNvPr id="20" name="Group 19">
            <a:extLst>
              <a:ext uri="{FF2B5EF4-FFF2-40B4-BE49-F238E27FC236}">
                <a16:creationId xmlns:a16="http://schemas.microsoft.com/office/drawing/2014/main" id="{3608B247-3039-1524-50EA-D1A5AA73E550}"/>
              </a:ext>
            </a:extLst>
          </p:cNvPr>
          <p:cNvGrpSpPr/>
          <p:nvPr/>
        </p:nvGrpSpPr>
        <p:grpSpPr>
          <a:xfrm>
            <a:off x="4138196" y="2213946"/>
            <a:ext cx="3491403" cy="2885592"/>
            <a:chOff x="7499908" y="4900577"/>
            <a:chExt cx="997752" cy="824627"/>
          </a:xfrm>
        </p:grpSpPr>
        <p:grpSp>
          <p:nvGrpSpPr>
            <p:cNvPr id="21" name="Group 20">
              <a:extLst>
                <a:ext uri="{FF2B5EF4-FFF2-40B4-BE49-F238E27FC236}">
                  <a16:creationId xmlns:a16="http://schemas.microsoft.com/office/drawing/2014/main" id="{7B08EAEF-3463-CB79-C6C9-36E187977451}"/>
                </a:ext>
              </a:extLst>
            </p:cNvPr>
            <p:cNvGrpSpPr/>
            <p:nvPr/>
          </p:nvGrpSpPr>
          <p:grpSpPr>
            <a:xfrm>
              <a:off x="7499908" y="4900577"/>
              <a:ext cx="997752" cy="824627"/>
              <a:chOff x="5957706" y="3325646"/>
              <a:chExt cx="2611796" cy="1892062"/>
            </a:xfrm>
            <a:solidFill>
              <a:schemeClr val="accent4"/>
            </a:solidFill>
          </p:grpSpPr>
          <p:sp>
            <p:nvSpPr>
              <p:cNvPr id="25" name="Rectangle: Rounded Corners 24">
                <a:extLst>
                  <a:ext uri="{FF2B5EF4-FFF2-40B4-BE49-F238E27FC236}">
                    <a16:creationId xmlns:a16="http://schemas.microsoft.com/office/drawing/2014/main" id="{93B6F5DB-6DAD-4F09-5457-CECF8E541636}"/>
                  </a:ext>
                </a:extLst>
              </p:cNvPr>
              <p:cNvSpPr/>
              <p:nvPr/>
            </p:nvSpPr>
            <p:spPr>
              <a:xfrm>
                <a:off x="5957706" y="3547504"/>
                <a:ext cx="2611796" cy="167020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400" dirty="0">
                  <a:solidFill>
                    <a:schemeClr val="bg1"/>
                  </a:solidFill>
                  <a:latin typeface="Helvetica Neue"/>
                </a:endParaRPr>
              </a:p>
            </p:txBody>
          </p:sp>
          <p:sp>
            <p:nvSpPr>
              <p:cNvPr id="26" name="Rectangle: Top Corners Rounded 25">
                <a:extLst>
                  <a:ext uri="{FF2B5EF4-FFF2-40B4-BE49-F238E27FC236}">
                    <a16:creationId xmlns:a16="http://schemas.microsoft.com/office/drawing/2014/main" id="{260B1B89-A44F-146A-E059-304F9756AAA2}"/>
                  </a:ext>
                </a:extLst>
              </p:cNvPr>
              <p:cNvSpPr/>
              <p:nvPr/>
            </p:nvSpPr>
            <p:spPr>
              <a:xfrm>
                <a:off x="5957706" y="3325646"/>
                <a:ext cx="538650" cy="515820"/>
              </a:xfrm>
              <a:prstGeom prst="round2SameRect">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b="1" dirty="0">
                  <a:solidFill>
                    <a:schemeClr val="bg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CA12B69-634C-8D7B-D16B-F7240598BDEA}"/>
                </a:ext>
              </a:extLst>
            </p:cNvPr>
            <p:cNvGrpSpPr/>
            <p:nvPr/>
          </p:nvGrpSpPr>
          <p:grpSpPr>
            <a:xfrm>
              <a:off x="7871183" y="5154803"/>
              <a:ext cx="316610" cy="462618"/>
              <a:chOff x="8661923" y="4758813"/>
              <a:chExt cx="825538" cy="1206243"/>
            </a:xfrm>
            <a:solidFill>
              <a:schemeClr val="bg1"/>
            </a:solidFill>
          </p:grpSpPr>
          <p:sp>
            <p:nvSpPr>
              <p:cNvPr id="23" name="Circle: Hollow 22">
                <a:extLst>
                  <a:ext uri="{FF2B5EF4-FFF2-40B4-BE49-F238E27FC236}">
                    <a16:creationId xmlns:a16="http://schemas.microsoft.com/office/drawing/2014/main" id="{3F99C41D-8318-705C-8209-F6895F7F9F71}"/>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24" name="Rectangle: Rounded Corners 23">
                <a:extLst>
                  <a:ext uri="{FF2B5EF4-FFF2-40B4-BE49-F238E27FC236}">
                    <a16:creationId xmlns:a16="http://schemas.microsoft.com/office/drawing/2014/main" id="{171D9089-58B5-B6AB-E280-5FB5876E1BA2}"/>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grpSp>
        <p:nvGrpSpPr>
          <p:cNvPr id="3" name="Group 2">
            <a:extLst>
              <a:ext uri="{FF2B5EF4-FFF2-40B4-BE49-F238E27FC236}">
                <a16:creationId xmlns:a16="http://schemas.microsoft.com/office/drawing/2014/main" id="{A616D5D9-776A-4B84-0B95-879508A5E1F2}"/>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89DD2A54-87DD-333A-F912-97D0BE8E91F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5" name="Group 4">
              <a:extLst>
                <a:ext uri="{FF2B5EF4-FFF2-40B4-BE49-F238E27FC236}">
                  <a16:creationId xmlns:a16="http://schemas.microsoft.com/office/drawing/2014/main" id="{E6B4328F-BFF4-F948-8720-0AA9AC4C3C56}"/>
                </a:ext>
              </a:extLst>
            </p:cNvPr>
            <p:cNvGrpSpPr/>
            <p:nvPr/>
          </p:nvGrpSpPr>
          <p:grpSpPr>
            <a:xfrm>
              <a:off x="10737628" y="758745"/>
              <a:ext cx="562136" cy="634675"/>
              <a:chOff x="760175" y="830142"/>
              <a:chExt cx="867619" cy="979579"/>
            </a:xfrm>
          </p:grpSpPr>
          <p:sp>
            <p:nvSpPr>
              <p:cNvPr id="6" name="Rectangle 5">
                <a:extLst>
                  <a:ext uri="{FF2B5EF4-FFF2-40B4-BE49-F238E27FC236}">
                    <a16:creationId xmlns:a16="http://schemas.microsoft.com/office/drawing/2014/main" id="{D9360A9B-9D15-14BD-201C-48CE1D3D0BAE}"/>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٨-٩</a:t>
                </a:r>
                <a:endParaRPr lang="en-US" sz="16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0E666A0-5EDA-6760-683D-D9DEE5CF301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Tree>
    <p:extLst>
      <p:ext uri="{BB962C8B-B14F-4D97-AF65-F5344CB8AC3E}">
        <p14:creationId xmlns:p14="http://schemas.microsoft.com/office/powerpoint/2010/main" val="2568802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48E4E1D2-2A9B-DD1F-8686-57D919016009}"/>
              </a:ext>
            </a:extLst>
          </p:cNvPr>
          <p:cNvSpPr txBox="1">
            <a:spLocks/>
          </p:cNvSpPr>
          <p:nvPr/>
        </p:nvSpPr>
        <p:spPr>
          <a:xfrm>
            <a:off x="5351761" y="1703153"/>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329345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3197BD-9E50-F7D0-EA03-F197845BE36D}"/>
              </a:ext>
            </a:extLst>
          </p:cNvPr>
          <p:cNvSpPr>
            <a:spLocks noGrp="1"/>
          </p:cNvSpPr>
          <p:nvPr>
            <p:ph type="title"/>
          </p:nvPr>
        </p:nvSpPr>
        <p:spPr>
          <a:xfrm>
            <a:off x="0" y="120516"/>
            <a:ext cx="12192000" cy="868968"/>
          </a:xfrm>
        </p:spPr>
        <p:txBody>
          <a:bodyPr>
            <a:normAutofit/>
          </a:bodyPr>
          <a:lstStyle/>
          <a:p>
            <a:pPr rtl="1"/>
            <a:r>
              <a:rPr lang="ar-SA" dirty="0">
                <a:latin typeface="Calibri" panose="020F0502020204030204" pitchFamily="34" charset="0"/>
                <a:cs typeface="Calibri" panose="020F0502020204030204" pitchFamily="34" charset="0"/>
              </a:rPr>
              <a:t>التأمل</a:t>
            </a:r>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17FC754-98F1-931F-483C-17F81550A6B2}"/>
              </a:ext>
            </a:extLst>
          </p:cNvPr>
          <p:cNvSpPr txBox="1"/>
          <p:nvPr/>
        </p:nvSpPr>
        <p:spPr>
          <a:xfrm>
            <a:off x="5853158" y="2039560"/>
            <a:ext cx="5330749" cy="2677656"/>
          </a:xfrm>
          <a:prstGeom prst="rect">
            <a:avLst/>
          </a:prstGeom>
          <a:noFill/>
        </p:spPr>
        <p:txBody>
          <a:bodyPr wrap="square">
            <a:spAutoFit/>
          </a:bodyPr>
          <a:lstStyle/>
          <a:p>
            <a:pPr algn="r" rtl="1"/>
            <a:r>
              <a:rPr lang="en-US" sz="2800" dirty="0">
                <a:latin typeface="Calibri" panose="020F0502020204030204" pitchFamily="34" charset="0"/>
                <a:cs typeface="Calibri" panose="020F0502020204030204" pitchFamily="34" charset="0"/>
              </a:rPr>
              <a:t>ما رأيك في نهج </a:t>
            </a:r>
            <a:r>
              <a:rPr lang="ar-SA" sz="2800" dirty="0">
                <a:latin typeface="Calibri" panose="020F0502020204030204" pitchFamily="34" charset="0"/>
                <a:cs typeface="Calibri" panose="020F0502020204030204" pitchFamily="34" charset="0"/>
              </a:rPr>
              <a:t>الدعم</a:t>
            </a:r>
            <a:r>
              <a:rPr lang="en-US" sz="2800" dirty="0">
                <a:latin typeface="Calibri" panose="020F0502020204030204" pitchFamily="34" charset="0"/>
                <a:cs typeface="Calibri" panose="020F0502020204030204" pitchFamily="34" charset="0"/>
              </a:rPr>
              <a:t> الأسر</a:t>
            </a:r>
            <a:r>
              <a:rPr lang="ar-SA" sz="2800" dirty="0">
                <a:latin typeface="Calibri" panose="020F0502020204030204" pitchFamily="34" charset="0"/>
                <a:cs typeface="Calibri" panose="020F0502020204030204" pitchFamily="34" charset="0"/>
              </a:rPr>
              <a:t>ي</a:t>
            </a:r>
            <a:r>
              <a:rPr lang="en-US" sz="2800" dirty="0">
                <a:latin typeface="Calibri" panose="020F0502020204030204" pitchFamily="34" charset="0"/>
                <a:cs typeface="Calibri" panose="020F0502020204030204" pitchFamily="34" charset="0"/>
              </a:rPr>
              <a:t>؟</a:t>
            </a:r>
          </a:p>
          <a:p>
            <a:pPr algn="r" rtl="1"/>
            <a:endParaRPr lang="en-US" sz="2800" dirty="0">
              <a:latin typeface="Calibri" panose="020F0502020204030204" pitchFamily="34" charset="0"/>
              <a:cs typeface="Calibri" panose="020F0502020204030204" pitchFamily="34" charset="0"/>
            </a:endParaRPr>
          </a:p>
          <a:p>
            <a:pPr algn="r" rtl="1"/>
            <a:r>
              <a:rPr lang="en-US" sz="2800" dirty="0">
                <a:latin typeface="Calibri" panose="020F0502020204030204" pitchFamily="34" charset="0"/>
                <a:cs typeface="Calibri" panose="020F0502020204030204" pitchFamily="34" charset="0"/>
              </a:rPr>
              <a:t>هل هذا هو النهج الذي تتبعه </a:t>
            </a:r>
            <a:r>
              <a:rPr lang="ar-SA" sz="2800" dirty="0">
                <a:latin typeface="Calibri" panose="020F0502020204030204" pitchFamily="34" charset="0"/>
                <a:cs typeface="Calibri" panose="020F0502020204030204" pitchFamily="34" charset="0"/>
              </a:rPr>
              <a:t>مسبقاً</a:t>
            </a:r>
            <a:r>
              <a:rPr lang="en-US" sz="2800" dirty="0">
                <a:latin typeface="Calibri" panose="020F0502020204030204" pitchFamily="34" charset="0"/>
                <a:cs typeface="Calibri" panose="020F0502020204030204" pitchFamily="34" charset="0"/>
              </a:rPr>
              <a:t>؟</a:t>
            </a:r>
          </a:p>
          <a:p>
            <a:pPr algn="r" rtl="1"/>
            <a:endParaRPr lang="en-US" sz="2800" dirty="0">
              <a:latin typeface="Calibri" panose="020F0502020204030204" pitchFamily="34" charset="0"/>
              <a:cs typeface="Calibri" panose="020F0502020204030204" pitchFamily="34" charset="0"/>
            </a:endParaRPr>
          </a:p>
          <a:p>
            <a:pPr algn="r" rtl="1"/>
            <a:r>
              <a:rPr lang="en-US" sz="2800" dirty="0">
                <a:latin typeface="Calibri" panose="020F0502020204030204" pitchFamily="34" charset="0"/>
                <a:cs typeface="Calibri" panose="020F0502020204030204" pitchFamily="34" charset="0"/>
              </a:rPr>
              <a:t>هل هناك المزيد الذي تعتقد أنه يمكنك القيام به؟</a:t>
            </a:r>
          </a:p>
        </p:txBody>
      </p:sp>
      <p:grpSp>
        <p:nvGrpSpPr>
          <p:cNvPr id="16" name="Group 15">
            <a:extLst>
              <a:ext uri="{FF2B5EF4-FFF2-40B4-BE49-F238E27FC236}">
                <a16:creationId xmlns:a16="http://schemas.microsoft.com/office/drawing/2014/main" id="{9DA6B2A5-89DE-19F7-A0A6-5DA7B356AD78}"/>
              </a:ext>
            </a:extLst>
          </p:cNvPr>
          <p:cNvGrpSpPr/>
          <p:nvPr/>
        </p:nvGrpSpPr>
        <p:grpSpPr>
          <a:xfrm>
            <a:off x="10228983" y="337468"/>
            <a:ext cx="1587872" cy="1368854"/>
            <a:chOff x="10228983" y="337468"/>
            <a:chExt cx="1587872" cy="1368854"/>
          </a:xfrm>
        </p:grpSpPr>
        <p:sp>
          <p:nvSpPr>
            <p:cNvPr id="17" name="Hexagon 16">
              <a:extLst>
                <a:ext uri="{FF2B5EF4-FFF2-40B4-BE49-F238E27FC236}">
                  <a16:creationId xmlns:a16="http://schemas.microsoft.com/office/drawing/2014/main" id="{D9E6D752-79AC-8C1F-1276-E8D62871890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8" name="Group 17">
              <a:extLst>
                <a:ext uri="{FF2B5EF4-FFF2-40B4-BE49-F238E27FC236}">
                  <a16:creationId xmlns:a16="http://schemas.microsoft.com/office/drawing/2014/main" id="{870BCC9B-AF1C-A706-E9B3-64CCD2108E19}"/>
                </a:ext>
              </a:extLst>
            </p:cNvPr>
            <p:cNvGrpSpPr/>
            <p:nvPr/>
          </p:nvGrpSpPr>
          <p:grpSpPr>
            <a:xfrm>
              <a:off x="10621771" y="762700"/>
              <a:ext cx="562136" cy="634675"/>
              <a:chOff x="760175" y="830142"/>
              <a:chExt cx="867619" cy="979579"/>
            </a:xfrm>
          </p:grpSpPr>
          <p:sp>
            <p:nvSpPr>
              <p:cNvPr id="22" name="Rectangle 21">
                <a:extLst>
                  <a:ext uri="{FF2B5EF4-FFF2-40B4-BE49-F238E27FC236}">
                    <a16:creationId xmlns:a16="http://schemas.microsoft.com/office/drawing/2014/main" id="{BC3F4875-54AF-1914-F7FB-508D7F77BF9F}"/>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١٠</a:t>
                </a:r>
                <a:endParaRPr lang="en-US" sz="1600" b="1"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BAC08EFD-4539-A4A6-8DDF-E89D184188D2}"/>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9" name="Group 18">
              <a:extLst>
                <a:ext uri="{FF2B5EF4-FFF2-40B4-BE49-F238E27FC236}">
                  <a16:creationId xmlns:a16="http://schemas.microsoft.com/office/drawing/2014/main" id="{8011E3C9-9C21-187E-2BD9-3578680A3586}"/>
                </a:ext>
              </a:extLst>
            </p:cNvPr>
            <p:cNvGrpSpPr/>
            <p:nvPr/>
          </p:nvGrpSpPr>
          <p:grpSpPr>
            <a:xfrm>
              <a:off x="11325415" y="762701"/>
              <a:ext cx="182192" cy="634674"/>
              <a:chOff x="2121762" y="2323619"/>
              <a:chExt cx="200378" cy="825210"/>
            </a:xfrm>
          </p:grpSpPr>
          <p:sp>
            <p:nvSpPr>
              <p:cNvPr id="20" name="Isosceles Triangle 19">
                <a:extLst>
                  <a:ext uri="{FF2B5EF4-FFF2-40B4-BE49-F238E27FC236}">
                    <a16:creationId xmlns:a16="http://schemas.microsoft.com/office/drawing/2014/main" id="{26CC0075-B880-9481-7714-D3C0280C83E3}"/>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Rectangle 20">
                <a:extLst>
                  <a:ext uri="{FF2B5EF4-FFF2-40B4-BE49-F238E27FC236}">
                    <a16:creationId xmlns:a16="http://schemas.microsoft.com/office/drawing/2014/main" id="{E12524D5-94CA-0C03-58B9-DB0FA9F6D3FC}"/>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grpSp>
        <p:nvGrpSpPr>
          <p:cNvPr id="24" name="Group 9">
            <a:extLst>
              <a:ext uri="{FF2B5EF4-FFF2-40B4-BE49-F238E27FC236}">
                <a16:creationId xmlns:a16="http://schemas.microsoft.com/office/drawing/2014/main" id="{E8DE2B1F-2098-5D12-9E13-8CDADDF05C08}"/>
              </a:ext>
            </a:extLst>
          </p:cNvPr>
          <p:cNvGrpSpPr/>
          <p:nvPr/>
        </p:nvGrpSpPr>
        <p:grpSpPr>
          <a:xfrm>
            <a:off x="1538327" y="2343149"/>
            <a:ext cx="3592674" cy="2724171"/>
            <a:chOff x="1117683" y="2194390"/>
            <a:chExt cx="3415887" cy="2678824"/>
          </a:xfrm>
          <a:solidFill>
            <a:schemeClr val="accent3">
              <a:lumMod val="75000"/>
            </a:schemeClr>
          </a:solidFill>
        </p:grpSpPr>
        <p:sp>
          <p:nvSpPr>
            <p:cNvPr id="25" name="Speech Bubble: Rectangle with Corners Rounded 6">
              <a:extLst>
                <a:ext uri="{FF2B5EF4-FFF2-40B4-BE49-F238E27FC236}">
                  <a16:creationId xmlns:a16="http://schemas.microsoft.com/office/drawing/2014/main" id="{8D6A9246-5480-C62D-39FE-C8E5945F86C5}"/>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mj-lt"/>
              </a:endParaRPr>
            </a:p>
          </p:txBody>
        </p:sp>
        <p:sp>
          <p:nvSpPr>
            <p:cNvPr id="26" name="Speech Bubble: Rectangle with Corners Rounded 7">
              <a:extLst>
                <a:ext uri="{FF2B5EF4-FFF2-40B4-BE49-F238E27FC236}">
                  <a16:creationId xmlns:a16="http://schemas.microsoft.com/office/drawing/2014/main" id="{34D07734-61BF-A4CA-600D-1F8659B81E02}"/>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mj-lt"/>
              </a:endParaRPr>
            </a:p>
          </p:txBody>
        </p:sp>
        <p:sp>
          <p:nvSpPr>
            <p:cNvPr id="27" name="Speech Bubble: Rectangle with Corners Rounded 8">
              <a:extLst>
                <a:ext uri="{FF2B5EF4-FFF2-40B4-BE49-F238E27FC236}">
                  <a16:creationId xmlns:a16="http://schemas.microsoft.com/office/drawing/2014/main" id="{200E3D2F-B7D5-4EEA-3EA1-E4339A2714B7}"/>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mj-lt"/>
              </a:endParaRPr>
            </a:p>
          </p:txBody>
        </p:sp>
      </p:grpSp>
    </p:spTree>
    <p:extLst>
      <p:ext uri="{BB962C8B-B14F-4D97-AF65-F5344CB8AC3E}">
        <p14:creationId xmlns:p14="http://schemas.microsoft.com/office/powerpoint/2010/main" val="2397271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accent4"/>
              </a:buClr>
              <a:buSzPts val="3200"/>
              <a:buFont typeface="Arial"/>
              <a:buNone/>
            </a:pPr>
            <a:r>
              <a:rPr lang="en-US" dirty="0">
                <a:latin typeface="Calibri" panose="020F0502020204030204" pitchFamily="34" charset="0"/>
                <a:ea typeface="Arial"/>
                <a:cs typeface="Calibri" panose="020F0502020204030204" pitchFamily="34" charset="0"/>
                <a:sym typeface="Arial"/>
              </a:rPr>
              <a:t>نقاط التعلم الأساسية</a:t>
            </a:r>
            <a:endParaRPr lang="en-US" dirty="0">
              <a:latin typeface="Calibri" panose="020F0502020204030204" pitchFamily="34" charset="0"/>
              <a:cs typeface="Calibri" panose="020F0502020204030204" pitchFamily="34" charset="0"/>
            </a:endParaRPr>
          </a:p>
        </p:txBody>
      </p:sp>
      <p:sp>
        <p:nvSpPr>
          <p:cNvPr id="256" name="Google Shape;256;p19"/>
          <p:cNvSpPr/>
          <p:nvPr/>
        </p:nvSpPr>
        <p:spPr>
          <a:xfrm>
            <a:off x="1755151" y="195022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7" name="Google Shape;257;p19"/>
          <p:cNvSpPr/>
          <p:nvPr/>
        </p:nvSpPr>
        <p:spPr>
          <a:xfrm>
            <a:off x="5570220" y="195022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8" name="Google Shape;258;p19"/>
          <p:cNvSpPr txBox="1"/>
          <p:nvPr/>
        </p:nvSpPr>
        <p:spPr>
          <a:xfrm>
            <a:off x="659146" y="3576020"/>
            <a:ext cx="3243569" cy="1179129"/>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Clr>
                <a:srgbClr val="000000"/>
              </a:buClr>
              <a:buSzPts val="2400"/>
              <a:buFont typeface="Arial"/>
              <a:buNone/>
            </a:pPr>
            <a:r>
              <a:rPr lang="ar-SA" sz="2200" b="0" i="0" u="none" strike="noStrike" cap="none" dirty="0">
                <a:solidFill>
                  <a:srgbClr val="000000"/>
                </a:solidFill>
                <a:latin typeface="Calibri" panose="020F0502020204030204" pitchFamily="34" charset="0"/>
                <a:ea typeface="Arial"/>
                <a:cs typeface="Calibri" panose="020F0502020204030204" pitchFamily="34" charset="0"/>
                <a:sym typeface="Arial"/>
              </a:rPr>
              <a:t>يركز </a:t>
            </a: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نهج </a:t>
            </a:r>
            <a:r>
              <a:rPr lang="ar-SA" sz="2200" b="0" i="0" u="none" strike="noStrike" cap="none" dirty="0">
                <a:solidFill>
                  <a:srgbClr val="000000"/>
                </a:solidFill>
                <a:latin typeface="Calibri" panose="020F0502020204030204" pitchFamily="34" charset="0"/>
                <a:ea typeface="Arial"/>
                <a:cs typeface="Calibri" panose="020F0502020204030204" pitchFamily="34" charset="0"/>
                <a:sym typeface="Arial"/>
              </a:rPr>
              <a:t>الدعم </a:t>
            </a: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الأسر</a:t>
            </a:r>
            <a:r>
              <a:rPr lang="ar-SA" sz="2200" b="0" i="0" u="none" strike="noStrike" cap="none" dirty="0">
                <a:solidFill>
                  <a:srgbClr val="000000"/>
                </a:solidFill>
                <a:latin typeface="Calibri" panose="020F0502020204030204" pitchFamily="34" charset="0"/>
                <a:ea typeface="Arial"/>
                <a:cs typeface="Calibri" panose="020F0502020204030204" pitchFamily="34" charset="0"/>
                <a:sym typeface="Arial"/>
              </a:rPr>
              <a:t>ي</a:t>
            </a: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 على المرونة ، ويعتمد على نقاط القوة و على عوامل الحماية</a:t>
            </a:r>
            <a:r>
              <a:rPr lang="ar-SA" sz="2200" b="0" i="0" u="none" strike="noStrike" cap="none" dirty="0">
                <a:solidFill>
                  <a:srgbClr val="000000"/>
                </a:solidFill>
                <a:latin typeface="Calibri" panose="020F0502020204030204" pitchFamily="34" charset="0"/>
                <a:ea typeface="Arial"/>
                <a:cs typeface="Calibri" panose="020F0502020204030204" pitchFamily="34" charset="0"/>
                <a:sym typeface="Arial"/>
              </a:rPr>
              <a:t> الموجهة</a:t>
            </a: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a:t>
            </a:r>
            <a:endParaRPr lang="en-US" sz="2200" b="0" i="0" u="none" strike="sngStrike" cap="none" dirty="0">
              <a:solidFill>
                <a:srgbClr val="FF0000"/>
              </a:solidFill>
              <a:latin typeface="Calibri" panose="020F0502020204030204" pitchFamily="34" charset="0"/>
              <a:ea typeface="Arial"/>
              <a:cs typeface="Calibri" panose="020F0502020204030204" pitchFamily="34" charset="0"/>
              <a:sym typeface="Arial"/>
            </a:endParaRPr>
          </a:p>
        </p:txBody>
      </p:sp>
      <p:sp>
        <p:nvSpPr>
          <p:cNvPr id="259" name="Google Shape;259;p19"/>
          <p:cNvSpPr txBox="1"/>
          <p:nvPr/>
        </p:nvSpPr>
        <p:spPr>
          <a:xfrm>
            <a:off x="4324350" y="3576020"/>
            <a:ext cx="3543300" cy="1541407"/>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Clr>
                <a:srgbClr val="000000"/>
              </a:buClr>
              <a:buSzPts val="2400"/>
              <a:buFont typeface="Arial"/>
              <a:buNone/>
            </a:pPr>
            <a:r>
              <a:rPr lang="ar-SA" sz="2200" b="0" i="0" u="none" strike="noStrike" cap="none" dirty="0">
                <a:solidFill>
                  <a:srgbClr val="000000"/>
                </a:solidFill>
                <a:latin typeface="Calibri" panose="020F0502020204030204" pitchFamily="34" charset="0"/>
                <a:ea typeface="Arial"/>
                <a:cs typeface="Calibri" panose="020F0502020204030204" pitchFamily="34" charset="0"/>
                <a:sym typeface="Arial"/>
              </a:rPr>
              <a:t>ثمة ثلاثة عوامل حماية هي: بيئات الرعاية والحماية ؛ ومقدمو الرعاية المسؤولون والداعمون ؛ والعلاقات الصحية بين مقدمي الرعاية والأطفال</a:t>
            </a:r>
            <a:r>
              <a:rPr lang="en-US" sz="2200" b="0" i="0" u="none" strike="noStrike" cap="none" dirty="0">
                <a:solidFill>
                  <a:srgbClr val="000000"/>
                </a:solidFill>
                <a:latin typeface="Arial" panose="020B0604020202020204" pitchFamily="34" charset="0"/>
                <a:ea typeface="Arial"/>
                <a:cs typeface="Arial" panose="020B0604020202020204" pitchFamily="34" charset="0"/>
                <a:sym typeface="Arial"/>
              </a:rPr>
              <a:t>.</a:t>
            </a:r>
            <a:endParaRPr lang="en-US" sz="2200" b="0" i="0" u="none" strike="sngStrike" cap="none" dirty="0">
              <a:solidFill>
                <a:srgbClr val="FF0000"/>
              </a:solidFill>
              <a:latin typeface="Arial" panose="020B0604020202020204" pitchFamily="34" charset="0"/>
              <a:ea typeface="Arial"/>
              <a:cs typeface="Arial" panose="020B0604020202020204" pitchFamily="34" charset="0"/>
              <a:sym typeface="Arial"/>
            </a:endParaRPr>
          </a:p>
        </p:txBody>
      </p:sp>
      <p:sp>
        <p:nvSpPr>
          <p:cNvPr id="4" name="Google Shape;259;p19">
            <a:extLst>
              <a:ext uri="{FF2B5EF4-FFF2-40B4-BE49-F238E27FC236}">
                <a16:creationId xmlns:a16="http://schemas.microsoft.com/office/drawing/2014/main" id="{82975A12-8FC1-6891-E253-204D54A187A9}"/>
              </a:ext>
            </a:extLst>
          </p:cNvPr>
          <p:cNvSpPr txBox="1"/>
          <p:nvPr/>
        </p:nvSpPr>
        <p:spPr>
          <a:xfrm>
            <a:off x="8341137" y="3576020"/>
            <a:ext cx="3166470" cy="1541407"/>
          </a:xfrm>
          <a:prstGeom prst="rect">
            <a:avLst/>
          </a:prstGeom>
          <a:noFill/>
          <a:ln>
            <a:noFill/>
          </a:ln>
        </p:spPr>
        <p:txBody>
          <a:bodyPr spcFirstLastPara="1" wrap="square" lIns="91425" tIns="45700" rIns="91425" bIns="45700" anchor="t" anchorCtr="0">
            <a:spAutoFit/>
          </a:bodyPr>
          <a:lstStyle/>
          <a:p>
            <a:pPr algn="ctr" rtl="1">
              <a:lnSpc>
                <a:spcPct val="107000"/>
              </a:lnSpc>
              <a:buClr>
                <a:srgbClr val="000000"/>
              </a:buClr>
              <a:buSzPts val="2400"/>
            </a:pPr>
            <a:r>
              <a:rPr lang="en-US" sz="2200" dirty="0">
                <a:solidFill>
                  <a:srgbClr val="000000"/>
                </a:solidFill>
                <a:latin typeface="Calibri" panose="020F0502020204030204" pitchFamily="34" charset="0"/>
                <a:cs typeface="Calibri" panose="020F0502020204030204" pitchFamily="34" charset="0"/>
              </a:rPr>
              <a:t>يركز النهج القائم على نقاط القوة على نقاط القوة والموارد المتاحة ويحاول الاستفادة منها.</a:t>
            </a:r>
          </a:p>
          <a:p>
            <a:pPr marL="0" marR="0" lvl="0" indent="0" algn="ctr" rtl="1">
              <a:lnSpc>
                <a:spcPct val="107000"/>
              </a:lnSpc>
              <a:spcBef>
                <a:spcPts val="0"/>
              </a:spcBef>
              <a:spcAft>
                <a:spcPts val="0"/>
              </a:spcAft>
              <a:buClr>
                <a:srgbClr val="000000"/>
              </a:buClr>
              <a:buSzPts val="2400"/>
              <a:buFont typeface="Arial"/>
              <a:buNone/>
            </a:pPr>
            <a:r>
              <a:rPr lang="en-US" sz="2200" dirty="0">
                <a:solidFill>
                  <a:srgbClr val="000000"/>
                </a:solidFill>
                <a:latin typeface="Arial" panose="020B0604020202020204" pitchFamily="34" charset="0"/>
                <a:cs typeface="Arial" panose="020B0604020202020204" pitchFamily="34" charset="0"/>
                <a:sym typeface="Arial"/>
              </a:rPr>
              <a:t> </a:t>
            </a:r>
          </a:p>
        </p:txBody>
      </p:sp>
      <p:sp>
        <p:nvSpPr>
          <p:cNvPr id="5" name="Google Shape;257;p19">
            <a:extLst>
              <a:ext uri="{FF2B5EF4-FFF2-40B4-BE49-F238E27FC236}">
                <a16:creationId xmlns:a16="http://schemas.microsoft.com/office/drawing/2014/main" id="{7EE08E0B-5213-3525-CD12-AD0514EEB4ED}"/>
              </a:ext>
            </a:extLst>
          </p:cNvPr>
          <p:cNvSpPr/>
          <p:nvPr/>
        </p:nvSpPr>
        <p:spPr>
          <a:xfrm>
            <a:off x="9468338" y="195022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401579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771D01-DCDE-B431-5158-349D062CC94C}"/>
              </a:ext>
            </a:extLst>
          </p:cNvPr>
          <p:cNvSpPr>
            <a:spLocks noGrp="1"/>
          </p:cNvSpPr>
          <p:nvPr>
            <p:ph type="title"/>
          </p:nvPr>
        </p:nvSpPr>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٤</a:t>
            </a:r>
            <a:br>
              <a:rPr lang="en-CA" sz="2400" b="1" dirty="0">
                <a:solidFill>
                  <a:schemeClr val="bg1"/>
                </a:solidFill>
                <a:latin typeface="Calibri" panose="020F0502020204030204" pitchFamily="34" charset="0"/>
                <a:cs typeface="Calibri" panose="020F0502020204030204" pitchFamily="34" charset="0"/>
              </a:rPr>
            </a:br>
            <a:br>
              <a:rPr lang="en-CA" b="1" dirty="0">
                <a:solidFill>
                  <a:schemeClr val="bg1"/>
                </a:solidFill>
                <a:latin typeface="Calibri" panose="020F0502020204030204" pitchFamily="34" charset="0"/>
                <a:cs typeface="Calibri" panose="020F0502020204030204" pitchFamily="34" charset="0"/>
              </a:rPr>
            </a:br>
            <a:r>
              <a:rPr lang="en-US" sz="5400" b="1" dirty="0">
                <a:solidFill>
                  <a:schemeClr val="bg1"/>
                </a:solidFill>
                <a:latin typeface="Calibri" panose="020F0502020204030204" pitchFamily="34" charset="0"/>
                <a:cs typeface="Calibri" panose="020F0502020204030204" pitchFamily="34" charset="0"/>
              </a:rPr>
              <a:t>ديناميات الأسرة وال</a:t>
            </a:r>
            <a:r>
              <a:rPr lang="ar-SA" dirty="0">
                <a:solidFill>
                  <a:schemeClr val="bg1"/>
                </a:solidFill>
                <a:latin typeface="Calibri" panose="020F0502020204030204" pitchFamily="34" charset="0"/>
                <a:cs typeface="Calibri" panose="020F0502020204030204" pitchFamily="34" charset="0"/>
              </a:rPr>
              <a:t>نوع الاجتماعي</a:t>
            </a:r>
            <a:r>
              <a:rPr lang="en-US" sz="5400" b="1" dirty="0">
                <a:solidFill>
                  <a:schemeClr val="bg1"/>
                </a:solidFill>
                <a:latin typeface="Calibri" panose="020F0502020204030204" pitchFamily="34" charset="0"/>
                <a:cs typeface="Calibri" panose="020F0502020204030204" pitchFamily="34" charset="0"/>
              </a:rPr>
              <a:t> ودور الأعراف والممارسات الاجتماعية</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9112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D29E-5422-96D1-343D-0CC3BB884835}"/>
              </a:ext>
            </a:extLst>
          </p:cNvPr>
          <p:cNvSpPr>
            <a:spLocks noGrp="1"/>
          </p:cNvSpPr>
          <p:nvPr>
            <p:ph type="title"/>
          </p:nvPr>
        </p:nvSpPr>
        <p:spPr>
          <a:xfrm>
            <a:off x="489098" y="120516"/>
            <a:ext cx="9525756" cy="868968"/>
          </a:xfrm>
        </p:spPr>
        <p:txBody>
          <a:bodyPr>
            <a:noAutofit/>
          </a:bodyPr>
          <a:lstStyle/>
          <a:p>
            <a:pPr rtl="1"/>
            <a:r>
              <a:rPr lang="en-US" sz="2800" dirty="0">
                <a:highlight>
                  <a:srgbClr val="FFFF00"/>
                </a:highlight>
                <a:latin typeface="Calibri" panose="020F0502020204030204" pitchFamily="34" charset="0"/>
                <a:cs typeface="Calibri" panose="020F0502020204030204" pitchFamily="34" charset="0"/>
              </a:rPr>
              <a:t>الأعراف والممارسات الاجتماعية القائمة</a:t>
            </a:r>
          </a:p>
        </p:txBody>
      </p:sp>
      <p:grpSp>
        <p:nvGrpSpPr>
          <p:cNvPr id="12" name="Group 11">
            <a:extLst>
              <a:ext uri="{FF2B5EF4-FFF2-40B4-BE49-F238E27FC236}">
                <a16:creationId xmlns:a16="http://schemas.microsoft.com/office/drawing/2014/main" id="{9140AA31-ED8C-D59D-5FF9-EA8548A49CF2}"/>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4C11A016-476C-5592-6D32-B145567ACD2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4" name="Group 13">
              <a:extLst>
                <a:ext uri="{FF2B5EF4-FFF2-40B4-BE49-F238E27FC236}">
                  <a16:creationId xmlns:a16="http://schemas.microsoft.com/office/drawing/2014/main" id="{3ECAAF4F-2AAD-F32C-072C-E64854A05931}"/>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DEF09A58-F143-9358-1B35-84E84E0A1772}"/>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١١</a:t>
                </a:r>
                <a:endParaRPr lang="en-US" sz="1600"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8161B92-F8BB-09F7-F1B5-6103F09111D4}"/>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5" name="Group 14">
              <a:extLst>
                <a:ext uri="{FF2B5EF4-FFF2-40B4-BE49-F238E27FC236}">
                  <a16:creationId xmlns:a16="http://schemas.microsoft.com/office/drawing/2014/main" id="{5650B645-2CA5-DD5F-D96A-E9A0FEC5392E}"/>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1FC2D351-C040-BB97-2657-8E5109E58150}"/>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Rectangle 16">
                <a:extLst>
                  <a:ext uri="{FF2B5EF4-FFF2-40B4-BE49-F238E27FC236}">
                    <a16:creationId xmlns:a16="http://schemas.microsoft.com/office/drawing/2014/main" id="{3D433BDD-5FEF-C4E1-A463-95B8C5F12D31}"/>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
        <p:nvSpPr>
          <p:cNvPr id="20" name="Speech Bubble: Rectangle with Corners Rounded 19">
            <a:extLst>
              <a:ext uri="{FF2B5EF4-FFF2-40B4-BE49-F238E27FC236}">
                <a16:creationId xmlns:a16="http://schemas.microsoft.com/office/drawing/2014/main" id="{0FE4CBC6-013F-96A7-FFE2-857C39A46988}"/>
              </a:ext>
            </a:extLst>
          </p:cNvPr>
          <p:cNvSpPr/>
          <p:nvPr/>
        </p:nvSpPr>
        <p:spPr>
          <a:xfrm>
            <a:off x="8763397" y="2009873"/>
            <a:ext cx="3288323" cy="3427616"/>
          </a:xfrm>
          <a:prstGeom prst="wedgeRoundRectCallout">
            <a:avLst>
              <a:gd name="adj1" fmla="val -59274"/>
              <a:gd name="adj2" fmla="val -3874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spcAft>
                <a:spcPts val="800"/>
              </a:spcAft>
              <a:tabLst>
                <a:tab pos="457200" algn="l"/>
              </a:tabLs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هل يُعامل جميع الأطفال بنفس المعاملة داخل معظم العائلات أم أن بعض الأطفال معرضون لخطر المعاملة بشكل مختلف عن الآخرين؟</a:t>
            </a:r>
          </a:p>
        </p:txBody>
      </p:sp>
      <p:sp>
        <p:nvSpPr>
          <p:cNvPr id="21" name="Speech Bubble: Rectangle with Corners Rounded 20">
            <a:extLst>
              <a:ext uri="{FF2B5EF4-FFF2-40B4-BE49-F238E27FC236}">
                <a16:creationId xmlns:a16="http://schemas.microsoft.com/office/drawing/2014/main" id="{11EF6291-9B31-5D71-901E-3CE2ADEEBA48}"/>
              </a:ext>
            </a:extLst>
          </p:cNvPr>
          <p:cNvSpPr/>
          <p:nvPr/>
        </p:nvSpPr>
        <p:spPr>
          <a:xfrm>
            <a:off x="4090819" y="1953039"/>
            <a:ext cx="4010363" cy="3427616"/>
          </a:xfrm>
          <a:prstGeom prst="wedgeRoundRectCallout">
            <a:avLst>
              <a:gd name="adj1" fmla="val -5652"/>
              <a:gd name="adj2" fmla="val 5617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spcAft>
                <a:spcPts val="800"/>
              </a:spcAft>
              <a:tabLst>
                <a:tab pos="457200" algn="l"/>
              </a:tabLs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ما هي بعض الأمثلة ع</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ن</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القيم والمعتقدات والمواقف والسلوكيات الإيجابية على </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ال</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مستوى الأسر</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ي</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التي يمكننا البناء عليها في </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الدعم</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الأسر</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ي</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22" name="Speech Bubble: Rectangle with Corners Rounded 21">
            <a:extLst>
              <a:ext uri="{FF2B5EF4-FFF2-40B4-BE49-F238E27FC236}">
                <a16:creationId xmlns:a16="http://schemas.microsoft.com/office/drawing/2014/main" id="{F797C71E-87AD-9A99-81F5-74208F3BE2C9}"/>
              </a:ext>
            </a:extLst>
          </p:cNvPr>
          <p:cNvSpPr/>
          <p:nvPr/>
        </p:nvSpPr>
        <p:spPr>
          <a:xfrm>
            <a:off x="923657" y="1968699"/>
            <a:ext cx="2504947" cy="3427616"/>
          </a:xfrm>
          <a:prstGeom prst="wedgeRoundRectCallout">
            <a:avLst>
              <a:gd name="adj1" fmla="val 60350"/>
              <a:gd name="adj2" fmla="val -898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spcAft>
                <a:spcPts val="800"/>
              </a:spcAft>
              <a:tabLst>
                <a:tab pos="457200" algn="l"/>
              </a:tabLs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ما هي بعض الأعراف الاجتماعية الضارة التي تؤثر على الأسرة؟</a:t>
            </a:r>
          </a:p>
        </p:txBody>
      </p:sp>
    </p:spTree>
    <p:extLst>
      <p:ext uri="{BB962C8B-B14F-4D97-AF65-F5344CB8AC3E}">
        <p14:creationId xmlns:p14="http://schemas.microsoft.com/office/powerpoint/2010/main" val="1034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9E37EF46-7E58-ACA5-FB59-4D02ABDDD35D}"/>
              </a:ext>
            </a:extLst>
          </p:cNvPr>
          <p:cNvSpPr txBox="1">
            <a:spLocks/>
          </p:cNvSpPr>
          <p:nvPr/>
        </p:nvSpPr>
        <p:spPr>
          <a:xfrm>
            <a:off x="4337607" y="1753031"/>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111480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514AD37-7E9B-FE58-C089-85025919F962}"/>
              </a:ext>
            </a:extLst>
          </p:cNvPr>
          <p:cNvSpPr>
            <a:spLocks noGrp="1"/>
          </p:cNvSpPr>
          <p:nvPr>
            <p:ph type="title"/>
          </p:nvPr>
        </p:nvSpPr>
        <p:spPr>
          <a:xfrm>
            <a:off x="796925" y="3100388"/>
            <a:ext cx="10042525" cy="561975"/>
          </a:xfrm>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١</a:t>
            </a:r>
            <a:br>
              <a:rPr lang="en-CA" sz="2400" b="1" dirty="0">
                <a:solidFill>
                  <a:schemeClr val="bg1"/>
                </a:solidFill>
                <a:latin typeface="Calibri" panose="020F0502020204030204" pitchFamily="34" charset="0"/>
                <a:cs typeface="Calibri" panose="020F0502020204030204" pitchFamily="34" charset="0"/>
              </a:rPr>
            </a:br>
            <a:br>
              <a:rPr lang="en-CA" b="1" dirty="0">
                <a:solidFill>
                  <a:schemeClr val="bg1"/>
                </a:solidFill>
                <a:latin typeface="Calibri" panose="020F0502020204030204" pitchFamily="34" charset="0"/>
                <a:cs typeface="Calibri" panose="020F0502020204030204" pitchFamily="34" charset="0"/>
              </a:rPr>
            </a:br>
            <a:r>
              <a:rPr lang="en-US" sz="5400" b="1" dirty="0">
                <a:solidFill>
                  <a:schemeClr val="bg1"/>
                </a:solidFill>
                <a:latin typeface="Calibri" panose="020F0502020204030204" pitchFamily="34" charset="0"/>
                <a:cs typeface="Calibri" panose="020F0502020204030204" pitchFamily="34" charset="0"/>
              </a:rPr>
              <a:t>افتتاح الدورة</a:t>
            </a:r>
            <a:r>
              <a:rPr lang="ar-SA" sz="5400" b="1" dirty="0">
                <a:solidFill>
                  <a:schemeClr val="bg1"/>
                </a:solidFill>
                <a:latin typeface="Calibri" panose="020F0502020204030204" pitchFamily="34" charset="0"/>
                <a:cs typeface="Calibri" panose="020F0502020204030204" pitchFamily="34" charset="0"/>
              </a:rPr>
              <a:t> التدريبية</a:t>
            </a:r>
            <a:r>
              <a:rPr lang="en-US" sz="5400" b="1" dirty="0">
                <a:solidFill>
                  <a:schemeClr val="bg1"/>
                </a:solidFill>
                <a:latin typeface="Calibri" panose="020F0502020204030204" pitchFamily="34" charset="0"/>
                <a:cs typeface="Calibri" panose="020F0502020204030204" pitchFamily="34" charset="0"/>
              </a:rPr>
              <a:t> والوحدة</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488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6F3A5-D658-AD50-8270-5E2D1E1E47BB}"/>
              </a:ext>
            </a:extLst>
          </p:cNvPr>
          <p:cNvSpPr>
            <a:spLocks noGrp="1"/>
          </p:cNvSpPr>
          <p:nvPr>
            <p:ph type="title"/>
          </p:nvPr>
        </p:nvSpPr>
        <p:spPr/>
        <p:txBody>
          <a:bodyPr/>
          <a:lstStyle/>
          <a:p>
            <a:pPr rtl="1"/>
            <a:r>
              <a:rPr lang="en-US" dirty="0">
                <a:latin typeface="Calibri" panose="020F0502020204030204" pitchFamily="34" charset="0"/>
                <a:cs typeface="Calibri" panose="020F0502020204030204" pitchFamily="34" charset="0"/>
              </a:rPr>
              <a:t>الجنس وال</a:t>
            </a:r>
            <a:r>
              <a:rPr lang="ar-SA" dirty="0">
                <a:latin typeface="Calibri" panose="020F0502020204030204" pitchFamily="34" charset="0"/>
                <a:cs typeface="Calibri" panose="020F0502020204030204" pitchFamily="34" charset="0"/>
              </a:rPr>
              <a:t>نوع الاجتماعي</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0A896C9-64FC-50B9-DBE7-29D9F3A839A1}"/>
              </a:ext>
            </a:extLst>
          </p:cNvPr>
          <p:cNvSpPr txBox="1"/>
          <p:nvPr/>
        </p:nvSpPr>
        <p:spPr>
          <a:xfrm>
            <a:off x="6611814" y="2266553"/>
            <a:ext cx="3968261" cy="2123658"/>
          </a:xfrm>
          <a:prstGeom prst="rect">
            <a:avLst/>
          </a:prstGeom>
          <a:noFill/>
        </p:spPr>
        <p:txBody>
          <a:bodyPr wrap="square" rtlCol="0">
            <a:spAutoFit/>
          </a:bodyPr>
          <a:lstStyle/>
          <a:p>
            <a:pPr algn="r" rtl="1"/>
            <a:r>
              <a:rPr lang="en-US" sz="4400" b="1" dirty="0">
                <a:latin typeface="Calibri" panose="020F0502020204030204" pitchFamily="34" charset="0"/>
                <a:cs typeface="Calibri" panose="020F0502020204030204" pitchFamily="34" charset="0"/>
              </a:rPr>
              <a:t>ما هو الفرق بين الجنس وال</a:t>
            </a:r>
            <a:r>
              <a:rPr lang="ar-SA" sz="4400" b="1" dirty="0">
                <a:latin typeface="Calibri" panose="020F0502020204030204" pitchFamily="34" charset="0"/>
                <a:cs typeface="Calibri" panose="020F0502020204030204" pitchFamily="34" charset="0"/>
              </a:rPr>
              <a:t>نوع الاجتماعي</a:t>
            </a:r>
            <a:r>
              <a:rPr lang="en-US" sz="4400" b="1" dirty="0">
                <a:latin typeface="Calibri" panose="020F0502020204030204" pitchFamily="34" charset="0"/>
                <a:cs typeface="Calibri" panose="020F0502020204030204" pitchFamily="34" charset="0"/>
              </a:rPr>
              <a:t>؟</a:t>
            </a:r>
          </a:p>
        </p:txBody>
      </p:sp>
      <p:grpSp>
        <p:nvGrpSpPr>
          <p:cNvPr id="2" name="Group 9">
            <a:extLst>
              <a:ext uri="{FF2B5EF4-FFF2-40B4-BE49-F238E27FC236}">
                <a16:creationId xmlns:a16="http://schemas.microsoft.com/office/drawing/2014/main" id="{B62A4557-6AFD-F534-E5DA-9962D4FF9E51}"/>
              </a:ext>
            </a:extLst>
          </p:cNvPr>
          <p:cNvGrpSpPr/>
          <p:nvPr/>
        </p:nvGrpSpPr>
        <p:grpSpPr>
          <a:xfrm>
            <a:off x="2201032" y="2343149"/>
            <a:ext cx="3592674" cy="2724171"/>
            <a:chOff x="1117683" y="2194390"/>
            <a:chExt cx="3415887" cy="2678824"/>
          </a:xfrm>
          <a:solidFill>
            <a:schemeClr val="accent3">
              <a:lumMod val="75000"/>
            </a:schemeClr>
          </a:solidFill>
        </p:grpSpPr>
        <p:sp>
          <p:nvSpPr>
            <p:cNvPr id="5" name="Speech Bubble: Rectangle with Corners Rounded 6">
              <a:extLst>
                <a:ext uri="{FF2B5EF4-FFF2-40B4-BE49-F238E27FC236}">
                  <a16:creationId xmlns:a16="http://schemas.microsoft.com/office/drawing/2014/main" id="{01CE0AB1-7FFC-55A4-0E28-BDBF90BF407D}"/>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mj-lt"/>
              </a:endParaRPr>
            </a:p>
          </p:txBody>
        </p:sp>
        <p:sp>
          <p:nvSpPr>
            <p:cNvPr id="6" name="Speech Bubble: Rectangle with Corners Rounded 7">
              <a:extLst>
                <a:ext uri="{FF2B5EF4-FFF2-40B4-BE49-F238E27FC236}">
                  <a16:creationId xmlns:a16="http://schemas.microsoft.com/office/drawing/2014/main" id="{A3304CC6-7A58-58B1-BA7C-3E09100324CC}"/>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mj-lt"/>
              </a:endParaRPr>
            </a:p>
          </p:txBody>
        </p:sp>
        <p:sp>
          <p:nvSpPr>
            <p:cNvPr id="7" name="Speech Bubble: Rectangle with Corners Rounded 8">
              <a:extLst>
                <a:ext uri="{FF2B5EF4-FFF2-40B4-BE49-F238E27FC236}">
                  <a16:creationId xmlns:a16="http://schemas.microsoft.com/office/drawing/2014/main" id="{91286BE3-5C69-D6FD-C81A-C9B822B4C208}"/>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mj-lt"/>
              </a:endParaRPr>
            </a:p>
          </p:txBody>
        </p:sp>
      </p:grpSp>
    </p:spTree>
    <p:extLst>
      <p:ext uri="{BB962C8B-B14F-4D97-AF65-F5344CB8AC3E}">
        <p14:creationId xmlns:p14="http://schemas.microsoft.com/office/powerpoint/2010/main" val="2557008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443C-B1FD-DC90-38C0-0E961BF95CA3}"/>
              </a:ext>
            </a:extLst>
          </p:cNvPr>
          <p:cNvSpPr>
            <a:spLocks noGrp="1"/>
          </p:cNvSpPr>
          <p:nvPr>
            <p:ph type="title"/>
          </p:nvPr>
        </p:nvSpPr>
        <p:spPr/>
        <p:txBody>
          <a:bodyPr/>
          <a:lstStyle/>
          <a:p>
            <a:pPr rtl="1"/>
            <a:r>
              <a:rPr lang="en-US" dirty="0">
                <a:latin typeface="Calibri" panose="020F0502020204030204" pitchFamily="34" charset="0"/>
                <a:cs typeface="Calibri" panose="020F0502020204030204" pitchFamily="34" charset="0"/>
              </a:rPr>
              <a:t>الجنس وال</a:t>
            </a:r>
            <a:r>
              <a:rPr lang="ar-SA" dirty="0">
                <a:latin typeface="Calibri" panose="020F0502020204030204" pitchFamily="34" charset="0"/>
                <a:cs typeface="Calibri" panose="020F0502020204030204" pitchFamily="34" charset="0"/>
              </a:rPr>
              <a:t>نوع الاجتماعي</a:t>
            </a:r>
            <a:endParaRPr lang="en-US" dirty="0"/>
          </a:p>
        </p:txBody>
      </p:sp>
      <p:sp>
        <p:nvSpPr>
          <p:cNvPr id="5" name="TextBox 4">
            <a:extLst>
              <a:ext uri="{FF2B5EF4-FFF2-40B4-BE49-F238E27FC236}">
                <a16:creationId xmlns:a16="http://schemas.microsoft.com/office/drawing/2014/main" id="{55DBAA90-EB18-E64C-407C-BE2F25A5C7E3}"/>
              </a:ext>
            </a:extLst>
          </p:cNvPr>
          <p:cNvSpPr txBox="1"/>
          <p:nvPr/>
        </p:nvSpPr>
        <p:spPr>
          <a:xfrm>
            <a:off x="7407015" y="3148790"/>
            <a:ext cx="3707843" cy="1569660"/>
          </a:xfrm>
          <a:prstGeom prst="rect">
            <a:avLst/>
          </a:prstGeom>
          <a:noFill/>
        </p:spPr>
        <p:txBody>
          <a:bodyPr wrap="square">
            <a:spAutoFit/>
          </a:bodyPr>
          <a:lstStyle/>
          <a:p>
            <a:pPr algn="r" rtl="1"/>
            <a:r>
              <a:rPr lang="en-US" sz="2400" b="1" i="0" dirty="0">
                <a:solidFill>
                  <a:schemeClr val="accent3">
                    <a:lumMod val="75000"/>
                  </a:schemeClr>
                </a:solidFill>
                <a:effectLst/>
                <a:latin typeface="Calibri" panose="020F0502020204030204" pitchFamily="34" charset="0"/>
                <a:cs typeface="Calibri" panose="020F0502020204030204" pitchFamily="34" charset="0"/>
              </a:rPr>
              <a:t>الجنس</a:t>
            </a:r>
          </a:p>
          <a:p>
            <a:pPr algn="r" rtl="1"/>
            <a:endParaRPr lang="en-US" sz="2400" b="1" dirty="0">
              <a:solidFill>
                <a:schemeClr val="accent3">
                  <a:lumMod val="75000"/>
                </a:schemeClr>
              </a:solidFill>
              <a:latin typeface="Calibri" panose="020F0502020204030204" pitchFamily="34" charset="0"/>
              <a:cs typeface="Calibri" panose="020F0502020204030204" pitchFamily="34" charset="0"/>
            </a:endParaRPr>
          </a:p>
          <a:p>
            <a:pPr algn="r" rtl="1"/>
            <a:r>
              <a:rPr lang="en-US" sz="2400" b="0" i="0" dirty="0">
                <a:effectLst/>
                <a:latin typeface="Calibri" panose="020F0502020204030204" pitchFamily="34" charset="0"/>
                <a:cs typeface="Calibri" panose="020F0502020204030204" pitchFamily="34" charset="0"/>
              </a:rPr>
              <a:t>"</a:t>
            </a:r>
            <a:r>
              <a:rPr lang="en-US" sz="2400" b="1" i="0" dirty="0">
                <a:effectLst/>
                <a:latin typeface="Calibri" panose="020F0502020204030204" pitchFamily="34" charset="0"/>
                <a:cs typeface="Calibri" panose="020F0502020204030204" pitchFamily="34" charset="0"/>
              </a:rPr>
              <a:t>الجنس</a:t>
            </a:r>
            <a:r>
              <a:rPr lang="ar-SA" sz="2400" b="1" i="0" dirty="0">
                <a:effectLst/>
                <a:latin typeface="Calibri" panose="020F0502020204030204" pitchFamily="34" charset="0"/>
                <a:cs typeface="Calibri" panose="020F0502020204030204" pitchFamily="34" charset="0"/>
              </a:rPr>
              <a:t>" </a:t>
            </a:r>
            <a:r>
              <a:rPr lang="en-US" sz="2400" b="0" i="0" dirty="0">
                <a:effectLst/>
                <a:latin typeface="Calibri" panose="020F0502020204030204" pitchFamily="34" charset="0"/>
                <a:cs typeface="Calibri" panose="020F0502020204030204" pitchFamily="34" charset="0"/>
              </a:rPr>
              <a:t>يشير إلى </a:t>
            </a:r>
            <a:r>
              <a:rPr lang="ar-SA" sz="2400" b="0" i="0" dirty="0">
                <a:effectLst/>
                <a:latin typeface="Calibri" panose="020F0502020204030204" pitchFamily="34" charset="0"/>
                <a:cs typeface="Calibri" panose="020F0502020204030204" pitchFamily="34" charset="0"/>
              </a:rPr>
              <a:t>ال</a:t>
            </a:r>
            <a:r>
              <a:rPr lang="en-US" sz="2400" b="0" i="0" dirty="0">
                <a:effectLst/>
                <a:latin typeface="Calibri" panose="020F0502020204030204" pitchFamily="34" charset="0"/>
                <a:cs typeface="Calibri" panose="020F0502020204030204" pitchFamily="34" charset="0"/>
              </a:rPr>
              <a:t>اختلافات الجس</a:t>
            </a:r>
            <a:r>
              <a:rPr lang="ar-SA" sz="2400" b="0" i="0" dirty="0">
                <a:effectLst/>
                <a:latin typeface="Calibri" panose="020F0502020204030204" pitchFamily="34" charset="0"/>
                <a:cs typeface="Calibri" panose="020F0502020204030204" pitchFamily="34" charset="0"/>
              </a:rPr>
              <a:t>دية</a:t>
            </a:r>
            <a:r>
              <a:rPr lang="en-US" sz="2400" b="0" i="0" dirty="0">
                <a:effectLst/>
                <a:latin typeface="Calibri" panose="020F0502020204030204" pitchFamily="34" charset="0"/>
                <a:cs typeface="Calibri" panose="020F0502020204030204" pitchFamily="34" charset="0"/>
              </a:rPr>
              <a:t> بين الذكور والإناث</a:t>
            </a:r>
            <a:r>
              <a:rPr lang="en-US" sz="2400" b="0" i="0" dirty="0">
                <a:effectLst/>
                <a:latin typeface="Arial" panose="020B0604020202020204" pitchFamily="34" charset="0"/>
                <a:cs typeface="Arial" panose="020B0604020202020204" pitchFamily="34" charset="0"/>
              </a:rPr>
              <a:t>.</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BA2E6C6-5C52-491A-0169-A50516FA47A9}"/>
              </a:ext>
            </a:extLst>
          </p:cNvPr>
          <p:cNvSpPr txBox="1"/>
          <p:nvPr/>
        </p:nvSpPr>
        <p:spPr>
          <a:xfrm>
            <a:off x="839944" y="3114088"/>
            <a:ext cx="6137030" cy="1938992"/>
          </a:xfrm>
          <a:prstGeom prst="rect">
            <a:avLst/>
          </a:prstGeom>
          <a:noFill/>
        </p:spPr>
        <p:txBody>
          <a:bodyPr wrap="square">
            <a:spAutoFit/>
          </a:bodyPr>
          <a:lstStyle/>
          <a:p>
            <a:pPr algn="r" rtl="1"/>
            <a:r>
              <a:rPr lang="ar-SA" sz="2400" b="1" dirty="0">
                <a:solidFill>
                  <a:schemeClr val="accent3">
                    <a:lumMod val="75000"/>
                  </a:schemeClr>
                </a:solidFill>
                <a:latin typeface="Calibri" panose="020F0502020204030204" pitchFamily="34" charset="0"/>
                <a:cs typeface="Calibri" panose="020F0502020204030204" pitchFamily="34" charset="0"/>
              </a:rPr>
              <a:t>النوع الاجتماعي</a:t>
            </a:r>
            <a:endParaRPr lang="en-US" sz="2400" b="1" dirty="0">
              <a:solidFill>
                <a:schemeClr val="accent3">
                  <a:lumMod val="75000"/>
                </a:schemeClr>
              </a:solidFill>
              <a:latin typeface="Calibri" panose="020F0502020204030204" pitchFamily="34" charset="0"/>
              <a:cs typeface="Calibri" panose="020F0502020204030204" pitchFamily="34" charset="0"/>
            </a:endParaRPr>
          </a:p>
          <a:p>
            <a:pPr algn="r" rtl="1"/>
            <a:endParaRPr lang="en-US" sz="2400" b="1" dirty="0">
              <a:solidFill>
                <a:schemeClr val="accent3">
                  <a:lumMod val="75000"/>
                </a:schemeClr>
              </a:solidFill>
              <a:latin typeface="Calibri" panose="020F0502020204030204" pitchFamily="34" charset="0"/>
              <a:cs typeface="Calibri" panose="020F0502020204030204" pitchFamily="34" charset="0"/>
            </a:endParaRPr>
          </a:p>
          <a:p>
            <a:pPr algn="r" rtl="1"/>
            <a:r>
              <a:rPr lang="en-US" sz="2400" b="0" i="0" dirty="0">
                <a:effectLst/>
                <a:latin typeface="Calibri" panose="020F0502020204030204" pitchFamily="34" charset="0"/>
                <a:cs typeface="Calibri" panose="020F0502020204030204" pitchFamily="34" charset="0"/>
              </a:rPr>
              <a:t>"</a:t>
            </a:r>
            <a:r>
              <a:rPr lang="ar-SA" sz="2400" b="1" dirty="0">
                <a:latin typeface="Calibri" panose="020F0502020204030204" pitchFamily="34" charset="0"/>
                <a:cs typeface="Calibri" panose="020F0502020204030204" pitchFamily="34" charset="0"/>
              </a:rPr>
              <a:t>النوع الاجتماعي" </a:t>
            </a:r>
            <a:r>
              <a:rPr lang="ar-SA" sz="2400" dirty="0">
                <a:latin typeface="Calibri" panose="020F0502020204030204" pitchFamily="34" charset="0"/>
                <a:cs typeface="Calibri" panose="020F0502020204030204" pitchFamily="34" charset="0"/>
              </a:rPr>
              <a:t>يشير</a:t>
            </a:r>
            <a:r>
              <a:rPr lang="ar-SA" sz="2400" b="1" dirty="0">
                <a:latin typeface="Calibri" panose="020F0502020204030204" pitchFamily="34" charset="0"/>
                <a:cs typeface="Calibri" panose="020F0502020204030204" pitchFamily="34" charset="0"/>
              </a:rPr>
              <a:t> </a:t>
            </a:r>
            <a:r>
              <a:rPr lang="ar-SA" sz="2400" b="0" i="0" dirty="0">
                <a:effectLst/>
                <a:latin typeface="Calibri" panose="020F0502020204030204" pitchFamily="34" charset="0"/>
                <a:cs typeface="Calibri" panose="020F0502020204030204" pitchFamily="34" charset="0"/>
              </a:rPr>
              <a:t>إلى الاختلافات الاجتماعية والثقافية بين الرجل والمرأة - الوضع الاجتماعي والفرص والقيود والأنشطة المتوقعة داخل المجتمع.</a:t>
            </a:r>
            <a:endParaRPr lang="en-US" sz="2400" b="1" dirty="0">
              <a:solidFill>
                <a:schemeClr val="accent3">
                  <a:lumMod val="75000"/>
                </a:schemeClr>
              </a:solidFill>
              <a:latin typeface="Calibri" panose="020F0502020204030204" pitchFamily="34" charset="0"/>
              <a:cs typeface="Calibri" panose="020F0502020204030204" pitchFamily="34" charset="0"/>
            </a:endParaRPr>
          </a:p>
        </p:txBody>
      </p:sp>
      <p:pic>
        <p:nvPicPr>
          <p:cNvPr id="8" name="Graphic 7" descr="Female with solid fill">
            <a:extLst>
              <a:ext uri="{FF2B5EF4-FFF2-40B4-BE49-F238E27FC236}">
                <a16:creationId xmlns:a16="http://schemas.microsoft.com/office/drawing/2014/main" id="{E43034BC-74D3-1869-0154-11EFC5AB4B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3577" y="1309352"/>
            <a:ext cx="1257831" cy="1257831"/>
          </a:xfrm>
          <a:prstGeom prst="rect">
            <a:avLst/>
          </a:prstGeom>
        </p:spPr>
      </p:pic>
      <p:pic>
        <p:nvPicPr>
          <p:cNvPr id="12" name="Graphic 11" descr="Male with solid fill">
            <a:extLst>
              <a:ext uri="{FF2B5EF4-FFF2-40B4-BE49-F238E27FC236}">
                <a16:creationId xmlns:a16="http://schemas.microsoft.com/office/drawing/2014/main" id="{95CF4421-3812-77C6-CCCD-C088AEBC5F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60937" y="1450750"/>
            <a:ext cx="1257831" cy="1257831"/>
          </a:xfrm>
          <a:prstGeom prst="rect">
            <a:avLst/>
          </a:prstGeom>
        </p:spPr>
      </p:pic>
      <p:grpSp>
        <p:nvGrpSpPr>
          <p:cNvPr id="22" name="Group 21">
            <a:extLst>
              <a:ext uri="{FF2B5EF4-FFF2-40B4-BE49-F238E27FC236}">
                <a16:creationId xmlns:a16="http://schemas.microsoft.com/office/drawing/2014/main" id="{3E8C2F9C-225E-D933-5479-9966A382F7A0}"/>
              </a:ext>
            </a:extLst>
          </p:cNvPr>
          <p:cNvGrpSpPr/>
          <p:nvPr/>
        </p:nvGrpSpPr>
        <p:grpSpPr>
          <a:xfrm>
            <a:off x="5335926" y="1662554"/>
            <a:ext cx="1002373" cy="1295661"/>
            <a:chOff x="7690506" y="1935741"/>
            <a:chExt cx="2422897" cy="3131820"/>
          </a:xfrm>
        </p:grpSpPr>
        <p:grpSp>
          <p:nvGrpSpPr>
            <p:cNvPr id="13" name="Group 12">
              <a:extLst>
                <a:ext uri="{FF2B5EF4-FFF2-40B4-BE49-F238E27FC236}">
                  <a16:creationId xmlns:a16="http://schemas.microsoft.com/office/drawing/2014/main" id="{C4270BDF-407D-BBB2-CE90-6AA67ADFB509}"/>
                </a:ext>
              </a:extLst>
            </p:cNvPr>
            <p:cNvGrpSpPr/>
            <p:nvPr/>
          </p:nvGrpSpPr>
          <p:grpSpPr>
            <a:xfrm>
              <a:off x="9373562" y="2248941"/>
              <a:ext cx="739841" cy="2386292"/>
              <a:chOff x="4045582" y="1684320"/>
              <a:chExt cx="350098" cy="1129211"/>
            </a:xfrm>
            <a:solidFill>
              <a:schemeClr val="accent3">
                <a:lumMod val="75000"/>
              </a:schemeClr>
            </a:solidFill>
          </p:grpSpPr>
          <p:sp>
            <p:nvSpPr>
              <p:cNvPr id="14" name="Round Same Side Corner Rectangle 21">
                <a:extLst>
                  <a:ext uri="{FF2B5EF4-FFF2-40B4-BE49-F238E27FC236}">
                    <a16:creationId xmlns:a16="http://schemas.microsoft.com/office/drawing/2014/main" id="{95BFA469-97D6-7EB8-3524-EA9F30D179E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Oval 14">
                <a:extLst>
                  <a:ext uri="{FF2B5EF4-FFF2-40B4-BE49-F238E27FC236}">
                    <a16:creationId xmlns:a16="http://schemas.microsoft.com/office/drawing/2014/main" id="{78DED93C-2636-1229-96CB-4BF562B87143}"/>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6" name="Group 15">
              <a:extLst>
                <a:ext uri="{FF2B5EF4-FFF2-40B4-BE49-F238E27FC236}">
                  <a16:creationId xmlns:a16="http://schemas.microsoft.com/office/drawing/2014/main" id="{A4C66B18-02E5-5554-99C9-76636D0173F4}"/>
                </a:ext>
              </a:extLst>
            </p:cNvPr>
            <p:cNvGrpSpPr/>
            <p:nvPr/>
          </p:nvGrpSpPr>
          <p:grpSpPr>
            <a:xfrm>
              <a:off x="7690506" y="2248941"/>
              <a:ext cx="1060295" cy="2386292"/>
              <a:chOff x="3000654" y="1516217"/>
              <a:chExt cx="245039" cy="551483"/>
            </a:xfrm>
            <a:solidFill>
              <a:schemeClr val="accent3">
                <a:lumMod val="75000"/>
              </a:schemeClr>
            </a:solidFill>
          </p:grpSpPr>
          <p:grpSp>
            <p:nvGrpSpPr>
              <p:cNvPr id="17" name="Group 16">
                <a:extLst>
                  <a:ext uri="{FF2B5EF4-FFF2-40B4-BE49-F238E27FC236}">
                    <a16:creationId xmlns:a16="http://schemas.microsoft.com/office/drawing/2014/main" id="{C0997AE5-B6C0-CC6E-0243-820A31261D8F}"/>
                  </a:ext>
                </a:extLst>
              </p:cNvPr>
              <p:cNvGrpSpPr/>
              <p:nvPr/>
            </p:nvGrpSpPr>
            <p:grpSpPr>
              <a:xfrm>
                <a:off x="3036509" y="1516217"/>
                <a:ext cx="172158" cy="551483"/>
                <a:chOff x="4043172" y="1684320"/>
                <a:chExt cx="352508" cy="1129211"/>
              </a:xfrm>
              <a:grpFill/>
            </p:grpSpPr>
            <p:sp>
              <p:nvSpPr>
                <p:cNvPr id="19" name="Round Same Side Corner Rectangle 21">
                  <a:extLst>
                    <a:ext uri="{FF2B5EF4-FFF2-40B4-BE49-F238E27FC236}">
                      <a16:creationId xmlns:a16="http://schemas.microsoft.com/office/drawing/2014/main" id="{D032804D-8815-72EE-0A43-9B714719E1D5}"/>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Oval 19">
                  <a:extLst>
                    <a:ext uri="{FF2B5EF4-FFF2-40B4-BE49-F238E27FC236}">
                      <a16:creationId xmlns:a16="http://schemas.microsoft.com/office/drawing/2014/main" id="{CEF5320E-7D1B-9005-2BC2-C36A0370DD9D}"/>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
            <p:nvSpPr>
              <p:cNvPr id="18" name="Flowchart: Manual Operation 17">
                <a:extLst>
                  <a:ext uri="{FF2B5EF4-FFF2-40B4-BE49-F238E27FC236}">
                    <a16:creationId xmlns:a16="http://schemas.microsoft.com/office/drawing/2014/main" id="{17A43C72-CA99-EF9B-27FC-AA5C6E8A4623}"/>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cxnSp>
          <p:nvCxnSpPr>
            <p:cNvPr id="21" name="Straight Connector 20">
              <a:extLst>
                <a:ext uri="{FF2B5EF4-FFF2-40B4-BE49-F238E27FC236}">
                  <a16:creationId xmlns:a16="http://schemas.microsoft.com/office/drawing/2014/main" id="{01503039-362D-29CD-8437-1CE72CAFED40}"/>
                </a:ext>
              </a:extLst>
            </p:cNvPr>
            <p:cNvCxnSpPr/>
            <p:nvPr/>
          </p:nvCxnSpPr>
          <p:spPr>
            <a:xfrm>
              <a:off x="9006840" y="1935741"/>
              <a:ext cx="0" cy="313182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2214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2157-23B3-A457-9277-D834C230EB71}"/>
              </a:ext>
            </a:extLst>
          </p:cNvPr>
          <p:cNvSpPr>
            <a:spLocks noGrp="1"/>
          </p:cNvSpPr>
          <p:nvPr>
            <p:ph type="title"/>
          </p:nvPr>
        </p:nvSpPr>
        <p:spPr/>
        <p:txBody>
          <a:bodyPr/>
          <a:lstStyle/>
          <a:p>
            <a:pPr rtl="1"/>
            <a:r>
              <a:rPr lang="en-US" dirty="0">
                <a:highlight>
                  <a:srgbClr val="FFFF00"/>
                </a:highlight>
                <a:latin typeface="Calibri" panose="020F0502020204030204" pitchFamily="34" charset="0"/>
                <a:cs typeface="Calibri" panose="020F0502020204030204" pitchFamily="34" charset="0"/>
              </a:rPr>
              <a:t>الجنس وال</a:t>
            </a:r>
            <a:r>
              <a:rPr lang="ar-SA" dirty="0">
                <a:highlight>
                  <a:srgbClr val="FFFF00"/>
                </a:highlight>
                <a:latin typeface="Calibri" panose="020F0502020204030204" pitchFamily="34" charset="0"/>
                <a:cs typeface="Calibri" panose="020F0502020204030204" pitchFamily="34" charset="0"/>
              </a:rPr>
              <a:t>نوع الاجتماعي</a:t>
            </a:r>
            <a:r>
              <a:rPr lang="en-GB" dirty="0">
                <a:highlight>
                  <a:srgbClr val="FFFF00"/>
                </a:highlight>
              </a:rPr>
              <a:t>؟</a:t>
            </a:r>
            <a:endParaRPr lang="en-US" dirty="0">
              <a:highlight>
                <a:srgbClr val="FFFF00"/>
              </a:highlight>
            </a:endParaRPr>
          </a:p>
        </p:txBody>
      </p:sp>
      <p:pic>
        <p:nvPicPr>
          <p:cNvPr id="3" name="Graphic 2" descr="Female with solid fill">
            <a:extLst>
              <a:ext uri="{FF2B5EF4-FFF2-40B4-BE49-F238E27FC236}">
                <a16:creationId xmlns:a16="http://schemas.microsoft.com/office/drawing/2014/main" id="{44353950-CCBC-EED1-16CF-5B30B49269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4757" y="2241260"/>
            <a:ext cx="2375480" cy="2375480"/>
          </a:xfrm>
          <a:prstGeom prst="rect">
            <a:avLst/>
          </a:prstGeom>
        </p:spPr>
      </p:pic>
      <p:pic>
        <p:nvPicPr>
          <p:cNvPr id="7" name="Graphic 6" descr="Male with solid fill">
            <a:extLst>
              <a:ext uri="{FF2B5EF4-FFF2-40B4-BE49-F238E27FC236}">
                <a16:creationId xmlns:a16="http://schemas.microsoft.com/office/drawing/2014/main" id="{5B8CCB4D-6BC2-0416-1F0C-4589E668C9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4694" y="2607079"/>
            <a:ext cx="2375480" cy="2375480"/>
          </a:xfrm>
          <a:prstGeom prst="rect">
            <a:avLst/>
          </a:prstGeom>
        </p:spPr>
      </p:pic>
      <p:grpSp>
        <p:nvGrpSpPr>
          <p:cNvPr id="11" name="Group 10">
            <a:extLst>
              <a:ext uri="{FF2B5EF4-FFF2-40B4-BE49-F238E27FC236}">
                <a16:creationId xmlns:a16="http://schemas.microsoft.com/office/drawing/2014/main" id="{40051EA5-EBF4-ACFB-58FC-98C876EC3BEE}"/>
              </a:ext>
            </a:extLst>
          </p:cNvPr>
          <p:cNvGrpSpPr/>
          <p:nvPr/>
        </p:nvGrpSpPr>
        <p:grpSpPr>
          <a:xfrm>
            <a:off x="9167243" y="2368069"/>
            <a:ext cx="739841" cy="2386292"/>
            <a:chOff x="4045582" y="1684320"/>
            <a:chExt cx="350098" cy="1129211"/>
          </a:xfrm>
          <a:solidFill>
            <a:schemeClr val="accent3">
              <a:lumMod val="75000"/>
            </a:schemeClr>
          </a:solidFill>
        </p:grpSpPr>
        <p:sp>
          <p:nvSpPr>
            <p:cNvPr id="12" name="Round Same Side Corner Rectangle 21">
              <a:extLst>
                <a:ext uri="{FF2B5EF4-FFF2-40B4-BE49-F238E27FC236}">
                  <a16:creationId xmlns:a16="http://schemas.microsoft.com/office/drawing/2014/main" id="{BEB5AB0B-AE6A-E2A9-0CA6-243BAA55745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Oval 12">
              <a:extLst>
                <a:ext uri="{FF2B5EF4-FFF2-40B4-BE49-F238E27FC236}">
                  <a16:creationId xmlns:a16="http://schemas.microsoft.com/office/drawing/2014/main" id="{BE672594-0E7E-F90D-6C00-FD82C7F4E75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4" name="Group 13">
            <a:extLst>
              <a:ext uri="{FF2B5EF4-FFF2-40B4-BE49-F238E27FC236}">
                <a16:creationId xmlns:a16="http://schemas.microsoft.com/office/drawing/2014/main" id="{65888ECB-7458-981A-EE16-C37B7DD0BDBF}"/>
              </a:ext>
            </a:extLst>
          </p:cNvPr>
          <p:cNvGrpSpPr/>
          <p:nvPr/>
        </p:nvGrpSpPr>
        <p:grpSpPr>
          <a:xfrm>
            <a:off x="7484187" y="2368069"/>
            <a:ext cx="1060295" cy="2386292"/>
            <a:chOff x="3000654" y="1516217"/>
            <a:chExt cx="245039" cy="551483"/>
          </a:xfrm>
          <a:solidFill>
            <a:schemeClr val="accent3">
              <a:lumMod val="75000"/>
            </a:schemeClr>
          </a:solidFill>
        </p:grpSpPr>
        <p:grpSp>
          <p:nvGrpSpPr>
            <p:cNvPr id="15" name="Group 14">
              <a:extLst>
                <a:ext uri="{FF2B5EF4-FFF2-40B4-BE49-F238E27FC236}">
                  <a16:creationId xmlns:a16="http://schemas.microsoft.com/office/drawing/2014/main" id="{C0201BB8-1A6F-7DE0-7F33-E0D5C7D34206}"/>
                </a:ext>
              </a:extLst>
            </p:cNvPr>
            <p:cNvGrpSpPr/>
            <p:nvPr/>
          </p:nvGrpSpPr>
          <p:grpSpPr>
            <a:xfrm>
              <a:off x="3036509" y="1516217"/>
              <a:ext cx="172158" cy="551483"/>
              <a:chOff x="4043172" y="1684320"/>
              <a:chExt cx="352508" cy="1129211"/>
            </a:xfrm>
            <a:grpFill/>
          </p:grpSpPr>
          <p:sp>
            <p:nvSpPr>
              <p:cNvPr id="17" name="Round Same Side Corner Rectangle 21">
                <a:extLst>
                  <a:ext uri="{FF2B5EF4-FFF2-40B4-BE49-F238E27FC236}">
                    <a16:creationId xmlns:a16="http://schemas.microsoft.com/office/drawing/2014/main" id="{B8B52261-7A0F-0D37-DBD7-94BB550509FB}"/>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Oval 17">
                <a:extLst>
                  <a:ext uri="{FF2B5EF4-FFF2-40B4-BE49-F238E27FC236}">
                    <a16:creationId xmlns:a16="http://schemas.microsoft.com/office/drawing/2014/main" id="{FD60A55D-53BD-8FDF-AAEA-12CFD3CDC4FD}"/>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6" name="Flowchart: Manual Operation 15">
              <a:extLst>
                <a:ext uri="{FF2B5EF4-FFF2-40B4-BE49-F238E27FC236}">
                  <a16:creationId xmlns:a16="http://schemas.microsoft.com/office/drawing/2014/main" id="{A27CD9FD-EBA3-BAE2-3DB6-7DEC63B9FBEC}"/>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cxnSp>
        <p:nvCxnSpPr>
          <p:cNvPr id="21" name="Straight Connector 20">
            <a:extLst>
              <a:ext uri="{FF2B5EF4-FFF2-40B4-BE49-F238E27FC236}">
                <a16:creationId xmlns:a16="http://schemas.microsoft.com/office/drawing/2014/main" id="{A57CF713-35AA-69E4-BDFB-2DFAF10BA778}"/>
              </a:ext>
            </a:extLst>
          </p:cNvPr>
          <p:cNvCxnSpPr/>
          <p:nvPr/>
        </p:nvCxnSpPr>
        <p:spPr>
          <a:xfrm>
            <a:off x="8800521" y="2054869"/>
            <a:ext cx="0" cy="3131820"/>
          </a:xfrm>
          <a:prstGeom prst="line">
            <a:avLst/>
          </a:prstGeom>
          <a:ln w="1365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81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72">
            <a:extLst>
              <a:ext uri="{FF2B5EF4-FFF2-40B4-BE49-F238E27FC236}">
                <a16:creationId xmlns:a16="http://schemas.microsoft.com/office/drawing/2014/main" id="{DD0CFCAB-7BAB-9C06-C6A9-3BB91F8DCFC3}"/>
              </a:ext>
            </a:extLst>
          </p:cNvPr>
          <p:cNvSpPr txBox="1">
            <a:spLocks/>
          </p:cNvSpPr>
          <p:nvPr/>
        </p:nvSpPr>
        <p:spPr>
          <a:xfrm>
            <a:off x="4470612" y="1553524"/>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324357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3C17-90D0-90B0-209D-F0AE8C034B86}"/>
              </a:ext>
            </a:extLst>
          </p:cNvPr>
          <p:cNvSpPr>
            <a:spLocks noGrp="1"/>
          </p:cNvSpPr>
          <p:nvPr>
            <p:ph type="title"/>
          </p:nvPr>
        </p:nvSpPr>
        <p:spPr/>
        <p:txBody>
          <a:bodyPr/>
          <a:lstStyle/>
          <a:p>
            <a:pPr rtl="1"/>
            <a:r>
              <a:rPr lang="en-GB" dirty="0">
                <a:highlight>
                  <a:srgbClr val="FFFF00"/>
                </a:highlight>
              </a:rPr>
              <a:t>القيم </a:t>
            </a:r>
            <a:r>
              <a:rPr lang="ar-SA" dirty="0">
                <a:highlight>
                  <a:srgbClr val="FFFF00"/>
                </a:highlight>
              </a:rPr>
              <a:t>الجندرية</a:t>
            </a:r>
            <a:r>
              <a:rPr lang="en-GB" dirty="0">
                <a:highlight>
                  <a:srgbClr val="FFFF00"/>
                </a:highlight>
              </a:rPr>
              <a:t> – </a:t>
            </a:r>
            <a:r>
              <a:rPr lang="ar-SA" dirty="0">
                <a:highlight>
                  <a:srgbClr val="FFFF00"/>
                </a:highlight>
              </a:rPr>
              <a:t>الأبوة و الأمومة</a:t>
            </a:r>
            <a:endParaRPr lang="en-US" dirty="0">
              <a:highlight>
                <a:srgbClr val="FFFF00"/>
              </a:highlight>
            </a:endParaRPr>
          </a:p>
        </p:txBody>
      </p:sp>
      <p:grpSp>
        <p:nvGrpSpPr>
          <p:cNvPr id="15" name="Group 14">
            <a:extLst>
              <a:ext uri="{FF2B5EF4-FFF2-40B4-BE49-F238E27FC236}">
                <a16:creationId xmlns:a16="http://schemas.microsoft.com/office/drawing/2014/main" id="{4F064CF8-786F-6558-FB99-9CF8F03193AD}"/>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E4D4743D-6D09-3A06-D7B2-E34611CFDD5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2" name="Group 21">
              <a:extLst>
                <a:ext uri="{FF2B5EF4-FFF2-40B4-BE49-F238E27FC236}">
                  <a16:creationId xmlns:a16="http://schemas.microsoft.com/office/drawing/2014/main" id="{C663DB86-22BB-8ABF-9EFF-9FA2352E6423}"/>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E707D73F-7BCE-2375-8F66-6838C840CDCF}"/>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١٢</a:t>
                </a:r>
                <a:endParaRPr lang="en-CA" sz="1600" b="1"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1EA0957-1B17-F68A-2CBF-FA4FEC4052A4}"/>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3" name="Group 22">
              <a:extLst>
                <a:ext uri="{FF2B5EF4-FFF2-40B4-BE49-F238E27FC236}">
                  <a16:creationId xmlns:a16="http://schemas.microsoft.com/office/drawing/2014/main" id="{FFE07036-FD64-87C4-D719-EBC5B8D69C7C}"/>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7C998970-5CFD-F082-816C-01C957777E08}"/>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Rectangle 24">
                <a:extLst>
                  <a:ext uri="{FF2B5EF4-FFF2-40B4-BE49-F238E27FC236}">
                    <a16:creationId xmlns:a16="http://schemas.microsoft.com/office/drawing/2014/main" id="{C6F70A9E-130C-90A6-9672-FB9D8F77B39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40" name="Group 39">
            <a:extLst>
              <a:ext uri="{FF2B5EF4-FFF2-40B4-BE49-F238E27FC236}">
                <a16:creationId xmlns:a16="http://schemas.microsoft.com/office/drawing/2014/main" id="{A34A3C70-3932-4804-894F-CFCF216F82D0}"/>
              </a:ext>
            </a:extLst>
          </p:cNvPr>
          <p:cNvGrpSpPr/>
          <p:nvPr/>
        </p:nvGrpSpPr>
        <p:grpSpPr>
          <a:xfrm>
            <a:off x="2514600" y="2154935"/>
            <a:ext cx="2234139" cy="2998572"/>
            <a:chOff x="5438539" y="7646118"/>
            <a:chExt cx="814830" cy="1093633"/>
          </a:xfrm>
          <a:solidFill>
            <a:schemeClr val="accent3">
              <a:lumMod val="75000"/>
            </a:schemeClr>
          </a:solidFill>
        </p:grpSpPr>
        <p:sp>
          <p:nvSpPr>
            <p:cNvPr id="41" name="Round Same Side Corner Rectangle 21">
              <a:extLst>
                <a:ext uri="{FF2B5EF4-FFF2-40B4-BE49-F238E27FC236}">
                  <a16:creationId xmlns:a16="http://schemas.microsoft.com/office/drawing/2014/main" id="{D01AC4CB-4096-C64B-B6FD-5C079B509096}"/>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Oval 41">
              <a:extLst>
                <a:ext uri="{FF2B5EF4-FFF2-40B4-BE49-F238E27FC236}">
                  <a16:creationId xmlns:a16="http://schemas.microsoft.com/office/drawing/2014/main" id="{10E21FFC-5186-4210-9739-41032E2F710D}"/>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Round Same Side Corner Rectangle 23">
              <a:extLst>
                <a:ext uri="{FF2B5EF4-FFF2-40B4-BE49-F238E27FC236}">
                  <a16:creationId xmlns:a16="http://schemas.microsoft.com/office/drawing/2014/main" id="{AF3F6AFA-D49F-7DB7-4C32-2A012EE62F3E}"/>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Oval 43">
              <a:extLst>
                <a:ext uri="{FF2B5EF4-FFF2-40B4-BE49-F238E27FC236}">
                  <a16:creationId xmlns:a16="http://schemas.microsoft.com/office/drawing/2014/main" id="{419BE8C0-CB0C-31F4-2D37-1E3CE643E219}"/>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5" name="Round Same Side Corner Rectangle 25">
              <a:extLst>
                <a:ext uri="{FF2B5EF4-FFF2-40B4-BE49-F238E27FC236}">
                  <a16:creationId xmlns:a16="http://schemas.microsoft.com/office/drawing/2014/main" id="{85D6ACB3-ADC0-6B9D-05F6-193182F2FF02}"/>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6" name="Round Same Side Corner Rectangle 26">
              <a:extLst>
                <a:ext uri="{FF2B5EF4-FFF2-40B4-BE49-F238E27FC236}">
                  <a16:creationId xmlns:a16="http://schemas.microsoft.com/office/drawing/2014/main" id="{06965397-352B-9143-60F4-866F5EFC0D16}"/>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55" name="Group 54">
            <a:extLst>
              <a:ext uri="{FF2B5EF4-FFF2-40B4-BE49-F238E27FC236}">
                <a16:creationId xmlns:a16="http://schemas.microsoft.com/office/drawing/2014/main" id="{FEFE8AFC-2B2B-8A4A-8C06-EA3C93DBD36F}"/>
              </a:ext>
            </a:extLst>
          </p:cNvPr>
          <p:cNvGrpSpPr/>
          <p:nvPr/>
        </p:nvGrpSpPr>
        <p:grpSpPr>
          <a:xfrm>
            <a:off x="6827662" y="2154938"/>
            <a:ext cx="2481221" cy="2998572"/>
            <a:chOff x="6827662" y="2154938"/>
            <a:chExt cx="2481221" cy="2998572"/>
          </a:xfrm>
        </p:grpSpPr>
        <p:grpSp>
          <p:nvGrpSpPr>
            <p:cNvPr id="47" name="Group 46">
              <a:extLst>
                <a:ext uri="{FF2B5EF4-FFF2-40B4-BE49-F238E27FC236}">
                  <a16:creationId xmlns:a16="http://schemas.microsoft.com/office/drawing/2014/main" id="{1510A8CB-115C-A293-F6A8-B606B32299AC}"/>
                </a:ext>
              </a:extLst>
            </p:cNvPr>
            <p:cNvGrpSpPr/>
            <p:nvPr/>
          </p:nvGrpSpPr>
          <p:grpSpPr>
            <a:xfrm flipH="1">
              <a:off x="7058651" y="2154938"/>
              <a:ext cx="2250232" cy="2998572"/>
              <a:chOff x="5438544" y="7646133"/>
              <a:chExt cx="814830" cy="1093635"/>
            </a:xfrm>
            <a:solidFill>
              <a:schemeClr val="accent3">
                <a:lumMod val="75000"/>
              </a:schemeClr>
            </a:solidFill>
          </p:grpSpPr>
          <p:sp>
            <p:nvSpPr>
              <p:cNvPr id="48" name="Round Same Side Corner Rectangle 21">
                <a:extLst>
                  <a:ext uri="{FF2B5EF4-FFF2-40B4-BE49-F238E27FC236}">
                    <a16:creationId xmlns:a16="http://schemas.microsoft.com/office/drawing/2014/main" id="{60AB3D60-877E-82E3-98B0-79EE3E396644}"/>
                  </a:ext>
                </a:extLst>
              </p:cNvPr>
              <p:cNvSpPr/>
              <p:nvPr/>
            </p:nvSpPr>
            <p:spPr>
              <a:xfrm>
                <a:off x="5440945" y="8395621"/>
                <a:ext cx="323729" cy="344147"/>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9" name="Oval 48">
                <a:extLst>
                  <a:ext uri="{FF2B5EF4-FFF2-40B4-BE49-F238E27FC236}">
                    <a16:creationId xmlns:a16="http://schemas.microsoft.com/office/drawing/2014/main" id="{43EA86DB-515E-42B1-C5BC-A3D032DC40B6}"/>
                  </a:ext>
                </a:extLst>
              </p:cNvPr>
              <p:cNvSpPr/>
              <p:nvPr/>
            </p:nvSpPr>
            <p:spPr>
              <a:xfrm>
                <a:off x="5438544" y="8011979"/>
                <a:ext cx="327409" cy="327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Round Same Side Corner Rectangle 23">
                <a:extLst>
                  <a:ext uri="{FF2B5EF4-FFF2-40B4-BE49-F238E27FC236}">
                    <a16:creationId xmlns:a16="http://schemas.microsoft.com/office/drawing/2014/main" id="{F14B2C7B-96AF-41A6-30EE-9A30B8E8A2F8}"/>
                  </a:ext>
                </a:extLst>
              </p:cNvPr>
              <p:cNvSpPr/>
              <p:nvPr/>
            </p:nvSpPr>
            <p:spPr>
              <a:xfrm>
                <a:off x="5928365" y="8029773"/>
                <a:ext cx="323730" cy="7099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Oval 50">
                <a:extLst>
                  <a:ext uri="{FF2B5EF4-FFF2-40B4-BE49-F238E27FC236}">
                    <a16:creationId xmlns:a16="http://schemas.microsoft.com/office/drawing/2014/main" id="{D1C6AEF0-68BE-1615-C342-DA633AFC323E}"/>
                  </a:ext>
                </a:extLst>
              </p:cNvPr>
              <p:cNvSpPr/>
              <p:nvPr/>
            </p:nvSpPr>
            <p:spPr>
              <a:xfrm>
                <a:off x="5925964" y="7646133"/>
                <a:ext cx="327410" cy="327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Round Same Side Corner Rectangle 25">
                <a:extLst>
                  <a:ext uri="{FF2B5EF4-FFF2-40B4-BE49-F238E27FC236}">
                    <a16:creationId xmlns:a16="http://schemas.microsoft.com/office/drawing/2014/main" id="{F7C0A51F-9F7B-DE54-7065-DBA2E6D10349}"/>
                  </a:ext>
                </a:extLst>
              </p:cNvPr>
              <p:cNvSpPr/>
              <p:nvPr/>
            </p:nvSpPr>
            <p:spPr>
              <a:xfrm rot="12859561">
                <a:off x="5864560" y="8125827"/>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3" name="Round Same Side Corner Rectangle 26">
                <a:extLst>
                  <a:ext uri="{FF2B5EF4-FFF2-40B4-BE49-F238E27FC236}">
                    <a16:creationId xmlns:a16="http://schemas.microsoft.com/office/drawing/2014/main" id="{B8AC84A7-B95A-6F79-532B-0B76996C306C}"/>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54" name="Trapezoid 53">
              <a:extLst>
                <a:ext uri="{FF2B5EF4-FFF2-40B4-BE49-F238E27FC236}">
                  <a16:creationId xmlns:a16="http://schemas.microsoft.com/office/drawing/2014/main" id="{1BD1CB83-0B27-7B22-B3FA-D736E6A39E6D}"/>
                </a:ext>
              </a:extLst>
            </p:cNvPr>
            <p:cNvSpPr/>
            <p:nvPr/>
          </p:nvSpPr>
          <p:spPr>
            <a:xfrm>
              <a:off x="6827662" y="3805357"/>
              <a:ext cx="1325880" cy="1348153"/>
            </a:xfrm>
            <a:prstGeom prst="trapezoid">
              <a:avLst>
                <a:gd name="adj" fmla="val 2069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2011214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peech Bubble: Oval 34">
            <a:extLst>
              <a:ext uri="{FF2B5EF4-FFF2-40B4-BE49-F238E27FC236}">
                <a16:creationId xmlns:a16="http://schemas.microsoft.com/office/drawing/2014/main" id="{5D6EF646-7D06-5C11-3238-06CD889AE963}"/>
              </a:ext>
            </a:extLst>
          </p:cNvPr>
          <p:cNvSpPr/>
          <p:nvPr/>
        </p:nvSpPr>
        <p:spPr>
          <a:xfrm>
            <a:off x="9111451" y="2988669"/>
            <a:ext cx="1049289" cy="1008014"/>
          </a:xfrm>
          <a:prstGeom prst="wedgeEllipseCallout">
            <a:avLst>
              <a:gd name="adj1" fmla="val 67185"/>
              <a:gd name="adj2" fmla="val 231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6" name="Speech Bubble: Rectangle with Corners Rounded 35">
            <a:extLst>
              <a:ext uri="{FF2B5EF4-FFF2-40B4-BE49-F238E27FC236}">
                <a16:creationId xmlns:a16="http://schemas.microsoft.com/office/drawing/2014/main" id="{C087819A-35E1-7954-FA44-C99C38B4038A}"/>
              </a:ext>
            </a:extLst>
          </p:cNvPr>
          <p:cNvSpPr/>
          <p:nvPr/>
        </p:nvSpPr>
        <p:spPr>
          <a:xfrm>
            <a:off x="7590638" y="2033358"/>
            <a:ext cx="1552601" cy="868968"/>
          </a:xfrm>
          <a:prstGeom prst="wedgeRoundRectCallout">
            <a:avLst>
              <a:gd name="adj1" fmla="val 40767"/>
              <a:gd name="adj2" fmla="val -67282"/>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2" name="Speech Bubble: Rectangle with Corners Rounded 31">
            <a:extLst>
              <a:ext uri="{FF2B5EF4-FFF2-40B4-BE49-F238E27FC236}">
                <a16:creationId xmlns:a16="http://schemas.microsoft.com/office/drawing/2014/main" id="{C248A09A-57BE-DCC5-0882-3DF3B61B8495}"/>
              </a:ext>
            </a:extLst>
          </p:cNvPr>
          <p:cNvSpPr/>
          <p:nvPr/>
        </p:nvSpPr>
        <p:spPr>
          <a:xfrm>
            <a:off x="2081993" y="3404622"/>
            <a:ext cx="1552601" cy="868968"/>
          </a:xfrm>
          <a:prstGeom prst="wedgeRoundRectCallout">
            <a:avLst>
              <a:gd name="adj1" fmla="val -68188"/>
              <a:gd name="adj2" fmla="val -1642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 name="Title 1">
            <a:extLst>
              <a:ext uri="{FF2B5EF4-FFF2-40B4-BE49-F238E27FC236}">
                <a16:creationId xmlns:a16="http://schemas.microsoft.com/office/drawing/2014/main" id="{07B1A59E-D63A-5CFD-B180-7B59E41D8C29}"/>
              </a:ext>
            </a:extLst>
          </p:cNvPr>
          <p:cNvSpPr>
            <a:spLocks noGrp="1"/>
          </p:cNvSpPr>
          <p:nvPr>
            <p:ph type="title"/>
          </p:nvPr>
        </p:nvSpPr>
        <p:spPr/>
        <p:txBody>
          <a:bodyPr>
            <a:normAutofit/>
          </a:bodyPr>
          <a:lstStyle/>
          <a:p>
            <a:pPr rtl="1"/>
            <a:r>
              <a:rPr lang="en-US" dirty="0">
                <a:latin typeface="Calibri" panose="020F0502020204030204" pitchFamily="34" charset="0"/>
                <a:cs typeface="Calibri" panose="020F0502020204030204" pitchFamily="34" charset="0"/>
              </a:rPr>
              <a:t>تصرف كرجل / فتى ، تصرف</a:t>
            </a:r>
            <a:r>
              <a:rPr lang="ar-SA" dirty="0">
                <a:latin typeface="Calibri" panose="020F0502020204030204" pitchFamily="34" charset="0"/>
                <a:cs typeface="Calibri" panose="020F0502020204030204" pitchFamily="34" charset="0"/>
              </a:rPr>
              <a:t>ي</a:t>
            </a:r>
            <a:r>
              <a:rPr lang="en-US"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ك</a:t>
            </a:r>
            <a:r>
              <a:rPr lang="en-US" dirty="0">
                <a:latin typeface="Calibri" panose="020F0502020204030204" pitchFamily="34" charset="0"/>
                <a:cs typeface="Calibri" panose="020F0502020204030204" pitchFamily="34" charset="0"/>
              </a:rPr>
              <a:t>امرأة / فتاة</a:t>
            </a:r>
          </a:p>
        </p:txBody>
      </p:sp>
      <p:grpSp>
        <p:nvGrpSpPr>
          <p:cNvPr id="13" name="Group 12">
            <a:extLst>
              <a:ext uri="{FF2B5EF4-FFF2-40B4-BE49-F238E27FC236}">
                <a16:creationId xmlns:a16="http://schemas.microsoft.com/office/drawing/2014/main" id="{0C239F16-F5F3-6EA6-804F-6009C19D58CD}"/>
              </a:ext>
            </a:extLst>
          </p:cNvPr>
          <p:cNvGrpSpPr/>
          <p:nvPr/>
        </p:nvGrpSpPr>
        <p:grpSpPr>
          <a:xfrm>
            <a:off x="3039244" y="2218620"/>
            <a:ext cx="2234139" cy="2998565"/>
            <a:chOff x="5438539" y="7646118"/>
            <a:chExt cx="814830" cy="1093630"/>
          </a:xfrm>
          <a:solidFill>
            <a:schemeClr val="accent3">
              <a:lumMod val="75000"/>
            </a:schemeClr>
          </a:solidFill>
        </p:grpSpPr>
        <p:sp>
          <p:nvSpPr>
            <p:cNvPr id="14" name="Round Same Side Corner Rectangle 21">
              <a:extLst>
                <a:ext uri="{FF2B5EF4-FFF2-40B4-BE49-F238E27FC236}">
                  <a16:creationId xmlns:a16="http://schemas.microsoft.com/office/drawing/2014/main" id="{BA2A1E08-014B-5AFC-EA6B-BF2E466BE3D4}"/>
                </a:ext>
              </a:extLst>
            </p:cNvPr>
            <p:cNvSpPr/>
            <p:nvPr/>
          </p:nvSpPr>
          <p:spPr>
            <a:xfrm>
              <a:off x="5440940" y="839560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Oval 14">
              <a:extLst>
                <a:ext uri="{FF2B5EF4-FFF2-40B4-BE49-F238E27FC236}">
                  <a16:creationId xmlns:a16="http://schemas.microsoft.com/office/drawing/2014/main" id="{82303021-2C5F-716E-F02D-BF1367BAD741}"/>
                </a:ext>
              </a:extLst>
            </p:cNvPr>
            <p:cNvSpPr/>
            <p:nvPr/>
          </p:nvSpPr>
          <p:spPr>
            <a:xfrm>
              <a:off x="5438539" y="801196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6" name="Round Same Side Corner Rectangle 23">
              <a:extLst>
                <a:ext uri="{FF2B5EF4-FFF2-40B4-BE49-F238E27FC236}">
                  <a16:creationId xmlns:a16="http://schemas.microsoft.com/office/drawing/2014/main" id="{C4D7C9FE-E4AA-5A06-CA18-7F7C4C5F055F}"/>
                </a:ext>
              </a:extLst>
            </p:cNvPr>
            <p:cNvSpPr/>
            <p:nvPr/>
          </p:nvSpPr>
          <p:spPr>
            <a:xfrm>
              <a:off x="5928360" y="8029755"/>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Oval 16">
              <a:extLst>
                <a:ext uri="{FF2B5EF4-FFF2-40B4-BE49-F238E27FC236}">
                  <a16:creationId xmlns:a16="http://schemas.microsoft.com/office/drawing/2014/main" id="{C99BEED6-8E9B-2DD9-D852-F15C72E991E3}"/>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31" name="Group 30">
            <a:extLst>
              <a:ext uri="{FF2B5EF4-FFF2-40B4-BE49-F238E27FC236}">
                <a16:creationId xmlns:a16="http://schemas.microsoft.com/office/drawing/2014/main" id="{2B2CF5DB-165B-DE64-115F-ED1CA9E326CC}"/>
              </a:ext>
            </a:extLst>
          </p:cNvPr>
          <p:cNvGrpSpPr/>
          <p:nvPr/>
        </p:nvGrpSpPr>
        <p:grpSpPr>
          <a:xfrm>
            <a:off x="6786358" y="2218614"/>
            <a:ext cx="2697157" cy="3009170"/>
            <a:chOff x="6827662" y="2154938"/>
            <a:chExt cx="2697157" cy="3009170"/>
          </a:xfrm>
        </p:grpSpPr>
        <p:sp>
          <p:nvSpPr>
            <p:cNvPr id="25" name="Round Same Side Corner Rectangle 23">
              <a:extLst>
                <a:ext uri="{FF2B5EF4-FFF2-40B4-BE49-F238E27FC236}">
                  <a16:creationId xmlns:a16="http://schemas.microsoft.com/office/drawing/2014/main" id="{69FF0FE3-209B-1B10-10EA-5452797DD79C}"/>
                </a:ext>
              </a:extLst>
            </p:cNvPr>
            <p:cNvSpPr/>
            <p:nvPr/>
          </p:nvSpPr>
          <p:spPr>
            <a:xfrm flipH="1">
              <a:off x="7062183" y="3206817"/>
              <a:ext cx="894012" cy="194669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Oval 25">
              <a:extLst>
                <a:ext uri="{FF2B5EF4-FFF2-40B4-BE49-F238E27FC236}">
                  <a16:creationId xmlns:a16="http://schemas.microsoft.com/office/drawing/2014/main" id="{69EDF577-B684-44DC-6CD5-D35F864468DC}"/>
                </a:ext>
              </a:extLst>
            </p:cNvPr>
            <p:cNvSpPr/>
            <p:nvPr/>
          </p:nvSpPr>
          <p:spPr>
            <a:xfrm flipH="1">
              <a:off x="7058651" y="2154938"/>
              <a:ext cx="904174" cy="89770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Trapezoid 21">
              <a:extLst>
                <a:ext uri="{FF2B5EF4-FFF2-40B4-BE49-F238E27FC236}">
                  <a16:creationId xmlns:a16="http://schemas.microsoft.com/office/drawing/2014/main" id="{446C63C8-7C55-20D3-9DCD-6188160DAE53}"/>
                </a:ext>
              </a:extLst>
            </p:cNvPr>
            <p:cNvSpPr/>
            <p:nvPr/>
          </p:nvSpPr>
          <p:spPr>
            <a:xfrm>
              <a:off x="6827662" y="3805357"/>
              <a:ext cx="1325880" cy="1348153"/>
            </a:xfrm>
            <a:prstGeom prst="trapezoid">
              <a:avLst>
                <a:gd name="adj" fmla="val 2069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30" name="Group 29">
              <a:extLst>
                <a:ext uri="{FF2B5EF4-FFF2-40B4-BE49-F238E27FC236}">
                  <a16:creationId xmlns:a16="http://schemas.microsoft.com/office/drawing/2014/main" id="{6F81AD1E-2932-955A-4183-B7A543CABB8D}"/>
                </a:ext>
              </a:extLst>
            </p:cNvPr>
            <p:cNvGrpSpPr/>
            <p:nvPr/>
          </p:nvGrpSpPr>
          <p:grpSpPr>
            <a:xfrm>
              <a:off x="8408243" y="3158029"/>
              <a:ext cx="1116576" cy="2006079"/>
              <a:chOff x="8296959" y="3158029"/>
              <a:chExt cx="1116576" cy="2006079"/>
            </a:xfrm>
          </p:grpSpPr>
          <p:sp>
            <p:nvSpPr>
              <p:cNvPr id="23" name="Round Same Side Corner Rectangle 21">
                <a:extLst>
                  <a:ext uri="{FF2B5EF4-FFF2-40B4-BE49-F238E27FC236}">
                    <a16:creationId xmlns:a16="http://schemas.microsoft.com/office/drawing/2014/main" id="{A11A80EA-3C67-49E8-604E-C2C416A4A8AF}"/>
                  </a:ext>
                </a:extLst>
              </p:cNvPr>
              <p:cNvSpPr/>
              <p:nvPr/>
            </p:nvSpPr>
            <p:spPr>
              <a:xfrm flipH="1">
                <a:off x="8408243" y="4209914"/>
                <a:ext cx="894009" cy="9435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Oval 23">
                <a:extLst>
                  <a:ext uri="{FF2B5EF4-FFF2-40B4-BE49-F238E27FC236}">
                    <a16:creationId xmlns:a16="http://schemas.microsoft.com/office/drawing/2014/main" id="{1D929B77-D58C-EE9B-CD5F-E32B98E8726E}"/>
                  </a:ext>
                </a:extLst>
              </p:cNvPr>
              <p:cNvSpPr/>
              <p:nvPr/>
            </p:nvSpPr>
            <p:spPr>
              <a:xfrm flipH="1">
                <a:off x="8404711" y="3158029"/>
                <a:ext cx="904172" cy="89770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9" name="Trapezoid 28">
                <a:extLst>
                  <a:ext uri="{FF2B5EF4-FFF2-40B4-BE49-F238E27FC236}">
                    <a16:creationId xmlns:a16="http://schemas.microsoft.com/office/drawing/2014/main" id="{0B30BE58-AC3C-C925-5E8D-4837F9B352C1}"/>
                  </a:ext>
                </a:extLst>
              </p:cNvPr>
              <p:cNvSpPr/>
              <p:nvPr/>
            </p:nvSpPr>
            <p:spPr>
              <a:xfrm>
                <a:off x="8296959" y="4583576"/>
                <a:ext cx="1116576" cy="580532"/>
              </a:xfrm>
              <a:prstGeom prst="trapezoid">
                <a:avLst>
                  <a:gd name="adj" fmla="val 2425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
        <p:nvSpPr>
          <p:cNvPr id="34" name="Speech Bubble: Oval 33">
            <a:extLst>
              <a:ext uri="{FF2B5EF4-FFF2-40B4-BE49-F238E27FC236}">
                <a16:creationId xmlns:a16="http://schemas.microsoft.com/office/drawing/2014/main" id="{01B58637-2C90-1148-27FF-450563DA6717}"/>
              </a:ext>
            </a:extLst>
          </p:cNvPr>
          <p:cNvSpPr/>
          <p:nvPr/>
        </p:nvSpPr>
        <p:spPr>
          <a:xfrm>
            <a:off x="3039244" y="2044331"/>
            <a:ext cx="1049289" cy="1008014"/>
          </a:xfrm>
          <a:prstGeom prst="wedgeEllipseCallout">
            <a:avLst>
              <a:gd name="adj1" fmla="val -67889"/>
              <a:gd name="adj2" fmla="val -1613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7" name="Title 1">
            <a:extLst>
              <a:ext uri="{FF2B5EF4-FFF2-40B4-BE49-F238E27FC236}">
                <a16:creationId xmlns:a16="http://schemas.microsoft.com/office/drawing/2014/main" id="{2243B77C-5369-3ACD-008F-3F2B881952D8}"/>
              </a:ext>
            </a:extLst>
          </p:cNvPr>
          <p:cNvSpPr txBox="1">
            <a:spLocks/>
          </p:cNvSpPr>
          <p:nvPr/>
        </p:nvSpPr>
        <p:spPr>
          <a:xfrm>
            <a:off x="2066524" y="2119701"/>
            <a:ext cx="178022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pPr algn="r" rtl="1"/>
            <a:r>
              <a:rPr lang="en-US" sz="2000" b="0" dirty="0">
                <a:solidFill>
                  <a:schemeClr val="tx1"/>
                </a:solidFill>
                <a:latin typeface="Calibri" panose="020F0502020204030204" pitchFamily="34" charset="0"/>
                <a:cs typeface="Calibri" panose="020F0502020204030204" pitchFamily="34" charset="0"/>
              </a:rPr>
              <a:t>تصرف  </a:t>
            </a:r>
            <a:r>
              <a:rPr lang="ar-SA" sz="2000" b="0" dirty="0">
                <a:solidFill>
                  <a:schemeClr val="tx1"/>
                </a:solidFill>
                <a:latin typeface="Calibri" panose="020F0502020204030204" pitchFamily="34" charset="0"/>
                <a:cs typeface="Calibri" panose="020F0502020204030204" pitchFamily="34" charset="0"/>
              </a:rPr>
              <a:t>كال</a:t>
            </a:r>
            <a:r>
              <a:rPr lang="en-US" sz="2000" b="0" dirty="0">
                <a:solidFill>
                  <a:schemeClr val="tx1"/>
                </a:solidFill>
                <a:latin typeface="Calibri" panose="020F0502020204030204" pitchFamily="34" charset="0"/>
                <a:cs typeface="Calibri" panose="020F0502020204030204" pitchFamily="34" charset="0"/>
              </a:rPr>
              <a:t>رجل</a:t>
            </a:r>
          </a:p>
        </p:txBody>
      </p:sp>
      <p:sp>
        <p:nvSpPr>
          <p:cNvPr id="40" name="Title 1">
            <a:extLst>
              <a:ext uri="{FF2B5EF4-FFF2-40B4-BE49-F238E27FC236}">
                <a16:creationId xmlns:a16="http://schemas.microsoft.com/office/drawing/2014/main" id="{40A917C1-0A85-AEDA-8741-FB3A123E38AD}"/>
              </a:ext>
            </a:extLst>
          </p:cNvPr>
          <p:cNvSpPr txBox="1">
            <a:spLocks/>
          </p:cNvSpPr>
          <p:nvPr/>
        </p:nvSpPr>
        <p:spPr>
          <a:xfrm>
            <a:off x="1239578" y="3404619"/>
            <a:ext cx="178022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pPr algn="r" rtl="1"/>
            <a:r>
              <a:rPr lang="en-US" sz="2000" b="0" dirty="0">
                <a:solidFill>
                  <a:schemeClr val="tx1"/>
                </a:solidFill>
                <a:latin typeface="Calibri" panose="020F0502020204030204" pitchFamily="34" charset="0"/>
                <a:cs typeface="Calibri" panose="020F0502020204030204" pitchFamily="34" charset="0"/>
              </a:rPr>
              <a:t>تصرف كال</a:t>
            </a:r>
            <a:r>
              <a:rPr lang="ar-SA" sz="2000" b="0" dirty="0">
                <a:solidFill>
                  <a:schemeClr val="tx1"/>
                </a:solidFill>
                <a:latin typeface="Calibri" panose="020F0502020204030204" pitchFamily="34" charset="0"/>
                <a:cs typeface="Calibri" panose="020F0502020204030204" pitchFamily="34" charset="0"/>
              </a:rPr>
              <a:t>فتى</a:t>
            </a:r>
            <a:endParaRPr lang="en-US" sz="2000" b="0" dirty="0">
              <a:solidFill>
                <a:schemeClr val="tx1"/>
              </a:solidFill>
              <a:latin typeface="Calibri" panose="020F0502020204030204" pitchFamily="34" charset="0"/>
              <a:cs typeface="Calibri" panose="020F0502020204030204" pitchFamily="34" charset="0"/>
            </a:endParaRPr>
          </a:p>
        </p:txBody>
      </p:sp>
      <p:sp>
        <p:nvSpPr>
          <p:cNvPr id="41" name="Title 1">
            <a:extLst>
              <a:ext uri="{FF2B5EF4-FFF2-40B4-BE49-F238E27FC236}">
                <a16:creationId xmlns:a16="http://schemas.microsoft.com/office/drawing/2014/main" id="{311DC45C-F48E-18DA-DD92-3067D0E5B1F9}"/>
              </a:ext>
            </a:extLst>
          </p:cNvPr>
          <p:cNvSpPr txBox="1">
            <a:spLocks/>
          </p:cNvSpPr>
          <p:nvPr/>
        </p:nvSpPr>
        <p:spPr>
          <a:xfrm>
            <a:off x="8112238" y="2026612"/>
            <a:ext cx="178022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pPr algn="r" rtl="1"/>
            <a:r>
              <a:rPr lang="en-US" sz="2000" b="0" dirty="0">
                <a:solidFill>
                  <a:schemeClr val="tx1"/>
                </a:solidFill>
                <a:latin typeface="Calibri" panose="020F0502020204030204" pitchFamily="34" charset="0"/>
                <a:cs typeface="Calibri" panose="020F0502020204030204" pitchFamily="34" charset="0"/>
              </a:rPr>
              <a:t>تصرف</a:t>
            </a:r>
            <a:r>
              <a:rPr lang="ar-SA" sz="2000" b="0" dirty="0">
                <a:solidFill>
                  <a:schemeClr val="tx1"/>
                </a:solidFill>
                <a:latin typeface="Calibri" panose="020F0502020204030204" pitchFamily="34" charset="0"/>
                <a:cs typeface="Calibri" panose="020F0502020204030204" pitchFamily="34" charset="0"/>
              </a:rPr>
              <a:t>ي</a:t>
            </a:r>
            <a:r>
              <a:rPr lang="en-US" sz="2000" b="0" dirty="0">
                <a:solidFill>
                  <a:schemeClr val="tx1"/>
                </a:solidFill>
                <a:latin typeface="Calibri" panose="020F0502020204030204" pitchFamily="34" charset="0"/>
                <a:cs typeface="Calibri" panose="020F0502020204030204" pitchFamily="34" charset="0"/>
              </a:rPr>
              <a:t> </a:t>
            </a:r>
            <a:r>
              <a:rPr lang="ar-SA" sz="2000" b="0" dirty="0">
                <a:solidFill>
                  <a:schemeClr val="tx1"/>
                </a:solidFill>
                <a:latin typeface="Calibri" panose="020F0502020204030204" pitchFamily="34" charset="0"/>
                <a:cs typeface="Calibri" panose="020F0502020204030204" pitchFamily="34" charset="0"/>
              </a:rPr>
              <a:t>ك</a:t>
            </a:r>
            <a:r>
              <a:rPr lang="en-US" sz="2000" b="0" dirty="0">
                <a:solidFill>
                  <a:schemeClr val="tx1"/>
                </a:solidFill>
                <a:latin typeface="Calibri" panose="020F0502020204030204" pitchFamily="34" charset="0"/>
                <a:cs typeface="Calibri" panose="020F0502020204030204" pitchFamily="34" charset="0"/>
              </a:rPr>
              <a:t>المرأة</a:t>
            </a:r>
          </a:p>
        </p:txBody>
      </p:sp>
      <p:sp>
        <p:nvSpPr>
          <p:cNvPr id="43" name="Title 1">
            <a:extLst>
              <a:ext uri="{FF2B5EF4-FFF2-40B4-BE49-F238E27FC236}">
                <a16:creationId xmlns:a16="http://schemas.microsoft.com/office/drawing/2014/main" id="{EDE8F1CB-3B21-EDAE-0D12-30763FF3BE75}"/>
              </a:ext>
            </a:extLst>
          </p:cNvPr>
          <p:cNvSpPr txBox="1">
            <a:spLocks/>
          </p:cNvSpPr>
          <p:nvPr/>
        </p:nvSpPr>
        <p:spPr>
          <a:xfrm>
            <a:off x="9304555" y="3140702"/>
            <a:ext cx="178022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pPr algn="r" rtl="1"/>
            <a:r>
              <a:rPr lang="en-US" sz="2000" b="0" dirty="0">
                <a:solidFill>
                  <a:schemeClr val="tx1"/>
                </a:solidFill>
                <a:latin typeface="Calibri" panose="020F0502020204030204" pitchFamily="34" charset="0"/>
                <a:cs typeface="Calibri" panose="020F0502020204030204" pitchFamily="34" charset="0"/>
              </a:rPr>
              <a:t>تصرف</a:t>
            </a:r>
            <a:r>
              <a:rPr lang="ar-SA" sz="2000" b="0" dirty="0">
                <a:solidFill>
                  <a:schemeClr val="tx1"/>
                </a:solidFill>
                <a:latin typeface="Calibri" panose="020F0502020204030204" pitchFamily="34" charset="0"/>
                <a:cs typeface="Calibri" panose="020F0502020204030204" pitchFamily="34" charset="0"/>
              </a:rPr>
              <a:t>ي</a:t>
            </a:r>
            <a:r>
              <a:rPr lang="en-US" sz="2000" b="0" dirty="0">
                <a:solidFill>
                  <a:schemeClr val="tx1"/>
                </a:solidFill>
                <a:latin typeface="Calibri" panose="020F0502020204030204" pitchFamily="34" charset="0"/>
                <a:cs typeface="Calibri" panose="020F0502020204030204" pitchFamily="34" charset="0"/>
              </a:rPr>
              <a:t> </a:t>
            </a:r>
            <a:r>
              <a:rPr lang="ar-SA" sz="2000" b="0" dirty="0">
                <a:solidFill>
                  <a:schemeClr val="tx1"/>
                </a:solidFill>
                <a:latin typeface="Calibri" panose="020F0502020204030204" pitchFamily="34" charset="0"/>
                <a:cs typeface="Calibri" panose="020F0502020204030204" pitchFamily="34" charset="0"/>
              </a:rPr>
              <a:t>ك</a:t>
            </a:r>
            <a:r>
              <a:rPr lang="en-US" sz="2000" b="0" dirty="0">
                <a:solidFill>
                  <a:schemeClr val="tx1"/>
                </a:solidFill>
                <a:latin typeface="Calibri" panose="020F0502020204030204" pitchFamily="34" charset="0"/>
                <a:cs typeface="Calibri" panose="020F0502020204030204" pitchFamily="34" charset="0"/>
              </a:rPr>
              <a:t>الفتاة</a:t>
            </a:r>
          </a:p>
        </p:txBody>
      </p:sp>
    </p:spTree>
    <p:extLst>
      <p:ext uri="{BB962C8B-B14F-4D97-AF65-F5344CB8AC3E}">
        <p14:creationId xmlns:p14="http://schemas.microsoft.com/office/powerpoint/2010/main" val="2234370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72">
            <a:extLst>
              <a:ext uri="{FF2B5EF4-FFF2-40B4-BE49-F238E27FC236}">
                <a16:creationId xmlns:a16="http://schemas.microsoft.com/office/drawing/2014/main" id="{B5497E92-8DB6-00F3-E2C7-32422595BB2C}"/>
              </a:ext>
            </a:extLst>
          </p:cNvPr>
          <p:cNvSpPr txBox="1">
            <a:spLocks/>
          </p:cNvSpPr>
          <p:nvPr/>
        </p:nvSpPr>
        <p:spPr>
          <a:xfrm>
            <a:off x="4620240" y="185278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1209881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7B72-8785-CDF1-412F-04181E0D9DAE}"/>
              </a:ext>
            </a:extLst>
          </p:cNvPr>
          <p:cNvSpPr>
            <a:spLocks noGrp="1"/>
          </p:cNvSpPr>
          <p:nvPr>
            <p:ph type="title"/>
          </p:nvPr>
        </p:nvSpPr>
        <p:spPr>
          <a:xfrm>
            <a:off x="421079" y="120516"/>
            <a:ext cx="10515600" cy="868968"/>
          </a:xfrm>
        </p:spPr>
        <p:txBody>
          <a:bodyPr>
            <a:normAutofit/>
          </a:bodyPr>
          <a:lstStyle/>
          <a:p>
            <a:pPr rtl="1"/>
            <a:r>
              <a:rPr lang="en-US" sz="2700" dirty="0">
                <a:latin typeface="Calibri" panose="020F0502020204030204" pitchFamily="34" charset="0"/>
                <a:cs typeface="Calibri" panose="020F0502020204030204" pitchFamily="34" charset="0"/>
              </a:rPr>
              <a:t>الطرق الحالية للعمل مع مقدمي الرعاية الذكور والإناث</a:t>
            </a:r>
          </a:p>
        </p:txBody>
      </p:sp>
      <p:grpSp>
        <p:nvGrpSpPr>
          <p:cNvPr id="21" name="Group 20">
            <a:extLst>
              <a:ext uri="{FF2B5EF4-FFF2-40B4-BE49-F238E27FC236}">
                <a16:creationId xmlns:a16="http://schemas.microsoft.com/office/drawing/2014/main" id="{2787E304-5E6A-AE62-FA87-2219B25ED590}"/>
              </a:ext>
            </a:extLst>
          </p:cNvPr>
          <p:cNvGrpSpPr/>
          <p:nvPr/>
        </p:nvGrpSpPr>
        <p:grpSpPr>
          <a:xfrm>
            <a:off x="10228983" y="337468"/>
            <a:ext cx="1587872" cy="1368854"/>
            <a:chOff x="10228983" y="337468"/>
            <a:chExt cx="1587872" cy="1368854"/>
          </a:xfrm>
        </p:grpSpPr>
        <p:sp>
          <p:nvSpPr>
            <p:cNvPr id="22" name="Hexagon 21">
              <a:extLst>
                <a:ext uri="{FF2B5EF4-FFF2-40B4-BE49-F238E27FC236}">
                  <a16:creationId xmlns:a16="http://schemas.microsoft.com/office/drawing/2014/main" id="{5442BAFE-60FC-F42C-E581-E7947066BA8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23" name="Group 22">
              <a:extLst>
                <a:ext uri="{FF2B5EF4-FFF2-40B4-BE49-F238E27FC236}">
                  <a16:creationId xmlns:a16="http://schemas.microsoft.com/office/drawing/2014/main" id="{A2DF06CD-C9B6-63BA-429B-DD4351251C9A}"/>
                </a:ext>
              </a:extLst>
            </p:cNvPr>
            <p:cNvGrpSpPr/>
            <p:nvPr/>
          </p:nvGrpSpPr>
          <p:grpSpPr>
            <a:xfrm>
              <a:off x="10621771" y="762700"/>
              <a:ext cx="562136" cy="634675"/>
              <a:chOff x="760175" y="830142"/>
              <a:chExt cx="867619" cy="979579"/>
            </a:xfrm>
          </p:grpSpPr>
          <p:sp>
            <p:nvSpPr>
              <p:cNvPr id="27" name="Rectangle 26">
                <a:extLst>
                  <a:ext uri="{FF2B5EF4-FFF2-40B4-BE49-F238E27FC236}">
                    <a16:creationId xmlns:a16="http://schemas.microsoft.com/office/drawing/2014/main" id="{F8CE744F-3606-2C76-5FA7-EB6B49CA66C9}"/>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١٣</a:t>
                </a:r>
                <a:endParaRPr lang="en-US" sz="1600" b="1" dirty="0">
                  <a:solidFill>
                    <a:schemeClr val="bg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7E764A8-E5DC-69AD-AF3C-229EA2A957AF}"/>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24" name="Group 23">
              <a:extLst>
                <a:ext uri="{FF2B5EF4-FFF2-40B4-BE49-F238E27FC236}">
                  <a16:creationId xmlns:a16="http://schemas.microsoft.com/office/drawing/2014/main" id="{E617BFA5-0B7C-5D04-4551-A8C2899AF7D3}"/>
                </a:ext>
              </a:extLst>
            </p:cNvPr>
            <p:cNvGrpSpPr/>
            <p:nvPr/>
          </p:nvGrpSpPr>
          <p:grpSpPr>
            <a:xfrm>
              <a:off x="11325415" y="762701"/>
              <a:ext cx="182192" cy="634674"/>
              <a:chOff x="2121762" y="2323619"/>
              <a:chExt cx="200378" cy="825210"/>
            </a:xfrm>
          </p:grpSpPr>
          <p:sp>
            <p:nvSpPr>
              <p:cNvPr id="25" name="Isosceles Triangle 24">
                <a:extLst>
                  <a:ext uri="{FF2B5EF4-FFF2-40B4-BE49-F238E27FC236}">
                    <a16:creationId xmlns:a16="http://schemas.microsoft.com/office/drawing/2014/main" id="{B831EA7F-631F-97AE-90BC-761022D67EFF}"/>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6" name="Rectangle 25">
                <a:extLst>
                  <a:ext uri="{FF2B5EF4-FFF2-40B4-BE49-F238E27FC236}">
                    <a16:creationId xmlns:a16="http://schemas.microsoft.com/office/drawing/2014/main" id="{5BF9B68B-4F8C-DE58-AEF6-390D67E13BE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
        <p:nvSpPr>
          <p:cNvPr id="29" name="Speech Bubble: Rectangle with Corners Rounded 28">
            <a:extLst>
              <a:ext uri="{FF2B5EF4-FFF2-40B4-BE49-F238E27FC236}">
                <a16:creationId xmlns:a16="http://schemas.microsoft.com/office/drawing/2014/main" id="{307A1EBB-553C-888F-6537-9919E5C8290D}"/>
              </a:ext>
            </a:extLst>
          </p:cNvPr>
          <p:cNvSpPr/>
          <p:nvPr/>
        </p:nvSpPr>
        <p:spPr>
          <a:xfrm>
            <a:off x="5683595" y="1392795"/>
            <a:ext cx="4630990" cy="3427616"/>
          </a:xfrm>
          <a:prstGeom prst="wedgeRoundRectCallout">
            <a:avLst>
              <a:gd name="adj1" fmla="val -59274"/>
              <a:gd name="adj2" fmla="val -3874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spcAft>
                <a:spcPts val="800"/>
              </a:spcAft>
              <a:tabLst>
                <a:tab pos="457200" algn="l"/>
              </a:tabLs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عند</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 العمل</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مع العائلات على تطوير خطط الحالة ، وإجراء الإحالات ، والمتابعة ، هل تتعامل مع مقدمي الرعاية الذكور أو مقدم</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ات</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الرعاية</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 الإناث</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بشكل أكثر شيوعًا؟ لماذا </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ذلك</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30" name="Speech Bubble: Rectangle with Corners Rounded 29">
            <a:extLst>
              <a:ext uri="{FF2B5EF4-FFF2-40B4-BE49-F238E27FC236}">
                <a16:creationId xmlns:a16="http://schemas.microsoft.com/office/drawing/2014/main" id="{7C46EEF4-1547-038A-0F39-C881A761C607}"/>
              </a:ext>
            </a:extLst>
          </p:cNvPr>
          <p:cNvSpPr/>
          <p:nvPr/>
        </p:nvSpPr>
        <p:spPr>
          <a:xfrm>
            <a:off x="1205432" y="1392795"/>
            <a:ext cx="3467333" cy="3427616"/>
          </a:xfrm>
          <a:prstGeom prst="wedgeRoundRectCallout">
            <a:avLst>
              <a:gd name="adj1" fmla="val -34376"/>
              <a:gd name="adj2" fmla="val 60509"/>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7000"/>
              </a:lnSpc>
              <a:spcAft>
                <a:spcPts val="800"/>
              </a:spcAft>
              <a:tabLst>
                <a:tab pos="457200" algn="l"/>
              </a:tabLs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هل يهتم كلا مقدمي الرعاية عادةً بنفس القدر من الاهتمام بإدارة الحالة؟ إذا لم يكن كذلك ، فمن هو الأكثر اهتمامًا ولماذا؟</a:t>
            </a:r>
          </a:p>
        </p:txBody>
      </p:sp>
      <p:grpSp>
        <p:nvGrpSpPr>
          <p:cNvPr id="31" name="Google Shape;314;p4">
            <a:extLst>
              <a:ext uri="{FF2B5EF4-FFF2-40B4-BE49-F238E27FC236}">
                <a16:creationId xmlns:a16="http://schemas.microsoft.com/office/drawing/2014/main" id="{9660F567-B17C-A9A5-D4AF-AB18ADE62F82}"/>
              </a:ext>
            </a:extLst>
          </p:cNvPr>
          <p:cNvGrpSpPr/>
          <p:nvPr/>
        </p:nvGrpSpPr>
        <p:grpSpPr>
          <a:xfrm>
            <a:off x="495474" y="4008505"/>
            <a:ext cx="2501900" cy="1623811"/>
            <a:chOff x="3400707" y="1772174"/>
            <a:chExt cx="5758105" cy="3737192"/>
          </a:xfrm>
          <a:solidFill>
            <a:schemeClr val="accent3">
              <a:lumMod val="75000"/>
            </a:schemeClr>
          </a:solidFill>
        </p:grpSpPr>
        <p:sp>
          <p:nvSpPr>
            <p:cNvPr id="32" name="Google Shape;315;p4">
              <a:extLst>
                <a:ext uri="{FF2B5EF4-FFF2-40B4-BE49-F238E27FC236}">
                  <a16:creationId xmlns:a16="http://schemas.microsoft.com/office/drawing/2014/main" id="{85AC850B-F3E8-CB03-EE41-7FFD727599E8}"/>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3" name="Google Shape;316;p4">
              <a:extLst>
                <a:ext uri="{FF2B5EF4-FFF2-40B4-BE49-F238E27FC236}">
                  <a16:creationId xmlns:a16="http://schemas.microsoft.com/office/drawing/2014/main" id="{0C3D7068-D8DF-83AF-C839-1E86F4E8A340}"/>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4" name="Google Shape;317;p4">
              <a:extLst>
                <a:ext uri="{FF2B5EF4-FFF2-40B4-BE49-F238E27FC236}">
                  <a16:creationId xmlns:a16="http://schemas.microsoft.com/office/drawing/2014/main" id="{35A6E782-978C-0DD6-6C9D-5445F1EE9ABB}"/>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5" name="Google Shape;318;p4">
              <a:extLst>
                <a:ext uri="{FF2B5EF4-FFF2-40B4-BE49-F238E27FC236}">
                  <a16:creationId xmlns:a16="http://schemas.microsoft.com/office/drawing/2014/main" id="{FB7E1B51-0DE2-A571-B107-FB7C8C3D36A2}"/>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6" name="Google Shape;319;p4">
              <a:extLst>
                <a:ext uri="{FF2B5EF4-FFF2-40B4-BE49-F238E27FC236}">
                  <a16:creationId xmlns:a16="http://schemas.microsoft.com/office/drawing/2014/main" id="{9160BF2B-6531-1D2B-A466-FB74DC304E9E}"/>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7" name="Google Shape;320;p4">
              <a:extLst>
                <a:ext uri="{FF2B5EF4-FFF2-40B4-BE49-F238E27FC236}">
                  <a16:creationId xmlns:a16="http://schemas.microsoft.com/office/drawing/2014/main" id="{0288CA06-BE37-B917-6558-40A4A95D4DB1}"/>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8" name="Google Shape;321;p4">
              <a:extLst>
                <a:ext uri="{FF2B5EF4-FFF2-40B4-BE49-F238E27FC236}">
                  <a16:creationId xmlns:a16="http://schemas.microsoft.com/office/drawing/2014/main" id="{C92CA519-26CB-5B71-0ADA-EF32F87EE2F3}"/>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9" name="Google Shape;322;p4">
              <a:extLst>
                <a:ext uri="{FF2B5EF4-FFF2-40B4-BE49-F238E27FC236}">
                  <a16:creationId xmlns:a16="http://schemas.microsoft.com/office/drawing/2014/main" id="{299E02E9-6E1F-5BE7-E1B8-A938233DDEF5}"/>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46656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72">
            <a:extLst>
              <a:ext uri="{FF2B5EF4-FFF2-40B4-BE49-F238E27FC236}">
                <a16:creationId xmlns:a16="http://schemas.microsoft.com/office/drawing/2014/main" id="{9C8A785B-2104-E2A4-72D2-4CF384573433}"/>
              </a:ext>
            </a:extLst>
          </p:cNvPr>
          <p:cNvSpPr txBox="1">
            <a:spLocks/>
          </p:cNvSpPr>
          <p:nvPr/>
        </p:nvSpPr>
        <p:spPr>
          <a:xfrm>
            <a:off x="4670117" y="2019037"/>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46493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E2BB-88E2-B302-3FDA-DF594E169693}"/>
              </a:ext>
            </a:extLst>
          </p:cNvPr>
          <p:cNvSpPr>
            <a:spLocks noGrp="1"/>
          </p:cNvSpPr>
          <p:nvPr>
            <p:ph type="title"/>
          </p:nvPr>
        </p:nvSpPr>
        <p:spPr>
          <a:xfrm>
            <a:off x="668307" y="120516"/>
            <a:ext cx="10515600" cy="868968"/>
          </a:xfrm>
        </p:spPr>
        <p:txBody>
          <a:bodyPr>
            <a:normAutofit/>
          </a:bodyPr>
          <a:lstStyle/>
          <a:p>
            <a:pPr rtl="1"/>
            <a:r>
              <a:rPr lang="en-US" sz="2600" dirty="0">
                <a:highlight>
                  <a:srgbClr val="FFFF00"/>
                </a:highlight>
                <a:latin typeface="Calibri" panose="020F0502020204030204" pitchFamily="34" charset="0"/>
                <a:cs typeface="Calibri" panose="020F0502020204030204" pitchFamily="34" charset="0"/>
              </a:rPr>
              <a:t>استراتيجيات لتحدي الأعراف والممارسات الاجتماعية الضارة</a:t>
            </a:r>
          </a:p>
        </p:txBody>
      </p:sp>
      <p:grpSp>
        <p:nvGrpSpPr>
          <p:cNvPr id="12" name="Group 11">
            <a:extLst>
              <a:ext uri="{FF2B5EF4-FFF2-40B4-BE49-F238E27FC236}">
                <a16:creationId xmlns:a16="http://schemas.microsoft.com/office/drawing/2014/main" id="{3D7DA40A-5C1B-D3BE-FB89-8F85AEA84981}"/>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F6ACBF22-322A-4925-DD11-B894DA18F48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4" name="Group 13">
              <a:extLst>
                <a:ext uri="{FF2B5EF4-FFF2-40B4-BE49-F238E27FC236}">
                  <a16:creationId xmlns:a16="http://schemas.microsoft.com/office/drawing/2014/main" id="{EABEBEB7-9605-F89C-D613-E630F72AAEF0}"/>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BA1B2706-0D51-5FA4-D7D9-077B814B02E3}"/>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١٣</a:t>
                </a:r>
                <a:endParaRPr lang="en-US" sz="1600"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173A3AA-F5FF-B681-64F8-1D2BD8F78800}"/>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5" name="Group 14">
              <a:extLst>
                <a:ext uri="{FF2B5EF4-FFF2-40B4-BE49-F238E27FC236}">
                  <a16:creationId xmlns:a16="http://schemas.microsoft.com/office/drawing/2014/main" id="{FFF9BEB1-693C-D7C3-7BD5-4EB2212601EC}"/>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1ED3FF81-5668-7E20-5A1E-0190FC138B57}"/>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Rectangle 16">
                <a:extLst>
                  <a:ext uri="{FF2B5EF4-FFF2-40B4-BE49-F238E27FC236}">
                    <a16:creationId xmlns:a16="http://schemas.microsoft.com/office/drawing/2014/main" id="{61834E35-6556-1946-EE4C-FA30AC87C4C0}"/>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grpSp>
        <p:nvGrpSpPr>
          <p:cNvPr id="3" name="Group 2">
            <a:extLst>
              <a:ext uri="{FF2B5EF4-FFF2-40B4-BE49-F238E27FC236}">
                <a16:creationId xmlns:a16="http://schemas.microsoft.com/office/drawing/2014/main" id="{FDA5F204-E8E0-DE9A-E971-F3ADF1221BF7}"/>
              </a:ext>
            </a:extLst>
          </p:cNvPr>
          <p:cNvGrpSpPr/>
          <p:nvPr/>
        </p:nvGrpSpPr>
        <p:grpSpPr>
          <a:xfrm>
            <a:off x="2435078" y="1755948"/>
            <a:ext cx="7559040" cy="3917796"/>
            <a:chOff x="2435078" y="1755948"/>
            <a:chExt cx="7559040" cy="3917796"/>
          </a:xfrm>
        </p:grpSpPr>
        <p:sp>
          <p:nvSpPr>
            <p:cNvPr id="20" name="Arrow: Right 19">
              <a:extLst>
                <a:ext uri="{FF2B5EF4-FFF2-40B4-BE49-F238E27FC236}">
                  <a16:creationId xmlns:a16="http://schemas.microsoft.com/office/drawing/2014/main" id="{C93985CB-DAEB-C60B-C2C1-2B733C5AA467}"/>
                </a:ext>
              </a:extLst>
            </p:cNvPr>
            <p:cNvSpPr/>
            <p:nvPr/>
          </p:nvSpPr>
          <p:spPr>
            <a:xfrm>
              <a:off x="2892278" y="1755948"/>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1" name="Arrow: Right 20">
              <a:extLst>
                <a:ext uri="{FF2B5EF4-FFF2-40B4-BE49-F238E27FC236}">
                  <a16:creationId xmlns:a16="http://schemas.microsoft.com/office/drawing/2014/main" id="{062623C5-E83F-FC87-2F9D-9171EDB854F4}"/>
                </a:ext>
              </a:extLst>
            </p:cNvPr>
            <p:cNvSpPr/>
            <p:nvPr/>
          </p:nvSpPr>
          <p:spPr>
            <a:xfrm>
              <a:off x="3959078" y="3020868"/>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2" name="Arrow: Right 21">
              <a:extLst>
                <a:ext uri="{FF2B5EF4-FFF2-40B4-BE49-F238E27FC236}">
                  <a16:creationId xmlns:a16="http://schemas.microsoft.com/office/drawing/2014/main" id="{47CE44FF-7C24-C6CF-1DB4-AD023938F164}"/>
                </a:ext>
              </a:extLst>
            </p:cNvPr>
            <p:cNvSpPr/>
            <p:nvPr/>
          </p:nvSpPr>
          <p:spPr>
            <a:xfrm>
              <a:off x="2435078" y="3753504"/>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3" name="Arrow: Right 22">
              <a:extLst>
                <a:ext uri="{FF2B5EF4-FFF2-40B4-BE49-F238E27FC236}">
                  <a16:creationId xmlns:a16="http://schemas.microsoft.com/office/drawing/2014/main" id="{DD1FDF46-99EB-6D32-5181-BB05B9560E2C}"/>
                </a:ext>
              </a:extLst>
            </p:cNvPr>
            <p:cNvSpPr/>
            <p:nvPr/>
          </p:nvSpPr>
          <p:spPr>
            <a:xfrm>
              <a:off x="4340078" y="4576464"/>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4" name="Arrow: Right 23">
              <a:extLst>
                <a:ext uri="{FF2B5EF4-FFF2-40B4-BE49-F238E27FC236}">
                  <a16:creationId xmlns:a16="http://schemas.microsoft.com/office/drawing/2014/main" id="{B09D1C91-8828-9469-A721-D25716104B16}"/>
                </a:ext>
              </a:extLst>
            </p:cNvPr>
            <p:cNvSpPr/>
            <p:nvPr/>
          </p:nvSpPr>
          <p:spPr>
            <a:xfrm>
              <a:off x="5574518" y="2197908"/>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Arrow: Right 24">
              <a:extLst>
                <a:ext uri="{FF2B5EF4-FFF2-40B4-BE49-F238E27FC236}">
                  <a16:creationId xmlns:a16="http://schemas.microsoft.com/office/drawing/2014/main" id="{01ADCA1F-6CD5-5188-AC37-3A017AA25FE2}"/>
                </a:ext>
              </a:extLst>
            </p:cNvPr>
            <p:cNvSpPr/>
            <p:nvPr/>
          </p:nvSpPr>
          <p:spPr>
            <a:xfrm>
              <a:off x="6214598" y="3494424"/>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Arrow: Right 26">
              <a:extLst>
                <a:ext uri="{FF2B5EF4-FFF2-40B4-BE49-F238E27FC236}">
                  <a16:creationId xmlns:a16="http://schemas.microsoft.com/office/drawing/2014/main" id="{0BCB1D96-7BB0-C674-40E0-141C0F12C37C}"/>
                </a:ext>
              </a:extLst>
            </p:cNvPr>
            <p:cNvSpPr/>
            <p:nvPr/>
          </p:nvSpPr>
          <p:spPr>
            <a:xfrm rot="10800000">
              <a:off x="8713958" y="3039456"/>
              <a:ext cx="1280160" cy="1097280"/>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40017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5D1C-495B-97B3-0212-C9A34750D2F9}"/>
              </a:ext>
            </a:extLst>
          </p:cNvPr>
          <p:cNvSpPr>
            <a:spLocks noGrp="1"/>
          </p:cNvSpPr>
          <p:nvPr>
            <p:ph type="title"/>
          </p:nvPr>
        </p:nvSpPr>
        <p:spPr>
          <a:xfrm>
            <a:off x="226594" y="120516"/>
            <a:ext cx="11738811" cy="868968"/>
          </a:xfrm>
        </p:spPr>
        <p:txBody>
          <a:bodyPr>
            <a:normAutofit/>
          </a:bodyPr>
          <a:lstStyle/>
          <a:p>
            <a:pPr rtl="1"/>
            <a:r>
              <a:rPr lang="en-US" dirty="0">
                <a:latin typeface="Calibri" panose="020F0502020204030204" pitchFamily="34" charset="0"/>
                <a:cs typeface="Calibri" panose="020F0502020204030204" pitchFamily="34" charset="0"/>
              </a:rPr>
              <a:t>المعايير الدنيا لحماية الطفل في العمل الإنساني</a:t>
            </a:r>
          </a:p>
        </p:txBody>
      </p:sp>
      <p:sp>
        <p:nvSpPr>
          <p:cNvPr id="8" name="TextBox 7">
            <a:extLst>
              <a:ext uri="{FF2B5EF4-FFF2-40B4-BE49-F238E27FC236}">
                <a16:creationId xmlns:a16="http://schemas.microsoft.com/office/drawing/2014/main" id="{B03B8785-5861-B7A6-5239-41915DB59042}"/>
              </a:ext>
            </a:extLst>
          </p:cNvPr>
          <p:cNvSpPr txBox="1"/>
          <p:nvPr/>
        </p:nvSpPr>
        <p:spPr>
          <a:xfrm>
            <a:off x="3892700" y="5054274"/>
            <a:ext cx="7146602" cy="307777"/>
          </a:xfrm>
          <a:prstGeom prst="rect">
            <a:avLst/>
          </a:prstGeom>
          <a:noFill/>
        </p:spPr>
        <p:txBody>
          <a:bodyPr wrap="square">
            <a:spAutoFit/>
          </a:bodyPr>
          <a:lstStyle/>
          <a:p>
            <a:pPr algn="r" rtl="1"/>
            <a:r>
              <a:rPr lang="en-US" sz="1400" i="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(2019). المعايير الدنيا لحماية الطفل في العمل الإنساني</a:t>
            </a:r>
          </a:p>
        </p:txBody>
      </p:sp>
      <p:sp>
        <p:nvSpPr>
          <p:cNvPr id="9" name="Rectangle: Rounded Corners 8">
            <a:extLst>
              <a:ext uri="{FF2B5EF4-FFF2-40B4-BE49-F238E27FC236}">
                <a16:creationId xmlns:a16="http://schemas.microsoft.com/office/drawing/2014/main" id="{4F70DD44-2153-7D8F-9E2C-FE10B47A40B2}"/>
              </a:ext>
            </a:extLst>
          </p:cNvPr>
          <p:cNvSpPr/>
          <p:nvPr/>
        </p:nvSpPr>
        <p:spPr>
          <a:xfrm>
            <a:off x="3263435" y="1803726"/>
            <a:ext cx="8077665" cy="86896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en-US" sz="2000" b="1" dirty="0">
                <a:solidFill>
                  <a:schemeClr val="tx1"/>
                </a:solidFill>
                <a:latin typeface="Calibri" panose="020F0502020204030204" pitchFamily="34" charset="0"/>
                <a:cs typeface="Calibri" panose="020F0502020204030204" pitchFamily="34" charset="0"/>
              </a:rPr>
              <a:t>المعيار </a:t>
            </a:r>
            <a:r>
              <a:rPr lang="ar-SA" sz="2000" b="1" dirty="0">
                <a:solidFill>
                  <a:schemeClr val="tx1"/>
                </a:solidFill>
                <a:latin typeface="Calibri" panose="020F0502020204030204" pitchFamily="34" charset="0"/>
                <a:cs typeface="Calibri" panose="020F0502020204030204" pitchFamily="34" charset="0"/>
              </a:rPr>
              <a:t>١٦</a:t>
            </a:r>
            <a:r>
              <a:rPr lang="en-US" sz="2000" b="1" dirty="0">
                <a:solidFill>
                  <a:schemeClr val="tx1"/>
                </a:solidFill>
                <a:latin typeface="Calibri" panose="020F0502020204030204" pitchFamily="34" charset="0"/>
                <a:cs typeface="Calibri" panose="020F0502020204030204" pitchFamily="34" charset="0"/>
              </a:rPr>
              <a:t>: </a:t>
            </a:r>
            <a:r>
              <a:rPr lang="ar-SA" sz="2000" b="1" dirty="0">
                <a:solidFill>
                  <a:schemeClr val="tx1"/>
                </a:solidFill>
                <a:latin typeface="Calibri" panose="020F0502020204030204" pitchFamily="34" charset="0"/>
                <a:cs typeface="Calibri" panose="020F0502020204030204" pitchFamily="34" charset="0"/>
              </a:rPr>
              <a:t>بيئات الدعم</a:t>
            </a:r>
            <a:r>
              <a:rPr lang="en-US" sz="2000" b="1" dirty="0">
                <a:solidFill>
                  <a:schemeClr val="tx1"/>
                </a:solidFill>
                <a:latin typeface="Calibri" panose="020F0502020204030204" pitchFamily="34" charset="0"/>
                <a:cs typeface="Calibri" panose="020F0502020204030204" pitchFamily="34" charset="0"/>
              </a:rPr>
              <a:t> الأسر</a:t>
            </a:r>
            <a:r>
              <a:rPr lang="ar-SA" sz="2000" b="1" dirty="0">
                <a:solidFill>
                  <a:schemeClr val="tx1"/>
                </a:solidFill>
                <a:latin typeface="Calibri" panose="020F0502020204030204" pitchFamily="34" charset="0"/>
                <a:cs typeface="Calibri" panose="020F0502020204030204" pitchFamily="34" charset="0"/>
              </a:rPr>
              <a:t>ي و </a:t>
            </a:r>
            <a:r>
              <a:rPr lang="en-US" sz="2000" b="1" dirty="0">
                <a:solidFill>
                  <a:schemeClr val="tx1"/>
                </a:solidFill>
                <a:latin typeface="Calibri" panose="020F0502020204030204" pitchFamily="34" charset="0"/>
                <a:cs typeface="Calibri" panose="020F0502020204030204" pitchFamily="34" charset="0"/>
              </a:rPr>
              <a:t>تقديم الرعاية</a:t>
            </a:r>
          </a:p>
          <a:p>
            <a:pPr marL="631825" algn="r" rtl="1"/>
            <a:endParaRPr lang="en-US" sz="2000" b="1" dirty="0">
              <a:solidFill>
                <a:schemeClr val="tx1"/>
              </a:solidFill>
              <a:latin typeface="Arial" panose="020B0604020202020204" pitchFamily="34" charset="0"/>
              <a:cs typeface="Arial" panose="020B0604020202020204" pitchFamily="34" charset="0"/>
            </a:endParaRPr>
          </a:p>
        </p:txBody>
      </p:sp>
      <p:pic>
        <p:nvPicPr>
          <p:cNvPr id="10" name="Google Shape;98;p8">
            <a:extLst>
              <a:ext uri="{FF2B5EF4-FFF2-40B4-BE49-F238E27FC236}">
                <a16:creationId xmlns:a16="http://schemas.microsoft.com/office/drawing/2014/main" id="{D1827DAD-CE05-0D90-FA3A-43E765BD3964}"/>
              </a:ext>
            </a:extLst>
          </p:cNvPr>
          <p:cNvPicPr preferRelativeResize="0"/>
          <p:nvPr/>
        </p:nvPicPr>
        <p:blipFill rotWithShape="1">
          <a:blip r:embed="rId3">
            <a:alphaModFix/>
          </a:blip>
          <a:srcRect/>
          <a:stretch/>
        </p:blipFill>
        <p:spPr>
          <a:xfrm>
            <a:off x="781050" y="1672996"/>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D6A34565-629A-D7B4-55AD-5001A4E1595C}"/>
              </a:ext>
            </a:extLst>
          </p:cNvPr>
          <p:cNvSpPr txBox="1"/>
          <p:nvPr/>
        </p:nvSpPr>
        <p:spPr>
          <a:xfrm>
            <a:off x="3892700" y="2901040"/>
            <a:ext cx="7448400" cy="1631216"/>
          </a:xfrm>
          <a:prstGeom prst="rect">
            <a:avLst/>
          </a:prstGeom>
          <a:noFill/>
        </p:spPr>
        <p:txBody>
          <a:bodyPr wrap="square">
            <a:spAutoFit/>
          </a:bodyPr>
          <a:lstStyle/>
          <a:p>
            <a:pPr algn="r" rtl="1"/>
            <a:r>
              <a:rPr lang="en-US" sz="2000" dirty="0">
                <a:latin typeface="Calibri" panose="020F0502020204030204" pitchFamily="34" charset="0"/>
                <a:ea typeface="Calibri" panose="020F0502020204030204" pitchFamily="34" charset="0"/>
                <a:cs typeface="Calibri" panose="020F0502020204030204" pitchFamily="34" charset="0"/>
              </a:rPr>
              <a:t>المعايير ذات الصلة:</a:t>
            </a:r>
          </a:p>
          <a:p>
            <a:pPr marL="342900" indent="-342900" algn="r" rtl="1">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المعيار </a:t>
            </a:r>
            <a:r>
              <a:rPr lang="ar-SA" sz="2000" dirty="0">
                <a:latin typeface="Calibri" panose="020F0502020204030204" pitchFamily="34" charset="0"/>
                <a:ea typeface="Calibri" panose="020F0502020204030204" pitchFamily="34" charset="0"/>
                <a:cs typeface="Calibri" panose="020F0502020204030204" pitchFamily="34" charset="0"/>
              </a:rPr>
              <a:t>١٤</a:t>
            </a:r>
            <a:r>
              <a:rPr lang="en-US" sz="2000" dirty="0">
                <a:latin typeface="Calibri" panose="020F0502020204030204" pitchFamily="34" charset="0"/>
                <a:ea typeface="Calibri" panose="020F0502020204030204" pitchFamily="34" charset="0"/>
                <a:cs typeface="Calibri" panose="020F0502020204030204" pitchFamily="34" charset="0"/>
              </a:rPr>
              <a:t>: تطبيق نهج</a:t>
            </a:r>
            <a:r>
              <a:rPr lang="ar-SA" sz="2000" dirty="0">
                <a:latin typeface="Calibri" panose="020F0502020204030204" pitchFamily="34" charset="0"/>
                <a:ea typeface="Calibri" panose="020F0502020204030204" pitchFamily="34" charset="0"/>
                <a:cs typeface="Calibri" panose="020F0502020204030204" pitchFamily="34" charset="0"/>
              </a:rPr>
              <a:t> البيئة</a:t>
            </a:r>
            <a:r>
              <a:rPr lang="en-US" sz="2000" dirty="0">
                <a:latin typeface="Calibri" panose="020F0502020204030204" pitchFamily="34" charset="0"/>
                <a:ea typeface="Calibri" panose="020F0502020204030204" pitchFamily="34" charset="0"/>
                <a:cs typeface="Calibri" panose="020F0502020204030204" pitchFamily="34" charset="0"/>
              </a:rPr>
              <a:t> ا</a:t>
            </a:r>
            <a:r>
              <a:rPr lang="ar-SA" sz="2000" dirty="0">
                <a:latin typeface="Calibri" panose="020F0502020204030204" pitchFamily="34" charset="0"/>
                <a:ea typeface="Calibri" panose="020F0502020204030204" pitchFamily="34" charset="0"/>
                <a:cs typeface="Calibri" panose="020F0502020204030204" pitchFamily="34" charset="0"/>
              </a:rPr>
              <a:t>لا</a:t>
            </a:r>
            <a:r>
              <a:rPr lang="en-US" sz="2000" dirty="0">
                <a:latin typeface="Calibri" panose="020F0502020204030204" pitchFamily="34" charset="0"/>
                <a:ea typeface="Calibri" panose="020F0502020204030204" pitchFamily="34" charset="0"/>
                <a:cs typeface="Calibri" panose="020F0502020204030204" pitchFamily="34" charset="0"/>
              </a:rPr>
              <a:t>جتماعي</a:t>
            </a:r>
            <a:r>
              <a:rPr lang="ar-SA" sz="2000" dirty="0">
                <a:latin typeface="Calibri" panose="020F0502020204030204" pitchFamily="34" charset="0"/>
                <a:ea typeface="Calibri" panose="020F0502020204030204" pitchFamily="34" charset="0"/>
                <a:cs typeface="Calibri" panose="020F0502020204030204" pitchFamily="34" charset="0"/>
              </a:rPr>
              <a:t>ة</a:t>
            </a:r>
            <a:r>
              <a:rPr lang="en-US" sz="2000" dirty="0">
                <a:latin typeface="Calibri" panose="020F0502020204030204" pitchFamily="34" charset="0"/>
                <a:ea typeface="Calibri" panose="020F0502020204030204" pitchFamily="34" charset="0"/>
                <a:cs typeface="Calibri" panose="020F0502020204030204" pitchFamily="34" charset="0"/>
              </a:rPr>
              <a:t> لبرامج حماية الطفل</a:t>
            </a:r>
          </a:p>
          <a:p>
            <a:pPr marL="342900" indent="-342900" algn="r" rtl="1">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المعيار </a:t>
            </a:r>
            <a:r>
              <a:rPr lang="ar-SA" sz="2000" dirty="0">
                <a:latin typeface="Calibri" panose="020F0502020204030204" pitchFamily="34" charset="0"/>
                <a:ea typeface="Calibri" panose="020F0502020204030204" pitchFamily="34" charset="0"/>
                <a:cs typeface="Calibri" panose="020F0502020204030204" pitchFamily="34" charset="0"/>
              </a:rPr>
              <a:t>١٧</a:t>
            </a:r>
            <a:r>
              <a:rPr lang="en-US" sz="2000" dirty="0">
                <a:latin typeface="Calibri" panose="020F0502020204030204" pitchFamily="34" charset="0"/>
                <a:ea typeface="Calibri" panose="020F0502020204030204" pitchFamily="34" charset="0"/>
                <a:cs typeface="Calibri" panose="020F0502020204030204" pitchFamily="34" charset="0"/>
              </a:rPr>
              <a:t>: النهج على </a:t>
            </a:r>
            <a:r>
              <a:rPr lang="ar-SA" sz="2000" dirty="0">
                <a:latin typeface="Calibri" panose="020F0502020204030204" pitchFamily="34" charset="0"/>
                <a:ea typeface="Calibri" panose="020F0502020204030204" pitchFamily="34" charset="0"/>
                <a:cs typeface="Calibri" panose="020F0502020204030204" pitchFamily="34" charset="0"/>
              </a:rPr>
              <a:t>ال</a:t>
            </a:r>
            <a:r>
              <a:rPr lang="en-US" sz="2000" dirty="0">
                <a:latin typeface="Calibri" panose="020F0502020204030204" pitchFamily="34" charset="0"/>
                <a:ea typeface="Calibri" panose="020F0502020204030204" pitchFamily="34" charset="0"/>
                <a:cs typeface="Calibri" panose="020F0502020204030204" pitchFamily="34" charset="0"/>
              </a:rPr>
              <a:t>مستوى المجتمع</a:t>
            </a:r>
            <a:r>
              <a:rPr lang="ar-SA" sz="2000" dirty="0">
                <a:latin typeface="Calibri" panose="020F0502020204030204" pitchFamily="34" charset="0"/>
                <a:ea typeface="Calibri" panose="020F0502020204030204" pitchFamily="34" charset="0"/>
                <a:cs typeface="Calibri" panose="020F0502020204030204" pitchFamily="34" charset="0"/>
              </a:rPr>
              <a:t>ي</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lgn="r" rtl="1">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المعيار </a:t>
            </a:r>
            <a:r>
              <a:rPr lang="ar-SA" sz="2000" dirty="0">
                <a:latin typeface="Calibri" panose="020F0502020204030204" pitchFamily="34" charset="0"/>
                <a:ea typeface="Calibri" panose="020F0502020204030204" pitchFamily="34" charset="0"/>
                <a:cs typeface="Calibri" panose="020F0502020204030204" pitchFamily="34" charset="0"/>
              </a:rPr>
              <a:t>١٨</a:t>
            </a:r>
            <a:r>
              <a:rPr lang="en-US" sz="2000" dirty="0">
                <a:latin typeface="Calibri" panose="020F0502020204030204" pitchFamily="34" charset="0"/>
                <a:ea typeface="Calibri" panose="020F0502020204030204" pitchFamily="34" charset="0"/>
                <a:cs typeface="Calibri" panose="020F0502020204030204" pitchFamily="34" charset="0"/>
              </a:rPr>
              <a:t>: إدارة الحالة</a:t>
            </a:r>
          </a:p>
          <a:p>
            <a:pPr marL="342900" indent="-342900" algn="r" rtl="1">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المعيار </a:t>
            </a:r>
            <a:r>
              <a:rPr lang="ar-SA" sz="2000" dirty="0">
                <a:latin typeface="Calibri" panose="020F0502020204030204" pitchFamily="34" charset="0"/>
                <a:ea typeface="Calibri" panose="020F0502020204030204" pitchFamily="34" charset="0"/>
                <a:cs typeface="Calibri" panose="020F0502020204030204" pitchFamily="34" charset="0"/>
              </a:rPr>
              <a:t>١٩</a:t>
            </a:r>
            <a:r>
              <a:rPr lang="en-US" sz="2000" dirty="0">
                <a:latin typeface="Calibri" panose="020F0502020204030204" pitchFamily="34" charset="0"/>
                <a:ea typeface="Calibri" panose="020F0502020204030204" pitchFamily="34" charset="0"/>
                <a:cs typeface="Calibri" panose="020F0502020204030204" pitchFamily="34" charset="0"/>
              </a:rPr>
              <a:t>: الرعاية البديلة</a:t>
            </a:r>
          </a:p>
        </p:txBody>
      </p:sp>
    </p:spTree>
    <p:extLst>
      <p:ext uri="{BB962C8B-B14F-4D97-AF65-F5344CB8AC3E}">
        <p14:creationId xmlns:p14="http://schemas.microsoft.com/office/powerpoint/2010/main" val="3128294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74FFAD42-4A5A-B103-4B35-B17CB40EFE97}"/>
              </a:ext>
            </a:extLst>
          </p:cNvPr>
          <p:cNvSpPr txBox="1">
            <a:spLocks/>
          </p:cNvSpPr>
          <p:nvPr/>
        </p:nvSpPr>
        <p:spPr>
          <a:xfrm>
            <a:off x="5052502" y="1403896"/>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3654841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pPr rtl="1"/>
            <a:r>
              <a:rPr lang="en-US" dirty="0">
                <a:latin typeface="Calibri" panose="020F0502020204030204" pitchFamily="34" charset="0"/>
                <a:ea typeface="Arial"/>
                <a:cs typeface="Calibri" panose="020F0502020204030204" pitchFamily="34" charset="0"/>
                <a:sym typeface="Arial"/>
              </a:rPr>
              <a:t>نقاط التعلم الأساسية</a:t>
            </a:r>
            <a:endParaRPr lang="en-US" dirty="0">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D62B3BE0-0F5B-4153-A0BA-E16ACFF0EE66}"/>
              </a:ext>
            </a:extLst>
          </p:cNvPr>
          <p:cNvSpPr txBox="1"/>
          <p:nvPr/>
        </p:nvSpPr>
        <p:spPr>
          <a:xfrm>
            <a:off x="1106451" y="3239251"/>
            <a:ext cx="3316101" cy="1152816"/>
          </a:xfrm>
          <a:prstGeom prst="rect">
            <a:avLst/>
          </a:prstGeom>
          <a:noFill/>
        </p:spPr>
        <p:txBody>
          <a:bodyPr wrap="square">
            <a:spAutoFit/>
          </a:bodyPr>
          <a:lstStyle/>
          <a:p>
            <a:pPr lvl="0" algn="ctr" rtl="1">
              <a:lnSpc>
                <a:spcPct val="107000"/>
              </a:lnSpc>
              <a:spcAft>
                <a:spcPts val="800"/>
              </a:spcAft>
            </a:pPr>
            <a:r>
              <a:rPr lang="en-US" sz="2200" dirty="0">
                <a:latin typeface="Calibri" panose="020F0502020204030204" pitchFamily="34" charset="0"/>
                <a:ea typeface="Arial" panose="020B0604020202020204" pitchFamily="34" charset="0"/>
                <a:cs typeface="Calibri" panose="020F0502020204030204" pitchFamily="34" charset="0"/>
              </a:rPr>
              <a:t>يعتمد نهج </a:t>
            </a:r>
            <a:r>
              <a:rPr lang="ar-SA" sz="2200" dirty="0">
                <a:latin typeface="Calibri" panose="020F0502020204030204" pitchFamily="34" charset="0"/>
                <a:ea typeface="Arial" panose="020B0604020202020204" pitchFamily="34" charset="0"/>
                <a:cs typeface="Calibri" panose="020F0502020204030204" pitchFamily="34" charset="0"/>
              </a:rPr>
              <a:t>الدعم</a:t>
            </a:r>
            <a:r>
              <a:rPr lang="en-US" sz="2200" dirty="0">
                <a:latin typeface="Calibri" panose="020F0502020204030204" pitchFamily="34" charset="0"/>
                <a:ea typeface="Arial" panose="020B0604020202020204" pitchFamily="34" charset="0"/>
                <a:cs typeface="Calibri" panose="020F0502020204030204" pitchFamily="34" charset="0"/>
              </a:rPr>
              <a:t> الأسر</a:t>
            </a:r>
            <a:r>
              <a:rPr lang="ar-SA" sz="2200" dirty="0">
                <a:latin typeface="Calibri" panose="020F0502020204030204" pitchFamily="34" charset="0"/>
                <a:ea typeface="Arial" panose="020B0604020202020204" pitchFamily="34" charset="0"/>
                <a:cs typeface="Calibri" panose="020F0502020204030204" pitchFamily="34" charset="0"/>
              </a:rPr>
              <a:t>ي</a:t>
            </a:r>
            <a:r>
              <a:rPr lang="en-US" sz="2200" dirty="0">
                <a:latin typeface="Calibri" panose="020F0502020204030204" pitchFamily="34" charset="0"/>
                <a:ea typeface="Arial" panose="020B0604020202020204" pitchFamily="34" charset="0"/>
                <a:cs typeface="Calibri" panose="020F0502020204030204" pitchFamily="34" charset="0"/>
              </a:rPr>
              <a:t> على القيم والمعتقدات والمواقف والسلوكيات الإيجابية.</a:t>
            </a:r>
            <a:endParaRPr lang="en-US" sz="22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71865365-E0D2-4F1C-94B2-26F808C53A89}"/>
              </a:ext>
            </a:extLst>
          </p:cNvPr>
          <p:cNvSpPr txBox="1"/>
          <p:nvPr/>
        </p:nvSpPr>
        <p:spPr>
          <a:xfrm>
            <a:off x="7554293" y="3239251"/>
            <a:ext cx="3771122" cy="1877373"/>
          </a:xfrm>
          <a:prstGeom prst="rect">
            <a:avLst/>
          </a:prstGeom>
          <a:noFill/>
        </p:spPr>
        <p:txBody>
          <a:bodyPr wrap="square">
            <a:spAutoFit/>
          </a:bodyPr>
          <a:lstStyle/>
          <a:p>
            <a:pPr lvl="0" algn="ctr" rtl="1">
              <a:lnSpc>
                <a:spcPct val="107000"/>
              </a:lnSpc>
            </a:pPr>
            <a:r>
              <a:rPr lang="en-US" sz="2200" dirty="0">
                <a:latin typeface="Calibri" panose="020F0502020204030204" pitchFamily="34" charset="0"/>
                <a:ea typeface="Times New Roman" panose="02020603050405020304" pitchFamily="18" charset="0"/>
                <a:cs typeface="Calibri" panose="020F0502020204030204" pitchFamily="34" charset="0"/>
              </a:rPr>
              <a:t>يمكن أن يؤثر الافتراض المتعلق بأدوار </a:t>
            </a:r>
            <a:r>
              <a:rPr lang="ar-SA" sz="2200" dirty="0">
                <a:latin typeface="Calibri" panose="020F0502020204030204" pitchFamily="34" charset="0"/>
                <a:ea typeface="Times New Roman" panose="02020603050405020304" pitchFamily="18" charset="0"/>
                <a:cs typeface="Calibri" panose="020F0502020204030204" pitchFamily="34" charset="0"/>
              </a:rPr>
              <a:t>النوع الاجتماعي</a:t>
            </a:r>
            <a:r>
              <a:rPr lang="en-US" sz="2200" dirty="0">
                <a:latin typeface="Calibri" panose="020F0502020204030204" pitchFamily="34" charset="0"/>
                <a:ea typeface="Times New Roman" panose="02020603050405020304" pitchFamily="18" charset="0"/>
                <a:cs typeface="Calibri" panose="020F0502020204030204" pitchFamily="34" charset="0"/>
              </a:rPr>
              <a:t> على تجربة الطفل ومقدم الرعاية </a:t>
            </a:r>
            <a:r>
              <a:rPr lang="ar-SA" sz="2200" dirty="0">
                <a:latin typeface="Calibri" panose="020F0502020204030204" pitchFamily="34" charset="0"/>
                <a:ea typeface="Times New Roman" panose="02020603050405020304" pitchFamily="18" charset="0"/>
                <a:cs typeface="Calibri" panose="020F0502020204030204" pitchFamily="34" charset="0"/>
              </a:rPr>
              <a:t>في ا</a:t>
            </a:r>
            <a:r>
              <a:rPr lang="en-US" sz="2200" dirty="0">
                <a:latin typeface="Calibri" panose="020F0502020204030204" pitchFamily="34" charset="0"/>
                <a:ea typeface="Times New Roman" panose="02020603050405020304" pitchFamily="18" charset="0"/>
                <a:cs typeface="Calibri" panose="020F0502020204030204" pitchFamily="34" charset="0"/>
              </a:rPr>
              <a:t>لأسرة ، وقد ينعكس أيضًا دون وعي في ممارسة إدارة الحالة إذا لم يتم أخذها في الاعتبار.</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0" name="5-Point Star 5">
            <a:extLst>
              <a:ext uri="{FF2B5EF4-FFF2-40B4-BE49-F238E27FC236}">
                <a16:creationId xmlns:a16="http://schemas.microsoft.com/office/drawing/2014/main" id="{CA51DE7D-C4EB-4482-B9BD-8251CB38B67D}"/>
              </a:ext>
            </a:extLst>
          </p:cNvPr>
          <p:cNvSpPr/>
          <p:nvPr/>
        </p:nvSpPr>
        <p:spPr>
          <a:xfrm>
            <a:off x="2238721" y="1914623"/>
            <a:ext cx="1051560" cy="1051560"/>
          </a:xfrm>
          <a:prstGeom prst="star5">
            <a:avLst>
              <a:gd name="adj" fmla="val 28143"/>
              <a:gd name="hf" fmla="val 105146"/>
              <a:gd name="vf" fmla="val 11055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5510189" y="1914623"/>
            <a:ext cx="1051560" cy="1051560"/>
          </a:xfrm>
          <a:prstGeom prst="star5">
            <a:avLst>
              <a:gd name="adj" fmla="val 28143"/>
              <a:gd name="hf" fmla="val 105146"/>
              <a:gd name="vf" fmla="val 11055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2" name="5-Point Star 5">
            <a:extLst>
              <a:ext uri="{FF2B5EF4-FFF2-40B4-BE49-F238E27FC236}">
                <a16:creationId xmlns:a16="http://schemas.microsoft.com/office/drawing/2014/main" id="{5B9082EC-4D48-D49F-E509-C14FC6FD2CB0}"/>
              </a:ext>
            </a:extLst>
          </p:cNvPr>
          <p:cNvSpPr/>
          <p:nvPr/>
        </p:nvSpPr>
        <p:spPr>
          <a:xfrm>
            <a:off x="8914074" y="1914623"/>
            <a:ext cx="1051560" cy="1051560"/>
          </a:xfrm>
          <a:prstGeom prst="star5">
            <a:avLst>
              <a:gd name="adj" fmla="val 28143"/>
              <a:gd name="hf" fmla="val 105146"/>
              <a:gd name="vf" fmla="val 11055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A0B0552-3A4A-5022-814D-6A4E64B7F396}"/>
              </a:ext>
            </a:extLst>
          </p:cNvPr>
          <p:cNvSpPr txBox="1"/>
          <p:nvPr/>
        </p:nvSpPr>
        <p:spPr>
          <a:xfrm>
            <a:off x="4751090" y="3239251"/>
            <a:ext cx="2569758" cy="1525354"/>
          </a:xfrm>
          <a:prstGeom prst="rect">
            <a:avLst/>
          </a:prstGeom>
          <a:noFill/>
        </p:spPr>
        <p:txBody>
          <a:bodyPr wrap="square">
            <a:spAutoFit/>
          </a:bodyPr>
          <a:lstStyle/>
          <a:p>
            <a:pPr algn="ctr" rtl="1">
              <a:lnSpc>
                <a:spcPct val="107000"/>
              </a:lnSpc>
              <a:spcAft>
                <a:spcPts val="800"/>
              </a:spcAft>
            </a:pPr>
            <a:r>
              <a:rPr lang="en-US" sz="2200" dirty="0">
                <a:latin typeface="Calibri" panose="020F0502020204030204" pitchFamily="34" charset="0"/>
                <a:cs typeface="Calibri" panose="020F0502020204030204" pitchFamily="34" charset="0"/>
              </a:rPr>
              <a:t>يمكن لأخصائيي الحال</a:t>
            </a:r>
            <a:r>
              <a:rPr lang="ar-SA" sz="2200" dirty="0">
                <a:latin typeface="Calibri" panose="020F0502020204030204" pitchFamily="34" charset="0"/>
                <a:cs typeface="Calibri" panose="020F0502020204030204" pitchFamily="34" charset="0"/>
              </a:rPr>
              <a:t>ة</a:t>
            </a:r>
            <a:r>
              <a:rPr lang="en-US" sz="2200" dirty="0">
                <a:latin typeface="Calibri" panose="020F0502020204030204" pitchFamily="34" charset="0"/>
                <a:cs typeface="Calibri" panose="020F0502020204030204" pitchFamily="34" charset="0"/>
              </a:rPr>
              <a:t> تبني استراتيجيات لتحدي الأعراف والممارسات الضارة.</a:t>
            </a:r>
          </a:p>
        </p:txBody>
      </p:sp>
    </p:spTree>
    <p:extLst>
      <p:ext uri="{BB962C8B-B14F-4D97-AF65-F5344CB8AC3E}">
        <p14:creationId xmlns:p14="http://schemas.microsoft.com/office/powerpoint/2010/main" val="58013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54370-298E-AACB-D9C1-D55AEB46A861}"/>
              </a:ext>
            </a:extLst>
          </p:cNvPr>
          <p:cNvSpPr>
            <a:spLocks noGrp="1"/>
          </p:cNvSpPr>
          <p:nvPr>
            <p:ph type="title"/>
          </p:nvPr>
        </p:nvSpPr>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٥</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Calibri" panose="020F0502020204030204" pitchFamily="34" charset="0"/>
                <a:cs typeface="Calibri" panose="020F0502020204030204" pitchFamily="34" charset="0"/>
              </a:rPr>
              <a:t>إغلاق</a:t>
            </a:r>
            <a:r>
              <a:rPr lang="ar-SA" sz="5400" b="1" dirty="0">
                <a:solidFill>
                  <a:schemeClr val="bg1"/>
                </a:solidFill>
                <a:latin typeface="Calibri" panose="020F0502020204030204" pitchFamily="34" charset="0"/>
                <a:cs typeface="Calibri" panose="020F0502020204030204" pitchFamily="34" charset="0"/>
              </a:rPr>
              <a:t> الوحدة</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6471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lstStyle/>
          <a:p>
            <a:pPr rtl="1"/>
            <a:r>
              <a:rPr lang="en-US" dirty="0">
                <a:latin typeface="Calibri" panose="020F0502020204030204" pitchFamily="34" charset="0"/>
                <a:cs typeface="Calibri" panose="020F0502020204030204" pitchFamily="34" charset="0"/>
              </a:rPr>
              <a:t>نهاية الوحدة</a:t>
            </a:r>
          </a:p>
        </p:txBody>
      </p:sp>
      <p:grpSp>
        <p:nvGrpSpPr>
          <p:cNvPr id="20" name="Group 19">
            <a:extLst>
              <a:ext uri="{FF2B5EF4-FFF2-40B4-BE49-F238E27FC236}">
                <a16:creationId xmlns:a16="http://schemas.microsoft.com/office/drawing/2014/main" id="{7CD3FCA2-A132-6093-027A-ED3CC8779D3E}"/>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32797E23-9328-62A1-B6F9-14BB344AFD0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22" name="Group 21">
              <a:extLst>
                <a:ext uri="{FF2B5EF4-FFF2-40B4-BE49-F238E27FC236}">
                  <a16:creationId xmlns:a16="http://schemas.microsoft.com/office/drawing/2014/main" id="{4AFAB8D6-5096-A90E-70AF-19AD098618AB}"/>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CEA60277-1454-D58B-EA3F-E5DF7C2C1F17}"/>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١٤</a:t>
                </a:r>
                <a:endParaRPr lang="en-US" sz="1600" b="1"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95765A7-5369-F9EF-30C9-F7BD45DE1F1F}"/>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23" name="Group 22">
              <a:extLst>
                <a:ext uri="{FF2B5EF4-FFF2-40B4-BE49-F238E27FC236}">
                  <a16:creationId xmlns:a16="http://schemas.microsoft.com/office/drawing/2014/main" id="{917280C6-E910-E37F-DF41-782B1B364674}"/>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D849A739-1228-DB10-CC9A-9C4AC021DC36}"/>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 name="Rectangle 24">
                <a:extLst>
                  <a:ext uri="{FF2B5EF4-FFF2-40B4-BE49-F238E27FC236}">
                    <a16:creationId xmlns:a16="http://schemas.microsoft.com/office/drawing/2014/main" id="{BF05AE7A-4339-7FA0-32D2-4FF8E0A03B3A}"/>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
        <p:nvSpPr>
          <p:cNvPr id="3" name="Speech Bubble: Rectangle with Corners Rounded 2">
            <a:extLst>
              <a:ext uri="{FF2B5EF4-FFF2-40B4-BE49-F238E27FC236}">
                <a16:creationId xmlns:a16="http://schemas.microsoft.com/office/drawing/2014/main" id="{1A2FFFC4-DD04-F901-9190-2743E5B2F709}"/>
              </a:ext>
            </a:extLst>
          </p:cNvPr>
          <p:cNvSpPr/>
          <p:nvPr/>
        </p:nvSpPr>
        <p:spPr>
          <a:xfrm>
            <a:off x="1384531" y="2419405"/>
            <a:ext cx="2821709" cy="2611120"/>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الإغلاق</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5F2F9A0D-5806-3410-A8F2-74133587B16C}"/>
              </a:ext>
            </a:extLst>
          </p:cNvPr>
          <p:cNvSpPr/>
          <p:nvPr/>
        </p:nvSpPr>
        <p:spPr>
          <a:xfrm>
            <a:off x="4828771" y="2419405"/>
            <a:ext cx="2821709" cy="2611120"/>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ال</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تأمل</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و</a:t>
            </a:r>
            <a:r>
              <a:rPr lang="ar-SA" sz="2400" dirty="0">
                <a:solidFill>
                  <a:schemeClr val="tx1"/>
                </a:solidFill>
                <a:latin typeface="Calibri" panose="020F0502020204030204" pitchFamily="34" charset="0"/>
                <a:ea typeface="Calibri" panose="020F0502020204030204" pitchFamily="34" charset="0"/>
                <a:cs typeface="Calibri" panose="020F0502020204030204" pitchFamily="34" charset="0"/>
              </a:rPr>
              <a:t>التعليقات</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3AF020C3-C052-43A0-116E-8C1CD2937264}"/>
              </a:ext>
            </a:extLst>
          </p:cNvPr>
          <p:cNvSpPr/>
          <p:nvPr/>
        </p:nvSpPr>
        <p:spPr>
          <a:xfrm>
            <a:off x="8273011" y="2419405"/>
            <a:ext cx="2821709" cy="2611120"/>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مراجعة أهداف التعلم</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173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2DC5E9-2EB4-32AD-7675-8A1E59F5CA68}"/>
              </a:ext>
            </a:extLst>
          </p:cNvPr>
          <p:cNvCxnSpPr>
            <a:stCxn id="12" idx="3"/>
          </p:cNvCxnSpPr>
          <p:nvPr/>
        </p:nvCxnSpPr>
        <p:spPr>
          <a:xfrm flipV="1">
            <a:off x="1502522" y="2491949"/>
            <a:ext cx="10689478" cy="28777"/>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48325C4-F885-B000-3EC2-8674BAC3B339}"/>
              </a:ext>
            </a:extLst>
          </p:cNvPr>
          <p:cNvSpPr>
            <a:spLocks noGrp="1"/>
          </p:cNvSpPr>
          <p:nvPr>
            <p:ph type="title"/>
          </p:nvPr>
        </p:nvSpPr>
        <p:spPr>
          <a:xfrm>
            <a:off x="419100" y="120516"/>
            <a:ext cx="11353800" cy="868968"/>
          </a:xfrm>
        </p:spPr>
        <p:txBody>
          <a:bodyPr>
            <a:normAutofit/>
          </a:bodyPr>
          <a:lstStyle/>
          <a:p>
            <a:pPr rtl="1"/>
            <a:r>
              <a:rPr lang="en-US" dirty="0">
                <a:latin typeface="Calibri" panose="020F0502020204030204" pitchFamily="34" charset="0"/>
                <a:cs typeface="Calibri" panose="020F0502020204030204" pitchFamily="34" charset="0"/>
              </a:rPr>
              <a:t>نظرة عامة على </a:t>
            </a:r>
            <a:r>
              <a:rPr lang="ar-SA" dirty="0">
                <a:latin typeface="Calibri" panose="020F0502020204030204" pitchFamily="34" charset="0"/>
                <a:cs typeface="Calibri" panose="020F0502020204030204" pitchFamily="34" charset="0"/>
              </a:rPr>
              <a:t>الدعم</a:t>
            </a:r>
            <a:r>
              <a:rPr lang="en-US" dirty="0">
                <a:latin typeface="Calibri" panose="020F0502020204030204" pitchFamily="34" charset="0"/>
                <a:cs typeface="Calibri" panose="020F0502020204030204" pitchFamily="34" charset="0"/>
              </a:rPr>
              <a:t> الأسر</a:t>
            </a:r>
            <a:r>
              <a:rPr lang="ar-SA" dirty="0">
                <a:latin typeface="Calibri" panose="020F0502020204030204" pitchFamily="34" charset="0"/>
                <a:cs typeface="Calibri" panose="020F0502020204030204" pitchFamily="34" charset="0"/>
              </a:rPr>
              <a:t>ي</a:t>
            </a:r>
            <a:r>
              <a:rPr lang="en-US" dirty="0">
                <a:latin typeface="Calibri" panose="020F0502020204030204" pitchFamily="34" charset="0"/>
                <a:cs typeface="Calibri" panose="020F0502020204030204" pitchFamily="34" charset="0"/>
              </a:rPr>
              <a:t> لإدارة الحالة</a:t>
            </a:r>
          </a:p>
        </p:txBody>
      </p:sp>
      <p:sp>
        <p:nvSpPr>
          <p:cNvPr id="6" name="TextBox 5">
            <a:extLst>
              <a:ext uri="{FF2B5EF4-FFF2-40B4-BE49-F238E27FC236}">
                <a16:creationId xmlns:a16="http://schemas.microsoft.com/office/drawing/2014/main" id="{ACD6A1FA-4E1B-30FC-EF81-6796B3D17BE2}"/>
              </a:ext>
            </a:extLst>
          </p:cNvPr>
          <p:cNvSpPr txBox="1"/>
          <p:nvPr/>
        </p:nvSpPr>
        <p:spPr>
          <a:xfrm>
            <a:off x="7112895" y="3294570"/>
            <a:ext cx="2546947" cy="830997"/>
          </a:xfrm>
          <a:prstGeom prst="rect">
            <a:avLst/>
          </a:prstGeom>
          <a:noFill/>
        </p:spPr>
        <p:txBody>
          <a:bodyPr wrap="square">
            <a:spAutoFit/>
          </a:bodyPr>
          <a:lstStyle/>
          <a:p>
            <a:pPr marL="0" marR="0" lvl="0" indent="0" algn="r" rtl="1">
              <a:spcAft>
                <a:spcPts val="600"/>
              </a:spcAft>
              <a:buClr>
                <a:schemeClr val="lt1"/>
              </a:buClr>
              <a:buSzPts val="2200"/>
              <a:buFont typeface="Helvetica Neue"/>
              <a:buNone/>
            </a:pPr>
            <a:r>
              <a:rPr lang="en-US" sz="2400" dirty="0">
                <a:latin typeface="Calibri" panose="020F0502020204030204" pitchFamily="34" charset="0"/>
                <a:ea typeface="Helvetica Neue"/>
                <a:cs typeface="Calibri" panose="020F0502020204030204" pitchFamily="34" charset="0"/>
                <a:sym typeface="Helvetica Neue"/>
              </a:rPr>
              <a:t>مقدمة </a:t>
            </a:r>
            <a:r>
              <a:rPr lang="ar-SA" sz="2400" dirty="0">
                <a:latin typeface="Calibri" panose="020F0502020204030204" pitchFamily="34" charset="0"/>
                <a:ea typeface="Helvetica Neue"/>
                <a:cs typeface="Calibri" panose="020F0502020204030204" pitchFamily="34" charset="0"/>
                <a:sym typeface="Helvetica Neue"/>
              </a:rPr>
              <a:t>عن الدعم </a:t>
            </a:r>
            <a:r>
              <a:rPr lang="en-US" sz="2400" dirty="0">
                <a:latin typeface="Calibri" panose="020F0502020204030204" pitchFamily="34" charset="0"/>
                <a:ea typeface="Helvetica Neue"/>
                <a:cs typeface="Calibri" panose="020F0502020204030204" pitchFamily="34" charset="0"/>
                <a:sym typeface="Helvetica Neue"/>
              </a:rPr>
              <a:t>الأسر</a:t>
            </a:r>
            <a:r>
              <a:rPr lang="ar-SA" sz="2400" dirty="0">
                <a:latin typeface="Calibri" panose="020F0502020204030204" pitchFamily="34" charset="0"/>
                <a:ea typeface="Helvetica Neue"/>
                <a:cs typeface="Calibri" panose="020F0502020204030204" pitchFamily="34" charset="0"/>
                <a:sym typeface="Helvetica Neue"/>
              </a:rPr>
              <a:t>ي</a:t>
            </a:r>
            <a:endParaRPr lang="en-US" sz="2400" dirty="0">
              <a:latin typeface="Calibri" panose="020F0502020204030204" pitchFamily="34" charset="0"/>
              <a:cs typeface="Calibri" panose="020F0502020204030204" pitchFamily="34" charset="0"/>
              <a:sym typeface="Helvetica Neue"/>
            </a:endParaRPr>
          </a:p>
        </p:txBody>
      </p:sp>
      <p:grpSp>
        <p:nvGrpSpPr>
          <p:cNvPr id="13" name="Group 12">
            <a:extLst>
              <a:ext uri="{FF2B5EF4-FFF2-40B4-BE49-F238E27FC236}">
                <a16:creationId xmlns:a16="http://schemas.microsoft.com/office/drawing/2014/main" id="{D97D23E9-88DE-9E07-F96E-AA04B034E104}"/>
              </a:ext>
            </a:extLst>
          </p:cNvPr>
          <p:cNvGrpSpPr/>
          <p:nvPr/>
        </p:nvGrpSpPr>
        <p:grpSpPr>
          <a:xfrm>
            <a:off x="815317" y="2188720"/>
            <a:ext cx="770254" cy="664012"/>
            <a:chOff x="815317" y="1773221"/>
            <a:chExt cx="770254" cy="664012"/>
          </a:xfrm>
        </p:grpSpPr>
        <p:sp>
          <p:nvSpPr>
            <p:cNvPr id="7" name="Hexagon 34">
              <a:extLst>
                <a:ext uri="{FF2B5EF4-FFF2-40B4-BE49-F238E27FC236}">
                  <a16:creationId xmlns:a16="http://schemas.microsoft.com/office/drawing/2014/main" id="{784D26AE-1841-86A1-E03A-593089A4E962}"/>
                </a:ext>
              </a:extLst>
            </p:cNvPr>
            <p:cNvSpPr/>
            <p:nvPr/>
          </p:nvSpPr>
          <p:spPr>
            <a:xfrm rot="1782986">
              <a:off x="815317" y="1773221"/>
              <a:ext cx="770254" cy="664012"/>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2" name="TextBox 11">
              <a:extLst>
                <a:ext uri="{FF2B5EF4-FFF2-40B4-BE49-F238E27FC236}">
                  <a16:creationId xmlns:a16="http://schemas.microsoft.com/office/drawing/2014/main" id="{7C0B1480-4563-D6D5-9526-E859AE7FF4FF}"/>
                </a:ext>
              </a:extLst>
            </p:cNvPr>
            <p:cNvSpPr txBox="1"/>
            <p:nvPr/>
          </p:nvSpPr>
          <p:spPr>
            <a:xfrm>
              <a:off x="898365" y="1920561"/>
              <a:ext cx="604157" cy="369332"/>
            </a:xfrm>
            <a:prstGeom prst="rect">
              <a:avLst/>
            </a:prstGeom>
            <a:noFill/>
          </p:spPr>
          <p:txBody>
            <a:bodyPr wrap="square">
              <a:spAutoFit/>
            </a:bodyPr>
            <a:lstStyle/>
            <a:p>
              <a:pPr marL="0" marR="0" lvl="0" indent="0" algn="ctr" rtl="1">
                <a:spcAft>
                  <a:spcPts val="600"/>
                </a:spcAft>
                <a:buClr>
                  <a:schemeClr val="lt1"/>
                </a:buClr>
                <a:buSzPts val="2200"/>
                <a:buFont typeface="Helvetica Neue"/>
                <a:buNone/>
              </a:pPr>
              <a:r>
                <a:rPr lang="ar-SA" sz="1800" b="1" dirty="0">
                  <a:solidFill>
                    <a:schemeClr val="bg1"/>
                  </a:solidFill>
                  <a:latin typeface="Arial" panose="020B0604020202020204" pitchFamily="34" charset="0"/>
                  <a:ea typeface="Helvetica Neue"/>
                  <a:cs typeface="Arial" panose="020B0604020202020204" pitchFamily="34" charset="0"/>
                  <a:sym typeface="Helvetica Neue"/>
                </a:rPr>
                <a:t>٣</a:t>
              </a:r>
              <a:endParaRPr lang="en-US" sz="1800" dirty="0">
                <a:solidFill>
                  <a:schemeClr val="bg1"/>
                </a:solidFill>
                <a:latin typeface="Arial" panose="020B0604020202020204" pitchFamily="34" charset="0"/>
                <a:cs typeface="Arial" panose="020B0604020202020204" pitchFamily="34" charset="0"/>
                <a:sym typeface="Helvetica Neue"/>
              </a:endParaRPr>
            </a:p>
          </p:txBody>
        </p:sp>
      </p:grpSp>
      <p:sp>
        <p:nvSpPr>
          <p:cNvPr id="14" name="TextBox 13">
            <a:extLst>
              <a:ext uri="{FF2B5EF4-FFF2-40B4-BE49-F238E27FC236}">
                <a16:creationId xmlns:a16="http://schemas.microsoft.com/office/drawing/2014/main" id="{7C618885-3782-7B3E-9401-2087DD18F4EA}"/>
              </a:ext>
            </a:extLst>
          </p:cNvPr>
          <p:cNvSpPr txBox="1"/>
          <p:nvPr/>
        </p:nvSpPr>
        <p:spPr>
          <a:xfrm>
            <a:off x="4072352" y="3238069"/>
            <a:ext cx="2848559" cy="830997"/>
          </a:xfrm>
          <a:prstGeom prst="rect">
            <a:avLst/>
          </a:prstGeom>
          <a:noFill/>
        </p:spPr>
        <p:txBody>
          <a:bodyPr wrap="square">
            <a:spAutoFit/>
          </a:bodyPr>
          <a:lstStyle/>
          <a:p>
            <a:pPr marR="0" lvl="0" algn="r" rtl="1">
              <a:spcAft>
                <a:spcPts val="600"/>
              </a:spcAft>
              <a:buClr>
                <a:schemeClr val="lt1"/>
              </a:buClr>
              <a:buSzPts val="2200"/>
            </a:pPr>
            <a:r>
              <a:rPr lang="en-US" sz="2400" dirty="0">
                <a:latin typeface="Calibri" panose="020F0502020204030204" pitchFamily="34" charset="0"/>
                <a:ea typeface="Helvetica Neue"/>
                <a:cs typeface="Calibri" panose="020F0502020204030204" pitchFamily="34" charset="0"/>
                <a:sym typeface="Helvetica Neue"/>
              </a:rPr>
              <a:t>العمل مع العائلات خلال دورة إدارة الحالة</a:t>
            </a:r>
            <a:endParaRPr lang="en-US" dirty="0">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B2DB26B3-F414-F971-151A-6A10BEA488E2}"/>
              </a:ext>
            </a:extLst>
          </p:cNvPr>
          <p:cNvGrpSpPr/>
          <p:nvPr/>
        </p:nvGrpSpPr>
        <p:grpSpPr>
          <a:xfrm>
            <a:off x="4049469" y="2188720"/>
            <a:ext cx="770254" cy="664012"/>
            <a:chOff x="815317" y="1773221"/>
            <a:chExt cx="770254" cy="664012"/>
          </a:xfrm>
        </p:grpSpPr>
        <p:sp>
          <p:nvSpPr>
            <p:cNvPr id="16" name="Hexagon 34">
              <a:extLst>
                <a:ext uri="{FF2B5EF4-FFF2-40B4-BE49-F238E27FC236}">
                  <a16:creationId xmlns:a16="http://schemas.microsoft.com/office/drawing/2014/main" id="{8369AF58-0C47-E5CC-9903-A34E1BD80A7A}"/>
                </a:ext>
              </a:extLst>
            </p:cNvPr>
            <p:cNvSpPr/>
            <p:nvPr/>
          </p:nvSpPr>
          <p:spPr>
            <a:xfrm rot="1782986">
              <a:off x="815317" y="1773221"/>
              <a:ext cx="770254" cy="664012"/>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7" name="TextBox 16">
              <a:extLst>
                <a:ext uri="{FF2B5EF4-FFF2-40B4-BE49-F238E27FC236}">
                  <a16:creationId xmlns:a16="http://schemas.microsoft.com/office/drawing/2014/main" id="{213C5F74-A6DC-4267-DF16-1F82BECE04D3}"/>
                </a:ext>
              </a:extLst>
            </p:cNvPr>
            <p:cNvSpPr txBox="1"/>
            <p:nvPr/>
          </p:nvSpPr>
          <p:spPr>
            <a:xfrm>
              <a:off x="898365" y="1920561"/>
              <a:ext cx="604157" cy="369332"/>
            </a:xfrm>
            <a:prstGeom prst="rect">
              <a:avLst/>
            </a:prstGeom>
            <a:noFill/>
          </p:spPr>
          <p:txBody>
            <a:bodyPr wrap="square">
              <a:spAutoFit/>
            </a:bodyPr>
            <a:lstStyle/>
            <a:p>
              <a:pPr marL="0" marR="0" lvl="0" indent="0" algn="ctr" rtl="1">
                <a:spcAft>
                  <a:spcPts val="600"/>
                </a:spcAft>
                <a:buClr>
                  <a:schemeClr val="lt1"/>
                </a:buClr>
                <a:buSzPts val="2200"/>
                <a:buFont typeface="Helvetica Neue"/>
                <a:buNone/>
              </a:pPr>
              <a:r>
                <a:rPr lang="ar-SA" b="1" dirty="0">
                  <a:solidFill>
                    <a:schemeClr val="bg1"/>
                  </a:solidFill>
                  <a:latin typeface="Arial" panose="020B0604020202020204" pitchFamily="34" charset="0"/>
                  <a:cs typeface="Arial" panose="020B0604020202020204" pitchFamily="34" charset="0"/>
                  <a:sym typeface="Helvetica Neue"/>
                </a:rPr>
                <a:t>٢</a:t>
              </a:r>
              <a:endParaRPr lang="en-US" sz="1800" dirty="0">
                <a:solidFill>
                  <a:schemeClr val="bg1"/>
                </a:solidFill>
                <a:latin typeface="Arial" panose="020B0604020202020204" pitchFamily="34" charset="0"/>
                <a:cs typeface="Arial" panose="020B0604020202020204" pitchFamily="34" charset="0"/>
                <a:sym typeface="Helvetica Neue"/>
              </a:endParaRPr>
            </a:p>
          </p:txBody>
        </p:sp>
      </p:grpSp>
      <p:sp>
        <p:nvSpPr>
          <p:cNvPr id="5" name="TextBox 4">
            <a:extLst>
              <a:ext uri="{FF2B5EF4-FFF2-40B4-BE49-F238E27FC236}">
                <a16:creationId xmlns:a16="http://schemas.microsoft.com/office/drawing/2014/main" id="{1E8D1E1E-D639-56E6-6992-DA0F01353AF5}"/>
              </a:ext>
            </a:extLst>
          </p:cNvPr>
          <p:cNvSpPr txBox="1"/>
          <p:nvPr/>
        </p:nvSpPr>
        <p:spPr>
          <a:xfrm>
            <a:off x="898365" y="3155870"/>
            <a:ext cx="2848559" cy="830997"/>
          </a:xfrm>
          <a:prstGeom prst="rect">
            <a:avLst/>
          </a:prstGeom>
          <a:noFill/>
        </p:spPr>
        <p:txBody>
          <a:bodyPr wrap="square">
            <a:spAutoFit/>
          </a:bodyPr>
          <a:lstStyle/>
          <a:p>
            <a:pPr marR="0" lvl="0" algn="ctr" rtl="1">
              <a:spcAft>
                <a:spcPts val="600"/>
              </a:spcAft>
              <a:buClr>
                <a:schemeClr val="lt1"/>
              </a:buClr>
              <a:buSzPts val="2200"/>
            </a:pPr>
            <a:r>
              <a:rPr lang="en-US" sz="2400" dirty="0">
                <a:latin typeface="Calibri" panose="020F0502020204030204" pitchFamily="34" charset="0"/>
                <a:ea typeface="Helvetica Neue"/>
                <a:cs typeface="Calibri" panose="020F0502020204030204" pitchFamily="34" charset="0"/>
                <a:sym typeface="Helvetica Neue"/>
              </a:rPr>
              <a:t>أدوات وتقنيات لدعم مقدمي الرعاية والأسر</a:t>
            </a:r>
          </a:p>
        </p:txBody>
      </p:sp>
      <p:grpSp>
        <p:nvGrpSpPr>
          <p:cNvPr id="8" name="Group 7">
            <a:extLst>
              <a:ext uri="{FF2B5EF4-FFF2-40B4-BE49-F238E27FC236}">
                <a16:creationId xmlns:a16="http://schemas.microsoft.com/office/drawing/2014/main" id="{55427E76-A597-CCA0-A994-362C3BD8D3C3}"/>
              </a:ext>
            </a:extLst>
          </p:cNvPr>
          <p:cNvGrpSpPr/>
          <p:nvPr/>
        </p:nvGrpSpPr>
        <p:grpSpPr>
          <a:xfrm>
            <a:off x="7502185" y="2188720"/>
            <a:ext cx="770254" cy="664012"/>
            <a:chOff x="815317" y="1773221"/>
            <a:chExt cx="770254" cy="664012"/>
          </a:xfrm>
        </p:grpSpPr>
        <p:sp>
          <p:nvSpPr>
            <p:cNvPr id="9" name="Hexagon 34">
              <a:extLst>
                <a:ext uri="{FF2B5EF4-FFF2-40B4-BE49-F238E27FC236}">
                  <a16:creationId xmlns:a16="http://schemas.microsoft.com/office/drawing/2014/main" id="{4282BAC9-3D90-A67B-B79A-7575EF2984A8}"/>
                </a:ext>
              </a:extLst>
            </p:cNvPr>
            <p:cNvSpPr/>
            <p:nvPr/>
          </p:nvSpPr>
          <p:spPr>
            <a:xfrm rot="1782986">
              <a:off x="815317" y="1773221"/>
              <a:ext cx="770254" cy="664012"/>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TextBox 9">
              <a:extLst>
                <a:ext uri="{FF2B5EF4-FFF2-40B4-BE49-F238E27FC236}">
                  <a16:creationId xmlns:a16="http://schemas.microsoft.com/office/drawing/2014/main" id="{DA7278AF-AF9F-061F-7F3E-653C53EB5172}"/>
                </a:ext>
              </a:extLst>
            </p:cNvPr>
            <p:cNvSpPr txBox="1"/>
            <p:nvPr/>
          </p:nvSpPr>
          <p:spPr>
            <a:xfrm>
              <a:off x="898365" y="1920561"/>
              <a:ext cx="604157" cy="369332"/>
            </a:xfrm>
            <a:prstGeom prst="rect">
              <a:avLst/>
            </a:prstGeom>
            <a:noFill/>
          </p:spPr>
          <p:txBody>
            <a:bodyPr wrap="square">
              <a:spAutoFit/>
            </a:bodyPr>
            <a:lstStyle/>
            <a:p>
              <a:pPr marL="0" marR="0" lvl="0" indent="0" algn="ctr" rtl="1">
                <a:spcAft>
                  <a:spcPts val="600"/>
                </a:spcAft>
                <a:buClr>
                  <a:schemeClr val="lt1"/>
                </a:buClr>
                <a:buSzPts val="2200"/>
                <a:buFont typeface="Helvetica Neue"/>
                <a:buNone/>
              </a:pPr>
              <a:r>
                <a:rPr lang="ar-SA" b="1" dirty="0">
                  <a:solidFill>
                    <a:schemeClr val="bg1"/>
                  </a:solidFill>
                  <a:latin typeface="Arial" panose="020B0604020202020204" pitchFamily="34" charset="0"/>
                  <a:cs typeface="Arial" panose="020B0604020202020204" pitchFamily="34" charset="0"/>
                  <a:sym typeface="Helvetica Neue"/>
                </a:rPr>
                <a:t>١</a:t>
              </a:r>
              <a:endParaRPr lang="en-US" sz="1800" dirty="0">
                <a:solidFill>
                  <a:schemeClr val="bg1"/>
                </a:solidFill>
                <a:latin typeface="Arial" panose="020B0604020202020204" pitchFamily="34" charset="0"/>
                <a:cs typeface="Arial" panose="020B0604020202020204" pitchFamily="34" charset="0"/>
                <a:sym typeface="Helvetica Neue"/>
              </a:endParaRPr>
            </a:p>
          </p:txBody>
        </p:sp>
      </p:grpSp>
    </p:spTree>
    <p:extLst>
      <p:ext uri="{BB962C8B-B14F-4D97-AF65-F5344CB8AC3E}">
        <p14:creationId xmlns:p14="http://schemas.microsoft.com/office/powerpoint/2010/main" val="224318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156995"/>
              </a:buClr>
              <a:buSzPts val="3200"/>
              <a:buFont typeface="Arial"/>
              <a:buNone/>
            </a:pPr>
            <a:r>
              <a:rPr lang="en-US" dirty="0">
                <a:latin typeface="Calibri" panose="020F0502020204030204" pitchFamily="34" charset="0"/>
                <a:ea typeface="Arial"/>
                <a:cs typeface="Calibri" panose="020F0502020204030204" pitchFamily="34" charset="0"/>
                <a:sym typeface="Arial"/>
              </a:rPr>
              <a:t>ماذا تتوقع من هذا التدريب</a:t>
            </a:r>
            <a:endParaRPr lang="en-US" dirty="0">
              <a:latin typeface="Calibri" panose="020F0502020204030204" pitchFamily="34" charset="0"/>
              <a:cs typeface="Calibri" panose="020F0502020204030204" pitchFamily="34" charset="0"/>
            </a:endParaRPr>
          </a:p>
        </p:txBody>
      </p:sp>
      <p:sp>
        <p:nvSpPr>
          <p:cNvPr id="379" name="Google Shape;379;p8"/>
          <p:cNvSpPr txBox="1"/>
          <p:nvPr/>
        </p:nvSpPr>
        <p:spPr>
          <a:xfrm>
            <a:off x="8641468" y="2328969"/>
            <a:ext cx="2475937" cy="46162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لعب الأدوار</a:t>
            </a:r>
          </a:p>
        </p:txBody>
      </p:sp>
      <p:sp>
        <p:nvSpPr>
          <p:cNvPr id="26" name="Google Shape;380;p8">
            <a:extLst>
              <a:ext uri="{FF2B5EF4-FFF2-40B4-BE49-F238E27FC236}">
                <a16:creationId xmlns:a16="http://schemas.microsoft.com/office/drawing/2014/main" id="{FAC773EB-9497-24BE-B99B-C3054667AAB4}"/>
              </a:ext>
            </a:extLst>
          </p:cNvPr>
          <p:cNvSpPr txBox="1"/>
          <p:nvPr/>
        </p:nvSpPr>
        <p:spPr>
          <a:xfrm>
            <a:off x="3183294" y="2061738"/>
            <a:ext cx="2150508" cy="83095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المهام الفردية</a:t>
            </a:r>
          </a:p>
        </p:txBody>
      </p:sp>
      <p:grpSp>
        <p:nvGrpSpPr>
          <p:cNvPr id="2" name="Group 1">
            <a:extLst>
              <a:ext uri="{FF2B5EF4-FFF2-40B4-BE49-F238E27FC236}">
                <a16:creationId xmlns:a16="http://schemas.microsoft.com/office/drawing/2014/main" id="{0C4A6753-C36E-B5AA-4F8D-0EC86E9A7E20}"/>
              </a:ext>
            </a:extLst>
          </p:cNvPr>
          <p:cNvGrpSpPr/>
          <p:nvPr/>
        </p:nvGrpSpPr>
        <p:grpSpPr>
          <a:xfrm>
            <a:off x="1178877" y="2038325"/>
            <a:ext cx="1575940" cy="1129114"/>
            <a:chOff x="10621771" y="762700"/>
            <a:chExt cx="885836" cy="634675"/>
          </a:xfrm>
        </p:grpSpPr>
        <p:grpSp>
          <p:nvGrpSpPr>
            <p:cNvPr id="4" name="Group 3">
              <a:extLst>
                <a:ext uri="{FF2B5EF4-FFF2-40B4-BE49-F238E27FC236}">
                  <a16:creationId xmlns:a16="http://schemas.microsoft.com/office/drawing/2014/main" id="{17A407B2-FE3D-8DAA-34A2-9A237D2F80A6}"/>
                </a:ext>
              </a:extLst>
            </p:cNvPr>
            <p:cNvGrpSpPr/>
            <p:nvPr/>
          </p:nvGrpSpPr>
          <p:grpSpPr>
            <a:xfrm>
              <a:off x="10621771" y="762700"/>
              <a:ext cx="562136" cy="634675"/>
              <a:chOff x="760175" y="830142"/>
              <a:chExt cx="867619" cy="979579"/>
            </a:xfrm>
          </p:grpSpPr>
          <p:sp>
            <p:nvSpPr>
              <p:cNvPr id="29" name="Rectangle 28">
                <a:extLst>
                  <a:ext uri="{FF2B5EF4-FFF2-40B4-BE49-F238E27FC236}">
                    <a16:creationId xmlns:a16="http://schemas.microsoft.com/office/drawing/2014/main" id="{0F720C52-06D3-CA3B-87FF-7D442AF79441}"/>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endParaRPr lang="en-US" sz="1600" b="1" dirty="0">
                  <a:solidFill>
                    <a:schemeClr val="bg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53017D82-8A9B-05DB-19CB-D9B4EE7344D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5" name="Group 4">
              <a:extLst>
                <a:ext uri="{FF2B5EF4-FFF2-40B4-BE49-F238E27FC236}">
                  <a16:creationId xmlns:a16="http://schemas.microsoft.com/office/drawing/2014/main" id="{EE91D9CC-5EC7-466A-4FCB-FF9086C82F45}"/>
                </a:ext>
              </a:extLst>
            </p:cNvPr>
            <p:cNvGrpSpPr/>
            <p:nvPr/>
          </p:nvGrpSpPr>
          <p:grpSpPr>
            <a:xfrm>
              <a:off x="11325415" y="762701"/>
              <a:ext cx="182192" cy="634674"/>
              <a:chOff x="2121762" y="2323619"/>
              <a:chExt cx="200378" cy="825210"/>
            </a:xfrm>
          </p:grpSpPr>
          <p:sp>
            <p:nvSpPr>
              <p:cNvPr id="27" name="Isosceles Triangle 26">
                <a:extLst>
                  <a:ext uri="{FF2B5EF4-FFF2-40B4-BE49-F238E27FC236}">
                    <a16:creationId xmlns:a16="http://schemas.microsoft.com/office/drawing/2014/main" id="{C1CE57A1-A035-6F66-B668-10BA89C98884}"/>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8" name="Rectangle 27">
                <a:extLst>
                  <a:ext uri="{FF2B5EF4-FFF2-40B4-BE49-F238E27FC236}">
                    <a16:creationId xmlns:a16="http://schemas.microsoft.com/office/drawing/2014/main" id="{1469D716-78A2-5BE0-A61D-34271157289F}"/>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grpSp>
        <p:nvGrpSpPr>
          <p:cNvPr id="31" name="Group 30">
            <a:extLst>
              <a:ext uri="{FF2B5EF4-FFF2-40B4-BE49-F238E27FC236}">
                <a16:creationId xmlns:a16="http://schemas.microsoft.com/office/drawing/2014/main" id="{D5EA3904-5BAE-4E38-26FA-678065B37DA4}"/>
              </a:ext>
            </a:extLst>
          </p:cNvPr>
          <p:cNvGrpSpPr/>
          <p:nvPr/>
        </p:nvGrpSpPr>
        <p:grpSpPr>
          <a:xfrm>
            <a:off x="6235060" y="1883908"/>
            <a:ext cx="2007634" cy="1437946"/>
            <a:chOff x="6244903" y="1194518"/>
            <a:chExt cx="1667397" cy="1194255"/>
          </a:xfrm>
          <a:solidFill>
            <a:schemeClr val="accent3">
              <a:lumMod val="75000"/>
            </a:schemeClr>
          </a:solidFill>
        </p:grpSpPr>
        <p:grpSp>
          <p:nvGrpSpPr>
            <p:cNvPr id="32" name="Group 31">
              <a:extLst>
                <a:ext uri="{FF2B5EF4-FFF2-40B4-BE49-F238E27FC236}">
                  <a16:creationId xmlns:a16="http://schemas.microsoft.com/office/drawing/2014/main" id="{6885D2D1-B560-3514-C779-7B7AD6E9B539}"/>
                </a:ext>
              </a:extLst>
            </p:cNvPr>
            <p:cNvGrpSpPr/>
            <p:nvPr/>
          </p:nvGrpSpPr>
          <p:grpSpPr>
            <a:xfrm>
              <a:off x="6244903" y="1194518"/>
              <a:ext cx="755220" cy="884779"/>
              <a:chOff x="6846848" y="1141103"/>
              <a:chExt cx="999203" cy="1170617"/>
            </a:xfrm>
            <a:grpFill/>
          </p:grpSpPr>
          <p:sp>
            <p:nvSpPr>
              <p:cNvPr id="39" name="Rectangle: Rounded Corners 38">
                <a:extLst>
                  <a:ext uri="{FF2B5EF4-FFF2-40B4-BE49-F238E27FC236}">
                    <a16:creationId xmlns:a16="http://schemas.microsoft.com/office/drawing/2014/main" id="{CB495FD6-E0D2-5A75-200B-1EC56CE5EE5B}"/>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0" name="Oval 39">
                <a:extLst>
                  <a:ext uri="{FF2B5EF4-FFF2-40B4-BE49-F238E27FC236}">
                    <a16:creationId xmlns:a16="http://schemas.microsoft.com/office/drawing/2014/main" id="{01371D83-5B1C-EDE7-2898-860E1615FE43}"/>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1" name="Oval 40">
                <a:extLst>
                  <a:ext uri="{FF2B5EF4-FFF2-40B4-BE49-F238E27FC236}">
                    <a16:creationId xmlns:a16="http://schemas.microsoft.com/office/drawing/2014/main" id="{056D0365-4BB3-A4B9-5B18-136B14F4E6FB}"/>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2" name="Oval 41">
                <a:extLst>
                  <a:ext uri="{FF2B5EF4-FFF2-40B4-BE49-F238E27FC236}">
                    <a16:creationId xmlns:a16="http://schemas.microsoft.com/office/drawing/2014/main" id="{85729E11-012C-A918-2976-89912CA85141}"/>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3" name="Block Arc 42">
                <a:extLst>
                  <a:ext uri="{FF2B5EF4-FFF2-40B4-BE49-F238E27FC236}">
                    <a16:creationId xmlns:a16="http://schemas.microsoft.com/office/drawing/2014/main" id="{68A56E5F-2001-8CD6-27FC-F5640A75B3E6}"/>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grpSp>
        <p:grpSp>
          <p:nvGrpSpPr>
            <p:cNvPr id="33" name="Group 32">
              <a:extLst>
                <a:ext uri="{FF2B5EF4-FFF2-40B4-BE49-F238E27FC236}">
                  <a16:creationId xmlns:a16="http://schemas.microsoft.com/office/drawing/2014/main" id="{4637BFFE-E18B-0EDA-B5B0-E1D0A9B4F505}"/>
                </a:ext>
              </a:extLst>
            </p:cNvPr>
            <p:cNvGrpSpPr/>
            <p:nvPr/>
          </p:nvGrpSpPr>
          <p:grpSpPr>
            <a:xfrm rot="19632759">
              <a:off x="7157081" y="1490279"/>
              <a:ext cx="755219" cy="898494"/>
              <a:chOff x="6846848" y="1141103"/>
              <a:chExt cx="999203" cy="1188766"/>
            </a:xfrm>
            <a:grpFill/>
          </p:grpSpPr>
          <p:sp>
            <p:nvSpPr>
              <p:cNvPr id="34" name="Rectangle: Rounded Corners 33">
                <a:extLst>
                  <a:ext uri="{FF2B5EF4-FFF2-40B4-BE49-F238E27FC236}">
                    <a16:creationId xmlns:a16="http://schemas.microsoft.com/office/drawing/2014/main" id="{73021437-5B7B-8DA7-8E82-2E84020DE566}"/>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5" name="Oval 34">
                <a:extLst>
                  <a:ext uri="{FF2B5EF4-FFF2-40B4-BE49-F238E27FC236}">
                    <a16:creationId xmlns:a16="http://schemas.microsoft.com/office/drawing/2014/main" id="{78C09F10-22D6-99EB-9473-79D67AA73EE5}"/>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6" name="Oval 35">
                <a:extLst>
                  <a:ext uri="{FF2B5EF4-FFF2-40B4-BE49-F238E27FC236}">
                    <a16:creationId xmlns:a16="http://schemas.microsoft.com/office/drawing/2014/main" id="{635B6032-8453-BF42-4DC5-8499BA74DCDC}"/>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7" name="Oval 36">
                <a:extLst>
                  <a:ext uri="{FF2B5EF4-FFF2-40B4-BE49-F238E27FC236}">
                    <a16:creationId xmlns:a16="http://schemas.microsoft.com/office/drawing/2014/main" id="{3C8A0372-B098-A637-B06E-507D821834DE}"/>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38" name="Block Arc 37">
                <a:extLst>
                  <a:ext uri="{FF2B5EF4-FFF2-40B4-BE49-F238E27FC236}">
                    <a16:creationId xmlns:a16="http://schemas.microsoft.com/office/drawing/2014/main" id="{47582894-ED9A-16D1-C549-137603DABC8F}"/>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grpSp>
      </p:grpSp>
      <p:sp>
        <p:nvSpPr>
          <p:cNvPr id="44" name="Google Shape;379;p8">
            <a:extLst>
              <a:ext uri="{FF2B5EF4-FFF2-40B4-BE49-F238E27FC236}">
                <a16:creationId xmlns:a16="http://schemas.microsoft.com/office/drawing/2014/main" id="{102E1963-80C4-1C8B-8604-B5AE181565EE}"/>
              </a:ext>
            </a:extLst>
          </p:cNvPr>
          <p:cNvSpPr txBox="1"/>
          <p:nvPr/>
        </p:nvSpPr>
        <p:spPr>
          <a:xfrm>
            <a:off x="8641468" y="4303574"/>
            <a:ext cx="2475937" cy="46162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2400" dirty="0">
                <a:solidFill>
                  <a:schemeClr val="dk1"/>
                </a:solidFill>
                <a:latin typeface="Arial" panose="020B0604020202020204" pitchFamily="34" charset="0"/>
                <a:ea typeface="Arial"/>
                <a:cs typeface="Arial" panose="020B0604020202020204" pitchFamily="34" charset="0"/>
                <a:sym typeface="Arial"/>
              </a:rPr>
              <a:t>العمل الجماعي</a:t>
            </a:r>
            <a:endParaRPr lang="en-US" sz="2400" dirty="0">
              <a:solidFill>
                <a:schemeClr val="dk1"/>
              </a:solidFill>
              <a:latin typeface="Arial" panose="020B0604020202020204" pitchFamily="34" charset="0"/>
              <a:ea typeface="Arial"/>
              <a:cs typeface="Arial" panose="020B0604020202020204" pitchFamily="34" charset="0"/>
              <a:sym typeface="Arial"/>
            </a:endParaRPr>
          </a:p>
        </p:txBody>
      </p:sp>
      <p:sp>
        <p:nvSpPr>
          <p:cNvPr id="45" name="Google Shape;380;p8">
            <a:extLst>
              <a:ext uri="{FF2B5EF4-FFF2-40B4-BE49-F238E27FC236}">
                <a16:creationId xmlns:a16="http://schemas.microsoft.com/office/drawing/2014/main" id="{086BCED8-C215-87ED-0BAB-F3ACC312D977}"/>
              </a:ext>
            </a:extLst>
          </p:cNvPr>
          <p:cNvSpPr txBox="1"/>
          <p:nvPr/>
        </p:nvSpPr>
        <p:spPr>
          <a:xfrm>
            <a:off x="3183294" y="4275828"/>
            <a:ext cx="2150508" cy="46162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دراسات الحالة</a:t>
            </a:r>
          </a:p>
        </p:txBody>
      </p:sp>
      <p:grpSp>
        <p:nvGrpSpPr>
          <p:cNvPr id="46" name="Group 45">
            <a:extLst>
              <a:ext uri="{FF2B5EF4-FFF2-40B4-BE49-F238E27FC236}">
                <a16:creationId xmlns:a16="http://schemas.microsoft.com/office/drawing/2014/main" id="{0B5D3BDF-1120-9209-6A86-4F0469881EC0}"/>
              </a:ext>
            </a:extLst>
          </p:cNvPr>
          <p:cNvGrpSpPr/>
          <p:nvPr/>
        </p:nvGrpSpPr>
        <p:grpSpPr>
          <a:xfrm>
            <a:off x="1192652" y="3903786"/>
            <a:ext cx="1547635" cy="1279097"/>
            <a:chOff x="7499908" y="4900577"/>
            <a:chExt cx="997752" cy="824627"/>
          </a:xfrm>
        </p:grpSpPr>
        <p:grpSp>
          <p:nvGrpSpPr>
            <p:cNvPr id="47" name="Group 46">
              <a:extLst>
                <a:ext uri="{FF2B5EF4-FFF2-40B4-BE49-F238E27FC236}">
                  <a16:creationId xmlns:a16="http://schemas.microsoft.com/office/drawing/2014/main" id="{7FFD9A4F-7F86-8B4C-644A-B378B646371C}"/>
                </a:ext>
              </a:extLst>
            </p:cNvPr>
            <p:cNvGrpSpPr/>
            <p:nvPr/>
          </p:nvGrpSpPr>
          <p:grpSpPr>
            <a:xfrm>
              <a:off x="7499908" y="4900577"/>
              <a:ext cx="997752" cy="824627"/>
              <a:chOff x="5957706" y="3325646"/>
              <a:chExt cx="2611796" cy="1892062"/>
            </a:xfrm>
            <a:solidFill>
              <a:schemeClr val="accent4"/>
            </a:solidFill>
          </p:grpSpPr>
          <p:sp>
            <p:nvSpPr>
              <p:cNvPr id="51" name="Rectangle: Rounded Corners 50">
                <a:extLst>
                  <a:ext uri="{FF2B5EF4-FFF2-40B4-BE49-F238E27FC236}">
                    <a16:creationId xmlns:a16="http://schemas.microsoft.com/office/drawing/2014/main" id="{1FA78CD2-BDD3-2EF3-28F2-5B319ED23898}"/>
                  </a:ext>
                </a:extLst>
              </p:cNvPr>
              <p:cNvSpPr/>
              <p:nvPr/>
            </p:nvSpPr>
            <p:spPr>
              <a:xfrm>
                <a:off x="5957706" y="3547504"/>
                <a:ext cx="2611796" cy="167020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400" dirty="0">
                  <a:solidFill>
                    <a:schemeClr val="bg1"/>
                  </a:solidFill>
                  <a:latin typeface="Helvetica Neue"/>
                </a:endParaRPr>
              </a:p>
            </p:txBody>
          </p:sp>
          <p:sp>
            <p:nvSpPr>
              <p:cNvPr id="52" name="Rectangle: Top Corners Rounded 51">
                <a:extLst>
                  <a:ext uri="{FF2B5EF4-FFF2-40B4-BE49-F238E27FC236}">
                    <a16:creationId xmlns:a16="http://schemas.microsoft.com/office/drawing/2014/main" id="{FBB61E69-2241-9515-EA94-C4F252BC372A}"/>
                  </a:ext>
                </a:extLst>
              </p:cNvPr>
              <p:cNvSpPr/>
              <p:nvPr/>
            </p:nvSpPr>
            <p:spPr>
              <a:xfrm>
                <a:off x="5957706" y="3325646"/>
                <a:ext cx="538650" cy="515820"/>
              </a:xfrm>
              <a:prstGeom prst="round2SameRect">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b="1" dirty="0">
                  <a:solidFill>
                    <a:schemeClr val="bg1"/>
                  </a:solidFill>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CCD09CC9-0B25-0645-F200-C53718F8484D}"/>
                </a:ext>
              </a:extLst>
            </p:cNvPr>
            <p:cNvGrpSpPr/>
            <p:nvPr/>
          </p:nvGrpSpPr>
          <p:grpSpPr>
            <a:xfrm>
              <a:off x="7871183" y="5154803"/>
              <a:ext cx="316610" cy="462618"/>
              <a:chOff x="8661923" y="4758813"/>
              <a:chExt cx="825538" cy="1206243"/>
            </a:xfrm>
            <a:solidFill>
              <a:schemeClr val="bg1"/>
            </a:solidFill>
          </p:grpSpPr>
          <p:sp>
            <p:nvSpPr>
              <p:cNvPr id="49" name="Circle: Hollow 48">
                <a:extLst>
                  <a:ext uri="{FF2B5EF4-FFF2-40B4-BE49-F238E27FC236}">
                    <a16:creationId xmlns:a16="http://schemas.microsoft.com/office/drawing/2014/main" id="{418A97A1-D00D-8532-CEB2-5A8909CDF773}"/>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50" name="Rectangle: Rounded Corners 49">
                <a:extLst>
                  <a:ext uri="{FF2B5EF4-FFF2-40B4-BE49-F238E27FC236}">
                    <a16:creationId xmlns:a16="http://schemas.microsoft.com/office/drawing/2014/main" id="{D76382D4-15FC-EE99-5873-D0DC02F948C5}"/>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grpSp>
        <p:nvGrpSpPr>
          <p:cNvPr id="53" name="Group 52">
            <a:extLst>
              <a:ext uri="{FF2B5EF4-FFF2-40B4-BE49-F238E27FC236}">
                <a16:creationId xmlns:a16="http://schemas.microsoft.com/office/drawing/2014/main" id="{CA2288D2-0439-6690-692A-49FFB4D07D15}"/>
              </a:ext>
            </a:extLst>
          </p:cNvPr>
          <p:cNvGrpSpPr/>
          <p:nvPr/>
        </p:nvGrpSpPr>
        <p:grpSpPr>
          <a:xfrm>
            <a:off x="6205784" y="3810040"/>
            <a:ext cx="2199551" cy="1462384"/>
            <a:chOff x="7208925" y="2604220"/>
            <a:chExt cx="1168511" cy="776891"/>
          </a:xfrm>
          <a:solidFill>
            <a:schemeClr val="accent3">
              <a:lumMod val="75000"/>
            </a:schemeClr>
          </a:solidFill>
        </p:grpSpPr>
        <p:sp>
          <p:nvSpPr>
            <p:cNvPr id="54" name="Rectangle 53">
              <a:extLst>
                <a:ext uri="{FF2B5EF4-FFF2-40B4-BE49-F238E27FC236}">
                  <a16:creationId xmlns:a16="http://schemas.microsoft.com/office/drawing/2014/main" id="{71E25357-2EBF-3F29-54A0-EB6D61B27852}"/>
                </a:ext>
              </a:extLst>
            </p:cNvPr>
            <p:cNvSpPr/>
            <p:nvPr/>
          </p:nvSpPr>
          <p:spPr>
            <a:xfrm>
              <a:off x="7425584" y="2840091"/>
              <a:ext cx="716280" cy="541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5" name="Google Shape;315;p4">
              <a:extLst>
                <a:ext uri="{FF2B5EF4-FFF2-40B4-BE49-F238E27FC236}">
                  <a16:creationId xmlns:a16="http://schemas.microsoft.com/office/drawing/2014/main" id="{895B4BFE-B9A4-6AC3-25FA-4634C82FB81D}"/>
                </a:ext>
              </a:extLst>
            </p:cNvPr>
            <p:cNvSpPr/>
            <p:nvPr/>
          </p:nvSpPr>
          <p:spPr>
            <a:xfrm>
              <a:off x="7208925" y="2953324"/>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6" name="Google Shape;315;p4">
              <a:extLst>
                <a:ext uri="{FF2B5EF4-FFF2-40B4-BE49-F238E27FC236}">
                  <a16:creationId xmlns:a16="http://schemas.microsoft.com/office/drawing/2014/main" id="{3B0DF046-80FE-EA8C-FA02-D16B1A059F44}"/>
                </a:ext>
              </a:extLst>
            </p:cNvPr>
            <p:cNvSpPr/>
            <p:nvPr/>
          </p:nvSpPr>
          <p:spPr>
            <a:xfrm>
              <a:off x="7622905" y="2604220"/>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7" name="Google Shape;315;p4">
              <a:extLst>
                <a:ext uri="{FF2B5EF4-FFF2-40B4-BE49-F238E27FC236}">
                  <a16:creationId xmlns:a16="http://schemas.microsoft.com/office/drawing/2014/main" id="{CAA6D81C-DD81-DDB5-40AA-95B98DD1A54F}"/>
                </a:ext>
              </a:extLst>
            </p:cNvPr>
            <p:cNvSpPr/>
            <p:nvPr/>
          </p:nvSpPr>
          <p:spPr>
            <a:xfrm>
              <a:off x="8020620" y="2955992"/>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1">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8" name="Rectangle: Single Corner Snipped 57">
              <a:extLst>
                <a:ext uri="{FF2B5EF4-FFF2-40B4-BE49-F238E27FC236}">
                  <a16:creationId xmlns:a16="http://schemas.microsoft.com/office/drawing/2014/main" id="{42130179-3B8D-3F7A-D2A8-B530551C406C}"/>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9" name="Rectangle: Single Corner Snipped 58">
              <a:extLst>
                <a:ext uri="{FF2B5EF4-FFF2-40B4-BE49-F238E27FC236}">
                  <a16:creationId xmlns:a16="http://schemas.microsoft.com/office/drawing/2014/main" id="{9B5F5A60-7005-7183-64CD-9C73C49DC3ED}"/>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ar-SA" dirty="0">
                <a:latin typeface="Calibri" panose="020F0502020204030204" pitchFamily="34" charset="0"/>
                <a:ea typeface="Arial"/>
                <a:cs typeface="Calibri" panose="020F0502020204030204" pitchFamily="34" charset="0"/>
                <a:sym typeface="Arial"/>
              </a:rPr>
              <a:t>دليل عمل</a:t>
            </a:r>
            <a:r>
              <a:rPr lang="en-US" dirty="0">
                <a:latin typeface="Calibri" panose="020F0502020204030204" pitchFamily="34" charset="0"/>
                <a:ea typeface="Arial"/>
                <a:cs typeface="Calibri" panose="020F0502020204030204" pitchFamily="34" charset="0"/>
                <a:sym typeface="Arial"/>
              </a:rPr>
              <a:t> المشارك</a:t>
            </a:r>
            <a:r>
              <a:rPr lang="ar-SA" dirty="0">
                <a:latin typeface="Calibri" panose="020F0502020204030204" pitchFamily="34" charset="0"/>
                <a:ea typeface="Arial"/>
                <a:cs typeface="Calibri" panose="020F0502020204030204" pitchFamily="34" charset="0"/>
                <a:sym typeface="Arial"/>
              </a:rPr>
              <a:t>/المشاركة</a:t>
            </a:r>
            <a:endParaRPr lang="en-US"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34DB8CC6-9C82-88AA-D26F-A58A1B355338}"/>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4ED27B93-0B29-683C-7CE2-00CD6270D0F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nvGrpSpPr>
            <p:cNvPr id="12" name="Group 11">
              <a:extLst>
                <a:ext uri="{FF2B5EF4-FFF2-40B4-BE49-F238E27FC236}">
                  <a16:creationId xmlns:a16="http://schemas.microsoft.com/office/drawing/2014/main" id="{1B968FFF-1E14-03EA-4EE2-82999319CD04}"/>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B29F25F4-78E2-9B7E-8386-D5263192F31B}"/>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endParaRPr lang="en-US" sz="1600" b="1"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432D88F-5D46-A8D9-C246-72C854D6BCBB}"/>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nvGrpSpPr>
            <p:cNvPr id="13" name="Group 12">
              <a:extLst>
                <a:ext uri="{FF2B5EF4-FFF2-40B4-BE49-F238E27FC236}">
                  <a16:creationId xmlns:a16="http://schemas.microsoft.com/office/drawing/2014/main" id="{1F9393A2-2A76-DAA9-7F5C-842841FE4A58}"/>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6B377148-533B-0479-C27E-452047ED08FE}"/>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5" name="Rectangle 14">
                <a:extLst>
                  <a:ext uri="{FF2B5EF4-FFF2-40B4-BE49-F238E27FC236}">
                    <a16:creationId xmlns:a16="http://schemas.microsoft.com/office/drawing/2014/main" id="{3C859666-2C62-96CD-8B7F-DB5FA38C6A34}"/>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grpSp>
      <p:sp>
        <p:nvSpPr>
          <p:cNvPr id="18" name="TextBox 17">
            <a:extLst>
              <a:ext uri="{FF2B5EF4-FFF2-40B4-BE49-F238E27FC236}">
                <a16:creationId xmlns:a16="http://schemas.microsoft.com/office/drawing/2014/main" id="{E97D03DA-B567-F49D-520D-C2308DABB526}"/>
              </a:ext>
            </a:extLst>
          </p:cNvPr>
          <p:cNvSpPr txBox="1"/>
          <p:nvPr/>
        </p:nvSpPr>
        <p:spPr>
          <a:xfrm>
            <a:off x="5777345" y="2860644"/>
            <a:ext cx="4811488" cy="1569660"/>
          </a:xfrm>
          <a:prstGeom prst="rect">
            <a:avLst/>
          </a:prstGeom>
          <a:noFill/>
        </p:spPr>
        <p:txBody>
          <a:bodyPr wrap="square" rtlCol="0">
            <a:spAutoFit/>
          </a:bodyPr>
          <a:lstStyle/>
          <a:p>
            <a:pPr algn="r" rtl="1"/>
            <a:r>
              <a:rPr lang="en-US" sz="3200" dirty="0">
                <a:latin typeface="Calibri" panose="020F0502020204030204" pitchFamily="34" charset="0"/>
                <a:cs typeface="Calibri" panose="020F0502020204030204" pitchFamily="34" charset="0"/>
              </a:rPr>
              <a:t>إضفاء الطابع الشخصي على </a:t>
            </a:r>
            <a:r>
              <a:rPr lang="ar-SA" sz="3200" dirty="0">
                <a:latin typeface="Calibri" panose="020F0502020204030204" pitchFamily="34" charset="0"/>
                <a:cs typeface="Calibri" panose="020F0502020204030204" pitchFamily="34" charset="0"/>
              </a:rPr>
              <a:t>دليل العمل</a:t>
            </a:r>
            <a:r>
              <a:rPr lang="en-US" sz="3200" dirty="0">
                <a:latin typeface="Calibri" panose="020F0502020204030204" pitchFamily="34" charset="0"/>
                <a:cs typeface="Calibri" panose="020F0502020204030204" pitchFamily="34" charset="0"/>
              </a:rPr>
              <a:t> الخاص بك لدعمك في التعلم!</a:t>
            </a:r>
          </a:p>
        </p:txBody>
      </p:sp>
      <p:grpSp>
        <p:nvGrpSpPr>
          <p:cNvPr id="20" name="Group 19">
            <a:extLst>
              <a:ext uri="{FF2B5EF4-FFF2-40B4-BE49-F238E27FC236}">
                <a16:creationId xmlns:a16="http://schemas.microsoft.com/office/drawing/2014/main" id="{73093481-C123-053C-A81D-6FC71274A565}"/>
              </a:ext>
            </a:extLst>
          </p:cNvPr>
          <p:cNvGrpSpPr/>
          <p:nvPr/>
        </p:nvGrpSpPr>
        <p:grpSpPr>
          <a:xfrm>
            <a:off x="1793794" y="1797236"/>
            <a:ext cx="3175408" cy="3830678"/>
            <a:chOff x="760175" y="830141"/>
            <a:chExt cx="812013" cy="979580"/>
          </a:xfrm>
        </p:grpSpPr>
        <p:sp>
          <p:nvSpPr>
            <p:cNvPr id="22" name="Rectangle 21">
              <a:extLst>
                <a:ext uri="{FF2B5EF4-FFF2-40B4-BE49-F238E27FC236}">
                  <a16:creationId xmlns:a16="http://schemas.microsoft.com/office/drawing/2014/main" id="{9624F151-ACE3-E710-8CE9-33B3E3635E51}"/>
                </a:ext>
              </a:extLst>
            </p:cNvPr>
            <p:cNvSpPr/>
            <p:nvPr/>
          </p:nvSpPr>
          <p:spPr>
            <a:xfrm>
              <a:off x="864636" y="830141"/>
              <a:ext cx="707552"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b="1"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7BD2515-13F6-D0C6-3370-17FB804C3B2B}"/>
                </a:ext>
              </a:extLst>
            </p:cNvPr>
            <p:cNvSpPr/>
            <p:nvPr/>
          </p:nvSpPr>
          <p:spPr>
            <a:xfrm>
              <a:off x="760175" y="830143"/>
              <a:ext cx="149292" cy="97957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pic>
        <p:nvPicPr>
          <p:cNvPr id="3" name="Picture 2">
            <a:extLst>
              <a:ext uri="{FF2B5EF4-FFF2-40B4-BE49-F238E27FC236}">
                <a16:creationId xmlns:a16="http://schemas.microsoft.com/office/drawing/2014/main" id="{1E982767-7669-674B-DAF7-6905F1BC0EB2}"/>
              </a:ext>
            </a:extLst>
          </p:cNvPr>
          <p:cNvPicPr>
            <a:picLocks noChangeAspect="1"/>
          </p:cNvPicPr>
          <p:nvPr/>
        </p:nvPicPr>
        <p:blipFill>
          <a:blip r:embed="rId3"/>
          <a:stretch>
            <a:fillRect/>
          </a:stretch>
        </p:blipFill>
        <p:spPr>
          <a:xfrm>
            <a:off x="2349278" y="1923709"/>
            <a:ext cx="2472938" cy="35954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30" name="Google Shape;330;p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ar-SA" dirty="0">
                <a:highlight>
                  <a:srgbClr val="FFFF00"/>
                </a:highlight>
                <a:latin typeface="Calibri" panose="020F0502020204030204" pitchFamily="34" charset="0"/>
                <a:ea typeface="Arial"/>
                <a:cs typeface="Calibri" panose="020F0502020204030204" pitchFamily="34" charset="0"/>
                <a:sym typeface="Arial"/>
              </a:rPr>
              <a:t>ال</a:t>
            </a:r>
            <a:r>
              <a:rPr lang="en-GB" dirty="0">
                <a:highlight>
                  <a:srgbClr val="FFFF00"/>
                </a:highlight>
                <a:latin typeface="Calibri" panose="020F0502020204030204" pitchFamily="34" charset="0"/>
                <a:ea typeface="Arial"/>
                <a:cs typeface="Calibri" panose="020F0502020204030204" pitchFamily="34" charset="0"/>
                <a:sym typeface="Arial"/>
              </a:rPr>
              <a:t>تعرف عل</a:t>
            </a:r>
            <a:r>
              <a:rPr lang="ar-SA" dirty="0">
                <a:highlight>
                  <a:srgbClr val="FFFF00"/>
                </a:highlight>
                <a:latin typeface="Calibri" panose="020F0502020204030204" pitchFamily="34" charset="0"/>
                <a:ea typeface="Arial"/>
                <a:cs typeface="Calibri" panose="020F0502020204030204" pitchFamily="34" charset="0"/>
                <a:sym typeface="Arial"/>
              </a:rPr>
              <a:t>ى</a:t>
            </a:r>
            <a:r>
              <a:rPr lang="en-GB" dirty="0">
                <a:highlight>
                  <a:srgbClr val="FFFF00"/>
                </a:highlight>
                <a:latin typeface="Calibri" panose="020F0502020204030204" pitchFamily="34" charset="0"/>
                <a:ea typeface="Arial"/>
                <a:cs typeface="Calibri" panose="020F0502020204030204" pitchFamily="34" charset="0"/>
                <a:sym typeface="Arial"/>
              </a:rPr>
              <a:t> بعض</a:t>
            </a:r>
            <a:r>
              <a:rPr lang="ar-SA" dirty="0">
                <a:highlight>
                  <a:srgbClr val="FFFF00"/>
                </a:highlight>
                <a:latin typeface="Calibri" panose="020F0502020204030204" pitchFamily="34" charset="0"/>
                <a:ea typeface="Arial"/>
                <a:cs typeface="Calibri" panose="020F0502020204030204" pitchFamily="34" charset="0"/>
                <a:sym typeface="Arial"/>
              </a:rPr>
              <a:t>نا البعض</a:t>
            </a:r>
            <a:endParaRPr dirty="0">
              <a:highlight>
                <a:srgbClr val="FFFF00"/>
              </a:highlight>
              <a:latin typeface="Calibri" panose="020F0502020204030204" pitchFamily="34" charset="0"/>
              <a:cs typeface="Calibri" panose="020F0502020204030204" pitchFamily="34" charset="0"/>
            </a:endParaRPr>
          </a:p>
        </p:txBody>
      </p:sp>
      <p:grpSp>
        <p:nvGrpSpPr>
          <p:cNvPr id="2" name="Google Shape;314;p4">
            <a:extLst>
              <a:ext uri="{FF2B5EF4-FFF2-40B4-BE49-F238E27FC236}">
                <a16:creationId xmlns:a16="http://schemas.microsoft.com/office/drawing/2014/main" id="{2AF0C843-79A6-6560-EF7E-CCF3BF49B876}"/>
              </a:ext>
            </a:extLst>
          </p:cNvPr>
          <p:cNvGrpSpPr/>
          <p:nvPr/>
        </p:nvGrpSpPr>
        <p:grpSpPr>
          <a:xfrm>
            <a:off x="4109276" y="2126643"/>
            <a:ext cx="4758484" cy="3088404"/>
            <a:chOff x="3400707" y="1772174"/>
            <a:chExt cx="5758105" cy="3737192"/>
          </a:xfrm>
          <a:solidFill>
            <a:schemeClr val="accent3">
              <a:lumMod val="75000"/>
            </a:schemeClr>
          </a:solidFill>
        </p:grpSpPr>
        <p:sp>
          <p:nvSpPr>
            <p:cNvPr id="3" name="Google Shape;315;p4">
              <a:extLst>
                <a:ext uri="{FF2B5EF4-FFF2-40B4-BE49-F238E27FC236}">
                  <a16:creationId xmlns:a16="http://schemas.microsoft.com/office/drawing/2014/main" id="{E79EC3B0-2AFB-46CD-1312-C59E898EDA5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316;p4">
              <a:extLst>
                <a:ext uri="{FF2B5EF4-FFF2-40B4-BE49-F238E27FC236}">
                  <a16:creationId xmlns:a16="http://schemas.microsoft.com/office/drawing/2014/main" id="{FC8EC4C1-5929-1092-F0CD-07E0981AAD1F}"/>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5" name="Google Shape;317;p4">
              <a:extLst>
                <a:ext uri="{FF2B5EF4-FFF2-40B4-BE49-F238E27FC236}">
                  <a16:creationId xmlns:a16="http://schemas.microsoft.com/office/drawing/2014/main" id="{59829ECD-92AC-3D44-4CD9-1A0592FC3727}"/>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6" name="Google Shape;318;p4">
              <a:extLst>
                <a:ext uri="{FF2B5EF4-FFF2-40B4-BE49-F238E27FC236}">
                  <a16:creationId xmlns:a16="http://schemas.microsoft.com/office/drawing/2014/main" id="{AC4E5F86-D89A-0289-BDB7-F434B16BA3A7}"/>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319;p4">
              <a:extLst>
                <a:ext uri="{FF2B5EF4-FFF2-40B4-BE49-F238E27FC236}">
                  <a16:creationId xmlns:a16="http://schemas.microsoft.com/office/drawing/2014/main" id="{696368F2-E6F7-DF29-ACF8-5E6E51AEED70}"/>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320;p4">
              <a:extLst>
                <a:ext uri="{FF2B5EF4-FFF2-40B4-BE49-F238E27FC236}">
                  <a16:creationId xmlns:a16="http://schemas.microsoft.com/office/drawing/2014/main" id="{92D5C043-075F-3E78-139D-0873C561BCE8}"/>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9" name="Google Shape;321;p4">
              <a:extLst>
                <a:ext uri="{FF2B5EF4-FFF2-40B4-BE49-F238E27FC236}">
                  <a16:creationId xmlns:a16="http://schemas.microsoft.com/office/drawing/2014/main" id="{C3F74061-56E2-2537-A88E-7B63496BFA7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10" name="Google Shape;322;p4">
              <a:extLst>
                <a:ext uri="{FF2B5EF4-FFF2-40B4-BE49-F238E27FC236}">
                  <a16:creationId xmlns:a16="http://schemas.microsoft.com/office/drawing/2014/main" id="{143E74D1-7E84-768B-FA2B-B58879E19EBC}"/>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17798</TotalTime>
  <Words>8249</Words>
  <Application>Microsoft Office PowerPoint</Application>
  <PresentationFormat>Widescreen</PresentationFormat>
  <Paragraphs>1034</Paragraphs>
  <Slides>53</Slides>
  <Notes>53</Notes>
  <HiddenSlides>12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Calibri Light</vt:lpstr>
      <vt:lpstr>Garamond</vt:lpstr>
      <vt:lpstr>Helvetica Neue</vt:lpstr>
      <vt:lpstr>Montserrat</vt:lpstr>
      <vt:lpstr>Roboto</vt:lpstr>
      <vt:lpstr>Office Theme</vt:lpstr>
      <vt:lpstr>PowerPoint Presentation</vt:lpstr>
      <vt:lpstr>PowerPoint Presentation</vt:lpstr>
      <vt:lpstr>PowerPoint Presentation</vt:lpstr>
      <vt:lpstr>الجلسة ١  افتتاح الدورة التدريبية والوحدة</vt:lpstr>
      <vt:lpstr>المعايير الدنيا لحماية الطفل في العمل الإنساني</vt:lpstr>
      <vt:lpstr>نظرة عامة على الدعم الأسري لإدارة الحالة</vt:lpstr>
      <vt:lpstr>ماذا تتوقع من هذا التدريب</vt:lpstr>
      <vt:lpstr>دليل عمل المشارك/المشاركة</vt:lpstr>
      <vt:lpstr>التعرف على بعضنا البعض</vt:lpstr>
      <vt:lpstr>اتفاقية التعلم</vt:lpstr>
      <vt:lpstr>هدف الوحدة</vt:lpstr>
      <vt:lpstr>الأجندة</vt:lpstr>
      <vt:lpstr>أهداف التعلم</vt:lpstr>
      <vt:lpstr>الجلسة ٢  التعاريف والمفاهيم الأساسية</vt:lpstr>
      <vt:lpstr>المعيار ١٦</vt:lpstr>
      <vt:lpstr>البيئات الأسرية وتقديم الرعاية</vt:lpstr>
      <vt:lpstr>PowerPoint Presentation</vt:lpstr>
      <vt:lpstr>بيئة تقديم الرعاية</vt:lpstr>
      <vt:lpstr>مقدم الرعاية المباشر</vt:lpstr>
      <vt:lpstr>الأسرة في اتفاقية الأمم المتحدة لحقوق الطفل (١٩٨٩)</vt:lpstr>
      <vt:lpstr>إرشادات الأمم المتحدة للرعاية البديلة للأطفال (٢٠٠٩)</vt:lpstr>
      <vt:lpstr>تعاريف الدعم الأسري</vt:lpstr>
      <vt:lpstr>تأثير الأزمات الإنسانية</vt:lpstr>
      <vt:lpstr>الدعم الأسري ونموذج البيئة الاجتماعية </vt:lpstr>
      <vt:lpstr>نقاط التعلم الأساسية</vt:lpstr>
      <vt:lpstr>الجلسة ٣  اعتماد نهج الدعم الأسري</vt:lpstr>
      <vt:lpstr>نهج الدعم الأسري هو ...</vt:lpstr>
      <vt:lpstr>PowerPoint Presentation</vt:lpstr>
      <vt:lpstr>عوامل الحماية الثلاثة</vt:lpstr>
      <vt:lpstr>PowerPoint Presentation</vt:lpstr>
      <vt:lpstr>البيئات الأسرية/ تقديم الرعاية التي تتطلب دعمًا إضافيًا</vt:lpstr>
      <vt:lpstr>PowerPoint Presentation</vt:lpstr>
      <vt:lpstr>المرونة ونقاط القوة وعوامل الحماية</vt:lpstr>
      <vt:lpstr>PowerPoint Presentation</vt:lpstr>
      <vt:lpstr>التأمل</vt:lpstr>
      <vt:lpstr>نقاط التعلم الأساسية</vt:lpstr>
      <vt:lpstr>الجلسة ٤  ديناميات الأسرة والنوع الاجتماعي ودور الأعراف والممارسات الاجتماعية</vt:lpstr>
      <vt:lpstr>الأعراف والممارسات الاجتماعية القائمة</vt:lpstr>
      <vt:lpstr>PowerPoint Presentation</vt:lpstr>
      <vt:lpstr>الجنس والنوع الاجتماعي</vt:lpstr>
      <vt:lpstr>الجنس والنوع الاجتماعي</vt:lpstr>
      <vt:lpstr>الجنس والنوع الاجتماعي؟</vt:lpstr>
      <vt:lpstr>PowerPoint Presentation</vt:lpstr>
      <vt:lpstr>القيم الجندرية – الأبوة و الأمومة</vt:lpstr>
      <vt:lpstr>تصرف كرجل / فتى ، تصرفي كامرأة / فتاة</vt:lpstr>
      <vt:lpstr>PowerPoint Presentation</vt:lpstr>
      <vt:lpstr>الطرق الحالية للعمل مع مقدمي الرعاية الذكور والإناث</vt:lpstr>
      <vt:lpstr>PowerPoint Presentation</vt:lpstr>
      <vt:lpstr>استراتيجيات لتحدي الأعراف والممارسات الاجتماعية الضارة</vt:lpstr>
      <vt:lpstr>PowerPoint Presentation</vt:lpstr>
      <vt:lpstr>نقاط التعلم الأساسية</vt:lpstr>
      <vt:lpstr>الجلسة ٥  إغلاق الوحدة</vt:lpstr>
      <vt:lpstr>نهاية الوحدة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Ilse Van der Straeten</cp:lastModifiedBy>
  <cp:revision>199</cp:revision>
  <dcterms:created xsi:type="dcterms:W3CDTF">2017-12-20T18:51:03Z</dcterms:created>
  <dcterms:modified xsi:type="dcterms:W3CDTF">2023-05-04T09:57:45Z</dcterms:modified>
</cp:coreProperties>
</file>