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1"/>
  </p:notesMasterIdLst>
  <p:sldIdLst>
    <p:sldId id="258" r:id="rId2"/>
    <p:sldId id="2981" r:id="rId3"/>
    <p:sldId id="2934" r:id="rId4"/>
    <p:sldId id="2932" r:id="rId5"/>
    <p:sldId id="2984" r:id="rId6"/>
    <p:sldId id="3008" r:id="rId7"/>
    <p:sldId id="2998" r:id="rId8"/>
    <p:sldId id="3009" r:id="rId9"/>
    <p:sldId id="3010" r:id="rId10"/>
    <p:sldId id="3011" r:id="rId11"/>
    <p:sldId id="2999" r:id="rId12"/>
    <p:sldId id="3012" r:id="rId13"/>
    <p:sldId id="3013" r:id="rId14"/>
    <p:sldId id="2945" r:id="rId15"/>
    <p:sldId id="2985" r:id="rId16"/>
    <p:sldId id="2986" r:id="rId17"/>
    <p:sldId id="2987" r:id="rId18"/>
    <p:sldId id="2988" r:id="rId19"/>
    <p:sldId id="3014" r:id="rId20"/>
    <p:sldId id="3015" r:id="rId21"/>
    <p:sldId id="3016" r:id="rId22"/>
    <p:sldId id="2996" r:id="rId23"/>
    <p:sldId id="3017" r:id="rId24"/>
    <p:sldId id="2997" r:id="rId25"/>
    <p:sldId id="3018" r:id="rId26"/>
    <p:sldId id="3019" r:id="rId27"/>
    <p:sldId id="3020" r:id="rId28"/>
    <p:sldId id="3022" r:id="rId29"/>
    <p:sldId id="3021" r:id="rId30"/>
    <p:sldId id="3023" r:id="rId31"/>
    <p:sldId id="3024" r:id="rId32"/>
    <p:sldId id="3025" r:id="rId33"/>
    <p:sldId id="3026" r:id="rId34"/>
    <p:sldId id="3027" r:id="rId35"/>
    <p:sldId id="2989" r:id="rId36"/>
    <p:sldId id="2990" r:id="rId37"/>
    <p:sldId id="2991" r:id="rId38"/>
    <p:sldId id="2992" r:id="rId39"/>
    <p:sldId id="2993" r:id="rId40"/>
    <p:sldId id="3046" r:id="rId41"/>
    <p:sldId id="3029" r:id="rId42"/>
    <p:sldId id="3030" r:id="rId43"/>
    <p:sldId id="3000" r:id="rId44"/>
    <p:sldId id="3001" r:id="rId45"/>
    <p:sldId id="3002" r:id="rId46"/>
    <p:sldId id="3003" r:id="rId47"/>
    <p:sldId id="3004" r:id="rId48"/>
    <p:sldId id="3036" r:id="rId49"/>
    <p:sldId id="3005" r:id="rId50"/>
    <p:sldId id="3039" r:id="rId51"/>
    <p:sldId id="3049" r:id="rId52"/>
    <p:sldId id="3040" r:id="rId53"/>
    <p:sldId id="3006" r:id="rId54"/>
    <p:sldId id="3047" r:id="rId55"/>
    <p:sldId id="3043" r:id="rId56"/>
    <p:sldId id="3044" r:id="rId57"/>
    <p:sldId id="3045" r:id="rId58"/>
    <p:sldId id="2994" r:id="rId59"/>
    <p:sldId id="2995" r:id="rId60"/>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id="{0215A659-0FBF-4A6E-93DC-366BE5631CF6}">
          <p14:sldIdLst>
            <p14:sldId id="258"/>
            <p14:sldId id="2981"/>
          </p14:sldIdLst>
        </p14:section>
        <p14:section name="Module 1" id="{82DCE471-5C11-4FB4-924C-047BE3C24C06}">
          <p14:sldIdLst>
            <p14:sldId id="2934"/>
            <p14:sldId id="2932"/>
            <p14:sldId id="2984"/>
            <p14:sldId id="3008"/>
            <p14:sldId id="2998"/>
            <p14:sldId id="3009"/>
            <p14:sldId id="3010"/>
            <p14:sldId id="3011"/>
            <p14:sldId id="2999"/>
            <p14:sldId id="3012"/>
            <p14:sldId id="3013"/>
            <p14:sldId id="2945"/>
          </p14:sldIdLst>
        </p14:section>
        <p14:section name="Module 2" id="{A566E26E-A8F1-405C-87F7-BECA96E1E18D}">
          <p14:sldIdLst>
            <p14:sldId id="2985"/>
            <p14:sldId id="2986"/>
            <p14:sldId id="2987"/>
            <p14:sldId id="2988"/>
            <p14:sldId id="3014"/>
            <p14:sldId id="3015"/>
            <p14:sldId id="3016"/>
            <p14:sldId id="2996"/>
            <p14:sldId id="3017"/>
            <p14:sldId id="2997"/>
            <p14:sldId id="3018"/>
            <p14:sldId id="3019"/>
            <p14:sldId id="3020"/>
            <p14:sldId id="3022"/>
            <p14:sldId id="3021"/>
            <p14:sldId id="3023"/>
            <p14:sldId id="3024"/>
            <p14:sldId id="3025"/>
            <p14:sldId id="3026"/>
            <p14:sldId id="3027"/>
            <p14:sldId id="2989"/>
          </p14:sldIdLst>
        </p14:section>
        <p14:section name="Module 3" id="{7F1187A2-B8AF-425D-A27E-E4BFDD57437F}">
          <p14:sldIdLst>
            <p14:sldId id="2990"/>
            <p14:sldId id="2991"/>
            <p14:sldId id="2992"/>
            <p14:sldId id="2993"/>
            <p14:sldId id="3046"/>
            <p14:sldId id="3029"/>
            <p14:sldId id="3030"/>
            <p14:sldId id="3000"/>
            <p14:sldId id="3001"/>
            <p14:sldId id="3002"/>
            <p14:sldId id="3003"/>
            <p14:sldId id="3004"/>
            <p14:sldId id="3036"/>
            <p14:sldId id="3005"/>
            <p14:sldId id="3039"/>
            <p14:sldId id="3049"/>
            <p14:sldId id="3040"/>
            <p14:sldId id="3006"/>
            <p14:sldId id="3047"/>
            <p14:sldId id="3043"/>
            <p14:sldId id="3044"/>
            <p14:sldId id="3045"/>
            <p14:sldId id="2994"/>
            <p14:sldId id="2995"/>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AEC1317-ED4B-3651-3741-C9C6FC8C0C6C}" name="Justina Ojom" initials="JO" userId="S::justina.ojom@little-fish.co::cbdaed7d-8d45-4372-a16a-f3f8900c2f45" providerId="AD"/>
  <p188:author id="{A36A2820-D923-6E53-C312-A21723F6603F}" name="Ilse Van der Straeten" initials="IVdS" userId="S::Ilse.VanderStraeten@rescue.org::48c204e9-4447-4a09-a8d3-af2f3980ba4f" providerId="AD"/>
  <p188:author id="{07B7A443-5A76-6AEC-D28E-95873D0A5E92}" name="Michelle Khoza" initials="MK" userId="S::administrator@little-fish.co::b4ee92c7-73cf-4698-99b6-469fc9585377" providerId="AD"/>
  <p188:author id="{2BA547FE-46EF-BB21-D252-B02F0AE3AB5E}" name="Ilse Van der Straeten" initials="IVdS" userId="Ilse Van der Straeten"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54D84"/>
    <a:srgbClr val="FF5DFF"/>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584" autoAdjust="0"/>
    <p:restoredTop sz="94660"/>
  </p:normalViewPr>
  <p:slideViewPr>
    <p:cSldViewPr snapToGrid="0">
      <p:cViewPr varScale="1">
        <p:scale>
          <a:sx n="48" d="100"/>
          <a:sy n="48" d="100"/>
        </p:scale>
        <p:origin x="2226" y="48"/>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microsoft.com/office/2018/10/relationships/authors" Target="authors.xml"/><Relationship Id="rId5" Type="http://schemas.openxmlformats.org/officeDocument/2006/relationships/slide" Target="slides/slide4.xml"/><Relationship Id="rId61"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02DCA4-3C05-45F9-BD4E-79B98389C4FF}" type="datetimeFigureOut">
              <a:rPr lang="en-CA" smtClean="0"/>
              <a:t>2023-05-04</a:t>
            </a:fld>
            <a:endParaRPr lang="en-CA" dirty="0"/>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CA"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C008BA-3183-48D8-B306-5A3243058837}" type="slidenum">
              <a:rPr lang="en-CA" smtClean="0"/>
              <a:t>‹#›</a:t>
            </a:fld>
            <a:endParaRPr lang="en-CA" dirty="0"/>
          </a:p>
        </p:txBody>
      </p:sp>
    </p:spTree>
    <p:extLst>
      <p:ext uri="{BB962C8B-B14F-4D97-AF65-F5344CB8AC3E}">
        <p14:creationId xmlns:p14="http://schemas.microsoft.com/office/powerpoint/2010/main" val="140006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algn="l" defTabSz="914400" rtl="0" eaLnBrk="1" latinLnBrk="0" hangingPunct="1"/>
            <a:endParaRPr lang="en-US" dirty="0"/>
          </a:p>
        </p:txBody>
      </p:sp>
      <p:sp>
        <p:nvSpPr>
          <p:cNvPr id="4" name="Slide Number Placeholder 3"/>
          <p:cNvSpPr>
            <a:spLocks noGrp="1"/>
          </p:cNvSpPr>
          <p:nvPr>
            <p:ph type="sldNum" sz="quarter" idx="5"/>
          </p:nvPr>
        </p:nvSpPr>
        <p:spPr/>
        <p:txBody>
          <a:bodyPr/>
          <a:lstStyle/>
          <a:p>
            <a:pPr algn="r" rtl="1"/>
            <a:fld id="{AFC008BA-3183-48D8-B306-5A3243058837}" type="slidenum">
              <a:rPr lang="en-CA" smtClean="0"/>
              <a:t>1</a:t>
            </a:fld>
            <a:endParaRPr lang="en-CA" dirty="0"/>
          </a:p>
        </p:txBody>
      </p:sp>
    </p:spTree>
    <p:extLst>
      <p:ext uri="{BB962C8B-B14F-4D97-AF65-F5344CB8AC3E}">
        <p14:creationId xmlns:p14="http://schemas.microsoft.com/office/powerpoint/2010/main" val="1151528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08685992"/>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Module 1">
    <p:spTree>
      <p:nvGrpSpPr>
        <p:cNvPr id="1" name=""/>
        <p:cNvGrpSpPr/>
        <p:nvPr/>
      </p:nvGrpSpPr>
      <p:grpSpPr>
        <a:xfrm>
          <a:off x="0" y="0"/>
          <a:ext cx="0" cy="0"/>
          <a:chOff x="0" y="0"/>
          <a:chExt cx="0" cy="0"/>
        </a:xfrm>
      </p:grpSpPr>
      <p:sp>
        <p:nvSpPr>
          <p:cNvPr id="2" name="Google Shape;55;p42">
            <a:extLst>
              <a:ext uri="{FF2B5EF4-FFF2-40B4-BE49-F238E27FC236}">
                <a16:creationId xmlns:a16="http://schemas.microsoft.com/office/drawing/2014/main" id="{B67C9340-D8DD-C7EA-C904-B81FBFB5ED48}"/>
              </a:ext>
            </a:extLst>
          </p:cNvPr>
          <p:cNvSpPr/>
          <p:nvPr userDrawn="1"/>
        </p:nvSpPr>
        <p:spPr>
          <a:xfrm>
            <a:off x="335817" y="9332516"/>
            <a:ext cx="284734" cy="327800"/>
          </a:xfrm>
          <a:prstGeom prst="rect">
            <a:avLst/>
          </a:prstGeom>
          <a:noFill/>
          <a:ln>
            <a:noFill/>
          </a:ln>
        </p:spPr>
      </p:sp>
      <p:pic>
        <p:nvPicPr>
          <p:cNvPr id="3" name="Picture 2">
            <a:extLst>
              <a:ext uri="{FF2B5EF4-FFF2-40B4-BE49-F238E27FC236}">
                <a16:creationId xmlns:a16="http://schemas.microsoft.com/office/drawing/2014/main" id="{7F601A85-C83D-76A0-E816-A31DB919FFA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5817" y="9332516"/>
            <a:ext cx="284734" cy="327800"/>
          </a:xfrm>
          <a:prstGeom prst="rect">
            <a:avLst/>
          </a:prstGeom>
        </p:spPr>
      </p:pic>
      <p:sp>
        <p:nvSpPr>
          <p:cNvPr id="4" name="Rectangle 3">
            <a:extLst>
              <a:ext uri="{FF2B5EF4-FFF2-40B4-BE49-F238E27FC236}">
                <a16:creationId xmlns:a16="http://schemas.microsoft.com/office/drawing/2014/main" id="{F563E8B4-ED6F-6647-CCA8-BECD74F1D13C}"/>
              </a:ext>
            </a:extLst>
          </p:cNvPr>
          <p:cNvSpPr/>
          <p:nvPr userDrawn="1"/>
        </p:nvSpPr>
        <p:spPr>
          <a:xfrm>
            <a:off x="685530" y="9381474"/>
            <a:ext cx="4719847" cy="230832"/>
          </a:xfrm>
          <a:prstGeom prst="rect">
            <a:avLst/>
          </a:prstGeom>
        </p:spPr>
        <p:txBody>
          <a:bodyPr wrap="square">
            <a:spAutoFit/>
          </a:bodyPr>
          <a:lstStyle/>
          <a:p>
            <a:pPr marL="0" marR="0" lvl="0" indent="0" algn="l" rtl="0">
              <a:spcBef>
                <a:spcPts val="0"/>
              </a:spcBef>
              <a:spcAft>
                <a:spcPts val="0"/>
              </a:spcAft>
              <a:buNone/>
            </a:pPr>
            <a:r>
              <a:rPr lang="en-US" sz="900" b="0" dirty="0">
                <a:solidFill>
                  <a:schemeClr val="tx1">
                    <a:lumMod val="50000"/>
                    <a:lumOff val="50000"/>
                  </a:schemeClr>
                </a:solidFill>
                <a:latin typeface="Calibri"/>
                <a:ea typeface="Calibri"/>
                <a:cs typeface="Calibri"/>
                <a:sym typeface="Calibri"/>
              </a:rPr>
              <a:t>Level 3: </a:t>
            </a:r>
            <a:r>
              <a:rPr lang="en-US" sz="900" b="1" dirty="0">
                <a:solidFill>
                  <a:schemeClr val="tx1">
                    <a:lumMod val="50000"/>
                    <a:lumOff val="50000"/>
                  </a:schemeClr>
                </a:solidFill>
                <a:latin typeface="Calibri"/>
                <a:ea typeface="Calibri"/>
                <a:cs typeface="Calibri"/>
                <a:sym typeface="Calibri"/>
              </a:rPr>
              <a:t>Family Strengthening</a:t>
            </a:r>
            <a:r>
              <a:rPr lang="en-US" sz="900" b="0" dirty="0">
                <a:solidFill>
                  <a:schemeClr val="tx1">
                    <a:lumMod val="50000"/>
                    <a:lumOff val="50000"/>
                  </a:schemeClr>
                </a:solidFill>
                <a:latin typeface="Calibri"/>
                <a:ea typeface="Calibri"/>
                <a:cs typeface="Calibri"/>
                <a:sym typeface="Calibri"/>
              </a:rPr>
              <a:t>  |  Module 1: </a:t>
            </a:r>
            <a:r>
              <a:rPr lang="en-US" sz="900" b="1" dirty="0">
                <a:solidFill>
                  <a:schemeClr val="tx1">
                    <a:lumMod val="50000"/>
                    <a:lumOff val="50000"/>
                  </a:schemeClr>
                </a:solidFill>
                <a:latin typeface="Calibri"/>
                <a:ea typeface="Calibri"/>
                <a:cs typeface="Calibri"/>
                <a:sym typeface="Calibri"/>
              </a:rPr>
              <a:t>Introduction to Family Strengthening</a:t>
            </a:r>
          </a:p>
        </p:txBody>
      </p:sp>
      <p:sp>
        <p:nvSpPr>
          <p:cNvPr id="6" name="Rectangle 5">
            <a:extLst>
              <a:ext uri="{FF2B5EF4-FFF2-40B4-BE49-F238E27FC236}">
                <a16:creationId xmlns:a16="http://schemas.microsoft.com/office/drawing/2014/main" id="{F22968F6-B247-152A-984D-CA2C89128B48}"/>
              </a:ext>
            </a:extLst>
          </p:cNvPr>
          <p:cNvSpPr/>
          <p:nvPr userDrawn="1"/>
        </p:nvSpPr>
        <p:spPr>
          <a:xfrm>
            <a:off x="5694749" y="9381000"/>
            <a:ext cx="896112" cy="230832"/>
          </a:xfrm>
          <a:prstGeom prst="rect">
            <a:avLst/>
          </a:prstGeom>
        </p:spPr>
        <p:txBody>
          <a:bodyPr wrap="square">
            <a:spAutoFit/>
          </a:bodyPr>
          <a:lstStyle/>
          <a:p>
            <a:pPr algn="r"/>
            <a:fld id="{F40E2D1A-FC8F-4142-8C94-11D42F0C1FBE}" type="slidenum">
              <a:rPr lang="en-CA" sz="900" b="1" smtClean="0">
                <a:solidFill>
                  <a:schemeClr val="tx1">
                    <a:lumMod val="50000"/>
                    <a:lumOff val="50000"/>
                  </a:schemeClr>
                </a:solidFill>
                <a:latin typeface="+mn-lt"/>
              </a:rPr>
              <a:t>‹#›</a:t>
            </a:fld>
            <a:endParaRPr lang="en-CA" sz="900" b="1" dirty="0">
              <a:solidFill>
                <a:schemeClr val="tx1">
                  <a:lumMod val="50000"/>
                  <a:lumOff val="50000"/>
                </a:schemeClr>
              </a:solidFill>
              <a:latin typeface="+mn-lt"/>
            </a:endParaRPr>
          </a:p>
        </p:txBody>
      </p:sp>
    </p:spTree>
    <p:extLst>
      <p:ext uri="{BB962C8B-B14F-4D97-AF65-F5344CB8AC3E}">
        <p14:creationId xmlns:p14="http://schemas.microsoft.com/office/powerpoint/2010/main" val="655512153"/>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Module 2">
    <p:spTree>
      <p:nvGrpSpPr>
        <p:cNvPr id="1" name=""/>
        <p:cNvGrpSpPr/>
        <p:nvPr/>
      </p:nvGrpSpPr>
      <p:grpSpPr>
        <a:xfrm>
          <a:off x="0" y="0"/>
          <a:ext cx="0" cy="0"/>
          <a:chOff x="0" y="0"/>
          <a:chExt cx="0" cy="0"/>
        </a:xfrm>
      </p:grpSpPr>
      <p:sp>
        <p:nvSpPr>
          <p:cNvPr id="2" name="Google Shape;55;p42">
            <a:extLst>
              <a:ext uri="{FF2B5EF4-FFF2-40B4-BE49-F238E27FC236}">
                <a16:creationId xmlns:a16="http://schemas.microsoft.com/office/drawing/2014/main" id="{B67C9340-D8DD-C7EA-C904-B81FBFB5ED48}"/>
              </a:ext>
            </a:extLst>
          </p:cNvPr>
          <p:cNvSpPr/>
          <p:nvPr userDrawn="1"/>
        </p:nvSpPr>
        <p:spPr>
          <a:xfrm>
            <a:off x="335817" y="9332516"/>
            <a:ext cx="284734" cy="327800"/>
          </a:xfrm>
          <a:prstGeom prst="rect">
            <a:avLst/>
          </a:prstGeom>
          <a:noFill/>
          <a:ln>
            <a:noFill/>
          </a:ln>
        </p:spPr>
      </p:sp>
      <p:pic>
        <p:nvPicPr>
          <p:cNvPr id="3" name="Picture 2">
            <a:extLst>
              <a:ext uri="{FF2B5EF4-FFF2-40B4-BE49-F238E27FC236}">
                <a16:creationId xmlns:a16="http://schemas.microsoft.com/office/drawing/2014/main" id="{7F601A85-C83D-76A0-E816-A31DB919FFA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5817" y="9332516"/>
            <a:ext cx="284734" cy="327800"/>
          </a:xfrm>
          <a:prstGeom prst="rect">
            <a:avLst/>
          </a:prstGeom>
        </p:spPr>
      </p:pic>
      <p:sp>
        <p:nvSpPr>
          <p:cNvPr id="4" name="Rectangle 3">
            <a:extLst>
              <a:ext uri="{FF2B5EF4-FFF2-40B4-BE49-F238E27FC236}">
                <a16:creationId xmlns:a16="http://schemas.microsoft.com/office/drawing/2014/main" id="{F563E8B4-ED6F-6647-CCA8-BECD74F1D13C}"/>
              </a:ext>
            </a:extLst>
          </p:cNvPr>
          <p:cNvSpPr/>
          <p:nvPr userDrawn="1"/>
        </p:nvSpPr>
        <p:spPr>
          <a:xfrm>
            <a:off x="685530" y="9381474"/>
            <a:ext cx="5442315" cy="230832"/>
          </a:xfrm>
          <a:prstGeom prst="rect">
            <a:avLst/>
          </a:prstGeom>
        </p:spPr>
        <p:txBody>
          <a:bodyPr wrap="square">
            <a:spAutoFit/>
          </a:bodyPr>
          <a:lstStyle/>
          <a:p>
            <a:pPr marL="0" marR="0" lvl="0" indent="0" algn="l" rtl="0">
              <a:spcBef>
                <a:spcPts val="0"/>
              </a:spcBef>
              <a:spcAft>
                <a:spcPts val="0"/>
              </a:spcAft>
              <a:buNone/>
            </a:pPr>
            <a:r>
              <a:rPr lang="en-US" sz="900" b="0" dirty="0">
                <a:solidFill>
                  <a:schemeClr val="tx1">
                    <a:lumMod val="50000"/>
                    <a:lumOff val="50000"/>
                  </a:schemeClr>
                </a:solidFill>
                <a:latin typeface="Calibri"/>
                <a:ea typeface="Calibri"/>
                <a:cs typeface="Calibri"/>
                <a:sym typeface="Calibri"/>
              </a:rPr>
              <a:t>Level 3: </a:t>
            </a:r>
            <a:r>
              <a:rPr lang="en-US" sz="900" b="1" dirty="0">
                <a:solidFill>
                  <a:schemeClr val="tx1">
                    <a:lumMod val="50000"/>
                    <a:lumOff val="50000"/>
                  </a:schemeClr>
                </a:solidFill>
                <a:latin typeface="Calibri"/>
                <a:ea typeface="Calibri"/>
                <a:cs typeface="Calibri"/>
                <a:sym typeface="Calibri"/>
              </a:rPr>
              <a:t>Family Strengthening</a:t>
            </a:r>
            <a:r>
              <a:rPr lang="en-US" sz="900" b="0" dirty="0">
                <a:solidFill>
                  <a:schemeClr val="tx1">
                    <a:lumMod val="50000"/>
                    <a:lumOff val="50000"/>
                  </a:schemeClr>
                </a:solidFill>
                <a:latin typeface="Calibri"/>
                <a:ea typeface="Calibri"/>
                <a:cs typeface="Calibri"/>
                <a:sym typeface="Calibri"/>
              </a:rPr>
              <a:t>  |  Module 2: </a:t>
            </a:r>
            <a:r>
              <a:rPr lang="en-US" sz="900" b="1" dirty="0">
                <a:solidFill>
                  <a:schemeClr val="tx1">
                    <a:lumMod val="50000"/>
                    <a:lumOff val="50000"/>
                  </a:schemeClr>
                </a:solidFill>
                <a:latin typeface="Calibri"/>
                <a:ea typeface="Calibri"/>
                <a:cs typeface="Calibri"/>
                <a:sym typeface="Calibri"/>
              </a:rPr>
              <a:t>Working with families through the case management cycle</a:t>
            </a:r>
          </a:p>
        </p:txBody>
      </p:sp>
      <p:sp>
        <p:nvSpPr>
          <p:cNvPr id="6" name="Rectangle 5">
            <a:extLst>
              <a:ext uri="{FF2B5EF4-FFF2-40B4-BE49-F238E27FC236}">
                <a16:creationId xmlns:a16="http://schemas.microsoft.com/office/drawing/2014/main" id="{F22968F6-B247-152A-984D-CA2C89128B48}"/>
              </a:ext>
            </a:extLst>
          </p:cNvPr>
          <p:cNvSpPr/>
          <p:nvPr userDrawn="1"/>
        </p:nvSpPr>
        <p:spPr>
          <a:xfrm>
            <a:off x="5694749" y="9381000"/>
            <a:ext cx="896112" cy="230832"/>
          </a:xfrm>
          <a:prstGeom prst="rect">
            <a:avLst/>
          </a:prstGeom>
        </p:spPr>
        <p:txBody>
          <a:bodyPr wrap="square">
            <a:spAutoFit/>
          </a:bodyPr>
          <a:lstStyle/>
          <a:p>
            <a:pPr algn="r"/>
            <a:fld id="{F40E2D1A-FC8F-4142-8C94-11D42F0C1FBE}" type="slidenum">
              <a:rPr lang="en-CA" sz="900" b="1" smtClean="0">
                <a:solidFill>
                  <a:schemeClr val="tx1">
                    <a:lumMod val="50000"/>
                    <a:lumOff val="50000"/>
                  </a:schemeClr>
                </a:solidFill>
                <a:latin typeface="+mn-lt"/>
              </a:rPr>
              <a:t>‹#›</a:t>
            </a:fld>
            <a:endParaRPr lang="en-CA" sz="900" b="1" dirty="0">
              <a:solidFill>
                <a:schemeClr val="tx1">
                  <a:lumMod val="50000"/>
                  <a:lumOff val="50000"/>
                </a:schemeClr>
              </a:solidFill>
              <a:latin typeface="+mn-lt"/>
            </a:endParaRPr>
          </a:p>
        </p:txBody>
      </p:sp>
    </p:spTree>
    <p:extLst>
      <p:ext uri="{BB962C8B-B14F-4D97-AF65-F5344CB8AC3E}">
        <p14:creationId xmlns:p14="http://schemas.microsoft.com/office/powerpoint/2010/main" val="50192973"/>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Module 3">
    <p:spTree>
      <p:nvGrpSpPr>
        <p:cNvPr id="1" name=""/>
        <p:cNvGrpSpPr/>
        <p:nvPr/>
      </p:nvGrpSpPr>
      <p:grpSpPr>
        <a:xfrm>
          <a:off x="0" y="0"/>
          <a:ext cx="0" cy="0"/>
          <a:chOff x="0" y="0"/>
          <a:chExt cx="0" cy="0"/>
        </a:xfrm>
      </p:grpSpPr>
      <p:sp>
        <p:nvSpPr>
          <p:cNvPr id="2" name="Google Shape;55;p42">
            <a:extLst>
              <a:ext uri="{FF2B5EF4-FFF2-40B4-BE49-F238E27FC236}">
                <a16:creationId xmlns:a16="http://schemas.microsoft.com/office/drawing/2014/main" id="{B67C9340-D8DD-C7EA-C904-B81FBFB5ED48}"/>
              </a:ext>
            </a:extLst>
          </p:cNvPr>
          <p:cNvSpPr/>
          <p:nvPr userDrawn="1"/>
        </p:nvSpPr>
        <p:spPr>
          <a:xfrm>
            <a:off x="335817" y="9332516"/>
            <a:ext cx="284734" cy="327800"/>
          </a:xfrm>
          <a:prstGeom prst="rect">
            <a:avLst/>
          </a:prstGeom>
          <a:noFill/>
          <a:ln>
            <a:noFill/>
          </a:ln>
        </p:spPr>
      </p:sp>
      <p:pic>
        <p:nvPicPr>
          <p:cNvPr id="3" name="Picture 2">
            <a:extLst>
              <a:ext uri="{FF2B5EF4-FFF2-40B4-BE49-F238E27FC236}">
                <a16:creationId xmlns:a16="http://schemas.microsoft.com/office/drawing/2014/main" id="{7F601A85-C83D-76A0-E816-A31DB919FFA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5817" y="9332516"/>
            <a:ext cx="284734" cy="327800"/>
          </a:xfrm>
          <a:prstGeom prst="rect">
            <a:avLst/>
          </a:prstGeom>
        </p:spPr>
      </p:pic>
      <p:sp>
        <p:nvSpPr>
          <p:cNvPr id="4" name="Rectangle 3">
            <a:extLst>
              <a:ext uri="{FF2B5EF4-FFF2-40B4-BE49-F238E27FC236}">
                <a16:creationId xmlns:a16="http://schemas.microsoft.com/office/drawing/2014/main" id="{F563E8B4-ED6F-6647-CCA8-BECD74F1D13C}"/>
              </a:ext>
            </a:extLst>
          </p:cNvPr>
          <p:cNvSpPr/>
          <p:nvPr userDrawn="1"/>
        </p:nvSpPr>
        <p:spPr>
          <a:xfrm>
            <a:off x="685530" y="9381474"/>
            <a:ext cx="5442315" cy="230832"/>
          </a:xfrm>
          <a:prstGeom prst="rect">
            <a:avLst/>
          </a:prstGeom>
        </p:spPr>
        <p:txBody>
          <a:bodyPr wrap="square">
            <a:spAutoFit/>
          </a:bodyPr>
          <a:lstStyle/>
          <a:p>
            <a:pPr marL="0" marR="0" lvl="0" indent="0" algn="l" rtl="0">
              <a:spcBef>
                <a:spcPts val="0"/>
              </a:spcBef>
              <a:spcAft>
                <a:spcPts val="0"/>
              </a:spcAft>
              <a:buNone/>
            </a:pPr>
            <a:r>
              <a:rPr lang="en-US" sz="900" b="0" dirty="0">
                <a:solidFill>
                  <a:schemeClr val="tx1">
                    <a:lumMod val="50000"/>
                    <a:lumOff val="50000"/>
                  </a:schemeClr>
                </a:solidFill>
                <a:latin typeface="Calibri"/>
                <a:ea typeface="Calibri"/>
                <a:cs typeface="Calibri"/>
                <a:sym typeface="Calibri"/>
              </a:rPr>
              <a:t>Level 3: </a:t>
            </a:r>
            <a:r>
              <a:rPr lang="en-US" sz="900" b="1" dirty="0">
                <a:solidFill>
                  <a:schemeClr val="tx1">
                    <a:lumMod val="50000"/>
                    <a:lumOff val="50000"/>
                  </a:schemeClr>
                </a:solidFill>
                <a:latin typeface="Calibri"/>
                <a:ea typeface="Calibri"/>
                <a:cs typeface="Calibri"/>
                <a:sym typeface="Calibri"/>
              </a:rPr>
              <a:t>Family Strengthening</a:t>
            </a:r>
            <a:r>
              <a:rPr lang="en-US" sz="900" b="0" dirty="0">
                <a:solidFill>
                  <a:schemeClr val="tx1">
                    <a:lumMod val="50000"/>
                    <a:lumOff val="50000"/>
                  </a:schemeClr>
                </a:solidFill>
                <a:latin typeface="Calibri"/>
                <a:ea typeface="Calibri"/>
                <a:cs typeface="Calibri"/>
                <a:sym typeface="Calibri"/>
              </a:rPr>
              <a:t>  |  Module 3: </a:t>
            </a:r>
            <a:r>
              <a:rPr lang="en-US" sz="900" b="1" dirty="0">
                <a:solidFill>
                  <a:schemeClr val="tx1">
                    <a:lumMod val="50000"/>
                    <a:lumOff val="50000"/>
                  </a:schemeClr>
                </a:solidFill>
                <a:latin typeface="Calibri"/>
                <a:ea typeface="Calibri"/>
                <a:cs typeface="Calibri"/>
                <a:sym typeface="Calibri"/>
              </a:rPr>
              <a:t>Tools and techniques to support caregivers and families</a:t>
            </a:r>
          </a:p>
        </p:txBody>
      </p:sp>
      <p:sp>
        <p:nvSpPr>
          <p:cNvPr id="6" name="Rectangle 5">
            <a:extLst>
              <a:ext uri="{FF2B5EF4-FFF2-40B4-BE49-F238E27FC236}">
                <a16:creationId xmlns:a16="http://schemas.microsoft.com/office/drawing/2014/main" id="{F22968F6-B247-152A-984D-CA2C89128B48}"/>
              </a:ext>
            </a:extLst>
          </p:cNvPr>
          <p:cNvSpPr/>
          <p:nvPr userDrawn="1"/>
        </p:nvSpPr>
        <p:spPr>
          <a:xfrm>
            <a:off x="5694749" y="9381000"/>
            <a:ext cx="896112" cy="230832"/>
          </a:xfrm>
          <a:prstGeom prst="rect">
            <a:avLst/>
          </a:prstGeom>
        </p:spPr>
        <p:txBody>
          <a:bodyPr wrap="square">
            <a:spAutoFit/>
          </a:bodyPr>
          <a:lstStyle/>
          <a:p>
            <a:pPr algn="r"/>
            <a:fld id="{F40E2D1A-FC8F-4142-8C94-11D42F0C1FBE}" type="slidenum">
              <a:rPr lang="en-CA" sz="900" b="1" smtClean="0">
                <a:solidFill>
                  <a:schemeClr val="tx1">
                    <a:lumMod val="50000"/>
                    <a:lumOff val="50000"/>
                  </a:schemeClr>
                </a:solidFill>
                <a:latin typeface="+mn-lt"/>
              </a:rPr>
              <a:t>‹#›</a:t>
            </a:fld>
            <a:endParaRPr lang="en-CA" sz="900" b="1" dirty="0">
              <a:solidFill>
                <a:schemeClr val="tx1">
                  <a:lumMod val="50000"/>
                  <a:lumOff val="50000"/>
                </a:schemeClr>
              </a:solidFill>
              <a:latin typeface="+mn-lt"/>
            </a:endParaRPr>
          </a:p>
        </p:txBody>
      </p:sp>
    </p:spTree>
    <p:extLst>
      <p:ext uri="{BB962C8B-B14F-4D97-AF65-F5344CB8AC3E}">
        <p14:creationId xmlns:p14="http://schemas.microsoft.com/office/powerpoint/2010/main" val="732537228"/>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Template">
    <p:spTree>
      <p:nvGrpSpPr>
        <p:cNvPr id="1" name=""/>
        <p:cNvGrpSpPr/>
        <p:nvPr/>
      </p:nvGrpSpPr>
      <p:grpSpPr>
        <a:xfrm>
          <a:off x="0" y="0"/>
          <a:ext cx="0" cy="0"/>
          <a:chOff x="0" y="0"/>
          <a:chExt cx="0" cy="0"/>
        </a:xfrm>
      </p:grpSpPr>
      <p:sp>
        <p:nvSpPr>
          <p:cNvPr id="2" name="Google Shape;55;p42">
            <a:extLst>
              <a:ext uri="{FF2B5EF4-FFF2-40B4-BE49-F238E27FC236}">
                <a16:creationId xmlns:a16="http://schemas.microsoft.com/office/drawing/2014/main" id="{B67C9340-D8DD-C7EA-C904-B81FBFB5ED48}"/>
              </a:ext>
            </a:extLst>
          </p:cNvPr>
          <p:cNvSpPr/>
          <p:nvPr userDrawn="1"/>
        </p:nvSpPr>
        <p:spPr>
          <a:xfrm>
            <a:off x="335817" y="9332516"/>
            <a:ext cx="284734" cy="327800"/>
          </a:xfrm>
          <a:prstGeom prst="rect">
            <a:avLst/>
          </a:prstGeom>
          <a:noFill/>
          <a:ln>
            <a:noFill/>
          </a:ln>
        </p:spPr>
      </p:sp>
      <p:pic>
        <p:nvPicPr>
          <p:cNvPr id="3" name="Picture 2">
            <a:extLst>
              <a:ext uri="{FF2B5EF4-FFF2-40B4-BE49-F238E27FC236}">
                <a16:creationId xmlns:a16="http://schemas.microsoft.com/office/drawing/2014/main" id="{7F601A85-C83D-76A0-E816-A31DB919FFA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5817" y="9332516"/>
            <a:ext cx="284734" cy="327800"/>
          </a:xfrm>
          <a:prstGeom prst="rect">
            <a:avLst/>
          </a:prstGeom>
        </p:spPr>
      </p:pic>
      <p:sp>
        <p:nvSpPr>
          <p:cNvPr id="4" name="Rectangle 3">
            <a:extLst>
              <a:ext uri="{FF2B5EF4-FFF2-40B4-BE49-F238E27FC236}">
                <a16:creationId xmlns:a16="http://schemas.microsoft.com/office/drawing/2014/main" id="{F563E8B4-ED6F-6647-CCA8-BECD74F1D13C}"/>
              </a:ext>
            </a:extLst>
          </p:cNvPr>
          <p:cNvSpPr/>
          <p:nvPr userDrawn="1"/>
        </p:nvSpPr>
        <p:spPr>
          <a:xfrm>
            <a:off x="685530" y="9381474"/>
            <a:ext cx="4719847" cy="230832"/>
          </a:xfrm>
          <a:prstGeom prst="rect">
            <a:avLst/>
          </a:prstGeom>
        </p:spPr>
        <p:txBody>
          <a:bodyPr wrap="square">
            <a:spAutoFit/>
          </a:bodyPr>
          <a:lstStyle/>
          <a:p>
            <a:pPr marL="0" marR="0" lvl="0" indent="0" algn="l" rtl="0">
              <a:spcBef>
                <a:spcPts val="0"/>
              </a:spcBef>
              <a:spcAft>
                <a:spcPts val="0"/>
              </a:spcAft>
              <a:buNone/>
            </a:pPr>
            <a:r>
              <a:rPr lang="en-US" sz="900" b="0" dirty="0">
                <a:solidFill>
                  <a:schemeClr val="tx1">
                    <a:lumMod val="50000"/>
                    <a:lumOff val="50000"/>
                  </a:schemeClr>
                </a:solidFill>
                <a:latin typeface="Calibri"/>
                <a:ea typeface="Calibri"/>
                <a:cs typeface="Calibri"/>
                <a:sym typeface="Calibri"/>
              </a:rPr>
              <a:t>Template</a:t>
            </a:r>
          </a:p>
        </p:txBody>
      </p:sp>
      <p:sp>
        <p:nvSpPr>
          <p:cNvPr id="6" name="Rectangle 5">
            <a:extLst>
              <a:ext uri="{FF2B5EF4-FFF2-40B4-BE49-F238E27FC236}">
                <a16:creationId xmlns:a16="http://schemas.microsoft.com/office/drawing/2014/main" id="{F22968F6-B247-152A-984D-CA2C89128B48}"/>
              </a:ext>
            </a:extLst>
          </p:cNvPr>
          <p:cNvSpPr/>
          <p:nvPr userDrawn="1"/>
        </p:nvSpPr>
        <p:spPr>
          <a:xfrm>
            <a:off x="5694749" y="9381000"/>
            <a:ext cx="896112" cy="230832"/>
          </a:xfrm>
          <a:prstGeom prst="rect">
            <a:avLst/>
          </a:prstGeom>
        </p:spPr>
        <p:txBody>
          <a:bodyPr wrap="square">
            <a:spAutoFit/>
          </a:bodyPr>
          <a:lstStyle/>
          <a:p>
            <a:pPr algn="r"/>
            <a:fld id="{F40E2D1A-FC8F-4142-8C94-11D42F0C1FBE}" type="slidenum">
              <a:rPr lang="en-CA" sz="900" b="1" smtClean="0">
                <a:solidFill>
                  <a:schemeClr val="tx1">
                    <a:lumMod val="50000"/>
                    <a:lumOff val="50000"/>
                  </a:schemeClr>
                </a:solidFill>
                <a:latin typeface="+mn-lt"/>
              </a:rPr>
              <a:t>‹#›</a:t>
            </a:fld>
            <a:endParaRPr lang="en-CA" sz="900" b="1" dirty="0">
              <a:solidFill>
                <a:schemeClr val="tx1">
                  <a:lumMod val="50000"/>
                  <a:lumOff val="50000"/>
                </a:schemeClr>
              </a:solidFill>
              <a:latin typeface="+mn-lt"/>
            </a:endParaRPr>
          </a:p>
        </p:txBody>
      </p:sp>
      <p:cxnSp>
        <p:nvCxnSpPr>
          <p:cNvPr id="8" name="Straight Connector 7">
            <a:extLst>
              <a:ext uri="{FF2B5EF4-FFF2-40B4-BE49-F238E27FC236}">
                <a16:creationId xmlns:a16="http://schemas.microsoft.com/office/drawing/2014/main" id="{7E0DE50A-B63E-37B2-833A-E620CC2A5242}"/>
              </a:ext>
            </a:extLst>
          </p:cNvPr>
          <p:cNvCxnSpPr/>
          <p:nvPr userDrawn="1"/>
        </p:nvCxnSpPr>
        <p:spPr>
          <a:xfrm>
            <a:off x="0" y="9131300"/>
            <a:ext cx="68580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7A577737-E26A-F4D6-8618-37CFDDAEA118}"/>
              </a:ext>
            </a:extLst>
          </p:cNvPr>
          <p:cNvCxnSpPr/>
          <p:nvPr userDrawn="1"/>
        </p:nvCxnSpPr>
        <p:spPr>
          <a:xfrm>
            <a:off x="0" y="698500"/>
            <a:ext cx="68580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4D3B0AC4-E36E-308B-CF80-25F16662C48C}"/>
              </a:ext>
            </a:extLst>
          </p:cNvPr>
          <p:cNvCxnSpPr>
            <a:cxnSpLocks/>
          </p:cNvCxnSpPr>
          <p:nvPr userDrawn="1"/>
        </p:nvCxnSpPr>
        <p:spPr>
          <a:xfrm flipV="1">
            <a:off x="996287" y="0"/>
            <a:ext cx="0" cy="91313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F4E555B6-6288-DDE6-ACE1-BD3CA43AFB26}"/>
              </a:ext>
            </a:extLst>
          </p:cNvPr>
          <p:cNvCxnSpPr>
            <a:cxnSpLocks/>
          </p:cNvCxnSpPr>
          <p:nvPr userDrawn="1"/>
        </p:nvCxnSpPr>
        <p:spPr>
          <a:xfrm flipV="1">
            <a:off x="6250329" y="0"/>
            <a:ext cx="0" cy="91313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8290120"/>
      </p:ext>
    </p:extLst>
  </p:cSld>
  <p:clrMapOvr>
    <a:masterClrMapping/>
  </p:clrMapOvr>
  <p:hf hdr="0" ft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C1EE2592-40A0-46BA-AFD1-25A35B61C92D}" type="datetimeFigureOut">
              <a:rPr lang="en-CA" smtClean="0"/>
              <a:t>2023-05-04</a:t>
            </a:fld>
            <a:endParaRPr lang="en-CA" dirty="0"/>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CA" dirty="0"/>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9D86865-1011-49D9-8AB6-7F79F235B8AA}" type="slidenum">
              <a:rPr lang="en-CA" smtClean="0"/>
              <a:t>‹#›</a:t>
            </a:fld>
            <a:endParaRPr lang="en-CA" dirty="0"/>
          </a:p>
        </p:txBody>
      </p:sp>
    </p:spTree>
    <p:extLst>
      <p:ext uri="{BB962C8B-B14F-4D97-AF65-F5344CB8AC3E}">
        <p14:creationId xmlns:p14="http://schemas.microsoft.com/office/powerpoint/2010/main" val="914973415"/>
      </p:ext>
    </p:extLst>
  </p:cSld>
  <p:clrMap bg1="lt1" tx1="dk1" bg2="lt2" tx2="dk2" accent1="accent1" accent2="accent2" accent3="accent3" accent4="accent4" accent5="accent5" accent6="accent6" hlink="hlink" folHlink="folHlink"/>
  <p:sldLayoutIdLst>
    <p:sldLayoutId id="2147483672" r:id="rId1"/>
    <p:sldLayoutId id="2147483675" r:id="rId2"/>
    <p:sldLayoutId id="2147483678" r:id="rId3"/>
    <p:sldLayoutId id="2147483679" r:id="rId4"/>
    <p:sldLayoutId id="2147483677" r:id="rId5"/>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3.xml"/><Relationship Id="rId5" Type="http://schemas.openxmlformats.org/officeDocument/2006/relationships/image" Target="../media/image10.svg"/><Relationship Id="rId4" Type="http://schemas.openxmlformats.org/officeDocument/2006/relationships/image" Target="../media/image9.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8" Type="http://schemas.openxmlformats.org/officeDocument/2006/relationships/image" Target="../media/image17.png"/><Relationship Id="rId13" Type="http://schemas.openxmlformats.org/officeDocument/2006/relationships/image" Target="../media/image22.svg"/><Relationship Id="rId3" Type="http://schemas.openxmlformats.org/officeDocument/2006/relationships/image" Target="../media/image12.svg"/><Relationship Id="rId7" Type="http://schemas.openxmlformats.org/officeDocument/2006/relationships/image" Target="../media/image16.svg"/><Relationship Id="rId12" Type="http://schemas.openxmlformats.org/officeDocument/2006/relationships/image" Target="../media/image21.png"/><Relationship Id="rId2" Type="http://schemas.openxmlformats.org/officeDocument/2006/relationships/image" Target="../media/image11.png"/><Relationship Id="rId1" Type="http://schemas.openxmlformats.org/officeDocument/2006/relationships/slideLayout" Target="../slideLayouts/slideLayout4.xml"/><Relationship Id="rId6" Type="http://schemas.openxmlformats.org/officeDocument/2006/relationships/image" Target="../media/image15.png"/><Relationship Id="rId11" Type="http://schemas.openxmlformats.org/officeDocument/2006/relationships/image" Target="../media/image20.svg"/><Relationship Id="rId5" Type="http://schemas.openxmlformats.org/officeDocument/2006/relationships/image" Target="../media/image14.svg"/><Relationship Id="rId10" Type="http://schemas.openxmlformats.org/officeDocument/2006/relationships/image" Target="../media/image19.png"/><Relationship Id="rId4" Type="http://schemas.openxmlformats.org/officeDocument/2006/relationships/image" Target="../media/image13.png"/><Relationship Id="rId9" Type="http://schemas.openxmlformats.org/officeDocument/2006/relationships/image" Target="../media/image18.sv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8" Type="http://schemas.openxmlformats.org/officeDocument/2006/relationships/image" Target="../media/image29.png"/><Relationship Id="rId13" Type="http://schemas.openxmlformats.org/officeDocument/2006/relationships/image" Target="../media/image34.png"/><Relationship Id="rId3" Type="http://schemas.openxmlformats.org/officeDocument/2006/relationships/image" Target="../media/image24.png"/><Relationship Id="rId7" Type="http://schemas.openxmlformats.org/officeDocument/2006/relationships/image" Target="../media/image28.png"/><Relationship Id="rId12" Type="http://schemas.openxmlformats.org/officeDocument/2006/relationships/image" Target="../media/image33.png"/><Relationship Id="rId2" Type="http://schemas.openxmlformats.org/officeDocument/2006/relationships/image" Target="../media/image23.png"/><Relationship Id="rId16" Type="http://schemas.openxmlformats.org/officeDocument/2006/relationships/image" Target="../media/image37.png"/><Relationship Id="rId1" Type="http://schemas.openxmlformats.org/officeDocument/2006/relationships/slideLayout" Target="../slideLayouts/slideLayout3.xml"/><Relationship Id="rId6" Type="http://schemas.openxmlformats.org/officeDocument/2006/relationships/image" Target="../media/image27.png"/><Relationship Id="rId11" Type="http://schemas.openxmlformats.org/officeDocument/2006/relationships/image" Target="../media/image32.png"/><Relationship Id="rId5" Type="http://schemas.openxmlformats.org/officeDocument/2006/relationships/image" Target="../media/image26.png"/><Relationship Id="rId15" Type="http://schemas.openxmlformats.org/officeDocument/2006/relationships/image" Target="../media/image36.png"/><Relationship Id="rId10" Type="http://schemas.openxmlformats.org/officeDocument/2006/relationships/image" Target="../media/image31.png"/><Relationship Id="rId4" Type="http://schemas.openxmlformats.org/officeDocument/2006/relationships/image" Target="../media/image25.png"/><Relationship Id="rId9" Type="http://schemas.openxmlformats.org/officeDocument/2006/relationships/image" Target="../media/image30.png"/><Relationship Id="rId14" Type="http://schemas.openxmlformats.org/officeDocument/2006/relationships/image" Target="../media/image3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38.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CC20E10-DCDB-D003-024B-EEE46C063FD2}"/>
              </a:ext>
            </a:extLst>
          </p:cNvPr>
          <p:cNvSpPr txBox="1"/>
          <p:nvPr/>
        </p:nvSpPr>
        <p:spPr>
          <a:xfrm>
            <a:off x="1131265" y="5573646"/>
            <a:ext cx="4595470" cy="1184940"/>
          </a:xfrm>
          <a:prstGeom prst="rect">
            <a:avLst/>
          </a:prstGeom>
          <a:noFill/>
        </p:spPr>
        <p:txBody>
          <a:bodyPr wrap="square" rtlCol="0">
            <a:spAutoFit/>
          </a:bodyPr>
          <a:lstStyle/>
          <a:p>
            <a:pPr marL="0" marR="0" lvl="0" indent="0" algn="ctr" rtl="1">
              <a:spcBef>
                <a:spcPts val="0"/>
              </a:spcBef>
              <a:spcAft>
                <a:spcPts val="1200"/>
              </a:spcAft>
              <a:buNone/>
            </a:pPr>
            <a:r>
              <a:rPr lang="ar-SA" sz="2600" b="1" i="0" u="none" strike="noStrike" cap="none" dirty="0">
                <a:solidFill>
                  <a:schemeClr val="dk2"/>
                </a:solidFill>
                <a:latin typeface="Calibri" panose="020F0502020204030204" pitchFamily="34" charset="0"/>
                <a:ea typeface="Garamond"/>
                <a:cs typeface="Calibri" panose="020F0502020204030204" pitchFamily="34" charset="0"/>
                <a:sym typeface="Garamond"/>
              </a:rPr>
              <a:t>ال</a:t>
            </a:r>
            <a:r>
              <a:rPr lang="en-US" sz="2600" b="1" i="0" u="none" strike="noStrike" cap="none" dirty="0">
                <a:solidFill>
                  <a:schemeClr val="dk2"/>
                </a:solidFill>
                <a:latin typeface="Calibri" panose="020F0502020204030204" pitchFamily="34" charset="0"/>
                <a:ea typeface="Garamond"/>
                <a:cs typeface="Calibri" panose="020F0502020204030204" pitchFamily="34" charset="0"/>
                <a:sym typeface="Garamond"/>
              </a:rPr>
              <a:t>مستوى </a:t>
            </a:r>
            <a:r>
              <a:rPr lang="ar-SA" sz="2600" b="1" i="0" u="none" strike="noStrike" cap="none" dirty="0">
                <a:solidFill>
                  <a:schemeClr val="dk2"/>
                </a:solidFill>
                <a:latin typeface="Calibri" panose="020F0502020204030204" pitchFamily="34" charset="0"/>
                <a:ea typeface="Garamond"/>
                <a:cs typeface="Calibri" panose="020F0502020204030204" pitchFamily="34" charset="0"/>
                <a:sym typeface="Garamond"/>
              </a:rPr>
              <a:t>الثالث</a:t>
            </a:r>
            <a:endParaRPr lang="en-US" sz="2600" b="1" i="0" u="none" strike="noStrike" cap="none" dirty="0">
              <a:solidFill>
                <a:schemeClr val="dk2"/>
              </a:solidFill>
              <a:latin typeface="Calibri" panose="020F0502020204030204" pitchFamily="34" charset="0"/>
              <a:ea typeface="Garamond"/>
              <a:cs typeface="Calibri" panose="020F0502020204030204" pitchFamily="34" charset="0"/>
              <a:sym typeface="Garamond"/>
            </a:endParaRPr>
          </a:p>
          <a:p>
            <a:pPr marL="0" marR="0" lvl="0" indent="0" algn="ctr" rtl="1">
              <a:spcBef>
                <a:spcPts val="0"/>
              </a:spcBef>
              <a:spcAft>
                <a:spcPts val="0"/>
              </a:spcAft>
              <a:buNone/>
            </a:pPr>
            <a:r>
              <a:rPr lang="ar-SA" sz="3500" b="1" i="0" u="none" strike="noStrike" cap="none" dirty="0">
                <a:solidFill>
                  <a:schemeClr val="dk2"/>
                </a:solidFill>
                <a:latin typeface="Calibri" panose="020F0502020204030204" pitchFamily="34" charset="0"/>
                <a:ea typeface="Garamond"/>
                <a:cs typeface="Calibri" panose="020F0502020204030204" pitchFamily="34" charset="0"/>
                <a:sym typeface="Garamond"/>
              </a:rPr>
              <a:t>دعم</a:t>
            </a:r>
            <a:r>
              <a:rPr lang="en-US" sz="3500" b="1" i="0" u="none" strike="noStrike" cap="none" dirty="0">
                <a:solidFill>
                  <a:schemeClr val="dk2"/>
                </a:solidFill>
                <a:latin typeface="Calibri" panose="020F0502020204030204" pitchFamily="34" charset="0"/>
                <a:ea typeface="Garamond"/>
                <a:cs typeface="Calibri" panose="020F0502020204030204" pitchFamily="34" charset="0"/>
                <a:sym typeface="Garamond"/>
              </a:rPr>
              <a:t> الأسر</a:t>
            </a:r>
            <a:r>
              <a:rPr lang="ar-SA" sz="3500" b="1" dirty="0">
                <a:solidFill>
                  <a:schemeClr val="dk2"/>
                </a:solidFill>
                <a:latin typeface="Calibri" panose="020F0502020204030204" pitchFamily="34" charset="0"/>
                <a:ea typeface="Garamond"/>
                <a:cs typeface="Calibri" panose="020F0502020204030204" pitchFamily="34" charset="0"/>
                <a:sym typeface="Garamond"/>
              </a:rPr>
              <a:t>ة</a:t>
            </a:r>
            <a:r>
              <a:rPr lang="en-US" sz="3500" b="1" i="0" u="none" strike="noStrike" cap="none" dirty="0">
                <a:solidFill>
                  <a:schemeClr val="dk2"/>
                </a:solidFill>
                <a:latin typeface="Calibri" panose="020F0502020204030204" pitchFamily="34" charset="0"/>
                <a:ea typeface="Garamond"/>
                <a:cs typeface="Calibri" panose="020F0502020204030204" pitchFamily="34" charset="0"/>
                <a:sym typeface="Garamond"/>
              </a:rPr>
              <a:t> في إدارة الحالة</a:t>
            </a:r>
          </a:p>
        </p:txBody>
      </p:sp>
      <p:pic>
        <p:nvPicPr>
          <p:cNvPr id="6" name="Picture 5" descr="Logo  Description automatically generated">
            <a:extLst>
              <a:ext uri="{FF2B5EF4-FFF2-40B4-BE49-F238E27FC236}">
                <a16:creationId xmlns:a16="http://schemas.microsoft.com/office/drawing/2014/main" id="{81F14A7C-F7E3-90BB-7885-6A043A16AB2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10873" y="8372718"/>
            <a:ext cx="2405008" cy="923462"/>
          </a:xfrm>
          <a:prstGeom prst="rect">
            <a:avLst/>
          </a:prstGeom>
        </p:spPr>
      </p:pic>
      <p:pic>
        <p:nvPicPr>
          <p:cNvPr id="7" name="Picture 6" descr="Text  Description automatically generated">
            <a:extLst>
              <a:ext uri="{FF2B5EF4-FFF2-40B4-BE49-F238E27FC236}">
                <a16:creationId xmlns:a16="http://schemas.microsoft.com/office/drawing/2014/main" id="{B38DC043-912B-43FA-233E-8C8B51BBD40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05865" y="8474359"/>
            <a:ext cx="2405009" cy="685884"/>
          </a:xfrm>
          <a:prstGeom prst="rect">
            <a:avLst/>
          </a:prstGeom>
        </p:spPr>
      </p:pic>
      <p:pic>
        <p:nvPicPr>
          <p:cNvPr id="8" name="Picture 7" descr="Icon  Description automatically generated">
            <a:extLst>
              <a:ext uri="{FF2B5EF4-FFF2-40B4-BE49-F238E27FC236}">
                <a16:creationId xmlns:a16="http://schemas.microsoft.com/office/drawing/2014/main" id="{6C31E4F3-B9B4-8948-D723-9EA97C24A41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04678" y="964840"/>
            <a:ext cx="3448643" cy="3970251"/>
          </a:xfrm>
          <a:prstGeom prst="rect">
            <a:avLst/>
          </a:prstGeom>
        </p:spPr>
      </p:pic>
    </p:spTree>
    <p:extLst>
      <p:ext uri="{BB962C8B-B14F-4D97-AF65-F5344CB8AC3E}">
        <p14:creationId xmlns:p14="http://schemas.microsoft.com/office/powerpoint/2010/main" val="24195511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 name="TextBox 1">
            <a:extLst>
              <a:ext uri="{FF2B5EF4-FFF2-40B4-BE49-F238E27FC236}">
                <a16:creationId xmlns:a16="http://schemas.microsoft.com/office/drawing/2014/main" id="{4CDA69A0-A85B-8D0C-1B15-673B08C365D0}"/>
              </a:ext>
            </a:extLst>
          </p:cNvPr>
          <p:cNvSpPr txBox="1"/>
          <p:nvPr/>
        </p:nvSpPr>
        <p:spPr>
          <a:xfrm>
            <a:off x="996287" y="711994"/>
            <a:ext cx="5262998" cy="338554"/>
          </a:xfrm>
          <a:prstGeom prst="rect">
            <a:avLst/>
          </a:prstGeom>
          <a:noFill/>
        </p:spPr>
        <p:txBody>
          <a:bodyPr wrap="square" rtlCol="0">
            <a:spAutoFit/>
          </a:bodyPr>
          <a:lstStyle/>
          <a:p>
            <a:pPr algn="r" rtl="1"/>
            <a:r>
              <a:rPr lang="ar-SA" sz="1600" dirty="0">
                <a:latin typeface="Calibri" panose="020F0502020204030204" pitchFamily="34" charset="0"/>
                <a:cs typeface="Calibri" panose="020F0502020204030204" pitchFamily="34" charset="0"/>
              </a:rPr>
              <a:t>التأمل</a:t>
            </a:r>
            <a:endParaRPr lang="en-US" sz="1600" b="1" spc="300" dirty="0">
              <a:solidFill>
                <a:schemeClr val="tx1"/>
              </a:solidFill>
            </a:endParaRPr>
          </a:p>
        </p:txBody>
      </p:sp>
      <p:sp>
        <p:nvSpPr>
          <p:cNvPr id="4" name="Rectangle 3">
            <a:extLst>
              <a:ext uri="{FF2B5EF4-FFF2-40B4-BE49-F238E27FC236}">
                <a16:creationId xmlns:a16="http://schemas.microsoft.com/office/drawing/2014/main" id="{0F21BC8E-8033-5071-9BEB-9F03B57C597C}"/>
              </a:ext>
            </a:extLst>
          </p:cNvPr>
          <p:cNvSpPr/>
          <p:nvPr/>
        </p:nvSpPr>
        <p:spPr>
          <a:xfrm>
            <a:off x="2501900" y="1288870"/>
            <a:ext cx="3745466" cy="1569654"/>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5" name="TextBox 4">
            <a:extLst>
              <a:ext uri="{FF2B5EF4-FFF2-40B4-BE49-F238E27FC236}">
                <a16:creationId xmlns:a16="http://schemas.microsoft.com/office/drawing/2014/main" id="{C0EC30F6-398A-C4B5-0322-AB1E34594A32}"/>
              </a:ext>
            </a:extLst>
          </p:cNvPr>
          <p:cNvSpPr txBox="1"/>
          <p:nvPr/>
        </p:nvSpPr>
        <p:spPr>
          <a:xfrm>
            <a:off x="993326" y="1227278"/>
            <a:ext cx="1321602" cy="520312"/>
          </a:xfrm>
          <a:prstGeom prst="rect">
            <a:avLst/>
          </a:prstGeom>
          <a:noFill/>
          <a:ln>
            <a:noFill/>
          </a:ln>
        </p:spPr>
        <p:txBody>
          <a:bodyPr wrap="square" lIns="90000" tIns="90000" rIns="90000" bIns="90000" rtlCol="0">
            <a:spAutoFit/>
          </a:bodyPr>
          <a:lstStyle/>
          <a:p>
            <a:pPr algn="r" rtl="1"/>
            <a:r>
              <a:rPr lang="en-US" sz="1100" dirty="0">
                <a:latin typeface="Calibri" panose="020F0502020204030204" pitchFamily="34" charset="0"/>
                <a:cs typeface="Calibri" panose="020F0502020204030204" pitchFamily="34" charset="0"/>
              </a:rPr>
              <a:t>ما رأيك في نهج </a:t>
            </a:r>
            <a:r>
              <a:rPr lang="ar-SA" sz="1100" dirty="0">
                <a:latin typeface="Calibri" panose="020F0502020204030204" pitchFamily="34" charset="0"/>
                <a:cs typeface="Calibri" panose="020F0502020204030204" pitchFamily="34" charset="0"/>
              </a:rPr>
              <a:t>الدعم</a:t>
            </a:r>
            <a:r>
              <a:rPr lang="en-US" sz="1100" dirty="0">
                <a:latin typeface="Calibri" panose="020F0502020204030204" pitchFamily="34" charset="0"/>
                <a:cs typeface="Calibri" panose="020F0502020204030204" pitchFamily="34" charset="0"/>
              </a:rPr>
              <a:t> الأسر</a:t>
            </a:r>
            <a:r>
              <a:rPr lang="ar-SA" sz="1100" dirty="0">
                <a:latin typeface="Calibri" panose="020F0502020204030204" pitchFamily="34" charset="0"/>
                <a:cs typeface="Calibri" panose="020F0502020204030204" pitchFamily="34" charset="0"/>
              </a:rPr>
              <a:t>ي</a:t>
            </a:r>
            <a:r>
              <a:rPr lang="en-US" sz="1100" dirty="0">
                <a:latin typeface="Calibri" panose="020F0502020204030204" pitchFamily="34" charset="0"/>
                <a:cs typeface="Calibri" panose="020F0502020204030204" pitchFamily="34" charset="0"/>
              </a:rPr>
              <a:t>؟</a:t>
            </a:r>
          </a:p>
        </p:txBody>
      </p:sp>
      <p:sp>
        <p:nvSpPr>
          <p:cNvPr id="6" name="Rectangle 5">
            <a:extLst>
              <a:ext uri="{FF2B5EF4-FFF2-40B4-BE49-F238E27FC236}">
                <a16:creationId xmlns:a16="http://schemas.microsoft.com/office/drawing/2014/main" id="{FA5DC142-7A13-1339-4AA1-5D636F4EEC5E}"/>
              </a:ext>
            </a:extLst>
          </p:cNvPr>
          <p:cNvSpPr/>
          <p:nvPr/>
        </p:nvSpPr>
        <p:spPr>
          <a:xfrm>
            <a:off x="2501900" y="3170596"/>
            <a:ext cx="3745466" cy="1639631"/>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7" name="TextBox 6">
            <a:extLst>
              <a:ext uri="{FF2B5EF4-FFF2-40B4-BE49-F238E27FC236}">
                <a16:creationId xmlns:a16="http://schemas.microsoft.com/office/drawing/2014/main" id="{934F7C6A-8180-0CA2-4ECC-131F293C7A72}"/>
              </a:ext>
            </a:extLst>
          </p:cNvPr>
          <p:cNvSpPr txBox="1"/>
          <p:nvPr/>
        </p:nvSpPr>
        <p:spPr>
          <a:xfrm>
            <a:off x="1007471" y="3193711"/>
            <a:ext cx="1309210" cy="520312"/>
          </a:xfrm>
          <a:prstGeom prst="rect">
            <a:avLst/>
          </a:prstGeom>
          <a:noFill/>
          <a:ln>
            <a:noFill/>
          </a:ln>
        </p:spPr>
        <p:txBody>
          <a:bodyPr wrap="square" lIns="90000" tIns="90000" rIns="90000" bIns="90000" rtlCol="0">
            <a:spAutoFit/>
          </a:bodyPr>
          <a:lstStyle/>
          <a:p>
            <a:pPr algn="r" rtl="1"/>
            <a:r>
              <a:rPr lang="en-US" sz="1100" dirty="0">
                <a:latin typeface="Calibri" panose="020F0502020204030204" pitchFamily="34" charset="0"/>
                <a:cs typeface="Calibri" panose="020F0502020204030204" pitchFamily="34" charset="0"/>
              </a:rPr>
              <a:t>هل هذا هو النهج الذي تتبعه </a:t>
            </a:r>
            <a:r>
              <a:rPr lang="ar-SA" sz="1100" dirty="0">
                <a:latin typeface="Calibri" panose="020F0502020204030204" pitchFamily="34" charset="0"/>
                <a:cs typeface="Calibri" panose="020F0502020204030204" pitchFamily="34" charset="0"/>
              </a:rPr>
              <a:t>مسبقاً</a:t>
            </a:r>
            <a:r>
              <a:rPr lang="en-US" sz="1100" dirty="0">
                <a:latin typeface="Calibri" panose="020F0502020204030204" pitchFamily="34" charset="0"/>
                <a:cs typeface="Calibri" panose="020F0502020204030204" pitchFamily="34" charset="0"/>
              </a:rPr>
              <a:t>؟</a:t>
            </a:r>
          </a:p>
        </p:txBody>
      </p:sp>
      <p:sp>
        <p:nvSpPr>
          <p:cNvPr id="8" name="Rectangle 7">
            <a:extLst>
              <a:ext uri="{FF2B5EF4-FFF2-40B4-BE49-F238E27FC236}">
                <a16:creationId xmlns:a16="http://schemas.microsoft.com/office/drawing/2014/main" id="{2ED4C2F1-02BB-0C2D-6237-2A12A58A8AA1}"/>
              </a:ext>
            </a:extLst>
          </p:cNvPr>
          <p:cNvSpPr/>
          <p:nvPr/>
        </p:nvSpPr>
        <p:spPr>
          <a:xfrm>
            <a:off x="2501900" y="5108140"/>
            <a:ext cx="3745466" cy="1639631"/>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9" name="TextBox 8">
            <a:extLst>
              <a:ext uri="{FF2B5EF4-FFF2-40B4-BE49-F238E27FC236}">
                <a16:creationId xmlns:a16="http://schemas.microsoft.com/office/drawing/2014/main" id="{62DF9051-9BF4-1BD5-87F0-6D15D93113FF}"/>
              </a:ext>
            </a:extLst>
          </p:cNvPr>
          <p:cNvSpPr txBox="1"/>
          <p:nvPr/>
        </p:nvSpPr>
        <p:spPr>
          <a:xfrm>
            <a:off x="1007471" y="5131255"/>
            <a:ext cx="1309210" cy="689589"/>
          </a:xfrm>
          <a:prstGeom prst="rect">
            <a:avLst/>
          </a:prstGeom>
          <a:noFill/>
          <a:ln>
            <a:noFill/>
          </a:ln>
        </p:spPr>
        <p:txBody>
          <a:bodyPr wrap="square" lIns="90000" tIns="90000" rIns="90000" bIns="90000" rtlCol="0">
            <a:spAutoFit/>
          </a:bodyPr>
          <a:lstStyle/>
          <a:p>
            <a:pPr algn="r" rtl="1"/>
            <a:r>
              <a:rPr lang="en-US" sz="1100" dirty="0">
                <a:latin typeface="Calibri" panose="020F0502020204030204" pitchFamily="34" charset="0"/>
                <a:cs typeface="Calibri" panose="020F0502020204030204" pitchFamily="34" charset="0"/>
              </a:rPr>
              <a:t>هل هناك المزيد الذي تعتقد أنه يمكنك القيام به؟</a:t>
            </a:r>
          </a:p>
        </p:txBody>
      </p:sp>
      <p:grpSp>
        <p:nvGrpSpPr>
          <p:cNvPr id="10" name="Group 9">
            <a:extLst>
              <a:ext uri="{FF2B5EF4-FFF2-40B4-BE49-F238E27FC236}">
                <a16:creationId xmlns:a16="http://schemas.microsoft.com/office/drawing/2014/main" id="{EE96EEE4-B1F2-0701-1A4E-C2794CDF04D1}"/>
              </a:ext>
            </a:extLst>
          </p:cNvPr>
          <p:cNvGrpSpPr/>
          <p:nvPr/>
        </p:nvGrpSpPr>
        <p:grpSpPr>
          <a:xfrm>
            <a:off x="4683865" y="7547430"/>
            <a:ext cx="1643530" cy="1246218"/>
            <a:chOff x="1117683" y="2194390"/>
            <a:chExt cx="3415887" cy="2678824"/>
          </a:xfrm>
          <a:solidFill>
            <a:schemeClr val="accent3">
              <a:lumMod val="20000"/>
              <a:lumOff val="80000"/>
            </a:schemeClr>
          </a:solidFill>
        </p:grpSpPr>
        <p:sp>
          <p:nvSpPr>
            <p:cNvPr id="11" name="Speech Bubble: Rectangle with Corners Rounded 6">
              <a:extLst>
                <a:ext uri="{FF2B5EF4-FFF2-40B4-BE49-F238E27FC236}">
                  <a16:creationId xmlns:a16="http://schemas.microsoft.com/office/drawing/2014/main" id="{B3D56BFB-FFBD-2F15-FC65-BC4576450DD6}"/>
                </a:ext>
              </a:extLst>
            </p:cNvPr>
            <p:cNvSpPr/>
            <p:nvPr/>
          </p:nvSpPr>
          <p:spPr>
            <a:xfrm>
              <a:off x="1117683" y="2194390"/>
              <a:ext cx="1792248" cy="1200806"/>
            </a:xfrm>
            <a:prstGeom prst="wedgeRoundRectCallout">
              <a:avLst>
                <a:gd name="adj1" fmla="val 19938"/>
                <a:gd name="adj2" fmla="val 69216"/>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latin typeface="+mj-lt"/>
              </a:endParaRPr>
            </a:p>
          </p:txBody>
        </p:sp>
        <p:sp>
          <p:nvSpPr>
            <p:cNvPr id="12" name="Speech Bubble: Rectangle with Corners Rounded 7">
              <a:extLst>
                <a:ext uri="{FF2B5EF4-FFF2-40B4-BE49-F238E27FC236}">
                  <a16:creationId xmlns:a16="http://schemas.microsoft.com/office/drawing/2014/main" id="{DE571987-D89F-F55B-A73D-8B484EA8716B}"/>
                </a:ext>
              </a:extLst>
            </p:cNvPr>
            <p:cNvSpPr/>
            <p:nvPr/>
          </p:nvSpPr>
          <p:spPr>
            <a:xfrm>
              <a:off x="3240911" y="3671195"/>
              <a:ext cx="1292659" cy="866081"/>
            </a:xfrm>
            <a:prstGeom prst="wedgeRoundRectCallout">
              <a:avLst>
                <a:gd name="adj1" fmla="val -20501"/>
                <a:gd name="adj2" fmla="val 64241"/>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latin typeface="+mj-lt"/>
              </a:endParaRPr>
            </a:p>
          </p:txBody>
        </p:sp>
        <p:sp>
          <p:nvSpPr>
            <p:cNvPr id="13" name="Speech Bubble: Rectangle with Corners Rounded 8">
              <a:extLst>
                <a:ext uri="{FF2B5EF4-FFF2-40B4-BE49-F238E27FC236}">
                  <a16:creationId xmlns:a16="http://schemas.microsoft.com/office/drawing/2014/main" id="{D1BE0342-F643-0028-D5B6-26E0CF71E7C8}"/>
                </a:ext>
              </a:extLst>
            </p:cNvPr>
            <p:cNvSpPr/>
            <p:nvPr/>
          </p:nvSpPr>
          <p:spPr>
            <a:xfrm>
              <a:off x="1747778" y="4229639"/>
              <a:ext cx="1097717" cy="643575"/>
            </a:xfrm>
            <a:prstGeom prst="wedgeRoundRectCallout">
              <a:avLst>
                <a:gd name="adj1" fmla="val -20501"/>
                <a:gd name="adj2" fmla="val 84025"/>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latin typeface="+mj-lt"/>
              </a:endParaRPr>
            </a:p>
          </p:txBody>
        </p:sp>
      </p:grpSp>
    </p:spTree>
    <p:extLst>
      <p:ext uri="{BB962C8B-B14F-4D97-AF65-F5344CB8AC3E}">
        <p14:creationId xmlns:p14="http://schemas.microsoft.com/office/powerpoint/2010/main" val="29722991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C30225-6A4F-905D-FC69-8863D5FCD08C}"/>
              </a:ext>
            </a:extLst>
          </p:cNvPr>
          <p:cNvSpPr txBox="1"/>
          <p:nvPr/>
        </p:nvSpPr>
        <p:spPr>
          <a:xfrm>
            <a:off x="1013200" y="719317"/>
            <a:ext cx="5226892" cy="584775"/>
          </a:xfrm>
          <a:prstGeom prst="rect">
            <a:avLst/>
          </a:prstGeom>
          <a:noFill/>
        </p:spPr>
        <p:txBody>
          <a:bodyPr wrap="square">
            <a:spAutoFit/>
          </a:bodyPr>
          <a:lstStyle/>
          <a:p>
            <a:pPr marL="0" marR="0" lvl="0" indent="0" algn="r" rtl="1">
              <a:spcBef>
                <a:spcPts val="0"/>
              </a:spcBef>
              <a:spcAft>
                <a:spcPts val="1800"/>
              </a:spcAft>
              <a:buNone/>
            </a:pPr>
            <a:r>
              <a:rPr lang="en-US" sz="1600" b="1" spc="300" dirty="0">
                <a:solidFill>
                  <a:schemeClr val="bg1"/>
                </a:solidFill>
                <a:highlight>
                  <a:srgbClr val="54AF4B"/>
                </a:highlight>
                <a:latin typeface="Calibri"/>
                <a:ea typeface="Calibri"/>
                <a:cs typeface="Calibri"/>
                <a:sym typeface="Calibri"/>
              </a:rPr>
              <a:t>الجلسة </a:t>
            </a:r>
            <a:r>
              <a:rPr lang="ar-SA" sz="1600" b="1" spc="300" dirty="0">
                <a:solidFill>
                  <a:schemeClr val="bg1"/>
                </a:solidFill>
                <a:highlight>
                  <a:srgbClr val="54AF4B"/>
                </a:highlight>
                <a:latin typeface="Calibri"/>
                <a:ea typeface="Calibri"/>
                <a:cs typeface="Calibri"/>
                <a:sym typeface="Calibri"/>
              </a:rPr>
              <a:t>٤</a:t>
            </a:r>
            <a:r>
              <a:rPr lang="en-US" sz="1600" b="1" spc="300" dirty="0">
                <a:solidFill>
                  <a:schemeClr val="bg1"/>
                </a:solidFill>
                <a:highlight>
                  <a:srgbClr val="54AF4B"/>
                </a:highlight>
                <a:latin typeface="Calibri"/>
                <a:ea typeface="Calibri"/>
                <a:cs typeface="Calibri"/>
                <a:sym typeface="Calibri"/>
              </a:rPr>
              <a:t>: ديناميات الأسرة والنوع الاجتماعي ودور القواعد والممارسات الاجتماعية</a:t>
            </a:r>
          </a:p>
        </p:txBody>
      </p:sp>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4" name="TextBox 3">
            <a:extLst>
              <a:ext uri="{FF2B5EF4-FFF2-40B4-BE49-F238E27FC236}">
                <a16:creationId xmlns:a16="http://schemas.microsoft.com/office/drawing/2014/main" id="{F713E78A-AB88-2989-B72A-73B63EB8BBAE}"/>
              </a:ext>
            </a:extLst>
          </p:cNvPr>
          <p:cNvSpPr txBox="1"/>
          <p:nvPr/>
        </p:nvSpPr>
        <p:spPr>
          <a:xfrm>
            <a:off x="996287" y="1486989"/>
            <a:ext cx="5262998" cy="276999"/>
          </a:xfrm>
          <a:prstGeom prst="rect">
            <a:avLst/>
          </a:prstGeom>
          <a:noFill/>
        </p:spPr>
        <p:txBody>
          <a:bodyPr wrap="square" rtlCol="0">
            <a:spAutoFit/>
          </a:bodyPr>
          <a:lstStyle/>
          <a:p>
            <a:pPr algn="r" rtl="1"/>
            <a:r>
              <a:rPr lang="en-US" sz="1200" b="1" dirty="0">
                <a:latin typeface="Calibri" panose="020F0502020204030204" pitchFamily="34" charset="0"/>
                <a:cs typeface="Calibri" panose="020F0502020204030204" pitchFamily="34" charset="0"/>
              </a:rPr>
              <a:t>الأعراف والممارسات الاجتماعية القائمة</a:t>
            </a:r>
            <a:endParaRPr lang="en-US" sz="1200" b="1" spc="300" dirty="0">
              <a:solidFill>
                <a:schemeClr val="tx1"/>
              </a:solidFill>
            </a:endParaRPr>
          </a:p>
        </p:txBody>
      </p:sp>
      <p:sp>
        <p:nvSpPr>
          <p:cNvPr id="6" name="Rectangle 5">
            <a:extLst>
              <a:ext uri="{FF2B5EF4-FFF2-40B4-BE49-F238E27FC236}">
                <a16:creationId xmlns:a16="http://schemas.microsoft.com/office/drawing/2014/main" id="{D7402B1E-9A4D-CCC9-0812-F9DC6458057C}"/>
              </a:ext>
            </a:extLst>
          </p:cNvPr>
          <p:cNvSpPr/>
          <p:nvPr/>
        </p:nvSpPr>
        <p:spPr>
          <a:xfrm>
            <a:off x="2501900" y="2070032"/>
            <a:ext cx="3745466" cy="1569654"/>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7" name="TextBox 6">
            <a:extLst>
              <a:ext uri="{FF2B5EF4-FFF2-40B4-BE49-F238E27FC236}">
                <a16:creationId xmlns:a16="http://schemas.microsoft.com/office/drawing/2014/main" id="{D3348C7C-6CD3-172C-FF39-A4B79238CD18}"/>
              </a:ext>
            </a:extLst>
          </p:cNvPr>
          <p:cNvSpPr txBox="1"/>
          <p:nvPr/>
        </p:nvSpPr>
        <p:spPr>
          <a:xfrm>
            <a:off x="993326" y="2008440"/>
            <a:ext cx="1321602" cy="717097"/>
          </a:xfrm>
          <a:prstGeom prst="rect">
            <a:avLst/>
          </a:prstGeom>
          <a:noFill/>
          <a:ln>
            <a:noFill/>
          </a:ln>
        </p:spPr>
        <p:txBody>
          <a:bodyPr wrap="square" lIns="90000" tIns="90000" rIns="90000" bIns="90000" rtlCol="0">
            <a:spAutoFit/>
          </a:bodyPr>
          <a:lstStyle/>
          <a:p>
            <a:pPr lvl="0" algn="r" rtl="1">
              <a:lnSpc>
                <a:spcPct val="107000"/>
              </a:lnSpc>
              <a:spcAft>
                <a:spcPts val="800"/>
              </a:spcAft>
              <a:tabLst>
                <a:tab pos="457200" algn="l"/>
              </a:tabLst>
            </a:pP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ما هي بعض الأعراف الاجتماعية الضارة التي تؤثر على الأسرة؟</a:t>
            </a:r>
          </a:p>
        </p:txBody>
      </p:sp>
      <p:sp>
        <p:nvSpPr>
          <p:cNvPr id="8" name="Rectangle 7">
            <a:extLst>
              <a:ext uri="{FF2B5EF4-FFF2-40B4-BE49-F238E27FC236}">
                <a16:creationId xmlns:a16="http://schemas.microsoft.com/office/drawing/2014/main" id="{055EF96F-6FD9-79AD-E605-9228AFE1FAC0}"/>
              </a:ext>
            </a:extLst>
          </p:cNvPr>
          <p:cNvSpPr/>
          <p:nvPr/>
        </p:nvSpPr>
        <p:spPr>
          <a:xfrm>
            <a:off x="2501900" y="3951758"/>
            <a:ext cx="3745466" cy="1639631"/>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9" name="TextBox 8">
            <a:extLst>
              <a:ext uri="{FF2B5EF4-FFF2-40B4-BE49-F238E27FC236}">
                <a16:creationId xmlns:a16="http://schemas.microsoft.com/office/drawing/2014/main" id="{CE6CD13B-E700-38BE-6F8E-A18160C7B47D}"/>
              </a:ext>
            </a:extLst>
          </p:cNvPr>
          <p:cNvSpPr txBox="1"/>
          <p:nvPr/>
        </p:nvSpPr>
        <p:spPr>
          <a:xfrm>
            <a:off x="1007471" y="3974873"/>
            <a:ext cx="1309210" cy="1260515"/>
          </a:xfrm>
          <a:prstGeom prst="rect">
            <a:avLst/>
          </a:prstGeom>
          <a:noFill/>
          <a:ln>
            <a:noFill/>
          </a:ln>
        </p:spPr>
        <p:txBody>
          <a:bodyPr wrap="square" lIns="90000" tIns="90000" rIns="90000" bIns="90000" rtlCol="0">
            <a:spAutoFit/>
          </a:bodyPr>
          <a:lstStyle/>
          <a:p>
            <a:pPr lvl="0" algn="r" rtl="1">
              <a:lnSpc>
                <a:spcPct val="107000"/>
              </a:lnSpc>
              <a:spcAft>
                <a:spcPts val="800"/>
              </a:spcAft>
              <a:tabLst>
                <a:tab pos="457200" algn="l"/>
              </a:tabLst>
            </a:pP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ما هي بعض الأمثلة ع</a:t>
            </a:r>
            <a:r>
              <a:rPr lang="ar-SA" sz="1100" dirty="0">
                <a:solidFill>
                  <a:schemeClr val="tx1"/>
                </a:solidFill>
                <a:latin typeface="Calibri" panose="020F0502020204030204" pitchFamily="34" charset="0"/>
                <a:ea typeface="Calibri" panose="020F0502020204030204" pitchFamily="34" charset="0"/>
                <a:cs typeface="Calibri" panose="020F0502020204030204" pitchFamily="34" charset="0"/>
              </a:rPr>
              <a:t>ن</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القيم والمعتقدات والمواقف والسلوكيات الإيجابية على </a:t>
            </a:r>
            <a:r>
              <a:rPr lang="ar-SA" sz="1100" dirty="0">
                <a:solidFill>
                  <a:schemeClr val="tx1"/>
                </a:solidFill>
                <a:latin typeface="Calibri" panose="020F0502020204030204" pitchFamily="34" charset="0"/>
                <a:ea typeface="Calibri" panose="020F0502020204030204" pitchFamily="34" charset="0"/>
                <a:cs typeface="Calibri" panose="020F0502020204030204" pitchFamily="34" charset="0"/>
              </a:rPr>
              <a:t>ال</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مستوى الأسر</a:t>
            </a:r>
            <a:r>
              <a:rPr lang="ar-SA" sz="1100" dirty="0">
                <a:solidFill>
                  <a:schemeClr val="tx1"/>
                </a:solidFill>
                <a:latin typeface="Calibri" panose="020F0502020204030204" pitchFamily="34" charset="0"/>
                <a:ea typeface="Calibri" panose="020F0502020204030204" pitchFamily="34" charset="0"/>
                <a:cs typeface="Calibri" panose="020F0502020204030204" pitchFamily="34" charset="0"/>
              </a:rPr>
              <a:t>ي</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التي يمكننا البناء عليها في </a:t>
            </a:r>
            <a:r>
              <a:rPr lang="ar-SA" sz="1100" dirty="0">
                <a:solidFill>
                  <a:schemeClr val="tx1"/>
                </a:solidFill>
                <a:latin typeface="Calibri" panose="020F0502020204030204" pitchFamily="34" charset="0"/>
                <a:ea typeface="Calibri" panose="020F0502020204030204" pitchFamily="34" charset="0"/>
                <a:cs typeface="Calibri" panose="020F0502020204030204" pitchFamily="34" charset="0"/>
              </a:rPr>
              <a:t>الدعم</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الأسر</a:t>
            </a:r>
            <a:r>
              <a:rPr lang="ar-SA" sz="1100" dirty="0">
                <a:solidFill>
                  <a:schemeClr val="tx1"/>
                </a:solidFill>
                <a:latin typeface="Calibri" panose="020F0502020204030204" pitchFamily="34" charset="0"/>
                <a:ea typeface="Calibri" panose="020F0502020204030204" pitchFamily="34" charset="0"/>
                <a:cs typeface="Calibri" panose="020F0502020204030204" pitchFamily="34" charset="0"/>
              </a:rPr>
              <a:t>ي</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a:t>
            </a:r>
          </a:p>
        </p:txBody>
      </p:sp>
      <p:sp>
        <p:nvSpPr>
          <p:cNvPr id="10" name="Rectangle 9">
            <a:extLst>
              <a:ext uri="{FF2B5EF4-FFF2-40B4-BE49-F238E27FC236}">
                <a16:creationId xmlns:a16="http://schemas.microsoft.com/office/drawing/2014/main" id="{D580431B-9B33-C95C-A9A6-B9BFF26A2D8E}"/>
              </a:ext>
            </a:extLst>
          </p:cNvPr>
          <p:cNvSpPr/>
          <p:nvPr/>
        </p:nvSpPr>
        <p:spPr>
          <a:xfrm>
            <a:off x="2501900" y="5889302"/>
            <a:ext cx="3745466" cy="1639631"/>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1" name="TextBox 10">
            <a:extLst>
              <a:ext uri="{FF2B5EF4-FFF2-40B4-BE49-F238E27FC236}">
                <a16:creationId xmlns:a16="http://schemas.microsoft.com/office/drawing/2014/main" id="{F7B392DB-CA9C-A445-C5AE-2EC8834FDAE9}"/>
              </a:ext>
            </a:extLst>
          </p:cNvPr>
          <p:cNvSpPr txBox="1"/>
          <p:nvPr/>
        </p:nvSpPr>
        <p:spPr>
          <a:xfrm>
            <a:off x="1007471" y="5912417"/>
            <a:ext cx="1309210" cy="1260515"/>
          </a:xfrm>
          <a:prstGeom prst="rect">
            <a:avLst/>
          </a:prstGeom>
          <a:noFill/>
          <a:ln>
            <a:noFill/>
          </a:ln>
        </p:spPr>
        <p:txBody>
          <a:bodyPr wrap="square" lIns="90000" tIns="90000" rIns="90000" bIns="90000" rtlCol="0">
            <a:spAutoFit/>
          </a:bodyPr>
          <a:lstStyle/>
          <a:p>
            <a:pPr lvl="0" algn="r" rtl="1">
              <a:lnSpc>
                <a:spcPct val="107000"/>
              </a:lnSpc>
              <a:spcAft>
                <a:spcPts val="800"/>
              </a:spcAft>
              <a:tabLst>
                <a:tab pos="457200" algn="l"/>
              </a:tabLst>
            </a:pP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هل يُعامل جميع الأطفال بنفس المعاملة داخل معظم العائلات أم أن بعض الأطفال معرضون لخطر المعاملة بشكل مختلف عن الآخرين؟</a:t>
            </a:r>
          </a:p>
        </p:txBody>
      </p:sp>
    </p:spTree>
    <p:extLst>
      <p:ext uri="{BB962C8B-B14F-4D97-AF65-F5344CB8AC3E}">
        <p14:creationId xmlns:p14="http://schemas.microsoft.com/office/powerpoint/2010/main" val="38488644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4" name="TextBox 3">
            <a:extLst>
              <a:ext uri="{FF2B5EF4-FFF2-40B4-BE49-F238E27FC236}">
                <a16:creationId xmlns:a16="http://schemas.microsoft.com/office/drawing/2014/main" id="{F713E78A-AB88-2989-B72A-73B63EB8BBAE}"/>
              </a:ext>
            </a:extLst>
          </p:cNvPr>
          <p:cNvSpPr txBox="1"/>
          <p:nvPr/>
        </p:nvSpPr>
        <p:spPr>
          <a:xfrm>
            <a:off x="996287" y="699799"/>
            <a:ext cx="5262998" cy="276999"/>
          </a:xfrm>
          <a:prstGeom prst="rect">
            <a:avLst/>
          </a:prstGeom>
          <a:noFill/>
        </p:spPr>
        <p:txBody>
          <a:bodyPr wrap="square" rtlCol="0">
            <a:spAutoFit/>
          </a:bodyPr>
          <a:lstStyle/>
          <a:p>
            <a:pPr algn="r" rtl="1"/>
            <a:r>
              <a:rPr lang="en-US" sz="1200" b="1" dirty="0">
                <a:latin typeface="Calibri" panose="020F0502020204030204" pitchFamily="34" charset="0"/>
                <a:cs typeface="Calibri" panose="020F0502020204030204" pitchFamily="34" charset="0"/>
              </a:rPr>
              <a:t>القيم الجن</a:t>
            </a:r>
            <a:r>
              <a:rPr lang="ar-SA" sz="1200" b="1" dirty="0">
                <a:latin typeface="Calibri" panose="020F0502020204030204" pitchFamily="34" charset="0"/>
                <a:cs typeface="Calibri" panose="020F0502020204030204" pitchFamily="34" charset="0"/>
              </a:rPr>
              <a:t>درية</a:t>
            </a:r>
            <a:r>
              <a:rPr lang="en-US" sz="1200" b="1" dirty="0">
                <a:latin typeface="Calibri" panose="020F0502020204030204" pitchFamily="34" charset="0"/>
                <a:cs typeface="Calibri" panose="020F0502020204030204" pitchFamily="34" charset="0"/>
              </a:rPr>
              <a:t> - الأبوة والأمومة</a:t>
            </a:r>
            <a:endParaRPr lang="en-US" sz="1200" b="1" spc="300" dirty="0">
              <a:solidFill>
                <a:schemeClr val="tx1"/>
              </a:solidFill>
              <a:latin typeface="Calibri" panose="020F0502020204030204" pitchFamily="34" charset="0"/>
              <a:cs typeface="Calibri" panose="020F0502020204030204" pitchFamily="34" charset="0"/>
            </a:endParaRPr>
          </a:p>
        </p:txBody>
      </p:sp>
      <p:graphicFrame>
        <p:nvGraphicFramePr>
          <p:cNvPr id="2" name="Table 1">
            <a:extLst>
              <a:ext uri="{FF2B5EF4-FFF2-40B4-BE49-F238E27FC236}">
                <a16:creationId xmlns:a16="http://schemas.microsoft.com/office/drawing/2014/main" id="{8692F394-083E-EBD1-6827-81EB39B78F6F}"/>
              </a:ext>
            </a:extLst>
          </p:cNvPr>
          <p:cNvGraphicFramePr>
            <a:graphicFrameLocks noGrp="1"/>
          </p:cNvGraphicFramePr>
          <p:nvPr>
            <p:extLst>
              <p:ext uri="{D42A27DB-BD31-4B8C-83A1-F6EECF244321}">
                <p14:modId xmlns:p14="http://schemas.microsoft.com/office/powerpoint/2010/main" val="2709308090"/>
              </p:ext>
            </p:extLst>
          </p:nvPr>
        </p:nvGraphicFramePr>
        <p:xfrm>
          <a:off x="1208939" y="1162644"/>
          <a:ext cx="4837694" cy="6395180"/>
        </p:xfrm>
        <a:graphic>
          <a:graphicData uri="http://schemas.openxmlformats.org/drawingml/2006/table">
            <a:tbl>
              <a:tblPr rtl="1" firstRow="1" firstCol="1" bandRow="1"/>
              <a:tblGrid>
                <a:gridCol w="2506274">
                  <a:extLst>
                    <a:ext uri="{9D8B030D-6E8A-4147-A177-3AD203B41FA5}">
                      <a16:colId xmlns:a16="http://schemas.microsoft.com/office/drawing/2014/main" val="1057996492"/>
                    </a:ext>
                  </a:extLst>
                </a:gridCol>
                <a:gridCol w="582855">
                  <a:extLst>
                    <a:ext uri="{9D8B030D-6E8A-4147-A177-3AD203B41FA5}">
                      <a16:colId xmlns:a16="http://schemas.microsoft.com/office/drawing/2014/main" val="2310811902"/>
                    </a:ext>
                  </a:extLst>
                </a:gridCol>
                <a:gridCol w="582855">
                  <a:extLst>
                    <a:ext uri="{9D8B030D-6E8A-4147-A177-3AD203B41FA5}">
                      <a16:colId xmlns:a16="http://schemas.microsoft.com/office/drawing/2014/main" val="3775487383"/>
                    </a:ext>
                  </a:extLst>
                </a:gridCol>
                <a:gridCol w="582855">
                  <a:extLst>
                    <a:ext uri="{9D8B030D-6E8A-4147-A177-3AD203B41FA5}">
                      <a16:colId xmlns:a16="http://schemas.microsoft.com/office/drawing/2014/main" val="1438102689"/>
                    </a:ext>
                  </a:extLst>
                </a:gridCol>
                <a:gridCol w="582855">
                  <a:extLst>
                    <a:ext uri="{9D8B030D-6E8A-4147-A177-3AD203B41FA5}">
                      <a16:colId xmlns:a16="http://schemas.microsoft.com/office/drawing/2014/main" val="3054618535"/>
                    </a:ext>
                  </a:extLst>
                </a:gridCol>
              </a:tblGrid>
              <a:tr h="441118">
                <a:tc>
                  <a:txBody>
                    <a:bodyPr/>
                    <a:lstStyle/>
                    <a:p>
                      <a:pPr algn="r" rtl="1"/>
                      <a:r>
                        <a:rPr lang="ar-SA" sz="1000" b="1"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p>
                      <a:pPr algn="r" rtl="1"/>
                      <a:r>
                        <a:rPr lang="ar-SA" sz="1000" b="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العبارة</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solidFill>
                      <a:srgbClr val="E8F4E6"/>
                    </a:solidFill>
                  </a:tcPr>
                </a:tc>
                <a:tc>
                  <a:txBody>
                    <a:bodyPr/>
                    <a:lstStyle/>
                    <a:p>
                      <a:pPr algn="ctr" rtl="1"/>
                      <a:r>
                        <a:rPr lang="ar-SA" sz="1000" b="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أوافق بشدة</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solidFill>
                      <a:srgbClr val="E8F4E6"/>
                    </a:solidFill>
                  </a:tcPr>
                </a:tc>
                <a:tc>
                  <a:txBody>
                    <a:bodyPr/>
                    <a:lstStyle/>
                    <a:p>
                      <a:pPr algn="ctr" rtl="1"/>
                      <a:r>
                        <a:rPr lang="ar-SA" sz="1000" b="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أوافق</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solidFill>
                      <a:srgbClr val="E8F4E6"/>
                    </a:solidFill>
                  </a:tcPr>
                </a:tc>
                <a:tc>
                  <a:txBody>
                    <a:bodyPr/>
                    <a:lstStyle/>
                    <a:p>
                      <a:pPr algn="ctr" rtl="1"/>
                      <a:r>
                        <a:rPr lang="ar-SA" sz="1000" b="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لا أوافق</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solidFill>
                      <a:srgbClr val="E8F4E6"/>
                    </a:solidFill>
                  </a:tcPr>
                </a:tc>
                <a:tc>
                  <a:txBody>
                    <a:bodyPr/>
                    <a:lstStyle/>
                    <a:p>
                      <a:pPr algn="ctr" rtl="1"/>
                      <a:r>
                        <a:rPr lang="ar-SA" sz="1000" b="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لا أوافق بشدة</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solidFill>
                      <a:srgbClr val="E8F4E6"/>
                    </a:solidFill>
                  </a:tcPr>
                </a:tc>
                <a:extLst>
                  <a:ext uri="{0D108BD9-81ED-4DB2-BD59-A6C34878D82A}">
                    <a16:rowId xmlns:a16="http://schemas.microsoft.com/office/drawing/2014/main" val="841365212"/>
                  </a:ext>
                </a:extLst>
              </a:tr>
              <a:tr h="309659">
                <a:tc>
                  <a:txBody>
                    <a:bodyPr/>
                    <a:lstStyle/>
                    <a:p>
                      <a:pPr algn="r" rtl="1"/>
                      <a:r>
                        <a:rPr lang="ar-SA" sz="1000" kern="100">
                          <a:effectLst/>
                          <a:latin typeface="Calibri" panose="020F0502020204030204" pitchFamily="34" charset="0"/>
                          <a:ea typeface="Calibri" panose="020F0502020204030204" pitchFamily="34" charset="0"/>
                          <a:cs typeface="Calibri" panose="020F0502020204030204" pitchFamily="34" charset="0"/>
                        </a:rPr>
                        <a:t>يجب على الرجال اتخاذ جميع القرارات في الأسرة</a:t>
                      </a:r>
                      <a:r>
                        <a:rPr lang="en-US" sz="1000" kern="100">
                          <a:effectLst/>
                          <a:latin typeface="Calibri" panose="020F0502020204030204" pitchFamily="34" charset="0"/>
                          <a:ea typeface="Calibri" panose="020F0502020204030204" pitchFamily="34" charset="0"/>
                          <a:cs typeface="Calibri" panose="020F0502020204030204" pitchFamily="34" charset="0"/>
                        </a:rPr>
                        <a:t>.</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3939689524"/>
                  </a:ext>
                </a:extLst>
              </a:tr>
              <a:tr h="735586">
                <a:tc>
                  <a:txBody>
                    <a:bodyPr/>
                    <a:lstStyle/>
                    <a:p>
                      <a:pPr algn="r" rtl="1"/>
                      <a:r>
                        <a:rPr lang="ar-SA" sz="1000" kern="100">
                          <a:effectLst/>
                          <a:latin typeface="Calibri" panose="020F0502020204030204" pitchFamily="34" charset="0"/>
                          <a:ea typeface="Calibri" panose="020F0502020204030204" pitchFamily="34" charset="0"/>
                          <a:cs typeface="Calibri" panose="020F0502020204030204" pitchFamily="34" charset="0"/>
                        </a:rPr>
                        <a:t>من واجب المرأة التأكد من وجود طعام للعشاء</a:t>
                      </a:r>
                      <a:r>
                        <a:rPr lang="en-US" sz="1000" kern="100">
                          <a:effectLst/>
                          <a:latin typeface="Calibri" panose="020F0502020204030204" pitchFamily="34" charset="0"/>
                          <a:ea typeface="Calibri" panose="020F0502020204030204" pitchFamily="34" charset="0"/>
                          <a:cs typeface="Calibri" panose="020F0502020204030204" pitchFamily="34" charset="0"/>
                        </a:rPr>
                        <a:t>.</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p>
                      <a:pPr algn="r" rtl="1"/>
                      <a:r>
                        <a:rPr lang="ar-SA" sz="1000" kern="100">
                          <a:effectLst/>
                          <a:latin typeface="Calibri" panose="020F0502020204030204" pitchFamily="34" charset="0"/>
                          <a:ea typeface="Calibri" panose="020F0502020204030204" pitchFamily="34" charset="0"/>
                          <a:cs typeface="Calibri" panose="020F0502020204030204" pitchFamily="34" charset="0"/>
                        </a:rPr>
                        <a:t>تقع على عاتق الرجل مسؤولية كسب المال اللازم للمنزل</a:t>
                      </a:r>
                      <a:r>
                        <a:rPr lang="en-US" sz="1000" kern="100">
                          <a:effectLst/>
                          <a:latin typeface="Calibri" panose="020F0502020204030204" pitchFamily="34" charset="0"/>
                          <a:ea typeface="Calibri" panose="020F0502020204030204" pitchFamily="34" charset="0"/>
                          <a:cs typeface="Calibri" panose="020F0502020204030204" pitchFamily="34" charset="0"/>
                        </a:rPr>
                        <a:t>.</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2442636893"/>
                  </a:ext>
                </a:extLst>
              </a:tr>
              <a:tr h="378602">
                <a:tc>
                  <a:txBody>
                    <a:bodyPr/>
                    <a:lstStyle/>
                    <a:p>
                      <a:pPr algn="r" rtl="1"/>
                      <a:r>
                        <a:rPr lang="ar-SA" sz="1000" kern="100">
                          <a:effectLst/>
                          <a:latin typeface="Calibri" panose="020F0502020204030204" pitchFamily="34" charset="0"/>
                          <a:ea typeface="Calibri" panose="020F0502020204030204" pitchFamily="34" charset="0"/>
                          <a:cs typeface="Calibri" panose="020F0502020204030204" pitchFamily="34" charset="0"/>
                        </a:rPr>
                        <a:t>يقع على عاتق المرأة مسؤولية أخذ زمام المبادرة في توفير الرعاية للأطفال</a:t>
                      </a:r>
                      <a:r>
                        <a:rPr lang="en-US" sz="1000" kern="100">
                          <a:effectLst/>
                          <a:latin typeface="Calibri" panose="020F0502020204030204" pitchFamily="34" charset="0"/>
                          <a:ea typeface="Calibri" panose="020F0502020204030204" pitchFamily="34" charset="0"/>
                          <a:cs typeface="Calibri" panose="020F0502020204030204" pitchFamily="34" charset="0"/>
                        </a:rPr>
                        <a:t>.</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1726061673"/>
                  </a:ext>
                </a:extLst>
              </a:tr>
              <a:tr h="467994">
                <a:tc>
                  <a:txBody>
                    <a:bodyPr/>
                    <a:lstStyle/>
                    <a:p>
                      <a:pPr algn="r" rtl="1"/>
                      <a:r>
                        <a:rPr lang="ar-SA" sz="1000" kern="100">
                          <a:effectLst/>
                          <a:latin typeface="Calibri" panose="020F0502020204030204" pitchFamily="34" charset="0"/>
                          <a:ea typeface="Calibri" panose="020F0502020204030204" pitchFamily="34" charset="0"/>
                          <a:cs typeface="Calibri" panose="020F0502020204030204" pitchFamily="34" charset="0"/>
                        </a:rPr>
                        <a:t>عندما يرتكب الطفل شيئًا خاطئًا ، فإن ضربه سيعلمه بسرعة عدم القيام بذلك مرة أخرى</a:t>
                      </a:r>
                      <a:r>
                        <a:rPr lang="en-US" sz="1000" kern="100">
                          <a:effectLst/>
                          <a:latin typeface="Calibri" panose="020F0502020204030204" pitchFamily="34" charset="0"/>
                          <a:ea typeface="Calibri" panose="020F0502020204030204" pitchFamily="34" charset="0"/>
                          <a:cs typeface="Calibri" panose="020F0502020204030204" pitchFamily="34" charset="0"/>
                        </a:rPr>
                        <a:t>.</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3867909174"/>
                  </a:ext>
                </a:extLst>
              </a:tr>
              <a:tr h="231368">
                <a:tc>
                  <a:txBody>
                    <a:bodyPr/>
                    <a:lstStyle/>
                    <a:p>
                      <a:pPr algn="r" rtl="1"/>
                      <a:r>
                        <a:rPr lang="ar-SA" sz="1000" kern="100">
                          <a:effectLst/>
                          <a:latin typeface="Calibri" panose="020F0502020204030204" pitchFamily="34" charset="0"/>
                          <a:ea typeface="Calibri" panose="020F0502020204030204" pitchFamily="34" charset="0"/>
                          <a:cs typeface="Calibri" panose="020F0502020204030204" pitchFamily="34" charset="0"/>
                        </a:rPr>
                        <a:t>يمكن للرجال طهي العشاء للعائلة</a:t>
                      </a:r>
                      <a:r>
                        <a:rPr lang="en-US" sz="1000" kern="100">
                          <a:effectLst/>
                          <a:latin typeface="Calibri" panose="020F0502020204030204" pitchFamily="34" charset="0"/>
                          <a:ea typeface="Calibri" panose="020F0502020204030204" pitchFamily="34" charset="0"/>
                          <a:cs typeface="Calibri" panose="020F0502020204030204" pitchFamily="34" charset="0"/>
                        </a:rPr>
                        <a:t>.</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3502477140"/>
                  </a:ext>
                </a:extLst>
              </a:tr>
              <a:tr h="309659">
                <a:tc>
                  <a:txBody>
                    <a:bodyPr/>
                    <a:lstStyle/>
                    <a:p>
                      <a:pPr algn="r" rtl="1"/>
                      <a:r>
                        <a:rPr lang="ar-SA" sz="1000" kern="100">
                          <a:effectLst/>
                          <a:latin typeface="Calibri" panose="020F0502020204030204" pitchFamily="34" charset="0"/>
                          <a:ea typeface="Calibri" panose="020F0502020204030204" pitchFamily="34" charset="0"/>
                          <a:cs typeface="Calibri" panose="020F0502020204030204" pitchFamily="34" charset="0"/>
                        </a:rPr>
                        <a:t>لا يعرف الرجال كيف يعتنون بطفل صغير بدون امرأة</a:t>
                      </a:r>
                      <a:r>
                        <a:rPr lang="en-US" sz="1000" kern="100">
                          <a:effectLst/>
                          <a:latin typeface="Calibri" panose="020F0502020204030204" pitchFamily="34" charset="0"/>
                          <a:ea typeface="Calibri" panose="020F0502020204030204" pitchFamily="34" charset="0"/>
                          <a:cs typeface="Calibri" panose="020F0502020204030204" pitchFamily="34" charset="0"/>
                        </a:rPr>
                        <a:t>.</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883838971"/>
                  </a:ext>
                </a:extLst>
              </a:tr>
              <a:tr h="467994">
                <a:tc>
                  <a:txBody>
                    <a:bodyPr/>
                    <a:lstStyle/>
                    <a:p>
                      <a:pPr algn="r" rtl="1"/>
                      <a:r>
                        <a:rPr lang="ar-SA" sz="1000" kern="100">
                          <a:effectLst/>
                          <a:latin typeface="Calibri" panose="020F0502020204030204" pitchFamily="34" charset="0"/>
                          <a:ea typeface="Calibri" panose="020F0502020204030204" pitchFamily="34" charset="0"/>
                          <a:cs typeface="Calibri" panose="020F0502020204030204" pitchFamily="34" charset="0"/>
                        </a:rPr>
                        <a:t>عندما ترتكب الزوجة شيئًا خاطئًا ، فإن أفضل طريقة لإخبارها أنك مستاء هو الجلوس ومناقشة الأمر</a:t>
                      </a:r>
                      <a:r>
                        <a:rPr lang="en-US" sz="1000" kern="100">
                          <a:effectLst/>
                          <a:latin typeface="Calibri" panose="020F0502020204030204" pitchFamily="34" charset="0"/>
                          <a:ea typeface="Calibri" panose="020F0502020204030204" pitchFamily="34" charset="0"/>
                          <a:cs typeface="Calibri" panose="020F0502020204030204" pitchFamily="34" charset="0"/>
                        </a:rPr>
                        <a:t>.</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3080975543"/>
                  </a:ext>
                </a:extLst>
              </a:tr>
              <a:tr h="467994">
                <a:tc>
                  <a:txBody>
                    <a:bodyPr/>
                    <a:lstStyle/>
                    <a:p>
                      <a:pPr algn="r" rtl="1"/>
                      <a:r>
                        <a:rPr lang="ar-SA" sz="1000" kern="100">
                          <a:effectLst/>
                          <a:latin typeface="Calibri" panose="020F0502020204030204" pitchFamily="34" charset="0"/>
                          <a:ea typeface="Calibri" panose="020F0502020204030204" pitchFamily="34" charset="0"/>
                          <a:cs typeface="Calibri" panose="020F0502020204030204" pitchFamily="34" charset="0"/>
                        </a:rPr>
                        <a:t>لا يحب الرجال استخدام العنف ولكن الكحول هو ما يجعل الرجال يضربون النساء والأطفال</a:t>
                      </a:r>
                      <a:r>
                        <a:rPr lang="en-US" sz="1000" kern="100">
                          <a:effectLst/>
                          <a:latin typeface="Calibri" panose="020F0502020204030204" pitchFamily="34" charset="0"/>
                          <a:ea typeface="Calibri" panose="020F0502020204030204" pitchFamily="34" charset="0"/>
                          <a:cs typeface="Calibri" panose="020F0502020204030204" pitchFamily="34" charset="0"/>
                        </a:rPr>
                        <a:t>.</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4227835056"/>
                  </a:ext>
                </a:extLst>
              </a:tr>
              <a:tr h="467994">
                <a:tc>
                  <a:txBody>
                    <a:bodyPr/>
                    <a:lstStyle/>
                    <a:p>
                      <a:pPr algn="r" rtl="1"/>
                      <a:r>
                        <a:rPr lang="ar-SA" sz="1000" kern="100">
                          <a:effectLst/>
                          <a:latin typeface="Calibri" panose="020F0502020204030204" pitchFamily="34" charset="0"/>
                          <a:ea typeface="Calibri" panose="020F0502020204030204" pitchFamily="34" charset="0"/>
                          <a:cs typeface="Calibri" panose="020F0502020204030204" pitchFamily="34" charset="0"/>
                        </a:rPr>
                        <a:t>يُعتبر الرجال الذين يُشاهدون وهم يلعبون ويرقصون ويغنون مع أطفالهم أنهم يتصرفون مثل النساء</a:t>
                      </a:r>
                      <a:r>
                        <a:rPr lang="en-US" sz="1000" kern="100">
                          <a:effectLst/>
                          <a:latin typeface="Calibri" panose="020F0502020204030204" pitchFamily="34" charset="0"/>
                          <a:ea typeface="Calibri" panose="020F0502020204030204" pitchFamily="34" charset="0"/>
                          <a:cs typeface="Calibri" panose="020F0502020204030204" pitchFamily="34" charset="0"/>
                        </a:rPr>
                        <a:t>.</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2858538398"/>
                  </a:ext>
                </a:extLst>
              </a:tr>
              <a:tr h="467994">
                <a:tc>
                  <a:txBody>
                    <a:bodyPr/>
                    <a:lstStyle/>
                    <a:p>
                      <a:pPr algn="r" rtl="1"/>
                      <a:r>
                        <a:rPr lang="ar-SA" sz="1000" kern="100">
                          <a:effectLst/>
                          <a:latin typeface="Calibri" panose="020F0502020204030204" pitchFamily="34" charset="0"/>
                          <a:ea typeface="Calibri" panose="020F0502020204030204" pitchFamily="34" charset="0"/>
                          <a:cs typeface="Calibri" panose="020F0502020204030204" pitchFamily="34" charset="0"/>
                        </a:rPr>
                        <a:t>الرجال الذين يشاركون بفعالية في عائلاتهم وحياة أطفالهم يحظون بإعجاب أصدقائهم وجيرانهم الذكور</a:t>
                      </a:r>
                      <a:r>
                        <a:rPr lang="en-US" sz="1000" kern="100">
                          <a:effectLst/>
                          <a:latin typeface="Calibri" panose="020F0502020204030204" pitchFamily="34" charset="0"/>
                          <a:ea typeface="Calibri" panose="020F0502020204030204" pitchFamily="34" charset="0"/>
                          <a:cs typeface="Calibri" panose="020F0502020204030204" pitchFamily="34" charset="0"/>
                        </a:rPr>
                        <a:t>.</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746640478"/>
                  </a:ext>
                </a:extLst>
              </a:tr>
              <a:tr h="378602">
                <a:tc>
                  <a:txBody>
                    <a:bodyPr/>
                    <a:lstStyle/>
                    <a:p>
                      <a:pPr algn="r" rtl="1"/>
                      <a:r>
                        <a:rPr lang="ar-SA" sz="1000" kern="100">
                          <a:effectLst/>
                          <a:latin typeface="Calibri" panose="020F0502020204030204" pitchFamily="34" charset="0"/>
                          <a:ea typeface="Calibri" panose="020F0502020204030204" pitchFamily="34" charset="0"/>
                          <a:cs typeface="Calibri" panose="020F0502020204030204" pitchFamily="34" charset="0"/>
                        </a:rPr>
                        <a:t>إنه لأمر مخز أن يجدكم الأصدقاء والجيران وأنتم تغسلون ملابس زوجاتكم</a:t>
                      </a:r>
                      <a:r>
                        <a:rPr lang="en-US" sz="1000" kern="100">
                          <a:effectLst/>
                          <a:latin typeface="Calibri" panose="020F0502020204030204" pitchFamily="34" charset="0"/>
                          <a:ea typeface="Calibri" panose="020F0502020204030204" pitchFamily="34" charset="0"/>
                          <a:cs typeface="Calibri" panose="020F0502020204030204" pitchFamily="34" charset="0"/>
                        </a:rPr>
                        <a:t>.</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569029477"/>
                  </a:ext>
                </a:extLst>
              </a:tr>
              <a:tr h="309659">
                <a:tc>
                  <a:txBody>
                    <a:bodyPr/>
                    <a:lstStyle/>
                    <a:p>
                      <a:pPr algn="r" rtl="1"/>
                      <a:r>
                        <a:rPr lang="ar-SA" sz="1000" kern="100">
                          <a:effectLst/>
                          <a:latin typeface="Calibri" panose="020F0502020204030204" pitchFamily="34" charset="0"/>
                          <a:ea typeface="Calibri" panose="020F0502020204030204" pitchFamily="34" charset="0"/>
                          <a:cs typeface="Calibri" panose="020F0502020204030204" pitchFamily="34" charset="0"/>
                        </a:rPr>
                        <a:t>لا يحب الآباء الأطفال مثلما تحب الأمهات</a:t>
                      </a:r>
                      <a:r>
                        <a:rPr lang="en-US" sz="1000" kern="100">
                          <a:effectLst/>
                          <a:latin typeface="Calibri" panose="020F0502020204030204" pitchFamily="34" charset="0"/>
                          <a:ea typeface="Calibri" panose="020F0502020204030204" pitchFamily="34" charset="0"/>
                          <a:cs typeface="Calibri" panose="020F0502020204030204" pitchFamily="34" charset="0"/>
                        </a:rPr>
                        <a:t>.</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3572485865"/>
                  </a:ext>
                </a:extLst>
              </a:tr>
              <a:tr h="309659">
                <a:tc>
                  <a:txBody>
                    <a:bodyPr/>
                    <a:lstStyle/>
                    <a:p>
                      <a:pPr algn="r" rtl="1"/>
                      <a:r>
                        <a:rPr lang="ar-SA" sz="1000" kern="100">
                          <a:effectLst/>
                          <a:latin typeface="Calibri" panose="020F0502020204030204" pitchFamily="34" charset="0"/>
                          <a:ea typeface="Calibri" panose="020F0502020204030204" pitchFamily="34" charset="0"/>
                          <a:cs typeface="Calibri" panose="020F0502020204030204" pitchFamily="34" charset="0"/>
                        </a:rPr>
                        <a:t>الآباء أقل أهمية من الأمهات في نمو الأطفال</a:t>
                      </a:r>
                      <a:r>
                        <a:rPr lang="en-US" sz="1000" kern="100">
                          <a:effectLst/>
                          <a:latin typeface="Calibri" panose="020F0502020204030204" pitchFamily="34" charset="0"/>
                          <a:ea typeface="Calibri" panose="020F0502020204030204" pitchFamily="34" charset="0"/>
                          <a:cs typeface="Calibri" panose="020F0502020204030204" pitchFamily="34" charset="0"/>
                        </a:rPr>
                        <a:t>.</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2034937958"/>
                  </a:ext>
                </a:extLst>
              </a:tr>
              <a:tr h="231368">
                <a:tc>
                  <a:txBody>
                    <a:bodyPr/>
                    <a:lstStyle/>
                    <a:p>
                      <a:pPr algn="r" rtl="1"/>
                      <a:r>
                        <a:rPr lang="ar-SA" sz="1000" kern="100">
                          <a:effectLst/>
                          <a:latin typeface="Calibri" panose="020F0502020204030204" pitchFamily="34" charset="0"/>
                          <a:ea typeface="Calibri" panose="020F0502020204030204" pitchFamily="34" charset="0"/>
                          <a:cs typeface="Calibri" panose="020F0502020204030204" pitchFamily="34" charset="0"/>
                        </a:rPr>
                        <a:t>الآباء غير مستعدين للتغيير</a:t>
                      </a:r>
                      <a:r>
                        <a:rPr lang="en-US" sz="1000" kern="100">
                          <a:effectLst/>
                          <a:latin typeface="Calibri" panose="020F0502020204030204" pitchFamily="34" charset="0"/>
                          <a:ea typeface="Calibri" panose="020F0502020204030204" pitchFamily="34" charset="0"/>
                          <a:cs typeface="Calibri" panose="020F0502020204030204" pitchFamily="34" charset="0"/>
                        </a:rPr>
                        <a:t>.</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1016419551"/>
                  </a:ext>
                </a:extLst>
              </a:tr>
              <a:tr h="309659">
                <a:tc>
                  <a:txBody>
                    <a:bodyPr/>
                    <a:lstStyle/>
                    <a:p>
                      <a:pPr algn="r" rtl="1"/>
                      <a:r>
                        <a:rPr lang="ar-SA" sz="1000" kern="100">
                          <a:effectLst/>
                          <a:latin typeface="Calibri" panose="020F0502020204030204" pitchFamily="34" charset="0"/>
                          <a:ea typeface="Calibri" panose="020F0502020204030204" pitchFamily="34" charset="0"/>
                          <a:cs typeface="Calibri" panose="020F0502020204030204" pitchFamily="34" charset="0"/>
                        </a:rPr>
                        <a:t>لا يستطيع الرجال التعامل مع الأطفال بدون مساعدة النساء</a:t>
                      </a:r>
                      <a:r>
                        <a:rPr lang="en-US" sz="1000" kern="100">
                          <a:effectLst/>
                          <a:latin typeface="Calibri" panose="020F0502020204030204" pitchFamily="34" charset="0"/>
                          <a:ea typeface="Calibri" panose="020F0502020204030204" pitchFamily="34" charset="0"/>
                          <a:cs typeface="Calibri" panose="020F0502020204030204" pitchFamily="34" charset="0"/>
                        </a:rPr>
                        <a:t>.</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en-FR" sz="1000" kern="100">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42067" marR="42067" marT="42067" marB="42067">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4201362974"/>
                  </a:ext>
                </a:extLst>
              </a:tr>
            </a:tbl>
          </a:graphicData>
        </a:graphic>
      </p:graphicFrame>
    </p:spTree>
    <p:extLst>
      <p:ext uri="{BB962C8B-B14F-4D97-AF65-F5344CB8AC3E}">
        <p14:creationId xmlns:p14="http://schemas.microsoft.com/office/powerpoint/2010/main" val="41360549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4" name="TextBox 3">
            <a:extLst>
              <a:ext uri="{FF2B5EF4-FFF2-40B4-BE49-F238E27FC236}">
                <a16:creationId xmlns:a16="http://schemas.microsoft.com/office/drawing/2014/main" id="{F713E78A-AB88-2989-B72A-73B63EB8BBAE}"/>
              </a:ext>
            </a:extLst>
          </p:cNvPr>
          <p:cNvSpPr txBox="1"/>
          <p:nvPr/>
        </p:nvSpPr>
        <p:spPr>
          <a:xfrm>
            <a:off x="996287" y="699799"/>
            <a:ext cx="5262998" cy="276999"/>
          </a:xfrm>
          <a:prstGeom prst="rect">
            <a:avLst/>
          </a:prstGeom>
          <a:noFill/>
        </p:spPr>
        <p:txBody>
          <a:bodyPr wrap="square" rtlCol="0">
            <a:spAutoFit/>
          </a:bodyPr>
          <a:lstStyle/>
          <a:p>
            <a:pPr algn="r" rtl="1"/>
            <a:r>
              <a:rPr lang="en-US" sz="1200" dirty="0">
                <a:latin typeface="Calibri" panose="020F0502020204030204" pitchFamily="34" charset="0"/>
                <a:cs typeface="Calibri" panose="020F0502020204030204" pitchFamily="34" charset="0"/>
              </a:rPr>
              <a:t>الطرق الحالية للعمل مع مقدمي الرعاية الذكور والإناث</a:t>
            </a:r>
            <a:endParaRPr lang="en-US" sz="1200" b="1" spc="300" dirty="0">
              <a:solidFill>
                <a:schemeClr val="tx1"/>
              </a:solidFill>
            </a:endParaRPr>
          </a:p>
        </p:txBody>
      </p:sp>
      <p:sp>
        <p:nvSpPr>
          <p:cNvPr id="2" name="Rectangle 1">
            <a:extLst>
              <a:ext uri="{FF2B5EF4-FFF2-40B4-BE49-F238E27FC236}">
                <a16:creationId xmlns:a16="http://schemas.microsoft.com/office/drawing/2014/main" id="{7C2242FC-E1C2-2397-3F6E-57C4A0D4509A}"/>
              </a:ext>
            </a:extLst>
          </p:cNvPr>
          <p:cNvSpPr/>
          <p:nvPr/>
        </p:nvSpPr>
        <p:spPr>
          <a:xfrm>
            <a:off x="996287" y="1371453"/>
            <a:ext cx="5262998" cy="3034143"/>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7" name="TextBox 6">
            <a:extLst>
              <a:ext uri="{FF2B5EF4-FFF2-40B4-BE49-F238E27FC236}">
                <a16:creationId xmlns:a16="http://schemas.microsoft.com/office/drawing/2014/main" id="{551CC2DD-DD78-847F-BC5E-A5D1CF7E6EC0}"/>
              </a:ext>
            </a:extLst>
          </p:cNvPr>
          <p:cNvSpPr txBox="1"/>
          <p:nvPr/>
        </p:nvSpPr>
        <p:spPr>
          <a:xfrm>
            <a:off x="996287" y="4722167"/>
            <a:ext cx="5262998" cy="276999"/>
          </a:xfrm>
          <a:prstGeom prst="rect">
            <a:avLst/>
          </a:prstGeom>
          <a:noFill/>
        </p:spPr>
        <p:txBody>
          <a:bodyPr wrap="square" rtlCol="0">
            <a:spAutoFit/>
          </a:bodyPr>
          <a:lstStyle/>
          <a:p>
            <a:pPr algn="r" rtl="1"/>
            <a:r>
              <a:rPr lang="en-US" sz="1200" dirty="0">
                <a:latin typeface="Calibri" panose="020F0502020204030204" pitchFamily="34" charset="0"/>
                <a:cs typeface="Calibri" panose="020F0502020204030204" pitchFamily="34" charset="0"/>
              </a:rPr>
              <a:t>استراتيجيات لتحدي الأعراف والممارسات الاجتماعية الضارة</a:t>
            </a:r>
            <a:endParaRPr lang="en-US" sz="1200" b="1" spc="300" dirty="0">
              <a:solidFill>
                <a:schemeClr val="tx1"/>
              </a:solidFill>
            </a:endParaRPr>
          </a:p>
        </p:txBody>
      </p:sp>
      <p:sp>
        <p:nvSpPr>
          <p:cNvPr id="8" name="Rectangle 7">
            <a:extLst>
              <a:ext uri="{FF2B5EF4-FFF2-40B4-BE49-F238E27FC236}">
                <a16:creationId xmlns:a16="http://schemas.microsoft.com/office/drawing/2014/main" id="{A0B50907-B973-F016-1C6A-5E0899DBB067}"/>
              </a:ext>
            </a:extLst>
          </p:cNvPr>
          <p:cNvSpPr/>
          <p:nvPr/>
        </p:nvSpPr>
        <p:spPr>
          <a:xfrm>
            <a:off x="996287" y="5393820"/>
            <a:ext cx="5262998" cy="3313625"/>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nvGrpSpPr>
          <p:cNvPr id="9" name="Group 8">
            <a:extLst>
              <a:ext uri="{FF2B5EF4-FFF2-40B4-BE49-F238E27FC236}">
                <a16:creationId xmlns:a16="http://schemas.microsoft.com/office/drawing/2014/main" id="{7DD13DB1-BB60-B26C-7325-405EBA469740}"/>
              </a:ext>
            </a:extLst>
          </p:cNvPr>
          <p:cNvGrpSpPr/>
          <p:nvPr/>
        </p:nvGrpSpPr>
        <p:grpSpPr>
          <a:xfrm>
            <a:off x="3914775" y="7995108"/>
            <a:ext cx="2428873" cy="1258867"/>
            <a:chOff x="2435078" y="1755948"/>
            <a:chExt cx="7559040" cy="3917796"/>
          </a:xfrm>
        </p:grpSpPr>
        <p:sp>
          <p:nvSpPr>
            <p:cNvPr id="10" name="Arrow: Right 9">
              <a:extLst>
                <a:ext uri="{FF2B5EF4-FFF2-40B4-BE49-F238E27FC236}">
                  <a16:creationId xmlns:a16="http://schemas.microsoft.com/office/drawing/2014/main" id="{7F6CD135-5660-E277-2BD3-35DC5F276930}"/>
                </a:ext>
              </a:extLst>
            </p:cNvPr>
            <p:cNvSpPr/>
            <p:nvPr/>
          </p:nvSpPr>
          <p:spPr>
            <a:xfrm>
              <a:off x="2892278" y="1755948"/>
              <a:ext cx="1280160" cy="1097280"/>
            </a:xfrm>
            <a:prstGeom prst="rightArrow">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1" name="Arrow: Right 10">
              <a:extLst>
                <a:ext uri="{FF2B5EF4-FFF2-40B4-BE49-F238E27FC236}">
                  <a16:creationId xmlns:a16="http://schemas.microsoft.com/office/drawing/2014/main" id="{986E92AD-DAD1-F538-C5E2-0AD9B24C5EF1}"/>
                </a:ext>
              </a:extLst>
            </p:cNvPr>
            <p:cNvSpPr/>
            <p:nvPr/>
          </p:nvSpPr>
          <p:spPr>
            <a:xfrm>
              <a:off x="3959078" y="3020868"/>
              <a:ext cx="1280160" cy="1097280"/>
            </a:xfrm>
            <a:prstGeom prst="rightArrow">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2" name="Arrow: Right 11">
              <a:extLst>
                <a:ext uri="{FF2B5EF4-FFF2-40B4-BE49-F238E27FC236}">
                  <a16:creationId xmlns:a16="http://schemas.microsoft.com/office/drawing/2014/main" id="{E9FC2012-9DEA-2C5E-DD03-7C0C357C3A95}"/>
                </a:ext>
              </a:extLst>
            </p:cNvPr>
            <p:cNvSpPr/>
            <p:nvPr/>
          </p:nvSpPr>
          <p:spPr>
            <a:xfrm>
              <a:off x="2435078" y="3753504"/>
              <a:ext cx="1280160" cy="1097280"/>
            </a:xfrm>
            <a:prstGeom prst="rightArrow">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3" name="Arrow: Right 12">
              <a:extLst>
                <a:ext uri="{FF2B5EF4-FFF2-40B4-BE49-F238E27FC236}">
                  <a16:creationId xmlns:a16="http://schemas.microsoft.com/office/drawing/2014/main" id="{15783E4D-C3B0-1F7D-0DD4-248533989604}"/>
                </a:ext>
              </a:extLst>
            </p:cNvPr>
            <p:cNvSpPr/>
            <p:nvPr/>
          </p:nvSpPr>
          <p:spPr>
            <a:xfrm>
              <a:off x="4340078" y="4576464"/>
              <a:ext cx="1280160" cy="1097280"/>
            </a:xfrm>
            <a:prstGeom prst="rightArrow">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4" name="Arrow: Right 13">
              <a:extLst>
                <a:ext uri="{FF2B5EF4-FFF2-40B4-BE49-F238E27FC236}">
                  <a16:creationId xmlns:a16="http://schemas.microsoft.com/office/drawing/2014/main" id="{5736104D-E6EF-3459-015C-9D4F2FAE5B79}"/>
                </a:ext>
              </a:extLst>
            </p:cNvPr>
            <p:cNvSpPr/>
            <p:nvPr/>
          </p:nvSpPr>
          <p:spPr>
            <a:xfrm>
              <a:off x="5574518" y="2197908"/>
              <a:ext cx="1280160" cy="1097280"/>
            </a:xfrm>
            <a:prstGeom prst="rightArrow">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5" name="Arrow: Right 14">
              <a:extLst>
                <a:ext uri="{FF2B5EF4-FFF2-40B4-BE49-F238E27FC236}">
                  <a16:creationId xmlns:a16="http://schemas.microsoft.com/office/drawing/2014/main" id="{5A6A2A67-5937-FF9B-BC96-4F4BF3E81593}"/>
                </a:ext>
              </a:extLst>
            </p:cNvPr>
            <p:cNvSpPr/>
            <p:nvPr/>
          </p:nvSpPr>
          <p:spPr>
            <a:xfrm>
              <a:off x="6214598" y="3494424"/>
              <a:ext cx="1280160" cy="1097280"/>
            </a:xfrm>
            <a:prstGeom prst="rightArrow">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1" name="Arrow: Right 20">
              <a:extLst>
                <a:ext uri="{FF2B5EF4-FFF2-40B4-BE49-F238E27FC236}">
                  <a16:creationId xmlns:a16="http://schemas.microsoft.com/office/drawing/2014/main" id="{DA2715D9-46E7-8A88-907C-6378AA632F1B}"/>
                </a:ext>
              </a:extLst>
            </p:cNvPr>
            <p:cNvSpPr/>
            <p:nvPr/>
          </p:nvSpPr>
          <p:spPr>
            <a:xfrm rot="10800000">
              <a:off x="8713958" y="3039456"/>
              <a:ext cx="1280160" cy="1097280"/>
            </a:xfrm>
            <a:prstGeom prst="rightArrow">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spTree>
    <p:extLst>
      <p:ext uri="{BB962C8B-B14F-4D97-AF65-F5344CB8AC3E}">
        <p14:creationId xmlns:p14="http://schemas.microsoft.com/office/powerpoint/2010/main" val="4281915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exagon 3">
            <a:extLst>
              <a:ext uri="{FF2B5EF4-FFF2-40B4-BE49-F238E27FC236}">
                <a16:creationId xmlns:a16="http://schemas.microsoft.com/office/drawing/2014/main" id="{6EAB36A2-71B0-7D05-8E7D-7F27B2D87C22}"/>
              </a:ext>
            </a:extLst>
          </p:cNvPr>
          <p:cNvSpPr/>
          <p:nvPr/>
        </p:nvSpPr>
        <p:spPr>
          <a:xfrm rot="1782986">
            <a:off x="-1328855" y="5145441"/>
            <a:ext cx="3595260" cy="3099365"/>
          </a:xfrm>
          <a:prstGeom prst="hexagon">
            <a:avLst>
              <a:gd name="adj" fmla="val 28965"/>
              <a:gd name="vf" fmla="val 115470"/>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6" name="Hexagon 5">
            <a:extLst>
              <a:ext uri="{FF2B5EF4-FFF2-40B4-BE49-F238E27FC236}">
                <a16:creationId xmlns:a16="http://schemas.microsoft.com/office/drawing/2014/main" id="{A466602C-4F05-3AD3-0D52-C30DDFD638E6}"/>
              </a:ext>
            </a:extLst>
          </p:cNvPr>
          <p:cNvSpPr/>
          <p:nvPr/>
        </p:nvSpPr>
        <p:spPr>
          <a:xfrm rot="1782986">
            <a:off x="4678406" y="654853"/>
            <a:ext cx="3595260" cy="3099365"/>
          </a:xfrm>
          <a:prstGeom prst="hexagon">
            <a:avLst>
              <a:gd name="adj" fmla="val 28965"/>
              <a:gd name="vf" fmla="val 115470"/>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7" name="Rectangle 6">
            <a:extLst>
              <a:ext uri="{FF2B5EF4-FFF2-40B4-BE49-F238E27FC236}">
                <a16:creationId xmlns:a16="http://schemas.microsoft.com/office/drawing/2014/main" id="{B8F61937-2AF7-C47C-657A-3F8755ACFB64}"/>
              </a:ext>
            </a:extLst>
          </p:cNvPr>
          <p:cNvSpPr/>
          <p:nvPr/>
        </p:nvSpPr>
        <p:spPr>
          <a:xfrm>
            <a:off x="2501900" y="2149381"/>
            <a:ext cx="3745466" cy="1071180"/>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8" name="TextBox 7">
            <a:extLst>
              <a:ext uri="{FF2B5EF4-FFF2-40B4-BE49-F238E27FC236}">
                <a16:creationId xmlns:a16="http://schemas.microsoft.com/office/drawing/2014/main" id="{E3DB8CB6-CE14-AC80-CBC9-DA8EFBCF8BDF}"/>
              </a:ext>
            </a:extLst>
          </p:cNvPr>
          <p:cNvSpPr txBox="1"/>
          <p:nvPr/>
        </p:nvSpPr>
        <p:spPr>
          <a:xfrm>
            <a:off x="993324" y="1696523"/>
            <a:ext cx="5264812" cy="261610"/>
          </a:xfrm>
          <a:prstGeom prst="rect">
            <a:avLst/>
          </a:prstGeom>
          <a:noFill/>
          <a:ln>
            <a:noFill/>
          </a:ln>
        </p:spPr>
        <p:txBody>
          <a:bodyPr wrap="square" rtlCol="0">
            <a:spAutoFit/>
          </a:bodyPr>
          <a:lstStyle/>
          <a:p>
            <a:pPr algn="r" rtl="1"/>
            <a:r>
              <a:rPr lang="en-US" sz="1100" b="1" dirty="0"/>
              <a:t>يرجى مراجعة أهداف التعلم وكتابة </a:t>
            </a:r>
            <a:r>
              <a:rPr lang="ar-SA" sz="1100" b="1" dirty="0"/>
              <a:t>تأملك</a:t>
            </a:r>
            <a:r>
              <a:rPr lang="en-US" sz="1100" b="1" dirty="0"/>
              <a:t> في مربع النص.</a:t>
            </a:r>
          </a:p>
        </p:txBody>
      </p:sp>
      <p:sp>
        <p:nvSpPr>
          <p:cNvPr id="9" name="TextBox 8">
            <a:extLst>
              <a:ext uri="{FF2B5EF4-FFF2-40B4-BE49-F238E27FC236}">
                <a16:creationId xmlns:a16="http://schemas.microsoft.com/office/drawing/2014/main" id="{009D6A6B-2098-1CA9-FB97-793D1728A544}"/>
              </a:ext>
            </a:extLst>
          </p:cNvPr>
          <p:cNvSpPr txBox="1"/>
          <p:nvPr/>
        </p:nvSpPr>
        <p:spPr>
          <a:xfrm>
            <a:off x="993326" y="2107349"/>
            <a:ext cx="1321602" cy="520312"/>
          </a:xfrm>
          <a:prstGeom prst="rect">
            <a:avLst/>
          </a:prstGeom>
          <a:noFill/>
          <a:ln>
            <a:noFill/>
          </a:ln>
        </p:spPr>
        <p:txBody>
          <a:bodyPr wrap="square" lIns="90000" tIns="90000" rIns="90000" bIns="90000" rtlCol="0">
            <a:spAutoFit/>
          </a:bodyPr>
          <a:lstStyle/>
          <a:p>
            <a:pPr algn="r" rtl="1"/>
            <a:r>
              <a:rPr lang="en-US" sz="1100" dirty="0">
                <a:latin typeface="Calibri" panose="020F0502020204030204" pitchFamily="34" charset="0"/>
                <a:cs typeface="Calibri" panose="020F0502020204030204" pitchFamily="34" charset="0"/>
              </a:rPr>
              <a:t>ما هي أهداف التعلم التي تشعر بالثقة في تحقيقها؟</a:t>
            </a:r>
          </a:p>
        </p:txBody>
      </p:sp>
      <p:sp>
        <p:nvSpPr>
          <p:cNvPr id="10" name="Rectangle 9">
            <a:extLst>
              <a:ext uri="{FF2B5EF4-FFF2-40B4-BE49-F238E27FC236}">
                <a16:creationId xmlns:a16="http://schemas.microsoft.com/office/drawing/2014/main" id="{E40AC73E-2770-1729-18D7-54ED7CB6DF8D}"/>
              </a:ext>
            </a:extLst>
          </p:cNvPr>
          <p:cNvSpPr/>
          <p:nvPr/>
        </p:nvSpPr>
        <p:spPr>
          <a:xfrm>
            <a:off x="2501900" y="3398040"/>
            <a:ext cx="3745466" cy="1118934"/>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1" name="TextBox 10">
            <a:extLst>
              <a:ext uri="{FF2B5EF4-FFF2-40B4-BE49-F238E27FC236}">
                <a16:creationId xmlns:a16="http://schemas.microsoft.com/office/drawing/2014/main" id="{05E05881-BDCE-3DBA-EC48-C152C2C5B000}"/>
              </a:ext>
            </a:extLst>
          </p:cNvPr>
          <p:cNvSpPr txBox="1"/>
          <p:nvPr/>
        </p:nvSpPr>
        <p:spPr>
          <a:xfrm>
            <a:off x="1007471" y="3413814"/>
            <a:ext cx="1309210" cy="858866"/>
          </a:xfrm>
          <a:prstGeom prst="rect">
            <a:avLst/>
          </a:prstGeom>
          <a:noFill/>
          <a:ln>
            <a:noFill/>
          </a:ln>
        </p:spPr>
        <p:txBody>
          <a:bodyPr wrap="square" lIns="90000" tIns="90000" rIns="90000" bIns="90000" rtlCol="0">
            <a:spAutoFit/>
          </a:bodyPr>
          <a:lstStyle/>
          <a:p>
            <a:pPr algn="r" rtl="1"/>
            <a:r>
              <a:rPr lang="en-US" sz="1100" dirty="0">
                <a:latin typeface="Calibri" panose="020F0502020204030204" pitchFamily="34" charset="0"/>
                <a:cs typeface="Calibri" panose="020F0502020204030204" pitchFamily="34" charset="0"/>
              </a:rPr>
              <a:t>ما هي أهداف التعلم التي ستحتاج إلى مزيد من المعلومات أو الممارسة أو الدعم؟</a:t>
            </a:r>
          </a:p>
        </p:txBody>
      </p:sp>
      <p:sp>
        <p:nvSpPr>
          <p:cNvPr id="12" name="TextBox 11">
            <a:extLst>
              <a:ext uri="{FF2B5EF4-FFF2-40B4-BE49-F238E27FC236}">
                <a16:creationId xmlns:a16="http://schemas.microsoft.com/office/drawing/2014/main" id="{A1077BBF-9463-53B4-65DF-C51BAEF3B71C}"/>
              </a:ext>
            </a:extLst>
          </p:cNvPr>
          <p:cNvSpPr txBox="1"/>
          <p:nvPr/>
        </p:nvSpPr>
        <p:spPr>
          <a:xfrm>
            <a:off x="993324" y="1264346"/>
            <a:ext cx="5254042" cy="307777"/>
          </a:xfrm>
          <a:prstGeom prst="rect">
            <a:avLst/>
          </a:prstGeom>
          <a:noFill/>
        </p:spPr>
        <p:txBody>
          <a:bodyPr wrap="square" rtlCol="0">
            <a:spAutoFit/>
          </a:bodyPr>
          <a:lstStyle/>
          <a:p>
            <a:pPr algn="r" rtl="1"/>
            <a:r>
              <a:rPr lang="ar-SA" sz="1400" dirty="0">
                <a:latin typeface="Calibri" panose="020F0502020204030204" pitchFamily="34" charset="0"/>
                <a:ea typeface="Arial"/>
                <a:cs typeface="Calibri" panose="020F0502020204030204" pitchFamily="34" charset="0"/>
                <a:sym typeface="Arial"/>
              </a:rPr>
              <a:t>أهداف</a:t>
            </a:r>
            <a:r>
              <a:rPr lang="en-US" sz="1400" dirty="0">
                <a:latin typeface="Calibri" panose="020F0502020204030204" pitchFamily="34" charset="0"/>
                <a:ea typeface="Arial"/>
                <a:cs typeface="Calibri" panose="020F0502020204030204" pitchFamily="34" charset="0"/>
                <a:sym typeface="Arial"/>
              </a:rPr>
              <a:t> التعلم</a:t>
            </a:r>
            <a:endParaRPr lang="en-US" sz="1400" b="1" spc="300" dirty="0">
              <a:solidFill>
                <a:schemeClr val="tx1"/>
              </a:solidFill>
            </a:endParaRPr>
          </a:p>
        </p:txBody>
      </p:sp>
      <p:sp>
        <p:nvSpPr>
          <p:cNvPr id="13" name="TextBox 12">
            <a:extLst>
              <a:ext uri="{FF2B5EF4-FFF2-40B4-BE49-F238E27FC236}">
                <a16:creationId xmlns:a16="http://schemas.microsoft.com/office/drawing/2014/main" id="{A9E27971-FCED-38C4-80C4-91CD602153FA}"/>
              </a:ext>
            </a:extLst>
          </p:cNvPr>
          <p:cNvSpPr txBox="1"/>
          <p:nvPr/>
        </p:nvSpPr>
        <p:spPr>
          <a:xfrm>
            <a:off x="996286" y="713169"/>
            <a:ext cx="5264813" cy="307777"/>
          </a:xfrm>
          <a:prstGeom prst="rect">
            <a:avLst/>
          </a:prstGeom>
          <a:noFill/>
        </p:spPr>
        <p:txBody>
          <a:bodyPr wrap="square">
            <a:spAutoFit/>
          </a:bodyPr>
          <a:lstStyle/>
          <a:p>
            <a:pPr marL="0" marR="0" lvl="0" indent="0" algn="r" rtl="1">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الجلسة </a:t>
            </a:r>
            <a:r>
              <a:rPr lang="ar-SA" sz="1400" b="1" spc="300" dirty="0">
                <a:solidFill>
                  <a:schemeClr val="bg1"/>
                </a:solidFill>
                <a:highlight>
                  <a:srgbClr val="54AF4B"/>
                </a:highlight>
                <a:latin typeface="Calibri"/>
                <a:ea typeface="Calibri"/>
                <a:cs typeface="Calibri"/>
                <a:sym typeface="Calibri"/>
              </a:rPr>
              <a:t>٥</a:t>
            </a:r>
            <a:r>
              <a:rPr lang="en-US" sz="1400" b="1" spc="300" dirty="0">
                <a:solidFill>
                  <a:schemeClr val="bg1"/>
                </a:solidFill>
                <a:highlight>
                  <a:srgbClr val="54AF4B"/>
                </a:highlight>
                <a:latin typeface="Calibri"/>
                <a:ea typeface="Calibri"/>
                <a:cs typeface="Calibri"/>
                <a:sym typeface="Calibri"/>
              </a:rPr>
              <a:t>: إغلاق الوحدة</a:t>
            </a:r>
          </a:p>
        </p:txBody>
      </p:sp>
      <p:sp>
        <p:nvSpPr>
          <p:cNvPr id="14" name="TextBox 13">
            <a:extLst>
              <a:ext uri="{FF2B5EF4-FFF2-40B4-BE49-F238E27FC236}">
                <a16:creationId xmlns:a16="http://schemas.microsoft.com/office/drawing/2014/main" id="{EE4527B0-81A6-7D77-1B7D-FB01B6B55422}"/>
              </a:ext>
            </a:extLst>
          </p:cNvPr>
          <p:cNvSpPr txBox="1"/>
          <p:nvPr/>
        </p:nvSpPr>
        <p:spPr>
          <a:xfrm>
            <a:off x="993324" y="5187134"/>
            <a:ext cx="5254042" cy="307777"/>
          </a:xfrm>
          <a:prstGeom prst="rect">
            <a:avLst/>
          </a:prstGeom>
          <a:noFill/>
        </p:spPr>
        <p:txBody>
          <a:bodyPr wrap="square" rtlCol="0">
            <a:spAutoFit/>
          </a:bodyPr>
          <a:lstStyle/>
          <a:p>
            <a:pPr algn="r" rtl="1"/>
            <a:r>
              <a:rPr lang="ar-SA" sz="1400" b="1" dirty="0">
                <a:latin typeface="Calibri" panose="020F0502020204030204" pitchFamily="34" charset="0"/>
                <a:cs typeface="Calibri" panose="020F0502020204030204" pitchFamily="34" charset="0"/>
              </a:rPr>
              <a:t>التأمل</a:t>
            </a:r>
            <a:endParaRPr lang="en-US" sz="1400" b="1" spc="300" dirty="0">
              <a:solidFill>
                <a:schemeClr val="tx1"/>
              </a:solidFill>
              <a:latin typeface="Calibri" panose="020F0502020204030204" pitchFamily="34" charset="0"/>
              <a:cs typeface="Calibri" panose="020F0502020204030204" pitchFamily="34" charset="0"/>
            </a:endParaRPr>
          </a:p>
        </p:txBody>
      </p:sp>
      <p:sp>
        <p:nvSpPr>
          <p:cNvPr id="15" name="Rectangle 14">
            <a:extLst>
              <a:ext uri="{FF2B5EF4-FFF2-40B4-BE49-F238E27FC236}">
                <a16:creationId xmlns:a16="http://schemas.microsoft.com/office/drawing/2014/main" id="{9C27418F-D422-6C56-BC28-BFA677CE97DF}"/>
              </a:ext>
            </a:extLst>
          </p:cNvPr>
          <p:cNvSpPr/>
          <p:nvPr/>
        </p:nvSpPr>
        <p:spPr>
          <a:xfrm>
            <a:off x="2501900" y="5633117"/>
            <a:ext cx="3745466" cy="939353"/>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6" name="TextBox 15">
            <a:extLst>
              <a:ext uri="{FF2B5EF4-FFF2-40B4-BE49-F238E27FC236}">
                <a16:creationId xmlns:a16="http://schemas.microsoft.com/office/drawing/2014/main" id="{8E9BB548-9155-B257-D4C1-8761A88058D0}"/>
              </a:ext>
            </a:extLst>
          </p:cNvPr>
          <p:cNvSpPr txBox="1"/>
          <p:nvPr/>
        </p:nvSpPr>
        <p:spPr>
          <a:xfrm>
            <a:off x="993326" y="5628588"/>
            <a:ext cx="1321602" cy="351035"/>
          </a:xfrm>
          <a:prstGeom prst="rect">
            <a:avLst/>
          </a:prstGeom>
          <a:noFill/>
          <a:ln>
            <a:noFill/>
          </a:ln>
        </p:spPr>
        <p:txBody>
          <a:bodyPr wrap="square" lIns="90000" tIns="90000" rIns="90000" bIns="90000" rtlCol="0">
            <a:spAutoFit/>
          </a:bodyPr>
          <a:lstStyle/>
          <a:p>
            <a:pPr algn="r" rtl="1"/>
            <a:r>
              <a:rPr lang="en-US" sz="1100" dirty="0">
                <a:latin typeface="Calibri" panose="020F0502020204030204" pitchFamily="34" charset="0"/>
                <a:cs typeface="Calibri" panose="020F0502020204030204" pitchFamily="34" charset="0"/>
              </a:rPr>
              <a:t>ما الذي فاجأك؟</a:t>
            </a:r>
          </a:p>
        </p:txBody>
      </p:sp>
      <p:sp>
        <p:nvSpPr>
          <p:cNvPr id="17" name="Rectangle 16">
            <a:extLst>
              <a:ext uri="{FF2B5EF4-FFF2-40B4-BE49-F238E27FC236}">
                <a16:creationId xmlns:a16="http://schemas.microsoft.com/office/drawing/2014/main" id="{4210A915-8C52-C5F3-A7F4-E237E5C23F68}"/>
              </a:ext>
            </a:extLst>
          </p:cNvPr>
          <p:cNvSpPr/>
          <p:nvPr/>
        </p:nvSpPr>
        <p:spPr>
          <a:xfrm>
            <a:off x="2501900" y="6753342"/>
            <a:ext cx="3745466" cy="981230"/>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8" name="TextBox 17">
            <a:extLst>
              <a:ext uri="{FF2B5EF4-FFF2-40B4-BE49-F238E27FC236}">
                <a16:creationId xmlns:a16="http://schemas.microsoft.com/office/drawing/2014/main" id="{FB07A959-D6C0-3A2D-E101-A9E252E2CCFE}"/>
              </a:ext>
            </a:extLst>
          </p:cNvPr>
          <p:cNvSpPr txBox="1"/>
          <p:nvPr/>
        </p:nvSpPr>
        <p:spPr>
          <a:xfrm>
            <a:off x="1007471" y="6762391"/>
            <a:ext cx="1309210" cy="520312"/>
          </a:xfrm>
          <a:prstGeom prst="rect">
            <a:avLst/>
          </a:prstGeom>
          <a:noFill/>
          <a:ln>
            <a:noFill/>
          </a:ln>
        </p:spPr>
        <p:txBody>
          <a:bodyPr wrap="square" lIns="90000" tIns="90000" rIns="90000" bIns="90000" rtlCol="0">
            <a:spAutoFit/>
          </a:bodyPr>
          <a:lstStyle/>
          <a:p>
            <a:pPr algn="r" rtl="1"/>
            <a:r>
              <a:rPr lang="en-US" sz="1100" dirty="0">
                <a:latin typeface="Calibri" panose="020F0502020204030204" pitchFamily="34" charset="0"/>
                <a:cs typeface="Calibri" panose="020F0502020204030204" pitchFamily="34" charset="0"/>
              </a:rPr>
              <a:t>ما الذي </a:t>
            </a:r>
            <a:r>
              <a:rPr lang="ar-SA" sz="1100" dirty="0">
                <a:latin typeface="Calibri" panose="020F0502020204030204" pitchFamily="34" charset="0"/>
                <a:cs typeface="Calibri" panose="020F0502020204030204" pitchFamily="34" charset="0"/>
              </a:rPr>
              <a:t>كان تحدياً بالنسبة لك</a:t>
            </a:r>
            <a:r>
              <a:rPr lang="en-US" sz="1100" dirty="0">
                <a:latin typeface="Calibri" panose="020F0502020204030204" pitchFamily="34" charset="0"/>
                <a:cs typeface="Calibri" panose="020F0502020204030204" pitchFamily="34" charset="0"/>
              </a:rPr>
              <a:t>؟</a:t>
            </a:r>
          </a:p>
        </p:txBody>
      </p:sp>
      <p:sp>
        <p:nvSpPr>
          <p:cNvPr id="19" name="Rectangle 18">
            <a:extLst>
              <a:ext uri="{FF2B5EF4-FFF2-40B4-BE49-F238E27FC236}">
                <a16:creationId xmlns:a16="http://schemas.microsoft.com/office/drawing/2014/main" id="{19633DF0-38DC-C91A-33D1-2674767E86CA}"/>
              </a:ext>
            </a:extLst>
          </p:cNvPr>
          <p:cNvSpPr/>
          <p:nvPr/>
        </p:nvSpPr>
        <p:spPr>
          <a:xfrm>
            <a:off x="2501900" y="7928131"/>
            <a:ext cx="3745466" cy="981230"/>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0" name="TextBox 19">
            <a:extLst>
              <a:ext uri="{FF2B5EF4-FFF2-40B4-BE49-F238E27FC236}">
                <a16:creationId xmlns:a16="http://schemas.microsoft.com/office/drawing/2014/main" id="{FD319568-F635-EA48-60E0-BDE78BF6851F}"/>
              </a:ext>
            </a:extLst>
          </p:cNvPr>
          <p:cNvSpPr txBox="1"/>
          <p:nvPr/>
        </p:nvSpPr>
        <p:spPr>
          <a:xfrm>
            <a:off x="1007471" y="7928131"/>
            <a:ext cx="1309210" cy="520312"/>
          </a:xfrm>
          <a:prstGeom prst="rect">
            <a:avLst/>
          </a:prstGeom>
          <a:noFill/>
          <a:ln>
            <a:noFill/>
          </a:ln>
        </p:spPr>
        <p:txBody>
          <a:bodyPr wrap="square" lIns="90000" tIns="90000" rIns="90000" bIns="90000" rtlCol="0">
            <a:spAutoFit/>
          </a:bodyPr>
          <a:lstStyle/>
          <a:p>
            <a:pPr algn="r" rtl="1"/>
            <a:r>
              <a:rPr lang="en-US" sz="1100" dirty="0">
                <a:latin typeface="Calibri" panose="020F0502020204030204" pitchFamily="34" charset="0"/>
                <a:cs typeface="Calibri" panose="020F0502020204030204" pitchFamily="34" charset="0"/>
              </a:rPr>
              <a:t>ماذا كنت ترغب في معرفة المزيد عنه؟</a:t>
            </a:r>
          </a:p>
        </p:txBody>
      </p:sp>
      <p:sp>
        <p:nvSpPr>
          <p:cNvPr id="21" name="Hexagon 20">
            <a:extLst>
              <a:ext uri="{FF2B5EF4-FFF2-40B4-BE49-F238E27FC236}">
                <a16:creationId xmlns:a16="http://schemas.microsoft.com/office/drawing/2014/main" id="{8257DB33-5AC6-176B-FBDC-E8E180499219}"/>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2" name="Hexagon 21">
            <a:extLst>
              <a:ext uri="{FF2B5EF4-FFF2-40B4-BE49-F238E27FC236}">
                <a16:creationId xmlns:a16="http://schemas.microsoft.com/office/drawing/2014/main" id="{1D80CD26-6C9C-1777-38E6-5BF6379FAA8F}"/>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3" name="Hexagon 22">
            <a:extLst>
              <a:ext uri="{FF2B5EF4-FFF2-40B4-BE49-F238E27FC236}">
                <a16:creationId xmlns:a16="http://schemas.microsoft.com/office/drawing/2014/main" id="{D1010FA2-E156-284E-5FA3-839AF5A219A4}"/>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4" name="Hexagon 23">
            <a:extLst>
              <a:ext uri="{FF2B5EF4-FFF2-40B4-BE49-F238E27FC236}">
                <a16:creationId xmlns:a16="http://schemas.microsoft.com/office/drawing/2014/main" id="{282CC43B-A442-7C07-D0DC-DFC7DCCCBF41}"/>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5" name="Hexagon 24">
            <a:extLst>
              <a:ext uri="{FF2B5EF4-FFF2-40B4-BE49-F238E27FC236}">
                <a16:creationId xmlns:a16="http://schemas.microsoft.com/office/drawing/2014/main" id="{B2DB350D-CE84-CF62-CD81-4A1237F137D2}"/>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Tree>
    <p:extLst>
      <p:ext uri="{BB962C8B-B14F-4D97-AF65-F5344CB8AC3E}">
        <p14:creationId xmlns:p14="http://schemas.microsoft.com/office/powerpoint/2010/main" val="13952493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6B17A05-5160-3F1D-6F5D-CEFC4F447144}"/>
              </a:ext>
            </a:extLst>
          </p:cNvPr>
          <p:cNvSpPr/>
          <p:nvPr/>
        </p:nvSpPr>
        <p:spPr>
          <a:xfrm>
            <a:off x="0" y="0"/>
            <a:ext cx="6858000" cy="33147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6" name="TextBox 5">
            <a:extLst>
              <a:ext uri="{FF2B5EF4-FFF2-40B4-BE49-F238E27FC236}">
                <a16:creationId xmlns:a16="http://schemas.microsoft.com/office/drawing/2014/main" id="{D538EB5D-BDBC-449C-4D32-9E96742D7F80}"/>
              </a:ext>
            </a:extLst>
          </p:cNvPr>
          <p:cNvSpPr txBox="1"/>
          <p:nvPr/>
        </p:nvSpPr>
        <p:spPr>
          <a:xfrm>
            <a:off x="752439" y="4817751"/>
            <a:ext cx="5061022" cy="2062103"/>
          </a:xfrm>
          <a:prstGeom prst="rect">
            <a:avLst/>
          </a:prstGeom>
          <a:noFill/>
        </p:spPr>
        <p:txBody>
          <a:bodyPr wrap="square" rtlCol="0">
            <a:spAutoFit/>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kumimoji="0" lang="en-US" sz="2000" b="1" i="0" u="none" strike="noStrike" kern="1200" cap="none" spc="300" normalizeH="0" baseline="0" noProof="0" dirty="0">
                <a:ln>
                  <a:noFill/>
                </a:ln>
                <a:solidFill>
                  <a:schemeClr val="accent3">
                    <a:lumMod val="75000"/>
                  </a:schemeClr>
                </a:solidFill>
                <a:effectLst/>
                <a:uLnTx/>
                <a:uFillTx/>
                <a:latin typeface="Calibri" panose="020F0502020204030204" pitchFamily="34" charset="0"/>
                <a:cs typeface="Calibri" panose="020F0502020204030204" pitchFamily="34" charset="0"/>
              </a:rPr>
              <a:t>الوحدة </a:t>
            </a:r>
            <a:r>
              <a:rPr kumimoji="0" lang="ar-SA" sz="2000" b="1" i="0" u="none" strike="noStrike" kern="1200" cap="none" spc="300" normalizeH="0" baseline="0" noProof="0" dirty="0">
                <a:ln>
                  <a:noFill/>
                </a:ln>
                <a:solidFill>
                  <a:schemeClr val="accent3">
                    <a:lumMod val="75000"/>
                  </a:schemeClr>
                </a:solidFill>
                <a:effectLst/>
                <a:uLnTx/>
                <a:uFillTx/>
                <a:latin typeface="Calibri" panose="020F0502020204030204" pitchFamily="34" charset="0"/>
                <a:cs typeface="Calibri" panose="020F0502020204030204" pitchFamily="34" charset="0"/>
              </a:rPr>
              <a:t>٢</a:t>
            </a:r>
            <a:endParaRPr kumimoji="0" lang="en-US" sz="2000" b="1" i="0" u="none" strike="noStrike" kern="1200" cap="none" spc="300" normalizeH="0" baseline="0" noProof="0" dirty="0">
              <a:ln>
                <a:noFill/>
              </a:ln>
              <a:solidFill>
                <a:schemeClr val="accent3">
                  <a:lumMod val="75000"/>
                </a:schemeClr>
              </a:solidFill>
              <a:effectLst/>
              <a:uLnTx/>
              <a:uFillTx/>
              <a:latin typeface="Calibri" panose="020F0502020204030204" pitchFamily="34" charset="0"/>
              <a:cs typeface="Calibri" panose="020F0502020204030204" pitchFamily="34" charset="0"/>
            </a:endParaRPr>
          </a:p>
          <a:p>
            <a:pPr marL="0" marR="0" lvl="0" indent="0" algn="r" defTabSz="457200" rtl="1" eaLnBrk="1" fontAlgn="auto" latinLnBrk="0" hangingPunct="1">
              <a:lnSpc>
                <a:spcPct val="100000"/>
              </a:lnSpc>
              <a:spcBef>
                <a:spcPts val="0"/>
              </a:spcBef>
              <a:spcAft>
                <a:spcPts val="0"/>
              </a:spcAft>
              <a:buClrTx/>
              <a:buSzTx/>
              <a:buFontTx/>
              <a:buNone/>
              <a:tabLst/>
              <a:defRPr/>
            </a:pPr>
            <a:r>
              <a:rPr lang="en-US" sz="2000" b="1" spc="300" dirty="0">
                <a:solidFill>
                  <a:schemeClr val="accent3">
                    <a:lumMod val="75000"/>
                  </a:schemeClr>
                </a:solidFill>
                <a:latin typeface="Calibri" panose="020F0502020204030204" pitchFamily="34" charset="0"/>
                <a:cs typeface="Calibri" panose="020F0502020204030204" pitchFamily="34" charset="0"/>
              </a:rPr>
              <a:t> </a:t>
            </a:r>
            <a:endParaRPr lang="en-US" sz="4400" b="1" dirty="0">
              <a:solidFill>
                <a:schemeClr val="accent3">
                  <a:lumMod val="75000"/>
                </a:schemeClr>
              </a:solidFill>
              <a:latin typeface="Calibri" panose="020F0502020204030204" pitchFamily="34" charset="0"/>
              <a:cs typeface="Calibri" panose="020F0502020204030204" pitchFamily="34" charset="0"/>
            </a:endParaRPr>
          </a:p>
          <a:p>
            <a:pPr algn="r" rtl="1"/>
            <a:r>
              <a:rPr lang="en-US" sz="4400" b="1" dirty="0">
                <a:solidFill>
                  <a:schemeClr val="accent3">
                    <a:lumMod val="75000"/>
                  </a:schemeClr>
                </a:solidFill>
                <a:latin typeface="Calibri" panose="020F0502020204030204" pitchFamily="34" charset="0"/>
                <a:cs typeface="Calibri" panose="020F0502020204030204" pitchFamily="34" charset="0"/>
              </a:rPr>
              <a:t>العمل مع العائلات خلال </a:t>
            </a:r>
            <a:r>
              <a:rPr lang="ar-SA" sz="4400" b="1" dirty="0">
                <a:solidFill>
                  <a:schemeClr val="accent3">
                    <a:lumMod val="75000"/>
                  </a:schemeClr>
                </a:solidFill>
                <a:latin typeface="Calibri" panose="020F0502020204030204" pitchFamily="34" charset="0"/>
                <a:cs typeface="Calibri" panose="020F0502020204030204" pitchFamily="34" charset="0"/>
              </a:rPr>
              <a:t>عملية</a:t>
            </a:r>
            <a:r>
              <a:rPr lang="en-US" sz="4400" b="1" dirty="0">
                <a:solidFill>
                  <a:schemeClr val="accent3">
                    <a:lumMod val="75000"/>
                  </a:schemeClr>
                </a:solidFill>
                <a:latin typeface="Calibri" panose="020F0502020204030204" pitchFamily="34" charset="0"/>
                <a:cs typeface="Calibri" panose="020F0502020204030204" pitchFamily="34" charset="0"/>
              </a:rPr>
              <a:t> إدارة الحالة</a:t>
            </a:r>
          </a:p>
        </p:txBody>
      </p:sp>
      <p:sp>
        <p:nvSpPr>
          <p:cNvPr id="11" name="Hexagon 10">
            <a:extLst>
              <a:ext uri="{FF2B5EF4-FFF2-40B4-BE49-F238E27FC236}">
                <a16:creationId xmlns:a16="http://schemas.microsoft.com/office/drawing/2014/main" id="{A123E7D5-632F-3710-44A8-BC8B32827CD7}"/>
              </a:ext>
            </a:extLst>
          </p:cNvPr>
          <p:cNvSpPr/>
          <p:nvPr/>
        </p:nvSpPr>
        <p:spPr>
          <a:xfrm rot="1782986">
            <a:off x="500141" y="2100031"/>
            <a:ext cx="2348803" cy="2024823"/>
          </a:xfrm>
          <a:prstGeom prst="hexagon">
            <a:avLst>
              <a:gd name="adj" fmla="val 28965"/>
              <a:gd name="vf" fmla="val 11547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nvGrpSpPr>
          <p:cNvPr id="24" name="Group 23">
            <a:extLst>
              <a:ext uri="{FF2B5EF4-FFF2-40B4-BE49-F238E27FC236}">
                <a16:creationId xmlns:a16="http://schemas.microsoft.com/office/drawing/2014/main" id="{EBEC69A4-9677-6079-7DFA-67D3A8CD431F}"/>
              </a:ext>
            </a:extLst>
          </p:cNvPr>
          <p:cNvGrpSpPr/>
          <p:nvPr/>
        </p:nvGrpSpPr>
        <p:grpSpPr>
          <a:xfrm>
            <a:off x="1004090" y="2588012"/>
            <a:ext cx="1340904" cy="1048860"/>
            <a:chOff x="7782406" y="2711084"/>
            <a:chExt cx="2129028" cy="1665337"/>
          </a:xfrm>
        </p:grpSpPr>
        <p:grpSp>
          <p:nvGrpSpPr>
            <p:cNvPr id="25" name="Group 24">
              <a:extLst>
                <a:ext uri="{FF2B5EF4-FFF2-40B4-BE49-F238E27FC236}">
                  <a16:creationId xmlns:a16="http://schemas.microsoft.com/office/drawing/2014/main" id="{972E372C-080F-B895-B4FC-A412311BA1BA}"/>
                </a:ext>
              </a:extLst>
            </p:cNvPr>
            <p:cNvGrpSpPr/>
            <p:nvPr/>
          </p:nvGrpSpPr>
          <p:grpSpPr>
            <a:xfrm>
              <a:off x="7782406" y="3249833"/>
              <a:ext cx="437746" cy="1126588"/>
              <a:chOff x="7856248" y="2409742"/>
              <a:chExt cx="1359139" cy="3497898"/>
            </a:xfrm>
          </p:grpSpPr>
          <p:sp>
            <p:nvSpPr>
              <p:cNvPr id="35" name="Round Same Side Corner Rectangle 23">
                <a:extLst>
                  <a:ext uri="{FF2B5EF4-FFF2-40B4-BE49-F238E27FC236}">
                    <a16:creationId xmlns:a16="http://schemas.microsoft.com/office/drawing/2014/main" id="{59AC1CAE-20B9-781A-4DDD-60EC4284B110}"/>
                  </a:ext>
                </a:extLst>
              </p:cNvPr>
              <p:cNvSpPr/>
              <p:nvPr/>
            </p:nvSpPr>
            <p:spPr>
              <a:xfrm>
                <a:off x="7866215" y="4002301"/>
                <a:ext cx="1343863" cy="1905339"/>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6" name="Oval 35">
                <a:extLst>
                  <a:ext uri="{FF2B5EF4-FFF2-40B4-BE49-F238E27FC236}">
                    <a16:creationId xmlns:a16="http://schemas.microsoft.com/office/drawing/2014/main" id="{5C9C8290-2CD3-C0DD-5BF5-67DE72C9F003}"/>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grpSp>
          <p:nvGrpSpPr>
            <p:cNvPr id="26" name="Group 25">
              <a:extLst>
                <a:ext uri="{FF2B5EF4-FFF2-40B4-BE49-F238E27FC236}">
                  <a16:creationId xmlns:a16="http://schemas.microsoft.com/office/drawing/2014/main" id="{C638C5EE-FD47-E597-E161-99E61FF21236}"/>
                </a:ext>
              </a:extLst>
            </p:cNvPr>
            <p:cNvGrpSpPr/>
            <p:nvPr/>
          </p:nvGrpSpPr>
          <p:grpSpPr>
            <a:xfrm>
              <a:off x="8356147" y="3116198"/>
              <a:ext cx="437746" cy="1260223"/>
              <a:chOff x="7856248" y="2409742"/>
              <a:chExt cx="1359139" cy="3912816"/>
            </a:xfrm>
          </p:grpSpPr>
          <p:sp>
            <p:nvSpPr>
              <p:cNvPr id="33" name="Round Same Side Corner Rectangle 23">
                <a:extLst>
                  <a:ext uri="{FF2B5EF4-FFF2-40B4-BE49-F238E27FC236}">
                    <a16:creationId xmlns:a16="http://schemas.microsoft.com/office/drawing/2014/main" id="{EA521D4E-39E8-F870-6F23-33BB675753EA}"/>
                  </a:ext>
                </a:extLst>
              </p:cNvPr>
              <p:cNvSpPr/>
              <p:nvPr/>
            </p:nvSpPr>
            <p:spPr>
              <a:xfrm>
                <a:off x="7866215" y="4002302"/>
                <a:ext cx="1343863" cy="2320256"/>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4" name="Oval 33">
                <a:extLst>
                  <a:ext uri="{FF2B5EF4-FFF2-40B4-BE49-F238E27FC236}">
                    <a16:creationId xmlns:a16="http://schemas.microsoft.com/office/drawing/2014/main" id="{CEA7C9BE-C6F0-742F-9216-C7FD9EF8BBAE}"/>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grpSp>
          <p:nvGrpSpPr>
            <p:cNvPr id="27" name="Group 26">
              <a:extLst>
                <a:ext uri="{FF2B5EF4-FFF2-40B4-BE49-F238E27FC236}">
                  <a16:creationId xmlns:a16="http://schemas.microsoft.com/office/drawing/2014/main" id="{BF6435C7-9F5B-BE82-8185-B5C2C3178BDA}"/>
                </a:ext>
              </a:extLst>
            </p:cNvPr>
            <p:cNvGrpSpPr/>
            <p:nvPr/>
          </p:nvGrpSpPr>
          <p:grpSpPr>
            <a:xfrm>
              <a:off x="8924230" y="2931003"/>
              <a:ext cx="437746" cy="1445418"/>
              <a:chOff x="7856248" y="2409742"/>
              <a:chExt cx="1359139" cy="4487820"/>
            </a:xfrm>
          </p:grpSpPr>
          <p:sp>
            <p:nvSpPr>
              <p:cNvPr id="31" name="Round Same Side Corner Rectangle 23">
                <a:extLst>
                  <a:ext uri="{FF2B5EF4-FFF2-40B4-BE49-F238E27FC236}">
                    <a16:creationId xmlns:a16="http://schemas.microsoft.com/office/drawing/2014/main" id="{5D9FACC3-F628-78DC-B6AE-CFF31F12A6A6}"/>
                  </a:ext>
                </a:extLst>
              </p:cNvPr>
              <p:cNvSpPr/>
              <p:nvPr/>
            </p:nvSpPr>
            <p:spPr>
              <a:xfrm>
                <a:off x="7866215" y="4002302"/>
                <a:ext cx="1343863" cy="2895260"/>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2" name="Oval 31">
                <a:extLst>
                  <a:ext uri="{FF2B5EF4-FFF2-40B4-BE49-F238E27FC236}">
                    <a16:creationId xmlns:a16="http://schemas.microsoft.com/office/drawing/2014/main" id="{7DCD3115-419B-063D-4B5B-C42C1551E8A9}"/>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grpSp>
          <p:nvGrpSpPr>
            <p:cNvPr id="28" name="Group 27">
              <a:extLst>
                <a:ext uri="{FF2B5EF4-FFF2-40B4-BE49-F238E27FC236}">
                  <a16:creationId xmlns:a16="http://schemas.microsoft.com/office/drawing/2014/main" id="{FC52E3F3-2AB6-0A39-B153-F54E67E5F763}"/>
                </a:ext>
              </a:extLst>
            </p:cNvPr>
            <p:cNvGrpSpPr/>
            <p:nvPr/>
          </p:nvGrpSpPr>
          <p:grpSpPr>
            <a:xfrm>
              <a:off x="9473688" y="2711084"/>
              <a:ext cx="437746" cy="1665337"/>
              <a:chOff x="7856248" y="2409742"/>
              <a:chExt cx="1359139" cy="5170638"/>
            </a:xfrm>
          </p:grpSpPr>
          <p:sp>
            <p:nvSpPr>
              <p:cNvPr id="29" name="Round Same Side Corner Rectangle 23">
                <a:extLst>
                  <a:ext uri="{FF2B5EF4-FFF2-40B4-BE49-F238E27FC236}">
                    <a16:creationId xmlns:a16="http://schemas.microsoft.com/office/drawing/2014/main" id="{4FC7A5EE-5792-B2B3-6C64-BEEC699496A5}"/>
                  </a:ext>
                </a:extLst>
              </p:cNvPr>
              <p:cNvSpPr/>
              <p:nvPr/>
            </p:nvSpPr>
            <p:spPr>
              <a:xfrm>
                <a:off x="7866215" y="4002302"/>
                <a:ext cx="1343863" cy="3578078"/>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0" name="Oval 29">
                <a:extLst>
                  <a:ext uri="{FF2B5EF4-FFF2-40B4-BE49-F238E27FC236}">
                    <a16:creationId xmlns:a16="http://schemas.microsoft.com/office/drawing/2014/main" id="{FB0CF530-65AE-9150-BEB3-37645535B91E}"/>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grpSp>
    </p:spTree>
    <p:extLst>
      <p:ext uri="{BB962C8B-B14F-4D97-AF65-F5344CB8AC3E}">
        <p14:creationId xmlns:p14="http://schemas.microsoft.com/office/powerpoint/2010/main" val="38287329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86A94A7-CB7D-00B5-33DC-CE6748FC9FB0}"/>
              </a:ext>
            </a:extLst>
          </p:cNvPr>
          <p:cNvSpPr txBox="1"/>
          <p:nvPr/>
        </p:nvSpPr>
        <p:spPr>
          <a:xfrm>
            <a:off x="1540635" y="1310779"/>
            <a:ext cx="4682543" cy="1862048"/>
          </a:xfrm>
          <a:prstGeom prst="rect">
            <a:avLst/>
          </a:prstGeom>
          <a:noFill/>
        </p:spPr>
        <p:txBody>
          <a:bodyPr wrap="square" rtlCol="0">
            <a:spAutoFit/>
          </a:bodyPr>
          <a:lstStyle/>
          <a:p>
            <a:pPr marL="0" marR="0" lvl="0" indent="0" algn="r" rtl="1">
              <a:spcBef>
                <a:spcPts val="0"/>
              </a:spcBef>
              <a:spcAft>
                <a:spcPts val="1800"/>
              </a:spcAft>
              <a:buNone/>
            </a:pPr>
            <a:r>
              <a:rPr lang="en-US" sz="1100" b="1" dirty="0">
                <a:solidFill>
                  <a:schemeClr val="tx1"/>
                </a:solidFill>
                <a:latin typeface="Calibri"/>
                <a:ea typeface="Calibri"/>
                <a:cs typeface="Calibri"/>
                <a:sym typeface="Calibri"/>
              </a:rPr>
              <a:t>الجلسة </a:t>
            </a:r>
            <a:r>
              <a:rPr lang="ar-SA" sz="1100" b="1" dirty="0">
                <a:solidFill>
                  <a:schemeClr val="tx1"/>
                </a:solidFill>
                <a:latin typeface="Calibri"/>
                <a:ea typeface="Calibri"/>
                <a:cs typeface="Calibri"/>
                <a:sym typeface="Calibri"/>
              </a:rPr>
              <a:t>١</a:t>
            </a:r>
            <a:r>
              <a:rPr lang="en-US" sz="1100" b="1" dirty="0">
                <a:solidFill>
                  <a:schemeClr val="tx1"/>
                </a:solidFill>
                <a:latin typeface="Calibri"/>
                <a:ea typeface="Calibri"/>
                <a:cs typeface="Calibri"/>
                <a:sym typeface="Calibri"/>
              </a:rPr>
              <a:t>:</a:t>
            </a:r>
            <a:r>
              <a:rPr lang="ar-SA" sz="1100" b="1" dirty="0">
                <a:solidFill>
                  <a:schemeClr val="tx1"/>
                </a:solidFill>
                <a:latin typeface="Calibri"/>
                <a:ea typeface="Calibri"/>
                <a:cs typeface="Calibri"/>
                <a:sym typeface="Calibri"/>
              </a:rPr>
              <a:t> ا</a:t>
            </a:r>
            <a:r>
              <a:rPr lang="en-US" sz="1100" dirty="0">
                <a:solidFill>
                  <a:schemeClr val="tx1"/>
                </a:solidFill>
                <a:latin typeface="Calibri"/>
                <a:ea typeface="Calibri"/>
                <a:cs typeface="Calibri"/>
                <a:sym typeface="Calibri"/>
              </a:rPr>
              <a:t>فت</a:t>
            </a:r>
            <a:r>
              <a:rPr lang="ar-SA" sz="1100" dirty="0">
                <a:solidFill>
                  <a:schemeClr val="tx1"/>
                </a:solidFill>
                <a:latin typeface="Calibri"/>
                <a:ea typeface="Calibri"/>
                <a:cs typeface="Calibri"/>
                <a:sym typeface="Calibri"/>
              </a:rPr>
              <a:t>تا</a:t>
            </a:r>
            <a:r>
              <a:rPr lang="en-US" sz="1100" dirty="0">
                <a:solidFill>
                  <a:schemeClr val="tx1"/>
                </a:solidFill>
                <a:latin typeface="Calibri"/>
                <a:ea typeface="Calibri"/>
                <a:cs typeface="Calibri"/>
                <a:sym typeface="Calibri"/>
              </a:rPr>
              <a:t>ح الوحدة</a:t>
            </a:r>
          </a:p>
          <a:p>
            <a:pPr marL="0" marR="0" lvl="0" indent="0" algn="r" rtl="1">
              <a:spcBef>
                <a:spcPts val="0"/>
              </a:spcBef>
              <a:spcAft>
                <a:spcPts val="1800"/>
              </a:spcAft>
              <a:buNone/>
            </a:pPr>
            <a:r>
              <a:rPr lang="en-US" sz="1100" b="1" dirty="0">
                <a:solidFill>
                  <a:schemeClr val="tx1"/>
                </a:solidFill>
                <a:latin typeface="Calibri"/>
                <a:ea typeface="Calibri"/>
                <a:cs typeface="Calibri"/>
                <a:sym typeface="Calibri"/>
              </a:rPr>
              <a:t>الجلسة </a:t>
            </a:r>
            <a:r>
              <a:rPr lang="ar-SA" sz="1100" b="1" dirty="0">
                <a:solidFill>
                  <a:schemeClr val="tx1"/>
                </a:solidFill>
                <a:latin typeface="Calibri"/>
                <a:ea typeface="Calibri"/>
                <a:cs typeface="Calibri"/>
                <a:sym typeface="Calibri"/>
              </a:rPr>
              <a:t>٢</a:t>
            </a:r>
            <a:r>
              <a:rPr lang="en-US" sz="1100" b="1" dirty="0">
                <a:solidFill>
                  <a:schemeClr val="tx1"/>
                </a:solidFill>
                <a:latin typeface="Calibri"/>
                <a:ea typeface="Calibri"/>
                <a:cs typeface="Calibri"/>
                <a:sym typeface="Calibri"/>
              </a:rPr>
              <a:t>:</a:t>
            </a:r>
            <a:r>
              <a:rPr lang="en-US" sz="1100" dirty="0">
                <a:solidFill>
                  <a:schemeClr val="tx1"/>
                </a:solidFill>
                <a:latin typeface="Calibri"/>
                <a:ea typeface="Calibri"/>
                <a:cs typeface="Calibri"/>
                <a:sym typeface="Calibri"/>
              </a:rPr>
              <a:t>إشراك العائلات ومقدمي الرعاية في إدارة الحال</a:t>
            </a:r>
            <a:r>
              <a:rPr lang="ar-SA" sz="1100" dirty="0">
                <a:solidFill>
                  <a:schemeClr val="tx1"/>
                </a:solidFill>
                <a:latin typeface="Calibri"/>
                <a:ea typeface="Calibri"/>
                <a:cs typeface="Calibri"/>
                <a:sym typeface="Calibri"/>
              </a:rPr>
              <a:t>ة</a:t>
            </a:r>
            <a:endParaRPr lang="en-US" sz="1100" dirty="0">
              <a:solidFill>
                <a:schemeClr val="tx1"/>
              </a:solidFill>
              <a:latin typeface="Calibri"/>
              <a:ea typeface="Calibri"/>
              <a:cs typeface="Calibri"/>
              <a:sym typeface="Calibri"/>
            </a:endParaRPr>
          </a:p>
          <a:p>
            <a:pPr marL="0" marR="0" lvl="0" indent="0" algn="r" rtl="1">
              <a:spcBef>
                <a:spcPts val="0"/>
              </a:spcBef>
              <a:spcAft>
                <a:spcPts val="1800"/>
              </a:spcAft>
              <a:buNone/>
            </a:pPr>
            <a:r>
              <a:rPr lang="en-US" sz="1100" b="1" dirty="0">
                <a:solidFill>
                  <a:schemeClr val="tx1"/>
                </a:solidFill>
                <a:latin typeface="Calibri"/>
                <a:ea typeface="Calibri"/>
                <a:cs typeface="Calibri"/>
                <a:sym typeface="Calibri"/>
              </a:rPr>
              <a:t>الجلسة </a:t>
            </a:r>
            <a:r>
              <a:rPr lang="ar-SA" sz="1100" b="1" dirty="0">
                <a:solidFill>
                  <a:schemeClr val="tx1"/>
                </a:solidFill>
                <a:latin typeface="Calibri"/>
                <a:ea typeface="Calibri"/>
                <a:cs typeface="Calibri"/>
                <a:sym typeface="Calibri"/>
              </a:rPr>
              <a:t>٣ </a:t>
            </a:r>
            <a:r>
              <a:rPr lang="en-US" sz="1100" b="1" dirty="0">
                <a:solidFill>
                  <a:schemeClr val="tx1"/>
                </a:solidFill>
                <a:latin typeface="Calibri"/>
                <a:ea typeface="Calibri"/>
                <a:cs typeface="Calibri"/>
                <a:sym typeface="Calibri"/>
              </a:rPr>
              <a:t>:</a:t>
            </a:r>
            <a:r>
              <a:rPr lang="ar-SA" sz="1100" dirty="0">
                <a:latin typeface="Calibri"/>
                <a:ea typeface="Calibri"/>
                <a:cs typeface="Calibri"/>
                <a:sym typeface="Calibri"/>
              </a:rPr>
              <a:t>دعم</a:t>
            </a:r>
            <a:r>
              <a:rPr lang="en-US" sz="1100" dirty="0">
                <a:solidFill>
                  <a:schemeClr val="tx1"/>
                </a:solidFill>
                <a:latin typeface="Calibri"/>
                <a:ea typeface="Calibri"/>
                <a:cs typeface="Calibri"/>
                <a:sym typeface="Calibri"/>
              </a:rPr>
              <a:t> الأسرة </a:t>
            </a:r>
            <a:r>
              <a:rPr lang="ar-SA" sz="1100" dirty="0">
                <a:solidFill>
                  <a:schemeClr val="tx1"/>
                </a:solidFill>
                <a:latin typeface="Calibri"/>
                <a:ea typeface="Calibri"/>
                <a:cs typeface="Calibri"/>
                <a:sym typeface="Calibri"/>
              </a:rPr>
              <a:t>خلال</a:t>
            </a:r>
            <a:r>
              <a:rPr lang="en-US" sz="1100" dirty="0">
                <a:solidFill>
                  <a:schemeClr val="tx1"/>
                </a:solidFill>
                <a:latin typeface="Calibri"/>
                <a:ea typeface="Calibri"/>
                <a:cs typeface="Calibri"/>
                <a:sym typeface="Calibri"/>
              </a:rPr>
              <a:t> عملية إدارة الحالة</a:t>
            </a:r>
          </a:p>
          <a:p>
            <a:pPr marL="0" marR="0" lvl="0" indent="0" algn="r" rtl="1">
              <a:spcBef>
                <a:spcPts val="0"/>
              </a:spcBef>
              <a:spcAft>
                <a:spcPts val="1800"/>
              </a:spcAft>
              <a:buNone/>
            </a:pPr>
            <a:r>
              <a:rPr lang="en-US" sz="1100" b="1" dirty="0">
                <a:solidFill>
                  <a:schemeClr val="tx1"/>
                </a:solidFill>
                <a:latin typeface="Calibri"/>
                <a:ea typeface="Calibri"/>
                <a:cs typeface="Calibri"/>
                <a:sym typeface="Calibri"/>
              </a:rPr>
              <a:t>الجلسة </a:t>
            </a:r>
            <a:r>
              <a:rPr lang="ar-SA" sz="1100" b="1" dirty="0">
                <a:solidFill>
                  <a:schemeClr val="tx1"/>
                </a:solidFill>
                <a:latin typeface="Calibri"/>
                <a:ea typeface="Calibri"/>
                <a:cs typeface="Calibri"/>
                <a:sym typeface="Calibri"/>
              </a:rPr>
              <a:t>٤</a:t>
            </a:r>
            <a:r>
              <a:rPr lang="en-US" sz="1100" b="1" dirty="0">
                <a:solidFill>
                  <a:schemeClr val="tx1"/>
                </a:solidFill>
                <a:latin typeface="Calibri"/>
                <a:ea typeface="Calibri"/>
                <a:cs typeface="Calibri"/>
                <a:sym typeface="Calibri"/>
              </a:rPr>
              <a:t>:</a:t>
            </a:r>
            <a:r>
              <a:rPr lang="ar-SA" sz="1100" b="1" dirty="0">
                <a:latin typeface="Calibri"/>
                <a:ea typeface="Calibri"/>
                <a:cs typeface="Calibri"/>
                <a:sym typeface="Calibri"/>
              </a:rPr>
              <a:t> </a:t>
            </a:r>
            <a:r>
              <a:rPr lang="ar-SA" sz="1100" dirty="0">
                <a:latin typeface="Calibri"/>
                <a:ea typeface="Calibri"/>
                <a:cs typeface="Calibri"/>
                <a:sym typeface="Calibri"/>
              </a:rPr>
              <a:t>الانفصال</a:t>
            </a:r>
            <a:r>
              <a:rPr lang="en-US" sz="1100" dirty="0">
                <a:solidFill>
                  <a:schemeClr val="tx1"/>
                </a:solidFill>
                <a:latin typeface="Calibri"/>
                <a:ea typeface="Calibri"/>
                <a:cs typeface="Calibri"/>
                <a:sym typeface="Calibri"/>
              </a:rPr>
              <a:t> الأسر</a:t>
            </a:r>
            <a:r>
              <a:rPr lang="ar-SA" sz="1100" dirty="0">
                <a:solidFill>
                  <a:schemeClr val="tx1"/>
                </a:solidFill>
                <a:latin typeface="Calibri"/>
                <a:ea typeface="Calibri"/>
                <a:cs typeface="Calibri"/>
                <a:sym typeface="Calibri"/>
              </a:rPr>
              <a:t>ي</a:t>
            </a:r>
            <a:r>
              <a:rPr lang="en-US" sz="1100" dirty="0">
                <a:solidFill>
                  <a:schemeClr val="tx1"/>
                </a:solidFill>
                <a:latin typeface="Calibri"/>
                <a:ea typeface="Calibri"/>
                <a:cs typeface="Calibri"/>
                <a:sym typeface="Calibri"/>
              </a:rPr>
              <a:t> و</a:t>
            </a:r>
            <a:r>
              <a:rPr lang="ar-SA" sz="1100" dirty="0">
                <a:solidFill>
                  <a:schemeClr val="tx1"/>
                </a:solidFill>
                <a:latin typeface="Calibri"/>
                <a:ea typeface="Calibri"/>
                <a:cs typeface="Calibri"/>
                <a:sym typeface="Calibri"/>
              </a:rPr>
              <a:t>الدعم</a:t>
            </a:r>
            <a:r>
              <a:rPr lang="en-US" sz="1100" dirty="0">
                <a:solidFill>
                  <a:schemeClr val="tx1"/>
                </a:solidFill>
                <a:latin typeface="Calibri"/>
                <a:ea typeface="Calibri"/>
                <a:cs typeface="Calibri"/>
                <a:sym typeface="Calibri"/>
              </a:rPr>
              <a:t> الأسر</a:t>
            </a:r>
            <a:r>
              <a:rPr lang="ar-SA" sz="1100" dirty="0">
                <a:solidFill>
                  <a:schemeClr val="tx1"/>
                </a:solidFill>
                <a:latin typeface="Calibri"/>
                <a:ea typeface="Calibri"/>
                <a:cs typeface="Calibri"/>
                <a:sym typeface="Calibri"/>
              </a:rPr>
              <a:t>ي</a:t>
            </a:r>
            <a:endParaRPr lang="en-US" sz="1100" dirty="0">
              <a:solidFill>
                <a:schemeClr val="tx1"/>
              </a:solidFill>
              <a:latin typeface="Calibri"/>
              <a:ea typeface="Calibri"/>
              <a:cs typeface="Calibri"/>
              <a:sym typeface="Calibri"/>
            </a:endParaRPr>
          </a:p>
          <a:p>
            <a:pPr marL="0" marR="0" lvl="0" indent="0" algn="r" rtl="1">
              <a:spcBef>
                <a:spcPts val="0"/>
              </a:spcBef>
              <a:spcAft>
                <a:spcPts val="1800"/>
              </a:spcAft>
              <a:buNone/>
            </a:pPr>
            <a:r>
              <a:rPr lang="en-US" sz="1100" b="1" dirty="0">
                <a:solidFill>
                  <a:schemeClr val="tx1"/>
                </a:solidFill>
                <a:latin typeface="Calibri"/>
                <a:ea typeface="Calibri"/>
                <a:cs typeface="Calibri"/>
                <a:sym typeface="Calibri"/>
              </a:rPr>
              <a:t>الجلسة </a:t>
            </a:r>
            <a:r>
              <a:rPr lang="ar-SA" sz="1100" b="1" dirty="0">
                <a:solidFill>
                  <a:schemeClr val="tx1"/>
                </a:solidFill>
                <a:latin typeface="Calibri"/>
                <a:ea typeface="Calibri"/>
                <a:cs typeface="Calibri"/>
                <a:sym typeface="Calibri"/>
              </a:rPr>
              <a:t>٥</a:t>
            </a:r>
            <a:r>
              <a:rPr lang="en-US" sz="1100" b="1" dirty="0">
                <a:solidFill>
                  <a:schemeClr val="tx1"/>
                </a:solidFill>
                <a:latin typeface="Calibri"/>
                <a:ea typeface="Calibri"/>
                <a:cs typeface="Calibri"/>
                <a:sym typeface="Calibri"/>
              </a:rPr>
              <a:t>:</a:t>
            </a:r>
            <a:r>
              <a:rPr lang="ar-SA" sz="1100" b="1" dirty="0">
                <a:latin typeface="Calibri"/>
                <a:ea typeface="Calibri"/>
                <a:cs typeface="Calibri"/>
                <a:sym typeface="Calibri"/>
              </a:rPr>
              <a:t> </a:t>
            </a:r>
            <a:r>
              <a:rPr lang="en-US" sz="1100" dirty="0">
                <a:solidFill>
                  <a:schemeClr val="tx1"/>
                </a:solidFill>
                <a:latin typeface="Calibri"/>
                <a:ea typeface="Calibri"/>
                <a:cs typeface="Calibri"/>
                <a:sym typeface="Calibri"/>
              </a:rPr>
              <a:t>إغلاق</a:t>
            </a:r>
            <a:r>
              <a:rPr lang="ar-SA" sz="1100" dirty="0">
                <a:solidFill>
                  <a:schemeClr val="tx1"/>
                </a:solidFill>
                <a:latin typeface="Calibri"/>
                <a:ea typeface="Calibri"/>
                <a:cs typeface="Calibri"/>
                <a:sym typeface="Calibri"/>
              </a:rPr>
              <a:t> الوحدة</a:t>
            </a:r>
            <a:endParaRPr lang="en-US" sz="1100" dirty="0">
              <a:solidFill>
                <a:schemeClr val="tx1"/>
              </a:solidFill>
              <a:latin typeface="Calibri"/>
              <a:ea typeface="Calibri"/>
              <a:cs typeface="Calibri"/>
              <a:sym typeface="Calibri"/>
            </a:endParaRPr>
          </a:p>
        </p:txBody>
      </p:sp>
      <p:sp>
        <p:nvSpPr>
          <p:cNvPr id="4" name="TextBox 3">
            <a:extLst>
              <a:ext uri="{FF2B5EF4-FFF2-40B4-BE49-F238E27FC236}">
                <a16:creationId xmlns:a16="http://schemas.microsoft.com/office/drawing/2014/main" id="{C55E81BB-3F0F-B92B-7842-9CE1E5D84BA4}"/>
              </a:ext>
            </a:extLst>
          </p:cNvPr>
          <p:cNvSpPr txBox="1"/>
          <p:nvPr/>
        </p:nvSpPr>
        <p:spPr>
          <a:xfrm>
            <a:off x="1064660" y="1310779"/>
            <a:ext cx="503127" cy="1862048"/>
          </a:xfrm>
          <a:prstGeom prst="rect">
            <a:avLst/>
          </a:prstGeom>
          <a:noFill/>
        </p:spPr>
        <p:txBody>
          <a:bodyPr wrap="square" rtlCol="0">
            <a:spAutoFit/>
          </a:bodyPr>
          <a:lstStyle/>
          <a:p>
            <a:pPr algn="r" rtl="1">
              <a:spcAft>
                <a:spcPts val="1800"/>
              </a:spcAft>
            </a:pPr>
            <a:r>
              <a:rPr lang="ar-SA" sz="1100" dirty="0">
                <a:solidFill>
                  <a:schemeClr val="tx1"/>
                </a:solidFill>
                <a:latin typeface="+mn-lt"/>
              </a:rPr>
              <a:t>١٧</a:t>
            </a:r>
            <a:endParaRPr lang="en-US" sz="1100" dirty="0">
              <a:solidFill>
                <a:schemeClr val="tx1"/>
              </a:solidFill>
              <a:latin typeface="+mn-lt"/>
            </a:endParaRPr>
          </a:p>
          <a:p>
            <a:pPr algn="r" rtl="1">
              <a:spcAft>
                <a:spcPts val="1800"/>
              </a:spcAft>
            </a:pPr>
            <a:r>
              <a:rPr lang="ar-SA" sz="1100" dirty="0"/>
              <a:t>١٨</a:t>
            </a:r>
            <a:endParaRPr lang="en-US" sz="1100" dirty="0"/>
          </a:p>
          <a:p>
            <a:pPr algn="r" rtl="1">
              <a:spcAft>
                <a:spcPts val="1800"/>
              </a:spcAft>
            </a:pPr>
            <a:r>
              <a:rPr lang="ar-SA" sz="1100" dirty="0"/>
              <a:t>٢٢</a:t>
            </a:r>
            <a:endParaRPr lang="en-US" sz="1100" dirty="0"/>
          </a:p>
          <a:p>
            <a:pPr algn="r" rtl="1">
              <a:spcAft>
                <a:spcPts val="1800"/>
              </a:spcAft>
            </a:pPr>
            <a:r>
              <a:rPr lang="ar-SA" sz="1100" dirty="0"/>
              <a:t>٢٤</a:t>
            </a:r>
            <a:endParaRPr lang="en-US" sz="1100" dirty="0"/>
          </a:p>
          <a:p>
            <a:pPr algn="r" rtl="1">
              <a:spcAft>
                <a:spcPts val="1800"/>
              </a:spcAft>
            </a:pPr>
            <a:r>
              <a:rPr lang="ar-SA" sz="1100" dirty="0"/>
              <a:t>٣٥</a:t>
            </a:r>
            <a:endParaRPr lang="en-US" sz="1100" dirty="0">
              <a:solidFill>
                <a:schemeClr val="tx1"/>
              </a:solidFill>
              <a:latin typeface="+mn-lt"/>
            </a:endParaRPr>
          </a:p>
        </p:txBody>
      </p:sp>
      <p:sp>
        <p:nvSpPr>
          <p:cNvPr id="5" name="TextBox 4">
            <a:extLst>
              <a:ext uri="{FF2B5EF4-FFF2-40B4-BE49-F238E27FC236}">
                <a16:creationId xmlns:a16="http://schemas.microsoft.com/office/drawing/2014/main" id="{C096E4EF-83E8-F4A2-8680-50397F974B56}"/>
              </a:ext>
            </a:extLst>
          </p:cNvPr>
          <p:cNvSpPr txBox="1"/>
          <p:nvPr/>
        </p:nvSpPr>
        <p:spPr>
          <a:xfrm>
            <a:off x="996287" y="713169"/>
            <a:ext cx="3807163" cy="338554"/>
          </a:xfrm>
          <a:prstGeom prst="rect">
            <a:avLst/>
          </a:prstGeom>
          <a:noFill/>
        </p:spPr>
        <p:txBody>
          <a:bodyPr wrap="square">
            <a:spAutoFit/>
          </a:bodyPr>
          <a:lstStyle/>
          <a:p>
            <a:pPr marL="0" marR="0" lvl="0" indent="0" algn="r" rtl="1">
              <a:spcBef>
                <a:spcPts val="0"/>
              </a:spcBef>
              <a:spcAft>
                <a:spcPts val="1800"/>
              </a:spcAft>
              <a:buNone/>
            </a:pPr>
            <a:r>
              <a:rPr lang="en-US" sz="1600" b="1" spc="300" dirty="0">
                <a:solidFill>
                  <a:schemeClr val="bg1"/>
                </a:solidFill>
                <a:highlight>
                  <a:srgbClr val="54AF4B"/>
                </a:highlight>
                <a:latin typeface="Calibri"/>
                <a:ea typeface="Calibri"/>
                <a:cs typeface="Calibri"/>
                <a:sym typeface="Calibri"/>
              </a:rPr>
              <a:t>جدول المحتويات</a:t>
            </a:r>
          </a:p>
        </p:txBody>
      </p:sp>
      <p:sp>
        <p:nvSpPr>
          <p:cNvPr id="6" name="Hexagon 5">
            <a:extLst>
              <a:ext uri="{FF2B5EF4-FFF2-40B4-BE49-F238E27FC236}">
                <a16:creationId xmlns:a16="http://schemas.microsoft.com/office/drawing/2014/main" id="{7216CE50-F10D-13A5-C2B1-2F378B8BE4BD}"/>
              </a:ext>
            </a:extLst>
          </p:cNvPr>
          <p:cNvSpPr/>
          <p:nvPr/>
        </p:nvSpPr>
        <p:spPr>
          <a:xfrm rot="1782986">
            <a:off x="286724" y="30111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7" name="Hexagon 6">
            <a:extLst>
              <a:ext uri="{FF2B5EF4-FFF2-40B4-BE49-F238E27FC236}">
                <a16:creationId xmlns:a16="http://schemas.microsoft.com/office/drawing/2014/main" id="{E83EB363-E573-F6F2-481C-C4EBF044D382}"/>
              </a:ext>
            </a:extLst>
          </p:cNvPr>
          <p:cNvSpPr/>
          <p:nvPr/>
        </p:nvSpPr>
        <p:spPr>
          <a:xfrm rot="1782986">
            <a:off x="286724" y="76395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8" name="Hexagon 7">
            <a:extLst>
              <a:ext uri="{FF2B5EF4-FFF2-40B4-BE49-F238E27FC236}">
                <a16:creationId xmlns:a16="http://schemas.microsoft.com/office/drawing/2014/main" id="{F37EA817-8732-18F3-34FF-E5276A5B3633}"/>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9" name="Hexagon 8">
            <a:extLst>
              <a:ext uri="{FF2B5EF4-FFF2-40B4-BE49-F238E27FC236}">
                <a16:creationId xmlns:a16="http://schemas.microsoft.com/office/drawing/2014/main" id="{071CA46C-E43E-6342-76FE-55ED35EE5457}"/>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0" name="Hexagon 9">
            <a:extLst>
              <a:ext uri="{FF2B5EF4-FFF2-40B4-BE49-F238E27FC236}">
                <a16:creationId xmlns:a16="http://schemas.microsoft.com/office/drawing/2014/main" id="{9F706BF8-ADE4-AA60-7CE0-41B5AF609D60}"/>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nvGrpSpPr>
          <p:cNvPr id="32" name="Group 31">
            <a:extLst>
              <a:ext uri="{FF2B5EF4-FFF2-40B4-BE49-F238E27FC236}">
                <a16:creationId xmlns:a16="http://schemas.microsoft.com/office/drawing/2014/main" id="{3C2C2BC7-AA79-AF44-9F93-8C544D39A2A3}"/>
              </a:ext>
            </a:extLst>
          </p:cNvPr>
          <p:cNvGrpSpPr/>
          <p:nvPr/>
        </p:nvGrpSpPr>
        <p:grpSpPr>
          <a:xfrm>
            <a:off x="4157662" y="7307925"/>
            <a:ext cx="2229579" cy="1743985"/>
            <a:chOff x="7782406" y="2711084"/>
            <a:chExt cx="2129028" cy="1665337"/>
          </a:xfrm>
          <a:solidFill>
            <a:schemeClr val="accent3">
              <a:lumMod val="20000"/>
              <a:lumOff val="80000"/>
            </a:schemeClr>
          </a:solidFill>
        </p:grpSpPr>
        <p:grpSp>
          <p:nvGrpSpPr>
            <p:cNvPr id="33" name="Group 32">
              <a:extLst>
                <a:ext uri="{FF2B5EF4-FFF2-40B4-BE49-F238E27FC236}">
                  <a16:creationId xmlns:a16="http://schemas.microsoft.com/office/drawing/2014/main" id="{727FA7B0-E3E3-41B4-3190-08D378E4DB49}"/>
                </a:ext>
              </a:extLst>
            </p:cNvPr>
            <p:cNvGrpSpPr/>
            <p:nvPr/>
          </p:nvGrpSpPr>
          <p:grpSpPr>
            <a:xfrm>
              <a:off x="7782406" y="3249833"/>
              <a:ext cx="437746" cy="1126588"/>
              <a:chOff x="7856248" y="2409742"/>
              <a:chExt cx="1359139" cy="3497898"/>
            </a:xfrm>
            <a:grpFill/>
          </p:grpSpPr>
          <p:sp>
            <p:nvSpPr>
              <p:cNvPr id="43" name="Round Same Side Corner Rectangle 23">
                <a:extLst>
                  <a:ext uri="{FF2B5EF4-FFF2-40B4-BE49-F238E27FC236}">
                    <a16:creationId xmlns:a16="http://schemas.microsoft.com/office/drawing/2014/main" id="{0F939532-4EB7-DB35-DAF4-8EE73920BCF7}"/>
                  </a:ext>
                </a:extLst>
              </p:cNvPr>
              <p:cNvSpPr/>
              <p:nvPr/>
            </p:nvSpPr>
            <p:spPr>
              <a:xfrm>
                <a:off x="7866215" y="4002301"/>
                <a:ext cx="1343863" cy="1905339"/>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44" name="Oval 43">
                <a:extLst>
                  <a:ext uri="{FF2B5EF4-FFF2-40B4-BE49-F238E27FC236}">
                    <a16:creationId xmlns:a16="http://schemas.microsoft.com/office/drawing/2014/main" id="{1150DDF0-0CD9-387A-5919-663FD9575003}"/>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grpSp>
          <p:nvGrpSpPr>
            <p:cNvPr id="34" name="Group 33">
              <a:extLst>
                <a:ext uri="{FF2B5EF4-FFF2-40B4-BE49-F238E27FC236}">
                  <a16:creationId xmlns:a16="http://schemas.microsoft.com/office/drawing/2014/main" id="{337DDB55-8FE5-BCD6-74F4-8510666DBF2C}"/>
                </a:ext>
              </a:extLst>
            </p:cNvPr>
            <p:cNvGrpSpPr/>
            <p:nvPr/>
          </p:nvGrpSpPr>
          <p:grpSpPr>
            <a:xfrm>
              <a:off x="8356147" y="3116198"/>
              <a:ext cx="437746" cy="1260223"/>
              <a:chOff x="7856248" y="2409742"/>
              <a:chExt cx="1359139" cy="3912816"/>
            </a:xfrm>
            <a:grpFill/>
          </p:grpSpPr>
          <p:sp>
            <p:nvSpPr>
              <p:cNvPr id="41" name="Round Same Side Corner Rectangle 23">
                <a:extLst>
                  <a:ext uri="{FF2B5EF4-FFF2-40B4-BE49-F238E27FC236}">
                    <a16:creationId xmlns:a16="http://schemas.microsoft.com/office/drawing/2014/main" id="{45529FE9-4E2C-B412-6F05-843F996FA896}"/>
                  </a:ext>
                </a:extLst>
              </p:cNvPr>
              <p:cNvSpPr/>
              <p:nvPr/>
            </p:nvSpPr>
            <p:spPr>
              <a:xfrm>
                <a:off x="7866215" y="4002302"/>
                <a:ext cx="1343863" cy="2320256"/>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42" name="Oval 41">
                <a:extLst>
                  <a:ext uri="{FF2B5EF4-FFF2-40B4-BE49-F238E27FC236}">
                    <a16:creationId xmlns:a16="http://schemas.microsoft.com/office/drawing/2014/main" id="{CDCDCD3E-AFFA-3545-9D6B-17881ABC3975}"/>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grpSp>
          <p:nvGrpSpPr>
            <p:cNvPr id="35" name="Group 34">
              <a:extLst>
                <a:ext uri="{FF2B5EF4-FFF2-40B4-BE49-F238E27FC236}">
                  <a16:creationId xmlns:a16="http://schemas.microsoft.com/office/drawing/2014/main" id="{72680294-5BDA-D46E-A0AE-D620874D321D}"/>
                </a:ext>
              </a:extLst>
            </p:cNvPr>
            <p:cNvGrpSpPr/>
            <p:nvPr/>
          </p:nvGrpSpPr>
          <p:grpSpPr>
            <a:xfrm>
              <a:off x="8924230" y="2931003"/>
              <a:ext cx="437746" cy="1445418"/>
              <a:chOff x="7856248" y="2409742"/>
              <a:chExt cx="1359139" cy="4487820"/>
            </a:xfrm>
            <a:grpFill/>
          </p:grpSpPr>
          <p:sp>
            <p:nvSpPr>
              <p:cNvPr id="39" name="Round Same Side Corner Rectangle 23">
                <a:extLst>
                  <a:ext uri="{FF2B5EF4-FFF2-40B4-BE49-F238E27FC236}">
                    <a16:creationId xmlns:a16="http://schemas.microsoft.com/office/drawing/2014/main" id="{BFBE6F1C-83E8-7E59-88EB-37FA1299247B}"/>
                  </a:ext>
                </a:extLst>
              </p:cNvPr>
              <p:cNvSpPr/>
              <p:nvPr/>
            </p:nvSpPr>
            <p:spPr>
              <a:xfrm>
                <a:off x="7866215" y="4002302"/>
                <a:ext cx="1343863" cy="2895260"/>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40" name="Oval 39">
                <a:extLst>
                  <a:ext uri="{FF2B5EF4-FFF2-40B4-BE49-F238E27FC236}">
                    <a16:creationId xmlns:a16="http://schemas.microsoft.com/office/drawing/2014/main" id="{2942E510-67AF-8900-AEEA-42E27B9D383B}"/>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grpSp>
          <p:nvGrpSpPr>
            <p:cNvPr id="36" name="Group 35">
              <a:extLst>
                <a:ext uri="{FF2B5EF4-FFF2-40B4-BE49-F238E27FC236}">
                  <a16:creationId xmlns:a16="http://schemas.microsoft.com/office/drawing/2014/main" id="{9D1CCE37-9ECE-2998-83BC-77EDEDE5871D}"/>
                </a:ext>
              </a:extLst>
            </p:cNvPr>
            <p:cNvGrpSpPr/>
            <p:nvPr/>
          </p:nvGrpSpPr>
          <p:grpSpPr>
            <a:xfrm>
              <a:off x="9473688" y="2711084"/>
              <a:ext cx="437746" cy="1665337"/>
              <a:chOff x="7856248" y="2409742"/>
              <a:chExt cx="1359139" cy="5170638"/>
            </a:xfrm>
            <a:grpFill/>
          </p:grpSpPr>
          <p:sp>
            <p:nvSpPr>
              <p:cNvPr id="37" name="Round Same Side Corner Rectangle 23">
                <a:extLst>
                  <a:ext uri="{FF2B5EF4-FFF2-40B4-BE49-F238E27FC236}">
                    <a16:creationId xmlns:a16="http://schemas.microsoft.com/office/drawing/2014/main" id="{64503BD4-E908-A53B-6892-4207ADDA0148}"/>
                  </a:ext>
                </a:extLst>
              </p:cNvPr>
              <p:cNvSpPr/>
              <p:nvPr/>
            </p:nvSpPr>
            <p:spPr>
              <a:xfrm>
                <a:off x="7866215" y="4002302"/>
                <a:ext cx="1343863" cy="3578078"/>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8" name="Oval 37">
                <a:extLst>
                  <a:ext uri="{FF2B5EF4-FFF2-40B4-BE49-F238E27FC236}">
                    <a16:creationId xmlns:a16="http://schemas.microsoft.com/office/drawing/2014/main" id="{8A6109DA-52EA-3DBF-31FF-E0F39E7D871C}"/>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grpSp>
    </p:spTree>
    <p:extLst>
      <p:ext uri="{BB962C8B-B14F-4D97-AF65-F5344CB8AC3E}">
        <p14:creationId xmlns:p14="http://schemas.microsoft.com/office/powerpoint/2010/main" val="16678780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44160D8-FBD5-586D-6559-BD470383467F}"/>
              </a:ext>
            </a:extLst>
          </p:cNvPr>
          <p:cNvSpPr txBox="1"/>
          <p:nvPr/>
        </p:nvSpPr>
        <p:spPr>
          <a:xfrm>
            <a:off x="1492851" y="1208705"/>
            <a:ext cx="4665478" cy="338554"/>
          </a:xfrm>
          <a:prstGeom prst="rect">
            <a:avLst/>
          </a:prstGeom>
          <a:noFill/>
        </p:spPr>
        <p:txBody>
          <a:bodyPr wrap="square" rtlCol="0">
            <a:spAutoFit/>
          </a:bodyPr>
          <a:lstStyle/>
          <a:p>
            <a:pPr algn="r" rtl="1"/>
            <a:r>
              <a:rPr lang="en-CA" sz="1600" b="1" dirty="0">
                <a:latin typeface="Calibri" panose="020F0502020204030204" pitchFamily="34" charset="0"/>
                <a:cs typeface="Calibri" panose="020F0502020204030204" pitchFamily="34" charset="0"/>
              </a:rPr>
              <a:t>هدف الوحدة</a:t>
            </a:r>
            <a:endParaRPr lang="en-US" sz="1600" b="1" spc="300" dirty="0">
              <a:solidFill>
                <a:schemeClr val="tx1"/>
              </a:solidFill>
            </a:endParaRPr>
          </a:p>
        </p:txBody>
      </p:sp>
      <p:sp>
        <p:nvSpPr>
          <p:cNvPr id="3" name="TextBox 2">
            <a:extLst>
              <a:ext uri="{FF2B5EF4-FFF2-40B4-BE49-F238E27FC236}">
                <a16:creationId xmlns:a16="http://schemas.microsoft.com/office/drawing/2014/main" id="{A1AB3941-0FD0-0015-CA88-DFCEBCCB7900}"/>
              </a:ext>
            </a:extLst>
          </p:cNvPr>
          <p:cNvSpPr txBox="1"/>
          <p:nvPr/>
        </p:nvSpPr>
        <p:spPr>
          <a:xfrm>
            <a:off x="996287" y="713169"/>
            <a:ext cx="4070620" cy="338554"/>
          </a:xfrm>
          <a:prstGeom prst="rect">
            <a:avLst/>
          </a:prstGeom>
          <a:noFill/>
        </p:spPr>
        <p:txBody>
          <a:bodyPr wrap="square">
            <a:spAutoFit/>
          </a:bodyPr>
          <a:lstStyle/>
          <a:p>
            <a:pPr marL="0" marR="0" lvl="0" indent="0" algn="r" rtl="1">
              <a:spcBef>
                <a:spcPts val="0"/>
              </a:spcBef>
              <a:spcAft>
                <a:spcPts val="1800"/>
              </a:spcAft>
              <a:buNone/>
            </a:pPr>
            <a:r>
              <a:rPr lang="en-US" sz="1600" b="1" spc="300" dirty="0">
                <a:solidFill>
                  <a:schemeClr val="bg1"/>
                </a:solidFill>
                <a:highlight>
                  <a:srgbClr val="54AF4B"/>
                </a:highlight>
                <a:latin typeface="Calibri"/>
                <a:ea typeface="Calibri"/>
                <a:cs typeface="Calibri"/>
                <a:sym typeface="Calibri"/>
              </a:rPr>
              <a:t>الجلسة</a:t>
            </a:r>
            <a:r>
              <a:rPr lang="ar-SA" sz="1600" b="1" spc="300" dirty="0">
                <a:solidFill>
                  <a:schemeClr val="bg1"/>
                </a:solidFill>
                <a:highlight>
                  <a:srgbClr val="54AF4B"/>
                </a:highlight>
                <a:latin typeface="Calibri"/>
                <a:ea typeface="Calibri"/>
                <a:cs typeface="Calibri"/>
                <a:sym typeface="Calibri"/>
              </a:rPr>
              <a:t>١</a:t>
            </a:r>
            <a:r>
              <a:rPr lang="en-US" sz="1600" b="1" spc="300" dirty="0">
                <a:solidFill>
                  <a:schemeClr val="bg1"/>
                </a:solidFill>
                <a:highlight>
                  <a:srgbClr val="54AF4B"/>
                </a:highlight>
                <a:latin typeface="Calibri"/>
                <a:ea typeface="Calibri"/>
                <a:cs typeface="Calibri"/>
                <a:sym typeface="Calibri"/>
              </a:rPr>
              <a:t>: </a:t>
            </a:r>
            <a:r>
              <a:rPr lang="ar-SA" sz="1600" b="1" spc="300" dirty="0">
                <a:solidFill>
                  <a:schemeClr val="bg1"/>
                </a:solidFill>
                <a:highlight>
                  <a:srgbClr val="54AF4B"/>
                </a:highlight>
                <a:latin typeface="Calibri"/>
                <a:ea typeface="Calibri"/>
                <a:cs typeface="Calibri"/>
                <a:sym typeface="Calibri"/>
              </a:rPr>
              <a:t>ا</a:t>
            </a:r>
            <a:r>
              <a:rPr lang="en-US" sz="1600" b="1" spc="300" dirty="0">
                <a:solidFill>
                  <a:schemeClr val="bg1"/>
                </a:solidFill>
                <a:highlight>
                  <a:srgbClr val="54AF4B"/>
                </a:highlight>
                <a:latin typeface="Calibri"/>
                <a:ea typeface="Calibri"/>
                <a:cs typeface="Calibri"/>
                <a:sym typeface="Calibri"/>
              </a:rPr>
              <a:t>فت</a:t>
            </a:r>
            <a:r>
              <a:rPr lang="ar-SA" sz="1600" b="1" spc="300" dirty="0">
                <a:solidFill>
                  <a:schemeClr val="bg1"/>
                </a:solidFill>
                <a:highlight>
                  <a:srgbClr val="54AF4B"/>
                </a:highlight>
                <a:latin typeface="Calibri"/>
                <a:ea typeface="Calibri"/>
                <a:cs typeface="Calibri"/>
                <a:sym typeface="Calibri"/>
              </a:rPr>
              <a:t>تا</a:t>
            </a:r>
            <a:r>
              <a:rPr lang="en-US" sz="1600" b="1" spc="300" dirty="0">
                <a:solidFill>
                  <a:schemeClr val="bg1"/>
                </a:solidFill>
                <a:highlight>
                  <a:srgbClr val="54AF4B"/>
                </a:highlight>
                <a:latin typeface="Calibri"/>
                <a:ea typeface="Calibri"/>
                <a:cs typeface="Calibri"/>
                <a:sym typeface="Calibri"/>
              </a:rPr>
              <a:t>ح الوحدة</a:t>
            </a:r>
          </a:p>
        </p:txBody>
      </p:sp>
      <p:sp>
        <p:nvSpPr>
          <p:cNvPr id="4" name="TextBox 3">
            <a:extLst>
              <a:ext uri="{FF2B5EF4-FFF2-40B4-BE49-F238E27FC236}">
                <a16:creationId xmlns:a16="http://schemas.microsoft.com/office/drawing/2014/main" id="{B06DA661-4DB0-C473-0F13-1D93DF019AB4}"/>
              </a:ext>
            </a:extLst>
          </p:cNvPr>
          <p:cNvSpPr txBox="1"/>
          <p:nvPr/>
        </p:nvSpPr>
        <p:spPr>
          <a:xfrm>
            <a:off x="996287" y="1599327"/>
            <a:ext cx="5254042" cy="261610"/>
          </a:xfrm>
          <a:prstGeom prst="rect">
            <a:avLst/>
          </a:prstGeom>
          <a:noFill/>
        </p:spPr>
        <p:txBody>
          <a:bodyPr wrap="square" rtlCol="0">
            <a:spAutoFit/>
          </a:bodyPr>
          <a:lstStyle/>
          <a:p>
            <a:pPr marL="0" indent="0" algn="r" rtl="1">
              <a:buNone/>
            </a:pPr>
            <a:r>
              <a:rPr lang="en-US" sz="1100" dirty="0">
                <a:latin typeface="Calibri" panose="020F0502020204030204" pitchFamily="34" charset="0"/>
                <a:cs typeface="Calibri" panose="020F0502020204030204" pitchFamily="34" charset="0"/>
              </a:rPr>
              <a:t>تزويد المشاركين بالمعرفة والمهارات لاعتماد نهج </a:t>
            </a:r>
            <a:r>
              <a:rPr lang="ar-SA" sz="1100" dirty="0">
                <a:latin typeface="Calibri" panose="020F0502020204030204" pitchFamily="34" charset="0"/>
                <a:cs typeface="Calibri" panose="020F0502020204030204" pitchFamily="34" charset="0"/>
              </a:rPr>
              <a:t>الدعم</a:t>
            </a:r>
            <a:r>
              <a:rPr lang="en-US" sz="1100" dirty="0">
                <a:latin typeface="Calibri" panose="020F0502020204030204" pitchFamily="34" charset="0"/>
                <a:cs typeface="Calibri" panose="020F0502020204030204" pitchFamily="34" charset="0"/>
              </a:rPr>
              <a:t> الأسر</a:t>
            </a:r>
            <a:r>
              <a:rPr lang="ar-SA" sz="1100" dirty="0">
                <a:latin typeface="Calibri" panose="020F0502020204030204" pitchFamily="34" charset="0"/>
                <a:cs typeface="Calibri" panose="020F0502020204030204" pitchFamily="34" charset="0"/>
              </a:rPr>
              <a:t>ي</a:t>
            </a:r>
            <a:r>
              <a:rPr lang="en-US" sz="1100" dirty="0">
                <a:latin typeface="Calibri" panose="020F0502020204030204" pitchFamily="34" charset="0"/>
                <a:cs typeface="Calibri" panose="020F0502020204030204" pitchFamily="34" charset="0"/>
              </a:rPr>
              <a:t> </a:t>
            </a:r>
            <a:r>
              <a:rPr lang="ar-SA" sz="1100" dirty="0">
                <a:latin typeface="Calibri" panose="020F0502020204030204" pitchFamily="34" charset="0"/>
                <a:cs typeface="Calibri" panose="020F0502020204030204" pitchFamily="34" charset="0"/>
              </a:rPr>
              <a:t>خلال </a:t>
            </a:r>
            <a:r>
              <a:rPr lang="en-US" sz="1100" dirty="0">
                <a:latin typeface="Calibri" panose="020F0502020204030204" pitchFamily="34" charset="0"/>
                <a:cs typeface="Calibri" panose="020F0502020204030204" pitchFamily="34" charset="0"/>
              </a:rPr>
              <a:t>عملية إدارة الحالة</a:t>
            </a:r>
            <a:endParaRPr lang="en-US" sz="11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932641E7-9996-1BFB-43F2-64F45BEB6B17}"/>
              </a:ext>
            </a:extLst>
          </p:cNvPr>
          <p:cNvSpPr txBox="1"/>
          <p:nvPr/>
        </p:nvSpPr>
        <p:spPr>
          <a:xfrm>
            <a:off x="996287" y="2367452"/>
            <a:ext cx="5254042" cy="338554"/>
          </a:xfrm>
          <a:prstGeom prst="rect">
            <a:avLst/>
          </a:prstGeom>
          <a:noFill/>
        </p:spPr>
        <p:txBody>
          <a:bodyPr wrap="square" rtlCol="0">
            <a:spAutoFit/>
          </a:bodyPr>
          <a:lstStyle/>
          <a:p>
            <a:pPr algn="r" rtl="1"/>
            <a:r>
              <a:rPr lang="en-GB" sz="1600" b="1" dirty="0">
                <a:latin typeface="Calibri" panose="020F0502020204030204" pitchFamily="34" charset="0"/>
                <a:ea typeface="Arial"/>
                <a:cs typeface="Calibri" panose="020F0502020204030204" pitchFamily="34" charset="0"/>
                <a:sym typeface="Arial"/>
              </a:rPr>
              <a:t>أهداف التعلم</a:t>
            </a:r>
            <a:endParaRPr lang="en-US" sz="1600" b="1" spc="300" dirty="0">
              <a:solidFill>
                <a:schemeClr val="tx1"/>
              </a:solidFill>
            </a:endParaRPr>
          </a:p>
        </p:txBody>
      </p:sp>
      <p:sp>
        <p:nvSpPr>
          <p:cNvPr id="6" name="TextBox 5">
            <a:extLst>
              <a:ext uri="{FF2B5EF4-FFF2-40B4-BE49-F238E27FC236}">
                <a16:creationId xmlns:a16="http://schemas.microsoft.com/office/drawing/2014/main" id="{144C952B-B6B1-A016-F0F6-11D967C41737}"/>
              </a:ext>
            </a:extLst>
          </p:cNvPr>
          <p:cNvSpPr txBox="1"/>
          <p:nvPr/>
        </p:nvSpPr>
        <p:spPr>
          <a:xfrm>
            <a:off x="1675087" y="2950934"/>
            <a:ext cx="4575242" cy="2234201"/>
          </a:xfrm>
          <a:prstGeom prst="rect">
            <a:avLst/>
          </a:prstGeom>
          <a:noFill/>
        </p:spPr>
        <p:txBody>
          <a:bodyPr wrap="square" rtlCol="0">
            <a:spAutoFit/>
          </a:bodyPr>
          <a:lstStyle/>
          <a:p>
            <a:pPr algn="r" rtl="1">
              <a:lnSpc>
                <a:spcPct val="107000"/>
              </a:lnSpc>
            </a:pPr>
            <a:r>
              <a:rPr lang="ar-SA" sz="1100" dirty="0">
                <a:solidFill>
                  <a:schemeClr val="dk1"/>
                </a:solidFill>
                <a:latin typeface="Calibri" panose="020F0502020204030204" pitchFamily="34" charset="0"/>
                <a:cs typeface="Calibri" panose="020F0502020204030204" pitchFamily="34" charset="0"/>
                <a:sym typeface="Helvetica Neue"/>
              </a:rPr>
              <a:t>شرح فوائد إشراك الأسرة واستراتيجيات إشراك الأسرة</a:t>
            </a:r>
            <a:endParaRPr lang="ar-SA" sz="1000" dirty="0">
              <a:latin typeface="Calibri" panose="020F0502020204030204" pitchFamily="34" charset="0"/>
              <a:cs typeface="Calibri" panose="020F0502020204030204" pitchFamily="34" charset="0"/>
            </a:endParaRPr>
          </a:p>
          <a:p>
            <a:pPr marL="0" marR="0" lvl="0" indent="0" algn="r" rtl="1">
              <a:spcBef>
                <a:spcPts val="0"/>
              </a:spcBef>
              <a:spcAft>
                <a:spcPts val="0"/>
              </a:spcAft>
              <a:buNone/>
            </a:pPr>
            <a:endParaRPr lang="en-US" sz="1100" dirty="0">
              <a:ea typeface="Arial"/>
              <a:cs typeface="Arial"/>
              <a:sym typeface="Arial"/>
            </a:endParaRPr>
          </a:p>
          <a:p>
            <a:pPr marL="0" marR="0" lvl="0" indent="0" algn="r" rtl="1">
              <a:spcBef>
                <a:spcPts val="0"/>
              </a:spcBef>
              <a:spcAft>
                <a:spcPts val="0"/>
              </a:spcAft>
              <a:buNone/>
            </a:pPr>
            <a:endParaRPr lang="en-US" sz="1100" dirty="0">
              <a:ea typeface="Arial"/>
              <a:cs typeface="Arial"/>
              <a:sym typeface="Arial"/>
            </a:endParaRPr>
          </a:p>
          <a:p>
            <a:pPr algn="r" rtl="1">
              <a:lnSpc>
                <a:spcPct val="107000"/>
              </a:lnSpc>
            </a:pPr>
            <a:r>
              <a:rPr lang="ar-SA" sz="1100" b="0" i="0" u="none" strike="noStrike" cap="none" dirty="0">
                <a:solidFill>
                  <a:schemeClr val="dk1"/>
                </a:solidFill>
                <a:latin typeface="Calibri" panose="020F0502020204030204" pitchFamily="34" charset="0"/>
                <a:ea typeface="Helvetica Neue"/>
                <a:cs typeface="Calibri" panose="020F0502020204030204" pitchFamily="34" charset="0"/>
                <a:sym typeface="Helvetica Neue"/>
              </a:rPr>
              <a:t>وصف طرق العمل مع العائلات خلال كل خطوة من خطوات عملية إدارة الحالة</a:t>
            </a:r>
          </a:p>
          <a:p>
            <a:pPr algn="r" rtl="1">
              <a:lnSpc>
                <a:spcPct val="107000"/>
              </a:lnSpc>
            </a:pPr>
            <a:endParaRPr lang="ar-SA" sz="1100" b="0" i="0" u="none" strike="noStrike" cap="none" dirty="0">
              <a:solidFill>
                <a:schemeClr val="dk1"/>
              </a:solidFill>
              <a:latin typeface="Calibri" panose="020F0502020204030204" pitchFamily="34" charset="0"/>
              <a:ea typeface="Helvetica Neue"/>
              <a:cs typeface="Calibri" panose="020F0502020204030204" pitchFamily="34" charset="0"/>
              <a:sym typeface="Helvetica Neue"/>
            </a:endParaRPr>
          </a:p>
          <a:p>
            <a:pPr algn="r" rtl="1">
              <a:lnSpc>
                <a:spcPct val="107000"/>
              </a:lnSpc>
            </a:pPr>
            <a:endParaRPr lang="ar-SA" sz="1100" dirty="0">
              <a:solidFill>
                <a:schemeClr val="dk1"/>
              </a:solidFill>
              <a:latin typeface="Calibri" panose="020F0502020204030204" pitchFamily="34" charset="0"/>
              <a:ea typeface="Helvetica Neue"/>
              <a:cs typeface="Calibri" panose="020F0502020204030204" pitchFamily="34" charset="0"/>
              <a:sym typeface="Helvetica Neue"/>
            </a:endParaRPr>
          </a:p>
          <a:p>
            <a:pPr algn="r" rtl="1">
              <a:lnSpc>
                <a:spcPct val="107000"/>
              </a:lnSpc>
            </a:pPr>
            <a:r>
              <a:rPr lang="ar-SA" sz="1100" dirty="0">
                <a:latin typeface="Calibri" panose="020F0502020204030204" pitchFamily="34" charset="0"/>
                <a:cs typeface="Calibri" panose="020F0502020204030204" pitchFamily="34" charset="0"/>
                <a:sym typeface="Arial"/>
              </a:rPr>
              <a:t>الم</a:t>
            </a:r>
            <a:r>
              <a:rPr lang="en-US" sz="1100" dirty="0">
                <a:latin typeface="Calibri" panose="020F0502020204030204" pitchFamily="34" charset="0"/>
                <a:cs typeface="Calibri" panose="020F0502020204030204" pitchFamily="34" charset="0"/>
                <a:sym typeface="Arial"/>
              </a:rPr>
              <a:t>قارن</a:t>
            </a:r>
            <a:r>
              <a:rPr lang="ar-SA" sz="1100" dirty="0">
                <a:latin typeface="Calibri" panose="020F0502020204030204" pitchFamily="34" charset="0"/>
                <a:cs typeface="Calibri" panose="020F0502020204030204" pitchFamily="34" charset="0"/>
                <a:sym typeface="Arial"/>
              </a:rPr>
              <a:t>ة</a:t>
            </a:r>
            <a:r>
              <a:rPr lang="en-US" sz="1100" dirty="0">
                <a:latin typeface="Calibri" panose="020F0502020204030204" pitchFamily="34" charset="0"/>
                <a:cs typeface="Calibri" panose="020F0502020204030204" pitchFamily="34" charset="0"/>
                <a:sym typeface="Arial"/>
              </a:rPr>
              <a:t> و</a:t>
            </a:r>
            <a:r>
              <a:rPr lang="ar-SA" sz="1100" dirty="0">
                <a:latin typeface="Calibri" panose="020F0502020204030204" pitchFamily="34" charset="0"/>
                <a:cs typeface="Calibri" panose="020F0502020204030204" pitchFamily="34" charset="0"/>
                <a:sym typeface="Arial"/>
              </a:rPr>
              <a:t>التباين</a:t>
            </a:r>
            <a:r>
              <a:rPr lang="en-US" sz="1100" dirty="0">
                <a:latin typeface="Calibri" panose="020F0502020204030204" pitchFamily="34" charset="0"/>
                <a:cs typeface="Calibri" panose="020F0502020204030204" pitchFamily="34" charset="0"/>
                <a:sym typeface="Arial"/>
              </a:rPr>
              <a:t> </a:t>
            </a:r>
            <a:r>
              <a:rPr lang="ar-SA" sz="1100" dirty="0">
                <a:latin typeface="Calibri" panose="020F0502020204030204" pitchFamily="34" charset="0"/>
                <a:cs typeface="Calibri" panose="020F0502020204030204" pitchFamily="34" charset="0"/>
                <a:sym typeface="Arial"/>
              </a:rPr>
              <a:t>حول كيفية مساعدة </a:t>
            </a:r>
            <a:r>
              <a:rPr lang="en-US" sz="1100" dirty="0">
                <a:latin typeface="Calibri" panose="020F0502020204030204" pitchFamily="34" charset="0"/>
                <a:cs typeface="Calibri" panose="020F0502020204030204" pitchFamily="34" charset="0"/>
                <a:sym typeface="Arial"/>
              </a:rPr>
              <a:t>نهج </a:t>
            </a:r>
            <a:r>
              <a:rPr lang="ar-SA" sz="1100" dirty="0">
                <a:latin typeface="Calibri" panose="020F0502020204030204" pitchFamily="34" charset="0"/>
                <a:cs typeface="Calibri" panose="020F0502020204030204" pitchFamily="34" charset="0"/>
                <a:sym typeface="Arial"/>
              </a:rPr>
              <a:t>الدعم</a:t>
            </a:r>
            <a:r>
              <a:rPr lang="en-US" sz="1100" dirty="0">
                <a:latin typeface="Calibri" panose="020F0502020204030204" pitchFamily="34" charset="0"/>
                <a:cs typeface="Calibri" panose="020F0502020204030204" pitchFamily="34" charset="0"/>
                <a:sym typeface="Arial"/>
              </a:rPr>
              <a:t> الأسر</a:t>
            </a:r>
            <a:r>
              <a:rPr lang="ar-SA" sz="1100" dirty="0">
                <a:latin typeface="Calibri" panose="020F0502020204030204" pitchFamily="34" charset="0"/>
                <a:cs typeface="Calibri" panose="020F0502020204030204" pitchFamily="34" charset="0"/>
                <a:sym typeface="Arial"/>
              </a:rPr>
              <a:t>ي</a:t>
            </a:r>
            <a:r>
              <a:rPr lang="en-US" sz="1100" dirty="0">
                <a:latin typeface="Calibri" panose="020F0502020204030204" pitchFamily="34" charset="0"/>
                <a:cs typeface="Calibri" panose="020F0502020204030204" pitchFamily="34" charset="0"/>
                <a:sym typeface="Arial"/>
              </a:rPr>
              <a:t> </a:t>
            </a:r>
            <a:r>
              <a:rPr lang="ar-SA" sz="1100" dirty="0">
                <a:latin typeface="Calibri" panose="020F0502020204030204" pitchFamily="34" charset="0"/>
                <a:cs typeface="Calibri" panose="020F0502020204030204" pitchFamily="34" charset="0"/>
                <a:sym typeface="Arial"/>
              </a:rPr>
              <a:t>لل</a:t>
            </a:r>
            <a:r>
              <a:rPr lang="en-US" sz="1100" dirty="0">
                <a:latin typeface="Calibri" panose="020F0502020204030204" pitchFamily="34" charset="0"/>
                <a:cs typeface="Calibri" panose="020F0502020204030204" pitchFamily="34" charset="0"/>
                <a:sym typeface="Arial"/>
              </a:rPr>
              <a:t>أطفال غير المصحوبين </a:t>
            </a:r>
            <a:r>
              <a:rPr lang="ar-SA" sz="1100" dirty="0">
                <a:latin typeface="Calibri" panose="020F0502020204030204" pitchFamily="34" charset="0"/>
                <a:cs typeface="Calibri" panose="020F0502020204030204" pitchFamily="34" charset="0"/>
                <a:sym typeface="Arial"/>
              </a:rPr>
              <a:t>و المنفصلين</a:t>
            </a:r>
            <a:r>
              <a:rPr lang="en-US" sz="1100" dirty="0">
                <a:latin typeface="Calibri" panose="020F0502020204030204" pitchFamily="34" charset="0"/>
                <a:cs typeface="Calibri" panose="020F0502020204030204" pitchFamily="34" charset="0"/>
                <a:sym typeface="Arial"/>
              </a:rPr>
              <a:t> في البيئات المختلفة</a:t>
            </a:r>
            <a:endParaRPr lang="ar-SA" sz="1100" dirty="0">
              <a:latin typeface="Calibri" panose="020F0502020204030204" pitchFamily="34" charset="0"/>
              <a:cs typeface="Calibri" panose="020F0502020204030204" pitchFamily="34" charset="0"/>
              <a:sym typeface="Arial"/>
            </a:endParaRPr>
          </a:p>
          <a:p>
            <a:pPr algn="r" rtl="1">
              <a:lnSpc>
                <a:spcPct val="107000"/>
              </a:lnSpc>
            </a:pPr>
            <a:endParaRPr lang="ar-SA" sz="1100" dirty="0">
              <a:latin typeface="Calibri" panose="020F0502020204030204" pitchFamily="34" charset="0"/>
              <a:cs typeface="Calibri" panose="020F0502020204030204" pitchFamily="34" charset="0"/>
              <a:sym typeface="Arial"/>
            </a:endParaRPr>
          </a:p>
          <a:p>
            <a:pPr algn="r" rtl="1">
              <a:lnSpc>
                <a:spcPct val="107000"/>
              </a:lnSpc>
            </a:pPr>
            <a:endParaRPr lang="ar-SA" sz="1100" dirty="0">
              <a:latin typeface="Calibri" panose="020F0502020204030204" pitchFamily="34" charset="0"/>
              <a:cs typeface="Calibri" panose="020F0502020204030204" pitchFamily="34" charset="0"/>
              <a:sym typeface="Arial"/>
            </a:endParaRPr>
          </a:p>
          <a:p>
            <a:pPr algn="r" rtl="1">
              <a:lnSpc>
                <a:spcPct val="107000"/>
              </a:lnSpc>
            </a:pPr>
            <a:endParaRPr lang="ar-SA" sz="1100" dirty="0">
              <a:latin typeface="Calibri" panose="020F0502020204030204" pitchFamily="34" charset="0"/>
              <a:cs typeface="Calibri" panose="020F0502020204030204" pitchFamily="34" charset="0"/>
              <a:sym typeface="Arial"/>
            </a:endParaRPr>
          </a:p>
          <a:p>
            <a:pPr algn="r" rtl="1">
              <a:lnSpc>
                <a:spcPct val="107000"/>
              </a:lnSpc>
            </a:pPr>
            <a:r>
              <a:rPr lang="ar-SA" sz="1100" dirty="0">
                <a:latin typeface="Calibri" panose="020F0502020204030204" pitchFamily="34" charset="0"/>
                <a:cs typeface="Calibri" panose="020F0502020204030204" pitchFamily="34" charset="0"/>
                <a:sym typeface="Arial"/>
              </a:rPr>
              <a:t>م</a:t>
            </a:r>
            <a:r>
              <a:rPr lang="en-US" sz="1100" dirty="0">
                <a:latin typeface="Calibri" panose="020F0502020204030204" pitchFamily="34" charset="0"/>
                <a:cs typeface="Calibri" panose="020F0502020204030204" pitchFamily="34" charset="0"/>
                <a:sym typeface="Arial"/>
              </a:rPr>
              <a:t>عرف</a:t>
            </a:r>
            <a:r>
              <a:rPr lang="ar-SA" sz="1100" dirty="0">
                <a:latin typeface="Calibri" panose="020F0502020204030204" pitchFamily="34" charset="0"/>
                <a:cs typeface="Calibri" panose="020F0502020204030204" pitchFamily="34" charset="0"/>
                <a:sym typeface="Arial"/>
              </a:rPr>
              <a:t>ة</a:t>
            </a:r>
            <a:r>
              <a:rPr lang="en-US" sz="1100" dirty="0">
                <a:latin typeface="Calibri" panose="020F0502020204030204" pitchFamily="34" charset="0"/>
                <a:cs typeface="Calibri" panose="020F0502020204030204" pitchFamily="34" charset="0"/>
                <a:sym typeface="Arial"/>
              </a:rPr>
              <a:t> كيف يمكن ل</a:t>
            </a:r>
            <a:r>
              <a:rPr lang="ar-SA" sz="1100" dirty="0">
                <a:latin typeface="Calibri" panose="020F0502020204030204" pitchFamily="34" charset="0"/>
                <a:cs typeface="Calibri" panose="020F0502020204030204" pitchFamily="34" charset="0"/>
                <a:sym typeface="Arial"/>
              </a:rPr>
              <a:t>لدعم</a:t>
            </a:r>
            <a:r>
              <a:rPr lang="en-US" sz="1100" dirty="0">
                <a:latin typeface="Calibri" panose="020F0502020204030204" pitchFamily="34" charset="0"/>
                <a:cs typeface="Calibri" panose="020F0502020204030204" pitchFamily="34" charset="0"/>
                <a:sym typeface="Arial"/>
              </a:rPr>
              <a:t> الأسر</a:t>
            </a:r>
            <a:r>
              <a:rPr lang="ar-SA" sz="1100" dirty="0">
                <a:latin typeface="Calibri" panose="020F0502020204030204" pitchFamily="34" charset="0"/>
                <a:cs typeface="Calibri" panose="020F0502020204030204" pitchFamily="34" charset="0"/>
                <a:sym typeface="Arial"/>
              </a:rPr>
              <a:t>ي</a:t>
            </a:r>
            <a:r>
              <a:rPr lang="en-US" sz="1100" dirty="0">
                <a:latin typeface="Calibri" panose="020F0502020204030204" pitchFamily="34" charset="0"/>
                <a:cs typeface="Calibri" panose="020F0502020204030204" pitchFamily="34" charset="0"/>
                <a:sym typeface="Arial"/>
              </a:rPr>
              <a:t> </a:t>
            </a:r>
            <a:r>
              <a:rPr lang="ar-SA" sz="1100" dirty="0">
                <a:latin typeface="Calibri" panose="020F0502020204030204" pitchFamily="34" charset="0"/>
                <a:cs typeface="Calibri" panose="020F0502020204030204" pitchFamily="34" charset="0"/>
                <a:sym typeface="Arial"/>
              </a:rPr>
              <a:t>التصدي</a:t>
            </a:r>
            <a:r>
              <a:rPr lang="en-US" sz="1100" dirty="0">
                <a:latin typeface="Calibri" panose="020F0502020204030204" pitchFamily="34" charset="0"/>
                <a:cs typeface="Calibri" panose="020F0502020204030204" pitchFamily="34" charset="0"/>
                <a:sym typeface="Arial"/>
              </a:rPr>
              <a:t> </a:t>
            </a:r>
            <a:r>
              <a:rPr lang="ar-SA" sz="1100" dirty="0">
                <a:latin typeface="Calibri" panose="020F0502020204030204" pitchFamily="34" charset="0"/>
                <a:cs typeface="Calibri" panose="020F0502020204030204" pitchFamily="34" charset="0"/>
                <a:sym typeface="Arial"/>
              </a:rPr>
              <a:t>لل</a:t>
            </a:r>
            <a:r>
              <a:rPr lang="en-US" sz="1100" dirty="0">
                <a:latin typeface="Calibri" panose="020F0502020204030204" pitchFamily="34" charset="0"/>
                <a:cs typeface="Calibri" panose="020F0502020204030204" pitchFamily="34" charset="0"/>
                <a:sym typeface="Arial"/>
              </a:rPr>
              <a:t>انفصال الأسر</a:t>
            </a:r>
            <a:r>
              <a:rPr lang="ar-SA" sz="1100" dirty="0">
                <a:latin typeface="Calibri" panose="020F0502020204030204" pitchFamily="34" charset="0"/>
                <a:cs typeface="Calibri" panose="020F0502020204030204" pitchFamily="34" charset="0"/>
                <a:sym typeface="Arial"/>
              </a:rPr>
              <a:t>ي</a:t>
            </a:r>
            <a:r>
              <a:rPr lang="en-US" sz="1100" dirty="0">
                <a:latin typeface="Calibri" panose="020F0502020204030204" pitchFamily="34" charset="0"/>
                <a:cs typeface="Calibri" panose="020F0502020204030204" pitchFamily="34" charset="0"/>
                <a:sym typeface="Arial"/>
              </a:rPr>
              <a:t>.</a:t>
            </a:r>
          </a:p>
        </p:txBody>
      </p:sp>
      <p:grpSp>
        <p:nvGrpSpPr>
          <p:cNvPr id="7" name="Google Shape;149;p12">
            <a:extLst>
              <a:ext uri="{FF2B5EF4-FFF2-40B4-BE49-F238E27FC236}">
                <a16:creationId xmlns:a16="http://schemas.microsoft.com/office/drawing/2014/main" id="{58ADC60D-AB3F-27B1-94D8-DC4F24D4BEC8}"/>
              </a:ext>
            </a:extLst>
          </p:cNvPr>
          <p:cNvGrpSpPr/>
          <p:nvPr/>
        </p:nvGrpSpPr>
        <p:grpSpPr>
          <a:xfrm>
            <a:off x="1020268" y="2859192"/>
            <a:ext cx="559955" cy="387333"/>
            <a:chOff x="6878053" y="1156317"/>
            <a:chExt cx="1431178" cy="1039513"/>
          </a:xfrm>
          <a:solidFill>
            <a:schemeClr val="accent3">
              <a:lumMod val="75000"/>
            </a:schemeClr>
          </a:solidFill>
        </p:grpSpPr>
        <p:grpSp>
          <p:nvGrpSpPr>
            <p:cNvPr id="8" name="Google Shape;150;p12">
              <a:extLst>
                <a:ext uri="{FF2B5EF4-FFF2-40B4-BE49-F238E27FC236}">
                  <a16:creationId xmlns:a16="http://schemas.microsoft.com/office/drawing/2014/main" id="{EF03A04B-025B-508B-075C-D044B2570590}"/>
                </a:ext>
              </a:extLst>
            </p:cNvPr>
            <p:cNvGrpSpPr/>
            <p:nvPr/>
          </p:nvGrpSpPr>
          <p:grpSpPr>
            <a:xfrm>
              <a:off x="7672978" y="1156317"/>
              <a:ext cx="412941" cy="436880"/>
              <a:chOff x="243840" y="1676400"/>
              <a:chExt cx="701040" cy="741680"/>
            </a:xfrm>
            <a:grpFill/>
          </p:grpSpPr>
          <p:sp>
            <p:nvSpPr>
              <p:cNvPr id="11" name="Google Shape;151;p12">
                <a:extLst>
                  <a:ext uri="{FF2B5EF4-FFF2-40B4-BE49-F238E27FC236}">
                    <a16:creationId xmlns:a16="http://schemas.microsoft.com/office/drawing/2014/main" id="{BDAFB5B8-4AF5-B944-0952-3057B67A6FA1}"/>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12" name="Google Shape;152;p12">
                <a:extLst>
                  <a:ext uri="{FF2B5EF4-FFF2-40B4-BE49-F238E27FC236}">
                    <a16:creationId xmlns:a16="http://schemas.microsoft.com/office/drawing/2014/main" id="{9BBF8986-D295-CE38-9D57-A05D5A5CB488}"/>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9" name="Google Shape;153;p12">
              <a:extLst>
                <a:ext uri="{FF2B5EF4-FFF2-40B4-BE49-F238E27FC236}">
                  <a16:creationId xmlns:a16="http://schemas.microsoft.com/office/drawing/2014/main" id="{245910EA-E971-E32F-E4EF-7C638A11E5B6}"/>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10" name="Google Shape;154;p12">
              <a:extLst>
                <a:ext uri="{FF2B5EF4-FFF2-40B4-BE49-F238E27FC236}">
                  <a16:creationId xmlns:a16="http://schemas.microsoft.com/office/drawing/2014/main" id="{34E4E4F6-4038-D73F-EBD8-8BE5EB135F76}"/>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grpSp>
        <p:nvGrpSpPr>
          <p:cNvPr id="13" name="Google Shape;149;p12">
            <a:extLst>
              <a:ext uri="{FF2B5EF4-FFF2-40B4-BE49-F238E27FC236}">
                <a16:creationId xmlns:a16="http://schemas.microsoft.com/office/drawing/2014/main" id="{8FC37BEC-2B6C-0776-7A5C-56E4A7FF8288}"/>
              </a:ext>
            </a:extLst>
          </p:cNvPr>
          <p:cNvGrpSpPr/>
          <p:nvPr/>
        </p:nvGrpSpPr>
        <p:grpSpPr>
          <a:xfrm>
            <a:off x="1020268" y="3469477"/>
            <a:ext cx="559955" cy="387333"/>
            <a:chOff x="6878053" y="1156317"/>
            <a:chExt cx="1431178" cy="1039513"/>
          </a:xfrm>
          <a:solidFill>
            <a:schemeClr val="accent3">
              <a:lumMod val="75000"/>
            </a:schemeClr>
          </a:solidFill>
        </p:grpSpPr>
        <p:grpSp>
          <p:nvGrpSpPr>
            <p:cNvPr id="14" name="Google Shape;150;p12">
              <a:extLst>
                <a:ext uri="{FF2B5EF4-FFF2-40B4-BE49-F238E27FC236}">
                  <a16:creationId xmlns:a16="http://schemas.microsoft.com/office/drawing/2014/main" id="{C6B540AB-FC28-D822-8B2B-D78D241899D0}"/>
                </a:ext>
              </a:extLst>
            </p:cNvPr>
            <p:cNvGrpSpPr/>
            <p:nvPr/>
          </p:nvGrpSpPr>
          <p:grpSpPr>
            <a:xfrm>
              <a:off x="7672978" y="1156317"/>
              <a:ext cx="412941" cy="436880"/>
              <a:chOff x="243840" y="1676400"/>
              <a:chExt cx="701040" cy="741680"/>
            </a:xfrm>
            <a:grpFill/>
          </p:grpSpPr>
          <p:sp>
            <p:nvSpPr>
              <p:cNvPr id="17" name="Google Shape;151;p12">
                <a:extLst>
                  <a:ext uri="{FF2B5EF4-FFF2-40B4-BE49-F238E27FC236}">
                    <a16:creationId xmlns:a16="http://schemas.microsoft.com/office/drawing/2014/main" id="{A88A01AA-36AB-5944-8FD9-95847791EB5D}"/>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18" name="Google Shape;152;p12">
                <a:extLst>
                  <a:ext uri="{FF2B5EF4-FFF2-40B4-BE49-F238E27FC236}">
                    <a16:creationId xmlns:a16="http://schemas.microsoft.com/office/drawing/2014/main" id="{2C274092-4543-417D-1F6F-469805DE8887}"/>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15" name="Google Shape;153;p12">
              <a:extLst>
                <a:ext uri="{FF2B5EF4-FFF2-40B4-BE49-F238E27FC236}">
                  <a16:creationId xmlns:a16="http://schemas.microsoft.com/office/drawing/2014/main" id="{4662B4F8-621B-9B44-7AF4-DC16799534AC}"/>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16" name="Google Shape;154;p12">
              <a:extLst>
                <a:ext uri="{FF2B5EF4-FFF2-40B4-BE49-F238E27FC236}">
                  <a16:creationId xmlns:a16="http://schemas.microsoft.com/office/drawing/2014/main" id="{AD321B47-C2EB-B558-FDCB-B6573FF518C1}"/>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grpSp>
        <p:nvGrpSpPr>
          <p:cNvPr id="19" name="Google Shape;149;p12">
            <a:extLst>
              <a:ext uri="{FF2B5EF4-FFF2-40B4-BE49-F238E27FC236}">
                <a16:creationId xmlns:a16="http://schemas.microsoft.com/office/drawing/2014/main" id="{A18DFBCB-898E-F54C-1DC0-0CBC3C08CBBD}"/>
              </a:ext>
            </a:extLst>
          </p:cNvPr>
          <p:cNvGrpSpPr/>
          <p:nvPr/>
        </p:nvGrpSpPr>
        <p:grpSpPr>
          <a:xfrm>
            <a:off x="1020268" y="4103977"/>
            <a:ext cx="559955" cy="387333"/>
            <a:chOff x="6878053" y="1156317"/>
            <a:chExt cx="1431178" cy="1039513"/>
          </a:xfrm>
          <a:solidFill>
            <a:schemeClr val="accent3">
              <a:lumMod val="75000"/>
            </a:schemeClr>
          </a:solidFill>
        </p:grpSpPr>
        <p:grpSp>
          <p:nvGrpSpPr>
            <p:cNvPr id="20" name="Google Shape;150;p12">
              <a:extLst>
                <a:ext uri="{FF2B5EF4-FFF2-40B4-BE49-F238E27FC236}">
                  <a16:creationId xmlns:a16="http://schemas.microsoft.com/office/drawing/2014/main" id="{6EA682DA-30FC-F11C-A1B1-4F922A5603D8}"/>
                </a:ext>
              </a:extLst>
            </p:cNvPr>
            <p:cNvGrpSpPr/>
            <p:nvPr/>
          </p:nvGrpSpPr>
          <p:grpSpPr>
            <a:xfrm>
              <a:off x="7672978" y="1156317"/>
              <a:ext cx="412941" cy="436880"/>
              <a:chOff x="243840" y="1676400"/>
              <a:chExt cx="701040" cy="741680"/>
            </a:xfrm>
            <a:grpFill/>
          </p:grpSpPr>
          <p:sp>
            <p:nvSpPr>
              <p:cNvPr id="23" name="Google Shape;151;p12">
                <a:extLst>
                  <a:ext uri="{FF2B5EF4-FFF2-40B4-BE49-F238E27FC236}">
                    <a16:creationId xmlns:a16="http://schemas.microsoft.com/office/drawing/2014/main" id="{32B77852-C85E-89B7-CABD-BF5718135FC7}"/>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24" name="Google Shape;152;p12">
                <a:extLst>
                  <a:ext uri="{FF2B5EF4-FFF2-40B4-BE49-F238E27FC236}">
                    <a16:creationId xmlns:a16="http://schemas.microsoft.com/office/drawing/2014/main" id="{022C3365-DBA5-241F-B4D8-B0540FB54713}"/>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21" name="Google Shape;153;p12">
              <a:extLst>
                <a:ext uri="{FF2B5EF4-FFF2-40B4-BE49-F238E27FC236}">
                  <a16:creationId xmlns:a16="http://schemas.microsoft.com/office/drawing/2014/main" id="{B4725772-111C-7690-AE31-92C2A08A8C83}"/>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22" name="Google Shape;154;p12">
              <a:extLst>
                <a:ext uri="{FF2B5EF4-FFF2-40B4-BE49-F238E27FC236}">
                  <a16:creationId xmlns:a16="http://schemas.microsoft.com/office/drawing/2014/main" id="{D9C6EACA-3533-FEAF-807A-1A781372EFA6}"/>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31" name="Hexagon 30">
            <a:extLst>
              <a:ext uri="{FF2B5EF4-FFF2-40B4-BE49-F238E27FC236}">
                <a16:creationId xmlns:a16="http://schemas.microsoft.com/office/drawing/2014/main" id="{B6675D9A-D9FB-11E4-BA10-E43B6596B333}"/>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2" name="Hexagon 31">
            <a:extLst>
              <a:ext uri="{FF2B5EF4-FFF2-40B4-BE49-F238E27FC236}">
                <a16:creationId xmlns:a16="http://schemas.microsoft.com/office/drawing/2014/main" id="{14C54186-3604-1093-1A15-5CDF40F7D942}"/>
              </a:ext>
            </a:extLst>
          </p:cNvPr>
          <p:cNvSpPr/>
          <p:nvPr/>
        </p:nvSpPr>
        <p:spPr>
          <a:xfrm rot="1782986">
            <a:off x="286724" y="76395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3" name="Hexagon 32">
            <a:extLst>
              <a:ext uri="{FF2B5EF4-FFF2-40B4-BE49-F238E27FC236}">
                <a16:creationId xmlns:a16="http://schemas.microsoft.com/office/drawing/2014/main" id="{BF132ACF-0784-1794-0F80-8740CA26E54D}"/>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4" name="Hexagon 33">
            <a:extLst>
              <a:ext uri="{FF2B5EF4-FFF2-40B4-BE49-F238E27FC236}">
                <a16:creationId xmlns:a16="http://schemas.microsoft.com/office/drawing/2014/main" id="{A5DA8933-5ECD-BA75-C488-CBD7D226477F}"/>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5" name="Hexagon 34">
            <a:extLst>
              <a:ext uri="{FF2B5EF4-FFF2-40B4-BE49-F238E27FC236}">
                <a16:creationId xmlns:a16="http://schemas.microsoft.com/office/drawing/2014/main" id="{2526FFE1-0516-38AD-3018-480DC7872CE9}"/>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nvGrpSpPr>
          <p:cNvPr id="36" name="Google Shape;149;p12">
            <a:extLst>
              <a:ext uri="{FF2B5EF4-FFF2-40B4-BE49-F238E27FC236}">
                <a16:creationId xmlns:a16="http://schemas.microsoft.com/office/drawing/2014/main" id="{B1220033-4403-8EE0-61BD-7D94514F17CE}"/>
              </a:ext>
            </a:extLst>
          </p:cNvPr>
          <p:cNvGrpSpPr/>
          <p:nvPr/>
        </p:nvGrpSpPr>
        <p:grpSpPr>
          <a:xfrm>
            <a:off x="1020268" y="4662028"/>
            <a:ext cx="559955" cy="387333"/>
            <a:chOff x="6878053" y="1156317"/>
            <a:chExt cx="1431178" cy="1039513"/>
          </a:xfrm>
          <a:solidFill>
            <a:schemeClr val="accent3">
              <a:lumMod val="75000"/>
            </a:schemeClr>
          </a:solidFill>
        </p:grpSpPr>
        <p:grpSp>
          <p:nvGrpSpPr>
            <p:cNvPr id="37" name="Google Shape;150;p12">
              <a:extLst>
                <a:ext uri="{FF2B5EF4-FFF2-40B4-BE49-F238E27FC236}">
                  <a16:creationId xmlns:a16="http://schemas.microsoft.com/office/drawing/2014/main" id="{61FC9A89-865F-350B-75EB-877D234DABF2}"/>
                </a:ext>
              </a:extLst>
            </p:cNvPr>
            <p:cNvGrpSpPr/>
            <p:nvPr/>
          </p:nvGrpSpPr>
          <p:grpSpPr>
            <a:xfrm>
              <a:off x="7672978" y="1156317"/>
              <a:ext cx="412941" cy="436880"/>
              <a:chOff x="243840" y="1676400"/>
              <a:chExt cx="701040" cy="741680"/>
            </a:xfrm>
            <a:grpFill/>
          </p:grpSpPr>
          <p:sp>
            <p:nvSpPr>
              <p:cNvPr id="40" name="Google Shape;151;p12">
                <a:extLst>
                  <a:ext uri="{FF2B5EF4-FFF2-40B4-BE49-F238E27FC236}">
                    <a16:creationId xmlns:a16="http://schemas.microsoft.com/office/drawing/2014/main" id="{46721990-5D4A-DB4A-E673-ED0A66BB33BA}"/>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41" name="Google Shape;152;p12">
                <a:extLst>
                  <a:ext uri="{FF2B5EF4-FFF2-40B4-BE49-F238E27FC236}">
                    <a16:creationId xmlns:a16="http://schemas.microsoft.com/office/drawing/2014/main" id="{EA56E199-50D7-0A88-A624-D04AB0325120}"/>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38" name="Google Shape;153;p12">
              <a:extLst>
                <a:ext uri="{FF2B5EF4-FFF2-40B4-BE49-F238E27FC236}">
                  <a16:creationId xmlns:a16="http://schemas.microsoft.com/office/drawing/2014/main" id="{090CA30F-BE41-3D61-092C-FD3AF92D748E}"/>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39" name="Google Shape;154;p12">
              <a:extLst>
                <a:ext uri="{FF2B5EF4-FFF2-40B4-BE49-F238E27FC236}">
                  <a16:creationId xmlns:a16="http://schemas.microsoft.com/office/drawing/2014/main" id="{A46AA895-5BD2-5B58-6872-65352BF2C071}"/>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25" name="TextBox 24">
            <a:extLst>
              <a:ext uri="{FF2B5EF4-FFF2-40B4-BE49-F238E27FC236}">
                <a16:creationId xmlns:a16="http://schemas.microsoft.com/office/drawing/2014/main" id="{08FF8D6C-8F8A-A698-0952-A7D6AD32661D}"/>
              </a:ext>
            </a:extLst>
          </p:cNvPr>
          <p:cNvSpPr txBox="1"/>
          <p:nvPr/>
        </p:nvSpPr>
        <p:spPr>
          <a:xfrm>
            <a:off x="1013200" y="5544427"/>
            <a:ext cx="5226892" cy="523220"/>
          </a:xfrm>
          <a:prstGeom prst="rect">
            <a:avLst/>
          </a:prstGeom>
          <a:noFill/>
        </p:spPr>
        <p:txBody>
          <a:bodyPr wrap="square">
            <a:spAutoFit/>
          </a:bodyPr>
          <a:lstStyle/>
          <a:p>
            <a:pPr marL="0" marR="0" lvl="0" indent="0" algn="r" rtl="1">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الجلسة </a:t>
            </a:r>
            <a:r>
              <a:rPr lang="ar-SA" sz="1400" b="1" spc="300" dirty="0">
                <a:solidFill>
                  <a:schemeClr val="bg1"/>
                </a:solidFill>
                <a:highlight>
                  <a:srgbClr val="54AF4B"/>
                </a:highlight>
                <a:latin typeface="Calibri"/>
                <a:ea typeface="Calibri"/>
                <a:cs typeface="Calibri"/>
                <a:sym typeface="Calibri"/>
              </a:rPr>
              <a:t>٢</a:t>
            </a:r>
            <a:r>
              <a:rPr lang="en-US" sz="1400" b="1" spc="300" dirty="0">
                <a:solidFill>
                  <a:schemeClr val="bg1"/>
                </a:solidFill>
                <a:highlight>
                  <a:srgbClr val="54AF4B"/>
                </a:highlight>
                <a:latin typeface="Calibri"/>
                <a:ea typeface="Calibri"/>
                <a:cs typeface="Calibri"/>
                <a:sym typeface="Calibri"/>
              </a:rPr>
              <a:t>: إشراك ال</a:t>
            </a:r>
            <a:r>
              <a:rPr lang="ar-SA" sz="1400" b="1" spc="300" dirty="0">
                <a:solidFill>
                  <a:schemeClr val="bg1"/>
                </a:solidFill>
                <a:highlight>
                  <a:srgbClr val="54AF4B"/>
                </a:highlight>
                <a:latin typeface="Calibri"/>
                <a:ea typeface="Calibri"/>
                <a:cs typeface="Calibri"/>
                <a:sym typeface="Calibri"/>
              </a:rPr>
              <a:t>عائلات</a:t>
            </a:r>
            <a:r>
              <a:rPr lang="en-US" sz="1400" b="1" spc="300" dirty="0">
                <a:solidFill>
                  <a:schemeClr val="bg1"/>
                </a:solidFill>
                <a:highlight>
                  <a:srgbClr val="54AF4B"/>
                </a:highlight>
                <a:latin typeface="Calibri"/>
                <a:ea typeface="Calibri"/>
                <a:cs typeface="Calibri"/>
                <a:sym typeface="Calibri"/>
              </a:rPr>
              <a:t> ومقدمي الرعاية في إدارة الحالة</a:t>
            </a:r>
          </a:p>
        </p:txBody>
      </p:sp>
      <p:sp>
        <p:nvSpPr>
          <p:cNvPr id="26" name="TextBox 25">
            <a:extLst>
              <a:ext uri="{FF2B5EF4-FFF2-40B4-BE49-F238E27FC236}">
                <a16:creationId xmlns:a16="http://schemas.microsoft.com/office/drawing/2014/main" id="{880A4B2E-347A-067B-0F2C-4EB2FA227668}"/>
              </a:ext>
            </a:extLst>
          </p:cNvPr>
          <p:cNvSpPr txBox="1"/>
          <p:nvPr/>
        </p:nvSpPr>
        <p:spPr>
          <a:xfrm>
            <a:off x="996287" y="6312099"/>
            <a:ext cx="5262998" cy="261610"/>
          </a:xfrm>
          <a:prstGeom prst="rect">
            <a:avLst/>
          </a:prstGeom>
          <a:noFill/>
        </p:spPr>
        <p:txBody>
          <a:bodyPr wrap="square" rtlCol="0">
            <a:spAutoFit/>
          </a:bodyPr>
          <a:lstStyle/>
          <a:p>
            <a:pPr algn="r" rtl="1"/>
            <a:r>
              <a:rPr lang="ar-SA" sz="1100" b="1" dirty="0">
                <a:latin typeface="Calibri" panose="020F0502020204030204" pitchFamily="34" charset="0"/>
                <a:cs typeface="Calibri" panose="020F0502020204030204" pitchFamily="34" charset="0"/>
              </a:rPr>
              <a:t>إشراك</a:t>
            </a:r>
            <a:r>
              <a:rPr lang="en-US" sz="1100" b="1" dirty="0">
                <a:latin typeface="Calibri" panose="020F0502020204030204" pitchFamily="34" charset="0"/>
                <a:cs typeface="Calibri" panose="020F0502020204030204" pitchFamily="34" charset="0"/>
              </a:rPr>
              <a:t> العائلات ومقدمي الرعاية</a:t>
            </a:r>
            <a:endParaRPr lang="en-US" sz="1100" b="1" spc="300" dirty="0">
              <a:solidFill>
                <a:schemeClr val="tx1"/>
              </a:solidFill>
              <a:latin typeface="Calibri" panose="020F0502020204030204" pitchFamily="34" charset="0"/>
              <a:cs typeface="Calibri" panose="020F0502020204030204" pitchFamily="34" charset="0"/>
            </a:endParaRPr>
          </a:p>
        </p:txBody>
      </p:sp>
      <p:sp>
        <p:nvSpPr>
          <p:cNvPr id="27" name="Rectangle 26">
            <a:extLst>
              <a:ext uri="{FF2B5EF4-FFF2-40B4-BE49-F238E27FC236}">
                <a16:creationId xmlns:a16="http://schemas.microsoft.com/office/drawing/2014/main" id="{BAF7B240-749D-5DB6-F9F5-4BFDBA89BA52}"/>
              </a:ext>
            </a:extLst>
          </p:cNvPr>
          <p:cNvSpPr/>
          <p:nvPr/>
        </p:nvSpPr>
        <p:spPr>
          <a:xfrm>
            <a:off x="2501900" y="6895143"/>
            <a:ext cx="3745466" cy="2172658"/>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8" name="TextBox 27">
            <a:extLst>
              <a:ext uri="{FF2B5EF4-FFF2-40B4-BE49-F238E27FC236}">
                <a16:creationId xmlns:a16="http://schemas.microsoft.com/office/drawing/2014/main" id="{919A6ED7-45F0-6F6F-1C98-DAAF651F0EC0}"/>
              </a:ext>
            </a:extLst>
          </p:cNvPr>
          <p:cNvSpPr txBox="1"/>
          <p:nvPr/>
        </p:nvSpPr>
        <p:spPr>
          <a:xfrm>
            <a:off x="993326" y="6833550"/>
            <a:ext cx="1321602" cy="1441655"/>
          </a:xfrm>
          <a:prstGeom prst="rect">
            <a:avLst/>
          </a:prstGeom>
          <a:noFill/>
          <a:ln>
            <a:noFill/>
          </a:ln>
        </p:spPr>
        <p:txBody>
          <a:bodyPr wrap="square" lIns="90000" tIns="90000" rIns="90000" bIns="90000" rtlCol="0">
            <a:spAutoFit/>
          </a:bodyPr>
          <a:lstStyle/>
          <a:p>
            <a:pPr lvl="0" algn="ctr" rtl="1">
              <a:lnSpc>
                <a:spcPct val="107000"/>
              </a:lnSpc>
              <a:spcAft>
                <a:spcPts val="800"/>
              </a:spcAft>
              <a:tabLst>
                <a:tab pos="457200" algn="l"/>
              </a:tabLst>
            </a:pP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ما هي بعض الطرق المختلفة التي </a:t>
            </a:r>
            <a:r>
              <a:rPr lang="ar-SA" sz="1100" dirty="0">
                <a:solidFill>
                  <a:schemeClr val="tx1"/>
                </a:solidFill>
                <a:latin typeface="Calibri" panose="020F0502020204030204" pitchFamily="34" charset="0"/>
                <a:ea typeface="Calibri" panose="020F0502020204030204" pitchFamily="34" charset="0"/>
                <a:cs typeface="Calibri" panose="020F0502020204030204" pitchFamily="34" charset="0"/>
              </a:rPr>
              <a:t>قمت</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بها </a:t>
            </a:r>
            <a:r>
              <a:rPr lang="ar-SA" sz="1100" dirty="0">
                <a:solidFill>
                  <a:schemeClr val="tx1"/>
                </a:solidFill>
                <a:latin typeface="Calibri" panose="020F0502020204030204" pitchFamily="34" charset="0"/>
                <a:ea typeface="Calibri" panose="020F0502020204030204" pitchFamily="34" charset="0"/>
                <a:cs typeface="Calibri" panose="020F0502020204030204" pitchFamily="34" charset="0"/>
              </a:rPr>
              <a:t>لإشراك</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العائلات ومقدمي الرعاية المباشرين في تجربتك كأخصائي حالة حتى الآن؟ هل يمكنك</a:t>
            </a:r>
            <a:r>
              <a:rPr lang="ar-SA" sz="1100" dirty="0">
                <a:solidFill>
                  <a:schemeClr val="tx1"/>
                </a:solidFill>
                <a:latin typeface="Calibri" panose="020F0502020204030204" pitchFamily="34" charset="0"/>
                <a:ea typeface="Calibri" panose="020F0502020204030204" pitchFamily="34" charset="0"/>
                <a:cs typeface="Calibri" panose="020F0502020204030204" pitchFamily="34" charset="0"/>
              </a:rPr>
              <a:t>م</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مشاركة الأمثلة؟</a:t>
            </a:r>
          </a:p>
        </p:txBody>
      </p:sp>
    </p:spTree>
    <p:extLst>
      <p:ext uri="{BB962C8B-B14F-4D97-AF65-F5344CB8AC3E}">
        <p14:creationId xmlns:p14="http://schemas.microsoft.com/office/powerpoint/2010/main" val="27620127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nvGrpSpPr>
          <p:cNvPr id="2" name="Group 1">
            <a:extLst>
              <a:ext uri="{FF2B5EF4-FFF2-40B4-BE49-F238E27FC236}">
                <a16:creationId xmlns:a16="http://schemas.microsoft.com/office/drawing/2014/main" id="{5FD61F11-03BA-9AE1-D280-FD068359E809}"/>
              </a:ext>
            </a:extLst>
          </p:cNvPr>
          <p:cNvGrpSpPr/>
          <p:nvPr/>
        </p:nvGrpSpPr>
        <p:grpSpPr>
          <a:xfrm>
            <a:off x="1481725" y="2544752"/>
            <a:ext cx="4286200" cy="4286200"/>
            <a:chOff x="1426929" y="3404260"/>
            <a:chExt cx="4286200" cy="4286200"/>
          </a:xfrm>
        </p:grpSpPr>
        <p:grpSp>
          <p:nvGrpSpPr>
            <p:cNvPr id="37" name="Group 36">
              <a:extLst>
                <a:ext uri="{FF2B5EF4-FFF2-40B4-BE49-F238E27FC236}">
                  <a16:creationId xmlns:a16="http://schemas.microsoft.com/office/drawing/2014/main" id="{2BD3C7C8-2003-4550-A02E-377D0F7FD2CD}"/>
                </a:ext>
              </a:extLst>
            </p:cNvPr>
            <p:cNvGrpSpPr/>
            <p:nvPr/>
          </p:nvGrpSpPr>
          <p:grpSpPr>
            <a:xfrm>
              <a:off x="1426929" y="3404260"/>
              <a:ext cx="4286200" cy="4286200"/>
              <a:chOff x="1426929" y="2809900"/>
              <a:chExt cx="4286200" cy="4286200"/>
            </a:xfrm>
          </p:grpSpPr>
          <p:pic>
            <p:nvPicPr>
              <p:cNvPr id="25" name="Graphic 24" descr="Tree With Roots with solid fill">
                <a:extLst>
                  <a:ext uri="{FF2B5EF4-FFF2-40B4-BE49-F238E27FC236}">
                    <a16:creationId xmlns:a16="http://schemas.microsoft.com/office/drawing/2014/main" id="{7FEBA750-60E0-FC64-C98B-2EECB32D661A}"/>
                  </a:ext>
                </a:extLst>
              </p:cNvPr>
              <p:cNvPicPr>
                <a:picLocks noChangeAspect="1"/>
              </p:cNvPicPr>
              <p:nvPr/>
            </p:nvPicPr>
            <p:blipFill rotWithShape="1">
              <a:blip r:embed="rId2">
                <a:extLst>
                  <a:ext uri="{96DAC541-7B7A-43D3-8B79-37D633B846F1}">
                    <asvg:svgBlip xmlns:asvg="http://schemas.microsoft.com/office/drawing/2016/SVG/main" r:embed="rId3"/>
                  </a:ext>
                </a:extLst>
              </a:blip>
              <a:srcRect b="35014"/>
              <a:stretch/>
            </p:blipFill>
            <p:spPr>
              <a:xfrm>
                <a:off x="1426929" y="2809900"/>
                <a:ext cx="4286200" cy="2785436"/>
              </a:xfrm>
              <a:prstGeom prst="rect">
                <a:avLst/>
              </a:prstGeom>
            </p:spPr>
          </p:pic>
          <p:pic>
            <p:nvPicPr>
              <p:cNvPr id="30" name="Graphic 29" descr="Tree With Roots with solid fill">
                <a:extLst>
                  <a:ext uri="{FF2B5EF4-FFF2-40B4-BE49-F238E27FC236}">
                    <a16:creationId xmlns:a16="http://schemas.microsoft.com/office/drawing/2014/main" id="{02B37E0A-76CD-3BA3-D23E-76CD840CE00D}"/>
                  </a:ext>
                </a:extLst>
              </p:cNvPr>
              <p:cNvPicPr>
                <a:picLocks noChangeAspect="1"/>
              </p:cNvPicPr>
              <p:nvPr/>
            </p:nvPicPr>
            <p:blipFill rotWithShape="1">
              <a:blip r:embed="rId2">
                <a:extLst>
                  <a:ext uri="{96DAC541-7B7A-43D3-8B79-37D633B846F1}">
                    <asvg:svgBlip xmlns:asvg="http://schemas.microsoft.com/office/drawing/2016/SVG/main" r:embed="rId3"/>
                  </a:ext>
                </a:extLst>
              </a:blip>
              <a:srcRect t="64986"/>
              <a:stretch/>
            </p:blipFill>
            <p:spPr>
              <a:xfrm>
                <a:off x="1426929" y="5595336"/>
                <a:ext cx="4286200" cy="1500764"/>
              </a:xfrm>
              <a:prstGeom prst="rect">
                <a:avLst/>
              </a:prstGeom>
            </p:spPr>
          </p:pic>
          <p:cxnSp>
            <p:nvCxnSpPr>
              <p:cNvPr id="34" name="Straight Connector 33">
                <a:extLst>
                  <a:ext uri="{FF2B5EF4-FFF2-40B4-BE49-F238E27FC236}">
                    <a16:creationId xmlns:a16="http://schemas.microsoft.com/office/drawing/2014/main" id="{ABB177B1-29B1-CCDD-0F2C-5A6E0123CF48}"/>
                  </a:ext>
                </a:extLst>
              </p:cNvPr>
              <p:cNvCxnSpPr>
                <a:cxnSpLocks/>
              </p:cNvCxnSpPr>
              <p:nvPr/>
            </p:nvCxnSpPr>
            <p:spPr>
              <a:xfrm>
                <a:off x="3354531" y="5595336"/>
                <a:ext cx="366569" cy="0"/>
              </a:xfrm>
              <a:prstGeom prst="line">
                <a:avLst/>
              </a:prstGeom>
              <a:ln w="127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grpSp>
        <p:pic>
          <p:nvPicPr>
            <p:cNvPr id="26" name="Graphic 25" descr="Peach with solid fill">
              <a:extLst>
                <a:ext uri="{FF2B5EF4-FFF2-40B4-BE49-F238E27FC236}">
                  <a16:creationId xmlns:a16="http://schemas.microsoft.com/office/drawing/2014/main" id="{1DA01792-C554-5830-A9D8-E9810D0D67E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567607" y="4017735"/>
              <a:ext cx="589682" cy="589682"/>
            </a:xfrm>
            <a:prstGeom prst="rect">
              <a:avLst/>
            </a:prstGeom>
          </p:spPr>
        </p:pic>
        <p:pic>
          <p:nvPicPr>
            <p:cNvPr id="27" name="Graphic 26" descr="Peach with solid fill">
              <a:extLst>
                <a:ext uri="{FF2B5EF4-FFF2-40B4-BE49-F238E27FC236}">
                  <a16:creationId xmlns:a16="http://schemas.microsoft.com/office/drawing/2014/main" id="{CA1AB7E6-7ABD-5528-9B66-B8FCF6B2789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19789077">
              <a:off x="3332740" y="4507841"/>
              <a:ext cx="589682" cy="589682"/>
            </a:xfrm>
            <a:prstGeom prst="rect">
              <a:avLst/>
            </a:prstGeom>
          </p:spPr>
        </p:pic>
        <p:pic>
          <p:nvPicPr>
            <p:cNvPr id="28" name="Graphic 27" descr="Peach with solid fill">
              <a:extLst>
                <a:ext uri="{FF2B5EF4-FFF2-40B4-BE49-F238E27FC236}">
                  <a16:creationId xmlns:a16="http://schemas.microsoft.com/office/drawing/2014/main" id="{28872F48-DAA2-229C-61CD-8883CD162D4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852094">
              <a:off x="4072271" y="4017734"/>
              <a:ext cx="589682" cy="589682"/>
            </a:xfrm>
            <a:prstGeom prst="rect">
              <a:avLst/>
            </a:prstGeom>
          </p:spPr>
        </p:pic>
        <p:pic>
          <p:nvPicPr>
            <p:cNvPr id="29" name="Graphic 28" descr="Peach with solid fill">
              <a:extLst>
                <a:ext uri="{FF2B5EF4-FFF2-40B4-BE49-F238E27FC236}">
                  <a16:creationId xmlns:a16="http://schemas.microsoft.com/office/drawing/2014/main" id="{D076AD31-D533-9C2C-9AAD-8551F4A938A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356612">
              <a:off x="2126259" y="4738830"/>
              <a:ext cx="589682" cy="589682"/>
            </a:xfrm>
            <a:prstGeom prst="rect">
              <a:avLst/>
            </a:prstGeom>
          </p:spPr>
        </p:pic>
      </p:grpSp>
      <p:sp>
        <p:nvSpPr>
          <p:cNvPr id="40" name="TextBox 39">
            <a:extLst>
              <a:ext uri="{FF2B5EF4-FFF2-40B4-BE49-F238E27FC236}">
                <a16:creationId xmlns:a16="http://schemas.microsoft.com/office/drawing/2014/main" id="{0A1B4B39-D157-4783-2131-C874558C3776}"/>
              </a:ext>
            </a:extLst>
          </p:cNvPr>
          <p:cNvSpPr txBox="1"/>
          <p:nvPr/>
        </p:nvSpPr>
        <p:spPr>
          <a:xfrm>
            <a:off x="4545995" y="765640"/>
            <a:ext cx="1574281" cy="520312"/>
          </a:xfrm>
          <a:prstGeom prst="rect">
            <a:avLst/>
          </a:prstGeom>
          <a:noFill/>
          <a:ln>
            <a:noFill/>
          </a:ln>
        </p:spPr>
        <p:txBody>
          <a:bodyPr wrap="square" lIns="90000" tIns="90000" rIns="90000" bIns="90000" rtlCol="0">
            <a:spAutoFit/>
          </a:bodyPr>
          <a:lstStyle/>
          <a:p>
            <a:pPr algn="r" rtl="1"/>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فوائد </a:t>
            </a:r>
            <a:r>
              <a:rPr lang="ar-SA" sz="1100" dirty="0">
                <a:solidFill>
                  <a:schemeClr val="tx1"/>
                </a:solidFill>
                <a:latin typeface="Calibri" panose="020F0502020204030204" pitchFamily="34" charset="0"/>
                <a:ea typeface="Calibri" panose="020F0502020204030204" pitchFamily="34" charset="0"/>
                <a:cs typeface="Calibri" panose="020F0502020204030204" pitchFamily="34" charset="0"/>
              </a:rPr>
              <a:t>إشراك </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العائلات ومقدمي الرعاية</a:t>
            </a:r>
            <a:endParaRPr lang="en-US" sz="1100" dirty="0"/>
          </a:p>
        </p:txBody>
      </p:sp>
      <p:sp>
        <p:nvSpPr>
          <p:cNvPr id="41" name="TextBox 40">
            <a:extLst>
              <a:ext uri="{FF2B5EF4-FFF2-40B4-BE49-F238E27FC236}">
                <a16:creationId xmlns:a16="http://schemas.microsoft.com/office/drawing/2014/main" id="{34099298-2A99-750B-11E4-783719567319}"/>
              </a:ext>
            </a:extLst>
          </p:cNvPr>
          <p:cNvSpPr txBox="1"/>
          <p:nvPr/>
        </p:nvSpPr>
        <p:spPr>
          <a:xfrm>
            <a:off x="4569501" y="8349908"/>
            <a:ext cx="1574281" cy="520312"/>
          </a:xfrm>
          <a:prstGeom prst="rect">
            <a:avLst/>
          </a:prstGeom>
          <a:noFill/>
          <a:ln>
            <a:noFill/>
          </a:ln>
        </p:spPr>
        <p:txBody>
          <a:bodyPr wrap="square" lIns="90000" tIns="90000" rIns="90000" bIns="90000" rtlCol="0">
            <a:spAutoFit/>
          </a:bodyPr>
          <a:lstStyle/>
          <a:p>
            <a:pPr algn="r" rtl="1"/>
            <a:r>
              <a:rPr lang="en-US" sz="1100" dirty="0">
                <a:latin typeface="Calibri" panose="020F0502020204030204" pitchFamily="34" charset="0"/>
                <a:cs typeface="Calibri" panose="020F0502020204030204" pitchFamily="34" charset="0"/>
              </a:rPr>
              <a:t>الصفات التي تدعم المشاركة الإيجابية مع العائلات</a:t>
            </a:r>
          </a:p>
        </p:txBody>
      </p:sp>
    </p:spTree>
    <p:extLst>
      <p:ext uri="{BB962C8B-B14F-4D97-AF65-F5344CB8AC3E}">
        <p14:creationId xmlns:p14="http://schemas.microsoft.com/office/powerpoint/2010/main" val="4004998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8" name="TextBox 37">
            <a:extLst>
              <a:ext uri="{FF2B5EF4-FFF2-40B4-BE49-F238E27FC236}">
                <a16:creationId xmlns:a16="http://schemas.microsoft.com/office/drawing/2014/main" id="{49B48A07-4352-D7FA-6B9A-C4F87DB61423}"/>
              </a:ext>
            </a:extLst>
          </p:cNvPr>
          <p:cNvSpPr txBox="1"/>
          <p:nvPr/>
        </p:nvSpPr>
        <p:spPr>
          <a:xfrm>
            <a:off x="996287" y="694167"/>
            <a:ext cx="5262998" cy="261610"/>
          </a:xfrm>
          <a:prstGeom prst="rect">
            <a:avLst/>
          </a:prstGeom>
          <a:noFill/>
        </p:spPr>
        <p:txBody>
          <a:bodyPr wrap="square" rtlCol="0">
            <a:spAutoFit/>
          </a:bodyPr>
          <a:lstStyle/>
          <a:p>
            <a:pPr algn="r" rtl="1"/>
            <a:r>
              <a:rPr lang="en-US" sz="1100" b="1" dirty="0"/>
              <a:t>شهادة </a:t>
            </a:r>
            <a:r>
              <a:rPr lang="ar-SA" sz="1100" b="1" dirty="0"/>
              <a:t>عن إشراك</a:t>
            </a:r>
            <a:r>
              <a:rPr lang="en-US" sz="1100" b="1" dirty="0"/>
              <a:t> الأسرة</a:t>
            </a:r>
            <a:endParaRPr lang="en-US" sz="1100" b="1" noProof="0" dirty="0"/>
          </a:p>
        </p:txBody>
      </p:sp>
      <p:sp>
        <p:nvSpPr>
          <p:cNvPr id="39" name="TextBox 38">
            <a:extLst>
              <a:ext uri="{FF2B5EF4-FFF2-40B4-BE49-F238E27FC236}">
                <a16:creationId xmlns:a16="http://schemas.microsoft.com/office/drawing/2014/main" id="{FB523215-C6F9-C10A-52D8-B498C56C4EC2}"/>
              </a:ext>
            </a:extLst>
          </p:cNvPr>
          <p:cNvSpPr txBox="1"/>
          <p:nvPr/>
        </p:nvSpPr>
        <p:spPr>
          <a:xfrm>
            <a:off x="993326" y="1117417"/>
            <a:ext cx="5262998" cy="3567300"/>
          </a:xfrm>
          <a:prstGeom prst="rect">
            <a:avLst/>
          </a:prstGeom>
          <a:noFill/>
          <a:ln>
            <a:noFill/>
          </a:ln>
        </p:spPr>
        <p:txBody>
          <a:bodyPr wrap="square" lIns="90000" tIns="90000" rIns="90000" bIns="90000" rtlCol="0">
            <a:spAutoFit/>
          </a:bodyPr>
          <a:lstStyle/>
          <a:p>
            <a:pPr algn="r" rtl="1"/>
            <a:r>
              <a:rPr lang="en-US" sz="1100" b="1" dirty="0">
                <a:latin typeface="Calibri" panose="020F0502020204030204" pitchFamily="34" charset="0"/>
                <a:cs typeface="Calibri" panose="020F0502020204030204" pitchFamily="34" charset="0"/>
              </a:rPr>
              <a:t>أنيت:</a:t>
            </a:r>
          </a:p>
          <a:p>
            <a:pPr algn="r" rtl="1"/>
            <a:r>
              <a:rPr lang="en-US" sz="1100" dirty="0">
                <a:latin typeface="Calibri" panose="020F0502020204030204" pitchFamily="34" charset="0"/>
                <a:cs typeface="Calibri" panose="020F0502020204030204" pitchFamily="34" charset="0"/>
              </a:rPr>
              <a:t>عندما زارت عاملة المشروع منزلي لأول مرة ، كانت هي الوحيدة التي </a:t>
            </a:r>
            <a:r>
              <a:rPr lang="ar-SA" sz="1100" dirty="0">
                <a:latin typeface="Calibri" panose="020F0502020204030204" pitchFamily="34" charset="0"/>
                <a:cs typeface="Calibri" panose="020F0502020204030204" pitchFamily="34" charset="0"/>
              </a:rPr>
              <a:t>قبلت</a:t>
            </a:r>
            <a:r>
              <a:rPr lang="en-US" sz="1100" dirty="0">
                <a:latin typeface="Calibri" panose="020F0502020204030204" pitchFamily="34" charset="0"/>
                <a:cs typeface="Calibri" panose="020F0502020204030204" pitchFamily="34" charset="0"/>
              </a:rPr>
              <a:t> كوبًا من الشاي وجلس</a:t>
            </a:r>
            <a:r>
              <a:rPr lang="ar-SA" sz="1100" dirty="0">
                <a:latin typeface="Calibri" panose="020F0502020204030204" pitchFamily="34" charset="0"/>
                <a:cs typeface="Calibri" panose="020F0502020204030204" pitchFamily="34" charset="0"/>
              </a:rPr>
              <a:t>ت</a:t>
            </a:r>
            <a:r>
              <a:rPr lang="en-US" sz="1100" dirty="0">
                <a:latin typeface="Calibri" panose="020F0502020204030204" pitchFamily="34" charset="0"/>
                <a:cs typeface="Calibri" panose="020F0502020204030204" pitchFamily="34" charset="0"/>
              </a:rPr>
              <a:t> معي </a:t>
            </a:r>
            <a:r>
              <a:rPr lang="ar-SA" sz="1100" dirty="0">
                <a:latin typeface="Calibri" panose="020F0502020204030204" pitchFamily="34" charset="0"/>
                <a:cs typeface="Calibri" panose="020F0502020204030204" pitchFamily="34" charset="0"/>
              </a:rPr>
              <a:t>ل</a:t>
            </a:r>
            <a:r>
              <a:rPr lang="en-US" sz="1100" dirty="0">
                <a:latin typeface="Calibri" panose="020F0502020204030204" pitchFamily="34" charset="0"/>
                <a:cs typeface="Calibri" panose="020F0502020204030204" pitchFamily="34" charset="0"/>
              </a:rPr>
              <a:t>تستمع إلى ما كان عليّ قوله. كل الآخرين</a:t>
            </a:r>
            <a:r>
              <a:rPr lang="ar-SA" sz="1100" dirty="0">
                <a:latin typeface="Calibri" panose="020F0502020204030204" pitchFamily="34" charset="0"/>
                <a:cs typeface="Calibri" panose="020F0502020204030204" pitchFamily="34" charset="0"/>
              </a:rPr>
              <a:t>، </a:t>
            </a:r>
            <a:r>
              <a:rPr lang="en-US" sz="1100" dirty="0">
                <a:latin typeface="Calibri" panose="020F0502020204030204" pitchFamily="34" charset="0"/>
                <a:cs typeface="Calibri" panose="020F0502020204030204" pitchFamily="34" charset="0"/>
              </a:rPr>
              <a:t>ال</a:t>
            </a:r>
            <a:r>
              <a:rPr lang="ar-SA" sz="1100" dirty="0">
                <a:latin typeface="Calibri" panose="020F0502020204030204" pitchFamily="34" charset="0"/>
                <a:cs typeface="Calibri" panose="020F0502020204030204" pitchFamily="34" charset="0"/>
              </a:rPr>
              <a:t>عاملة</a:t>
            </a:r>
            <a:r>
              <a:rPr lang="en-US" sz="1100" dirty="0">
                <a:latin typeface="Calibri" panose="020F0502020204030204" pitchFamily="34" charset="0"/>
                <a:cs typeface="Calibri" panose="020F0502020204030204" pitchFamily="34" charset="0"/>
              </a:rPr>
              <a:t> الاجتماعي</a:t>
            </a:r>
            <a:r>
              <a:rPr lang="ar-SA" sz="1100" dirty="0">
                <a:latin typeface="Calibri" panose="020F0502020204030204" pitchFamily="34" charset="0"/>
                <a:cs typeface="Calibri" panose="020F0502020204030204" pitchFamily="34" charset="0"/>
              </a:rPr>
              <a:t>ة</a:t>
            </a:r>
            <a:r>
              <a:rPr lang="en-US" sz="1100" dirty="0">
                <a:latin typeface="Calibri" panose="020F0502020204030204" pitchFamily="34" charset="0"/>
                <a:cs typeface="Calibri" panose="020F0502020204030204" pitchFamily="34" charset="0"/>
              </a:rPr>
              <a:t> ، </a:t>
            </a:r>
            <a:r>
              <a:rPr lang="ar-SA" sz="1100" dirty="0">
                <a:latin typeface="Calibri" panose="020F0502020204030204" pitchFamily="34" charset="0"/>
                <a:cs typeface="Calibri" panose="020F0502020204030204" pitchFamily="34" charset="0"/>
              </a:rPr>
              <a:t>أخصائي</a:t>
            </a:r>
            <a:r>
              <a:rPr lang="en-US" sz="1100" dirty="0">
                <a:latin typeface="Calibri" panose="020F0502020204030204" pitchFamily="34" charset="0"/>
                <a:cs typeface="Calibri" panose="020F0502020204030204" pitchFamily="34" charset="0"/>
              </a:rPr>
              <a:t> دعم المخدرات ، يقفون في منتصف الغرفة ويخبرونني ب</a:t>
            </a:r>
            <a:r>
              <a:rPr lang="ar-SA" sz="1100" dirty="0">
                <a:latin typeface="Calibri" panose="020F0502020204030204" pitchFamily="34" charset="0"/>
                <a:cs typeface="Calibri" panose="020F0502020204030204" pitchFamily="34" charset="0"/>
              </a:rPr>
              <a:t>أن ما</a:t>
            </a:r>
            <a:r>
              <a:rPr lang="en-US" sz="1100" dirty="0">
                <a:latin typeface="Calibri" panose="020F0502020204030204" pitchFamily="34" charset="0"/>
                <a:cs typeface="Calibri" panose="020F0502020204030204" pitchFamily="34" charset="0"/>
              </a:rPr>
              <a:t> أفعله خ</a:t>
            </a:r>
            <a:r>
              <a:rPr lang="ar-SA" sz="1100" dirty="0">
                <a:latin typeface="Calibri" panose="020F0502020204030204" pitchFamily="34" charset="0"/>
                <a:cs typeface="Calibri" panose="020F0502020204030204" pitchFamily="34" charset="0"/>
              </a:rPr>
              <a:t>طأ</a:t>
            </a:r>
            <a:r>
              <a:rPr lang="en-US" sz="1100" dirty="0">
                <a:latin typeface="Calibri" panose="020F0502020204030204" pitchFamily="34" charset="0"/>
                <a:cs typeface="Calibri" panose="020F0502020204030204" pitchFamily="34" charset="0"/>
              </a:rPr>
              <a:t>.</a:t>
            </a:r>
          </a:p>
          <a:p>
            <a:pPr algn="r" rtl="1"/>
            <a:endParaRPr lang="en-US" sz="1100" dirty="0">
              <a:latin typeface="Calibri" panose="020F0502020204030204" pitchFamily="34" charset="0"/>
              <a:cs typeface="Calibri" panose="020F0502020204030204" pitchFamily="34" charset="0"/>
            </a:endParaRPr>
          </a:p>
          <a:p>
            <a:pPr algn="r" rtl="1"/>
            <a:r>
              <a:rPr lang="en-US" sz="1100" dirty="0">
                <a:latin typeface="Calibri" panose="020F0502020204030204" pitchFamily="34" charset="0"/>
                <a:cs typeface="Calibri" panose="020F0502020204030204" pitchFamily="34" charset="0"/>
              </a:rPr>
              <a:t>ساعدتني بام حقًا على إدراك أنني أستطيع أن أكون أماً جيدة ليس فقط لطفلي</a:t>
            </a:r>
            <a:r>
              <a:rPr lang="ar-SA" sz="1100" dirty="0">
                <a:latin typeface="Calibri" panose="020F0502020204030204" pitchFamily="34" charset="0"/>
                <a:cs typeface="Calibri" panose="020F0502020204030204" pitchFamily="34" charset="0"/>
              </a:rPr>
              <a:t> الرضيع</a:t>
            </a:r>
            <a:r>
              <a:rPr lang="en-US" sz="1100" dirty="0">
                <a:latin typeface="Calibri" panose="020F0502020204030204" pitchFamily="34" charset="0"/>
                <a:cs typeface="Calibri" panose="020F0502020204030204" pitchFamily="34" charset="0"/>
              </a:rPr>
              <a:t> ولكن لطفلي الآخرين. أنا حقا أتطلع إلى زياراتها.</a:t>
            </a:r>
          </a:p>
          <a:p>
            <a:pPr algn="r" rtl="1"/>
            <a:endParaRPr lang="en-US" sz="1100" dirty="0">
              <a:latin typeface="Calibri" panose="020F0502020204030204" pitchFamily="34" charset="0"/>
              <a:cs typeface="Calibri" panose="020F0502020204030204" pitchFamily="34" charset="0"/>
            </a:endParaRPr>
          </a:p>
          <a:p>
            <a:pPr algn="r" rtl="1"/>
            <a:r>
              <a:rPr lang="en-US" sz="1100" b="1" dirty="0">
                <a:latin typeface="Calibri" panose="020F0502020204030204" pitchFamily="34" charset="0"/>
                <a:cs typeface="Calibri" panose="020F0502020204030204" pitchFamily="34" charset="0"/>
              </a:rPr>
              <a:t>بام:</a:t>
            </a:r>
          </a:p>
          <a:p>
            <a:pPr algn="r" rtl="1"/>
            <a:r>
              <a:rPr lang="en-US" sz="1100" dirty="0">
                <a:latin typeface="Calibri" panose="020F0502020204030204" pitchFamily="34" charset="0"/>
                <a:cs typeface="Calibri" panose="020F0502020204030204" pitchFamily="34" charset="0"/>
              </a:rPr>
              <a:t>كنت قلقة بعض الشيء من ذهابي إلى لقائي الأول مع أنيت ، لكن بعد أن قبلت فنجان الشاي ، انتقلت إلى الجزء الأول من برنامج الزيارة ، وبناء علاقة مع </a:t>
            </a:r>
            <a:r>
              <a:rPr lang="ar-SA" sz="1100" dirty="0">
                <a:latin typeface="Calibri" panose="020F0502020204030204" pitchFamily="34" charset="0"/>
                <a:cs typeface="Calibri" panose="020F0502020204030204" pitchFamily="34" charset="0"/>
              </a:rPr>
              <a:t>الوالدة</a:t>
            </a:r>
            <a:r>
              <a:rPr lang="en-US" sz="1100" dirty="0">
                <a:latin typeface="Calibri" panose="020F0502020204030204" pitchFamily="34" charset="0"/>
                <a:cs typeface="Calibri" panose="020F0502020204030204" pitchFamily="34" charset="0"/>
              </a:rPr>
              <a:t>.</a:t>
            </a:r>
          </a:p>
          <a:p>
            <a:pPr algn="r" rtl="1"/>
            <a:endParaRPr lang="en-US" sz="1100" dirty="0">
              <a:latin typeface="Calibri" panose="020F0502020204030204" pitchFamily="34" charset="0"/>
              <a:cs typeface="Calibri" panose="020F0502020204030204" pitchFamily="34" charset="0"/>
            </a:endParaRPr>
          </a:p>
          <a:p>
            <a:pPr algn="r" rtl="1"/>
            <a:r>
              <a:rPr lang="en-US" sz="1100" dirty="0">
                <a:latin typeface="Calibri" panose="020F0502020204030204" pitchFamily="34" charset="0"/>
                <a:cs typeface="Calibri" panose="020F0502020204030204" pitchFamily="34" charset="0"/>
              </a:rPr>
              <a:t>قمت بزيارتها أسبوعياً في البداية ، وأعمل معها لزيادة مهارات الملاحظة لنمو طفلها ، وطرح أسئلة مفتوحة والاستماع بعناية إلى مخاوفها. استمتعت أنيت بأنشطة لعب الوالدين والطفل التي قمت بتصميمها ، وطرحت أسئلة متزايدة حول نمو الطفل. وكلما ازدادت ثقتها أصبحت الزيارات نصف شهرية ثم شهرية. أثرت مهاراتها الأبوية المتزايدة على طفليها الأكبر سناً الذين يذهبون الآن إلى المدرسة بانتظام ويحرزون تقدمًا جيدًا - و أن </a:t>
            </a:r>
            <a:r>
              <a:rPr lang="ar-SA" sz="1100" dirty="0">
                <a:latin typeface="Calibri" panose="020F0502020204030204" pitchFamily="34" charset="0"/>
                <a:cs typeface="Calibri" panose="020F0502020204030204" pitchFamily="34" charset="0"/>
              </a:rPr>
              <a:t>تفكر بأن </a:t>
            </a:r>
            <a:r>
              <a:rPr lang="en-US" sz="1100" dirty="0">
                <a:latin typeface="Calibri" panose="020F0502020204030204" pitchFamily="34" charset="0"/>
                <a:cs typeface="Calibri" panose="020F0502020204030204" pitchFamily="34" charset="0"/>
              </a:rPr>
              <a:t>الأطفال كانوا يتجهون إلى الرعاية [البديلة].</a:t>
            </a:r>
          </a:p>
          <a:p>
            <a:pPr algn="r" rtl="1"/>
            <a:endParaRPr lang="en-US" sz="1100" dirty="0">
              <a:latin typeface="Calibri" panose="020F0502020204030204" pitchFamily="34" charset="0"/>
              <a:cs typeface="Calibri" panose="020F0502020204030204" pitchFamily="34" charset="0"/>
            </a:endParaRPr>
          </a:p>
          <a:p>
            <a:pPr algn="r" rtl="1"/>
            <a:r>
              <a:rPr lang="en-US" sz="1100" dirty="0">
                <a:latin typeface="Calibri" panose="020F0502020204030204" pitchFamily="34" charset="0"/>
                <a:cs typeface="Calibri" panose="020F0502020204030204" pitchFamily="34" charset="0"/>
              </a:rPr>
              <a:t>تقدم أنيت وشريكها بشكل متزايد المساعدة في أي عمل تطوعي مطلوب في المدرسة ويشاركان في دراستنا التجريبية لتقييم الطرق الناجحة لإشراك العائلات التي لا تصل عادةً إلى الخدمات.</a:t>
            </a:r>
          </a:p>
        </p:txBody>
      </p:sp>
    </p:spTree>
    <p:extLst>
      <p:ext uri="{BB962C8B-B14F-4D97-AF65-F5344CB8AC3E}">
        <p14:creationId xmlns:p14="http://schemas.microsoft.com/office/powerpoint/2010/main" val="769614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36C19FF-A792-739B-F0C8-4962668D1B84}"/>
              </a:ext>
            </a:extLst>
          </p:cNvPr>
          <p:cNvSpPr/>
          <p:nvPr/>
        </p:nvSpPr>
        <p:spPr>
          <a:xfrm>
            <a:off x="0" y="-1"/>
            <a:ext cx="6858000" cy="1674995"/>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86" name="TextBox 85">
            <a:extLst>
              <a:ext uri="{FF2B5EF4-FFF2-40B4-BE49-F238E27FC236}">
                <a16:creationId xmlns:a16="http://schemas.microsoft.com/office/drawing/2014/main" id="{F02E036A-BCDA-E946-D643-F476406B7600}"/>
              </a:ext>
            </a:extLst>
          </p:cNvPr>
          <p:cNvSpPr txBox="1"/>
          <p:nvPr/>
        </p:nvSpPr>
        <p:spPr>
          <a:xfrm>
            <a:off x="633516" y="251506"/>
            <a:ext cx="5779983" cy="769441"/>
          </a:xfrm>
          <a:prstGeom prst="rect">
            <a:avLst/>
          </a:prstGeom>
          <a:noFill/>
        </p:spPr>
        <p:txBody>
          <a:bodyPr wrap="square" rtlCol="0">
            <a:spAutoFit/>
          </a:bodyPr>
          <a:lstStyle/>
          <a:p>
            <a:pPr marL="0" marR="0" lvl="0" indent="0" algn="r" rtl="1">
              <a:spcBef>
                <a:spcPts val="0"/>
              </a:spcBef>
              <a:buNone/>
            </a:pPr>
            <a:r>
              <a:rPr lang="ar-SA" sz="1600" b="1" i="0" u="none" strike="noStrike" cap="none" dirty="0">
                <a:solidFill>
                  <a:schemeClr val="tx2"/>
                </a:solidFill>
                <a:latin typeface="Calibri" panose="020F0502020204030204" pitchFamily="34" charset="0"/>
                <a:ea typeface="Garamond"/>
                <a:cs typeface="Calibri" panose="020F0502020204030204" pitchFamily="34" charset="0"/>
                <a:sym typeface="Garamond"/>
              </a:rPr>
              <a:t>ال</a:t>
            </a:r>
            <a:r>
              <a:rPr lang="en-US" sz="1600" b="1" i="0" u="none" strike="noStrike" cap="none" dirty="0">
                <a:solidFill>
                  <a:schemeClr val="tx2"/>
                </a:solidFill>
                <a:latin typeface="Calibri" panose="020F0502020204030204" pitchFamily="34" charset="0"/>
                <a:ea typeface="Garamond"/>
                <a:cs typeface="Calibri" panose="020F0502020204030204" pitchFamily="34" charset="0"/>
                <a:sym typeface="Garamond"/>
              </a:rPr>
              <a:t>مستوى </a:t>
            </a:r>
            <a:r>
              <a:rPr lang="ar-SA" sz="1600" b="1" i="0" u="none" strike="noStrike" cap="none" dirty="0">
                <a:solidFill>
                  <a:schemeClr val="tx2"/>
                </a:solidFill>
                <a:latin typeface="Calibri" panose="020F0502020204030204" pitchFamily="34" charset="0"/>
                <a:ea typeface="Garamond"/>
                <a:cs typeface="Calibri" panose="020F0502020204030204" pitchFamily="34" charset="0"/>
                <a:sym typeface="Garamond"/>
              </a:rPr>
              <a:t>٣</a:t>
            </a:r>
            <a:endParaRPr lang="en-US" sz="1600" b="1" i="0" u="none" strike="noStrike" cap="none" dirty="0">
              <a:solidFill>
                <a:schemeClr val="tx2"/>
              </a:solidFill>
              <a:latin typeface="Calibri" panose="020F0502020204030204" pitchFamily="34" charset="0"/>
              <a:ea typeface="Garamond"/>
              <a:cs typeface="Calibri" panose="020F0502020204030204" pitchFamily="34" charset="0"/>
              <a:sym typeface="Garamond"/>
            </a:endParaRPr>
          </a:p>
          <a:p>
            <a:pPr marL="0" marR="0" lvl="0" indent="0" algn="r" rtl="1">
              <a:spcBef>
                <a:spcPts val="0"/>
              </a:spcBef>
              <a:buNone/>
            </a:pPr>
            <a:r>
              <a:rPr lang="ar-SA" sz="2800" b="1" dirty="0">
                <a:solidFill>
                  <a:schemeClr val="tx2"/>
                </a:solidFill>
                <a:latin typeface="Calibri" panose="020F0502020204030204" pitchFamily="34" charset="0"/>
                <a:ea typeface="Garamond"/>
                <a:cs typeface="Calibri" panose="020F0502020204030204" pitchFamily="34" charset="0"/>
                <a:sym typeface="Garamond"/>
              </a:rPr>
              <a:t>دعم</a:t>
            </a:r>
            <a:r>
              <a:rPr lang="en-US" sz="2800" b="1" i="0" u="none" strike="noStrike" cap="none" dirty="0">
                <a:solidFill>
                  <a:schemeClr val="tx2"/>
                </a:solidFill>
                <a:latin typeface="Calibri" panose="020F0502020204030204" pitchFamily="34" charset="0"/>
                <a:ea typeface="Garamond"/>
                <a:cs typeface="Calibri" panose="020F0502020204030204" pitchFamily="34" charset="0"/>
                <a:sym typeface="Garamond"/>
              </a:rPr>
              <a:t> الأسرة في إدارة الحالة</a:t>
            </a:r>
            <a:endParaRPr lang="en-US" sz="2800" dirty="0">
              <a:solidFill>
                <a:schemeClr val="tx2"/>
              </a:solidFill>
              <a:latin typeface="Calibri" panose="020F0502020204030204" pitchFamily="34" charset="0"/>
              <a:cs typeface="Calibri" panose="020F0502020204030204" pitchFamily="34" charset="0"/>
            </a:endParaRPr>
          </a:p>
        </p:txBody>
      </p:sp>
      <p:grpSp>
        <p:nvGrpSpPr>
          <p:cNvPr id="21" name="Group 20">
            <a:extLst>
              <a:ext uri="{FF2B5EF4-FFF2-40B4-BE49-F238E27FC236}">
                <a16:creationId xmlns:a16="http://schemas.microsoft.com/office/drawing/2014/main" id="{13003516-78A9-728F-2DE0-911FAD85EEA5}"/>
              </a:ext>
            </a:extLst>
          </p:cNvPr>
          <p:cNvGrpSpPr/>
          <p:nvPr/>
        </p:nvGrpSpPr>
        <p:grpSpPr>
          <a:xfrm>
            <a:off x="633516" y="2234507"/>
            <a:ext cx="3429556" cy="784190"/>
            <a:chOff x="633516" y="2234507"/>
            <a:chExt cx="3429556" cy="784190"/>
          </a:xfrm>
        </p:grpSpPr>
        <p:sp>
          <p:nvSpPr>
            <p:cNvPr id="3" name="TextBox 2">
              <a:extLst>
                <a:ext uri="{FF2B5EF4-FFF2-40B4-BE49-F238E27FC236}">
                  <a16:creationId xmlns:a16="http://schemas.microsoft.com/office/drawing/2014/main" id="{AD3E311C-85C1-B329-F0CF-959FB1E8FEAB}"/>
                </a:ext>
              </a:extLst>
            </p:cNvPr>
            <p:cNvSpPr txBox="1"/>
            <p:nvPr/>
          </p:nvSpPr>
          <p:spPr>
            <a:xfrm>
              <a:off x="1608830" y="2234507"/>
              <a:ext cx="2454242" cy="646331"/>
            </a:xfrm>
            <a:prstGeom prst="rect">
              <a:avLst/>
            </a:prstGeom>
            <a:noFill/>
          </p:spPr>
          <p:txBody>
            <a:bodyPr wrap="square">
              <a:spAutoFit/>
            </a:bodyPr>
            <a:lstStyle/>
            <a:p>
              <a:pPr marL="0" indent="0" algn="r" rtl="1">
                <a:buNone/>
              </a:pPr>
              <a:r>
                <a:rPr lang="ar-SA" sz="1200" b="1" dirty="0">
                  <a:latin typeface="Calibri" panose="020F0502020204030204" pitchFamily="34" charset="0"/>
                  <a:ea typeface="Calibri" panose="020F0502020204030204" pitchFamily="34" charset="0"/>
                  <a:cs typeface="Calibri" panose="020F0502020204030204" pitchFamily="34" charset="0"/>
                </a:rPr>
                <a:t>ال</a:t>
              </a:r>
              <a:r>
                <a:rPr lang="en-US" sz="1200" b="1" dirty="0">
                  <a:latin typeface="Calibri" panose="020F0502020204030204" pitchFamily="34" charset="0"/>
                  <a:ea typeface="Calibri" panose="020F0502020204030204" pitchFamily="34" charset="0"/>
                  <a:cs typeface="Calibri" panose="020F0502020204030204" pitchFamily="34" charset="0"/>
                </a:rPr>
                <a:t>وحدة </a:t>
              </a:r>
              <a:r>
                <a:rPr lang="ar-SA" sz="1200" b="1" dirty="0">
                  <a:latin typeface="Calibri" panose="020F0502020204030204" pitchFamily="34" charset="0"/>
                  <a:ea typeface="Calibri" panose="020F0502020204030204" pitchFamily="34" charset="0"/>
                  <a:cs typeface="Calibri" panose="020F0502020204030204" pitchFamily="34" charset="0"/>
                </a:rPr>
                <a:t>١</a:t>
              </a:r>
              <a:r>
                <a:rPr lang="en-US" sz="1200" b="1" dirty="0">
                  <a:latin typeface="Calibri" panose="020F0502020204030204" pitchFamily="34" charset="0"/>
                  <a:ea typeface="Calibri" panose="020F0502020204030204" pitchFamily="34" charset="0"/>
                  <a:cs typeface="Calibri" panose="020F0502020204030204" pitchFamily="34" charset="0"/>
                </a:rPr>
                <a:t>:</a:t>
              </a:r>
              <a:br>
                <a:rPr lang="en-US" sz="1200" dirty="0">
                  <a:latin typeface="Calibri" panose="020F0502020204030204" pitchFamily="34" charset="0"/>
                  <a:ea typeface="Calibri" panose="020F0502020204030204" pitchFamily="34" charset="0"/>
                  <a:cs typeface="Calibri" panose="020F0502020204030204" pitchFamily="34" charset="0"/>
                </a:rPr>
              </a:br>
              <a:r>
                <a:rPr lang="en-US" sz="1200" dirty="0">
                  <a:latin typeface="Calibri" panose="020F0502020204030204" pitchFamily="34" charset="0"/>
                  <a:ea typeface="Calibri" panose="020F0502020204030204" pitchFamily="34" charset="0"/>
                  <a:cs typeface="Calibri" panose="020F0502020204030204" pitchFamily="34" charset="0"/>
                </a:rPr>
                <a:t>مقدمة </a:t>
              </a:r>
              <a:r>
                <a:rPr lang="ar-SA" sz="1200" dirty="0">
                  <a:latin typeface="Calibri" panose="020F0502020204030204" pitchFamily="34" charset="0"/>
                  <a:ea typeface="Calibri" panose="020F0502020204030204" pitchFamily="34" charset="0"/>
                  <a:cs typeface="Calibri" panose="020F0502020204030204" pitchFamily="34" charset="0"/>
                </a:rPr>
                <a:t>عن الدعم</a:t>
              </a:r>
              <a:r>
                <a:rPr lang="en-US" sz="1200" dirty="0">
                  <a:latin typeface="Calibri" panose="020F0502020204030204" pitchFamily="34" charset="0"/>
                  <a:ea typeface="Calibri" panose="020F0502020204030204" pitchFamily="34" charset="0"/>
                  <a:cs typeface="Calibri" panose="020F0502020204030204" pitchFamily="34" charset="0"/>
                </a:rPr>
                <a:t> الأسر</a:t>
              </a:r>
              <a:r>
                <a:rPr lang="ar-SA" sz="1200" dirty="0">
                  <a:latin typeface="Calibri" panose="020F0502020204030204" pitchFamily="34" charset="0"/>
                  <a:ea typeface="Calibri" panose="020F0502020204030204" pitchFamily="34" charset="0"/>
                  <a:cs typeface="Calibri" panose="020F0502020204030204" pitchFamily="34" charset="0"/>
                </a:rPr>
                <a:t>ي</a:t>
              </a:r>
              <a:endParaRPr lang="en-US" sz="1200" dirty="0">
                <a:latin typeface="Calibri" panose="020F0502020204030204" pitchFamily="34" charset="0"/>
                <a:ea typeface="Calibri" panose="020F0502020204030204" pitchFamily="34" charset="0"/>
                <a:cs typeface="Calibri" panose="020F0502020204030204" pitchFamily="34" charset="0"/>
              </a:endParaRPr>
            </a:p>
            <a:p>
              <a:pPr marL="0" indent="0" algn="r" rtl="1">
                <a:buNone/>
              </a:pPr>
              <a:r>
                <a:rPr lang="en-US" sz="1200" i="1" dirty="0">
                  <a:latin typeface="Calibri" panose="020F0502020204030204" pitchFamily="34" charset="0"/>
                  <a:ea typeface="Calibri" panose="020F0502020204030204" pitchFamily="34" charset="0"/>
                  <a:cs typeface="Calibri" panose="020F0502020204030204" pitchFamily="34" charset="0"/>
                </a:rPr>
                <a:t>الصفحة </a:t>
              </a:r>
              <a:r>
                <a:rPr lang="ar-SA" sz="1200" i="1" dirty="0">
                  <a:latin typeface="Calibri" panose="020F0502020204030204" pitchFamily="34" charset="0"/>
                  <a:ea typeface="Calibri" panose="020F0502020204030204" pitchFamily="34" charset="0"/>
                  <a:cs typeface="Calibri" panose="020F0502020204030204" pitchFamily="34" charset="0"/>
                </a:rPr>
                <a:t>٣</a:t>
              </a:r>
              <a:endParaRPr lang="en-US" sz="1200" i="1" dirty="0">
                <a:latin typeface="Calibri" panose="020F0502020204030204" pitchFamily="34" charset="0"/>
                <a:ea typeface="Calibri" panose="020F0502020204030204" pitchFamily="34" charset="0"/>
                <a:cs typeface="Calibri" panose="020F0502020204030204" pitchFamily="34" charset="0"/>
              </a:endParaRPr>
            </a:p>
          </p:txBody>
        </p:sp>
        <p:sp>
          <p:nvSpPr>
            <p:cNvPr id="87" name="Hexagon 86">
              <a:extLst>
                <a:ext uri="{FF2B5EF4-FFF2-40B4-BE49-F238E27FC236}">
                  <a16:creationId xmlns:a16="http://schemas.microsoft.com/office/drawing/2014/main" id="{63865C5F-61C0-13BB-8B79-0A378DAE9E19}"/>
                </a:ext>
              </a:extLst>
            </p:cNvPr>
            <p:cNvSpPr/>
            <p:nvPr/>
          </p:nvSpPr>
          <p:spPr>
            <a:xfrm rot="1782986">
              <a:off x="633516" y="2273194"/>
              <a:ext cx="864786" cy="745503"/>
            </a:xfrm>
            <a:prstGeom prst="hexagon">
              <a:avLst>
                <a:gd name="adj" fmla="val 28965"/>
                <a:gd name="vf" fmla="val 11547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nvGrpSpPr>
            <p:cNvPr id="5" name="Group 4">
              <a:extLst>
                <a:ext uri="{FF2B5EF4-FFF2-40B4-BE49-F238E27FC236}">
                  <a16:creationId xmlns:a16="http://schemas.microsoft.com/office/drawing/2014/main" id="{06DCFEAF-A5AD-D545-52A7-B0AA570355DA}"/>
                </a:ext>
              </a:extLst>
            </p:cNvPr>
            <p:cNvGrpSpPr/>
            <p:nvPr/>
          </p:nvGrpSpPr>
          <p:grpSpPr>
            <a:xfrm>
              <a:off x="788584" y="2421512"/>
              <a:ext cx="515053" cy="402877"/>
              <a:chOff x="7782406" y="2711084"/>
              <a:chExt cx="2129028" cy="1665337"/>
            </a:xfrm>
          </p:grpSpPr>
          <p:grpSp>
            <p:nvGrpSpPr>
              <p:cNvPr id="6" name="Group 5">
                <a:extLst>
                  <a:ext uri="{FF2B5EF4-FFF2-40B4-BE49-F238E27FC236}">
                    <a16:creationId xmlns:a16="http://schemas.microsoft.com/office/drawing/2014/main" id="{5A57BEDA-11D8-9F43-1CC8-5DD5D3CC34CA}"/>
                  </a:ext>
                </a:extLst>
              </p:cNvPr>
              <p:cNvGrpSpPr/>
              <p:nvPr/>
            </p:nvGrpSpPr>
            <p:grpSpPr>
              <a:xfrm>
                <a:off x="7782406" y="3249833"/>
                <a:ext cx="437746" cy="1126588"/>
                <a:chOff x="7856248" y="2409742"/>
                <a:chExt cx="1359139" cy="3497898"/>
              </a:xfrm>
            </p:grpSpPr>
            <p:sp>
              <p:nvSpPr>
                <p:cNvPr id="19" name="Round Same Side Corner Rectangle 23">
                  <a:extLst>
                    <a:ext uri="{FF2B5EF4-FFF2-40B4-BE49-F238E27FC236}">
                      <a16:creationId xmlns:a16="http://schemas.microsoft.com/office/drawing/2014/main" id="{B1B9200B-501F-3BDF-C66D-332DA2E142D2}"/>
                    </a:ext>
                  </a:extLst>
                </p:cNvPr>
                <p:cNvSpPr/>
                <p:nvPr/>
              </p:nvSpPr>
              <p:spPr>
                <a:xfrm>
                  <a:off x="7866215" y="4002301"/>
                  <a:ext cx="1343863" cy="1905339"/>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0" name="Oval 19">
                  <a:extLst>
                    <a:ext uri="{FF2B5EF4-FFF2-40B4-BE49-F238E27FC236}">
                      <a16:creationId xmlns:a16="http://schemas.microsoft.com/office/drawing/2014/main" id="{254AFE58-3889-5F00-A7B7-DAB4F448B053}"/>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grpSp>
            <p:nvGrpSpPr>
              <p:cNvPr id="9" name="Group 8">
                <a:extLst>
                  <a:ext uri="{FF2B5EF4-FFF2-40B4-BE49-F238E27FC236}">
                    <a16:creationId xmlns:a16="http://schemas.microsoft.com/office/drawing/2014/main" id="{5CC1D03B-B9DE-4C4C-6AC3-B3632AFB280A}"/>
                  </a:ext>
                </a:extLst>
              </p:cNvPr>
              <p:cNvGrpSpPr/>
              <p:nvPr/>
            </p:nvGrpSpPr>
            <p:grpSpPr>
              <a:xfrm>
                <a:off x="8356147" y="3116198"/>
                <a:ext cx="437746" cy="1260223"/>
                <a:chOff x="7856248" y="2409742"/>
                <a:chExt cx="1359139" cy="3912816"/>
              </a:xfrm>
            </p:grpSpPr>
            <p:sp>
              <p:nvSpPr>
                <p:cNvPr id="17" name="Round Same Side Corner Rectangle 23">
                  <a:extLst>
                    <a:ext uri="{FF2B5EF4-FFF2-40B4-BE49-F238E27FC236}">
                      <a16:creationId xmlns:a16="http://schemas.microsoft.com/office/drawing/2014/main" id="{2A297F01-2C28-FC49-BE28-313972F47145}"/>
                    </a:ext>
                  </a:extLst>
                </p:cNvPr>
                <p:cNvSpPr/>
                <p:nvPr/>
              </p:nvSpPr>
              <p:spPr>
                <a:xfrm>
                  <a:off x="7866215" y="4002302"/>
                  <a:ext cx="1343863" cy="2320256"/>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8" name="Oval 17">
                  <a:extLst>
                    <a:ext uri="{FF2B5EF4-FFF2-40B4-BE49-F238E27FC236}">
                      <a16:creationId xmlns:a16="http://schemas.microsoft.com/office/drawing/2014/main" id="{71154533-9542-7B04-60BB-D4C7B0BF751D}"/>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grpSp>
            <p:nvGrpSpPr>
              <p:cNvPr id="10" name="Group 9">
                <a:extLst>
                  <a:ext uri="{FF2B5EF4-FFF2-40B4-BE49-F238E27FC236}">
                    <a16:creationId xmlns:a16="http://schemas.microsoft.com/office/drawing/2014/main" id="{4ED062E7-B1A7-B916-B4E5-5A22E403B8DB}"/>
                  </a:ext>
                </a:extLst>
              </p:cNvPr>
              <p:cNvGrpSpPr/>
              <p:nvPr/>
            </p:nvGrpSpPr>
            <p:grpSpPr>
              <a:xfrm>
                <a:off x="8924230" y="2931003"/>
                <a:ext cx="437746" cy="1445418"/>
                <a:chOff x="7856248" y="2409742"/>
                <a:chExt cx="1359139" cy="4487820"/>
              </a:xfrm>
            </p:grpSpPr>
            <p:sp>
              <p:nvSpPr>
                <p:cNvPr id="15" name="Round Same Side Corner Rectangle 23">
                  <a:extLst>
                    <a:ext uri="{FF2B5EF4-FFF2-40B4-BE49-F238E27FC236}">
                      <a16:creationId xmlns:a16="http://schemas.microsoft.com/office/drawing/2014/main" id="{5489F5DF-67AF-DF73-0BFC-5655562BECAC}"/>
                    </a:ext>
                  </a:extLst>
                </p:cNvPr>
                <p:cNvSpPr/>
                <p:nvPr/>
              </p:nvSpPr>
              <p:spPr>
                <a:xfrm>
                  <a:off x="7866215" y="4002302"/>
                  <a:ext cx="1343863" cy="2895260"/>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6" name="Oval 15">
                  <a:extLst>
                    <a:ext uri="{FF2B5EF4-FFF2-40B4-BE49-F238E27FC236}">
                      <a16:creationId xmlns:a16="http://schemas.microsoft.com/office/drawing/2014/main" id="{ADA953C5-BBCD-9D31-0626-8E785D407E40}"/>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grpSp>
            <p:nvGrpSpPr>
              <p:cNvPr id="12" name="Group 11">
                <a:extLst>
                  <a:ext uri="{FF2B5EF4-FFF2-40B4-BE49-F238E27FC236}">
                    <a16:creationId xmlns:a16="http://schemas.microsoft.com/office/drawing/2014/main" id="{DA9C559A-E053-B44A-7DE9-FDBF23835C66}"/>
                  </a:ext>
                </a:extLst>
              </p:cNvPr>
              <p:cNvGrpSpPr/>
              <p:nvPr/>
            </p:nvGrpSpPr>
            <p:grpSpPr>
              <a:xfrm>
                <a:off x="9473688" y="2711084"/>
                <a:ext cx="437746" cy="1665337"/>
                <a:chOff x="7856248" y="2409742"/>
                <a:chExt cx="1359139" cy="5170638"/>
              </a:xfrm>
            </p:grpSpPr>
            <p:sp>
              <p:nvSpPr>
                <p:cNvPr id="13" name="Round Same Side Corner Rectangle 23">
                  <a:extLst>
                    <a:ext uri="{FF2B5EF4-FFF2-40B4-BE49-F238E27FC236}">
                      <a16:creationId xmlns:a16="http://schemas.microsoft.com/office/drawing/2014/main" id="{4DE65356-A62D-C6D0-BDAB-30463321ABD0}"/>
                    </a:ext>
                  </a:extLst>
                </p:cNvPr>
                <p:cNvSpPr/>
                <p:nvPr/>
              </p:nvSpPr>
              <p:spPr>
                <a:xfrm>
                  <a:off x="7866215" y="4002302"/>
                  <a:ext cx="1343863" cy="3578078"/>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4" name="Oval 13">
                  <a:extLst>
                    <a:ext uri="{FF2B5EF4-FFF2-40B4-BE49-F238E27FC236}">
                      <a16:creationId xmlns:a16="http://schemas.microsoft.com/office/drawing/2014/main" id="{BC309F52-96B4-4EDB-E2BF-EC104B4FA0D7}"/>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grpSp>
      </p:grpSp>
      <p:grpSp>
        <p:nvGrpSpPr>
          <p:cNvPr id="22" name="Group 21">
            <a:extLst>
              <a:ext uri="{FF2B5EF4-FFF2-40B4-BE49-F238E27FC236}">
                <a16:creationId xmlns:a16="http://schemas.microsoft.com/office/drawing/2014/main" id="{246BA87E-A234-20A8-F63A-0382A8602051}"/>
              </a:ext>
            </a:extLst>
          </p:cNvPr>
          <p:cNvGrpSpPr/>
          <p:nvPr/>
        </p:nvGrpSpPr>
        <p:grpSpPr>
          <a:xfrm>
            <a:off x="633516" y="3531940"/>
            <a:ext cx="3429556" cy="784190"/>
            <a:chOff x="633516" y="2234507"/>
            <a:chExt cx="3429556" cy="784190"/>
          </a:xfrm>
        </p:grpSpPr>
        <p:sp>
          <p:nvSpPr>
            <p:cNvPr id="23" name="TextBox 22">
              <a:extLst>
                <a:ext uri="{FF2B5EF4-FFF2-40B4-BE49-F238E27FC236}">
                  <a16:creationId xmlns:a16="http://schemas.microsoft.com/office/drawing/2014/main" id="{1C755C89-3320-8195-60FC-A30D56E9B988}"/>
                </a:ext>
              </a:extLst>
            </p:cNvPr>
            <p:cNvSpPr txBox="1"/>
            <p:nvPr/>
          </p:nvSpPr>
          <p:spPr>
            <a:xfrm>
              <a:off x="1608830" y="2234507"/>
              <a:ext cx="2454242" cy="646331"/>
            </a:xfrm>
            <a:prstGeom prst="rect">
              <a:avLst/>
            </a:prstGeom>
            <a:noFill/>
          </p:spPr>
          <p:txBody>
            <a:bodyPr wrap="square">
              <a:spAutoFit/>
            </a:bodyPr>
            <a:lstStyle/>
            <a:p>
              <a:pPr marL="0" indent="0" algn="r" rtl="1">
                <a:buNone/>
              </a:pPr>
              <a:r>
                <a:rPr lang="en-US" sz="1200" b="1" dirty="0">
                  <a:latin typeface="Calibri" panose="020F0502020204030204" pitchFamily="34" charset="0"/>
                  <a:ea typeface="Calibri" panose="020F0502020204030204" pitchFamily="34" charset="0"/>
                  <a:cs typeface="Calibri" panose="020F0502020204030204" pitchFamily="34" charset="0"/>
                </a:rPr>
                <a:t>الوحدة </a:t>
              </a:r>
              <a:r>
                <a:rPr lang="ar-SA" sz="1200" b="1" dirty="0">
                  <a:latin typeface="Calibri" panose="020F0502020204030204" pitchFamily="34" charset="0"/>
                  <a:ea typeface="Calibri" panose="020F0502020204030204" pitchFamily="34" charset="0"/>
                  <a:cs typeface="Calibri" panose="020F0502020204030204" pitchFamily="34" charset="0"/>
                </a:rPr>
                <a:t>٢</a:t>
              </a:r>
              <a:r>
                <a:rPr lang="en-US" sz="1200" b="1" dirty="0">
                  <a:latin typeface="Calibri" panose="020F0502020204030204" pitchFamily="34" charset="0"/>
                  <a:ea typeface="Calibri" panose="020F0502020204030204" pitchFamily="34" charset="0"/>
                  <a:cs typeface="Calibri" panose="020F0502020204030204" pitchFamily="34" charset="0"/>
                </a:rPr>
                <a:t>:</a:t>
              </a:r>
              <a:br>
                <a:rPr lang="en-US" sz="1200" dirty="0">
                  <a:latin typeface="Calibri" panose="020F0502020204030204" pitchFamily="34" charset="0"/>
                  <a:ea typeface="Calibri" panose="020F0502020204030204" pitchFamily="34" charset="0"/>
                  <a:cs typeface="Calibri" panose="020F0502020204030204" pitchFamily="34" charset="0"/>
                </a:rPr>
              </a:br>
              <a:r>
                <a:rPr lang="en-US" sz="1200" dirty="0">
                  <a:latin typeface="Calibri" panose="020F0502020204030204" pitchFamily="34" charset="0"/>
                  <a:ea typeface="Calibri" panose="020F0502020204030204" pitchFamily="34" charset="0"/>
                  <a:cs typeface="Calibri" panose="020F0502020204030204" pitchFamily="34" charset="0"/>
                </a:rPr>
                <a:t>العمل مع العائلات خلال دورة إدارة الحالة</a:t>
              </a:r>
            </a:p>
            <a:p>
              <a:pPr marL="0" indent="0" algn="r" rtl="1">
                <a:buNone/>
              </a:pPr>
              <a:r>
                <a:rPr lang="en-US" sz="1200" i="1" dirty="0">
                  <a:latin typeface="Calibri" panose="020F0502020204030204" pitchFamily="34" charset="0"/>
                  <a:ea typeface="Calibri" panose="020F0502020204030204" pitchFamily="34" charset="0"/>
                  <a:cs typeface="Calibri" panose="020F0502020204030204" pitchFamily="34" charset="0"/>
                </a:rPr>
                <a:t>الصفحة </a:t>
              </a:r>
              <a:r>
                <a:rPr lang="ar-SA" sz="1200" i="1" dirty="0">
                  <a:latin typeface="Calibri" panose="020F0502020204030204" pitchFamily="34" charset="0"/>
                  <a:ea typeface="Calibri" panose="020F0502020204030204" pitchFamily="34" charset="0"/>
                  <a:cs typeface="Calibri" panose="020F0502020204030204" pitchFamily="34" charset="0"/>
                </a:rPr>
                <a:t>١٥</a:t>
              </a:r>
              <a:endParaRPr lang="en-US" sz="1200" i="1" dirty="0">
                <a:latin typeface="Calibri" panose="020F0502020204030204" pitchFamily="34" charset="0"/>
                <a:ea typeface="Calibri" panose="020F0502020204030204" pitchFamily="34" charset="0"/>
                <a:cs typeface="Calibri" panose="020F0502020204030204" pitchFamily="34" charset="0"/>
              </a:endParaRPr>
            </a:p>
          </p:txBody>
        </p:sp>
        <p:sp>
          <p:nvSpPr>
            <p:cNvPr id="24" name="Hexagon 23">
              <a:extLst>
                <a:ext uri="{FF2B5EF4-FFF2-40B4-BE49-F238E27FC236}">
                  <a16:creationId xmlns:a16="http://schemas.microsoft.com/office/drawing/2014/main" id="{9AD230B5-7958-7BDC-9C1E-A8CEEF4F8E0F}"/>
                </a:ext>
              </a:extLst>
            </p:cNvPr>
            <p:cNvSpPr/>
            <p:nvPr/>
          </p:nvSpPr>
          <p:spPr>
            <a:xfrm rot="1782986">
              <a:off x="633516" y="2273194"/>
              <a:ext cx="864786" cy="745503"/>
            </a:xfrm>
            <a:prstGeom prst="hexagon">
              <a:avLst>
                <a:gd name="adj" fmla="val 28965"/>
                <a:gd name="vf" fmla="val 11547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nvGrpSpPr>
            <p:cNvPr id="25" name="Group 24">
              <a:extLst>
                <a:ext uri="{FF2B5EF4-FFF2-40B4-BE49-F238E27FC236}">
                  <a16:creationId xmlns:a16="http://schemas.microsoft.com/office/drawing/2014/main" id="{E96C1A9B-DBD6-18B6-0A9C-35BBF4651915}"/>
                </a:ext>
              </a:extLst>
            </p:cNvPr>
            <p:cNvGrpSpPr/>
            <p:nvPr/>
          </p:nvGrpSpPr>
          <p:grpSpPr>
            <a:xfrm>
              <a:off x="788584" y="2421512"/>
              <a:ext cx="515053" cy="402877"/>
              <a:chOff x="7782406" y="2711084"/>
              <a:chExt cx="2129028" cy="1665337"/>
            </a:xfrm>
          </p:grpSpPr>
          <p:grpSp>
            <p:nvGrpSpPr>
              <p:cNvPr id="26" name="Group 25">
                <a:extLst>
                  <a:ext uri="{FF2B5EF4-FFF2-40B4-BE49-F238E27FC236}">
                    <a16:creationId xmlns:a16="http://schemas.microsoft.com/office/drawing/2014/main" id="{30AE4965-E7CB-B49F-8E91-C5E78A1FC034}"/>
                  </a:ext>
                </a:extLst>
              </p:cNvPr>
              <p:cNvGrpSpPr/>
              <p:nvPr/>
            </p:nvGrpSpPr>
            <p:grpSpPr>
              <a:xfrm>
                <a:off x="7782406" y="3249833"/>
                <a:ext cx="437746" cy="1126588"/>
                <a:chOff x="7856248" y="2409742"/>
                <a:chExt cx="1359139" cy="3497898"/>
              </a:xfrm>
            </p:grpSpPr>
            <p:sp>
              <p:nvSpPr>
                <p:cNvPr id="36" name="Round Same Side Corner Rectangle 23">
                  <a:extLst>
                    <a:ext uri="{FF2B5EF4-FFF2-40B4-BE49-F238E27FC236}">
                      <a16:creationId xmlns:a16="http://schemas.microsoft.com/office/drawing/2014/main" id="{BA998F9C-277F-F360-43B8-AA5F5F6FB463}"/>
                    </a:ext>
                  </a:extLst>
                </p:cNvPr>
                <p:cNvSpPr/>
                <p:nvPr/>
              </p:nvSpPr>
              <p:spPr>
                <a:xfrm>
                  <a:off x="7866215" y="4002301"/>
                  <a:ext cx="1343863" cy="1905339"/>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7" name="Oval 36">
                  <a:extLst>
                    <a:ext uri="{FF2B5EF4-FFF2-40B4-BE49-F238E27FC236}">
                      <a16:creationId xmlns:a16="http://schemas.microsoft.com/office/drawing/2014/main" id="{E7B4F6AF-244A-62B0-2C27-24C3E0EE6329}"/>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grpSp>
            <p:nvGrpSpPr>
              <p:cNvPr id="27" name="Group 26">
                <a:extLst>
                  <a:ext uri="{FF2B5EF4-FFF2-40B4-BE49-F238E27FC236}">
                    <a16:creationId xmlns:a16="http://schemas.microsoft.com/office/drawing/2014/main" id="{86D731F4-F32D-89F2-08CC-CCA962B3E3D0}"/>
                  </a:ext>
                </a:extLst>
              </p:cNvPr>
              <p:cNvGrpSpPr/>
              <p:nvPr/>
            </p:nvGrpSpPr>
            <p:grpSpPr>
              <a:xfrm>
                <a:off x="8356147" y="3116198"/>
                <a:ext cx="437746" cy="1260223"/>
                <a:chOff x="7856248" y="2409742"/>
                <a:chExt cx="1359139" cy="3912816"/>
              </a:xfrm>
            </p:grpSpPr>
            <p:sp>
              <p:nvSpPr>
                <p:cNvPr id="34" name="Round Same Side Corner Rectangle 23">
                  <a:extLst>
                    <a:ext uri="{FF2B5EF4-FFF2-40B4-BE49-F238E27FC236}">
                      <a16:creationId xmlns:a16="http://schemas.microsoft.com/office/drawing/2014/main" id="{DD8D09CE-697D-A55A-44E1-58B6543626AC}"/>
                    </a:ext>
                  </a:extLst>
                </p:cNvPr>
                <p:cNvSpPr/>
                <p:nvPr/>
              </p:nvSpPr>
              <p:spPr>
                <a:xfrm>
                  <a:off x="7866215" y="4002302"/>
                  <a:ext cx="1343863" cy="2320256"/>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5" name="Oval 34">
                  <a:extLst>
                    <a:ext uri="{FF2B5EF4-FFF2-40B4-BE49-F238E27FC236}">
                      <a16:creationId xmlns:a16="http://schemas.microsoft.com/office/drawing/2014/main" id="{C19E5992-A323-CF89-AB49-FE3FC01D8C5E}"/>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grpSp>
            <p:nvGrpSpPr>
              <p:cNvPr id="28" name="Group 27">
                <a:extLst>
                  <a:ext uri="{FF2B5EF4-FFF2-40B4-BE49-F238E27FC236}">
                    <a16:creationId xmlns:a16="http://schemas.microsoft.com/office/drawing/2014/main" id="{B6D738CA-7CC1-EA1E-8C0C-5B617114D609}"/>
                  </a:ext>
                </a:extLst>
              </p:cNvPr>
              <p:cNvGrpSpPr/>
              <p:nvPr/>
            </p:nvGrpSpPr>
            <p:grpSpPr>
              <a:xfrm>
                <a:off x="8924230" y="2931003"/>
                <a:ext cx="437746" cy="1445418"/>
                <a:chOff x="7856248" y="2409742"/>
                <a:chExt cx="1359139" cy="4487820"/>
              </a:xfrm>
            </p:grpSpPr>
            <p:sp>
              <p:nvSpPr>
                <p:cNvPr id="32" name="Round Same Side Corner Rectangle 23">
                  <a:extLst>
                    <a:ext uri="{FF2B5EF4-FFF2-40B4-BE49-F238E27FC236}">
                      <a16:creationId xmlns:a16="http://schemas.microsoft.com/office/drawing/2014/main" id="{6BDE1CAC-181F-C13F-57D2-08F1C2F1A49A}"/>
                    </a:ext>
                  </a:extLst>
                </p:cNvPr>
                <p:cNvSpPr/>
                <p:nvPr/>
              </p:nvSpPr>
              <p:spPr>
                <a:xfrm>
                  <a:off x="7866215" y="4002302"/>
                  <a:ext cx="1343863" cy="2895260"/>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3" name="Oval 32">
                  <a:extLst>
                    <a:ext uri="{FF2B5EF4-FFF2-40B4-BE49-F238E27FC236}">
                      <a16:creationId xmlns:a16="http://schemas.microsoft.com/office/drawing/2014/main" id="{5BE0CD95-D5A7-AA48-6FD0-85D16FB0DF46}"/>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grpSp>
            <p:nvGrpSpPr>
              <p:cNvPr id="29" name="Group 28">
                <a:extLst>
                  <a:ext uri="{FF2B5EF4-FFF2-40B4-BE49-F238E27FC236}">
                    <a16:creationId xmlns:a16="http://schemas.microsoft.com/office/drawing/2014/main" id="{13152C35-BDD4-8A3C-B9DA-F38328BF93AF}"/>
                  </a:ext>
                </a:extLst>
              </p:cNvPr>
              <p:cNvGrpSpPr/>
              <p:nvPr/>
            </p:nvGrpSpPr>
            <p:grpSpPr>
              <a:xfrm>
                <a:off x="9473688" y="2711084"/>
                <a:ext cx="437746" cy="1665337"/>
                <a:chOff x="7856248" y="2409742"/>
                <a:chExt cx="1359139" cy="5170638"/>
              </a:xfrm>
            </p:grpSpPr>
            <p:sp>
              <p:nvSpPr>
                <p:cNvPr id="30" name="Round Same Side Corner Rectangle 23">
                  <a:extLst>
                    <a:ext uri="{FF2B5EF4-FFF2-40B4-BE49-F238E27FC236}">
                      <a16:creationId xmlns:a16="http://schemas.microsoft.com/office/drawing/2014/main" id="{CAE1A191-07E1-1D34-2311-898B364A01F0}"/>
                    </a:ext>
                  </a:extLst>
                </p:cNvPr>
                <p:cNvSpPr/>
                <p:nvPr/>
              </p:nvSpPr>
              <p:spPr>
                <a:xfrm>
                  <a:off x="7866215" y="4002302"/>
                  <a:ext cx="1343863" cy="3578078"/>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1" name="Oval 30">
                  <a:extLst>
                    <a:ext uri="{FF2B5EF4-FFF2-40B4-BE49-F238E27FC236}">
                      <a16:creationId xmlns:a16="http://schemas.microsoft.com/office/drawing/2014/main" id="{FAAC5E16-EAF2-A40B-240F-0A1472401558}"/>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grpSp>
      </p:grpSp>
      <p:grpSp>
        <p:nvGrpSpPr>
          <p:cNvPr id="38" name="Group 37">
            <a:extLst>
              <a:ext uri="{FF2B5EF4-FFF2-40B4-BE49-F238E27FC236}">
                <a16:creationId xmlns:a16="http://schemas.microsoft.com/office/drawing/2014/main" id="{1F1CB472-C03B-560E-441B-330A62959196}"/>
              </a:ext>
            </a:extLst>
          </p:cNvPr>
          <p:cNvGrpSpPr/>
          <p:nvPr/>
        </p:nvGrpSpPr>
        <p:grpSpPr>
          <a:xfrm>
            <a:off x="633516" y="4770696"/>
            <a:ext cx="3429556" cy="784190"/>
            <a:chOff x="633516" y="2234507"/>
            <a:chExt cx="3429556" cy="784190"/>
          </a:xfrm>
        </p:grpSpPr>
        <p:sp>
          <p:nvSpPr>
            <p:cNvPr id="39" name="TextBox 38">
              <a:extLst>
                <a:ext uri="{FF2B5EF4-FFF2-40B4-BE49-F238E27FC236}">
                  <a16:creationId xmlns:a16="http://schemas.microsoft.com/office/drawing/2014/main" id="{059D35DB-DE56-5F7F-B2EF-D49DBB3308B5}"/>
                </a:ext>
              </a:extLst>
            </p:cNvPr>
            <p:cNvSpPr txBox="1"/>
            <p:nvPr/>
          </p:nvSpPr>
          <p:spPr>
            <a:xfrm>
              <a:off x="1608830" y="2234507"/>
              <a:ext cx="2454242" cy="646331"/>
            </a:xfrm>
            <a:prstGeom prst="rect">
              <a:avLst/>
            </a:prstGeom>
            <a:noFill/>
          </p:spPr>
          <p:txBody>
            <a:bodyPr wrap="square">
              <a:spAutoFit/>
            </a:bodyPr>
            <a:lstStyle/>
            <a:p>
              <a:pPr marL="0" indent="0" algn="r" rtl="1">
                <a:buNone/>
              </a:pPr>
              <a:r>
                <a:rPr lang="en-US" sz="1200" b="1" dirty="0">
                  <a:latin typeface="Calibri" panose="020F0502020204030204" pitchFamily="34" charset="0"/>
                  <a:ea typeface="Calibri" panose="020F0502020204030204" pitchFamily="34" charset="0"/>
                  <a:cs typeface="Calibri" panose="020F0502020204030204" pitchFamily="34" charset="0"/>
                </a:rPr>
                <a:t>الوحدة</a:t>
              </a:r>
              <a:r>
                <a:rPr lang="ar-SA" sz="1200" b="1" dirty="0">
                  <a:latin typeface="Calibri" panose="020F0502020204030204" pitchFamily="34" charset="0"/>
                  <a:ea typeface="Calibri" panose="020F0502020204030204" pitchFamily="34" charset="0"/>
                  <a:cs typeface="Calibri" panose="020F0502020204030204" pitchFamily="34" charset="0"/>
                </a:rPr>
                <a:t> ٣:</a:t>
              </a:r>
              <a:br>
                <a:rPr lang="en-US" sz="1200" dirty="0">
                  <a:latin typeface="Calibri" panose="020F0502020204030204" pitchFamily="34" charset="0"/>
                  <a:ea typeface="Calibri" panose="020F0502020204030204" pitchFamily="34" charset="0"/>
                  <a:cs typeface="Calibri" panose="020F0502020204030204" pitchFamily="34" charset="0"/>
                </a:rPr>
              </a:br>
              <a:r>
                <a:rPr lang="en-US" sz="1200" dirty="0">
                  <a:latin typeface="Calibri" panose="020F0502020204030204" pitchFamily="34" charset="0"/>
                  <a:ea typeface="Calibri" panose="020F0502020204030204" pitchFamily="34" charset="0"/>
                  <a:cs typeface="Calibri" panose="020F0502020204030204" pitchFamily="34" charset="0"/>
                </a:rPr>
                <a:t>أدوات وتقنيات لدعم مقدمي الرعاية والأسر</a:t>
              </a:r>
            </a:p>
            <a:p>
              <a:pPr marL="0" indent="0" algn="r" rtl="1">
                <a:buNone/>
              </a:pPr>
              <a:r>
                <a:rPr lang="en-US" sz="1200" i="1" dirty="0">
                  <a:latin typeface="Calibri" panose="020F0502020204030204" pitchFamily="34" charset="0"/>
                  <a:ea typeface="Calibri" panose="020F0502020204030204" pitchFamily="34" charset="0"/>
                  <a:cs typeface="Calibri" panose="020F0502020204030204" pitchFamily="34" charset="0"/>
                </a:rPr>
                <a:t>الصفحة </a:t>
              </a:r>
              <a:r>
                <a:rPr lang="ar-SA" sz="1200" i="1" dirty="0">
                  <a:latin typeface="Calibri" panose="020F0502020204030204" pitchFamily="34" charset="0"/>
                  <a:ea typeface="Calibri" panose="020F0502020204030204" pitchFamily="34" charset="0"/>
                  <a:cs typeface="Calibri" panose="020F0502020204030204" pitchFamily="34" charset="0"/>
                </a:rPr>
                <a:t>٣٧</a:t>
              </a:r>
              <a:endParaRPr lang="en-US" sz="1200" i="1" dirty="0">
                <a:latin typeface="Calibri" panose="020F0502020204030204" pitchFamily="34" charset="0"/>
                <a:ea typeface="Calibri" panose="020F0502020204030204" pitchFamily="34" charset="0"/>
                <a:cs typeface="Calibri" panose="020F0502020204030204" pitchFamily="34" charset="0"/>
              </a:endParaRPr>
            </a:p>
          </p:txBody>
        </p:sp>
        <p:sp>
          <p:nvSpPr>
            <p:cNvPr id="40" name="Hexagon 39">
              <a:extLst>
                <a:ext uri="{FF2B5EF4-FFF2-40B4-BE49-F238E27FC236}">
                  <a16:creationId xmlns:a16="http://schemas.microsoft.com/office/drawing/2014/main" id="{56472ADB-9D87-9585-915F-DAF7FCD9DFDF}"/>
                </a:ext>
              </a:extLst>
            </p:cNvPr>
            <p:cNvSpPr/>
            <p:nvPr/>
          </p:nvSpPr>
          <p:spPr>
            <a:xfrm rot="1782986">
              <a:off x="633516" y="2273194"/>
              <a:ext cx="864786" cy="745503"/>
            </a:xfrm>
            <a:prstGeom prst="hexagon">
              <a:avLst>
                <a:gd name="adj" fmla="val 28965"/>
                <a:gd name="vf" fmla="val 11547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nvGrpSpPr>
            <p:cNvPr id="41" name="Group 40">
              <a:extLst>
                <a:ext uri="{FF2B5EF4-FFF2-40B4-BE49-F238E27FC236}">
                  <a16:creationId xmlns:a16="http://schemas.microsoft.com/office/drawing/2014/main" id="{ACE86EC0-3E61-34F3-9A23-1C71F7994F46}"/>
                </a:ext>
              </a:extLst>
            </p:cNvPr>
            <p:cNvGrpSpPr/>
            <p:nvPr/>
          </p:nvGrpSpPr>
          <p:grpSpPr>
            <a:xfrm>
              <a:off x="788584" y="2421512"/>
              <a:ext cx="515053" cy="402877"/>
              <a:chOff x="7782406" y="2711084"/>
              <a:chExt cx="2129028" cy="1665337"/>
            </a:xfrm>
          </p:grpSpPr>
          <p:grpSp>
            <p:nvGrpSpPr>
              <p:cNvPr id="42" name="Group 41">
                <a:extLst>
                  <a:ext uri="{FF2B5EF4-FFF2-40B4-BE49-F238E27FC236}">
                    <a16:creationId xmlns:a16="http://schemas.microsoft.com/office/drawing/2014/main" id="{DB646DFF-0EB8-719B-9E82-E5E25C20943C}"/>
                  </a:ext>
                </a:extLst>
              </p:cNvPr>
              <p:cNvGrpSpPr/>
              <p:nvPr/>
            </p:nvGrpSpPr>
            <p:grpSpPr>
              <a:xfrm>
                <a:off x="7782406" y="3249833"/>
                <a:ext cx="437746" cy="1126588"/>
                <a:chOff x="7856248" y="2409742"/>
                <a:chExt cx="1359139" cy="3497898"/>
              </a:xfrm>
            </p:grpSpPr>
            <p:sp>
              <p:nvSpPr>
                <p:cNvPr id="52" name="Round Same Side Corner Rectangle 23">
                  <a:extLst>
                    <a:ext uri="{FF2B5EF4-FFF2-40B4-BE49-F238E27FC236}">
                      <a16:creationId xmlns:a16="http://schemas.microsoft.com/office/drawing/2014/main" id="{4A6C28F1-9AA2-6B96-0AAE-DBA427F27DFA}"/>
                    </a:ext>
                  </a:extLst>
                </p:cNvPr>
                <p:cNvSpPr/>
                <p:nvPr/>
              </p:nvSpPr>
              <p:spPr>
                <a:xfrm>
                  <a:off x="7866215" y="4002301"/>
                  <a:ext cx="1343863" cy="1905339"/>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53" name="Oval 52">
                  <a:extLst>
                    <a:ext uri="{FF2B5EF4-FFF2-40B4-BE49-F238E27FC236}">
                      <a16:creationId xmlns:a16="http://schemas.microsoft.com/office/drawing/2014/main" id="{6CBDE939-6DE7-468D-A091-7E3AAADD5756}"/>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grpSp>
            <p:nvGrpSpPr>
              <p:cNvPr id="43" name="Group 42">
                <a:extLst>
                  <a:ext uri="{FF2B5EF4-FFF2-40B4-BE49-F238E27FC236}">
                    <a16:creationId xmlns:a16="http://schemas.microsoft.com/office/drawing/2014/main" id="{55C5DEF7-F3AF-E6B0-5096-0DC07420B236}"/>
                  </a:ext>
                </a:extLst>
              </p:cNvPr>
              <p:cNvGrpSpPr/>
              <p:nvPr/>
            </p:nvGrpSpPr>
            <p:grpSpPr>
              <a:xfrm>
                <a:off x="8356147" y="3116198"/>
                <a:ext cx="437746" cy="1260223"/>
                <a:chOff x="7856248" y="2409742"/>
                <a:chExt cx="1359139" cy="3912816"/>
              </a:xfrm>
            </p:grpSpPr>
            <p:sp>
              <p:nvSpPr>
                <p:cNvPr id="50" name="Round Same Side Corner Rectangle 23">
                  <a:extLst>
                    <a:ext uri="{FF2B5EF4-FFF2-40B4-BE49-F238E27FC236}">
                      <a16:creationId xmlns:a16="http://schemas.microsoft.com/office/drawing/2014/main" id="{3753037F-B6BE-7F05-EA94-08665265DB97}"/>
                    </a:ext>
                  </a:extLst>
                </p:cNvPr>
                <p:cNvSpPr/>
                <p:nvPr/>
              </p:nvSpPr>
              <p:spPr>
                <a:xfrm>
                  <a:off x="7866215" y="4002302"/>
                  <a:ext cx="1343863" cy="2320256"/>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51" name="Oval 50">
                  <a:extLst>
                    <a:ext uri="{FF2B5EF4-FFF2-40B4-BE49-F238E27FC236}">
                      <a16:creationId xmlns:a16="http://schemas.microsoft.com/office/drawing/2014/main" id="{57093DE3-45AB-303E-1150-CF8DA43EB899}"/>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grpSp>
            <p:nvGrpSpPr>
              <p:cNvPr id="44" name="Group 43">
                <a:extLst>
                  <a:ext uri="{FF2B5EF4-FFF2-40B4-BE49-F238E27FC236}">
                    <a16:creationId xmlns:a16="http://schemas.microsoft.com/office/drawing/2014/main" id="{CE59C92B-F21B-03B3-9957-BB3483CF503D}"/>
                  </a:ext>
                </a:extLst>
              </p:cNvPr>
              <p:cNvGrpSpPr/>
              <p:nvPr/>
            </p:nvGrpSpPr>
            <p:grpSpPr>
              <a:xfrm>
                <a:off x="8924230" y="2931003"/>
                <a:ext cx="437746" cy="1445418"/>
                <a:chOff x="7856248" y="2409742"/>
                <a:chExt cx="1359139" cy="4487820"/>
              </a:xfrm>
            </p:grpSpPr>
            <p:sp>
              <p:nvSpPr>
                <p:cNvPr id="48" name="Round Same Side Corner Rectangle 23">
                  <a:extLst>
                    <a:ext uri="{FF2B5EF4-FFF2-40B4-BE49-F238E27FC236}">
                      <a16:creationId xmlns:a16="http://schemas.microsoft.com/office/drawing/2014/main" id="{473B3998-C9CF-5FA3-24FF-008897F1F19C}"/>
                    </a:ext>
                  </a:extLst>
                </p:cNvPr>
                <p:cNvSpPr/>
                <p:nvPr/>
              </p:nvSpPr>
              <p:spPr>
                <a:xfrm>
                  <a:off x="7866215" y="4002302"/>
                  <a:ext cx="1343863" cy="2895260"/>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49" name="Oval 48">
                  <a:extLst>
                    <a:ext uri="{FF2B5EF4-FFF2-40B4-BE49-F238E27FC236}">
                      <a16:creationId xmlns:a16="http://schemas.microsoft.com/office/drawing/2014/main" id="{C2C8AE1F-30A3-EEA9-A456-D58DB5DB5701}"/>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grpSp>
            <p:nvGrpSpPr>
              <p:cNvPr id="45" name="Group 44">
                <a:extLst>
                  <a:ext uri="{FF2B5EF4-FFF2-40B4-BE49-F238E27FC236}">
                    <a16:creationId xmlns:a16="http://schemas.microsoft.com/office/drawing/2014/main" id="{A0514D79-0C41-F94D-C8CB-05E7E63E08DA}"/>
                  </a:ext>
                </a:extLst>
              </p:cNvPr>
              <p:cNvGrpSpPr/>
              <p:nvPr/>
            </p:nvGrpSpPr>
            <p:grpSpPr>
              <a:xfrm>
                <a:off x="9473688" y="2711084"/>
                <a:ext cx="437746" cy="1665337"/>
                <a:chOff x="7856248" y="2409742"/>
                <a:chExt cx="1359139" cy="5170638"/>
              </a:xfrm>
            </p:grpSpPr>
            <p:sp>
              <p:nvSpPr>
                <p:cNvPr id="46" name="Round Same Side Corner Rectangle 23">
                  <a:extLst>
                    <a:ext uri="{FF2B5EF4-FFF2-40B4-BE49-F238E27FC236}">
                      <a16:creationId xmlns:a16="http://schemas.microsoft.com/office/drawing/2014/main" id="{FB0A48F5-DBE3-814C-C9F2-07EF3B29157A}"/>
                    </a:ext>
                  </a:extLst>
                </p:cNvPr>
                <p:cNvSpPr/>
                <p:nvPr/>
              </p:nvSpPr>
              <p:spPr>
                <a:xfrm>
                  <a:off x="7866215" y="4002302"/>
                  <a:ext cx="1343863" cy="3578078"/>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47" name="Oval 46">
                  <a:extLst>
                    <a:ext uri="{FF2B5EF4-FFF2-40B4-BE49-F238E27FC236}">
                      <a16:creationId xmlns:a16="http://schemas.microsoft.com/office/drawing/2014/main" id="{08EE89C9-82AD-8F8C-DB2D-DF9521DCFE1A}"/>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grpSp>
      </p:grpSp>
    </p:spTree>
    <p:extLst>
      <p:ext uri="{BB962C8B-B14F-4D97-AF65-F5344CB8AC3E}">
        <p14:creationId xmlns:p14="http://schemas.microsoft.com/office/powerpoint/2010/main" val="38924444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4" name="TextBox 33">
            <a:extLst>
              <a:ext uri="{FF2B5EF4-FFF2-40B4-BE49-F238E27FC236}">
                <a16:creationId xmlns:a16="http://schemas.microsoft.com/office/drawing/2014/main" id="{4D2C8A82-79B2-ED06-0708-BF3BD5CA2AA1}"/>
              </a:ext>
            </a:extLst>
          </p:cNvPr>
          <p:cNvSpPr txBox="1"/>
          <p:nvPr/>
        </p:nvSpPr>
        <p:spPr>
          <a:xfrm>
            <a:off x="996287" y="705189"/>
            <a:ext cx="5262998" cy="338554"/>
          </a:xfrm>
          <a:prstGeom prst="rect">
            <a:avLst/>
          </a:prstGeom>
          <a:noFill/>
        </p:spPr>
        <p:txBody>
          <a:bodyPr wrap="square" rtlCol="0">
            <a:spAutoFit/>
          </a:bodyPr>
          <a:lstStyle/>
          <a:p>
            <a:pPr algn="r" rtl="1"/>
            <a:r>
              <a:rPr lang="en-GB" sz="1600" dirty="0">
                <a:latin typeface="Calibri" panose="020F0502020204030204" pitchFamily="34" charset="0"/>
                <a:cs typeface="Calibri" panose="020F0502020204030204" pitchFamily="34" charset="0"/>
              </a:rPr>
              <a:t>سيناريوهات</a:t>
            </a:r>
            <a:r>
              <a:rPr lang="ar-SA" sz="1600" dirty="0">
                <a:latin typeface="Calibri" panose="020F0502020204030204" pitchFamily="34" charset="0"/>
                <a:cs typeface="Calibri" panose="020F0502020204030204" pitchFamily="34" charset="0"/>
              </a:rPr>
              <a:t> لعدم المشاركة من الحياة العملية</a:t>
            </a:r>
            <a:r>
              <a:rPr lang="en-GB" sz="1600" dirty="0">
                <a:latin typeface="Calibri" panose="020F0502020204030204" pitchFamily="34" charset="0"/>
                <a:cs typeface="Calibri" panose="020F0502020204030204" pitchFamily="34" charset="0"/>
              </a:rPr>
              <a:t> </a:t>
            </a:r>
            <a:endParaRPr lang="en-US" sz="1600" b="1" spc="300" dirty="0">
              <a:solidFill>
                <a:schemeClr val="tx1"/>
              </a:solidFill>
            </a:endParaRPr>
          </a:p>
        </p:txBody>
      </p:sp>
      <p:sp>
        <p:nvSpPr>
          <p:cNvPr id="47" name="Rectangle 46">
            <a:extLst>
              <a:ext uri="{FF2B5EF4-FFF2-40B4-BE49-F238E27FC236}">
                <a16:creationId xmlns:a16="http://schemas.microsoft.com/office/drawing/2014/main" id="{65C8F019-B7BE-87AD-BAEC-11BE266118E0}"/>
              </a:ext>
            </a:extLst>
          </p:cNvPr>
          <p:cNvSpPr/>
          <p:nvPr/>
        </p:nvSpPr>
        <p:spPr>
          <a:xfrm>
            <a:off x="2504861" y="1191139"/>
            <a:ext cx="3745466" cy="1878806"/>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48" name="TextBox 47">
            <a:extLst>
              <a:ext uri="{FF2B5EF4-FFF2-40B4-BE49-F238E27FC236}">
                <a16:creationId xmlns:a16="http://schemas.microsoft.com/office/drawing/2014/main" id="{667A5343-3990-13B2-B123-4ACE2B3EBE07}"/>
              </a:ext>
            </a:extLst>
          </p:cNvPr>
          <p:cNvSpPr txBox="1"/>
          <p:nvPr/>
        </p:nvSpPr>
        <p:spPr>
          <a:xfrm>
            <a:off x="996287" y="1191139"/>
            <a:ext cx="1321602" cy="351035"/>
          </a:xfrm>
          <a:prstGeom prst="rect">
            <a:avLst/>
          </a:prstGeom>
          <a:noFill/>
          <a:ln>
            <a:noFill/>
          </a:ln>
        </p:spPr>
        <p:txBody>
          <a:bodyPr wrap="square" lIns="90000" tIns="90000" rIns="90000" bIns="90000" rtlCol="0">
            <a:spAutoFit/>
          </a:bodyPr>
          <a:lstStyle/>
          <a:p>
            <a:pPr algn="r" rtl="1"/>
            <a:r>
              <a:rPr lang="en-US" sz="1100" dirty="0">
                <a:latin typeface="Calibri" panose="020F0502020204030204" pitchFamily="34" charset="0"/>
                <a:cs typeface="Calibri" panose="020F0502020204030204" pitchFamily="34" charset="0"/>
              </a:rPr>
              <a:t>السيناريو الخاص بنا</a:t>
            </a:r>
          </a:p>
        </p:txBody>
      </p:sp>
      <p:sp>
        <p:nvSpPr>
          <p:cNvPr id="49" name="Rectangle 48">
            <a:extLst>
              <a:ext uri="{FF2B5EF4-FFF2-40B4-BE49-F238E27FC236}">
                <a16:creationId xmlns:a16="http://schemas.microsoft.com/office/drawing/2014/main" id="{114A54B0-D04F-EB40-48F3-D1FE2DECB47D}"/>
              </a:ext>
            </a:extLst>
          </p:cNvPr>
          <p:cNvSpPr/>
          <p:nvPr/>
        </p:nvSpPr>
        <p:spPr>
          <a:xfrm>
            <a:off x="2504861" y="3412137"/>
            <a:ext cx="3745466" cy="622790"/>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50" name="TextBox 49">
            <a:extLst>
              <a:ext uri="{FF2B5EF4-FFF2-40B4-BE49-F238E27FC236}">
                <a16:creationId xmlns:a16="http://schemas.microsoft.com/office/drawing/2014/main" id="{F8A33269-D091-3009-2BBA-E19466EEE072}"/>
              </a:ext>
            </a:extLst>
          </p:cNvPr>
          <p:cNvSpPr txBox="1"/>
          <p:nvPr/>
        </p:nvSpPr>
        <p:spPr>
          <a:xfrm>
            <a:off x="996287" y="3412137"/>
            <a:ext cx="1321602" cy="351035"/>
          </a:xfrm>
          <a:prstGeom prst="rect">
            <a:avLst/>
          </a:prstGeom>
          <a:noFill/>
          <a:ln>
            <a:noFill/>
          </a:ln>
        </p:spPr>
        <p:txBody>
          <a:bodyPr wrap="square" lIns="90000" tIns="90000" rIns="90000" bIns="90000" rtlCol="0">
            <a:spAutoFit/>
          </a:bodyPr>
          <a:lstStyle/>
          <a:p>
            <a:pPr algn="r" rtl="1"/>
            <a:r>
              <a:rPr lang="en-US" sz="1100" dirty="0">
                <a:latin typeface="Calibri" panose="020F0502020204030204" pitchFamily="34" charset="0"/>
                <a:cs typeface="Calibri" panose="020F0502020204030204" pitchFamily="34" charset="0"/>
              </a:rPr>
              <a:t>نوع عدم المشاركة</a:t>
            </a:r>
          </a:p>
        </p:txBody>
      </p:sp>
      <p:sp>
        <p:nvSpPr>
          <p:cNvPr id="51" name="Rectangle 50">
            <a:extLst>
              <a:ext uri="{FF2B5EF4-FFF2-40B4-BE49-F238E27FC236}">
                <a16:creationId xmlns:a16="http://schemas.microsoft.com/office/drawing/2014/main" id="{3D3B1962-81AA-2798-E423-E29DB8B7E5A4}"/>
              </a:ext>
            </a:extLst>
          </p:cNvPr>
          <p:cNvSpPr/>
          <p:nvPr/>
        </p:nvSpPr>
        <p:spPr>
          <a:xfrm>
            <a:off x="2504861" y="4349237"/>
            <a:ext cx="3745466" cy="1878806"/>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52" name="TextBox 51">
            <a:extLst>
              <a:ext uri="{FF2B5EF4-FFF2-40B4-BE49-F238E27FC236}">
                <a16:creationId xmlns:a16="http://schemas.microsoft.com/office/drawing/2014/main" id="{822C2114-CE59-9388-96B0-2FC1F4AB03C4}"/>
              </a:ext>
            </a:extLst>
          </p:cNvPr>
          <p:cNvSpPr txBox="1"/>
          <p:nvPr/>
        </p:nvSpPr>
        <p:spPr>
          <a:xfrm>
            <a:off x="996287" y="4349237"/>
            <a:ext cx="1321602" cy="520312"/>
          </a:xfrm>
          <a:prstGeom prst="rect">
            <a:avLst/>
          </a:prstGeom>
          <a:noFill/>
          <a:ln>
            <a:noFill/>
          </a:ln>
        </p:spPr>
        <p:txBody>
          <a:bodyPr wrap="square" lIns="90000" tIns="90000" rIns="90000" bIns="90000" rtlCol="0">
            <a:spAutoFit/>
          </a:bodyPr>
          <a:lstStyle/>
          <a:p>
            <a:pPr algn="r" rtl="1"/>
            <a:r>
              <a:rPr lang="en-US" sz="1100">
                <a:solidFill>
                  <a:schemeClr val="tx1"/>
                </a:solidFill>
                <a:latin typeface="Calibri" panose="020F0502020204030204" pitchFamily="34" charset="0"/>
                <a:cs typeface="Calibri" panose="020F0502020204030204" pitchFamily="34" charset="0"/>
              </a:rPr>
              <a:t>الأسباب الكامنة وراء عدم </a:t>
            </a:r>
            <a:r>
              <a:rPr lang="ar-SA" sz="1100">
                <a:latin typeface="Calibri" panose="020F0502020204030204" pitchFamily="34" charset="0"/>
                <a:cs typeface="Calibri" panose="020F0502020204030204" pitchFamily="34" charset="0"/>
              </a:rPr>
              <a:t>المشاركة</a:t>
            </a:r>
            <a:endParaRPr lang="en-US" sz="1100" dirty="0"/>
          </a:p>
        </p:txBody>
      </p:sp>
      <p:sp>
        <p:nvSpPr>
          <p:cNvPr id="53" name="Rectangle 52">
            <a:extLst>
              <a:ext uri="{FF2B5EF4-FFF2-40B4-BE49-F238E27FC236}">
                <a16:creationId xmlns:a16="http://schemas.microsoft.com/office/drawing/2014/main" id="{831F506C-0360-4F10-7047-0D3C69E29842}"/>
              </a:ext>
            </a:extLst>
          </p:cNvPr>
          <p:cNvSpPr/>
          <p:nvPr/>
        </p:nvSpPr>
        <p:spPr>
          <a:xfrm>
            <a:off x="2504861" y="6566693"/>
            <a:ext cx="3745466" cy="1878806"/>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54" name="TextBox 53">
            <a:extLst>
              <a:ext uri="{FF2B5EF4-FFF2-40B4-BE49-F238E27FC236}">
                <a16:creationId xmlns:a16="http://schemas.microsoft.com/office/drawing/2014/main" id="{E03E29B0-7DE3-5DC4-1490-8521F64E6538}"/>
              </a:ext>
            </a:extLst>
          </p:cNvPr>
          <p:cNvSpPr txBox="1"/>
          <p:nvPr/>
        </p:nvSpPr>
        <p:spPr>
          <a:xfrm>
            <a:off x="996287" y="6566693"/>
            <a:ext cx="1321602" cy="520312"/>
          </a:xfrm>
          <a:prstGeom prst="rect">
            <a:avLst/>
          </a:prstGeom>
          <a:noFill/>
          <a:ln>
            <a:noFill/>
          </a:ln>
        </p:spPr>
        <p:txBody>
          <a:bodyPr wrap="square" lIns="90000" tIns="90000" rIns="90000" bIns="90000" rtlCol="0">
            <a:spAutoFit/>
          </a:bodyPr>
          <a:lstStyle/>
          <a:p>
            <a:pPr algn="r" rtl="1"/>
            <a:r>
              <a:rPr lang="en-US" sz="1100" dirty="0">
                <a:latin typeface="Calibri" panose="020F0502020204030204" pitchFamily="34" charset="0"/>
                <a:cs typeface="Calibri" panose="020F0502020204030204" pitchFamily="34" charset="0"/>
              </a:rPr>
              <a:t>استراتيجيات لتحسين المشاركة</a:t>
            </a:r>
          </a:p>
        </p:txBody>
      </p:sp>
    </p:spTree>
    <p:extLst>
      <p:ext uri="{BB962C8B-B14F-4D97-AF65-F5344CB8AC3E}">
        <p14:creationId xmlns:p14="http://schemas.microsoft.com/office/powerpoint/2010/main" val="41888114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8" name="TextBox 37">
            <a:extLst>
              <a:ext uri="{FF2B5EF4-FFF2-40B4-BE49-F238E27FC236}">
                <a16:creationId xmlns:a16="http://schemas.microsoft.com/office/drawing/2014/main" id="{49B48A07-4352-D7FA-6B9A-C4F87DB61423}"/>
              </a:ext>
            </a:extLst>
          </p:cNvPr>
          <p:cNvSpPr txBox="1"/>
          <p:nvPr/>
        </p:nvSpPr>
        <p:spPr>
          <a:xfrm>
            <a:off x="996287" y="694167"/>
            <a:ext cx="5262998" cy="276999"/>
          </a:xfrm>
          <a:prstGeom prst="rect">
            <a:avLst/>
          </a:prstGeom>
          <a:noFill/>
        </p:spPr>
        <p:txBody>
          <a:bodyPr wrap="square" rtlCol="0">
            <a:spAutoFit/>
          </a:bodyPr>
          <a:lstStyle/>
          <a:p>
            <a:pPr marL="171450" marR="0" lvl="0" indent="-171450" algn="r" defTabSz="914400" rtl="1" eaLnBrk="1" fontAlgn="auto" latinLnBrk="0" hangingPunct="1">
              <a:lnSpc>
                <a:spcPct val="100000"/>
              </a:lnSpc>
              <a:spcBef>
                <a:spcPts val="0"/>
              </a:spcBef>
              <a:spcAft>
                <a:spcPts val="0"/>
              </a:spcAft>
              <a:buClrTx/>
              <a:buSzTx/>
              <a:tabLst/>
              <a:defRPr/>
            </a:pPr>
            <a:r>
              <a:rPr lang="en-US" sz="1200" b="1" noProof="0" dirty="0">
                <a:latin typeface="Calibri" panose="020F0502020204030204" pitchFamily="34" charset="0"/>
                <a:cs typeface="Calibri" panose="020F0502020204030204" pitchFamily="34" charset="0"/>
              </a:rPr>
              <a:t>إشراك مقدمي الرعاية الذكور والإناث</a:t>
            </a:r>
          </a:p>
        </p:txBody>
      </p:sp>
      <p:sp>
        <p:nvSpPr>
          <p:cNvPr id="2" name="Rectangle 1">
            <a:extLst>
              <a:ext uri="{FF2B5EF4-FFF2-40B4-BE49-F238E27FC236}">
                <a16:creationId xmlns:a16="http://schemas.microsoft.com/office/drawing/2014/main" id="{8DF7037A-385E-D0C7-D73F-A4E3C7110FE8}"/>
              </a:ext>
            </a:extLst>
          </p:cNvPr>
          <p:cNvSpPr/>
          <p:nvPr/>
        </p:nvSpPr>
        <p:spPr>
          <a:xfrm>
            <a:off x="2504861" y="1179009"/>
            <a:ext cx="3745466" cy="1569654"/>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4" name="TextBox 3">
            <a:extLst>
              <a:ext uri="{FF2B5EF4-FFF2-40B4-BE49-F238E27FC236}">
                <a16:creationId xmlns:a16="http://schemas.microsoft.com/office/drawing/2014/main" id="{387AD2B6-3BFB-C5A2-A8D0-C30E7884405D}"/>
              </a:ext>
            </a:extLst>
          </p:cNvPr>
          <p:cNvSpPr txBox="1"/>
          <p:nvPr/>
        </p:nvSpPr>
        <p:spPr>
          <a:xfrm>
            <a:off x="996287" y="1117417"/>
            <a:ext cx="1321602" cy="689589"/>
          </a:xfrm>
          <a:prstGeom prst="rect">
            <a:avLst/>
          </a:prstGeom>
          <a:noFill/>
          <a:ln>
            <a:noFill/>
          </a:ln>
        </p:spPr>
        <p:txBody>
          <a:bodyPr wrap="square" lIns="90000" tIns="90000" rIns="90000" bIns="90000" rtlCol="0">
            <a:spAutoFit/>
          </a:bodyPr>
          <a:lstStyle/>
          <a:p>
            <a:pPr algn="r" rtl="1"/>
            <a:r>
              <a:rPr lang="en-US" sz="1100" dirty="0">
                <a:latin typeface="Calibri" panose="020F0502020204030204" pitchFamily="34" charset="0"/>
                <a:cs typeface="Calibri" panose="020F0502020204030204" pitchFamily="34" charset="0"/>
              </a:rPr>
              <a:t>هل من الصعب إشراك مقدمي الرعاية الذكور أو الإناث؟</a:t>
            </a:r>
          </a:p>
        </p:txBody>
      </p:sp>
      <p:sp>
        <p:nvSpPr>
          <p:cNvPr id="5" name="Rectangle 4">
            <a:extLst>
              <a:ext uri="{FF2B5EF4-FFF2-40B4-BE49-F238E27FC236}">
                <a16:creationId xmlns:a16="http://schemas.microsoft.com/office/drawing/2014/main" id="{098CDEF5-37DD-A725-9537-0559C75A04AD}"/>
              </a:ext>
            </a:extLst>
          </p:cNvPr>
          <p:cNvSpPr/>
          <p:nvPr/>
        </p:nvSpPr>
        <p:spPr>
          <a:xfrm>
            <a:off x="2504861" y="3060735"/>
            <a:ext cx="3745466" cy="1639631"/>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6" name="TextBox 5">
            <a:extLst>
              <a:ext uri="{FF2B5EF4-FFF2-40B4-BE49-F238E27FC236}">
                <a16:creationId xmlns:a16="http://schemas.microsoft.com/office/drawing/2014/main" id="{35AD9552-9160-6D5D-12F7-9E340120F99F}"/>
              </a:ext>
            </a:extLst>
          </p:cNvPr>
          <p:cNvSpPr txBox="1"/>
          <p:nvPr/>
        </p:nvSpPr>
        <p:spPr>
          <a:xfrm>
            <a:off x="1010432" y="3083850"/>
            <a:ext cx="1309210" cy="858866"/>
          </a:xfrm>
          <a:prstGeom prst="rect">
            <a:avLst/>
          </a:prstGeom>
          <a:noFill/>
          <a:ln>
            <a:noFill/>
          </a:ln>
        </p:spPr>
        <p:txBody>
          <a:bodyPr wrap="square" lIns="90000" tIns="90000" rIns="90000" bIns="90000" rtlCol="0">
            <a:spAutoFit/>
          </a:bodyPr>
          <a:lstStyle/>
          <a:p>
            <a:pPr algn="r" rtl="1"/>
            <a:r>
              <a:rPr lang="en-US" sz="1100" dirty="0">
                <a:latin typeface="Calibri" panose="020F0502020204030204" pitchFamily="34" charset="0"/>
                <a:cs typeface="Calibri" panose="020F0502020204030204" pitchFamily="34" charset="0"/>
              </a:rPr>
              <a:t>ما هي بعض الإستراتيجيات للتعامل مع أيهما </a:t>
            </a:r>
            <a:r>
              <a:rPr lang="ar-SA" sz="1100" dirty="0">
                <a:latin typeface="Calibri" panose="020F0502020204030204" pitchFamily="34" charset="0"/>
                <a:cs typeface="Calibri" panose="020F0502020204030204" pitchFamily="34" charset="0"/>
              </a:rPr>
              <a:t>ال</a:t>
            </a:r>
            <a:r>
              <a:rPr lang="en-US" sz="1100" dirty="0">
                <a:latin typeface="Calibri" panose="020F0502020204030204" pitchFamily="34" charset="0"/>
                <a:cs typeface="Calibri" panose="020F0502020204030204" pitchFamily="34" charset="0"/>
              </a:rPr>
              <a:t>أصعب</a:t>
            </a:r>
            <a:r>
              <a:rPr lang="ar-SA" sz="1100" dirty="0">
                <a:latin typeface="Calibri" panose="020F0502020204030204" pitchFamily="34" charset="0"/>
                <a:cs typeface="Calibri" panose="020F0502020204030204" pitchFamily="34" charset="0"/>
              </a:rPr>
              <a:t> إشراكه/ها</a:t>
            </a:r>
            <a:r>
              <a:rPr lang="en-US" sz="1100" dirty="0">
                <a:latin typeface="Calibri" panose="020F0502020204030204" pitchFamily="34" charset="0"/>
                <a:cs typeface="Calibri" panose="020F0502020204030204" pitchFamily="34" charset="0"/>
              </a:rPr>
              <a:t>؟</a:t>
            </a:r>
          </a:p>
        </p:txBody>
      </p:sp>
      <p:sp>
        <p:nvSpPr>
          <p:cNvPr id="7" name="Rectangle 6">
            <a:extLst>
              <a:ext uri="{FF2B5EF4-FFF2-40B4-BE49-F238E27FC236}">
                <a16:creationId xmlns:a16="http://schemas.microsoft.com/office/drawing/2014/main" id="{30A48DDA-05C7-8481-395C-DF2BE12B1359}"/>
              </a:ext>
            </a:extLst>
          </p:cNvPr>
          <p:cNvSpPr/>
          <p:nvPr/>
        </p:nvSpPr>
        <p:spPr>
          <a:xfrm>
            <a:off x="2504861" y="4998279"/>
            <a:ext cx="3745466" cy="1639631"/>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8" name="TextBox 7">
            <a:extLst>
              <a:ext uri="{FF2B5EF4-FFF2-40B4-BE49-F238E27FC236}">
                <a16:creationId xmlns:a16="http://schemas.microsoft.com/office/drawing/2014/main" id="{BB379EDA-A5F2-2CDE-1BC9-15F87D0619D3}"/>
              </a:ext>
            </a:extLst>
          </p:cNvPr>
          <p:cNvSpPr txBox="1"/>
          <p:nvPr/>
        </p:nvSpPr>
        <p:spPr>
          <a:xfrm>
            <a:off x="1010432" y="5021394"/>
            <a:ext cx="1309210" cy="858866"/>
          </a:xfrm>
          <a:prstGeom prst="rect">
            <a:avLst/>
          </a:prstGeom>
          <a:noFill/>
          <a:ln>
            <a:noFill/>
          </a:ln>
        </p:spPr>
        <p:txBody>
          <a:bodyPr wrap="square" lIns="90000" tIns="90000" rIns="90000" bIns="90000" rtlCol="0">
            <a:spAutoFit/>
          </a:bodyPr>
          <a:lstStyle/>
          <a:p>
            <a:pPr algn="r" rtl="1"/>
            <a:r>
              <a:rPr lang="en-US" sz="1100" dirty="0">
                <a:latin typeface="Calibri" panose="020F0502020204030204" pitchFamily="34" charset="0"/>
                <a:cs typeface="Calibri" panose="020F0502020204030204" pitchFamily="34" charset="0"/>
              </a:rPr>
              <a:t>كيف نضمن أن إشراك مقدمي الرعاية الذكور لا يضعف المرأة أو يقلل من مشاركة الأمهات؟</a:t>
            </a:r>
          </a:p>
        </p:txBody>
      </p:sp>
      <p:sp>
        <p:nvSpPr>
          <p:cNvPr id="9" name="Rectangle 8">
            <a:extLst>
              <a:ext uri="{FF2B5EF4-FFF2-40B4-BE49-F238E27FC236}">
                <a16:creationId xmlns:a16="http://schemas.microsoft.com/office/drawing/2014/main" id="{93AF66B0-3280-DE02-8E5F-9597DF8DEC4E}"/>
              </a:ext>
            </a:extLst>
          </p:cNvPr>
          <p:cNvSpPr/>
          <p:nvPr/>
        </p:nvSpPr>
        <p:spPr>
          <a:xfrm>
            <a:off x="2504861" y="6935823"/>
            <a:ext cx="3745466" cy="1639631"/>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0" name="TextBox 9">
            <a:extLst>
              <a:ext uri="{FF2B5EF4-FFF2-40B4-BE49-F238E27FC236}">
                <a16:creationId xmlns:a16="http://schemas.microsoft.com/office/drawing/2014/main" id="{4285687F-B2F2-9658-68CD-89A80144DACE}"/>
              </a:ext>
            </a:extLst>
          </p:cNvPr>
          <p:cNvSpPr txBox="1"/>
          <p:nvPr/>
        </p:nvSpPr>
        <p:spPr>
          <a:xfrm>
            <a:off x="1010432" y="6958938"/>
            <a:ext cx="1309210" cy="689589"/>
          </a:xfrm>
          <a:prstGeom prst="rect">
            <a:avLst/>
          </a:prstGeom>
          <a:noFill/>
          <a:ln>
            <a:noFill/>
          </a:ln>
        </p:spPr>
        <p:txBody>
          <a:bodyPr wrap="square" lIns="90000" tIns="90000" rIns="90000" bIns="90000" rtlCol="0">
            <a:spAutoFit/>
          </a:bodyPr>
          <a:lstStyle/>
          <a:p>
            <a:pPr algn="r" rtl="1"/>
            <a:r>
              <a:rPr lang="en-US" sz="1100" dirty="0">
                <a:latin typeface="Calibri" panose="020F0502020204030204" pitchFamily="34" charset="0"/>
                <a:cs typeface="Calibri" panose="020F0502020204030204" pitchFamily="34" charset="0"/>
              </a:rPr>
              <a:t>كيف تشرك النساء إذا كان الرجال يعتبرون رب الأسرة؟</a:t>
            </a:r>
          </a:p>
        </p:txBody>
      </p:sp>
    </p:spTree>
    <p:extLst>
      <p:ext uri="{BB962C8B-B14F-4D97-AF65-F5344CB8AC3E}">
        <p14:creationId xmlns:p14="http://schemas.microsoft.com/office/powerpoint/2010/main" val="38467450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C30225-6A4F-905D-FC69-8863D5FCD08C}"/>
              </a:ext>
            </a:extLst>
          </p:cNvPr>
          <p:cNvSpPr txBox="1"/>
          <p:nvPr/>
        </p:nvSpPr>
        <p:spPr>
          <a:xfrm>
            <a:off x="1013200" y="719317"/>
            <a:ext cx="5226892" cy="307777"/>
          </a:xfrm>
          <a:prstGeom prst="rect">
            <a:avLst/>
          </a:prstGeom>
          <a:noFill/>
        </p:spPr>
        <p:txBody>
          <a:bodyPr wrap="square">
            <a:spAutoFit/>
          </a:bodyPr>
          <a:lstStyle/>
          <a:p>
            <a:pPr marL="0" marR="0" lvl="0" indent="0" algn="r" rtl="1">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الجلسة </a:t>
            </a:r>
            <a:r>
              <a:rPr lang="ar-SA" sz="1400" b="1" spc="300" dirty="0">
                <a:solidFill>
                  <a:schemeClr val="bg1"/>
                </a:solidFill>
                <a:highlight>
                  <a:srgbClr val="54AF4B"/>
                </a:highlight>
                <a:latin typeface="Calibri"/>
                <a:ea typeface="Calibri"/>
                <a:cs typeface="Calibri"/>
                <a:sym typeface="Calibri"/>
              </a:rPr>
              <a:t>٣:</a:t>
            </a:r>
            <a:r>
              <a:rPr lang="en-US" sz="1400" b="1" spc="300" dirty="0">
                <a:solidFill>
                  <a:schemeClr val="bg1"/>
                </a:solidFill>
                <a:highlight>
                  <a:srgbClr val="54AF4B"/>
                </a:highlight>
                <a:latin typeface="Calibri"/>
                <a:ea typeface="Calibri"/>
                <a:cs typeface="Calibri"/>
                <a:sym typeface="Calibri"/>
              </a:rPr>
              <a:t> </a:t>
            </a:r>
            <a:r>
              <a:rPr lang="ar-SA" sz="1400" b="1" spc="300" dirty="0">
                <a:solidFill>
                  <a:schemeClr val="bg1"/>
                </a:solidFill>
                <a:highlight>
                  <a:srgbClr val="54AF4B"/>
                </a:highlight>
                <a:latin typeface="Calibri"/>
                <a:ea typeface="Calibri"/>
                <a:cs typeface="Calibri"/>
                <a:sym typeface="Calibri"/>
              </a:rPr>
              <a:t>دعم</a:t>
            </a:r>
            <a:r>
              <a:rPr lang="en-US" sz="1400" b="1" spc="300" dirty="0">
                <a:solidFill>
                  <a:schemeClr val="bg1"/>
                </a:solidFill>
                <a:highlight>
                  <a:srgbClr val="54AF4B"/>
                </a:highlight>
                <a:latin typeface="Calibri"/>
                <a:ea typeface="Calibri"/>
                <a:cs typeface="Calibri"/>
                <a:sym typeface="Calibri"/>
              </a:rPr>
              <a:t> الأسرة من خلال عملية إدارة الحالة</a:t>
            </a:r>
          </a:p>
        </p:txBody>
      </p:sp>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 name="TextBox 1">
            <a:extLst>
              <a:ext uri="{FF2B5EF4-FFF2-40B4-BE49-F238E27FC236}">
                <a16:creationId xmlns:a16="http://schemas.microsoft.com/office/drawing/2014/main" id="{4A1058AD-CA37-BE7F-50DC-B767045EAD98}"/>
              </a:ext>
            </a:extLst>
          </p:cNvPr>
          <p:cNvSpPr txBox="1"/>
          <p:nvPr/>
        </p:nvSpPr>
        <p:spPr>
          <a:xfrm>
            <a:off x="996287" y="1625489"/>
            <a:ext cx="5262998" cy="276999"/>
          </a:xfrm>
          <a:prstGeom prst="rect">
            <a:avLst/>
          </a:prstGeom>
          <a:noFill/>
        </p:spPr>
        <p:txBody>
          <a:bodyPr wrap="square" rtlCol="0">
            <a:spAutoFit/>
          </a:bodyPr>
          <a:lstStyle/>
          <a:p>
            <a:pPr algn="r" rtl="1"/>
            <a:r>
              <a:rPr lang="ar-SA" sz="1200" b="1" dirty="0">
                <a:latin typeface="Calibri" panose="020F0502020204030204" pitchFamily="34" charset="0"/>
                <a:cs typeface="Calibri" panose="020F0502020204030204" pitchFamily="34" charset="0"/>
              </a:rPr>
              <a:t>دعم</a:t>
            </a:r>
            <a:r>
              <a:rPr lang="en-US" sz="1200" b="1" dirty="0">
                <a:latin typeface="Calibri" panose="020F0502020204030204" pitchFamily="34" charset="0"/>
                <a:cs typeface="Calibri" panose="020F0502020204030204" pitchFamily="34" charset="0"/>
              </a:rPr>
              <a:t> الأسرة </a:t>
            </a:r>
            <a:r>
              <a:rPr lang="ar-SA" sz="1200" b="1" dirty="0">
                <a:latin typeface="Calibri" panose="020F0502020204030204" pitchFamily="34" charset="0"/>
                <a:cs typeface="Calibri" panose="020F0502020204030204" pitchFamily="34" charset="0"/>
              </a:rPr>
              <a:t>خلال</a:t>
            </a:r>
            <a:r>
              <a:rPr lang="en-US" sz="1200" b="1" dirty="0">
                <a:latin typeface="Calibri" panose="020F0502020204030204" pitchFamily="34" charset="0"/>
                <a:cs typeface="Calibri" panose="020F0502020204030204" pitchFamily="34" charset="0"/>
              </a:rPr>
              <a:t> عملية إدارة الحالة</a:t>
            </a:r>
            <a:endParaRPr lang="en-US" sz="1200" b="1" spc="300" dirty="0">
              <a:solidFill>
                <a:schemeClr val="tx1"/>
              </a:solidFill>
              <a:latin typeface="Calibri" panose="020F0502020204030204" pitchFamily="34" charset="0"/>
              <a:cs typeface="Calibri" panose="020F0502020204030204" pitchFamily="34" charset="0"/>
            </a:endParaRPr>
          </a:p>
        </p:txBody>
      </p:sp>
      <p:graphicFrame>
        <p:nvGraphicFramePr>
          <p:cNvPr id="4" name="Table 3">
            <a:extLst>
              <a:ext uri="{FF2B5EF4-FFF2-40B4-BE49-F238E27FC236}">
                <a16:creationId xmlns:a16="http://schemas.microsoft.com/office/drawing/2014/main" id="{7536D60E-1ECD-BC85-5CE8-DC3BA7377799}"/>
              </a:ext>
            </a:extLst>
          </p:cNvPr>
          <p:cNvGraphicFramePr>
            <a:graphicFrameLocks noGrp="1"/>
          </p:cNvGraphicFramePr>
          <p:nvPr>
            <p:extLst>
              <p:ext uri="{D42A27DB-BD31-4B8C-83A1-F6EECF244321}">
                <p14:modId xmlns:p14="http://schemas.microsoft.com/office/powerpoint/2010/main" val="2266363001"/>
              </p:ext>
            </p:extLst>
          </p:nvPr>
        </p:nvGraphicFramePr>
        <p:xfrm>
          <a:off x="1355383" y="2088334"/>
          <a:ext cx="4884709" cy="6284910"/>
        </p:xfrm>
        <a:graphic>
          <a:graphicData uri="http://schemas.openxmlformats.org/drawingml/2006/table">
            <a:tbl>
              <a:tblPr rtl="1" firstRow="1" bandRow="1"/>
              <a:tblGrid>
                <a:gridCol w="1224149">
                  <a:extLst>
                    <a:ext uri="{9D8B030D-6E8A-4147-A177-3AD203B41FA5}">
                      <a16:colId xmlns:a16="http://schemas.microsoft.com/office/drawing/2014/main" val="937829182"/>
                    </a:ext>
                  </a:extLst>
                </a:gridCol>
                <a:gridCol w="3660560">
                  <a:extLst>
                    <a:ext uri="{9D8B030D-6E8A-4147-A177-3AD203B41FA5}">
                      <a16:colId xmlns:a16="http://schemas.microsoft.com/office/drawing/2014/main" val="2017140840"/>
                    </a:ext>
                  </a:extLst>
                </a:gridCol>
              </a:tblGrid>
              <a:tr h="1047485">
                <a:tc>
                  <a:txBody>
                    <a:bodyPr/>
                    <a:lstStyle/>
                    <a:p>
                      <a:pPr algn="r" rtl="1"/>
                      <a:r>
                        <a:rPr lang="ar-SA" sz="900" b="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التحديد والتسجيل</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85364" marR="85364" marT="42682" marB="42682">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solidFill>
                      <a:srgbClr val="E8F4E6"/>
                    </a:solidFill>
                  </a:tcPr>
                </a:tc>
                <a:tc>
                  <a:txBody>
                    <a:bodyPr/>
                    <a:lstStyle/>
                    <a:p>
                      <a:pPr marL="0" algn="r" defTabSz="685800" rtl="1" eaLnBrk="1" latinLnBrk="0" hangingPunct="1"/>
                      <a:endParaRPr lang="en-FR" sz="1100" kern="100">
                        <a:effectLst/>
                        <a:latin typeface="Calibri" panose="020F0502020204030204" pitchFamily="34" charset="0"/>
                        <a:cs typeface="Arial" panose="020B0604020202020204" pitchFamily="34" charset="0"/>
                      </a:endParaRPr>
                    </a:p>
                  </a:txBody>
                  <a:tcPr marL="85364" marR="85364" marT="42682" marB="42682">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222908940"/>
                  </a:ext>
                </a:extLst>
              </a:tr>
              <a:tr h="1047485">
                <a:tc>
                  <a:txBody>
                    <a:bodyPr/>
                    <a:lstStyle/>
                    <a:p>
                      <a:pPr algn="r" rtl="1"/>
                      <a:r>
                        <a:rPr lang="ar-SA" sz="900" b="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التقييم</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85364" marR="85364" marT="42682" marB="42682">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solidFill>
                      <a:srgbClr val="E8F4E6"/>
                    </a:solidFill>
                  </a:tcPr>
                </a:tc>
                <a:tc>
                  <a:txBody>
                    <a:bodyPr/>
                    <a:lstStyle/>
                    <a:p>
                      <a:pPr rtl="1"/>
                      <a:endParaRPr lang="en-FR" sz="1100" kern="100">
                        <a:effectLst/>
                        <a:latin typeface="Calibri" panose="020F0502020204030204" pitchFamily="34" charset="0"/>
                        <a:cs typeface="Arial" panose="020B0604020202020204" pitchFamily="34" charset="0"/>
                      </a:endParaRPr>
                    </a:p>
                  </a:txBody>
                  <a:tcPr marL="85364" marR="85364" marT="42682" marB="42682">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1139800994"/>
                  </a:ext>
                </a:extLst>
              </a:tr>
              <a:tr h="1047485">
                <a:tc>
                  <a:txBody>
                    <a:bodyPr/>
                    <a:lstStyle/>
                    <a:p>
                      <a:pPr algn="r" rtl="1"/>
                      <a:r>
                        <a:rPr lang="ar-SA" sz="900" b="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خطة الحالة</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85364" marR="85364" marT="42682" marB="42682">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solidFill>
                      <a:srgbClr val="E8F4E6"/>
                    </a:solidFill>
                  </a:tcPr>
                </a:tc>
                <a:tc>
                  <a:txBody>
                    <a:bodyPr/>
                    <a:lstStyle/>
                    <a:p>
                      <a:pPr rtl="1"/>
                      <a:endParaRPr lang="en-FR" sz="1100" kern="100">
                        <a:effectLst/>
                        <a:latin typeface="Calibri" panose="020F0502020204030204" pitchFamily="34" charset="0"/>
                        <a:cs typeface="Arial" panose="020B0604020202020204" pitchFamily="34" charset="0"/>
                      </a:endParaRPr>
                    </a:p>
                  </a:txBody>
                  <a:tcPr marL="85364" marR="85364" marT="42682" marB="42682">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375447704"/>
                  </a:ext>
                </a:extLst>
              </a:tr>
              <a:tr h="1047485">
                <a:tc>
                  <a:txBody>
                    <a:bodyPr/>
                    <a:lstStyle/>
                    <a:p>
                      <a:pPr algn="r" rtl="1"/>
                      <a:r>
                        <a:rPr lang="ar-SA" sz="900" b="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تنفيذ خطة الحالة</a:t>
                      </a:r>
                      <a:r>
                        <a:rPr lang="en-US" sz="900" b="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85364" marR="85364" marT="42682" marB="42682">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solidFill>
                      <a:srgbClr val="E8F4E6"/>
                    </a:solidFill>
                  </a:tcPr>
                </a:tc>
                <a:tc>
                  <a:txBody>
                    <a:bodyPr/>
                    <a:lstStyle/>
                    <a:p>
                      <a:pPr rtl="1"/>
                      <a:endParaRPr lang="en-FR" sz="1100" kern="100">
                        <a:effectLst/>
                        <a:latin typeface="Calibri" panose="020F0502020204030204" pitchFamily="34" charset="0"/>
                        <a:cs typeface="Arial" panose="020B0604020202020204" pitchFamily="34" charset="0"/>
                      </a:endParaRPr>
                    </a:p>
                  </a:txBody>
                  <a:tcPr marL="85364" marR="85364" marT="42682" marB="42682">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2912503211"/>
                  </a:ext>
                </a:extLst>
              </a:tr>
              <a:tr h="1047485">
                <a:tc>
                  <a:txBody>
                    <a:bodyPr/>
                    <a:lstStyle/>
                    <a:p>
                      <a:pPr algn="r" rtl="1"/>
                      <a:r>
                        <a:rPr lang="ar-SA" sz="900" b="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المتابعة والمراجعة</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85364" marR="85364" marT="42682" marB="42682">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solidFill>
                      <a:srgbClr val="E8F4E6"/>
                    </a:solidFill>
                  </a:tcPr>
                </a:tc>
                <a:tc>
                  <a:txBody>
                    <a:bodyPr/>
                    <a:lstStyle/>
                    <a:p>
                      <a:pPr rtl="1"/>
                      <a:endParaRPr lang="en-FR" sz="1100" kern="100">
                        <a:effectLst/>
                        <a:latin typeface="Calibri" panose="020F0502020204030204" pitchFamily="34" charset="0"/>
                        <a:cs typeface="Arial" panose="020B0604020202020204" pitchFamily="34" charset="0"/>
                      </a:endParaRPr>
                    </a:p>
                  </a:txBody>
                  <a:tcPr marL="85364" marR="85364" marT="42682" marB="42682">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3170300035"/>
                  </a:ext>
                </a:extLst>
              </a:tr>
              <a:tr h="1047485">
                <a:tc>
                  <a:txBody>
                    <a:bodyPr/>
                    <a:lstStyle/>
                    <a:p>
                      <a:pPr algn="r" rtl="1"/>
                      <a:r>
                        <a:rPr lang="ar-SA" sz="900" b="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إغلاق الحالة</a:t>
                      </a:r>
                      <a:endParaRPr lang="en-FR" sz="1100" kern="100">
                        <a:effectLst/>
                        <a:latin typeface="Calibri" panose="020F0502020204030204" pitchFamily="34" charset="0"/>
                        <a:ea typeface="Calibri" panose="020F0502020204030204" pitchFamily="34" charset="0"/>
                        <a:cs typeface="Arial" panose="020B0604020202020204" pitchFamily="34" charset="0"/>
                      </a:endParaRPr>
                    </a:p>
                  </a:txBody>
                  <a:tcPr marL="85364" marR="85364" marT="42682" marB="42682">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solidFill>
                      <a:srgbClr val="E8F4E6"/>
                    </a:solidFill>
                  </a:tcPr>
                </a:tc>
                <a:tc>
                  <a:txBody>
                    <a:bodyPr/>
                    <a:lstStyle/>
                    <a:p>
                      <a:pPr marL="0" algn="r" defTabSz="685800" rtl="1" eaLnBrk="1" latinLnBrk="0" hangingPunct="1"/>
                      <a:endParaRPr lang="en-FR" sz="1100" kern="100">
                        <a:effectLst/>
                        <a:latin typeface="Calibri" panose="020F0502020204030204" pitchFamily="34" charset="0"/>
                        <a:cs typeface="Arial" panose="020B0604020202020204" pitchFamily="34" charset="0"/>
                      </a:endParaRPr>
                    </a:p>
                  </a:txBody>
                  <a:tcPr marL="85364" marR="85364" marT="42682" marB="42682">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1476273006"/>
                  </a:ext>
                </a:extLst>
              </a:tr>
            </a:tbl>
          </a:graphicData>
        </a:graphic>
      </p:graphicFrame>
    </p:spTree>
    <p:extLst>
      <p:ext uri="{BB962C8B-B14F-4D97-AF65-F5344CB8AC3E}">
        <p14:creationId xmlns:p14="http://schemas.microsoft.com/office/powerpoint/2010/main" val="21000732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 name="TextBox 1">
            <a:extLst>
              <a:ext uri="{FF2B5EF4-FFF2-40B4-BE49-F238E27FC236}">
                <a16:creationId xmlns:a16="http://schemas.microsoft.com/office/drawing/2014/main" id="{4A1058AD-CA37-BE7F-50DC-B767045EAD98}"/>
              </a:ext>
            </a:extLst>
          </p:cNvPr>
          <p:cNvSpPr txBox="1"/>
          <p:nvPr/>
        </p:nvSpPr>
        <p:spPr>
          <a:xfrm>
            <a:off x="996287" y="693400"/>
            <a:ext cx="5262998" cy="338554"/>
          </a:xfrm>
          <a:prstGeom prst="rect">
            <a:avLst/>
          </a:prstGeom>
          <a:noFill/>
        </p:spPr>
        <p:txBody>
          <a:bodyPr wrap="square" rtlCol="0">
            <a:spAutoFit/>
          </a:bodyPr>
          <a:lstStyle/>
          <a:p>
            <a:pPr algn="r" rtl="1"/>
            <a:r>
              <a:rPr lang="en-GB" sz="1600" dirty="0">
                <a:latin typeface="Calibri" panose="020F0502020204030204" pitchFamily="34" charset="0"/>
                <a:cs typeface="Calibri" panose="020F0502020204030204" pitchFamily="34" charset="0"/>
              </a:rPr>
              <a:t>خط</a:t>
            </a:r>
            <a:r>
              <a:rPr lang="ar-SA" sz="1600" dirty="0">
                <a:latin typeface="Calibri" panose="020F0502020204030204" pitchFamily="34" charset="0"/>
                <a:cs typeface="Calibri" panose="020F0502020204030204" pitchFamily="34" charset="0"/>
              </a:rPr>
              <a:t>ة</a:t>
            </a:r>
            <a:r>
              <a:rPr lang="en-GB" sz="1600" dirty="0">
                <a:latin typeface="Calibri" panose="020F0502020204030204" pitchFamily="34" charset="0"/>
                <a:cs typeface="Calibri" panose="020F0502020204030204" pitchFamily="34" charset="0"/>
              </a:rPr>
              <a:t> الحالة: </a:t>
            </a:r>
            <a:r>
              <a:rPr lang="ar-SA" sz="1600" dirty="0">
                <a:latin typeface="Calibri" panose="020F0502020204030204" pitchFamily="34" charset="0"/>
                <a:cs typeface="Calibri" panose="020F0502020204030204" pitchFamily="34" charset="0"/>
              </a:rPr>
              <a:t>ال</a:t>
            </a:r>
            <a:r>
              <a:rPr lang="en-GB" sz="1600" dirty="0">
                <a:latin typeface="Calibri" panose="020F0502020204030204" pitchFamily="34" charset="0"/>
                <a:cs typeface="Calibri" panose="020F0502020204030204" pitchFamily="34" charset="0"/>
              </a:rPr>
              <a:t>خدمات ال</a:t>
            </a:r>
            <a:r>
              <a:rPr lang="ar-SA" sz="1600" dirty="0">
                <a:latin typeface="Calibri" panose="020F0502020204030204" pitchFamily="34" charset="0"/>
                <a:cs typeface="Calibri" panose="020F0502020204030204" pitchFamily="34" charset="0"/>
              </a:rPr>
              <a:t>أسرية/العائلية</a:t>
            </a:r>
            <a:endParaRPr lang="en-US" sz="1600" b="1" spc="300" dirty="0">
              <a:solidFill>
                <a:schemeClr val="tx1"/>
              </a:solidFill>
            </a:endParaRPr>
          </a:p>
        </p:txBody>
      </p:sp>
      <p:grpSp>
        <p:nvGrpSpPr>
          <p:cNvPr id="12" name="Group 11">
            <a:extLst>
              <a:ext uri="{FF2B5EF4-FFF2-40B4-BE49-F238E27FC236}">
                <a16:creationId xmlns:a16="http://schemas.microsoft.com/office/drawing/2014/main" id="{D9DA28A8-072E-37B1-EE8C-6D709C5FEBFD}"/>
              </a:ext>
            </a:extLst>
          </p:cNvPr>
          <p:cNvGrpSpPr/>
          <p:nvPr/>
        </p:nvGrpSpPr>
        <p:grpSpPr>
          <a:xfrm>
            <a:off x="1381996" y="1424658"/>
            <a:ext cx="4878101" cy="7056684"/>
            <a:chOff x="2129336" y="3501598"/>
            <a:chExt cx="2705224" cy="3913390"/>
          </a:xfrm>
        </p:grpSpPr>
        <p:sp>
          <p:nvSpPr>
            <p:cNvPr id="4" name="Oval 3">
              <a:extLst>
                <a:ext uri="{FF2B5EF4-FFF2-40B4-BE49-F238E27FC236}">
                  <a16:creationId xmlns:a16="http://schemas.microsoft.com/office/drawing/2014/main" id="{125FE275-C885-1673-E863-7ADEA3D92D62}"/>
                </a:ext>
              </a:extLst>
            </p:cNvPr>
            <p:cNvSpPr/>
            <p:nvPr/>
          </p:nvSpPr>
          <p:spPr>
            <a:xfrm>
              <a:off x="2129336" y="3501598"/>
              <a:ext cx="2696001" cy="2696001"/>
            </a:xfrm>
            <a:prstGeom prst="ellipse">
              <a:avLst/>
            </a:prstGeom>
            <a:noFill/>
            <a:ln w="76200">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1100" dirty="0"/>
            </a:p>
          </p:txBody>
        </p:sp>
        <p:sp>
          <p:nvSpPr>
            <p:cNvPr id="6" name="Oval 5">
              <a:extLst>
                <a:ext uri="{FF2B5EF4-FFF2-40B4-BE49-F238E27FC236}">
                  <a16:creationId xmlns:a16="http://schemas.microsoft.com/office/drawing/2014/main" id="{DBCA7BC4-D127-7F46-FBFC-C36671CE8229}"/>
                </a:ext>
              </a:extLst>
            </p:cNvPr>
            <p:cNvSpPr/>
            <p:nvPr/>
          </p:nvSpPr>
          <p:spPr>
            <a:xfrm>
              <a:off x="2138559" y="4718987"/>
              <a:ext cx="2696001" cy="2696001"/>
            </a:xfrm>
            <a:prstGeom prst="ellipse">
              <a:avLst/>
            </a:prstGeom>
            <a:noFill/>
            <a:ln w="76200">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1100" dirty="0"/>
            </a:p>
          </p:txBody>
        </p:sp>
      </p:grpSp>
      <p:sp>
        <p:nvSpPr>
          <p:cNvPr id="7" name="Rectangle: Rounded Corners 6">
            <a:extLst>
              <a:ext uri="{FF2B5EF4-FFF2-40B4-BE49-F238E27FC236}">
                <a16:creationId xmlns:a16="http://schemas.microsoft.com/office/drawing/2014/main" id="{18DFCA0E-FC92-6AB5-D31C-695FBA0573F4}"/>
              </a:ext>
            </a:extLst>
          </p:cNvPr>
          <p:cNvSpPr/>
          <p:nvPr/>
        </p:nvSpPr>
        <p:spPr>
          <a:xfrm>
            <a:off x="5144759" y="2021687"/>
            <a:ext cx="1098707" cy="275456"/>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1100" b="1" dirty="0">
                <a:solidFill>
                  <a:schemeClr val="tx1"/>
                </a:solidFill>
                <a:cs typeface="Arial" panose="020B0604020202020204" pitchFamily="34" charset="0"/>
              </a:rPr>
              <a:t>ال</a:t>
            </a:r>
            <a:r>
              <a:rPr lang="en-GB" sz="1100" b="1" dirty="0">
                <a:solidFill>
                  <a:schemeClr val="tx1"/>
                </a:solidFill>
                <a:cs typeface="Arial" panose="020B0604020202020204" pitchFamily="34" charset="0"/>
              </a:rPr>
              <a:t>طفل</a:t>
            </a:r>
            <a:endParaRPr lang="en-US" sz="1100" b="1" dirty="0">
              <a:solidFill>
                <a:schemeClr val="tx1"/>
              </a:solidFill>
              <a:cs typeface="Arial" panose="020B0604020202020204" pitchFamily="34" charset="0"/>
            </a:endParaRPr>
          </a:p>
        </p:txBody>
      </p:sp>
      <p:sp>
        <p:nvSpPr>
          <p:cNvPr id="8" name="Rectangle: Rounded Corners 7">
            <a:extLst>
              <a:ext uri="{FF2B5EF4-FFF2-40B4-BE49-F238E27FC236}">
                <a16:creationId xmlns:a16="http://schemas.microsoft.com/office/drawing/2014/main" id="{2AD2E41A-9463-D479-9B50-B6A0508E20D3}"/>
              </a:ext>
            </a:extLst>
          </p:cNvPr>
          <p:cNvSpPr/>
          <p:nvPr/>
        </p:nvSpPr>
        <p:spPr>
          <a:xfrm>
            <a:off x="4776700" y="4885061"/>
            <a:ext cx="1440568" cy="275456"/>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GB" sz="1100" b="1" dirty="0">
                <a:solidFill>
                  <a:schemeClr val="tx1"/>
                </a:solidFill>
                <a:cs typeface="Arial" panose="020B0604020202020204" pitchFamily="34" charset="0"/>
              </a:rPr>
              <a:t>الأسرة / ال</a:t>
            </a:r>
            <a:r>
              <a:rPr lang="ar-SA" sz="1100" b="1" dirty="0">
                <a:solidFill>
                  <a:schemeClr val="tx1"/>
                </a:solidFill>
                <a:cs typeface="Arial" panose="020B0604020202020204" pitchFamily="34" charset="0"/>
              </a:rPr>
              <a:t>عائلات</a:t>
            </a:r>
            <a:endParaRPr lang="en-US" sz="1100" b="1" dirty="0">
              <a:solidFill>
                <a:schemeClr val="tx1"/>
              </a:solidFill>
              <a:cs typeface="Arial" panose="020B0604020202020204" pitchFamily="34" charset="0"/>
            </a:endParaRPr>
          </a:p>
        </p:txBody>
      </p:sp>
      <p:sp>
        <p:nvSpPr>
          <p:cNvPr id="9" name="Rectangle: Rounded Corners 8">
            <a:extLst>
              <a:ext uri="{FF2B5EF4-FFF2-40B4-BE49-F238E27FC236}">
                <a16:creationId xmlns:a16="http://schemas.microsoft.com/office/drawing/2014/main" id="{764DA9A4-DFFE-9859-E820-0D027097F226}"/>
              </a:ext>
            </a:extLst>
          </p:cNvPr>
          <p:cNvSpPr/>
          <p:nvPr/>
        </p:nvSpPr>
        <p:spPr>
          <a:xfrm>
            <a:off x="4971038" y="7407252"/>
            <a:ext cx="1318372" cy="288129"/>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GB" sz="1100" b="1" dirty="0">
                <a:solidFill>
                  <a:schemeClr val="tx1"/>
                </a:solidFill>
                <a:cs typeface="Arial" panose="020B0604020202020204" pitchFamily="34" charset="0"/>
              </a:rPr>
              <a:t>مقدمي الرعاية</a:t>
            </a:r>
            <a:endParaRPr lang="en-US" sz="1100" dirty="0">
              <a:solidFill>
                <a:schemeClr val="tx1"/>
              </a:solidFill>
              <a:cs typeface="Arial" panose="020B0604020202020204" pitchFamily="34" charset="0"/>
            </a:endParaRPr>
          </a:p>
        </p:txBody>
      </p:sp>
      <p:sp>
        <p:nvSpPr>
          <p:cNvPr id="10" name="TextBox 9">
            <a:extLst>
              <a:ext uri="{FF2B5EF4-FFF2-40B4-BE49-F238E27FC236}">
                <a16:creationId xmlns:a16="http://schemas.microsoft.com/office/drawing/2014/main" id="{0E36B3F1-B2F3-17C9-C05F-AFAF5061EDF8}"/>
              </a:ext>
            </a:extLst>
          </p:cNvPr>
          <p:cNvSpPr txBox="1"/>
          <p:nvPr/>
        </p:nvSpPr>
        <p:spPr>
          <a:xfrm>
            <a:off x="5000427" y="7748435"/>
            <a:ext cx="1336819" cy="430887"/>
          </a:xfrm>
          <a:prstGeom prst="rect">
            <a:avLst/>
          </a:prstGeom>
          <a:noFill/>
        </p:spPr>
        <p:txBody>
          <a:bodyPr wrap="square">
            <a:spAutoFit/>
          </a:bodyPr>
          <a:lstStyle/>
          <a:p>
            <a:pPr algn="ctr" rtl="1"/>
            <a:r>
              <a:rPr lang="ar-SA" sz="1100" b="0" i="0">
                <a:solidFill>
                  <a:srgbClr val="000000"/>
                </a:solidFill>
                <a:effectLst/>
                <a:latin typeface="Montserrat" pitchFamily="2" charset="77"/>
              </a:rPr>
              <a:t>( مراعاة الذكور والإناث)</a:t>
            </a:r>
            <a:endParaRPr lang="ar-SA" sz="1100" dirty="0">
              <a:latin typeface="Arial" panose="020B0604020202020204" pitchFamily="34" charset="0"/>
              <a:cs typeface="Arial" panose="020B0604020202020204" pitchFamily="34" charset="0"/>
            </a:endParaRPr>
          </a:p>
          <a:p>
            <a:pPr algn="ctr" rtl="1"/>
            <a:endParaRPr lang="en-US" sz="1100" dirty="0"/>
          </a:p>
        </p:txBody>
      </p:sp>
    </p:spTree>
    <p:extLst>
      <p:ext uri="{BB962C8B-B14F-4D97-AF65-F5344CB8AC3E}">
        <p14:creationId xmlns:p14="http://schemas.microsoft.com/office/powerpoint/2010/main" val="1901810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C30225-6A4F-905D-FC69-8863D5FCD08C}"/>
              </a:ext>
            </a:extLst>
          </p:cNvPr>
          <p:cNvSpPr txBox="1"/>
          <p:nvPr/>
        </p:nvSpPr>
        <p:spPr>
          <a:xfrm>
            <a:off x="1013200" y="719317"/>
            <a:ext cx="5226892" cy="338554"/>
          </a:xfrm>
          <a:prstGeom prst="rect">
            <a:avLst/>
          </a:prstGeom>
          <a:noFill/>
        </p:spPr>
        <p:txBody>
          <a:bodyPr wrap="square">
            <a:spAutoFit/>
          </a:bodyPr>
          <a:lstStyle/>
          <a:p>
            <a:pPr marL="0" marR="0" lvl="0" indent="0" algn="r" rtl="1">
              <a:spcBef>
                <a:spcPts val="0"/>
              </a:spcBef>
              <a:spcAft>
                <a:spcPts val="1800"/>
              </a:spcAft>
              <a:buNone/>
            </a:pPr>
            <a:r>
              <a:rPr lang="en-US" sz="1600" b="1" spc="300" dirty="0">
                <a:solidFill>
                  <a:schemeClr val="bg1"/>
                </a:solidFill>
                <a:highlight>
                  <a:srgbClr val="54AF4B"/>
                </a:highlight>
                <a:latin typeface="Calibri" panose="020F0502020204030204" pitchFamily="34" charset="0"/>
                <a:ea typeface="Calibri"/>
                <a:cs typeface="Calibri" panose="020F0502020204030204" pitchFamily="34" charset="0"/>
                <a:sym typeface="Calibri"/>
              </a:rPr>
              <a:t>الجلسة</a:t>
            </a:r>
            <a:r>
              <a:rPr lang="ar-SA" sz="1600" b="1" spc="300" dirty="0">
                <a:solidFill>
                  <a:schemeClr val="bg1"/>
                </a:solidFill>
                <a:highlight>
                  <a:srgbClr val="54AF4B"/>
                </a:highlight>
                <a:latin typeface="Calibri" panose="020F0502020204030204" pitchFamily="34" charset="0"/>
                <a:ea typeface="Calibri"/>
                <a:cs typeface="Calibri" panose="020F0502020204030204" pitchFamily="34" charset="0"/>
                <a:sym typeface="Calibri"/>
              </a:rPr>
              <a:t>٤:</a:t>
            </a:r>
            <a:r>
              <a:rPr lang="en-US" sz="1600" b="1" spc="300" dirty="0">
                <a:solidFill>
                  <a:schemeClr val="bg1"/>
                </a:solidFill>
                <a:highlight>
                  <a:srgbClr val="54AF4B"/>
                </a:highlight>
                <a:latin typeface="Calibri" panose="020F0502020204030204" pitchFamily="34" charset="0"/>
                <a:ea typeface="Calibri"/>
                <a:cs typeface="Calibri" panose="020F0502020204030204" pitchFamily="34" charset="0"/>
                <a:sym typeface="Calibri"/>
              </a:rPr>
              <a:t>الانفصال الأسري</a:t>
            </a:r>
            <a:r>
              <a:rPr lang="ar-SA" sz="1600" b="1" spc="300" dirty="0">
                <a:solidFill>
                  <a:schemeClr val="bg1"/>
                </a:solidFill>
                <a:highlight>
                  <a:srgbClr val="54AF4B"/>
                </a:highlight>
                <a:latin typeface="Calibri" panose="020F0502020204030204" pitchFamily="34" charset="0"/>
                <a:ea typeface="Calibri"/>
                <a:cs typeface="Calibri" panose="020F0502020204030204" pitchFamily="34" charset="0"/>
                <a:sym typeface="Calibri"/>
              </a:rPr>
              <a:t> و الدعم</a:t>
            </a:r>
            <a:r>
              <a:rPr lang="en-US" sz="1600" b="1" spc="300" dirty="0">
                <a:solidFill>
                  <a:schemeClr val="bg1"/>
                </a:solidFill>
                <a:highlight>
                  <a:srgbClr val="54AF4B"/>
                </a:highlight>
                <a:latin typeface="Calibri" panose="020F0502020204030204" pitchFamily="34" charset="0"/>
                <a:ea typeface="Calibri"/>
                <a:cs typeface="Calibri" panose="020F0502020204030204" pitchFamily="34" charset="0"/>
                <a:sym typeface="Calibri"/>
              </a:rPr>
              <a:t> الأسر</a:t>
            </a:r>
            <a:r>
              <a:rPr lang="ar-SA" sz="1600" b="1" spc="300" dirty="0">
                <a:solidFill>
                  <a:schemeClr val="bg1"/>
                </a:solidFill>
                <a:highlight>
                  <a:srgbClr val="54AF4B"/>
                </a:highlight>
                <a:latin typeface="Calibri" panose="020F0502020204030204" pitchFamily="34" charset="0"/>
                <a:ea typeface="Calibri"/>
                <a:cs typeface="Calibri" panose="020F0502020204030204" pitchFamily="34" charset="0"/>
                <a:sym typeface="Calibri"/>
              </a:rPr>
              <a:t>ي</a:t>
            </a:r>
            <a:endParaRPr lang="en-US" sz="1600" b="1" spc="300" dirty="0">
              <a:solidFill>
                <a:schemeClr val="bg1"/>
              </a:solidFill>
              <a:highlight>
                <a:srgbClr val="54AF4B"/>
              </a:highlight>
              <a:latin typeface="Calibri" panose="020F0502020204030204" pitchFamily="34" charset="0"/>
              <a:ea typeface="Calibri"/>
              <a:cs typeface="Calibri" panose="020F0502020204030204" pitchFamily="34" charset="0"/>
              <a:sym typeface="Calibri"/>
            </a:endParaRPr>
          </a:p>
        </p:txBody>
      </p:sp>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52" name="TextBox 51">
            <a:extLst>
              <a:ext uri="{FF2B5EF4-FFF2-40B4-BE49-F238E27FC236}">
                <a16:creationId xmlns:a16="http://schemas.microsoft.com/office/drawing/2014/main" id="{E3A059A0-6D01-E834-39AA-EDF01764C066}"/>
              </a:ext>
            </a:extLst>
          </p:cNvPr>
          <p:cNvSpPr txBox="1"/>
          <p:nvPr/>
        </p:nvSpPr>
        <p:spPr>
          <a:xfrm>
            <a:off x="996287" y="1533870"/>
            <a:ext cx="5262998" cy="261610"/>
          </a:xfrm>
          <a:prstGeom prst="rect">
            <a:avLst/>
          </a:prstGeom>
          <a:noFill/>
        </p:spPr>
        <p:txBody>
          <a:bodyPr wrap="square" rtlCol="0">
            <a:spAutoFit/>
          </a:bodyPr>
          <a:lstStyle/>
          <a:p>
            <a:pPr algn="r" rtl="1"/>
            <a:r>
              <a:rPr lang="ar-SA" sz="1100">
                <a:effectLst/>
                <a:ea typeface="Calibri" panose="020F0502020204030204" pitchFamily="34" charset="0"/>
                <a:cs typeface="Calibri" panose="020F0502020204030204" pitchFamily="34" charset="0"/>
              </a:rPr>
              <a:t>أنواع الرعاية البديلة وما يرتبط بها من عوامل الخطر والحماية</a:t>
            </a:r>
            <a:r>
              <a:rPr lang="en-FR" sz="1100">
                <a:effectLst/>
              </a:rPr>
              <a:t> </a:t>
            </a:r>
            <a:endParaRPr lang="en-US" sz="1100" b="1" spc="300" dirty="0">
              <a:solidFill>
                <a:schemeClr val="tx1"/>
              </a:solidFill>
            </a:endParaRPr>
          </a:p>
        </p:txBody>
      </p:sp>
      <p:sp>
        <p:nvSpPr>
          <p:cNvPr id="53" name="TextBox 52">
            <a:extLst>
              <a:ext uri="{FF2B5EF4-FFF2-40B4-BE49-F238E27FC236}">
                <a16:creationId xmlns:a16="http://schemas.microsoft.com/office/drawing/2014/main" id="{F4E29C8E-18FA-2832-81D2-64259A7539D7}"/>
              </a:ext>
            </a:extLst>
          </p:cNvPr>
          <p:cNvSpPr txBox="1"/>
          <p:nvPr/>
        </p:nvSpPr>
        <p:spPr>
          <a:xfrm>
            <a:off x="996287" y="2150361"/>
            <a:ext cx="5262998" cy="1895647"/>
          </a:xfrm>
          <a:prstGeom prst="rect">
            <a:avLst/>
          </a:prstGeom>
          <a:solidFill>
            <a:schemeClr val="accent3">
              <a:lumMod val="20000"/>
              <a:lumOff val="80000"/>
            </a:schemeClr>
          </a:solidFill>
        </p:spPr>
        <p:txBody>
          <a:bodyPr wrap="square">
            <a:spAutoFit/>
          </a:bodyPr>
          <a:lstStyle/>
          <a:p>
            <a:pPr algn="r" rtl="1">
              <a:lnSpc>
                <a:spcPct val="107000"/>
              </a:lnSpc>
            </a:pPr>
            <a:r>
              <a:rPr lang="en-US" sz="1100" b="1" dirty="0">
                <a:effectLst/>
                <a:latin typeface="Calibri" panose="020F0502020204030204" pitchFamily="34" charset="0"/>
                <a:ea typeface="Calibri" panose="020F0502020204030204" pitchFamily="34" charset="0"/>
                <a:cs typeface="Calibri" panose="020F0502020204030204" pitchFamily="34" charset="0"/>
              </a:rPr>
              <a:t>رعاية القرابة</a:t>
            </a:r>
          </a:p>
          <a:p>
            <a:pPr algn="r" rtl="1">
              <a:lnSpc>
                <a:spcPct val="107000"/>
              </a:lnSpc>
            </a:pPr>
            <a:endParaRPr lang="en-US" sz="1100" dirty="0">
              <a:effectLst/>
              <a:latin typeface="Calibri" panose="020F0502020204030204" pitchFamily="34" charset="0"/>
              <a:ea typeface="Calibri" panose="020F0502020204030204" pitchFamily="34" charset="0"/>
              <a:cs typeface="Calibri" panose="020F0502020204030204" pitchFamily="34" charset="0"/>
            </a:endParaRPr>
          </a:p>
          <a:p>
            <a:pPr algn="r" rtl="1">
              <a:lnSpc>
                <a:spcPct val="107000"/>
              </a:lnSpc>
            </a:pPr>
            <a:r>
              <a:rPr lang="en-US" sz="1100" dirty="0">
                <a:effectLst/>
                <a:latin typeface="Calibri" panose="020F0502020204030204" pitchFamily="34" charset="0"/>
                <a:ea typeface="Calibri" panose="020F0502020204030204" pitchFamily="34" charset="0"/>
                <a:cs typeface="Calibri" panose="020F0502020204030204" pitchFamily="34" charset="0"/>
              </a:rPr>
              <a:t>رعاية القرابة هي رعاية قائمة على الأسرة داخل الأسرة الممتدة للطفل أو مع الأصدقاء المقربين للعائلة المعروفين للطفل ، سواء كانت ذات طبيعة رسمية أو غير رسمية.</a:t>
            </a:r>
          </a:p>
          <a:p>
            <a:pPr algn="r" rtl="1">
              <a:lnSpc>
                <a:spcPct val="107000"/>
              </a:lnSpc>
            </a:pPr>
            <a:endParaRPr lang="en-US" sz="1100" dirty="0">
              <a:effectLst/>
              <a:latin typeface="Calibri" panose="020F0502020204030204" pitchFamily="34" charset="0"/>
              <a:ea typeface="Calibri" panose="020F0502020204030204" pitchFamily="34" charset="0"/>
              <a:cs typeface="Calibri" panose="020F0502020204030204" pitchFamily="34" charset="0"/>
            </a:endParaRPr>
          </a:p>
          <a:p>
            <a:pPr algn="r" rtl="1">
              <a:lnSpc>
                <a:spcPct val="107000"/>
              </a:lnSpc>
            </a:pPr>
            <a:r>
              <a:rPr lang="en-US" sz="1100" dirty="0">
                <a:effectLst/>
                <a:latin typeface="Calibri" panose="020F0502020204030204" pitchFamily="34" charset="0"/>
                <a:ea typeface="Calibri" panose="020F0502020204030204" pitchFamily="34" charset="0"/>
                <a:cs typeface="Calibri" panose="020F0502020204030204" pitchFamily="34" charset="0"/>
              </a:rPr>
              <a:t>غالبًا ما تقدم رعاية الأقارب الخيار الأفضل ويجب اعتبارها أولاً ، وفقًا للتشريعات الوطنية عند الاقتضاء. ومع ذلك</a:t>
            </a:r>
            <a:r>
              <a:rPr lang="ar-SA" sz="1100" dirty="0">
                <a:effectLst/>
                <a:latin typeface="Calibri" panose="020F0502020204030204" pitchFamily="34" charset="0"/>
                <a:ea typeface="Calibri" panose="020F0502020204030204" pitchFamily="34" charset="0"/>
                <a:cs typeface="Calibri" panose="020F0502020204030204" pitchFamily="34" charset="0"/>
              </a:rPr>
              <a:t>،</a:t>
            </a:r>
            <a:r>
              <a:rPr lang="en-US" sz="1100" dirty="0">
                <a:effectLst/>
                <a:latin typeface="Calibri" panose="020F0502020204030204" pitchFamily="34" charset="0"/>
                <a:ea typeface="Calibri" panose="020F0502020204030204" pitchFamily="34" charset="0"/>
                <a:cs typeface="Calibri" panose="020F0502020204030204" pitchFamily="34" charset="0"/>
              </a:rPr>
              <a:t> في حين أن رعاية الأقارب يمكن أن توفر رعاية جيدة الجودة ، فلا ينبغي أبدًا الافتراض أنه نظرًا لأن الأطفال مع أسرة ممتدة ، فإنهم يتمتعون بالحماية أو لم يعودوا بحاجة إلى لم شملهم مع الأسرة ال</a:t>
            </a:r>
            <a:r>
              <a:rPr lang="ar-SA" sz="1100" dirty="0">
                <a:effectLst/>
                <a:latin typeface="Calibri" panose="020F0502020204030204" pitchFamily="34" charset="0"/>
                <a:ea typeface="Calibri" panose="020F0502020204030204" pitchFamily="34" charset="0"/>
                <a:cs typeface="Calibri" panose="020F0502020204030204" pitchFamily="34" charset="0"/>
              </a:rPr>
              <a:t>أصلي</a:t>
            </a:r>
            <a:r>
              <a:rPr lang="en-US" sz="1100" dirty="0">
                <a:effectLst/>
                <a:latin typeface="Calibri" panose="020F0502020204030204" pitchFamily="34" charset="0"/>
                <a:ea typeface="Calibri" panose="020F0502020204030204" pitchFamily="34" charset="0"/>
                <a:cs typeface="Calibri" panose="020F0502020204030204" pitchFamily="34" charset="0"/>
              </a:rPr>
              <a:t>ة. في بعض أنحاء العالم ، لا تُستخدم رعاية القرابة تقليديًا كوسيلة لحماية ورعاية الطفل الذي ليس لديه أسر</a:t>
            </a:r>
            <a:r>
              <a:rPr lang="ar-SA" sz="1100" dirty="0">
                <a:effectLst/>
                <a:latin typeface="Calibri" panose="020F0502020204030204" pitchFamily="34" charset="0"/>
                <a:ea typeface="Calibri" panose="020F0502020204030204" pitchFamily="34" charset="0"/>
                <a:cs typeface="Calibri" panose="020F0502020204030204" pitchFamily="34" charset="0"/>
              </a:rPr>
              <a:t>ة</a:t>
            </a:r>
            <a:r>
              <a:rPr lang="en-US" sz="1100" dirty="0">
                <a:effectLst/>
                <a:latin typeface="Calibri" panose="020F0502020204030204" pitchFamily="34" charset="0"/>
                <a:ea typeface="Calibri" panose="020F0502020204030204" pitchFamily="34" charset="0"/>
                <a:cs typeface="Calibri" panose="020F0502020204030204" pitchFamily="34" charset="0"/>
              </a:rPr>
              <a:t> ، ولكنها وسيلة للتبادل من أجل المنفعة المتصورة للأسرة ال</a:t>
            </a:r>
            <a:r>
              <a:rPr lang="ar-SA" sz="1100" dirty="0">
                <a:effectLst/>
                <a:latin typeface="Calibri" panose="020F0502020204030204" pitchFamily="34" charset="0"/>
                <a:ea typeface="Calibri" panose="020F0502020204030204" pitchFamily="34" charset="0"/>
                <a:cs typeface="Calibri" panose="020F0502020204030204" pitchFamily="34" charset="0"/>
              </a:rPr>
              <a:t>أصلي</a:t>
            </a:r>
            <a:r>
              <a:rPr lang="en-US" sz="1100" dirty="0">
                <a:effectLst/>
                <a:latin typeface="Calibri" panose="020F0502020204030204" pitchFamily="34" charset="0"/>
                <a:ea typeface="Calibri" panose="020F0502020204030204" pitchFamily="34" charset="0"/>
                <a:cs typeface="Calibri" panose="020F0502020204030204" pitchFamily="34" charset="0"/>
              </a:rPr>
              <a:t>ة أو مقدم الرعاية أو الطفل.</a:t>
            </a:r>
          </a:p>
        </p:txBody>
      </p:sp>
    </p:spTree>
    <p:extLst>
      <p:ext uri="{BB962C8B-B14F-4D97-AF65-F5344CB8AC3E}">
        <p14:creationId xmlns:p14="http://schemas.microsoft.com/office/powerpoint/2010/main" val="34327865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53" name="TextBox 52">
            <a:extLst>
              <a:ext uri="{FF2B5EF4-FFF2-40B4-BE49-F238E27FC236}">
                <a16:creationId xmlns:a16="http://schemas.microsoft.com/office/drawing/2014/main" id="{4F66F270-A98F-D079-7AF2-3E6C8D5BD987}"/>
              </a:ext>
            </a:extLst>
          </p:cNvPr>
          <p:cNvSpPr txBox="1"/>
          <p:nvPr/>
        </p:nvSpPr>
        <p:spPr>
          <a:xfrm>
            <a:off x="3994683" y="760795"/>
            <a:ext cx="2233897" cy="3163623"/>
          </a:xfrm>
          <a:prstGeom prst="rect">
            <a:avLst/>
          </a:prstGeom>
          <a:noFill/>
        </p:spPr>
        <p:txBody>
          <a:bodyPr wrap="square">
            <a:spAutoFit/>
          </a:bodyPr>
          <a:lstStyle/>
          <a:p>
            <a:pPr algn="r" rtl="1">
              <a:lnSpc>
                <a:spcPct val="107000"/>
              </a:lnSpc>
            </a:pPr>
            <a:r>
              <a:rPr lang="ar-SA" sz="1100" b="1" dirty="0">
                <a:latin typeface="Calibri" panose="020F0502020204030204" pitchFamily="34" charset="0"/>
                <a:ea typeface="Calibri" panose="020F0502020204030204" pitchFamily="34" charset="0"/>
                <a:cs typeface="Calibri" panose="020F0502020204030204" pitchFamily="34" charset="0"/>
              </a:rPr>
              <a:t>عوامل الحماية</a:t>
            </a:r>
            <a:endParaRPr lang="en-US" sz="1100" b="1" dirty="0">
              <a:latin typeface="Calibri" panose="020F0502020204030204" pitchFamily="34" charset="0"/>
              <a:ea typeface="Calibri" panose="020F0502020204030204" pitchFamily="34" charset="0"/>
              <a:cs typeface="Calibri" panose="020F0502020204030204" pitchFamily="34" charset="0"/>
            </a:endParaRP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البيئة الأسرية ، مع الأسرة الممتدة أو أحيانًا </a:t>
            </a:r>
            <a:r>
              <a:rPr lang="ar-SA" sz="1100" dirty="0">
                <a:latin typeface="Calibri" panose="020F0502020204030204" pitchFamily="34" charset="0"/>
                <a:ea typeface="Calibri" panose="020F0502020204030204" pitchFamily="34" charset="0"/>
                <a:cs typeface="Calibri" panose="020F0502020204030204" pitchFamily="34" charset="0"/>
              </a:rPr>
              <a:t>مع آخرين</a:t>
            </a:r>
            <a:r>
              <a:rPr lang="en-US" sz="1100" dirty="0">
                <a:latin typeface="Calibri" panose="020F0502020204030204" pitchFamily="34" charset="0"/>
                <a:ea typeface="Calibri" panose="020F0502020204030204" pitchFamily="34" charset="0"/>
                <a:cs typeface="Calibri" panose="020F0502020204030204" pitchFamily="34" charset="0"/>
              </a:rPr>
              <a:t> </a:t>
            </a:r>
            <a:r>
              <a:rPr lang="ar-SA" sz="1100" dirty="0">
                <a:latin typeface="Calibri" panose="020F0502020204030204" pitchFamily="34" charset="0"/>
                <a:ea typeface="Calibri" panose="020F0502020204030204" pitchFamily="34" charset="0"/>
                <a:cs typeface="Calibri" panose="020F0502020204030204" pitchFamily="34" charset="0"/>
              </a:rPr>
              <a:t>مقربين</a:t>
            </a:r>
            <a:r>
              <a:rPr lang="en-US" sz="1100" dirty="0">
                <a:latin typeface="Calibri" panose="020F0502020204030204" pitchFamily="34" charset="0"/>
                <a:ea typeface="Calibri" panose="020F0502020204030204" pitchFamily="34" charset="0"/>
                <a:cs typeface="Calibri" panose="020F0502020204030204" pitchFamily="34" charset="0"/>
              </a:rPr>
              <a:t> جدًا من الوالدين / الطفل</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الاهتمام الفردي واستمرارية الرعاية وإمكانية الارتباط الصحي بمقدم الرعاية الرئيسي</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إمكانية تطوير والحفاظ على الروابط مع أفراد الأسرة الممتدة / أفراد الأسرة الآخرين</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يبقى الطفل في عائلته ومجتمعه الخاص ويحافظ على الروابط مع أفراد المجتمع</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يتم دمج الطفل في المجتمع ، باستخدام الخدمات المجتمعية مثل المدارس والعيادات الصحية ، ويكون أقل عرضة للاستهداف والوصم</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احتمالية البقاء على اتصال مع الوالدين من خلال الأقارب</a:t>
            </a:r>
          </a:p>
        </p:txBody>
      </p:sp>
      <p:sp>
        <p:nvSpPr>
          <p:cNvPr id="56" name="TextBox 55">
            <a:extLst>
              <a:ext uri="{FF2B5EF4-FFF2-40B4-BE49-F238E27FC236}">
                <a16:creationId xmlns:a16="http://schemas.microsoft.com/office/drawing/2014/main" id="{E314F22C-5CD2-112F-2DDE-D28910E83944}"/>
              </a:ext>
            </a:extLst>
          </p:cNvPr>
          <p:cNvSpPr txBox="1"/>
          <p:nvPr/>
        </p:nvSpPr>
        <p:spPr>
          <a:xfrm>
            <a:off x="1164397" y="699799"/>
            <a:ext cx="2830286" cy="3888180"/>
          </a:xfrm>
          <a:prstGeom prst="rect">
            <a:avLst/>
          </a:prstGeom>
          <a:noFill/>
        </p:spPr>
        <p:txBody>
          <a:bodyPr wrap="square">
            <a:spAutoFit/>
          </a:bodyPr>
          <a:lstStyle/>
          <a:p>
            <a:pPr algn="r" rtl="1">
              <a:lnSpc>
                <a:spcPct val="107000"/>
              </a:lnSpc>
            </a:pPr>
            <a:r>
              <a:rPr lang="en-US" sz="1100" b="1" dirty="0">
                <a:latin typeface="Calibri" panose="020F0502020204030204" pitchFamily="34" charset="0"/>
                <a:ea typeface="Calibri" panose="020F0502020204030204" pitchFamily="34" charset="0"/>
                <a:cs typeface="Calibri" panose="020F0502020204030204" pitchFamily="34" charset="0"/>
              </a:rPr>
              <a:t>عوامل الخطر</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الإهمال أو الإساءة أو التمييز أو الاستغلال المحتمل للأطفال على الرغم من أن هذا قد يكون أكثر احتمالا في الرعاية غير المرتبطة بالأسرة</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قد يتوقع مقدم الرعاية أن يكسب الطفل رزقه من خلال العمل في المنزل أو كخادمة منزلية أو خارج المنزل.</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مقاومة إضفاء الطابع الرسمي / مراقبة ترتيب الرعاية من قبل مقدمي الرعاية من الأقارب</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مقاومة </a:t>
            </a:r>
            <a:r>
              <a:rPr lang="ar-SA" sz="1100" dirty="0">
                <a:latin typeface="Calibri" panose="020F0502020204030204" pitchFamily="34" charset="0"/>
                <a:ea typeface="Calibri" panose="020F0502020204030204" pitchFamily="34" charset="0"/>
                <a:cs typeface="Calibri" panose="020F0502020204030204" pitchFamily="34" charset="0"/>
              </a:rPr>
              <a:t>تعقب </a:t>
            </a:r>
            <a:r>
              <a:rPr lang="en-US" sz="1100" dirty="0">
                <a:latin typeface="Calibri" panose="020F0502020204030204" pitchFamily="34" charset="0"/>
                <a:ea typeface="Calibri" panose="020F0502020204030204" pitchFamily="34" charset="0"/>
                <a:cs typeface="Calibri" panose="020F0502020204030204" pitchFamily="34" charset="0"/>
              </a:rPr>
              <a:t>الأسرة ولم </a:t>
            </a:r>
            <a:r>
              <a:rPr lang="ar-SA" sz="1100" dirty="0">
                <a:latin typeface="Calibri" panose="020F0502020204030204" pitchFamily="34" charset="0"/>
                <a:ea typeface="Calibri" panose="020F0502020204030204" pitchFamily="34" charset="0"/>
                <a:cs typeface="Calibri" panose="020F0502020204030204" pitchFamily="34" charset="0"/>
              </a:rPr>
              <a:t>ال</a:t>
            </a:r>
            <a:r>
              <a:rPr lang="en-US" sz="1100" dirty="0">
                <a:latin typeface="Calibri" panose="020F0502020204030204" pitchFamily="34" charset="0"/>
                <a:ea typeface="Calibri" panose="020F0502020204030204" pitchFamily="34" charset="0"/>
                <a:cs typeface="Calibri" panose="020F0502020204030204" pitchFamily="34" charset="0"/>
              </a:rPr>
              <a:t>شمل من قبل </a:t>
            </a:r>
            <a:r>
              <a:rPr lang="ar-SA" sz="1100" dirty="0">
                <a:latin typeface="Calibri" panose="020F0502020204030204" pitchFamily="34" charset="0"/>
                <a:ea typeface="Calibri" panose="020F0502020204030204" pitchFamily="34" charset="0"/>
                <a:cs typeface="Calibri" panose="020F0502020204030204" pitchFamily="34" charset="0"/>
              </a:rPr>
              <a:t>مقدمي الر</a:t>
            </a:r>
            <a:r>
              <a:rPr lang="en-US" sz="1100" dirty="0">
                <a:latin typeface="Calibri" panose="020F0502020204030204" pitchFamily="34" charset="0"/>
                <a:ea typeface="Calibri" panose="020F0502020204030204" pitchFamily="34" charset="0"/>
                <a:cs typeface="Calibri" panose="020F0502020204030204" pitchFamily="34" charset="0"/>
              </a:rPr>
              <a:t>عاية الأقارب</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قد يكون الأطفال الذين ترعاهم الأسرة الممتدة "مخفيين" ويصعب التعرف عليهم</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حتى الأطفال الذين تم تسجيلهم في البداية قد لا يتم تحديد مكانهم مرة أخرى إذا انتقلت الأسرة دون إخبار السلطات المختصة</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احتمالية أن يصبح الإيداع حلاً للرعاية طويلة الأمد بشكل افتراضي دون متابعة لم شمل الأسرة</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الفصل الثانوي / انهيار ترتيبات الرعاية: قد لا تتمكن العائلات التي تتعرض لضغوط أو تعيش في فقر </a:t>
            </a:r>
            <a:r>
              <a:rPr lang="ar-SA" sz="1100" dirty="0">
                <a:latin typeface="Calibri" panose="020F0502020204030204" pitchFamily="34" charset="0"/>
                <a:ea typeface="Calibri" panose="020F0502020204030204" pitchFamily="34" charset="0"/>
                <a:cs typeface="Calibri" panose="020F0502020204030204" pitchFamily="34" charset="0"/>
              </a:rPr>
              <a:t>شديد</a:t>
            </a:r>
            <a:r>
              <a:rPr lang="en-US" sz="1100" dirty="0">
                <a:latin typeface="Calibri" panose="020F0502020204030204" pitchFamily="34" charset="0"/>
                <a:ea typeface="Calibri" panose="020F0502020204030204" pitchFamily="34" charset="0"/>
                <a:cs typeface="Calibri" panose="020F0502020204030204" pitchFamily="34" charset="0"/>
              </a:rPr>
              <a:t> أو صعوبة من الاستمرار في ترتيب</a:t>
            </a:r>
            <a:r>
              <a:rPr lang="ar-SA" sz="1100" dirty="0">
                <a:latin typeface="Calibri" panose="020F0502020204030204" pitchFamily="34" charset="0"/>
                <a:ea typeface="Calibri" panose="020F0502020204030204" pitchFamily="34" charset="0"/>
                <a:cs typeface="Calibri" panose="020F0502020204030204" pitchFamily="34" charset="0"/>
              </a:rPr>
              <a:t> الرعاية</a:t>
            </a:r>
            <a:endParaRPr lang="en-US" sz="1100" dirty="0">
              <a:latin typeface="Calibri" panose="020F0502020204030204" pitchFamily="34" charset="0"/>
              <a:ea typeface="Calibri" panose="020F0502020204030204" pitchFamily="34" charset="0"/>
              <a:cs typeface="Calibri" panose="020F0502020204030204" pitchFamily="34" charset="0"/>
            </a:endParaRPr>
          </a:p>
        </p:txBody>
      </p:sp>
      <p:sp>
        <p:nvSpPr>
          <p:cNvPr id="58" name="TextBox 57">
            <a:extLst>
              <a:ext uri="{FF2B5EF4-FFF2-40B4-BE49-F238E27FC236}">
                <a16:creationId xmlns:a16="http://schemas.microsoft.com/office/drawing/2014/main" id="{B8425944-3AB0-71B4-0277-14A1C800A954}"/>
              </a:ext>
            </a:extLst>
          </p:cNvPr>
          <p:cNvSpPr txBox="1"/>
          <p:nvPr/>
        </p:nvSpPr>
        <p:spPr>
          <a:xfrm>
            <a:off x="1386032" y="5818039"/>
            <a:ext cx="3201906" cy="366424"/>
          </a:xfrm>
          <a:prstGeom prst="rect">
            <a:avLst/>
          </a:prstGeom>
          <a:noFill/>
          <a:ln>
            <a:noFill/>
          </a:ln>
        </p:spPr>
        <p:txBody>
          <a:bodyPr wrap="square" lIns="90000" tIns="90000" rIns="90000" bIns="90000" rtlCol="0">
            <a:spAutoFit/>
          </a:bodyPr>
          <a:lstStyle/>
          <a:p>
            <a:pPr algn="r" rtl="1"/>
            <a:r>
              <a:rPr lang="ar-SA" sz="1200" b="1" dirty="0">
                <a:latin typeface="Calibri" panose="020F0502020204030204" pitchFamily="34" charset="0"/>
                <a:cs typeface="Calibri" panose="020F0502020204030204" pitchFamily="34" charset="0"/>
              </a:rPr>
              <a:t>الدعم</a:t>
            </a:r>
            <a:r>
              <a:rPr lang="en-US" sz="1200" b="1" dirty="0">
                <a:latin typeface="Calibri" panose="020F0502020204030204" pitchFamily="34" charset="0"/>
                <a:cs typeface="Calibri" panose="020F0502020204030204" pitchFamily="34" charset="0"/>
              </a:rPr>
              <a:t> الأسر</a:t>
            </a:r>
            <a:r>
              <a:rPr lang="ar-SA" sz="1200" b="1" dirty="0">
                <a:latin typeface="Calibri" panose="020F0502020204030204" pitchFamily="34" charset="0"/>
                <a:cs typeface="Calibri" panose="020F0502020204030204" pitchFamily="34" charset="0"/>
              </a:rPr>
              <a:t>ي </a:t>
            </a:r>
            <a:r>
              <a:rPr lang="en-US" sz="1200" b="1" dirty="0">
                <a:latin typeface="Calibri" panose="020F0502020204030204" pitchFamily="34" charset="0"/>
                <a:cs typeface="Calibri" panose="020F0502020204030204" pitchFamily="34" charset="0"/>
              </a:rPr>
              <a:t> في رعاية الأقارب:</a:t>
            </a:r>
          </a:p>
        </p:txBody>
      </p:sp>
      <p:sp>
        <p:nvSpPr>
          <p:cNvPr id="59" name="Rectangle 58">
            <a:extLst>
              <a:ext uri="{FF2B5EF4-FFF2-40B4-BE49-F238E27FC236}">
                <a16:creationId xmlns:a16="http://schemas.microsoft.com/office/drawing/2014/main" id="{D5A6D33F-8878-443B-BA56-913CD07D7A92}"/>
              </a:ext>
            </a:extLst>
          </p:cNvPr>
          <p:cNvSpPr/>
          <p:nvPr/>
        </p:nvSpPr>
        <p:spPr>
          <a:xfrm>
            <a:off x="996288" y="6236500"/>
            <a:ext cx="5262998" cy="2883116"/>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nvGrpSpPr>
          <p:cNvPr id="60" name="Group 59">
            <a:extLst>
              <a:ext uri="{FF2B5EF4-FFF2-40B4-BE49-F238E27FC236}">
                <a16:creationId xmlns:a16="http://schemas.microsoft.com/office/drawing/2014/main" id="{4673AF89-65FD-8AE6-EDB6-8573340D184D}"/>
              </a:ext>
            </a:extLst>
          </p:cNvPr>
          <p:cNvGrpSpPr/>
          <p:nvPr/>
        </p:nvGrpSpPr>
        <p:grpSpPr>
          <a:xfrm>
            <a:off x="5296474" y="7890284"/>
            <a:ext cx="1130475" cy="1037621"/>
            <a:chOff x="10788562" y="3518124"/>
            <a:chExt cx="1130475" cy="1037621"/>
          </a:xfrm>
        </p:grpSpPr>
        <p:grpSp>
          <p:nvGrpSpPr>
            <p:cNvPr id="61" name="Group 60">
              <a:extLst>
                <a:ext uri="{FF2B5EF4-FFF2-40B4-BE49-F238E27FC236}">
                  <a16:creationId xmlns:a16="http://schemas.microsoft.com/office/drawing/2014/main" id="{BDBF7140-86FB-1FE2-8763-3B5373C072BA}"/>
                </a:ext>
              </a:extLst>
            </p:cNvPr>
            <p:cNvGrpSpPr/>
            <p:nvPr/>
          </p:nvGrpSpPr>
          <p:grpSpPr>
            <a:xfrm>
              <a:off x="10788562" y="3518124"/>
              <a:ext cx="1130475" cy="1037621"/>
              <a:chOff x="7772249" y="5449773"/>
              <a:chExt cx="500332" cy="459236"/>
            </a:xfrm>
          </p:grpSpPr>
          <p:sp>
            <p:nvSpPr>
              <p:cNvPr id="65" name="Trapezoid 64">
                <a:extLst>
                  <a:ext uri="{FF2B5EF4-FFF2-40B4-BE49-F238E27FC236}">
                    <a16:creationId xmlns:a16="http://schemas.microsoft.com/office/drawing/2014/main" id="{D59C7EB7-2C7F-88F0-57CE-F743869FC5FE}"/>
                  </a:ext>
                </a:extLst>
              </p:cNvPr>
              <p:cNvSpPr/>
              <p:nvPr/>
            </p:nvSpPr>
            <p:spPr>
              <a:xfrm>
                <a:off x="7772249" y="5449773"/>
                <a:ext cx="500332" cy="200981"/>
              </a:xfrm>
              <a:prstGeom prst="trapezoid">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66" name="Rectangle 65">
                <a:extLst>
                  <a:ext uri="{FF2B5EF4-FFF2-40B4-BE49-F238E27FC236}">
                    <a16:creationId xmlns:a16="http://schemas.microsoft.com/office/drawing/2014/main" id="{A506C13A-7E64-0F1B-531F-5F511A8F208A}"/>
                  </a:ext>
                </a:extLst>
              </p:cNvPr>
              <p:cNvSpPr/>
              <p:nvPr/>
            </p:nvSpPr>
            <p:spPr>
              <a:xfrm>
                <a:off x="7815586" y="5650754"/>
                <a:ext cx="413659" cy="258255"/>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62" name="Group 61">
              <a:extLst>
                <a:ext uri="{FF2B5EF4-FFF2-40B4-BE49-F238E27FC236}">
                  <a16:creationId xmlns:a16="http://schemas.microsoft.com/office/drawing/2014/main" id="{956940A1-0423-1BDE-804A-DA952AE5DA5F}"/>
                </a:ext>
              </a:extLst>
            </p:cNvPr>
            <p:cNvGrpSpPr/>
            <p:nvPr/>
          </p:nvGrpSpPr>
          <p:grpSpPr>
            <a:xfrm>
              <a:off x="11219739" y="3812476"/>
              <a:ext cx="254533" cy="565794"/>
              <a:chOff x="8471006" y="1370604"/>
              <a:chExt cx="254533" cy="565794"/>
            </a:xfrm>
          </p:grpSpPr>
          <p:sp>
            <p:nvSpPr>
              <p:cNvPr id="63" name="Round Same Side Corner Rectangle 21">
                <a:extLst>
                  <a:ext uri="{FF2B5EF4-FFF2-40B4-BE49-F238E27FC236}">
                    <a16:creationId xmlns:a16="http://schemas.microsoft.com/office/drawing/2014/main" id="{E6AD4D86-C588-1072-5B90-753BB83EB2D1}"/>
                  </a:ext>
                </a:extLst>
              </p:cNvPr>
              <p:cNvSpPr/>
              <p:nvPr/>
            </p:nvSpPr>
            <p:spPr>
              <a:xfrm>
                <a:off x="8472873" y="1668853"/>
                <a:ext cx="251673" cy="267545"/>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64" name="Oval 63">
                <a:extLst>
                  <a:ext uri="{FF2B5EF4-FFF2-40B4-BE49-F238E27FC236}">
                    <a16:creationId xmlns:a16="http://schemas.microsoft.com/office/drawing/2014/main" id="{8FDAE11E-62A7-2D21-A7A6-07816CD1DDB4}"/>
                  </a:ext>
                </a:extLst>
              </p:cNvPr>
              <p:cNvSpPr/>
              <p:nvPr/>
            </p:nvSpPr>
            <p:spPr>
              <a:xfrm>
                <a:off x="8471006" y="1370604"/>
                <a:ext cx="254533" cy="2545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spTree>
    <p:extLst>
      <p:ext uri="{BB962C8B-B14F-4D97-AF65-F5344CB8AC3E}">
        <p14:creationId xmlns:p14="http://schemas.microsoft.com/office/powerpoint/2010/main" val="34169669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55" name="TextBox 54">
            <a:extLst>
              <a:ext uri="{FF2B5EF4-FFF2-40B4-BE49-F238E27FC236}">
                <a16:creationId xmlns:a16="http://schemas.microsoft.com/office/drawing/2014/main" id="{9626918E-8F1C-196D-174B-BD38BB895F35}"/>
              </a:ext>
            </a:extLst>
          </p:cNvPr>
          <p:cNvSpPr txBox="1"/>
          <p:nvPr/>
        </p:nvSpPr>
        <p:spPr>
          <a:xfrm>
            <a:off x="996287" y="699799"/>
            <a:ext cx="5262998" cy="1532279"/>
          </a:xfrm>
          <a:prstGeom prst="rect">
            <a:avLst/>
          </a:prstGeom>
          <a:solidFill>
            <a:schemeClr val="accent3">
              <a:lumMod val="20000"/>
              <a:lumOff val="80000"/>
            </a:schemeClr>
          </a:solidFill>
        </p:spPr>
        <p:txBody>
          <a:bodyPr wrap="square">
            <a:spAutoFit/>
          </a:bodyPr>
          <a:lstStyle/>
          <a:p>
            <a:pPr algn="r" rtl="1">
              <a:lnSpc>
                <a:spcPct val="107000"/>
              </a:lnSpc>
            </a:pPr>
            <a:r>
              <a:rPr lang="ar-SA" sz="1100" b="1" dirty="0">
                <a:latin typeface="Calibri" panose="020F0502020204030204" pitchFamily="34" charset="0"/>
                <a:ea typeface="Calibri" panose="020F0502020204030204" pitchFamily="34" charset="0"/>
                <a:cs typeface="Calibri" panose="020F0502020204030204" pitchFamily="34" charset="0"/>
              </a:rPr>
              <a:t>الرعاية الحاضنة</a:t>
            </a:r>
            <a:endParaRPr lang="en-US" sz="1100" b="1" dirty="0">
              <a:effectLst/>
              <a:latin typeface="Calibri" panose="020F0502020204030204" pitchFamily="34" charset="0"/>
              <a:ea typeface="Calibri" panose="020F0502020204030204" pitchFamily="34" charset="0"/>
              <a:cs typeface="Calibri" panose="020F0502020204030204" pitchFamily="34" charset="0"/>
            </a:endParaRPr>
          </a:p>
          <a:p>
            <a:pPr algn="r" rtl="1">
              <a:lnSpc>
                <a:spcPct val="107000"/>
              </a:lnSpc>
            </a:pPr>
            <a:endParaRPr lang="en-US" sz="1100" dirty="0">
              <a:effectLst/>
              <a:latin typeface="Calibri" panose="020F0502020204030204" pitchFamily="34" charset="0"/>
              <a:ea typeface="Calibri" panose="020F0502020204030204" pitchFamily="34" charset="0"/>
              <a:cs typeface="Calibri" panose="020F0502020204030204" pitchFamily="34" charset="0"/>
            </a:endParaRPr>
          </a:p>
          <a:p>
            <a:pPr algn="r" rtl="1">
              <a:lnSpc>
                <a:spcPct val="107000"/>
              </a:lnSpc>
            </a:pPr>
            <a:r>
              <a:rPr lang="en-US" sz="1100" dirty="0">
                <a:effectLst/>
                <a:latin typeface="Calibri" panose="020F0502020204030204" pitchFamily="34" charset="0"/>
                <a:ea typeface="Calibri" panose="020F0502020204030204" pitchFamily="34" charset="0"/>
                <a:cs typeface="Calibri" panose="020F0502020204030204" pitchFamily="34" charset="0"/>
              </a:rPr>
              <a:t>الحالات التي يتم فيها رعاية الأطفال في منزل خارج أسرهم.</a:t>
            </a:r>
          </a:p>
          <a:p>
            <a:pPr algn="r" rtl="1">
              <a:lnSpc>
                <a:spcPct val="107000"/>
              </a:lnSpc>
            </a:pPr>
            <a:endParaRPr lang="en-US" sz="1100" dirty="0">
              <a:effectLst/>
              <a:latin typeface="Calibri" panose="020F0502020204030204" pitchFamily="34" charset="0"/>
              <a:ea typeface="Calibri" panose="020F0502020204030204" pitchFamily="34" charset="0"/>
              <a:cs typeface="Calibri" panose="020F0502020204030204" pitchFamily="34" charset="0"/>
            </a:endParaRPr>
          </a:p>
          <a:p>
            <a:pPr algn="r" rtl="1">
              <a:lnSpc>
                <a:spcPct val="107000"/>
              </a:lnSpc>
            </a:pPr>
            <a:r>
              <a:rPr lang="en-US" sz="1100" dirty="0">
                <a:effectLst/>
                <a:latin typeface="Calibri" panose="020F0502020204030204" pitchFamily="34" charset="0"/>
                <a:ea typeface="Calibri" panose="020F0502020204030204" pitchFamily="34" charset="0"/>
                <a:cs typeface="Calibri" panose="020F0502020204030204" pitchFamily="34" charset="0"/>
              </a:rPr>
              <a:t>عادة ما </a:t>
            </a:r>
            <a:r>
              <a:rPr lang="ar-SA" sz="1100" dirty="0">
                <a:effectLst/>
                <a:latin typeface="Calibri" panose="020F0502020204030204" pitchFamily="34" charset="0"/>
                <a:ea typeface="Calibri" panose="020F0502020204030204" pitchFamily="34" charset="0"/>
                <a:cs typeface="Calibri" panose="020F0502020204030204" pitchFamily="34" charset="0"/>
              </a:rPr>
              <a:t>يتم فهم الرعاية الحاضنة</a:t>
            </a:r>
            <a:r>
              <a:rPr lang="en-US" sz="1100" dirty="0">
                <a:effectLst/>
                <a:latin typeface="Calibri" panose="020F0502020204030204" pitchFamily="34" charset="0"/>
                <a:ea typeface="Calibri" panose="020F0502020204030204" pitchFamily="34" charset="0"/>
                <a:cs typeface="Calibri" panose="020F0502020204030204" pitchFamily="34" charset="0"/>
              </a:rPr>
              <a:t> على أنها ترتيب مؤقت ، وفي معظم الحالات يحتفظ الوالد</a:t>
            </a:r>
            <a:r>
              <a:rPr lang="ar-SA" sz="1100" dirty="0">
                <a:effectLst/>
                <a:latin typeface="Calibri" panose="020F0502020204030204" pitchFamily="34" charset="0"/>
                <a:ea typeface="Calibri" panose="020F0502020204030204" pitchFamily="34" charset="0"/>
                <a:cs typeface="Calibri" panose="020F0502020204030204" pitchFamily="34" charset="0"/>
              </a:rPr>
              <a:t>ي</a:t>
            </a:r>
            <a:r>
              <a:rPr lang="en-US" sz="1100" dirty="0">
                <a:effectLst/>
                <a:latin typeface="Calibri" panose="020F0502020204030204" pitchFamily="34" charset="0"/>
                <a:ea typeface="Calibri" panose="020F0502020204030204" pitchFamily="34" charset="0"/>
                <a:cs typeface="Calibri" panose="020F0502020204030204" pitchFamily="34" charset="0"/>
              </a:rPr>
              <a:t>ن الأصليان بحقوقهما ومسؤولياتهما الأبوية. تتم إدارة ترتيب الرعاية من قبل سلطة مختصة حيث يتم </a:t>
            </a:r>
            <a:r>
              <a:rPr lang="ar-SA" sz="1100" dirty="0">
                <a:effectLst/>
                <a:latin typeface="Calibri" panose="020F0502020204030204" pitchFamily="34" charset="0"/>
                <a:ea typeface="Calibri" panose="020F0502020204030204" pitchFamily="34" charset="0"/>
                <a:cs typeface="Calibri" panose="020F0502020204030204" pitchFamily="34" charset="0"/>
              </a:rPr>
              <a:t>بموجبها إيداع</a:t>
            </a:r>
            <a:r>
              <a:rPr lang="en-US" sz="1100" dirty="0">
                <a:effectLst/>
                <a:latin typeface="Calibri" panose="020F0502020204030204" pitchFamily="34" charset="0"/>
                <a:ea typeface="Calibri" panose="020F0502020204030204" pitchFamily="34" charset="0"/>
                <a:cs typeface="Calibri" panose="020F0502020204030204" pitchFamily="34" charset="0"/>
              </a:rPr>
              <a:t> الطفل </a:t>
            </a:r>
            <a:r>
              <a:rPr lang="ar-SA" sz="1100" dirty="0">
                <a:effectLst/>
                <a:latin typeface="Calibri" panose="020F0502020204030204" pitchFamily="34" charset="0"/>
                <a:ea typeface="Calibri" panose="020F0502020204030204" pitchFamily="34" charset="0"/>
                <a:cs typeface="Calibri" panose="020F0502020204030204" pitchFamily="34" charset="0"/>
              </a:rPr>
              <a:t>في بيئة منزلية لأسرة تم اختيارها وإعدادها والتصريح لها بتوفير هذه الرعاية، ويتم الإشراف عليها ويمكن الحصول على دعم مالي و/أو غير مالي للقيام بذلك.</a:t>
            </a:r>
            <a:endParaRPr lang="en-US" sz="11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2" name="TextBox 1">
            <a:extLst>
              <a:ext uri="{FF2B5EF4-FFF2-40B4-BE49-F238E27FC236}">
                <a16:creationId xmlns:a16="http://schemas.microsoft.com/office/drawing/2014/main" id="{4AFC9570-DD7A-2FD4-0E9B-77EE925DEE96}"/>
              </a:ext>
            </a:extLst>
          </p:cNvPr>
          <p:cNvSpPr txBox="1"/>
          <p:nvPr/>
        </p:nvSpPr>
        <p:spPr>
          <a:xfrm>
            <a:off x="996287" y="2918308"/>
            <a:ext cx="5262997" cy="2620204"/>
          </a:xfrm>
          <a:prstGeom prst="rect">
            <a:avLst/>
          </a:prstGeom>
          <a:noFill/>
        </p:spPr>
        <p:txBody>
          <a:bodyPr wrap="square">
            <a:spAutoFit/>
          </a:bodyPr>
          <a:lstStyle/>
          <a:p>
            <a:pPr lvl="0" algn="r" rtl="1">
              <a:lnSpc>
                <a:spcPct val="107000"/>
              </a:lnSpc>
              <a:tabLst>
                <a:tab pos="457200" algn="l"/>
              </a:tabLst>
            </a:pPr>
            <a:r>
              <a:rPr lang="en-US" sz="1100" b="1" dirty="0">
                <a:latin typeface="Calibri" panose="020F0502020204030204" pitchFamily="34" charset="0"/>
                <a:ea typeface="Calibri" panose="020F0502020204030204" pitchFamily="34" charset="0"/>
                <a:cs typeface="Calibri" panose="020F0502020204030204" pitchFamily="34" charset="0"/>
              </a:rPr>
              <a:t>النقاط الرئيسية</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تشير </a:t>
            </a:r>
            <a:r>
              <a:rPr lang="ar-SA" sz="1100" dirty="0">
                <a:effectLst/>
                <a:latin typeface="Calibri" panose="020F0502020204030204" pitchFamily="34" charset="0"/>
                <a:ea typeface="Calibri" panose="020F0502020204030204" pitchFamily="34" charset="0"/>
                <a:cs typeface="Calibri" panose="020F0502020204030204" pitchFamily="34" charset="0"/>
              </a:rPr>
              <a:t>الرعاية الحاضنة</a:t>
            </a:r>
            <a:r>
              <a:rPr lang="en-US" sz="1100" dirty="0">
                <a:effectLst/>
                <a:latin typeface="Calibri" panose="020F0502020204030204" pitchFamily="34" charset="0"/>
                <a:ea typeface="Calibri" panose="020F0502020204030204" pitchFamily="34" charset="0"/>
                <a:cs typeface="Calibri" panose="020F0502020204030204" pitchFamily="34" charset="0"/>
              </a:rPr>
              <a:t> </a:t>
            </a:r>
            <a:r>
              <a:rPr lang="en-US" sz="1100" dirty="0">
                <a:latin typeface="Calibri" panose="020F0502020204030204" pitchFamily="34" charset="0"/>
                <a:ea typeface="Calibri" panose="020F0502020204030204" pitchFamily="34" charset="0"/>
                <a:cs typeface="Calibri" panose="020F0502020204030204" pitchFamily="34" charset="0"/>
              </a:rPr>
              <a:t>أيضًا إلى الترتيبات التقليدية أو غير الرسمية التي لا تتضمن طرفًا ثالثًا على الرغم من أنه قد يتم اعتمادها أو دعمها من قبل المجتمع ويمكن أن تتضمن استحقاقات والتزامات على كلا الجانبين ؛</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يمكن أن تنشأ ترتيبات نوع </a:t>
            </a:r>
            <a:r>
              <a:rPr lang="ar-SA" sz="1100" dirty="0">
                <a:effectLst/>
                <a:latin typeface="Calibri" panose="020F0502020204030204" pitchFamily="34" charset="0"/>
                <a:ea typeface="Calibri" panose="020F0502020204030204" pitchFamily="34" charset="0"/>
                <a:cs typeface="Calibri" panose="020F0502020204030204" pitchFamily="34" charset="0"/>
              </a:rPr>
              <a:t>الرعاية الحاضنة</a:t>
            </a:r>
            <a:r>
              <a:rPr lang="en-US" sz="1100" dirty="0">
                <a:latin typeface="Calibri" panose="020F0502020204030204" pitchFamily="34" charset="0"/>
                <a:ea typeface="Calibri" panose="020F0502020204030204" pitchFamily="34" charset="0"/>
                <a:cs typeface="Calibri" panose="020F0502020204030204" pitchFamily="34" charset="0"/>
              </a:rPr>
              <a:t> تلقائيًا في حالات الطوارئ حيث تعتني العائلات بطفل لا علاقة له بهم أو غير معروف</a:t>
            </a:r>
            <a:r>
              <a:rPr lang="ar-SA" sz="1100" dirty="0">
                <a:latin typeface="Calibri" panose="020F0502020204030204" pitchFamily="34" charset="0"/>
                <a:ea typeface="Calibri" panose="020F0502020204030204" pitchFamily="34" charset="0"/>
                <a:cs typeface="Calibri" panose="020F0502020204030204" pitchFamily="34" charset="0"/>
              </a:rPr>
              <a:t> بالنسبة</a:t>
            </a:r>
            <a:r>
              <a:rPr lang="en-US" sz="1100" dirty="0">
                <a:latin typeface="Calibri" panose="020F0502020204030204" pitchFamily="34" charset="0"/>
                <a:ea typeface="Calibri" panose="020F0502020204030204" pitchFamily="34" charset="0"/>
                <a:cs typeface="Calibri" panose="020F0502020204030204" pitchFamily="34" charset="0"/>
              </a:rPr>
              <a:t> لهم. يجب تحديد هذه الترتيبات بطريقة لا تعطل ترتيبات الرعاية من أجل تقييم جودة الرعاية والحاجة إلى ت</a:t>
            </a:r>
            <a:r>
              <a:rPr lang="ar-SA" sz="1100" dirty="0">
                <a:latin typeface="Calibri" panose="020F0502020204030204" pitchFamily="34" charset="0"/>
                <a:ea typeface="Calibri" panose="020F0502020204030204" pitchFamily="34" charset="0"/>
                <a:cs typeface="Calibri" panose="020F0502020204030204" pitchFamily="34" charset="0"/>
              </a:rPr>
              <a:t>عقب</a:t>
            </a:r>
            <a:r>
              <a:rPr lang="en-US" sz="1100" dirty="0">
                <a:latin typeface="Calibri" panose="020F0502020204030204" pitchFamily="34" charset="0"/>
                <a:ea typeface="Calibri" panose="020F0502020204030204" pitchFamily="34" charset="0"/>
                <a:cs typeface="Calibri" panose="020F0502020204030204" pitchFamily="34" charset="0"/>
              </a:rPr>
              <a:t> الأسرة ، والتسجيل وإنشاء المتابعة وال</a:t>
            </a:r>
            <a:r>
              <a:rPr lang="ar-SA" sz="1100" dirty="0">
                <a:latin typeface="Calibri" panose="020F0502020204030204" pitchFamily="34" charset="0"/>
                <a:ea typeface="Calibri" panose="020F0502020204030204" pitchFamily="34" charset="0"/>
                <a:cs typeface="Calibri" panose="020F0502020204030204" pitchFamily="34" charset="0"/>
              </a:rPr>
              <a:t>مراقبة</a:t>
            </a:r>
            <a:r>
              <a:rPr lang="en-US" sz="1100" dirty="0">
                <a:latin typeface="Calibri" panose="020F0502020204030204" pitchFamily="34" charset="0"/>
                <a:ea typeface="Calibri" panose="020F0502020204030204" pitchFamily="34" charset="0"/>
                <a:cs typeface="Calibri" panose="020F0502020204030204" pitchFamily="34" charset="0"/>
              </a:rPr>
              <a:t> عند الضرورة ؛</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في بعض المجتمعات ، من غير المقبول أن يعيش الأطفال مع مقدمي رعاية من غير الأقارب ؛ قد تظل الحضانة ممكنة ولكن يجب مراعاة المعايير الثقافية بعناية ؛</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في مجتمعات أخرى ، سيكون هناك تقليد قوي لمسؤوليات المجتمع تجاه الأطفال - وهذا لا يعني بالضرورة أن الأطفال الذين تتم رعايتهم بهذه الطريقة سيحصلون على نفس مستوى الرعاية مثل الأطفال المولودين للأسرة.</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في حين أن </a:t>
            </a:r>
            <a:r>
              <a:rPr lang="ar-SA" sz="1100" dirty="0">
                <a:effectLst/>
                <a:latin typeface="Calibri" panose="020F0502020204030204" pitchFamily="34" charset="0"/>
                <a:ea typeface="Calibri" panose="020F0502020204030204" pitchFamily="34" charset="0"/>
                <a:cs typeface="Calibri" panose="020F0502020204030204" pitchFamily="34" charset="0"/>
              </a:rPr>
              <a:t>الرعاية الحاضنة</a:t>
            </a:r>
            <a:r>
              <a:rPr lang="en-US" sz="1100" dirty="0">
                <a:effectLst/>
                <a:latin typeface="Calibri" panose="020F0502020204030204" pitchFamily="34" charset="0"/>
                <a:ea typeface="Calibri" panose="020F0502020204030204" pitchFamily="34" charset="0"/>
                <a:cs typeface="Calibri" panose="020F0502020204030204" pitchFamily="34" charset="0"/>
              </a:rPr>
              <a:t> </a:t>
            </a:r>
            <a:r>
              <a:rPr lang="en-US" sz="1100" dirty="0">
                <a:latin typeface="Calibri" panose="020F0502020204030204" pitchFamily="34" charset="0"/>
                <a:ea typeface="Calibri" panose="020F0502020204030204" pitchFamily="34" charset="0"/>
                <a:cs typeface="Calibri" panose="020F0502020204030204" pitchFamily="34" charset="0"/>
              </a:rPr>
              <a:t>يمكن أن توفر رعاية جيدة النوعية ، فلا ينبغي أبدًا الافتراض أنه نظرًا لأن الأطفال مع عائلة ، فإنهم يتمتعون بالحماية أو لم يعودوا بحاجة إلى لم شملهم مع الأسرة ال</a:t>
            </a:r>
            <a:r>
              <a:rPr lang="ar-SA" sz="1100" dirty="0">
                <a:latin typeface="Calibri" panose="020F0502020204030204" pitchFamily="34" charset="0"/>
                <a:ea typeface="Calibri" panose="020F0502020204030204" pitchFamily="34" charset="0"/>
                <a:cs typeface="Calibri" panose="020F0502020204030204" pitchFamily="34" charset="0"/>
              </a:rPr>
              <a:t>أصلية</a:t>
            </a:r>
            <a:r>
              <a:rPr lang="en-US" sz="1100" dirty="0">
                <a:latin typeface="Calibri" panose="020F0502020204030204" pitchFamily="34" charset="0"/>
                <a:ea typeface="Calibri" panose="020F0502020204030204" pitchFamily="34" charset="0"/>
                <a:cs typeface="Calibri" panose="020F0502020204030204" pitchFamily="34" charset="0"/>
              </a:rPr>
              <a:t>. في بعض أنحاء العالم</a:t>
            </a:r>
            <a:r>
              <a:rPr lang="ar-SA" sz="1100" dirty="0">
                <a:latin typeface="Calibri" panose="020F0502020204030204" pitchFamily="34" charset="0"/>
                <a:ea typeface="Calibri" panose="020F0502020204030204" pitchFamily="34" charset="0"/>
                <a:cs typeface="Calibri" panose="020F0502020204030204" pitchFamily="34" charset="0"/>
              </a:rPr>
              <a:t>، </a:t>
            </a:r>
            <a:r>
              <a:rPr lang="en-US" sz="1100" dirty="0">
                <a:latin typeface="Calibri" panose="020F0502020204030204" pitchFamily="34" charset="0"/>
                <a:ea typeface="Calibri" panose="020F0502020204030204" pitchFamily="34" charset="0"/>
                <a:cs typeface="Calibri" panose="020F0502020204030204" pitchFamily="34" charset="0"/>
              </a:rPr>
              <a:t>لا تُستخدم </a:t>
            </a:r>
            <a:r>
              <a:rPr lang="ar-SA" sz="1100" dirty="0">
                <a:effectLst/>
                <a:latin typeface="Calibri" panose="020F0502020204030204" pitchFamily="34" charset="0"/>
                <a:ea typeface="Calibri" panose="020F0502020204030204" pitchFamily="34" charset="0"/>
                <a:cs typeface="Calibri" panose="020F0502020204030204" pitchFamily="34" charset="0"/>
              </a:rPr>
              <a:t>الرعاية الحاضنة</a:t>
            </a:r>
            <a:r>
              <a:rPr lang="en-US" sz="1100" dirty="0">
                <a:effectLst/>
                <a:latin typeface="Calibri" panose="020F0502020204030204" pitchFamily="34" charset="0"/>
                <a:ea typeface="Calibri" panose="020F0502020204030204" pitchFamily="34" charset="0"/>
                <a:cs typeface="Calibri" panose="020F0502020204030204" pitchFamily="34" charset="0"/>
              </a:rPr>
              <a:t> </a:t>
            </a:r>
            <a:r>
              <a:rPr lang="en-US" sz="1100" dirty="0">
                <a:latin typeface="Calibri" panose="020F0502020204030204" pitchFamily="34" charset="0"/>
                <a:ea typeface="Calibri" panose="020F0502020204030204" pitchFamily="34" charset="0"/>
                <a:cs typeface="Calibri" panose="020F0502020204030204" pitchFamily="34" charset="0"/>
              </a:rPr>
              <a:t>تقليديًا كطريقة لحماية ورعاية الطفل الذي ليس لديه عائل</a:t>
            </a:r>
            <a:r>
              <a:rPr lang="ar-SA" sz="1100" dirty="0">
                <a:latin typeface="Calibri" panose="020F0502020204030204" pitchFamily="34" charset="0"/>
                <a:ea typeface="Calibri" panose="020F0502020204030204" pitchFamily="34" charset="0"/>
                <a:cs typeface="Calibri" panose="020F0502020204030204" pitchFamily="34" charset="0"/>
              </a:rPr>
              <a:t>ة</a:t>
            </a:r>
            <a:r>
              <a:rPr lang="en-US" sz="1100" dirty="0">
                <a:latin typeface="Calibri" panose="020F0502020204030204" pitchFamily="34" charset="0"/>
                <a:ea typeface="Calibri" panose="020F0502020204030204" pitchFamily="34" charset="0"/>
                <a:cs typeface="Calibri" panose="020F0502020204030204" pitchFamily="34" charset="0"/>
              </a:rPr>
              <a:t> ، ولكنها وسيلة للتبادل من أجل المنفعة المتصورة للأسرة ال</a:t>
            </a:r>
            <a:r>
              <a:rPr lang="ar-SA" sz="1100" dirty="0">
                <a:latin typeface="Calibri" panose="020F0502020204030204" pitchFamily="34" charset="0"/>
                <a:ea typeface="Calibri" panose="020F0502020204030204" pitchFamily="34" charset="0"/>
                <a:cs typeface="Calibri" panose="020F0502020204030204" pitchFamily="34" charset="0"/>
              </a:rPr>
              <a:t>أصلي</a:t>
            </a:r>
            <a:r>
              <a:rPr lang="en-US" sz="1100" dirty="0">
                <a:latin typeface="Calibri" panose="020F0502020204030204" pitchFamily="34" charset="0"/>
                <a:ea typeface="Calibri" panose="020F0502020204030204" pitchFamily="34" charset="0"/>
                <a:cs typeface="Calibri" panose="020F0502020204030204" pitchFamily="34" charset="0"/>
              </a:rPr>
              <a:t>ة أو مقدم الرعاية أو الطفل.</a:t>
            </a:r>
            <a:r>
              <a:rPr lang="ar-SA" sz="1100" dirty="0">
                <a:latin typeface="Calibri" panose="020F0502020204030204" pitchFamily="34" charset="0"/>
                <a:ea typeface="Calibri" panose="020F0502020204030204" pitchFamily="34" charset="0"/>
                <a:cs typeface="Calibri" panose="020F0502020204030204" pitchFamily="34" charset="0"/>
              </a:rPr>
              <a:t>  </a:t>
            </a:r>
            <a:endParaRPr lang="en-US" sz="11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081324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53" name="TextBox 52">
            <a:extLst>
              <a:ext uri="{FF2B5EF4-FFF2-40B4-BE49-F238E27FC236}">
                <a16:creationId xmlns:a16="http://schemas.microsoft.com/office/drawing/2014/main" id="{4F66F270-A98F-D079-7AF2-3E6C8D5BD987}"/>
              </a:ext>
            </a:extLst>
          </p:cNvPr>
          <p:cNvSpPr txBox="1"/>
          <p:nvPr/>
        </p:nvSpPr>
        <p:spPr>
          <a:xfrm>
            <a:off x="4269118" y="805901"/>
            <a:ext cx="1983395" cy="2982483"/>
          </a:xfrm>
          <a:prstGeom prst="rect">
            <a:avLst/>
          </a:prstGeom>
          <a:noFill/>
        </p:spPr>
        <p:txBody>
          <a:bodyPr wrap="square">
            <a:spAutoFit/>
          </a:bodyPr>
          <a:lstStyle/>
          <a:p>
            <a:pPr algn="r" rtl="1">
              <a:lnSpc>
                <a:spcPct val="107000"/>
              </a:lnSpc>
            </a:pPr>
            <a:r>
              <a:rPr lang="ar-SA" sz="1100" b="1" dirty="0">
                <a:effectLst/>
                <a:latin typeface="Calibri" panose="020F0502020204030204" pitchFamily="34" charset="0"/>
                <a:ea typeface="Calibri" panose="020F0502020204030204" pitchFamily="34" charset="0"/>
                <a:cs typeface="Calibri" panose="020F0502020204030204" pitchFamily="34" charset="0"/>
              </a:rPr>
              <a:t>عوامل الحماية</a:t>
            </a:r>
            <a:endParaRPr lang="en-US" sz="1100" b="1" dirty="0">
              <a:latin typeface="Calibri" panose="020F0502020204030204" pitchFamily="34" charset="0"/>
              <a:ea typeface="Calibri" panose="020F0502020204030204" pitchFamily="34" charset="0"/>
              <a:cs typeface="Calibri" panose="020F0502020204030204" pitchFamily="34" charset="0"/>
            </a:endParaRP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البيئة الأسرية ، غالبًا مع الأشخاص المعروفين للطفل</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الاهتمام الفردي واستمرارية الرعاية وإمكانية الارتباط الصحي بمقدم الرعاية الرئيسي</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إمكانية تطوير والحفاظ على الروابط مع أفراد الأسرة الآخرين</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عادة ما يبقى الطفل في مجتمعه الخاص ويحافظ على روابط مع أفراد المجتمع</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يتم دمج الطفل في المجتمع ، باستخدام الخدمات المجتمعية مثل المدارس والعيادات الصحية ، ويكون أقل عرضة للاستهداف والوصم</a:t>
            </a:r>
          </a:p>
        </p:txBody>
      </p:sp>
      <p:sp>
        <p:nvSpPr>
          <p:cNvPr id="3" name="TextBox 2">
            <a:extLst>
              <a:ext uri="{FF2B5EF4-FFF2-40B4-BE49-F238E27FC236}">
                <a16:creationId xmlns:a16="http://schemas.microsoft.com/office/drawing/2014/main" id="{D13F15F9-8AC8-48CA-4493-32131C8CEE55}"/>
              </a:ext>
            </a:extLst>
          </p:cNvPr>
          <p:cNvSpPr txBox="1"/>
          <p:nvPr/>
        </p:nvSpPr>
        <p:spPr>
          <a:xfrm>
            <a:off x="2171700" y="5051543"/>
            <a:ext cx="2514600" cy="351035"/>
          </a:xfrm>
          <a:prstGeom prst="rect">
            <a:avLst/>
          </a:prstGeom>
          <a:noFill/>
          <a:ln>
            <a:noFill/>
          </a:ln>
        </p:spPr>
        <p:txBody>
          <a:bodyPr wrap="square" lIns="90000" tIns="90000" rIns="90000" bIns="90000" rtlCol="0">
            <a:spAutoFit/>
          </a:bodyPr>
          <a:lstStyle/>
          <a:p>
            <a:pPr algn="r" rtl="1"/>
            <a:r>
              <a:rPr lang="ar-SA" sz="1100" b="1" dirty="0">
                <a:latin typeface="Calibri" panose="020F0502020204030204" pitchFamily="34" charset="0"/>
                <a:cs typeface="Calibri" panose="020F0502020204030204" pitchFamily="34" charset="0"/>
              </a:rPr>
              <a:t>الدعم</a:t>
            </a:r>
            <a:r>
              <a:rPr lang="en-US" sz="1100" b="1" dirty="0">
                <a:latin typeface="Calibri" panose="020F0502020204030204" pitchFamily="34" charset="0"/>
                <a:cs typeface="Calibri" panose="020F0502020204030204" pitchFamily="34" charset="0"/>
              </a:rPr>
              <a:t> الأسر</a:t>
            </a:r>
            <a:r>
              <a:rPr lang="ar-SA" sz="1100" b="1" dirty="0">
                <a:latin typeface="Calibri" panose="020F0502020204030204" pitchFamily="34" charset="0"/>
                <a:cs typeface="Calibri" panose="020F0502020204030204" pitchFamily="34" charset="0"/>
              </a:rPr>
              <a:t>ي </a:t>
            </a:r>
            <a:r>
              <a:rPr lang="en-US" sz="1100" b="1" dirty="0">
                <a:latin typeface="Calibri" panose="020F0502020204030204" pitchFamily="34" charset="0"/>
                <a:cs typeface="Calibri" panose="020F0502020204030204" pitchFamily="34" charset="0"/>
              </a:rPr>
              <a:t>في ا</a:t>
            </a:r>
            <a:r>
              <a:rPr lang="ar-SA" sz="1100" b="1" dirty="0">
                <a:latin typeface="Calibri" panose="020F0502020204030204" pitchFamily="34" charset="0"/>
                <a:cs typeface="Calibri" panose="020F0502020204030204" pitchFamily="34" charset="0"/>
              </a:rPr>
              <a:t>لرعاية الحاضنة</a:t>
            </a:r>
            <a:r>
              <a:rPr lang="en-US" sz="1100" b="1" dirty="0"/>
              <a:t>:</a:t>
            </a:r>
          </a:p>
        </p:txBody>
      </p:sp>
      <p:sp>
        <p:nvSpPr>
          <p:cNvPr id="4" name="Rectangle 3">
            <a:extLst>
              <a:ext uri="{FF2B5EF4-FFF2-40B4-BE49-F238E27FC236}">
                <a16:creationId xmlns:a16="http://schemas.microsoft.com/office/drawing/2014/main" id="{1423D7D9-44C0-BAE0-3071-9C0926F9B438}"/>
              </a:ext>
            </a:extLst>
          </p:cNvPr>
          <p:cNvSpPr/>
          <p:nvPr/>
        </p:nvSpPr>
        <p:spPr>
          <a:xfrm>
            <a:off x="996287" y="5499919"/>
            <a:ext cx="5246857" cy="2572025"/>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5" name="TextBox 4">
            <a:extLst>
              <a:ext uri="{FF2B5EF4-FFF2-40B4-BE49-F238E27FC236}">
                <a16:creationId xmlns:a16="http://schemas.microsoft.com/office/drawing/2014/main" id="{AEEA5667-7F40-6137-1E78-541A3A1DA2ED}"/>
              </a:ext>
            </a:extLst>
          </p:cNvPr>
          <p:cNvSpPr txBox="1"/>
          <p:nvPr/>
        </p:nvSpPr>
        <p:spPr>
          <a:xfrm>
            <a:off x="957152" y="800203"/>
            <a:ext cx="3263462" cy="3163623"/>
          </a:xfrm>
          <a:prstGeom prst="rect">
            <a:avLst/>
          </a:prstGeom>
          <a:noFill/>
        </p:spPr>
        <p:txBody>
          <a:bodyPr wrap="square">
            <a:spAutoFit/>
          </a:bodyPr>
          <a:lstStyle/>
          <a:p>
            <a:pPr algn="r" rtl="1">
              <a:lnSpc>
                <a:spcPct val="107000"/>
              </a:lnSpc>
            </a:pPr>
            <a:r>
              <a:rPr lang="en-US" sz="1100" b="1" dirty="0">
                <a:latin typeface="Calibri" panose="020F0502020204030204" pitchFamily="34" charset="0"/>
                <a:ea typeface="Calibri" panose="020F0502020204030204" pitchFamily="34" charset="0"/>
                <a:cs typeface="Calibri" panose="020F0502020204030204" pitchFamily="34" charset="0"/>
              </a:rPr>
              <a:t>عوامل الخطر</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الإهمال أو الإساءة أو التمييز أو الاستغلال المحتمل للأطفال - قد يكون هذا أكثر احتمالا في الرعاية غير المرتبطة بالأسرة</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قد يتوقع مقدم الرعاية أن يكسب الطفل رزقه من خلال العمل في المنزل أو كخادمة منزلية أو خارج المنزل.</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مقاومة مراقبة ترتيب الرعاية من قبل مقدمي الرعاية</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مقاومة مقدمي الرعاية لل</a:t>
            </a:r>
            <a:r>
              <a:rPr lang="ar-SA" sz="1100" dirty="0">
                <a:latin typeface="Calibri" panose="020F0502020204030204" pitchFamily="34" charset="0"/>
                <a:ea typeface="Calibri" panose="020F0502020204030204" pitchFamily="34" charset="0"/>
                <a:cs typeface="Calibri" panose="020F0502020204030204" pitchFamily="34" charset="0"/>
              </a:rPr>
              <a:t>تعقب</a:t>
            </a:r>
            <a:r>
              <a:rPr lang="en-US" sz="1100" dirty="0">
                <a:latin typeface="Calibri" panose="020F0502020204030204" pitchFamily="34" charset="0"/>
                <a:ea typeface="Calibri" panose="020F0502020204030204" pitchFamily="34" charset="0"/>
                <a:cs typeface="Calibri" panose="020F0502020204030204" pitchFamily="34" charset="0"/>
              </a:rPr>
              <a:t> الأسرة ولم </a:t>
            </a:r>
            <a:r>
              <a:rPr lang="ar-SA" sz="1100" dirty="0">
                <a:latin typeface="Calibri" panose="020F0502020204030204" pitchFamily="34" charset="0"/>
                <a:ea typeface="Calibri" panose="020F0502020204030204" pitchFamily="34" charset="0"/>
                <a:cs typeface="Calibri" panose="020F0502020204030204" pitchFamily="34" charset="0"/>
              </a:rPr>
              <a:t>ال</a:t>
            </a:r>
            <a:r>
              <a:rPr lang="en-US" sz="1100" dirty="0">
                <a:latin typeface="Calibri" panose="020F0502020204030204" pitchFamily="34" charset="0"/>
                <a:ea typeface="Calibri" panose="020F0502020204030204" pitchFamily="34" charset="0"/>
                <a:cs typeface="Calibri" panose="020F0502020204030204" pitchFamily="34" charset="0"/>
              </a:rPr>
              <a:t>شمل</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قد يكون الأطفال الموجود</a:t>
            </a:r>
            <a:r>
              <a:rPr lang="ar-SA" sz="1100" dirty="0">
                <a:latin typeface="Calibri" panose="020F0502020204030204" pitchFamily="34" charset="0"/>
                <a:ea typeface="Calibri" panose="020F0502020204030204" pitchFamily="34" charset="0"/>
                <a:cs typeface="Calibri" panose="020F0502020204030204" pitchFamily="34" charset="0"/>
              </a:rPr>
              <a:t>ي</a:t>
            </a:r>
            <a:r>
              <a:rPr lang="en-US" sz="1100" dirty="0">
                <a:latin typeface="Calibri" panose="020F0502020204030204" pitchFamily="34" charset="0"/>
                <a:ea typeface="Calibri" panose="020F0502020204030204" pitchFamily="34" charset="0"/>
                <a:cs typeface="Calibri" panose="020F0502020204030204" pitchFamily="34" charset="0"/>
              </a:rPr>
              <a:t>ن بالفعل في الرعاية الأسرية "مخفيين" ويصعب التعرف عليهم</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حتى الأطفال الذين تم تسجيلهم في البداية قد لا يتم تحديد مكانهم مرة أخرى إذا انتقلت الأسرة دون إخبار السلطات المختصة</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احتمالية أن يصبح الإيداع حلاً للرعاية طويلة الأمد بشكل افتراضي دون متابعة لم شمل الأسرة</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الفصل الثانوي / انهيار ترتيبات الرعاية: قد لا تتمكن العائلات التي تتعرض لضغوط أو تعيش في فقر </a:t>
            </a:r>
            <a:r>
              <a:rPr lang="ar-SA" sz="1100" dirty="0">
                <a:latin typeface="Calibri" panose="020F0502020204030204" pitchFamily="34" charset="0"/>
                <a:ea typeface="Calibri" panose="020F0502020204030204" pitchFamily="34" charset="0"/>
                <a:cs typeface="Calibri" panose="020F0502020204030204" pitchFamily="34" charset="0"/>
              </a:rPr>
              <a:t>شديد</a:t>
            </a:r>
            <a:r>
              <a:rPr lang="en-US" sz="1100" dirty="0">
                <a:latin typeface="Calibri" panose="020F0502020204030204" pitchFamily="34" charset="0"/>
                <a:ea typeface="Calibri" panose="020F0502020204030204" pitchFamily="34" charset="0"/>
                <a:cs typeface="Calibri" panose="020F0502020204030204" pitchFamily="34" charset="0"/>
              </a:rPr>
              <a:t> أو صعوبة من الاستمرار في </a:t>
            </a:r>
            <a:r>
              <a:rPr lang="ar-SA" sz="1100" dirty="0">
                <a:latin typeface="Calibri" panose="020F0502020204030204" pitchFamily="34" charset="0"/>
                <a:ea typeface="Calibri" panose="020F0502020204030204" pitchFamily="34" charset="0"/>
                <a:cs typeface="Calibri" panose="020F0502020204030204" pitchFamily="34" charset="0"/>
              </a:rPr>
              <a:t> ت</a:t>
            </a:r>
            <a:r>
              <a:rPr lang="en-US" sz="1100" dirty="0">
                <a:latin typeface="Calibri" panose="020F0502020204030204" pitchFamily="34" charset="0"/>
                <a:ea typeface="Calibri" panose="020F0502020204030204" pitchFamily="34" charset="0"/>
                <a:cs typeface="Calibri" panose="020F0502020204030204" pitchFamily="34" charset="0"/>
              </a:rPr>
              <a:t>رتيب</a:t>
            </a:r>
            <a:r>
              <a:rPr lang="ar-SA" sz="1100" dirty="0">
                <a:latin typeface="Calibri" panose="020F0502020204030204" pitchFamily="34" charset="0"/>
                <a:ea typeface="Calibri" panose="020F0502020204030204" pitchFamily="34" charset="0"/>
                <a:cs typeface="Calibri" panose="020F0502020204030204" pitchFamily="34" charset="0"/>
              </a:rPr>
              <a:t> الرعاية</a:t>
            </a:r>
            <a:endParaRPr lang="en-US" sz="1100" dirty="0">
              <a:latin typeface="Calibri" panose="020F0502020204030204" pitchFamily="34" charset="0"/>
              <a:ea typeface="Calibri" panose="020F0502020204030204" pitchFamily="34" charset="0"/>
              <a:cs typeface="Calibri" panose="020F0502020204030204" pitchFamily="34" charset="0"/>
            </a:endParaRPr>
          </a:p>
        </p:txBody>
      </p:sp>
      <p:grpSp>
        <p:nvGrpSpPr>
          <p:cNvPr id="44" name="Group 43">
            <a:extLst>
              <a:ext uri="{FF2B5EF4-FFF2-40B4-BE49-F238E27FC236}">
                <a16:creationId xmlns:a16="http://schemas.microsoft.com/office/drawing/2014/main" id="{B26DAC98-8503-80F5-A5AB-0372C333A462}"/>
              </a:ext>
            </a:extLst>
          </p:cNvPr>
          <p:cNvGrpSpPr/>
          <p:nvPr/>
        </p:nvGrpSpPr>
        <p:grpSpPr>
          <a:xfrm>
            <a:off x="4925413" y="7320441"/>
            <a:ext cx="1130475" cy="1037621"/>
            <a:chOff x="10788562" y="3518124"/>
            <a:chExt cx="1130475" cy="1037621"/>
          </a:xfrm>
        </p:grpSpPr>
        <p:grpSp>
          <p:nvGrpSpPr>
            <p:cNvPr id="45" name="Group 44">
              <a:extLst>
                <a:ext uri="{FF2B5EF4-FFF2-40B4-BE49-F238E27FC236}">
                  <a16:creationId xmlns:a16="http://schemas.microsoft.com/office/drawing/2014/main" id="{D84F88E7-5BA9-F121-78D3-7D0616C32829}"/>
                </a:ext>
              </a:extLst>
            </p:cNvPr>
            <p:cNvGrpSpPr/>
            <p:nvPr/>
          </p:nvGrpSpPr>
          <p:grpSpPr>
            <a:xfrm>
              <a:off x="10788562" y="3518124"/>
              <a:ext cx="1130475" cy="1037621"/>
              <a:chOff x="7772249" y="5449773"/>
              <a:chExt cx="500332" cy="459236"/>
            </a:xfrm>
          </p:grpSpPr>
          <p:sp>
            <p:nvSpPr>
              <p:cNvPr id="49" name="Trapezoid 48">
                <a:extLst>
                  <a:ext uri="{FF2B5EF4-FFF2-40B4-BE49-F238E27FC236}">
                    <a16:creationId xmlns:a16="http://schemas.microsoft.com/office/drawing/2014/main" id="{F0FAC913-F9F9-72E1-09B8-BAC48C2E93EF}"/>
                  </a:ext>
                </a:extLst>
              </p:cNvPr>
              <p:cNvSpPr/>
              <p:nvPr/>
            </p:nvSpPr>
            <p:spPr>
              <a:xfrm>
                <a:off x="7772249" y="5449773"/>
                <a:ext cx="500332" cy="200981"/>
              </a:xfrm>
              <a:prstGeom prst="trapezoid">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50" name="Rectangle 49">
                <a:extLst>
                  <a:ext uri="{FF2B5EF4-FFF2-40B4-BE49-F238E27FC236}">
                    <a16:creationId xmlns:a16="http://schemas.microsoft.com/office/drawing/2014/main" id="{3472D51D-51BD-9913-90C9-4BFD556F28B9}"/>
                  </a:ext>
                </a:extLst>
              </p:cNvPr>
              <p:cNvSpPr/>
              <p:nvPr/>
            </p:nvSpPr>
            <p:spPr>
              <a:xfrm>
                <a:off x="7815586" y="5650754"/>
                <a:ext cx="413659" cy="258255"/>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46" name="Group 45">
              <a:extLst>
                <a:ext uri="{FF2B5EF4-FFF2-40B4-BE49-F238E27FC236}">
                  <a16:creationId xmlns:a16="http://schemas.microsoft.com/office/drawing/2014/main" id="{2FB3BBB8-A5EA-F650-2A7D-DA72176FC7C2}"/>
                </a:ext>
              </a:extLst>
            </p:cNvPr>
            <p:cNvGrpSpPr/>
            <p:nvPr/>
          </p:nvGrpSpPr>
          <p:grpSpPr>
            <a:xfrm>
              <a:off x="11219739" y="3812476"/>
              <a:ext cx="254533" cy="565794"/>
              <a:chOff x="8471006" y="1370604"/>
              <a:chExt cx="254533" cy="565794"/>
            </a:xfrm>
          </p:grpSpPr>
          <p:sp>
            <p:nvSpPr>
              <p:cNvPr id="47" name="Round Same Side Corner Rectangle 21">
                <a:extLst>
                  <a:ext uri="{FF2B5EF4-FFF2-40B4-BE49-F238E27FC236}">
                    <a16:creationId xmlns:a16="http://schemas.microsoft.com/office/drawing/2014/main" id="{1937DC9D-A827-E4AD-D414-2E69A9463189}"/>
                  </a:ext>
                </a:extLst>
              </p:cNvPr>
              <p:cNvSpPr/>
              <p:nvPr/>
            </p:nvSpPr>
            <p:spPr>
              <a:xfrm>
                <a:off x="8472873" y="1668853"/>
                <a:ext cx="251673" cy="267545"/>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48" name="Oval 47">
                <a:extLst>
                  <a:ext uri="{FF2B5EF4-FFF2-40B4-BE49-F238E27FC236}">
                    <a16:creationId xmlns:a16="http://schemas.microsoft.com/office/drawing/2014/main" id="{1045131D-C071-ACB9-7242-EAE54A57ED90}"/>
                  </a:ext>
                </a:extLst>
              </p:cNvPr>
              <p:cNvSpPr/>
              <p:nvPr/>
            </p:nvSpPr>
            <p:spPr>
              <a:xfrm>
                <a:off x="8471006" y="1370604"/>
                <a:ext cx="254533" cy="2545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spTree>
    <p:extLst>
      <p:ext uri="{BB962C8B-B14F-4D97-AF65-F5344CB8AC3E}">
        <p14:creationId xmlns:p14="http://schemas.microsoft.com/office/powerpoint/2010/main" val="30558689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55" name="TextBox 54">
            <a:extLst>
              <a:ext uri="{FF2B5EF4-FFF2-40B4-BE49-F238E27FC236}">
                <a16:creationId xmlns:a16="http://schemas.microsoft.com/office/drawing/2014/main" id="{9626918E-8F1C-196D-174B-BD38BB895F35}"/>
              </a:ext>
            </a:extLst>
          </p:cNvPr>
          <p:cNvSpPr txBox="1"/>
          <p:nvPr/>
        </p:nvSpPr>
        <p:spPr>
          <a:xfrm>
            <a:off x="996287" y="699799"/>
            <a:ext cx="5262998" cy="2076787"/>
          </a:xfrm>
          <a:prstGeom prst="rect">
            <a:avLst/>
          </a:prstGeom>
          <a:solidFill>
            <a:schemeClr val="accent3">
              <a:lumMod val="20000"/>
              <a:lumOff val="80000"/>
            </a:schemeClr>
          </a:solidFill>
        </p:spPr>
        <p:txBody>
          <a:bodyPr wrap="square">
            <a:spAutoFit/>
          </a:bodyPr>
          <a:lstStyle/>
          <a:p>
            <a:pPr algn="r" rtl="1">
              <a:lnSpc>
                <a:spcPct val="107000"/>
              </a:lnSpc>
            </a:pPr>
            <a:r>
              <a:rPr lang="en-US" sz="1100" b="1" dirty="0">
                <a:effectLst/>
                <a:latin typeface="Calibri" panose="020F0502020204030204" pitchFamily="34" charset="0"/>
                <a:ea typeface="Calibri" panose="020F0502020204030204" pitchFamily="34" charset="0"/>
                <a:cs typeface="Calibri" panose="020F0502020204030204" pitchFamily="34" charset="0"/>
              </a:rPr>
              <a:t>العيش المستقل تحت الإشراف / الدعم</a:t>
            </a:r>
          </a:p>
          <a:p>
            <a:pPr algn="r" rtl="1">
              <a:lnSpc>
                <a:spcPct val="107000"/>
              </a:lnSpc>
            </a:pPr>
            <a:endParaRPr lang="en-US" sz="1100" b="1" dirty="0">
              <a:effectLst/>
              <a:latin typeface="Calibri" panose="020F0502020204030204" pitchFamily="34" charset="0"/>
              <a:ea typeface="Calibri" panose="020F0502020204030204" pitchFamily="34" charset="0"/>
              <a:cs typeface="Calibri" panose="020F0502020204030204" pitchFamily="34" charset="0"/>
            </a:endParaRPr>
          </a:p>
          <a:p>
            <a:pPr algn="r" rtl="1">
              <a:lnSpc>
                <a:spcPct val="107000"/>
              </a:lnSpc>
            </a:pPr>
            <a:r>
              <a:rPr lang="en-US" sz="1100" dirty="0">
                <a:effectLst/>
                <a:latin typeface="Calibri" panose="020F0502020204030204" pitchFamily="34" charset="0"/>
                <a:ea typeface="Calibri" panose="020F0502020204030204" pitchFamily="34" charset="0"/>
                <a:cs typeface="Calibri" panose="020F0502020204030204" pitchFamily="34" charset="0"/>
              </a:rPr>
              <a:t>تشير ترتيبات المعيشة المستقلة الخاضعة للإشراف / المدعومة إلى ترتيب الرعاية حيث يعيش فرد أو مجموعة من الأطفال ، الذين قد يكونون مرتبطين أو غير مرتبطين ، بشكل مستقل داخل مجتمع ، أي لا يتم رعايتهم داخل بيئة رعاية عائلية أو سكنية ، بما في ذلك الأسر التي يعيلها أطفال (حيث يتم رعاية الأطفال الأصغر سنًا من قبل طفل / أطفال أكبر سنًا) ومجموعات الأقران (حيث يكون الأطفال من نفس العمر).</a:t>
            </a:r>
          </a:p>
          <a:p>
            <a:pPr algn="r" rtl="1">
              <a:lnSpc>
                <a:spcPct val="107000"/>
              </a:lnSpc>
            </a:pPr>
            <a:endParaRPr lang="en-US" sz="1100" dirty="0">
              <a:effectLst/>
              <a:latin typeface="Calibri" panose="020F0502020204030204" pitchFamily="34" charset="0"/>
              <a:ea typeface="Calibri" panose="020F0502020204030204" pitchFamily="34" charset="0"/>
              <a:cs typeface="Calibri" panose="020F0502020204030204" pitchFamily="34" charset="0"/>
            </a:endParaRPr>
          </a:p>
          <a:p>
            <a:pPr algn="r" rtl="1">
              <a:lnSpc>
                <a:spcPct val="107000"/>
              </a:lnSpc>
            </a:pPr>
            <a:r>
              <a:rPr lang="en-US" sz="1100" dirty="0">
                <a:effectLst/>
                <a:latin typeface="Calibri" panose="020F0502020204030204" pitchFamily="34" charset="0"/>
                <a:ea typeface="Calibri" panose="020F0502020204030204" pitchFamily="34" charset="0"/>
                <a:cs typeface="Calibri" panose="020F0502020204030204" pitchFamily="34" charset="0"/>
              </a:rPr>
              <a:t>قد يتم دعم الأطفال أو الإشراف عليهم من قبل أحد أعضاء المجتمع ، والذي يتم تعيينه وتدريبه بشكل خاص (والذي قد يتم الإشراف عليه من قبل أخصائي الحالة) و / أو من قبل أخصائي الحالة. يمكن أن يكون هذا ترتيبًا فعالًا للأطفال الذين يصعب عليهم الحصول على رعاية بديلة (مثل الأولاد المراهقين) و / أو الأطفال الذين قد يجدون صعوبة في الاستقرار في بيئة عائلية.</a:t>
            </a:r>
          </a:p>
        </p:txBody>
      </p:sp>
      <p:sp>
        <p:nvSpPr>
          <p:cNvPr id="2" name="TextBox 1">
            <a:extLst>
              <a:ext uri="{FF2B5EF4-FFF2-40B4-BE49-F238E27FC236}">
                <a16:creationId xmlns:a16="http://schemas.microsoft.com/office/drawing/2014/main" id="{4AFC9570-DD7A-2FD4-0E9B-77EE925DEE96}"/>
              </a:ext>
            </a:extLst>
          </p:cNvPr>
          <p:cNvSpPr txBox="1"/>
          <p:nvPr/>
        </p:nvSpPr>
        <p:spPr>
          <a:xfrm>
            <a:off x="996287" y="3414153"/>
            <a:ext cx="5262997" cy="3888180"/>
          </a:xfrm>
          <a:prstGeom prst="rect">
            <a:avLst/>
          </a:prstGeom>
          <a:noFill/>
        </p:spPr>
        <p:txBody>
          <a:bodyPr wrap="square">
            <a:spAutoFit/>
          </a:bodyPr>
          <a:lstStyle/>
          <a:p>
            <a:pPr lvl="0" algn="r" rtl="1">
              <a:lnSpc>
                <a:spcPct val="107000"/>
              </a:lnSpc>
              <a:tabLst>
                <a:tab pos="457200" algn="l"/>
              </a:tabLst>
            </a:pPr>
            <a:r>
              <a:rPr lang="en-US" sz="1100" b="1" dirty="0">
                <a:latin typeface="Calibri" panose="020F0502020204030204" pitchFamily="34" charset="0"/>
                <a:ea typeface="Calibri" panose="020F0502020204030204" pitchFamily="34" charset="0"/>
                <a:cs typeface="Calibri" panose="020F0502020204030204" pitchFamily="34" charset="0"/>
              </a:rPr>
              <a:t>النقاط الرئيسية</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يعيش الطفل أو الأطفال بدون رعاية الكبار ب</a:t>
            </a:r>
            <a:r>
              <a:rPr lang="ar-SA" sz="1100" dirty="0">
                <a:latin typeface="Calibri" panose="020F0502020204030204" pitchFamily="34" charset="0"/>
                <a:ea typeface="Calibri" panose="020F0502020204030204" pitchFamily="34" charset="0"/>
                <a:cs typeface="Calibri" panose="020F0502020204030204" pitchFamily="34" charset="0"/>
              </a:rPr>
              <a:t>شكل</a:t>
            </a:r>
            <a:r>
              <a:rPr lang="en-US" sz="1100" dirty="0">
                <a:latin typeface="Calibri" panose="020F0502020204030204" pitchFamily="34" charset="0"/>
                <a:ea typeface="Calibri" panose="020F0502020204030204" pitchFamily="34" charset="0"/>
                <a:cs typeface="Calibri" panose="020F0502020204030204" pitchFamily="34" charset="0"/>
              </a:rPr>
              <a:t> كامل.</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مناسب للأطفال الذين لا تقل أعمارهم عن </a:t>
            </a:r>
            <a:r>
              <a:rPr lang="ar-SA" sz="1100" dirty="0">
                <a:latin typeface="Calibri" panose="020F0502020204030204" pitchFamily="34" charset="0"/>
                <a:ea typeface="Calibri" panose="020F0502020204030204" pitchFamily="34" charset="0"/>
                <a:cs typeface="Calibri" panose="020F0502020204030204" pitchFamily="34" charset="0"/>
              </a:rPr>
              <a:t>١٥</a:t>
            </a:r>
            <a:r>
              <a:rPr lang="en-US" sz="1100" dirty="0">
                <a:latin typeface="Calibri" panose="020F0502020204030204" pitchFamily="34" charset="0"/>
                <a:ea typeface="Calibri" panose="020F0502020204030204" pitchFamily="34" charset="0"/>
                <a:cs typeface="Calibri" panose="020F0502020204030204" pitchFamily="34" charset="0"/>
              </a:rPr>
              <a:t> عامًا ، باستثناء حالة الأطفال الأصغر سنًا الذين يعيشون مع أخ أكبر يبلغ من العمر </a:t>
            </a:r>
            <a:r>
              <a:rPr lang="ar-SA" sz="1100" dirty="0">
                <a:latin typeface="Calibri" panose="020F0502020204030204" pitchFamily="34" charset="0"/>
                <a:ea typeface="Calibri" panose="020F0502020204030204" pitchFamily="34" charset="0"/>
                <a:cs typeface="Calibri" panose="020F0502020204030204" pitchFamily="34" charset="0"/>
              </a:rPr>
              <a:t>١٥</a:t>
            </a:r>
            <a:r>
              <a:rPr lang="en-US" sz="1100" dirty="0">
                <a:latin typeface="Calibri" panose="020F0502020204030204" pitchFamily="34" charset="0"/>
                <a:ea typeface="Calibri" panose="020F0502020204030204" pitchFamily="34" charset="0"/>
                <a:cs typeface="Calibri" panose="020F0502020204030204" pitchFamily="34" charset="0"/>
              </a:rPr>
              <a:t> عامًا أو أكثر ، حيث يكون ذلك في مصلحتهم الفضلى.</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يمكن أن تكون الترتيبات عفوية أو منظمة بواسطة جهة خارجية</a:t>
            </a:r>
          </a:p>
          <a:p>
            <a:pPr marL="171450" lvl="0" indent="-171450" algn="r" rtl="1">
              <a:lnSpc>
                <a:spcPct val="107000"/>
              </a:lnSpc>
              <a:buFont typeface="Arial" panose="020B0604020202020204" pitchFamily="34" charset="0"/>
              <a:buChar char="•"/>
              <a:tabLst>
                <a:tab pos="457200" algn="l"/>
              </a:tabLst>
            </a:pPr>
            <a:endParaRPr lang="en-US" sz="1100" dirty="0">
              <a:latin typeface="Calibri" panose="020F0502020204030204" pitchFamily="34" charset="0"/>
              <a:ea typeface="Calibri" panose="020F0502020204030204" pitchFamily="34" charset="0"/>
              <a:cs typeface="Calibri" panose="020F0502020204030204" pitchFamily="34" charset="0"/>
            </a:endParaRPr>
          </a:p>
          <a:p>
            <a:pPr lvl="0" algn="r" rtl="1">
              <a:lnSpc>
                <a:spcPct val="107000"/>
              </a:lnSpc>
              <a:tabLst>
                <a:tab pos="457200" algn="l"/>
              </a:tabLst>
            </a:pPr>
            <a:r>
              <a:rPr lang="ar-SA" sz="1100" b="1" dirty="0">
                <a:latin typeface="Calibri" panose="020F0502020204030204" pitchFamily="34" charset="0"/>
                <a:ea typeface="Calibri" panose="020F0502020204030204" pitchFamily="34" charset="0"/>
                <a:cs typeface="Calibri" panose="020F0502020204030204" pitchFamily="34" charset="0"/>
              </a:rPr>
              <a:t>ال</a:t>
            </a:r>
            <a:r>
              <a:rPr lang="en-US" sz="1100" b="1" dirty="0">
                <a:latin typeface="Calibri" panose="020F0502020204030204" pitchFamily="34" charset="0"/>
                <a:ea typeface="Calibri" panose="020F0502020204030204" pitchFamily="34" charset="0"/>
                <a:cs typeface="Calibri" panose="020F0502020204030204" pitchFamily="34" charset="0"/>
              </a:rPr>
              <a:t>مُرشِد</a:t>
            </a:r>
          </a:p>
          <a:p>
            <a:pPr lvl="0" algn="r" rtl="1">
              <a:lnSpc>
                <a:spcPct val="107000"/>
              </a:lnSpc>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شخص ، عادة ما يكون بالغًا ، يتم تكليفه أو توليه مسؤولية كونه مستشارًا موثوقًا به لطفل أو لمجموعات من الأطفال.</a:t>
            </a:r>
          </a:p>
          <a:p>
            <a:pPr lvl="0" algn="r" rtl="1">
              <a:lnSpc>
                <a:spcPct val="107000"/>
              </a:lnSpc>
              <a:tabLst>
                <a:tab pos="457200" algn="l"/>
              </a:tabLst>
            </a:pPr>
            <a:endParaRPr lang="en-US" sz="1100" dirty="0">
              <a:latin typeface="Calibri" panose="020F0502020204030204" pitchFamily="34" charset="0"/>
              <a:ea typeface="Calibri" panose="020F0502020204030204" pitchFamily="34" charset="0"/>
              <a:cs typeface="Calibri" panose="020F0502020204030204" pitchFamily="34" charset="0"/>
            </a:endParaRP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عادة ما يكون المرشد شخصًا أكثر خبرة أو معرفة من المجتمع ، وربما يكون عضوًا في مجموعة مجتمعية ، أو في بعض الحالات يمكن تعيين الموجهين من قبل السلطات المحلية.</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يساعد المرشد الطفل على التعامل مع التحديات اليومية ، ويوفر لهم الدعم والرعاية المناسبين ، ويربطهم بآفاق النمو والتطور الشخصي ، والفرص الاجتماعية والاقتصادية.</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لا يعيش الموجهون عادة مع الأطفال ، لكنهم يزورونهم بانتظام ويقدمون لهم الدعم اللازم.</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لا يتحمل المرشد أي مسؤولية قانونية عن الطفل / الأطفال ومن غير المرجح أن تتم الإشارة إليه في القوانين الوطنية.</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لا ينبغي الخلط بين المرشد والوصي الذي يتم تعيينه عمومًا من قبل السلطات القضائية الوطنية لحماية مصالح الطفل الفضلى ورفاهه العام.</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عندما يكون هناك مرشد ووصي ، من المهم أن يكونوا على </a:t>
            </a:r>
            <a:r>
              <a:rPr lang="ar-SA" sz="1100" dirty="0">
                <a:latin typeface="Calibri" panose="020F0502020204030204" pitchFamily="34" charset="0"/>
                <a:ea typeface="Calibri" panose="020F0502020204030204" pitchFamily="34" charset="0"/>
                <a:cs typeface="Calibri" panose="020F0502020204030204" pitchFamily="34" charset="0"/>
              </a:rPr>
              <a:t>تواصل</a:t>
            </a:r>
            <a:r>
              <a:rPr lang="en-US" sz="1100" dirty="0">
                <a:latin typeface="Calibri" panose="020F0502020204030204" pitchFamily="34" charset="0"/>
                <a:ea typeface="Calibri" panose="020F0502020204030204" pitchFamily="34" charset="0"/>
                <a:cs typeface="Calibri" panose="020F0502020204030204" pitchFamily="34" charset="0"/>
              </a:rPr>
              <a:t> حتى </a:t>
            </a:r>
            <a:r>
              <a:rPr lang="ar-SA" sz="1100" dirty="0">
                <a:latin typeface="Calibri" panose="020F0502020204030204" pitchFamily="34" charset="0"/>
                <a:ea typeface="Calibri" panose="020F0502020204030204" pitchFamily="34" charset="0"/>
                <a:cs typeface="Calibri" panose="020F0502020204030204" pitchFamily="34" charset="0"/>
              </a:rPr>
              <a:t>يقدموا</a:t>
            </a:r>
            <a:r>
              <a:rPr lang="en-US" sz="1100" dirty="0">
                <a:latin typeface="Calibri" panose="020F0502020204030204" pitchFamily="34" charset="0"/>
                <a:ea typeface="Calibri" panose="020F0502020204030204" pitchFamily="34" charset="0"/>
                <a:cs typeface="Calibri" panose="020F0502020204030204" pitchFamily="34" charset="0"/>
              </a:rPr>
              <a:t> </a:t>
            </a:r>
            <a:r>
              <a:rPr lang="ar-SA" sz="1100" dirty="0">
                <a:latin typeface="Calibri" panose="020F0502020204030204" pitchFamily="34" charset="0"/>
                <a:ea typeface="Calibri" panose="020F0502020204030204" pitchFamily="34" charset="0"/>
                <a:cs typeface="Calibri" panose="020F0502020204030204" pitchFamily="34" charset="0"/>
              </a:rPr>
              <a:t>لل</a:t>
            </a:r>
            <a:r>
              <a:rPr lang="en-US" sz="1100" dirty="0">
                <a:latin typeface="Calibri" panose="020F0502020204030204" pitchFamily="34" charset="0"/>
                <a:ea typeface="Calibri" panose="020F0502020204030204" pitchFamily="34" charset="0"/>
                <a:cs typeface="Calibri" panose="020F0502020204030204" pitchFamily="34" charset="0"/>
              </a:rPr>
              <a:t>طفل / الأطفال رسائل مماثلة</a:t>
            </a:r>
            <a:r>
              <a:rPr lang="en-US" sz="1100" dirty="0">
                <a:latin typeface="Calibri" panose="020F0502020204030204" pitchFamily="34" charset="0"/>
                <a:ea typeface="Calibri" panose="020F0502020204030204" pitchFamily="34" charset="0"/>
                <a:cs typeface="Arial" panose="020B0604020202020204" pitchFamily="34" charset="0"/>
              </a:rPr>
              <a:t>.</a:t>
            </a:r>
          </a:p>
        </p:txBody>
      </p:sp>
    </p:spTree>
    <p:extLst>
      <p:ext uri="{BB962C8B-B14F-4D97-AF65-F5344CB8AC3E}">
        <p14:creationId xmlns:p14="http://schemas.microsoft.com/office/powerpoint/2010/main" val="14259675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53" name="TextBox 52">
            <a:extLst>
              <a:ext uri="{FF2B5EF4-FFF2-40B4-BE49-F238E27FC236}">
                <a16:creationId xmlns:a16="http://schemas.microsoft.com/office/drawing/2014/main" id="{4F66F270-A98F-D079-7AF2-3E6C8D5BD987}"/>
              </a:ext>
            </a:extLst>
          </p:cNvPr>
          <p:cNvSpPr txBox="1"/>
          <p:nvPr/>
        </p:nvSpPr>
        <p:spPr>
          <a:xfrm>
            <a:off x="3676190" y="748943"/>
            <a:ext cx="2557680" cy="1714508"/>
          </a:xfrm>
          <a:prstGeom prst="rect">
            <a:avLst/>
          </a:prstGeom>
          <a:noFill/>
        </p:spPr>
        <p:txBody>
          <a:bodyPr wrap="square">
            <a:spAutoFit/>
          </a:bodyPr>
          <a:lstStyle/>
          <a:p>
            <a:pPr algn="r" rtl="1">
              <a:lnSpc>
                <a:spcPct val="107000"/>
              </a:lnSpc>
            </a:pPr>
            <a:r>
              <a:rPr lang="ar-SA" sz="1100" b="1" dirty="0">
                <a:latin typeface="Calibri" panose="020F0502020204030204" pitchFamily="34" charset="0"/>
                <a:ea typeface="Calibri" panose="020F0502020204030204" pitchFamily="34" charset="0"/>
                <a:cs typeface="Calibri" panose="020F0502020204030204" pitchFamily="34" charset="0"/>
              </a:rPr>
              <a:t>عوامل الحماية</a:t>
            </a:r>
            <a:endParaRPr lang="en-US" sz="1100" b="1" dirty="0">
              <a:latin typeface="Calibri" panose="020F0502020204030204" pitchFamily="34" charset="0"/>
              <a:ea typeface="Calibri" panose="020F0502020204030204" pitchFamily="34" charset="0"/>
              <a:cs typeface="Calibri" panose="020F0502020204030204" pitchFamily="34" charset="0"/>
            </a:endParaRP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الأطفال قادرون على الحفاظ على الاستقلال وتطوير المرونة ، لا سيما عندما يتلقون الدعم من أعضاء المجتمع / الهياكل</a:t>
            </a:r>
            <a:r>
              <a:rPr lang="ar-SA" sz="1100" dirty="0">
                <a:latin typeface="Calibri" panose="020F0502020204030204" pitchFamily="34" charset="0"/>
                <a:ea typeface="Calibri" panose="020F0502020204030204" pitchFamily="34" charset="0"/>
                <a:cs typeface="Calibri" panose="020F0502020204030204" pitchFamily="34" charset="0"/>
              </a:rPr>
              <a:t> المجتمعية</a:t>
            </a:r>
            <a:r>
              <a:rPr lang="en-US" sz="1100" dirty="0">
                <a:latin typeface="Calibri" panose="020F0502020204030204" pitchFamily="34" charset="0"/>
                <a:ea typeface="Calibri" panose="020F0502020204030204" pitchFamily="34" charset="0"/>
                <a:cs typeface="Calibri" panose="020F0502020204030204" pitchFamily="34" charset="0"/>
              </a:rPr>
              <a:t>. يمكن أن تساعدهم على الانتقال إلى مرحلة البلوغ.</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تبقى مجموعات ال</a:t>
            </a:r>
            <a:r>
              <a:rPr lang="ar-SA" sz="1100" dirty="0">
                <a:latin typeface="Calibri" panose="020F0502020204030204" pitchFamily="34" charset="0"/>
                <a:ea typeface="Calibri" panose="020F0502020204030204" pitchFamily="34" charset="0"/>
                <a:cs typeface="Calibri" panose="020F0502020204030204" pitchFamily="34" charset="0"/>
              </a:rPr>
              <a:t>أشقاء </a:t>
            </a:r>
            <a:r>
              <a:rPr lang="en-US" sz="1100" dirty="0">
                <a:latin typeface="Calibri" panose="020F0502020204030204" pitchFamily="34" charset="0"/>
                <a:ea typeface="Calibri" panose="020F0502020204030204" pitchFamily="34" charset="0"/>
                <a:cs typeface="Calibri" panose="020F0502020204030204" pitchFamily="34" charset="0"/>
              </a:rPr>
              <a:t>معًا ؛ فرص ل</a:t>
            </a:r>
            <a:r>
              <a:rPr lang="ar-SA" sz="1100" dirty="0">
                <a:latin typeface="Calibri" panose="020F0502020204030204" pitchFamily="34" charset="0"/>
                <a:ea typeface="Calibri" panose="020F0502020204030204" pitchFamily="34" charset="0"/>
                <a:cs typeface="Calibri" panose="020F0502020204030204" pitchFamily="34" charset="0"/>
              </a:rPr>
              <a:t>لارتباط ال</a:t>
            </a:r>
            <a:r>
              <a:rPr lang="en-US" sz="1100" dirty="0">
                <a:latin typeface="Calibri" panose="020F0502020204030204" pitchFamily="34" charset="0"/>
                <a:ea typeface="Calibri" panose="020F0502020204030204" pitchFamily="34" charset="0"/>
                <a:cs typeface="Calibri" panose="020F0502020204030204" pitchFamily="34" charset="0"/>
              </a:rPr>
              <a:t>صحي</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يمكن لمجموعات الأطفال الذين ربما يكونو</a:t>
            </a:r>
            <a:r>
              <a:rPr lang="ar-SA" sz="1100" dirty="0">
                <a:latin typeface="Calibri" panose="020F0502020204030204" pitchFamily="34" charset="0"/>
                <a:ea typeface="Calibri" panose="020F0502020204030204" pitchFamily="34" charset="0"/>
                <a:cs typeface="Calibri" panose="020F0502020204030204" pitchFamily="34" charset="0"/>
              </a:rPr>
              <a:t>ا</a:t>
            </a:r>
            <a:r>
              <a:rPr lang="en-US" sz="1100" dirty="0">
                <a:latin typeface="Calibri" panose="020F0502020204030204" pitchFamily="34" charset="0"/>
                <a:ea typeface="Calibri" panose="020F0502020204030204" pitchFamily="34" charset="0"/>
                <a:cs typeface="Calibri" panose="020F0502020204030204" pitchFamily="34" charset="0"/>
              </a:rPr>
              <a:t> قد كونوا رابطة أن يظلوا معًا</a:t>
            </a:r>
          </a:p>
        </p:txBody>
      </p:sp>
      <p:sp>
        <p:nvSpPr>
          <p:cNvPr id="56" name="TextBox 55">
            <a:extLst>
              <a:ext uri="{FF2B5EF4-FFF2-40B4-BE49-F238E27FC236}">
                <a16:creationId xmlns:a16="http://schemas.microsoft.com/office/drawing/2014/main" id="{E314F22C-5CD2-112F-2DDE-D28910E83944}"/>
              </a:ext>
            </a:extLst>
          </p:cNvPr>
          <p:cNvSpPr txBox="1"/>
          <p:nvPr/>
        </p:nvSpPr>
        <p:spPr>
          <a:xfrm>
            <a:off x="3553968" y="699799"/>
            <a:ext cx="2705318" cy="265457"/>
          </a:xfrm>
          <a:prstGeom prst="rect">
            <a:avLst/>
          </a:prstGeom>
          <a:noFill/>
        </p:spPr>
        <p:txBody>
          <a:bodyPr wrap="square">
            <a:spAutoFit/>
          </a:bodyPr>
          <a:lstStyle/>
          <a:p>
            <a:pPr algn="r" rtl="1">
              <a:lnSpc>
                <a:spcPct val="107000"/>
              </a:lnSpc>
            </a:pPr>
            <a:endParaRPr lang="en-US" sz="1100" dirty="0">
              <a:latin typeface="Calibri" panose="020F0502020204030204" pitchFamily="34" charset="0"/>
              <a:ea typeface="Calibri" panose="020F0502020204030204" pitchFamily="34" charset="0"/>
              <a:cs typeface="Arial" panose="020B0604020202020204" pitchFamily="34" charset="0"/>
            </a:endParaRPr>
          </a:p>
        </p:txBody>
      </p:sp>
      <p:sp>
        <p:nvSpPr>
          <p:cNvPr id="3" name="TextBox 2">
            <a:extLst>
              <a:ext uri="{FF2B5EF4-FFF2-40B4-BE49-F238E27FC236}">
                <a16:creationId xmlns:a16="http://schemas.microsoft.com/office/drawing/2014/main" id="{D13F15F9-8AC8-48CA-4493-32131C8CEE55}"/>
              </a:ext>
            </a:extLst>
          </p:cNvPr>
          <p:cNvSpPr txBox="1"/>
          <p:nvPr/>
        </p:nvSpPr>
        <p:spPr>
          <a:xfrm>
            <a:off x="996288" y="2988898"/>
            <a:ext cx="4048678" cy="351035"/>
          </a:xfrm>
          <a:prstGeom prst="rect">
            <a:avLst/>
          </a:prstGeom>
          <a:noFill/>
          <a:ln>
            <a:noFill/>
          </a:ln>
        </p:spPr>
        <p:txBody>
          <a:bodyPr wrap="square" lIns="90000" tIns="90000" rIns="90000" bIns="90000" rtlCol="0">
            <a:spAutoFit/>
          </a:bodyPr>
          <a:lstStyle/>
          <a:p>
            <a:pPr algn="r" rtl="1"/>
            <a:r>
              <a:rPr lang="ar-SA" sz="1100" b="1" dirty="0">
                <a:latin typeface="Calibri" panose="020F0502020204030204" pitchFamily="34" charset="0"/>
                <a:cs typeface="Calibri" panose="020F0502020204030204" pitchFamily="34" charset="0"/>
              </a:rPr>
              <a:t>الدعم </a:t>
            </a:r>
            <a:r>
              <a:rPr lang="en-US" sz="1100" b="1" dirty="0">
                <a:latin typeface="Calibri" panose="020F0502020204030204" pitchFamily="34" charset="0"/>
                <a:cs typeface="Calibri" panose="020F0502020204030204" pitchFamily="34" charset="0"/>
              </a:rPr>
              <a:t>الأسر</a:t>
            </a:r>
            <a:r>
              <a:rPr lang="ar-SA" sz="1100" b="1" dirty="0">
                <a:latin typeface="Calibri" panose="020F0502020204030204" pitchFamily="34" charset="0"/>
                <a:cs typeface="Calibri" panose="020F0502020204030204" pitchFamily="34" charset="0"/>
              </a:rPr>
              <a:t>ي</a:t>
            </a:r>
            <a:r>
              <a:rPr lang="en-US" sz="1100" b="1" dirty="0">
                <a:latin typeface="Calibri" panose="020F0502020204030204" pitchFamily="34" charset="0"/>
                <a:cs typeface="Calibri" panose="020F0502020204030204" pitchFamily="34" charset="0"/>
              </a:rPr>
              <a:t> في العيش المستقل</a:t>
            </a:r>
            <a:r>
              <a:rPr lang="ar-SA" sz="1100" b="1" dirty="0">
                <a:latin typeface="Calibri" panose="020F0502020204030204" pitchFamily="34" charset="0"/>
                <a:cs typeface="Calibri" panose="020F0502020204030204" pitchFamily="34" charset="0"/>
              </a:rPr>
              <a:t>/</a:t>
            </a:r>
            <a:r>
              <a:rPr lang="en-US" sz="1100" b="1" dirty="0">
                <a:latin typeface="Calibri" panose="020F0502020204030204" pitchFamily="34" charset="0"/>
                <a:cs typeface="Calibri" panose="020F0502020204030204" pitchFamily="34" charset="0"/>
              </a:rPr>
              <a:t> المدعوم</a:t>
            </a:r>
            <a:r>
              <a:rPr lang="en-US" sz="1100" b="1" dirty="0"/>
              <a:t>:</a:t>
            </a:r>
          </a:p>
        </p:txBody>
      </p:sp>
      <p:sp>
        <p:nvSpPr>
          <p:cNvPr id="4" name="Rectangle 3">
            <a:extLst>
              <a:ext uri="{FF2B5EF4-FFF2-40B4-BE49-F238E27FC236}">
                <a16:creationId xmlns:a16="http://schemas.microsoft.com/office/drawing/2014/main" id="{1423D7D9-44C0-BAE0-3071-9C0926F9B438}"/>
              </a:ext>
            </a:extLst>
          </p:cNvPr>
          <p:cNvSpPr/>
          <p:nvPr/>
        </p:nvSpPr>
        <p:spPr>
          <a:xfrm>
            <a:off x="996288" y="3352000"/>
            <a:ext cx="5262998" cy="2670428"/>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6" name="TextBox 5">
            <a:extLst>
              <a:ext uri="{FF2B5EF4-FFF2-40B4-BE49-F238E27FC236}">
                <a16:creationId xmlns:a16="http://schemas.microsoft.com/office/drawing/2014/main" id="{D1EF884B-2250-057C-E0AD-F95A8E8F5377}"/>
              </a:ext>
            </a:extLst>
          </p:cNvPr>
          <p:cNvSpPr txBox="1"/>
          <p:nvPr/>
        </p:nvSpPr>
        <p:spPr>
          <a:xfrm>
            <a:off x="976106" y="779269"/>
            <a:ext cx="2705318" cy="1714508"/>
          </a:xfrm>
          <a:prstGeom prst="rect">
            <a:avLst/>
          </a:prstGeom>
          <a:noFill/>
        </p:spPr>
        <p:txBody>
          <a:bodyPr wrap="square">
            <a:spAutoFit/>
          </a:bodyPr>
          <a:lstStyle/>
          <a:p>
            <a:pPr algn="r" rtl="1">
              <a:lnSpc>
                <a:spcPct val="107000"/>
              </a:lnSpc>
            </a:pPr>
            <a:r>
              <a:rPr lang="en-US" sz="1100" b="1" dirty="0">
                <a:latin typeface="Calibri" panose="020F0502020204030204" pitchFamily="34" charset="0"/>
                <a:ea typeface="Calibri" panose="020F0502020204030204" pitchFamily="34" charset="0"/>
                <a:cs typeface="Calibri" panose="020F0502020204030204" pitchFamily="34" charset="0"/>
              </a:rPr>
              <a:t>عوامل الخطر</a:t>
            </a:r>
          </a:p>
          <a:p>
            <a:pPr marL="171450" lvl="0" indent="-171450" algn="r" rtl="1">
              <a:lnSpc>
                <a:spcPct val="107000"/>
              </a:lnSpc>
              <a:buFont typeface="Arial" panose="020B0604020202020204" pitchFamily="34" charset="0"/>
              <a:buChar char="•"/>
              <a:tabLst>
                <a:tab pos="457200" algn="l"/>
              </a:tabLst>
            </a:pPr>
            <a:r>
              <a:rPr lang="ar-SA" sz="1100" dirty="0">
                <a:latin typeface="Calibri" panose="020F0502020204030204" pitchFamily="34" charset="0"/>
                <a:ea typeface="Calibri" panose="020F0502020204030204" pitchFamily="34" charset="0"/>
                <a:cs typeface="Calibri" panose="020F0502020204030204" pitchFamily="34" charset="0"/>
              </a:rPr>
              <a:t>يفتقر </a:t>
            </a:r>
            <a:r>
              <a:rPr lang="en-US" sz="1100" dirty="0">
                <a:latin typeface="Calibri" panose="020F0502020204030204" pitchFamily="34" charset="0"/>
                <a:ea typeface="Calibri" panose="020F0502020204030204" pitchFamily="34" charset="0"/>
                <a:cs typeface="Calibri" panose="020F0502020204030204" pitchFamily="34" charset="0"/>
              </a:rPr>
              <a:t>الأطفال إلى الحدود</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ديناميات القوة بين الأطفال يمكن أن تؤدي إلى التنمر أو الاستغلال</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يمكن أن يتعرض الأطفال لخطر التهديدات المختلفة مثل الإساءة والاستغلال والعنف الجنسي والعنف القائم على النوع الاجتماعي ، خاصة إذا لم يتم حمايتهم / دعمهم من قبل أفراد المجتمع</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قد ي</a:t>
            </a:r>
            <a:r>
              <a:rPr lang="ar-SA" sz="1100" dirty="0">
                <a:latin typeface="Calibri" panose="020F0502020204030204" pitchFamily="34" charset="0"/>
                <a:ea typeface="Calibri" panose="020F0502020204030204" pitchFamily="34" charset="0"/>
                <a:cs typeface="Calibri" panose="020F0502020204030204" pitchFamily="34" charset="0"/>
              </a:rPr>
              <a:t>عاني</a:t>
            </a:r>
            <a:r>
              <a:rPr lang="en-US" sz="1100" dirty="0">
                <a:latin typeface="Calibri" panose="020F0502020204030204" pitchFamily="34" charset="0"/>
                <a:ea typeface="Calibri" panose="020F0502020204030204" pitchFamily="34" charset="0"/>
                <a:cs typeface="Calibri" panose="020F0502020204030204" pitchFamily="34" charset="0"/>
              </a:rPr>
              <a:t> الأطفال للوصول إلى الخدمات الأساسية</a:t>
            </a:r>
          </a:p>
        </p:txBody>
      </p:sp>
      <p:grpSp>
        <p:nvGrpSpPr>
          <p:cNvPr id="7" name="Group 6">
            <a:extLst>
              <a:ext uri="{FF2B5EF4-FFF2-40B4-BE49-F238E27FC236}">
                <a16:creationId xmlns:a16="http://schemas.microsoft.com/office/drawing/2014/main" id="{CC9D9BF6-5EBE-E826-E1B3-30C70EADD1A8}"/>
              </a:ext>
            </a:extLst>
          </p:cNvPr>
          <p:cNvGrpSpPr/>
          <p:nvPr/>
        </p:nvGrpSpPr>
        <p:grpSpPr>
          <a:xfrm>
            <a:off x="1144653" y="5239849"/>
            <a:ext cx="1130475" cy="1037621"/>
            <a:chOff x="10788562" y="3518124"/>
            <a:chExt cx="1130475" cy="1037621"/>
          </a:xfrm>
        </p:grpSpPr>
        <p:grpSp>
          <p:nvGrpSpPr>
            <p:cNvPr id="8" name="Group 7">
              <a:extLst>
                <a:ext uri="{FF2B5EF4-FFF2-40B4-BE49-F238E27FC236}">
                  <a16:creationId xmlns:a16="http://schemas.microsoft.com/office/drawing/2014/main" id="{7FE42FCD-641B-7DE5-8360-9911D70330D2}"/>
                </a:ext>
              </a:extLst>
            </p:cNvPr>
            <p:cNvGrpSpPr/>
            <p:nvPr/>
          </p:nvGrpSpPr>
          <p:grpSpPr>
            <a:xfrm>
              <a:off x="10788562" y="3518124"/>
              <a:ext cx="1130475" cy="1037621"/>
              <a:chOff x="7772249" y="5449773"/>
              <a:chExt cx="500332" cy="459236"/>
            </a:xfrm>
          </p:grpSpPr>
          <p:sp>
            <p:nvSpPr>
              <p:cNvPr id="12" name="Trapezoid 11">
                <a:extLst>
                  <a:ext uri="{FF2B5EF4-FFF2-40B4-BE49-F238E27FC236}">
                    <a16:creationId xmlns:a16="http://schemas.microsoft.com/office/drawing/2014/main" id="{F71D7020-2F6A-1E49-8E28-E3BB4AB940A9}"/>
                  </a:ext>
                </a:extLst>
              </p:cNvPr>
              <p:cNvSpPr/>
              <p:nvPr/>
            </p:nvSpPr>
            <p:spPr>
              <a:xfrm>
                <a:off x="7772249" y="5449773"/>
                <a:ext cx="500332" cy="200981"/>
              </a:xfrm>
              <a:prstGeom prst="trapezoid">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3" name="Rectangle 12">
                <a:extLst>
                  <a:ext uri="{FF2B5EF4-FFF2-40B4-BE49-F238E27FC236}">
                    <a16:creationId xmlns:a16="http://schemas.microsoft.com/office/drawing/2014/main" id="{19C15FB1-4FB3-97BE-8131-56158AF5247F}"/>
                  </a:ext>
                </a:extLst>
              </p:cNvPr>
              <p:cNvSpPr/>
              <p:nvPr/>
            </p:nvSpPr>
            <p:spPr>
              <a:xfrm>
                <a:off x="7815586" y="5650754"/>
                <a:ext cx="413659" cy="258255"/>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9" name="Group 8">
              <a:extLst>
                <a:ext uri="{FF2B5EF4-FFF2-40B4-BE49-F238E27FC236}">
                  <a16:creationId xmlns:a16="http://schemas.microsoft.com/office/drawing/2014/main" id="{ACAB7C78-5F63-EC22-E4EE-8B8099C032A9}"/>
                </a:ext>
              </a:extLst>
            </p:cNvPr>
            <p:cNvGrpSpPr/>
            <p:nvPr/>
          </p:nvGrpSpPr>
          <p:grpSpPr>
            <a:xfrm>
              <a:off x="11219739" y="3812476"/>
              <a:ext cx="254533" cy="565794"/>
              <a:chOff x="8471006" y="1370604"/>
              <a:chExt cx="254533" cy="565794"/>
            </a:xfrm>
          </p:grpSpPr>
          <p:sp>
            <p:nvSpPr>
              <p:cNvPr id="10" name="Round Same Side Corner Rectangle 21">
                <a:extLst>
                  <a:ext uri="{FF2B5EF4-FFF2-40B4-BE49-F238E27FC236}">
                    <a16:creationId xmlns:a16="http://schemas.microsoft.com/office/drawing/2014/main" id="{FF187A87-F00D-44FE-BA30-E245E8E30899}"/>
                  </a:ext>
                </a:extLst>
              </p:cNvPr>
              <p:cNvSpPr/>
              <p:nvPr/>
            </p:nvSpPr>
            <p:spPr>
              <a:xfrm>
                <a:off x="8472873" y="1668853"/>
                <a:ext cx="251673" cy="267545"/>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1" name="Oval 10">
                <a:extLst>
                  <a:ext uri="{FF2B5EF4-FFF2-40B4-BE49-F238E27FC236}">
                    <a16:creationId xmlns:a16="http://schemas.microsoft.com/office/drawing/2014/main" id="{C77AEDF5-2C9D-8BBB-8B8E-C88477D708C3}"/>
                  </a:ext>
                </a:extLst>
              </p:cNvPr>
              <p:cNvSpPr/>
              <p:nvPr/>
            </p:nvSpPr>
            <p:spPr>
              <a:xfrm>
                <a:off x="8471006" y="1370604"/>
                <a:ext cx="254533" cy="2545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spTree>
    <p:extLst>
      <p:ext uri="{BB962C8B-B14F-4D97-AF65-F5344CB8AC3E}">
        <p14:creationId xmlns:p14="http://schemas.microsoft.com/office/powerpoint/2010/main" val="22311541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6B17A05-5160-3F1D-6F5D-CEFC4F447144}"/>
              </a:ext>
            </a:extLst>
          </p:cNvPr>
          <p:cNvSpPr/>
          <p:nvPr/>
        </p:nvSpPr>
        <p:spPr>
          <a:xfrm>
            <a:off x="0" y="0"/>
            <a:ext cx="6858000" cy="33147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6" name="TextBox 5">
            <a:extLst>
              <a:ext uri="{FF2B5EF4-FFF2-40B4-BE49-F238E27FC236}">
                <a16:creationId xmlns:a16="http://schemas.microsoft.com/office/drawing/2014/main" id="{D538EB5D-BDBC-449C-4D32-9E96742D7F80}"/>
              </a:ext>
            </a:extLst>
          </p:cNvPr>
          <p:cNvSpPr txBox="1"/>
          <p:nvPr/>
        </p:nvSpPr>
        <p:spPr>
          <a:xfrm>
            <a:off x="752439" y="4817751"/>
            <a:ext cx="5061022" cy="2062103"/>
          </a:xfrm>
          <a:prstGeom prst="rect">
            <a:avLst/>
          </a:prstGeom>
          <a:noFill/>
        </p:spPr>
        <p:txBody>
          <a:bodyPr wrap="square" rtlCol="0">
            <a:spAutoFit/>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kumimoji="0" lang="ar-SA" sz="2000" b="1" i="0" u="none" strike="noStrike" kern="1200" cap="none" spc="300" normalizeH="0" baseline="0" noProof="0" dirty="0">
                <a:ln>
                  <a:noFill/>
                </a:ln>
                <a:solidFill>
                  <a:schemeClr val="accent3">
                    <a:lumMod val="75000"/>
                  </a:schemeClr>
                </a:solidFill>
                <a:effectLst/>
                <a:uLnTx/>
                <a:uFillTx/>
                <a:latin typeface="Calibri" panose="020F0502020204030204" pitchFamily="34" charset="0"/>
                <a:cs typeface="Calibri" panose="020F0502020204030204" pitchFamily="34" charset="0"/>
              </a:rPr>
              <a:t>ال</a:t>
            </a:r>
            <a:r>
              <a:rPr kumimoji="0" lang="en-US" sz="2000" b="1" i="0" u="none" strike="noStrike" kern="1200" cap="none" spc="300" normalizeH="0" baseline="0" noProof="0" dirty="0">
                <a:ln>
                  <a:noFill/>
                </a:ln>
                <a:solidFill>
                  <a:schemeClr val="accent3">
                    <a:lumMod val="75000"/>
                  </a:schemeClr>
                </a:solidFill>
                <a:effectLst/>
                <a:uLnTx/>
                <a:uFillTx/>
                <a:latin typeface="Calibri" panose="020F0502020204030204" pitchFamily="34" charset="0"/>
                <a:cs typeface="Calibri" panose="020F0502020204030204" pitchFamily="34" charset="0"/>
              </a:rPr>
              <a:t>وحدة </a:t>
            </a:r>
            <a:r>
              <a:rPr kumimoji="0" lang="ar-SA" sz="2000" b="1" i="0" u="none" strike="noStrike" kern="1200" cap="none" spc="300" normalizeH="0" baseline="0" noProof="0" dirty="0">
                <a:ln>
                  <a:noFill/>
                </a:ln>
                <a:solidFill>
                  <a:schemeClr val="accent3">
                    <a:lumMod val="75000"/>
                  </a:schemeClr>
                </a:solidFill>
                <a:effectLst/>
                <a:uLnTx/>
                <a:uFillTx/>
                <a:latin typeface="Calibri" panose="020F0502020204030204" pitchFamily="34" charset="0"/>
                <a:cs typeface="Calibri" panose="020F0502020204030204" pitchFamily="34" charset="0"/>
              </a:rPr>
              <a:t>١</a:t>
            </a:r>
            <a:endParaRPr kumimoji="0" lang="en-US" sz="2000" b="1" i="0" u="none" strike="noStrike" kern="1200" cap="none" spc="300" normalizeH="0" baseline="0" noProof="0" dirty="0">
              <a:ln>
                <a:noFill/>
              </a:ln>
              <a:solidFill>
                <a:schemeClr val="accent3">
                  <a:lumMod val="75000"/>
                </a:schemeClr>
              </a:solidFill>
              <a:effectLst/>
              <a:uLnTx/>
              <a:uFillTx/>
              <a:latin typeface="Calibri" panose="020F0502020204030204" pitchFamily="34" charset="0"/>
              <a:cs typeface="Calibri" panose="020F0502020204030204" pitchFamily="34" charset="0"/>
            </a:endParaRPr>
          </a:p>
          <a:p>
            <a:pPr marL="0" marR="0" lvl="0" indent="0" algn="r" defTabSz="457200" rtl="1" eaLnBrk="1" fontAlgn="auto" latinLnBrk="0" hangingPunct="1">
              <a:lnSpc>
                <a:spcPct val="100000"/>
              </a:lnSpc>
              <a:spcBef>
                <a:spcPts val="0"/>
              </a:spcBef>
              <a:spcAft>
                <a:spcPts val="0"/>
              </a:spcAft>
              <a:buClrTx/>
              <a:buSzTx/>
              <a:buFontTx/>
              <a:buNone/>
              <a:tabLst/>
              <a:defRPr/>
            </a:pPr>
            <a:r>
              <a:rPr lang="en-US" sz="2000" b="1" spc="300" dirty="0">
                <a:solidFill>
                  <a:schemeClr val="accent3">
                    <a:lumMod val="75000"/>
                  </a:schemeClr>
                </a:solidFill>
                <a:latin typeface="Garamond" panose="02020404030301010803" pitchFamily="18" charset="0"/>
              </a:rPr>
              <a:t> </a:t>
            </a:r>
            <a:endParaRPr lang="en-US" sz="4400" b="1" dirty="0">
              <a:solidFill>
                <a:schemeClr val="accent3">
                  <a:lumMod val="75000"/>
                </a:schemeClr>
              </a:solidFill>
              <a:latin typeface="Garamond" panose="02020404030301010803" pitchFamily="18" charset="0"/>
            </a:endParaRPr>
          </a:p>
          <a:p>
            <a:pPr algn="r" rtl="1"/>
            <a:r>
              <a:rPr lang="en-US" sz="4400" b="1" dirty="0">
                <a:solidFill>
                  <a:schemeClr val="accent3">
                    <a:lumMod val="75000"/>
                  </a:schemeClr>
                </a:solidFill>
                <a:latin typeface="Calibri" panose="020F0502020204030204" pitchFamily="34" charset="0"/>
                <a:cs typeface="Calibri" panose="020F0502020204030204" pitchFamily="34" charset="0"/>
              </a:rPr>
              <a:t>مقدمة </a:t>
            </a:r>
            <a:r>
              <a:rPr lang="ar-SA" sz="4400" b="1" dirty="0">
                <a:solidFill>
                  <a:schemeClr val="accent3">
                    <a:lumMod val="75000"/>
                  </a:schemeClr>
                </a:solidFill>
                <a:latin typeface="Calibri" panose="020F0502020204030204" pitchFamily="34" charset="0"/>
                <a:cs typeface="Calibri" panose="020F0502020204030204" pitchFamily="34" charset="0"/>
              </a:rPr>
              <a:t>عن</a:t>
            </a:r>
            <a:endParaRPr lang="en-US" sz="4400" b="1" dirty="0">
              <a:solidFill>
                <a:schemeClr val="accent3">
                  <a:lumMod val="75000"/>
                </a:schemeClr>
              </a:solidFill>
              <a:latin typeface="Calibri" panose="020F0502020204030204" pitchFamily="34" charset="0"/>
              <a:cs typeface="Calibri" panose="020F0502020204030204" pitchFamily="34" charset="0"/>
            </a:endParaRPr>
          </a:p>
          <a:p>
            <a:pPr algn="r" rtl="1"/>
            <a:r>
              <a:rPr lang="ar-SA" sz="4400" b="1" dirty="0">
                <a:solidFill>
                  <a:schemeClr val="accent3">
                    <a:lumMod val="75000"/>
                  </a:schemeClr>
                </a:solidFill>
                <a:latin typeface="Calibri" panose="020F0502020204030204" pitchFamily="34" charset="0"/>
                <a:cs typeface="Calibri" panose="020F0502020204030204" pitchFamily="34" charset="0"/>
              </a:rPr>
              <a:t>الدعم</a:t>
            </a:r>
            <a:r>
              <a:rPr lang="en-US" sz="4400" b="1" dirty="0">
                <a:solidFill>
                  <a:schemeClr val="accent3">
                    <a:lumMod val="75000"/>
                  </a:schemeClr>
                </a:solidFill>
                <a:latin typeface="Calibri" panose="020F0502020204030204" pitchFamily="34" charset="0"/>
                <a:cs typeface="Calibri" panose="020F0502020204030204" pitchFamily="34" charset="0"/>
              </a:rPr>
              <a:t> الأسر</a:t>
            </a:r>
            <a:r>
              <a:rPr lang="ar-SA" sz="4400" b="1" dirty="0">
                <a:solidFill>
                  <a:schemeClr val="accent3">
                    <a:lumMod val="75000"/>
                  </a:schemeClr>
                </a:solidFill>
                <a:latin typeface="Calibri" panose="020F0502020204030204" pitchFamily="34" charset="0"/>
                <a:cs typeface="Calibri" panose="020F0502020204030204" pitchFamily="34" charset="0"/>
              </a:rPr>
              <a:t>ي</a:t>
            </a:r>
            <a:endParaRPr lang="en-US" sz="4400" b="1" dirty="0">
              <a:solidFill>
                <a:schemeClr val="accent3">
                  <a:lumMod val="75000"/>
                </a:schemeClr>
              </a:solidFill>
              <a:latin typeface="Calibri" panose="020F0502020204030204" pitchFamily="34" charset="0"/>
              <a:cs typeface="Calibri" panose="020F0502020204030204" pitchFamily="34" charset="0"/>
            </a:endParaRPr>
          </a:p>
        </p:txBody>
      </p:sp>
      <p:sp>
        <p:nvSpPr>
          <p:cNvPr id="11" name="Hexagon 10">
            <a:extLst>
              <a:ext uri="{FF2B5EF4-FFF2-40B4-BE49-F238E27FC236}">
                <a16:creationId xmlns:a16="http://schemas.microsoft.com/office/drawing/2014/main" id="{A123E7D5-632F-3710-44A8-BC8B32827CD7}"/>
              </a:ext>
            </a:extLst>
          </p:cNvPr>
          <p:cNvSpPr/>
          <p:nvPr/>
        </p:nvSpPr>
        <p:spPr>
          <a:xfrm rot="1782986">
            <a:off x="500141" y="2100031"/>
            <a:ext cx="2348803" cy="2024823"/>
          </a:xfrm>
          <a:prstGeom prst="hexagon">
            <a:avLst>
              <a:gd name="adj" fmla="val 28965"/>
              <a:gd name="vf" fmla="val 11547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nvGrpSpPr>
          <p:cNvPr id="2" name="Group 1">
            <a:extLst>
              <a:ext uri="{FF2B5EF4-FFF2-40B4-BE49-F238E27FC236}">
                <a16:creationId xmlns:a16="http://schemas.microsoft.com/office/drawing/2014/main" id="{AEAFA184-860F-92F9-BDD0-0645AE21DB4E}"/>
              </a:ext>
            </a:extLst>
          </p:cNvPr>
          <p:cNvGrpSpPr/>
          <p:nvPr/>
        </p:nvGrpSpPr>
        <p:grpSpPr>
          <a:xfrm>
            <a:off x="1004090" y="2588012"/>
            <a:ext cx="1340904" cy="1048860"/>
            <a:chOff x="7782406" y="2711084"/>
            <a:chExt cx="2129028" cy="1665337"/>
          </a:xfrm>
        </p:grpSpPr>
        <p:grpSp>
          <p:nvGrpSpPr>
            <p:cNvPr id="3" name="Group 2">
              <a:extLst>
                <a:ext uri="{FF2B5EF4-FFF2-40B4-BE49-F238E27FC236}">
                  <a16:creationId xmlns:a16="http://schemas.microsoft.com/office/drawing/2014/main" id="{1E5102DA-0F31-6798-670B-4246B3C17C93}"/>
                </a:ext>
              </a:extLst>
            </p:cNvPr>
            <p:cNvGrpSpPr/>
            <p:nvPr/>
          </p:nvGrpSpPr>
          <p:grpSpPr>
            <a:xfrm>
              <a:off x="7782406" y="3249833"/>
              <a:ext cx="437746" cy="1126588"/>
              <a:chOff x="7856248" y="2409742"/>
              <a:chExt cx="1359139" cy="3497898"/>
            </a:xfrm>
          </p:grpSpPr>
          <p:sp>
            <p:nvSpPr>
              <p:cNvPr id="22" name="Round Same Side Corner Rectangle 23">
                <a:extLst>
                  <a:ext uri="{FF2B5EF4-FFF2-40B4-BE49-F238E27FC236}">
                    <a16:creationId xmlns:a16="http://schemas.microsoft.com/office/drawing/2014/main" id="{89B4359E-444A-BD8D-0BE7-C656BDEEE5CE}"/>
                  </a:ext>
                </a:extLst>
              </p:cNvPr>
              <p:cNvSpPr/>
              <p:nvPr/>
            </p:nvSpPr>
            <p:spPr>
              <a:xfrm>
                <a:off x="7866215" y="4002301"/>
                <a:ext cx="1343863" cy="1905339"/>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3" name="Oval 22">
                <a:extLst>
                  <a:ext uri="{FF2B5EF4-FFF2-40B4-BE49-F238E27FC236}">
                    <a16:creationId xmlns:a16="http://schemas.microsoft.com/office/drawing/2014/main" id="{7E81F676-9FAA-0E88-549B-ACEBFE829AE0}"/>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grpSp>
          <p:nvGrpSpPr>
            <p:cNvPr id="5" name="Group 4">
              <a:extLst>
                <a:ext uri="{FF2B5EF4-FFF2-40B4-BE49-F238E27FC236}">
                  <a16:creationId xmlns:a16="http://schemas.microsoft.com/office/drawing/2014/main" id="{A0C40115-1879-DAFD-97AF-131FD5102143}"/>
                </a:ext>
              </a:extLst>
            </p:cNvPr>
            <p:cNvGrpSpPr/>
            <p:nvPr/>
          </p:nvGrpSpPr>
          <p:grpSpPr>
            <a:xfrm>
              <a:off x="8356147" y="3116198"/>
              <a:ext cx="437746" cy="1260223"/>
              <a:chOff x="7856248" y="2409742"/>
              <a:chExt cx="1359139" cy="3912816"/>
            </a:xfrm>
          </p:grpSpPr>
          <p:sp>
            <p:nvSpPr>
              <p:cNvPr id="20" name="Round Same Side Corner Rectangle 23">
                <a:extLst>
                  <a:ext uri="{FF2B5EF4-FFF2-40B4-BE49-F238E27FC236}">
                    <a16:creationId xmlns:a16="http://schemas.microsoft.com/office/drawing/2014/main" id="{07EED0AF-596B-DF30-4535-B06264039C15}"/>
                  </a:ext>
                </a:extLst>
              </p:cNvPr>
              <p:cNvSpPr/>
              <p:nvPr/>
            </p:nvSpPr>
            <p:spPr>
              <a:xfrm>
                <a:off x="7866215" y="4002302"/>
                <a:ext cx="1343863" cy="2320256"/>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1" name="Oval 20">
                <a:extLst>
                  <a:ext uri="{FF2B5EF4-FFF2-40B4-BE49-F238E27FC236}">
                    <a16:creationId xmlns:a16="http://schemas.microsoft.com/office/drawing/2014/main" id="{4C56A5E9-AB3F-80CA-35DC-084D1520685F}"/>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grpSp>
          <p:nvGrpSpPr>
            <p:cNvPr id="7" name="Group 6">
              <a:extLst>
                <a:ext uri="{FF2B5EF4-FFF2-40B4-BE49-F238E27FC236}">
                  <a16:creationId xmlns:a16="http://schemas.microsoft.com/office/drawing/2014/main" id="{BBA06659-AEB5-6B16-F9CB-F1E3D196A10B}"/>
                </a:ext>
              </a:extLst>
            </p:cNvPr>
            <p:cNvGrpSpPr/>
            <p:nvPr/>
          </p:nvGrpSpPr>
          <p:grpSpPr>
            <a:xfrm>
              <a:off x="8924230" y="2931003"/>
              <a:ext cx="437746" cy="1445418"/>
              <a:chOff x="7856248" y="2409742"/>
              <a:chExt cx="1359139" cy="4487820"/>
            </a:xfrm>
          </p:grpSpPr>
          <p:sp>
            <p:nvSpPr>
              <p:cNvPr id="18" name="Round Same Side Corner Rectangle 23">
                <a:extLst>
                  <a:ext uri="{FF2B5EF4-FFF2-40B4-BE49-F238E27FC236}">
                    <a16:creationId xmlns:a16="http://schemas.microsoft.com/office/drawing/2014/main" id="{8868ACB5-15AC-0F18-D58B-775473A72359}"/>
                  </a:ext>
                </a:extLst>
              </p:cNvPr>
              <p:cNvSpPr/>
              <p:nvPr/>
            </p:nvSpPr>
            <p:spPr>
              <a:xfrm>
                <a:off x="7866215" y="4002302"/>
                <a:ext cx="1343863" cy="2895260"/>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9" name="Oval 18">
                <a:extLst>
                  <a:ext uri="{FF2B5EF4-FFF2-40B4-BE49-F238E27FC236}">
                    <a16:creationId xmlns:a16="http://schemas.microsoft.com/office/drawing/2014/main" id="{8868FBA1-D7A0-638E-33BF-7E6034443333}"/>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grpSp>
          <p:nvGrpSpPr>
            <p:cNvPr id="8" name="Group 7">
              <a:extLst>
                <a:ext uri="{FF2B5EF4-FFF2-40B4-BE49-F238E27FC236}">
                  <a16:creationId xmlns:a16="http://schemas.microsoft.com/office/drawing/2014/main" id="{261B1F80-5FD5-554F-3583-DFB1D38EA12D}"/>
                </a:ext>
              </a:extLst>
            </p:cNvPr>
            <p:cNvGrpSpPr/>
            <p:nvPr/>
          </p:nvGrpSpPr>
          <p:grpSpPr>
            <a:xfrm>
              <a:off x="9473688" y="2711084"/>
              <a:ext cx="437746" cy="1665337"/>
              <a:chOff x="7856248" y="2409742"/>
              <a:chExt cx="1359139" cy="5170638"/>
            </a:xfrm>
          </p:grpSpPr>
          <p:sp>
            <p:nvSpPr>
              <p:cNvPr id="9" name="Round Same Side Corner Rectangle 23">
                <a:extLst>
                  <a:ext uri="{FF2B5EF4-FFF2-40B4-BE49-F238E27FC236}">
                    <a16:creationId xmlns:a16="http://schemas.microsoft.com/office/drawing/2014/main" id="{A662979D-C6FA-C331-BA99-6DF521E1FE94}"/>
                  </a:ext>
                </a:extLst>
              </p:cNvPr>
              <p:cNvSpPr/>
              <p:nvPr/>
            </p:nvSpPr>
            <p:spPr>
              <a:xfrm>
                <a:off x="7866215" y="4002302"/>
                <a:ext cx="1343863" cy="3578078"/>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7" name="Oval 16">
                <a:extLst>
                  <a:ext uri="{FF2B5EF4-FFF2-40B4-BE49-F238E27FC236}">
                    <a16:creationId xmlns:a16="http://schemas.microsoft.com/office/drawing/2014/main" id="{36E289DF-46F0-A53F-031C-BD9D5BBECF7A}"/>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grpSp>
    </p:spTree>
    <p:extLst>
      <p:ext uri="{BB962C8B-B14F-4D97-AF65-F5344CB8AC3E}">
        <p14:creationId xmlns:p14="http://schemas.microsoft.com/office/powerpoint/2010/main" val="10850011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55" name="TextBox 54">
            <a:extLst>
              <a:ext uri="{FF2B5EF4-FFF2-40B4-BE49-F238E27FC236}">
                <a16:creationId xmlns:a16="http://schemas.microsoft.com/office/drawing/2014/main" id="{9626918E-8F1C-196D-174B-BD38BB895F35}"/>
              </a:ext>
            </a:extLst>
          </p:cNvPr>
          <p:cNvSpPr txBox="1"/>
          <p:nvPr/>
        </p:nvSpPr>
        <p:spPr>
          <a:xfrm>
            <a:off x="996287" y="699799"/>
            <a:ext cx="5262998" cy="1352230"/>
          </a:xfrm>
          <a:prstGeom prst="rect">
            <a:avLst/>
          </a:prstGeom>
          <a:solidFill>
            <a:schemeClr val="accent3">
              <a:lumMod val="20000"/>
              <a:lumOff val="80000"/>
            </a:schemeClr>
          </a:solidFill>
        </p:spPr>
        <p:txBody>
          <a:bodyPr wrap="square">
            <a:spAutoFit/>
          </a:bodyPr>
          <a:lstStyle/>
          <a:p>
            <a:pPr algn="r" rtl="1">
              <a:lnSpc>
                <a:spcPct val="107000"/>
              </a:lnSpc>
            </a:pPr>
            <a:r>
              <a:rPr lang="en-US" sz="1100" b="1" dirty="0">
                <a:effectLst/>
                <a:latin typeface="Calibri" panose="020F0502020204030204" pitchFamily="34" charset="0"/>
                <a:ea typeface="Calibri" panose="020F0502020204030204" pitchFamily="34" charset="0"/>
                <a:cs typeface="Calibri" panose="020F0502020204030204" pitchFamily="34" charset="0"/>
              </a:rPr>
              <a:t>الرعاية المؤقتة / العابرة في المر</a:t>
            </a:r>
            <a:r>
              <a:rPr lang="ar-SA" sz="1100" b="1" dirty="0">
                <a:effectLst/>
                <a:latin typeface="Calibri" panose="020F0502020204030204" pitchFamily="34" charset="0"/>
                <a:ea typeface="Calibri" panose="020F0502020204030204" pitchFamily="34" charset="0"/>
                <a:cs typeface="Calibri" panose="020F0502020204030204" pitchFamily="34" charset="0"/>
              </a:rPr>
              <a:t>ا</a:t>
            </a:r>
            <a:r>
              <a:rPr lang="en-US" sz="1100" b="1" dirty="0">
                <a:effectLst/>
                <a:latin typeface="Calibri" panose="020F0502020204030204" pitchFamily="34" charset="0"/>
                <a:ea typeface="Calibri" panose="020F0502020204030204" pitchFamily="34" charset="0"/>
                <a:cs typeface="Calibri" panose="020F0502020204030204" pitchFamily="34" charset="0"/>
              </a:rPr>
              <a:t>كز</a:t>
            </a:r>
          </a:p>
          <a:p>
            <a:pPr algn="r" rtl="1">
              <a:lnSpc>
                <a:spcPct val="107000"/>
              </a:lnSpc>
            </a:pPr>
            <a:endParaRPr lang="en-US" sz="1100" b="1" dirty="0">
              <a:effectLst/>
              <a:latin typeface="Calibri" panose="020F0502020204030204" pitchFamily="34" charset="0"/>
              <a:ea typeface="Calibri" panose="020F0502020204030204" pitchFamily="34" charset="0"/>
              <a:cs typeface="Calibri" panose="020F0502020204030204" pitchFamily="34" charset="0"/>
            </a:endParaRPr>
          </a:p>
          <a:p>
            <a:pPr algn="r" rtl="1">
              <a:lnSpc>
                <a:spcPct val="107000"/>
              </a:lnSpc>
            </a:pPr>
            <a:r>
              <a:rPr lang="en-US" sz="1100" dirty="0">
                <a:effectLst/>
                <a:latin typeface="Calibri" panose="020F0502020204030204" pitchFamily="34" charset="0"/>
                <a:ea typeface="Calibri" panose="020F0502020204030204" pitchFamily="34" charset="0"/>
                <a:cs typeface="Calibri" panose="020F0502020204030204" pitchFamily="34" charset="0"/>
              </a:rPr>
              <a:t>قد تكون هناك حاجة إلى ملاجئ مؤقتة صغيرة الحجم توفر رعاية على مدار </a:t>
            </a:r>
            <a:r>
              <a:rPr lang="ar-SA" sz="1100" dirty="0">
                <a:effectLst/>
                <a:latin typeface="Calibri" panose="020F0502020204030204" pitchFamily="34" charset="0"/>
                <a:ea typeface="Calibri" panose="020F0502020204030204" pitchFamily="34" charset="0"/>
                <a:cs typeface="Calibri" panose="020F0502020204030204" pitchFamily="34" charset="0"/>
              </a:rPr>
              <a:t>٢٤</a:t>
            </a:r>
            <a:r>
              <a:rPr lang="en-US" sz="1100" dirty="0">
                <a:effectLst/>
                <a:latin typeface="Calibri" panose="020F0502020204030204" pitchFamily="34" charset="0"/>
                <a:ea typeface="Calibri" panose="020F0502020204030204" pitchFamily="34" charset="0"/>
                <a:cs typeface="Calibri" panose="020F0502020204030204" pitchFamily="34" charset="0"/>
              </a:rPr>
              <a:t> ساعة للأطفال ، خاصةً عندما تكون الرعاية </a:t>
            </a:r>
            <a:r>
              <a:rPr lang="ar-SA" sz="1100" dirty="0">
                <a:effectLst/>
                <a:latin typeface="Calibri" panose="020F0502020204030204" pitchFamily="34" charset="0"/>
                <a:ea typeface="Calibri" panose="020F0502020204030204" pitchFamily="34" charset="0"/>
                <a:cs typeface="Calibri" panose="020F0502020204030204" pitchFamily="34" charset="0"/>
              </a:rPr>
              <a:t>الحاضنة</a:t>
            </a:r>
            <a:r>
              <a:rPr lang="en-US" sz="1100" dirty="0">
                <a:effectLst/>
                <a:latin typeface="Calibri" panose="020F0502020204030204" pitchFamily="34" charset="0"/>
                <a:ea typeface="Calibri" panose="020F0502020204030204" pitchFamily="34" charset="0"/>
                <a:cs typeface="Calibri" panose="020F0502020204030204" pitchFamily="34" charset="0"/>
              </a:rPr>
              <a:t> مع عائلة غير بيولوجية غير قانونية ، وغير مقبولة ثقافيًا ، ولا يوجد أفراد أسرة ممتدة قادرون على رعاية الطفل أو</a:t>
            </a:r>
            <a:r>
              <a:rPr lang="ar-SA" sz="1100" dirty="0">
                <a:effectLst/>
                <a:latin typeface="Calibri" panose="020F0502020204030204" pitchFamily="34" charset="0"/>
                <a:ea typeface="Calibri" panose="020F0502020204030204" pitchFamily="34" charset="0"/>
                <a:cs typeface="Calibri" panose="020F0502020204030204" pitchFamily="34" charset="0"/>
              </a:rPr>
              <a:t> أن</a:t>
            </a:r>
            <a:r>
              <a:rPr lang="en-US" sz="1100" dirty="0">
                <a:effectLst/>
                <a:latin typeface="Calibri" panose="020F0502020204030204" pitchFamily="34" charset="0"/>
                <a:ea typeface="Calibri" panose="020F0502020204030204" pitchFamily="34" charset="0"/>
                <a:cs typeface="Calibri" panose="020F0502020204030204" pitchFamily="34" charset="0"/>
              </a:rPr>
              <a:t> ذلك</a:t>
            </a:r>
            <a:r>
              <a:rPr lang="ar-SA" sz="1100" dirty="0">
                <a:effectLst/>
                <a:latin typeface="Calibri" panose="020F0502020204030204" pitchFamily="34" charset="0"/>
                <a:ea typeface="Calibri" panose="020F0502020204030204" pitchFamily="34" charset="0"/>
                <a:cs typeface="Calibri" panose="020F0502020204030204" pitchFamily="34" charset="0"/>
              </a:rPr>
              <a:t> </a:t>
            </a:r>
            <a:r>
              <a:rPr lang="en-US" sz="1100" dirty="0">
                <a:effectLst/>
                <a:latin typeface="Calibri" panose="020F0502020204030204" pitchFamily="34" charset="0"/>
                <a:ea typeface="Calibri" panose="020F0502020204030204" pitchFamily="34" charset="0"/>
                <a:cs typeface="Calibri" panose="020F0502020204030204" pitchFamily="34" charset="0"/>
              </a:rPr>
              <a:t>ليس في مصلحة الطفل</a:t>
            </a:r>
            <a:r>
              <a:rPr lang="ar-SA" sz="1100" dirty="0">
                <a:effectLst/>
                <a:latin typeface="Calibri" panose="020F0502020204030204" pitchFamily="34" charset="0"/>
                <a:ea typeface="Calibri" panose="020F0502020204030204" pitchFamily="34" charset="0"/>
                <a:cs typeface="Calibri" panose="020F0502020204030204" pitchFamily="34" charset="0"/>
              </a:rPr>
              <a:t> الفضلى</a:t>
            </a:r>
            <a:r>
              <a:rPr lang="en-US" sz="1100" dirty="0">
                <a:effectLst/>
                <a:latin typeface="Calibri" panose="020F0502020204030204" pitchFamily="34" charset="0"/>
                <a:ea typeface="Calibri" panose="020F0502020204030204" pitchFamily="34" charset="0"/>
                <a:cs typeface="Calibri" panose="020F0502020204030204" pitchFamily="34" charset="0"/>
              </a:rPr>
              <a:t>. يجب أن يكون هذا الخيار مصحوبًا بأنشطة مناصرة لتحسين أنظمة الرعاية البديلة قصيرة ومتوسطة وطويلة الأمد وإنشاء أشكال أخرى مفضلة للرعاية مثل الرعاية الأسرية / المجتمعية</a:t>
            </a:r>
            <a:r>
              <a:rPr lang="en-US" sz="1100" dirty="0">
                <a:effectLst/>
                <a:latin typeface="Calibri" panose="020F0502020204030204" pitchFamily="34" charset="0"/>
                <a:ea typeface="Calibri" panose="020F0502020204030204" pitchFamily="34" charset="0"/>
                <a:cs typeface="Arial" panose="020B0604020202020204" pitchFamily="34" charset="0"/>
              </a:rPr>
              <a:t>.</a:t>
            </a:r>
          </a:p>
        </p:txBody>
      </p:sp>
      <p:sp>
        <p:nvSpPr>
          <p:cNvPr id="2" name="TextBox 1">
            <a:extLst>
              <a:ext uri="{FF2B5EF4-FFF2-40B4-BE49-F238E27FC236}">
                <a16:creationId xmlns:a16="http://schemas.microsoft.com/office/drawing/2014/main" id="{4AFC9570-DD7A-2FD4-0E9B-77EE925DEE96}"/>
              </a:ext>
            </a:extLst>
          </p:cNvPr>
          <p:cNvSpPr txBox="1"/>
          <p:nvPr/>
        </p:nvSpPr>
        <p:spPr>
          <a:xfrm>
            <a:off x="996287" y="2505952"/>
            <a:ext cx="5262997" cy="5518434"/>
          </a:xfrm>
          <a:prstGeom prst="rect">
            <a:avLst/>
          </a:prstGeom>
          <a:noFill/>
        </p:spPr>
        <p:txBody>
          <a:bodyPr wrap="square">
            <a:spAutoFit/>
          </a:bodyPr>
          <a:lstStyle/>
          <a:p>
            <a:pPr lvl="0" algn="r" rtl="1">
              <a:lnSpc>
                <a:spcPct val="107000"/>
              </a:lnSpc>
              <a:tabLst>
                <a:tab pos="457200" algn="l"/>
              </a:tabLst>
            </a:pPr>
            <a:r>
              <a:rPr lang="en-US" sz="1100" b="1" dirty="0">
                <a:latin typeface="Calibri" panose="020F0502020204030204" pitchFamily="34" charset="0"/>
                <a:ea typeface="Calibri" panose="020F0502020204030204" pitchFamily="34" charset="0"/>
                <a:cs typeface="Calibri" panose="020F0502020204030204" pitchFamily="34" charset="0"/>
              </a:rPr>
              <a:t>يجب بذل كل جهد لتقليل "الثقافة المؤسسية" ولضمان جودة الرعاية من خلال توفير:</a:t>
            </a:r>
          </a:p>
          <a:p>
            <a:pPr marL="171450" lvl="0" indent="-171450" algn="r" rtl="1">
              <a:lnSpc>
                <a:spcPct val="107000"/>
              </a:lnSpc>
              <a:buFont typeface="Arial" panose="020B0604020202020204" pitchFamily="34" charset="0"/>
              <a:buChar char="•"/>
              <a:tabLst>
                <a:tab pos="457200" algn="l"/>
              </a:tabLst>
            </a:pPr>
            <a:r>
              <a:rPr lang="ar-SA" sz="1100" dirty="0">
                <a:latin typeface="Calibri" panose="020F0502020204030204" pitchFamily="34" charset="0"/>
                <a:ea typeface="Calibri" panose="020F0502020204030204" pitchFamily="34" charset="0"/>
                <a:cs typeface="Calibri" panose="020F0502020204030204" pitchFamily="34" charset="0"/>
              </a:rPr>
              <a:t>ال</a:t>
            </a:r>
            <a:r>
              <a:rPr lang="en-US" sz="1100" dirty="0">
                <a:latin typeface="Calibri" panose="020F0502020204030204" pitchFamily="34" charset="0"/>
                <a:ea typeface="Calibri" panose="020F0502020204030204" pitchFamily="34" charset="0"/>
                <a:cs typeface="Calibri" panose="020F0502020204030204" pitchFamily="34" charset="0"/>
              </a:rPr>
              <a:t>نسب </a:t>
            </a:r>
            <a:r>
              <a:rPr lang="ar-SA" sz="1100" dirty="0">
                <a:latin typeface="Calibri" panose="020F0502020204030204" pitchFamily="34" charset="0"/>
                <a:ea typeface="Calibri" panose="020F0502020204030204" pitchFamily="34" charset="0"/>
                <a:cs typeface="Calibri" panose="020F0502020204030204" pitchFamily="34" charset="0"/>
              </a:rPr>
              <a:t> المناسبة من </a:t>
            </a:r>
            <a:r>
              <a:rPr lang="en-US" sz="1100" dirty="0">
                <a:latin typeface="Calibri" panose="020F0502020204030204" pitchFamily="34" charset="0"/>
                <a:ea typeface="Calibri" panose="020F0502020204030204" pitchFamily="34" charset="0"/>
                <a:cs typeface="Calibri" panose="020F0502020204030204" pitchFamily="34" charset="0"/>
              </a:rPr>
              <a:t>الموظفين / الأطفال ؛</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مرافق أو مراكز يسهل الوصول إليها ؛</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مركز متكامل في المجتمع / فرص للأطفال للاختلاط مع أفراد المجتمع ؛</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قواعد السلوك؛</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تدريب الموظفين ؛ و</a:t>
            </a:r>
            <a:r>
              <a:rPr lang="ar-SA" sz="1100" dirty="0">
                <a:latin typeface="Calibri" panose="020F0502020204030204" pitchFamily="34" charset="0"/>
                <a:ea typeface="Calibri" panose="020F0502020204030204" pitchFamily="34" charset="0"/>
                <a:cs typeface="Calibri" panose="020F0502020204030204" pitchFamily="34" charset="0"/>
              </a:rPr>
              <a:t>مواقع</a:t>
            </a:r>
            <a:r>
              <a:rPr lang="en-US" sz="1100" dirty="0">
                <a:latin typeface="Calibri" panose="020F0502020204030204" pitchFamily="34" charset="0"/>
                <a:ea typeface="Calibri" panose="020F0502020204030204" pitchFamily="34" charset="0"/>
                <a:cs typeface="Calibri" panose="020F0502020204030204" pitchFamily="34" charset="0"/>
              </a:rPr>
              <a:t> آمنة ؛</a:t>
            </a:r>
          </a:p>
          <a:p>
            <a:pPr lvl="0" algn="r" rtl="1">
              <a:lnSpc>
                <a:spcPct val="107000"/>
              </a:lnSpc>
              <a:tabLst>
                <a:tab pos="457200" algn="l"/>
              </a:tabLst>
            </a:pPr>
            <a:endParaRPr lang="en-US" sz="1100" dirty="0">
              <a:latin typeface="Calibri" panose="020F0502020204030204" pitchFamily="34" charset="0"/>
              <a:ea typeface="Calibri" panose="020F0502020204030204" pitchFamily="34" charset="0"/>
              <a:cs typeface="Calibri" panose="020F0502020204030204" pitchFamily="34" charset="0"/>
            </a:endParaRPr>
          </a:p>
          <a:p>
            <a:pPr lvl="0" algn="r" rtl="1">
              <a:lnSpc>
                <a:spcPct val="107000"/>
              </a:lnSpc>
              <a:tabLst>
                <a:tab pos="457200" algn="l"/>
              </a:tabLst>
            </a:pPr>
            <a:r>
              <a:rPr lang="en-US" sz="1100" b="1" dirty="0">
                <a:latin typeface="Calibri" panose="020F0502020204030204" pitchFamily="34" charset="0"/>
                <a:ea typeface="Calibri" panose="020F0502020204030204" pitchFamily="34" charset="0"/>
                <a:cs typeface="Calibri" panose="020F0502020204030204" pitchFamily="34" charset="0"/>
              </a:rPr>
              <a:t>قد تكون هناك حاجة أيضًا إلى رعاية مركزية في المواقف التالية:</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في حالة عدم وجود إمكانية لإنشاء ومراقبة الرعاية الأسرية بشكل آمن كحل فوري للأطفال</a:t>
            </a:r>
            <a:r>
              <a:rPr lang="ar-SA" sz="1100" dirty="0">
                <a:latin typeface="Calibri" panose="020F0502020204030204" pitchFamily="34" charset="0"/>
                <a:ea typeface="Calibri" panose="020F0502020204030204" pitchFamily="34" charset="0"/>
                <a:cs typeface="Calibri" panose="020F0502020204030204" pitchFamily="34" charset="0"/>
              </a:rPr>
              <a:t> المنفصلين و</a:t>
            </a:r>
            <a:r>
              <a:rPr lang="en-US" sz="1100" dirty="0">
                <a:latin typeface="Calibri" panose="020F0502020204030204" pitchFamily="34" charset="0"/>
                <a:ea typeface="Calibri" panose="020F0502020204030204" pitchFamily="34" charset="0"/>
                <a:cs typeface="Calibri" panose="020F0502020204030204" pitchFamily="34" charset="0"/>
              </a:rPr>
              <a:t> غير المصحوبين ، على سبيل المثال ، في حالات الطوارئ التي تظهر بسرعة كبيرة (في انتظار تطوير الخيارات القائمة على الأسرة / المجتمع)</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كوسيلة لضمان بقاء الأطفال في نفس المكان حيث توجد إمكانية لت</a:t>
            </a:r>
            <a:r>
              <a:rPr lang="ar-SA" sz="1100" dirty="0">
                <a:latin typeface="Calibri" panose="020F0502020204030204" pitchFamily="34" charset="0"/>
                <a:ea typeface="Calibri" panose="020F0502020204030204" pitchFamily="34" charset="0"/>
                <a:cs typeface="Calibri" panose="020F0502020204030204" pitchFamily="34" charset="0"/>
              </a:rPr>
              <a:t>عقب</a:t>
            </a:r>
            <a:r>
              <a:rPr lang="en-US" sz="1100" dirty="0">
                <a:latin typeface="Calibri" panose="020F0502020204030204" pitchFamily="34" charset="0"/>
                <a:ea typeface="Calibri" panose="020F0502020204030204" pitchFamily="34" charset="0"/>
                <a:cs typeface="Calibri" panose="020F0502020204030204" pitchFamily="34" charset="0"/>
              </a:rPr>
              <a:t> أفراد الأسرة بسرعة بهدف لم شمل (سريع) أو حيث يمكن للرعاية الأسرية أن تعيق عملية </a:t>
            </a:r>
            <a:r>
              <a:rPr lang="ar-SA" sz="1100" dirty="0">
                <a:latin typeface="Calibri" panose="020F0502020204030204" pitchFamily="34" charset="0"/>
                <a:ea typeface="Calibri" panose="020F0502020204030204" pitchFamily="34" charset="0"/>
                <a:cs typeface="Calibri" panose="020F0502020204030204" pitchFamily="34" charset="0"/>
              </a:rPr>
              <a:t>تعقب الأسرة و لم الشمل</a:t>
            </a:r>
            <a:endParaRPr lang="en-US" sz="1100" dirty="0">
              <a:latin typeface="Calibri" panose="020F0502020204030204" pitchFamily="34" charset="0"/>
              <a:ea typeface="Calibri" panose="020F0502020204030204" pitchFamily="34" charset="0"/>
              <a:cs typeface="Calibri" panose="020F0502020204030204" pitchFamily="34" charset="0"/>
            </a:endParaRP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عندما يكون السكان في حالة تنقل وتكون هناك حاجة إلى رعاية الأطفال على أساس مؤقت ، على سبيل المثال</a:t>
            </a:r>
            <a:r>
              <a:rPr lang="ar-SA" sz="1100" dirty="0">
                <a:latin typeface="Calibri" panose="020F0502020204030204" pitchFamily="34" charset="0"/>
                <a:ea typeface="Calibri" panose="020F0502020204030204" pitchFamily="34" charset="0"/>
                <a:cs typeface="Calibri" panose="020F0502020204030204" pitchFamily="34" charset="0"/>
              </a:rPr>
              <a:t>، </a:t>
            </a:r>
            <a:r>
              <a:rPr lang="en-US" sz="1100" dirty="0">
                <a:latin typeface="Calibri" panose="020F0502020204030204" pitchFamily="34" charset="0"/>
                <a:ea typeface="Calibri" panose="020F0502020204030204" pitchFamily="34" charset="0"/>
                <a:cs typeface="Calibri" panose="020F0502020204030204" pitchFamily="34" charset="0"/>
              </a:rPr>
              <a:t>أثناء انتظار لم شملهم مع أفراد الأسرة و</a:t>
            </a:r>
            <a:r>
              <a:rPr lang="ar-SA" sz="1100" dirty="0">
                <a:latin typeface="Calibri" panose="020F0502020204030204" pitchFamily="34" charset="0"/>
                <a:ea typeface="Calibri" panose="020F0502020204030204" pitchFamily="34" charset="0"/>
                <a:cs typeface="Calibri" panose="020F0502020204030204" pitchFamily="34" charset="0"/>
              </a:rPr>
              <a:t>عدم </a:t>
            </a:r>
            <a:r>
              <a:rPr lang="en-US" sz="1100" dirty="0">
                <a:latin typeface="Calibri" panose="020F0502020204030204" pitchFamily="34" charset="0"/>
                <a:ea typeface="Calibri" panose="020F0502020204030204" pitchFamily="34" charset="0"/>
                <a:cs typeface="Calibri" panose="020F0502020204030204" pitchFamily="34" charset="0"/>
              </a:rPr>
              <a:t>توفر الرعاية الأسرية.</a:t>
            </a:r>
          </a:p>
          <a:p>
            <a:pPr lvl="0" algn="r" rtl="1">
              <a:lnSpc>
                <a:spcPct val="107000"/>
              </a:lnSpc>
              <a:tabLst>
                <a:tab pos="457200" algn="l"/>
              </a:tabLst>
            </a:pPr>
            <a:endParaRPr lang="en-US" sz="1100" dirty="0">
              <a:latin typeface="Calibri" panose="020F0502020204030204" pitchFamily="34" charset="0"/>
              <a:ea typeface="Calibri" panose="020F0502020204030204" pitchFamily="34" charset="0"/>
              <a:cs typeface="Calibri" panose="020F0502020204030204" pitchFamily="34" charset="0"/>
            </a:endParaRPr>
          </a:p>
          <a:p>
            <a:pPr lvl="0" algn="r" rtl="1">
              <a:lnSpc>
                <a:spcPct val="107000"/>
              </a:lnSpc>
              <a:tabLst>
                <a:tab pos="457200" algn="l"/>
              </a:tabLst>
            </a:pPr>
            <a:r>
              <a:rPr lang="ar-SA" sz="1100" b="1" dirty="0">
                <a:latin typeface="Calibri" panose="020F0502020204030204" pitchFamily="34" charset="0"/>
                <a:ea typeface="Calibri" panose="020F0502020204030204" pitchFamily="34" charset="0"/>
                <a:cs typeface="Calibri" panose="020F0502020204030204" pitchFamily="34" charset="0"/>
              </a:rPr>
              <a:t>الممارسة ال</a:t>
            </a:r>
            <a:r>
              <a:rPr lang="en-US" sz="1100" b="1" dirty="0">
                <a:latin typeface="Calibri" panose="020F0502020204030204" pitchFamily="34" charset="0"/>
                <a:ea typeface="Calibri" panose="020F0502020204030204" pitchFamily="34" charset="0"/>
                <a:cs typeface="Calibri" panose="020F0502020204030204" pitchFamily="34" charset="0"/>
              </a:rPr>
              <a:t>افضل </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يجب أن تفي الرعاية القائمة على المركز بالحد الأدنى من معايير الرعاية وأن يتم التخطيط لها بعناية وتحديدها وإدارتها بشكل جيد لتقليل "عوامل الجذب" التي قد تشجع على الفصل ، أي إجراءات </a:t>
            </a:r>
            <a:r>
              <a:rPr lang="ar-SA" sz="1100" dirty="0">
                <a:latin typeface="Calibri" panose="020F0502020204030204" pitchFamily="34" charset="0"/>
                <a:ea typeface="Calibri" panose="020F0502020204030204" pitchFamily="34" charset="0"/>
                <a:cs typeface="Calibri" panose="020F0502020204030204" pitchFamily="34" charset="0"/>
              </a:rPr>
              <a:t>الحماية </a:t>
            </a:r>
            <a:r>
              <a:rPr lang="en-US" sz="1100" dirty="0">
                <a:latin typeface="Calibri" panose="020F0502020204030204" pitchFamily="34" charset="0"/>
                <a:ea typeface="Calibri" panose="020F0502020204030204" pitchFamily="34" charset="0"/>
                <a:cs typeface="Calibri" panose="020F0502020204030204" pitchFamily="34" charset="0"/>
              </a:rPr>
              <a:t>المتفق عليها والمنفذة ب</a:t>
            </a:r>
            <a:r>
              <a:rPr lang="ar-SA" sz="1100" dirty="0">
                <a:latin typeface="Calibri" panose="020F0502020204030204" pitchFamily="34" charset="0"/>
                <a:ea typeface="Calibri" panose="020F0502020204030204" pitchFamily="34" charset="0"/>
                <a:cs typeface="Calibri" panose="020F0502020204030204" pitchFamily="34" charset="0"/>
              </a:rPr>
              <a:t>دق</a:t>
            </a:r>
            <a:r>
              <a:rPr lang="en-US" sz="1100" dirty="0">
                <a:latin typeface="Calibri" panose="020F0502020204030204" pitchFamily="34" charset="0"/>
                <a:ea typeface="Calibri" panose="020F0502020204030204" pitchFamily="34" charset="0"/>
                <a:cs typeface="Calibri" panose="020F0502020204030204" pitchFamily="34" charset="0"/>
              </a:rPr>
              <a:t>ة.</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يجب إنشاء الرعاية المركز</a:t>
            </a:r>
            <a:r>
              <a:rPr lang="ar-SA" sz="1100" dirty="0">
                <a:latin typeface="Calibri" panose="020F0502020204030204" pitchFamily="34" charset="0"/>
                <a:ea typeface="Calibri" panose="020F0502020204030204" pitchFamily="34" charset="0"/>
                <a:cs typeface="Calibri" panose="020F0502020204030204" pitchFamily="34" charset="0"/>
              </a:rPr>
              <a:t>ية</a:t>
            </a:r>
            <a:r>
              <a:rPr lang="en-US" sz="1100" dirty="0">
                <a:latin typeface="Calibri" panose="020F0502020204030204" pitchFamily="34" charset="0"/>
                <a:ea typeface="Calibri" panose="020F0502020204030204" pitchFamily="34" charset="0"/>
                <a:cs typeface="Calibri" panose="020F0502020204030204" pitchFamily="34" charset="0"/>
              </a:rPr>
              <a:t> لأقصر وقت ممك</a:t>
            </a:r>
            <a:r>
              <a:rPr lang="ar-SA" sz="1100" dirty="0">
                <a:latin typeface="Calibri" panose="020F0502020204030204" pitchFamily="34" charset="0"/>
                <a:ea typeface="Calibri" panose="020F0502020204030204" pitchFamily="34" charset="0"/>
                <a:cs typeface="Calibri" panose="020F0502020204030204" pitchFamily="34" charset="0"/>
              </a:rPr>
              <a:t>ن</a:t>
            </a:r>
            <a:r>
              <a:rPr lang="en-US" sz="1100" dirty="0">
                <a:latin typeface="Calibri" panose="020F0502020204030204" pitchFamily="34" charset="0"/>
                <a:ea typeface="Calibri" panose="020F0502020204030204" pitchFamily="34" charset="0"/>
                <a:cs typeface="Calibri" panose="020F0502020204030204" pitchFamily="34" charset="0"/>
              </a:rPr>
              <a:t> </a:t>
            </a:r>
            <a:r>
              <a:rPr lang="ar-SA" sz="1100" dirty="0">
                <a:latin typeface="Calibri" panose="020F0502020204030204" pitchFamily="34" charset="0"/>
                <a:ea typeface="Calibri" panose="020F0502020204030204" pitchFamily="34" charset="0"/>
                <a:cs typeface="Calibri" panose="020F0502020204030204" pitchFamily="34" charset="0"/>
              </a:rPr>
              <a:t>( </a:t>
            </a:r>
            <a:r>
              <a:rPr lang="en-US" sz="1100" dirty="0">
                <a:latin typeface="Calibri" panose="020F0502020204030204" pitchFamily="34" charset="0"/>
                <a:ea typeface="Calibri" panose="020F0502020204030204" pitchFamily="34" charset="0"/>
                <a:cs typeface="Calibri" panose="020F0502020204030204" pitchFamily="34" charset="0"/>
              </a:rPr>
              <a:t>توصي مجموعة أدوات </a:t>
            </a:r>
            <a:r>
              <a:rPr lang="ar-SA" sz="1100" dirty="0">
                <a:latin typeface="Calibri" panose="020F0502020204030204" pitchFamily="34" charset="0"/>
                <a:ea typeface="Calibri" panose="020F0502020204030204" pitchFamily="34" charset="0"/>
                <a:cs typeface="Calibri" panose="020F0502020204030204" pitchFamily="34" charset="0"/>
              </a:rPr>
              <a:t>الرعاية البديلة في حالات الطوارئ</a:t>
            </a:r>
            <a:r>
              <a:rPr lang="en-US" sz="1100" dirty="0">
                <a:latin typeface="Calibri" panose="020F0502020204030204" pitchFamily="34" charset="0"/>
                <a:ea typeface="Calibri" panose="020F0502020204030204" pitchFamily="34" charset="0"/>
                <a:cs typeface="Calibri" panose="020F0502020204030204" pitchFamily="34" charset="0"/>
              </a:rPr>
              <a:t> بما لا يزيد عن </a:t>
            </a:r>
            <a:r>
              <a:rPr lang="ar-SA" sz="1100" dirty="0">
                <a:latin typeface="Calibri" panose="020F0502020204030204" pitchFamily="34" charset="0"/>
                <a:ea typeface="Calibri" panose="020F0502020204030204" pitchFamily="34" charset="0"/>
                <a:cs typeface="Calibri" panose="020F0502020204030204" pitchFamily="34" charset="0"/>
              </a:rPr>
              <a:t>١٢</a:t>
            </a:r>
            <a:r>
              <a:rPr lang="en-US" sz="1100" dirty="0">
                <a:latin typeface="Calibri" panose="020F0502020204030204" pitchFamily="34" charset="0"/>
                <a:ea typeface="Calibri" panose="020F0502020204030204" pitchFamily="34" charset="0"/>
                <a:cs typeface="Calibri" panose="020F0502020204030204" pitchFamily="34" charset="0"/>
              </a:rPr>
              <a:t> أسبوعًا ما لم تكن هناك أسباب محددة تجعل ذلك أطول وأقل إن أمكن) ويكون هدفها هو لم شمل الأسرة أو رعاية بديلة طويلة الأ</a:t>
            </a:r>
            <a:r>
              <a:rPr lang="ar-SA" sz="1100" dirty="0">
                <a:latin typeface="Calibri" panose="020F0502020204030204" pitchFamily="34" charset="0"/>
                <a:ea typeface="Calibri" panose="020F0502020204030204" pitchFamily="34" charset="0"/>
                <a:cs typeface="Calibri" panose="020F0502020204030204" pitchFamily="34" charset="0"/>
              </a:rPr>
              <a:t>مد</a:t>
            </a:r>
            <a:r>
              <a:rPr lang="en-US" sz="1100" dirty="0">
                <a:latin typeface="Calibri" panose="020F0502020204030204" pitchFamily="34" charset="0"/>
                <a:ea typeface="Calibri" panose="020F0502020204030204" pitchFamily="34" charset="0"/>
                <a:cs typeface="Calibri" panose="020F0502020204030204" pitchFamily="34" charset="0"/>
              </a:rPr>
              <a:t>.</a:t>
            </a:r>
          </a:p>
          <a:p>
            <a:pPr lvl="0" algn="r" rtl="1">
              <a:lnSpc>
                <a:spcPct val="107000"/>
              </a:lnSpc>
              <a:tabLst>
                <a:tab pos="457200" algn="l"/>
              </a:tabLst>
            </a:pPr>
            <a:endParaRPr lang="en-US" sz="1100" dirty="0">
              <a:latin typeface="Calibri" panose="020F0502020204030204" pitchFamily="34" charset="0"/>
              <a:ea typeface="Calibri" panose="020F0502020204030204" pitchFamily="34" charset="0"/>
              <a:cs typeface="Calibri" panose="020F0502020204030204" pitchFamily="34" charset="0"/>
            </a:endParaRPr>
          </a:p>
          <a:p>
            <a:pPr lvl="0" algn="r" rtl="1">
              <a:lnSpc>
                <a:spcPct val="107000"/>
              </a:lnSpc>
              <a:tabLst>
                <a:tab pos="457200" algn="l"/>
              </a:tabLst>
            </a:pPr>
            <a:r>
              <a:rPr lang="ar-SA" sz="1100" b="1" dirty="0">
                <a:latin typeface="Calibri" panose="020F0502020204030204" pitchFamily="34" charset="0"/>
                <a:ea typeface="Calibri" panose="020F0502020204030204" pitchFamily="34" charset="0"/>
                <a:cs typeface="Calibri" panose="020F0502020204030204" pitchFamily="34" charset="0"/>
              </a:rPr>
              <a:t>ال</a:t>
            </a:r>
            <a:r>
              <a:rPr lang="en-US" sz="1100" b="1" dirty="0">
                <a:latin typeface="Calibri" panose="020F0502020204030204" pitchFamily="34" charset="0"/>
                <a:ea typeface="Calibri" panose="020F0502020204030204" pitchFamily="34" charset="0"/>
                <a:cs typeface="Calibri" panose="020F0502020204030204" pitchFamily="34" charset="0"/>
              </a:rPr>
              <a:t>منازل </a:t>
            </a:r>
            <a:r>
              <a:rPr lang="ar-SA" sz="1100" b="1" dirty="0">
                <a:latin typeface="Calibri" panose="020F0502020204030204" pitchFamily="34" charset="0"/>
                <a:ea typeface="Calibri" panose="020F0502020204030204" pitchFamily="34" charset="0"/>
                <a:cs typeface="Calibri" panose="020F0502020204030204" pitchFamily="34" charset="0"/>
              </a:rPr>
              <a:t>ال</a:t>
            </a:r>
            <a:r>
              <a:rPr lang="en-US" sz="1100" b="1" dirty="0">
                <a:latin typeface="Calibri" panose="020F0502020204030204" pitchFamily="34" charset="0"/>
                <a:ea typeface="Calibri" panose="020F0502020204030204" pitchFamily="34" charset="0"/>
                <a:cs typeface="Calibri" panose="020F0502020204030204" pitchFamily="34" charset="0"/>
              </a:rPr>
              <a:t>آمنة</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البيوت الآمنة هي خيار قصير الأ</a:t>
            </a:r>
            <a:r>
              <a:rPr lang="ar-SA" sz="1100" dirty="0">
                <a:latin typeface="Calibri" panose="020F0502020204030204" pitchFamily="34" charset="0"/>
                <a:ea typeface="Calibri" panose="020F0502020204030204" pitchFamily="34" charset="0"/>
                <a:cs typeface="Calibri" panose="020F0502020204030204" pitchFamily="34" charset="0"/>
              </a:rPr>
              <a:t>مد</a:t>
            </a:r>
            <a:r>
              <a:rPr lang="en-US" sz="1100" dirty="0">
                <a:latin typeface="Calibri" panose="020F0502020204030204" pitchFamily="34" charset="0"/>
                <a:ea typeface="Calibri" panose="020F0502020204030204" pitchFamily="34" charset="0"/>
                <a:cs typeface="Calibri" panose="020F0502020204030204" pitchFamily="34" charset="0"/>
              </a:rPr>
              <a:t> - يجب البحث عن ترتيب طويل الأ</a:t>
            </a:r>
            <a:r>
              <a:rPr lang="ar-SA" sz="1100" dirty="0">
                <a:latin typeface="Calibri" panose="020F0502020204030204" pitchFamily="34" charset="0"/>
                <a:ea typeface="Calibri" panose="020F0502020204030204" pitchFamily="34" charset="0"/>
                <a:cs typeface="Calibri" panose="020F0502020204030204" pitchFamily="34" charset="0"/>
              </a:rPr>
              <a:t>مد</a:t>
            </a:r>
            <a:r>
              <a:rPr lang="en-US" sz="1100" dirty="0">
                <a:latin typeface="Calibri" panose="020F0502020204030204" pitchFamily="34" charset="0"/>
                <a:ea typeface="Calibri" panose="020F0502020204030204" pitchFamily="34" charset="0"/>
                <a:cs typeface="Calibri" panose="020F0502020204030204" pitchFamily="34" charset="0"/>
              </a:rPr>
              <a:t> في أقرب وقت ممكن. يجب أن تكون الإقامة في بيوت آمنة متاحة حيث يوجد خطر على الطفل / الأطفال إذا أصبح الموقع معروفًا (اختطاف ، تهريب ، هجوم). يجب توفير أماكن إقامة منفصلة للفتيان والفتيات ، ويجب تزويد المنازل الآمنة بالموظفين على مدار </a:t>
            </a:r>
            <a:r>
              <a:rPr lang="ar-SA" sz="1100" dirty="0">
                <a:latin typeface="Calibri" panose="020F0502020204030204" pitchFamily="34" charset="0"/>
                <a:ea typeface="Calibri" panose="020F0502020204030204" pitchFamily="34" charset="0"/>
                <a:cs typeface="Calibri" panose="020F0502020204030204" pitchFamily="34" charset="0"/>
              </a:rPr>
              <a:t>٢٤</a:t>
            </a:r>
            <a:r>
              <a:rPr lang="en-US" sz="1100" dirty="0">
                <a:latin typeface="Calibri" panose="020F0502020204030204" pitchFamily="34" charset="0"/>
                <a:ea typeface="Calibri" panose="020F0502020204030204" pitchFamily="34" charset="0"/>
                <a:cs typeface="Calibri" panose="020F0502020204030204" pitchFamily="34" charset="0"/>
              </a:rPr>
              <a:t> ساعة في اليوم ، ويجب وضع بروتوكولات الطوارئ ؛ يجب أن </a:t>
            </a:r>
            <a:r>
              <a:rPr lang="ar-SA" sz="1100" dirty="0">
                <a:latin typeface="Calibri" panose="020F0502020204030204" pitchFamily="34" charset="0"/>
                <a:ea typeface="Calibri" panose="020F0502020204030204" pitchFamily="34" charset="0"/>
                <a:cs typeface="Calibri" panose="020F0502020204030204" pitchFamily="34" charset="0"/>
              </a:rPr>
              <a:t>يُبرز</a:t>
            </a:r>
            <a:r>
              <a:rPr lang="en-US" sz="1100" dirty="0">
                <a:latin typeface="Calibri" panose="020F0502020204030204" pitchFamily="34" charset="0"/>
                <a:ea typeface="Calibri" panose="020F0502020204030204" pitchFamily="34" charset="0"/>
                <a:cs typeface="Calibri" panose="020F0502020204030204" pitchFamily="34" charset="0"/>
              </a:rPr>
              <a:t> تدريب الموظفين أهمية السرية التامة</a:t>
            </a:r>
            <a:r>
              <a:rPr lang="en-US" sz="1100" dirty="0">
                <a:latin typeface="Calibri" panose="020F0502020204030204" pitchFamily="34" charset="0"/>
                <a:ea typeface="Calibri" panose="020F0502020204030204" pitchFamily="34" charset="0"/>
                <a:cs typeface="Arial" panose="020B0604020202020204" pitchFamily="34" charset="0"/>
              </a:rPr>
              <a:t>.</a:t>
            </a:r>
          </a:p>
        </p:txBody>
      </p:sp>
    </p:spTree>
    <p:extLst>
      <p:ext uri="{BB962C8B-B14F-4D97-AF65-F5344CB8AC3E}">
        <p14:creationId xmlns:p14="http://schemas.microsoft.com/office/powerpoint/2010/main" val="35962299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 name="TextBox 2">
            <a:extLst>
              <a:ext uri="{FF2B5EF4-FFF2-40B4-BE49-F238E27FC236}">
                <a16:creationId xmlns:a16="http://schemas.microsoft.com/office/drawing/2014/main" id="{D13F15F9-8AC8-48CA-4493-32131C8CEE55}"/>
              </a:ext>
            </a:extLst>
          </p:cNvPr>
          <p:cNvSpPr txBox="1"/>
          <p:nvPr/>
        </p:nvSpPr>
        <p:spPr>
          <a:xfrm>
            <a:off x="996288" y="7873203"/>
            <a:ext cx="4048678" cy="351035"/>
          </a:xfrm>
          <a:prstGeom prst="rect">
            <a:avLst/>
          </a:prstGeom>
          <a:noFill/>
          <a:ln>
            <a:noFill/>
          </a:ln>
        </p:spPr>
        <p:txBody>
          <a:bodyPr wrap="square" lIns="90000" tIns="90000" rIns="90000" bIns="90000" rtlCol="0">
            <a:spAutoFit/>
          </a:bodyPr>
          <a:lstStyle/>
          <a:p>
            <a:pPr algn="r" rtl="1"/>
            <a:r>
              <a:rPr lang="ar-SA" sz="1100" b="1" dirty="0">
                <a:latin typeface="Calibri" panose="020F0502020204030204" pitchFamily="34" charset="0"/>
                <a:cs typeface="Calibri" panose="020F0502020204030204" pitchFamily="34" charset="0"/>
              </a:rPr>
              <a:t>الدعم</a:t>
            </a:r>
            <a:r>
              <a:rPr lang="en-US" sz="1100" b="1" dirty="0">
                <a:latin typeface="Calibri" panose="020F0502020204030204" pitchFamily="34" charset="0"/>
                <a:cs typeface="Calibri" panose="020F0502020204030204" pitchFamily="34" charset="0"/>
              </a:rPr>
              <a:t> الأسر</a:t>
            </a:r>
            <a:r>
              <a:rPr lang="ar-SA" sz="1100" b="1" dirty="0">
                <a:latin typeface="Calibri" panose="020F0502020204030204" pitchFamily="34" charset="0"/>
                <a:cs typeface="Calibri" panose="020F0502020204030204" pitchFamily="34" charset="0"/>
              </a:rPr>
              <a:t>ي</a:t>
            </a:r>
            <a:r>
              <a:rPr lang="en-US" sz="1100" b="1" dirty="0">
                <a:latin typeface="Calibri" panose="020F0502020204030204" pitchFamily="34" charset="0"/>
                <a:cs typeface="Calibri" panose="020F0502020204030204" pitchFamily="34" charset="0"/>
              </a:rPr>
              <a:t> في مركز الرعاية المؤقتة / ال</a:t>
            </a:r>
            <a:r>
              <a:rPr lang="ar-SA" sz="1100" b="1" dirty="0">
                <a:latin typeface="Calibri" panose="020F0502020204030204" pitchFamily="34" charset="0"/>
                <a:cs typeface="Calibri" panose="020F0502020204030204" pitchFamily="34" charset="0"/>
              </a:rPr>
              <a:t>عابرة</a:t>
            </a:r>
            <a:r>
              <a:rPr lang="en-US" sz="1100" b="1" dirty="0"/>
              <a:t>:</a:t>
            </a:r>
          </a:p>
        </p:txBody>
      </p:sp>
      <p:sp>
        <p:nvSpPr>
          <p:cNvPr id="4" name="Rectangle 3">
            <a:extLst>
              <a:ext uri="{FF2B5EF4-FFF2-40B4-BE49-F238E27FC236}">
                <a16:creationId xmlns:a16="http://schemas.microsoft.com/office/drawing/2014/main" id="{1423D7D9-44C0-BAE0-3071-9C0926F9B438}"/>
              </a:ext>
            </a:extLst>
          </p:cNvPr>
          <p:cNvSpPr/>
          <p:nvPr/>
        </p:nvSpPr>
        <p:spPr>
          <a:xfrm>
            <a:off x="996288" y="8298273"/>
            <a:ext cx="5262998" cy="805087"/>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 name="TextBox 1">
            <a:extLst>
              <a:ext uri="{FF2B5EF4-FFF2-40B4-BE49-F238E27FC236}">
                <a16:creationId xmlns:a16="http://schemas.microsoft.com/office/drawing/2014/main" id="{42EFF979-35F0-1966-39AA-5927BCB29F9D}"/>
              </a:ext>
            </a:extLst>
          </p:cNvPr>
          <p:cNvSpPr txBox="1"/>
          <p:nvPr/>
        </p:nvSpPr>
        <p:spPr>
          <a:xfrm>
            <a:off x="996287" y="724451"/>
            <a:ext cx="5262997" cy="5337295"/>
          </a:xfrm>
          <a:prstGeom prst="rect">
            <a:avLst/>
          </a:prstGeom>
          <a:noFill/>
        </p:spPr>
        <p:txBody>
          <a:bodyPr wrap="square">
            <a:spAutoFit/>
          </a:bodyPr>
          <a:lstStyle/>
          <a:p>
            <a:pPr lvl="0" algn="r" rtl="1">
              <a:lnSpc>
                <a:spcPct val="107000"/>
              </a:lnSpc>
              <a:tabLst>
                <a:tab pos="457200" algn="l"/>
              </a:tabLst>
            </a:pPr>
            <a:r>
              <a:rPr lang="en-US" sz="1100" b="1" dirty="0">
                <a:latin typeface="Calibri" panose="020F0502020204030204" pitchFamily="34" charset="0"/>
                <a:ea typeface="Calibri" panose="020F0502020204030204" pitchFamily="34" charset="0"/>
                <a:cs typeface="Calibri" panose="020F0502020204030204" pitchFamily="34" charset="0"/>
              </a:rPr>
              <a:t>الرعاية السكنية</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ترتيب معيشة جماعية في منشأة مخصصة بشكل خاص حيث يضمن الموظفون بأجر أو المتطوعون الرعاية على أساس المناوبة. الرعاية السكنية مصطلح شامل يشمل ال</a:t>
            </a:r>
            <a:r>
              <a:rPr lang="ar-SA" sz="1100" dirty="0">
                <a:latin typeface="Calibri" panose="020F0502020204030204" pitchFamily="34" charset="0"/>
                <a:ea typeface="Calibri" panose="020F0502020204030204" pitchFamily="34" charset="0"/>
                <a:cs typeface="Calibri" panose="020F0502020204030204" pitchFamily="34" charset="0"/>
              </a:rPr>
              <a:t>إيداع</a:t>
            </a:r>
            <a:r>
              <a:rPr lang="en-US" sz="1100" dirty="0">
                <a:latin typeface="Calibri" panose="020F0502020204030204" pitchFamily="34" charset="0"/>
                <a:ea typeface="Calibri" panose="020F0502020204030204" pitchFamily="34" charset="0"/>
                <a:cs typeface="Calibri" panose="020F0502020204030204" pitchFamily="34" charset="0"/>
              </a:rPr>
              <a:t> قصير</a:t>
            </a:r>
            <a:r>
              <a:rPr lang="ar-SA" sz="1100" dirty="0">
                <a:latin typeface="Calibri" panose="020F0502020204030204" pitchFamily="34" charset="0"/>
                <a:ea typeface="Calibri" panose="020F0502020204030204" pitchFamily="34" charset="0"/>
                <a:cs typeface="Calibri" panose="020F0502020204030204" pitchFamily="34" charset="0"/>
              </a:rPr>
              <a:t> </a:t>
            </a:r>
            <a:r>
              <a:rPr lang="en-US" sz="1100" dirty="0">
                <a:latin typeface="Calibri" panose="020F0502020204030204" pitchFamily="34" charset="0"/>
                <a:ea typeface="Calibri" panose="020F0502020204030204" pitchFamily="34" charset="0"/>
                <a:cs typeface="Calibri" panose="020F0502020204030204" pitchFamily="34" charset="0"/>
              </a:rPr>
              <a:t>وطويل الأ</a:t>
            </a:r>
            <a:r>
              <a:rPr lang="ar-SA" sz="1100" dirty="0">
                <a:latin typeface="Calibri" panose="020F0502020204030204" pitchFamily="34" charset="0"/>
                <a:ea typeface="Calibri" panose="020F0502020204030204" pitchFamily="34" charset="0"/>
                <a:cs typeface="Calibri" panose="020F0502020204030204" pitchFamily="34" charset="0"/>
              </a:rPr>
              <a:t>مد</a:t>
            </a:r>
            <a:r>
              <a:rPr lang="en-US" sz="1100" dirty="0">
                <a:latin typeface="Calibri" panose="020F0502020204030204" pitchFamily="34" charset="0"/>
                <a:ea typeface="Calibri" panose="020F0502020204030204" pitchFamily="34" charset="0"/>
                <a:cs typeface="Calibri" panose="020F0502020204030204" pitchFamily="34" charset="0"/>
              </a:rPr>
              <a:t> في المؤسسات ، ومنازل المجموعات الصغيرة ، و</a:t>
            </a:r>
            <a:r>
              <a:rPr lang="ar-SA" sz="1100" dirty="0">
                <a:latin typeface="Calibri" panose="020F0502020204030204" pitchFamily="34" charset="0"/>
                <a:ea typeface="Calibri" panose="020F0502020204030204" pitchFamily="34" charset="0"/>
                <a:cs typeface="Calibri" panose="020F0502020204030204" pitchFamily="34" charset="0"/>
              </a:rPr>
              <a:t>ال</a:t>
            </a:r>
            <a:r>
              <a:rPr lang="en-US" sz="1100" dirty="0">
                <a:latin typeface="Calibri" panose="020F0502020204030204" pitchFamily="34" charset="0"/>
                <a:ea typeface="Calibri" panose="020F0502020204030204" pitchFamily="34" charset="0"/>
                <a:cs typeface="Calibri" panose="020F0502020204030204" pitchFamily="34" charset="0"/>
              </a:rPr>
              <a:t>أماكن ال</a:t>
            </a:r>
            <a:r>
              <a:rPr lang="ar-SA" sz="1100" dirty="0">
                <a:latin typeface="Calibri" panose="020F0502020204030204" pitchFamily="34" charset="0"/>
                <a:ea typeface="Calibri" panose="020F0502020204030204" pitchFamily="34" charset="0"/>
                <a:cs typeface="Calibri" panose="020F0502020204030204" pitchFamily="34" charset="0"/>
              </a:rPr>
              <a:t>آمنة</a:t>
            </a:r>
            <a:r>
              <a:rPr lang="en-US" sz="1100" dirty="0">
                <a:latin typeface="Calibri" panose="020F0502020204030204" pitchFamily="34" charset="0"/>
                <a:ea typeface="Calibri" panose="020F0502020204030204" pitchFamily="34" charset="0"/>
                <a:cs typeface="Calibri" panose="020F0502020204030204" pitchFamily="34" charset="0"/>
              </a:rPr>
              <a:t> لرعاية الطوارئ ، ومراكز العبور.</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يجب تسجيل جميع مرافق الرعاية السكنية وتفتيشها بشكل مستقل من قبل السلطات المختصة. إذا كانت جودة الرعاية غير معروفة ، فلا ينبغي وضع الطفل في المنشأة حتى يتم الانتهاء من الحد الأدنى من ال</a:t>
            </a:r>
            <a:r>
              <a:rPr lang="ar-SA" sz="1100" dirty="0">
                <a:latin typeface="Calibri" panose="020F0502020204030204" pitchFamily="34" charset="0"/>
                <a:ea typeface="Calibri" panose="020F0502020204030204" pitchFamily="34" charset="0"/>
                <a:cs typeface="Calibri" panose="020F0502020204030204" pitchFamily="34" charset="0"/>
              </a:rPr>
              <a:t>تدقيق</a:t>
            </a:r>
            <a:r>
              <a:rPr lang="en-US" sz="1100" dirty="0">
                <a:latin typeface="Calibri" panose="020F0502020204030204" pitchFamily="34" charset="0"/>
                <a:ea typeface="Calibri" panose="020F0502020204030204" pitchFamily="34" charset="0"/>
                <a:cs typeface="Calibri" panose="020F0502020204030204" pitchFamily="34" charset="0"/>
              </a:rPr>
              <a:t>. يجب تقييم مستوى تقديم الرعاية في جميع أشكال الرعاية البديلة بانتظام مقابل مجموعة معايير متفق عليها تستند إلى المبادئ التوجيهية للرعاية البديلة للأطفال (الأمم المتحدة)</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يجب استخدام الرعاية السكنية فقط كتدبير قصير المدى حتى يمكن تطوير بدائل رعاية أسرية أو مجتمعية ، أو عندما تكون مناسبة بشكل خاص وضرورية وبناءة للطفل الفردي</a:t>
            </a:r>
          </a:p>
          <a:p>
            <a:pPr marL="171450" lvl="0" indent="-171450" algn="r" rtl="1">
              <a:lnSpc>
                <a:spcPct val="107000"/>
              </a:lnSpc>
              <a:buFont typeface="Arial" panose="020B0604020202020204" pitchFamily="34" charset="0"/>
              <a:buChar char="•"/>
              <a:tabLst>
                <a:tab pos="457200" algn="l"/>
              </a:tabLst>
            </a:pPr>
            <a:endParaRPr lang="en-US" sz="1100" dirty="0">
              <a:latin typeface="Calibri" panose="020F0502020204030204" pitchFamily="34" charset="0"/>
              <a:ea typeface="Calibri" panose="020F0502020204030204" pitchFamily="34" charset="0"/>
              <a:cs typeface="Calibri" panose="020F0502020204030204" pitchFamily="34" charset="0"/>
            </a:endParaRPr>
          </a:p>
          <a:p>
            <a:pPr algn="r" rtl="1">
              <a:lnSpc>
                <a:spcPct val="107000"/>
              </a:lnSpc>
            </a:pPr>
            <a:r>
              <a:rPr lang="ar-SA" sz="1100" b="1" dirty="0">
                <a:latin typeface="Calibri" panose="020F0502020204030204" pitchFamily="34" charset="0"/>
                <a:ea typeface="Calibri" panose="020F0502020204030204" pitchFamily="34" charset="0"/>
                <a:cs typeface="Calibri" panose="020F0502020204030204" pitchFamily="34" charset="0"/>
              </a:rPr>
              <a:t>عوامل الحماية</a:t>
            </a:r>
            <a:endParaRPr lang="en-US" sz="1100" b="1" dirty="0">
              <a:latin typeface="Calibri" panose="020F0502020204030204" pitchFamily="34" charset="0"/>
              <a:ea typeface="Calibri" panose="020F0502020204030204" pitchFamily="34" charset="0"/>
              <a:cs typeface="Calibri" panose="020F0502020204030204" pitchFamily="34" charset="0"/>
            </a:endParaRP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في ظروف محددة كما هو موضح أعلاه ، يمكن أن تكون الرعاية المركز</a:t>
            </a:r>
            <a:r>
              <a:rPr lang="ar-SA" sz="1100" dirty="0">
                <a:latin typeface="Calibri" panose="020F0502020204030204" pitchFamily="34" charset="0"/>
                <a:ea typeface="Calibri" panose="020F0502020204030204" pitchFamily="34" charset="0"/>
                <a:cs typeface="Calibri" panose="020F0502020204030204" pitchFamily="34" charset="0"/>
              </a:rPr>
              <a:t>ية</a:t>
            </a:r>
            <a:r>
              <a:rPr lang="en-US" sz="1100" dirty="0">
                <a:latin typeface="Calibri" panose="020F0502020204030204" pitchFamily="34" charset="0"/>
                <a:ea typeface="Calibri" panose="020F0502020204030204" pitchFamily="34" charset="0"/>
                <a:cs typeface="Calibri" panose="020F0502020204030204" pitchFamily="34" charset="0"/>
              </a:rPr>
              <a:t> وسيلة مهمة لتوفير الرعاية والحماية وت</a:t>
            </a:r>
            <a:r>
              <a:rPr lang="ar-SA" sz="1100" dirty="0">
                <a:latin typeface="Calibri" panose="020F0502020204030204" pitchFamily="34" charset="0"/>
                <a:ea typeface="Calibri" panose="020F0502020204030204" pitchFamily="34" charset="0"/>
                <a:cs typeface="Calibri" panose="020F0502020204030204" pitchFamily="34" charset="0"/>
              </a:rPr>
              <a:t>يسير تعقب الأسرة و لم الشمل للأطفال المنفصلين و غير المصحوبين </a:t>
            </a:r>
            <a:r>
              <a:rPr lang="en-US" sz="1100" dirty="0">
                <a:latin typeface="Calibri" panose="020F0502020204030204" pitchFamily="34" charset="0"/>
                <a:ea typeface="Calibri" panose="020F0502020204030204" pitchFamily="34" charset="0"/>
                <a:cs typeface="Calibri" panose="020F0502020204030204" pitchFamily="34" charset="0"/>
              </a:rPr>
              <a:t>في حالات الطوارئ على المدى القصير.</a:t>
            </a:r>
          </a:p>
          <a:p>
            <a:pPr lvl="0" algn="r" rtl="1">
              <a:lnSpc>
                <a:spcPct val="107000"/>
              </a:lnSpc>
              <a:tabLst>
                <a:tab pos="457200" algn="l"/>
              </a:tabLst>
            </a:pPr>
            <a:endParaRPr lang="en-US" sz="1100" dirty="0">
              <a:latin typeface="Calibri" panose="020F0502020204030204" pitchFamily="34" charset="0"/>
              <a:ea typeface="Calibri" panose="020F0502020204030204" pitchFamily="34" charset="0"/>
              <a:cs typeface="Calibri" panose="020F0502020204030204" pitchFamily="34" charset="0"/>
            </a:endParaRPr>
          </a:p>
          <a:p>
            <a:pPr algn="r" rtl="1">
              <a:lnSpc>
                <a:spcPct val="107000"/>
              </a:lnSpc>
            </a:pPr>
            <a:r>
              <a:rPr lang="en-US" sz="1100" b="1" dirty="0">
                <a:latin typeface="Calibri" panose="020F0502020204030204" pitchFamily="34" charset="0"/>
                <a:ea typeface="Calibri" panose="020F0502020204030204" pitchFamily="34" charset="0"/>
                <a:cs typeface="Calibri" panose="020F0502020204030204" pitchFamily="34" charset="0"/>
              </a:rPr>
              <a:t>عوامل الخطر</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في حين أن بعض المخاطر المرتبطة بالرعاية السكنية قد تكون أقل اهتمامًا بمراكز الرعاية المؤقتة الأصغر ، إلا أن المخاطر التالية المرتبطة بالرعاية السكنية يمكن أن تظل سارية ، خاصةً في حالة نقص المراقبة والتنظيم المستقلين.</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التنمر والاعتداء الجنسي بين الأطفال (خاصة إذا لم يتم توفير الرعاية والإشراف بشكل كافٍ)</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خلق انفصال عائلي من خلال تشجيع الأسر المتعثرة على التخلي عن أطفالها حيث يُنظر إلى </a:t>
            </a:r>
            <a:r>
              <a:rPr lang="ar-SA" sz="1100" dirty="0">
                <a:latin typeface="Calibri" panose="020F0502020204030204" pitchFamily="34" charset="0"/>
                <a:ea typeface="Calibri" panose="020F0502020204030204" pitchFamily="34" charset="0"/>
                <a:cs typeface="Calibri" panose="020F0502020204030204" pitchFamily="34" charset="0"/>
              </a:rPr>
              <a:t>أن</a:t>
            </a:r>
            <a:r>
              <a:rPr lang="en-US" sz="1100" dirty="0">
                <a:latin typeface="Calibri" panose="020F0502020204030204" pitchFamily="34" charset="0"/>
                <a:ea typeface="Calibri" panose="020F0502020204030204" pitchFamily="34" charset="0"/>
                <a:cs typeface="Calibri" panose="020F0502020204030204" pitchFamily="34" charset="0"/>
              </a:rPr>
              <a:t> أطفالهم سيكونون في وضع أفضل</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الإهمال وزيادة التعرض للإساءة بما في ذلك الاعتداء الجنسي</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فرص محدودة للاندماج المحلي خاصة إذا كانوا يعيشون بعيدًا عن مجتمعهم المحلي</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طبيعة الباب الدوار ، أي احتمال كبير لإعادة قبوله</a:t>
            </a:r>
            <a:r>
              <a:rPr lang="ar-SA" sz="1100" dirty="0">
                <a:latin typeface="Calibri" panose="020F0502020204030204" pitchFamily="34" charset="0"/>
                <a:ea typeface="Calibri" panose="020F0502020204030204" pitchFamily="34" charset="0"/>
                <a:cs typeface="Calibri" panose="020F0502020204030204" pitchFamily="34" charset="0"/>
              </a:rPr>
              <a:t>م</a:t>
            </a:r>
            <a:endParaRPr lang="en-US" sz="1100" dirty="0">
              <a:latin typeface="Calibri" panose="020F0502020204030204" pitchFamily="34" charset="0"/>
              <a:ea typeface="Calibri" panose="020F0502020204030204" pitchFamily="34" charset="0"/>
              <a:cs typeface="Calibri" panose="020F0502020204030204" pitchFamily="34" charset="0"/>
            </a:endParaRP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لا تدعم الرعاية السكنية ، لا سيما في المؤسسات الكبيرة ، نمو الطفل الصحي ؛ إن الحرمان من مقدم رعاية ثابت له آثار كبيرة محتملة على نمو دماغ الأطفال في الرعاية المؤسسية</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يمكن تعريض الأطفال للخطر من خلال العمل ك</a:t>
            </a:r>
            <a:r>
              <a:rPr lang="ar-SA" sz="1100" dirty="0">
                <a:latin typeface="Calibri" panose="020F0502020204030204" pitchFamily="34" charset="0"/>
                <a:ea typeface="Calibri" panose="020F0502020204030204" pitchFamily="34" charset="0"/>
                <a:cs typeface="Calibri" panose="020F0502020204030204" pitchFamily="34" charset="0"/>
              </a:rPr>
              <a:t>جاذب</a:t>
            </a:r>
            <a:r>
              <a:rPr lang="en-US" sz="1100" dirty="0">
                <a:latin typeface="Calibri" panose="020F0502020204030204" pitchFamily="34" charset="0"/>
                <a:ea typeface="Calibri" panose="020F0502020204030204" pitchFamily="34" charset="0"/>
                <a:cs typeface="Calibri" panose="020F0502020204030204" pitchFamily="34" charset="0"/>
              </a:rPr>
              <a:t> لأي شخص يرغب في استهداف الفئات الضعيفة</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الاتجار المنظم ، على سبيل المثال ، للتبني</a:t>
            </a:r>
          </a:p>
        </p:txBody>
      </p:sp>
      <p:grpSp>
        <p:nvGrpSpPr>
          <p:cNvPr id="7" name="Group 6">
            <a:extLst>
              <a:ext uri="{FF2B5EF4-FFF2-40B4-BE49-F238E27FC236}">
                <a16:creationId xmlns:a16="http://schemas.microsoft.com/office/drawing/2014/main" id="{25E2F441-57B1-BF92-E1B5-0DA7322F7BA7}"/>
              </a:ext>
            </a:extLst>
          </p:cNvPr>
          <p:cNvGrpSpPr/>
          <p:nvPr/>
        </p:nvGrpSpPr>
        <p:grpSpPr>
          <a:xfrm>
            <a:off x="5296474" y="7890284"/>
            <a:ext cx="1130475" cy="1037621"/>
            <a:chOff x="10788562" y="3518124"/>
            <a:chExt cx="1130475" cy="1037621"/>
          </a:xfrm>
        </p:grpSpPr>
        <p:grpSp>
          <p:nvGrpSpPr>
            <p:cNvPr id="8" name="Group 7">
              <a:extLst>
                <a:ext uri="{FF2B5EF4-FFF2-40B4-BE49-F238E27FC236}">
                  <a16:creationId xmlns:a16="http://schemas.microsoft.com/office/drawing/2014/main" id="{134C7623-CC7A-C4E0-C620-3436D05E730E}"/>
                </a:ext>
              </a:extLst>
            </p:cNvPr>
            <p:cNvGrpSpPr/>
            <p:nvPr/>
          </p:nvGrpSpPr>
          <p:grpSpPr>
            <a:xfrm>
              <a:off x="10788562" y="3518124"/>
              <a:ext cx="1130475" cy="1037621"/>
              <a:chOff x="7772249" y="5449773"/>
              <a:chExt cx="500332" cy="459236"/>
            </a:xfrm>
          </p:grpSpPr>
          <p:sp>
            <p:nvSpPr>
              <p:cNvPr id="12" name="Trapezoid 11">
                <a:extLst>
                  <a:ext uri="{FF2B5EF4-FFF2-40B4-BE49-F238E27FC236}">
                    <a16:creationId xmlns:a16="http://schemas.microsoft.com/office/drawing/2014/main" id="{5F132BBF-AE9A-400D-67E2-97AE22310D7D}"/>
                  </a:ext>
                </a:extLst>
              </p:cNvPr>
              <p:cNvSpPr/>
              <p:nvPr/>
            </p:nvSpPr>
            <p:spPr>
              <a:xfrm>
                <a:off x="7772249" y="5449773"/>
                <a:ext cx="500332" cy="200981"/>
              </a:xfrm>
              <a:prstGeom prst="trapezoid">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3" name="Rectangle 12">
                <a:extLst>
                  <a:ext uri="{FF2B5EF4-FFF2-40B4-BE49-F238E27FC236}">
                    <a16:creationId xmlns:a16="http://schemas.microsoft.com/office/drawing/2014/main" id="{156A5A02-9D6E-EF6A-F5BB-953B3FBB1364}"/>
                  </a:ext>
                </a:extLst>
              </p:cNvPr>
              <p:cNvSpPr/>
              <p:nvPr/>
            </p:nvSpPr>
            <p:spPr>
              <a:xfrm>
                <a:off x="7815586" y="5650754"/>
                <a:ext cx="413659" cy="258255"/>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9" name="Group 8">
              <a:extLst>
                <a:ext uri="{FF2B5EF4-FFF2-40B4-BE49-F238E27FC236}">
                  <a16:creationId xmlns:a16="http://schemas.microsoft.com/office/drawing/2014/main" id="{87A7777E-7CF4-156B-F54E-D24C0B64D63F}"/>
                </a:ext>
              </a:extLst>
            </p:cNvPr>
            <p:cNvGrpSpPr/>
            <p:nvPr/>
          </p:nvGrpSpPr>
          <p:grpSpPr>
            <a:xfrm>
              <a:off x="11219739" y="3812476"/>
              <a:ext cx="254533" cy="565794"/>
              <a:chOff x="8471006" y="1370604"/>
              <a:chExt cx="254533" cy="565794"/>
            </a:xfrm>
          </p:grpSpPr>
          <p:sp>
            <p:nvSpPr>
              <p:cNvPr id="10" name="Round Same Side Corner Rectangle 21">
                <a:extLst>
                  <a:ext uri="{FF2B5EF4-FFF2-40B4-BE49-F238E27FC236}">
                    <a16:creationId xmlns:a16="http://schemas.microsoft.com/office/drawing/2014/main" id="{F90E6581-4B84-9671-6950-6DD3DA7E68AD}"/>
                  </a:ext>
                </a:extLst>
              </p:cNvPr>
              <p:cNvSpPr/>
              <p:nvPr/>
            </p:nvSpPr>
            <p:spPr>
              <a:xfrm>
                <a:off x="8472873" y="1668853"/>
                <a:ext cx="251673" cy="267545"/>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1" name="Oval 10">
                <a:extLst>
                  <a:ext uri="{FF2B5EF4-FFF2-40B4-BE49-F238E27FC236}">
                    <a16:creationId xmlns:a16="http://schemas.microsoft.com/office/drawing/2014/main" id="{17E7E86C-FDBE-FBF5-A75F-6A4674231AA0}"/>
                  </a:ext>
                </a:extLst>
              </p:cNvPr>
              <p:cNvSpPr/>
              <p:nvPr/>
            </p:nvSpPr>
            <p:spPr>
              <a:xfrm>
                <a:off x="8471006" y="1370604"/>
                <a:ext cx="254533" cy="2545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spTree>
    <p:extLst>
      <p:ext uri="{BB962C8B-B14F-4D97-AF65-F5344CB8AC3E}">
        <p14:creationId xmlns:p14="http://schemas.microsoft.com/office/powerpoint/2010/main" val="1945183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55" name="TextBox 54">
            <a:extLst>
              <a:ext uri="{FF2B5EF4-FFF2-40B4-BE49-F238E27FC236}">
                <a16:creationId xmlns:a16="http://schemas.microsoft.com/office/drawing/2014/main" id="{9626918E-8F1C-196D-174B-BD38BB895F35}"/>
              </a:ext>
            </a:extLst>
          </p:cNvPr>
          <p:cNvSpPr txBox="1"/>
          <p:nvPr/>
        </p:nvSpPr>
        <p:spPr>
          <a:xfrm>
            <a:off x="996287" y="699799"/>
            <a:ext cx="5262998" cy="2257926"/>
          </a:xfrm>
          <a:prstGeom prst="rect">
            <a:avLst/>
          </a:prstGeom>
          <a:solidFill>
            <a:schemeClr val="accent3">
              <a:lumMod val="20000"/>
              <a:lumOff val="80000"/>
            </a:schemeClr>
          </a:solidFill>
        </p:spPr>
        <p:txBody>
          <a:bodyPr wrap="square">
            <a:spAutoFit/>
          </a:bodyPr>
          <a:lstStyle/>
          <a:p>
            <a:pPr algn="r" rtl="1">
              <a:lnSpc>
                <a:spcPct val="107000"/>
              </a:lnSpc>
            </a:pPr>
            <a:r>
              <a:rPr lang="en-US" sz="1100" b="1" dirty="0">
                <a:effectLst/>
                <a:latin typeface="Calibri" panose="020F0502020204030204" pitchFamily="34" charset="0"/>
                <a:ea typeface="Calibri" panose="020F0502020204030204" pitchFamily="34" charset="0"/>
                <a:cs typeface="Calibri" panose="020F0502020204030204" pitchFamily="34" charset="0"/>
              </a:rPr>
              <a:t>منازل المجموعات الصغيرة</a:t>
            </a:r>
          </a:p>
          <a:p>
            <a:pPr algn="r" rtl="1">
              <a:lnSpc>
                <a:spcPct val="107000"/>
              </a:lnSpc>
            </a:pPr>
            <a:endParaRPr lang="en-US" sz="1100" b="1" dirty="0">
              <a:effectLst/>
              <a:latin typeface="Calibri" panose="020F0502020204030204" pitchFamily="34" charset="0"/>
              <a:ea typeface="Calibri" panose="020F0502020204030204" pitchFamily="34" charset="0"/>
              <a:cs typeface="Calibri" panose="020F0502020204030204" pitchFamily="34" charset="0"/>
            </a:endParaRPr>
          </a:p>
          <a:p>
            <a:pPr algn="r" rtl="1">
              <a:lnSpc>
                <a:spcPct val="107000"/>
              </a:lnSpc>
            </a:pPr>
            <a:r>
              <a:rPr lang="en-US" sz="1100" dirty="0">
                <a:effectLst/>
                <a:latin typeface="Calibri" panose="020F0502020204030204" pitchFamily="34" charset="0"/>
                <a:ea typeface="Calibri" panose="020F0502020204030204" pitchFamily="34" charset="0"/>
                <a:cs typeface="Calibri" panose="020F0502020204030204" pitchFamily="34" charset="0"/>
              </a:rPr>
              <a:t>قد يكون هذا عبارة عن دور رعاية جماعية أو دور سكنية لمجموعة صغيرة ، حيث يتم رعاية مجموعات من </a:t>
            </a:r>
            <a:r>
              <a:rPr lang="ar-SA" sz="1100" dirty="0">
                <a:effectLst/>
                <a:latin typeface="Calibri" panose="020F0502020204030204" pitchFamily="34" charset="0"/>
                <a:ea typeface="Calibri" panose="020F0502020204030204" pitchFamily="34" charset="0"/>
                <a:cs typeface="Calibri" panose="020F0502020204030204" pitchFamily="34" charset="0"/>
              </a:rPr>
              <a:t>٦-٨ </a:t>
            </a:r>
            <a:r>
              <a:rPr lang="en-US" sz="1100" dirty="0">
                <a:effectLst/>
                <a:latin typeface="Calibri" panose="020F0502020204030204" pitchFamily="34" charset="0"/>
                <a:ea typeface="Calibri" panose="020F0502020204030204" pitchFamily="34" charset="0"/>
                <a:cs typeface="Calibri" panose="020F0502020204030204" pitchFamily="34" charset="0"/>
              </a:rPr>
              <a:t>أطفال من مختلف الأعمار من قبل مقدمي رعاية </a:t>
            </a:r>
            <a:r>
              <a:rPr lang="ar-SA" sz="1100" dirty="0">
                <a:effectLst/>
                <a:latin typeface="Calibri" panose="020F0502020204030204" pitchFamily="34" charset="0"/>
                <a:ea typeface="Calibri" panose="020F0502020204030204" pitchFamily="34" charset="0"/>
                <a:cs typeface="Calibri" panose="020F0502020204030204" pitchFamily="34" charset="0"/>
              </a:rPr>
              <a:t>دائمين</a:t>
            </a:r>
            <a:r>
              <a:rPr lang="en-US" sz="1100" dirty="0">
                <a:effectLst/>
                <a:latin typeface="Calibri" panose="020F0502020204030204" pitchFamily="34" charset="0"/>
                <a:ea typeface="Calibri" panose="020F0502020204030204" pitchFamily="34" charset="0"/>
                <a:cs typeface="Calibri" panose="020F0502020204030204" pitchFamily="34" charset="0"/>
              </a:rPr>
              <a:t> داخل مجتمع الطفل ، وفي أماكن إقامة مماثلة لتلك الموجودة في المجتمع المحيط. تم تصميم هذا الترتيب ليعكس ، قدر الإمكان ، ديناميكية الأسرة وتزويد الأطفال بالرعاية والاهتمام الكافيين.</a:t>
            </a:r>
          </a:p>
          <a:p>
            <a:pPr algn="r" rtl="1">
              <a:lnSpc>
                <a:spcPct val="107000"/>
              </a:lnSpc>
            </a:pPr>
            <a:endParaRPr lang="en-US" sz="1100" dirty="0">
              <a:effectLst/>
              <a:latin typeface="Calibri" panose="020F0502020204030204" pitchFamily="34" charset="0"/>
              <a:ea typeface="Calibri" panose="020F0502020204030204" pitchFamily="34" charset="0"/>
              <a:cs typeface="Calibri" panose="020F0502020204030204" pitchFamily="34" charset="0"/>
            </a:endParaRPr>
          </a:p>
          <a:p>
            <a:pPr algn="r" rtl="1">
              <a:lnSpc>
                <a:spcPct val="107000"/>
              </a:lnSpc>
            </a:pPr>
            <a:r>
              <a:rPr lang="en-US" sz="1100" dirty="0">
                <a:effectLst/>
                <a:latin typeface="Calibri" panose="020F0502020204030204" pitchFamily="34" charset="0"/>
                <a:ea typeface="Calibri" panose="020F0502020204030204" pitchFamily="34" charset="0"/>
                <a:cs typeface="Calibri" panose="020F0502020204030204" pitchFamily="34" charset="0"/>
              </a:rPr>
              <a:t>يمكن استخدام منازل المجموعات الصغيرة كرعاية مؤقتة وطويلة الأ</a:t>
            </a:r>
            <a:r>
              <a:rPr lang="ar-SA" sz="1100" dirty="0">
                <a:effectLst/>
                <a:latin typeface="Calibri" panose="020F0502020204030204" pitchFamily="34" charset="0"/>
                <a:ea typeface="Calibri" panose="020F0502020204030204" pitchFamily="34" charset="0"/>
                <a:cs typeface="Calibri" panose="020F0502020204030204" pitchFamily="34" charset="0"/>
              </a:rPr>
              <a:t>مد</a:t>
            </a:r>
            <a:r>
              <a:rPr lang="en-US" sz="1100" dirty="0">
                <a:effectLst/>
                <a:latin typeface="Calibri" panose="020F0502020204030204" pitchFamily="34" charset="0"/>
                <a:ea typeface="Calibri" panose="020F0502020204030204" pitchFamily="34" charset="0"/>
                <a:cs typeface="Calibri" panose="020F0502020204030204" pitchFamily="34" charset="0"/>
              </a:rPr>
              <a:t> للشباب الذين لا يرغبون في الإقامة في أسرة</a:t>
            </a:r>
            <a:r>
              <a:rPr lang="ar-SA" sz="1100" dirty="0">
                <a:effectLst/>
                <a:latin typeface="Calibri" panose="020F0502020204030204" pitchFamily="34" charset="0"/>
                <a:ea typeface="Calibri" panose="020F0502020204030204" pitchFamily="34" charset="0"/>
                <a:cs typeface="Calibri" panose="020F0502020204030204" pitchFamily="34" charset="0"/>
              </a:rPr>
              <a:t>،</a:t>
            </a:r>
            <a:r>
              <a:rPr lang="en-US" sz="1100" dirty="0">
                <a:effectLst/>
                <a:latin typeface="Calibri" panose="020F0502020204030204" pitchFamily="34" charset="0"/>
                <a:ea typeface="Calibri" panose="020F0502020204030204" pitchFamily="34" charset="0"/>
                <a:cs typeface="Calibri" panose="020F0502020204030204" pitchFamily="34" charset="0"/>
              </a:rPr>
              <a:t> حيث لا يتوفر مكان للأسرة أو الذين يحتاجون إلى دعم متخصص قبل أن يتمكنوا من إعادة الاندماج مع أسرهم أو </a:t>
            </a:r>
            <a:r>
              <a:rPr lang="ar-SA" sz="1100" dirty="0">
                <a:effectLst/>
                <a:latin typeface="Calibri" panose="020F0502020204030204" pitchFamily="34" charset="0"/>
                <a:ea typeface="Calibri" panose="020F0502020204030204" pitchFamily="34" charset="0"/>
                <a:cs typeface="Calibri" panose="020F0502020204030204" pitchFamily="34" charset="0"/>
              </a:rPr>
              <a:t>ال</a:t>
            </a:r>
            <a:r>
              <a:rPr lang="en-US" sz="1100" dirty="0">
                <a:effectLst/>
                <a:latin typeface="Calibri" panose="020F0502020204030204" pitchFamily="34" charset="0"/>
                <a:ea typeface="Calibri" panose="020F0502020204030204" pitchFamily="34" charset="0"/>
                <a:cs typeface="Calibri" panose="020F0502020204030204" pitchFamily="34" charset="0"/>
              </a:rPr>
              <a:t>مجتمع. يجب تنظيم مرافق الرعاية من خلال قادة المجتمع و / أو المنظمات المحلية بالتعاون مع العاملين في رعاية الأطفال من أجل ضمان أن يتم تقديم الرعاية وفقًا للمعايير الثقافية وتوف</a:t>
            </a:r>
            <a:r>
              <a:rPr lang="ar-SA" sz="1100" dirty="0">
                <a:effectLst/>
                <a:latin typeface="Calibri" panose="020F0502020204030204" pitchFamily="34" charset="0"/>
                <a:ea typeface="Calibri" panose="020F0502020204030204" pitchFamily="34" charset="0"/>
                <a:cs typeface="Calibri" panose="020F0502020204030204" pitchFamily="34" charset="0"/>
              </a:rPr>
              <a:t>ي</a:t>
            </a:r>
            <a:r>
              <a:rPr lang="en-US" sz="1100" dirty="0">
                <a:effectLst/>
                <a:latin typeface="Calibri" panose="020F0502020204030204" pitchFamily="34" charset="0"/>
                <a:ea typeface="Calibri" panose="020F0502020204030204" pitchFamily="34" charset="0"/>
                <a:cs typeface="Calibri" panose="020F0502020204030204" pitchFamily="34" charset="0"/>
              </a:rPr>
              <a:t>ر مستوى معيشة مماثل لمستوى العائلات الأخرى في المجتمع.</a:t>
            </a:r>
          </a:p>
        </p:txBody>
      </p:sp>
      <p:sp>
        <p:nvSpPr>
          <p:cNvPr id="2" name="TextBox 1">
            <a:extLst>
              <a:ext uri="{FF2B5EF4-FFF2-40B4-BE49-F238E27FC236}">
                <a16:creationId xmlns:a16="http://schemas.microsoft.com/office/drawing/2014/main" id="{4AFC9570-DD7A-2FD4-0E9B-77EE925DEE96}"/>
              </a:ext>
            </a:extLst>
          </p:cNvPr>
          <p:cNvSpPr txBox="1"/>
          <p:nvPr/>
        </p:nvSpPr>
        <p:spPr>
          <a:xfrm>
            <a:off x="996287" y="3800134"/>
            <a:ext cx="5262997" cy="3344762"/>
          </a:xfrm>
          <a:prstGeom prst="rect">
            <a:avLst/>
          </a:prstGeom>
          <a:noFill/>
        </p:spPr>
        <p:txBody>
          <a:bodyPr wrap="square">
            <a:spAutoFit/>
          </a:bodyPr>
          <a:lstStyle/>
          <a:p>
            <a:pPr lvl="0" algn="r" rtl="1">
              <a:lnSpc>
                <a:spcPct val="107000"/>
              </a:lnSpc>
              <a:tabLst>
                <a:tab pos="457200" algn="l"/>
              </a:tabLst>
            </a:pPr>
            <a:r>
              <a:rPr lang="en-US" sz="1100" b="1" dirty="0">
                <a:latin typeface="Calibri" panose="020F0502020204030204" pitchFamily="34" charset="0"/>
                <a:ea typeface="Calibri" panose="020F0502020204030204" pitchFamily="34" charset="0"/>
                <a:cs typeface="Calibri" panose="020F0502020204030204" pitchFamily="34" charset="0"/>
              </a:rPr>
              <a:t>تجمعات الأطفال</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يجب تنظيم الأطفال في مجموعات صغيرة تشبه الأسرة من </a:t>
            </a:r>
            <a:r>
              <a:rPr lang="ar-SA" sz="1100" dirty="0">
                <a:latin typeface="Calibri" panose="020F0502020204030204" pitchFamily="34" charset="0"/>
                <a:ea typeface="Calibri" panose="020F0502020204030204" pitchFamily="34" charset="0"/>
                <a:cs typeface="Calibri" panose="020F0502020204030204" pitchFamily="34" charset="0"/>
              </a:rPr>
              <a:t>٦-٨ </a:t>
            </a:r>
            <a:r>
              <a:rPr lang="en-US" sz="1100" dirty="0">
                <a:latin typeface="Calibri" panose="020F0502020204030204" pitchFamily="34" charset="0"/>
                <a:ea typeface="Calibri" panose="020F0502020204030204" pitchFamily="34" charset="0"/>
                <a:cs typeface="Calibri" panose="020F0502020204030204" pitchFamily="34" charset="0"/>
              </a:rPr>
              <a:t>أطفال. يفضل وجود المزيد من الملاجئ / المنازل لعدد أقل من الأطفال بدلاً من بناء واحد كبير.</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يجب إبقاء الأشقاء والأصدقاء المقربين معًا.</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لت</a:t>
            </a:r>
            <a:r>
              <a:rPr lang="ar-SA" sz="1100" dirty="0">
                <a:latin typeface="Calibri" panose="020F0502020204030204" pitchFamily="34" charset="0"/>
                <a:ea typeface="Calibri" panose="020F0502020204030204" pitchFamily="34" charset="0"/>
                <a:cs typeface="Calibri" panose="020F0502020204030204" pitchFamily="34" charset="0"/>
              </a:rPr>
              <a:t>يسير التعقب </a:t>
            </a:r>
            <a:r>
              <a:rPr lang="en-US" sz="1100" dirty="0">
                <a:latin typeface="Calibri" panose="020F0502020204030204" pitchFamily="34" charset="0"/>
                <a:ea typeface="Calibri" panose="020F0502020204030204" pitchFamily="34" charset="0"/>
                <a:cs typeface="Calibri" panose="020F0502020204030204" pitchFamily="34" charset="0"/>
              </a:rPr>
              <a:t>ولم </a:t>
            </a:r>
            <a:r>
              <a:rPr lang="ar-SA" sz="1100" dirty="0">
                <a:latin typeface="Calibri" panose="020F0502020204030204" pitchFamily="34" charset="0"/>
                <a:ea typeface="Calibri" panose="020F0502020204030204" pitchFamily="34" charset="0"/>
                <a:cs typeface="Calibri" panose="020F0502020204030204" pitchFamily="34" charset="0"/>
              </a:rPr>
              <a:t>ال</a:t>
            </a:r>
            <a:r>
              <a:rPr lang="en-US" sz="1100" dirty="0">
                <a:latin typeface="Calibri" panose="020F0502020204030204" pitchFamily="34" charset="0"/>
                <a:ea typeface="Calibri" panose="020F0502020204030204" pitchFamily="34" charset="0"/>
                <a:cs typeface="Calibri" panose="020F0502020204030204" pitchFamily="34" charset="0"/>
              </a:rPr>
              <a:t>شمل ، ينبغي تجميع الأطفال مع أطفال آخرين من مجتمعهم.</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يجب النظر في تحديد الأطفال الذين يجب استيعابهم في مأوى / منزل واحد وما إذا كانت مجموعات معينة من الأطفال بحاجة إلى الفصل في مناطق أخرى. قد يكون هذا هو الحال بالنسبة للأطفال الذين أطلق سراحهم من قبل القوات / الجماعات المسلحة على سبيل المثال.</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على الرغم من أن المراهقين والمراهقات قد يكونون جزءًا من نفس المجموعة ، يجب أن يناموا في أماكن منفصلة (بما في ذلك الأشقاء).</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ضمن مجموعة الأطفال ، من الناحية المثالية ، يجب أن يكون هناك مزيج من الأعمار والجنس والقدرات بحيث تكون المجموعة مثل الأسرة. يمكن للأطفال الأكبر سنًا المساعدة في رعاية الأطفال الأصغر سنًا أو الأقل قدرة </a:t>
            </a:r>
            <a:r>
              <a:rPr lang="ar-SA" sz="1100" dirty="0">
                <a:latin typeface="Calibri" panose="020F0502020204030204" pitchFamily="34" charset="0"/>
                <a:ea typeface="Calibri" panose="020F0502020204030204" pitchFamily="34" charset="0"/>
                <a:cs typeface="Calibri" panose="020F0502020204030204" pitchFamily="34" charset="0"/>
              </a:rPr>
              <a:t>على اللعب</a:t>
            </a:r>
            <a:r>
              <a:rPr lang="en-US" sz="1100" dirty="0">
                <a:latin typeface="Calibri" panose="020F0502020204030204" pitchFamily="34" charset="0"/>
                <a:ea typeface="Calibri" panose="020F0502020204030204" pitchFamily="34" charset="0"/>
                <a:cs typeface="Calibri" panose="020F0502020204030204" pitchFamily="34" charset="0"/>
              </a:rPr>
              <a:t>. يجب إعطاء الأولوية للرضع (خاصة أولئك الذين تقل أعمارهم عن ثلاث سنوات) للرعاية </a:t>
            </a:r>
            <a:r>
              <a:rPr lang="ar-SA" sz="1100" dirty="0">
                <a:latin typeface="Calibri" panose="020F0502020204030204" pitchFamily="34" charset="0"/>
                <a:ea typeface="Calibri" panose="020F0502020204030204" pitchFamily="34" charset="0"/>
                <a:cs typeface="Calibri" panose="020F0502020204030204" pitchFamily="34" charset="0"/>
              </a:rPr>
              <a:t>الحاضنة </a:t>
            </a:r>
            <a:r>
              <a:rPr lang="en-US" sz="1100" dirty="0">
                <a:latin typeface="Calibri" panose="020F0502020204030204" pitchFamily="34" charset="0"/>
                <a:ea typeface="Calibri" panose="020F0502020204030204" pitchFamily="34" charset="0"/>
                <a:cs typeface="Calibri" panose="020F0502020204030204" pitchFamily="34" charset="0"/>
              </a:rPr>
              <a:t>ويجب عدم فصلهم عن الأشقاء الأكبر سنًا.</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يجب إحالة الأطفال المصابين بأمراض مزمنة أو شديدة العدوى أو إعاقات شديدة أو سلوك مضطرب ب</a:t>
            </a:r>
            <a:r>
              <a:rPr lang="ar-SA" sz="1100" dirty="0">
                <a:latin typeface="Calibri" panose="020F0502020204030204" pitchFamily="34" charset="0"/>
                <a:ea typeface="Calibri" panose="020F0502020204030204" pitchFamily="34" charset="0"/>
                <a:cs typeface="Calibri" panose="020F0502020204030204" pitchFamily="34" charset="0"/>
              </a:rPr>
              <a:t>شديد</a:t>
            </a:r>
            <a:r>
              <a:rPr lang="en-US" sz="1100" dirty="0">
                <a:latin typeface="Calibri" panose="020F0502020204030204" pitchFamily="34" charset="0"/>
                <a:ea typeface="Calibri" panose="020F0502020204030204" pitchFamily="34" charset="0"/>
                <a:cs typeface="Calibri" panose="020F0502020204030204" pitchFamily="34" charset="0"/>
              </a:rPr>
              <a:t> إلى أماكن رعاية متخصصة أو رعاية سكنية أو مرافق طبية / حجر صحي حسب الاقتضاء للحصول على الاهتمام المناسب. حيثما أمكن ، يجب أن يكون الأطفال ذوي ال</a:t>
            </a:r>
            <a:r>
              <a:rPr lang="ar-SA" sz="1100" dirty="0">
                <a:latin typeface="Calibri" panose="020F0502020204030204" pitchFamily="34" charset="0"/>
                <a:ea typeface="Calibri" panose="020F0502020204030204" pitchFamily="34" charset="0"/>
                <a:cs typeface="Calibri" panose="020F0502020204030204" pitchFamily="34" charset="0"/>
              </a:rPr>
              <a:t>احتياجات الخاصة</a:t>
            </a:r>
            <a:r>
              <a:rPr lang="en-US" sz="1100" dirty="0">
                <a:latin typeface="Calibri" panose="020F0502020204030204" pitchFamily="34" charset="0"/>
                <a:ea typeface="Calibri" panose="020F0502020204030204" pitchFamily="34" charset="0"/>
                <a:cs typeface="Calibri" panose="020F0502020204030204" pitchFamily="34" charset="0"/>
              </a:rPr>
              <a:t> مع </a:t>
            </a:r>
            <a:r>
              <a:rPr lang="ar-SA" sz="1100" dirty="0">
                <a:latin typeface="Calibri" panose="020F0502020204030204" pitchFamily="34" charset="0"/>
                <a:ea typeface="Calibri" panose="020F0502020204030204" pitchFamily="34" charset="0"/>
                <a:cs typeface="Calibri" panose="020F0502020204030204" pitchFamily="34" charset="0"/>
              </a:rPr>
              <a:t>ال</a:t>
            </a:r>
            <a:r>
              <a:rPr lang="en-US" sz="1100" dirty="0">
                <a:latin typeface="Calibri" panose="020F0502020204030204" pitchFamily="34" charset="0"/>
                <a:ea typeface="Calibri" panose="020F0502020204030204" pitchFamily="34" charset="0"/>
                <a:cs typeface="Calibri" panose="020F0502020204030204" pitchFamily="34" charset="0"/>
              </a:rPr>
              <a:t>أطفال </a:t>
            </a:r>
            <a:r>
              <a:rPr lang="ar-SA" sz="1100" dirty="0">
                <a:latin typeface="Calibri" panose="020F0502020204030204" pitchFamily="34" charset="0"/>
                <a:ea typeface="Calibri" panose="020F0502020204030204" pitchFamily="34" charset="0"/>
                <a:cs typeface="Calibri" panose="020F0502020204030204" pitchFamily="34" charset="0"/>
              </a:rPr>
              <a:t>ال</a:t>
            </a:r>
            <a:r>
              <a:rPr lang="en-US" sz="1100" dirty="0">
                <a:latin typeface="Calibri" panose="020F0502020204030204" pitchFamily="34" charset="0"/>
                <a:ea typeface="Calibri" panose="020F0502020204030204" pitchFamily="34" charset="0"/>
                <a:cs typeface="Calibri" panose="020F0502020204030204" pitchFamily="34" charset="0"/>
              </a:rPr>
              <a:t>أصحاء في رعاية أسرية أو رعاية جماعية صغيرة.</a:t>
            </a:r>
          </a:p>
        </p:txBody>
      </p:sp>
    </p:spTree>
    <p:extLst>
      <p:ext uri="{BB962C8B-B14F-4D97-AF65-F5344CB8AC3E}">
        <p14:creationId xmlns:p14="http://schemas.microsoft.com/office/powerpoint/2010/main" val="22541824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56" name="TextBox 55">
            <a:extLst>
              <a:ext uri="{FF2B5EF4-FFF2-40B4-BE49-F238E27FC236}">
                <a16:creationId xmlns:a16="http://schemas.microsoft.com/office/drawing/2014/main" id="{E314F22C-5CD2-112F-2DDE-D28910E83944}"/>
              </a:ext>
            </a:extLst>
          </p:cNvPr>
          <p:cNvSpPr txBox="1"/>
          <p:nvPr/>
        </p:nvSpPr>
        <p:spPr>
          <a:xfrm>
            <a:off x="996289" y="699799"/>
            <a:ext cx="5262998" cy="3343672"/>
          </a:xfrm>
          <a:prstGeom prst="rect">
            <a:avLst/>
          </a:prstGeom>
          <a:noFill/>
        </p:spPr>
        <p:txBody>
          <a:bodyPr wrap="square">
            <a:spAutoFit/>
          </a:bodyPr>
          <a:lstStyle/>
          <a:p>
            <a:pPr algn="r" rtl="1">
              <a:lnSpc>
                <a:spcPct val="107000"/>
              </a:lnSpc>
            </a:pPr>
            <a:r>
              <a:rPr lang="ar-SA" sz="1100" b="1" dirty="0">
                <a:effectLst/>
                <a:latin typeface="Calibri" panose="020F0502020204030204" pitchFamily="34" charset="0"/>
                <a:ea typeface="Calibri" panose="020F0502020204030204" pitchFamily="34" charset="0"/>
                <a:cs typeface="Calibri" panose="020F0502020204030204" pitchFamily="34" charset="0"/>
              </a:rPr>
              <a:t>عوامل الحماية</a:t>
            </a:r>
            <a:endParaRPr lang="en-US" sz="1100" b="1" dirty="0">
              <a:latin typeface="Calibri" panose="020F0502020204030204" pitchFamily="34" charset="0"/>
              <a:ea typeface="Calibri" panose="020F0502020204030204" pitchFamily="34" charset="0"/>
              <a:cs typeface="Calibri" panose="020F0502020204030204" pitchFamily="34" charset="0"/>
            </a:endParaRPr>
          </a:p>
          <a:p>
            <a:pPr lvl="0" algn="r" rtl="1">
              <a:lnSpc>
                <a:spcPct val="107000"/>
              </a:lnSpc>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عندما لا يمكن تنظيم الرعاية الأسرية مع الدعم والمراقبة المناسبين </a:t>
            </a:r>
            <a:r>
              <a:rPr lang="ar-SA" sz="1100" dirty="0">
                <a:latin typeface="Calibri" panose="020F0502020204030204" pitchFamily="34" charset="0"/>
                <a:ea typeface="Calibri" panose="020F0502020204030204" pitchFamily="34" charset="0"/>
                <a:cs typeface="Calibri" panose="020F0502020204030204" pitchFamily="34" charset="0"/>
              </a:rPr>
              <a:t> بشكل </a:t>
            </a:r>
            <a:r>
              <a:rPr lang="en-US" sz="1100" dirty="0">
                <a:latin typeface="Calibri" panose="020F0502020204030204" pitchFamily="34" charset="0"/>
                <a:ea typeface="Calibri" panose="020F0502020204030204" pitchFamily="34" charset="0"/>
                <a:cs typeface="Calibri" panose="020F0502020204030204" pitchFamily="34" charset="0"/>
              </a:rPr>
              <a:t>فور</a:t>
            </a:r>
            <a:r>
              <a:rPr lang="ar-SA" sz="1100" dirty="0">
                <a:latin typeface="Calibri" panose="020F0502020204030204" pitchFamily="34" charset="0"/>
                <a:ea typeface="Calibri" panose="020F0502020204030204" pitchFamily="34" charset="0"/>
                <a:cs typeface="Calibri" panose="020F0502020204030204" pitchFamily="34" charset="0"/>
              </a:rPr>
              <a:t>ي </a:t>
            </a:r>
            <a:r>
              <a:rPr lang="en-US" sz="1100" dirty="0">
                <a:latin typeface="Calibri" panose="020F0502020204030204" pitchFamily="34" charset="0"/>
                <a:ea typeface="Calibri" panose="020F0502020204030204" pitchFamily="34" charset="0"/>
                <a:cs typeface="Calibri" panose="020F0502020204030204" pitchFamily="34" charset="0"/>
              </a:rPr>
              <a:t>أو لا ينصح بها ، فإن </a:t>
            </a:r>
            <a:r>
              <a:rPr lang="ar-SA" sz="1100" dirty="0">
                <a:latin typeface="Calibri" panose="020F0502020204030204" pitchFamily="34" charset="0"/>
                <a:ea typeface="Calibri" panose="020F0502020204030204" pitchFamily="34" charset="0"/>
                <a:cs typeface="Calibri" panose="020F0502020204030204" pitchFamily="34" charset="0"/>
              </a:rPr>
              <a:t>إيداع</a:t>
            </a:r>
            <a:r>
              <a:rPr lang="en-US" sz="1100" dirty="0">
                <a:latin typeface="Calibri" panose="020F0502020204030204" pitchFamily="34" charset="0"/>
                <a:ea typeface="Calibri" panose="020F0502020204030204" pitchFamily="34" charset="0"/>
                <a:cs typeface="Calibri" panose="020F0502020204030204" pitchFamily="34" charset="0"/>
              </a:rPr>
              <a:t> الطفل في مجموعة</a:t>
            </a:r>
            <a:r>
              <a:rPr lang="ar-SA" sz="1100" dirty="0">
                <a:latin typeface="Calibri" panose="020F0502020204030204" pitchFamily="34" charset="0"/>
                <a:ea typeface="Calibri" panose="020F0502020204030204" pitchFamily="34" charset="0"/>
                <a:cs typeface="Calibri" panose="020F0502020204030204" pitchFamily="34" charset="0"/>
              </a:rPr>
              <a:t> رعاية</a:t>
            </a:r>
            <a:r>
              <a:rPr lang="en-US" sz="1100" dirty="0">
                <a:latin typeface="Calibri" panose="020F0502020204030204" pitchFamily="34" charset="0"/>
                <a:ea typeface="Calibri" panose="020F0502020204030204" pitchFamily="34" charset="0"/>
                <a:cs typeface="Calibri" panose="020F0502020204030204" pitchFamily="34" charset="0"/>
              </a:rPr>
              <a:t> صغيرة هو ال</a:t>
            </a:r>
            <a:r>
              <a:rPr lang="ar-SA" sz="1100" dirty="0">
                <a:latin typeface="Calibri" panose="020F0502020204030204" pitchFamily="34" charset="0"/>
                <a:ea typeface="Calibri" panose="020F0502020204030204" pitchFamily="34" charset="0"/>
                <a:cs typeface="Calibri" panose="020F0502020204030204" pitchFamily="34" charset="0"/>
              </a:rPr>
              <a:t>مفضل بقوة</a:t>
            </a:r>
            <a:r>
              <a:rPr lang="en-US" sz="1100" dirty="0">
                <a:latin typeface="Calibri" panose="020F0502020204030204" pitchFamily="34" charset="0"/>
                <a:ea typeface="Calibri" panose="020F0502020204030204" pitchFamily="34" charset="0"/>
                <a:cs typeface="Calibri" panose="020F0502020204030204" pitchFamily="34" charset="0"/>
              </a:rPr>
              <a:t> على استخدام المؤسسات الكبيرة أو دور الأيتام.</a:t>
            </a:r>
            <a:endParaRPr lang="en-US" sz="1100" b="1" dirty="0">
              <a:latin typeface="Calibri" panose="020F0502020204030204" pitchFamily="34" charset="0"/>
              <a:ea typeface="Calibri" panose="020F0502020204030204" pitchFamily="34" charset="0"/>
              <a:cs typeface="Calibri" panose="020F0502020204030204" pitchFamily="34" charset="0"/>
            </a:endParaRPr>
          </a:p>
          <a:p>
            <a:pPr algn="r" rtl="1">
              <a:lnSpc>
                <a:spcPct val="107000"/>
              </a:lnSpc>
            </a:pPr>
            <a:endParaRPr lang="en-US" sz="1100" b="1" dirty="0">
              <a:latin typeface="Calibri" panose="020F0502020204030204" pitchFamily="34" charset="0"/>
              <a:ea typeface="Calibri" panose="020F0502020204030204" pitchFamily="34" charset="0"/>
              <a:cs typeface="Calibri" panose="020F0502020204030204" pitchFamily="34" charset="0"/>
            </a:endParaRPr>
          </a:p>
          <a:p>
            <a:pPr algn="r" rtl="1">
              <a:lnSpc>
                <a:spcPct val="107000"/>
              </a:lnSpc>
            </a:pPr>
            <a:r>
              <a:rPr lang="en-US" sz="1100" b="1" dirty="0">
                <a:latin typeface="Calibri" panose="020F0502020204030204" pitchFamily="34" charset="0"/>
                <a:ea typeface="Calibri" panose="020F0502020204030204" pitchFamily="34" charset="0"/>
                <a:cs typeface="Calibri" panose="020F0502020204030204" pitchFamily="34" charset="0"/>
              </a:rPr>
              <a:t>عوامل الخطر</a:t>
            </a:r>
          </a:p>
          <a:p>
            <a:pPr lvl="0" algn="r" rtl="1">
              <a:lnSpc>
                <a:spcPct val="107000"/>
              </a:lnSpc>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في حين أن بعض المخاطر المرتبطة بالرعاية السكنية قد تكون أقل </a:t>
            </a:r>
            <a:r>
              <a:rPr lang="ar-SA" sz="1100" dirty="0">
                <a:latin typeface="Calibri" panose="020F0502020204030204" pitchFamily="34" charset="0"/>
                <a:ea typeface="Calibri" panose="020F0502020204030204" pitchFamily="34" charset="0"/>
                <a:cs typeface="Calibri" panose="020F0502020204030204" pitchFamily="34" charset="0"/>
              </a:rPr>
              <a:t>في</a:t>
            </a:r>
            <a:r>
              <a:rPr lang="en-US" sz="1100" dirty="0">
                <a:latin typeface="Calibri" panose="020F0502020204030204" pitchFamily="34" charset="0"/>
                <a:ea typeface="Calibri" panose="020F0502020204030204" pitchFamily="34" charset="0"/>
                <a:cs typeface="Calibri" panose="020F0502020204030204" pitchFamily="34" charset="0"/>
              </a:rPr>
              <a:t> منازل المجموعات الصغيرة ، فإن المخاطر التالية المرتبطة بالرعاية السكنية يمكن أن تنطبق في جميع البيئات اعتمادًا على الطرق ، خاصةً في حالة الافتقار إلى المراقبة والتنظيم المستقلين.</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التنمر والاعتداء الجنسي بين الأطفال (خاصة إذا لم يتم توفير الرعاية والإشراف بشكل كافٍ)</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خلق انفصال عائلي من خلال تشجيع الأسر المتعثرة على التخلي عن أطفالها حيث يُنظر إلى</a:t>
            </a:r>
            <a:r>
              <a:rPr lang="ar-SA" sz="1100" dirty="0">
                <a:latin typeface="Calibri" panose="020F0502020204030204" pitchFamily="34" charset="0"/>
                <a:ea typeface="Calibri" panose="020F0502020204030204" pitchFamily="34" charset="0"/>
                <a:cs typeface="Calibri" panose="020F0502020204030204" pitchFamily="34" charset="0"/>
              </a:rPr>
              <a:t> أن</a:t>
            </a:r>
            <a:r>
              <a:rPr lang="en-US" sz="1100" dirty="0">
                <a:latin typeface="Calibri" panose="020F0502020204030204" pitchFamily="34" charset="0"/>
                <a:ea typeface="Calibri" panose="020F0502020204030204" pitchFamily="34" charset="0"/>
                <a:cs typeface="Calibri" panose="020F0502020204030204" pitchFamily="34" charset="0"/>
              </a:rPr>
              <a:t> أطفالهم سيكونون في وضع أفضل</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فرص محدودة للاندماج المحلي خاصة إذا كانوا يعيشون بعيدًا عن مجتمعهم المحلي</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طبيعة الباب الدوار ، أي احتمال كبير لإعادة قبوله</a:t>
            </a:r>
            <a:r>
              <a:rPr lang="ar-SA" sz="1100" dirty="0">
                <a:latin typeface="Calibri" panose="020F0502020204030204" pitchFamily="34" charset="0"/>
                <a:ea typeface="Calibri" panose="020F0502020204030204" pitchFamily="34" charset="0"/>
                <a:cs typeface="Calibri" panose="020F0502020204030204" pitchFamily="34" charset="0"/>
              </a:rPr>
              <a:t>م</a:t>
            </a:r>
            <a:endParaRPr lang="en-US" sz="1100" dirty="0">
              <a:latin typeface="Calibri" panose="020F0502020204030204" pitchFamily="34" charset="0"/>
              <a:ea typeface="Calibri" panose="020F0502020204030204" pitchFamily="34" charset="0"/>
              <a:cs typeface="Calibri" panose="020F0502020204030204" pitchFamily="34" charset="0"/>
            </a:endParaRP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لا تدعم الرعاية السكنية ، لا سيما في المؤسسات الكبيرة ، نمو الطفل الصحي ؛ إن الحرمان من مقدم رعاية ثابت له آثار كبيرة محتملة على نمو دماغ الأطفال في الرعاية المؤسسية</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يمكن تعريض الأطفال للخطر من خلال العمل ك</a:t>
            </a:r>
            <a:r>
              <a:rPr lang="ar-SA" sz="1100" dirty="0">
                <a:latin typeface="Calibri" panose="020F0502020204030204" pitchFamily="34" charset="0"/>
                <a:ea typeface="Calibri" panose="020F0502020204030204" pitchFamily="34" charset="0"/>
                <a:cs typeface="Calibri" panose="020F0502020204030204" pitchFamily="34" charset="0"/>
              </a:rPr>
              <a:t>جاذب</a:t>
            </a:r>
            <a:r>
              <a:rPr lang="en-US" sz="1100" dirty="0">
                <a:latin typeface="Calibri" panose="020F0502020204030204" pitchFamily="34" charset="0"/>
                <a:ea typeface="Calibri" panose="020F0502020204030204" pitchFamily="34" charset="0"/>
                <a:cs typeface="Calibri" panose="020F0502020204030204" pitchFamily="34" charset="0"/>
              </a:rPr>
              <a:t> لأي شخص يرغب في استهداف الفئات الضعيفة</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الاتجار المنظم ، على سبيل المثال ، للتبني</a:t>
            </a:r>
          </a:p>
          <a:p>
            <a:pPr marL="171450" lvl="0" indent="-171450" algn="r" rtl="1">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Calibri" panose="020F0502020204030204" pitchFamily="34" charset="0"/>
              </a:rPr>
              <a:t>الإهمال وزيادة التعرض للإساءة بما في ذلك الاعتداء الجنسي</a:t>
            </a:r>
          </a:p>
        </p:txBody>
      </p:sp>
      <p:sp>
        <p:nvSpPr>
          <p:cNvPr id="3" name="TextBox 2">
            <a:extLst>
              <a:ext uri="{FF2B5EF4-FFF2-40B4-BE49-F238E27FC236}">
                <a16:creationId xmlns:a16="http://schemas.microsoft.com/office/drawing/2014/main" id="{D13F15F9-8AC8-48CA-4493-32131C8CEE55}"/>
              </a:ext>
            </a:extLst>
          </p:cNvPr>
          <p:cNvSpPr txBox="1"/>
          <p:nvPr/>
        </p:nvSpPr>
        <p:spPr>
          <a:xfrm>
            <a:off x="996288" y="5223403"/>
            <a:ext cx="4048678" cy="351035"/>
          </a:xfrm>
          <a:prstGeom prst="rect">
            <a:avLst/>
          </a:prstGeom>
          <a:noFill/>
          <a:ln>
            <a:noFill/>
          </a:ln>
        </p:spPr>
        <p:txBody>
          <a:bodyPr wrap="square" lIns="90000" tIns="90000" rIns="90000" bIns="90000" rtlCol="0">
            <a:spAutoFit/>
          </a:bodyPr>
          <a:lstStyle/>
          <a:p>
            <a:pPr algn="r" rtl="1"/>
            <a:r>
              <a:rPr lang="ar-SA" sz="1100" b="1" dirty="0">
                <a:latin typeface="Calibri" panose="020F0502020204030204" pitchFamily="34" charset="0"/>
                <a:cs typeface="Calibri" panose="020F0502020204030204" pitchFamily="34" charset="0"/>
              </a:rPr>
              <a:t>الدعم </a:t>
            </a:r>
            <a:r>
              <a:rPr lang="en-US" sz="1100" b="1" dirty="0">
                <a:latin typeface="Calibri" panose="020F0502020204030204" pitchFamily="34" charset="0"/>
                <a:cs typeface="Calibri" panose="020F0502020204030204" pitchFamily="34" charset="0"/>
              </a:rPr>
              <a:t>الأسر</a:t>
            </a:r>
            <a:r>
              <a:rPr lang="ar-SA" sz="1100" b="1" dirty="0">
                <a:latin typeface="Calibri" panose="020F0502020204030204" pitchFamily="34" charset="0"/>
                <a:cs typeface="Calibri" panose="020F0502020204030204" pitchFamily="34" charset="0"/>
              </a:rPr>
              <a:t>ي</a:t>
            </a:r>
            <a:r>
              <a:rPr lang="en-US" sz="1100" b="1" dirty="0">
                <a:latin typeface="Calibri" panose="020F0502020204030204" pitchFamily="34" charset="0"/>
                <a:cs typeface="Calibri" panose="020F0502020204030204" pitchFamily="34" charset="0"/>
              </a:rPr>
              <a:t> في منازل المجموع</a:t>
            </a:r>
            <a:r>
              <a:rPr lang="ar-SA" sz="1100" b="1" dirty="0">
                <a:latin typeface="Calibri" panose="020F0502020204030204" pitchFamily="34" charset="0"/>
                <a:cs typeface="Calibri" panose="020F0502020204030204" pitchFamily="34" charset="0"/>
              </a:rPr>
              <a:t>ات</a:t>
            </a:r>
            <a:r>
              <a:rPr lang="en-US" sz="1100" b="1" dirty="0">
                <a:latin typeface="Calibri" panose="020F0502020204030204" pitchFamily="34" charset="0"/>
                <a:cs typeface="Calibri" panose="020F0502020204030204" pitchFamily="34" charset="0"/>
              </a:rPr>
              <a:t> الصغيرة:</a:t>
            </a:r>
          </a:p>
        </p:txBody>
      </p:sp>
      <p:sp>
        <p:nvSpPr>
          <p:cNvPr id="4" name="Rectangle 3">
            <a:extLst>
              <a:ext uri="{FF2B5EF4-FFF2-40B4-BE49-F238E27FC236}">
                <a16:creationId xmlns:a16="http://schemas.microsoft.com/office/drawing/2014/main" id="{1423D7D9-44C0-BAE0-3071-9C0926F9B438}"/>
              </a:ext>
            </a:extLst>
          </p:cNvPr>
          <p:cNvSpPr/>
          <p:nvPr/>
        </p:nvSpPr>
        <p:spPr>
          <a:xfrm>
            <a:off x="996288" y="5586505"/>
            <a:ext cx="5262998" cy="2390847"/>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nvGrpSpPr>
          <p:cNvPr id="2" name="Group 1">
            <a:extLst>
              <a:ext uri="{FF2B5EF4-FFF2-40B4-BE49-F238E27FC236}">
                <a16:creationId xmlns:a16="http://schemas.microsoft.com/office/drawing/2014/main" id="{6F464BD4-CE54-3FE5-E304-9BBEC67627D2}"/>
              </a:ext>
            </a:extLst>
          </p:cNvPr>
          <p:cNvGrpSpPr/>
          <p:nvPr/>
        </p:nvGrpSpPr>
        <p:grpSpPr>
          <a:xfrm>
            <a:off x="4925413" y="7187919"/>
            <a:ext cx="1130475" cy="1037621"/>
            <a:chOff x="10788562" y="3518124"/>
            <a:chExt cx="1130475" cy="1037621"/>
          </a:xfrm>
        </p:grpSpPr>
        <p:grpSp>
          <p:nvGrpSpPr>
            <p:cNvPr id="5" name="Group 4">
              <a:extLst>
                <a:ext uri="{FF2B5EF4-FFF2-40B4-BE49-F238E27FC236}">
                  <a16:creationId xmlns:a16="http://schemas.microsoft.com/office/drawing/2014/main" id="{6D540FA7-D19B-2717-DA95-FDD40EAB7D1A}"/>
                </a:ext>
              </a:extLst>
            </p:cNvPr>
            <p:cNvGrpSpPr/>
            <p:nvPr/>
          </p:nvGrpSpPr>
          <p:grpSpPr>
            <a:xfrm>
              <a:off x="10788562" y="3518124"/>
              <a:ext cx="1130475" cy="1037621"/>
              <a:chOff x="7772249" y="5449773"/>
              <a:chExt cx="500332" cy="459236"/>
            </a:xfrm>
          </p:grpSpPr>
          <p:sp>
            <p:nvSpPr>
              <p:cNvPr id="9" name="Trapezoid 8">
                <a:extLst>
                  <a:ext uri="{FF2B5EF4-FFF2-40B4-BE49-F238E27FC236}">
                    <a16:creationId xmlns:a16="http://schemas.microsoft.com/office/drawing/2014/main" id="{EAF6D380-D448-FF11-5A0F-41FCFE2E946A}"/>
                  </a:ext>
                </a:extLst>
              </p:cNvPr>
              <p:cNvSpPr/>
              <p:nvPr/>
            </p:nvSpPr>
            <p:spPr>
              <a:xfrm>
                <a:off x="7772249" y="5449773"/>
                <a:ext cx="500332" cy="200981"/>
              </a:xfrm>
              <a:prstGeom prst="trapezoid">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0" name="Rectangle 9">
                <a:extLst>
                  <a:ext uri="{FF2B5EF4-FFF2-40B4-BE49-F238E27FC236}">
                    <a16:creationId xmlns:a16="http://schemas.microsoft.com/office/drawing/2014/main" id="{E38658EE-C490-B6D5-0237-7CC19E0F1688}"/>
                  </a:ext>
                </a:extLst>
              </p:cNvPr>
              <p:cNvSpPr/>
              <p:nvPr/>
            </p:nvSpPr>
            <p:spPr>
              <a:xfrm>
                <a:off x="7815586" y="5650754"/>
                <a:ext cx="413659" cy="258255"/>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6" name="Group 5">
              <a:extLst>
                <a:ext uri="{FF2B5EF4-FFF2-40B4-BE49-F238E27FC236}">
                  <a16:creationId xmlns:a16="http://schemas.microsoft.com/office/drawing/2014/main" id="{12F3AE8B-FB60-AB5D-78A0-AEA6BB1C10F1}"/>
                </a:ext>
              </a:extLst>
            </p:cNvPr>
            <p:cNvGrpSpPr/>
            <p:nvPr/>
          </p:nvGrpSpPr>
          <p:grpSpPr>
            <a:xfrm>
              <a:off x="11219739" y="3812476"/>
              <a:ext cx="254533" cy="565794"/>
              <a:chOff x="8471006" y="1370604"/>
              <a:chExt cx="254533" cy="565794"/>
            </a:xfrm>
          </p:grpSpPr>
          <p:sp>
            <p:nvSpPr>
              <p:cNvPr id="7" name="Round Same Side Corner Rectangle 21">
                <a:extLst>
                  <a:ext uri="{FF2B5EF4-FFF2-40B4-BE49-F238E27FC236}">
                    <a16:creationId xmlns:a16="http://schemas.microsoft.com/office/drawing/2014/main" id="{3F7CBE18-4730-B8EB-CF4C-F7BEA887E19D}"/>
                  </a:ext>
                </a:extLst>
              </p:cNvPr>
              <p:cNvSpPr/>
              <p:nvPr/>
            </p:nvSpPr>
            <p:spPr>
              <a:xfrm>
                <a:off x="8472873" y="1668853"/>
                <a:ext cx="251673" cy="267545"/>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8" name="Oval 7">
                <a:extLst>
                  <a:ext uri="{FF2B5EF4-FFF2-40B4-BE49-F238E27FC236}">
                    <a16:creationId xmlns:a16="http://schemas.microsoft.com/office/drawing/2014/main" id="{099FB707-218F-A2D1-F6FD-825CFB78CA3D}"/>
                  </a:ext>
                </a:extLst>
              </p:cNvPr>
              <p:cNvSpPr/>
              <p:nvPr/>
            </p:nvSpPr>
            <p:spPr>
              <a:xfrm>
                <a:off x="8471006" y="1370604"/>
                <a:ext cx="254533" cy="2545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spTree>
    <p:extLst>
      <p:ext uri="{BB962C8B-B14F-4D97-AF65-F5344CB8AC3E}">
        <p14:creationId xmlns:p14="http://schemas.microsoft.com/office/powerpoint/2010/main" val="165761446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8" name="TextBox 37">
            <a:extLst>
              <a:ext uri="{FF2B5EF4-FFF2-40B4-BE49-F238E27FC236}">
                <a16:creationId xmlns:a16="http://schemas.microsoft.com/office/drawing/2014/main" id="{49B48A07-4352-D7FA-6B9A-C4F87DB61423}"/>
              </a:ext>
            </a:extLst>
          </p:cNvPr>
          <p:cNvSpPr txBox="1"/>
          <p:nvPr/>
        </p:nvSpPr>
        <p:spPr>
          <a:xfrm>
            <a:off x="797501" y="729046"/>
            <a:ext cx="5262998" cy="276999"/>
          </a:xfrm>
          <a:prstGeom prst="rect">
            <a:avLst/>
          </a:prstGeom>
          <a:noFill/>
        </p:spPr>
        <p:txBody>
          <a:bodyPr wrap="square" rtlCol="0">
            <a:spAutoFit/>
          </a:bodyPr>
          <a:lstStyle/>
          <a:p>
            <a:pPr algn="r" rtl="1"/>
            <a:r>
              <a:rPr lang="ar-SA" sz="1200" dirty="0">
                <a:latin typeface="Calibri" panose="020F0502020204030204" pitchFamily="34" charset="0"/>
                <a:cs typeface="Calibri" panose="020F0502020204030204" pitchFamily="34" charset="0"/>
              </a:rPr>
              <a:t>الدعم</a:t>
            </a:r>
            <a:r>
              <a:rPr lang="en-GB" sz="1200" dirty="0">
                <a:latin typeface="Calibri" panose="020F0502020204030204" pitchFamily="34" charset="0"/>
                <a:cs typeface="Calibri" panose="020F0502020204030204" pitchFamily="34" charset="0"/>
              </a:rPr>
              <a:t> الأسر</a:t>
            </a:r>
            <a:r>
              <a:rPr lang="ar-SA" sz="1200" dirty="0">
                <a:latin typeface="Calibri" panose="020F0502020204030204" pitchFamily="34" charset="0"/>
                <a:cs typeface="Calibri" panose="020F0502020204030204" pitchFamily="34" charset="0"/>
              </a:rPr>
              <a:t>ي</a:t>
            </a:r>
            <a:r>
              <a:rPr lang="en-GB" sz="1200" dirty="0">
                <a:latin typeface="Calibri" panose="020F0502020204030204" pitchFamily="34" charset="0"/>
                <a:cs typeface="Calibri" panose="020F0502020204030204" pitchFamily="34" charset="0"/>
              </a:rPr>
              <a:t> في لم الشمل وإعادة ال</a:t>
            </a:r>
            <a:r>
              <a:rPr lang="ar-SA" sz="1200" dirty="0">
                <a:latin typeface="Calibri" panose="020F0502020204030204" pitchFamily="34" charset="0"/>
                <a:cs typeface="Calibri" panose="020F0502020204030204" pitchFamily="34" charset="0"/>
              </a:rPr>
              <a:t>دمج</a:t>
            </a:r>
            <a:endParaRPr lang="en-US" sz="1200" b="1" spc="300" dirty="0">
              <a:solidFill>
                <a:schemeClr val="tx1"/>
              </a:solidFill>
            </a:endParaRPr>
          </a:p>
        </p:txBody>
      </p:sp>
      <p:sp>
        <p:nvSpPr>
          <p:cNvPr id="2" name="Rectangle 1">
            <a:extLst>
              <a:ext uri="{FF2B5EF4-FFF2-40B4-BE49-F238E27FC236}">
                <a16:creationId xmlns:a16="http://schemas.microsoft.com/office/drawing/2014/main" id="{8DF7037A-385E-D0C7-D73F-A4E3C7110FE8}"/>
              </a:ext>
            </a:extLst>
          </p:cNvPr>
          <p:cNvSpPr/>
          <p:nvPr/>
        </p:nvSpPr>
        <p:spPr>
          <a:xfrm>
            <a:off x="2504861" y="1400522"/>
            <a:ext cx="3745466" cy="3923317"/>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r" rtl="1"/>
            <a:r>
              <a:rPr lang="en-CA" sz="1100" dirty="0">
                <a:solidFill>
                  <a:schemeClr val="tx1"/>
                </a:solidFill>
                <a:latin typeface="Calibri" panose="020F0502020204030204" pitchFamily="34" charset="0"/>
                <a:cs typeface="Calibri" panose="020F0502020204030204" pitchFamily="34" charset="0"/>
              </a:rPr>
              <a:t>بيئات الرعاية والحماية:</a:t>
            </a:r>
          </a:p>
          <a:p>
            <a:pPr algn="r" rtl="1"/>
            <a:endParaRPr lang="en-CA" sz="1100" dirty="0">
              <a:solidFill>
                <a:schemeClr val="tx1"/>
              </a:solidFill>
            </a:endParaRPr>
          </a:p>
          <a:p>
            <a:pPr algn="r" rtl="1"/>
            <a:endParaRPr lang="en-CA" sz="1100" dirty="0">
              <a:solidFill>
                <a:schemeClr val="tx1"/>
              </a:solidFill>
            </a:endParaRPr>
          </a:p>
          <a:p>
            <a:pPr algn="r" rtl="1"/>
            <a:endParaRPr lang="en-CA" sz="1100" dirty="0">
              <a:solidFill>
                <a:schemeClr val="tx1"/>
              </a:solidFill>
            </a:endParaRPr>
          </a:p>
          <a:p>
            <a:pPr algn="r" rtl="1"/>
            <a:endParaRPr lang="en-CA" sz="1100" dirty="0">
              <a:solidFill>
                <a:schemeClr val="tx1"/>
              </a:solidFill>
            </a:endParaRPr>
          </a:p>
          <a:p>
            <a:pPr algn="r" rtl="1"/>
            <a:endParaRPr lang="en-CA" sz="1100" dirty="0">
              <a:solidFill>
                <a:schemeClr val="tx1"/>
              </a:solidFill>
            </a:endParaRPr>
          </a:p>
          <a:p>
            <a:pPr algn="r" rtl="1"/>
            <a:endParaRPr lang="en-CA" sz="1100" dirty="0">
              <a:solidFill>
                <a:schemeClr val="tx1"/>
              </a:solidFill>
            </a:endParaRPr>
          </a:p>
          <a:p>
            <a:pPr algn="r" rtl="1"/>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مقدمي الرعاية المستجيبين والداعمين </a:t>
            </a:r>
            <a:r>
              <a:rPr lang="en-CA" sz="1100" dirty="0">
                <a:solidFill>
                  <a:schemeClr val="tx1"/>
                </a:solidFill>
              </a:rPr>
              <a:t>:</a:t>
            </a:r>
          </a:p>
          <a:p>
            <a:pPr algn="r" rtl="1"/>
            <a:endParaRPr lang="en-CA" sz="1100" dirty="0">
              <a:solidFill>
                <a:schemeClr val="tx1"/>
              </a:solidFill>
            </a:endParaRPr>
          </a:p>
          <a:p>
            <a:pPr algn="r" rtl="1"/>
            <a:endParaRPr lang="en-CA" sz="1100" dirty="0">
              <a:solidFill>
                <a:schemeClr val="tx1"/>
              </a:solidFill>
            </a:endParaRPr>
          </a:p>
          <a:p>
            <a:pPr algn="r" rtl="1"/>
            <a:endParaRPr lang="en-CA" sz="1100" dirty="0">
              <a:solidFill>
                <a:schemeClr val="tx1"/>
              </a:solidFill>
            </a:endParaRPr>
          </a:p>
          <a:p>
            <a:pPr algn="r" rtl="1"/>
            <a:endParaRPr lang="en-CA" sz="1100" dirty="0">
              <a:solidFill>
                <a:schemeClr val="tx1"/>
              </a:solidFill>
            </a:endParaRPr>
          </a:p>
          <a:p>
            <a:pPr algn="r" rtl="1"/>
            <a:endParaRPr lang="en-CA" sz="1100" dirty="0">
              <a:solidFill>
                <a:schemeClr val="tx1"/>
              </a:solidFill>
            </a:endParaRPr>
          </a:p>
          <a:p>
            <a:pPr algn="r" rtl="1"/>
            <a:endParaRPr lang="en-CA" sz="1100" dirty="0">
              <a:solidFill>
                <a:schemeClr val="tx1"/>
              </a:solidFill>
              <a:latin typeface="Calibri" panose="020F0502020204030204" pitchFamily="34" charset="0"/>
              <a:cs typeface="Calibri" panose="020F0502020204030204" pitchFamily="34" charset="0"/>
            </a:endParaRPr>
          </a:p>
          <a:p>
            <a:pPr algn="r" rtl="1"/>
            <a:r>
              <a:rPr lang="en-CA" sz="1100" dirty="0">
                <a:solidFill>
                  <a:schemeClr val="tx1"/>
                </a:solidFill>
                <a:latin typeface="Calibri" panose="020F0502020204030204" pitchFamily="34" charset="0"/>
                <a:cs typeface="Calibri" panose="020F0502020204030204" pitchFamily="34" charset="0"/>
              </a:rPr>
              <a:t>العلاقات الصحية بين مقدم الرعاية والطفل</a:t>
            </a:r>
            <a:r>
              <a:rPr lang="en-CA" sz="1100" dirty="0">
                <a:solidFill>
                  <a:schemeClr val="tx1"/>
                </a:solidFill>
              </a:rPr>
              <a:t>:</a:t>
            </a:r>
            <a:endParaRPr lang="en-US" dirty="0"/>
          </a:p>
        </p:txBody>
      </p:sp>
      <p:sp>
        <p:nvSpPr>
          <p:cNvPr id="4" name="TextBox 3">
            <a:extLst>
              <a:ext uri="{FF2B5EF4-FFF2-40B4-BE49-F238E27FC236}">
                <a16:creationId xmlns:a16="http://schemas.microsoft.com/office/drawing/2014/main" id="{387AD2B6-3BFB-C5A2-A8D0-C30E7884405D}"/>
              </a:ext>
            </a:extLst>
          </p:cNvPr>
          <p:cNvSpPr txBox="1"/>
          <p:nvPr/>
        </p:nvSpPr>
        <p:spPr>
          <a:xfrm>
            <a:off x="996287" y="1338931"/>
            <a:ext cx="1321602" cy="1079376"/>
          </a:xfrm>
          <a:prstGeom prst="rect">
            <a:avLst/>
          </a:prstGeom>
          <a:noFill/>
          <a:ln>
            <a:noFill/>
          </a:ln>
        </p:spPr>
        <p:txBody>
          <a:bodyPr wrap="square" lIns="90000" tIns="90000" rIns="90000" bIns="90000" rtlCol="0">
            <a:spAutoFit/>
          </a:bodyPr>
          <a:lstStyle/>
          <a:p>
            <a:pPr lvl="0" algn="r" rtl="1">
              <a:lnSpc>
                <a:spcPct val="107000"/>
              </a:lnSpc>
              <a:spcAft>
                <a:spcPts val="800"/>
              </a:spcAft>
              <a:tabLst>
                <a:tab pos="457200" algn="l"/>
              </a:tabLst>
            </a:pP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إذا تم فصل </a:t>
            </a:r>
            <a:r>
              <a:rPr lang="ar-SA" sz="1100" dirty="0">
                <a:solidFill>
                  <a:schemeClr val="tx1"/>
                </a:solidFill>
                <a:latin typeface="Calibri" panose="020F0502020204030204" pitchFamily="34" charset="0"/>
                <a:ea typeface="Calibri" panose="020F0502020204030204" pitchFamily="34" charset="0"/>
                <a:cs typeface="Calibri" panose="020F0502020204030204" pitchFamily="34" charset="0"/>
              </a:rPr>
              <a:t>ال</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طفل وعائلته ، فكيف يؤثر ذلك على عوامل الحماية الثلاثة عندما</a:t>
            </a:r>
            <a:r>
              <a:rPr lang="ar-SA" sz="1100" dirty="0">
                <a:solidFill>
                  <a:schemeClr val="tx1"/>
                </a:solidFill>
                <a:latin typeface="Calibri" panose="020F0502020204030204" pitchFamily="34" charset="0"/>
                <a:ea typeface="Calibri" panose="020F0502020204030204" pitchFamily="34" charset="0"/>
                <a:cs typeface="Calibri" panose="020F0502020204030204" pitchFamily="34" charset="0"/>
              </a:rPr>
              <a:t> يتعلق الأمر ب</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لم شملهم؟</a:t>
            </a:r>
          </a:p>
        </p:txBody>
      </p:sp>
      <p:sp>
        <p:nvSpPr>
          <p:cNvPr id="5" name="Rectangle 4">
            <a:extLst>
              <a:ext uri="{FF2B5EF4-FFF2-40B4-BE49-F238E27FC236}">
                <a16:creationId xmlns:a16="http://schemas.microsoft.com/office/drawing/2014/main" id="{098CDEF5-37DD-A725-9537-0559C75A04AD}"/>
              </a:ext>
            </a:extLst>
          </p:cNvPr>
          <p:cNvSpPr/>
          <p:nvPr/>
        </p:nvSpPr>
        <p:spPr>
          <a:xfrm>
            <a:off x="2504861" y="5583881"/>
            <a:ext cx="3745466" cy="1639631"/>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6" name="TextBox 5">
            <a:extLst>
              <a:ext uri="{FF2B5EF4-FFF2-40B4-BE49-F238E27FC236}">
                <a16:creationId xmlns:a16="http://schemas.microsoft.com/office/drawing/2014/main" id="{35AD9552-9160-6D5D-12F7-9E340120F99F}"/>
              </a:ext>
            </a:extLst>
          </p:cNvPr>
          <p:cNvSpPr txBox="1"/>
          <p:nvPr/>
        </p:nvSpPr>
        <p:spPr>
          <a:xfrm>
            <a:off x="1010432" y="5606996"/>
            <a:ext cx="1309210" cy="1079376"/>
          </a:xfrm>
          <a:prstGeom prst="rect">
            <a:avLst/>
          </a:prstGeom>
          <a:noFill/>
          <a:ln>
            <a:noFill/>
          </a:ln>
        </p:spPr>
        <p:txBody>
          <a:bodyPr wrap="square" lIns="90000" tIns="90000" rIns="90000" bIns="90000" rtlCol="0">
            <a:spAutoFit/>
          </a:bodyPr>
          <a:lstStyle/>
          <a:p>
            <a:pPr lvl="0" algn="r" rtl="1">
              <a:lnSpc>
                <a:spcPct val="107000"/>
              </a:lnSpc>
              <a:spcAft>
                <a:spcPts val="800"/>
              </a:spcAft>
              <a:tabLst>
                <a:tab pos="457200" algn="l"/>
              </a:tabLst>
            </a:pPr>
            <a:r>
              <a:rPr lang="ar-SA" sz="1100" dirty="0">
                <a:solidFill>
                  <a:schemeClr val="tx1"/>
                </a:solidFill>
                <a:latin typeface="Calibri" panose="020F0502020204030204" pitchFamily="34" charset="0"/>
                <a:ea typeface="Calibri" panose="020F0502020204030204" pitchFamily="34" charset="0"/>
                <a:cs typeface="Calibri" panose="020F0502020204030204" pitchFamily="34" charset="0"/>
              </a:rPr>
              <a:t>في أي أنواع حالات لم الشمل تعتقد أن الدعم الأسري هو الأكثر أهمية و/أو يجب أن يكون أكثر تركيزاً؟</a:t>
            </a:r>
            <a:endPar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Rectangle 6">
            <a:extLst>
              <a:ext uri="{FF2B5EF4-FFF2-40B4-BE49-F238E27FC236}">
                <a16:creationId xmlns:a16="http://schemas.microsoft.com/office/drawing/2014/main" id="{30A48DDA-05C7-8481-395C-DF2BE12B1359}"/>
              </a:ext>
            </a:extLst>
          </p:cNvPr>
          <p:cNvSpPr/>
          <p:nvPr/>
        </p:nvSpPr>
        <p:spPr>
          <a:xfrm>
            <a:off x="2504861" y="7483555"/>
            <a:ext cx="3745466" cy="1639631"/>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8" name="TextBox 7">
            <a:extLst>
              <a:ext uri="{FF2B5EF4-FFF2-40B4-BE49-F238E27FC236}">
                <a16:creationId xmlns:a16="http://schemas.microsoft.com/office/drawing/2014/main" id="{BB379EDA-A5F2-2CDE-1BC9-15F87D0619D3}"/>
              </a:ext>
            </a:extLst>
          </p:cNvPr>
          <p:cNvSpPr txBox="1"/>
          <p:nvPr/>
        </p:nvSpPr>
        <p:spPr>
          <a:xfrm>
            <a:off x="1010432" y="7506670"/>
            <a:ext cx="1309210" cy="898236"/>
          </a:xfrm>
          <a:prstGeom prst="rect">
            <a:avLst/>
          </a:prstGeom>
          <a:noFill/>
          <a:ln>
            <a:noFill/>
          </a:ln>
        </p:spPr>
        <p:txBody>
          <a:bodyPr wrap="square" lIns="90000" tIns="90000" rIns="90000" bIns="90000" rtlCol="0">
            <a:spAutoFit/>
          </a:bodyPr>
          <a:lstStyle/>
          <a:p>
            <a:pPr lvl="0" algn="r" rtl="1">
              <a:lnSpc>
                <a:spcPct val="107000"/>
              </a:lnSpc>
              <a:spcAft>
                <a:spcPts val="800"/>
              </a:spcAft>
              <a:tabLst>
                <a:tab pos="457200" algn="l"/>
              </a:tabLst>
            </a:pP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ما نوع الدعم الذي تعتقد أن الأطفال والعائلات</a:t>
            </a:r>
            <a:r>
              <a:rPr lang="ar-SA" sz="1100" dirty="0">
                <a:solidFill>
                  <a:schemeClr val="tx1"/>
                </a:solidFill>
                <a:latin typeface="Calibri" panose="020F0502020204030204" pitchFamily="34" charset="0"/>
                <a:ea typeface="Calibri" panose="020F0502020204030204" pitchFamily="34" charset="0"/>
                <a:cs typeface="Calibri" panose="020F0502020204030204" pitchFamily="34" charset="0"/>
              </a:rPr>
              <a:t> قد تحتاجه</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قبل وأثناء وبعد لم الشمل وإعادة ال</a:t>
            </a:r>
            <a:r>
              <a:rPr lang="ar-SA" sz="1100" dirty="0">
                <a:solidFill>
                  <a:schemeClr val="tx1"/>
                </a:solidFill>
                <a:latin typeface="Calibri" panose="020F0502020204030204" pitchFamily="34" charset="0"/>
                <a:ea typeface="Calibri" panose="020F0502020204030204" pitchFamily="34" charset="0"/>
                <a:cs typeface="Calibri" panose="020F0502020204030204" pitchFamily="34" charset="0"/>
              </a:rPr>
              <a:t>دمج</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37320385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exagon 3">
            <a:extLst>
              <a:ext uri="{FF2B5EF4-FFF2-40B4-BE49-F238E27FC236}">
                <a16:creationId xmlns:a16="http://schemas.microsoft.com/office/drawing/2014/main" id="{6EAB36A2-71B0-7D05-8E7D-7F27B2D87C22}"/>
              </a:ext>
            </a:extLst>
          </p:cNvPr>
          <p:cNvSpPr/>
          <p:nvPr/>
        </p:nvSpPr>
        <p:spPr>
          <a:xfrm rot="1782986">
            <a:off x="-1328855" y="5145441"/>
            <a:ext cx="3595260" cy="3099365"/>
          </a:xfrm>
          <a:prstGeom prst="hexagon">
            <a:avLst>
              <a:gd name="adj" fmla="val 28965"/>
              <a:gd name="vf" fmla="val 115470"/>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6" name="Hexagon 5">
            <a:extLst>
              <a:ext uri="{FF2B5EF4-FFF2-40B4-BE49-F238E27FC236}">
                <a16:creationId xmlns:a16="http://schemas.microsoft.com/office/drawing/2014/main" id="{A466602C-4F05-3AD3-0D52-C30DDFD638E6}"/>
              </a:ext>
            </a:extLst>
          </p:cNvPr>
          <p:cNvSpPr/>
          <p:nvPr/>
        </p:nvSpPr>
        <p:spPr>
          <a:xfrm rot="1782986">
            <a:off x="4678406" y="654853"/>
            <a:ext cx="3595260" cy="3099365"/>
          </a:xfrm>
          <a:prstGeom prst="hexagon">
            <a:avLst>
              <a:gd name="adj" fmla="val 28965"/>
              <a:gd name="vf" fmla="val 115470"/>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7" name="Rectangle 6">
            <a:extLst>
              <a:ext uri="{FF2B5EF4-FFF2-40B4-BE49-F238E27FC236}">
                <a16:creationId xmlns:a16="http://schemas.microsoft.com/office/drawing/2014/main" id="{B8F61937-2AF7-C47C-657A-3F8755ACFB64}"/>
              </a:ext>
            </a:extLst>
          </p:cNvPr>
          <p:cNvSpPr/>
          <p:nvPr/>
        </p:nvSpPr>
        <p:spPr>
          <a:xfrm>
            <a:off x="2501900" y="2149381"/>
            <a:ext cx="3745466" cy="1071180"/>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8" name="TextBox 7">
            <a:extLst>
              <a:ext uri="{FF2B5EF4-FFF2-40B4-BE49-F238E27FC236}">
                <a16:creationId xmlns:a16="http://schemas.microsoft.com/office/drawing/2014/main" id="{E3DB8CB6-CE14-AC80-CBC9-DA8EFBCF8BDF}"/>
              </a:ext>
            </a:extLst>
          </p:cNvPr>
          <p:cNvSpPr txBox="1"/>
          <p:nvPr/>
        </p:nvSpPr>
        <p:spPr>
          <a:xfrm>
            <a:off x="993324" y="1696523"/>
            <a:ext cx="5264812" cy="261610"/>
          </a:xfrm>
          <a:prstGeom prst="rect">
            <a:avLst/>
          </a:prstGeom>
          <a:noFill/>
          <a:ln>
            <a:noFill/>
          </a:ln>
        </p:spPr>
        <p:txBody>
          <a:bodyPr wrap="square" rtlCol="0">
            <a:spAutoFit/>
          </a:bodyPr>
          <a:lstStyle/>
          <a:p>
            <a:pPr algn="r" rtl="1"/>
            <a:r>
              <a:rPr lang="en-US" sz="1100" b="1" dirty="0">
                <a:latin typeface="Calibri" panose="020F0502020204030204" pitchFamily="34" charset="0"/>
                <a:cs typeface="Calibri" panose="020F0502020204030204" pitchFamily="34" charset="0"/>
              </a:rPr>
              <a:t>يرجى مراجعة أهداف التعلم وكتابة ت</a:t>
            </a:r>
            <a:r>
              <a:rPr lang="ar-SA" sz="1100" b="1" dirty="0">
                <a:latin typeface="Calibri" panose="020F0502020204030204" pitchFamily="34" charset="0"/>
                <a:cs typeface="Calibri" panose="020F0502020204030204" pitchFamily="34" charset="0"/>
              </a:rPr>
              <a:t>أملك</a:t>
            </a:r>
            <a:r>
              <a:rPr lang="en-US" sz="1100" b="1" dirty="0">
                <a:latin typeface="Calibri" panose="020F0502020204030204" pitchFamily="34" charset="0"/>
                <a:cs typeface="Calibri" panose="020F0502020204030204" pitchFamily="34" charset="0"/>
              </a:rPr>
              <a:t> في مربع النص.</a:t>
            </a:r>
          </a:p>
        </p:txBody>
      </p:sp>
      <p:sp>
        <p:nvSpPr>
          <p:cNvPr id="9" name="TextBox 8">
            <a:extLst>
              <a:ext uri="{FF2B5EF4-FFF2-40B4-BE49-F238E27FC236}">
                <a16:creationId xmlns:a16="http://schemas.microsoft.com/office/drawing/2014/main" id="{009D6A6B-2098-1CA9-FB97-793D1728A544}"/>
              </a:ext>
            </a:extLst>
          </p:cNvPr>
          <p:cNvSpPr txBox="1"/>
          <p:nvPr/>
        </p:nvSpPr>
        <p:spPr>
          <a:xfrm>
            <a:off x="993326" y="2107349"/>
            <a:ext cx="1321602" cy="520312"/>
          </a:xfrm>
          <a:prstGeom prst="rect">
            <a:avLst/>
          </a:prstGeom>
          <a:noFill/>
          <a:ln>
            <a:noFill/>
          </a:ln>
        </p:spPr>
        <p:txBody>
          <a:bodyPr wrap="square" lIns="90000" tIns="90000" rIns="90000" bIns="90000" rtlCol="0">
            <a:spAutoFit/>
          </a:bodyPr>
          <a:lstStyle/>
          <a:p>
            <a:pPr algn="r" rtl="1"/>
            <a:r>
              <a:rPr lang="en-US" sz="1100" dirty="0">
                <a:latin typeface="Calibri" panose="020F0502020204030204" pitchFamily="34" charset="0"/>
                <a:cs typeface="Calibri" panose="020F0502020204030204" pitchFamily="34" charset="0"/>
              </a:rPr>
              <a:t>ما هي أهداف التعلم التي تشعر بالثقة في تحقيقها</a:t>
            </a:r>
            <a:r>
              <a:rPr lang="en-US" sz="1100" dirty="0"/>
              <a:t>؟</a:t>
            </a:r>
          </a:p>
        </p:txBody>
      </p:sp>
      <p:sp>
        <p:nvSpPr>
          <p:cNvPr id="10" name="Rectangle 9">
            <a:extLst>
              <a:ext uri="{FF2B5EF4-FFF2-40B4-BE49-F238E27FC236}">
                <a16:creationId xmlns:a16="http://schemas.microsoft.com/office/drawing/2014/main" id="{E40AC73E-2770-1729-18D7-54ED7CB6DF8D}"/>
              </a:ext>
            </a:extLst>
          </p:cNvPr>
          <p:cNvSpPr/>
          <p:nvPr/>
        </p:nvSpPr>
        <p:spPr>
          <a:xfrm>
            <a:off x="2501900" y="3398040"/>
            <a:ext cx="3745466" cy="1118934"/>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1" name="TextBox 10">
            <a:extLst>
              <a:ext uri="{FF2B5EF4-FFF2-40B4-BE49-F238E27FC236}">
                <a16:creationId xmlns:a16="http://schemas.microsoft.com/office/drawing/2014/main" id="{05E05881-BDCE-3DBA-EC48-C152C2C5B000}"/>
              </a:ext>
            </a:extLst>
          </p:cNvPr>
          <p:cNvSpPr txBox="1"/>
          <p:nvPr/>
        </p:nvSpPr>
        <p:spPr>
          <a:xfrm>
            <a:off x="1007471" y="3413814"/>
            <a:ext cx="1309210" cy="858866"/>
          </a:xfrm>
          <a:prstGeom prst="rect">
            <a:avLst/>
          </a:prstGeom>
          <a:noFill/>
          <a:ln>
            <a:noFill/>
          </a:ln>
        </p:spPr>
        <p:txBody>
          <a:bodyPr wrap="square" lIns="90000" tIns="90000" rIns="90000" bIns="90000" rtlCol="0">
            <a:spAutoFit/>
          </a:bodyPr>
          <a:lstStyle/>
          <a:p>
            <a:pPr algn="r" rtl="1"/>
            <a:r>
              <a:rPr lang="en-US" sz="1100" dirty="0">
                <a:latin typeface="Calibri" panose="020F0502020204030204" pitchFamily="34" charset="0"/>
                <a:cs typeface="Calibri" panose="020F0502020204030204" pitchFamily="34" charset="0"/>
              </a:rPr>
              <a:t>ما هي أهداف التعلم التي ستحتاج إلى مزيد من المعلومات أو الممارسة أو الدعم؟</a:t>
            </a:r>
          </a:p>
        </p:txBody>
      </p:sp>
      <p:sp>
        <p:nvSpPr>
          <p:cNvPr id="12" name="TextBox 11">
            <a:extLst>
              <a:ext uri="{FF2B5EF4-FFF2-40B4-BE49-F238E27FC236}">
                <a16:creationId xmlns:a16="http://schemas.microsoft.com/office/drawing/2014/main" id="{A1077BBF-9463-53B4-65DF-C51BAEF3B71C}"/>
              </a:ext>
            </a:extLst>
          </p:cNvPr>
          <p:cNvSpPr txBox="1"/>
          <p:nvPr/>
        </p:nvSpPr>
        <p:spPr>
          <a:xfrm>
            <a:off x="993324" y="1264346"/>
            <a:ext cx="5254042" cy="307777"/>
          </a:xfrm>
          <a:prstGeom prst="rect">
            <a:avLst/>
          </a:prstGeom>
          <a:noFill/>
        </p:spPr>
        <p:txBody>
          <a:bodyPr wrap="square" rtlCol="0">
            <a:spAutoFit/>
          </a:bodyPr>
          <a:lstStyle/>
          <a:p>
            <a:pPr algn="r" rtl="1"/>
            <a:r>
              <a:rPr lang="en-US" sz="1400" b="1" dirty="0">
                <a:latin typeface="Calibri" panose="020F0502020204030204" pitchFamily="34" charset="0"/>
                <a:cs typeface="Calibri" panose="020F0502020204030204" pitchFamily="34" charset="0"/>
                <a:sym typeface="Arial"/>
              </a:rPr>
              <a:t>أهداف التعلم</a:t>
            </a:r>
            <a:endParaRPr lang="en-US" sz="1400" b="1" spc="300" dirty="0">
              <a:solidFill>
                <a:schemeClr val="tx1"/>
              </a:solidFill>
            </a:endParaRPr>
          </a:p>
        </p:txBody>
      </p:sp>
      <p:sp>
        <p:nvSpPr>
          <p:cNvPr id="13" name="TextBox 12">
            <a:extLst>
              <a:ext uri="{FF2B5EF4-FFF2-40B4-BE49-F238E27FC236}">
                <a16:creationId xmlns:a16="http://schemas.microsoft.com/office/drawing/2014/main" id="{A9E27971-FCED-38C4-80C4-91CD602153FA}"/>
              </a:ext>
            </a:extLst>
          </p:cNvPr>
          <p:cNvSpPr txBox="1"/>
          <p:nvPr/>
        </p:nvSpPr>
        <p:spPr>
          <a:xfrm>
            <a:off x="996286" y="713169"/>
            <a:ext cx="5264813" cy="307777"/>
          </a:xfrm>
          <a:prstGeom prst="rect">
            <a:avLst/>
          </a:prstGeom>
          <a:noFill/>
        </p:spPr>
        <p:txBody>
          <a:bodyPr wrap="square">
            <a:spAutoFit/>
          </a:bodyPr>
          <a:lstStyle/>
          <a:p>
            <a:pPr marL="0" marR="0" lvl="0" indent="0" algn="r" rtl="1">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الجلسة </a:t>
            </a:r>
            <a:r>
              <a:rPr lang="ar-SA" sz="1400" b="1" spc="300" dirty="0">
                <a:solidFill>
                  <a:schemeClr val="bg1"/>
                </a:solidFill>
                <a:highlight>
                  <a:srgbClr val="54AF4B"/>
                </a:highlight>
                <a:latin typeface="Calibri"/>
                <a:ea typeface="Calibri"/>
                <a:cs typeface="Calibri"/>
                <a:sym typeface="Calibri"/>
              </a:rPr>
              <a:t>٥</a:t>
            </a:r>
            <a:r>
              <a:rPr lang="en-US" sz="1400" b="1" spc="300" dirty="0">
                <a:solidFill>
                  <a:schemeClr val="bg1"/>
                </a:solidFill>
                <a:highlight>
                  <a:srgbClr val="54AF4B"/>
                </a:highlight>
                <a:latin typeface="Calibri"/>
                <a:ea typeface="Calibri"/>
                <a:cs typeface="Calibri"/>
                <a:sym typeface="Calibri"/>
              </a:rPr>
              <a:t>: إغلاق الوحدة</a:t>
            </a:r>
          </a:p>
        </p:txBody>
      </p:sp>
      <p:sp>
        <p:nvSpPr>
          <p:cNvPr id="14" name="TextBox 13">
            <a:extLst>
              <a:ext uri="{FF2B5EF4-FFF2-40B4-BE49-F238E27FC236}">
                <a16:creationId xmlns:a16="http://schemas.microsoft.com/office/drawing/2014/main" id="{EE4527B0-81A6-7D77-1B7D-FB01B6B55422}"/>
              </a:ext>
            </a:extLst>
          </p:cNvPr>
          <p:cNvSpPr txBox="1"/>
          <p:nvPr/>
        </p:nvSpPr>
        <p:spPr>
          <a:xfrm>
            <a:off x="993324" y="5187134"/>
            <a:ext cx="5254042" cy="276999"/>
          </a:xfrm>
          <a:prstGeom prst="rect">
            <a:avLst/>
          </a:prstGeom>
          <a:noFill/>
        </p:spPr>
        <p:txBody>
          <a:bodyPr wrap="square" rtlCol="0">
            <a:spAutoFit/>
          </a:bodyPr>
          <a:lstStyle/>
          <a:p>
            <a:pPr algn="r" rtl="1"/>
            <a:r>
              <a:rPr lang="ar-SA" sz="1200" b="1" dirty="0">
                <a:latin typeface="Calibri" panose="020F0502020204030204" pitchFamily="34" charset="0"/>
                <a:cs typeface="Calibri" panose="020F0502020204030204" pitchFamily="34" charset="0"/>
              </a:rPr>
              <a:t>التأمل</a:t>
            </a:r>
            <a:endParaRPr lang="en-US" sz="1200" b="1" spc="300" dirty="0">
              <a:solidFill>
                <a:schemeClr val="tx1"/>
              </a:solidFill>
            </a:endParaRPr>
          </a:p>
        </p:txBody>
      </p:sp>
      <p:sp>
        <p:nvSpPr>
          <p:cNvPr id="15" name="Rectangle 14">
            <a:extLst>
              <a:ext uri="{FF2B5EF4-FFF2-40B4-BE49-F238E27FC236}">
                <a16:creationId xmlns:a16="http://schemas.microsoft.com/office/drawing/2014/main" id="{9C27418F-D422-6C56-BC28-BFA677CE97DF}"/>
              </a:ext>
            </a:extLst>
          </p:cNvPr>
          <p:cNvSpPr/>
          <p:nvPr/>
        </p:nvSpPr>
        <p:spPr>
          <a:xfrm>
            <a:off x="2501900" y="5633117"/>
            <a:ext cx="3745466" cy="939353"/>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6" name="TextBox 15">
            <a:extLst>
              <a:ext uri="{FF2B5EF4-FFF2-40B4-BE49-F238E27FC236}">
                <a16:creationId xmlns:a16="http://schemas.microsoft.com/office/drawing/2014/main" id="{8E9BB548-9155-B257-D4C1-8761A88058D0}"/>
              </a:ext>
            </a:extLst>
          </p:cNvPr>
          <p:cNvSpPr txBox="1"/>
          <p:nvPr/>
        </p:nvSpPr>
        <p:spPr>
          <a:xfrm>
            <a:off x="993326" y="5628588"/>
            <a:ext cx="1321602" cy="351035"/>
          </a:xfrm>
          <a:prstGeom prst="rect">
            <a:avLst/>
          </a:prstGeom>
          <a:noFill/>
          <a:ln>
            <a:noFill/>
          </a:ln>
        </p:spPr>
        <p:txBody>
          <a:bodyPr wrap="square" lIns="90000" tIns="90000" rIns="90000" bIns="90000" rtlCol="0">
            <a:spAutoFit/>
          </a:bodyPr>
          <a:lstStyle/>
          <a:p>
            <a:pPr algn="r" rtl="1"/>
            <a:r>
              <a:rPr lang="en-US" sz="1100" dirty="0">
                <a:latin typeface="Calibri" panose="020F0502020204030204" pitchFamily="34" charset="0"/>
                <a:cs typeface="Calibri" panose="020F0502020204030204" pitchFamily="34" charset="0"/>
              </a:rPr>
              <a:t>ما الذي فاجأك؟</a:t>
            </a:r>
          </a:p>
        </p:txBody>
      </p:sp>
      <p:sp>
        <p:nvSpPr>
          <p:cNvPr id="17" name="Rectangle 16">
            <a:extLst>
              <a:ext uri="{FF2B5EF4-FFF2-40B4-BE49-F238E27FC236}">
                <a16:creationId xmlns:a16="http://schemas.microsoft.com/office/drawing/2014/main" id="{4210A915-8C52-C5F3-A7F4-E237E5C23F68}"/>
              </a:ext>
            </a:extLst>
          </p:cNvPr>
          <p:cNvSpPr/>
          <p:nvPr/>
        </p:nvSpPr>
        <p:spPr>
          <a:xfrm>
            <a:off x="2501900" y="6753342"/>
            <a:ext cx="3745466" cy="981230"/>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8" name="TextBox 17">
            <a:extLst>
              <a:ext uri="{FF2B5EF4-FFF2-40B4-BE49-F238E27FC236}">
                <a16:creationId xmlns:a16="http://schemas.microsoft.com/office/drawing/2014/main" id="{FB07A959-D6C0-3A2D-E101-A9E252E2CCFE}"/>
              </a:ext>
            </a:extLst>
          </p:cNvPr>
          <p:cNvSpPr txBox="1"/>
          <p:nvPr/>
        </p:nvSpPr>
        <p:spPr>
          <a:xfrm>
            <a:off x="1007471" y="6762391"/>
            <a:ext cx="1309210" cy="520312"/>
          </a:xfrm>
          <a:prstGeom prst="rect">
            <a:avLst/>
          </a:prstGeom>
          <a:noFill/>
          <a:ln>
            <a:noFill/>
          </a:ln>
        </p:spPr>
        <p:txBody>
          <a:bodyPr wrap="square" lIns="90000" tIns="90000" rIns="90000" bIns="90000" rtlCol="0">
            <a:spAutoFit/>
          </a:bodyPr>
          <a:lstStyle/>
          <a:p>
            <a:pPr algn="r" rtl="1"/>
            <a:r>
              <a:rPr lang="en-US" sz="1100" dirty="0">
                <a:latin typeface="Calibri" panose="020F0502020204030204" pitchFamily="34" charset="0"/>
                <a:cs typeface="Calibri" panose="020F0502020204030204" pitchFamily="34" charset="0"/>
              </a:rPr>
              <a:t>ما الذي </a:t>
            </a:r>
            <a:r>
              <a:rPr lang="ar-SA" sz="1100" dirty="0">
                <a:latin typeface="Calibri" panose="020F0502020204030204" pitchFamily="34" charset="0"/>
                <a:cs typeface="Calibri" panose="020F0502020204030204" pitchFamily="34" charset="0"/>
              </a:rPr>
              <a:t>كان تحدياً بالنسبة لك</a:t>
            </a:r>
            <a:r>
              <a:rPr lang="en-US" sz="1100" dirty="0">
                <a:latin typeface="Calibri" panose="020F0502020204030204" pitchFamily="34" charset="0"/>
                <a:cs typeface="Calibri" panose="020F0502020204030204" pitchFamily="34" charset="0"/>
              </a:rPr>
              <a:t>؟</a:t>
            </a:r>
          </a:p>
        </p:txBody>
      </p:sp>
      <p:sp>
        <p:nvSpPr>
          <p:cNvPr id="19" name="Rectangle 18">
            <a:extLst>
              <a:ext uri="{FF2B5EF4-FFF2-40B4-BE49-F238E27FC236}">
                <a16:creationId xmlns:a16="http://schemas.microsoft.com/office/drawing/2014/main" id="{19633DF0-38DC-C91A-33D1-2674767E86CA}"/>
              </a:ext>
            </a:extLst>
          </p:cNvPr>
          <p:cNvSpPr/>
          <p:nvPr/>
        </p:nvSpPr>
        <p:spPr>
          <a:xfrm>
            <a:off x="2501900" y="7928131"/>
            <a:ext cx="3745466" cy="981230"/>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0" name="TextBox 19">
            <a:extLst>
              <a:ext uri="{FF2B5EF4-FFF2-40B4-BE49-F238E27FC236}">
                <a16:creationId xmlns:a16="http://schemas.microsoft.com/office/drawing/2014/main" id="{FD319568-F635-EA48-60E0-BDE78BF6851F}"/>
              </a:ext>
            </a:extLst>
          </p:cNvPr>
          <p:cNvSpPr txBox="1"/>
          <p:nvPr/>
        </p:nvSpPr>
        <p:spPr>
          <a:xfrm>
            <a:off x="1007471" y="7928131"/>
            <a:ext cx="1309210" cy="520312"/>
          </a:xfrm>
          <a:prstGeom prst="rect">
            <a:avLst/>
          </a:prstGeom>
          <a:noFill/>
          <a:ln>
            <a:noFill/>
          </a:ln>
        </p:spPr>
        <p:txBody>
          <a:bodyPr wrap="square" lIns="90000" tIns="90000" rIns="90000" bIns="90000" rtlCol="0">
            <a:spAutoFit/>
          </a:bodyPr>
          <a:lstStyle/>
          <a:p>
            <a:pPr algn="r" rtl="1"/>
            <a:r>
              <a:rPr lang="en-US" sz="1100" dirty="0">
                <a:latin typeface="Calibri" panose="020F0502020204030204" pitchFamily="34" charset="0"/>
                <a:cs typeface="Calibri" panose="020F0502020204030204" pitchFamily="34" charset="0"/>
              </a:rPr>
              <a:t>ماذا كنت ترغب في معرفة المزيد عنه؟</a:t>
            </a:r>
          </a:p>
        </p:txBody>
      </p:sp>
      <p:sp>
        <p:nvSpPr>
          <p:cNvPr id="21" name="Hexagon 20">
            <a:extLst>
              <a:ext uri="{FF2B5EF4-FFF2-40B4-BE49-F238E27FC236}">
                <a16:creationId xmlns:a16="http://schemas.microsoft.com/office/drawing/2014/main" id="{8257DB33-5AC6-176B-FBDC-E8E180499219}"/>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2" name="Hexagon 21">
            <a:extLst>
              <a:ext uri="{FF2B5EF4-FFF2-40B4-BE49-F238E27FC236}">
                <a16:creationId xmlns:a16="http://schemas.microsoft.com/office/drawing/2014/main" id="{1D80CD26-6C9C-1777-38E6-5BF6379FAA8F}"/>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3" name="Hexagon 22">
            <a:extLst>
              <a:ext uri="{FF2B5EF4-FFF2-40B4-BE49-F238E27FC236}">
                <a16:creationId xmlns:a16="http://schemas.microsoft.com/office/drawing/2014/main" id="{D1010FA2-E156-284E-5FA3-839AF5A219A4}"/>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4" name="Hexagon 23">
            <a:extLst>
              <a:ext uri="{FF2B5EF4-FFF2-40B4-BE49-F238E27FC236}">
                <a16:creationId xmlns:a16="http://schemas.microsoft.com/office/drawing/2014/main" id="{282CC43B-A442-7C07-D0DC-DFC7DCCCBF41}"/>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5" name="Hexagon 24">
            <a:extLst>
              <a:ext uri="{FF2B5EF4-FFF2-40B4-BE49-F238E27FC236}">
                <a16:creationId xmlns:a16="http://schemas.microsoft.com/office/drawing/2014/main" id="{B2DB350D-CE84-CF62-CD81-4A1237F137D2}"/>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Tree>
    <p:extLst>
      <p:ext uri="{BB962C8B-B14F-4D97-AF65-F5344CB8AC3E}">
        <p14:creationId xmlns:p14="http://schemas.microsoft.com/office/powerpoint/2010/main" val="397289936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6B17A05-5160-3F1D-6F5D-CEFC4F447144}"/>
              </a:ext>
            </a:extLst>
          </p:cNvPr>
          <p:cNvSpPr/>
          <p:nvPr/>
        </p:nvSpPr>
        <p:spPr>
          <a:xfrm>
            <a:off x="0" y="0"/>
            <a:ext cx="6858000" cy="33147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6" name="TextBox 5">
            <a:extLst>
              <a:ext uri="{FF2B5EF4-FFF2-40B4-BE49-F238E27FC236}">
                <a16:creationId xmlns:a16="http://schemas.microsoft.com/office/drawing/2014/main" id="{D538EB5D-BDBC-449C-4D32-9E96742D7F80}"/>
              </a:ext>
            </a:extLst>
          </p:cNvPr>
          <p:cNvSpPr txBox="1"/>
          <p:nvPr/>
        </p:nvSpPr>
        <p:spPr>
          <a:xfrm>
            <a:off x="752439" y="4817751"/>
            <a:ext cx="5061022" cy="2062103"/>
          </a:xfrm>
          <a:prstGeom prst="rect">
            <a:avLst/>
          </a:prstGeom>
          <a:noFill/>
        </p:spPr>
        <p:txBody>
          <a:bodyPr wrap="square" rtlCol="0">
            <a:spAutoFit/>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kumimoji="0" lang="en-US" sz="2000" b="1" i="0" u="none" strike="noStrike" kern="1200" cap="none" spc="300" normalizeH="0" baseline="0" noProof="0" dirty="0">
                <a:ln>
                  <a:noFill/>
                </a:ln>
                <a:solidFill>
                  <a:schemeClr val="accent3">
                    <a:lumMod val="75000"/>
                  </a:schemeClr>
                </a:solidFill>
                <a:effectLst/>
                <a:uLnTx/>
                <a:uFillTx/>
                <a:latin typeface="Calibri" panose="020F0502020204030204" pitchFamily="34" charset="0"/>
                <a:cs typeface="Calibri" panose="020F0502020204030204" pitchFamily="34" charset="0"/>
              </a:rPr>
              <a:t>الوحدة </a:t>
            </a:r>
            <a:r>
              <a:rPr kumimoji="0" lang="ar-SA" sz="2000" b="1" i="0" u="none" strike="noStrike" kern="1200" cap="none" spc="300" normalizeH="0" baseline="0" noProof="0" dirty="0">
                <a:ln>
                  <a:noFill/>
                </a:ln>
                <a:solidFill>
                  <a:schemeClr val="accent3">
                    <a:lumMod val="75000"/>
                  </a:schemeClr>
                </a:solidFill>
                <a:effectLst/>
                <a:uLnTx/>
                <a:uFillTx/>
                <a:latin typeface="Calibri" panose="020F0502020204030204" pitchFamily="34" charset="0"/>
                <a:cs typeface="Calibri" panose="020F0502020204030204" pitchFamily="34" charset="0"/>
              </a:rPr>
              <a:t>٣</a:t>
            </a:r>
            <a:endParaRPr kumimoji="0" lang="en-US" sz="2000" b="1" i="0" u="none" strike="noStrike" kern="1200" cap="none" spc="300" normalizeH="0" baseline="0" noProof="0" dirty="0">
              <a:ln>
                <a:noFill/>
              </a:ln>
              <a:solidFill>
                <a:schemeClr val="accent3">
                  <a:lumMod val="75000"/>
                </a:schemeClr>
              </a:solidFill>
              <a:effectLst/>
              <a:uLnTx/>
              <a:uFillTx/>
              <a:latin typeface="Calibri" panose="020F0502020204030204" pitchFamily="34" charset="0"/>
              <a:cs typeface="Calibri" panose="020F0502020204030204" pitchFamily="34" charset="0"/>
            </a:endParaRPr>
          </a:p>
          <a:p>
            <a:pPr marL="0" marR="0" lvl="0" indent="0" algn="r" defTabSz="457200" rtl="1" eaLnBrk="1" fontAlgn="auto" latinLnBrk="0" hangingPunct="1">
              <a:lnSpc>
                <a:spcPct val="100000"/>
              </a:lnSpc>
              <a:spcBef>
                <a:spcPts val="0"/>
              </a:spcBef>
              <a:spcAft>
                <a:spcPts val="0"/>
              </a:spcAft>
              <a:buClrTx/>
              <a:buSzTx/>
              <a:buFontTx/>
              <a:buNone/>
              <a:tabLst/>
              <a:defRPr/>
            </a:pPr>
            <a:r>
              <a:rPr lang="en-US" sz="2000" b="1" spc="300" dirty="0">
                <a:solidFill>
                  <a:schemeClr val="accent3">
                    <a:lumMod val="75000"/>
                  </a:schemeClr>
                </a:solidFill>
                <a:latin typeface="Calibri" panose="020F0502020204030204" pitchFamily="34" charset="0"/>
                <a:cs typeface="Calibri" panose="020F0502020204030204" pitchFamily="34" charset="0"/>
              </a:rPr>
              <a:t> </a:t>
            </a:r>
            <a:endParaRPr lang="en-US" sz="4400" b="1" dirty="0">
              <a:solidFill>
                <a:schemeClr val="accent3">
                  <a:lumMod val="75000"/>
                </a:schemeClr>
              </a:solidFill>
              <a:latin typeface="Calibri" panose="020F0502020204030204" pitchFamily="34" charset="0"/>
              <a:cs typeface="Calibri" panose="020F0502020204030204" pitchFamily="34" charset="0"/>
            </a:endParaRPr>
          </a:p>
          <a:p>
            <a:pPr algn="r" rtl="1"/>
            <a:r>
              <a:rPr lang="ar-SA" sz="4400" b="1" dirty="0">
                <a:solidFill>
                  <a:schemeClr val="accent3">
                    <a:lumMod val="75000"/>
                  </a:schemeClr>
                </a:solidFill>
                <a:latin typeface="Calibri" panose="020F0502020204030204" pitchFamily="34" charset="0"/>
                <a:cs typeface="Calibri" panose="020F0502020204030204" pitchFamily="34" charset="0"/>
              </a:rPr>
              <a:t>ال</a:t>
            </a:r>
            <a:r>
              <a:rPr lang="en-US" sz="4400" b="1" dirty="0">
                <a:solidFill>
                  <a:schemeClr val="accent3">
                    <a:lumMod val="75000"/>
                  </a:schemeClr>
                </a:solidFill>
                <a:latin typeface="Calibri" panose="020F0502020204030204" pitchFamily="34" charset="0"/>
                <a:cs typeface="Calibri" panose="020F0502020204030204" pitchFamily="34" charset="0"/>
              </a:rPr>
              <a:t>أدوات و</a:t>
            </a:r>
            <a:r>
              <a:rPr lang="ar-SA" sz="4400" b="1" dirty="0">
                <a:solidFill>
                  <a:schemeClr val="accent3">
                    <a:lumMod val="75000"/>
                  </a:schemeClr>
                </a:solidFill>
                <a:latin typeface="Calibri" panose="020F0502020204030204" pitchFamily="34" charset="0"/>
                <a:cs typeface="Calibri" panose="020F0502020204030204" pitchFamily="34" charset="0"/>
              </a:rPr>
              <a:t>ال</a:t>
            </a:r>
            <a:r>
              <a:rPr lang="en-US" sz="4400" b="1" dirty="0">
                <a:solidFill>
                  <a:schemeClr val="accent3">
                    <a:lumMod val="75000"/>
                  </a:schemeClr>
                </a:solidFill>
                <a:latin typeface="Calibri" panose="020F0502020204030204" pitchFamily="34" charset="0"/>
                <a:cs typeface="Calibri" panose="020F0502020204030204" pitchFamily="34" charset="0"/>
              </a:rPr>
              <a:t>تقنيات لدعم مقدمي الرعاية والأسر</a:t>
            </a:r>
          </a:p>
        </p:txBody>
      </p:sp>
      <p:sp>
        <p:nvSpPr>
          <p:cNvPr id="11" name="Hexagon 10">
            <a:extLst>
              <a:ext uri="{FF2B5EF4-FFF2-40B4-BE49-F238E27FC236}">
                <a16:creationId xmlns:a16="http://schemas.microsoft.com/office/drawing/2014/main" id="{A123E7D5-632F-3710-44A8-BC8B32827CD7}"/>
              </a:ext>
            </a:extLst>
          </p:cNvPr>
          <p:cNvSpPr/>
          <p:nvPr/>
        </p:nvSpPr>
        <p:spPr>
          <a:xfrm rot="1782986">
            <a:off x="500141" y="2100031"/>
            <a:ext cx="2348803" cy="2024823"/>
          </a:xfrm>
          <a:prstGeom prst="hexagon">
            <a:avLst>
              <a:gd name="adj" fmla="val 28965"/>
              <a:gd name="vf" fmla="val 11547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nvGrpSpPr>
          <p:cNvPr id="2" name="Group 1">
            <a:extLst>
              <a:ext uri="{FF2B5EF4-FFF2-40B4-BE49-F238E27FC236}">
                <a16:creationId xmlns:a16="http://schemas.microsoft.com/office/drawing/2014/main" id="{450AC6F6-E1C6-844D-E96F-E3F845229A73}"/>
              </a:ext>
            </a:extLst>
          </p:cNvPr>
          <p:cNvGrpSpPr/>
          <p:nvPr/>
        </p:nvGrpSpPr>
        <p:grpSpPr>
          <a:xfrm>
            <a:off x="1004090" y="2588012"/>
            <a:ext cx="1340904" cy="1048860"/>
            <a:chOff x="7782406" y="2711084"/>
            <a:chExt cx="2129028" cy="1665337"/>
          </a:xfrm>
        </p:grpSpPr>
        <p:grpSp>
          <p:nvGrpSpPr>
            <p:cNvPr id="3" name="Group 2">
              <a:extLst>
                <a:ext uri="{FF2B5EF4-FFF2-40B4-BE49-F238E27FC236}">
                  <a16:creationId xmlns:a16="http://schemas.microsoft.com/office/drawing/2014/main" id="{BC5F0699-FD50-12A7-916B-DCE2A0635EF0}"/>
                </a:ext>
              </a:extLst>
            </p:cNvPr>
            <p:cNvGrpSpPr/>
            <p:nvPr/>
          </p:nvGrpSpPr>
          <p:grpSpPr>
            <a:xfrm>
              <a:off x="7782406" y="3249833"/>
              <a:ext cx="437746" cy="1126588"/>
              <a:chOff x="7856248" y="2409742"/>
              <a:chExt cx="1359139" cy="3497898"/>
            </a:xfrm>
          </p:grpSpPr>
          <p:sp>
            <p:nvSpPr>
              <p:cNvPr id="22" name="Round Same Side Corner Rectangle 23">
                <a:extLst>
                  <a:ext uri="{FF2B5EF4-FFF2-40B4-BE49-F238E27FC236}">
                    <a16:creationId xmlns:a16="http://schemas.microsoft.com/office/drawing/2014/main" id="{336FD22C-7FE1-5B56-5B95-4D4118449609}"/>
                  </a:ext>
                </a:extLst>
              </p:cNvPr>
              <p:cNvSpPr/>
              <p:nvPr/>
            </p:nvSpPr>
            <p:spPr>
              <a:xfrm>
                <a:off x="7866215" y="4002301"/>
                <a:ext cx="1343863" cy="1905339"/>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3" name="Oval 22">
                <a:extLst>
                  <a:ext uri="{FF2B5EF4-FFF2-40B4-BE49-F238E27FC236}">
                    <a16:creationId xmlns:a16="http://schemas.microsoft.com/office/drawing/2014/main" id="{8AB73F0C-7206-8C63-BB63-D5022D043ACD}"/>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grpSp>
          <p:nvGrpSpPr>
            <p:cNvPr id="5" name="Group 4">
              <a:extLst>
                <a:ext uri="{FF2B5EF4-FFF2-40B4-BE49-F238E27FC236}">
                  <a16:creationId xmlns:a16="http://schemas.microsoft.com/office/drawing/2014/main" id="{9FD6F511-21C6-D879-F89D-DD77F1F14107}"/>
                </a:ext>
              </a:extLst>
            </p:cNvPr>
            <p:cNvGrpSpPr/>
            <p:nvPr/>
          </p:nvGrpSpPr>
          <p:grpSpPr>
            <a:xfrm>
              <a:off x="8356147" y="3116198"/>
              <a:ext cx="437746" cy="1260223"/>
              <a:chOff x="7856248" y="2409742"/>
              <a:chExt cx="1359139" cy="3912816"/>
            </a:xfrm>
          </p:grpSpPr>
          <p:sp>
            <p:nvSpPr>
              <p:cNvPr id="20" name="Round Same Side Corner Rectangle 23">
                <a:extLst>
                  <a:ext uri="{FF2B5EF4-FFF2-40B4-BE49-F238E27FC236}">
                    <a16:creationId xmlns:a16="http://schemas.microsoft.com/office/drawing/2014/main" id="{9A990EFC-FD58-903B-D949-3B2EDFF3D621}"/>
                  </a:ext>
                </a:extLst>
              </p:cNvPr>
              <p:cNvSpPr/>
              <p:nvPr/>
            </p:nvSpPr>
            <p:spPr>
              <a:xfrm>
                <a:off x="7866215" y="4002302"/>
                <a:ext cx="1343863" cy="2320256"/>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1" name="Oval 20">
                <a:extLst>
                  <a:ext uri="{FF2B5EF4-FFF2-40B4-BE49-F238E27FC236}">
                    <a16:creationId xmlns:a16="http://schemas.microsoft.com/office/drawing/2014/main" id="{50AC97BE-DE83-2F9D-88C5-E0EF19D5B63A}"/>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grpSp>
          <p:nvGrpSpPr>
            <p:cNvPr id="7" name="Group 6">
              <a:extLst>
                <a:ext uri="{FF2B5EF4-FFF2-40B4-BE49-F238E27FC236}">
                  <a16:creationId xmlns:a16="http://schemas.microsoft.com/office/drawing/2014/main" id="{702AF72C-648D-A76B-9464-BE63BEC76411}"/>
                </a:ext>
              </a:extLst>
            </p:cNvPr>
            <p:cNvGrpSpPr/>
            <p:nvPr/>
          </p:nvGrpSpPr>
          <p:grpSpPr>
            <a:xfrm>
              <a:off x="8924230" y="2931003"/>
              <a:ext cx="437746" cy="1445418"/>
              <a:chOff x="7856248" y="2409742"/>
              <a:chExt cx="1359139" cy="4487820"/>
            </a:xfrm>
          </p:grpSpPr>
          <p:sp>
            <p:nvSpPr>
              <p:cNvPr id="18" name="Round Same Side Corner Rectangle 23">
                <a:extLst>
                  <a:ext uri="{FF2B5EF4-FFF2-40B4-BE49-F238E27FC236}">
                    <a16:creationId xmlns:a16="http://schemas.microsoft.com/office/drawing/2014/main" id="{73313FCA-A191-2BBB-4EE2-B5CB64772C23}"/>
                  </a:ext>
                </a:extLst>
              </p:cNvPr>
              <p:cNvSpPr/>
              <p:nvPr/>
            </p:nvSpPr>
            <p:spPr>
              <a:xfrm>
                <a:off x="7866215" y="4002302"/>
                <a:ext cx="1343863" cy="2895260"/>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9" name="Oval 18">
                <a:extLst>
                  <a:ext uri="{FF2B5EF4-FFF2-40B4-BE49-F238E27FC236}">
                    <a16:creationId xmlns:a16="http://schemas.microsoft.com/office/drawing/2014/main" id="{708B321B-411B-2667-4699-FC42D58B57F7}"/>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grpSp>
          <p:nvGrpSpPr>
            <p:cNvPr id="8" name="Group 7">
              <a:extLst>
                <a:ext uri="{FF2B5EF4-FFF2-40B4-BE49-F238E27FC236}">
                  <a16:creationId xmlns:a16="http://schemas.microsoft.com/office/drawing/2014/main" id="{2A0F7909-EF60-C4B0-F9C6-E8E5F2435FD9}"/>
                </a:ext>
              </a:extLst>
            </p:cNvPr>
            <p:cNvGrpSpPr/>
            <p:nvPr/>
          </p:nvGrpSpPr>
          <p:grpSpPr>
            <a:xfrm>
              <a:off x="9473688" y="2711084"/>
              <a:ext cx="437746" cy="1665337"/>
              <a:chOff x="7856248" y="2409742"/>
              <a:chExt cx="1359139" cy="5170638"/>
            </a:xfrm>
          </p:grpSpPr>
          <p:sp>
            <p:nvSpPr>
              <p:cNvPr id="9" name="Round Same Side Corner Rectangle 23">
                <a:extLst>
                  <a:ext uri="{FF2B5EF4-FFF2-40B4-BE49-F238E27FC236}">
                    <a16:creationId xmlns:a16="http://schemas.microsoft.com/office/drawing/2014/main" id="{E60D25F9-AC02-6369-E8E0-59E07CC43894}"/>
                  </a:ext>
                </a:extLst>
              </p:cNvPr>
              <p:cNvSpPr/>
              <p:nvPr/>
            </p:nvSpPr>
            <p:spPr>
              <a:xfrm>
                <a:off x="7866215" y="4002302"/>
                <a:ext cx="1343863" cy="3578078"/>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7" name="Oval 16">
                <a:extLst>
                  <a:ext uri="{FF2B5EF4-FFF2-40B4-BE49-F238E27FC236}">
                    <a16:creationId xmlns:a16="http://schemas.microsoft.com/office/drawing/2014/main" id="{D4D7ACC2-79B7-6A68-28CB-BBF2C7FAB15A}"/>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grpSp>
    </p:spTree>
    <p:extLst>
      <p:ext uri="{BB962C8B-B14F-4D97-AF65-F5344CB8AC3E}">
        <p14:creationId xmlns:p14="http://schemas.microsoft.com/office/powerpoint/2010/main" val="348007887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86A94A7-CB7D-00B5-33DC-CE6748FC9FB0}"/>
              </a:ext>
            </a:extLst>
          </p:cNvPr>
          <p:cNvSpPr txBox="1"/>
          <p:nvPr/>
        </p:nvSpPr>
        <p:spPr>
          <a:xfrm>
            <a:off x="1540635" y="1310779"/>
            <a:ext cx="4682543" cy="3862596"/>
          </a:xfrm>
          <a:prstGeom prst="rect">
            <a:avLst/>
          </a:prstGeom>
          <a:noFill/>
        </p:spPr>
        <p:txBody>
          <a:bodyPr wrap="square" rtlCol="0">
            <a:spAutoFit/>
          </a:bodyPr>
          <a:lstStyle/>
          <a:p>
            <a:pPr marL="0" marR="0" lvl="0" indent="0" algn="r" rtl="1">
              <a:spcBef>
                <a:spcPts val="0"/>
              </a:spcBef>
              <a:spcAft>
                <a:spcPts val="1800"/>
              </a:spcAft>
              <a:buNone/>
            </a:pPr>
            <a:r>
              <a:rPr lang="en-US" sz="1100" b="1" dirty="0">
                <a:solidFill>
                  <a:schemeClr val="tx1"/>
                </a:solidFill>
                <a:latin typeface="Calibri" panose="020F0502020204030204" pitchFamily="34" charset="0"/>
                <a:ea typeface="Calibri"/>
                <a:cs typeface="Calibri" panose="020F0502020204030204" pitchFamily="34" charset="0"/>
                <a:sym typeface="Calibri"/>
              </a:rPr>
              <a:t>الجلسة </a:t>
            </a:r>
            <a:r>
              <a:rPr lang="ar-SA" sz="1100" b="1" dirty="0">
                <a:solidFill>
                  <a:schemeClr val="tx1"/>
                </a:solidFill>
                <a:latin typeface="Calibri" panose="020F0502020204030204" pitchFamily="34" charset="0"/>
                <a:ea typeface="Calibri"/>
                <a:cs typeface="Calibri" panose="020F0502020204030204" pitchFamily="34" charset="0"/>
                <a:sym typeface="Calibri"/>
              </a:rPr>
              <a:t>١</a:t>
            </a:r>
            <a:r>
              <a:rPr lang="en-US" sz="1100" b="1" dirty="0">
                <a:solidFill>
                  <a:schemeClr val="tx1"/>
                </a:solidFill>
                <a:latin typeface="Calibri" panose="020F0502020204030204" pitchFamily="34" charset="0"/>
                <a:ea typeface="Calibri"/>
                <a:cs typeface="Calibri" panose="020F0502020204030204" pitchFamily="34" charset="0"/>
                <a:sym typeface="Calibri"/>
              </a:rPr>
              <a:t>:</a:t>
            </a:r>
            <a:r>
              <a:rPr lang="ar-SA" sz="1100" b="1" dirty="0">
                <a:solidFill>
                  <a:schemeClr val="tx1"/>
                </a:solidFill>
                <a:latin typeface="Calibri" panose="020F0502020204030204" pitchFamily="34" charset="0"/>
                <a:ea typeface="Calibri"/>
                <a:cs typeface="Calibri" panose="020F0502020204030204" pitchFamily="34" charset="0"/>
                <a:sym typeface="Calibri"/>
              </a:rPr>
              <a:t>ا</a:t>
            </a:r>
            <a:r>
              <a:rPr lang="en-US" sz="1100" dirty="0">
                <a:solidFill>
                  <a:schemeClr val="tx1"/>
                </a:solidFill>
                <a:latin typeface="Calibri" panose="020F0502020204030204" pitchFamily="34" charset="0"/>
                <a:ea typeface="Calibri"/>
                <a:cs typeface="Calibri" panose="020F0502020204030204" pitchFamily="34" charset="0"/>
                <a:sym typeface="Calibri"/>
              </a:rPr>
              <a:t>فت</a:t>
            </a:r>
            <a:r>
              <a:rPr lang="ar-SA" sz="1100" dirty="0">
                <a:solidFill>
                  <a:schemeClr val="tx1"/>
                </a:solidFill>
                <a:latin typeface="Calibri" panose="020F0502020204030204" pitchFamily="34" charset="0"/>
                <a:ea typeface="Calibri"/>
                <a:cs typeface="Calibri" panose="020F0502020204030204" pitchFamily="34" charset="0"/>
                <a:sym typeface="Calibri"/>
              </a:rPr>
              <a:t>تا</a:t>
            </a:r>
            <a:r>
              <a:rPr lang="en-US" sz="1100" dirty="0">
                <a:solidFill>
                  <a:schemeClr val="tx1"/>
                </a:solidFill>
                <a:latin typeface="Calibri" panose="020F0502020204030204" pitchFamily="34" charset="0"/>
                <a:ea typeface="Calibri"/>
                <a:cs typeface="Calibri" panose="020F0502020204030204" pitchFamily="34" charset="0"/>
                <a:sym typeface="Calibri"/>
              </a:rPr>
              <a:t>ح الوحدة</a:t>
            </a:r>
          </a:p>
          <a:p>
            <a:pPr marL="0" marR="0" lvl="0" indent="0" algn="r" rtl="1">
              <a:spcBef>
                <a:spcPts val="0"/>
              </a:spcBef>
              <a:spcAft>
                <a:spcPts val="1800"/>
              </a:spcAft>
              <a:buNone/>
            </a:pPr>
            <a:r>
              <a:rPr lang="en-US" sz="1100" b="1" dirty="0">
                <a:solidFill>
                  <a:schemeClr val="tx1"/>
                </a:solidFill>
                <a:latin typeface="Calibri" panose="020F0502020204030204" pitchFamily="34" charset="0"/>
                <a:ea typeface="Calibri"/>
                <a:cs typeface="Calibri" panose="020F0502020204030204" pitchFamily="34" charset="0"/>
                <a:sym typeface="Calibri"/>
              </a:rPr>
              <a:t>الجلسة </a:t>
            </a:r>
            <a:r>
              <a:rPr lang="ar-SA" sz="1100" b="1" dirty="0">
                <a:solidFill>
                  <a:schemeClr val="tx1"/>
                </a:solidFill>
                <a:latin typeface="Calibri" panose="020F0502020204030204" pitchFamily="34" charset="0"/>
                <a:ea typeface="Calibri"/>
                <a:cs typeface="Calibri" panose="020F0502020204030204" pitchFamily="34" charset="0"/>
                <a:sym typeface="Calibri"/>
              </a:rPr>
              <a:t>٢</a:t>
            </a:r>
            <a:r>
              <a:rPr lang="en-US" sz="1100" b="1" dirty="0">
                <a:solidFill>
                  <a:schemeClr val="tx1"/>
                </a:solidFill>
                <a:latin typeface="Calibri" panose="020F0502020204030204" pitchFamily="34" charset="0"/>
                <a:ea typeface="Calibri"/>
                <a:cs typeface="Calibri" panose="020F0502020204030204" pitchFamily="34" charset="0"/>
                <a:sym typeface="Calibri"/>
              </a:rPr>
              <a:t>:</a:t>
            </a:r>
            <a:r>
              <a:rPr lang="en-US" sz="1100" dirty="0">
                <a:solidFill>
                  <a:schemeClr val="tx1"/>
                </a:solidFill>
                <a:latin typeface="Calibri" panose="020F0502020204030204" pitchFamily="34" charset="0"/>
                <a:ea typeface="Calibri"/>
                <a:cs typeface="Calibri" panose="020F0502020204030204" pitchFamily="34" charset="0"/>
                <a:sym typeface="Calibri"/>
              </a:rPr>
              <a:t>دعم ارتباط مقدم الرعاية والترابط مع الأطفال الصغار</a:t>
            </a:r>
          </a:p>
          <a:p>
            <a:pPr marL="0" marR="0" lvl="0" indent="0" algn="r" rtl="1">
              <a:spcBef>
                <a:spcPts val="0"/>
              </a:spcBef>
              <a:spcAft>
                <a:spcPts val="1800"/>
              </a:spcAft>
              <a:buNone/>
            </a:pPr>
            <a:r>
              <a:rPr lang="en-US" sz="1100" b="1" dirty="0">
                <a:solidFill>
                  <a:schemeClr val="tx1"/>
                </a:solidFill>
                <a:latin typeface="Calibri" panose="020F0502020204030204" pitchFamily="34" charset="0"/>
                <a:ea typeface="Calibri"/>
                <a:cs typeface="Calibri" panose="020F0502020204030204" pitchFamily="34" charset="0"/>
                <a:sym typeface="Calibri"/>
              </a:rPr>
              <a:t>الجلسة </a:t>
            </a:r>
            <a:r>
              <a:rPr lang="ar-SA" sz="1100" b="1" dirty="0">
                <a:solidFill>
                  <a:schemeClr val="tx1"/>
                </a:solidFill>
                <a:latin typeface="Calibri" panose="020F0502020204030204" pitchFamily="34" charset="0"/>
                <a:ea typeface="Calibri"/>
                <a:cs typeface="Calibri" panose="020F0502020204030204" pitchFamily="34" charset="0"/>
                <a:sym typeface="Calibri"/>
              </a:rPr>
              <a:t>٣</a:t>
            </a:r>
            <a:r>
              <a:rPr lang="en-US" sz="1100" b="1" dirty="0">
                <a:solidFill>
                  <a:schemeClr val="tx1"/>
                </a:solidFill>
                <a:latin typeface="Calibri" panose="020F0502020204030204" pitchFamily="34" charset="0"/>
                <a:ea typeface="Calibri"/>
                <a:cs typeface="Calibri" panose="020F0502020204030204" pitchFamily="34" charset="0"/>
                <a:sym typeface="Calibri"/>
              </a:rPr>
              <a:t>:</a:t>
            </a:r>
            <a:r>
              <a:rPr lang="en-US" sz="1100" dirty="0">
                <a:solidFill>
                  <a:schemeClr val="tx1"/>
                </a:solidFill>
                <a:latin typeface="Calibri" panose="020F0502020204030204" pitchFamily="34" charset="0"/>
                <a:ea typeface="Calibri"/>
                <a:cs typeface="Calibri" panose="020F0502020204030204" pitchFamily="34" charset="0"/>
                <a:sym typeface="Calibri"/>
              </a:rPr>
              <a:t>بناء علاقات إيجابية مع الأطفال</a:t>
            </a:r>
          </a:p>
          <a:p>
            <a:pPr marL="0" marR="0" lvl="0" indent="0" algn="r" rtl="1">
              <a:spcBef>
                <a:spcPts val="0"/>
              </a:spcBef>
              <a:spcAft>
                <a:spcPts val="1800"/>
              </a:spcAft>
              <a:buNone/>
            </a:pPr>
            <a:r>
              <a:rPr lang="en-US" sz="1100" b="1" dirty="0">
                <a:solidFill>
                  <a:schemeClr val="tx1"/>
                </a:solidFill>
                <a:latin typeface="Calibri" panose="020F0502020204030204" pitchFamily="34" charset="0"/>
                <a:ea typeface="Calibri"/>
                <a:cs typeface="Calibri" panose="020F0502020204030204" pitchFamily="34" charset="0"/>
                <a:sym typeface="Calibri"/>
              </a:rPr>
              <a:t>الجلسة </a:t>
            </a:r>
            <a:r>
              <a:rPr lang="ar-SA" sz="1100" b="1" dirty="0">
                <a:solidFill>
                  <a:schemeClr val="tx1"/>
                </a:solidFill>
                <a:latin typeface="Calibri" panose="020F0502020204030204" pitchFamily="34" charset="0"/>
                <a:ea typeface="Calibri"/>
                <a:cs typeface="Calibri" panose="020F0502020204030204" pitchFamily="34" charset="0"/>
                <a:sym typeface="Calibri"/>
              </a:rPr>
              <a:t>٤</a:t>
            </a:r>
            <a:r>
              <a:rPr lang="en-US" sz="1100" b="1" dirty="0">
                <a:solidFill>
                  <a:schemeClr val="tx1"/>
                </a:solidFill>
                <a:latin typeface="Calibri" panose="020F0502020204030204" pitchFamily="34" charset="0"/>
                <a:ea typeface="Calibri"/>
                <a:cs typeface="Calibri" panose="020F0502020204030204" pitchFamily="34" charset="0"/>
                <a:sym typeface="Calibri"/>
              </a:rPr>
              <a:t>:</a:t>
            </a:r>
            <a:r>
              <a:rPr lang="en-US" sz="1100" dirty="0">
                <a:solidFill>
                  <a:schemeClr val="tx1"/>
                </a:solidFill>
                <a:latin typeface="Calibri" panose="020F0502020204030204" pitchFamily="34" charset="0"/>
                <a:ea typeface="Calibri"/>
                <a:cs typeface="Calibri" panose="020F0502020204030204" pitchFamily="34" charset="0"/>
                <a:sym typeface="Calibri"/>
              </a:rPr>
              <a:t>بناء مهارات الوالدين / مقدم الرعاية العاطفية والتعاطفية</a:t>
            </a:r>
          </a:p>
          <a:p>
            <a:pPr algn="r" rtl="1">
              <a:spcAft>
                <a:spcPts val="1800"/>
              </a:spcAft>
            </a:pPr>
            <a:r>
              <a:rPr lang="en-US" sz="1100" b="1" dirty="0">
                <a:latin typeface="Calibri" panose="020F0502020204030204" pitchFamily="34" charset="0"/>
                <a:ea typeface="Calibri"/>
                <a:cs typeface="Calibri" panose="020F0502020204030204" pitchFamily="34" charset="0"/>
                <a:sym typeface="Calibri"/>
              </a:rPr>
              <a:t>الجلسة </a:t>
            </a:r>
            <a:r>
              <a:rPr lang="ar-SA" sz="1100" b="1" dirty="0">
                <a:latin typeface="Calibri" panose="020F0502020204030204" pitchFamily="34" charset="0"/>
                <a:ea typeface="Calibri"/>
                <a:cs typeface="Calibri" panose="020F0502020204030204" pitchFamily="34" charset="0"/>
                <a:sym typeface="Calibri"/>
              </a:rPr>
              <a:t>٥</a:t>
            </a:r>
            <a:r>
              <a:rPr lang="en-US" sz="1100" b="1" dirty="0">
                <a:latin typeface="Calibri" panose="020F0502020204030204" pitchFamily="34" charset="0"/>
                <a:ea typeface="Calibri"/>
                <a:cs typeface="Calibri" panose="020F0502020204030204" pitchFamily="34" charset="0"/>
                <a:sym typeface="Calibri"/>
              </a:rPr>
              <a:t>:</a:t>
            </a:r>
            <a:r>
              <a:rPr lang="ar-SA" sz="1100" dirty="0">
                <a:latin typeface="Calibri" panose="020F0502020204030204" pitchFamily="34" charset="0"/>
                <a:cs typeface="Calibri" panose="020F0502020204030204" pitchFamily="34" charset="0"/>
                <a:sym typeface="Arial"/>
              </a:rPr>
              <a:t>تهيئة بيئة آمنة ويمكن التنبؤ بها من خلال القواعد والإجراءات الأسرية</a:t>
            </a:r>
            <a:endParaRPr lang="en-US" sz="1100" dirty="0">
              <a:solidFill>
                <a:schemeClr val="tx1"/>
              </a:solidFill>
              <a:latin typeface="Calibri" panose="020F0502020204030204" pitchFamily="34" charset="0"/>
              <a:ea typeface="Calibri"/>
              <a:cs typeface="Calibri" panose="020F0502020204030204" pitchFamily="34" charset="0"/>
              <a:sym typeface="Calibri"/>
            </a:endParaRPr>
          </a:p>
          <a:p>
            <a:pPr marL="0" marR="0" lvl="0" indent="0" algn="r" rtl="1">
              <a:spcBef>
                <a:spcPts val="0"/>
              </a:spcBef>
              <a:spcAft>
                <a:spcPts val="1800"/>
              </a:spcAft>
              <a:buNone/>
            </a:pPr>
            <a:r>
              <a:rPr lang="en-US" sz="1100" b="1" dirty="0">
                <a:solidFill>
                  <a:schemeClr val="tx1"/>
                </a:solidFill>
                <a:latin typeface="Calibri" panose="020F0502020204030204" pitchFamily="34" charset="0"/>
                <a:ea typeface="Calibri"/>
                <a:cs typeface="Calibri" panose="020F0502020204030204" pitchFamily="34" charset="0"/>
                <a:sym typeface="Calibri"/>
              </a:rPr>
              <a:t>الجلسة </a:t>
            </a:r>
            <a:r>
              <a:rPr lang="ar-SA" sz="1100" b="1" dirty="0">
                <a:solidFill>
                  <a:schemeClr val="tx1"/>
                </a:solidFill>
                <a:latin typeface="Calibri" panose="020F0502020204030204" pitchFamily="34" charset="0"/>
                <a:ea typeface="Calibri"/>
                <a:cs typeface="Calibri" panose="020F0502020204030204" pitchFamily="34" charset="0"/>
                <a:sym typeface="Calibri"/>
              </a:rPr>
              <a:t>٦</a:t>
            </a:r>
            <a:r>
              <a:rPr lang="en-US" sz="1100" b="1" dirty="0">
                <a:solidFill>
                  <a:schemeClr val="tx1"/>
                </a:solidFill>
                <a:latin typeface="Calibri" panose="020F0502020204030204" pitchFamily="34" charset="0"/>
                <a:ea typeface="Calibri"/>
                <a:cs typeface="Calibri" panose="020F0502020204030204" pitchFamily="34" charset="0"/>
                <a:sym typeface="Calibri"/>
              </a:rPr>
              <a:t>:</a:t>
            </a:r>
            <a:r>
              <a:rPr lang="en-US" sz="1100" dirty="0">
                <a:solidFill>
                  <a:schemeClr val="tx1"/>
                </a:solidFill>
                <a:latin typeface="Calibri" panose="020F0502020204030204" pitchFamily="34" charset="0"/>
                <a:ea typeface="Calibri"/>
                <a:cs typeface="Calibri" panose="020F0502020204030204" pitchFamily="34" charset="0"/>
                <a:sym typeface="Calibri"/>
              </a:rPr>
              <a:t>استراتيجيات التأديب غير العنيف لمقدمي الرعاية</a:t>
            </a:r>
          </a:p>
          <a:p>
            <a:pPr marL="0" marR="0" lvl="0" indent="0" algn="r" rtl="1">
              <a:spcBef>
                <a:spcPts val="0"/>
              </a:spcBef>
              <a:spcAft>
                <a:spcPts val="1800"/>
              </a:spcAft>
              <a:buNone/>
            </a:pPr>
            <a:r>
              <a:rPr lang="en-US" sz="1100" b="1" dirty="0">
                <a:solidFill>
                  <a:schemeClr val="tx1"/>
                </a:solidFill>
                <a:latin typeface="Calibri" panose="020F0502020204030204" pitchFamily="34" charset="0"/>
                <a:ea typeface="Calibri"/>
                <a:cs typeface="Calibri" panose="020F0502020204030204" pitchFamily="34" charset="0"/>
                <a:sym typeface="Calibri"/>
              </a:rPr>
              <a:t>الجلسة </a:t>
            </a:r>
            <a:r>
              <a:rPr lang="ar-SA" sz="1100" b="1" dirty="0">
                <a:solidFill>
                  <a:schemeClr val="tx1"/>
                </a:solidFill>
                <a:latin typeface="Calibri" panose="020F0502020204030204" pitchFamily="34" charset="0"/>
                <a:ea typeface="Calibri"/>
                <a:cs typeface="Calibri" panose="020F0502020204030204" pitchFamily="34" charset="0"/>
                <a:sym typeface="Calibri"/>
              </a:rPr>
              <a:t>٧</a:t>
            </a:r>
            <a:r>
              <a:rPr lang="en-US" sz="1100" b="1" dirty="0">
                <a:solidFill>
                  <a:schemeClr val="tx1"/>
                </a:solidFill>
                <a:latin typeface="Calibri" panose="020F0502020204030204" pitchFamily="34" charset="0"/>
                <a:ea typeface="Calibri"/>
                <a:cs typeface="Calibri" panose="020F0502020204030204" pitchFamily="34" charset="0"/>
                <a:sym typeface="Calibri"/>
              </a:rPr>
              <a:t>:</a:t>
            </a:r>
            <a:r>
              <a:rPr lang="en-US" sz="1100" dirty="0">
                <a:solidFill>
                  <a:schemeClr val="tx1"/>
                </a:solidFill>
                <a:latin typeface="Calibri" panose="020F0502020204030204" pitchFamily="34" charset="0"/>
                <a:ea typeface="Calibri"/>
                <a:cs typeface="Calibri" panose="020F0502020204030204" pitchFamily="34" charset="0"/>
                <a:sym typeface="Calibri"/>
              </a:rPr>
              <a:t>تقوية شبكات الدعم الاجتماعي</a:t>
            </a:r>
            <a:r>
              <a:rPr lang="ar-SA" sz="1100" dirty="0">
                <a:solidFill>
                  <a:schemeClr val="tx1"/>
                </a:solidFill>
                <a:latin typeface="Calibri" panose="020F0502020204030204" pitchFamily="34" charset="0"/>
                <a:ea typeface="Calibri"/>
                <a:cs typeface="Calibri" panose="020F0502020204030204" pitchFamily="34" charset="0"/>
                <a:sym typeface="Calibri"/>
              </a:rPr>
              <a:t>ة</a:t>
            </a:r>
            <a:endParaRPr lang="en-US" sz="1100" dirty="0">
              <a:solidFill>
                <a:schemeClr val="tx1"/>
              </a:solidFill>
              <a:latin typeface="Calibri" panose="020F0502020204030204" pitchFamily="34" charset="0"/>
              <a:ea typeface="Calibri"/>
              <a:cs typeface="Calibri" panose="020F0502020204030204" pitchFamily="34" charset="0"/>
              <a:sym typeface="Calibri"/>
            </a:endParaRPr>
          </a:p>
          <a:p>
            <a:pPr marL="0" marR="0" lvl="0" indent="0" algn="r" rtl="1">
              <a:spcBef>
                <a:spcPts val="0"/>
              </a:spcBef>
              <a:spcAft>
                <a:spcPts val="1800"/>
              </a:spcAft>
              <a:buNone/>
            </a:pPr>
            <a:r>
              <a:rPr lang="en-US" sz="1100" b="1" dirty="0">
                <a:solidFill>
                  <a:schemeClr val="tx1"/>
                </a:solidFill>
                <a:latin typeface="Calibri" panose="020F0502020204030204" pitchFamily="34" charset="0"/>
                <a:ea typeface="Calibri"/>
                <a:cs typeface="Calibri" panose="020F0502020204030204" pitchFamily="34" charset="0"/>
                <a:sym typeface="Calibri"/>
              </a:rPr>
              <a:t>الجلسة </a:t>
            </a:r>
            <a:r>
              <a:rPr lang="ar-SA" sz="1100" b="1" dirty="0">
                <a:solidFill>
                  <a:schemeClr val="tx1"/>
                </a:solidFill>
                <a:latin typeface="Calibri" panose="020F0502020204030204" pitchFamily="34" charset="0"/>
                <a:ea typeface="Calibri"/>
                <a:cs typeface="Calibri" panose="020F0502020204030204" pitchFamily="34" charset="0"/>
                <a:sym typeface="Calibri"/>
              </a:rPr>
              <a:t>٨</a:t>
            </a:r>
            <a:r>
              <a:rPr lang="en-US" sz="1100" b="1" dirty="0">
                <a:solidFill>
                  <a:schemeClr val="tx1"/>
                </a:solidFill>
                <a:latin typeface="Calibri" panose="020F0502020204030204" pitchFamily="34" charset="0"/>
                <a:ea typeface="Calibri"/>
                <a:cs typeface="Calibri" panose="020F0502020204030204" pitchFamily="34" charset="0"/>
                <a:sym typeface="Calibri"/>
              </a:rPr>
              <a:t>:</a:t>
            </a:r>
            <a:r>
              <a:rPr lang="ar-SA" sz="1100" dirty="0">
                <a:solidFill>
                  <a:schemeClr val="tx1"/>
                </a:solidFill>
                <a:latin typeface="Calibri" panose="020F0502020204030204" pitchFamily="34" charset="0"/>
                <a:ea typeface="Calibri"/>
                <a:cs typeface="Calibri" panose="020F0502020204030204" pitchFamily="34" charset="0"/>
                <a:sym typeface="Calibri"/>
              </a:rPr>
              <a:t>ال</a:t>
            </a:r>
            <a:r>
              <a:rPr lang="en-US" sz="1100" dirty="0">
                <a:solidFill>
                  <a:schemeClr val="tx1"/>
                </a:solidFill>
                <a:latin typeface="Calibri" panose="020F0502020204030204" pitchFamily="34" charset="0"/>
                <a:ea typeface="Calibri"/>
                <a:cs typeface="Calibri" panose="020F0502020204030204" pitchFamily="34" charset="0"/>
                <a:sym typeface="Calibri"/>
              </a:rPr>
              <a:t>أدوات الأساسية</a:t>
            </a:r>
            <a:r>
              <a:rPr lang="ar-SA" sz="1100" dirty="0">
                <a:solidFill>
                  <a:schemeClr val="tx1"/>
                </a:solidFill>
                <a:latin typeface="Calibri" panose="020F0502020204030204" pitchFamily="34" charset="0"/>
                <a:ea typeface="Calibri"/>
                <a:cs typeface="Calibri" panose="020F0502020204030204" pitchFamily="34" charset="0"/>
                <a:sym typeface="Calibri"/>
              </a:rPr>
              <a:t> لإدارة المال</a:t>
            </a:r>
            <a:endParaRPr lang="en-US" sz="1100" dirty="0">
              <a:solidFill>
                <a:schemeClr val="tx1"/>
              </a:solidFill>
              <a:latin typeface="Calibri" panose="020F0502020204030204" pitchFamily="34" charset="0"/>
              <a:ea typeface="Calibri"/>
              <a:cs typeface="Calibri" panose="020F0502020204030204" pitchFamily="34" charset="0"/>
              <a:sym typeface="Calibri"/>
            </a:endParaRPr>
          </a:p>
          <a:p>
            <a:pPr marL="0" marR="0" lvl="0" indent="0" algn="r" rtl="1">
              <a:spcBef>
                <a:spcPts val="0"/>
              </a:spcBef>
              <a:spcAft>
                <a:spcPts val="1800"/>
              </a:spcAft>
              <a:buNone/>
            </a:pPr>
            <a:r>
              <a:rPr lang="en-US" sz="1100" b="1" dirty="0">
                <a:solidFill>
                  <a:schemeClr val="tx1"/>
                </a:solidFill>
                <a:latin typeface="Calibri" panose="020F0502020204030204" pitchFamily="34" charset="0"/>
                <a:ea typeface="Calibri"/>
                <a:cs typeface="Calibri" panose="020F0502020204030204" pitchFamily="34" charset="0"/>
                <a:sym typeface="Calibri"/>
              </a:rPr>
              <a:t>الجلسة </a:t>
            </a:r>
            <a:r>
              <a:rPr lang="ar-SA" sz="1100" b="1" dirty="0">
                <a:solidFill>
                  <a:schemeClr val="tx1"/>
                </a:solidFill>
                <a:latin typeface="Calibri" panose="020F0502020204030204" pitchFamily="34" charset="0"/>
                <a:ea typeface="Calibri"/>
                <a:cs typeface="Calibri" panose="020F0502020204030204" pitchFamily="34" charset="0"/>
                <a:sym typeface="Calibri"/>
              </a:rPr>
              <a:t>٩</a:t>
            </a:r>
            <a:r>
              <a:rPr lang="en-US" sz="1100" b="1" dirty="0">
                <a:solidFill>
                  <a:schemeClr val="tx1"/>
                </a:solidFill>
                <a:latin typeface="Calibri" panose="020F0502020204030204" pitchFamily="34" charset="0"/>
                <a:ea typeface="Calibri"/>
                <a:cs typeface="Calibri" panose="020F0502020204030204" pitchFamily="34" charset="0"/>
                <a:sym typeface="Calibri"/>
              </a:rPr>
              <a:t>:</a:t>
            </a:r>
            <a:r>
              <a:rPr lang="en-US" sz="1100" dirty="0">
                <a:solidFill>
                  <a:schemeClr val="tx1"/>
                </a:solidFill>
                <a:latin typeface="Calibri" panose="020F0502020204030204" pitchFamily="34" charset="0"/>
                <a:ea typeface="Calibri"/>
                <a:cs typeface="Calibri" panose="020F0502020204030204" pitchFamily="34" charset="0"/>
                <a:sym typeface="Calibri"/>
              </a:rPr>
              <a:t>تقنيات الاسترخاء والرعاية الذاتية لدعم مقدمي الرعاية</a:t>
            </a:r>
          </a:p>
          <a:p>
            <a:pPr marL="0" marR="0" lvl="0" indent="0" algn="r" rtl="1">
              <a:spcBef>
                <a:spcPts val="0"/>
              </a:spcBef>
              <a:spcAft>
                <a:spcPts val="1800"/>
              </a:spcAft>
              <a:buNone/>
            </a:pPr>
            <a:r>
              <a:rPr lang="ar-SA" sz="1100" b="1" dirty="0">
                <a:solidFill>
                  <a:schemeClr val="tx1"/>
                </a:solidFill>
                <a:latin typeface="Calibri" panose="020F0502020204030204" pitchFamily="34" charset="0"/>
                <a:ea typeface="Calibri"/>
                <a:cs typeface="Calibri" panose="020F0502020204030204" pitchFamily="34" charset="0"/>
                <a:sym typeface="Calibri"/>
              </a:rPr>
              <a:t>الجلسة </a:t>
            </a:r>
            <a:r>
              <a:rPr lang="ar-SA" sz="1100" b="1" dirty="0">
                <a:latin typeface="Calibri" panose="020F0502020204030204" pitchFamily="34" charset="0"/>
                <a:ea typeface="Calibri"/>
                <a:cs typeface="Calibri" panose="020F0502020204030204" pitchFamily="34" charset="0"/>
                <a:sym typeface="Calibri"/>
              </a:rPr>
              <a:t>١٠:</a:t>
            </a:r>
            <a:r>
              <a:rPr lang="en-US" sz="1100" dirty="0">
                <a:solidFill>
                  <a:schemeClr val="tx1"/>
                </a:solidFill>
                <a:latin typeface="Calibri" panose="020F0502020204030204" pitchFamily="34" charset="0"/>
                <a:ea typeface="Calibri"/>
                <a:cs typeface="Calibri" panose="020F0502020204030204" pitchFamily="34" charset="0"/>
                <a:sym typeface="Calibri"/>
              </a:rPr>
              <a:t> إغلاق</a:t>
            </a:r>
            <a:r>
              <a:rPr lang="ar-SA" sz="1100" dirty="0">
                <a:solidFill>
                  <a:schemeClr val="tx1"/>
                </a:solidFill>
                <a:latin typeface="Calibri" panose="020F0502020204030204" pitchFamily="34" charset="0"/>
                <a:ea typeface="Calibri"/>
                <a:cs typeface="Calibri" panose="020F0502020204030204" pitchFamily="34" charset="0"/>
                <a:sym typeface="Calibri"/>
              </a:rPr>
              <a:t> الوحدة</a:t>
            </a:r>
            <a:endParaRPr lang="en-US" sz="1100" dirty="0">
              <a:solidFill>
                <a:schemeClr val="tx1"/>
              </a:solidFill>
              <a:latin typeface="Calibri" panose="020F0502020204030204" pitchFamily="34" charset="0"/>
              <a:ea typeface="Calibri"/>
              <a:cs typeface="Calibri" panose="020F0502020204030204" pitchFamily="34" charset="0"/>
              <a:sym typeface="Calibri"/>
            </a:endParaRPr>
          </a:p>
        </p:txBody>
      </p:sp>
      <p:sp>
        <p:nvSpPr>
          <p:cNvPr id="4" name="TextBox 3">
            <a:extLst>
              <a:ext uri="{FF2B5EF4-FFF2-40B4-BE49-F238E27FC236}">
                <a16:creationId xmlns:a16="http://schemas.microsoft.com/office/drawing/2014/main" id="{C55E81BB-3F0F-B92B-7842-9CE1E5D84BA4}"/>
              </a:ext>
            </a:extLst>
          </p:cNvPr>
          <p:cNvSpPr txBox="1"/>
          <p:nvPr/>
        </p:nvSpPr>
        <p:spPr>
          <a:xfrm>
            <a:off x="1064660" y="1310779"/>
            <a:ext cx="503127" cy="4031873"/>
          </a:xfrm>
          <a:prstGeom prst="rect">
            <a:avLst/>
          </a:prstGeom>
          <a:noFill/>
        </p:spPr>
        <p:txBody>
          <a:bodyPr wrap="square" rtlCol="0">
            <a:spAutoFit/>
          </a:bodyPr>
          <a:lstStyle/>
          <a:p>
            <a:pPr algn="r" rtl="1">
              <a:spcAft>
                <a:spcPts val="1800"/>
              </a:spcAft>
            </a:pPr>
            <a:r>
              <a:rPr lang="ar-SA" sz="1100" dirty="0">
                <a:solidFill>
                  <a:schemeClr val="tx1"/>
                </a:solidFill>
                <a:latin typeface="+mn-lt"/>
              </a:rPr>
              <a:t>٣٨</a:t>
            </a:r>
            <a:endParaRPr lang="en-US" sz="1100" dirty="0">
              <a:solidFill>
                <a:schemeClr val="tx1"/>
              </a:solidFill>
              <a:latin typeface="+mn-lt"/>
            </a:endParaRPr>
          </a:p>
          <a:p>
            <a:pPr algn="r" rtl="1">
              <a:spcAft>
                <a:spcPts val="1800"/>
              </a:spcAft>
            </a:pPr>
            <a:r>
              <a:rPr lang="ar-SA" sz="1100" dirty="0"/>
              <a:t>٣٩</a:t>
            </a:r>
            <a:endParaRPr lang="en-US" sz="1100" dirty="0"/>
          </a:p>
          <a:p>
            <a:pPr algn="r" rtl="1">
              <a:spcAft>
                <a:spcPts val="1800"/>
              </a:spcAft>
            </a:pPr>
            <a:r>
              <a:rPr lang="ar-SA" sz="1100" dirty="0">
                <a:solidFill>
                  <a:schemeClr val="tx1"/>
                </a:solidFill>
                <a:latin typeface="+mn-lt"/>
              </a:rPr>
              <a:t>٤٣</a:t>
            </a:r>
            <a:endParaRPr lang="en-US" sz="1100" dirty="0">
              <a:solidFill>
                <a:schemeClr val="tx1"/>
              </a:solidFill>
              <a:latin typeface="+mn-lt"/>
            </a:endParaRPr>
          </a:p>
          <a:p>
            <a:pPr algn="r" rtl="1">
              <a:spcAft>
                <a:spcPts val="1800"/>
              </a:spcAft>
            </a:pPr>
            <a:r>
              <a:rPr lang="ar-SA" sz="1100" dirty="0"/>
              <a:t>٤٤</a:t>
            </a:r>
            <a:endParaRPr lang="en-US" sz="1100" dirty="0"/>
          </a:p>
          <a:p>
            <a:pPr algn="r" rtl="1">
              <a:spcAft>
                <a:spcPts val="1800"/>
              </a:spcAft>
            </a:pPr>
            <a:r>
              <a:rPr lang="ar-SA" sz="1100" dirty="0">
                <a:solidFill>
                  <a:schemeClr val="tx1"/>
                </a:solidFill>
                <a:latin typeface="+mn-lt"/>
              </a:rPr>
              <a:t>٤٥</a:t>
            </a:r>
            <a:br>
              <a:rPr lang="en-US" sz="1100" dirty="0">
                <a:solidFill>
                  <a:schemeClr val="tx1"/>
                </a:solidFill>
                <a:latin typeface="+mn-lt"/>
              </a:rPr>
            </a:br>
            <a:endParaRPr lang="en-US" sz="1100" dirty="0">
              <a:solidFill>
                <a:schemeClr val="tx1"/>
              </a:solidFill>
              <a:latin typeface="+mn-lt"/>
            </a:endParaRPr>
          </a:p>
          <a:p>
            <a:pPr algn="r" rtl="1">
              <a:spcAft>
                <a:spcPts val="1800"/>
              </a:spcAft>
            </a:pPr>
            <a:r>
              <a:rPr lang="ar-SA" sz="1100" dirty="0"/>
              <a:t>٤٦</a:t>
            </a:r>
            <a:endParaRPr lang="en-US" sz="1100" dirty="0"/>
          </a:p>
          <a:p>
            <a:pPr algn="r" rtl="1">
              <a:spcAft>
                <a:spcPts val="1800"/>
              </a:spcAft>
            </a:pPr>
            <a:r>
              <a:rPr lang="ar-SA" sz="1100" dirty="0">
                <a:solidFill>
                  <a:schemeClr val="tx1"/>
                </a:solidFill>
                <a:latin typeface="+mn-lt"/>
              </a:rPr>
              <a:t>٤٧</a:t>
            </a:r>
            <a:endParaRPr lang="en-US" sz="1100" dirty="0">
              <a:solidFill>
                <a:schemeClr val="tx1"/>
              </a:solidFill>
              <a:latin typeface="+mn-lt"/>
            </a:endParaRPr>
          </a:p>
          <a:p>
            <a:pPr algn="r" rtl="1">
              <a:spcAft>
                <a:spcPts val="1800"/>
              </a:spcAft>
            </a:pPr>
            <a:r>
              <a:rPr lang="ar-SA" sz="1100" dirty="0">
                <a:solidFill>
                  <a:schemeClr val="tx1"/>
                </a:solidFill>
                <a:latin typeface="+mn-lt"/>
              </a:rPr>
              <a:t>٤٩</a:t>
            </a:r>
            <a:endParaRPr lang="en-US" sz="1100" dirty="0">
              <a:solidFill>
                <a:schemeClr val="tx1"/>
              </a:solidFill>
              <a:latin typeface="+mn-lt"/>
            </a:endParaRPr>
          </a:p>
          <a:p>
            <a:pPr algn="r" rtl="1">
              <a:spcAft>
                <a:spcPts val="1800"/>
              </a:spcAft>
            </a:pPr>
            <a:r>
              <a:rPr lang="ar-SA" sz="1100" dirty="0"/>
              <a:t>٥٣</a:t>
            </a:r>
            <a:endParaRPr lang="en-US" sz="1100" dirty="0"/>
          </a:p>
          <a:p>
            <a:pPr algn="r" rtl="1">
              <a:spcAft>
                <a:spcPts val="1800"/>
              </a:spcAft>
            </a:pPr>
            <a:r>
              <a:rPr lang="ar-SA" sz="1100" dirty="0">
                <a:solidFill>
                  <a:schemeClr val="tx1"/>
                </a:solidFill>
                <a:latin typeface="+mn-lt"/>
              </a:rPr>
              <a:t>٥٨</a:t>
            </a:r>
            <a:endParaRPr lang="en-US" sz="1100" dirty="0">
              <a:solidFill>
                <a:schemeClr val="tx1"/>
              </a:solidFill>
              <a:latin typeface="+mn-lt"/>
            </a:endParaRPr>
          </a:p>
        </p:txBody>
      </p:sp>
      <p:sp>
        <p:nvSpPr>
          <p:cNvPr id="5" name="TextBox 4">
            <a:extLst>
              <a:ext uri="{FF2B5EF4-FFF2-40B4-BE49-F238E27FC236}">
                <a16:creationId xmlns:a16="http://schemas.microsoft.com/office/drawing/2014/main" id="{C096E4EF-83E8-F4A2-8680-50397F974B56}"/>
              </a:ext>
            </a:extLst>
          </p:cNvPr>
          <p:cNvSpPr txBox="1"/>
          <p:nvPr/>
        </p:nvSpPr>
        <p:spPr>
          <a:xfrm>
            <a:off x="996287" y="713169"/>
            <a:ext cx="3807163" cy="338554"/>
          </a:xfrm>
          <a:prstGeom prst="rect">
            <a:avLst/>
          </a:prstGeom>
          <a:noFill/>
        </p:spPr>
        <p:txBody>
          <a:bodyPr wrap="square">
            <a:spAutoFit/>
          </a:bodyPr>
          <a:lstStyle/>
          <a:p>
            <a:pPr marL="0" marR="0" lvl="0" indent="0" algn="r" rtl="1">
              <a:spcBef>
                <a:spcPts val="0"/>
              </a:spcBef>
              <a:spcAft>
                <a:spcPts val="1800"/>
              </a:spcAft>
              <a:buNone/>
            </a:pPr>
            <a:r>
              <a:rPr lang="en-US" sz="1600" b="1" spc="300" dirty="0">
                <a:solidFill>
                  <a:schemeClr val="bg1"/>
                </a:solidFill>
                <a:highlight>
                  <a:srgbClr val="54AF4B"/>
                </a:highlight>
                <a:latin typeface="Calibri"/>
                <a:ea typeface="Calibri"/>
                <a:cs typeface="Calibri"/>
                <a:sym typeface="Calibri"/>
              </a:rPr>
              <a:t>جدول المحتويات</a:t>
            </a:r>
          </a:p>
        </p:txBody>
      </p:sp>
      <p:sp>
        <p:nvSpPr>
          <p:cNvPr id="6" name="Hexagon 5">
            <a:extLst>
              <a:ext uri="{FF2B5EF4-FFF2-40B4-BE49-F238E27FC236}">
                <a16:creationId xmlns:a16="http://schemas.microsoft.com/office/drawing/2014/main" id="{7216CE50-F10D-13A5-C2B1-2F378B8BE4BD}"/>
              </a:ext>
            </a:extLst>
          </p:cNvPr>
          <p:cNvSpPr/>
          <p:nvPr/>
        </p:nvSpPr>
        <p:spPr>
          <a:xfrm rot="1782986">
            <a:off x="286724" y="30111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7" name="Hexagon 6">
            <a:extLst>
              <a:ext uri="{FF2B5EF4-FFF2-40B4-BE49-F238E27FC236}">
                <a16:creationId xmlns:a16="http://schemas.microsoft.com/office/drawing/2014/main" id="{E83EB363-E573-F6F2-481C-C4EBF044D382}"/>
              </a:ext>
            </a:extLst>
          </p:cNvPr>
          <p:cNvSpPr/>
          <p:nvPr/>
        </p:nvSpPr>
        <p:spPr>
          <a:xfrm rot="1782986">
            <a:off x="286724" y="76395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8" name="Hexagon 7">
            <a:extLst>
              <a:ext uri="{FF2B5EF4-FFF2-40B4-BE49-F238E27FC236}">
                <a16:creationId xmlns:a16="http://schemas.microsoft.com/office/drawing/2014/main" id="{F37EA817-8732-18F3-34FF-E5276A5B3633}"/>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9" name="Hexagon 8">
            <a:extLst>
              <a:ext uri="{FF2B5EF4-FFF2-40B4-BE49-F238E27FC236}">
                <a16:creationId xmlns:a16="http://schemas.microsoft.com/office/drawing/2014/main" id="{071CA46C-E43E-6342-76FE-55ED35EE5457}"/>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0" name="Hexagon 9">
            <a:extLst>
              <a:ext uri="{FF2B5EF4-FFF2-40B4-BE49-F238E27FC236}">
                <a16:creationId xmlns:a16="http://schemas.microsoft.com/office/drawing/2014/main" id="{9F706BF8-ADE4-AA60-7CE0-41B5AF609D60}"/>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2" name="Hexagon 11">
            <a:extLst>
              <a:ext uri="{FF2B5EF4-FFF2-40B4-BE49-F238E27FC236}">
                <a16:creationId xmlns:a16="http://schemas.microsoft.com/office/drawing/2014/main" id="{9985A097-825B-3681-0689-6167F719C2F0}"/>
              </a:ext>
            </a:extLst>
          </p:cNvPr>
          <p:cNvSpPr/>
          <p:nvPr/>
        </p:nvSpPr>
        <p:spPr>
          <a:xfrm rot="1782986">
            <a:off x="286724" y="261533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4" name="Hexagon 13">
            <a:extLst>
              <a:ext uri="{FF2B5EF4-FFF2-40B4-BE49-F238E27FC236}">
                <a16:creationId xmlns:a16="http://schemas.microsoft.com/office/drawing/2014/main" id="{AE4DC0F7-0BEF-6E75-3453-4042C0A6E26D}"/>
              </a:ext>
            </a:extLst>
          </p:cNvPr>
          <p:cNvSpPr/>
          <p:nvPr/>
        </p:nvSpPr>
        <p:spPr>
          <a:xfrm rot="1782986">
            <a:off x="286724" y="307817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7" name="Hexagon 16">
            <a:extLst>
              <a:ext uri="{FF2B5EF4-FFF2-40B4-BE49-F238E27FC236}">
                <a16:creationId xmlns:a16="http://schemas.microsoft.com/office/drawing/2014/main" id="{EA9AF53F-45B5-5A6E-E2E2-23506510219F}"/>
              </a:ext>
            </a:extLst>
          </p:cNvPr>
          <p:cNvSpPr/>
          <p:nvPr/>
        </p:nvSpPr>
        <p:spPr>
          <a:xfrm rot="1782986">
            <a:off x="286724" y="354102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8" name="Hexagon 17">
            <a:extLst>
              <a:ext uri="{FF2B5EF4-FFF2-40B4-BE49-F238E27FC236}">
                <a16:creationId xmlns:a16="http://schemas.microsoft.com/office/drawing/2014/main" id="{A8B4344C-7041-ECE4-D63A-A5D4084AB4C0}"/>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9" name="Hexagon 18">
            <a:extLst>
              <a:ext uri="{FF2B5EF4-FFF2-40B4-BE49-F238E27FC236}">
                <a16:creationId xmlns:a16="http://schemas.microsoft.com/office/drawing/2014/main" id="{D8F02D51-3B15-6DCD-5C44-D62C03793434}"/>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nvGrpSpPr>
          <p:cNvPr id="33" name="Group 32">
            <a:extLst>
              <a:ext uri="{FF2B5EF4-FFF2-40B4-BE49-F238E27FC236}">
                <a16:creationId xmlns:a16="http://schemas.microsoft.com/office/drawing/2014/main" id="{9B46DF29-75B3-72EB-35F3-31F5017E375B}"/>
              </a:ext>
            </a:extLst>
          </p:cNvPr>
          <p:cNvGrpSpPr/>
          <p:nvPr/>
        </p:nvGrpSpPr>
        <p:grpSpPr>
          <a:xfrm>
            <a:off x="4157662" y="7307925"/>
            <a:ext cx="2229579" cy="1743985"/>
            <a:chOff x="7782406" y="2711084"/>
            <a:chExt cx="2129028" cy="1665337"/>
          </a:xfrm>
          <a:solidFill>
            <a:schemeClr val="accent3">
              <a:lumMod val="20000"/>
              <a:lumOff val="80000"/>
            </a:schemeClr>
          </a:solidFill>
        </p:grpSpPr>
        <p:grpSp>
          <p:nvGrpSpPr>
            <p:cNvPr id="34" name="Group 33">
              <a:extLst>
                <a:ext uri="{FF2B5EF4-FFF2-40B4-BE49-F238E27FC236}">
                  <a16:creationId xmlns:a16="http://schemas.microsoft.com/office/drawing/2014/main" id="{11FA4393-CBD9-C7E7-3609-FCE45278EA8A}"/>
                </a:ext>
              </a:extLst>
            </p:cNvPr>
            <p:cNvGrpSpPr/>
            <p:nvPr/>
          </p:nvGrpSpPr>
          <p:grpSpPr>
            <a:xfrm>
              <a:off x="7782406" y="3249833"/>
              <a:ext cx="437746" cy="1126588"/>
              <a:chOff x="7856248" y="2409742"/>
              <a:chExt cx="1359139" cy="3497898"/>
            </a:xfrm>
            <a:grpFill/>
          </p:grpSpPr>
          <p:sp>
            <p:nvSpPr>
              <p:cNvPr id="44" name="Round Same Side Corner Rectangle 23">
                <a:extLst>
                  <a:ext uri="{FF2B5EF4-FFF2-40B4-BE49-F238E27FC236}">
                    <a16:creationId xmlns:a16="http://schemas.microsoft.com/office/drawing/2014/main" id="{AE924AA4-6B48-8CBA-9BFE-E5F5C2780E96}"/>
                  </a:ext>
                </a:extLst>
              </p:cNvPr>
              <p:cNvSpPr/>
              <p:nvPr/>
            </p:nvSpPr>
            <p:spPr>
              <a:xfrm>
                <a:off x="7866215" y="4002301"/>
                <a:ext cx="1343863" cy="1905339"/>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45" name="Oval 44">
                <a:extLst>
                  <a:ext uri="{FF2B5EF4-FFF2-40B4-BE49-F238E27FC236}">
                    <a16:creationId xmlns:a16="http://schemas.microsoft.com/office/drawing/2014/main" id="{AFFECD2E-786A-2C45-B67E-69CA339F1C09}"/>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grpSp>
          <p:nvGrpSpPr>
            <p:cNvPr id="35" name="Group 34">
              <a:extLst>
                <a:ext uri="{FF2B5EF4-FFF2-40B4-BE49-F238E27FC236}">
                  <a16:creationId xmlns:a16="http://schemas.microsoft.com/office/drawing/2014/main" id="{69361B36-2FE3-59B4-4256-6386A92685F2}"/>
                </a:ext>
              </a:extLst>
            </p:cNvPr>
            <p:cNvGrpSpPr/>
            <p:nvPr/>
          </p:nvGrpSpPr>
          <p:grpSpPr>
            <a:xfrm>
              <a:off x="8356147" y="3116198"/>
              <a:ext cx="437746" cy="1260223"/>
              <a:chOff x="7856248" y="2409742"/>
              <a:chExt cx="1359139" cy="3912816"/>
            </a:xfrm>
            <a:grpFill/>
          </p:grpSpPr>
          <p:sp>
            <p:nvSpPr>
              <p:cNvPr id="42" name="Round Same Side Corner Rectangle 23">
                <a:extLst>
                  <a:ext uri="{FF2B5EF4-FFF2-40B4-BE49-F238E27FC236}">
                    <a16:creationId xmlns:a16="http://schemas.microsoft.com/office/drawing/2014/main" id="{2BE0A12E-B598-D7CB-DFFB-B00D5AD46EC9}"/>
                  </a:ext>
                </a:extLst>
              </p:cNvPr>
              <p:cNvSpPr/>
              <p:nvPr/>
            </p:nvSpPr>
            <p:spPr>
              <a:xfrm>
                <a:off x="7866215" y="4002302"/>
                <a:ext cx="1343863" cy="2320256"/>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43" name="Oval 42">
                <a:extLst>
                  <a:ext uri="{FF2B5EF4-FFF2-40B4-BE49-F238E27FC236}">
                    <a16:creationId xmlns:a16="http://schemas.microsoft.com/office/drawing/2014/main" id="{BC97965A-5A11-D8F0-1CFB-9A9858E069B0}"/>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grpSp>
          <p:nvGrpSpPr>
            <p:cNvPr id="36" name="Group 35">
              <a:extLst>
                <a:ext uri="{FF2B5EF4-FFF2-40B4-BE49-F238E27FC236}">
                  <a16:creationId xmlns:a16="http://schemas.microsoft.com/office/drawing/2014/main" id="{38955A30-39AD-2A11-F666-31FD184E04CA}"/>
                </a:ext>
              </a:extLst>
            </p:cNvPr>
            <p:cNvGrpSpPr/>
            <p:nvPr/>
          </p:nvGrpSpPr>
          <p:grpSpPr>
            <a:xfrm>
              <a:off x="8924230" y="2931003"/>
              <a:ext cx="437746" cy="1445418"/>
              <a:chOff x="7856248" y="2409742"/>
              <a:chExt cx="1359139" cy="4487820"/>
            </a:xfrm>
            <a:grpFill/>
          </p:grpSpPr>
          <p:sp>
            <p:nvSpPr>
              <p:cNvPr id="40" name="Round Same Side Corner Rectangle 23">
                <a:extLst>
                  <a:ext uri="{FF2B5EF4-FFF2-40B4-BE49-F238E27FC236}">
                    <a16:creationId xmlns:a16="http://schemas.microsoft.com/office/drawing/2014/main" id="{D6C79E60-35AB-DDED-5B8E-5F8F03507466}"/>
                  </a:ext>
                </a:extLst>
              </p:cNvPr>
              <p:cNvSpPr/>
              <p:nvPr/>
            </p:nvSpPr>
            <p:spPr>
              <a:xfrm>
                <a:off x="7866215" y="4002302"/>
                <a:ext cx="1343863" cy="2895260"/>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41" name="Oval 40">
                <a:extLst>
                  <a:ext uri="{FF2B5EF4-FFF2-40B4-BE49-F238E27FC236}">
                    <a16:creationId xmlns:a16="http://schemas.microsoft.com/office/drawing/2014/main" id="{11F64C23-7CA6-16C3-39EE-C1ABA68B9E0C}"/>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grpSp>
          <p:nvGrpSpPr>
            <p:cNvPr id="37" name="Group 36">
              <a:extLst>
                <a:ext uri="{FF2B5EF4-FFF2-40B4-BE49-F238E27FC236}">
                  <a16:creationId xmlns:a16="http://schemas.microsoft.com/office/drawing/2014/main" id="{D0A58274-649C-D3BA-5FF3-16463C1316A6}"/>
                </a:ext>
              </a:extLst>
            </p:cNvPr>
            <p:cNvGrpSpPr/>
            <p:nvPr/>
          </p:nvGrpSpPr>
          <p:grpSpPr>
            <a:xfrm>
              <a:off x="9473688" y="2711084"/>
              <a:ext cx="437746" cy="1665337"/>
              <a:chOff x="7856248" y="2409742"/>
              <a:chExt cx="1359139" cy="5170638"/>
            </a:xfrm>
            <a:grpFill/>
          </p:grpSpPr>
          <p:sp>
            <p:nvSpPr>
              <p:cNvPr id="38" name="Round Same Side Corner Rectangle 23">
                <a:extLst>
                  <a:ext uri="{FF2B5EF4-FFF2-40B4-BE49-F238E27FC236}">
                    <a16:creationId xmlns:a16="http://schemas.microsoft.com/office/drawing/2014/main" id="{6D5B6036-7CE6-AD83-990F-F4BC60A981EA}"/>
                  </a:ext>
                </a:extLst>
              </p:cNvPr>
              <p:cNvSpPr/>
              <p:nvPr/>
            </p:nvSpPr>
            <p:spPr>
              <a:xfrm>
                <a:off x="7866215" y="4002302"/>
                <a:ext cx="1343863" cy="3578078"/>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9" name="Oval 38">
                <a:extLst>
                  <a:ext uri="{FF2B5EF4-FFF2-40B4-BE49-F238E27FC236}">
                    <a16:creationId xmlns:a16="http://schemas.microsoft.com/office/drawing/2014/main" id="{FB490640-5BE6-4063-1BA1-96195D62E699}"/>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grpSp>
    </p:spTree>
    <p:extLst>
      <p:ext uri="{BB962C8B-B14F-4D97-AF65-F5344CB8AC3E}">
        <p14:creationId xmlns:p14="http://schemas.microsoft.com/office/powerpoint/2010/main" val="194705409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44160D8-FBD5-586D-6559-BD470383467F}"/>
              </a:ext>
            </a:extLst>
          </p:cNvPr>
          <p:cNvSpPr txBox="1"/>
          <p:nvPr/>
        </p:nvSpPr>
        <p:spPr>
          <a:xfrm>
            <a:off x="1492851" y="1222025"/>
            <a:ext cx="4665478" cy="338554"/>
          </a:xfrm>
          <a:prstGeom prst="rect">
            <a:avLst/>
          </a:prstGeom>
          <a:noFill/>
        </p:spPr>
        <p:txBody>
          <a:bodyPr wrap="square" rtlCol="0">
            <a:spAutoFit/>
          </a:bodyPr>
          <a:lstStyle/>
          <a:p>
            <a:pPr algn="r" rtl="1"/>
            <a:r>
              <a:rPr lang="en-US" sz="1600" b="1" dirty="0">
                <a:latin typeface="Calibri" panose="020F0502020204030204" pitchFamily="34" charset="0"/>
                <a:cs typeface="Calibri" panose="020F0502020204030204" pitchFamily="34" charset="0"/>
              </a:rPr>
              <a:t>هدف الوحدة</a:t>
            </a:r>
            <a:endParaRPr lang="en-US" sz="1600" b="1" spc="300" dirty="0">
              <a:solidFill>
                <a:schemeClr val="tx1"/>
              </a:solidFill>
            </a:endParaRPr>
          </a:p>
        </p:txBody>
      </p:sp>
      <p:sp>
        <p:nvSpPr>
          <p:cNvPr id="3" name="TextBox 2">
            <a:extLst>
              <a:ext uri="{FF2B5EF4-FFF2-40B4-BE49-F238E27FC236}">
                <a16:creationId xmlns:a16="http://schemas.microsoft.com/office/drawing/2014/main" id="{A1AB3941-0FD0-0015-CA88-DFCEBCCB7900}"/>
              </a:ext>
            </a:extLst>
          </p:cNvPr>
          <p:cNvSpPr txBox="1"/>
          <p:nvPr/>
        </p:nvSpPr>
        <p:spPr>
          <a:xfrm>
            <a:off x="996287" y="713169"/>
            <a:ext cx="4070620" cy="338554"/>
          </a:xfrm>
          <a:prstGeom prst="rect">
            <a:avLst/>
          </a:prstGeom>
          <a:noFill/>
        </p:spPr>
        <p:txBody>
          <a:bodyPr wrap="square">
            <a:spAutoFit/>
          </a:bodyPr>
          <a:lstStyle/>
          <a:p>
            <a:pPr marL="0" marR="0" lvl="0" indent="0" algn="r" rtl="1">
              <a:spcBef>
                <a:spcPts val="0"/>
              </a:spcBef>
              <a:spcAft>
                <a:spcPts val="1800"/>
              </a:spcAft>
              <a:buNone/>
            </a:pPr>
            <a:r>
              <a:rPr lang="en-US" sz="1600" b="1" spc="300" dirty="0">
                <a:solidFill>
                  <a:schemeClr val="bg1"/>
                </a:solidFill>
                <a:highlight>
                  <a:srgbClr val="54AF4B"/>
                </a:highlight>
                <a:latin typeface="Calibri" panose="020F0502020204030204" pitchFamily="34" charset="0"/>
                <a:ea typeface="Calibri"/>
                <a:cs typeface="Calibri" panose="020F0502020204030204" pitchFamily="34" charset="0"/>
                <a:sym typeface="Calibri"/>
              </a:rPr>
              <a:t>الجلسة</a:t>
            </a:r>
            <a:r>
              <a:rPr lang="ar-SA" sz="1600" b="1" spc="300" dirty="0">
                <a:solidFill>
                  <a:schemeClr val="bg1"/>
                </a:solidFill>
                <a:highlight>
                  <a:srgbClr val="54AF4B"/>
                </a:highlight>
                <a:latin typeface="Calibri" panose="020F0502020204030204" pitchFamily="34" charset="0"/>
                <a:ea typeface="Calibri"/>
                <a:cs typeface="Calibri" panose="020F0502020204030204" pitchFamily="34" charset="0"/>
                <a:sym typeface="Calibri"/>
              </a:rPr>
              <a:t>١</a:t>
            </a:r>
            <a:r>
              <a:rPr lang="en-US" sz="1600" b="1" spc="300" dirty="0">
                <a:solidFill>
                  <a:schemeClr val="bg1"/>
                </a:solidFill>
                <a:highlight>
                  <a:srgbClr val="54AF4B"/>
                </a:highlight>
                <a:latin typeface="Calibri" panose="020F0502020204030204" pitchFamily="34" charset="0"/>
                <a:ea typeface="Calibri"/>
                <a:cs typeface="Calibri" panose="020F0502020204030204" pitchFamily="34" charset="0"/>
                <a:sym typeface="Calibri"/>
              </a:rPr>
              <a:t>: </a:t>
            </a:r>
            <a:r>
              <a:rPr lang="ar-SA" sz="1600" b="1" spc="300" dirty="0">
                <a:solidFill>
                  <a:schemeClr val="bg1"/>
                </a:solidFill>
                <a:highlight>
                  <a:srgbClr val="54AF4B"/>
                </a:highlight>
                <a:latin typeface="Calibri" panose="020F0502020204030204" pitchFamily="34" charset="0"/>
                <a:ea typeface="Calibri"/>
                <a:cs typeface="Calibri" panose="020F0502020204030204" pitchFamily="34" charset="0"/>
                <a:sym typeface="Calibri"/>
              </a:rPr>
              <a:t>ا</a:t>
            </a:r>
            <a:r>
              <a:rPr lang="en-US" sz="1600" b="1" spc="300" dirty="0">
                <a:solidFill>
                  <a:schemeClr val="bg1"/>
                </a:solidFill>
                <a:highlight>
                  <a:srgbClr val="54AF4B"/>
                </a:highlight>
                <a:latin typeface="Calibri" panose="020F0502020204030204" pitchFamily="34" charset="0"/>
                <a:ea typeface="Calibri"/>
                <a:cs typeface="Calibri" panose="020F0502020204030204" pitchFamily="34" charset="0"/>
                <a:sym typeface="Calibri"/>
              </a:rPr>
              <a:t>فت</a:t>
            </a:r>
            <a:r>
              <a:rPr lang="ar-SA" sz="1600" b="1" spc="300" dirty="0">
                <a:solidFill>
                  <a:schemeClr val="bg1"/>
                </a:solidFill>
                <a:highlight>
                  <a:srgbClr val="54AF4B"/>
                </a:highlight>
                <a:latin typeface="Calibri" panose="020F0502020204030204" pitchFamily="34" charset="0"/>
                <a:ea typeface="Calibri"/>
                <a:cs typeface="Calibri" panose="020F0502020204030204" pitchFamily="34" charset="0"/>
                <a:sym typeface="Calibri"/>
              </a:rPr>
              <a:t>تا</a:t>
            </a:r>
            <a:r>
              <a:rPr lang="en-US" sz="1600" b="1" spc="300" dirty="0">
                <a:solidFill>
                  <a:schemeClr val="bg1"/>
                </a:solidFill>
                <a:highlight>
                  <a:srgbClr val="54AF4B"/>
                </a:highlight>
                <a:latin typeface="Calibri" panose="020F0502020204030204" pitchFamily="34" charset="0"/>
                <a:ea typeface="Calibri"/>
                <a:cs typeface="Calibri" panose="020F0502020204030204" pitchFamily="34" charset="0"/>
                <a:sym typeface="Calibri"/>
              </a:rPr>
              <a:t>ح الوحدة</a:t>
            </a:r>
          </a:p>
        </p:txBody>
      </p:sp>
      <p:sp>
        <p:nvSpPr>
          <p:cNvPr id="4" name="TextBox 3">
            <a:extLst>
              <a:ext uri="{FF2B5EF4-FFF2-40B4-BE49-F238E27FC236}">
                <a16:creationId xmlns:a16="http://schemas.microsoft.com/office/drawing/2014/main" id="{B06DA661-4DB0-C473-0F13-1D93DF019AB4}"/>
              </a:ext>
            </a:extLst>
          </p:cNvPr>
          <p:cNvSpPr txBox="1"/>
          <p:nvPr/>
        </p:nvSpPr>
        <p:spPr>
          <a:xfrm>
            <a:off x="996287" y="1599327"/>
            <a:ext cx="5254042" cy="276999"/>
          </a:xfrm>
          <a:prstGeom prst="rect">
            <a:avLst/>
          </a:prstGeom>
          <a:noFill/>
        </p:spPr>
        <p:txBody>
          <a:bodyPr wrap="square" rtlCol="0">
            <a:spAutoFit/>
          </a:bodyPr>
          <a:lstStyle/>
          <a:p>
            <a:pPr algn="r" rtl="1"/>
            <a:r>
              <a:rPr lang="en-US" sz="1200" dirty="0">
                <a:latin typeface="Calibri" panose="020F0502020204030204" pitchFamily="34" charset="0"/>
                <a:cs typeface="Calibri" panose="020F0502020204030204" pitchFamily="34" charset="0"/>
                <a:sym typeface="Helvetica Neue"/>
              </a:rPr>
              <a:t>تزويد المشاركين بالأدوات والتقنيات ل</a:t>
            </a:r>
            <a:r>
              <a:rPr lang="ar-SA" sz="1200" dirty="0">
                <a:latin typeface="Calibri" panose="020F0502020204030204" pitchFamily="34" charset="0"/>
                <a:cs typeface="Calibri" panose="020F0502020204030204" pitchFamily="34" charset="0"/>
                <a:sym typeface="Helvetica Neue"/>
              </a:rPr>
              <a:t>تعزيز </a:t>
            </a:r>
            <a:r>
              <a:rPr lang="en-US" sz="1200" dirty="0">
                <a:latin typeface="Calibri" panose="020F0502020204030204" pitchFamily="34" charset="0"/>
                <a:cs typeface="Calibri" panose="020F0502020204030204" pitchFamily="34" charset="0"/>
                <a:sym typeface="Helvetica Neue"/>
              </a:rPr>
              <a:t>الدعم</a:t>
            </a:r>
            <a:r>
              <a:rPr lang="ar-SA" sz="1200" dirty="0">
                <a:latin typeface="Calibri" panose="020F0502020204030204" pitchFamily="34" charset="0"/>
                <a:cs typeface="Calibri" panose="020F0502020204030204" pitchFamily="34" charset="0"/>
                <a:sym typeface="Helvetica Neue"/>
              </a:rPr>
              <a:t> الأسري</a:t>
            </a:r>
            <a:r>
              <a:rPr lang="en-US" sz="1200" dirty="0">
                <a:latin typeface="Calibri" panose="020F0502020204030204" pitchFamily="34" charset="0"/>
                <a:cs typeface="Calibri" panose="020F0502020204030204" pitchFamily="34" charset="0"/>
                <a:sym typeface="Helvetica Neue"/>
              </a:rPr>
              <a:t> المباش</a:t>
            </a:r>
            <a:r>
              <a:rPr lang="ar-SA" sz="1200" dirty="0">
                <a:latin typeface="Calibri" panose="020F0502020204030204" pitchFamily="34" charset="0"/>
                <a:cs typeface="Calibri" panose="020F0502020204030204" pitchFamily="34" charset="0"/>
                <a:sym typeface="Helvetica Neue"/>
              </a:rPr>
              <a:t>ر</a:t>
            </a:r>
            <a:r>
              <a:rPr lang="en-US" sz="1200" dirty="0">
                <a:latin typeface="Calibri" panose="020F0502020204030204" pitchFamily="34" charset="0"/>
                <a:cs typeface="Calibri" panose="020F0502020204030204" pitchFamily="34" charset="0"/>
                <a:sym typeface="Helvetica Neue"/>
              </a:rPr>
              <a:t> لمقدمي الرعاية والأسر</a:t>
            </a:r>
            <a:endParaRPr lang="en-US" sz="1200" dirty="0">
              <a:latin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932641E7-9996-1BFB-43F2-64F45BEB6B17}"/>
              </a:ext>
            </a:extLst>
          </p:cNvPr>
          <p:cNvSpPr txBox="1"/>
          <p:nvPr/>
        </p:nvSpPr>
        <p:spPr>
          <a:xfrm>
            <a:off x="996287" y="2367452"/>
            <a:ext cx="5254042" cy="338554"/>
          </a:xfrm>
          <a:prstGeom prst="rect">
            <a:avLst/>
          </a:prstGeom>
          <a:noFill/>
        </p:spPr>
        <p:txBody>
          <a:bodyPr wrap="square" rtlCol="0">
            <a:spAutoFit/>
          </a:bodyPr>
          <a:lstStyle/>
          <a:p>
            <a:pPr algn="r" rtl="1"/>
            <a:r>
              <a:rPr lang="en-US" sz="1600" dirty="0">
                <a:latin typeface="Calibri" panose="020F0502020204030204" pitchFamily="34" charset="0"/>
                <a:cs typeface="Calibri" panose="020F0502020204030204" pitchFamily="34" charset="0"/>
                <a:sym typeface="Arial"/>
              </a:rPr>
              <a:t>أهداف التعلم</a:t>
            </a:r>
            <a:endParaRPr lang="en-US" sz="1600" b="1" spc="300" dirty="0">
              <a:solidFill>
                <a:schemeClr val="tx1"/>
              </a:solidFill>
            </a:endParaRPr>
          </a:p>
        </p:txBody>
      </p:sp>
      <p:sp>
        <p:nvSpPr>
          <p:cNvPr id="6" name="TextBox 5">
            <a:extLst>
              <a:ext uri="{FF2B5EF4-FFF2-40B4-BE49-F238E27FC236}">
                <a16:creationId xmlns:a16="http://schemas.microsoft.com/office/drawing/2014/main" id="{144C952B-B6B1-A016-F0F6-11D967C41737}"/>
              </a:ext>
            </a:extLst>
          </p:cNvPr>
          <p:cNvSpPr txBox="1"/>
          <p:nvPr/>
        </p:nvSpPr>
        <p:spPr>
          <a:xfrm>
            <a:off x="1675087" y="2859192"/>
            <a:ext cx="4575242" cy="1989968"/>
          </a:xfrm>
          <a:prstGeom prst="rect">
            <a:avLst/>
          </a:prstGeom>
          <a:noFill/>
        </p:spPr>
        <p:txBody>
          <a:bodyPr wrap="square" rtlCol="0">
            <a:spAutoFit/>
          </a:bodyPr>
          <a:lstStyle/>
          <a:p>
            <a:pPr lvl="1" algn="r" rtl="1">
              <a:lnSpc>
                <a:spcPct val="107000"/>
              </a:lnSpc>
            </a:pPr>
            <a:r>
              <a:rPr lang="ar-SA" sz="1100" u="none" dirty="0">
                <a:latin typeface="Calibri" panose="020F0502020204030204" pitchFamily="34" charset="0"/>
                <a:cs typeface="Calibri" panose="020F0502020204030204" pitchFamily="34" charset="0"/>
                <a:sym typeface="Arial"/>
              </a:rPr>
              <a:t>ش</a:t>
            </a:r>
            <a:r>
              <a:rPr lang="en-US" sz="1100" u="none" dirty="0">
                <a:latin typeface="Calibri" panose="020F0502020204030204" pitchFamily="34" charset="0"/>
                <a:cs typeface="Calibri" panose="020F0502020204030204" pitchFamily="34" charset="0"/>
                <a:sym typeface="Arial"/>
              </a:rPr>
              <a:t>رح تقنيات وأدوات التربية التي يمكن استخدامها مع ال</a:t>
            </a:r>
            <a:r>
              <a:rPr lang="ar-SA" sz="1100" u="none" dirty="0">
                <a:latin typeface="Calibri" panose="020F0502020204030204" pitchFamily="34" charset="0"/>
                <a:cs typeface="Calibri" panose="020F0502020204030204" pitchFamily="34" charset="0"/>
                <a:sym typeface="Arial"/>
              </a:rPr>
              <a:t>والدين</a:t>
            </a:r>
            <a:r>
              <a:rPr lang="en-US" sz="1100" u="none" dirty="0">
                <a:latin typeface="Calibri" panose="020F0502020204030204" pitchFamily="34" charset="0"/>
                <a:cs typeface="Calibri" panose="020F0502020204030204" pitchFamily="34" charset="0"/>
                <a:sym typeface="Arial"/>
              </a:rPr>
              <a:t> ومقدمي الرعاية والأطفال </a:t>
            </a:r>
            <a:r>
              <a:rPr lang="en-US" sz="1100" dirty="0">
                <a:latin typeface="Calibri" panose="020F0502020204030204" pitchFamily="34" charset="0"/>
                <a:cs typeface="Calibri" panose="020F0502020204030204" pitchFamily="34" charset="0"/>
                <a:sym typeface="Arial"/>
              </a:rPr>
              <a:t>ل</a:t>
            </a:r>
            <a:r>
              <a:rPr lang="ar-SA" sz="1100" dirty="0">
                <a:latin typeface="Calibri" panose="020F0502020204030204" pitchFamily="34" charset="0"/>
                <a:cs typeface="Calibri" panose="020F0502020204030204" pitchFamily="34" charset="0"/>
                <a:sym typeface="Arial"/>
              </a:rPr>
              <a:t>لدعم </a:t>
            </a:r>
            <a:r>
              <a:rPr lang="en-US" sz="1100" dirty="0">
                <a:latin typeface="Calibri" panose="020F0502020204030204" pitchFamily="34" charset="0"/>
                <a:cs typeface="Calibri" panose="020F0502020204030204" pitchFamily="34" charset="0"/>
                <a:sym typeface="Arial"/>
              </a:rPr>
              <a:t>الأسر</a:t>
            </a:r>
            <a:r>
              <a:rPr lang="ar-SA" sz="1100" dirty="0">
                <a:latin typeface="Calibri" panose="020F0502020204030204" pitchFamily="34" charset="0"/>
                <a:cs typeface="Calibri" panose="020F0502020204030204" pitchFamily="34" charset="0"/>
                <a:sym typeface="Arial"/>
              </a:rPr>
              <a:t>ي</a:t>
            </a:r>
            <a:r>
              <a:rPr lang="en-US" sz="1100" dirty="0">
                <a:latin typeface="Calibri" panose="020F0502020204030204" pitchFamily="34" charset="0"/>
                <a:cs typeface="Calibri" panose="020F0502020204030204" pitchFamily="34" charset="0"/>
                <a:sym typeface="Arial"/>
              </a:rPr>
              <a:t>.</a:t>
            </a:r>
            <a:endParaRPr lang="ar-SA" sz="1100" dirty="0">
              <a:latin typeface="Calibri" panose="020F0502020204030204" pitchFamily="34" charset="0"/>
              <a:cs typeface="Calibri" panose="020F0502020204030204" pitchFamily="34" charset="0"/>
              <a:sym typeface="Arial"/>
            </a:endParaRPr>
          </a:p>
          <a:p>
            <a:pPr lvl="1" algn="r" rtl="1">
              <a:lnSpc>
                <a:spcPct val="107000"/>
              </a:lnSpc>
            </a:pPr>
            <a:endParaRPr lang="en-US" sz="1100" dirty="0">
              <a:latin typeface="Calibri" panose="020F0502020204030204" pitchFamily="34" charset="0"/>
              <a:cs typeface="Calibri" panose="020F0502020204030204" pitchFamily="34" charset="0"/>
              <a:sym typeface="Arial"/>
            </a:endParaRPr>
          </a:p>
          <a:p>
            <a:pPr marL="0" marR="0" lvl="0" indent="0" algn="r" rtl="1">
              <a:spcBef>
                <a:spcPts val="0"/>
              </a:spcBef>
              <a:spcAft>
                <a:spcPts val="0"/>
              </a:spcAft>
              <a:buNone/>
            </a:pPr>
            <a:r>
              <a:rPr lang="en-US" sz="1100" dirty="0">
                <a:solidFill>
                  <a:schemeClr val="tx1"/>
                </a:solidFill>
                <a:latin typeface="Calibri" panose="020F0502020204030204" pitchFamily="34" charset="0"/>
                <a:ea typeface="Arial"/>
                <a:cs typeface="Calibri" panose="020F0502020204030204" pitchFamily="34" charset="0"/>
                <a:sym typeface="Arial"/>
              </a:rPr>
              <a:t>وصف كيف يمكن لمقدمي الرعاية استخدام تقنيات الاسترخاء والرعاية الذاتية لإدارة التوتر.</a:t>
            </a:r>
          </a:p>
          <a:p>
            <a:pPr marL="0" marR="0" lvl="0" indent="0" algn="r" rtl="1">
              <a:spcBef>
                <a:spcPts val="0"/>
              </a:spcBef>
              <a:spcAft>
                <a:spcPts val="0"/>
              </a:spcAft>
              <a:buNone/>
            </a:pPr>
            <a:endParaRPr lang="ar-SA" sz="1100" dirty="0">
              <a:latin typeface="Calibri" panose="020F0502020204030204" pitchFamily="34" charset="0"/>
              <a:ea typeface="Arial"/>
              <a:cs typeface="Calibri" panose="020F0502020204030204" pitchFamily="34" charset="0"/>
              <a:sym typeface="Arial"/>
            </a:endParaRPr>
          </a:p>
          <a:p>
            <a:pPr marL="0" marR="0" lvl="0" indent="0" algn="r" rtl="1">
              <a:spcBef>
                <a:spcPts val="0"/>
              </a:spcBef>
              <a:spcAft>
                <a:spcPts val="0"/>
              </a:spcAft>
              <a:buNone/>
            </a:pPr>
            <a:endParaRPr lang="ar-SA" sz="1100" dirty="0">
              <a:latin typeface="Calibri" panose="020F0502020204030204" pitchFamily="34" charset="0"/>
              <a:ea typeface="Arial"/>
              <a:cs typeface="Calibri" panose="020F0502020204030204" pitchFamily="34" charset="0"/>
              <a:sym typeface="Arial"/>
            </a:endParaRP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dirty="0">
                <a:ln>
                  <a:noFill/>
                </a:ln>
                <a:solidFill>
                  <a:prstClr val="black"/>
                </a:solidFill>
                <a:effectLst/>
                <a:uLnTx/>
                <a:uFillTx/>
                <a:latin typeface="Calibri" panose="020F0502020204030204" pitchFamily="34" charset="0"/>
                <a:cs typeface="Calibri" panose="020F0502020204030204" pitchFamily="34" charset="0"/>
              </a:rPr>
              <a:t>شرح طرق العمل مع العائلات </a:t>
            </a:r>
            <a:r>
              <a:rPr kumimoji="0" lang="ar-SA" sz="1100" b="0" i="0" u="none" strike="noStrike" kern="1200" cap="none" spc="0" normalizeH="0" baseline="0" dirty="0">
                <a:ln>
                  <a:noFill/>
                </a:ln>
                <a:solidFill>
                  <a:prstClr val="black"/>
                </a:solidFill>
                <a:effectLst/>
                <a:uLnTx/>
                <a:uFillTx/>
                <a:latin typeface="Calibri" panose="020F0502020204030204" pitchFamily="34" charset="0"/>
                <a:cs typeface="Calibri" panose="020F0502020204030204" pitchFamily="34" charset="0"/>
              </a:rPr>
              <a:t>ل</a:t>
            </a:r>
            <a:r>
              <a:rPr lang="ar-SA" sz="1100" dirty="0">
                <a:latin typeface="Calibri" panose="020F0502020204030204" pitchFamily="34" charset="0"/>
                <a:cs typeface="Calibri" panose="020F0502020204030204" pitchFamily="34" charset="0"/>
                <a:sym typeface="Arial"/>
              </a:rPr>
              <a:t>تحديد</a:t>
            </a:r>
            <a:r>
              <a:rPr lang="en-US" sz="1100" dirty="0">
                <a:latin typeface="Calibri" panose="020F0502020204030204" pitchFamily="34" charset="0"/>
                <a:cs typeface="Calibri" panose="020F0502020204030204" pitchFamily="34" charset="0"/>
                <a:sym typeface="Arial"/>
              </a:rPr>
              <a:t> شبكات الدعم الاجتماعي</a:t>
            </a:r>
            <a:r>
              <a:rPr lang="ar-SA" sz="1100" dirty="0">
                <a:latin typeface="Calibri" panose="020F0502020204030204" pitchFamily="34" charset="0"/>
                <a:cs typeface="Calibri" panose="020F0502020204030204" pitchFamily="34" charset="0"/>
                <a:sym typeface="Arial"/>
              </a:rPr>
              <a:t>ة</a:t>
            </a:r>
            <a:r>
              <a:rPr lang="en-US" sz="1100" dirty="0">
                <a:latin typeface="Calibri" panose="020F0502020204030204" pitchFamily="34" charset="0"/>
                <a:cs typeface="Calibri" panose="020F0502020204030204" pitchFamily="34" charset="0"/>
                <a:sym typeface="Arial"/>
              </a:rPr>
              <a:t> وت</a:t>
            </a:r>
            <a:r>
              <a:rPr lang="ar-SA" sz="1100" dirty="0">
                <a:latin typeface="Calibri" panose="020F0502020204030204" pitchFamily="34" charset="0"/>
                <a:cs typeface="Calibri" panose="020F0502020204030204" pitchFamily="34" charset="0"/>
                <a:sym typeface="Arial"/>
              </a:rPr>
              <a:t>عزيزها</a:t>
            </a:r>
            <a:endParaRPr kumimoji="0" lang="en-US" sz="1100" b="0" i="0" u="none" strike="noStrike" kern="1200" cap="none" spc="0" normalizeH="0" baseline="0" dirty="0">
              <a:ln>
                <a:noFill/>
              </a:ln>
              <a:solidFill>
                <a:prstClr val="black"/>
              </a:solidFill>
              <a:effectLst/>
              <a:uLnTx/>
              <a:uFillTx/>
              <a:latin typeface="Calibri" panose="020F0502020204030204" pitchFamily="34" charset="0"/>
              <a:cs typeface="Calibri" panose="020F0502020204030204" pitchFamily="34" charset="0"/>
            </a:endParaRPr>
          </a:p>
          <a:p>
            <a:pPr marL="0" marR="0" lvl="0" indent="0" algn="r" rtl="1">
              <a:spcBef>
                <a:spcPts val="0"/>
              </a:spcBef>
              <a:spcAft>
                <a:spcPts val="0"/>
              </a:spcAft>
              <a:buNone/>
            </a:pPr>
            <a:endParaRPr lang="ar-SA" sz="1100" dirty="0">
              <a:latin typeface="Calibri" panose="020F0502020204030204" pitchFamily="34" charset="0"/>
              <a:ea typeface="Arial"/>
              <a:cs typeface="Calibri" panose="020F0502020204030204" pitchFamily="34" charset="0"/>
              <a:sym typeface="Arial"/>
            </a:endParaRPr>
          </a:p>
          <a:p>
            <a:pPr marL="0" marR="0" lvl="0" indent="0" algn="r" rtl="1">
              <a:spcBef>
                <a:spcPts val="0"/>
              </a:spcBef>
              <a:spcAft>
                <a:spcPts val="0"/>
              </a:spcAft>
              <a:buNone/>
            </a:pPr>
            <a:endParaRPr lang="ar-SA" sz="1100" dirty="0">
              <a:latin typeface="Calibri" panose="020F0502020204030204" pitchFamily="34" charset="0"/>
              <a:ea typeface="Arial"/>
              <a:cs typeface="Calibri" panose="020F0502020204030204" pitchFamily="34" charset="0"/>
              <a:sym typeface="Arial"/>
            </a:endParaRPr>
          </a:p>
          <a:p>
            <a:pPr marL="0" marR="0" lvl="0" indent="0" algn="r" rtl="1">
              <a:spcBef>
                <a:spcPts val="0"/>
              </a:spcBef>
              <a:spcAft>
                <a:spcPts val="0"/>
              </a:spcAft>
              <a:buNone/>
            </a:pPr>
            <a:endParaRPr lang="en-US" sz="1100" dirty="0">
              <a:latin typeface="Calibri" panose="020F0502020204030204" pitchFamily="34" charset="0"/>
              <a:ea typeface="Arial"/>
              <a:cs typeface="Calibri" panose="020F0502020204030204" pitchFamily="34" charset="0"/>
              <a:sym typeface="Arial"/>
            </a:endParaRPr>
          </a:p>
          <a:p>
            <a:pPr marL="0" marR="0" lvl="0" indent="0" algn="r" rtl="1">
              <a:spcBef>
                <a:spcPts val="0"/>
              </a:spcBef>
              <a:spcAft>
                <a:spcPts val="0"/>
              </a:spcAft>
              <a:buNone/>
            </a:pPr>
            <a:r>
              <a:rPr kumimoji="0" lang="ar-SA" sz="1100" b="0" i="0" u="none" strike="noStrike" kern="1200" cap="none" spc="0" normalizeH="0" baseline="0" dirty="0">
                <a:ln>
                  <a:noFill/>
                </a:ln>
                <a:solidFill>
                  <a:prstClr val="black"/>
                </a:solidFill>
                <a:effectLst/>
                <a:uLnTx/>
                <a:uFillTx/>
                <a:latin typeface="Calibri" panose="020F0502020204030204" pitchFamily="34" charset="0"/>
                <a:cs typeface="Calibri" panose="020F0502020204030204" pitchFamily="34" charset="0"/>
              </a:rPr>
              <a:t>و</a:t>
            </a:r>
            <a:r>
              <a:rPr kumimoji="0" lang="en-US" sz="1100" b="0" i="0" u="none" strike="noStrike" kern="1200" cap="none" spc="0" normalizeH="0" baseline="0" dirty="0">
                <a:ln>
                  <a:noFill/>
                </a:ln>
                <a:solidFill>
                  <a:prstClr val="black"/>
                </a:solidFill>
                <a:effectLst/>
                <a:uLnTx/>
                <a:uFillTx/>
                <a:latin typeface="Calibri" panose="020F0502020204030204" pitchFamily="34" charset="0"/>
                <a:cs typeface="Calibri" panose="020F0502020204030204" pitchFamily="34" charset="0"/>
              </a:rPr>
              <a:t>صف كيف يمكن استخدام الأدوات لدعم إدارة ال</a:t>
            </a:r>
            <a:r>
              <a:rPr kumimoji="0" lang="ar-SA" sz="1100" b="0" i="0" u="none" strike="noStrike" kern="1200" cap="none" spc="0" normalizeH="0" baseline="0" dirty="0">
                <a:ln>
                  <a:noFill/>
                </a:ln>
                <a:solidFill>
                  <a:prstClr val="black"/>
                </a:solidFill>
                <a:effectLst/>
                <a:uLnTx/>
                <a:uFillTx/>
                <a:latin typeface="Calibri" panose="020F0502020204030204" pitchFamily="34" charset="0"/>
                <a:cs typeface="Calibri" panose="020F0502020204030204" pitchFamily="34" charset="0"/>
              </a:rPr>
              <a:t>مال</a:t>
            </a:r>
            <a:r>
              <a:rPr kumimoji="0" lang="en-US" sz="1100" b="0" i="0" u="none" strike="noStrike" kern="1200" cap="none" spc="0" normalizeH="0" baseline="0" dirty="0">
                <a:ln>
                  <a:noFill/>
                </a:ln>
                <a:solidFill>
                  <a:prstClr val="black"/>
                </a:solidFill>
                <a:effectLst/>
                <a:uLnTx/>
                <a:uFillTx/>
                <a:latin typeface="Calibri" panose="020F0502020204030204" pitchFamily="34" charset="0"/>
                <a:cs typeface="Calibri" panose="020F0502020204030204" pitchFamily="34" charset="0"/>
              </a:rPr>
              <a:t> مع العائلات</a:t>
            </a:r>
            <a:endParaRPr lang="en-US" sz="1100" dirty="0">
              <a:solidFill>
                <a:schemeClr val="tx1"/>
              </a:solidFill>
              <a:latin typeface="Calibri" panose="020F0502020204030204" pitchFamily="34" charset="0"/>
              <a:ea typeface="Arial"/>
              <a:cs typeface="Calibri" panose="020F0502020204030204" pitchFamily="34" charset="0"/>
              <a:sym typeface="Arial"/>
            </a:endParaRPr>
          </a:p>
        </p:txBody>
      </p:sp>
      <p:grpSp>
        <p:nvGrpSpPr>
          <p:cNvPr id="7" name="Google Shape;149;p12">
            <a:extLst>
              <a:ext uri="{FF2B5EF4-FFF2-40B4-BE49-F238E27FC236}">
                <a16:creationId xmlns:a16="http://schemas.microsoft.com/office/drawing/2014/main" id="{58ADC60D-AB3F-27B1-94D8-DC4F24D4BEC8}"/>
              </a:ext>
            </a:extLst>
          </p:cNvPr>
          <p:cNvGrpSpPr/>
          <p:nvPr/>
        </p:nvGrpSpPr>
        <p:grpSpPr>
          <a:xfrm>
            <a:off x="1020268" y="2859192"/>
            <a:ext cx="559955" cy="387333"/>
            <a:chOff x="6878053" y="1156317"/>
            <a:chExt cx="1431178" cy="1039513"/>
          </a:xfrm>
          <a:solidFill>
            <a:schemeClr val="accent3">
              <a:lumMod val="75000"/>
            </a:schemeClr>
          </a:solidFill>
        </p:grpSpPr>
        <p:grpSp>
          <p:nvGrpSpPr>
            <p:cNvPr id="8" name="Google Shape;150;p12">
              <a:extLst>
                <a:ext uri="{FF2B5EF4-FFF2-40B4-BE49-F238E27FC236}">
                  <a16:creationId xmlns:a16="http://schemas.microsoft.com/office/drawing/2014/main" id="{EF03A04B-025B-508B-075C-D044B2570590}"/>
                </a:ext>
              </a:extLst>
            </p:cNvPr>
            <p:cNvGrpSpPr/>
            <p:nvPr/>
          </p:nvGrpSpPr>
          <p:grpSpPr>
            <a:xfrm>
              <a:off x="7672978" y="1156317"/>
              <a:ext cx="412941" cy="436880"/>
              <a:chOff x="243840" y="1676400"/>
              <a:chExt cx="701040" cy="741680"/>
            </a:xfrm>
            <a:grpFill/>
          </p:grpSpPr>
          <p:sp>
            <p:nvSpPr>
              <p:cNvPr id="11" name="Google Shape;151;p12">
                <a:extLst>
                  <a:ext uri="{FF2B5EF4-FFF2-40B4-BE49-F238E27FC236}">
                    <a16:creationId xmlns:a16="http://schemas.microsoft.com/office/drawing/2014/main" id="{BDAFB5B8-4AF5-B944-0952-3057B67A6FA1}"/>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12" name="Google Shape;152;p12">
                <a:extLst>
                  <a:ext uri="{FF2B5EF4-FFF2-40B4-BE49-F238E27FC236}">
                    <a16:creationId xmlns:a16="http://schemas.microsoft.com/office/drawing/2014/main" id="{9BBF8986-D295-CE38-9D57-A05D5A5CB488}"/>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9" name="Google Shape;153;p12">
              <a:extLst>
                <a:ext uri="{FF2B5EF4-FFF2-40B4-BE49-F238E27FC236}">
                  <a16:creationId xmlns:a16="http://schemas.microsoft.com/office/drawing/2014/main" id="{245910EA-E971-E32F-E4EF-7C638A11E5B6}"/>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10" name="Google Shape;154;p12">
              <a:extLst>
                <a:ext uri="{FF2B5EF4-FFF2-40B4-BE49-F238E27FC236}">
                  <a16:creationId xmlns:a16="http://schemas.microsoft.com/office/drawing/2014/main" id="{34E4E4F6-4038-D73F-EBD8-8BE5EB135F76}"/>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grpSp>
        <p:nvGrpSpPr>
          <p:cNvPr id="13" name="Google Shape;149;p12">
            <a:extLst>
              <a:ext uri="{FF2B5EF4-FFF2-40B4-BE49-F238E27FC236}">
                <a16:creationId xmlns:a16="http://schemas.microsoft.com/office/drawing/2014/main" id="{8FC37BEC-2B6C-0776-7A5C-56E4A7FF8288}"/>
              </a:ext>
            </a:extLst>
          </p:cNvPr>
          <p:cNvGrpSpPr/>
          <p:nvPr/>
        </p:nvGrpSpPr>
        <p:grpSpPr>
          <a:xfrm>
            <a:off x="1020268" y="3371355"/>
            <a:ext cx="559955" cy="387333"/>
            <a:chOff x="6878053" y="1156317"/>
            <a:chExt cx="1431178" cy="1039513"/>
          </a:xfrm>
          <a:solidFill>
            <a:schemeClr val="accent3">
              <a:lumMod val="75000"/>
            </a:schemeClr>
          </a:solidFill>
        </p:grpSpPr>
        <p:grpSp>
          <p:nvGrpSpPr>
            <p:cNvPr id="14" name="Google Shape;150;p12">
              <a:extLst>
                <a:ext uri="{FF2B5EF4-FFF2-40B4-BE49-F238E27FC236}">
                  <a16:creationId xmlns:a16="http://schemas.microsoft.com/office/drawing/2014/main" id="{C6B540AB-FC28-D822-8B2B-D78D241899D0}"/>
                </a:ext>
              </a:extLst>
            </p:cNvPr>
            <p:cNvGrpSpPr/>
            <p:nvPr/>
          </p:nvGrpSpPr>
          <p:grpSpPr>
            <a:xfrm>
              <a:off x="7672978" y="1156317"/>
              <a:ext cx="412941" cy="436880"/>
              <a:chOff x="243840" y="1676400"/>
              <a:chExt cx="701040" cy="741680"/>
            </a:xfrm>
            <a:grpFill/>
          </p:grpSpPr>
          <p:sp>
            <p:nvSpPr>
              <p:cNvPr id="17" name="Google Shape;151;p12">
                <a:extLst>
                  <a:ext uri="{FF2B5EF4-FFF2-40B4-BE49-F238E27FC236}">
                    <a16:creationId xmlns:a16="http://schemas.microsoft.com/office/drawing/2014/main" id="{A88A01AA-36AB-5944-8FD9-95847791EB5D}"/>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18" name="Google Shape;152;p12">
                <a:extLst>
                  <a:ext uri="{FF2B5EF4-FFF2-40B4-BE49-F238E27FC236}">
                    <a16:creationId xmlns:a16="http://schemas.microsoft.com/office/drawing/2014/main" id="{2C274092-4543-417D-1F6F-469805DE8887}"/>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15" name="Google Shape;153;p12">
              <a:extLst>
                <a:ext uri="{FF2B5EF4-FFF2-40B4-BE49-F238E27FC236}">
                  <a16:creationId xmlns:a16="http://schemas.microsoft.com/office/drawing/2014/main" id="{4662B4F8-621B-9B44-7AF4-DC16799534AC}"/>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16" name="Google Shape;154;p12">
              <a:extLst>
                <a:ext uri="{FF2B5EF4-FFF2-40B4-BE49-F238E27FC236}">
                  <a16:creationId xmlns:a16="http://schemas.microsoft.com/office/drawing/2014/main" id="{AD321B47-C2EB-B558-FDCB-B6573FF518C1}"/>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grpSp>
        <p:nvGrpSpPr>
          <p:cNvPr id="19" name="Google Shape;149;p12">
            <a:extLst>
              <a:ext uri="{FF2B5EF4-FFF2-40B4-BE49-F238E27FC236}">
                <a16:creationId xmlns:a16="http://schemas.microsoft.com/office/drawing/2014/main" id="{A18DFBCB-898E-F54C-1DC0-0CBC3C08CBBD}"/>
              </a:ext>
            </a:extLst>
          </p:cNvPr>
          <p:cNvGrpSpPr/>
          <p:nvPr/>
        </p:nvGrpSpPr>
        <p:grpSpPr>
          <a:xfrm>
            <a:off x="1020268" y="3893324"/>
            <a:ext cx="559955" cy="387333"/>
            <a:chOff x="6878053" y="1156317"/>
            <a:chExt cx="1431178" cy="1039513"/>
          </a:xfrm>
          <a:solidFill>
            <a:schemeClr val="accent3">
              <a:lumMod val="75000"/>
            </a:schemeClr>
          </a:solidFill>
        </p:grpSpPr>
        <p:grpSp>
          <p:nvGrpSpPr>
            <p:cNvPr id="20" name="Google Shape;150;p12">
              <a:extLst>
                <a:ext uri="{FF2B5EF4-FFF2-40B4-BE49-F238E27FC236}">
                  <a16:creationId xmlns:a16="http://schemas.microsoft.com/office/drawing/2014/main" id="{6EA682DA-30FC-F11C-A1B1-4F922A5603D8}"/>
                </a:ext>
              </a:extLst>
            </p:cNvPr>
            <p:cNvGrpSpPr/>
            <p:nvPr/>
          </p:nvGrpSpPr>
          <p:grpSpPr>
            <a:xfrm>
              <a:off x="7672978" y="1156317"/>
              <a:ext cx="412941" cy="436880"/>
              <a:chOff x="243840" y="1676400"/>
              <a:chExt cx="701040" cy="741680"/>
            </a:xfrm>
            <a:grpFill/>
          </p:grpSpPr>
          <p:sp>
            <p:nvSpPr>
              <p:cNvPr id="23" name="Google Shape;151;p12">
                <a:extLst>
                  <a:ext uri="{FF2B5EF4-FFF2-40B4-BE49-F238E27FC236}">
                    <a16:creationId xmlns:a16="http://schemas.microsoft.com/office/drawing/2014/main" id="{32B77852-C85E-89B7-CABD-BF5718135FC7}"/>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24" name="Google Shape;152;p12">
                <a:extLst>
                  <a:ext uri="{FF2B5EF4-FFF2-40B4-BE49-F238E27FC236}">
                    <a16:creationId xmlns:a16="http://schemas.microsoft.com/office/drawing/2014/main" id="{022C3365-DBA5-241F-B4D8-B0540FB54713}"/>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21" name="Google Shape;153;p12">
              <a:extLst>
                <a:ext uri="{FF2B5EF4-FFF2-40B4-BE49-F238E27FC236}">
                  <a16:creationId xmlns:a16="http://schemas.microsoft.com/office/drawing/2014/main" id="{B4725772-111C-7690-AE31-92C2A08A8C83}"/>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22" name="Google Shape;154;p12">
              <a:extLst>
                <a:ext uri="{FF2B5EF4-FFF2-40B4-BE49-F238E27FC236}">
                  <a16:creationId xmlns:a16="http://schemas.microsoft.com/office/drawing/2014/main" id="{D9C6EACA-3533-FEAF-807A-1A781372EFA6}"/>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grpSp>
        <p:nvGrpSpPr>
          <p:cNvPr id="36" name="Google Shape;149;p12">
            <a:extLst>
              <a:ext uri="{FF2B5EF4-FFF2-40B4-BE49-F238E27FC236}">
                <a16:creationId xmlns:a16="http://schemas.microsoft.com/office/drawing/2014/main" id="{B1220033-4403-8EE0-61BD-7D94514F17CE}"/>
              </a:ext>
            </a:extLst>
          </p:cNvPr>
          <p:cNvGrpSpPr/>
          <p:nvPr/>
        </p:nvGrpSpPr>
        <p:grpSpPr>
          <a:xfrm>
            <a:off x="1020268" y="4403401"/>
            <a:ext cx="559955" cy="387333"/>
            <a:chOff x="6878053" y="1156317"/>
            <a:chExt cx="1431178" cy="1039513"/>
          </a:xfrm>
          <a:solidFill>
            <a:schemeClr val="accent3">
              <a:lumMod val="75000"/>
            </a:schemeClr>
          </a:solidFill>
        </p:grpSpPr>
        <p:grpSp>
          <p:nvGrpSpPr>
            <p:cNvPr id="37" name="Google Shape;150;p12">
              <a:extLst>
                <a:ext uri="{FF2B5EF4-FFF2-40B4-BE49-F238E27FC236}">
                  <a16:creationId xmlns:a16="http://schemas.microsoft.com/office/drawing/2014/main" id="{61FC9A89-865F-350B-75EB-877D234DABF2}"/>
                </a:ext>
              </a:extLst>
            </p:cNvPr>
            <p:cNvGrpSpPr/>
            <p:nvPr/>
          </p:nvGrpSpPr>
          <p:grpSpPr>
            <a:xfrm>
              <a:off x="7672978" y="1156317"/>
              <a:ext cx="412941" cy="436880"/>
              <a:chOff x="243840" y="1676400"/>
              <a:chExt cx="701040" cy="741680"/>
            </a:xfrm>
            <a:grpFill/>
          </p:grpSpPr>
          <p:sp>
            <p:nvSpPr>
              <p:cNvPr id="40" name="Google Shape;151;p12">
                <a:extLst>
                  <a:ext uri="{FF2B5EF4-FFF2-40B4-BE49-F238E27FC236}">
                    <a16:creationId xmlns:a16="http://schemas.microsoft.com/office/drawing/2014/main" id="{46721990-5D4A-DB4A-E673-ED0A66BB33BA}"/>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41" name="Google Shape;152;p12">
                <a:extLst>
                  <a:ext uri="{FF2B5EF4-FFF2-40B4-BE49-F238E27FC236}">
                    <a16:creationId xmlns:a16="http://schemas.microsoft.com/office/drawing/2014/main" id="{EA56E199-50D7-0A88-A624-D04AB0325120}"/>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38" name="Google Shape;153;p12">
              <a:extLst>
                <a:ext uri="{FF2B5EF4-FFF2-40B4-BE49-F238E27FC236}">
                  <a16:creationId xmlns:a16="http://schemas.microsoft.com/office/drawing/2014/main" id="{090CA30F-BE41-3D61-092C-FD3AF92D748E}"/>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39" name="Google Shape;154;p12">
              <a:extLst>
                <a:ext uri="{FF2B5EF4-FFF2-40B4-BE49-F238E27FC236}">
                  <a16:creationId xmlns:a16="http://schemas.microsoft.com/office/drawing/2014/main" id="{A46AA895-5BD2-5B58-6872-65352BF2C071}"/>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25" name="Hexagon 24">
            <a:extLst>
              <a:ext uri="{FF2B5EF4-FFF2-40B4-BE49-F238E27FC236}">
                <a16:creationId xmlns:a16="http://schemas.microsoft.com/office/drawing/2014/main" id="{044F80CE-FE6E-2BC2-C335-FB38B503BBDC}"/>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6" name="Hexagon 25">
            <a:extLst>
              <a:ext uri="{FF2B5EF4-FFF2-40B4-BE49-F238E27FC236}">
                <a16:creationId xmlns:a16="http://schemas.microsoft.com/office/drawing/2014/main" id="{550E5F0C-5ADD-1475-F837-51550FE38656}"/>
              </a:ext>
            </a:extLst>
          </p:cNvPr>
          <p:cNvSpPr/>
          <p:nvPr/>
        </p:nvSpPr>
        <p:spPr>
          <a:xfrm rot="1782986">
            <a:off x="286724" y="76395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7" name="Hexagon 26">
            <a:extLst>
              <a:ext uri="{FF2B5EF4-FFF2-40B4-BE49-F238E27FC236}">
                <a16:creationId xmlns:a16="http://schemas.microsoft.com/office/drawing/2014/main" id="{8C01F570-71C6-BF5E-9A65-935F7F3A97DC}"/>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8" name="Hexagon 27">
            <a:extLst>
              <a:ext uri="{FF2B5EF4-FFF2-40B4-BE49-F238E27FC236}">
                <a16:creationId xmlns:a16="http://schemas.microsoft.com/office/drawing/2014/main" id="{E697B8F6-0BD1-2344-A424-83E20BDB0461}"/>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9" name="Hexagon 28">
            <a:extLst>
              <a:ext uri="{FF2B5EF4-FFF2-40B4-BE49-F238E27FC236}">
                <a16:creationId xmlns:a16="http://schemas.microsoft.com/office/drawing/2014/main" id="{18095C4F-332E-9C7D-B400-B63CF693CAD8}"/>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0" name="Hexagon 29">
            <a:extLst>
              <a:ext uri="{FF2B5EF4-FFF2-40B4-BE49-F238E27FC236}">
                <a16:creationId xmlns:a16="http://schemas.microsoft.com/office/drawing/2014/main" id="{CC2018CC-E6B1-BCB6-FC47-A0B04C3D5A02}"/>
              </a:ext>
            </a:extLst>
          </p:cNvPr>
          <p:cNvSpPr/>
          <p:nvPr/>
        </p:nvSpPr>
        <p:spPr>
          <a:xfrm rot="1782986">
            <a:off x="286724" y="261533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42" name="Hexagon 41">
            <a:extLst>
              <a:ext uri="{FF2B5EF4-FFF2-40B4-BE49-F238E27FC236}">
                <a16:creationId xmlns:a16="http://schemas.microsoft.com/office/drawing/2014/main" id="{FD34681C-9741-2851-9C69-3EDD144415B3}"/>
              </a:ext>
            </a:extLst>
          </p:cNvPr>
          <p:cNvSpPr/>
          <p:nvPr/>
        </p:nvSpPr>
        <p:spPr>
          <a:xfrm rot="1782986">
            <a:off x="286724" y="307817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43" name="Hexagon 42">
            <a:extLst>
              <a:ext uri="{FF2B5EF4-FFF2-40B4-BE49-F238E27FC236}">
                <a16:creationId xmlns:a16="http://schemas.microsoft.com/office/drawing/2014/main" id="{310A2FF6-84BF-31FD-394F-0B6990717C53}"/>
              </a:ext>
            </a:extLst>
          </p:cNvPr>
          <p:cNvSpPr/>
          <p:nvPr/>
        </p:nvSpPr>
        <p:spPr>
          <a:xfrm rot="1782986">
            <a:off x="286724" y="354102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44" name="Hexagon 43">
            <a:extLst>
              <a:ext uri="{FF2B5EF4-FFF2-40B4-BE49-F238E27FC236}">
                <a16:creationId xmlns:a16="http://schemas.microsoft.com/office/drawing/2014/main" id="{AA3CF146-0071-D444-0371-B5D6CC175F77}"/>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45" name="Hexagon 44">
            <a:extLst>
              <a:ext uri="{FF2B5EF4-FFF2-40B4-BE49-F238E27FC236}">
                <a16:creationId xmlns:a16="http://schemas.microsoft.com/office/drawing/2014/main" id="{91A9496D-A31F-8E0A-190B-335C1784F4E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Tree>
    <p:extLst>
      <p:ext uri="{BB962C8B-B14F-4D97-AF65-F5344CB8AC3E}">
        <p14:creationId xmlns:p14="http://schemas.microsoft.com/office/powerpoint/2010/main" val="159055184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xagon 1">
            <a:extLst>
              <a:ext uri="{FF2B5EF4-FFF2-40B4-BE49-F238E27FC236}">
                <a16:creationId xmlns:a16="http://schemas.microsoft.com/office/drawing/2014/main" id="{53C5743C-5A98-9B6F-F0BD-5A82B8FAEE90}"/>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1" name="Hexagon 20">
            <a:extLst>
              <a:ext uri="{FF2B5EF4-FFF2-40B4-BE49-F238E27FC236}">
                <a16:creationId xmlns:a16="http://schemas.microsoft.com/office/drawing/2014/main" id="{C770D6A2-9D61-1D12-8A16-310999A1542F}"/>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2" name="Hexagon 21">
            <a:extLst>
              <a:ext uri="{FF2B5EF4-FFF2-40B4-BE49-F238E27FC236}">
                <a16:creationId xmlns:a16="http://schemas.microsoft.com/office/drawing/2014/main" id="{9C93354F-7746-BECD-9E68-636BE0014C71}"/>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3" name="Hexagon 22">
            <a:extLst>
              <a:ext uri="{FF2B5EF4-FFF2-40B4-BE49-F238E27FC236}">
                <a16:creationId xmlns:a16="http://schemas.microsoft.com/office/drawing/2014/main" id="{512BEA22-0E0F-7442-5DB8-D6F1BD91F714}"/>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4" name="Hexagon 23">
            <a:extLst>
              <a:ext uri="{FF2B5EF4-FFF2-40B4-BE49-F238E27FC236}">
                <a16:creationId xmlns:a16="http://schemas.microsoft.com/office/drawing/2014/main" id="{42DDE2EC-9083-D760-FC5B-78092F83BE69}"/>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5" name="Hexagon 24">
            <a:extLst>
              <a:ext uri="{FF2B5EF4-FFF2-40B4-BE49-F238E27FC236}">
                <a16:creationId xmlns:a16="http://schemas.microsoft.com/office/drawing/2014/main" id="{D1A8BD39-1F0F-2984-AD13-F8D8DB4B8471}"/>
              </a:ext>
            </a:extLst>
          </p:cNvPr>
          <p:cNvSpPr/>
          <p:nvPr/>
        </p:nvSpPr>
        <p:spPr>
          <a:xfrm rot="1782986">
            <a:off x="286724" y="261533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6" name="Hexagon 25">
            <a:extLst>
              <a:ext uri="{FF2B5EF4-FFF2-40B4-BE49-F238E27FC236}">
                <a16:creationId xmlns:a16="http://schemas.microsoft.com/office/drawing/2014/main" id="{8270F42E-188C-A04D-3BC3-EFB7CDC62164}"/>
              </a:ext>
            </a:extLst>
          </p:cNvPr>
          <p:cNvSpPr/>
          <p:nvPr/>
        </p:nvSpPr>
        <p:spPr>
          <a:xfrm rot="1782986">
            <a:off x="286724" y="307817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7" name="Hexagon 26">
            <a:extLst>
              <a:ext uri="{FF2B5EF4-FFF2-40B4-BE49-F238E27FC236}">
                <a16:creationId xmlns:a16="http://schemas.microsoft.com/office/drawing/2014/main" id="{0AFC18FA-577D-2CE5-6A84-B4E53DC6AA7D}"/>
              </a:ext>
            </a:extLst>
          </p:cNvPr>
          <p:cNvSpPr/>
          <p:nvPr/>
        </p:nvSpPr>
        <p:spPr>
          <a:xfrm rot="1782986">
            <a:off x="286724" y="354102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8" name="Hexagon 27">
            <a:extLst>
              <a:ext uri="{FF2B5EF4-FFF2-40B4-BE49-F238E27FC236}">
                <a16:creationId xmlns:a16="http://schemas.microsoft.com/office/drawing/2014/main" id="{F9553166-B858-3043-9A70-2459BBC615FF}"/>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9" name="Hexagon 28">
            <a:extLst>
              <a:ext uri="{FF2B5EF4-FFF2-40B4-BE49-F238E27FC236}">
                <a16:creationId xmlns:a16="http://schemas.microsoft.com/office/drawing/2014/main" id="{E551BBCB-B128-7379-B8C1-2DE8F0691519}"/>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8" name="TextBox 17">
            <a:extLst>
              <a:ext uri="{FF2B5EF4-FFF2-40B4-BE49-F238E27FC236}">
                <a16:creationId xmlns:a16="http://schemas.microsoft.com/office/drawing/2014/main" id="{E0B36321-CED9-DA11-3011-A2C2E03B7AF6}"/>
              </a:ext>
            </a:extLst>
          </p:cNvPr>
          <p:cNvSpPr txBox="1"/>
          <p:nvPr/>
        </p:nvSpPr>
        <p:spPr>
          <a:xfrm>
            <a:off x="996286" y="1580262"/>
            <a:ext cx="5254041" cy="246221"/>
          </a:xfrm>
          <a:prstGeom prst="rect">
            <a:avLst/>
          </a:prstGeom>
          <a:noFill/>
        </p:spPr>
        <p:txBody>
          <a:bodyPr wrap="square" rtlCol="0">
            <a:spAutoFit/>
          </a:bodyPr>
          <a:lstStyle/>
          <a:p>
            <a:pPr algn="r" rtl="1"/>
            <a:r>
              <a:rPr lang="en-US" sz="1000" b="1" dirty="0">
                <a:latin typeface="Calibri" panose="020F0502020204030204" pitchFamily="34" charset="0"/>
                <a:cs typeface="Calibri" panose="020F0502020204030204" pitchFamily="34" charset="0"/>
              </a:rPr>
              <a:t>ألعاب</a:t>
            </a:r>
            <a:r>
              <a:rPr lang="ar-SA" sz="1000" b="1" dirty="0">
                <a:latin typeface="Calibri" panose="020F0502020204030204" pitchFamily="34" charset="0"/>
                <a:cs typeface="Calibri" panose="020F0502020204030204" pitchFamily="34" charset="0"/>
              </a:rPr>
              <a:t> يمكن لمقدمي الرعاية استخدامها للعب مع</a:t>
            </a:r>
            <a:r>
              <a:rPr lang="en-US" sz="1000" b="1" dirty="0">
                <a:latin typeface="Calibri" panose="020F0502020204030204" pitchFamily="34" charset="0"/>
                <a:cs typeface="Calibri" panose="020F0502020204030204" pitchFamily="34" charset="0"/>
              </a:rPr>
              <a:t> </a:t>
            </a:r>
            <a:r>
              <a:rPr lang="ar-SA" sz="1000" b="1" dirty="0">
                <a:latin typeface="Calibri" panose="020F0502020204030204" pitchFamily="34" charset="0"/>
                <a:cs typeface="Calibri" panose="020F0502020204030204" pitchFamily="34" charset="0"/>
              </a:rPr>
              <a:t>ال</a:t>
            </a:r>
            <a:r>
              <a:rPr lang="en-US" sz="1000" b="1" dirty="0">
                <a:latin typeface="Calibri" panose="020F0502020204030204" pitchFamily="34" charset="0"/>
                <a:cs typeface="Calibri" panose="020F0502020204030204" pitchFamily="34" charset="0"/>
              </a:rPr>
              <a:t>رضع والأطفال الصغار</a:t>
            </a:r>
          </a:p>
        </p:txBody>
      </p:sp>
      <p:sp>
        <p:nvSpPr>
          <p:cNvPr id="65" name="TextBox 64">
            <a:extLst>
              <a:ext uri="{FF2B5EF4-FFF2-40B4-BE49-F238E27FC236}">
                <a16:creationId xmlns:a16="http://schemas.microsoft.com/office/drawing/2014/main" id="{7BEAA7EC-85F5-CF29-8C52-12DE0E9A299C}"/>
              </a:ext>
            </a:extLst>
          </p:cNvPr>
          <p:cNvSpPr txBox="1"/>
          <p:nvPr/>
        </p:nvSpPr>
        <p:spPr>
          <a:xfrm>
            <a:off x="1013200" y="699799"/>
            <a:ext cx="5226892" cy="584775"/>
          </a:xfrm>
          <a:prstGeom prst="rect">
            <a:avLst/>
          </a:prstGeom>
          <a:noFill/>
        </p:spPr>
        <p:txBody>
          <a:bodyPr wrap="square">
            <a:spAutoFit/>
          </a:bodyPr>
          <a:lstStyle/>
          <a:p>
            <a:pPr marL="0" marR="0" lvl="0" indent="0" algn="r" rtl="1">
              <a:spcBef>
                <a:spcPts val="0"/>
              </a:spcBef>
              <a:spcAft>
                <a:spcPts val="1800"/>
              </a:spcAft>
              <a:buNone/>
            </a:pPr>
            <a:r>
              <a:rPr lang="en-US" sz="1600" b="1" spc="300" dirty="0">
                <a:solidFill>
                  <a:schemeClr val="bg1"/>
                </a:solidFill>
                <a:highlight>
                  <a:srgbClr val="54AF4B"/>
                </a:highlight>
                <a:latin typeface="Calibri" panose="020F0502020204030204" pitchFamily="34" charset="0"/>
                <a:ea typeface="Calibri"/>
                <a:cs typeface="Calibri" panose="020F0502020204030204" pitchFamily="34" charset="0"/>
                <a:sym typeface="Calibri"/>
              </a:rPr>
              <a:t>الجلسة </a:t>
            </a:r>
            <a:r>
              <a:rPr lang="ar-SA" sz="1600" b="1" spc="300" dirty="0">
                <a:solidFill>
                  <a:schemeClr val="bg1"/>
                </a:solidFill>
                <a:highlight>
                  <a:srgbClr val="54AF4B"/>
                </a:highlight>
                <a:latin typeface="Calibri" panose="020F0502020204030204" pitchFamily="34" charset="0"/>
                <a:ea typeface="Calibri"/>
                <a:cs typeface="Calibri" panose="020F0502020204030204" pitchFamily="34" charset="0"/>
                <a:sym typeface="Calibri"/>
              </a:rPr>
              <a:t>٢</a:t>
            </a:r>
            <a:r>
              <a:rPr lang="en-US" sz="1600" b="1" spc="300" dirty="0">
                <a:solidFill>
                  <a:schemeClr val="bg1"/>
                </a:solidFill>
                <a:highlight>
                  <a:srgbClr val="54AF4B"/>
                </a:highlight>
                <a:latin typeface="Calibri" panose="020F0502020204030204" pitchFamily="34" charset="0"/>
                <a:ea typeface="Calibri"/>
                <a:cs typeface="Calibri" panose="020F0502020204030204" pitchFamily="34" charset="0"/>
                <a:sym typeface="Calibri"/>
              </a:rPr>
              <a:t>: دعم </a:t>
            </a:r>
            <a:r>
              <a:rPr lang="ar-SA" sz="1600" b="1" spc="300" dirty="0">
                <a:solidFill>
                  <a:schemeClr val="bg1"/>
                </a:solidFill>
                <a:highlight>
                  <a:srgbClr val="54AF4B"/>
                </a:highlight>
                <a:latin typeface="Calibri" panose="020F0502020204030204" pitchFamily="34" charset="0"/>
                <a:ea typeface="Calibri"/>
                <a:cs typeface="Calibri" panose="020F0502020204030204" pitchFamily="34" charset="0"/>
                <a:sym typeface="Calibri"/>
              </a:rPr>
              <a:t>ارتباط</a:t>
            </a:r>
            <a:r>
              <a:rPr lang="en-US" sz="1600" b="1" spc="300" dirty="0">
                <a:solidFill>
                  <a:schemeClr val="bg1"/>
                </a:solidFill>
                <a:highlight>
                  <a:srgbClr val="54AF4B"/>
                </a:highlight>
                <a:latin typeface="Calibri" panose="020F0502020204030204" pitchFamily="34" charset="0"/>
                <a:ea typeface="Calibri"/>
                <a:cs typeface="Calibri" panose="020F0502020204030204" pitchFamily="34" charset="0"/>
                <a:sym typeface="Calibri"/>
              </a:rPr>
              <a:t> مقدم الرعاية والترابط مع الأطفال الصغار</a:t>
            </a:r>
          </a:p>
        </p:txBody>
      </p:sp>
      <p:graphicFrame>
        <p:nvGraphicFramePr>
          <p:cNvPr id="3" name="Table 2">
            <a:extLst>
              <a:ext uri="{FF2B5EF4-FFF2-40B4-BE49-F238E27FC236}">
                <a16:creationId xmlns:a16="http://schemas.microsoft.com/office/drawing/2014/main" id="{8F58073B-8A42-A1DE-4F4B-3D608E2A46D2}"/>
              </a:ext>
            </a:extLst>
          </p:cNvPr>
          <p:cNvGraphicFramePr>
            <a:graphicFrameLocks noGrp="1"/>
          </p:cNvGraphicFramePr>
          <p:nvPr>
            <p:extLst>
              <p:ext uri="{D42A27DB-BD31-4B8C-83A1-F6EECF244321}">
                <p14:modId xmlns:p14="http://schemas.microsoft.com/office/powerpoint/2010/main" val="1479087668"/>
              </p:ext>
            </p:extLst>
          </p:nvPr>
        </p:nvGraphicFramePr>
        <p:xfrm>
          <a:off x="982292" y="2128623"/>
          <a:ext cx="5257800" cy="4547870"/>
        </p:xfrm>
        <a:graphic>
          <a:graphicData uri="http://schemas.openxmlformats.org/drawingml/2006/table">
            <a:tbl>
              <a:tblPr rtl="1" firstRow="1" bandRow="1"/>
              <a:tblGrid>
                <a:gridCol w="1016000">
                  <a:extLst>
                    <a:ext uri="{9D8B030D-6E8A-4147-A177-3AD203B41FA5}">
                      <a16:colId xmlns:a16="http://schemas.microsoft.com/office/drawing/2014/main" val="1164724921"/>
                    </a:ext>
                  </a:extLst>
                </a:gridCol>
                <a:gridCol w="4241800">
                  <a:extLst>
                    <a:ext uri="{9D8B030D-6E8A-4147-A177-3AD203B41FA5}">
                      <a16:colId xmlns:a16="http://schemas.microsoft.com/office/drawing/2014/main" val="766746494"/>
                    </a:ext>
                  </a:extLst>
                </a:gridCol>
              </a:tblGrid>
              <a:tr h="0">
                <a:tc gridSpan="2">
                  <a:txBody>
                    <a:bodyPr/>
                    <a:lstStyle/>
                    <a:p>
                      <a:pPr algn="r" rtl="1"/>
                      <a:r>
                        <a:rPr lang="ar-SA" sz="900" b="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ألعاب الرضع البالغين حوالي ٦ أشهر</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solidFill>
                      <a:srgbClr val="E8F4E6"/>
                    </a:solidFill>
                  </a:tcPr>
                </a:tc>
                <a:tc hMerge="1">
                  <a:txBody>
                    <a:bodyPr/>
                    <a:lstStyle/>
                    <a:p>
                      <a:endParaRPr lang="en-FR"/>
                    </a:p>
                  </a:txBody>
                  <a:tcPr/>
                </a:tc>
                <a:extLst>
                  <a:ext uri="{0D108BD9-81ED-4DB2-BD59-A6C34878D82A}">
                    <a16:rowId xmlns:a16="http://schemas.microsoft.com/office/drawing/2014/main" val="468013998"/>
                  </a:ext>
                </a:extLst>
              </a:tr>
              <a:tr h="628015">
                <a:tc>
                  <a:txBody>
                    <a:bodyPr/>
                    <a:lstStyle/>
                    <a:p>
                      <a:pPr algn="r" rtl="1"/>
                      <a:r>
                        <a:rPr lang="ar-SA" sz="900" kern="100">
                          <a:effectLst/>
                          <a:latin typeface="Calibri" panose="020F0502020204030204" pitchFamily="34" charset="0"/>
                          <a:ea typeface="Calibri" panose="020F0502020204030204" pitchFamily="34" charset="0"/>
                          <a:cs typeface="Calibri" panose="020F0502020204030204" pitchFamily="34" charset="0"/>
                        </a:rPr>
                        <a:t>لعبة الغُميضة</a:t>
                      </a:r>
                      <a:r>
                        <a:rPr lang="en-FR" sz="900" kern="100">
                          <a:solidFill>
                            <a:srgbClr val="222222"/>
                          </a:solidFill>
                          <a:effectLst/>
                          <a:latin typeface="Calibri" panose="020F0502020204030204" pitchFamily="34" charset="0"/>
                          <a:ea typeface="Calibri" panose="020F0502020204030204" pitchFamily="34" charset="0"/>
                          <a:cs typeface="Calibri" panose="020F0502020204030204" pitchFamily="34" charset="0"/>
                        </a:rPr>
                        <a:t> </a:t>
                      </a:r>
                      <a:r>
                        <a:rPr lang="en-US" sz="900" b="1" kern="100">
                          <a:effectLst/>
                          <a:latin typeface="Calibri" panose="020F0502020204030204" pitchFamily="34" charset="0"/>
                          <a:ea typeface="Calibri" panose="020F0502020204030204" pitchFamily="34" charset="0"/>
                          <a:cs typeface="Calibri" panose="020F0502020204030204" pitchFamily="34" charset="0"/>
                        </a:rPr>
                        <a:t>!</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ar-SA" sz="900" kern="100">
                          <a:effectLst/>
                          <a:latin typeface="Calibri" panose="020F0502020204030204" pitchFamily="34" charset="0"/>
                          <a:ea typeface="Calibri" panose="020F0502020204030204" pitchFamily="34" charset="0"/>
                          <a:cs typeface="Calibri" panose="020F0502020204030204" pitchFamily="34" charset="0"/>
                        </a:rPr>
                        <a:t>يحب الأطفال ألعاب الاختباء. يتحدى هذا النوع من اللعب الأطفال لتذكر من يختبئ، ويساعدهم على ممارسة المهارات الأساسية لضبط النفس! يمكنك تنويع اللعبة من خلال جعل الطفل ينتظر منك للكشف عن وجهك أو السماح للطفل بالتحكم في التوقيت</a:t>
                      </a:r>
                      <a:r>
                        <a:rPr lang="en-US" sz="900" kern="100">
                          <a:effectLst/>
                          <a:latin typeface="Calibri" panose="020F0502020204030204" pitchFamily="34" charset="0"/>
                          <a:ea typeface="Calibri" panose="020F0502020204030204" pitchFamily="34" charset="0"/>
                          <a:cs typeface="Calibri" panose="020F0502020204030204" pitchFamily="34" charset="0"/>
                        </a:rPr>
                        <a:t>.</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3159388932"/>
                  </a:ext>
                </a:extLst>
              </a:tr>
              <a:tr h="628015">
                <a:tc>
                  <a:txBody>
                    <a:bodyPr/>
                    <a:lstStyle/>
                    <a:p>
                      <a:pPr algn="r" rtl="1"/>
                      <a:r>
                        <a:rPr lang="ar-SA" sz="900" b="1" kern="100">
                          <a:effectLst/>
                          <a:latin typeface="Calibri" panose="020F0502020204030204" pitchFamily="34" charset="0"/>
                          <a:ea typeface="Calibri" panose="020F0502020204030204" pitchFamily="34" charset="0"/>
                          <a:cs typeface="Calibri" panose="020F0502020204030204" pitchFamily="34" charset="0"/>
                        </a:rPr>
                        <a:t>تخبأة الألعاب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ar-SA" sz="900" kern="100">
                          <a:effectLst/>
                          <a:latin typeface="Calibri" panose="020F0502020204030204" pitchFamily="34" charset="0"/>
                          <a:ea typeface="Calibri" panose="020F0502020204030204" pitchFamily="34" charset="0"/>
                          <a:cs typeface="Calibri" panose="020F0502020204030204" pitchFamily="34" charset="0"/>
                        </a:rPr>
                        <a:t>قم بإخفاء لعبة تحت قطعة قماش أو كوب أو صندوق وشجع الطفل على البحث عنها. بمجرد أن يتمكنوا من العثور عليها بسرعة، قم بإخفائها، وأظهر للطفل أنك قمت بتحريكها، وشجعه على العثور عليها مرة أخرى. عندما يجدها الطفل، أظهر الإثارة وقل،</a:t>
                      </a:r>
                      <a:r>
                        <a:rPr lang="en-US" sz="900" kern="100">
                          <a:effectLst/>
                          <a:latin typeface="Calibri" panose="020F0502020204030204" pitchFamily="34" charset="0"/>
                          <a:ea typeface="Calibri" panose="020F0502020204030204" pitchFamily="34" charset="0"/>
                          <a:cs typeface="Calibri" panose="020F0502020204030204" pitchFamily="34" charset="0"/>
                        </a:rPr>
                        <a:t> "</a:t>
                      </a:r>
                      <a:r>
                        <a:rPr lang="ar-SA" sz="900" kern="100">
                          <a:effectLst/>
                          <a:latin typeface="Calibri" panose="020F0502020204030204" pitchFamily="34" charset="0"/>
                          <a:ea typeface="Calibri" panose="020F0502020204030204" pitchFamily="34" charset="0"/>
                          <a:cs typeface="Calibri" panose="020F0502020204030204" pitchFamily="34" charset="0"/>
                        </a:rPr>
                        <a:t>لقد وجدتها</a:t>
                      </a:r>
                      <a:r>
                        <a:rPr lang="en-US" sz="900" kern="100">
                          <a:effectLst/>
                          <a:latin typeface="Calibri" panose="020F0502020204030204" pitchFamily="34" charset="0"/>
                          <a:ea typeface="Calibri" panose="020F0502020204030204" pitchFamily="34" charset="0"/>
                          <a:cs typeface="Calibri" panose="020F0502020204030204" pitchFamily="34" charset="0"/>
                        </a:rPr>
                        <a:t>!" </a:t>
                      </a:r>
                      <a:r>
                        <a:rPr lang="ar-SA" sz="900" kern="100">
                          <a:effectLst/>
                          <a:latin typeface="Calibri" panose="020F0502020204030204" pitchFamily="34" charset="0"/>
                          <a:ea typeface="Calibri" panose="020F0502020204030204" pitchFamily="34" charset="0"/>
                          <a:cs typeface="Calibri" panose="020F0502020204030204" pitchFamily="34" charset="0"/>
                        </a:rPr>
                        <a:t>كرر اللعبة طالما بدا أن الطفل مهتم باللعب بها. إذا استدار الطفل بعيدًا أو أثار ضجة، فحاول معرفة ما يخبرك به مزاجه، أو ما الذي يهتم به بعد ذلك. يمكن أن تغير اللعبة</a:t>
                      </a:r>
                      <a:r>
                        <a:rPr lang="en-US" sz="900" kern="100">
                          <a:effectLst/>
                          <a:latin typeface="Calibri" panose="020F0502020204030204" pitchFamily="34" charset="0"/>
                          <a:ea typeface="Calibri" panose="020F0502020204030204" pitchFamily="34" charset="0"/>
                          <a:cs typeface="Calibri" panose="020F0502020204030204" pitchFamily="34" charset="0"/>
                        </a:rPr>
                        <a:t>!</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346664175"/>
                  </a:ext>
                </a:extLst>
              </a:tr>
              <a:tr h="628015">
                <a:tc>
                  <a:txBody>
                    <a:bodyPr/>
                    <a:lstStyle/>
                    <a:p>
                      <a:pPr algn="r" rtl="1"/>
                      <a:r>
                        <a:rPr lang="ar-SA" sz="900" b="1" kern="100">
                          <a:effectLst/>
                          <a:latin typeface="Calibri" panose="020F0502020204030204" pitchFamily="34" charset="0"/>
                          <a:ea typeface="Calibri" panose="020F0502020204030204" pitchFamily="34" charset="0"/>
                          <a:cs typeface="Calibri" panose="020F0502020204030204" pitchFamily="34" charset="0"/>
                        </a:rPr>
                        <a:t>ألعاب المحادثة</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ar-SA" sz="900" kern="100">
                          <a:effectLst/>
                          <a:latin typeface="Calibri" panose="020F0502020204030204" pitchFamily="34" charset="0"/>
                          <a:ea typeface="Calibri" panose="020F0502020204030204" pitchFamily="34" charset="0"/>
                          <a:cs typeface="Calibri" panose="020F0502020204030204" pitchFamily="34" charset="0"/>
                        </a:rPr>
                        <a:t>يبدأ الأطفال بعمر الستة أشهر في إصدار أصوات مثل</a:t>
                      </a:r>
                      <a:r>
                        <a:rPr lang="en-US" sz="900" kern="100">
                          <a:effectLst/>
                          <a:latin typeface="Calibri" panose="020F0502020204030204" pitchFamily="34" charset="0"/>
                          <a:ea typeface="Calibri" panose="020F0502020204030204" pitchFamily="34" charset="0"/>
                          <a:cs typeface="Calibri" panose="020F0502020204030204" pitchFamily="34" charset="0"/>
                        </a:rPr>
                        <a:t> "</a:t>
                      </a:r>
                      <a:r>
                        <a:rPr lang="ar-SA" sz="900" kern="100">
                          <a:effectLst/>
                          <a:latin typeface="Calibri" panose="020F0502020204030204" pitchFamily="34" charset="0"/>
                          <a:ea typeface="Calibri" panose="020F0502020204030204" pitchFamily="34" charset="0"/>
                          <a:cs typeface="Calibri" panose="020F0502020204030204" pitchFamily="34" charset="0"/>
                        </a:rPr>
                        <a:t>غا</a:t>
                      </a:r>
                      <a:r>
                        <a:rPr lang="en-US" sz="900" kern="100">
                          <a:effectLst/>
                          <a:latin typeface="Calibri" panose="020F0502020204030204" pitchFamily="34" charset="0"/>
                          <a:ea typeface="Calibri" panose="020F0502020204030204" pitchFamily="34" charset="0"/>
                          <a:cs typeface="Calibri" panose="020F0502020204030204" pitchFamily="34" charset="0"/>
                        </a:rPr>
                        <a:t>" </a:t>
                      </a:r>
                      <a:r>
                        <a:rPr lang="ar-SA" sz="900" kern="100">
                          <a:effectLst/>
                          <a:latin typeface="Calibri" panose="020F0502020204030204" pitchFamily="34" charset="0"/>
                          <a:ea typeface="Calibri" panose="020F0502020204030204" pitchFamily="34" charset="0"/>
                          <a:cs typeface="Calibri" panose="020F0502020204030204" pitchFamily="34" charset="0"/>
                        </a:rPr>
                        <a:t>و</a:t>
                      </a:r>
                      <a:r>
                        <a:rPr lang="en-US" sz="900" kern="100">
                          <a:effectLst/>
                          <a:latin typeface="Calibri" panose="020F0502020204030204" pitchFamily="34" charset="0"/>
                          <a:ea typeface="Calibri" panose="020F0502020204030204" pitchFamily="34" charset="0"/>
                          <a:cs typeface="Calibri" panose="020F0502020204030204" pitchFamily="34" charset="0"/>
                        </a:rPr>
                        <a:t> "</a:t>
                      </a:r>
                      <a:r>
                        <a:rPr lang="ar-SA" sz="900" kern="100">
                          <a:effectLst/>
                          <a:latin typeface="Calibri" panose="020F0502020204030204" pitchFamily="34" charset="0"/>
                          <a:ea typeface="Calibri" panose="020F0502020204030204" pitchFamily="34" charset="0"/>
                          <a:cs typeface="Calibri" panose="020F0502020204030204" pitchFamily="34" charset="0"/>
                        </a:rPr>
                        <a:t>ما</a:t>
                      </a:r>
                      <a:r>
                        <a:rPr lang="en-US" sz="900" kern="100">
                          <a:effectLst/>
                          <a:latin typeface="Calibri" panose="020F0502020204030204" pitchFamily="34" charset="0"/>
                          <a:ea typeface="Calibri" panose="020F0502020204030204" pitchFamily="34" charset="0"/>
                          <a:cs typeface="Calibri" panose="020F0502020204030204" pitchFamily="34" charset="0"/>
                        </a:rPr>
                        <a:t>" </a:t>
                      </a:r>
                      <a:r>
                        <a:rPr lang="ar-SA" sz="900" kern="100">
                          <a:effectLst/>
                          <a:latin typeface="Calibri" panose="020F0502020204030204" pitchFamily="34" charset="0"/>
                          <a:ea typeface="Calibri" panose="020F0502020204030204" pitchFamily="34" charset="0"/>
                          <a:cs typeface="Calibri" panose="020F0502020204030204" pitchFamily="34" charset="0"/>
                        </a:rPr>
                        <a:t>و</a:t>
                      </a:r>
                      <a:r>
                        <a:rPr lang="en-US" sz="900" kern="100">
                          <a:effectLst/>
                          <a:latin typeface="Calibri" panose="020F0502020204030204" pitchFamily="34" charset="0"/>
                          <a:ea typeface="Calibri" panose="020F0502020204030204" pitchFamily="34" charset="0"/>
                          <a:cs typeface="Calibri" panose="020F0502020204030204" pitchFamily="34" charset="0"/>
                        </a:rPr>
                        <a:t> "</a:t>
                      </a:r>
                      <a:r>
                        <a:rPr lang="ar-SA" sz="900" kern="100">
                          <a:effectLst/>
                          <a:latin typeface="Calibri" panose="020F0502020204030204" pitchFamily="34" charset="0"/>
                          <a:ea typeface="Calibri" panose="020F0502020204030204" pitchFamily="34" charset="0"/>
                          <a:cs typeface="Calibri" panose="020F0502020204030204" pitchFamily="34" charset="0"/>
                        </a:rPr>
                        <a:t>با</a:t>
                      </a:r>
                      <a:r>
                        <a:rPr lang="en-US" sz="900" kern="100">
                          <a:effectLst/>
                          <a:latin typeface="Calibri" panose="020F0502020204030204" pitchFamily="34" charset="0"/>
                          <a:ea typeface="Calibri" panose="020F0502020204030204" pitchFamily="34" charset="0"/>
                          <a:cs typeface="Calibri" panose="020F0502020204030204" pitchFamily="34" charset="0"/>
                        </a:rPr>
                        <a:t>". </a:t>
                      </a:r>
                      <a:r>
                        <a:rPr lang="ar-SA" sz="900" kern="100">
                          <a:effectLst/>
                          <a:latin typeface="Calibri" panose="020F0502020204030204" pitchFamily="34" charset="0"/>
                          <a:ea typeface="Calibri" panose="020F0502020204030204" pitchFamily="34" charset="0"/>
                          <a:cs typeface="Calibri" panose="020F0502020204030204" pitchFamily="34" charset="0"/>
                        </a:rPr>
                        <a:t>اجلس مع الطفل مقابلك في حضنك وقم بإصدار أصوات سخيفة. توقف قليلاً وانتظر لترى ما إذا كان الطفل</a:t>
                      </a:r>
                      <a:r>
                        <a:rPr lang="en-US" sz="900" kern="100">
                          <a:effectLst/>
                          <a:latin typeface="Calibri" panose="020F0502020204030204" pitchFamily="34" charset="0"/>
                          <a:ea typeface="Calibri" panose="020F0502020204030204" pitchFamily="34" charset="0"/>
                          <a:cs typeface="Calibri" panose="020F0502020204030204" pitchFamily="34" charset="0"/>
                        </a:rPr>
                        <a:t> "</a:t>
                      </a:r>
                      <a:r>
                        <a:rPr lang="ar-SA" sz="900" kern="100">
                          <a:effectLst/>
                          <a:latin typeface="Calibri" panose="020F0502020204030204" pitchFamily="34" charset="0"/>
                          <a:ea typeface="Calibri" panose="020F0502020204030204" pitchFamily="34" charset="0"/>
                          <a:cs typeface="Calibri" panose="020F0502020204030204" pitchFamily="34" charset="0"/>
                        </a:rPr>
                        <a:t>سيتحدث</a:t>
                      </a:r>
                      <a:r>
                        <a:rPr lang="en-US" sz="900" kern="100">
                          <a:effectLst/>
                          <a:latin typeface="Calibri" panose="020F0502020204030204" pitchFamily="34" charset="0"/>
                          <a:ea typeface="Calibri" panose="020F0502020204030204" pitchFamily="34" charset="0"/>
                          <a:cs typeface="Calibri" panose="020F0502020204030204" pitchFamily="34" charset="0"/>
                        </a:rPr>
                        <a:t>". </a:t>
                      </a:r>
                      <a:r>
                        <a:rPr lang="ar-SA" sz="900" kern="100">
                          <a:effectLst/>
                          <a:latin typeface="Calibri" panose="020F0502020204030204" pitchFamily="34" charset="0"/>
                          <a:ea typeface="Calibri" panose="020F0502020204030204" pitchFamily="34" charset="0"/>
                          <a:cs typeface="Calibri" panose="020F0502020204030204" pitchFamily="34" charset="0"/>
                        </a:rPr>
                        <a:t>عندما يثرثرون أو يصرخون أو يتخذون وجهًا سخيفًا، قم بإصدار نفس الأصوات. أخبر طفلك قصة ذات مغزى بالنسبة لك. يمكنك إخبارهم عن اليوم الذي ولدوا فيه أو عن حدث مهم في حياتك. خلال ذلك، توقف واسألهم الأسئلة. على الرغم من أنك لن تحصل على إجابات</a:t>
                      </a:r>
                      <a:r>
                        <a:rPr lang="en-US" sz="900" kern="100">
                          <a:effectLst/>
                          <a:latin typeface="Calibri" panose="020F0502020204030204" pitchFamily="34" charset="0"/>
                          <a:ea typeface="Calibri" panose="020F0502020204030204" pitchFamily="34" charset="0"/>
                          <a:cs typeface="Calibri" panose="020F0502020204030204" pitchFamily="34" charset="0"/>
                        </a:rPr>
                        <a:t> "</a:t>
                      </a:r>
                      <a:r>
                        <a:rPr lang="ar-SA" sz="900" kern="100">
                          <a:effectLst/>
                          <a:latin typeface="Calibri" panose="020F0502020204030204" pitchFamily="34" charset="0"/>
                          <a:ea typeface="Calibri" panose="020F0502020204030204" pitchFamily="34" charset="0"/>
                          <a:cs typeface="Calibri" panose="020F0502020204030204" pitchFamily="34" charset="0"/>
                        </a:rPr>
                        <a:t>حقيقية</a:t>
                      </a:r>
                      <a:r>
                        <a:rPr lang="en-US" sz="900" kern="100">
                          <a:effectLst/>
                          <a:latin typeface="Calibri" panose="020F0502020204030204" pitchFamily="34" charset="0"/>
                          <a:ea typeface="Calibri" panose="020F0502020204030204" pitchFamily="34" charset="0"/>
                          <a:cs typeface="Calibri" panose="020F0502020204030204" pitchFamily="34" charset="0"/>
                        </a:rPr>
                        <a:t>"</a:t>
                      </a:r>
                      <a:r>
                        <a:rPr lang="ar-SA" sz="900" kern="100">
                          <a:effectLst/>
                          <a:latin typeface="Calibri" panose="020F0502020204030204" pitchFamily="34" charset="0"/>
                          <a:ea typeface="Calibri" panose="020F0502020204030204" pitchFamily="34" charset="0"/>
                          <a:cs typeface="Calibri" panose="020F0502020204030204" pitchFamily="34" charset="0"/>
                        </a:rPr>
                        <a:t>، سيضيف الطفل تفاصيله الملونة الخاصة به</a:t>
                      </a:r>
                      <a:r>
                        <a:rPr lang="en-US" sz="900" kern="100">
                          <a:effectLst/>
                          <a:latin typeface="Calibri" panose="020F0502020204030204" pitchFamily="34" charset="0"/>
                          <a:ea typeface="Calibri" panose="020F0502020204030204" pitchFamily="34" charset="0"/>
                          <a:cs typeface="Calibri" panose="020F0502020204030204" pitchFamily="34" charset="0"/>
                        </a:rPr>
                        <a:t>.</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1489935856"/>
                  </a:ext>
                </a:extLst>
              </a:tr>
              <a:tr h="0">
                <a:tc gridSpan="2">
                  <a:txBody>
                    <a:bodyPr/>
                    <a:lstStyle/>
                    <a:p>
                      <a:pPr algn="r" rtl="1"/>
                      <a:r>
                        <a:rPr lang="ar-SA" sz="900" b="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ألعاب الرضع البالغين حوالي ٩ أشهر</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solidFill>
                      <a:srgbClr val="E8F4E6"/>
                    </a:solidFill>
                  </a:tcPr>
                </a:tc>
                <a:tc hMerge="1">
                  <a:txBody>
                    <a:bodyPr/>
                    <a:lstStyle/>
                    <a:p>
                      <a:endParaRPr lang="en-FR"/>
                    </a:p>
                  </a:txBody>
                  <a:tcPr/>
                </a:tc>
                <a:extLst>
                  <a:ext uri="{0D108BD9-81ED-4DB2-BD59-A6C34878D82A}">
                    <a16:rowId xmlns:a16="http://schemas.microsoft.com/office/drawing/2014/main" val="841667843"/>
                  </a:ext>
                </a:extLst>
              </a:tr>
              <a:tr h="628015">
                <a:tc>
                  <a:txBody>
                    <a:bodyPr/>
                    <a:lstStyle/>
                    <a:p>
                      <a:pPr algn="r" rtl="1"/>
                      <a:r>
                        <a:rPr lang="ar-SA" sz="900" b="1" kern="100">
                          <a:effectLst/>
                          <a:latin typeface="Calibri" panose="020F0502020204030204" pitchFamily="34" charset="0"/>
                          <a:ea typeface="Calibri" panose="020F0502020204030204" pitchFamily="34" charset="0"/>
                          <a:cs typeface="Calibri" panose="020F0502020204030204" pitchFamily="34" charset="0"/>
                        </a:rPr>
                        <a:t>يشاهد الطفل</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p>
                      <a:pPr algn="r" rtl="1"/>
                      <a:r>
                        <a:rPr lang="ar-SA" sz="900" b="1" kern="100">
                          <a:effectLst/>
                          <a:latin typeface="Calibri" panose="020F0502020204030204" pitchFamily="34" charset="0"/>
                          <a:ea typeface="Calibri" panose="020F0502020204030204" pitchFamily="34" charset="0"/>
                          <a:cs typeface="Calibri" panose="020F0502020204030204" pitchFamily="34" charset="0"/>
                        </a:rPr>
                        <a:t>يفعل الطفل</a:t>
                      </a:r>
                      <a:r>
                        <a:rPr lang="en-US" sz="900" b="1" kern="100">
                          <a:effectLst/>
                          <a:latin typeface="Calibri" panose="020F0502020204030204" pitchFamily="34" charset="0"/>
                          <a:ea typeface="Calibri" panose="020F0502020204030204" pitchFamily="34" charset="0"/>
                          <a:cs typeface="Calibri" panose="020F0502020204030204" pitchFamily="34" charset="0"/>
                        </a:rPr>
                        <a:t>!</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ar-SA" sz="900" kern="100">
                          <a:effectLst/>
                          <a:latin typeface="Calibri" panose="020F0502020204030204" pitchFamily="34" charset="0"/>
                          <a:ea typeface="Calibri" panose="020F0502020204030204" pitchFamily="34" charset="0"/>
                          <a:cs typeface="Calibri" panose="020F0502020204030204" pitchFamily="34" charset="0"/>
                        </a:rPr>
                        <a:t>قم بحركات بسيطة أمام الطفل - لوح بيدك أو أخرج لسانك أو أعطي قبلة. يحب الأطفال تقليد البالغين من خلال مشاهدتهم وتذكر ما يفعلونه وانتظار دورهم ثم محاولة التقليد</a:t>
                      </a:r>
                      <a:r>
                        <a:rPr lang="en-US" sz="900" kern="100">
                          <a:effectLst/>
                          <a:latin typeface="Calibri" panose="020F0502020204030204" pitchFamily="34" charset="0"/>
                          <a:ea typeface="Calibri" panose="020F0502020204030204" pitchFamily="34" charset="0"/>
                          <a:cs typeface="Calibri" panose="020F0502020204030204" pitchFamily="34" charset="0"/>
                        </a:rPr>
                        <a:t>. </a:t>
                      </a:r>
                      <a:r>
                        <a:rPr lang="ar-SA" sz="900" kern="100">
                          <a:effectLst/>
                          <a:latin typeface="Calibri" panose="020F0502020204030204" pitchFamily="34" charset="0"/>
                          <a:ea typeface="Calibri" panose="020F0502020204030204" pitchFamily="34" charset="0"/>
                          <a:cs typeface="Calibri" panose="020F0502020204030204" pitchFamily="34" charset="0"/>
                        </a:rPr>
                        <a:t>في وقت لاحق، إذا قام الطفل بالإيماء أولاً، فقم بتقليد ذلك</a:t>
                      </a:r>
                      <a:r>
                        <a:rPr lang="en-US" sz="900" kern="100">
                          <a:effectLst/>
                          <a:latin typeface="Calibri" panose="020F0502020204030204" pitchFamily="34" charset="0"/>
                          <a:ea typeface="Calibri" panose="020F0502020204030204" pitchFamily="34" charset="0"/>
                          <a:cs typeface="Calibri" panose="020F0502020204030204" pitchFamily="34" charset="0"/>
                        </a:rPr>
                        <a:t>!</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3089513481"/>
                  </a:ext>
                </a:extLst>
              </a:tr>
              <a:tr h="628015">
                <a:tc>
                  <a:txBody>
                    <a:bodyPr/>
                    <a:lstStyle/>
                    <a:p>
                      <a:pPr algn="r" rtl="1"/>
                      <a:r>
                        <a:rPr lang="ar-SA" sz="900" b="1" kern="100">
                          <a:effectLst/>
                          <a:latin typeface="Calibri" panose="020F0502020204030204" pitchFamily="34" charset="0"/>
                          <a:ea typeface="Calibri" panose="020F0502020204030204" pitchFamily="34" charset="0"/>
                          <a:cs typeface="Calibri" panose="020F0502020204030204" pitchFamily="34" charset="0"/>
                        </a:rPr>
                        <a:t>أين هي؟</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ar-SA" sz="900" kern="100">
                          <a:effectLst/>
                          <a:latin typeface="Calibri" panose="020F0502020204030204" pitchFamily="34" charset="0"/>
                          <a:ea typeface="Calibri" panose="020F0502020204030204" pitchFamily="34" charset="0"/>
                          <a:cs typeface="Calibri" panose="020F0502020204030204" pitchFamily="34" charset="0"/>
                        </a:rPr>
                        <a:t>ابحث عن شيء آمن يُصدر ضوضاء - مثل مجموعة من المفاتيح التي تصدر أصوات أو لعبة تصدر الموسيقى. اجعل الصوت يجذب اهتمام الطفل، ثم قم بإخفاء الشيء خلف ظهرك أو تحت بطانية. شجع الطفل على البحث عنها، قائلاً،</a:t>
                      </a:r>
                      <a:r>
                        <a:rPr lang="en-US" sz="900" kern="100">
                          <a:effectLst/>
                          <a:latin typeface="Calibri" panose="020F0502020204030204" pitchFamily="34" charset="0"/>
                          <a:ea typeface="Calibri" panose="020F0502020204030204" pitchFamily="34" charset="0"/>
                          <a:cs typeface="Calibri" panose="020F0502020204030204" pitchFamily="34" charset="0"/>
                        </a:rPr>
                        <a:t> "</a:t>
                      </a:r>
                      <a:r>
                        <a:rPr lang="ar-SA" sz="900" kern="100">
                          <a:effectLst/>
                          <a:latin typeface="Calibri" panose="020F0502020204030204" pitchFamily="34" charset="0"/>
                          <a:ea typeface="Calibri" panose="020F0502020204030204" pitchFamily="34" charset="0"/>
                          <a:cs typeface="Calibri" panose="020F0502020204030204" pitchFamily="34" charset="0"/>
                        </a:rPr>
                        <a:t>أين المفاتيح؟</a:t>
                      </a:r>
                      <a:r>
                        <a:rPr lang="en-US" sz="900" kern="100">
                          <a:effectLst/>
                          <a:latin typeface="Calibri" panose="020F0502020204030204" pitchFamily="34" charset="0"/>
                          <a:ea typeface="Calibri" panose="020F0502020204030204" pitchFamily="34" charset="0"/>
                          <a:cs typeface="Calibri" panose="020F0502020204030204" pitchFamily="34" charset="0"/>
                        </a:rPr>
                        <a:t>" </a:t>
                      </a:r>
                      <a:r>
                        <a:rPr lang="ar-SA" sz="900" kern="100">
                          <a:effectLst/>
                          <a:latin typeface="Calibri" panose="020F0502020204030204" pitchFamily="34" charset="0"/>
                          <a:ea typeface="Calibri" panose="020F0502020204030204" pitchFamily="34" charset="0"/>
                          <a:cs typeface="Calibri" panose="020F0502020204030204" pitchFamily="34" charset="0"/>
                        </a:rPr>
                        <a:t>عندما يعثر الطفل على الشيء، كن متحمسًا وقل ،</a:t>
                      </a:r>
                      <a:r>
                        <a:rPr lang="en-US" sz="900" kern="100">
                          <a:effectLst/>
                          <a:latin typeface="Calibri" panose="020F0502020204030204" pitchFamily="34" charset="0"/>
                          <a:ea typeface="Calibri" panose="020F0502020204030204" pitchFamily="34" charset="0"/>
                          <a:cs typeface="Calibri" panose="020F0502020204030204" pitchFamily="34" charset="0"/>
                        </a:rPr>
                        <a:t> "</a:t>
                      </a:r>
                      <a:r>
                        <a:rPr lang="ar-SA" sz="900" kern="100">
                          <a:effectLst/>
                          <a:latin typeface="Calibri" panose="020F0502020204030204" pitchFamily="34" charset="0"/>
                          <a:ea typeface="Calibri" panose="020F0502020204030204" pitchFamily="34" charset="0"/>
                          <a:cs typeface="Calibri" panose="020F0502020204030204" pitchFamily="34" charset="0"/>
                        </a:rPr>
                        <a:t>لقد وجدتها</a:t>
                      </a:r>
                      <a:r>
                        <a:rPr lang="en-US" sz="900" kern="100">
                          <a:effectLst/>
                          <a:latin typeface="Calibri" panose="020F0502020204030204" pitchFamily="34" charset="0"/>
                          <a:ea typeface="Calibri" panose="020F0502020204030204" pitchFamily="34" charset="0"/>
                          <a:cs typeface="Calibri" panose="020F0502020204030204" pitchFamily="34" charset="0"/>
                        </a:rPr>
                        <a:t>!" </a:t>
                      </a:r>
                      <a:r>
                        <a:rPr lang="ar-SA" sz="900" kern="100">
                          <a:effectLst/>
                          <a:latin typeface="Calibri" panose="020F0502020204030204" pitchFamily="34" charset="0"/>
                          <a:ea typeface="Calibri" panose="020F0502020204030204" pitchFamily="34" charset="0"/>
                          <a:cs typeface="Calibri" panose="020F0502020204030204" pitchFamily="34" charset="0"/>
                        </a:rPr>
                        <a:t>حاول تجربة أماكن اختباء مختلفة أو أشياء مختلفة وكرر اللعبة حتى يفقد الطفل الاهتمام</a:t>
                      </a:r>
                      <a:r>
                        <a:rPr lang="en-US" sz="900" kern="100">
                          <a:effectLst/>
                          <a:latin typeface="Calibri" panose="020F0502020204030204" pitchFamily="34" charset="0"/>
                          <a:ea typeface="Calibri" panose="020F0502020204030204" pitchFamily="34" charset="0"/>
                          <a:cs typeface="Calibri" panose="020F0502020204030204" pitchFamily="34" charset="0"/>
                        </a:rPr>
                        <a:t>.</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2734297245"/>
                  </a:ext>
                </a:extLst>
              </a:tr>
              <a:tr h="628015">
                <a:tc>
                  <a:txBody>
                    <a:bodyPr/>
                    <a:lstStyle/>
                    <a:p>
                      <a:pPr algn="r" rtl="1"/>
                      <a:r>
                        <a:rPr lang="en-US" sz="900" b="1" kern="100">
                          <a:effectLst/>
                          <a:latin typeface="Calibri" panose="020F0502020204030204" pitchFamily="34" charset="0"/>
                          <a:ea typeface="Calibri" panose="020F0502020204030204" pitchFamily="34" charset="0"/>
                          <a:cs typeface="Calibri" panose="020F0502020204030204" pitchFamily="34" charset="0"/>
                        </a:rPr>
                        <a:t>Boom!</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p>
                      <a:pPr algn="r" rtl="1"/>
                      <a:r>
                        <a:rPr lang="ar-SA" sz="9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p>
                      <a:pPr algn="r" rtl="1"/>
                      <a:r>
                        <a:rPr lang="ar-SA" sz="900" b="1" kern="100">
                          <a:effectLst/>
                          <a:latin typeface="Calibri" panose="020F0502020204030204" pitchFamily="34" charset="0"/>
                          <a:ea typeface="Calibri" panose="020F0502020204030204" pitchFamily="34" charset="0"/>
                          <a:cs typeface="Calibri" panose="020F0502020204030204" pitchFamily="34" charset="0"/>
                        </a:rPr>
                        <a:t>(بووم)</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ar-SA" sz="900" kern="100">
                          <a:effectLst/>
                          <a:latin typeface="Calibri" panose="020F0502020204030204" pitchFamily="34" charset="0"/>
                          <a:ea typeface="Calibri" panose="020F0502020204030204" pitchFamily="34" charset="0"/>
                          <a:cs typeface="Calibri" panose="020F0502020204030204" pitchFamily="34" charset="0"/>
                        </a:rPr>
                        <a:t>تناوبوا على إلقاء لعبة صغيرة في وعاء. عندما تصل اللعبة إلى القاع، قل،</a:t>
                      </a:r>
                      <a:r>
                        <a:rPr lang="en-US" sz="900" kern="100">
                          <a:effectLst/>
                          <a:latin typeface="Calibri" panose="020F0502020204030204" pitchFamily="34" charset="0"/>
                          <a:ea typeface="Calibri" panose="020F0502020204030204" pitchFamily="34" charset="0"/>
                          <a:cs typeface="Calibri" panose="020F0502020204030204" pitchFamily="34" charset="0"/>
                        </a:rPr>
                        <a:t> "</a:t>
                      </a:r>
                      <a:r>
                        <a:rPr lang="ar-SA" sz="900" kern="100">
                          <a:effectLst/>
                          <a:latin typeface="Calibri" panose="020F0502020204030204" pitchFamily="34" charset="0"/>
                          <a:ea typeface="Calibri" panose="020F0502020204030204" pitchFamily="34" charset="0"/>
                          <a:cs typeface="Calibri" panose="020F0502020204030204" pitchFamily="34" charset="0"/>
                        </a:rPr>
                        <a:t>بوووم</a:t>
                      </a:r>
                      <a:r>
                        <a:rPr lang="en-US" sz="900" kern="100">
                          <a:effectLst/>
                          <a:latin typeface="Calibri" panose="020F0502020204030204" pitchFamily="34" charset="0"/>
                          <a:ea typeface="Calibri" panose="020F0502020204030204" pitchFamily="34" charset="0"/>
                          <a:cs typeface="Calibri" panose="020F0502020204030204" pitchFamily="34" charset="0"/>
                        </a:rPr>
                        <a:t>!" </a:t>
                      </a:r>
                      <a:r>
                        <a:rPr lang="ar-SA" sz="900" kern="100">
                          <a:effectLst/>
                          <a:latin typeface="Calibri" panose="020F0502020204030204" pitchFamily="34" charset="0"/>
                          <a:ea typeface="Calibri" panose="020F0502020204030204" pitchFamily="34" charset="0"/>
                          <a:cs typeface="Calibri" panose="020F0502020204030204" pitchFamily="34" charset="0"/>
                        </a:rPr>
                        <a:t> قد يجعل ذلك الطفل يضحك أو يصفق من الإثارة. بعد عدة مرات، أسقط اللعبة في الوعاء، لكن لا تقل شيئًا. قد يحاول الطفل أن يقول،</a:t>
                      </a:r>
                      <a:r>
                        <a:rPr lang="en-US" sz="900" kern="100">
                          <a:effectLst/>
                          <a:latin typeface="Calibri" panose="020F0502020204030204" pitchFamily="34" charset="0"/>
                          <a:ea typeface="Calibri" panose="020F0502020204030204" pitchFamily="34" charset="0"/>
                          <a:cs typeface="Calibri" panose="020F0502020204030204" pitchFamily="34" charset="0"/>
                        </a:rPr>
                        <a:t> "</a:t>
                      </a:r>
                      <a:r>
                        <a:rPr lang="ar-SA" sz="900" kern="100">
                          <a:effectLst/>
                          <a:latin typeface="Calibri" panose="020F0502020204030204" pitchFamily="34" charset="0"/>
                          <a:ea typeface="Calibri" panose="020F0502020204030204" pitchFamily="34" charset="0"/>
                          <a:cs typeface="Calibri" panose="020F0502020204030204" pitchFamily="34" charset="0"/>
                        </a:rPr>
                        <a:t>بوم</a:t>
                      </a:r>
                      <a:r>
                        <a:rPr lang="en-US" sz="900" kern="100">
                          <a:effectLst/>
                          <a:latin typeface="Calibri" panose="020F0502020204030204" pitchFamily="34" charset="0"/>
                          <a:ea typeface="Calibri" panose="020F0502020204030204" pitchFamily="34" charset="0"/>
                          <a:cs typeface="Calibri" panose="020F0502020204030204" pitchFamily="34" charset="0"/>
                        </a:rPr>
                        <a:t>!" </a:t>
                      </a:r>
                      <a:r>
                        <a:rPr lang="ar-SA" sz="900" kern="100">
                          <a:effectLst/>
                          <a:latin typeface="Calibri" panose="020F0502020204030204" pitchFamily="34" charset="0"/>
                          <a:ea typeface="Calibri" panose="020F0502020204030204" pitchFamily="34" charset="0"/>
                          <a:cs typeface="Calibri" panose="020F0502020204030204" pitchFamily="34" charset="0"/>
                        </a:rPr>
                        <a:t>أو أحدث ضوضاء أخرى. إذا فعلوا ذلك، قم بقولها مرة أخرى. بعد ذلك، شجع الطفل على إسقاط الألعاب في الدلو وقل</a:t>
                      </a:r>
                      <a:r>
                        <a:rPr lang="en-US" sz="900" kern="100">
                          <a:effectLst/>
                          <a:latin typeface="Calibri" panose="020F0502020204030204" pitchFamily="34" charset="0"/>
                          <a:ea typeface="Calibri" panose="020F0502020204030204" pitchFamily="34" charset="0"/>
                          <a:cs typeface="Calibri" panose="020F0502020204030204" pitchFamily="34" charset="0"/>
                        </a:rPr>
                        <a:t> "</a:t>
                      </a:r>
                      <a:r>
                        <a:rPr lang="ar-SA" sz="900" kern="100">
                          <a:effectLst/>
                          <a:latin typeface="Calibri" panose="020F0502020204030204" pitchFamily="34" charset="0"/>
                          <a:ea typeface="Calibri" panose="020F0502020204030204" pitchFamily="34" charset="0"/>
                          <a:cs typeface="Calibri" panose="020F0502020204030204" pitchFamily="34" charset="0"/>
                        </a:rPr>
                        <a:t>بوم</a:t>
                      </a:r>
                      <a:r>
                        <a:rPr lang="en-US" sz="900" kern="100">
                          <a:effectLst/>
                          <a:latin typeface="Calibri" panose="020F0502020204030204" pitchFamily="34" charset="0"/>
                          <a:ea typeface="Calibri" panose="020F0502020204030204" pitchFamily="34" charset="0"/>
                          <a:cs typeface="Calibri" panose="020F0502020204030204" pitchFamily="34" charset="0"/>
                        </a:rPr>
                        <a:t>!" </a:t>
                      </a:r>
                      <a:r>
                        <a:rPr lang="ar-SA" sz="900" kern="100">
                          <a:effectLst/>
                          <a:latin typeface="Calibri" panose="020F0502020204030204" pitchFamily="34" charset="0"/>
                          <a:ea typeface="Calibri" panose="020F0502020204030204" pitchFamily="34" charset="0"/>
                          <a:cs typeface="Calibri" panose="020F0502020204030204" pitchFamily="34" charset="0"/>
                        </a:rPr>
                        <a:t>معه/ها</a:t>
                      </a:r>
                      <a:r>
                        <a:rPr lang="en-US" sz="900" kern="100">
                          <a:effectLst/>
                          <a:latin typeface="Calibri" panose="020F0502020204030204" pitchFamily="34" charset="0"/>
                          <a:ea typeface="Calibri" panose="020F0502020204030204" pitchFamily="34" charset="0"/>
                          <a:cs typeface="Calibri" panose="020F0502020204030204" pitchFamily="34" charset="0"/>
                        </a:rPr>
                        <a:t>.</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78349895"/>
                  </a:ext>
                </a:extLst>
              </a:tr>
            </a:tbl>
          </a:graphicData>
        </a:graphic>
      </p:graphicFrame>
    </p:spTree>
    <p:extLst>
      <p:ext uri="{BB962C8B-B14F-4D97-AF65-F5344CB8AC3E}">
        <p14:creationId xmlns:p14="http://schemas.microsoft.com/office/powerpoint/2010/main" val="19754722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86A94A7-CB7D-00B5-33DC-CE6748FC9FB0}"/>
              </a:ext>
            </a:extLst>
          </p:cNvPr>
          <p:cNvSpPr txBox="1"/>
          <p:nvPr/>
        </p:nvSpPr>
        <p:spPr>
          <a:xfrm>
            <a:off x="1540635" y="1310779"/>
            <a:ext cx="4682543" cy="1862048"/>
          </a:xfrm>
          <a:prstGeom prst="rect">
            <a:avLst/>
          </a:prstGeom>
          <a:noFill/>
        </p:spPr>
        <p:txBody>
          <a:bodyPr wrap="square" rtlCol="0">
            <a:spAutoFit/>
          </a:bodyPr>
          <a:lstStyle/>
          <a:p>
            <a:pPr marL="0" marR="0" lvl="0" indent="0" algn="r" rtl="1">
              <a:spcBef>
                <a:spcPts val="0"/>
              </a:spcBef>
              <a:spcAft>
                <a:spcPts val="1800"/>
              </a:spcAft>
              <a:buNone/>
            </a:pPr>
            <a:r>
              <a:rPr lang="en-US" sz="1100" b="1" dirty="0">
                <a:solidFill>
                  <a:schemeClr val="tx1"/>
                </a:solidFill>
                <a:latin typeface="Calibri"/>
                <a:ea typeface="Calibri"/>
                <a:cs typeface="Calibri"/>
                <a:sym typeface="Calibri"/>
              </a:rPr>
              <a:t>الجلسة </a:t>
            </a:r>
            <a:r>
              <a:rPr lang="ar-SA" sz="1100" b="1" dirty="0">
                <a:solidFill>
                  <a:schemeClr val="tx1"/>
                </a:solidFill>
                <a:latin typeface="Calibri"/>
                <a:ea typeface="Calibri"/>
                <a:cs typeface="Calibri"/>
                <a:sym typeface="Calibri"/>
              </a:rPr>
              <a:t>١</a:t>
            </a:r>
            <a:r>
              <a:rPr lang="en-US" sz="1100" b="1" dirty="0">
                <a:solidFill>
                  <a:schemeClr val="tx1"/>
                </a:solidFill>
                <a:latin typeface="Calibri"/>
                <a:ea typeface="Calibri"/>
                <a:cs typeface="Calibri"/>
                <a:sym typeface="Calibri"/>
              </a:rPr>
              <a:t>:</a:t>
            </a:r>
            <a:r>
              <a:rPr lang="en-US" sz="1100" dirty="0">
                <a:solidFill>
                  <a:schemeClr val="tx1"/>
                </a:solidFill>
                <a:latin typeface="Calibri"/>
                <a:ea typeface="Calibri"/>
                <a:cs typeface="Calibri"/>
                <a:sym typeface="Calibri"/>
              </a:rPr>
              <a:t>افتتاح الدورة والوحدة</a:t>
            </a:r>
          </a:p>
          <a:p>
            <a:pPr marL="0" marR="0" lvl="0" indent="0" algn="r" rtl="1">
              <a:spcBef>
                <a:spcPts val="0"/>
              </a:spcBef>
              <a:spcAft>
                <a:spcPts val="1800"/>
              </a:spcAft>
              <a:buNone/>
            </a:pPr>
            <a:r>
              <a:rPr lang="en-US" sz="1100" b="1" dirty="0">
                <a:solidFill>
                  <a:schemeClr val="tx1"/>
                </a:solidFill>
                <a:latin typeface="Calibri"/>
                <a:ea typeface="Calibri"/>
                <a:cs typeface="Calibri"/>
                <a:sym typeface="Calibri"/>
              </a:rPr>
              <a:t>الجلسة </a:t>
            </a:r>
            <a:r>
              <a:rPr lang="ar-SA" sz="1100" b="1" dirty="0">
                <a:solidFill>
                  <a:schemeClr val="tx1"/>
                </a:solidFill>
                <a:latin typeface="Calibri"/>
                <a:ea typeface="Calibri"/>
                <a:cs typeface="Calibri"/>
                <a:sym typeface="Calibri"/>
              </a:rPr>
              <a:t>٢</a:t>
            </a:r>
            <a:r>
              <a:rPr lang="en-US" sz="1100" b="1" dirty="0">
                <a:solidFill>
                  <a:schemeClr val="tx1"/>
                </a:solidFill>
                <a:latin typeface="Calibri"/>
                <a:ea typeface="Calibri"/>
                <a:cs typeface="Calibri"/>
                <a:sym typeface="Calibri"/>
              </a:rPr>
              <a:t>:</a:t>
            </a:r>
            <a:r>
              <a:rPr lang="en-US" sz="1100" dirty="0">
                <a:solidFill>
                  <a:schemeClr val="tx1"/>
                </a:solidFill>
                <a:latin typeface="Calibri"/>
                <a:ea typeface="Calibri"/>
                <a:cs typeface="Calibri"/>
                <a:sym typeface="Calibri"/>
              </a:rPr>
              <a:t>التعاريف والمفاهيم الأساسية</a:t>
            </a:r>
          </a:p>
          <a:p>
            <a:pPr marL="0" marR="0" lvl="0" indent="0" algn="r" rtl="1">
              <a:spcBef>
                <a:spcPts val="0"/>
              </a:spcBef>
              <a:spcAft>
                <a:spcPts val="1800"/>
              </a:spcAft>
              <a:buNone/>
            </a:pPr>
            <a:r>
              <a:rPr lang="en-US" sz="1100" b="1" dirty="0">
                <a:solidFill>
                  <a:schemeClr val="tx1"/>
                </a:solidFill>
                <a:latin typeface="Calibri"/>
                <a:ea typeface="Calibri"/>
                <a:cs typeface="Calibri"/>
                <a:sym typeface="Calibri"/>
              </a:rPr>
              <a:t>الجلسة </a:t>
            </a:r>
            <a:r>
              <a:rPr lang="ar-SA" sz="1100" b="1" dirty="0">
                <a:solidFill>
                  <a:schemeClr val="tx1"/>
                </a:solidFill>
                <a:latin typeface="Calibri"/>
                <a:ea typeface="Calibri"/>
                <a:cs typeface="Calibri"/>
                <a:sym typeface="Calibri"/>
              </a:rPr>
              <a:t>٣</a:t>
            </a:r>
            <a:r>
              <a:rPr lang="en-US" sz="1100" b="1" dirty="0">
                <a:solidFill>
                  <a:schemeClr val="tx1"/>
                </a:solidFill>
                <a:latin typeface="Calibri"/>
                <a:ea typeface="Calibri"/>
                <a:cs typeface="Calibri"/>
                <a:sym typeface="Calibri"/>
              </a:rPr>
              <a:t>:</a:t>
            </a:r>
            <a:r>
              <a:rPr lang="en-US" sz="1100" dirty="0">
                <a:solidFill>
                  <a:schemeClr val="tx1"/>
                </a:solidFill>
                <a:latin typeface="Calibri"/>
                <a:ea typeface="Calibri"/>
                <a:cs typeface="Calibri"/>
                <a:sym typeface="Calibri"/>
              </a:rPr>
              <a:t>اعتماد نهج </a:t>
            </a:r>
            <a:r>
              <a:rPr lang="ar-SA" sz="1100" dirty="0">
                <a:solidFill>
                  <a:schemeClr val="tx1"/>
                </a:solidFill>
                <a:latin typeface="Calibri"/>
                <a:ea typeface="Calibri"/>
                <a:cs typeface="Calibri"/>
                <a:sym typeface="Calibri"/>
              </a:rPr>
              <a:t>الدعم</a:t>
            </a:r>
            <a:r>
              <a:rPr lang="en-US" sz="1100" dirty="0">
                <a:solidFill>
                  <a:schemeClr val="tx1"/>
                </a:solidFill>
                <a:latin typeface="Calibri"/>
                <a:ea typeface="Calibri"/>
                <a:cs typeface="Calibri"/>
                <a:sym typeface="Calibri"/>
              </a:rPr>
              <a:t> الأسر</a:t>
            </a:r>
            <a:r>
              <a:rPr lang="ar-SA" sz="1100" dirty="0">
                <a:solidFill>
                  <a:schemeClr val="tx1"/>
                </a:solidFill>
                <a:latin typeface="Calibri"/>
                <a:ea typeface="Calibri"/>
                <a:cs typeface="Calibri"/>
                <a:sym typeface="Calibri"/>
              </a:rPr>
              <a:t>ي</a:t>
            </a:r>
            <a:endParaRPr lang="en-US" sz="1100" dirty="0">
              <a:solidFill>
                <a:schemeClr val="tx1"/>
              </a:solidFill>
              <a:latin typeface="Calibri"/>
              <a:ea typeface="Calibri"/>
              <a:cs typeface="Calibri"/>
              <a:sym typeface="Calibri"/>
            </a:endParaRPr>
          </a:p>
          <a:p>
            <a:pPr marL="0" marR="0" lvl="0" indent="0" algn="r" rtl="1">
              <a:spcBef>
                <a:spcPts val="0"/>
              </a:spcBef>
              <a:spcAft>
                <a:spcPts val="1800"/>
              </a:spcAft>
              <a:buNone/>
            </a:pPr>
            <a:r>
              <a:rPr lang="en-US" sz="1100" b="1" dirty="0">
                <a:solidFill>
                  <a:schemeClr val="tx1"/>
                </a:solidFill>
                <a:latin typeface="Calibri"/>
                <a:ea typeface="Calibri"/>
                <a:cs typeface="Calibri"/>
                <a:sym typeface="Calibri"/>
              </a:rPr>
              <a:t>الجلسة </a:t>
            </a:r>
            <a:r>
              <a:rPr lang="ar-SA" sz="1100" b="1" dirty="0">
                <a:solidFill>
                  <a:schemeClr val="tx1"/>
                </a:solidFill>
                <a:latin typeface="Calibri"/>
                <a:ea typeface="Calibri"/>
                <a:cs typeface="Calibri"/>
                <a:sym typeface="Calibri"/>
              </a:rPr>
              <a:t>٤</a:t>
            </a:r>
            <a:r>
              <a:rPr lang="en-US" sz="1100" b="1" dirty="0">
                <a:solidFill>
                  <a:schemeClr val="tx1"/>
                </a:solidFill>
                <a:latin typeface="Calibri"/>
                <a:ea typeface="Calibri"/>
                <a:cs typeface="Calibri"/>
                <a:sym typeface="Calibri"/>
              </a:rPr>
              <a:t>:</a:t>
            </a:r>
            <a:r>
              <a:rPr lang="en-US" sz="1100" dirty="0">
                <a:solidFill>
                  <a:schemeClr val="tx1"/>
                </a:solidFill>
                <a:latin typeface="Calibri"/>
                <a:ea typeface="Calibri"/>
                <a:cs typeface="Calibri"/>
                <a:sym typeface="Calibri"/>
              </a:rPr>
              <a:t>ديناميات الأسرة وال</a:t>
            </a:r>
            <a:r>
              <a:rPr lang="ar-SA" sz="1100" dirty="0">
                <a:solidFill>
                  <a:schemeClr val="tx1"/>
                </a:solidFill>
                <a:latin typeface="Calibri"/>
                <a:ea typeface="Calibri"/>
                <a:cs typeface="Calibri"/>
                <a:sym typeface="Calibri"/>
              </a:rPr>
              <a:t>نوع الاجتماعي</a:t>
            </a:r>
            <a:r>
              <a:rPr lang="en-US" sz="1100" dirty="0">
                <a:solidFill>
                  <a:schemeClr val="tx1"/>
                </a:solidFill>
                <a:latin typeface="Calibri"/>
                <a:ea typeface="Calibri"/>
                <a:cs typeface="Calibri"/>
                <a:sym typeface="Calibri"/>
              </a:rPr>
              <a:t> ودور الأعراف والممارسات الاجتماعية</a:t>
            </a:r>
          </a:p>
          <a:p>
            <a:pPr marL="0" marR="0" lvl="0" indent="0" algn="r" rtl="1">
              <a:spcBef>
                <a:spcPts val="0"/>
              </a:spcBef>
              <a:spcAft>
                <a:spcPts val="1800"/>
              </a:spcAft>
              <a:buNone/>
            </a:pPr>
            <a:r>
              <a:rPr lang="en-US" sz="1100" b="1" dirty="0">
                <a:solidFill>
                  <a:schemeClr val="tx1"/>
                </a:solidFill>
                <a:latin typeface="Calibri"/>
                <a:ea typeface="Calibri"/>
                <a:cs typeface="Calibri"/>
                <a:sym typeface="Calibri"/>
              </a:rPr>
              <a:t>الجلسة</a:t>
            </a:r>
            <a:r>
              <a:rPr lang="ar-SA" sz="1100" b="1" dirty="0">
                <a:solidFill>
                  <a:schemeClr val="tx1"/>
                </a:solidFill>
                <a:latin typeface="Calibri"/>
                <a:ea typeface="Calibri"/>
                <a:cs typeface="Calibri"/>
                <a:sym typeface="Calibri"/>
              </a:rPr>
              <a:t>٥</a:t>
            </a:r>
            <a:r>
              <a:rPr lang="ar-SA" sz="1100" b="1" dirty="0">
                <a:latin typeface="Calibri"/>
                <a:ea typeface="Calibri"/>
                <a:cs typeface="Calibri"/>
                <a:sym typeface="Calibri"/>
              </a:rPr>
              <a:t> :</a:t>
            </a:r>
            <a:r>
              <a:rPr lang="en-US" sz="1100" dirty="0">
                <a:solidFill>
                  <a:schemeClr val="tx1"/>
                </a:solidFill>
                <a:latin typeface="Calibri"/>
                <a:ea typeface="Calibri"/>
                <a:cs typeface="Calibri"/>
                <a:sym typeface="Calibri"/>
              </a:rPr>
              <a:t>إغلاق</a:t>
            </a:r>
            <a:r>
              <a:rPr lang="ar-SA" sz="1100" dirty="0">
                <a:solidFill>
                  <a:schemeClr val="tx1"/>
                </a:solidFill>
                <a:latin typeface="Calibri"/>
                <a:ea typeface="Calibri"/>
                <a:cs typeface="Calibri"/>
                <a:sym typeface="Calibri"/>
              </a:rPr>
              <a:t> الوحدة</a:t>
            </a:r>
            <a:endParaRPr lang="en-US" sz="1100" dirty="0">
              <a:solidFill>
                <a:schemeClr val="tx1"/>
              </a:solidFill>
              <a:latin typeface="Calibri"/>
              <a:ea typeface="Calibri"/>
              <a:cs typeface="Calibri"/>
              <a:sym typeface="Calibri"/>
            </a:endParaRPr>
          </a:p>
        </p:txBody>
      </p:sp>
      <p:sp>
        <p:nvSpPr>
          <p:cNvPr id="4" name="TextBox 3">
            <a:extLst>
              <a:ext uri="{FF2B5EF4-FFF2-40B4-BE49-F238E27FC236}">
                <a16:creationId xmlns:a16="http://schemas.microsoft.com/office/drawing/2014/main" id="{C55E81BB-3F0F-B92B-7842-9CE1E5D84BA4}"/>
              </a:ext>
            </a:extLst>
          </p:cNvPr>
          <p:cNvSpPr txBox="1"/>
          <p:nvPr/>
        </p:nvSpPr>
        <p:spPr>
          <a:xfrm>
            <a:off x="1064660" y="1310779"/>
            <a:ext cx="503127" cy="1862048"/>
          </a:xfrm>
          <a:prstGeom prst="rect">
            <a:avLst/>
          </a:prstGeom>
          <a:noFill/>
        </p:spPr>
        <p:txBody>
          <a:bodyPr wrap="square" rtlCol="0">
            <a:spAutoFit/>
          </a:bodyPr>
          <a:lstStyle/>
          <a:p>
            <a:pPr algn="r" rtl="1">
              <a:spcAft>
                <a:spcPts val="1800"/>
              </a:spcAft>
            </a:pPr>
            <a:r>
              <a:rPr lang="ar-SA" sz="1100" dirty="0">
                <a:solidFill>
                  <a:schemeClr val="tx1"/>
                </a:solidFill>
                <a:latin typeface="+mn-lt"/>
              </a:rPr>
              <a:t>٥</a:t>
            </a:r>
            <a:endParaRPr lang="en-US" sz="1100" dirty="0">
              <a:solidFill>
                <a:schemeClr val="tx1"/>
              </a:solidFill>
              <a:latin typeface="+mn-lt"/>
            </a:endParaRPr>
          </a:p>
          <a:p>
            <a:pPr algn="r" rtl="1">
              <a:spcAft>
                <a:spcPts val="1800"/>
              </a:spcAft>
            </a:pPr>
            <a:r>
              <a:rPr lang="ar-SA" sz="1100" dirty="0">
                <a:solidFill>
                  <a:schemeClr val="tx1"/>
                </a:solidFill>
                <a:latin typeface="+mn-lt"/>
              </a:rPr>
              <a:t>٦</a:t>
            </a:r>
            <a:endParaRPr lang="en-US" sz="1100" dirty="0">
              <a:solidFill>
                <a:schemeClr val="tx1"/>
              </a:solidFill>
              <a:latin typeface="+mn-lt"/>
            </a:endParaRPr>
          </a:p>
          <a:p>
            <a:pPr algn="r" rtl="1">
              <a:spcAft>
                <a:spcPts val="1800"/>
              </a:spcAft>
            </a:pPr>
            <a:r>
              <a:rPr lang="ar-SA" sz="1100" dirty="0"/>
              <a:t>٧</a:t>
            </a:r>
            <a:endParaRPr lang="en-US" sz="1100" dirty="0"/>
          </a:p>
          <a:p>
            <a:pPr algn="r" rtl="1">
              <a:spcAft>
                <a:spcPts val="1800"/>
              </a:spcAft>
            </a:pPr>
            <a:r>
              <a:rPr lang="ar-SA" sz="1100" dirty="0"/>
              <a:t>١١</a:t>
            </a:r>
            <a:endParaRPr lang="en-US" sz="1100" dirty="0"/>
          </a:p>
          <a:p>
            <a:pPr algn="r" rtl="1">
              <a:spcAft>
                <a:spcPts val="1800"/>
              </a:spcAft>
            </a:pPr>
            <a:r>
              <a:rPr lang="ar-SA" sz="1100" dirty="0">
                <a:solidFill>
                  <a:schemeClr val="tx1"/>
                </a:solidFill>
                <a:latin typeface="+mn-lt"/>
              </a:rPr>
              <a:t>١٤</a:t>
            </a:r>
            <a:endParaRPr lang="en-US" sz="1100" dirty="0">
              <a:solidFill>
                <a:schemeClr val="tx1"/>
              </a:solidFill>
              <a:latin typeface="+mn-lt"/>
            </a:endParaRPr>
          </a:p>
        </p:txBody>
      </p:sp>
      <p:sp>
        <p:nvSpPr>
          <p:cNvPr id="5" name="TextBox 4">
            <a:extLst>
              <a:ext uri="{FF2B5EF4-FFF2-40B4-BE49-F238E27FC236}">
                <a16:creationId xmlns:a16="http://schemas.microsoft.com/office/drawing/2014/main" id="{C096E4EF-83E8-F4A2-8680-50397F974B56}"/>
              </a:ext>
            </a:extLst>
          </p:cNvPr>
          <p:cNvSpPr txBox="1"/>
          <p:nvPr/>
        </p:nvSpPr>
        <p:spPr>
          <a:xfrm>
            <a:off x="996287" y="713169"/>
            <a:ext cx="3807163" cy="307777"/>
          </a:xfrm>
          <a:prstGeom prst="rect">
            <a:avLst/>
          </a:prstGeom>
          <a:noFill/>
        </p:spPr>
        <p:txBody>
          <a:bodyPr wrap="square">
            <a:spAutoFit/>
          </a:bodyPr>
          <a:lstStyle/>
          <a:p>
            <a:pPr marL="0" marR="0" lvl="0" indent="0" algn="r" rtl="1">
              <a:spcBef>
                <a:spcPts val="0"/>
              </a:spcBef>
              <a:spcAft>
                <a:spcPts val="1800"/>
              </a:spcAft>
              <a:buNone/>
            </a:pPr>
            <a:r>
              <a:rPr lang="en-US" sz="1400" b="1" spc="300" dirty="0">
                <a:solidFill>
                  <a:schemeClr val="bg1"/>
                </a:solidFill>
                <a:highlight>
                  <a:srgbClr val="54AF4B"/>
                </a:highlight>
                <a:latin typeface="Calibri" panose="020F0502020204030204" pitchFamily="34" charset="0"/>
                <a:ea typeface="Calibri"/>
                <a:cs typeface="Calibri" panose="020F0502020204030204" pitchFamily="34" charset="0"/>
                <a:sym typeface="Calibri"/>
              </a:rPr>
              <a:t>جدول المحتويات</a:t>
            </a:r>
          </a:p>
        </p:txBody>
      </p:sp>
      <p:sp>
        <p:nvSpPr>
          <p:cNvPr id="6" name="Hexagon 5">
            <a:extLst>
              <a:ext uri="{FF2B5EF4-FFF2-40B4-BE49-F238E27FC236}">
                <a16:creationId xmlns:a16="http://schemas.microsoft.com/office/drawing/2014/main" id="{7216CE50-F10D-13A5-C2B1-2F378B8BE4BD}"/>
              </a:ext>
            </a:extLst>
          </p:cNvPr>
          <p:cNvSpPr/>
          <p:nvPr/>
        </p:nvSpPr>
        <p:spPr>
          <a:xfrm rot="1782986">
            <a:off x="286724" y="30111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7" name="Hexagon 6">
            <a:extLst>
              <a:ext uri="{FF2B5EF4-FFF2-40B4-BE49-F238E27FC236}">
                <a16:creationId xmlns:a16="http://schemas.microsoft.com/office/drawing/2014/main" id="{E83EB363-E573-F6F2-481C-C4EBF044D382}"/>
              </a:ext>
            </a:extLst>
          </p:cNvPr>
          <p:cNvSpPr/>
          <p:nvPr/>
        </p:nvSpPr>
        <p:spPr>
          <a:xfrm rot="1782986">
            <a:off x="286724" y="76395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8" name="Hexagon 7">
            <a:extLst>
              <a:ext uri="{FF2B5EF4-FFF2-40B4-BE49-F238E27FC236}">
                <a16:creationId xmlns:a16="http://schemas.microsoft.com/office/drawing/2014/main" id="{F37EA817-8732-18F3-34FF-E5276A5B3633}"/>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9" name="Hexagon 8">
            <a:extLst>
              <a:ext uri="{FF2B5EF4-FFF2-40B4-BE49-F238E27FC236}">
                <a16:creationId xmlns:a16="http://schemas.microsoft.com/office/drawing/2014/main" id="{071CA46C-E43E-6342-76FE-55ED35EE5457}"/>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0" name="Hexagon 9">
            <a:extLst>
              <a:ext uri="{FF2B5EF4-FFF2-40B4-BE49-F238E27FC236}">
                <a16:creationId xmlns:a16="http://schemas.microsoft.com/office/drawing/2014/main" id="{9F706BF8-ADE4-AA60-7CE0-41B5AF609D60}"/>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nvGrpSpPr>
          <p:cNvPr id="31" name="Group 30">
            <a:extLst>
              <a:ext uri="{FF2B5EF4-FFF2-40B4-BE49-F238E27FC236}">
                <a16:creationId xmlns:a16="http://schemas.microsoft.com/office/drawing/2014/main" id="{09A3853E-EBA9-E14C-96B6-BE083DEF2DDF}"/>
              </a:ext>
            </a:extLst>
          </p:cNvPr>
          <p:cNvGrpSpPr/>
          <p:nvPr/>
        </p:nvGrpSpPr>
        <p:grpSpPr>
          <a:xfrm>
            <a:off x="4157662" y="7307925"/>
            <a:ext cx="2229579" cy="1743985"/>
            <a:chOff x="7782406" y="2711084"/>
            <a:chExt cx="2129028" cy="1665337"/>
          </a:xfrm>
          <a:solidFill>
            <a:schemeClr val="accent3">
              <a:lumMod val="20000"/>
              <a:lumOff val="80000"/>
            </a:schemeClr>
          </a:solidFill>
        </p:grpSpPr>
        <p:grpSp>
          <p:nvGrpSpPr>
            <p:cNvPr id="32" name="Group 31">
              <a:extLst>
                <a:ext uri="{FF2B5EF4-FFF2-40B4-BE49-F238E27FC236}">
                  <a16:creationId xmlns:a16="http://schemas.microsoft.com/office/drawing/2014/main" id="{42E75B05-7025-C0B1-A4F6-8AFB2A43394F}"/>
                </a:ext>
              </a:extLst>
            </p:cNvPr>
            <p:cNvGrpSpPr/>
            <p:nvPr/>
          </p:nvGrpSpPr>
          <p:grpSpPr>
            <a:xfrm>
              <a:off x="7782406" y="3249833"/>
              <a:ext cx="437746" cy="1126588"/>
              <a:chOff x="7856248" y="2409742"/>
              <a:chExt cx="1359139" cy="3497898"/>
            </a:xfrm>
            <a:grpFill/>
          </p:grpSpPr>
          <p:sp>
            <p:nvSpPr>
              <p:cNvPr id="42" name="Round Same Side Corner Rectangle 23">
                <a:extLst>
                  <a:ext uri="{FF2B5EF4-FFF2-40B4-BE49-F238E27FC236}">
                    <a16:creationId xmlns:a16="http://schemas.microsoft.com/office/drawing/2014/main" id="{A4D25FD5-E2C5-4677-E392-D9D6D118209E}"/>
                  </a:ext>
                </a:extLst>
              </p:cNvPr>
              <p:cNvSpPr/>
              <p:nvPr/>
            </p:nvSpPr>
            <p:spPr>
              <a:xfrm>
                <a:off x="7866215" y="4002301"/>
                <a:ext cx="1343863" cy="1905339"/>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43" name="Oval 42">
                <a:extLst>
                  <a:ext uri="{FF2B5EF4-FFF2-40B4-BE49-F238E27FC236}">
                    <a16:creationId xmlns:a16="http://schemas.microsoft.com/office/drawing/2014/main" id="{492B0B44-FF9C-890C-2462-8892687CB8A8}"/>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grpSp>
          <p:nvGrpSpPr>
            <p:cNvPr id="33" name="Group 32">
              <a:extLst>
                <a:ext uri="{FF2B5EF4-FFF2-40B4-BE49-F238E27FC236}">
                  <a16:creationId xmlns:a16="http://schemas.microsoft.com/office/drawing/2014/main" id="{F0527FCE-7166-7AB7-0853-6C80C9CB1888}"/>
                </a:ext>
              </a:extLst>
            </p:cNvPr>
            <p:cNvGrpSpPr/>
            <p:nvPr/>
          </p:nvGrpSpPr>
          <p:grpSpPr>
            <a:xfrm>
              <a:off x="8356147" y="3116198"/>
              <a:ext cx="437746" cy="1260223"/>
              <a:chOff x="7856248" y="2409742"/>
              <a:chExt cx="1359139" cy="3912816"/>
            </a:xfrm>
            <a:grpFill/>
          </p:grpSpPr>
          <p:sp>
            <p:nvSpPr>
              <p:cNvPr id="40" name="Round Same Side Corner Rectangle 23">
                <a:extLst>
                  <a:ext uri="{FF2B5EF4-FFF2-40B4-BE49-F238E27FC236}">
                    <a16:creationId xmlns:a16="http://schemas.microsoft.com/office/drawing/2014/main" id="{4AC045BB-E609-A40B-7691-40A2EF92BC6B}"/>
                  </a:ext>
                </a:extLst>
              </p:cNvPr>
              <p:cNvSpPr/>
              <p:nvPr/>
            </p:nvSpPr>
            <p:spPr>
              <a:xfrm>
                <a:off x="7866215" y="4002302"/>
                <a:ext cx="1343863" cy="2320256"/>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41" name="Oval 40">
                <a:extLst>
                  <a:ext uri="{FF2B5EF4-FFF2-40B4-BE49-F238E27FC236}">
                    <a16:creationId xmlns:a16="http://schemas.microsoft.com/office/drawing/2014/main" id="{25BA872D-CDDC-7544-2DB2-7E101F6ADFAC}"/>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grpSp>
          <p:nvGrpSpPr>
            <p:cNvPr id="34" name="Group 33">
              <a:extLst>
                <a:ext uri="{FF2B5EF4-FFF2-40B4-BE49-F238E27FC236}">
                  <a16:creationId xmlns:a16="http://schemas.microsoft.com/office/drawing/2014/main" id="{DD06BED9-BA6E-96DF-7ADA-DA0A55514810}"/>
                </a:ext>
              </a:extLst>
            </p:cNvPr>
            <p:cNvGrpSpPr/>
            <p:nvPr/>
          </p:nvGrpSpPr>
          <p:grpSpPr>
            <a:xfrm>
              <a:off x="8924230" y="2931003"/>
              <a:ext cx="437746" cy="1445418"/>
              <a:chOff x="7856248" y="2409742"/>
              <a:chExt cx="1359139" cy="4487820"/>
            </a:xfrm>
            <a:grpFill/>
          </p:grpSpPr>
          <p:sp>
            <p:nvSpPr>
              <p:cNvPr id="38" name="Round Same Side Corner Rectangle 23">
                <a:extLst>
                  <a:ext uri="{FF2B5EF4-FFF2-40B4-BE49-F238E27FC236}">
                    <a16:creationId xmlns:a16="http://schemas.microsoft.com/office/drawing/2014/main" id="{7D2AFABF-4F64-FDB2-560D-608C337485F8}"/>
                  </a:ext>
                </a:extLst>
              </p:cNvPr>
              <p:cNvSpPr/>
              <p:nvPr/>
            </p:nvSpPr>
            <p:spPr>
              <a:xfrm>
                <a:off x="7866215" y="4002302"/>
                <a:ext cx="1343863" cy="2895260"/>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9" name="Oval 38">
                <a:extLst>
                  <a:ext uri="{FF2B5EF4-FFF2-40B4-BE49-F238E27FC236}">
                    <a16:creationId xmlns:a16="http://schemas.microsoft.com/office/drawing/2014/main" id="{3077E776-71FE-A77E-F4C0-396D2F8099F2}"/>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grpSp>
          <p:nvGrpSpPr>
            <p:cNvPr id="35" name="Group 34">
              <a:extLst>
                <a:ext uri="{FF2B5EF4-FFF2-40B4-BE49-F238E27FC236}">
                  <a16:creationId xmlns:a16="http://schemas.microsoft.com/office/drawing/2014/main" id="{D86D2022-04FE-82EC-FEFC-67DBA618E70F}"/>
                </a:ext>
              </a:extLst>
            </p:cNvPr>
            <p:cNvGrpSpPr/>
            <p:nvPr/>
          </p:nvGrpSpPr>
          <p:grpSpPr>
            <a:xfrm>
              <a:off x="9473688" y="2711084"/>
              <a:ext cx="437746" cy="1665337"/>
              <a:chOff x="7856248" y="2409742"/>
              <a:chExt cx="1359139" cy="5170638"/>
            </a:xfrm>
            <a:grpFill/>
          </p:grpSpPr>
          <p:sp>
            <p:nvSpPr>
              <p:cNvPr id="36" name="Round Same Side Corner Rectangle 23">
                <a:extLst>
                  <a:ext uri="{FF2B5EF4-FFF2-40B4-BE49-F238E27FC236}">
                    <a16:creationId xmlns:a16="http://schemas.microsoft.com/office/drawing/2014/main" id="{305A10D7-367A-624B-17D5-99C51A000963}"/>
                  </a:ext>
                </a:extLst>
              </p:cNvPr>
              <p:cNvSpPr/>
              <p:nvPr/>
            </p:nvSpPr>
            <p:spPr>
              <a:xfrm>
                <a:off x="7866215" y="4002302"/>
                <a:ext cx="1343863" cy="3578078"/>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7" name="Oval 36">
                <a:extLst>
                  <a:ext uri="{FF2B5EF4-FFF2-40B4-BE49-F238E27FC236}">
                    <a16:creationId xmlns:a16="http://schemas.microsoft.com/office/drawing/2014/main" id="{848BCF37-0768-782A-ABFC-8BF040B66E5E}"/>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grpSp>
    </p:spTree>
    <p:extLst>
      <p:ext uri="{BB962C8B-B14F-4D97-AF65-F5344CB8AC3E}">
        <p14:creationId xmlns:p14="http://schemas.microsoft.com/office/powerpoint/2010/main" val="160896738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xagon 1">
            <a:extLst>
              <a:ext uri="{FF2B5EF4-FFF2-40B4-BE49-F238E27FC236}">
                <a16:creationId xmlns:a16="http://schemas.microsoft.com/office/drawing/2014/main" id="{53C5743C-5A98-9B6F-F0BD-5A82B8FAEE90}"/>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1" name="Hexagon 20">
            <a:extLst>
              <a:ext uri="{FF2B5EF4-FFF2-40B4-BE49-F238E27FC236}">
                <a16:creationId xmlns:a16="http://schemas.microsoft.com/office/drawing/2014/main" id="{C770D6A2-9D61-1D12-8A16-310999A1542F}"/>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2" name="Hexagon 21">
            <a:extLst>
              <a:ext uri="{FF2B5EF4-FFF2-40B4-BE49-F238E27FC236}">
                <a16:creationId xmlns:a16="http://schemas.microsoft.com/office/drawing/2014/main" id="{9C93354F-7746-BECD-9E68-636BE0014C71}"/>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3" name="Hexagon 22">
            <a:extLst>
              <a:ext uri="{FF2B5EF4-FFF2-40B4-BE49-F238E27FC236}">
                <a16:creationId xmlns:a16="http://schemas.microsoft.com/office/drawing/2014/main" id="{512BEA22-0E0F-7442-5DB8-D6F1BD91F714}"/>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4" name="Hexagon 23">
            <a:extLst>
              <a:ext uri="{FF2B5EF4-FFF2-40B4-BE49-F238E27FC236}">
                <a16:creationId xmlns:a16="http://schemas.microsoft.com/office/drawing/2014/main" id="{42DDE2EC-9083-D760-FC5B-78092F83BE69}"/>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5" name="Hexagon 24">
            <a:extLst>
              <a:ext uri="{FF2B5EF4-FFF2-40B4-BE49-F238E27FC236}">
                <a16:creationId xmlns:a16="http://schemas.microsoft.com/office/drawing/2014/main" id="{D1A8BD39-1F0F-2984-AD13-F8D8DB4B8471}"/>
              </a:ext>
            </a:extLst>
          </p:cNvPr>
          <p:cNvSpPr/>
          <p:nvPr/>
        </p:nvSpPr>
        <p:spPr>
          <a:xfrm rot="1782986">
            <a:off x="286724" y="261533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6" name="Hexagon 25">
            <a:extLst>
              <a:ext uri="{FF2B5EF4-FFF2-40B4-BE49-F238E27FC236}">
                <a16:creationId xmlns:a16="http://schemas.microsoft.com/office/drawing/2014/main" id="{8270F42E-188C-A04D-3BC3-EFB7CDC62164}"/>
              </a:ext>
            </a:extLst>
          </p:cNvPr>
          <p:cNvSpPr/>
          <p:nvPr/>
        </p:nvSpPr>
        <p:spPr>
          <a:xfrm rot="1782986">
            <a:off x="286724" y="307817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7" name="Hexagon 26">
            <a:extLst>
              <a:ext uri="{FF2B5EF4-FFF2-40B4-BE49-F238E27FC236}">
                <a16:creationId xmlns:a16="http://schemas.microsoft.com/office/drawing/2014/main" id="{0AFC18FA-577D-2CE5-6A84-B4E53DC6AA7D}"/>
              </a:ext>
            </a:extLst>
          </p:cNvPr>
          <p:cNvSpPr/>
          <p:nvPr/>
        </p:nvSpPr>
        <p:spPr>
          <a:xfrm rot="1782986">
            <a:off x="286724" y="354102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8" name="Hexagon 27">
            <a:extLst>
              <a:ext uri="{FF2B5EF4-FFF2-40B4-BE49-F238E27FC236}">
                <a16:creationId xmlns:a16="http://schemas.microsoft.com/office/drawing/2014/main" id="{F9553166-B858-3043-9A70-2459BBC615FF}"/>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9" name="Hexagon 28">
            <a:extLst>
              <a:ext uri="{FF2B5EF4-FFF2-40B4-BE49-F238E27FC236}">
                <a16:creationId xmlns:a16="http://schemas.microsoft.com/office/drawing/2014/main" id="{E551BBCB-B128-7379-B8C1-2DE8F0691519}"/>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nvGrpSpPr>
          <p:cNvPr id="4" name="Group 3">
            <a:extLst>
              <a:ext uri="{FF2B5EF4-FFF2-40B4-BE49-F238E27FC236}">
                <a16:creationId xmlns:a16="http://schemas.microsoft.com/office/drawing/2014/main" id="{086A47E2-321B-B632-8470-5FCAAC4CAF8A}"/>
              </a:ext>
            </a:extLst>
          </p:cNvPr>
          <p:cNvGrpSpPr/>
          <p:nvPr/>
        </p:nvGrpSpPr>
        <p:grpSpPr>
          <a:xfrm>
            <a:off x="3266580" y="5676348"/>
            <a:ext cx="3242827" cy="3529853"/>
            <a:chOff x="4214000" y="1757077"/>
            <a:chExt cx="3682170" cy="4008083"/>
          </a:xfrm>
          <a:solidFill>
            <a:schemeClr val="accent3">
              <a:lumMod val="20000"/>
              <a:lumOff val="80000"/>
            </a:schemeClr>
          </a:solidFill>
        </p:grpSpPr>
        <p:grpSp>
          <p:nvGrpSpPr>
            <p:cNvPr id="5" name="Group 4">
              <a:extLst>
                <a:ext uri="{FF2B5EF4-FFF2-40B4-BE49-F238E27FC236}">
                  <a16:creationId xmlns:a16="http://schemas.microsoft.com/office/drawing/2014/main" id="{B8FC8AF6-2905-BED8-73C8-7811F15D2310}"/>
                </a:ext>
              </a:extLst>
            </p:cNvPr>
            <p:cNvGrpSpPr/>
            <p:nvPr/>
          </p:nvGrpSpPr>
          <p:grpSpPr>
            <a:xfrm>
              <a:off x="4755823" y="2691100"/>
              <a:ext cx="2624877" cy="1495940"/>
              <a:chOff x="4266351" y="1803400"/>
              <a:chExt cx="3899749" cy="2222500"/>
            </a:xfrm>
            <a:grpFill/>
          </p:grpSpPr>
          <p:sp>
            <p:nvSpPr>
              <p:cNvPr id="12" name="Freeform: Shape 11">
                <a:extLst>
                  <a:ext uri="{FF2B5EF4-FFF2-40B4-BE49-F238E27FC236}">
                    <a16:creationId xmlns:a16="http://schemas.microsoft.com/office/drawing/2014/main" id="{0D68CE8B-7FF1-7705-A961-1268AF1AA26E}"/>
                  </a:ext>
                </a:extLst>
              </p:cNvPr>
              <p:cNvSpPr/>
              <p:nvPr/>
            </p:nvSpPr>
            <p:spPr>
              <a:xfrm>
                <a:off x="6235700" y="2755900"/>
                <a:ext cx="1930400" cy="1270000"/>
              </a:xfrm>
              <a:custGeom>
                <a:avLst/>
                <a:gdLst>
                  <a:gd name="connsiteX0" fmla="*/ 0 w 1930400"/>
                  <a:gd name="connsiteY0" fmla="*/ 1270000 h 1270000"/>
                  <a:gd name="connsiteX1" fmla="*/ 787400 w 1930400"/>
                  <a:gd name="connsiteY1" fmla="*/ 266700 h 1270000"/>
                  <a:gd name="connsiteX2" fmla="*/ 1930400 w 1930400"/>
                  <a:gd name="connsiteY2" fmla="*/ 0 h 1270000"/>
                </a:gdLst>
                <a:ahLst/>
                <a:cxnLst>
                  <a:cxn ang="0">
                    <a:pos x="connsiteX0" y="connsiteY0"/>
                  </a:cxn>
                  <a:cxn ang="0">
                    <a:pos x="connsiteX1" y="connsiteY1"/>
                  </a:cxn>
                  <a:cxn ang="0">
                    <a:pos x="connsiteX2" y="connsiteY2"/>
                  </a:cxn>
                </a:cxnLst>
                <a:rect l="l" t="t" r="r" b="b"/>
                <a:pathLst>
                  <a:path w="1930400" h="1270000">
                    <a:moveTo>
                      <a:pt x="0" y="1270000"/>
                    </a:moveTo>
                    <a:cubicBezTo>
                      <a:pt x="232833" y="874183"/>
                      <a:pt x="465667" y="478367"/>
                      <a:pt x="787400" y="266700"/>
                    </a:cubicBezTo>
                    <a:cubicBezTo>
                      <a:pt x="1109133" y="55033"/>
                      <a:pt x="1519766" y="27516"/>
                      <a:pt x="1930400" y="0"/>
                    </a:cubicBezTo>
                  </a:path>
                </a:pathLst>
              </a:custGeom>
              <a:noFill/>
              <a:ln w="76200">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3" name="Freeform: Shape 12">
                <a:extLst>
                  <a:ext uri="{FF2B5EF4-FFF2-40B4-BE49-F238E27FC236}">
                    <a16:creationId xmlns:a16="http://schemas.microsoft.com/office/drawing/2014/main" id="{11970B9E-B4DC-C152-5E29-E1E13B2AB778}"/>
                  </a:ext>
                </a:extLst>
              </p:cNvPr>
              <p:cNvSpPr/>
              <p:nvPr/>
            </p:nvSpPr>
            <p:spPr>
              <a:xfrm>
                <a:off x="4266351" y="2489198"/>
                <a:ext cx="914400" cy="1447804"/>
              </a:xfrm>
              <a:custGeom>
                <a:avLst/>
                <a:gdLst>
                  <a:gd name="connsiteX0" fmla="*/ 1117600 w 1215450"/>
                  <a:gd name="connsiteY0" fmla="*/ 2197100 h 2197100"/>
                  <a:gd name="connsiteX1" fmla="*/ 1104900 w 1215450"/>
                  <a:gd name="connsiteY1" fmla="*/ 660400 h 2197100"/>
                  <a:gd name="connsiteX2" fmla="*/ 0 w 1215450"/>
                  <a:gd name="connsiteY2" fmla="*/ 0 h 2197100"/>
                </a:gdLst>
                <a:ahLst/>
                <a:cxnLst>
                  <a:cxn ang="0">
                    <a:pos x="connsiteX0" y="connsiteY0"/>
                  </a:cxn>
                  <a:cxn ang="0">
                    <a:pos x="connsiteX1" y="connsiteY1"/>
                  </a:cxn>
                  <a:cxn ang="0">
                    <a:pos x="connsiteX2" y="connsiteY2"/>
                  </a:cxn>
                </a:cxnLst>
                <a:rect l="l" t="t" r="r" b="b"/>
                <a:pathLst>
                  <a:path w="1215450" h="2197100">
                    <a:moveTo>
                      <a:pt x="1117600" y="2197100"/>
                    </a:moveTo>
                    <a:cubicBezTo>
                      <a:pt x="1204383" y="1611841"/>
                      <a:pt x="1291167" y="1026583"/>
                      <a:pt x="1104900" y="660400"/>
                    </a:cubicBezTo>
                    <a:cubicBezTo>
                      <a:pt x="918633" y="294217"/>
                      <a:pt x="459316" y="147108"/>
                      <a:pt x="0" y="0"/>
                    </a:cubicBezTo>
                  </a:path>
                </a:pathLst>
              </a:custGeom>
              <a:noFill/>
              <a:ln w="76200">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4" name="Freeform: Shape 13">
                <a:extLst>
                  <a:ext uri="{FF2B5EF4-FFF2-40B4-BE49-F238E27FC236}">
                    <a16:creationId xmlns:a16="http://schemas.microsoft.com/office/drawing/2014/main" id="{6F7E8D21-F463-AED6-BCB0-64D2CE7C48BA}"/>
                  </a:ext>
                </a:extLst>
              </p:cNvPr>
              <p:cNvSpPr/>
              <p:nvPr/>
            </p:nvSpPr>
            <p:spPr>
              <a:xfrm>
                <a:off x="5842000" y="1803400"/>
                <a:ext cx="571500" cy="1930400"/>
              </a:xfrm>
              <a:custGeom>
                <a:avLst/>
                <a:gdLst>
                  <a:gd name="connsiteX0" fmla="*/ 0 w 571500"/>
                  <a:gd name="connsiteY0" fmla="*/ 1930400 h 1930400"/>
                  <a:gd name="connsiteX1" fmla="*/ 215900 w 571500"/>
                  <a:gd name="connsiteY1" fmla="*/ 596900 h 1930400"/>
                  <a:gd name="connsiteX2" fmla="*/ 571500 w 571500"/>
                  <a:gd name="connsiteY2" fmla="*/ 0 h 1930400"/>
                </a:gdLst>
                <a:ahLst/>
                <a:cxnLst>
                  <a:cxn ang="0">
                    <a:pos x="connsiteX0" y="connsiteY0"/>
                  </a:cxn>
                  <a:cxn ang="0">
                    <a:pos x="connsiteX1" y="connsiteY1"/>
                  </a:cxn>
                  <a:cxn ang="0">
                    <a:pos x="connsiteX2" y="connsiteY2"/>
                  </a:cxn>
                </a:cxnLst>
                <a:rect l="l" t="t" r="r" b="b"/>
                <a:pathLst>
                  <a:path w="571500" h="1930400">
                    <a:moveTo>
                      <a:pt x="0" y="1930400"/>
                    </a:moveTo>
                    <a:cubicBezTo>
                      <a:pt x="60325" y="1424516"/>
                      <a:pt x="120650" y="918633"/>
                      <a:pt x="215900" y="596900"/>
                    </a:cubicBezTo>
                    <a:cubicBezTo>
                      <a:pt x="311150" y="275167"/>
                      <a:pt x="441325" y="137583"/>
                      <a:pt x="571500" y="0"/>
                    </a:cubicBezTo>
                  </a:path>
                </a:pathLst>
              </a:custGeom>
              <a:noFill/>
              <a:ln w="76200">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pic>
          <p:nvPicPr>
            <p:cNvPr id="6" name="Graphic 5" descr="Stuffed Toy with solid fill">
              <a:extLst>
                <a:ext uri="{FF2B5EF4-FFF2-40B4-BE49-F238E27FC236}">
                  <a16:creationId xmlns:a16="http://schemas.microsoft.com/office/drawing/2014/main" id="{7370F64E-2BDA-38EF-1AC4-07AA7DC6B14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957152">
              <a:off x="6274794" y="2591292"/>
              <a:ext cx="914400" cy="914400"/>
            </a:xfrm>
            <a:prstGeom prst="rect">
              <a:avLst/>
            </a:prstGeom>
          </p:spPr>
        </p:pic>
        <p:pic>
          <p:nvPicPr>
            <p:cNvPr id="7" name="Graphic 6" descr="Toy Train with solid fill">
              <a:extLst>
                <a:ext uri="{FF2B5EF4-FFF2-40B4-BE49-F238E27FC236}">
                  <a16:creationId xmlns:a16="http://schemas.microsoft.com/office/drawing/2014/main" id="{32140652-6630-5418-854F-795E433EC9A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20119481">
              <a:off x="5407193" y="3269657"/>
              <a:ext cx="914400" cy="914400"/>
            </a:xfrm>
            <a:prstGeom prst="rect">
              <a:avLst/>
            </a:prstGeom>
          </p:spPr>
        </p:pic>
        <p:pic>
          <p:nvPicPr>
            <p:cNvPr id="8" name="Graphic 7" descr="Puppet with solid fill">
              <a:extLst>
                <a:ext uri="{FF2B5EF4-FFF2-40B4-BE49-F238E27FC236}">
                  <a16:creationId xmlns:a16="http://schemas.microsoft.com/office/drawing/2014/main" id="{F440A171-CF00-F797-C809-AA8DA7D3B8C5}"/>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rot="20825893">
              <a:off x="6981770" y="1757077"/>
              <a:ext cx="914400" cy="914400"/>
            </a:xfrm>
            <a:prstGeom prst="rect">
              <a:avLst/>
            </a:prstGeom>
          </p:spPr>
        </p:pic>
        <p:pic>
          <p:nvPicPr>
            <p:cNvPr id="9" name="Graphic 8" descr="Rubber duck with solid fill">
              <a:extLst>
                <a:ext uri="{FF2B5EF4-FFF2-40B4-BE49-F238E27FC236}">
                  <a16:creationId xmlns:a16="http://schemas.microsoft.com/office/drawing/2014/main" id="{64DC9C23-86B5-91E8-CB5E-BC55BCBA15C6}"/>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391126" y="2177010"/>
              <a:ext cx="914400" cy="914400"/>
            </a:xfrm>
            <a:prstGeom prst="rect">
              <a:avLst/>
            </a:prstGeom>
          </p:spPr>
        </p:pic>
        <p:pic>
          <p:nvPicPr>
            <p:cNvPr id="10" name="Graphic 9" descr="Bucket and shovel with solid fill">
              <a:extLst>
                <a:ext uri="{FF2B5EF4-FFF2-40B4-BE49-F238E27FC236}">
                  <a16:creationId xmlns:a16="http://schemas.microsoft.com/office/drawing/2014/main" id="{E6813A11-0802-4B3D-C38A-339DC94F2E97}"/>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rot="1475772">
              <a:off x="6923500" y="3036855"/>
              <a:ext cx="914400" cy="914400"/>
            </a:xfrm>
            <a:prstGeom prst="rect">
              <a:avLst/>
            </a:prstGeom>
          </p:spPr>
        </p:pic>
        <p:pic>
          <p:nvPicPr>
            <p:cNvPr id="11" name="Graphic 10" descr="Filing Box Archive with solid fill">
              <a:extLst>
                <a:ext uri="{FF2B5EF4-FFF2-40B4-BE49-F238E27FC236}">
                  <a16:creationId xmlns:a16="http://schemas.microsoft.com/office/drawing/2014/main" id="{3F8B37C5-B77E-1E4D-9490-A14EEB4F786A}"/>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4214000" y="4025904"/>
              <a:ext cx="2880500" cy="1739256"/>
            </a:xfrm>
            <a:prstGeom prst="rect">
              <a:avLst/>
            </a:prstGeom>
          </p:spPr>
        </p:pic>
      </p:grpSp>
      <p:graphicFrame>
        <p:nvGraphicFramePr>
          <p:cNvPr id="15" name="Table 14">
            <a:extLst>
              <a:ext uri="{FF2B5EF4-FFF2-40B4-BE49-F238E27FC236}">
                <a16:creationId xmlns:a16="http://schemas.microsoft.com/office/drawing/2014/main" id="{340B7D83-DD41-DC1B-3ABB-83513B2718A6}"/>
              </a:ext>
            </a:extLst>
          </p:cNvPr>
          <p:cNvGraphicFramePr>
            <a:graphicFrameLocks noGrp="1"/>
          </p:cNvGraphicFramePr>
          <p:nvPr>
            <p:extLst>
              <p:ext uri="{D42A27DB-BD31-4B8C-83A1-F6EECF244321}">
                <p14:modId xmlns:p14="http://schemas.microsoft.com/office/powerpoint/2010/main" val="3757266249"/>
              </p:ext>
            </p:extLst>
          </p:nvPr>
        </p:nvGraphicFramePr>
        <p:xfrm>
          <a:off x="977901" y="890084"/>
          <a:ext cx="5257800" cy="2148840"/>
        </p:xfrm>
        <a:graphic>
          <a:graphicData uri="http://schemas.openxmlformats.org/drawingml/2006/table">
            <a:tbl>
              <a:tblPr rtl="1" firstRow="1" bandRow="1"/>
              <a:tblGrid>
                <a:gridCol w="1016000">
                  <a:extLst>
                    <a:ext uri="{9D8B030D-6E8A-4147-A177-3AD203B41FA5}">
                      <a16:colId xmlns:a16="http://schemas.microsoft.com/office/drawing/2014/main" val="821211715"/>
                    </a:ext>
                  </a:extLst>
                </a:gridCol>
                <a:gridCol w="4241800">
                  <a:extLst>
                    <a:ext uri="{9D8B030D-6E8A-4147-A177-3AD203B41FA5}">
                      <a16:colId xmlns:a16="http://schemas.microsoft.com/office/drawing/2014/main" val="2387873721"/>
                    </a:ext>
                  </a:extLst>
                </a:gridCol>
              </a:tblGrid>
              <a:tr h="0">
                <a:tc gridSpan="2">
                  <a:txBody>
                    <a:bodyPr/>
                    <a:lstStyle/>
                    <a:p>
                      <a:pPr algn="r" rtl="1"/>
                      <a:r>
                        <a:rPr lang="ar-SA" sz="900" b="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ألعاب الأطفال البالغين حوالي ١٢ شهرًا</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solidFill>
                      <a:srgbClr val="E8F4E6"/>
                    </a:solidFill>
                  </a:tcPr>
                </a:tc>
                <a:tc hMerge="1">
                  <a:txBody>
                    <a:bodyPr/>
                    <a:lstStyle/>
                    <a:p>
                      <a:endParaRPr lang="en-FR"/>
                    </a:p>
                  </a:txBody>
                  <a:tcPr/>
                </a:tc>
                <a:extLst>
                  <a:ext uri="{0D108BD9-81ED-4DB2-BD59-A6C34878D82A}">
                    <a16:rowId xmlns:a16="http://schemas.microsoft.com/office/drawing/2014/main" val="1631071062"/>
                  </a:ext>
                </a:extLst>
              </a:tr>
              <a:tr h="628015">
                <a:tc>
                  <a:txBody>
                    <a:bodyPr/>
                    <a:lstStyle/>
                    <a:p>
                      <a:pPr algn="r" rtl="1"/>
                      <a:r>
                        <a:rPr lang="en-US" sz="900" b="1" kern="100">
                          <a:effectLst/>
                          <a:latin typeface="Calibri" panose="020F0502020204030204" pitchFamily="34" charset="0"/>
                          <a:ea typeface="Calibri" panose="020F0502020204030204" pitchFamily="34" charset="0"/>
                          <a:cs typeface="Calibri" panose="020F0502020204030204" pitchFamily="34" charset="0"/>
                        </a:rPr>
                        <a:t>"</a:t>
                      </a:r>
                      <a:r>
                        <a:rPr lang="ar-SA" sz="900" b="1" kern="100">
                          <a:effectLst/>
                          <a:latin typeface="Calibri" panose="020F0502020204030204" pitchFamily="34" charset="0"/>
                          <a:ea typeface="Calibri" panose="020F0502020204030204" pitchFamily="34" charset="0"/>
                          <a:cs typeface="Calibri" panose="020F0502020204030204" pitchFamily="34" charset="0"/>
                        </a:rPr>
                        <a:t>إنها لك</a:t>
                      </a:r>
                      <a:r>
                        <a:rPr lang="en-US" sz="900" b="1" kern="100">
                          <a:effectLst/>
                          <a:latin typeface="Calibri" panose="020F0502020204030204" pitchFamily="34" charset="0"/>
                          <a:ea typeface="Calibri" panose="020F0502020204030204" pitchFamily="34" charset="0"/>
                          <a:cs typeface="Calibri" panose="020F0502020204030204" pitchFamily="34" charset="0"/>
                        </a:rPr>
                        <a:t>!"</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ar-SA" sz="900" kern="100">
                          <a:effectLst/>
                          <a:latin typeface="Calibri" panose="020F0502020204030204" pitchFamily="34" charset="0"/>
                          <a:ea typeface="Calibri" panose="020F0502020204030204" pitchFamily="34" charset="0"/>
                          <a:cs typeface="Calibri" panose="020F0502020204030204" pitchFamily="34" charset="0"/>
                        </a:rPr>
                        <a:t>يبدأ الأطفال في عمر السنة في فهم مفهوم اللعب التخيلي. هناك طريقة بسيطة لتشجيعهم وهي حمل لعبة (أو موزة أو حذاء أو حتى يدك فقط) على أذنك والتظاهر بالتحدث على الهاتف مع أحد أفراد الأسرة أو الأصدقاء. بعد انتهاء المكالمة الظاهرية، قم بإصدار صوت رنين، ولكن هذه المرة عندما</a:t>
                      </a:r>
                      <a:r>
                        <a:rPr lang="en-US" sz="900" kern="100">
                          <a:effectLst/>
                          <a:latin typeface="Calibri" panose="020F0502020204030204" pitchFamily="34" charset="0"/>
                          <a:ea typeface="Calibri" panose="020F0502020204030204" pitchFamily="34" charset="0"/>
                          <a:cs typeface="Calibri" panose="020F0502020204030204" pitchFamily="34" charset="0"/>
                        </a:rPr>
                        <a:t> "</a:t>
                      </a:r>
                      <a:r>
                        <a:rPr lang="ar-SA" sz="900" kern="100">
                          <a:effectLst/>
                          <a:latin typeface="Calibri" panose="020F0502020204030204" pitchFamily="34" charset="0"/>
                          <a:ea typeface="Calibri" panose="020F0502020204030204" pitchFamily="34" charset="0"/>
                          <a:cs typeface="Calibri" panose="020F0502020204030204" pitchFamily="34" charset="0"/>
                        </a:rPr>
                        <a:t>ترد</a:t>
                      </a:r>
                      <a:r>
                        <a:rPr lang="en-US" sz="900" kern="100">
                          <a:effectLst/>
                          <a:latin typeface="Calibri" panose="020F0502020204030204" pitchFamily="34" charset="0"/>
                          <a:ea typeface="Calibri" panose="020F0502020204030204" pitchFamily="34" charset="0"/>
                          <a:cs typeface="Calibri" panose="020F0502020204030204" pitchFamily="34" charset="0"/>
                        </a:rPr>
                        <a:t>" </a:t>
                      </a:r>
                      <a:r>
                        <a:rPr lang="ar-SA" sz="900" kern="100">
                          <a:effectLst/>
                          <a:latin typeface="Calibri" panose="020F0502020204030204" pitchFamily="34" charset="0"/>
                          <a:ea typeface="Calibri" panose="020F0502020204030204" pitchFamily="34" charset="0"/>
                          <a:cs typeface="Calibri" panose="020F0502020204030204" pitchFamily="34" charset="0"/>
                        </a:rPr>
                        <a:t>على الهاتف ، أخبر الطفل الصغير أن شخص ما يتصل به! ضع</a:t>
                      </a:r>
                      <a:r>
                        <a:rPr lang="en-US" sz="900" kern="100">
                          <a:effectLst/>
                          <a:latin typeface="Calibri" panose="020F0502020204030204" pitchFamily="34" charset="0"/>
                          <a:ea typeface="Calibri" panose="020F0502020204030204" pitchFamily="34" charset="0"/>
                          <a:cs typeface="Calibri" panose="020F0502020204030204" pitchFamily="34" charset="0"/>
                        </a:rPr>
                        <a:t> "</a:t>
                      </a:r>
                      <a:r>
                        <a:rPr lang="ar-SA" sz="900" kern="100">
                          <a:effectLst/>
                          <a:latin typeface="Calibri" panose="020F0502020204030204" pitchFamily="34" charset="0"/>
                          <a:ea typeface="Calibri" panose="020F0502020204030204" pitchFamily="34" charset="0"/>
                          <a:cs typeface="Calibri" panose="020F0502020204030204" pitchFamily="34" charset="0"/>
                        </a:rPr>
                        <a:t>الهاتف</a:t>
                      </a:r>
                      <a:r>
                        <a:rPr lang="en-US" sz="900" kern="100">
                          <a:effectLst/>
                          <a:latin typeface="Calibri" panose="020F0502020204030204" pitchFamily="34" charset="0"/>
                          <a:ea typeface="Calibri" panose="020F0502020204030204" pitchFamily="34" charset="0"/>
                          <a:cs typeface="Calibri" panose="020F0502020204030204" pitchFamily="34" charset="0"/>
                        </a:rPr>
                        <a:t>" </a:t>
                      </a:r>
                      <a:r>
                        <a:rPr lang="ar-SA" sz="900" kern="100">
                          <a:effectLst/>
                          <a:latin typeface="Calibri" panose="020F0502020204030204" pitchFamily="34" charset="0"/>
                          <a:ea typeface="Calibri" panose="020F0502020204030204" pitchFamily="34" charset="0"/>
                          <a:cs typeface="Calibri" panose="020F0502020204030204" pitchFamily="34" charset="0"/>
                        </a:rPr>
                        <a:t>بالقرب من أذنه واطلب منه أن يقول</a:t>
                      </a:r>
                      <a:r>
                        <a:rPr lang="en-US" sz="900" kern="100">
                          <a:effectLst/>
                          <a:latin typeface="Calibri" panose="020F0502020204030204" pitchFamily="34" charset="0"/>
                          <a:ea typeface="Calibri" panose="020F0502020204030204" pitchFamily="34" charset="0"/>
                          <a:cs typeface="Calibri" panose="020F0502020204030204" pitchFamily="34" charset="0"/>
                        </a:rPr>
                        <a:t> "</a:t>
                      </a:r>
                      <a:r>
                        <a:rPr lang="ar-SA" sz="900" kern="100">
                          <a:effectLst/>
                          <a:latin typeface="Calibri" panose="020F0502020204030204" pitchFamily="34" charset="0"/>
                          <a:ea typeface="Calibri" panose="020F0502020204030204" pitchFamily="34" charset="0"/>
                          <a:cs typeface="Calibri" panose="020F0502020204030204" pitchFamily="34" charset="0"/>
                        </a:rPr>
                        <a:t>مرحبًا</a:t>
                      </a:r>
                      <a:r>
                        <a:rPr lang="en-US" sz="900" kern="100">
                          <a:effectLst/>
                          <a:latin typeface="Calibri" panose="020F0502020204030204" pitchFamily="34" charset="0"/>
                          <a:ea typeface="Calibri" panose="020F0502020204030204" pitchFamily="34" charset="0"/>
                          <a:cs typeface="Calibri" panose="020F0502020204030204" pitchFamily="34" charset="0"/>
                        </a:rPr>
                        <a:t>" </a:t>
                      </a:r>
                      <a:r>
                        <a:rPr lang="ar-SA" sz="900" kern="100">
                          <a:effectLst/>
                          <a:latin typeface="Calibri" panose="020F0502020204030204" pitchFamily="34" charset="0"/>
                          <a:ea typeface="Calibri" panose="020F0502020204030204" pitchFamily="34" charset="0"/>
                          <a:cs typeface="Calibri" panose="020F0502020204030204" pitchFamily="34" charset="0"/>
                        </a:rPr>
                        <a:t>والدردشة بعيدًا</a:t>
                      </a:r>
                      <a:r>
                        <a:rPr lang="en-US" sz="900" kern="100">
                          <a:effectLst/>
                          <a:latin typeface="Calibri" panose="020F0502020204030204" pitchFamily="34" charset="0"/>
                          <a:ea typeface="Calibri" panose="020F0502020204030204" pitchFamily="34" charset="0"/>
                          <a:cs typeface="Calibri" panose="020F0502020204030204" pitchFamily="34" charset="0"/>
                        </a:rPr>
                        <a:t>.</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1039196687"/>
                  </a:ext>
                </a:extLst>
              </a:tr>
              <a:tr h="628015">
                <a:tc>
                  <a:txBody>
                    <a:bodyPr/>
                    <a:lstStyle/>
                    <a:p>
                      <a:pPr algn="r" rtl="1"/>
                      <a:r>
                        <a:rPr lang="ar-SA" sz="900" b="1" kern="100">
                          <a:effectLst/>
                          <a:latin typeface="Calibri" panose="020F0502020204030204" pitchFamily="34" charset="0"/>
                          <a:ea typeface="Calibri" panose="020F0502020204030204" pitchFamily="34" charset="0"/>
                          <a:cs typeface="Calibri" panose="020F0502020204030204" pitchFamily="34" charset="0"/>
                        </a:rPr>
                        <a:t>تفريغ وتعبئة</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ar-SA" sz="900" kern="100">
                          <a:effectLst/>
                          <a:latin typeface="Calibri" panose="020F0502020204030204" pitchFamily="34" charset="0"/>
                          <a:ea typeface="Calibri" panose="020F0502020204030204" pitchFamily="34" charset="0"/>
                          <a:cs typeface="Calibri" panose="020F0502020204030204" pitchFamily="34" charset="0"/>
                        </a:rPr>
                        <a:t>يحب الأطفال الصغار وضع الأشياء في حاوية وإلقاءها مرارًا وتكرارًا. (ربما رأيت طفلًا صغيرًا يفرغ سلة غسيل مليئة بالملابس النظيفة أو سلة مليئة بالألعاب التي وضعتها بعيدًا!) شجع هذا النشاط الممتع وأعد توجيهه من خلال تزويده بمجموعة متنوعة من الحاويات (مثل أوعية الخلط الفارغة أو الصناديق أو السلال) والأشياء الآمنة لملئها، مثل الألعاب أو الجوارب</a:t>
                      </a:r>
                      <a:r>
                        <a:rPr lang="en-US" sz="900" kern="100">
                          <a:effectLst/>
                          <a:latin typeface="Calibri" panose="020F0502020204030204" pitchFamily="34" charset="0"/>
                          <a:ea typeface="Calibri" panose="020F0502020204030204" pitchFamily="34" charset="0"/>
                          <a:cs typeface="Calibri" panose="020F0502020204030204" pitchFamily="34" charset="0"/>
                        </a:rPr>
                        <a:t>.</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2385451831"/>
                  </a:ext>
                </a:extLst>
              </a:tr>
              <a:tr h="628015">
                <a:tc>
                  <a:txBody>
                    <a:bodyPr/>
                    <a:lstStyle/>
                    <a:p>
                      <a:pPr algn="r" rtl="1"/>
                      <a:r>
                        <a:rPr lang="ar-SA" sz="900" b="1" kern="100">
                          <a:effectLst/>
                          <a:latin typeface="Calibri" panose="020F0502020204030204" pitchFamily="34" charset="0"/>
                          <a:ea typeface="Calibri" panose="020F0502020204030204" pitchFamily="34" charset="0"/>
                          <a:cs typeface="Calibri" panose="020F0502020204030204" pitchFamily="34" charset="0"/>
                        </a:rPr>
                        <a:t>لعبة الاختباء والبحث البسيطة</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ar-SA" sz="900" kern="100">
                          <a:effectLst/>
                          <a:latin typeface="Calibri" panose="020F0502020204030204" pitchFamily="34" charset="0"/>
                          <a:ea typeface="Calibri" panose="020F0502020204030204" pitchFamily="34" charset="0"/>
                          <a:cs typeface="Calibri" panose="020F0502020204030204" pitchFamily="34" charset="0"/>
                        </a:rPr>
                        <a:t>في هذا العمر، قد يستمتع الأطفال الصغار بإخفاء أنفسهم والاستماع إليك وأنت تبحث بصوت عالٍ عنهم أثناء تتبعهم لموقعك ذهنيًا. حافظ على إثارة اللعبة من خلال المبالغة في حركاتك وكلماتك، والبحث في أماكن سخيفة وإخبار ما تبحث عنه</a:t>
                      </a:r>
                      <a:r>
                        <a:rPr lang="en-US" sz="900" kern="100">
                          <a:effectLst/>
                          <a:latin typeface="Calibri" panose="020F0502020204030204" pitchFamily="34" charset="0"/>
                          <a:ea typeface="Calibri" panose="020F0502020204030204" pitchFamily="34" charset="0"/>
                          <a:cs typeface="Calibri" panose="020F0502020204030204" pitchFamily="34" charset="0"/>
                        </a:rPr>
                        <a:t>: "</a:t>
                      </a:r>
                      <a:r>
                        <a:rPr lang="ar-SA" sz="900" kern="100">
                          <a:effectLst/>
                          <a:latin typeface="Calibri" panose="020F0502020204030204" pitchFamily="34" charset="0"/>
                          <a:ea typeface="Calibri" panose="020F0502020204030204" pitchFamily="34" charset="0"/>
                          <a:cs typeface="Calibri" panose="020F0502020204030204" pitchFamily="34" charset="0"/>
                        </a:rPr>
                        <a:t>أين الطفل؟ هل الطفل تحت الطاولة؟ لا. هل الطفل على السقف؟ لا. هل الطفل خلف الأريكة؟ نعم! لقد وجدتك</a:t>
                      </a:r>
                      <a:r>
                        <a:rPr lang="en-US" sz="900" kern="100">
                          <a:effectLst/>
                          <a:latin typeface="Calibri" panose="020F0502020204030204" pitchFamily="34" charset="0"/>
                          <a:ea typeface="Calibri" panose="020F0502020204030204" pitchFamily="34" charset="0"/>
                          <a:cs typeface="Calibri" panose="020F0502020204030204" pitchFamily="34" charset="0"/>
                        </a:rPr>
                        <a:t>!"</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1216144336"/>
                  </a:ext>
                </a:extLst>
              </a:tr>
            </a:tbl>
          </a:graphicData>
        </a:graphic>
      </p:graphicFrame>
    </p:spTree>
    <p:extLst>
      <p:ext uri="{BB962C8B-B14F-4D97-AF65-F5344CB8AC3E}">
        <p14:creationId xmlns:p14="http://schemas.microsoft.com/office/powerpoint/2010/main" val="283065375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xagon 1">
            <a:extLst>
              <a:ext uri="{FF2B5EF4-FFF2-40B4-BE49-F238E27FC236}">
                <a16:creationId xmlns:a16="http://schemas.microsoft.com/office/drawing/2014/main" id="{53C5743C-5A98-9B6F-F0BD-5A82B8FAEE90}"/>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1" name="Hexagon 20">
            <a:extLst>
              <a:ext uri="{FF2B5EF4-FFF2-40B4-BE49-F238E27FC236}">
                <a16:creationId xmlns:a16="http://schemas.microsoft.com/office/drawing/2014/main" id="{C770D6A2-9D61-1D12-8A16-310999A1542F}"/>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2" name="Hexagon 21">
            <a:extLst>
              <a:ext uri="{FF2B5EF4-FFF2-40B4-BE49-F238E27FC236}">
                <a16:creationId xmlns:a16="http://schemas.microsoft.com/office/drawing/2014/main" id="{9C93354F-7746-BECD-9E68-636BE0014C71}"/>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3" name="Hexagon 22">
            <a:extLst>
              <a:ext uri="{FF2B5EF4-FFF2-40B4-BE49-F238E27FC236}">
                <a16:creationId xmlns:a16="http://schemas.microsoft.com/office/drawing/2014/main" id="{512BEA22-0E0F-7442-5DB8-D6F1BD91F714}"/>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4" name="Hexagon 23">
            <a:extLst>
              <a:ext uri="{FF2B5EF4-FFF2-40B4-BE49-F238E27FC236}">
                <a16:creationId xmlns:a16="http://schemas.microsoft.com/office/drawing/2014/main" id="{42DDE2EC-9083-D760-FC5B-78092F83BE69}"/>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5" name="Hexagon 24">
            <a:extLst>
              <a:ext uri="{FF2B5EF4-FFF2-40B4-BE49-F238E27FC236}">
                <a16:creationId xmlns:a16="http://schemas.microsoft.com/office/drawing/2014/main" id="{D1A8BD39-1F0F-2984-AD13-F8D8DB4B8471}"/>
              </a:ext>
            </a:extLst>
          </p:cNvPr>
          <p:cNvSpPr/>
          <p:nvPr/>
        </p:nvSpPr>
        <p:spPr>
          <a:xfrm rot="1782986">
            <a:off x="286724" y="261533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6" name="Hexagon 25">
            <a:extLst>
              <a:ext uri="{FF2B5EF4-FFF2-40B4-BE49-F238E27FC236}">
                <a16:creationId xmlns:a16="http://schemas.microsoft.com/office/drawing/2014/main" id="{8270F42E-188C-A04D-3BC3-EFB7CDC62164}"/>
              </a:ext>
            </a:extLst>
          </p:cNvPr>
          <p:cNvSpPr/>
          <p:nvPr/>
        </p:nvSpPr>
        <p:spPr>
          <a:xfrm rot="1782986">
            <a:off x="286724" y="307817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7" name="Hexagon 26">
            <a:extLst>
              <a:ext uri="{FF2B5EF4-FFF2-40B4-BE49-F238E27FC236}">
                <a16:creationId xmlns:a16="http://schemas.microsoft.com/office/drawing/2014/main" id="{0AFC18FA-577D-2CE5-6A84-B4E53DC6AA7D}"/>
              </a:ext>
            </a:extLst>
          </p:cNvPr>
          <p:cNvSpPr/>
          <p:nvPr/>
        </p:nvSpPr>
        <p:spPr>
          <a:xfrm rot="1782986">
            <a:off x="286724" y="354102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8" name="Hexagon 27">
            <a:extLst>
              <a:ext uri="{FF2B5EF4-FFF2-40B4-BE49-F238E27FC236}">
                <a16:creationId xmlns:a16="http://schemas.microsoft.com/office/drawing/2014/main" id="{F9553166-B858-3043-9A70-2459BBC615FF}"/>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9" name="Hexagon 28">
            <a:extLst>
              <a:ext uri="{FF2B5EF4-FFF2-40B4-BE49-F238E27FC236}">
                <a16:creationId xmlns:a16="http://schemas.microsoft.com/office/drawing/2014/main" id="{E551BBCB-B128-7379-B8C1-2DE8F0691519}"/>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aphicFrame>
        <p:nvGraphicFramePr>
          <p:cNvPr id="4" name="Table 3">
            <a:extLst>
              <a:ext uri="{FF2B5EF4-FFF2-40B4-BE49-F238E27FC236}">
                <a16:creationId xmlns:a16="http://schemas.microsoft.com/office/drawing/2014/main" id="{145AC3EA-2E27-01BF-57BD-B90E6F022EB3}"/>
              </a:ext>
            </a:extLst>
          </p:cNvPr>
          <p:cNvGraphicFramePr>
            <a:graphicFrameLocks noGrp="1"/>
          </p:cNvGraphicFramePr>
          <p:nvPr>
            <p:extLst>
              <p:ext uri="{D42A27DB-BD31-4B8C-83A1-F6EECF244321}">
                <p14:modId xmlns:p14="http://schemas.microsoft.com/office/powerpoint/2010/main" val="2411537412"/>
              </p:ext>
            </p:extLst>
          </p:nvPr>
        </p:nvGraphicFramePr>
        <p:xfrm>
          <a:off x="1003301" y="835196"/>
          <a:ext cx="5257800" cy="4267200"/>
        </p:xfrm>
        <a:graphic>
          <a:graphicData uri="http://schemas.openxmlformats.org/drawingml/2006/table">
            <a:tbl>
              <a:tblPr rtl="1" firstRow="1" bandRow="1"/>
              <a:tblGrid>
                <a:gridCol w="1016000">
                  <a:extLst>
                    <a:ext uri="{9D8B030D-6E8A-4147-A177-3AD203B41FA5}">
                      <a16:colId xmlns:a16="http://schemas.microsoft.com/office/drawing/2014/main" val="3116683153"/>
                    </a:ext>
                  </a:extLst>
                </a:gridCol>
                <a:gridCol w="4241800">
                  <a:extLst>
                    <a:ext uri="{9D8B030D-6E8A-4147-A177-3AD203B41FA5}">
                      <a16:colId xmlns:a16="http://schemas.microsoft.com/office/drawing/2014/main" val="4010680908"/>
                    </a:ext>
                  </a:extLst>
                </a:gridCol>
              </a:tblGrid>
              <a:tr h="0">
                <a:tc gridSpan="2">
                  <a:txBody>
                    <a:bodyPr/>
                    <a:lstStyle/>
                    <a:p>
                      <a:pPr algn="r" rtl="1"/>
                      <a:r>
                        <a:rPr lang="ar-SA" sz="1000" b="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ألعاب الأطفال البالغين حوالي١٨ شهرًا</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solidFill>
                      <a:srgbClr val="E8F4E6"/>
                    </a:solidFill>
                  </a:tcPr>
                </a:tc>
                <a:tc hMerge="1">
                  <a:txBody>
                    <a:bodyPr/>
                    <a:lstStyle/>
                    <a:p>
                      <a:endParaRPr lang="en-FR"/>
                    </a:p>
                  </a:txBody>
                  <a:tcPr/>
                </a:tc>
                <a:extLst>
                  <a:ext uri="{0D108BD9-81ED-4DB2-BD59-A6C34878D82A}">
                    <a16:rowId xmlns:a16="http://schemas.microsoft.com/office/drawing/2014/main" val="3187258795"/>
                  </a:ext>
                </a:extLst>
              </a:tr>
              <a:tr h="628015">
                <a:tc>
                  <a:txBody>
                    <a:bodyPr/>
                    <a:lstStyle/>
                    <a:p>
                      <a:pPr algn="r" rtl="1"/>
                      <a:r>
                        <a:rPr lang="ar-SA" sz="1000" b="1" kern="100">
                          <a:effectLst/>
                          <a:latin typeface="Calibri" panose="020F0502020204030204" pitchFamily="34" charset="0"/>
                          <a:ea typeface="Calibri" panose="020F0502020204030204" pitchFamily="34" charset="0"/>
                          <a:cs typeface="Calibri" panose="020F0502020204030204" pitchFamily="34" charset="0"/>
                        </a:rPr>
                        <a:t>مثلك تماما</a:t>
                      </a:r>
                      <a:r>
                        <a:rPr lang="en-US" sz="1000" b="1" kern="100">
                          <a:effectLst/>
                          <a:latin typeface="Calibri" panose="020F0502020204030204" pitchFamily="34" charset="0"/>
                          <a:ea typeface="Calibri" panose="020F0502020204030204" pitchFamily="34" charset="0"/>
                          <a:cs typeface="Calibri" panose="020F0502020204030204" pitchFamily="34" charset="0"/>
                        </a:rPr>
                        <a:t>!</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ar-SA" sz="1000" kern="100">
                          <a:effectLst/>
                          <a:latin typeface="Calibri" panose="020F0502020204030204" pitchFamily="34" charset="0"/>
                          <a:ea typeface="Calibri" panose="020F0502020204030204" pitchFamily="34" charset="0"/>
                          <a:cs typeface="Calibri" panose="020F0502020204030204" pitchFamily="34" charset="0"/>
                        </a:rPr>
                        <a:t>قد يبدأ الأطفال الصغار في هذا العمر في الاستمتاع بلعب التظاهر. قد يتصرفون وفقًا للسلوكيات والروتين الذي يرون البالغين أو الأشقاء يقومون به. انضم إليهم</a:t>
                      </a:r>
                      <a:r>
                        <a:rPr lang="en-US" sz="1000" kern="100">
                          <a:effectLst/>
                          <a:latin typeface="Calibri" panose="020F0502020204030204" pitchFamily="34" charset="0"/>
                          <a:ea typeface="Calibri" panose="020F0502020204030204" pitchFamily="34" charset="0"/>
                          <a:cs typeface="Calibri" panose="020F0502020204030204" pitchFamily="34" charset="0"/>
                        </a:rPr>
                        <a:t>! </a:t>
                      </a:r>
                      <a:r>
                        <a:rPr lang="ar-SA" sz="1000" kern="100">
                          <a:effectLst/>
                          <a:latin typeface="Calibri" panose="020F0502020204030204" pitchFamily="34" charset="0"/>
                          <a:ea typeface="Calibri" panose="020F0502020204030204" pitchFamily="34" charset="0"/>
                          <a:cs typeface="Calibri" panose="020F0502020204030204" pitchFamily="34" charset="0"/>
                        </a:rPr>
                        <a:t>إذا تظاهر طفل صغير بتقليب الطعام في الوعاء، فقل،</a:t>
                      </a:r>
                      <a:r>
                        <a:rPr lang="en-US" sz="1000" kern="100">
                          <a:effectLst/>
                          <a:latin typeface="Calibri" panose="020F0502020204030204" pitchFamily="34" charset="0"/>
                          <a:ea typeface="Calibri" panose="020F0502020204030204" pitchFamily="34" charset="0"/>
                          <a:cs typeface="Calibri" panose="020F0502020204030204" pitchFamily="34" charset="0"/>
                        </a:rPr>
                        <a:t> "</a:t>
                      </a:r>
                      <a:r>
                        <a:rPr lang="ar-SA" sz="1000" kern="100">
                          <a:effectLst/>
                          <a:latin typeface="Calibri" panose="020F0502020204030204" pitchFamily="34" charset="0"/>
                          <a:ea typeface="Calibri" panose="020F0502020204030204" pitchFamily="34" charset="0"/>
                          <a:cs typeface="Calibri" panose="020F0502020204030204" pitchFamily="34" charset="0"/>
                        </a:rPr>
                        <a:t>ما الذي تقلبه؟ هل تصنع كعكة؟ رائحة لذيذة! دعونا نضعها في الفرن</a:t>
                      </a:r>
                      <a:r>
                        <a:rPr lang="en-US" sz="1000" kern="100">
                          <a:effectLst/>
                          <a:latin typeface="Calibri" panose="020F0502020204030204" pitchFamily="34" charset="0"/>
                          <a:ea typeface="Calibri" panose="020F0502020204030204" pitchFamily="34" charset="0"/>
                          <a:cs typeface="Calibri" panose="020F0502020204030204" pitchFamily="34" charset="0"/>
                        </a:rPr>
                        <a:t>! " </a:t>
                      </a:r>
                      <a:r>
                        <a:rPr lang="ar-SA" sz="1000" kern="100">
                          <a:effectLst/>
                          <a:latin typeface="Calibri" panose="020F0502020204030204" pitchFamily="34" charset="0"/>
                          <a:ea typeface="Calibri" panose="020F0502020204030204" pitchFamily="34" charset="0"/>
                          <a:cs typeface="Calibri" panose="020F0502020204030204" pitchFamily="34" charset="0"/>
                        </a:rPr>
                        <a:t>أو إذا تظاهروا بإطعام دمية ، فقل</a:t>
                      </a:r>
                      <a:r>
                        <a:rPr lang="en-US" sz="1000" kern="100">
                          <a:effectLst/>
                          <a:latin typeface="Calibri" panose="020F0502020204030204" pitchFamily="34" charset="0"/>
                          <a:ea typeface="Calibri" panose="020F0502020204030204" pitchFamily="34" charset="0"/>
                          <a:cs typeface="Calibri" panose="020F0502020204030204" pitchFamily="34" charset="0"/>
                        </a:rPr>
                        <a:t>: "</a:t>
                      </a:r>
                      <a:r>
                        <a:rPr lang="ar-SA" sz="1000" kern="100">
                          <a:effectLst/>
                          <a:latin typeface="Calibri" panose="020F0502020204030204" pitchFamily="34" charset="0"/>
                          <a:ea typeface="Calibri" panose="020F0502020204030204" pitchFamily="34" charset="0"/>
                          <a:cs typeface="Calibri" panose="020F0502020204030204" pitchFamily="34" charset="0"/>
                        </a:rPr>
                        <a:t>إنك تعتني بطفل رضيع! هل حان الوقت لتغيير الحفاضات له؟</a:t>
                      </a:r>
                      <a:r>
                        <a:rPr lang="en-US" sz="1000" kern="100">
                          <a:effectLst/>
                          <a:latin typeface="Calibri" panose="020F0502020204030204" pitchFamily="34" charset="0"/>
                          <a:ea typeface="Calibri" panose="020F0502020204030204" pitchFamily="34" charset="0"/>
                          <a:cs typeface="Calibri" panose="020F0502020204030204" pitchFamily="34" charset="0"/>
                        </a:rPr>
                        <a:t> " </a:t>
                      </a:r>
                      <a:r>
                        <a:rPr lang="ar-SA" sz="1000" kern="100">
                          <a:effectLst/>
                          <a:latin typeface="Calibri" panose="020F0502020204030204" pitchFamily="34" charset="0"/>
                          <a:ea typeface="Calibri" panose="020F0502020204030204" pitchFamily="34" charset="0"/>
                          <a:cs typeface="Calibri" panose="020F0502020204030204" pitchFamily="34" charset="0"/>
                        </a:rPr>
                        <a:t>ساعد في تشجيع اللعب التخيّلي عن طريق إعطاء الأطفال الصغار أشياء آمنة لاستخدامها - مثل المكنسة ، وقطعة قماش الغبار ، وفرشاة الشعر ، والأواني والمقالي ، إلخ</a:t>
                      </a:r>
                      <a:r>
                        <a:rPr lang="en-US" sz="1000" kern="100">
                          <a:effectLst/>
                          <a:latin typeface="Calibri" panose="020F0502020204030204" pitchFamily="34" charset="0"/>
                          <a:ea typeface="Calibri" panose="020F0502020204030204" pitchFamily="34" charset="0"/>
                          <a:cs typeface="Calibri" panose="020F0502020204030204" pitchFamily="34" charset="0"/>
                        </a:rPr>
                        <a:t>.</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2479203173"/>
                  </a:ext>
                </a:extLst>
              </a:tr>
              <a:tr h="628015">
                <a:tc>
                  <a:txBody>
                    <a:bodyPr/>
                    <a:lstStyle/>
                    <a:p>
                      <a:pPr algn="r" rtl="1"/>
                      <a:r>
                        <a:rPr lang="ar-SA" sz="1000" b="1" kern="100">
                          <a:effectLst/>
                          <a:latin typeface="Calibri" panose="020F0502020204030204" pitchFamily="34" charset="0"/>
                          <a:ea typeface="Calibri" panose="020F0502020204030204" pitchFamily="34" charset="0"/>
                          <a:cs typeface="Calibri" panose="020F0502020204030204" pitchFamily="34" charset="0"/>
                        </a:rPr>
                        <a:t>لعبة الذاكرة</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ar-SA" sz="1000" kern="100">
                          <a:effectLst/>
                          <a:latin typeface="Calibri" panose="020F0502020204030204" pitchFamily="34" charset="0"/>
                          <a:ea typeface="Calibri" panose="020F0502020204030204" pitchFamily="34" charset="0"/>
                          <a:cs typeface="Calibri" panose="020F0502020204030204" pitchFamily="34" charset="0"/>
                        </a:rPr>
                        <a:t>ابحث عن ثلاثة أكواب وثلاثة أشياء صغيرة يمكنك إخفاءها تحتها، مثل لعبة سيارة أو كرة صغيرة أو شكل حيوان. أظهر للطفل كل لعبة، وقل اسمها (هذه سيارة)، ودعه يراك تخفيها تحت أحد الأكواب. ثم اسأل،</a:t>
                      </a:r>
                      <a:r>
                        <a:rPr lang="en-US" sz="1000" kern="100">
                          <a:effectLst/>
                          <a:latin typeface="Calibri" panose="020F0502020204030204" pitchFamily="34" charset="0"/>
                          <a:ea typeface="Calibri" panose="020F0502020204030204" pitchFamily="34" charset="0"/>
                          <a:cs typeface="Calibri" panose="020F0502020204030204" pitchFamily="34" charset="0"/>
                        </a:rPr>
                        <a:t> "</a:t>
                      </a:r>
                      <a:r>
                        <a:rPr lang="ar-SA" sz="1000" kern="100">
                          <a:effectLst/>
                          <a:latin typeface="Calibri" panose="020F0502020204030204" pitchFamily="34" charset="0"/>
                          <a:ea typeface="Calibri" panose="020F0502020204030204" pitchFamily="34" charset="0"/>
                          <a:cs typeface="Calibri" panose="020F0502020204030204" pitchFamily="34" charset="0"/>
                        </a:rPr>
                        <a:t>أين السيارة؟</a:t>
                      </a:r>
                      <a:r>
                        <a:rPr lang="en-US" sz="1000" kern="100">
                          <a:effectLst/>
                          <a:latin typeface="Calibri" panose="020F0502020204030204" pitchFamily="34" charset="0"/>
                          <a:ea typeface="Calibri" panose="020F0502020204030204" pitchFamily="34" charset="0"/>
                          <a:cs typeface="Calibri" panose="020F0502020204030204" pitchFamily="34" charset="0"/>
                        </a:rPr>
                        <a:t>" </a:t>
                      </a:r>
                      <a:r>
                        <a:rPr lang="ar-SA" sz="1000" kern="100">
                          <a:effectLst/>
                          <a:latin typeface="Calibri" panose="020F0502020204030204" pitchFamily="34" charset="0"/>
                          <a:ea typeface="Calibri" panose="020F0502020204030204" pitchFamily="34" charset="0"/>
                          <a:cs typeface="Calibri" panose="020F0502020204030204" pitchFamily="34" charset="0"/>
                        </a:rPr>
                        <a:t>وشجعهم على رفع الكأس التي يعتقدون أنها تحته. إذا كانوا على حق، فقم بمدحهم واطلب منهم العثور على الشيء التالي. إذا كانوا على خطأ، فشجعهم على النظر تحت كوب آخر</a:t>
                      </a:r>
                      <a:r>
                        <a:rPr lang="en-US" sz="1000" kern="100">
                          <a:effectLst/>
                          <a:latin typeface="Calibri" panose="020F0502020204030204" pitchFamily="34" charset="0"/>
                          <a:ea typeface="Calibri" panose="020F0502020204030204" pitchFamily="34" charset="0"/>
                          <a:cs typeface="Calibri" panose="020F0502020204030204" pitchFamily="34" charset="0"/>
                        </a:rPr>
                        <a:t>. </a:t>
                      </a:r>
                      <a:r>
                        <a:rPr lang="ar-SA" sz="1000" kern="100">
                          <a:effectLst/>
                          <a:latin typeface="Calibri" panose="020F0502020204030204" pitchFamily="34" charset="0"/>
                          <a:ea typeface="Calibri" panose="020F0502020204030204" pitchFamily="34" charset="0"/>
                          <a:cs typeface="Calibri" panose="020F0502020204030204" pitchFamily="34" charset="0"/>
                        </a:rPr>
                        <a:t>غير اللعبة بإضافة المزيد (أو أقل) من الأكواب والأشياء أو بتحريك الأكواب بعد إخفاء الأشياء</a:t>
                      </a:r>
                      <a:r>
                        <a:rPr lang="en-US" sz="1000" kern="100">
                          <a:effectLst/>
                          <a:latin typeface="Calibri" panose="020F0502020204030204" pitchFamily="34" charset="0"/>
                          <a:ea typeface="Calibri" panose="020F0502020204030204" pitchFamily="34" charset="0"/>
                          <a:cs typeface="Calibri" panose="020F0502020204030204" pitchFamily="34" charset="0"/>
                        </a:rPr>
                        <a:t>.</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3445543154"/>
                  </a:ext>
                </a:extLst>
              </a:tr>
              <a:tr h="628015">
                <a:tc>
                  <a:txBody>
                    <a:bodyPr/>
                    <a:lstStyle/>
                    <a:p>
                      <a:pPr algn="r" rtl="1"/>
                      <a:r>
                        <a:rPr lang="ar-SA" sz="1000" b="1" kern="100">
                          <a:effectLst/>
                          <a:latin typeface="Calibri" panose="020F0502020204030204" pitchFamily="34" charset="0"/>
                          <a:ea typeface="Calibri" panose="020F0502020204030204" pitchFamily="34" charset="0"/>
                          <a:cs typeface="Calibri" panose="020F0502020204030204" pitchFamily="34" charset="0"/>
                        </a:rPr>
                        <a:t>جعل الأعمال المنزلية ممتعة</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ar-SA" sz="1000" kern="100">
                          <a:effectLst/>
                          <a:latin typeface="Calibri" panose="020F0502020204030204" pitchFamily="34" charset="0"/>
                          <a:ea typeface="Calibri" panose="020F0502020204030204" pitchFamily="34" charset="0"/>
                          <a:cs typeface="Calibri" panose="020F0502020204030204" pitchFamily="34" charset="0"/>
                        </a:rPr>
                        <a:t>يحب الأطفال الصغار المساعدة، والآن حان الوقت لتشجيعهم من خلال جعل الأعمال المنزلية ممتعة. هذا شكل من أشكال لعب الأدوار! تعتبر الأنشطة البسيطة مثل كنس الأرضية، أو وضع الألعاب ،أو الكتب بعيدًا، أو وضع الملابس في سلة الغسيل، كلها رائعة لممارسة مهارات جديدة. اجعل الأعمال المنزلية ممتعة من خلال الاستماع إلى الموسيقى، وضبط المؤقت وتشجيعهم على الذهاب بأسرع ما يمكن، أو تحويل سلة الغسيل إلى طوق كرة سلة وإلقاء الملابس. في البداية، قم بالأعمال المنزلية معًا وأعطي تعليمات شفهية وتذكيرا بحيث يكتسب الطفل الثقة. مع مرور الوقت، يمكن للطفل القيام بالأعمال المنزلية بمفرده - أو بجانبك أثناء قيامك بشيء آخر</a:t>
                      </a:r>
                      <a:r>
                        <a:rPr lang="en-US" sz="1000" kern="100">
                          <a:effectLst/>
                          <a:latin typeface="Calibri" panose="020F0502020204030204" pitchFamily="34" charset="0"/>
                          <a:ea typeface="Calibri" panose="020F0502020204030204" pitchFamily="34" charset="0"/>
                          <a:cs typeface="Calibri" panose="020F0502020204030204" pitchFamily="34" charset="0"/>
                        </a:rPr>
                        <a:t>.</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2977520782"/>
                  </a:ext>
                </a:extLst>
              </a:tr>
              <a:tr h="628015">
                <a:tc>
                  <a:txBody>
                    <a:bodyPr/>
                    <a:lstStyle/>
                    <a:p>
                      <a:pPr algn="r" rtl="1"/>
                      <a:r>
                        <a:rPr lang="ar-SA" sz="1000" b="1" kern="100">
                          <a:effectLst/>
                          <a:latin typeface="Calibri" panose="020F0502020204030204" pitchFamily="34" charset="0"/>
                          <a:ea typeface="Calibri" panose="020F0502020204030204" pitchFamily="34" charset="0"/>
                          <a:cs typeface="Calibri" panose="020F0502020204030204" pitchFamily="34" charset="0"/>
                        </a:rPr>
                        <a:t>ألعاب المطابقة والفرز</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ar-SA" sz="1000" kern="100">
                          <a:effectLst/>
                          <a:latin typeface="Calibri" panose="020F0502020204030204" pitchFamily="34" charset="0"/>
                          <a:ea typeface="Calibri" panose="020F0502020204030204" pitchFamily="34" charset="0"/>
                          <a:cs typeface="Calibri" panose="020F0502020204030204" pitchFamily="34" charset="0"/>
                        </a:rPr>
                        <a:t>يبدأ الأطفال الصغار في فهم كيفية مطابقة وفرز الأشياء التي تبدو متشابهة في اللون أو الشكل. تعتبر ألعاب الفرز الجاهزة رائعة، ولكن يمكنك أيضًا صنع ألعابك الخاصة. ضع قطعًا ملونة مختلفة من الورق على الأرض، وامنح الطفل الصغير بعض الأشياء الملونة، واطلب منه وضع الأشياء على قطعة من الورق بنفس اللون. أو أعط الطفل مجموعة صغيرة من الأشياء المتشابهة، مثل ألعاب الحيوانات باستثناء اثنين، مثل الأشخاص الذين يلعبون. شاهد ما إذا كان بإمكانهم تجميع الأشياء المتشابهة معًا. قم بدمج الفرز لجعل التنظيف أمرًا ممتعًا أيضًا</a:t>
                      </a:r>
                      <a:r>
                        <a:rPr lang="en-US" sz="1000" kern="100">
                          <a:effectLst/>
                          <a:latin typeface="Calibri" panose="020F0502020204030204" pitchFamily="34" charset="0"/>
                          <a:ea typeface="Calibri" panose="020F0502020204030204" pitchFamily="34" charset="0"/>
                          <a:cs typeface="Calibri" panose="020F0502020204030204" pitchFamily="34" charset="0"/>
                        </a:rPr>
                        <a:t>: "</a:t>
                      </a:r>
                      <a:r>
                        <a:rPr lang="ar-SA" sz="1000" kern="100">
                          <a:effectLst/>
                          <a:latin typeface="Calibri" panose="020F0502020204030204" pitchFamily="34" charset="0"/>
                          <a:ea typeface="Calibri" panose="020F0502020204030204" pitchFamily="34" charset="0"/>
                          <a:cs typeface="Calibri" panose="020F0502020204030204" pitchFamily="34" charset="0"/>
                        </a:rPr>
                        <a:t>لنضع كل المجموعات بعيدًا</a:t>
                      </a:r>
                      <a:r>
                        <a:rPr lang="en-US" sz="1000" kern="100">
                          <a:effectLst/>
                          <a:latin typeface="Calibri" panose="020F0502020204030204" pitchFamily="34" charset="0"/>
                          <a:ea typeface="Calibri" panose="020F0502020204030204" pitchFamily="34" charset="0"/>
                          <a:cs typeface="Calibri" panose="020F0502020204030204" pitchFamily="34" charset="0"/>
                        </a:rPr>
                        <a:t>!"</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1062803222"/>
                  </a:ext>
                </a:extLst>
              </a:tr>
            </a:tbl>
          </a:graphicData>
        </a:graphic>
      </p:graphicFrame>
    </p:spTree>
    <p:extLst>
      <p:ext uri="{BB962C8B-B14F-4D97-AF65-F5344CB8AC3E}">
        <p14:creationId xmlns:p14="http://schemas.microsoft.com/office/powerpoint/2010/main" val="417184129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xagon 1">
            <a:extLst>
              <a:ext uri="{FF2B5EF4-FFF2-40B4-BE49-F238E27FC236}">
                <a16:creationId xmlns:a16="http://schemas.microsoft.com/office/drawing/2014/main" id="{53C5743C-5A98-9B6F-F0BD-5A82B8FAEE90}"/>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1" name="Hexagon 20">
            <a:extLst>
              <a:ext uri="{FF2B5EF4-FFF2-40B4-BE49-F238E27FC236}">
                <a16:creationId xmlns:a16="http://schemas.microsoft.com/office/drawing/2014/main" id="{C770D6A2-9D61-1D12-8A16-310999A1542F}"/>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2" name="Hexagon 21">
            <a:extLst>
              <a:ext uri="{FF2B5EF4-FFF2-40B4-BE49-F238E27FC236}">
                <a16:creationId xmlns:a16="http://schemas.microsoft.com/office/drawing/2014/main" id="{9C93354F-7746-BECD-9E68-636BE0014C71}"/>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3" name="Hexagon 22">
            <a:extLst>
              <a:ext uri="{FF2B5EF4-FFF2-40B4-BE49-F238E27FC236}">
                <a16:creationId xmlns:a16="http://schemas.microsoft.com/office/drawing/2014/main" id="{512BEA22-0E0F-7442-5DB8-D6F1BD91F714}"/>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4" name="Hexagon 23">
            <a:extLst>
              <a:ext uri="{FF2B5EF4-FFF2-40B4-BE49-F238E27FC236}">
                <a16:creationId xmlns:a16="http://schemas.microsoft.com/office/drawing/2014/main" id="{42DDE2EC-9083-D760-FC5B-78092F83BE69}"/>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5" name="Hexagon 24">
            <a:extLst>
              <a:ext uri="{FF2B5EF4-FFF2-40B4-BE49-F238E27FC236}">
                <a16:creationId xmlns:a16="http://schemas.microsoft.com/office/drawing/2014/main" id="{D1A8BD39-1F0F-2984-AD13-F8D8DB4B8471}"/>
              </a:ext>
            </a:extLst>
          </p:cNvPr>
          <p:cNvSpPr/>
          <p:nvPr/>
        </p:nvSpPr>
        <p:spPr>
          <a:xfrm rot="1782986">
            <a:off x="286724" y="261533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6" name="Hexagon 25">
            <a:extLst>
              <a:ext uri="{FF2B5EF4-FFF2-40B4-BE49-F238E27FC236}">
                <a16:creationId xmlns:a16="http://schemas.microsoft.com/office/drawing/2014/main" id="{8270F42E-188C-A04D-3BC3-EFB7CDC62164}"/>
              </a:ext>
            </a:extLst>
          </p:cNvPr>
          <p:cNvSpPr/>
          <p:nvPr/>
        </p:nvSpPr>
        <p:spPr>
          <a:xfrm rot="1782986">
            <a:off x="286724" y="307817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7" name="Hexagon 26">
            <a:extLst>
              <a:ext uri="{FF2B5EF4-FFF2-40B4-BE49-F238E27FC236}">
                <a16:creationId xmlns:a16="http://schemas.microsoft.com/office/drawing/2014/main" id="{0AFC18FA-577D-2CE5-6A84-B4E53DC6AA7D}"/>
              </a:ext>
            </a:extLst>
          </p:cNvPr>
          <p:cNvSpPr/>
          <p:nvPr/>
        </p:nvSpPr>
        <p:spPr>
          <a:xfrm rot="1782986">
            <a:off x="286724" y="354102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8" name="Hexagon 27">
            <a:extLst>
              <a:ext uri="{FF2B5EF4-FFF2-40B4-BE49-F238E27FC236}">
                <a16:creationId xmlns:a16="http://schemas.microsoft.com/office/drawing/2014/main" id="{F9553166-B858-3043-9A70-2459BBC615FF}"/>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9" name="Hexagon 28">
            <a:extLst>
              <a:ext uri="{FF2B5EF4-FFF2-40B4-BE49-F238E27FC236}">
                <a16:creationId xmlns:a16="http://schemas.microsoft.com/office/drawing/2014/main" id="{E551BBCB-B128-7379-B8C1-2DE8F0691519}"/>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aphicFrame>
        <p:nvGraphicFramePr>
          <p:cNvPr id="4" name="Table 3">
            <a:extLst>
              <a:ext uri="{FF2B5EF4-FFF2-40B4-BE49-F238E27FC236}">
                <a16:creationId xmlns:a16="http://schemas.microsoft.com/office/drawing/2014/main" id="{C4DDD46D-DECE-F1E4-D071-C540C3C1CFD5}"/>
              </a:ext>
            </a:extLst>
          </p:cNvPr>
          <p:cNvGraphicFramePr>
            <a:graphicFrameLocks noGrp="1"/>
          </p:cNvGraphicFramePr>
          <p:nvPr>
            <p:extLst>
              <p:ext uri="{D42A27DB-BD31-4B8C-83A1-F6EECF244321}">
                <p14:modId xmlns:p14="http://schemas.microsoft.com/office/powerpoint/2010/main" val="3423750441"/>
              </p:ext>
            </p:extLst>
          </p:nvPr>
        </p:nvGraphicFramePr>
        <p:xfrm>
          <a:off x="901701" y="908608"/>
          <a:ext cx="5257800" cy="3679190"/>
        </p:xfrm>
        <a:graphic>
          <a:graphicData uri="http://schemas.openxmlformats.org/drawingml/2006/table">
            <a:tbl>
              <a:tblPr rtl="1" firstRow="1" bandRow="1"/>
              <a:tblGrid>
                <a:gridCol w="1016000">
                  <a:extLst>
                    <a:ext uri="{9D8B030D-6E8A-4147-A177-3AD203B41FA5}">
                      <a16:colId xmlns:a16="http://schemas.microsoft.com/office/drawing/2014/main" val="4254350118"/>
                    </a:ext>
                  </a:extLst>
                </a:gridCol>
                <a:gridCol w="4241800">
                  <a:extLst>
                    <a:ext uri="{9D8B030D-6E8A-4147-A177-3AD203B41FA5}">
                      <a16:colId xmlns:a16="http://schemas.microsoft.com/office/drawing/2014/main" val="215302502"/>
                    </a:ext>
                  </a:extLst>
                </a:gridCol>
              </a:tblGrid>
              <a:tr h="0">
                <a:tc gridSpan="2">
                  <a:txBody>
                    <a:bodyPr/>
                    <a:lstStyle/>
                    <a:p>
                      <a:pPr algn="r" rtl="1"/>
                      <a:r>
                        <a:rPr lang="ar-SA" sz="900" b="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ألعاب الأطفال الصغار من سن ٢-٣ سنوات</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solidFill>
                      <a:srgbClr val="E8F4E6"/>
                    </a:solidFill>
                  </a:tcPr>
                </a:tc>
                <a:tc hMerge="1">
                  <a:txBody>
                    <a:bodyPr/>
                    <a:lstStyle/>
                    <a:p>
                      <a:endParaRPr lang="en-FR"/>
                    </a:p>
                  </a:txBody>
                  <a:tcPr/>
                </a:tc>
                <a:extLst>
                  <a:ext uri="{0D108BD9-81ED-4DB2-BD59-A6C34878D82A}">
                    <a16:rowId xmlns:a16="http://schemas.microsoft.com/office/drawing/2014/main" val="2898236527"/>
                  </a:ext>
                </a:extLst>
              </a:tr>
              <a:tr h="628015">
                <a:tc>
                  <a:txBody>
                    <a:bodyPr/>
                    <a:lstStyle/>
                    <a:p>
                      <a:pPr algn="r" rtl="1"/>
                      <a:r>
                        <a:rPr lang="ar-SA" sz="900" b="1" kern="100">
                          <a:effectLst/>
                          <a:latin typeface="Calibri" panose="020F0502020204030204" pitchFamily="34" charset="0"/>
                          <a:ea typeface="Calibri" panose="020F0502020204030204" pitchFamily="34" charset="0"/>
                          <a:cs typeface="Calibri" panose="020F0502020204030204" pitchFamily="34" charset="0"/>
                        </a:rPr>
                        <a:t>الأغاني الفعالة</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ar-SA" sz="900" kern="100">
                          <a:effectLst/>
                          <a:latin typeface="Calibri" panose="020F0502020204030204" pitchFamily="34" charset="0"/>
                          <a:ea typeface="Calibri" panose="020F0502020204030204" pitchFamily="34" charset="0"/>
                          <a:cs typeface="Calibri" panose="020F0502020204030204" pitchFamily="34" charset="0"/>
                        </a:rPr>
                        <a:t>يحب الأطفال الأكبر سنًا الألعاب الجسدية، لكنهم قد يحتاجون إلى تذكير متكرر حول كيفية اللعب. توفر الأغاني ذات الحركات نشاطًا بدنيًا مهمًا، وتعزز الكلمات متى وكيف تتحرك. يمكن العثور على الأغاني الفعالة في العديد من اللغات والثقافات</a:t>
                      </a:r>
                      <a:r>
                        <a:rPr lang="en-US" sz="900" kern="100">
                          <a:effectLst/>
                          <a:latin typeface="Calibri" panose="020F0502020204030204" pitchFamily="34" charset="0"/>
                          <a:ea typeface="Calibri" panose="020F0502020204030204" pitchFamily="34" charset="0"/>
                          <a:cs typeface="Calibri" panose="020F0502020204030204" pitchFamily="34" charset="0"/>
                        </a:rPr>
                        <a:t>. "</a:t>
                      </a:r>
                      <a:r>
                        <a:rPr lang="ar-SA" sz="900" kern="100">
                          <a:effectLst/>
                          <a:latin typeface="Calibri" panose="020F0502020204030204" pitchFamily="34" charset="0"/>
                          <a:ea typeface="Calibri" panose="020F0502020204030204" pitchFamily="34" charset="0"/>
                          <a:cs typeface="Calibri" panose="020F0502020204030204" pitchFamily="34" charset="0"/>
                        </a:rPr>
                        <a:t>أنا إبريق الشاي الصغير</a:t>
                      </a:r>
                      <a:r>
                        <a:rPr lang="en-US" sz="900" kern="100">
                          <a:effectLst/>
                          <a:latin typeface="Calibri" panose="020F0502020204030204" pitchFamily="34" charset="0"/>
                          <a:ea typeface="Calibri" panose="020F0502020204030204" pitchFamily="34" charset="0"/>
                          <a:cs typeface="Calibri" panose="020F0502020204030204" pitchFamily="34" charset="0"/>
                        </a:rPr>
                        <a:t>" </a:t>
                      </a:r>
                      <a:r>
                        <a:rPr lang="ar-SA" sz="900" kern="100">
                          <a:effectLst/>
                          <a:latin typeface="Calibri" panose="020F0502020204030204" pitchFamily="34" charset="0"/>
                          <a:ea typeface="Calibri" panose="020F0502020204030204" pitchFamily="34" charset="0"/>
                          <a:cs typeface="Calibri" panose="020F0502020204030204" pitchFamily="34" charset="0"/>
                        </a:rPr>
                        <a:t>أو</a:t>
                      </a:r>
                      <a:r>
                        <a:rPr lang="en-US" sz="900" kern="100">
                          <a:effectLst/>
                          <a:latin typeface="Calibri" panose="020F0502020204030204" pitchFamily="34" charset="0"/>
                          <a:ea typeface="Calibri" panose="020F0502020204030204" pitchFamily="34" charset="0"/>
                          <a:cs typeface="Calibri" panose="020F0502020204030204" pitchFamily="34" charset="0"/>
                        </a:rPr>
                        <a:t> "</a:t>
                      </a:r>
                      <a:r>
                        <a:rPr lang="ar-SA" sz="900" kern="100">
                          <a:effectLst/>
                          <a:latin typeface="Calibri" panose="020F0502020204030204" pitchFamily="34" charset="0"/>
                          <a:ea typeface="Calibri" panose="020F0502020204030204" pitchFamily="34" charset="0"/>
                          <a:cs typeface="Calibri" panose="020F0502020204030204" pitchFamily="34" charset="0"/>
                        </a:rPr>
                        <a:t>أنا ذاهب لمطاردة الدب </a:t>
                      </a:r>
                      <a:r>
                        <a:rPr lang="en-US" sz="900" kern="100">
                          <a:effectLst/>
                          <a:latin typeface="Calibri" panose="020F0502020204030204" pitchFamily="34" charset="0"/>
                          <a:ea typeface="Calibri" panose="020F0502020204030204" pitchFamily="34" charset="0"/>
                          <a:cs typeface="Calibri" panose="020F0502020204030204" pitchFamily="34" charset="0"/>
                        </a:rPr>
                        <a:t>“</a:t>
                      </a:r>
                      <a:r>
                        <a:rPr lang="ar-SA" sz="900" kern="100">
                          <a:effectLst/>
                          <a:latin typeface="Calibri" panose="020F0502020204030204" pitchFamily="34" charset="0"/>
                          <a:ea typeface="Calibri" panose="020F0502020204030204" pitchFamily="34" charset="0"/>
                          <a:cs typeface="Calibri" panose="020F0502020204030204" pitchFamily="34" charset="0"/>
                        </a:rPr>
                        <a:t>هي أكثر الأغاني المعروفة باللغة الإنجليزية. تساعد الأغاني التي تتطلب من الأطفال البدء والتوقف أو الإبطاء والتسريع، مثل </a:t>
                      </a:r>
                      <a:r>
                        <a:rPr lang="en-US" sz="900" kern="100">
                          <a:effectLst/>
                          <a:latin typeface="Calibri" panose="020F0502020204030204" pitchFamily="34" charset="0"/>
                          <a:ea typeface="Calibri" panose="020F0502020204030204" pitchFamily="34" charset="0"/>
                          <a:cs typeface="Calibri" panose="020F0502020204030204" pitchFamily="34" charset="0"/>
                        </a:rPr>
                        <a:t>Freeze Dance </a:t>
                      </a:r>
                      <a:r>
                        <a:rPr lang="ar-SA" sz="900" kern="100">
                          <a:effectLst/>
                          <a:latin typeface="Calibri" panose="020F0502020204030204" pitchFamily="34" charset="0"/>
                          <a:ea typeface="Calibri" panose="020F0502020204030204" pitchFamily="34" charset="0"/>
                          <a:cs typeface="Calibri" panose="020F0502020204030204" pitchFamily="34" charset="0"/>
                        </a:rPr>
                        <a:t>، </a:t>
                      </a:r>
                      <a:r>
                        <a:rPr lang="en-US" sz="900" kern="100">
                          <a:effectLst/>
                          <a:latin typeface="Calibri" panose="020F0502020204030204" pitchFamily="34" charset="0"/>
                          <a:ea typeface="Calibri" panose="020F0502020204030204" pitchFamily="34" charset="0"/>
                          <a:cs typeface="Calibri" panose="020F0502020204030204" pitchFamily="34" charset="0"/>
                        </a:rPr>
                        <a:t>Musical Statues </a:t>
                      </a:r>
                      <a:r>
                        <a:rPr lang="ar-SA" sz="900" kern="100">
                          <a:effectLst/>
                          <a:latin typeface="Calibri" panose="020F0502020204030204" pitchFamily="34" charset="0"/>
                          <a:ea typeface="Calibri" panose="020F0502020204030204" pitchFamily="34" charset="0"/>
                          <a:cs typeface="Calibri" panose="020F0502020204030204" pitchFamily="34" charset="0"/>
                        </a:rPr>
                        <a:t>، أو أغنية فتحي يا وردة،  في بناء ضبط النفس</a:t>
                      </a:r>
                      <a:r>
                        <a:rPr lang="en-US" sz="900" kern="100">
                          <a:effectLst/>
                          <a:latin typeface="Calibri" panose="020F0502020204030204" pitchFamily="34" charset="0"/>
                          <a:ea typeface="Calibri" panose="020F0502020204030204" pitchFamily="34" charset="0"/>
                          <a:cs typeface="Calibri" panose="020F0502020204030204" pitchFamily="34" charset="0"/>
                        </a:rPr>
                        <a:t>.</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2433096395"/>
                  </a:ext>
                </a:extLst>
              </a:tr>
              <a:tr h="628015">
                <a:tc>
                  <a:txBody>
                    <a:bodyPr/>
                    <a:lstStyle/>
                    <a:p>
                      <a:pPr algn="r" rtl="1"/>
                      <a:r>
                        <a:rPr lang="ar-SA" sz="900" b="1" kern="100">
                          <a:effectLst/>
                          <a:latin typeface="Calibri" panose="020F0502020204030204" pitchFamily="34" charset="0"/>
                          <a:ea typeface="Calibri" panose="020F0502020204030204" pitchFamily="34" charset="0"/>
                          <a:cs typeface="Calibri" panose="020F0502020204030204" pitchFamily="34" charset="0"/>
                        </a:rPr>
                        <a:t>لعبة التقليد: اتبع القائد</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ar-SA" sz="900" kern="100">
                          <a:effectLst/>
                          <a:latin typeface="Calibri" panose="020F0502020204030204" pitchFamily="34" charset="0"/>
                          <a:ea typeface="Calibri" panose="020F0502020204030204" pitchFamily="34" charset="0"/>
                          <a:cs typeface="Calibri" panose="020F0502020204030204" pitchFamily="34" charset="0"/>
                        </a:rPr>
                        <a:t>اختر شخص ما ليكون القائد. (نصيحة: ابدأ بشخص بالغ.) يصطف لاعبون آخرون خلف القائد، الذي يتحرك بعد ذلك بأي طريقة يختارونها. قد يجرون أو يقفزون أو يزحفون أو يمشون على أطراف أصابعهم، على سبيل المثال. يجب على اللاعبين الآخرين تقليد ما يفعله القائد، ويمكن للقائد تغيير الحركات في أي وقت. ثم يتناوب اللاعبون على كونهم القائد. يمكنك اللعب بعدد لا يزيد عن لاعبين اثنين أو مع عدد تريده من اللاعبين</a:t>
                      </a:r>
                      <a:r>
                        <a:rPr lang="en-US" sz="900" kern="100">
                          <a:effectLst/>
                          <a:latin typeface="Calibri" panose="020F0502020204030204" pitchFamily="34" charset="0"/>
                          <a:ea typeface="Calibri" panose="020F0502020204030204" pitchFamily="34" charset="0"/>
                          <a:cs typeface="Calibri" panose="020F0502020204030204" pitchFamily="34" charset="0"/>
                        </a:rPr>
                        <a:t>! </a:t>
                      </a:r>
                      <a:r>
                        <a:rPr lang="ar-SA" sz="900" kern="100">
                          <a:effectLst/>
                          <a:latin typeface="Calibri" panose="020F0502020204030204" pitchFamily="34" charset="0"/>
                          <a:ea typeface="Calibri" panose="020F0502020204030204" pitchFamily="34" charset="0"/>
                          <a:cs typeface="Calibri" panose="020F0502020204030204" pitchFamily="34" charset="0"/>
                        </a:rPr>
                        <a:t>هذه اختبارات رائعة للذاكرة العاملة والانتباه وضبط النفس</a:t>
                      </a:r>
                      <a:r>
                        <a:rPr lang="en-US" sz="900" kern="100">
                          <a:effectLst/>
                          <a:latin typeface="Calibri" panose="020F0502020204030204" pitchFamily="34" charset="0"/>
                          <a:ea typeface="Calibri" panose="020F0502020204030204" pitchFamily="34" charset="0"/>
                          <a:cs typeface="Calibri" panose="020F0502020204030204" pitchFamily="34" charset="0"/>
                        </a:rPr>
                        <a:t>.</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2191496471"/>
                  </a:ext>
                </a:extLst>
              </a:tr>
              <a:tr h="628015">
                <a:tc>
                  <a:txBody>
                    <a:bodyPr/>
                    <a:lstStyle/>
                    <a:p>
                      <a:pPr algn="r" rtl="1"/>
                      <a:r>
                        <a:rPr lang="ar-SA" sz="900" b="1" kern="100">
                          <a:effectLst/>
                          <a:latin typeface="Calibri" panose="020F0502020204030204" pitchFamily="34" charset="0"/>
                          <a:ea typeface="Calibri" panose="020F0502020204030204" pitchFamily="34" charset="0"/>
                          <a:cs typeface="Calibri" panose="020F0502020204030204" pitchFamily="34" charset="0"/>
                        </a:rPr>
                        <a:t>ألعاب المطابقة والفرز</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ar-SA" sz="900" kern="100">
                          <a:effectLst/>
                          <a:latin typeface="Calibri" panose="020F0502020204030204" pitchFamily="34" charset="0"/>
                          <a:ea typeface="Calibri" panose="020F0502020204030204" pitchFamily="34" charset="0"/>
                          <a:cs typeface="Calibri" panose="020F0502020204030204" pitchFamily="34" charset="0"/>
                        </a:rPr>
                        <a:t>تبادل الأدوار مع طفل صغير يفرز الأشياء حسب الحجم أو الشكل أو اللون. على سبيل المثال، أثناء اللعب بالخارج، يمكنك فرز الصخور إلى أكوام من الأحجام الصغيرة والمتوسطة والكبيرة. عند طي الملابس، يمكنك وضع كل الملابس الحمراء معًا، والملابس الزرقاء معًا، وما إلى ذلك</a:t>
                      </a:r>
                      <a:r>
                        <a:rPr lang="en-US" sz="900" kern="100">
                          <a:effectLst/>
                          <a:latin typeface="Calibri" panose="020F0502020204030204" pitchFamily="34" charset="0"/>
                          <a:ea typeface="Calibri" panose="020F0502020204030204" pitchFamily="34" charset="0"/>
                          <a:cs typeface="Calibri" panose="020F0502020204030204" pitchFamily="34" charset="0"/>
                        </a:rPr>
                        <a:t>. </a:t>
                      </a:r>
                      <a:r>
                        <a:rPr lang="ar-SA" sz="900" kern="100">
                          <a:effectLst/>
                          <a:latin typeface="Calibri" panose="020F0502020204030204" pitchFamily="34" charset="0"/>
                          <a:ea typeface="Calibri" panose="020F0502020204030204" pitchFamily="34" charset="0"/>
                          <a:cs typeface="Calibri" panose="020F0502020204030204" pitchFamily="34" charset="0"/>
                        </a:rPr>
                        <a:t>بمجرد أن يتمرن الطفل كثيرًا، قم بتحديه للفرز بطريقة مسلية مثل وضع ألعابهم الكبيرة في سلة صغيرة وألعابهم الصغيرة في سلة كبيرة</a:t>
                      </a:r>
                      <a:r>
                        <a:rPr lang="en-US" sz="900" kern="100">
                          <a:effectLst/>
                          <a:latin typeface="Calibri" panose="020F0502020204030204" pitchFamily="34" charset="0"/>
                          <a:ea typeface="Calibri" panose="020F0502020204030204" pitchFamily="34" charset="0"/>
                          <a:cs typeface="Calibri" panose="020F0502020204030204" pitchFamily="34" charset="0"/>
                        </a:rPr>
                        <a:t>.</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2585552662"/>
                  </a:ext>
                </a:extLst>
              </a:tr>
              <a:tr h="628015">
                <a:tc>
                  <a:txBody>
                    <a:bodyPr/>
                    <a:lstStyle/>
                    <a:p>
                      <a:pPr algn="r" rtl="1"/>
                      <a:r>
                        <a:rPr lang="ar-SA" sz="900" b="1" kern="100">
                          <a:effectLst/>
                          <a:latin typeface="Calibri" panose="020F0502020204030204" pitchFamily="34" charset="0"/>
                          <a:ea typeface="Calibri" panose="020F0502020204030204" pitchFamily="34" charset="0"/>
                          <a:cs typeface="Calibri" panose="020F0502020204030204" pitchFamily="34" charset="0"/>
                        </a:rPr>
                        <a:t>ألعاب العد</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ar-SA" sz="900" kern="100">
                          <a:effectLst/>
                          <a:latin typeface="Calibri" panose="020F0502020204030204" pitchFamily="34" charset="0"/>
                          <a:ea typeface="Calibri" panose="020F0502020204030204" pitchFamily="34" charset="0"/>
                          <a:cs typeface="Calibri" panose="020F0502020204030204" pitchFamily="34" charset="0"/>
                        </a:rPr>
                        <a:t>يبدأ الأطفال الأكبر سنًا في التعرف على الأرقام. قم بدعم تعلمهم من خلال العد معاً. يمكنك عد المكعبات والسلالم والتوت والمقرمشات - أي شيء تستخدمه أو تراه كل يوم. ابتهج أو صفق بينما يتعلم الأطفال الوصول إلى أعداد أكبر، من ثلاثة إلى١٠ إلى ٢٠.</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1211516656"/>
                  </a:ext>
                </a:extLst>
              </a:tr>
              <a:tr h="628015">
                <a:tc>
                  <a:txBody>
                    <a:bodyPr/>
                    <a:lstStyle/>
                    <a:p>
                      <a:pPr algn="r" rtl="1"/>
                      <a:r>
                        <a:rPr lang="ar-SA" sz="900" b="1" kern="100">
                          <a:effectLst/>
                          <a:latin typeface="Calibri" panose="020F0502020204030204" pitchFamily="34" charset="0"/>
                          <a:ea typeface="Calibri" panose="020F0502020204030204" pitchFamily="34" charset="0"/>
                          <a:cs typeface="Calibri" panose="020F0502020204030204" pitchFamily="34" charset="0"/>
                        </a:rPr>
                        <a:t>كن الراوي</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1"/>
                      <a:r>
                        <a:rPr lang="ar-SA" sz="900" kern="100">
                          <a:effectLst/>
                          <a:latin typeface="Calibri" panose="020F0502020204030204" pitchFamily="34" charset="0"/>
                          <a:ea typeface="Calibri" panose="020F0502020204030204" pitchFamily="34" charset="0"/>
                          <a:cs typeface="Calibri" panose="020F0502020204030204" pitchFamily="34" charset="0"/>
                        </a:rPr>
                        <a:t>قم بسرد اللعب  للطفل لمساعدتهم على تعلم الكلمات لوصف أفعالهم. يمكن أن يكون هذا بسيطًا أو يمكنك استخدام صوت سخيف لتقليد مذيع رياضي أو مذيع أخبار أو مضيف برنامج ألعاب. يمكنك أيضًا طرح أسئلة، مثل</a:t>
                      </a:r>
                      <a:r>
                        <a:rPr lang="en-US" sz="900" kern="100">
                          <a:effectLst/>
                          <a:latin typeface="Calibri" panose="020F0502020204030204" pitchFamily="34" charset="0"/>
                          <a:ea typeface="Calibri" panose="020F0502020204030204" pitchFamily="34" charset="0"/>
                          <a:cs typeface="Calibri" panose="020F0502020204030204" pitchFamily="34" charset="0"/>
                        </a:rPr>
                        <a:t> "</a:t>
                      </a:r>
                      <a:r>
                        <a:rPr lang="ar-SA" sz="900" kern="100">
                          <a:effectLst/>
                          <a:latin typeface="Calibri" panose="020F0502020204030204" pitchFamily="34" charset="0"/>
                          <a:ea typeface="Calibri" panose="020F0502020204030204" pitchFamily="34" charset="0"/>
                          <a:cs typeface="Calibri" panose="020F0502020204030204" pitchFamily="34" charset="0"/>
                        </a:rPr>
                        <a:t>ماذا ستفعل بعد ذلك؟</a:t>
                      </a:r>
                      <a:r>
                        <a:rPr lang="en-US" sz="900" kern="100">
                          <a:effectLst/>
                          <a:latin typeface="Calibri" panose="020F0502020204030204" pitchFamily="34" charset="0"/>
                          <a:ea typeface="Calibri" panose="020F0502020204030204" pitchFamily="34" charset="0"/>
                          <a:cs typeface="Calibri" panose="020F0502020204030204" pitchFamily="34" charset="0"/>
                        </a:rPr>
                        <a:t>" </a:t>
                      </a:r>
                      <a:r>
                        <a:rPr lang="ar-SA" sz="900" kern="100">
                          <a:effectLst/>
                          <a:latin typeface="Calibri" panose="020F0502020204030204" pitchFamily="34" charset="0"/>
                          <a:ea typeface="Calibri" panose="020F0502020204030204" pitchFamily="34" charset="0"/>
                          <a:cs typeface="Calibri" panose="020F0502020204030204" pitchFamily="34" charset="0"/>
                        </a:rPr>
                        <a:t>أو</a:t>
                      </a:r>
                      <a:r>
                        <a:rPr lang="en-US" sz="900" kern="100">
                          <a:effectLst/>
                          <a:latin typeface="Calibri" panose="020F0502020204030204" pitchFamily="34" charset="0"/>
                          <a:ea typeface="Calibri" panose="020F0502020204030204" pitchFamily="34" charset="0"/>
                          <a:cs typeface="Calibri" panose="020F0502020204030204" pitchFamily="34" charset="0"/>
                        </a:rPr>
                        <a:t> "</a:t>
                      </a:r>
                      <a:r>
                        <a:rPr lang="ar-SA" sz="900" kern="100">
                          <a:effectLst/>
                          <a:latin typeface="Calibri" panose="020F0502020204030204" pitchFamily="34" charset="0"/>
                          <a:ea typeface="Calibri" panose="020F0502020204030204" pitchFamily="34" charset="0"/>
                          <a:cs typeface="Calibri" panose="020F0502020204030204" pitchFamily="34" charset="0"/>
                        </a:rPr>
                        <a:t>أرى أنك تريد وضع الكرة داخل الجرة. هل هناك طريقة أخرى للقيام بذلك؟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3261185956"/>
                  </a:ext>
                </a:extLst>
              </a:tr>
            </a:tbl>
          </a:graphicData>
        </a:graphic>
      </p:graphicFrame>
    </p:spTree>
    <p:extLst>
      <p:ext uri="{BB962C8B-B14F-4D97-AF65-F5344CB8AC3E}">
        <p14:creationId xmlns:p14="http://schemas.microsoft.com/office/powerpoint/2010/main" val="67414523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C30225-6A4F-905D-FC69-8863D5FCD08C}"/>
              </a:ext>
            </a:extLst>
          </p:cNvPr>
          <p:cNvSpPr txBox="1"/>
          <p:nvPr/>
        </p:nvSpPr>
        <p:spPr>
          <a:xfrm>
            <a:off x="1013200" y="719317"/>
            <a:ext cx="5226892" cy="307777"/>
          </a:xfrm>
          <a:prstGeom prst="rect">
            <a:avLst/>
          </a:prstGeom>
          <a:noFill/>
        </p:spPr>
        <p:txBody>
          <a:bodyPr wrap="square">
            <a:spAutoFit/>
          </a:bodyPr>
          <a:lstStyle/>
          <a:p>
            <a:pPr marL="0" marR="0" lvl="0" indent="0" algn="r" rtl="1">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الجلسة </a:t>
            </a:r>
            <a:r>
              <a:rPr lang="ar-SA" sz="1400" b="1" spc="300" dirty="0">
                <a:solidFill>
                  <a:schemeClr val="bg1"/>
                </a:solidFill>
                <a:highlight>
                  <a:srgbClr val="54AF4B"/>
                </a:highlight>
                <a:latin typeface="Calibri"/>
                <a:ea typeface="Calibri"/>
                <a:cs typeface="Calibri"/>
                <a:sym typeface="Calibri"/>
              </a:rPr>
              <a:t>٣</a:t>
            </a:r>
            <a:r>
              <a:rPr lang="en-US" sz="1400" b="1" spc="300" dirty="0">
                <a:solidFill>
                  <a:schemeClr val="bg1"/>
                </a:solidFill>
                <a:highlight>
                  <a:srgbClr val="54AF4B"/>
                </a:highlight>
                <a:latin typeface="Calibri"/>
                <a:ea typeface="Calibri"/>
                <a:cs typeface="Calibri"/>
                <a:sym typeface="Calibri"/>
              </a:rPr>
              <a:t>: بناء علاقات إيجابية مع الأطفال</a:t>
            </a:r>
          </a:p>
        </p:txBody>
      </p:sp>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 name="Hexagon 1">
            <a:extLst>
              <a:ext uri="{FF2B5EF4-FFF2-40B4-BE49-F238E27FC236}">
                <a16:creationId xmlns:a16="http://schemas.microsoft.com/office/drawing/2014/main" id="{1E37091B-55F7-99F1-7BB3-3E38A159A2CF}"/>
              </a:ext>
            </a:extLst>
          </p:cNvPr>
          <p:cNvSpPr/>
          <p:nvPr/>
        </p:nvSpPr>
        <p:spPr>
          <a:xfrm rot="1782986">
            <a:off x="286724" y="261533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 name="Hexagon 2">
            <a:extLst>
              <a:ext uri="{FF2B5EF4-FFF2-40B4-BE49-F238E27FC236}">
                <a16:creationId xmlns:a16="http://schemas.microsoft.com/office/drawing/2014/main" id="{A3D3CC4C-CCF0-1944-C84C-88EA789CEF25}"/>
              </a:ext>
            </a:extLst>
          </p:cNvPr>
          <p:cNvSpPr/>
          <p:nvPr/>
        </p:nvSpPr>
        <p:spPr>
          <a:xfrm rot="1782986">
            <a:off x="286724" y="307817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4" name="Hexagon 3">
            <a:extLst>
              <a:ext uri="{FF2B5EF4-FFF2-40B4-BE49-F238E27FC236}">
                <a16:creationId xmlns:a16="http://schemas.microsoft.com/office/drawing/2014/main" id="{1426B9F9-577C-D8DA-5B67-90CA500A9B51}"/>
              </a:ext>
            </a:extLst>
          </p:cNvPr>
          <p:cNvSpPr/>
          <p:nvPr/>
        </p:nvSpPr>
        <p:spPr>
          <a:xfrm rot="1782986">
            <a:off x="286724" y="354102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6" name="Hexagon 5">
            <a:extLst>
              <a:ext uri="{FF2B5EF4-FFF2-40B4-BE49-F238E27FC236}">
                <a16:creationId xmlns:a16="http://schemas.microsoft.com/office/drawing/2014/main" id="{7CC15EA9-F408-4225-9220-1B8536D5999B}"/>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7" name="Hexagon 6">
            <a:extLst>
              <a:ext uri="{FF2B5EF4-FFF2-40B4-BE49-F238E27FC236}">
                <a16:creationId xmlns:a16="http://schemas.microsoft.com/office/drawing/2014/main" id="{5B69E624-2ACE-034F-1033-1FD7D9AEB14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18" name="TextBox 117">
            <a:extLst>
              <a:ext uri="{FF2B5EF4-FFF2-40B4-BE49-F238E27FC236}">
                <a16:creationId xmlns:a16="http://schemas.microsoft.com/office/drawing/2014/main" id="{40398B3D-F298-6F25-4F18-47AA98FE97EC}"/>
              </a:ext>
            </a:extLst>
          </p:cNvPr>
          <p:cNvSpPr txBox="1"/>
          <p:nvPr/>
        </p:nvSpPr>
        <p:spPr>
          <a:xfrm>
            <a:off x="990600" y="1893603"/>
            <a:ext cx="5245100" cy="1277273"/>
          </a:xfrm>
          <a:prstGeom prst="rect">
            <a:avLst/>
          </a:prstGeom>
          <a:noFill/>
        </p:spPr>
        <p:txBody>
          <a:bodyPr wrap="square">
            <a:spAutoFit/>
          </a:bodyPr>
          <a:lstStyle/>
          <a:p>
            <a:pPr marL="171450" indent="-171450" algn="r" rtl="1">
              <a:buFont typeface="Arial" panose="020B0604020202020204" pitchFamily="34" charset="0"/>
              <a:buChar char="•"/>
            </a:pPr>
            <a:r>
              <a:rPr lang="ar-SA" sz="1100" b="1" i="0" dirty="0">
                <a:effectLst/>
                <a:latin typeface="Calibri" panose="020F0502020204030204" pitchFamily="34" charset="0"/>
                <a:cs typeface="Calibri" panose="020F0502020204030204" pitchFamily="34" charset="0"/>
              </a:rPr>
              <a:t>ال</a:t>
            </a:r>
            <a:r>
              <a:rPr lang="en-US" sz="1100" b="1" i="0" dirty="0">
                <a:effectLst/>
                <a:latin typeface="Calibri" panose="020F0502020204030204" pitchFamily="34" charset="0"/>
                <a:cs typeface="Calibri" panose="020F0502020204030204" pitchFamily="34" charset="0"/>
              </a:rPr>
              <a:t>طفل:</a:t>
            </a:r>
            <a:r>
              <a:rPr lang="ar-SA" sz="1100" b="1" dirty="0">
                <a:latin typeface="Calibri" panose="020F0502020204030204" pitchFamily="34" charset="0"/>
                <a:cs typeface="Calibri" panose="020F0502020204030204" pitchFamily="34" charset="0"/>
              </a:rPr>
              <a:t> </a:t>
            </a:r>
            <a:r>
              <a:rPr lang="ar-SA" sz="1100" dirty="0">
                <a:latin typeface="Calibri" panose="020F0502020204030204" pitchFamily="34" charset="0"/>
                <a:cs typeface="Calibri" panose="020F0502020204030204" pitchFamily="34" charset="0"/>
              </a:rPr>
              <a:t>أمي</a:t>
            </a:r>
            <a:r>
              <a:rPr lang="en-US" sz="1100" i="0" dirty="0">
                <a:effectLst/>
                <a:latin typeface="Calibri" panose="020F0502020204030204" pitchFamily="34" charset="0"/>
                <a:cs typeface="Calibri" panose="020F0502020204030204" pitchFamily="34" charset="0"/>
              </a:rPr>
              <a:t> ، هل يمكننا لعب كرة القدم؟</a:t>
            </a:r>
          </a:p>
          <a:p>
            <a:pPr marL="171450" indent="-171450" algn="r" rtl="1">
              <a:buFont typeface="Arial" panose="020B0604020202020204" pitchFamily="34" charset="0"/>
              <a:buChar char="•"/>
            </a:pPr>
            <a:r>
              <a:rPr lang="en-US" sz="1100" b="1" i="0" dirty="0">
                <a:effectLst/>
                <a:latin typeface="Calibri" panose="020F0502020204030204" pitchFamily="34" charset="0"/>
                <a:cs typeface="Calibri" panose="020F0502020204030204" pitchFamily="34" charset="0"/>
              </a:rPr>
              <a:t>الأم:</a:t>
            </a:r>
            <a:r>
              <a:rPr lang="en-US" sz="1100" i="0" dirty="0">
                <a:effectLst/>
                <a:latin typeface="Calibri" panose="020F0502020204030204" pitchFamily="34" charset="0"/>
                <a:cs typeface="Calibri" panose="020F0502020204030204" pitchFamily="34" charset="0"/>
              </a:rPr>
              <a:t>بالتأكيد.</a:t>
            </a:r>
          </a:p>
          <a:p>
            <a:pPr marL="171450" indent="-171450" algn="r" rtl="1">
              <a:buFont typeface="Arial" panose="020B0604020202020204" pitchFamily="34" charset="0"/>
              <a:buChar char="•"/>
            </a:pPr>
            <a:r>
              <a:rPr lang="ar-SA" sz="1100" i="1" dirty="0">
                <a:effectLst/>
                <a:latin typeface="Calibri" panose="020F0502020204030204" pitchFamily="34" charset="0"/>
                <a:cs typeface="Calibri" panose="020F0502020204030204" pitchFamily="34" charset="0"/>
              </a:rPr>
              <a:t>{ي</a:t>
            </a:r>
            <a:r>
              <a:rPr lang="en-US" sz="1100" i="1" dirty="0">
                <a:effectLst/>
                <a:latin typeface="Calibri" panose="020F0502020204030204" pitchFamily="34" charset="0"/>
                <a:cs typeface="Calibri" panose="020F0502020204030204" pitchFamily="34" charset="0"/>
              </a:rPr>
              <a:t>بدأ الطفل في ركل الكرة لأمه</a:t>
            </a:r>
            <a:r>
              <a:rPr lang="ar-SA" sz="1100" i="1" dirty="0">
                <a:latin typeface="Calibri" panose="020F0502020204030204" pitchFamily="34" charset="0"/>
                <a:cs typeface="Calibri" panose="020F0502020204030204" pitchFamily="34" charset="0"/>
              </a:rPr>
              <a:t>}.</a:t>
            </a:r>
            <a:endParaRPr lang="en-US" sz="1100" i="1" dirty="0">
              <a:effectLst/>
              <a:latin typeface="Calibri" panose="020F0502020204030204" pitchFamily="34" charset="0"/>
              <a:cs typeface="Calibri" panose="020F0502020204030204" pitchFamily="34" charset="0"/>
            </a:endParaRPr>
          </a:p>
          <a:p>
            <a:pPr marL="171450" indent="-171450" algn="r" rtl="1">
              <a:buFont typeface="Arial" panose="020B0604020202020204" pitchFamily="34" charset="0"/>
              <a:buChar char="•"/>
            </a:pPr>
            <a:r>
              <a:rPr lang="en-US" sz="1100" b="1" i="0" dirty="0">
                <a:effectLst/>
                <a:latin typeface="Calibri" panose="020F0502020204030204" pitchFamily="34" charset="0"/>
                <a:cs typeface="Calibri" panose="020F0502020204030204" pitchFamily="34" charset="0"/>
              </a:rPr>
              <a:t>الأم:</a:t>
            </a:r>
            <a:r>
              <a:rPr lang="en-US" sz="1100" i="0" dirty="0">
                <a:effectLst/>
                <a:latin typeface="Calibri" panose="020F0502020204030204" pitchFamily="34" charset="0"/>
                <a:cs typeface="Calibri" panose="020F0502020204030204" pitchFamily="34" charset="0"/>
              </a:rPr>
              <a:t>هذه ليست طريقة ركل الكرة. هنا ، دعني أريك.</a:t>
            </a:r>
            <a:r>
              <a:rPr lang="en-US" sz="1100" i="1" dirty="0">
                <a:effectLst/>
                <a:latin typeface="Calibri" panose="020F0502020204030204" pitchFamily="34" charset="0"/>
                <a:cs typeface="Calibri" panose="020F0502020204030204" pitchFamily="34" charset="0"/>
              </a:rPr>
              <a:t>[تأخذ الأم الكرة من الطفل وتوضح له كيف يركلها.]</a:t>
            </a:r>
          </a:p>
          <a:p>
            <a:pPr marL="171450" indent="-171450" algn="r" rtl="1">
              <a:buFont typeface="Arial" panose="020B0604020202020204" pitchFamily="34" charset="0"/>
              <a:buChar char="•"/>
            </a:pPr>
            <a:r>
              <a:rPr lang="ar-SA" sz="1100" b="1" i="0" dirty="0">
                <a:effectLst/>
                <a:latin typeface="Calibri" panose="020F0502020204030204" pitchFamily="34" charset="0"/>
                <a:cs typeface="Calibri" panose="020F0502020204030204" pitchFamily="34" charset="0"/>
              </a:rPr>
              <a:t>ال</a:t>
            </a:r>
            <a:r>
              <a:rPr lang="en-US" sz="1100" b="1" i="0" dirty="0">
                <a:effectLst/>
                <a:latin typeface="Calibri" panose="020F0502020204030204" pitchFamily="34" charset="0"/>
                <a:cs typeface="Calibri" panose="020F0502020204030204" pitchFamily="34" charset="0"/>
              </a:rPr>
              <a:t>طفل:</a:t>
            </a:r>
            <a:r>
              <a:rPr lang="en-US" sz="1100" i="0" dirty="0">
                <a:effectLst/>
                <a:latin typeface="Calibri" panose="020F0502020204030204" pitchFamily="34" charset="0"/>
                <a:cs typeface="Calibri" panose="020F0502020204030204" pitchFamily="34" charset="0"/>
              </a:rPr>
              <a:t>هل يمكنني الحصول على دور</a:t>
            </a:r>
            <a:r>
              <a:rPr lang="ar-SA" sz="1100" i="0" dirty="0">
                <a:effectLst/>
                <a:latin typeface="Calibri" panose="020F0502020204030204" pitchFamily="34" charset="0"/>
                <a:cs typeface="Calibri" panose="020F0502020204030204" pitchFamily="34" charset="0"/>
              </a:rPr>
              <a:t>ي</a:t>
            </a:r>
            <a:r>
              <a:rPr lang="en-US" sz="1100" i="0" dirty="0">
                <a:effectLst/>
                <a:latin typeface="Calibri" panose="020F0502020204030204" pitchFamily="34" charset="0"/>
                <a:cs typeface="Calibri" panose="020F0502020204030204" pitchFamily="34" charset="0"/>
              </a:rPr>
              <a:t> الآن؟</a:t>
            </a:r>
          </a:p>
          <a:p>
            <a:pPr marL="171450" indent="-171450" algn="r" rtl="1">
              <a:buFont typeface="Arial" panose="020B0604020202020204" pitchFamily="34" charset="0"/>
              <a:buChar char="•"/>
            </a:pPr>
            <a:r>
              <a:rPr lang="en-US" sz="1100" b="1" i="0" dirty="0">
                <a:effectLst/>
                <a:latin typeface="Calibri" panose="020F0502020204030204" pitchFamily="34" charset="0"/>
                <a:cs typeface="Calibri" panose="020F0502020204030204" pitchFamily="34" charset="0"/>
              </a:rPr>
              <a:t>الأم:</a:t>
            </a:r>
            <a:r>
              <a:rPr lang="en-US" sz="1100" i="0" dirty="0">
                <a:effectLst/>
                <a:latin typeface="Calibri" panose="020F0502020204030204" pitchFamily="34" charset="0"/>
                <a:cs typeface="Calibri" panose="020F0502020204030204" pitchFamily="34" charset="0"/>
              </a:rPr>
              <a:t>فقط إذا كنت تلعبها بشكل صحيح.</a:t>
            </a:r>
          </a:p>
          <a:p>
            <a:pPr marL="171450" indent="-171450" algn="r" rtl="1">
              <a:buFont typeface="Arial" panose="020B0604020202020204" pitchFamily="34" charset="0"/>
              <a:buChar char="•"/>
            </a:pPr>
            <a:r>
              <a:rPr lang="ar-SA" sz="1100" i="1" dirty="0">
                <a:effectLst/>
                <a:latin typeface="Calibri" panose="020F0502020204030204" pitchFamily="34" charset="0"/>
                <a:cs typeface="Calibri" panose="020F0502020204030204" pitchFamily="34" charset="0"/>
              </a:rPr>
              <a:t>{</a:t>
            </a:r>
            <a:r>
              <a:rPr lang="en-US" sz="1100" i="1" dirty="0">
                <a:effectLst/>
                <a:latin typeface="Calibri" panose="020F0502020204030204" pitchFamily="34" charset="0"/>
                <a:cs typeface="Calibri" panose="020F0502020204030204" pitchFamily="34" charset="0"/>
              </a:rPr>
              <a:t>يحاول الطفل مرارًا وتكرارًا وتواصل الأم مقاطعته وتصحيحه. الطفل يجلس محبطًا</a:t>
            </a:r>
            <a:r>
              <a:rPr lang="ar-SA" sz="1100" i="1" dirty="0">
                <a:effectLst/>
                <a:latin typeface="Calibri" panose="020F0502020204030204" pitchFamily="34" charset="0"/>
                <a:cs typeface="Calibri" panose="020F0502020204030204" pitchFamily="34" charset="0"/>
              </a:rPr>
              <a:t>}.</a:t>
            </a:r>
            <a:endParaRPr lang="en-US" sz="1100" i="1" dirty="0">
              <a:effectLst/>
              <a:latin typeface="Calibri" panose="020F0502020204030204" pitchFamily="34" charset="0"/>
              <a:cs typeface="Calibri" panose="020F0502020204030204" pitchFamily="34" charset="0"/>
            </a:endParaRPr>
          </a:p>
        </p:txBody>
      </p:sp>
      <p:sp>
        <p:nvSpPr>
          <p:cNvPr id="119" name="TextBox 118">
            <a:extLst>
              <a:ext uri="{FF2B5EF4-FFF2-40B4-BE49-F238E27FC236}">
                <a16:creationId xmlns:a16="http://schemas.microsoft.com/office/drawing/2014/main" id="{92D390A0-E131-FC36-2119-C51DD0AF9DC1}"/>
              </a:ext>
            </a:extLst>
          </p:cNvPr>
          <p:cNvSpPr txBox="1"/>
          <p:nvPr/>
        </p:nvSpPr>
        <p:spPr>
          <a:xfrm>
            <a:off x="996286" y="1486989"/>
            <a:ext cx="5254041" cy="246221"/>
          </a:xfrm>
          <a:prstGeom prst="rect">
            <a:avLst/>
          </a:prstGeom>
          <a:noFill/>
        </p:spPr>
        <p:txBody>
          <a:bodyPr wrap="square" rtlCol="0">
            <a:spAutoFit/>
          </a:bodyPr>
          <a:lstStyle/>
          <a:p>
            <a:pPr algn="r" rtl="1"/>
            <a:r>
              <a:rPr lang="en-US" sz="1000" b="1" dirty="0">
                <a:latin typeface="Calibri" panose="020F0502020204030204" pitchFamily="34" charset="0"/>
                <a:cs typeface="Calibri" panose="020F0502020204030204" pitchFamily="34" charset="0"/>
              </a:rPr>
              <a:t>لعب الأدوار - </a:t>
            </a:r>
            <a:r>
              <a:rPr lang="ar-SA" sz="1000" b="1" dirty="0">
                <a:latin typeface="Calibri" panose="020F0502020204030204" pitchFamily="34" charset="0"/>
                <a:cs typeface="Calibri" panose="020F0502020204030204" pitchFamily="34" charset="0"/>
              </a:rPr>
              <a:t>ال</a:t>
            </a:r>
            <a:r>
              <a:rPr lang="en-US" sz="1000" b="1" dirty="0">
                <a:latin typeface="Calibri" panose="020F0502020204030204" pitchFamily="34" charset="0"/>
                <a:cs typeface="Calibri" panose="020F0502020204030204" pitchFamily="34" charset="0"/>
              </a:rPr>
              <a:t>لعب بقيادة الأطفال</a:t>
            </a:r>
          </a:p>
        </p:txBody>
      </p:sp>
      <p:sp>
        <p:nvSpPr>
          <p:cNvPr id="120" name="TextBox 119">
            <a:extLst>
              <a:ext uri="{FF2B5EF4-FFF2-40B4-BE49-F238E27FC236}">
                <a16:creationId xmlns:a16="http://schemas.microsoft.com/office/drawing/2014/main" id="{F6DFE615-7E28-0AD0-F32B-DA4F3E7247E0}"/>
              </a:ext>
            </a:extLst>
          </p:cNvPr>
          <p:cNvSpPr txBox="1"/>
          <p:nvPr/>
        </p:nvSpPr>
        <p:spPr>
          <a:xfrm>
            <a:off x="996286" y="3755986"/>
            <a:ext cx="5254041" cy="338554"/>
          </a:xfrm>
          <a:prstGeom prst="rect">
            <a:avLst/>
          </a:prstGeom>
          <a:noFill/>
        </p:spPr>
        <p:txBody>
          <a:bodyPr wrap="square" rtlCol="0">
            <a:spAutoFit/>
          </a:bodyPr>
          <a:lstStyle/>
          <a:p>
            <a:pPr algn="r" rtl="1"/>
            <a:r>
              <a:rPr lang="ar-SA" sz="1600" dirty="0">
                <a:latin typeface="Calibri" panose="020F0502020204030204" pitchFamily="34" charset="0"/>
                <a:cs typeface="Calibri" panose="020F0502020204030204" pitchFamily="34" charset="0"/>
              </a:rPr>
              <a:t>السلوك و عبارات ال</a:t>
            </a:r>
            <a:r>
              <a:rPr lang="en-GB" sz="1600" dirty="0">
                <a:latin typeface="Calibri" panose="020F0502020204030204" pitchFamily="34" charset="0"/>
                <a:cs typeface="Calibri" panose="020F0502020204030204" pitchFamily="34" charset="0"/>
              </a:rPr>
              <a:t>مد</a:t>
            </a:r>
            <a:r>
              <a:rPr lang="ar-SA" sz="1600" dirty="0">
                <a:latin typeface="Calibri" panose="020F0502020204030204" pitchFamily="34" charset="0"/>
                <a:cs typeface="Calibri" panose="020F0502020204030204" pitchFamily="34" charset="0"/>
              </a:rPr>
              <a:t>ي</a:t>
            </a:r>
            <a:r>
              <a:rPr lang="en-GB" sz="1600" dirty="0">
                <a:latin typeface="Calibri" panose="020F0502020204030204" pitchFamily="34" charset="0"/>
                <a:cs typeface="Calibri" panose="020F0502020204030204" pitchFamily="34" charset="0"/>
              </a:rPr>
              <a:t>ح</a:t>
            </a:r>
            <a:endParaRPr lang="en-US" sz="1600" b="1" spc="300" dirty="0">
              <a:solidFill>
                <a:schemeClr val="tx1"/>
              </a:solidFill>
            </a:endParaRPr>
          </a:p>
        </p:txBody>
      </p:sp>
      <p:graphicFrame>
        <p:nvGraphicFramePr>
          <p:cNvPr id="8" name="Table 7">
            <a:extLst>
              <a:ext uri="{FF2B5EF4-FFF2-40B4-BE49-F238E27FC236}">
                <a16:creationId xmlns:a16="http://schemas.microsoft.com/office/drawing/2014/main" id="{10870451-9370-AF58-77F4-252BF34DE8D8}"/>
              </a:ext>
            </a:extLst>
          </p:cNvPr>
          <p:cNvGraphicFramePr>
            <a:graphicFrameLocks noGrp="1"/>
          </p:cNvGraphicFramePr>
          <p:nvPr>
            <p:extLst>
              <p:ext uri="{D42A27DB-BD31-4B8C-83A1-F6EECF244321}">
                <p14:modId xmlns:p14="http://schemas.microsoft.com/office/powerpoint/2010/main" val="2966503917"/>
              </p:ext>
            </p:extLst>
          </p:nvPr>
        </p:nvGraphicFramePr>
        <p:xfrm>
          <a:off x="1013200" y="4148522"/>
          <a:ext cx="5257800" cy="3241040"/>
        </p:xfrm>
        <a:graphic>
          <a:graphicData uri="http://schemas.openxmlformats.org/drawingml/2006/table">
            <a:tbl>
              <a:tblPr rtl="1" firstRow="1" firstCol="1" bandRow="1"/>
              <a:tblGrid>
                <a:gridCol w="1435100">
                  <a:extLst>
                    <a:ext uri="{9D8B030D-6E8A-4147-A177-3AD203B41FA5}">
                      <a16:colId xmlns:a16="http://schemas.microsoft.com/office/drawing/2014/main" val="25685165"/>
                    </a:ext>
                  </a:extLst>
                </a:gridCol>
                <a:gridCol w="3822700">
                  <a:extLst>
                    <a:ext uri="{9D8B030D-6E8A-4147-A177-3AD203B41FA5}">
                      <a16:colId xmlns:a16="http://schemas.microsoft.com/office/drawing/2014/main" val="2346337056"/>
                    </a:ext>
                  </a:extLst>
                </a:gridCol>
              </a:tblGrid>
              <a:tr h="294640">
                <a:tc>
                  <a:txBody>
                    <a:bodyPr/>
                    <a:lstStyle/>
                    <a:p>
                      <a:pPr algn="r" rtl="1"/>
                      <a:r>
                        <a:rPr lang="ar-SA" sz="900" b="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السلوك</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solidFill>
                      <a:srgbClr val="E8F4E6"/>
                    </a:solidFill>
                  </a:tcPr>
                </a:tc>
                <a:tc>
                  <a:txBody>
                    <a:bodyPr/>
                    <a:lstStyle/>
                    <a:p>
                      <a:pPr algn="r" rtl="1"/>
                      <a:r>
                        <a:rPr lang="ar-SA" sz="900" b="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عبارة المديح</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solidFill>
                      <a:srgbClr val="E8F4E6"/>
                    </a:solidFill>
                  </a:tcPr>
                </a:tc>
                <a:extLst>
                  <a:ext uri="{0D108BD9-81ED-4DB2-BD59-A6C34878D82A}">
                    <a16:rowId xmlns:a16="http://schemas.microsoft.com/office/drawing/2014/main" val="2839924414"/>
                  </a:ext>
                </a:extLst>
              </a:tr>
              <a:tr h="736600">
                <a:tc>
                  <a:txBody>
                    <a:bodyPr/>
                    <a:lstStyle/>
                    <a:p>
                      <a:pPr algn="r" rtl="1"/>
                      <a:r>
                        <a:rPr lang="ar-SA" sz="900" b="1" kern="100">
                          <a:effectLst/>
                          <a:latin typeface="Calibri" panose="020F0502020204030204" pitchFamily="34" charset="0"/>
                          <a:ea typeface="Calibri" panose="020F0502020204030204" pitchFamily="34" charset="0"/>
                          <a:cs typeface="Calibri" panose="020F0502020204030204" pitchFamily="34" charset="0"/>
                        </a:rPr>
                        <a:t>يبلي بلاء حسنا في المدرسة</a:t>
                      </a:r>
                      <a:r>
                        <a:rPr lang="en-US" sz="900" b="1" kern="100">
                          <a:effectLst/>
                          <a:latin typeface="Calibri" panose="020F0502020204030204" pitchFamily="34" charset="0"/>
                          <a:ea typeface="Calibri" panose="020F0502020204030204" pitchFamily="34" charset="0"/>
                          <a:cs typeface="Calibri" panose="020F0502020204030204" pitchFamily="34" charset="0"/>
                        </a:rPr>
                        <a:t>.</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1505282231"/>
                  </a:ext>
                </a:extLst>
              </a:tr>
              <a:tr h="736600">
                <a:tc>
                  <a:txBody>
                    <a:bodyPr/>
                    <a:lstStyle/>
                    <a:p>
                      <a:pPr algn="r" rtl="1"/>
                      <a:r>
                        <a:rPr lang="ar-SA" sz="900" b="1" kern="100">
                          <a:effectLst/>
                          <a:latin typeface="Calibri" panose="020F0502020204030204" pitchFamily="34" charset="0"/>
                          <a:ea typeface="Calibri" panose="020F0502020204030204" pitchFamily="34" charset="0"/>
                          <a:cs typeface="Calibri" panose="020F0502020204030204" pitchFamily="34" charset="0"/>
                        </a:rPr>
                        <a:t>أن تكون لطيفاً مع الأشقاء</a:t>
                      </a:r>
                      <a:r>
                        <a:rPr lang="en-GB" sz="900" b="1" kern="100">
                          <a:effectLst/>
                          <a:latin typeface="Calibri" panose="020F0502020204030204" pitchFamily="34" charset="0"/>
                          <a:ea typeface="Calibri" panose="020F0502020204030204" pitchFamily="34" charset="0"/>
                          <a:cs typeface="Calibri" panose="020F0502020204030204" pitchFamily="34" charset="0"/>
                        </a:rPr>
                        <a:t>.</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3369766842"/>
                  </a:ext>
                </a:extLst>
              </a:tr>
              <a:tr h="736600">
                <a:tc>
                  <a:txBody>
                    <a:bodyPr/>
                    <a:lstStyle/>
                    <a:p>
                      <a:pPr algn="r" rtl="1"/>
                      <a:r>
                        <a:rPr lang="ar-SA" sz="900" b="1" kern="100">
                          <a:effectLst/>
                          <a:latin typeface="Calibri" panose="020F0502020204030204" pitchFamily="34" charset="0"/>
                          <a:ea typeface="Calibri" panose="020F0502020204030204" pitchFamily="34" charset="0"/>
                          <a:cs typeface="Calibri" panose="020F0502020204030204" pitchFamily="34" charset="0"/>
                        </a:rPr>
                        <a:t>إكمال الواجب المنزلي</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4270224994"/>
                  </a:ext>
                </a:extLst>
              </a:tr>
              <a:tr h="736600">
                <a:tc>
                  <a:txBody>
                    <a:bodyPr/>
                    <a:lstStyle/>
                    <a:p>
                      <a:pPr algn="r" rtl="1"/>
                      <a:r>
                        <a:rPr lang="ar-SA" sz="900" b="1" kern="100">
                          <a:effectLst/>
                          <a:latin typeface="Calibri" panose="020F0502020204030204" pitchFamily="34" charset="0"/>
                          <a:ea typeface="Calibri" panose="020F0502020204030204" pitchFamily="34" charset="0"/>
                          <a:cs typeface="Calibri" panose="020F0502020204030204" pitchFamily="34" charset="0"/>
                        </a:rPr>
                        <a:t>استكمال الأعمال  المنزلية</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marL="0" algn="r" defTabSz="685800" rtl="1" eaLnBrk="1" latinLnBrk="0" hangingPunct="1"/>
                      <a:endParaRPr lang="en-FR" sz="1200" kern="100">
                        <a:effectLst/>
                        <a:latin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2045127307"/>
                  </a:ext>
                </a:extLst>
              </a:tr>
            </a:tbl>
          </a:graphicData>
        </a:graphic>
      </p:graphicFrame>
    </p:spTree>
    <p:extLst>
      <p:ext uri="{BB962C8B-B14F-4D97-AF65-F5344CB8AC3E}">
        <p14:creationId xmlns:p14="http://schemas.microsoft.com/office/powerpoint/2010/main" val="395122359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C30225-6A4F-905D-FC69-8863D5FCD08C}"/>
              </a:ext>
            </a:extLst>
          </p:cNvPr>
          <p:cNvSpPr txBox="1"/>
          <p:nvPr/>
        </p:nvSpPr>
        <p:spPr>
          <a:xfrm>
            <a:off x="1013200" y="719317"/>
            <a:ext cx="5226892" cy="523220"/>
          </a:xfrm>
          <a:prstGeom prst="rect">
            <a:avLst/>
          </a:prstGeom>
          <a:noFill/>
        </p:spPr>
        <p:txBody>
          <a:bodyPr wrap="square">
            <a:spAutoFit/>
          </a:bodyPr>
          <a:lstStyle/>
          <a:p>
            <a:pPr marL="0" marR="0" lvl="0" indent="0" algn="r" rtl="1">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الجلسة </a:t>
            </a:r>
            <a:r>
              <a:rPr lang="ar-SA" sz="1400" b="1" spc="300" dirty="0">
                <a:solidFill>
                  <a:schemeClr val="bg1"/>
                </a:solidFill>
                <a:highlight>
                  <a:srgbClr val="54AF4B"/>
                </a:highlight>
                <a:latin typeface="Calibri"/>
                <a:ea typeface="Calibri"/>
                <a:cs typeface="Calibri"/>
                <a:sym typeface="Calibri"/>
              </a:rPr>
              <a:t>٤</a:t>
            </a:r>
            <a:r>
              <a:rPr lang="en-US" sz="1400" b="1" spc="300" dirty="0">
                <a:solidFill>
                  <a:schemeClr val="bg1"/>
                </a:solidFill>
                <a:highlight>
                  <a:srgbClr val="54AF4B"/>
                </a:highlight>
                <a:latin typeface="Calibri"/>
                <a:ea typeface="Calibri"/>
                <a:cs typeface="Calibri"/>
                <a:sym typeface="Calibri"/>
              </a:rPr>
              <a:t>: بناء المهارات العاطفية والتعاطفية ل</a:t>
            </a:r>
            <a:r>
              <a:rPr lang="ar-SA" sz="1400" b="1" spc="300" dirty="0">
                <a:solidFill>
                  <a:schemeClr val="bg1"/>
                </a:solidFill>
                <a:highlight>
                  <a:srgbClr val="54AF4B"/>
                </a:highlight>
                <a:latin typeface="Calibri"/>
                <a:ea typeface="Calibri"/>
                <a:cs typeface="Calibri"/>
                <a:sym typeface="Calibri"/>
              </a:rPr>
              <a:t>لوالدين</a:t>
            </a:r>
            <a:r>
              <a:rPr lang="en-US" sz="1400" b="1" spc="300" dirty="0">
                <a:solidFill>
                  <a:schemeClr val="bg1"/>
                </a:solidFill>
                <a:highlight>
                  <a:srgbClr val="54AF4B"/>
                </a:highlight>
                <a:latin typeface="Calibri"/>
                <a:ea typeface="Calibri"/>
                <a:cs typeface="Calibri"/>
                <a:sym typeface="Calibri"/>
              </a:rPr>
              <a:t> / مقدم الرعاية</a:t>
            </a:r>
          </a:p>
        </p:txBody>
      </p:sp>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 name="Hexagon 1">
            <a:extLst>
              <a:ext uri="{FF2B5EF4-FFF2-40B4-BE49-F238E27FC236}">
                <a16:creationId xmlns:a16="http://schemas.microsoft.com/office/drawing/2014/main" id="{1E37091B-55F7-99F1-7BB3-3E38A159A2CF}"/>
              </a:ext>
            </a:extLst>
          </p:cNvPr>
          <p:cNvSpPr/>
          <p:nvPr/>
        </p:nvSpPr>
        <p:spPr>
          <a:xfrm rot="1782986">
            <a:off x="286724" y="261533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 name="Hexagon 2">
            <a:extLst>
              <a:ext uri="{FF2B5EF4-FFF2-40B4-BE49-F238E27FC236}">
                <a16:creationId xmlns:a16="http://schemas.microsoft.com/office/drawing/2014/main" id="{A3D3CC4C-CCF0-1944-C84C-88EA789CEF25}"/>
              </a:ext>
            </a:extLst>
          </p:cNvPr>
          <p:cNvSpPr/>
          <p:nvPr/>
        </p:nvSpPr>
        <p:spPr>
          <a:xfrm rot="1782986">
            <a:off x="286724" y="307817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4" name="Hexagon 3">
            <a:extLst>
              <a:ext uri="{FF2B5EF4-FFF2-40B4-BE49-F238E27FC236}">
                <a16:creationId xmlns:a16="http://schemas.microsoft.com/office/drawing/2014/main" id="{1426B9F9-577C-D8DA-5B67-90CA500A9B51}"/>
              </a:ext>
            </a:extLst>
          </p:cNvPr>
          <p:cNvSpPr/>
          <p:nvPr/>
        </p:nvSpPr>
        <p:spPr>
          <a:xfrm rot="1782986">
            <a:off x="286724" y="354102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6" name="Hexagon 5">
            <a:extLst>
              <a:ext uri="{FF2B5EF4-FFF2-40B4-BE49-F238E27FC236}">
                <a16:creationId xmlns:a16="http://schemas.microsoft.com/office/drawing/2014/main" id="{7CC15EA9-F408-4225-9220-1B8536D5999B}"/>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7" name="Hexagon 6">
            <a:extLst>
              <a:ext uri="{FF2B5EF4-FFF2-40B4-BE49-F238E27FC236}">
                <a16:creationId xmlns:a16="http://schemas.microsoft.com/office/drawing/2014/main" id="{5B69E624-2ACE-034F-1033-1FD7D9AEB14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54" name="TextBox 53">
            <a:extLst>
              <a:ext uri="{FF2B5EF4-FFF2-40B4-BE49-F238E27FC236}">
                <a16:creationId xmlns:a16="http://schemas.microsoft.com/office/drawing/2014/main" id="{23FAF606-A7F0-2AD2-E545-7F5DF39FA277}"/>
              </a:ext>
            </a:extLst>
          </p:cNvPr>
          <p:cNvSpPr txBox="1"/>
          <p:nvPr/>
        </p:nvSpPr>
        <p:spPr>
          <a:xfrm>
            <a:off x="996286" y="1486989"/>
            <a:ext cx="5254041" cy="276999"/>
          </a:xfrm>
          <a:prstGeom prst="rect">
            <a:avLst/>
          </a:prstGeom>
          <a:noFill/>
        </p:spPr>
        <p:txBody>
          <a:bodyPr wrap="square" rtlCol="0">
            <a:spAutoFit/>
          </a:bodyPr>
          <a:lstStyle/>
          <a:p>
            <a:pPr marR="0" lvl="0" algn="r" defTabSz="914400" rtl="1" eaLnBrk="1" fontAlgn="auto" latinLnBrk="0" hangingPunct="1">
              <a:lnSpc>
                <a:spcPct val="100000"/>
              </a:lnSpc>
              <a:spcBef>
                <a:spcPts val="0"/>
              </a:spcBef>
              <a:spcAft>
                <a:spcPts val="0"/>
              </a:spcAft>
              <a:buClr>
                <a:srgbClr val="000000"/>
              </a:buClr>
              <a:buSzTx/>
              <a:tabLst/>
              <a:defRPr/>
            </a:pPr>
            <a:r>
              <a:rPr lang="en-US" sz="1200" b="1" dirty="0">
                <a:latin typeface="Calibri" panose="020F0502020204030204" pitchFamily="34" charset="0"/>
                <a:cs typeface="Calibri" panose="020F0502020204030204" pitchFamily="34" charset="0"/>
              </a:rPr>
              <a:t>لعب الأدوار – </a:t>
            </a:r>
            <a:r>
              <a:rPr lang="ar-SA" sz="1200" b="1" dirty="0">
                <a:latin typeface="Calibri" panose="020F0502020204030204" pitchFamily="34" charset="0"/>
                <a:cs typeface="Calibri" panose="020F0502020204030204" pitchFamily="34" charset="0"/>
              </a:rPr>
              <a:t>٤ </a:t>
            </a:r>
            <a:r>
              <a:rPr lang="en-US" sz="1200" b="1" dirty="0">
                <a:latin typeface="Calibri" panose="020F0502020204030204" pitchFamily="34" charset="0"/>
                <a:cs typeface="Calibri" panose="020F0502020204030204" pitchFamily="34" charset="0"/>
              </a:rPr>
              <a:t> خطوات للتعاطف</a:t>
            </a:r>
          </a:p>
        </p:txBody>
      </p:sp>
      <p:sp>
        <p:nvSpPr>
          <p:cNvPr id="55" name="TextBox 54">
            <a:extLst>
              <a:ext uri="{FF2B5EF4-FFF2-40B4-BE49-F238E27FC236}">
                <a16:creationId xmlns:a16="http://schemas.microsoft.com/office/drawing/2014/main" id="{00F50F8C-2299-F3FD-4B60-E3A219ED616F}"/>
              </a:ext>
            </a:extLst>
          </p:cNvPr>
          <p:cNvSpPr txBox="1"/>
          <p:nvPr/>
        </p:nvSpPr>
        <p:spPr>
          <a:xfrm>
            <a:off x="1013200" y="1896876"/>
            <a:ext cx="5226892" cy="1171154"/>
          </a:xfrm>
          <a:prstGeom prst="rect">
            <a:avLst/>
          </a:prstGeom>
          <a:noFill/>
        </p:spPr>
        <p:txBody>
          <a:bodyPr wrap="square">
            <a:spAutoFit/>
          </a:bodyPr>
          <a:lstStyle/>
          <a:p>
            <a:pPr marL="171450" lvl="0" indent="-171450" algn="r" rtl="1">
              <a:lnSpc>
                <a:spcPct val="107000"/>
              </a:lnSpc>
              <a:buFont typeface="Arial" panose="020B0604020202020204" pitchFamily="34" charset="0"/>
              <a:buChar char="•"/>
            </a:pPr>
            <a:r>
              <a:rPr lang="en-US" sz="1100" b="1" dirty="0">
                <a:effectLst/>
                <a:latin typeface="Calibri" panose="020F0502020204030204" pitchFamily="34" charset="0"/>
                <a:ea typeface="Calibri" panose="020F0502020204030204" pitchFamily="34" charset="0"/>
                <a:cs typeface="Calibri" panose="020F0502020204030204" pitchFamily="34" charset="0"/>
              </a:rPr>
              <a:t>ال</a:t>
            </a:r>
            <a:r>
              <a:rPr lang="ar-SA" sz="1100" b="1" dirty="0">
                <a:effectLst/>
                <a:latin typeface="Calibri" panose="020F0502020204030204" pitchFamily="34" charset="0"/>
                <a:ea typeface="Calibri" panose="020F0502020204030204" pitchFamily="34" charset="0"/>
                <a:cs typeface="Calibri" panose="020F0502020204030204" pitchFamily="34" charset="0"/>
              </a:rPr>
              <a:t>والد</a:t>
            </a:r>
            <a:r>
              <a:rPr lang="en-US" sz="1100" b="1" dirty="0">
                <a:effectLst/>
                <a:latin typeface="Calibri" panose="020F0502020204030204" pitchFamily="34" charset="0"/>
                <a:ea typeface="Calibri" panose="020F0502020204030204" pitchFamily="34" charset="0"/>
                <a:cs typeface="Calibri" panose="020F0502020204030204" pitchFamily="34" charset="0"/>
              </a:rPr>
              <a:t>:</a:t>
            </a:r>
            <a:r>
              <a:rPr lang="ar-SA" sz="1100" b="1" dirty="0">
                <a:effectLst/>
                <a:latin typeface="Calibri" panose="020F0502020204030204" pitchFamily="34" charset="0"/>
                <a:ea typeface="Calibri" panose="020F0502020204030204" pitchFamily="34" charset="0"/>
                <a:cs typeface="Calibri" panose="020F0502020204030204" pitchFamily="34" charset="0"/>
              </a:rPr>
              <a:t> </a:t>
            </a:r>
            <a:r>
              <a:rPr lang="en-US" sz="1100" i="1" dirty="0">
                <a:effectLst/>
                <a:latin typeface="Calibri" panose="020F0502020204030204" pitchFamily="34" charset="0"/>
                <a:ea typeface="Calibri" panose="020F0502020204030204" pitchFamily="34" charset="0"/>
                <a:cs typeface="Calibri" panose="020F0502020204030204" pitchFamily="34" charset="0"/>
              </a:rPr>
              <a:t>[يلاحظ أن الابنة تبدو حزينة.]</a:t>
            </a:r>
            <a:r>
              <a:rPr lang="en-US" sz="1100" dirty="0">
                <a:effectLst/>
                <a:latin typeface="Calibri" panose="020F0502020204030204" pitchFamily="34" charset="0"/>
                <a:ea typeface="Calibri" panose="020F0502020204030204" pitchFamily="34" charset="0"/>
                <a:cs typeface="Calibri" panose="020F0502020204030204" pitchFamily="34" charset="0"/>
              </a:rPr>
              <a:t>أوه ، سارة تبد</a:t>
            </a:r>
            <a:r>
              <a:rPr lang="ar-SA" sz="1100" dirty="0">
                <a:effectLst/>
                <a:latin typeface="Calibri" panose="020F0502020204030204" pitchFamily="34" charset="0"/>
                <a:ea typeface="Calibri" panose="020F0502020204030204" pitchFamily="34" charset="0"/>
                <a:cs typeface="Calibri" panose="020F0502020204030204" pitchFamily="34" charset="0"/>
              </a:rPr>
              <a:t>ين</a:t>
            </a:r>
            <a:r>
              <a:rPr lang="en-US" sz="1100" dirty="0">
                <a:effectLst/>
                <a:latin typeface="Calibri" panose="020F0502020204030204" pitchFamily="34" charset="0"/>
                <a:ea typeface="Calibri" panose="020F0502020204030204" pitchFamily="34" charset="0"/>
                <a:cs typeface="Calibri" panose="020F0502020204030204" pitchFamily="34" charset="0"/>
              </a:rPr>
              <a:t> حزين</a:t>
            </a:r>
            <a:r>
              <a:rPr lang="ar-SA" sz="1100" dirty="0">
                <a:effectLst/>
                <a:latin typeface="Calibri" panose="020F0502020204030204" pitchFamily="34" charset="0"/>
                <a:ea typeface="Calibri" panose="020F0502020204030204" pitchFamily="34" charset="0"/>
                <a:cs typeface="Calibri" panose="020F0502020204030204" pitchFamily="34" charset="0"/>
              </a:rPr>
              <a:t>ة </a:t>
            </a:r>
            <a:r>
              <a:rPr lang="en-US" sz="1100" dirty="0">
                <a:effectLst/>
                <a:latin typeface="Calibri" panose="020F0502020204030204" pitchFamily="34" charset="0"/>
                <a:ea typeface="Calibri" panose="020F0502020204030204" pitchFamily="34" charset="0"/>
                <a:cs typeface="Calibri" panose="020F0502020204030204" pitchFamily="34" charset="0"/>
              </a:rPr>
              <a:t>جدًا ، [</a:t>
            </a:r>
            <a:r>
              <a:rPr lang="ar-SA" sz="1100" dirty="0">
                <a:effectLst/>
                <a:latin typeface="Calibri" panose="020F0502020204030204" pitchFamily="34" charset="0"/>
                <a:ea typeface="Calibri" panose="020F0502020204030204" pitchFamily="34" charset="0"/>
                <a:cs typeface="Calibri" panose="020F0502020204030204" pitchFamily="34" charset="0"/>
              </a:rPr>
              <a:t>{</a:t>
            </a:r>
            <a:r>
              <a:rPr lang="en-US" sz="1100" dirty="0">
                <a:effectLst/>
                <a:latin typeface="Calibri" panose="020F0502020204030204" pitchFamily="34" charset="0"/>
                <a:ea typeface="Calibri" panose="020F0502020204030204" pitchFamily="34" charset="0"/>
                <a:cs typeface="Calibri" panose="020F0502020204030204" pitchFamily="34" charset="0"/>
              </a:rPr>
              <a:t>الخطوة </a:t>
            </a:r>
            <a:r>
              <a:rPr lang="ar-SA" sz="1100" dirty="0">
                <a:effectLst/>
                <a:latin typeface="Calibri" panose="020F0502020204030204" pitchFamily="34" charset="0"/>
                <a:ea typeface="Calibri" panose="020F0502020204030204" pitchFamily="34" charset="0"/>
                <a:cs typeface="Calibri" panose="020F0502020204030204" pitchFamily="34" charset="0"/>
              </a:rPr>
              <a:t>١} </a:t>
            </a:r>
            <a:r>
              <a:rPr lang="en-US" sz="1100" dirty="0">
                <a:effectLst/>
                <a:latin typeface="Calibri" panose="020F0502020204030204" pitchFamily="34" charset="0"/>
                <a:ea typeface="Calibri" panose="020F0502020204030204" pitchFamily="34" charset="0"/>
                <a:cs typeface="Calibri" panose="020F0502020204030204" pitchFamily="34" charset="0"/>
              </a:rPr>
              <a:t>هل تريد</a:t>
            </a:r>
            <a:r>
              <a:rPr lang="ar-SA" sz="1100" dirty="0">
                <a:effectLst/>
                <a:latin typeface="Calibri" panose="020F0502020204030204" pitchFamily="34" charset="0"/>
                <a:ea typeface="Calibri" panose="020F0502020204030204" pitchFamily="34" charset="0"/>
                <a:cs typeface="Calibri" panose="020F0502020204030204" pitchFamily="34" charset="0"/>
              </a:rPr>
              <a:t>ين</a:t>
            </a:r>
            <a:r>
              <a:rPr lang="en-US" sz="1100" dirty="0">
                <a:effectLst/>
                <a:latin typeface="Calibri" panose="020F0502020204030204" pitchFamily="34" charset="0"/>
                <a:ea typeface="Calibri" panose="020F0502020204030204" pitchFamily="34" charset="0"/>
                <a:cs typeface="Calibri" panose="020F0502020204030204" pitchFamily="34" charset="0"/>
              </a:rPr>
              <a:t> </a:t>
            </a:r>
            <a:r>
              <a:rPr lang="ar-SA" sz="1100" dirty="0">
                <a:effectLst/>
                <a:latin typeface="Calibri" panose="020F0502020204030204" pitchFamily="34" charset="0"/>
                <a:ea typeface="Calibri" panose="020F0502020204030204" pitchFamily="34" charset="0"/>
                <a:cs typeface="Calibri" panose="020F0502020204030204" pitchFamily="34" charset="0"/>
              </a:rPr>
              <a:t>إخباري </a:t>
            </a:r>
            <a:r>
              <a:rPr lang="en-US" sz="1100" dirty="0">
                <a:effectLst/>
                <a:latin typeface="Calibri" panose="020F0502020204030204" pitchFamily="34" charset="0"/>
                <a:ea typeface="Calibri" panose="020F0502020204030204" pitchFamily="34" charset="0"/>
                <a:cs typeface="Calibri" panose="020F0502020204030204" pitchFamily="34" charset="0"/>
              </a:rPr>
              <a:t>ما الذي يجعلك حزين</a:t>
            </a:r>
            <a:r>
              <a:rPr lang="ar-SA" sz="1100" dirty="0">
                <a:effectLst/>
                <a:latin typeface="Calibri" panose="020F0502020204030204" pitchFamily="34" charset="0"/>
                <a:ea typeface="Calibri" panose="020F0502020204030204" pitchFamily="34" charset="0"/>
                <a:cs typeface="Calibri" panose="020F0502020204030204" pitchFamily="34" charset="0"/>
              </a:rPr>
              <a:t>ة</a:t>
            </a:r>
            <a:r>
              <a:rPr lang="en-US" sz="1100" dirty="0">
                <a:effectLst/>
                <a:latin typeface="Calibri" panose="020F0502020204030204" pitchFamily="34" charset="0"/>
                <a:ea typeface="Calibri" panose="020F0502020204030204" pitchFamily="34" charset="0"/>
                <a:cs typeface="Calibri" panose="020F0502020204030204" pitchFamily="34" charset="0"/>
              </a:rPr>
              <a:t>؟ </a:t>
            </a:r>
            <a:r>
              <a:rPr lang="ar-SA" sz="1100" dirty="0">
                <a:effectLst/>
                <a:latin typeface="Calibri" panose="020F0502020204030204" pitchFamily="34" charset="0"/>
                <a:ea typeface="Calibri" panose="020F0502020204030204" pitchFamily="34" charset="0"/>
                <a:cs typeface="Calibri" panose="020F0502020204030204" pitchFamily="34" charset="0"/>
              </a:rPr>
              <a:t>{</a:t>
            </a:r>
            <a:r>
              <a:rPr lang="en-US" sz="1100" dirty="0">
                <a:effectLst/>
                <a:latin typeface="Calibri" panose="020F0502020204030204" pitchFamily="34" charset="0"/>
                <a:ea typeface="Calibri" panose="020F0502020204030204" pitchFamily="34" charset="0"/>
                <a:cs typeface="Calibri" panose="020F0502020204030204" pitchFamily="34" charset="0"/>
              </a:rPr>
              <a:t>الخطوة </a:t>
            </a:r>
            <a:r>
              <a:rPr lang="ar-SA" sz="1100" dirty="0">
                <a:effectLst/>
                <a:latin typeface="Calibri" panose="020F0502020204030204" pitchFamily="34" charset="0"/>
                <a:ea typeface="Calibri" panose="020F0502020204030204" pitchFamily="34" charset="0"/>
                <a:cs typeface="Calibri" panose="020F0502020204030204" pitchFamily="34" charset="0"/>
              </a:rPr>
              <a:t>٢}</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171450" lvl="0" indent="-171450" algn="r" rtl="1">
              <a:lnSpc>
                <a:spcPct val="107000"/>
              </a:lnSpc>
              <a:buFont typeface="Arial" panose="020B0604020202020204" pitchFamily="34" charset="0"/>
              <a:buChar char="•"/>
            </a:pPr>
            <a:r>
              <a:rPr lang="ar-SA" sz="1100" b="1" dirty="0">
                <a:effectLst/>
                <a:latin typeface="Calibri" panose="020F0502020204030204" pitchFamily="34" charset="0"/>
                <a:ea typeface="Calibri" panose="020F0502020204030204" pitchFamily="34" charset="0"/>
                <a:cs typeface="Calibri" panose="020F0502020204030204" pitchFamily="34" charset="0"/>
              </a:rPr>
              <a:t>الفتاة</a:t>
            </a:r>
            <a:r>
              <a:rPr lang="en-US" sz="1100" b="1" dirty="0">
                <a:effectLst/>
                <a:latin typeface="Calibri" panose="020F0502020204030204" pitchFamily="34" charset="0"/>
                <a:ea typeface="Calibri" panose="020F0502020204030204" pitchFamily="34" charset="0"/>
                <a:cs typeface="Calibri" panose="020F0502020204030204" pitchFamily="34" charset="0"/>
              </a:rPr>
              <a:t>:</a:t>
            </a:r>
            <a:r>
              <a:rPr lang="en-US" sz="1100" dirty="0">
                <a:effectLst/>
                <a:latin typeface="Calibri" panose="020F0502020204030204" pitchFamily="34" charset="0"/>
                <a:ea typeface="Calibri" panose="020F0502020204030204" pitchFamily="34" charset="0"/>
                <a:cs typeface="Calibri" panose="020F0502020204030204" pitchFamily="34" charset="0"/>
              </a:rPr>
              <a:t>في طريقي إلى المدرسة ، كان بعض الأولاد الأكبر سنًا ي</a:t>
            </a:r>
            <a:r>
              <a:rPr lang="ar-SA" sz="1100" dirty="0">
                <a:effectLst/>
                <a:latin typeface="Calibri" panose="020F0502020204030204" pitchFamily="34" charset="0"/>
                <a:ea typeface="Calibri" panose="020F0502020204030204" pitchFamily="34" charset="0"/>
                <a:cs typeface="Calibri" panose="020F0502020204030204" pitchFamily="34" charset="0"/>
              </a:rPr>
              <a:t>قومون</a:t>
            </a:r>
            <a:r>
              <a:rPr lang="en-US" sz="1100" dirty="0">
                <a:effectLst/>
                <a:latin typeface="Calibri" panose="020F0502020204030204" pitchFamily="34" charset="0"/>
                <a:ea typeface="Calibri" panose="020F0502020204030204" pitchFamily="34" charset="0"/>
                <a:cs typeface="Calibri" panose="020F0502020204030204" pitchFamily="34" charset="0"/>
              </a:rPr>
              <a:t> بتعليقات جنسية ، وهذا يجعلني أشعر بعدم الارتياح حقًا.</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171450" lvl="0" indent="-171450" algn="r" rtl="1">
              <a:lnSpc>
                <a:spcPct val="107000"/>
              </a:lnSpc>
              <a:spcAft>
                <a:spcPts val="800"/>
              </a:spcAft>
              <a:buFont typeface="Arial" panose="020B0604020202020204" pitchFamily="34" charset="0"/>
              <a:buChar char="•"/>
            </a:pPr>
            <a:r>
              <a:rPr lang="en-US" sz="1100" b="1" dirty="0">
                <a:effectLst/>
                <a:latin typeface="Calibri" panose="020F0502020204030204" pitchFamily="34" charset="0"/>
                <a:ea typeface="Calibri" panose="020F0502020204030204" pitchFamily="34" charset="0"/>
                <a:cs typeface="Calibri" panose="020F0502020204030204" pitchFamily="34" charset="0"/>
              </a:rPr>
              <a:t>ال</a:t>
            </a:r>
            <a:r>
              <a:rPr lang="ar-SA" sz="1100" b="1" dirty="0">
                <a:effectLst/>
                <a:latin typeface="Calibri" panose="020F0502020204030204" pitchFamily="34" charset="0"/>
                <a:ea typeface="Calibri" panose="020F0502020204030204" pitchFamily="34" charset="0"/>
                <a:cs typeface="Calibri" panose="020F0502020204030204" pitchFamily="34" charset="0"/>
              </a:rPr>
              <a:t>والد</a:t>
            </a:r>
            <a:r>
              <a:rPr lang="en-US" sz="1100" b="1" dirty="0">
                <a:effectLst/>
                <a:latin typeface="Calibri" panose="020F0502020204030204" pitchFamily="34" charset="0"/>
                <a:ea typeface="Calibri" panose="020F0502020204030204" pitchFamily="34" charset="0"/>
                <a:cs typeface="Calibri" panose="020F0502020204030204" pitchFamily="34" charset="0"/>
              </a:rPr>
              <a:t>:</a:t>
            </a:r>
            <a:r>
              <a:rPr lang="en-US" sz="1100" dirty="0">
                <a:effectLst/>
                <a:latin typeface="Calibri" panose="020F0502020204030204" pitchFamily="34" charset="0"/>
                <a:ea typeface="Calibri" panose="020F0502020204030204" pitchFamily="34" charset="0"/>
                <a:cs typeface="Calibri" panose="020F0502020204030204" pitchFamily="34" charset="0"/>
              </a:rPr>
              <a:t>أنا آسف جدًا لأن هذا يحدث لك يا سارة ، ولا بأس بذلك. </a:t>
            </a:r>
            <a:r>
              <a:rPr lang="ar-SA" sz="1100" dirty="0">
                <a:effectLst/>
                <a:latin typeface="Calibri" panose="020F0502020204030204" pitchFamily="34" charset="0"/>
                <a:ea typeface="Calibri" panose="020F0502020204030204" pitchFamily="34" charset="0"/>
                <a:cs typeface="Calibri" panose="020F0502020204030204" pitchFamily="34" charset="0"/>
              </a:rPr>
              <a:t>{</a:t>
            </a:r>
            <a:r>
              <a:rPr lang="en-US" sz="1100" dirty="0">
                <a:effectLst/>
                <a:latin typeface="Calibri" panose="020F0502020204030204" pitchFamily="34" charset="0"/>
                <a:ea typeface="Calibri" panose="020F0502020204030204" pitchFamily="34" charset="0"/>
                <a:cs typeface="Calibri" panose="020F0502020204030204" pitchFamily="34" charset="0"/>
              </a:rPr>
              <a:t>الخطوة </a:t>
            </a:r>
            <a:r>
              <a:rPr lang="ar-SA" sz="1100" dirty="0">
                <a:effectLst/>
                <a:latin typeface="Calibri" panose="020F0502020204030204" pitchFamily="34" charset="0"/>
                <a:ea typeface="Calibri" panose="020F0502020204030204" pitchFamily="34" charset="0"/>
                <a:cs typeface="Calibri" panose="020F0502020204030204" pitchFamily="34" charset="0"/>
              </a:rPr>
              <a:t>٣}</a:t>
            </a:r>
            <a:r>
              <a:rPr lang="en-US" sz="1100" dirty="0">
                <a:effectLst/>
                <a:latin typeface="Calibri" panose="020F0502020204030204" pitchFamily="34" charset="0"/>
                <a:ea typeface="Calibri" panose="020F0502020204030204" pitchFamily="34" charset="0"/>
                <a:cs typeface="Calibri" panose="020F0502020204030204" pitchFamily="34" charset="0"/>
              </a:rPr>
              <a:t> ماذا يمكنني أن أفعل للمساعدة؟ </a:t>
            </a:r>
            <a:r>
              <a:rPr lang="ar-SA" sz="1100" dirty="0">
                <a:effectLst/>
                <a:latin typeface="Calibri" panose="020F0502020204030204" pitchFamily="34" charset="0"/>
                <a:ea typeface="Calibri" panose="020F0502020204030204" pitchFamily="34" charset="0"/>
                <a:cs typeface="Calibri" panose="020F0502020204030204" pitchFamily="34" charset="0"/>
              </a:rPr>
              <a:t>{</a:t>
            </a:r>
            <a:r>
              <a:rPr lang="en-US" sz="1100" dirty="0">
                <a:effectLst/>
                <a:latin typeface="Calibri" panose="020F0502020204030204" pitchFamily="34" charset="0"/>
                <a:ea typeface="Calibri" panose="020F0502020204030204" pitchFamily="34" charset="0"/>
                <a:cs typeface="Calibri" panose="020F0502020204030204" pitchFamily="34" charset="0"/>
              </a:rPr>
              <a:t>الخطوة </a:t>
            </a:r>
            <a:r>
              <a:rPr lang="ar-SA" sz="1100" dirty="0">
                <a:effectLst/>
                <a:latin typeface="Calibri" panose="020F0502020204030204" pitchFamily="34" charset="0"/>
                <a:ea typeface="Calibri" panose="020F0502020204030204" pitchFamily="34" charset="0"/>
                <a:cs typeface="Calibri" panose="020F0502020204030204" pitchFamily="34" charset="0"/>
              </a:rPr>
              <a:t>٤} </a:t>
            </a:r>
            <a:r>
              <a:rPr lang="en-US" sz="1100" dirty="0">
                <a:effectLst/>
                <a:latin typeface="Calibri" panose="020F0502020204030204" pitchFamily="34" charset="0"/>
                <a:ea typeface="Calibri" panose="020F0502020204030204" pitchFamily="34" charset="0"/>
                <a:cs typeface="Calibri" panose="020F0502020204030204" pitchFamily="34" charset="0"/>
              </a:rPr>
              <a:t>هل يمكننا العثور على شخص بالغ لي</a:t>
            </a:r>
            <a:r>
              <a:rPr lang="ar-SA" sz="1100" dirty="0">
                <a:effectLst/>
                <a:latin typeface="Calibri" panose="020F0502020204030204" pitchFamily="34" charset="0"/>
                <a:ea typeface="Calibri" panose="020F0502020204030204" pitchFamily="34" charset="0"/>
                <a:cs typeface="Calibri" panose="020F0502020204030204" pitchFamily="34" charset="0"/>
              </a:rPr>
              <a:t>وصلك</a:t>
            </a:r>
            <a:r>
              <a:rPr lang="en-US" sz="1100" dirty="0">
                <a:effectLst/>
                <a:latin typeface="Calibri" panose="020F0502020204030204" pitchFamily="34" charset="0"/>
                <a:ea typeface="Calibri" panose="020F0502020204030204" pitchFamily="34" charset="0"/>
                <a:cs typeface="Calibri" panose="020F0502020204030204" pitchFamily="34" charset="0"/>
              </a:rPr>
              <a:t> إلى المدرسة؟</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56" name="TextBox 55">
            <a:extLst>
              <a:ext uri="{FF2B5EF4-FFF2-40B4-BE49-F238E27FC236}">
                <a16:creationId xmlns:a16="http://schemas.microsoft.com/office/drawing/2014/main" id="{58B60893-21D3-3E4F-97AC-A4ABD21C2517}"/>
              </a:ext>
            </a:extLst>
          </p:cNvPr>
          <p:cNvSpPr txBox="1"/>
          <p:nvPr/>
        </p:nvSpPr>
        <p:spPr>
          <a:xfrm>
            <a:off x="996286" y="3431641"/>
            <a:ext cx="5254041" cy="276999"/>
          </a:xfrm>
          <a:prstGeom prst="rect">
            <a:avLst/>
          </a:prstGeom>
          <a:noFill/>
        </p:spPr>
        <p:txBody>
          <a:bodyPr wrap="square" rtlCol="0">
            <a:spAutoFit/>
          </a:bodyPr>
          <a:lstStyle/>
          <a:p>
            <a:pPr algn="r" rtl="1"/>
            <a:r>
              <a:rPr lang="en-US" sz="1200" b="1" dirty="0">
                <a:latin typeface="Calibri" panose="020F0502020204030204" pitchFamily="34" charset="0"/>
                <a:cs typeface="Calibri" panose="020F0502020204030204" pitchFamily="34" charset="0"/>
              </a:rPr>
              <a:t>لعب الأدوار - التعاطف مع جميع الأطفال</a:t>
            </a:r>
            <a:endParaRPr lang="en-US" sz="1200" b="1" spc="300" dirty="0">
              <a:solidFill>
                <a:schemeClr val="tx1"/>
              </a:solidFill>
              <a:latin typeface="Calibri" panose="020F0502020204030204" pitchFamily="34" charset="0"/>
              <a:cs typeface="Calibri" panose="020F0502020204030204" pitchFamily="34" charset="0"/>
            </a:endParaRPr>
          </a:p>
        </p:txBody>
      </p:sp>
      <p:sp>
        <p:nvSpPr>
          <p:cNvPr id="57" name="TextBox 56">
            <a:extLst>
              <a:ext uri="{FF2B5EF4-FFF2-40B4-BE49-F238E27FC236}">
                <a16:creationId xmlns:a16="http://schemas.microsoft.com/office/drawing/2014/main" id="{DDA6710B-1189-622E-1322-CEA9B3758CEF}"/>
              </a:ext>
            </a:extLst>
          </p:cNvPr>
          <p:cNvSpPr txBox="1"/>
          <p:nvPr/>
        </p:nvSpPr>
        <p:spPr>
          <a:xfrm>
            <a:off x="1013200" y="3841528"/>
            <a:ext cx="5226892" cy="1533368"/>
          </a:xfrm>
          <a:prstGeom prst="rect">
            <a:avLst/>
          </a:prstGeom>
          <a:noFill/>
        </p:spPr>
        <p:txBody>
          <a:bodyPr wrap="square">
            <a:spAutoFit/>
          </a:bodyPr>
          <a:lstStyle/>
          <a:p>
            <a:pPr marL="171450" lvl="0" indent="-171450" algn="r" rtl="1">
              <a:lnSpc>
                <a:spcPct val="107000"/>
              </a:lnSpc>
              <a:buFont typeface="Arial" panose="020B0604020202020204" pitchFamily="34" charset="0"/>
              <a:buChar char="•"/>
            </a:pPr>
            <a:r>
              <a:rPr lang="ar-SA" sz="1100" b="1" dirty="0">
                <a:effectLst/>
                <a:latin typeface="Calibri" panose="020F0502020204030204" pitchFamily="34" charset="0"/>
                <a:ea typeface="Calibri" panose="020F0502020204030204" pitchFamily="34" charset="0"/>
                <a:cs typeface="Calibri" panose="020F0502020204030204" pitchFamily="34" charset="0"/>
              </a:rPr>
              <a:t>فتى</a:t>
            </a:r>
            <a:r>
              <a:rPr lang="en-US" sz="1100" b="1" dirty="0">
                <a:effectLst/>
                <a:latin typeface="Calibri" panose="020F0502020204030204" pitchFamily="34" charset="0"/>
                <a:ea typeface="Calibri" panose="020F0502020204030204" pitchFamily="34" charset="0"/>
                <a:cs typeface="Calibri" panose="020F0502020204030204" pitchFamily="34" charset="0"/>
              </a:rPr>
              <a:t> يبلغ من العمر </a:t>
            </a:r>
            <a:r>
              <a:rPr lang="ar-SA" sz="1100" b="1" dirty="0">
                <a:effectLst/>
                <a:latin typeface="Calibri" panose="020F0502020204030204" pitchFamily="34" charset="0"/>
                <a:ea typeface="Calibri" panose="020F0502020204030204" pitchFamily="34" charset="0"/>
                <a:cs typeface="Calibri" panose="020F0502020204030204" pitchFamily="34" charset="0"/>
              </a:rPr>
              <a:t>١٧</a:t>
            </a:r>
            <a:r>
              <a:rPr lang="en-US" sz="1100" b="1" dirty="0">
                <a:effectLst/>
                <a:latin typeface="Calibri" panose="020F0502020204030204" pitchFamily="34" charset="0"/>
                <a:ea typeface="Calibri" panose="020F0502020204030204" pitchFamily="34" charset="0"/>
                <a:cs typeface="Calibri" panose="020F0502020204030204" pitchFamily="34" charset="0"/>
              </a:rPr>
              <a:t>عامًا على كرسي متحرك:</a:t>
            </a:r>
            <a:r>
              <a:rPr lang="ar-SA" sz="1100" b="1" dirty="0">
                <a:effectLst/>
                <a:latin typeface="Calibri" panose="020F0502020204030204" pitchFamily="34" charset="0"/>
                <a:ea typeface="Calibri" panose="020F0502020204030204" pitchFamily="34" charset="0"/>
                <a:cs typeface="Calibri" panose="020F0502020204030204" pitchFamily="34" charset="0"/>
              </a:rPr>
              <a:t> </a:t>
            </a:r>
            <a:r>
              <a:rPr lang="en-US" sz="1100" dirty="0">
                <a:effectLst/>
                <a:latin typeface="Calibri" panose="020F0502020204030204" pitchFamily="34" charset="0"/>
                <a:ea typeface="Calibri" panose="020F0502020204030204" pitchFamily="34" charset="0"/>
                <a:cs typeface="Calibri" panose="020F0502020204030204" pitchFamily="34" charset="0"/>
              </a:rPr>
              <a:t>أبي</a:t>
            </a:r>
            <a:r>
              <a:rPr lang="ar-SA" sz="1100" dirty="0">
                <a:effectLst/>
                <a:latin typeface="Calibri" panose="020F0502020204030204" pitchFamily="34" charset="0"/>
                <a:ea typeface="Calibri" panose="020F0502020204030204" pitchFamily="34" charset="0"/>
                <a:cs typeface="Calibri" panose="020F0502020204030204" pitchFamily="34" charset="0"/>
              </a:rPr>
              <a:t>، يقول </a:t>
            </a:r>
            <a:r>
              <a:rPr lang="en-US" sz="1100" dirty="0">
                <a:effectLst/>
                <a:latin typeface="Calibri" panose="020F0502020204030204" pitchFamily="34" charset="0"/>
                <a:ea typeface="Calibri" panose="020F0502020204030204" pitchFamily="34" charset="0"/>
                <a:cs typeface="Calibri" panose="020F0502020204030204" pitchFamily="34" charset="0"/>
              </a:rPr>
              <a:t>بعض الطلاب في المدرسة إن عليَّ البقاء في المنزل وعدم </a:t>
            </a:r>
            <a:r>
              <a:rPr lang="ar-SA" sz="1100" dirty="0">
                <a:effectLst/>
                <a:latin typeface="Calibri" panose="020F0502020204030204" pitchFamily="34" charset="0"/>
                <a:ea typeface="Calibri" panose="020F0502020204030204" pitchFamily="34" charset="0"/>
                <a:cs typeface="Calibri" panose="020F0502020204030204" pitchFamily="34" charset="0"/>
              </a:rPr>
              <a:t>أخذ مساحة </a:t>
            </a:r>
            <a:r>
              <a:rPr lang="en-US" sz="1100" dirty="0">
                <a:effectLst/>
                <a:latin typeface="Calibri" panose="020F0502020204030204" pitchFamily="34" charset="0"/>
                <a:ea typeface="Calibri" panose="020F0502020204030204" pitchFamily="34" charset="0"/>
                <a:cs typeface="Calibri" panose="020F0502020204030204" pitchFamily="34" charset="0"/>
              </a:rPr>
              <a:t>في المدرسة. يقولون أنني لا أستطيع فعل أي شيء على أي حال لأنني على هذا الكرسي المتحرك. من الصعب حقًا الاستمرار يومًا بعد يوم والاستماع إليهم وهم يقولون إنني لا أستطيع فعل أي شيء.</a:t>
            </a:r>
          </a:p>
          <a:p>
            <a:pPr marL="171450" lvl="0" indent="-171450" algn="r" rtl="1">
              <a:lnSpc>
                <a:spcPct val="107000"/>
              </a:lnSpc>
              <a:buFont typeface="Arial" panose="020B0604020202020204" pitchFamily="34" charset="0"/>
              <a:buChar char="•"/>
            </a:pPr>
            <a:r>
              <a:rPr lang="ar-SA" sz="1100" b="1" dirty="0">
                <a:effectLst/>
                <a:latin typeface="Calibri" panose="020F0502020204030204" pitchFamily="34" charset="0"/>
                <a:ea typeface="Calibri" panose="020F0502020204030204" pitchFamily="34" charset="0"/>
                <a:cs typeface="Calibri" panose="020F0502020204030204" pitchFamily="34" charset="0"/>
              </a:rPr>
              <a:t>ال</a:t>
            </a:r>
            <a:r>
              <a:rPr lang="en-US" sz="1100" b="1" dirty="0">
                <a:effectLst/>
                <a:latin typeface="Calibri" panose="020F0502020204030204" pitchFamily="34" charset="0"/>
                <a:ea typeface="Calibri" panose="020F0502020204030204" pitchFamily="34" charset="0"/>
                <a:cs typeface="Calibri" panose="020F0502020204030204" pitchFamily="34" charset="0"/>
              </a:rPr>
              <a:t>أب:</a:t>
            </a:r>
            <a:r>
              <a:rPr lang="en-US" sz="1100" dirty="0">
                <a:effectLst/>
                <a:latin typeface="Calibri" panose="020F0502020204030204" pitchFamily="34" charset="0"/>
                <a:ea typeface="Calibri" panose="020F0502020204030204" pitchFamily="34" charset="0"/>
                <a:cs typeface="Calibri" panose="020F0502020204030204" pitchFamily="34" charset="0"/>
              </a:rPr>
              <a:t>أوه ، بني ، أنا آسف وأعلم أن هذا يجعلك تشعر بالحزن. أعلم مدى صعوبة عملك في المدرسة ، ولذا فأنا أعلم أنك تشعر بخيبة أمل لأنهم لا يستطيعون رؤية الشخص الذكي والقادر الذي أنت عليه.</a:t>
            </a:r>
          </a:p>
          <a:p>
            <a:pPr marL="171450" lvl="0" indent="-171450" algn="r" rtl="1">
              <a:lnSpc>
                <a:spcPct val="107000"/>
              </a:lnSpc>
              <a:buFont typeface="Arial" panose="020B0604020202020204" pitchFamily="34" charset="0"/>
              <a:buChar char="•"/>
            </a:pPr>
            <a:r>
              <a:rPr lang="ar-SA" sz="1100" b="1" dirty="0">
                <a:effectLst/>
                <a:latin typeface="Calibri" panose="020F0502020204030204" pitchFamily="34" charset="0"/>
                <a:ea typeface="Calibri" panose="020F0502020204030204" pitchFamily="34" charset="0"/>
                <a:cs typeface="Calibri" panose="020F0502020204030204" pitchFamily="34" charset="0"/>
              </a:rPr>
              <a:t>الفتى</a:t>
            </a:r>
            <a:r>
              <a:rPr lang="en-US" sz="1100" b="1" dirty="0">
                <a:effectLst/>
                <a:latin typeface="Calibri" panose="020F0502020204030204" pitchFamily="34" charset="0"/>
                <a:ea typeface="Calibri" panose="020F0502020204030204" pitchFamily="34" charset="0"/>
                <a:cs typeface="Calibri" panose="020F0502020204030204" pitchFamily="34" charset="0"/>
              </a:rPr>
              <a:t>:</a:t>
            </a:r>
            <a:r>
              <a:rPr lang="en-US" sz="1100" dirty="0">
                <a:effectLst/>
                <a:latin typeface="Calibri" panose="020F0502020204030204" pitchFamily="34" charset="0"/>
                <a:ea typeface="Calibri" panose="020F0502020204030204" pitchFamily="34" charset="0"/>
                <a:cs typeface="Calibri" panose="020F0502020204030204" pitchFamily="34" charset="0"/>
              </a:rPr>
              <a:t>هل تعتقد أنني يجب أن أترك المدرسة أم </a:t>
            </a:r>
            <a:r>
              <a:rPr lang="ar-SA" sz="1100" dirty="0">
                <a:effectLst/>
                <a:latin typeface="Calibri" panose="020F0502020204030204" pitchFamily="34" charset="0"/>
                <a:ea typeface="Calibri" panose="020F0502020204030204" pitchFamily="34" charset="0"/>
                <a:cs typeface="Calibri" panose="020F0502020204030204" pitchFamily="34" charset="0"/>
              </a:rPr>
              <a:t>هل </a:t>
            </a:r>
            <a:r>
              <a:rPr lang="en-US" sz="1100" dirty="0">
                <a:effectLst/>
                <a:latin typeface="Calibri" panose="020F0502020204030204" pitchFamily="34" charset="0"/>
                <a:ea typeface="Calibri" panose="020F0502020204030204" pitchFamily="34" charset="0"/>
                <a:cs typeface="Calibri" panose="020F0502020204030204" pitchFamily="34" charset="0"/>
              </a:rPr>
              <a:t>تعتقد أن هناك وظيفة لشخص مثلي؟</a:t>
            </a:r>
          </a:p>
          <a:p>
            <a:pPr marL="171450" lvl="0" indent="-171450" algn="r" rtl="1">
              <a:lnSpc>
                <a:spcPct val="107000"/>
              </a:lnSpc>
              <a:buFont typeface="Arial" panose="020B0604020202020204" pitchFamily="34" charset="0"/>
              <a:buChar char="•"/>
            </a:pPr>
            <a:r>
              <a:rPr lang="ar-SA" sz="1100" b="1" dirty="0">
                <a:effectLst/>
                <a:latin typeface="Calibri" panose="020F0502020204030204" pitchFamily="34" charset="0"/>
                <a:ea typeface="Calibri" panose="020F0502020204030204" pitchFamily="34" charset="0"/>
                <a:cs typeface="Calibri" panose="020F0502020204030204" pitchFamily="34" charset="0"/>
              </a:rPr>
              <a:t>ال</a:t>
            </a:r>
            <a:r>
              <a:rPr lang="en-US" sz="1100" b="1" dirty="0">
                <a:effectLst/>
                <a:latin typeface="Calibri" panose="020F0502020204030204" pitchFamily="34" charset="0"/>
                <a:ea typeface="Calibri" panose="020F0502020204030204" pitchFamily="34" charset="0"/>
                <a:cs typeface="Calibri" panose="020F0502020204030204" pitchFamily="34" charset="0"/>
              </a:rPr>
              <a:t>أب:</a:t>
            </a:r>
            <a:r>
              <a:rPr lang="ar-SA" sz="1100" b="1" dirty="0">
                <a:effectLst/>
                <a:latin typeface="Calibri" panose="020F0502020204030204" pitchFamily="34" charset="0"/>
                <a:ea typeface="Calibri" panose="020F0502020204030204" pitchFamily="34" charset="0"/>
                <a:cs typeface="Calibri" panose="020F0502020204030204" pitchFamily="34" charset="0"/>
              </a:rPr>
              <a:t> </a:t>
            </a:r>
            <a:r>
              <a:rPr lang="en-US" sz="1100" dirty="0">
                <a:effectLst/>
                <a:latin typeface="Calibri" panose="020F0502020204030204" pitchFamily="34" charset="0"/>
                <a:ea typeface="Calibri" panose="020F0502020204030204" pitchFamily="34" charset="0"/>
                <a:cs typeface="Calibri" panose="020F0502020204030204" pitchFamily="34" charset="0"/>
              </a:rPr>
              <a:t>سأدعمك في أي قرار تتخذه ، ولكن إذا شعرت بالقوة والقدرة وعملت بجد في المدرسة ، فأنا على ثقة من أننا سنجد لك الفرصة المناسبة للحصول على مستقبل هادف.</a:t>
            </a:r>
          </a:p>
        </p:txBody>
      </p:sp>
    </p:spTree>
    <p:extLst>
      <p:ext uri="{BB962C8B-B14F-4D97-AF65-F5344CB8AC3E}">
        <p14:creationId xmlns:p14="http://schemas.microsoft.com/office/powerpoint/2010/main" val="182732275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C30225-6A4F-905D-FC69-8863D5FCD08C}"/>
              </a:ext>
            </a:extLst>
          </p:cNvPr>
          <p:cNvSpPr txBox="1"/>
          <p:nvPr/>
        </p:nvSpPr>
        <p:spPr>
          <a:xfrm>
            <a:off x="1013200" y="719317"/>
            <a:ext cx="5226892" cy="523220"/>
          </a:xfrm>
          <a:prstGeom prst="rect">
            <a:avLst/>
          </a:prstGeom>
          <a:noFill/>
        </p:spPr>
        <p:txBody>
          <a:bodyPr wrap="square">
            <a:spAutoFit/>
          </a:bodyPr>
          <a:lstStyle/>
          <a:p>
            <a:pPr marL="0" marR="0" lvl="0" indent="0" algn="r" rtl="1">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الجلسة </a:t>
            </a:r>
            <a:r>
              <a:rPr lang="ar-SA" sz="1400" b="1" spc="300" dirty="0">
                <a:solidFill>
                  <a:schemeClr val="bg1"/>
                </a:solidFill>
                <a:highlight>
                  <a:srgbClr val="54AF4B"/>
                </a:highlight>
                <a:latin typeface="Calibri"/>
                <a:ea typeface="Calibri"/>
                <a:cs typeface="Calibri"/>
                <a:sym typeface="Calibri"/>
              </a:rPr>
              <a:t>٥:</a:t>
            </a:r>
            <a:r>
              <a:rPr lang="en-US" sz="1400" b="1" spc="300" dirty="0">
                <a:solidFill>
                  <a:schemeClr val="bg1"/>
                </a:solidFill>
                <a:highlight>
                  <a:srgbClr val="54AF4B"/>
                </a:highlight>
                <a:latin typeface="Calibri"/>
                <a:ea typeface="Calibri"/>
                <a:cs typeface="Calibri"/>
                <a:sym typeface="Calibri"/>
              </a:rPr>
              <a:t> </a:t>
            </a:r>
            <a:r>
              <a:rPr lang="ar-SA" sz="1400" b="1" spc="300" dirty="0">
                <a:solidFill>
                  <a:schemeClr val="bg1"/>
                </a:solidFill>
                <a:highlight>
                  <a:srgbClr val="54AF4B"/>
                </a:highlight>
                <a:latin typeface="Calibri"/>
                <a:ea typeface="Calibri"/>
                <a:cs typeface="Calibri"/>
                <a:sym typeface="Calibri"/>
              </a:rPr>
              <a:t>تهيئة</a:t>
            </a:r>
            <a:r>
              <a:rPr lang="en-US" sz="1400" b="1" spc="300" dirty="0">
                <a:solidFill>
                  <a:schemeClr val="bg1"/>
                </a:solidFill>
                <a:highlight>
                  <a:srgbClr val="54AF4B"/>
                </a:highlight>
                <a:latin typeface="Calibri"/>
                <a:ea typeface="Calibri"/>
                <a:cs typeface="Calibri"/>
                <a:sym typeface="Calibri"/>
              </a:rPr>
              <a:t> بيئة آمنة</a:t>
            </a:r>
            <a:r>
              <a:rPr lang="ar-SA" sz="1400" b="1" spc="300" dirty="0">
                <a:solidFill>
                  <a:schemeClr val="bg1"/>
                </a:solidFill>
                <a:highlight>
                  <a:srgbClr val="54AF4B"/>
                </a:highlight>
                <a:latin typeface="Calibri"/>
                <a:ea typeface="Calibri"/>
                <a:cs typeface="Calibri"/>
                <a:sym typeface="Calibri"/>
              </a:rPr>
              <a:t>و</a:t>
            </a:r>
            <a:r>
              <a:rPr lang="en-US" sz="1400" b="1" spc="300" dirty="0">
                <a:solidFill>
                  <a:schemeClr val="bg1"/>
                </a:solidFill>
                <a:highlight>
                  <a:srgbClr val="54AF4B"/>
                </a:highlight>
                <a:latin typeface="Calibri"/>
                <a:ea typeface="Calibri"/>
                <a:cs typeface="Calibri"/>
                <a:sym typeface="Calibri"/>
              </a:rPr>
              <a:t> يمكن التنبؤ بها من خلال </a:t>
            </a:r>
            <a:r>
              <a:rPr lang="ar-SA" sz="1400" b="1" spc="300" dirty="0">
                <a:solidFill>
                  <a:schemeClr val="bg1"/>
                </a:solidFill>
                <a:highlight>
                  <a:srgbClr val="54AF4B"/>
                </a:highlight>
                <a:latin typeface="Calibri"/>
                <a:ea typeface="Calibri"/>
                <a:cs typeface="Calibri"/>
                <a:sym typeface="Calibri"/>
              </a:rPr>
              <a:t>ال</a:t>
            </a:r>
            <a:r>
              <a:rPr lang="en-US" sz="1400" b="1" spc="300" dirty="0">
                <a:solidFill>
                  <a:schemeClr val="bg1"/>
                </a:solidFill>
                <a:highlight>
                  <a:srgbClr val="54AF4B"/>
                </a:highlight>
                <a:latin typeface="Calibri"/>
                <a:ea typeface="Calibri"/>
                <a:cs typeface="Calibri"/>
                <a:sym typeface="Calibri"/>
              </a:rPr>
              <a:t>قواعد</a:t>
            </a:r>
            <a:r>
              <a:rPr lang="ar-SA" sz="1400" b="1" spc="300" dirty="0">
                <a:solidFill>
                  <a:schemeClr val="bg1"/>
                </a:solidFill>
                <a:highlight>
                  <a:srgbClr val="54AF4B"/>
                </a:highlight>
                <a:latin typeface="Calibri"/>
                <a:ea typeface="Calibri"/>
                <a:cs typeface="Calibri"/>
                <a:sym typeface="Calibri"/>
              </a:rPr>
              <a:t>و الإجراءات</a:t>
            </a:r>
            <a:r>
              <a:rPr lang="en-US" sz="1400" b="1" spc="300" dirty="0">
                <a:solidFill>
                  <a:schemeClr val="bg1"/>
                </a:solidFill>
                <a:highlight>
                  <a:srgbClr val="54AF4B"/>
                </a:highlight>
                <a:latin typeface="Calibri"/>
                <a:ea typeface="Calibri"/>
                <a:cs typeface="Calibri"/>
                <a:sym typeface="Calibri"/>
              </a:rPr>
              <a:t> الأسر</a:t>
            </a:r>
            <a:r>
              <a:rPr lang="ar-SA" sz="1400" b="1" spc="300" dirty="0">
                <a:solidFill>
                  <a:schemeClr val="bg1"/>
                </a:solidFill>
                <a:highlight>
                  <a:srgbClr val="54AF4B"/>
                </a:highlight>
                <a:latin typeface="Calibri"/>
                <a:ea typeface="Calibri"/>
                <a:cs typeface="Calibri"/>
                <a:sym typeface="Calibri"/>
              </a:rPr>
              <a:t>ية</a:t>
            </a:r>
            <a:r>
              <a:rPr lang="en-US" sz="1400" b="1" spc="300" dirty="0">
                <a:solidFill>
                  <a:schemeClr val="bg1"/>
                </a:solidFill>
                <a:highlight>
                  <a:srgbClr val="54AF4B"/>
                </a:highlight>
                <a:latin typeface="Calibri"/>
                <a:ea typeface="Calibri"/>
                <a:cs typeface="Calibri"/>
                <a:sym typeface="Calibri"/>
              </a:rPr>
              <a:t> </a:t>
            </a:r>
          </a:p>
        </p:txBody>
      </p:sp>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 name="Hexagon 1">
            <a:extLst>
              <a:ext uri="{FF2B5EF4-FFF2-40B4-BE49-F238E27FC236}">
                <a16:creationId xmlns:a16="http://schemas.microsoft.com/office/drawing/2014/main" id="{1E37091B-55F7-99F1-7BB3-3E38A159A2CF}"/>
              </a:ext>
            </a:extLst>
          </p:cNvPr>
          <p:cNvSpPr/>
          <p:nvPr/>
        </p:nvSpPr>
        <p:spPr>
          <a:xfrm rot="1782986">
            <a:off x="286724" y="261533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 name="Hexagon 2">
            <a:extLst>
              <a:ext uri="{FF2B5EF4-FFF2-40B4-BE49-F238E27FC236}">
                <a16:creationId xmlns:a16="http://schemas.microsoft.com/office/drawing/2014/main" id="{A3D3CC4C-CCF0-1944-C84C-88EA789CEF25}"/>
              </a:ext>
            </a:extLst>
          </p:cNvPr>
          <p:cNvSpPr/>
          <p:nvPr/>
        </p:nvSpPr>
        <p:spPr>
          <a:xfrm rot="1782986">
            <a:off x="286724" y="307817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4" name="Hexagon 3">
            <a:extLst>
              <a:ext uri="{FF2B5EF4-FFF2-40B4-BE49-F238E27FC236}">
                <a16:creationId xmlns:a16="http://schemas.microsoft.com/office/drawing/2014/main" id="{1426B9F9-577C-D8DA-5B67-90CA500A9B51}"/>
              </a:ext>
            </a:extLst>
          </p:cNvPr>
          <p:cNvSpPr/>
          <p:nvPr/>
        </p:nvSpPr>
        <p:spPr>
          <a:xfrm rot="1782986">
            <a:off x="286724" y="354102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6" name="Hexagon 5">
            <a:extLst>
              <a:ext uri="{FF2B5EF4-FFF2-40B4-BE49-F238E27FC236}">
                <a16:creationId xmlns:a16="http://schemas.microsoft.com/office/drawing/2014/main" id="{7CC15EA9-F408-4225-9220-1B8536D5999B}"/>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7" name="Hexagon 6">
            <a:extLst>
              <a:ext uri="{FF2B5EF4-FFF2-40B4-BE49-F238E27FC236}">
                <a16:creationId xmlns:a16="http://schemas.microsoft.com/office/drawing/2014/main" id="{5B69E624-2ACE-034F-1033-1FD7D9AEB14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67" name="TextBox 66">
            <a:extLst>
              <a:ext uri="{FF2B5EF4-FFF2-40B4-BE49-F238E27FC236}">
                <a16:creationId xmlns:a16="http://schemas.microsoft.com/office/drawing/2014/main" id="{9B163B1F-B8A3-8A98-3970-F2FB70B32D4A}"/>
              </a:ext>
            </a:extLst>
          </p:cNvPr>
          <p:cNvSpPr txBox="1"/>
          <p:nvPr/>
        </p:nvSpPr>
        <p:spPr>
          <a:xfrm>
            <a:off x="986051" y="1676370"/>
            <a:ext cx="5254041" cy="276999"/>
          </a:xfrm>
          <a:prstGeom prst="rect">
            <a:avLst/>
          </a:prstGeom>
          <a:noFill/>
        </p:spPr>
        <p:txBody>
          <a:bodyPr wrap="square" rtlCol="0">
            <a:spAutoFit/>
          </a:bodyPr>
          <a:lstStyle/>
          <a:p>
            <a:pPr algn="r" rtl="1"/>
            <a:r>
              <a:rPr lang="en-US" sz="1200" b="1" dirty="0">
                <a:latin typeface="Calibri" panose="020F0502020204030204" pitchFamily="34" charset="0"/>
                <a:cs typeface="Calibri" panose="020F0502020204030204" pitchFamily="34" charset="0"/>
              </a:rPr>
              <a:t>لعب الأدوار - مساعدة الأطفال على التعلم من الأخطاء</a:t>
            </a:r>
            <a:endParaRPr lang="en-US" sz="1200" b="1" spc="300" dirty="0">
              <a:solidFill>
                <a:schemeClr val="tx1"/>
              </a:solidFill>
              <a:latin typeface="Calibri" panose="020F0502020204030204" pitchFamily="34" charset="0"/>
              <a:cs typeface="Calibri" panose="020F0502020204030204" pitchFamily="34" charset="0"/>
            </a:endParaRPr>
          </a:p>
        </p:txBody>
      </p:sp>
      <p:sp>
        <p:nvSpPr>
          <p:cNvPr id="68" name="TextBox 67">
            <a:extLst>
              <a:ext uri="{FF2B5EF4-FFF2-40B4-BE49-F238E27FC236}">
                <a16:creationId xmlns:a16="http://schemas.microsoft.com/office/drawing/2014/main" id="{1A250258-BB79-8096-46A2-52D1BA1A4FCA}"/>
              </a:ext>
            </a:extLst>
          </p:cNvPr>
          <p:cNvSpPr txBox="1"/>
          <p:nvPr/>
        </p:nvSpPr>
        <p:spPr>
          <a:xfrm>
            <a:off x="1013200" y="2347172"/>
            <a:ext cx="5226892" cy="1277273"/>
          </a:xfrm>
          <a:prstGeom prst="rect">
            <a:avLst/>
          </a:prstGeom>
          <a:noFill/>
        </p:spPr>
        <p:txBody>
          <a:bodyPr wrap="square">
            <a:spAutoFit/>
          </a:bodyPr>
          <a:lstStyle/>
          <a:p>
            <a:pPr marL="171450" indent="-171450" algn="r" rtl="1">
              <a:buFont typeface="Arial" panose="020B0604020202020204" pitchFamily="34" charset="0"/>
              <a:buChar char="•"/>
            </a:pPr>
            <a:r>
              <a:rPr lang="en-US" sz="1100" b="1" noProof="0" dirty="0">
                <a:latin typeface="Calibri" panose="020F0502020204030204" pitchFamily="34" charset="0"/>
                <a:cs typeface="Calibri" panose="020F0502020204030204" pitchFamily="34" charset="0"/>
              </a:rPr>
              <a:t>ال</a:t>
            </a:r>
            <a:r>
              <a:rPr lang="ar-SA" sz="1100" b="1" noProof="0" dirty="0">
                <a:latin typeface="Calibri" panose="020F0502020204030204" pitchFamily="34" charset="0"/>
                <a:cs typeface="Calibri" panose="020F0502020204030204" pitchFamily="34" charset="0"/>
              </a:rPr>
              <a:t>والد</a:t>
            </a:r>
            <a:r>
              <a:rPr lang="en-US" sz="1100" b="1" noProof="0" dirty="0">
                <a:latin typeface="Calibri" panose="020F0502020204030204" pitchFamily="34" charset="0"/>
                <a:cs typeface="Calibri" panose="020F0502020204030204" pitchFamily="34" charset="0"/>
              </a:rPr>
              <a:t>:</a:t>
            </a:r>
            <a:r>
              <a:rPr lang="ar-SA" sz="1100" b="1" noProof="0" dirty="0">
                <a:latin typeface="Calibri" panose="020F0502020204030204" pitchFamily="34" charset="0"/>
                <a:cs typeface="Calibri" panose="020F0502020204030204" pitchFamily="34" charset="0"/>
              </a:rPr>
              <a:t> </a:t>
            </a:r>
            <a:r>
              <a:rPr lang="en-US" sz="1100" noProof="0" dirty="0">
                <a:latin typeface="Calibri" panose="020F0502020204030204" pitchFamily="34" charset="0"/>
                <a:cs typeface="Calibri" panose="020F0502020204030204" pitchFamily="34" charset="0"/>
              </a:rPr>
              <a:t>أحمد ، عندما نزلت لإعداد وجبة الإفطار هذا الصباح ، لاحظت أنك لم تكمل واجبات</a:t>
            </a:r>
            <a:r>
              <a:rPr lang="ar-SA" sz="1100" noProof="0" dirty="0">
                <a:latin typeface="Calibri" panose="020F0502020204030204" pitchFamily="34" charset="0"/>
                <a:cs typeface="Calibri" panose="020F0502020204030204" pitchFamily="34" charset="0"/>
              </a:rPr>
              <a:t>ك</a:t>
            </a:r>
            <a:r>
              <a:rPr lang="en-US" sz="1100" noProof="0" dirty="0">
                <a:latin typeface="Calibri" panose="020F0502020204030204" pitchFamily="34" charset="0"/>
                <a:cs typeface="Calibri" panose="020F0502020204030204" pitchFamily="34" charset="0"/>
              </a:rPr>
              <a:t> </a:t>
            </a:r>
            <a:r>
              <a:rPr lang="ar-SA" sz="1100" noProof="0" dirty="0">
                <a:latin typeface="Calibri" panose="020F0502020204030204" pitchFamily="34" charset="0"/>
                <a:cs typeface="Calibri" panose="020F0502020204030204" pitchFamily="34" charset="0"/>
              </a:rPr>
              <a:t>ال</a:t>
            </a:r>
            <a:r>
              <a:rPr lang="en-US" sz="1100" noProof="0" dirty="0">
                <a:latin typeface="Calibri" panose="020F0502020204030204" pitchFamily="34" charset="0"/>
                <a:cs typeface="Calibri" panose="020F0502020204030204" pitchFamily="34" charset="0"/>
              </a:rPr>
              <a:t>أسر</a:t>
            </a:r>
            <a:r>
              <a:rPr lang="ar-SA" sz="1100" dirty="0">
                <a:latin typeface="Calibri" panose="020F0502020204030204" pitchFamily="34" charset="0"/>
                <a:cs typeface="Calibri" panose="020F0502020204030204" pitchFamily="34" charset="0"/>
              </a:rPr>
              <a:t>ية</a:t>
            </a:r>
            <a:r>
              <a:rPr lang="en-US" sz="1100" noProof="0" dirty="0">
                <a:latin typeface="Calibri" panose="020F0502020204030204" pitchFamily="34" charset="0"/>
                <a:cs typeface="Calibri" panose="020F0502020204030204" pitchFamily="34" charset="0"/>
              </a:rPr>
              <a:t>.</a:t>
            </a:r>
          </a:p>
          <a:p>
            <a:pPr marL="171450" indent="-171450" algn="r" rtl="1">
              <a:buFont typeface="Arial" panose="020B0604020202020204" pitchFamily="34" charset="0"/>
              <a:buChar char="•"/>
            </a:pPr>
            <a:r>
              <a:rPr lang="en-US" sz="1100" b="1" noProof="0" dirty="0">
                <a:latin typeface="Calibri" panose="020F0502020204030204" pitchFamily="34" charset="0"/>
                <a:cs typeface="Calibri" panose="020F0502020204030204" pitchFamily="34" charset="0"/>
              </a:rPr>
              <a:t>أحمد:</a:t>
            </a:r>
            <a:r>
              <a:rPr lang="en-US" sz="1100" noProof="0" dirty="0">
                <a:latin typeface="Calibri" panose="020F0502020204030204" pitchFamily="34" charset="0"/>
                <a:cs typeface="Calibri" panose="020F0502020204030204" pitchFamily="34" charset="0"/>
              </a:rPr>
              <a:t>أعلم أنني كنت مشغولاً بالأمس </a:t>
            </a:r>
            <a:r>
              <a:rPr lang="ar-SA" sz="1100" noProof="0" dirty="0">
                <a:latin typeface="Calibri" panose="020F0502020204030204" pitchFamily="34" charset="0"/>
                <a:cs typeface="Calibri" panose="020F0502020204030204" pitchFamily="34" charset="0"/>
              </a:rPr>
              <a:t>ب</a:t>
            </a:r>
            <a:r>
              <a:rPr lang="en-US" sz="1100" noProof="0" dirty="0">
                <a:latin typeface="Calibri" panose="020F0502020204030204" pitchFamily="34" charset="0"/>
                <a:cs typeface="Calibri" panose="020F0502020204030204" pitchFamily="34" charset="0"/>
              </a:rPr>
              <a:t>واجبي المنزلي ونسيت</a:t>
            </a:r>
            <a:r>
              <a:rPr lang="ar-SA" sz="1100" noProof="0" dirty="0">
                <a:latin typeface="Calibri" panose="020F0502020204030204" pitchFamily="34" charset="0"/>
                <a:cs typeface="Calibri" panose="020F0502020204030204" pitchFamily="34" charset="0"/>
              </a:rPr>
              <a:t> القيام بذلك</a:t>
            </a:r>
            <a:r>
              <a:rPr lang="en-US" sz="1100" noProof="0" dirty="0">
                <a:latin typeface="Calibri" panose="020F0502020204030204" pitchFamily="34" charset="0"/>
                <a:cs typeface="Calibri" panose="020F0502020204030204" pitchFamily="34" charset="0"/>
              </a:rPr>
              <a:t>.</a:t>
            </a:r>
          </a:p>
          <a:p>
            <a:pPr marL="171450" indent="-171450" algn="r" rtl="1">
              <a:buFont typeface="Arial" panose="020B0604020202020204" pitchFamily="34" charset="0"/>
              <a:buChar char="•"/>
            </a:pPr>
            <a:r>
              <a:rPr lang="en-US" sz="1100" b="1" noProof="0" dirty="0">
                <a:latin typeface="Calibri" panose="020F0502020204030204" pitchFamily="34" charset="0"/>
                <a:cs typeface="Calibri" panose="020F0502020204030204" pitchFamily="34" charset="0"/>
              </a:rPr>
              <a:t>ال</a:t>
            </a:r>
            <a:r>
              <a:rPr lang="ar-SA" sz="1100" b="1" noProof="0" dirty="0">
                <a:latin typeface="Calibri" panose="020F0502020204030204" pitchFamily="34" charset="0"/>
                <a:cs typeface="Calibri" panose="020F0502020204030204" pitchFamily="34" charset="0"/>
              </a:rPr>
              <a:t>والد</a:t>
            </a:r>
            <a:r>
              <a:rPr lang="en-US" sz="1100" b="1" noProof="0" dirty="0">
                <a:latin typeface="Calibri" panose="020F0502020204030204" pitchFamily="34" charset="0"/>
                <a:cs typeface="Calibri" panose="020F0502020204030204" pitchFamily="34" charset="0"/>
              </a:rPr>
              <a:t>:</a:t>
            </a:r>
            <a:r>
              <a:rPr lang="en-US" sz="1100" noProof="0" dirty="0">
                <a:latin typeface="Calibri" panose="020F0502020204030204" pitchFamily="34" charset="0"/>
                <a:cs typeface="Calibri" panose="020F0502020204030204" pitchFamily="34" charset="0"/>
              </a:rPr>
              <a:t>أعلم أنك تعمل بجد في </a:t>
            </a:r>
            <a:r>
              <a:rPr lang="ar-SA" sz="1100" noProof="0" dirty="0">
                <a:latin typeface="Calibri" panose="020F0502020204030204" pitchFamily="34" charset="0"/>
                <a:cs typeface="Calibri" panose="020F0502020204030204" pitchFamily="34" charset="0"/>
              </a:rPr>
              <a:t>ال</a:t>
            </a:r>
            <a:r>
              <a:rPr lang="en-US" sz="1100" noProof="0" dirty="0">
                <a:latin typeface="Calibri" panose="020F0502020204030204" pitchFamily="34" charset="0"/>
                <a:cs typeface="Calibri" panose="020F0502020204030204" pitchFamily="34" charset="0"/>
              </a:rPr>
              <a:t>مدرسة وأنا فخور بك حقًا، لكن من المهم لأسرتنا أن يقوم الجميع بدورهم. كيف يمكنك أن تتذكر القيام بالأعمال المنزلية الخاصة بك؟</a:t>
            </a:r>
          </a:p>
          <a:p>
            <a:pPr marL="171450" indent="-171450" algn="r" rtl="1">
              <a:buFont typeface="Arial" panose="020B0604020202020204" pitchFamily="34" charset="0"/>
              <a:buChar char="•"/>
            </a:pPr>
            <a:r>
              <a:rPr lang="en-US" sz="1100" b="1" noProof="0" dirty="0">
                <a:latin typeface="Calibri" panose="020F0502020204030204" pitchFamily="34" charset="0"/>
                <a:cs typeface="Calibri" panose="020F0502020204030204" pitchFamily="34" charset="0"/>
              </a:rPr>
              <a:t>أحمد:</a:t>
            </a:r>
            <a:r>
              <a:rPr lang="en-US" sz="1100" noProof="0" dirty="0">
                <a:latin typeface="Calibri" panose="020F0502020204030204" pitchFamily="34" charset="0"/>
                <a:cs typeface="Calibri" panose="020F0502020204030204" pitchFamily="34" charset="0"/>
              </a:rPr>
              <a:t>حسنًا ، أعتقد أنه يمكنني القيام بذلك بمجرد أن أعود إلى المنزل من المدرسة ثم أؤدي واجبي المنزلي.</a:t>
            </a:r>
          </a:p>
          <a:p>
            <a:pPr marL="171450" indent="-171450" algn="r" rtl="1">
              <a:buFont typeface="Arial" panose="020B0604020202020204" pitchFamily="34" charset="0"/>
              <a:buChar char="•"/>
            </a:pPr>
            <a:r>
              <a:rPr lang="en-US" sz="1100" b="1" noProof="0" dirty="0">
                <a:latin typeface="Calibri" panose="020F0502020204030204" pitchFamily="34" charset="0"/>
                <a:cs typeface="Calibri" panose="020F0502020204030204" pitchFamily="34" charset="0"/>
              </a:rPr>
              <a:t>ال</a:t>
            </a:r>
            <a:r>
              <a:rPr lang="ar-SA" sz="1100" b="1" noProof="0" dirty="0">
                <a:latin typeface="Calibri" panose="020F0502020204030204" pitchFamily="34" charset="0"/>
                <a:cs typeface="Calibri" panose="020F0502020204030204" pitchFamily="34" charset="0"/>
              </a:rPr>
              <a:t>والد</a:t>
            </a:r>
            <a:r>
              <a:rPr lang="en-US" sz="1100" b="1" noProof="0" dirty="0">
                <a:latin typeface="Calibri" panose="020F0502020204030204" pitchFamily="34" charset="0"/>
                <a:cs typeface="Calibri" panose="020F0502020204030204" pitchFamily="34" charset="0"/>
              </a:rPr>
              <a:t>:</a:t>
            </a:r>
            <a:r>
              <a:rPr lang="en-US" sz="1100" noProof="0" dirty="0">
                <a:latin typeface="Calibri" panose="020F0502020204030204" pitchFamily="34" charset="0"/>
                <a:cs typeface="Calibri" panose="020F0502020204030204" pitchFamily="34" charset="0"/>
              </a:rPr>
              <a:t>حسنًا يا أحمد هذا يبدو جيدًا. هل يجب أن نجرب ذلك لبقية هذا الأسبوع ونرى كيف ستسير الأمور؟</a:t>
            </a:r>
          </a:p>
          <a:p>
            <a:pPr marL="171450" indent="-171450" algn="r" rtl="1">
              <a:buFont typeface="Arial" panose="020B0604020202020204" pitchFamily="34" charset="0"/>
              <a:buChar char="•"/>
            </a:pPr>
            <a:r>
              <a:rPr lang="en-US" sz="1100" b="1" noProof="0" dirty="0">
                <a:latin typeface="Calibri" panose="020F0502020204030204" pitchFamily="34" charset="0"/>
                <a:cs typeface="Calibri" panose="020F0502020204030204" pitchFamily="34" charset="0"/>
              </a:rPr>
              <a:t>أحمد:</a:t>
            </a:r>
            <a:r>
              <a:rPr lang="ar-SA" sz="1100" b="1" noProof="0" dirty="0">
                <a:latin typeface="Calibri" panose="020F0502020204030204" pitchFamily="34" charset="0"/>
                <a:cs typeface="Calibri" panose="020F0502020204030204" pitchFamily="34" charset="0"/>
              </a:rPr>
              <a:t> </a:t>
            </a:r>
            <a:r>
              <a:rPr lang="en-US" sz="1100" noProof="0" dirty="0">
                <a:latin typeface="Calibri" panose="020F0502020204030204" pitchFamily="34" charset="0"/>
                <a:cs typeface="Calibri" panose="020F0502020204030204" pitchFamily="34" charset="0"/>
              </a:rPr>
              <a:t>نعم ، أعتقد أن هذا سيكون على ما يرام.</a:t>
            </a:r>
          </a:p>
        </p:txBody>
      </p:sp>
    </p:spTree>
    <p:extLst>
      <p:ext uri="{BB962C8B-B14F-4D97-AF65-F5344CB8AC3E}">
        <p14:creationId xmlns:p14="http://schemas.microsoft.com/office/powerpoint/2010/main" val="380493790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C30225-6A4F-905D-FC69-8863D5FCD08C}"/>
              </a:ext>
            </a:extLst>
          </p:cNvPr>
          <p:cNvSpPr txBox="1"/>
          <p:nvPr/>
        </p:nvSpPr>
        <p:spPr>
          <a:xfrm>
            <a:off x="1013200" y="719317"/>
            <a:ext cx="5226892" cy="523220"/>
          </a:xfrm>
          <a:prstGeom prst="rect">
            <a:avLst/>
          </a:prstGeom>
          <a:noFill/>
        </p:spPr>
        <p:txBody>
          <a:bodyPr wrap="square">
            <a:spAutoFit/>
          </a:bodyPr>
          <a:lstStyle/>
          <a:p>
            <a:pPr marL="0" marR="0" lvl="0" indent="0" algn="r" rtl="1">
              <a:spcBef>
                <a:spcPts val="0"/>
              </a:spcBef>
              <a:spcAft>
                <a:spcPts val="1800"/>
              </a:spcAft>
              <a:buNone/>
            </a:pPr>
            <a:r>
              <a:rPr lang="en-US" sz="1400" b="1" spc="300" dirty="0">
                <a:solidFill>
                  <a:schemeClr val="bg1"/>
                </a:solidFill>
                <a:highlight>
                  <a:srgbClr val="54AF4B"/>
                </a:highlight>
                <a:latin typeface="Calibri" panose="020F0502020204030204" pitchFamily="34" charset="0"/>
                <a:ea typeface="Calibri"/>
                <a:cs typeface="Calibri" panose="020F0502020204030204" pitchFamily="34" charset="0"/>
                <a:sym typeface="Calibri"/>
              </a:rPr>
              <a:t>الجلسة </a:t>
            </a:r>
            <a:r>
              <a:rPr lang="ar-SA" sz="1400" b="1" spc="300" dirty="0">
                <a:solidFill>
                  <a:schemeClr val="bg1"/>
                </a:solidFill>
                <a:highlight>
                  <a:srgbClr val="54AF4B"/>
                </a:highlight>
                <a:latin typeface="Calibri" panose="020F0502020204030204" pitchFamily="34" charset="0"/>
                <a:ea typeface="Calibri"/>
                <a:cs typeface="Calibri" panose="020F0502020204030204" pitchFamily="34" charset="0"/>
                <a:sym typeface="Calibri"/>
              </a:rPr>
              <a:t>٦</a:t>
            </a:r>
            <a:r>
              <a:rPr lang="en-US" sz="1400" b="1" spc="300" dirty="0">
                <a:solidFill>
                  <a:schemeClr val="bg1"/>
                </a:solidFill>
                <a:highlight>
                  <a:srgbClr val="54AF4B"/>
                </a:highlight>
                <a:latin typeface="Calibri" panose="020F0502020204030204" pitchFamily="34" charset="0"/>
                <a:ea typeface="Calibri"/>
                <a:cs typeface="Calibri" panose="020F0502020204030204" pitchFamily="34" charset="0"/>
                <a:sym typeface="Calibri"/>
              </a:rPr>
              <a:t>: استراتيجيات ال</a:t>
            </a:r>
            <a:r>
              <a:rPr lang="ar-SA" sz="1400" b="1" spc="300" dirty="0">
                <a:solidFill>
                  <a:schemeClr val="bg1"/>
                </a:solidFill>
                <a:highlight>
                  <a:srgbClr val="54AF4B"/>
                </a:highlight>
                <a:latin typeface="Calibri" panose="020F0502020204030204" pitchFamily="34" charset="0"/>
                <a:ea typeface="Calibri"/>
                <a:cs typeface="Calibri" panose="020F0502020204030204" pitchFamily="34" charset="0"/>
                <a:sym typeface="Calibri"/>
              </a:rPr>
              <a:t>تأديب</a:t>
            </a:r>
            <a:r>
              <a:rPr lang="en-US" sz="1400" b="1" spc="300" dirty="0">
                <a:solidFill>
                  <a:schemeClr val="bg1"/>
                </a:solidFill>
                <a:highlight>
                  <a:srgbClr val="54AF4B"/>
                </a:highlight>
                <a:latin typeface="Calibri" panose="020F0502020204030204" pitchFamily="34" charset="0"/>
                <a:ea typeface="Calibri"/>
                <a:cs typeface="Calibri" panose="020F0502020204030204" pitchFamily="34" charset="0"/>
                <a:sym typeface="Calibri"/>
              </a:rPr>
              <a:t> غير العنيف لمقدمي الرعاية</a:t>
            </a:r>
          </a:p>
        </p:txBody>
      </p:sp>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 name="Hexagon 1">
            <a:extLst>
              <a:ext uri="{FF2B5EF4-FFF2-40B4-BE49-F238E27FC236}">
                <a16:creationId xmlns:a16="http://schemas.microsoft.com/office/drawing/2014/main" id="{1E37091B-55F7-99F1-7BB3-3E38A159A2CF}"/>
              </a:ext>
            </a:extLst>
          </p:cNvPr>
          <p:cNvSpPr/>
          <p:nvPr/>
        </p:nvSpPr>
        <p:spPr>
          <a:xfrm rot="1782986">
            <a:off x="286724" y="261533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 name="Hexagon 2">
            <a:extLst>
              <a:ext uri="{FF2B5EF4-FFF2-40B4-BE49-F238E27FC236}">
                <a16:creationId xmlns:a16="http://schemas.microsoft.com/office/drawing/2014/main" id="{A3D3CC4C-CCF0-1944-C84C-88EA789CEF25}"/>
              </a:ext>
            </a:extLst>
          </p:cNvPr>
          <p:cNvSpPr/>
          <p:nvPr/>
        </p:nvSpPr>
        <p:spPr>
          <a:xfrm rot="1782986">
            <a:off x="286724" y="307817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4" name="Hexagon 3">
            <a:extLst>
              <a:ext uri="{FF2B5EF4-FFF2-40B4-BE49-F238E27FC236}">
                <a16:creationId xmlns:a16="http://schemas.microsoft.com/office/drawing/2014/main" id="{1426B9F9-577C-D8DA-5B67-90CA500A9B51}"/>
              </a:ext>
            </a:extLst>
          </p:cNvPr>
          <p:cNvSpPr/>
          <p:nvPr/>
        </p:nvSpPr>
        <p:spPr>
          <a:xfrm rot="1782986">
            <a:off x="286724" y="354102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6" name="Hexagon 5">
            <a:extLst>
              <a:ext uri="{FF2B5EF4-FFF2-40B4-BE49-F238E27FC236}">
                <a16:creationId xmlns:a16="http://schemas.microsoft.com/office/drawing/2014/main" id="{7CC15EA9-F408-4225-9220-1B8536D5999B}"/>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7" name="Hexagon 6">
            <a:extLst>
              <a:ext uri="{FF2B5EF4-FFF2-40B4-BE49-F238E27FC236}">
                <a16:creationId xmlns:a16="http://schemas.microsoft.com/office/drawing/2014/main" id="{5B69E624-2ACE-034F-1033-1FD7D9AEB14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4" name="TextBox 13">
            <a:extLst>
              <a:ext uri="{FF2B5EF4-FFF2-40B4-BE49-F238E27FC236}">
                <a16:creationId xmlns:a16="http://schemas.microsoft.com/office/drawing/2014/main" id="{D9FF1787-8EC6-F844-FE81-4543D6210EDF}"/>
              </a:ext>
            </a:extLst>
          </p:cNvPr>
          <p:cNvSpPr txBox="1"/>
          <p:nvPr/>
        </p:nvSpPr>
        <p:spPr>
          <a:xfrm>
            <a:off x="996286" y="1441762"/>
            <a:ext cx="5254041" cy="276999"/>
          </a:xfrm>
          <a:prstGeom prst="rect">
            <a:avLst/>
          </a:prstGeom>
          <a:noFill/>
        </p:spPr>
        <p:txBody>
          <a:bodyPr wrap="square" rtlCol="0">
            <a:spAutoFit/>
          </a:bodyPr>
          <a:lstStyle/>
          <a:p>
            <a:pPr algn="r" rtl="1"/>
            <a:r>
              <a:rPr lang="ar-SA" sz="1200" dirty="0">
                <a:latin typeface="+mj-lt"/>
                <a:cs typeface="Calibri" panose="020F0502020204030204" pitchFamily="34" charset="0"/>
              </a:rPr>
              <a:t>ملاحظات</a:t>
            </a:r>
            <a:endParaRPr lang="en-US" sz="1200" b="1" spc="300" dirty="0">
              <a:solidFill>
                <a:schemeClr val="tx1"/>
              </a:solidFill>
            </a:endParaRPr>
          </a:p>
        </p:txBody>
      </p:sp>
      <p:sp>
        <p:nvSpPr>
          <p:cNvPr id="15" name="Rectangle 14">
            <a:extLst>
              <a:ext uri="{FF2B5EF4-FFF2-40B4-BE49-F238E27FC236}">
                <a16:creationId xmlns:a16="http://schemas.microsoft.com/office/drawing/2014/main" id="{C58F702E-C583-B502-9A4A-783E47AB4D43}"/>
              </a:ext>
            </a:extLst>
          </p:cNvPr>
          <p:cNvSpPr/>
          <p:nvPr/>
        </p:nvSpPr>
        <p:spPr>
          <a:xfrm>
            <a:off x="996286" y="1860054"/>
            <a:ext cx="5243806" cy="7182346"/>
          </a:xfrm>
          <a:prstGeom prst="rect">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Tree>
    <p:extLst>
      <p:ext uri="{BB962C8B-B14F-4D97-AF65-F5344CB8AC3E}">
        <p14:creationId xmlns:p14="http://schemas.microsoft.com/office/powerpoint/2010/main" val="54744799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C30225-6A4F-905D-FC69-8863D5FCD08C}"/>
              </a:ext>
            </a:extLst>
          </p:cNvPr>
          <p:cNvSpPr txBox="1"/>
          <p:nvPr/>
        </p:nvSpPr>
        <p:spPr>
          <a:xfrm>
            <a:off x="1013200" y="719317"/>
            <a:ext cx="5226892" cy="338554"/>
          </a:xfrm>
          <a:prstGeom prst="rect">
            <a:avLst/>
          </a:prstGeom>
          <a:noFill/>
        </p:spPr>
        <p:txBody>
          <a:bodyPr wrap="square">
            <a:spAutoFit/>
          </a:bodyPr>
          <a:lstStyle/>
          <a:p>
            <a:pPr marL="0" marR="0" lvl="0" indent="0" algn="r" rtl="1">
              <a:spcBef>
                <a:spcPts val="0"/>
              </a:spcBef>
              <a:spcAft>
                <a:spcPts val="1800"/>
              </a:spcAft>
              <a:buNone/>
            </a:pPr>
            <a:r>
              <a:rPr lang="en-US" sz="1600" b="1" spc="300" dirty="0">
                <a:solidFill>
                  <a:schemeClr val="bg1"/>
                </a:solidFill>
                <a:highlight>
                  <a:srgbClr val="54AF4B"/>
                </a:highlight>
                <a:latin typeface="Calibri"/>
                <a:ea typeface="Calibri"/>
                <a:cs typeface="Calibri"/>
                <a:sym typeface="Calibri"/>
              </a:rPr>
              <a:t>الجلسة</a:t>
            </a:r>
            <a:r>
              <a:rPr lang="ar-SA" sz="1600" b="1" spc="300" dirty="0">
                <a:solidFill>
                  <a:schemeClr val="bg1"/>
                </a:solidFill>
                <a:highlight>
                  <a:srgbClr val="54AF4B"/>
                </a:highlight>
                <a:latin typeface="Calibri"/>
                <a:ea typeface="Calibri"/>
                <a:cs typeface="Calibri"/>
                <a:sym typeface="Calibri"/>
              </a:rPr>
              <a:t>٧</a:t>
            </a:r>
            <a:r>
              <a:rPr lang="en-US" sz="1600" b="1" spc="300" dirty="0">
                <a:solidFill>
                  <a:schemeClr val="bg1"/>
                </a:solidFill>
                <a:highlight>
                  <a:srgbClr val="54AF4B"/>
                </a:highlight>
                <a:latin typeface="Calibri"/>
                <a:ea typeface="Calibri"/>
                <a:cs typeface="Calibri"/>
                <a:sym typeface="Calibri"/>
              </a:rPr>
              <a:t>: تقوية شبكات الدعم الاجتماعي</a:t>
            </a:r>
            <a:r>
              <a:rPr lang="ar-SA" sz="1600" b="1" spc="300" dirty="0">
                <a:solidFill>
                  <a:schemeClr val="bg1"/>
                </a:solidFill>
                <a:highlight>
                  <a:srgbClr val="54AF4B"/>
                </a:highlight>
                <a:latin typeface="Calibri"/>
                <a:ea typeface="Calibri"/>
                <a:cs typeface="Calibri"/>
                <a:sym typeface="Calibri"/>
              </a:rPr>
              <a:t>ة</a:t>
            </a:r>
            <a:endParaRPr lang="en-US" sz="1600" b="1" spc="300" dirty="0">
              <a:solidFill>
                <a:schemeClr val="bg1"/>
              </a:solidFill>
              <a:highlight>
                <a:srgbClr val="54AF4B"/>
              </a:highlight>
              <a:latin typeface="Calibri"/>
              <a:ea typeface="Calibri"/>
              <a:cs typeface="Calibri"/>
              <a:sym typeface="Calibri"/>
            </a:endParaRPr>
          </a:p>
        </p:txBody>
      </p:sp>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 name="Hexagon 1">
            <a:extLst>
              <a:ext uri="{FF2B5EF4-FFF2-40B4-BE49-F238E27FC236}">
                <a16:creationId xmlns:a16="http://schemas.microsoft.com/office/drawing/2014/main" id="{1E37091B-55F7-99F1-7BB3-3E38A159A2CF}"/>
              </a:ext>
            </a:extLst>
          </p:cNvPr>
          <p:cNvSpPr/>
          <p:nvPr/>
        </p:nvSpPr>
        <p:spPr>
          <a:xfrm rot="1782986">
            <a:off x="286724" y="261533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 name="Hexagon 2">
            <a:extLst>
              <a:ext uri="{FF2B5EF4-FFF2-40B4-BE49-F238E27FC236}">
                <a16:creationId xmlns:a16="http://schemas.microsoft.com/office/drawing/2014/main" id="{A3D3CC4C-CCF0-1944-C84C-88EA789CEF25}"/>
              </a:ext>
            </a:extLst>
          </p:cNvPr>
          <p:cNvSpPr/>
          <p:nvPr/>
        </p:nvSpPr>
        <p:spPr>
          <a:xfrm rot="1782986">
            <a:off x="286724" y="307817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4" name="Hexagon 3">
            <a:extLst>
              <a:ext uri="{FF2B5EF4-FFF2-40B4-BE49-F238E27FC236}">
                <a16:creationId xmlns:a16="http://schemas.microsoft.com/office/drawing/2014/main" id="{1426B9F9-577C-D8DA-5B67-90CA500A9B51}"/>
              </a:ext>
            </a:extLst>
          </p:cNvPr>
          <p:cNvSpPr/>
          <p:nvPr/>
        </p:nvSpPr>
        <p:spPr>
          <a:xfrm rot="1782986">
            <a:off x="286724" y="354102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6" name="Hexagon 5">
            <a:extLst>
              <a:ext uri="{FF2B5EF4-FFF2-40B4-BE49-F238E27FC236}">
                <a16:creationId xmlns:a16="http://schemas.microsoft.com/office/drawing/2014/main" id="{7CC15EA9-F408-4225-9220-1B8536D5999B}"/>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7" name="Hexagon 6">
            <a:extLst>
              <a:ext uri="{FF2B5EF4-FFF2-40B4-BE49-F238E27FC236}">
                <a16:creationId xmlns:a16="http://schemas.microsoft.com/office/drawing/2014/main" id="{5B69E624-2ACE-034F-1033-1FD7D9AEB14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1" name="TextBox 10">
            <a:extLst>
              <a:ext uri="{FF2B5EF4-FFF2-40B4-BE49-F238E27FC236}">
                <a16:creationId xmlns:a16="http://schemas.microsoft.com/office/drawing/2014/main" id="{282EA1D6-4E6D-FF1C-DAB3-12BBA278CA07}"/>
              </a:ext>
            </a:extLst>
          </p:cNvPr>
          <p:cNvSpPr txBox="1"/>
          <p:nvPr/>
        </p:nvSpPr>
        <p:spPr>
          <a:xfrm>
            <a:off x="996286" y="1532489"/>
            <a:ext cx="5254041" cy="276999"/>
          </a:xfrm>
          <a:prstGeom prst="rect">
            <a:avLst/>
          </a:prstGeom>
          <a:noFill/>
        </p:spPr>
        <p:txBody>
          <a:bodyPr wrap="square" rtlCol="0">
            <a:spAutoFit/>
          </a:bodyPr>
          <a:lstStyle/>
          <a:p>
            <a:pPr algn="r" rtl="1"/>
            <a:r>
              <a:rPr lang="en-US" sz="1200" b="1" dirty="0">
                <a:latin typeface="Calibri" panose="020F0502020204030204" pitchFamily="34" charset="0"/>
                <a:cs typeface="Calibri" panose="020F0502020204030204" pitchFamily="34" charset="0"/>
              </a:rPr>
              <a:t>أداة – من</a:t>
            </a:r>
            <a:r>
              <a:rPr lang="ar-SA" sz="1200" b="1" dirty="0">
                <a:latin typeface="Calibri" panose="020F0502020204030204" pitchFamily="34" charset="0"/>
                <a:cs typeface="Calibri" panose="020F0502020204030204" pitchFamily="34" charset="0"/>
              </a:rPr>
              <a:t> هم</a:t>
            </a:r>
            <a:r>
              <a:rPr lang="en-US" sz="1200" b="1" dirty="0">
                <a:latin typeface="Calibri" panose="020F0502020204030204" pitchFamily="34" charset="0"/>
                <a:cs typeface="Calibri" panose="020F0502020204030204" pitchFamily="34" charset="0"/>
              </a:rPr>
              <a:t> في دائرتك</a:t>
            </a:r>
          </a:p>
        </p:txBody>
      </p:sp>
      <p:grpSp>
        <p:nvGrpSpPr>
          <p:cNvPr id="21" name="Group 20">
            <a:extLst>
              <a:ext uri="{FF2B5EF4-FFF2-40B4-BE49-F238E27FC236}">
                <a16:creationId xmlns:a16="http://schemas.microsoft.com/office/drawing/2014/main" id="{DBC50373-D6DE-2CA1-D53B-11F8E53C3D9D}"/>
              </a:ext>
            </a:extLst>
          </p:cNvPr>
          <p:cNvGrpSpPr/>
          <p:nvPr/>
        </p:nvGrpSpPr>
        <p:grpSpPr>
          <a:xfrm>
            <a:off x="1013200" y="2088334"/>
            <a:ext cx="5203986" cy="5550861"/>
            <a:chOff x="1205470" y="2205275"/>
            <a:chExt cx="4899406" cy="5225979"/>
          </a:xfrm>
        </p:grpSpPr>
        <p:sp>
          <p:nvSpPr>
            <p:cNvPr id="12" name="Oval 11">
              <a:extLst>
                <a:ext uri="{FF2B5EF4-FFF2-40B4-BE49-F238E27FC236}">
                  <a16:creationId xmlns:a16="http://schemas.microsoft.com/office/drawing/2014/main" id="{D33A9785-501B-5142-48BD-89D5DC05F4EF}"/>
                </a:ext>
              </a:extLst>
            </p:cNvPr>
            <p:cNvSpPr/>
            <p:nvPr/>
          </p:nvSpPr>
          <p:spPr>
            <a:xfrm>
              <a:off x="1205470" y="2205275"/>
              <a:ext cx="4899406" cy="489940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3" name="TextBox 12">
              <a:extLst>
                <a:ext uri="{FF2B5EF4-FFF2-40B4-BE49-F238E27FC236}">
                  <a16:creationId xmlns:a16="http://schemas.microsoft.com/office/drawing/2014/main" id="{22AE3B2A-0F79-90DC-81A5-D71DA9CB3FC8}"/>
                </a:ext>
              </a:extLst>
            </p:cNvPr>
            <p:cNvSpPr txBox="1"/>
            <p:nvPr/>
          </p:nvSpPr>
          <p:spPr>
            <a:xfrm>
              <a:off x="1843355" y="2385980"/>
              <a:ext cx="3623633" cy="261610"/>
            </a:xfrm>
            <a:prstGeom prst="rect">
              <a:avLst/>
            </a:prstGeom>
            <a:noFill/>
          </p:spPr>
          <p:txBody>
            <a:bodyPr wrap="square">
              <a:spAutoFit/>
            </a:bodyPr>
            <a:lstStyle/>
            <a:p>
              <a:pPr algn="ctr" rtl="1">
                <a:spcAft>
                  <a:spcPts val="600"/>
                </a:spcAft>
              </a:pPr>
              <a:r>
                <a:rPr lang="it-IT" sz="1100" b="1" i="0" dirty="0">
                  <a:solidFill>
                    <a:schemeClr val="tx2">
                      <a:lumMod val="10000"/>
                    </a:schemeClr>
                  </a:solidFill>
                  <a:effectLst/>
                  <a:ea typeface="Courier New" panose="02070309020205020404" pitchFamily="49" charset="0"/>
                  <a:cs typeface="Calibri" panose="020F0502020204030204" pitchFamily="34" charset="0"/>
                </a:rPr>
                <a:t>دائرة الدعم</a:t>
              </a:r>
            </a:p>
          </p:txBody>
        </p:sp>
        <p:sp>
          <p:nvSpPr>
            <p:cNvPr id="14" name="TextBox 13">
              <a:extLst>
                <a:ext uri="{FF2B5EF4-FFF2-40B4-BE49-F238E27FC236}">
                  <a16:creationId xmlns:a16="http://schemas.microsoft.com/office/drawing/2014/main" id="{004CB853-C211-3408-53B4-ED2944182F62}"/>
                </a:ext>
              </a:extLst>
            </p:cNvPr>
            <p:cNvSpPr txBox="1"/>
            <p:nvPr/>
          </p:nvSpPr>
          <p:spPr>
            <a:xfrm>
              <a:off x="1843356" y="7184956"/>
              <a:ext cx="3623633" cy="246298"/>
            </a:xfrm>
            <a:prstGeom prst="rect">
              <a:avLst/>
            </a:prstGeom>
            <a:noFill/>
          </p:spPr>
          <p:txBody>
            <a:bodyPr wrap="square">
              <a:spAutoFit/>
            </a:bodyPr>
            <a:lstStyle/>
            <a:p>
              <a:pPr algn="ctr" rtl="1">
                <a:spcAft>
                  <a:spcPts val="600"/>
                </a:spcAft>
              </a:pPr>
              <a:r>
                <a:rPr lang="ar-SA" sz="1100" b="1" i="0" dirty="0">
                  <a:solidFill>
                    <a:schemeClr val="tx2">
                      <a:lumMod val="10000"/>
                    </a:schemeClr>
                  </a:solidFill>
                  <a:effectLst/>
                  <a:latin typeface="+mj-lt"/>
                  <a:ea typeface="Courier New" panose="02070309020205020404" pitchFamily="49" charset="0"/>
                  <a:cs typeface="Calibri" panose="020F0502020204030204" pitchFamily="34" charset="0"/>
                </a:rPr>
                <a:t>الروابط</a:t>
              </a:r>
              <a:r>
                <a:rPr lang="it-IT" sz="1100" b="1" i="0" dirty="0">
                  <a:solidFill>
                    <a:schemeClr val="tx2">
                      <a:lumMod val="10000"/>
                    </a:schemeClr>
                  </a:solidFill>
                  <a:effectLst/>
                  <a:latin typeface="+mj-lt"/>
                  <a:ea typeface="Courier New" panose="02070309020205020404" pitchFamily="49" charset="0"/>
                  <a:cs typeface="Calibri" panose="020F0502020204030204" pitchFamily="34" charset="0"/>
                </a:rPr>
                <a:t> المطلوبة</a:t>
              </a:r>
            </a:p>
          </p:txBody>
        </p:sp>
      </p:grpSp>
    </p:spTree>
    <p:extLst>
      <p:ext uri="{BB962C8B-B14F-4D97-AF65-F5344CB8AC3E}">
        <p14:creationId xmlns:p14="http://schemas.microsoft.com/office/powerpoint/2010/main" val="200021571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 name="Hexagon 1">
            <a:extLst>
              <a:ext uri="{FF2B5EF4-FFF2-40B4-BE49-F238E27FC236}">
                <a16:creationId xmlns:a16="http://schemas.microsoft.com/office/drawing/2014/main" id="{1E37091B-55F7-99F1-7BB3-3E38A159A2CF}"/>
              </a:ext>
            </a:extLst>
          </p:cNvPr>
          <p:cNvSpPr/>
          <p:nvPr/>
        </p:nvSpPr>
        <p:spPr>
          <a:xfrm rot="1782986">
            <a:off x="286724" y="261533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 name="Hexagon 2">
            <a:extLst>
              <a:ext uri="{FF2B5EF4-FFF2-40B4-BE49-F238E27FC236}">
                <a16:creationId xmlns:a16="http://schemas.microsoft.com/office/drawing/2014/main" id="{A3D3CC4C-CCF0-1944-C84C-88EA789CEF25}"/>
              </a:ext>
            </a:extLst>
          </p:cNvPr>
          <p:cNvSpPr/>
          <p:nvPr/>
        </p:nvSpPr>
        <p:spPr>
          <a:xfrm rot="1782986">
            <a:off x="286724" y="307817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4" name="Hexagon 3">
            <a:extLst>
              <a:ext uri="{FF2B5EF4-FFF2-40B4-BE49-F238E27FC236}">
                <a16:creationId xmlns:a16="http://schemas.microsoft.com/office/drawing/2014/main" id="{1426B9F9-577C-D8DA-5B67-90CA500A9B51}"/>
              </a:ext>
            </a:extLst>
          </p:cNvPr>
          <p:cNvSpPr/>
          <p:nvPr/>
        </p:nvSpPr>
        <p:spPr>
          <a:xfrm rot="1782986">
            <a:off x="286724" y="354102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6" name="Hexagon 5">
            <a:extLst>
              <a:ext uri="{FF2B5EF4-FFF2-40B4-BE49-F238E27FC236}">
                <a16:creationId xmlns:a16="http://schemas.microsoft.com/office/drawing/2014/main" id="{7CC15EA9-F408-4225-9220-1B8536D5999B}"/>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7" name="Hexagon 6">
            <a:extLst>
              <a:ext uri="{FF2B5EF4-FFF2-40B4-BE49-F238E27FC236}">
                <a16:creationId xmlns:a16="http://schemas.microsoft.com/office/drawing/2014/main" id="{5B69E624-2ACE-034F-1033-1FD7D9AEB14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8" name="TextBox 7">
            <a:extLst>
              <a:ext uri="{FF2B5EF4-FFF2-40B4-BE49-F238E27FC236}">
                <a16:creationId xmlns:a16="http://schemas.microsoft.com/office/drawing/2014/main" id="{F4A7E07D-F81B-F932-43EE-6F82A9890995}"/>
              </a:ext>
            </a:extLst>
          </p:cNvPr>
          <p:cNvSpPr txBox="1"/>
          <p:nvPr/>
        </p:nvSpPr>
        <p:spPr>
          <a:xfrm>
            <a:off x="996286" y="738169"/>
            <a:ext cx="5254041" cy="246221"/>
          </a:xfrm>
          <a:prstGeom prst="rect">
            <a:avLst/>
          </a:prstGeom>
          <a:noFill/>
        </p:spPr>
        <p:txBody>
          <a:bodyPr wrap="square" rtlCol="0">
            <a:spAutoFit/>
          </a:bodyPr>
          <a:lstStyle/>
          <a:p>
            <a:pPr algn="r" rtl="1"/>
            <a:r>
              <a:rPr lang="ar-SA" sz="1000" b="1" dirty="0">
                <a:latin typeface="Calibri" panose="020F0502020204030204" pitchFamily="34" charset="0"/>
                <a:cs typeface="Calibri" panose="020F0502020204030204" pitchFamily="34" charset="0"/>
              </a:rPr>
              <a:t>أداة- خريطة المسح لبيئة الطفل</a:t>
            </a:r>
          </a:p>
        </p:txBody>
      </p:sp>
      <p:sp>
        <p:nvSpPr>
          <p:cNvPr id="11" name="Oval 10">
            <a:extLst>
              <a:ext uri="{FF2B5EF4-FFF2-40B4-BE49-F238E27FC236}">
                <a16:creationId xmlns:a16="http://schemas.microsoft.com/office/drawing/2014/main" id="{95E9F30B-C28F-292F-982D-02393740AD04}"/>
              </a:ext>
            </a:extLst>
          </p:cNvPr>
          <p:cNvSpPr/>
          <p:nvPr/>
        </p:nvSpPr>
        <p:spPr>
          <a:xfrm>
            <a:off x="3104397" y="3455521"/>
            <a:ext cx="1338262" cy="1338262"/>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2" name="Oval 11">
            <a:extLst>
              <a:ext uri="{FF2B5EF4-FFF2-40B4-BE49-F238E27FC236}">
                <a16:creationId xmlns:a16="http://schemas.microsoft.com/office/drawing/2014/main" id="{32311B6A-5293-E880-88BD-9F7E77A144D6}"/>
              </a:ext>
            </a:extLst>
          </p:cNvPr>
          <p:cNvSpPr/>
          <p:nvPr/>
        </p:nvSpPr>
        <p:spPr>
          <a:xfrm>
            <a:off x="1911188" y="1723912"/>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3" name="Oval 12">
            <a:extLst>
              <a:ext uri="{FF2B5EF4-FFF2-40B4-BE49-F238E27FC236}">
                <a16:creationId xmlns:a16="http://schemas.microsoft.com/office/drawing/2014/main" id="{B476D37D-8595-9F5F-63D8-F325B5405E26}"/>
              </a:ext>
            </a:extLst>
          </p:cNvPr>
          <p:cNvSpPr/>
          <p:nvPr/>
        </p:nvSpPr>
        <p:spPr>
          <a:xfrm>
            <a:off x="1399433" y="2628255"/>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4" name="Oval 13">
            <a:extLst>
              <a:ext uri="{FF2B5EF4-FFF2-40B4-BE49-F238E27FC236}">
                <a16:creationId xmlns:a16="http://schemas.microsoft.com/office/drawing/2014/main" id="{A4153C47-8FA1-52B7-A43E-1DB17D09CA5B}"/>
              </a:ext>
            </a:extLst>
          </p:cNvPr>
          <p:cNvSpPr/>
          <p:nvPr/>
        </p:nvSpPr>
        <p:spPr>
          <a:xfrm>
            <a:off x="1181783" y="3784101"/>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5" name="Oval 14">
            <a:extLst>
              <a:ext uri="{FF2B5EF4-FFF2-40B4-BE49-F238E27FC236}">
                <a16:creationId xmlns:a16="http://schemas.microsoft.com/office/drawing/2014/main" id="{E3A92605-0BB7-9372-D11D-BD1450FEDA91}"/>
              </a:ext>
            </a:extLst>
          </p:cNvPr>
          <p:cNvSpPr/>
          <p:nvPr/>
        </p:nvSpPr>
        <p:spPr>
          <a:xfrm>
            <a:off x="1497555" y="4906478"/>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1" name="Oval 20">
            <a:extLst>
              <a:ext uri="{FF2B5EF4-FFF2-40B4-BE49-F238E27FC236}">
                <a16:creationId xmlns:a16="http://schemas.microsoft.com/office/drawing/2014/main" id="{45D65934-2836-FF07-5AF1-FDEB17A87BDA}"/>
              </a:ext>
            </a:extLst>
          </p:cNvPr>
          <p:cNvSpPr/>
          <p:nvPr/>
        </p:nvSpPr>
        <p:spPr>
          <a:xfrm>
            <a:off x="2196195" y="5810821"/>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2" name="Oval 21">
            <a:extLst>
              <a:ext uri="{FF2B5EF4-FFF2-40B4-BE49-F238E27FC236}">
                <a16:creationId xmlns:a16="http://schemas.microsoft.com/office/drawing/2014/main" id="{65A59743-2509-23F8-683B-E05B663DACB0}"/>
              </a:ext>
            </a:extLst>
          </p:cNvPr>
          <p:cNvSpPr/>
          <p:nvPr/>
        </p:nvSpPr>
        <p:spPr>
          <a:xfrm>
            <a:off x="3244316" y="6147377"/>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3" name="Oval 22">
            <a:extLst>
              <a:ext uri="{FF2B5EF4-FFF2-40B4-BE49-F238E27FC236}">
                <a16:creationId xmlns:a16="http://schemas.microsoft.com/office/drawing/2014/main" id="{0DBD7F1C-2186-00CB-3BAA-1DCE7416DEB2}"/>
              </a:ext>
            </a:extLst>
          </p:cNvPr>
          <p:cNvSpPr/>
          <p:nvPr/>
        </p:nvSpPr>
        <p:spPr>
          <a:xfrm>
            <a:off x="4292437" y="5907682"/>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4" name="Oval 23">
            <a:extLst>
              <a:ext uri="{FF2B5EF4-FFF2-40B4-BE49-F238E27FC236}">
                <a16:creationId xmlns:a16="http://schemas.microsoft.com/office/drawing/2014/main" id="{221A5266-E192-F5DB-02E9-0FE85FF3239B}"/>
              </a:ext>
            </a:extLst>
          </p:cNvPr>
          <p:cNvSpPr/>
          <p:nvPr/>
        </p:nvSpPr>
        <p:spPr>
          <a:xfrm>
            <a:off x="5119703" y="5320111"/>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5" name="Oval 24">
            <a:extLst>
              <a:ext uri="{FF2B5EF4-FFF2-40B4-BE49-F238E27FC236}">
                <a16:creationId xmlns:a16="http://schemas.microsoft.com/office/drawing/2014/main" id="{8C9E107A-E4D7-9E59-4743-6B98B4FE2196}"/>
              </a:ext>
            </a:extLst>
          </p:cNvPr>
          <p:cNvSpPr/>
          <p:nvPr/>
        </p:nvSpPr>
        <p:spPr>
          <a:xfrm>
            <a:off x="5426391" y="4311991"/>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6" name="Oval 25">
            <a:extLst>
              <a:ext uri="{FF2B5EF4-FFF2-40B4-BE49-F238E27FC236}">
                <a16:creationId xmlns:a16="http://schemas.microsoft.com/office/drawing/2014/main" id="{7156049C-5006-0375-8FF9-E66A35558394}"/>
              </a:ext>
            </a:extLst>
          </p:cNvPr>
          <p:cNvSpPr/>
          <p:nvPr/>
        </p:nvSpPr>
        <p:spPr>
          <a:xfrm>
            <a:off x="5416177" y="3171478"/>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7" name="Oval 26">
            <a:extLst>
              <a:ext uri="{FF2B5EF4-FFF2-40B4-BE49-F238E27FC236}">
                <a16:creationId xmlns:a16="http://schemas.microsoft.com/office/drawing/2014/main" id="{03E7AFDF-4CC3-1EC8-F324-09DBCC22356D}"/>
              </a:ext>
            </a:extLst>
          </p:cNvPr>
          <p:cNvSpPr/>
          <p:nvPr/>
        </p:nvSpPr>
        <p:spPr>
          <a:xfrm>
            <a:off x="5012758" y="2092319"/>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8" name="Oval 27">
            <a:extLst>
              <a:ext uri="{FF2B5EF4-FFF2-40B4-BE49-F238E27FC236}">
                <a16:creationId xmlns:a16="http://schemas.microsoft.com/office/drawing/2014/main" id="{64CF7AC3-567D-7B8A-49DE-207C831B3090}"/>
              </a:ext>
            </a:extLst>
          </p:cNvPr>
          <p:cNvSpPr/>
          <p:nvPr/>
        </p:nvSpPr>
        <p:spPr>
          <a:xfrm>
            <a:off x="4135734" y="1408078"/>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9" name="Oval 28">
            <a:extLst>
              <a:ext uri="{FF2B5EF4-FFF2-40B4-BE49-F238E27FC236}">
                <a16:creationId xmlns:a16="http://schemas.microsoft.com/office/drawing/2014/main" id="{AA3B4761-EFB1-1856-8088-2BA50FEA1BE6}"/>
              </a:ext>
            </a:extLst>
          </p:cNvPr>
          <p:cNvSpPr/>
          <p:nvPr/>
        </p:nvSpPr>
        <p:spPr>
          <a:xfrm>
            <a:off x="3023461" y="1261068"/>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0" name="Rectangle 29">
            <a:extLst>
              <a:ext uri="{FF2B5EF4-FFF2-40B4-BE49-F238E27FC236}">
                <a16:creationId xmlns:a16="http://schemas.microsoft.com/office/drawing/2014/main" id="{31C9E5B3-677F-35A1-2938-30D89E60DBF9}"/>
              </a:ext>
            </a:extLst>
          </p:cNvPr>
          <p:cNvSpPr/>
          <p:nvPr/>
        </p:nvSpPr>
        <p:spPr>
          <a:xfrm>
            <a:off x="4196626" y="7240918"/>
            <a:ext cx="2062499" cy="1904066"/>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1100" dirty="0"/>
          </a:p>
        </p:txBody>
      </p:sp>
      <p:cxnSp>
        <p:nvCxnSpPr>
          <p:cNvPr id="31" name="Straight Arrow Connector 30">
            <a:extLst>
              <a:ext uri="{FF2B5EF4-FFF2-40B4-BE49-F238E27FC236}">
                <a16:creationId xmlns:a16="http://schemas.microsoft.com/office/drawing/2014/main" id="{77EB26E1-58F6-FACE-8BA3-5BDEE22EF5E2}"/>
              </a:ext>
            </a:extLst>
          </p:cNvPr>
          <p:cNvCxnSpPr>
            <a:cxnSpLocks/>
          </p:cNvCxnSpPr>
          <p:nvPr/>
        </p:nvCxnSpPr>
        <p:spPr>
          <a:xfrm flipH="1">
            <a:off x="4474658" y="7568559"/>
            <a:ext cx="604041" cy="0"/>
          </a:xfrm>
          <a:prstGeom prst="straightConnector1">
            <a:avLst/>
          </a:prstGeom>
          <a:ln w="76200">
            <a:solidFill>
              <a:schemeClr val="accent3">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26FAB8E3-836B-F14B-F1C0-7C77B546485D}"/>
              </a:ext>
            </a:extLst>
          </p:cNvPr>
          <p:cNvCxnSpPr>
            <a:cxnSpLocks/>
          </p:cNvCxnSpPr>
          <p:nvPr/>
        </p:nvCxnSpPr>
        <p:spPr>
          <a:xfrm>
            <a:off x="4448885" y="7869975"/>
            <a:ext cx="629814" cy="0"/>
          </a:xfrm>
          <a:prstGeom prst="straightConnector1">
            <a:avLst/>
          </a:prstGeom>
          <a:ln w="19050">
            <a:solidFill>
              <a:schemeClr val="accent3">
                <a:lumMod val="75000"/>
              </a:schemeClr>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C23CDD42-FB9D-4EEB-6082-0094A98A9C91}"/>
              </a:ext>
            </a:extLst>
          </p:cNvPr>
          <p:cNvCxnSpPr>
            <a:cxnSpLocks/>
          </p:cNvCxnSpPr>
          <p:nvPr/>
        </p:nvCxnSpPr>
        <p:spPr>
          <a:xfrm>
            <a:off x="4501426" y="8219776"/>
            <a:ext cx="564759" cy="0"/>
          </a:xfrm>
          <a:prstGeom prst="straightConnector1">
            <a:avLst/>
          </a:prstGeom>
          <a:ln w="19050">
            <a:solidFill>
              <a:schemeClr val="accent3">
                <a:lumMod val="75000"/>
              </a:schemeClr>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7DEBBDEE-6357-DE4B-CEF8-EF5A09E08E90}"/>
              </a:ext>
            </a:extLst>
          </p:cNvPr>
          <p:cNvCxnSpPr>
            <a:cxnSpLocks/>
          </p:cNvCxnSpPr>
          <p:nvPr/>
        </p:nvCxnSpPr>
        <p:spPr>
          <a:xfrm>
            <a:off x="4501426" y="8542613"/>
            <a:ext cx="564759" cy="1"/>
          </a:xfrm>
          <a:prstGeom prst="straightConnector1">
            <a:avLst/>
          </a:prstGeom>
          <a:ln w="19050">
            <a:solidFill>
              <a:schemeClr val="accent3">
                <a:lumMod val="75000"/>
              </a:schemeClr>
            </a:solidFill>
            <a:prstDash val="dash"/>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437D5079-605B-19DA-1831-B1BBDE2BA8A1}"/>
              </a:ext>
            </a:extLst>
          </p:cNvPr>
          <p:cNvCxnSpPr>
            <a:cxnSpLocks/>
          </p:cNvCxnSpPr>
          <p:nvPr/>
        </p:nvCxnSpPr>
        <p:spPr>
          <a:xfrm>
            <a:off x="4460745" y="8886201"/>
            <a:ext cx="617954" cy="0"/>
          </a:xfrm>
          <a:prstGeom prst="straightConnector1">
            <a:avLst/>
          </a:prstGeom>
          <a:ln w="19050">
            <a:solidFill>
              <a:schemeClr val="accent3">
                <a:lumMod val="75000"/>
              </a:schemeClr>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34CEB951-17C5-D265-D715-48B7414F8ED4}"/>
              </a:ext>
            </a:extLst>
          </p:cNvPr>
          <p:cNvCxnSpPr>
            <a:cxnSpLocks/>
          </p:cNvCxnSpPr>
          <p:nvPr/>
        </p:nvCxnSpPr>
        <p:spPr>
          <a:xfrm flipH="1">
            <a:off x="4656366" y="8842013"/>
            <a:ext cx="1" cy="79910"/>
          </a:xfrm>
          <a:prstGeom prst="straightConnector1">
            <a:avLst/>
          </a:prstGeom>
          <a:ln w="19050">
            <a:solidFill>
              <a:schemeClr val="accent3">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0A49D717-7538-9102-E6FE-410EC10C3C71}"/>
              </a:ext>
            </a:extLst>
          </p:cNvPr>
          <p:cNvCxnSpPr>
            <a:cxnSpLocks/>
          </p:cNvCxnSpPr>
          <p:nvPr/>
        </p:nvCxnSpPr>
        <p:spPr>
          <a:xfrm flipH="1">
            <a:off x="4785226" y="8842013"/>
            <a:ext cx="1" cy="79910"/>
          </a:xfrm>
          <a:prstGeom prst="straightConnector1">
            <a:avLst/>
          </a:prstGeom>
          <a:ln w="19050">
            <a:solidFill>
              <a:schemeClr val="accent3">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8A16B533-7EAD-4A38-C653-3E577A158CCC}"/>
              </a:ext>
            </a:extLst>
          </p:cNvPr>
          <p:cNvCxnSpPr>
            <a:cxnSpLocks/>
          </p:cNvCxnSpPr>
          <p:nvPr/>
        </p:nvCxnSpPr>
        <p:spPr>
          <a:xfrm flipH="1">
            <a:off x="4920486" y="8842013"/>
            <a:ext cx="1" cy="79910"/>
          </a:xfrm>
          <a:prstGeom prst="straightConnector1">
            <a:avLst/>
          </a:prstGeom>
          <a:ln w="19050">
            <a:solidFill>
              <a:schemeClr val="accent3">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2D1D2851-7F32-AF86-2D67-D55EE420FEF4}"/>
              </a:ext>
            </a:extLst>
          </p:cNvPr>
          <p:cNvSpPr txBox="1"/>
          <p:nvPr/>
        </p:nvSpPr>
        <p:spPr>
          <a:xfrm>
            <a:off x="5289622" y="7417613"/>
            <a:ext cx="863513" cy="1615827"/>
          </a:xfrm>
          <a:prstGeom prst="rect">
            <a:avLst/>
          </a:prstGeom>
          <a:noFill/>
        </p:spPr>
        <p:txBody>
          <a:bodyPr wrap="square">
            <a:spAutoFit/>
          </a:bodyPr>
          <a:lstStyle/>
          <a:p>
            <a:pPr algn="r" rtl="1"/>
            <a:r>
              <a:rPr lang="en-CA" sz="1100" dirty="0">
                <a:solidFill>
                  <a:schemeClr val="tx1"/>
                </a:solidFill>
              </a:rPr>
              <a:t>قوي</a:t>
            </a:r>
          </a:p>
          <a:p>
            <a:pPr algn="r" rtl="1"/>
            <a:endParaRPr lang="en-CA" sz="1100" dirty="0">
              <a:solidFill>
                <a:schemeClr val="tx1"/>
              </a:solidFill>
            </a:endParaRPr>
          </a:p>
          <a:p>
            <a:pPr algn="r" rtl="1"/>
            <a:r>
              <a:rPr lang="en-CA" sz="1100" dirty="0">
                <a:solidFill>
                  <a:schemeClr val="tx1"/>
                </a:solidFill>
              </a:rPr>
              <a:t>طاقة</a:t>
            </a:r>
          </a:p>
          <a:p>
            <a:pPr algn="r" rtl="1"/>
            <a:endParaRPr lang="en-CA" sz="1100" dirty="0">
              <a:solidFill>
                <a:schemeClr val="tx1"/>
              </a:solidFill>
            </a:endParaRPr>
          </a:p>
          <a:p>
            <a:pPr algn="r" rtl="1"/>
            <a:r>
              <a:rPr lang="en-CA" sz="1100" dirty="0">
                <a:solidFill>
                  <a:schemeClr val="tx1"/>
                </a:solidFill>
              </a:rPr>
              <a:t>متبادل</a:t>
            </a:r>
          </a:p>
          <a:p>
            <a:pPr algn="r" rtl="1"/>
            <a:endParaRPr lang="en-CA" sz="1100" dirty="0">
              <a:solidFill>
                <a:schemeClr val="tx1"/>
              </a:solidFill>
            </a:endParaRPr>
          </a:p>
          <a:p>
            <a:pPr algn="r" rtl="1"/>
            <a:r>
              <a:rPr lang="en-CA" sz="1100" dirty="0">
                <a:solidFill>
                  <a:schemeClr val="tx1"/>
                </a:solidFill>
              </a:rPr>
              <a:t>ضعيف</a:t>
            </a:r>
          </a:p>
          <a:p>
            <a:pPr algn="r" rtl="1"/>
            <a:endParaRPr lang="en-CA" sz="1100" dirty="0">
              <a:solidFill>
                <a:schemeClr val="tx1"/>
              </a:solidFill>
            </a:endParaRPr>
          </a:p>
          <a:p>
            <a:pPr algn="r" rtl="1"/>
            <a:r>
              <a:rPr lang="ar-SA" sz="1100" dirty="0">
                <a:solidFill>
                  <a:schemeClr val="tx1"/>
                </a:solidFill>
              </a:rPr>
              <a:t>مُجهد</a:t>
            </a:r>
            <a:endParaRPr lang="en-US" sz="1100" dirty="0">
              <a:solidFill>
                <a:schemeClr val="tx1"/>
              </a:solidFill>
            </a:endParaRPr>
          </a:p>
        </p:txBody>
      </p:sp>
    </p:spTree>
    <p:extLst>
      <p:ext uri="{BB962C8B-B14F-4D97-AF65-F5344CB8AC3E}">
        <p14:creationId xmlns:p14="http://schemas.microsoft.com/office/powerpoint/2010/main" val="36234472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C30225-6A4F-905D-FC69-8863D5FCD08C}"/>
              </a:ext>
            </a:extLst>
          </p:cNvPr>
          <p:cNvSpPr txBox="1"/>
          <p:nvPr/>
        </p:nvSpPr>
        <p:spPr>
          <a:xfrm>
            <a:off x="1013200" y="719317"/>
            <a:ext cx="5226892" cy="307777"/>
          </a:xfrm>
          <a:prstGeom prst="rect">
            <a:avLst/>
          </a:prstGeom>
          <a:noFill/>
        </p:spPr>
        <p:txBody>
          <a:bodyPr wrap="square">
            <a:spAutoFit/>
          </a:bodyPr>
          <a:lstStyle/>
          <a:p>
            <a:pPr marL="0" marR="0" lvl="0" indent="0" algn="r" rtl="1">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الجلسة </a:t>
            </a:r>
            <a:r>
              <a:rPr lang="ar-SA" sz="1400" b="1" spc="300" dirty="0">
                <a:solidFill>
                  <a:schemeClr val="bg1"/>
                </a:solidFill>
                <a:highlight>
                  <a:srgbClr val="54AF4B"/>
                </a:highlight>
                <a:latin typeface="Calibri"/>
                <a:ea typeface="Calibri"/>
                <a:cs typeface="Calibri"/>
                <a:sym typeface="Calibri"/>
              </a:rPr>
              <a:t>٨</a:t>
            </a:r>
            <a:r>
              <a:rPr lang="en-US" sz="1400" b="1" spc="300" dirty="0">
                <a:solidFill>
                  <a:schemeClr val="bg1"/>
                </a:solidFill>
                <a:highlight>
                  <a:srgbClr val="54AF4B"/>
                </a:highlight>
                <a:latin typeface="Calibri"/>
                <a:ea typeface="Calibri"/>
                <a:cs typeface="Calibri"/>
                <a:sym typeface="Calibri"/>
              </a:rPr>
              <a:t>: الأدوات الأساسية لإدارة ال</a:t>
            </a:r>
            <a:r>
              <a:rPr lang="ar-SA" sz="1400" b="1" spc="300" dirty="0">
                <a:solidFill>
                  <a:schemeClr val="bg1"/>
                </a:solidFill>
                <a:highlight>
                  <a:srgbClr val="54AF4B"/>
                </a:highlight>
                <a:latin typeface="Calibri"/>
                <a:ea typeface="Calibri"/>
                <a:cs typeface="Calibri"/>
                <a:sym typeface="Calibri"/>
              </a:rPr>
              <a:t>مال</a:t>
            </a:r>
            <a:endParaRPr lang="en-US" sz="1400" b="1" spc="300" dirty="0">
              <a:solidFill>
                <a:schemeClr val="bg1"/>
              </a:solidFill>
              <a:highlight>
                <a:srgbClr val="54AF4B"/>
              </a:highlight>
              <a:latin typeface="Calibri"/>
              <a:ea typeface="Calibri"/>
              <a:cs typeface="Calibri"/>
              <a:sym typeface="Calibri"/>
            </a:endParaRPr>
          </a:p>
        </p:txBody>
      </p:sp>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 name="Hexagon 1">
            <a:extLst>
              <a:ext uri="{FF2B5EF4-FFF2-40B4-BE49-F238E27FC236}">
                <a16:creationId xmlns:a16="http://schemas.microsoft.com/office/drawing/2014/main" id="{1E37091B-55F7-99F1-7BB3-3E38A159A2CF}"/>
              </a:ext>
            </a:extLst>
          </p:cNvPr>
          <p:cNvSpPr/>
          <p:nvPr/>
        </p:nvSpPr>
        <p:spPr>
          <a:xfrm rot="1782986">
            <a:off x="286724" y="261533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 name="Hexagon 2">
            <a:extLst>
              <a:ext uri="{FF2B5EF4-FFF2-40B4-BE49-F238E27FC236}">
                <a16:creationId xmlns:a16="http://schemas.microsoft.com/office/drawing/2014/main" id="{A3D3CC4C-CCF0-1944-C84C-88EA789CEF25}"/>
              </a:ext>
            </a:extLst>
          </p:cNvPr>
          <p:cNvSpPr/>
          <p:nvPr/>
        </p:nvSpPr>
        <p:spPr>
          <a:xfrm rot="1782986">
            <a:off x="286724" y="307817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4" name="Hexagon 3">
            <a:extLst>
              <a:ext uri="{FF2B5EF4-FFF2-40B4-BE49-F238E27FC236}">
                <a16:creationId xmlns:a16="http://schemas.microsoft.com/office/drawing/2014/main" id="{1426B9F9-577C-D8DA-5B67-90CA500A9B51}"/>
              </a:ext>
            </a:extLst>
          </p:cNvPr>
          <p:cNvSpPr/>
          <p:nvPr/>
        </p:nvSpPr>
        <p:spPr>
          <a:xfrm rot="1782986">
            <a:off x="286724" y="354102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6" name="Hexagon 5">
            <a:extLst>
              <a:ext uri="{FF2B5EF4-FFF2-40B4-BE49-F238E27FC236}">
                <a16:creationId xmlns:a16="http://schemas.microsoft.com/office/drawing/2014/main" id="{7CC15EA9-F408-4225-9220-1B8536D5999B}"/>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7" name="Hexagon 6">
            <a:extLst>
              <a:ext uri="{FF2B5EF4-FFF2-40B4-BE49-F238E27FC236}">
                <a16:creationId xmlns:a16="http://schemas.microsoft.com/office/drawing/2014/main" id="{5B69E624-2ACE-034F-1033-1FD7D9AEB14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3" name="TextBox 12">
            <a:extLst>
              <a:ext uri="{FF2B5EF4-FFF2-40B4-BE49-F238E27FC236}">
                <a16:creationId xmlns:a16="http://schemas.microsoft.com/office/drawing/2014/main" id="{7CD6558A-C00A-1D74-C1D7-D3B233672D2F}"/>
              </a:ext>
            </a:extLst>
          </p:cNvPr>
          <p:cNvSpPr txBox="1"/>
          <p:nvPr/>
        </p:nvSpPr>
        <p:spPr>
          <a:xfrm>
            <a:off x="996286" y="1303263"/>
            <a:ext cx="5254041" cy="246221"/>
          </a:xfrm>
          <a:prstGeom prst="rect">
            <a:avLst/>
          </a:prstGeom>
          <a:noFill/>
        </p:spPr>
        <p:txBody>
          <a:bodyPr wrap="square" rtlCol="0">
            <a:spAutoFit/>
          </a:bodyPr>
          <a:lstStyle/>
          <a:p>
            <a:pPr algn="r" rtl="1"/>
            <a:r>
              <a:rPr lang="en-US" sz="1000" b="1" i="0" dirty="0">
                <a:latin typeface="Calibri" panose="020F0502020204030204" pitchFamily="34" charset="0"/>
                <a:cs typeface="Calibri" panose="020F0502020204030204" pitchFamily="34" charset="0"/>
              </a:rPr>
              <a:t>الأداة </a:t>
            </a:r>
            <a:r>
              <a:rPr lang="ar-SA" sz="1000" b="1" i="0" dirty="0">
                <a:latin typeface="Calibri" panose="020F0502020204030204" pitchFamily="34" charset="0"/>
                <a:cs typeface="Calibri" panose="020F0502020204030204" pitchFamily="34" charset="0"/>
              </a:rPr>
              <a:t>١</a:t>
            </a:r>
            <a:r>
              <a:rPr lang="en-US" sz="1000" b="1" i="0" dirty="0">
                <a:latin typeface="Calibri" panose="020F0502020204030204" pitchFamily="34" charset="0"/>
                <a:cs typeface="Calibri" panose="020F0502020204030204" pitchFamily="34" charset="0"/>
              </a:rPr>
              <a:t> - ما هي احتياجات الطفل والأسرة؟</a:t>
            </a:r>
          </a:p>
        </p:txBody>
      </p:sp>
      <p:grpSp>
        <p:nvGrpSpPr>
          <p:cNvPr id="15" name="Group 14">
            <a:extLst>
              <a:ext uri="{FF2B5EF4-FFF2-40B4-BE49-F238E27FC236}">
                <a16:creationId xmlns:a16="http://schemas.microsoft.com/office/drawing/2014/main" id="{EB5F259F-E2F4-455C-B31F-611210B2CB74}"/>
              </a:ext>
            </a:extLst>
          </p:cNvPr>
          <p:cNvGrpSpPr/>
          <p:nvPr/>
        </p:nvGrpSpPr>
        <p:grpSpPr>
          <a:xfrm>
            <a:off x="2890954" y="4086937"/>
            <a:ext cx="1340904" cy="1048860"/>
            <a:chOff x="7782406" y="2711084"/>
            <a:chExt cx="2129028" cy="1665337"/>
          </a:xfrm>
          <a:solidFill>
            <a:schemeClr val="accent3">
              <a:lumMod val="75000"/>
            </a:schemeClr>
          </a:solidFill>
        </p:grpSpPr>
        <p:grpSp>
          <p:nvGrpSpPr>
            <p:cNvPr id="21" name="Group 20">
              <a:extLst>
                <a:ext uri="{FF2B5EF4-FFF2-40B4-BE49-F238E27FC236}">
                  <a16:creationId xmlns:a16="http://schemas.microsoft.com/office/drawing/2014/main" id="{FD424EFF-F7B2-51E6-703C-E3CE08A0E62F}"/>
                </a:ext>
              </a:extLst>
            </p:cNvPr>
            <p:cNvGrpSpPr/>
            <p:nvPr/>
          </p:nvGrpSpPr>
          <p:grpSpPr>
            <a:xfrm>
              <a:off x="7782406" y="3249833"/>
              <a:ext cx="437746" cy="1126588"/>
              <a:chOff x="7856248" y="2409742"/>
              <a:chExt cx="1359139" cy="3497898"/>
            </a:xfrm>
            <a:grpFill/>
          </p:grpSpPr>
          <p:sp>
            <p:nvSpPr>
              <p:cNvPr id="31" name="Round Same Side Corner Rectangle 23">
                <a:extLst>
                  <a:ext uri="{FF2B5EF4-FFF2-40B4-BE49-F238E27FC236}">
                    <a16:creationId xmlns:a16="http://schemas.microsoft.com/office/drawing/2014/main" id="{9054896E-1ADD-E456-45E5-14504D7E1E58}"/>
                  </a:ext>
                </a:extLst>
              </p:cNvPr>
              <p:cNvSpPr/>
              <p:nvPr/>
            </p:nvSpPr>
            <p:spPr>
              <a:xfrm>
                <a:off x="7866215" y="4002301"/>
                <a:ext cx="1343863" cy="1905339"/>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2" name="Oval 31">
                <a:extLst>
                  <a:ext uri="{FF2B5EF4-FFF2-40B4-BE49-F238E27FC236}">
                    <a16:creationId xmlns:a16="http://schemas.microsoft.com/office/drawing/2014/main" id="{AFE5A541-F609-FBDB-2BF5-C7F7E78C3DB0}"/>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grpSp>
          <p:nvGrpSpPr>
            <p:cNvPr id="22" name="Group 21">
              <a:extLst>
                <a:ext uri="{FF2B5EF4-FFF2-40B4-BE49-F238E27FC236}">
                  <a16:creationId xmlns:a16="http://schemas.microsoft.com/office/drawing/2014/main" id="{7B5BEC5D-9ECD-C661-E04A-CB649334F4AF}"/>
                </a:ext>
              </a:extLst>
            </p:cNvPr>
            <p:cNvGrpSpPr/>
            <p:nvPr/>
          </p:nvGrpSpPr>
          <p:grpSpPr>
            <a:xfrm>
              <a:off x="8356147" y="3116198"/>
              <a:ext cx="437746" cy="1260223"/>
              <a:chOff x="7856248" y="2409742"/>
              <a:chExt cx="1359139" cy="3912816"/>
            </a:xfrm>
            <a:grpFill/>
          </p:grpSpPr>
          <p:sp>
            <p:nvSpPr>
              <p:cNvPr id="29" name="Round Same Side Corner Rectangle 23">
                <a:extLst>
                  <a:ext uri="{FF2B5EF4-FFF2-40B4-BE49-F238E27FC236}">
                    <a16:creationId xmlns:a16="http://schemas.microsoft.com/office/drawing/2014/main" id="{CB3DD210-CB93-F750-2EAF-5B90C4FFA796}"/>
                  </a:ext>
                </a:extLst>
              </p:cNvPr>
              <p:cNvSpPr/>
              <p:nvPr/>
            </p:nvSpPr>
            <p:spPr>
              <a:xfrm>
                <a:off x="7866215" y="4002302"/>
                <a:ext cx="1343863" cy="2320256"/>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0" name="Oval 29">
                <a:extLst>
                  <a:ext uri="{FF2B5EF4-FFF2-40B4-BE49-F238E27FC236}">
                    <a16:creationId xmlns:a16="http://schemas.microsoft.com/office/drawing/2014/main" id="{2A892DFC-0DF2-D811-C98A-7B83BD37AF02}"/>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grpSp>
          <p:nvGrpSpPr>
            <p:cNvPr id="23" name="Group 22">
              <a:extLst>
                <a:ext uri="{FF2B5EF4-FFF2-40B4-BE49-F238E27FC236}">
                  <a16:creationId xmlns:a16="http://schemas.microsoft.com/office/drawing/2014/main" id="{66E25B32-249F-00B3-74B6-32D70473A085}"/>
                </a:ext>
              </a:extLst>
            </p:cNvPr>
            <p:cNvGrpSpPr/>
            <p:nvPr/>
          </p:nvGrpSpPr>
          <p:grpSpPr>
            <a:xfrm>
              <a:off x="8924230" y="2931003"/>
              <a:ext cx="437746" cy="1445418"/>
              <a:chOff x="7856248" y="2409742"/>
              <a:chExt cx="1359139" cy="4487820"/>
            </a:xfrm>
            <a:grpFill/>
          </p:grpSpPr>
          <p:sp>
            <p:nvSpPr>
              <p:cNvPr id="27" name="Round Same Side Corner Rectangle 23">
                <a:extLst>
                  <a:ext uri="{FF2B5EF4-FFF2-40B4-BE49-F238E27FC236}">
                    <a16:creationId xmlns:a16="http://schemas.microsoft.com/office/drawing/2014/main" id="{DE0CB2D3-0A1D-9724-6D5B-1C9FF3E1DD69}"/>
                  </a:ext>
                </a:extLst>
              </p:cNvPr>
              <p:cNvSpPr/>
              <p:nvPr/>
            </p:nvSpPr>
            <p:spPr>
              <a:xfrm>
                <a:off x="7866215" y="4002302"/>
                <a:ext cx="1343863" cy="2895260"/>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8" name="Oval 27">
                <a:extLst>
                  <a:ext uri="{FF2B5EF4-FFF2-40B4-BE49-F238E27FC236}">
                    <a16:creationId xmlns:a16="http://schemas.microsoft.com/office/drawing/2014/main" id="{3F1847D5-F033-C869-C3C5-CECE46F489A1}"/>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grpSp>
          <p:nvGrpSpPr>
            <p:cNvPr id="24" name="Group 23">
              <a:extLst>
                <a:ext uri="{FF2B5EF4-FFF2-40B4-BE49-F238E27FC236}">
                  <a16:creationId xmlns:a16="http://schemas.microsoft.com/office/drawing/2014/main" id="{E6534940-3FB0-455B-E335-3AB565AAF555}"/>
                </a:ext>
              </a:extLst>
            </p:cNvPr>
            <p:cNvGrpSpPr/>
            <p:nvPr/>
          </p:nvGrpSpPr>
          <p:grpSpPr>
            <a:xfrm>
              <a:off x="9473688" y="2711084"/>
              <a:ext cx="437746" cy="1665337"/>
              <a:chOff x="7856248" y="2409742"/>
              <a:chExt cx="1359139" cy="5170638"/>
            </a:xfrm>
            <a:grpFill/>
          </p:grpSpPr>
          <p:sp>
            <p:nvSpPr>
              <p:cNvPr id="25" name="Round Same Side Corner Rectangle 23">
                <a:extLst>
                  <a:ext uri="{FF2B5EF4-FFF2-40B4-BE49-F238E27FC236}">
                    <a16:creationId xmlns:a16="http://schemas.microsoft.com/office/drawing/2014/main" id="{4B49AFE3-F0A3-9F2D-CF71-7D4BAC586AC5}"/>
                  </a:ext>
                </a:extLst>
              </p:cNvPr>
              <p:cNvSpPr/>
              <p:nvPr/>
            </p:nvSpPr>
            <p:spPr>
              <a:xfrm>
                <a:off x="7866215" y="4002302"/>
                <a:ext cx="1343863" cy="3578078"/>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6" name="Oval 25">
                <a:extLst>
                  <a:ext uri="{FF2B5EF4-FFF2-40B4-BE49-F238E27FC236}">
                    <a16:creationId xmlns:a16="http://schemas.microsoft.com/office/drawing/2014/main" id="{EEC20D70-795C-788F-20ED-82CB0F762295}"/>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grpSp>
      <p:sp>
        <p:nvSpPr>
          <p:cNvPr id="33" name="Oval 32">
            <a:extLst>
              <a:ext uri="{FF2B5EF4-FFF2-40B4-BE49-F238E27FC236}">
                <a16:creationId xmlns:a16="http://schemas.microsoft.com/office/drawing/2014/main" id="{502C645D-E23D-A76A-4AE4-EF6D747EB968}"/>
              </a:ext>
            </a:extLst>
          </p:cNvPr>
          <p:cNvSpPr/>
          <p:nvPr/>
        </p:nvSpPr>
        <p:spPr>
          <a:xfrm>
            <a:off x="2404466" y="2191987"/>
            <a:ext cx="939461" cy="939461"/>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rtl="1"/>
            <a:r>
              <a:rPr lang="en-CA" sz="1100" dirty="0">
                <a:solidFill>
                  <a:schemeClr val="tx1"/>
                </a:solidFill>
              </a:rPr>
              <a:t>الملابس و</a:t>
            </a:r>
          </a:p>
          <a:p>
            <a:pPr algn="ctr" rtl="1"/>
            <a:r>
              <a:rPr lang="ar-SA" sz="1100" dirty="0">
                <a:solidFill>
                  <a:schemeClr val="tx1"/>
                </a:solidFill>
              </a:rPr>
              <a:t>ال</a:t>
            </a:r>
            <a:r>
              <a:rPr lang="en-CA" sz="1100" dirty="0">
                <a:solidFill>
                  <a:schemeClr val="tx1"/>
                </a:solidFill>
              </a:rPr>
              <a:t>أحذية</a:t>
            </a:r>
            <a:endParaRPr lang="en-US" sz="1100" dirty="0">
              <a:solidFill>
                <a:schemeClr val="tx1"/>
              </a:solidFill>
            </a:endParaRPr>
          </a:p>
        </p:txBody>
      </p:sp>
      <p:sp>
        <p:nvSpPr>
          <p:cNvPr id="34" name="Oval 33">
            <a:extLst>
              <a:ext uri="{FF2B5EF4-FFF2-40B4-BE49-F238E27FC236}">
                <a16:creationId xmlns:a16="http://schemas.microsoft.com/office/drawing/2014/main" id="{BC8D2699-4687-588B-9D42-33CFA0BBE41F}"/>
              </a:ext>
            </a:extLst>
          </p:cNvPr>
          <p:cNvSpPr/>
          <p:nvPr/>
        </p:nvSpPr>
        <p:spPr>
          <a:xfrm>
            <a:off x="3623306" y="2015472"/>
            <a:ext cx="939461" cy="939461"/>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rtl="1"/>
            <a:r>
              <a:rPr lang="ar-SA" sz="1100" dirty="0">
                <a:solidFill>
                  <a:schemeClr val="tx1"/>
                </a:solidFill>
              </a:rPr>
              <a:t>ال</a:t>
            </a:r>
            <a:r>
              <a:rPr lang="en-CA" sz="1100" dirty="0">
                <a:solidFill>
                  <a:schemeClr val="tx1"/>
                </a:solidFill>
              </a:rPr>
              <a:t>نقل</a:t>
            </a:r>
            <a:endParaRPr lang="en-US" sz="1100" dirty="0">
              <a:solidFill>
                <a:schemeClr val="tx1"/>
              </a:solidFill>
            </a:endParaRPr>
          </a:p>
        </p:txBody>
      </p:sp>
      <p:sp>
        <p:nvSpPr>
          <p:cNvPr id="35" name="Oval 34">
            <a:extLst>
              <a:ext uri="{FF2B5EF4-FFF2-40B4-BE49-F238E27FC236}">
                <a16:creationId xmlns:a16="http://schemas.microsoft.com/office/drawing/2014/main" id="{04B8BD72-4606-A861-B608-9C320293BFA2}"/>
              </a:ext>
            </a:extLst>
          </p:cNvPr>
          <p:cNvSpPr/>
          <p:nvPr/>
        </p:nvSpPr>
        <p:spPr>
          <a:xfrm>
            <a:off x="4728206" y="2525456"/>
            <a:ext cx="939461" cy="939461"/>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rtl="1"/>
            <a:r>
              <a:rPr lang="en-CA" sz="1100" dirty="0">
                <a:solidFill>
                  <a:schemeClr val="tx1"/>
                </a:solidFill>
              </a:rPr>
              <a:t>الرعاىة الصحية،</a:t>
            </a:r>
            <a:br>
              <a:rPr lang="en-CA" sz="1100" dirty="0">
                <a:solidFill>
                  <a:schemeClr val="tx1"/>
                </a:solidFill>
              </a:rPr>
            </a:br>
            <a:r>
              <a:rPr lang="ar-SA" sz="1100" dirty="0">
                <a:solidFill>
                  <a:schemeClr val="tx1"/>
                </a:solidFill>
              </a:rPr>
              <a:t>ال</a:t>
            </a:r>
            <a:r>
              <a:rPr lang="en-CA" sz="1100" dirty="0">
                <a:solidFill>
                  <a:schemeClr val="tx1"/>
                </a:solidFill>
              </a:rPr>
              <a:t>دواء</a:t>
            </a:r>
            <a:endParaRPr lang="en-US" sz="1100" dirty="0">
              <a:solidFill>
                <a:schemeClr val="tx1"/>
              </a:solidFill>
            </a:endParaRPr>
          </a:p>
        </p:txBody>
      </p:sp>
      <p:sp>
        <p:nvSpPr>
          <p:cNvPr id="36" name="Oval 35">
            <a:extLst>
              <a:ext uri="{FF2B5EF4-FFF2-40B4-BE49-F238E27FC236}">
                <a16:creationId xmlns:a16="http://schemas.microsoft.com/office/drawing/2014/main" id="{B7DA85C0-0F1C-A7A0-180F-4B581E632F46}"/>
              </a:ext>
            </a:extLst>
          </p:cNvPr>
          <p:cNvSpPr/>
          <p:nvPr/>
        </p:nvSpPr>
        <p:spPr>
          <a:xfrm>
            <a:off x="5197936" y="3624639"/>
            <a:ext cx="939461" cy="939461"/>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rtl="1"/>
            <a:r>
              <a:rPr lang="ar-SA" sz="1100" dirty="0">
                <a:solidFill>
                  <a:schemeClr val="tx1"/>
                </a:solidFill>
              </a:rPr>
              <a:t>ال</a:t>
            </a:r>
            <a:r>
              <a:rPr lang="en-CA" sz="1100" dirty="0">
                <a:solidFill>
                  <a:schemeClr val="tx1"/>
                </a:solidFill>
              </a:rPr>
              <a:t>تعليم</a:t>
            </a:r>
          </a:p>
          <a:p>
            <a:pPr algn="ctr" rtl="1"/>
            <a:r>
              <a:rPr lang="en-CA" sz="1100" dirty="0">
                <a:solidFill>
                  <a:schemeClr val="tx1"/>
                </a:solidFill>
              </a:rPr>
              <a:t>و / أو</a:t>
            </a:r>
          </a:p>
          <a:p>
            <a:pPr algn="ctr" rtl="1"/>
            <a:r>
              <a:rPr lang="en-CA" sz="1100" dirty="0">
                <a:solidFill>
                  <a:schemeClr val="tx1"/>
                </a:solidFill>
              </a:rPr>
              <a:t>رعاية الأطفال</a:t>
            </a:r>
            <a:endParaRPr lang="en-US" sz="1100" dirty="0">
              <a:solidFill>
                <a:schemeClr val="tx1"/>
              </a:solidFill>
            </a:endParaRPr>
          </a:p>
        </p:txBody>
      </p:sp>
      <p:sp>
        <p:nvSpPr>
          <p:cNvPr id="37" name="Oval 36">
            <a:extLst>
              <a:ext uri="{FF2B5EF4-FFF2-40B4-BE49-F238E27FC236}">
                <a16:creationId xmlns:a16="http://schemas.microsoft.com/office/drawing/2014/main" id="{2C8B8E27-912B-77EA-A893-6006D8222018}"/>
              </a:ext>
            </a:extLst>
          </p:cNvPr>
          <p:cNvSpPr/>
          <p:nvPr/>
        </p:nvSpPr>
        <p:spPr>
          <a:xfrm>
            <a:off x="5162544" y="4769336"/>
            <a:ext cx="939461" cy="939461"/>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rtl="1"/>
            <a:r>
              <a:rPr lang="ar-SA" sz="1100" dirty="0">
                <a:solidFill>
                  <a:schemeClr val="tx1"/>
                </a:solidFill>
              </a:rPr>
              <a:t>الأموال ال</a:t>
            </a:r>
            <a:r>
              <a:rPr lang="en-CA" sz="1100" dirty="0">
                <a:solidFill>
                  <a:schemeClr val="tx1"/>
                </a:solidFill>
              </a:rPr>
              <a:t>طارئ</a:t>
            </a:r>
            <a:r>
              <a:rPr lang="ar-SA" sz="1100" dirty="0">
                <a:solidFill>
                  <a:schemeClr val="tx1"/>
                </a:solidFill>
              </a:rPr>
              <a:t>ة</a:t>
            </a:r>
            <a:endParaRPr lang="en-CA" sz="1100" dirty="0">
              <a:solidFill>
                <a:schemeClr val="tx1"/>
              </a:solidFill>
            </a:endParaRPr>
          </a:p>
          <a:p>
            <a:pPr algn="ctr" rtl="1"/>
            <a:r>
              <a:rPr lang="ar-SA" sz="1100" dirty="0">
                <a:solidFill>
                  <a:schemeClr val="tx1"/>
                </a:solidFill>
              </a:rPr>
              <a:t>/</a:t>
            </a:r>
            <a:br>
              <a:rPr lang="en-CA" sz="1100" dirty="0">
                <a:solidFill>
                  <a:schemeClr val="tx1"/>
                </a:solidFill>
              </a:rPr>
            </a:br>
            <a:r>
              <a:rPr lang="ar-SA" sz="1100" dirty="0">
                <a:solidFill>
                  <a:schemeClr val="tx1"/>
                </a:solidFill>
              </a:rPr>
              <a:t>ال</a:t>
            </a:r>
            <a:r>
              <a:rPr lang="en-CA" sz="1100" dirty="0">
                <a:solidFill>
                  <a:schemeClr val="tx1"/>
                </a:solidFill>
              </a:rPr>
              <a:t>مدخرات</a:t>
            </a:r>
            <a:endParaRPr lang="en-US" sz="1100" dirty="0">
              <a:solidFill>
                <a:schemeClr val="tx1"/>
              </a:solidFill>
            </a:endParaRPr>
          </a:p>
        </p:txBody>
      </p:sp>
      <p:sp>
        <p:nvSpPr>
          <p:cNvPr id="38" name="Oval 37">
            <a:extLst>
              <a:ext uri="{FF2B5EF4-FFF2-40B4-BE49-F238E27FC236}">
                <a16:creationId xmlns:a16="http://schemas.microsoft.com/office/drawing/2014/main" id="{8EA0645F-A200-C124-5499-A0A369AB4B7D}"/>
              </a:ext>
            </a:extLst>
          </p:cNvPr>
          <p:cNvSpPr/>
          <p:nvPr/>
        </p:nvSpPr>
        <p:spPr>
          <a:xfrm>
            <a:off x="4838767" y="5826396"/>
            <a:ext cx="939461" cy="939461"/>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rtl="1"/>
            <a:r>
              <a:rPr lang="en-CA" sz="1100" dirty="0">
                <a:solidFill>
                  <a:schemeClr val="tx1"/>
                </a:solidFill>
              </a:rPr>
              <a:t>تكاليف أخرى</a:t>
            </a:r>
            <a:endParaRPr lang="en-US" sz="1100" dirty="0">
              <a:solidFill>
                <a:schemeClr val="tx1"/>
              </a:solidFill>
            </a:endParaRPr>
          </a:p>
        </p:txBody>
      </p:sp>
      <p:sp>
        <p:nvSpPr>
          <p:cNvPr id="39" name="Oval 38">
            <a:extLst>
              <a:ext uri="{FF2B5EF4-FFF2-40B4-BE49-F238E27FC236}">
                <a16:creationId xmlns:a16="http://schemas.microsoft.com/office/drawing/2014/main" id="{2B420ADE-F6B0-1838-D9CE-C35ECDF83615}"/>
              </a:ext>
            </a:extLst>
          </p:cNvPr>
          <p:cNvSpPr/>
          <p:nvPr/>
        </p:nvSpPr>
        <p:spPr>
          <a:xfrm>
            <a:off x="2849920" y="6474235"/>
            <a:ext cx="939461" cy="939461"/>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rtl="1"/>
            <a:r>
              <a:rPr lang="en-CA" sz="1100" dirty="0">
                <a:solidFill>
                  <a:schemeClr val="tx1"/>
                </a:solidFill>
              </a:rPr>
              <a:t> اتصالات</a:t>
            </a:r>
          </a:p>
          <a:p>
            <a:pPr algn="ctr" rtl="1"/>
            <a:r>
              <a:rPr lang="en-CA" sz="1100" dirty="0">
                <a:solidFill>
                  <a:schemeClr val="tx1"/>
                </a:solidFill>
              </a:rPr>
              <a:t>تليفون محمول،</a:t>
            </a:r>
          </a:p>
          <a:p>
            <a:pPr algn="ctr" rtl="1"/>
            <a:r>
              <a:rPr lang="en-CA" sz="1100" dirty="0">
                <a:solidFill>
                  <a:schemeClr val="tx1"/>
                </a:solidFill>
              </a:rPr>
              <a:t>إنترنت،</a:t>
            </a:r>
            <a:r>
              <a:rPr lang="en-CA" sz="1100" dirty="0" err="1">
                <a:solidFill>
                  <a:schemeClr val="tx1"/>
                </a:solidFill>
              </a:rPr>
              <a:t>إلخ</a:t>
            </a:r>
            <a:endParaRPr lang="en-US" sz="1100" dirty="0">
              <a:solidFill>
                <a:schemeClr val="tx1"/>
              </a:solidFill>
            </a:endParaRPr>
          </a:p>
        </p:txBody>
      </p:sp>
      <p:sp>
        <p:nvSpPr>
          <p:cNvPr id="40" name="Oval 39">
            <a:extLst>
              <a:ext uri="{FF2B5EF4-FFF2-40B4-BE49-F238E27FC236}">
                <a16:creationId xmlns:a16="http://schemas.microsoft.com/office/drawing/2014/main" id="{523578C7-CB62-6A52-BD97-054794F57961}"/>
              </a:ext>
            </a:extLst>
          </p:cNvPr>
          <p:cNvSpPr/>
          <p:nvPr/>
        </p:nvSpPr>
        <p:spPr>
          <a:xfrm>
            <a:off x="1233597" y="5294155"/>
            <a:ext cx="939461" cy="939461"/>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rtl="1"/>
            <a:r>
              <a:rPr lang="en-CA" sz="1100" dirty="0">
                <a:solidFill>
                  <a:schemeClr val="tx1"/>
                </a:solidFill>
              </a:rPr>
              <a:t>مَأوىً،</a:t>
            </a:r>
          </a:p>
          <a:p>
            <a:pPr algn="ctr" rtl="1"/>
            <a:r>
              <a:rPr lang="en-CA" sz="1100" dirty="0">
                <a:solidFill>
                  <a:schemeClr val="tx1"/>
                </a:solidFill>
              </a:rPr>
              <a:t>إيجار،</a:t>
            </a:r>
          </a:p>
          <a:p>
            <a:pPr algn="ctr" rtl="1"/>
            <a:r>
              <a:rPr lang="en-CA" sz="1100" dirty="0">
                <a:solidFill>
                  <a:schemeClr val="tx1"/>
                </a:solidFill>
              </a:rPr>
              <a:t>خدمات</a:t>
            </a:r>
            <a:endParaRPr lang="en-US" sz="1100" dirty="0">
              <a:solidFill>
                <a:schemeClr val="tx1"/>
              </a:solidFill>
            </a:endParaRPr>
          </a:p>
        </p:txBody>
      </p:sp>
      <p:sp>
        <p:nvSpPr>
          <p:cNvPr id="41" name="Oval 40">
            <a:extLst>
              <a:ext uri="{FF2B5EF4-FFF2-40B4-BE49-F238E27FC236}">
                <a16:creationId xmlns:a16="http://schemas.microsoft.com/office/drawing/2014/main" id="{07C64D02-65BE-7AB9-4159-ED07654B7FB2}"/>
              </a:ext>
            </a:extLst>
          </p:cNvPr>
          <p:cNvSpPr/>
          <p:nvPr/>
        </p:nvSpPr>
        <p:spPr>
          <a:xfrm>
            <a:off x="1083653" y="4134933"/>
            <a:ext cx="939461" cy="939461"/>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rtl="1"/>
            <a:r>
              <a:rPr lang="ar-SA" sz="1100" dirty="0">
                <a:solidFill>
                  <a:schemeClr val="tx1"/>
                </a:solidFill>
              </a:rPr>
              <a:t>ال</a:t>
            </a:r>
            <a:r>
              <a:rPr lang="en-CA" sz="1100" dirty="0">
                <a:solidFill>
                  <a:schemeClr val="tx1"/>
                </a:solidFill>
              </a:rPr>
              <a:t>م</a:t>
            </a:r>
            <a:r>
              <a:rPr lang="ar-SA" sz="1100" dirty="0">
                <a:solidFill>
                  <a:schemeClr val="tx1"/>
                </a:solidFill>
              </a:rPr>
              <a:t>ي</a:t>
            </a:r>
            <a:r>
              <a:rPr lang="en-CA" sz="1100" dirty="0">
                <a:solidFill>
                  <a:schemeClr val="tx1"/>
                </a:solidFill>
              </a:rPr>
              <a:t>ا</a:t>
            </a:r>
            <a:r>
              <a:rPr lang="ar-SA" sz="1100" dirty="0">
                <a:solidFill>
                  <a:schemeClr val="tx1"/>
                </a:solidFill>
              </a:rPr>
              <a:t>ه</a:t>
            </a:r>
            <a:r>
              <a:rPr lang="en-CA" sz="1100" dirty="0">
                <a:solidFill>
                  <a:schemeClr val="tx1"/>
                </a:solidFill>
              </a:rPr>
              <a:t>،</a:t>
            </a:r>
            <a:br>
              <a:rPr lang="en-CA" sz="1100" dirty="0">
                <a:solidFill>
                  <a:schemeClr val="tx1"/>
                </a:solidFill>
              </a:rPr>
            </a:br>
            <a:r>
              <a:rPr lang="en-CA" sz="1100" dirty="0">
                <a:solidFill>
                  <a:schemeClr val="tx1"/>
                </a:solidFill>
              </a:rPr>
              <a:t>الصرف الصحي</a:t>
            </a:r>
            <a:endParaRPr lang="en-US" sz="1100" dirty="0">
              <a:solidFill>
                <a:schemeClr val="tx1"/>
              </a:solidFill>
            </a:endParaRPr>
          </a:p>
          <a:p>
            <a:pPr algn="ctr" rtl="1"/>
            <a:r>
              <a:rPr lang="en-US" sz="1100" dirty="0">
                <a:solidFill>
                  <a:schemeClr val="tx1"/>
                </a:solidFill>
              </a:rPr>
              <a:t>والنظافة</a:t>
            </a:r>
            <a:endParaRPr lang="en-CA" sz="1100" dirty="0">
              <a:solidFill>
                <a:schemeClr val="tx1"/>
              </a:solidFill>
            </a:endParaRPr>
          </a:p>
        </p:txBody>
      </p:sp>
      <p:sp>
        <p:nvSpPr>
          <p:cNvPr id="42" name="Oval 41">
            <a:extLst>
              <a:ext uri="{FF2B5EF4-FFF2-40B4-BE49-F238E27FC236}">
                <a16:creationId xmlns:a16="http://schemas.microsoft.com/office/drawing/2014/main" id="{D60BE50C-7569-4307-D159-F288FBC33E09}"/>
              </a:ext>
            </a:extLst>
          </p:cNvPr>
          <p:cNvSpPr/>
          <p:nvPr/>
        </p:nvSpPr>
        <p:spPr>
          <a:xfrm>
            <a:off x="1355259" y="2890110"/>
            <a:ext cx="939461" cy="939461"/>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rtl="1"/>
            <a:r>
              <a:rPr lang="ar-SA" sz="1100" dirty="0">
                <a:solidFill>
                  <a:schemeClr val="tx1"/>
                </a:solidFill>
              </a:rPr>
              <a:t>ال</a:t>
            </a:r>
            <a:r>
              <a:rPr lang="en-CA" sz="1100" dirty="0">
                <a:solidFill>
                  <a:schemeClr val="tx1"/>
                </a:solidFill>
              </a:rPr>
              <a:t>طعام</a:t>
            </a:r>
          </a:p>
        </p:txBody>
      </p:sp>
      <p:sp>
        <p:nvSpPr>
          <p:cNvPr id="44" name="Arrow: Right 43">
            <a:extLst>
              <a:ext uri="{FF2B5EF4-FFF2-40B4-BE49-F238E27FC236}">
                <a16:creationId xmlns:a16="http://schemas.microsoft.com/office/drawing/2014/main" id="{278EFA57-70A3-23A0-8A00-0A9774DECCA2}"/>
              </a:ext>
            </a:extLst>
          </p:cNvPr>
          <p:cNvSpPr/>
          <p:nvPr/>
        </p:nvSpPr>
        <p:spPr>
          <a:xfrm rot="18780435">
            <a:off x="1299672" y="6354444"/>
            <a:ext cx="1329516" cy="1079500"/>
          </a:xfrm>
          <a:prstGeom prst="rightArrow">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1100" b="1" dirty="0">
                <a:solidFill>
                  <a:schemeClr val="tx1"/>
                </a:solidFill>
              </a:rPr>
              <a:t>ال</a:t>
            </a:r>
            <a:r>
              <a:rPr lang="en-CA" sz="1100" b="1" dirty="0">
                <a:solidFill>
                  <a:schemeClr val="tx1"/>
                </a:solidFill>
              </a:rPr>
              <a:t>دخل</a:t>
            </a:r>
            <a:endParaRPr lang="en-US" sz="1100" b="1" dirty="0">
              <a:solidFill>
                <a:schemeClr val="tx1"/>
              </a:solidFill>
            </a:endParaRPr>
          </a:p>
        </p:txBody>
      </p:sp>
      <p:pic>
        <p:nvPicPr>
          <p:cNvPr id="13316" name="docshape106">
            <a:extLst>
              <a:ext uri="{FF2B5EF4-FFF2-40B4-BE49-F238E27FC236}">
                <a16:creationId xmlns:a16="http://schemas.microsoft.com/office/drawing/2014/main" id="{5BB802EB-8F75-1349-D89D-00E6DD9A58E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63818" y="2683766"/>
            <a:ext cx="341893" cy="3449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7" name="docshape107">
            <a:extLst>
              <a:ext uri="{FF2B5EF4-FFF2-40B4-BE49-F238E27FC236}">
                <a16:creationId xmlns:a16="http://schemas.microsoft.com/office/drawing/2014/main" id="{FDFEBF1A-76AF-1044-FD39-E817B22E03D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23799" y="4307819"/>
            <a:ext cx="408301" cy="3864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8" name="docshape108">
            <a:extLst>
              <a:ext uri="{FF2B5EF4-FFF2-40B4-BE49-F238E27FC236}">
                <a16:creationId xmlns:a16="http://schemas.microsoft.com/office/drawing/2014/main" id="{F528A5C1-2204-6F18-5840-BB8DCEECF66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47592" y="3518808"/>
            <a:ext cx="347962" cy="3600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9" name="docshape109">
            <a:extLst>
              <a:ext uri="{FF2B5EF4-FFF2-40B4-BE49-F238E27FC236}">
                <a16:creationId xmlns:a16="http://schemas.microsoft.com/office/drawing/2014/main" id="{8BDC91CD-1418-A68D-A208-C49B6A742C4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10773" y="3249651"/>
            <a:ext cx="360026" cy="3600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3" name="docshape113">
            <a:extLst>
              <a:ext uri="{FF2B5EF4-FFF2-40B4-BE49-F238E27FC236}">
                <a16:creationId xmlns:a16="http://schemas.microsoft.com/office/drawing/2014/main" id="{B0D10EF1-D3B8-8AC4-4010-482CC1F33B9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45552" y="2943237"/>
            <a:ext cx="506755" cy="2417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6" name="docshape79">
            <a:extLst>
              <a:ext uri="{FF2B5EF4-FFF2-40B4-BE49-F238E27FC236}">
                <a16:creationId xmlns:a16="http://schemas.microsoft.com/office/drawing/2014/main" id="{81CDA7A2-D5F0-9271-96B7-80B0207981C7}"/>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642600" y="3159261"/>
            <a:ext cx="350446" cy="347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8" name="docshape81">
            <a:extLst>
              <a:ext uri="{FF2B5EF4-FFF2-40B4-BE49-F238E27FC236}">
                <a16:creationId xmlns:a16="http://schemas.microsoft.com/office/drawing/2014/main" id="{3EFC6989-EA96-2222-57AF-FA4167E52C64}"/>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18459" y="3900995"/>
            <a:ext cx="601676" cy="4330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31" name="docshape84">
            <a:extLst>
              <a:ext uri="{FF2B5EF4-FFF2-40B4-BE49-F238E27FC236}">
                <a16:creationId xmlns:a16="http://schemas.microsoft.com/office/drawing/2014/main" id="{FA39AE58-180B-2DD7-5B4D-F83FCF1C3A83}"/>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58495" y="2711235"/>
            <a:ext cx="608570" cy="316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34" name="docshape87">
            <a:extLst>
              <a:ext uri="{FF2B5EF4-FFF2-40B4-BE49-F238E27FC236}">
                <a16:creationId xmlns:a16="http://schemas.microsoft.com/office/drawing/2014/main" id="{0290F102-91D7-3FC0-09C2-7CE59B38C205}"/>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93046" y="5239066"/>
            <a:ext cx="299841" cy="2640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35" name="docshape88">
            <a:extLst>
              <a:ext uri="{FF2B5EF4-FFF2-40B4-BE49-F238E27FC236}">
                <a16:creationId xmlns:a16="http://schemas.microsoft.com/office/drawing/2014/main" id="{9F0CC0DC-D1F1-8C40-805E-D125036417E6}"/>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882578" y="4887423"/>
            <a:ext cx="290529" cy="3445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43" name="docshape96">
            <a:extLst>
              <a:ext uri="{FF2B5EF4-FFF2-40B4-BE49-F238E27FC236}">
                <a16:creationId xmlns:a16="http://schemas.microsoft.com/office/drawing/2014/main" id="{1B3FC88D-3352-89F9-A911-1B356CF1E651}"/>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402253" y="6298151"/>
            <a:ext cx="249355" cy="319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45" name="docshape98">
            <a:extLst>
              <a:ext uri="{FF2B5EF4-FFF2-40B4-BE49-F238E27FC236}">
                <a16:creationId xmlns:a16="http://schemas.microsoft.com/office/drawing/2014/main" id="{B0A3B91B-EA29-9BDD-3CEC-6155A95DF9D8}"/>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064400" y="6333511"/>
            <a:ext cx="309156" cy="255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46" name="docshape99">
            <a:extLst>
              <a:ext uri="{FF2B5EF4-FFF2-40B4-BE49-F238E27FC236}">
                <a16:creationId xmlns:a16="http://schemas.microsoft.com/office/drawing/2014/main" id="{F45292ED-3463-DF8C-CF78-9C2EBB043FC1}"/>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054535" y="5333667"/>
            <a:ext cx="347639" cy="3600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47" name="docshape100">
            <a:extLst>
              <a:ext uri="{FF2B5EF4-FFF2-40B4-BE49-F238E27FC236}">
                <a16:creationId xmlns:a16="http://schemas.microsoft.com/office/drawing/2014/main" id="{91FA51E3-364C-0471-D9CC-FFF6AF4DDEF0}"/>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233597" y="7068925"/>
            <a:ext cx="509851" cy="501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9" name="Oval 58">
            <a:extLst>
              <a:ext uri="{FF2B5EF4-FFF2-40B4-BE49-F238E27FC236}">
                <a16:creationId xmlns:a16="http://schemas.microsoft.com/office/drawing/2014/main" id="{36E2616E-278E-9A49-A179-1130C384A3C7}"/>
              </a:ext>
            </a:extLst>
          </p:cNvPr>
          <p:cNvSpPr/>
          <p:nvPr/>
        </p:nvSpPr>
        <p:spPr>
          <a:xfrm>
            <a:off x="3949540" y="6380273"/>
            <a:ext cx="939461" cy="939461"/>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rtl="1"/>
            <a:r>
              <a:rPr lang="ar-SA" sz="1100" dirty="0">
                <a:solidFill>
                  <a:schemeClr val="tx1"/>
                </a:solidFill>
              </a:rPr>
              <a:t>مدخلات </a:t>
            </a:r>
            <a:r>
              <a:rPr lang="en-CA" sz="1100" dirty="0">
                <a:solidFill>
                  <a:schemeClr val="tx1"/>
                </a:solidFill>
              </a:rPr>
              <a:t>سبل العيش</a:t>
            </a:r>
            <a:r>
              <a:rPr lang="ar-SA" sz="1100" dirty="0">
                <a:solidFill>
                  <a:schemeClr val="tx1"/>
                </a:solidFill>
              </a:rPr>
              <a:t>/</a:t>
            </a:r>
          </a:p>
          <a:p>
            <a:pPr algn="ctr" rtl="1"/>
            <a:r>
              <a:rPr lang="ar-SA" sz="1100" dirty="0">
                <a:solidFill>
                  <a:schemeClr val="tx1"/>
                </a:solidFill>
              </a:rPr>
              <a:t>الأصول الإنتاجية</a:t>
            </a:r>
            <a:endParaRPr lang="en-CA" sz="1100" dirty="0">
              <a:solidFill>
                <a:schemeClr val="tx1"/>
              </a:solidFill>
            </a:endParaRPr>
          </a:p>
        </p:txBody>
      </p:sp>
      <p:pic>
        <p:nvPicPr>
          <p:cNvPr id="13337" name="docshape90">
            <a:extLst>
              <a:ext uri="{FF2B5EF4-FFF2-40B4-BE49-F238E27FC236}">
                <a16:creationId xmlns:a16="http://schemas.microsoft.com/office/drawing/2014/main" id="{9F099685-7FB7-973D-F8B8-E7A0313AB69D}"/>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187238" y="5973687"/>
            <a:ext cx="446077" cy="4844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975739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44160D8-FBD5-586D-6559-BD470383467F}"/>
              </a:ext>
            </a:extLst>
          </p:cNvPr>
          <p:cNvSpPr txBox="1"/>
          <p:nvPr/>
        </p:nvSpPr>
        <p:spPr>
          <a:xfrm>
            <a:off x="1358213" y="1182845"/>
            <a:ext cx="4665478" cy="338554"/>
          </a:xfrm>
          <a:prstGeom prst="rect">
            <a:avLst/>
          </a:prstGeom>
          <a:noFill/>
        </p:spPr>
        <p:txBody>
          <a:bodyPr wrap="square" rtlCol="0">
            <a:spAutoFit/>
          </a:bodyPr>
          <a:lstStyle/>
          <a:p>
            <a:pPr algn="r" rtl="1"/>
            <a:r>
              <a:rPr lang="en-US" sz="1600" b="1" dirty="0">
                <a:latin typeface="Calibri" panose="020F0502020204030204" pitchFamily="34" charset="0"/>
                <a:cs typeface="Calibri" panose="020F0502020204030204" pitchFamily="34" charset="0"/>
              </a:rPr>
              <a:t>هدف الوحدة</a:t>
            </a:r>
            <a:endParaRPr lang="en-US" sz="1600" b="1" spc="300" dirty="0">
              <a:solidFill>
                <a:schemeClr val="tx1"/>
              </a:solidFill>
            </a:endParaRPr>
          </a:p>
        </p:txBody>
      </p:sp>
      <p:sp>
        <p:nvSpPr>
          <p:cNvPr id="3" name="TextBox 2">
            <a:extLst>
              <a:ext uri="{FF2B5EF4-FFF2-40B4-BE49-F238E27FC236}">
                <a16:creationId xmlns:a16="http://schemas.microsoft.com/office/drawing/2014/main" id="{A1AB3941-0FD0-0015-CA88-DFCEBCCB7900}"/>
              </a:ext>
            </a:extLst>
          </p:cNvPr>
          <p:cNvSpPr txBox="1"/>
          <p:nvPr/>
        </p:nvSpPr>
        <p:spPr>
          <a:xfrm>
            <a:off x="996287" y="713169"/>
            <a:ext cx="5254042" cy="307777"/>
          </a:xfrm>
          <a:prstGeom prst="rect">
            <a:avLst/>
          </a:prstGeom>
          <a:noFill/>
        </p:spPr>
        <p:txBody>
          <a:bodyPr wrap="square">
            <a:spAutoFit/>
          </a:bodyPr>
          <a:lstStyle/>
          <a:p>
            <a:pPr marL="0" marR="0" lvl="0" indent="0" algn="r" rtl="1">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الجلسة</a:t>
            </a:r>
            <a:r>
              <a:rPr lang="ar-SA" sz="1400" b="1" spc="300" dirty="0">
                <a:solidFill>
                  <a:schemeClr val="bg1"/>
                </a:solidFill>
                <a:highlight>
                  <a:srgbClr val="54AF4B"/>
                </a:highlight>
                <a:latin typeface="Calibri"/>
                <a:ea typeface="Calibri"/>
                <a:cs typeface="Calibri"/>
                <a:sym typeface="Calibri"/>
              </a:rPr>
              <a:t>١</a:t>
            </a:r>
            <a:r>
              <a:rPr lang="en-US" sz="1400" b="1" spc="300" dirty="0">
                <a:solidFill>
                  <a:schemeClr val="bg1"/>
                </a:solidFill>
                <a:highlight>
                  <a:srgbClr val="54AF4B"/>
                </a:highlight>
                <a:latin typeface="Calibri"/>
                <a:ea typeface="Calibri"/>
                <a:cs typeface="Calibri"/>
                <a:sym typeface="Calibri"/>
              </a:rPr>
              <a:t>: ا</a:t>
            </a:r>
            <a:r>
              <a:rPr lang="ar-SA" sz="1400" b="1" spc="300" dirty="0">
                <a:solidFill>
                  <a:schemeClr val="bg1"/>
                </a:solidFill>
                <a:highlight>
                  <a:srgbClr val="54AF4B"/>
                </a:highlight>
                <a:latin typeface="Calibri"/>
                <a:ea typeface="Calibri"/>
                <a:cs typeface="Calibri"/>
                <a:sym typeface="Calibri"/>
              </a:rPr>
              <a:t>فتتاح الجلسة</a:t>
            </a:r>
            <a:r>
              <a:rPr lang="en-US" sz="1400" b="1" spc="300" dirty="0">
                <a:solidFill>
                  <a:schemeClr val="bg1"/>
                </a:solidFill>
                <a:highlight>
                  <a:srgbClr val="54AF4B"/>
                </a:highlight>
                <a:latin typeface="Calibri"/>
                <a:ea typeface="Calibri"/>
                <a:cs typeface="Calibri"/>
                <a:sym typeface="Calibri"/>
              </a:rPr>
              <a:t> والوحدة</a:t>
            </a:r>
          </a:p>
        </p:txBody>
      </p:sp>
      <p:sp>
        <p:nvSpPr>
          <p:cNvPr id="4" name="TextBox 3">
            <a:extLst>
              <a:ext uri="{FF2B5EF4-FFF2-40B4-BE49-F238E27FC236}">
                <a16:creationId xmlns:a16="http://schemas.microsoft.com/office/drawing/2014/main" id="{B06DA661-4DB0-C473-0F13-1D93DF019AB4}"/>
              </a:ext>
            </a:extLst>
          </p:cNvPr>
          <p:cNvSpPr txBox="1"/>
          <p:nvPr/>
        </p:nvSpPr>
        <p:spPr>
          <a:xfrm>
            <a:off x="996287" y="1599327"/>
            <a:ext cx="5254042" cy="461665"/>
          </a:xfrm>
          <a:prstGeom prst="rect">
            <a:avLst/>
          </a:prstGeom>
          <a:noFill/>
        </p:spPr>
        <p:txBody>
          <a:bodyPr wrap="square" rtlCol="0">
            <a:spAutoFit/>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en-US" sz="1200" i="0" u="none" strike="noStrike" kern="1200" cap="none" spc="0" normalizeH="0" baseline="0" dirty="0">
                <a:ln>
                  <a:noFill/>
                </a:ln>
                <a:effectLst/>
                <a:uLnTx/>
                <a:uFillTx/>
                <a:latin typeface="Calibri" panose="020F0502020204030204" pitchFamily="34" charset="0"/>
                <a:ea typeface="Calibri" panose="020F0502020204030204" pitchFamily="34" charset="0"/>
                <a:cs typeface="Calibri" panose="020F0502020204030204" pitchFamily="34" charset="0"/>
              </a:rPr>
              <a:t>تعزيز فهم المشاركين لتع</a:t>
            </a:r>
            <a:r>
              <a:rPr kumimoji="0" lang="ar-SA" sz="1200" i="0" u="none" strike="noStrike" kern="1200" cap="none" spc="0" normalizeH="0" baseline="0" dirty="0">
                <a:ln>
                  <a:noFill/>
                </a:ln>
                <a:effectLst/>
                <a:uLnTx/>
                <a:uFillTx/>
                <a:latin typeface="Calibri" panose="020F0502020204030204" pitchFamily="34" charset="0"/>
                <a:ea typeface="Calibri" panose="020F0502020204030204" pitchFamily="34" charset="0"/>
                <a:cs typeface="Calibri" panose="020F0502020204030204" pitchFamily="34" charset="0"/>
              </a:rPr>
              <a:t>اريف</a:t>
            </a:r>
            <a:r>
              <a:rPr kumimoji="0" lang="en-US" sz="1200" i="0" u="none" strike="noStrike" kern="1200" cap="none" spc="0" normalizeH="0" baseline="0" dirty="0">
                <a:ln>
                  <a:noFill/>
                </a:ln>
                <a:effectLst/>
                <a:uLnTx/>
                <a:uFillTx/>
                <a:latin typeface="Calibri" panose="020F0502020204030204" pitchFamily="34" charset="0"/>
                <a:ea typeface="Calibri" panose="020F0502020204030204" pitchFamily="34" charset="0"/>
                <a:cs typeface="Calibri" panose="020F0502020204030204" pitchFamily="34" charset="0"/>
              </a:rPr>
              <a:t> </a:t>
            </a:r>
            <a:r>
              <a:rPr kumimoji="0" lang="ar-SA" sz="1200" i="0" u="none" strike="noStrike" kern="1200" cap="none" spc="0" normalizeH="0" baseline="0" dirty="0">
                <a:ln>
                  <a:noFill/>
                </a:ln>
                <a:effectLst/>
                <a:uLnTx/>
                <a:uFillTx/>
                <a:latin typeface="Calibri" panose="020F0502020204030204" pitchFamily="34" charset="0"/>
                <a:ea typeface="Calibri" panose="020F0502020204030204" pitchFamily="34" charset="0"/>
                <a:cs typeface="Calibri" panose="020F0502020204030204" pitchFamily="34" charset="0"/>
              </a:rPr>
              <a:t>الدعم</a:t>
            </a:r>
            <a:r>
              <a:rPr kumimoji="0" lang="en-US" sz="1200" i="0" u="none" strike="noStrike" kern="1200" cap="none" spc="0" normalizeH="0" baseline="0" dirty="0">
                <a:ln>
                  <a:noFill/>
                </a:ln>
                <a:effectLst/>
                <a:uLnTx/>
                <a:uFillTx/>
                <a:latin typeface="Calibri" panose="020F0502020204030204" pitchFamily="34" charset="0"/>
                <a:ea typeface="Calibri" panose="020F0502020204030204" pitchFamily="34" charset="0"/>
                <a:cs typeface="Calibri" panose="020F0502020204030204" pitchFamily="34" charset="0"/>
              </a:rPr>
              <a:t> الأسر</a:t>
            </a:r>
            <a:r>
              <a:rPr kumimoji="0" lang="ar-SA" sz="1200" i="0" u="none" strike="noStrike" kern="1200" cap="none" spc="0" normalizeH="0" baseline="0" dirty="0">
                <a:ln>
                  <a:noFill/>
                </a:ln>
                <a:effectLst/>
                <a:uLnTx/>
                <a:uFillTx/>
                <a:latin typeface="Calibri" panose="020F0502020204030204" pitchFamily="34" charset="0"/>
                <a:ea typeface="Calibri" panose="020F0502020204030204" pitchFamily="34" charset="0"/>
                <a:cs typeface="Calibri" panose="020F0502020204030204" pitchFamily="34" charset="0"/>
              </a:rPr>
              <a:t>ي</a:t>
            </a:r>
            <a:r>
              <a:rPr lang="ar-SA" sz="1200" dirty="0">
                <a:latin typeface="Calibri" panose="020F0502020204030204" pitchFamily="34" charset="0"/>
                <a:ea typeface="Calibri" panose="020F0502020204030204" pitchFamily="34" charset="0"/>
                <a:cs typeface="Calibri" panose="020F0502020204030204" pitchFamily="34" charset="0"/>
              </a:rPr>
              <a:t>، </a:t>
            </a:r>
            <a:r>
              <a:rPr kumimoji="0" lang="en-US" sz="1200" i="0" u="none" strike="noStrike" kern="1200" cap="none" spc="0" normalizeH="0" baseline="0" dirty="0">
                <a:ln>
                  <a:noFill/>
                </a:ln>
                <a:effectLst/>
                <a:uLnTx/>
                <a:uFillTx/>
                <a:latin typeface="Calibri" panose="020F0502020204030204" pitchFamily="34" charset="0"/>
                <a:ea typeface="Calibri" panose="020F0502020204030204" pitchFamily="34" charset="0"/>
                <a:cs typeface="Calibri" panose="020F0502020204030204" pitchFamily="34" charset="0"/>
              </a:rPr>
              <a:t>نهج </a:t>
            </a:r>
            <a:r>
              <a:rPr kumimoji="0" lang="ar-SA" sz="1200" i="0" u="none" strike="noStrike" kern="1200" cap="none" spc="0" normalizeH="0" baseline="0" dirty="0">
                <a:ln>
                  <a:noFill/>
                </a:ln>
                <a:effectLst/>
                <a:uLnTx/>
                <a:uFillTx/>
                <a:latin typeface="Calibri" panose="020F0502020204030204" pitchFamily="34" charset="0"/>
                <a:ea typeface="Calibri" panose="020F0502020204030204" pitchFamily="34" charset="0"/>
                <a:cs typeface="Calibri" panose="020F0502020204030204" pitchFamily="34" charset="0"/>
              </a:rPr>
              <a:t>الدعم</a:t>
            </a:r>
            <a:r>
              <a:rPr kumimoji="0" lang="en-US" sz="1200" i="0" u="none" strike="noStrike" kern="1200" cap="none" spc="0" normalizeH="0" baseline="0" dirty="0">
                <a:ln>
                  <a:noFill/>
                </a:ln>
                <a:effectLst/>
                <a:uLnTx/>
                <a:uFillTx/>
                <a:latin typeface="Calibri" panose="020F0502020204030204" pitchFamily="34" charset="0"/>
                <a:ea typeface="Calibri" panose="020F0502020204030204" pitchFamily="34" charset="0"/>
                <a:cs typeface="Calibri" panose="020F0502020204030204" pitchFamily="34" charset="0"/>
              </a:rPr>
              <a:t> الأسر</a:t>
            </a:r>
            <a:r>
              <a:rPr kumimoji="0" lang="ar-SA" sz="1200" i="0" u="none" strike="noStrike" kern="1200" cap="none" spc="0" normalizeH="0" baseline="0" dirty="0">
                <a:ln>
                  <a:noFill/>
                </a:ln>
                <a:effectLst/>
                <a:uLnTx/>
                <a:uFillTx/>
                <a:latin typeface="Calibri" panose="020F0502020204030204" pitchFamily="34" charset="0"/>
                <a:ea typeface="Calibri" panose="020F0502020204030204" pitchFamily="34" charset="0"/>
                <a:cs typeface="Calibri" panose="020F0502020204030204" pitchFamily="34" charset="0"/>
              </a:rPr>
              <a:t>ي </a:t>
            </a:r>
            <a:r>
              <a:rPr kumimoji="0" lang="en-US" sz="1200" i="0" u="none" strike="noStrike" kern="1200" cap="none" spc="0" normalizeH="0" baseline="0" dirty="0">
                <a:ln>
                  <a:noFill/>
                </a:ln>
                <a:effectLst/>
                <a:uLnTx/>
                <a:uFillTx/>
                <a:latin typeface="Calibri" panose="020F0502020204030204" pitchFamily="34" charset="0"/>
                <a:ea typeface="Calibri" panose="020F0502020204030204" pitchFamily="34" charset="0"/>
                <a:cs typeface="Calibri" panose="020F0502020204030204" pitchFamily="34" charset="0"/>
              </a:rPr>
              <a:t>ودور الأعراف والممارسات الاجتماعية.</a:t>
            </a:r>
            <a:endParaRPr lang="ar-SA" sz="1200" dirty="0">
              <a:latin typeface="Calibri" panose="020F0502020204030204" pitchFamily="34" charset="0"/>
              <a:ea typeface="Calibri" panose="020F0502020204030204" pitchFamily="34" charset="0"/>
              <a:cs typeface="Calibri" panose="020F0502020204030204" pitchFamily="34" charset="0"/>
            </a:endParaRPr>
          </a:p>
          <a:p>
            <a:pPr marL="0" marR="0" lvl="0" indent="0" algn="r" rtl="1">
              <a:spcBef>
                <a:spcPts val="0"/>
              </a:spcBef>
              <a:spcAft>
                <a:spcPts val="0"/>
              </a:spcAft>
              <a:buNone/>
            </a:pPr>
            <a:endParaRPr lang="en-US" sz="1200" dirty="0">
              <a:latin typeface="+mn-lt"/>
              <a:ea typeface="Arial"/>
              <a:cs typeface="Arial"/>
              <a:sym typeface="Arial"/>
            </a:endParaRPr>
          </a:p>
        </p:txBody>
      </p:sp>
      <p:sp>
        <p:nvSpPr>
          <p:cNvPr id="5" name="TextBox 4">
            <a:extLst>
              <a:ext uri="{FF2B5EF4-FFF2-40B4-BE49-F238E27FC236}">
                <a16:creationId xmlns:a16="http://schemas.microsoft.com/office/drawing/2014/main" id="{932641E7-9996-1BFB-43F2-64F45BEB6B17}"/>
              </a:ext>
            </a:extLst>
          </p:cNvPr>
          <p:cNvSpPr txBox="1"/>
          <p:nvPr/>
        </p:nvSpPr>
        <p:spPr>
          <a:xfrm>
            <a:off x="805885" y="2236537"/>
            <a:ext cx="5254042" cy="338554"/>
          </a:xfrm>
          <a:prstGeom prst="rect">
            <a:avLst/>
          </a:prstGeom>
          <a:noFill/>
        </p:spPr>
        <p:txBody>
          <a:bodyPr wrap="square" rtlCol="0">
            <a:spAutoFit/>
          </a:bodyPr>
          <a:lstStyle/>
          <a:p>
            <a:pPr algn="r" rtl="1"/>
            <a:r>
              <a:rPr lang="en-US" sz="1600" b="1" dirty="0">
                <a:latin typeface="Calibri" panose="020F0502020204030204" pitchFamily="34" charset="0"/>
                <a:ea typeface="Arial"/>
                <a:cs typeface="Calibri" panose="020F0502020204030204" pitchFamily="34" charset="0"/>
                <a:sym typeface="Arial"/>
              </a:rPr>
              <a:t>أهداف التعلم</a:t>
            </a:r>
            <a:endParaRPr lang="en-US" sz="1600" b="1" spc="300" dirty="0">
              <a:solidFill>
                <a:schemeClr val="tx1"/>
              </a:solidFill>
              <a:latin typeface="Calibri" panose="020F0502020204030204" pitchFamily="34" charset="0"/>
              <a:cs typeface="Calibri" panose="020F0502020204030204" pitchFamily="34" charset="0"/>
            </a:endParaRPr>
          </a:p>
        </p:txBody>
      </p:sp>
      <p:sp>
        <p:nvSpPr>
          <p:cNvPr id="6" name="TextBox 5">
            <a:extLst>
              <a:ext uri="{FF2B5EF4-FFF2-40B4-BE49-F238E27FC236}">
                <a16:creationId xmlns:a16="http://schemas.microsoft.com/office/drawing/2014/main" id="{144C952B-B6B1-A016-F0F6-11D967C41737}"/>
              </a:ext>
            </a:extLst>
          </p:cNvPr>
          <p:cNvSpPr txBox="1"/>
          <p:nvPr/>
        </p:nvSpPr>
        <p:spPr>
          <a:xfrm>
            <a:off x="1675087" y="2832178"/>
            <a:ext cx="4575242" cy="1289135"/>
          </a:xfrm>
          <a:prstGeom prst="rect">
            <a:avLst/>
          </a:prstGeom>
          <a:noFill/>
        </p:spPr>
        <p:txBody>
          <a:bodyPr wrap="square" rtlCol="0">
            <a:spAutoFit/>
          </a:bodyPr>
          <a:lstStyle/>
          <a:p>
            <a:pPr marL="0" marR="0" lvl="1" algn="r" rtl="1">
              <a:lnSpc>
                <a:spcPct val="107000"/>
              </a:lnSpc>
              <a:spcBef>
                <a:spcPts val="0"/>
              </a:spcBef>
              <a:spcAft>
                <a:spcPts val="0"/>
              </a:spcAft>
              <a:buNone/>
            </a:pPr>
            <a:r>
              <a:rPr lang="ar-SA" sz="1100" u="none" dirty="0">
                <a:latin typeface="Calibri" panose="020F0502020204030204" pitchFamily="34" charset="0"/>
                <a:ea typeface="Arial"/>
                <a:cs typeface="Calibri" panose="020F0502020204030204" pitchFamily="34" charset="0"/>
                <a:sym typeface="Arial"/>
              </a:rPr>
              <a:t>الم</a:t>
            </a:r>
            <a:r>
              <a:rPr lang="en-US" sz="1100" u="none" dirty="0">
                <a:latin typeface="Calibri" panose="020F0502020204030204" pitchFamily="34" charset="0"/>
                <a:ea typeface="Arial"/>
                <a:cs typeface="Calibri" panose="020F0502020204030204" pitchFamily="34" charset="0"/>
                <a:sym typeface="Arial"/>
              </a:rPr>
              <a:t>قارن</a:t>
            </a:r>
            <a:r>
              <a:rPr lang="ar-SA" sz="1100" u="none" dirty="0">
                <a:latin typeface="Calibri" panose="020F0502020204030204" pitchFamily="34" charset="0"/>
                <a:ea typeface="Arial"/>
                <a:cs typeface="Calibri" panose="020F0502020204030204" pitchFamily="34" charset="0"/>
                <a:sym typeface="Arial"/>
              </a:rPr>
              <a:t>ة</a:t>
            </a:r>
            <a:r>
              <a:rPr lang="en-US" sz="1100" u="none" dirty="0">
                <a:latin typeface="Calibri" panose="020F0502020204030204" pitchFamily="34" charset="0"/>
                <a:ea typeface="Arial"/>
                <a:cs typeface="Calibri" panose="020F0502020204030204" pitchFamily="34" charset="0"/>
                <a:sym typeface="Arial"/>
              </a:rPr>
              <a:t> و</a:t>
            </a:r>
            <a:r>
              <a:rPr lang="ar-SA" sz="1100" u="none" dirty="0">
                <a:latin typeface="Calibri" panose="020F0502020204030204" pitchFamily="34" charset="0"/>
                <a:ea typeface="Arial"/>
                <a:cs typeface="Calibri" panose="020F0502020204030204" pitchFamily="34" charset="0"/>
                <a:sym typeface="Arial"/>
              </a:rPr>
              <a:t>التباين</a:t>
            </a:r>
            <a:r>
              <a:rPr lang="en-US" sz="1100" u="none" dirty="0">
                <a:latin typeface="Calibri" panose="020F0502020204030204" pitchFamily="34" charset="0"/>
                <a:ea typeface="Arial"/>
                <a:cs typeface="Calibri" panose="020F0502020204030204" pitchFamily="34" charset="0"/>
                <a:sym typeface="Arial"/>
              </a:rPr>
              <a:t> بين تع</a:t>
            </a:r>
            <a:r>
              <a:rPr lang="ar-SA" sz="1100" u="none" dirty="0">
                <a:latin typeface="Calibri" panose="020F0502020204030204" pitchFamily="34" charset="0"/>
                <a:ea typeface="Arial"/>
                <a:cs typeface="Calibri" panose="020F0502020204030204" pitchFamily="34" charset="0"/>
                <a:sym typeface="Arial"/>
              </a:rPr>
              <a:t>ار</a:t>
            </a:r>
            <a:r>
              <a:rPr lang="en-US" sz="1100" u="none" dirty="0">
                <a:latin typeface="Calibri" panose="020F0502020204030204" pitchFamily="34" charset="0"/>
                <a:ea typeface="Arial"/>
                <a:cs typeface="Calibri" panose="020F0502020204030204" pitchFamily="34" charset="0"/>
                <a:sym typeface="Arial"/>
              </a:rPr>
              <a:t>يف </a:t>
            </a:r>
            <a:r>
              <a:rPr lang="ar-SA" sz="1100" u="none" dirty="0">
                <a:latin typeface="Calibri" panose="020F0502020204030204" pitchFamily="34" charset="0"/>
                <a:ea typeface="Arial"/>
                <a:cs typeface="Calibri" panose="020F0502020204030204" pitchFamily="34" charset="0"/>
                <a:sym typeface="Arial"/>
              </a:rPr>
              <a:t>الدعم</a:t>
            </a:r>
            <a:r>
              <a:rPr lang="en-US" sz="1100" u="none" dirty="0">
                <a:latin typeface="Calibri" panose="020F0502020204030204" pitchFamily="34" charset="0"/>
                <a:ea typeface="Arial"/>
                <a:cs typeface="Calibri" panose="020F0502020204030204" pitchFamily="34" charset="0"/>
                <a:sym typeface="Arial"/>
              </a:rPr>
              <a:t> الأسر</a:t>
            </a:r>
            <a:r>
              <a:rPr lang="ar-SA" sz="1100" u="none" dirty="0">
                <a:latin typeface="Calibri" panose="020F0502020204030204" pitchFamily="34" charset="0"/>
                <a:ea typeface="Arial"/>
                <a:cs typeface="Calibri" panose="020F0502020204030204" pitchFamily="34" charset="0"/>
                <a:sym typeface="Arial"/>
              </a:rPr>
              <a:t>ي</a:t>
            </a:r>
            <a:endParaRPr lang="en-US" sz="1100" dirty="0">
              <a:latin typeface="Calibri" panose="020F0502020204030204" pitchFamily="34" charset="0"/>
              <a:cs typeface="Calibri" panose="020F0502020204030204" pitchFamily="34" charset="0"/>
            </a:endParaRPr>
          </a:p>
          <a:p>
            <a:pPr marL="0" marR="0" lvl="0" indent="0" algn="r" rtl="1">
              <a:spcBef>
                <a:spcPts val="0"/>
              </a:spcBef>
              <a:spcAft>
                <a:spcPts val="0"/>
              </a:spcAft>
              <a:buNone/>
            </a:pPr>
            <a:endParaRPr lang="en-US" sz="1100" dirty="0">
              <a:ea typeface="Arial"/>
              <a:cs typeface="Arial"/>
              <a:sym typeface="Arial"/>
            </a:endParaRPr>
          </a:p>
          <a:p>
            <a:pPr marL="0" marR="0" lvl="0" indent="0" algn="r" rtl="1">
              <a:spcBef>
                <a:spcPts val="0"/>
              </a:spcBef>
              <a:spcAft>
                <a:spcPts val="0"/>
              </a:spcAft>
              <a:buNone/>
            </a:pPr>
            <a:endParaRPr lang="en-US" sz="1100" dirty="0">
              <a:ea typeface="Arial"/>
              <a:cs typeface="Arial"/>
              <a:sym typeface="Arial"/>
            </a:endParaRPr>
          </a:p>
          <a:p>
            <a:pPr algn="r" rtl="1"/>
            <a:r>
              <a:rPr lang="en-US" sz="1100" dirty="0">
                <a:latin typeface="Calibri" panose="020F0502020204030204" pitchFamily="34" charset="0"/>
                <a:cs typeface="Calibri" panose="020F0502020204030204" pitchFamily="34" charset="0"/>
              </a:rPr>
              <a:t>وصف نهج </a:t>
            </a:r>
            <a:r>
              <a:rPr lang="ar-SA" sz="1100" dirty="0">
                <a:latin typeface="Calibri" panose="020F0502020204030204" pitchFamily="34" charset="0"/>
                <a:cs typeface="Calibri" panose="020F0502020204030204" pitchFamily="34" charset="0"/>
              </a:rPr>
              <a:t>الدعم</a:t>
            </a:r>
            <a:r>
              <a:rPr lang="en-US" sz="1100" dirty="0">
                <a:latin typeface="Calibri" panose="020F0502020204030204" pitchFamily="34" charset="0"/>
                <a:cs typeface="Calibri" panose="020F0502020204030204" pitchFamily="34" charset="0"/>
              </a:rPr>
              <a:t> الأسر</a:t>
            </a:r>
            <a:r>
              <a:rPr lang="ar-SA" sz="1100" dirty="0">
                <a:latin typeface="Calibri" panose="020F0502020204030204" pitchFamily="34" charset="0"/>
                <a:cs typeface="Calibri" panose="020F0502020204030204" pitchFamily="34" charset="0"/>
              </a:rPr>
              <a:t>ي</a:t>
            </a:r>
            <a:r>
              <a:rPr lang="en-US" sz="1100" dirty="0">
                <a:latin typeface="Calibri" panose="020F0502020204030204" pitchFamily="34" charset="0"/>
                <a:cs typeface="Calibri" panose="020F0502020204030204" pitchFamily="34" charset="0"/>
              </a:rPr>
              <a:t> بما في ذلك المرونة وعوامل الحماية وإدارة الحالة القائمة على نقاط القوة</a:t>
            </a:r>
          </a:p>
          <a:p>
            <a:pPr marL="0" marR="0" lvl="0" indent="0" algn="r" rtl="1">
              <a:spcBef>
                <a:spcPts val="0"/>
              </a:spcBef>
              <a:spcAft>
                <a:spcPts val="0"/>
              </a:spcAft>
              <a:buNone/>
            </a:pPr>
            <a:endParaRPr lang="en-US" sz="1100" dirty="0">
              <a:solidFill>
                <a:schemeClr val="tx1"/>
              </a:solidFill>
              <a:latin typeface="+mn-lt"/>
              <a:ea typeface="Arial"/>
              <a:cs typeface="Arial"/>
              <a:sym typeface="Arial"/>
            </a:endParaRP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1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تحليل </a:t>
            </a:r>
            <a:r>
              <a:rPr kumimoji="0" lang="en-US" sz="11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ديناميات</a:t>
            </a:r>
            <a:r>
              <a:rPr kumimoji="0" lang="ar-SA" sz="11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الأسرة</a:t>
            </a:r>
            <a:r>
              <a:rPr kumimoji="0" lang="en-US" sz="11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وشرح دور الأعراف والممارسات الاجتماعية في </a:t>
            </a:r>
            <a:r>
              <a:rPr kumimoji="0" lang="ar-SA" sz="11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الدعم</a:t>
            </a:r>
            <a:r>
              <a:rPr kumimoji="0" lang="en-US" sz="11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الأسر</a:t>
            </a:r>
            <a:r>
              <a:rPr kumimoji="0" lang="ar-SA" sz="11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ي</a:t>
            </a:r>
            <a:endParaRPr kumimoji="0" lang="en-US" sz="11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endParaRPr>
          </a:p>
        </p:txBody>
      </p:sp>
      <p:grpSp>
        <p:nvGrpSpPr>
          <p:cNvPr id="7" name="Google Shape;149;p12">
            <a:extLst>
              <a:ext uri="{FF2B5EF4-FFF2-40B4-BE49-F238E27FC236}">
                <a16:creationId xmlns:a16="http://schemas.microsoft.com/office/drawing/2014/main" id="{58ADC60D-AB3F-27B1-94D8-DC4F24D4BEC8}"/>
              </a:ext>
            </a:extLst>
          </p:cNvPr>
          <p:cNvGrpSpPr/>
          <p:nvPr/>
        </p:nvGrpSpPr>
        <p:grpSpPr>
          <a:xfrm>
            <a:off x="1020268" y="2772900"/>
            <a:ext cx="559955" cy="387333"/>
            <a:chOff x="6878053" y="1156317"/>
            <a:chExt cx="1431178" cy="1039513"/>
          </a:xfrm>
          <a:solidFill>
            <a:schemeClr val="accent3">
              <a:lumMod val="75000"/>
            </a:schemeClr>
          </a:solidFill>
        </p:grpSpPr>
        <p:grpSp>
          <p:nvGrpSpPr>
            <p:cNvPr id="8" name="Google Shape;150;p12">
              <a:extLst>
                <a:ext uri="{FF2B5EF4-FFF2-40B4-BE49-F238E27FC236}">
                  <a16:creationId xmlns:a16="http://schemas.microsoft.com/office/drawing/2014/main" id="{EF03A04B-025B-508B-075C-D044B2570590}"/>
                </a:ext>
              </a:extLst>
            </p:cNvPr>
            <p:cNvGrpSpPr/>
            <p:nvPr/>
          </p:nvGrpSpPr>
          <p:grpSpPr>
            <a:xfrm>
              <a:off x="7672978" y="1156317"/>
              <a:ext cx="412941" cy="436880"/>
              <a:chOff x="243840" y="1676400"/>
              <a:chExt cx="701040" cy="741680"/>
            </a:xfrm>
            <a:grpFill/>
          </p:grpSpPr>
          <p:sp>
            <p:nvSpPr>
              <p:cNvPr id="11" name="Google Shape;151;p12">
                <a:extLst>
                  <a:ext uri="{FF2B5EF4-FFF2-40B4-BE49-F238E27FC236}">
                    <a16:creationId xmlns:a16="http://schemas.microsoft.com/office/drawing/2014/main" id="{BDAFB5B8-4AF5-B944-0952-3057B67A6FA1}"/>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12" name="Google Shape;152;p12">
                <a:extLst>
                  <a:ext uri="{FF2B5EF4-FFF2-40B4-BE49-F238E27FC236}">
                    <a16:creationId xmlns:a16="http://schemas.microsoft.com/office/drawing/2014/main" id="{9BBF8986-D295-CE38-9D57-A05D5A5CB488}"/>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9" name="Google Shape;153;p12">
              <a:extLst>
                <a:ext uri="{FF2B5EF4-FFF2-40B4-BE49-F238E27FC236}">
                  <a16:creationId xmlns:a16="http://schemas.microsoft.com/office/drawing/2014/main" id="{245910EA-E971-E32F-E4EF-7C638A11E5B6}"/>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10" name="Google Shape;154;p12">
              <a:extLst>
                <a:ext uri="{FF2B5EF4-FFF2-40B4-BE49-F238E27FC236}">
                  <a16:creationId xmlns:a16="http://schemas.microsoft.com/office/drawing/2014/main" id="{34E4E4F6-4038-D73F-EBD8-8BE5EB135F76}"/>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grpSp>
        <p:nvGrpSpPr>
          <p:cNvPr id="13" name="Google Shape;149;p12">
            <a:extLst>
              <a:ext uri="{FF2B5EF4-FFF2-40B4-BE49-F238E27FC236}">
                <a16:creationId xmlns:a16="http://schemas.microsoft.com/office/drawing/2014/main" id="{8FC37BEC-2B6C-0776-7A5C-56E4A7FF8288}"/>
              </a:ext>
            </a:extLst>
          </p:cNvPr>
          <p:cNvGrpSpPr/>
          <p:nvPr/>
        </p:nvGrpSpPr>
        <p:grpSpPr>
          <a:xfrm>
            <a:off x="1020268" y="3328982"/>
            <a:ext cx="559955" cy="387333"/>
            <a:chOff x="6878053" y="1156317"/>
            <a:chExt cx="1431178" cy="1039513"/>
          </a:xfrm>
          <a:solidFill>
            <a:schemeClr val="accent3">
              <a:lumMod val="75000"/>
            </a:schemeClr>
          </a:solidFill>
        </p:grpSpPr>
        <p:grpSp>
          <p:nvGrpSpPr>
            <p:cNvPr id="14" name="Google Shape;150;p12">
              <a:extLst>
                <a:ext uri="{FF2B5EF4-FFF2-40B4-BE49-F238E27FC236}">
                  <a16:creationId xmlns:a16="http://schemas.microsoft.com/office/drawing/2014/main" id="{C6B540AB-FC28-D822-8B2B-D78D241899D0}"/>
                </a:ext>
              </a:extLst>
            </p:cNvPr>
            <p:cNvGrpSpPr/>
            <p:nvPr/>
          </p:nvGrpSpPr>
          <p:grpSpPr>
            <a:xfrm>
              <a:off x="7672978" y="1156317"/>
              <a:ext cx="412941" cy="436880"/>
              <a:chOff x="243840" y="1676400"/>
              <a:chExt cx="701040" cy="741680"/>
            </a:xfrm>
            <a:grpFill/>
          </p:grpSpPr>
          <p:sp>
            <p:nvSpPr>
              <p:cNvPr id="17" name="Google Shape;151;p12">
                <a:extLst>
                  <a:ext uri="{FF2B5EF4-FFF2-40B4-BE49-F238E27FC236}">
                    <a16:creationId xmlns:a16="http://schemas.microsoft.com/office/drawing/2014/main" id="{A88A01AA-36AB-5944-8FD9-95847791EB5D}"/>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18" name="Google Shape;152;p12">
                <a:extLst>
                  <a:ext uri="{FF2B5EF4-FFF2-40B4-BE49-F238E27FC236}">
                    <a16:creationId xmlns:a16="http://schemas.microsoft.com/office/drawing/2014/main" id="{2C274092-4543-417D-1F6F-469805DE8887}"/>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15" name="Google Shape;153;p12">
              <a:extLst>
                <a:ext uri="{FF2B5EF4-FFF2-40B4-BE49-F238E27FC236}">
                  <a16:creationId xmlns:a16="http://schemas.microsoft.com/office/drawing/2014/main" id="{4662B4F8-621B-9B44-7AF4-DC16799534AC}"/>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16" name="Google Shape;154;p12">
              <a:extLst>
                <a:ext uri="{FF2B5EF4-FFF2-40B4-BE49-F238E27FC236}">
                  <a16:creationId xmlns:a16="http://schemas.microsoft.com/office/drawing/2014/main" id="{AD321B47-C2EB-B558-FDCB-B6573FF518C1}"/>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grpSp>
        <p:nvGrpSpPr>
          <p:cNvPr id="19" name="Google Shape;149;p12">
            <a:extLst>
              <a:ext uri="{FF2B5EF4-FFF2-40B4-BE49-F238E27FC236}">
                <a16:creationId xmlns:a16="http://schemas.microsoft.com/office/drawing/2014/main" id="{A18DFBCB-898E-F54C-1DC0-0CBC3C08CBBD}"/>
              </a:ext>
            </a:extLst>
          </p:cNvPr>
          <p:cNvGrpSpPr/>
          <p:nvPr/>
        </p:nvGrpSpPr>
        <p:grpSpPr>
          <a:xfrm>
            <a:off x="1020268" y="3891395"/>
            <a:ext cx="559955" cy="387333"/>
            <a:chOff x="6878053" y="1156317"/>
            <a:chExt cx="1431178" cy="1039513"/>
          </a:xfrm>
          <a:solidFill>
            <a:schemeClr val="accent3">
              <a:lumMod val="75000"/>
            </a:schemeClr>
          </a:solidFill>
        </p:grpSpPr>
        <p:grpSp>
          <p:nvGrpSpPr>
            <p:cNvPr id="20" name="Google Shape;150;p12">
              <a:extLst>
                <a:ext uri="{FF2B5EF4-FFF2-40B4-BE49-F238E27FC236}">
                  <a16:creationId xmlns:a16="http://schemas.microsoft.com/office/drawing/2014/main" id="{6EA682DA-30FC-F11C-A1B1-4F922A5603D8}"/>
                </a:ext>
              </a:extLst>
            </p:cNvPr>
            <p:cNvGrpSpPr/>
            <p:nvPr/>
          </p:nvGrpSpPr>
          <p:grpSpPr>
            <a:xfrm>
              <a:off x="7672978" y="1156317"/>
              <a:ext cx="412941" cy="436880"/>
              <a:chOff x="243840" y="1676400"/>
              <a:chExt cx="701040" cy="741680"/>
            </a:xfrm>
            <a:grpFill/>
          </p:grpSpPr>
          <p:sp>
            <p:nvSpPr>
              <p:cNvPr id="23" name="Google Shape;151;p12">
                <a:extLst>
                  <a:ext uri="{FF2B5EF4-FFF2-40B4-BE49-F238E27FC236}">
                    <a16:creationId xmlns:a16="http://schemas.microsoft.com/office/drawing/2014/main" id="{32B77852-C85E-89B7-CABD-BF5718135FC7}"/>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24" name="Google Shape;152;p12">
                <a:extLst>
                  <a:ext uri="{FF2B5EF4-FFF2-40B4-BE49-F238E27FC236}">
                    <a16:creationId xmlns:a16="http://schemas.microsoft.com/office/drawing/2014/main" id="{022C3365-DBA5-241F-B4D8-B0540FB54713}"/>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21" name="Google Shape;153;p12">
              <a:extLst>
                <a:ext uri="{FF2B5EF4-FFF2-40B4-BE49-F238E27FC236}">
                  <a16:creationId xmlns:a16="http://schemas.microsoft.com/office/drawing/2014/main" id="{B4725772-111C-7690-AE31-92C2A08A8C83}"/>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22" name="Google Shape;154;p12">
              <a:extLst>
                <a:ext uri="{FF2B5EF4-FFF2-40B4-BE49-F238E27FC236}">
                  <a16:creationId xmlns:a16="http://schemas.microsoft.com/office/drawing/2014/main" id="{D9C6EACA-3533-FEAF-807A-1A781372EFA6}"/>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1">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31" name="Hexagon 30">
            <a:extLst>
              <a:ext uri="{FF2B5EF4-FFF2-40B4-BE49-F238E27FC236}">
                <a16:creationId xmlns:a16="http://schemas.microsoft.com/office/drawing/2014/main" id="{B6675D9A-D9FB-11E4-BA10-E43B6596B333}"/>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2" name="Hexagon 31">
            <a:extLst>
              <a:ext uri="{FF2B5EF4-FFF2-40B4-BE49-F238E27FC236}">
                <a16:creationId xmlns:a16="http://schemas.microsoft.com/office/drawing/2014/main" id="{14C54186-3604-1093-1A15-5CDF40F7D942}"/>
              </a:ext>
            </a:extLst>
          </p:cNvPr>
          <p:cNvSpPr/>
          <p:nvPr/>
        </p:nvSpPr>
        <p:spPr>
          <a:xfrm rot="1782986">
            <a:off x="286724" y="76395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3" name="Hexagon 32">
            <a:extLst>
              <a:ext uri="{FF2B5EF4-FFF2-40B4-BE49-F238E27FC236}">
                <a16:creationId xmlns:a16="http://schemas.microsoft.com/office/drawing/2014/main" id="{BF132ACF-0784-1794-0F80-8740CA26E54D}"/>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4" name="Hexagon 33">
            <a:extLst>
              <a:ext uri="{FF2B5EF4-FFF2-40B4-BE49-F238E27FC236}">
                <a16:creationId xmlns:a16="http://schemas.microsoft.com/office/drawing/2014/main" id="{A5DA8933-5ECD-BA75-C488-CBD7D226477F}"/>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5" name="Hexagon 34">
            <a:extLst>
              <a:ext uri="{FF2B5EF4-FFF2-40B4-BE49-F238E27FC236}">
                <a16:creationId xmlns:a16="http://schemas.microsoft.com/office/drawing/2014/main" id="{2526FFE1-0516-38AD-3018-480DC7872CE9}"/>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Tree>
    <p:extLst>
      <p:ext uri="{BB962C8B-B14F-4D97-AF65-F5344CB8AC3E}">
        <p14:creationId xmlns:p14="http://schemas.microsoft.com/office/powerpoint/2010/main" val="42178088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F51E163D-5B96-C272-447B-4EF3DF7D4A34}"/>
              </a:ext>
            </a:extLst>
          </p:cNvPr>
          <p:cNvSpPr txBox="1"/>
          <p:nvPr/>
        </p:nvSpPr>
        <p:spPr>
          <a:xfrm>
            <a:off x="996285" y="736915"/>
            <a:ext cx="5254041" cy="276999"/>
          </a:xfrm>
          <a:prstGeom prst="rect">
            <a:avLst/>
          </a:prstGeom>
          <a:noFill/>
        </p:spPr>
        <p:txBody>
          <a:bodyPr wrap="square" rtlCol="0">
            <a:spAutoFit/>
          </a:bodyPr>
          <a:lstStyle/>
          <a:p>
            <a:pPr algn="r" rtl="1"/>
            <a:r>
              <a:rPr lang="en-GB" sz="1200" b="1" dirty="0">
                <a:latin typeface="Calibri" panose="020F0502020204030204" pitchFamily="34" charset="0"/>
                <a:cs typeface="Calibri" panose="020F0502020204030204" pitchFamily="34" charset="0"/>
              </a:rPr>
              <a:t>الأداة </a:t>
            </a:r>
            <a:r>
              <a:rPr lang="ar-SA" sz="1200" b="1" dirty="0">
                <a:latin typeface="Calibri" panose="020F0502020204030204" pitchFamily="34" charset="0"/>
                <a:cs typeface="Calibri" panose="020F0502020204030204" pitchFamily="34" charset="0"/>
              </a:rPr>
              <a:t>٢</a:t>
            </a:r>
            <a:r>
              <a:rPr lang="en-GB" sz="1200" b="1" dirty="0">
                <a:latin typeface="Calibri" panose="020F0502020204030204" pitchFamily="34" charset="0"/>
                <a:cs typeface="Calibri" panose="020F0502020204030204" pitchFamily="34" charset="0"/>
              </a:rPr>
              <a:t>: ترتيب أولويات إنفاق الأسرة</a:t>
            </a:r>
            <a:endParaRPr lang="en-US" sz="1200" b="1" spc="300" dirty="0">
              <a:solidFill>
                <a:schemeClr val="tx1"/>
              </a:solidFill>
            </a:endParaRPr>
          </a:p>
        </p:txBody>
      </p:sp>
      <p:sp>
        <p:nvSpPr>
          <p:cNvPr id="13" name="Hexagon 12">
            <a:extLst>
              <a:ext uri="{FF2B5EF4-FFF2-40B4-BE49-F238E27FC236}">
                <a16:creationId xmlns:a16="http://schemas.microsoft.com/office/drawing/2014/main" id="{691C11A1-8BF7-49C8-1980-0B16C3F87FF4}"/>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4" name="Hexagon 13">
            <a:extLst>
              <a:ext uri="{FF2B5EF4-FFF2-40B4-BE49-F238E27FC236}">
                <a16:creationId xmlns:a16="http://schemas.microsoft.com/office/drawing/2014/main" id="{2D530D13-924D-5901-CC75-0CA5340C4F6F}"/>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5" name="Hexagon 14">
            <a:extLst>
              <a:ext uri="{FF2B5EF4-FFF2-40B4-BE49-F238E27FC236}">
                <a16:creationId xmlns:a16="http://schemas.microsoft.com/office/drawing/2014/main" id="{CD8D9DE7-B90A-2F6D-13B8-A0DE723221B4}"/>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1" name="Hexagon 20">
            <a:extLst>
              <a:ext uri="{FF2B5EF4-FFF2-40B4-BE49-F238E27FC236}">
                <a16:creationId xmlns:a16="http://schemas.microsoft.com/office/drawing/2014/main" id="{68F39777-7EBC-03DF-DBC5-E7CFE0EB9180}"/>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2" name="Hexagon 21">
            <a:extLst>
              <a:ext uri="{FF2B5EF4-FFF2-40B4-BE49-F238E27FC236}">
                <a16:creationId xmlns:a16="http://schemas.microsoft.com/office/drawing/2014/main" id="{6576A975-C0CE-EE6A-6A3D-4C805A663D51}"/>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3" name="Hexagon 22">
            <a:extLst>
              <a:ext uri="{FF2B5EF4-FFF2-40B4-BE49-F238E27FC236}">
                <a16:creationId xmlns:a16="http://schemas.microsoft.com/office/drawing/2014/main" id="{C1F3034F-1C3F-5098-7C4F-EE447281489B}"/>
              </a:ext>
            </a:extLst>
          </p:cNvPr>
          <p:cNvSpPr/>
          <p:nvPr/>
        </p:nvSpPr>
        <p:spPr>
          <a:xfrm rot="1782986">
            <a:off x="286724" y="261533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4" name="Hexagon 23">
            <a:extLst>
              <a:ext uri="{FF2B5EF4-FFF2-40B4-BE49-F238E27FC236}">
                <a16:creationId xmlns:a16="http://schemas.microsoft.com/office/drawing/2014/main" id="{4E5E3F62-1E52-6590-6701-B1D76B76BE15}"/>
              </a:ext>
            </a:extLst>
          </p:cNvPr>
          <p:cNvSpPr/>
          <p:nvPr/>
        </p:nvSpPr>
        <p:spPr>
          <a:xfrm rot="1782986">
            <a:off x="286724" y="307817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5" name="Hexagon 24">
            <a:extLst>
              <a:ext uri="{FF2B5EF4-FFF2-40B4-BE49-F238E27FC236}">
                <a16:creationId xmlns:a16="http://schemas.microsoft.com/office/drawing/2014/main" id="{DF51BDCA-D626-BD76-0608-6419CE5BBB64}"/>
              </a:ext>
            </a:extLst>
          </p:cNvPr>
          <p:cNvSpPr/>
          <p:nvPr/>
        </p:nvSpPr>
        <p:spPr>
          <a:xfrm rot="1782986">
            <a:off x="286724" y="354102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6" name="Hexagon 25">
            <a:extLst>
              <a:ext uri="{FF2B5EF4-FFF2-40B4-BE49-F238E27FC236}">
                <a16:creationId xmlns:a16="http://schemas.microsoft.com/office/drawing/2014/main" id="{59FE299B-24A5-7992-C1FE-BC7D8FC95506}"/>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7" name="Hexagon 26">
            <a:extLst>
              <a:ext uri="{FF2B5EF4-FFF2-40B4-BE49-F238E27FC236}">
                <a16:creationId xmlns:a16="http://schemas.microsoft.com/office/drawing/2014/main" id="{5D12A602-B62D-ABF9-ED01-5D2ED971B1D0}"/>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aphicFrame>
        <p:nvGraphicFramePr>
          <p:cNvPr id="2" name="Table 1">
            <a:extLst>
              <a:ext uri="{FF2B5EF4-FFF2-40B4-BE49-F238E27FC236}">
                <a16:creationId xmlns:a16="http://schemas.microsoft.com/office/drawing/2014/main" id="{24DE5AE3-8C44-89C2-7622-D2830FC6EEB4}"/>
              </a:ext>
            </a:extLst>
          </p:cNvPr>
          <p:cNvGraphicFramePr>
            <a:graphicFrameLocks noGrp="1"/>
          </p:cNvGraphicFramePr>
          <p:nvPr>
            <p:extLst>
              <p:ext uri="{D42A27DB-BD31-4B8C-83A1-F6EECF244321}">
                <p14:modId xmlns:p14="http://schemas.microsoft.com/office/powerpoint/2010/main" val="1889551968"/>
              </p:ext>
            </p:extLst>
          </p:nvPr>
        </p:nvGraphicFramePr>
        <p:xfrm>
          <a:off x="992527" y="1096140"/>
          <a:ext cx="5257799" cy="6126480"/>
        </p:xfrm>
        <a:graphic>
          <a:graphicData uri="http://schemas.openxmlformats.org/drawingml/2006/table">
            <a:tbl>
              <a:tblPr rtl="1" firstRow="1" firstCol="1" lastRow="1" lastCol="1" bandRow="1" bandCol="1"/>
              <a:tblGrid>
                <a:gridCol w="943708">
                  <a:extLst>
                    <a:ext uri="{9D8B030D-6E8A-4147-A177-3AD203B41FA5}">
                      <a16:colId xmlns:a16="http://schemas.microsoft.com/office/drawing/2014/main" val="3831661937"/>
                    </a:ext>
                  </a:extLst>
                </a:gridCol>
                <a:gridCol w="1764856">
                  <a:extLst>
                    <a:ext uri="{9D8B030D-6E8A-4147-A177-3AD203B41FA5}">
                      <a16:colId xmlns:a16="http://schemas.microsoft.com/office/drawing/2014/main" val="2637494139"/>
                    </a:ext>
                  </a:extLst>
                </a:gridCol>
                <a:gridCol w="992731">
                  <a:extLst>
                    <a:ext uri="{9D8B030D-6E8A-4147-A177-3AD203B41FA5}">
                      <a16:colId xmlns:a16="http://schemas.microsoft.com/office/drawing/2014/main" val="1204810857"/>
                    </a:ext>
                  </a:extLst>
                </a:gridCol>
                <a:gridCol w="992731">
                  <a:extLst>
                    <a:ext uri="{9D8B030D-6E8A-4147-A177-3AD203B41FA5}">
                      <a16:colId xmlns:a16="http://schemas.microsoft.com/office/drawing/2014/main" val="3365143487"/>
                    </a:ext>
                  </a:extLst>
                </a:gridCol>
                <a:gridCol w="563773">
                  <a:extLst>
                    <a:ext uri="{9D8B030D-6E8A-4147-A177-3AD203B41FA5}">
                      <a16:colId xmlns:a16="http://schemas.microsoft.com/office/drawing/2014/main" val="368658386"/>
                    </a:ext>
                  </a:extLst>
                </a:gridCol>
              </a:tblGrid>
              <a:tr h="330835">
                <a:tc>
                  <a:txBody>
                    <a:bodyPr/>
                    <a:lstStyle/>
                    <a:p>
                      <a:pPr algn="ctr" rtl="1"/>
                      <a:r>
                        <a:rPr lang="ar-SA" sz="800" b="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الفئة</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solidFill>
                      <a:srgbClr val="E8F4E6"/>
                    </a:solidFill>
                  </a:tcPr>
                </a:tc>
                <a:tc>
                  <a:txBody>
                    <a:bodyPr/>
                    <a:lstStyle/>
                    <a:p>
                      <a:pPr algn="ctr" rtl="1"/>
                      <a:r>
                        <a:rPr lang="ar-SA" sz="800" b="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تفاصيل النفقات المشمولة تحت هذا العنوان</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solidFill>
                      <a:srgbClr val="E8F4E6"/>
                    </a:solidFill>
                  </a:tcPr>
                </a:tc>
                <a:tc>
                  <a:txBody>
                    <a:bodyPr/>
                    <a:lstStyle/>
                    <a:p>
                      <a:pPr algn="ctr" rtl="1"/>
                      <a:r>
                        <a:rPr lang="ar-SA" sz="800" b="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أ</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p>
                      <a:pPr algn="ctr" rtl="1"/>
                      <a:r>
                        <a:rPr lang="ar-SA" sz="800" b="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الغرض</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solidFill>
                      <a:srgbClr val="E8F4E6"/>
                    </a:solidFill>
                  </a:tcPr>
                </a:tc>
                <a:tc>
                  <a:txBody>
                    <a:bodyPr/>
                    <a:lstStyle/>
                    <a:p>
                      <a:pPr algn="ctr" rtl="1"/>
                      <a:r>
                        <a:rPr lang="ar-SA" sz="800" b="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ب</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p>
                      <a:pPr algn="ctr" rtl="1"/>
                      <a:r>
                        <a:rPr lang="ar-SA" sz="800" b="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الميزانية </a:t>
                      </a:r>
                      <a:r>
                        <a:rPr lang="en-US" sz="800" b="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ar-SA" sz="800" b="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التكلفة المتوقعة</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solidFill>
                      <a:srgbClr val="E8F4E6"/>
                    </a:solidFill>
                  </a:tcPr>
                </a:tc>
                <a:tc>
                  <a:txBody>
                    <a:bodyPr/>
                    <a:lstStyle/>
                    <a:p>
                      <a:pPr algn="ctr" rtl="1"/>
                      <a:r>
                        <a:rPr lang="ar-SA" sz="800" b="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ج</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p>
                      <a:pPr algn="ctr" rtl="1"/>
                      <a:r>
                        <a:rPr lang="ar-SA" sz="800" b="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الأولوية</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p>
                      <a:pPr algn="ctr" rtl="1"/>
                      <a:r>
                        <a:rPr lang="ar-SA" sz="800" b="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(١-٥)</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solidFill>
                      <a:srgbClr val="E8F4E6"/>
                    </a:solidFill>
                  </a:tcPr>
                </a:tc>
                <a:extLst>
                  <a:ext uri="{0D108BD9-81ED-4DB2-BD59-A6C34878D82A}">
                    <a16:rowId xmlns:a16="http://schemas.microsoft.com/office/drawing/2014/main" val="2214646955"/>
                  </a:ext>
                </a:extLst>
              </a:tr>
              <a:tr h="0">
                <a:tc rowSpan="3">
                  <a:txBody>
                    <a:bodyPr/>
                    <a:lstStyle/>
                    <a:p>
                      <a:pPr algn="ctr" rtl="1"/>
                      <a:r>
                        <a:rPr lang="ar-SA" sz="800" b="1" kern="100">
                          <a:effectLst/>
                          <a:latin typeface="Calibri" panose="020F0502020204030204" pitchFamily="34" charset="0"/>
                          <a:ea typeface="Calibri" panose="020F0502020204030204" pitchFamily="34" charset="0"/>
                          <a:cs typeface="Calibri" panose="020F0502020204030204" pitchFamily="34" charset="0"/>
                        </a:rPr>
                        <a:t>الطعام</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rowSpan="3">
                  <a:txBody>
                    <a:bodyPr/>
                    <a:lstStyle/>
                    <a:p>
                      <a:pPr algn="just" rtl="1"/>
                      <a:r>
                        <a:rPr lang="ar-SA" sz="800" kern="100">
                          <a:effectLst/>
                          <a:latin typeface="Calibri" panose="020F0502020204030204" pitchFamily="34" charset="0"/>
                          <a:ea typeface="Calibri" panose="020F0502020204030204" pitchFamily="34" charset="0"/>
                          <a:cs typeface="Calibri" panose="020F0502020204030204" pitchFamily="34" charset="0"/>
                        </a:rPr>
                        <a:t>طعام، مشروبات، طعام للرضع، وقود للطبخ</a:t>
                      </a:r>
                      <a:r>
                        <a:rPr lang="en-US" sz="800" kern="100">
                          <a:effectLst/>
                          <a:latin typeface="Calibri" panose="020F0502020204030204" pitchFamily="34" charset="0"/>
                          <a:ea typeface="Calibri" panose="020F0502020204030204" pitchFamily="34" charset="0"/>
                          <a:cs typeface="Calibri" panose="020F0502020204030204" pitchFamily="34" charset="0"/>
                        </a:rPr>
                        <a:t>.</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l" rtl="1"/>
                      <a:r>
                        <a:rPr lang="en-FR" sz="8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l" rtl="1"/>
                      <a:r>
                        <a:rPr lang="en-FR" sz="8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l" rtl="1"/>
                      <a:r>
                        <a:rPr lang="en-FR" sz="8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3166376477"/>
                  </a:ext>
                </a:extLst>
              </a:tr>
              <a:tr h="0">
                <a:tc vMerge="1">
                  <a:txBody>
                    <a:bodyPr/>
                    <a:lstStyle/>
                    <a:p>
                      <a:endParaRPr lang="en-FR"/>
                    </a:p>
                  </a:txBody>
                  <a:tcPr/>
                </a:tc>
                <a:tc vMerge="1">
                  <a:txBody>
                    <a:bodyPr/>
                    <a:lstStyle/>
                    <a:p>
                      <a:endParaRPr lang="en-FR"/>
                    </a:p>
                  </a:txBody>
                  <a:tcPr/>
                </a:tc>
                <a:tc>
                  <a:txBody>
                    <a:bodyPr/>
                    <a:lstStyle/>
                    <a:p>
                      <a:pPr algn="l" rtl="1"/>
                      <a:r>
                        <a:rPr lang="en-FR" sz="8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l" rtl="1"/>
                      <a:r>
                        <a:rPr lang="en-FR" sz="8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l" rtl="1"/>
                      <a:r>
                        <a:rPr lang="en-FR" sz="8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4231493921"/>
                  </a:ext>
                </a:extLst>
              </a:tr>
              <a:tr h="0">
                <a:tc vMerge="1">
                  <a:txBody>
                    <a:bodyPr/>
                    <a:lstStyle/>
                    <a:p>
                      <a:endParaRPr lang="en-FR"/>
                    </a:p>
                  </a:txBody>
                  <a:tcPr/>
                </a:tc>
                <a:tc vMerge="1">
                  <a:txBody>
                    <a:bodyPr/>
                    <a:lstStyle/>
                    <a:p>
                      <a:endParaRPr lang="en-FR"/>
                    </a:p>
                  </a:txBody>
                  <a:tcPr/>
                </a:tc>
                <a:tc>
                  <a:txBody>
                    <a:bodyPr/>
                    <a:lstStyle/>
                    <a:p>
                      <a:pPr algn="l" rtl="1"/>
                      <a:r>
                        <a:rPr lang="en-FR" sz="8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l" rtl="1"/>
                      <a:r>
                        <a:rPr lang="en-FR" sz="8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l" rtl="1"/>
                      <a:r>
                        <a:rPr lang="en-FR" sz="8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3252854218"/>
                  </a:ext>
                </a:extLst>
              </a:tr>
              <a:tr h="0">
                <a:tc rowSpan="3">
                  <a:txBody>
                    <a:bodyPr/>
                    <a:lstStyle/>
                    <a:p>
                      <a:pPr algn="ctr" rtl="1"/>
                      <a:r>
                        <a:rPr lang="ar-SA" sz="800" b="1" kern="100">
                          <a:effectLst/>
                          <a:latin typeface="Calibri" panose="020F0502020204030204" pitchFamily="34" charset="0"/>
                          <a:ea typeface="Calibri" panose="020F0502020204030204" pitchFamily="34" charset="0"/>
                          <a:cs typeface="Calibri" panose="020F0502020204030204" pitchFamily="34" charset="0"/>
                        </a:rPr>
                        <a:t>ملابس وأحذية</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rowSpan="3">
                  <a:txBody>
                    <a:bodyPr/>
                    <a:lstStyle/>
                    <a:p>
                      <a:pPr algn="just" rtl="1"/>
                      <a:r>
                        <a:rPr lang="ar-SA" sz="800" kern="100">
                          <a:effectLst/>
                          <a:latin typeface="Calibri" panose="020F0502020204030204" pitchFamily="34" charset="0"/>
                          <a:ea typeface="Calibri" panose="020F0502020204030204" pitchFamily="34" charset="0"/>
                          <a:cs typeface="Calibri" panose="020F0502020204030204" pitchFamily="34" charset="0"/>
                        </a:rPr>
                        <a:t>ملابس، أحذية، قبعات إلخ</a:t>
                      </a:r>
                      <a:r>
                        <a:rPr lang="en-US" sz="800" kern="100">
                          <a:effectLst/>
                          <a:latin typeface="Calibri" panose="020F0502020204030204" pitchFamily="34" charset="0"/>
                          <a:ea typeface="Calibri" panose="020F0502020204030204" pitchFamily="34" charset="0"/>
                          <a:cs typeface="Calibri" panose="020F0502020204030204" pitchFamily="34" charset="0"/>
                        </a:rPr>
                        <a:t>. </a:t>
                      </a:r>
                      <a:r>
                        <a:rPr lang="ar-SA" sz="800" kern="100">
                          <a:effectLst/>
                          <a:latin typeface="Calibri" panose="020F0502020204030204" pitchFamily="34" charset="0"/>
                          <a:ea typeface="Calibri" panose="020F0502020204030204" pitchFamily="34" charset="0"/>
                          <a:cs typeface="Calibri" panose="020F0502020204030204" pitchFamily="34" charset="0"/>
                        </a:rPr>
                        <a:t>تحتاج إلى التفكير في حقيقة أن الأطفال ينمون بسرعة ويحتاجون إلى بدائل منتظمة</a:t>
                      </a:r>
                      <a:r>
                        <a:rPr lang="en-US" sz="800" kern="100">
                          <a:effectLst/>
                          <a:latin typeface="Calibri" panose="020F0502020204030204" pitchFamily="34" charset="0"/>
                          <a:ea typeface="Calibri" panose="020F0502020204030204" pitchFamily="34" charset="0"/>
                          <a:cs typeface="Calibri" panose="020F0502020204030204" pitchFamily="34" charset="0"/>
                        </a:rPr>
                        <a:t>.</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l" rtl="1"/>
                      <a:r>
                        <a:rPr lang="en-FR" sz="8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l" rtl="1"/>
                      <a:r>
                        <a:rPr lang="en-FR" sz="8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l" rtl="1"/>
                      <a:r>
                        <a:rPr lang="en-FR" sz="8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1248187238"/>
                  </a:ext>
                </a:extLst>
              </a:tr>
              <a:tr h="0">
                <a:tc vMerge="1">
                  <a:txBody>
                    <a:bodyPr/>
                    <a:lstStyle/>
                    <a:p>
                      <a:endParaRPr lang="en-FR"/>
                    </a:p>
                  </a:txBody>
                  <a:tcPr/>
                </a:tc>
                <a:tc vMerge="1">
                  <a:txBody>
                    <a:bodyPr/>
                    <a:lstStyle/>
                    <a:p>
                      <a:endParaRPr lang="en-FR"/>
                    </a:p>
                  </a:txBody>
                  <a:tcPr/>
                </a:tc>
                <a:tc>
                  <a:txBody>
                    <a:bodyPr/>
                    <a:lstStyle/>
                    <a:p>
                      <a:pPr algn="l" rtl="1"/>
                      <a:r>
                        <a:rPr lang="en-FR" sz="8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l" rtl="1"/>
                      <a:r>
                        <a:rPr lang="en-FR" sz="8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l" rtl="1"/>
                      <a:r>
                        <a:rPr lang="en-FR" sz="8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19733252"/>
                  </a:ext>
                </a:extLst>
              </a:tr>
              <a:tr h="0">
                <a:tc vMerge="1">
                  <a:txBody>
                    <a:bodyPr/>
                    <a:lstStyle/>
                    <a:p>
                      <a:endParaRPr lang="en-FR"/>
                    </a:p>
                  </a:txBody>
                  <a:tcPr/>
                </a:tc>
                <a:tc vMerge="1">
                  <a:txBody>
                    <a:bodyPr/>
                    <a:lstStyle/>
                    <a:p>
                      <a:endParaRPr lang="en-FR"/>
                    </a:p>
                  </a:txBody>
                  <a:tcPr/>
                </a:tc>
                <a:tc>
                  <a:txBody>
                    <a:bodyPr/>
                    <a:lstStyle/>
                    <a:p>
                      <a:pPr algn="l" rtl="1"/>
                      <a:r>
                        <a:rPr lang="en-FR" sz="8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l" rtl="1"/>
                      <a:r>
                        <a:rPr lang="en-FR" sz="8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l" rtl="1"/>
                      <a:r>
                        <a:rPr lang="en-FR" sz="8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2997824515"/>
                  </a:ext>
                </a:extLst>
              </a:tr>
              <a:tr h="0">
                <a:tc rowSpan="3">
                  <a:txBody>
                    <a:bodyPr/>
                    <a:lstStyle/>
                    <a:p>
                      <a:pPr algn="ctr" rtl="1"/>
                      <a:r>
                        <a:rPr lang="ar-SA" sz="800" b="1" kern="100">
                          <a:effectLst/>
                          <a:latin typeface="Calibri" panose="020F0502020204030204" pitchFamily="34" charset="0"/>
                          <a:ea typeface="Calibri" panose="020F0502020204030204" pitchFamily="34" charset="0"/>
                          <a:cs typeface="Calibri" panose="020F0502020204030204" pitchFamily="34" charset="0"/>
                        </a:rPr>
                        <a:t>النقل</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rowSpan="3">
                  <a:txBody>
                    <a:bodyPr/>
                    <a:lstStyle/>
                    <a:p>
                      <a:pPr algn="just" rtl="1"/>
                      <a:r>
                        <a:rPr lang="ar-SA" sz="800" kern="100">
                          <a:effectLst/>
                          <a:latin typeface="Calibri" panose="020F0502020204030204" pitchFamily="34" charset="0"/>
                          <a:ea typeface="Calibri" panose="020F0502020204030204" pitchFamily="34" charset="0"/>
                          <a:cs typeface="Calibri" panose="020F0502020204030204" pitchFamily="34" charset="0"/>
                        </a:rPr>
                        <a:t>شراء أو استئجار المركبات؛ صيانة إصلاح المركبات، التأمين؛ الضرائب؛ خدمة الوقود؛ استخدام وسائل النقل العامة، إلخ</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1338564582"/>
                  </a:ext>
                </a:extLst>
              </a:tr>
              <a:tr h="0">
                <a:tc vMerge="1">
                  <a:txBody>
                    <a:bodyPr/>
                    <a:lstStyle/>
                    <a:p>
                      <a:endParaRPr lang="en-FR"/>
                    </a:p>
                  </a:txBody>
                  <a:tcPr/>
                </a:tc>
                <a:tc vMerge="1">
                  <a:txBody>
                    <a:bodyPr/>
                    <a:lstStyle/>
                    <a:p>
                      <a:endParaRPr lang="en-FR"/>
                    </a:p>
                  </a:txBody>
                  <a:tcPr/>
                </a:tc>
                <a:tc>
                  <a:txBody>
                    <a:bodyPr/>
                    <a:lstStyle/>
                    <a:p>
                      <a:pPr rtl="1"/>
                      <a:endParaRPr lang="en-FR" sz="1200" kern="100">
                        <a:effectLst/>
                        <a:latin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3271385574"/>
                  </a:ext>
                </a:extLst>
              </a:tr>
              <a:tr h="0">
                <a:tc vMerge="1">
                  <a:txBody>
                    <a:bodyPr/>
                    <a:lstStyle/>
                    <a:p>
                      <a:endParaRPr lang="en-FR"/>
                    </a:p>
                  </a:txBody>
                  <a:tcPr/>
                </a:tc>
                <a:tc vMerge="1">
                  <a:txBody>
                    <a:bodyPr/>
                    <a:lstStyle/>
                    <a:p>
                      <a:endParaRPr lang="en-FR"/>
                    </a:p>
                  </a:txBody>
                  <a:tcPr/>
                </a:tc>
                <a:tc>
                  <a:txBody>
                    <a:bodyPr/>
                    <a:lstStyle/>
                    <a:p>
                      <a:pPr rtl="1"/>
                      <a:endParaRPr lang="en-FR" sz="1200" kern="100">
                        <a:effectLst/>
                        <a:latin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2218179633"/>
                  </a:ext>
                </a:extLst>
              </a:tr>
              <a:tr h="0">
                <a:tc rowSpan="3">
                  <a:txBody>
                    <a:bodyPr/>
                    <a:lstStyle/>
                    <a:p>
                      <a:pPr algn="ctr" rtl="1"/>
                      <a:r>
                        <a:rPr lang="ar-SA" sz="800" b="1" kern="100">
                          <a:effectLst/>
                          <a:latin typeface="Calibri" panose="020F0502020204030204" pitchFamily="34" charset="0"/>
                          <a:ea typeface="Calibri" panose="020F0502020204030204" pitchFamily="34" charset="0"/>
                          <a:cs typeface="Calibri" panose="020F0502020204030204" pitchFamily="34" charset="0"/>
                        </a:rPr>
                        <a:t>الرعاية الصحية ودواء</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rowSpan="3">
                  <a:txBody>
                    <a:bodyPr/>
                    <a:lstStyle/>
                    <a:p>
                      <a:pPr algn="just" rtl="1"/>
                      <a:r>
                        <a:rPr lang="ar-SA" sz="800" kern="100">
                          <a:effectLst/>
                          <a:latin typeface="Calibri" panose="020F0502020204030204" pitchFamily="34" charset="0"/>
                          <a:ea typeface="Calibri" panose="020F0502020204030204" pitchFamily="34" charset="0"/>
                          <a:cs typeface="Calibri" panose="020F0502020204030204" pitchFamily="34" charset="0"/>
                        </a:rPr>
                        <a:t>أي أدوية ضرورية لمرض مزمن؛ اللقاحات. الدفع لمقدمي الخدمات الصحية الطبية (الأطباء، القابلات، الممرضات) ؛ التأمين الصحي؛ موانع الحمل،  إلخ</a:t>
                      </a:r>
                      <a:r>
                        <a:rPr lang="en-US" sz="800" kern="100">
                          <a:effectLst/>
                          <a:latin typeface="Calibri" panose="020F0502020204030204" pitchFamily="34" charset="0"/>
                          <a:ea typeface="Calibri" panose="020F0502020204030204" pitchFamily="34" charset="0"/>
                          <a:cs typeface="Calibri" panose="020F0502020204030204" pitchFamily="34" charset="0"/>
                        </a:rPr>
                        <a:t>.</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l" rtl="1"/>
                      <a:r>
                        <a:rPr lang="en-FR" sz="8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l" rtl="1"/>
                      <a:r>
                        <a:rPr lang="en-FR" sz="8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l" rtl="1"/>
                      <a:r>
                        <a:rPr lang="en-FR" sz="8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787994045"/>
                  </a:ext>
                </a:extLst>
              </a:tr>
              <a:tr h="0">
                <a:tc vMerge="1">
                  <a:txBody>
                    <a:bodyPr/>
                    <a:lstStyle/>
                    <a:p>
                      <a:endParaRPr lang="en-FR"/>
                    </a:p>
                  </a:txBody>
                  <a:tcPr/>
                </a:tc>
                <a:tc vMerge="1">
                  <a:txBody>
                    <a:bodyPr/>
                    <a:lstStyle/>
                    <a:p>
                      <a:endParaRPr lang="en-FR"/>
                    </a:p>
                  </a:txBody>
                  <a:tcPr/>
                </a:tc>
                <a:tc>
                  <a:txBody>
                    <a:bodyPr/>
                    <a:lstStyle/>
                    <a:p>
                      <a:pPr algn="l" rtl="1"/>
                      <a:r>
                        <a:rPr lang="en-FR" sz="8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l" rtl="1"/>
                      <a:r>
                        <a:rPr lang="en-FR" sz="8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l" rtl="1"/>
                      <a:r>
                        <a:rPr lang="en-FR" sz="8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4010314043"/>
                  </a:ext>
                </a:extLst>
              </a:tr>
              <a:tr h="168275">
                <a:tc vMerge="1">
                  <a:txBody>
                    <a:bodyPr/>
                    <a:lstStyle/>
                    <a:p>
                      <a:endParaRPr lang="en-FR"/>
                    </a:p>
                  </a:txBody>
                  <a:tcPr/>
                </a:tc>
                <a:tc vMerge="1">
                  <a:txBody>
                    <a:bodyPr/>
                    <a:lstStyle/>
                    <a:p>
                      <a:endParaRPr lang="en-FR"/>
                    </a:p>
                  </a:txBody>
                  <a:tcPr/>
                </a:tc>
                <a:tc>
                  <a:txBody>
                    <a:bodyPr/>
                    <a:lstStyle/>
                    <a:p>
                      <a:pPr algn="l" rtl="1"/>
                      <a:r>
                        <a:rPr lang="en-FR" sz="8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l" rtl="1"/>
                      <a:r>
                        <a:rPr lang="en-FR" sz="8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l" rtl="1"/>
                      <a:r>
                        <a:rPr lang="en-FR" sz="8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1313384532"/>
                  </a:ext>
                </a:extLst>
              </a:tr>
              <a:tr h="168275">
                <a:tc rowSpan="3">
                  <a:txBody>
                    <a:bodyPr/>
                    <a:lstStyle/>
                    <a:p>
                      <a:pPr algn="ctr" rtl="1"/>
                      <a:r>
                        <a:rPr lang="ar-SA" sz="800" b="1" kern="100">
                          <a:effectLst/>
                          <a:latin typeface="Calibri" panose="020F0502020204030204" pitchFamily="34" charset="0"/>
                          <a:ea typeface="Calibri" panose="020F0502020204030204" pitchFamily="34" charset="0"/>
                          <a:cs typeface="Calibri" panose="020F0502020204030204" pitchFamily="34" charset="0"/>
                        </a:rPr>
                        <a:t>التعليم و / أو رعاية الأطفال</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rowSpan="3">
                  <a:txBody>
                    <a:bodyPr/>
                    <a:lstStyle/>
                    <a:p>
                      <a:pPr algn="just" rtl="1"/>
                      <a:r>
                        <a:rPr lang="ar-SA" sz="800" kern="100">
                          <a:effectLst/>
                          <a:latin typeface="Calibri" panose="020F0502020204030204" pitchFamily="34" charset="0"/>
                          <a:ea typeface="Calibri" panose="020F0502020204030204" pitchFamily="34" charset="0"/>
                          <a:cs typeface="Calibri" panose="020F0502020204030204" pitchFamily="34" charset="0"/>
                        </a:rPr>
                        <a:t>الرسوم المدرسية وتكاليف اللوازم التعليمية (الكتب والأقلام والورق) والزي المدرسي ورسوم رعاية الأطفال بما في ذلك الحضانة أو جليسة الأطفال</a:t>
                      </a:r>
                      <a:r>
                        <a:rPr lang="en-US" sz="800" kern="100">
                          <a:effectLst/>
                          <a:latin typeface="Calibri" panose="020F0502020204030204" pitchFamily="34" charset="0"/>
                          <a:ea typeface="Calibri" panose="020F0502020204030204" pitchFamily="34" charset="0"/>
                          <a:cs typeface="Calibri" panose="020F0502020204030204" pitchFamily="34" charset="0"/>
                        </a:rPr>
                        <a:t>.</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425170462"/>
                  </a:ext>
                </a:extLst>
              </a:tr>
              <a:tr h="168275">
                <a:tc vMerge="1">
                  <a:txBody>
                    <a:bodyPr/>
                    <a:lstStyle/>
                    <a:p>
                      <a:endParaRPr lang="en-FR"/>
                    </a:p>
                  </a:txBody>
                  <a:tcPr/>
                </a:tc>
                <a:tc vMerge="1">
                  <a:txBody>
                    <a:bodyPr/>
                    <a:lstStyle/>
                    <a:p>
                      <a:endParaRPr lang="en-FR"/>
                    </a:p>
                  </a:txBody>
                  <a:tcPr/>
                </a:tc>
                <a:tc>
                  <a:txBody>
                    <a:bodyPr/>
                    <a:lstStyle/>
                    <a:p>
                      <a:pPr rtl="1"/>
                      <a:endParaRPr lang="en-FR" sz="1200" kern="100">
                        <a:effectLst/>
                        <a:latin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1865769545"/>
                  </a:ext>
                </a:extLst>
              </a:tr>
              <a:tr h="168275">
                <a:tc vMerge="1">
                  <a:txBody>
                    <a:bodyPr/>
                    <a:lstStyle/>
                    <a:p>
                      <a:endParaRPr lang="en-FR"/>
                    </a:p>
                  </a:txBody>
                  <a:tcPr/>
                </a:tc>
                <a:tc vMerge="1">
                  <a:txBody>
                    <a:bodyPr/>
                    <a:lstStyle/>
                    <a:p>
                      <a:endParaRPr lang="en-FR"/>
                    </a:p>
                  </a:txBody>
                  <a:tcPr/>
                </a:tc>
                <a:tc>
                  <a:txBody>
                    <a:bodyPr/>
                    <a:lstStyle/>
                    <a:p>
                      <a:pPr rtl="1"/>
                      <a:endParaRPr lang="en-FR" sz="1200" kern="100">
                        <a:effectLst/>
                        <a:latin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1828786433"/>
                  </a:ext>
                </a:extLst>
              </a:tr>
              <a:tr h="168275">
                <a:tc rowSpan="3">
                  <a:txBody>
                    <a:bodyPr/>
                    <a:lstStyle/>
                    <a:p>
                      <a:pPr algn="ctr" rtl="1"/>
                      <a:r>
                        <a:rPr lang="ar-SA" sz="800" b="1" kern="100">
                          <a:effectLst/>
                          <a:latin typeface="Calibri" panose="020F0502020204030204" pitchFamily="34" charset="0"/>
                          <a:ea typeface="Calibri" panose="020F0502020204030204" pitchFamily="34" charset="0"/>
                          <a:cs typeface="Calibri" panose="020F0502020204030204" pitchFamily="34" charset="0"/>
                        </a:rPr>
                        <a:t>المياه والصرف الصحي والنظافة</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rowSpan="3">
                  <a:txBody>
                    <a:bodyPr/>
                    <a:lstStyle/>
                    <a:p>
                      <a:pPr algn="just" rtl="1"/>
                      <a:r>
                        <a:rPr lang="ar-SA" sz="800" kern="100">
                          <a:effectLst/>
                          <a:latin typeface="Calibri" panose="020F0502020204030204" pitchFamily="34" charset="0"/>
                          <a:ea typeface="Calibri" panose="020F0502020204030204" pitchFamily="34" charset="0"/>
                          <a:cs typeface="Calibri" panose="020F0502020204030204" pitchFamily="34" charset="0"/>
                        </a:rPr>
                        <a:t>منتجات النظافة الصحية النسائية، والصابون، ومنتجات التنظيف المنزلية، إلخ</a:t>
                      </a:r>
                      <a:r>
                        <a:rPr lang="en-US" sz="800" kern="100">
                          <a:effectLst/>
                          <a:latin typeface="Calibri" panose="020F0502020204030204" pitchFamily="34" charset="0"/>
                          <a:ea typeface="Calibri" panose="020F0502020204030204" pitchFamily="34" charset="0"/>
                          <a:cs typeface="Calibri" panose="020F0502020204030204" pitchFamily="34" charset="0"/>
                        </a:rPr>
                        <a:t>.</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3511984501"/>
                  </a:ext>
                </a:extLst>
              </a:tr>
              <a:tr h="168275">
                <a:tc vMerge="1">
                  <a:txBody>
                    <a:bodyPr/>
                    <a:lstStyle/>
                    <a:p>
                      <a:endParaRPr lang="en-FR"/>
                    </a:p>
                  </a:txBody>
                  <a:tcPr/>
                </a:tc>
                <a:tc vMerge="1">
                  <a:txBody>
                    <a:bodyPr/>
                    <a:lstStyle/>
                    <a:p>
                      <a:endParaRPr lang="en-FR"/>
                    </a:p>
                  </a:txBody>
                  <a:tcPr/>
                </a:tc>
                <a:tc>
                  <a:txBody>
                    <a:bodyPr/>
                    <a:lstStyle/>
                    <a:p>
                      <a:pPr rtl="1"/>
                      <a:endParaRPr lang="en-FR" sz="1200" kern="100">
                        <a:effectLst/>
                        <a:latin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2619844042"/>
                  </a:ext>
                </a:extLst>
              </a:tr>
              <a:tr h="168275">
                <a:tc vMerge="1">
                  <a:txBody>
                    <a:bodyPr/>
                    <a:lstStyle/>
                    <a:p>
                      <a:endParaRPr lang="en-FR"/>
                    </a:p>
                  </a:txBody>
                  <a:tcPr/>
                </a:tc>
                <a:tc vMerge="1">
                  <a:txBody>
                    <a:bodyPr/>
                    <a:lstStyle/>
                    <a:p>
                      <a:endParaRPr lang="en-FR"/>
                    </a:p>
                  </a:txBody>
                  <a:tcPr/>
                </a:tc>
                <a:tc>
                  <a:txBody>
                    <a:bodyPr/>
                    <a:lstStyle/>
                    <a:p>
                      <a:pPr rtl="1"/>
                      <a:endParaRPr lang="en-FR" sz="1200" kern="100">
                        <a:effectLst/>
                        <a:latin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801165396"/>
                  </a:ext>
                </a:extLst>
              </a:tr>
              <a:tr h="0">
                <a:tc rowSpan="3">
                  <a:txBody>
                    <a:bodyPr/>
                    <a:lstStyle/>
                    <a:p>
                      <a:pPr algn="ctr" rtl="1"/>
                      <a:r>
                        <a:rPr lang="ar-SA" sz="800" b="1" kern="100">
                          <a:effectLst/>
                          <a:latin typeface="Calibri" panose="020F0502020204030204" pitchFamily="34" charset="0"/>
                          <a:ea typeface="Calibri" panose="020F0502020204030204" pitchFamily="34" charset="0"/>
                          <a:cs typeface="Calibri" panose="020F0502020204030204" pitchFamily="34" charset="0"/>
                        </a:rPr>
                        <a:t>مَأوىً</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38100" cap="flat" cmpd="sng" algn="ctr">
                      <a:solidFill>
                        <a:srgbClr val="FFFFFF"/>
                      </a:solidFill>
                      <a:prstDash val="solid"/>
                      <a:round/>
                      <a:headEnd type="none" w="med" len="med"/>
                      <a:tailEnd type="none" w="med" len="med"/>
                    </a:lnB>
                  </a:tcPr>
                </a:tc>
                <a:tc rowSpan="3">
                  <a:txBody>
                    <a:bodyPr/>
                    <a:lstStyle/>
                    <a:p>
                      <a:pPr algn="just" rtl="1"/>
                      <a:r>
                        <a:rPr lang="ar-SA" sz="800" kern="100">
                          <a:effectLst/>
                          <a:latin typeface="Calibri" panose="020F0502020204030204" pitchFamily="34" charset="0"/>
                          <a:ea typeface="Calibri" panose="020F0502020204030204" pitchFamily="34" charset="0"/>
                          <a:cs typeface="Calibri" panose="020F0502020204030204" pitchFamily="34" charset="0"/>
                        </a:rPr>
                        <a:t>ضريبة الملكية، إيجار المنزل؛ القرض العقاري؛ التأمين المنزلي، تشمل خدمات الكهرباء، الغاز، الوقود</a:t>
                      </a:r>
                      <a:r>
                        <a:rPr lang="en-US" sz="800" kern="100">
                          <a:effectLst/>
                          <a:latin typeface="Calibri" panose="020F0502020204030204" pitchFamily="34" charset="0"/>
                          <a:ea typeface="Calibri" panose="020F0502020204030204" pitchFamily="34" charset="0"/>
                          <a:cs typeface="Calibri" panose="020F0502020204030204" pitchFamily="34" charset="0"/>
                        </a:rPr>
                        <a:t>.</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38100" cap="flat" cmpd="sng" algn="ctr">
                      <a:solidFill>
                        <a:srgbClr val="FFFFFF"/>
                      </a:solidFill>
                      <a:prstDash val="solid"/>
                      <a:round/>
                      <a:headEnd type="none" w="med" len="med"/>
                      <a:tailEnd type="none" w="med" len="med"/>
                    </a:lnB>
                  </a:tcPr>
                </a:tc>
                <a:tc>
                  <a:txBody>
                    <a:bodyPr/>
                    <a:lstStyle/>
                    <a:p>
                      <a:pPr algn="l" rtl="1"/>
                      <a:r>
                        <a:rPr lang="en-FR" sz="8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l" rtl="1"/>
                      <a:r>
                        <a:rPr lang="en-FR" sz="8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l" rtl="1"/>
                      <a:r>
                        <a:rPr lang="en-FR" sz="8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2515351137"/>
                  </a:ext>
                </a:extLst>
              </a:tr>
              <a:tr h="0">
                <a:tc vMerge="1">
                  <a:txBody>
                    <a:bodyPr/>
                    <a:lstStyle/>
                    <a:p>
                      <a:endParaRPr lang="en-FR"/>
                    </a:p>
                  </a:txBody>
                  <a:tcPr/>
                </a:tc>
                <a:tc vMerge="1">
                  <a:txBody>
                    <a:bodyPr/>
                    <a:lstStyle/>
                    <a:p>
                      <a:endParaRPr lang="en-FR"/>
                    </a:p>
                  </a:txBody>
                  <a:tcPr/>
                </a:tc>
                <a:tc>
                  <a:txBody>
                    <a:bodyPr/>
                    <a:lstStyle/>
                    <a:p>
                      <a:pPr algn="l" rtl="1"/>
                      <a:r>
                        <a:rPr lang="en-FR" sz="8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l" rtl="1"/>
                      <a:r>
                        <a:rPr lang="en-FR" sz="8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l" rtl="1"/>
                      <a:r>
                        <a:rPr lang="en-FR" sz="8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410084133"/>
                  </a:ext>
                </a:extLst>
              </a:tr>
              <a:tr h="0">
                <a:tc vMerge="1">
                  <a:txBody>
                    <a:bodyPr/>
                    <a:lstStyle/>
                    <a:p>
                      <a:endParaRPr lang="en-FR"/>
                    </a:p>
                  </a:txBody>
                  <a:tcPr/>
                </a:tc>
                <a:tc vMerge="1">
                  <a:txBody>
                    <a:bodyPr/>
                    <a:lstStyle/>
                    <a:p>
                      <a:endParaRPr lang="en-FR"/>
                    </a:p>
                  </a:txBody>
                  <a:tcPr/>
                </a:tc>
                <a:tc>
                  <a:txBody>
                    <a:bodyPr/>
                    <a:lstStyle/>
                    <a:p>
                      <a:pPr algn="l" rtl="1"/>
                      <a:r>
                        <a:rPr lang="en-FR" sz="8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l" rtl="1"/>
                      <a:r>
                        <a:rPr lang="en-FR" sz="8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l" rtl="1"/>
                      <a:r>
                        <a:rPr lang="en-FR" sz="8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2636754607"/>
                  </a:ext>
                </a:extLst>
              </a:tr>
              <a:tr h="0">
                <a:tc rowSpan="3">
                  <a:txBody>
                    <a:bodyPr/>
                    <a:lstStyle/>
                    <a:p>
                      <a:pPr algn="ctr" rtl="1"/>
                      <a:r>
                        <a:rPr lang="ar-SA" sz="800" b="1" kern="100">
                          <a:effectLst/>
                          <a:latin typeface="Calibri" panose="020F0502020204030204" pitchFamily="34" charset="0"/>
                          <a:ea typeface="Calibri" panose="020F0502020204030204" pitchFamily="34" charset="0"/>
                          <a:cs typeface="Calibri" panose="020F0502020204030204" pitchFamily="34" charset="0"/>
                        </a:rPr>
                        <a:t>مجال الاتصالات</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rowSpan="3">
                  <a:txBody>
                    <a:bodyPr/>
                    <a:lstStyle/>
                    <a:p>
                      <a:pPr algn="just" rtl="1"/>
                      <a:r>
                        <a:rPr lang="ar-SA" sz="800" kern="100">
                          <a:effectLst/>
                          <a:latin typeface="Calibri" panose="020F0502020204030204" pitchFamily="34" charset="0"/>
                          <a:ea typeface="Calibri" panose="020F0502020204030204" pitchFamily="34" charset="0"/>
                          <a:cs typeface="Calibri" panose="020F0502020204030204" pitchFamily="34" charset="0"/>
                        </a:rPr>
                        <a:t>اتصالات الهاتف النقال، الأرضي ؛ مصاريف الانترنت؛ إلخ</a:t>
                      </a:r>
                      <a:r>
                        <a:rPr lang="fr-FR" sz="800" kern="100">
                          <a:effectLst/>
                          <a:latin typeface="Calibri" panose="020F0502020204030204" pitchFamily="34" charset="0"/>
                          <a:ea typeface="Calibri" panose="020F0502020204030204" pitchFamily="34" charset="0"/>
                          <a:cs typeface="Calibri" panose="020F0502020204030204" pitchFamily="34" charset="0"/>
                        </a:rPr>
                        <a:t>.</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l" rtl="1"/>
                      <a:r>
                        <a:rPr lang="en-FR" sz="8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l" rtl="1"/>
                      <a:r>
                        <a:rPr lang="en-FR" sz="8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l" rtl="1"/>
                      <a:r>
                        <a:rPr lang="en-FR" sz="8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2680622707"/>
                  </a:ext>
                </a:extLst>
              </a:tr>
              <a:tr h="0">
                <a:tc vMerge="1">
                  <a:txBody>
                    <a:bodyPr/>
                    <a:lstStyle/>
                    <a:p>
                      <a:endParaRPr lang="en-FR"/>
                    </a:p>
                  </a:txBody>
                  <a:tcPr/>
                </a:tc>
                <a:tc vMerge="1">
                  <a:txBody>
                    <a:bodyPr/>
                    <a:lstStyle/>
                    <a:p>
                      <a:endParaRPr lang="en-FR"/>
                    </a:p>
                  </a:txBody>
                  <a:tcPr/>
                </a:tc>
                <a:tc>
                  <a:txBody>
                    <a:bodyPr/>
                    <a:lstStyle/>
                    <a:p>
                      <a:pPr algn="l" rtl="1"/>
                      <a:r>
                        <a:rPr lang="en-FR" sz="8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l" rtl="1"/>
                      <a:r>
                        <a:rPr lang="en-FR" sz="8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l" rtl="1"/>
                      <a:r>
                        <a:rPr lang="en-FR" sz="8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1018212175"/>
                  </a:ext>
                </a:extLst>
              </a:tr>
              <a:tr h="0">
                <a:tc vMerge="1">
                  <a:txBody>
                    <a:bodyPr/>
                    <a:lstStyle/>
                    <a:p>
                      <a:endParaRPr lang="en-FR"/>
                    </a:p>
                  </a:txBody>
                  <a:tcPr/>
                </a:tc>
                <a:tc vMerge="1">
                  <a:txBody>
                    <a:bodyPr/>
                    <a:lstStyle/>
                    <a:p>
                      <a:endParaRPr lang="en-FR"/>
                    </a:p>
                  </a:txBody>
                  <a:tcPr/>
                </a:tc>
                <a:tc>
                  <a:txBody>
                    <a:bodyPr/>
                    <a:lstStyle/>
                    <a:p>
                      <a:pPr algn="l" rtl="1"/>
                      <a:r>
                        <a:rPr lang="en-FR" sz="8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l" rtl="1"/>
                      <a:r>
                        <a:rPr lang="en-FR" sz="8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l" rtl="1"/>
                      <a:r>
                        <a:rPr lang="en-FR" sz="8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2251355726"/>
                  </a:ext>
                </a:extLst>
              </a:tr>
            </a:tbl>
          </a:graphicData>
        </a:graphic>
      </p:graphicFrame>
    </p:spTree>
    <p:extLst>
      <p:ext uri="{BB962C8B-B14F-4D97-AF65-F5344CB8AC3E}">
        <p14:creationId xmlns:p14="http://schemas.microsoft.com/office/powerpoint/2010/main" val="172711437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Hexagon 12">
            <a:extLst>
              <a:ext uri="{FF2B5EF4-FFF2-40B4-BE49-F238E27FC236}">
                <a16:creationId xmlns:a16="http://schemas.microsoft.com/office/drawing/2014/main" id="{691C11A1-8BF7-49C8-1980-0B16C3F87FF4}"/>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4" name="Hexagon 13">
            <a:extLst>
              <a:ext uri="{FF2B5EF4-FFF2-40B4-BE49-F238E27FC236}">
                <a16:creationId xmlns:a16="http://schemas.microsoft.com/office/drawing/2014/main" id="{2D530D13-924D-5901-CC75-0CA5340C4F6F}"/>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5" name="Hexagon 14">
            <a:extLst>
              <a:ext uri="{FF2B5EF4-FFF2-40B4-BE49-F238E27FC236}">
                <a16:creationId xmlns:a16="http://schemas.microsoft.com/office/drawing/2014/main" id="{CD8D9DE7-B90A-2F6D-13B8-A0DE723221B4}"/>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1" name="Hexagon 20">
            <a:extLst>
              <a:ext uri="{FF2B5EF4-FFF2-40B4-BE49-F238E27FC236}">
                <a16:creationId xmlns:a16="http://schemas.microsoft.com/office/drawing/2014/main" id="{68F39777-7EBC-03DF-DBC5-E7CFE0EB9180}"/>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2" name="Hexagon 21">
            <a:extLst>
              <a:ext uri="{FF2B5EF4-FFF2-40B4-BE49-F238E27FC236}">
                <a16:creationId xmlns:a16="http://schemas.microsoft.com/office/drawing/2014/main" id="{6576A975-C0CE-EE6A-6A3D-4C805A663D51}"/>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3" name="Hexagon 22">
            <a:extLst>
              <a:ext uri="{FF2B5EF4-FFF2-40B4-BE49-F238E27FC236}">
                <a16:creationId xmlns:a16="http://schemas.microsoft.com/office/drawing/2014/main" id="{C1F3034F-1C3F-5098-7C4F-EE447281489B}"/>
              </a:ext>
            </a:extLst>
          </p:cNvPr>
          <p:cNvSpPr/>
          <p:nvPr/>
        </p:nvSpPr>
        <p:spPr>
          <a:xfrm rot="1782986">
            <a:off x="286724" y="261533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4" name="Hexagon 23">
            <a:extLst>
              <a:ext uri="{FF2B5EF4-FFF2-40B4-BE49-F238E27FC236}">
                <a16:creationId xmlns:a16="http://schemas.microsoft.com/office/drawing/2014/main" id="{4E5E3F62-1E52-6590-6701-B1D76B76BE15}"/>
              </a:ext>
            </a:extLst>
          </p:cNvPr>
          <p:cNvSpPr/>
          <p:nvPr/>
        </p:nvSpPr>
        <p:spPr>
          <a:xfrm rot="1782986">
            <a:off x="286724" y="307817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5" name="Hexagon 24">
            <a:extLst>
              <a:ext uri="{FF2B5EF4-FFF2-40B4-BE49-F238E27FC236}">
                <a16:creationId xmlns:a16="http://schemas.microsoft.com/office/drawing/2014/main" id="{DF51BDCA-D626-BD76-0608-6419CE5BBB64}"/>
              </a:ext>
            </a:extLst>
          </p:cNvPr>
          <p:cNvSpPr/>
          <p:nvPr/>
        </p:nvSpPr>
        <p:spPr>
          <a:xfrm rot="1782986">
            <a:off x="286724" y="354102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6" name="Hexagon 25">
            <a:extLst>
              <a:ext uri="{FF2B5EF4-FFF2-40B4-BE49-F238E27FC236}">
                <a16:creationId xmlns:a16="http://schemas.microsoft.com/office/drawing/2014/main" id="{59FE299B-24A5-7992-C1FE-BC7D8FC95506}"/>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7" name="Hexagon 26">
            <a:extLst>
              <a:ext uri="{FF2B5EF4-FFF2-40B4-BE49-F238E27FC236}">
                <a16:creationId xmlns:a16="http://schemas.microsoft.com/office/drawing/2014/main" id="{5D12A602-B62D-ABF9-ED01-5D2ED971B1D0}"/>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aphicFrame>
        <p:nvGraphicFramePr>
          <p:cNvPr id="2" name="Table 1">
            <a:extLst>
              <a:ext uri="{FF2B5EF4-FFF2-40B4-BE49-F238E27FC236}">
                <a16:creationId xmlns:a16="http://schemas.microsoft.com/office/drawing/2014/main" id="{5EC3FF91-9D13-D647-7241-FBDAD8EC27AE}"/>
              </a:ext>
            </a:extLst>
          </p:cNvPr>
          <p:cNvGraphicFramePr>
            <a:graphicFrameLocks noGrp="1"/>
          </p:cNvGraphicFramePr>
          <p:nvPr>
            <p:extLst>
              <p:ext uri="{D42A27DB-BD31-4B8C-83A1-F6EECF244321}">
                <p14:modId xmlns:p14="http://schemas.microsoft.com/office/powerpoint/2010/main" val="936952389"/>
              </p:ext>
            </p:extLst>
          </p:nvPr>
        </p:nvGraphicFramePr>
        <p:xfrm>
          <a:off x="1028700" y="1039843"/>
          <a:ext cx="5257801" cy="2514600"/>
        </p:xfrm>
        <a:graphic>
          <a:graphicData uri="http://schemas.openxmlformats.org/drawingml/2006/table">
            <a:tbl>
              <a:tblPr rtl="1" firstRow="1" firstCol="1" lastRow="1" lastCol="1" bandRow="1" bandCol="1"/>
              <a:tblGrid>
                <a:gridCol w="943849">
                  <a:extLst>
                    <a:ext uri="{9D8B030D-6E8A-4147-A177-3AD203B41FA5}">
                      <a16:colId xmlns:a16="http://schemas.microsoft.com/office/drawing/2014/main" val="2100211163"/>
                    </a:ext>
                  </a:extLst>
                </a:gridCol>
                <a:gridCol w="1764826">
                  <a:extLst>
                    <a:ext uri="{9D8B030D-6E8A-4147-A177-3AD203B41FA5}">
                      <a16:colId xmlns:a16="http://schemas.microsoft.com/office/drawing/2014/main" val="201464056"/>
                    </a:ext>
                  </a:extLst>
                </a:gridCol>
                <a:gridCol w="992753">
                  <a:extLst>
                    <a:ext uri="{9D8B030D-6E8A-4147-A177-3AD203B41FA5}">
                      <a16:colId xmlns:a16="http://schemas.microsoft.com/office/drawing/2014/main" val="930327488"/>
                    </a:ext>
                  </a:extLst>
                </a:gridCol>
                <a:gridCol w="992753">
                  <a:extLst>
                    <a:ext uri="{9D8B030D-6E8A-4147-A177-3AD203B41FA5}">
                      <a16:colId xmlns:a16="http://schemas.microsoft.com/office/drawing/2014/main" val="3450161500"/>
                    </a:ext>
                  </a:extLst>
                </a:gridCol>
                <a:gridCol w="563620">
                  <a:extLst>
                    <a:ext uri="{9D8B030D-6E8A-4147-A177-3AD203B41FA5}">
                      <a16:colId xmlns:a16="http://schemas.microsoft.com/office/drawing/2014/main" val="2309851878"/>
                    </a:ext>
                  </a:extLst>
                </a:gridCol>
              </a:tblGrid>
              <a:tr h="330835">
                <a:tc>
                  <a:txBody>
                    <a:bodyPr/>
                    <a:lstStyle/>
                    <a:p>
                      <a:pPr algn="ctr" rtl="0"/>
                      <a:r>
                        <a:rPr lang="ar-SA" sz="800" b="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الفئة</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solidFill>
                      <a:srgbClr val="E8F4E6"/>
                    </a:solidFill>
                  </a:tcPr>
                </a:tc>
                <a:tc>
                  <a:txBody>
                    <a:bodyPr/>
                    <a:lstStyle/>
                    <a:p>
                      <a:pPr algn="ctr" rtl="1"/>
                      <a:r>
                        <a:rPr lang="ar-SA" sz="800" b="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تفاصيل النفقات المشمولة تحت هذا العنوان</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solidFill>
                      <a:srgbClr val="E8F4E6"/>
                    </a:solidFill>
                  </a:tcPr>
                </a:tc>
                <a:tc>
                  <a:txBody>
                    <a:bodyPr/>
                    <a:lstStyle/>
                    <a:p>
                      <a:pPr algn="ctr" rtl="1"/>
                      <a:r>
                        <a:rPr lang="ar-SA" sz="800" b="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أ</a:t>
                      </a:r>
                      <a:endParaRPr lang="en-FR" sz="1200" kern="100">
                        <a:effectLst/>
                        <a:latin typeface="Calibri" panose="020F0502020204030204" pitchFamily="34" charset="0"/>
                        <a:ea typeface="Times New Roman" panose="02020603050405020304" pitchFamily="18" charset="0"/>
                        <a:cs typeface="Arial" panose="020B0604020202020204" pitchFamily="34" charset="0"/>
                      </a:endParaRPr>
                    </a:p>
                    <a:p>
                      <a:pPr algn="ctr" rtl="0"/>
                      <a:r>
                        <a:rPr lang="ar-SA" sz="800" b="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الغرض</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solidFill>
                      <a:srgbClr val="E8F4E6"/>
                    </a:solidFill>
                  </a:tcPr>
                </a:tc>
                <a:tc>
                  <a:txBody>
                    <a:bodyPr/>
                    <a:lstStyle/>
                    <a:p>
                      <a:pPr algn="ctr" rtl="1"/>
                      <a:r>
                        <a:rPr lang="ar-SA" sz="800" b="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ب</a:t>
                      </a:r>
                      <a:endParaRPr lang="en-FR" sz="1200" kern="100">
                        <a:effectLst/>
                        <a:latin typeface="Calibri" panose="020F0502020204030204" pitchFamily="34" charset="0"/>
                        <a:ea typeface="Times New Roman" panose="02020603050405020304" pitchFamily="18" charset="0"/>
                        <a:cs typeface="Arial" panose="020B0604020202020204" pitchFamily="34" charset="0"/>
                      </a:endParaRPr>
                    </a:p>
                    <a:p>
                      <a:pPr algn="ctr" rtl="0"/>
                      <a:r>
                        <a:rPr lang="ar-SA" sz="800" b="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الميزانية </a:t>
                      </a:r>
                      <a:r>
                        <a:rPr lang="en-US" sz="800" b="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ar-SA" sz="800" b="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التكلفة المتوقعة</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solidFill>
                      <a:srgbClr val="E8F4E6"/>
                    </a:solidFill>
                  </a:tcPr>
                </a:tc>
                <a:tc>
                  <a:txBody>
                    <a:bodyPr/>
                    <a:lstStyle/>
                    <a:p>
                      <a:pPr algn="ctr" rtl="1"/>
                      <a:r>
                        <a:rPr lang="ar-SA" sz="800" b="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ج</a:t>
                      </a:r>
                      <a:endParaRPr lang="en-FR" sz="1200" kern="100">
                        <a:effectLst/>
                        <a:latin typeface="Calibri" panose="020F0502020204030204" pitchFamily="34" charset="0"/>
                        <a:ea typeface="Times New Roman" panose="02020603050405020304" pitchFamily="18" charset="0"/>
                        <a:cs typeface="Arial" panose="020B0604020202020204" pitchFamily="34" charset="0"/>
                      </a:endParaRPr>
                    </a:p>
                    <a:p>
                      <a:pPr algn="ctr" rtl="1"/>
                      <a:r>
                        <a:rPr lang="ar-SA" sz="800" b="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الأولوية</a:t>
                      </a:r>
                      <a:endParaRPr lang="en-FR" sz="1200" kern="100">
                        <a:effectLst/>
                        <a:latin typeface="Calibri" panose="020F0502020204030204" pitchFamily="34" charset="0"/>
                        <a:ea typeface="Times New Roman" panose="02020603050405020304" pitchFamily="18" charset="0"/>
                        <a:cs typeface="Arial" panose="020B0604020202020204" pitchFamily="34" charset="0"/>
                      </a:endParaRPr>
                    </a:p>
                    <a:p>
                      <a:pPr algn="ctr" rtl="0"/>
                      <a:r>
                        <a:rPr lang="ar-SA" sz="800" b="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(١-٥)</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solidFill>
                      <a:srgbClr val="E8F4E6"/>
                    </a:solidFill>
                  </a:tcPr>
                </a:tc>
                <a:extLst>
                  <a:ext uri="{0D108BD9-81ED-4DB2-BD59-A6C34878D82A}">
                    <a16:rowId xmlns:a16="http://schemas.microsoft.com/office/drawing/2014/main" val="589337439"/>
                  </a:ext>
                </a:extLst>
              </a:tr>
              <a:tr h="0">
                <a:tc rowSpan="3">
                  <a:txBody>
                    <a:bodyPr/>
                    <a:lstStyle/>
                    <a:p>
                      <a:pPr algn="r" rtl="0"/>
                      <a:r>
                        <a:rPr lang="ar-SA" sz="900" b="1" kern="100">
                          <a:effectLst/>
                          <a:latin typeface="Calibri" panose="020F0502020204030204" pitchFamily="34" charset="0"/>
                          <a:ea typeface="Calibri" panose="020F0502020204030204" pitchFamily="34" charset="0"/>
                          <a:cs typeface="Calibri" panose="020F0502020204030204" pitchFamily="34" charset="0"/>
                        </a:rPr>
                        <a:t>مدخلات سبل العيش/</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p>
                      <a:pPr algn="r" rtl="0"/>
                      <a:r>
                        <a:rPr lang="ar-SA" sz="900" b="1" kern="100">
                          <a:effectLst/>
                          <a:latin typeface="Calibri" panose="020F0502020204030204" pitchFamily="34" charset="0"/>
                          <a:ea typeface="Calibri" panose="020F0502020204030204" pitchFamily="34" charset="0"/>
                          <a:cs typeface="Calibri" panose="020F0502020204030204" pitchFamily="34" charset="0"/>
                        </a:rPr>
                        <a:t>الأصول الإنتاجية</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rowSpan="3">
                  <a:txBody>
                    <a:bodyPr/>
                    <a:lstStyle/>
                    <a:p>
                      <a:pPr algn="r" rtl="1"/>
                      <a:r>
                        <a:rPr lang="ar-SA" sz="900" kern="100">
                          <a:effectLst/>
                          <a:latin typeface="Calibri" panose="020F0502020204030204" pitchFamily="34" charset="0"/>
                          <a:ea typeface="Calibri" panose="020F0502020204030204" pitchFamily="34" charset="0"/>
                          <a:cs typeface="Calibri" panose="020F0502020204030204" pitchFamily="34" charset="0"/>
                        </a:rPr>
                        <a:t>العمل المتعلق ب معدات ومواد</a:t>
                      </a:r>
                      <a:r>
                        <a:rPr lang="en-US" sz="900" kern="100">
                          <a:effectLst/>
                          <a:latin typeface="Calibri" panose="020F0502020204030204" pitchFamily="34" charset="0"/>
                          <a:ea typeface="Calibri" panose="020F0502020204030204" pitchFamily="34" charset="0"/>
                          <a:cs typeface="Calibri" panose="020F0502020204030204" pitchFamily="34" charset="0"/>
                        </a:rPr>
                        <a:t> - </a:t>
                      </a:r>
                      <a:r>
                        <a:rPr lang="ar-SA" sz="900" kern="100">
                          <a:effectLst/>
                          <a:latin typeface="Calibri" panose="020F0502020204030204" pitchFamily="34" charset="0"/>
                          <a:ea typeface="Calibri" panose="020F0502020204030204" pitchFamily="34" charset="0"/>
                          <a:cs typeface="Calibri" panose="020F0502020204030204" pitchFamily="34" charset="0"/>
                        </a:rPr>
                        <a:t>صيد السمك أو الإمدادات الزراعية؛ ضرائب الدخل</a:t>
                      </a:r>
                      <a:r>
                        <a:rPr lang="en-US" sz="900" kern="100">
                          <a:effectLst/>
                          <a:latin typeface="Calibri" panose="020F0502020204030204" pitchFamily="34" charset="0"/>
                          <a:ea typeface="Calibri" panose="020F0502020204030204" pitchFamily="34" charset="0"/>
                          <a:cs typeface="Calibri" panose="020F0502020204030204" pitchFamily="34" charset="0"/>
                        </a:rPr>
                        <a:t>.</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0"/>
                      <a:r>
                        <a:rPr lang="en-FR" sz="9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0"/>
                      <a:r>
                        <a:rPr lang="en-FR" sz="9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0"/>
                      <a:r>
                        <a:rPr lang="en-FR" sz="9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1697395207"/>
                  </a:ext>
                </a:extLst>
              </a:tr>
              <a:tr h="0">
                <a:tc vMerge="1">
                  <a:txBody>
                    <a:bodyPr/>
                    <a:lstStyle/>
                    <a:p>
                      <a:endParaRPr lang="en-FR"/>
                    </a:p>
                  </a:txBody>
                  <a:tcPr/>
                </a:tc>
                <a:tc vMerge="1">
                  <a:txBody>
                    <a:bodyPr/>
                    <a:lstStyle/>
                    <a:p>
                      <a:endParaRPr lang="en-FR"/>
                    </a:p>
                  </a:txBody>
                  <a:tcPr/>
                </a:tc>
                <a:tc>
                  <a:txBody>
                    <a:bodyPr/>
                    <a:lstStyle/>
                    <a:p>
                      <a:pPr algn="r" rtl="0"/>
                      <a:r>
                        <a:rPr lang="en-FR" sz="9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0"/>
                      <a:r>
                        <a:rPr lang="en-FR" sz="9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0"/>
                      <a:r>
                        <a:rPr lang="en-FR" sz="9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2727322361"/>
                  </a:ext>
                </a:extLst>
              </a:tr>
              <a:tr h="0">
                <a:tc vMerge="1">
                  <a:txBody>
                    <a:bodyPr/>
                    <a:lstStyle/>
                    <a:p>
                      <a:endParaRPr lang="en-FR"/>
                    </a:p>
                  </a:txBody>
                  <a:tcPr/>
                </a:tc>
                <a:tc vMerge="1">
                  <a:txBody>
                    <a:bodyPr/>
                    <a:lstStyle/>
                    <a:p>
                      <a:endParaRPr lang="en-FR"/>
                    </a:p>
                  </a:txBody>
                  <a:tcPr/>
                </a:tc>
                <a:tc>
                  <a:txBody>
                    <a:bodyPr/>
                    <a:lstStyle/>
                    <a:p>
                      <a:pPr algn="r" rtl="0"/>
                      <a:r>
                        <a:rPr lang="en-FR" sz="9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0"/>
                      <a:r>
                        <a:rPr lang="en-FR" sz="9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0"/>
                      <a:r>
                        <a:rPr lang="en-FR" sz="9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192176345"/>
                  </a:ext>
                </a:extLst>
              </a:tr>
              <a:tr h="0">
                <a:tc rowSpan="3">
                  <a:txBody>
                    <a:bodyPr/>
                    <a:lstStyle/>
                    <a:p>
                      <a:pPr algn="r" rtl="0"/>
                      <a:r>
                        <a:rPr lang="ar-SA" sz="900" b="1" kern="100">
                          <a:effectLst/>
                          <a:latin typeface="Calibri" panose="020F0502020204030204" pitchFamily="34" charset="0"/>
                          <a:ea typeface="Calibri" panose="020F0502020204030204" pitchFamily="34" charset="0"/>
                          <a:cs typeface="Calibri" panose="020F0502020204030204" pitchFamily="34" charset="0"/>
                        </a:rPr>
                        <a:t>الأموال الطارئة</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p>
                      <a:pPr algn="r" rtl="0"/>
                      <a:r>
                        <a:rPr lang="ar-SA" sz="900" b="1" kern="100">
                          <a:effectLst/>
                          <a:latin typeface="Calibri" panose="020F0502020204030204" pitchFamily="34" charset="0"/>
                          <a:ea typeface="Calibri" panose="020F0502020204030204" pitchFamily="34" charset="0"/>
                          <a:cs typeface="Calibri" panose="020F0502020204030204" pitchFamily="34" charset="0"/>
                        </a:rPr>
                        <a:t>/</a:t>
                      </a:r>
                      <a:br>
                        <a:rPr lang="en-CA" sz="900" b="1" kern="100">
                          <a:effectLst/>
                          <a:latin typeface="Calibri" panose="020F0502020204030204" pitchFamily="34" charset="0"/>
                          <a:ea typeface="Calibri" panose="020F0502020204030204" pitchFamily="34" charset="0"/>
                          <a:cs typeface="Calibri" panose="020F0502020204030204" pitchFamily="34" charset="0"/>
                        </a:rPr>
                      </a:br>
                      <a:r>
                        <a:rPr lang="ar-SA" sz="900" b="1" kern="100">
                          <a:effectLst/>
                          <a:latin typeface="Calibri" panose="020F0502020204030204" pitchFamily="34" charset="0"/>
                          <a:ea typeface="Calibri" panose="020F0502020204030204" pitchFamily="34" charset="0"/>
                          <a:cs typeface="Calibri" panose="020F0502020204030204" pitchFamily="34" charset="0"/>
                        </a:rPr>
                        <a:t>المدخرات</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rowSpan="3">
                  <a:txBody>
                    <a:bodyPr/>
                    <a:lstStyle/>
                    <a:p>
                      <a:pPr algn="r" rtl="1"/>
                      <a:r>
                        <a:rPr lang="ar-SA" sz="900" kern="100">
                          <a:effectLst/>
                          <a:latin typeface="Calibri" panose="020F0502020204030204" pitchFamily="34" charset="0"/>
                          <a:ea typeface="Calibri" panose="020F0502020204030204" pitchFamily="34" charset="0"/>
                          <a:cs typeface="Calibri" panose="020F0502020204030204" pitchFamily="34" charset="0"/>
                        </a:rPr>
                        <a:t>المال الذي</a:t>
                      </a:r>
                      <a:r>
                        <a:rPr lang="en-US" sz="900" kern="100">
                          <a:effectLst/>
                          <a:latin typeface="Calibri" panose="020F0502020204030204" pitchFamily="34" charset="0"/>
                          <a:ea typeface="Calibri" panose="020F0502020204030204" pitchFamily="34" charset="0"/>
                          <a:cs typeface="Calibri" panose="020F0502020204030204" pitchFamily="34" charset="0"/>
                        </a:rPr>
                        <a:t> - </a:t>
                      </a:r>
                      <a:r>
                        <a:rPr lang="ar-SA" sz="900" kern="100">
                          <a:effectLst/>
                          <a:latin typeface="Calibri" panose="020F0502020204030204" pitchFamily="34" charset="0"/>
                          <a:ea typeface="Calibri" panose="020F0502020204030204" pitchFamily="34" charset="0"/>
                          <a:cs typeface="Calibri" panose="020F0502020204030204" pitchFamily="34" charset="0"/>
                        </a:rPr>
                        <a:t>يتم وضعه جانبا، على سبيل المثال، في حالة المرض، التقاعد ، أو لتكاليف الطوارئ</a:t>
                      </a:r>
                      <a:r>
                        <a:rPr lang="en-US" sz="900" kern="100">
                          <a:effectLst/>
                          <a:latin typeface="Calibri" panose="020F0502020204030204" pitchFamily="34" charset="0"/>
                          <a:ea typeface="Calibri" panose="020F0502020204030204" pitchFamily="34" charset="0"/>
                          <a:cs typeface="Calibri" panose="020F0502020204030204" pitchFamily="34" charset="0"/>
                        </a:rPr>
                        <a:t>.</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0"/>
                      <a:r>
                        <a:rPr lang="en-FR" sz="9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0"/>
                      <a:r>
                        <a:rPr lang="en-FR" sz="9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0"/>
                      <a:r>
                        <a:rPr lang="en-FR" sz="9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1763846728"/>
                  </a:ext>
                </a:extLst>
              </a:tr>
              <a:tr h="0">
                <a:tc vMerge="1">
                  <a:txBody>
                    <a:bodyPr/>
                    <a:lstStyle/>
                    <a:p>
                      <a:endParaRPr lang="en-FR"/>
                    </a:p>
                  </a:txBody>
                  <a:tcPr/>
                </a:tc>
                <a:tc vMerge="1">
                  <a:txBody>
                    <a:bodyPr/>
                    <a:lstStyle/>
                    <a:p>
                      <a:endParaRPr lang="en-FR"/>
                    </a:p>
                  </a:txBody>
                  <a:tcPr/>
                </a:tc>
                <a:tc>
                  <a:txBody>
                    <a:bodyPr/>
                    <a:lstStyle/>
                    <a:p>
                      <a:pPr algn="r" rtl="0"/>
                      <a:r>
                        <a:rPr lang="en-FR" sz="9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0"/>
                      <a:r>
                        <a:rPr lang="en-FR" sz="9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0"/>
                      <a:r>
                        <a:rPr lang="en-FR" sz="9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2482861014"/>
                  </a:ext>
                </a:extLst>
              </a:tr>
              <a:tr h="0">
                <a:tc vMerge="1">
                  <a:txBody>
                    <a:bodyPr/>
                    <a:lstStyle/>
                    <a:p>
                      <a:endParaRPr lang="en-FR"/>
                    </a:p>
                  </a:txBody>
                  <a:tcPr/>
                </a:tc>
                <a:tc vMerge="1">
                  <a:txBody>
                    <a:bodyPr/>
                    <a:lstStyle/>
                    <a:p>
                      <a:endParaRPr lang="en-FR"/>
                    </a:p>
                  </a:txBody>
                  <a:tcPr/>
                </a:tc>
                <a:tc>
                  <a:txBody>
                    <a:bodyPr/>
                    <a:lstStyle/>
                    <a:p>
                      <a:pPr algn="r" rtl="0"/>
                      <a:r>
                        <a:rPr lang="en-FR" sz="9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0"/>
                      <a:r>
                        <a:rPr lang="en-FR" sz="9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0"/>
                      <a:r>
                        <a:rPr lang="en-FR" sz="9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2498939006"/>
                  </a:ext>
                </a:extLst>
              </a:tr>
              <a:tr h="0">
                <a:tc rowSpan="3">
                  <a:txBody>
                    <a:bodyPr/>
                    <a:lstStyle/>
                    <a:p>
                      <a:pPr algn="r" rtl="0"/>
                      <a:r>
                        <a:rPr lang="ar-SA" sz="900" b="1" kern="100">
                          <a:effectLst/>
                          <a:latin typeface="Calibri" panose="020F0502020204030204" pitchFamily="34" charset="0"/>
                          <a:ea typeface="Calibri" panose="020F0502020204030204" pitchFamily="34" charset="0"/>
                          <a:cs typeface="Calibri" panose="020F0502020204030204" pitchFamily="34" charset="0"/>
                        </a:rPr>
                        <a:t>أخرى</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rowSpan="3">
                  <a:txBody>
                    <a:bodyPr/>
                    <a:lstStyle/>
                    <a:p>
                      <a:pPr algn="r" rtl="1"/>
                      <a:r>
                        <a:rPr lang="ar-SA" sz="900" kern="100">
                          <a:effectLst/>
                          <a:latin typeface="Calibri" panose="020F0502020204030204" pitchFamily="34" charset="0"/>
                          <a:ea typeface="Calibri" panose="020F0502020204030204" pitchFamily="34" charset="0"/>
                          <a:cs typeface="Calibri" panose="020F0502020204030204" pitchFamily="34" charset="0"/>
                        </a:rPr>
                        <a:t>التكاليف الأخرى التي لا تدخل في أي فئة أعلاه. يمكن أن يشمل ذلك على سبيل المثال، رد الديون</a:t>
                      </a:r>
                      <a:r>
                        <a:rPr lang="en-US" sz="900" kern="100">
                          <a:effectLst/>
                          <a:latin typeface="Calibri" panose="020F0502020204030204" pitchFamily="34" charset="0"/>
                          <a:ea typeface="Calibri" panose="020F0502020204030204" pitchFamily="34" charset="0"/>
                          <a:cs typeface="Calibri" panose="020F0502020204030204" pitchFamily="34" charset="0"/>
                        </a:rPr>
                        <a:t>.</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0"/>
                      <a:r>
                        <a:rPr lang="en-FR" sz="9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0"/>
                      <a:r>
                        <a:rPr lang="en-FR" sz="9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0"/>
                      <a:r>
                        <a:rPr lang="en-FR" sz="9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2204947967"/>
                  </a:ext>
                </a:extLst>
              </a:tr>
              <a:tr h="0">
                <a:tc vMerge="1">
                  <a:txBody>
                    <a:bodyPr/>
                    <a:lstStyle/>
                    <a:p>
                      <a:endParaRPr lang="en-FR"/>
                    </a:p>
                  </a:txBody>
                  <a:tcPr/>
                </a:tc>
                <a:tc vMerge="1">
                  <a:txBody>
                    <a:bodyPr/>
                    <a:lstStyle/>
                    <a:p>
                      <a:endParaRPr lang="en-FR"/>
                    </a:p>
                  </a:txBody>
                  <a:tcPr/>
                </a:tc>
                <a:tc>
                  <a:txBody>
                    <a:bodyPr/>
                    <a:lstStyle/>
                    <a:p>
                      <a:pPr algn="r" rtl="0"/>
                      <a:r>
                        <a:rPr lang="en-FR" sz="9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0"/>
                      <a:r>
                        <a:rPr lang="en-FR" sz="9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0"/>
                      <a:r>
                        <a:rPr lang="en-FR" sz="9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2935149864"/>
                  </a:ext>
                </a:extLst>
              </a:tr>
              <a:tr h="0">
                <a:tc vMerge="1">
                  <a:txBody>
                    <a:bodyPr/>
                    <a:lstStyle/>
                    <a:p>
                      <a:endParaRPr lang="en-FR"/>
                    </a:p>
                  </a:txBody>
                  <a:tcPr/>
                </a:tc>
                <a:tc vMerge="1">
                  <a:txBody>
                    <a:bodyPr/>
                    <a:lstStyle/>
                    <a:p>
                      <a:endParaRPr lang="en-FR"/>
                    </a:p>
                  </a:txBody>
                  <a:tcPr/>
                </a:tc>
                <a:tc>
                  <a:txBody>
                    <a:bodyPr/>
                    <a:lstStyle/>
                    <a:p>
                      <a:pPr algn="r" rtl="0"/>
                      <a:r>
                        <a:rPr lang="en-FR" sz="9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0"/>
                      <a:r>
                        <a:rPr lang="en-FR" sz="9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0"/>
                      <a:r>
                        <a:rPr lang="en-FR" sz="9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2877359286"/>
                  </a:ext>
                </a:extLst>
              </a:tr>
            </a:tbl>
          </a:graphicData>
        </a:graphic>
      </p:graphicFrame>
    </p:spTree>
    <p:extLst>
      <p:ext uri="{BB962C8B-B14F-4D97-AF65-F5344CB8AC3E}">
        <p14:creationId xmlns:p14="http://schemas.microsoft.com/office/powerpoint/2010/main" val="302446087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Hexagon 21">
            <a:extLst>
              <a:ext uri="{FF2B5EF4-FFF2-40B4-BE49-F238E27FC236}">
                <a16:creationId xmlns:a16="http://schemas.microsoft.com/office/drawing/2014/main" id="{A2D35EE8-41DB-A58A-448D-DC4C7CE9F082}"/>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3" name="Hexagon 22">
            <a:extLst>
              <a:ext uri="{FF2B5EF4-FFF2-40B4-BE49-F238E27FC236}">
                <a16:creationId xmlns:a16="http://schemas.microsoft.com/office/drawing/2014/main" id="{16003E25-C6B2-5D42-2483-5E3587575E25}"/>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4" name="Hexagon 23">
            <a:extLst>
              <a:ext uri="{FF2B5EF4-FFF2-40B4-BE49-F238E27FC236}">
                <a16:creationId xmlns:a16="http://schemas.microsoft.com/office/drawing/2014/main" id="{B2A0ABCB-3A68-DEA7-E273-549A5556A2CA}"/>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5" name="Hexagon 24">
            <a:extLst>
              <a:ext uri="{FF2B5EF4-FFF2-40B4-BE49-F238E27FC236}">
                <a16:creationId xmlns:a16="http://schemas.microsoft.com/office/drawing/2014/main" id="{B85F5C15-B8BD-1D43-85FF-D9B4C8F3A7AC}"/>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6" name="Hexagon 25">
            <a:extLst>
              <a:ext uri="{FF2B5EF4-FFF2-40B4-BE49-F238E27FC236}">
                <a16:creationId xmlns:a16="http://schemas.microsoft.com/office/drawing/2014/main" id="{F14DE2B8-B777-32A2-F53E-8049F399D55D}"/>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7" name="Hexagon 26">
            <a:extLst>
              <a:ext uri="{FF2B5EF4-FFF2-40B4-BE49-F238E27FC236}">
                <a16:creationId xmlns:a16="http://schemas.microsoft.com/office/drawing/2014/main" id="{04DC422E-6305-CBD2-BD1F-17B61D84473B}"/>
              </a:ext>
            </a:extLst>
          </p:cNvPr>
          <p:cNvSpPr/>
          <p:nvPr/>
        </p:nvSpPr>
        <p:spPr>
          <a:xfrm rot="1782986">
            <a:off x="286724" y="261533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8" name="Hexagon 27">
            <a:extLst>
              <a:ext uri="{FF2B5EF4-FFF2-40B4-BE49-F238E27FC236}">
                <a16:creationId xmlns:a16="http://schemas.microsoft.com/office/drawing/2014/main" id="{1252A627-0466-B646-DD1B-FA8E72CC2433}"/>
              </a:ext>
            </a:extLst>
          </p:cNvPr>
          <p:cNvSpPr/>
          <p:nvPr/>
        </p:nvSpPr>
        <p:spPr>
          <a:xfrm rot="1782986">
            <a:off x="286724" y="307817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9" name="Hexagon 28">
            <a:extLst>
              <a:ext uri="{FF2B5EF4-FFF2-40B4-BE49-F238E27FC236}">
                <a16:creationId xmlns:a16="http://schemas.microsoft.com/office/drawing/2014/main" id="{C5124442-4A24-2DD5-F7FD-E0DAA020A011}"/>
              </a:ext>
            </a:extLst>
          </p:cNvPr>
          <p:cNvSpPr/>
          <p:nvPr/>
        </p:nvSpPr>
        <p:spPr>
          <a:xfrm rot="1782986">
            <a:off x="286724" y="354102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0" name="Hexagon 29">
            <a:extLst>
              <a:ext uri="{FF2B5EF4-FFF2-40B4-BE49-F238E27FC236}">
                <a16:creationId xmlns:a16="http://schemas.microsoft.com/office/drawing/2014/main" id="{C9D92BF8-1258-98A1-15F5-0592EB027820}"/>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1" name="Hexagon 30">
            <a:extLst>
              <a:ext uri="{FF2B5EF4-FFF2-40B4-BE49-F238E27FC236}">
                <a16:creationId xmlns:a16="http://schemas.microsoft.com/office/drawing/2014/main" id="{904599C4-1BF7-8D50-6295-30BCBAB9A19D}"/>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6" name="TextBox 35">
            <a:extLst>
              <a:ext uri="{FF2B5EF4-FFF2-40B4-BE49-F238E27FC236}">
                <a16:creationId xmlns:a16="http://schemas.microsoft.com/office/drawing/2014/main" id="{EA0F828B-389E-A872-9ADF-76AB64CF1870}"/>
              </a:ext>
            </a:extLst>
          </p:cNvPr>
          <p:cNvSpPr txBox="1"/>
          <p:nvPr/>
        </p:nvSpPr>
        <p:spPr>
          <a:xfrm>
            <a:off x="1004223" y="701228"/>
            <a:ext cx="5254041" cy="276999"/>
          </a:xfrm>
          <a:prstGeom prst="rect">
            <a:avLst/>
          </a:prstGeom>
          <a:noFill/>
        </p:spPr>
        <p:txBody>
          <a:bodyPr wrap="square" rtlCol="0">
            <a:spAutoFit/>
          </a:bodyPr>
          <a:lstStyle/>
          <a:p>
            <a:pPr marR="0" lvl="0" algn="r" defTabSz="914400" rtl="1" eaLnBrk="1" fontAlgn="auto" latinLnBrk="0" hangingPunct="1">
              <a:lnSpc>
                <a:spcPct val="100000"/>
              </a:lnSpc>
              <a:spcBef>
                <a:spcPts val="0"/>
              </a:spcBef>
              <a:spcAft>
                <a:spcPts val="0"/>
              </a:spcAft>
              <a:buClr>
                <a:srgbClr val="000000"/>
              </a:buClr>
              <a:buSzTx/>
              <a:tabLst/>
              <a:defRPr/>
            </a:pPr>
            <a:r>
              <a:rPr lang="en-US" sz="1200" b="1" i="0" dirty="0">
                <a:latin typeface="Calibri" panose="020F0502020204030204" pitchFamily="34" charset="0"/>
                <a:cs typeface="Calibri" panose="020F0502020204030204" pitchFamily="34" charset="0"/>
              </a:rPr>
              <a:t>الأداة </a:t>
            </a:r>
            <a:r>
              <a:rPr lang="ar-SA" sz="1200" b="1" i="0" dirty="0">
                <a:latin typeface="Calibri" panose="020F0502020204030204" pitchFamily="34" charset="0"/>
                <a:cs typeface="Calibri" panose="020F0502020204030204" pitchFamily="34" charset="0"/>
              </a:rPr>
              <a:t>٣</a:t>
            </a:r>
            <a:r>
              <a:rPr lang="en-US" sz="1200" b="1" i="0" dirty="0">
                <a:latin typeface="Calibri" panose="020F0502020204030204" pitchFamily="34" charset="0"/>
                <a:cs typeface="Calibri" panose="020F0502020204030204" pitchFamily="34" charset="0"/>
              </a:rPr>
              <a:t> - جدول </a:t>
            </a:r>
            <a:r>
              <a:rPr lang="ar-SA" sz="1200" b="1" i="0" dirty="0">
                <a:latin typeface="Calibri" panose="020F0502020204030204" pitchFamily="34" charset="0"/>
                <a:cs typeface="Calibri" panose="020F0502020204030204" pitchFamily="34" charset="0"/>
              </a:rPr>
              <a:t>متابعة</a:t>
            </a:r>
            <a:r>
              <a:rPr lang="en-US" sz="1200" b="1" i="0" dirty="0">
                <a:latin typeface="Calibri" panose="020F0502020204030204" pitchFamily="34" charset="0"/>
                <a:cs typeface="Calibri" panose="020F0502020204030204" pitchFamily="34" charset="0"/>
              </a:rPr>
              <a:t> الدخل</a:t>
            </a:r>
          </a:p>
        </p:txBody>
      </p:sp>
      <p:sp>
        <p:nvSpPr>
          <p:cNvPr id="37" name="TextBox 36">
            <a:extLst>
              <a:ext uri="{FF2B5EF4-FFF2-40B4-BE49-F238E27FC236}">
                <a16:creationId xmlns:a16="http://schemas.microsoft.com/office/drawing/2014/main" id="{4DCF04B3-645C-A415-FC3D-C2C659520CCF}"/>
              </a:ext>
            </a:extLst>
          </p:cNvPr>
          <p:cNvSpPr txBox="1"/>
          <p:nvPr/>
        </p:nvSpPr>
        <p:spPr>
          <a:xfrm>
            <a:off x="1004223" y="5089622"/>
            <a:ext cx="5254041" cy="276999"/>
          </a:xfrm>
          <a:prstGeom prst="rect">
            <a:avLst/>
          </a:prstGeom>
          <a:noFill/>
        </p:spPr>
        <p:txBody>
          <a:bodyPr wrap="square" rtlCol="0">
            <a:spAutoFit/>
          </a:bodyPr>
          <a:lstStyle/>
          <a:p>
            <a:pPr marR="0" lvl="0" algn="r" defTabSz="914400" rtl="1" eaLnBrk="1" fontAlgn="auto" latinLnBrk="0" hangingPunct="1">
              <a:lnSpc>
                <a:spcPct val="100000"/>
              </a:lnSpc>
              <a:spcBef>
                <a:spcPts val="0"/>
              </a:spcBef>
              <a:spcAft>
                <a:spcPts val="0"/>
              </a:spcAft>
              <a:buClr>
                <a:srgbClr val="000000"/>
              </a:buClr>
              <a:buSzTx/>
              <a:tabLst/>
              <a:defRPr/>
            </a:pPr>
            <a:r>
              <a:rPr lang="en-US" sz="1200" b="1" i="0" dirty="0"/>
              <a:t>الأداة </a:t>
            </a:r>
            <a:r>
              <a:rPr lang="ar-SA" sz="1200" b="1" i="0" dirty="0"/>
              <a:t>٤</a:t>
            </a:r>
            <a:r>
              <a:rPr lang="en-US" sz="1200" b="1" i="0" dirty="0"/>
              <a:t>: جدول </a:t>
            </a:r>
            <a:r>
              <a:rPr lang="ar-SA" sz="1200" b="1" i="0" dirty="0"/>
              <a:t>متابعة المصاريف</a:t>
            </a:r>
            <a:endParaRPr lang="en-US" sz="1200" b="1" i="0" dirty="0"/>
          </a:p>
        </p:txBody>
      </p:sp>
      <p:graphicFrame>
        <p:nvGraphicFramePr>
          <p:cNvPr id="2" name="Table 1">
            <a:extLst>
              <a:ext uri="{FF2B5EF4-FFF2-40B4-BE49-F238E27FC236}">
                <a16:creationId xmlns:a16="http://schemas.microsoft.com/office/drawing/2014/main" id="{699B4137-0145-B29C-2429-411AA8B4C6A5}"/>
              </a:ext>
            </a:extLst>
          </p:cNvPr>
          <p:cNvGraphicFramePr>
            <a:graphicFrameLocks noGrp="1"/>
          </p:cNvGraphicFramePr>
          <p:nvPr>
            <p:extLst>
              <p:ext uri="{D42A27DB-BD31-4B8C-83A1-F6EECF244321}">
                <p14:modId xmlns:p14="http://schemas.microsoft.com/office/powerpoint/2010/main" val="3380012821"/>
              </p:ext>
            </p:extLst>
          </p:nvPr>
        </p:nvGraphicFramePr>
        <p:xfrm>
          <a:off x="1000461" y="978227"/>
          <a:ext cx="5257800" cy="3505835"/>
        </p:xfrm>
        <a:graphic>
          <a:graphicData uri="http://schemas.openxmlformats.org/drawingml/2006/table">
            <a:tbl>
              <a:tblPr rtl="1" firstRow="1" firstCol="1" lastRow="1" lastCol="1" bandRow="1" bandCol="1"/>
              <a:tblGrid>
                <a:gridCol w="1054100">
                  <a:extLst>
                    <a:ext uri="{9D8B030D-6E8A-4147-A177-3AD203B41FA5}">
                      <a16:colId xmlns:a16="http://schemas.microsoft.com/office/drawing/2014/main" val="78929488"/>
                    </a:ext>
                  </a:extLst>
                </a:gridCol>
                <a:gridCol w="977900">
                  <a:extLst>
                    <a:ext uri="{9D8B030D-6E8A-4147-A177-3AD203B41FA5}">
                      <a16:colId xmlns:a16="http://schemas.microsoft.com/office/drawing/2014/main" val="1240172791"/>
                    </a:ext>
                  </a:extLst>
                </a:gridCol>
                <a:gridCol w="952500">
                  <a:extLst>
                    <a:ext uri="{9D8B030D-6E8A-4147-A177-3AD203B41FA5}">
                      <a16:colId xmlns:a16="http://schemas.microsoft.com/office/drawing/2014/main" val="683275761"/>
                    </a:ext>
                  </a:extLst>
                </a:gridCol>
                <a:gridCol w="1270000">
                  <a:extLst>
                    <a:ext uri="{9D8B030D-6E8A-4147-A177-3AD203B41FA5}">
                      <a16:colId xmlns:a16="http://schemas.microsoft.com/office/drawing/2014/main" val="3614415039"/>
                    </a:ext>
                  </a:extLst>
                </a:gridCol>
                <a:gridCol w="1003300">
                  <a:extLst>
                    <a:ext uri="{9D8B030D-6E8A-4147-A177-3AD203B41FA5}">
                      <a16:colId xmlns:a16="http://schemas.microsoft.com/office/drawing/2014/main" val="1880242044"/>
                    </a:ext>
                  </a:extLst>
                </a:gridCol>
              </a:tblGrid>
              <a:tr h="796925">
                <a:tc>
                  <a:txBody>
                    <a:bodyPr/>
                    <a:lstStyle/>
                    <a:p>
                      <a:pPr algn="r" rtl="0"/>
                      <a:r>
                        <a:rPr lang="ar-SA" sz="800" b="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مصدر الدخل</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solidFill>
                      <a:srgbClr val="E8F4E6"/>
                    </a:solidFill>
                  </a:tcPr>
                </a:tc>
                <a:tc>
                  <a:txBody>
                    <a:bodyPr/>
                    <a:lstStyle/>
                    <a:p>
                      <a:pPr algn="r" rtl="0"/>
                      <a:r>
                        <a:rPr lang="ar-SA" sz="800" b="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كمية الدخل</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solidFill>
                      <a:srgbClr val="E8F4E6"/>
                    </a:solidFill>
                  </a:tcPr>
                </a:tc>
                <a:tc>
                  <a:txBody>
                    <a:bodyPr/>
                    <a:lstStyle/>
                    <a:p>
                      <a:pPr algn="r" rtl="0"/>
                      <a:r>
                        <a:rPr lang="ar-SA" sz="800" b="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تاريخ تلقي الدخل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solidFill>
                      <a:srgbClr val="E8F4E6"/>
                    </a:solidFill>
                  </a:tcPr>
                </a:tc>
                <a:tc>
                  <a:txBody>
                    <a:bodyPr/>
                    <a:lstStyle/>
                    <a:p>
                      <a:pPr algn="r" rtl="0"/>
                      <a:r>
                        <a:rPr lang="ar-SA" sz="800" b="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تكرار الدخل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p>
                      <a:pPr algn="r" rtl="0"/>
                      <a:r>
                        <a:rPr lang="en-US" sz="800" b="1" i="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r>
                        <a:rPr lang="ar-SA" sz="800" b="1" i="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يوميًا، أسبوعي، شهري ، سنوي ، غير معروف</a:t>
                      </a:r>
                      <a:r>
                        <a:rPr lang="en-US" sz="800" b="1" i="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solidFill>
                      <a:srgbClr val="E8F4E6"/>
                    </a:solidFill>
                  </a:tcPr>
                </a:tc>
                <a:tc>
                  <a:txBody>
                    <a:bodyPr/>
                    <a:lstStyle/>
                    <a:p>
                      <a:pPr algn="r" rtl="0"/>
                      <a:r>
                        <a:rPr lang="ar-SA" sz="800" b="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أية شروط</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solidFill>
                      <a:srgbClr val="E8F4E6"/>
                    </a:solidFill>
                  </a:tcPr>
                </a:tc>
                <a:extLst>
                  <a:ext uri="{0D108BD9-81ED-4DB2-BD59-A6C34878D82A}">
                    <a16:rowId xmlns:a16="http://schemas.microsoft.com/office/drawing/2014/main" val="2379530445"/>
                  </a:ext>
                </a:extLst>
              </a:tr>
              <a:tr h="451485">
                <a:tc>
                  <a:txBody>
                    <a:bodyPr/>
                    <a:lstStyle/>
                    <a:p>
                      <a:pPr algn="r" rtl="0"/>
                      <a:r>
                        <a:rPr lang="ar-SA" sz="900" b="1" kern="100">
                          <a:effectLst/>
                          <a:latin typeface="Calibri" panose="020F0502020204030204" pitchFamily="34" charset="0"/>
                          <a:ea typeface="Calibri" panose="020F0502020204030204" pitchFamily="34" charset="0"/>
                          <a:cs typeface="Calibri" panose="020F0502020204030204" pitchFamily="34" charset="0"/>
                        </a:rPr>
                        <a:t>أ</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0"/>
                      <a:r>
                        <a:rPr lang="en-FR" sz="9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0"/>
                      <a:r>
                        <a:rPr lang="en-FR" sz="9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0"/>
                      <a:r>
                        <a:rPr lang="en-FR" sz="9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1160883292"/>
                  </a:ext>
                </a:extLst>
              </a:tr>
              <a:tr h="451485">
                <a:tc>
                  <a:txBody>
                    <a:bodyPr/>
                    <a:lstStyle/>
                    <a:p>
                      <a:pPr algn="r" rtl="0"/>
                      <a:r>
                        <a:rPr lang="ar-SA" sz="900" b="1" kern="100">
                          <a:effectLst/>
                          <a:latin typeface="Calibri" panose="020F0502020204030204" pitchFamily="34" charset="0"/>
                          <a:ea typeface="Calibri" panose="020F0502020204030204" pitchFamily="34" charset="0"/>
                          <a:cs typeface="Calibri" panose="020F0502020204030204" pitchFamily="34" charset="0"/>
                        </a:rPr>
                        <a:t>ب</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0"/>
                      <a:r>
                        <a:rPr lang="en-FR" sz="9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0"/>
                      <a:r>
                        <a:rPr lang="en-FR" sz="9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0"/>
                      <a:r>
                        <a:rPr lang="en-FR" sz="9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3340910719"/>
                  </a:ext>
                </a:extLst>
              </a:tr>
              <a:tr h="451485">
                <a:tc>
                  <a:txBody>
                    <a:bodyPr/>
                    <a:lstStyle/>
                    <a:p>
                      <a:pPr algn="r" rtl="0"/>
                      <a:r>
                        <a:rPr lang="ar-SA" sz="900" b="1" kern="100">
                          <a:effectLst/>
                          <a:latin typeface="Calibri" panose="020F0502020204030204" pitchFamily="34" charset="0"/>
                          <a:ea typeface="Calibri" panose="020F0502020204030204" pitchFamily="34" charset="0"/>
                          <a:cs typeface="Calibri" panose="020F0502020204030204" pitchFamily="34" charset="0"/>
                        </a:rPr>
                        <a:t>ج</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0"/>
                      <a:r>
                        <a:rPr lang="en-FR" sz="9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0"/>
                      <a:r>
                        <a:rPr lang="en-FR" sz="9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algn="r" rtl="0"/>
                      <a:r>
                        <a:rPr lang="en-FR" sz="900" b="1" kern="100">
                          <a:effectLst/>
                          <a:latin typeface="Calibri" panose="020F0502020204030204" pitchFamily="34" charset="0"/>
                          <a:ea typeface="Calibri" panose="020F0502020204030204" pitchFamily="34" charset="0"/>
                          <a:cs typeface="Calibri" panose="020F0502020204030204" pitchFamily="34" charset="0"/>
                        </a:rPr>
                        <a:t> </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3845760006"/>
                  </a:ext>
                </a:extLst>
              </a:tr>
              <a:tr h="451485">
                <a:tc>
                  <a:txBody>
                    <a:bodyPr/>
                    <a:lstStyle/>
                    <a:p>
                      <a:pPr algn="r" rtl="0"/>
                      <a:r>
                        <a:rPr lang="ar-SA" sz="900" b="1" kern="100">
                          <a:effectLst/>
                          <a:latin typeface="Calibri" panose="020F0502020204030204" pitchFamily="34" charset="0"/>
                          <a:ea typeface="Calibri" panose="020F0502020204030204" pitchFamily="34" charset="0"/>
                          <a:cs typeface="Calibri" panose="020F0502020204030204" pitchFamily="34" charset="0"/>
                        </a:rPr>
                        <a:t>د</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3424780246"/>
                  </a:ext>
                </a:extLst>
              </a:tr>
              <a:tr h="451485">
                <a:tc>
                  <a:txBody>
                    <a:bodyPr/>
                    <a:lstStyle/>
                    <a:p>
                      <a:pPr algn="r" rtl="0"/>
                      <a:r>
                        <a:rPr lang="ar-SA" sz="900" b="1" kern="100">
                          <a:effectLst/>
                          <a:latin typeface="Calibri" panose="020F0502020204030204" pitchFamily="34" charset="0"/>
                          <a:ea typeface="Calibri" panose="020F0502020204030204" pitchFamily="34" charset="0"/>
                          <a:cs typeface="Calibri" panose="020F0502020204030204" pitchFamily="34" charset="0"/>
                        </a:rPr>
                        <a:t>ه</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3470260135"/>
                  </a:ext>
                </a:extLst>
              </a:tr>
              <a:tr h="451485">
                <a:tc>
                  <a:txBody>
                    <a:bodyPr/>
                    <a:lstStyle/>
                    <a:p>
                      <a:pPr algn="r" rtl="0"/>
                      <a:r>
                        <a:rPr lang="ar-SA" sz="900" b="1" kern="100">
                          <a:effectLst/>
                          <a:latin typeface="Calibri" panose="020F0502020204030204" pitchFamily="34" charset="0"/>
                          <a:ea typeface="Calibri" panose="020F0502020204030204" pitchFamily="34" charset="0"/>
                          <a:cs typeface="Calibri" panose="020F0502020204030204" pitchFamily="34" charset="0"/>
                        </a:rPr>
                        <a:t>خ</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marL="0" algn="r" defTabSz="685800" rtl="1" eaLnBrk="1" latinLnBrk="0" hangingPunct="1"/>
                      <a:endParaRPr lang="en-FR" sz="1200" kern="100">
                        <a:effectLst/>
                        <a:latin typeface="Calibri" panose="020F0502020204030204" pitchFamily="34" charset="0"/>
                        <a:cs typeface="Arial" panose="020B0604020202020204" pitchFamily="34" charset="0"/>
                      </a:endParaRPr>
                    </a:p>
                  </a:txBody>
                  <a:tcPr marL="45720" marR="45720">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2868104312"/>
                  </a:ext>
                </a:extLst>
              </a:tr>
            </a:tbl>
          </a:graphicData>
        </a:graphic>
      </p:graphicFrame>
      <p:graphicFrame>
        <p:nvGraphicFramePr>
          <p:cNvPr id="3" name="Table 2">
            <a:extLst>
              <a:ext uri="{FF2B5EF4-FFF2-40B4-BE49-F238E27FC236}">
                <a16:creationId xmlns:a16="http://schemas.microsoft.com/office/drawing/2014/main" id="{BF7C5635-C772-80A1-EC2A-8057732AB334}"/>
              </a:ext>
            </a:extLst>
          </p:cNvPr>
          <p:cNvGraphicFramePr>
            <a:graphicFrameLocks noGrp="1"/>
          </p:cNvGraphicFramePr>
          <p:nvPr>
            <p:extLst>
              <p:ext uri="{D42A27DB-BD31-4B8C-83A1-F6EECF244321}">
                <p14:modId xmlns:p14="http://schemas.microsoft.com/office/powerpoint/2010/main" val="3167679261"/>
              </p:ext>
            </p:extLst>
          </p:nvPr>
        </p:nvGraphicFramePr>
        <p:xfrm>
          <a:off x="1000461" y="5366621"/>
          <a:ext cx="5257800" cy="3462655"/>
        </p:xfrm>
        <a:graphic>
          <a:graphicData uri="http://schemas.openxmlformats.org/drawingml/2006/table">
            <a:tbl>
              <a:tblPr rtl="1" firstRow="1" bandRow="1"/>
              <a:tblGrid>
                <a:gridCol w="1051560">
                  <a:extLst>
                    <a:ext uri="{9D8B030D-6E8A-4147-A177-3AD203B41FA5}">
                      <a16:colId xmlns:a16="http://schemas.microsoft.com/office/drawing/2014/main" val="3853271838"/>
                    </a:ext>
                  </a:extLst>
                </a:gridCol>
                <a:gridCol w="1051560">
                  <a:extLst>
                    <a:ext uri="{9D8B030D-6E8A-4147-A177-3AD203B41FA5}">
                      <a16:colId xmlns:a16="http://schemas.microsoft.com/office/drawing/2014/main" val="2044975667"/>
                    </a:ext>
                  </a:extLst>
                </a:gridCol>
                <a:gridCol w="1051560">
                  <a:extLst>
                    <a:ext uri="{9D8B030D-6E8A-4147-A177-3AD203B41FA5}">
                      <a16:colId xmlns:a16="http://schemas.microsoft.com/office/drawing/2014/main" val="1288518921"/>
                    </a:ext>
                  </a:extLst>
                </a:gridCol>
                <a:gridCol w="1051560">
                  <a:extLst>
                    <a:ext uri="{9D8B030D-6E8A-4147-A177-3AD203B41FA5}">
                      <a16:colId xmlns:a16="http://schemas.microsoft.com/office/drawing/2014/main" val="2920630647"/>
                    </a:ext>
                  </a:extLst>
                </a:gridCol>
                <a:gridCol w="1051560">
                  <a:extLst>
                    <a:ext uri="{9D8B030D-6E8A-4147-A177-3AD203B41FA5}">
                      <a16:colId xmlns:a16="http://schemas.microsoft.com/office/drawing/2014/main" val="1907224388"/>
                    </a:ext>
                  </a:extLst>
                </a:gridCol>
              </a:tblGrid>
              <a:tr h="761365">
                <a:tc>
                  <a:txBody>
                    <a:bodyPr/>
                    <a:lstStyle/>
                    <a:p>
                      <a:pPr algn="just" rtl="1"/>
                      <a:r>
                        <a:rPr lang="ar-SA" sz="800" b="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أ: التاريخ</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solidFill>
                      <a:srgbClr val="E8F4E6"/>
                    </a:solidFill>
                  </a:tcPr>
                </a:tc>
                <a:tc>
                  <a:txBody>
                    <a:bodyPr/>
                    <a:lstStyle/>
                    <a:p>
                      <a:pPr algn="just" rtl="1"/>
                      <a:r>
                        <a:rPr lang="ar-SA" sz="800" b="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ب: الغرض الذي تم شراؤه</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solidFill>
                      <a:srgbClr val="E8F4E6"/>
                    </a:solidFill>
                  </a:tcPr>
                </a:tc>
                <a:tc>
                  <a:txBody>
                    <a:bodyPr/>
                    <a:lstStyle/>
                    <a:p>
                      <a:pPr algn="just" rtl="1"/>
                      <a:r>
                        <a:rPr lang="ar-SA" sz="800" b="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ج: المبلغ الذي تم دفعه (المبلغ الفعلي المصروف)</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solidFill>
                      <a:srgbClr val="E8F4E6"/>
                    </a:solidFill>
                  </a:tcPr>
                </a:tc>
                <a:tc>
                  <a:txBody>
                    <a:bodyPr/>
                    <a:lstStyle/>
                    <a:p>
                      <a:pPr algn="just" rtl="1"/>
                      <a:r>
                        <a:rPr lang="ar-SA" sz="800" b="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د: المكان حيث تم شراؤه (اختياري)</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solidFill>
                      <a:srgbClr val="E8F4E6"/>
                    </a:solidFill>
                  </a:tcPr>
                </a:tc>
                <a:tc>
                  <a:txBody>
                    <a:bodyPr/>
                    <a:lstStyle/>
                    <a:p>
                      <a:pPr algn="just" rtl="1"/>
                      <a:r>
                        <a:rPr lang="ar-SA" sz="800" b="1" kern="100">
                          <a:solidFill>
                            <a:srgbClr val="000000"/>
                          </a:solidFill>
                          <a:effectLst/>
                          <a:latin typeface="Calibri" panose="020F0502020204030204" pitchFamily="34" charset="0"/>
                          <a:ea typeface="Calibri" panose="020F0502020204030204" pitchFamily="34" charset="0"/>
                          <a:cs typeface="Calibri" panose="020F0502020204030204" pitchFamily="34" charset="0"/>
                        </a:rPr>
                        <a:t>من يستفيد من هذا العنصر في الأسرة</a:t>
                      </a:r>
                      <a:endParaRPr lang="en-FR" sz="1200" kern="10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solidFill>
                      <a:srgbClr val="E8F4E6"/>
                    </a:solidFill>
                  </a:tcPr>
                </a:tc>
                <a:extLst>
                  <a:ext uri="{0D108BD9-81ED-4DB2-BD59-A6C34878D82A}">
                    <a16:rowId xmlns:a16="http://schemas.microsoft.com/office/drawing/2014/main" val="1823353548"/>
                  </a:ext>
                </a:extLst>
              </a:tr>
              <a:tr h="450215">
                <a:tc>
                  <a:txBody>
                    <a:bodyPr/>
                    <a:lstStyle/>
                    <a:p>
                      <a:pPr rtl="1"/>
                      <a:endParaRPr lang="en-FR" sz="1200" kern="100">
                        <a:effectLst/>
                        <a:latin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1607216728"/>
                  </a:ext>
                </a:extLst>
              </a:tr>
              <a:tr h="450215">
                <a:tc>
                  <a:txBody>
                    <a:bodyPr/>
                    <a:lstStyle/>
                    <a:p>
                      <a:pPr rtl="1"/>
                      <a:endParaRPr lang="en-FR" sz="1200" kern="100">
                        <a:effectLst/>
                        <a:latin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2551423745"/>
                  </a:ext>
                </a:extLst>
              </a:tr>
              <a:tr h="450215">
                <a:tc>
                  <a:txBody>
                    <a:bodyPr/>
                    <a:lstStyle/>
                    <a:p>
                      <a:pPr rtl="1"/>
                      <a:endParaRPr lang="en-FR" sz="1200" kern="100">
                        <a:effectLst/>
                        <a:latin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1929479243"/>
                  </a:ext>
                </a:extLst>
              </a:tr>
              <a:tr h="450215">
                <a:tc>
                  <a:txBody>
                    <a:bodyPr/>
                    <a:lstStyle/>
                    <a:p>
                      <a:pPr rtl="1"/>
                      <a:endParaRPr lang="en-FR" sz="1200" kern="100">
                        <a:effectLst/>
                        <a:latin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1805192514"/>
                  </a:ext>
                </a:extLst>
              </a:tr>
              <a:tr h="450215">
                <a:tc>
                  <a:txBody>
                    <a:bodyPr/>
                    <a:lstStyle/>
                    <a:p>
                      <a:pPr rtl="1"/>
                      <a:endParaRPr lang="en-FR" sz="1200" kern="100">
                        <a:effectLst/>
                        <a:latin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1783799271"/>
                  </a:ext>
                </a:extLst>
              </a:tr>
              <a:tr h="450215">
                <a:tc>
                  <a:txBody>
                    <a:bodyPr/>
                    <a:lstStyle/>
                    <a:p>
                      <a:pPr rtl="1"/>
                      <a:endParaRPr lang="en-FR" sz="1200" kern="100">
                        <a:effectLst/>
                        <a:latin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rtl="1"/>
                      <a:endParaRPr lang="en-FR" sz="1200" kern="100">
                        <a:effectLst/>
                        <a:latin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tc>
                  <a:txBody>
                    <a:bodyPr/>
                    <a:lstStyle/>
                    <a:p>
                      <a:pPr marL="0" algn="r" defTabSz="685800" rtl="1" eaLnBrk="1" latinLnBrk="0" hangingPunct="1"/>
                      <a:endParaRPr lang="en-FR" sz="1200" kern="100">
                        <a:effectLst/>
                        <a:latin typeface="Calibri" panose="020F0502020204030204" pitchFamily="34" charset="0"/>
                        <a:cs typeface="Arial" panose="020B0604020202020204" pitchFamily="34" charset="0"/>
                      </a:endParaRPr>
                    </a:p>
                  </a:txBody>
                  <a:tcPr>
                    <a:lnL w="12700" cap="flat" cmpd="sng" algn="ctr">
                      <a:solidFill>
                        <a:srgbClr val="54AF4B"/>
                      </a:solidFill>
                      <a:prstDash val="solid"/>
                      <a:round/>
                      <a:headEnd type="none" w="med" len="med"/>
                      <a:tailEnd type="none" w="med" len="med"/>
                    </a:lnL>
                    <a:lnR w="12700" cap="flat" cmpd="sng" algn="ctr">
                      <a:solidFill>
                        <a:srgbClr val="54AF4B"/>
                      </a:solidFill>
                      <a:prstDash val="solid"/>
                      <a:round/>
                      <a:headEnd type="none" w="med" len="med"/>
                      <a:tailEnd type="none" w="med" len="med"/>
                    </a:lnR>
                    <a:lnT w="12700" cap="flat" cmpd="sng" algn="ctr">
                      <a:solidFill>
                        <a:srgbClr val="54AF4B"/>
                      </a:solidFill>
                      <a:prstDash val="solid"/>
                      <a:round/>
                      <a:headEnd type="none" w="med" len="med"/>
                      <a:tailEnd type="none" w="med" len="med"/>
                    </a:lnT>
                    <a:lnB w="12700" cap="flat" cmpd="sng" algn="ctr">
                      <a:solidFill>
                        <a:srgbClr val="54AF4B"/>
                      </a:solidFill>
                      <a:prstDash val="solid"/>
                      <a:round/>
                      <a:headEnd type="none" w="med" len="med"/>
                      <a:tailEnd type="none" w="med" len="med"/>
                    </a:lnB>
                  </a:tcPr>
                </a:tc>
                <a:extLst>
                  <a:ext uri="{0D108BD9-81ED-4DB2-BD59-A6C34878D82A}">
                    <a16:rowId xmlns:a16="http://schemas.microsoft.com/office/drawing/2014/main" val="2061046388"/>
                  </a:ext>
                </a:extLst>
              </a:tr>
            </a:tbl>
          </a:graphicData>
        </a:graphic>
      </p:graphicFrame>
    </p:spTree>
    <p:extLst>
      <p:ext uri="{BB962C8B-B14F-4D97-AF65-F5344CB8AC3E}">
        <p14:creationId xmlns:p14="http://schemas.microsoft.com/office/powerpoint/2010/main" val="9758207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C30225-6A4F-905D-FC69-8863D5FCD08C}"/>
              </a:ext>
            </a:extLst>
          </p:cNvPr>
          <p:cNvSpPr txBox="1"/>
          <p:nvPr/>
        </p:nvSpPr>
        <p:spPr>
          <a:xfrm>
            <a:off x="1013200" y="719317"/>
            <a:ext cx="5226892" cy="523220"/>
          </a:xfrm>
          <a:prstGeom prst="rect">
            <a:avLst/>
          </a:prstGeom>
          <a:noFill/>
        </p:spPr>
        <p:txBody>
          <a:bodyPr wrap="square">
            <a:spAutoFit/>
          </a:bodyPr>
          <a:lstStyle/>
          <a:p>
            <a:pPr marL="0" marR="0" lvl="0" indent="0" algn="r" rtl="1">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الجلسة </a:t>
            </a:r>
            <a:r>
              <a:rPr lang="ar-SA" sz="1400" b="1" spc="300" dirty="0">
                <a:solidFill>
                  <a:schemeClr val="bg1"/>
                </a:solidFill>
                <a:highlight>
                  <a:srgbClr val="54AF4B"/>
                </a:highlight>
                <a:latin typeface="Calibri"/>
                <a:ea typeface="Calibri"/>
                <a:cs typeface="Calibri"/>
                <a:sym typeface="Calibri"/>
              </a:rPr>
              <a:t>٩:</a:t>
            </a:r>
            <a:r>
              <a:rPr lang="en-US" sz="1400" b="1" spc="300" dirty="0">
                <a:solidFill>
                  <a:schemeClr val="bg1"/>
                </a:solidFill>
                <a:highlight>
                  <a:srgbClr val="54AF4B"/>
                </a:highlight>
                <a:latin typeface="Calibri"/>
                <a:ea typeface="Calibri"/>
                <a:cs typeface="Calibri"/>
                <a:sym typeface="Calibri"/>
              </a:rPr>
              <a:t> تقنيات</a:t>
            </a:r>
            <a:r>
              <a:rPr lang="ar-SA" sz="1400" b="1" spc="300" dirty="0">
                <a:solidFill>
                  <a:schemeClr val="bg1"/>
                </a:solidFill>
                <a:highlight>
                  <a:srgbClr val="54AF4B"/>
                </a:highlight>
                <a:latin typeface="Calibri"/>
                <a:ea typeface="Calibri"/>
                <a:cs typeface="Calibri"/>
                <a:sym typeface="Calibri"/>
              </a:rPr>
              <a:t> الاسترخاء و</a:t>
            </a:r>
            <a:r>
              <a:rPr lang="en-US" sz="1400" b="1" spc="300" dirty="0">
                <a:solidFill>
                  <a:schemeClr val="bg1"/>
                </a:solidFill>
                <a:highlight>
                  <a:srgbClr val="54AF4B"/>
                </a:highlight>
                <a:latin typeface="Calibri"/>
                <a:ea typeface="Calibri"/>
                <a:cs typeface="Calibri"/>
                <a:sym typeface="Calibri"/>
              </a:rPr>
              <a:t> الرعاية الذاتية لدعم مقدمي الرعاية</a:t>
            </a:r>
          </a:p>
        </p:txBody>
      </p:sp>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 name="Hexagon 1">
            <a:extLst>
              <a:ext uri="{FF2B5EF4-FFF2-40B4-BE49-F238E27FC236}">
                <a16:creationId xmlns:a16="http://schemas.microsoft.com/office/drawing/2014/main" id="{1E37091B-55F7-99F1-7BB3-3E38A159A2CF}"/>
              </a:ext>
            </a:extLst>
          </p:cNvPr>
          <p:cNvSpPr/>
          <p:nvPr/>
        </p:nvSpPr>
        <p:spPr>
          <a:xfrm rot="1782986">
            <a:off x="286724" y="261533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 name="Hexagon 2">
            <a:extLst>
              <a:ext uri="{FF2B5EF4-FFF2-40B4-BE49-F238E27FC236}">
                <a16:creationId xmlns:a16="http://schemas.microsoft.com/office/drawing/2014/main" id="{A3D3CC4C-CCF0-1944-C84C-88EA789CEF25}"/>
              </a:ext>
            </a:extLst>
          </p:cNvPr>
          <p:cNvSpPr/>
          <p:nvPr/>
        </p:nvSpPr>
        <p:spPr>
          <a:xfrm rot="1782986">
            <a:off x="286724" y="307817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4" name="Hexagon 3">
            <a:extLst>
              <a:ext uri="{FF2B5EF4-FFF2-40B4-BE49-F238E27FC236}">
                <a16:creationId xmlns:a16="http://schemas.microsoft.com/office/drawing/2014/main" id="{1426B9F9-577C-D8DA-5B67-90CA500A9B51}"/>
              </a:ext>
            </a:extLst>
          </p:cNvPr>
          <p:cNvSpPr/>
          <p:nvPr/>
        </p:nvSpPr>
        <p:spPr>
          <a:xfrm rot="1782986">
            <a:off x="286724" y="354102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6" name="Hexagon 5">
            <a:extLst>
              <a:ext uri="{FF2B5EF4-FFF2-40B4-BE49-F238E27FC236}">
                <a16:creationId xmlns:a16="http://schemas.microsoft.com/office/drawing/2014/main" id="{7CC15EA9-F408-4225-9220-1B8536D5999B}"/>
              </a:ext>
            </a:extLst>
          </p:cNvPr>
          <p:cNvSpPr/>
          <p:nvPr/>
        </p:nvSpPr>
        <p:spPr>
          <a:xfrm rot="1782986">
            <a:off x="286724" y="400386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7" name="Hexagon 6">
            <a:extLst>
              <a:ext uri="{FF2B5EF4-FFF2-40B4-BE49-F238E27FC236}">
                <a16:creationId xmlns:a16="http://schemas.microsoft.com/office/drawing/2014/main" id="{5B69E624-2ACE-034F-1033-1FD7D9AEB14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4" name="TextBox 13">
            <a:extLst>
              <a:ext uri="{FF2B5EF4-FFF2-40B4-BE49-F238E27FC236}">
                <a16:creationId xmlns:a16="http://schemas.microsoft.com/office/drawing/2014/main" id="{82C3139B-2B42-ECA7-7193-4EF70C13BB7B}"/>
              </a:ext>
            </a:extLst>
          </p:cNvPr>
          <p:cNvSpPr txBox="1"/>
          <p:nvPr/>
        </p:nvSpPr>
        <p:spPr>
          <a:xfrm>
            <a:off x="1013199" y="1386064"/>
            <a:ext cx="5226891" cy="307777"/>
          </a:xfrm>
          <a:prstGeom prst="rect">
            <a:avLst/>
          </a:prstGeom>
          <a:noFill/>
        </p:spPr>
        <p:txBody>
          <a:bodyPr wrap="square">
            <a:spAutoFit/>
          </a:bodyPr>
          <a:lstStyle/>
          <a:p>
            <a:pPr marL="171450" indent="-171450" algn="r" rtl="1"/>
            <a:r>
              <a:rPr lang="en-US" sz="1400" b="1" dirty="0">
                <a:latin typeface="Calibri" panose="020F0502020204030204" pitchFamily="34" charset="0"/>
                <a:cs typeface="Calibri" panose="020F0502020204030204" pitchFamily="34" charset="0"/>
              </a:rPr>
              <a:t>مجموعة أدوات تقنيات الاسترخاء والعناية الذاتية</a:t>
            </a:r>
          </a:p>
        </p:txBody>
      </p:sp>
      <p:graphicFrame>
        <p:nvGraphicFramePr>
          <p:cNvPr id="25" name="Table 25">
            <a:extLst>
              <a:ext uri="{FF2B5EF4-FFF2-40B4-BE49-F238E27FC236}">
                <a16:creationId xmlns:a16="http://schemas.microsoft.com/office/drawing/2014/main" id="{2A104F1B-A7CA-8B7C-7DCF-3A5E21A93305}"/>
              </a:ext>
            </a:extLst>
          </p:cNvPr>
          <p:cNvGraphicFramePr>
            <a:graphicFrameLocks noGrp="1"/>
          </p:cNvGraphicFramePr>
          <p:nvPr>
            <p:extLst>
              <p:ext uri="{D42A27DB-BD31-4B8C-83A1-F6EECF244321}">
                <p14:modId xmlns:p14="http://schemas.microsoft.com/office/powerpoint/2010/main" val="3563474934"/>
              </p:ext>
            </p:extLst>
          </p:nvPr>
        </p:nvGraphicFramePr>
        <p:xfrm>
          <a:off x="1013199" y="2088334"/>
          <a:ext cx="5226891" cy="2518982"/>
        </p:xfrm>
        <a:graphic>
          <a:graphicData uri="http://schemas.openxmlformats.org/drawingml/2006/table">
            <a:tbl>
              <a:tblPr firstRow="1" bandRow="1">
                <a:tableStyleId>{5C22544A-7EE6-4342-B048-85BDC9FD1C3A}</a:tableStyleId>
              </a:tblPr>
              <a:tblGrid>
                <a:gridCol w="5226891">
                  <a:extLst>
                    <a:ext uri="{9D8B030D-6E8A-4147-A177-3AD203B41FA5}">
                      <a16:colId xmlns:a16="http://schemas.microsoft.com/office/drawing/2014/main" val="2666199177"/>
                    </a:ext>
                  </a:extLst>
                </a:gridCol>
              </a:tblGrid>
              <a:tr h="0">
                <a:tc>
                  <a:txBody>
                    <a:bodyPr/>
                    <a:lstStyle/>
                    <a:p>
                      <a:pPr marL="0" marR="0" lvl="0" indent="0" algn="r" defTabSz="685800" rtl="1" eaLnBrk="1" fontAlgn="auto" latinLnBrk="0" hangingPunct="1">
                        <a:lnSpc>
                          <a:spcPct val="100000"/>
                        </a:lnSpc>
                        <a:spcBef>
                          <a:spcPts val="0"/>
                        </a:spcBef>
                        <a:spcAft>
                          <a:spcPts val="0"/>
                        </a:spcAft>
                        <a:buClrTx/>
                        <a:buSzTx/>
                        <a:buFontTx/>
                        <a:buNone/>
                        <a:tabLst/>
                        <a:defRPr/>
                      </a:pPr>
                      <a:r>
                        <a:rPr lang="en-US" sz="1100" dirty="0">
                          <a:solidFill>
                            <a:schemeClr val="tx1"/>
                          </a:solidFill>
                          <a:effectLst/>
                          <a:latin typeface="Calibri" panose="020F0502020204030204" pitchFamily="34" charset="0"/>
                          <a:cs typeface="Calibri" panose="020F0502020204030204" pitchFamily="34" charset="0"/>
                        </a:rPr>
                        <a:t>تقنية التنفس العميق</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458233383"/>
                  </a:ext>
                </a:extLst>
              </a:tr>
              <a:tr h="1041173">
                <a:tc>
                  <a:txBody>
                    <a:bodyPr/>
                    <a:lstStyle/>
                    <a:p>
                      <a:pPr algn="r" rtl="1">
                        <a:lnSpc>
                          <a:spcPct val="107000"/>
                        </a:lnSpc>
                        <a:spcAft>
                          <a:spcPts val="800"/>
                        </a:spcAft>
                      </a:pPr>
                      <a:r>
                        <a:rPr lang="en-US" sz="1100" dirty="0">
                          <a:solidFill>
                            <a:schemeClr val="tx1"/>
                          </a:solidFill>
                          <a:effectLst/>
                          <a:latin typeface="Calibri" panose="020F0502020204030204" pitchFamily="34" charset="0"/>
                          <a:cs typeface="Calibri" panose="020F0502020204030204" pitchFamily="34" charset="0"/>
                        </a:rPr>
                        <a:t>هذا التمرين للتوتر والقلق وال</a:t>
                      </a:r>
                      <a:r>
                        <a:rPr lang="ar-SA" sz="1100" dirty="0">
                          <a:solidFill>
                            <a:schemeClr val="tx1"/>
                          </a:solidFill>
                          <a:effectLst/>
                          <a:latin typeface="Calibri" panose="020F0502020204030204" pitchFamily="34" charset="0"/>
                          <a:cs typeface="Calibri" panose="020F0502020204030204" pitchFamily="34" charset="0"/>
                        </a:rPr>
                        <a:t>خوف</a:t>
                      </a:r>
                      <a:r>
                        <a:rPr lang="en-US" sz="1100" dirty="0">
                          <a:solidFill>
                            <a:schemeClr val="tx1"/>
                          </a:solidFill>
                          <a:effectLst/>
                          <a:latin typeface="Calibri" panose="020F0502020204030204" pitchFamily="34" charset="0"/>
                          <a:cs typeface="Calibri" panose="020F0502020204030204" pitchFamily="34" charset="0"/>
                        </a:rPr>
                        <a:t>. يستغرق الأمر بضع دقائق فقط ويمكن إجراؤه في أي مكان. يعمل بشكل أفضل إذا جعلته جزءًا من روتينك المعتاد.</a:t>
                      </a:r>
                    </a:p>
                    <a:p>
                      <a:pPr algn="r" rtl="1">
                        <a:lnSpc>
                          <a:spcPct val="107000"/>
                        </a:lnSpc>
                        <a:spcAft>
                          <a:spcPts val="800"/>
                        </a:spcAft>
                      </a:pPr>
                      <a:r>
                        <a:rPr lang="en-US" sz="1100" dirty="0">
                          <a:solidFill>
                            <a:schemeClr val="tx1"/>
                          </a:solidFill>
                          <a:effectLst/>
                          <a:latin typeface="Calibri" panose="020F0502020204030204" pitchFamily="34" charset="0"/>
                          <a:cs typeface="Calibri" panose="020F0502020204030204" pitchFamily="34" charset="0"/>
                        </a:rPr>
                        <a:t>اجعل نفسك مرتاحًا قدر الإمكان ، يمكنك الوقوف أو الجلوس على كرسي يدعم ظهرك أو الاستلقاء. حافظ على لياقتك متباعدة حول عرض الورك.</a:t>
                      </a:r>
                    </a:p>
                    <a:p>
                      <a:pPr marL="171450" lvl="0" indent="-171450" algn="r" rtl="1">
                        <a:lnSpc>
                          <a:spcPct val="107000"/>
                        </a:lnSpc>
                        <a:buFont typeface="Arial" panose="020B0604020202020204" pitchFamily="34" charset="0"/>
                        <a:buChar char="•"/>
                      </a:pPr>
                      <a:r>
                        <a:rPr lang="en-US" sz="1100" dirty="0">
                          <a:solidFill>
                            <a:schemeClr val="tx1"/>
                          </a:solidFill>
                          <a:effectLst/>
                          <a:latin typeface="Calibri" panose="020F0502020204030204" pitchFamily="34" charset="0"/>
                          <a:cs typeface="Calibri" panose="020F0502020204030204" pitchFamily="34" charset="0"/>
                        </a:rPr>
                        <a:t>خذ أنفاسًا عميقة من البطن.</a:t>
                      </a:r>
                    </a:p>
                    <a:p>
                      <a:pPr marL="171450" lvl="0" indent="-171450" algn="r" rtl="1">
                        <a:lnSpc>
                          <a:spcPct val="107000"/>
                        </a:lnSpc>
                        <a:buFont typeface="Arial" panose="020B0604020202020204" pitchFamily="34" charset="0"/>
                        <a:buChar char="•"/>
                      </a:pPr>
                      <a:r>
                        <a:rPr lang="en-US" sz="1100" dirty="0">
                          <a:solidFill>
                            <a:schemeClr val="tx1"/>
                          </a:solidFill>
                          <a:effectLst/>
                          <a:latin typeface="Calibri" panose="020F0502020204030204" pitchFamily="34" charset="0"/>
                          <a:cs typeface="Calibri" panose="020F0502020204030204" pitchFamily="34" charset="0"/>
                        </a:rPr>
                        <a:t>يجب أن ترى معدتك تتحرك ذهابًا وإيابًا.</a:t>
                      </a:r>
                    </a:p>
                    <a:p>
                      <a:pPr marL="171450" lvl="0" indent="-171450" algn="r" rtl="1">
                        <a:lnSpc>
                          <a:spcPct val="107000"/>
                        </a:lnSpc>
                        <a:buFont typeface="Arial" panose="020B0604020202020204" pitchFamily="34" charset="0"/>
                        <a:buChar char="•"/>
                      </a:pPr>
                      <a:r>
                        <a:rPr lang="en-US" sz="1100" dirty="0">
                          <a:solidFill>
                            <a:schemeClr val="tx1"/>
                          </a:solidFill>
                          <a:effectLst/>
                          <a:latin typeface="Calibri" panose="020F0502020204030204" pitchFamily="34" charset="0"/>
                          <a:cs typeface="Calibri" panose="020F0502020204030204" pitchFamily="34" charset="0"/>
                        </a:rPr>
                        <a:t>استنشق بعمق ... زف</a:t>
                      </a:r>
                      <a:r>
                        <a:rPr lang="ar-SA" sz="1100" dirty="0">
                          <a:solidFill>
                            <a:schemeClr val="tx1"/>
                          </a:solidFill>
                          <a:effectLst/>
                          <a:latin typeface="Calibri" panose="020F0502020204030204" pitchFamily="34" charset="0"/>
                          <a:cs typeface="Calibri" panose="020F0502020204030204" pitchFamily="34" charset="0"/>
                        </a:rPr>
                        <a:t>ي</a:t>
                      </a:r>
                      <a:r>
                        <a:rPr lang="en-US" sz="1100" dirty="0">
                          <a:solidFill>
                            <a:schemeClr val="tx1"/>
                          </a:solidFill>
                          <a:effectLst/>
                          <a:latin typeface="Calibri" panose="020F0502020204030204" pitchFamily="34" charset="0"/>
                          <a:cs typeface="Calibri" panose="020F0502020204030204" pitchFamily="34" charset="0"/>
                        </a:rPr>
                        <a:t>ر.</a:t>
                      </a:r>
                    </a:p>
                    <a:p>
                      <a:pPr marL="171450" lvl="0" indent="-171450" algn="r" rtl="1">
                        <a:lnSpc>
                          <a:spcPct val="107000"/>
                        </a:lnSpc>
                        <a:buFont typeface="Arial" panose="020B0604020202020204" pitchFamily="34" charset="0"/>
                        <a:buChar char="•"/>
                      </a:pPr>
                      <a:r>
                        <a:rPr lang="en-US" sz="1100" dirty="0">
                          <a:solidFill>
                            <a:schemeClr val="tx1"/>
                          </a:solidFill>
                          <a:effectLst/>
                          <a:latin typeface="Calibri" panose="020F0502020204030204" pitchFamily="34" charset="0"/>
                          <a:cs typeface="Calibri" panose="020F0502020204030204" pitchFamily="34" charset="0"/>
                        </a:rPr>
                        <a:t>يجد بعض الناس أنه من المفيد العد بثبات من </a:t>
                      </a:r>
                      <a:r>
                        <a:rPr lang="ar-SA" sz="1100" dirty="0">
                          <a:solidFill>
                            <a:schemeClr val="tx1"/>
                          </a:solidFill>
                          <a:effectLst/>
                          <a:latin typeface="Calibri" panose="020F0502020204030204" pitchFamily="34" charset="0"/>
                          <a:cs typeface="Calibri" panose="020F0502020204030204" pitchFamily="34" charset="0"/>
                        </a:rPr>
                        <a:t>١</a:t>
                      </a:r>
                      <a:r>
                        <a:rPr lang="en-US" sz="1100" dirty="0">
                          <a:solidFill>
                            <a:schemeClr val="tx1"/>
                          </a:solidFill>
                          <a:effectLst/>
                          <a:latin typeface="Calibri" panose="020F0502020204030204" pitchFamily="34" charset="0"/>
                          <a:cs typeface="Calibri" panose="020F0502020204030204" pitchFamily="34" charset="0"/>
                        </a:rPr>
                        <a:t> إلى </a:t>
                      </a:r>
                      <a:r>
                        <a:rPr lang="ar-SA" sz="1100" dirty="0">
                          <a:solidFill>
                            <a:schemeClr val="tx1"/>
                          </a:solidFill>
                          <a:effectLst/>
                          <a:latin typeface="Calibri" panose="020F0502020204030204" pitchFamily="34" charset="0"/>
                          <a:cs typeface="Calibri" panose="020F0502020204030204" pitchFamily="34" charset="0"/>
                        </a:rPr>
                        <a:t>٥</a:t>
                      </a:r>
                      <a:r>
                        <a:rPr lang="en-US" sz="1100" dirty="0">
                          <a:solidFill>
                            <a:schemeClr val="tx1"/>
                          </a:solidFill>
                          <a:effectLst/>
                          <a:latin typeface="Calibri" panose="020F0502020204030204" pitchFamily="34" charset="0"/>
                          <a:cs typeface="Calibri" panose="020F0502020204030204" pitchFamily="34" charset="0"/>
                        </a:rPr>
                        <a:t> أثناء الشهيق. قد لا تتمكن من الوصول إلى الرقم </a:t>
                      </a:r>
                      <a:r>
                        <a:rPr lang="ar-SA" sz="1100" dirty="0">
                          <a:solidFill>
                            <a:schemeClr val="tx1"/>
                          </a:solidFill>
                          <a:effectLst/>
                          <a:latin typeface="Calibri" panose="020F0502020204030204" pitchFamily="34" charset="0"/>
                          <a:cs typeface="Calibri" panose="020F0502020204030204" pitchFamily="34" charset="0"/>
                        </a:rPr>
                        <a:t>٥</a:t>
                      </a:r>
                      <a:r>
                        <a:rPr lang="en-US" sz="1100" dirty="0">
                          <a:solidFill>
                            <a:schemeClr val="tx1"/>
                          </a:solidFill>
                          <a:effectLst/>
                          <a:latin typeface="Calibri" panose="020F0502020204030204" pitchFamily="34" charset="0"/>
                          <a:cs typeface="Calibri" panose="020F0502020204030204" pitchFamily="34" charset="0"/>
                        </a:rPr>
                        <a:t> في البداية.</a:t>
                      </a:r>
                    </a:p>
                    <a:p>
                      <a:pPr marL="171450" lvl="0" indent="-171450" algn="r" rtl="1">
                        <a:lnSpc>
                          <a:spcPct val="107000"/>
                        </a:lnSpc>
                        <a:buFont typeface="Arial" panose="020B0604020202020204" pitchFamily="34" charset="0"/>
                        <a:buChar char="•"/>
                      </a:pPr>
                      <a:r>
                        <a:rPr lang="en-US" sz="1100" dirty="0">
                          <a:solidFill>
                            <a:schemeClr val="tx1"/>
                          </a:solidFill>
                          <a:effectLst/>
                          <a:latin typeface="Calibri" panose="020F0502020204030204" pitchFamily="34" charset="0"/>
                          <a:cs typeface="Calibri" panose="020F0502020204030204" pitchFamily="34" charset="0"/>
                        </a:rPr>
                        <a:t>ثم اتركه</a:t>
                      </a:r>
                      <a:r>
                        <a:rPr lang="ar-SA" sz="1100" dirty="0">
                          <a:solidFill>
                            <a:schemeClr val="tx1"/>
                          </a:solidFill>
                          <a:effectLst/>
                          <a:latin typeface="Calibri" panose="020F0502020204030204" pitchFamily="34" charset="0"/>
                          <a:cs typeface="Calibri" panose="020F0502020204030204" pitchFamily="34" charset="0"/>
                        </a:rPr>
                        <a:t> يخرج</a:t>
                      </a:r>
                      <a:r>
                        <a:rPr lang="en-US" sz="1100" dirty="0">
                          <a:solidFill>
                            <a:schemeClr val="tx1"/>
                          </a:solidFill>
                          <a:effectLst/>
                          <a:latin typeface="Calibri" panose="020F0502020204030204" pitchFamily="34" charset="0"/>
                          <a:cs typeface="Calibri" panose="020F0502020204030204" pitchFamily="34" charset="0"/>
                        </a:rPr>
                        <a:t> برفق ، مع العد من </a:t>
                      </a:r>
                      <a:r>
                        <a:rPr lang="ar-SA" sz="1100" dirty="0">
                          <a:solidFill>
                            <a:schemeClr val="tx1"/>
                          </a:solidFill>
                          <a:effectLst/>
                          <a:latin typeface="Calibri" panose="020F0502020204030204" pitchFamily="34" charset="0"/>
                          <a:cs typeface="Calibri" panose="020F0502020204030204" pitchFamily="34" charset="0"/>
                        </a:rPr>
                        <a:t>١</a:t>
                      </a:r>
                      <a:r>
                        <a:rPr lang="en-US" sz="1100" dirty="0">
                          <a:solidFill>
                            <a:schemeClr val="tx1"/>
                          </a:solidFill>
                          <a:effectLst/>
                          <a:latin typeface="Calibri" panose="020F0502020204030204" pitchFamily="34" charset="0"/>
                          <a:cs typeface="Calibri" panose="020F0502020204030204" pitchFamily="34" charset="0"/>
                        </a:rPr>
                        <a:t> إلى </a:t>
                      </a:r>
                      <a:r>
                        <a:rPr lang="ar-SA" sz="1100" dirty="0">
                          <a:solidFill>
                            <a:schemeClr val="tx1"/>
                          </a:solidFill>
                          <a:effectLst/>
                          <a:latin typeface="Calibri" panose="020F0502020204030204" pitchFamily="34" charset="0"/>
                          <a:cs typeface="Calibri" panose="020F0502020204030204" pitchFamily="34" charset="0"/>
                        </a:rPr>
                        <a:t>٥</a:t>
                      </a:r>
                      <a:r>
                        <a:rPr lang="en-US" sz="1100" dirty="0">
                          <a:solidFill>
                            <a:schemeClr val="tx1"/>
                          </a:solidFill>
                          <a:effectLst/>
                          <a:latin typeface="Calibri" panose="020F0502020204030204" pitchFamily="34" charset="0"/>
                          <a:cs typeface="Calibri" panose="020F0502020204030204" pitchFamily="34" charset="0"/>
                        </a:rPr>
                        <a:t> مرة أخرى ، إذا وجدت هذا مفيدًا.</a:t>
                      </a:r>
                    </a:p>
                    <a:p>
                      <a:pPr marL="171450" lvl="0" indent="-171450" algn="r" rtl="1">
                        <a:lnSpc>
                          <a:spcPct val="107000"/>
                        </a:lnSpc>
                        <a:spcAft>
                          <a:spcPts val="800"/>
                        </a:spcAft>
                        <a:buFont typeface="Arial" panose="020B0604020202020204" pitchFamily="34" charset="0"/>
                        <a:buChar char="•"/>
                      </a:pPr>
                      <a:r>
                        <a:rPr lang="en-US" sz="1100" dirty="0">
                          <a:solidFill>
                            <a:schemeClr val="tx1"/>
                          </a:solidFill>
                          <a:effectLst/>
                          <a:latin typeface="Calibri" panose="020F0502020204030204" pitchFamily="34" charset="0"/>
                          <a:cs typeface="Calibri" panose="020F0502020204030204" pitchFamily="34" charset="0"/>
                        </a:rPr>
                        <a:t>استمر في </a:t>
                      </a:r>
                      <a:r>
                        <a:rPr lang="ar-SA" sz="1100" dirty="0">
                          <a:solidFill>
                            <a:schemeClr val="tx1"/>
                          </a:solidFill>
                          <a:effectLst/>
                          <a:latin typeface="Calibri" panose="020F0502020204030204" pitchFamily="34" charset="0"/>
                          <a:cs typeface="Calibri" panose="020F0502020204030204" pitchFamily="34" charset="0"/>
                        </a:rPr>
                        <a:t>ذلك</a:t>
                      </a:r>
                      <a:r>
                        <a:rPr lang="en-US" sz="1100" dirty="0">
                          <a:solidFill>
                            <a:schemeClr val="tx1"/>
                          </a:solidFill>
                          <a:effectLst/>
                          <a:latin typeface="Calibri" panose="020F0502020204030204" pitchFamily="34" charset="0"/>
                          <a:cs typeface="Calibri" panose="020F0502020204030204" pitchFamily="34" charset="0"/>
                        </a:rPr>
                        <a:t> لمدة </a:t>
                      </a:r>
                      <a:r>
                        <a:rPr lang="ar-SA" sz="1100" dirty="0">
                          <a:solidFill>
                            <a:schemeClr val="tx1"/>
                          </a:solidFill>
                          <a:effectLst/>
                          <a:latin typeface="Calibri" panose="020F0502020204030204" pitchFamily="34" charset="0"/>
                          <a:cs typeface="Calibri" panose="020F0502020204030204" pitchFamily="34" charset="0"/>
                        </a:rPr>
                        <a:t>٥</a:t>
                      </a:r>
                      <a:r>
                        <a:rPr lang="en-US" sz="1100" dirty="0">
                          <a:solidFill>
                            <a:schemeClr val="tx1"/>
                          </a:solidFill>
                          <a:effectLst/>
                          <a:latin typeface="Calibri" panose="020F0502020204030204" pitchFamily="34" charset="0"/>
                          <a:cs typeface="Calibri" panose="020F0502020204030204" pitchFamily="34" charset="0"/>
                        </a:rPr>
                        <a:t> دقائق أو أكثر.</a:t>
                      </a:r>
                      <a:endParaRPr lang="en-US" sz="1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593323915"/>
                  </a:ext>
                </a:extLst>
              </a:tr>
            </a:tbl>
          </a:graphicData>
        </a:graphic>
      </p:graphicFrame>
      <p:graphicFrame>
        <p:nvGraphicFramePr>
          <p:cNvPr id="26" name="Table 25">
            <a:extLst>
              <a:ext uri="{FF2B5EF4-FFF2-40B4-BE49-F238E27FC236}">
                <a16:creationId xmlns:a16="http://schemas.microsoft.com/office/drawing/2014/main" id="{9E0AD769-A85F-31A1-4C17-6ED4C350DF3A}"/>
              </a:ext>
            </a:extLst>
          </p:cNvPr>
          <p:cNvGraphicFramePr>
            <a:graphicFrameLocks noGrp="1"/>
          </p:cNvGraphicFramePr>
          <p:nvPr>
            <p:extLst>
              <p:ext uri="{D42A27DB-BD31-4B8C-83A1-F6EECF244321}">
                <p14:modId xmlns:p14="http://schemas.microsoft.com/office/powerpoint/2010/main" val="3748186992"/>
              </p:ext>
            </p:extLst>
          </p:nvPr>
        </p:nvGraphicFramePr>
        <p:xfrm>
          <a:off x="1013199" y="4936763"/>
          <a:ext cx="5226891" cy="2596769"/>
        </p:xfrm>
        <a:graphic>
          <a:graphicData uri="http://schemas.openxmlformats.org/drawingml/2006/table">
            <a:tbl>
              <a:tblPr firstRow="1" bandRow="1">
                <a:tableStyleId>{5C22544A-7EE6-4342-B048-85BDC9FD1C3A}</a:tableStyleId>
              </a:tblPr>
              <a:tblGrid>
                <a:gridCol w="5226891">
                  <a:extLst>
                    <a:ext uri="{9D8B030D-6E8A-4147-A177-3AD203B41FA5}">
                      <a16:colId xmlns:a16="http://schemas.microsoft.com/office/drawing/2014/main" val="2666199177"/>
                    </a:ext>
                  </a:extLst>
                </a:gridCol>
              </a:tblGrid>
              <a:tr h="0">
                <a:tc>
                  <a:txBody>
                    <a:bodyPr/>
                    <a:lstStyle/>
                    <a:p>
                      <a:pPr marL="0" marR="0" lvl="0" indent="0" algn="r" defTabSz="685800" rtl="1" eaLnBrk="1" fontAlgn="auto" latinLnBrk="0" hangingPunct="1">
                        <a:lnSpc>
                          <a:spcPct val="100000"/>
                        </a:lnSpc>
                        <a:spcBef>
                          <a:spcPts val="0"/>
                        </a:spcBef>
                        <a:spcAft>
                          <a:spcPts val="0"/>
                        </a:spcAft>
                        <a:buClrTx/>
                        <a:buSzTx/>
                        <a:buFontTx/>
                        <a:buNone/>
                        <a:tabLst/>
                        <a:defRPr/>
                      </a:pPr>
                      <a:r>
                        <a:rPr lang="ar-SA" sz="1100" dirty="0">
                          <a:solidFill>
                            <a:schemeClr val="tx1"/>
                          </a:solidFill>
                          <a:effectLst/>
                          <a:latin typeface="Calibri" panose="020F0502020204030204" pitchFamily="34" charset="0"/>
                          <a:cs typeface="Calibri" panose="020F0502020204030204" pitchFamily="34" charset="0"/>
                        </a:rPr>
                        <a:t>تمركز</a:t>
                      </a:r>
                      <a:r>
                        <a:rPr lang="en-US" sz="1100" dirty="0">
                          <a:solidFill>
                            <a:schemeClr val="tx1"/>
                          </a:solidFill>
                          <a:effectLst/>
                          <a:latin typeface="Calibri" panose="020F0502020204030204" pitchFamily="34" charset="0"/>
                          <a:cs typeface="Calibri" panose="020F0502020204030204" pitchFamily="34" charset="0"/>
                        </a:rPr>
                        <a:t> نفسك</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458233383"/>
                  </a:ext>
                </a:extLst>
              </a:tr>
              <a:tr h="1041173">
                <a:tc>
                  <a:txBody>
                    <a:bodyPr/>
                    <a:lstStyle/>
                    <a:p>
                      <a:pPr algn="r" rtl="1">
                        <a:lnSpc>
                          <a:spcPct val="107000"/>
                        </a:lnSpc>
                        <a:spcAft>
                          <a:spcPts val="800"/>
                        </a:spcAft>
                      </a:pPr>
                      <a:r>
                        <a:rPr lang="en-US" sz="1100" dirty="0">
                          <a:effectLst/>
                          <a:latin typeface="Calibri" panose="020F0502020204030204" pitchFamily="34" charset="0"/>
                          <a:cs typeface="Calibri" panose="020F0502020204030204" pitchFamily="34" charset="0"/>
                        </a:rPr>
                        <a:t>حاول أن ترك</a:t>
                      </a:r>
                      <a:r>
                        <a:rPr lang="ar-SA" sz="1100" dirty="0">
                          <a:effectLst/>
                          <a:latin typeface="Calibri" panose="020F0502020204030204" pitchFamily="34" charset="0"/>
                          <a:cs typeface="Calibri" panose="020F0502020204030204" pitchFamily="34" charset="0"/>
                        </a:rPr>
                        <a:t>ي</a:t>
                      </a:r>
                      <a:r>
                        <a:rPr lang="en-US" sz="1100" dirty="0">
                          <a:effectLst/>
                          <a:latin typeface="Calibri" panose="020F0502020204030204" pitchFamily="34" charset="0"/>
                          <a:cs typeface="Calibri" panose="020F0502020204030204" pitchFamily="34" charset="0"/>
                        </a:rPr>
                        <a:t>ز نفسك:</a:t>
                      </a:r>
                    </a:p>
                    <a:p>
                      <a:pPr marL="171450" lvl="0" indent="-171450" algn="r" rtl="1">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حدد مركز الجاذبية الفيزيائي الخاص بك. عادة ما يكون حول </a:t>
                      </a:r>
                      <a:r>
                        <a:rPr lang="ar-SA" sz="1100" dirty="0">
                          <a:effectLst/>
                          <a:latin typeface="Calibri" panose="020F0502020204030204" pitchFamily="34" charset="0"/>
                          <a:cs typeface="Calibri" panose="020F0502020204030204" pitchFamily="34" charset="0"/>
                        </a:rPr>
                        <a:t>سرة</a:t>
                      </a:r>
                      <a:r>
                        <a:rPr lang="en-US" sz="1100" dirty="0">
                          <a:effectLst/>
                          <a:latin typeface="Calibri" panose="020F0502020204030204" pitchFamily="34" charset="0"/>
                          <a:cs typeface="Calibri" panose="020F0502020204030204" pitchFamily="34" charset="0"/>
                        </a:rPr>
                        <a:t> بطنك.</a:t>
                      </a:r>
                    </a:p>
                    <a:p>
                      <a:pPr marL="171450" lvl="0" indent="-171450" algn="r" rtl="1">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بمجرد العثور على المركز الخاص بك ، قم بالشهيق والزفير بعمق 5 مرات على الأقل.</a:t>
                      </a:r>
                    </a:p>
                    <a:p>
                      <a:pPr marL="171450" lvl="0" indent="-171450" algn="r" rtl="1">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ركز على مركزك. اشعر بالإحساس بالاستقرار وعلى الأرض.</a:t>
                      </a:r>
                    </a:p>
                    <a:p>
                      <a:pPr marL="171450" lvl="0" indent="-171450" algn="r" rtl="1">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تخيل أن كل الطاقة السلبية في جسمك تتجمع في مكان واحد. ابحث عن ال</a:t>
                      </a:r>
                      <a:r>
                        <a:rPr lang="ar-SA" sz="1100" dirty="0">
                          <a:effectLst/>
                          <a:latin typeface="Calibri" panose="020F0502020204030204" pitchFamily="34" charset="0"/>
                          <a:cs typeface="Calibri" panose="020F0502020204030204" pitchFamily="34" charset="0"/>
                        </a:rPr>
                        <a:t>تخيل</a:t>
                      </a:r>
                      <a:r>
                        <a:rPr lang="en-US" sz="1100" dirty="0">
                          <a:effectLst/>
                          <a:latin typeface="Calibri" panose="020F0502020204030204" pitchFamily="34" charset="0"/>
                          <a:cs typeface="Calibri" panose="020F0502020204030204" pitchFamily="34" charset="0"/>
                        </a:rPr>
                        <a:t> ال</a:t>
                      </a:r>
                      <a:r>
                        <a:rPr lang="ar-SA" sz="1100" dirty="0">
                          <a:effectLst/>
                          <a:latin typeface="Calibri" panose="020F0502020204030204" pitchFamily="34" charset="0"/>
                          <a:cs typeface="Calibri" panose="020F0502020204030204" pitchFamily="34" charset="0"/>
                        </a:rPr>
                        <a:t>ذي</a:t>
                      </a:r>
                      <a:r>
                        <a:rPr lang="en-US" sz="1100" dirty="0">
                          <a:effectLst/>
                          <a:latin typeface="Calibri" panose="020F0502020204030204" pitchFamily="34" charset="0"/>
                          <a:cs typeface="Calibri" panose="020F0502020204030204" pitchFamily="34" charset="0"/>
                        </a:rPr>
                        <a:t> </a:t>
                      </a:r>
                      <a:r>
                        <a:rPr lang="ar-SA" sz="1100" dirty="0">
                          <a:effectLst/>
                          <a:latin typeface="Calibri" panose="020F0502020204030204" pitchFamily="34" charset="0"/>
                          <a:cs typeface="Calibri" panose="020F0502020204030204" pitchFamily="34" charset="0"/>
                        </a:rPr>
                        <a:t>ي</a:t>
                      </a:r>
                      <a:r>
                        <a:rPr lang="en-US" sz="1100" dirty="0">
                          <a:effectLst/>
                          <a:latin typeface="Calibri" panose="020F0502020204030204" pitchFamily="34" charset="0"/>
                          <a:cs typeface="Calibri" panose="020F0502020204030204" pitchFamily="34" charset="0"/>
                        </a:rPr>
                        <a:t>ناسبك.</a:t>
                      </a:r>
                    </a:p>
                    <a:p>
                      <a:pPr marL="171450" lvl="0" indent="-171450" algn="r" rtl="1">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قد تكون هذه كرة من الطاقة تمتص كل المشاعر السلبية.</a:t>
                      </a:r>
                    </a:p>
                    <a:p>
                      <a:pPr marL="171450" lvl="0" indent="-171450" algn="r" rtl="1">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تخيل كرة الطاقة السلبية هذه.</a:t>
                      </a:r>
                    </a:p>
                    <a:p>
                      <a:pPr marL="171450" lvl="0" indent="-171450" algn="r" rtl="1">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عندما تستنشق ، قل "دع</a:t>
                      </a:r>
                      <a:r>
                        <a:rPr lang="ar-SA" sz="1100" dirty="0">
                          <a:effectLst/>
                          <a:latin typeface="Calibri" panose="020F0502020204030204" pitchFamily="34" charset="0"/>
                          <a:cs typeface="Calibri" panose="020F0502020204030204" pitchFamily="34" charset="0"/>
                        </a:rPr>
                        <a:t>ها</a:t>
                      </a:r>
                      <a:r>
                        <a:rPr lang="en-US" sz="1100" dirty="0">
                          <a:effectLst/>
                          <a:latin typeface="Calibri" panose="020F0502020204030204" pitchFamily="34" charset="0"/>
                          <a:cs typeface="Calibri" panose="020F0502020204030204" pitchFamily="34" charset="0"/>
                        </a:rPr>
                        <a:t>". أثناء الزفير ، قل "</a:t>
                      </a:r>
                      <a:r>
                        <a:rPr lang="ar-SA" sz="1100" dirty="0">
                          <a:effectLst/>
                          <a:latin typeface="Calibri" panose="020F0502020204030204" pitchFamily="34" charset="0"/>
                          <a:cs typeface="Calibri" panose="020F0502020204030204" pitchFamily="34" charset="0"/>
                        </a:rPr>
                        <a:t>تذهب</a:t>
                      </a:r>
                      <a:r>
                        <a:rPr lang="en-US" sz="1100" dirty="0">
                          <a:effectLst/>
                          <a:latin typeface="Calibri" panose="020F0502020204030204" pitchFamily="34" charset="0"/>
                          <a:cs typeface="Calibri" panose="020F0502020204030204" pitchFamily="34" charset="0"/>
                        </a:rPr>
                        <a:t>".</a:t>
                      </a:r>
                    </a:p>
                    <a:p>
                      <a:pPr marL="171450" lvl="0" indent="-171450" algn="r" rtl="1">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إذا كانت طاقتك عبارة عن كرة ، حدد بقعة عبر الغرفة وتخيل نفسك ترمي الكرة لتصل إلى تلك البقعة.</a:t>
                      </a:r>
                    </a:p>
                    <a:p>
                      <a:pPr marL="171450" lvl="0" indent="-171450" algn="r" rtl="1">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إذا كانت طاقتك بالونًا ، فتخيلها تطفو بعيدًا فوق رأسك.</a:t>
                      </a:r>
                    </a:p>
                    <a:p>
                      <a:pPr marL="171450" lvl="0" indent="-171450" algn="r" rtl="1">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اترك كل ما يضغط عليك.</a:t>
                      </a:r>
                    </a:p>
                    <a:p>
                      <a:pPr marL="171450" lvl="0" indent="-171450" algn="r" rtl="1">
                        <a:lnSpc>
                          <a:spcPct val="107000"/>
                        </a:lnSpc>
                        <a:spcAft>
                          <a:spcPts val="800"/>
                        </a:spcAft>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الآن تخيل أن مركزك مليء بالهدوء.</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593323915"/>
                  </a:ext>
                </a:extLst>
              </a:tr>
            </a:tbl>
          </a:graphicData>
        </a:graphic>
      </p:graphicFrame>
    </p:spTree>
    <p:extLst>
      <p:ext uri="{BB962C8B-B14F-4D97-AF65-F5344CB8AC3E}">
        <p14:creationId xmlns:p14="http://schemas.microsoft.com/office/powerpoint/2010/main" val="414325851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 name="Hexagon 1">
            <a:extLst>
              <a:ext uri="{FF2B5EF4-FFF2-40B4-BE49-F238E27FC236}">
                <a16:creationId xmlns:a16="http://schemas.microsoft.com/office/drawing/2014/main" id="{1E37091B-55F7-99F1-7BB3-3E38A159A2CF}"/>
              </a:ext>
            </a:extLst>
          </p:cNvPr>
          <p:cNvSpPr/>
          <p:nvPr/>
        </p:nvSpPr>
        <p:spPr>
          <a:xfrm rot="1782986">
            <a:off x="286724" y="261533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 name="Hexagon 2">
            <a:extLst>
              <a:ext uri="{FF2B5EF4-FFF2-40B4-BE49-F238E27FC236}">
                <a16:creationId xmlns:a16="http://schemas.microsoft.com/office/drawing/2014/main" id="{A3D3CC4C-CCF0-1944-C84C-88EA789CEF25}"/>
              </a:ext>
            </a:extLst>
          </p:cNvPr>
          <p:cNvSpPr/>
          <p:nvPr/>
        </p:nvSpPr>
        <p:spPr>
          <a:xfrm rot="1782986">
            <a:off x="286724" y="307817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4" name="Hexagon 3">
            <a:extLst>
              <a:ext uri="{FF2B5EF4-FFF2-40B4-BE49-F238E27FC236}">
                <a16:creationId xmlns:a16="http://schemas.microsoft.com/office/drawing/2014/main" id="{1426B9F9-577C-D8DA-5B67-90CA500A9B51}"/>
              </a:ext>
            </a:extLst>
          </p:cNvPr>
          <p:cNvSpPr/>
          <p:nvPr/>
        </p:nvSpPr>
        <p:spPr>
          <a:xfrm rot="1782986">
            <a:off x="286724" y="354102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6" name="Hexagon 5">
            <a:extLst>
              <a:ext uri="{FF2B5EF4-FFF2-40B4-BE49-F238E27FC236}">
                <a16:creationId xmlns:a16="http://schemas.microsoft.com/office/drawing/2014/main" id="{7CC15EA9-F408-4225-9220-1B8536D5999B}"/>
              </a:ext>
            </a:extLst>
          </p:cNvPr>
          <p:cNvSpPr/>
          <p:nvPr/>
        </p:nvSpPr>
        <p:spPr>
          <a:xfrm rot="1782986">
            <a:off x="286724" y="400386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7" name="Hexagon 6">
            <a:extLst>
              <a:ext uri="{FF2B5EF4-FFF2-40B4-BE49-F238E27FC236}">
                <a16:creationId xmlns:a16="http://schemas.microsoft.com/office/drawing/2014/main" id="{5B69E624-2ACE-034F-1033-1FD7D9AEB14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aphicFrame>
        <p:nvGraphicFramePr>
          <p:cNvPr id="25" name="Table 25">
            <a:extLst>
              <a:ext uri="{FF2B5EF4-FFF2-40B4-BE49-F238E27FC236}">
                <a16:creationId xmlns:a16="http://schemas.microsoft.com/office/drawing/2014/main" id="{2A104F1B-A7CA-8B7C-7DCF-3A5E21A93305}"/>
              </a:ext>
            </a:extLst>
          </p:cNvPr>
          <p:cNvGraphicFramePr>
            <a:graphicFrameLocks noGrp="1"/>
          </p:cNvGraphicFramePr>
          <p:nvPr>
            <p:extLst>
              <p:ext uri="{D42A27DB-BD31-4B8C-83A1-F6EECF244321}">
                <p14:modId xmlns:p14="http://schemas.microsoft.com/office/powerpoint/2010/main" val="1906252728"/>
              </p:ext>
            </p:extLst>
          </p:nvPr>
        </p:nvGraphicFramePr>
        <p:xfrm>
          <a:off x="1013199" y="699799"/>
          <a:ext cx="5226891" cy="1718882"/>
        </p:xfrm>
        <a:graphic>
          <a:graphicData uri="http://schemas.openxmlformats.org/drawingml/2006/table">
            <a:tbl>
              <a:tblPr firstRow="1" bandRow="1">
                <a:tableStyleId>{5C22544A-7EE6-4342-B048-85BDC9FD1C3A}</a:tableStyleId>
              </a:tblPr>
              <a:tblGrid>
                <a:gridCol w="5226891">
                  <a:extLst>
                    <a:ext uri="{9D8B030D-6E8A-4147-A177-3AD203B41FA5}">
                      <a16:colId xmlns:a16="http://schemas.microsoft.com/office/drawing/2014/main" val="2666199177"/>
                    </a:ext>
                  </a:extLst>
                </a:gridCol>
              </a:tblGrid>
              <a:tr h="0">
                <a:tc>
                  <a:txBody>
                    <a:bodyPr/>
                    <a:lstStyle/>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ar-SA" sz="1100" b="1" dirty="0" err="1">
                          <a:solidFill>
                            <a:schemeClr val="tx1"/>
                          </a:solidFill>
                          <a:latin typeface="Calibri" panose="020F0502020204030204" pitchFamily="34" charset="0"/>
                          <a:cs typeface="Calibri" panose="020F0502020204030204" pitchFamily="34" charset="0"/>
                        </a:rPr>
                        <a:t>ا</a:t>
                      </a:r>
                      <a:r>
                        <a:rPr lang="en-GB" sz="1100" b="1" dirty="0" err="1">
                          <a:solidFill>
                            <a:schemeClr val="tx1"/>
                          </a:solidFill>
                          <a:latin typeface="Calibri" panose="020F0502020204030204" pitchFamily="34" charset="0"/>
                          <a:cs typeface="Calibri" panose="020F0502020204030204" pitchFamily="34" charset="0"/>
                        </a:rPr>
                        <a:t>سحب</a:t>
                      </a:r>
                      <a:r>
                        <a:rPr lang="en-GB" sz="1100" b="1" dirty="0">
                          <a:solidFill>
                            <a:schemeClr val="tx1"/>
                          </a:solidFill>
                          <a:latin typeface="Calibri" panose="020F0502020204030204" pitchFamily="34" charset="0"/>
                          <a:cs typeface="Calibri" panose="020F0502020204030204" pitchFamily="34" charset="0"/>
                        </a:rPr>
                        <a:t> </a:t>
                      </a:r>
                      <a:r>
                        <a:rPr lang="en-GB" sz="1100" b="1" dirty="0" err="1">
                          <a:solidFill>
                            <a:schemeClr val="tx1"/>
                          </a:solidFill>
                          <a:latin typeface="Calibri" panose="020F0502020204030204" pitchFamily="34" charset="0"/>
                          <a:cs typeface="Calibri" panose="020F0502020204030204" pitchFamily="34" charset="0"/>
                        </a:rPr>
                        <a:t>ل</a:t>
                      </a:r>
                      <a:r>
                        <a:rPr lang="ar-SA" sz="1100" b="1" dirty="0">
                          <a:solidFill>
                            <a:schemeClr val="tx1"/>
                          </a:solidFill>
                          <a:latin typeface="Calibri" panose="020F0502020204030204" pitchFamily="34" charset="0"/>
                          <a:cs typeface="Calibri" panose="020F0502020204030204" pitchFamily="34" charset="0"/>
                        </a:rPr>
                        <a:t>ل</a:t>
                      </a:r>
                      <a:r>
                        <a:rPr lang="en-GB" sz="1100" b="1" dirty="0" err="1">
                          <a:solidFill>
                            <a:schemeClr val="tx1"/>
                          </a:solidFill>
                          <a:latin typeface="Calibri" panose="020F0502020204030204" pitchFamily="34" charset="0"/>
                          <a:cs typeface="Calibri" panose="020F0502020204030204" pitchFamily="34" charset="0"/>
                        </a:rPr>
                        <a:t>أسفل)</a:t>
                      </a:r>
                      <a:r>
                        <a:rPr lang="en-GB" sz="1100" b="1" dirty="0">
                          <a:solidFill>
                            <a:schemeClr val="tx1"/>
                          </a:solidFill>
                          <a:latin typeface="Calibri" panose="020F0502020204030204" pitchFamily="34" charset="0"/>
                          <a:cs typeface="Calibri" panose="020F0502020204030204" pitchFamily="34" charset="0"/>
                        </a:rPr>
                        <a:t> </a:t>
                      </a:r>
                      <a:r>
                        <a:rPr lang="ar-SA" sz="1100" b="1" dirty="0">
                          <a:solidFill>
                            <a:schemeClr val="tx1"/>
                          </a:solidFill>
                          <a:latin typeface="Calibri" panose="020F0502020204030204" pitchFamily="34" charset="0"/>
                          <a:cs typeface="Calibri" panose="020F0502020204030204" pitchFamily="34" charset="0"/>
                        </a:rPr>
                        <a:t>١٠ دقائق)</a:t>
                      </a:r>
                      <a:endParaRPr lang="en-GB" sz="11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458233383"/>
                  </a:ext>
                </a:extLst>
              </a:tr>
              <a:tr h="1041173">
                <a:tc>
                  <a:txBody>
                    <a:bodyPr/>
                    <a:lstStyle/>
                    <a:p>
                      <a:pPr algn="r" rtl="1"/>
                      <a:r>
                        <a:rPr lang="en-US" sz="1100" dirty="0">
                          <a:effectLst/>
                          <a:latin typeface="Calibri" panose="020F0502020204030204" pitchFamily="34" charset="0"/>
                          <a:cs typeface="Calibri" panose="020F0502020204030204" pitchFamily="34" charset="0"/>
                        </a:rPr>
                        <a:t>اش</a:t>
                      </a:r>
                      <a:r>
                        <a:rPr lang="en-US" sz="1100" i="0" dirty="0">
                          <a:effectLst/>
                          <a:latin typeface="Calibri" panose="020F0502020204030204" pitchFamily="34" charset="0"/>
                          <a:cs typeface="Calibri" panose="020F0502020204030204" pitchFamily="34" charset="0"/>
                        </a:rPr>
                        <a:t>رح: </a:t>
                      </a:r>
                      <a:r>
                        <a:rPr lang="en-US" sz="1100" i="0" dirty="0" err="1">
                          <a:latin typeface="Calibri" panose="020F0502020204030204" pitchFamily="34" charset="0"/>
                          <a:cs typeface="Calibri" panose="020F0502020204030204" pitchFamily="34" charset="0"/>
                        </a:rPr>
                        <a:t>هذا</a:t>
                      </a:r>
                      <a:r>
                        <a:rPr lang="en-US" sz="1100" i="0" dirty="0">
                          <a:latin typeface="Calibri" panose="020F0502020204030204" pitchFamily="34" charset="0"/>
                          <a:cs typeface="Calibri" panose="020F0502020204030204" pitchFamily="34" charset="0"/>
                        </a:rPr>
                        <a:t> </a:t>
                      </a:r>
                      <a:r>
                        <a:rPr lang="ar-SA" sz="1100" i="0" dirty="0">
                          <a:latin typeface="Calibri" panose="020F0502020204030204" pitchFamily="34" charset="0"/>
                          <a:cs typeface="Calibri" panose="020F0502020204030204" pitchFamily="34" charset="0"/>
                        </a:rPr>
                        <a:t>الت</a:t>
                      </a:r>
                      <a:r>
                        <a:rPr lang="en-US" sz="1100" i="0" dirty="0" err="1">
                          <a:latin typeface="Calibri" panose="020F0502020204030204" pitchFamily="34" charset="0"/>
                          <a:cs typeface="Calibri" panose="020F0502020204030204" pitchFamily="34" charset="0"/>
                        </a:rPr>
                        <a:t>مرين</a:t>
                      </a:r>
                      <a:r>
                        <a:rPr lang="en-US" sz="1100" i="0" dirty="0">
                          <a:latin typeface="Calibri" panose="020F0502020204030204" pitchFamily="34" charset="0"/>
                          <a:cs typeface="Calibri" panose="020F0502020204030204" pitchFamily="34" charset="0"/>
                        </a:rPr>
                        <a:t> يمكننا استخدامه عندما تشعر بالغضب </a:t>
                      </a:r>
                      <a:r>
                        <a:rPr lang="en-US" sz="1100" i="0" dirty="0" err="1">
                          <a:latin typeface="Calibri" panose="020F0502020204030204" pitchFamily="34" charset="0"/>
                          <a:cs typeface="Calibri" panose="020F0502020204030204" pitchFamily="34" charset="0"/>
                        </a:rPr>
                        <a:t>أو</a:t>
                      </a:r>
                      <a:r>
                        <a:rPr lang="en-US" sz="1100" i="0" dirty="0">
                          <a:latin typeface="Calibri" panose="020F0502020204030204" pitchFamily="34" charset="0"/>
                          <a:cs typeface="Calibri" panose="020F0502020204030204" pitchFamily="34" charset="0"/>
                        </a:rPr>
                        <a:t> </a:t>
                      </a:r>
                      <a:r>
                        <a:rPr lang="en-US" sz="1100" i="0" dirty="0" err="1">
                          <a:latin typeface="Calibri" panose="020F0502020204030204" pitchFamily="34" charset="0"/>
                          <a:cs typeface="Calibri" panose="020F0502020204030204" pitchFamily="34" charset="0"/>
                        </a:rPr>
                        <a:t>ال</a:t>
                      </a:r>
                      <a:r>
                        <a:rPr lang="ar-SA" sz="1100" i="0" dirty="0">
                          <a:latin typeface="Calibri" panose="020F0502020204030204" pitchFamily="34" charset="0"/>
                          <a:cs typeface="Calibri" panose="020F0502020204030204" pitchFamily="34" charset="0"/>
                        </a:rPr>
                        <a:t>انفعال</a:t>
                      </a:r>
                      <a:r>
                        <a:rPr lang="en-US" sz="1100" i="0" dirty="0">
                          <a:latin typeface="Calibri" panose="020F0502020204030204" pitchFamily="34" charset="0"/>
                          <a:cs typeface="Calibri" panose="020F0502020204030204" pitchFamily="34" charset="0"/>
                        </a:rPr>
                        <a:t> أو الإحباط أو الانزعاج.</a:t>
                      </a:r>
                    </a:p>
                    <a:p>
                      <a:pPr algn="r" rtl="1"/>
                      <a:r>
                        <a:rPr lang="en-US" sz="1100" i="0" dirty="0">
                          <a:latin typeface="Calibri" panose="020F0502020204030204" pitchFamily="34" charset="0"/>
                          <a:cs typeface="Calibri" panose="020F0502020204030204" pitchFamily="34" charset="0"/>
                        </a:rPr>
                        <a:t>يمكن أن يكون مفيدًا عندما تشعر </a:t>
                      </a:r>
                      <a:r>
                        <a:rPr lang="en-US" sz="1100" i="0" dirty="0" err="1">
                          <a:latin typeface="Calibri" panose="020F0502020204030204" pitchFamily="34" charset="0"/>
                          <a:cs typeface="Calibri" panose="020F0502020204030204" pitchFamily="34" charset="0"/>
                        </a:rPr>
                        <a:t>بأنك</a:t>
                      </a:r>
                      <a:r>
                        <a:rPr lang="en-US" sz="1100" i="0" dirty="0">
                          <a:latin typeface="Calibri" panose="020F0502020204030204" pitchFamily="34" charset="0"/>
                          <a:cs typeface="Calibri" panose="020F0502020204030204" pitchFamily="34" charset="0"/>
                        </a:rPr>
                        <a:t> </a:t>
                      </a:r>
                      <a:r>
                        <a:rPr lang="ar-SA" sz="1100" i="0" dirty="0">
                          <a:latin typeface="Calibri" panose="020F0502020204030204" pitchFamily="34" charset="0"/>
                          <a:cs typeface="Calibri" panose="020F0502020204030204" pitchFamily="34" charset="0"/>
                        </a:rPr>
                        <a:t>في مشكلة</a:t>
                      </a:r>
                      <a:r>
                        <a:rPr lang="en-US" sz="1100" i="0" dirty="0">
                          <a:latin typeface="Calibri" panose="020F0502020204030204" pitchFamily="34" charset="0"/>
                          <a:cs typeface="Calibri" panose="020F0502020204030204" pitchFamily="34" charset="0"/>
                        </a:rPr>
                        <a:t> أو بحاجة إلى التخلي عن الشعور وإعادة ضبطه.</a:t>
                      </a:r>
                      <a:endParaRPr lang="en-US" sz="1100" i="0" dirty="0">
                        <a:latin typeface="Calibri" panose="020F0502020204030204" pitchFamily="34" charset="0"/>
                        <a:cs typeface="Calibri" panose="020F0502020204030204" pitchFamily="34" charset="0"/>
                        <a:sym typeface="Arial"/>
                      </a:endParaRPr>
                    </a:p>
                    <a:p>
                      <a:pPr marL="171450" lvl="0" indent="-171450" algn="r" rtl="1" fontAlgn="base">
                        <a:lnSpc>
                          <a:spcPct val="107000"/>
                        </a:lnSpc>
                        <a:spcAft>
                          <a:spcPts val="0"/>
                        </a:spcAft>
                        <a:buSzPts val="1000"/>
                        <a:buFont typeface="Arial" panose="020B0604020202020204" pitchFamily="34" charset="0"/>
                        <a:buChar char="•"/>
                        <a:tabLst>
                          <a:tab pos="457200" algn="l"/>
                        </a:tabLst>
                      </a:pPr>
                      <a:r>
                        <a:rPr lang="en-US" sz="1100" dirty="0">
                          <a:effectLst/>
                          <a:latin typeface="Calibri" panose="020F0502020204030204" pitchFamily="34" charset="0"/>
                          <a:cs typeface="Calibri" panose="020F0502020204030204" pitchFamily="34" charset="0"/>
                        </a:rPr>
                        <a:t>افعل وقل: ارفع كلتا يديك فوق رأسك واقبض يديك بقوة</a:t>
                      </a:r>
                    </a:p>
                    <a:p>
                      <a:pPr marL="171450" indent="-171450" algn="r" rtl="1">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افعل وقل:</a:t>
                      </a:r>
                      <a:r>
                        <a:rPr lang="en-US" sz="1100" i="0" dirty="0">
                          <a:effectLst/>
                          <a:latin typeface="Calibri" panose="020F0502020204030204" pitchFamily="34" charset="0"/>
                          <a:cs typeface="Calibri" panose="020F0502020204030204" pitchFamily="34" charset="0"/>
                        </a:rPr>
                        <a:t> </a:t>
                      </a:r>
                      <a:r>
                        <a:rPr lang="en-US" sz="1100" i="0" dirty="0">
                          <a:latin typeface="Calibri" panose="020F0502020204030204" pitchFamily="34" charset="0"/>
                          <a:cs typeface="Calibri" panose="020F0502020204030204" pitchFamily="34" charset="0"/>
                        </a:rPr>
                        <a:t>خذ نفسًا </a:t>
                      </a:r>
                      <a:r>
                        <a:rPr lang="en-US" sz="1100" i="0" dirty="0" err="1">
                          <a:latin typeface="Calibri" panose="020F0502020204030204" pitchFamily="34" charset="0"/>
                          <a:cs typeface="Calibri" panose="020F0502020204030204" pitchFamily="34" charset="0"/>
                        </a:rPr>
                        <a:t>عميقًا</a:t>
                      </a:r>
                      <a:r>
                        <a:rPr lang="en-US" sz="1100" i="0" dirty="0">
                          <a:latin typeface="Calibri" panose="020F0502020204030204" pitchFamily="34" charset="0"/>
                          <a:cs typeface="Calibri" panose="020F0502020204030204" pitchFamily="34" charset="0"/>
                        </a:rPr>
                        <a:t> </a:t>
                      </a:r>
                      <a:r>
                        <a:rPr lang="en-US" sz="1100" i="0" dirty="0" err="1">
                          <a:latin typeface="Calibri" panose="020F0502020204030204" pitchFamily="34" charset="0"/>
                          <a:cs typeface="Calibri" panose="020F0502020204030204" pitchFamily="34" charset="0"/>
                        </a:rPr>
                        <a:t>وامسكه</a:t>
                      </a:r>
                      <a:r>
                        <a:rPr lang="ar-SA" sz="1100" i="0" dirty="0">
                          <a:latin typeface="Calibri" panose="020F0502020204030204" pitchFamily="34" charset="0"/>
                          <a:cs typeface="Calibri" panose="020F0502020204030204" pitchFamily="34" charset="0"/>
                        </a:rPr>
                        <a:t> ويديك </a:t>
                      </a:r>
                      <a:r>
                        <a:rPr lang="en-US" sz="1100" i="0" dirty="0" err="1">
                          <a:latin typeface="Calibri" panose="020F0502020204030204" pitchFamily="34" charset="0"/>
                          <a:cs typeface="Calibri" panose="020F0502020204030204" pitchFamily="34" charset="0"/>
                        </a:rPr>
                        <a:t>لا</a:t>
                      </a:r>
                      <a:r>
                        <a:rPr lang="en-US" sz="1100" i="0" dirty="0">
                          <a:latin typeface="Calibri" panose="020F0502020204030204" pitchFamily="34" charset="0"/>
                          <a:cs typeface="Calibri" panose="020F0502020204030204" pitchFamily="34" charset="0"/>
                        </a:rPr>
                        <a:t> تزالان مشدودت</a:t>
                      </a:r>
                      <a:r>
                        <a:rPr lang="ar-SA" sz="1100" i="0" dirty="0">
                          <a:latin typeface="Calibri" panose="020F0502020204030204" pitchFamily="34" charset="0"/>
                          <a:cs typeface="Calibri" panose="020F0502020204030204" pitchFamily="34" charset="0"/>
                        </a:rPr>
                        <a:t>ي</a:t>
                      </a:r>
                      <a:r>
                        <a:rPr lang="en-US" sz="1100" i="0" dirty="0">
                          <a:latin typeface="Calibri" panose="020F0502020204030204" pitchFamily="34" charset="0"/>
                          <a:cs typeface="Calibri" panose="020F0502020204030204" pitchFamily="34" charset="0"/>
                        </a:rPr>
                        <a:t>ن فوق رأسك</a:t>
                      </a:r>
                    </a:p>
                    <a:p>
                      <a:pPr marL="171450" indent="-171450" algn="r" rtl="1">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افعل وقل: </a:t>
                      </a:r>
                      <a:r>
                        <a:rPr lang="en-US" sz="1100" i="0" dirty="0">
                          <a:latin typeface="Calibri" panose="020F0502020204030204" pitchFamily="34" charset="0"/>
                          <a:cs typeface="Calibri" panose="020F0502020204030204" pitchFamily="34" charset="0"/>
                        </a:rPr>
                        <a:t>اسحب ذراعيك </a:t>
                      </a:r>
                      <a:r>
                        <a:rPr lang="en-US" sz="1100" i="0" dirty="0" err="1">
                          <a:latin typeface="Calibri" panose="020F0502020204030204" pitchFamily="34" charset="0"/>
                          <a:cs typeface="Calibri" panose="020F0502020204030204" pitchFamily="34" charset="0"/>
                        </a:rPr>
                        <a:t>للأسفل</a:t>
                      </a:r>
                      <a:r>
                        <a:rPr lang="en-US" sz="1100" i="0" dirty="0">
                          <a:latin typeface="Calibri" panose="020F0502020204030204" pitchFamily="34" charset="0"/>
                          <a:cs typeface="Calibri" panose="020F0502020204030204" pitchFamily="34" charset="0"/>
                        </a:rPr>
                        <a:t> </a:t>
                      </a:r>
                      <a:r>
                        <a:rPr lang="en-US" sz="1100" i="0" dirty="0" err="1">
                          <a:latin typeface="Calibri" panose="020F0502020204030204" pitchFamily="34" charset="0"/>
                          <a:cs typeface="Calibri" panose="020F0502020204030204" pitchFamily="34" charset="0"/>
                        </a:rPr>
                        <a:t>و</a:t>
                      </a:r>
                      <a:r>
                        <a:rPr lang="ar-SA" sz="1100" i="0" dirty="0">
                          <a:latin typeface="Calibri" panose="020F0502020204030204" pitchFamily="34" charset="0"/>
                          <a:cs typeface="Calibri" panose="020F0502020204030204" pitchFamily="34" charset="0"/>
                        </a:rPr>
                        <a:t>حافظ على </a:t>
                      </a:r>
                      <a:r>
                        <a:rPr lang="en-US" sz="1100" i="0" dirty="0" err="1">
                          <a:latin typeface="Calibri" panose="020F0502020204030204" pitchFamily="34" charset="0"/>
                          <a:cs typeface="Calibri" panose="020F0502020204030204" pitchFamily="34" charset="0"/>
                        </a:rPr>
                        <a:t>توجيه</a:t>
                      </a:r>
                      <a:r>
                        <a:rPr lang="en-US" sz="1100" i="0" dirty="0">
                          <a:latin typeface="Calibri" panose="020F0502020204030204" pitchFamily="34" charset="0"/>
                          <a:cs typeface="Calibri" panose="020F0502020204030204" pitchFamily="34" charset="0"/>
                        </a:rPr>
                        <a:t> </a:t>
                      </a:r>
                      <a:r>
                        <a:rPr lang="en-US" sz="1100" i="0" dirty="0" err="1">
                          <a:latin typeface="Calibri" panose="020F0502020204030204" pitchFamily="34" charset="0"/>
                          <a:cs typeface="Calibri" panose="020F0502020204030204" pitchFamily="34" charset="0"/>
                        </a:rPr>
                        <a:t>ال</a:t>
                      </a:r>
                      <a:r>
                        <a:rPr lang="ar-SA" sz="1100" i="0" dirty="0">
                          <a:latin typeface="Calibri" panose="020F0502020204030204" pitchFamily="34" charset="0"/>
                          <a:cs typeface="Calibri" panose="020F0502020204030204" pitchFamily="34" charset="0"/>
                        </a:rPr>
                        <a:t>مرفقين</a:t>
                      </a:r>
                      <a:r>
                        <a:rPr lang="en-US" sz="1100" i="0" dirty="0">
                          <a:latin typeface="Calibri" panose="020F0502020204030204" pitchFamily="34" charset="0"/>
                          <a:cs typeface="Calibri" panose="020F0502020204030204" pitchFamily="34" charset="0"/>
                        </a:rPr>
                        <a:t> </a:t>
                      </a:r>
                      <a:r>
                        <a:rPr lang="ar-SA" sz="1100" i="0" dirty="0">
                          <a:latin typeface="Calibri" panose="020F0502020204030204" pitchFamily="34" charset="0"/>
                          <a:cs typeface="Calibri" panose="020F0502020204030204" pitchFamily="34" charset="0"/>
                        </a:rPr>
                        <a:t>ل</a:t>
                      </a:r>
                      <a:r>
                        <a:rPr lang="en-US" sz="1100" i="0" dirty="0" err="1">
                          <a:latin typeface="Calibri" panose="020F0502020204030204" pitchFamily="34" charset="0"/>
                          <a:cs typeface="Calibri" panose="020F0502020204030204" pitchFamily="34" charset="0"/>
                        </a:rPr>
                        <a:t>لأسفل</a:t>
                      </a:r>
                      <a:r>
                        <a:rPr lang="ar-SA" sz="1100" i="0" dirty="0">
                          <a:latin typeface="Calibri" panose="020F0502020204030204" pitchFamily="34" charset="0"/>
                          <a:cs typeface="Calibri" panose="020F0502020204030204" pitchFamily="34" charset="0"/>
                        </a:rPr>
                        <a:t>، </a:t>
                      </a:r>
                      <a:r>
                        <a:rPr lang="en-US" sz="1100" i="0" dirty="0" err="1">
                          <a:latin typeface="Calibri" panose="020F0502020204030204" pitchFamily="34" charset="0"/>
                          <a:cs typeface="Calibri" panose="020F0502020204030204" pitchFamily="34" charset="0"/>
                        </a:rPr>
                        <a:t>ولا</a:t>
                      </a:r>
                      <a:r>
                        <a:rPr lang="en-US" sz="1100" i="0" dirty="0">
                          <a:latin typeface="Calibri" panose="020F0502020204030204" pitchFamily="34" charset="0"/>
                          <a:cs typeface="Calibri" panose="020F0502020204030204" pitchFamily="34" charset="0"/>
                        </a:rPr>
                        <a:t> تزال يد</a:t>
                      </a:r>
                      <a:r>
                        <a:rPr lang="ar-SA" sz="1100" i="0" dirty="0">
                          <a:latin typeface="Calibri" panose="020F0502020204030204" pitchFamily="34" charset="0"/>
                          <a:cs typeface="Calibri" panose="020F0502020204030204" pitchFamily="34" charset="0"/>
                        </a:rPr>
                        <a:t>ي</a:t>
                      </a:r>
                      <a:r>
                        <a:rPr lang="en-US" sz="1100" i="0" dirty="0">
                          <a:latin typeface="Calibri" panose="020F0502020204030204" pitchFamily="34" charset="0"/>
                          <a:cs typeface="Calibri" panose="020F0502020204030204" pitchFamily="34" charset="0"/>
                        </a:rPr>
                        <a:t>ك مشدودتين </a:t>
                      </a:r>
                      <a:r>
                        <a:rPr lang="en-US" sz="1100" i="0" dirty="0" err="1">
                          <a:latin typeface="Calibri" panose="020F0502020204030204" pitchFamily="34" charset="0"/>
                          <a:cs typeface="Calibri" panose="020F0502020204030204" pitchFamily="34" charset="0"/>
                        </a:rPr>
                        <a:t>بينما</a:t>
                      </a:r>
                      <a:r>
                        <a:rPr lang="en-US" sz="1100" i="0" dirty="0">
                          <a:latin typeface="Calibri" panose="020F0502020204030204" pitchFamily="34" charset="0"/>
                          <a:cs typeface="Calibri" panose="020F0502020204030204" pitchFamily="34" charset="0"/>
                        </a:rPr>
                        <a:t> </a:t>
                      </a:r>
                      <a:r>
                        <a:rPr lang="en-US" sz="1100" i="0" dirty="0" err="1">
                          <a:latin typeface="Calibri" panose="020F0502020204030204" pitchFamily="34" charset="0"/>
                          <a:cs typeface="Calibri" panose="020F0502020204030204" pitchFamily="34" charset="0"/>
                        </a:rPr>
                        <a:t>ت</a:t>
                      </a:r>
                      <a:r>
                        <a:rPr lang="ar-SA" sz="1100" i="0" dirty="0">
                          <a:latin typeface="Calibri" panose="020F0502020204030204" pitchFamily="34" charset="0"/>
                          <a:cs typeface="Calibri" panose="020F0502020204030204" pitchFamily="34" charset="0"/>
                        </a:rPr>
                        <a:t>قوم بإخراج</a:t>
                      </a:r>
                      <a:r>
                        <a:rPr lang="en-US" sz="1100" i="0" dirty="0">
                          <a:latin typeface="Calibri" panose="020F0502020204030204" pitchFamily="34" charset="0"/>
                          <a:cs typeface="Calibri" panose="020F0502020204030204" pitchFamily="34" charset="0"/>
                        </a:rPr>
                        <a:t> أنفاسك من خلال الفم</a:t>
                      </a:r>
                    </a:p>
                    <a:p>
                      <a:pPr marL="171450" lvl="0" indent="-171450" algn="r" rtl="1" fontAlgn="base">
                        <a:lnSpc>
                          <a:spcPct val="107000"/>
                        </a:lnSpc>
                        <a:spcAft>
                          <a:spcPts val="0"/>
                        </a:spcAft>
                        <a:buSzPts val="1000"/>
                        <a:buFont typeface="Arial" panose="020B0604020202020204" pitchFamily="34" charset="0"/>
                        <a:buChar char="•"/>
                        <a:tabLst>
                          <a:tab pos="457200" algn="l"/>
                        </a:tabLst>
                      </a:pPr>
                      <a:r>
                        <a:rPr lang="en-US" sz="1100" dirty="0">
                          <a:effectLst/>
                          <a:latin typeface="Calibri" panose="020F0502020204030204" pitchFamily="34" charset="0"/>
                          <a:cs typeface="Calibri" panose="020F0502020204030204" pitchFamily="34" charset="0"/>
                        </a:rPr>
                        <a:t>افعل وقل: أنهِ</a:t>
                      </a:r>
                      <a:r>
                        <a:rPr lang="ar-SA" sz="1100" dirty="0">
                          <a:effectLst/>
                          <a:latin typeface="Calibri" panose="020F0502020204030204" pitchFamily="34" charset="0"/>
                          <a:cs typeface="Calibri" panose="020F0502020204030204" pitchFamily="34" charset="0"/>
                        </a:rPr>
                        <a:t>ي </a:t>
                      </a:r>
                      <a:r>
                        <a:rPr lang="en-US" sz="1100" dirty="0">
                          <a:effectLst/>
                          <a:latin typeface="Calibri" panose="020F0502020204030204" pitchFamily="34" charset="0"/>
                          <a:cs typeface="Calibri" panose="020F0502020204030204" pitchFamily="34" charset="0"/>
                        </a:rPr>
                        <a:t>زفيرك عن طريق ثني ركبتيك برفق وافتح يديك ، مع توجيه الذراعين لأسفل جانبيك</a:t>
                      </a:r>
                    </a:p>
                    <a:p>
                      <a:pPr marL="171450" lvl="0" indent="-171450" algn="r" rtl="1" fontAlgn="base">
                        <a:lnSpc>
                          <a:spcPct val="107000"/>
                        </a:lnSpc>
                        <a:spcAft>
                          <a:spcPts val="0"/>
                        </a:spcAft>
                        <a:buSzPts val="1000"/>
                        <a:buFont typeface="Arial" panose="020B0604020202020204" pitchFamily="34" charset="0"/>
                        <a:buChar char="•"/>
                        <a:tabLst>
                          <a:tab pos="457200" algn="l"/>
                        </a:tabLst>
                      </a:pPr>
                      <a:r>
                        <a:rPr lang="en-US" sz="1100" dirty="0">
                          <a:effectLst/>
                          <a:latin typeface="Calibri" panose="020F0502020204030204" pitchFamily="34" charset="0"/>
                          <a:cs typeface="Calibri" panose="020F0502020204030204" pitchFamily="34" charset="0"/>
                        </a:rPr>
                        <a:t>كرر </a:t>
                      </a:r>
                      <a:r>
                        <a:rPr lang="ar-SA" sz="1100" dirty="0">
                          <a:effectLst/>
                          <a:latin typeface="Calibri" panose="020F0502020204030204" pitchFamily="34" charset="0"/>
                          <a:cs typeface="Calibri" panose="020F0502020204030204" pitchFamily="34" charset="0"/>
                        </a:rPr>
                        <a:t>ذلك </a:t>
                      </a:r>
                      <a:r>
                        <a:rPr lang="en-US" sz="1100" dirty="0">
                          <a:effectLst/>
                          <a:latin typeface="Calibri" panose="020F0502020204030204" pitchFamily="34" charset="0"/>
                          <a:cs typeface="Calibri" panose="020F0502020204030204" pitchFamily="34" charset="0"/>
                        </a:rPr>
                        <a:t> </a:t>
                      </a:r>
                      <a:r>
                        <a:rPr lang="ar-SA" sz="1100" dirty="0">
                          <a:effectLst/>
                          <a:latin typeface="Calibri" panose="020F0502020204030204" pitchFamily="34" charset="0"/>
                          <a:cs typeface="Calibri" panose="020F0502020204030204" pitchFamily="34" charset="0"/>
                        </a:rPr>
                        <a:t>٣-٥</a:t>
                      </a:r>
                      <a:r>
                        <a:rPr lang="en-US" sz="1100" dirty="0">
                          <a:effectLst/>
                          <a:latin typeface="Calibri" panose="020F0502020204030204" pitchFamily="34" charset="0"/>
                          <a:cs typeface="Calibri" panose="020F0502020204030204" pitchFamily="34" charset="0"/>
                        </a:rPr>
                        <a:t> مرات</a:t>
                      </a:r>
                      <a:endParaRPr lang="en-US" sz="1100" dirty="0">
                        <a:effectLst/>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593323915"/>
                  </a:ext>
                </a:extLst>
              </a:tr>
            </a:tbl>
          </a:graphicData>
        </a:graphic>
      </p:graphicFrame>
      <p:graphicFrame>
        <p:nvGraphicFramePr>
          <p:cNvPr id="9" name="Table 8">
            <a:extLst>
              <a:ext uri="{FF2B5EF4-FFF2-40B4-BE49-F238E27FC236}">
                <a16:creationId xmlns:a16="http://schemas.microsoft.com/office/drawing/2014/main" id="{4262B163-2F1A-1147-C3B9-F8791A33C76E}"/>
              </a:ext>
            </a:extLst>
          </p:cNvPr>
          <p:cNvGraphicFramePr>
            <a:graphicFrameLocks noGrp="1"/>
          </p:cNvGraphicFramePr>
          <p:nvPr>
            <p:extLst>
              <p:ext uri="{D42A27DB-BD31-4B8C-83A1-F6EECF244321}">
                <p14:modId xmlns:p14="http://schemas.microsoft.com/office/powerpoint/2010/main" val="3463772372"/>
              </p:ext>
            </p:extLst>
          </p:nvPr>
        </p:nvGraphicFramePr>
        <p:xfrm>
          <a:off x="1013199" y="3222832"/>
          <a:ext cx="5226891" cy="4803712"/>
        </p:xfrm>
        <a:graphic>
          <a:graphicData uri="http://schemas.openxmlformats.org/drawingml/2006/table">
            <a:tbl>
              <a:tblPr firstRow="1" bandRow="1">
                <a:tableStyleId>{5C22544A-7EE6-4342-B048-85BDC9FD1C3A}</a:tableStyleId>
              </a:tblPr>
              <a:tblGrid>
                <a:gridCol w="5226891">
                  <a:extLst>
                    <a:ext uri="{9D8B030D-6E8A-4147-A177-3AD203B41FA5}">
                      <a16:colId xmlns:a16="http://schemas.microsoft.com/office/drawing/2014/main" val="2666199177"/>
                    </a:ext>
                  </a:extLst>
                </a:gridCol>
              </a:tblGrid>
              <a:tr h="0">
                <a:tc>
                  <a:txBody>
                    <a:bodyPr/>
                    <a:lstStyle/>
                    <a:p>
                      <a:pPr marL="0" marR="0" lvl="0" indent="0" algn="r" defTabSz="685800" rtl="1" eaLnBrk="1" fontAlgn="auto" latinLnBrk="0" hangingPunct="1">
                        <a:lnSpc>
                          <a:spcPct val="100000"/>
                        </a:lnSpc>
                        <a:spcBef>
                          <a:spcPts val="0"/>
                        </a:spcBef>
                        <a:spcAft>
                          <a:spcPts val="0"/>
                        </a:spcAft>
                        <a:buClrTx/>
                        <a:buSzTx/>
                        <a:buFontTx/>
                        <a:buNone/>
                        <a:tabLst/>
                        <a:defRPr/>
                      </a:pPr>
                      <a:r>
                        <a:rPr lang="en-US" sz="1100" dirty="0">
                          <a:solidFill>
                            <a:schemeClr val="tx1"/>
                          </a:solidFill>
                          <a:effectLst/>
                          <a:latin typeface="Calibri" panose="020F0502020204030204" pitchFamily="34" charset="0"/>
                          <a:cs typeface="Calibri" panose="020F0502020204030204" pitchFamily="34" charset="0"/>
                        </a:rPr>
                        <a:t> </a:t>
                      </a:r>
                      <a:r>
                        <a:rPr lang="ar-SA" sz="1100" dirty="0">
                          <a:solidFill>
                            <a:schemeClr val="tx1"/>
                          </a:solidFill>
                          <a:effectLst/>
                          <a:latin typeface="Calibri" panose="020F0502020204030204" pitchFamily="34" charset="0"/>
                          <a:cs typeface="Calibri" panose="020F0502020204030204" pitchFamily="34" charset="0"/>
                        </a:rPr>
                        <a:t>تمرين اليوغا (١٥ دقيقة)</a:t>
                      </a:r>
                      <a:endParaRPr lang="en-US" sz="1100" dirty="0">
                        <a:solidFill>
                          <a:schemeClr val="tx1"/>
                        </a:solidFill>
                        <a:effectLst/>
                        <a:latin typeface="Calibri" panose="020F0502020204030204" pitchFamily="34" charset="0"/>
                        <a:cs typeface="Calibri" panose="020F050202020403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458233383"/>
                  </a:ext>
                </a:extLst>
              </a:tr>
              <a:tr h="1041173">
                <a:tc>
                  <a:txBody>
                    <a:bodyPr/>
                    <a:lstStyle/>
                    <a:p>
                      <a:pPr marL="171450" lvl="0" indent="-171450" algn="r" rtl="1" fontAlgn="base">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اشرح: سيساعد هذا التمرين المشاركين على الاسترخاء و</a:t>
                      </a:r>
                      <a:r>
                        <a:rPr lang="ar-SA" sz="1100" dirty="0">
                          <a:effectLst/>
                          <a:latin typeface="Calibri" panose="020F0502020204030204" pitchFamily="34" charset="0"/>
                          <a:cs typeface="Calibri" panose="020F0502020204030204" pitchFamily="34" charset="0"/>
                        </a:rPr>
                        <a:t>و</a:t>
                      </a:r>
                      <a:r>
                        <a:rPr lang="en-US" sz="1100" dirty="0">
                          <a:effectLst/>
                          <a:latin typeface="Calibri" panose="020F0502020204030204" pitchFamily="34" charset="0"/>
                          <a:cs typeface="Calibri" panose="020F0502020204030204" pitchFamily="34" charset="0"/>
                        </a:rPr>
                        <a:t>صل أجسا</a:t>
                      </a:r>
                      <a:r>
                        <a:rPr lang="ar-SA" sz="1100" dirty="0">
                          <a:effectLst/>
                          <a:latin typeface="Calibri" panose="020F0502020204030204" pitchFamily="34" charset="0"/>
                          <a:cs typeface="Calibri" panose="020F0502020204030204" pitchFamily="34" charset="0"/>
                        </a:rPr>
                        <a:t>م</a:t>
                      </a:r>
                      <a:r>
                        <a:rPr lang="en-US" sz="1100" dirty="0">
                          <a:effectLst/>
                          <a:latin typeface="Calibri" panose="020F0502020204030204" pitchFamily="34" charset="0"/>
                          <a:cs typeface="Calibri" panose="020F0502020204030204" pitchFamily="34" charset="0"/>
                        </a:rPr>
                        <a:t>هم. ينصب التركيز على الحركات اللطيفة والمتكررة للمساعدة في الشعور بالهدوء.</a:t>
                      </a:r>
                    </a:p>
                    <a:p>
                      <a:pPr marL="171450" lvl="0" indent="-171450" algn="r" rtl="1" fontAlgn="base">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اطلب من المشاركين الوقوف وإيجاد مساحة في الغرفة حيث يكون لديهم مساحة كافية من حولهم لتحريك ذر</a:t>
                      </a:r>
                      <a:r>
                        <a:rPr lang="ar-SA" sz="1100" dirty="0">
                          <a:effectLst/>
                          <a:latin typeface="Calibri" panose="020F0502020204030204" pitchFamily="34" charset="0"/>
                          <a:cs typeface="Calibri" panose="020F0502020204030204" pitchFamily="34" charset="0"/>
                        </a:rPr>
                        <a:t>ا</a:t>
                      </a:r>
                      <a:r>
                        <a:rPr lang="en-US" sz="1100" dirty="0">
                          <a:effectLst/>
                          <a:latin typeface="Calibri" panose="020F0502020204030204" pitchFamily="34" charset="0"/>
                          <a:cs typeface="Calibri" panose="020F0502020204030204" pitchFamily="34" charset="0"/>
                        </a:rPr>
                        <a:t>عهم.</a:t>
                      </a:r>
                    </a:p>
                    <a:p>
                      <a:pPr marL="171450" lvl="0" indent="-171450" algn="r" rtl="1" fontAlgn="base">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اطلب من المشاركين الوقوف مع مباعدة أقدامهم بعرض الورك مع ثني الركبتين قليلاً ، حتى لا تكون أرجلهم مستقيمة.</a:t>
                      </a:r>
                    </a:p>
                    <a:p>
                      <a:pPr marL="171450" lvl="0" indent="-171450" algn="r" rtl="1" fontAlgn="base">
                        <a:lnSpc>
                          <a:spcPct val="107000"/>
                        </a:lnSpc>
                        <a:buFont typeface="Arial" panose="020B0604020202020204" pitchFamily="34" charset="0"/>
                        <a:buChar char="•"/>
                      </a:pPr>
                      <a:r>
                        <a:rPr lang="ar-SA" sz="1100" dirty="0">
                          <a:effectLst/>
                          <a:latin typeface="Calibri" panose="020F0502020204030204" pitchFamily="34" charset="0"/>
                          <a:cs typeface="Calibri" panose="020F0502020204030204" pitchFamily="34" charset="0"/>
                        </a:rPr>
                        <a:t>قم</a:t>
                      </a:r>
                      <a:r>
                        <a:rPr lang="en-US" sz="1100" dirty="0">
                          <a:effectLst/>
                          <a:latin typeface="Calibri" panose="020F0502020204030204" pitchFamily="34" charset="0"/>
                          <a:cs typeface="Calibri" panose="020F0502020204030204" pitchFamily="34" charset="0"/>
                        </a:rPr>
                        <a:t>: </a:t>
                      </a:r>
                      <a:r>
                        <a:rPr lang="ar-SA" sz="1100" dirty="0">
                          <a:effectLst/>
                          <a:latin typeface="Calibri" panose="020F0502020204030204" pitchFamily="34" charset="0"/>
                          <a:cs typeface="Calibri" panose="020F0502020204030204" pitchFamily="34" charset="0"/>
                        </a:rPr>
                        <a:t> بإظهار</a:t>
                      </a:r>
                      <a:r>
                        <a:rPr lang="en-US" sz="1100" dirty="0">
                          <a:effectLst/>
                          <a:latin typeface="Calibri" panose="020F0502020204030204" pitchFamily="34" charset="0"/>
                          <a:cs typeface="Calibri" panose="020F0502020204030204" pitchFamily="34" charset="0"/>
                        </a:rPr>
                        <a:t> الحركات أثناء شرحها للمشاركين.</a:t>
                      </a:r>
                    </a:p>
                    <a:p>
                      <a:pPr marL="171450" lvl="0" indent="-171450" algn="r" rtl="1" fontAlgn="base">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اشرح: أنك ستقوم بالحركات ويمكن للمشاركين مشاهدتك. ثم سينضمون و</a:t>
                      </a:r>
                      <a:r>
                        <a:rPr lang="ar-SA" sz="1100" dirty="0">
                          <a:effectLst/>
                          <a:latin typeface="Calibri" panose="020F0502020204030204" pitchFamily="34" charset="0"/>
                          <a:cs typeface="Calibri" panose="020F0502020204030204" pitchFamily="34" charset="0"/>
                        </a:rPr>
                        <a:t>يقلدون </a:t>
                      </a:r>
                      <a:r>
                        <a:rPr lang="en-US" sz="1100" dirty="0">
                          <a:effectLst/>
                          <a:latin typeface="Calibri" panose="020F0502020204030204" pitchFamily="34" charset="0"/>
                          <a:cs typeface="Calibri" panose="020F0502020204030204" pitchFamily="34" charset="0"/>
                        </a:rPr>
                        <a:t>الحركات عندما يكونون جاهزين.</a:t>
                      </a:r>
                    </a:p>
                    <a:p>
                      <a:pPr marL="171450" lvl="0" indent="-171450" algn="r" rtl="1" fontAlgn="base">
                        <a:lnSpc>
                          <a:spcPct val="107000"/>
                        </a:lnSpc>
                        <a:buFont typeface="Arial" panose="020B0604020202020204" pitchFamily="34" charset="0"/>
                        <a:buChar char="•"/>
                      </a:pPr>
                      <a:r>
                        <a:rPr lang="ar-SA" sz="1100" dirty="0">
                          <a:effectLst/>
                          <a:latin typeface="Calibri" panose="020F0502020204030204" pitchFamily="34" charset="0"/>
                          <a:cs typeface="Calibri" panose="020F0502020204030204" pitchFamily="34" charset="0"/>
                        </a:rPr>
                        <a:t>ا</a:t>
                      </a:r>
                      <a:r>
                        <a:rPr lang="en-US" sz="1100" dirty="0">
                          <a:effectLst/>
                          <a:latin typeface="Calibri" panose="020F0502020204030204" pitchFamily="34" charset="0"/>
                          <a:cs typeface="Calibri" panose="020F0502020204030204" pitchFamily="34" charset="0"/>
                        </a:rPr>
                        <a:t>فعل:</a:t>
                      </a:r>
                    </a:p>
                    <a:p>
                      <a:pPr marL="514350" lvl="1" indent="-171450" algn="r" rtl="1" fontAlgn="base">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حرك إحدى يديك في دائرة بطيئة ولطيفة أمام جسمك. بينما تتحرك يدك لأعلى على جانب واحد ، تكون راحة يدك متجهة لأعلى.</a:t>
                      </a:r>
                    </a:p>
                    <a:p>
                      <a:pPr marL="514350" lvl="1" indent="-171450" algn="r" rtl="1" fontAlgn="base">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عندما تتحرك هذه اليد ل</a:t>
                      </a:r>
                      <a:r>
                        <a:rPr lang="ar-SA" sz="1100" dirty="0">
                          <a:effectLst/>
                          <a:latin typeface="Calibri" panose="020F0502020204030204" pitchFamily="34" charset="0"/>
                          <a:cs typeface="Calibri" panose="020F0502020204030204" pitchFamily="34" charset="0"/>
                        </a:rPr>
                        <a:t>ل</a:t>
                      </a:r>
                      <a:r>
                        <a:rPr lang="en-US" sz="1100" dirty="0">
                          <a:effectLst/>
                          <a:latin typeface="Calibri" panose="020F0502020204030204" pitchFamily="34" charset="0"/>
                          <a:cs typeface="Calibri" panose="020F0502020204030204" pitchFamily="34" charset="0"/>
                        </a:rPr>
                        <a:t>أسفل على الجانب الآخر من الدائرة ، أدر راحة يدك لأسفل.</a:t>
                      </a:r>
                    </a:p>
                    <a:p>
                      <a:pPr marL="514350" lvl="1" indent="-171450" algn="r" rtl="1">
                        <a:buFont typeface="Arial" panose="020B0604020202020204" pitchFamily="34" charset="0"/>
                        <a:buChar char="•"/>
                      </a:pPr>
                      <a:r>
                        <a:rPr lang="en-US" sz="1100" dirty="0">
                          <a:latin typeface="Calibri" panose="020F0502020204030204" pitchFamily="34" charset="0"/>
                          <a:cs typeface="Calibri" panose="020F0502020204030204" pitchFamily="34" charset="0"/>
                        </a:rPr>
                        <a:t>تنفس بصوت مسموع حتى يتمكن المشاركون من السم</a:t>
                      </a:r>
                      <a:r>
                        <a:rPr lang="ar-SA" sz="1100" dirty="0">
                          <a:latin typeface="Calibri" panose="020F0502020204030204" pitchFamily="34" charset="0"/>
                          <a:cs typeface="Calibri" panose="020F0502020204030204" pitchFamily="34" charset="0"/>
                        </a:rPr>
                        <a:t>ا</a:t>
                      </a:r>
                      <a:r>
                        <a:rPr lang="en-US" sz="1100" dirty="0">
                          <a:latin typeface="Calibri" panose="020F0502020204030204" pitchFamily="34" charset="0"/>
                          <a:cs typeface="Calibri" panose="020F0502020204030204" pitchFamily="34" charset="0"/>
                        </a:rPr>
                        <a:t>ع - ترفع يدك وأنت تستنشق و</a:t>
                      </a:r>
                      <a:r>
                        <a:rPr lang="ar-SA" sz="1100" dirty="0">
                          <a:latin typeface="Calibri" panose="020F0502020204030204" pitchFamily="34" charset="0"/>
                          <a:cs typeface="Calibri" panose="020F0502020204030204" pitchFamily="34" charset="0"/>
                        </a:rPr>
                        <a:t>تنزل</a:t>
                      </a:r>
                      <a:r>
                        <a:rPr lang="en-US" sz="1100" dirty="0">
                          <a:latin typeface="Calibri" panose="020F0502020204030204" pitchFamily="34" charset="0"/>
                          <a:cs typeface="Calibri" panose="020F0502020204030204" pitchFamily="34" charset="0"/>
                        </a:rPr>
                        <a:t> ل</a:t>
                      </a:r>
                      <a:r>
                        <a:rPr lang="ar-SA" sz="1100" dirty="0">
                          <a:latin typeface="Calibri" panose="020F0502020204030204" pitchFamily="34" charset="0"/>
                          <a:cs typeface="Calibri" panose="020F0502020204030204" pitchFamily="34" charset="0"/>
                        </a:rPr>
                        <a:t>ل</a:t>
                      </a:r>
                      <a:r>
                        <a:rPr lang="en-US" sz="1100" dirty="0">
                          <a:latin typeface="Calibri" panose="020F0502020204030204" pitchFamily="34" charset="0"/>
                          <a:cs typeface="Calibri" panose="020F0502020204030204" pitchFamily="34" charset="0"/>
                        </a:rPr>
                        <a:t>أسفل أثناء الزفير.</a:t>
                      </a:r>
                      <a:endParaRPr lang="en-BE" sz="1100" dirty="0">
                        <a:latin typeface="Calibri" panose="020F0502020204030204" pitchFamily="34" charset="0"/>
                        <a:cs typeface="Calibri" panose="020F0502020204030204" pitchFamily="34" charset="0"/>
                      </a:endParaRPr>
                    </a:p>
                    <a:p>
                      <a:pPr marL="514350" lvl="1" indent="-171450" algn="r" rtl="1" fontAlgn="base">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بدل اليدين وحرك اليد الأخرى بنفس الطريقة.</a:t>
                      </a:r>
                    </a:p>
                    <a:p>
                      <a:pPr marL="171450" lvl="0" indent="-171450" algn="r" rtl="1" fontAlgn="base">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اشرح: يجب على المشاركين ضبط توقيت حركتهم على أنفاسهم. عندما </a:t>
                      </a:r>
                      <a:r>
                        <a:rPr lang="ar-SA" sz="1100" dirty="0">
                          <a:effectLst/>
                          <a:latin typeface="Calibri" panose="020F0502020204030204" pitchFamily="34" charset="0"/>
                          <a:cs typeface="Calibri" panose="020F0502020204030204" pitchFamily="34" charset="0"/>
                        </a:rPr>
                        <a:t>تأخذ النفس</a:t>
                      </a:r>
                      <a:r>
                        <a:rPr lang="en-US" sz="1100" dirty="0">
                          <a:effectLst/>
                          <a:latin typeface="Calibri" panose="020F0502020204030204" pitchFamily="34" charset="0"/>
                          <a:cs typeface="Calibri" panose="020F0502020204030204" pitchFamily="34" charset="0"/>
                        </a:rPr>
                        <a:t> </a:t>
                      </a:r>
                      <a:r>
                        <a:rPr lang="ar-SA" sz="1100" dirty="0">
                          <a:effectLst/>
                          <a:latin typeface="Calibri" panose="020F0502020204030204" pitchFamily="34" charset="0"/>
                          <a:cs typeface="Calibri" panose="020F0502020204030204" pitchFamily="34" charset="0"/>
                        </a:rPr>
                        <a:t>(الشهيق)، </a:t>
                      </a:r>
                      <a:r>
                        <a:rPr lang="en-US" sz="1100" dirty="0">
                          <a:effectLst/>
                          <a:latin typeface="Calibri" panose="020F0502020204030204" pitchFamily="34" charset="0"/>
                          <a:cs typeface="Calibri" panose="020F0502020204030204" pitchFamily="34" charset="0"/>
                        </a:rPr>
                        <a:t>ترتفع أيديهم. عندما </a:t>
                      </a:r>
                      <a:r>
                        <a:rPr lang="ar-SA" sz="1100" dirty="0">
                          <a:effectLst/>
                          <a:latin typeface="Calibri" panose="020F0502020204030204" pitchFamily="34" charset="0"/>
                          <a:cs typeface="Calibri" panose="020F0502020204030204" pitchFamily="34" charset="0"/>
                        </a:rPr>
                        <a:t>تخرج النفس (الزفير)</a:t>
                      </a:r>
                      <a:r>
                        <a:rPr lang="en-US" sz="1100" dirty="0">
                          <a:effectLst/>
                          <a:latin typeface="Calibri" panose="020F0502020204030204" pitchFamily="34" charset="0"/>
                          <a:cs typeface="Calibri" panose="020F0502020204030204" pitchFamily="34" charset="0"/>
                        </a:rPr>
                        <a:t> ، تتحرك أيديهم لأسفل.</a:t>
                      </a:r>
                    </a:p>
                    <a:p>
                      <a:pPr marL="171450" lvl="0" indent="-171450" algn="r" rtl="1" fontAlgn="base">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افعل: اسمح للمشاركين بالقيام ببضع دقائق من الحركة بكل يد. ثم اطلب منهم القيام بكلتا يديه</a:t>
                      </a:r>
                      <a:r>
                        <a:rPr lang="ar-SA" sz="1100" dirty="0">
                          <a:effectLst/>
                          <a:latin typeface="Calibri" panose="020F0502020204030204" pitchFamily="34" charset="0"/>
                          <a:cs typeface="Calibri" panose="020F0502020204030204" pitchFamily="34" charset="0"/>
                        </a:rPr>
                        <a:t>م</a:t>
                      </a:r>
                      <a:r>
                        <a:rPr lang="en-US" sz="1100" dirty="0">
                          <a:effectLst/>
                          <a:latin typeface="Calibri" panose="020F0502020204030204" pitchFamily="34" charset="0"/>
                          <a:cs typeface="Calibri" panose="020F0502020204030204" pitchFamily="34" charset="0"/>
                        </a:rPr>
                        <a:t> في نفس الوقت ، والاستمرار في نفس الحركة.</a:t>
                      </a:r>
                    </a:p>
                    <a:p>
                      <a:pPr marL="171450" lvl="0" indent="-171450" algn="r" rtl="1" fontAlgn="base">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اشرح: باستخدام كلتا اليدين ، فإن الحركة هي نفسها كما كانت من قبل. ستتحرك ال</a:t>
                      </a:r>
                      <a:r>
                        <a:rPr lang="ar-SA" sz="1100" dirty="0">
                          <a:effectLst/>
                          <a:latin typeface="Calibri" panose="020F0502020204030204" pitchFamily="34" charset="0"/>
                          <a:cs typeface="Calibri" panose="020F0502020204030204" pitchFamily="34" charset="0"/>
                        </a:rPr>
                        <a:t>يدين</a:t>
                      </a:r>
                      <a:r>
                        <a:rPr lang="en-US" sz="1100" dirty="0">
                          <a:effectLst/>
                          <a:latin typeface="Calibri" panose="020F0502020204030204" pitchFamily="34" charset="0"/>
                          <a:cs typeface="Calibri" panose="020F0502020204030204" pitchFamily="34" charset="0"/>
                        </a:rPr>
                        <a:t> في اتجاهين متعاكسين وستلتقي عند كل انعطاف نحو الأسفل والأعلى في الدائرة.</a:t>
                      </a:r>
                    </a:p>
                    <a:p>
                      <a:pPr marL="171450" lvl="0" indent="-171450" algn="r" rtl="1" fontAlgn="base">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افعل: ذكّر المشاركين بأن هذه الحركة لا تتعلق "بتنفيذ الأمر بالشكل الصحيح" بل تدور في الوقت المناسب </a:t>
                      </a:r>
                      <a:r>
                        <a:rPr lang="ar-SA" sz="1100" dirty="0">
                          <a:effectLst/>
                          <a:latin typeface="Calibri" panose="020F0502020204030204" pitchFamily="34" charset="0"/>
                          <a:cs typeface="Calibri" panose="020F0502020204030204" pitchFamily="34" charset="0"/>
                        </a:rPr>
                        <a:t>مع </a:t>
                      </a:r>
                      <a:r>
                        <a:rPr lang="en-US" sz="1100" dirty="0">
                          <a:effectLst/>
                          <a:latin typeface="Calibri" panose="020F0502020204030204" pitchFamily="34" charset="0"/>
                          <a:cs typeface="Calibri" panose="020F0502020204030204" pitchFamily="34" charset="0"/>
                        </a:rPr>
                        <a:t>أنفاسنا. </a:t>
                      </a:r>
                      <a:r>
                        <a:rPr lang="ar-SA" sz="1100" dirty="0">
                          <a:effectLst/>
                          <a:latin typeface="Calibri" panose="020F0502020204030204" pitchFamily="34" charset="0"/>
                          <a:cs typeface="Calibri" panose="020F0502020204030204" pitchFamily="34" charset="0"/>
                        </a:rPr>
                        <a:t>الت</a:t>
                      </a:r>
                      <a:r>
                        <a:rPr lang="en-US" sz="1100" dirty="0">
                          <a:effectLst/>
                          <a:latin typeface="Calibri" panose="020F0502020204030204" pitchFamily="34" charset="0"/>
                          <a:cs typeface="Calibri" panose="020F0502020204030204" pitchFamily="34" charset="0"/>
                        </a:rPr>
                        <a:t>رك</a:t>
                      </a:r>
                      <a:r>
                        <a:rPr lang="ar-SA" sz="1100" dirty="0">
                          <a:effectLst/>
                          <a:latin typeface="Calibri" panose="020F0502020204030204" pitchFamily="34" charset="0"/>
                          <a:cs typeface="Calibri" panose="020F0502020204030204" pitchFamily="34" charset="0"/>
                        </a:rPr>
                        <a:t>ي</a:t>
                      </a:r>
                      <a:r>
                        <a:rPr lang="en-US" sz="1100" dirty="0">
                          <a:effectLst/>
                          <a:latin typeface="Calibri" panose="020F0502020204030204" pitchFamily="34" charset="0"/>
                          <a:cs typeface="Calibri" panose="020F0502020204030204" pitchFamily="34" charset="0"/>
                        </a:rPr>
                        <a:t>ز فقط على التحرك برفق والتنفس.</a:t>
                      </a:r>
                    </a:p>
                    <a:p>
                      <a:pPr marL="171450" lvl="0" indent="-171450" algn="r" rtl="1" fontAlgn="base">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افعل: ادعُ المشاركين إلى </a:t>
                      </a:r>
                      <a:r>
                        <a:rPr lang="ar-SA" sz="1100" dirty="0">
                          <a:effectLst/>
                          <a:latin typeface="Calibri" panose="020F0502020204030204" pitchFamily="34" charset="0"/>
                          <a:cs typeface="Calibri" panose="020F0502020204030204" pitchFamily="34" charset="0"/>
                        </a:rPr>
                        <a:t>العودة ل</a:t>
                      </a:r>
                      <a:r>
                        <a:rPr lang="en-US" sz="1100" dirty="0">
                          <a:effectLst/>
                          <a:latin typeface="Calibri" panose="020F0502020204030204" pitchFamily="34" charset="0"/>
                          <a:cs typeface="Calibri" panose="020F0502020204030204" pitchFamily="34" charset="0"/>
                        </a:rPr>
                        <a:t>لجلوس  بعد </a:t>
                      </a:r>
                      <a:r>
                        <a:rPr lang="ar-SA" sz="1100" dirty="0">
                          <a:effectLst/>
                          <a:latin typeface="Calibri" panose="020F0502020204030204" pitchFamily="34" charset="0"/>
                          <a:cs typeface="Calibri" panose="020F0502020204030204" pitchFamily="34" charset="0"/>
                        </a:rPr>
                        <a:t>٥-١٠ </a:t>
                      </a:r>
                      <a:r>
                        <a:rPr lang="en-US" sz="1100" dirty="0">
                          <a:effectLst/>
                          <a:latin typeface="Calibri" panose="020F0502020204030204" pitchFamily="34" charset="0"/>
                          <a:cs typeface="Calibri" panose="020F0502020204030204" pitchFamily="34" charset="0"/>
                        </a:rPr>
                        <a:t> دقائق</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593323915"/>
                  </a:ext>
                </a:extLst>
              </a:tr>
            </a:tbl>
          </a:graphicData>
        </a:graphic>
      </p:graphicFrame>
    </p:spTree>
    <p:extLst>
      <p:ext uri="{BB962C8B-B14F-4D97-AF65-F5344CB8AC3E}">
        <p14:creationId xmlns:p14="http://schemas.microsoft.com/office/powerpoint/2010/main" val="220949729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 name="Hexagon 1">
            <a:extLst>
              <a:ext uri="{FF2B5EF4-FFF2-40B4-BE49-F238E27FC236}">
                <a16:creationId xmlns:a16="http://schemas.microsoft.com/office/drawing/2014/main" id="{1E37091B-55F7-99F1-7BB3-3E38A159A2CF}"/>
              </a:ext>
            </a:extLst>
          </p:cNvPr>
          <p:cNvSpPr/>
          <p:nvPr/>
        </p:nvSpPr>
        <p:spPr>
          <a:xfrm rot="1782986">
            <a:off x="286724" y="261533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 name="Hexagon 2">
            <a:extLst>
              <a:ext uri="{FF2B5EF4-FFF2-40B4-BE49-F238E27FC236}">
                <a16:creationId xmlns:a16="http://schemas.microsoft.com/office/drawing/2014/main" id="{A3D3CC4C-CCF0-1944-C84C-88EA789CEF25}"/>
              </a:ext>
            </a:extLst>
          </p:cNvPr>
          <p:cNvSpPr/>
          <p:nvPr/>
        </p:nvSpPr>
        <p:spPr>
          <a:xfrm rot="1782986">
            <a:off x="286724" y="307817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4" name="Hexagon 3">
            <a:extLst>
              <a:ext uri="{FF2B5EF4-FFF2-40B4-BE49-F238E27FC236}">
                <a16:creationId xmlns:a16="http://schemas.microsoft.com/office/drawing/2014/main" id="{1426B9F9-577C-D8DA-5B67-90CA500A9B51}"/>
              </a:ext>
            </a:extLst>
          </p:cNvPr>
          <p:cNvSpPr/>
          <p:nvPr/>
        </p:nvSpPr>
        <p:spPr>
          <a:xfrm rot="1782986">
            <a:off x="286724" y="354102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6" name="Hexagon 5">
            <a:extLst>
              <a:ext uri="{FF2B5EF4-FFF2-40B4-BE49-F238E27FC236}">
                <a16:creationId xmlns:a16="http://schemas.microsoft.com/office/drawing/2014/main" id="{7CC15EA9-F408-4225-9220-1B8536D5999B}"/>
              </a:ext>
            </a:extLst>
          </p:cNvPr>
          <p:cNvSpPr/>
          <p:nvPr/>
        </p:nvSpPr>
        <p:spPr>
          <a:xfrm rot="1782986">
            <a:off x="286724" y="400386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7" name="Hexagon 6">
            <a:extLst>
              <a:ext uri="{FF2B5EF4-FFF2-40B4-BE49-F238E27FC236}">
                <a16:creationId xmlns:a16="http://schemas.microsoft.com/office/drawing/2014/main" id="{5B69E624-2ACE-034F-1033-1FD7D9AEB14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aphicFrame>
        <p:nvGraphicFramePr>
          <p:cNvPr id="9" name="Table 8">
            <a:extLst>
              <a:ext uri="{FF2B5EF4-FFF2-40B4-BE49-F238E27FC236}">
                <a16:creationId xmlns:a16="http://schemas.microsoft.com/office/drawing/2014/main" id="{EEE12D83-4CF7-9E31-B3A7-6C845A9782D0}"/>
              </a:ext>
            </a:extLst>
          </p:cNvPr>
          <p:cNvGraphicFramePr>
            <a:graphicFrameLocks noGrp="1"/>
          </p:cNvGraphicFramePr>
          <p:nvPr>
            <p:extLst>
              <p:ext uri="{D42A27DB-BD31-4B8C-83A1-F6EECF244321}">
                <p14:modId xmlns:p14="http://schemas.microsoft.com/office/powerpoint/2010/main" val="1978933187"/>
              </p:ext>
            </p:extLst>
          </p:nvPr>
        </p:nvGraphicFramePr>
        <p:xfrm>
          <a:off x="1013199" y="703361"/>
          <a:ext cx="5226891" cy="2674557"/>
        </p:xfrm>
        <a:graphic>
          <a:graphicData uri="http://schemas.openxmlformats.org/drawingml/2006/table">
            <a:tbl>
              <a:tblPr firstRow="1" bandRow="1">
                <a:tableStyleId>{5C22544A-7EE6-4342-B048-85BDC9FD1C3A}</a:tableStyleId>
              </a:tblPr>
              <a:tblGrid>
                <a:gridCol w="5226891">
                  <a:extLst>
                    <a:ext uri="{9D8B030D-6E8A-4147-A177-3AD203B41FA5}">
                      <a16:colId xmlns:a16="http://schemas.microsoft.com/office/drawing/2014/main" val="2666199177"/>
                    </a:ext>
                  </a:extLst>
                </a:gridCol>
              </a:tblGrid>
              <a:tr h="0">
                <a:tc>
                  <a:txBody>
                    <a:bodyPr/>
                    <a:lstStyle/>
                    <a:p>
                      <a:pPr marL="0" marR="0" lvl="0" indent="0" algn="r" defTabSz="685800" rtl="1" eaLnBrk="1" fontAlgn="auto" latinLnBrk="0" hangingPunct="1">
                        <a:lnSpc>
                          <a:spcPct val="100000"/>
                        </a:lnSpc>
                        <a:spcBef>
                          <a:spcPts val="0"/>
                        </a:spcBef>
                        <a:spcAft>
                          <a:spcPts val="0"/>
                        </a:spcAft>
                        <a:buClrTx/>
                        <a:buSzTx/>
                        <a:buFontTx/>
                        <a:buNone/>
                        <a:tabLst/>
                        <a:defRPr/>
                      </a:pPr>
                      <a:r>
                        <a:rPr lang="ar-SA" sz="1100" dirty="0">
                          <a:solidFill>
                            <a:schemeClr val="tx1"/>
                          </a:solidFill>
                          <a:effectLst/>
                          <a:latin typeface="Calibri" panose="020F0502020204030204" pitchFamily="34" charset="0"/>
                          <a:cs typeface="Calibri" panose="020F0502020204030204" pitchFamily="34" charset="0"/>
                        </a:rPr>
                        <a:t>هز الجسم </a:t>
                      </a:r>
                      <a:r>
                        <a:rPr lang="en-US" sz="1100" dirty="0">
                          <a:solidFill>
                            <a:schemeClr val="tx1"/>
                          </a:solidFill>
                          <a:effectLst/>
                          <a:latin typeface="Calibri" panose="020F0502020204030204" pitchFamily="34" charset="0"/>
                          <a:cs typeface="Calibri" panose="020F0502020204030204" pitchFamily="34" charset="0"/>
                        </a:rPr>
                        <a:t> </a:t>
                      </a:r>
                      <a:r>
                        <a:rPr lang="ar-SA" sz="1100" dirty="0">
                          <a:solidFill>
                            <a:schemeClr val="tx1"/>
                          </a:solidFill>
                          <a:effectLst/>
                          <a:latin typeface="Calibri" panose="020F0502020204030204" pitchFamily="34" charset="0"/>
                          <a:cs typeface="Calibri" panose="020F0502020204030204" pitchFamily="34" charset="0"/>
                        </a:rPr>
                        <a:t>(١٠</a:t>
                      </a:r>
                      <a:r>
                        <a:rPr lang="en-US" sz="1100" dirty="0">
                          <a:solidFill>
                            <a:schemeClr val="tx1"/>
                          </a:solidFill>
                          <a:effectLst/>
                          <a:latin typeface="Calibri" panose="020F0502020204030204" pitchFamily="34" charset="0"/>
                          <a:cs typeface="Calibri" panose="020F0502020204030204" pitchFamily="34" charset="0"/>
                        </a:rPr>
                        <a:t> دقائق</a:t>
                      </a:r>
                      <a:r>
                        <a:rPr lang="ar-SA" sz="1100" dirty="0">
                          <a:solidFill>
                            <a:schemeClr val="tx1"/>
                          </a:solidFill>
                          <a:effectLst/>
                          <a:latin typeface="Calibri" panose="020F0502020204030204" pitchFamily="34" charset="0"/>
                          <a:cs typeface="Calibri" panose="020F0502020204030204" pitchFamily="34" charset="0"/>
                        </a:rPr>
                        <a:t>)</a:t>
                      </a:r>
                      <a:endParaRPr lang="en-US" sz="1100" dirty="0">
                        <a:solidFill>
                          <a:schemeClr val="tx1"/>
                        </a:solidFill>
                        <a:effectLst/>
                        <a:latin typeface="Calibri" panose="020F0502020204030204" pitchFamily="34" charset="0"/>
                        <a:cs typeface="Calibri" panose="020F050202020403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458233383"/>
                  </a:ext>
                </a:extLst>
              </a:tr>
              <a:tr h="1041173">
                <a:tc>
                  <a:txBody>
                    <a:bodyPr/>
                    <a:lstStyle/>
                    <a:p>
                      <a:pPr marL="171450" lvl="0" indent="-171450" algn="r" rtl="1" fontAlgn="base">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قل: سنقوم بنشاط رعاية ذاتية قصير جدًا وسهل الاستخدام عندما تبدأ في الشعور بالإرهاق أو لديك الكثير من التوتر في جسمك</a:t>
                      </a:r>
                    </a:p>
                    <a:p>
                      <a:pPr marL="171450" lvl="0" indent="-171450" algn="r" rtl="1" fontAlgn="base">
                        <a:lnSpc>
                          <a:spcPct val="107000"/>
                        </a:lnSpc>
                        <a:spcBef>
                          <a:spcPts val="0"/>
                        </a:spcBef>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ا</a:t>
                      </a:r>
                      <a:r>
                        <a:rPr lang="ar-SA" sz="1100" dirty="0">
                          <a:effectLst/>
                          <a:latin typeface="Calibri" panose="020F0502020204030204" pitchFamily="34" charset="0"/>
                          <a:cs typeface="Calibri" panose="020F0502020204030204" pitchFamily="34" charset="0"/>
                        </a:rPr>
                        <a:t>طلب</a:t>
                      </a:r>
                      <a:r>
                        <a:rPr lang="en-US" sz="1100" dirty="0">
                          <a:effectLst/>
                          <a:latin typeface="Calibri" panose="020F0502020204030204" pitchFamily="34" charset="0"/>
                          <a:cs typeface="Calibri" panose="020F0502020204030204" pitchFamily="34" charset="0"/>
                        </a:rPr>
                        <a:t>: </a:t>
                      </a:r>
                      <a:r>
                        <a:rPr lang="ar-SA" sz="1100" dirty="0">
                          <a:effectLst/>
                          <a:latin typeface="Calibri" panose="020F0502020204030204" pitchFamily="34" charset="0"/>
                          <a:cs typeface="Calibri" panose="020F0502020204030204" pitchFamily="34" charset="0"/>
                        </a:rPr>
                        <a:t>من الأشخاص ال</a:t>
                      </a:r>
                      <a:r>
                        <a:rPr lang="en-US" sz="1100" dirty="0">
                          <a:effectLst/>
                          <a:latin typeface="Calibri" panose="020F0502020204030204" pitchFamily="34" charset="0"/>
                          <a:cs typeface="Calibri" panose="020F0502020204030204" pitchFamily="34" charset="0"/>
                        </a:rPr>
                        <a:t>وقوف.</a:t>
                      </a:r>
                    </a:p>
                    <a:p>
                      <a:pPr marL="171450" lvl="0" indent="-171450" algn="r" rtl="1" fontAlgn="base">
                        <a:lnSpc>
                          <a:spcPct val="107000"/>
                        </a:lnSpc>
                        <a:spcBef>
                          <a:spcPts val="0"/>
                        </a:spcBef>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قل: هذا النشاط يسمى “</a:t>
                      </a:r>
                      <a:r>
                        <a:rPr lang="ar-SA" sz="1100" i="1" dirty="0">
                          <a:latin typeface="Calibri" panose="020F0502020204030204" pitchFamily="34" charset="0"/>
                          <a:cs typeface="Calibri" panose="020F0502020204030204" pitchFamily="34" charset="0"/>
                        </a:rPr>
                        <a:t>هز الجسم</a:t>
                      </a:r>
                      <a:r>
                        <a:rPr lang="en-US" sz="1100" i="1" dirty="0">
                          <a:latin typeface="Calibri" panose="020F0502020204030204" pitchFamily="34" charset="0"/>
                          <a:cs typeface="Calibri" panose="020F0502020204030204" pitchFamily="34" charset="0"/>
                        </a:rPr>
                        <a:t>”</a:t>
                      </a:r>
                    </a:p>
                    <a:p>
                      <a:pPr marL="171450" marR="0" lvl="0" indent="-171450" algn="r" defTabSz="685800" rtl="1" eaLnBrk="1" fontAlgn="base" latinLnBrk="0" hangingPunct="1">
                        <a:lnSpc>
                          <a:spcPct val="107000"/>
                        </a:lnSpc>
                        <a:spcBef>
                          <a:spcPts val="0"/>
                        </a:spcBef>
                        <a:spcAft>
                          <a:spcPts val="0"/>
                        </a:spcAft>
                        <a:buClrTx/>
                        <a:buSzTx/>
                        <a:buFont typeface="Arial" panose="020B0604020202020204" pitchFamily="34" charset="0"/>
                        <a:buChar char="•"/>
                        <a:tabLst/>
                        <a:defRPr/>
                      </a:pPr>
                      <a:r>
                        <a:rPr lang="en-US" sz="1100" dirty="0">
                          <a:effectLst/>
                          <a:latin typeface="Calibri" panose="020F0502020204030204" pitchFamily="34" charset="0"/>
                          <a:cs typeface="Calibri" panose="020F0502020204030204" pitchFamily="34" charset="0"/>
                        </a:rPr>
                        <a:t>اشرح: يتضمن هذا </a:t>
                      </a:r>
                      <a:r>
                        <a:rPr lang="en-US" sz="1100" i="0" dirty="0">
                          <a:effectLst/>
                          <a:latin typeface="Calibri" panose="020F0502020204030204" pitchFamily="34" charset="0"/>
                          <a:cs typeface="Calibri" panose="020F0502020204030204" pitchFamily="34" charset="0"/>
                        </a:rPr>
                        <a:t>النشاط </a:t>
                      </a:r>
                      <a:r>
                        <a:rPr lang="ar-SA" sz="1100" i="0" dirty="0">
                          <a:latin typeface="Calibri" panose="020F0502020204030204" pitchFamily="34" charset="0"/>
                          <a:cs typeface="Calibri" panose="020F0502020204030204" pitchFamily="34" charset="0"/>
                        </a:rPr>
                        <a:t>هز</a:t>
                      </a:r>
                      <a:r>
                        <a:rPr lang="en-US" sz="1100" i="0" dirty="0">
                          <a:latin typeface="Calibri" panose="020F0502020204030204" pitchFamily="34" charset="0"/>
                          <a:cs typeface="Calibri" panose="020F0502020204030204" pitchFamily="34" charset="0"/>
                        </a:rPr>
                        <a:t>اليد اليمنى واليسرى والساق اليمنى والساق اليسرى. سنهز كل جزء من أجزاء الجسم </a:t>
                      </a:r>
                      <a:r>
                        <a:rPr lang="ar-SA" sz="1100" i="0" dirty="0">
                          <a:latin typeface="Calibri" panose="020F0502020204030204" pitchFamily="34" charset="0"/>
                          <a:cs typeface="Calibri" panose="020F0502020204030204" pitchFamily="34" charset="0"/>
                        </a:rPr>
                        <a:t>من </a:t>
                      </a:r>
                      <a:r>
                        <a:rPr lang="en-US" sz="1100" i="0" dirty="0">
                          <a:latin typeface="Calibri" panose="020F0502020204030204" pitchFamily="34" charset="0"/>
                          <a:cs typeface="Calibri" panose="020F0502020204030204" pitchFamily="34" charset="0"/>
                        </a:rPr>
                        <a:t> </a:t>
                      </a:r>
                      <a:r>
                        <a:rPr lang="ar-SA" sz="1100" i="0" dirty="0">
                          <a:latin typeface="Calibri" panose="020F0502020204030204" pitchFamily="34" charset="0"/>
                          <a:cs typeface="Calibri" panose="020F0502020204030204" pitchFamily="34" charset="0"/>
                        </a:rPr>
                        <a:t>٥</a:t>
                      </a:r>
                      <a:r>
                        <a:rPr lang="en-US" sz="1100" i="0" dirty="0">
                          <a:latin typeface="Calibri" panose="020F0502020204030204" pitchFamily="34" charset="0"/>
                          <a:cs typeface="Calibri" panose="020F0502020204030204" pitchFamily="34" charset="0"/>
                        </a:rPr>
                        <a:t> ثم </a:t>
                      </a:r>
                      <a:r>
                        <a:rPr lang="ar-SA" sz="1100" i="0" dirty="0">
                          <a:latin typeface="Calibri" panose="020F0502020204030204" pitchFamily="34" charset="0"/>
                          <a:cs typeface="Calibri" panose="020F0502020204030204" pitchFamily="34" charset="0"/>
                        </a:rPr>
                        <a:t>٤</a:t>
                      </a:r>
                      <a:r>
                        <a:rPr lang="en-US" sz="1100" i="0" dirty="0">
                          <a:latin typeface="Calibri" panose="020F0502020204030204" pitchFamily="34" charset="0"/>
                          <a:cs typeface="Calibri" panose="020F0502020204030204" pitchFamily="34" charset="0"/>
                        </a:rPr>
                        <a:t> ثم </a:t>
                      </a:r>
                      <a:r>
                        <a:rPr lang="ar-SA" sz="1100" i="0" dirty="0">
                          <a:latin typeface="Calibri" panose="020F0502020204030204" pitchFamily="34" charset="0"/>
                          <a:cs typeface="Calibri" panose="020F0502020204030204" pitchFamily="34" charset="0"/>
                        </a:rPr>
                        <a:t>٣</a:t>
                      </a:r>
                      <a:r>
                        <a:rPr lang="en-US" sz="1100" i="0" dirty="0">
                          <a:latin typeface="Calibri" panose="020F0502020204030204" pitchFamily="34" charset="0"/>
                          <a:cs typeface="Calibri" panose="020F0502020204030204" pitchFamily="34" charset="0"/>
                        </a:rPr>
                        <a:t> وهكذا.</a:t>
                      </a:r>
                      <a:endParaRPr lang="en-US" sz="1100" i="0" dirty="0">
                        <a:effectLst/>
                        <a:latin typeface="Calibri" panose="020F0502020204030204" pitchFamily="34" charset="0"/>
                        <a:cs typeface="Calibri" panose="020F0502020204030204" pitchFamily="34" charset="0"/>
                      </a:endParaRPr>
                    </a:p>
                    <a:p>
                      <a:pPr marL="171450" lvl="0" indent="-171450" algn="r" rtl="1" fontAlgn="base">
                        <a:lnSpc>
                          <a:spcPct val="107000"/>
                        </a:lnSpc>
                        <a:spcBef>
                          <a:spcPts val="0"/>
                        </a:spcBef>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اسأل: إذا كانت المجموعة جاهزة للبدء.</a:t>
                      </a:r>
                    </a:p>
                    <a:p>
                      <a:pPr marL="171450" lvl="0" indent="-171450" algn="r" rtl="1" fontAlgn="base">
                        <a:lnSpc>
                          <a:spcPct val="107000"/>
                        </a:lnSpc>
                        <a:spcBef>
                          <a:spcPts val="0"/>
                        </a:spcBef>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افعل: ارفع يدك اليمنى واطلب من الجميع أن يفعلوا الشيء نفسه. ابدأ العد التنازلي من </a:t>
                      </a:r>
                      <a:r>
                        <a:rPr lang="ar-SA" sz="1100" dirty="0">
                          <a:effectLst/>
                          <a:latin typeface="Calibri" panose="020F0502020204030204" pitchFamily="34" charset="0"/>
                          <a:cs typeface="Calibri" panose="020F0502020204030204" pitchFamily="34" charset="0"/>
                        </a:rPr>
                        <a:t>٥</a:t>
                      </a:r>
                      <a:r>
                        <a:rPr lang="en-US" sz="1100" dirty="0">
                          <a:effectLst/>
                          <a:latin typeface="Calibri" panose="020F0502020204030204" pitchFamily="34" charset="0"/>
                          <a:cs typeface="Calibri" panose="020F0502020204030204" pitchFamily="34" charset="0"/>
                        </a:rPr>
                        <a:t>. انتقل إلى يدك اليسرى ، ثم </a:t>
                      </a:r>
                      <a:r>
                        <a:rPr lang="ar-SA" sz="1100" dirty="0">
                          <a:effectLst/>
                          <a:latin typeface="Calibri" panose="020F0502020204030204" pitchFamily="34" charset="0"/>
                          <a:cs typeface="Calibri" panose="020F0502020204030204" pitchFamily="34" charset="0"/>
                        </a:rPr>
                        <a:t>قم بهزها</a:t>
                      </a:r>
                      <a:r>
                        <a:rPr lang="en-US" sz="1100" dirty="0">
                          <a:effectLst/>
                          <a:latin typeface="Calibri" panose="020F0502020204030204" pitchFamily="34" charset="0"/>
                          <a:cs typeface="Calibri" panose="020F0502020204030204" pitchFamily="34" charset="0"/>
                        </a:rPr>
                        <a:t> و</a:t>
                      </a:r>
                      <a:r>
                        <a:rPr lang="ar-SA" sz="1100" dirty="0">
                          <a:effectLst/>
                          <a:latin typeface="Calibri" panose="020F0502020204030204" pitchFamily="34" charset="0"/>
                          <a:cs typeface="Calibri" panose="020F0502020204030204" pitchFamily="34" charset="0"/>
                        </a:rPr>
                        <a:t>ال</a:t>
                      </a:r>
                      <a:r>
                        <a:rPr lang="en-US" sz="1100" dirty="0">
                          <a:effectLst/>
                          <a:latin typeface="Calibri" panose="020F0502020204030204" pitchFamily="34" charset="0"/>
                          <a:cs typeface="Calibri" panose="020F0502020204030204" pitchFamily="34" charset="0"/>
                        </a:rPr>
                        <a:t>عد التنازلي </a:t>
                      </a:r>
                      <a:r>
                        <a:rPr lang="ar-SA" sz="1100" dirty="0">
                          <a:effectLst/>
                          <a:latin typeface="Calibri" panose="020F0502020204030204" pitchFamily="34" charset="0"/>
                          <a:cs typeface="Calibri" panose="020F0502020204030204" pitchFamily="34" charset="0"/>
                        </a:rPr>
                        <a:t>من ٥</a:t>
                      </a:r>
                      <a:r>
                        <a:rPr lang="en-US" sz="1100" dirty="0">
                          <a:effectLst/>
                          <a:latin typeface="Calibri" panose="020F0502020204030204" pitchFamily="34" charset="0"/>
                          <a:cs typeface="Calibri" panose="020F0502020204030204" pitchFamily="34" charset="0"/>
                        </a:rPr>
                        <a:t>. انتقل إلى رجلك اليمنى ، ثم </a:t>
                      </a:r>
                      <a:r>
                        <a:rPr lang="ar-SA" sz="1100" dirty="0">
                          <a:effectLst/>
                          <a:latin typeface="Calibri" panose="020F0502020204030204" pitchFamily="34" charset="0"/>
                          <a:cs typeface="Calibri" panose="020F0502020204030204" pitchFamily="34" charset="0"/>
                        </a:rPr>
                        <a:t>قم بهزها</a:t>
                      </a:r>
                      <a:r>
                        <a:rPr lang="en-US" sz="1100" dirty="0">
                          <a:effectLst/>
                          <a:latin typeface="Calibri" panose="020F0502020204030204" pitchFamily="34" charset="0"/>
                          <a:cs typeface="Calibri" panose="020F0502020204030204" pitchFamily="34" charset="0"/>
                        </a:rPr>
                        <a:t> و</a:t>
                      </a:r>
                      <a:r>
                        <a:rPr lang="ar-SA" sz="1100" dirty="0">
                          <a:effectLst/>
                          <a:latin typeface="Calibri" panose="020F0502020204030204" pitchFamily="34" charset="0"/>
                          <a:cs typeface="Calibri" panose="020F0502020204030204" pitchFamily="34" charset="0"/>
                        </a:rPr>
                        <a:t>ال</a:t>
                      </a:r>
                      <a:r>
                        <a:rPr lang="en-US" sz="1100" dirty="0">
                          <a:effectLst/>
                          <a:latin typeface="Calibri" panose="020F0502020204030204" pitchFamily="34" charset="0"/>
                          <a:cs typeface="Calibri" panose="020F0502020204030204" pitchFamily="34" charset="0"/>
                        </a:rPr>
                        <a:t>عد التنازلي </a:t>
                      </a:r>
                      <a:r>
                        <a:rPr lang="ar-SA" sz="1100" dirty="0">
                          <a:effectLst/>
                          <a:latin typeface="Calibri" panose="020F0502020204030204" pitchFamily="34" charset="0"/>
                          <a:cs typeface="Calibri" panose="020F0502020204030204" pitchFamily="34" charset="0"/>
                        </a:rPr>
                        <a:t>من ٥</a:t>
                      </a:r>
                      <a:r>
                        <a:rPr lang="en-US" sz="1100" dirty="0">
                          <a:effectLst/>
                          <a:latin typeface="Calibri" panose="020F0502020204030204" pitchFamily="34" charset="0"/>
                          <a:cs typeface="Calibri" panose="020F0502020204030204" pitchFamily="34" charset="0"/>
                        </a:rPr>
                        <a:t>.</a:t>
                      </a:r>
                    </a:p>
                    <a:p>
                      <a:pPr marL="171450" lvl="0" indent="-171450" algn="r" rtl="1" fontAlgn="base">
                        <a:lnSpc>
                          <a:spcPct val="107000"/>
                        </a:lnSpc>
                        <a:spcBef>
                          <a:spcPts val="0"/>
                        </a:spcBef>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افعل: </a:t>
                      </a:r>
                      <a:r>
                        <a:rPr lang="en-US" sz="1100" i="0" dirty="0">
                          <a:latin typeface="Calibri" panose="020F0502020204030204" pitchFamily="34" charset="0"/>
                          <a:cs typeface="Calibri" panose="020F0502020204030204" pitchFamily="34" charset="0"/>
                        </a:rPr>
                        <a:t>كرر مع العد التنازلي </a:t>
                      </a:r>
                      <a:r>
                        <a:rPr lang="ar-SA" sz="1100" i="0" dirty="0">
                          <a:latin typeface="Calibri" panose="020F0502020204030204" pitchFamily="34" charset="0"/>
                          <a:cs typeface="Calibri" panose="020F0502020204030204" pitchFamily="34" charset="0"/>
                        </a:rPr>
                        <a:t>من </a:t>
                      </a:r>
                      <a:r>
                        <a:rPr lang="ar-SA" sz="1100" dirty="0">
                          <a:effectLst/>
                          <a:latin typeface="Calibri" panose="020F0502020204030204" pitchFamily="34" charset="0"/>
                          <a:cs typeface="Calibri" panose="020F0502020204030204" pitchFamily="34" charset="0"/>
                        </a:rPr>
                        <a:t>٤</a:t>
                      </a:r>
                      <a:endParaRPr lang="en-US" sz="1100" dirty="0">
                        <a:effectLst/>
                        <a:latin typeface="Calibri" panose="020F0502020204030204" pitchFamily="34" charset="0"/>
                        <a:cs typeface="Calibri" panose="020F0502020204030204" pitchFamily="34" charset="0"/>
                      </a:endParaRPr>
                    </a:p>
                    <a:p>
                      <a:pPr marL="171450" lvl="0" indent="-171450" algn="r" rtl="1" fontAlgn="base">
                        <a:lnSpc>
                          <a:spcPct val="107000"/>
                        </a:lnSpc>
                        <a:spcBef>
                          <a:spcPts val="0"/>
                        </a:spcBef>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افعل: كرر مع العد التنازلي من </a:t>
                      </a:r>
                      <a:r>
                        <a:rPr lang="ar-SA" sz="1100" dirty="0">
                          <a:effectLst/>
                          <a:latin typeface="Calibri" panose="020F0502020204030204" pitchFamily="34" charset="0"/>
                          <a:cs typeface="Calibri" panose="020F0502020204030204" pitchFamily="34" charset="0"/>
                        </a:rPr>
                        <a:t>٣</a:t>
                      </a:r>
                      <a:endParaRPr lang="en-US" sz="1100" dirty="0">
                        <a:effectLst/>
                        <a:latin typeface="Calibri" panose="020F0502020204030204" pitchFamily="34" charset="0"/>
                        <a:cs typeface="Calibri" panose="020F0502020204030204" pitchFamily="34" charset="0"/>
                      </a:endParaRPr>
                    </a:p>
                    <a:p>
                      <a:pPr marL="171450" lvl="0" indent="-171450" algn="r" rtl="1" fontAlgn="base">
                        <a:lnSpc>
                          <a:spcPct val="107000"/>
                        </a:lnSpc>
                        <a:spcBef>
                          <a:spcPts val="0"/>
                        </a:spcBef>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افعل: كرر مع العد التنازلي من </a:t>
                      </a:r>
                      <a:r>
                        <a:rPr lang="ar-SA" sz="1100" dirty="0">
                          <a:effectLst/>
                          <a:latin typeface="Calibri" panose="020F0502020204030204" pitchFamily="34" charset="0"/>
                          <a:cs typeface="Calibri" panose="020F0502020204030204" pitchFamily="34" charset="0"/>
                        </a:rPr>
                        <a:t>٢</a:t>
                      </a:r>
                      <a:endParaRPr lang="en-US" sz="1100" dirty="0">
                        <a:effectLst/>
                        <a:latin typeface="Calibri" panose="020F0502020204030204" pitchFamily="34" charset="0"/>
                        <a:cs typeface="Calibri" panose="020F0502020204030204" pitchFamily="34" charset="0"/>
                      </a:endParaRPr>
                    </a:p>
                    <a:p>
                      <a:pPr marL="171450" lvl="0" indent="-171450" algn="r" rtl="1">
                        <a:lnSpc>
                          <a:spcPct val="107000"/>
                        </a:lnSpc>
                        <a:spcAft>
                          <a:spcPts val="800"/>
                        </a:spcAft>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افعل: كرر مع العد التنازلي من </a:t>
                      </a:r>
                      <a:r>
                        <a:rPr lang="ar-SA" sz="1100" dirty="0">
                          <a:effectLst/>
                          <a:latin typeface="Calibri" panose="020F0502020204030204" pitchFamily="34" charset="0"/>
                          <a:cs typeface="Calibri" panose="020F0502020204030204" pitchFamily="34" charset="0"/>
                        </a:rPr>
                        <a:t>١</a:t>
                      </a:r>
                      <a:r>
                        <a:rPr lang="en-US" sz="1100" dirty="0">
                          <a:effectLst/>
                          <a:latin typeface="Calibri" panose="020F0502020204030204" pitchFamily="34" charset="0"/>
                          <a:cs typeface="Calibri" panose="020F0502020204030204" pitchFamily="34" charset="0"/>
                        </a:rPr>
                        <a:t>.</a:t>
                      </a:r>
                      <a:endParaRPr lang="en-US" sz="1100" dirty="0">
                        <a:effectLst/>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593323915"/>
                  </a:ext>
                </a:extLst>
              </a:tr>
            </a:tbl>
          </a:graphicData>
        </a:graphic>
      </p:graphicFrame>
      <p:graphicFrame>
        <p:nvGraphicFramePr>
          <p:cNvPr id="11" name="Table 10">
            <a:extLst>
              <a:ext uri="{FF2B5EF4-FFF2-40B4-BE49-F238E27FC236}">
                <a16:creationId xmlns:a16="http://schemas.microsoft.com/office/drawing/2014/main" id="{D3CB9AB5-B762-6FC4-3A49-7199E3B49079}"/>
              </a:ext>
            </a:extLst>
          </p:cNvPr>
          <p:cNvGraphicFramePr>
            <a:graphicFrameLocks noGrp="1"/>
          </p:cNvGraphicFramePr>
          <p:nvPr>
            <p:extLst>
              <p:ext uri="{D42A27DB-BD31-4B8C-83A1-F6EECF244321}">
                <p14:modId xmlns:p14="http://schemas.microsoft.com/office/powerpoint/2010/main" val="1598905746"/>
              </p:ext>
            </p:extLst>
          </p:nvPr>
        </p:nvGraphicFramePr>
        <p:xfrm>
          <a:off x="1013199" y="3939713"/>
          <a:ext cx="5226891" cy="2853944"/>
        </p:xfrm>
        <a:graphic>
          <a:graphicData uri="http://schemas.openxmlformats.org/drawingml/2006/table">
            <a:tbl>
              <a:tblPr firstRow="1" bandRow="1">
                <a:tableStyleId>{5C22544A-7EE6-4342-B048-85BDC9FD1C3A}</a:tableStyleId>
              </a:tblPr>
              <a:tblGrid>
                <a:gridCol w="5226891">
                  <a:extLst>
                    <a:ext uri="{9D8B030D-6E8A-4147-A177-3AD203B41FA5}">
                      <a16:colId xmlns:a16="http://schemas.microsoft.com/office/drawing/2014/main" val="2666199177"/>
                    </a:ext>
                  </a:extLst>
                </a:gridCol>
              </a:tblGrid>
              <a:tr h="0">
                <a:tc>
                  <a:txBody>
                    <a:bodyPr/>
                    <a:lstStyle/>
                    <a:p>
                      <a:pPr marL="0" marR="0" lvl="0" indent="0" algn="r" defTabSz="685800" rtl="1" eaLnBrk="1" fontAlgn="auto" latinLnBrk="0" hangingPunct="1">
                        <a:lnSpc>
                          <a:spcPct val="100000"/>
                        </a:lnSpc>
                        <a:spcBef>
                          <a:spcPts val="0"/>
                        </a:spcBef>
                        <a:spcAft>
                          <a:spcPts val="0"/>
                        </a:spcAft>
                        <a:buClrTx/>
                        <a:buSzTx/>
                        <a:buFontTx/>
                        <a:buNone/>
                        <a:tabLst/>
                        <a:defRPr/>
                      </a:pPr>
                      <a:r>
                        <a:rPr lang="en-US" sz="1100" dirty="0">
                          <a:solidFill>
                            <a:schemeClr val="tx1"/>
                          </a:solidFill>
                          <a:effectLst/>
                          <a:latin typeface="Calibri" panose="020F0502020204030204" pitchFamily="34" charset="0"/>
                          <a:cs typeface="Calibri" panose="020F0502020204030204" pitchFamily="34" charset="0"/>
                        </a:rPr>
                        <a:t>الشعور بثقل الجسم </a:t>
                      </a:r>
                      <a:r>
                        <a:rPr lang="ar-SA" sz="1100" dirty="0">
                          <a:solidFill>
                            <a:schemeClr val="tx1"/>
                          </a:solidFill>
                          <a:effectLst/>
                          <a:latin typeface="Calibri" panose="020F0502020204030204" pitchFamily="34" charset="0"/>
                          <a:cs typeface="Calibri" panose="020F0502020204030204" pitchFamily="34" charset="0"/>
                        </a:rPr>
                        <a:t>(١٠</a:t>
                      </a:r>
                      <a:r>
                        <a:rPr lang="en-US" sz="1100" dirty="0">
                          <a:solidFill>
                            <a:schemeClr val="tx1"/>
                          </a:solidFill>
                          <a:effectLst/>
                          <a:latin typeface="Calibri" panose="020F0502020204030204" pitchFamily="34" charset="0"/>
                          <a:cs typeface="Calibri" panose="020F0502020204030204" pitchFamily="34" charset="0"/>
                        </a:rPr>
                        <a:t> دقائق</a:t>
                      </a:r>
                      <a:r>
                        <a:rPr lang="ar-SA" sz="1100" dirty="0">
                          <a:solidFill>
                            <a:schemeClr val="tx1"/>
                          </a:solidFill>
                          <a:effectLst/>
                          <a:latin typeface="Calibri" panose="020F0502020204030204" pitchFamily="34" charset="0"/>
                          <a:cs typeface="Calibri" panose="020F0502020204030204" pitchFamily="34" charset="0"/>
                        </a:rPr>
                        <a:t>)</a:t>
                      </a:r>
                      <a:r>
                        <a:rPr lang="en-US" sz="1100" dirty="0">
                          <a:solidFill>
                            <a:schemeClr val="tx1"/>
                          </a:solidFill>
                          <a:effectLst/>
                          <a:latin typeface="Calibri" panose="020F0502020204030204" pitchFamily="34" charset="0"/>
                          <a:cs typeface="Calibri" panose="020F0502020204030204" pitchFamily="34" charset="0"/>
                        </a:rPr>
                        <a:t>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458233383"/>
                  </a:ext>
                </a:extLst>
              </a:tr>
              <a:tr h="0">
                <a:tc>
                  <a:txBody>
                    <a:bodyPr/>
                    <a:lstStyle/>
                    <a:p>
                      <a:pPr marL="171450" lvl="0" indent="-171450" algn="r" rtl="1" fontAlgn="base">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إذا كنت جالسًا على الأرض ، اجعل الجميع يتحركون إلى جوانب الغرفة بحيث تكون ظهورهم على الحائط.</a:t>
                      </a:r>
                    </a:p>
                    <a:p>
                      <a:pPr marL="171450" lvl="0" indent="-171450" algn="r" rtl="1" fontAlgn="base">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أخبر المشاركين أننا سنقوم بتمرين ينشط عضلات الجذع والساقين ، مما يعطي إحساسًا بقوتنا ال</a:t>
                      </a:r>
                      <a:r>
                        <a:rPr lang="ar-SA" sz="1100" dirty="0">
                          <a:effectLst/>
                          <a:latin typeface="Calibri" panose="020F0502020204030204" pitchFamily="34" charset="0"/>
                          <a:cs typeface="Calibri" panose="020F0502020204030204" pitchFamily="34" charset="0"/>
                        </a:rPr>
                        <a:t>جسدية</a:t>
                      </a:r>
                      <a:r>
                        <a:rPr lang="en-US" sz="1100" dirty="0">
                          <a:effectLst/>
                          <a:latin typeface="Calibri" panose="020F0502020204030204" pitchFamily="34" charset="0"/>
                          <a:cs typeface="Calibri" panose="020F0502020204030204" pitchFamily="34" charset="0"/>
                        </a:rPr>
                        <a:t> وبنية أجسامنا. عندما نشعر بالإرهاق</a:t>
                      </a:r>
                      <a:r>
                        <a:rPr lang="ar-SA" sz="1100" dirty="0">
                          <a:effectLst/>
                          <a:latin typeface="Calibri" panose="020F0502020204030204" pitchFamily="34" charset="0"/>
                          <a:cs typeface="Calibri" panose="020F0502020204030204" pitchFamily="34" charset="0"/>
                        </a:rPr>
                        <a:t>، </a:t>
                      </a:r>
                      <a:r>
                        <a:rPr lang="ar-SA" sz="1100" i="0" dirty="0">
                          <a:latin typeface="Calibri" panose="020F0502020204030204" pitchFamily="34" charset="0"/>
                          <a:cs typeface="Calibri" panose="020F0502020204030204" pitchFamily="34" charset="0"/>
                        </a:rPr>
                        <a:t>غالبًا ما تتغير عضلاتنا من التوتر الشديد إلى الانهيار ؛ إنها تنتقل من حالة نشطة للغاية إلى حالة استرخاء مفرط</a:t>
                      </a:r>
                      <a:r>
                        <a:rPr lang="en-US" sz="1100" i="0" dirty="0">
                          <a:effectLst/>
                          <a:latin typeface="Calibri" panose="020F0502020204030204" pitchFamily="34" charset="0"/>
                          <a:cs typeface="Calibri" panose="020F0502020204030204" pitchFamily="34" charset="0"/>
                        </a:rPr>
                        <a:t>.</a:t>
                      </a:r>
                    </a:p>
                    <a:p>
                      <a:pPr marL="171450" lvl="0" indent="-171450" algn="r" rtl="1" fontAlgn="base">
                        <a:lnSpc>
                          <a:spcPct val="107000"/>
                        </a:lnSpc>
                        <a:buFont typeface="Arial" panose="020B0604020202020204" pitchFamily="34" charset="0"/>
                        <a:buChar char="•"/>
                      </a:pPr>
                      <a:r>
                        <a:rPr lang="ar-SA" sz="1100" i="0" dirty="0">
                          <a:latin typeface="Calibri" panose="020F0502020204030204" pitchFamily="34" charset="0"/>
                          <a:cs typeface="Calibri" panose="020F0502020204030204" pitchFamily="34" charset="0"/>
                        </a:rPr>
                        <a:t>عندما نتواصل مع قوتنا الجسدية وبنية جسدنا، فإننا قادرون على معالجة تجاربنا وإدارة مشاعرنا (مثل مشاعر الإرهاق) بشكل أفضل</a:t>
                      </a:r>
                      <a:r>
                        <a:rPr lang="en-US" sz="1100" i="0" dirty="0">
                          <a:effectLst/>
                          <a:latin typeface="Calibri" panose="020F0502020204030204" pitchFamily="34" charset="0"/>
                          <a:cs typeface="Calibri" panose="020F0502020204030204" pitchFamily="34" charset="0"/>
                        </a:rPr>
                        <a:t>.</a:t>
                      </a:r>
                    </a:p>
                    <a:p>
                      <a:pPr marL="171450" lvl="0" indent="-171450" algn="r" rtl="1" fontAlgn="base">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إرشاد المشاركين إلى:</a:t>
                      </a:r>
                    </a:p>
                    <a:p>
                      <a:pPr marL="514350" lvl="1" indent="-171450" algn="r" rtl="1" fontAlgn="base">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ا</a:t>
                      </a:r>
                      <a:r>
                        <a:rPr lang="ar-SA" sz="1100" dirty="0">
                          <a:effectLst/>
                          <a:latin typeface="Calibri" panose="020F0502020204030204" pitchFamily="34" charset="0"/>
                          <a:cs typeface="Calibri" panose="020F0502020204030204" pitchFamily="34" charset="0"/>
                        </a:rPr>
                        <a:t>لجلوس</a:t>
                      </a:r>
                      <a:r>
                        <a:rPr lang="en-US" sz="1100" dirty="0">
                          <a:effectLst/>
                          <a:latin typeface="Calibri" panose="020F0502020204030204" pitchFamily="34" charset="0"/>
                          <a:cs typeface="Calibri" panose="020F0502020204030204" pitchFamily="34" charset="0"/>
                        </a:rPr>
                        <a:t> في وضع مريح.</a:t>
                      </a:r>
                    </a:p>
                    <a:p>
                      <a:pPr marL="514350" lvl="1" indent="-171450" algn="r" rtl="1" fontAlgn="base">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تحسس قدميك على الأرض. توقف لمدة خمس ثوان.</a:t>
                      </a:r>
                    </a:p>
                    <a:p>
                      <a:pPr marL="514350" lvl="1" indent="-171450" algn="r" rtl="1" fontAlgn="base">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اشعر بثقل ساقيك. استمر لمدة خمس ثوان.</a:t>
                      </a:r>
                    </a:p>
                    <a:p>
                      <a:pPr marL="514350" lvl="1" indent="-171450" algn="r" rtl="1" fontAlgn="base">
                        <a:lnSpc>
                          <a:spcPct val="107000"/>
                        </a:lnSpc>
                        <a:buFont typeface="Arial" panose="020B0604020202020204" pitchFamily="34" charset="0"/>
                        <a:buChar char="•"/>
                      </a:pPr>
                      <a:r>
                        <a:rPr lang="en-US" sz="1100" i="0" dirty="0" err="1">
                          <a:latin typeface="Calibri" panose="020F0502020204030204" pitchFamily="34" charset="0"/>
                          <a:cs typeface="Calibri" panose="020F0502020204030204" pitchFamily="34" charset="0"/>
                        </a:rPr>
                        <a:t>حاول</a:t>
                      </a:r>
                      <a:r>
                        <a:rPr lang="en-US" sz="1100" i="0" dirty="0">
                          <a:latin typeface="Calibri" panose="020F0502020204030204" pitchFamily="34" charset="0"/>
                          <a:cs typeface="Calibri" panose="020F0502020204030204" pitchFamily="34" charset="0"/>
                        </a:rPr>
                        <a:t> </a:t>
                      </a:r>
                      <a:r>
                        <a:rPr lang="ar-SA" sz="1100" i="0" dirty="0">
                          <a:latin typeface="Calibri" panose="020F0502020204030204" pitchFamily="34" charset="0"/>
                          <a:cs typeface="Calibri" panose="020F0502020204030204" pitchFamily="34" charset="0"/>
                        </a:rPr>
                        <a:t>تحريك</a:t>
                      </a:r>
                      <a:r>
                        <a:rPr lang="en-US" sz="1100" i="0" dirty="0">
                          <a:latin typeface="Calibri" panose="020F0502020204030204" pitchFamily="34" charset="0"/>
                          <a:cs typeface="Calibri" panose="020F0502020204030204" pitchFamily="34" charset="0"/>
                        </a:rPr>
                        <a:t> قدميك بعناية وببطء من اليسار </a:t>
                      </a:r>
                      <a:r>
                        <a:rPr lang="en-US" sz="1100" i="0" dirty="0" err="1">
                          <a:latin typeface="Calibri" panose="020F0502020204030204" pitchFamily="34" charset="0"/>
                          <a:cs typeface="Calibri" panose="020F0502020204030204" pitchFamily="34" charset="0"/>
                        </a:rPr>
                        <a:t>إلى</a:t>
                      </a:r>
                      <a:r>
                        <a:rPr lang="en-US" sz="1100" i="0" dirty="0">
                          <a:latin typeface="Calibri" panose="020F0502020204030204" pitchFamily="34" charset="0"/>
                          <a:cs typeface="Calibri" panose="020F0502020204030204" pitchFamily="34" charset="0"/>
                        </a:rPr>
                        <a:t> </a:t>
                      </a:r>
                      <a:r>
                        <a:rPr lang="en-US" sz="1100" i="0" dirty="0" err="1">
                          <a:latin typeface="Calibri" panose="020F0502020204030204" pitchFamily="34" charset="0"/>
                          <a:cs typeface="Calibri" panose="020F0502020204030204" pitchFamily="34" charset="0"/>
                        </a:rPr>
                        <a:t>اليمين</a:t>
                      </a:r>
                      <a:r>
                        <a:rPr lang="ar-SA" sz="1100" i="0" dirty="0">
                          <a:latin typeface="Calibri" panose="020F0502020204030204" pitchFamily="34" charset="0"/>
                          <a:cs typeface="Calibri" panose="020F0502020204030204" pitchFamily="34" charset="0"/>
                        </a:rPr>
                        <a:t>، </a:t>
                      </a:r>
                      <a:r>
                        <a:rPr lang="en-US" sz="1100" i="0" dirty="0" err="1">
                          <a:latin typeface="Calibri" panose="020F0502020204030204" pitchFamily="34" charset="0"/>
                          <a:cs typeface="Calibri" panose="020F0502020204030204" pitchFamily="34" charset="0"/>
                        </a:rPr>
                        <a:t>اليسار</a:t>
                      </a:r>
                      <a:r>
                        <a:rPr lang="ar-SA" sz="1100" i="0" dirty="0">
                          <a:latin typeface="Calibri" panose="020F0502020204030204" pitchFamily="34" charset="0"/>
                          <a:cs typeface="Calibri" panose="020F0502020204030204" pitchFamily="34" charset="0"/>
                        </a:rPr>
                        <a:t>، </a:t>
                      </a:r>
                      <a:r>
                        <a:rPr lang="en-US" sz="1100" i="0" dirty="0" err="1">
                          <a:latin typeface="Calibri" panose="020F0502020204030204" pitchFamily="34" charset="0"/>
                          <a:cs typeface="Calibri" panose="020F0502020204030204" pitchFamily="34" charset="0"/>
                        </a:rPr>
                        <a:t>اليمين</a:t>
                      </a:r>
                      <a:r>
                        <a:rPr lang="ar-SA" sz="1100" i="0" dirty="0">
                          <a:latin typeface="Calibri" panose="020F0502020204030204" pitchFamily="34" charset="0"/>
                          <a:cs typeface="Calibri" panose="020F0502020204030204" pitchFamily="34" charset="0"/>
                        </a:rPr>
                        <a:t>، </a:t>
                      </a:r>
                      <a:r>
                        <a:rPr lang="en-US" sz="1100" i="0" dirty="0" err="1">
                          <a:latin typeface="Calibri" panose="020F0502020204030204" pitchFamily="34" charset="0"/>
                          <a:cs typeface="Calibri" panose="020F0502020204030204" pitchFamily="34" charset="0"/>
                        </a:rPr>
                        <a:t>اليسار</a:t>
                      </a:r>
                      <a:r>
                        <a:rPr lang="ar-SA" sz="1100" i="0" dirty="0">
                          <a:latin typeface="Calibri" panose="020F0502020204030204" pitchFamily="34" charset="0"/>
                          <a:cs typeface="Calibri" panose="020F0502020204030204" pitchFamily="34" charset="0"/>
                        </a:rPr>
                        <a:t>،</a:t>
                      </a:r>
                      <a:r>
                        <a:rPr lang="en-US" sz="1100" i="0" dirty="0">
                          <a:latin typeface="Calibri" panose="020F0502020204030204" pitchFamily="34" charset="0"/>
                          <a:cs typeface="Calibri" panose="020F0502020204030204" pitchFamily="34" charset="0"/>
                        </a:rPr>
                        <a:t> اليمي</a:t>
                      </a:r>
                      <a:r>
                        <a:rPr lang="ar-SA" sz="1100" i="0" dirty="0">
                          <a:latin typeface="Calibri" panose="020F0502020204030204" pitchFamily="34" charset="0"/>
                          <a:cs typeface="Calibri" panose="020F0502020204030204" pitchFamily="34" charset="0"/>
                        </a:rPr>
                        <a:t>ن</a:t>
                      </a:r>
                      <a:r>
                        <a:rPr lang="en-US" sz="1100" dirty="0">
                          <a:effectLst/>
                          <a:latin typeface="Calibri" panose="020F0502020204030204" pitchFamily="34" charset="0"/>
                          <a:cs typeface="Calibri" panose="020F0502020204030204" pitchFamily="34" charset="0"/>
                        </a:rPr>
                        <a:t>. اشعر بأردافك وفخذيك ملامسين لمقعد الكرسي (أو الأرض). استمر في ذلك لمدة خمس ثوان.</a:t>
                      </a:r>
                    </a:p>
                    <a:p>
                      <a:pPr marL="514350" lvl="1" indent="-171450" algn="r" rtl="1" fontAlgn="base">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تحسس ظهرك على ظهر الكرسي (أو الحائط).</a:t>
                      </a:r>
                    </a:p>
                    <a:p>
                      <a:pPr marL="514350" lvl="1" indent="-171450" algn="r" rtl="1" fontAlgn="base">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ابق هكذا ولاحظ إذا شعرت بأي فرق. توقف لمدة </a:t>
                      </a:r>
                      <a:r>
                        <a:rPr lang="ar-SA" sz="1100" dirty="0">
                          <a:effectLst/>
                          <a:latin typeface="Calibri" panose="020F0502020204030204" pitchFamily="34" charset="0"/>
                          <a:cs typeface="Calibri" panose="020F0502020204030204" pitchFamily="34" charset="0"/>
                        </a:rPr>
                        <a:t>٣٠</a:t>
                      </a:r>
                      <a:r>
                        <a:rPr lang="en-US" sz="1100" dirty="0">
                          <a:effectLst/>
                          <a:latin typeface="Calibri" panose="020F0502020204030204" pitchFamily="34" charset="0"/>
                          <a:cs typeface="Calibri" panose="020F0502020204030204" pitchFamily="34" charset="0"/>
                        </a:rPr>
                        <a:t> ثانية قبل ال</a:t>
                      </a:r>
                      <a:r>
                        <a:rPr lang="ar-SA" sz="1100" dirty="0">
                          <a:effectLst/>
                          <a:latin typeface="Calibri" panose="020F0502020204030204" pitchFamily="34" charset="0"/>
                          <a:cs typeface="Calibri" panose="020F0502020204030204" pitchFamily="34" charset="0"/>
                        </a:rPr>
                        <a:t>مضي قدماً</a:t>
                      </a:r>
                      <a:endParaRPr lang="en-US" sz="1100" dirty="0">
                        <a:effectLst/>
                        <a:latin typeface="Calibri" panose="020F0502020204030204" pitchFamily="34" charset="0"/>
                        <a:cs typeface="Calibri" panose="020F050202020403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593323915"/>
                  </a:ext>
                </a:extLst>
              </a:tr>
            </a:tbl>
          </a:graphicData>
        </a:graphic>
      </p:graphicFrame>
    </p:spTree>
    <p:extLst>
      <p:ext uri="{BB962C8B-B14F-4D97-AF65-F5344CB8AC3E}">
        <p14:creationId xmlns:p14="http://schemas.microsoft.com/office/powerpoint/2010/main" val="346046065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 name="Hexagon 1">
            <a:extLst>
              <a:ext uri="{FF2B5EF4-FFF2-40B4-BE49-F238E27FC236}">
                <a16:creationId xmlns:a16="http://schemas.microsoft.com/office/drawing/2014/main" id="{1E37091B-55F7-99F1-7BB3-3E38A159A2CF}"/>
              </a:ext>
            </a:extLst>
          </p:cNvPr>
          <p:cNvSpPr/>
          <p:nvPr/>
        </p:nvSpPr>
        <p:spPr>
          <a:xfrm rot="1782986">
            <a:off x="286724" y="261533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 name="Hexagon 2">
            <a:extLst>
              <a:ext uri="{FF2B5EF4-FFF2-40B4-BE49-F238E27FC236}">
                <a16:creationId xmlns:a16="http://schemas.microsoft.com/office/drawing/2014/main" id="{A3D3CC4C-CCF0-1944-C84C-88EA789CEF25}"/>
              </a:ext>
            </a:extLst>
          </p:cNvPr>
          <p:cNvSpPr/>
          <p:nvPr/>
        </p:nvSpPr>
        <p:spPr>
          <a:xfrm rot="1782986">
            <a:off x="286724" y="307817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4" name="Hexagon 3">
            <a:extLst>
              <a:ext uri="{FF2B5EF4-FFF2-40B4-BE49-F238E27FC236}">
                <a16:creationId xmlns:a16="http://schemas.microsoft.com/office/drawing/2014/main" id="{1426B9F9-577C-D8DA-5B67-90CA500A9B51}"/>
              </a:ext>
            </a:extLst>
          </p:cNvPr>
          <p:cNvSpPr/>
          <p:nvPr/>
        </p:nvSpPr>
        <p:spPr>
          <a:xfrm rot="1782986">
            <a:off x="286724" y="354102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6" name="Hexagon 5">
            <a:extLst>
              <a:ext uri="{FF2B5EF4-FFF2-40B4-BE49-F238E27FC236}">
                <a16:creationId xmlns:a16="http://schemas.microsoft.com/office/drawing/2014/main" id="{7CC15EA9-F408-4225-9220-1B8536D5999B}"/>
              </a:ext>
            </a:extLst>
          </p:cNvPr>
          <p:cNvSpPr/>
          <p:nvPr/>
        </p:nvSpPr>
        <p:spPr>
          <a:xfrm rot="1782986">
            <a:off x="286724" y="400386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7" name="Hexagon 6">
            <a:extLst>
              <a:ext uri="{FF2B5EF4-FFF2-40B4-BE49-F238E27FC236}">
                <a16:creationId xmlns:a16="http://schemas.microsoft.com/office/drawing/2014/main" id="{5B69E624-2ACE-034F-1033-1FD7D9AEB14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aphicFrame>
        <p:nvGraphicFramePr>
          <p:cNvPr id="14" name="Table 13">
            <a:extLst>
              <a:ext uri="{FF2B5EF4-FFF2-40B4-BE49-F238E27FC236}">
                <a16:creationId xmlns:a16="http://schemas.microsoft.com/office/drawing/2014/main" id="{4680FA3C-AB2A-91CD-CF75-94A8B4C9F0CC}"/>
              </a:ext>
            </a:extLst>
          </p:cNvPr>
          <p:cNvGraphicFramePr>
            <a:graphicFrameLocks noGrp="1"/>
          </p:cNvGraphicFramePr>
          <p:nvPr>
            <p:extLst>
              <p:ext uri="{D42A27DB-BD31-4B8C-83A1-F6EECF244321}">
                <p14:modId xmlns:p14="http://schemas.microsoft.com/office/powerpoint/2010/main" val="2045690451"/>
              </p:ext>
            </p:extLst>
          </p:nvPr>
        </p:nvGraphicFramePr>
        <p:xfrm>
          <a:off x="1013199" y="699799"/>
          <a:ext cx="5226891" cy="2865120"/>
        </p:xfrm>
        <a:graphic>
          <a:graphicData uri="http://schemas.openxmlformats.org/drawingml/2006/table">
            <a:tbl>
              <a:tblPr firstRow="1" bandRow="1">
                <a:tableStyleId>{5C22544A-7EE6-4342-B048-85BDC9FD1C3A}</a:tableStyleId>
              </a:tblPr>
              <a:tblGrid>
                <a:gridCol w="5226891">
                  <a:extLst>
                    <a:ext uri="{9D8B030D-6E8A-4147-A177-3AD203B41FA5}">
                      <a16:colId xmlns:a16="http://schemas.microsoft.com/office/drawing/2014/main" val="2666199177"/>
                    </a:ext>
                  </a:extLst>
                </a:gridCol>
              </a:tblGrid>
              <a:tr h="0">
                <a:tc>
                  <a:txBody>
                    <a:bodyPr/>
                    <a:lstStyle/>
                    <a:p>
                      <a:pPr marL="0" marR="0" lvl="0" indent="0" algn="r" defTabSz="685800" rtl="1" eaLnBrk="1" fontAlgn="auto" latinLnBrk="0" hangingPunct="1">
                        <a:lnSpc>
                          <a:spcPct val="100000"/>
                        </a:lnSpc>
                        <a:spcBef>
                          <a:spcPts val="0"/>
                        </a:spcBef>
                        <a:spcAft>
                          <a:spcPts val="0"/>
                        </a:spcAft>
                        <a:buClrTx/>
                        <a:buSzTx/>
                        <a:buFontTx/>
                        <a:buNone/>
                        <a:tabLst/>
                        <a:defRPr/>
                      </a:pPr>
                      <a:r>
                        <a:rPr lang="en-US" sz="1100" dirty="0">
                          <a:solidFill>
                            <a:schemeClr val="tx1"/>
                          </a:solidFill>
                          <a:effectLst/>
                          <a:latin typeface="Calibri" panose="020F0502020204030204" pitchFamily="34" charset="0"/>
                          <a:cs typeface="Calibri" panose="020F0502020204030204" pitchFamily="34" charset="0"/>
                        </a:rPr>
                        <a:t>نشاط ال</a:t>
                      </a:r>
                      <a:r>
                        <a:rPr lang="ar-SA" sz="1100" dirty="0">
                          <a:solidFill>
                            <a:schemeClr val="tx1"/>
                          </a:solidFill>
                          <a:effectLst/>
                          <a:latin typeface="Calibri" panose="020F0502020204030204" pitchFamily="34" charset="0"/>
                          <a:cs typeface="Calibri" panose="020F0502020204030204" pitchFamily="34" charset="0"/>
                        </a:rPr>
                        <a:t>استرخاء (١٠</a:t>
                      </a:r>
                      <a:r>
                        <a:rPr lang="en-US" sz="1100" dirty="0">
                          <a:solidFill>
                            <a:schemeClr val="tx1"/>
                          </a:solidFill>
                          <a:effectLst/>
                          <a:latin typeface="Calibri" panose="020F0502020204030204" pitchFamily="34" charset="0"/>
                          <a:cs typeface="Calibri" panose="020F0502020204030204" pitchFamily="34" charset="0"/>
                        </a:rPr>
                        <a:t> دقائق</a:t>
                      </a:r>
                      <a:r>
                        <a:rPr lang="ar-SA" sz="1100" dirty="0">
                          <a:solidFill>
                            <a:schemeClr val="tx1"/>
                          </a:solidFill>
                          <a:effectLst/>
                          <a:latin typeface="Calibri" panose="020F0502020204030204" pitchFamily="34" charset="0"/>
                          <a:cs typeface="Calibri" panose="020F0502020204030204" pitchFamily="34" charset="0"/>
                        </a:rPr>
                        <a:t>)</a:t>
                      </a:r>
                      <a:endParaRPr lang="en-US" sz="1100" dirty="0">
                        <a:solidFill>
                          <a:schemeClr val="tx1"/>
                        </a:solidFill>
                        <a:effectLst/>
                        <a:latin typeface="Calibri" panose="020F0502020204030204" pitchFamily="34" charset="0"/>
                        <a:cs typeface="Calibri" panose="020F050202020403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458233383"/>
                  </a:ext>
                </a:extLst>
              </a:tr>
              <a:tr h="1041173">
                <a:tc>
                  <a:txBody>
                    <a:bodyPr/>
                    <a:lstStyle/>
                    <a:p>
                      <a:pPr marL="0" lvl="0" indent="0" algn="r" rtl="1" fontAlgn="base">
                        <a:buSzPts val="1000"/>
                        <a:buFont typeface="Symbol" panose="05050102010706020507" pitchFamily="18" charset="2"/>
                        <a:buNone/>
                        <a:tabLst>
                          <a:tab pos="457200" algn="l"/>
                        </a:tabLst>
                      </a:pPr>
                      <a:r>
                        <a:rPr lang="en-US" sz="1100" dirty="0">
                          <a:effectLst/>
                          <a:latin typeface="Calibri" panose="020F0502020204030204" pitchFamily="34" charset="0"/>
                          <a:cs typeface="Calibri" panose="020F0502020204030204" pitchFamily="34" charset="0"/>
                        </a:rPr>
                        <a:t>قل: سنمارس الآن أسلوبًا بسيطًا لتقليل التوتر والمساعدة على التهدئة. يساعد هذا التمرين على تهدئة عقولنا وإيقاف تدفق الأفكار السلبية. لنبدأ.</a:t>
                      </a:r>
                    </a:p>
                    <a:p>
                      <a:pPr marL="171450" lvl="0" indent="-171450" algn="r" rtl="1" fontAlgn="base">
                        <a:buSzPts val="1000"/>
                        <a:buFont typeface="Arial" panose="020B0604020202020204" pitchFamily="34" charset="0"/>
                        <a:buChar char="•"/>
                        <a:tabLst>
                          <a:tab pos="914400" algn="l"/>
                        </a:tabLst>
                      </a:pPr>
                      <a:r>
                        <a:rPr lang="en-US" sz="1100" dirty="0">
                          <a:effectLst/>
                          <a:latin typeface="Calibri" panose="020F0502020204030204" pitchFamily="34" charset="0"/>
                          <a:cs typeface="Calibri" panose="020F0502020204030204" pitchFamily="34" charset="0"/>
                        </a:rPr>
                        <a:t>ثبت عينيك على نقطة واحدة بعيدًا عنك (أي شيء)</a:t>
                      </a:r>
                    </a:p>
                    <a:p>
                      <a:pPr marL="171450" lvl="0" indent="-171450" algn="r" rtl="1" fontAlgn="base">
                        <a:buSzPts val="1000"/>
                        <a:buFont typeface="Arial" panose="020B0604020202020204" pitchFamily="34" charset="0"/>
                        <a:buChar char="•"/>
                        <a:tabLst>
                          <a:tab pos="914400" algn="l"/>
                        </a:tabLst>
                      </a:pPr>
                      <a:r>
                        <a:rPr lang="en-US" sz="1100" dirty="0">
                          <a:effectLst/>
                          <a:latin typeface="Calibri" panose="020F0502020204030204" pitchFamily="34" charset="0"/>
                          <a:cs typeface="Calibri" panose="020F0502020204030204" pitchFamily="34" charset="0"/>
                        </a:rPr>
                        <a:t>لاحظ كيف يمكنك أن ترى ما حول هذه النقطة دون الحاجة إلى تحريك عينيك. حافظ على </a:t>
                      </a:r>
                      <a:r>
                        <a:rPr lang="ar-SA" sz="1100" dirty="0">
                          <a:effectLst/>
                          <a:latin typeface="Calibri" panose="020F0502020204030204" pitchFamily="34" charset="0"/>
                          <a:cs typeface="Calibri" panose="020F0502020204030204" pitchFamily="34" charset="0"/>
                        </a:rPr>
                        <a:t>ثبات</a:t>
                      </a:r>
                      <a:r>
                        <a:rPr lang="en-US" sz="1100" dirty="0">
                          <a:effectLst/>
                          <a:latin typeface="Calibri" panose="020F0502020204030204" pitchFamily="34" charset="0"/>
                          <a:cs typeface="Calibri" panose="020F0502020204030204" pitchFamily="34" charset="0"/>
                        </a:rPr>
                        <a:t> رأسك وعينيك .</a:t>
                      </a:r>
                    </a:p>
                    <a:p>
                      <a:pPr marL="171450" lvl="0" indent="-171450" algn="r" rtl="1" fontAlgn="base">
                        <a:buSzPts val="1000"/>
                        <a:buFont typeface="Arial" panose="020B0604020202020204" pitchFamily="34" charset="0"/>
                        <a:buChar char="•"/>
                        <a:tabLst>
                          <a:tab pos="914400" algn="l"/>
                        </a:tabLst>
                      </a:pPr>
                      <a:r>
                        <a:rPr lang="en-US" sz="1100" dirty="0">
                          <a:effectLst/>
                          <a:latin typeface="Calibri" panose="020F0502020204030204" pitchFamily="34" charset="0"/>
                          <a:cs typeface="Calibri" panose="020F0502020204030204" pitchFamily="34" charset="0"/>
                        </a:rPr>
                        <a:t>لاحظ كيف يمكنك رؤية هذه النقطة وما حولها دون الحاجة إلى تحريك رأسك أو عينيك.</a:t>
                      </a:r>
                    </a:p>
                    <a:p>
                      <a:pPr marL="171450" lvl="0" indent="-171450" algn="r" rtl="1" fontAlgn="base">
                        <a:buSzPts val="1000"/>
                        <a:buFont typeface="Arial" panose="020B0604020202020204" pitchFamily="34" charset="0"/>
                        <a:buChar char="•"/>
                        <a:tabLst>
                          <a:tab pos="914400" algn="l"/>
                        </a:tabLst>
                      </a:pPr>
                      <a:r>
                        <a:rPr lang="en-US" sz="1100" dirty="0">
                          <a:effectLst/>
                          <a:latin typeface="Calibri" panose="020F0502020204030204" pitchFamily="34" charset="0"/>
                          <a:cs typeface="Calibri" panose="020F0502020204030204" pitchFamily="34" charset="0"/>
                        </a:rPr>
                        <a:t>لاحظ المنطقة فوق تلك النقطة ثم أسفل تلك النقطة. وكل المساحة على جانبي تلك النقطة.</a:t>
                      </a:r>
                    </a:p>
                    <a:p>
                      <a:pPr marL="171450" lvl="0" indent="-171450" algn="r" rtl="1" fontAlgn="base">
                        <a:buSzPts val="1000"/>
                        <a:buFont typeface="Arial" panose="020B0604020202020204" pitchFamily="34" charset="0"/>
                        <a:buChar char="•"/>
                        <a:tabLst>
                          <a:tab pos="914400" algn="l"/>
                        </a:tabLst>
                      </a:pPr>
                      <a:r>
                        <a:rPr lang="en-US" sz="1100" dirty="0">
                          <a:effectLst/>
                          <a:latin typeface="Calibri" panose="020F0502020204030204" pitchFamily="34" charset="0"/>
                          <a:cs typeface="Calibri" panose="020F0502020204030204" pitchFamily="34" charset="0"/>
                        </a:rPr>
                        <a:t>ان</a:t>
                      </a:r>
                      <a:r>
                        <a:rPr lang="ar-SA" sz="1100" dirty="0">
                          <a:effectLst/>
                          <a:latin typeface="Calibri" panose="020F0502020204030204" pitchFamily="34" charset="0"/>
                          <a:cs typeface="Calibri" panose="020F0502020204030204" pitchFamily="34" charset="0"/>
                        </a:rPr>
                        <a:t>قل</a:t>
                      </a:r>
                      <a:r>
                        <a:rPr lang="en-US" sz="1100" dirty="0">
                          <a:effectLst/>
                          <a:latin typeface="Calibri" panose="020F0502020204030204" pitchFamily="34" charset="0"/>
                          <a:cs typeface="Calibri" panose="020F0502020204030204" pitchFamily="34" charset="0"/>
                        </a:rPr>
                        <a:t> وعيك من تلك النقطة </a:t>
                      </a:r>
                      <a:r>
                        <a:rPr lang="ar-SA" sz="1100" dirty="0">
                          <a:effectLst/>
                          <a:latin typeface="Calibri" panose="020F0502020204030204" pitchFamily="34" charset="0"/>
                          <a:cs typeface="Calibri" panose="020F0502020204030204" pitchFamily="34" charset="0"/>
                        </a:rPr>
                        <a:t>وصولاً إ</a:t>
                      </a:r>
                      <a:r>
                        <a:rPr lang="en-US" sz="1100" dirty="0">
                          <a:effectLst/>
                          <a:latin typeface="Calibri" panose="020F0502020204030204" pitchFamily="34" charset="0"/>
                          <a:cs typeface="Calibri" panose="020F0502020204030204" pitchFamily="34" charset="0"/>
                        </a:rPr>
                        <a:t>لى جانب رأسك. وعلى طول ال</a:t>
                      </a:r>
                      <a:r>
                        <a:rPr lang="ar-SA" sz="1100" dirty="0">
                          <a:effectLst/>
                          <a:latin typeface="Calibri" panose="020F0502020204030204" pitchFamily="34" charset="0"/>
                          <a:cs typeface="Calibri" panose="020F0502020204030204" pitchFamily="34" charset="0"/>
                        </a:rPr>
                        <a:t>مسافة</a:t>
                      </a:r>
                      <a:r>
                        <a:rPr lang="en-US" sz="1100" dirty="0">
                          <a:effectLst/>
                          <a:latin typeface="Calibri" panose="020F0502020204030204" pitchFamily="34" charset="0"/>
                          <a:cs typeface="Calibri" panose="020F0502020204030204" pitchFamily="34" charset="0"/>
                        </a:rPr>
                        <a:t> إلى أعلى رأسك ثم إلى أسفل ذقنك.</a:t>
                      </a:r>
                    </a:p>
                    <a:p>
                      <a:pPr marL="171450" lvl="0" indent="-171450" algn="r" rtl="1" fontAlgn="base">
                        <a:buSzPts val="1000"/>
                        <a:buFont typeface="Arial" panose="020B0604020202020204" pitchFamily="34" charset="0"/>
                        <a:buChar char="•"/>
                        <a:tabLst>
                          <a:tab pos="914400" algn="l"/>
                        </a:tabLst>
                      </a:pPr>
                      <a:r>
                        <a:rPr lang="en-US" sz="1100" dirty="0">
                          <a:effectLst/>
                          <a:latin typeface="Calibri" panose="020F0502020204030204" pitchFamily="34" charset="0"/>
                          <a:cs typeface="Calibri" panose="020F0502020204030204" pitchFamily="34" charset="0"/>
                        </a:rPr>
                        <a:t>لاحظ كيف يمكنك التركيز على هذه النقطة و</a:t>
                      </a:r>
                      <a:r>
                        <a:rPr lang="ar-SA" sz="1100" dirty="0">
                          <a:effectLst/>
                          <a:latin typeface="Calibri" panose="020F0502020204030204" pitchFamily="34" charset="0"/>
                          <a:cs typeface="Calibri" panose="020F0502020204030204" pitchFamily="34" charset="0"/>
                        </a:rPr>
                        <a:t> أن تكون</a:t>
                      </a:r>
                      <a:r>
                        <a:rPr lang="en-US" sz="1100" dirty="0">
                          <a:effectLst/>
                          <a:latin typeface="Calibri" panose="020F0502020204030204" pitchFamily="34" charset="0"/>
                          <a:cs typeface="Calibri" panose="020F0502020204030204" pitchFamily="34" charset="0"/>
                        </a:rPr>
                        <a:t> على دراية بكل ذلك في نفس الوقت.</a:t>
                      </a:r>
                    </a:p>
                    <a:p>
                      <a:pPr marL="171450" lvl="0" indent="-171450" algn="r" rtl="1" fontAlgn="base">
                        <a:buSzPts val="1000"/>
                        <a:buFont typeface="Arial" panose="020B0604020202020204" pitchFamily="34" charset="0"/>
                        <a:buChar char="•"/>
                        <a:tabLst>
                          <a:tab pos="914400" algn="l"/>
                        </a:tabLst>
                      </a:pPr>
                      <a:r>
                        <a:rPr lang="en-GB" sz="1100" i="0" dirty="0">
                          <a:latin typeface="Calibri" panose="020F0502020204030204" pitchFamily="34" charset="0"/>
                          <a:cs typeface="Calibri" panose="020F0502020204030204" pitchFamily="34" charset="0"/>
                          <a:sym typeface="Arial"/>
                        </a:rPr>
                        <a:t>تخيل كما لو كان بإمكانك رؤية كل </a:t>
                      </a:r>
                      <a:r>
                        <a:rPr lang="ar-SA" sz="1100" i="0" dirty="0">
                          <a:latin typeface="Calibri" panose="020F0502020204030204" pitchFamily="34" charset="0"/>
                          <a:cs typeface="Calibri" panose="020F0502020204030204" pitchFamily="34" charset="0"/>
                          <a:sym typeface="Arial"/>
                        </a:rPr>
                        <a:t>المساحة</a:t>
                      </a:r>
                      <a:r>
                        <a:rPr lang="en-GB" sz="1100" i="0" dirty="0">
                          <a:latin typeface="Calibri" panose="020F0502020204030204" pitchFamily="34" charset="0"/>
                          <a:cs typeface="Calibri" panose="020F0502020204030204" pitchFamily="34" charset="0"/>
                          <a:sym typeface="Arial"/>
                        </a:rPr>
                        <a:t> خلفك وكل م</a:t>
                      </a:r>
                      <a:r>
                        <a:rPr lang="ar-SA" sz="1100" i="0" dirty="0">
                          <a:latin typeface="Calibri" panose="020F0502020204030204" pitchFamily="34" charset="0"/>
                          <a:cs typeface="Calibri" panose="020F0502020204030204" pitchFamily="34" charset="0"/>
                          <a:sym typeface="Arial"/>
                        </a:rPr>
                        <a:t>ا </a:t>
                      </a:r>
                      <a:r>
                        <a:rPr lang="en-GB" sz="1100" i="0" dirty="0">
                          <a:latin typeface="Calibri" panose="020F0502020204030204" pitchFamily="34" charset="0"/>
                          <a:cs typeface="Calibri" panose="020F0502020204030204" pitchFamily="34" charset="0"/>
                          <a:sym typeface="Arial"/>
                        </a:rPr>
                        <a:t>حول</a:t>
                      </a:r>
                      <a:r>
                        <a:rPr lang="ar-SA" sz="1100" i="0" dirty="0">
                          <a:latin typeface="Calibri" panose="020F0502020204030204" pitchFamily="34" charset="0"/>
                          <a:cs typeface="Calibri" panose="020F0502020204030204" pitchFamily="34" charset="0"/>
                          <a:sym typeface="Arial"/>
                        </a:rPr>
                        <a:t>ك بشكل ٣٦٠ </a:t>
                      </a:r>
                      <a:r>
                        <a:rPr lang="en-GB" sz="1100" i="0" dirty="0">
                          <a:latin typeface="Calibri" panose="020F0502020204030204" pitchFamily="34" charset="0"/>
                          <a:cs typeface="Calibri" panose="020F0502020204030204" pitchFamily="34" charset="0"/>
                          <a:sym typeface="Arial"/>
                        </a:rPr>
                        <a:t>درجة</a:t>
                      </a:r>
                      <a:r>
                        <a:rPr lang="ar-SA" sz="1100" i="0" dirty="0">
                          <a:latin typeface="Calibri" panose="020F0502020204030204" pitchFamily="34" charset="0"/>
                          <a:cs typeface="Calibri" panose="020F0502020204030204" pitchFamily="34" charset="0"/>
                          <a:sym typeface="Arial"/>
                        </a:rPr>
                        <a:t> لتصبح على دراية ب</a:t>
                      </a:r>
                      <a:r>
                        <a:rPr lang="en-GB" sz="1100" i="0" dirty="0">
                          <a:latin typeface="Calibri" panose="020F0502020204030204" pitchFamily="34" charset="0"/>
                          <a:cs typeface="Calibri" panose="020F0502020204030204" pitchFamily="34" charset="0"/>
                          <a:sym typeface="Arial"/>
                        </a:rPr>
                        <a:t>كل شيء في هذ</a:t>
                      </a:r>
                      <a:r>
                        <a:rPr lang="ar-SA" sz="1100" i="0" dirty="0">
                          <a:latin typeface="Calibri" panose="020F0502020204030204" pitchFamily="34" charset="0"/>
                          <a:cs typeface="Calibri" panose="020F0502020204030204" pitchFamily="34" charset="0"/>
                          <a:sym typeface="Arial"/>
                        </a:rPr>
                        <a:t>ه</a:t>
                      </a:r>
                      <a:r>
                        <a:rPr lang="en-GB" sz="1100" i="0" dirty="0">
                          <a:latin typeface="Calibri" panose="020F0502020204030204" pitchFamily="34" charset="0"/>
                          <a:cs typeface="Calibri" panose="020F0502020204030204" pitchFamily="34" charset="0"/>
                          <a:sym typeface="Arial"/>
                        </a:rPr>
                        <a:t> ال</a:t>
                      </a:r>
                      <a:r>
                        <a:rPr lang="ar-SA" sz="1100" i="0" dirty="0">
                          <a:latin typeface="Calibri" panose="020F0502020204030204" pitchFamily="34" charset="0"/>
                          <a:cs typeface="Calibri" panose="020F0502020204030204" pitchFamily="34" charset="0"/>
                          <a:sym typeface="Arial"/>
                        </a:rPr>
                        <a:t>مساحة</a:t>
                      </a:r>
                      <a:r>
                        <a:rPr lang="en-GB" sz="1100" i="0" dirty="0">
                          <a:latin typeface="Calibri" panose="020F0502020204030204" pitchFamily="34" charset="0"/>
                          <a:cs typeface="Calibri" panose="020F0502020204030204" pitchFamily="34" charset="0"/>
                          <a:sym typeface="Arial"/>
                        </a:rPr>
                        <a:t> دفعة واحدة</a:t>
                      </a:r>
                      <a:r>
                        <a:rPr lang="en-US" sz="1100" dirty="0">
                          <a:effectLst/>
                          <a:latin typeface="Calibri" panose="020F0502020204030204" pitchFamily="34" charset="0"/>
                          <a:cs typeface="Calibri" panose="020F0502020204030204" pitchFamily="34" charset="0"/>
                        </a:rPr>
                        <a:t>. اجلس هكذا لبضع ثوان.</a:t>
                      </a:r>
                    </a:p>
                    <a:p>
                      <a:pPr marL="171450" lvl="0" indent="-171450" algn="r" rtl="1" fontAlgn="base">
                        <a:buSzPts val="1000"/>
                        <a:buFont typeface="Arial" panose="020B0604020202020204" pitchFamily="34" charset="0"/>
                        <a:buChar char="•"/>
                        <a:tabLst>
                          <a:tab pos="914400" algn="l"/>
                        </a:tabLst>
                      </a:pPr>
                      <a:r>
                        <a:rPr lang="en-GB" sz="1100" i="0" dirty="0">
                          <a:latin typeface="Calibri" panose="020F0502020204030204" pitchFamily="34" charset="0"/>
                          <a:cs typeface="Calibri" panose="020F0502020204030204" pitchFamily="34" charset="0"/>
                          <a:sym typeface="Arial"/>
                        </a:rPr>
                        <a:t>اسمح لتركيزك بالعودة إلى تلك النقطة واجعل تركيزك ينصب فقط على تلك النقطة واسمح لوميض</a:t>
                      </a:r>
                      <a:r>
                        <a:rPr lang="ar-SA" sz="1100" i="0" dirty="0">
                          <a:latin typeface="Calibri" panose="020F0502020204030204" pitchFamily="34" charset="0"/>
                          <a:cs typeface="Calibri" panose="020F0502020204030204" pitchFamily="34" charset="0"/>
                          <a:sym typeface="Arial"/>
                        </a:rPr>
                        <a:t>/طَرْف العينين</a:t>
                      </a:r>
                      <a:r>
                        <a:rPr lang="en-GB" sz="1100" i="0" dirty="0">
                          <a:latin typeface="Calibri" panose="020F0502020204030204" pitchFamily="34" charset="0"/>
                          <a:cs typeface="Calibri" panose="020F0502020204030204" pitchFamily="34" charset="0"/>
                          <a:sym typeface="Arial"/>
                        </a:rPr>
                        <a:t> بالعودة إلى طبيعته</a:t>
                      </a:r>
                      <a:r>
                        <a:rPr lang="en-US" sz="1100" i="0" dirty="0">
                          <a:effectLst/>
                          <a:latin typeface="Calibri" panose="020F0502020204030204" pitchFamily="34" charset="0"/>
                          <a:cs typeface="Calibri" panose="020F0502020204030204" pitchFamily="34" charset="0"/>
                        </a:rPr>
                        <a:t>. </a:t>
                      </a:r>
                      <a:r>
                        <a:rPr lang="en-US" sz="1100" dirty="0">
                          <a:effectLst/>
                          <a:latin typeface="Calibri" panose="020F0502020204030204" pitchFamily="34" charset="0"/>
                          <a:cs typeface="Calibri" panose="020F0502020204030204" pitchFamily="34" charset="0"/>
                        </a:rPr>
                        <a:t>اجذب انتباهك مرة أخرى إلى ا</a:t>
                      </a:r>
                      <a:r>
                        <a:rPr lang="ar-SA" sz="1100" dirty="0">
                          <a:effectLst/>
                          <a:latin typeface="Calibri" panose="020F0502020204030204" pitchFamily="34" charset="0"/>
                          <a:cs typeface="Calibri" panose="020F0502020204030204" pitchFamily="34" charset="0"/>
                        </a:rPr>
                        <a:t>لحاضر.</a:t>
                      </a:r>
                      <a:endParaRPr lang="en-US" sz="1100" dirty="0">
                        <a:effectLst/>
                        <a:latin typeface="Calibri" panose="020F0502020204030204" pitchFamily="34" charset="0"/>
                        <a:cs typeface="Calibri" panose="020F0502020204030204" pitchFamily="34" charset="0"/>
                      </a:endParaRPr>
                    </a:p>
                    <a:p>
                      <a:pPr marL="171450" lvl="0" indent="-171450" algn="r" rtl="1" fontAlgn="base">
                        <a:buSzPts val="1000"/>
                        <a:buFont typeface="Arial" panose="020B0604020202020204" pitchFamily="34" charset="0"/>
                        <a:buChar char="•"/>
                        <a:tabLst>
                          <a:tab pos="914400" algn="l"/>
                        </a:tabLst>
                      </a:pPr>
                      <a:r>
                        <a:rPr lang="en-US" sz="1100" dirty="0">
                          <a:effectLst/>
                          <a:latin typeface="Calibri" panose="020F0502020204030204" pitchFamily="34" charset="0"/>
                          <a:cs typeface="Calibri" panose="020F0502020204030204" pitchFamily="34" charset="0"/>
                        </a:rPr>
                        <a:t>الآن أغمض عينيك واستمع لما بداخل</a:t>
                      </a:r>
                      <a:r>
                        <a:rPr lang="ar-SA" sz="1100" dirty="0">
                          <a:effectLst/>
                          <a:latin typeface="Calibri" panose="020F0502020204030204" pitchFamily="34" charset="0"/>
                          <a:cs typeface="Calibri" panose="020F0502020204030204" pitchFamily="34" charset="0"/>
                        </a:rPr>
                        <a:t>ك. </a:t>
                      </a:r>
                      <a:r>
                        <a:rPr lang="en-US" sz="1100" dirty="0">
                          <a:effectLst/>
                          <a:latin typeface="Calibri" panose="020F0502020204030204" pitchFamily="34" charset="0"/>
                          <a:cs typeface="Calibri" panose="020F0502020204030204" pitchFamily="34" charset="0"/>
                        </a:rPr>
                        <a:t> يجب أن تلاحظ أن</a:t>
                      </a:r>
                      <a:r>
                        <a:rPr lang="ar-SA" sz="1100" dirty="0">
                          <a:effectLst/>
                          <a:latin typeface="Calibri" panose="020F0502020204030204" pitchFamily="34" charset="0"/>
                          <a:cs typeface="Calibri" panose="020F0502020204030204" pitchFamily="34" charset="0"/>
                        </a:rPr>
                        <a:t>ك</a:t>
                      </a:r>
                      <a:r>
                        <a:rPr lang="en-US" sz="1100" dirty="0">
                          <a:effectLst/>
                          <a:latin typeface="Calibri" panose="020F0502020204030204" pitchFamily="34" charset="0"/>
                          <a:cs typeface="Calibri" panose="020F0502020204030204" pitchFamily="34" charset="0"/>
                        </a:rPr>
                        <a:t> أكثر هدوءًا</a:t>
                      </a:r>
                    </a:p>
                    <a:p>
                      <a:pPr marL="171450" lvl="0" indent="-171450" algn="r" rtl="1" fontAlgn="base">
                        <a:buSzPts val="1000"/>
                        <a:buFont typeface="Arial" panose="020B0604020202020204" pitchFamily="34" charset="0"/>
                        <a:buChar char="•"/>
                        <a:tabLst>
                          <a:tab pos="914400" algn="l"/>
                        </a:tabLst>
                      </a:pPr>
                      <a:r>
                        <a:rPr lang="en-GB" sz="1100" i="0" dirty="0">
                          <a:latin typeface="Calibri" panose="020F0502020204030204" pitchFamily="34" charset="0"/>
                          <a:cs typeface="Calibri" panose="020F0502020204030204" pitchFamily="34" charset="0"/>
                          <a:sym typeface="Arial"/>
                        </a:rPr>
                        <a:t>كلما فعلت ذلك وكلما طالت مدة ممارستك ل</a:t>
                      </a:r>
                      <a:r>
                        <a:rPr lang="ar-SA" sz="1100" i="0" dirty="0">
                          <a:latin typeface="Calibri" panose="020F0502020204030204" pitchFamily="34" charset="0"/>
                          <a:cs typeface="Calibri" panose="020F0502020204030204" pitchFamily="34" charset="0"/>
                          <a:sym typeface="Arial"/>
                        </a:rPr>
                        <a:t>ذلك، كلما </a:t>
                      </a:r>
                      <a:r>
                        <a:rPr lang="en-GB" sz="1100" i="0" dirty="0">
                          <a:latin typeface="Calibri" panose="020F0502020204030204" pitchFamily="34" charset="0"/>
                          <a:cs typeface="Calibri" panose="020F0502020204030204" pitchFamily="34" charset="0"/>
                          <a:sym typeface="Arial"/>
                        </a:rPr>
                        <a:t>أصبح</a:t>
                      </a:r>
                      <a:r>
                        <a:rPr lang="ar-SA" sz="1100" i="0" dirty="0">
                          <a:latin typeface="Calibri" panose="020F0502020204030204" pitchFamily="34" charset="0"/>
                          <a:cs typeface="Calibri" panose="020F0502020204030204" pitchFamily="34" charset="0"/>
                          <a:sym typeface="Arial"/>
                        </a:rPr>
                        <a:t>ت</a:t>
                      </a:r>
                      <a:r>
                        <a:rPr lang="en-GB" sz="1100" i="0" dirty="0">
                          <a:latin typeface="Calibri" panose="020F0502020204030204" pitchFamily="34" charset="0"/>
                          <a:cs typeface="Calibri" panose="020F0502020204030204" pitchFamily="34" charset="0"/>
                          <a:sym typeface="Arial"/>
                        </a:rPr>
                        <a:t> أكثر هدوءًا</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593323915"/>
                  </a:ext>
                </a:extLst>
              </a:tr>
            </a:tbl>
          </a:graphicData>
        </a:graphic>
      </p:graphicFrame>
    </p:spTree>
    <p:extLst>
      <p:ext uri="{BB962C8B-B14F-4D97-AF65-F5344CB8AC3E}">
        <p14:creationId xmlns:p14="http://schemas.microsoft.com/office/powerpoint/2010/main" val="295092082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 name="Hexagon 1">
            <a:extLst>
              <a:ext uri="{FF2B5EF4-FFF2-40B4-BE49-F238E27FC236}">
                <a16:creationId xmlns:a16="http://schemas.microsoft.com/office/drawing/2014/main" id="{1E37091B-55F7-99F1-7BB3-3E38A159A2CF}"/>
              </a:ext>
            </a:extLst>
          </p:cNvPr>
          <p:cNvSpPr/>
          <p:nvPr/>
        </p:nvSpPr>
        <p:spPr>
          <a:xfrm rot="1782986">
            <a:off x="286724" y="261533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 name="Hexagon 2">
            <a:extLst>
              <a:ext uri="{FF2B5EF4-FFF2-40B4-BE49-F238E27FC236}">
                <a16:creationId xmlns:a16="http://schemas.microsoft.com/office/drawing/2014/main" id="{A3D3CC4C-CCF0-1944-C84C-88EA789CEF25}"/>
              </a:ext>
            </a:extLst>
          </p:cNvPr>
          <p:cNvSpPr/>
          <p:nvPr/>
        </p:nvSpPr>
        <p:spPr>
          <a:xfrm rot="1782986">
            <a:off x="286724" y="307817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4" name="Hexagon 3">
            <a:extLst>
              <a:ext uri="{FF2B5EF4-FFF2-40B4-BE49-F238E27FC236}">
                <a16:creationId xmlns:a16="http://schemas.microsoft.com/office/drawing/2014/main" id="{1426B9F9-577C-D8DA-5B67-90CA500A9B51}"/>
              </a:ext>
            </a:extLst>
          </p:cNvPr>
          <p:cNvSpPr/>
          <p:nvPr/>
        </p:nvSpPr>
        <p:spPr>
          <a:xfrm rot="1782986">
            <a:off x="286724" y="354102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6" name="Hexagon 5">
            <a:extLst>
              <a:ext uri="{FF2B5EF4-FFF2-40B4-BE49-F238E27FC236}">
                <a16:creationId xmlns:a16="http://schemas.microsoft.com/office/drawing/2014/main" id="{7CC15EA9-F408-4225-9220-1B8536D5999B}"/>
              </a:ext>
            </a:extLst>
          </p:cNvPr>
          <p:cNvSpPr/>
          <p:nvPr/>
        </p:nvSpPr>
        <p:spPr>
          <a:xfrm rot="1782986">
            <a:off x="286724" y="400386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7" name="Hexagon 6">
            <a:extLst>
              <a:ext uri="{FF2B5EF4-FFF2-40B4-BE49-F238E27FC236}">
                <a16:creationId xmlns:a16="http://schemas.microsoft.com/office/drawing/2014/main" id="{5B69E624-2ACE-034F-1033-1FD7D9AEB14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aphicFrame>
        <p:nvGraphicFramePr>
          <p:cNvPr id="8" name="Table 7">
            <a:extLst>
              <a:ext uri="{FF2B5EF4-FFF2-40B4-BE49-F238E27FC236}">
                <a16:creationId xmlns:a16="http://schemas.microsoft.com/office/drawing/2014/main" id="{9660084D-726D-54C8-3DEF-88D6640FAB8A}"/>
              </a:ext>
            </a:extLst>
          </p:cNvPr>
          <p:cNvGraphicFramePr>
            <a:graphicFrameLocks noGrp="1"/>
          </p:cNvGraphicFramePr>
          <p:nvPr>
            <p:extLst>
              <p:ext uri="{D42A27DB-BD31-4B8C-83A1-F6EECF244321}">
                <p14:modId xmlns:p14="http://schemas.microsoft.com/office/powerpoint/2010/main" val="2618012027"/>
              </p:ext>
            </p:extLst>
          </p:nvPr>
        </p:nvGraphicFramePr>
        <p:xfrm>
          <a:off x="1013199" y="699799"/>
          <a:ext cx="5226891" cy="5544757"/>
        </p:xfrm>
        <a:graphic>
          <a:graphicData uri="http://schemas.openxmlformats.org/drawingml/2006/table">
            <a:tbl>
              <a:tblPr firstRow="1" bandRow="1">
                <a:tableStyleId>{5C22544A-7EE6-4342-B048-85BDC9FD1C3A}</a:tableStyleId>
              </a:tblPr>
              <a:tblGrid>
                <a:gridCol w="5226891">
                  <a:extLst>
                    <a:ext uri="{9D8B030D-6E8A-4147-A177-3AD203B41FA5}">
                      <a16:colId xmlns:a16="http://schemas.microsoft.com/office/drawing/2014/main" val="2666199177"/>
                    </a:ext>
                  </a:extLst>
                </a:gridCol>
              </a:tblGrid>
              <a:tr h="0">
                <a:tc>
                  <a:txBody>
                    <a:bodyPr/>
                    <a:lstStyle/>
                    <a:p>
                      <a:pPr marL="0" marR="0" lvl="0" indent="0" algn="r" defTabSz="685800" rtl="1" eaLnBrk="1" fontAlgn="auto" latinLnBrk="0" hangingPunct="1">
                        <a:lnSpc>
                          <a:spcPct val="100000"/>
                        </a:lnSpc>
                        <a:spcBef>
                          <a:spcPts val="0"/>
                        </a:spcBef>
                        <a:spcAft>
                          <a:spcPts val="0"/>
                        </a:spcAft>
                        <a:buClrTx/>
                        <a:buSzTx/>
                        <a:buFontTx/>
                        <a:buNone/>
                        <a:tabLst/>
                        <a:defRPr/>
                      </a:pPr>
                      <a:r>
                        <a:rPr lang="en-US" sz="1100" dirty="0">
                          <a:solidFill>
                            <a:schemeClr val="tx1"/>
                          </a:solidFill>
                          <a:effectLst/>
                          <a:latin typeface="Calibri" panose="020F0502020204030204" pitchFamily="34" charset="0"/>
                          <a:cs typeface="Calibri" panose="020F0502020204030204" pitchFamily="34" charset="0"/>
                        </a:rPr>
                        <a:t>تمرين الت</a:t>
                      </a:r>
                      <a:r>
                        <a:rPr lang="ar-SA" sz="1100" dirty="0">
                          <a:solidFill>
                            <a:schemeClr val="tx1"/>
                          </a:solidFill>
                          <a:effectLst/>
                          <a:latin typeface="Calibri" panose="020F0502020204030204" pitchFamily="34" charset="0"/>
                          <a:cs typeface="Calibri" panose="020F0502020204030204" pitchFamily="34" charset="0"/>
                        </a:rPr>
                        <a:t>خيل</a:t>
                      </a:r>
                      <a:r>
                        <a:rPr lang="en-US" sz="1100" dirty="0">
                          <a:solidFill>
                            <a:schemeClr val="tx1"/>
                          </a:solidFill>
                          <a:effectLst/>
                          <a:latin typeface="Calibri" panose="020F0502020204030204" pitchFamily="34" charset="0"/>
                          <a:cs typeface="Calibri" panose="020F0502020204030204" pitchFamily="34" charset="0"/>
                        </a:rPr>
                        <a:t> - الم</a:t>
                      </a:r>
                      <a:r>
                        <a:rPr lang="ar-SA" sz="1100" dirty="0">
                          <a:solidFill>
                            <a:schemeClr val="tx1"/>
                          </a:solidFill>
                          <a:effectLst/>
                          <a:latin typeface="Calibri" panose="020F0502020204030204" pitchFamily="34" charset="0"/>
                          <a:cs typeface="Calibri" panose="020F0502020204030204" pitchFamily="34" charset="0"/>
                        </a:rPr>
                        <a:t>ساحة</a:t>
                      </a:r>
                      <a:r>
                        <a:rPr lang="en-US" sz="1100" dirty="0">
                          <a:solidFill>
                            <a:schemeClr val="tx1"/>
                          </a:solidFill>
                          <a:effectLst/>
                          <a:latin typeface="Calibri" panose="020F0502020204030204" pitchFamily="34" charset="0"/>
                          <a:cs typeface="Calibri" panose="020F0502020204030204" pitchFamily="34" charset="0"/>
                        </a:rPr>
                        <a:t> الآم</a:t>
                      </a:r>
                      <a:r>
                        <a:rPr lang="ar-SA" sz="1100" dirty="0">
                          <a:solidFill>
                            <a:schemeClr val="tx1"/>
                          </a:solidFill>
                          <a:effectLst/>
                          <a:latin typeface="Calibri" panose="020F0502020204030204" pitchFamily="34" charset="0"/>
                          <a:cs typeface="Calibri" panose="020F0502020204030204" pitchFamily="34" charset="0"/>
                        </a:rPr>
                        <a:t>نة</a:t>
                      </a:r>
                      <a:endParaRPr lang="en-US" sz="1100" dirty="0">
                        <a:solidFill>
                          <a:schemeClr val="tx1"/>
                        </a:solidFill>
                        <a:effectLst/>
                        <a:latin typeface="Calibri" panose="020F0502020204030204" pitchFamily="34" charset="0"/>
                        <a:cs typeface="Calibri" panose="020F050202020403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458233383"/>
                  </a:ext>
                </a:extLst>
              </a:tr>
              <a:tr h="1041173">
                <a:tc>
                  <a:txBody>
                    <a:bodyPr/>
                    <a:lstStyle/>
                    <a:p>
                      <a:pPr marL="171450" lvl="0" indent="-171450" algn="r" rtl="1" fontAlgn="base">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خذ أنفاسًا عميقة وثابتة. أغلق عينيك واستمر في التنفس بشكل طبيعي. قم بإحضار صورة لمكانك الآمن وتخيل أنك واقف أو جالس هناك.</a:t>
                      </a:r>
                    </a:p>
                    <a:p>
                      <a:pPr marL="514350" lvl="1" indent="-171450" algn="r" rtl="1" fontAlgn="base">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هل تستطيع أن ترى نفسك هناك؟ في مخيلتك ، ألق نظرة حولك. ماذا ترى؟ ماذا ترى بالقرب منك؟ انظر إلى تفاصيله وشاهد </a:t>
                      </a:r>
                      <a:r>
                        <a:rPr lang="ar-SA" sz="1100" dirty="0">
                          <a:effectLst/>
                          <a:latin typeface="Calibri" panose="020F0502020204030204" pitchFamily="34" charset="0"/>
                          <a:cs typeface="Calibri" panose="020F0502020204030204" pitchFamily="34" charset="0"/>
                        </a:rPr>
                        <a:t>من ما</a:t>
                      </a:r>
                      <a:r>
                        <a:rPr lang="en-US" sz="1100" dirty="0">
                          <a:effectLst/>
                          <a:latin typeface="Calibri" panose="020F0502020204030204" pitchFamily="34" charset="0"/>
                          <a:cs typeface="Calibri" panose="020F0502020204030204" pitchFamily="34" charset="0"/>
                        </a:rPr>
                        <a:t> هو مصنوع. شاهد الألوان المختلفة.</a:t>
                      </a:r>
                    </a:p>
                    <a:p>
                      <a:pPr marL="514350" lvl="1" indent="-171450" algn="r" rtl="1" fontAlgn="base">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تخيل الوصول إليه ولمسه. كيف تشعر ب</a:t>
                      </a:r>
                      <a:r>
                        <a:rPr lang="ar-SA" sz="1100" dirty="0">
                          <a:effectLst/>
                          <a:latin typeface="Calibri" panose="020F0502020204030204" pitchFamily="34" charset="0"/>
                          <a:cs typeface="Calibri" panose="020F0502020204030204" pitchFamily="34" charset="0"/>
                        </a:rPr>
                        <a:t>ذلك</a:t>
                      </a:r>
                      <a:r>
                        <a:rPr lang="en-US" sz="1100" dirty="0">
                          <a:effectLst/>
                          <a:latin typeface="Calibri" panose="020F0502020204030204" pitchFamily="34" charset="0"/>
                          <a:cs typeface="Calibri" panose="020F0502020204030204" pitchFamily="34" charset="0"/>
                        </a:rPr>
                        <a:t>؟</a:t>
                      </a:r>
                    </a:p>
                    <a:p>
                      <a:pPr marL="514350" lvl="1" indent="-171450" algn="r" rtl="1" fontAlgn="base">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الآن ألق نظرة أبعد. ماذا ترى من حولك؟ انظر ماذا يوجد في المسافة. شاهد الألوان والأشكال والظلال المختلفة.</a:t>
                      </a:r>
                    </a:p>
                    <a:p>
                      <a:pPr marL="514350" lvl="1" indent="-171450" algn="r" rtl="1" fontAlgn="base">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هذا هو مكانك الخاص ويمكنك أن تتخيل ما تريد أن </a:t>
                      </a:r>
                      <a:r>
                        <a:rPr lang="ar-SA" sz="1100" dirty="0">
                          <a:effectLst/>
                          <a:latin typeface="Calibri" panose="020F0502020204030204" pitchFamily="34" charset="0"/>
                          <a:cs typeface="Calibri" panose="020F0502020204030204" pitchFamily="34" charset="0"/>
                        </a:rPr>
                        <a:t>ي</a:t>
                      </a:r>
                      <a:r>
                        <a:rPr lang="en-US" sz="1100" dirty="0">
                          <a:effectLst/>
                          <a:latin typeface="Calibri" panose="020F0502020204030204" pitchFamily="34" charset="0"/>
                          <a:cs typeface="Calibri" panose="020F0502020204030204" pitchFamily="34" charset="0"/>
                        </a:rPr>
                        <a:t>كون هناك. عندما تكون هناك تشعر بالهدوء والسكينة.</a:t>
                      </a:r>
                    </a:p>
                    <a:p>
                      <a:pPr marL="514350" lvl="1" indent="-171450" algn="r" rtl="1" fontAlgn="base">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تخيل القدمين</a:t>
                      </a:r>
                      <a:r>
                        <a:rPr lang="ar-SA" sz="1100" dirty="0">
                          <a:effectLst/>
                          <a:latin typeface="Calibri" panose="020F0502020204030204" pitchFamily="34" charset="0"/>
                          <a:cs typeface="Calibri" panose="020F0502020204030204" pitchFamily="34" charset="0"/>
                        </a:rPr>
                        <a:t> حافيتين</a:t>
                      </a:r>
                      <a:r>
                        <a:rPr lang="en-US" sz="1100" dirty="0">
                          <a:effectLst/>
                          <a:latin typeface="Calibri" panose="020F0502020204030204" pitchFamily="34" charset="0"/>
                          <a:cs typeface="Calibri" panose="020F0502020204030204" pitchFamily="34" charset="0"/>
                        </a:rPr>
                        <a:t> على الأرض. كيف تبدو الأرض؟ تجول ببطء ولاحظ الأشياء هناك. انظر كيف </a:t>
                      </a:r>
                      <a:r>
                        <a:rPr lang="ar-SA" sz="1100" dirty="0">
                          <a:effectLst/>
                          <a:latin typeface="Calibri" panose="020F0502020204030204" pitchFamily="34" charset="0"/>
                          <a:cs typeface="Calibri" panose="020F0502020204030204" pitchFamily="34" charset="0"/>
                        </a:rPr>
                        <a:t>تبدو</a:t>
                      </a:r>
                      <a:r>
                        <a:rPr lang="en-US" sz="1100" dirty="0">
                          <a:effectLst/>
                          <a:latin typeface="Calibri" panose="020F0502020204030204" pitchFamily="34" charset="0"/>
                          <a:cs typeface="Calibri" panose="020F0502020204030204" pitchFamily="34" charset="0"/>
                        </a:rPr>
                        <a:t> وكيف يشعرون.</a:t>
                      </a:r>
                    </a:p>
                    <a:p>
                      <a:pPr marL="514350" lvl="1" indent="-171450" algn="r" rtl="1" fontAlgn="base">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ماذا تستطيع ان تسمع؟ ربما تكون أصوات الرياح الهادئة ، أو الطيور ، أو البحر.</a:t>
                      </a:r>
                    </a:p>
                    <a:p>
                      <a:pPr marL="514350" lvl="1" indent="-171450" algn="r" rtl="1" fontAlgn="base">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هل تستطيع أن تشعر بدفء الشمس على وجهك؟</a:t>
                      </a:r>
                    </a:p>
                    <a:p>
                      <a:pPr marL="514350" lvl="1" indent="-171450" algn="r" rtl="1" fontAlgn="base">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ماذا تشم؟ ربما يكون هواء البحر ، أو الزهور ، أو طعامك المفضل؟</a:t>
                      </a:r>
                    </a:p>
                    <a:p>
                      <a:pPr marL="514350" lvl="1" indent="-171450" algn="r" rtl="1" fontAlgn="base">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في مكانك الخاص ، يمكنك رؤية الأشياء التي تريدها ، وتخيل لمسها وشمها ، وسماع أصوات لطيفة. تشعر بالهدوء والسعادة.</a:t>
                      </a:r>
                    </a:p>
                    <a:p>
                      <a:pPr marL="171450" lvl="0" indent="-171450" algn="r" rtl="1" fontAlgn="base">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تخيل الآن أن هناك شخصًا مميزًا معك في مكانك.</a:t>
                      </a:r>
                    </a:p>
                    <a:p>
                      <a:pPr marL="514350" lvl="1" indent="-171450" algn="r" rtl="1" fontAlgn="base">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هذا شخص موجود ليكون صديقًا جيدًا ويساعدك ، شخص قوي</a:t>
                      </a:r>
                      <a:r>
                        <a:rPr lang="ar-SA" sz="1100" dirty="0">
                          <a:effectLst/>
                          <a:latin typeface="Calibri" panose="020F0502020204030204" pitchFamily="34" charset="0"/>
                          <a:cs typeface="Calibri" panose="020F0502020204030204" pitchFamily="34" charset="0"/>
                        </a:rPr>
                        <a:t> </a:t>
                      </a:r>
                      <a:r>
                        <a:rPr lang="en-US" sz="1100" dirty="0">
                          <a:effectLst/>
                          <a:latin typeface="Calibri" panose="020F0502020204030204" pitchFamily="34" charset="0"/>
                          <a:cs typeface="Calibri" panose="020F0502020204030204" pitchFamily="34" charset="0"/>
                        </a:rPr>
                        <a:t>ولطيف.</a:t>
                      </a:r>
                    </a:p>
                    <a:p>
                      <a:pPr marL="514350" lvl="1" indent="-171450" algn="r" rtl="1" fontAlgn="base">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إنهم موجودون لمساعدتك فقط وسوف يعتنون بك.</a:t>
                      </a:r>
                    </a:p>
                    <a:p>
                      <a:pPr marL="514350" lvl="1" indent="-171450" algn="r" rtl="1" fontAlgn="base">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تخيل أنك تتجول وتستكشف مكانك الخاص ببطء معهم.</a:t>
                      </a:r>
                    </a:p>
                    <a:p>
                      <a:pPr marL="514350" lvl="1" indent="-171450" algn="r" rtl="1" fontAlgn="base">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تشعر بالسعادة لكونك معهم.</a:t>
                      </a:r>
                    </a:p>
                    <a:p>
                      <a:pPr marL="514350" lvl="1" indent="-171450" algn="r" rtl="1" fontAlgn="base">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هذا الشخص هو مساعدك وهو جيد في حل المشكلات.</a:t>
                      </a:r>
                    </a:p>
                    <a:p>
                      <a:pPr marL="171450" lvl="0" indent="-171450" algn="r" rtl="1" fontAlgn="base">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فقط انظر حولك في مخيلتك مرة أخرى. </a:t>
                      </a:r>
                      <a:r>
                        <a:rPr lang="ar-SA" sz="1100" dirty="0">
                          <a:effectLst/>
                          <a:latin typeface="Calibri" panose="020F0502020204030204" pitchFamily="34" charset="0"/>
                          <a:cs typeface="Calibri" panose="020F0502020204030204" pitchFamily="34" charset="0"/>
                        </a:rPr>
                        <a:t>ألقي</a:t>
                      </a:r>
                      <a:r>
                        <a:rPr lang="en-US" sz="1100" dirty="0">
                          <a:effectLst/>
                          <a:latin typeface="Calibri" panose="020F0502020204030204" pitchFamily="34" charset="0"/>
                          <a:cs typeface="Calibri" panose="020F0502020204030204" pitchFamily="34" charset="0"/>
                        </a:rPr>
                        <a:t> نظرة جيدة.</a:t>
                      </a:r>
                    </a:p>
                    <a:p>
                      <a:pPr marL="514350" lvl="1" indent="-171450" algn="r" rtl="1" fontAlgn="base">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تذكر أن هذا هو مكانك الخاص. سيكون دائما هناك.</a:t>
                      </a:r>
                    </a:p>
                    <a:p>
                      <a:pPr marL="514350" lvl="1" indent="-171450" algn="r" rtl="1" fontAlgn="base">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يمكنك دائمًا تخيل وجودك هنا عندما تريد أن تشعر بالهدوء والأمان والسعادة.</a:t>
                      </a:r>
                    </a:p>
                    <a:p>
                      <a:pPr marL="514350" lvl="1" indent="-171450" algn="r" rtl="1" fontAlgn="base">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مساعدك سيكون دائمًا موجودًا وقتما تشاء.</a:t>
                      </a:r>
                    </a:p>
                    <a:p>
                      <a:pPr marL="514350" lvl="1" indent="-171450" algn="r" rtl="1" fontAlgn="base">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استعد الآن لفتح عينيك وترك مكانك الخاص في الوقت الحالي.</a:t>
                      </a:r>
                    </a:p>
                    <a:p>
                      <a:pPr marL="514350" lvl="1" indent="-171450" algn="r" rtl="1" fontAlgn="base">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يمكنك العودة عندما تريد.</a:t>
                      </a:r>
                    </a:p>
                    <a:p>
                      <a:pPr marL="514350" lvl="1" indent="-171450" algn="r" rtl="1" fontAlgn="base">
                        <a:lnSpc>
                          <a:spcPct val="107000"/>
                        </a:lnSpc>
                        <a:buFont typeface="Arial" panose="020B0604020202020204" pitchFamily="34" charset="0"/>
                        <a:buChar char="•"/>
                      </a:pPr>
                      <a:r>
                        <a:rPr lang="en-US" sz="1100" dirty="0">
                          <a:effectLst/>
                          <a:latin typeface="Calibri" panose="020F0502020204030204" pitchFamily="34" charset="0"/>
                          <a:cs typeface="Calibri" panose="020F0502020204030204" pitchFamily="34" charset="0"/>
                        </a:rPr>
                        <a:t>عندما تفتح عينيك ، تشعر بمزيد من الهدوء والسعادة.</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593323915"/>
                  </a:ext>
                </a:extLst>
              </a:tr>
            </a:tbl>
          </a:graphicData>
        </a:graphic>
      </p:graphicFrame>
    </p:spTree>
    <p:extLst>
      <p:ext uri="{BB962C8B-B14F-4D97-AF65-F5344CB8AC3E}">
        <p14:creationId xmlns:p14="http://schemas.microsoft.com/office/powerpoint/2010/main" val="75618802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exagon 3">
            <a:extLst>
              <a:ext uri="{FF2B5EF4-FFF2-40B4-BE49-F238E27FC236}">
                <a16:creationId xmlns:a16="http://schemas.microsoft.com/office/drawing/2014/main" id="{6EAB36A2-71B0-7D05-8E7D-7F27B2D87C22}"/>
              </a:ext>
            </a:extLst>
          </p:cNvPr>
          <p:cNvSpPr/>
          <p:nvPr/>
        </p:nvSpPr>
        <p:spPr>
          <a:xfrm rot="1782986">
            <a:off x="-1328855" y="5145441"/>
            <a:ext cx="3595260" cy="3099365"/>
          </a:xfrm>
          <a:prstGeom prst="hexagon">
            <a:avLst>
              <a:gd name="adj" fmla="val 28965"/>
              <a:gd name="vf" fmla="val 115470"/>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6" name="Hexagon 5">
            <a:extLst>
              <a:ext uri="{FF2B5EF4-FFF2-40B4-BE49-F238E27FC236}">
                <a16:creationId xmlns:a16="http://schemas.microsoft.com/office/drawing/2014/main" id="{A466602C-4F05-3AD3-0D52-C30DDFD638E6}"/>
              </a:ext>
            </a:extLst>
          </p:cNvPr>
          <p:cNvSpPr/>
          <p:nvPr/>
        </p:nvSpPr>
        <p:spPr>
          <a:xfrm rot="1782986">
            <a:off x="4678406" y="654853"/>
            <a:ext cx="3595260" cy="3099365"/>
          </a:xfrm>
          <a:prstGeom prst="hexagon">
            <a:avLst>
              <a:gd name="adj" fmla="val 28965"/>
              <a:gd name="vf" fmla="val 115470"/>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7" name="Rectangle 6">
            <a:extLst>
              <a:ext uri="{FF2B5EF4-FFF2-40B4-BE49-F238E27FC236}">
                <a16:creationId xmlns:a16="http://schemas.microsoft.com/office/drawing/2014/main" id="{B8F61937-2AF7-C47C-657A-3F8755ACFB64}"/>
              </a:ext>
            </a:extLst>
          </p:cNvPr>
          <p:cNvSpPr/>
          <p:nvPr/>
        </p:nvSpPr>
        <p:spPr>
          <a:xfrm>
            <a:off x="2501900" y="2149381"/>
            <a:ext cx="3745466" cy="1071180"/>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8" name="TextBox 7">
            <a:extLst>
              <a:ext uri="{FF2B5EF4-FFF2-40B4-BE49-F238E27FC236}">
                <a16:creationId xmlns:a16="http://schemas.microsoft.com/office/drawing/2014/main" id="{E3DB8CB6-CE14-AC80-CBC9-DA8EFBCF8BDF}"/>
              </a:ext>
            </a:extLst>
          </p:cNvPr>
          <p:cNvSpPr txBox="1"/>
          <p:nvPr/>
        </p:nvSpPr>
        <p:spPr>
          <a:xfrm>
            <a:off x="993324" y="1696523"/>
            <a:ext cx="5264812" cy="261610"/>
          </a:xfrm>
          <a:prstGeom prst="rect">
            <a:avLst/>
          </a:prstGeom>
          <a:noFill/>
          <a:ln>
            <a:noFill/>
          </a:ln>
        </p:spPr>
        <p:txBody>
          <a:bodyPr wrap="square" rtlCol="0">
            <a:spAutoFit/>
          </a:bodyPr>
          <a:lstStyle/>
          <a:p>
            <a:pPr algn="r" rtl="1"/>
            <a:r>
              <a:rPr lang="en-US" sz="1100" b="1" dirty="0">
                <a:latin typeface="Calibri" panose="020F0502020204030204" pitchFamily="34" charset="0"/>
                <a:cs typeface="Calibri" panose="020F0502020204030204" pitchFamily="34" charset="0"/>
              </a:rPr>
              <a:t>يرجى مراجعة أهداف التعلم وكتابة ت</a:t>
            </a:r>
            <a:r>
              <a:rPr lang="ar-SA" sz="1100" b="1" dirty="0">
                <a:latin typeface="Calibri" panose="020F0502020204030204" pitchFamily="34" charset="0"/>
                <a:cs typeface="Calibri" panose="020F0502020204030204" pitchFamily="34" charset="0"/>
              </a:rPr>
              <a:t>أمل</a:t>
            </a:r>
            <a:r>
              <a:rPr lang="en-US" sz="1100" b="1" dirty="0">
                <a:latin typeface="Calibri" panose="020F0502020204030204" pitchFamily="34" charset="0"/>
                <a:cs typeface="Calibri" panose="020F0502020204030204" pitchFamily="34" charset="0"/>
              </a:rPr>
              <a:t>ك في مربع النص.</a:t>
            </a:r>
          </a:p>
        </p:txBody>
      </p:sp>
      <p:sp>
        <p:nvSpPr>
          <p:cNvPr id="9" name="TextBox 8">
            <a:extLst>
              <a:ext uri="{FF2B5EF4-FFF2-40B4-BE49-F238E27FC236}">
                <a16:creationId xmlns:a16="http://schemas.microsoft.com/office/drawing/2014/main" id="{009D6A6B-2098-1CA9-FB97-793D1728A544}"/>
              </a:ext>
            </a:extLst>
          </p:cNvPr>
          <p:cNvSpPr txBox="1"/>
          <p:nvPr/>
        </p:nvSpPr>
        <p:spPr>
          <a:xfrm>
            <a:off x="993326" y="2107349"/>
            <a:ext cx="1321602" cy="520312"/>
          </a:xfrm>
          <a:prstGeom prst="rect">
            <a:avLst/>
          </a:prstGeom>
          <a:noFill/>
          <a:ln>
            <a:noFill/>
          </a:ln>
        </p:spPr>
        <p:txBody>
          <a:bodyPr wrap="square" lIns="90000" tIns="90000" rIns="90000" bIns="90000" rtlCol="0">
            <a:spAutoFit/>
          </a:bodyPr>
          <a:lstStyle/>
          <a:p>
            <a:pPr algn="r" rtl="1"/>
            <a:r>
              <a:rPr lang="en-US" sz="1100" dirty="0">
                <a:latin typeface="Calibri" panose="020F0502020204030204" pitchFamily="34" charset="0"/>
                <a:cs typeface="Calibri" panose="020F0502020204030204" pitchFamily="34" charset="0"/>
              </a:rPr>
              <a:t>ما هي أهداف التعلم التي تشعر بالثقة في تحقيقها؟</a:t>
            </a:r>
          </a:p>
        </p:txBody>
      </p:sp>
      <p:sp>
        <p:nvSpPr>
          <p:cNvPr id="10" name="Rectangle 9">
            <a:extLst>
              <a:ext uri="{FF2B5EF4-FFF2-40B4-BE49-F238E27FC236}">
                <a16:creationId xmlns:a16="http://schemas.microsoft.com/office/drawing/2014/main" id="{E40AC73E-2770-1729-18D7-54ED7CB6DF8D}"/>
              </a:ext>
            </a:extLst>
          </p:cNvPr>
          <p:cNvSpPr/>
          <p:nvPr/>
        </p:nvSpPr>
        <p:spPr>
          <a:xfrm>
            <a:off x="2501900" y="3398040"/>
            <a:ext cx="3745466" cy="1118934"/>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1" name="TextBox 10">
            <a:extLst>
              <a:ext uri="{FF2B5EF4-FFF2-40B4-BE49-F238E27FC236}">
                <a16:creationId xmlns:a16="http://schemas.microsoft.com/office/drawing/2014/main" id="{05E05881-BDCE-3DBA-EC48-C152C2C5B000}"/>
              </a:ext>
            </a:extLst>
          </p:cNvPr>
          <p:cNvSpPr txBox="1"/>
          <p:nvPr/>
        </p:nvSpPr>
        <p:spPr>
          <a:xfrm>
            <a:off x="1007471" y="3413814"/>
            <a:ext cx="1309210" cy="858866"/>
          </a:xfrm>
          <a:prstGeom prst="rect">
            <a:avLst/>
          </a:prstGeom>
          <a:noFill/>
          <a:ln>
            <a:noFill/>
          </a:ln>
        </p:spPr>
        <p:txBody>
          <a:bodyPr wrap="square" lIns="90000" tIns="90000" rIns="90000" bIns="90000" rtlCol="0">
            <a:spAutoFit/>
          </a:bodyPr>
          <a:lstStyle/>
          <a:p>
            <a:pPr algn="r" rtl="1"/>
            <a:r>
              <a:rPr lang="en-US" sz="1100" dirty="0">
                <a:latin typeface="Calibri" panose="020F0502020204030204" pitchFamily="34" charset="0"/>
                <a:cs typeface="Calibri" panose="020F0502020204030204" pitchFamily="34" charset="0"/>
              </a:rPr>
              <a:t>ما هي أهداف التعلم التي ستحتاج إلى مزيد من المعلومات أو الممارسة أو الدعم؟</a:t>
            </a:r>
          </a:p>
        </p:txBody>
      </p:sp>
      <p:sp>
        <p:nvSpPr>
          <p:cNvPr id="12" name="TextBox 11">
            <a:extLst>
              <a:ext uri="{FF2B5EF4-FFF2-40B4-BE49-F238E27FC236}">
                <a16:creationId xmlns:a16="http://schemas.microsoft.com/office/drawing/2014/main" id="{A1077BBF-9463-53B4-65DF-C51BAEF3B71C}"/>
              </a:ext>
            </a:extLst>
          </p:cNvPr>
          <p:cNvSpPr txBox="1"/>
          <p:nvPr/>
        </p:nvSpPr>
        <p:spPr>
          <a:xfrm>
            <a:off x="993324" y="1264346"/>
            <a:ext cx="5254042" cy="276999"/>
          </a:xfrm>
          <a:prstGeom prst="rect">
            <a:avLst/>
          </a:prstGeom>
          <a:noFill/>
        </p:spPr>
        <p:txBody>
          <a:bodyPr wrap="square" rtlCol="0">
            <a:spAutoFit/>
          </a:bodyPr>
          <a:lstStyle/>
          <a:p>
            <a:pPr algn="r" rtl="1"/>
            <a:r>
              <a:rPr lang="en-US" sz="1200" b="1" dirty="0">
                <a:latin typeface="Calibri" panose="020F0502020204030204" pitchFamily="34" charset="0"/>
                <a:cs typeface="Calibri" panose="020F0502020204030204" pitchFamily="34" charset="0"/>
                <a:sym typeface="Arial"/>
              </a:rPr>
              <a:t>أهداف التعلم</a:t>
            </a:r>
            <a:endParaRPr lang="en-US" sz="1200" b="1" spc="300" dirty="0">
              <a:solidFill>
                <a:schemeClr val="tx1"/>
              </a:solidFill>
            </a:endParaRPr>
          </a:p>
        </p:txBody>
      </p:sp>
      <p:sp>
        <p:nvSpPr>
          <p:cNvPr id="13" name="TextBox 12">
            <a:extLst>
              <a:ext uri="{FF2B5EF4-FFF2-40B4-BE49-F238E27FC236}">
                <a16:creationId xmlns:a16="http://schemas.microsoft.com/office/drawing/2014/main" id="{A9E27971-FCED-38C4-80C4-91CD602153FA}"/>
              </a:ext>
            </a:extLst>
          </p:cNvPr>
          <p:cNvSpPr txBox="1"/>
          <p:nvPr/>
        </p:nvSpPr>
        <p:spPr>
          <a:xfrm>
            <a:off x="996286" y="713169"/>
            <a:ext cx="5264813" cy="307777"/>
          </a:xfrm>
          <a:prstGeom prst="rect">
            <a:avLst/>
          </a:prstGeom>
          <a:noFill/>
        </p:spPr>
        <p:txBody>
          <a:bodyPr wrap="square">
            <a:spAutoFit/>
          </a:bodyPr>
          <a:lstStyle/>
          <a:p>
            <a:pPr marL="0" marR="0" lvl="0" indent="0" algn="r" rtl="1">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الجلسة </a:t>
            </a:r>
            <a:r>
              <a:rPr lang="ar-SA" sz="1400" b="1" spc="300" dirty="0">
                <a:solidFill>
                  <a:schemeClr val="bg1"/>
                </a:solidFill>
                <a:highlight>
                  <a:srgbClr val="54AF4B"/>
                </a:highlight>
                <a:latin typeface="Calibri"/>
                <a:ea typeface="Calibri"/>
                <a:cs typeface="Calibri"/>
                <a:sym typeface="Calibri"/>
              </a:rPr>
              <a:t>١٠:</a:t>
            </a:r>
            <a:r>
              <a:rPr lang="en-US" sz="1400" b="1" spc="300" dirty="0">
                <a:solidFill>
                  <a:schemeClr val="bg1"/>
                </a:solidFill>
                <a:highlight>
                  <a:srgbClr val="54AF4B"/>
                </a:highlight>
                <a:latin typeface="Calibri"/>
                <a:ea typeface="Calibri"/>
                <a:cs typeface="Calibri"/>
                <a:sym typeface="Calibri"/>
              </a:rPr>
              <a:t> إ</a:t>
            </a:r>
            <a:r>
              <a:rPr lang="ar-SA" sz="1400" b="1" spc="300" dirty="0">
                <a:solidFill>
                  <a:schemeClr val="bg1"/>
                </a:solidFill>
                <a:highlight>
                  <a:srgbClr val="54AF4B"/>
                </a:highlight>
                <a:latin typeface="Calibri"/>
                <a:ea typeface="Calibri"/>
                <a:cs typeface="Calibri"/>
                <a:sym typeface="Calibri"/>
              </a:rPr>
              <a:t>غلاق</a:t>
            </a:r>
            <a:r>
              <a:rPr lang="en-US" sz="1400" b="1" spc="300" dirty="0">
                <a:solidFill>
                  <a:schemeClr val="bg1"/>
                </a:solidFill>
                <a:highlight>
                  <a:srgbClr val="54AF4B"/>
                </a:highlight>
                <a:latin typeface="Calibri"/>
                <a:ea typeface="Calibri"/>
                <a:cs typeface="Calibri"/>
                <a:sym typeface="Calibri"/>
              </a:rPr>
              <a:t> الوحدة</a:t>
            </a:r>
          </a:p>
        </p:txBody>
      </p:sp>
      <p:sp>
        <p:nvSpPr>
          <p:cNvPr id="14" name="TextBox 13">
            <a:extLst>
              <a:ext uri="{FF2B5EF4-FFF2-40B4-BE49-F238E27FC236}">
                <a16:creationId xmlns:a16="http://schemas.microsoft.com/office/drawing/2014/main" id="{EE4527B0-81A6-7D77-1B7D-FB01B6B55422}"/>
              </a:ext>
            </a:extLst>
          </p:cNvPr>
          <p:cNvSpPr txBox="1"/>
          <p:nvPr/>
        </p:nvSpPr>
        <p:spPr>
          <a:xfrm>
            <a:off x="993324" y="5187134"/>
            <a:ext cx="5254042" cy="276999"/>
          </a:xfrm>
          <a:prstGeom prst="rect">
            <a:avLst/>
          </a:prstGeom>
          <a:noFill/>
        </p:spPr>
        <p:txBody>
          <a:bodyPr wrap="square" rtlCol="0">
            <a:spAutoFit/>
          </a:bodyPr>
          <a:lstStyle/>
          <a:p>
            <a:pPr algn="r" rtl="1"/>
            <a:r>
              <a:rPr lang="ar-SA" sz="1200" b="1" dirty="0">
                <a:latin typeface="Calibri" panose="020F0502020204030204" pitchFamily="34" charset="0"/>
                <a:cs typeface="Calibri" panose="020F0502020204030204" pitchFamily="34" charset="0"/>
              </a:rPr>
              <a:t>ال</a:t>
            </a:r>
            <a:r>
              <a:rPr lang="en-US" sz="1200" b="1" dirty="0">
                <a:latin typeface="Calibri" panose="020F0502020204030204" pitchFamily="34" charset="0"/>
                <a:cs typeface="Calibri" panose="020F0502020204030204" pitchFamily="34" charset="0"/>
              </a:rPr>
              <a:t>ت</a:t>
            </a:r>
            <a:r>
              <a:rPr lang="ar-SA" sz="1200" b="1" dirty="0">
                <a:latin typeface="Calibri" panose="020F0502020204030204" pitchFamily="34" charset="0"/>
                <a:cs typeface="Calibri" panose="020F0502020204030204" pitchFamily="34" charset="0"/>
              </a:rPr>
              <a:t>أمل</a:t>
            </a:r>
            <a:endParaRPr lang="en-US" sz="1200" b="1" spc="300" dirty="0">
              <a:solidFill>
                <a:schemeClr val="tx1"/>
              </a:solidFill>
            </a:endParaRPr>
          </a:p>
        </p:txBody>
      </p:sp>
      <p:sp>
        <p:nvSpPr>
          <p:cNvPr id="15" name="Rectangle 14">
            <a:extLst>
              <a:ext uri="{FF2B5EF4-FFF2-40B4-BE49-F238E27FC236}">
                <a16:creationId xmlns:a16="http://schemas.microsoft.com/office/drawing/2014/main" id="{9C27418F-D422-6C56-BC28-BFA677CE97DF}"/>
              </a:ext>
            </a:extLst>
          </p:cNvPr>
          <p:cNvSpPr/>
          <p:nvPr/>
        </p:nvSpPr>
        <p:spPr>
          <a:xfrm>
            <a:off x="2501900" y="5633117"/>
            <a:ext cx="3745466" cy="939353"/>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6" name="TextBox 15">
            <a:extLst>
              <a:ext uri="{FF2B5EF4-FFF2-40B4-BE49-F238E27FC236}">
                <a16:creationId xmlns:a16="http://schemas.microsoft.com/office/drawing/2014/main" id="{8E9BB548-9155-B257-D4C1-8761A88058D0}"/>
              </a:ext>
            </a:extLst>
          </p:cNvPr>
          <p:cNvSpPr txBox="1"/>
          <p:nvPr/>
        </p:nvSpPr>
        <p:spPr>
          <a:xfrm>
            <a:off x="993326" y="5628588"/>
            <a:ext cx="1321602" cy="351035"/>
          </a:xfrm>
          <a:prstGeom prst="rect">
            <a:avLst/>
          </a:prstGeom>
          <a:noFill/>
          <a:ln>
            <a:noFill/>
          </a:ln>
        </p:spPr>
        <p:txBody>
          <a:bodyPr wrap="square" lIns="90000" tIns="90000" rIns="90000" bIns="90000" rtlCol="0">
            <a:spAutoFit/>
          </a:bodyPr>
          <a:lstStyle/>
          <a:p>
            <a:pPr algn="r" rtl="1"/>
            <a:r>
              <a:rPr lang="en-US" sz="1100" dirty="0">
                <a:latin typeface="Calibri" panose="020F0502020204030204" pitchFamily="34" charset="0"/>
                <a:cs typeface="Calibri" panose="020F0502020204030204" pitchFamily="34" charset="0"/>
              </a:rPr>
              <a:t>ما الذي فاجأك</a:t>
            </a:r>
            <a:r>
              <a:rPr lang="en-US" sz="1100" dirty="0"/>
              <a:t>؟</a:t>
            </a:r>
          </a:p>
        </p:txBody>
      </p:sp>
      <p:sp>
        <p:nvSpPr>
          <p:cNvPr id="17" name="Rectangle 16">
            <a:extLst>
              <a:ext uri="{FF2B5EF4-FFF2-40B4-BE49-F238E27FC236}">
                <a16:creationId xmlns:a16="http://schemas.microsoft.com/office/drawing/2014/main" id="{4210A915-8C52-C5F3-A7F4-E237E5C23F68}"/>
              </a:ext>
            </a:extLst>
          </p:cNvPr>
          <p:cNvSpPr/>
          <p:nvPr/>
        </p:nvSpPr>
        <p:spPr>
          <a:xfrm>
            <a:off x="2501900" y="6753342"/>
            <a:ext cx="3745466" cy="981230"/>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8" name="TextBox 17">
            <a:extLst>
              <a:ext uri="{FF2B5EF4-FFF2-40B4-BE49-F238E27FC236}">
                <a16:creationId xmlns:a16="http://schemas.microsoft.com/office/drawing/2014/main" id="{FB07A959-D6C0-3A2D-E101-A9E252E2CCFE}"/>
              </a:ext>
            </a:extLst>
          </p:cNvPr>
          <p:cNvSpPr txBox="1"/>
          <p:nvPr/>
        </p:nvSpPr>
        <p:spPr>
          <a:xfrm>
            <a:off x="1007471" y="6762391"/>
            <a:ext cx="1309210" cy="520312"/>
          </a:xfrm>
          <a:prstGeom prst="rect">
            <a:avLst/>
          </a:prstGeom>
          <a:noFill/>
          <a:ln>
            <a:noFill/>
          </a:ln>
        </p:spPr>
        <p:txBody>
          <a:bodyPr wrap="square" lIns="90000" tIns="90000" rIns="90000" bIns="90000" rtlCol="0">
            <a:spAutoFit/>
          </a:bodyPr>
          <a:lstStyle/>
          <a:p>
            <a:pPr algn="r" rtl="1"/>
            <a:r>
              <a:rPr lang="en-US" sz="1100" dirty="0">
                <a:latin typeface="Calibri" panose="020F0502020204030204" pitchFamily="34" charset="0"/>
                <a:cs typeface="Calibri" panose="020F0502020204030204" pitchFamily="34" charset="0"/>
              </a:rPr>
              <a:t>ما الذي </a:t>
            </a:r>
            <a:r>
              <a:rPr lang="ar-SA" sz="1100" dirty="0">
                <a:latin typeface="Calibri" panose="020F0502020204030204" pitchFamily="34" charset="0"/>
                <a:cs typeface="Calibri" panose="020F0502020204030204" pitchFamily="34" charset="0"/>
              </a:rPr>
              <a:t>كان تحدياً بالنسبة لك</a:t>
            </a:r>
            <a:r>
              <a:rPr lang="en-US" sz="1100" dirty="0">
                <a:latin typeface="Calibri" panose="020F0502020204030204" pitchFamily="34" charset="0"/>
                <a:cs typeface="Calibri" panose="020F0502020204030204" pitchFamily="34" charset="0"/>
              </a:rPr>
              <a:t>؟</a:t>
            </a:r>
          </a:p>
        </p:txBody>
      </p:sp>
      <p:sp>
        <p:nvSpPr>
          <p:cNvPr id="19" name="Rectangle 18">
            <a:extLst>
              <a:ext uri="{FF2B5EF4-FFF2-40B4-BE49-F238E27FC236}">
                <a16:creationId xmlns:a16="http://schemas.microsoft.com/office/drawing/2014/main" id="{19633DF0-38DC-C91A-33D1-2674767E86CA}"/>
              </a:ext>
            </a:extLst>
          </p:cNvPr>
          <p:cNvSpPr/>
          <p:nvPr/>
        </p:nvSpPr>
        <p:spPr>
          <a:xfrm>
            <a:off x="2501900" y="7928131"/>
            <a:ext cx="3745466" cy="981230"/>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0" name="TextBox 19">
            <a:extLst>
              <a:ext uri="{FF2B5EF4-FFF2-40B4-BE49-F238E27FC236}">
                <a16:creationId xmlns:a16="http://schemas.microsoft.com/office/drawing/2014/main" id="{FD319568-F635-EA48-60E0-BDE78BF6851F}"/>
              </a:ext>
            </a:extLst>
          </p:cNvPr>
          <p:cNvSpPr txBox="1"/>
          <p:nvPr/>
        </p:nvSpPr>
        <p:spPr>
          <a:xfrm>
            <a:off x="1007471" y="7928131"/>
            <a:ext cx="1309210" cy="520312"/>
          </a:xfrm>
          <a:prstGeom prst="rect">
            <a:avLst/>
          </a:prstGeom>
          <a:noFill/>
          <a:ln>
            <a:noFill/>
          </a:ln>
        </p:spPr>
        <p:txBody>
          <a:bodyPr wrap="square" lIns="90000" tIns="90000" rIns="90000" bIns="90000" rtlCol="0">
            <a:spAutoFit/>
          </a:bodyPr>
          <a:lstStyle/>
          <a:p>
            <a:pPr algn="r" rtl="1"/>
            <a:r>
              <a:rPr lang="en-US" sz="1100" dirty="0">
                <a:latin typeface="Calibri" panose="020F0502020204030204" pitchFamily="34" charset="0"/>
                <a:cs typeface="Calibri" panose="020F0502020204030204" pitchFamily="34" charset="0"/>
              </a:rPr>
              <a:t>ماذا كنت ترغب في معرفة المزيد عنه؟</a:t>
            </a:r>
          </a:p>
        </p:txBody>
      </p:sp>
      <p:sp>
        <p:nvSpPr>
          <p:cNvPr id="21" name="Hexagon 20">
            <a:extLst>
              <a:ext uri="{FF2B5EF4-FFF2-40B4-BE49-F238E27FC236}">
                <a16:creationId xmlns:a16="http://schemas.microsoft.com/office/drawing/2014/main" id="{8257DB33-5AC6-176B-FBDC-E8E180499219}"/>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2" name="Hexagon 21">
            <a:extLst>
              <a:ext uri="{FF2B5EF4-FFF2-40B4-BE49-F238E27FC236}">
                <a16:creationId xmlns:a16="http://schemas.microsoft.com/office/drawing/2014/main" id="{1D80CD26-6C9C-1777-38E6-5BF6379FAA8F}"/>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3" name="Hexagon 22">
            <a:extLst>
              <a:ext uri="{FF2B5EF4-FFF2-40B4-BE49-F238E27FC236}">
                <a16:creationId xmlns:a16="http://schemas.microsoft.com/office/drawing/2014/main" id="{D1010FA2-E156-284E-5FA3-839AF5A219A4}"/>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4" name="Hexagon 23">
            <a:extLst>
              <a:ext uri="{FF2B5EF4-FFF2-40B4-BE49-F238E27FC236}">
                <a16:creationId xmlns:a16="http://schemas.microsoft.com/office/drawing/2014/main" id="{282CC43B-A442-7C07-D0DC-DFC7DCCCBF41}"/>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5" name="Hexagon 24">
            <a:extLst>
              <a:ext uri="{FF2B5EF4-FFF2-40B4-BE49-F238E27FC236}">
                <a16:creationId xmlns:a16="http://schemas.microsoft.com/office/drawing/2014/main" id="{B2DB350D-CE84-CF62-CD81-4A1237F137D2}"/>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 name="Hexagon 1">
            <a:extLst>
              <a:ext uri="{FF2B5EF4-FFF2-40B4-BE49-F238E27FC236}">
                <a16:creationId xmlns:a16="http://schemas.microsoft.com/office/drawing/2014/main" id="{AFD2E84C-0C07-95D7-00A5-7AD6C53B3431}"/>
              </a:ext>
            </a:extLst>
          </p:cNvPr>
          <p:cNvSpPr/>
          <p:nvPr/>
        </p:nvSpPr>
        <p:spPr>
          <a:xfrm rot="1782986">
            <a:off x="286724" y="261287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 name="Hexagon 2">
            <a:extLst>
              <a:ext uri="{FF2B5EF4-FFF2-40B4-BE49-F238E27FC236}">
                <a16:creationId xmlns:a16="http://schemas.microsoft.com/office/drawing/2014/main" id="{45F9E5B9-BAE6-4A99-C8D5-BCEF177A00D7}"/>
              </a:ext>
            </a:extLst>
          </p:cNvPr>
          <p:cNvSpPr/>
          <p:nvPr/>
        </p:nvSpPr>
        <p:spPr>
          <a:xfrm rot="1782986">
            <a:off x="286724" y="307572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5" name="Hexagon 4">
            <a:extLst>
              <a:ext uri="{FF2B5EF4-FFF2-40B4-BE49-F238E27FC236}">
                <a16:creationId xmlns:a16="http://schemas.microsoft.com/office/drawing/2014/main" id="{CBC522E2-DC22-CC2B-FE13-F769FD0100A0}"/>
              </a:ext>
            </a:extLst>
          </p:cNvPr>
          <p:cNvSpPr/>
          <p:nvPr/>
        </p:nvSpPr>
        <p:spPr>
          <a:xfrm rot="1782986">
            <a:off x="286724" y="353856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6" name="Hexagon 25">
            <a:extLst>
              <a:ext uri="{FF2B5EF4-FFF2-40B4-BE49-F238E27FC236}">
                <a16:creationId xmlns:a16="http://schemas.microsoft.com/office/drawing/2014/main" id="{AF2200BB-E3F3-CFA1-D0E4-E01AF10EBEC7}"/>
              </a:ext>
            </a:extLst>
          </p:cNvPr>
          <p:cNvSpPr/>
          <p:nvPr/>
        </p:nvSpPr>
        <p:spPr>
          <a:xfrm rot="1782986">
            <a:off x="286724" y="400141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7" name="Hexagon 26">
            <a:extLst>
              <a:ext uri="{FF2B5EF4-FFF2-40B4-BE49-F238E27FC236}">
                <a16:creationId xmlns:a16="http://schemas.microsoft.com/office/drawing/2014/main" id="{45CAC3B2-4AA2-A577-15B2-E7D0D3397261}"/>
              </a:ext>
            </a:extLst>
          </p:cNvPr>
          <p:cNvSpPr/>
          <p:nvPr/>
        </p:nvSpPr>
        <p:spPr>
          <a:xfrm rot="1782986">
            <a:off x="286724" y="446425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Tree>
    <p:extLst>
      <p:ext uri="{BB962C8B-B14F-4D97-AF65-F5344CB8AC3E}">
        <p14:creationId xmlns:p14="http://schemas.microsoft.com/office/powerpoint/2010/main" val="406167180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10FFF825-31AA-7997-033F-F82DFD87F153}"/>
              </a:ext>
            </a:extLst>
          </p:cNvPr>
          <p:cNvGrpSpPr/>
          <p:nvPr/>
        </p:nvGrpSpPr>
        <p:grpSpPr>
          <a:xfrm>
            <a:off x="2422833" y="7077696"/>
            <a:ext cx="1732477" cy="1151195"/>
            <a:chOff x="2168191" y="5326415"/>
            <a:chExt cx="2521617" cy="1675562"/>
          </a:xfrm>
        </p:grpSpPr>
        <p:pic>
          <p:nvPicPr>
            <p:cNvPr id="3" name="Picture 2">
              <a:extLst>
                <a:ext uri="{FF2B5EF4-FFF2-40B4-BE49-F238E27FC236}">
                  <a16:creationId xmlns:a16="http://schemas.microsoft.com/office/drawing/2014/main" id="{4C64CD15-F5A0-612E-20B1-6BB04BB331AF}"/>
                </a:ext>
              </a:extLst>
            </p:cNvPr>
            <p:cNvPicPr>
              <a:picLocks noChangeAspect="1"/>
            </p:cNvPicPr>
            <p:nvPr/>
          </p:nvPicPr>
          <p:blipFill rotWithShape="1">
            <a:blip r:embed="rId2"/>
            <a:srcRect l="-2325" t="-858" b="-2502"/>
            <a:stretch/>
          </p:blipFill>
          <p:spPr>
            <a:xfrm>
              <a:off x="2371951" y="5326415"/>
              <a:ext cx="2114099" cy="626301"/>
            </a:xfrm>
            <a:prstGeom prst="rect">
              <a:avLst/>
            </a:prstGeom>
          </p:spPr>
        </p:pic>
        <p:pic>
          <p:nvPicPr>
            <p:cNvPr id="4" name="Picture 3">
              <a:extLst>
                <a:ext uri="{FF2B5EF4-FFF2-40B4-BE49-F238E27FC236}">
                  <a16:creationId xmlns:a16="http://schemas.microsoft.com/office/drawing/2014/main" id="{BD72CA9C-942D-FF32-54B0-05A3FB03390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68191" y="6033739"/>
              <a:ext cx="2521617" cy="968238"/>
            </a:xfrm>
            <a:prstGeom prst="rect">
              <a:avLst/>
            </a:prstGeom>
          </p:spPr>
        </p:pic>
      </p:grpSp>
      <p:pic>
        <p:nvPicPr>
          <p:cNvPr id="5" name="Picture 4">
            <a:extLst>
              <a:ext uri="{FF2B5EF4-FFF2-40B4-BE49-F238E27FC236}">
                <a16:creationId xmlns:a16="http://schemas.microsoft.com/office/drawing/2014/main" id="{E45CF8CA-D186-F30F-9D8F-0064C407B73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09797" y="2681293"/>
            <a:ext cx="2438405" cy="2807214"/>
          </a:xfrm>
          <a:prstGeom prst="rect">
            <a:avLst/>
          </a:prstGeom>
        </p:spPr>
      </p:pic>
    </p:spTree>
    <p:extLst>
      <p:ext uri="{BB962C8B-B14F-4D97-AF65-F5344CB8AC3E}">
        <p14:creationId xmlns:p14="http://schemas.microsoft.com/office/powerpoint/2010/main" val="12636605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8" name="TextBox 27">
            <a:extLst>
              <a:ext uri="{FF2B5EF4-FFF2-40B4-BE49-F238E27FC236}">
                <a16:creationId xmlns:a16="http://schemas.microsoft.com/office/drawing/2014/main" id="{716D36AA-2684-6911-177D-17E638D6B747}"/>
              </a:ext>
            </a:extLst>
          </p:cNvPr>
          <p:cNvSpPr txBox="1"/>
          <p:nvPr/>
        </p:nvSpPr>
        <p:spPr>
          <a:xfrm>
            <a:off x="996287" y="1232953"/>
            <a:ext cx="5262998" cy="307777"/>
          </a:xfrm>
          <a:prstGeom prst="rect">
            <a:avLst/>
          </a:prstGeom>
          <a:noFill/>
        </p:spPr>
        <p:txBody>
          <a:bodyPr wrap="square" rtlCol="0">
            <a:spAutoFit/>
          </a:bodyPr>
          <a:lstStyle/>
          <a:p>
            <a:pPr algn="r" rtl="1"/>
            <a:r>
              <a:rPr lang="en-US" sz="1400" dirty="0">
                <a:latin typeface="Calibri" panose="020F0502020204030204" pitchFamily="34" charset="0"/>
                <a:cs typeface="Calibri" panose="020F0502020204030204" pitchFamily="34" charset="0"/>
              </a:rPr>
              <a:t>تأثير الأزمات الإنسانية</a:t>
            </a:r>
            <a:endParaRPr lang="en-US" sz="1400" b="1" spc="300" dirty="0">
              <a:solidFill>
                <a:schemeClr val="tx1"/>
              </a:solidFill>
            </a:endParaRPr>
          </a:p>
        </p:txBody>
      </p:sp>
      <p:sp>
        <p:nvSpPr>
          <p:cNvPr id="2" name="Rectangle 1">
            <a:extLst>
              <a:ext uri="{FF2B5EF4-FFF2-40B4-BE49-F238E27FC236}">
                <a16:creationId xmlns:a16="http://schemas.microsoft.com/office/drawing/2014/main" id="{3CD71219-9587-B45B-95BC-8D8F7C2E142F}"/>
              </a:ext>
            </a:extLst>
          </p:cNvPr>
          <p:cNvSpPr/>
          <p:nvPr/>
        </p:nvSpPr>
        <p:spPr>
          <a:xfrm>
            <a:off x="2501900" y="1822024"/>
            <a:ext cx="3745466" cy="1569654"/>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5" name="TextBox 4">
            <a:extLst>
              <a:ext uri="{FF2B5EF4-FFF2-40B4-BE49-F238E27FC236}">
                <a16:creationId xmlns:a16="http://schemas.microsoft.com/office/drawing/2014/main" id="{5B0D54E7-D645-D106-B1B2-00596CE00BF8}"/>
              </a:ext>
            </a:extLst>
          </p:cNvPr>
          <p:cNvSpPr txBox="1"/>
          <p:nvPr/>
        </p:nvSpPr>
        <p:spPr>
          <a:xfrm>
            <a:off x="993326" y="1760432"/>
            <a:ext cx="1321602" cy="689589"/>
          </a:xfrm>
          <a:prstGeom prst="rect">
            <a:avLst/>
          </a:prstGeom>
          <a:noFill/>
          <a:ln>
            <a:noFill/>
          </a:ln>
        </p:spPr>
        <p:txBody>
          <a:bodyPr wrap="square" lIns="90000" tIns="90000" rIns="90000" bIns="90000" rtlCol="0">
            <a:spAutoFit/>
          </a:bodyPr>
          <a:lstStyle/>
          <a:p>
            <a:pPr algn="r" rtl="1">
              <a:spcAft>
                <a:spcPts val="600"/>
              </a:spcAft>
            </a:pPr>
            <a:r>
              <a:rPr lang="en-US" sz="1100" dirty="0">
                <a:latin typeface="Calibri" panose="020F0502020204030204" pitchFamily="34" charset="0"/>
                <a:cs typeface="Calibri" panose="020F0502020204030204" pitchFamily="34" charset="0"/>
              </a:rPr>
              <a:t>كيف تأثرت </a:t>
            </a:r>
            <a:r>
              <a:rPr lang="ar-SA" sz="1100" dirty="0">
                <a:latin typeface="Calibri" panose="020F0502020204030204" pitchFamily="34" charset="0"/>
                <a:cs typeface="Calibri" panose="020F0502020204030204" pitchFamily="34" charset="0"/>
              </a:rPr>
              <a:t>ال</a:t>
            </a:r>
            <a:r>
              <a:rPr lang="en-US" sz="1100" dirty="0">
                <a:latin typeface="Calibri" panose="020F0502020204030204" pitchFamily="34" charset="0"/>
                <a:cs typeface="Calibri" panose="020F0502020204030204" pitchFamily="34" charset="0"/>
              </a:rPr>
              <a:t>بيئة </a:t>
            </a:r>
            <a:r>
              <a:rPr lang="ar-SA" sz="1100" dirty="0">
                <a:latin typeface="Calibri" panose="020F0502020204030204" pitchFamily="34" charset="0"/>
                <a:cs typeface="Calibri" panose="020F0502020204030204" pitchFamily="34" charset="0"/>
              </a:rPr>
              <a:t>ال</a:t>
            </a:r>
            <a:r>
              <a:rPr lang="en-US" sz="1100" dirty="0">
                <a:latin typeface="Calibri" panose="020F0502020204030204" pitchFamily="34" charset="0"/>
                <a:cs typeface="Calibri" panose="020F0502020204030204" pitchFamily="34" charset="0"/>
              </a:rPr>
              <a:t>أسر</a:t>
            </a:r>
            <a:r>
              <a:rPr lang="ar-SA" sz="1100" dirty="0">
                <a:latin typeface="Calibri" panose="020F0502020204030204" pitchFamily="34" charset="0"/>
                <a:cs typeface="Calibri" panose="020F0502020204030204" pitchFamily="34" charset="0"/>
              </a:rPr>
              <a:t>ي</a:t>
            </a:r>
            <a:r>
              <a:rPr lang="en-US" sz="1100" dirty="0">
                <a:latin typeface="Calibri" panose="020F0502020204030204" pitchFamily="34" charset="0"/>
                <a:cs typeface="Calibri" panose="020F0502020204030204" pitchFamily="34" charset="0"/>
              </a:rPr>
              <a:t>ة</a:t>
            </a:r>
            <a:r>
              <a:rPr lang="ar-SA" sz="1100" dirty="0">
                <a:latin typeface="Calibri" panose="020F0502020204030204" pitchFamily="34" charset="0"/>
                <a:cs typeface="Calibri" panose="020F0502020204030204" pitchFamily="34" charset="0"/>
              </a:rPr>
              <a:t>/</a:t>
            </a:r>
            <a:r>
              <a:rPr lang="en-US" sz="1100" dirty="0">
                <a:latin typeface="Calibri" panose="020F0502020204030204" pitchFamily="34" charset="0"/>
                <a:cs typeface="Calibri" panose="020F0502020204030204" pitchFamily="34" charset="0"/>
              </a:rPr>
              <a:t> تقديم الرعاية</a:t>
            </a:r>
            <a:r>
              <a:rPr lang="ar-SA" sz="1100" dirty="0">
                <a:latin typeface="Calibri" panose="020F0502020204030204" pitchFamily="34" charset="0"/>
                <a:cs typeface="Calibri" panose="020F0502020204030204" pitchFamily="34" charset="0"/>
              </a:rPr>
              <a:t> لسميرة</a:t>
            </a:r>
            <a:r>
              <a:rPr lang="en-US" sz="1100" dirty="0">
                <a:latin typeface="Calibri" panose="020F0502020204030204" pitchFamily="34" charset="0"/>
                <a:cs typeface="Calibri" panose="020F0502020204030204" pitchFamily="34" charset="0"/>
              </a:rPr>
              <a:t> بالأزمة الإنسانية؟</a:t>
            </a:r>
          </a:p>
        </p:txBody>
      </p:sp>
      <p:sp>
        <p:nvSpPr>
          <p:cNvPr id="6" name="Rectangle 5">
            <a:extLst>
              <a:ext uri="{FF2B5EF4-FFF2-40B4-BE49-F238E27FC236}">
                <a16:creationId xmlns:a16="http://schemas.microsoft.com/office/drawing/2014/main" id="{62EDB89A-ACBE-9F47-44E9-93AC55B32EA0}"/>
              </a:ext>
            </a:extLst>
          </p:cNvPr>
          <p:cNvSpPr/>
          <p:nvPr/>
        </p:nvSpPr>
        <p:spPr>
          <a:xfrm>
            <a:off x="2501900" y="3703750"/>
            <a:ext cx="3745466" cy="1639631"/>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1" name="TextBox 20">
            <a:extLst>
              <a:ext uri="{FF2B5EF4-FFF2-40B4-BE49-F238E27FC236}">
                <a16:creationId xmlns:a16="http://schemas.microsoft.com/office/drawing/2014/main" id="{4FD0FE4B-AA5D-1B86-6E1B-51D051CB534F}"/>
              </a:ext>
            </a:extLst>
          </p:cNvPr>
          <p:cNvSpPr txBox="1"/>
          <p:nvPr/>
        </p:nvSpPr>
        <p:spPr>
          <a:xfrm>
            <a:off x="1007471" y="3726865"/>
            <a:ext cx="1309210" cy="689589"/>
          </a:xfrm>
          <a:prstGeom prst="rect">
            <a:avLst/>
          </a:prstGeom>
          <a:noFill/>
          <a:ln>
            <a:noFill/>
          </a:ln>
        </p:spPr>
        <p:txBody>
          <a:bodyPr wrap="square" lIns="90000" tIns="90000" rIns="90000" bIns="90000" rtlCol="0">
            <a:spAutoFit/>
          </a:bodyPr>
          <a:lstStyle/>
          <a:p>
            <a:pPr algn="r" rtl="1"/>
            <a:r>
              <a:rPr lang="en-US" sz="1100" dirty="0">
                <a:latin typeface="Calibri" panose="020F0502020204030204" pitchFamily="34" charset="0"/>
                <a:cs typeface="Calibri" panose="020F0502020204030204" pitchFamily="34" charset="0"/>
              </a:rPr>
              <a:t>كيف تأثر مقدم</a:t>
            </a:r>
            <a:r>
              <a:rPr lang="ar-SA" sz="1100" dirty="0">
                <a:latin typeface="Calibri" panose="020F0502020204030204" pitchFamily="34" charset="0"/>
                <a:cs typeface="Calibri" panose="020F0502020204030204" pitchFamily="34" charset="0"/>
              </a:rPr>
              <a:t>ي</a:t>
            </a:r>
            <a:r>
              <a:rPr lang="en-US" sz="1100" dirty="0">
                <a:latin typeface="Calibri" panose="020F0502020204030204" pitchFamily="34" charset="0"/>
                <a:cs typeface="Calibri" panose="020F0502020204030204" pitchFamily="34" charset="0"/>
              </a:rPr>
              <a:t> الرعاية المباشرون لسميرة بالأزمة؟</a:t>
            </a:r>
          </a:p>
        </p:txBody>
      </p:sp>
      <p:sp>
        <p:nvSpPr>
          <p:cNvPr id="22" name="Rectangle 21">
            <a:extLst>
              <a:ext uri="{FF2B5EF4-FFF2-40B4-BE49-F238E27FC236}">
                <a16:creationId xmlns:a16="http://schemas.microsoft.com/office/drawing/2014/main" id="{507C572D-7916-0309-643A-21FADF37856B}"/>
              </a:ext>
            </a:extLst>
          </p:cNvPr>
          <p:cNvSpPr/>
          <p:nvPr/>
        </p:nvSpPr>
        <p:spPr>
          <a:xfrm>
            <a:off x="2501900" y="5641294"/>
            <a:ext cx="3745466" cy="1639631"/>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6" name="TextBox 25">
            <a:extLst>
              <a:ext uri="{FF2B5EF4-FFF2-40B4-BE49-F238E27FC236}">
                <a16:creationId xmlns:a16="http://schemas.microsoft.com/office/drawing/2014/main" id="{3228FFAF-EF75-BE64-A523-8A04547A6B38}"/>
              </a:ext>
            </a:extLst>
          </p:cNvPr>
          <p:cNvSpPr txBox="1"/>
          <p:nvPr/>
        </p:nvSpPr>
        <p:spPr>
          <a:xfrm>
            <a:off x="1007471" y="5664409"/>
            <a:ext cx="1309210" cy="520312"/>
          </a:xfrm>
          <a:prstGeom prst="rect">
            <a:avLst/>
          </a:prstGeom>
          <a:noFill/>
          <a:ln>
            <a:noFill/>
          </a:ln>
        </p:spPr>
        <p:txBody>
          <a:bodyPr wrap="square" lIns="90000" tIns="90000" rIns="90000" bIns="90000" rtlCol="0">
            <a:spAutoFit/>
          </a:bodyPr>
          <a:lstStyle/>
          <a:p>
            <a:pPr algn="r" rtl="1"/>
            <a:r>
              <a:rPr lang="en-US" sz="1100" dirty="0">
                <a:latin typeface="Calibri" panose="020F0502020204030204" pitchFamily="34" charset="0"/>
                <a:cs typeface="Calibri" panose="020F0502020204030204" pitchFamily="34" charset="0"/>
              </a:rPr>
              <a:t>هل سياقك مشابه لهذا أم لا؟</a:t>
            </a:r>
          </a:p>
        </p:txBody>
      </p:sp>
      <p:pic>
        <p:nvPicPr>
          <p:cNvPr id="32" name="Graphic 31" descr="Video camera with solid fill">
            <a:extLst>
              <a:ext uri="{FF2B5EF4-FFF2-40B4-BE49-F238E27FC236}">
                <a16:creationId xmlns:a16="http://schemas.microsoft.com/office/drawing/2014/main" id="{974419E7-B762-A430-52F7-AAECB78598C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876078" y="7566570"/>
            <a:ext cx="1639631" cy="1639631"/>
          </a:xfrm>
          <a:prstGeom prst="rect">
            <a:avLst/>
          </a:prstGeom>
        </p:spPr>
      </p:pic>
      <p:sp>
        <p:nvSpPr>
          <p:cNvPr id="3" name="TextBox 2">
            <a:extLst>
              <a:ext uri="{FF2B5EF4-FFF2-40B4-BE49-F238E27FC236}">
                <a16:creationId xmlns:a16="http://schemas.microsoft.com/office/drawing/2014/main" id="{96C9CB71-3CD1-13C7-7CEA-5963BB6B5521}"/>
              </a:ext>
            </a:extLst>
          </p:cNvPr>
          <p:cNvSpPr txBox="1"/>
          <p:nvPr/>
        </p:nvSpPr>
        <p:spPr>
          <a:xfrm>
            <a:off x="1013200" y="705910"/>
            <a:ext cx="5226892" cy="338554"/>
          </a:xfrm>
          <a:prstGeom prst="rect">
            <a:avLst/>
          </a:prstGeom>
          <a:noFill/>
        </p:spPr>
        <p:txBody>
          <a:bodyPr wrap="square">
            <a:spAutoFit/>
          </a:bodyPr>
          <a:lstStyle/>
          <a:p>
            <a:pPr marL="0" marR="0" lvl="0" indent="0" algn="r" rtl="1">
              <a:spcBef>
                <a:spcPts val="0"/>
              </a:spcBef>
              <a:spcAft>
                <a:spcPts val="1800"/>
              </a:spcAft>
              <a:buNone/>
            </a:pPr>
            <a:r>
              <a:rPr lang="en-US" sz="1600" b="1" spc="300" dirty="0">
                <a:solidFill>
                  <a:schemeClr val="bg1"/>
                </a:solidFill>
                <a:highlight>
                  <a:srgbClr val="54AF4B"/>
                </a:highlight>
                <a:latin typeface="Calibri"/>
                <a:ea typeface="Calibri"/>
                <a:cs typeface="Calibri"/>
                <a:sym typeface="Calibri"/>
              </a:rPr>
              <a:t>الجلسة </a:t>
            </a:r>
            <a:r>
              <a:rPr lang="ar-SA" sz="1600" b="1" spc="300" dirty="0">
                <a:solidFill>
                  <a:schemeClr val="bg1"/>
                </a:solidFill>
                <a:highlight>
                  <a:srgbClr val="54AF4B"/>
                </a:highlight>
                <a:latin typeface="Calibri"/>
                <a:ea typeface="Calibri"/>
                <a:cs typeface="Calibri"/>
                <a:sym typeface="Calibri"/>
              </a:rPr>
              <a:t>٢</a:t>
            </a:r>
            <a:r>
              <a:rPr lang="en-US" sz="1600" b="1" spc="300" dirty="0">
                <a:solidFill>
                  <a:schemeClr val="bg1"/>
                </a:solidFill>
                <a:highlight>
                  <a:srgbClr val="54AF4B"/>
                </a:highlight>
                <a:latin typeface="Calibri"/>
                <a:ea typeface="Calibri"/>
                <a:cs typeface="Calibri"/>
                <a:sym typeface="Calibri"/>
              </a:rPr>
              <a:t>:</a:t>
            </a:r>
            <a:r>
              <a:rPr lang="ar-SA" sz="1600" b="1" spc="300" dirty="0">
                <a:solidFill>
                  <a:schemeClr val="bg1"/>
                </a:solidFill>
                <a:highlight>
                  <a:srgbClr val="54AF4B"/>
                </a:highlight>
                <a:latin typeface="Calibri"/>
                <a:ea typeface="Calibri"/>
                <a:cs typeface="Calibri"/>
                <a:sym typeface="Calibri"/>
              </a:rPr>
              <a:t> </a:t>
            </a:r>
            <a:r>
              <a:rPr lang="en-US" sz="1600" b="1" spc="300" dirty="0">
                <a:solidFill>
                  <a:schemeClr val="bg1"/>
                </a:solidFill>
                <a:highlight>
                  <a:srgbClr val="54AF4B"/>
                </a:highlight>
                <a:latin typeface="Calibri"/>
                <a:ea typeface="Calibri"/>
                <a:cs typeface="Calibri"/>
                <a:sym typeface="Calibri"/>
              </a:rPr>
              <a:t>التع</a:t>
            </a:r>
            <a:r>
              <a:rPr lang="ar-SA" sz="1600" b="1" spc="300" dirty="0">
                <a:solidFill>
                  <a:schemeClr val="bg1"/>
                </a:solidFill>
                <a:highlight>
                  <a:srgbClr val="54AF4B"/>
                </a:highlight>
                <a:latin typeface="Calibri"/>
                <a:ea typeface="Calibri"/>
                <a:cs typeface="Calibri"/>
                <a:sym typeface="Calibri"/>
              </a:rPr>
              <a:t>اريف</a:t>
            </a:r>
            <a:r>
              <a:rPr lang="en-US" sz="1600" b="1" spc="300" dirty="0">
                <a:solidFill>
                  <a:schemeClr val="bg1"/>
                </a:solidFill>
                <a:highlight>
                  <a:srgbClr val="54AF4B"/>
                </a:highlight>
                <a:latin typeface="Calibri"/>
                <a:ea typeface="Calibri"/>
                <a:cs typeface="Calibri"/>
                <a:sym typeface="Calibri"/>
              </a:rPr>
              <a:t> والمفاهيم ال</a:t>
            </a:r>
            <a:r>
              <a:rPr lang="ar-SA" sz="1600" b="1" spc="300" dirty="0">
                <a:solidFill>
                  <a:schemeClr val="bg1"/>
                </a:solidFill>
                <a:highlight>
                  <a:srgbClr val="54AF4B"/>
                </a:highlight>
                <a:latin typeface="Calibri"/>
                <a:ea typeface="Calibri"/>
                <a:cs typeface="Calibri"/>
                <a:sym typeface="Calibri"/>
              </a:rPr>
              <a:t>أسا</a:t>
            </a:r>
            <a:r>
              <a:rPr lang="en-US" sz="1600" b="1" spc="300" dirty="0">
                <a:solidFill>
                  <a:schemeClr val="bg1"/>
                </a:solidFill>
                <a:highlight>
                  <a:srgbClr val="54AF4B"/>
                </a:highlight>
                <a:latin typeface="Calibri"/>
                <a:ea typeface="Calibri"/>
                <a:cs typeface="Calibri"/>
                <a:sym typeface="Calibri"/>
              </a:rPr>
              <a:t>سية</a:t>
            </a:r>
          </a:p>
        </p:txBody>
      </p:sp>
    </p:spTree>
    <p:extLst>
      <p:ext uri="{BB962C8B-B14F-4D97-AF65-F5344CB8AC3E}">
        <p14:creationId xmlns:p14="http://schemas.microsoft.com/office/powerpoint/2010/main" val="10901596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C30225-6A4F-905D-FC69-8863D5FCD08C}"/>
              </a:ext>
            </a:extLst>
          </p:cNvPr>
          <p:cNvSpPr txBox="1"/>
          <p:nvPr/>
        </p:nvSpPr>
        <p:spPr>
          <a:xfrm>
            <a:off x="1013200" y="719317"/>
            <a:ext cx="5226892" cy="307777"/>
          </a:xfrm>
          <a:prstGeom prst="rect">
            <a:avLst/>
          </a:prstGeom>
          <a:noFill/>
        </p:spPr>
        <p:txBody>
          <a:bodyPr wrap="square">
            <a:spAutoFit/>
          </a:bodyPr>
          <a:lstStyle/>
          <a:p>
            <a:pPr marL="0" marR="0" lvl="0" indent="0" algn="r" rtl="1">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الجلس</a:t>
            </a:r>
            <a:r>
              <a:rPr lang="ar-SA" sz="1400" b="1" spc="300" dirty="0">
                <a:solidFill>
                  <a:schemeClr val="bg1"/>
                </a:solidFill>
                <a:highlight>
                  <a:srgbClr val="54AF4B"/>
                </a:highlight>
                <a:latin typeface="Calibri"/>
                <a:ea typeface="Calibri"/>
                <a:cs typeface="Calibri"/>
                <a:sym typeface="Calibri"/>
              </a:rPr>
              <a:t>ة</a:t>
            </a:r>
            <a:r>
              <a:rPr lang="en-US" sz="1400" b="1" spc="300" dirty="0">
                <a:solidFill>
                  <a:schemeClr val="bg1"/>
                </a:solidFill>
                <a:highlight>
                  <a:srgbClr val="54AF4B"/>
                </a:highlight>
                <a:latin typeface="Calibri"/>
                <a:ea typeface="Calibri"/>
                <a:cs typeface="Calibri"/>
                <a:sym typeface="Calibri"/>
              </a:rPr>
              <a:t> </a:t>
            </a:r>
            <a:r>
              <a:rPr lang="ar-SA" sz="1400" b="1" spc="300" dirty="0">
                <a:solidFill>
                  <a:schemeClr val="bg1"/>
                </a:solidFill>
                <a:highlight>
                  <a:srgbClr val="54AF4B"/>
                </a:highlight>
                <a:latin typeface="Calibri"/>
                <a:ea typeface="Calibri"/>
                <a:cs typeface="Calibri"/>
                <a:sym typeface="Calibri"/>
              </a:rPr>
              <a:t>٣</a:t>
            </a:r>
            <a:r>
              <a:rPr lang="en-US" sz="1400" b="1" spc="300" dirty="0">
                <a:solidFill>
                  <a:schemeClr val="bg1"/>
                </a:solidFill>
                <a:highlight>
                  <a:srgbClr val="54AF4B"/>
                </a:highlight>
                <a:latin typeface="Calibri"/>
                <a:ea typeface="Calibri"/>
                <a:cs typeface="Calibri"/>
                <a:sym typeface="Calibri"/>
              </a:rPr>
              <a:t>:</a:t>
            </a:r>
            <a:r>
              <a:rPr lang="ar-SA" sz="1400" b="1" spc="300" dirty="0">
                <a:solidFill>
                  <a:schemeClr val="bg1"/>
                </a:solidFill>
                <a:highlight>
                  <a:srgbClr val="54AF4B"/>
                </a:highlight>
                <a:latin typeface="Calibri"/>
                <a:ea typeface="Calibri"/>
                <a:cs typeface="Calibri"/>
                <a:sym typeface="Calibri"/>
              </a:rPr>
              <a:t>اعتماد</a:t>
            </a:r>
            <a:r>
              <a:rPr lang="en-US" sz="1400" b="1" spc="300" dirty="0">
                <a:solidFill>
                  <a:schemeClr val="bg1"/>
                </a:solidFill>
                <a:highlight>
                  <a:srgbClr val="54AF4B"/>
                </a:highlight>
                <a:latin typeface="Calibri"/>
                <a:ea typeface="Calibri"/>
                <a:cs typeface="Calibri"/>
                <a:sym typeface="Calibri"/>
              </a:rPr>
              <a:t> نهج </a:t>
            </a:r>
            <a:r>
              <a:rPr lang="ar-SA" sz="1400" b="1" spc="300" dirty="0">
                <a:solidFill>
                  <a:schemeClr val="bg1"/>
                </a:solidFill>
                <a:highlight>
                  <a:srgbClr val="54AF4B"/>
                </a:highlight>
                <a:latin typeface="Calibri"/>
                <a:ea typeface="Calibri"/>
                <a:cs typeface="Calibri"/>
                <a:sym typeface="Calibri"/>
              </a:rPr>
              <a:t>الدعم</a:t>
            </a:r>
            <a:r>
              <a:rPr lang="en-US" sz="1400" b="1" spc="300" dirty="0">
                <a:solidFill>
                  <a:schemeClr val="bg1"/>
                </a:solidFill>
                <a:highlight>
                  <a:srgbClr val="54AF4B"/>
                </a:highlight>
                <a:latin typeface="Calibri"/>
                <a:ea typeface="Calibri"/>
                <a:cs typeface="Calibri"/>
                <a:sym typeface="Calibri"/>
              </a:rPr>
              <a:t> الأسر</a:t>
            </a:r>
            <a:r>
              <a:rPr lang="ar-SA" sz="1400" b="1" spc="300" dirty="0">
                <a:solidFill>
                  <a:schemeClr val="bg1"/>
                </a:solidFill>
                <a:highlight>
                  <a:srgbClr val="54AF4B"/>
                </a:highlight>
                <a:latin typeface="Calibri"/>
                <a:ea typeface="Calibri"/>
                <a:cs typeface="Calibri"/>
                <a:sym typeface="Calibri"/>
              </a:rPr>
              <a:t>ي</a:t>
            </a:r>
            <a:endParaRPr lang="en-US" sz="1400" b="1" spc="300" dirty="0">
              <a:solidFill>
                <a:schemeClr val="bg1"/>
              </a:solidFill>
              <a:highlight>
                <a:srgbClr val="54AF4B"/>
              </a:highlight>
              <a:latin typeface="Calibri"/>
              <a:ea typeface="Calibri"/>
              <a:cs typeface="Calibri"/>
              <a:sym typeface="Calibri"/>
            </a:endParaRPr>
          </a:p>
        </p:txBody>
      </p:sp>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3" name="TextBox 32">
            <a:extLst>
              <a:ext uri="{FF2B5EF4-FFF2-40B4-BE49-F238E27FC236}">
                <a16:creationId xmlns:a16="http://schemas.microsoft.com/office/drawing/2014/main" id="{79FB9C36-F9DA-51BF-1567-B94990F5D055}"/>
              </a:ext>
            </a:extLst>
          </p:cNvPr>
          <p:cNvSpPr txBox="1"/>
          <p:nvPr/>
        </p:nvSpPr>
        <p:spPr>
          <a:xfrm>
            <a:off x="996287" y="1481326"/>
            <a:ext cx="5262998" cy="276999"/>
          </a:xfrm>
          <a:prstGeom prst="rect">
            <a:avLst/>
          </a:prstGeom>
          <a:noFill/>
        </p:spPr>
        <p:txBody>
          <a:bodyPr wrap="square" rtlCol="0">
            <a:spAutoFit/>
          </a:bodyPr>
          <a:lstStyle/>
          <a:p>
            <a:pPr algn="r" rtl="1"/>
            <a:r>
              <a:rPr lang="ar-SA" sz="1200" dirty="0">
                <a:latin typeface="Calibri" panose="020F0502020204030204" pitchFamily="34" charset="0"/>
                <a:cs typeface="Calibri" panose="020F0502020204030204" pitchFamily="34" charset="0"/>
              </a:rPr>
              <a:t>ال</a:t>
            </a:r>
            <a:r>
              <a:rPr lang="en-US" sz="1200" dirty="0">
                <a:latin typeface="Calibri" panose="020F0502020204030204" pitchFamily="34" charset="0"/>
                <a:cs typeface="Calibri" panose="020F0502020204030204" pitchFamily="34" charset="0"/>
              </a:rPr>
              <a:t>بيئات</a:t>
            </a:r>
            <a:r>
              <a:rPr lang="ar-SA" sz="1200" dirty="0">
                <a:latin typeface="Calibri" panose="020F0502020204030204" pitchFamily="34" charset="0"/>
                <a:cs typeface="Calibri" panose="020F0502020204030204" pitchFamily="34" charset="0"/>
              </a:rPr>
              <a:t> الأسرية/ بيئات</a:t>
            </a:r>
            <a:r>
              <a:rPr lang="en-US" sz="1200" dirty="0">
                <a:latin typeface="Calibri" panose="020F0502020204030204" pitchFamily="34" charset="0"/>
                <a:cs typeface="Calibri" panose="020F0502020204030204" pitchFamily="34" charset="0"/>
              </a:rPr>
              <a:t> تقديم الرعاية التي تتطلب دعمًا إضافيًا</a:t>
            </a:r>
            <a:endParaRPr lang="en-US" sz="1200" b="1" spc="300" dirty="0">
              <a:solidFill>
                <a:schemeClr val="tx1"/>
              </a:solidFill>
            </a:endParaRPr>
          </a:p>
        </p:txBody>
      </p:sp>
      <p:sp>
        <p:nvSpPr>
          <p:cNvPr id="34" name="Rectangle 33">
            <a:extLst>
              <a:ext uri="{FF2B5EF4-FFF2-40B4-BE49-F238E27FC236}">
                <a16:creationId xmlns:a16="http://schemas.microsoft.com/office/drawing/2014/main" id="{F63F6C48-2603-DBAF-33D6-FC933F722953}"/>
              </a:ext>
            </a:extLst>
          </p:cNvPr>
          <p:cNvSpPr/>
          <p:nvPr/>
        </p:nvSpPr>
        <p:spPr>
          <a:xfrm>
            <a:off x="2501900" y="2195640"/>
            <a:ext cx="3745466" cy="3054886"/>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5" name="TextBox 34">
            <a:extLst>
              <a:ext uri="{FF2B5EF4-FFF2-40B4-BE49-F238E27FC236}">
                <a16:creationId xmlns:a16="http://schemas.microsoft.com/office/drawing/2014/main" id="{4CD6E43B-94B8-5F79-4CB7-9C2526C23B54}"/>
              </a:ext>
            </a:extLst>
          </p:cNvPr>
          <p:cNvSpPr txBox="1"/>
          <p:nvPr/>
        </p:nvSpPr>
        <p:spPr>
          <a:xfrm>
            <a:off x="1007471" y="2218755"/>
            <a:ext cx="1309210" cy="689589"/>
          </a:xfrm>
          <a:prstGeom prst="rect">
            <a:avLst/>
          </a:prstGeom>
          <a:noFill/>
          <a:ln>
            <a:noFill/>
          </a:ln>
        </p:spPr>
        <p:txBody>
          <a:bodyPr wrap="square" lIns="90000" tIns="90000" rIns="90000" bIns="90000" rtlCol="0">
            <a:spAutoFit/>
          </a:bodyPr>
          <a:lstStyle/>
          <a:p>
            <a:pPr algn="r" rtl="1"/>
            <a:r>
              <a:rPr lang="en-US" sz="1100" dirty="0">
                <a:latin typeface="Calibri" panose="020F0502020204030204" pitchFamily="34" charset="0"/>
                <a:cs typeface="Calibri" panose="020F0502020204030204" pitchFamily="34" charset="0"/>
              </a:rPr>
              <a:t>ما هي التحديات التي يواجهها مقدمو الرعاية في هذا السياق؟</a:t>
            </a:r>
          </a:p>
        </p:txBody>
      </p:sp>
      <p:sp>
        <p:nvSpPr>
          <p:cNvPr id="36" name="Rectangle 35">
            <a:extLst>
              <a:ext uri="{FF2B5EF4-FFF2-40B4-BE49-F238E27FC236}">
                <a16:creationId xmlns:a16="http://schemas.microsoft.com/office/drawing/2014/main" id="{BD22EFB7-9D56-61AD-EBC3-16D0F8DE835A}"/>
              </a:ext>
            </a:extLst>
          </p:cNvPr>
          <p:cNvSpPr/>
          <p:nvPr/>
        </p:nvSpPr>
        <p:spPr>
          <a:xfrm>
            <a:off x="2501900" y="5503175"/>
            <a:ext cx="3745466" cy="3054886"/>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7" name="TextBox 36">
            <a:extLst>
              <a:ext uri="{FF2B5EF4-FFF2-40B4-BE49-F238E27FC236}">
                <a16:creationId xmlns:a16="http://schemas.microsoft.com/office/drawing/2014/main" id="{72EE821F-CCAA-5FDB-9ECE-78F00F00C9C5}"/>
              </a:ext>
            </a:extLst>
          </p:cNvPr>
          <p:cNvSpPr txBox="1"/>
          <p:nvPr/>
        </p:nvSpPr>
        <p:spPr>
          <a:xfrm>
            <a:off x="1007471" y="5526290"/>
            <a:ext cx="1309210" cy="1260515"/>
          </a:xfrm>
          <a:prstGeom prst="rect">
            <a:avLst/>
          </a:prstGeom>
          <a:noFill/>
          <a:ln>
            <a:noFill/>
          </a:ln>
        </p:spPr>
        <p:txBody>
          <a:bodyPr wrap="square" lIns="90000" tIns="90000" rIns="90000" bIns="90000" rtlCol="0">
            <a:spAutoFit/>
          </a:bodyPr>
          <a:lstStyle/>
          <a:p>
            <a:pPr lvl="0" algn="r" rtl="1">
              <a:lnSpc>
                <a:spcPct val="107000"/>
              </a:lnSpc>
              <a:spcAft>
                <a:spcPts val="800"/>
              </a:spcAft>
              <a:tabLst>
                <a:tab pos="457200" algn="l"/>
              </a:tabLst>
            </a:pP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عندما نتحدث عن </a:t>
            </a:r>
            <a:r>
              <a:rPr lang="ar-SA" sz="1100" dirty="0">
                <a:solidFill>
                  <a:schemeClr val="tx1"/>
                </a:solidFill>
                <a:latin typeface="Calibri" panose="020F0502020204030204" pitchFamily="34" charset="0"/>
                <a:ea typeface="Calibri" panose="020F0502020204030204" pitchFamily="34" charset="0"/>
                <a:cs typeface="Calibri" panose="020F0502020204030204" pitchFamily="34" charset="0"/>
              </a:rPr>
              <a:t>الدعم</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الأسر</a:t>
            </a:r>
            <a:r>
              <a:rPr lang="ar-SA" sz="1100" dirty="0">
                <a:solidFill>
                  <a:schemeClr val="tx1"/>
                </a:solidFill>
                <a:latin typeface="Calibri" panose="020F0502020204030204" pitchFamily="34" charset="0"/>
                <a:ea typeface="Calibri" panose="020F0502020204030204" pitchFamily="34" charset="0"/>
                <a:cs typeface="Calibri" panose="020F0502020204030204" pitchFamily="34" charset="0"/>
              </a:rPr>
              <a:t>ي، </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هل بعض الأسر ومقدمي الرعاية بحاجة إلى دعم إضافي أكثر من غيرهم؟ ما هي هذه العائلات ولماذا؟</a:t>
            </a:r>
          </a:p>
        </p:txBody>
      </p:sp>
    </p:spTree>
    <p:extLst>
      <p:ext uri="{BB962C8B-B14F-4D97-AF65-F5344CB8AC3E}">
        <p14:creationId xmlns:p14="http://schemas.microsoft.com/office/powerpoint/2010/main" val="402399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 name="TextBox 1">
            <a:extLst>
              <a:ext uri="{FF2B5EF4-FFF2-40B4-BE49-F238E27FC236}">
                <a16:creationId xmlns:a16="http://schemas.microsoft.com/office/drawing/2014/main" id="{4CDA69A0-A85B-8D0C-1B15-673B08C365D0}"/>
              </a:ext>
            </a:extLst>
          </p:cNvPr>
          <p:cNvSpPr txBox="1"/>
          <p:nvPr/>
        </p:nvSpPr>
        <p:spPr>
          <a:xfrm>
            <a:off x="996287" y="711994"/>
            <a:ext cx="5262998" cy="400110"/>
          </a:xfrm>
          <a:prstGeom prst="rect">
            <a:avLst/>
          </a:prstGeom>
          <a:noFill/>
        </p:spPr>
        <p:txBody>
          <a:bodyPr wrap="square" rtlCol="0">
            <a:spAutoFit/>
          </a:bodyPr>
          <a:lstStyle/>
          <a:p>
            <a:pPr algn="r" rtl="1"/>
            <a:r>
              <a:rPr lang="en-US" sz="2000" dirty="0">
                <a:latin typeface="Calibri" panose="020F0502020204030204" pitchFamily="34" charset="0"/>
                <a:cs typeface="Calibri" panose="020F0502020204030204" pitchFamily="34" charset="0"/>
              </a:rPr>
              <a:t>المرونة و</a:t>
            </a:r>
            <a:r>
              <a:rPr lang="ar-SA" sz="2000" dirty="0">
                <a:latin typeface="Calibri" panose="020F0502020204030204" pitchFamily="34" charset="0"/>
                <a:cs typeface="Calibri" panose="020F0502020204030204" pitchFamily="34" charset="0"/>
              </a:rPr>
              <a:t>نقاط </a:t>
            </a:r>
            <a:r>
              <a:rPr lang="en-US" sz="2000" dirty="0">
                <a:latin typeface="Calibri" panose="020F0502020204030204" pitchFamily="34" charset="0"/>
                <a:cs typeface="Calibri" panose="020F0502020204030204" pitchFamily="34" charset="0"/>
              </a:rPr>
              <a:t>القوة وعوامل الحماية</a:t>
            </a:r>
            <a:endParaRPr lang="en-US" sz="1200" b="1" spc="300" dirty="0">
              <a:solidFill>
                <a:schemeClr val="tx1"/>
              </a:solidFill>
            </a:endParaRPr>
          </a:p>
        </p:txBody>
      </p:sp>
      <p:sp>
        <p:nvSpPr>
          <p:cNvPr id="3" name="TextBox 2">
            <a:extLst>
              <a:ext uri="{FF2B5EF4-FFF2-40B4-BE49-F238E27FC236}">
                <a16:creationId xmlns:a16="http://schemas.microsoft.com/office/drawing/2014/main" id="{9F0F55EB-B487-3C7C-F2FC-7FB5724A94BC}"/>
              </a:ext>
            </a:extLst>
          </p:cNvPr>
          <p:cNvSpPr txBox="1"/>
          <p:nvPr/>
        </p:nvSpPr>
        <p:spPr>
          <a:xfrm>
            <a:off x="1901368" y="1204392"/>
            <a:ext cx="4338723" cy="5023106"/>
          </a:xfrm>
          <a:prstGeom prst="rect">
            <a:avLst/>
          </a:prstGeom>
          <a:noFill/>
        </p:spPr>
        <p:txBody>
          <a:bodyPr wrap="square">
            <a:spAutoFit/>
          </a:bodyPr>
          <a:lstStyle/>
          <a:p>
            <a:pPr algn="r" rtl="1">
              <a:lnSpc>
                <a:spcPct val="107000"/>
              </a:lnSpc>
              <a:spcAft>
                <a:spcPts val="800"/>
              </a:spcAft>
            </a:pPr>
            <a:r>
              <a:rPr lang="en-US" sz="1100" b="1" dirty="0">
                <a:effectLst/>
                <a:latin typeface="Calibri" panose="020F0502020204030204" pitchFamily="34" charset="0"/>
                <a:ea typeface="Calibri" panose="020F0502020204030204" pitchFamily="34" charset="0"/>
                <a:cs typeface="Calibri" panose="020F0502020204030204" pitchFamily="34" charset="0"/>
              </a:rPr>
              <a:t>السيناريو</a:t>
            </a:r>
            <a:r>
              <a:rPr lang="ar-SA" sz="1100" b="1" dirty="0">
                <a:effectLst/>
                <a:latin typeface="Calibri" panose="020F0502020204030204" pitchFamily="34" charset="0"/>
                <a:ea typeface="Calibri" panose="020F0502020204030204" pitchFamily="34" charset="0"/>
                <a:cs typeface="Calibri" panose="020F0502020204030204" pitchFamily="34" charset="0"/>
              </a:rPr>
              <a:t>١ </a:t>
            </a:r>
            <a:endParaRPr lang="en-US" sz="1100" dirty="0">
              <a:effectLst/>
              <a:latin typeface="Calibri" panose="020F0502020204030204" pitchFamily="34" charset="0"/>
              <a:ea typeface="Calibri" panose="020F0502020204030204" pitchFamily="34" charset="0"/>
              <a:cs typeface="Calibri" panose="020F0502020204030204" pitchFamily="34" charset="0"/>
            </a:endParaRPr>
          </a:p>
          <a:p>
            <a:pPr algn="r" rtl="1">
              <a:lnSpc>
                <a:spcPct val="107000"/>
              </a:lnSpc>
              <a:spcAft>
                <a:spcPts val="800"/>
              </a:spcAft>
            </a:pPr>
            <a:r>
              <a:rPr lang="en-US" sz="1100" dirty="0">
                <a:effectLst/>
                <a:latin typeface="Calibri" panose="020F0502020204030204" pitchFamily="34" charset="0"/>
                <a:ea typeface="Calibri" panose="020F0502020204030204" pitchFamily="34" charset="0"/>
                <a:cs typeface="Calibri" panose="020F0502020204030204" pitchFamily="34" charset="0"/>
              </a:rPr>
              <a:t>ماري تبلغ من العمر </a:t>
            </a:r>
            <a:r>
              <a:rPr lang="ar-SA" sz="1100" dirty="0">
                <a:effectLst/>
                <a:latin typeface="Calibri" panose="020F0502020204030204" pitchFamily="34" charset="0"/>
                <a:ea typeface="Calibri" panose="020F0502020204030204" pitchFamily="34" charset="0"/>
                <a:cs typeface="Calibri" panose="020F0502020204030204" pitchFamily="34" charset="0"/>
              </a:rPr>
              <a:t>١٢</a:t>
            </a:r>
            <a:r>
              <a:rPr lang="en-US" sz="1100" dirty="0">
                <a:effectLst/>
                <a:latin typeface="Calibri" panose="020F0502020204030204" pitchFamily="34" charset="0"/>
                <a:ea typeface="Calibri" panose="020F0502020204030204" pitchFamily="34" charset="0"/>
                <a:cs typeface="Calibri" panose="020F0502020204030204" pitchFamily="34" charset="0"/>
              </a:rPr>
              <a:t> عامًا وهي نازحة في بلدة صغيرة مع والدتها ووالدها وشقيق</a:t>
            </a:r>
            <a:r>
              <a:rPr lang="ar-SA" sz="1100" dirty="0">
                <a:effectLst/>
                <a:latin typeface="Calibri" panose="020F0502020204030204" pitchFamily="34" charset="0"/>
                <a:ea typeface="Calibri" panose="020F0502020204030204" pitchFamily="34" charset="0"/>
                <a:cs typeface="Calibri" panose="020F0502020204030204" pitchFamily="34" charset="0"/>
              </a:rPr>
              <a:t>ها</a:t>
            </a:r>
            <a:r>
              <a:rPr lang="en-US" sz="1100" dirty="0">
                <a:effectLst/>
                <a:latin typeface="Calibri" panose="020F0502020204030204" pitchFamily="34" charset="0"/>
                <a:ea typeface="Calibri" panose="020F0502020204030204" pitchFamily="34" charset="0"/>
                <a:cs typeface="Calibri" panose="020F0502020204030204" pitchFamily="34" charset="0"/>
              </a:rPr>
              <a:t> </a:t>
            </a:r>
            <a:r>
              <a:rPr lang="ar-SA" sz="1100" dirty="0">
                <a:effectLst/>
                <a:latin typeface="Calibri" panose="020F0502020204030204" pitchFamily="34" charset="0"/>
                <a:ea typeface="Calibri" panose="020F0502020204030204" pitchFamily="34" charset="0"/>
                <a:cs typeface="Calibri" panose="020F0502020204030204" pitchFamily="34" charset="0"/>
              </a:rPr>
              <a:t>ال</a:t>
            </a:r>
            <a:r>
              <a:rPr lang="en-US" sz="1100" dirty="0">
                <a:effectLst/>
                <a:latin typeface="Calibri" panose="020F0502020204030204" pitchFamily="34" charset="0"/>
                <a:ea typeface="Calibri" panose="020F0502020204030204" pitchFamily="34" charset="0"/>
                <a:cs typeface="Calibri" panose="020F0502020204030204" pitchFamily="34" charset="0"/>
              </a:rPr>
              <a:t>صغيرين. تعمل ماري حاليًا في مصنع محلي مع والدتها ؛ إنه ليس مكانًا آمنًا للعمل ؛ إنه </a:t>
            </a:r>
            <a:r>
              <a:rPr lang="ar-SA" sz="1100" dirty="0">
                <a:effectLst/>
                <a:latin typeface="Calibri" panose="020F0502020204030204" pitchFamily="34" charset="0"/>
                <a:ea typeface="Calibri" panose="020F0502020204030204" pitchFamily="34" charset="0"/>
                <a:cs typeface="Calibri" panose="020F0502020204030204" pitchFamily="34" charset="0"/>
              </a:rPr>
              <a:t>يتضمن </a:t>
            </a:r>
            <a:r>
              <a:rPr lang="en-US" sz="1100" dirty="0">
                <a:effectLst/>
                <a:latin typeface="Calibri" panose="020F0502020204030204" pitchFamily="34" charset="0"/>
                <a:ea typeface="Calibri" panose="020F0502020204030204" pitchFamily="34" charset="0"/>
                <a:cs typeface="Calibri" panose="020F0502020204030204" pitchFamily="34" charset="0"/>
              </a:rPr>
              <a:t>العمل بآلات غير آمنة ، وليس لديها أي معدات أمان وتعمل لساعات طويلة. بينما تكره العمل في المصنع ، تستمتع بقضاء الكثير من الوقت مع والدتها التي تربطها بها علاقة جيدة. العمل في المصنع يعني أيضًا أنها لا تذهب إلى المدرسة ، على الرغم من أنها تذهب أحيانًا إلى المساحة الصديقة لل</a:t>
            </a:r>
            <a:r>
              <a:rPr lang="ar-SA" sz="1100" dirty="0">
                <a:effectLst/>
                <a:latin typeface="Calibri" panose="020F0502020204030204" pitchFamily="34" charset="0"/>
                <a:ea typeface="Calibri" panose="020F0502020204030204" pitchFamily="34" charset="0"/>
                <a:cs typeface="Calibri" panose="020F0502020204030204" pitchFamily="34" charset="0"/>
              </a:rPr>
              <a:t>طفل</a:t>
            </a:r>
            <a:r>
              <a:rPr lang="en-US" sz="1100" dirty="0">
                <a:effectLst/>
                <a:latin typeface="Calibri" panose="020F0502020204030204" pitchFamily="34" charset="0"/>
                <a:ea typeface="Calibri" panose="020F0502020204030204" pitchFamily="34" charset="0"/>
                <a:cs typeface="Calibri" panose="020F0502020204030204" pitchFamily="34" charset="0"/>
              </a:rPr>
              <a:t> في عطلات نهاية الأسبوع. </a:t>
            </a:r>
            <a:r>
              <a:rPr lang="ar-SA" sz="1100" dirty="0">
                <a:effectLst/>
                <a:latin typeface="Calibri" panose="020F0502020204030204" pitchFamily="34" charset="0"/>
                <a:ea typeface="Calibri" panose="020F0502020204030204" pitchFamily="34" charset="0"/>
                <a:cs typeface="Calibri" panose="020F0502020204030204" pitchFamily="34" charset="0"/>
              </a:rPr>
              <a:t>لا تسير الأمور بشكل جيد بين </a:t>
            </a:r>
            <a:r>
              <a:rPr lang="en-US" sz="1100" dirty="0">
                <a:effectLst/>
                <a:latin typeface="Calibri" panose="020F0502020204030204" pitchFamily="34" charset="0"/>
                <a:ea typeface="Calibri" panose="020F0502020204030204" pitchFamily="34" charset="0"/>
                <a:cs typeface="Calibri" panose="020F0502020204030204" pitchFamily="34" charset="0"/>
              </a:rPr>
              <a:t>والدة ماري ووالدها في الوقت الحالي والأمور في المنزل متوترة. والدها عاطل عن العمل ، وهو </a:t>
            </a:r>
            <a:r>
              <a:rPr lang="ar-SA" sz="1100" dirty="0">
                <a:effectLst/>
                <a:latin typeface="Calibri" panose="020F0502020204030204" pitchFamily="34" charset="0"/>
                <a:ea typeface="Calibri" panose="020F0502020204030204" pitchFamily="34" charset="0"/>
                <a:cs typeface="Calibri" panose="020F0502020204030204" pitchFamily="34" charset="0"/>
              </a:rPr>
              <a:t>غاضب و </a:t>
            </a:r>
            <a:r>
              <a:rPr lang="en-US" sz="1100" dirty="0">
                <a:effectLst/>
                <a:latin typeface="Calibri" panose="020F0502020204030204" pitchFamily="34" charset="0"/>
                <a:ea typeface="Calibri" panose="020F0502020204030204" pitchFamily="34" charset="0"/>
                <a:cs typeface="Calibri" panose="020F0502020204030204" pitchFamily="34" charset="0"/>
              </a:rPr>
              <a:t>مستاء </a:t>
            </a:r>
            <a:r>
              <a:rPr lang="ar-SA" sz="1100" dirty="0">
                <a:effectLst/>
                <a:latin typeface="Calibri" panose="020F0502020204030204" pitchFamily="34" charset="0"/>
                <a:ea typeface="Calibri" panose="020F0502020204030204" pitchFamily="34" charset="0"/>
                <a:cs typeface="Calibri" panose="020F0502020204030204" pitchFamily="34" charset="0"/>
              </a:rPr>
              <a:t>من</a:t>
            </a:r>
            <a:r>
              <a:rPr lang="en-US" sz="1100" dirty="0">
                <a:effectLst/>
                <a:latin typeface="Calibri" panose="020F0502020204030204" pitchFamily="34" charset="0"/>
                <a:ea typeface="Calibri" panose="020F0502020204030204" pitchFamily="34" charset="0"/>
                <a:cs typeface="Calibri" panose="020F0502020204030204" pitchFamily="34" charset="0"/>
              </a:rPr>
              <a:t> أنه لا يستطيع إعالة الأسرة ولا يشعر بأي هدف. وقد دفعه ذلك إلى البدء في شرب الكثير من الكحول ، وعندما يشرب ، غالبًا ما يكون عنيفًا تجاه </a:t>
            </a:r>
            <a:r>
              <a:rPr lang="ar-SA" sz="1100" dirty="0">
                <a:effectLst/>
                <a:latin typeface="Calibri" panose="020F0502020204030204" pitchFamily="34" charset="0"/>
                <a:ea typeface="Calibri" panose="020F0502020204030204" pitchFamily="34" charset="0"/>
                <a:cs typeface="Calibri" panose="020F0502020204030204" pitchFamily="34" charset="0"/>
              </a:rPr>
              <a:t>والدة ماري</a:t>
            </a:r>
            <a:r>
              <a:rPr lang="en-US" sz="1100" dirty="0">
                <a:effectLst/>
                <a:latin typeface="Calibri" panose="020F0502020204030204" pitchFamily="34" charset="0"/>
                <a:ea typeface="Calibri" panose="020F0502020204030204" pitchFamily="34" charset="0"/>
                <a:cs typeface="Calibri" panose="020F0502020204030204" pitchFamily="34" charset="0"/>
              </a:rPr>
              <a:t> ، مما يزعج م</a:t>
            </a:r>
            <a:r>
              <a:rPr lang="ar-SA" sz="1100" dirty="0">
                <a:effectLst/>
                <a:latin typeface="Calibri" panose="020F0502020204030204" pitchFamily="34" charset="0"/>
                <a:ea typeface="Calibri" panose="020F0502020204030204" pitchFamily="34" charset="0"/>
                <a:cs typeface="Calibri" panose="020F0502020204030204" pitchFamily="34" charset="0"/>
              </a:rPr>
              <a:t>اري</a:t>
            </a:r>
            <a:r>
              <a:rPr lang="en-US" sz="1100" dirty="0">
                <a:effectLst/>
                <a:latin typeface="Calibri" panose="020F0502020204030204" pitchFamily="34" charset="0"/>
                <a:ea typeface="Calibri" panose="020F0502020204030204" pitchFamily="34" charset="0"/>
                <a:cs typeface="Calibri" panose="020F0502020204030204" pitchFamily="34" charset="0"/>
              </a:rPr>
              <a:t> ويخيفها. ت</a:t>
            </a:r>
            <a:r>
              <a:rPr lang="ar-SA" sz="1100" dirty="0">
                <a:effectLst/>
                <a:latin typeface="Calibri" panose="020F0502020204030204" pitchFamily="34" charset="0"/>
                <a:ea typeface="Calibri" panose="020F0502020204030204" pitchFamily="34" charset="0"/>
                <a:cs typeface="Calibri" panose="020F0502020204030204" pitchFamily="34" charset="0"/>
              </a:rPr>
              <a:t>عاني</a:t>
            </a:r>
            <a:r>
              <a:rPr lang="en-US" sz="1100" dirty="0">
                <a:effectLst/>
                <a:latin typeface="Calibri" panose="020F0502020204030204" pitchFamily="34" charset="0"/>
                <a:ea typeface="Calibri" panose="020F0502020204030204" pitchFamily="34" charset="0"/>
                <a:cs typeface="Calibri" panose="020F0502020204030204" pitchFamily="34" charset="0"/>
              </a:rPr>
              <a:t> والدة ماري من أجل الحياة في المنزل ، لقد كانت تحضر</a:t>
            </a:r>
            <a:r>
              <a:rPr lang="ar-SA" sz="1100" dirty="0">
                <a:effectLst/>
                <a:latin typeface="Calibri" panose="020F0502020204030204" pitchFamily="34" charset="0"/>
                <a:ea typeface="Calibri" panose="020F0502020204030204" pitchFamily="34" charset="0"/>
                <a:cs typeface="Calibri" panose="020F0502020204030204" pitchFamily="34" charset="0"/>
              </a:rPr>
              <a:t> مع</a:t>
            </a:r>
            <a:r>
              <a:rPr lang="en-US" sz="1100" dirty="0">
                <a:effectLst/>
                <a:latin typeface="Calibri" panose="020F0502020204030204" pitchFamily="34" charset="0"/>
                <a:ea typeface="Calibri" panose="020F0502020204030204" pitchFamily="34" charset="0"/>
                <a:cs typeface="Calibri" panose="020F0502020204030204" pitchFamily="34" charset="0"/>
              </a:rPr>
              <a:t> مجموعة نسائية حيث قامت بتكوين صداقات جيدة. على الرغم من عمل ماري ووالدتها ، لا تملك الأسرة في كثير من الأحيان ما يكفي من المال لتلبية احتياجاتهم الأساسية وهي قلقة بشأن شقيقيها الأصغر سناً ال</a:t>
            </a:r>
            <a:r>
              <a:rPr lang="ar-SA" sz="1100" dirty="0">
                <a:effectLst/>
                <a:latin typeface="Calibri" panose="020F0502020204030204" pitchFamily="34" charset="0"/>
                <a:ea typeface="Calibri" panose="020F0502020204030204" pitchFamily="34" charset="0"/>
                <a:cs typeface="Calibri" panose="020F0502020204030204" pitchFamily="34" charset="0"/>
              </a:rPr>
              <a:t>مقربين منها</a:t>
            </a:r>
            <a:r>
              <a:rPr lang="en-US" sz="1100" dirty="0">
                <a:effectLst/>
                <a:latin typeface="Calibri" panose="020F0502020204030204" pitchFamily="34" charset="0"/>
                <a:ea typeface="Calibri" panose="020F0502020204030204" pitchFamily="34" charset="0"/>
                <a:cs typeface="Calibri" panose="020F0502020204030204" pitchFamily="34" charset="0"/>
              </a:rPr>
              <a:t> كثيرًا.</a:t>
            </a:r>
          </a:p>
          <a:p>
            <a:pPr algn="r" rtl="1">
              <a:lnSpc>
                <a:spcPct val="107000"/>
              </a:lnSpc>
              <a:spcAft>
                <a:spcPts val="800"/>
              </a:spcAft>
            </a:pPr>
            <a:endParaRPr lang="en-US" sz="1100" dirty="0">
              <a:effectLst/>
              <a:latin typeface="Calibri" panose="020F0502020204030204" pitchFamily="34" charset="0"/>
              <a:ea typeface="Calibri" panose="020F0502020204030204" pitchFamily="34" charset="0"/>
              <a:cs typeface="Calibri" panose="020F0502020204030204" pitchFamily="34" charset="0"/>
            </a:endParaRPr>
          </a:p>
          <a:p>
            <a:pPr algn="r" rtl="1">
              <a:lnSpc>
                <a:spcPct val="107000"/>
              </a:lnSpc>
              <a:spcAft>
                <a:spcPts val="800"/>
              </a:spcAft>
            </a:pPr>
            <a:r>
              <a:rPr lang="en-US" sz="1100" b="1" dirty="0">
                <a:effectLst/>
                <a:latin typeface="Calibri" panose="020F0502020204030204" pitchFamily="34" charset="0"/>
                <a:ea typeface="Calibri" panose="020F0502020204030204" pitchFamily="34" charset="0"/>
                <a:cs typeface="Calibri" panose="020F0502020204030204" pitchFamily="34" charset="0"/>
              </a:rPr>
              <a:t>السيناريو</a:t>
            </a:r>
            <a:r>
              <a:rPr lang="ar-SA" sz="1100" b="1" dirty="0">
                <a:effectLst/>
                <a:latin typeface="Calibri" panose="020F0502020204030204" pitchFamily="34" charset="0"/>
                <a:ea typeface="Calibri" panose="020F0502020204030204" pitchFamily="34" charset="0"/>
                <a:cs typeface="Calibri" panose="020F0502020204030204" pitchFamily="34" charset="0"/>
              </a:rPr>
              <a:t>٢</a:t>
            </a:r>
            <a:endParaRPr lang="en-US" sz="1100" dirty="0">
              <a:effectLst/>
              <a:latin typeface="Calibri" panose="020F0502020204030204" pitchFamily="34" charset="0"/>
              <a:ea typeface="Calibri" panose="020F0502020204030204" pitchFamily="34" charset="0"/>
              <a:cs typeface="Calibri" panose="020F0502020204030204" pitchFamily="34" charset="0"/>
            </a:endParaRPr>
          </a:p>
          <a:p>
            <a:pPr algn="r" rtl="1">
              <a:lnSpc>
                <a:spcPct val="107000"/>
              </a:lnSpc>
              <a:spcAft>
                <a:spcPts val="800"/>
              </a:spcAft>
            </a:pPr>
            <a:r>
              <a:rPr lang="ar-SA" sz="1100" dirty="0">
                <a:effectLst/>
                <a:latin typeface="Calibri" panose="020F0502020204030204" pitchFamily="34" charset="0"/>
                <a:ea typeface="Calibri" panose="020F0502020204030204" pitchFamily="34" charset="0"/>
                <a:cs typeface="Calibri" panose="020F0502020204030204" pitchFamily="34" charset="0"/>
              </a:rPr>
              <a:t>عُمر</a:t>
            </a:r>
            <a:r>
              <a:rPr lang="en-US" sz="1100" dirty="0">
                <a:effectLst/>
                <a:latin typeface="Calibri" panose="020F0502020204030204" pitchFamily="34" charset="0"/>
                <a:ea typeface="Calibri" panose="020F0502020204030204" pitchFamily="34" charset="0"/>
                <a:cs typeface="Calibri" panose="020F0502020204030204" pitchFamily="34" charset="0"/>
              </a:rPr>
              <a:t> طفل يبلغ من العمر عامين يعيش مع والدته في مخيم للاجئين. والدته تبلغ من العمر </a:t>
            </a:r>
            <a:r>
              <a:rPr lang="ar-SA" sz="1100" dirty="0">
                <a:effectLst/>
                <a:latin typeface="Calibri" panose="020F0502020204030204" pitchFamily="34" charset="0"/>
                <a:ea typeface="Calibri" panose="020F0502020204030204" pitchFamily="34" charset="0"/>
                <a:cs typeface="Calibri" panose="020F0502020204030204" pitchFamily="34" charset="0"/>
              </a:rPr>
              <a:t>١٧</a:t>
            </a:r>
            <a:r>
              <a:rPr lang="en-US" sz="1100" dirty="0">
                <a:effectLst/>
                <a:latin typeface="Calibri" panose="020F0502020204030204" pitchFamily="34" charset="0"/>
                <a:ea typeface="Calibri" panose="020F0502020204030204" pitchFamily="34" charset="0"/>
                <a:cs typeface="Calibri" panose="020F0502020204030204" pitchFamily="34" charset="0"/>
              </a:rPr>
              <a:t> عامًا وتعيش بمفردها منذ أن غادر الأب عندما علم أنها حامل. تعيش عائلتها أيضًا في المخيم القريب. يعاني عمر من الإهمال</a:t>
            </a:r>
            <a:r>
              <a:rPr lang="ar-SA" sz="1100" dirty="0">
                <a:effectLst/>
                <a:latin typeface="Calibri" panose="020F0502020204030204" pitchFamily="34" charset="0"/>
                <a:ea typeface="Calibri" panose="020F0502020204030204" pitchFamily="34" charset="0"/>
                <a:cs typeface="Calibri" panose="020F0502020204030204" pitchFamily="34" charset="0"/>
              </a:rPr>
              <a:t>، لدى </a:t>
            </a:r>
            <a:r>
              <a:rPr lang="en-US" sz="1100" dirty="0">
                <a:effectLst/>
                <a:latin typeface="Calibri" panose="020F0502020204030204" pitchFamily="34" charset="0"/>
                <a:ea typeface="Calibri" panose="020F0502020204030204" pitchFamily="34" charset="0"/>
                <a:cs typeface="Calibri" panose="020F0502020204030204" pitchFamily="34" charset="0"/>
              </a:rPr>
              <a:t>والدته مشاكل نفسية وت</a:t>
            </a:r>
            <a:r>
              <a:rPr lang="ar-SA" sz="1100" dirty="0">
                <a:effectLst/>
                <a:latin typeface="Calibri" panose="020F0502020204030204" pitchFamily="34" charset="0"/>
                <a:ea typeface="Calibri" panose="020F0502020204030204" pitchFamily="34" charset="0"/>
                <a:cs typeface="Calibri" panose="020F0502020204030204" pitchFamily="34" charset="0"/>
              </a:rPr>
              <a:t>عاني </a:t>
            </a:r>
            <a:r>
              <a:rPr lang="en-US" sz="1100" dirty="0">
                <a:effectLst/>
                <a:latin typeface="Calibri" panose="020F0502020204030204" pitchFamily="34" charset="0"/>
                <a:ea typeface="Calibri" panose="020F0502020204030204" pitchFamily="34" charset="0"/>
                <a:cs typeface="Calibri" panose="020F0502020204030204" pitchFamily="34" charset="0"/>
              </a:rPr>
              <a:t>لرعايته. غالبًا ما يبدو متسخًا وأحيانًا لا يرتدي الملابس المناسبة. يبدو أيضًا أنه لا يحصل على ما يكفي من الطعام. حصلت والدته على وظيفة في متجر محلي وتتركه أحيانًا مع الجيران أثناء ذهابها إلى العمل ، وأحيانًا تتركه أيضًا للذهاب لرؤية صديقها الجديد. كانت جدة عمر هي التي </a:t>
            </a:r>
            <a:r>
              <a:rPr lang="ar-SA" sz="1100" dirty="0">
                <a:effectLst/>
                <a:latin typeface="Calibri" panose="020F0502020204030204" pitchFamily="34" charset="0"/>
                <a:ea typeface="Calibri" panose="020F0502020204030204" pitchFamily="34" charset="0"/>
                <a:cs typeface="Calibri" panose="020F0502020204030204" pitchFamily="34" charset="0"/>
              </a:rPr>
              <a:t>تواصلت</a:t>
            </a:r>
            <a:r>
              <a:rPr lang="en-US" sz="1100" dirty="0">
                <a:effectLst/>
                <a:latin typeface="Calibri" panose="020F0502020204030204" pitchFamily="34" charset="0"/>
                <a:ea typeface="Calibri" panose="020F0502020204030204" pitchFamily="34" charset="0"/>
                <a:cs typeface="Calibri" panose="020F0502020204030204" pitchFamily="34" charset="0"/>
              </a:rPr>
              <a:t> </a:t>
            </a:r>
            <a:r>
              <a:rPr lang="ar-SA" sz="1100" dirty="0">
                <a:effectLst/>
                <a:latin typeface="Calibri" panose="020F0502020204030204" pitchFamily="34" charset="0"/>
                <a:ea typeface="Calibri" panose="020F0502020204030204" pitchFamily="34" charset="0"/>
                <a:cs typeface="Calibri" panose="020F0502020204030204" pitchFamily="34" charset="0"/>
              </a:rPr>
              <a:t>مع </a:t>
            </a:r>
            <a:r>
              <a:rPr lang="en-US" sz="1100" dirty="0">
                <a:effectLst/>
                <a:latin typeface="Calibri" panose="020F0502020204030204" pitchFamily="34" charset="0"/>
                <a:ea typeface="Calibri" panose="020F0502020204030204" pitchFamily="34" charset="0"/>
                <a:cs typeface="Calibri" panose="020F0502020204030204" pitchFamily="34" charset="0"/>
              </a:rPr>
              <a:t>فريق إدارة الحالة. تريد مساعدة عمر لكن التعامل مع ابنتها صعب ، تقول إن والدته تهتم به لكن سلوكها لا يمكن التنبؤ به بسبب مشاكل صحتها ال</a:t>
            </a:r>
            <a:r>
              <a:rPr lang="ar-SA" sz="1100" dirty="0">
                <a:effectLst/>
                <a:latin typeface="Calibri" panose="020F0502020204030204" pitchFamily="34" charset="0"/>
                <a:ea typeface="Calibri" panose="020F0502020204030204" pitchFamily="34" charset="0"/>
                <a:cs typeface="Calibri" panose="020F0502020204030204" pitchFamily="34" charset="0"/>
              </a:rPr>
              <a:t>نفس</a:t>
            </a:r>
            <a:r>
              <a:rPr lang="en-US" sz="1100" dirty="0">
                <a:effectLst/>
                <a:latin typeface="Calibri" panose="020F0502020204030204" pitchFamily="34" charset="0"/>
                <a:ea typeface="Calibri" panose="020F0502020204030204" pitchFamily="34" charset="0"/>
                <a:cs typeface="Calibri" panose="020F0502020204030204" pitchFamily="34" charset="0"/>
              </a:rPr>
              <a:t>ية. تقول إنها لا تفهم كيف تكون أماً لأنها صغيرة جدًا</a:t>
            </a:r>
            <a:r>
              <a:rPr lang="en-US" sz="1100" dirty="0">
                <a:effectLst/>
                <a:latin typeface="Calibri" panose="020F0502020204030204" pitchFamily="34" charset="0"/>
                <a:ea typeface="Calibri" panose="020F0502020204030204" pitchFamily="34" charset="0"/>
                <a:cs typeface="Arial" panose="020B0604020202020204" pitchFamily="34" charset="0"/>
              </a:rPr>
              <a:t>.</a:t>
            </a:r>
          </a:p>
        </p:txBody>
      </p:sp>
      <p:grpSp>
        <p:nvGrpSpPr>
          <p:cNvPr id="46" name="Group 45">
            <a:extLst>
              <a:ext uri="{FF2B5EF4-FFF2-40B4-BE49-F238E27FC236}">
                <a16:creationId xmlns:a16="http://schemas.microsoft.com/office/drawing/2014/main" id="{A030CE7E-5093-C4FC-7D26-FFCDDE9948D8}"/>
              </a:ext>
            </a:extLst>
          </p:cNvPr>
          <p:cNvGrpSpPr/>
          <p:nvPr/>
        </p:nvGrpSpPr>
        <p:grpSpPr>
          <a:xfrm>
            <a:off x="1285643" y="1271892"/>
            <a:ext cx="408442" cy="834676"/>
            <a:chOff x="1285643" y="1271892"/>
            <a:chExt cx="408442" cy="834676"/>
          </a:xfrm>
        </p:grpSpPr>
        <p:sp>
          <p:nvSpPr>
            <p:cNvPr id="31" name="Round Same Side Corner Rectangle 21">
              <a:extLst>
                <a:ext uri="{FF2B5EF4-FFF2-40B4-BE49-F238E27FC236}">
                  <a16:creationId xmlns:a16="http://schemas.microsoft.com/office/drawing/2014/main" id="{99E228D1-C550-65EC-41D4-D0DD33142D3E}"/>
                </a:ext>
              </a:extLst>
            </p:cNvPr>
            <p:cNvSpPr/>
            <p:nvPr/>
          </p:nvSpPr>
          <p:spPr>
            <a:xfrm>
              <a:off x="1347364" y="1585334"/>
              <a:ext cx="284999" cy="521234"/>
            </a:xfrm>
            <a:prstGeom prst="round2SameRect">
              <a:avLst>
                <a:gd name="adj1" fmla="val 50000"/>
                <a:gd name="adj2" fmla="val 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2" name="Oval 31">
              <a:extLst>
                <a:ext uri="{FF2B5EF4-FFF2-40B4-BE49-F238E27FC236}">
                  <a16:creationId xmlns:a16="http://schemas.microsoft.com/office/drawing/2014/main" id="{DD0D34ED-9CA2-44EF-89E9-1DBE07B6EB5B}"/>
                </a:ext>
              </a:extLst>
            </p:cNvPr>
            <p:cNvSpPr/>
            <p:nvPr/>
          </p:nvSpPr>
          <p:spPr>
            <a:xfrm>
              <a:off x="1355996" y="1271892"/>
              <a:ext cx="267735" cy="267735"/>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0" name="Flowchart: Manual Operation 29">
              <a:extLst>
                <a:ext uri="{FF2B5EF4-FFF2-40B4-BE49-F238E27FC236}">
                  <a16:creationId xmlns:a16="http://schemas.microsoft.com/office/drawing/2014/main" id="{ABC5B98F-B5DD-15B3-D0BA-20A1939CA55C}"/>
                </a:ext>
              </a:extLst>
            </p:cNvPr>
            <p:cNvSpPr/>
            <p:nvPr/>
          </p:nvSpPr>
          <p:spPr>
            <a:xfrm rot="10800000">
              <a:off x="1285643" y="1669895"/>
              <a:ext cx="408442" cy="436672"/>
            </a:xfrm>
            <a:prstGeom prst="flowChartManualOperation">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grpSp>
        <p:nvGrpSpPr>
          <p:cNvPr id="45" name="Group 44">
            <a:extLst>
              <a:ext uri="{FF2B5EF4-FFF2-40B4-BE49-F238E27FC236}">
                <a16:creationId xmlns:a16="http://schemas.microsoft.com/office/drawing/2014/main" id="{993EC1CB-E35C-B9BC-80A8-7D8C5036D5AA}"/>
              </a:ext>
            </a:extLst>
          </p:cNvPr>
          <p:cNvGrpSpPr/>
          <p:nvPr/>
        </p:nvGrpSpPr>
        <p:grpSpPr>
          <a:xfrm>
            <a:off x="1366459" y="5233109"/>
            <a:ext cx="246811" cy="559272"/>
            <a:chOff x="1366459" y="5233109"/>
            <a:chExt cx="246811" cy="559272"/>
          </a:xfrm>
        </p:grpSpPr>
        <p:sp>
          <p:nvSpPr>
            <p:cNvPr id="41" name="Round Same Side Corner Rectangle 21">
              <a:extLst>
                <a:ext uri="{FF2B5EF4-FFF2-40B4-BE49-F238E27FC236}">
                  <a16:creationId xmlns:a16="http://schemas.microsoft.com/office/drawing/2014/main" id="{F638A818-A13F-94CA-B8DF-3D8897B02B33}"/>
                </a:ext>
              </a:extLst>
            </p:cNvPr>
            <p:cNvSpPr/>
            <p:nvPr/>
          </p:nvSpPr>
          <p:spPr>
            <a:xfrm>
              <a:off x="1366459" y="5504551"/>
              <a:ext cx="246811" cy="287830"/>
            </a:xfrm>
            <a:prstGeom prst="round2SameRect">
              <a:avLst>
                <a:gd name="adj1" fmla="val 50000"/>
                <a:gd name="adj2" fmla="val 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42" name="Oval 41">
              <a:extLst>
                <a:ext uri="{FF2B5EF4-FFF2-40B4-BE49-F238E27FC236}">
                  <a16:creationId xmlns:a16="http://schemas.microsoft.com/office/drawing/2014/main" id="{137BE000-2CAF-EDC3-308D-F5B916245ECD}"/>
                </a:ext>
              </a:extLst>
            </p:cNvPr>
            <p:cNvSpPr/>
            <p:nvPr/>
          </p:nvSpPr>
          <p:spPr>
            <a:xfrm>
              <a:off x="1373934" y="5233109"/>
              <a:ext cx="231861" cy="231859"/>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43" name="Round Same Side Corner Rectangle 21">
              <a:extLst>
                <a:ext uri="{FF2B5EF4-FFF2-40B4-BE49-F238E27FC236}">
                  <a16:creationId xmlns:a16="http://schemas.microsoft.com/office/drawing/2014/main" id="{A1A593A7-FCDF-0A66-F474-8C06BD5ADD02}"/>
                </a:ext>
              </a:extLst>
            </p:cNvPr>
            <p:cNvSpPr/>
            <p:nvPr/>
          </p:nvSpPr>
          <p:spPr>
            <a:xfrm>
              <a:off x="1456623" y="5714849"/>
              <a:ext cx="66482" cy="77532"/>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spTree>
    <p:extLst>
      <p:ext uri="{BB962C8B-B14F-4D97-AF65-F5344CB8AC3E}">
        <p14:creationId xmlns:p14="http://schemas.microsoft.com/office/powerpoint/2010/main" val="29936885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 name="TextBox 2">
            <a:extLst>
              <a:ext uri="{FF2B5EF4-FFF2-40B4-BE49-F238E27FC236}">
                <a16:creationId xmlns:a16="http://schemas.microsoft.com/office/drawing/2014/main" id="{9F0F55EB-B487-3C7C-F2FC-7FB5724A94BC}"/>
              </a:ext>
            </a:extLst>
          </p:cNvPr>
          <p:cNvSpPr txBox="1"/>
          <p:nvPr/>
        </p:nvSpPr>
        <p:spPr>
          <a:xfrm>
            <a:off x="1901370" y="699799"/>
            <a:ext cx="4338721" cy="4381008"/>
          </a:xfrm>
          <a:prstGeom prst="rect">
            <a:avLst/>
          </a:prstGeom>
          <a:noFill/>
        </p:spPr>
        <p:txBody>
          <a:bodyPr wrap="square">
            <a:spAutoFit/>
          </a:bodyPr>
          <a:lstStyle/>
          <a:p>
            <a:pPr algn="r" rtl="1">
              <a:lnSpc>
                <a:spcPct val="107000"/>
              </a:lnSpc>
              <a:spcAft>
                <a:spcPts val="800"/>
              </a:spcAft>
            </a:pPr>
            <a:r>
              <a:rPr lang="en-US" sz="1100" b="1" dirty="0">
                <a:effectLst/>
                <a:latin typeface="Calibri" panose="020F0502020204030204" pitchFamily="34" charset="0"/>
                <a:ea typeface="Calibri" panose="020F0502020204030204" pitchFamily="34" charset="0"/>
                <a:cs typeface="Calibri" panose="020F0502020204030204" pitchFamily="34" charset="0"/>
              </a:rPr>
              <a:t>السيناريو </a:t>
            </a:r>
            <a:r>
              <a:rPr lang="ar-SA" sz="1100" b="1" dirty="0">
                <a:effectLst/>
                <a:latin typeface="Calibri" panose="020F0502020204030204" pitchFamily="34" charset="0"/>
                <a:ea typeface="Calibri" panose="020F0502020204030204" pitchFamily="34" charset="0"/>
                <a:cs typeface="Calibri" panose="020F0502020204030204" pitchFamily="34" charset="0"/>
              </a:rPr>
              <a:t>٣</a:t>
            </a:r>
            <a:endParaRPr lang="en-US" sz="1100" dirty="0">
              <a:effectLst/>
              <a:latin typeface="Calibri" panose="020F0502020204030204" pitchFamily="34" charset="0"/>
              <a:ea typeface="Calibri" panose="020F0502020204030204" pitchFamily="34" charset="0"/>
              <a:cs typeface="Calibri" panose="020F0502020204030204" pitchFamily="34" charset="0"/>
            </a:endParaRPr>
          </a:p>
          <a:p>
            <a:pPr algn="r" rtl="1">
              <a:lnSpc>
                <a:spcPct val="107000"/>
              </a:lnSpc>
              <a:spcAft>
                <a:spcPts val="800"/>
              </a:spcAft>
            </a:pPr>
            <a:r>
              <a:rPr lang="en-US" sz="1100" dirty="0">
                <a:effectLst/>
                <a:latin typeface="Calibri" panose="020F0502020204030204" pitchFamily="34" charset="0"/>
                <a:ea typeface="Calibri" panose="020F0502020204030204" pitchFamily="34" charset="0"/>
                <a:cs typeface="Calibri" panose="020F0502020204030204" pitchFamily="34" charset="0"/>
              </a:rPr>
              <a:t>فاطمة فتاة تبلغ من العمر </a:t>
            </a:r>
            <a:r>
              <a:rPr lang="ar-SA" sz="1100" dirty="0">
                <a:effectLst/>
                <a:latin typeface="Calibri" panose="020F0502020204030204" pitchFamily="34" charset="0"/>
                <a:ea typeface="Calibri" panose="020F0502020204030204" pitchFamily="34" charset="0"/>
                <a:cs typeface="Calibri" panose="020F0502020204030204" pitchFamily="34" charset="0"/>
              </a:rPr>
              <a:t>٧</a:t>
            </a:r>
            <a:r>
              <a:rPr lang="en-US" sz="1100" dirty="0">
                <a:effectLst/>
                <a:latin typeface="Calibri" panose="020F0502020204030204" pitchFamily="34" charset="0"/>
                <a:ea typeface="Calibri" panose="020F0502020204030204" pitchFamily="34" charset="0"/>
                <a:cs typeface="Calibri" panose="020F0502020204030204" pitchFamily="34" charset="0"/>
              </a:rPr>
              <a:t> سنوات. وهي نازحة حاليًا في مدينة كبيرة بسبب الصراع في بلدتها الأصلية ، وتعيش مع عائلة أخرى في رعاية الأقارب. بقي والدها ووالد</a:t>
            </a:r>
            <a:r>
              <a:rPr lang="ar-SA" sz="1100" dirty="0">
                <a:effectLst/>
                <a:latin typeface="Calibri" panose="020F0502020204030204" pitchFamily="34" charset="0"/>
                <a:ea typeface="Calibri" panose="020F0502020204030204" pitchFamily="34" charset="0"/>
                <a:cs typeface="Calibri" panose="020F0502020204030204" pitchFamily="34" charset="0"/>
              </a:rPr>
              <a:t>ت</a:t>
            </a:r>
            <a:r>
              <a:rPr lang="en-US" sz="1100" dirty="0">
                <a:effectLst/>
                <a:latin typeface="Calibri" panose="020F0502020204030204" pitchFamily="34" charset="0"/>
                <a:ea typeface="Calibri" panose="020F0502020204030204" pitchFamily="34" charset="0"/>
                <a:cs typeface="Calibri" panose="020F0502020204030204" pitchFamily="34" charset="0"/>
              </a:rPr>
              <a:t>ها في بلدتهما للعمل لأنهما لا يستطيعان الفرار</a:t>
            </a:r>
            <a:r>
              <a:rPr lang="ar-SA" sz="1100" dirty="0">
                <a:effectLst/>
                <a:latin typeface="Calibri" panose="020F0502020204030204" pitchFamily="34" charset="0"/>
                <a:ea typeface="Calibri" panose="020F0502020204030204" pitchFamily="34" charset="0"/>
                <a:cs typeface="Calibri" panose="020F0502020204030204" pitchFamily="34" charset="0"/>
              </a:rPr>
              <a:t> والبقاء</a:t>
            </a:r>
            <a:r>
              <a:rPr lang="en-US" sz="1100" dirty="0">
                <a:effectLst/>
                <a:latin typeface="Calibri" panose="020F0502020204030204" pitchFamily="34" charset="0"/>
                <a:ea typeface="Calibri" panose="020F0502020204030204" pitchFamily="34" charset="0"/>
                <a:cs typeface="Calibri" panose="020F0502020204030204" pitchFamily="34" charset="0"/>
              </a:rPr>
              <a:t> دون عمل في المدينة ، </a:t>
            </a:r>
            <a:r>
              <a:rPr lang="ar-SA" sz="1100" dirty="0">
                <a:effectLst/>
                <a:latin typeface="Calibri" panose="020F0502020204030204" pitchFamily="34" charset="0"/>
                <a:ea typeface="Calibri" panose="020F0502020204030204" pitchFamily="34" charset="0"/>
                <a:cs typeface="Calibri" panose="020F0502020204030204" pitchFamily="34" charset="0"/>
              </a:rPr>
              <a:t> وهي </a:t>
            </a:r>
            <a:r>
              <a:rPr lang="en-US" sz="1100" dirty="0">
                <a:effectLst/>
                <a:latin typeface="Calibri" panose="020F0502020204030204" pitchFamily="34" charset="0"/>
                <a:ea typeface="Calibri" panose="020F0502020204030204" pitchFamily="34" charset="0"/>
                <a:cs typeface="Calibri" panose="020F0502020204030204" pitchFamily="34" charset="0"/>
              </a:rPr>
              <a:t>تتحدث إليهما بانتظام. </a:t>
            </a:r>
            <a:r>
              <a:rPr lang="ar-SA" sz="1100" dirty="0">
                <a:effectLst/>
                <a:latin typeface="Calibri" panose="020F0502020204030204" pitchFamily="34" charset="0"/>
                <a:ea typeface="Calibri" panose="020F0502020204030204" pitchFamily="34" charset="0"/>
                <a:cs typeface="Calibri" panose="020F0502020204030204" pitchFamily="34" charset="0"/>
              </a:rPr>
              <a:t>ال</a:t>
            </a:r>
            <a:r>
              <a:rPr lang="en-US" sz="1100" dirty="0">
                <a:effectLst/>
                <a:latin typeface="Calibri" panose="020F0502020204030204" pitchFamily="34" charset="0"/>
                <a:ea typeface="Calibri" panose="020F0502020204030204" pitchFamily="34" charset="0"/>
                <a:cs typeface="Calibri" panose="020F0502020204030204" pitchFamily="34" charset="0"/>
              </a:rPr>
              <a:t>عائلة </a:t>
            </a:r>
            <a:r>
              <a:rPr lang="ar-SA" sz="1100" dirty="0">
                <a:effectLst/>
                <a:latin typeface="Calibri" panose="020F0502020204030204" pitchFamily="34" charset="0"/>
                <a:ea typeface="Calibri" panose="020F0502020204030204" pitchFamily="34" charset="0"/>
                <a:cs typeface="Calibri" panose="020F0502020204030204" pitchFamily="34" charset="0"/>
              </a:rPr>
              <a:t>التي تبقى </a:t>
            </a:r>
            <a:r>
              <a:rPr lang="en-US" sz="1100" dirty="0">
                <a:effectLst/>
                <a:latin typeface="Calibri" panose="020F0502020204030204" pitchFamily="34" charset="0"/>
                <a:ea typeface="Calibri" panose="020F0502020204030204" pitchFamily="34" charset="0"/>
                <a:cs typeface="Calibri" panose="020F0502020204030204" pitchFamily="34" charset="0"/>
              </a:rPr>
              <a:t>فاطمة</a:t>
            </a:r>
            <a:r>
              <a:rPr lang="ar-SA" sz="1100" dirty="0">
                <a:effectLst/>
                <a:latin typeface="Calibri" panose="020F0502020204030204" pitchFamily="34" charset="0"/>
                <a:ea typeface="Calibri" panose="020F0502020204030204" pitchFamily="34" charset="0"/>
                <a:cs typeface="Calibri" panose="020F0502020204030204" pitchFamily="34" charset="0"/>
              </a:rPr>
              <a:t> معها</a:t>
            </a:r>
            <a:r>
              <a:rPr lang="en-US" sz="1100" dirty="0">
                <a:effectLst/>
                <a:latin typeface="Calibri" panose="020F0502020204030204" pitchFamily="34" charset="0"/>
                <a:ea typeface="Calibri" panose="020F0502020204030204" pitchFamily="34" charset="0"/>
                <a:cs typeface="Calibri" panose="020F0502020204030204" pitchFamily="34" charset="0"/>
              </a:rPr>
              <a:t> لديه</a:t>
            </a:r>
            <a:r>
              <a:rPr lang="ar-SA" sz="1100" dirty="0">
                <a:effectLst/>
                <a:latin typeface="Calibri" panose="020F0502020204030204" pitchFamily="34" charset="0"/>
                <a:ea typeface="Calibri" panose="020F0502020204030204" pitchFamily="34" charset="0"/>
                <a:cs typeface="Calibri" panose="020F0502020204030204" pitchFamily="34" charset="0"/>
              </a:rPr>
              <a:t>م ٦</a:t>
            </a:r>
            <a:r>
              <a:rPr lang="en-US" sz="1100" dirty="0">
                <a:effectLst/>
                <a:latin typeface="Calibri" panose="020F0502020204030204" pitchFamily="34" charset="0"/>
                <a:ea typeface="Calibri" panose="020F0502020204030204" pitchFamily="34" charset="0"/>
                <a:cs typeface="Calibri" panose="020F0502020204030204" pitchFamily="34" charset="0"/>
              </a:rPr>
              <a:t> أطفال ، لذا فإن مقدمي الرعاية مرهقون للغاية. لهذا السبب ، تخرج فاطمة للتسول مع أحد الأطفال الأكبر سنًا كل يوم في المدينة. لا تشعر بالأمان وقد تعرضت للتحرش الجنسي من قبل رجال محليين أثناء خروجها. تهتم الأسرة بفاطمة و</a:t>
            </a:r>
            <a:r>
              <a:rPr lang="ar-SA" sz="1100" dirty="0">
                <a:effectLst/>
                <a:latin typeface="Calibri" panose="020F0502020204030204" pitchFamily="34" charset="0"/>
                <a:ea typeface="Calibri" panose="020F0502020204030204" pitchFamily="34" charset="0"/>
                <a:cs typeface="Calibri" panose="020F0502020204030204" pitchFamily="34" charset="0"/>
              </a:rPr>
              <a:t>ي</a:t>
            </a:r>
            <a:r>
              <a:rPr lang="en-US" sz="1100" dirty="0">
                <a:effectLst/>
                <a:latin typeface="Calibri" panose="020F0502020204030204" pitchFamily="34" charset="0"/>
                <a:ea typeface="Calibri" panose="020F0502020204030204" pitchFamily="34" charset="0"/>
                <a:cs typeface="Calibri" panose="020F0502020204030204" pitchFamily="34" charset="0"/>
              </a:rPr>
              <a:t>ذهب الأب في الأسرة لاصطحابها كلما شعرت بخطر ، لكنهم لا يرون أي خيارات أخرى سوى استمرار التسول للمساعدة في دفع نفقات الأسرة. فاطمة منزعجة من غياب والديها وتشتاق إليهما كثيرًا ، لكنها تقول إنها تحب الأسرة التي تعيش معها. هي مسجلة في التعليم غير الرسمي وتحضر الفصول الدراسية كل يوم.</a:t>
            </a:r>
          </a:p>
          <a:p>
            <a:pPr algn="r" rtl="1">
              <a:lnSpc>
                <a:spcPct val="107000"/>
              </a:lnSpc>
              <a:spcAft>
                <a:spcPts val="800"/>
              </a:spcAft>
            </a:pPr>
            <a:endParaRPr lang="en-US" sz="1100" dirty="0">
              <a:effectLst/>
              <a:latin typeface="Calibri" panose="020F0502020204030204" pitchFamily="34" charset="0"/>
              <a:ea typeface="Calibri" panose="020F0502020204030204" pitchFamily="34" charset="0"/>
              <a:cs typeface="Calibri" panose="020F0502020204030204" pitchFamily="34" charset="0"/>
            </a:endParaRPr>
          </a:p>
          <a:p>
            <a:pPr algn="r" rtl="1">
              <a:lnSpc>
                <a:spcPct val="107000"/>
              </a:lnSpc>
              <a:spcAft>
                <a:spcPts val="800"/>
              </a:spcAft>
            </a:pPr>
            <a:r>
              <a:rPr lang="en-US" sz="1100" b="1" dirty="0">
                <a:effectLst/>
                <a:latin typeface="Calibri" panose="020F0502020204030204" pitchFamily="34" charset="0"/>
                <a:ea typeface="Calibri" panose="020F0502020204030204" pitchFamily="34" charset="0"/>
                <a:cs typeface="Calibri" panose="020F0502020204030204" pitchFamily="34" charset="0"/>
              </a:rPr>
              <a:t>السيناريو </a:t>
            </a:r>
            <a:r>
              <a:rPr lang="ar-SA" sz="1100" b="1" dirty="0">
                <a:effectLst/>
                <a:latin typeface="Calibri" panose="020F0502020204030204" pitchFamily="34" charset="0"/>
                <a:ea typeface="Calibri" panose="020F0502020204030204" pitchFamily="34" charset="0"/>
                <a:cs typeface="Calibri" panose="020F0502020204030204" pitchFamily="34" charset="0"/>
              </a:rPr>
              <a:t>٤</a:t>
            </a:r>
            <a:endParaRPr lang="en-US" sz="1100" dirty="0">
              <a:effectLst/>
              <a:latin typeface="Calibri" panose="020F0502020204030204" pitchFamily="34" charset="0"/>
              <a:ea typeface="Calibri" panose="020F0502020204030204" pitchFamily="34" charset="0"/>
              <a:cs typeface="Calibri" panose="020F0502020204030204" pitchFamily="34" charset="0"/>
            </a:endParaRPr>
          </a:p>
          <a:p>
            <a:pPr algn="r" rtl="1"/>
            <a:r>
              <a:rPr lang="en-US" sz="1100" dirty="0">
                <a:effectLst/>
                <a:latin typeface="Calibri" panose="020F0502020204030204" pitchFamily="34" charset="0"/>
                <a:ea typeface="Calibri" panose="020F0502020204030204" pitchFamily="34" charset="0"/>
                <a:cs typeface="Calibri" panose="020F0502020204030204" pitchFamily="34" charset="0"/>
              </a:rPr>
              <a:t>علي </a:t>
            </a:r>
            <a:r>
              <a:rPr lang="ar-SA" sz="1100" dirty="0">
                <a:effectLst/>
                <a:latin typeface="Calibri" panose="020F0502020204030204" pitchFamily="34" charset="0"/>
                <a:ea typeface="Calibri" panose="020F0502020204030204" pitchFamily="34" charset="0"/>
                <a:cs typeface="Calibri" panose="020F0502020204030204" pitchFamily="34" charset="0"/>
              </a:rPr>
              <a:t>فتى</a:t>
            </a:r>
            <a:r>
              <a:rPr lang="en-US" sz="1100" dirty="0">
                <a:effectLst/>
                <a:latin typeface="Calibri" panose="020F0502020204030204" pitchFamily="34" charset="0"/>
                <a:ea typeface="Calibri" panose="020F0502020204030204" pitchFamily="34" charset="0"/>
                <a:cs typeface="Calibri" panose="020F0502020204030204" pitchFamily="34" charset="0"/>
              </a:rPr>
              <a:t> يبلغ من العمر </a:t>
            </a:r>
            <a:r>
              <a:rPr lang="ar-SA" sz="1100" dirty="0">
                <a:effectLst/>
                <a:latin typeface="Calibri" panose="020F0502020204030204" pitchFamily="34" charset="0"/>
                <a:ea typeface="Calibri" panose="020F0502020204030204" pitchFamily="34" charset="0"/>
                <a:cs typeface="Calibri" panose="020F0502020204030204" pitchFamily="34" charset="0"/>
              </a:rPr>
              <a:t>١٦</a:t>
            </a:r>
            <a:r>
              <a:rPr lang="en-US" sz="1100" dirty="0">
                <a:effectLst/>
                <a:latin typeface="Calibri" panose="020F0502020204030204" pitchFamily="34" charset="0"/>
                <a:ea typeface="Calibri" panose="020F0502020204030204" pitchFamily="34" charset="0"/>
                <a:cs typeface="Calibri" panose="020F0502020204030204" pitchFamily="34" charset="0"/>
              </a:rPr>
              <a:t> عامًا. لديه تأخر في النمو وسلوكه مشابه لسلوك طفل يبلغ من العمر </a:t>
            </a:r>
            <a:r>
              <a:rPr lang="ar-SA" sz="1100" dirty="0">
                <a:latin typeface="Calibri" panose="020F0502020204030204" pitchFamily="34" charset="0"/>
                <a:ea typeface="Calibri" panose="020F0502020204030204" pitchFamily="34" charset="0"/>
                <a:cs typeface="Calibri" panose="020F0502020204030204" pitchFamily="34" charset="0"/>
              </a:rPr>
              <a:t>٨/٧</a:t>
            </a:r>
            <a:r>
              <a:rPr lang="en-US" sz="1100" dirty="0">
                <a:effectLst/>
                <a:latin typeface="Calibri" panose="020F0502020204030204" pitchFamily="34" charset="0"/>
                <a:ea typeface="Calibri" panose="020F0502020204030204" pitchFamily="34" charset="0"/>
                <a:cs typeface="Calibri" panose="020F0502020204030204" pitchFamily="34" charset="0"/>
              </a:rPr>
              <a:t> سنوات. يتنمر عليه الأطفال الآخرون وغالبًا ما يتعرض للمضايقات والضرب أحيانًا وهو في طريقه إلى المدرسة. في المدرسة ، يشعر معلمه بالإحباط من سلوكه ويضربه في محاولة لجعله يت</a:t>
            </a:r>
            <a:r>
              <a:rPr lang="ar-SA" sz="1100" dirty="0">
                <a:effectLst/>
                <a:latin typeface="Calibri" panose="020F0502020204030204" pitchFamily="34" charset="0"/>
                <a:ea typeface="Calibri" panose="020F0502020204030204" pitchFamily="34" charset="0"/>
                <a:cs typeface="Calibri" panose="020F0502020204030204" pitchFamily="34" charset="0"/>
              </a:rPr>
              <a:t>أدب</a:t>
            </a:r>
            <a:r>
              <a:rPr lang="en-US" sz="1100" dirty="0">
                <a:effectLst/>
                <a:latin typeface="Calibri" panose="020F0502020204030204" pitchFamily="34" charset="0"/>
                <a:ea typeface="Calibri" panose="020F0502020204030204" pitchFamily="34" charset="0"/>
                <a:cs typeface="Calibri" panose="020F0502020204030204" pitchFamily="34" charset="0"/>
              </a:rPr>
              <a:t>. والدته ووالده قلقان للغاية بشأن سلامته وكانا يحاولان مرافقته إلى المدرسة عندما يستطيعان ذلك ، لكنهما يعملان </a:t>
            </a:r>
            <a:r>
              <a:rPr lang="ar-SA" sz="1100" dirty="0">
                <a:effectLst/>
                <a:latin typeface="Calibri" panose="020F0502020204030204" pitchFamily="34" charset="0"/>
                <a:ea typeface="Calibri" panose="020F0502020204030204" pitchFamily="34" charset="0"/>
                <a:cs typeface="Calibri" panose="020F0502020204030204" pitchFamily="34" charset="0"/>
              </a:rPr>
              <a:t>و لا يمكنهما البقاء </a:t>
            </a:r>
            <a:r>
              <a:rPr lang="en-US" sz="1100" dirty="0">
                <a:effectLst/>
                <a:latin typeface="Calibri" panose="020F0502020204030204" pitchFamily="34" charset="0"/>
                <a:ea typeface="Calibri" panose="020F0502020204030204" pitchFamily="34" charset="0"/>
                <a:cs typeface="Calibri" panose="020F0502020204030204" pitchFamily="34" charset="0"/>
              </a:rPr>
              <a:t>في الجوار دائمًا ، ويفكران في إخراجه من المدرسة. في بعض الأحيان تساعد عمته وعمه في الاعتناء به. في عطلات نهاية الأسبوع ، يذهب أحيانًا إلى المساحة الصديقة لل</a:t>
            </a:r>
            <a:r>
              <a:rPr lang="ar-SA" sz="1100" dirty="0">
                <a:latin typeface="Calibri" panose="020F0502020204030204" pitchFamily="34" charset="0"/>
                <a:ea typeface="Calibri" panose="020F0502020204030204" pitchFamily="34" charset="0"/>
                <a:cs typeface="Calibri" panose="020F0502020204030204" pitchFamily="34" charset="0"/>
              </a:rPr>
              <a:t>طفل</a:t>
            </a:r>
            <a:r>
              <a:rPr lang="en-US" sz="1100" dirty="0">
                <a:effectLst/>
                <a:latin typeface="Calibri" panose="020F0502020204030204" pitchFamily="34" charset="0"/>
                <a:ea typeface="Calibri" panose="020F0502020204030204" pitchFamily="34" charset="0"/>
                <a:cs typeface="Calibri" panose="020F0502020204030204" pitchFamily="34" charset="0"/>
              </a:rPr>
              <a:t> حيث </a:t>
            </a:r>
            <a:r>
              <a:rPr lang="ar-SA" sz="1100" dirty="0">
                <a:effectLst/>
                <a:latin typeface="Calibri" panose="020F0502020204030204" pitchFamily="34" charset="0"/>
                <a:ea typeface="Calibri" panose="020F0502020204030204" pitchFamily="34" charset="0"/>
                <a:cs typeface="Calibri" panose="020F0502020204030204" pitchFamily="34" charset="0"/>
              </a:rPr>
              <a:t>الفريق مدرب</a:t>
            </a:r>
            <a:r>
              <a:rPr lang="en-US" sz="1100" dirty="0">
                <a:effectLst/>
                <a:latin typeface="Calibri" panose="020F0502020204030204" pitchFamily="34" charset="0"/>
                <a:ea typeface="Calibri" panose="020F0502020204030204" pitchFamily="34" charset="0"/>
                <a:cs typeface="Calibri" panose="020F0502020204030204" pitchFamily="34" charset="0"/>
              </a:rPr>
              <a:t> على العمل مع الأطفال ذوي ال</a:t>
            </a:r>
            <a:r>
              <a:rPr lang="ar-SA" sz="1100" dirty="0">
                <a:effectLst/>
                <a:latin typeface="Calibri" panose="020F0502020204030204" pitchFamily="34" charset="0"/>
                <a:ea typeface="Calibri" panose="020F0502020204030204" pitchFamily="34" charset="0"/>
                <a:cs typeface="Calibri" panose="020F0502020204030204" pitchFamily="34" charset="0"/>
              </a:rPr>
              <a:t>احتياجات الخاصة</a:t>
            </a:r>
            <a:r>
              <a:rPr lang="en-US" sz="1100" dirty="0">
                <a:effectLst/>
                <a:latin typeface="Calibri" panose="020F0502020204030204" pitchFamily="34" charset="0"/>
                <a:ea typeface="Calibri" panose="020F0502020204030204" pitchFamily="34" charset="0"/>
                <a:cs typeface="Calibri" panose="020F0502020204030204" pitchFamily="34" charset="0"/>
              </a:rPr>
              <a:t>. إنه يحب المساحة الصديقة للطفل ويبدو دائمًا سعيدًا عندما يكون هناك.</a:t>
            </a:r>
            <a:endParaRPr lang="en-US" sz="1100" dirty="0">
              <a:latin typeface="Calibri" panose="020F0502020204030204" pitchFamily="34" charset="0"/>
              <a:cs typeface="Calibri" panose="020F0502020204030204" pitchFamily="34" charset="0"/>
            </a:endParaRPr>
          </a:p>
        </p:txBody>
      </p:sp>
      <p:grpSp>
        <p:nvGrpSpPr>
          <p:cNvPr id="12" name="Group 11">
            <a:extLst>
              <a:ext uri="{FF2B5EF4-FFF2-40B4-BE49-F238E27FC236}">
                <a16:creationId xmlns:a16="http://schemas.microsoft.com/office/drawing/2014/main" id="{5F93C709-80E9-DD31-6801-782D5DB56D98}"/>
              </a:ext>
            </a:extLst>
          </p:cNvPr>
          <p:cNvGrpSpPr/>
          <p:nvPr/>
        </p:nvGrpSpPr>
        <p:grpSpPr>
          <a:xfrm>
            <a:off x="1282652" y="3907287"/>
            <a:ext cx="324211" cy="1045714"/>
            <a:chOff x="1282652" y="3907287"/>
            <a:chExt cx="324211" cy="1045714"/>
          </a:xfrm>
        </p:grpSpPr>
        <p:sp>
          <p:nvSpPr>
            <p:cNvPr id="5" name="Round Same Side Corner Rectangle 21">
              <a:extLst>
                <a:ext uri="{FF2B5EF4-FFF2-40B4-BE49-F238E27FC236}">
                  <a16:creationId xmlns:a16="http://schemas.microsoft.com/office/drawing/2014/main" id="{171D72F1-7523-86BD-0B90-FDB31A3ADDDD}"/>
                </a:ext>
              </a:extLst>
            </p:cNvPr>
            <p:cNvSpPr/>
            <p:nvPr/>
          </p:nvSpPr>
          <p:spPr>
            <a:xfrm>
              <a:off x="1282652" y="4263855"/>
              <a:ext cx="324211" cy="689146"/>
            </a:xfrm>
            <a:prstGeom prst="round2SameRect">
              <a:avLst>
                <a:gd name="adj1" fmla="val 50000"/>
                <a:gd name="adj2" fmla="val 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6" name="Oval 5">
              <a:extLst>
                <a:ext uri="{FF2B5EF4-FFF2-40B4-BE49-F238E27FC236}">
                  <a16:creationId xmlns:a16="http://schemas.microsoft.com/office/drawing/2014/main" id="{93885CE8-E363-DD9C-F12E-DCCAD13CE564}"/>
                </a:ext>
              </a:extLst>
            </p:cNvPr>
            <p:cNvSpPr/>
            <p:nvPr/>
          </p:nvSpPr>
          <p:spPr>
            <a:xfrm>
              <a:off x="1292472" y="3907287"/>
              <a:ext cx="304571" cy="304572"/>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grpSp>
        <p:nvGrpSpPr>
          <p:cNvPr id="13" name="Group 12">
            <a:extLst>
              <a:ext uri="{FF2B5EF4-FFF2-40B4-BE49-F238E27FC236}">
                <a16:creationId xmlns:a16="http://schemas.microsoft.com/office/drawing/2014/main" id="{B79D31E2-F90E-F5A4-D08E-4133073C82B9}"/>
              </a:ext>
            </a:extLst>
          </p:cNvPr>
          <p:cNvGrpSpPr/>
          <p:nvPr/>
        </p:nvGrpSpPr>
        <p:grpSpPr>
          <a:xfrm>
            <a:off x="1233337" y="838785"/>
            <a:ext cx="422833" cy="732116"/>
            <a:chOff x="1233337" y="848143"/>
            <a:chExt cx="422833" cy="732116"/>
          </a:xfrm>
        </p:grpSpPr>
        <p:sp>
          <p:nvSpPr>
            <p:cNvPr id="10" name="Round Same Side Corner Rectangle 21">
              <a:extLst>
                <a:ext uri="{FF2B5EF4-FFF2-40B4-BE49-F238E27FC236}">
                  <a16:creationId xmlns:a16="http://schemas.microsoft.com/office/drawing/2014/main" id="{96598367-AB83-F87E-41D6-0470C87FAF23}"/>
                </a:ext>
              </a:extLst>
            </p:cNvPr>
            <p:cNvSpPr/>
            <p:nvPr/>
          </p:nvSpPr>
          <p:spPr>
            <a:xfrm>
              <a:off x="1297233" y="1172628"/>
              <a:ext cx="295040" cy="342011"/>
            </a:xfrm>
            <a:prstGeom prst="round2SameRect">
              <a:avLst>
                <a:gd name="adj1" fmla="val 50000"/>
                <a:gd name="adj2" fmla="val 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1" name="Oval 10">
              <a:extLst>
                <a:ext uri="{FF2B5EF4-FFF2-40B4-BE49-F238E27FC236}">
                  <a16:creationId xmlns:a16="http://schemas.microsoft.com/office/drawing/2014/main" id="{A59FD782-79BF-BE67-BEA8-60F8131F4C11}"/>
                </a:ext>
              </a:extLst>
            </p:cNvPr>
            <p:cNvSpPr/>
            <p:nvPr/>
          </p:nvSpPr>
          <p:spPr>
            <a:xfrm>
              <a:off x="1306169" y="848143"/>
              <a:ext cx="277168" cy="277167"/>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9" name="Flowchart: Manual Operation 8">
              <a:extLst>
                <a:ext uri="{FF2B5EF4-FFF2-40B4-BE49-F238E27FC236}">
                  <a16:creationId xmlns:a16="http://schemas.microsoft.com/office/drawing/2014/main" id="{2D1F25AA-4447-FC73-5067-E3A9344D692E}"/>
                </a:ext>
              </a:extLst>
            </p:cNvPr>
            <p:cNvSpPr/>
            <p:nvPr/>
          </p:nvSpPr>
          <p:spPr>
            <a:xfrm rot="10800000">
              <a:off x="1233337" y="1275687"/>
              <a:ext cx="422833" cy="304572"/>
            </a:xfrm>
            <a:prstGeom prst="flowChartManualOperation">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spTree>
    <p:extLst>
      <p:ext uri="{BB962C8B-B14F-4D97-AF65-F5344CB8AC3E}">
        <p14:creationId xmlns:p14="http://schemas.microsoft.com/office/powerpoint/2010/main" val="231300077"/>
      </p:ext>
    </p:extLst>
  </p:cSld>
  <p:clrMapOvr>
    <a:masterClrMapping/>
  </p:clrMapOvr>
</p:sld>
</file>

<file path=ppt/theme/theme1.xml><?xml version="1.0" encoding="utf-8"?>
<a:theme xmlns:a="http://schemas.openxmlformats.org/drawingml/2006/main" name="Office Theme">
  <a:themeElements>
    <a:clrScheme name="CPCM">
      <a:dk1>
        <a:sysClr val="windowText" lastClr="000000"/>
      </a:dk1>
      <a:lt1>
        <a:sysClr val="window" lastClr="FFFFFF"/>
      </a:lt1>
      <a:dk2>
        <a:srgbClr val="406078"/>
      </a:dk2>
      <a:lt2>
        <a:srgbClr val="E7E6E6"/>
      </a:lt2>
      <a:accent1>
        <a:srgbClr val="954D84"/>
      </a:accent1>
      <a:accent2>
        <a:srgbClr val="B08BA1"/>
      </a:accent2>
      <a:accent3>
        <a:srgbClr val="8ACA84"/>
      </a:accent3>
      <a:accent4>
        <a:srgbClr val="1D8CC8"/>
      </a:accent4>
      <a:accent5>
        <a:srgbClr val="5FC6C5"/>
      </a:accent5>
      <a:accent6>
        <a:srgbClr val="8D9EAE"/>
      </a:accent6>
      <a:hlink>
        <a:srgbClr val="C190B1"/>
      </a:hlink>
      <a:folHlink>
        <a:srgbClr val="BFE0AF"/>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1037</TotalTime>
  <Words>9433</Words>
  <Application>Microsoft Office PowerPoint</Application>
  <PresentationFormat>A4 Paper (210x297 mm)</PresentationFormat>
  <Paragraphs>820</Paragraphs>
  <Slides>59</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59</vt:i4>
      </vt:variant>
    </vt:vector>
  </HeadingPairs>
  <TitlesOfParts>
    <vt:vector size="66" baseType="lpstr">
      <vt:lpstr>Arial</vt:lpstr>
      <vt:lpstr>Calibri</vt:lpstr>
      <vt:lpstr>Calibri Light</vt:lpstr>
      <vt:lpstr>Garamond</vt:lpstr>
      <vt:lpstr>Montserrat</vt:lpstr>
      <vt:lpstr>Symbol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Justina Li</dc:creator>
  <cp:lastModifiedBy>Ilse Van der Straeten</cp:lastModifiedBy>
  <cp:revision>8</cp:revision>
  <dcterms:created xsi:type="dcterms:W3CDTF">2021-10-28T18:27:06Z</dcterms:created>
  <dcterms:modified xsi:type="dcterms:W3CDTF">2023-05-04T12:01:04Z</dcterms:modified>
</cp:coreProperties>
</file>