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2">
  <p:sldMasterIdLst>
    <p:sldMasterId id="2147483648" r:id="rId1"/>
  </p:sldMasterIdLst>
  <p:notesMasterIdLst>
    <p:notesMasterId r:id="rId11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8" r:id="rId43"/>
    <p:sldId id="297" r:id="rId44"/>
    <p:sldId id="299" r:id="rId45"/>
    <p:sldId id="366" r:id="rId46"/>
    <p:sldId id="301" r:id="rId47"/>
    <p:sldId id="302" r:id="rId48"/>
    <p:sldId id="303" r:id="rId49"/>
    <p:sldId id="304" r:id="rId50"/>
    <p:sldId id="305" r:id="rId51"/>
    <p:sldId id="306" r:id="rId52"/>
    <p:sldId id="307" r:id="rId53"/>
    <p:sldId id="309" r:id="rId54"/>
    <p:sldId id="310" r:id="rId55"/>
    <p:sldId id="311" r:id="rId56"/>
    <p:sldId id="312" r:id="rId57"/>
    <p:sldId id="313" r:id="rId58"/>
    <p:sldId id="314" r:id="rId59"/>
    <p:sldId id="315" r:id="rId60"/>
    <p:sldId id="367" r:id="rId61"/>
    <p:sldId id="368" r:id="rId62"/>
    <p:sldId id="370" r:id="rId63"/>
    <p:sldId id="369" r:id="rId64"/>
    <p:sldId id="372"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Lst>
  <p:sldSz cx="6858000" cy="9906000" type="A4"/>
  <p:notesSz cx="6858000" cy="9144000"/>
  <p:embeddedFontLst>
    <p:embeddedFont>
      <p:font typeface="Calibri" panose="020F0502020204030204" pitchFamily="34" charset="0"/>
      <p:regular r:id="rId113"/>
      <p:bold r:id="rId114"/>
      <p:italic r:id="rId115"/>
      <p:boldItalic r:id="rId116"/>
    </p:embeddedFont>
    <p:embeddedFont>
      <p:font typeface="Garamond" panose="02020404030301010803" pitchFamily="18" charset="0"/>
      <p:regular r:id="rId117"/>
      <p:bold r:id="rId118"/>
      <p:italic r:id="rId119"/>
      <p:boldItalic r:id="rId120"/>
    </p:embeddedFont>
    <p:embeddedFont>
      <p:font typeface="Overlock" panose="020B0604020202020204" charset="0"/>
      <p:regular r:id="rId121"/>
      <p:bold r:id="rId122"/>
      <p:italic r:id="rId123"/>
      <p:boldItalic r:id="rId1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5" roundtripDataSignature="AMtx7mhvLpp1dLbSStVoIbMXPnj2vnua0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M Training" initials="" lastIdx="3" clrIdx="0"/>
  <p:cmAuthor id="1" name="Camilla Jones" initials="" lastIdx="39" clrIdx="1"/>
  <p:cmAuthor id="2" name="Catherine Reilly Boland" initials="" lastIdx="18" clrIdx="2"/>
  <p:cmAuthor id="3" name="Ilse Van der Straeten" initials="IVdS" lastIdx="30" clrIdx="3">
    <p:extLst>
      <p:ext uri="{19B8F6BF-5375-455C-9EA6-DF929625EA0E}">
        <p15:presenceInfo xmlns:p15="http://schemas.microsoft.com/office/powerpoint/2012/main" userId="S::Ilse.VanderStraeten@rescue.org::48c204e9-4447-4a09-a8d3-af2f3980ba4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A16059B-39DF-40C0-B266-EC553B885DB9}">
  <a:tblStyle styleId="{BA16059B-39DF-40C0-B266-EC553B885DB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EE8EC"/>
          </a:solidFill>
        </a:fill>
      </a:tcStyle>
    </a:wholeTbl>
    <a:band1H>
      <a:tcTxStyle/>
      <a:tcStyle>
        <a:tcBdr/>
        <a:fill>
          <a:solidFill>
            <a:srgbClr val="DCCFD8"/>
          </a:solidFill>
        </a:fill>
      </a:tcStyle>
    </a:band1H>
    <a:band2H>
      <a:tcTxStyle/>
      <a:tcStyle>
        <a:tcBdr/>
      </a:tcStyle>
    </a:band2H>
    <a:band1V>
      <a:tcTxStyle/>
      <a:tcStyle>
        <a:tcBdr/>
        <a:fill>
          <a:solidFill>
            <a:srgbClr val="DCCFD8"/>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6088A105-47CD-4851-A1F5-592195158E39}"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DF5EC"/>
          </a:solidFill>
        </a:fill>
      </a:tcStyle>
    </a:wholeTbl>
    <a:band1H>
      <a:tcTxStyle/>
      <a:tcStyle>
        <a:tcBdr/>
        <a:fill>
          <a:solidFill>
            <a:srgbClr val="D9ECD8"/>
          </a:solidFill>
        </a:fill>
      </a:tcStyle>
    </a:band1H>
    <a:band2H>
      <a:tcTxStyle/>
      <a:tcStyle>
        <a:tcBdr/>
      </a:tcStyle>
    </a:band2H>
    <a:band1V>
      <a:tcTxStyle/>
      <a:tcStyle>
        <a:tcBdr/>
        <a:fill>
          <a:solidFill>
            <a:srgbClr val="D9ECD8"/>
          </a:solidFill>
        </a:fill>
      </a:tcStyle>
    </a:band1V>
    <a:band2V>
      <a:tcTxStyle/>
      <a:tcStyle>
        <a:tcBdr/>
      </a:tcStyle>
    </a:band2V>
    <a:lastCol>
      <a:tcTxStyle b="on" i="off">
        <a:font>
          <a:latin typeface="Calibri"/>
          <a:ea typeface="Calibri"/>
          <a:cs typeface="Calibri"/>
        </a:font>
        <a:schemeClr val="lt1"/>
      </a:tcTxStyle>
      <a:tcStyle>
        <a:tcBdr/>
        <a:fill>
          <a:solidFill>
            <a:schemeClr val="accent3"/>
          </a:solidFill>
        </a:fill>
      </a:tcStyle>
    </a:lastCol>
    <a:firstCol>
      <a:tcTxStyle b="on" i="off">
        <a:font>
          <a:latin typeface="Calibri"/>
          <a:ea typeface="Calibri"/>
          <a:cs typeface="Calibri"/>
        </a:font>
        <a:schemeClr val="lt1"/>
      </a:tcTxStyle>
      <a:tcStyle>
        <a:tcBdr/>
        <a:fill>
          <a:solidFill>
            <a:schemeClr val="accent3"/>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 styleId="{52E5F949-AC7A-49DC-9724-AA3A2664E116}" styleName="Table_2">
    <a:wholeTbl>
      <a:tcTxStyle b="off" i="off">
        <a:font>
          <a:latin typeface="Calibri"/>
          <a:ea typeface="Calibri"/>
          <a:cs typeface="Calibri"/>
        </a:font>
        <a:schemeClr val="dk1"/>
      </a:tcTxStyle>
      <a:tcStyle>
        <a:tcBdr>
          <a:left>
            <a:ln w="12700" cap="flat" cmpd="sng">
              <a:solidFill>
                <a:schemeClr val="accent3"/>
              </a:solidFill>
              <a:prstDash val="solid"/>
              <a:round/>
              <a:headEnd type="none" w="sm" len="sm"/>
              <a:tailEnd type="none" w="sm" len="sm"/>
            </a:ln>
          </a:left>
          <a:right>
            <a:ln w="12700" cap="flat" cmpd="sng">
              <a:solidFill>
                <a:schemeClr val="accent3"/>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12700" cap="flat" cmpd="sng">
              <a:solidFill>
                <a:schemeClr val="accent3"/>
              </a:solidFill>
              <a:prstDash val="solid"/>
              <a:round/>
              <a:headEnd type="none" w="sm" len="sm"/>
              <a:tailEnd type="none" w="sm" len="sm"/>
            </a:ln>
          </a:insideH>
          <a:insideV>
            <a:ln w="12700" cap="flat" cmpd="sng">
              <a:solidFill>
                <a:schemeClr val="accent3"/>
              </a:solidFill>
              <a:prstDash val="solid"/>
              <a:round/>
              <a:headEnd type="none" w="sm" len="sm"/>
              <a:tailEnd type="none" w="sm" len="sm"/>
            </a:ln>
          </a:insideV>
        </a:tcBdr>
        <a:fill>
          <a:solidFill>
            <a:srgbClr val="FFFFFF">
              <a:alpha val="0"/>
            </a:srgbClr>
          </a:solidFill>
        </a:fill>
      </a:tcStyle>
    </a:wholeTbl>
    <a:band1H>
      <a:tcTxStyle/>
      <a:tcStyle>
        <a:tcBdr/>
        <a:fill>
          <a:solidFill>
            <a:schemeClr val="accent3">
              <a:alpha val="20000"/>
            </a:schemeClr>
          </a:solidFill>
        </a:fill>
      </a:tcStyle>
    </a:band1H>
    <a:band2H>
      <a:tcTxStyle/>
      <a:tcStyle>
        <a:tcBdr/>
      </a:tcStyle>
    </a:band2H>
    <a:band1V>
      <a:tcTxStyle/>
      <a:tcStyle>
        <a:tcBdr/>
        <a:fill>
          <a:solidFill>
            <a:schemeClr val="accent3">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3"/>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3"/>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A8390AF9-9081-4169-9299-BCB96C0E8110}" styleName="Table_3">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1F12005-7FD4-4DE0-808A-2E450374D406}" styleName="Table_4">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D014745-F0FE-4F26-A51B-A822A601715E}" styleName="Table_5">
    <a:wholeTbl>
      <a:tcTxStyle b="off" i="off">
        <a:font>
          <a:latin typeface="Calibri"/>
          <a:ea typeface="Calibri"/>
          <a:cs typeface="Calibri"/>
        </a:font>
        <a:schemeClr val="dk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1V>
    <a:band2V>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969" autoAdjust="0"/>
  </p:normalViewPr>
  <p:slideViewPr>
    <p:cSldViewPr snapToGrid="0">
      <p:cViewPr varScale="1">
        <p:scale>
          <a:sx n="48" d="100"/>
          <a:sy n="48" d="100"/>
        </p:scale>
        <p:origin x="21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font" Target="fonts/font5.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font" Target="fonts/font11.fntdata"/><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font" Target="fonts/font1.fntdata"/><Relationship Id="rId118" Type="http://schemas.openxmlformats.org/officeDocument/2006/relationships/font" Target="fonts/font6.fntdata"/><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font" Target="fonts/font12.fntdata"/><Relationship Id="rId129"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font" Target="fonts/font2.fntdata"/><Relationship Id="rId119" Type="http://schemas.openxmlformats.org/officeDocument/2006/relationships/font" Target="fonts/font7.fntdata"/><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font" Target="fonts/font8.fntdata"/><Relationship Id="rId125" Type="http://customschemas.google.com/relationships/presentationmetadata" Target="meta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font" Target="fonts/font3.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9.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p1: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10: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8"/>
        <p:cNvGrpSpPr/>
        <p:nvPr/>
      </p:nvGrpSpPr>
      <p:grpSpPr>
        <a:xfrm>
          <a:off x="0" y="0"/>
          <a:ext cx="0" cy="0"/>
          <a:chOff x="0" y="0"/>
          <a:chExt cx="0" cy="0"/>
        </a:xfrm>
      </p:grpSpPr>
      <p:sp>
        <p:nvSpPr>
          <p:cNvPr id="2549" name="Google Shape;2549;p10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0" name="Google Shape;2550;p100: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4"/>
        <p:cNvGrpSpPr/>
        <p:nvPr/>
      </p:nvGrpSpPr>
      <p:grpSpPr>
        <a:xfrm>
          <a:off x="0" y="0"/>
          <a:ext cx="0" cy="0"/>
          <a:chOff x="0" y="0"/>
          <a:chExt cx="0" cy="0"/>
        </a:xfrm>
      </p:grpSpPr>
      <p:sp>
        <p:nvSpPr>
          <p:cNvPr id="2565" name="Google Shape;2565;p10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6" name="Google Shape;2566;p101: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6"/>
        <p:cNvGrpSpPr/>
        <p:nvPr/>
      </p:nvGrpSpPr>
      <p:grpSpPr>
        <a:xfrm>
          <a:off x="0" y="0"/>
          <a:ext cx="0" cy="0"/>
          <a:chOff x="0" y="0"/>
          <a:chExt cx="0" cy="0"/>
        </a:xfrm>
      </p:grpSpPr>
      <p:sp>
        <p:nvSpPr>
          <p:cNvPr id="2597" name="Google Shape;2597;p10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8" name="Google Shape;2598;p102: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1"/>
        <p:cNvGrpSpPr/>
        <p:nvPr/>
      </p:nvGrpSpPr>
      <p:grpSpPr>
        <a:xfrm>
          <a:off x="0" y="0"/>
          <a:ext cx="0" cy="0"/>
          <a:chOff x="0" y="0"/>
          <a:chExt cx="0" cy="0"/>
        </a:xfrm>
      </p:grpSpPr>
      <p:sp>
        <p:nvSpPr>
          <p:cNvPr id="2622" name="Google Shape;2622;p10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3" name="Google Shape;2623;p103: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2"/>
        <p:cNvGrpSpPr/>
        <p:nvPr/>
      </p:nvGrpSpPr>
      <p:grpSpPr>
        <a:xfrm>
          <a:off x="0" y="0"/>
          <a:ext cx="0" cy="0"/>
          <a:chOff x="0" y="0"/>
          <a:chExt cx="0" cy="0"/>
        </a:xfrm>
      </p:grpSpPr>
      <p:sp>
        <p:nvSpPr>
          <p:cNvPr id="2633" name="Google Shape;2633;p10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4" name="Google Shape;2634;p104: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8"/>
        <p:cNvGrpSpPr/>
        <p:nvPr/>
      </p:nvGrpSpPr>
      <p:grpSpPr>
        <a:xfrm>
          <a:off x="0" y="0"/>
          <a:ext cx="0" cy="0"/>
          <a:chOff x="0" y="0"/>
          <a:chExt cx="0" cy="0"/>
        </a:xfrm>
      </p:grpSpPr>
      <p:sp>
        <p:nvSpPr>
          <p:cNvPr id="2649" name="Google Shape;2649;p10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0" name="Google Shape;2650;p105: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5"/>
        <p:cNvGrpSpPr/>
        <p:nvPr/>
      </p:nvGrpSpPr>
      <p:grpSpPr>
        <a:xfrm>
          <a:off x="0" y="0"/>
          <a:ext cx="0" cy="0"/>
          <a:chOff x="0" y="0"/>
          <a:chExt cx="0" cy="0"/>
        </a:xfrm>
      </p:grpSpPr>
      <p:sp>
        <p:nvSpPr>
          <p:cNvPr id="2686" name="Google Shape;2686;p10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7" name="Google Shape;2687;p106: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3"/>
        <p:cNvGrpSpPr/>
        <p:nvPr/>
      </p:nvGrpSpPr>
      <p:grpSpPr>
        <a:xfrm>
          <a:off x="0" y="0"/>
          <a:ext cx="0" cy="0"/>
          <a:chOff x="0" y="0"/>
          <a:chExt cx="0" cy="0"/>
        </a:xfrm>
      </p:grpSpPr>
      <p:sp>
        <p:nvSpPr>
          <p:cNvPr id="2704" name="Google Shape;2704;p10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5" name="Google Shape;2705;p107: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2"/>
        <p:cNvGrpSpPr/>
        <p:nvPr/>
      </p:nvGrpSpPr>
      <p:grpSpPr>
        <a:xfrm>
          <a:off x="0" y="0"/>
          <a:ext cx="0" cy="0"/>
          <a:chOff x="0" y="0"/>
          <a:chExt cx="0" cy="0"/>
        </a:xfrm>
      </p:grpSpPr>
      <p:sp>
        <p:nvSpPr>
          <p:cNvPr id="2723" name="Google Shape;2723;p10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4" name="Google Shape;2724;p108: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5"/>
        <p:cNvGrpSpPr/>
        <p:nvPr/>
      </p:nvGrpSpPr>
      <p:grpSpPr>
        <a:xfrm>
          <a:off x="0" y="0"/>
          <a:ext cx="0" cy="0"/>
          <a:chOff x="0" y="0"/>
          <a:chExt cx="0" cy="0"/>
        </a:xfrm>
      </p:grpSpPr>
      <p:sp>
        <p:nvSpPr>
          <p:cNvPr id="2746" name="Google Shape;2746;p10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7" name="Google Shape;2747;p109: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1: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0"/>
        <p:cNvGrpSpPr/>
        <p:nvPr/>
      </p:nvGrpSpPr>
      <p:grpSpPr>
        <a:xfrm>
          <a:off x="0" y="0"/>
          <a:ext cx="0" cy="0"/>
          <a:chOff x="0" y="0"/>
          <a:chExt cx="0" cy="0"/>
        </a:xfrm>
      </p:grpSpPr>
      <p:sp>
        <p:nvSpPr>
          <p:cNvPr id="2771" name="Google Shape;2771;p1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2" name="Google Shape;2772;p110: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2: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3: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14: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5: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p16: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5" name="Google Shape;425;p17: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8: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6" name="Google Shape;44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4" name="Google Shape;474;p19: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 name="Google Shape;70;p2: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1" name="Google Shape;501;p20: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8" name="Google Shape;528;p21: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5" name="Google Shape;565;p22: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2" name="Google Shape;582;p23: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7" name="Google Shape;637;p24: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1" name="Google Shape;671;p25: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9" name="Google Shape;699;p26: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6" name="Google Shape;726;p27: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2" name="Google Shape;762;p28: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3" name="Google Shape;803;p29: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3" name="Google Shape;833;p30: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1" name="Google Shape;871;p31: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4" name="Google Shape;914;p32: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4" name="Google Shape;944;p33: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5" name="Google Shape;985;p34: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Google Shape;1038;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9" name="Google Shape;1039;p35: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81" name="Google Shape;1081;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2" name="Google Shape;1082;p36: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Google Shape;1149;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0" name="Google Shape;1150;p37: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3"/>
        <p:cNvGrpSpPr/>
        <p:nvPr/>
      </p:nvGrpSpPr>
      <p:grpSpPr>
        <a:xfrm>
          <a:off x="0" y="0"/>
          <a:ext cx="0" cy="0"/>
          <a:chOff x="0" y="0"/>
          <a:chExt cx="0" cy="0"/>
        </a:xfrm>
      </p:grpSpPr>
      <p:sp>
        <p:nvSpPr>
          <p:cNvPr id="1174" name="Google Shape;1174;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5" name="Google Shape;1175;p38: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3"/>
        <p:cNvGrpSpPr/>
        <p:nvPr/>
      </p:nvGrpSpPr>
      <p:grpSpPr>
        <a:xfrm>
          <a:off x="0" y="0"/>
          <a:ext cx="0" cy="0"/>
          <a:chOff x="0" y="0"/>
          <a:chExt cx="0" cy="0"/>
        </a:xfrm>
      </p:grpSpPr>
      <p:sp>
        <p:nvSpPr>
          <p:cNvPr id="1184" name="Google Shape;1184;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5" name="Google Shape;1185;p39: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4: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0" name="Google Shape;1200;p40: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7" name="Google Shape;1237;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8" name="Google Shape;1238;p41: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0"/>
        <p:cNvGrpSpPr/>
        <p:nvPr/>
      </p:nvGrpSpPr>
      <p:grpSpPr>
        <a:xfrm>
          <a:off x="0" y="0"/>
          <a:ext cx="0" cy="0"/>
          <a:chOff x="0" y="0"/>
          <a:chExt cx="0" cy="0"/>
        </a:xfrm>
      </p:grpSpPr>
      <p:sp>
        <p:nvSpPr>
          <p:cNvPr id="1271" name="Google Shape;1271;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2" name="Google Shape;1272;p43: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3"/>
        <p:cNvGrpSpPr/>
        <p:nvPr/>
      </p:nvGrpSpPr>
      <p:grpSpPr>
        <a:xfrm>
          <a:off x="0" y="0"/>
          <a:ext cx="0" cy="0"/>
          <a:chOff x="0" y="0"/>
          <a:chExt cx="0" cy="0"/>
        </a:xfrm>
      </p:grpSpPr>
      <p:sp>
        <p:nvSpPr>
          <p:cNvPr id="1254" name="Google Shape;1254;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5" name="Google Shape;1255;p42: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5"/>
        <p:cNvGrpSpPr/>
        <p:nvPr/>
      </p:nvGrpSpPr>
      <p:grpSpPr>
        <a:xfrm>
          <a:off x="0" y="0"/>
          <a:ext cx="0" cy="0"/>
          <a:chOff x="0" y="0"/>
          <a:chExt cx="0" cy="0"/>
        </a:xfrm>
      </p:grpSpPr>
      <p:sp>
        <p:nvSpPr>
          <p:cNvPr id="1286" name="Google Shape;1286;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7" name="Google Shape;1287;p44: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6"/>
        <p:cNvGrpSpPr/>
        <p:nvPr/>
      </p:nvGrpSpPr>
      <p:grpSpPr>
        <a:xfrm>
          <a:off x="0" y="0"/>
          <a:ext cx="0" cy="0"/>
          <a:chOff x="0" y="0"/>
          <a:chExt cx="0" cy="0"/>
        </a:xfrm>
      </p:grpSpPr>
      <p:sp>
        <p:nvSpPr>
          <p:cNvPr id="1297" name="Google Shape;1297;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8" name="Google Shape;1298;p45: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27461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Google Shape;1323;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4" name="Google Shape;1324;p46: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4"/>
        <p:cNvGrpSpPr/>
        <p:nvPr/>
      </p:nvGrpSpPr>
      <p:grpSpPr>
        <a:xfrm>
          <a:off x="0" y="0"/>
          <a:ext cx="0" cy="0"/>
          <a:chOff x="0" y="0"/>
          <a:chExt cx="0" cy="0"/>
        </a:xfrm>
      </p:grpSpPr>
      <p:sp>
        <p:nvSpPr>
          <p:cNvPr id="1355" name="Google Shape;1355;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6" name="Google Shape;1356;p47: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7"/>
        <p:cNvGrpSpPr/>
        <p:nvPr/>
      </p:nvGrpSpPr>
      <p:grpSpPr>
        <a:xfrm>
          <a:off x="0" y="0"/>
          <a:ext cx="0" cy="0"/>
          <a:chOff x="0" y="0"/>
          <a:chExt cx="0" cy="0"/>
        </a:xfrm>
      </p:grpSpPr>
      <p:sp>
        <p:nvSpPr>
          <p:cNvPr id="1378" name="Google Shape;1378;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9" name="Google Shape;1379;p48: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8"/>
        <p:cNvGrpSpPr/>
        <p:nvPr/>
      </p:nvGrpSpPr>
      <p:grpSpPr>
        <a:xfrm>
          <a:off x="0" y="0"/>
          <a:ext cx="0" cy="0"/>
          <a:chOff x="0" y="0"/>
          <a:chExt cx="0" cy="0"/>
        </a:xfrm>
      </p:grpSpPr>
      <p:sp>
        <p:nvSpPr>
          <p:cNvPr id="1419" name="Google Shape;1419;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0" name="Google Shape;1420;p49: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5: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9"/>
        <p:cNvGrpSpPr/>
        <p:nvPr/>
      </p:nvGrpSpPr>
      <p:grpSpPr>
        <a:xfrm>
          <a:off x="0" y="0"/>
          <a:ext cx="0" cy="0"/>
          <a:chOff x="0" y="0"/>
          <a:chExt cx="0" cy="0"/>
        </a:xfrm>
      </p:grpSpPr>
      <p:sp>
        <p:nvSpPr>
          <p:cNvPr id="1460" name="Google Shape;1460;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1" name="Google Shape;1461;p50: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5"/>
        <p:cNvGrpSpPr/>
        <p:nvPr/>
      </p:nvGrpSpPr>
      <p:grpSpPr>
        <a:xfrm>
          <a:off x="0" y="0"/>
          <a:ext cx="0" cy="0"/>
          <a:chOff x="0" y="0"/>
          <a:chExt cx="0" cy="0"/>
        </a:xfrm>
      </p:grpSpPr>
      <p:sp>
        <p:nvSpPr>
          <p:cNvPr id="1486" name="Google Shape;1486;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7" name="Google Shape;1487;p51: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5"/>
        <p:cNvGrpSpPr/>
        <p:nvPr/>
      </p:nvGrpSpPr>
      <p:grpSpPr>
        <a:xfrm>
          <a:off x="0" y="0"/>
          <a:ext cx="0" cy="0"/>
          <a:chOff x="0" y="0"/>
          <a:chExt cx="0" cy="0"/>
        </a:xfrm>
      </p:grpSpPr>
      <p:sp>
        <p:nvSpPr>
          <p:cNvPr id="1516" name="Google Shape;1516;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7" name="Google Shape;1517;p52: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3"/>
        <p:cNvGrpSpPr/>
        <p:nvPr/>
      </p:nvGrpSpPr>
      <p:grpSpPr>
        <a:xfrm>
          <a:off x="0" y="0"/>
          <a:ext cx="0" cy="0"/>
          <a:chOff x="0" y="0"/>
          <a:chExt cx="0" cy="0"/>
        </a:xfrm>
      </p:grpSpPr>
      <p:sp>
        <p:nvSpPr>
          <p:cNvPr id="1584" name="Google Shape;1584;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5" name="Google Shape;1585;p54: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7" name="Google Shape;1617;p55: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2" name="Google Shape;1642;p56: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8"/>
        <p:cNvGrpSpPr/>
        <p:nvPr/>
      </p:nvGrpSpPr>
      <p:grpSpPr>
        <a:xfrm>
          <a:off x="0" y="0"/>
          <a:ext cx="0" cy="0"/>
          <a:chOff x="0" y="0"/>
          <a:chExt cx="0" cy="0"/>
        </a:xfrm>
      </p:grpSpPr>
      <p:sp>
        <p:nvSpPr>
          <p:cNvPr id="1649" name="Google Shape;1649;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0" name="Google Shape;1650;p57: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1"/>
        <p:cNvGrpSpPr/>
        <p:nvPr/>
      </p:nvGrpSpPr>
      <p:grpSpPr>
        <a:xfrm>
          <a:off x="0" y="0"/>
          <a:ext cx="0" cy="0"/>
          <a:chOff x="0" y="0"/>
          <a:chExt cx="0" cy="0"/>
        </a:xfrm>
      </p:grpSpPr>
      <p:sp>
        <p:nvSpPr>
          <p:cNvPr id="1662" name="Google Shape;1662;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3" name="Google Shape;1663;p58: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9"/>
        <p:cNvGrpSpPr/>
        <p:nvPr/>
      </p:nvGrpSpPr>
      <p:grpSpPr>
        <a:xfrm>
          <a:off x="0" y="0"/>
          <a:ext cx="0" cy="0"/>
          <a:chOff x="0" y="0"/>
          <a:chExt cx="0" cy="0"/>
        </a:xfrm>
      </p:grpSpPr>
      <p:sp>
        <p:nvSpPr>
          <p:cNvPr id="1700" name="Google Shape;1700;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1" name="Google Shape;1701;p59: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2"/>
        <p:cNvGrpSpPr/>
        <p:nvPr/>
      </p:nvGrpSpPr>
      <p:grpSpPr>
        <a:xfrm>
          <a:off x="0" y="0"/>
          <a:ext cx="0" cy="0"/>
          <a:chOff x="0" y="0"/>
          <a:chExt cx="0" cy="0"/>
        </a:xfrm>
      </p:grpSpPr>
      <p:sp>
        <p:nvSpPr>
          <p:cNvPr id="1713" name="Google Shape;1713;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4" name="Google Shape;1714;p60: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6: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2"/>
        <p:cNvGrpSpPr/>
        <p:nvPr/>
      </p:nvGrpSpPr>
      <p:grpSpPr>
        <a:xfrm>
          <a:off x="0" y="0"/>
          <a:ext cx="0" cy="0"/>
          <a:chOff x="0" y="0"/>
          <a:chExt cx="0" cy="0"/>
        </a:xfrm>
      </p:grpSpPr>
      <p:sp>
        <p:nvSpPr>
          <p:cNvPr id="1713" name="Google Shape;1713;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4" name="Google Shape;1714;p60: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51379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6"/>
        <p:cNvGrpSpPr/>
        <p:nvPr/>
      </p:nvGrpSpPr>
      <p:grpSpPr>
        <a:xfrm>
          <a:off x="0" y="0"/>
          <a:ext cx="0" cy="0"/>
          <a:chOff x="0" y="0"/>
          <a:chExt cx="0" cy="0"/>
        </a:xfrm>
      </p:grpSpPr>
      <p:sp>
        <p:nvSpPr>
          <p:cNvPr id="1757" name="Google Shape;1757;p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8" name="Google Shape;1758;p61: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59265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6"/>
        <p:cNvGrpSpPr/>
        <p:nvPr/>
      </p:nvGrpSpPr>
      <p:grpSpPr>
        <a:xfrm>
          <a:off x="0" y="0"/>
          <a:ext cx="0" cy="0"/>
          <a:chOff x="0" y="0"/>
          <a:chExt cx="0" cy="0"/>
        </a:xfrm>
      </p:grpSpPr>
      <p:sp>
        <p:nvSpPr>
          <p:cNvPr id="1757" name="Google Shape;1757;p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8" name="Google Shape;1758;p61: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18493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6"/>
        <p:cNvGrpSpPr/>
        <p:nvPr/>
      </p:nvGrpSpPr>
      <p:grpSpPr>
        <a:xfrm>
          <a:off x="0" y="0"/>
          <a:ext cx="0" cy="0"/>
          <a:chOff x="0" y="0"/>
          <a:chExt cx="0" cy="0"/>
        </a:xfrm>
      </p:grpSpPr>
      <p:sp>
        <p:nvSpPr>
          <p:cNvPr id="1817" name="Google Shape;1817;p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8" name="Google Shape;1818;p63: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32437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7"/>
        <p:cNvGrpSpPr/>
        <p:nvPr/>
      </p:nvGrpSpPr>
      <p:grpSpPr>
        <a:xfrm>
          <a:off x="0" y="0"/>
          <a:ext cx="0" cy="0"/>
          <a:chOff x="0" y="0"/>
          <a:chExt cx="0" cy="0"/>
        </a:xfrm>
      </p:grpSpPr>
      <p:sp>
        <p:nvSpPr>
          <p:cNvPr id="1768" name="Google Shape;1768;p6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9" name="Google Shape;1769;p62: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65275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7"/>
        <p:cNvGrpSpPr/>
        <p:nvPr/>
      </p:nvGrpSpPr>
      <p:grpSpPr>
        <a:xfrm>
          <a:off x="0" y="0"/>
          <a:ext cx="0" cy="0"/>
          <a:chOff x="0" y="0"/>
          <a:chExt cx="0" cy="0"/>
        </a:xfrm>
      </p:grpSpPr>
      <p:sp>
        <p:nvSpPr>
          <p:cNvPr id="1848" name="Google Shape;1848;p6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9" name="Google Shape;1849;p65: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2"/>
        <p:cNvGrpSpPr/>
        <p:nvPr/>
      </p:nvGrpSpPr>
      <p:grpSpPr>
        <a:xfrm>
          <a:off x="0" y="0"/>
          <a:ext cx="0" cy="0"/>
          <a:chOff x="0" y="0"/>
          <a:chExt cx="0" cy="0"/>
        </a:xfrm>
      </p:grpSpPr>
      <p:sp>
        <p:nvSpPr>
          <p:cNvPr id="1863" name="Google Shape;1863;p6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4" name="Google Shape;1864;p66: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7"/>
        <p:cNvGrpSpPr/>
        <p:nvPr/>
      </p:nvGrpSpPr>
      <p:grpSpPr>
        <a:xfrm>
          <a:off x="0" y="0"/>
          <a:ext cx="0" cy="0"/>
          <a:chOff x="0" y="0"/>
          <a:chExt cx="0" cy="0"/>
        </a:xfrm>
      </p:grpSpPr>
      <p:sp>
        <p:nvSpPr>
          <p:cNvPr id="1878" name="Google Shape;1878;p6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9" name="Google Shape;1879;p67: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4"/>
        <p:cNvGrpSpPr/>
        <p:nvPr/>
      </p:nvGrpSpPr>
      <p:grpSpPr>
        <a:xfrm>
          <a:off x="0" y="0"/>
          <a:ext cx="0" cy="0"/>
          <a:chOff x="0" y="0"/>
          <a:chExt cx="0" cy="0"/>
        </a:xfrm>
      </p:grpSpPr>
      <p:sp>
        <p:nvSpPr>
          <p:cNvPr id="1895" name="Google Shape;1895;p6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6" name="Google Shape;1896;p68: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1"/>
        <p:cNvGrpSpPr/>
        <p:nvPr/>
      </p:nvGrpSpPr>
      <p:grpSpPr>
        <a:xfrm>
          <a:off x="0" y="0"/>
          <a:ext cx="0" cy="0"/>
          <a:chOff x="0" y="0"/>
          <a:chExt cx="0" cy="0"/>
        </a:xfrm>
      </p:grpSpPr>
      <p:sp>
        <p:nvSpPr>
          <p:cNvPr id="1912" name="Google Shape;1912;p6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3" name="Google Shape;1913;p69: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7: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5"/>
        <p:cNvGrpSpPr/>
        <p:nvPr/>
      </p:nvGrpSpPr>
      <p:grpSpPr>
        <a:xfrm>
          <a:off x="0" y="0"/>
          <a:ext cx="0" cy="0"/>
          <a:chOff x="0" y="0"/>
          <a:chExt cx="0" cy="0"/>
        </a:xfrm>
      </p:grpSpPr>
      <p:sp>
        <p:nvSpPr>
          <p:cNvPr id="1926" name="Google Shape;1926;p7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7" name="Google Shape;1927;p70: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2"/>
        <p:cNvGrpSpPr/>
        <p:nvPr/>
      </p:nvGrpSpPr>
      <p:grpSpPr>
        <a:xfrm>
          <a:off x="0" y="0"/>
          <a:ext cx="0" cy="0"/>
          <a:chOff x="0" y="0"/>
          <a:chExt cx="0" cy="0"/>
        </a:xfrm>
      </p:grpSpPr>
      <p:sp>
        <p:nvSpPr>
          <p:cNvPr id="1943" name="Google Shape;1943;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4" name="Google Shape;1944;p71: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8"/>
        <p:cNvGrpSpPr/>
        <p:nvPr/>
      </p:nvGrpSpPr>
      <p:grpSpPr>
        <a:xfrm>
          <a:off x="0" y="0"/>
          <a:ext cx="0" cy="0"/>
          <a:chOff x="0" y="0"/>
          <a:chExt cx="0" cy="0"/>
        </a:xfrm>
      </p:grpSpPr>
      <p:sp>
        <p:nvSpPr>
          <p:cNvPr id="1959" name="Google Shape;1959;p7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0" name="Google Shape;1960;p72: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5"/>
        <p:cNvGrpSpPr/>
        <p:nvPr/>
      </p:nvGrpSpPr>
      <p:grpSpPr>
        <a:xfrm>
          <a:off x="0" y="0"/>
          <a:ext cx="0" cy="0"/>
          <a:chOff x="0" y="0"/>
          <a:chExt cx="0" cy="0"/>
        </a:xfrm>
      </p:grpSpPr>
      <p:sp>
        <p:nvSpPr>
          <p:cNvPr id="1986" name="Google Shape;1986;p7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7" name="Google Shape;1987;p73: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8"/>
        <p:cNvGrpSpPr/>
        <p:nvPr/>
      </p:nvGrpSpPr>
      <p:grpSpPr>
        <a:xfrm>
          <a:off x="0" y="0"/>
          <a:ext cx="0" cy="0"/>
          <a:chOff x="0" y="0"/>
          <a:chExt cx="0" cy="0"/>
        </a:xfrm>
      </p:grpSpPr>
      <p:sp>
        <p:nvSpPr>
          <p:cNvPr id="2019" name="Google Shape;2019;p7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0" name="Google Shape;2020;p74: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p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6" name="Google Shape;2036;p75: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9"/>
        <p:cNvGrpSpPr/>
        <p:nvPr/>
      </p:nvGrpSpPr>
      <p:grpSpPr>
        <a:xfrm>
          <a:off x="0" y="0"/>
          <a:ext cx="0" cy="0"/>
          <a:chOff x="0" y="0"/>
          <a:chExt cx="0" cy="0"/>
        </a:xfrm>
      </p:grpSpPr>
      <p:sp>
        <p:nvSpPr>
          <p:cNvPr id="2060" name="Google Shape;2060;p7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1" name="Google Shape;2061;p76: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9"/>
        <p:cNvGrpSpPr/>
        <p:nvPr/>
      </p:nvGrpSpPr>
      <p:grpSpPr>
        <a:xfrm>
          <a:off x="0" y="0"/>
          <a:ext cx="0" cy="0"/>
          <a:chOff x="0" y="0"/>
          <a:chExt cx="0" cy="0"/>
        </a:xfrm>
      </p:grpSpPr>
      <p:sp>
        <p:nvSpPr>
          <p:cNvPr id="2070" name="Google Shape;2070;p7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1" name="Google Shape;2071;p77: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4"/>
        <p:cNvGrpSpPr/>
        <p:nvPr/>
      </p:nvGrpSpPr>
      <p:grpSpPr>
        <a:xfrm>
          <a:off x="0" y="0"/>
          <a:ext cx="0" cy="0"/>
          <a:chOff x="0" y="0"/>
          <a:chExt cx="0" cy="0"/>
        </a:xfrm>
      </p:grpSpPr>
      <p:sp>
        <p:nvSpPr>
          <p:cNvPr id="2085" name="Google Shape;2085;p7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6" name="Google Shape;2086;p78: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9"/>
        <p:cNvGrpSpPr/>
        <p:nvPr/>
      </p:nvGrpSpPr>
      <p:grpSpPr>
        <a:xfrm>
          <a:off x="0" y="0"/>
          <a:ext cx="0" cy="0"/>
          <a:chOff x="0" y="0"/>
          <a:chExt cx="0" cy="0"/>
        </a:xfrm>
      </p:grpSpPr>
      <p:sp>
        <p:nvSpPr>
          <p:cNvPr id="2120" name="Google Shape;2120;p7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1" name="Google Shape;2121;p79: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8: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8"/>
        <p:cNvGrpSpPr/>
        <p:nvPr/>
      </p:nvGrpSpPr>
      <p:grpSpPr>
        <a:xfrm>
          <a:off x="0" y="0"/>
          <a:ext cx="0" cy="0"/>
          <a:chOff x="0" y="0"/>
          <a:chExt cx="0" cy="0"/>
        </a:xfrm>
      </p:grpSpPr>
      <p:sp>
        <p:nvSpPr>
          <p:cNvPr id="2159" name="Google Shape;2159;p8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0" name="Google Shape;2160;p80: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3"/>
        <p:cNvGrpSpPr/>
        <p:nvPr/>
      </p:nvGrpSpPr>
      <p:grpSpPr>
        <a:xfrm>
          <a:off x="0" y="0"/>
          <a:ext cx="0" cy="0"/>
          <a:chOff x="0" y="0"/>
          <a:chExt cx="0" cy="0"/>
        </a:xfrm>
      </p:grpSpPr>
      <p:sp>
        <p:nvSpPr>
          <p:cNvPr id="2174" name="Google Shape;2174;p8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5" name="Google Shape;2175;p81: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4"/>
        <p:cNvGrpSpPr/>
        <p:nvPr/>
      </p:nvGrpSpPr>
      <p:grpSpPr>
        <a:xfrm>
          <a:off x="0" y="0"/>
          <a:ext cx="0" cy="0"/>
          <a:chOff x="0" y="0"/>
          <a:chExt cx="0" cy="0"/>
        </a:xfrm>
      </p:grpSpPr>
      <p:sp>
        <p:nvSpPr>
          <p:cNvPr id="2205" name="Google Shape;2205;p82: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6" name="Google Shape;2206;p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7" name="Google Shape;2207;p8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82</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2"/>
        <p:cNvGrpSpPr/>
        <p:nvPr/>
      </p:nvGrpSpPr>
      <p:grpSpPr>
        <a:xfrm>
          <a:off x="0" y="0"/>
          <a:ext cx="0" cy="0"/>
          <a:chOff x="0" y="0"/>
          <a:chExt cx="0" cy="0"/>
        </a:xfrm>
      </p:grpSpPr>
      <p:sp>
        <p:nvSpPr>
          <p:cNvPr id="2233" name="Google Shape;2233;p8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4" name="Google Shape;2234;p83: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7"/>
        <p:cNvGrpSpPr/>
        <p:nvPr/>
      </p:nvGrpSpPr>
      <p:grpSpPr>
        <a:xfrm>
          <a:off x="0" y="0"/>
          <a:ext cx="0" cy="0"/>
          <a:chOff x="0" y="0"/>
          <a:chExt cx="0" cy="0"/>
        </a:xfrm>
      </p:grpSpPr>
      <p:sp>
        <p:nvSpPr>
          <p:cNvPr id="2248" name="Google Shape;2248;p8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9" name="Google Shape;2249;p84: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4"/>
        <p:cNvGrpSpPr/>
        <p:nvPr/>
      </p:nvGrpSpPr>
      <p:grpSpPr>
        <a:xfrm>
          <a:off x="0" y="0"/>
          <a:ext cx="0" cy="0"/>
          <a:chOff x="0" y="0"/>
          <a:chExt cx="0" cy="0"/>
        </a:xfrm>
      </p:grpSpPr>
      <p:sp>
        <p:nvSpPr>
          <p:cNvPr id="2285" name="Google Shape;2285;p8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6" name="Google Shape;2286;p85: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1"/>
        <p:cNvGrpSpPr/>
        <p:nvPr/>
      </p:nvGrpSpPr>
      <p:grpSpPr>
        <a:xfrm>
          <a:off x="0" y="0"/>
          <a:ext cx="0" cy="0"/>
          <a:chOff x="0" y="0"/>
          <a:chExt cx="0" cy="0"/>
        </a:xfrm>
      </p:grpSpPr>
      <p:sp>
        <p:nvSpPr>
          <p:cNvPr id="2302" name="Google Shape;2302;p8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3" name="Google Shape;2303;p86: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4"/>
        <p:cNvGrpSpPr/>
        <p:nvPr/>
      </p:nvGrpSpPr>
      <p:grpSpPr>
        <a:xfrm>
          <a:off x="0" y="0"/>
          <a:ext cx="0" cy="0"/>
          <a:chOff x="0" y="0"/>
          <a:chExt cx="0" cy="0"/>
        </a:xfrm>
      </p:grpSpPr>
      <p:sp>
        <p:nvSpPr>
          <p:cNvPr id="2325" name="Google Shape;2325;p8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6" name="Google Shape;2326;p87: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5"/>
        <p:cNvGrpSpPr/>
        <p:nvPr/>
      </p:nvGrpSpPr>
      <p:grpSpPr>
        <a:xfrm>
          <a:off x="0" y="0"/>
          <a:ext cx="0" cy="0"/>
          <a:chOff x="0" y="0"/>
          <a:chExt cx="0" cy="0"/>
        </a:xfrm>
      </p:grpSpPr>
      <p:sp>
        <p:nvSpPr>
          <p:cNvPr id="2346" name="Google Shape;2346;p8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7" name="Google Shape;2347;p88: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2"/>
        <p:cNvGrpSpPr/>
        <p:nvPr/>
      </p:nvGrpSpPr>
      <p:grpSpPr>
        <a:xfrm>
          <a:off x="0" y="0"/>
          <a:ext cx="0" cy="0"/>
          <a:chOff x="0" y="0"/>
          <a:chExt cx="0" cy="0"/>
        </a:xfrm>
      </p:grpSpPr>
      <p:sp>
        <p:nvSpPr>
          <p:cNvPr id="2363" name="Google Shape;2363;p8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4" name="Google Shape;2364;p89: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9: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1"/>
        <p:cNvGrpSpPr/>
        <p:nvPr/>
      </p:nvGrpSpPr>
      <p:grpSpPr>
        <a:xfrm>
          <a:off x="0" y="0"/>
          <a:ext cx="0" cy="0"/>
          <a:chOff x="0" y="0"/>
          <a:chExt cx="0" cy="0"/>
        </a:xfrm>
      </p:grpSpPr>
      <p:sp>
        <p:nvSpPr>
          <p:cNvPr id="2382" name="Google Shape;2382;p9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3" name="Google Shape;2383;p90: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6"/>
        <p:cNvGrpSpPr/>
        <p:nvPr/>
      </p:nvGrpSpPr>
      <p:grpSpPr>
        <a:xfrm>
          <a:off x="0" y="0"/>
          <a:ext cx="0" cy="0"/>
          <a:chOff x="0" y="0"/>
          <a:chExt cx="0" cy="0"/>
        </a:xfrm>
      </p:grpSpPr>
      <p:sp>
        <p:nvSpPr>
          <p:cNvPr id="2397" name="Google Shape;2397;p9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8" name="Google Shape;2398;p91: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2"/>
        <p:cNvGrpSpPr/>
        <p:nvPr/>
      </p:nvGrpSpPr>
      <p:grpSpPr>
        <a:xfrm>
          <a:off x="0" y="0"/>
          <a:ext cx="0" cy="0"/>
          <a:chOff x="0" y="0"/>
          <a:chExt cx="0" cy="0"/>
        </a:xfrm>
      </p:grpSpPr>
      <p:sp>
        <p:nvSpPr>
          <p:cNvPr id="2413" name="Google Shape;2413;p9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4" name="Google Shape;2414;p92: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7"/>
        <p:cNvGrpSpPr/>
        <p:nvPr/>
      </p:nvGrpSpPr>
      <p:grpSpPr>
        <a:xfrm>
          <a:off x="0" y="0"/>
          <a:ext cx="0" cy="0"/>
          <a:chOff x="0" y="0"/>
          <a:chExt cx="0" cy="0"/>
        </a:xfrm>
      </p:grpSpPr>
      <p:sp>
        <p:nvSpPr>
          <p:cNvPr id="2438" name="Google Shape;2438;p9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9" name="Google Shape;2439;p93: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8"/>
        <p:cNvGrpSpPr/>
        <p:nvPr/>
      </p:nvGrpSpPr>
      <p:grpSpPr>
        <a:xfrm>
          <a:off x="0" y="0"/>
          <a:ext cx="0" cy="0"/>
          <a:chOff x="0" y="0"/>
          <a:chExt cx="0" cy="0"/>
        </a:xfrm>
      </p:grpSpPr>
      <p:sp>
        <p:nvSpPr>
          <p:cNvPr id="2449" name="Google Shape;2449;p9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0" name="Google Shape;2450;p94: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4"/>
        <p:cNvGrpSpPr/>
        <p:nvPr/>
      </p:nvGrpSpPr>
      <p:grpSpPr>
        <a:xfrm>
          <a:off x="0" y="0"/>
          <a:ext cx="0" cy="0"/>
          <a:chOff x="0" y="0"/>
          <a:chExt cx="0" cy="0"/>
        </a:xfrm>
      </p:grpSpPr>
      <p:sp>
        <p:nvSpPr>
          <p:cNvPr id="2465" name="Google Shape;2465;p9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6" name="Google Shape;2466;p95: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0"/>
        <p:cNvGrpSpPr/>
        <p:nvPr/>
      </p:nvGrpSpPr>
      <p:grpSpPr>
        <a:xfrm>
          <a:off x="0" y="0"/>
          <a:ext cx="0" cy="0"/>
          <a:chOff x="0" y="0"/>
          <a:chExt cx="0" cy="0"/>
        </a:xfrm>
      </p:grpSpPr>
      <p:sp>
        <p:nvSpPr>
          <p:cNvPr id="2491" name="Google Shape;2491;p9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2" name="Google Shape;2492;p96: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3"/>
        <p:cNvGrpSpPr/>
        <p:nvPr/>
      </p:nvGrpSpPr>
      <p:grpSpPr>
        <a:xfrm>
          <a:off x="0" y="0"/>
          <a:ext cx="0" cy="0"/>
          <a:chOff x="0" y="0"/>
          <a:chExt cx="0" cy="0"/>
        </a:xfrm>
      </p:grpSpPr>
      <p:sp>
        <p:nvSpPr>
          <p:cNvPr id="2504" name="Google Shape;2504;p9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5" name="Google Shape;2505;p97: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7"/>
        <p:cNvGrpSpPr/>
        <p:nvPr/>
      </p:nvGrpSpPr>
      <p:grpSpPr>
        <a:xfrm>
          <a:off x="0" y="0"/>
          <a:ext cx="0" cy="0"/>
          <a:chOff x="0" y="0"/>
          <a:chExt cx="0" cy="0"/>
        </a:xfrm>
      </p:grpSpPr>
      <p:sp>
        <p:nvSpPr>
          <p:cNvPr id="2518" name="Google Shape;2518;p9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9" name="Google Shape;2519;p98: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6"/>
        <p:cNvGrpSpPr/>
        <p:nvPr/>
      </p:nvGrpSpPr>
      <p:grpSpPr>
        <a:xfrm>
          <a:off x="0" y="0"/>
          <a:ext cx="0" cy="0"/>
          <a:chOff x="0" y="0"/>
          <a:chExt cx="0" cy="0"/>
        </a:xfrm>
      </p:grpSpPr>
      <p:sp>
        <p:nvSpPr>
          <p:cNvPr id="2537" name="Google Shape;2537;p9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8" name="Google Shape;2538;p99: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ssessment">
  <p:cSld name="Assessment">
    <p:spTree>
      <p:nvGrpSpPr>
        <p:cNvPr id="1" name="Shape 16"/>
        <p:cNvGrpSpPr/>
        <p:nvPr/>
      </p:nvGrpSpPr>
      <p:grpSpPr>
        <a:xfrm>
          <a:off x="0" y="0"/>
          <a:ext cx="0" cy="0"/>
          <a:chOff x="0" y="0"/>
          <a:chExt cx="0" cy="0"/>
        </a:xfrm>
      </p:grpSpPr>
      <p:sp>
        <p:nvSpPr>
          <p:cNvPr id="17" name="Google Shape;17;p113"/>
          <p:cNvSpPr/>
          <p:nvPr/>
        </p:nvSpPr>
        <p:spPr>
          <a:xfrm>
            <a:off x="335817" y="9332516"/>
            <a:ext cx="284734" cy="32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 name="Google Shape;18;p113"/>
          <p:cNvPicPr preferRelativeResize="0"/>
          <p:nvPr/>
        </p:nvPicPr>
        <p:blipFill rotWithShape="1">
          <a:blip r:embed="rId2">
            <a:alphaModFix/>
          </a:blip>
          <a:srcRect/>
          <a:stretch/>
        </p:blipFill>
        <p:spPr>
          <a:xfrm>
            <a:off x="335817" y="9332516"/>
            <a:ext cx="284734" cy="327800"/>
          </a:xfrm>
          <a:prstGeom prst="rect">
            <a:avLst/>
          </a:prstGeom>
          <a:noFill/>
          <a:ln>
            <a:noFill/>
          </a:ln>
        </p:spPr>
      </p:pic>
      <p:sp>
        <p:nvSpPr>
          <p:cNvPr id="19" name="Google Shape;19;p113"/>
          <p:cNvSpPr/>
          <p:nvPr/>
        </p:nvSpPr>
        <p:spPr>
          <a:xfrm>
            <a:off x="685530" y="9381474"/>
            <a:ext cx="4719847"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F7F7F"/>
              </a:buClr>
              <a:buSzPts val="900"/>
              <a:buFont typeface="Calibri"/>
              <a:buNone/>
            </a:pPr>
            <a:r>
              <a:rPr lang="en-US" sz="900" b="0">
                <a:solidFill>
                  <a:srgbClr val="7F7F7F"/>
                </a:solidFill>
                <a:latin typeface="Calibri"/>
                <a:ea typeface="Calibri"/>
                <a:cs typeface="Calibri"/>
                <a:sym typeface="Calibri"/>
              </a:rPr>
              <a:t>Level 3: </a:t>
            </a:r>
            <a:r>
              <a:rPr lang="en-US" sz="900" b="1">
                <a:solidFill>
                  <a:srgbClr val="7F7F7F"/>
                </a:solidFill>
                <a:latin typeface="Calibri"/>
                <a:ea typeface="Calibri"/>
                <a:cs typeface="Calibri"/>
                <a:sym typeface="Calibri"/>
              </a:rPr>
              <a:t>MHPSS  </a:t>
            </a:r>
            <a:r>
              <a:rPr lang="en-US" sz="900" b="0">
                <a:solidFill>
                  <a:srgbClr val="7F7F7F"/>
                </a:solidFill>
                <a:latin typeface="Calibri"/>
                <a:ea typeface="Calibri"/>
                <a:cs typeface="Calibri"/>
                <a:sym typeface="Calibri"/>
              </a:rPr>
              <a:t>|  Pre-training assessment: </a:t>
            </a:r>
            <a:r>
              <a:rPr lang="en-US" sz="900" b="1">
                <a:solidFill>
                  <a:srgbClr val="7F7F7F"/>
                </a:solidFill>
                <a:latin typeface="Calibri"/>
                <a:ea typeface="Calibri"/>
                <a:cs typeface="Calibri"/>
                <a:sym typeface="Calibri"/>
              </a:rPr>
              <a:t>Competency self-assessment</a:t>
            </a:r>
            <a:endParaRPr/>
          </a:p>
        </p:txBody>
      </p:sp>
      <p:sp>
        <p:nvSpPr>
          <p:cNvPr id="20" name="Google Shape;20;p113"/>
          <p:cNvSpPr/>
          <p:nvPr/>
        </p:nvSpPr>
        <p:spPr>
          <a:xfrm>
            <a:off x="5694749" y="9381000"/>
            <a:ext cx="896112" cy="2308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US" sz="900" b="1">
                <a:solidFill>
                  <a:srgbClr val="7F7F7F"/>
                </a:solidFill>
                <a:latin typeface="Calibri"/>
                <a:ea typeface="Calibri"/>
                <a:cs typeface="Calibri"/>
                <a:sym typeface="Calibri"/>
              </a:rPr>
              <a:t>‹#›</a:t>
            </a:fld>
            <a:endParaRPr sz="900" b="1">
              <a:solidFill>
                <a:srgbClr val="7F7F7F"/>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Reading">
  <p:cSld name="Reading">
    <p:spTree>
      <p:nvGrpSpPr>
        <p:cNvPr id="1" name="Shape 21"/>
        <p:cNvGrpSpPr/>
        <p:nvPr/>
      </p:nvGrpSpPr>
      <p:grpSpPr>
        <a:xfrm>
          <a:off x="0" y="0"/>
          <a:ext cx="0" cy="0"/>
          <a:chOff x="0" y="0"/>
          <a:chExt cx="0" cy="0"/>
        </a:xfrm>
      </p:grpSpPr>
      <p:sp>
        <p:nvSpPr>
          <p:cNvPr id="22" name="Google Shape;22;p114"/>
          <p:cNvSpPr/>
          <p:nvPr/>
        </p:nvSpPr>
        <p:spPr>
          <a:xfrm>
            <a:off x="335817" y="9332516"/>
            <a:ext cx="284734" cy="32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 name="Google Shape;23;p114"/>
          <p:cNvPicPr preferRelativeResize="0"/>
          <p:nvPr/>
        </p:nvPicPr>
        <p:blipFill rotWithShape="1">
          <a:blip r:embed="rId2">
            <a:alphaModFix/>
          </a:blip>
          <a:srcRect/>
          <a:stretch/>
        </p:blipFill>
        <p:spPr>
          <a:xfrm>
            <a:off x="335817" y="9332516"/>
            <a:ext cx="284734" cy="327800"/>
          </a:xfrm>
          <a:prstGeom prst="rect">
            <a:avLst/>
          </a:prstGeom>
          <a:noFill/>
          <a:ln>
            <a:noFill/>
          </a:ln>
        </p:spPr>
      </p:pic>
      <p:sp>
        <p:nvSpPr>
          <p:cNvPr id="24" name="Google Shape;24;p114"/>
          <p:cNvSpPr/>
          <p:nvPr/>
        </p:nvSpPr>
        <p:spPr>
          <a:xfrm>
            <a:off x="685530" y="9381474"/>
            <a:ext cx="4719847"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F7F7F"/>
              </a:buClr>
              <a:buSzPts val="900"/>
              <a:buFont typeface="Calibri"/>
              <a:buNone/>
            </a:pPr>
            <a:r>
              <a:rPr lang="en-US" sz="900" b="0">
                <a:solidFill>
                  <a:srgbClr val="7F7F7F"/>
                </a:solidFill>
                <a:latin typeface="Calibri"/>
                <a:ea typeface="Calibri"/>
                <a:cs typeface="Calibri"/>
                <a:sym typeface="Calibri"/>
              </a:rPr>
              <a:t>Level 3: </a:t>
            </a:r>
            <a:r>
              <a:rPr lang="en-US" sz="900" b="1">
                <a:solidFill>
                  <a:srgbClr val="7F7F7F"/>
                </a:solidFill>
                <a:latin typeface="Calibri"/>
                <a:ea typeface="Calibri"/>
                <a:cs typeface="Calibri"/>
                <a:sym typeface="Calibri"/>
              </a:rPr>
              <a:t>MHPSS  </a:t>
            </a:r>
            <a:r>
              <a:rPr lang="en-US" sz="900" b="0">
                <a:solidFill>
                  <a:srgbClr val="7F7F7F"/>
                </a:solidFill>
                <a:latin typeface="Calibri"/>
                <a:ea typeface="Calibri"/>
                <a:cs typeface="Calibri"/>
                <a:sym typeface="Calibri"/>
              </a:rPr>
              <a:t>|  Pre-training reading: </a:t>
            </a:r>
            <a:r>
              <a:rPr lang="en-US" sz="900" b="1">
                <a:solidFill>
                  <a:srgbClr val="7F7F7F"/>
                </a:solidFill>
                <a:latin typeface="Calibri"/>
                <a:ea typeface="Calibri"/>
                <a:cs typeface="Calibri"/>
                <a:sym typeface="Calibri"/>
              </a:rPr>
              <a:t>Foundations for mental health psychosocial support</a:t>
            </a:r>
            <a:endParaRPr/>
          </a:p>
        </p:txBody>
      </p:sp>
      <p:sp>
        <p:nvSpPr>
          <p:cNvPr id="25" name="Google Shape;25;p114"/>
          <p:cNvSpPr/>
          <p:nvPr/>
        </p:nvSpPr>
        <p:spPr>
          <a:xfrm>
            <a:off x="5694749" y="9381000"/>
            <a:ext cx="896112" cy="2308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US" sz="900" b="1">
                <a:solidFill>
                  <a:srgbClr val="7F7F7F"/>
                </a:solidFill>
                <a:latin typeface="Calibri"/>
                <a:ea typeface="Calibri"/>
                <a:cs typeface="Calibri"/>
                <a:sym typeface="Calibri"/>
              </a:rPr>
              <a:t>‹#›</a:t>
            </a:fld>
            <a:endParaRPr sz="900" b="1">
              <a:solidFill>
                <a:srgbClr val="7F7F7F"/>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odule 1">
  <p:cSld name="Module 1">
    <p:spTree>
      <p:nvGrpSpPr>
        <p:cNvPr id="1" name="Shape 26"/>
        <p:cNvGrpSpPr/>
        <p:nvPr/>
      </p:nvGrpSpPr>
      <p:grpSpPr>
        <a:xfrm>
          <a:off x="0" y="0"/>
          <a:ext cx="0" cy="0"/>
          <a:chOff x="0" y="0"/>
          <a:chExt cx="0" cy="0"/>
        </a:xfrm>
      </p:grpSpPr>
      <p:sp>
        <p:nvSpPr>
          <p:cNvPr id="27" name="Google Shape;27;p115"/>
          <p:cNvSpPr/>
          <p:nvPr/>
        </p:nvSpPr>
        <p:spPr>
          <a:xfrm>
            <a:off x="335817" y="9332516"/>
            <a:ext cx="284734" cy="32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 name="Google Shape;28;p115"/>
          <p:cNvPicPr preferRelativeResize="0"/>
          <p:nvPr/>
        </p:nvPicPr>
        <p:blipFill rotWithShape="1">
          <a:blip r:embed="rId2">
            <a:alphaModFix/>
          </a:blip>
          <a:srcRect/>
          <a:stretch/>
        </p:blipFill>
        <p:spPr>
          <a:xfrm>
            <a:off x="335817" y="9332516"/>
            <a:ext cx="284734" cy="327800"/>
          </a:xfrm>
          <a:prstGeom prst="rect">
            <a:avLst/>
          </a:prstGeom>
          <a:noFill/>
          <a:ln>
            <a:noFill/>
          </a:ln>
        </p:spPr>
      </p:pic>
      <p:sp>
        <p:nvSpPr>
          <p:cNvPr id="29" name="Google Shape;29;p115"/>
          <p:cNvSpPr/>
          <p:nvPr/>
        </p:nvSpPr>
        <p:spPr>
          <a:xfrm>
            <a:off x="685530" y="9381474"/>
            <a:ext cx="4719847"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F7F7F"/>
              </a:buClr>
              <a:buSzPts val="900"/>
              <a:buFont typeface="Calibri"/>
              <a:buNone/>
            </a:pPr>
            <a:r>
              <a:rPr lang="en-US" sz="900" b="0">
                <a:solidFill>
                  <a:srgbClr val="7F7F7F"/>
                </a:solidFill>
                <a:latin typeface="Calibri"/>
                <a:ea typeface="Calibri"/>
                <a:cs typeface="Calibri"/>
                <a:sym typeface="Calibri"/>
              </a:rPr>
              <a:t>Level 3: </a:t>
            </a:r>
            <a:r>
              <a:rPr lang="en-US" sz="900" b="1">
                <a:solidFill>
                  <a:srgbClr val="7F7F7F"/>
                </a:solidFill>
                <a:latin typeface="Calibri"/>
                <a:ea typeface="Calibri"/>
                <a:cs typeface="Calibri"/>
                <a:sym typeface="Calibri"/>
              </a:rPr>
              <a:t>MHPSS  </a:t>
            </a:r>
            <a:r>
              <a:rPr lang="en-US" sz="900" b="0">
                <a:solidFill>
                  <a:srgbClr val="7F7F7F"/>
                </a:solidFill>
                <a:latin typeface="Calibri"/>
                <a:ea typeface="Calibri"/>
                <a:cs typeface="Calibri"/>
                <a:sym typeface="Calibri"/>
              </a:rPr>
              <a:t>|  Module 1: </a:t>
            </a:r>
            <a:r>
              <a:rPr lang="en-US" sz="900" b="1">
                <a:solidFill>
                  <a:srgbClr val="7F7F7F"/>
                </a:solidFill>
                <a:latin typeface="Calibri"/>
                <a:ea typeface="Calibri"/>
                <a:cs typeface="Calibri"/>
                <a:sym typeface="Calibri"/>
              </a:rPr>
              <a:t>Mental health and psychosocial support needs – Grief and Loss</a:t>
            </a:r>
            <a:endParaRPr/>
          </a:p>
        </p:txBody>
      </p:sp>
      <p:sp>
        <p:nvSpPr>
          <p:cNvPr id="30" name="Google Shape;30;p115"/>
          <p:cNvSpPr/>
          <p:nvPr/>
        </p:nvSpPr>
        <p:spPr>
          <a:xfrm>
            <a:off x="5694749" y="9381000"/>
            <a:ext cx="896112" cy="2308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US" sz="900" b="1">
                <a:solidFill>
                  <a:srgbClr val="7F7F7F"/>
                </a:solidFill>
                <a:latin typeface="Calibri"/>
                <a:ea typeface="Calibri"/>
                <a:cs typeface="Calibri"/>
                <a:sym typeface="Calibri"/>
              </a:rPr>
              <a:t>‹#›</a:t>
            </a:fld>
            <a:endParaRPr sz="900" b="1">
              <a:solidFill>
                <a:srgbClr val="7F7F7F"/>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odule 2">
  <p:cSld name="Module 2">
    <p:spTree>
      <p:nvGrpSpPr>
        <p:cNvPr id="1" name="Shape 31"/>
        <p:cNvGrpSpPr/>
        <p:nvPr/>
      </p:nvGrpSpPr>
      <p:grpSpPr>
        <a:xfrm>
          <a:off x="0" y="0"/>
          <a:ext cx="0" cy="0"/>
          <a:chOff x="0" y="0"/>
          <a:chExt cx="0" cy="0"/>
        </a:xfrm>
      </p:grpSpPr>
      <p:sp>
        <p:nvSpPr>
          <p:cNvPr id="32" name="Google Shape;32;p116"/>
          <p:cNvSpPr/>
          <p:nvPr/>
        </p:nvSpPr>
        <p:spPr>
          <a:xfrm>
            <a:off x="335817" y="9332516"/>
            <a:ext cx="284734" cy="32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 name="Google Shape;33;p116"/>
          <p:cNvPicPr preferRelativeResize="0"/>
          <p:nvPr/>
        </p:nvPicPr>
        <p:blipFill rotWithShape="1">
          <a:blip r:embed="rId2">
            <a:alphaModFix/>
          </a:blip>
          <a:srcRect/>
          <a:stretch/>
        </p:blipFill>
        <p:spPr>
          <a:xfrm>
            <a:off x="335817" y="9332516"/>
            <a:ext cx="284734" cy="327800"/>
          </a:xfrm>
          <a:prstGeom prst="rect">
            <a:avLst/>
          </a:prstGeom>
          <a:noFill/>
          <a:ln>
            <a:noFill/>
          </a:ln>
        </p:spPr>
      </p:pic>
      <p:sp>
        <p:nvSpPr>
          <p:cNvPr id="34" name="Google Shape;34;p116"/>
          <p:cNvSpPr/>
          <p:nvPr/>
        </p:nvSpPr>
        <p:spPr>
          <a:xfrm>
            <a:off x="685530" y="9381474"/>
            <a:ext cx="4719847"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F7F7F"/>
              </a:buClr>
              <a:buSzPts val="900"/>
              <a:buFont typeface="Calibri"/>
              <a:buNone/>
            </a:pPr>
            <a:r>
              <a:rPr lang="en-US" sz="900" b="0" dirty="0">
                <a:solidFill>
                  <a:srgbClr val="7F7F7F"/>
                </a:solidFill>
                <a:latin typeface="Calibri"/>
                <a:ea typeface="Calibri"/>
                <a:cs typeface="Calibri"/>
                <a:sym typeface="Calibri"/>
              </a:rPr>
              <a:t>Level 3: </a:t>
            </a:r>
            <a:r>
              <a:rPr lang="en-US" sz="900" b="1" dirty="0">
                <a:solidFill>
                  <a:srgbClr val="7F7F7F"/>
                </a:solidFill>
                <a:latin typeface="Calibri"/>
                <a:ea typeface="Calibri"/>
                <a:cs typeface="Calibri"/>
                <a:sym typeface="Calibri"/>
              </a:rPr>
              <a:t>MHPSS  </a:t>
            </a:r>
            <a:r>
              <a:rPr lang="en-US" sz="900" b="0" dirty="0">
                <a:solidFill>
                  <a:srgbClr val="7F7F7F"/>
                </a:solidFill>
                <a:latin typeface="Calibri"/>
                <a:ea typeface="Calibri"/>
                <a:cs typeface="Calibri"/>
                <a:sym typeface="Calibri"/>
              </a:rPr>
              <a:t>|  Module 2: </a:t>
            </a:r>
            <a:r>
              <a:rPr lang="en-US" sz="900" b="1" dirty="0">
                <a:solidFill>
                  <a:srgbClr val="7F7F7F"/>
                </a:solidFill>
                <a:latin typeface="Calibri"/>
                <a:ea typeface="Calibri"/>
                <a:cs typeface="Calibri"/>
                <a:sym typeface="Calibri"/>
              </a:rPr>
              <a:t>Mental health and psychosocial support needs – Distress</a:t>
            </a:r>
            <a:endParaRPr dirty="0"/>
          </a:p>
        </p:txBody>
      </p:sp>
      <p:sp>
        <p:nvSpPr>
          <p:cNvPr id="35" name="Google Shape;35;p116"/>
          <p:cNvSpPr/>
          <p:nvPr/>
        </p:nvSpPr>
        <p:spPr>
          <a:xfrm>
            <a:off x="5694749" y="9381000"/>
            <a:ext cx="896112" cy="2308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US" sz="900" b="1">
                <a:solidFill>
                  <a:srgbClr val="7F7F7F"/>
                </a:solidFill>
                <a:latin typeface="Calibri"/>
                <a:ea typeface="Calibri"/>
                <a:cs typeface="Calibri"/>
                <a:sym typeface="Calibri"/>
              </a:rPr>
              <a:t>‹#›</a:t>
            </a:fld>
            <a:endParaRPr sz="900" b="1">
              <a:solidFill>
                <a:srgbClr val="7F7F7F"/>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odule 3">
  <p:cSld name="Module 3">
    <p:spTree>
      <p:nvGrpSpPr>
        <p:cNvPr id="1" name="Shape 36"/>
        <p:cNvGrpSpPr/>
        <p:nvPr/>
      </p:nvGrpSpPr>
      <p:grpSpPr>
        <a:xfrm>
          <a:off x="0" y="0"/>
          <a:ext cx="0" cy="0"/>
          <a:chOff x="0" y="0"/>
          <a:chExt cx="0" cy="0"/>
        </a:xfrm>
      </p:grpSpPr>
      <p:sp>
        <p:nvSpPr>
          <p:cNvPr id="37" name="Google Shape;37;p117"/>
          <p:cNvSpPr/>
          <p:nvPr/>
        </p:nvSpPr>
        <p:spPr>
          <a:xfrm>
            <a:off x="335817" y="9332516"/>
            <a:ext cx="284734" cy="32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 name="Google Shape;38;p117"/>
          <p:cNvPicPr preferRelativeResize="0"/>
          <p:nvPr/>
        </p:nvPicPr>
        <p:blipFill rotWithShape="1">
          <a:blip r:embed="rId2">
            <a:alphaModFix/>
          </a:blip>
          <a:srcRect/>
          <a:stretch/>
        </p:blipFill>
        <p:spPr>
          <a:xfrm>
            <a:off x="335817" y="9332516"/>
            <a:ext cx="284734" cy="327800"/>
          </a:xfrm>
          <a:prstGeom prst="rect">
            <a:avLst/>
          </a:prstGeom>
          <a:noFill/>
          <a:ln>
            <a:noFill/>
          </a:ln>
        </p:spPr>
      </p:pic>
      <p:sp>
        <p:nvSpPr>
          <p:cNvPr id="39" name="Google Shape;39;p117"/>
          <p:cNvSpPr/>
          <p:nvPr/>
        </p:nvSpPr>
        <p:spPr>
          <a:xfrm>
            <a:off x="685530" y="9381474"/>
            <a:ext cx="5564799" cy="2303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F7F7F"/>
              </a:buClr>
              <a:buSzPts val="900"/>
              <a:buFont typeface="Calibri"/>
              <a:buNone/>
            </a:pPr>
            <a:r>
              <a:rPr lang="en-US" sz="900" b="0">
                <a:solidFill>
                  <a:srgbClr val="7F7F7F"/>
                </a:solidFill>
                <a:latin typeface="Calibri"/>
                <a:ea typeface="Calibri"/>
                <a:cs typeface="Calibri"/>
                <a:sym typeface="Calibri"/>
              </a:rPr>
              <a:t>Level 3: </a:t>
            </a:r>
            <a:r>
              <a:rPr lang="en-US" sz="900" b="1">
                <a:solidFill>
                  <a:srgbClr val="7F7F7F"/>
                </a:solidFill>
                <a:latin typeface="Calibri"/>
                <a:ea typeface="Calibri"/>
                <a:cs typeface="Calibri"/>
                <a:sym typeface="Calibri"/>
              </a:rPr>
              <a:t>MHPSS  </a:t>
            </a:r>
            <a:r>
              <a:rPr lang="en-US" sz="900" b="0">
                <a:solidFill>
                  <a:srgbClr val="7F7F7F"/>
                </a:solidFill>
                <a:latin typeface="Calibri"/>
                <a:ea typeface="Calibri"/>
                <a:cs typeface="Calibri"/>
                <a:sym typeface="Calibri"/>
              </a:rPr>
              <a:t>|  Module 3: </a:t>
            </a:r>
            <a:r>
              <a:rPr lang="en-US" sz="900" b="1">
                <a:solidFill>
                  <a:srgbClr val="7F7F7F"/>
                </a:solidFill>
                <a:latin typeface="Calibri"/>
                <a:ea typeface="Calibri"/>
                <a:cs typeface="Calibri"/>
                <a:sym typeface="Calibri"/>
              </a:rPr>
              <a:t>Mental health and psychosocial support needs – Depression, self-harm and suicide</a:t>
            </a:r>
            <a:endParaRPr/>
          </a:p>
        </p:txBody>
      </p:sp>
      <p:sp>
        <p:nvSpPr>
          <p:cNvPr id="40" name="Google Shape;40;p117"/>
          <p:cNvSpPr/>
          <p:nvPr/>
        </p:nvSpPr>
        <p:spPr>
          <a:xfrm>
            <a:off x="5694749" y="9381000"/>
            <a:ext cx="896112" cy="2308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US" sz="900" b="1">
                <a:solidFill>
                  <a:srgbClr val="7F7F7F"/>
                </a:solidFill>
                <a:latin typeface="Calibri"/>
                <a:ea typeface="Calibri"/>
                <a:cs typeface="Calibri"/>
                <a:sym typeface="Calibri"/>
              </a:rPr>
              <a:t>‹#›</a:t>
            </a:fld>
            <a:endParaRPr sz="900" b="1">
              <a:solidFill>
                <a:srgbClr val="7F7F7F"/>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odule 4">
  <p:cSld name="Module 4">
    <p:spTree>
      <p:nvGrpSpPr>
        <p:cNvPr id="1" name="Shape 41"/>
        <p:cNvGrpSpPr/>
        <p:nvPr/>
      </p:nvGrpSpPr>
      <p:grpSpPr>
        <a:xfrm>
          <a:off x="0" y="0"/>
          <a:ext cx="0" cy="0"/>
          <a:chOff x="0" y="0"/>
          <a:chExt cx="0" cy="0"/>
        </a:xfrm>
      </p:grpSpPr>
      <p:sp>
        <p:nvSpPr>
          <p:cNvPr id="42" name="Google Shape;42;p118"/>
          <p:cNvSpPr/>
          <p:nvPr/>
        </p:nvSpPr>
        <p:spPr>
          <a:xfrm>
            <a:off x="335817" y="9332516"/>
            <a:ext cx="284734" cy="32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 name="Google Shape;43;p118"/>
          <p:cNvPicPr preferRelativeResize="0"/>
          <p:nvPr/>
        </p:nvPicPr>
        <p:blipFill rotWithShape="1">
          <a:blip r:embed="rId2">
            <a:alphaModFix/>
          </a:blip>
          <a:srcRect/>
          <a:stretch/>
        </p:blipFill>
        <p:spPr>
          <a:xfrm>
            <a:off x="335817" y="9332516"/>
            <a:ext cx="284734" cy="327800"/>
          </a:xfrm>
          <a:prstGeom prst="rect">
            <a:avLst/>
          </a:prstGeom>
          <a:noFill/>
          <a:ln>
            <a:noFill/>
          </a:ln>
        </p:spPr>
      </p:pic>
      <p:sp>
        <p:nvSpPr>
          <p:cNvPr id="44" name="Google Shape;44;p118"/>
          <p:cNvSpPr/>
          <p:nvPr/>
        </p:nvSpPr>
        <p:spPr>
          <a:xfrm>
            <a:off x="5694749" y="9381000"/>
            <a:ext cx="896112" cy="2308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US" sz="900" b="1">
                <a:solidFill>
                  <a:srgbClr val="7F7F7F"/>
                </a:solidFill>
                <a:latin typeface="Calibri"/>
                <a:ea typeface="Calibri"/>
                <a:cs typeface="Calibri"/>
                <a:sym typeface="Calibri"/>
              </a:rPr>
              <a:t>‹#›</a:t>
            </a:fld>
            <a:endParaRPr sz="900" b="1">
              <a:solidFill>
                <a:srgbClr val="7F7F7F"/>
              </a:solidFill>
              <a:latin typeface="Calibri"/>
              <a:ea typeface="Calibri"/>
              <a:cs typeface="Calibri"/>
              <a:sym typeface="Calibri"/>
            </a:endParaRPr>
          </a:p>
        </p:txBody>
      </p:sp>
      <p:sp>
        <p:nvSpPr>
          <p:cNvPr id="45" name="Google Shape;45;p118"/>
          <p:cNvSpPr/>
          <p:nvPr/>
        </p:nvSpPr>
        <p:spPr>
          <a:xfrm>
            <a:off x="685530" y="9381474"/>
            <a:ext cx="5564799" cy="2303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F7F7F"/>
              </a:buClr>
              <a:buSzPts val="900"/>
              <a:buFont typeface="Calibri"/>
              <a:buNone/>
            </a:pPr>
            <a:r>
              <a:rPr lang="en-US" sz="900" b="0">
                <a:solidFill>
                  <a:srgbClr val="7F7F7F"/>
                </a:solidFill>
                <a:latin typeface="Calibri"/>
                <a:ea typeface="Calibri"/>
                <a:cs typeface="Calibri"/>
                <a:sym typeface="Calibri"/>
              </a:rPr>
              <a:t>Level 3: </a:t>
            </a:r>
            <a:r>
              <a:rPr lang="en-US" sz="900" b="1">
                <a:solidFill>
                  <a:srgbClr val="7F7F7F"/>
                </a:solidFill>
                <a:latin typeface="Calibri"/>
                <a:ea typeface="Calibri"/>
                <a:cs typeface="Calibri"/>
                <a:sym typeface="Calibri"/>
              </a:rPr>
              <a:t>MHPSS  </a:t>
            </a:r>
            <a:r>
              <a:rPr lang="en-US" sz="900" b="0">
                <a:solidFill>
                  <a:srgbClr val="7F7F7F"/>
                </a:solidFill>
                <a:latin typeface="Calibri"/>
                <a:ea typeface="Calibri"/>
                <a:cs typeface="Calibri"/>
                <a:sym typeface="Calibri"/>
              </a:rPr>
              <a:t>|  Module 4: </a:t>
            </a:r>
            <a:r>
              <a:rPr lang="en-US" sz="900" b="1">
                <a:solidFill>
                  <a:srgbClr val="7F7F7F"/>
                </a:solidFill>
                <a:latin typeface="Calibri"/>
                <a:ea typeface="Calibri"/>
                <a:cs typeface="Calibri"/>
                <a:sym typeface="Calibri"/>
              </a:rPr>
              <a:t>Focused non-specialized MHPSS activities (part 1)</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odule 5">
  <p:cSld name="Module 5">
    <p:spTree>
      <p:nvGrpSpPr>
        <p:cNvPr id="1" name="Shape 46"/>
        <p:cNvGrpSpPr/>
        <p:nvPr/>
      </p:nvGrpSpPr>
      <p:grpSpPr>
        <a:xfrm>
          <a:off x="0" y="0"/>
          <a:ext cx="0" cy="0"/>
          <a:chOff x="0" y="0"/>
          <a:chExt cx="0" cy="0"/>
        </a:xfrm>
      </p:grpSpPr>
      <p:sp>
        <p:nvSpPr>
          <p:cNvPr id="47" name="Google Shape;47;p119"/>
          <p:cNvSpPr/>
          <p:nvPr/>
        </p:nvSpPr>
        <p:spPr>
          <a:xfrm>
            <a:off x="335817" y="9332516"/>
            <a:ext cx="284734" cy="32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 name="Google Shape;48;p119"/>
          <p:cNvPicPr preferRelativeResize="0"/>
          <p:nvPr/>
        </p:nvPicPr>
        <p:blipFill rotWithShape="1">
          <a:blip r:embed="rId2">
            <a:alphaModFix/>
          </a:blip>
          <a:srcRect/>
          <a:stretch/>
        </p:blipFill>
        <p:spPr>
          <a:xfrm>
            <a:off x="335817" y="9332516"/>
            <a:ext cx="284734" cy="327800"/>
          </a:xfrm>
          <a:prstGeom prst="rect">
            <a:avLst/>
          </a:prstGeom>
          <a:noFill/>
          <a:ln>
            <a:noFill/>
          </a:ln>
        </p:spPr>
      </p:pic>
      <p:sp>
        <p:nvSpPr>
          <p:cNvPr id="49" name="Google Shape;49;p119"/>
          <p:cNvSpPr/>
          <p:nvPr/>
        </p:nvSpPr>
        <p:spPr>
          <a:xfrm>
            <a:off x="685530" y="9381474"/>
            <a:ext cx="4719847"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F7F7F"/>
              </a:buClr>
              <a:buSzPts val="900"/>
              <a:buFont typeface="Calibri"/>
              <a:buNone/>
            </a:pPr>
            <a:r>
              <a:rPr lang="en-US" sz="900" b="0">
                <a:solidFill>
                  <a:srgbClr val="7F7F7F"/>
                </a:solidFill>
                <a:latin typeface="Calibri"/>
                <a:ea typeface="Calibri"/>
                <a:cs typeface="Calibri"/>
                <a:sym typeface="Calibri"/>
              </a:rPr>
              <a:t>Level 3: </a:t>
            </a:r>
            <a:r>
              <a:rPr lang="en-US" sz="900" b="1">
                <a:solidFill>
                  <a:srgbClr val="7F7F7F"/>
                </a:solidFill>
                <a:latin typeface="Calibri"/>
                <a:ea typeface="Calibri"/>
                <a:cs typeface="Calibri"/>
                <a:sym typeface="Calibri"/>
              </a:rPr>
              <a:t>MHPSS  </a:t>
            </a:r>
            <a:r>
              <a:rPr lang="en-US" sz="900" b="0">
                <a:solidFill>
                  <a:srgbClr val="7F7F7F"/>
                </a:solidFill>
                <a:latin typeface="Calibri"/>
                <a:ea typeface="Calibri"/>
                <a:cs typeface="Calibri"/>
                <a:sym typeface="Calibri"/>
              </a:rPr>
              <a:t>|  Module 5: </a:t>
            </a:r>
            <a:r>
              <a:rPr lang="en-US" sz="900" b="1">
                <a:solidFill>
                  <a:srgbClr val="7F7F7F"/>
                </a:solidFill>
                <a:latin typeface="Calibri"/>
                <a:ea typeface="Calibri"/>
                <a:cs typeface="Calibri"/>
                <a:sym typeface="Calibri"/>
              </a:rPr>
              <a:t>Focused non-specialized MHPSS activities (part 2)</a:t>
            </a:r>
            <a:endParaRPr/>
          </a:p>
        </p:txBody>
      </p:sp>
      <p:sp>
        <p:nvSpPr>
          <p:cNvPr id="50" name="Google Shape;50;p119"/>
          <p:cNvSpPr/>
          <p:nvPr/>
        </p:nvSpPr>
        <p:spPr>
          <a:xfrm>
            <a:off x="5694749" y="9381000"/>
            <a:ext cx="896112" cy="2308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US" sz="900" b="1">
                <a:solidFill>
                  <a:srgbClr val="7F7F7F"/>
                </a:solidFill>
                <a:latin typeface="Calibri"/>
                <a:ea typeface="Calibri"/>
                <a:cs typeface="Calibri"/>
                <a:sym typeface="Calibri"/>
              </a:rPr>
              <a:t>‹#›</a:t>
            </a:fld>
            <a:endParaRPr sz="900" b="1">
              <a:solidFill>
                <a:srgbClr val="7F7F7F"/>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Module 11">
  <p:cSld name="1_Module 11">
    <p:spTree>
      <p:nvGrpSpPr>
        <p:cNvPr id="1" name="Shape 51"/>
        <p:cNvGrpSpPr/>
        <p:nvPr/>
      </p:nvGrpSpPr>
      <p:grpSpPr>
        <a:xfrm>
          <a:off x="0" y="0"/>
          <a:ext cx="0" cy="0"/>
          <a:chOff x="0" y="0"/>
          <a:chExt cx="0" cy="0"/>
        </a:xfrm>
      </p:grpSpPr>
      <p:sp>
        <p:nvSpPr>
          <p:cNvPr id="52" name="Google Shape;52;p120"/>
          <p:cNvSpPr/>
          <p:nvPr/>
        </p:nvSpPr>
        <p:spPr>
          <a:xfrm>
            <a:off x="335817" y="9332516"/>
            <a:ext cx="284734" cy="32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 name="Google Shape;53;p120"/>
          <p:cNvPicPr preferRelativeResize="0"/>
          <p:nvPr/>
        </p:nvPicPr>
        <p:blipFill rotWithShape="1">
          <a:blip r:embed="rId2">
            <a:alphaModFix/>
          </a:blip>
          <a:srcRect/>
          <a:stretch/>
        </p:blipFill>
        <p:spPr>
          <a:xfrm>
            <a:off x="335817" y="9332516"/>
            <a:ext cx="284734" cy="327800"/>
          </a:xfrm>
          <a:prstGeom prst="rect">
            <a:avLst/>
          </a:prstGeom>
          <a:noFill/>
          <a:ln>
            <a:noFill/>
          </a:ln>
        </p:spPr>
      </p:pic>
      <p:sp>
        <p:nvSpPr>
          <p:cNvPr id="54" name="Google Shape;54;p120"/>
          <p:cNvSpPr/>
          <p:nvPr/>
        </p:nvSpPr>
        <p:spPr>
          <a:xfrm>
            <a:off x="685530" y="9381474"/>
            <a:ext cx="4719847"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F7F7F"/>
              </a:buClr>
              <a:buSzPts val="900"/>
              <a:buFont typeface="Calibri"/>
              <a:buNone/>
            </a:pPr>
            <a:r>
              <a:rPr lang="en-US" sz="900" b="0">
                <a:solidFill>
                  <a:srgbClr val="7F7F7F"/>
                </a:solidFill>
                <a:latin typeface="Calibri"/>
                <a:ea typeface="Calibri"/>
                <a:cs typeface="Calibri"/>
                <a:sym typeface="Calibri"/>
              </a:rPr>
              <a:t>Template</a:t>
            </a:r>
            <a:endParaRPr sz="900" b="1">
              <a:solidFill>
                <a:srgbClr val="7F7F7F"/>
              </a:solidFill>
              <a:latin typeface="Calibri"/>
              <a:ea typeface="Calibri"/>
              <a:cs typeface="Calibri"/>
              <a:sym typeface="Calibri"/>
            </a:endParaRPr>
          </a:p>
        </p:txBody>
      </p:sp>
      <p:sp>
        <p:nvSpPr>
          <p:cNvPr id="55" name="Google Shape;55;p120"/>
          <p:cNvSpPr/>
          <p:nvPr/>
        </p:nvSpPr>
        <p:spPr>
          <a:xfrm>
            <a:off x="5694749" y="9381000"/>
            <a:ext cx="896112" cy="2308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US" sz="900" b="1">
                <a:solidFill>
                  <a:srgbClr val="7F7F7F"/>
                </a:solidFill>
                <a:latin typeface="Calibri"/>
                <a:ea typeface="Calibri"/>
                <a:cs typeface="Calibri"/>
                <a:sym typeface="Calibri"/>
              </a:rPr>
              <a:t>‹#›</a:t>
            </a:fld>
            <a:endParaRPr sz="900" b="1">
              <a:solidFill>
                <a:srgbClr val="7F7F7F"/>
              </a:solidFill>
              <a:latin typeface="Calibri"/>
              <a:ea typeface="Calibri"/>
              <a:cs typeface="Calibri"/>
              <a:sym typeface="Calibri"/>
            </a:endParaRPr>
          </a:p>
        </p:txBody>
      </p:sp>
      <p:cxnSp>
        <p:nvCxnSpPr>
          <p:cNvPr id="56" name="Google Shape;56;p120"/>
          <p:cNvCxnSpPr/>
          <p:nvPr/>
        </p:nvCxnSpPr>
        <p:spPr>
          <a:xfrm>
            <a:off x="0" y="9131300"/>
            <a:ext cx="6858000" cy="0"/>
          </a:xfrm>
          <a:prstGeom prst="straightConnector1">
            <a:avLst/>
          </a:prstGeom>
          <a:noFill/>
          <a:ln w="9525" cap="flat" cmpd="sng">
            <a:solidFill>
              <a:schemeClr val="accent4"/>
            </a:solidFill>
            <a:prstDash val="solid"/>
            <a:miter lim="800000"/>
            <a:headEnd type="none" w="sm" len="sm"/>
            <a:tailEnd type="none" w="sm" len="sm"/>
          </a:ln>
        </p:spPr>
      </p:cxnSp>
      <p:cxnSp>
        <p:nvCxnSpPr>
          <p:cNvPr id="57" name="Google Shape;57;p120"/>
          <p:cNvCxnSpPr/>
          <p:nvPr/>
        </p:nvCxnSpPr>
        <p:spPr>
          <a:xfrm>
            <a:off x="0" y="698500"/>
            <a:ext cx="6858000" cy="0"/>
          </a:xfrm>
          <a:prstGeom prst="straightConnector1">
            <a:avLst/>
          </a:prstGeom>
          <a:noFill/>
          <a:ln w="9525" cap="flat" cmpd="sng">
            <a:solidFill>
              <a:schemeClr val="accent4"/>
            </a:solidFill>
            <a:prstDash val="solid"/>
            <a:miter lim="800000"/>
            <a:headEnd type="none" w="sm" len="sm"/>
            <a:tailEnd type="none" w="sm" len="sm"/>
          </a:ln>
        </p:spPr>
      </p:cxnSp>
      <p:cxnSp>
        <p:nvCxnSpPr>
          <p:cNvPr id="58" name="Google Shape;58;p120"/>
          <p:cNvCxnSpPr/>
          <p:nvPr/>
        </p:nvCxnSpPr>
        <p:spPr>
          <a:xfrm rot="10800000">
            <a:off x="996287" y="0"/>
            <a:ext cx="0" cy="9131300"/>
          </a:xfrm>
          <a:prstGeom prst="straightConnector1">
            <a:avLst/>
          </a:prstGeom>
          <a:noFill/>
          <a:ln w="9525" cap="flat" cmpd="sng">
            <a:solidFill>
              <a:schemeClr val="accent4"/>
            </a:solidFill>
            <a:prstDash val="solid"/>
            <a:miter lim="800000"/>
            <a:headEnd type="none" w="sm" len="sm"/>
            <a:tailEnd type="none" w="sm" len="sm"/>
          </a:ln>
        </p:spPr>
      </p:cxnSp>
      <p:cxnSp>
        <p:nvCxnSpPr>
          <p:cNvPr id="59" name="Google Shape;59;p120"/>
          <p:cNvCxnSpPr/>
          <p:nvPr/>
        </p:nvCxnSpPr>
        <p:spPr>
          <a:xfrm rot="10800000">
            <a:off x="6250329" y="0"/>
            <a:ext cx="0" cy="91313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1"/>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1"/>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1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1"/>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8.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8.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8.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
          <p:cNvSpPr txBox="1"/>
          <p:nvPr/>
        </p:nvSpPr>
        <p:spPr>
          <a:xfrm>
            <a:off x="1131265" y="5163690"/>
            <a:ext cx="4595470" cy="26468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2"/>
              </a:buClr>
              <a:buSzPts val="2800"/>
              <a:buFont typeface="Garamond"/>
              <a:buNone/>
            </a:pPr>
            <a:r>
              <a:rPr lang="en-US" sz="2800" b="1" i="0" u="none" strike="noStrike" cap="none">
                <a:solidFill>
                  <a:schemeClr val="dk2"/>
                </a:solidFill>
                <a:latin typeface="Garamond"/>
                <a:ea typeface="Garamond"/>
                <a:cs typeface="Garamond"/>
                <a:sym typeface="Garamond"/>
              </a:rPr>
              <a:t>LEVEL 3</a:t>
            </a:r>
            <a:endParaRPr sz="3600" b="1" i="0" u="none" strike="noStrike" cap="none">
              <a:solidFill>
                <a:schemeClr val="dk2"/>
              </a:solidFill>
              <a:latin typeface="Garamond"/>
              <a:ea typeface="Garamond"/>
              <a:cs typeface="Garamond"/>
              <a:sym typeface="Garamond"/>
            </a:endParaRPr>
          </a:p>
          <a:p>
            <a:pPr marL="0" marR="0" lvl="0" indent="0" algn="ctr" rtl="0">
              <a:spcBef>
                <a:spcPts val="1200"/>
              </a:spcBef>
              <a:spcAft>
                <a:spcPts val="0"/>
              </a:spcAft>
              <a:buClr>
                <a:schemeClr val="dk2"/>
              </a:buClr>
              <a:buSzPts val="3200"/>
              <a:buFont typeface="Garamond"/>
              <a:buNone/>
            </a:pPr>
            <a:r>
              <a:rPr lang="en-US" sz="3200" b="1" i="0" u="none" strike="noStrike" cap="none">
                <a:solidFill>
                  <a:schemeClr val="dk2"/>
                </a:solidFill>
                <a:latin typeface="Garamond"/>
                <a:ea typeface="Garamond"/>
                <a:cs typeface="Garamond"/>
                <a:sym typeface="Garamond"/>
              </a:rPr>
              <a:t>MHPSS in Child Protection Case Management Training Workbook</a:t>
            </a:r>
            <a:endParaRPr sz="3200" b="0" i="0" u="none" strike="noStrike" cap="none">
              <a:solidFill>
                <a:schemeClr val="dk1"/>
              </a:solidFill>
              <a:latin typeface="Calibri"/>
              <a:ea typeface="Calibri"/>
              <a:cs typeface="Calibri"/>
              <a:sym typeface="Calibri"/>
            </a:endParaRPr>
          </a:p>
        </p:txBody>
      </p:sp>
      <p:pic>
        <p:nvPicPr>
          <p:cNvPr id="65" name="Google Shape;65;p1" descr="Logo&#10;&#10;Description automatically generated"/>
          <p:cNvPicPr preferRelativeResize="0"/>
          <p:nvPr/>
        </p:nvPicPr>
        <p:blipFill rotWithShape="1">
          <a:blip r:embed="rId3">
            <a:alphaModFix/>
          </a:blip>
          <a:srcRect/>
          <a:stretch/>
        </p:blipFill>
        <p:spPr>
          <a:xfrm>
            <a:off x="3510873" y="8301894"/>
            <a:ext cx="2405008" cy="923462"/>
          </a:xfrm>
          <a:prstGeom prst="rect">
            <a:avLst/>
          </a:prstGeom>
          <a:noFill/>
          <a:ln>
            <a:noFill/>
          </a:ln>
        </p:spPr>
      </p:pic>
      <p:pic>
        <p:nvPicPr>
          <p:cNvPr id="66" name="Google Shape;66;p1" descr="Text&#10;&#10;Description automatically generated"/>
          <p:cNvPicPr preferRelativeResize="0"/>
          <p:nvPr/>
        </p:nvPicPr>
        <p:blipFill rotWithShape="1">
          <a:blip r:embed="rId4">
            <a:alphaModFix/>
          </a:blip>
          <a:srcRect/>
          <a:stretch/>
        </p:blipFill>
        <p:spPr>
          <a:xfrm>
            <a:off x="1105865" y="8403535"/>
            <a:ext cx="2405009" cy="685884"/>
          </a:xfrm>
          <a:prstGeom prst="rect">
            <a:avLst/>
          </a:prstGeom>
          <a:noFill/>
          <a:ln>
            <a:noFill/>
          </a:ln>
        </p:spPr>
      </p:pic>
      <p:pic>
        <p:nvPicPr>
          <p:cNvPr id="67" name="Google Shape;67;p1" descr="Icon&#10;&#10;Description automatically generated"/>
          <p:cNvPicPr preferRelativeResize="0"/>
          <p:nvPr/>
        </p:nvPicPr>
        <p:blipFill rotWithShape="1">
          <a:blip r:embed="rId5">
            <a:alphaModFix/>
          </a:blip>
          <a:srcRect/>
          <a:stretch/>
        </p:blipFill>
        <p:spPr>
          <a:xfrm>
            <a:off x="1704678" y="579003"/>
            <a:ext cx="3448643" cy="39702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0"/>
          <p:cNvSpPr txBox="1"/>
          <p:nvPr/>
        </p:nvSpPr>
        <p:spPr>
          <a:xfrm>
            <a:off x="996287" y="713169"/>
            <a:ext cx="380716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US" sz="1400" b="1">
                <a:solidFill>
                  <a:schemeClr val="lt1"/>
                </a:solidFill>
                <a:highlight>
                  <a:srgbClr val="1D8CC8"/>
                </a:highlight>
                <a:latin typeface="Calibri"/>
                <a:ea typeface="Calibri"/>
                <a:cs typeface="Calibri"/>
                <a:sym typeface="Calibri"/>
              </a:rPr>
              <a:t>TABLE OF CONTENTS</a:t>
            </a:r>
            <a:endParaRPr/>
          </a:p>
        </p:txBody>
      </p:sp>
      <p:sp>
        <p:nvSpPr>
          <p:cNvPr id="180" name="Google Shape;180;p10"/>
          <p:cNvSpPr/>
          <p:nvPr/>
        </p:nvSpPr>
        <p:spPr>
          <a:xfrm rot="1782986">
            <a:off x="286724" y="301110"/>
            <a:ext cx="335595" cy="289306"/>
          </a:xfrm>
          <a:prstGeom prst="hexagon">
            <a:avLst>
              <a:gd name="adj" fmla="val 28965"/>
              <a:gd name="vf" fmla="val 115470"/>
            </a:avLst>
          </a:prstGeom>
          <a:noFill/>
          <a:ln w="12700" cap="flat" cmpd="sng">
            <a:solidFill>
              <a:srgbClr val="1D8C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1" name="Google Shape;181;p10"/>
          <p:cNvSpPr/>
          <p:nvPr/>
        </p:nvSpPr>
        <p:spPr>
          <a:xfrm rot="1782986">
            <a:off x="286724" y="763955"/>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2" name="Google Shape;182;p10"/>
          <p:cNvSpPr/>
          <p:nvPr/>
        </p:nvSpPr>
        <p:spPr>
          <a:xfrm rot="1782986">
            <a:off x="286724" y="1226800"/>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3" name="Google Shape;183;p10"/>
          <p:cNvSpPr/>
          <p:nvPr/>
        </p:nvSpPr>
        <p:spPr>
          <a:xfrm rot="1782986">
            <a:off x="286724" y="1689645"/>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4" name="Google Shape;184;p10"/>
          <p:cNvSpPr/>
          <p:nvPr/>
        </p:nvSpPr>
        <p:spPr>
          <a:xfrm rot="1782986">
            <a:off x="286724" y="2152490"/>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 name="Google Shape;185;p10"/>
          <p:cNvSpPr/>
          <p:nvPr/>
        </p:nvSpPr>
        <p:spPr>
          <a:xfrm rot="1782986">
            <a:off x="286724" y="2615335"/>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 name="Google Shape;186;p10"/>
          <p:cNvSpPr txBox="1"/>
          <p:nvPr/>
        </p:nvSpPr>
        <p:spPr>
          <a:xfrm>
            <a:off x="1567786" y="1310779"/>
            <a:ext cx="4682543" cy="38625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Pre-training reading</a:t>
            </a:r>
            <a:endParaRPr/>
          </a:p>
          <a:p>
            <a:pPr marL="0" marR="0" lvl="0" indent="0" algn="l" rtl="0">
              <a:spcBef>
                <a:spcPts val="180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Definitions</a:t>
            </a:r>
            <a:endParaRPr/>
          </a:p>
          <a:p>
            <a:pPr marL="0" marR="0" lvl="0" indent="0" algn="l" rtl="0">
              <a:spcBef>
                <a:spcPts val="180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Stress and distress</a:t>
            </a:r>
            <a:endParaRPr/>
          </a:p>
          <a:p>
            <a:pPr marL="0" marR="0" lvl="0" indent="0" algn="l" rtl="0">
              <a:spcBef>
                <a:spcPts val="180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The caseworker’s role</a:t>
            </a:r>
            <a:endParaRPr/>
          </a:p>
          <a:p>
            <a:pPr marL="0" marR="0" lvl="0" indent="0" algn="l" rtl="0">
              <a:spcBef>
                <a:spcPts val="180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How to prepare to meet with children</a:t>
            </a:r>
            <a:endParaRPr/>
          </a:p>
          <a:p>
            <a:pPr marL="0" marR="0" lvl="0" indent="0" algn="l" rtl="0">
              <a:spcBef>
                <a:spcPts val="180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Communication with children</a:t>
            </a:r>
            <a:endParaRPr/>
          </a:p>
          <a:p>
            <a:pPr marL="0" marR="0" lvl="0" indent="0" algn="l" rtl="0">
              <a:spcBef>
                <a:spcPts val="180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Mental health and psychosocial support skills</a:t>
            </a:r>
            <a:endParaRPr/>
          </a:p>
          <a:p>
            <a:pPr marL="0" marR="0" lvl="0" indent="0" algn="l" rtl="0">
              <a:spcBef>
                <a:spcPts val="180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Focused non-specialized MHPSS interventions</a:t>
            </a:r>
            <a:endParaRPr/>
          </a:p>
          <a:p>
            <a:pPr marL="0" marR="0" lvl="0" indent="0" algn="l" rtl="0">
              <a:spcBef>
                <a:spcPts val="180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Child protection risk analysis</a:t>
            </a:r>
            <a:endParaRPr/>
          </a:p>
          <a:p>
            <a:pPr marL="0" marR="0" lvl="0" indent="0" algn="l" rtl="0">
              <a:spcBef>
                <a:spcPts val="180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Reflection</a:t>
            </a:r>
            <a:endParaRPr/>
          </a:p>
        </p:txBody>
      </p:sp>
      <p:sp>
        <p:nvSpPr>
          <p:cNvPr id="187" name="Google Shape;187;p10"/>
          <p:cNvSpPr txBox="1"/>
          <p:nvPr/>
        </p:nvSpPr>
        <p:spPr>
          <a:xfrm>
            <a:off x="1064660" y="1310779"/>
            <a:ext cx="503127" cy="38625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11</a:t>
            </a:r>
            <a:endParaRPr/>
          </a:p>
          <a:p>
            <a:pPr marL="0" marR="0" lvl="0" indent="0" algn="l" rtl="0">
              <a:spcBef>
                <a:spcPts val="1800"/>
              </a:spcBef>
              <a:spcAft>
                <a:spcPts val="0"/>
              </a:spcAft>
              <a:buNone/>
            </a:pPr>
            <a:r>
              <a:rPr lang="en-US" sz="1100">
                <a:solidFill>
                  <a:schemeClr val="dk1"/>
                </a:solidFill>
                <a:latin typeface="Calibri"/>
                <a:ea typeface="Calibri"/>
                <a:cs typeface="Calibri"/>
                <a:sym typeface="Calibri"/>
              </a:rPr>
              <a:t>12</a:t>
            </a:r>
            <a:endParaRPr/>
          </a:p>
          <a:p>
            <a:pPr marL="0" marR="0" lvl="0" indent="0" algn="l" rtl="0">
              <a:spcBef>
                <a:spcPts val="1800"/>
              </a:spcBef>
              <a:spcAft>
                <a:spcPts val="0"/>
              </a:spcAft>
              <a:buNone/>
            </a:pPr>
            <a:r>
              <a:rPr lang="en-US" sz="1100">
                <a:solidFill>
                  <a:schemeClr val="dk1"/>
                </a:solidFill>
                <a:latin typeface="Calibri"/>
                <a:ea typeface="Calibri"/>
                <a:cs typeface="Calibri"/>
                <a:sym typeface="Calibri"/>
              </a:rPr>
              <a:t>16</a:t>
            </a:r>
            <a:endParaRPr/>
          </a:p>
          <a:p>
            <a:pPr marL="0" marR="0" lvl="0" indent="0" algn="l" rtl="0">
              <a:spcBef>
                <a:spcPts val="1800"/>
              </a:spcBef>
              <a:spcAft>
                <a:spcPts val="0"/>
              </a:spcAft>
              <a:buNone/>
            </a:pPr>
            <a:r>
              <a:rPr lang="en-US" sz="1100">
                <a:solidFill>
                  <a:schemeClr val="dk1"/>
                </a:solidFill>
                <a:latin typeface="Calibri"/>
                <a:ea typeface="Calibri"/>
                <a:cs typeface="Calibri"/>
                <a:sym typeface="Calibri"/>
              </a:rPr>
              <a:t>18</a:t>
            </a:r>
            <a:endParaRPr/>
          </a:p>
          <a:p>
            <a:pPr marL="0" marR="0" lvl="0" indent="0" algn="l" rtl="0">
              <a:spcBef>
                <a:spcPts val="1800"/>
              </a:spcBef>
              <a:spcAft>
                <a:spcPts val="0"/>
              </a:spcAft>
              <a:buNone/>
            </a:pPr>
            <a:r>
              <a:rPr lang="en-US" sz="1100">
                <a:solidFill>
                  <a:schemeClr val="dk1"/>
                </a:solidFill>
                <a:latin typeface="Calibri"/>
                <a:ea typeface="Calibri"/>
                <a:cs typeface="Calibri"/>
                <a:sym typeface="Calibri"/>
              </a:rPr>
              <a:t>20</a:t>
            </a:r>
            <a:endParaRPr/>
          </a:p>
          <a:p>
            <a:pPr marL="0" marR="0" lvl="0" indent="0" algn="l" rtl="0">
              <a:spcBef>
                <a:spcPts val="1800"/>
              </a:spcBef>
              <a:spcAft>
                <a:spcPts val="0"/>
              </a:spcAft>
              <a:buNone/>
            </a:pPr>
            <a:r>
              <a:rPr lang="en-US" sz="1100">
                <a:solidFill>
                  <a:schemeClr val="dk1"/>
                </a:solidFill>
                <a:latin typeface="Calibri"/>
                <a:ea typeface="Calibri"/>
                <a:cs typeface="Calibri"/>
                <a:sym typeface="Calibri"/>
              </a:rPr>
              <a:t>22</a:t>
            </a:r>
            <a:endParaRPr/>
          </a:p>
          <a:p>
            <a:pPr marL="0" marR="0" lvl="0" indent="0" algn="l" rtl="0">
              <a:spcBef>
                <a:spcPts val="1800"/>
              </a:spcBef>
              <a:spcAft>
                <a:spcPts val="0"/>
              </a:spcAft>
              <a:buNone/>
            </a:pPr>
            <a:r>
              <a:rPr lang="en-US" sz="1100">
                <a:solidFill>
                  <a:schemeClr val="dk1"/>
                </a:solidFill>
                <a:latin typeface="Calibri"/>
                <a:ea typeface="Calibri"/>
                <a:cs typeface="Calibri"/>
                <a:sym typeface="Calibri"/>
              </a:rPr>
              <a:t>24</a:t>
            </a:r>
            <a:endParaRPr/>
          </a:p>
          <a:p>
            <a:pPr marL="0" marR="0" lvl="0" indent="0" algn="l" rtl="0">
              <a:spcBef>
                <a:spcPts val="1800"/>
              </a:spcBef>
              <a:spcAft>
                <a:spcPts val="0"/>
              </a:spcAft>
              <a:buNone/>
            </a:pPr>
            <a:r>
              <a:rPr lang="en-US" sz="1100">
                <a:solidFill>
                  <a:schemeClr val="dk1"/>
                </a:solidFill>
                <a:latin typeface="Calibri"/>
                <a:ea typeface="Calibri"/>
                <a:cs typeface="Calibri"/>
                <a:sym typeface="Calibri"/>
              </a:rPr>
              <a:t>34</a:t>
            </a:r>
            <a:endParaRPr/>
          </a:p>
          <a:p>
            <a:pPr marL="0" marR="0" lvl="0" indent="0" algn="l" rtl="0">
              <a:spcBef>
                <a:spcPts val="1800"/>
              </a:spcBef>
              <a:spcAft>
                <a:spcPts val="0"/>
              </a:spcAft>
              <a:buNone/>
            </a:pPr>
            <a:r>
              <a:rPr lang="en-US" sz="1100">
                <a:solidFill>
                  <a:schemeClr val="dk1"/>
                </a:solidFill>
                <a:latin typeface="Calibri"/>
                <a:ea typeface="Calibri"/>
                <a:cs typeface="Calibri"/>
                <a:sym typeface="Calibri"/>
              </a:rPr>
              <a:t>36</a:t>
            </a:r>
            <a:endParaRPr/>
          </a:p>
          <a:p>
            <a:pPr marL="0" marR="0" lvl="0" indent="0" algn="l" rtl="0">
              <a:spcBef>
                <a:spcPts val="1800"/>
              </a:spcBef>
              <a:spcAft>
                <a:spcPts val="0"/>
              </a:spcAft>
              <a:buNone/>
            </a:pPr>
            <a:r>
              <a:rPr lang="en-US" sz="1100">
                <a:solidFill>
                  <a:schemeClr val="dk1"/>
                </a:solidFill>
                <a:latin typeface="Calibri"/>
                <a:ea typeface="Calibri"/>
                <a:cs typeface="Calibri"/>
                <a:sym typeface="Calibri"/>
              </a:rPr>
              <a:t>37</a:t>
            </a:r>
            <a:endParaRPr/>
          </a:p>
        </p:txBody>
      </p:sp>
      <p:sp>
        <p:nvSpPr>
          <p:cNvPr id="188" name="Google Shape;188;p10"/>
          <p:cNvSpPr/>
          <p:nvPr/>
        </p:nvSpPr>
        <p:spPr>
          <a:xfrm rot="1782986">
            <a:off x="286724" y="3078179"/>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9" name="Google Shape;189;p10"/>
          <p:cNvSpPr/>
          <p:nvPr/>
        </p:nvSpPr>
        <p:spPr>
          <a:xfrm rot="1782986">
            <a:off x="286724" y="354102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 name="Google Shape;190;p10"/>
          <p:cNvSpPr/>
          <p:nvPr/>
        </p:nvSpPr>
        <p:spPr>
          <a:xfrm rot="1782986">
            <a:off x="286724" y="4003869"/>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1" name="Google Shape;191;p10"/>
          <p:cNvSpPr/>
          <p:nvPr/>
        </p:nvSpPr>
        <p:spPr>
          <a:xfrm rot="1782986">
            <a:off x="286724" y="446671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2" name="Google Shape;192;p10"/>
          <p:cNvSpPr/>
          <p:nvPr/>
        </p:nvSpPr>
        <p:spPr>
          <a:xfrm>
            <a:off x="4889802" y="7989146"/>
            <a:ext cx="1522834" cy="1010806"/>
          </a:xfrm>
          <a:custGeom>
            <a:avLst/>
            <a:gdLst/>
            <a:ahLst/>
            <a:cxnLst/>
            <a:rect l="l" t="t" r="r" b="b"/>
            <a:pathLst>
              <a:path w="834682" h="554034" extrusionOk="0">
                <a:moveTo>
                  <a:pt x="833730" y="437829"/>
                </a:moveTo>
                <a:lnTo>
                  <a:pt x="805155" y="129219"/>
                </a:lnTo>
                <a:cubicBezTo>
                  <a:pt x="804203" y="119694"/>
                  <a:pt x="795630" y="112074"/>
                  <a:pt x="786105" y="112074"/>
                </a:cubicBezTo>
                <a:cubicBezTo>
                  <a:pt x="782295" y="112074"/>
                  <a:pt x="776580" y="112074"/>
                  <a:pt x="771818" y="112074"/>
                </a:cubicBezTo>
                <a:lnTo>
                  <a:pt x="767055" y="56829"/>
                </a:lnTo>
                <a:lnTo>
                  <a:pt x="749910" y="55877"/>
                </a:lnTo>
                <a:cubicBezTo>
                  <a:pt x="735623" y="54924"/>
                  <a:pt x="721335" y="55877"/>
                  <a:pt x="708000" y="56829"/>
                </a:cubicBezTo>
                <a:lnTo>
                  <a:pt x="703238" y="5394"/>
                </a:lnTo>
                <a:lnTo>
                  <a:pt x="688950" y="2537"/>
                </a:lnTo>
                <a:cubicBezTo>
                  <a:pt x="588938" y="-9846"/>
                  <a:pt x="488925" y="23492"/>
                  <a:pt x="416535" y="93977"/>
                </a:cubicBezTo>
                <a:cubicBezTo>
                  <a:pt x="344145" y="23492"/>
                  <a:pt x="244133" y="-9846"/>
                  <a:pt x="144120" y="2537"/>
                </a:cubicBezTo>
                <a:lnTo>
                  <a:pt x="129833" y="5394"/>
                </a:lnTo>
                <a:lnTo>
                  <a:pt x="125070" y="56829"/>
                </a:lnTo>
                <a:cubicBezTo>
                  <a:pt x="110783" y="55877"/>
                  <a:pt x="97448" y="54924"/>
                  <a:pt x="83160" y="55877"/>
                </a:cubicBezTo>
                <a:lnTo>
                  <a:pt x="66968" y="56829"/>
                </a:lnTo>
                <a:lnTo>
                  <a:pt x="62205" y="112074"/>
                </a:lnTo>
                <a:cubicBezTo>
                  <a:pt x="56490" y="112074"/>
                  <a:pt x="51728" y="112074"/>
                  <a:pt x="47918" y="112074"/>
                </a:cubicBezTo>
                <a:cubicBezTo>
                  <a:pt x="38393" y="112074"/>
                  <a:pt x="29820" y="119694"/>
                  <a:pt x="28868" y="129219"/>
                </a:cubicBezTo>
                <a:lnTo>
                  <a:pt x="293" y="437829"/>
                </a:lnTo>
                <a:cubicBezTo>
                  <a:pt x="-1612" y="448307"/>
                  <a:pt x="6008" y="457832"/>
                  <a:pt x="16485" y="458784"/>
                </a:cubicBezTo>
                <a:cubicBezTo>
                  <a:pt x="17438" y="458784"/>
                  <a:pt x="18390" y="458784"/>
                  <a:pt x="19343" y="458784"/>
                </a:cubicBezTo>
                <a:cubicBezTo>
                  <a:pt x="77445" y="456879"/>
                  <a:pt x="240323" y="460689"/>
                  <a:pt x="372720" y="547367"/>
                </a:cubicBezTo>
                <a:cubicBezTo>
                  <a:pt x="379388" y="551177"/>
                  <a:pt x="386055" y="554034"/>
                  <a:pt x="393675" y="554034"/>
                </a:cubicBezTo>
                <a:lnTo>
                  <a:pt x="441300" y="554034"/>
                </a:lnTo>
                <a:cubicBezTo>
                  <a:pt x="448920" y="554034"/>
                  <a:pt x="455588" y="552129"/>
                  <a:pt x="461303" y="548319"/>
                </a:cubicBezTo>
                <a:cubicBezTo>
                  <a:pt x="600368" y="461642"/>
                  <a:pt x="758483" y="457832"/>
                  <a:pt x="814680" y="459737"/>
                </a:cubicBezTo>
                <a:cubicBezTo>
                  <a:pt x="825158" y="459737"/>
                  <a:pt x="833730" y="452117"/>
                  <a:pt x="834683" y="441639"/>
                </a:cubicBezTo>
                <a:cubicBezTo>
                  <a:pt x="833730" y="438782"/>
                  <a:pt x="833730" y="438782"/>
                  <a:pt x="833730" y="437829"/>
                </a:cubicBezTo>
                <a:close/>
                <a:moveTo>
                  <a:pt x="435585" y="128267"/>
                </a:moveTo>
                <a:cubicBezTo>
                  <a:pt x="496545" y="65402"/>
                  <a:pt x="581318" y="33017"/>
                  <a:pt x="667995" y="37779"/>
                </a:cubicBezTo>
                <a:lnTo>
                  <a:pt x="693713" y="333054"/>
                </a:lnTo>
                <a:cubicBezTo>
                  <a:pt x="648945" y="341627"/>
                  <a:pt x="532740" y="370202"/>
                  <a:pt x="435585" y="454022"/>
                </a:cubicBezTo>
                <a:lnTo>
                  <a:pt x="435585" y="128267"/>
                </a:lnTo>
                <a:close/>
                <a:moveTo>
                  <a:pt x="165075" y="38732"/>
                </a:moveTo>
                <a:cubicBezTo>
                  <a:pt x="251753" y="33969"/>
                  <a:pt x="336525" y="66354"/>
                  <a:pt x="397485" y="129219"/>
                </a:cubicBezTo>
                <a:lnTo>
                  <a:pt x="397485" y="454974"/>
                </a:lnTo>
                <a:cubicBezTo>
                  <a:pt x="300330" y="371154"/>
                  <a:pt x="184125" y="342579"/>
                  <a:pt x="139358" y="334007"/>
                </a:cubicBezTo>
                <a:lnTo>
                  <a:pt x="165075" y="38732"/>
                </a:lnTo>
                <a:close/>
                <a:moveTo>
                  <a:pt x="73635" y="391157"/>
                </a:moveTo>
                <a:lnTo>
                  <a:pt x="102210" y="93024"/>
                </a:lnTo>
                <a:cubicBezTo>
                  <a:pt x="107925" y="93024"/>
                  <a:pt x="114593" y="93977"/>
                  <a:pt x="122213" y="93977"/>
                </a:cubicBezTo>
                <a:lnTo>
                  <a:pt x="98400" y="366392"/>
                </a:lnTo>
                <a:lnTo>
                  <a:pt x="116498" y="368297"/>
                </a:lnTo>
                <a:cubicBezTo>
                  <a:pt x="118403" y="368297"/>
                  <a:pt x="279375" y="389252"/>
                  <a:pt x="391770" y="500694"/>
                </a:cubicBezTo>
                <a:lnTo>
                  <a:pt x="391770" y="500694"/>
                </a:lnTo>
                <a:cubicBezTo>
                  <a:pt x="266993" y="405444"/>
                  <a:pt x="127928" y="393062"/>
                  <a:pt x="73635" y="391157"/>
                </a:cubicBezTo>
                <a:close/>
                <a:moveTo>
                  <a:pt x="441300" y="502599"/>
                </a:moveTo>
                <a:lnTo>
                  <a:pt x="441300" y="502599"/>
                </a:lnTo>
                <a:cubicBezTo>
                  <a:pt x="555600" y="390204"/>
                  <a:pt x="715620" y="368297"/>
                  <a:pt x="716573" y="368297"/>
                </a:cubicBezTo>
                <a:lnTo>
                  <a:pt x="734670" y="366392"/>
                </a:lnTo>
                <a:lnTo>
                  <a:pt x="710858" y="93977"/>
                </a:lnTo>
                <a:cubicBezTo>
                  <a:pt x="718478" y="93024"/>
                  <a:pt x="725145" y="93024"/>
                  <a:pt x="730860" y="93024"/>
                </a:cubicBezTo>
                <a:lnTo>
                  <a:pt x="759435" y="391157"/>
                </a:lnTo>
                <a:cubicBezTo>
                  <a:pt x="705143" y="393062"/>
                  <a:pt x="566078" y="406397"/>
                  <a:pt x="441300" y="502599"/>
                </a:cubicBezTo>
                <a:close/>
              </a:path>
            </a:pathLst>
          </a:custGeom>
          <a:solidFill>
            <a:srgbClr val="CCE9F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2551"/>
        <p:cNvGrpSpPr/>
        <p:nvPr/>
      </p:nvGrpSpPr>
      <p:grpSpPr>
        <a:xfrm>
          <a:off x="0" y="0"/>
          <a:ext cx="0" cy="0"/>
          <a:chOff x="0" y="0"/>
          <a:chExt cx="0" cy="0"/>
        </a:xfrm>
      </p:grpSpPr>
      <p:sp>
        <p:nvSpPr>
          <p:cNvPr id="2552" name="Google Shape;2552;p100"/>
          <p:cNvSpPr txBox="1"/>
          <p:nvPr/>
        </p:nvSpPr>
        <p:spPr>
          <a:xfrm>
            <a:off x="996287" y="2075065"/>
            <a:ext cx="5066584"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Please list or describe your personal stressors, what gives you stress? </a:t>
            </a:r>
            <a:endParaRPr sz="1100">
              <a:solidFill>
                <a:schemeClr val="dk1"/>
              </a:solidFill>
              <a:latin typeface="Calibri"/>
              <a:ea typeface="Calibri"/>
              <a:cs typeface="Calibri"/>
              <a:sym typeface="Calibri"/>
            </a:endParaRPr>
          </a:p>
        </p:txBody>
      </p:sp>
      <p:sp>
        <p:nvSpPr>
          <p:cNvPr id="2553" name="Google Shape;2553;p100"/>
          <p:cNvSpPr txBox="1"/>
          <p:nvPr/>
        </p:nvSpPr>
        <p:spPr>
          <a:xfrm>
            <a:off x="996286" y="719751"/>
            <a:ext cx="525404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US" sz="1400" b="1" dirty="0">
                <a:solidFill>
                  <a:schemeClr val="lt1"/>
                </a:solidFill>
                <a:highlight>
                  <a:srgbClr val="5FC6C5"/>
                </a:highlight>
                <a:latin typeface="Calibri"/>
                <a:ea typeface="Calibri"/>
                <a:cs typeface="Calibri"/>
                <a:sym typeface="Calibri"/>
              </a:rPr>
              <a:t>SESSION 4: MHPSS ACTIVITIES TO SUPPORT CHILDREN TO UNDERSTAND AND COPE WITH </a:t>
            </a:r>
            <a:r>
              <a:rPr lang="en-US" b="1" dirty="0">
                <a:solidFill>
                  <a:schemeClr val="lt1"/>
                </a:solidFill>
                <a:highlight>
                  <a:srgbClr val="5FC6C5"/>
                </a:highlight>
                <a:latin typeface="Calibri"/>
                <a:ea typeface="Calibri"/>
                <a:cs typeface="Calibri"/>
                <a:sym typeface="Calibri"/>
              </a:rPr>
              <a:t>SEVERLY DISTRESSING </a:t>
            </a:r>
            <a:r>
              <a:rPr lang="en-US" sz="1400" b="1" dirty="0">
                <a:solidFill>
                  <a:schemeClr val="lt1"/>
                </a:solidFill>
                <a:highlight>
                  <a:srgbClr val="5FC6C5"/>
                </a:highlight>
                <a:latin typeface="Calibri"/>
                <a:ea typeface="Calibri"/>
                <a:cs typeface="Calibri"/>
                <a:sym typeface="Calibri"/>
              </a:rPr>
              <a:t>EXPERIENCES</a:t>
            </a:r>
            <a:endParaRPr sz="1400" b="1" dirty="0">
              <a:solidFill>
                <a:schemeClr val="lt1"/>
              </a:solidFill>
              <a:highlight>
                <a:srgbClr val="D8B4D0"/>
              </a:highlight>
              <a:latin typeface="Calibri"/>
              <a:ea typeface="Calibri"/>
              <a:cs typeface="Calibri"/>
              <a:sym typeface="Calibri"/>
            </a:endParaRPr>
          </a:p>
        </p:txBody>
      </p:sp>
      <p:sp>
        <p:nvSpPr>
          <p:cNvPr id="2554" name="Google Shape;2554;p100"/>
          <p:cNvSpPr txBox="1"/>
          <p:nvPr/>
        </p:nvSpPr>
        <p:spPr>
          <a:xfrm>
            <a:off x="996285" y="1625489"/>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ACTIVITY 9: GOOD AND BAD STRESS</a:t>
            </a:r>
            <a:endParaRPr sz="1200" b="1">
              <a:solidFill>
                <a:schemeClr val="dk1"/>
              </a:solidFill>
              <a:latin typeface="Calibri"/>
              <a:ea typeface="Calibri"/>
              <a:cs typeface="Calibri"/>
              <a:sym typeface="Calibri"/>
            </a:endParaRPr>
          </a:p>
        </p:txBody>
      </p:sp>
      <p:sp>
        <p:nvSpPr>
          <p:cNvPr id="2555" name="Google Shape;2555;p100"/>
          <p:cNvSpPr/>
          <p:nvPr/>
        </p:nvSpPr>
        <p:spPr>
          <a:xfrm>
            <a:off x="996287" y="2505950"/>
            <a:ext cx="5254040" cy="5548837"/>
          </a:xfrm>
          <a:prstGeom prst="rect">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56" name="Google Shape;2556;p100"/>
          <p:cNvSpPr txBox="1"/>
          <p:nvPr/>
        </p:nvSpPr>
        <p:spPr>
          <a:xfrm>
            <a:off x="996285" y="8310426"/>
            <a:ext cx="5254042" cy="2616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Please circle the    good stressors    and draw a square around the    bad stressors</a:t>
            </a:r>
            <a:endParaRPr sz="1100">
              <a:solidFill>
                <a:schemeClr val="dk1"/>
              </a:solidFill>
              <a:latin typeface="Calibri"/>
              <a:ea typeface="Calibri"/>
              <a:cs typeface="Calibri"/>
              <a:sym typeface="Calibri"/>
            </a:endParaRPr>
          </a:p>
        </p:txBody>
      </p:sp>
      <p:sp>
        <p:nvSpPr>
          <p:cNvPr id="2557" name="Google Shape;2557;p100"/>
          <p:cNvSpPr/>
          <p:nvPr/>
        </p:nvSpPr>
        <p:spPr>
          <a:xfrm>
            <a:off x="4841626" y="8277081"/>
            <a:ext cx="911474" cy="334989"/>
          </a:xfrm>
          <a:custGeom>
            <a:avLst/>
            <a:gdLst/>
            <a:ahLst/>
            <a:cxnLst/>
            <a:rect l="l" t="t" r="r" b="b"/>
            <a:pathLst>
              <a:path w="911474" h="334989" extrusionOk="0">
                <a:moveTo>
                  <a:pt x="0" y="0"/>
                </a:moveTo>
                <a:cubicBezTo>
                  <a:pt x="128373" y="-5898"/>
                  <a:pt x="280613" y="976"/>
                  <a:pt x="464852" y="0"/>
                </a:cubicBezTo>
                <a:cubicBezTo>
                  <a:pt x="649091" y="-976"/>
                  <a:pt x="730727" y="13738"/>
                  <a:pt x="911474" y="0"/>
                </a:cubicBezTo>
                <a:cubicBezTo>
                  <a:pt x="904638" y="149342"/>
                  <a:pt x="912481" y="209443"/>
                  <a:pt x="911474" y="334989"/>
                </a:cubicBezTo>
                <a:cubicBezTo>
                  <a:pt x="765445" y="337165"/>
                  <a:pt x="576161" y="344103"/>
                  <a:pt x="473966" y="334989"/>
                </a:cubicBezTo>
                <a:cubicBezTo>
                  <a:pt x="371771" y="325875"/>
                  <a:pt x="132457" y="339069"/>
                  <a:pt x="0" y="334989"/>
                </a:cubicBezTo>
                <a:cubicBezTo>
                  <a:pt x="3308" y="214424"/>
                  <a:pt x="16597" y="79353"/>
                  <a:pt x="0" y="0"/>
                </a:cubicBezTo>
                <a:close/>
              </a:path>
            </a:pathLst>
          </a:custGeom>
          <a:noFill/>
          <a:ln w="381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chemeClr val="dk1"/>
              </a:solidFill>
              <a:latin typeface="Arial"/>
              <a:ea typeface="Arial"/>
              <a:cs typeface="Arial"/>
              <a:sym typeface="Arial"/>
            </a:endParaRPr>
          </a:p>
        </p:txBody>
      </p:sp>
      <p:sp>
        <p:nvSpPr>
          <p:cNvPr id="2558" name="Google Shape;2558;p100"/>
          <p:cNvSpPr/>
          <p:nvPr/>
        </p:nvSpPr>
        <p:spPr>
          <a:xfrm rot="-5400000">
            <a:off x="2339701" y="7949815"/>
            <a:ext cx="382013" cy="996490"/>
          </a:xfrm>
          <a:custGeom>
            <a:avLst/>
            <a:gdLst/>
            <a:ahLst/>
            <a:cxnLst/>
            <a:rect l="l" t="t" r="r" b="b"/>
            <a:pathLst>
              <a:path w="382013" h="996490" extrusionOk="0">
                <a:moveTo>
                  <a:pt x="0" y="498245"/>
                </a:moveTo>
                <a:cubicBezTo>
                  <a:pt x="10789" y="230121"/>
                  <a:pt x="91352" y="15964"/>
                  <a:pt x="191007" y="0"/>
                </a:cubicBezTo>
                <a:cubicBezTo>
                  <a:pt x="289417" y="1977"/>
                  <a:pt x="327036" y="246055"/>
                  <a:pt x="382014" y="498245"/>
                </a:cubicBezTo>
                <a:cubicBezTo>
                  <a:pt x="367904" y="769583"/>
                  <a:pt x="288888" y="1013471"/>
                  <a:pt x="191007" y="996490"/>
                </a:cubicBezTo>
                <a:cubicBezTo>
                  <a:pt x="93046" y="939248"/>
                  <a:pt x="-34276" y="814783"/>
                  <a:pt x="0" y="498245"/>
                </a:cubicBezTo>
                <a:close/>
              </a:path>
            </a:pathLst>
          </a:custGeom>
          <a:noFill/>
          <a:ln w="381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chemeClr val="accent4"/>
              </a:solidFill>
              <a:latin typeface="Arial"/>
              <a:ea typeface="Arial"/>
              <a:cs typeface="Arial"/>
              <a:sym typeface="Arial"/>
            </a:endParaRPr>
          </a:p>
        </p:txBody>
      </p:sp>
      <p:sp>
        <p:nvSpPr>
          <p:cNvPr id="2559" name="Google Shape;2559;p100"/>
          <p:cNvSpPr/>
          <p:nvPr/>
        </p:nvSpPr>
        <p:spPr>
          <a:xfrm rot="1782986">
            <a:off x="286724" y="301110"/>
            <a:ext cx="335595" cy="289306"/>
          </a:xfrm>
          <a:prstGeom prst="hexagon">
            <a:avLst>
              <a:gd name="adj" fmla="val 28965"/>
              <a:gd name="vf" fmla="val 115470"/>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60" name="Google Shape;2560;p100"/>
          <p:cNvSpPr/>
          <p:nvPr/>
        </p:nvSpPr>
        <p:spPr>
          <a:xfrm rot="1782986">
            <a:off x="286724" y="763955"/>
            <a:ext cx="335595" cy="289306"/>
          </a:xfrm>
          <a:prstGeom prst="hexagon">
            <a:avLst>
              <a:gd name="adj" fmla="val 28965"/>
              <a:gd name="vf" fmla="val 115470"/>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61" name="Google Shape;2561;p100"/>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62" name="Google Shape;2562;p100"/>
          <p:cNvSpPr/>
          <p:nvPr/>
        </p:nvSpPr>
        <p:spPr>
          <a:xfrm rot="1782986">
            <a:off x="286724" y="1689645"/>
            <a:ext cx="335595" cy="289306"/>
          </a:xfrm>
          <a:prstGeom prst="hexagon">
            <a:avLst>
              <a:gd name="adj" fmla="val 28965"/>
              <a:gd name="vf" fmla="val 115470"/>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63" name="Google Shape;2563;p100"/>
          <p:cNvSpPr/>
          <p:nvPr/>
        </p:nvSpPr>
        <p:spPr>
          <a:xfrm rot="1782986">
            <a:off x="286724" y="2152490"/>
            <a:ext cx="335595" cy="289306"/>
          </a:xfrm>
          <a:prstGeom prst="hexagon">
            <a:avLst>
              <a:gd name="adj" fmla="val 28965"/>
              <a:gd name="vf" fmla="val 115470"/>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2567"/>
        <p:cNvGrpSpPr/>
        <p:nvPr/>
      </p:nvGrpSpPr>
      <p:grpSpPr>
        <a:xfrm>
          <a:off x="0" y="0"/>
          <a:ext cx="0" cy="0"/>
          <a:chOff x="0" y="0"/>
          <a:chExt cx="0" cy="0"/>
        </a:xfrm>
      </p:grpSpPr>
      <p:sp>
        <p:nvSpPr>
          <p:cNvPr id="2568" name="Google Shape;2568;p101"/>
          <p:cNvSpPr txBox="1"/>
          <p:nvPr/>
        </p:nvSpPr>
        <p:spPr>
          <a:xfrm>
            <a:off x="1001725" y="1118540"/>
            <a:ext cx="525404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Please list or describe your mind in the two states, 1) Calm and relaxed and 2) Stressed</a:t>
            </a:r>
            <a:endParaRPr/>
          </a:p>
        </p:txBody>
      </p:sp>
      <p:sp>
        <p:nvSpPr>
          <p:cNvPr id="2569" name="Google Shape;2569;p101"/>
          <p:cNvSpPr txBox="1"/>
          <p:nvPr/>
        </p:nvSpPr>
        <p:spPr>
          <a:xfrm>
            <a:off x="1001725" y="715537"/>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ACTIVITY 10: THE STRESSED MIND</a:t>
            </a:r>
            <a:endParaRPr sz="1200" b="1">
              <a:solidFill>
                <a:schemeClr val="dk1"/>
              </a:solidFill>
              <a:latin typeface="Calibri"/>
              <a:ea typeface="Calibri"/>
              <a:cs typeface="Calibri"/>
              <a:sym typeface="Calibri"/>
            </a:endParaRPr>
          </a:p>
        </p:txBody>
      </p:sp>
      <p:graphicFrame>
        <p:nvGraphicFramePr>
          <p:cNvPr id="2570" name="Google Shape;2570;p101"/>
          <p:cNvGraphicFramePr/>
          <p:nvPr/>
        </p:nvGraphicFramePr>
        <p:xfrm>
          <a:off x="1001726" y="5147314"/>
          <a:ext cx="5254050" cy="3608815"/>
        </p:xfrm>
        <a:graphic>
          <a:graphicData uri="http://schemas.openxmlformats.org/drawingml/2006/table">
            <a:tbl>
              <a:tblPr firstRow="1" bandRow="1">
                <a:noFill/>
                <a:tableStyleId>{4D014745-F0FE-4F26-A51B-A822A601715E}</a:tableStyleId>
              </a:tblPr>
              <a:tblGrid>
                <a:gridCol w="1751350">
                  <a:extLst>
                    <a:ext uri="{9D8B030D-6E8A-4147-A177-3AD203B41FA5}">
                      <a16:colId xmlns:a16="http://schemas.microsoft.com/office/drawing/2014/main" val="20000"/>
                    </a:ext>
                  </a:extLst>
                </a:gridCol>
                <a:gridCol w="1751350">
                  <a:extLst>
                    <a:ext uri="{9D8B030D-6E8A-4147-A177-3AD203B41FA5}">
                      <a16:colId xmlns:a16="http://schemas.microsoft.com/office/drawing/2014/main" val="20001"/>
                    </a:ext>
                  </a:extLst>
                </a:gridCol>
                <a:gridCol w="1751350">
                  <a:extLst>
                    <a:ext uri="{9D8B030D-6E8A-4147-A177-3AD203B41FA5}">
                      <a16:colId xmlns:a16="http://schemas.microsoft.com/office/drawing/2014/main" val="20002"/>
                    </a:ext>
                  </a:extLst>
                </a:gridCol>
              </a:tblGrid>
              <a:tr h="218050">
                <a:tc>
                  <a:txBody>
                    <a:bodyPr/>
                    <a:lstStyle/>
                    <a:p>
                      <a:pPr marL="0" marR="0" lvl="0" indent="0" algn="l" rtl="0">
                        <a:spcBef>
                          <a:spcPts val="0"/>
                        </a:spcBef>
                        <a:spcAft>
                          <a:spcPts val="0"/>
                        </a:spcAft>
                        <a:buNone/>
                      </a:pPr>
                      <a:endParaRPr sz="1100">
                        <a:latin typeface="Calibri"/>
                        <a:ea typeface="Calibri"/>
                        <a:cs typeface="Calibri"/>
                        <a:sym typeface="Calibri"/>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accent5"/>
                    </a:solidFill>
                  </a:tcPr>
                </a:tc>
                <a:tc>
                  <a:txBody>
                    <a:bodyPr/>
                    <a:lstStyle/>
                    <a:p>
                      <a:pPr marL="0" marR="0" lvl="0" indent="0" algn="l" rtl="0">
                        <a:spcBef>
                          <a:spcPts val="0"/>
                        </a:spcBef>
                        <a:spcAft>
                          <a:spcPts val="0"/>
                        </a:spcAft>
                        <a:buNone/>
                      </a:pPr>
                      <a:r>
                        <a:rPr lang="en-US" sz="1100">
                          <a:latin typeface="Calibri"/>
                          <a:ea typeface="Calibri"/>
                          <a:cs typeface="Calibri"/>
                          <a:sym typeface="Calibri"/>
                        </a:rPr>
                        <a:t>SHORT-TERM STRESS</a:t>
                      </a:r>
                      <a:endParaRPr sz="1100">
                        <a:latin typeface="Calibri"/>
                        <a:ea typeface="Calibri"/>
                        <a:cs typeface="Calibri"/>
                        <a:sym typeface="Calibri"/>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accent5"/>
                    </a:solidFill>
                  </a:tcPr>
                </a:tc>
                <a:tc>
                  <a:txBody>
                    <a:bodyPr/>
                    <a:lstStyle/>
                    <a:p>
                      <a:pPr marL="0" marR="0" lvl="0" indent="0" algn="l" rtl="0">
                        <a:spcBef>
                          <a:spcPts val="0"/>
                        </a:spcBef>
                        <a:spcAft>
                          <a:spcPts val="0"/>
                        </a:spcAft>
                        <a:buNone/>
                      </a:pPr>
                      <a:r>
                        <a:rPr lang="en-US" sz="1100">
                          <a:latin typeface="Calibri"/>
                          <a:ea typeface="Calibri"/>
                          <a:cs typeface="Calibri"/>
                          <a:sym typeface="Calibri"/>
                        </a:rPr>
                        <a:t>ONGOING STRESS</a:t>
                      </a:r>
                      <a:endParaRPr sz="1100">
                        <a:latin typeface="Calibri"/>
                        <a:ea typeface="Calibri"/>
                        <a:cs typeface="Calibri"/>
                        <a:sym typeface="Calibri"/>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accent5"/>
                    </a:solidFill>
                  </a:tcPr>
                </a:tc>
                <a:extLst>
                  <a:ext uri="{0D108BD9-81ED-4DB2-BD59-A6C34878D82A}">
                    <a16:rowId xmlns:a16="http://schemas.microsoft.com/office/drawing/2014/main" val="10000"/>
                  </a:ext>
                </a:extLst>
              </a:tr>
              <a:tr h="469325">
                <a:tc>
                  <a:txBody>
                    <a:bodyPr/>
                    <a:lstStyle/>
                    <a:p>
                      <a:pPr marL="0" marR="0" lvl="0" indent="0" algn="l" rtl="0">
                        <a:spcBef>
                          <a:spcPts val="0"/>
                        </a:spcBef>
                        <a:spcAft>
                          <a:spcPts val="0"/>
                        </a:spcAft>
                        <a:buNone/>
                      </a:pPr>
                      <a:r>
                        <a:rPr lang="en-US" sz="1100" b="0"/>
                        <a:t>Physical Well-Being (Eating, sleeping, health, exercise)</a:t>
                      </a:r>
                      <a:endParaRPr sz="1100" b="0">
                        <a:latin typeface="Calibri"/>
                        <a:ea typeface="Calibri"/>
                        <a:cs typeface="Calibri"/>
                        <a:sym typeface="Calibri"/>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DEF3F2"/>
                    </a:solidFill>
                  </a:tcPr>
                </a:tc>
                <a:tc>
                  <a:txBody>
                    <a:bodyPr/>
                    <a:lstStyle/>
                    <a:p>
                      <a:pPr marL="0" marR="0" lvl="0" indent="0" algn="l" rtl="0">
                        <a:spcBef>
                          <a:spcPts val="0"/>
                        </a:spcBef>
                        <a:spcAft>
                          <a:spcPts val="0"/>
                        </a:spcAft>
                        <a:buNone/>
                      </a:pPr>
                      <a:endParaRPr sz="1100">
                        <a:latin typeface="Calibri"/>
                        <a:ea typeface="Calibri"/>
                        <a:cs typeface="Calibri"/>
                        <a:sym typeface="Calibri"/>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a:txBody>
                    <a:bodyPr/>
                    <a:lstStyle/>
                    <a:p>
                      <a:pPr marL="0" marR="0" lvl="0" indent="0" algn="l" rtl="0">
                        <a:spcBef>
                          <a:spcPts val="0"/>
                        </a:spcBef>
                        <a:spcAft>
                          <a:spcPts val="0"/>
                        </a:spcAft>
                        <a:buNone/>
                      </a:pPr>
                      <a:endParaRPr sz="1100">
                        <a:latin typeface="Calibri"/>
                        <a:ea typeface="Calibri"/>
                        <a:cs typeface="Calibri"/>
                        <a:sym typeface="Calibri"/>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extLst>
                  <a:ext uri="{0D108BD9-81ED-4DB2-BD59-A6C34878D82A}">
                    <a16:rowId xmlns:a16="http://schemas.microsoft.com/office/drawing/2014/main" val="10001"/>
                  </a:ext>
                </a:extLst>
              </a:tr>
              <a:tr h="625750">
                <a:tc>
                  <a:txBody>
                    <a:bodyPr/>
                    <a:lstStyle/>
                    <a:p>
                      <a:pPr marL="0" marR="0" lvl="0" indent="0" algn="l" rtl="0">
                        <a:spcBef>
                          <a:spcPts val="0"/>
                        </a:spcBef>
                        <a:spcAft>
                          <a:spcPts val="0"/>
                        </a:spcAft>
                        <a:buNone/>
                      </a:pPr>
                      <a:r>
                        <a:rPr lang="en-US" sz="1100" b="0"/>
                        <a:t>Emotional Well-Being (Moods, ability to adapt to change, ability to express emotions)</a:t>
                      </a:r>
                      <a:endParaRPr sz="1100" b="0">
                        <a:latin typeface="Calibri"/>
                        <a:ea typeface="Calibri"/>
                        <a:cs typeface="Calibri"/>
                        <a:sym typeface="Calibri"/>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DEF3F2"/>
                    </a:solidFill>
                  </a:tcPr>
                </a:tc>
                <a:tc>
                  <a:txBody>
                    <a:bodyPr/>
                    <a:lstStyle/>
                    <a:p>
                      <a:pPr marL="0" marR="0" lvl="0" indent="0" algn="l" rtl="0">
                        <a:spcBef>
                          <a:spcPts val="0"/>
                        </a:spcBef>
                        <a:spcAft>
                          <a:spcPts val="0"/>
                        </a:spcAft>
                        <a:buNone/>
                      </a:pPr>
                      <a:endParaRPr sz="1100">
                        <a:latin typeface="Calibri"/>
                        <a:ea typeface="Calibri"/>
                        <a:cs typeface="Calibri"/>
                        <a:sym typeface="Calibri"/>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a:txBody>
                    <a:bodyPr/>
                    <a:lstStyle/>
                    <a:p>
                      <a:pPr marL="0" marR="0" lvl="0" indent="0" algn="l" rtl="0">
                        <a:spcBef>
                          <a:spcPts val="0"/>
                        </a:spcBef>
                        <a:spcAft>
                          <a:spcPts val="0"/>
                        </a:spcAft>
                        <a:buNone/>
                      </a:pPr>
                      <a:endParaRPr sz="1100">
                        <a:latin typeface="Calibri"/>
                        <a:ea typeface="Calibri"/>
                        <a:cs typeface="Calibri"/>
                        <a:sym typeface="Calibri"/>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extLst>
                  <a:ext uri="{0D108BD9-81ED-4DB2-BD59-A6C34878D82A}">
                    <a16:rowId xmlns:a16="http://schemas.microsoft.com/office/drawing/2014/main" val="10002"/>
                  </a:ext>
                </a:extLst>
              </a:tr>
              <a:tr h="625750">
                <a:tc>
                  <a:txBody>
                    <a:bodyPr/>
                    <a:lstStyle/>
                    <a:p>
                      <a:pPr marL="0" marR="0" lvl="0" indent="0" algn="l" rtl="0">
                        <a:spcBef>
                          <a:spcPts val="0"/>
                        </a:spcBef>
                        <a:spcAft>
                          <a:spcPts val="0"/>
                        </a:spcAft>
                        <a:buNone/>
                      </a:pPr>
                      <a:r>
                        <a:rPr lang="en-US" sz="1100" b="0"/>
                        <a:t>Relationship (Trust, how you interact with others, how often you see out others)</a:t>
                      </a:r>
                      <a:endParaRPr sz="1100" b="0">
                        <a:latin typeface="Calibri"/>
                        <a:ea typeface="Calibri"/>
                        <a:cs typeface="Calibri"/>
                        <a:sym typeface="Calibri"/>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DEF3F2"/>
                    </a:solidFill>
                  </a:tcPr>
                </a:tc>
                <a:tc>
                  <a:txBody>
                    <a:bodyPr/>
                    <a:lstStyle/>
                    <a:p>
                      <a:pPr marL="0" marR="0" lvl="0" indent="0" algn="l" rtl="0">
                        <a:spcBef>
                          <a:spcPts val="0"/>
                        </a:spcBef>
                        <a:spcAft>
                          <a:spcPts val="0"/>
                        </a:spcAft>
                        <a:buNone/>
                      </a:pPr>
                      <a:endParaRPr sz="1100">
                        <a:latin typeface="Calibri"/>
                        <a:ea typeface="Calibri"/>
                        <a:cs typeface="Calibri"/>
                        <a:sym typeface="Calibri"/>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a:txBody>
                    <a:bodyPr/>
                    <a:lstStyle/>
                    <a:p>
                      <a:pPr marL="0" marR="0" lvl="0" indent="0" algn="l" rtl="0">
                        <a:spcBef>
                          <a:spcPts val="0"/>
                        </a:spcBef>
                        <a:spcAft>
                          <a:spcPts val="0"/>
                        </a:spcAft>
                        <a:buNone/>
                      </a:pPr>
                      <a:endParaRPr sz="1100">
                        <a:latin typeface="Calibri"/>
                        <a:ea typeface="Calibri"/>
                        <a:cs typeface="Calibri"/>
                        <a:sym typeface="Calibri"/>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extLst>
                  <a:ext uri="{0D108BD9-81ED-4DB2-BD59-A6C34878D82A}">
                    <a16:rowId xmlns:a16="http://schemas.microsoft.com/office/drawing/2014/main" val="10003"/>
                  </a:ext>
                </a:extLst>
              </a:tr>
              <a:tr h="625750">
                <a:tc>
                  <a:txBody>
                    <a:bodyPr/>
                    <a:lstStyle/>
                    <a:p>
                      <a:pPr marL="0" marR="0" lvl="0" indent="0" algn="l" rtl="0">
                        <a:spcBef>
                          <a:spcPts val="0"/>
                        </a:spcBef>
                        <a:spcAft>
                          <a:spcPts val="0"/>
                        </a:spcAft>
                        <a:buNone/>
                      </a:pPr>
                      <a:r>
                        <a:rPr lang="en-US" sz="1100" b="0"/>
                        <a:t>Problem-Solving Skills (Ability to predict what might happen, decision-making skills)</a:t>
                      </a:r>
                      <a:endParaRPr sz="1100" b="0">
                        <a:latin typeface="Calibri"/>
                        <a:ea typeface="Calibri"/>
                        <a:cs typeface="Calibri"/>
                        <a:sym typeface="Calibri"/>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DEF3F2"/>
                    </a:solidFill>
                  </a:tcPr>
                </a:tc>
                <a:tc>
                  <a:txBody>
                    <a:bodyPr/>
                    <a:lstStyle/>
                    <a:p>
                      <a:pPr marL="0" marR="0" lvl="0" indent="0" algn="l" rtl="0">
                        <a:spcBef>
                          <a:spcPts val="0"/>
                        </a:spcBef>
                        <a:spcAft>
                          <a:spcPts val="0"/>
                        </a:spcAft>
                        <a:buNone/>
                      </a:pPr>
                      <a:endParaRPr sz="1100">
                        <a:latin typeface="Calibri"/>
                        <a:ea typeface="Calibri"/>
                        <a:cs typeface="Calibri"/>
                        <a:sym typeface="Calibri"/>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a:txBody>
                    <a:bodyPr/>
                    <a:lstStyle/>
                    <a:p>
                      <a:pPr marL="0" marR="0" lvl="0" indent="0" algn="l" rtl="0">
                        <a:spcBef>
                          <a:spcPts val="0"/>
                        </a:spcBef>
                        <a:spcAft>
                          <a:spcPts val="0"/>
                        </a:spcAft>
                        <a:buNone/>
                      </a:pPr>
                      <a:endParaRPr sz="1100">
                        <a:latin typeface="Calibri"/>
                        <a:ea typeface="Calibri"/>
                        <a:cs typeface="Calibri"/>
                        <a:sym typeface="Calibri"/>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extLst>
                  <a:ext uri="{0D108BD9-81ED-4DB2-BD59-A6C34878D82A}">
                    <a16:rowId xmlns:a16="http://schemas.microsoft.com/office/drawing/2014/main" val="10004"/>
                  </a:ext>
                </a:extLst>
              </a:tr>
              <a:tr h="469325">
                <a:tc>
                  <a:txBody>
                    <a:bodyPr/>
                    <a:lstStyle/>
                    <a:p>
                      <a:pPr marL="0" marR="0" lvl="0" indent="0" algn="l" rtl="0">
                        <a:spcBef>
                          <a:spcPts val="0"/>
                        </a:spcBef>
                        <a:spcAft>
                          <a:spcPts val="0"/>
                        </a:spcAft>
                        <a:buNone/>
                      </a:pPr>
                      <a:r>
                        <a:rPr lang="en-US" sz="1100" b="0"/>
                        <a:t>Self-Concept (Belief in yourself, self-image, self-confidence)</a:t>
                      </a:r>
                      <a:endParaRPr sz="1100" b="0">
                        <a:latin typeface="Calibri"/>
                        <a:ea typeface="Calibri"/>
                        <a:cs typeface="Calibri"/>
                        <a:sym typeface="Calibri"/>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DEF3F2"/>
                    </a:solidFill>
                  </a:tcPr>
                </a:tc>
                <a:tc>
                  <a:txBody>
                    <a:bodyPr/>
                    <a:lstStyle/>
                    <a:p>
                      <a:pPr marL="0" marR="0" lvl="0" indent="0" algn="l" rtl="0">
                        <a:spcBef>
                          <a:spcPts val="0"/>
                        </a:spcBef>
                        <a:spcAft>
                          <a:spcPts val="0"/>
                        </a:spcAft>
                        <a:buNone/>
                      </a:pPr>
                      <a:endParaRPr sz="1100">
                        <a:latin typeface="Calibri"/>
                        <a:ea typeface="Calibri"/>
                        <a:cs typeface="Calibri"/>
                        <a:sym typeface="Calibri"/>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a:txBody>
                    <a:bodyPr/>
                    <a:lstStyle/>
                    <a:p>
                      <a:pPr marL="0" marR="0" lvl="0" indent="0" algn="l" rtl="0">
                        <a:spcBef>
                          <a:spcPts val="0"/>
                        </a:spcBef>
                        <a:spcAft>
                          <a:spcPts val="0"/>
                        </a:spcAft>
                        <a:buNone/>
                      </a:pPr>
                      <a:endParaRPr sz="1100">
                        <a:latin typeface="Calibri"/>
                        <a:ea typeface="Calibri"/>
                        <a:cs typeface="Calibri"/>
                        <a:sym typeface="Calibri"/>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grpSp>
        <p:nvGrpSpPr>
          <p:cNvPr id="2571" name="Google Shape;2571;p101"/>
          <p:cNvGrpSpPr/>
          <p:nvPr/>
        </p:nvGrpSpPr>
        <p:grpSpPr>
          <a:xfrm>
            <a:off x="1501941" y="2175488"/>
            <a:ext cx="1340616" cy="2290762"/>
            <a:chOff x="-17289" y="0"/>
            <a:chExt cx="1341479" cy="2291495"/>
          </a:xfrm>
        </p:grpSpPr>
        <p:sp>
          <p:nvSpPr>
            <p:cNvPr id="2572" name="Google Shape;2572;p101"/>
            <p:cNvSpPr/>
            <p:nvPr/>
          </p:nvSpPr>
          <p:spPr>
            <a:xfrm>
              <a:off x="279486" y="810030"/>
              <a:ext cx="751719" cy="1481465"/>
            </a:xfrm>
            <a:custGeom>
              <a:avLst/>
              <a:gdLst/>
              <a:ahLst/>
              <a:cxnLst/>
              <a:rect l="l" t="t" r="r" b="b"/>
              <a:pathLst>
                <a:path w="120000" h="120000" extrusionOk="0">
                  <a:moveTo>
                    <a:pt x="50245" y="0"/>
                  </a:moveTo>
                  <a:lnTo>
                    <a:pt x="69755" y="0"/>
                  </a:lnTo>
                  <a:lnTo>
                    <a:pt x="69755" y="0"/>
                  </a:lnTo>
                  <a:cubicBezTo>
                    <a:pt x="97505" y="0"/>
                    <a:pt x="120000" y="11415"/>
                    <a:pt x="120000" y="25495"/>
                  </a:cubicBezTo>
                  <a:lnTo>
                    <a:pt x="120000" y="120000"/>
                  </a:lnTo>
                  <a:cubicBezTo>
                    <a:pt x="120000" y="120001"/>
                    <a:pt x="120000" y="120001"/>
                    <a:pt x="119999" y="120001"/>
                  </a:cubicBezTo>
                  <a:lnTo>
                    <a:pt x="0" y="120000"/>
                  </a:lnTo>
                  <a:lnTo>
                    <a:pt x="0" y="120000"/>
                  </a:lnTo>
                  <a:cubicBezTo>
                    <a:pt x="-1" y="120000"/>
                    <a:pt x="-1" y="120000"/>
                    <a:pt x="-1" y="119999"/>
                  </a:cubicBezTo>
                  <a:lnTo>
                    <a:pt x="0" y="25495"/>
                  </a:lnTo>
                  <a:lnTo>
                    <a:pt x="0" y="25495"/>
                  </a:lnTo>
                  <a:cubicBezTo>
                    <a:pt x="0" y="11415"/>
                    <a:pt x="22495" y="0"/>
                    <a:pt x="50245" y="0"/>
                  </a:cubicBezTo>
                  <a:close/>
                </a:path>
              </a:pathLst>
            </a:custGeom>
            <a:solidFill>
              <a:srgbClr val="DEF3F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3" name="Google Shape;2573;p101"/>
            <p:cNvSpPr/>
            <p:nvPr/>
          </p:nvSpPr>
          <p:spPr>
            <a:xfrm>
              <a:off x="279495" y="0"/>
              <a:ext cx="760268" cy="760853"/>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rgbClr val="DEF3F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574" name="Google Shape;2574;p101"/>
            <p:cNvGrpSpPr/>
            <p:nvPr/>
          </p:nvGrpSpPr>
          <p:grpSpPr>
            <a:xfrm>
              <a:off x="-17289" y="970445"/>
              <a:ext cx="539778" cy="949979"/>
              <a:chOff x="-17289" y="-16392"/>
              <a:chExt cx="539778" cy="949979"/>
            </a:xfrm>
          </p:grpSpPr>
          <p:sp>
            <p:nvSpPr>
              <p:cNvPr id="2575" name="Google Shape;2575;p101"/>
              <p:cNvSpPr/>
              <p:nvPr/>
            </p:nvSpPr>
            <p:spPr>
              <a:xfrm rot="-9521924">
                <a:off x="192783" y="0"/>
                <a:ext cx="215807" cy="667658"/>
              </a:xfrm>
              <a:custGeom>
                <a:avLst/>
                <a:gdLst/>
                <a:ahLst/>
                <a:cxnLst/>
                <a:rect l="l" t="t" r="r" b="b"/>
                <a:pathLst>
                  <a:path w="120000" h="120000" extrusionOk="0">
                    <a:moveTo>
                      <a:pt x="59160" y="0"/>
                    </a:moveTo>
                    <a:lnTo>
                      <a:pt x="60840" y="0"/>
                    </a:lnTo>
                    <a:lnTo>
                      <a:pt x="60840" y="0"/>
                    </a:lnTo>
                    <a:cubicBezTo>
                      <a:pt x="93513" y="0"/>
                      <a:pt x="120000" y="8561"/>
                      <a:pt x="120000" y="19122"/>
                    </a:cubicBezTo>
                    <a:lnTo>
                      <a:pt x="120000" y="120000"/>
                    </a:lnTo>
                    <a:cubicBezTo>
                      <a:pt x="120000" y="120001"/>
                      <a:pt x="120000" y="120001"/>
                      <a:pt x="119999" y="120001"/>
                    </a:cubicBezTo>
                    <a:lnTo>
                      <a:pt x="0" y="120000"/>
                    </a:lnTo>
                    <a:lnTo>
                      <a:pt x="0" y="120000"/>
                    </a:lnTo>
                    <a:cubicBezTo>
                      <a:pt x="-1" y="120000"/>
                      <a:pt x="-1" y="120000"/>
                      <a:pt x="-1" y="119999"/>
                    </a:cubicBezTo>
                    <a:lnTo>
                      <a:pt x="0" y="19122"/>
                    </a:lnTo>
                    <a:lnTo>
                      <a:pt x="0" y="19122"/>
                    </a:lnTo>
                    <a:cubicBezTo>
                      <a:pt x="0" y="8561"/>
                      <a:pt x="26487" y="0"/>
                      <a:pt x="59160" y="0"/>
                    </a:cubicBezTo>
                    <a:close/>
                  </a:path>
                </a:pathLst>
              </a:custGeom>
              <a:solidFill>
                <a:srgbClr val="DEF3F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6" name="Google Shape;2576;p101"/>
              <p:cNvSpPr/>
              <p:nvPr/>
            </p:nvSpPr>
            <p:spPr>
              <a:xfrm rot="507893">
                <a:off x="0" y="662659"/>
                <a:ext cx="253462" cy="253654"/>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rgbClr val="DEF3F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577" name="Google Shape;2577;p101"/>
            <p:cNvGrpSpPr/>
            <p:nvPr/>
          </p:nvGrpSpPr>
          <p:grpSpPr>
            <a:xfrm>
              <a:off x="781245" y="963504"/>
              <a:ext cx="542945" cy="951139"/>
              <a:chOff x="-112672" y="-17225"/>
              <a:chExt cx="542945" cy="951139"/>
            </a:xfrm>
          </p:grpSpPr>
          <p:sp>
            <p:nvSpPr>
              <p:cNvPr id="2578" name="Google Shape;2578;p101"/>
              <p:cNvSpPr/>
              <p:nvPr/>
            </p:nvSpPr>
            <p:spPr>
              <a:xfrm rot="9535640" flipH="1">
                <a:off x="0" y="3"/>
                <a:ext cx="220013" cy="667658"/>
              </a:xfrm>
              <a:custGeom>
                <a:avLst/>
                <a:gdLst/>
                <a:ahLst/>
                <a:cxnLst/>
                <a:rect l="l" t="t" r="r" b="b"/>
                <a:pathLst>
                  <a:path w="120000" h="120000" extrusionOk="0">
                    <a:moveTo>
                      <a:pt x="59160" y="0"/>
                    </a:moveTo>
                    <a:lnTo>
                      <a:pt x="60840" y="0"/>
                    </a:lnTo>
                    <a:lnTo>
                      <a:pt x="60840" y="0"/>
                    </a:lnTo>
                    <a:cubicBezTo>
                      <a:pt x="93513" y="0"/>
                      <a:pt x="120000" y="8728"/>
                      <a:pt x="120000" y="19495"/>
                    </a:cubicBezTo>
                    <a:lnTo>
                      <a:pt x="120000" y="120000"/>
                    </a:lnTo>
                    <a:cubicBezTo>
                      <a:pt x="120000" y="120001"/>
                      <a:pt x="120000" y="120001"/>
                      <a:pt x="119999" y="120001"/>
                    </a:cubicBezTo>
                    <a:lnTo>
                      <a:pt x="0" y="120000"/>
                    </a:lnTo>
                    <a:lnTo>
                      <a:pt x="0" y="120000"/>
                    </a:lnTo>
                    <a:cubicBezTo>
                      <a:pt x="-1" y="120000"/>
                      <a:pt x="-1" y="120000"/>
                      <a:pt x="-1" y="119999"/>
                    </a:cubicBezTo>
                    <a:lnTo>
                      <a:pt x="0" y="19495"/>
                    </a:lnTo>
                    <a:lnTo>
                      <a:pt x="0" y="19495"/>
                    </a:lnTo>
                    <a:cubicBezTo>
                      <a:pt x="0" y="8728"/>
                      <a:pt x="26487" y="0"/>
                      <a:pt x="59160" y="0"/>
                    </a:cubicBezTo>
                    <a:close/>
                  </a:path>
                </a:pathLst>
              </a:custGeom>
              <a:solidFill>
                <a:srgbClr val="DEF3F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9" name="Google Shape;2579;p101"/>
              <p:cNvSpPr/>
              <p:nvPr/>
            </p:nvSpPr>
            <p:spPr>
              <a:xfrm rot="-494176" flipH="1">
                <a:off x="155037" y="663059"/>
                <a:ext cx="258400" cy="253654"/>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rgbClr val="DEF3F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2580" name="Google Shape;2580;p101"/>
          <p:cNvGrpSpPr/>
          <p:nvPr/>
        </p:nvGrpSpPr>
        <p:grpSpPr>
          <a:xfrm>
            <a:off x="4118850" y="2213588"/>
            <a:ext cx="1340616" cy="2290762"/>
            <a:chOff x="-17289" y="0"/>
            <a:chExt cx="1341460" cy="2291504"/>
          </a:xfrm>
        </p:grpSpPr>
        <p:sp>
          <p:nvSpPr>
            <p:cNvPr id="2581" name="Google Shape;2581;p101"/>
            <p:cNvSpPr/>
            <p:nvPr/>
          </p:nvSpPr>
          <p:spPr>
            <a:xfrm>
              <a:off x="279495" y="810039"/>
              <a:ext cx="751719" cy="1481465"/>
            </a:xfrm>
            <a:custGeom>
              <a:avLst/>
              <a:gdLst/>
              <a:ahLst/>
              <a:cxnLst/>
              <a:rect l="l" t="t" r="r" b="b"/>
              <a:pathLst>
                <a:path w="120000" h="120000" extrusionOk="0">
                  <a:moveTo>
                    <a:pt x="50245" y="0"/>
                  </a:moveTo>
                  <a:lnTo>
                    <a:pt x="69755" y="0"/>
                  </a:lnTo>
                  <a:lnTo>
                    <a:pt x="69755" y="0"/>
                  </a:lnTo>
                  <a:cubicBezTo>
                    <a:pt x="97505" y="0"/>
                    <a:pt x="120000" y="11415"/>
                    <a:pt x="120000" y="25495"/>
                  </a:cubicBezTo>
                  <a:lnTo>
                    <a:pt x="120000" y="120000"/>
                  </a:lnTo>
                  <a:cubicBezTo>
                    <a:pt x="120000" y="120001"/>
                    <a:pt x="120000" y="120001"/>
                    <a:pt x="119999" y="120001"/>
                  </a:cubicBezTo>
                  <a:lnTo>
                    <a:pt x="0" y="120000"/>
                  </a:lnTo>
                  <a:lnTo>
                    <a:pt x="0" y="120000"/>
                  </a:lnTo>
                  <a:cubicBezTo>
                    <a:pt x="-1" y="120000"/>
                    <a:pt x="-1" y="120000"/>
                    <a:pt x="-1" y="119999"/>
                  </a:cubicBezTo>
                  <a:lnTo>
                    <a:pt x="0" y="25495"/>
                  </a:lnTo>
                  <a:lnTo>
                    <a:pt x="0" y="25495"/>
                  </a:lnTo>
                  <a:cubicBezTo>
                    <a:pt x="0" y="11415"/>
                    <a:pt x="22495" y="0"/>
                    <a:pt x="50245" y="0"/>
                  </a:cubicBezTo>
                  <a:close/>
                </a:path>
              </a:pathLst>
            </a:custGeom>
            <a:solidFill>
              <a:srgbClr val="DEF3F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2" name="Google Shape;2582;p101"/>
            <p:cNvSpPr/>
            <p:nvPr/>
          </p:nvSpPr>
          <p:spPr>
            <a:xfrm>
              <a:off x="279504" y="0"/>
              <a:ext cx="760268" cy="760853"/>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rgbClr val="DEF3F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583" name="Google Shape;2583;p101"/>
            <p:cNvGrpSpPr/>
            <p:nvPr/>
          </p:nvGrpSpPr>
          <p:grpSpPr>
            <a:xfrm>
              <a:off x="-17289" y="970445"/>
              <a:ext cx="539768" cy="949979"/>
              <a:chOff x="-17289" y="-16392"/>
              <a:chExt cx="539768" cy="949979"/>
            </a:xfrm>
          </p:grpSpPr>
          <p:sp>
            <p:nvSpPr>
              <p:cNvPr id="2584" name="Google Shape;2584;p101"/>
              <p:cNvSpPr/>
              <p:nvPr/>
            </p:nvSpPr>
            <p:spPr>
              <a:xfrm rot="-9521924">
                <a:off x="192773" y="0"/>
                <a:ext cx="215807" cy="667658"/>
              </a:xfrm>
              <a:custGeom>
                <a:avLst/>
                <a:gdLst/>
                <a:ahLst/>
                <a:cxnLst/>
                <a:rect l="l" t="t" r="r" b="b"/>
                <a:pathLst>
                  <a:path w="120000" h="120000" extrusionOk="0">
                    <a:moveTo>
                      <a:pt x="59160" y="0"/>
                    </a:moveTo>
                    <a:lnTo>
                      <a:pt x="60840" y="0"/>
                    </a:lnTo>
                    <a:lnTo>
                      <a:pt x="60840" y="0"/>
                    </a:lnTo>
                    <a:cubicBezTo>
                      <a:pt x="93513" y="0"/>
                      <a:pt x="120000" y="8561"/>
                      <a:pt x="120000" y="19122"/>
                    </a:cubicBezTo>
                    <a:lnTo>
                      <a:pt x="120000" y="120000"/>
                    </a:lnTo>
                    <a:cubicBezTo>
                      <a:pt x="120000" y="120001"/>
                      <a:pt x="120000" y="120001"/>
                      <a:pt x="119999" y="120001"/>
                    </a:cubicBezTo>
                    <a:lnTo>
                      <a:pt x="0" y="120000"/>
                    </a:lnTo>
                    <a:lnTo>
                      <a:pt x="0" y="120000"/>
                    </a:lnTo>
                    <a:cubicBezTo>
                      <a:pt x="-1" y="120000"/>
                      <a:pt x="-1" y="120000"/>
                      <a:pt x="-1" y="119999"/>
                    </a:cubicBezTo>
                    <a:lnTo>
                      <a:pt x="0" y="19122"/>
                    </a:lnTo>
                    <a:lnTo>
                      <a:pt x="0" y="19122"/>
                    </a:lnTo>
                    <a:cubicBezTo>
                      <a:pt x="0" y="8561"/>
                      <a:pt x="26487" y="0"/>
                      <a:pt x="59160" y="0"/>
                    </a:cubicBezTo>
                    <a:close/>
                  </a:path>
                </a:pathLst>
              </a:custGeom>
              <a:solidFill>
                <a:srgbClr val="DEF3F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5" name="Google Shape;2585;p101"/>
              <p:cNvSpPr/>
              <p:nvPr/>
            </p:nvSpPr>
            <p:spPr>
              <a:xfrm rot="507893">
                <a:off x="0" y="662659"/>
                <a:ext cx="253462" cy="253654"/>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rgbClr val="DEF3F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586" name="Google Shape;2586;p101"/>
            <p:cNvGrpSpPr/>
            <p:nvPr/>
          </p:nvGrpSpPr>
          <p:grpSpPr>
            <a:xfrm>
              <a:off x="781254" y="963504"/>
              <a:ext cx="542917" cy="951139"/>
              <a:chOff x="-112672" y="-17225"/>
              <a:chExt cx="542917" cy="951139"/>
            </a:xfrm>
          </p:grpSpPr>
          <p:sp>
            <p:nvSpPr>
              <p:cNvPr id="2587" name="Google Shape;2587;p101"/>
              <p:cNvSpPr/>
              <p:nvPr/>
            </p:nvSpPr>
            <p:spPr>
              <a:xfrm rot="9535640" flipH="1">
                <a:off x="0" y="3"/>
                <a:ext cx="220013" cy="667658"/>
              </a:xfrm>
              <a:custGeom>
                <a:avLst/>
                <a:gdLst/>
                <a:ahLst/>
                <a:cxnLst/>
                <a:rect l="l" t="t" r="r" b="b"/>
                <a:pathLst>
                  <a:path w="120000" h="120000" extrusionOk="0">
                    <a:moveTo>
                      <a:pt x="59160" y="0"/>
                    </a:moveTo>
                    <a:lnTo>
                      <a:pt x="60840" y="0"/>
                    </a:lnTo>
                    <a:lnTo>
                      <a:pt x="60840" y="0"/>
                    </a:lnTo>
                    <a:cubicBezTo>
                      <a:pt x="93513" y="0"/>
                      <a:pt x="120000" y="8728"/>
                      <a:pt x="120000" y="19495"/>
                    </a:cubicBezTo>
                    <a:lnTo>
                      <a:pt x="120000" y="120000"/>
                    </a:lnTo>
                    <a:cubicBezTo>
                      <a:pt x="120000" y="120001"/>
                      <a:pt x="120000" y="120001"/>
                      <a:pt x="119999" y="120001"/>
                    </a:cubicBezTo>
                    <a:lnTo>
                      <a:pt x="0" y="120000"/>
                    </a:lnTo>
                    <a:lnTo>
                      <a:pt x="0" y="120000"/>
                    </a:lnTo>
                    <a:cubicBezTo>
                      <a:pt x="-1" y="120000"/>
                      <a:pt x="-1" y="120000"/>
                      <a:pt x="-1" y="119999"/>
                    </a:cubicBezTo>
                    <a:lnTo>
                      <a:pt x="0" y="19495"/>
                    </a:lnTo>
                    <a:lnTo>
                      <a:pt x="0" y="19495"/>
                    </a:lnTo>
                    <a:cubicBezTo>
                      <a:pt x="0" y="8728"/>
                      <a:pt x="26487" y="0"/>
                      <a:pt x="59160" y="0"/>
                    </a:cubicBezTo>
                    <a:close/>
                  </a:path>
                </a:pathLst>
              </a:custGeom>
              <a:solidFill>
                <a:srgbClr val="DEF3F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8" name="Google Shape;2588;p101"/>
              <p:cNvSpPr/>
              <p:nvPr/>
            </p:nvSpPr>
            <p:spPr>
              <a:xfrm rot="-494176" flipH="1">
                <a:off x="155009" y="663059"/>
                <a:ext cx="258400" cy="253654"/>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rgbClr val="DEF3F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2589" name="Google Shape;2589;p101"/>
          <p:cNvSpPr txBox="1"/>
          <p:nvPr/>
        </p:nvSpPr>
        <p:spPr>
          <a:xfrm>
            <a:off x="1039828" y="1698643"/>
            <a:ext cx="2146056"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dk1"/>
                </a:solidFill>
                <a:latin typeface="Calibri"/>
                <a:ea typeface="Calibri"/>
                <a:cs typeface="Calibri"/>
                <a:sym typeface="Calibri"/>
              </a:rPr>
              <a:t>CALM MIND</a:t>
            </a:r>
            <a:endParaRPr/>
          </a:p>
        </p:txBody>
      </p:sp>
      <p:sp>
        <p:nvSpPr>
          <p:cNvPr id="2590" name="Google Shape;2590;p101"/>
          <p:cNvSpPr txBox="1"/>
          <p:nvPr/>
        </p:nvSpPr>
        <p:spPr>
          <a:xfrm>
            <a:off x="3672114" y="1698643"/>
            <a:ext cx="2146056"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dk1"/>
                </a:solidFill>
                <a:latin typeface="Calibri"/>
                <a:ea typeface="Calibri"/>
                <a:cs typeface="Calibri"/>
                <a:sym typeface="Calibri"/>
              </a:rPr>
              <a:t>STRESSED MIND</a:t>
            </a:r>
            <a:endParaRPr/>
          </a:p>
        </p:txBody>
      </p:sp>
      <p:sp>
        <p:nvSpPr>
          <p:cNvPr id="2591" name="Google Shape;2591;p101"/>
          <p:cNvSpPr/>
          <p:nvPr/>
        </p:nvSpPr>
        <p:spPr>
          <a:xfrm rot="1782986">
            <a:off x="286724" y="301110"/>
            <a:ext cx="335595" cy="289306"/>
          </a:xfrm>
          <a:prstGeom prst="hexagon">
            <a:avLst>
              <a:gd name="adj" fmla="val 28965"/>
              <a:gd name="vf" fmla="val 115470"/>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92" name="Google Shape;2592;p101"/>
          <p:cNvSpPr/>
          <p:nvPr/>
        </p:nvSpPr>
        <p:spPr>
          <a:xfrm rot="1782986">
            <a:off x="286724" y="763955"/>
            <a:ext cx="335595" cy="289306"/>
          </a:xfrm>
          <a:prstGeom prst="hexagon">
            <a:avLst>
              <a:gd name="adj" fmla="val 28965"/>
              <a:gd name="vf" fmla="val 115470"/>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93" name="Google Shape;2593;p101"/>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94" name="Google Shape;2594;p101"/>
          <p:cNvSpPr/>
          <p:nvPr/>
        </p:nvSpPr>
        <p:spPr>
          <a:xfrm rot="1782986">
            <a:off x="286724" y="1689645"/>
            <a:ext cx="335595" cy="289306"/>
          </a:xfrm>
          <a:prstGeom prst="hexagon">
            <a:avLst>
              <a:gd name="adj" fmla="val 28965"/>
              <a:gd name="vf" fmla="val 115470"/>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95" name="Google Shape;2595;p101"/>
          <p:cNvSpPr/>
          <p:nvPr/>
        </p:nvSpPr>
        <p:spPr>
          <a:xfrm rot="1782986">
            <a:off x="286724" y="2152490"/>
            <a:ext cx="335595" cy="289306"/>
          </a:xfrm>
          <a:prstGeom prst="hexagon">
            <a:avLst>
              <a:gd name="adj" fmla="val 28965"/>
              <a:gd name="vf" fmla="val 115470"/>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2599"/>
        <p:cNvGrpSpPr/>
        <p:nvPr/>
      </p:nvGrpSpPr>
      <p:grpSpPr>
        <a:xfrm>
          <a:off x="0" y="0"/>
          <a:ext cx="0" cy="0"/>
          <a:chOff x="0" y="0"/>
          <a:chExt cx="0" cy="0"/>
        </a:xfrm>
      </p:grpSpPr>
      <p:sp>
        <p:nvSpPr>
          <p:cNvPr id="2600" name="Google Shape;2600;p102"/>
          <p:cNvSpPr/>
          <p:nvPr/>
        </p:nvSpPr>
        <p:spPr>
          <a:xfrm rot="1782986">
            <a:off x="-1328855" y="5145441"/>
            <a:ext cx="3595260" cy="3099365"/>
          </a:xfrm>
          <a:prstGeom prst="hexagon">
            <a:avLst>
              <a:gd name="adj" fmla="val 28965"/>
              <a:gd name="vf" fmla="val 115470"/>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01" name="Google Shape;2601;p102"/>
          <p:cNvSpPr/>
          <p:nvPr/>
        </p:nvSpPr>
        <p:spPr>
          <a:xfrm rot="1782986">
            <a:off x="4678406" y="654853"/>
            <a:ext cx="3595260" cy="3099365"/>
          </a:xfrm>
          <a:prstGeom prst="hexagon">
            <a:avLst>
              <a:gd name="adj" fmla="val 28965"/>
              <a:gd name="vf" fmla="val 115470"/>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02" name="Google Shape;2602;p102"/>
          <p:cNvSpPr/>
          <p:nvPr/>
        </p:nvSpPr>
        <p:spPr>
          <a:xfrm>
            <a:off x="2501900" y="2149381"/>
            <a:ext cx="3745466" cy="1071180"/>
          </a:xfrm>
          <a:prstGeom prst="rect">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03" name="Google Shape;2603;p102"/>
          <p:cNvSpPr txBox="1"/>
          <p:nvPr/>
        </p:nvSpPr>
        <p:spPr>
          <a:xfrm>
            <a:off x="993324" y="1696523"/>
            <a:ext cx="526481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Please review the learning objectives and write your reflection in the text box.</a:t>
            </a:r>
            <a:endParaRPr/>
          </a:p>
        </p:txBody>
      </p:sp>
      <p:sp>
        <p:nvSpPr>
          <p:cNvPr id="2604" name="Google Shape;2604;p102"/>
          <p:cNvSpPr txBox="1"/>
          <p:nvPr/>
        </p:nvSpPr>
        <p:spPr>
          <a:xfrm>
            <a:off x="993326" y="2107349"/>
            <a:ext cx="1321602" cy="1028143"/>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About which learning objectives do you feel confident you have achieved them? </a:t>
            </a:r>
            <a:endParaRPr/>
          </a:p>
        </p:txBody>
      </p:sp>
      <p:sp>
        <p:nvSpPr>
          <p:cNvPr id="2605" name="Google Shape;2605;p102"/>
          <p:cNvSpPr/>
          <p:nvPr/>
        </p:nvSpPr>
        <p:spPr>
          <a:xfrm>
            <a:off x="2501900" y="3398040"/>
            <a:ext cx="3745466" cy="1118934"/>
          </a:xfrm>
          <a:prstGeom prst="rect">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06" name="Google Shape;2606;p102"/>
          <p:cNvSpPr txBox="1"/>
          <p:nvPr/>
        </p:nvSpPr>
        <p:spPr>
          <a:xfrm>
            <a:off x="1007471" y="3413814"/>
            <a:ext cx="1309210" cy="1197420"/>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On which learning objectives would you need more information, practice, or support? </a:t>
            </a:r>
            <a:endParaRPr/>
          </a:p>
        </p:txBody>
      </p:sp>
      <p:sp>
        <p:nvSpPr>
          <p:cNvPr id="2607" name="Google Shape;2607;p102"/>
          <p:cNvSpPr txBox="1"/>
          <p:nvPr/>
        </p:nvSpPr>
        <p:spPr>
          <a:xfrm>
            <a:off x="993324" y="1264346"/>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LEARNING OBJECTIVES</a:t>
            </a:r>
            <a:endParaRPr/>
          </a:p>
        </p:txBody>
      </p:sp>
      <p:sp>
        <p:nvSpPr>
          <p:cNvPr id="2608" name="Google Shape;2608;p102"/>
          <p:cNvSpPr txBox="1"/>
          <p:nvPr/>
        </p:nvSpPr>
        <p:spPr>
          <a:xfrm>
            <a:off x="996286" y="713169"/>
            <a:ext cx="526481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US" sz="1400" b="1">
                <a:solidFill>
                  <a:schemeClr val="lt1"/>
                </a:solidFill>
                <a:highlight>
                  <a:srgbClr val="5FC6C5"/>
                </a:highlight>
                <a:latin typeface="Calibri"/>
                <a:ea typeface="Calibri"/>
                <a:cs typeface="Calibri"/>
                <a:sym typeface="Calibri"/>
              </a:rPr>
              <a:t>SESSION 5: MODULE CLOSING</a:t>
            </a:r>
            <a:endParaRPr/>
          </a:p>
        </p:txBody>
      </p:sp>
      <p:sp>
        <p:nvSpPr>
          <p:cNvPr id="2609" name="Google Shape;2609;p102"/>
          <p:cNvSpPr txBox="1"/>
          <p:nvPr/>
        </p:nvSpPr>
        <p:spPr>
          <a:xfrm>
            <a:off x="993324" y="5187134"/>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REFLECTION</a:t>
            </a:r>
            <a:endParaRPr/>
          </a:p>
        </p:txBody>
      </p:sp>
      <p:sp>
        <p:nvSpPr>
          <p:cNvPr id="2610" name="Google Shape;2610;p102"/>
          <p:cNvSpPr/>
          <p:nvPr/>
        </p:nvSpPr>
        <p:spPr>
          <a:xfrm>
            <a:off x="2501900" y="5633117"/>
            <a:ext cx="3745466" cy="939353"/>
          </a:xfrm>
          <a:prstGeom prst="rect">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11" name="Google Shape;2611;p102"/>
          <p:cNvSpPr txBox="1"/>
          <p:nvPr/>
        </p:nvSpPr>
        <p:spPr>
          <a:xfrm>
            <a:off x="993326" y="5628588"/>
            <a:ext cx="1321602" cy="520312"/>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What surprised you?</a:t>
            </a:r>
            <a:endParaRPr/>
          </a:p>
        </p:txBody>
      </p:sp>
      <p:sp>
        <p:nvSpPr>
          <p:cNvPr id="2612" name="Google Shape;2612;p102"/>
          <p:cNvSpPr/>
          <p:nvPr/>
        </p:nvSpPr>
        <p:spPr>
          <a:xfrm>
            <a:off x="2501900" y="6753342"/>
            <a:ext cx="3745466" cy="981230"/>
          </a:xfrm>
          <a:prstGeom prst="rect">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13" name="Google Shape;2613;p102"/>
          <p:cNvSpPr txBox="1"/>
          <p:nvPr/>
        </p:nvSpPr>
        <p:spPr>
          <a:xfrm>
            <a:off x="1007471" y="6762391"/>
            <a:ext cx="1309210" cy="520312"/>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What challenged you?</a:t>
            </a:r>
            <a:endParaRPr/>
          </a:p>
        </p:txBody>
      </p:sp>
      <p:sp>
        <p:nvSpPr>
          <p:cNvPr id="2614" name="Google Shape;2614;p102"/>
          <p:cNvSpPr/>
          <p:nvPr/>
        </p:nvSpPr>
        <p:spPr>
          <a:xfrm>
            <a:off x="2501900" y="7928131"/>
            <a:ext cx="3745466" cy="981230"/>
          </a:xfrm>
          <a:prstGeom prst="rect">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15" name="Google Shape;2615;p102"/>
          <p:cNvSpPr txBox="1"/>
          <p:nvPr/>
        </p:nvSpPr>
        <p:spPr>
          <a:xfrm>
            <a:off x="1007471" y="7928131"/>
            <a:ext cx="1309210" cy="689589"/>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What would you like to learn more about? </a:t>
            </a:r>
            <a:endParaRPr/>
          </a:p>
        </p:txBody>
      </p:sp>
      <p:sp>
        <p:nvSpPr>
          <p:cNvPr id="2616" name="Google Shape;2616;p102"/>
          <p:cNvSpPr/>
          <p:nvPr/>
        </p:nvSpPr>
        <p:spPr>
          <a:xfrm rot="1782986">
            <a:off x="286724" y="301110"/>
            <a:ext cx="335595" cy="289306"/>
          </a:xfrm>
          <a:prstGeom prst="hexagon">
            <a:avLst>
              <a:gd name="adj" fmla="val 28965"/>
              <a:gd name="vf" fmla="val 115470"/>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17" name="Google Shape;2617;p102"/>
          <p:cNvSpPr/>
          <p:nvPr/>
        </p:nvSpPr>
        <p:spPr>
          <a:xfrm rot="1782986">
            <a:off x="286724" y="763955"/>
            <a:ext cx="335595" cy="289306"/>
          </a:xfrm>
          <a:prstGeom prst="hexagon">
            <a:avLst>
              <a:gd name="adj" fmla="val 28965"/>
              <a:gd name="vf" fmla="val 115470"/>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18" name="Google Shape;2618;p102"/>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19" name="Google Shape;2619;p102"/>
          <p:cNvSpPr/>
          <p:nvPr/>
        </p:nvSpPr>
        <p:spPr>
          <a:xfrm rot="1782986">
            <a:off x="286724" y="1689645"/>
            <a:ext cx="335595" cy="289306"/>
          </a:xfrm>
          <a:prstGeom prst="hexagon">
            <a:avLst>
              <a:gd name="adj" fmla="val 28965"/>
              <a:gd name="vf" fmla="val 115470"/>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20" name="Google Shape;2620;p102"/>
          <p:cNvSpPr/>
          <p:nvPr/>
        </p:nvSpPr>
        <p:spPr>
          <a:xfrm rot="1782986">
            <a:off x="286724" y="2152490"/>
            <a:ext cx="335595" cy="289306"/>
          </a:xfrm>
          <a:prstGeom prst="hexagon">
            <a:avLst>
              <a:gd name="adj" fmla="val 28965"/>
              <a:gd name="vf" fmla="val 115470"/>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2624"/>
        <p:cNvGrpSpPr/>
        <p:nvPr/>
      </p:nvGrpSpPr>
      <p:grpSpPr>
        <a:xfrm>
          <a:off x="0" y="0"/>
          <a:ext cx="0" cy="0"/>
          <a:chOff x="0" y="0"/>
          <a:chExt cx="0" cy="0"/>
        </a:xfrm>
      </p:grpSpPr>
      <p:sp>
        <p:nvSpPr>
          <p:cNvPr id="2625" name="Google Shape;2625;p103"/>
          <p:cNvSpPr/>
          <p:nvPr/>
        </p:nvSpPr>
        <p:spPr>
          <a:xfrm>
            <a:off x="0" y="0"/>
            <a:ext cx="6858000" cy="3314700"/>
          </a:xfrm>
          <a:prstGeom prst="rect">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26" name="Google Shape;2626;p103"/>
          <p:cNvSpPr txBox="1"/>
          <p:nvPr/>
        </p:nvSpPr>
        <p:spPr>
          <a:xfrm>
            <a:off x="752439" y="4817751"/>
            <a:ext cx="5061022" cy="25545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5"/>
              </a:buClr>
              <a:buSzPts val="2000"/>
              <a:buFont typeface="Garamond"/>
              <a:buNone/>
            </a:pPr>
            <a:r>
              <a:rPr lang="en-US" sz="2000" b="1" i="0" u="none" strike="noStrike" cap="none">
                <a:solidFill>
                  <a:schemeClr val="accent5"/>
                </a:solidFill>
                <a:latin typeface="Garamond"/>
                <a:ea typeface="Garamond"/>
                <a:cs typeface="Garamond"/>
                <a:sym typeface="Garamond"/>
              </a:rPr>
              <a:t>MODULE 5</a:t>
            </a:r>
            <a:endParaRPr/>
          </a:p>
          <a:p>
            <a:pPr marL="0" marR="0" lvl="0" indent="0" algn="l" rtl="0">
              <a:lnSpc>
                <a:spcPct val="100000"/>
              </a:lnSpc>
              <a:spcBef>
                <a:spcPts val="0"/>
              </a:spcBef>
              <a:spcAft>
                <a:spcPts val="0"/>
              </a:spcAft>
              <a:buClr>
                <a:schemeClr val="accent5"/>
              </a:buClr>
              <a:buSzPts val="2000"/>
              <a:buFont typeface="Garamond"/>
              <a:buNone/>
            </a:pPr>
            <a:r>
              <a:rPr lang="en-US" sz="2000" b="1">
                <a:solidFill>
                  <a:schemeClr val="accent5"/>
                </a:solidFill>
                <a:latin typeface="Garamond"/>
                <a:ea typeface="Garamond"/>
                <a:cs typeface="Garamond"/>
                <a:sym typeface="Garamond"/>
              </a:rPr>
              <a:t> </a:t>
            </a:r>
            <a:endParaRPr sz="4400" b="1">
              <a:solidFill>
                <a:schemeClr val="accent5"/>
              </a:solidFill>
              <a:latin typeface="Garamond"/>
              <a:ea typeface="Garamond"/>
              <a:cs typeface="Garamond"/>
              <a:sym typeface="Garamond"/>
            </a:endParaRPr>
          </a:p>
          <a:p>
            <a:pPr marL="0" marR="0" lvl="0" indent="0" algn="l" rtl="0">
              <a:spcBef>
                <a:spcPts val="0"/>
              </a:spcBef>
              <a:spcAft>
                <a:spcPts val="0"/>
              </a:spcAft>
              <a:buNone/>
            </a:pPr>
            <a:r>
              <a:rPr lang="en-US" sz="4000" b="1">
                <a:solidFill>
                  <a:schemeClr val="accent5"/>
                </a:solidFill>
                <a:latin typeface="Garamond"/>
                <a:ea typeface="Garamond"/>
                <a:cs typeface="Garamond"/>
                <a:sym typeface="Garamond"/>
              </a:rPr>
              <a:t>Mental Health and Psychosocial Support Activities (part 2)</a:t>
            </a:r>
            <a:endParaRPr/>
          </a:p>
        </p:txBody>
      </p:sp>
      <p:sp>
        <p:nvSpPr>
          <p:cNvPr id="2627" name="Google Shape;2627;p103"/>
          <p:cNvSpPr/>
          <p:nvPr/>
        </p:nvSpPr>
        <p:spPr>
          <a:xfrm rot="1782986">
            <a:off x="539630" y="2109486"/>
            <a:ext cx="2269827" cy="1956740"/>
          </a:xfrm>
          <a:prstGeom prst="hexagon">
            <a:avLst>
              <a:gd name="adj" fmla="val 28965"/>
              <a:gd name="vf" fmla="val 11547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628" name="Google Shape;2628;p103"/>
          <p:cNvGrpSpPr/>
          <p:nvPr/>
        </p:nvGrpSpPr>
        <p:grpSpPr>
          <a:xfrm>
            <a:off x="1154896" y="2461086"/>
            <a:ext cx="1039293" cy="1253540"/>
            <a:chOff x="7296119" y="1710817"/>
            <a:chExt cx="373439" cy="450422"/>
          </a:xfrm>
        </p:grpSpPr>
        <p:sp>
          <p:nvSpPr>
            <p:cNvPr id="2629" name="Google Shape;2629;p103"/>
            <p:cNvSpPr/>
            <p:nvPr/>
          </p:nvSpPr>
          <p:spPr>
            <a:xfrm rot="-49017">
              <a:off x="7299274" y="1713412"/>
              <a:ext cx="367128" cy="445233"/>
            </a:xfrm>
            <a:custGeom>
              <a:avLst/>
              <a:gdLst/>
              <a:ahLst/>
              <a:cxnLst/>
              <a:rect l="l" t="t" r="r" b="b"/>
              <a:pathLst>
                <a:path w="120000" h="120000" extrusionOk="0">
                  <a:moveTo>
                    <a:pt x="0" y="0"/>
                  </a:moveTo>
                  <a:lnTo>
                    <a:pt x="100000" y="0"/>
                  </a:lnTo>
                  <a:lnTo>
                    <a:pt x="120000" y="16492"/>
                  </a:lnTo>
                  <a:lnTo>
                    <a:pt x="120000" y="120000"/>
                  </a:lnTo>
                  <a:lnTo>
                    <a:pt x="0" y="120000"/>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30" name="Google Shape;2630;p103"/>
            <p:cNvSpPr/>
            <p:nvPr/>
          </p:nvSpPr>
          <p:spPr>
            <a:xfrm rot="121805">
              <a:off x="7358793" y="1833253"/>
              <a:ext cx="253137" cy="222427"/>
            </a:xfrm>
            <a:custGeom>
              <a:avLst/>
              <a:gdLst/>
              <a:ahLst/>
              <a:cxnLst/>
              <a:rect l="l" t="t" r="r" b="b"/>
              <a:pathLst>
                <a:path w="120000" h="120000" extrusionOk="0">
                  <a:moveTo>
                    <a:pt x="60000" y="30000"/>
                  </a:moveTo>
                  <a:cubicBezTo>
                    <a:pt x="85000" y="-40000"/>
                    <a:pt x="182500" y="30000"/>
                    <a:pt x="60000" y="120000"/>
                  </a:cubicBezTo>
                  <a:cubicBezTo>
                    <a:pt x="-62500" y="30000"/>
                    <a:pt x="35000" y="-40000"/>
                    <a:pt x="60000" y="30000"/>
                  </a:cubicBez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31" name="Google Shape;2631;p103"/>
            <p:cNvSpPr/>
            <p:nvPr/>
          </p:nvSpPr>
          <p:spPr>
            <a:xfrm rot="-3117121">
              <a:off x="7445211" y="1922939"/>
              <a:ext cx="99016" cy="47833"/>
            </a:xfrm>
            <a:custGeom>
              <a:avLst/>
              <a:gdLst/>
              <a:ahLst/>
              <a:cxnLst/>
              <a:rect l="l" t="t" r="r" b="b"/>
              <a:pathLst>
                <a:path w="120000" h="120000" extrusionOk="0">
                  <a:moveTo>
                    <a:pt x="0" y="0"/>
                  </a:moveTo>
                  <a:lnTo>
                    <a:pt x="25130" y="0"/>
                  </a:lnTo>
                  <a:lnTo>
                    <a:pt x="25130" y="69350"/>
                  </a:lnTo>
                  <a:lnTo>
                    <a:pt x="120000" y="69350"/>
                  </a:lnTo>
                  <a:lnTo>
                    <a:pt x="120000" y="120000"/>
                  </a:lnTo>
                  <a:lnTo>
                    <a:pt x="0" y="120000"/>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2635"/>
        <p:cNvGrpSpPr/>
        <p:nvPr/>
      </p:nvGrpSpPr>
      <p:grpSpPr>
        <a:xfrm>
          <a:off x="0" y="0"/>
          <a:ext cx="0" cy="0"/>
          <a:chOff x="0" y="0"/>
          <a:chExt cx="0" cy="0"/>
        </a:xfrm>
      </p:grpSpPr>
      <p:sp>
        <p:nvSpPr>
          <p:cNvPr id="2636" name="Google Shape;2636;p104"/>
          <p:cNvSpPr txBox="1"/>
          <p:nvPr/>
        </p:nvSpPr>
        <p:spPr>
          <a:xfrm>
            <a:off x="1567786" y="1310779"/>
            <a:ext cx="4682543" cy="18620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Calibri"/>
              <a:buNone/>
            </a:pPr>
            <a:r>
              <a:rPr lang="en-US" sz="1100" b="1">
                <a:solidFill>
                  <a:schemeClr val="dk1"/>
                </a:solidFill>
                <a:latin typeface="Calibri"/>
                <a:ea typeface="Calibri"/>
                <a:cs typeface="Calibri"/>
                <a:sym typeface="Calibri"/>
              </a:rPr>
              <a:t>Session 1: </a:t>
            </a:r>
            <a:r>
              <a:rPr lang="en-US" sz="1100">
                <a:solidFill>
                  <a:schemeClr val="dk1"/>
                </a:solidFill>
                <a:latin typeface="Calibri"/>
                <a:ea typeface="Calibri"/>
                <a:cs typeface="Calibri"/>
                <a:sym typeface="Calibri"/>
              </a:rPr>
              <a:t>Module opening</a:t>
            </a:r>
            <a:endParaRPr/>
          </a:p>
          <a:p>
            <a:pPr marL="0" marR="0" lvl="0" indent="0" algn="l" rtl="0">
              <a:spcBef>
                <a:spcPts val="1800"/>
              </a:spcBef>
              <a:spcAft>
                <a:spcPts val="0"/>
              </a:spcAft>
              <a:buClr>
                <a:schemeClr val="dk1"/>
              </a:buClr>
              <a:buSzPts val="1100"/>
              <a:buFont typeface="Calibri"/>
              <a:buNone/>
            </a:pPr>
            <a:r>
              <a:rPr lang="en-US" sz="1100" b="1">
                <a:solidFill>
                  <a:schemeClr val="dk1"/>
                </a:solidFill>
                <a:latin typeface="Calibri"/>
                <a:ea typeface="Calibri"/>
                <a:cs typeface="Calibri"/>
                <a:sym typeface="Calibri"/>
              </a:rPr>
              <a:t>Session 2: </a:t>
            </a:r>
            <a:r>
              <a:rPr lang="en-US" sz="1100">
                <a:solidFill>
                  <a:schemeClr val="dk1"/>
                </a:solidFill>
                <a:latin typeface="Calibri"/>
                <a:ea typeface="Calibri"/>
                <a:cs typeface="Calibri"/>
                <a:sym typeface="Calibri"/>
              </a:rPr>
              <a:t>MHPSS activities to increase sense of safety</a:t>
            </a:r>
            <a:endParaRPr/>
          </a:p>
          <a:p>
            <a:pPr marL="0" marR="0" lvl="0" indent="0" algn="l" rtl="0">
              <a:spcBef>
                <a:spcPts val="1800"/>
              </a:spcBef>
              <a:spcAft>
                <a:spcPts val="0"/>
              </a:spcAft>
              <a:buClr>
                <a:schemeClr val="dk1"/>
              </a:buClr>
              <a:buSzPts val="1100"/>
              <a:buFont typeface="Calibri"/>
              <a:buNone/>
            </a:pPr>
            <a:r>
              <a:rPr lang="en-US" sz="1100" b="1">
                <a:solidFill>
                  <a:schemeClr val="dk1"/>
                </a:solidFill>
                <a:latin typeface="Calibri"/>
                <a:ea typeface="Calibri"/>
                <a:cs typeface="Calibri"/>
                <a:sym typeface="Calibri"/>
              </a:rPr>
              <a:t>Session 3: </a:t>
            </a:r>
            <a:r>
              <a:rPr lang="en-US" sz="1100">
                <a:solidFill>
                  <a:schemeClr val="dk1"/>
                </a:solidFill>
                <a:latin typeface="Calibri"/>
                <a:ea typeface="Calibri"/>
                <a:cs typeface="Calibri"/>
                <a:sym typeface="Calibri"/>
              </a:rPr>
              <a:t>MHPSS activities to strengthen coping skills and regulate emotions</a:t>
            </a:r>
            <a:endParaRPr/>
          </a:p>
          <a:p>
            <a:pPr marL="0" marR="0" lvl="0" indent="0" algn="l" rtl="0">
              <a:spcBef>
                <a:spcPts val="1800"/>
              </a:spcBef>
              <a:spcAft>
                <a:spcPts val="0"/>
              </a:spcAft>
              <a:buClr>
                <a:schemeClr val="dk1"/>
              </a:buClr>
              <a:buSzPts val="1100"/>
              <a:buFont typeface="Calibri"/>
              <a:buNone/>
            </a:pPr>
            <a:r>
              <a:rPr lang="en-US" sz="1100" b="1">
                <a:solidFill>
                  <a:schemeClr val="dk1"/>
                </a:solidFill>
                <a:latin typeface="Calibri"/>
                <a:ea typeface="Calibri"/>
                <a:cs typeface="Calibri"/>
                <a:sym typeface="Calibri"/>
              </a:rPr>
              <a:t>Session 4: </a:t>
            </a:r>
            <a:r>
              <a:rPr lang="en-US" sz="1100">
                <a:solidFill>
                  <a:schemeClr val="dk1"/>
                </a:solidFill>
                <a:latin typeface="Calibri"/>
                <a:ea typeface="Calibri"/>
                <a:cs typeface="Calibri"/>
                <a:sym typeface="Calibri"/>
              </a:rPr>
              <a:t>MHPSS activities to strengthen a child’s self-esteem </a:t>
            </a:r>
            <a:endParaRPr/>
          </a:p>
          <a:p>
            <a:pPr marL="0" marR="0" lvl="0" indent="0" algn="l" rtl="0">
              <a:spcBef>
                <a:spcPts val="1800"/>
              </a:spcBef>
              <a:spcAft>
                <a:spcPts val="0"/>
              </a:spcAft>
              <a:buClr>
                <a:schemeClr val="dk1"/>
              </a:buClr>
              <a:buSzPts val="1100"/>
              <a:buFont typeface="Calibri"/>
              <a:buNone/>
            </a:pPr>
            <a:r>
              <a:rPr lang="en-US" sz="1100" b="1">
                <a:solidFill>
                  <a:schemeClr val="dk1"/>
                </a:solidFill>
                <a:latin typeface="Calibri"/>
                <a:ea typeface="Calibri"/>
                <a:cs typeface="Calibri"/>
                <a:sym typeface="Calibri"/>
              </a:rPr>
              <a:t>Session 5: </a:t>
            </a:r>
            <a:r>
              <a:rPr lang="en-US" sz="1100">
                <a:solidFill>
                  <a:schemeClr val="dk1"/>
                </a:solidFill>
                <a:latin typeface="Calibri"/>
                <a:ea typeface="Calibri"/>
                <a:cs typeface="Calibri"/>
                <a:sym typeface="Calibri"/>
              </a:rPr>
              <a:t>Module closing </a:t>
            </a:r>
            <a:endParaRPr/>
          </a:p>
        </p:txBody>
      </p:sp>
      <p:sp>
        <p:nvSpPr>
          <p:cNvPr id="2637" name="Google Shape;2637;p104"/>
          <p:cNvSpPr txBox="1"/>
          <p:nvPr/>
        </p:nvSpPr>
        <p:spPr>
          <a:xfrm>
            <a:off x="1064660" y="1310779"/>
            <a:ext cx="503127" cy="18620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105</a:t>
            </a:r>
            <a:endParaRPr/>
          </a:p>
          <a:p>
            <a:pPr marL="0" marR="0" lvl="0" indent="0" algn="l" rtl="0">
              <a:spcBef>
                <a:spcPts val="1800"/>
              </a:spcBef>
              <a:spcAft>
                <a:spcPts val="0"/>
              </a:spcAft>
              <a:buNone/>
            </a:pPr>
            <a:r>
              <a:rPr lang="en-US" sz="1100">
                <a:solidFill>
                  <a:schemeClr val="dk1"/>
                </a:solidFill>
                <a:latin typeface="Calibri"/>
                <a:ea typeface="Calibri"/>
                <a:cs typeface="Calibri"/>
                <a:sym typeface="Calibri"/>
              </a:rPr>
              <a:t>106</a:t>
            </a:r>
            <a:endParaRPr/>
          </a:p>
          <a:p>
            <a:pPr marL="0" marR="0" lvl="0" indent="0" algn="l" rtl="0">
              <a:spcBef>
                <a:spcPts val="1800"/>
              </a:spcBef>
              <a:spcAft>
                <a:spcPts val="0"/>
              </a:spcAft>
              <a:buNone/>
            </a:pPr>
            <a:r>
              <a:rPr lang="en-US" sz="1100">
                <a:solidFill>
                  <a:schemeClr val="dk1"/>
                </a:solidFill>
                <a:latin typeface="Calibri"/>
                <a:ea typeface="Calibri"/>
                <a:cs typeface="Calibri"/>
                <a:sym typeface="Calibri"/>
              </a:rPr>
              <a:t>107</a:t>
            </a:r>
            <a:endParaRPr/>
          </a:p>
          <a:p>
            <a:pPr marL="0" marR="0" lvl="0" indent="0" algn="l" rtl="0">
              <a:spcBef>
                <a:spcPts val="1800"/>
              </a:spcBef>
              <a:spcAft>
                <a:spcPts val="0"/>
              </a:spcAft>
              <a:buNone/>
            </a:pPr>
            <a:r>
              <a:rPr lang="en-US" sz="1100">
                <a:solidFill>
                  <a:schemeClr val="dk1"/>
                </a:solidFill>
                <a:latin typeface="Calibri"/>
                <a:ea typeface="Calibri"/>
                <a:cs typeface="Calibri"/>
                <a:sym typeface="Calibri"/>
              </a:rPr>
              <a:t>108</a:t>
            </a:r>
            <a:endParaRPr/>
          </a:p>
          <a:p>
            <a:pPr marL="0" marR="0" lvl="0" indent="0" algn="l" rtl="0">
              <a:spcBef>
                <a:spcPts val="1800"/>
              </a:spcBef>
              <a:spcAft>
                <a:spcPts val="0"/>
              </a:spcAft>
              <a:buNone/>
            </a:pPr>
            <a:r>
              <a:rPr lang="en-US" sz="1100">
                <a:solidFill>
                  <a:schemeClr val="dk1"/>
                </a:solidFill>
                <a:latin typeface="Calibri"/>
                <a:ea typeface="Calibri"/>
                <a:cs typeface="Calibri"/>
                <a:sym typeface="Calibri"/>
              </a:rPr>
              <a:t>109</a:t>
            </a:r>
            <a:endParaRPr sz="1100">
              <a:solidFill>
                <a:schemeClr val="dk1"/>
              </a:solidFill>
              <a:latin typeface="Calibri"/>
              <a:ea typeface="Calibri"/>
              <a:cs typeface="Calibri"/>
              <a:sym typeface="Calibri"/>
            </a:endParaRPr>
          </a:p>
        </p:txBody>
      </p:sp>
      <p:sp>
        <p:nvSpPr>
          <p:cNvPr id="2638" name="Google Shape;2638;p104"/>
          <p:cNvSpPr txBox="1"/>
          <p:nvPr/>
        </p:nvSpPr>
        <p:spPr>
          <a:xfrm>
            <a:off x="996287" y="713169"/>
            <a:ext cx="380716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US" sz="1400" b="1">
                <a:solidFill>
                  <a:schemeClr val="lt1"/>
                </a:solidFill>
                <a:highlight>
                  <a:srgbClr val="5FC6C5"/>
                </a:highlight>
                <a:latin typeface="Calibri"/>
                <a:ea typeface="Calibri"/>
                <a:cs typeface="Calibri"/>
                <a:sym typeface="Calibri"/>
              </a:rPr>
              <a:t>TABLE OF CONTENTS</a:t>
            </a:r>
            <a:endParaRPr/>
          </a:p>
        </p:txBody>
      </p:sp>
      <p:grpSp>
        <p:nvGrpSpPr>
          <p:cNvPr id="2639" name="Google Shape;2639;p104"/>
          <p:cNvGrpSpPr/>
          <p:nvPr/>
        </p:nvGrpSpPr>
        <p:grpSpPr>
          <a:xfrm>
            <a:off x="5219817" y="7853358"/>
            <a:ext cx="1039293" cy="1253540"/>
            <a:chOff x="7296119" y="1710817"/>
            <a:chExt cx="373439" cy="450422"/>
          </a:xfrm>
        </p:grpSpPr>
        <p:sp>
          <p:nvSpPr>
            <p:cNvPr id="2640" name="Google Shape;2640;p104"/>
            <p:cNvSpPr/>
            <p:nvPr/>
          </p:nvSpPr>
          <p:spPr>
            <a:xfrm rot="-49017">
              <a:off x="7299274" y="1713412"/>
              <a:ext cx="367128" cy="445233"/>
            </a:xfrm>
            <a:custGeom>
              <a:avLst/>
              <a:gdLst/>
              <a:ahLst/>
              <a:cxnLst/>
              <a:rect l="l" t="t" r="r" b="b"/>
              <a:pathLst>
                <a:path w="120000" h="120000" extrusionOk="0">
                  <a:moveTo>
                    <a:pt x="0" y="0"/>
                  </a:moveTo>
                  <a:lnTo>
                    <a:pt x="100000" y="0"/>
                  </a:lnTo>
                  <a:lnTo>
                    <a:pt x="120000" y="16492"/>
                  </a:lnTo>
                  <a:lnTo>
                    <a:pt x="120000" y="120000"/>
                  </a:lnTo>
                  <a:lnTo>
                    <a:pt x="0" y="120000"/>
                  </a:ln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41" name="Google Shape;2641;p104"/>
            <p:cNvSpPr/>
            <p:nvPr/>
          </p:nvSpPr>
          <p:spPr>
            <a:xfrm rot="121805">
              <a:off x="7358793" y="1833253"/>
              <a:ext cx="253137" cy="222427"/>
            </a:xfrm>
            <a:custGeom>
              <a:avLst/>
              <a:gdLst/>
              <a:ahLst/>
              <a:cxnLst/>
              <a:rect l="l" t="t" r="r" b="b"/>
              <a:pathLst>
                <a:path w="120000" h="120000" extrusionOk="0">
                  <a:moveTo>
                    <a:pt x="60000" y="30000"/>
                  </a:moveTo>
                  <a:cubicBezTo>
                    <a:pt x="85000" y="-40000"/>
                    <a:pt x="182500" y="30000"/>
                    <a:pt x="60000" y="120000"/>
                  </a:cubicBezTo>
                  <a:cubicBezTo>
                    <a:pt x="-62500" y="30000"/>
                    <a:pt x="35000" y="-40000"/>
                    <a:pt x="60000" y="30000"/>
                  </a:cubicBez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42" name="Google Shape;2642;p104"/>
            <p:cNvSpPr/>
            <p:nvPr/>
          </p:nvSpPr>
          <p:spPr>
            <a:xfrm rot="-3117121">
              <a:off x="7445211" y="1922939"/>
              <a:ext cx="99016" cy="47833"/>
            </a:xfrm>
            <a:custGeom>
              <a:avLst/>
              <a:gdLst/>
              <a:ahLst/>
              <a:cxnLst/>
              <a:rect l="l" t="t" r="r" b="b"/>
              <a:pathLst>
                <a:path w="120000" h="120000" extrusionOk="0">
                  <a:moveTo>
                    <a:pt x="0" y="0"/>
                  </a:moveTo>
                  <a:lnTo>
                    <a:pt x="25130" y="0"/>
                  </a:lnTo>
                  <a:lnTo>
                    <a:pt x="25130" y="69350"/>
                  </a:lnTo>
                  <a:lnTo>
                    <a:pt x="120000" y="69350"/>
                  </a:lnTo>
                  <a:lnTo>
                    <a:pt x="120000" y="120000"/>
                  </a:lnTo>
                  <a:lnTo>
                    <a:pt x="0" y="120000"/>
                  </a:ln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643" name="Google Shape;2643;p104"/>
          <p:cNvSpPr/>
          <p:nvPr/>
        </p:nvSpPr>
        <p:spPr>
          <a:xfrm rot="1782986">
            <a:off x="286724" y="301110"/>
            <a:ext cx="335595" cy="289306"/>
          </a:xfrm>
          <a:prstGeom prst="hexagon">
            <a:avLst>
              <a:gd name="adj" fmla="val 28965"/>
              <a:gd name="vf" fmla="val 115470"/>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44" name="Google Shape;2644;p104"/>
          <p:cNvSpPr/>
          <p:nvPr/>
        </p:nvSpPr>
        <p:spPr>
          <a:xfrm rot="1782986">
            <a:off x="286724" y="763955"/>
            <a:ext cx="335595" cy="289306"/>
          </a:xfrm>
          <a:prstGeom prst="hexagon">
            <a:avLst>
              <a:gd name="adj" fmla="val 28965"/>
              <a:gd name="vf" fmla="val 115470"/>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45" name="Google Shape;2645;p104"/>
          <p:cNvSpPr/>
          <p:nvPr/>
        </p:nvSpPr>
        <p:spPr>
          <a:xfrm rot="1782986">
            <a:off x="286724" y="1226800"/>
            <a:ext cx="335595" cy="289306"/>
          </a:xfrm>
          <a:prstGeom prst="hexagon">
            <a:avLst>
              <a:gd name="adj" fmla="val 28965"/>
              <a:gd name="vf" fmla="val 115470"/>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46" name="Google Shape;2646;p104"/>
          <p:cNvSpPr/>
          <p:nvPr/>
        </p:nvSpPr>
        <p:spPr>
          <a:xfrm rot="1782986">
            <a:off x="286724" y="1689645"/>
            <a:ext cx="335595" cy="289306"/>
          </a:xfrm>
          <a:prstGeom prst="hexagon">
            <a:avLst>
              <a:gd name="adj" fmla="val 28965"/>
              <a:gd name="vf" fmla="val 115470"/>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47" name="Google Shape;2647;p104"/>
          <p:cNvSpPr/>
          <p:nvPr/>
        </p:nvSpPr>
        <p:spPr>
          <a:xfrm rot="1782986">
            <a:off x="286724" y="2152490"/>
            <a:ext cx="335595" cy="289306"/>
          </a:xfrm>
          <a:prstGeom prst="hexagon">
            <a:avLst>
              <a:gd name="adj" fmla="val 28965"/>
              <a:gd name="vf" fmla="val 115470"/>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2651"/>
        <p:cNvGrpSpPr/>
        <p:nvPr/>
      </p:nvGrpSpPr>
      <p:grpSpPr>
        <a:xfrm>
          <a:off x="0" y="0"/>
          <a:ext cx="0" cy="0"/>
          <a:chOff x="0" y="0"/>
          <a:chExt cx="0" cy="0"/>
        </a:xfrm>
      </p:grpSpPr>
      <p:sp>
        <p:nvSpPr>
          <p:cNvPr id="2652" name="Google Shape;2652;p105"/>
          <p:cNvSpPr txBox="1"/>
          <p:nvPr/>
        </p:nvSpPr>
        <p:spPr>
          <a:xfrm>
            <a:off x="996287" y="1238738"/>
            <a:ext cx="466547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MODULE AIM</a:t>
            </a:r>
            <a:endParaRPr/>
          </a:p>
        </p:txBody>
      </p:sp>
      <p:sp>
        <p:nvSpPr>
          <p:cNvPr id="2653" name="Google Shape;2653;p105"/>
          <p:cNvSpPr txBox="1"/>
          <p:nvPr/>
        </p:nvSpPr>
        <p:spPr>
          <a:xfrm>
            <a:off x="996287" y="713169"/>
            <a:ext cx="407062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US" sz="1400" b="1">
                <a:solidFill>
                  <a:schemeClr val="lt1"/>
                </a:solidFill>
                <a:highlight>
                  <a:srgbClr val="5FC6C5"/>
                </a:highlight>
                <a:latin typeface="Calibri"/>
                <a:ea typeface="Calibri"/>
                <a:cs typeface="Calibri"/>
                <a:sym typeface="Calibri"/>
              </a:rPr>
              <a:t>SESSION 1: MODULE OPENING</a:t>
            </a:r>
            <a:endParaRPr/>
          </a:p>
        </p:txBody>
      </p:sp>
      <p:sp>
        <p:nvSpPr>
          <p:cNvPr id="2654" name="Google Shape;2654;p105"/>
          <p:cNvSpPr txBox="1"/>
          <p:nvPr/>
        </p:nvSpPr>
        <p:spPr>
          <a:xfrm>
            <a:off x="996287" y="1599327"/>
            <a:ext cx="5254042"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To provide participants with the knowledge and skills to implement focused non specialized MHPSS interventions with children of different ages, developmental stages and abilities</a:t>
            </a:r>
            <a:endParaRPr sz="1100">
              <a:solidFill>
                <a:schemeClr val="dk1"/>
              </a:solidFill>
              <a:latin typeface="Calibri"/>
              <a:ea typeface="Calibri"/>
              <a:cs typeface="Calibri"/>
              <a:sym typeface="Calibri"/>
            </a:endParaRPr>
          </a:p>
        </p:txBody>
      </p:sp>
      <p:sp>
        <p:nvSpPr>
          <p:cNvPr id="2655" name="Google Shape;2655;p105"/>
          <p:cNvSpPr txBox="1"/>
          <p:nvPr/>
        </p:nvSpPr>
        <p:spPr>
          <a:xfrm>
            <a:off x="996287" y="4657025"/>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RECAP OF MODULE 4 MHPSS ACTIVITIES</a:t>
            </a:r>
            <a:endParaRPr/>
          </a:p>
        </p:txBody>
      </p:sp>
      <p:sp>
        <p:nvSpPr>
          <p:cNvPr id="2656" name="Google Shape;2656;p105"/>
          <p:cNvSpPr/>
          <p:nvPr/>
        </p:nvSpPr>
        <p:spPr>
          <a:xfrm>
            <a:off x="2743200" y="5168560"/>
            <a:ext cx="3507129" cy="1744989"/>
          </a:xfrm>
          <a:prstGeom prst="rect">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657" name="Google Shape;2657;p105"/>
          <p:cNvSpPr txBox="1"/>
          <p:nvPr/>
        </p:nvSpPr>
        <p:spPr>
          <a:xfrm>
            <a:off x="996287" y="5153580"/>
            <a:ext cx="1598770" cy="1105088"/>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US" sz="1200" u="none">
                <a:solidFill>
                  <a:schemeClr val="dk1"/>
                </a:solidFill>
                <a:latin typeface="Calibri"/>
                <a:ea typeface="Calibri"/>
                <a:cs typeface="Calibri"/>
                <a:sym typeface="Calibri"/>
              </a:rPr>
              <a:t>Explain what is meant with ‘serve and return’ when discussing play interactions between adults and children?</a:t>
            </a:r>
            <a:endParaRPr sz="1200">
              <a:solidFill>
                <a:schemeClr val="dk1"/>
              </a:solidFill>
              <a:latin typeface="Calibri"/>
              <a:ea typeface="Calibri"/>
              <a:cs typeface="Calibri"/>
              <a:sym typeface="Calibri"/>
            </a:endParaRPr>
          </a:p>
        </p:txBody>
      </p:sp>
      <p:sp>
        <p:nvSpPr>
          <p:cNvPr id="2658" name="Google Shape;2658;p105"/>
          <p:cNvSpPr/>
          <p:nvPr/>
        </p:nvSpPr>
        <p:spPr>
          <a:xfrm>
            <a:off x="2743200" y="7216301"/>
            <a:ext cx="3507129" cy="1937763"/>
          </a:xfrm>
          <a:prstGeom prst="rect">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659" name="Google Shape;2659;p105"/>
          <p:cNvSpPr txBox="1"/>
          <p:nvPr/>
        </p:nvSpPr>
        <p:spPr>
          <a:xfrm>
            <a:off x="1015643" y="7148085"/>
            <a:ext cx="1598770" cy="920422"/>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US" sz="1200" u="none">
                <a:solidFill>
                  <a:schemeClr val="dk1"/>
                </a:solidFill>
                <a:latin typeface="Calibri"/>
                <a:ea typeface="Calibri"/>
                <a:cs typeface="Calibri"/>
                <a:sym typeface="Calibri"/>
              </a:rPr>
              <a:t>Explain the fight, flight or freeze reaction and provide an example of behaviors for each. </a:t>
            </a:r>
            <a:endParaRPr/>
          </a:p>
        </p:txBody>
      </p:sp>
      <p:sp>
        <p:nvSpPr>
          <p:cNvPr id="2660" name="Google Shape;2660;p105"/>
          <p:cNvSpPr/>
          <p:nvPr/>
        </p:nvSpPr>
        <p:spPr>
          <a:xfrm rot="1782986">
            <a:off x="286724" y="301110"/>
            <a:ext cx="335595" cy="289306"/>
          </a:xfrm>
          <a:prstGeom prst="hexagon">
            <a:avLst>
              <a:gd name="adj" fmla="val 28965"/>
              <a:gd name="vf" fmla="val 115470"/>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61" name="Google Shape;2661;p105"/>
          <p:cNvSpPr/>
          <p:nvPr/>
        </p:nvSpPr>
        <p:spPr>
          <a:xfrm rot="1782986">
            <a:off x="286724" y="763955"/>
            <a:ext cx="335595" cy="289306"/>
          </a:xfrm>
          <a:prstGeom prst="hexagon">
            <a:avLst>
              <a:gd name="adj" fmla="val 28965"/>
              <a:gd name="vf" fmla="val 115470"/>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62" name="Google Shape;2662;p105"/>
          <p:cNvSpPr/>
          <p:nvPr/>
        </p:nvSpPr>
        <p:spPr>
          <a:xfrm rot="1782986">
            <a:off x="286724" y="1226800"/>
            <a:ext cx="335595" cy="289306"/>
          </a:xfrm>
          <a:prstGeom prst="hexagon">
            <a:avLst>
              <a:gd name="adj" fmla="val 28965"/>
              <a:gd name="vf" fmla="val 115470"/>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63" name="Google Shape;2663;p105"/>
          <p:cNvSpPr/>
          <p:nvPr/>
        </p:nvSpPr>
        <p:spPr>
          <a:xfrm rot="1782986">
            <a:off x="286724" y="1689645"/>
            <a:ext cx="335595" cy="289306"/>
          </a:xfrm>
          <a:prstGeom prst="hexagon">
            <a:avLst>
              <a:gd name="adj" fmla="val 28965"/>
              <a:gd name="vf" fmla="val 115470"/>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64" name="Google Shape;2664;p105"/>
          <p:cNvSpPr/>
          <p:nvPr/>
        </p:nvSpPr>
        <p:spPr>
          <a:xfrm rot="1782986">
            <a:off x="286724" y="2152490"/>
            <a:ext cx="335595" cy="289306"/>
          </a:xfrm>
          <a:prstGeom prst="hexagon">
            <a:avLst>
              <a:gd name="adj" fmla="val 28965"/>
              <a:gd name="vf" fmla="val 115470"/>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65" name="Google Shape;2665;p105"/>
          <p:cNvSpPr txBox="1"/>
          <p:nvPr/>
        </p:nvSpPr>
        <p:spPr>
          <a:xfrm>
            <a:off x="996287" y="2452358"/>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LEARNING OBJECTIVES </a:t>
            </a:r>
            <a:endParaRPr/>
          </a:p>
        </p:txBody>
      </p:sp>
      <p:sp>
        <p:nvSpPr>
          <p:cNvPr id="2666" name="Google Shape;2666;p105"/>
          <p:cNvSpPr txBox="1"/>
          <p:nvPr/>
        </p:nvSpPr>
        <p:spPr>
          <a:xfrm>
            <a:off x="1675087" y="2903660"/>
            <a:ext cx="4575242"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Demonstrate MHPSS activities to increase a child’s sense of safety </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Demonstrate MHPSS activities to strengthen coping skills and regulate emotions</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Demonstrate MHPSS activities to strengthen a child’s self-esteem </a:t>
            </a:r>
            <a:endParaRPr/>
          </a:p>
        </p:txBody>
      </p:sp>
      <p:grpSp>
        <p:nvGrpSpPr>
          <p:cNvPr id="2667" name="Google Shape;2667;p105"/>
          <p:cNvGrpSpPr/>
          <p:nvPr/>
        </p:nvGrpSpPr>
        <p:grpSpPr>
          <a:xfrm>
            <a:off x="1020268" y="2903660"/>
            <a:ext cx="559955" cy="387333"/>
            <a:chOff x="6878053" y="1156317"/>
            <a:chExt cx="1431178" cy="1039513"/>
          </a:xfrm>
        </p:grpSpPr>
        <p:grpSp>
          <p:nvGrpSpPr>
            <p:cNvPr id="2668" name="Google Shape;2668;p105"/>
            <p:cNvGrpSpPr/>
            <p:nvPr/>
          </p:nvGrpSpPr>
          <p:grpSpPr>
            <a:xfrm>
              <a:off x="7672978" y="1156317"/>
              <a:ext cx="412941" cy="436880"/>
              <a:chOff x="243840" y="1676400"/>
              <a:chExt cx="701040" cy="741680"/>
            </a:xfrm>
          </p:grpSpPr>
          <p:sp>
            <p:nvSpPr>
              <p:cNvPr id="2669" name="Google Shape;2669;p105"/>
              <p:cNvSpPr/>
              <p:nvPr/>
            </p:nvSpPr>
            <p:spPr>
              <a:xfrm>
                <a:off x="243840" y="1676400"/>
                <a:ext cx="116839" cy="7416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70" name="Google Shape;2670;p105"/>
              <p:cNvSpPr/>
              <p:nvPr/>
            </p:nvSpPr>
            <p:spPr>
              <a:xfrm>
                <a:off x="314960" y="1676400"/>
                <a:ext cx="629920" cy="4368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2671" name="Google Shape;2671;p105"/>
            <p:cNvSpPr/>
            <p:nvPr/>
          </p:nvSpPr>
          <p:spPr>
            <a:xfrm>
              <a:off x="7120511" y="1517650"/>
              <a:ext cx="1188720" cy="678180"/>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72" name="Google Shape;2672;p105"/>
            <p:cNvSpPr/>
            <p:nvPr/>
          </p:nvSpPr>
          <p:spPr>
            <a:xfrm>
              <a:off x="6878053" y="1727035"/>
              <a:ext cx="821708" cy="468795"/>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2673" name="Google Shape;2673;p105"/>
          <p:cNvGrpSpPr/>
          <p:nvPr/>
        </p:nvGrpSpPr>
        <p:grpSpPr>
          <a:xfrm>
            <a:off x="1020268" y="3428542"/>
            <a:ext cx="559955" cy="387333"/>
            <a:chOff x="6878053" y="1156317"/>
            <a:chExt cx="1431178" cy="1039513"/>
          </a:xfrm>
        </p:grpSpPr>
        <p:grpSp>
          <p:nvGrpSpPr>
            <p:cNvPr id="2674" name="Google Shape;2674;p105"/>
            <p:cNvGrpSpPr/>
            <p:nvPr/>
          </p:nvGrpSpPr>
          <p:grpSpPr>
            <a:xfrm>
              <a:off x="7672978" y="1156317"/>
              <a:ext cx="412941" cy="436880"/>
              <a:chOff x="243840" y="1676400"/>
              <a:chExt cx="701040" cy="741680"/>
            </a:xfrm>
          </p:grpSpPr>
          <p:sp>
            <p:nvSpPr>
              <p:cNvPr id="2675" name="Google Shape;2675;p105"/>
              <p:cNvSpPr/>
              <p:nvPr/>
            </p:nvSpPr>
            <p:spPr>
              <a:xfrm>
                <a:off x="243840" y="1676400"/>
                <a:ext cx="116839" cy="7416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76" name="Google Shape;2676;p105"/>
              <p:cNvSpPr/>
              <p:nvPr/>
            </p:nvSpPr>
            <p:spPr>
              <a:xfrm>
                <a:off x="314960" y="1676400"/>
                <a:ext cx="629920" cy="4368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2677" name="Google Shape;2677;p105"/>
            <p:cNvSpPr/>
            <p:nvPr/>
          </p:nvSpPr>
          <p:spPr>
            <a:xfrm>
              <a:off x="7120511" y="1517650"/>
              <a:ext cx="1188720" cy="678180"/>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78" name="Google Shape;2678;p105"/>
            <p:cNvSpPr/>
            <p:nvPr/>
          </p:nvSpPr>
          <p:spPr>
            <a:xfrm>
              <a:off x="6878053" y="1727035"/>
              <a:ext cx="821708" cy="468795"/>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2679" name="Google Shape;2679;p105"/>
          <p:cNvGrpSpPr/>
          <p:nvPr/>
        </p:nvGrpSpPr>
        <p:grpSpPr>
          <a:xfrm>
            <a:off x="1020268" y="3947020"/>
            <a:ext cx="559955" cy="387333"/>
            <a:chOff x="6878053" y="1156317"/>
            <a:chExt cx="1431178" cy="1039513"/>
          </a:xfrm>
        </p:grpSpPr>
        <p:grpSp>
          <p:nvGrpSpPr>
            <p:cNvPr id="2680" name="Google Shape;2680;p105"/>
            <p:cNvGrpSpPr/>
            <p:nvPr/>
          </p:nvGrpSpPr>
          <p:grpSpPr>
            <a:xfrm>
              <a:off x="7672978" y="1156317"/>
              <a:ext cx="412941" cy="436880"/>
              <a:chOff x="243840" y="1676400"/>
              <a:chExt cx="701040" cy="741680"/>
            </a:xfrm>
          </p:grpSpPr>
          <p:sp>
            <p:nvSpPr>
              <p:cNvPr id="2681" name="Google Shape;2681;p105"/>
              <p:cNvSpPr/>
              <p:nvPr/>
            </p:nvSpPr>
            <p:spPr>
              <a:xfrm>
                <a:off x="243840" y="1676400"/>
                <a:ext cx="116839" cy="7416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82" name="Google Shape;2682;p105"/>
              <p:cNvSpPr/>
              <p:nvPr/>
            </p:nvSpPr>
            <p:spPr>
              <a:xfrm>
                <a:off x="314960" y="1676400"/>
                <a:ext cx="629920" cy="4368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2683" name="Google Shape;2683;p105"/>
            <p:cNvSpPr/>
            <p:nvPr/>
          </p:nvSpPr>
          <p:spPr>
            <a:xfrm>
              <a:off x="7120511" y="1517650"/>
              <a:ext cx="1188720" cy="678180"/>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84" name="Google Shape;2684;p105"/>
            <p:cNvSpPr/>
            <p:nvPr/>
          </p:nvSpPr>
          <p:spPr>
            <a:xfrm>
              <a:off x="6878053" y="1727035"/>
              <a:ext cx="821708" cy="468795"/>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2688"/>
        <p:cNvGrpSpPr/>
        <p:nvPr/>
      </p:nvGrpSpPr>
      <p:grpSpPr>
        <a:xfrm>
          <a:off x="0" y="0"/>
          <a:ext cx="0" cy="0"/>
          <a:chOff x="0" y="0"/>
          <a:chExt cx="0" cy="0"/>
        </a:xfrm>
      </p:grpSpPr>
      <p:sp>
        <p:nvSpPr>
          <p:cNvPr id="2689" name="Google Shape;2689;p106"/>
          <p:cNvSpPr txBox="1"/>
          <p:nvPr/>
        </p:nvSpPr>
        <p:spPr>
          <a:xfrm>
            <a:off x="992747" y="705054"/>
            <a:ext cx="525404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US" sz="1400" b="1">
                <a:solidFill>
                  <a:schemeClr val="lt1"/>
                </a:solidFill>
                <a:highlight>
                  <a:srgbClr val="5FC6C5"/>
                </a:highlight>
                <a:latin typeface="Calibri"/>
                <a:ea typeface="Calibri"/>
                <a:cs typeface="Calibri"/>
                <a:sym typeface="Calibri"/>
              </a:rPr>
              <a:t>SESSION 2: MHPSS ACTIVITIES TO INCREASE A CHILD’S SENSE OF SAFETY </a:t>
            </a:r>
            <a:endParaRPr sz="1400" b="1">
              <a:solidFill>
                <a:schemeClr val="lt1"/>
              </a:solidFill>
              <a:highlight>
                <a:srgbClr val="5FC6C5"/>
              </a:highlight>
              <a:latin typeface="Calibri"/>
              <a:ea typeface="Calibri"/>
              <a:cs typeface="Calibri"/>
              <a:sym typeface="Calibri"/>
            </a:endParaRPr>
          </a:p>
        </p:txBody>
      </p:sp>
      <p:sp>
        <p:nvSpPr>
          <p:cNvPr id="2690" name="Google Shape;2690;p106"/>
          <p:cNvSpPr txBox="1"/>
          <p:nvPr/>
        </p:nvSpPr>
        <p:spPr>
          <a:xfrm>
            <a:off x="992746" y="1510440"/>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ACTIVITY 14: WORRY WORKSHOP</a:t>
            </a:r>
            <a:endParaRPr sz="1200" b="1">
              <a:solidFill>
                <a:schemeClr val="dk1"/>
              </a:solidFill>
              <a:latin typeface="Calibri"/>
              <a:ea typeface="Calibri"/>
              <a:cs typeface="Calibri"/>
              <a:sym typeface="Calibri"/>
            </a:endParaRPr>
          </a:p>
        </p:txBody>
      </p:sp>
      <p:grpSp>
        <p:nvGrpSpPr>
          <p:cNvPr id="2691" name="Google Shape;2691;p106"/>
          <p:cNvGrpSpPr/>
          <p:nvPr/>
        </p:nvGrpSpPr>
        <p:grpSpPr>
          <a:xfrm>
            <a:off x="996287" y="2046632"/>
            <a:ext cx="5254042" cy="6747744"/>
            <a:chOff x="996287" y="2046632"/>
            <a:chExt cx="5254042" cy="5855451"/>
          </a:xfrm>
        </p:grpSpPr>
        <p:sp>
          <p:nvSpPr>
            <p:cNvPr id="2692" name="Google Shape;2692;p106"/>
            <p:cNvSpPr/>
            <p:nvPr/>
          </p:nvSpPr>
          <p:spPr>
            <a:xfrm>
              <a:off x="2743200" y="2061612"/>
              <a:ext cx="3507129" cy="1744989"/>
            </a:xfrm>
            <a:prstGeom prst="rect">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693" name="Google Shape;2693;p106"/>
            <p:cNvSpPr txBox="1"/>
            <p:nvPr/>
          </p:nvSpPr>
          <p:spPr>
            <a:xfrm>
              <a:off x="996287" y="2046632"/>
              <a:ext cx="1598770" cy="920422"/>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Can you list some of the worries you have? What makes you worry? </a:t>
              </a:r>
              <a:endParaRPr sz="1200">
                <a:solidFill>
                  <a:schemeClr val="dk1"/>
                </a:solidFill>
                <a:latin typeface="Calibri"/>
                <a:ea typeface="Calibri"/>
                <a:cs typeface="Calibri"/>
                <a:sym typeface="Calibri"/>
              </a:endParaRPr>
            </a:p>
          </p:txBody>
        </p:sp>
        <p:sp>
          <p:nvSpPr>
            <p:cNvPr id="2694" name="Google Shape;2694;p106"/>
            <p:cNvSpPr/>
            <p:nvPr/>
          </p:nvSpPr>
          <p:spPr>
            <a:xfrm>
              <a:off x="2743200" y="4109353"/>
              <a:ext cx="3507129" cy="1744989"/>
            </a:xfrm>
            <a:prstGeom prst="rect">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695" name="Google Shape;2695;p106"/>
            <p:cNvSpPr txBox="1"/>
            <p:nvPr/>
          </p:nvSpPr>
          <p:spPr>
            <a:xfrm>
              <a:off x="1015643" y="4041137"/>
              <a:ext cx="1598770" cy="920422"/>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US" sz="1200" u="none">
                  <a:solidFill>
                    <a:schemeClr val="dk1"/>
                  </a:solidFill>
                  <a:latin typeface="Calibri"/>
                  <a:ea typeface="Calibri"/>
                  <a:cs typeface="Calibri"/>
                  <a:sym typeface="Calibri"/>
                </a:rPr>
                <a:t>Are there things you could do to can do to reduce your stress or calm your mind? </a:t>
              </a:r>
              <a:endParaRPr/>
            </a:p>
          </p:txBody>
        </p:sp>
        <p:sp>
          <p:nvSpPr>
            <p:cNvPr id="2696" name="Google Shape;2696;p106"/>
            <p:cNvSpPr txBox="1"/>
            <p:nvPr/>
          </p:nvSpPr>
          <p:spPr>
            <a:xfrm>
              <a:off x="996287" y="6035642"/>
              <a:ext cx="1598770" cy="920422"/>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US" sz="1200" u="none">
                  <a:solidFill>
                    <a:schemeClr val="dk1"/>
                  </a:solidFill>
                  <a:latin typeface="Calibri"/>
                  <a:ea typeface="Calibri"/>
                  <a:cs typeface="Calibri"/>
                  <a:sym typeface="Calibri"/>
                </a:rPr>
                <a:t>Can you think of any positive thought to replace the negative thoughts? </a:t>
              </a:r>
              <a:endParaRPr/>
            </a:p>
          </p:txBody>
        </p:sp>
        <p:sp>
          <p:nvSpPr>
            <p:cNvPr id="2697" name="Google Shape;2697;p106"/>
            <p:cNvSpPr/>
            <p:nvPr/>
          </p:nvSpPr>
          <p:spPr>
            <a:xfrm>
              <a:off x="2743200" y="6157094"/>
              <a:ext cx="3507129" cy="1744989"/>
            </a:xfrm>
            <a:prstGeom prst="rect">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2698" name="Google Shape;2698;p106"/>
          <p:cNvSpPr/>
          <p:nvPr/>
        </p:nvSpPr>
        <p:spPr>
          <a:xfrm rot="1782986">
            <a:off x="286724" y="301110"/>
            <a:ext cx="335595" cy="289306"/>
          </a:xfrm>
          <a:prstGeom prst="hexagon">
            <a:avLst>
              <a:gd name="adj" fmla="val 28965"/>
              <a:gd name="vf" fmla="val 115470"/>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99" name="Google Shape;2699;p106"/>
          <p:cNvSpPr/>
          <p:nvPr/>
        </p:nvSpPr>
        <p:spPr>
          <a:xfrm rot="1782986">
            <a:off x="286724" y="763955"/>
            <a:ext cx="335595" cy="289306"/>
          </a:xfrm>
          <a:prstGeom prst="hexagon">
            <a:avLst>
              <a:gd name="adj" fmla="val 28965"/>
              <a:gd name="vf" fmla="val 115470"/>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00" name="Google Shape;2700;p106"/>
          <p:cNvSpPr/>
          <p:nvPr/>
        </p:nvSpPr>
        <p:spPr>
          <a:xfrm rot="1782986">
            <a:off x="286724" y="1226800"/>
            <a:ext cx="335595" cy="289306"/>
          </a:xfrm>
          <a:prstGeom prst="hexagon">
            <a:avLst>
              <a:gd name="adj" fmla="val 28965"/>
              <a:gd name="vf" fmla="val 115470"/>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01" name="Google Shape;2701;p106"/>
          <p:cNvSpPr/>
          <p:nvPr/>
        </p:nvSpPr>
        <p:spPr>
          <a:xfrm rot="1782986">
            <a:off x="286724" y="1689645"/>
            <a:ext cx="335595" cy="289306"/>
          </a:xfrm>
          <a:prstGeom prst="hexagon">
            <a:avLst>
              <a:gd name="adj" fmla="val 28965"/>
              <a:gd name="vf" fmla="val 115470"/>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02" name="Google Shape;2702;p106"/>
          <p:cNvSpPr/>
          <p:nvPr/>
        </p:nvSpPr>
        <p:spPr>
          <a:xfrm rot="1782986">
            <a:off x="286724" y="2152490"/>
            <a:ext cx="335595" cy="289306"/>
          </a:xfrm>
          <a:prstGeom prst="hexagon">
            <a:avLst>
              <a:gd name="adj" fmla="val 28965"/>
              <a:gd name="vf" fmla="val 115470"/>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2706"/>
        <p:cNvGrpSpPr/>
        <p:nvPr/>
      </p:nvGrpSpPr>
      <p:grpSpPr>
        <a:xfrm>
          <a:off x="0" y="0"/>
          <a:ext cx="0" cy="0"/>
          <a:chOff x="0" y="0"/>
          <a:chExt cx="0" cy="0"/>
        </a:xfrm>
      </p:grpSpPr>
      <p:sp>
        <p:nvSpPr>
          <p:cNvPr id="2707" name="Google Shape;2707;p107"/>
          <p:cNvSpPr/>
          <p:nvPr/>
        </p:nvSpPr>
        <p:spPr>
          <a:xfrm>
            <a:off x="1456204" y="2543644"/>
            <a:ext cx="4782672" cy="2090153"/>
          </a:xfrm>
          <a:prstGeom prst="roundRect">
            <a:avLst>
              <a:gd name="adj" fmla="val 16667"/>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a:t>
            </a:r>
            <a:endParaRPr/>
          </a:p>
        </p:txBody>
      </p:sp>
      <p:sp>
        <p:nvSpPr>
          <p:cNvPr id="2708" name="Google Shape;2708;p107"/>
          <p:cNvSpPr txBox="1"/>
          <p:nvPr/>
        </p:nvSpPr>
        <p:spPr>
          <a:xfrm>
            <a:off x="986762" y="1789225"/>
            <a:ext cx="5262998"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Read it carefully and prepare to act as that character. You can build on what is written here, depending on how your team member interacts. Feel free to be creative.</a:t>
            </a:r>
            <a:endParaRPr/>
          </a:p>
        </p:txBody>
      </p:sp>
      <p:sp>
        <p:nvSpPr>
          <p:cNvPr id="2709" name="Google Shape;2709;p107"/>
          <p:cNvSpPr txBox="1"/>
          <p:nvPr/>
        </p:nvSpPr>
        <p:spPr>
          <a:xfrm>
            <a:off x="986762" y="1396485"/>
            <a:ext cx="526299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MHPSS ACTIVITY - ROLE PLAY</a:t>
            </a:r>
            <a:endParaRPr/>
          </a:p>
        </p:txBody>
      </p:sp>
      <p:sp>
        <p:nvSpPr>
          <p:cNvPr id="2710" name="Google Shape;2710;p107"/>
          <p:cNvSpPr txBox="1"/>
          <p:nvPr/>
        </p:nvSpPr>
        <p:spPr>
          <a:xfrm>
            <a:off x="1829438" y="2673090"/>
            <a:ext cx="4210582" cy="17851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ZE NAW</a:t>
            </a:r>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Ze Naw is a 7-year-old girl with a physical disability. Her right side is weaker (hemiparesis), which makes it harder to do everyday activities such as getting dressed or eating. For a girl her age, she’s very chatty and smart! She can read and write, do basic calculations, and tell the time. Ze Naw is internally displaced and lives with her family in an IDP camp. A case had been opened a few months ago after her mother disclosed that Ze Naw had been sexually abused by her uncle. She has been receiving case management support ever since (See Level 1 and Level 2).</a:t>
            </a:r>
            <a:endParaRPr/>
          </a:p>
        </p:txBody>
      </p:sp>
      <p:grpSp>
        <p:nvGrpSpPr>
          <p:cNvPr id="2711" name="Google Shape;2711;p107"/>
          <p:cNvGrpSpPr/>
          <p:nvPr/>
        </p:nvGrpSpPr>
        <p:grpSpPr>
          <a:xfrm>
            <a:off x="1144691" y="2987453"/>
            <a:ext cx="623026" cy="1124149"/>
            <a:chOff x="1026208" y="3248786"/>
            <a:chExt cx="623026" cy="1124149"/>
          </a:xfrm>
        </p:grpSpPr>
        <p:sp>
          <p:nvSpPr>
            <p:cNvPr id="2712" name="Google Shape;2712;p107"/>
            <p:cNvSpPr/>
            <p:nvPr/>
          </p:nvSpPr>
          <p:spPr>
            <a:xfrm>
              <a:off x="1113010" y="3783235"/>
              <a:ext cx="450985" cy="589700"/>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713" name="Google Shape;2713;p107"/>
            <p:cNvSpPr/>
            <p:nvPr/>
          </p:nvSpPr>
          <p:spPr>
            <a:xfrm>
              <a:off x="1109665" y="3248786"/>
              <a:ext cx="456112" cy="456112"/>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Arial"/>
                  <a:ea typeface="Arial"/>
                  <a:cs typeface="Arial"/>
                  <a:sym typeface="Arial"/>
                </a:rPr>
                <a:t>6</a:t>
              </a:r>
              <a:endParaRPr/>
            </a:p>
          </p:txBody>
        </p:sp>
        <p:sp>
          <p:nvSpPr>
            <p:cNvPr id="2714" name="Google Shape;2714;p107"/>
            <p:cNvSpPr/>
            <p:nvPr/>
          </p:nvSpPr>
          <p:spPr>
            <a:xfrm>
              <a:off x="1026208" y="4002671"/>
              <a:ext cx="623026" cy="370264"/>
            </a:xfrm>
            <a:prstGeom prst="trapezoid">
              <a:avLst>
                <a:gd name="adj" fmla="val 25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aphicFrame>
        <p:nvGraphicFramePr>
          <p:cNvPr id="2715" name="Google Shape;2715;p107"/>
          <p:cNvGraphicFramePr/>
          <p:nvPr/>
        </p:nvGraphicFramePr>
        <p:xfrm>
          <a:off x="986762" y="5077606"/>
          <a:ext cx="5252100" cy="2809260"/>
        </p:xfrm>
        <a:graphic>
          <a:graphicData uri="http://schemas.openxmlformats.org/drawingml/2006/table">
            <a:tbl>
              <a:tblPr firstRow="1" bandRow="1">
                <a:noFill/>
                <a:tableStyleId>{BA16059B-39DF-40C0-B266-EC553B885DB9}</a:tableStyleId>
              </a:tblPr>
              <a:tblGrid>
                <a:gridCol w="2626050">
                  <a:extLst>
                    <a:ext uri="{9D8B030D-6E8A-4147-A177-3AD203B41FA5}">
                      <a16:colId xmlns:a16="http://schemas.microsoft.com/office/drawing/2014/main" val="20000"/>
                    </a:ext>
                  </a:extLst>
                </a:gridCol>
                <a:gridCol w="2626050">
                  <a:extLst>
                    <a:ext uri="{9D8B030D-6E8A-4147-A177-3AD203B41FA5}">
                      <a16:colId xmlns:a16="http://schemas.microsoft.com/office/drawing/2014/main" val="20001"/>
                    </a:ext>
                  </a:extLst>
                </a:gridCol>
              </a:tblGrid>
              <a:tr h="370850">
                <a:tc gridSpan="2">
                  <a:txBody>
                    <a:bodyPr/>
                    <a:lstStyle/>
                    <a:p>
                      <a:pPr marL="0" marR="0" lvl="0" indent="0" algn="l" rtl="0">
                        <a:lnSpc>
                          <a:spcPct val="100000"/>
                        </a:lnSpc>
                        <a:spcBef>
                          <a:spcPts val="0"/>
                        </a:spcBef>
                        <a:spcAft>
                          <a:spcPts val="0"/>
                        </a:spcAft>
                        <a:buClr>
                          <a:schemeClr val="dk1"/>
                        </a:buClr>
                        <a:buSzPts val="1100"/>
                        <a:buFont typeface="Calibri"/>
                        <a:buNone/>
                      </a:pPr>
                      <a:r>
                        <a:rPr lang="en-US" sz="1100" b="1">
                          <a:solidFill>
                            <a:schemeClr val="dk1"/>
                          </a:solidFill>
                          <a:latin typeface="Calibri"/>
                          <a:ea typeface="Calibri"/>
                          <a:cs typeface="Calibri"/>
                          <a:sym typeface="Calibri"/>
                        </a:rPr>
                        <a:t>SCENARIO</a:t>
                      </a:r>
                      <a:endParaRPr sz="1100" b="1">
                        <a:solidFill>
                          <a:schemeClr val="dk1"/>
                        </a:solidFill>
                        <a:latin typeface="Calibri"/>
                        <a:ea typeface="Calibri"/>
                        <a:cs typeface="Calibri"/>
                        <a:sym typeface="Calibri"/>
                      </a:endParaRPr>
                    </a:p>
                  </a:txBody>
                  <a:tcPr marL="91450" marR="91450" marT="45725" marB="45725">
                    <a:solidFill>
                      <a:srgbClr val="DEF3F2"/>
                    </a:solidFill>
                  </a:tcPr>
                </a:tc>
                <a:tc hMerge="1">
                  <a:txBody>
                    <a:bodyPr/>
                    <a:lstStyle/>
                    <a:p>
                      <a:endParaRPr lang="en-BE"/>
                    </a:p>
                  </a:txBody>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100" b="1">
                          <a:latin typeface="Calibri"/>
                          <a:ea typeface="Calibri"/>
                          <a:cs typeface="Calibri"/>
                          <a:sym typeface="Calibri"/>
                        </a:rPr>
                        <a:t>STORY</a:t>
                      </a:r>
                      <a:endParaRPr/>
                    </a:p>
                    <a:p>
                      <a:pPr marL="0" marR="0" lvl="0" indent="0" algn="l" rtl="0">
                        <a:lnSpc>
                          <a:spcPct val="100000"/>
                        </a:lnSpc>
                        <a:spcBef>
                          <a:spcPts val="0"/>
                        </a:spcBef>
                        <a:spcAft>
                          <a:spcPts val="0"/>
                        </a:spcAft>
                        <a:buClr>
                          <a:schemeClr val="dk1"/>
                        </a:buClr>
                        <a:buSzPts val="1100"/>
                        <a:buFont typeface="Calibri"/>
                        <a:buNone/>
                      </a:pPr>
                      <a:r>
                        <a:rPr lang="en-US" sz="1100">
                          <a:latin typeface="Calibri"/>
                          <a:ea typeface="Calibri"/>
                          <a:cs typeface="Calibri"/>
                          <a:sym typeface="Calibri"/>
                        </a:rPr>
                        <a:t>You are very scared of dogs. One time you were outside with friends and three big dogs passed. Your friends ran away, but you couldn’t run this fast and were left behind. The dogs became aggressive, growling and barking. Suddenly you were surrounded by 3 dogs, and you were very scared they would bite you. A man who passed by saw what happened, and he came to help you by chasing the dogs away. Since that time, you are scared to go and play outside with your friends, </a:t>
                      </a:r>
                      <a:endParaRPr sz="1100">
                        <a:latin typeface="Calibri"/>
                        <a:ea typeface="Calibri"/>
                        <a:cs typeface="Calibri"/>
                        <a:sym typeface="Calibri"/>
                      </a:endParaRPr>
                    </a:p>
                  </a:txBody>
                  <a:tcPr marL="91450" marR="91450" marT="45725" marB="45725">
                    <a:solidFill>
                      <a:schemeClr val="lt1"/>
                    </a:solidFill>
                  </a:tcPr>
                </a:tc>
                <a:tc>
                  <a:txBody>
                    <a:bodyPr/>
                    <a:lstStyle/>
                    <a:p>
                      <a:pPr marL="0" marR="0" lvl="0" indent="0" algn="l" rtl="0">
                        <a:spcBef>
                          <a:spcPts val="0"/>
                        </a:spcBef>
                        <a:spcAft>
                          <a:spcPts val="0"/>
                        </a:spcAft>
                        <a:buNone/>
                      </a:pPr>
                      <a:r>
                        <a:rPr lang="en-US" sz="1100" b="1">
                          <a:latin typeface="Calibri"/>
                          <a:ea typeface="Calibri"/>
                          <a:cs typeface="Calibri"/>
                          <a:sym typeface="Calibri"/>
                        </a:rPr>
                        <a:t>EMOTIONS</a:t>
                      </a:r>
                      <a:endParaRPr/>
                    </a:p>
                    <a:p>
                      <a:pPr marL="0" marR="0" lvl="0" indent="0" algn="l" rtl="0">
                        <a:lnSpc>
                          <a:spcPct val="100000"/>
                        </a:lnSpc>
                        <a:spcBef>
                          <a:spcPts val="0"/>
                        </a:spcBef>
                        <a:spcAft>
                          <a:spcPts val="0"/>
                        </a:spcAft>
                        <a:buClr>
                          <a:schemeClr val="dk1"/>
                        </a:buClr>
                        <a:buSzPts val="1100"/>
                        <a:buFont typeface="Calibri"/>
                        <a:buNone/>
                      </a:pPr>
                      <a:r>
                        <a:rPr lang="en-US" sz="1100">
                          <a:latin typeface="Calibri"/>
                          <a:ea typeface="Calibri"/>
                          <a:cs typeface="Calibri"/>
                          <a:sym typeface="Calibri"/>
                        </a:rPr>
                        <a:t>You have always been scared of dogs, but now you are so anxious you don’t dare to leave the shelter without your mom. You feel unsafe as last time, your friends ran off without helping you.</a:t>
                      </a:r>
                      <a:endParaRPr/>
                    </a:p>
                    <a:p>
                      <a:pPr marL="0" marR="0" lvl="0" indent="0" algn="l" rtl="0">
                        <a:lnSpc>
                          <a:spcPct val="100000"/>
                        </a:lnSpc>
                        <a:spcBef>
                          <a:spcPts val="0"/>
                        </a:spcBef>
                        <a:spcAft>
                          <a:spcPts val="0"/>
                        </a:spcAft>
                        <a:buClr>
                          <a:schemeClr val="dk1"/>
                        </a:buClr>
                        <a:buSzPts val="1100"/>
                        <a:buFont typeface="Calibri"/>
                        <a:buNone/>
                      </a:pPr>
                      <a:endParaRPr sz="11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b="1">
                          <a:latin typeface="Calibri"/>
                          <a:ea typeface="Calibri"/>
                          <a:cs typeface="Calibri"/>
                          <a:sym typeface="Calibri"/>
                        </a:rPr>
                        <a:t>ROLE PLAY</a:t>
                      </a:r>
                      <a:endParaRPr/>
                    </a:p>
                    <a:p>
                      <a:pPr marL="0" marR="0" lvl="0" indent="0" algn="l" rtl="0">
                        <a:lnSpc>
                          <a:spcPct val="100000"/>
                        </a:lnSpc>
                        <a:spcBef>
                          <a:spcPts val="0"/>
                        </a:spcBef>
                        <a:spcAft>
                          <a:spcPts val="0"/>
                        </a:spcAft>
                        <a:buClr>
                          <a:schemeClr val="dk1"/>
                        </a:buClr>
                        <a:buSzPts val="1100"/>
                        <a:buFont typeface="Calibri"/>
                        <a:buNone/>
                      </a:pPr>
                      <a:r>
                        <a:rPr lang="en-US" sz="1100">
                          <a:latin typeface="Calibri"/>
                          <a:ea typeface="Calibri"/>
                          <a:cs typeface="Calibri"/>
                          <a:sym typeface="Calibri"/>
                        </a:rPr>
                        <a:t>During this role play, you should share your story and try to express your emotions to allow the person playing the role of caseworker to practice the selected MHPSS activity. Don’t forget that Ze Naw is only 7 years old!</a:t>
                      </a:r>
                      <a:endParaRPr sz="1100">
                        <a:latin typeface="Calibri"/>
                        <a:ea typeface="Calibri"/>
                        <a:cs typeface="Calibri"/>
                        <a:sym typeface="Calibri"/>
                      </a:endParaRPr>
                    </a:p>
                  </a:txBody>
                  <a:tcPr marL="91450" marR="91450" marT="45725" marB="45725">
                    <a:solidFill>
                      <a:schemeClr val="lt1"/>
                    </a:solidFill>
                  </a:tcPr>
                </a:tc>
                <a:extLst>
                  <a:ext uri="{0D108BD9-81ED-4DB2-BD59-A6C34878D82A}">
                    <a16:rowId xmlns:a16="http://schemas.microsoft.com/office/drawing/2014/main" val="10001"/>
                  </a:ext>
                </a:extLst>
              </a:tr>
            </a:tbl>
          </a:graphicData>
        </a:graphic>
      </p:graphicFrame>
      <p:sp>
        <p:nvSpPr>
          <p:cNvPr id="2716" name="Google Shape;2716;p107"/>
          <p:cNvSpPr/>
          <p:nvPr/>
        </p:nvSpPr>
        <p:spPr>
          <a:xfrm rot="1782986">
            <a:off x="286724" y="301110"/>
            <a:ext cx="335595" cy="289306"/>
          </a:xfrm>
          <a:prstGeom prst="hexagon">
            <a:avLst>
              <a:gd name="adj" fmla="val 28965"/>
              <a:gd name="vf" fmla="val 115470"/>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17" name="Google Shape;2717;p107"/>
          <p:cNvSpPr/>
          <p:nvPr/>
        </p:nvSpPr>
        <p:spPr>
          <a:xfrm rot="1782986">
            <a:off x="286724" y="763955"/>
            <a:ext cx="335595" cy="289306"/>
          </a:xfrm>
          <a:prstGeom prst="hexagon">
            <a:avLst>
              <a:gd name="adj" fmla="val 28965"/>
              <a:gd name="vf" fmla="val 115470"/>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18" name="Google Shape;2718;p107"/>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19" name="Google Shape;2719;p107"/>
          <p:cNvSpPr/>
          <p:nvPr/>
        </p:nvSpPr>
        <p:spPr>
          <a:xfrm rot="1782986">
            <a:off x="286724" y="1689645"/>
            <a:ext cx="335595" cy="289306"/>
          </a:xfrm>
          <a:prstGeom prst="hexagon">
            <a:avLst>
              <a:gd name="adj" fmla="val 28965"/>
              <a:gd name="vf" fmla="val 115470"/>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20" name="Google Shape;2720;p107"/>
          <p:cNvSpPr/>
          <p:nvPr/>
        </p:nvSpPr>
        <p:spPr>
          <a:xfrm rot="1782986">
            <a:off x="286724" y="2152490"/>
            <a:ext cx="335595" cy="289306"/>
          </a:xfrm>
          <a:prstGeom prst="hexagon">
            <a:avLst>
              <a:gd name="adj" fmla="val 28965"/>
              <a:gd name="vf" fmla="val 115470"/>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21" name="Google Shape;2721;p107"/>
          <p:cNvSpPr txBox="1"/>
          <p:nvPr/>
        </p:nvSpPr>
        <p:spPr>
          <a:xfrm>
            <a:off x="1002976" y="702923"/>
            <a:ext cx="525404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lt1"/>
                </a:solidFill>
                <a:highlight>
                  <a:srgbClr val="5FC6C5"/>
                </a:highlight>
                <a:latin typeface="Calibri"/>
                <a:ea typeface="Calibri"/>
                <a:cs typeface="Calibri"/>
                <a:sym typeface="Calibri"/>
              </a:rPr>
              <a:t>SESSION 3: MHPSS ACTIVITIES TO STRENGTHEN COPING SKILLS AND REGULATE EMOTIONS</a:t>
            </a:r>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2725"/>
        <p:cNvGrpSpPr/>
        <p:nvPr/>
      </p:nvGrpSpPr>
      <p:grpSpPr>
        <a:xfrm>
          <a:off x="0" y="0"/>
          <a:ext cx="0" cy="0"/>
          <a:chOff x="0" y="0"/>
          <a:chExt cx="0" cy="0"/>
        </a:xfrm>
      </p:grpSpPr>
      <p:sp>
        <p:nvSpPr>
          <p:cNvPr id="2726" name="Google Shape;2726;p108"/>
          <p:cNvSpPr txBox="1"/>
          <p:nvPr/>
        </p:nvSpPr>
        <p:spPr>
          <a:xfrm>
            <a:off x="989206" y="717335"/>
            <a:ext cx="525404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US" sz="1400" b="1">
                <a:solidFill>
                  <a:schemeClr val="lt1"/>
                </a:solidFill>
                <a:highlight>
                  <a:srgbClr val="5FC6C5"/>
                </a:highlight>
                <a:latin typeface="Calibri"/>
                <a:ea typeface="Calibri"/>
                <a:cs typeface="Calibri"/>
                <a:sym typeface="Calibri"/>
              </a:rPr>
              <a:t>SESSION 4: MHPSS ACTIVITIES TO STRENGTHEN A CHILD’S SELF-ESTEEM</a:t>
            </a:r>
            <a:endParaRPr sz="1400" b="1">
              <a:solidFill>
                <a:schemeClr val="lt1"/>
              </a:solidFill>
              <a:highlight>
                <a:srgbClr val="5FC6C5"/>
              </a:highlight>
              <a:latin typeface="Calibri"/>
              <a:ea typeface="Calibri"/>
              <a:cs typeface="Calibri"/>
              <a:sym typeface="Calibri"/>
            </a:endParaRPr>
          </a:p>
        </p:txBody>
      </p:sp>
      <p:sp>
        <p:nvSpPr>
          <p:cNvPr id="2727" name="Google Shape;2727;p108"/>
          <p:cNvSpPr txBox="1"/>
          <p:nvPr/>
        </p:nvSpPr>
        <p:spPr>
          <a:xfrm>
            <a:off x="992746" y="1494092"/>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ACTIVITY 24: WHAT AM I TELLING MYSELF?</a:t>
            </a:r>
            <a:endParaRPr sz="1200" b="1">
              <a:solidFill>
                <a:schemeClr val="dk1"/>
              </a:solidFill>
              <a:latin typeface="Calibri"/>
              <a:ea typeface="Calibri"/>
              <a:cs typeface="Calibri"/>
              <a:sym typeface="Calibri"/>
            </a:endParaRPr>
          </a:p>
        </p:txBody>
      </p:sp>
      <p:sp>
        <p:nvSpPr>
          <p:cNvPr id="2728" name="Google Shape;2728;p108"/>
          <p:cNvSpPr txBox="1"/>
          <p:nvPr/>
        </p:nvSpPr>
        <p:spPr>
          <a:xfrm>
            <a:off x="992746" y="1997642"/>
            <a:ext cx="5250501" cy="366424"/>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Please write down your self-talk to these open-ended </a:t>
            </a:r>
            <a:r>
              <a:rPr lang="en-US" sz="120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0"/>
                  </a:ext>
                </a:extLst>
              </a:rPr>
              <a:t>statements</a:t>
            </a:r>
            <a:endParaRPr sz="1200">
              <a:solidFill>
                <a:schemeClr val="dk1"/>
              </a:solidFill>
              <a:latin typeface="Calibri"/>
              <a:ea typeface="Calibri"/>
              <a:cs typeface="Calibri"/>
              <a:sym typeface="Calibri"/>
            </a:endParaRPr>
          </a:p>
        </p:txBody>
      </p:sp>
      <p:grpSp>
        <p:nvGrpSpPr>
          <p:cNvPr id="2729" name="Google Shape;2729;p108"/>
          <p:cNvGrpSpPr/>
          <p:nvPr/>
        </p:nvGrpSpPr>
        <p:grpSpPr>
          <a:xfrm>
            <a:off x="2191872" y="2589713"/>
            <a:ext cx="4058458" cy="6258452"/>
            <a:chOff x="2796988" y="2792324"/>
            <a:chExt cx="3453341" cy="5514349"/>
          </a:xfrm>
        </p:grpSpPr>
        <p:sp>
          <p:nvSpPr>
            <p:cNvPr id="2730" name="Google Shape;2730;p108"/>
            <p:cNvSpPr/>
            <p:nvPr/>
          </p:nvSpPr>
          <p:spPr>
            <a:xfrm>
              <a:off x="2796988" y="2792324"/>
              <a:ext cx="3453341" cy="936076"/>
            </a:xfrm>
            <a:prstGeom prst="rect">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731" name="Google Shape;2731;p108"/>
            <p:cNvSpPr/>
            <p:nvPr/>
          </p:nvSpPr>
          <p:spPr>
            <a:xfrm>
              <a:off x="2796988" y="3936892"/>
              <a:ext cx="3453341" cy="936076"/>
            </a:xfrm>
            <a:prstGeom prst="rect">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732" name="Google Shape;2732;p108"/>
            <p:cNvSpPr/>
            <p:nvPr/>
          </p:nvSpPr>
          <p:spPr>
            <a:xfrm>
              <a:off x="2796988" y="5081460"/>
              <a:ext cx="3453341" cy="936076"/>
            </a:xfrm>
            <a:prstGeom prst="rect">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733" name="Google Shape;2733;p108"/>
            <p:cNvSpPr/>
            <p:nvPr/>
          </p:nvSpPr>
          <p:spPr>
            <a:xfrm>
              <a:off x="2796988" y="6226028"/>
              <a:ext cx="3453341" cy="936076"/>
            </a:xfrm>
            <a:prstGeom prst="rect">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734" name="Google Shape;2734;p108"/>
            <p:cNvSpPr/>
            <p:nvPr/>
          </p:nvSpPr>
          <p:spPr>
            <a:xfrm>
              <a:off x="2796988" y="7370597"/>
              <a:ext cx="3453341" cy="936076"/>
            </a:xfrm>
            <a:prstGeom prst="rect">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2735" name="Google Shape;2735;p108"/>
          <p:cNvSpPr txBox="1"/>
          <p:nvPr/>
        </p:nvSpPr>
        <p:spPr>
          <a:xfrm>
            <a:off x="996287" y="2548639"/>
            <a:ext cx="1088007"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I think tomorrow will be a _______ day</a:t>
            </a:r>
            <a:endParaRPr/>
          </a:p>
        </p:txBody>
      </p:sp>
      <p:sp>
        <p:nvSpPr>
          <p:cNvPr id="2736" name="Google Shape;2736;p108"/>
          <p:cNvSpPr txBox="1"/>
          <p:nvPr/>
        </p:nvSpPr>
        <p:spPr>
          <a:xfrm>
            <a:off x="996287" y="3888729"/>
            <a:ext cx="108800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When I do my best _______</a:t>
            </a:r>
            <a:endParaRPr/>
          </a:p>
        </p:txBody>
      </p:sp>
      <p:sp>
        <p:nvSpPr>
          <p:cNvPr id="2737" name="Google Shape;2737;p108"/>
          <p:cNvSpPr txBox="1"/>
          <p:nvPr/>
        </p:nvSpPr>
        <p:spPr>
          <a:xfrm>
            <a:off x="996287" y="5182110"/>
            <a:ext cx="1088007" cy="9387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If someone was snappy to me, it's probably because _______</a:t>
            </a:r>
            <a:endParaRPr/>
          </a:p>
        </p:txBody>
      </p:sp>
      <p:sp>
        <p:nvSpPr>
          <p:cNvPr id="2738" name="Google Shape;2738;p108"/>
          <p:cNvSpPr txBox="1"/>
          <p:nvPr/>
        </p:nvSpPr>
        <p:spPr>
          <a:xfrm>
            <a:off x="996287" y="6486759"/>
            <a:ext cx="1088007"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When people look at me, I think they see _______</a:t>
            </a:r>
            <a:endParaRPr/>
          </a:p>
        </p:txBody>
      </p:sp>
      <p:sp>
        <p:nvSpPr>
          <p:cNvPr id="2739" name="Google Shape;2739;p108"/>
          <p:cNvSpPr txBox="1"/>
          <p:nvPr/>
        </p:nvSpPr>
        <p:spPr>
          <a:xfrm>
            <a:off x="996287" y="7773471"/>
            <a:ext cx="108800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In a team, I am the _______</a:t>
            </a:r>
            <a:endParaRPr/>
          </a:p>
        </p:txBody>
      </p:sp>
      <p:sp>
        <p:nvSpPr>
          <p:cNvPr id="2740" name="Google Shape;2740;p108"/>
          <p:cNvSpPr/>
          <p:nvPr/>
        </p:nvSpPr>
        <p:spPr>
          <a:xfrm rot="1782986">
            <a:off x="286724" y="301110"/>
            <a:ext cx="335595" cy="289306"/>
          </a:xfrm>
          <a:prstGeom prst="hexagon">
            <a:avLst>
              <a:gd name="adj" fmla="val 28965"/>
              <a:gd name="vf" fmla="val 115470"/>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41" name="Google Shape;2741;p108"/>
          <p:cNvSpPr/>
          <p:nvPr/>
        </p:nvSpPr>
        <p:spPr>
          <a:xfrm rot="1782986">
            <a:off x="286724" y="763955"/>
            <a:ext cx="335595" cy="289306"/>
          </a:xfrm>
          <a:prstGeom prst="hexagon">
            <a:avLst>
              <a:gd name="adj" fmla="val 28965"/>
              <a:gd name="vf" fmla="val 115470"/>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42" name="Google Shape;2742;p108"/>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43" name="Google Shape;2743;p108"/>
          <p:cNvSpPr/>
          <p:nvPr/>
        </p:nvSpPr>
        <p:spPr>
          <a:xfrm rot="1782986">
            <a:off x="286724" y="1689645"/>
            <a:ext cx="335595" cy="289306"/>
          </a:xfrm>
          <a:prstGeom prst="hexagon">
            <a:avLst>
              <a:gd name="adj" fmla="val 28965"/>
              <a:gd name="vf" fmla="val 115470"/>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44" name="Google Shape;2744;p108"/>
          <p:cNvSpPr/>
          <p:nvPr/>
        </p:nvSpPr>
        <p:spPr>
          <a:xfrm rot="1782986">
            <a:off x="286724" y="2152490"/>
            <a:ext cx="335595" cy="289306"/>
          </a:xfrm>
          <a:prstGeom prst="hexagon">
            <a:avLst>
              <a:gd name="adj" fmla="val 28965"/>
              <a:gd name="vf" fmla="val 115470"/>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2748"/>
        <p:cNvGrpSpPr/>
        <p:nvPr/>
      </p:nvGrpSpPr>
      <p:grpSpPr>
        <a:xfrm>
          <a:off x="0" y="0"/>
          <a:ext cx="0" cy="0"/>
          <a:chOff x="0" y="0"/>
          <a:chExt cx="0" cy="0"/>
        </a:xfrm>
      </p:grpSpPr>
      <p:sp>
        <p:nvSpPr>
          <p:cNvPr id="2749" name="Google Shape;2749;p109"/>
          <p:cNvSpPr/>
          <p:nvPr/>
        </p:nvSpPr>
        <p:spPr>
          <a:xfrm rot="1782986">
            <a:off x="-1328855" y="5145441"/>
            <a:ext cx="3595260" cy="3099365"/>
          </a:xfrm>
          <a:prstGeom prst="hexagon">
            <a:avLst>
              <a:gd name="adj" fmla="val 28965"/>
              <a:gd name="vf" fmla="val 115470"/>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50" name="Google Shape;2750;p109"/>
          <p:cNvSpPr/>
          <p:nvPr/>
        </p:nvSpPr>
        <p:spPr>
          <a:xfrm rot="1782986">
            <a:off x="4678406" y="654853"/>
            <a:ext cx="3595260" cy="3099365"/>
          </a:xfrm>
          <a:prstGeom prst="hexagon">
            <a:avLst>
              <a:gd name="adj" fmla="val 28965"/>
              <a:gd name="vf" fmla="val 115470"/>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51" name="Google Shape;2751;p109"/>
          <p:cNvSpPr/>
          <p:nvPr/>
        </p:nvSpPr>
        <p:spPr>
          <a:xfrm>
            <a:off x="2501900" y="2149381"/>
            <a:ext cx="3745466" cy="1071180"/>
          </a:xfrm>
          <a:prstGeom prst="rect">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52" name="Google Shape;2752;p109"/>
          <p:cNvSpPr txBox="1"/>
          <p:nvPr/>
        </p:nvSpPr>
        <p:spPr>
          <a:xfrm>
            <a:off x="993324" y="1696523"/>
            <a:ext cx="526481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Please review the learning objectives and write your reflection in the text box.</a:t>
            </a:r>
            <a:endParaRPr/>
          </a:p>
        </p:txBody>
      </p:sp>
      <p:sp>
        <p:nvSpPr>
          <p:cNvPr id="2753" name="Google Shape;2753;p109"/>
          <p:cNvSpPr txBox="1"/>
          <p:nvPr/>
        </p:nvSpPr>
        <p:spPr>
          <a:xfrm>
            <a:off x="993326" y="2107349"/>
            <a:ext cx="1321602" cy="1028143"/>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About which learning objectives do you feel confident you have achieved them? </a:t>
            </a:r>
            <a:endParaRPr/>
          </a:p>
        </p:txBody>
      </p:sp>
      <p:sp>
        <p:nvSpPr>
          <p:cNvPr id="2754" name="Google Shape;2754;p109"/>
          <p:cNvSpPr/>
          <p:nvPr/>
        </p:nvSpPr>
        <p:spPr>
          <a:xfrm>
            <a:off x="2501900" y="3398040"/>
            <a:ext cx="3745466" cy="1118934"/>
          </a:xfrm>
          <a:prstGeom prst="rect">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55" name="Google Shape;2755;p109"/>
          <p:cNvSpPr txBox="1"/>
          <p:nvPr/>
        </p:nvSpPr>
        <p:spPr>
          <a:xfrm>
            <a:off x="1007471" y="3413814"/>
            <a:ext cx="1309210" cy="1197420"/>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On which learning objectives would you need more information, practice, or support? </a:t>
            </a:r>
            <a:endParaRPr/>
          </a:p>
        </p:txBody>
      </p:sp>
      <p:sp>
        <p:nvSpPr>
          <p:cNvPr id="2756" name="Google Shape;2756;p109"/>
          <p:cNvSpPr txBox="1"/>
          <p:nvPr/>
        </p:nvSpPr>
        <p:spPr>
          <a:xfrm>
            <a:off x="993324" y="1264346"/>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LEARNING OBJECTIVES</a:t>
            </a:r>
            <a:endParaRPr/>
          </a:p>
        </p:txBody>
      </p:sp>
      <p:sp>
        <p:nvSpPr>
          <p:cNvPr id="2757" name="Google Shape;2757;p109"/>
          <p:cNvSpPr txBox="1"/>
          <p:nvPr/>
        </p:nvSpPr>
        <p:spPr>
          <a:xfrm>
            <a:off x="996286" y="713169"/>
            <a:ext cx="526481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US" sz="1400" b="1">
                <a:solidFill>
                  <a:schemeClr val="lt1"/>
                </a:solidFill>
                <a:highlight>
                  <a:srgbClr val="5FC6C5"/>
                </a:highlight>
                <a:latin typeface="Calibri"/>
                <a:ea typeface="Calibri"/>
                <a:cs typeface="Calibri"/>
                <a:sym typeface="Calibri"/>
              </a:rPr>
              <a:t>SESSION 5: MODULE CLOSING</a:t>
            </a:r>
            <a:endParaRPr/>
          </a:p>
        </p:txBody>
      </p:sp>
      <p:sp>
        <p:nvSpPr>
          <p:cNvPr id="2758" name="Google Shape;2758;p109"/>
          <p:cNvSpPr txBox="1"/>
          <p:nvPr/>
        </p:nvSpPr>
        <p:spPr>
          <a:xfrm>
            <a:off x="993324" y="5187134"/>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REFLECTION</a:t>
            </a:r>
            <a:endParaRPr/>
          </a:p>
        </p:txBody>
      </p:sp>
      <p:sp>
        <p:nvSpPr>
          <p:cNvPr id="2759" name="Google Shape;2759;p109"/>
          <p:cNvSpPr/>
          <p:nvPr/>
        </p:nvSpPr>
        <p:spPr>
          <a:xfrm>
            <a:off x="2501900" y="5633117"/>
            <a:ext cx="3745466" cy="939353"/>
          </a:xfrm>
          <a:prstGeom prst="rect">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60" name="Google Shape;2760;p109"/>
          <p:cNvSpPr txBox="1"/>
          <p:nvPr/>
        </p:nvSpPr>
        <p:spPr>
          <a:xfrm>
            <a:off x="993326" y="5628588"/>
            <a:ext cx="1321602" cy="520312"/>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What surprised you?</a:t>
            </a:r>
            <a:endParaRPr/>
          </a:p>
        </p:txBody>
      </p:sp>
      <p:sp>
        <p:nvSpPr>
          <p:cNvPr id="2761" name="Google Shape;2761;p109"/>
          <p:cNvSpPr/>
          <p:nvPr/>
        </p:nvSpPr>
        <p:spPr>
          <a:xfrm>
            <a:off x="2501900" y="6753342"/>
            <a:ext cx="3745466" cy="981230"/>
          </a:xfrm>
          <a:prstGeom prst="rect">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62" name="Google Shape;2762;p109"/>
          <p:cNvSpPr txBox="1"/>
          <p:nvPr/>
        </p:nvSpPr>
        <p:spPr>
          <a:xfrm>
            <a:off x="1007471" y="6762391"/>
            <a:ext cx="1309210" cy="520312"/>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What challenged you?</a:t>
            </a:r>
            <a:endParaRPr/>
          </a:p>
        </p:txBody>
      </p:sp>
      <p:sp>
        <p:nvSpPr>
          <p:cNvPr id="2763" name="Google Shape;2763;p109"/>
          <p:cNvSpPr/>
          <p:nvPr/>
        </p:nvSpPr>
        <p:spPr>
          <a:xfrm>
            <a:off x="2501900" y="7928131"/>
            <a:ext cx="3745466" cy="981230"/>
          </a:xfrm>
          <a:prstGeom prst="rect">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64" name="Google Shape;2764;p109"/>
          <p:cNvSpPr txBox="1"/>
          <p:nvPr/>
        </p:nvSpPr>
        <p:spPr>
          <a:xfrm>
            <a:off x="1007471" y="7928131"/>
            <a:ext cx="1309210" cy="689589"/>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What would you like to learn more about? </a:t>
            </a:r>
            <a:endParaRPr/>
          </a:p>
        </p:txBody>
      </p:sp>
      <p:sp>
        <p:nvSpPr>
          <p:cNvPr id="2765" name="Google Shape;2765;p109"/>
          <p:cNvSpPr/>
          <p:nvPr/>
        </p:nvSpPr>
        <p:spPr>
          <a:xfrm rot="1782986">
            <a:off x="286724" y="301110"/>
            <a:ext cx="335595" cy="289306"/>
          </a:xfrm>
          <a:prstGeom prst="hexagon">
            <a:avLst>
              <a:gd name="adj" fmla="val 28965"/>
              <a:gd name="vf" fmla="val 115470"/>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66" name="Google Shape;2766;p109"/>
          <p:cNvSpPr/>
          <p:nvPr/>
        </p:nvSpPr>
        <p:spPr>
          <a:xfrm rot="1782986">
            <a:off x="286724" y="763955"/>
            <a:ext cx="335595" cy="289306"/>
          </a:xfrm>
          <a:prstGeom prst="hexagon">
            <a:avLst>
              <a:gd name="adj" fmla="val 28965"/>
              <a:gd name="vf" fmla="val 115470"/>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67" name="Google Shape;2767;p109"/>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68" name="Google Shape;2768;p109"/>
          <p:cNvSpPr/>
          <p:nvPr/>
        </p:nvSpPr>
        <p:spPr>
          <a:xfrm rot="1782986">
            <a:off x="286724" y="1689645"/>
            <a:ext cx="335595" cy="289306"/>
          </a:xfrm>
          <a:prstGeom prst="hexagon">
            <a:avLst>
              <a:gd name="adj" fmla="val 28965"/>
              <a:gd name="vf" fmla="val 115470"/>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69" name="Google Shape;2769;p109"/>
          <p:cNvSpPr/>
          <p:nvPr/>
        </p:nvSpPr>
        <p:spPr>
          <a:xfrm rot="1782986">
            <a:off x="286724" y="2152490"/>
            <a:ext cx="335595" cy="289306"/>
          </a:xfrm>
          <a:prstGeom prst="hexagon">
            <a:avLst>
              <a:gd name="adj" fmla="val 28965"/>
              <a:gd name="vf" fmla="val 115470"/>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1"/>
          <p:cNvSpPr txBox="1"/>
          <p:nvPr/>
        </p:nvSpPr>
        <p:spPr>
          <a:xfrm>
            <a:off x="996287" y="1238738"/>
            <a:ext cx="466547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AIM</a:t>
            </a:r>
            <a:endParaRPr/>
          </a:p>
        </p:txBody>
      </p:sp>
      <p:sp>
        <p:nvSpPr>
          <p:cNvPr id="199" name="Google Shape;199;p11"/>
          <p:cNvSpPr txBox="1"/>
          <p:nvPr/>
        </p:nvSpPr>
        <p:spPr>
          <a:xfrm>
            <a:off x="996287" y="713169"/>
            <a:ext cx="407062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US" sz="1400" b="1">
                <a:solidFill>
                  <a:schemeClr val="lt1"/>
                </a:solidFill>
                <a:highlight>
                  <a:srgbClr val="1D8CC8"/>
                </a:highlight>
                <a:latin typeface="Calibri"/>
                <a:ea typeface="Calibri"/>
                <a:cs typeface="Calibri"/>
                <a:sym typeface="Calibri"/>
              </a:rPr>
              <a:t>PRE-TRAINING READING</a:t>
            </a:r>
            <a:endParaRPr/>
          </a:p>
        </p:txBody>
      </p:sp>
      <p:sp>
        <p:nvSpPr>
          <p:cNvPr id="200" name="Google Shape;200;p11"/>
          <p:cNvSpPr txBox="1"/>
          <p:nvPr/>
        </p:nvSpPr>
        <p:spPr>
          <a:xfrm>
            <a:off x="996287" y="1599327"/>
            <a:ext cx="5254042"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To prepare participants for the training on mental health psychosocial support in child protection case management by reviewing basic MHPSS concepts and competencies. </a:t>
            </a:r>
            <a:endParaRPr/>
          </a:p>
        </p:txBody>
      </p:sp>
      <p:sp>
        <p:nvSpPr>
          <p:cNvPr id="201" name="Google Shape;201;p11"/>
          <p:cNvSpPr txBox="1"/>
          <p:nvPr/>
        </p:nvSpPr>
        <p:spPr>
          <a:xfrm>
            <a:off x="996287" y="2268414"/>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LEARNING OBJECTIVES </a:t>
            </a:r>
            <a:endParaRPr/>
          </a:p>
        </p:txBody>
      </p:sp>
      <p:sp>
        <p:nvSpPr>
          <p:cNvPr id="202" name="Google Shape;202;p11"/>
          <p:cNvSpPr txBox="1"/>
          <p:nvPr/>
        </p:nvSpPr>
        <p:spPr>
          <a:xfrm>
            <a:off x="1675087" y="2914051"/>
            <a:ext cx="4575242"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Define and differentiate key terms related to MHPSS</a:t>
            </a:r>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Explain the caseworker's role in delivering MHPSS</a:t>
            </a:r>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Describe different types of MHPSS interventions a caseworker can implement</a:t>
            </a:r>
            <a:endParaRPr/>
          </a:p>
        </p:txBody>
      </p:sp>
      <p:grpSp>
        <p:nvGrpSpPr>
          <p:cNvPr id="203" name="Google Shape;203;p11"/>
          <p:cNvGrpSpPr/>
          <p:nvPr/>
        </p:nvGrpSpPr>
        <p:grpSpPr>
          <a:xfrm>
            <a:off x="1020268" y="2771366"/>
            <a:ext cx="559955" cy="387333"/>
            <a:chOff x="6878053" y="1156317"/>
            <a:chExt cx="1431178" cy="1039513"/>
          </a:xfrm>
        </p:grpSpPr>
        <p:grpSp>
          <p:nvGrpSpPr>
            <p:cNvPr id="204" name="Google Shape;204;p11"/>
            <p:cNvGrpSpPr/>
            <p:nvPr/>
          </p:nvGrpSpPr>
          <p:grpSpPr>
            <a:xfrm>
              <a:off x="7672978" y="1156317"/>
              <a:ext cx="412941" cy="436880"/>
              <a:chOff x="243840" y="1676400"/>
              <a:chExt cx="701040" cy="741680"/>
            </a:xfrm>
          </p:grpSpPr>
          <p:sp>
            <p:nvSpPr>
              <p:cNvPr id="205" name="Google Shape;205;p11"/>
              <p:cNvSpPr/>
              <p:nvPr/>
            </p:nvSpPr>
            <p:spPr>
              <a:xfrm>
                <a:off x="243840" y="1676400"/>
                <a:ext cx="116839" cy="74168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6" name="Google Shape;206;p11"/>
              <p:cNvSpPr/>
              <p:nvPr/>
            </p:nvSpPr>
            <p:spPr>
              <a:xfrm>
                <a:off x="314960" y="1676400"/>
                <a:ext cx="629920" cy="43688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207" name="Google Shape;207;p11"/>
            <p:cNvSpPr/>
            <p:nvPr/>
          </p:nvSpPr>
          <p:spPr>
            <a:xfrm>
              <a:off x="7120511" y="1517650"/>
              <a:ext cx="1188720" cy="678180"/>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8" name="Google Shape;208;p11"/>
            <p:cNvSpPr/>
            <p:nvPr/>
          </p:nvSpPr>
          <p:spPr>
            <a:xfrm>
              <a:off x="6878053" y="1727035"/>
              <a:ext cx="821708" cy="468795"/>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209" name="Google Shape;209;p11"/>
          <p:cNvGrpSpPr/>
          <p:nvPr/>
        </p:nvGrpSpPr>
        <p:grpSpPr>
          <a:xfrm>
            <a:off x="1020268" y="3332844"/>
            <a:ext cx="559955" cy="387333"/>
            <a:chOff x="6878053" y="1156317"/>
            <a:chExt cx="1431178" cy="1039513"/>
          </a:xfrm>
        </p:grpSpPr>
        <p:grpSp>
          <p:nvGrpSpPr>
            <p:cNvPr id="210" name="Google Shape;210;p11"/>
            <p:cNvGrpSpPr/>
            <p:nvPr/>
          </p:nvGrpSpPr>
          <p:grpSpPr>
            <a:xfrm>
              <a:off x="7672978" y="1156317"/>
              <a:ext cx="412941" cy="436880"/>
              <a:chOff x="243840" y="1676400"/>
              <a:chExt cx="701040" cy="741680"/>
            </a:xfrm>
          </p:grpSpPr>
          <p:sp>
            <p:nvSpPr>
              <p:cNvPr id="211" name="Google Shape;211;p11"/>
              <p:cNvSpPr/>
              <p:nvPr/>
            </p:nvSpPr>
            <p:spPr>
              <a:xfrm>
                <a:off x="243840" y="1676400"/>
                <a:ext cx="116839" cy="74168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12" name="Google Shape;212;p11"/>
              <p:cNvSpPr/>
              <p:nvPr/>
            </p:nvSpPr>
            <p:spPr>
              <a:xfrm>
                <a:off x="314960" y="1676400"/>
                <a:ext cx="629920" cy="43688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213" name="Google Shape;213;p11"/>
            <p:cNvSpPr/>
            <p:nvPr/>
          </p:nvSpPr>
          <p:spPr>
            <a:xfrm>
              <a:off x="7120511" y="1517650"/>
              <a:ext cx="1188720" cy="678180"/>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14" name="Google Shape;214;p11"/>
            <p:cNvSpPr/>
            <p:nvPr/>
          </p:nvSpPr>
          <p:spPr>
            <a:xfrm>
              <a:off x="6878053" y="1727035"/>
              <a:ext cx="821708" cy="468795"/>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215" name="Google Shape;215;p11"/>
          <p:cNvGrpSpPr/>
          <p:nvPr/>
        </p:nvGrpSpPr>
        <p:grpSpPr>
          <a:xfrm>
            <a:off x="1020268" y="3894487"/>
            <a:ext cx="559955" cy="387333"/>
            <a:chOff x="6878053" y="1156317"/>
            <a:chExt cx="1431178" cy="1039513"/>
          </a:xfrm>
        </p:grpSpPr>
        <p:grpSp>
          <p:nvGrpSpPr>
            <p:cNvPr id="216" name="Google Shape;216;p11"/>
            <p:cNvGrpSpPr/>
            <p:nvPr/>
          </p:nvGrpSpPr>
          <p:grpSpPr>
            <a:xfrm>
              <a:off x="7672978" y="1156317"/>
              <a:ext cx="412941" cy="436880"/>
              <a:chOff x="243840" y="1676400"/>
              <a:chExt cx="701040" cy="741680"/>
            </a:xfrm>
          </p:grpSpPr>
          <p:sp>
            <p:nvSpPr>
              <p:cNvPr id="217" name="Google Shape;217;p11"/>
              <p:cNvSpPr/>
              <p:nvPr/>
            </p:nvSpPr>
            <p:spPr>
              <a:xfrm>
                <a:off x="243840" y="1676400"/>
                <a:ext cx="116839" cy="74168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18" name="Google Shape;218;p11"/>
              <p:cNvSpPr/>
              <p:nvPr/>
            </p:nvSpPr>
            <p:spPr>
              <a:xfrm>
                <a:off x="314960" y="1676400"/>
                <a:ext cx="629920" cy="43688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219" name="Google Shape;219;p11"/>
            <p:cNvSpPr/>
            <p:nvPr/>
          </p:nvSpPr>
          <p:spPr>
            <a:xfrm>
              <a:off x="7120511" y="1517650"/>
              <a:ext cx="1188720" cy="678180"/>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0" name="Google Shape;220;p11"/>
            <p:cNvSpPr/>
            <p:nvPr/>
          </p:nvSpPr>
          <p:spPr>
            <a:xfrm>
              <a:off x="6878053" y="1727035"/>
              <a:ext cx="821708" cy="468795"/>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221" name="Google Shape;221;p11"/>
          <p:cNvSpPr/>
          <p:nvPr/>
        </p:nvSpPr>
        <p:spPr>
          <a:xfrm rot="1782986">
            <a:off x="286724" y="301110"/>
            <a:ext cx="335595" cy="289306"/>
          </a:xfrm>
          <a:prstGeom prst="hexagon">
            <a:avLst>
              <a:gd name="adj" fmla="val 28965"/>
              <a:gd name="vf" fmla="val 115470"/>
            </a:avLst>
          </a:prstGeom>
          <a:solidFill>
            <a:schemeClr val="accent4"/>
          </a:solidFill>
          <a:ln w="12700" cap="flat" cmpd="sng">
            <a:solidFill>
              <a:srgbClr val="1D8C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2" name="Google Shape;222;p11"/>
          <p:cNvSpPr/>
          <p:nvPr/>
        </p:nvSpPr>
        <p:spPr>
          <a:xfrm rot="1782986">
            <a:off x="286724" y="763955"/>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11"/>
          <p:cNvSpPr/>
          <p:nvPr/>
        </p:nvSpPr>
        <p:spPr>
          <a:xfrm rot="1782986">
            <a:off x="286724" y="1226800"/>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4" name="Google Shape;224;p11"/>
          <p:cNvSpPr/>
          <p:nvPr/>
        </p:nvSpPr>
        <p:spPr>
          <a:xfrm rot="1782986">
            <a:off x="286724" y="1689645"/>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5" name="Google Shape;225;p11"/>
          <p:cNvSpPr/>
          <p:nvPr/>
        </p:nvSpPr>
        <p:spPr>
          <a:xfrm rot="1782986">
            <a:off x="286724" y="2152490"/>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6" name="Google Shape;226;p11"/>
          <p:cNvSpPr/>
          <p:nvPr/>
        </p:nvSpPr>
        <p:spPr>
          <a:xfrm rot="1782986">
            <a:off x="286724" y="2615335"/>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7" name="Google Shape;227;p11"/>
          <p:cNvSpPr/>
          <p:nvPr/>
        </p:nvSpPr>
        <p:spPr>
          <a:xfrm rot="1782986">
            <a:off x="286724" y="3078179"/>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8" name="Google Shape;228;p11"/>
          <p:cNvSpPr/>
          <p:nvPr/>
        </p:nvSpPr>
        <p:spPr>
          <a:xfrm rot="1782986">
            <a:off x="286724" y="354102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9" name="Google Shape;229;p11"/>
          <p:cNvSpPr/>
          <p:nvPr/>
        </p:nvSpPr>
        <p:spPr>
          <a:xfrm rot="1782986">
            <a:off x="286724" y="4003869"/>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0" name="Google Shape;230;p11"/>
          <p:cNvSpPr/>
          <p:nvPr/>
        </p:nvSpPr>
        <p:spPr>
          <a:xfrm rot="1782986">
            <a:off x="286724" y="446671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2773"/>
        <p:cNvGrpSpPr/>
        <p:nvPr/>
      </p:nvGrpSpPr>
      <p:grpSpPr>
        <a:xfrm>
          <a:off x="0" y="0"/>
          <a:ext cx="0" cy="0"/>
          <a:chOff x="0" y="0"/>
          <a:chExt cx="0" cy="0"/>
        </a:xfrm>
      </p:grpSpPr>
      <p:grpSp>
        <p:nvGrpSpPr>
          <p:cNvPr id="2774" name="Google Shape;2774;p110"/>
          <p:cNvGrpSpPr/>
          <p:nvPr/>
        </p:nvGrpSpPr>
        <p:grpSpPr>
          <a:xfrm>
            <a:off x="2422833" y="7077696"/>
            <a:ext cx="1732477" cy="1151195"/>
            <a:chOff x="2168191" y="5326415"/>
            <a:chExt cx="2521617" cy="1675562"/>
          </a:xfrm>
        </p:grpSpPr>
        <p:pic>
          <p:nvPicPr>
            <p:cNvPr id="2775" name="Google Shape;2775;p110"/>
            <p:cNvPicPr preferRelativeResize="0"/>
            <p:nvPr/>
          </p:nvPicPr>
          <p:blipFill rotWithShape="1">
            <a:blip r:embed="rId3">
              <a:alphaModFix/>
            </a:blip>
            <a:srcRect l="-2325" t="-858" b="-2501"/>
            <a:stretch/>
          </p:blipFill>
          <p:spPr>
            <a:xfrm>
              <a:off x="2371951" y="5326415"/>
              <a:ext cx="2114099" cy="626301"/>
            </a:xfrm>
            <a:prstGeom prst="rect">
              <a:avLst/>
            </a:prstGeom>
            <a:noFill/>
            <a:ln>
              <a:noFill/>
            </a:ln>
          </p:spPr>
        </p:pic>
        <p:pic>
          <p:nvPicPr>
            <p:cNvPr id="2776" name="Google Shape;2776;p110"/>
            <p:cNvPicPr preferRelativeResize="0"/>
            <p:nvPr/>
          </p:nvPicPr>
          <p:blipFill rotWithShape="1">
            <a:blip r:embed="rId4">
              <a:alphaModFix/>
            </a:blip>
            <a:srcRect/>
            <a:stretch/>
          </p:blipFill>
          <p:spPr>
            <a:xfrm>
              <a:off x="2168191" y="6033739"/>
              <a:ext cx="2521617" cy="968238"/>
            </a:xfrm>
            <a:prstGeom prst="rect">
              <a:avLst/>
            </a:prstGeom>
            <a:noFill/>
            <a:ln>
              <a:noFill/>
            </a:ln>
          </p:spPr>
        </p:pic>
      </p:grpSp>
      <p:pic>
        <p:nvPicPr>
          <p:cNvPr id="2777" name="Google Shape;2777;p110"/>
          <p:cNvPicPr preferRelativeResize="0"/>
          <p:nvPr/>
        </p:nvPicPr>
        <p:blipFill rotWithShape="1">
          <a:blip r:embed="rId5">
            <a:alphaModFix/>
          </a:blip>
          <a:srcRect/>
          <a:stretch/>
        </p:blipFill>
        <p:spPr>
          <a:xfrm>
            <a:off x="2209797" y="2681293"/>
            <a:ext cx="2438405" cy="280721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2"/>
          <p:cNvSpPr/>
          <p:nvPr/>
        </p:nvSpPr>
        <p:spPr>
          <a:xfrm>
            <a:off x="1244887" y="2028236"/>
            <a:ext cx="5029200" cy="1122254"/>
          </a:xfrm>
          <a:prstGeom prst="roundRect">
            <a:avLst>
              <a:gd name="adj" fmla="val 16667"/>
            </a:avLst>
          </a:prstGeom>
          <a:solidFill>
            <a:srgbClr val="CCE9F8"/>
          </a:solidFill>
          <a:ln>
            <a:noFill/>
          </a:ln>
        </p:spPr>
        <p:txBody>
          <a:bodyPr spcFirstLastPara="1" wrap="square" lIns="91425" tIns="45700" rIns="91425" bIns="45700" anchor="ctr" anchorCtr="0">
            <a:noAutofit/>
          </a:bodyPr>
          <a:lstStyle/>
          <a:p>
            <a:pPr marL="631825" marR="0" lvl="0" indent="0" algn="l" rtl="0">
              <a:spcBef>
                <a:spcPts val="0"/>
              </a:spcBef>
              <a:spcAft>
                <a:spcPts val="0"/>
              </a:spcAft>
              <a:buNone/>
            </a:pPr>
            <a:r>
              <a:rPr lang="en-GB" sz="1200" b="1" dirty="0">
                <a:solidFill>
                  <a:schemeClr val="dk1"/>
                </a:solidFill>
                <a:latin typeface="Calibri"/>
                <a:ea typeface="Calibri"/>
                <a:cs typeface="Calibri"/>
                <a:sym typeface="Calibri"/>
              </a:rPr>
              <a:t>Standard 18 on Case Management: </a:t>
            </a:r>
            <a:r>
              <a:rPr lang="en-GB" sz="1200" dirty="0">
                <a:solidFill>
                  <a:schemeClr val="dk1"/>
                </a:solidFill>
                <a:latin typeface="Calibri"/>
                <a:ea typeface="Calibri"/>
                <a:cs typeface="Calibri"/>
                <a:sym typeface="Calibri"/>
              </a:rPr>
              <a:t>Children and families who face child protection concerns in humanitarian settings are identified and have their needs addressed through an individualised case management process, including direct one-on-one support and connections to relevant service providers.</a:t>
            </a:r>
            <a:endParaRPr lang="en-GB" dirty="0"/>
          </a:p>
        </p:txBody>
      </p:sp>
      <p:pic>
        <p:nvPicPr>
          <p:cNvPr id="236" name="Google Shape;236;p12"/>
          <p:cNvPicPr preferRelativeResize="0"/>
          <p:nvPr/>
        </p:nvPicPr>
        <p:blipFill rotWithShape="1">
          <a:blip r:embed="rId3">
            <a:alphaModFix/>
          </a:blip>
          <a:srcRect/>
          <a:stretch/>
        </p:blipFill>
        <p:spPr>
          <a:xfrm>
            <a:off x="996287" y="2044021"/>
            <a:ext cx="833875" cy="1150515"/>
          </a:xfrm>
          <a:prstGeom prst="rect">
            <a:avLst/>
          </a:prstGeom>
          <a:noFill/>
          <a:ln w="9525" cap="flat" cmpd="sng">
            <a:solidFill>
              <a:srgbClr val="1D8CC8"/>
            </a:solidFill>
            <a:prstDash val="solid"/>
            <a:round/>
            <a:headEnd type="none" w="sm" len="sm"/>
            <a:tailEnd type="none" w="sm" len="sm"/>
          </a:ln>
        </p:spPr>
      </p:pic>
      <p:sp>
        <p:nvSpPr>
          <p:cNvPr id="237" name="Google Shape;237;p12"/>
          <p:cNvSpPr txBox="1"/>
          <p:nvPr/>
        </p:nvSpPr>
        <p:spPr>
          <a:xfrm>
            <a:off x="996285" y="715282"/>
            <a:ext cx="526481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US" sz="1400" b="1">
                <a:solidFill>
                  <a:schemeClr val="lt1"/>
                </a:solidFill>
                <a:highlight>
                  <a:srgbClr val="1D8CC8"/>
                </a:highlight>
                <a:latin typeface="Calibri"/>
                <a:ea typeface="Calibri"/>
                <a:cs typeface="Calibri"/>
                <a:sym typeface="Calibri"/>
              </a:rPr>
              <a:t>DEFINITIONS</a:t>
            </a:r>
            <a:endParaRPr/>
          </a:p>
        </p:txBody>
      </p:sp>
      <p:sp>
        <p:nvSpPr>
          <p:cNvPr id="238" name="Google Shape;238;p12"/>
          <p:cNvSpPr/>
          <p:nvPr/>
        </p:nvSpPr>
        <p:spPr>
          <a:xfrm>
            <a:off x="1377948" y="5898095"/>
            <a:ext cx="4883151" cy="758733"/>
          </a:xfrm>
          <a:prstGeom prst="roundRect">
            <a:avLst>
              <a:gd name="adj" fmla="val 16667"/>
            </a:avLst>
          </a:prstGeom>
          <a:solidFill>
            <a:srgbClr val="CCE9F8"/>
          </a:solidFill>
          <a:ln>
            <a:noFill/>
          </a:ln>
        </p:spPr>
        <p:txBody>
          <a:bodyPr spcFirstLastPara="1" wrap="square" lIns="91425" tIns="45700" rIns="91425" bIns="45700" anchor="ctr" anchorCtr="0">
            <a:noAutofit/>
          </a:bodyPr>
          <a:lstStyle/>
          <a:p>
            <a:pPr marL="447675" marR="0" lvl="0" indent="0" algn="l" rtl="0">
              <a:spcBef>
                <a:spcPts val="0"/>
              </a:spcBef>
              <a:spcAft>
                <a:spcPts val="0"/>
              </a:spcAft>
              <a:buNone/>
            </a:pPr>
            <a:r>
              <a:rPr lang="en-US" sz="1200">
                <a:solidFill>
                  <a:schemeClr val="dk1"/>
                </a:solidFill>
                <a:latin typeface="Calibri"/>
                <a:ea typeface="Calibri"/>
                <a:cs typeface="Calibri"/>
                <a:sym typeface="Calibri"/>
              </a:rPr>
              <a:t>“Mental health psychosocial support is any type of local or outside support that aims to protect or promote psychosocial wellbeing and/or prevent or treat mental disorders.” </a:t>
            </a:r>
            <a:endParaRPr/>
          </a:p>
        </p:txBody>
      </p:sp>
      <p:pic>
        <p:nvPicPr>
          <p:cNvPr id="239" name="Google Shape;239;p12"/>
          <p:cNvPicPr preferRelativeResize="0"/>
          <p:nvPr/>
        </p:nvPicPr>
        <p:blipFill rotWithShape="1">
          <a:blip r:embed="rId4">
            <a:alphaModFix/>
          </a:blip>
          <a:srcRect/>
          <a:stretch/>
        </p:blipFill>
        <p:spPr>
          <a:xfrm>
            <a:off x="1009287" y="5767923"/>
            <a:ext cx="852427" cy="1150515"/>
          </a:xfrm>
          <a:prstGeom prst="rect">
            <a:avLst/>
          </a:prstGeom>
          <a:noFill/>
          <a:ln w="9525" cap="flat" cmpd="sng">
            <a:solidFill>
              <a:srgbClr val="1D8CC8"/>
            </a:solidFill>
            <a:prstDash val="solid"/>
            <a:round/>
            <a:headEnd type="none" w="sm" len="sm"/>
            <a:tailEnd type="none" w="sm" len="sm"/>
          </a:ln>
        </p:spPr>
      </p:pic>
      <p:sp>
        <p:nvSpPr>
          <p:cNvPr id="240" name="Google Shape;240;p12"/>
          <p:cNvSpPr txBox="1"/>
          <p:nvPr/>
        </p:nvSpPr>
        <p:spPr>
          <a:xfrm>
            <a:off x="1009287" y="1284669"/>
            <a:ext cx="5251800"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dk1"/>
                </a:solidFill>
                <a:latin typeface="Calibri"/>
                <a:ea typeface="Calibri"/>
                <a:cs typeface="Calibri"/>
                <a:sym typeface="Calibri"/>
              </a:rPr>
              <a:t>CHILD PROTECTION MINIMUM STANDARDS AND DEFINITIONS</a:t>
            </a:r>
            <a:endParaRPr dirty="0"/>
          </a:p>
        </p:txBody>
      </p:sp>
      <p:sp>
        <p:nvSpPr>
          <p:cNvPr id="241" name="Google Shape;241;p12"/>
          <p:cNvSpPr txBox="1"/>
          <p:nvPr/>
        </p:nvSpPr>
        <p:spPr>
          <a:xfrm>
            <a:off x="1950537" y="6656828"/>
            <a:ext cx="431056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i="1">
                <a:solidFill>
                  <a:srgbClr val="AEABAB"/>
                </a:solidFill>
                <a:latin typeface="Calibri"/>
                <a:ea typeface="Calibri"/>
                <a:cs typeface="Calibri"/>
                <a:sym typeface="Calibri"/>
              </a:rPr>
              <a:t>Source: IASC Guidelines on MHPSS in Emergency Settings (2007).</a:t>
            </a:r>
            <a:endParaRPr/>
          </a:p>
        </p:txBody>
      </p:sp>
      <p:sp>
        <p:nvSpPr>
          <p:cNvPr id="242" name="Google Shape;242;p12"/>
          <p:cNvSpPr/>
          <p:nvPr/>
        </p:nvSpPr>
        <p:spPr>
          <a:xfrm>
            <a:off x="1353248" y="4079848"/>
            <a:ext cx="4958549" cy="758733"/>
          </a:xfrm>
          <a:prstGeom prst="roundRect">
            <a:avLst>
              <a:gd name="adj" fmla="val 16667"/>
            </a:avLst>
          </a:prstGeom>
          <a:solidFill>
            <a:srgbClr val="CCE9F8"/>
          </a:solidFill>
          <a:ln>
            <a:noFill/>
          </a:ln>
        </p:spPr>
        <p:txBody>
          <a:bodyPr spcFirstLastPara="1" wrap="square" lIns="91425" tIns="45700" rIns="91425" bIns="45700" anchor="ctr" anchorCtr="0">
            <a:noAutofit/>
          </a:bodyPr>
          <a:lstStyle/>
          <a:p>
            <a:pPr marL="542925" marR="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Standard 10 on Mental Health and Psychological Distress: </a:t>
            </a:r>
            <a:r>
              <a:rPr lang="en-US" sz="1200" i="0" u="none" strike="noStrike" dirty="0">
                <a:solidFill>
                  <a:schemeClr val="dk1"/>
                </a:solidFill>
                <a:latin typeface="Calibri"/>
                <a:ea typeface="Calibri"/>
                <a:cs typeface="Calibri"/>
                <a:sym typeface="Calibri"/>
              </a:rPr>
              <a:t>Children and their caregivers experience improved mental health and psychosocial well-being</a:t>
            </a:r>
            <a:endParaRPr sz="1200" dirty="0">
              <a:solidFill>
                <a:schemeClr val="dk1"/>
              </a:solidFill>
              <a:latin typeface="Calibri"/>
              <a:ea typeface="Calibri"/>
              <a:cs typeface="Calibri"/>
              <a:sym typeface="Calibri"/>
            </a:endParaRPr>
          </a:p>
        </p:txBody>
      </p:sp>
      <p:pic>
        <p:nvPicPr>
          <p:cNvPr id="243" name="Google Shape;243;p12"/>
          <p:cNvPicPr preferRelativeResize="0"/>
          <p:nvPr/>
        </p:nvPicPr>
        <p:blipFill rotWithShape="1">
          <a:blip r:embed="rId3">
            <a:alphaModFix/>
          </a:blip>
          <a:srcRect/>
          <a:stretch/>
        </p:blipFill>
        <p:spPr>
          <a:xfrm>
            <a:off x="1046986" y="3905972"/>
            <a:ext cx="833875" cy="1150515"/>
          </a:xfrm>
          <a:prstGeom prst="rect">
            <a:avLst/>
          </a:prstGeom>
          <a:noFill/>
          <a:ln w="9525" cap="flat" cmpd="sng">
            <a:solidFill>
              <a:srgbClr val="1D8CC8"/>
            </a:solidFill>
            <a:prstDash val="solid"/>
            <a:round/>
            <a:headEnd type="none" w="sm" len="sm"/>
            <a:tailEnd type="none" w="sm" len="sm"/>
          </a:ln>
        </p:spPr>
      </p:pic>
      <p:sp>
        <p:nvSpPr>
          <p:cNvPr id="244" name="Google Shape;244;p12"/>
          <p:cNvSpPr txBox="1"/>
          <p:nvPr/>
        </p:nvSpPr>
        <p:spPr>
          <a:xfrm>
            <a:off x="1843162" y="3160808"/>
            <a:ext cx="443093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i="1" dirty="0">
                <a:solidFill>
                  <a:srgbClr val="AEABAB"/>
                </a:solidFill>
                <a:latin typeface="Calibri"/>
                <a:ea typeface="Calibri"/>
                <a:cs typeface="Calibri"/>
                <a:sym typeface="Calibri"/>
              </a:rPr>
              <a:t>Source: Alliance for Child Protection in Humanitarian Action. (2019). Minimum Standards for Child Protection in Humanitarian Action</a:t>
            </a:r>
            <a:endParaRPr dirty="0"/>
          </a:p>
        </p:txBody>
      </p:sp>
      <p:sp>
        <p:nvSpPr>
          <p:cNvPr id="246" name="Google Shape;246;p12"/>
          <p:cNvSpPr/>
          <p:nvPr/>
        </p:nvSpPr>
        <p:spPr>
          <a:xfrm rot="1782986">
            <a:off x="286724" y="301110"/>
            <a:ext cx="335595" cy="289306"/>
          </a:xfrm>
          <a:prstGeom prst="hexagon">
            <a:avLst>
              <a:gd name="adj" fmla="val 28965"/>
              <a:gd name="vf" fmla="val 115470"/>
            </a:avLst>
          </a:prstGeom>
          <a:solidFill>
            <a:schemeClr val="accent4"/>
          </a:solidFill>
          <a:ln w="12700" cap="flat" cmpd="sng">
            <a:solidFill>
              <a:srgbClr val="1D8C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7" name="Google Shape;247;p12"/>
          <p:cNvSpPr/>
          <p:nvPr/>
        </p:nvSpPr>
        <p:spPr>
          <a:xfrm rot="1782986">
            <a:off x="286724" y="76395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8" name="Google Shape;248;p12"/>
          <p:cNvSpPr/>
          <p:nvPr/>
        </p:nvSpPr>
        <p:spPr>
          <a:xfrm rot="1782986">
            <a:off x="286724" y="1226800"/>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9" name="Google Shape;249;p12"/>
          <p:cNvSpPr/>
          <p:nvPr/>
        </p:nvSpPr>
        <p:spPr>
          <a:xfrm rot="1782986">
            <a:off x="286724" y="1689645"/>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0" name="Google Shape;250;p12"/>
          <p:cNvSpPr/>
          <p:nvPr/>
        </p:nvSpPr>
        <p:spPr>
          <a:xfrm rot="1782986">
            <a:off x="286724" y="2152490"/>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1" name="Google Shape;251;p12"/>
          <p:cNvSpPr/>
          <p:nvPr/>
        </p:nvSpPr>
        <p:spPr>
          <a:xfrm rot="1782986">
            <a:off x="286724" y="2615335"/>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2" name="Google Shape;252;p12"/>
          <p:cNvSpPr/>
          <p:nvPr/>
        </p:nvSpPr>
        <p:spPr>
          <a:xfrm rot="1782986">
            <a:off x="286724" y="3078179"/>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3" name="Google Shape;253;p12"/>
          <p:cNvSpPr/>
          <p:nvPr/>
        </p:nvSpPr>
        <p:spPr>
          <a:xfrm rot="1782986">
            <a:off x="286724" y="354102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4" name="Google Shape;254;p12"/>
          <p:cNvSpPr/>
          <p:nvPr/>
        </p:nvSpPr>
        <p:spPr>
          <a:xfrm rot="1782986">
            <a:off x="286724" y="4003869"/>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5" name="Google Shape;255;p12"/>
          <p:cNvSpPr/>
          <p:nvPr/>
        </p:nvSpPr>
        <p:spPr>
          <a:xfrm rot="1782986">
            <a:off x="286724" y="446671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Google Shape;244;p12">
            <a:extLst>
              <a:ext uri="{FF2B5EF4-FFF2-40B4-BE49-F238E27FC236}">
                <a16:creationId xmlns:a16="http://schemas.microsoft.com/office/drawing/2014/main" id="{611D1436-2EE1-5319-BE98-279A9316FF02}"/>
              </a:ext>
            </a:extLst>
          </p:cNvPr>
          <p:cNvSpPr txBox="1"/>
          <p:nvPr/>
        </p:nvSpPr>
        <p:spPr>
          <a:xfrm>
            <a:off x="1861714" y="4851976"/>
            <a:ext cx="443093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i="1" dirty="0">
                <a:solidFill>
                  <a:srgbClr val="AEABAB"/>
                </a:solidFill>
                <a:latin typeface="Calibri"/>
                <a:ea typeface="Calibri"/>
                <a:cs typeface="Calibri"/>
                <a:sym typeface="Calibri"/>
              </a:rPr>
              <a:t>Source: Alliance for Child Protection in Humanitarian Action. (2019). Minimum Standards for Child Protection in Humanitarian Action</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3"/>
          <p:cNvSpPr/>
          <p:nvPr/>
        </p:nvSpPr>
        <p:spPr>
          <a:xfrm>
            <a:off x="1001343" y="3617316"/>
            <a:ext cx="5268855" cy="1045082"/>
          </a:xfrm>
          <a:prstGeom prst="roundRect">
            <a:avLst>
              <a:gd name="adj" fmla="val 16667"/>
            </a:avLst>
          </a:prstGeom>
          <a:solidFill>
            <a:srgbClr val="CCE9F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Caseworker’s role</a:t>
            </a:r>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Mental health is key within child protection case management. A caseworker will assess a child's health status and wellbeing when gaining understanding of a child’s situation and needs.  Based on this, a caseworker will plan and implement actions that support a child’s health and wellbeing. </a:t>
            </a:r>
            <a:endParaRPr sz="1100">
              <a:solidFill>
                <a:schemeClr val="dk1"/>
              </a:solidFill>
              <a:latin typeface="Calibri"/>
              <a:ea typeface="Calibri"/>
              <a:cs typeface="Calibri"/>
              <a:sym typeface="Calibri"/>
            </a:endParaRPr>
          </a:p>
        </p:txBody>
      </p:sp>
      <p:sp>
        <p:nvSpPr>
          <p:cNvPr id="262" name="Google Shape;262;p13"/>
          <p:cNvSpPr/>
          <p:nvPr/>
        </p:nvSpPr>
        <p:spPr>
          <a:xfrm>
            <a:off x="2886652" y="1307748"/>
            <a:ext cx="1609766" cy="1600674"/>
          </a:xfrm>
          <a:prstGeom prst="ellipse">
            <a:avLst/>
          </a:prstGeom>
          <a:solidFill>
            <a:srgbClr val="CCE9F8"/>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263" name="Google Shape;263;p13"/>
          <p:cNvGrpSpPr/>
          <p:nvPr/>
        </p:nvGrpSpPr>
        <p:grpSpPr>
          <a:xfrm>
            <a:off x="3200564" y="1056886"/>
            <a:ext cx="980637" cy="1789153"/>
            <a:chOff x="6239588" y="3240377"/>
            <a:chExt cx="1053994" cy="1747415"/>
          </a:xfrm>
        </p:grpSpPr>
        <p:grpSp>
          <p:nvGrpSpPr>
            <p:cNvPr id="264" name="Google Shape;264;p13"/>
            <p:cNvGrpSpPr/>
            <p:nvPr/>
          </p:nvGrpSpPr>
          <p:grpSpPr>
            <a:xfrm>
              <a:off x="6239588" y="3240377"/>
              <a:ext cx="1053994" cy="1747415"/>
              <a:chOff x="7729092" y="2334042"/>
              <a:chExt cx="2185223" cy="3622876"/>
            </a:xfrm>
          </p:grpSpPr>
          <p:sp>
            <p:nvSpPr>
              <p:cNvPr id="265" name="Google Shape;265;p13"/>
              <p:cNvSpPr/>
              <p:nvPr/>
            </p:nvSpPr>
            <p:spPr>
              <a:xfrm>
                <a:off x="8212525" y="3545356"/>
                <a:ext cx="1224623" cy="2411562"/>
              </a:xfrm>
              <a:prstGeom prst="round2SameRect">
                <a:avLst>
                  <a:gd name="adj1" fmla="val 41871"/>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 name="Google Shape;266;p13"/>
              <p:cNvSpPr/>
              <p:nvPr/>
            </p:nvSpPr>
            <p:spPr>
              <a:xfrm>
                <a:off x="8212538" y="2334042"/>
                <a:ext cx="1238544" cy="1131255"/>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267" name="Google Shape;267;p13"/>
              <p:cNvGrpSpPr/>
              <p:nvPr/>
            </p:nvGrpSpPr>
            <p:grpSpPr>
              <a:xfrm rot="507905">
                <a:off x="7839580" y="3799168"/>
                <a:ext cx="669658" cy="1550686"/>
                <a:chOff x="7916671" y="3912471"/>
                <a:chExt cx="669658" cy="1550686"/>
              </a:xfrm>
            </p:grpSpPr>
            <p:sp>
              <p:nvSpPr>
                <p:cNvPr id="268" name="Google Shape;268;p13"/>
                <p:cNvSpPr/>
                <p:nvPr/>
              </p:nvSpPr>
              <p:spPr>
                <a:xfrm rot="-10029813">
                  <a:off x="8118418" y="3937945"/>
                  <a:ext cx="351575" cy="1086828"/>
                </a:xfrm>
                <a:prstGeom prst="round2SameRect">
                  <a:avLst>
                    <a:gd name="adj1" fmla="val 493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 name="Google Shape;269;p13"/>
                <p:cNvSpPr/>
                <p:nvPr/>
              </p:nvSpPr>
              <p:spPr>
                <a:xfrm>
                  <a:off x="7916671" y="5050247"/>
                  <a:ext cx="412910" cy="41291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70" name="Google Shape;270;p13"/>
              <p:cNvGrpSpPr/>
              <p:nvPr/>
            </p:nvGrpSpPr>
            <p:grpSpPr>
              <a:xfrm rot="-494171" flipH="1">
                <a:off x="9124058" y="3789398"/>
                <a:ext cx="682707" cy="1550686"/>
                <a:chOff x="7916671" y="3912471"/>
                <a:chExt cx="669658" cy="1550686"/>
              </a:xfrm>
            </p:grpSpPr>
            <p:sp>
              <p:nvSpPr>
                <p:cNvPr id="271" name="Google Shape;271;p13"/>
                <p:cNvSpPr/>
                <p:nvPr/>
              </p:nvSpPr>
              <p:spPr>
                <a:xfrm rot="-10029813">
                  <a:off x="8118418" y="3937945"/>
                  <a:ext cx="351575" cy="1086828"/>
                </a:xfrm>
                <a:prstGeom prst="round2SameRect">
                  <a:avLst>
                    <a:gd name="adj1" fmla="val 493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 name="Google Shape;272;p13"/>
                <p:cNvSpPr/>
                <p:nvPr/>
              </p:nvSpPr>
              <p:spPr>
                <a:xfrm>
                  <a:off x="7916671" y="5050247"/>
                  <a:ext cx="412910" cy="41291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273" name="Google Shape;273;p13"/>
            <p:cNvSpPr/>
            <p:nvPr/>
          </p:nvSpPr>
          <p:spPr>
            <a:xfrm>
              <a:off x="6737059" y="3959422"/>
              <a:ext cx="385258" cy="321207"/>
            </a:xfrm>
            <a:prstGeom prst="hear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 name="Google Shape;274;p13"/>
            <p:cNvSpPr/>
            <p:nvPr/>
          </p:nvSpPr>
          <p:spPr>
            <a:xfrm rot="-3238909">
              <a:off x="6872538" y="4086604"/>
              <a:ext cx="143017" cy="72785"/>
            </a:xfrm>
            <a:prstGeom prst="corner">
              <a:avLst>
                <a:gd name="adj1" fmla="val 42208"/>
                <a:gd name="adj2" fmla="val 4335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75" name="Google Shape;275;p13"/>
          <p:cNvSpPr txBox="1"/>
          <p:nvPr/>
        </p:nvSpPr>
        <p:spPr>
          <a:xfrm>
            <a:off x="1005338" y="710809"/>
            <a:ext cx="3398999"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MENTAL HEALTH IS…</a:t>
            </a:r>
            <a:endParaRPr/>
          </a:p>
        </p:txBody>
      </p:sp>
      <p:sp>
        <p:nvSpPr>
          <p:cNvPr id="276" name="Google Shape;276;p13"/>
          <p:cNvSpPr txBox="1"/>
          <p:nvPr/>
        </p:nvSpPr>
        <p:spPr>
          <a:xfrm>
            <a:off x="982438" y="1141888"/>
            <a:ext cx="1861495" cy="161582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Presence of </a:t>
            </a:r>
            <a:r>
              <a:rPr lang="en-US" sz="1100">
                <a:solidFill>
                  <a:schemeClr val="dk1"/>
                </a:solidFill>
                <a:latin typeface="Calibri"/>
                <a:ea typeface="Calibri"/>
                <a:cs typeface="Calibri"/>
                <a:sym typeface="Calibri"/>
              </a:rPr>
              <a:t>(or having)</a:t>
            </a:r>
            <a:r>
              <a:rPr lang="en-US" sz="1100" b="1">
                <a:solidFill>
                  <a:schemeClr val="dk1"/>
                </a:solidFill>
                <a:latin typeface="Calibri"/>
                <a:ea typeface="Calibri"/>
                <a:cs typeface="Calibri"/>
                <a:sym typeface="Calibri"/>
              </a:rPr>
              <a:t> </a:t>
            </a:r>
            <a:r>
              <a:rPr lang="en-US" sz="1100">
                <a:solidFill>
                  <a:schemeClr val="dk1"/>
                </a:solidFill>
                <a:latin typeface="Calibri"/>
                <a:ea typeface="Calibri"/>
                <a:cs typeface="Calibri"/>
                <a:sym typeface="Calibri"/>
              </a:rPr>
              <a:t>mental (psychological, emotional) and social wellbeing in which the individual child can realize their potential, cope with the normal stresses of life, and contribute to their family and community…</a:t>
            </a:r>
            <a:endParaRPr/>
          </a:p>
        </p:txBody>
      </p:sp>
      <p:sp>
        <p:nvSpPr>
          <p:cNvPr id="277" name="Google Shape;277;p13"/>
          <p:cNvSpPr txBox="1"/>
          <p:nvPr/>
        </p:nvSpPr>
        <p:spPr>
          <a:xfrm>
            <a:off x="4554389" y="1155033"/>
            <a:ext cx="1715810"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…more than the </a:t>
            </a:r>
            <a:r>
              <a:rPr lang="en-US" sz="1100" b="1">
                <a:solidFill>
                  <a:schemeClr val="dk1"/>
                </a:solidFill>
                <a:latin typeface="Calibri"/>
                <a:ea typeface="Calibri"/>
                <a:cs typeface="Calibri"/>
                <a:sym typeface="Calibri"/>
              </a:rPr>
              <a:t>absence of</a:t>
            </a:r>
            <a:r>
              <a:rPr lang="en-US" sz="1100">
                <a:solidFill>
                  <a:schemeClr val="dk1"/>
                </a:solidFill>
                <a:latin typeface="Calibri"/>
                <a:ea typeface="Calibri"/>
                <a:cs typeface="Calibri"/>
                <a:sym typeface="Calibri"/>
              </a:rPr>
              <a:t> (or not having) a mental health condition such as depression, anxiety, addiction and substance abuse etc.</a:t>
            </a:r>
            <a:endParaRPr sz="1100">
              <a:solidFill>
                <a:schemeClr val="dk1"/>
              </a:solidFill>
              <a:latin typeface="Calibri"/>
              <a:ea typeface="Calibri"/>
              <a:cs typeface="Calibri"/>
              <a:sym typeface="Calibri"/>
            </a:endParaRPr>
          </a:p>
        </p:txBody>
      </p:sp>
      <p:grpSp>
        <p:nvGrpSpPr>
          <p:cNvPr id="278" name="Google Shape;278;p13"/>
          <p:cNvGrpSpPr/>
          <p:nvPr/>
        </p:nvGrpSpPr>
        <p:grpSpPr>
          <a:xfrm>
            <a:off x="1532441" y="5879261"/>
            <a:ext cx="888222" cy="1602084"/>
            <a:chOff x="2047603" y="1649883"/>
            <a:chExt cx="1631055" cy="2882410"/>
          </a:xfrm>
        </p:grpSpPr>
        <p:grpSp>
          <p:nvGrpSpPr>
            <p:cNvPr id="279" name="Google Shape;279;p13"/>
            <p:cNvGrpSpPr/>
            <p:nvPr/>
          </p:nvGrpSpPr>
          <p:grpSpPr>
            <a:xfrm>
              <a:off x="2047603" y="1649883"/>
              <a:ext cx="1631055" cy="2882410"/>
              <a:chOff x="6239588" y="3188629"/>
              <a:chExt cx="1053994" cy="1799163"/>
            </a:xfrm>
          </p:grpSpPr>
          <p:grpSp>
            <p:nvGrpSpPr>
              <p:cNvPr id="280" name="Google Shape;280;p13"/>
              <p:cNvGrpSpPr/>
              <p:nvPr/>
            </p:nvGrpSpPr>
            <p:grpSpPr>
              <a:xfrm>
                <a:off x="6239588" y="3188629"/>
                <a:ext cx="1053994" cy="1799163"/>
                <a:chOff x="7729092" y="2226754"/>
                <a:chExt cx="2185223" cy="3730164"/>
              </a:xfrm>
            </p:grpSpPr>
            <p:sp>
              <p:nvSpPr>
                <p:cNvPr id="281" name="Google Shape;281;p13"/>
                <p:cNvSpPr/>
                <p:nvPr/>
              </p:nvSpPr>
              <p:spPr>
                <a:xfrm>
                  <a:off x="8212525" y="3545356"/>
                  <a:ext cx="1224623" cy="2411562"/>
                </a:xfrm>
                <a:prstGeom prst="round2SameRect">
                  <a:avLst>
                    <a:gd name="adj1" fmla="val 41871"/>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Arial"/>
                    <a:ea typeface="Arial"/>
                    <a:cs typeface="Arial"/>
                    <a:sym typeface="Arial"/>
                  </a:endParaRPr>
                </a:p>
              </p:txBody>
            </p:sp>
            <p:sp>
              <p:nvSpPr>
                <p:cNvPr id="282" name="Google Shape;282;p13"/>
                <p:cNvSpPr/>
                <p:nvPr/>
              </p:nvSpPr>
              <p:spPr>
                <a:xfrm>
                  <a:off x="8212539" y="2226754"/>
                  <a:ext cx="1238543" cy="1238543"/>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Arial"/>
                    <a:ea typeface="Arial"/>
                    <a:cs typeface="Arial"/>
                    <a:sym typeface="Arial"/>
                  </a:endParaRPr>
                </a:p>
              </p:txBody>
            </p:sp>
            <p:grpSp>
              <p:nvGrpSpPr>
                <p:cNvPr id="283" name="Google Shape;283;p13"/>
                <p:cNvGrpSpPr/>
                <p:nvPr/>
              </p:nvGrpSpPr>
              <p:grpSpPr>
                <a:xfrm rot="507905">
                  <a:off x="7839580" y="3799168"/>
                  <a:ext cx="669658" cy="1550686"/>
                  <a:chOff x="7916671" y="3912471"/>
                  <a:chExt cx="669658" cy="1550686"/>
                </a:xfrm>
              </p:grpSpPr>
              <p:sp>
                <p:nvSpPr>
                  <p:cNvPr id="284" name="Google Shape;284;p13"/>
                  <p:cNvSpPr/>
                  <p:nvPr/>
                </p:nvSpPr>
                <p:spPr>
                  <a:xfrm rot="-10029813">
                    <a:off x="8118418" y="3937945"/>
                    <a:ext cx="351575" cy="1086828"/>
                  </a:xfrm>
                  <a:prstGeom prst="round2SameRect">
                    <a:avLst>
                      <a:gd name="adj1" fmla="val 493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Arial"/>
                      <a:ea typeface="Arial"/>
                      <a:cs typeface="Arial"/>
                      <a:sym typeface="Arial"/>
                    </a:endParaRPr>
                  </a:p>
                </p:txBody>
              </p:sp>
              <p:sp>
                <p:nvSpPr>
                  <p:cNvPr id="285" name="Google Shape;285;p13"/>
                  <p:cNvSpPr/>
                  <p:nvPr/>
                </p:nvSpPr>
                <p:spPr>
                  <a:xfrm>
                    <a:off x="7916671" y="5050247"/>
                    <a:ext cx="412910" cy="41291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Arial"/>
                      <a:ea typeface="Arial"/>
                      <a:cs typeface="Arial"/>
                      <a:sym typeface="Arial"/>
                    </a:endParaRPr>
                  </a:p>
                </p:txBody>
              </p:sp>
            </p:grpSp>
            <p:grpSp>
              <p:nvGrpSpPr>
                <p:cNvPr id="286" name="Google Shape;286;p13"/>
                <p:cNvGrpSpPr/>
                <p:nvPr/>
              </p:nvGrpSpPr>
              <p:grpSpPr>
                <a:xfrm rot="-494171" flipH="1">
                  <a:off x="9124058" y="3789398"/>
                  <a:ext cx="682707" cy="1550686"/>
                  <a:chOff x="7916671" y="3912471"/>
                  <a:chExt cx="669658" cy="1550686"/>
                </a:xfrm>
              </p:grpSpPr>
              <p:sp>
                <p:nvSpPr>
                  <p:cNvPr id="287" name="Google Shape;287;p13"/>
                  <p:cNvSpPr/>
                  <p:nvPr/>
                </p:nvSpPr>
                <p:spPr>
                  <a:xfrm rot="-10029813">
                    <a:off x="8118418" y="3937945"/>
                    <a:ext cx="351575" cy="1086828"/>
                  </a:xfrm>
                  <a:prstGeom prst="round2SameRect">
                    <a:avLst>
                      <a:gd name="adj1" fmla="val 493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Arial"/>
                      <a:ea typeface="Arial"/>
                      <a:cs typeface="Arial"/>
                      <a:sym typeface="Arial"/>
                    </a:endParaRPr>
                  </a:p>
                </p:txBody>
              </p:sp>
              <p:sp>
                <p:nvSpPr>
                  <p:cNvPr id="288" name="Google Shape;288;p13"/>
                  <p:cNvSpPr/>
                  <p:nvPr/>
                </p:nvSpPr>
                <p:spPr>
                  <a:xfrm>
                    <a:off x="7916671" y="5050247"/>
                    <a:ext cx="412910" cy="41291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Arial"/>
                      <a:ea typeface="Arial"/>
                      <a:cs typeface="Arial"/>
                      <a:sym typeface="Arial"/>
                    </a:endParaRPr>
                  </a:p>
                </p:txBody>
              </p:sp>
            </p:grpSp>
          </p:grpSp>
          <p:sp>
            <p:nvSpPr>
              <p:cNvPr id="289" name="Google Shape;289;p13"/>
              <p:cNvSpPr/>
              <p:nvPr/>
            </p:nvSpPr>
            <p:spPr>
              <a:xfrm>
                <a:off x="6737059" y="3959422"/>
                <a:ext cx="385258" cy="321207"/>
              </a:xfrm>
              <a:prstGeom prst="hear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Arial"/>
                  <a:ea typeface="Arial"/>
                  <a:cs typeface="Arial"/>
                  <a:sym typeface="Arial"/>
                </a:endParaRPr>
              </a:p>
            </p:txBody>
          </p:sp>
          <p:sp>
            <p:nvSpPr>
              <p:cNvPr id="290" name="Google Shape;290;p13"/>
              <p:cNvSpPr/>
              <p:nvPr/>
            </p:nvSpPr>
            <p:spPr>
              <a:xfrm rot="-3238909">
                <a:off x="6872538" y="4086604"/>
                <a:ext cx="143017" cy="72785"/>
              </a:xfrm>
              <a:prstGeom prst="corner">
                <a:avLst>
                  <a:gd name="adj1" fmla="val 42208"/>
                  <a:gd name="adj2" fmla="val 4335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Arial"/>
                  <a:ea typeface="Arial"/>
                  <a:cs typeface="Arial"/>
                  <a:sym typeface="Arial"/>
                </a:endParaRPr>
              </a:p>
            </p:txBody>
          </p:sp>
        </p:grpSp>
        <p:sp>
          <p:nvSpPr>
            <p:cNvPr id="291" name="Google Shape;291;p13"/>
            <p:cNvSpPr/>
            <p:nvPr/>
          </p:nvSpPr>
          <p:spPr>
            <a:xfrm>
              <a:off x="2972054" y="1708703"/>
              <a:ext cx="421458" cy="45593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Arial"/>
                <a:ea typeface="Arial"/>
                <a:cs typeface="Arial"/>
                <a:sym typeface="Arial"/>
              </a:endParaRPr>
            </a:p>
          </p:txBody>
        </p:sp>
        <p:sp>
          <p:nvSpPr>
            <p:cNvPr id="292" name="Google Shape;292;p13"/>
            <p:cNvSpPr/>
            <p:nvPr/>
          </p:nvSpPr>
          <p:spPr>
            <a:xfrm rot="-3238909">
              <a:off x="3084745" y="1858537"/>
              <a:ext cx="237125" cy="116567"/>
            </a:xfrm>
            <a:prstGeom prst="corner">
              <a:avLst>
                <a:gd name="adj1" fmla="val 42208"/>
                <a:gd name="adj2" fmla="val 4335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Arial"/>
                <a:ea typeface="Arial"/>
                <a:cs typeface="Arial"/>
                <a:sym typeface="Arial"/>
              </a:endParaRPr>
            </a:p>
          </p:txBody>
        </p:sp>
      </p:grpSp>
      <p:grpSp>
        <p:nvGrpSpPr>
          <p:cNvPr id="293" name="Google Shape;293;p13"/>
          <p:cNvGrpSpPr/>
          <p:nvPr/>
        </p:nvGrpSpPr>
        <p:grpSpPr>
          <a:xfrm>
            <a:off x="3916503" y="5673379"/>
            <a:ext cx="1942428" cy="1886791"/>
            <a:chOff x="3943574" y="1346805"/>
            <a:chExt cx="7801386" cy="7801386"/>
          </a:xfrm>
        </p:grpSpPr>
        <p:sp>
          <p:nvSpPr>
            <p:cNvPr id="294" name="Google Shape;294;p13"/>
            <p:cNvSpPr/>
            <p:nvPr/>
          </p:nvSpPr>
          <p:spPr>
            <a:xfrm>
              <a:off x="3943574" y="1346805"/>
              <a:ext cx="7801386" cy="7801386"/>
            </a:xfrm>
            <a:prstGeom prst="ellipse">
              <a:avLst/>
            </a:prstGeom>
            <a:solidFill>
              <a:srgbClr val="0E46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Arial"/>
                <a:ea typeface="Arial"/>
                <a:cs typeface="Arial"/>
                <a:sym typeface="Arial"/>
              </a:endParaRPr>
            </a:p>
          </p:txBody>
        </p:sp>
        <p:sp>
          <p:nvSpPr>
            <p:cNvPr id="295" name="Google Shape;295;p13"/>
            <p:cNvSpPr/>
            <p:nvPr/>
          </p:nvSpPr>
          <p:spPr>
            <a:xfrm>
              <a:off x="4541599" y="1956118"/>
              <a:ext cx="6574444" cy="6574444"/>
            </a:xfrm>
            <a:prstGeom prst="ellips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Arial"/>
                <a:ea typeface="Arial"/>
                <a:cs typeface="Arial"/>
                <a:sym typeface="Arial"/>
              </a:endParaRPr>
            </a:p>
          </p:txBody>
        </p:sp>
        <p:sp>
          <p:nvSpPr>
            <p:cNvPr id="296" name="Google Shape;296;p13"/>
            <p:cNvSpPr/>
            <p:nvPr/>
          </p:nvSpPr>
          <p:spPr>
            <a:xfrm>
              <a:off x="5121643" y="2523285"/>
              <a:ext cx="5385038" cy="5385038"/>
            </a:xfrm>
            <a:prstGeom prst="ellipse">
              <a:avLst/>
            </a:prstGeom>
            <a:solidFill>
              <a:srgbClr val="6ABDE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Arial"/>
                <a:ea typeface="Arial"/>
                <a:cs typeface="Arial"/>
                <a:sym typeface="Arial"/>
              </a:endParaRPr>
            </a:p>
          </p:txBody>
        </p:sp>
        <p:sp>
          <p:nvSpPr>
            <p:cNvPr id="297" name="Google Shape;297;p13"/>
            <p:cNvSpPr/>
            <p:nvPr/>
          </p:nvSpPr>
          <p:spPr>
            <a:xfrm>
              <a:off x="5741231" y="3105543"/>
              <a:ext cx="4145862" cy="4145862"/>
            </a:xfrm>
            <a:prstGeom prst="ellipse">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Arial"/>
                <a:ea typeface="Arial"/>
                <a:cs typeface="Arial"/>
                <a:sym typeface="Arial"/>
              </a:endParaRPr>
            </a:p>
          </p:txBody>
        </p:sp>
        <p:sp>
          <p:nvSpPr>
            <p:cNvPr id="298" name="Google Shape;298;p13"/>
            <p:cNvSpPr/>
            <p:nvPr/>
          </p:nvSpPr>
          <p:spPr>
            <a:xfrm>
              <a:off x="6442797" y="3734452"/>
              <a:ext cx="2802940" cy="280294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Arial"/>
                <a:ea typeface="Arial"/>
                <a:cs typeface="Arial"/>
                <a:sym typeface="Arial"/>
              </a:endParaRPr>
            </a:p>
          </p:txBody>
        </p:sp>
      </p:grpSp>
      <p:sp>
        <p:nvSpPr>
          <p:cNvPr id="299" name="Google Shape;299;p13"/>
          <p:cNvSpPr txBox="1"/>
          <p:nvPr/>
        </p:nvSpPr>
        <p:spPr>
          <a:xfrm>
            <a:off x="874000" y="7862186"/>
            <a:ext cx="2137227"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dk1"/>
                </a:solidFill>
                <a:latin typeface="Calibri"/>
                <a:ea typeface="Calibri"/>
                <a:cs typeface="Calibri"/>
                <a:sym typeface="Calibri"/>
              </a:rPr>
              <a:t>Psychological</a:t>
            </a:r>
            <a:r>
              <a:rPr lang="en-US" sz="1100">
                <a:solidFill>
                  <a:schemeClr val="dk1"/>
                </a:solidFill>
                <a:latin typeface="Calibri"/>
                <a:ea typeface="Calibri"/>
                <a:cs typeface="Calibri"/>
                <a:sym typeface="Calibri"/>
              </a:rPr>
              <a:t>:</a:t>
            </a:r>
            <a:endParaRPr/>
          </a:p>
          <a:p>
            <a:pPr marL="0" marR="0" lvl="0" indent="0" algn="ctr" rtl="0">
              <a:spcBef>
                <a:spcPts val="0"/>
              </a:spcBef>
              <a:spcAft>
                <a:spcPts val="0"/>
              </a:spcAft>
              <a:buNone/>
            </a:pPr>
            <a:r>
              <a:rPr lang="en-US" sz="1100">
                <a:solidFill>
                  <a:schemeClr val="dk1"/>
                </a:solidFill>
                <a:latin typeface="Calibri"/>
                <a:ea typeface="Calibri"/>
                <a:cs typeface="Calibri"/>
                <a:sym typeface="Calibri"/>
              </a:rPr>
              <a:t>Thoughts, feelings, emotions</a:t>
            </a:r>
            <a:endParaRPr/>
          </a:p>
          <a:p>
            <a:pPr marL="0" marR="0" lvl="0" indent="0" algn="ctr" rtl="0">
              <a:spcBef>
                <a:spcPts val="0"/>
              </a:spcBef>
              <a:spcAft>
                <a:spcPts val="0"/>
              </a:spcAft>
              <a:buNone/>
            </a:pPr>
            <a:r>
              <a:rPr lang="en-US" sz="1100">
                <a:solidFill>
                  <a:schemeClr val="dk1"/>
                </a:solidFill>
                <a:latin typeface="Calibri"/>
                <a:ea typeface="Calibri"/>
                <a:cs typeface="Calibri"/>
                <a:sym typeface="Calibri"/>
              </a:rPr>
              <a:t>behavior </a:t>
            </a:r>
            <a:endParaRPr/>
          </a:p>
        </p:txBody>
      </p:sp>
      <p:sp>
        <p:nvSpPr>
          <p:cNvPr id="300" name="Google Shape;300;p13"/>
          <p:cNvSpPr txBox="1"/>
          <p:nvPr/>
        </p:nvSpPr>
        <p:spPr>
          <a:xfrm>
            <a:off x="3881986" y="7776525"/>
            <a:ext cx="2102014"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dk1"/>
                </a:solidFill>
                <a:latin typeface="Calibri"/>
                <a:ea typeface="Calibri"/>
                <a:cs typeface="Calibri"/>
                <a:sym typeface="Calibri"/>
              </a:rPr>
              <a:t>Social:</a:t>
            </a:r>
            <a:endParaRPr/>
          </a:p>
          <a:p>
            <a:pPr marL="0" marR="0" lvl="0" indent="0" algn="ctr" rtl="0">
              <a:spcBef>
                <a:spcPts val="0"/>
              </a:spcBef>
              <a:spcAft>
                <a:spcPts val="0"/>
              </a:spcAft>
              <a:buNone/>
            </a:pPr>
            <a:r>
              <a:rPr lang="en-US" sz="1100">
                <a:solidFill>
                  <a:schemeClr val="dk1"/>
                </a:solidFill>
                <a:latin typeface="Calibri"/>
                <a:ea typeface="Calibri"/>
                <a:cs typeface="Calibri"/>
                <a:sym typeface="Calibri"/>
              </a:rPr>
              <a:t>Relationships and interactions with others (family, community, within the society)</a:t>
            </a:r>
            <a:endParaRPr/>
          </a:p>
        </p:txBody>
      </p:sp>
      <p:grpSp>
        <p:nvGrpSpPr>
          <p:cNvPr id="301" name="Google Shape;301;p13"/>
          <p:cNvGrpSpPr/>
          <p:nvPr/>
        </p:nvGrpSpPr>
        <p:grpSpPr>
          <a:xfrm>
            <a:off x="4080223" y="6366304"/>
            <a:ext cx="417129" cy="719905"/>
            <a:chOff x="7729092" y="2226754"/>
            <a:chExt cx="2185223" cy="3730164"/>
          </a:xfrm>
        </p:grpSpPr>
        <p:sp>
          <p:nvSpPr>
            <p:cNvPr id="302" name="Google Shape;302;p13"/>
            <p:cNvSpPr/>
            <p:nvPr/>
          </p:nvSpPr>
          <p:spPr>
            <a:xfrm>
              <a:off x="8212525" y="3545356"/>
              <a:ext cx="1224623" cy="2411562"/>
            </a:xfrm>
            <a:prstGeom prst="round2SameRect">
              <a:avLst>
                <a:gd name="adj1" fmla="val 41871"/>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 name="Google Shape;303;p13"/>
            <p:cNvSpPr/>
            <p:nvPr/>
          </p:nvSpPr>
          <p:spPr>
            <a:xfrm>
              <a:off x="8212539" y="2226754"/>
              <a:ext cx="1238543" cy="123854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04" name="Google Shape;304;p13"/>
            <p:cNvGrpSpPr/>
            <p:nvPr/>
          </p:nvGrpSpPr>
          <p:grpSpPr>
            <a:xfrm rot="507905">
              <a:off x="7839580" y="3799168"/>
              <a:ext cx="669658" cy="1550686"/>
              <a:chOff x="7916671" y="3912471"/>
              <a:chExt cx="669658" cy="1550686"/>
            </a:xfrm>
          </p:grpSpPr>
          <p:sp>
            <p:nvSpPr>
              <p:cNvPr id="305" name="Google Shape;305;p13"/>
              <p:cNvSpPr/>
              <p:nvPr/>
            </p:nvSpPr>
            <p:spPr>
              <a:xfrm rot="-10029813">
                <a:off x="8118418" y="3937945"/>
                <a:ext cx="351575" cy="1086828"/>
              </a:xfrm>
              <a:prstGeom prst="round2SameRect">
                <a:avLst>
                  <a:gd name="adj1" fmla="val 493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 name="Google Shape;306;p13"/>
              <p:cNvSpPr/>
              <p:nvPr/>
            </p:nvSpPr>
            <p:spPr>
              <a:xfrm>
                <a:off x="7916671" y="5050247"/>
                <a:ext cx="412910" cy="41291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07" name="Google Shape;307;p13"/>
            <p:cNvGrpSpPr/>
            <p:nvPr/>
          </p:nvGrpSpPr>
          <p:grpSpPr>
            <a:xfrm rot="-494171" flipH="1">
              <a:off x="9124058" y="3789398"/>
              <a:ext cx="682707" cy="1550686"/>
              <a:chOff x="7916671" y="3912471"/>
              <a:chExt cx="669658" cy="1550686"/>
            </a:xfrm>
          </p:grpSpPr>
          <p:sp>
            <p:nvSpPr>
              <p:cNvPr id="308" name="Google Shape;308;p13"/>
              <p:cNvSpPr/>
              <p:nvPr/>
            </p:nvSpPr>
            <p:spPr>
              <a:xfrm rot="-10029813">
                <a:off x="8118418" y="3937945"/>
                <a:ext cx="351575" cy="1086828"/>
              </a:xfrm>
              <a:prstGeom prst="round2SameRect">
                <a:avLst>
                  <a:gd name="adj1" fmla="val 493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 name="Google Shape;309;p13"/>
              <p:cNvSpPr/>
              <p:nvPr/>
            </p:nvSpPr>
            <p:spPr>
              <a:xfrm>
                <a:off x="7916671" y="5050247"/>
                <a:ext cx="412910" cy="41291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310" name="Google Shape;310;p13"/>
          <p:cNvGrpSpPr/>
          <p:nvPr/>
        </p:nvGrpSpPr>
        <p:grpSpPr>
          <a:xfrm>
            <a:off x="4678874" y="6191948"/>
            <a:ext cx="417129" cy="719905"/>
            <a:chOff x="7729092" y="2226754"/>
            <a:chExt cx="2185223" cy="3730163"/>
          </a:xfrm>
        </p:grpSpPr>
        <p:sp>
          <p:nvSpPr>
            <p:cNvPr id="311" name="Google Shape;311;p13"/>
            <p:cNvSpPr/>
            <p:nvPr/>
          </p:nvSpPr>
          <p:spPr>
            <a:xfrm>
              <a:off x="8212525" y="3545357"/>
              <a:ext cx="1224625" cy="2411560"/>
            </a:xfrm>
            <a:prstGeom prst="round2SameRect">
              <a:avLst>
                <a:gd name="adj1" fmla="val 41871"/>
                <a:gd name="adj2" fmla="val 0"/>
              </a:avLst>
            </a:prstGeom>
            <a:solidFill>
              <a:srgbClr val="0E46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 name="Google Shape;312;p13"/>
            <p:cNvSpPr/>
            <p:nvPr/>
          </p:nvSpPr>
          <p:spPr>
            <a:xfrm>
              <a:off x="8212539" y="2226754"/>
              <a:ext cx="1238543" cy="1238543"/>
            </a:xfrm>
            <a:prstGeom prst="ellipse">
              <a:avLst/>
            </a:prstGeom>
            <a:solidFill>
              <a:srgbClr val="0E46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13" name="Google Shape;313;p13"/>
            <p:cNvGrpSpPr/>
            <p:nvPr/>
          </p:nvGrpSpPr>
          <p:grpSpPr>
            <a:xfrm rot="507905">
              <a:off x="7839580" y="3799168"/>
              <a:ext cx="669658" cy="1550686"/>
              <a:chOff x="7916671" y="3912471"/>
              <a:chExt cx="669658" cy="1550686"/>
            </a:xfrm>
          </p:grpSpPr>
          <p:sp>
            <p:nvSpPr>
              <p:cNvPr id="314" name="Google Shape;314;p13"/>
              <p:cNvSpPr/>
              <p:nvPr/>
            </p:nvSpPr>
            <p:spPr>
              <a:xfrm rot="-10029813">
                <a:off x="8118418" y="3937945"/>
                <a:ext cx="351575" cy="1086828"/>
              </a:xfrm>
              <a:prstGeom prst="round2SameRect">
                <a:avLst>
                  <a:gd name="adj1" fmla="val 49300"/>
                  <a:gd name="adj2" fmla="val 0"/>
                </a:avLst>
              </a:prstGeom>
              <a:solidFill>
                <a:srgbClr val="0E46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 name="Google Shape;315;p13"/>
              <p:cNvSpPr/>
              <p:nvPr/>
            </p:nvSpPr>
            <p:spPr>
              <a:xfrm>
                <a:off x="7916671" y="5050247"/>
                <a:ext cx="412910" cy="412910"/>
              </a:xfrm>
              <a:prstGeom prst="ellipse">
                <a:avLst/>
              </a:prstGeom>
              <a:solidFill>
                <a:srgbClr val="0E46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6" name="Google Shape;316;p13"/>
            <p:cNvGrpSpPr/>
            <p:nvPr/>
          </p:nvGrpSpPr>
          <p:grpSpPr>
            <a:xfrm rot="-494171" flipH="1">
              <a:off x="9124058" y="3789398"/>
              <a:ext cx="682707" cy="1550686"/>
              <a:chOff x="7916671" y="3912471"/>
              <a:chExt cx="669658" cy="1550686"/>
            </a:xfrm>
          </p:grpSpPr>
          <p:sp>
            <p:nvSpPr>
              <p:cNvPr id="317" name="Google Shape;317;p13"/>
              <p:cNvSpPr/>
              <p:nvPr/>
            </p:nvSpPr>
            <p:spPr>
              <a:xfrm rot="-10029813">
                <a:off x="8118418" y="3937945"/>
                <a:ext cx="351575" cy="1086828"/>
              </a:xfrm>
              <a:prstGeom prst="round2SameRect">
                <a:avLst>
                  <a:gd name="adj1" fmla="val 49300"/>
                  <a:gd name="adj2" fmla="val 0"/>
                </a:avLst>
              </a:prstGeom>
              <a:solidFill>
                <a:srgbClr val="0E46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 name="Google Shape;318;p13"/>
              <p:cNvSpPr/>
              <p:nvPr/>
            </p:nvSpPr>
            <p:spPr>
              <a:xfrm>
                <a:off x="7916671" y="5050247"/>
                <a:ext cx="412910" cy="412910"/>
              </a:xfrm>
              <a:prstGeom prst="ellipse">
                <a:avLst/>
              </a:prstGeom>
              <a:solidFill>
                <a:srgbClr val="0E46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319" name="Google Shape;319;p13"/>
          <p:cNvGrpSpPr/>
          <p:nvPr/>
        </p:nvGrpSpPr>
        <p:grpSpPr>
          <a:xfrm>
            <a:off x="5302049" y="6412571"/>
            <a:ext cx="417129" cy="719905"/>
            <a:chOff x="7729092" y="2226754"/>
            <a:chExt cx="2185223" cy="3730164"/>
          </a:xfrm>
        </p:grpSpPr>
        <p:sp>
          <p:nvSpPr>
            <p:cNvPr id="320" name="Google Shape;320;p13"/>
            <p:cNvSpPr/>
            <p:nvPr/>
          </p:nvSpPr>
          <p:spPr>
            <a:xfrm>
              <a:off x="8212525" y="3545356"/>
              <a:ext cx="1224623" cy="2411562"/>
            </a:xfrm>
            <a:prstGeom prst="round2SameRect">
              <a:avLst>
                <a:gd name="adj1" fmla="val 41871"/>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 name="Google Shape;321;p13"/>
            <p:cNvSpPr/>
            <p:nvPr/>
          </p:nvSpPr>
          <p:spPr>
            <a:xfrm>
              <a:off x="8212539" y="2226754"/>
              <a:ext cx="1238543" cy="123854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22" name="Google Shape;322;p13"/>
            <p:cNvGrpSpPr/>
            <p:nvPr/>
          </p:nvGrpSpPr>
          <p:grpSpPr>
            <a:xfrm rot="507905">
              <a:off x="7839580" y="3799168"/>
              <a:ext cx="669658" cy="1550686"/>
              <a:chOff x="7916671" y="3912471"/>
              <a:chExt cx="669658" cy="1550686"/>
            </a:xfrm>
          </p:grpSpPr>
          <p:sp>
            <p:nvSpPr>
              <p:cNvPr id="323" name="Google Shape;323;p13"/>
              <p:cNvSpPr/>
              <p:nvPr/>
            </p:nvSpPr>
            <p:spPr>
              <a:xfrm rot="-10029813">
                <a:off x="8118418" y="3937945"/>
                <a:ext cx="351575" cy="1086828"/>
              </a:xfrm>
              <a:prstGeom prst="round2SameRect">
                <a:avLst>
                  <a:gd name="adj1" fmla="val 493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 name="Google Shape;324;p13"/>
              <p:cNvSpPr/>
              <p:nvPr/>
            </p:nvSpPr>
            <p:spPr>
              <a:xfrm>
                <a:off x="7916671" y="5050247"/>
                <a:ext cx="412910" cy="41291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25" name="Google Shape;325;p13"/>
            <p:cNvGrpSpPr/>
            <p:nvPr/>
          </p:nvGrpSpPr>
          <p:grpSpPr>
            <a:xfrm rot="-494171" flipH="1">
              <a:off x="9124058" y="3789398"/>
              <a:ext cx="682707" cy="1550686"/>
              <a:chOff x="7916671" y="3912471"/>
              <a:chExt cx="669658" cy="1550686"/>
            </a:xfrm>
          </p:grpSpPr>
          <p:sp>
            <p:nvSpPr>
              <p:cNvPr id="326" name="Google Shape;326;p13"/>
              <p:cNvSpPr/>
              <p:nvPr/>
            </p:nvSpPr>
            <p:spPr>
              <a:xfrm rot="-10029813">
                <a:off x="8118418" y="3937945"/>
                <a:ext cx="351575" cy="1086828"/>
              </a:xfrm>
              <a:prstGeom prst="round2SameRect">
                <a:avLst>
                  <a:gd name="adj1" fmla="val 493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7" name="Google Shape;327;p13"/>
              <p:cNvSpPr/>
              <p:nvPr/>
            </p:nvSpPr>
            <p:spPr>
              <a:xfrm>
                <a:off x="7916671" y="5050247"/>
                <a:ext cx="412910" cy="41291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328" name="Google Shape;328;p13"/>
          <p:cNvSpPr txBox="1"/>
          <p:nvPr/>
        </p:nvSpPr>
        <p:spPr>
          <a:xfrm>
            <a:off x="1009407" y="5184368"/>
            <a:ext cx="390525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PSYCHOSOCIAL IS…</a:t>
            </a:r>
            <a:endParaRPr/>
          </a:p>
        </p:txBody>
      </p:sp>
      <p:sp>
        <p:nvSpPr>
          <p:cNvPr id="329" name="Google Shape;329;p13"/>
          <p:cNvSpPr txBox="1"/>
          <p:nvPr/>
        </p:nvSpPr>
        <p:spPr>
          <a:xfrm>
            <a:off x="4570596" y="2351783"/>
            <a:ext cx="1816877" cy="7848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i="1">
                <a:solidFill>
                  <a:srgbClr val="AEABAB"/>
                </a:solidFill>
                <a:latin typeface="Calibri"/>
                <a:ea typeface="Calibri"/>
                <a:cs typeface="Calibri"/>
                <a:sym typeface="Calibri"/>
              </a:rPr>
              <a:t>Source: Adapted from WHO (2022) Mental Health. https://www.who.int/news-room/fact-sheets/detail/mental-health-strengthening-our-response</a:t>
            </a:r>
            <a:endParaRPr sz="900">
              <a:solidFill>
                <a:srgbClr val="AEABAB"/>
              </a:solidFill>
              <a:latin typeface="Calibri"/>
              <a:ea typeface="Calibri"/>
              <a:cs typeface="Calibri"/>
              <a:sym typeface="Calibri"/>
            </a:endParaRPr>
          </a:p>
        </p:txBody>
      </p:sp>
      <p:sp>
        <p:nvSpPr>
          <p:cNvPr id="330" name="Google Shape;330;p13"/>
          <p:cNvSpPr/>
          <p:nvPr/>
        </p:nvSpPr>
        <p:spPr>
          <a:xfrm>
            <a:off x="3011227" y="6412571"/>
            <a:ext cx="581367" cy="581367"/>
          </a:xfrm>
          <a:prstGeom prst="mathPlus">
            <a:avLst>
              <a:gd name="adj1" fmla="val 2352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1" name="Google Shape;331;p13"/>
          <p:cNvSpPr/>
          <p:nvPr/>
        </p:nvSpPr>
        <p:spPr>
          <a:xfrm rot="1782986">
            <a:off x="286724" y="301110"/>
            <a:ext cx="335595" cy="289306"/>
          </a:xfrm>
          <a:prstGeom prst="hexagon">
            <a:avLst>
              <a:gd name="adj" fmla="val 28965"/>
              <a:gd name="vf" fmla="val 115470"/>
            </a:avLst>
          </a:prstGeom>
          <a:solidFill>
            <a:schemeClr val="accent4"/>
          </a:solidFill>
          <a:ln w="12700" cap="flat" cmpd="sng">
            <a:solidFill>
              <a:srgbClr val="1D8C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2" name="Google Shape;332;p13"/>
          <p:cNvSpPr/>
          <p:nvPr/>
        </p:nvSpPr>
        <p:spPr>
          <a:xfrm rot="1782986">
            <a:off x="286724" y="76395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3" name="Google Shape;333;p13"/>
          <p:cNvSpPr/>
          <p:nvPr/>
        </p:nvSpPr>
        <p:spPr>
          <a:xfrm rot="1782986">
            <a:off x="286724" y="1226800"/>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4" name="Google Shape;334;p13"/>
          <p:cNvSpPr/>
          <p:nvPr/>
        </p:nvSpPr>
        <p:spPr>
          <a:xfrm rot="1782986">
            <a:off x="286724" y="1689645"/>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5" name="Google Shape;335;p13"/>
          <p:cNvSpPr/>
          <p:nvPr/>
        </p:nvSpPr>
        <p:spPr>
          <a:xfrm rot="1782986">
            <a:off x="286724" y="2152490"/>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6" name="Google Shape;336;p13"/>
          <p:cNvSpPr/>
          <p:nvPr/>
        </p:nvSpPr>
        <p:spPr>
          <a:xfrm rot="1782986">
            <a:off x="286724" y="2615335"/>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7" name="Google Shape;337;p13"/>
          <p:cNvSpPr/>
          <p:nvPr/>
        </p:nvSpPr>
        <p:spPr>
          <a:xfrm rot="1782986">
            <a:off x="286724" y="3078179"/>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8" name="Google Shape;338;p13"/>
          <p:cNvSpPr/>
          <p:nvPr/>
        </p:nvSpPr>
        <p:spPr>
          <a:xfrm rot="1782986">
            <a:off x="286724" y="354102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9" name="Google Shape;339;p13"/>
          <p:cNvSpPr/>
          <p:nvPr/>
        </p:nvSpPr>
        <p:spPr>
          <a:xfrm rot="1782986">
            <a:off x="286724" y="4003869"/>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0" name="Google Shape;340;p13"/>
          <p:cNvSpPr/>
          <p:nvPr/>
        </p:nvSpPr>
        <p:spPr>
          <a:xfrm rot="1782986">
            <a:off x="286724" y="446671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14"/>
          <p:cNvSpPr txBox="1"/>
          <p:nvPr/>
        </p:nvSpPr>
        <p:spPr>
          <a:xfrm>
            <a:off x="1008972" y="715797"/>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dk1"/>
                </a:solidFill>
                <a:highlight>
                  <a:srgbClr val="FFFF00"/>
                </a:highlight>
                <a:latin typeface="Calibri"/>
                <a:ea typeface="Calibri"/>
                <a:cs typeface="Calibri"/>
                <a:sym typeface="Calibri"/>
              </a:rPr>
              <a:t>APPLYING A SOCIO-ECOLOGICAL APPROACH</a:t>
            </a:r>
            <a:endParaRPr dirty="0">
              <a:highlight>
                <a:srgbClr val="FFFF00"/>
              </a:highlight>
            </a:endParaRPr>
          </a:p>
        </p:txBody>
      </p:sp>
      <p:grpSp>
        <p:nvGrpSpPr>
          <p:cNvPr id="346" name="Google Shape;346;p14"/>
          <p:cNvGrpSpPr/>
          <p:nvPr/>
        </p:nvGrpSpPr>
        <p:grpSpPr>
          <a:xfrm>
            <a:off x="2876792" y="1371453"/>
            <a:ext cx="3294743" cy="3287487"/>
            <a:chOff x="3943574" y="1346805"/>
            <a:chExt cx="7801386" cy="7801386"/>
          </a:xfrm>
        </p:grpSpPr>
        <p:sp>
          <p:nvSpPr>
            <p:cNvPr id="347" name="Google Shape;347;p14"/>
            <p:cNvSpPr/>
            <p:nvPr/>
          </p:nvSpPr>
          <p:spPr>
            <a:xfrm>
              <a:off x="3943574" y="1346805"/>
              <a:ext cx="7801386" cy="7801386"/>
            </a:xfrm>
            <a:prstGeom prst="ellipse">
              <a:avLst/>
            </a:prstGeom>
            <a:solidFill>
              <a:srgbClr val="0E46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8" name="Google Shape;348;p14"/>
            <p:cNvSpPr/>
            <p:nvPr/>
          </p:nvSpPr>
          <p:spPr>
            <a:xfrm>
              <a:off x="4541599" y="1956118"/>
              <a:ext cx="6574444" cy="6574444"/>
            </a:xfrm>
            <a:prstGeom prst="ellips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9" name="Google Shape;349;p14"/>
            <p:cNvSpPr/>
            <p:nvPr/>
          </p:nvSpPr>
          <p:spPr>
            <a:xfrm>
              <a:off x="5121643" y="2523285"/>
              <a:ext cx="5385038" cy="5385038"/>
            </a:xfrm>
            <a:prstGeom prst="ellipse">
              <a:avLst/>
            </a:prstGeom>
            <a:solidFill>
              <a:srgbClr val="6ABDE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0" name="Google Shape;350;p14"/>
            <p:cNvSpPr/>
            <p:nvPr/>
          </p:nvSpPr>
          <p:spPr>
            <a:xfrm>
              <a:off x="5741231" y="3105543"/>
              <a:ext cx="4145862" cy="4145862"/>
            </a:xfrm>
            <a:prstGeom prst="ellipse">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1" name="Google Shape;351;p14"/>
            <p:cNvSpPr/>
            <p:nvPr/>
          </p:nvSpPr>
          <p:spPr>
            <a:xfrm>
              <a:off x="6442797" y="3734452"/>
              <a:ext cx="2802940" cy="280294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52" name="Google Shape;352;p14"/>
            <p:cNvGrpSpPr/>
            <p:nvPr/>
          </p:nvGrpSpPr>
          <p:grpSpPr>
            <a:xfrm>
              <a:off x="7480949" y="4391502"/>
              <a:ext cx="671707" cy="1493118"/>
              <a:chOff x="3524508" y="2679091"/>
              <a:chExt cx="327409" cy="727787"/>
            </a:xfrm>
          </p:grpSpPr>
          <p:sp>
            <p:nvSpPr>
              <p:cNvPr id="353" name="Google Shape;353;p14"/>
              <p:cNvSpPr/>
              <p:nvPr/>
            </p:nvSpPr>
            <p:spPr>
              <a:xfrm>
                <a:off x="3526909" y="3062732"/>
                <a:ext cx="323729" cy="344146"/>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4" name="Google Shape;354;p14"/>
              <p:cNvSpPr/>
              <p:nvPr/>
            </p:nvSpPr>
            <p:spPr>
              <a:xfrm>
                <a:off x="3524508" y="2679091"/>
                <a:ext cx="327409" cy="3274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355" name="Google Shape;355;p14"/>
          <p:cNvSpPr txBox="1"/>
          <p:nvPr/>
        </p:nvSpPr>
        <p:spPr>
          <a:xfrm>
            <a:off x="1188720" y="1448153"/>
            <a:ext cx="2839237" cy="253795"/>
          </a:xfrm>
          <a:prstGeom prst="rect">
            <a:avLst/>
          </a:prstGeom>
          <a:solidFill>
            <a:srgbClr val="0E4664"/>
          </a:solidFill>
          <a:ln>
            <a:noFill/>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None/>
            </a:pPr>
            <a:r>
              <a:rPr lang="en-US" sz="1400" b="1">
                <a:solidFill>
                  <a:schemeClr val="lt1"/>
                </a:solidFill>
                <a:latin typeface="Calibri"/>
                <a:ea typeface="Calibri"/>
                <a:cs typeface="Calibri"/>
                <a:sym typeface="Calibri"/>
              </a:rPr>
              <a:t>	Socio-cultural norms</a:t>
            </a:r>
            <a:endParaRPr/>
          </a:p>
        </p:txBody>
      </p:sp>
      <p:sp>
        <p:nvSpPr>
          <p:cNvPr id="356" name="Google Shape;356;p14"/>
          <p:cNvSpPr txBox="1"/>
          <p:nvPr/>
        </p:nvSpPr>
        <p:spPr>
          <a:xfrm>
            <a:off x="1409700" y="1828446"/>
            <a:ext cx="2394687" cy="276999"/>
          </a:xfrm>
          <a:prstGeom prst="rect">
            <a:avLst/>
          </a:prstGeom>
          <a:solidFill>
            <a:srgbClr val="156995"/>
          </a:solidFill>
          <a:ln>
            <a:noFill/>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None/>
            </a:pPr>
            <a:r>
              <a:rPr lang="en-US" sz="1400" b="1">
                <a:solidFill>
                  <a:schemeClr val="lt1"/>
                </a:solidFill>
                <a:latin typeface="Calibri"/>
                <a:ea typeface="Calibri"/>
                <a:cs typeface="Calibri"/>
                <a:sym typeface="Calibri"/>
              </a:rPr>
              <a:t>	Society</a:t>
            </a:r>
            <a:endParaRPr/>
          </a:p>
        </p:txBody>
      </p:sp>
      <p:sp>
        <p:nvSpPr>
          <p:cNvPr id="357" name="Google Shape;357;p14"/>
          <p:cNvSpPr txBox="1"/>
          <p:nvPr/>
        </p:nvSpPr>
        <p:spPr>
          <a:xfrm>
            <a:off x="1630680" y="2243307"/>
            <a:ext cx="2133442" cy="305946"/>
          </a:xfrm>
          <a:prstGeom prst="rect">
            <a:avLst/>
          </a:prstGeom>
          <a:solidFill>
            <a:srgbClr val="6ABDEA"/>
          </a:solidFill>
          <a:ln>
            <a:noFill/>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None/>
            </a:pPr>
            <a:r>
              <a:rPr lang="en-US" sz="1400" b="1">
                <a:solidFill>
                  <a:schemeClr val="dk1"/>
                </a:solidFill>
                <a:latin typeface="Calibri"/>
                <a:ea typeface="Calibri"/>
                <a:cs typeface="Calibri"/>
                <a:sym typeface="Calibri"/>
              </a:rPr>
              <a:t>	Community</a:t>
            </a:r>
            <a:endParaRPr/>
          </a:p>
        </p:txBody>
      </p:sp>
      <p:sp>
        <p:nvSpPr>
          <p:cNvPr id="358" name="Google Shape;358;p14"/>
          <p:cNvSpPr txBox="1"/>
          <p:nvPr/>
        </p:nvSpPr>
        <p:spPr>
          <a:xfrm>
            <a:off x="1897379" y="2702473"/>
            <a:ext cx="1940741" cy="305946"/>
          </a:xfrm>
          <a:prstGeom prst="rect">
            <a:avLst/>
          </a:prstGeom>
          <a:solidFill>
            <a:srgbClr val="9BD3F1"/>
          </a:solidFill>
          <a:ln>
            <a:noFill/>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None/>
            </a:pPr>
            <a:r>
              <a:rPr lang="en-US" sz="1400" b="1">
                <a:solidFill>
                  <a:schemeClr val="dk1"/>
                </a:solidFill>
                <a:latin typeface="Calibri"/>
                <a:ea typeface="Calibri"/>
                <a:cs typeface="Calibri"/>
                <a:sym typeface="Calibri"/>
              </a:rPr>
              <a:t>	Family</a:t>
            </a:r>
            <a:endParaRPr/>
          </a:p>
        </p:txBody>
      </p:sp>
      <p:sp>
        <p:nvSpPr>
          <p:cNvPr id="359" name="Google Shape;359;p14"/>
          <p:cNvSpPr txBox="1"/>
          <p:nvPr/>
        </p:nvSpPr>
        <p:spPr>
          <a:xfrm>
            <a:off x="2133600" y="3134916"/>
            <a:ext cx="2155123" cy="305946"/>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None/>
            </a:pPr>
            <a:r>
              <a:rPr lang="en-US" sz="1400" b="1">
                <a:solidFill>
                  <a:schemeClr val="dk1"/>
                </a:solidFill>
                <a:latin typeface="Calibri"/>
                <a:ea typeface="Calibri"/>
                <a:cs typeface="Calibri"/>
                <a:sym typeface="Calibri"/>
              </a:rPr>
              <a:t>	Child</a:t>
            </a:r>
            <a:endParaRPr/>
          </a:p>
        </p:txBody>
      </p:sp>
      <p:sp>
        <p:nvSpPr>
          <p:cNvPr id="360" name="Google Shape;360;p14"/>
          <p:cNvSpPr txBox="1"/>
          <p:nvPr/>
        </p:nvSpPr>
        <p:spPr>
          <a:xfrm>
            <a:off x="1054100" y="4881973"/>
            <a:ext cx="5150034" cy="36471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chemeClr val="dk1"/>
                </a:solidFill>
                <a:latin typeface="Calibri"/>
                <a:ea typeface="Calibri"/>
                <a:cs typeface="Calibri"/>
                <a:sym typeface="Calibri"/>
              </a:rPr>
              <a:t>The socio-ecological model: </a:t>
            </a:r>
            <a:endParaRPr dirty="0"/>
          </a:p>
          <a:p>
            <a:pPr marL="171450" marR="0" lvl="0" indent="-171450" algn="l" rtl="0">
              <a:spcBef>
                <a:spcPts val="0"/>
              </a:spcBef>
              <a:spcAft>
                <a:spcPts val="0"/>
              </a:spcAft>
              <a:buClr>
                <a:schemeClr val="dk1"/>
              </a:buClr>
              <a:buSzPts val="1100"/>
              <a:buFont typeface="Arial"/>
              <a:buChar char="•"/>
            </a:pPr>
            <a:r>
              <a:rPr lang="en-US" sz="1100" dirty="0">
                <a:solidFill>
                  <a:schemeClr val="dk1"/>
                </a:solidFill>
                <a:latin typeface="Calibri"/>
                <a:ea typeface="Calibri"/>
                <a:cs typeface="Calibri"/>
                <a:sym typeface="Calibri"/>
              </a:rPr>
              <a:t>Shows different environmental layers surrounding the child: family, community, society, and socio-cultural norms</a:t>
            </a:r>
            <a:endParaRPr sz="1100" dirty="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100"/>
              <a:buFont typeface="Arial"/>
              <a:buChar char="•"/>
            </a:pPr>
            <a:r>
              <a:rPr lang="en-US" sz="1100" dirty="0">
                <a:solidFill>
                  <a:schemeClr val="dk1"/>
                </a:solidFill>
                <a:latin typeface="Calibri"/>
                <a:ea typeface="Calibri"/>
                <a:cs typeface="Calibri"/>
                <a:sym typeface="Calibri"/>
              </a:rPr>
              <a:t>The different layers can contain care and protection for the child</a:t>
            </a:r>
            <a:endParaRPr dirty="0"/>
          </a:p>
          <a:p>
            <a:pPr marL="171450" marR="0" lvl="0" indent="-171450" algn="l" rtl="0">
              <a:spcBef>
                <a:spcPts val="0"/>
              </a:spcBef>
              <a:spcAft>
                <a:spcPts val="0"/>
              </a:spcAft>
              <a:buClr>
                <a:schemeClr val="dk1"/>
              </a:buClr>
              <a:buSzPts val="1100"/>
              <a:buFont typeface="Arial"/>
              <a:buChar char="•"/>
            </a:pPr>
            <a:r>
              <a:rPr lang="en-US" sz="1100" dirty="0">
                <a:solidFill>
                  <a:schemeClr val="dk1"/>
                </a:solidFill>
                <a:latin typeface="Calibri"/>
                <a:ea typeface="Calibri"/>
                <a:cs typeface="Calibri"/>
                <a:sym typeface="Calibri"/>
              </a:rPr>
              <a:t>But they can also contain child protection risks that could cause harm to child’s well-being, safety, dignity and development</a:t>
            </a:r>
            <a:endParaRPr dirty="0"/>
          </a:p>
          <a:p>
            <a:pPr marL="0" marR="0" lvl="0" indent="0" algn="l" rtl="0">
              <a:spcBef>
                <a:spcPts val="0"/>
              </a:spcBef>
              <a:spcAft>
                <a:spcPts val="0"/>
              </a:spcAft>
              <a:buNone/>
            </a:pP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b="1" dirty="0">
                <a:solidFill>
                  <a:schemeClr val="dk1"/>
                </a:solidFill>
                <a:latin typeface="Calibri"/>
                <a:ea typeface="Calibri"/>
                <a:cs typeface="Calibri"/>
                <a:sym typeface="Calibri"/>
              </a:rPr>
              <a:t>Who or what can the different layers contain?</a:t>
            </a:r>
            <a:endParaRPr dirty="0"/>
          </a:p>
          <a:p>
            <a:pPr marL="171450" marR="0" lvl="0" indent="-171450" algn="l" rtl="0">
              <a:spcBef>
                <a:spcPts val="0"/>
              </a:spcBef>
              <a:spcAft>
                <a:spcPts val="0"/>
              </a:spcAft>
              <a:buClr>
                <a:schemeClr val="dk1"/>
              </a:buClr>
              <a:buSzPts val="1100"/>
              <a:buFont typeface="Arial"/>
              <a:buChar char="•"/>
            </a:pPr>
            <a:r>
              <a:rPr lang="en-US" sz="1100" dirty="0">
                <a:solidFill>
                  <a:schemeClr val="dk1"/>
                </a:solidFill>
                <a:latin typeface="Calibri"/>
                <a:ea typeface="Calibri"/>
                <a:cs typeface="Calibri"/>
                <a:sym typeface="Calibri"/>
              </a:rPr>
              <a:t>Family: parents/caregivers, siblings, aunties and uncles, cousins, grandparents,…</a:t>
            </a:r>
            <a:endParaRPr dirty="0"/>
          </a:p>
          <a:p>
            <a:pPr marL="171450" marR="0" lvl="0" indent="-171450" algn="l" rtl="0">
              <a:spcBef>
                <a:spcPts val="0"/>
              </a:spcBef>
              <a:spcAft>
                <a:spcPts val="0"/>
              </a:spcAft>
              <a:buClr>
                <a:schemeClr val="dk1"/>
              </a:buClr>
              <a:buSzPts val="1100"/>
              <a:buFont typeface="Arial"/>
              <a:buChar char="•"/>
            </a:pPr>
            <a:r>
              <a:rPr lang="en-US" sz="1100" dirty="0">
                <a:solidFill>
                  <a:schemeClr val="dk1"/>
                </a:solidFill>
                <a:latin typeface="Calibri"/>
                <a:ea typeface="Calibri"/>
                <a:cs typeface="Calibri"/>
                <a:sym typeface="Calibri"/>
              </a:rPr>
              <a:t>Community: neighbors, teachers, community leaders,…</a:t>
            </a:r>
            <a:endParaRPr dirty="0"/>
          </a:p>
          <a:p>
            <a:pPr marL="182245" marR="0" lvl="0" indent="-182245" algn="l" rtl="0">
              <a:spcBef>
                <a:spcPts val="0"/>
              </a:spcBef>
              <a:spcAft>
                <a:spcPts val="0"/>
              </a:spcAft>
              <a:buClr>
                <a:schemeClr val="dk1"/>
              </a:buClr>
              <a:buSzPts val="1100"/>
              <a:buFont typeface="Arial"/>
              <a:buChar char="•"/>
            </a:pPr>
            <a:r>
              <a:rPr lang="en-US" sz="1100" dirty="0">
                <a:solidFill>
                  <a:schemeClr val="dk1"/>
                </a:solidFill>
                <a:latin typeface="Calibri"/>
                <a:ea typeface="Calibri"/>
                <a:cs typeface="Calibri"/>
                <a:sym typeface="Calibri"/>
              </a:rPr>
              <a:t>Society: police, local authorities, government, women’s and children's rights groups,…</a:t>
            </a:r>
            <a:endParaRPr sz="1100" dirty="0">
              <a:solidFill>
                <a:schemeClr val="dk1"/>
              </a:solidFill>
              <a:latin typeface="Calibri"/>
              <a:ea typeface="Calibri"/>
              <a:cs typeface="Calibri"/>
              <a:sym typeface="Calibri"/>
            </a:endParaRPr>
          </a:p>
          <a:p>
            <a:pPr marL="182245" marR="0" lvl="0" indent="-182245" algn="l" rtl="0">
              <a:spcBef>
                <a:spcPts val="0"/>
              </a:spcBef>
              <a:spcAft>
                <a:spcPts val="0"/>
              </a:spcAft>
              <a:buClr>
                <a:schemeClr val="dk1"/>
              </a:buClr>
              <a:buSzPts val="1100"/>
              <a:buFont typeface="Arial"/>
              <a:buChar char="•"/>
            </a:pPr>
            <a:r>
              <a:rPr lang="en-US" sz="1100" dirty="0">
                <a:solidFill>
                  <a:schemeClr val="dk1"/>
                </a:solidFill>
                <a:latin typeface="Calibri"/>
                <a:ea typeface="Calibri"/>
                <a:cs typeface="Calibri"/>
                <a:sym typeface="Calibri"/>
              </a:rPr>
              <a:t>Socio-cultural norms: women shouldn’t work outside the house, respect elders, girls have to be dressed in a typical feminine way, the oldest boy </a:t>
            </a:r>
            <a:r>
              <a:rPr lang="en-US" sz="1100"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caries the responsibility over his siblings, physical punishment is normal and good for the child to learn…</a:t>
            </a: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endParaRPr sz="11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b="1" dirty="0">
                <a:solidFill>
                  <a:schemeClr val="dk1"/>
                </a:solidFill>
                <a:latin typeface="Calibri"/>
                <a:ea typeface="Calibri"/>
                <a:cs typeface="Calibri"/>
                <a:sym typeface="Calibri"/>
              </a:rPr>
              <a:t>As a caseworker, your role is:</a:t>
            </a:r>
            <a:endParaRPr dirty="0"/>
          </a:p>
          <a:p>
            <a:pPr marL="171450" marR="0" lvl="0" indent="-171450" algn="l" rtl="0">
              <a:spcBef>
                <a:spcPts val="0"/>
              </a:spcBef>
              <a:spcAft>
                <a:spcPts val="0"/>
              </a:spcAft>
              <a:buClr>
                <a:schemeClr val="dk1"/>
              </a:buClr>
              <a:buSzPts val="1100"/>
              <a:buFont typeface="Arial"/>
              <a:buChar char="•"/>
            </a:pPr>
            <a:r>
              <a:rPr lang="en-US" sz="1100" dirty="0">
                <a:solidFill>
                  <a:schemeClr val="dk1"/>
                </a:solidFill>
                <a:latin typeface="Calibri"/>
                <a:ea typeface="Calibri"/>
                <a:cs typeface="Calibri"/>
                <a:sym typeface="Calibri"/>
              </a:rPr>
              <a:t>To identify who or what in the child’s environment can help to ensure that they are protected</a:t>
            </a:r>
            <a:endParaRPr dirty="0"/>
          </a:p>
          <a:p>
            <a:pPr marL="171450" marR="0" lvl="0" indent="-171450" algn="l" rtl="0">
              <a:spcBef>
                <a:spcPts val="0"/>
              </a:spcBef>
              <a:spcAft>
                <a:spcPts val="0"/>
              </a:spcAft>
              <a:buClr>
                <a:schemeClr val="dk1"/>
              </a:buClr>
              <a:buSzPts val="1100"/>
              <a:buFont typeface="Arial"/>
              <a:buChar char="•"/>
            </a:pPr>
            <a:r>
              <a:rPr lang="en-US" sz="1100" dirty="0">
                <a:solidFill>
                  <a:schemeClr val="dk1"/>
                </a:solidFill>
                <a:latin typeface="Calibri"/>
                <a:ea typeface="Calibri"/>
                <a:cs typeface="Calibri"/>
                <a:sym typeface="Calibri"/>
              </a:rPr>
              <a:t>To identify who or what in the child’s environment is causing or can potentially cause harm</a:t>
            </a:r>
            <a:endParaRPr dirty="0"/>
          </a:p>
        </p:txBody>
      </p:sp>
      <p:sp>
        <p:nvSpPr>
          <p:cNvPr id="361" name="Google Shape;361;p14"/>
          <p:cNvSpPr/>
          <p:nvPr/>
        </p:nvSpPr>
        <p:spPr>
          <a:xfrm rot="1782986">
            <a:off x="286724" y="301110"/>
            <a:ext cx="335595" cy="289306"/>
          </a:xfrm>
          <a:prstGeom prst="hexagon">
            <a:avLst>
              <a:gd name="adj" fmla="val 28965"/>
              <a:gd name="vf" fmla="val 115470"/>
            </a:avLst>
          </a:prstGeom>
          <a:solidFill>
            <a:schemeClr val="accent4"/>
          </a:solidFill>
          <a:ln w="12700" cap="flat" cmpd="sng">
            <a:solidFill>
              <a:srgbClr val="1D8C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2" name="Google Shape;362;p14"/>
          <p:cNvSpPr/>
          <p:nvPr/>
        </p:nvSpPr>
        <p:spPr>
          <a:xfrm rot="1782986">
            <a:off x="286724" y="76395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3" name="Google Shape;363;p14"/>
          <p:cNvSpPr/>
          <p:nvPr/>
        </p:nvSpPr>
        <p:spPr>
          <a:xfrm rot="1782986">
            <a:off x="286724" y="1226800"/>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4" name="Google Shape;364;p14"/>
          <p:cNvSpPr/>
          <p:nvPr/>
        </p:nvSpPr>
        <p:spPr>
          <a:xfrm rot="1782986">
            <a:off x="286724" y="1689645"/>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5" name="Google Shape;365;p14"/>
          <p:cNvSpPr/>
          <p:nvPr/>
        </p:nvSpPr>
        <p:spPr>
          <a:xfrm rot="1782986">
            <a:off x="286724" y="2152490"/>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6" name="Google Shape;366;p14"/>
          <p:cNvSpPr/>
          <p:nvPr/>
        </p:nvSpPr>
        <p:spPr>
          <a:xfrm rot="1782986">
            <a:off x="286724" y="2615335"/>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7" name="Google Shape;367;p14"/>
          <p:cNvSpPr/>
          <p:nvPr/>
        </p:nvSpPr>
        <p:spPr>
          <a:xfrm rot="1782986">
            <a:off x="286724" y="3078179"/>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8" name="Google Shape;368;p14"/>
          <p:cNvSpPr/>
          <p:nvPr/>
        </p:nvSpPr>
        <p:spPr>
          <a:xfrm rot="1782986">
            <a:off x="286724" y="354102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9" name="Google Shape;369;p14"/>
          <p:cNvSpPr/>
          <p:nvPr/>
        </p:nvSpPr>
        <p:spPr>
          <a:xfrm rot="1782986">
            <a:off x="286724" y="4003869"/>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0" name="Google Shape;370;p14"/>
          <p:cNvSpPr/>
          <p:nvPr/>
        </p:nvSpPr>
        <p:spPr>
          <a:xfrm rot="1782986">
            <a:off x="286724" y="446671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15"/>
          <p:cNvSpPr txBox="1"/>
          <p:nvPr/>
        </p:nvSpPr>
        <p:spPr>
          <a:xfrm>
            <a:off x="996286" y="707320"/>
            <a:ext cx="525181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CHILD PROTECTION AND MENTAL HEALTH PSYCHOSOCIAL SUPPORT TERMS</a:t>
            </a:r>
            <a:endParaRPr/>
          </a:p>
        </p:txBody>
      </p:sp>
      <p:sp>
        <p:nvSpPr>
          <p:cNvPr id="377" name="Google Shape;377;p15"/>
          <p:cNvSpPr txBox="1"/>
          <p:nvPr/>
        </p:nvSpPr>
        <p:spPr>
          <a:xfrm>
            <a:off x="996286" y="7521306"/>
            <a:ext cx="1423829" cy="1032847"/>
          </a:xfrm>
          <a:prstGeom prst="rect">
            <a:avLst/>
          </a:prstGeom>
          <a:noFill/>
          <a:ln w="9525" cap="flat" cmpd="sng">
            <a:solidFill>
              <a:schemeClr val="accent4"/>
            </a:solidFill>
            <a:prstDash val="solid"/>
            <a:round/>
            <a:headEnd type="none" w="sm" len="sm"/>
            <a:tailEnd type="none" w="sm" len="sm"/>
          </a:ln>
        </p:spPr>
        <p:txBody>
          <a:bodyPr spcFirstLastPara="1" wrap="square" lIns="180000" tIns="180000" rIns="180000" bIns="180000" anchor="ctr" anchorCtr="0">
            <a:noAutofit/>
          </a:bodyPr>
          <a:lstStyle/>
          <a:p>
            <a:pPr marL="0" marR="0" lvl="0" indent="0" algn="ctr" rtl="0">
              <a:spcBef>
                <a:spcPts val="0"/>
              </a:spcBef>
              <a:spcAft>
                <a:spcPts val="0"/>
              </a:spcAft>
              <a:buNone/>
            </a:pPr>
            <a:r>
              <a:rPr lang="en-US" sz="1100" b="1">
                <a:solidFill>
                  <a:schemeClr val="dk1"/>
                </a:solidFill>
                <a:latin typeface="Calibri"/>
                <a:ea typeface="Calibri"/>
                <a:cs typeface="Calibri"/>
                <a:sym typeface="Calibri"/>
              </a:rPr>
              <a:t>Mental health condition</a:t>
            </a:r>
            <a:endParaRPr/>
          </a:p>
        </p:txBody>
      </p:sp>
      <p:sp>
        <p:nvSpPr>
          <p:cNvPr id="378" name="Google Shape;378;p15"/>
          <p:cNvSpPr txBox="1"/>
          <p:nvPr/>
        </p:nvSpPr>
        <p:spPr>
          <a:xfrm>
            <a:off x="2967106" y="7263502"/>
            <a:ext cx="3281042" cy="1379178"/>
          </a:xfrm>
          <a:prstGeom prst="rect">
            <a:avLst/>
          </a:prstGeom>
          <a:noFill/>
          <a:ln w="9525" cap="flat" cmpd="sng">
            <a:solidFill>
              <a:schemeClr val="accent4"/>
            </a:solidFill>
            <a:prstDash val="solid"/>
            <a:round/>
            <a:headEnd type="none" w="sm" len="sm"/>
            <a:tailEnd type="none" w="sm" len="sm"/>
          </a:ln>
        </p:spPr>
        <p:txBody>
          <a:bodyPr spcFirstLastPara="1" wrap="square" lIns="180000" tIns="180000" rIns="180000" bIns="1800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A wide range of conditions, meaning conditions that affect mood, thinking, and behavior. Some examples include depression, anxiety, addiction and substance abuse, schizophrenia, eating disorders, bipolar disorders, and developmental disorders including autism spectrum disorder.</a:t>
            </a:r>
            <a:endParaRPr/>
          </a:p>
        </p:txBody>
      </p:sp>
      <p:sp>
        <p:nvSpPr>
          <p:cNvPr id="379" name="Google Shape;379;p15"/>
          <p:cNvSpPr txBox="1"/>
          <p:nvPr/>
        </p:nvSpPr>
        <p:spPr>
          <a:xfrm>
            <a:off x="1001921" y="1646488"/>
            <a:ext cx="1423829" cy="1032847"/>
          </a:xfrm>
          <a:prstGeom prst="rect">
            <a:avLst/>
          </a:prstGeom>
          <a:noFill/>
          <a:ln w="9525" cap="flat" cmpd="sng">
            <a:solidFill>
              <a:schemeClr val="accent4"/>
            </a:solidFill>
            <a:prstDash val="solid"/>
            <a:round/>
            <a:headEnd type="none" w="sm" len="sm"/>
            <a:tailEnd type="none" w="sm" len="sm"/>
          </a:ln>
        </p:spPr>
        <p:txBody>
          <a:bodyPr spcFirstLastPara="1" wrap="square" lIns="180000" tIns="180000" rIns="180000" bIns="180000" anchor="ctr" anchorCtr="0">
            <a:noAutofit/>
          </a:bodyPr>
          <a:lstStyle/>
          <a:p>
            <a:pPr marL="0" marR="0" lvl="0" indent="0" algn="ctr" rtl="0">
              <a:spcBef>
                <a:spcPts val="0"/>
              </a:spcBef>
              <a:spcAft>
                <a:spcPts val="0"/>
              </a:spcAft>
              <a:buNone/>
            </a:pPr>
            <a:r>
              <a:rPr lang="en-US" sz="1100" b="1">
                <a:solidFill>
                  <a:schemeClr val="dk1"/>
                </a:solidFill>
                <a:latin typeface="Calibri"/>
                <a:ea typeface="Calibri"/>
                <a:cs typeface="Calibri"/>
                <a:sym typeface="Calibri"/>
              </a:rPr>
              <a:t>Psychosocial</a:t>
            </a:r>
            <a:endParaRPr/>
          </a:p>
        </p:txBody>
      </p:sp>
      <p:sp>
        <p:nvSpPr>
          <p:cNvPr id="380" name="Google Shape;380;p15"/>
          <p:cNvSpPr txBox="1"/>
          <p:nvPr/>
        </p:nvSpPr>
        <p:spPr>
          <a:xfrm>
            <a:off x="2974921" y="1420342"/>
            <a:ext cx="3281042" cy="1548455"/>
          </a:xfrm>
          <a:prstGeom prst="rect">
            <a:avLst/>
          </a:prstGeom>
          <a:noFill/>
          <a:ln w="9525" cap="flat" cmpd="sng">
            <a:solidFill>
              <a:schemeClr val="accent4"/>
            </a:solidFill>
            <a:prstDash val="solid"/>
            <a:round/>
            <a:headEnd type="none" w="sm" len="sm"/>
            <a:tailEnd type="none" w="sm" len="sm"/>
          </a:ln>
        </p:spPr>
        <p:txBody>
          <a:bodyPr spcFirstLastPara="1" wrap="square" lIns="180000" tIns="180000" rIns="180000" bIns="1800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The interaction between social aspects (such as interpersonal relationships, social connections, social norms, social roles, community life and religious life) and psychological aspects (such as emotions, thoughts, behaviors, knowledge and coping strategies) that contribute to overall well-being.</a:t>
            </a:r>
            <a:endParaRPr/>
          </a:p>
        </p:txBody>
      </p:sp>
      <p:sp>
        <p:nvSpPr>
          <p:cNvPr id="381" name="Google Shape;381;p15"/>
          <p:cNvSpPr txBox="1"/>
          <p:nvPr/>
        </p:nvSpPr>
        <p:spPr>
          <a:xfrm>
            <a:off x="2484505" y="1724229"/>
            <a:ext cx="36830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a:solidFill>
                  <a:schemeClr val="accent4"/>
                </a:solidFill>
                <a:latin typeface="Overlock"/>
                <a:ea typeface="Overlock"/>
                <a:cs typeface="Overlock"/>
                <a:sym typeface="Overlock"/>
              </a:rPr>
              <a:t>=</a:t>
            </a:r>
            <a:endParaRPr/>
          </a:p>
        </p:txBody>
      </p:sp>
      <p:sp>
        <p:nvSpPr>
          <p:cNvPr id="382" name="Google Shape;382;p15"/>
          <p:cNvSpPr txBox="1"/>
          <p:nvPr/>
        </p:nvSpPr>
        <p:spPr>
          <a:xfrm>
            <a:off x="1001921" y="3624975"/>
            <a:ext cx="1423829" cy="1032847"/>
          </a:xfrm>
          <a:prstGeom prst="rect">
            <a:avLst/>
          </a:prstGeom>
          <a:noFill/>
          <a:ln w="9525" cap="flat" cmpd="sng">
            <a:solidFill>
              <a:schemeClr val="accent4"/>
            </a:solidFill>
            <a:prstDash val="solid"/>
            <a:round/>
            <a:headEnd type="none" w="sm" len="sm"/>
            <a:tailEnd type="none" w="sm" len="sm"/>
          </a:ln>
        </p:spPr>
        <p:txBody>
          <a:bodyPr spcFirstLastPara="1" wrap="square" lIns="180000" tIns="180000" rIns="180000" bIns="180000" anchor="ctr" anchorCtr="0">
            <a:noAutofit/>
          </a:bodyPr>
          <a:lstStyle/>
          <a:p>
            <a:pPr marL="0" marR="0" lvl="0" indent="0" algn="ctr" rtl="0">
              <a:spcBef>
                <a:spcPts val="0"/>
              </a:spcBef>
              <a:spcAft>
                <a:spcPts val="0"/>
              </a:spcAft>
              <a:buNone/>
            </a:pPr>
            <a:r>
              <a:rPr lang="en-US" sz="1100" b="1">
                <a:solidFill>
                  <a:schemeClr val="dk1"/>
                </a:solidFill>
                <a:latin typeface="Calibri"/>
                <a:ea typeface="Calibri"/>
                <a:cs typeface="Calibri"/>
                <a:sym typeface="Calibri"/>
              </a:rPr>
              <a:t>Mental health and wellbeing </a:t>
            </a:r>
            <a:endParaRPr/>
          </a:p>
        </p:txBody>
      </p:sp>
      <p:sp>
        <p:nvSpPr>
          <p:cNvPr id="383" name="Google Shape;383;p15"/>
          <p:cNvSpPr txBox="1"/>
          <p:nvPr/>
        </p:nvSpPr>
        <p:spPr>
          <a:xfrm>
            <a:off x="2972741" y="3367171"/>
            <a:ext cx="3281042" cy="1548455"/>
          </a:xfrm>
          <a:prstGeom prst="rect">
            <a:avLst/>
          </a:prstGeom>
          <a:noFill/>
          <a:ln w="9525" cap="flat" cmpd="sng">
            <a:solidFill>
              <a:schemeClr val="accent4"/>
            </a:solidFill>
            <a:prstDash val="solid"/>
            <a:round/>
            <a:headEnd type="none" w="sm" len="sm"/>
            <a:tailEnd type="none" w="sm" len="sm"/>
          </a:ln>
        </p:spPr>
        <p:txBody>
          <a:bodyPr spcFirstLastPara="1" wrap="square" lIns="180000" tIns="180000" rIns="180000" bIns="1800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The absence of mental health conditions such as depression, anxiety, addiction and substance abuse. But also the presence of mental (psychological, emotional) and social wellbeing in which the individual child can realize their potential, cope with the normal stresses of life, and contribute to their family and community.</a:t>
            </a:r>
            <a:endParaRPr/>
          </a:p>
        </p:txBody>
      </p:sp>
      <p:sp>
        <p:nvSpPr>
          <p:cNvPr id="384" name="Google Shape;384;p15"/>
          <p:cNvSpPr txBox="1"/>
          <p:nvPr/>
        </p:nvSpPr>
        <p:spPr>
          <a:xfrm>
            <a:off x="1001921" y="5542819"/>
            <a:ext cx="1423829" cy="1032847"/>
          </a:xfrm>
          <a:prstGeom prst="rect">
            <a:avLst/>
          </a:prstGeom>
          <a:noFill/>
          <a:ln w="9525" cap="flat" cmpd="sng">
            <a:solidFill>
              <a:schemeClr val="accent4"/>
            </a:solidFill>
            <a:prstDash val="solid"/>
            <a:round/>
            <a:headEnd type="none" w="sm" len="sm"/>
            <a:tailEnd type="none" w="sm" len="sm"/>
          </a:ln>
        </p:spPr>
        <p:txBody>
          <a:bodyPr spcFirstLastPara="1" wrap="square" lIns="180000" tIns="180000" rIns="180000" bIns="180000" anchor="ctr" anchorCtr="0">
            <a:noAutofit/>
          </a:bodyPr>
          <a:lstStyle/>
          <a:p>
            <a:pPr marL="0" marR="0" lvl="0" indent="0" algn="ctr" rtl="0">
              <a:spcBef>
                <a:spcPts val="0"/>
              </a:spcBef>
              <a:spcAft>
                <a:spcPts val="0"/>
              </a:spcAft>
              <a:buNone/>
            </a:pPr>
            <a:r>
              <a:rPr lang="en-US" sz="1100" b="1">
                <a:solidFill>
                  <a:schemeClr val="dk1"/>
                </a:solidFill>
                <a:latin typeface="Calibri"/>
                <a:ea typeface="Calibri"/>
                <a:cs typeface="Calibri"/>
                <a:sym typeface="Calibri"/>
              </a:rPr>
              <a:t>Mental health and psychosocial support </a:t>
            </a:r>
            <a:endParaRPr/>
          </a:p>
        </p:txBody>
      </p:sp>
      <p:sp>
        <p:nvSpPr>
          <p:cNvPr id="385" name="Google Shape;385;p15"/>
          <p:cNvSpPr txBox="1"/>
          <p:nvPr/>
        </p:nvSpPr>
        <p:spPr>
          <a:xfrm>
            <a:off x="2974921" y="5316673"/>
            <a:ext cx="3281042" cy="1548455"/>
          </a:xfrm>
          <a:prstGeom prst="rect">
            <a:avLst/>
          </a:prstGeom>
          <a:noFill/>
          <a:ln w="9525" cap="flat" cmpd="sng">
            <a:solidFill>
              <a:schemeClr val="accent4"/>
            </a:solidFill>
            <a:prstDash val="solid"/>
            <a:round/>
            <a:headEnd type="none" w="sm" len="sm"/>
            <a:tailEnd type="none" w="sm" len="sm"/>
          </a:ln>
        </p:spPr>
        <p:txBody>
          <a:bodyPr spcFirstLastPara="1" wrap="square" lIns="180000" tIns="180000" rIns="180000" bIns="1800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Any type of local or outside support that aims to protect or promote psychosocial well-being and prevent or treat mental health conditions. MHPSS programs aim to reduce and prevent harm and strengthen resilience to recover from adversity and improve the care conditions that enable children and families to survive and thrive. </a:t>
            </a:r>
            <a:endParaRPr/>
          </a:p>
        </p:txBody>
      </p:sp>
      <p:sp>
        <p:nvSpPr>
          <p:cNvPr id="386" name="Google Shape;386;p15"/>
          <p:cNvSpPr txBox="1"/>
          <p:nvPr/>
        </p:nvSpPr>
        <p:spPr>
          <a:xfrm>
            <a:off x="2484505" y="5620560"/>
            <a:ext cx="36830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a:solidFill>
                  <a:schemeClr val="accent4"/>
                </a:solidFill>
                <a:latin typeface="Overlock"/>
                <a:ea typeface="Overlock"/>
                <a:cs typeface="Overlock"/>
                <a:sym typeface="Overlock"/>
              </a:rPr>
              <a:t>=</a:t>
            </a:r>
            <a:endParaRPr/>
          </a:p>
        </p:txBody>
      </p:sp>
      <p:sp>
        <p:nvSpPr>
          <p:cNvPr id="387" name="Google Shape;387;p15"/>
          <p:cNvSpPr txBox="1"/>
          <p:nvPr/>
        </p:nvSpPr>
        <p:spPr>
          <a:xfrm>
            <a:off x="2484505" y="3672394"/>
            <a:ext cx="36830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a:solidFill>
                  <a:schemeClr val="accent4"/>
                </a:solidFill>
                <a:latin typeface="Overlock"/>
                <a:ea typeface="Overlock"/>
                <a:cs typeface="Overlock"/>
                <a:sym typeface="Overlock"/>
              </a:rPr>
              <a:t>=</a:t>
            </a:r>
            <a:endParaRPr/>
          </a:p>
        </p:txBody>
      </p:sp>
      <p:sp>
        <p:nvSpPr>
          <p:cNvPr id="388" name="Google Shape;388;p15"/>
          <p:cNvSpPr txBox="1"/>
          <p:nvPr/>
        </p:nvSpPr>
        <p:spPr>
          <a:xfrm>
            <a:off x="2484505" y="7537592"/>
            <a:ext cx="36830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a:solidFill>
                  <a:schemeClr val="accent4"/>
                </a:solidFill>
                <a:latin typeface="Overlock"/>
                <a:ea typeface="Overlock"/>
                <a:cs typeface="Overlock"/>
                <a:sym typeface="Overlock"/>
              </a:rPr>
              <a:t>=</a:t>
            </a:r>
            <a:endParaRPr/>
          </a:p>
        </p:txBody>
      </p:sp>
      <p:sp>
        <p:nvSpPr>
          <p:cNvPr id="389" name="Google Shape;389;p15"/>
          <p:cNvSpPr/>
          <p:nvPr/>
        </p:nvSpPr>
        <p:spPr>
          <a:xfrm rot="1782986">
            <a:off x="286724" y="301110"/>
            <a:ext cx="335595" cy="289306"/>
          </a:xfrm>
          <a:prstGeom prst="hexagon">
            <a:avLst>
              <a:gd name="adj" fmla="val 28965"/>
              <a:gd name="vf" fmla="val 115470"/>
            </a:avLst>
          </a:prstGeom>
          <a:solidFill>
            <a:schemeClr val="accent4"/>
          </a:solidFill>
          <a:ln w="12700" cap="flat" cmpd="sng">
            <a:solidFill>
              <a:srgbClr val="1D8C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0" name="Google Shape;390;p15"/>
          <p:cNvSpPr/>
          <p:nvPr/>
        </p:nvSpPr>
        <p:spPr>
          <a:xfrm rot="1782986">
            <a:off x="286724" y="76395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1" name="Google Shape;391;p15"/>
          <p:cNvSpPr/>
          <p:nvPr/>
        </p:nvSpPr>
        <p:spPr>
          <a:xfrm rot="1782986">
            <a:off x="286724" y="1226800"/>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2" name="Google Shape;392;p15"/>
          <p:cNvSpPr/>
          <p:nvPr/>
        </p:nvSpPr>
        <p:spPr>
          <a:xfrm rot="1782986">
            <a:off x="286724" y="1689645"/>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3" name="Google Shape;393;p15"/>
          <p:cNvSpPr/>
          <p:nvPr/>
        </p:nvSpPr>
        <p:spPr>
          <a:xfrm rot="1782986">
            <a:off x="286724" y="2152490"/>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4" name="Google Shape;394;p15"/>
          <p:cNvSpPr/>
          <p:nvPr/>
        </p:nvSpPr>
        <p:spPr>
          <a:xfrm rot="1782986">
            <a:off x="286724" y="2615335"/>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5" name="Google Shape;395;p15"/>
          <p:cNvSpPr/>
          <p:nvPr/>
        </p:nvSpPr>
        <p:spPr>
          <a:xfrm rot="1782986">
            <a:off x="286724" y="3078179"/>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6" name="Google Shape;396;p15"/>
          <p:cNvSpPr/>
          <p:nvPr/>
        </p:nvSpPr>
        <p:spPr>
          <a:xfrm rot="1782986">
            <a:off x="286724" y="354102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7" name="Google Shape;397;p15"/>
          <p:cNvSpPr/>
          <p:nvPr/>
        </p:nvSpPr>
        <p:spPr>
          <a:xfrm rot="1782986">
            <a:off x="286724" y="4003869"/>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8" name="Google Shape;398;p15"/>
          <p:cNvSpPr/>
          <p:nvPr/>
        </p:nvSpPr>
        <p:spPr>
          <a:xfrm rot="1782986">
            <a:off x="286724" y="446671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16"/>
          <p:cNvSpPr txBox="1"/>
          <p:nvPr/>
        </p:nvSpPr>
        <p:spPr>
          <a:xfrm>
            <a:off x="1008972" y="706017"/>
            <a:ext cx="525404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lt1"/>
                </a:solidFill>
                <a:highlight>
                  <a:srgbClr val="1D8CC8"/>
                </a:highlight>
                <a:latin typeface="Calibri"/>
                <a:ea typeface="Calibri"/>
                <a:cs typeface="Calibri"/>
                <a:sym typeface="Calibri"/>
              </a:rPr>
              <a:t>STRESS AND DISTRESS</a:t>
            </a:r>
            <a:endParaRPr/>
          </a:p>
        </p:txBody>
      </p:sp>
      <p:sp>
        <p:nvSpPr>
          <p:cNvPr id="404" name="Google Shape;404;p16"/>
          <p:cNvSpPr txBox="1"/>
          <p:nvPr/>
        </p:nvSpPr>
        <p:spPr>
          <a:xfrm>
            <a:off x="1008972" y="5024291"/>
            <a:ext cx="5254042"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It is important to note that psychological distress is different from stress.</a:t>
            </a:r>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Stress is a normal reaction to a change or a challenge </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Distress occurs when the stress is intense or when a person experiences stress for a longer period of time </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Distress causes uncomfortable or unpleasant feelings and emotions. </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It impacts a person’s functioning and ability to cope, to focus, to participate in social interactions.</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Unpleasant feelings or emotions that can impact a person’s level of functioning and ability to navigate and participate in social interactions.</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Sadness, anxiety, distraction, disruption in relationships with others and some symptoms of mental illness are manifestations of psychological distress.</a:t>
            </a:r>
            <a:endParaRPr/>
          </a:p>
        </p:txBody>
      </p:sp>
      <p:sp>
        <p:nvSpPr>
          <p:cNvPr id="405" name="Google Shape;405;p16"/>
          <p:cNvSpPr txBox="1"/>
          <p:nvPr/>
        </p:nvSpPr>
        <p:spPr>
          <a:xfrm>
            <a:off x="3429000" y="3300328"/>
            <a:ext cx="2228283"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DISTRESS</a:t>
            </a:r>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Intense stress </a:t>
            </a:r>
            <a:r>
              <a:rPr lang="en-US" sz="1100" i="1">
                <a:solidFill>
                  <a:schemeClr val="dk1"/>
                </a:solidFill>
                <a:latin typeface="Calibri"/>
                <a:ea typeface="Calibri"/>
                <a:cs typeface="Calibri"/>
                <a:sym typeface="Calibri"/>
              </a:rPr>
              <a:t>(e.g. in a violent crisis)</a:t>
            </a:r>
            <a:endParaRPr/>
          </a:p>
          <a:p>
            <a:pPr marL="285750" marR="0" lvl="0" indent="-2857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Experiencing stress over a longer period of time</a:t>
            </a:r>
            <a:r>
              <a:rPr lang="en-US" sz="1100" i="1">
                <a:solidFill>
                  <a:schemeClr val="dk1"/>
                </a:solidFill>
                <a:latin typeface="Calibri"/>
                <a:ea typeface="Calibri"/>
                <a:cs typeface="Calibri"/>
                <a:sym typeface="Calibri"/>
              </a:rPr>
              <a:t> (e.g. years of displacement and poverty)</a:t>
            </a:r>
            <a:endParaRPr/>
          </a:p>
        </p:txBody>
      </p:sp>
      <p:sp>
        <p:nvSpPr>
          <p:cNvPr id="406" name="Google Shape;406;p16"/>
          <p:cNvSpPr txBox="1"/>
          <p:nvPr/>
        </p:nvSpPr>
        <p:spPr>
          <a:xfrm>
            <a:off x="1200717" y="3269707"/>
            <a:ext cx="1422409"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STRESS</a:t>
            </a:r>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Normal reaction to a change or a challenge </a:t>
            </a:r>
            <a:r>
              <a:rPr lang="en-US" sz="1100" i="1">
                <a:solidFill>
                  <a:schemeClr val="dk1"/>
                </a:solidFill>
                <a:latin typeface="Calibri"/>
                <a:ea typeface="Calibri"/>
                <a:cs typeface="Calibri"/>
                <a:sym typeface="Calibri"/>
              </a:rPr>
              <a:t>(e.g. first day at school)</a:t>
            </a:r>
            <a:endParaRPr/>
          </a:p>
        </p:txBody>
      </p:sp>
      <p:sp>
        <p:nvSpPr>
          <p:cNvPr id="407" name="Google Shape;407;p16"/>
          <p:cNvSpPr/>
          <p:nvPr/>
        </p:nvSpPr>
        <p:spPr>
          <a:xfrm rot="10800000">
            <a:off x="1343826" y="2043107"/>
            <a:ext cx="961018" cy="913929"/>
          </a:xfrm>
          <a:prstGeom prst="trapezoid">
            <a:avLst>
              <a:gd name="adj" fmla="val 17494"/>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408" name="Google Shape;408;p16"/>
          <p:cNvSpPr/>
          <p:nvPr/>
        </p:nvSpPr>
        <p:spPr>
          <a:xfrm>
            <a:off x="4154130" y="1792239"/>
            <a:ext cx="776596" cy="658658"/>
          </a:xfrm>
          <a:prstGeom prst="cloud">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409" name="Google Shape;409;p16"/>
          <p:cNvSpPr/>
          <p:nvPr/>
        </p:nvSpPr>
        <p:spPr>
          <a:xfrm>
            <a:off x="4861812" y="1924133"/>
            <a:ext cx="68913" cy="977844"/>
          </a:xfrm>
          <a:prstGeom prst="ellips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410" name="Google Shape;410;p16"/>
          <p:cNvSpPr/>
          <p:nvPr/>
        </p:nvSpPr>
        <p:spPr>
          <a:xfrm>
            <a:off x="4607119" y="2835407"/>
            <a:ext cx="850161" cy="121629"/>
          </a:xfrm>
          <a:prstGeom prst="ellips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411" name="Google Shape;411;p16"/>
          <p:cNvSpPr/>
          <p:nvPr/>
        </p:nvSpPr>
        <p:spPr>
          <a:xfrm rot="10800000">
            <a:off x="3935251" y="2043107"/>
            <a:ext cx="961018" cy="913929"/>
          </a:xfrm>
          <a:prstGeom prst="trapezoid">
            <a:avLst>
              <a:gd name="adj" fmla="val 17494"/>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412" name="Google Shape;412;p16"/>
          <p:cNvSpPr/>
          <p:nvPr/>
        </p:nvSpPr>
        <p:spPr>
          <a:xfrm rot="1782986">
            <a:off x="286724" y="301110"/>
            <a:ext cx="335595" cy="289306"/>
          </a:xfrm>
          <a:prstGeom prst="hexagon">
            <a:avLst>
              <a:gd name="adj" fmla="val 28965"/>
              <a:gd name="vf" fmla="val 115470"/>
            </a:avLst>
          </a:prstGeom>
          <a:solidFill>
            <a:schemeClr val="accent4"/>
          </a:solidFill>
          <a:ln w="12700" cap="flat" cmpd="sng">
            <a:solidFill>
              <a:srgbClr val="1D8C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3" name="Google Shape;413;p16"/>
          <p:cNvSpPr/>
          <p:nvPr/>
        </p:nvSpPr>
        <p:spPr>
          <a:xfrm rot="1782986">
            <a:off x="286724" y="76395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4" name="Google Shape;414;p16"/>
          <p:cNvSpPr/>
          <p:nvPr/>
        </p:nvSpPr>
        <p:spPr>
          <a:xfrm rot="1782986">
            <a:off x="286724" y="122680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5" name="Google Shape;415;p16"/>
          <p:cNvSpPr/>
          <p:nvPr/>
        </p:nvSpPr>
        <p:spPr>
          <a:xfrm rot="1782986">
            <a:off x="286724" y="1689645"/>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6" name="Google Shape;416;p16"/>
          <p:cNvSpPr/>
          <p:nvPr/>
        </p:nvSpPr>
        <p:spPr>
          <a:xfrm rot="1782986">
            <a:off x="286724" y="2152490"/>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7" name="Google Shape;417;p16"/>
          <p:cNvSpPr/>
          <p:nvPr/>
        </p:nvSpPr>
        <p:spPr>
          <a:xfrm rot="1782986">
            <a:off x="286724" y="2615335"/>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8" name="Google Shape;418;p16"/>
          <p:cNvSpPr/>
          <p:nvPr/>
        </p:nvSpPr>
        <p:spPr>
          <a:xfrm rot="1782986">
            <a:off x="286724" y="3078179"/>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9" name="Google Shape;419;p16"/>
          <p:cNvSpPr/>
          <p:nvPr/>
        </p:nvSpPr>
        <p:spPr>
          <a:xfrm rot="1782986">
            <a:off x="286724" y="354102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0" name="Google Shape;420;p16"/>
          <p:cNvSpPr/>
          <p:nvPr/>
        </p:nvSpPr>
        <p:spPr>
          <a:xfrm rot="1782986">
            <a:off x="286724" y="4003869"/>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1" name="Google Shape;421;p16"/>
          <p:cNvSpPr/>
          <p:nvPr/>
        </p:nvSpPr>
        <p:spPr>
          <a:xfrm rot="1782986">
            <a:off x="286724" y="446671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2" name="Google Shape;422;p16"/>
          <p:cNvSpPr txBox="1"/>
          <p:nvPr/>
        </p:nvSpPr>
        <p:spPr>
          <a:xfrm>
            <a:off x="996286" y="1220405"/>
            <a:ext cx="525181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UNDERSTANDING STRESS AND DISTRESS</a:t>
            </a:r>
            <a:endParaRPr sz="1200" b="1">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17"/>
          <p:cNvSpPr txBox="1"/>
          <p:nvPr/>
        </p:nvSpPr>
        <p:spPr>
          <a:xfrm>
            <a:off x="996286" y="702233"/>
            <a:ext cx="525181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POSSIBLE SIGNS OF DISTRESS</a:t>
            </a:r>
            <a:endParaRPr/>
          </a:p>
        </p:txBody>
      </p:sp>
      <p:sp>
        <p:nvSpPr>
          <p:cNvPr id="428" name="Google Shape;428;p17"/>
          <p:cNvSpPr/>
          <p:nvPr/>
        </p:nvSpPr>
        <p:spPr>
          <a:xfrm>
            <a:off x="4626032" y="5741846"/>
            <a:ext cx="1027376" cy="797670"/>
          </a:xfrm>
          <a:prstGeom prst="cloud">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9" name="Google Shape;429;p17"/>
          <p:cNvSpPr/>
          <p:nvPr/>
        </p:nvSpPr>
        <p:spPr>
          <a:xfrm>
            <a:off x="5562242" y="5901576"/>
            <a:ext cx="91167" cy="1184220"/>
          </a:xfrm>
          <a:prstGeom prst="ellips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0" name="Google Shape;430;p17"/>
          <p:cNvSpPr/>
          <p:nvPr/>
        </p:nvSpPr>
        <p:spPr>
          <a:xfrm>
            <a:off x="5225302" y="7005178"/>
            <a:ext cx="1124698" cy="147299"/>
          </a:xfrm>
          <a:prstGeom prst="ellips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1" name="Google Shape;431;p17"/>
          <p:cNvSpPr/>
          <p:nvPr/>
        </p:nvSpPr>
        <p:spPr>
          <a:xfrm rot="10800000">
            <a:off x="4336473" y="6045661"/>
            <a:ext cx="1271352" cy="1106816"/>
          </a:xfrm>
          <a:prstGeom prst="trapezoid">
            <a:avLst>
              <a:gd name="adj" fmla="val 17494"/>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2" name="Google Shape;432;p17"/>
          <p:cNvSpPr txBox="1"/>
          <p:nvPr/>
        </p:nvSpPr>
        <p:spPr>
          <a:xfrm>
            <a:off x="996286" y="1138962"/>
            <a:ext cx="5251811" cy="31392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1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b="1" dirty="0">
                <a:solidFill>
                  <a:schemeClr val="dk1"/>
                </a:solidFill>
                <a:latin typeface="Calibri"/>
                <a:ea typeface="Calibri"/>
                <a:cs typeface="Calibri"/>
                <a:sym typeface="Calibri"/>
              </a:rPr>
              <a:t>Possible signs of distress:</a:t>
            </a:r>
            <a:endParaRPr dirty="0"/>
          </a:p>
          <a:p>
            <a:pPr marL="171450" marR="0" lvl="0" indent="-171450" algn="l" rtl="0">
              <a:spcBef>
                <a:spcPts val="0"/>
              </a:spcBef>
              <a:spcAft>
                <a:spcPts val="0"/>
              </a:spcAft>
              <a:buClr>
                <a:schemeClr val="dk1"/>
              </a:buClr>
              <a:buSzPts val="1100"/>
              <a:buFont typeface="Arial"/>
              <a:buChar char="•"/>
            </a:pPr>
            <a:r>
              <a:rPr lang="en-US" sz="1100" dirty="0">
                <a:solidFill>
                  <a:schemeClr val="dk1"/>
                </a:solidFill>
                <a:latin typeface="Calibri"/>
                <a:ea typeface="Calibri"/>
                <a:cs typeface="Calibri"/>
                <a:sym typeface="Calibri"/>
              </a:rPr>
              <a:t>Eating or sleeping too much or too little</a:t>
            </a:r>
            <a:endParaRPr dirty="0"/>
          </a:p>
          <a:p>
            <a:pPr marL="171450" marR="0" lvl="0" indent="-171450" algn="l" rtl="0">
              <a:spcBef>
                <a:spcPts val="0"/>
              </a:spcBef>
              <a:spcAft>
                <a:spcPts val="0"/>
              </a:spcAft>
              <a:buClr>
                <a:schemeClr val="dk1"/>
              </a:buClr>
              <a:buSzPts val="1100"/>
              <a:buFont typeface="Arial"/>
              <a:buChar char="•"/>
            </a:pPr>
            <a:r>
              <a:rPr lang="en-US" sz="1100" dirty="0">
                <a:solidFill>
                  <a:schemeClr val="dk1"/>
                </a:solidFill>
                <a:latin typeface="Calibri"/>
                <a:ea typeface="Calibri"/>
                <a:cs typeface="Calibri"/>
                <a:sym typeface="Calibri"/>
              </a:rPr>
              <a:t>Pulling away from people and things (e.g. Playgroups and friends or things they used to like to do such as playing football)</a:t>
            </a:r>
            <a:endParaRPr dirty="0"/>
          </a:p>
          <a:p>
            <a:pPr marL="171450" marR="0" lvl="0" indent="-171450" algn="l" rtl="0">
              <a:spcBef>
                <a:spcPts val="0"/>
              </a:spcBef>
              <a:spcAft>
                <a:spcPts val="0"/>
              </a:spcAft>
              <a:buClr>
                <a:schemeClr val="dk1"/>
              </a:buClr>
              <a:buSzPts val="1100"/>
              <a:buFont typeface="Arial"/>
              <a:buChar char="•"/>
            </a:pPr>
            <a:r>
              <a:rPr lang="en-US" sz="1100" dirty="0">
                <a:solidFill>
                  <a:schemeClr val="dk1"/>
                </a:solidFill>
                <a:latin typeface="Calibri"/>
                <a:ea typeface="Calibri"/>
                <a:cs typeface="Calibri"/>
                <a:sym typeface="Calibri"/>
              </a:rPr>
              <a:t>Having low or no energy</a:t>
            </a:r>
            <a:endParaRPr dirty="0"/>
          </a:p>
          <a:p>
            <a:pPr marL="171450" marR="0" lvl="0" indent="-171450" algn="l" rtl="0">
              <a:spcBef>
                <a:spcPts val="0"/>
              </a:spcBef>
              <a:spcAft>
                <a:spcPts val="0"/>
              </a:spcAft>
              <a:buClr>
                <a:schemeClr val="dk1"/>
              </a:buClr>
              <a:buSzPts val="1100"/>
              <a:buFont typeface="Arial"/>
              <a:buChar char="•"/>
            </a:pPr>
            <a:r>
              <a:rPr lang="en-US" sz="1100" dirty="0">
                <a:solidFill>
                  <a:schemeClr val="dk1"/>
                </a:solidFill>
                <a:latin typeface="Calibri"/>
                <a:ea typeface="Calibri"/>
                <a:cs typeface="Calibri"/>
                <a:sym typeface="Calibri"/>
              </a:rPr>
              <a:t>Having unexplained aches and pains, such as constant stomach aches or headaches</a:t>
            </a:r>
            <a:endParaRPr dirty="0"/>
          </a:p>
          <a:p>
            <a:pPr marL="171450" marR="0" lvl="0" indent="-171450" algn="l" rtl="0">
              <a:spcBef>
                <a:spcPts val="0"/>
              </a:spcBef>
              <a:spcAft>
                <a:spcPts val="0"/>
              </a:spcAft>
              <a:buClr>
                <a:schemeClr val="dk1"/>
              </a:buClr>
              <a:buSzPts val="1100"/>
              <a:buFont typeface="Arial"/>
              <a:buChar char="•"/>
            </a:pPr>
            <a:r>
              <a:rPr lang="en-US" sz="1100" dirty="0">
                <a:solidFill>
                  <a:schemeClr val="dk1"/>
                </a:solidFill>
                <a:latin typeface="Calibri"/>
                <a:ea typeface="Calibri"/>
                <a:cs typeface="Calibri"/>
                <a:sym typeface="Calibri"/>
              </a:rPr>
              <a:t>Having difficulty concentrating</a:t>
            </a:r>
            <a:endParaRPr dirty="0"/>
          </a:p>
          <a:p>
            <a:pPr marL="171450" marR="0" lvl="0" indent="-171450" algn="l" rtl="0">
              <a:spcBef>
                <a:spcPts val="0"/>
              </a:spcBef>
              <a:spcAft>
                <a:spcPts val="0"/>
              </a:spcAft>
              <a:buClr>
                <a:schemeClr val="dk1"/>
              </a:buClr>
              <a:buSzPts val="1100"/>
              <a:buFont typeface="Arial"/>
              <a:buChar char="•"/>
            </a:pPr>
            <a:r>
              <a:rPr lang="en-US" sz="1100" dirty="0">
                <a:solidFill>
                  <a:schemeClr val="dk1"/>
                </a:solidFill>
                <a:latin typeface="Calibri"/>
                <a:ea typeface="Calibri"/>
                <a:cs typeface="Calibri"/>
                <a:sym typeface="Calibri"/>
              </a:rPr>
              <a:t>Feeling helpless or hopeless</a:t>
            </a:r>
            <a:endParaRPr dirty="0"/>
          </a:p>
          <a:p>
            <a:pPr marL="171450" marR="0" lvl="0" indent="-171450" algn="l" rtl="0">
              <a:spcBef>
                <a:spcPts val="0"/>
              </a:spcBef>
              <a:spcAft>
                <a:spcPts val="0"/>
              </a:spcAft>
              <a:buClr>
                <a:schemeClr val="dk1"/>
              </a:buClr>
              <a:buSzPts val="1100"/>
              <a:buFont typeface="Arial"/>
              <a:buChar char="•"/>
            </a:pPr>
            <a:r>
              <a:rPr lang="en-US" sz="1100" dirty="0">
                <a:solidFill>
                  <a:schemeClr val="dk1"/>
                </a:solidFill>
                <a:latin typeface="Calibri"/>
                <a:ea typeface="Calibri"/>
                <a:cs typeface="Calibri"/>
                <a:sym typeface="Calibri"/>
              </a:rPr>
              <a:t>Worrying a lot of the time; feeling guilty but not sure why</a:t>
            </a:r>
            <a:endParaRPr dirty="0"/>
          </a:p>
          <a:p>
            <a:pPr marL="171450" marR="0" lvl="0" indent="-171450" algn="l" rtl="0">
              <a:spcBef>
                <a:spcPts val="0"/>
              </a:spcBef>
              <a:spcAft>
                <a:spcPts val="0"/>
              </a:spcAft>
              <a:buClr>
                <a:schemeClr val="dk1"/>
              </a:buClr>
              <a:buSzPts val="1100"/>
              <a:buFont typeface="Arial"/>
              <a:buChar char="•"/>
            </a:pPr>
            <a:r>
              <a:rPr lang="en-US" sz="1100" dirty="0">
                <a:solidFill>
                  <a:schemeClr val="dk1"/>
                </a:solidFill>
                <a:latin typeface="Calibri"/>
                <a:ea typeface="Calibri"/>
                <a:cs typeface="Calibri"/>
                <a:sym typeface="Calibri"/>
              </a:rPr>
              <a:t>Becoming disruptive or aggressive at home or in the classroom (e.g. Hitting other children or adults)</a:t>
            </a:r>
            <a:endParaRPr dirty="0"/>
          </a:p>
          <a:p>
            <a:pPr marL="171450" marR="0" lvl="0" indent="-171450" algn="l" rtl="0">
              <a:spcBef>
                <a:spcPts val="0"/>
              </a:spcBef>
              <a:spcAft>
                <a:spcPts val="0"/>
              </a:spcAft>
              <a:buClr>
                <a:schemeClr val="dk1"/>
              </a:buClr>
              <a:buSzPts val="1100"/>
              <a:buFont typeface="Arial"/>
              <a:buChar char="•"/>
            </a:pPr>
            <a:r>
              <a:rPr lang="en-US" sz="1100" dirty="0">
                <a:solidFill>
                  <a:schemeClr val="dk1"/>
                </a:solidFill>
                <a:latin typeface="Calibri"/>
                <a:ea typeface="Calibri"/>
                <a:cs typeface="Calibri"/>
                <a:sym typeface="Calibri"/>
              </a:rPr>
              <a:t>Having added conflict with peers or caregivers</a:t>
            </a:r>
            <a:endParaRPr dirty="0"/>
          </a:p>
          <a:p>
            <a:pPr marL="171450" marR="0" lvl="0" indent="-171450" algn="l" rtl="0">
              <a:spcBef>
                <a:spcPts val="0"/>
              </a:spcBef>
              <a:spcAft>
                <a:spcPts val="0"/>
              </a:spcAft>
              <a:buClr>
                <a:schemeClr val="dk1"/>
              </a:buClr>
              <a:buSzPts val="1100"/>
              <a:buFont typeface="Arial"/>
              <a:buChar char="•"/>
            </a:pPr>
            <a:r>
              <a:rPr lang="en-US" sz="1100" dirty="0">
                <a:solidFill>
                  <a:schemeClr val="dk1"/>
                </a:solidFill>
                <a:latin typeface="Calibri"/>
                <a:ea typeface="Calibri"/>
                <a:cs typeface="Calibri"/>
                <a:sym typeface="Calibri"/>
              </a:rPr>
              <a:t>Thinking of hurting or killing yourself or someone else</a:t>
            </a:r>
            <a:endParaRPr dirty="0"/>
          </a:p>
          <a:p>
            <a:pPr marL="171450" marR="0" lvl="0" indent="-171450" algn="l" rtl="0">
              <a:spcBef>
                <a:spcPts val="0"/>
              </a:spcBef>
              <a:spcAft>
                <a:spcPts val="0"/>
              </a:spcAft>
              <a:buClr>
                <a:schemeClr val="dk1"/>
              </a:buClr>
              <a:buSzPts val="1100"/>
              <a:buFont typeface="Arial"/>
              <a:buChar char="•"/>
            </a:pPr>
            <a:r>
              <a:rPr lang="en-US" sz="1100" dirty="0">
                <a:solidFill>
                  <a:schemeClr val="dk1"/>
                </a:solidFill>
                <a:latin typeface="Calibri"/>
                <a:ea typeface="Calibri"/>
                <a:cs typeface="Calibri"/>
                <a:sym typeface="Calibri"/>
              </a:rPr>
              <a:t>Having difficulty readjusting to home life</a:t>
            </a:r>
            <a:endParaRPr dirty="0"/>
          </a:p>
          <a:p>
            <a:pPr marL="171450" marR="0" lvl="0" indent="-171450" algn="l" rtl="0">
              <a:spcBef>
                <a:spcPts val="0"/>
              </a:spcBef>
              <a:spcAft>
                <a:spcPts val="0"/>
              </a:spcAft>
              <a:buClr>
                <a:schemeClr val="dk1"/>
              </a:buClr>
              <a:buSzPts val="1100"/>
              <a:buFont typeface="Arial"/>
              <a:buChar char="•"/>
            </a:pPr>
            <a:r>
              <a:rPr lang="en-US" sz="1100" dirty="0">
                <a:solidFill>
                  <a:schemeClr val="dk1"/>
                </a:solidFill>
                <a:latin typeface="Calibri"/>
                <a:ea typeface="Calibri"/>
                <a:cs typeface="Calibri"/>
                <a:sym typeface="Calibri"/>
              </a:rPr>
              <a:t>Experiment with high-risk behaviors (e.g. Drinking, smoking, or using drugs, including prescription medications)</a:t>
            </a:r>
            <a:endParaRPr dirty="0"/>
          </a:p>
          <a:p>
            <a:pPr marL="171450" marR="0" lvl="0" indent="-101600" algn="l" rtl="0">
              <a:spcBef>
                <a:spcPts val="0"/>
              </a:spcBef>
              <a:spcAft>
                <a:spcPts val="0"/>
              </a:spcAft>
              <a:buClr>
                <a:schemeClr val="dk1"/>
              </a:buClr>
              <a:buSzPts val="1100"/>
              <a:buFont typeface="Arial"/>
              <a:buNone/>
            </a:pPr>
            <a:endParaRPr sz="1100" dirty="0">
              <a:solidFill>
                <a:schemeClr val="dk1"/>
              </a:solidFill>
              <a:latin typeface="Calibri"/>
              <a:ea typeface="Calibri"/>
              <a:cs typeface="Calibri"/>
              <a:sym typeface="Calibri"/>
            </a:endParaRPr>
          </a:p>
        </p:txBody>
      </p:sp>
      <p:sp>
        <p:nvSpPr>
          <p:cNvPr id="433" name="Google Shape;433;p17"/>
          <p:cNvSpPr/>
          <p:nvPr/>
        </p:nvSpPr>
        <p:spPr>
          <a:xfrm rot="1782986">
            <a:off x="286724" y="301110"/>
            <a:ext cx="335595" cy="289306"/>
          </a:xfrm>
          <a:prstGeom prst="hexagon">
            <a:avLst>
              <a:gd name="adj" fmla="val 28965"/>
              <a:gd name="vf" fmla="val 115470"/>
            </a:avLst>
          </a:prstGeom>
          <a:solidFill>
            <a:schemeClr val="accent4"/>
          </a:solidFill>
          <a:ln w="12700" cap="flat" cmpd="sng">
            <a:solidFill>
              <a:srgbClr val="1D8C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4" name="Google Shape;434;p17"/>
          <p:cNvSpPr/>
          <p:nvPr/>
        </p:nvSpPr>
        <p:spPr>
          <a:xfrm rot="1782986">
            <a:off x="286724" y="76395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5" name="Google Shape;435;p17"/>
          <p:cNvSpPr/>
          <p:nvPr/>
        </p:nvSpPr>
        <p:spPr>
          <a:xfrm rot="1782986">
            <a:off x="286724" y="122680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6" name="Google Shape;436;p17"/>
          <p:cNvSpPr/>
          <p:nvPr/>
        </p:nvSpPr>
        <p:spPr>
          <a:xfrm rot="1782986">
            <a:off x="286724" y="1689645"/>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7" name="Google Shape;437;p17"/>
          <p:cNvSpPr/>
          <p:nvPr/>
        </p:nvSpPr>
        <p:spPr>
          <a:xfrm rot="1782986">
            <a:off x="286724" y="2152490"/>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8" name="Google Shape;438;p17"/>
          <p:cNvSpPr/>
          <p:nvPr/>
        </p:nvSpPr>
        <p:spPr>
          <a:xfrm rot="1782986">
            <a:off x="286724" y="2615335"/>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9" name="Google Shape;439;p17"/>
          <p:cNvSpPr/>
          <p:nvPr/>
        </p:nvSpPr>
        <p:spPr>
          <a:xfrm rot="1782986">
            <a:off x="286724" y="3078179"/>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0" name="Google Shape;440;p17"/>
          <p:cNvSpPr/>
          <p:nvPr/>
        </p:nvSpPr>
        <p:spPr>
          <a:xfrm rot="1782986">
            <a:off x="286724" y="354102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1" name="Google Shape;441;p17"/>
          <p:cNvSpPr/>
          <p:nvPr/>
        </p:nvSpPr>
        <p:spPr>
          <a:xfrm rot="1782986">
            <a:off x="286724" y="4003869"/>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2" name="Google Shape;442;p17"/>
          <p:cNvSpPr/>
          <p:nvPr/>
        </p:nvSpPr>
        <p:spPr>
          <a:xfrm rot="1782986">
            <a:off x="286724" y="446671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18"/>
          <p:cNvSpPr/>
          <p:nvPr/>
        </p:nvSpPr>
        <p:spPr>
          <a:xfrm>
            <a:off x="1011203" y="7895291"/>
            <a:ext cx="5251811" cy="1087117"/>
          </a:xfrm>
          <a:prstGeom prst="roundRect">
            <a:avLst>
              <a:gd name="adj" fmla="val 16667"/>
            </a:avLst>
          </a:prstGeom>
          <a:solidFill>
            <a:srgbClr val="CCE9F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b="1" dirty="0">
                <a:solidFill>
                  <a:schemeClr val="dk1"/>
                </a:solidFill>
                <a:latin typeface="Calibri"/>
                <a:ea typeface="Calibri"/>
                <a:cs typeface="Calibri"/>
                <a:sym typeface="Calibri"/>
              </a:rPr>
              <a:t>Caseworker’s role</a:t>
            </a:r>
            <a:endParaRPr dirty="0"/>
          </a:p>
          <a:p>
            <a:pPr marL="0" marR="0" lvl="0" indent="0" algn="l" rtl="0">
              <a:spcBef>
                <a:spcPts val="0"/>
              </a:spcBef>
              <a:spcAft>
                <a:spcPts val="0"/>
              </a:spcAft>
              <a:buNone/>
            </a:pPr>
            <a:r>
              <a:rPr lang="en-US" sz="1100" b="1" dirty="0">
                <a:solidFill>
                  <a:schemeClr val="dk1"/>
                </a:solidFill>
                <a:latin typeface="Calibri"/>
                <a:ea typeface="Calibri"/>
                <a:cs typeface="Calibri"/>
                <a:sym typeface="Calibri"/>
              </a:rPr>
              <a:t>REMEMBER! </a:t>
            </a:r>
            <a:r>
              <a:rPr lang="en-US" sz="1100" dirty="0">
                <a:solidFill>
                  <a:schemeClr val="dk1"/>
                </a:solidFill>
                <a:latin typeface="Calibri"/>
                <a:ea typeface="Calibri"/>
                <a:cs typeface="Calibri"/>
                <a:sym typeface="Calibri"/>
              </a:rPr>
              <a:t>Providing MHPSS is part of the supportive function of the caseworker</a:t>
            </a:r>
            <a:endParaRPr dirty="0"/>
          </a:p>
          <a:p>
            <a:pPr marL="0" marR="0" lvl="0" indent="0" algn="l" rtl="0">
              <a:spcBef>
                <a:spcPts val="0"/>
              </a:spcBef>
              <a:spcAft>
                <a:spcPts val="0"/>
              </a:spcAft>
              <a:buNone/>
            </a:pPr>
            <a:r>
              <a:rPr lang="en-US" sz="1100" dirty="0">
                <a:solidFill>
                  <a:schemeClr val="dk1"/>
                </a:solidFill>
                <a:latin typeface="Calibri"/>
                <a:ea typeface="Calibri"/>
                <a:cs typeface="Calibri"/>
                <a:sym typeface="Calibri"/>
              </a:rPr>
              <a:t>The actions, what a caseworker can do, varies depending on whether the child's basic needs are being met or whether the child needs specialized support – actions will also depend on what is available and possible in your context</a:t>
            </a:r>
            <a:endParaRPr dirty="0"/>
          </a:p>
        </p:txBody>
      </p:sp>
      <p:sp>
        <p:nvSpPr>
          <p:cNvPr id="449" name="Google Shape;449;p18"/>
          <p:cNvSpPr txBox="1"/>
          <p:nvPr/>
        </p:nvSpPr>
        <p:spPr>
          <a:xfrm>
            <a:off x="993593" y="1293316"/>
            <a:ext cx="525181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MENTAL HEALTH AND PSYCHOSOCIAL SUPPORT NEEDS</a:t>
            </a:r>
            <a:endParaRPr sz="1200" b="1">
              <a:solidFill>
                <a:schemeClr val="dk1"/>
              </a:solidFill>
              <a:latin typeface="Calibri"/>
              <a:ea typeface="Calibri"/>
              <a:cs typeface="Calibri"/>
              <a:sym typeface="Calibri"/>
            </a:endParaRPr>
          </a:p>
        </p:txBody>
      </p:sp>
      <p:grpSp>
        <p:nvGrpSpPr>
          <p:cNvPr id="450" name="Google Shape;450;p18"/>
          <p:cNvGrpSpPr/>
          <p:nvPr/>
        </p:nvGrpSpPr>
        <p:grpSpPr>
          <a:xfrm>
            <a:off x="2432320" y="1882363"/>
            <a:ext cx="3445646" cy="2582060"/>
            <a:chOff x="0" y="0"/>
            <a:chExt cx="3445646" cy="2582060"/>
          </a:xfrm>
        </p:grpSpPr>
        <p:sp>
          <p:nvSpPr>
            <p:cNvPr id="451" name="Google Shape;451;p18"/>
            <p:cNvSpPr/>
            <p:nvPr/>
          </p:nvSpPr>
          <p:spPr>
            <a:xfrm>
              <a:off x="1292117" y="0"/>
              <a:ext cx="861411" cy="645515"/>
            </a:xfrm>
            <a:prstGeom prst="trapezoid">
              <a:avLst>
                <a:gd name="adj" fmla="val 66723"/>
              </a:avLst>
            </a:prstGeom>
            <a:solidFill>
              <a:srgbClr val="D8B2C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8"/>
            <p:cNvSpPr txBox="1"/>
            <p:nvPr/>
          </p:nvSpPr>
          <p:spPr>
            <a:xfrm>
              <a:off x="1292117" y="0"/>
              <a:ext cx="861411" cy="645515"/>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200" b="1" dirty="0">
                  <a:solidFill>
                    <a:schemeClr val="tx1"/>
                  </a:solidFill>
                  <a:latin typeface="Calibri"/>
                  <a:ea typeface="Calibri"/>
                  <a:cs typeface="Calibri"/>
                  <a:sym typeface="Calibri"/>
                </a:rPr>
                <a:t>Specialized support</a:t>
              </a:r>
              <a:endParaRPr dirty="0">
                <a:solidFill>
                  <a:schemeClr val="tx1"/>
                </a:solidFill>
              </a:endParaRPr>
            </a:p>
          </p:txBody>
        </p:sp>
        <p:sp>
          <p:nvSpPr>
            <p:cNvPr id="453" name="Google Shape;453;p18"/>
            <p:cNvSpPr/>
            <p:nvPr/>
          </p:nvSpPr>
          <p:spPr>
            <a:xfrm>
              <a:off x="861411" y="645515"/>
              <a:ext cx="1722823" cy="645515"/>
            </a:xfrm>
            <a:prstGeom prst="trapezoid">
              <a:avLst>
                <a:gd name="adj" fmla="val 66723"/>
              </a:avLst>
            </a:prstGeom>
            <a:solidFill>
              <a:srgbClr val="9BD3F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8"/>
            <p:cNvSpPr txBox="1"/>
            <p:nvPr/>
          </p:nvSpPr>
          <p:spPr>
            <a:xfrm>
              <a:off x="1162905" y="645515"/>
              <a:ext cx="1119834" cy="645515"/>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200" b="1" dirty="0">
                  <a:solidFill>
                    <a:schemeClr val="tx1"/>
                  </a:solidFill>
                  <a:latin typeface="Calibri"/>
                  <a:ea typeface="Calibri"/>
                  <a:cs typeface="Calibri"/>
                  <a:sym typeface="Calibri"/>
                </a:rPr>
                <a:t>Focused non-specialized support</a:t>
              </a:r>
              <a:endParaRPr dirty="0">
                <a:solidFill>
                  <a:schemeClr val="tx1"/>
                </a:solidFill>
              </a:endParaRPr>
            </a:p>
          </p:txBody>
        </p:sp>
        <p:sp>
          <p:nvSpPr>
            <p:cNvPr id="455" name="Google Shape;455;p18"/>
            <p:cNvSpPr/>
            <p:nvPr/>
          </p:nvSpPr>
          <p:spPr>
            <a:xfrm>
              <a:off x="430705" y="1291030"/>
              <a:ext cx="2584234" cy="645515"/>
            </a:xfrm>
            <a:prstGeom prst="trapezoid">
              <a:avLst>
                <a:gd name="adj" fmla="val 66723"/>
              </a:avLst>
            </a:prstGeom>
            <a:solidFill>
              <a:srgbClr val="BDE8E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8"/>
            <p:cNvSpPr txBox="1"/>
            <p:nvPr/>
          </p:nvSpPr>
          <p:spPr>
            <a:xfrm>
              <a:off x="882946" y="1291030"/>
              <a:ext cx="1679752" cy="645515"/>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200" b="1" dirty="0">
                  <a:solidFill>
                    <a:schemeClr val="tx1"/>
                  </a:solidFill>
                  <a:latin typeface="Calibri"/>
                  <a:ea typeface="Calibri"/>
                  <a:cs typeface="Calibri"/>
                  <a:sym typeface="Calibri"/>
                </a:rPr>
                <a:t>Community and family support</a:t>
              </a:r>
              <a:endParaRPr dirty="0">
                <a:solidFill>
                  <a:schemeClr val="tx1"/>
                </a:solidFill>
              </a:endParaRPr>
            </a:p>
          </p:txBody>
        </p:sp>
        <p:sp>
          <p:nvSpPr>
            <p:cNvPr id="457" name="Google Shape;457;p18"/>
            <p:cNvSpPr/>
            <p:nvPr/>
          </p:nvSpPr>
          <p:spPr>
            <a:xfrm>
              <a:off x="0" y="1936545"/>
              <a:ext cx="3445646" cy="645515"/>
            </a:xfrm>
            <a:prstGeom prst="trapezoid">
              <a:avLst>
                <a:gd name="adj" fmla="val 66723"/>
              </a:avLst>
            </a:prstGeom>
            <a:solidFill>
              <a:srgbClr val="CFE9C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8"/>
            <p:cNvSpPr txBox="1"/>
            <p:nvPr/>
          </p:nvSpPr>
          <p:spPr>
            <a:xfrm>
              <a:off x="602988" y="1936545"/>
              <a:ext cx="2239669" cy="645515"/>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200" b="1" dirty="0">
                  <a:solidFill>
                    <a:schemeClr val="tx1"/>
                  </a:solidFill>
                  <a:latin typeface="Calibri"/>
                  <a:ea typeface="Calibri"/>
                  <a:cs typeface="Calibri"/>
                  <a:sym typeface="Calibri"/>
                </a:rPr>
                <a:t>Basic services and security </a:t>
              </a:r>
              <a:endParaRPr dirty="0">
                <a:solidFill>
                  <a:schemeClr val="tx1"/>
                </a:solidFill>
              </a:endParaRPr>
            </a:p>
          </p:txBody>
        </p:sp>
      </p:grpSp>
      <p:sp>
        <p:nvSpPr>
          <p:cNvPr id="459" name="Google Shape;459;p18"/>
          <p:cNvSpPr/>
          <p:nvPr/>
        </p:nvSpPr>
        <p:spPr>
          <a:xfrm>
            <a:off x="1007036" y="4792852"/>
            <a:ext cx="5251811" cy="281371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b="1" dirty="0">
                <a:solidFill>
                  <a:srgbClr val="C48EB8"/>
                </a:solidFill>
                <a:latin typeface="Calibri" panose="020F0502020204030204" pitchFamily="34" charset="0"/>
                <a:ea typeface="Calibri" panose="020F0502020204030204" pitchFamily="34" charset="0"/>
                <a:cs typeface="Calibri" panose="020F0502020204030204" pitchFamily="34" charset="0"/>
                <a:sym typeface="Calibri"/>
              </a:rPr>
              <a:t>SPECIALIZED SUPPORT</a:t>
            </a:r>
            <a:endParaRPr dirty="0">
              <a:latin typeface="Calibri" panose="020F0502020204030204" pitchFamily="34" charset="0"/>
              <a:ea typeface="Calibri" panose="020F0502020204030204" pitchFamily="34" charset="0"/>
              <a:cs typeface="Calibri" panose="020F0502020204030204" pitchFamily="34" charset="0"/>
            </a:endParaRPr>
          </a:p>
          <a:p>
            <a:r>
              <a:rPr lang="en-GB" sz="1100" dirty="0">
                <a:effectLst/>
                <a:latin typeface="Calibri" panose="020F0502020204030204" pitchFamily="34" charset="0"/>
                <a:ea typeface="Calibri" panose="020F0502020204030204" pitchFamily="34" charset="0"/>
                <a:cs typeface="Calibri" panose="020F0502020204030204" pitchFamily="34" charset="0"/>
              </a:rPr>
              <a:t>Services provided by mental health - and social service professionals for children and families beyond the scope of non-specialized social and primary health services. </a:t>
            </a:r>
            <a:r>
              <a:rPr lang="en-GB" sz="1100" dirty="0">
                <a:latin typeface="Calibri" panose="020F0502020204030204" pitchFamily="34" charset="0"/>
                <a:ea typeface="Calibri" panose="020F0502020204030204" pitchFamily="34" charset="0"/>
                <a:cs typeface="Calibri" panose="020F0502020204030204" pitchFamily="34" charset="0"/>
              </a:rPr>
              <a:t>Specialized support includes</a:t>
            </a:r>
            <a:r>
              <a:rPr lang="en-GB" sz="1100" dirty="0">
                <a:effectLst/>
                <a:latin typeface="Calibri" panose="020F0502020204030204" pitchFamily="34" charset="0"/>
                <a:ea typeface="Calibri" panose="020F0502020204030204" pitchFamily="34" charset="0"/>
                <a:cs typeface="Calibri" panose="020F0502020204030204" pitchFamily="34" charset="0"/>
              </a:rPr>
              <a:t> interventions that are intended to manage mental health conditions.</a:t>
            </a:r>
            <a:endParaRPr lang="en-GB" sz="1100"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rtl="0">
              <a:spcBef>
                <a:spcPts val="0"/>
              </a:spcBef>
              <a:spcAft>
                <a:spcPts val="0"/>
              </a:spcAft>
              <a:buNone/>
            </a:pPr>
            <a:endParaRPr sz="11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rtl="0">
              <a:spcBef>
                <a:spcPts val="0"/>
              </a:spcBef>
              <a:spcAft>
                <a:spcPts val="0"/>
              </a:spcAft>
              <a:buNone/>
            </a:pPr>
            <a:r>
              <a:rPr lang="en-US" sz="1100" b="1" dirty="0">
                <a:solidFill>
                  <a:srgbClr val="6ABDEA"/>
                </a:solidFill>
                <a:latin typeface="Calibri" panose="020F0502020204030204" pitchFamily="34" charset="0"/>
                <a:ea typeface="Calibri" panose="020F0502020204030204" pitchFamily="34" charset="0"/>
                <a:cs typeface="Calibri" panose="020F0502020204030204" pitchFamily="34" charset="0"/>
                <a:sym typeface="Calibri"/>
              </a:rPr>
              <a:t>FOCUSED NON-SPECIALIZED SUPPORT</a:t>
            </a:r>
            <a:endParaRPr dirty="0">
              <a:latin typeface="Calibri" panose="020F0502020204030204" pitchFamily="34" charset="0"/>
              <a:ea typeface="Calibri" panose="020F0502020204030204" pitchFamily="34" charset="0"/>
              <a:cs typeface="Calibri" panose="020F0502020204030204" pitchFamily="34" charset="0"/>
            </a:endParaRPr>
          </a:p>
          <a:p>
            <a:r>
              <a:rPr lang="en-GB" sz="1100" dirty="0">
                <a:effectLst/>
                <a:latin typeface="Calibri" panose="020F0502020204030204" pitchFamily="34" charset="0"/>
                <a:ea typeface="Calibri" panose="020F0502020204030204" pitchFamily="34" charset="0"/>
                <a:cs typeface="Calibri" panose="020F0502020204030204" pitchFamily="34" charset="0"/>
              </a:rPr>
              <a:t>Non-specialized support by trained and supervised workers to children and families, including general and non-specialized social and primary health services.</a:t>
            </a:r>
          </a:p>
          <a:p>
            <a:pPr marL="0" marR="0" lvl="0" indent="0" algn="l" rtl="0">
              <a:spcBef>
                <a:spcPts val="0"/>
              </a:spcBef>
              <a:spcAft>
                <a:spcPts val="0"/>
              </a:spcAft>
              <a:buNone/>
            </a:pPr>
            <a:endParaRPr sz="11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rtl="0">
              <a:spcBef>
                <a:spcPts val="0"/>
              </a:spcBef>
              <a:spcAft>
                <a:spcPts val="0"/>
              </a:spcAft>
              <a:buNone/>
            </a:pPr>
            <a:r>
              <a:rPr lang="en-US" sz="1100" b="1" dirty="0">
                <a:solidFill>
                  <a:schemeClr val="accent5"/>
                </a:solidFill>
                <a:latin typeface="Calibri" panose="020F0502020204030204" pitchFamily="34" charset="0"/>
                <a:ea typeface="Calibri" panose="020F0502020204030204" pitchFamily="34" charset="0"/>
                <a:cs typeface="Calibri" panose="020F0502020204030204" pitchFamily="34" charset="0"/>
                <a:sym typeface="Calibri"/>
              </a:rPr>
              <a:t>COMMUNITY AND FAMILY SUPPORT</a:t>
            </a:r>
            <a:endParaRPr dirty="0">
              <a:latin typeface="Calibri" panose="020F0502020204030204" pitchFamily="34" charset="0"/>
              <a:ea typeface="Calibri" panose="020F0502020204030204" pitchFamily="34" charset="0"/>
              <a:cs typeface="Calibri" panose="020F0502020204030204" pitchFamily="34" charset="0"/>
            </a:endParaRPr>
          </a:p>
          <a:p>
            <a:r>
              <a:rPr lang="en-GB" sz="1100" dirty="0">
                <a:effectLst/>
                <a:latin typeface="Calibri" panose="020F0502020204030204" pitchFamily="34" charset="0"/>
                <a:ea typeface="Calibri" panose="020F0502020204030204" pitchFamily="34" charset="0"/>
                <a:cs typeface="Calibri" panose="020F0502020204030204" pitchFamily="34" charset="0"/>
              </a:rPr>
              <a:t>Family and community supports for recovery, strengthening resilience and maintenance of mental health and psychosocial wellbeing of children and families.</a:t>
            </a:r>
          </a:p>
          <a:p>
            <a:pPr marL="0" marR="0" lvl="0" indent="0" algn="l" rtl="0">
              <a:spcBef>
                <a:spcPts val="0"/>
              </a:spcBef>
              <a:spcAft>
                <a:spcPts val="0"/>
              </a:spcAft>
              <a:buNone/>
            </a:pPr>
            <a:endParaRPr sz="11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rtl="0">
              <a:spcBef>
                <a:spcPts val="0"/>
              </a:spcBef>
              <a:spcAft>
                <a:spcPts val="0"/>
              </a:spcAft>
              <a:buNone/>
            </a:pPr>
            <a:r>
              <a:rPr lang="en-US" sz="1100" b="1" dirty="0">
                <a:solidFill>
                  <a:srgbClr val="53AF4B"/>
                </a:solidFill>
                <a:latin typeface="Calibri" panose="020F0502020204030204" pitchFamily="34" charset="0"/>
                <a:ea typeface="Calibri" panose="020F0502020204030204" pitchFamily="34" charset="0"/>
                <a:cs typeface="Calibri" panose="020F0502020204030204" pitchFamily="34" charset="0"/>
                <a:sym typeface="Calibri"/>
              </a:rPr>
              <a:t>BASIC SERVICES AND SECURITY</a:t>
            </a:r>
            <a:endParaRPr dirty="0">
              <a:latin typeface="Calibri" panose="020F0502020204030204" pitchFamily="34" charset="0"/>
              <a:ea typeface="Calibri" panose="020F0502020204030204" pitchFamily="34" charset="0"/>
              <a:cs typeface="Calibri" panose="020F0502020204030204" pitchFamily="34" charset="0"/>
            </a:endParaRPr>
          </a:p>
          <a:p>
            <a:r>
              <a:rPr lang="en-GB" sz="11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Support safe and participatory access to services responding to basic needs (food, water, shelter,…) and security to ensure the wellbeing and dignity of all children, families and community members</a:t>
            </a:r>
            <a:endParaRPr lang="en-GB" sz="1100"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461" name="Google Shape;461;p18"/>
          <p:cNvSpPr txBox="1"/>
          <p:nvPr/>
        </p:nvSpPr>
        <p:spPr>
          <a:xfrm>
            <a:off x="1008972" y="706017"/>
            <a:ext cx="525404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lt1"/>
                </a:solidFill>
                <a:highlight>
                  <a:srgbClr val="1D8CC8"/>
                </a:highlight>
                <a:latin typeface="Calibri"/>
                <a:ea typeface="Calibri"/>
                <a:cs typeface="Calibri"/>
                <a:sym typeface="Calibri"/>
              </a:rPr>
              <a:t>THE CASEWORKER’S ROLE</a:t>
            </a:r>
            <a:endParaRPr/>
          </a:p>
        </p:txBody>
      </p:sp>
      <p:sp>
        <p:nvSpPr>
          <p:cNvPr id="462" name="Google Shape;462;p18"/>
          <p:cNvSpPr/>
          <p:nvPr/>
        </p:nvSpPr>
        <p:spPr>
          <a:xfrm rot="1782986">
            <a:off x="286724" y="301110"/>
            <a:ext cx="335595" cy="289306"/>
          </a:xfrm>
          <a:prstGeom prst="hexagon">
            <a:avLst>
              <a:gd name="adj" fmla="val 28965"/>
              <a:gd name="vf" fmla="val 115470"/>
            </a:avLst>
          </a:prstGeom>
          <a:solidFill>
            <a:schemeClr val="accent4"/>
          </a:solidFill>
          <a:ln w="12700" cap="flat" cmpd="sng">
            <a:solidFill>
              <a:srgbClr val="1D8C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3" name="Google Shape;463;p18"/>
          <p:cNvSpPr/>
          <p:nvPr/>
        </p:nvSpPr>
        <p:spPr>
          <a:xfrm rot="1782986">
            <a:off x="286724" y="76395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4" name="Google Shape;464;p18"/>
          <p:cNvSpPr/>
          <p:nvPr/>
        </p:nvSpPr>
        <p:spPr>
          <a:xfrm rot="1782986">
            <a:off x="286724" y="122680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5" name="Google Shape;465;p18"/>
          <p:cNvSpPr/>
          <p:nvPr/>
        </p:nvSpPr>
        <p:spPr>
          <a:xfrm rot="1782986">
            <a:off x="286724" y="168964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6" name="Google Shape;466;p18"/>
          <p:cNvSpPr/>
          <p:nvPr/>
        </p:nvSpPr>
        <p:spPr>
          <a:xfrm rot="1782986">
            <a:off x="286724" y="2152490"/>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7" name="Google Shape;467;p18"/>
          <p:cNvSpPr/>
          <p:nvPr/>
        </p:nvSpPr>
        <p:spPr>
          <a:xfrm rot="1782986">
            <a:off x="286724" y="2615335"/>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8" name="Google Shape;468;p18"/>
          <p:cNvSpPr/>
          <p:nvPr/>
        </p:nvSpPr>
        <p:spPr>
          <a:xfrm rot="1782986">
            <a:off x="286724" y="3078179"/>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9" name="Google Shape;469;p18"/>
          <p:cNvSpPr/>
          <p:nvPr/>
        </p:nvSpPr>
        <p:spPr>
          <a:xfrm rot="1782986">
            <a:off x="286724" y="354102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0" name="Google Shape;470;p18"/>
          <p:cNvSpPr/>
          <p:nvPr/>
        </p:nvSpPr>
        <p:spPr>
          <a:xfrm rot="1782986">
            <a:off x="286724" y="4003869"/>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1" name="Google Shape;471;p18"/>
          <p:cNvSpPr/>
          <p:nvPr/>
        </p:nvSpPr>
        <p:spPr>
          <a:xfrm rot="1782986">
            <a:off x="286724" y="446671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14C9568D-1266-5B22-5EE7-FC99AF9CBCD6}"/>
              </a:ext>
            </a:extLst>
          </p:cNvPr>
          <p:cNvSpPr txBox="1"/>
          <p:nvPr/>
        </p:nvSpPr>
        <p:spPr>
          <a:xfrm>
            <a:off x="1017804" y="1822808"/>
            <a:ext cx="1722823" cy="2970044"/>
          </a:xfrm>
          <a:prstGeom prst="rect">
            <a:avLst/>
          </a:prstGeom>
          <a:noFill/>
        </p:spPr>
        <p:txBody>
          <a:bodyPr wrap="square" rtlCol="0">
            <a:spAutoFit/>
          </a:bodyPr>
          <a:lstStyle/>
          <a:p>
            <a:r>
              <a:rPr lang="en-GB" sz="1100" dirty="0">
                <a:latin typeface="Calibri" panose="020F0502020204030204" pitchFamily="34" charset="0"/>
                <a:ea typeface="Calibri" panose="020F0502020204030204" pitchFamily="34" charset="0"/>
                <a:cs typeface="Calibri" panose="020F0502020204030204" pitchFamily="34" charset="0"/>
              </a:rPr>
              <a:t>When organizing and providing MHPSS, a layered system including different types of support needs to be provided to meet the different needs of children and their caregivers. Some children will be able to cope and recover with the support of their family and community, while others might need more focused or more specialized support</a:t>
            </a:r>
          </a:p>
          <a:p>
            <a:endParaRPr lang="en-GB" sz="1100" dirty="0">
              <a:latin typeface="Calibri" panose="020F0502020204030204" pitchFamily="34" charset="0"/>
              <a:ea typeface="Calibri" panose="020F0502020204030204" pitchFamily="34" charset="0"/>
              <a:cs typeface="Calibri" panose="020F0502020204030204" pitchFamily="34" charset="0"/>
            </a:endParaRPr>
          </a:p>
          <a:p>
            <a:endParaRPr lang="en-BE" sz="11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grpSp>
        <p:nvGrpSpPr>
          <p:cNvPr id="476" name="Google Shape;476;p19"/>
          <p:cNvGrpSpPr/>
          <p:nvPr/>
        </p:nvGrpSpPr>
        <p:grpSpPr>
          <a:xfrm>
            <a:off x="5392410" y="2297341"/>
            <a:ext cx="857919" cy="1571625"/>
            <a:chOff x="5048580" y="1330093"/>
            <a:chExt cx="607984" cy="1082378"/>
          </a:xfrm>
        </p:grpSpPr>
        <p:grpSp>
          <p:nvGrpSpPr>
            <p:cNvPr id="477" name="Google Shape;477;p19"/>
            <p:cNvGrpSpPr/>
            <p:nvPr/>
          </p:nvGrpSpPr>
          <p:grpSpPr>
            <a:xfrm>
              <a:off x="5143825" y="1800822"/>
              <a:ext cx="316044" cy="323250"/>
              <a:chOff x="2954263" y="1775178"/>
              <a:chExt cx="316044" cy="323250"/>
            </a:xfrm>
          </p:grpSpPr>
          <p:sp>
            <p:nvSpPr>
              <p:cNvPr id="478" name="Google Shape;478;p19"/>
              <p:cNvSpPr/>
              <p:nvPr/>
            </p:nvSpPr>
            <p:spPr>
              <a:xfrm rot="-8740439">
                <a:off x="3108478" y="1782471"/>
                <a:ext cx="101566" cy="245105"/>
              </a:xfrm>
              <a:prstGeom prst="round2SameRect">
                <a:avLst>
                  <a:gd name="adj1" fmla="val 493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9" name="Google Shape;479;p19"/>
              <p:cNvSpPr/>
              <p:nvPr/>
            </p:nvSpPr>
            <p:spPr>
              <a:xfrm rot="-7498798">
                <a:off x="3000569" y="1926295"/>
                <a:ext cx="101566" cy="165924"/>
              </a:xfrm>
              <a:prstGeom prst="round2SameRect">
                <a:avLst>
                  <a:gd name="adj1" fmla="val 493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80" name="Google Shape;480;p19"/>
            <p:cNvSpPr/>
            <p:nvPr/>
          </p:nvSpPr>
          <p:spPr>
            <a:xfrm rot="-1094684">
              <a:off x="5102983" y="1656859"/>
              <a:ext cx="45719" cy="35487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1" name="Google Shape;481;p19"/>
            <p:cNvSpPr/>
            <p:nvPr/>
          </p:nvSpPr>
          <p:spPr>
            <a:xfrm rot="-5064055">
              <a:off x="5265161" y="1680146"/>
              <a:ext cx="101003" cy="279895"/>
            </a:xfrm>
            <a:prstGeom prst="round2SameRect">
              <a:avLst>
                <a:gd name="adj1" fmla="val 493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482" name="Google Shape;482;p19"/>
            <p:cNvCxnSpPr/>
            <p:nvPr/>
          </p:nvCxnSpPr>
          <p:spPr>
            <a:xfrm flipH="1">
              <a:off x="5175388" y="1694718"/>
              <a:ext cx="74812" cy="109302"/>
            </a:xfrm>
            <a:prstGeom prst="straightConnector1">
              <a:avLst/>
            </a:prstGeom>
            <a:noFill/>
            <a:ln w="28575" cap="flat" cmpd="sng">
              <a:solidFill>
                <a:schemeClr val="accent4"/>
              </a:solidFill>
              <a:prstDash val="solid"/>
              <a:miter lim="800000"/>
              <a:headEnd type="none" w="sm" len="sm"/>
              <a:tailEnd type="none" w="sm" len="sm"/>
            </a:ln>
          </p:spPr>
        </p:cxnSp>
        <p:grpSp>
          <p:nvGrpSpPr>
            <p:cNvPr id="483" name="Google Shape;483;p19"/>
            <p:cNvGrpSpPr/>
            <p:nvPr/>
          </p:nvGrpSpPr>
          <p:grpSpPr>
            <a:xfrm>
              <a:off x="5332523" y="1330093"/>
              <a:ext cx="324041" cy="1082378"/>
              <a:chOff x="4200727" y="1302447"/>
              <a:chExt cx="269696" cy="900853"/>
            </a:xfrm>
          </p:grpSpPr>
          <p:sp>
            <p:nvSpPr>
              <p:cNvPr id="484" name="Google Shape;484;p19"/>
              <p:cNvSpPr/>
              <p:nvPr/>
            </p:nvSpPr>
            <p:spPr>
              <a:xfrm>
                <a:off x="4202705" y="1618460"/>
                <a:ext cx="266665" cy="584840"/>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5" name="Google Shape;485;p19"/>
              <p:cNvSpPr/>
              <p:nvPr/>
            </p:nvSpPr>
            <p:spPr>
              <a:xfrm>
                <a:off x="4200727" y="1302447"/>
                <a:ext cx="269696" cy="26969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486" name="Google Shape;486;p19"/>
          <p:cNvSpPr txBox="1"/>
          <p:nvPr/>
        </p:nvSpPr>
        <p:spPr>
          <a:xfrm>
            <a:off x="996287" y="723286"/>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dk1"/>
                </a:solidFill>
                <a:highlight>
                  <a:srgbClr val="FFFF00"/>
                </a:highlight>
                <a:latin typeface="Calibri"/>
                <a:ea typeface="Calibri"/>
                <a:cs typeface="Calibri"/>
                <a:sym typeface="Calibri"/>
              </a:rPr>
              <a:t>CASEWORKER’S ROLE IN MHPSS</a:t>
            </a:r>
            <a:endParaRPr dirty="0">
              <a:highlight>
                <a:srgbClr val="FFFF00"/>
              </a:highlight>
            </a:endParaRPr>
          </a:p>
        </p:txBody>
      </p:sp>
      <p:sp>
        <p:nvSpPr>
          <p:cNvPr id="487" name="Google Shape;487;p19"/>
          <p:cNvSpPr txBox="1"/>
          <p:nvPr/>
        </p:nvSpPr>
        <p:spPr>
          <a:xfrm>
            <a:off x="3882482" y="1252824"/>
            <a:ext cx="1794431" cy="1179169"/>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1100" b="1" i="0" u="none" strike="noStrike">
                <a:solidFill>
                  <a:schemeClr val="dk1"/>
                </a:solidFill>
                <a:latin typeface="Calibri"/>
                <a:ea typeface="Calibri"/>
                <a:cs typeface="Calibri"/>
                <a:sym typeface="Calibri"/>
              </a:rPr>
              <a:t>NOT </a:t>
            </a:r>
            <a:r>
              <a:rPr lang="en-US" sz="1100" b="1">
                <a:solidFill>
                  <a:schemeClr val="dk1"/>
                </a:solidFill>
                <a:latin typeface="Calibri"/>
                <a:ea typeface="Calibri"/>
                <a:cs typeface="Calibri"/>
                <a:sym typeface="Calibri"/>
              </a:rPr>
              <a:t>CASEWORKER’S ROLE</a:t>
            </a:r>
            <a:endParaRPr/>
          </a:p>
          <a:p>
            <a:pPr marL="171450" marR="0" lvl="0" indent="-171450" algn="l" rtl="0">
              <a:lnSpc>
                <a:spcPct val="107000"/>
              </a:lnSpc>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Diagnose a child </a:t>
            </a:r>
            <a:endParaRPr/>
          </a:p>
          <a:p>
            <a:pPr marL="171450" marR="0" lvl="0" indent="-171450" algn="l" rtl="0">
              <a:lnSpc>
                <a:spcPct val="107000"/>
              </a:lnSpc>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Provide specialized MHPSS interventions such as therapy or counselling </a:t>
            </a:r>
            <a:endParaRPr sz="1100">
              <a:solidFill>
                <a:schemeClr val="dk1"/>
              </a:solidFill>
              <a:latin typeface="Calibri"/>
              <a:ea typeface="Calibri"/>
              <a:cs typeface="Calibri"/>
              <a:sym typeface="Calibri"/>
            </a:endParaRPr>
          </a:p>
        </p:txBody>
      </p:sp>
      <p:sp>
        <p:nvSpPr>
          <p:cNvPr id="488" name="Google Shape;488;p19"/>
          <p:cNvSpPr txBox="1"/>
          <p:nvPr/>
        </p:nvSpPr>
        <p:spPr>
          <a:xfrm>
            <a:off x="996287" y="1248697"/>
            <a:ext cx="2396629" cy="2620269"/>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1100" b="1">
                <a:solidFill>
                  <a:schemeClr val="dk1"/>
                </a:solidFill>
                <a:latin typeface="Calibri"/>
                <a:ea typeface="Calibri"/>
                <a:cs typeface="Calibri"/>
                <a:sym typeface="Calibri"/>
              </a:rPr>
              <a:t>CASEWORKER’S ROLE</a:t>
            </a:r>
            <a:endParaRPr sz="1100" b="1" i="0" u="none" strike="noStrike">
              <a:solidFill>
                <a:schemeClr val="dk1"/>
              </a:solidFill>
              <a:latin typeface="Calibri"/>
              <a:ea typeface="Calibri"/>
              <a:cs typeface="Calibri"/>
              <a:sym typeface="Calibri"/>
            </a:endParaRPr>
          </a:p>
          <a:p>
            <a:pPr marL="342900" marR="0" lvl="0" indent="-342900" algn="l" rtl="0">
              <a:lnSpc>
                <a:spcPct val="107000"/>
              </a:lnSpc>
              <a:spcBef>
                <a:spcPts val="0"/>
              </a:spcBef>
              <a:spcAft>
                <a:spcPts val="0"/>
              </a:spcAft>
              <a:buClr>
                <a:schemeClr val="dk1"/>
              </a:buClr>
              <a:buSzPts val="1100"/>
              <a:buFont typeface="Arial"/>
              <a:buChar char="•"/>
            </a:pPr>
            <a:r>
              <a:rPr lang="en-US" sz="1100" b="0" i="0" u="none" strike="noStrike">
                <a:solidFill>
                  <a:schemeClr val="dk1"/>
                </a:solidFill>
                <a:latin typeface="Calibri"/>
                <a:ea typeface="Calibri"/>
                <a:cs typeface="Calibri"/>
                <a:sym typeface="Calibri"/>
              </a:rPr>
              <a:t>Work together with a child’s network </a:t>
            </a:r>
            <a:r>
              <a:rPr lang="en-US" sz="1100">
                <a:solidFill>
                  <a:schemeClr val="dk1"/>
                </a:solidFill>
                <a:latin typeface="Calibri"/>
                <a:ea typeface="Calibri"/>
                <a:cs typeface="Calibri"/>
                <a:sym typeface="Calibri"/>
              </a:rPr>
              <a:t>to improve</a:t>
            </a:r>
            <a:r>
              <a:rPr lang="en-US" sz="1100" b="0" i="0" u="none" strike="noStrike">
                <a:solidFill>
                  <a:schemeClr val="dk1"/>
                </a:solidFill>
                <a:latin typeface="Calibri"/>
                <a:ea typeface="Calibri"/>
                <a:cs typeface="Calibri"/>
                <a:sym typeface="Calibri"/>
              </a:rPr>
              <a:t> their mental health</a:t>
            </a:r>
            <a:r>
              <a:rPr lang="en-US" sz="1100">
                <a:solidFill>
                  <a:schemeClr val="dk1"/>
                </a:solidFill>
                <a:latin typeface="Calibri"/>
                <a:ea typeface="Calibri"/>
                <a:cs typeface="Calibri"/>
                <a:sym typeface="Calibri"/>
              </a:rPr>
              <a:t> and wellbeing</a:t>
            </a:r>
            <a:endParaRPr sz="1100" b="0" i="0" u="none" strike="noStrike">
              <a:solidFill>
                <a:schemeClr val="dk1"/>
              </a:solidFill>
              <a:latin typeface="Calibri"/>
              <a:ea typeface="Calibri"/>
              <a:cs typeface="Calibri"/>
              <a:sym typeface="Calibri"/>
            </a:endParaRPr>
          </a:p>
          <a:p>
            <a:pPr marL="342900" marR="0" lvl="0" indent="-342900" algn="l" rtl="0">
              <a:lnSpc>
                <a:spcPct val="107000"/>
              </a:lnSpc>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S</a:t>
            </a:r>
            <a:r>
              <a:rPr lang="en-US" sz="1100" b="0" i="0" u="none" strike="noStrike">
                <a:solidFill>
                  <a:schemeClr val="dk1"/>
                </a:solidFill>
                <a:latin typeface="Calibri"/>
                <a:ea typeface="Calibri"/>
                <a:cs typeface="Calibri"/>
                <a:sym typeface="Calibri"/>
              </a:rPr>
              <a:t>trengthen the child’s protective environment (family, community)</a:t>
            </a:r>
            <a:r>
              <a:rPr lang="en-US" sz="1100">
                <a:solidFill>
                  <a:schemeClr val="dk1"/>
                </a:solidFill>
                <a:latin typeface="Calibri"/>
                <a:ea typeface="Calibri"/>
                <a:cs typeface="Calibri"/>
                <a:sym typeface="Calibri"/>
              </a:rPr>
              <a:t> </a:t>
            </a:r>
            <a:endParaRPr sz="1100" b="0" i="0" u="none" strike="noStrike">
              <a:solidFill>
                <a:schemeClr val="dk1"/>
              </a:solidFill>
              <a:latin typeface="Calibri"/>
              <a:ea typeface="Calibri"/>
              <a:cs typeface="Calibri"/>
              <a:sym typeface="Calibri"/>
            </a:endParaRPr>
          </a:p>
          <a:p>
            <a:pPr marL="342900" marR="0" lvl="0" indent="-342900" algn="l" rtl="0">
              <a:lnSpc>
                <a:spcPct val="107000"/>
              </a:lnSpc>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E</a:t>
            </a:r>
            <a:r>
              <a:rPr lang="en-US" sz="1100" b="0" i="0" u="none" strike="noStrike">
                <a:solidFill>
                  <a:schemeClr val="dk1"/>
                </a:solidFill>
                <a:latin typeface="Calibri"/>
                <a:ea typeface="Calibri"/>
                <a:cs typeface="Calibri"/>
                <a:sym typeface="Calibri"/>
              </a:rPr>
              <a:t>nsure access to basic services and security</a:t>
            </a:r>
            <a:endParaRPr/>
          </a:p>
          <a:p>
            <a:pPr marL="342900" marR="0" lvl="0" indent="-342900" algn="l" rtl="0">
              <a:lnSpc>
                <a:spcPct val="107000"/>
              </a:lnSpc>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Refer the child to MHPSS service providers when needed</a:t>
            </a:r>
            <a:endParaRPr/>
          </a:p>
          <a:p>
            <a:pPr marL="342900" marR="0" lvl="0" indent="-342900" algn="l" rtl="0">
              <a:lnSpc>
                <a:spcPct val="107000"/>
              </a:lnSpc>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Provide basic emotional support and psychosocial support services</a:t>
            </a:r>
            <a:endParaRPr sz="1100">
              <a:solidFill>
                <a:schemeClr val="dk1"/>
              </a:solidFill>
              <a:latin typeface="Calibri"/>
              <a:ea typeface="Calibri"/>
              <a:cs typeface="Calibri"/>
              <a:sym typeface="Calibri"/>
            </a:endParaRPr>
          </a:p>
        </p:txBody>
      </p:sp>
      <p:sp>
        <p:nvSpPr>
          <p:cNvPr id="489" name="Google Shape;489;p19"/>
          <p:cNvSpPr/>
          <p:nvPr/>
        </p:nvSpPr>
        <p:spPr>
          <a:xfrm rot="1782986">
            <a:off x="286724" y="301110"/>
            <a:ext cx="335595" cy="289306"/>
          </a:xfrm>
          <a:prstGeom prst="hexagon">
            <a:avLst>
              <a:gd name="adj" fmla="val 28965"/>
              <a:gd name="vf" fmla="val 115470"/>
            </a:avLst>
          </a:prstGeom>
          <a:solidFill>
            <a:schemeClr val="accent4"/>
          </a:solidFill>
          <a:ln w="12700" cap="flat" cmpd="sng">
            <a:solidFill>
              <a:srgbClr val="1D8C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0" name="Google Shape;490;p19"/>
          <p:cNvSpPr/>
          <p:nvPr/>
        </p:nvSpPr>
        <p:spPr>
          <a:xfrm rot="1782986">
            <a:off x="286724" y="76395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1" name="Google Shape;491;p19"/>
          <p:cNvSpPr/>
          <p:nvPr/>
        </p:nvSpPr>
        <p:spPr>
          <a:xfrm rot="1782986">
            <a:off x="286724" y="122680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2" name="Google Shape;492;p19"/>
          <p:cNvSpPr/>
          <p:nvPr/>
        </p:nvSpPr>
        <p:spPr>
          <a:xfrm rot="1782986">
            <a:off x="286724" y="168964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3" name="Google Shape;493;p19"/>
          <p:cNvSpPr/>
          <p:nvPr/>
        </p:nvSpPr>
        <p:spPr>
          <a:xfrm rot="1782986">
            <a:off x="286724" y="2152490"/>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4" name="Google Shape;494;p19"/>
          <p:cNvSpPr/>
          <p:nvPr/>
        </p:nvSpPr>
        <p:spPr>
          <a:xfrm rot="1782986">
            <a:off x="286724" y="2615335"/>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5" name="Google Shape;495;p19"/>
          <p:cNvSpPr/>
          <p:nvPr/>
        </p:nvSpPr>
        <p:spPr>
          <a:xfrm rot="1782986">
            <a:off x="286724" y="3078179"/>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6" name="Google Shape;496;p19"/>
          <p:cNvSpPr/>
          <p:nvPr/>
        </p:nvSpPr>
        <p:spPr>
          <a:xfrm rot="1782986">
            <a:off x="286724" y="354102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7" name="Google Shape;497;p19"/>
          <p:cNvSpPr/>
          <p:nvPr/>
        </p:nvSpPr>
        <p:spPr>
          <a:xfrm rot="1782986">
            <a:off x="286724" y="4003869"/>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8" name="Google Shape;498;p19"/>
          <p:cNvSpPr/>
          <p:nvPr/>
        </p:nvSpPr>
        <p:spPr>
          <a:xfrm rot="1782986">
            <a:off x="286724" y="446671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2"/>
          <p:cNvSpPr/>
          <p:nvPr/>
        </p:nvSpPr>
        <p:spPr>
          <a:xfrm rot="1782986">
            <a:off x="561216" y="4432694"/>
            <a:ext cx="816977" cy="742097"/>
          </a:xfrm>
          <a:prstGeom prst="hexagon">
            <a:avLst>
              <a:gd name="adj" fmla="val 28965"/>
              <a:gd name="vf" fmla="val 11547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lt1"/>
              </a:solidFill>
              <a:latin typeface="Calibri"/>
              <a:ea typeface="Calibri"/>
              <a:cs typeface="Calibri"/>
              <a:sym typeface="Calibri"/>
            </a:endParaRPr>
          </a:p>
        </p:txBody>
      </p:sp>
      <p:sp>
        <p:nvSpPr>
          <p:cNvPr id="73" name="Google Shape;73;p2"/>
          <p:cNvSpPr/>
          <p:nvPr/>
        </p:nvSpPr>
        <p:spPr>
          <a:xfrm>
            <a:off x="0" y="-1"/>
            <a:ext cx="6858000" cy="2551251"/>
          </a:xfrm>
          <a:prstGeom prst="rect">
            <a:avLst/>
          </a:prstGeom>
          <a:solidFill>
            <a:srgbClr val="D5DB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4" name="Google Shape;74;p2"/>
          <p:cNvSpPr txBox="1"/>
          <p:nvPr/>
        </p:nvSpPr>
        <p:spPr>
          <a:xfrm>
            <a:off x="1501735" y="3110763"/>
            <a:ext cx="1685467"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Pre-training assessment </a:t>
            </a:r>
            <a:endParaRPr/>
          </a:p>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Competency self-assessment</a:t>
            </a:r>
            <a:endParaRPr/>
          </a:p>
          <a:p>
            <a:pPr marL="0" marR="0" lvl="0" indent="0" algn="l" rtl="0">
              <a:spcBef>
                <a:spcPts val="0"/>
              </a:spcBef>
              <a:spcAft>
                <a:spcPts val="0"/>
              </a:spcAft>
              <a:buClr>
                <a:schemeClr val="dk1"/>
              </a:buClr>
              <a:buSzPts val="1200"/>
              <a:buFont typeface="Arial"/>
              <a:buNone/>
            </a:pPr>
            <a:r>
              <a:rPr lang="en-US" sz="1200" b="0" i="1" u="none" strike="noStrike" cap="none">
                <a:solidFill>
                  <a:schemeClr val="dk1"/>
                </a:solidFill>
                <a:latin typeface="Arial"/>
                <a:ea typeface="Arial"/>
                <a:cs typeface="Arial"/>
                <a:sym typeface="Arial"/>
              </a:rPr>
              <a:t>page 3</a:t>
            </a:r>
            <a:endParaRPr/>
          </a:p>
        </p:txBody>
      </p:sp>
      <p:sp>
        <p:nvSpPr>
          <p:cNvPr id="75" name="Google Shape;75;p2"/>
          <p:cNvSpPr txBox="1"/>
          <p:nvPr/>
        </p:nvSpPr>
        <p:spPr>
          <a:xfrm>
            <a:off x="4456006" y="3144978"/>
            <a:ext cx="1845005"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i="0" u="none" strike="noStrike" cap="none">
                <a:solidFill>
                  <a:schemeClr val="dk1"/>
                </a:solidFill>
                <a:latin typeface="Arial"/>
                <a:ea typeface="Arial"/>
                <a:cs typeface="Arial"/>
                <a:sym typeface="Arial"/>
              </a:rPr>
              <a:t>Module 1: </a:t>
            </a:r>
            <a:r>
              <a:rPr lang="en-US" sz="1200" b="0" i="0" u="none" strike="noStrike" cap="none">
                <a:solidFill>
                  <a:schemeClr val="dk1"/>
                </a:solidFill>
                <a:latin typeface="Arial"/>
                <a:ea typeface="Arial"/>
                <a:cs typeface="Arial"/>
                <a:sym typeface="Arial"/>
              </a:rPr>
              <a:t>Mental health and psychosocial support needs – Grief and loss</a:t>
            </a:r>
            <a:endParaRPr/>
          </a:p>
          <a:p>
            <a:pPr marL="0" marR="0" lvl="0" indent="0" algn="l" rtl="0">
              <a:spcBef>
                <a:spcPts val="0"/>
              </a:spcBef>
              <a:spcAft>
                <a:spcPts val="0"/>
              </a:spcAft>
              <a:buNone/>
            </a:pPr>
            <a:r>
              <a:rPr lang="en-US" sz="1200" i="1">
                <a:solidFill>
                  <a:schemeClr val="dk1"/>
                </a:solidFill>
                <a:latin typeface="Arial"/>
                <a:ea typeface="Arial"/>
                <a:cs typeface="Arial"/>
                <a:sym typeface="Arial"/>
              </a:rPr>
              <a:t>page 38</a:t>
            </a:r>
            <a:endParaRPr/>
          </a:p>
        </p:txBody>
      </p:sp>
      <p:sp>
        <p:nvSpPr>
          <p:cNvPr id="76" name="Google Shape;76;p2"/>
          <p:cNvSpPr txBox="1"/>
          <p:nvPr/>
        </p:nvSpPr>
        <p:spPr>
          <a:xfrm>
            <a:off x="4456006" y="6982848"/>
            <a:ext cx="1845004"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Arial"/>
                <a:ea typeface="Arial"/>
                <a:cs typeface="Arial"/>
                <a:sym typeface="Arial"/>
              </a:rPr>
              <a:t>Module 4: </a:t>
            </a:r>
            <a:r>
              <a:rPr lang="en-US" sz="1200">
                <a:solidFill>
                  <a:schemeClr val="dk1"/>
                </a:solidFill>
                <a:latin typeface="Arial"/>
                <a:ea typeface="Arial"/>
                <a:cs typeface="Arial"/>
                <a:sym typeface="Arial"/>
              </a:rPr>
              <a:t>Focused non-specialized MHPSS activities (part 1)</a:t>
            </a:r>
            <a:endParaRPr/>
          </a:p>
          <a:p>
            <a:pPr marL="0" marR="0" lvl="0" indent="0" algn="l" rtl="0">
              <a:spcBef>
                <a:spcPts val="0"/>
              </a:spcBef>
              <a:spcAft>
                <a:spcPts val="0"/>
              </a:spcAft>
              <a:buNone/>
            </a:pPr>
            <a:r>
              <a:rPr lang="en-US" sz="1200" i="1">
                <a:solidFill>
                  <a:schemeClr val="dk1"/>
                </a:solidFill>
                <a:latin typeface="Arial"/>
                <a:ea typeface="Arial"/>
                <a:cs typeface="Arial"/>
                <a:sym typeface="Arial"/>
              </a:rPr>
              <a:t>page 93</a:t>
            </a:r>
            <a:endParaRPr sz="1200">
              <a:solidFill>
                <a:schemeClr val="dk1"/>
              </a:solidFill>
              <a:latin typeface="Arial"/>
              <a:ea typeface="Arial"/>
              <a:cs typeface="Arial"/>
              <a:sym typeface="Arial"/>
            </a:endParaRPr>
          </a:p>
        </p:txBody>
      </p:sp>
      <p:sp>
        <p:nvSpPr>
          <p:cNvPr id="77" name="Google Shape;77;p2"/>
          <p:cNvSpPr txBox="1"/>
          <p:nvPr/>
        </p:nvSpPr>
        <p:spPr>
          <a:xfrm>
            <a:off x="1501735" y="4383801"/>
            <a:ext cx="1693512"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en-US" sz="1200" b="1">
                <a:solidFill>
                  <a:schemeClr val="dk1"/>
                </a:solidFill>
                <a:latin typeface="Arial"/>
                <a:ea typeface="Arial"/>
                <a:cs typeface="Arial"/>
                <a:sym typeface="Arial"/>
              </a:rPr>
              <a:t>Pre-training reading </a:t>
            </a:r>
            <a:endParaRPr/>
          </a:p>
          <a:p>
            <a:pPr marL="0" marR="0" lvl="0" indent="0" algn="l" rtl="0">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Foundations for mental health psychosocial support</a:t>
            </a:r>
            <a:endParaRPr/>
          </a:p>
          <a:p>
            <a:pPr marL="0" marR="0" lvl="0" indent="0" algn="l" rtl="0">
              <a:spcBef>
                <a:spcPts val="0"/>
              </a:spcBef>
              <a:spcAft>
                <a:spcPts val="0"/>
              </a:spcAft>
              <a:buClr>
                <a:schemeClr val="dk1"/>
              </a:buClr>
              <a:buSzPts val="1200"/>
              <a:buFont typeface="Arial"/>
              <a:buNone/>
            </a:pPr>
            <a:r>
              <a:rPr lang="en-US" sz="1200" i="1">
                <a:solidFill>
                  <a:schemeClr val="dk1"/>
                </a:solidFill>
                <a:latin typeface="Arial"/>
                <a:ea typeface="Arial"/>
                <a:cs typeface="Arial"/>
                <a:sym typeface="Arial"/>
              </a:rPr>
              <a:t>page 9</a:t>
            </a:r>
            <a:endParaRPr/>
          </a:p>
        </p:txBody>
      </p:sp>
      <p:sp>
        <p:nvSpPr>
          <p:cNvPr id="78" name="Google Shape;78;p2"/>
          <p:cNvSpPr txBox="1"/>
          <p:nvPr/>
        </p:nvSpPr>
        <p:spPr>
          <a:xfrm>
            <a:off x="4456006" y="4467753"/>
            <a:ext cx="1845004"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dk1"/>
                </a:solidFill>
                <a:latin typeface="Arial"/>
                <a:ea typeface="Arial"/>
                <a:cs typeface="Arial"/>
                <a:sym typeface="Arial"/>
              </a:rPr>
              <a:t>Module 2: </a:t>
            </a:r>
            <a:r>
              <a:rPr lang="en-US" sz="1200" dirty="0">
                <a:solidFill>
                  <a:schemeClr val="dk1"/>
                </a:solidFill>
                <a:latin typeface="Arial"/>
                <a:ea typeface="Arial"/>
                <a:cs typeface="Arial"/>
                <a:sym typeface="Arial"/>
              </a:rPr>
              <a:t>Mental health and psychosocial support needs – </a:t>
            </a:r>
            <a:r>
              <a:rPr lang="en-US" sz="1200" dirty="0">
                <a:solidFill>
                  <a:schemeClr val="dk1"/>
                </a:solidFill>
              </a:rPr>
              <a:t>Distress</a:t>
            </a:r>
            <a:r>
              <a:rPr lang="en-US" sz="1200" dirty="0">
                <a:solidFill>
                  <a:schemeClr val="dk1"/>
                </a:solidFill>
                <a:latin typeface="Arial"/>
                <a:ea typeface="Arial"/>
                <a:cs typeface="Arial"/>
                <a:sym typeface="Arial"/>
              </a:rPr>
              <a:t> </a:t>
            </a:r>
            <a:endParaRPr dirty="0"/>
          </a:p>
          <a:p>
            <a:pPr marL="0" marR="0" lvl="0" indent="0" algn="l" rtl="0">
              <a:spcBef>
                <a:spcPts val="0"/>
              </a:spcBef>
              <a:spcAft>
                <a:spcPts val="0"/>
              </a:spcAft>
              <a:buNone/>
            </a:pPr>
            <a:r>
              <a:rPr lang="en-US" sz="1200" i="1" dirty="0">
                <a:solidFill>
                  <a:schemeClr val="dk1"/>
                </a:solidFill>
                <a:latin typeface="Arial"/>
                <a:ea typeface="Arial"/>
                <a:cs typeface="Arial"/>
                <a:sym typeface="Arial"/>
              </a:rPr>
              <a:t>page 55</a:t>
            </a:r>
            <a:endParaRPr dirty="0"/>
          </a:p>
        </p:txBody>
      </p:sp>
      <p:sp>
        <p:nvSpPr>
          <p:cNvPr id="79" name="Google Shape;79;p2"/>
          <p:cNvSpPr txBox="1"/>
          <p:nvPr/>
        </p:nvSpPr>
        <p:spPr>
          <a:xfrm>
            <a:off x="4456006" y="8126958"/>
            <a:ext cx="1845004"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Arial"/>
                <a:ea typeface="Arial"/>
                <a:cs typeface="Arial"/>
                <a:sym typeface="Arial"/>
              </a:rPr>
              <a:t>Module 5: </a:t>
            </a:r>
            <a:r>
              <a:rPr lang="en-US" sz="1200">
                <a:solidFill>
                  <a:schemeClr val="dk1"/>
                </a:solidFill>
                <a:latin typeface="Arial"/>
                <a:ea typeface="Arial"/>
                <a:cs typeface="Arial"/>
                <a:sym typeface="Arial"/>
              </a:rPr>
              <a:t>Focused non-specialized MHPSS activities (part 2)</a:t>
            </a:r>
            <a:endParaRPr/>
          </a:p>
          <a:p>
            <a:pPr marL="0" marR="0" lvl="0" indent="0" algn="l" rtl="0">
              <a:spcBef>
                <a:spcPts val="0"/>
              </a:spcBef>
              <a:spcAft>
                <a:spcPts val="0"/>
              </a:spcAft>
              <a:buClr>
                <a:schemeClr val="dk1"/>
              </a:buClr>
              <a:buSzPts val="1200"/>
              <a:buFont typeface="Arial"/>
              <a:buNone/>
            </a:pPr>
            <a:r>
              <a:rPr lang="en-US" sz="1200" i="1">
                <a:solidFill>
                  <a:schemeClr val="dk1"/>
                </a:solidFill>
                <a:latin typeface="Arial"/>
                <a:ea typeface="Arial"/>
                <a:cs typeface="Arial"/>
                <a:sym typeface="Arial"/>
              </a:rPr>
              <a:t>page 103</a:t>
            </a:r>
            <a:endParaRPr sz="1200">
              <a:solidFill>
                <a:schemeClr val="dk1"/>
              </a:solidFill>
              <a:latin typeface="Arial"/>
              <a:ea typeface="Arial"/>
              <a:cs typeface="Arial"/>
              <a:sym typeface="Arial"/>
            </a:endParaRPr>
          </a:p>
        </p:txBody>
      </p:sp>
      <p:sp>
        <p:nvSpPr>
          <p:cNvPr id="80" name="Google Shape;80;p2"/>
          <p:cNvSpPr txBox="1"/>
          <p:nvPr/>
        </p:nvSpPr>
        <p:spPr>
          <a:xfrm>
            <a:off x="4456006" y="5706336"/>
            <a:ext cx="1845004"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dk1"/>
                </a:solidFill>
                <a:latin typeface="Arial"/>
                <a:ea typeface="Arial"/>
                <a:cs typeface="Arial"/>
                <a:sym typeface="Arial"/>
              </a:rPr>
              <a:t>Module 3: </a:t>
            </a:r>
            <a:r>
              <a:rPr lang="en-US" sz="1200" dirty="0">
                <a:solidFill>
                  <a:schemeClr val="dk1"/>
                </a:solidFill>
                <a:latin typeface="Arial"/>
                <a:ea typeface="Arial"/>
                <a:cs typeface="Arial"/>
                <a:sym typeface="Arial"/>
              </a:rPr>
              <a:t>Mental health and psychosocial support needs –  Signs of depression, self-harm and suicide </a:t>
            </a:r>
            <a:endParaRPr dirty="0"/>
          </a:p>
          <a:p>
            <a:pPr marL="0" marR="0" lvl="0" indent="0" algn="l" rtl="0">
              <a:spcBef>
                <a:spcPts val="0"/>
              </a:spcBef>
              <a:spcAft>
                <a:spcPts val="0"/>
              </a:spcAft>
              <a:buNone/>
            </a:pPr>
            <a:r>
              <a:rPr lang="en-US" sz="1200" i="1" dirty="0">
                <a:solidFill>
                  <a:schemeClr val="dk1"/>
                </a:solidFill>
                <a:latin typeface="Arial"/>
                <a:ea typeface="Arial"/>
                <a:cs typeface="Arial"/>
                <a:sym typeface="Arial"/>
              </a:rPr>
              <a:t>page 76</a:t>
            </a:r>
            <a:endParaRPr dirty="0"/>
          </a:p>
        </p:txBody>
      </p:sp>
      <p:sp>
        <p:nvSpPr>
          <p:cNvPr id="81" name="Google Shape;81;p2"/>
          <p:cNvSpPr/>
          <p:nvPr/>
        </p:nvSpPr>
        <p:spPr>
          <a:xfrm rot="1782986">
            <a:off x="532180" y="3150605"/>
            <a:ext cx="860835" cy="742097"/>
          </a:xfrm>
          <a:prstGeom prst="hexagon">
            <a:avLst>
              <a:gd name="adj" fmla="val 28965"/>
              <a:gd name="vf" fmla="val 11547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82" name="Google Shape;82;p2"/>
          <p:cNvSpPr/>
          <p:nvPr/>
        </p:nvSpPr>
        <p:spPr>
          <a:xfrm rot="1782986">
            <a:off x="3444336" y="3161500"/>
            <a:ext cx="860835" cy="742097"/>
          </a:xfrm>
          <a:prstGeom prst="hexagon">
            <a:avLst>
              <a:gd name="adj" fmla="val 28965"/>
              <a:gd name="vf" fmla="val 11547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83" name="Google Shape;83;p2"/>
          <p:cNvSpPr/>
          <p:nvPr/>
        </p:nvSpPr>
        <p:spPr>
          <a:xfrm rot="1782986">
            <a:off x="3466264" y="4426510"/>
            <a:ext cx="816977" cy="742097"/>
          </a:xfrm>
          <a:prstGeom prst="hexagon">
            <a:avLst>
              <a:gd name="adj" fmla="val 28965"/>
              <a:gd name="vf" fmla="val 11547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84" name="Google Shape;84;p2"/>
          <p:cNvSpPr/>
          <p:nvPr/>
        </p:nvSpPr>
        <p:spPr>
          <a:xfrm rot="1782986">
            <a:off x="3450962" y="5691520"/>
            <a:ext cx="860835" cy="742097"/>
          </a:xfrm>
          <a:prstGeom prst="hexagon">
            <a:avLst>
              <a:gd name="adj" fmla="val 28965"/>
              <a:gd name="vf" fmla="val 11547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85" name="Google Shape;85;p2"/>
          <p:cNvSpPr/>
          <p:nvPr/>
        </p:nvSpPr>
        <p:spPr>
          <a:xfrm rot="1782986">
            <a:off x="3439788" y="6956530"/>
            <a:ext cx="860835" cy="742097"/>
          </a:xfrm>
          <a:prstGeom prst="hexagon">
            <a:avLst>
              <a:gd name="adj" fmla="val 28965"/>
              <a:gd name="vf" fmla="val 11547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86" name="Google Shape;86;p2"/>
          <p:cNvSpPr/>
          <p:nvPr/>
        </p:nvSpPr>
        <p:spPr>
          <a:xfrm rot="1782986">
            <a:off x="3468485" y="8221540"/>
            <a:ext cx="816977" cy="742097"/>
          </a:xfrm>
          <a:prstGeom prst="hexagon">
            <a:avLst>
              <a:gd name="adj" fmla="val 28965"/>
              <a:gd name="vf" fmla="val 11547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87" name="Google Shape;87;p2"/>
          <p:cNvSpPr txBox="1"/>
          <p:nvPr/>
        </p:nvSpPr>
        <p:spPr>
          <a:xfrm>
            <a:off x="633516" y="559512"/>
            <a:ext cx="5779983" cy="16312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2"/>
              </a:buClr>
              <a:buSzPts val="1600"/>
              <a:buFont typeface="Garamond"/>
              <a:buNone/>
            </a:pPr>
            <a:r>
              <a:rPr lang="en-US" sz="1600" b="1" i="0" u="none" strike="noStrike" cap="none">
                <a:solidFill>
                  <a:schemeClr val="dk2"/>
                </a:solidFill>
                <a:latin typeface="Garamond"/>
                <a:ea typeface="Garamond"/>
                <a:cs typeface="Garamond"/>
                <a:sym typeface="Garamond"/>
              </a:rPr>
              <a:t>LEVEL 3</a:t>
            </a:r>
            <a:endParaRPr/>
          </a:p>
          <a:p>
            <a:pPr marL="0" marR="0" lvl="0" indent="0" algn="l" rtl="0">
              <a:spcBef>
                <a:spcPts val="0"/>
              </a:spcBef>
              <a:spcAft>
                <a:spcPts val="0"/>
              </a:spcAft>
              <a:buClr>
                <a:schemeClr val="dk2"/>
              </a:buClr>
              <a:buSzPts val="2800"/>
              <a:buFont typeface="Garamond"/>
              <a:buNone/>
            </a:pPr>
            <a:r>
              <a:rPr lang="en-US" sz="2800" b="1" i="0" u="none" strike="noStrike" cap="none">
                <a:solidFill>
                  <a:schemeClr val="dk2"/>
                </a:solidFill>
                <a:latin typeface="Garamond"/>
                <a:ea typeface="Garamond"/>
                <a:cs typeface="Garamond"/>
                <a:sym typeface="Garamond"/>
              </a:rPr>
              <a:t>Mental Health Psychosocial Support in Child Protection Case Management</a:t>
            </a:r>
            <a:endParaRPr sz="2800">
              <a:solidFill>
                <a:schemeClr val="dk2"/>
              </a:solidFill>
              <a:latin typeface="Calibri"/>
              <a:ea typeface="Calibri"/>
              <a:cs typeface="Calibri"/>
              <a:sym typeface="Calibri"/>
            </a:endParaRPr>
          </a:p>
        </p:txBody>
      </p:sp>
      <p:pic>
        <p:nvPicPr>
          <p:cNvPr id="88" name="Google Shape;88;p2" descr="Rose with solid fill"/>
          <p:cNvPicPr preferRelativeResize="0"/>
          <p:nvPr/>
        </p:nvPicPr>
        <p:blipFill rotWithShape="1">
          <a:blip r:embed="rId3">
            <a:alphaModFix/>
          </a:blip>
          <a:srcRect/>
          <a:stretch/>
        </p:blipFill>
        <p:spPr>
          <a:xfrm rot="8827914" flipH="1">
            <a:off x="3675039" y="3290673"/>
            <a:ext cx="513550" cy="503403"/>
          </a:xfrm>
          <a:prstGeom prst="rect">
            <a:avLst/>
          </a:prstGeom>
          <a:noFill/>
          <a:ln>
            <a:noFill/>
          </a:ln>
        </p:spPr>
      </p:pic>
      <p:sp>
        <p:nvSpPr>
          <p:cNvPr id="89" name="Google Shape;89;p2"/>
          <p:cNvSpPr/>
          <p:nvPr/>
        </p:nvSpPr>
        <p:spPr>
          <a:xfrm>
            <a:off x="3656876" y="3394157"/>
            <a:ext cx="165654" cy="532245"/>
          </a:xfrm>
          <a:custGeom>
            <a:avLst/>
            <a:gdLst/>
            <a:ahLst/>
            <a:cxnLst/>
            <a:rect l="l" t="t" r="r" b="b"/>
            <a:pathLst>
              <a:path w="464417" h="789153" extrusionOk="0">
                <a:moveTo>
                  <a:pt x="464417" y="27153"/>
                </a:moveTo>
                <a:cubicBezTo>
                  <a:pt x="343767" y="1753"/>
                  <a:pt x="223117" y="-23647"/>
                  <a:pt x="146917" y="39853"/>
                </a:cubicBezTo>
                <a:cubicBezTo>
                  <a:pt x="70717" y="103353"/>
                  <a:pt x="26267" y="283270"/>
                  <a:pt x="7217" y="408153"/>
                </a:cubicBezTo>
                <a:cubicBezTo>
                  <a:pt x="-11833" y="533036"/>
                  <a:pt x="10392" y="661094"/>
                  <a:pt x="32617" y="789153"/>
                </a:cubicBezTo>
              </a:path>
            </a:pathLst>
          </a:cu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0" name="Google Shape;90;p2" descr="Wave with solid fill"/>
          <p:cNvPicPr preferRelativeResize="0"/>
          <p:nvPr/>
        </p:nvPicPr>
        <p:blipFill rotWithShape="1">
          <a:blip r:embed="rId4">
            <a:alphaModFix/>
          </a:blip>
          <a:srcRect/>
          <a:stretch/>
        </p:blipFill>
        <p:spPr>
          <a:xfrm>
            <a:off x="3617751" y="4492102"/>
            <a:ext cx="560187" cy="560187"/>
          </a:xfrm>
          <a:prstGeom prst="rect">
            <a:avLst/>
          </a:prstGeom>
          <a:noFill/>
          <a:ln>
            <a:noFill/>
          </a:ln>
        </p:spPr>
      </p:pic>
      <p:grpSp>
        <p:nvGrpSpPr>
          <p:cNvPr id="91" name="Google Shape;91;p2"/>
          <p:cNvGrpSpPr/>
          <p:nvPr/>
        </p:nvGrpSpPr>
        <p:grpSpPr>
          <a:xfrm>
            <a:off x="3615169" y="5822173"/>
            <a:ext cx="562769" cy="441085"/>
            <a:chOff x="1030476" y="2741930"/>
            <a:chExt cx="2428669" cy="1903531"/>
          </a:xfrm>
        </p:grpSpPr>
        <p:sp>
          <p:nvSpPr>
            <p:cNvPr id="92" name="Google Shape;92;p2"/>
            <p:cNvSpPr/>
            <p:nvPr/>
          </p:nvSpPr>
          <p:spPr>
            <a:xfrm>
              <a:off x="1588434" y="4284447"/>
              <a:ext cx="262556" cy="361014"/>
            </a:xfrm>
            <a:custGeom>
              <a:avLst/>
              <a:gdLst/>
              <a:ahLst/>
              <a:cxnLst/>
              <a:rect l="l" t="t" r="r" b="b"/>
              <a:pathLst>
                <a:path w="262556" h="361014" extrusionOk="0">
                  <a:moveTo>
                    <a:pt x="0" y="229737"/>
                  </a:moveTo>
                  <a:cubicBezTo>
                    <a:pt x="0" y="302238"/>
                    <a:pt x="58776" y="361015"/>
                    <a:pt x="131278" y="361015"/>
                  </a:cubicBezTo>
                  <a:cubicBezTo>
                    <a:pt x="203780" y="361015"/>
                    <a:pt x="262556" y="302238"/>
                    <a:pt x="262556" y="229737"/>
                  </a:cubicBezTo>
                  <a:lnTo>
                    <a:pt x="262556" y="0"/>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 name="Google Shape;93;p2"/>
            <p:cNvSpPr/>
            <p:nvPr/>
          </p:nvSpPr>
          <p:spPr>
            <a:xfrm>
              <a:off x="1030476" y="2741930"/>
              <a:ext cx="2428669" cy="1903531"/>
            </a:xfrm>
            <a:custGeom>
              <a:avLst/>
              <a:gdLst/>
              <a:ahLst/>
              <a:cxnLst/>
              <a:rect l="l" t="t" r="r" b="b"/>
              <a:pathLst>
                <a:path w="2428669" h="1903531" extrusionOk="0">
                  <a:moveTo>
                    <a:pt x="229763" y="1772253"/>
                  </a:moveTo>
                  <a:cubicBezTo>
                    <a:pt x="229763" y="1844755"/>
                    <a:pt x="288539" y="1903531"/>
                    <a:pt x="361041" y="1903531"/>
                  </a:cubicBezTo>
                  <a:cubicBezTo>
                    <a:pt x="433542" y="1903531"/>
                    <a:pt x="492319" y="1844755"/>
                    <a:pt x="492319" y="1772253"/>
                  </a:cubicBezTo>
                  <a:lnTo>
                    <a:pt x="492319" y="1476878"/>
                  </a:lnTo>
                  <a:lnTo>
                    <a:pt x="1083070" y="1476878"/>
                  </a:lnTo>
                  <a:lnTo>
                    <a:pt x="1083070" y="1772253"/>
                  </a:lnTo>
                  <a:cubicBezTo>
                    <a:pt x="1083070" y="1844755"/>
                    <a:pt x="1141846" y="1903531"/>
                    <a:pt x="1214348" y="1903531"/>
                  </a:cubicBezTo>
                  <a:cubicBezTo>
                    <a:pt x="1286849" y="1903531"/>
                    <a:pt x="1345626" y="1844755"/>
                    <a:pt x="1345626" y="1772253"/>
                  </a:cubicBezTo>
                  <a:lnTo>
                    <a:pt x="1345626" y="1476878"/>
                  </a:lnTo>
                  <a:lnTo>
                    <a:pt x="1411265" y="1476878"/>
                  </a:lnTo>
                  <a:lnTo>
                    <a:pt x="1411265" y="1772253"/>
                  </a:lnTo>
                  <a:cubicBezTo>
                    <a:pt x="1411265" y="1844755"/>
                    <a:pt x="1470041" y="1903531"/>
                    <a:pt x="1542543" y="1903531"/>
                  </a:cubicBezTo>
                  <a:cubicBezTo>
                    <a:pt x="1615044" y="1903531"/>
                    <a:pt x="1673821" y="1844755"/>
                    <a:pt x="1673821" y="1772253"/>
                  </a:cubicBezTo>
                  <a:lnTo>
                    <a:pt x="1673821" y="1273397"/>
                  </a:lnTo>
                  <a:cubicBezTo>
                    <a:pt x="1673821" y="1113891"/>
                    <a:pt x="1803126" y="984585"/>
                    <a:pt x="1962633" y="984585"/>
                  </a:cubicBezTo>
                  <a:lnTo>
                    <a:pt x="2117508" y="984585"/>
                  </a:lnTo>
                  <a:cubicBezTo>
                    <a:pt x="2289285" y="984657"/>
                    <a:pt x="2428597" y="845463"/>
                    <a:pt x="2428669" y="673686"/>
                  </a:cubicBezTo>
                  <a:cubicBezTo>
                    <a:pt x="2428669" y="673630"/>
                    <a:pt x="2428669" y="673578"/>
                    <a:pt x="2428669" y="673522"/>
                  </a:cubicBezTo>
                  <a:lnTo>
                    <a:pt x="2428669" y="664857"/>
                  </a:lnTo>
                  <a:cubicBezTo>
                    <a:pt x="2428653" y="587686"/>
                    <a:pt x="2366096" y="525132"/>
                    <a:pt x="2288924" y="525112"/>
                  </a:cubicBezTo>
                  <a:lnTo>
                    <a:pt x="2230932" y="525112"/>
                  </a:lnTo>
                  <a:cubicBezTo>
                    <a:pt x="2224565" y="391110"/>
                    <a:pt x="2141052" y="272963"/>
                    <a:pt x="2016850" y="222254"/>
                  </a:cubicBezTo>
                  <a:cubicBezTo>
                    <a:pt x="1996174" y="126322"/>
                    <a:pt x="1955872" y="0"/>
                    <a:pt x="1887148" y="0"/>
                  </a:cubicBezTo>
                  <a:cubicBezTo>
                    <a:pt x="1819900" y="0"/>
                    <a:pt x="1779926" y="120907"/>
                    <a:pt x="1758823" y="215952"/>
                  </a:cubicBezTo>
                  <a:cubicBezTo>
                    <a:pt x="1675560" y="245021"/>
                    <a:pt x="1601451" y="295559"/>
                    <a:pt x="1543987" y="362459"/>
                  </a:cubicBezTo>
                  <a:lnTo>
                    <a:pt x="1377362" y="524029"/>
                  </a:lnTo>
                  <a:lnTo>
                    <a:pt x="1172208" y="729184"/>
                  </a:lnTo>
                  <a:cubicBezTo>
                    <a:pt x="1113746" y="787635"/>
                    <a:pt x="1034464" y="820478"/>
                    <a:pt x="951792" y="820488"/>
                  </a:cubicBezTo>
                  <a:lnTo>
                    <a:pt x="415423" y="820488"/>
                  </a:lnTo>
                  <a:lnTo>
                    <a:pt x="224151" y="629183"/>
                  </a:lnTo>
                  <a:cubicBezTo>
                    <a:pt x="172873" y="577905"/>
                    <a:pt x="89735" y="577905"/>
                    <a:pt x="38458" y="629183"/>
                  </a:cubicBezTo>
                  <a:cubicBezTo>
                    <a:pt x="-12819" y="680460"/>
                    <a:pt x="-12819" y="763598"/>
                    <a:pt x="38458" y="814875"/>
                  </a:cubicBezTo>
                  <a:lnTo>
                    <a:pt x="229763" y="1006147"/>
                  </a:lnTo>
                  <a:close/>
                  <a:moveTo>
                    <a:pt x="1651339" y="1104147"/>
                  </a:moveTo>
                  <a:lnTo>
                    <a:pt x="1270633" y="723440"/>
                  </a:lnTo>
                  <a:lnTo>
                    <a:pt x="1363447" y="630627"/>
                  </a:lnTo>
                  <a:lnTo>
                    <a:pt x="1734964" y="1002143"/>
                  </a:lnTo>
                  <a:cubicBezTo>
                    <a:pt x="1700986" y="1030647"/>
                    <a:pt x="1672626" y="1065239"/>
                    <a:pt x="1651339" y="11041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94;p2"/>
          <p:cNvGrpSpPr/>
          <p:nvPr/>
        </p:nvGrpSpPr>
        <p:grpSpPr>
          <a:xfrm>
            <a:off x="3687450" y="7098985"/>
            <a:ext cx="379046" cy="457184"/>
            <a:chOff x="7296119" y="1710817"/>
            <a:chExt cx="373439" cy="450422"/>
          </a:xfrm>
        </p:grpSpPr>
        <p:sp>
          <p:nvSpPr>
            <p:cNvPr id="95" name="Google Shape;95;p2"/>
            <p:cNvSpPr/>
            <p:nvPr/>
          </p:nvSpPr>
          <p:spPr>
            <a:xfrm rot="-49017">
              <a:off x="7299274" y="1713412"/>
              <a:ext cx="367128" cy="445233"/>
            </a:xfrm>
            <a:custGeom>
              <a:avLst/>
              <a:gdLst/>
              <a:ahLst/>
              <a:cxnLst/>
              <a:rect l="l" t="t" r="r" b="b"/>
              <a:pathLst>
                <a:path w="120000" h="120000" extrusionOk="0">
                  <a:moveTo>
                    <a:pt x="0" y="0"/>
                  </a:moveTo>
                  <a:lnTo>
                    <a:pt x="100000" y="0"/>
                  </a:lnTo>
                  <a:lnTo>
                    <a:pt x="120000" y="16492"/>
                  </a:lnTo>
                  <a:lnTo>
                    <a:pt x="120000" y="120000"/>
                  </a:lnTo>
                  <a:lnTo>
                    <a:pt x="0" y="120000"/>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 name="Google Shape;96;p2"/>
            <p:cNvSpPr/>
            <p:nvPr/>
          </p:nvSpPr>
          <p:spPr>
            <a:xfrm rot="121805">
              <a:off x="7358793" y="1833253"/>
              <a:ext cx="253137" cy="222427"/>
            </a:xfrm>
            <a:custGeom>
              <a:avLst/>
              <a:gdLst/>
              <a:ahLst/>
              <a:cxnLst/>
              <a:rect l="l" t="t" r="r" b="b"/>
              <a:pathLst>
                <a:path w="120000" h="120000" extrusionOk="0">
                  <a:moveTo>
                    <a:pt x="60000" y="30000"/>
                  </a:moveTo>
                  <a:cubicBezTo>
                    <a:pt x="85000" y="-40000"/>
                    <a:pt x="182500" y="30000"/>
                    <a:pt x="60000" y="120000"/>
                  </a:cubicBezTo>
                  <a:cubicBezTo>
                    <a:pt x="-62500" y="30000"/>
                    <a:pt x="35000" y="-40000"/>
                    <a:pt x="60000" y="30000"/>
                  </a:cubicBez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 name="Google Shape;97;p2"/>
            <p:cNvSpPr/>
            <p:nvPr/>
          </p:nvSpPr>
          <p:spPr>
            <a:xfrm rot="-3117121">
              <a:off x="7445211" y="1922939"/>
              <a:ext cx="99016" cy="47833"/>
            </a:xfrm>
            <a:custGeom>
              <a:avLst/>
              <a:gdLst/>
              <a:ahLst/>
              <a:cxnLst/>
              <a:rect l="l" t="t" r="r" b="b"/>
              <a:pathLst>
                <a:path w="120000" h="120000" extrusionOk="0">
                  <a:moveTo>
                    <a:pt x="0" y="0"/>
                  </a:moveTo>
                  <a:lnTo>
                    <a:pt x="25130" y="0"/>
                  </a:lnTo>
                  <a:lnTo>
                    <a:pt x="25130" y="69350"/>
                  </a:lnTo>
                  <a:lnTo>
                    <a:pt x="120000" y="69350"/>
                  </a:lnTo>
                  <a:lnTo>
                    <a:pt x="120000" y="120000"/>
                  </a:lnTo>
                  <a:lnTo>
                    <a:pt x="0" y="120000"/>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98" name="Google Shape;98;p2"/>
          <p:cNvGrpSpPr/>
          <p:nvPr/>
        </p:nvGrpSpPr>
        <p:grpSpPr>
          <a:xfrm>
            <a:off x="3687450" y="8363995"/>
            <a:ext cx="379046" cy="457184"/>
            <a:chOff x="7296119" y="1710817"/>
            <a:chExt cx="373439" cy="450422"/>
          </a:xfrm>
        </p:grpSpPr>
        <p:sp>
          <p:nvSpPr>
            <p:cNvPr id="99" name="Google Shape;99;p2"/>
            <p:cNvSpPr/>
            <p:nvPr/>
          </p:nvSpPr>
          <p:spPr>
            <a:xfrm rot="-49017">
              <a:off x="7299274" y="1713412"/>
              <a:ext cx="367128" cy="445233"/>
            </a:xfrm>
            <a:custGeom>
              <a:avLst/>
              <a:gdLst/>
              <a:ahLst/>
              <a:cxnLst/>
              <a:rect l="l" t="t" r="r" b="b"/>
              <a:pathLst>
                <a:path w="120000" h="120000" extrusionOk="0">
                  <a:moveTo>
                    <a:pt x="0" y="0"/>
                  </a:moveTo>
                  <a:lnTo>
                    <a:pt x="100000" y="0"/>
                  </a:lnTo>
                  <a:lnTo>
                    <a:pt x="120000" y="16492"/>
                  </a:lnTo>
                  <a:lnTo>
                    <a:pt x="120000" y="120000"/>
                  </a:lnTo>
                  <a:lnTo>
                    <a:pt x="0" y="120000"/>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2"/>
            <p:cNvSpPr/>
            <p:nvPr/>
          </p:nvSpPr>
          <p:spPr>
            <a:xfrm rot="121805">
              <a:off x="7358793" y="1833253"/>
              <a:ext cx="253137" cy="222427"/>
            </a:xfrm>
            <a:custGeom>
              <a:avLst/>
              <a:gdLst/>
              <a:ahLst/>
              <a:cxnLst/>
              <a:rect l="l" t="t" r="r" b="b"/>
              <a:pathLst>
                <a:path w="120000" h="120000" extrusionOk="0">
                  <a:moveTo>
                    <a:pt x="60000" y="30000"/>
                  </a:moveTo>
                  <a:cubicBezTo>
                    <a:pt x="85000" y="-40000"/>
                    <a:pt x="182500" y="30000"/>
                    <a:pt x="60000" y="120000"/>
                  </a:cubicBezTo>
                  <a:cubicBezTo>
                    <a:pt x="-62500" y="30000"/>
                    <a:pt x="35000" y="-40000"/>
                    <a:pt x="60000" y="30000"/>
                  </a:cubicBez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Google Shape;101;p2"/>
            <p:cNvSpPr/>
            <p:nvPr/>
          </p:nvSpPr>
          <p:spPr>
            <a:xfrm rot="-3117121">
              <a:off x="7445211" y="1922939"/>
              <a:ext cx="99016" cy="47833"/>
            </a:xfrm>
            <a:custGeom>
              <a:avLst/>
              <a:gdLst/>
              <a:ahLst/>
              <a:cxnLst/>
              <a:rect l="l" t="t" r="r" b="b"/>
              <a:pathLst>
                <a:path w="120000" h="120000" extrusionOk="0">
                  <a:moveTo>
                    <a:pt x="0" y="0"/>
                  </a:moveTo>
                  <a:lnTo>
                    <a:pt x="25130" y="0"/>
                  </a:lnTo>
                  <a:lnTo>
                    <a:pt x="25130" y="69350"/>
                  </a:lnTo>
                  <a:lnTo>
                    <a:pt x="120000" y="69350"/>
                  </a:lnTo>
                  <a:lnTo>
                    <a:pt x="120000" y="120000"/>
                  </a:lnTo>
                  <a:lnTo>
                    <a:pt x="0" y="120000"/>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02" name="Google Shape;102;p2"/>
          <p:cNvSpPr/>
          <p:nvPr/>
        </p:nvSpPr>
        <p:spPr>
          <a:xfrm rot="-3238909">
            <a:off x="813066" y="3312271"/>
            <a:ext cx="280456" cy="142731"/>
          </a:xfrm>
          <a:prstGeom prst="corner">
            <a:avLst>
              <a:gd name="adj1" fmla="val 42208"/>
              <a:gd name="adj2" fmla="val 433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 name="Google Shape;103;p2"/>
          <p:cNvSpPr/>
          <p:nvPr/>
        </p:nvSpPr>
        <p:spPr>
          <a:xfrm rot="-3238909">
            <a:off x="813066" y="3564003"/>
            <a:ext cx="280456" cy="142731"/>
          </a:xfrm>
          <a:prstGeom prst="corner">
            <a:avLst>
              <a:gd name="adj1" fmla="val 42208"/>
              <a:gd name="adj2" fmla="val 433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 name="Google Shape;104;p2"/>
          <p:cNvSpPr/>
          <p:nvPr/>
        </p:nvSpPr>
        <p:spPr>
          <a:xfrm>
            <a:off x="699817" y="4652922"/>
            <a:ext cx="542932" cy="360380"/>
          </a:xfrm>
          <a:custGeom>
            <a:avLst/>
            <a:gdLst/>
            <a:ahLst/>
            <a:cxnLst/>
            <a:rect l="l" t="t" r="r" b="b"/>
            <a:pathLst>
              <a:path w="834682" h="554034" extrusionOk="0">
                <a:moveTo>
                  <a:pt x="833730" y="437829"/>
                </a:moveTo>
                <a:lnTo>
                  <a:pt x="805155" y="129219"/>
                </a:lnTo>
                <a:cubicBezTo>
                  <a:pt x="804203" y="119694"/>
                  <a:pt x="795630" y="112074"/>
                  <a:pt x="786105" y="112074"/>
                </a:cubicBezTo>
                <a:cubicBezTo>
                  <a:pt x="782295" y="112074"/>
                  <a:pt x="776580" y="112074"/>
                  <a:pt x="771818" y="112074"/>
                </a:cubicBezTo>
                <a:lnTo>
                  <a:pt x="767055" y="56829"/>
                </a:lnTo>
                <a:lnTo>
                  <a:pt x="749910" y="55877"/>
                </a:lnTo>
                <a:cubicBezTo>
                  <a:pt x="735623" y="54924"/>
                  <a:pt x="721335" y="55877"/>
                  <a:pt x="708000" y="56829"/>
                </a:cubicBezTo>
                <a:lnTo>
                  <a:pt x="703238" y="5394"/>
                </a:lnTo>
                <a:lnTo>
                  <a:pt x="688950" y="2537"/>
                </a:lnTo>
                <a:cubicBezTo>
                  <a:pt x="588938" y="-9846"/>
                  <a:pt x="488925" y="23492"/>
                  <a:pt x="416535" y="93977"/>
                </a:cubicBezTo>
                <a:cubicBezTo>
                  <a:pt x="344145" y="23492"/>
                  <a:pt x="244133" y="-9846"/>
                  <a:pt x="144120" y="2537"/>
                </a:cubicBezTo>
                <a:lnTo>
                  <a:pt x="129833" y="5394"/>
                </a:lnTo>
                <a:lnTo>
                  <a:pt x="125070" y="56829"/>
                </a:lnTo>
                <a:cubicBezTo>
                  <a:pt x="110783" y="55877"/>
                  <a:pt x="97448" y="54924"/>
                  <a:pt x="83160" y="55877"/>
                </a:cubicBezTo>
                <a:lnTo>
                  <a:pt x="66968" y="56829"/>
                </a:lnTo>
                <a:lnTo>
                  <a:pt x="62205" y="112074"/>
                </a:lnTo>
                <a:cubicBezTo>
                  <a:pt x="56490" y="112074"/>
                  <a:pt x="51728" y="112074"/>
                  <a:pt x="47918" y="112074"/>
                </a:cubicBezTo>
                <a:cubicBezTo>
                  <a:pt x="38393" y="112074"/>
                  <a:pt x="29820" y="119694"/>
                  <a:pt x="28868" y="129219"/>
                </a:cubicBezTo>
                <a:lnTo>
                  <a:pt x="293" y="437829"/>
                </a:lnTo>
                <a:cubicBezTo>
                  <a:pt x="-1612" y="448307"/>
                  <a:pt x="6008" y="457832"/>
                  <a:pt x="16485" y="458784"/>
                </a:cubicBezTo>
                <a:cubicBezTo>
                  <a:pt x="17438" y="458784"/>
                  <a:pt x="18390" y="458784"/>
                  <a:pt x="19343" y="458784"/>
                </a:cubicBezTo>
                <a:cubicBezTo>
                  <a:pt x="77445" y="456879"/>
                  <a:pt x="240323" y="460689"/>
                  <a:pt x="372720" y="547367"/>
                </a:cubicBezTo>
                <a:cubicBezTo>
                  <a:pt x="379388" y="551177"/>
                  <a:pt x="386055" y="554034"/>
                  <a:pt x="393675" y="554034"/>
                </a:cubicBezTo>
                <a:lnTo>
                  <a:pt x="441300" y="554034"/>
                </a:lnTo>
                <a:cubicBezTo>
                  <a:pt x="448920" y="554034"/>
                  <a:pt x="455588" y="552129"/>
                  <a:pt x="461303" y="548319"/>
                </a:cubicBezTo>
                <a:cubicBezTo>
                  <a:pt x="600368" y="461642"/>
                  <a:pt x="758483" y="457832"/>
                  <a:pt x="814680" y="459737"/>
                </a:cubicBezTo>
                <a:cubicBezTo>
                  <a:pt x="825158" y="459737"/>
                  <a:pt x="833730" y="452117"/>
                  <a:pt x="834683" y="441639"/>
                </a:cubicBezTo>
                <a:cubicBezTo>
                  <a:pt x="833730" y="438782"/>
                  <a:pt x="833730" y="438782"/>
                  <a:pt x="833730" y="437829"/>
                </a:cubicBezTo>
                <a:close/>
                <a:moveTo>
                  <a:pt x="435585" y="128267"/>
                </a:moveTo>
                <a:cubicBezTo>
                  <a:pt x="496545" y="65402"/>
                  <a:pt x="581318" y="33017"/>
                  <a:pt x="667995" y="37779"/>
                </a:cubicBezTo>
                <a:lnTo>
                  <a:pt x="693713" y="333054"/>
                </a:lnTo>
                <a:cubicBezTo>
                  <a:pt x="648945" y="341627"/>
                  <a:pt x="532740" y="370202"/>
                  <a:pt x="435585" y="454022"/>
                </a:cubicBezTo>
                <a:lnTo>
                  <a:pt x="435585" y="128267"/>
                </a:lnTo>
                <a:close/>
                <a:moveTo>
                  <a:pt x="165075" y="38732"/>
                </a:moveTo>
                <a:cubicBezTo>
                  <a:pt x="251753" y="33969"/>
                  <a:pt x="336525" y="66354"/>
                  <a:pt x="397485" y="129219"/>
                </a:cubicBezTo>
                <a:lnTo>
                  <a:pt x="397485" y="454974"/>
                </a:lnTo>
                <a:cubicBezTo>
                  <a:pt x="300330" y="371154"/>
                  <a:pt x="184125" y="342579"/>
                  <a:pt x="139358" y="334007"/>
                </a:cubicBezTo>
                <a:lnTo>
                  <a:pt x="165075" y="38732"/>
                </a:lnTo>
                <a:close/>
                <a:moveTo>
                  <a:pt x="73635" y="391157"/>
                </a:moveTo>
                <a:lnTo>
                  <a:pt x="102210" y="93024"/>
                </a:lnTo>
                <a:cubicBezTo>
                  <a:pt x="107925" y="93024"/>
                  <a:pt x="114593" y="93977"/>
                  <a:pt x="122213" y="93977"/>
                </a:cubicBezTo>
                <a:lnTo>
                  <a:pt x="98400" y="366392"/>
                </a:lnTo>
                <a:lnTo>
                  <a:pt x="116498" y="368297"/>
                </a:lnTo>
                <a:cubicBezTo>
                  <a:pt x="118403" y="368297"/>
                  <a:pt x="279375" y="389252"/>
                  <a:pt x="391770" y="500694"/>
                </a:cubicBezTo>
                <a:lnTo>
                  <a:pt x="391770" y="500694"/>
                </a:lnTo>
                <a:cubicBezTo>
                  <a:pt x="266993" y="405444"/>
                  <a:pt x="127928" y="393062"/>
                  <a:pt x="73635" y="391157"/>
                </a:cubicBezTo>
                <a:close/>
                <a:moveTo>
                  <a:pt x="441300" y="502599"/>
                </a:moveTo>
                <a:lnTo>
                  <a:pt x="441300" y="502599"/>
                </a:lnTo>
                <a:cubicBezTo>
                  <a:pt x="555600" y="390204"/>
                  <a:pt x="715620" y="368297"/>
                  <a:pt x="716573" y="368297"/>
                </a:cubicBezTo>
                <a:lnTo>
                  <a:pt x="734670" y="366392"/>
                </a:lnTo>
                <a:lnTo>
                  <a:pt x="710858" y="93977"/>
                </a:lnTo>
                <a:cubicBezTo>
                  <a:pt x="718478" y="93024"/>
                  <a:pt x="725145" y="93024"/>
                  <a:pt x="730860" y="93024"/>
                </a:cubicBezTo>
                <a:lnTo>
                  <a:pt x="759435" y="391157"/>
                </a:lnTo>
                <a:cubicBezTo>
                  <a:pt x="705143" y="393062"/>
                  <a:pt x="566078" y="406397"/>
                  <a:pt x="441300" y="50259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20"/>
          <p:cNvSpPr txBox="1"/>
          <p:nvPr/>
        </p:nvSpPr>
        <p:spPr>
          <a:xfrm>
            <a:off x="968057" y="1213276"/>
            <a:ext cx="529465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IDENTIFYING WHO SHOULD BE PRESENT WHEN MEETING THE CHILD</a:t>
            </a:r>
            <a:endParaRPr/>
          </a:p>
        </p:txBody>
      </p:sp>
      <p:sp>
        <p:nvSpPr>
          <p:cNvPr id="504" name="Google Shape;504;p20"/>
          <p:cNvSpPr txBox="1"/>
          <p:nvPr/>
        </p:nvSpPr>
        <p:spPr>
          <a:xfrm>
            <a:off x="996287" y="721660"/>
            <a:ext cx="525404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US" sz="1400" b="1">
                <a:solidFill>
                  <a:schemeClr val="lt1"/>
                </a:solidFill>
                <a:highlight>
                  <a:srgbClr val="1D8CC8"/>
                </a:highlight>
                <a:latin typeface="Calibri"/>
                <a:ea typeface="Calibri"/>
                <a:cs typeface="Calibri"/>
                <a:sym typeface="Calibri"/>
              </a:rPr>
              <a:t>HOW TO PREPARE TO MEET WITH CHILDREN</a:t>
            </a:r>
            <a:endParaRPr/>
          </a:p>
        </p:txBody>
      </p:sp>
      <p:grpSp>
        <p:nvGrpSpPr>
          <p:cNvPr id="505" name="Google Shape;505;p20"/>
          <p:cNvGrpSpPr/>
          <p:nvPr/>
        </p:nvGrpSpPr>
        <p:grpSpPr>
          <a:xfrm>
            <a:off x="1029215" y="7155434"/>
            <a:ext cx="5245957" cy="2028906"/>
            <a:chOff x="1143000" y="2096472"/>
            <a:chExt cx="9009187" cy="3484359"/>
          </a:xfrm>
        </p:grpSpPr>
        <p:sp>
          <p:nvSpPr>
            <p:cNvPr id="506" name="Google Shape;506;p20"/>
            <p:cNvSpPr/>
            <p:nvPr/>
          </p:nvSpPr>
          <p:spPr>
            <a:xfrm>
              <a:off x="1143000" y="3020250"/>
              <a:ext cx="2057602" cy="1541047"/>
            </a:xfrm>
            <a:prstGeom prst="rect">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1">
                  <a:solidFill>
                    <a:schemeClr val="dk1"/>
                  </a:solidFill>
                  <a:latin typeface="Calibri"/>
                  <a:ea typeface="Calibri"/>
                  <a:cs typeface="Calibri"/>
                  <a:sym typeface="Calibri"/>
                </a:rPr>
                <a:t>Parent or caregiver?</a:t>
              </a:r>
              <a:endParaRPr/>
            </a:p>
          </p:txBody>
        </p:sp>
        <p:sp>
          <p:nvSpPr>
            <p:cNvPr id="507" name="Google Shape;507;p20"/>
            <p:cNvSpPr/>
            <p:nvPr/>
          </p:nvSpPr>
          <p:spPr>
            <a:xfrm>
              <a:off x="4785260" y="2096472"/>
              <a:ext cx="2057602" cy="1541047"/>
            </a:xfrm>
            <a:prstGeom prst="rect">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1">
                  <a:solidFill>
                    <a:schemeClr val="dk1"/>
                  </a:solidFill>
                  <a:latin typeface="Calibri"/>
                  <a:ea typeface="Calibri"/>
                  <a:cs typeface="Calibri"/>
                  <a:sym typeface="Calibri"/>
                </a:rPr>
                <a:t>Other trusted adult?</a:t>
              </a:r>
              <a:endParaRPr/>
            </a:p>
          </p:txBody>
        </p:sp>
        <p:sp>
          <p:nvSpPr>
            <p:cNvPr id="508" name="Google Shape;508;p20"/>
            <p:cNvSpPr/>
            <p:nvPr/>
          </p:nvSpPr>
          <p:spPr>
            <a:xfrm>
              <a:off x="4785260" y="4039784"/>
              <a:ext cx="2057602" cy="1541047"/>
            </a:xfrm>
            <a:prstGeom prst="rect">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1">
                  <a:solidFill>
                    <a:schemeClr val="dk1"/>
                  </a:solidFill>
                  <a:latin typeface="Calibri"/>
                  <a:ea typeface="Calibri"/>
                  <a:cs typeface="Calibri"/>
                  <a:sym typeface="Calibri"/>
                </a:rPr>
                <a:t>Individual conversation</a:t>
              </a:r>
              <a:endParaRPr/>
            </a:p>
          </p:txBody>
        </p:sp>
        <p:sp>
          <p:nvSpPr>
            <p:cNvPr id="509" name="Google Shape;509;p20"/>
            <p:cNvSpPr/>
            <p:nvPr/>
          </p:nvSpPr>
          <p:spPr>
            <a:xfrm>
              <a:off x="8094585" y="2096472"/>
              <a:ext cx="2057602" cy="1541047"/>
            </a:xfrm>
            <a:prstGeom prst="rect">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1">
                  <a:solidFill>
                    <a:schemeClr val="dk1"/>
                  </a:solidFill>
                  <a:latin typeface="Calibri"/>
                  <a:ea typeface="Calibri"/>
                  <a:cs typeface="Calibri"/>
                  <a:sym typeface="Calibri"/>
                </a:rPr>
                <a:t>CM supervisor</a:t>
              </a:r>
              <a:endParaRPr/>
            </a:p>
          </p:txBody>
        </p:sp>
        <p:cxnSp>
          <p:nvCxnSpPr>
            <p:cNvPr id="510" name="Google Shape;510;p20"/>
            <p:cNvCxnSpPr>
              <a:stCxn id="506" idx="3"/>
              <a:endCxn id="507" idx="1"/>
            </p:cNvCxnSpPr>
            <p:nvPr/>
          </p:nvCxnSpPr>
          <p:spPr>
            <a:xfrm rot="10800000" flipH="1">
              <a:off x="3200602" y="2867074"/>
              <a:ext cx="1584600" cy="923700"/>
            </a:xfrm>
            <a:prstGeom prst="bentConnector3">
              <a:avLst>
                <a:gd name="adj1" fmla="val 50000"/>
              </a:avLst>
            </a:prstGeom>
            <a:noFill/>
            <a:ln w="57150" cap="flat" cmpd="sng">
              <a:solidFill>
                <a:schemeClr val="accent4"/>
              </a:solidFill>
              <a:prstDash val="solid"/>
              <a:miter lim="800000"/>
              <a:headEnd type="none" w="sm" len="sm"/>
              <a:tailEnd type="triangle" w="med" len="med"/>
            </a:ln>
          </p:spPr>
        </p:cxnSp>
        <p:cxnSp>
          <p:nvCxnSpPr>
            <p:cNvPr id="511" name="Google Shape;511;p20"/>
            <p:cNvCxnSpPr>
              <a:stCxn id="506" idx="3"/>
              <a:endCxn id="508" idx="1"/>
            </p:cNvCxnSpPr>
            <p:nvPr/>
          </p:nvCxnSpPr>
          <p:spPr>
            <a:xfrm>
              <a:off x="3200602" y="3790774"/>
              <a:ext cx="1584600" cy="1019400"/>
            </a:xfrm>
            <a:prstGeom prst="bentConnector3">
              <a:avLst>
                <a:gd name="adj1" fmla="val 50000"/>
              </a:avLst>
            </a:prstGeom>
            <a:noFill/>
            <a:ln w="57150" cap="flat" cmpd="sng">
              <a:solidFill>
                <a:schemeClr val="accent4"/>
              </a:solidFill>
              <a:prstDash val="solid"/>
              <a:miter lim="800000"/>
              <a:headEnd type="none" w="sm" len="sm"/>
              <a:tailEnd type="triangle" w="med" len="med"/>
            </a:ln>
          </p:spPr>
        </p:cxnSp>
        <p:sp>
          <p:nvSpPr>
            <p:cNvPr id="512" name="Google Shape;512;p20"/>
            <p:cNvSpPr txBox="1"/>
            <p:nvPr/>
          </p:nvSpPr>
          <p:spPr>
            <a:xfrm>
              <a:off x="3291891" y="3328885"/>
              <a:ext cx="701039" cy="4492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accent4"/>
                  </a:solidFill>
                  <a:latin typeface="Calibri"/>
                  <a:ea typeface="Calibri"/>
                  <a:cs typeface="Calibri"/>
                  <a:sym typeface="Calibri"/>
                </a:rPr>
                <a:t>NO</a:t>
              </a:r>
              <a:endParaRPr sz="1100" b="1">
                <a:solidFill>
                  <a:schemeClr val="accent4"/>
                </a:solidFill>
                <a:latin typeface="Calibri"/>
                <a:ea typeface="Calibri"/>
                <a:cs typeface="Calibri"/>
                <a:sym typeface="Calibri"/>
              </a:endParaRPr>
            </a:p>
          </p:txBody>
        </p:sp>
        <p:cxnSp>
          <p:nvCxnSpPr>
            <p:cNvPr id="513" name="Google Shape;513;p20"/>
            <p:cNvCxnSpPr>
              <a:stCxn id="507" idx="3"/>
              <a:endCxn id="509" idx="1"/>
            </p:cNvCxnSpPr>
            <p:nvPr/>
          </p:nvCxnSpPr>
          <p:spPr>
            <a:xfrm>
              <a:off x="6842862" y="2866996"/>
              <a:ext cx="1251600" cy="0"/>
            </a:xfrm>
            <a:prstGeom prst="straightConnector1">
              <a:avLst/>
            </a:prstGeom>
            <a:noFill/>
            <a:ln w="57150" cap="flat" cmpd="sng">
              <a:solidFill>
                <a:schemeClr val="accent4"/>
              </a:solidFill>
              <a:prstDash val="solid"/>
              <a:miter lim="800000"/>
              <a:headEnd type="none" w="sm" len="sm"/>
              <a:tailEnd type="triangle" w="med" len="med"/>
            </a:ln>
          </p:spPr>
        </p:cxnSp>
        <p:sp>
          <p:nvSpPr>
            <p:cNvPr id="514" name="Google Shape;514;p20"/>
            <p:cNvSpPr txBox="1"/>
            <p:nvPr/>
          </p:nvSpPr>
          <p:spPr>
            <a:xfrm>
              <a:off x="7170625" y="2390010"/>
              <a:ext cx="701039" cy="4492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accent4"/>
                  </a:solidFill>
                  <a:latin typeface="Calibri"/>
                  <a:ea typeface="Calibri"/>
                  <a:cs typeface="Calibri"/>
                  <a:sym typeface="Calibri"/>
                </a:rPr>
                <a:t>NO</a:t>
              </a:r>
              <a:endParaRPr sz="1100" b="1">
                <a:solidFill>
                  <a:schemeClr val="accent4"/>
                </a:solidFill>
                <a:latin typeface="Calibri"/>
                <a:ea typeface="Calibri"/>
                <a:cs typeface="Calibri"/>
                <a:sym typeface="Calibri"/>
              </a:endParaRPr>
            </a:p>
          </p:txBody>
        </p:sp>
      </p:grpSp>
      <p:sp>
        <p:nvSpPr>
          <p:cNvPr id="515" name="Google Shape;515;p20"/>
          <p:cNvSpPr txBox="1"/>
          <p:nvPr/>
        </p:nvSpPr>
        <p:spPr>
          <a:xfrm>
            <a:off x="1029215" y="1603325"/>
            <a:ext cx="5233500" cy="56784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Before meeting a child, caseworkers should check whether somebody else should be present</a:t>
            </a:r>
            <a:r>
              <a:rPr lang="en-US" sz="110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 </a:t>
            </a:r>
            <a:endParaRPr sz="110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endParaRPr>
          </a:p>
          <a:p>
            <a:pPr marL="0" marR="0" lvl="0" indent="0" algn="l" rtl="0">
              <a:spcBef>
                <a:spcPts val="0"/>
              </a:spcBef>
              <a:spcAft>
                <a:spcPts val="0"/>
              </a:spcAft>
              <a:buNone/>
            </a:pPr>
            <a:endParaRPr sz="11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endParaRPr>
          </a:p>
          <a:p>
            <a:pPr marL="0" marR="0" lvl="0" indent="0" algn="l" rtl="0">
              <a:spcBef>
                <a:spcPts val="0"/>
              </a:spcBef>
              <a:spcAft>
                <a:spcPts val="0"/>
              </a:spcAft>
              <a:buNone/>
            </a:pPr>
            <a:r>
              <a:rPr lang="en-US" sz="11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Ch</a:t>
            </a:r>
            <a:r>
              <a:rPr lang="en-US" sz="11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il</a:t>
            </a:r>
            <a:r>
              <a:rPr lang="en-US" sz="11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dren receiving case management services should be supported by their </a:t>
            </a:r>
            <a:r>
              <a:rPr lang="en-US" sz="11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parent or caregivers</a:t>
            </a:r>
            <a:r>
              <a:rPr lang="en-US" sz="11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Reasons to include the parent or caregiver when meeting a child include: </a:t>
            </a:r>
            <a:endParaRPr sz="11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171450" marR="0" lvl="0" indent="-171450" algn="l" rtl="0">
              <a:spcBef>
                <a:spcPts val="0"/>
              </a:spcBef>
              <a:spcAft>
                <a:spcPts val="0"/>
              </a:spcAft>
              <a:buClr>
                <a:schemeClr val="dk1"/>
              </a:buClr>
              <a:buSzPts val="1100"/>
              <a:buFont typeface="Arial"/>
              <a:buChar char="•"/>
            </a:pPr>
            <a:r>
              <a:rPr lang="en-US" sz="11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The parent or caregiver is the main person responsible for the child’s care and protection. </a:t>
            </a:r>
            <a:endParaRPr sz="11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171450" marR="0" lvl="0" indent="-171450" algn="l" rtl="0">
              <a:spcBef>
                <a:spcPts val="0"/>
              </a:spcBef>
              <a:spcAft>
                <a:spcPts val="0"/>
              </a:spcAft>
              <a:buClr>
                <a:schemeClr val="dk1"/>
              </a:buClr>
              <a:buSzPts val="1100"/>
              <a:buFont typeface="Arial"/>
              <a:buChar char="•"/>
            </a:pPr>
            <a:r>
              <a:rPr lang="en-US" sz="11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Children might feel more comfortable if their parent or primary caregiver is present during the meeting. </a:t>
            </a:r>
            <a:endParaRPr sz="11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11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rtl="0">
              <a:spcBef>
                <a:spcPts val="0"/>
              </a:spcBef>
              <a:spcAft>
                <a:spcPts val="0"/>
              </a:spcAft>
              <a:buNone/>
            </a:pPr>
            <a:r>
              <a:rPr lang="en-US" sz="11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In some cases, there might be reasons not to include the parent or primary caregiver during a meeting with the </a:t>
            </a:r>
            <a:r>
              <a:rPr lang="en-US" sz="11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child, but to meet with the </a:t>
            </a:r>
            <a:r>
              <a:rPr lang="en-US" sz="11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child individually</a:t>
            </a:r>
            <a:r>
              <a:rPr lang="en-US" sz="11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 For example</a:t>
            </a:r>
            <a:r>
              <a:rPr lang="en-US" sz="11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a:t>
            </a:r>
            <a:endParaRPr sz="11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171450" marR="0" lvl="0" indent="-171450" algn="l" rtl="0">
              <a:spcBef>
                <a:spcPts val="0"/>
              </a:spcBef>
              <a:spcAft>
                <a:spcPts val="0"/>
              </a:spcAft>
              <a:buClr>
                <a:schemeClr val="dk1"/>
              </a:buClr>
              <a:buSzPts val="1100"/>
              <a:buFont typeface="Arial"/>
              <a:buChar char="•"/>
            </a:pPr>
            <a:r>
              <a:rPr lang="en-US" sz="11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The child specifically requests that they prefer to meet without their parent or primary caregiver</a:t>
            </a:r>
            <a:endParaRPr sz="11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171450" marR="0" lvl="0" indent="-171450" algn="l" rtl="0">
              <a:spcBef>
                <a:spcPts val="0"/>
              </a:spcBef>
              <a:spcAft>
                <a:spcPts val="0"/>
              </a:spcAft>
              <a:buClr>
                <a:schemeClr val="dk1"/>
              </a:buClr>
              <a:buSzPts val="1100"/>
              <a:buFont typeface="Arial"/>
              <a:buChar char="•"/>
            </a:pPr>
            <a:r>
              <a:rPr lang="en-US" sz="11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The parent/caregiver is likely to cause harm to the child</a:t>
            </a:r>
            <a:endParaRPr sz="11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171450" marR="0" lvl="0" indent="-171450" algn="l" rtl="0">
              <a:spcBef>
                <a:spcPts val="0"/>
              </a:spcBef>
              <a:spcAft>
                <a:spcPts val="0"/>
              </a:spcAft>
              <a:buClr>
                <a:schemeClr val="dk1"/>
              </a:buClr>
              <a:buSzPts val="1100"/>
              <a:buFont typeface="Arial"/>
              <a:buChar char="•"/>
            </a:pPr>
            <a:r>
              <a:rPr lang="en-US" sz="11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The child and parent/caregiver are separated (the parent/caregiver is far away or missing)</a:t>
            </a:r>
            <a:endParaRPr sz="11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171450" marR="0" lvl="0" indent="-171450" algn="l" rtl="0">
              <a:spcBef>
                <a:spcPts val="0"/>
              </a:spcBef>
              <a:spcAft>
                <a:spcPts val="0"/>
              </a:spcAft>
              <a:buClr>
                <a:schemeClr val="dk1"/>
              </a:buClr>
              <a:buSzPts val="1100"/>
              <a:buFont typeface="Arial"/>
              <a:buChar char="•"/>
            </a:pPr>
            <a:r>
              <a:rPr lang="en-US" sz="11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There is no parent or caregiver and the child is unaccompanied</a:t>
            </a:r>
          </a:p>
          <a:p>
            <a:pPr marR="0" lvl="0" algn="l" rtl="0">
              <a:spcBef>
                <a:spcPts val="0"/>
              </a:spcBef>
              <a:spcAft>
                <a:spcPts val="0"/>
              </a:spcAft>
              <a:buClr>
                <a:schemeClr val="dk1"/>
              </a:buClr>
              <a:buSzPts val="1100"/>
            </a:pPr>
            <a:endParaRPr sz="11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11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It is also important to see if the child prefers that </a:t>
            </a:r>
            <a:r>
              <a:rPr lang="en-US" sz="11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a trusted adult </a:t>
            </a:r>
            <a:r>
              <a:rPr lang="en-US" sz="11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(like another family member or friend) is present to support them. This can be for example: </a:t>
            </a:r>
          </a:p>
          <a:p>
            <a:pPr marL="171450" lvl="1" indent="-171450">
              <a:buFont typeface="Arial" panose="020B0604020202020204" pitchFamily="34" charset="0"/>
              <a:buChar char="•"/>
            </a:pPr>
            <a:r>
              <a:rPr lang="en-GB" sz="1100" dirty="0">
                <a:latin typeface="Calibri" panose="020F0502020204030204" pitchFamily="34" charset="0"/>
                <a:ea typeface="Calibri" panose="020F0502020204030204" pitchFamily="34" charset="0"/>
                <a:cs typeface="Calibri" panose="020F0502020204030204" pitchFamily="34" charset="0"/>
              </a:rPr>
              <a:t>Extended family members (uncle, aunt, cousin, grandparents, adult siblings or any other family member)</a:t>
            </a:r>
          </a:p>
          <a:p>
            <a:pPr marL="171450" lvl="1" indent="-171450">
              <a:buFont typeface="Arial" panose="020B0604020202020204" pitchFamily="34" charset="0"/>
              <a:buChar char="•"/>
            </a:pPr>
            <a:r>
              <a:rPr lang="en-GB" sz="1100" dirty="0">
                <a:latin typeface="Calibri" panose="020F0502020204030204" pitchFamily="34" charset="0"/>
                <a:ea typeface="Calibri" panose="020F0502020204030204" pitchFamily="34" charset="0"/>
                <a:cs typeface="Calibri" panose="020F0502020204030204" pitchFamily="34" charset="0"/>
              </a:rPr>
              <a:t>Community members (community leader, community volunteer or other community members)</a:t>
            </a:r>
          </a:p>
          <a:p>
            <a:pPr marL="171450" lvl="1" indent="-171450">
              <a:buFont typeface="Arial" panose="020B0604020202020204" pitchFamily="34" charset="0"/>
              <a:buChar char="•"/>
            </a:pPr>
            <a:r>
              <a:rPr lang="en-GB" sz="1100" dirty="0">
                <a:latin typeface="Calibri" panose="020F0502020204030204" pitchFamily="34" charset="0"/>
                <a:ea typeface="Calibri" panose="020F0502020204030204" pitchFamily="34" charset="0"/>
                <a:cs typeface="Calibri" panose="020F0502020204030204" pitchFamily="34" charset="0"/>
              </a:rPr>
              <a:t>Adults of other agencies supporting the child (teacher, centre assistant, youth club coach,…)</a:t>
            </a:r>
          </a:p>
          <a:p>
            <a:r>
              <a:rPr lang="en-GB" sz="1100" dirty="0">
                <a:latin typeface="Calibri" panose="020F0502020204030204" pitchFamily="34" charset="0"/>
                <a:ea typeface="Calibri" panose="020F0502020204030204" pitchFamily="34" charset="0"/>
                <a:cs typeface="Calibri" panose="020F0502020204030204" pitchFamily="34" charset="0"/>
              </a:rPr>
              <a:t> </a:t>
            </a:r>
          </a:p>
          <a:p>
            <a:pPr lvl="1"/>
            <a:r>
              <a:rPr lang="en-GB" sz="1100" dirty="0">
                <a:latin typeface="Calibri" panose="020F0502020204030204" pitchFamily="34" charset="0"/>
                <a:ea typeface="Calibri" panose="020F0502020204030204" pitchFamily="34" charset="0"/>
                <a:cs typeface="Calibri" panose="020F0502020204030204" pitchFamily="34" charset="0"/>
              </a:rPr>
              <a:t>It is also possible for the </a:t>
            </a:r>
            <a:r>
              <a:rPr lang="en-GB" sz="1100" b="1" dirty="0">
                <a:latin typeface="Calibri" panose="020F0502020204030204" pitchFamily="34" charset="0"/>
                <a:ea typeface="Calibri" panose="020F0502020204030204" pitchFamily="34" charset="0"/>
                <a:cs typeface="Calibri" panose="020F0502020204030204" pitchFamily="34" charset="0"/>
              </a:rPr>
              <a:t>case management supervisor </a:t>
            </a:r>
            <a:r>
              <a:rPr lang="en-GB" sz="1100" dirty="0">
                <a:latin typeface="Calibri" panose="020F0502020204030204" pitchFamily="34" charset="0"/>
                <a:ea typeface="Calibri" panose="020F0502020204030204" pitchFamily="34" charset="0"/>
                <a:cs typeface="Calibri" panose="020F0502020204030204" pitchFamily="34" charset="0"/>
              </a:rPr>
              <a:t>to be present if somebody else needs to be present, but this should be the case only when the child has no other trusted adult who can be present to ensure the child continues to feel safe and not overwhelmed by another new person </a:t>
            </a:r>
          </a:p>
          <a:p>
            <a:pPr marL="0" marR="0" lvl="0" indent="0" algn="l" rtl="0">
              <a:spcBef>
                <a:spcPts val="0"/>
              </a:spcBef>
              <a:spcAft>
                <a:spcPts val="0"/>
              </a:spcAft>
              <a:buNone/>
            </a:pPr>
            <a:endParaRPr sz="11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516" name="Google Shape;516;p20"/>
          <p:cNvSpPr/>
          <p:nvPr/>
        </p:nvSpPr>
        <p:spPr>
          <a:xfrm rot="1782986">
            <a:off x="286724" y="301110"/>
            <a:ext cx="335595" cy="289306"/>
          </a:xfrm>
          <a:prstGeom prst="hexagon">
            <a:avLst>
              <a:gd name="adj" fmla="val 28965"/>
              <a:gd name="vf" fmla="val 115470"/>
            </a:avLst>
          </a:prstGeom>
          <a:solidFill>
            <a:schemeClr val="accent4"/>
          </a:solidFill>
          <a:ln w="12700" cap="flat" cmpd="sng">
            <a:solidFill>
              <a:srgbClr val="1D8C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7" name="Google Shape;517;p20"/>
          <p:cNvSpPr/>
          <p:nvPr/>
        </p:nvSpPr>
        <p:spPr>
          <a:xfrm rot="1782986">
            <a:off x="286724" y="76395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8" name="Google Shape;518;p20"/>
          <p:cNvSpPr/>
          <p:nvPr/>
        </p:nvSpPr>
        <p:spPr>
          <a:xfrm rot="1782986">
            <a:off x="286724" y="122680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9" name="Google Shape;519;p20"/>
          <p:cNvSpPr/>
          <p:nvPr/>
        </p:nvSpPr>
        <p:spPr>
          <a:xfrm rot="1782986">
            <a:off x="286724" y="168964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0" name="Google Shape;520;p20"/>
          <p:cNvSpPr/>
          <p:nvPr/>
        </p:nvSpPr>
        <p:spPr>
          <a:xfrm rot="1782986">
            <a:off x="286724" y="215249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1" name="Google Shape;521;p20"/>
          <p:cNvSpPr/>
          <p:nvPr/>
        </p:nvSpPr>
        <p:spPr>
          <a:xfrm rot="1782986">
            <a:off x="286724" y="2615335"/>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2" name="Google Shape;522;p20"/>
          <p:cNvSpPr/>
          <p:nvPr/>
        </p:nvSpPr>
        <p:spPr>
          <a:xfrm rot="1782986">
            <a:off x="286724" y="3078179"/>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3" name="Google Shape;523;p20"/>
          <p:cNvSpPr/>
          <p:nvPr/>
        </p:nvSpPr>
        <p:spPr>
          <a:xfrm rot="1782986">
            <a:off x="286724" y="354102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4" name="Google Shape;524;p20"/>
          <p:cNvSpPr/>
          <p:nvPr/>
        </p:nvSpPr>
        <p:spPr>
          <a:xfrm rot="1782986">
            <a:off x="286724" y="4003869"/>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5" name="Google Shape;525;p20"/>
          <p:cNvSpPr/>
          <p:nvPr/>
        </p:nvSpPr>
        <p:spPr>
          <a:xfrm rot="1782986">
            <a:off x="286724" y="446671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21"/>
          <p:cNvSpPr/>
          <p:nvPr/>
        </p:nvSpPr>
        <p:spPr>
          <a:xfrm>
            <a:off x="996286" y="4318578"/>
            <a:ext cx="5254043" cy="1097782"/>
          </a:xfrm>
          <a:prstGeom prst="roundRect">
            <a:avLst>
              <a:gd name="adj" fmla="val 16667"/>
            </a:avLst>
          </a:prstGeom>
          <a:solidFill>
            <a:srgbClr val="CCE9F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Identifying the right place to meet with the child is important because:</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It allows the child to openly and honestly communicate</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It ensures the safety of the child and not causing any further harm</a:t>
            </a:r>
            <a:endParaRPr sz="11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It enables child participation </a:t>
            </a:r>
            <a:endParaRPr sz="1100">
              <a:solidFill>
                <a:schemeClr val="dk1"/>
              </a:solidFill>
              <a:latin typeface="Calibri"/>
              <a:ea typeface="Calibri"/>
              <a:cs typeface="Calibri"/>
              <a:sym typeface="Calibri"/>
            </a:endParaRPr>
          </a:p>
        </p:txBody>
      </p:sp>
      <p:grpSp>
        <p:nvGrpSpPr>
          <p:cNvPr id="531" name="Google Shape;531;p21"/>
          <p:cNvGrpSpPr/>
          <p:nvPr/>
        </p:nvGrpSpPr>
        <p:grpSpPr>
          <a:xfrm>
            <a:off x="996285" y="5476347"/>
            <a:ext cx="5254044" cy="2718085"/>
            <a:chOff x="856951" y="1060625"/>
            <a:chExt cx="9981171" cy="5209156"/>
          </a:xfrm>
        </p:grpSpPr>
        <p:sp>
          <p:nvSpPr>
            <p:cNvPr id="532" name="Google Shape;532;p21"/>
            <p:cNvSpPr/>
            <p:nvPr/>
          </p:nvSpPr>
          <p:spPr>
            <a:xfrm rot="5400000" flipH="1">
              <a:off x="8524956" y="3460674"/>
              <a:ext cx="2722544" cy="1903788"/>
            </a:xfrm>
            <a:prstGeom prst="parallelogram">
              <a:avLst>
                <a:gd name="adj" fmla="val 49505"/>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533" name="Google Shape;533;p21"/>
            <p:cNvSpPr/>
            <p:nvPr/>
          </p:nvSpPr>
          <p:spPr>
            <a:xfrm rot="1819762">
              <a:off x="6942398" y="1865681"/>
              <a:ext cx="3685213" cy="1832568"/>
            </a:xfrm>
            <a:prstGeom prst="parallelogram">
              <a:avLst>
                <a:gd name="adj" fmla="val 65879"/>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534" name="Google Shape;534;p21"/>
            <p:cNvSpPr/>
            <p:nvPr/>
          </p:nvSpPr>
          <p:spPr>
            <a:xfrm rot="-5400000">
              <a:off x="6299568" y="3214283"/>
              <a:ext cx="2946749" cy="2082113"/>
            </a:xfrm>
            <a:prstGeom prst="parallelogram">
              <a:avLst>
                <a:gd name="adj" fmla="val 58858"/>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535" name="Google Shape;535;p21"/>
            <p:cNvSpPr/>
            <p:nvPr/>
          </p:nvSpPr>
          <p:spPr>
            <a:xfrm rot="-5400000">
              <a:off x="6917665" y="4243677"/>
              <a:ext cx="1389944" cy="627818"/>
            </a:xfrm>
            <a:prstGeom prst="parallelogram">
              <a:avLst>
                <a:gd name="adj" fmla="val 5885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536" name="Google Shape;536;p21"/>
            <p:cNvSpPr/>
            <p:nvPr/>
          </p:nvSpPr>
          <p:spPr>
            <a:xfrm>
              <a:off x="856951" y="4565560"/>
              <a:ext cx="6362633" cy="704769"/>
            </a:xfrm>
            <a:custGeom>
              <a:avLst/>
              <a:gdLst/>
              <a:ahLst/>
              <a:cxnLst/>
              <a:rect l="l" t="t" r="r" b="b"/>
              <a:pathLst>
                <a:path w="6906986" h="765065" extrusionOk="0">
                  <a:moveTo>
                    <a:pt x="6906986" y="396243"/>
                  </a:moveTo>
                  <a:cubicBezTo>
                    <a:pt x="6187168" y="604432"/>
                    <a:pt x="5467350" y="812622"/>
                    <a:pt x="4620986" y="755472"/>
                  </a:cubicBezTo>
                  <a:cubicBezTo>
                    <a:pt x="3774622" y="698322"/>
                    <a:pt x="2598964" y="162200"/>
                    <a:pt x="1828800" y="53343"/>
                  </a:cubicBezTo>
                  <a:cubicBezTo>
                    <a:pt x="1058636" y="-55514"/>
                    <a:pt x="529318" y="23407"/>
                    <a:pt x="0" y="102329"/>
                  </a:cubicBezTo>
                </a:path>
              </a:pathLst>
            </a:custGeom>
            <a:noFill/>
            <a:ln w="76200" cap="flat" cmpd="sng">
              <a:solidFill>
                <a:srgbClr val="CCE9F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537" name="Google Shape;537;p21"/>
            <p:cNvSpPr/>
            <p:nvPr/>
          </p:nvSpPr>
          <p:spPr>
            <a:xfrm>
              <a:off x="856951" y="5197069"/>
              <a:ext cx="6964301" cy="1072712"/>
            </a:xfrm>
            <a:custGeom>
              <a:avLst/>
              <a:gdLst/>
              <a:ahLst/>
              <a:cxnLst/>
              <a:rect l="l" t="t" r="r" b="b"/>
              <a:pathLst>
                <a:path w="7560129" h="1164488" extrusionOk="0">
                  <a:moveTo>
                    <a:pt x="7560129" y="0"/>
                  </a:moveTo>
                  <a:cubicBezTo>
                    <a:pt x="6872968" y="542925"/>
                    <a:pt x="6185808" y="1085850"/>
                    <a:pt x="5192486" y="1159329"/>
                  </a:cubicBezTo>
                  <a:cubicBezTo>
                    <a:pt x="4199164" y="1232808"/>
                    <a:pt x="2465614" y="498022"/>
                    <a:pt x="1600200" y="440872"/>
                  </a:cubicBezTo>
                  <a:cubicBezTo>
                    <a:pt x="734786" y="383722"/>
                    <a:pt x="367393" y="600075"/>
                    <a:pt x="0" y="816429"/>
                  </a:cubicBezTo>
                </a:path>
              </a:pathLst>
            </a:custGeom>
            <a:noFill/>
            <a:ln w="76200" cap="flat" cmpd="sng">
              <a:solidFill>
                <a:srgbClr val="CCE9F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cxnSp>
          <p:nvCxnSpPr>
            <p:cNvPr id="538" name="Google Shape;538;p21"/>
            <p:cNvCxnSpPr/>
            <p:nvPr/>
          </p:nvCxnSpPr>
          <p:spPr>
            <a:xfrm rot="10800000">
              <a:off x="2782286" y="3994238"/>
              <a:ext cx="0" cy="836660"/>
            </a:xfrm>
            <a:prstGeom prst="straightConnector1">
              <a:avLst/>
            </a:prstGeom>
            <a:noFill/>
            <a:ln w="76200" cap="flat" cmpd="sng">
              <a:solidFill>
                <a:srgbClr val="CCE9F8"/>
              </a:solidFill>
              <a:prstDash val="solid"/>
              <a:miter lim="800000"/>
              <a:headEnd type="none" w="sm" len="sm"/>
              <a:tailEnd type="none" w="sm" len="sm"/>
            </a:ln>
          </p:spPr>
        </p:cxnSp>
        <p:cxnSp>
          <p:nvCxnSpPr>
            <p:cNvPr id="539" name="Google Shape;539;p21"/>
            <p:cNvCxnSpPr/>
            <p:nvPr/>
          </p:nvCxnSpPr>
          <p:spPr>
            <a:xfrm rot="10800000">
              <a:off x="2180619" y="5008880"/>
              <a:ext cx="0" cy="836660"/>
            </a:xfrm>
            <a:prstGeom prst="straightConnector1">
              <a:avLst/>
            </a:prstGeom>
            <a:noFill/>
            <a:ln w="76200" cap="flat" cmpd="sng">
              <a:solidFill>
                <a:srgbClr val="CCE9F8"/>
              </a:solidFill>
              <a:prstDash val="solid"/>
              <a:miter lim="800000"/>
              <a:headEnd type="none" w="sm" len="sm"/>
              <a:tailEnd type="none" w="sm" len="sm"/>
            </a:ln>
          </p:spPr>
        </p:cxnSp>
        <p:cxnSp>
          <p:nvCxnSpPr>
            <p:cNvPr id="540" name="Google Shape;540;p21"/>
            <p:cNvCxnSpPr/>
            <p:nvPr/>
          </p:nvCxnSpPr>
          <p:spPr>
            <a:xfrm rot="10800000">
              <a:off x="1773646" y="3530404"/>
              <a:ext cx="1008640" cy="524692"/>
            </a:xfrm>
            <a:prstGeom prst="straightConnector1">
              <a:avLst/>
            </a:prstGeom>
            <a:noFill/>
            <a:ln w="76200" cap="flat" cmpd="sng">
              <a:solidFill>
                <a:srgbClr val="CCE9F8"/>
              </a:solidFill>
              <a:prstDash val="solid"/>
              <a:miter lim="800000"/>
              <a:headEnd type="none" w="sm" len="sm"/>
              <a:tailEnd type="none" w="sm" len="sm"/>
            </a:ln>
          </p:spPr>
        </p:cxnSp>
        <p:sp>
          <p:nvSpPr>
            <p:cNvPr id="541" name="Google Shape;541;p21"/>
            <p:cNvSpPr/>
            <p:nvPr/>
          </p:nvSpPr>
          <p:spPr>
            <a:xfrm>
              <a:off x="2661526" y="4618670"/>
              <a:ext cx="241521" cy="241521"/>
            </a:xfrm>
            <a:prstGeom prst="rect">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542" name="Google Shape;542;p21"/>
            <p:cNvSpPr/>
            <p:nvPr/>
          </p:nvSpPr>
          <p:spPr>
            <a:xfrm>
              <a:off x="2059316" y="5657321"/>
              <a:ext cx="241521" cy="241521"/>
            </a:xfrm>
            <a:prstGeom prst="rect">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543" name="Google Shape;543;p21"/>
            <p:cNvSpPr/>
            <p:nvPr/>
          </p:nvSpPr>
          <p:spPr>
            <a:xfrm>
              <a:off x="2685513" y="3914933"/>
              <a:ext cx="241521" cy="241521"/>
            </a:xfrm>
            <a:prstGeom prst="rect">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544" name="Google Shape;544;p21"/>
            <p:cNvSpPr/>
            <p:nvPr/>
          </p:nvSpPr>
          <p:spPr>
            <a:xfrm>
              <a:off x="2055084" y="4934698"/>
              <a:ext cx="241521" cy="241521"/>
            </a:xfrm>
            <a:prstGeom prst="rect">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grpSp>
      <p:grpSp>
        <p:nvGrpSpPr>
          <p:cNvPr id="545" name="Google Shape;545;p21"/>
          <p:cNvGrpSpPr/>
          <p:nvPr/>
        </p:nvGrpSpPr>
        <p:grpSpPr>
          <a:xfrm>
            <a:off x="907089" y="1201723"/>
            <a:ext cx="5627062" cy="2735083"/>
            <a:chOff x="409156" y="1590928"/>
            <a:chExt cx="10839944" cy="2623083"/>
          </a:xfrm>
        </p:grpSpPr>
        <p:sp>
          <p:nvSpPr>
            <p:cNvPr id="546" name="Google Shape;546;p21"/>
            <p:cNvSpPr txBox="1"/>
            <p:nvPr/>
          </p:nvSpPr>
          <p:spPr>
            <a:xfrm>
              <a:off x="467666" y="1590928"/>
              <a:ext cx="3152466" cy="1062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SAFE</a:t>
              </a:r>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Is it safe for the child if I visit their home? Is it safe for the child to meet at another space outside of their home?</a:t>
              </a:r>
              <a:endParaRPr/>
            </a:p>
          </p:txBody>
        </p:sp>
        <p:sp>
          <p:nvSpPr>
            <p:cNvPr id="547" name="Google Shape;547;p21"/>
            <p:cNvSpPr txBox="1"/>
            <p:nvPr/>
          </p:nvSpPr>
          <p:spPr>
            <a:xfrm>
              <a:off x="4367551" y="1590928"/>
              <a:ext cx="3345468" cy="9002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PRIVATE</a:t>
              </a:r>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Is the space private or can anyone overhear your conversation with the child? </a:t>
              </a:r>
              <a:endParaRPr/>
            </a:p>
          </p:txBody>
        </p:sp>
        <p:sp>
          <p:nvSpPr>
            <p:cNvPr id="548" name="Google Shape;548;p21"/>
            <p:cNvSpPr txBox="1"/>
            <p:nvPr/>
          </p:nvSpPr>
          <p:spPr>
            <a:xfrm>
              <a:off x="7903632" y="1626386"/>
              <a:ext cx="3345468" cy="9002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QUIET</a:t>
              </a:r>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Is the space quiet and peaceful to allow you to have a calm conversation with the child?</a:t>
              </a:r>
              <a:endParaRPr/>
            </a:p>
          </p:txBody>
        </p:sp>
        <p:sp>
          <p:nvSpPr>
            <p:cNvPr id="549" name="Google Shape;549;p21"/>
            <p:cNvSpPr txBox="1"/>
            <p:nvPr/>
          </p:nvSpPr>
          <p:spPr>
            <a:xfrm>
              <a:off x="409156" y="2889382"/>
              <a:ext cx="3345468" cy="12249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chemeClr val="dk1"/>
                  </a:solidFill>
                  <a:latin typeface="Calibri"/>
                  <a:ea typeface="Calibri"/>
                  <a:cs typeface="Calibri"/>
                  <a:sym typeface="Calibri"/>
                </a:rPr>
                <a:t>ACCESSIBLE</a:t>
              </a:r>
              <a:endParaRPr dirty="0"/>
            </a:p>
            <a:p>
              <a:pPr marL="0" marR="0" lvl="0" indent="0" algn="l" rtl="0">
                <a:spcBef>
                  <a:spcPts val="0"/>
                </a:spcBef>
                <a:spcAft>
                  <a:spcPts val="0"/>
                </a:spcAft>
                <a:buNone/>
              </a:pPr>
              <a:r>
                <a:rPr lang="en-US" sz="1100" dirty="0">
                  <a:solidFill>
                    <a:schemeClr val="dk1"/>
                  </a:solidFill>
                  <a:latin typeface="Calibri"/>
                  <a:ea typeface="Calibri"/>
                  <a:cs typeface="Calibri"/>
                  <a:sym typeface="Calibri"/>
                </a:rPr>
                <a:t>Can the child and their parent, caregiver, trusted adult access the space? Is it too far or too expensive to reach? Do they need to pass a checkpoint?</a:t>
              </a:r>
              <a:endParaRPr dirty="0"/>
            </a:p>
          </p:txBody>
        </p:sp>
        <p:sp>
          <p:nvSpPr>
            <p:cNvPr id="550" name="Google Shape;550;p21"/>
            <p:cNvSpPr txBox="1"/>
            <p:nvPr/>
          </p:nvSpPr>
          <p:spPr>
            <a:xfrm>
              <a:off x="4336650" y="2826696"/>
              <a:ext cx="3345468" cy="1387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CHILD-FRIENDLY AND COMFORTABLE</a:t>
              </a:r>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Does it have the necessary facilities to make a children of different ages feel comfortable? Can younger children play at the space?  </a:t>
              </a:r>
              <a:endParaRPr sz="1100">
                <a:solidFill>
                  <a:schemeClr val="dk1"/>
                </a:solidFill>
                <a:latin typeface="Calibri"/>
                <a:ea typeface="Calibri"/>
                <a:cs typeface="Calibri"/>
                <a:sym typeface="Calibri"/>
              </a:endParaRPr>
            </a:p>
          </p:txBody>
        </p:sp>
        <p:sp>
          <p:nvSpPr>
            <p:cNvPr id="551" name="Google Shape;551;p21"/>
            <p:cNvSpPr txBox="1"/>
            <p:nvPr/>
          </p:nvSpPr>
          <p:spPr>
            <a:xfrm>
              <a:off x="7903632" y="2758577"/>
              <a:ext cx="3345468" cy="73793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INCLUSIVE</a:t>
              </a:r>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Are there any specific barriers that might exclude children with disabilities? </a:t>
              </a:r>
              <a:endParaRPr sz="1100">
                <a:solidFill>
                  <a:schemeClr val="dk1"/>
                </a:solidFill>
                <a:latin typeface="Calibri"/>
                <a:ea typeface="Calibri"/>
                <a:cs typeface="Calibri"/>
                <a:sym typeface="Calibri"/>
              </a:endParaRPr>
            </a:p>
          </p:txBody>
        </p:sp>
      </p:grpSp>
      <p:sp>
        <p:nvSpPr>
          <p:cNvPr id="552" name="Google Shape;552;p21"/>
          <p:cNvSpPr txBox="1"/>
          <p:nvPr/>
        </p:nvSpPr>
        <p:spPr>
          <a:xfrm>
            <a:off x="996287" y="696379"/>
            <a:ext cx="535743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IDENTIFYING THE RIGHT SPACE TO MEET</a:t>
            </a:r>
            <a:endParaRPr/>
          </a:p>
        </p:txBody>
      </p:sp>
      <p:sp>
        <p:nvSpPr>
          <p:cNvPr id="553" name="Google Shape;553;p21"/>
          <p:cNvSpPr/>
          <p:nvPr/>
        </p:nvSpPr>
        <p:spPr>
          <a:xfrm rot="1782986">
            <a:off x="286724" y="301110"/>
            <a:ext cx="335595" cy="289306"/>
          </a:xfrm>
          <a:prstGeom prst="hexagon">
            <a:avLst>
              <a:gd name="adj" fmla="val 28965"/>
              <a:gd name="vf" fmla="val 115470"/>
            </a:avLst>
          </a:prstGeom>
          <a:solidFill>
            <a:schemeClr val="accent4"/>
          </a:solidFill>
          <a:ln w="12700" cap="flat" cmpd="sng">
            <a:solidFill>
              <a:srgbClr val="1D8C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4" name="Google Shape;554;p21"/>
          <p:cNvSpPr/>
          <p:nvPr/>
        </p:nvSpPr>
        <p:spPr>
          <a:xfrm rot="1782986">
            <a:off x="286724" y="76395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5" name="Google Shape;555;p21"/>
          <p:cNvSpPr/>
          <p:nvPr/>
        </p:nvSpPr>
        <p:spPr>
          <a:xfrm rot="1782986">
            <a:off x="286724" y="122680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6" name="Google Shape;556;p21"/>
          <p:cNvSpPr/>
          <p:nvPr/>
        </p:nvSpPr>
        <p:spPr>
          <a:xfrm rot="1782986">
            <a:off x="286724" y="168964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7" name="Google Shape;557;p21"/>
          <p:cNvSpPr/>
          <p:nvPr/>
        </p:nvSpPr>
        <p:spPr>
          <a:xfrm rot="1782986">
            <a:off x="286724" y="215249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8" name="Google Shape;558;p21"/>
          <p:cNvSpPr/>
          <p:nvPr/>
        </p:nvSpPr>
        <p:spPr>
          <a:xfrm rot="1782986">
            <a:off x="286724" y="2615335"/>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9" name="Google Shape;559;p21"/>
          <p:cNvSpPr/>
          <p:nvPr/>
        </p:nvSpPr>
        <p:spPr>
          <a:xfrm rot="1782986">
            <a:off x="286724" y="3078179"/>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0" name="Google Shape;560;p21"/>
          <p:cNvSpPr/>
          <p:nvPr/>
        </p:nvSpPr>
        <p:spPr>
          <a:xfrm rot="1782986">
            <a:off x="286724" y="354102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1" name="Google Shape;561;p21"/>
          <p:cNvSpPr/>
          <p:nvPr/>
        </p:nvSpPr>
        <p:spPr>
          <a:xfrm rot="1782986">
            <a:off x="286724" y="4003869"/>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2" name="Google Shape;562;p21"/>
          <p:cNvSpPr/>
          <p:nvPr/>
        </p:nvSpPr>
        <p:spPr>
          <a:xfrm rot="1782986">
            <a:off x="286724" y="446671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22"/>
          <p:cNvSpPr txBox="1"/>
          <p:nvPr/>
        </p:nvSpPr>
        <p:spPr>
          <a:xfrm>
            <a:off x="996315" y="1214700"/>
            <a:ext cx="526256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ADAPT COMMUNICATION TO AGE, DEVELOPMENTAL STAGE, ABILITIES AND CULTURAL CONSIDERATIONS</a:t>
            </a:r>
            <a:endParaRPr/>
          </a:p>
        </p:txBody>
      </p:sp>
      <p:sp>
        <p:nvSpPr>
          <p:cNvPr id="568" name="Google Shape;568;p22"/>
          <p:cNvSpPr txBox="1"/>
          <p:nvPr/>
        </p:nvSpPr>
        <p:spPr>
          <a:xfrm>
            <a:off x="996314" y="1813679"/>
            <a:ext cx="5262559" cy="3477835"/>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Arial"/>
              <a:buChar char="•"/>
            </a:pPr>
            <a:r>
              <a:rPr lang="en-US" sz="1100" dirty="0">
                <a:solidFill>
                  <a:schemeClr val="dk1"/>
                </a:solidFill>
                <a:latin typeface="Calibri"/>
                <a:ea typeface="Calibri"/>
                <a:cs typeface="Calibri"/>
                <a:sym typeface="Calibri"/>
              </a:rPr>
              <a:t>Communication needs to be adapted to the individual child, to the family and community in which the child lives. This also implies the cultural </a:t>
            </a:r>
            <a:r>
              <a:rPr lang="en-US" sz="1100"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differences</a:t>
            </a:r>
            <a:r>
              <a:rPr lang="en-US" sz="1100" dirty="0">
                <a:solidFill>
                  <a:schemeClr val="dk1"/>
                </a:solidFill>
                <a:latin typeface="Calibri"/>
                <a:ea typeface="Calibri"/>
                <a:cs typeface="Calibri"/>
                <a:sym typeface="Calibri"/>
              </a:rPr>
              <a:t> that influence communication</a:t>
            </a:r>
            <a:endParaRPr dirty="0"/>
          </a:p>
          <a:p>
            <a:pPr marL="171450" marR="0" lvl="0" indent="-171450" algn="l" rtl="0">
              <a:spcBef>
                <a:spcPts val="0"/>
              </a:spcBef>
              <a:spcAft>
                <a:spcPts val="0"/>
              </a:spcAft>
              <a:buClr>
                <a:schemeClr val="dk1"/>
              </a:buClr>
              <a:buSzPts val="1100"/>
              <a:buFont typeface="Arial"/>
              <a:buChar char="•"/>
            </a:pPr>
            <a:r>
              <a:rPr lang="en-US" sz="1100" dirty="0">
                <a:solidFill>
                  <a:schemeClr val="dk1"/>
                </a:solidFill>
                <a:latin typeface="Calibri"/>
                <a:ea typeface="Calibri"/>
                <a:cs typeface="Calibri"/>
                <a:sym typeface="Calibri"/>
              </a:rPr>
              <a:t>Regardless of the cultural perspectives on child participation, a caseworker should maintain certain standards and ensure child participation regardless of their gender, age, disability, ethnicity, religion, nationality, displacement status or other unique characteristics </a:t>
            </a:r>
            <a:endParaRPr dirty="0"/>
          </a:p>
          <a:p>
            <a:pPr marL="171450" marR="0" lvl="0" indent="-171450" algn="l" rtl="0">
              <a:spcBef>
                <a:spcPts val="0"/>
              </a:spcBef>
              <a:spcAft>
                <a:spcPts val="0"/>
              </a:spcAft>
              <a:buClr>
                <a:schemeClr val="dk1"/>
              </a:buClr>
              <a:buSzPts val="1100"/>
              <a:buFont typeface="Arial"/>
              <a:buChar char="•"/>
            </a:pPr>
            <a:r>
              <a:rPr lang="en-US" sz="1100" dirty="0">
                <a:solidFill>
                  <a:schemeClr val="dk1"/>
                </a:solidFill>
                <a:latin typeface="Calibri"/>
                <a:ea typeface="Calibri"/>
                <a:cs typeface="Calibri"/>
                <a:sym typeface="Calibri"/>
              </a:rPr>
              <a:t>Children who are capable of forming their own views have the right to express their views freely in all matters that affect their live. Their views should be given weight (how much this is taken into account) based on their age and maturity </a:t>
            </a:r>
            <a:endParaRPr dirty="0"/>
          </a:p>
          <a:p>
            <a:pPr marL="171450" marR="0" lvl="0" indent="-171450" algn="l" rtl="0">
              <a:spcBef>
                <a:spcPts val="0"/>
              </a:spcBef>
              <a:spcAft>
                <a:spcPts val="0"/>
              </a:spcAft>
              <a:buClr>
                <a:schemeClr val="dk1"/>
              </a:buClr>
              <a:buSzPts val="1100"/>
              <a:buFont typeface="Arial"/>
              <a:buChar char="•"/>
            </a:pPr>
            <a:r>
              <a:rPr lang="en-US" sz="1100" dirty="0">
                <a:solidFill>
                  <a:schemeClr val="dk1"/>
                </a:solidFill>
                <a:latin typeface="Calibri"/>
                <a:ea typeface="Calibri"/>
                <a:cs typeface="Calibri"/>
                <a:sym typeface="Calibri"/>
              </a:rPr>
              <a:t>Everybody, regardless of their abilities, is able to communicate in some way . However, children with disabilities can face significant barriers in communicating their views and feelings (Source: UNICEF. (2013). </a:t>
            </a:r>
            <a:r>
              <a:rPr lang="en-US" sz="1100" i="1" dirty="0">
                <a:solidFill>
                  <a:schemeClr val="dk1"/>
                </a:solidFill>
                <a:latin typeface="Calibri"/>
                <a:ea typeface="Calibri"/>
                <a:cs typeface="Calibri"/>
                <a:sym typeface="Calibri"/>
              </a:rPr>
              <a:t>Take us Seriously</a:t>
            </a:r>
            <a:r>
              <a:rPr lang="en-US" sz="1100" dirty="0">
                <a:solidFill>
                  <a:schemeClr val="dk1"/>
                </a:solidFill>
                <a:latin typeface="Calibri"/>
                <a:ea typeface="Calibri"/>
                <a:cs typeface="Calibri"/>
                <a:sym typeface="Calibri"/>
              </a:rPr>
              <a:t>.). </a:t>
            </a:r>
            <a:endParaRPr dirty="0"/>
          </a:p>
          <a:p>
            <a:pPr marL="628650" marR="0" lvl="1" indent="-171450" algn="l" rtl="0">
              <a:spcBef>
                <a:spcPts val="0"/>
              </a:spcBef>
              <a:spcAft>
                <a:spcPts val="0"/>
              </a:spcAft>
              <a:buClr>
                <a:schemeClr val="dk1"/>
              </a:buClr>
              <a:buSzPts val="1100"/>
              <a:buFont typeface="Arial"/>
              <a:buChar char="•"/>
            </a:pPr>
            <a:r>
              <a:rPr lang="en-US" sz="1100" b="0" i="0" u="none" strike="noStrike" cap="none" dirty="0">
                <a:solidFill>
                  <a:schemeClr val="dk1"/>
                </a:solidFill>
                <a:latin typeface="Calibri"/>
                <a:ea typeface="Calibri"/>
                <a:cs typeface="Calibri"/>
                <a:sym typeface="Calibri"/>
              </a:rPr>
              <a:t>One of the main communication barriers is that people without disabilities often do not understand how to communicate with children or adults with disabilities. It is possible to overcome these barriers by adapting communication to the individual child through the use of different tools and </a:t>
            </a:r>
            <a:r>
              <a:rPr lang="en-US" sz="1100" b="0" i="0" u="none" strike="noStrike" cap="none"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techniques. </a:t>
            </a:r>
          </a:p>
          <a:p>
            <a:pPr marL="628650" marR="0" lvl="1" indent="-171450" algn="l" rtl="0">
              <a:spcBef>
                <a:spcPts val="0"/>
              </a:spcBef>
              <a:spcAft>
                <a:spcPts val="0"/>
              </a:spcAft>
              <a:buClr>
                <a:schemeClr val="dk1"/>
              </a:buClr>
              <a:buSzPts val="1100"/>
              <a:buFont typeface="Arial"/>
              <a:buChar char="•"/>
            </a:pPr>
            <a:r>
              <a:rPr lang="en-US" sz="1100"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Parents or caregivers can also support the caseworker in communicating with the child, as they best know their child’s abilities.</a:t>
            </a:r>
            <a:endParaRPr sz="1100" b="0" i="0" u="none" strike="noStrike" cap="none" dirty="0">
              <a:solidFill>
                <a:schemeClr val="dk1"/>
              </a:solidFill>
              <a:latin typeface="Calibri"/>
              <a:ea typeface="Calibri"/>
              <a:cs typeface="Calibri"/>
              <a:sym typeface="Calibri"/>
            </a:endParaRPr>
          </a:p>
        </p:txBody>
      </p:sp>
      <p:sp>
        <p:nvSpPr>
          <p:cNvPr id="569" name="Google Shape;569;p22"/>
          <p:cNvSpPr txBox="1"/>
          <p:nvPr/>
        </p:nvSpPr>
        <p:spPr>
          <a:xfrm>
            <a:off x="996287" y="721660"/>
            <a:ext cx="525404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US" sz="1400" b="1">
                <a:solidFill>
                  <a:schemeClr val="lt1"/>
                </a:solidFill>
                <a:highlight>
                  <a:srgbClr val="1D8CC8"/>
                </a:highlight>
                <a:latin typeface="Calibri"/>
                <a:ea typeface="Calibri"/>
                <a:cs typeface="Calibri"/>
                <a:sym typeface="Calibri"/>
              </a:rPr>
              <a:t>COMMUNICATION WITH CHILDREN</a:t>
            </a:r>
            <a:endParaRPr/>
          </a:p>
        </p:txBody>
      </p:sp>
      <p:sp>
        <p:nvSpPr>
          <p:cNvPr id="570" name="Google Shape;570;p22"/>
          <p:cNvSpPr/>
          <p:nvPr/>
        </p:nvSpPr>
        <p:spPr>
          <a:xfrm rot="1782986">
            <a:off x="286724" y="301110"/>
            <a:ext cx="335595" cy="289306"/>
          </a:xfrm>
          <a:prstGeom prst="hexagon">
            <a:avLst>
              <a:gd name="adj" fmla="val 28965"/>
              <a:gd name="vf" fmla="val 115470"/>
            </a:avLst>
          </a:prstGeom>
          <a:solidFill>
            <a:schemeClr val="accent4"/>
          </a:solidFill>
          <a:ln w="12700" cap="flat" cmpd="sng">
            <a:solidFill>
              <a:srgbClr val="1D8C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1" name="Google Shape;571;p22"/>
          <p:cNvSpPr/>
          <p:nvPr/>
        </p:nvSpPr>
        <p:spPr>
          <a:xfrm rot="1782986">
            <a:off x="286724" y="76395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2" name="Google Shape;572;p22"/>
          <p:cNvSpPr/>
          <p:nvPr/>
        </p:nvSpPr>
        <p:spPr>
          <a:xfrm rot="1782986">
            <a:off x="286724" y="122680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3" name="Google Shape;573;p22"/>
          <p:cNvSpPr/>
          <p:nvPr/>
        </p:nvSpPr>
        <p:spPr>
          <a:xfrm rot="1782986">
            <a:off x="286724" y="168964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4" name="Google Shape;574;p22"/>
          <p:cNvSpPr/>
          <p:nvPr/>
        </p:nvSpPr>
        <p:spPr>
          <a:xfrm rot="1782986">
            <a:off x="286724" y="215249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5" name="Google Shape;575;p22"/>
          <p:cNvSpPr/>
          <p:nvPr/>
        </p:nvSpPr>
        <p:spPr>
          <a:xfrm rot="1782986">
            <a:off x="286724" y="261533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6" name="Google Shape;576;p22"/>
          <p:cNvSpPr/>
          <p:nvPr/>
        </p:nvSpPr>
        <p:spPr>
          <a:xfrm rot="1782986">
            <a:off x="286724" y="3078179"/>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7" name="Google Shape;577;p22"/>
          <p:cNvSpPr/>
          <p:nvPr/>
        </p:nvSpPr>
        <p:spPr>
          <a:xfrm rot="1782986">
            <a:off x="286724" y="354102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8" name="Google Shape;578;p22"/>
          <p:cNvSpPr/>
          <p:nvPr/>
        </p:nvSpPr>
        <p:spPr>
          <a:xfrm rot="1782986">
            <a:off x="286724" y="4003869"/>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9" name="Google Shape;579;p22"/>
          <p:cNvSpPr/>
          <p:nvPr/>
        </p:nvSpPr>
        <p:spPr>
          <a:xfrm rot="1782986">
            <a:off x="286724" y="446671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23"/>
          <p:cNvSpPr/>
          <p:nvPr/>
        </p:nvSpPr>
        <p:spPr>
          <a:xfrm>
            <a:off x="4005285" y="6955809"/>
            <a:ext cx="501916" cy="1030823"/>
          </a:xfrm>
          <a:prstGeom prst="rect">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5" name="Google Shape;585;p23"/>
          <p:cNvSpPr/>
          <p:nvPr/>
        </p:nvSpPr>
        <p:spPr>
          <a:xfrm>
            <a:off x="3503369" y="5709845"/>
            <a:ext cx="501916" cy="1093089"/>
          </a:xfrm>
          <a:prstGeom prst="rect">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6" name="Google Shape;586;p23"/>
          <p:cNvSpPr/>
          <p:nvPr/>
        </p:nvSpPr>
        <p:spPr>
          <a:xfrm>
            <a:off x="4005289" y="3314765"/>
            <a:ext cx="501916" cy="2261525"/>
          </a:xfrm>
          <a:prstGeom prst="rect">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7" name="Google Shape;587;p23"/>
          <p:cNvSpPr/>
          <p:nvPr/>
        </p:nvSpPr>
        <p:spPr>
          <a:xfrm>
            <a:off x="3503369" y="2108771"/>
            <a:ext cx="501916" cy="1079351"/>
          </a:xfrm>
          <a:prstGeom prst="rect">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8" name="Google Shape;588;p23"/>
          <p:cNvSpPr txBox="1"/>
          <p:nvPr/>
        </p:nvSpPr>
        <p:spPr>
          <a:xfrm>
            <a:off x="1000125" y="1312548"/>
            <a:ext cx="2503244" cy="3139321"/>
          </a:xfrm>
          <a:prstGeom prst="rect">
            <a:avLst/>
          </a:pr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3-5 years old</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Enjoy make-believe play</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Start to like simple jokes even if they don’t understand them</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Ask many questions using words like ‘what’ ‘where’ and ‘why’</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Choose their own friends and play mates (4 to 5)</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Take turns in much longer conversations </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Start to like simple jokes even if they don’t understand them</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Ask many questions using words like ‘what’ ‘where’ and ‘why’</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Choose their own friends and play mates (4 to 5)</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Take turns in much longer conversations</a:t>
            </a:r>
            <a:endParaRPr/>
          </a:p>
        </p:txBody>
      </p:sp>
      <p:sp>
        <p:nvSpPr>
          <p:cNvPr id="589" name="Google Shape;589;p23"/>
          <p:cNvSpPr txBox="1"/>
          <p:nvPr/>
        </p:nvSpPr>
        <p:spPr>
          <a:xfrm>
            <a:off x="1655208" y="7813586"/>
            <a:ext cx="1843062"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*Note: These are common traits for the age group, but are not relevant for all children.</a:t>
            </a:r>
            <a:endParaRPr sz="1100" i="1">
              <a:solidFill>
                <a:schemeClr val="dk1"/>
              </a:solidFill>
              <a:latin typeface="Calibri"/>
              <a:ea typeface="Calibri"/>
              <a:cs typeface="Calibri"/>
              <a:sym typeface="Calibri"/>
            </a:endParaRPr>
          </a:p>
        </p:txBody>
      </p:sp>
      <p:sp>
        <p:nvSpPr>
          <p:cNvPr id="590" name="Google Shape;590;p23"/>
          <p:cNvSpPr txBox="1"/>
          <p:nvPr/>
        </p:nvSpPr>
        <p:spPr>
          <a:xfrm>
            <a:off x="4507203" y="3224212"/>
            <a:ext cx="1741196" cy="2462213"/>
          </a:xfrm>
          <a:prstGeom prst="rect">
            <a:avLst/>
          </a:pr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6-11 years old</a:t>
            </a:r>
            <a:endParaRPr sz="11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Use language for different purposes such as asking questions or persuading</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Share and discuss more complex ideas</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Understand other points of view and show that they agree or disagree</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Start conversations with adults and children they don’t know</a:t>
            </a:r>
            <a:endParaRPr/>
          </a:p>
        </p:txBody>
      </p:sp>
      <p:sp>
        <p:nvSpPr>
          <p:cNvPr id="591" name="Google Shape;591;p23"/>
          <p:cNvSpPr txBox="1"/>
          <p:nvPr/>
        </p:nvSpPr>
        <p:spPr>
          <a:xfrm>
            <a:off x="995025" y="5343674"/>
            <a:ext cx="2503244" cy="1785064"/>
          </a:xfrm>
          <a:prstGeom prst="rect">
            <a:avLst/>
          </a:pr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chemeClr val="dk1"/>
                </a:solidFill>
                <a:latin typeface="Calibri"/>
                <a:ea typeface="Calibri"/>
                <a:cs typeface="Calibri"/>
                <a:sym typeface="Calibri"/>
              </a:rPr>
              <a:t>12-14 years old</a:t>
            </a:r>
            <a:endParaRPr sz="1100" dirty="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100"/>
              <a:buFont typeface="Arial"/>
              <a:buChar char="•"/>
            </a:pPr>
            <a:r>
              <a:rPr lang="en-US" sz="1100" dirty="0">
                <a:solidFill>
                  <a:schemeClr val="dk1"/>
                </a:solidFill>
                <a:latin typeface="Calibri"/>
                <a:ea typeface="Calibri"/>
                <a:cs typeface="Calibri"/>
                <a:sym typeface="Calibri"/>
              </a:rPr>
              <a:t>Keep a conversation going by giving reasons and explaining choices</a:t>
            </a:r>
            <a:endParaRPr dirty="0"/>
          </a:p>
          <a:p>
            <a:pPr marL="171450" marR="0" lvl="0" indent="-171450" algn="l" rtl="0">
              <a:spcBef>
                <a:spcPts val="0"/>
              </a:spcBef>
              <a:spcAft>
                <a:spcPts val="0"/>
              </a:spcAft>
              <a:buClr>
                <a:schemeClr val="dk1"/>
              </a:buClr>
              <a:buSzPts val="1100"/>
              <a:buFont typeface="Arial"/>
              <a:buChar char="•"/>
            </a:pPr>
            <a:r>
              <a:rPr lang="en-US" sz="1100" dirty="0">
                <a:solidFill>
                  <a:schemeClr val="dk1"/>
                </a:solidFill>
                <a:latin typeface="Calibri"/>
                <a:ea typeface="Calibri"/>
                <a:cs typeface="Calibri"/>
                <a:sym typeface="Calibri"/>
              </a:rPr>
              <a:t>Use language to predict and draw conclusions</a:t>
            </a:r>
            <a:endParaRPr dirty="0"/>
          </a:p>
          <a:p>
            <a:pPr marL="171450" marR="0" lvl="0" indent="-171450" algn="l" rtl="0">
              <a:spcBef>
                <a:spcPts val="0"/>
              </a:spcBef>
              <a:spcAft>
                <a:spcPts val="0"/>
              </a:spcAft>
              <a:buClr>
                <a:schemeClr val="dk1"/>
              </a:buClr>
              <a:buSzPts val="1100"/>
              <a:buFont typeface="Arial"/>
              <a:buChar char="•"/>
            </a:pPr>
            <a:r>
              <a:rPr lang="en-US" sz="1100" dirty="0">
                <a:solidFill>
                  <a:schemeClr val="dk1"/>
                </a:solidFill>
                <a:latin typeface="Calibri"/>
                <a:ea typeface="Calibri"/>
                <a:cs typeface="Calibri"/>
                <a:sym typeface="Calibri"/>
              </a:rPr>
              <a:t>Are able to use sarcasm. Know when others are being sarcastic to them</a:t>
            </a:r>
            <a:endParaRPr dirty="0"/>
          </a:p>
          <a:p>
            <a:pPr marL="171450" marR="0" lvl="0" indent="-171450" algn="l" rtl="0">
              <a:spcBef>
                <a:spcPts val="0"/>
              </a:spcBef>
              <a:spcAft>
                <a:spcPts val="0"/>
              </a:spcAft>
              <a:buClr>
                <a:schemeClr val="dk1"/>
              </a:buClr>
              <a:buSzPts val="1100"/>
              <a:buFont typeface="Arial"/>
              <a:buChar char="•"/>
            </a:pPr>
            <a:r>
              <a:rPr lang="en-US" sz="1100" dirty="0">
                <a:solidFill>
                  <a:schemeClr val="dk1"/>
                </a:solidFill>
                <a:latin typeface="Calibri"/>
                <a:ea typeface="Calibri"/>
                <a:cs typeface="Calibri"/>
                <a:sym typeface="Calibri"/>
              </a:rPr>
              <a:t>Know that they talk differently to friends than to teachers and </a:t>
            </a:r>
            <a:r>
              <a:rPr lang="en-US" sz="1100"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are </a:t>
            </a:r>
            <a:r>
              <a:rPr lang="en-US" sz="1100" dirty="0">
                <a:solidFill>
                  <a:schemeClr val="dk1"/>
                </a:solidFill>
                <a:latin typeface="Calibri"/>
                <a:ea typeface="Calibri"/>
                <a:cs typeface="Calibri"/>
                <a:sym typeface="Calibri"/>
              </a:rPr>
              <a:t>able to adjust this easily</a:t>
            </a:r>
            <a:endParaRPr dirty="0"/>
          </a:p>
        </p:txBody>
      </p:sp>
      <p:sp>
        <p:nvSpPr>
          <p:cNvPr id="592" name="Google Shape;592;p23"/>
          <p:cNvSpPr txBox="1"/>
          <p:nvPr/>
        </p:nvSpPr>
        <p:spPr>
          <a:xfrm>
            <a:off x="4507203" y="6368736"/>
            <a:ext cx="1741197" cy="2123658"/>
          </a:xfrm>
          <a:prstGeom prst="rect">
            <a:avLst/>
          </a:pr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15-17 years old</a:t>
            </a:r>
            <a:endParaRPr sz="11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Know when they haven’t understood. They will ask to be told again or have something specific explained</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Tell long and very complicated stories</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They are better at understanding individual instructions.</a:t>
            </a:r>
            <a:endParaRPr/>
          </a:p>
        </p:txBody>
      </p:sp>
      <p:cxnSp>
        <p:nvCxnSpPr>
          <p:cNvPr id="593" name="Google Shape;593;p23"/>
          <p:cNvCxnSpPr/>
          <p:nvPr/>
        </p:nvCxnSpPr>
        <p:spPr>
          <a:xfrm>
            <a:off x="4005287" y="1443717"/>
            <a:ext cx="0" cy="7229418"/>
          </a:xfrm>
          <a:prstGeom prst="straightConnector1">
            <a:avLst/>
          </a:prstGeom>
          <a:noFill/>
          <a:ln w="12700" cap="flat" cmpd="sng">
            <a:solidFill>
              <a:schemeClr val="accent4"/>
            </a:solidFill>
            <a:prstDash val="solid"/>
            <a:miter lim="800000"/>
            <a:headEnd type="none" w="sm" len="sm"/>
            <a:tailEnd type="triangle" w="med" len="med"/>
          </a:ln>
        </p:spPr>
      </p:cxnSp>
      <p:sp>
        <p:nvSpPr>
          <p:cNvPr id="594" name="Google Shape;594;p23"/>
          <p:cNvSpPr/>
          <p:nvPr/>
        </p:nvSpPr>
        <p:spPr>
          <a:xfrm>
            <a:off x="3874482" y="1316349"/>
            <a:ext cx="261610" cy="26161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1">
                <a:solidFill>
                  <a:schemeClr val="accent4"/>
                </a:solidFill>
                <a:latin typeface="Calibri"/>
                <a:ea typeface="Calibri"/>
                <a:cs typeface="Calibri"/>
                <a:sym typeface="Calibri"/>
              </a:rPr>
              <a:t>1</a:t>
            </a:r>
            <a:endParaRPr/>
          </a:p>
        </p:txBody>
      </p:sp>
      <p:sp>
        <p:nvSpPr>
          <p:cNvPr id="595" name="Google Shape;595;p23"/>
          <p:cNvSpPr/>
          <p:nvPr/>
        </p:nvSpPr>
        <p:spPr>
          <a:xfrm>
            <a:off x="3874482" y="1717279"/>
            <a:ext cx="261610" cy="26161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1">
                <a:solidFill>
                  <a:schemeClr val="accent4"/>
                </a:solidFill>
                <a:latin typeface="Calibri"/>
                <a:ea typeface="Calibri"/>
                <a:cs typeface="Calibri"/>
                <a:sym typeface="Calibri"/>
              </a:rPr>
              <a:t>2</a:t>
            </a:r>
            <a:endParaRPr/>
          </a:p>
        </p:txBody>
      </p:sp>
      <p:sp>
        <p:nvSpPr>
          <p:cNvPr id="596" name="Google Shape;596;p23"/>
          <p:cNvSpPr/>
          <p:nvPr/>
        </p:nvSpPr>
        <p:spPr>
          <a:xfrm>
            <a:off x="3874482" y="2118209"/>
            <a:ext cx="261610" cy="26161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1">
                <a:solidFill>
                  <a:schemeClr val="accent4"/>
                </a:solidFill>
                <a:latin typeface="Calibri"/>
                <a:ea typeface="Calibri"/>
                <a:cs typeface="Calibri"/>
                <a:sym typeface="Calibri"/>
              </a:rPr>
              <a:t>3</a:t>
            </a:r>
            <a:endParaRPr/>
          </a:p>
        </p:txBody>
      </p:sp>
      <p:sp>
        <p:nvSpPr>
          <p:cNvPr id="597" name="Google Shape;597;p23"/>
          <p:cNvSpPr/>
          <p:nvPr/>
        </p:nvSpPr>
        <p:spPr>
          <a:xfrm>
            <a:off x="3874482" y="2519139"/>
            <a:ext cx="261610" cy="26161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1">
                <a:solidFill>
                  <a:schemeClr val="accent4"/>
                </a:solidFill>
                <a:latin typeface="Calibri"/>
                <a:ea typeface="Calibri"/>
                <a:cs typeface="Calibri"/>
                <a:sym typeface="Calibri"/>
              </a:rPr>
              <a:t>4</a:t>
            </a:r>
            <a:endParaRPr/>
          </a:p>
        </p:txBody>
      </p:sp>
      <p:sp>
        <p:nvSpPr>
          <p:cNvPr id="598" name="Google Shape;598;p23"/>
          <p:cNvSpPr/>
          <p:nvPr/>
        </p:nvSpPr>
        <p:spPr>
          <a:xfrm>
            <a:off x="3874482" y="2920069"/>
            <a:ext cx="261610" cy="26161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1">
                <a:solidFill>
                  <a:schemeClr val="accent4"/>
                </a:solidFill>
                <a:latin typeface="Calibri"/>
                <a:ea typeface="Calibri"/>
                <a:cs typeface="Calibri"/>
                <a:sym typeface="Calibri"/>
              </a:rPr>
              <a:t>5</a:t>
            </a:r>
            <a:endParaRPr/>
          </a:p>
        </p:txBody>
      </p:sp>
      <p:sp>
        <p:nvSpPr>
          <p:cNvPr id="599" name="Google Shape;599;p23"/>
          <p:cNvSpPr/>
          <p:nvPr/>
        </p:nvSpPr>
        <p:spPr>
          <a:xfrm>
            <a:off x="3874482" y="3320999"/>
            <a:ext cx="261610" cy="26161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1">
                <a:solidFill>
                  <a:schemeClr val="accent4"/>
                </a:solidFill>
                <a:latin typeface="Calibri"/>
                <a:ea typeface="Calibri"/>
                <a:cs typeface="Calibri"/>
                <a:sym typeface="Calibri"/>
              </a:rPr>
              <a:t>6</a:t>
            </a:r>
            <a:endParaRPr/>
          </a:p>
        </p:txBody>
      </p:sp>
      <p:sp>
        <p:nvSpPr>
          <p:cNvPr id="600" name="Google Shape;600;p23"/>
          <p:cNvSpPr/>
          <p:nvPr/>
        </p:nvSpPr>
        <p:spPr>
          <a:xfrm>
            <a:off x="3874482" y="3721929"/>
            <a:ext cx="261610" cy="26161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1">
                <a:solidFill>
                  <a:schemeClr val="accent4"/>
                </a:solidFill>
                <a:latin typeface="Calibri"/>
                <a:ea typeface="Calibri"/>
                <a:cs typeface="Calibri"/>
                <a:sym typeface="Calibri"/>
              </a:rPr>
              <a:t>7</a:t>
            </a:r>
            <a:endParaRPr/>
          </a:p>
        </p:txBody>
      </p:sp>
      <p:sp>
        <p:nvSpPr>
          <p:cNvPr id="601" name="Google Shape;601;p23"/>
          <p:cNvSpPr/>
          <p:nvPr/>
        </p:nvSpPr>
        <p:spPr>
          <a:xfrm>
            <a:off x="3874482" y="4122859"/>
            <a:ext cx="261610" cy="26161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1">
                <a:solidFill>
                  <a:schemeClr val="accent4"/>
                </a:solidFill>
                <a:latin typeface="Calibri"/>
                <a:ea typeface="Calibri"/>
                <a:cs typeface="Calibri"/>
                <a:sym typeface="Calibri"/>
              </a:rPr>
              <a:t>8</a:t>
            </a:r>
            <a:endParaRPr/>
          </a:p>
        </p:txBody>
      </p:sp>
      <p:sp>
        <p:nvSpPr>
          <p:cNvPr id="602" name="Google Shape;602;p23"/>
          <p:cNvSpPr/>
          <p:nvPr/>
        </p:nvSpPr>
        <p:spPr>
          <a:xfrm>
            <a:off x="3874482" y="4523789"/>
            <a:ext cx="261610" cy="26161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1">
                <a:solidFill>
                  <a:schemeClr val="accent4"/>
                </a:solidFill>
                <a:latin typeface="Calibri"/>
                <a:ea typeface="Calibri"/>
                <a:cs typeface="Calibri"/>
                <a:sym typeface="Calibri"/>
              </a:rPr>
              <a:t>9</a:t>
            </a:r>
            <a:endParaRPr/>
          </a:p>
        </p:txBody>
      </p:sp>
      <p:sp>
        <p:nvSpPr>
          <p:cNvPr id="603" name="Google Shape;603;p23"/>
          <p:cNvSpPr/>
          <p:nvPr/>
        </p:nvSpPr>
        <p:spPr>
          <a:xfrm>
            <a:off x="3870905" y="4924719"/>
            <a:ext cx="261610" cy="26161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1">
              <a:solidFill>
                <a:schemeClr val="accent3"/>
              </a:solidFill>
              <a:latin typeface="Calibri"/>
              <a:ea typeface="Calibri"/>
              <a:cs typeface="Calibri"/>
              <a:sym typeface="Calibri"/>
            </a:endParaRPr>
          </a:p>
        </p:txBody>
      </p:sp>
      <p:sp>
        <p:nvSpPr>
          <p:cNvPr id="604" name="Google Shape;604;p23"/>
          <p:cNvSpPr/>
          <p:nvPr/>
        </p:nvSpPr>
        <p:spPr>
          <a:xfrm>
            <a:off x="3874482" y="6528439"/>
            <a:ext cx="261610" cy="26161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1">
              <a:solidFill>
                <a:schemeClr val="accent3"/>
              </a:solidFill>
              <a:latin typeface="Calibri"/>
              <a:ea typeface="Calibri"/>
              <a:cs typeface="Calibri"/>
              <a:sym typeface="Calibri"/>
            </a:endParaRPr>
          </a:p>
        </p:txBody>
      </p:sp>
      <p:sp>
        <p:nvSpPr>
          <p:cNvPr id="605" name="Google Shape;605;p23"/>
          <p:cNvSpPr/>
          <p:nvPr/>
        </p:nvSpPr>
        <p:spPr>
          <a:xfrm>
            <a:off x="3874482" y="6929369"/>
            <a:ext cx="261610" cy="26161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1">
              <a:solidFill>
                <a:schemeClr val="accent3"/>
              </a:solidFill>
              <a:latin typeface="Calibri"/>
              <a:ea typeface="Calibri"/>
              <a:cs typeface="Calibri"/>
              <a:sym typeface="Calibri"/>
            </a:endParaRPr>
          </a:p>
        </p:txBody>
      </p:sp>
      <p:sp>
        <p:nvSpPr>
          <p:cNvPr id="606" name="Google Shape;606;p23"/>
          <p:cNvSpPr/>
          <p:nvPr/>
        </p:nvSpPr>
        <p:spPr>
          <a:xfrm>
            <a:off x="3874482" y="7330299"/>
            <a:ext cx="261610" cy="26161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1">
              <a:solidFill>
                <a:schemeClr val="accent3"/>
              </a:solidFill>
              <a:latin typeface="Calibri"/>
              <a:ea typeface="Calibri"/>
              <a:cs typeface="Calibri"/>
              <a:sym typeface="Calibri"/>
            </a:endParaRPr>
          </a:p>
        </p:txBody>
      </p:sp>
      <p:sp>
        <p:nvSpPr>
          <p:cNvPr id="607" name="Google Shape;607;p23"/>
          <p:cNvSpPr/>
          <p:nvPr/>
        </p:nvSpPr>
        <p:spPr>
          <a:xfrm>
            <a:off x="3874482" y="7731233"/>
            <a:ext cx="261610" cy="26161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1">
              <a:solidFill>
                <a:schemeClr val="accent3"/>
              </a:solidFill>
              <a:latin typeface="Calibri"/>
              <a:ea typeface="Calibri"/>
              <a:cs typeface="Calibri"/>
              <a:sym typeface="Calibri"/>
            </a:endParaRPr>
          </a:p>
        </p:txBody>
      </p:sp>
      <p:sp>
        <p:nvSpPr>
          <p:cNvPr id="608" name="Google Shape;608;p23"/>
          <p:cNvSpPr txBox="1"/>
          <p:nvPr/>
        </p:nvSpPr>
        <p:spPr>
          <a:xfrm>
            <a:off x="3814355" y="4929983"/>
            <a:ext cx="345945"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accent4"/>
                </a:solidFill>
                <a:latin typeface="Calibri"/>
                <a:ea typeface="Calibri"/>
                <a:cs typeface="Calibri"/>
                <a:sym typeface="Calibri"/>
              </a:rPr>
              <a:t>10</a:t>
            </a:r>
            <a:endParaRPr/>
          </a:p>
        </p:txBody>
      </p:sp>
      <p:sp>
        <p:nvSpPr>
          <p:cNvPr id="609" name="Google Shape;609;p23"/>
          <p:cNvSpPr/>
          <p:nvPr/>
        </p:nvSpPr>
        <p:spPr>
          <a:xfrm>
            <a:off x="3874482" y="6127509"/>
            <a:ext cx="261610" cy="26161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1">
              <a:solidFill>
                <a:schemeClr val="accent3"/>
              </a:solidFill>
              <a:latin typeface="Calibri"/>
              <a:ea typeface="Calibri"/>
              <a:cs typeface="Calibri"/>
              <a:sym typeface="Calibri"/>
            </a:endParaRPr>
          </a:p>
        </p:txBody>
      </p:sp>
      <p:sp>
        <p:nvSpPr>
          <p:cNvPr id="610" name="Google Shape;610;p23"/>
          <p:cNvSpPr/>
          <p:nvPr/>
        </p:nvSpPr>
        <p:spPr>
          <a:xfrm>
            <a:off x="3874482" y="5325649"/>
            <a:ext cx="261610" cy="26161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1">
              <a:solidFill>
                <a:schemeClr val="accent3"/>
              </a:solidFill>
              <a:latin typeface="Calibri"/>
              <a:ea typeface="Calibri"/>
              <a:cs typeface="Calibri"/>
              <a:sym typeface="Calibri"/>
            </a:endParaRPr>
          </a:p>
        </p:txBody>
      </p:sp>
      <p:sp>
        <p:nvSpPr>
          <p:cNvPr id="611" name="Google Shape;611;p23"/>
          <p:cNvSpPr/>
          <p:nvPr/>
        </p:nvSpPr>
        <p:spPr>
          <a:xfrm>
            <a:off x="3874482" y="5726579"/>
            <a:ext cx="261610" cy="26161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1">
              <a:solidFill>
                <a:schemeClr val="accent3"/>
              </a:solidFill>
              <a:latin typeface="Calibri"/>
              <a:ea typeface="Calibri"/>
              <a:cs typeface="Calibri"/>
              <a:sym typeface="Calibri"/>
            </a:endParaRPr>
          </a:p>
        </p:txBody>
      </p:sp>
      <p:sp>
        <p:nvSpPr>
          <p:cNvPr id="612" name="Google Shape;612;p23"/>
          <p:cNvSpPr txBox="1"/>
          <p:nvPr/>
        </p:nvSpPr>
        <p:spPr>
          <a:xfrm>
            <a:off x="3814355" y="5320868"/>
            <a:ext cx="345945"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accent4"/>
                </a:solidFill>
                <a:latin typeface="Calibri"/>
                <a:ea typeface="Calibri"/>
                <a:cs typeface="Calibri"/>
                <a:sym typeface="Calibri"/>
              </a:rPr>
              <a:t>11</a:t>
            </a:r>
            <a:endParaRPr/>
          </a:p>
        </p:txBody>
      </p:sp>
      <p:sp>
        <p:nvSpPr>
          <p:cNvPr id="613" name="Google Shape;613;p23"/>
          <p:cNvSpPr txBox="1"/>
          <p:nvPr/>
        </p:nvSpPr>
        <p:spPr>
          <a:xfrm>
            <a:off x="3814355" y="5731843"/>
            <a:ext cx="345945"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accent4"/>
                </a:solidFill>
                <a:latin typeface="Calibri"/>
                <a:ea typeface="Calibri"/>
                <a:cs typeface="Calibri"/>
                <a:sym typeface="Calibri"/>
              </a:rPr>
              <a:t>12</a:t>
            </a:r>
            <a:endParaRPr/>
          </a:p>
        </p:txBody>
      </p:sp>
      <p:sp>
        <p:nvSpPr>
          <p:cNvPr id="614" name="Google Shape;614;p23"/>
          <p:cNvSpPr txBox="1"/>
          <p:nvPr/>
        </p:nvSpPr>
        <p:spPr>
          <a:xfrm>
            <a:off x="3814355" y="6120096"/>
            <a:ext cx="345945"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accent4"/>
                </a:solidFill>
                <a:latin typeface="Calibri"/>
                <a:ea typeface="Calibri"/>
                <a:cs typeface="Calibri"/>
                <a:sym typeface="Calibri"/>
              </a:rPr>
              <a:t>13</a:t>
            </a:r>
            <a:endParaRPr/>
          </a:p>
        </p:txBody>
      </p:sp>
      <p:sp>
        <p:nvSpPr>
          <p:cNvPr id="615" name="Google Shape;615;p23"/>
          <p:cNvSpPr txBox="1"/>
          <p:nvPr/>
        </p:nvSpPr>
        <p:spPr>
          <a:xfrm>
            <a:off x="3814355" y="6521155"/>
            <a:ext cx="345945"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accent4"/>
                </a:solidFill>
                <a:latin typeface="Calibri"/>
                <a:ea typeface="Calibri"/>
                <a:cs typeface="Calibri"/>
                <a:sym typeface="Calibri"/>
              </a:rPr>
              <a:t>14</a:t>
            </a:r>
            <a:endParaRPr/>
          </a:p>
        </p:txBody>
      </p:sp>
      <p:sp>
        <p:nvSpPr>
          <p:cNvPr id="616" name="Google Shape;616;p23"/>
          <p:cNvSpPr txBox="1"/>
          <p:nvPr/>
        </p:nvSpPr>
        <p:spPr>
          <a:xfrm>
            <a:off x="3814355" y="6935812"/>
            <a:ext cx="345945"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accent4"/>
                </a:solidFill>
                <a:latin typeface="Calibri"/>
                <a:ea typeface="Calibri"/>
                <a:cs typeface="Calibri"/>
                <a:sym typeface="Calibri"/>
              </a:rPr>
              <a:t>15</a:t>
            </a:r>
            <a:endParaRPr/>
          </a:p>
        </p:txBody>
      </p:sp>
      <p:sp>
        <p:nvSpPr>
          <p:cNvPr id="617" name="Google Shape;617;p23"/>
          <p:cNvSpPr txBox="1"/>
          <p:nvPr/>
        </p:nvSpPr>
        <p:spPr>
          <a:xfrm>
            <a:off x="3814355" y="7336068"/>
            <a:ext cx="345945"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accent4"/>
                </a:solidFill>
                <a:latin typeface="Calibri"/>
                <a:ea typeface="Calibri"/>
                <a:cs typeface="Calibri"/>
                <a:sym typeface="Calibri"/>
              </a:rPr>
              <a:t>16</a:t>
            </a:r>
            <a:endParaRPr/>
          </a:p>
        </p:txBody>
      </p:sp>
      <p:sp>
        <p:nvSpPr>
          <p:cNvPr id="618" name="Google Shape;618;p23"/>
          <p:cNvSpPr txBox="1"/>
          <p:nvPr/>
        </p:nvSpPr>
        <p:spPr>
          <a:xfrm>
            <a:off x="3814355" y="7733297"/>
            <a:ext cx="345945"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accent4"/>
                </a:solidFill>
                <a:latin typeface="Calibri"/>
                <a:ea typeface="Calibri"/>
                <a:cs typeface="Calibri"/>
                <a:sym typeface="Calibri"/>
              </a:rPr>
              <a:t>17</a:t>
            </a:r>
            <a:endParaRPr/>
          </a:p>
        </p:txBody>
      </p:sp>
      <p:sp>
        <p:nvSpPr>
          <p:cNvPr id="619" name="Google Shape;619;p23"/>
          <p:cNvSpPr/>
          <p:nvPr/>
        </p:nvSpPr>
        <p:spPr>
          <a:xfrm>
            <a:off x="3874482" y="8145718"/>
            <a:ext cx="261610" cy="26161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1">
              <a:solidFill>
                <a:schemeClr val="accent3"/>
              </a:solidFill>
              <a:latin typeface="Calibri"/>
              <a:ea typeface="Calibri"/>
              <a:cs typeface="Calibri"/>
              <a:sym typeface="Calibri"/>
            </a:endParaRPr>
          </a:p>
        </p:txBody>
      </p:sp>
      <p:sp>
        <p:nvSpPr>
          <p:cNvPr id="620" name="Google Shape;620;p23"/>
          <p:cNvSpPr txBox="1"/>
          <p:nvPr/>
        </p:nvSpPr>
        <p:spPr>
          <a:xfrm>
            <a:off x="3814355" y="8147782"/>
            <a:ext cx="345945"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accent4"/>
                </a:solidFill>
                <a:latin typeface="Calibri"/>
                <a:ea typeface="Calibri"/>
                <a:cs typeface="Calibri"/>
                <a:sym typeface="Calibri"/>
              </a:rPr>
              <a:t>18</a:t>
            </a:r>
            <a:endParaRPr/>
          </a:p>
        </p:txBody>
      </p:sp>
      <p:grpSp>
        <p:nvGrpSpPr>
          <p:cNvPr id="621" name="Google Shape;621;p23"/>
          <p:cNvGrpSpPr/>
          <p:nvPr/>
        </p:nvGrpSpPr>
        <p:grpSpPr>
          <a:xfrm>
            <a:off x="1124936" y="7701400"/>
            <a:ext cx="358701" cy="797344"/>
            <a:chOff x="3524508" y="2679091"/>
            <a:chExt cx="327409" cy="727787"/>
          </a:xfrm>
        </p:grpSpPr>
        <p:sp>
          <p:nvSpPr>
            <p:cNvPr id="622" name="Google Shape;622;p23"/>
            <p:cNvSpPr/>
            <p:nvPr/>
          </p:nvSpPr>
          <p:spPr>
            <a:xfrm>
              <a:off x="3526909" y="3062732"/>
              <a:ext cx="323729" cy="344146"/>
            </a:xfrm>
            <a:prstGeom prst="round2SameRect">
              <a:avLst>
                <a:gd name="adj1" fmla="val 50000"/>
                <a:gd name="adj2" fmla="val 0"/>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3" name="Google Shape;623;p23"/>
            <p:cNvSpPr/>
            <p:nvPr/>
          </p:nvSpPr>
          <p:spPr>
            <a:xfrm>
              <a:off x="3524508" y="2679091"/>
              <a:ext cx="327409" cy="327409"/>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24" name="Google Shape;624;p23"/>
          <p:cNvSpPr txBox="1"/>
          <p:nvPr/>
        </p:nvSpPr>
        <p:spPr>
          <a:xfrm>
            <a:off x="974243" y="716743"/>
            <a:ext cx="524827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COMMUNICATION WITH CHILDREN OF DIFFERENT AGES*</a:t>
            </a:r>
            <a:endParaRPr/>
          </a:p>
        </p:txBody>
      </p:sp>
      <p:sp>
        <p:nvSpPr>
          <p:cNvPr id="625" name="Google Shape;625;p23"/>
          <p:cNvSpPr/>
          <p:nvPr/>
        </p:nvSpPr>
        <p:spPr>
          <a:xfrm rot="1782986">
            <a:off x="286724" y="301110"/>
            <a:ext cx="335595" cy="289306"/>
          </a:xfrm>
          <a:prstGeom prst="hexagon">
            <a:avLst>
              <a:gd name="adj" fmla="val 28965"/>
              <a:gd name="vf" fmla="val 115470"/>
            </a:avLst>
          </a:prstGeom>
          <a:solidFill>
            <a:schemeClr val="accent4"/>
          </a:solidFill>
          <a:ln w="12700" cap="flat" cmpd="sng">
            <a:solidFill>
              <a:srgbClr val="1D8C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6" name="Google Shape;626;p23"/>
          <p:cNvSpPr/>
          <p:nvPr/>
        </p:nvSpPr>
        <p:spPr>
          <a:xfrm rot="1782986">
            <a:off x="286724" y="76395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7" name="Google Shape;627;p23"/>
          <p:cNvSpPr/>
          <p:nvPr/>
        </p:nvSpPr>
        <p:spPr>
          <a:xfrm rot="1782986">
            <a:off x="286724" y="122680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8" name="Google Shape;628;p23"/>
          <p:cNvSpPr/>
          <p:nvPr/>
        </p:nvSpPr>
        <p:spPr>
          <a:xfrm rot="1782986">
            <a:off x="286724" y="168964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9" name="Google Shape;629;p23"/>
          <p:cNvSpPr/>
          <p:nvPr/>
        </p:nvSpPr>
        <p:spPr>
          <a:xfrm rot="1782986">
            <a:off x="286724" y="215249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0" name="Google Shape;630;p23"/>
          <p:cNvSpPr/>
          <p:nvPr/>
        </p:nvSpPr>
        <p:spPr>
          <a:xfrm rot="1782986">
            <a:off x="286724" y="261533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1" name="Google Shape;631;p23"/>
          <p:cNvSpPr/>
          <p:nvPr/>
        </p:nvSpPr>
        <p:spPr>
          <a:xfrm rot="1782986">
            <a:off x="286724" y="3078179"/>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2" name="Google Shape;632;p23"/>
          <p:cNvSpPr/>
          <p:nvPr/>
        </p:nvSpPr>
        <p:spPr>
          <a:xfrm rot="1782986">
            <a:off x="286724" y="354102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3" name="Google Shape;633;p23"/>
          <p:cNvSpPr/>
          <p:nvPr/>
        </p:nvSpPr>
        <p:spPr>
          <a:xfrm rot="1782986">
            <a:off x="286724" y="4003869"/>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4" name="Google Shape;634;p23"/>
          <p:cNvSpPr/>
          <p:nvPr/>
        </p:nvSpPr>
        <p:spPr>
          <a:xfrm rot="1782986">
            <a:off x="286724" y="446671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24"/>
          <p:cNvSpPr txBox="1"/>
          <p:nvPr/>
        </p:nvSpPr>
        <p:spPr>
          <a:xfrm>
            <a:off x="984070" y="2454533"/>
            <a:ext cx="2451164" cy="8463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Communication and listening skills</a:t>
            </a:r>
            <a:endParaRPr/>
          </a:p>
          <a:p>
            <a:pPr marL="171450" marR="0" lvl="0" indent="-171450" algn="l" rtl="0">
              <a:spcBef>
                <a:spcPts val="60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Use non-verbal communication</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Use active listening</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Use effective speaking</a:t>
            </a:r>
            <a:endParaRPr/>
          </a:p>
        </p:txBody>
      </p:sp>
      <p:sp>
        <p:nvSpPr>
          <p:cNvPr id="640" name="Google Shape;640;p24"/>
          <p:cNvSpPr txBox="1"/>
          <p:nvPr/>
        </p:nvSpPr>
        <p:spPr>
          <a:xfrm>
            <a:off x="3784717" y="2454533"/>
            <a:ext cx="2451164" cy="8463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Child centered -attitude</a:t>
            </a:r>
            <a:endParaRPr/>
          </a:p>
          <a:p>
            <a:pPr marL="171450" marR="0" lvl="0" indent="-171450" algn="l" rtl="0">
              <a:spcBef>
                <a:spcPts val="60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Show respect</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Be present</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Be real and honest</a:t>
            </a:r>
            <a:endParaRPr/>
          </a:p>
        </p:txBody>
      </p:sp>
      <p:sp>
        <p:nvSpPr>
          <p:cNvPr id="641" name="Google Shape;641;p24"/>
          <p:cNvSpPr txBox="1"/>
          <p:nvPr/>
        </p:nvSpPr>
        <p:spPr>
          <a:xfrm>
            <a:off x="984070" y="4616475"/>
            <a:ext cx="2451164"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Responding with empathy</a:t>
            </a:r>
            <a:endParaRPr/>
          </a:p>
          <a:p>
            <a:pPr marL="171450" marR="0" lvl="0" indent="-171450" algn="l" rtl="0">
              <a:spcBef>
                <a:spcPts val="60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Recognize their perspective</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Do not judge</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Recognize emotions in others</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Use healing statements</a:t>
            </a:r>
            <a:endParaRPr/>
          </a:p>
        </p:txBody>
      </p:sp>
      <p:sp>
        <p:nvSpPr>
          <p:cNvPr id="642" name="Google Shape;642;p24"/>
          <p:cNvSpPr txBox="1"/>
          <p:nvPr/>
        </p:nvSpPr>
        <p:spPr>
          <a:xfrm>
            <a:off x="3784717" y="4616475"/>
            <a:ext cx="2451164" cy="152349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Supporting decision making</a:t>
            </a:r>
            <a:endParaRPr/>
          </a:p>
          <a:p>
            <a:pPr marL="171450" marR="0" lvl="0" indent="-171450" algn="l" rtl="0">
              <a:spcBef>
                <a:spcPts val="60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Share information and link to services</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Discuss and explore options by asking questions</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Do not tell clients what to do, they decide and the caseworker supports the best interest of the child</a:t>
            </a:r>
            <a:endParaRPr/>
          </a:p>
        </p:txBody>
      </p:sp>
      <p:grpSp>
        <p:nvGrpSpPr>
          <p:cNvPr id="643" name="Google Shape;643;p24"/>
          <p:cNvGrpSpPr/>
          <p:nvPr/>
        </p:nvGrpSpPr>
        <p:grpSpPr>
          <a:xfrm>
            <a:off x="4072286" y="1435927"/>
            <a:ext cx="900732" cy="900732"/>
            <a:chOff x="3778904" y="1565320"/>
            <a:chExt cx="1205345" cy="1205345"/>
          </a:xfrm>
        </p:grpSpPr>
        <p:sp>
          <p:nvSpPr>
            <p:cNvPr id="644" name="Google Shape;644;p24"/>
            <p:cNvSpPr/>
            <p:nvPr/>
          </p:nvSpPr>
          <p:spPr>
            <a:xfrm>
              <a:off x="3778904" y="1565320"/>
              <a:ext cx="1205345" cy="1205345"/>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nvGrpSpPr>
            <p:cNvPr id="645" name="Google Shape;645;p24"/>
            <p:cNvGrpSpPr/>
            <p:nvPr/>
          </p:nvGrpSpPr>
          <p:grpSpPr>
            <a:xfrm>
              <a:off x="4186117" y="1733508"/>
              <a:ext cx="390921" cy="868968"/>
              <a:chOff x="4322068" y="1943327"/>
              <a:chExt cx="254533" cy="565794"/>
            </a:xfrm>
          </p:grpSpPr>
          <p:sp>
            <p:nvSpPr>
              <p:cNvPr id="646" name="Google Shape;646;p24"/>
              <p:cNvSpPr/>
              <p:nvPr/>
            </p:nvSpPr>
            <p:spPr>
              <a:xfrm>
                <a:off x="4323935" y="2241576"/>
                <a:ext cx="251673" cy="267545"/>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647" name="Google Shape;647;p24"/>
              <p:cNvSpPr/>
              <p:nvPr/>
            </p:nvSpPr>
            <p:spPr>
              <a:xfrm>
                <a:off x="4322068" y="1943327"/>
                <a:ext cx="254533" cy="25453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grpSp>
      <p:grpSp>
        <p:nvGrpSpPr>
          <p:cNvPr id="648" name="Google Shape;648;p24"/>
          <p:cNvGrpSpPr/>
          <p:nvPr/>
        </p:nvGrpSpPr>
        <p:grpSpPr>
          <a:xfrm>
            <a:off x="1834311" y="3642661"/>
            <a:ext cx="958876" cy="848640"/>
            <a:chOff x="1772427" y="4543942"/>
            <a:chExt cx="958876" cy="848640"/>
          </a:xfrm>
        </p:grpSpPr>
        <p:sp>
          <p:nvSpPr>
            <p:cNvPr id="649" name="Google Shape;649;p24"/>
            <p:cNvSpPr/>
            <p:nvPr/>
          </p:nvSpPr>
          <p:spPr>
            <a:xfrm>
              <a:off x="1772427" y="4939304"/>
              <a:ext cx="507352" cy="453278"/>
            </a:xfrm>
            <a:prstGeom prst="hear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650" name="Google Shape;650;p24"/>
            <p:cNvSpPr/>
            <p:nvPr/>
          </p:nvSpPr>
          <p:spPr>
            <a:xfrm>
              <a:off x="2223951" y="4543942"/>
              <a:ext cx="507352" cy="453278"/>
            </a:xfrm>
            <a:prstGeom prst="hear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pic>
        <p:nvPicPr>
          <p:cNvPr id="651" name="Google Shape;651;p24" descr="Hand with solid fill"/>
          <p:cNvPicPr preferRelativeResize="0"/>
          <p:nvPr/>
        </p:nvPicPr>
        <p:blipFill rotWithShape="1">
          <a:blip r:embed="rId3">
            <a:alphaModFix/>
          </a:blip>
          <a:srcRect/>
          <a:stretch/>
        </p:blipFill>
        <p:spPr>
          <a:xfrm rot="7457999">
            <a:off x="4130766" y="3501212"/>
            <a:ext cx="1073622" cy="1073622"/>
          </a:xfrm>
          <a:prstGeom prst="rect">
            <a:avLst/>
          </a:prstGeom>
          <a:noFill/>
          <a:ln>
            <a:noFill/>
          </a:ln>
        </p:spPr>
      </p:pic>
      <p:grpSp>
        <p:nvGrpSpPr>
          <p:cNvPr id="652" name="Google Shape;652;p24"/>
          <p:cNvGrpSpPr/>
          <p:nvPr/>
        </p:nvGrpSpPr>
        <p:grpSpPr>
          <a:xfrm>
            <a:off x="1259019" y="1371476"/>
            <a:ext cx="1534168" cy="885376"/>
            <a:chOff x="461917" y="4156886"/>
            <a:chExt cx="1837692" cy="1060542"/>
          </a:xfrm>
        </p:grpSpPr>
        <p:sp>
          <p:nvSpPr>
            <p:cNvPr id="653" name="Google Shape;653;p24"/>
            <p:cNvSpPr/>
            <p:nvPr/>
          </p:nvSpPr>
          <p:spPr>
            <a:xfrm>
              <a:off x="1367458" y="4339072"/>
              <a:ext cx="868969" cy="86896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Arial"/>
                <a:ea typeface="Arial"/>
                <a:cs typeface="Arial"/>
                <a:sym typeface="Arial"/>
              </a:endParaRPr>
            </a:p>
          </p:txBody>
        </p:sp>
        <p:sp>
          <p:nvSpPr>
            <p:cNvPr id="654" name="Google Shape;654;p24"/>
            <p:cNvSpPr/>
            <p:nvPr/>
          </p:nvSpPr>
          <p:spPr>
            <a:xfrm>
              <a:off x="1304276" y="4716406"/>
              <a:ext cx="143093" cy="19127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Arial"/>
                <a:ea typeface="Arial"/>
                <a:cs typeface="Arial"/>
                <a:sym typeface="Arial"/>
              </a:endParaRPr>
            </a:p>
          </p:txBody>
        </p:sp>
        <p:sp>
          <p:nvSpPr>
            <p:cNvPr id="655" name="Google Shape;655;p24"/>
            <p:cNvSpPr/>
            <p:nvPr/>
          </p:nvSpPr>
          <p:spPr>
            <a:xfrm>
              <a:off x="2156516" y="4716406"/>
              <a:ext cx="143093" cy="19127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Arial"/>
                <a:ea typeface="Arial"/>
                <a:cs typeface="Arial"/>
                <a:sym typeface="Arial"/>
              </a:endParaRPr>
            </a:p>
          </p:txBody>
        </p:sp>
        <p:sp>
          <p:nvSpPr>
            <p:cNvPr id="656" name="Google Shape;656;p24"/>
            <p:cNvSpPr/>
            <p:nvPr/>
          </p:nvSpPr>
          <p:spPr>
            <a:xfrm>
              <a:off x="461917" y="4406660"/>
              <a:ext cx="810768" cy="810768"/>
            </a:xfrm>
            <a:prstGeom prst="arc">
              <a:avLst>
                <a:gd name="adj1" fmla="val 909026"/>
                <a:gd name="adj2" fmla="val 4616107"/>
              </a:avLst>
            </a:prstGeom>
            <a:noFill/>
            <a:ln w="63500" cap="rnd"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dk1"/>
                </a:solidFill>
                <a:latin typeface="Arial"/>
                <a:ea typeface="Arial"/>
                <a:cs typeface="Arial"/>
                <a:sym typeface="Arial"/>
              </a:endParaRPr>
            </a:p>
          </p:txBody>
        </p:sp>
        <p:sp>
          <p:nvSpPr>
            <p:cNvPr id="657" name="Google Shape;657;p24"/>
            <p:cNvSpPr/>
            <p:nvPr/>
          </p:nvSpPr>
          <p:spPr>
            <a:xfrm>
              <a:off x="525099" y="4156886"/>
              <a:ext cx="810768" cy="810768"/>
            </a:xfrm>
            <a:prstGeom prst="arc">
              <a:avLst>
                <a:gd name="adj1" fmla="val 2568393"/>
                <a:gd name="adj2" fmla="val 6686864"/>
              </a:avLst>
            </a:prstGeom>
            <a:noFill/>
            <a:ln w="63500" cap="rnd"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dk1"/>
                </a:solidFill>
                <a:latin typeface="Arial"/>
                <a:ea typeface="Arial"/>
                <a:cs typeface="Arial"/>
                <a:sym typeface="Arial"/>
              </a:endParaRPr>
            </a:p>
          </p:txBody>
        </p:sp>
      </p:grpSp>
      <p:sp>
        <p:nvSpPr>
          <p:cNvPr id="658" name="Google Shape;658;p24"/>
          <p:cNvSpPr txBox="1"/>
          <p:nvPr/>
        </p:nvSpPr>
        <p:spPr>
          <a:xfrm>
            <a:off x="984070" y="730776"/>
            <a:ext cx="525181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200"/>
              <a:buFont typeface="Calibri"/>
              <a:buNone/>
            </a:pPr>
            <a:r>
              <a:rPr lang="en-US" sz="1200" b="1">
                <a:solidFill>
                  <a:schemeClr val="lt1"/>
                </a:solidFill>
                <a:highlight>
                  <a:srgbClr val="1D8CC8"/>
                </a:highlight>
                <a:latin typeface="Calibri"/>
                <a:ea typeface="Calibri"/>
                <a:cs typeface="Calibri"/>
                <a:sym typeface="Calibri"/>
              </a:rPr>
              <a:t>MENTAL HEALTH AND PSYCHOSOCIAL SUPPORT SKILLS</a:t>
            </a:r>
            <a:endParaRPr/>
          </a:p>
        </p:txBody>
      </p:sp>
      <p:sp>
        <p:nvSpPr>
          <p:cNvPr id="659" name="Google Shape;659;p24"/>
          <p:cNvSpPr/>
          <p:nvPr/>
        </p:nvSpPr>
        <p:spPr>
          <a:xfrm rot="1782986">
            <a:off x="286724" y="301110"/>
            <a:ext cx="335595" cy="289306"/>
          </a:xfrm>
          <a:prstGeom prst="hexagon">
            <a:avLst>
              <a:gd name="adj" fmla="val 28965"/>
              <a:gd name="vf" fmla="val 115470"/>
            </a:avLst>
          </a:prstGeom>
          <a:solidFill>
            <a:schemeClr val="accent4"/>
          </a:solidFill>
          <a:ln w="12700" cap="flat" cmpd="sng">
            <a:solidFill>
              <a:srgbClr val="1D8C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0" name="Google Shape;660;p24"/>
          <p:cNvSpPr/>
          <p:nvPr/>
        </p:nvSpPr>
        <p:spPr>
          <a:xfrm rot="1782986">
            <a:off x="286724" y="76395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1" name="Google Shape;661;p24"/>
          <p:cNvSpPr/>
          <p:nvPr/>
        </p:nvSpPr>
        <p:spPr>
          <a:xfrm rot="1782986">
            <a:off x="286724" y="122680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2" name="Google Shape;662;p24"/>
          <p:cNvSpPr/>
          <p:nvPr/>
        </p:nvSpPr>
        <p:spPr>
          <a:xfrm rot="1782986">
            <a:off x="286724" y="168964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3" name="Google Shape;663;p24"/>
          <p:cNvSpPr/>
          <p:nvPr/>
        </p:nvSpPr>
        <p:spPr>
          <a:xfrm rot="1782986">
            <a:off x="286724" y="215249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4" name="Google Shape;664;p24"/>
          <p:cNvSpPr/>
          <p:nvPr/>
        </p:nvSpPr>
        <p:spPr>
          <a:xfrm rot="1782986">
            <a:off x="286724" y="261533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5" name="Google Shape;665;p24"/>
          <p:cNvSpPr/>
          <p:nvPr/>
        </p:nvSpPr>
        <p:spPr>
          <a:xfrm rot="1782986">
            <a:off x="286724" y="3078179"/>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6" name="Google Shape;666;p24"/>
          <p:cNvSpPr/>
          <p:nvPr/>
        </p:nvSpPr>
        <p:spPr>
          <a:xfrm rot="1782986">
            <a:off x="286724" y="354102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7" name="Google Shape;667;p24"/>
          <p:cNvSpPr/>
          <p:nvPr/>
        </p:nvSpPr>
        <p:spPr>
          <a:xfrm rot="1782986">
            <a:off x="286724" y="4003869"/>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8" name="Google Shape;668;p24"/>
          <p:cNvSpPr/>
          <p:nvPr/>
        </p:nvSpPr>
        <p:spPr>
          <a:xfrm rot="1782986">
            <a:off x="286724" y="446671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25"/>
          <p:cNvSpPr txBox="1"/>
          <p:nvPr/>
        </p:nvSpPr>
        <p:spPr>
          <a:xfrm>
            <a:off x="1000125" y="718367"/>
            <a:ext cx="524827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COMMUNICATION TIPS FOR CHILDREN WITH DIFFERENT ABILITIES</a:t>
            </a:r>
            <a:endParaRPr/>
          </a:p>
        </p:txBody>
      </p:sp>
      <p:grpSp>
        <p:nvGrpSpPr>
          <p:cNvPr id="674" name="Google Shape;674;p25"/>
          <p:cNvGrpSpPr/>
          <p:nvPr/>
        </p:nvGrpSpPr>
        <p:grpSpPr>
          <a:xfrm>
            <a:off x="1153483" y="1526004"/>
            <a:ext cx="942017" cy="822422"/>
            <a:chOff x="5253067" y="8218588"/>
            <a:chExt cx="995333" cy="868969"/>
          </a:xfrm>
        </p:grpSpPr>
        <p:sp>
          <p:nvSpPr>
            <p:cNvPr id="675" name="Google Shape;675;p25"/>
            <p:cNvSpPr/>
            <p:nvPr/>
          </p:nvSpPr>
          <p:spPr>
            <a:xfrm>
              <a:off x="5316249" y="8218588"/>
              <a:ext cx="868969" cy="868969"/>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6" name="Google Shape;676;p25"/>
            <p:cNvSpPr/>
            <p:nvPr/>
          </p:nvSpPr>
          <p:spPr>
            <a:xfrm>
              <a:off x="5253067" y="8595922"/>
              <a:ext cx="143093" cy="191276"/>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7" name="Google Shape;677;p25"/>
            <p:cNvSpPr/>
            <p:nvPr/>
          </p:nvSpPr>
          <p:spPr>
            <a:xfrm>
              <a:off x="6105307" y="8595922"/>
              <a:ext cx="143093" cy="191276"/>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78" name="Google Shape;678;p25"/>
          <p:cNvSpPr/>
          <p:nvPr/>
        </p:nvSpPr>
        <p:spPr>
          <a:xfrm>
            <a:off x="1306395" y="1812016"/>
            <a:ext cx="636194" cy="18103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679" name="Google Shape;679;p25"/>
          <p:cNvGraphicFramePr/>
          <p:nvPr/>
        </p:nvGraphicFramePr>
        <p:xfrm>
          <a:off x="2460149" y="1526003"/>
          <a:ext cx="3788250" cy="2865140"/>
        </p:xfrm>
        <a:graphic>
          <a:graphicData uri="http://schemas.openxmlformats.org/drawingml/2006/table">
            <a:tbl>
              <a:tblPr firstRow="1" bandRow="1">
                <a:noFill/>
                <a:tableStyleId>{BA16059B-39DF-40C0-B266-EC553B885DB9}</a:tableStyleId>
              </a:tblPr>
              <a:tblGrid>
                <a:gridCol w="3788250">
                  <a:extLst>
                    <a:ext uri="{9D8B030D-6E8A-4147-A177-3AD203B41FA5}">
                      <a16:colId xmlns:a16="http://schemas.microsoft.com/office/drawing/2014/main" val="20000"/>
                    </a:ext>
                  </a:extLst>
                </a:gridCol>
              </a:tblGrid>
              <a:tr h="139700">
                <a:tc>
                  <a:txBody>
                    <a:bodyPr/>
                    <a:lstStyle/>
                    <a:p>
                      <a:pPr marL="0" marR="0" lvl="0" indent="0" algn="l" rtl="0">
                        <a:lnSpc>
                          <a:spcPct val="100000"/>
                        </a:lnSpc>
                        <a:spcBef>
                          <a:spcPts val="0"/>
                        </a:spcBef>
                        <a:spcAft>
                          <a:spcPts val="0"/>
                        </a:spcAft>
                        <a:buClr>
                          <a:schemeClr val="dk1"/>
                        </a:buClr>
                        <a:buSzPts val="1100"/>
                        <a:buFont typeface="Calibri"/>
                        <a:buNone/>
                      </a:pPr>
                      <a:r>
                        <a:rPr lang="en-US" sz="1100" b="1">
                          <a:solidFill>
                            <a:schemeClr val="dk1"/>
                          </a:solidFill>
                        </a:rPr>
                        <a:t>Visual impairments</a:t>
                      </a:r>
                      <a:endParaRPr sz="1100" b="1">
                        <a:solidFill>
                          <a:schemeClr val="dk1"/>
                        </a:solidFill>
                      </a:endParaRPr>
                    </a:p>
                  </a:txBody>
                  <a:tcPr marL="91450" marR="91450" marT="45725" marB="45725">
                    <a:solidFill>
                      <a:srgbClr val="CCE9F8"/>
                    </a:solidFill>
                  </a:tcPr>
                </a:tc>
                <a:extLst>
                  <a:ext uri="{0D108BD9-81ED-4DB2-BD59-A6C34878D82A}">
                    <a16:rowId xmlns:a16="http://schemas.microsoft.com/office/drawing/2014/main" val="10000"/>
                  </a:ext>
                </a:extLst>
              </a:tr>
              <a:tr h="139700">
                <a:tc>
                  <a:txBody>
                    <a:bodyPr/>
                    <a:lstStyle/>
                    <a:p>
                      <a:pPr marL="171450" marR="0" lvl="0" indent="-171450" algn="l" rtl="0">
                        <a:spcBef>
                          <a:spcPts val="0"/>
                        </a:spcBef>
                        <a:spcAft>
                          <a:spcPts val="0"/>
                        </a:spcAft>
                        <a:buClr>
                          <a:schemeClr val="dk1"/>
                        </a:buClr>
                        <a:buSzPts val="1100"/>
                        <a:buFont typeface="Arial"/>
                        <a:buChar char="•"/>
                      </a:pPr>
                      <a:r>
                        <a:rPr lang="en-US" sz="1100"/>
                        <a:t>Provide spoken information (describe what you see, read out text,…)</a:t>
                      </a:r>
                      <a:endParaRPr/>
                    </a:p>
                    <a:p>
                      <a:pPr marL="171450" marR="0" lvl="0" indent="-171450" algn="l" rtl="0">
                        <a:spcBef>
                          <a:spcPts val="0"/>
                        </a:spcBef>
                        <a:spcAft>
                          <a:spcPts val="0"/>
                        </a:spcAft>
                        <a:buClr>
                          <a:schemeClr val="dk1"/>
                        </a:buClr>
                        <a:buSzPts val="1100"/>
                        <a:buFont typeface="Arial"/>
                        <a:buChar char="•"/>
                      </a:pPr>
                      <a:r>
                        <a:rPr lang="en-US" sz="1100"/>
                        <a:t>Always talk directly to children, not to adults assisting or accompanying them.</a:t>
                      </a:r>
                      <a:endParaRPr/>
                    </a:p>
                    <a:p>
                      <a:pPr marL="171450" marR="0" lvl="0" indent="-171450" algn="l" rtl="0">
                        <a:spcBef>
                          <a:spcPts val="0"/>
                        </a:spcBef>
                        <a:spcAft>
                          <a:spcPts val="0"/>
                        </a:spcAft>
                        <a:buClr>
                          <a:schemeClr val="dk1"/>
                        </a:buClr>
                        <a:buSzPts val="1100"/>
                        <a:buFont typeface="Arial"/>
                        <a:buChar char="•"/>
                      </a:pPr>
                      <a:r>
                        <a:rPr lang="en-US" sz="1100"/>
                        <a:t>Speak to the child directly using a normal speaking voice; there is usually nothing wrong with a blind person’s hearing.</a:t>
                      </a:r>
                      <a:endParaRPr/>
                    </a:p>
                    <a:p>
                      <a:pPr marL="171450" marR="0" lvl="0" indent="-171450" algn="l" rtl="0">
                        <a:spcBef>
                          <a:spcPts val="0"/>
                        </a:spcBef>
                        <a:spcAft>
                          <a:spcPts val="0"/>
                        </a:spcAft>
                        <a:buClr>
                          <a:schemeClr val="dk1"/>
                        </a:buClr>
                        <a:buSzPts val="1100"/>
                        <a:buFont typeface="Arial"/>
                        <a:buChar char="•"/>
                      </a:pPr>
                      <a:r>
                        <a:rPr lang="en-US" sz="1100"/>
                        <a:t>Check if written information can be provided in braille or in audio format.</a:t>
                      </a:r>
                      <a:endParaRPr/>
                    </a:p>
                    <a:p>
                      <a:pPr marL="171450" marR="0" lvl="0" indent="-171450" algn="l" rtl="0">
                        <a:spcBef>
                          <a:spcPts val="0"/>
                        </a:spcBef>
                        <a:spcAft>
                          <a:spcPts val="0"/>
                        </a:spcAft>
                        <a:buClr>
                          <a:schemeClr val="dk1"/>
                        </a:buClr>
                        <a:buSzPts val="1100"/>
                        <a:buFont typeface="Arial"/>
                        <a:buChar char="•"/>
                      </a:pPr>
                      <a:r>
                        <a:rPr lang="en-US" sz="1100"/>
                        <a:t>When the child is in a group, always address the child who is blind using their name, otherwise they may not know you are addressing them.</a:t>
                      </a:r>
                      <a:endParaRPr/>
                    </a:p>
                    <a:p>
                      <a:pPr marL="171450" marR="0" lvl="0" indent="-171450" algn="l" rtl="0">
                        <a:spcBef>
                          <a:spcPts val="0"/>
                        </a:spcBef>
                        <a:spcAft>
                          <a:spcPts val="0"/>
                        </a:spcAft>
                        <a:buClr>
                          <a:schemeClr val="dk1"/>
                        </a:buClr>
                        <a:buSzPts val="1100"/>
                        <a:buFont typeface="Arial"/>
                        <a:buChar char="•"/>
                      </a:pPr>
                      <a:r>
                        <a:rPr lang="en-US" sz="1100"/>
                        <a:t>If you leave the room, let the child know.</a:t>
                      </a:r>
                      <a:endParaRPr/>
                    </a:p>
                    <a:p>
                      <a:pPr marL="171450" marR="0" lvl="0" indent="-171450" algn="l" rtl="0">
                        <a:spcBef>
                          <a:spcPts val="0"/>
                        </a:spcBef>
                        <a:spcAft>
                          <a:spcPts val="0"/>
                        </a:spcAft>
                        <a:buClr>
                          <a:schemeClr val="dk1"/>
                        </a:buClr>
                        <a:buSzPts val="1100"/>
                        <a:buFont typeface="Arial"/>
                        <a:buChar char="•"/>
                      </a:pPr>
                      <a:r>
                        <a:rPr lang="en-US" sz="1100"/>
                        <a:t>Make sure the child knows where doors, windows and furniture are, how to find the toilet and remove any unnecessary obstacles</a:t>
                      </a:r>
                      <a:endParaRPr/>
                    </a:p>
                  </a:txBody>
                  <a:tcPr marL="91450" marR="91450" marT="45725" marB="45725">
                    <a:solidFill>
                      <a:schemeClr val="lt1"/>
                    </a:solidFill>
                  </a:tcPr>
                </a:tc>
                <a:extLst>
                  <a:ext uri="{0D108BD9-81ED-4DB2-BD59-A6C34878D82A}">
                    <a16:rowId xmlns:a16="http://schemas.microsoft.com/office/drawing/2014/main" val="10001"/>
                  </a:ext>
                </a:extLst>
              </a:tr>
            </a:tbl>
          </a:graphicData>
        </a:graphic>
      </p:graphicFrame>
      <p:grpSp>
        <p:nvGrpSpPr>
          <p:cNvPr id="680" name="Google Shape;680;p25"/>
          <p:cNvGrpSpPr/>
          <p:nvPr/>
        </p:nvGrpSpPr>
        <p:grpSpPr>
          <a:xfrm>
            <a:off x="1153483" y="4707157"/>
            <a:ext cx="942017" cy="822422"/>
            <a:chOff x="5253067" y="8218588"/>
            <a:chExt cx="995333" cy="868969"/>
          </a:xfrm>
        </p:grpSpPr>
        <p:sp>
          <p:nvSpPr>
            <p:cNvPr id="681" name="Google Shape;681;p25"/>
            <p:cNvSpPr/>
            <p:nvPr/>
          </p:nvSpPr>
          <p:spPr>
            <a:xfrm>
              <a:off x="5316249" y="8218588"/>
              <a:ext cx="868969" cy="868969"/>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2" name="Google Shape;682;p25"/>
            <p:cNvSpPr/>
            <p:nvPr/>
          </p:nvSpPr>
          <p:spPr>
            <a:xfrm>
              <a:off x="5253067" y="8595922"/>
              <a:ext cx="143093" cy="191276"/>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3" name="Google Shape;683;p25"/>
            <p:cNvSpPr/>
            <p:nvPr/>
          </p:nvSpPr>
          <p:spPr>
            <a:xfrm>
              <a:off x="6105307" y="8595922"/>
              <a:ext cx="143093" cy="191276"/>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84" name="Google Shape;684;p25"/>
          <p:cNvSpPr/>
          <p:nvPr/>
        </p:nvSpPr>
        <p:spPr>
          <a:xfrm>
            <a:off x="1119281" y="5038704"/>
            <a:ext cx="203831" cy="18103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685" name="Google Shape;685;p25"/>
          <p:cNvGraphicFramePr/>
          <p:nvPr>
            <p:extLst>
              <p:ext uri="{D42A27DB-BD31-4B8C-83A1-F6EECF244321}">
                <p14:modId xmlns:p14="http://schemas.microsoft.com/office/powerpoint/2010/main" val="792063762"/>
              </p:ext>
            </p:extLst>
          </p:nvPr>
        </p:nvGraphicFramePr>
        <p:xfrm>
          <a:off x="2460149" y="4707156"/>
          <a:ext cx="3788250" cy="3368060"/>
        </p:xfrm>
        <a:graphic>
          <a:graphicData uri="http://schemas.openxmlformats.org/drawingml/2006/table">
            <a:tbl>
              <a:tblPr firstRow="1" bandRow="1">
                <a:noFill/>
                <a:tableStyleId>{BA16059B-39DF-40C0-B266-EC553B885DB9}</a:tableStyleId>
              </a:tblPr>
              <a:tblGrid>
                <a:gridCol w="3788250">
                  <a:extLst>
                    <a:ext uri="{9D8B030D-6E8A-4147-A177-3AD203B41FA5}">
                      <a16:colId xmlns:a16="http://schemas.microsoft.com/office/drawing/2014/main" val="20000"/>
                    </a:ext>
                  </a:extLst>
                </a:gridCol>
              </a:tblGrid>
              <a:tr h="139700">
                <a:tc>
                  <a:txBody>
                    <a:bodyPr/>
                    <a:lstStyle/>
                    <a:p>
                      <a:pPr marL="0" marR="0" lvl="0" indent="0" algn="l" rtl="0">
                        <a:spcBef>
                          <a:spcPts val="0"/>
                        </a:spcBef>
                        <a:spcAft>
                          <a:spcPts val="0"/>
                        </a:spcAft>
                        <a:buNone/>
                      </a:pPr>
                      <a:r>
                        <a:rPr lang="en-US" sz="1100" b="1">
                          <a:solidFill>
                            <a:schemeClr val="dk1"/>
                          </a:solidFill>
                        </a:rPr>
                        <a:t>Hearing impairments</a:t>
                      </a:r>
                      <a:endParaRPr sz="1100" b="1">
                        <a:solidFill>
                          <a:schemeClr val="dk1"/>
                        </a:solidFill>
                      </a:endParaRPr>
                    </a:p>
                  </a:txBody>
                  <a:tcPr marL="91450" marR="91450" marT="45725" marB="45725">
                    <a:solidFill>
                      <a:srgbClr val="CCE9F8"/>
                    </a:solidFill>
                  </a:tcPr>
                </a:tc>
                <a:extLst>
                  <a:ext uri="{0D108BD9-81ED-4DB2-BD59-A6C34878D82A}">
                    <a16:rowId xmlns:a16="http://schemas.microsoft.com/office/drawing/2014/main" val="10000"/>
                  </a:ext>
                </a:extLst>
              </a:tr>
              <a:tr h="139700">
                <a:tc>
                  <a:txBody>
                    <a:bodyPr/>
                    <a:lstStyle/>
                    <a:p>
                      <a:pPr marL="171450" marR="0" lvl="0" indent="-171450" algn="l" rtl="0">
                        <a:spcBef>
                          <a:spcPts val="0"/>
                        </a:spcBef>
                        <a:spcAft>
                          <a:spcPts val="0"/>
                        </a:spcAft>
                        <a:buClr>
                          <a:schemeClr val="dk1"/>
                        </a:buClr>
                        <a:buSzPts val="1100"/>
                        <a:buFont typeface="Arial"/>
                        <a:buChar char="•"/>
                      </a:pPr>
                      <a:r>
                        <a:rPr lang="en-US" sz="1100" dirty="0">
                          <a:solidFill>
                            <a:schemeClr val="dk1"/>
                          </a:solidFill>
                        </a:rPr>
                        <a:t>As with any child, always ask the child what mode or modes of communication would work best for them – for example, Sign Language interpretation, subtitling or text messaging;</a:t>
                      </a:r>
                      <a:endParaRPr dirty="0"/>
                    </a:p>
                    <a:p>
                      <a:pPr marL="171450" marR="0" lvl="0" indent="-171450" algn="l" rtl="0">
                        <a:spcBef>
                          <a:spcPts val="0"/>
                        </a:spcBef>
                        <a:spcAft>
                          <a:spcPts val="0"/>
                        </a:spcAft>
                        <a:buClr>
                          <a:schemeClr val="dk1"/>
                        </a:buClr>
                        <a:buSzPts val="1100"/>
                        <a:buFont typeface="Arial"/>
                        <a:buChar char="•"/>
                      </a:pPr>
                      <a:r>
                        <a:rPr lang="en-US" sz="1100" dirty="0">
                          <a:solidFill>
                            <a:schemeClr val="dk1"/>
                          </a:solidFill>
                        </a:rPr>
                        <a:t>If the child uses sign language it is important to have an interpreter (it is common for parents or siblings to interpret for a child who is deaf. However, sometimes to be able to speak openly and safely, a deaf child will need privacy and confidentiality. In these situations, it is necessary to provide a sign language interpreter. </a:t>
                      </a:r>
                      <a:endParaRPr dirty="0"/>
                    </a:p>
                    <a:p>
                      <a:pPr marL="171450" marR="0" lvl="0" indent="-171450" algn="l" rtl="0">
                        <a:spcBef>
                          <a:spcPts val="0"/>
                        </a:spcBef>
                        <a:spcAft>
                          <a:spcPts val="0"/>
                        </a:spcAft>
                        <a:buClr>
                          <a:schemeClr val="dk1"/>
                        </a:buClr>
                        <a:buSzPts val="1100"/>
                        <a:buFont typeface="Arial"/>
                        <a:buChar char="•"/>
                      </a:pPr>
                      <a:r>
                        <a:rPr lang="en-US" sz="1100" dirty="0">
                          <a:solidFill>
                            <a:schemeClr val="dk1"/>
                          </a:solidFill>
                        </a:rPr>
                        <a:t>If the child uses a hearing aid, hearing loop or other assistive hearing device, avoid meeting in places with lots of background noise.</a:t>
                      </a:r>
                      <a:endParaRPr dirty="0"/>
                    </a:p>
                    <a:p>
                      <a:pPr marL="171450" marR="0" lvl="0" indent="-171450" algn="l" rtl="0">
                        <a:spcBef>
                          <a:spcPts val="0"/>
                        </a:spcBef>
                        <a:spcAft>
                          <a:spcPts val="0"/>
                        </a:spcAft>
                        <a:buClr>
                          <a:schemeClr val="dk1"/>
                        </a:buClr>
                        <a:buSzPts val="1100"/>
                        <a:buFont typeface="Arial"/>
                        <a:buChar char="•"/>
                      </a:pPr>
                      <a:r>
                        <a:rPr lang="en-US" sz="1100" dirty="0">
                          <a:solidFill>
                            <a:schemeClr val="dk1"/>
                          </a:solidFill>
                        </a:rPr>
                        <a:t>When meeting the child together with others, try to ensure that only one person talks at a time and encourage the others to also talk slowly and clearly.</a:t>
                      </a:r>
                      <a:endParaRPr dirty="0"/>
                    </a:p>
                    <a:p>
                      <a:pPr marL="171450" marR="0" lvl="0" indent="-171450" algn="l" rtl="0">
                        <a:spcBef>
                          <a:spcPts val="0"/>
                        </a:spcBef>
                        <a:spcAft>
                          <a:spcPts val="0"/>
                        </a:spcAft>
                        <a:buClr>
                          <a:schemeClr val="dk1"/>
                        </a:buClr>
                        <a:buSzPts val="1100"/>
                        <a:buFont typeface="Arial"/>
                        <a:buChar char="•"/>
                      </a:pPr>
                      <a:r>
                        <a:rPr lang="en-US" sz="1100" dirty="0">
                          <a:solidFill>
                            <a:schemeClr val="dk1"/>
                          </a:solidFill>
                        </a:rPr>
                        <a:t>Never shout at a deaf child. </a:t>
                      </a:r>
                      <a:r>
                        <a:rPr lang="en-US" sz="1100" dirty="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This</a:t>
                      </a:r>
                      <a:r>
                        <a:rPr lang="en-US" sz="1100" dirty="0">
                          <a:solidFill>
                            <a:schemeClr val="dk1"/>
                          </a:solidFill>
                        </a:rPr>
                        <a:t> will not help a child who is completely deaf, while shouting will distort sound uncomfortably for a child using a hearing aid.</a:t>
                      </a:r>
                      <a:endParaRPr sz="1100" dirty="0">
                        <a:solidFill>
                          <a:schemeClr val="dk1"/>
                        </a:solidFill>
                      </a:endParaRPr>
                    </a:p>
                  </a:txBody>
                  <a:tcPr marL="91450" marR="91450" marT="45725" marB="45725">
                    <a:solidFill>
                      <a:schemeClr val="lt1"/>
                    </a:solidFill>
                  </a:tcPr>
                </a:tc>
                <a:extLst>
                  <a:ext uri="{0D108BD9-81ED-4DB2-BD59-A6C34878D82A}">
                    <a16:rowId xmlns:a16="http://schemas.microsoft.com/office/drawing/2014/main" val="10001"/>
                  </a:ext>
                </a:extLst>
              </a:tr>
            </a:tbl>
          </a:graphicData>
        </a:graphic>
      </p:graphicFrame>
      <p:sp>
        <p:nvSpPr>
          <p:cNvPr id="686" name="Google Shape;686;p25"/>
          <p:cNvSpPr/>
          <p:nvPr/>
        </p:nvSpPr>
        <p:spPr>
          <a:xfrm>
            <a:off x="1933787" y="5038704"/>
            <a:ext cx="203831" cy="18103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7" name="Google Shape;687;p25"/>
          <p:cNvSpPr/>
          <p:nvPr/>
        </p:nvSpPr>
        <p:spPr>
          <a:xfrm rot="1782986">
            <a:off x="286724" y="301110"/>
            <a:ext cx="335595" cy="289306"/>
          </a:xfrm>
          <a:prstGeom prst="hexagon">
            <a:avLst>
              <a:gd name="adj" fmla="val 28965"/>
              <a:gd name="vf" fmla="val 115470"/>
            </a:avLst>
          </a:prstGeom>
          <a:solidFill>
            <a:schemeClr val="accent4"/>
          </a:solidFill>
          <a:ln w="12700" cap="flat" cmpd="sng">
            <a:solidFill>
              <a:srgbClr val="1D8C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8" name="Google Shape;688;p25"/>
          <p:cNvSpPr/>
          <p:nvPr/>
        </p:nvSpPr>
        <p:spPr>
          <a:xfrm rot="1782986">
            <a:off x="286724" y="76395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9" name="Google Shape;689;p25"/>
          <p:cNvSpPr/>
          <p:nvPr/>
        </p:nvSpPr>
        <p:spPr>
          <a:xfrm rot="1782986">
            <a:off x="286724" y="122680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0" name="Google Shape;690;p25"/>
          <p:cNvSpPr/>
          <p:nvPr/>
        </p:nvSpPr>
        <p:spPr>
          <a:xfrm rot="1782986">
            <a:off x="286724" y="168964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1" name="Google Shape;691;p25"/>
          <p:cNvSpPr/>
          <p:nvPr/>
        </p:nvSpPr>
        <p:spPr>
          <a:xfrm rot="1782986">
            <a:off x="286724" y="215249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2" name="Google Shape;692;p25"/>
          <p:cNvSpPr/>
          <p:nvPr/>
        </p:nvSpPr>
        <p:spPr>
          <a:xfrm rot="1782986">
            <a:off x="286724" y="261533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3" name="Google Shape;693;p25"/>
          <p:cNvSpPr/>
          <p:nvPr/>
        </p:nvSpPr>
        <p:spPr>
          <a:xfrm rot="1782986">
            <a:off x="286724" y="3078179"/>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4" name="Google Shape;694;p25"/>
          <p:cNvSpPr/>
          <p:nvPr/>
        </p:nvSpPr>
        <p:spPr>
          <a:xfrm rot="1782986">
            <a:off x="286724" y="354102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5" name="Google Shape;695;p25"/>
          <p:cNvSpPr/>
          <p:nvPr/>
        </p:nvSpPr>
        <p:spPr>
          <a:xfrm rot="1782986">
            <a:off x="286724" y="4003869"/>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6" name="Google Shape;696;p25"/>
          <p:cNvSpPr/>
          <p:nvPr/>
        </p:nvSpPr>
        <p:spPr>
          <a:xfrm rot="1782986">
            <a:off x="286724" y="446671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grpSp>
        <p:nvGrpSpPr>
          <p:cNvPr id="701" name="Google Shape;701;p26"/>
          <p:cNvGrpSpPr/>
          <p:nvPr/>
        </p:nvGrpSpPr>
        <p:grpSpPr>
          <a:xfrm>
            <a:off x="1153483" y="713204"/>
            <a:ext cx="942017" cy="822422"/>
            <a:chOff x="5253067" y="8218588"/>
            <a:chExt cx="995333" cy="868969"/>
          </a:xfrm>
        </p:grpSpPr>
        <p:sp>
          <p:nvSpPr>
            <p:cNvPr id="702" name="Google Shape;702;p26"/>
            <p:cNvSpPr/>
            <p:nvPr/>
          </p:nvSpPr>
          <p:spPr>
            <a:xfrm>
              <a:off x="5316249" y="8218588"/>
              <a:ext cx="868969" cy="868969"/>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3" name="Google Shape;703;p26"/>
            <p:cNvSpPr/>
            <p:nvPr/>
          </p:nvSpPr>
          <p:spPr>
            <a:xfrm>
              <a:off x="5253067" y="8595922"/>
              <a:ext cx="143093" cy="191276"/>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4" name="Google Shape;704;p26"/>
            <p:cNvSpPr/>
            <p:nvPr/>
          </p:nvSpPr>
          <p:spPr>
            <a:xfrm>
              <a:off x="6105307" y="8595922"/>
              <a:ext cx="143093" cy="191276"/>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705" name="Google Shape;705;p26"/>
          <p:cNvSpPr/>
          <p:nvPr/>
        </p:nvSpPr>
        <p:spPr>
          <a:xfrm>
            <a:off x="1421010" y="1226307"/>
            <a:ext cx="406962" cy="18103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706" name="Google Shape;706;p26"/>
          <p:cNvGraphicFramePr/>
          <p:nvPr/>
        </p:nvGraphicFramePr>
        <p:xfrm>
          <a:off x="2460149" y="713203"/>
          <a:ext cx="3788250" cy="1691660"/>
        </p:xfrm>
        <a:graphic>
          <a:graphicData uri="http://schemas.openxmlformats.org/drawingml/2006/table">
            <a:tbl>
              <a:tblPr firstRow="1" bandRow="1">
                <a:noFill/>
                <a:tableStyleId>{BA16059B-39DF-40C0-B266-EC553B885DB9}</a:tableStyleId>
              </a:tblPr>
              <a:tblGrid>
                <a:gridCol w="3788250">
                  <a:extLst>
                    <a:ext uri="{9D8B030D-6E8A-4147-A177-3AD203B41FA5}">
                      <a16:colId xmlns:a16="http://schemas.microsoft.com/office/drawing/2014/main" val="20000"/>
                    </a:ext>
                  </a:extLst>
                </a:gridCol>
              </a:tblGrid>
              <a:tr h="139700">
                <a:tc>
                  <a:txBody>
                    <a:bodyPr/>
                    <a:lstStyle/>
                    <a:p>
                      <a:pPr marL="0" marR="0" lvl="0" indent="0" algn="l" rtl="0">
                        <a:spcBef>
                          <a:spcPts val="0"/>
                        </a:spcBef>
                        <a:spcAft>
                          <a:spcPts val="0"/>
                        </a:spcAft>
                        <a:buNone/>
                      </a:pPr>
                      <a:r>
                        <a:rPr lang="en-US" sz="1100" b="1">
                          <a:solidFill>
                            <a:schemeClr val="dk1"/>
                          </a:solidFill>
                        </a:rPr>
                        <a:t>Speech impairments</a:t>
                      </a:r>
                      <a:endParaRPr sz="1100" b="1">
                        <a:solidFill>
                          <a:schemeClr val="dk1"/>
                        </a:solidFill>
                      </a:endParaRPr>
                    </a:p>
                  </a:txBody>
                  <a:tcPr marL="91450" marR="91450" marT="45725" marB="45725">
                    <a:solidFill>
                      <a:srgbClr val="CCE9F8"/>
                    </a:solidFill>
                  </a:tcPr>
                </a:tc>
                <a:extLst>
                  <a:ext uri="{0D108BD9-81ED-4DB2-BD59-A6C34878D82A}">
                    <a16:rowId xmlns:a16="http://schemas.microsoft.com/office/drawing/2014/main" val="10000"/>
                  </a:ext>
                </a:extLst>
              </a:tr>
              <a:tr h="139700">
                <a:tc>
                  <a:txBody>
                    <a:bodyPr/>
                    <a:lstStyle/>
                    <a:p>
                      <a:pPr marL="171450" marR="0" lvl="0" indent="-171450" algn="l" rtl="0">
                        <a:spcBef>
                          <a:spcPts val="0"/>
                        </a:spcBef>
                        <a:spcAft>
                          <a:spcPts val="0"/>
                        </a:spcAft>
                        <a:buClr>
                          <a:schemeClr val="dk1"/>
                        </a:buClr>
                        <a:buSzPts val="1100"/>
                        <a:buFont typeface="Arial"/>
                        <a:buChar char="•"/>
                      </a:pPr>
                      <a:r>
                        <a:rPr lang="en-US" sz="1100">
                          <a:solidFill>
                            <a:schemeClr val="dk1"/>
                          </a:solidFill>
                        </a:rPr>
                        <a:t>Take time to listen to what the child is seeking to say and avoid cutting them off. </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rPr>
                        <a:t>Consider alternative forms of communication, for example, using symbol boards, writing or texting. </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rPr>
                        <a:t>If you do not understand the child, it is fine to ask them to either to repeat or to say ‘if I understand you correctly,...'but then give them time to reply or correct what you have understood.</a:t>
                      </a:r>
                      <a:endParaRPr sz="1100">
                        <a:solidFill>
                          <a:schemeClr val="dk1"/>
                        </a:solidFill>
                      </a:endParaRPr>
                    </a:p>
                  </a:txBody>
                  <a:tcPr marL="91450" marR="91450" marT="45725" marB="45725">
                    <a:solidFill>
                      <a:schemeClr val="lt1"/>
                    </a:solidFill>
                  </a:tcPr>
                </a:tc>
                <a:extLst>
                  <a:ext uri="{0D108BD9-81ED-4DB2-BD59-A6C34878D82A}">
                    <a16:rowId xmlns:a16="http://schemas.microsoft.com/office/drawing/2014/main" val="10001"/>
                  </a:ext>
                </a:extLst>
              </a:tr>
            </a:tbl>
          </a:graphicData>
        </a:graphic>
      </p:graphicFrame>
      <p:grpSp>
        <p:nvGrpSpPr>
          <p:cNvPr id="707" name="Google Shape;707;p26"/>
          <p:cNvGrpSpPr/>
          <p:nvPr/>
        </p:nvGrpSpPr>
        <p:grpSpPr>
          <a:xfrm>
            <a:off x="1153483" y="2641908"/>
            <a:ext cx="942017" cy="822422"/>
            <a:chOff x="5253067" y="8218588"/>
            <a:chExt cx="995333" cy="868969"/>
          </a:xfrm>
        </p:grpSpPr>
        <p:sp>
          <p:nvSpPr>
            <p:cNvPr id="708" name="Google Shape;708;p26"/>
            <p:cNvSpPr/>
            <p:nvPr/>
          </p:nvSpPr>
          <p:spPr>
            <a:xfrm>
              <a:off x="5316249" y="8218588"/>
              <a:ext cx="868969" cy="868969"/>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9" name="Google Shape;709;p26"/>
            <p:cNvSpPr/>
            <p:nvPr/>
          </p:nvSpPr>
          <p:spPr>
            <a:xfrm>
              <a:off x="5253067" y="8595922"/>
              <a:ext cx="143093" cy="191276"/>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0" name="Google Shape;710;p26"/>
            <p:cNvSpPr/>
            <p:nvPr/>
          </p:nvSpPr>
          <p:spPr>
            <a:xfrm>
              <a:off x="6105307" y="8595922"/>
              <a:ext cx="143093" cy="191276"/>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aphicFrame>
        <p:nvGraphicFramePr>
          <p:cNvPr id="711" name="Google Shape;711;p26"/>
          <p:cNvGraphicFramePr/>
          <p:nvPr/>
        </p:nvGraphicFramePr>
        <p:xfrm>
          <a:off x="2460149" y="2641907"/>
          <a:ext cx="3788250" cy="3032780"/>
        </p:xfrm>
        <a:graphic>
          <a:graphicData uri="http://schemas.openxmlformats.org/drawingml/2006/table">
            <a:tbl>
              <a:tblPr firstRow="1" bandRow="1">
                <a:noFill/>
                <a:tableStyleId>{BA16059B-39DF-40C0-B266-EC553B885DB9}</a:tableStyleId>
              </a:tblPr>
              <a:tblGrid>
                <a:gridCol w="3788250">
                  <a:extLst>
                    <a:ext uri="{9D8B030D-6E8A-4147-A177-3AD203B41FA5}">
                      <a16:colId xmlns:a16="http://schemas.microsoft.com/office/drawing/2014/main" val="20000"/>
                    </a:ext>
                  </a:extLst>
                </a:gridCol>
              </a:tblGrid>
              <a:tr h="139700">
                <a:tc>
                  <a:txBody>
                    <a:bodyPr/>
                    <a:lstStyle/>
                    <a:p>
                      <a:pPr marL="0" marR="0" lvl="0" indent="0" algn="l" rtl="0">
                        <a:spcBef>
                          <a:spcPts val="0"/>
                        </a:spcBef>
                        <a:spcAft>
                          <a:spcPts val="0"/>
                        </a:spcAft>
                        <a:buNone/>
                      </a:pPr>
                      <a:r>
                        <a:rPr lang="en-US" sz="1100" b="1">
                          <a:solidFill>
                            <a:schemeClr val="dk1"/>
                          </a:solidFill>
                        </a:rPr>
                        <a:t>Intellectual disabilities</a:t>
                      </a:r>
                      <a:endParaRPr sz="1100" b="1">
                        <a:solidFill>
                          <a:schemeClr val="dk1"/>
                        </a:solidFill>
                      </a:endParaRPr>
                    </a:p>
                  </a:txBody>
                  <a:tcPr marL="91450" marR="91450" marT="45725" marB="45725">
                    <a:solidFill>
                      <a:srgbClr val="CCE9F8"/>
                    </a:solidFill>
                  </a:tcPr>
                </a:tc>
                <a:extLst>
                  <a:ext uri="{0D108BD9-81ED-4DB2-BD59-A6C34878D82A}">
                    <a16:rowId xmlns:a16="http://schemas.microsoft.com/office/drawing/2014/main" val="10000"/>
                  </a:ext>
                </a:extLst>
              </a:tr>
              <a:tr h="139700">
                <a:tc>
                  <a:txBody>
                    <a:bodyPr/>
                    <a:lstStyle/>
                    <a:p>
                      <a:pPr marL="171450" marR="0" lvl="0" indent="-171450" algn="l" rtl="0">
                        <a:spcBef>
                          <a:spcPts val="0"/>
                        </a:spcBef>
                        <a:spcAft>
                          <a:spcPts val="0"/>
                        </a:spcAft>
                        <a:buClr>
                          <a:schemeClr val="dk1"/>
                        </a:buClr>
                        <a:buSzPts val="1100"/>
                        <a:buFont typeface="Arial"/>
                        <a:buChar char="•"/>
                      </a:pPr>
                      <a:r>
                        <a:rPr lang="en-US" sz="1100">
                          <a:solidFill>
                            <a:schemeClr val="dk1"/>
                          </a:solidFill>
                        </a:rPr>
                        <a:t>Do not infantilize children: communicate in ways appropriate to physical age as well as level of cognitive development.</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rPr>
                        <a:t>Simplify language, summarize information and use a variety of communication tools (ex. puppets, talking mats, drawing,…) </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rPr>
                        <a:t>Use visual images – photos, drawings, videos – to promote communication, especially when discussing more difficult topics.</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rPr>
                        <a:t>Be patient and willing to repeat points, questions or answers several times to be understood</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rPr>
                        <a:t>Check to make sure that the child understands the topic or action to be completed.</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rPr>
                        <a:t>Reward any attempt to understand and communicate. In this way you increase the likelihood that they will try and do it again</a:t>
                      </a:r>
                      <a:endParaRPr/>
                    </a:p>
                  </a:txBody>
                  <a:tcPr marL="91450" marR="91450" marT="45725" marB="45725">
                    <a:solidFill>
                      <a:schemeClr val="lt1"/>
                    </a:solidFill>
                  </a:tcPr>
                </a:tc>
                <a:extLst>
                  <a:ext uri="{0D108BD9-81ED-4DB2-BD59-A6C34878D82A}">
                    <a16:rowId xmlns:a16="http://schemas.microsoft.com/office/drawing/2014/main" val="10001"/>
                  </a:ext>
                </a:extLst>
              </a:tr>
            </a:tbl>
          </a:graphicData>
        </a:graphic>
      </p:graphicFrame>
      <p:sp>
        <p:nvSpPr>
          <p:cNvPr id="712" name="Google Shape;712;p26"/>
          <p:cNvSpPr txBox="1"/>
          <p:nvPr/>
        </p:nvSpPr>
        <p:spPr>
          <a:xfrm>
            <a:off x="2460149" y="5911731"/>
            <a:ext cx="378825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rgbClr val="AEABAB"/>
                </a:solidFill>
                <a:latin typeface="Calibri"/>
                <a:ea typeface="Calibri"/>
                <a:cs typeface="Calibri"/>
                <a:sym typeface="Calibri"/>
              </a:rPr>
              <a:t>Source: UNICEF (2013) Take us seriously! Engaging Children with Disabilities in Decisions Affecting their Lives</a:t>
            </a:r>
            <a:endParaRPr/>
          </a:p>
        </p:txBody>
      </p:sp>
      <p:sp>
        <p:nvSpPr>
          <p:cNvPr id="713" name="Google Shape;713;p26"/>
          <p:cNvSpPr/>
          <p:nvPr/>
        </p:nvSpPr>
        <p:spPr>
          <a:xfrm>
            <a:off x="1421010" y="2782272"/>
            <a:ext cx="406962" cy="18103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4" name="Google Shape;714;p26"/>
          <p:cNvSpPr/>
          <p:nvPr/>
        </p:nvSpPr>
        <p:spPr>
          <a:xfrm rot="1782986">
            <a:off x="286724" y="301110"/>
            <a:ext cx="335595" cy="289306"/>
          </a:xfrm>
          <a:prstGeom prst="hexagon">
            <a:avLst>
              <a:gd name="adj" fmla="val 28965"/>
              <a:gd name="vf" fmla="val 115470"/>
            </a:avLst>
          </a:prstGeom>
          <a:solidFill>
            <a:schemeClr val="accent4"/>
          </a:solidFill>
          <a:ln w="12700" cap="flat" cmpd="sng">
            <a:solidFill>
              <a:srgbClr val="1D8C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5" name="Google Shape;715;p26"/>
          <p:cNvSpPr/>
          <p:nvPr/>
        </p:nvSpPr>
        <p:spPr>
          <a:xfrm rot="1782986">
            <a:off x="286724" y="76395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6" name="Google Shape;716;p26"/>
          <p:cNvSpPr/>
          <p:nvPr/>
        </p:nvSpPr>
        <p:spPr>
          <a:xfrm rot="1782986">
            <a:off x="286724" y="122680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7" name="Google Shape;717;p26"/>
          <p:cNvSpPr/>
          <p:nvPr/>
        </p:nvSpPr>
        <p:spPr>
          <a:xfrm rot="1782986">
            <a:off x="286724" y="168964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8" name="Google Shape;718;p26"/>
          <p:cNvSpPr/>
          <p:nvPr/>
        </p:nvSpPr>
        <p:spPr>
          <a:xfrm rot="1782986">
            <a:off x="286724" y="215249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9" name="Google Shape;719;p26"/>
          <p:cNvSpPr/>
          <p:nvPr/>
        </p:nvSpPr>
        <p:spPr>
          <a:xfrm rot="1782986">
            <a:off x="286724" y="261533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0" name="Google Shape;720;p26"/>
          <p:cNvSpPr/>
          <p:nvPr/>
        </p:nvSpPr>
        <p:spPr>
          <a:xfrm rot="1782986">
            <a:off x="286724" y="3078179"/>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1" name="Google Shape;721;p26"/>
          <p:cNvSpPr/>
          <p:nvPr/>
        </p:nvSpPr>
        <p:spPr>
          <a:xfrm rot="1782986">
            <a:off x="286724" y="354102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2" name="Google Shape;722;p26"/>
          <p:cNvSpPr/>
          <p:nvPr/>
        </p:nvSpPr>
        <p:spPr>
          <a:xfrm rot="1782986">
            <a:off x="286724" y="4003869"/>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3" name="Google Shape;723;p26"/>
          <p:cNvSpPr/>
          <p:nvPr/>
        </p:nvSpPr>
        <p:spPr>
          <a:xfrm rot="1782986">
            <a:off x="286724" y="446671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grpSp>
        <p:nvGrpSpPr>
          <p:cNvPr id="728" name="Google Shape;728;p27"/>
          <p:cNvGrpSpPr/>
          <p:nvPr/>
        </p:nvGrpSpPr>
        <p:grpSpPr>
          <a:xfrm>
            <a:off x="790965" y="2744440"/>
            <a:ext cx="619216" cy="593695"/>
            <a:chOff x="7345680" y="2484120"/>
            <a:chExt cx="904240" cy="944880"/>
          </a:xfrm>
        </p:grpSpPr>
        <p:sp>
          <p:nvSpPr>
            <p:cNvPr id="729" name="Google Shape;729;p27"/>
            <p:cNvSpPr/>
            <p:nvPr/>
          </p:nvSpPr>
          <p:spPr>
            <a:xfrm>
              <a:off x="7345680" y="2484120"/>
              <a:ext cx="904240" cy="944880"/>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0" name="Google Shape;730;p27"/>
            <p:cNvSpPr/>
            <p:nvPr/>
          </p:nvSpPr>
          <p:spPr>
            <a:xfrm rot="-3238909">
              <a:off x="7500809" y="2772426"/>
              <a:ext cx="630274" cy="320762"/>
            </a:xfrm>
            <a:prstGeom prst="corner">
              <a:avLst>
                <a:gd name="adj1" fmla="val 42208"/>
                <a:gd name="adj2" fmla="val 433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731" name="Google Shape;731;p27"/>
          <p:cNvGrpSpPr/>
          <p:nvPr/>
        </p:nvGrpSpPr>
        <p:grpSpPr>
          <a:xfrm>
            <a:off x="3368686" y="2728988"/>
            <a:ext cx="641864" cy="593695"/>
            <a:chOff x="7082252" y="3731241"/>
            <a:chExt cx="937312" cy="944880"/>
          </a:xfrm>
        </p:grpSpPr>
        <p:sp>
          <p:nvSpPr>
            <p:cNvPr id="732" name="Google Shape;732;p27"/>
            <p:cNvSpPr/>
            <p:nvPr/>
          </p:nvSpPr>
          <p:spPr>
            <a:xfrm>
              <a:off x="7090831" y="3731241"/>
              <a:ext cx="904240" cy="944880"/>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3" name="Google Shape;733;p27"/>
            <p:cNvSpPr/>
            <p:nvPr/>
          </p:nvSpPr>
          <p:spPr>
            <a:xfrm rot="2700000">
              <a:off x="7223315" y="3868494"/>
              <a:ext cx="655187" cy="670373"/>
            </a:xfrm>
            <a:prstGeom prst="mathPlus">
              <a:avLst>
                <a:gd name="adj1" fmla="val 2040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734" name="Google Shape;734;p27"/>
          <p:cNvSpPr txBox="1"/>
          <p:nvPr/>
        </p:nvSpPr>
        <p:spPr>
          <a:xfrm>
            <a:off x="996287" y="2804495"/>
            <a:ext cx="2432713" cy="22006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DO</a:t>
            </a:r>
            <a:endParaRPr/>
          </a:p>
          <a:p>
            <a:pPr marL="342900" marR="0" lvl="0" indent="-342900" algn="l" rtl="0">
              <a:spcBef>
                <a:spcPts val="60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Use calm, relaxed body language</a:t>
            </a:r>
            <a:endParaRPr/>
          </a:p>
          <a:p>
            <a:pPr marL="342900" marR="0" lvl="0" indent="-34290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Sit or be at the child’s level</a:t>
            </a:r>
            <a:endParaRPr/>
          </a:p>
          <a:p>
            <a:pPr marL="342900" marR="0" lvl="0" indent="-34290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Use open body language with no folded arms or legs</a:t>
            </a:r>
            <a:endParaRPr/>
          </a:p>
          <a:p>
            <a:pPr marL="342900" marR="0" lvl="0" indent="-34290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Face the child</a:t>
            </a:r>
            <a:endParaRPr/>
          </a:p>
          <a:p>
            <a:pPr marL="342900" marR="0" lvl="0" indent="-34290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Encourage appropriate facial expressions (e.g. nodding, smiling)</a:t>
            </a:r>
            <a:endParaRPr/>
          </a:p>
          <a:p>
            <a:pPr marL="342900" marR="0" lvl="0" indent="-34290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Use eye contact that conveys emotions (e.g. smiling with the eyes)</a:t>
            </a:r>
            <a:endParaRPr/>
          </a:p>
        </p:txBody>
      </p:sp>
      <p:sp>
        <p:nvSpPr>
          <p:cNvPr id="735" name="Google Shape;735;p27"/>
          <p:cNvSpPr txBox="1"/>
          <p:nvPr/>
        </p:nvSpPr>
        <p:spPr>
          <a:xfrm>
            <a:off x="3754567" y="2795353"/>
            <a:ext cx="2495762" cy="22006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DO NOT</a:t>
            </a:r>
            <a:endParaRPr sz="1100" b="1">
              <a:solidFill>
                <a:schemeClr val="dk1"/>
              </a:solidFill>
              <a:latin typeface="Calibri"/>
              <a:ea typeface="Calibri"/>
              <a:cs typeface="Calibri"/>
              <a:sym typeface="Calibri"/>
            </a:endParaRPr>
          </a:p>
          <a:p>
            <a:pPr marL="342900" marR="0" lvl="0" indent="-342900" algn="l" rtl="0">
              <a:spcBef>
                <a:spcPts val="60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Use rigid or tense body language </a:t>
            </a:r>
            <a:endParaRPr sz="11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Stand over the child</a:t>
            </a:r>
            <a:endParaRPr/>
          </a:p>
          <a:p>
            <a:pPr marL="342900" marR="0" lvl="0" indent="-34290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Use hand or arm gestures that might appear big or aggressive</a:t>
            </a:r>
            <a:endParaRPr/>
          </a:p>
          <a:p>
            <a:pPr marL="342900" marR="0" lvl="0" indent="-34290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Turn away or turn your back to the child</a:t>
            </a:r>
            <a:endParaRPr/>
          </a:p>
          <a:p>
            <a:pPr marL="342900" marR="0" lvl="0" indent="-34290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Position your body ‘too close’ to the child where the child does not have enough ‘personal space’</a:t>
            </a:r>
            <a:endParaRPr sz="11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Use touch that is inappropriate or unacceptable in the child’s culture</a:t>
            </a:r>
            <a:endParaRPr/>
          </a:p>
        </p:txBody>
      </p:sp>
      <p:sp>
        <p:nvSpPr>
          <p:cNvPr id="736" name="Google Shape;736;p27"/>
          <p:cNvSpPr txBox="1"/>
          <p:nvPr/>
        </p:nvSpPr>
        <p:spPr>
          <a:xfrm>
            <a:off x="996287" y="693166"/>
            <a:ext cx="529465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NON-VERBAL COMMUNICATION TECHNIQUES</a:t>
            </a:r>
            <a:endParaRPr/>
          </a:p>
        </p:txBody>
      </p:sp>
      <p:sp>
        <p:nvSpPr>
          <p:cNvPr id="737" name="Google Shape;737;p27"/>
          <p:cNvSpPr txBox="1"/>
          <p:nvPr/>
        </p:nvSpPr>
        <p:spPr>
          <a:xfrm>
            <a:off x="996287" y="1099046"/>
            <a:ext cx="5254042" cy="161582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Caseworkers should be aware of their own non-verbal communication and the message it sends </a:t>
            </a:r>
            <a:endParaRPr sz="1100" b="1">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This enables adapted, warm, respectful and clear communication</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This is required to build trust and a relationship with the child and their family</a:t>
            </a:r>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100" b="1">
                <a:solidFill>
                  <a:schemeClr val="dk1"/>
                </a:solidFill>
                <a:latin typeface="Calibri"/>
                <a:ea typeface="Calibri"/>
                <a:cs typeface="Calibri"/>
                <a:sym typeface="Calibri"/>
              </a:rPr>
              <a:t>Caseworkers should be able to read a child’s non-verbal communication because: </a:t>
            </a:r>
            <a:endParaRPr sz="1100" b="1">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It is an indication of how they are feeling </a:t>
            </a:r>
            <a:endParaRPr sz="11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It is an indication of their level of comfort </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It is an indication how you can approach them</a:t>
            </a:r>
            <a:endParaRPr sz="1100">
              <a:solidFill>
                <a:schemeClr val="dk1"/>
              </a:solidFill>
              <a:latin typeface="Calibri"/>
              <a:ea typeface="Calibri"/>
              <a:cs typeface="Calibri"/>
              <a:sym typeface="Calibri"/>
            </a:endParaRPr>
          </a:p>
        </p:txBody>
      </p:sp>
      <p:sp>
        <p:nvSpPr>
          <p:cNvPr id="738" name="Google Shape;738;p27"/>
          <p:cNvSpPr txBox="1"/>
          <p:nvPr/>
        </p:nvSpPr>
        <p:spPr>
          <a:xfrm>
            <a:off x="989338" y="6379677"/>
            <a:ext cx="2492057"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ACKNOWLEDGEMENT</a:t>
            </a:r>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Using words and/or other signs to show that you are listening and acknowledging the child’s feelings.</a:t>
            </a:r>
            <a:endParaRPr/>
          </a:p>
        </p:txBody>
      </p:sp>
      <p:sp>
        <p:nvSpPr>
          <p:cNvPr id="739" name="Google Shape;739;p27"/>
          <p:cNvSpPr txBox="1"/>
          <p:nvPr/>
        </p:nvSpPr>
        <p:spPr>
          <a:xfrm>
            <a:off x="3701217" y="6379677"/>
            <a:ext cx="2492057" cy="9387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MIRRORING</a:t>
            </a:r>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Copying or repeating back something that a child has said to show that you view it as important and to encourage the child to continue talking about it. </a:t>
            </a:r>
            <a:endParaRPr/>
          </a:p>
        </p:txBody>
      </p:sp>
      <p:sp>
        <p:nvSpPr>
          <p:cNvPr id="740" name="Google Shape;740;p27"/>
          <p:cNvSpPr txBox="1"/>
          <p:nvPr/>
        </p:nvSpPr>
        <p:spPr>
          <a:xfrm>
            <a:off x="989338" y="7398876"/>
            <a:ext cx="2492057"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CLARIFYING</a:t>
            </a:r>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Asking for more information about something a child has said.</a:t>
            </a:r>
            <a:endParaRPr/>
          </a:p>
        </p:txBody>
      </p:sp>
      <p:sp>
        <p:nvSpPr>
          <p:cNvPr id="741" name="Google Shape;741;p27"/>
          <p:cNvSpPr txBox="1"/>
          <p:nvPr/>
        </p:nvSpPr>
        <p:spPr>
          <a:xfrm>
            <a:off x="3701217" y="7398876"/>
            <a:ext cx="2492057" cy="9387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SUMMARIZING</a:t>
            </a:r>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Using your own words (paraphrasing) to give an overview of what the child has said in order to check that you understood correctly. </a:t>
            </a:r>
            <a:endParaRPr sz="1100">
              <a:solidFill>
                <a:schemeClr val="dk1"/>
              </a:solidFill>
              <a:latin typeface="Calibri"/>
              <a:ea typeface="Calibri"/>
              <a:cs typeface="Calibri"/>
              <a:sym typeface="Calibri"/>
            </a:endParaRPr>
          </a:p>
        </p:txBody>
      </p:sp>
      <p:sp>
        <p:nvSpPr>
          <p:cNvPr id="742" name="Google Shape;742;p27"/>
          <p:cNvSpPr txBox="1"/>
          <p:nvPr/>
        </p:nvSpPr>
        <p:spPr>
          <a:xfrm>
            <a:off x="989338" y="5439467"/>
            <a:ext cx="529465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ACTIVE LISTENING TECHNIQUES</a:t>
            </a:r>
            <a:endParaRPr/>
          </a:p>
        </p:txBody>
      </p:sp>
      <p:sp>
        <p:nvSpPr>
          <p:cNvPr id="743" name="Google Shape;743;p27"/>
          <p:cNvSpPr txBox="1"/>
          <p:nvPr/>
        </p:nvSpPr>
        <p:spPr>
          <a:xfrm>
            <a:off x="989339" y="5832628"/>
            <a:ext cx="5389768"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Active listening techniques will make a person feel heard and encourage them to keep talking or participating </a:t>
            </a:r>
            <a:endParaRPr sz="1100">
              <a:solidFill>
                <a:schemeClr val="dk1"/>
              </a:solidFill>
              <a:latin typeface="Calibri"/>
              <a:ea typeface="Calibri"/>
              <a:cs typeface="Calibri"/>
              <a:sym typeface="Calibri"/>
            </a:endParaRPr>
          </a:p>
        </p:txBody>
      </p:sp>
      <p:grpSp>
        <p:nvGrpSpPr>
          <p:cNvPr id="744" name="Google Shape;744;p27"/>
          <p:cNvGrpSpPr/>
          <p:nvPr/>
        </p:nvGrpSpPr>
        <p:grpSpPr>
          <a:xfrm>
            <a:off x="4914840" y="7968239"/>
            <a:ext cx="1534168" cy="885376"/>
            <a:chOff x="461917" y="4156886"/>
            <a:chExt cx="1837692" cy="1060542"/>
          </a:xfrm>
        </p:grpSpPr>
        <p:sp>
          <p:nvSpPr>
            <p:cNvPr id="745" name="Google Shape;745;p27"/>
            <p:cNvSpPr/>
            <p:nvPr/>
          </p:nvSpPr>
          <p:spPr>
            <a:xfrm>
              <a:off x="1367458" y="4339072"/>
              <a:ext cx="868969" cy="86896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Arial"/>
                <a:ea typeface="Arial"/>
                <a:cs typeface="Arial"/>
                <a:sym typeface="Arial"/>
              </a:endParaRPr>
            </a:p>
          </p:txBody>
        </p:sp>
        <p:sp>
          <p:nvSpPr>
            <p:cNvPr id="746" name="Google Shape;746;p27"/>
            <p:cNvSpPr/>
            <p:nvPr/>
          </p:nvSpPr>
          <p:spPr>
            <a:xfrm>
              <a:off x="1304276" y="4716406"/>
              <a:ext cx="143093" cy="19127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Arial"/>
                <a:ea typeface="Arial"/>
                <a:cs typeface="Arial"/>
                <a:sym typeface="Arial"/>
              </a:endParaRPr>
            </a:p>
          </p:txBody>
        </p:sp>
        <p:sp>
          <p:nvSpPr>
            <p:cNvPr id="747" name="Google Shape;747;p27"/>
            <p:cNvSpPr/>
            <p:nvPr/>
          </p:nvSpPr>
          <p:spPr>
            <a:xfrm>
              <a:off x="2156516" y="4716406"/>
              <a:ext cx="143093" cy="19127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Arial"/>
                <a:ea typeface="Arial"/>
                <a:cs typeface="Arial"/>
                <a:sym typeface="Arial"/>
              </a:endParaRPr>
            </a:p>
          </p:txBody>
        </p:sp>
        <p:sp>
          <p:nvSpPr>
            <p:cNvPr id="748" name="Google Shape;748;p27"/>
            <p:cNvSpPr/>
            <p:nvPr/>
          </p:nvSpPr>
          <p:spPr>
            <a:xfrm>
              <a:off x="461917" y="4406660"/>
              <a:ext cx="810768" cy="810768"/>
            </a:xfrm>
            <a:prstGeom prst="arc">
              <a:avLst>
                <a:gd name="adj1" fmla="val 909026"/>
                <a:gd name="adj2" fmla="val 4616107"/>
              </a:avLst>
            </a:prstGeom>
            <a:noFill/>
            <a:ln w="63500" cap="rnd"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dk1"/>
                </a:solidFill>
                <a:latin typeface="Arial"/>
                <a:ea typeface="Arial"/>
                <a:cs typeface="Arial"/>
                <a:sym typeface="Arial"/>
              </a:endParaRPr>
            </a:p>
          </p:txBody>
        </p:sp>
        <p:sp>
          <p:nvSpPr>
            <p:cNvPr id="749" name="Google Shape;749;p27"/>
            <p:cNvSpPr/>
            <p:nvPr/>
          </p:nvSpPr>
          <p:spPr>
            <a:xfrm>
              <a:off x="525099" y="4156886"/>
              <a:ext cx="810768" cy="810768"/>
            </a:xfrm>
            <a:prstGeom prst="arc">
              <a:avLst>
                <a:gd name="adj1" fmla="val 2568393"/>
                <a:gd name="adj2" fmla="val 6686864"/>
              </a:avLst>
            </a:prstGeom>
            <a:noFill/>
            <a:ln w="63500" cap="rnd"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dk1"/>
                </a:solidFill>
                <a:latin typeface="Arial"/>
                <a:ea typeface="Arial"/>
                <a:cs typeface="Arial"/>
                <a:sym typeface="Arial"/>
              </a:endParaRPr>
            </a:p>
          </p:txBody>
        </p:sp>
      </p:grpSp>
      <p:sp>
        <p:nvSpPr>
          <p:cNvPr id="750" name="Google Shape;750;p27"/>
          <p:cNvSpPr/>
          <p:nvPr/>
        </p:nvSpPr>
        <p:spPr>
          <a:xfrm rot="1782986">
            <a:off x="286724" y="301110"/>
            <a:ext cx="335595" cy="289306"/>
          </a:xfrm>
          <a:prstGeom prst="hexagon">
            <a:avLst>
              <a:gd name="adj" fmla="val 28965"/>
              <a:gd name="vf" fmla="val 115470"/>
            </a:avLst>
          </a:prstGeom>
          <a:solidFill>
            <a:schemeClr val="accent4"/>
          </a:solidFill>
          <a:ln w="12700" cap="flat" cmpd="sng">
            <a:solidFill>
              <a:srgbClr val="1D8C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1" name="Google Shape;751;p27"/>
          <p:cNvSpPr/>
          <p:nvPr/>
        </p:nvSpPr>
        <p:spPr>
          <a:xfrm rot="1782986">
            <a:off x="286724" y="76395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2" name="Google Shape;752;p27"/>
          <p:cNvSpPr/>
          <p:nvPr/>
        </p:nvSpPr>
        <p:spPr>
          <a:xfrm rot="1782986">
            <a:off x="286724" y="122680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3" name="Google Shape;753;p27"/>
          <p:cNvSpPr/>
          <p:nvPr/>
        </p:nvSpPr>
        <p:spPr>
          <a:xfrm rot="1782986">
            <a:off x="286724" y="168964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4" name="Google Shape;754;p27"/>
          <p:cNvSpPr/>
          <p:nvPr/>
        </p:nvSpPr>
        <p:spPr>
          <a:xfrm rot="1782986">
            <a:off x="286724" y="215249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5" name="Google Shape;755;p27"/>
          <p:cNvSpPr/>
          <p:nvPr/>
        </p:nvSpPr>
        <p:spPr>
          <a:xfrm rot="1782986">
            <a:off x="286724" y="261533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6" name="Google Shape;756;p27"/>
          <p:cNvSpPr/>
          <p:nvPr/>
        </p:nvSpPr>
        <p:spPr>
          <a:xfrm rot="1782986">
            <a:off x="286724" y="3078179"/>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7" name="Google Shape;757;p27"/>
          <p:cNvSpPr/>
          <p:nvPr/>
        </p:nvSpPr>
        <p:spPr>
          <a:xfrm rot="1782986">
            <a:off x="286724" y="354102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8" name="Google Shape;758;p27"/>
          <p:cNvSpPr/>
          <p:nvPr/>
        </p:nvSpPr>
        <p:spPr>
          <a:xfrm rot="1782986">
            <a:off x="286724" y="4003869"/>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9" name="Google Shape;759;p27"/>
          <p:cNvSpPr/>
          <p:nvPr/>
        </p:nvSpPr>
        <p:spPr>
          <a:xfrm rot="1782986">
            <a:off x="286724" y="446671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28"/>
          <p:cNvSpPr txBox="1"/>
          <p:nvPr/>
        </p:nvSpPr>
        <p:spPr>
          <a:xfrm>
            <a:off x="1000125" y="706842"/>
            <a:ext cx="525303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EFFECTIVE SPEAKING TECHNIQUES</a:t>
            </a:r>
            <a:endParaRPr/>
          </a:p>
        </p:txBody>
      </p:sp>
      <p:grpSp>
        <p:nvGrpSpPr>
          <p:cNvPr id="765" name="Google Shape;765;p28"/>
          <p:cNvGrpSpPr/>
          <p:nvPr/>
        </p:nvGrpSpPr>
        <p:grpSpPr>
          <a:xfrm flipH="1">
            <a:off x="1064920" y="2709020"/>
            <a:ext cx="275483" cy="919480"/>
            <a:chOff x="2809318" y="6992112"/>
            <a:chExt cx="238682" cy="531114"/>
          </a:xfrm>
        </p:grpSpPr>
        <p:sp>
          <p:nvSpPr>
            <p:cNvPr id="766" name="Google Shape;766;p28"/>
            <p:cNvSpPr/>
            <p:nvPr/>
          </p:nvSpPr>
          <p:spPr>
            <a:xfrm>
              <a:off x="2871216" y="6992112"/>
              <a:ext cx="176784" cy="176784"/>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67" name="Google Shape;767;p28"/>
            <p:cNvSpPr/>
            <p:nvPr/>
          </p:nvSpPr>
          <p:spPr>
            <a:xfrm>
              <a:off x="2871216" y="7346442"/>
              <a:ext cx="176784" cy="176784"/>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68" name="Google Shape;768;p28"/>
            <p:cNvSpPr/>
            <p:nvPr/>
          </p:nvSpPr>
          <p:spPr>
            <a:xfrm flipH="1">
              <a:off x="2809318" y="7054216"/>
              <a:ext cx="176784" cy="403860"/>
            </a:xfrm>
            <a:prstGeom prst="arc">
              <a:avLst>
                <a:gd name="adj1" fmla="val 16200000"/>
                <a:gd name="adj2" fmla="val 5377189"/>
              </a:avLst>
            </a:prstGeom>
            <a:solidFill>
              <a:srgbClr val="B8DFB4"/>
            </a:solidFill>
            <a:ln w="22225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
        <p:nvSpPr>
          <p:cNvPr id="769" name="Google Shape;769;p28"/>
          <p:cNvSpPr txBox="1"/>
          <p:nvPr/>
        </p:nvSpPr>
        <p:spPr>
          <a:xfrm>
            <a:off x="1795487" y="4183559"/>
            <a:ext cx="1086562"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dk1"/>
                </a:solidFill>
                <a:latin typeface="Calibri"/>
                <a:ea typeface="Calibri"/>
                <a:cs typeface="Calibri"/>
                <a:sym typeface="Calibri"/>
              </a:rPr>
              <a:t>The words you choose</a:t>
            </a:r>
            <a:endParaRPr/>
          </a:p>
        </p:txBody>
      </p:sp>
      <p:sp>
        <p:nvSpPr>
          <p:cNvPr id="770" name="Google Shape;770;p28"/>
          <p:cNvSpPr txBox="1"/>
          <p:nvPr/>
        </p:nvSpPr>
        <p:spPr>
          <a:xfrm>
            <a:off x="3016116" y="4183559"/>
            <a:ext cx="112859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dk1"/>
                </a:solidFill>
                <a:latin typeface="Calibri"/>
                <a:ea typeface="Calibri"/>
                <a:cs typeface="Calibri"/>
                <a:sym typeface="Calibri"/>
              </a:rPr>
              <a:t>How you say them (i.e. tone of voice)</a:t>
            </a:r>
            <a:endParaRPr/>
          </a:p>
        </p:txBody>
      </p:sp>
      <p:sp>
        <p:nvSpPr>
          <p:cNvPr id="771" name="Google Shape;771;p28"/>
          <p:cNvSpPr txBox="1"/>
          <p:nvPr/>
        </p:nvSpPr>
        <p:spPr>
          <a:xfrm>
            <a:off x="4278773" y="4183559"/>
            <a:ext cx="112859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dk1"/>
                </a:solidFill>
                <a:latin typeface="Calibri"/>
                <a:ea typeface="Calibri"/>
                <a:cs typeface="Calibri"/>
                <a:sym typeface="Calibri"/>
              </a:rPr>
              <a:t>How you reinforce them (i.e. non-verbal communication</a:t>
            </a:r>
            <a:endParaRPr/>
          </a:p>
        </p:txBody>
      </p:sp>
      <p:grpSp>
        <p:nvGrpSpPr>
          <p:cNvPr id="772" name="Google Shape;772;p28"/>
          <p:cNvGrpSpPr/>
          <p:nvPr/>
        </p:nvGrpSpPr>
        <p:grpSpPr>
          <a:xfrm>
            <a:off x="5943831" y="2709020"/>
            <a:ext cx="264876" cy="919480"/>
            <a:chOff x="2809318" y="6992112"/>
            <a:chExt cx="238682" cy="531114"/>
          </a:xfrm>
        </p:grpSpPr>
        <p:sp>
          <p:nvSpPr>
            <p:cNvPr id="773" name="Google Shape;773;p28"/>
            <p:cNvSpPr/>
            <p:nvPr/>
          </p:nvSpPr>
          <p:spPr>
            <a:xfrm>
              <a:off x="2871216" y="6992112"/>
              <a:ext cx="176784" cy="176784"/>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74" name="Google Shape;774;p28"/>
            <p:cNvSpPr/>
            <p:nvPr/>
          </p:nvSpPr>
          <p:spPr>
            <a:xfrm>
              <a:off x="2871216" y="7346442"/>
              <a:ext cx="176784" cy="176784"/>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75" name="Google Shape;775;p28"/>
            <p:cNvSpPr/>
            <p:nvPr/>
          </p:nvSpPr>
          <p:spPr>
            <a:xfrm flipH="1">
              <a:off x="2809318" y="7054216"/>
              <a:ext cx="176784" cy="403860"/>
            </a:xfrm>
            <a:prstGeom prst="arc">
              <a:avLst>
                <a:gd name="adj1" fmla="val 16200000"/>
                <a:gd name="adj2" fmla="val 5377189"/>
              </a:avLst>
            </a:prstGeom>
            <a:solidFill>
              <a:srgbClr val="B8DFB4"/>
            </a:solidFill>
            <a:ln w="22225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cxnSp>
        <p:nvCxnSpPr>
          <p:cNvPr id="776" name="Google Shape;776;p28"/>
          <p:cNvCxnSpPr/>
          <p:nvPr/>
        </p:nvCxnSpPr>
        <p:spPr>
          <a:xfrm rot="10800000">
            <a:off x="3368831" y="3229065"/>
            <a:ext cx="0" cy="6775"/>
          </a:xfrm>
          <a:prstGeom prst="straightConnector1">
            <a:avLst/>
          </a:prstGeom>
          <a:noFill/>
          <a:ln w="57150" cap="flat" cmpd="sng">
            <a:solidFill>
              <a:srgbClr val="53AF4B"/>
            </a:solidFill>
            <a:prstDash val="solid"/>
            <a:miter lim="800000"/>
            <a:headEnd type="none" w="sm" len="sm"/>
            <a:tailEnd type="none" w="sm" len="sm"/>
          </a:ln>
        </p:spPr>
      </p:cxnSp>
      <p:cxnSp>
        <p:nvCxnSpPr>
          <p:cNvPr id="777" name="Google Shape;777;p28"/>
          <p:cNvCxnSpPr/>
          <p:nvPr/>
        </p:nvCxnSpPr>
        <p:spPr>
          <a:xfrm rot="10800000">
            <a:off x="5715791" y="3229065"/>
            <a:ext cx="0" cy="6775"/>
          </a:xfrm>
          <a:prstGeom prst="straightConnector1">
            <a:avLst/>
          </a:prstGeom>
          <a:noFill/>
          <a:ln w="57150" cap="flat" cmpd="sng">
            <a:solidFill>
              <a:srgbClr val="53AF4B"/>
            </a:solidFill>
            <a:prstDash val="solid"/>
            <a:miter lim="800000"/>
            <a:headEnd type="none" w="sm" len="sm"/>
            <a:tailEnd type="none" w="sm" len="sm"/>
          </a:ln>
        </p:spPr>
      </p:cxnSp>
      <p:sp>
        <p:nvSpPr>
          <p:cNvPr id="778" name="Google Shape;778;p28"/>
          <p:cNvSpPr/>
          <p:nvPr/>
        </p:nvSpPr>
        <p:spPr>
          <a:xfrm rot="-5400000">
            <a:off x="3250788" y="1472120"/>
            <a:ext cx="610552" cy="4431321"/>
          </a:xfrm>
          <a:prstGeom prst="leftBracket">
            <a:avLst>
              <a:gd name="adj" fmla="val 169003"/>
            </a:avLst>
          </a:prstGeom>
          <a:noFill/>
          <a:ln w="5715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779" name="Google Shape;779;p28"/>
          <p:cNvSpPr txBox="1"/>
          <p:nvPr/>
        </p:nvSpPr>
        <p:spPr>
          <a:xfrm>
            <a:off x="2166151" y="1241954"/>
            <a:ext cx="2779821" cy="24929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chemeClr val="dk1"/>
                </a:solidFill>
                <a:latin typeface="Calibri"/>
                <a:ea typeface="Calibri"/>
                <a:cs typeface="Calibri"/>
                <a:sym typeface="Calibri"/>
              </a:rPr>
              <a:t>Use simple words</a:t>
            </a:r>
            <a:endParaRPr/>
          </a:p>
          <a:p>
            <a:pPr marL="0" marR="0" lvl="0" indent="0" algn="ctr" rtl="0">
              <a:spcBef>
                <a:spcPts val="600"/>
              </a:spcBef>
              <a:spcAft>
                <a:spcPts val="0"/>
              </a:spcAft>
              <a:buNone/>
            </a:pPr>
            <a:r>
              <a:rPr lang="en-US" sz="1100">
                <a:solidFill>
                  <a:schemeClr val="dk1"/>
                </a:solidFill>
                <a:latin typeface="Calibri"/>
                <a:ea typeface="Calibri"/>
                <a:cs typeface="Calibri"/>
                <a:sym typeface="Calibri"/>
              </a:rPr>
              <a:t>Use shorter sentences</a:t>
            </a:r>
            <a:endParaRPr/>
          </a:p>
          <a:p>
            <a:pPr marL="0" marR="0" lvl="0" indent="0" algn="ctr" rtl="0">
              <a:spcBef>
                <a:spcPts val="600"/>
              </a:spcBef>
              <a:spcAft>
                <a:spcPts val="0"/>
              </a:spcAft>
              <a:buNone/>
            </a:pPr>
            <a:r>
              <a:rPr lang="en-US" sz="1100">
                <a:solidFill>
                  <a:schemeClr val="dk1"/>
                </a:solidFill>
                <a:latin typeface="Calibri"/>
                <a:ea typeface="Calibri"/>
                <a:cs typeface="Calibri"/>
                <a:sym typeface="Calibri"/>
              </a:rPr>
              <a:t>Explain what different words and concepts mean</a:t>
            </a:r>
            <a:endParaRPr/>
          </a:p>
          <a:p>
            <a:pPr marL="0" marR="0" lvl="0" indent="0" algn="ctr" rtl="0">
              <a:spcBef>
                <a:spcPts val="600"/>
              </a:spcBef>
              <a:spcAft>
                <a:spcPts val="0"/>
              </a:spcAft>
              <a:buNone/>
            </a:pPr>
            <a:r>
              <a:rPr lang="en-US" sz="1100">
                <a:solidFill>
                  <a:schemeClr val="dk1"/>
                </a:solidFill>
                <a:latin typeface="Calibri"/>
                <a:ea typeface="Calibri"/>
                <a:cs typeface="Calibri"/>
                <a:sym typeface="Calibri"/>
              </a:rPr>
              <a:t>Repeat and paraphrase yourself </a:t>
            </a:r>
            <a:endParaRPr/>
          </a:p>
          <a:p>
            <a:pPr marL="0" marR="0" lvl="0" indent="0" algn="ctr" rtl="0">
              <a:spcBef>
                <a:spcPts val="600"/>
              </a:spcBef>
              <a:spcAft>
                <a:spcPts val="0"/>
              </a:spcAft>
              <a:buNone/>
            </a:pPr>
            <a:r>
              <a:rPr lang="en-US" sz="1100">
                <a:solidFill>
                  <a:schemeClr val="dk1"/>
                </a:solidFill>
                <a:latin typeface="Calibri"/>
                <a:ea typeface="Calibri"/>
                <a:cs typeface="Calibri"/>
                <a:sym typeface="Calibri"/>
              </a:rPr>
              <a:t>Choose your words carefully</a:t>
            </a:r>
            <a:endParaRPr/>
          </a:p>
          <a:p>
            <a:pPr marL="0" marR="0" lvl="0" indent="0" algn="ctr" rtl="0">
              <a:spcBef>
                <a:spcPts val="600"/>
              </a:spcBef>
              <a:spcAft>
                <a:spcPts val="0"/>
              </a:spcAft>
              <a:buNone/>
            </a:pPr>
            <a:r>
              <a:rPr lang="en-US" sz="1100">
                <a:solidFill>
                  <a:schemeClr val="dk1"/>
                </a:solidFill>
                <a:latin typeface="Calibri"/>
                <a:ea typeface="Calibri"/>
                <a:cs typeface="Calibri"/>
                <a:sym typeface="Calibri"/>
              </a:rPr>
              <a:t>Avoid judgmental or stigmatizing language</a:t>
            </a:r>
            <a:endParaRPr/>
          </a:p>
          <a:p>
            <a:pPr marL="0" marR="0" lvl="0" indent="0" algn="ctr" rtl="0">
              <a:spcBef>
                <a:spcPts val="600"/>
              </a:spcBef>
              <a:spcAft>
                <a:spcPts val="0"/>
              </a:spcAft>
              <a:buNone/>
            </a:pPr>
            <a:r>
              <a:rPr lang="en-US" sz="1100">
                <a:solidFill>
                  <a:schemeClr val="dk1"/>
                </a:solidFill>
                <a:latin typeface="Calibri"/>
                <a:ea typeface="Calibri"/>
                <a:cs typeface="Calibri"/>
                <a:sym typeface="Calibri"/>
              </a:rPr>
              <a:t>Think about what language to use to describe sensitive topics</a:t>
            </a:r>
            <a:endParaRPr/>
          </a:p>
          <a:p>
            <a:pPr marL="0" marR="0" lvl="0" indent="0" algn="ctr" rtl="0">
              <a:spcBef>
                <a:spcPts val="600"/>
              </a:spcBef>
              <a:spcAft>
                <a:spcPts val="0"/>
              </a:spcAft>
              <a:buNone/>
            </a:pPr>
            <a:r>
              <a:rPr lang="en-US" sz="1100">
                <a:solidFill>
                  <a:schemeClr val="dk1"/>
                </a:solidFill>
                <a:latin typeface="Calibri"/>
                <a:ea typeface="Calibri"/>
                <a:cs typeface="Calibri"/>
                <a:sym typeface="Calibri"/>
              </a:rPr>
              <a:t>Use different or adapt words depending on who you are talking to</a:t>
            </a:r>
            <a:endParaRPr/>
          </a:p>
        </p:txBody>
      </p:sp>
      <p:graphicFrame>
        <p:nvGraphicFramePr>
          <p:cNvPr id="780" name="Google Shape;780;p28"/>
          <p:cNvGraphicFramePr/>
          <p:nvPr/>
        </p:nvGraphicFramePr>
        <p:xfrm>
          <a:off x="2774520" y="5421695"/>
          <a:ext cx="3463125" cy="2938500"/>
        </p:xfrm>
        <a:graphic>
          <a:graphicData uri="http://schemas.openxmlformats.org/drawingml/2006/table">
            <a:tbl>
              <a:tblPr firstRow="1" bandRow="1">
                <a:noFill/>
                <a:tableStyleId>{6088A105-47CD-4851-A1F5-592195158E39}</a:tableStyleId>
              </a:tblPr>
              <a:tblGrid>
                <a:gridCol w="220700">
                  <a:extLst>
                    <a:ext uri="{9D8B030D-6E8A-4147-A177-3AD203B41FA5}">
                      <a16:colId xmlns:a16="http://schemas.microsoft.com/office/drawing/2014/main" val="20000"/>
                    </a:ext>
                  </a:extLst>
                </a:gridCol>
                <a:gridCol w="3242425">
                  <a:extLst>
                    <a:ext uri="{9D8B030D-6E8A-4147-A177-3AD203B41FA5}">
                      <a16:colId xmlns:a16="http://schemas.microsoft.com/office/drawing/2014/main" val="20001"/>
                    </a:ext>
                  </a:extLst>
                </a:gridCol>
              </a:tblGrid>
              <a:tr h="734625">
                <a:tc>
                  <a:txBody>
                    <a:bodyPr/>
                    <a:lstStyle/>
                    <a:p>
                      <a:pPr marL="0" marR="0" lvl="0" indent="0" algn="l" rtl="0">
                        <a:spcBef>
                          <a:spcPts val="0"/>
                        </a:spcBef>
                        <a:spcAft>
                          <a:spcPts val="0"/>
                        </a:spcAft>
                        <a:buNone/>
                      </a:pPr>
                      <a:endParaRPr sz="1100">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b="0">
                          <a:solidFill>
                            <a:schemeClr val="dk1"/>
                          </a:solidFill>
                          <a:latin typeface="Calibri"/>
                          <a:ea typeface="Calibri"/>
                          <a:cs typeface="Calibri"/>
                          <a:sym typeface="Calibri"/>
                        </a:rPr>
                        <a:t>Speaking in a calm, reassuring voice indicates that you are non-judgmental and supportive.</a:t>
                      </a:r>
                      <a:endParaRPr/>
                    </a:p>
                    <a:p>
                      <a:pPr marL="0" marR="0" lvl="0" indent="0" algn="l" rtl="0">
                        <a:spcBef>
                          <a:spcPts val="0"/>
                        </a:spcBef>
                        <a:spcAft>
                          <a:spcPts val="0"/>
                        </a:spcAft>
                        <a:buNone/>
                      </a:pPr>
                      <a:endParaRPr sz="1100">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734625">
                <a:tc>
                  <a:txBody>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Speaking slowly and being comfortable with silence creates space for the other person to open up and express themselves. </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734625">
                <a:tc>
                  <a:txBody>
                    <a:bodyPr/>
                    <a:lstStyle/>
                    <a:p>
                      <a:pPr marL="0" marR="0" lvl="0" indent="0" algn="l" rtl="0">
                        <a:lnSpc>
                          <a:spcPct val="100000"/>
                        </a:lnSpc>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Speaking slower than usual with a calm voice makes you easier to understand and indicates that you are relaxed and have time to give to the person. </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734625">
                <a:tc>
                  <a:txBody>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Speaking more quietly and gently than usual can be reassuring and indicates that you are listening and concerned. </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grpSp>
        <p:nvGrpSpPr>
          <p:cNvPr id="781" name="Google Shape;781;p28"/>
          <p:cNvGrpSpPr/>
          <p:nvPr/>
        </p:nvGrpSpPr>
        <p:grpSpPr>
          <a:xfrm>
            <a:off x="1012581" y="5421697"/>
            <a:ext cx="1813428" cy="2804776"/>
            <a:chOff x="1012581" y="1360059"/>
            <a:chExt cx="1813428" cy="3757239"/>
          </a:xfrm>
        </p:grpSpPr>
        <p:sp>
          <p:nvSpPr>
            <p:cNvPr id="782" name="Google Shape;782;p28"/>
            <p:cNvSpPr/>
            <p:nvPr/>
          </p:nvSpPr>
          <p:spPr>
            <a:xfrm>
              <a:off x="1012581" y="1360059"/>
              <a:ext cx="1813428" cy="868968"/>
            </a:xfrm>
            <a:prstGeom prst="homePlate">
              <a:avLst>
                <a:gd name="adj" fmla="val 9566"/>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1">
                  <a:solidFill>
                    <a:schemeClr val="dk1"/>
                  </a:solidFill>
                  <a:latin typeface="Calibri"/>
                  <a:ea typeface="Calibri"/>
                  <a:cs typeface="Calibri"/>
                  <a:sym typeface="Calibri"/>
                </a:rPr>
                <a:t>TONE</a:t>
              </a:r>
              <a:endParaRPr/>
            </a:p>
          </p:txBody>
        </p:sp>
        <p:sp>
          <p:nvSpPr>
            <p:cNvPr id="783" name="Google Shape;783;p28"/>
            <p:cNvSpPr/>
            <p:nvPr/>
          </p:nvSpPr>
          <p:spPr>
            <a:xfrm>
              <a:off x="1012581" y="2322816"/>
              <a:ext cx="1813428" cy="868968"/>
            </a:xfrm>
            <a:prstGeom prst="homePlate">
              <a:avLst>
                <a:gd name="adj" fmla="val 9566"/>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1">
                  <a:solidFill>
                    <a:schemeClr val="dk1"/>
                  </a:solidFill>
                  <a:latin typeface="Calibri"/>
                  <a:ea typeface="Calibri"/>
                  <a:cs typeface="Calibri"/>
                  <a:sym typeface="Calibri"/>
                </a:rPr>
                <a:t>TIMING</a:t>
              </a:r>
              <a:endParaRPr/>
            </a:p>
          </p:txBody>
        </p:sp>
        <p:sp>
          <p:nvSpPr>
            <p:cNvPr id="784" name="Google Shape;784;p28"/>
            <p:cNvSpPr/>
            <p:nvPr/>
          </p:nvSpPr>
          <p:spPr>
            <a:xfrm>
              <a:off x="1012581" y="3285573"/>
              <a:ext cx="1813428" cy="868968"/>
            </a:xfrm>
            <a:prstGeom prst="homePlate">
              <a:avLst>
                <a:gd name="adj" fmla="val 9566"/>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1">
                  <a:solidFill>
                    <a:schemeClr val="dk1"/>
                  </a:solidFill>
                  <a:latin typeface="Calibri"/>
                  <a:ea typeface="Calibri"/>
                  <a:cs typeface="Calibri"/>
                  <a:sym typeface="Calibri"/>
                </a:rPr>
                <a:t>PACE</a:t>
              </a:r>
              <a:endParaRPr/>
            </a:p>
          </p:txBody>
        </p:sp>
        <p:sp>
          <p:nvSpPr>
            <p:cNvPr id="785" name="Google Shape;785;p28"/>
            <p:cNvSpPr/>
            <p:nvPr/>
          </p:nvSpPr>
          <p:spPr>
            <a:xfrm>
              <a:off x="1012581" y="4248330"/>
              <a:ext cx="1813428" cy="868968"/>
            </a:xfrm>
            <a:prstGeom prst="homePlate">
              <a:avLst>
                <a:gd name="adj" fmla="val 9566"/>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1">
                  <a:solidFill>
                    <a:schemeClr val="dk1"/>
                  </a:solidFill>
                  <a:latin typeface="Calibri"/>
                  <a:ea typeface="Calibri"/>
                  <a:cs typeface="Calibri"/>
                  <a:sym typeface="Calibri"/>
                </a:rPr>
                <a:t>VOLUME</a:t>
              </a:r>
              <a:endParaRPr/>
            </a:p>
          </p:txBody>
        </p:sp>
      </p:grpSp>
      <p:grpSp>
        <p:nvGrpSpPr>
          <p:cNvPr id="786" name="Google Shape;786;p28"/>
          <p:cNvGrpSpPr/>
          <p:nvPr/>
        </p:nvGrpSpPr>
        <p:grpSpPr>
          <a:xfrm>
            <a:off x="815431" y="7826840"/>
            <a:ext cx="1240824" cy="819100"/>
            <a:chOff x="1117849" y="1088408"/>
            <a:chExt cx="1615810" cy="1066638"/>
          </a:xfrm>
        </p:grpSpPr>
        <p:sp>
          <p:nvSpPr>
            <p:cNvPr id="787" name="Google Shape;787;p28"/>
            <p:cNvSpPr/>
            <p:nvPr/>
          </p:nvSpPr>
          <p:spPr>
            <a:xfrm>
              <a:off x="1117849" y="1247976"/>
              <a:ext cx="868969" cy="86896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788" name="Google Shape;788;p28"/>
            <p:cNvSpPr/>
            <p:nvPr/>
          </p:nvSpPr>
          <p:spPr>
            <a:xfrm rot="-4679600">
              <a:off x="1744786" y="1658267"/>
              <a:ext cx="276225" cy="402245"/>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789" name="Google Shape;789;p28"/>
            <p:cNvSpPr/>
            <p:nvPr/>
          </p:nvSpPr>
          <p:spPr>
            <a:xfrm>
              <a:off x="1752136" y="1088408"/>
              <a:ext cx="810768" cy="810768"/>
            </a:xfrm>
            <a:prstGeom prst="arc">
              <a:avLst>
                <a:gd name="adj1" fmla="val 2568393"/>
                <a:gd name="adj2" fmla="val 6686864"/>
              </a:avLst>
            </a:prstGeom>
            <a:noFill/>
            <a:ln w="57150" cap="rnd"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dk1"/>
                </a:solidFill>
                <a:latin typeface="Calibri"/>
                <a:ea typeface="Calibri"/>
                <a:cs typeface="Calibri"/>
                <a:sym typeface="Calibri"/>
              </a:endParaRPr>
            </a:p>
          </p:txBody>
        </p:sp>
        <p:sp>
          <p:nvSpPr>
            <p:cNvPr id="790" name="Google Shape;790;p28"/>
            <p:cNvSpPr/>
            <p:nvPr/>
          </p:nvSpPr>
          <p:spPr>
            <a:xfrm>
              <a:off x="1922891" y="1344278"/>
              <a:ext cx="810768" cy="810768"/>
            </a:xfrm>
            <a:prstGeom prst="arc">
              <a:avLst>
                <a:gd name="adj1" fmla="val 3433714"/>
                <a:gd name="adj2" fmla="val 8630925"/>
              </a:avLst>
            </a:prstGeom>
            <a:noFill/>
            <a:ln w="57150" cap="rnd"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dk1"/>
                </a:solidFill>
                <a:latin typeface="Calibri"/>
                <a:ea typeface="Calibri"/>
                <a:cs typeface="Calibri"/>
                <a:sym typeface="Calibri"/>
              </a:endParaRPr>
            </a:p>
          </p:txBody>
        </p:sp>
      </p:grpSp>
      <p:sp>
        <p:nvSpPr>
          <p:cNvPr id="791" name="Google Shape;791;p28"/>
          <p:cNvSpPr/>
          <p:nvPr/>
        </p:nvSpPr>
        <p:spPr>
          <a:xfrm rot="1782986">
            <a:off x="286724" y="301110"/>
            <a:ext cx="335595" cy="289306"/>
          </a:xfrm>
          <a:prstGeom prst="hexagon">
            <a:avLst>
              <a:gd name="adj" fmla="val 28965"/>
              <a:gd name="vf" fmla="val 115470"/>
            </a:avLst>
          </a:prstGeom>
          <a:solidFill>
            <a:schemeClr val="accent4"/>
          </a:solidFill>
          <a:ln w="12700" cap="flat" cmpd="sng">
            <a:solidFill>
              <a:srgbClr val="1D8C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2" name="Google Shape;792;p28"/>
          <p:cNvSpPr/>
          <p:nvPr/>
        </p:nvSpPr>
        <p:spPr>
          <a:xfrm rot="1782986">
            <a:off x="286724" y="76395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3" name="Google Shape;793;p28"/>
          <p:cNvSpPr/>
          <p:nvPr/>
        </p:nvSpPr>
        <p:spPr>
          <a:xfrm rot="1782986">
            <a:off x="286724" y="122680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4" name="Google Shape;794;p28"/>
          <p:cNvSpPr/>
          <p:nvPr/>
        </p:nvSpPr>
        <p:spPr>
          <a:xfrm rot="1782986">
            <a:off x="286724" y="168964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5" name="Google Shape;795;p28"/>
          <p:cNvSpPr/>
          <p:nvPr/>
        </p:nvSpPr>
        <p:spPr>
          <a:xfrm rot="1782986">
            <a:off x="286724" y="215249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6" name="Google Shape;796;p28"/>
          <p:cNvSpPr/>
          <p:nvPr/>
        </p:nvSpPr>
        <p:spPr>
          <a:xfrm rot="1782986">
            <a:off x="286724" y="261533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7" name="Google Shape;797;p28"/>
          <p:cNvSpPr/>
          <p:nvPr/>
        </p:nvSpPr>
        <p:spPr>
          <a:xfrm rot="1782986">
            <a:off x="286724" y="3078179"/>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8" name="Google Shape;798;p28"/>
          <p:cNvSpPr/>
          <p:nvPr/>
        </p:nvSpPr>
        <p:spPr>
          <a:xfrm rot="1782986">
            <a:off x="286724" y="354102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9" name="Google Shape;799;p28"/>
          <p:cNvSpPr/>
          <p:nvPr/>
        </p:nvSpPr>
        <p:spPr>
          <a:xfrm rot="1782986">
            <a:off x="286724" y="4003869"/>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0" name="Google Shape;800;p28"/>
          <p:cNvSpPr/>
          <p:nvPr/>
        </p:nvSpPr>
        <p:spPr>
          <a:xfrm rot="1782986">
            <a:off x="286724" y="446671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29"/>
          <p:cNvSpPr txBox="1"/>
          <p:nvPr/>
        </p:nvSpPr>
        <p:spPr>
          <a:xfrm>
            <a:off x="992637" y="693455"/>
            <a:ext cx="527481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ASKING QUESTIONS</a:t>
            </a:r>
            <a:endParaRPr/>
          </a:p>
        </p:txBody>
      </p:sp>
      <p:cxnSp>
        <p:nvCxnSpPr>
          <p:cNvPr id="806" name="Google Shape;806;p29"/>
          <p:cNvCxnSpPr/>
          <p:nvPr/>
        </p:nvCxnSpPr>
        <p:spPr>
          <a:xfrm rot="10800000">
            <a:off x="1033488" y="5861665"/>
            <a:ext cx="0" cy="6775"/>
          </a:xfrm>
          <a:prstGeom prst="straightConnector1">
            <a:avLst/>
          </a:prstGeom>
          <a:noFill/>
          <a:ln w="57150" cap="flat" cmpd="sng">
            <a:solidFill>
              <a:srgbClr val="53AF4B"/>
            </a:solidFill>
            <a:prstDash val="solid"/>
            <a:miter lim="800000"/>
            <a:headEnd type="none" w="sm" len="sm"/>
            <a:tailEnd type="none" w="sm" len="sm"/>
          </a:ln>
        </p:spPr>
      </p:cxnSp>
      <p:cxnSp>
        <p:nvCxnSpPr>
          <p:cNvPr id="807" name="Google Shape;807;p29"/>
          <p:cNvCxnSpPr/>
          <p:nvPr/>
        </p:nvCxnSpPr>
        <p:spPr>
          <a:xfrm rot="10800000">
            <a:off x="5631970" y="5861665"/>
            <a:ext cx="0" cy="6775"/>
          </a:xfrm>
          <a:prstGeom prst="straightConnector1">
            <a:avLst/>
          </a:prstGeom>
          <a:noFill/>
          <a:ln w="57150" cap="flat" cmpd="sng">
            <a:solidFill>
              <a:srgbClr val="53AF4B"/>
            </a:solidFill>
            <a:prstDash val="solid"/>
            <a:miter lim="800000"/>
            <a:headEnd type="none" w="sm" len="sm"/>
            <a:tailEnd type="none" w="sm" len="sm"/>
          </a:ln>
        </p:spPr>
      </p:cxnSp>
      <p:sp>
        <p:nvSpPr>
          <p:cNvPr id="808" name="Google Shape;808;p29"/>
          <p:cNvSpPr txBox="1"/>
          <p:nvPr/>
        </p:nvSpPr>
        <p:spPr>
          <a:xfrm>
            <a:off x="992636" y="1087111"/>
            <a:ext cx="5274813"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When talking to the child, their parents, caregivers, or trusted adults, a caseworker will also need to ask some questions.</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Choosing the right question to ask is a communication technique to start conversations, demonstrate interest, clarify a situation, and to show your support as well as to seek support from others.</a:t>
            </a:r>
            <a:endParaRPr/>
          </a:p>
        </p:txBody>
      </p:sp>
      <p:sp>
        <p:nvSpPr>
          <p:cNvPr id="809" name="Google Shape;809;p29"/>
          <p:cNvSpPr txBox="1"/>
          <p:nvPr/>
        </p:nvSpPr>
        <p:spPr>
          <a:xfrm>
            <a:off x="2790029" y="4123967"/>
            <a:ext cx="1629832" cy="24622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Positives</a:t>
            </a:r>
            <a:endParaRPr/>
          </a:p>
          <a:p>
            <a:pPr marL="85725" marR="0" lvl="0" indent="-85725"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Allows the caseworker to get a response on a specific question</a:t>
            </a:r>
            <a:endParaRPr/>
          </a:p>
          <a:p>
            <a:pPr marL="85725" marR="0" lvl="0" indent="-85725"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Possibly easier for younger children to understand</a:t>
            </a:r>
            <a:endParaRPr/>
          </a:p>
          <a:p>
            <a:pPr marL="85725" marR="0" lvl="0" indent="-85725"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Could shorten the discussion if the caseworker opts for mostly closed questions due to potential time limitations or safety concerns</a:t>
            </a:r>
            <a:endParaRPr/>
          </a:p>
        </p:txBody>
      </p:sp>
      <p:sp>
        <p:nvSpPr>
          <p:cNvPr id="810" name="Google Shape;810;p29"/>
          <p:cNvSpPr txBox="1"/>
          <p:nvPr/>
        </p:nvSpPr>
        <p:spPr>
          <a:xfrm>
            <a:off x="992634" y="6695231"/>
            <a:ext cx="1629832" cy="22929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Negatives</a:t>
            </a:r>
            <a:endParaRPr/>
          </a:p>
          <a:p>
            <a:pPr marL="85725" marR="0" lvl="0" indent="-85725"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The child might give a one word answer such as "yes" or "no"</a:t>
            </a:r>
            <a:endParaRPr/>
          </a:p>
          <a:p>
            <a:pPr marL="85725" marR="0" lvl="0" indent="-85725"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The child might feel pressured to give the ‘right’ answer</a:t>
            </a:r>
            <a:endParaRPr/>
          </a:p>
          <a:p>
            <a:pPr marL="85725" marR="0" lvl="0" indent="-85725"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The fact that the caseworker remains ‘in control’ also means there is no space for the child to talk or fully express themselves</a:t>
            </a:r>
            <a:endParaRPr/>
          </a:p>
        </p:txBody>
      </p:sp>
      <p:sp>
        <p:nvSpPr>
          <p:cNvPr id="811" name="Google Shape;811;p29"/>
          <p:cNvSpPr txBox="1"/>
          <p:nvPr/>
        </p:nvSpPr>
        <p:spPr>
          <a:xfrm>
            <a:off x="992634" y="4123967"/>
            <a:ext cx="1629832" cy="17851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Positives</a:t>
            </a:r>
            <a:endParaRPr sz="1100">
              <a:solidFill>
                <a:schemeClr val="dk1"/>
              </a:solidFill>
              <a:latin typeface="Calibri"/>
              <a:ea typeface="Calibri"/>
              <a:cs typeface="Calibri"/>
              <a:sym typeface="Calibri"/>
            </a:endParaRPr>
          </a:p>
          <a:p>
            <a:pPr marL="85725" marR="0" lvl="0" indent="-85725"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Creates space for the child to express themselves</a:t>
            </a:r>
            <a:endParaRPr/>
          </a:p>
          <a:p>
            <a:pPr marL="85725" marR="0" lvl="0" indent="-85725"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Is more likely to result in a detailed answer</a:t>
            </a:r>
            <a:endParaRPr/>
          </a:p>
          <a:p>
            <a:pPr marL="85725" marR="0" lvl="0" indent="-85725"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Might help the child, especially an older child feel respected and listened to</a:t>
            </a:r>
            <a:endParaRPr/>
          </a:p>
        </p:txBody>
      </p:sp>
      <p:sp>
        <p:nvSpPr>
          <p:cNvPr id="812" name="Google Shape;812;p29"/>
          <p:cNvSpPr txBox="1"/>
          <p:nvPr/>
        </p:nvSpPr>
        <p:spPr>
          <a:xfrm>
            <a:off x="2790028" y="6695231"/>
            <a:ext cx="1629832"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Negatives</a:t>
            </a:r>
            <a:endParaRPr sz="1100">
              <a:solidFill>
                <a:schemeClr val="dk1"/>
              </a:solidFill>
              <a:latin typeface="Calibri"/>
              <a:ea typeface="Calibri"/>
              <a:cs typeface="Calibri"/>
              <a:sym typeface="Calibri"/>
            </a:endParaRPr>
          </a:p>
          <a:p>
            <a:pPr marL="85725" marR="0" lvl="0" indent="-85725"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Takes longer to answer and makes the conversation or meeting longer</a:t>
            </a:r>
            <a:endParaRPr/>
          </a:p>
          <a:p>
            <a:pPr marL="85725" marR="0" lvl="0" indent="-85725"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Could be too conceptual for a young child to understand</a:t>
            </a:r>
            <a:endParaRPr/>
          </a:p>
          <a:p>
            <a:pPr marL="85725" marR="0" lvl="0" indent="-85725"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Could require several questions to get to the topic the caseworker wants to discuss</a:t>
            </a:r>
            <a:endParaRPr/>
          </a:p>
        </p:txBody>
      </p:sp>
      <p:sp>
        <p:nvSpPr>
          <p:cNvPr id="813" name="Google Shape;813;p29"/>
          <p:cNvSpPr txBox="1"/>
          <p:nvPr/>
        </p:nvSpPr>
        <p:spPr>
          <a:xfrm>
            <a:off x="4587425" y="4087051"/>
            <a:ext cx="1668662" cy="12772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Positives</a:t>
            </a:r>
            <a:endParaRPr sz="1100">
              <a:solidFill>
                <a:schemeClr val="dk1"/>
              </a:solidFill>
              <a:latin typeface="Calibri"/>
              <a:ea typeface="Calibri"/>
              <a:cs typeface="Calibri"/>
              <a:sym typeface="Calibri"/>
            </a:endParaRPr>
          </a:p>
          <a:p>
            <a:pPr marL="85725" marR="0" lvl="0" indent="-85725"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Could be used to clarify or confirm what a child has been trying to say</a:t>
            </a:r>
            <a:endParaRPr/>
          </a:p>
          <a:p>
            <a:pPr marL="85725" marR="0" lvl="0" indent="-85725"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Could help a shy or hesitant child to open up</a:t>
            </a:r>
            <a:endParaRPr/>
          </a:p>
        </p:txBody>
      </p:sp>
      <p:sp>
        <p:nvSpPr>
          <p:cNvPr id="814" name="Google Shape;814;p29"/>
          <p:cNvSpPr txBox="1"/>
          <p:nvPr/>
        </p:nvSpPr>
        <p:spPr>
          <a:xfrm>
            <a:off x="4587422" y="6695231"/>
            <a:ext cx="1679922" cy="19543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Negatives</a:t>
            </a:r>
            <a:endParaRPr sz="1100">
              <a:solidFill>
                <a:schemeClr val="dk1"/>
              </a:solidFill>
              <a:latin typeface="Calibri"/>
              <a:ea typeface="Calibri"/>
              <a:cs typeface="Calibri"/>
              <a:sym typeface="Calibri"/>
            </a:endParaRPr>
          </a:p>
          <a:p>
            <a:pPr marL="85725" marR="0" lvl="0" indent="-85725"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Potential for harm by forcing the child to 'agree' with the statement </a:t>
            </a:r>
            <a:endParaRPr/>
          </a:p>
          <a:p>
            <a:pPr marL="85725" marR="0" lvl="0" indent="-85725"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Hard for a child, especially younger children and girls, to say "no" and disagree with what the caseworker is suggesting</a:t>
            </a:r>
            <a:endParaRPr/>
          </a:p>
        </p:txBody>
      </p:sp>
      <p:sp>
        <p:nvSpPr>
          <p:cNvPr id="815" name="Google Shape;815;p29"/>
          <p:cNvSpPr/>
          <p:nvPr/>
        </p:nvSpPr>
        <p:spPr>
          <a:xfrm rot="5400000">
            <a:off x="1168958" y="2516121"/>
            <a:ext cx="1277274" cy="1629921"/>
          </a:xfrm>
          <a:prstGeom prst="homePlate">
            <a:avLst>
              <a:gd name="adj" fmla="val 9566"/>
            </a:avLst>
          </a:prstGeom>
          <a:solidFill>
            <a:srgbClr val="CCE9F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100">
              <a:solidFill>
                <a:schemeClr val="dk1"/>
              </a:solidFill>
              <a:latin typeface="Arial"/>
              <a:ea typeface="Arial"/>
              <a:cs typeface="Arial"/>
              <a:sym typeface="Arial"/>
            </a:endParaRPr>
          </a:p>
        </p:txBody>
      </p:sp>
      <p:sp>
        <p:nvSpPr>
          <p:cNvPr id="816" name="Google Shape;816;p29"/>
          <p:cNvSpPr txBox="1"/>
          <p:nvPr/>
        </p:nvSpPr>
        <p:spPr>
          <a:xfrm>
            <a:off x="992633" y="2408555"/>
            <a:ext cx="1629832" cy="93871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dk1"/>
                </a:solidFill>
                <a:latin typeface="Calibri"/>
                <a:ea typeface="Calibri"/>
                <a:cs typeface="Calibri"/>
                <a:sym typeface="Calibri"/>
              </a:rPr>
              <a:t>CLOSED QUESTIONS</a:t>
            </a:r>
            <a:endParaRPr sz="1100">
              <a:solidFill>
                <a:schemeClr val="dk1"/>
              </a:solidFill>
              <a:latin typeface="Calibri"/>
              <a:ea typeface="Calibri"/>
              <a:cs typeface="Calibri"/>
              <a:sym typeface="Calibri"/>
            </a:endParaRPr>
          </a:p>
          <a:p>
            <a:pPr marL="0" marR="0" lvl="0" indent="0" algn="ctr" rtl="0">
              <a:spcBef>
                <a:spcPts val="0"/>
              </a:spcBef>
              <a:spcAft>
                <a:spcPts val="0"/>
              </a:spcAft>
              <a:buNone/>
            </a:pPr>
            <a:endParaRPr sz="1100">
              <a:solidFill>
                <a:schemeClr val="dk1"/>
              </a:solidFill>
              <a:latin typeface="Calibri"/>
              <a:ea typeface="Calibri"/>
              <a:cs typeface="Calibri"/>
              <a:sym typeface="Calibri"/>
            </a:endParaRPr>
          </a:p>
          <a:p>
            <a:pPr marL="0" marR="0" lvl="0" indent="0" algn="ctr" rtl="0">
              <a:spcBef>
                <a:spcPts val="0"/>
              </a:spcBef>
              <a:spcAft>
                <a:spcPts val="0"/>
              </a:spcAft>
              <a:buNone/>
            </a:pPr>
            <a:r>
              <a:rPr lang="en-US" sz="1100">
                <a:solidFill>
                  <a:schemeClr val="dk1"/>
                </a:solidFill>
                <a:latin typeface="Calibri"/>
                <a:ea typeface="Calibri"/>
                <a:cs typeface="Calibri"/>
                <a:sym typeface="Calibri"/>
              </a:rPr>
              <a:t>E.g. Do you sleep well? Do you like school? Is your father nice to you?</a:t>
            </a:r>
            <a:endParaRPr/>
          </a:p>
        </p:txBody>
      </p:sp>
      <p:sp>
        <p:nvSpPr>
          <p:cNvPr id="817" name="Google Shape;817;p29"/>
          <p:cNvSpPr/>
          <p:nvPr/>
        </p:nvSpPr>
        <p:spPr>
          <a:xfrm rot="5400000">
            <a:off x="4779543" y="2493178"/>
            <a:ext cx="1273164" cy="1679922"/>
          </a:xfrm>
          <a:prstGeom prst="homePlate">
            <a:avLst>
              <a:gd name="adj" fmla="val 9566"/>
            </a:avLst>
          </a:prstGeom>
          <a:solidFill>
            <a:srgbClr val="CCE9F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100">
              <a:solidFill>
                <a:schemeClr val="dk1"/>
              </a:solidFill>
              <a:latin typeface="Arial"/>
              <a:ea typeface="Arial"/>
              <a:cs typeface="Arial"/>
              <a:sym typeface="Arial"/>
            </a:endParaRPr>
          </a:p>
        </p:txBody>
      </p:sp>
      <p:sp>
        <p:nvSpPr>
          <p:cNvPr id="818" name="Google Shape;818;p29"/>
          <p:cNvSpPr/>
          <p:nvPr/>
        </p:nvSpPr>
        <p:spPr>
          <a:xfrm rot="5400000">
            <a:off x="2966307" y="2516166"/>
            <a:ext cx="1277274" cy="1629831"/>
          </a:xfrm>
          <a:prstGeom prst="homePlate">
            <a:avLst>
              <a:gd name="adj" fmla="val 9566"/>
            </a:avLst>
          </a:prstGeom>
          <a:solidFill>
            <a:srgbClr val="CCE9F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100">
              <a:solidFill>
                <a:schemeClr val="dk1"/>
              </a:solidFill>
              <a:latin typeface="Arial"/>
              <a:ea typeface="Arial"/>
              <a:cs typeface="Arial"/>
              <a:sym typeface="Arial"/>
            </a:endParaRPr>
          </a:p>
        </p:txBody>
      </p:sp>
      <p:sp>
        <p:nvSpPr>
          <p:cNvPr id="819" name="Google Shape;819;p29"/>
          <p:cNvSpPr txBox="1"/>
          <p:nvPr/>
        </p:nvSpPr>
        <p:spPr>
          <a:xfrm>
            <a:off x="2790029" y="2408555"/>
            <a:ext cx="1629832" cy="12772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dk1"/>
                </a:solidFill>
                <a:latin typeface="Calibri"/>
                <a:ea typeface="Calibri"/>
                <a:cs typeface="Calibri"/>
                <a:sym typeface="Calibri"/>
              </a:rPr>
              <a:t>OPEN QUESTIONS</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E.g. How do you feel today? Can I help you with anything? Is there anything you would like to tell me?</a:t>
            </a:r>
            <a:endParaRPr/>
          </a:p>
        </p:txBody>
      </p:sp>
      <p:sp>
        <p:nvSpPr>
          <p:cNvPr id="820" name="Google Shape;820;p29"/>
          <p:cNvSpPr txBox="1"/>
          <p:nvPr/>
        </p:nvSpPr>
        <p:spPr>
          <a:xfrm>
            <a:off x="4587517" y="2408555"/>
            <a:ext cx="1679923" cy="12772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dk1"/>
                </a:solidFill>
                <a:latin typeface="Calibri"/>
                <a:ea typeface="Calibri"/>
                <a:cs typeface="Calibri"/>
                <a:sym typeface="Calibri"/>
              </a:rPr>
              <a:t>LEADING QUESTIONS</a:t>
            </a:r>
            <a:endParaRPr/>
          </a:p>
          <a:p>
            <a:pPr marL="0" marR="0" lvl="0" indent="0" algn="ctr" rtl="0">
              <a:spcBef>
                <a:spcPts val="0"/>
              </a:spcBef>
              <a:spcAft>
                <a:spcPts val="0"/>
              </a:spcAft>
              <a:buNone/>
            </a:pPr>
            <a:endParaRPr sz="1100">
              <a:solidFill>
                <a:schemeClr val="dk1"/>
              </a:solidFill>
              <a:latin typeface="Calibri"/>
              <a:ea typeface="Calibri"/>
              <a:cs typeface="Calibri"/>
              <a:sym typeface="Calibri"/>
            </a:endParaRPr>
          </a:p>
          <a:p>
            <a:pPr marL="0" marR="0" lvl="0" indent="0" algn="ctr" rtl="0">
              <a:spcBef>
                <a:spcPts val="0"/>
              </a:spcBef>
              <a:spcAft>
                <a:spcPts val="0"/>
              </a:spcAft>
              <a:buNone/>
            </a:pPr>
            <a:r>
              <a:rPr lang="en-US" sz="1100">
                <a:solidFill>
                  <a:schemeClr val="dk1"/>
                </a:solidFill>
                <a:latin typeface="Calibri"/>
                <a:ea typeface="Calibri"/>
                <a:cs typeface="Calibri"/>
                <a:sym typeface="Calibri"/>
              </a:rPr>
              <a:t>E.g. You like living with your uncle, don’t you? You are doing better now, aren’t you? Everything is fine, isn’t it?</a:t>
            </a:r>
            <a:endParaRPr/>
          </a:p>
        </p:txBody>
      </p:sp>
      <p:sp>
        <p:nvSpPr>
          <p:cNvPr id="821" name="Google Shape;821;p29"/>
          <p:cNvSpPr/>
          <p:nvPr/>
        </p:nvSpPr>
        <p:spPr>
          <a:xfrm rot="1782986">
            <a:off x="286724" y="301110"/>
            <a:ext cx="335595" cy="289306"/>
          </a:xfrm>
          <a:prstGeom prst="hexagon">
            <a:avLst>
              <a:gd name="adj" fmla="val 28965"/>
              <a:gd name="vf" fmla="val 115470"/>
            </a:avLst>
          </a:prstGeom>
          <a:solidFill>
            <a:schemeClr val="accent4"/>
          </a:solidFill>
          <a:ln w="12700" cap="flat" cmpd="sng">
            <a:solidFill>
              <a:srgbClr val="1D8C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2" name="Google Shape;822;p29"/>
          <p:cNvSpPr/>
          <p:nvPr/>
        </p:nvSpPr>
        <p:spPr>
          <a:xfrm rot="1782986">
            <a:off x="286724" y="76395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3" name="Google Shape;823;p29"/>
          <p:cNvSpPr/>
          <p:nvPr/>
        </p:nvSpPr>
        <p:spPr>
          <a:xfrm rot="1782986">
            <a:off x="286724" y="122680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4" name="Google Shape;824;p29"/>
          <p:cNvSpPr/>
          <p:nvPr/>
        </p:nvSpPr>
        <p:spPr>
          <a:xfrm rot="1782986">
            <a:off x="286724" y="168964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5" name="Google Shape;825;p29"/>
          <p:cNvSpPr/>
          <p:nvPr/>
        </p:nvSpPr>
        <p:spPr>
          <a:xfrm rot="1782986">
            <a:off x="286724" y="215249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6" name="Google Shape;826;p29"/>
          <p:cNvSpPr/>
          <p:nvPr/>
        </p:nvSpPr>
        <p:spPr>
          <a:xfrm rot="1782986">
            <a:off x="286724" y="261533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7" name="Google Shape;827;p29"/>
          <p:cNvSpPr/>
          <p:nvPr/>
        </p:nvSpPr>
        <p:spPr>
          <a:xfrm rot="1782986">
            <a:off x="286724" y="3078179"/>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8" name="Google Shape;828;p29"/>
          <p:cNvSpPr/>
          <p:nvPr/>
        </p:nvSpPr>
        <p:spPr>
          <a:xfrm rot="1782986">
            <a:off x="286724" y="354102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9" name="Google Shape;829;p29"/>
          <p:cNvSpPr/>
          <p:nvPr/>
        </p:nvSpPr>
        <p:spPr>
          <a:xfrm rot="1782986">
            <a:off x="286724" y="4003869"/>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0" name="Google Shape;830;p29"/>
          <p:cNvSpPr/>
          <p:nvPr/>
        </p:nvSpPr>
        <p:spPr>
          <a:xfrm rot="1782986">
            <a:off x="286724" y="446671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p:nvPr/>
        </p:nvSpPr>
        <p:spPr>
          <a:xfrm>
            <a:off x="0" y="0"/>
            <a:ext cx="6858000" cy="3314700"/>
          </a:xfrm>
          <a:prstGeom prst="rect">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 name="Google Shape;110;p3"/>
          <p:cNvSpPr txBox="1"/>
          <p:nvPr/>
        </p:nvSpPr>
        <p:spPr>
          <a:xfrm>
            <a:off x="883864" y="4500151"/>
            <a:ext cx="5517600" cy="2062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accent4"/>
                </a:solidFill>
                <a:latin typeface="Garamond"/>
                <a:ea typeface="Garamond"/>
                <a:cs typeface="Garamond"/>
                <a:sym typeface="Garamond"/>
              </a:rPr>
              <a:t>PRE-TRAINING ASSESSMENT</a:t>
            </a:r>
            <a:endParaRPr/>
          </a:p>
          <a:p>
            <a:pPr marL="0" marR="0" lvl="0" indent="0" algn="l" rtl="0">
              <a:spcBef>
                <a:spcPts val="0"/>
              </a:spcBef>
              <a:spcAft>
                <a:spcPts val="0"/>
              </a:spcAft>
              <a:buNone/>
            </a:pPr>
            <a:endParaRPr sz="2000" b="1">
              <a:solidFill>
                <a:schemeClr val="accent4"/>
              </a:solidFill>
              <a:latin typeface="Garamond"/>
              <a:ea typeface="Garamond"/>
              <a:cs typeface="Garamond"/>
              <a:sym typeface="Garamond"/>
            </a:endParaRPr>
          </a:p>
          <a:p>
            <a:pPr marL="0" marR="0" lvl="0" indent="0" algn="l" rtl="0">
              <a:spcBef>
                <a:spcPts val="0"/>
              </a:spcBef>
              <a:spcAft>
                <a:spcPts val="0"/>
              </a:spcAft>
              <a:buNone/>
            </a:pPr>
            <a:r>
              <a:rPr lang="en-US" sz="4400" b="1">
                <a:solidFill>
                  <a:schemeClr val="accent4"/>
                </a:solidFill>
                <a:latin typeface="Garamond"/>
                <a:ea typeface="Garamond"/>
                <a:cs typeface="Garamond"/>
                <a:sym typeface="Garamond"/>
              </a:rPr>
              <a:t>Competency Self-assessment</a:t>
            </a:r>
            <a:endParaRPr/>
          </a:p>
        </p:txBody>
      </p:sp>
      <p:sp>
        <p:nvSpPr>
          <p:cNvPr id="111" name="Google Shape;111;p3"/>
          <p:cNvSpPr/>
          <p:nvPr/>
        </p:nvSpPr>
        <p:spPr>
          <a:xfrm rot="1782986">
            <a:off x="502446" y="2109486"/>
            <a:ext cx="2269827" cy="1956740"/>
          </a:xfrm>
          <a:prstGeom prst="hexagon">
            <a:avLst>
              <a:gd name="adj" fmla="val 28965"/>
              <a:gd name="vf" fmla="val 11547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12" name="Google Shape;112;p3"/>
          <p:cNvGrpSpPr/>
          <p:nvPr/>
        </p:nvGrpSpPr>
        <p:grpSpPr>
          <a:xfrm>
            <a:off x="1276772" y="2364397"/>
            <a:ext cx="721175" cy="1446916"/>
            <a:chOff x="813111" y="3228250"/>
            <a:chExt cx="280365" cy="562505"/>
          </a:xfrm>
        </p:grpSpPr>
        <p:sp>
          <p:nvSpPr>
            <p:cNvPr id="113" name="Google Shape;113;p3"/>
            <p:cNvSpPr/>
            <p:nvPr/>
          </p:nvSpPr>
          <p:spPr>
            <a:xfrm rot="-3238909">
              <a:off x="813066" y="3312271"/>
              <a:ext cx="280456" cy="142731"/>
            </a:xfrm>
            <a:prstGeom prst="corner">
              <a:avLst>
                <a:gd name="adj1" fmla="val 42208"/>
                <a:gd name="adj2" fmla="val 433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 name="Google Shape;114;p3"/>
            <p:cNvSpPr/>
            <p:nvPr/>
          </p:nvSpPr>
          <p:spPr>
            <a:xfrm rot="-3238909">
              <a:off x="813066" y="3564003"/>
              <a:ext cx="280456" cy="142731"/>
            </a:xfrm>
            <a:prstGeom prst="corner">
              <a:avLst>
                <a:gd name="adj1" fmla="val 42208"/>
                <a:gd name="adj2" fmla="val 433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30"/>
          <p:cNvSpPr txBox="1"/>
          <p:nvPr/>
        </p:nvSpPr>
        <p:spPr>
          <a:xfrm>
            <a:off x="996287" y="719164"/>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RESPONDING WITH EMPATHY</a:t>
            </a:r>
            <a:endParaRPr sz="1200" b="1">
              <a:solidFill>
                <a:schemeClr val="dk1"/>
              </a:solidFill>
              <a:latin typeface="Calibri"/>
              <a:ea typeface="Calibri"/>
              <a:cs typeface="Calibri"/>
              <a:sym typeface="Calibri"/>
            </a:endParaRPr>
          </a:p>
        </p:txBody>
      </p:sp>
      <p:sp>
        <p:nvSpPr>
          <p:cNvPr id="836" name="Google Shape;836;p30"/>
          <p:cNvSpPr txBox="1"/>
          <p:nvPr/>
        </p:nvSpPr>
        <p:spPr>
          <a:xfrm>
            <a:off x="995633" y="2427698"/>
            <a:ext cx="1116599"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dk1"/>
                </a:solidFill>
                <a:latin typeface="Calibri"/>
                <a:ea typeface="Calibri"/>
                <a:cs typeface="Calibri"/>
                <a:sym typeface="Calibri"/>
              </a:rPr>
              <a:t>Perspective taking</a:t>
            </a:r>
            <a:endParaRPr/>
          </a:p>
        </p:txBody>
      </p:sp>
      <p:sp>
        <p:nvSpPr>
          <p:cNvPr id="837" name="Google Shape;837;p30"/>
          <p:cNvSpPr txBox="1"/>
          <p:nvPr/>
        </p:nvSpPr>
        <p:spPr>
          <a:xfrm>
            <a:off x="2502829" y="2427698"/>
            <a:ext cx="1076720"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dk1"/>
                </a:solidFill>
                <a:latin typeface="Calibri"/>
                <a:ea typeface="Calibri"/>
                <a:cs typeface="Calibri"/>
                <a:sym typeface="Calibri"/>
              </a:rPr>
              <a:t>No judgement</a:t>
            </a:r>
            <a:endParaRPr/>
          </a:p>
        </p:txBody>
      </p:sp>
      <p:sp>
        <p:nvSpPr>
          <p:cNvPr id="838" name="Google Shape;838;p30"/>
          <p:cNvSpPr txBox="1"/>
          <p:nvPr/>
        </p:nvSpPr>
        <p:spPr>
          <a:xfrm>
            <a:off x="3764952" y="2427698"/>
            <a:ext cx="10767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dk1"/>
                </a:solidFill>
                <a:latin typeface="Calibri"/>
                <a:ea typeface="Calibri"/>
                <a:cs typeface="Calibri"/>
                <a:sym typeface="Calibri"/>
              </a:rPr>
              <a:t>Recognize emotions in others</a:t>
            </a:r>
            <a:endParaRPr/>
          </a:p>
        </p:txBody>
      </p:sp>
      <p:sp>
        <p:nvSpPr>
          <p:cNvPr id="839" name="Google Shape;839;p30"/>
          <p:cNvSpPr txBox="1"/>
          <p:nvPr/>
        </p:nvSpPr>
        <p:spPr>
          <a:xfrm>
            <a:off x="4888615" y="2427698"/>
            <a:ext cx="1289197"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dk1"/>
                </a:solidFill>
                <a:latin typeface="Calibri"/>
                <a:ea typeface="Calibri"/>
                <a:cs typeface="Calibri"/>
                <a:sym typeface="Calibri"/>
              </a:rPr>
              <a:t>Communicate back the emotions you see</a:t>
            </a:r>
            <a:endParaRPr/>
          </a:p>
        </p:txBody>
      </p:sp>
      <p:grpSp>
        <p:nvGrpSpPr>
          <p:cNvPr id="840" name="Google Shape;840;p30"/>
          <p:cNvGrpSpPr/>
          <p:nvPr/>
        </p:nvGrpSpPr>
        <p:grpSpPr>
          <a:xfrm>
            <a:off x="3923008" y="1370971"/>
            <a:ext cx="774579" cy="753745"/>
            <a:chOff x="4298290" y="1721054"/>
            <a:chExt cx="2660325" cy="2713796"/>
          </a:xfrm>
        </p:grpSpPr>
        <p:sp>
          <p:nvSpPr>
            <p:cNvPr id="841" name="Google Shape;841;p30"/>
            <p:cNvSpPr/>
            <p:nvPr/>
          </p:nvSpPr>
          <p:spPr>
            <a:xfrm>
              <a:off x="4298290" y="1721054"/>
              <a:ext cx="2660325" cy="271379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2" name="Google Shape;842;p30"/>
            <p:cNvSpPr/>
            <p:nvPr/>
          </p:nvSpPr>
          <p:spPr>
            <a:xfrm>
              <a:off x="5901426" y="3273847"/>
              <a:ext cx="266701" cy="38100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3" name="Google Shape;843;p30"/>
            <p:cNvSpPr/>
            <p:nvPr/>
          </p:nvSpPr>
          <p:spPr>
            <a:xfrm rot="-1155366">
              <a:off x="4691435" y="2919365"/>
              <a:ext cx="657226" cy="174334"/>
            </a:xfrm>
            <a:prstGeom prst="flowChartTerminator">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4" name="Google Shape;844;p30"/>
            <p:cNvSpPr/>
            <p:nvPr/>
          </p:nvSpPr>
          <p:spPr>
            <a:xfrm rot="1164778">
              <a:off x="5876801" y="2919910"/>
              <a:ext cx="657226" cy="182221"/>
            </a:xfrm>
            <a:prstGeom prst="flowChartTerminator">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5" name="Google Shape;845;p30"/>
            <p:cNvSpPr/>
            <p:nvPr/>
          </p:nvSpPr>
          <p:spPr>
            <a:xfrm>
              <a:off x="5043683" y="3273847"/>
              <a:ext cx="266701" cy="38100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846" name="Google Shape;846;p30" descr="Shoe footprints with solid fill"/>
          <p:cNvPicPr preferRelativeResize="0"/>
          <p:nvPr/>
        </p:nvPicPr>
        <p:blipFill rotWithShape="1">
          <a:blip r:embed="rId3">
            <a:alphaModFix/>
          </a:blip>
          <a:srcRect/>
          <a:stretch/>
        </p:blipFill>
        <p:spPr>
          <a:xfrm rot="5400000">
            <a:off x="1180368" y="1286057"/>
            <a:ext cx="912192" cy="912192"/>
          </a:xfrm>
          <a:prstGeom prst="rect">
            <a:avLst/>
          </a:prstGeom>
          <a:noFill/>
          <a:ln>
            <a:noFill/>
          </a:ln>
        </p:spPr>
      </p:pic>
      <p:grpSp>
        <p:nvGrpSpPr>
          <p:cNvPr id="847" name="Google Shape;847;p30"/>
          <p:cNvGrpSpPr/>
          <p:nvPr/>
        </p:nvGrpSpPr>
        <p:grpSpPr>
          <a:xfrm>
            <a:off x="2162443" y="1118762"/>
            <a:ext cx="1419293" cy="1353905"/>
            <a:chOff x="3374294" y="2180149"/>
            <a:chExt cx="1958076" cy="1958076"/>
          </a:xfrm>
        </p:grpSpPr>
        <p:pic>
          <p:nvPicPr>
            <p:cNvPr id="848" name="Google Shape;848;p30" descr="Right pointing backhand index with solid fill"/>
            <p:cNvPicPr preferRelativeResize="0"/>
            <p:nvPr/>
          </p:nvPicPr>
          <p:blipFill rotWithShape="1">
            <a:blip r:embed="rId4">
              <a:alphaModFix/>
            </a:blip>
            <a:srcRect/>
            <a:stretch/>
          </p:blipFill>
          <p:spPr>
            <a:xfrm>
              <a:off x="3701802" y="2328257"/>
              <a:ext cx="1561133" cy="1561133"/>
            </a:xfrm>
            <a:prstGeom prst="rect">
              <a:avLst/>
            </a:prstGeom>
            <a:noFill/>
            <a:ln>
              <a:noFill/>
            </a:ln>
          </p:spPr>
        </p:pic>
        <p:sp>
          <p:nvSpPr>
            <p:cNvPr id="849" name="Google Shape;849;p30"/>
            <p:cNvSpPr/>
            <p:nvPr/>
          </p:nvSpPr>
          <p:spPr>
            <a:xfrm rot="2700000">
              <a:off x="3668979" y="2458972"/>
              <a:ext cx="1368707" cy="1400431"/>
            </a:xfrm>
            <a:prstGeom prst="mathPlus">
              <a:avLst>
                <a:gd name="adj1" fmla="val 784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850" name="Google Shape;850;p30"/>
          <p:cNvGrpSpPr/>
          <p:nvPr/>
        </p:nvGrpSpPr>
        <p:grpSpPr>
          <a:xfrm>
            <a:off x="5094254" y="1370971"/>
            <a:ext cx="877921" cy="753745"/>
            <a:chOff x="5250277" y="1825590"/>
            <a:chExt cx="1074647" cy="922646"/>
          </a:xfrm>
        </p:grpSpPr>
        <p:sp>
          <p:nvSpPr>
            <p:cNvPr id="851" name="Google Shape;851;p30"/>
            <p:cNvSpPr/>
            <p:nvPr/>
          </p:nvSpPr>
          <p:spPr>
            <a:xfrm>
              <a:off x="5250277" y="1825590"/>
              <a:ext cx="1074647" cy="922646"/>
            </a:xfrm>
            <a:prstGeom prst="wedgeRoundRectCallout">
              <a:avLst>
                <a:gd name="adj1" fmla="val 19938"/>
                <a:gd name="adj2" fmla="val 69216"/>
                <a:gd name="adj3" fmla="val 1666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852" name="Google Shape;852;p30"/>
            <p:cNvGrpSpPr/>
            <p:nvPr/>
          </p:nvGrpSpPr>
          <p:grpSpPr>
            <a:xfrm>
              <a:off x="5442552" y="1943534"/>
              <a:ext cx="655834" cy="638194"/>
              <a:chOff x="4298290" y="1721054"/>
              <a:chExt cx="2660325" cy="2713796"/>
            </a:xfrm>
          </p:grpSpPr>
          <p:sp>
            <p:nvSpPr>
              <p:cNvPr id="853" name="Google Shape;853;p30"/>
              <p:cNvSpPr/>
              <p:nvPr/>
            </p:nvSpPr>
            <p:spPr>
              <a:xfrm>
                <a:off x="4298290" y="1721054"/>
                <a:ext cx="2660325" cy="271379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4" name="Google Shape;854;p30"/>
              <p:cNvSpPr/>
              <p:nvPr/>
            </p:nvSpPr>
            <p:spPr>
              <a:xfrm>
                <a:off x="5901426" y="3273847"/>
                <a:ext cx="266701" cy="38100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5" name="Google Shape;855;p30"/>
              <p:cNvSpPr/>
              <p:nvPr/>
            </p:nvSpPr>
            <p:spPr>
              <a:xfrm rot="-1155366">
                <a:off x="4691435" y="2919365"/>
                <a:ext cx="657226" cy="174334"/>
              </a:xfrm>
              <a:prstGeom prst="flowChartTerminator">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6" name="Google Shape;856;p30"/>
              <p:cNvSpPr/>
              <p:nvPr/>
            </p:nvSpPr>
            <p:spPr>
              <a:xfrm rot="1164778">
                <a:off x="5876801" y="2919910"/>
                <a:ext cx="657226" cy="182221"/>
              </a:xfrm>
              <a:prstGeom prst="flowChartTerminator">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7" name="Google Shape;857;p30"/>
              <p:cNvSpPr/>
              <p:nvPr/>
            </p:nvSpPr>
            <p:spPr>
              <a:xfrm>
                <a:off x="5043683" y="3273847"/>
                <a:ext cx="266701" cy="38100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858" name="Google Shape;858;p30"/>
          <p:cNvSpPr txBox="1"/>
          <p:nvPr/>
        </p:nvSpPr>
        <p:spPr>
          <a:xfrm>
            <a:off x="1012594" y="3252870"/>
            <a:ext cx="5193975" cy="432426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Perspective taking</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This means having the ability to take the perspective of another person or trying to understand how they see or experience things. </a:t>
            </a:r>
            <a:endParaRPr sz="11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It also includes recognizing their perspective as their truth - and not forcing another perspective, for example your perspective on them.  </a:t>
            </a:r>
            <a:endParaRPr/>
          </a:p>
          <a:p>
            <a:pPr marL="457200" marR="0" lvl="1" indent="0" algn="l" rtl="0">
              <a:spcBef>
                <a:spcPts val="0"/>
              </a:spcBef>
              <a:spcAft>
                <a:spcPts val="0"/>
              </a:spcAft>
              <a:buNone/>
            </a:pPr>
            <a:endParaRPr sz="11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100" b="1">
                <a:solidFill>
                  <a:schemeClr val="dk1"/>
                </a:solidFill>
                <a:latin typeface="Calibri"/>
                <a:ea typeface="Calibri"/>
                <a:cs typeface="Calibri"/>
                <a:sym typeface="Calibri"/>
              </a:rPr>
              <a:t>No judgement</a:t>
            </a:r>
            <a:endParaRPr sz="1100" b="1">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Even when you hear about issues and problems from clients that challenge your own moral standards and attitudes, do not unfairly judge the client based on your own perspective and beliefs. </a:t>
            </a:r>
            <a:endParaRPr sz="11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Even if you disagree with their decisions or beliefs, you need to recognize the validity of their feelings, reactions and experiences.</a:t>
            </a:r>
            <a:endParaRPr/>
          </a:p>
          <a:p>
            <a:pPr marL="457200" marR="0" lvl="1" indent="0" algn="l" rtl="0">
              <a:spcBef>
                <a:spcPts val="0"/>
              </a:spcBef>
              <a:spcAft>
                <a:spcPts val="0"/>
              </a:spcAft>
              <a:buNone/>
            </a:pPr>
            <a:endParaRPr sz="11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100" b="1">
                <a:solidFill>
                  <a:schemeClr val="dk1"/>
                </a:solidFill>
                <a:latin typeface="Calibri"/>
                <a:ea typeface="Calibri"/>
                <a:cs typeface="Calibri"/>
                <a:sym typeface="Calibri"/>
              </a:rPr>
              <a:t>Recognizing the emotion in other people</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Sometimes a child may share how she/he is feeling, but if that’s not the case, a caseworker could recognize how a child is feeling based on their tone of voice, their posture, their facial expressions, their behaviors …</a:t>
            </a:r>
            <a:endParaRPr/>
          </a:p>
          <a:p>
            <a:pPr marL="457200" marR="0" lvl="1" indent="0" algn="l" rtl="0">
              <a:spcBef>
                <a:spcPts val="0"/>
              </a:spcBef>
              <a:spcAft>
                <a:spcPts val="0"/>
              </a:spcAft>
              <a:buNone/>
            </a:pPr>
            <a:endParaRPr sz="11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100" b="1">
                <a:solidFill>
                  <a:schemeClr val="dk1"/>
                </a:solidFill>
                <a:latin typeface="Calibri"/>
                <a:ea typeface="Calibri"/>
                <a:cs typeface="Calibri"/>
                <a:sym typeface="Calibri"/>
              </a:rPr>
              <a:t>Communicating back the emotions you see</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Communicating back the emotions you see does not include assuming how a person feels. </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Rather try to communicate that you understand where they are at and validate what their feeling and experience is. </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For example, you could say “That must be really hard…” or “It’s totally normally that you feel angry about ...”</a:t>
            </a:r>
            <a:endParaRPr sz="1100">
              <a:solidFill>
                <a:schemeClr val="dk1"/>
              </a:solidFill>
              <a:latin typeface="Calibri"/>
              <a:ea typeface="Calibri"/>
              <a:cs typeface="Calibri"/>
              <a:sym typeface="Calibri"/>
            </a:endParaRPr>
          </a:p>
        </p:txBody>
      </p:sp>
      <p:sp>
        <p:nvSpPr>
          <p:cNvPr id="859" name="Google Shape;859;p30"/>
          <p:cNvSpPr/>
          <p:nvPr/>
        </p:nvSpPr>
        <p:spPr>
          <a:xfrm rot="1782986">
            <a:off x="286724" y="301110"/>
            <a:ext cx="335595" cy="289306"/>
          </a:xfrm>
          <a:prstGeom prst="hexagon">
            <a:avLst>
              <a:gd name="adj" fmla="val 28965"/>
              <a:gd name="vf" fmla="val 115470"/>
            </a:avLst>
          </a:prstGeom>
          <a:solidFill>
            <a:schemeClr val="accent4"/>
          </a:solidFill>
          <a:ln w="12700" cap="flat" cmpd="sng">
            <a:solidFill>
              <a:srgbClr val="1D8C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0" name="Google Shape;860;p30"/>
          <p:cNvSpPr/>
          <p:nvPr/>
        </p:nvSpPr>
        <p:spPr>
          <a:xfrm rot="1782986">
            <a:off x="286724" y="76395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1" name="Google Shape;861;p30"/>
          <p:cNvSpPr/>
          <p:nvPr/>
        </p:nvSpPr>
        <p:spPr>
          <a:xfrm rot="1782986">
            <a:off x="286724" y="122680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2" name="Google Shape;862;p30"/>
          <p:cNvSpPr/>
          <p:nvPr/>
        </p:nvSpPr>
        <p:spPr>
          <a:xfrm rot="1782986">
            <a:off x="286724" y="168964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3" name="Google Shape;863;p30"/>
          <p:cNvSpPr/>
          <p:nvPr/>
        </p:nvSpPr>
        <p:spPr>
          <a:xfrm rot="1782986">
            <a:off x="286724" y="215249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4" name="Google Shape;864;p30"/>
          <p:cNvSpPr/>
          <p:nvPr/>
        </p:nvSpPr>
        <p:spPr>
          <a:xfrm rot="1782986">
            <a:off x="286724" y="261533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5" name="Google Shape;865;p30"/>
          <p:cNvSpPr/>
          <p:nvPr/>
        </p:nvSpPr>
        <p:spPr>
          <a:xfrm rot="1782986">
            <a:off x="286724" y="3078179"/>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6" name="Google Shape;866;p30"/>
          <p:cNvSpPr/>
          <p:nvPr/>
        </p:nvSpPr>
        <p:spPr>
          <a:xfrm rot="1782986">
            <a:off x="286724" y="354102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7" name="Google Shape;867;p30"/>
          <p:cNvSpPr/>
          <p:nvPr/>
        </p:nvSpPr>
        <p:spPr>
          <a:xfrm rot="1782986">
            <a:off x="286724" y="4003869"/>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8" name="Google Shape;868;p30"/>
          <p:cNvSpPr/>
          <p:nvPr/>
        </p:nvSpPr>
        <p:spPr>
          <a:xfrm rot="1782986">
            <a:off x="286724" y="446671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Google Shape;873;p31"/>
          <p:cNvSpPr txBox="1"/>
          <p:nvPr/>
        </p:nvSpPr>
        <p:spPr>
          <a:xfrm>
            <a:off x="1015799" y="2198572"/>
            <a:ext cx="5254041"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Normalizing</a:t>
            </a:r>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Normalizing does NOT mean we label a reaction as normal or not. It means we reassure a child that their reaction is common. </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b="1">
                <a:solidFill>
                  <a:schemeClr val="dk1"/>
                </a:solidFill>
                <a:latin typeface="Calibri"/>
                <a:ea typeface="Calibri"/>
                <a:cs typeface="Calibri"/>
                <a:sym typeface="Calibri"/>
              </a:rPr>
              <a:t>Validation</a:t>
            </a:r>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Validation means that you explicitly recognize and accept another person’s views and thoughts, you validate it as their truth.</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b="1">
                <a:solidFill>
                  <a:schemeClr val="dk1"/>
                </a:solidFill>
                <a:latin typeface="Calibri"/>
                <a:ea typeface="Calibri"/>
                <a:cs typeface="Calibri"/>
                <a:sym typeface="Calibri"/>
              </a:rPr>
              <a:t>Generalization</a:t>
            </a:r>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We want to widen the perspective to make sure the child realizes that many other children share the same reactions. You do this without disregarding their individual experience. But you say that they are not the only ones going through this, to reduce the feeling of isolation. They are not alone in this. </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b="1">
                <a:solidFill>
                  <a:schemeClr val="dk1"/>
                </a:solidFill>
                <a:latin typeface="Calibri"/>
                <a:ea typeface="Calibri"/>
                <a:cs typeface="Calibri"/>
                <a:sym typeface="Calibri"/>
              </a:rPr>
              <a:t>Counter feeling of guilt</a:t>
            </a:r>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It can be important to explicitly mention that it’s not the child’s fault and that they shouldn’t feel guilty for what happened. </a:t>
            </a:r>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You will try to counter their feeling of guilt.</a:t>
            </a:r>
            <a:endParaRPr/>
          </a:p>
        </p:txBody>
      </p:sp>
      <p:grpSp>
        <p:nvGrpSpPr>
          <p:cNvPr id="874" name="Google Shape;874;p31"/>
          <p:cNvGrpSpPr/>
          <p:nvPr/>
        </p:nvGrpSpPr>
        <p:grpSpPr>
          <a:xfrm>
            <a:off x="1220853" y="681725"/>
            <a:ext cx="789849" cy="720975"/>
            <a:chOff x="1122218" y="1480320"/>
            <a:chExt cx="2004764" cy="1808776"/>
          </a:xfrm>
        </p:grpSpPr>
        <p:sp>
          <p:nvSpPr>
            <p:cNvPr id="875" name="Google Shape;875;p31"/>
            <p:cNvSpPr/>
            <p:nvPr/>
          </p:nvSpPr>
          <p:spPr>
            <a:xfrm>
              <a:off x="1122218" y="1480320"/>
              <a:ext cx="2004764" cy="1808776"/>
            </a:xfrm>
            <a:prstGeom prst="wedgeRoundRectCallout">
              <a:avLst>
                <a:gd name="adj1" fmla="val 19938"/>
                <a:gd name="adj2" fmla="val 69216"/>
                <a:gd name="adj3" fmla="val 1666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876" name="Google Shape;876;p31"/>
            <p:cNvSpPr/>
            <p:nvPr/>
          </p:nvSpPr>
          <p:spPr>
            <a:xfrm>
              <a:off x="1442515" y="2384708"/>
              <a:ext cx="673034" cy="601302"/>
            </a:xfrm>
            <a:prstGeom prst="hear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877" name="Google Shape;877;p31"/>
            <p:cNvSpPr/>
            <p:nvPr/>
          </p:nvSpPr>
          <p:spPr>
            <a:xfrm>
              <a:off x="2116490" y="1745827"/>
              <a:ext cx="673034" cy="601302"/>
            </a:xfrm>
            <a:prstGeom prst="hear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grpSp>
        <p:nvGrpSpPr>
          <p:cNvPr id="878" name="Google Shape;878;p31"/>
          <p:cNvGrpSpPr/>
          <p:nvPr/>
        </p:nvGrpSpPr>
        <p:grpSpPr>
          <a:xfrm>
            <a:off x="2514007" y="681725"/>
            <a:ext cx="789849" cy="720975"/>
            <a:chOff x="1122218" y="1480320"/>
            <a:chExt cx="2004764" cy="1808776"/>
          </a:xfrm>
        </p:grpSpPr>
        <p:sp>
          <p:nvSpPr>
            <p:cNvPr id="879" name="Google Shape;879;p31"/>
            <p:cNvSpPr/>
            <p:nvPr/>
          </p:nvSpPr>
          <p:spPr>
            <a:xfrm>
              <a:off x="1122218" y="1480320"/>
              <a:ext cx="2004764" cy="1808776"/>
            </a:xfrm>
            <a:prstGeom prst="wedgeRoundRectCallout">
              <a:avLst>
                <a:gd name="adj1" fmla="val 19938"/>
                <a:gd name="adj2" fmla="val 69216"/>
                <a:gd name="adj3" fmla="val 1666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880" name="Google Shape;880;p31"/>
            <p:cNvSpPr/>
            <p:nvPr/>
          </p:nvSpPr>
          <p:spPr>
            <a:xfrm>
              <a:off x="1442515" y="2384708"/>
              <a:ext cx="673034" cy="601302"/>
            </a:xfrm>
            <a:prstGeom prst="hear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881" name="Google Shape;881;p31"/>
            <p:cNvSpPr/>
            <p:nvPr/>
          </p:nvSpPr>
          <p:spPr>
            <a:xfrm>
              <a:off x="2116490" y="1745827"/>
              <a:ext cx="673034" cy="601302"/>
            </a:xfrm>
            <a:prstGeom prst="hear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grpSp>
        <p:nvGrpSpPr>
          <p:cNvPr id="882" name="Google Shape;882;p31"/>
          <p:cNvGrpSpPr/>
          <p:nvPr/>
        </p:nvGrpSpPr>
        <p:grpSpPr>
          <a:xfrm>
            <a:off x="3791439" y="681725"/>
            <a:ext cx="789849" cy="720975"/>
            <a:chOff x="1122218" y="1480320"/>
            <a:chExt cx="2004764" cy="1808776"/>
          </a:xfrm>
        </p:grpSpPr>
        <p:sp>
          <p:nvSpPr>
            <p:cNvPr id="883" name="Google Shape;883;p31"/>
            <p:cNvSpPr/>
            <p:nvPr/>
          </p:nvSpPr>
          <p:spPr>
            <a:xfrm>
              <a:off x="1122218" y="1480320"/>
              <a:ext cx="2004764" cy="1808776"/>
            </a:xfrm>
            <a:prstGeom prst="wedgeRoundRectCallout">
              <a:avLst>
                <a:gd name="adj1" fmla="val 19938"/>
                <a:gd name="adj2" fmla="val 69216"/>
                <a:gd name="adj3" fmla="val 1666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884" name="Google Shape;884;p31"/>
            <p:cNvSpPr/>
            <p:nvPr/>
          </p:nvSpPr>
          <p:spPr>
            <a:xfrm>
              <a:off x="1442515" y="2384708"/>
              <a:ext cx="673034" cy="601302"/>
            </a:xfrm>
            <a:prstGeom prst="hear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885" name="Google Shape;885;p31"/>
            <p:cNvSpPr/>
            <p:nvPr/>
          </p:nvSpPr>
          <p:spPr>
            <a:xfrm>
              <a:off x="2116490" y="1745827"/>
              <a:ext cx="673034" cy="601302"/>
            </a:xfrm>
            <a:prstGeom prst="hear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grpSp>
        <p:nvGrpSpPr>
          <p:cNvPr id="886" name="Google Shape;886;p31"/>
          <p:cNvGrpSpPr/>
          <p:nvPr/>
        </p:nvGrpSpPr>
        <p:grpSpPr>
          <a:xfrm>
            <a:off x="5056925" y="681725"/>
            <a:ext cx="789849" cy="720975"/>
            <a:chOff x="1122218" y="1480320"/>
            <a:chExt cx="2004764" cy="1808776"/>
          </a:xfrm>
        </p:grpSpPr>
        <p:sp>
          <p:nvSpPr>
            <p:cNvPr id="887" name="Google Shape;887;p31"/>
            <p:cNvSpPr/>
            <p:nvPr/>
          </p:nvSpPr>
          <p:spPr>
            <a:xfrm>
              <a:off x="1122218" y="1480320"/>
              <a:ext cx="2004764" cy="1808776"/>
            </a:xfrm>
            <a:prstGeom prst="wedgeRoundRectCallout">
              <a:avLst>
                <a:gd name="adj1" fmla="val 19938"/>
                <a:gd name="adj2" fmla="val 69216"/>
                <a:gd name="adj3" fmla="val 1666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888" name="Google Shape;888;p31"/>
            <p:cNvSpPr/>
            <p:nvPr/>
          </p:nvSpPr>
          <p:spPr>
            <a:xfrm>
              <a:off x="1442515" y="2384708"/>
              <a:ext cx="673034" cy="601302"/>
            </a:xfrm>
            <a:prstGeom prst="hear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889" name="Google Shape;889;p31"/>
            <p:cNvSpPr/>
            <p:nvPr/>
          </p:nvSpPr>
          <p:spPr>
            <a:xfrm>
              <a:off x="2116490" y="1745827"/>
              <a:ext cx="673034" cy="601302"/>
            </a:xfrm>
            <a:prstGeom prst="hear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sp>
        <p:nvSpPr>
          <p:cNvPr id="890" name="Google Shape;890;p31"/>
          <p:cNvSpPr txBox="1"/>
          <p:nvPr/>
        </p:nvSpPr>
        <p:spPr>
          <a:xfrm>
            <a:off x="996287" y="1660779"/>
            <a:ext cx="1201968"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dk1"/>
                </a:solidFill>
                <a:latin typeface="Calibri"/>
                <a:ea typeface="Calibri"/>
                <a:cs typeface="Calibri"/>
                <a:sym typeface="Calibri"/>
              </a:rPr>
              <a:t>Normalizing</a:t>
            </a:r>
            <a:endParaRPr/>
          </a:p>
        </p:txBody>
      </p:sp>
      <p:sp>
        <p:nvSpPr>
          <p:cNvPr id="891" name="Google Shape;891;p31"/>
          <p:cNvSpPr txBox="1"/>
          <p:nvPr/>
        </p:nvSpPr>
        <p:spPr>
          <a:xfrm>
            <a:off x="2318530" y="1665305"/>
            <a:ext cx="1201968"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dk1"/>
                </a:solidFill>
                <a:latin typeface="Calibri"/>
                <a:ea typeface="Calibri"/>
                <a:cs typeface="Calibri"/>
                <a:sym typeface="Calibri"/>
              </a:rPr>
              <a:t>Validation</a:t>
            </a:r>
            <a:endParaRPr/>
          </a:p>
        </p:txBody>
      </p:sp>
      <p:sp>
        <p:nvSpPr>
          <p:cNvPr id="892" name="Google Shape;892;p31"/>
          <p:cNvSpPr txBox="1"/>
          <p:nvPr/>
        </p:nvSpPr>
        <p:spPr>
          <a:xfrm>
            <a:off x="3532664" y="1669831"/>
            <a:ext cx="1255297"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dk1"/>
                </a:solidFill>
                <a:latin typeface="Calibri"/>
                <a:ea typeface="Calibri"/>
                <a:cs typeface="Calibri"/>
                <a:sym typeface="Calibri"/>
              </a:rPr>
              <a:t>Generalization</a:t>
            </a:r>
            <a:endParaRPr/>
          </a:p>
        </p:txBody>
      </p:sp>
      <p:sp>
        <p:nvSpPr>
          <p:cNvPr id="893" name="Google Shape;893;p31"/>
          <p:cNvSpPr txBox="1"/>
          <p:nvPr/>
        </p:nvSpPr>
        <p:spPr>
          <a:xfrm>
            <a:off x="4847300" y="1669831"/>
            <a:ext cx="1201968"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dk1"/>
                </a:solidFill>
                <a:latin typeface="Calibri"/>
                <a:ea typeface="Calibri"/>
                <a:cs typeface="Calibri"/>
                <a:sym typeface="Calibri"/>
              </a:rPr>
              <a:t>Counter guilt</a:t>
            </a:r>
            <a:endParaRPr/>
          </a:p>
        </p:txBody>
      </p:sp>
      <p:grpSp>
        <p:nvGrpSpPr>
          <p:cNvPr id="894" name="Google Shape;894;p31"/>
          <p:cNvGrpSpPr/>
          <p:nvPr/>
        </p:nvGrpSpPr>
        <p:grpSpPr>
          <a:xfrm>
            <a:off x="723725" y="5656164"/>
            <a:ext cx="574350" cy="600163"/>
            <a:chOff x="7345680" y="2484120"/>
            <a:chExt cx="904240" cy="944880"/>
          </a:xfrm>
        </p:grpSpPr>
        <p:sp>
          <p:nvSpPr>
            <p:cNvPr id="895" name="Google Shape;895;p31"/>
            <p:cNvSpPr/>
            <p:nvPr/>
          </p:nvSpPr>
          <p:spPr>
            <a:xfrm>
              <a:off x="7345680" y="2484120"/>
              <a:ext cx="904240" cy="944880"/>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6" name="Google Shape;896;p31"/>
            <p:cNvSpPr/>
            <p:nvPr/>
          </p:nvSpPr>
          <p:spPr>
            <a:xfrm rot="-3238909">
              <a:off x="7500809" y="2772426"/>
              <a:ext cx="630274" cy="320762"/>
            </a:xfrm>
            <a:prstGeom prst="corner">
              <a:avLst>
                <a:gd name="adj1" fmla="val 42208"/>
                <a:gd name="adj2" fmla="val 433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897" name="Google Shape;897;p31"/>
          <p:cNvGrpSpPr/>
          <p:nvPr/>
        </p:nvGrpSpPr>
        <p:grpSpPr>
          <a:xfrm>
            <a:off x="3622895" y="5658567"/>
            <a:ext cx="595357" cy="600163"/>
            <a:chOff x="7082252" y="3731241"/>
            <a:chExt cx="937312" cy="944880"/>
          </a:xfrm>
        </p:grpSpPr>
        <p:sp>
          <p:nvSpPr>
            <p:cNvPr id="898" name="Google Shape;898;p31"/>
            <p:cNvSpPr/>
            <p:nvPr/>
          </p:nvSpPr>
          <p:spPr>
            <a:xfrm>
              <a:off x="7090831" y="3731241"/>
              <a:ext cx="904240" cy="944880"/>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9" name="Google Shape;899;p31"/>
            <p:cNvSpPr/>
            <p:nvPr/>
          </p:nvSpPr>
          <p:spPr>
            <a:xfrm rot="2700000">
              <a:off x="7223315" y="3868494"/>
              <a:ext cx="655187" cy="670373"/>
            </a:xfrm>
            <a:prstGeom prst="mathPlus">
              <a:avLst>
                <a:gd name="adj1" fmla="val 2040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900" name="Google Shape;900;p31"/>
          <p:cNvSpPr txBox="1"/>
          <p:nvPr/>
        </p:nvSpPr>
        <p:spPr>
          <a:xfrm>
            <a:off x="1010900" y="5809846"/>
            <a:ext cx="2398424" cy="33085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DO’s</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Be aware of your own emotions</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Pay attention to signs (body language, facial expression, tone of voice,…) that show how others are feeling</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Be comfortable with others being emotional</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Be flexible and patient, give the child the time they need. Leave room and be comfortable with silence</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Support the child to not feel guilty. We cannot decide how we feel, but we can decide what to do with it</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Thank the child for trusting you and for sharing his/her emotional experience.</a:t>
            </a:r>
            <a:endParaRPr/>
          </a:p>
        </p:txBody>
      </p:sp>
      <p:sp>
        <p:nvSpPr>
          <p:cNvPr id="901" name="Google Shape;901;p31"/>
          <p:cNvSpPr txBox="1"/>
          <p:nvPr/>
        </p:nvSpPr>
        <p:spPr>
          <a:xfrm>
            <a:off x="3841011" y="5809846"/>
            <a:ext cx="2398424" cy="22929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DON’TS</a:t>
            </a:r>
            <a:endParaRPr sz="1100">
              <a:solidFill>
                <a:schemeClr val="dk1"/>
              </a:solidFill>
              <a:latin typeface="Arial"/>
              <a:ea typeface="Arial"/>
              <a:cs typeface="Arial"/>
              <a:sym typeface="Arial"/>
            </a:endParaRPr>
          </a:p>
          <a:p>
            <a:pPr marL="171450" marR="0" lvl="0" indent="-101600" algn="l" rtl="0">
              <a:spcBef>
                <a:spcPts val="0"/>
              </a:spcBef>
              <a:spcAft>
                <a:spcPts val="0"/>
              </a:spcAft>
              <a:buClr>
                <a:schemeClr val="dk1"/>
              </a:buClr>
              <a:buSzPts val="1100"/>
              <a:buFont typeface="Arial"/>
              <a:buNone/>
            </a:pPr>
            <a:endParaRPr sz="1100">
              <a:solidFill>
                <a:schemeClr val="dk1"/>
              </a:solidFill>
              <a:latin typeface="Arial"/>
              <a:ea typeface="Arial"/>
              <a:cs typeface="Arial"/>
              <a:sym typeface="Arial"/>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Ignore how you are feeling</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Ignore signs of the emotions other persons are feeling</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Fear others expressing their emotions</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Ask participants to stop expressing their emotions</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Blame the child </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Ask them to talk to someone else about their experience</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Act busy or </a:t>
            </a:r>
            <a:r>
              <a:rPr lang="en-US" sz="110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uninterested </a:t>
            </a:r>
            <a:endParaRPr sz="1100">
              <a:solidFill>
                <a:schemeClr val="dk1"/>
              </a:solidFill>
              <a:latin typeface="Calibri"/>
              <a:ea typeface="Calibri"/>
              <a:cs typeface="Calibri"/>
              <a:sym typeface="Calibri"/>
            </a:endParaRPr>
          </a:p>
        </p:txBody>
      </p:sp>
      <p:sp>
        <p:nvSpPr>
          <p:cNvPr id="902" name="Google Shape;902;p31"/>
          <p:cNvSpPr/>
          <p:nvPr/>
        </p:nvSpPr>
        <p:spPr>
          <a:xfrm rot="1782986">
            <a:off x="286724" y="301110"/>
            <a:ext cx="335595" cy="289306"/>
          </a:xfrm>
          <a:prstGeom prst="hexagon">
            <a:avLst>
              <a:gd name="adj" fmla="val 28965"/>
              <a:gd name="vf" fmla="val 115470"/>
            </a:avLst>
          </a:prstGeom>
          <a:solidFill>
            <a:schemeClr val="accent4"/>
          </a:solidFill>
          <a:ln w="12700" cap="flat" cmpd="sng">
            <a:solidFill>
              <a:srgbClr val="1D8C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3" name="Google Shape;903;p31"/>
          <p:cNvSpPr/>
          <p:nvPr/>
        </p:nvSpPr>
        <p:spPr>
          <a:xfrm rot="1782986">
            <a:off x="286724" y="76395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4" name="Google Shape;904;p31"/>
          <p:cNvSpPr/>
          <p:nvPr/>
        </p:nvSpPr>
        <p:spPr>
          <a:xfrm rot="1782986">
            <a:off x="286724" y="122680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5" name="Google Shape;905;p31"/>
          <p:cNvSpPr/>
          <p:nvPr/>
        </p:nvSpPr>
        <p:spPr>
          <a:xfrm rot="1782986">
            <a:off x="286724" y="168964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6" name="Google Shape;906;p31"/>
          <p:cNvSpPr/>
          <p:nvPr/>
        </p:nvSpPr>
        <p:spPr>
          <a:xfrm rot="1782986">
            <a:off x="286724" y="215249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7" name="Google Shape;907;p31"/>
          <p:cNvSpPr/>
          <p:nvPr/>
        </p:nvSpPr>
        <p:spPr>
          <a:xfrm rot="1782986">
            <a:off x="286724" y="261533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8" name="Google Shape;908;p31"/>
          <p:cNvSpPr/>
          <p:nvPr/>
        </p:nvSpPr>
        <p:spPr>
          <a:xfrm rot="1782986">
            <a:off x="286724" y="3078179"/>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9" name="Google Shape;909;p31"/>
          <p:cNvSpPr/>
          <p:nvPr/>
        </p:nvSpPr>
        <p:spPr>
          <a:xfrm rot="1782986">
            <a:off x="286724" y="354102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0" name="Google Shape;910;p31"/>
          <p:cNvSpPr/>
          <p:nvPr/>
        </p:nvSpPr>
        <p:spPr>
          <a:xfrm rot="1782986">
            <a:off x="286724" y="4003869"/>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1" name="Google Shape;911;p31"/>
          <p:cNvSpPr/>
          <p:nvPr/>
        </p:nvSpPr>
        <p:spPr>
          <a:xfrm rot="1782986">
            <a:off x="286724" y="446671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32"/>
          <p:cNvSpPr txBox="1"/>
          <p:nvPr/>
        </p:nvSpPr>
        <p:spPr>
          <a:xfrm>
            <a:off x="996287" y="710755"/>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CHILD-CENTERED ATTITUDE </a:t>
            </a:r>
            <a:endParaRPr sz="1200" b="1">
              <a:solidFill>
                <a:schemeClr val="dk1"/>
              </a:solidFill>
              <a:latin typeface="Calibri"/>
              <a:ea typeface="Calibri"/>
              <a:cs typeface="Calibri"/>
              <a:sym typeface="Calibri"/>
            </a:endParaRPr>
          </a:p>
        </p:txBody>
      </p:sp>
      <p:grpSp>
        <p:nvGrpSpPr>
          <p:cNvPr id="917" name="Google Shape;917;p32"/>
          <p:cNvGrpSpPr/>
          <p:nvPr/>
        </p:nvGrpSpPr>
        <p:grpSpPr>
          <a:xfrm>
            <a:off x="2692426" y="1884226"/>
            <a:ext cx="2229636" cy="2171522"/>
            <a:chOff x="3642502" y="1428918"/>
            <a:chExt cx="1478150" cy="1478149"/>
          </a:xfrm>
        </p:grpSpPr>
        <p:sp>
          <p:nvSpPr>
            <p:cNvPr id="918" name="Google Shape;918;p32"/>
            <p:cNvSpPr/>
            <p:nvPr/>
          </p:nvSpPr>
          <p:spPr>
            <a:xfrm>
              <a:off x="3642502" y="1428918"/>
              <a:ext cx="1478150" cy="147814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nvGrpSpPr>
            <p:cNvPr id="919" name="Google Shape;919;p32"/>
            <p:cNvGrpSpPr/>
            <p:nvPr/>
          </p:nvGrpSpPr>
          <p:grpSpPr>
            <a:xfrm>
              <a:off x="4186117" y="1733508"/>
              <a:ext cx="390921" cy="868968"/>
              <a:chOff x="4322068" y="1943327"/>
              <a:chExt cx="254533" cy="565794"/>
            </a:xfrm>
          </p:grpSpPr>
          <p:sp>
            <p:nvSpPr>
              <p:cNvPr id="920" name="Google Shape;920;p32"/>
              <p:cNvSpPr/>
              <p:nvPr/>
            </p:nvSpPr>
            <p:spPr>
              <a:xfrm>
                <a:off x="4323935" y="2241576"/>
                <a:ext cx="251673" cy="267545"/>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921" name="Google Shape;921;p32"/>
              <p:cNvSpPr/>
              <p:nvPr/>
            </p:nvSpPr>
            <p:spPr>
              <a:xfrm>
                <a:off x="4322068" y="1943327"/>
                <a:ext cx="254533" cy="25453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grpSp>
      <p:grpSp>
        <p:nvGrpSpPr>
          <p:cNvPr id="922" name="Google Shape;922;p32"/>
          <p:cNvGrpSpPr/>
          <p:nvPr/>
        </p:nvGrpSpPr>
        <p:grpSpPr>
          <a:xfrm>
            <a:off x="4201907" y="987754"/>
            <a:ext cx="1548700" cy="1470139"/>
            <a:chOff x="3920794" y="1679038"/>
            <a:chExt cx="1548700" cy="1470139"/>
          </a:xfrm>
        </p:grpSpPr>
        <p:sp>
          <p:nvSpPr>
            <p:cNvPr id="923" name="Google Shape;923;p32"/>
            <p:cNvSpPr/>
            <p:nvPr/>
          </p:nvSpPr>
          <p:spPr>
            <a:xfrm>
              <a:off x="3920794" y="1679038"/>
              <a:ext cx="1509481" cy="1470139"/>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924" name="Google Shape;924;p32"/>
            <p:cNvSpPr txBox="1"/>
            <p:nvPr/>
          </p:nvSpPr>
          <p:spPr>
            <a:xfrm>
              <a:off x="3960013" y="2293400"/>
              <a:ext cx="1509481"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chemeClr val="dk1"/>
                  </a:solidFill>
                  <a:latin typeface="Calibri"/>
                  <a:ea typeface="Calibri"/>
                  <a:cs typeface="Calibri"/>
                  <a:sym typeface="Calibri"/>
                </a:rPr>
                <a:t>Be real and honest</a:t>
              </a:r>
              <a:endParaRPr/>
            </a:p>
          </p:txBody>
        </p:sp>
      </p:grpSp>
      <p:grpSp>
        <p:nvGrpSpPr>
          <p:cNvPr id="925" name="Google Shape;925;p32"/>
          <p:cNvGrpSpPr/>
          <p:nvPr/>
        </p:nvGrpSpPr>
        <p:grpSpPr>
          <a:xfrm>
            <a:off x="1553822" y="2138140"/>
            <a:ext cx="1546435" cy="1470139"/>
            <a:chOff x="996287" y="3067573"/>
            <a:chExt cx="1546435" cy="1470139"/>
          </a:xfrm>
        </p:grpSpPr>
        <p:sp>
          <p:nvSpPr>
            <p:cNvPr id="926" name="Google Shape;926;p32"/>
            <p:cNvSpPr/>
            <p:nvPr/>
          </p:nvSpPr>
          <p:spPr>
            <a:xfrm>
              <a:off x="1033241" y="3067573"/>
              <a:ext cx="1509481" cy="1470139"/>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927" name="Google Shape;927;p32"/>
            <p:cNvSpPr txBox="1"/>
            <p:nvPr/>
          </p:nvSpPr>
          <p:spPr>
            <a:xfrm>
              <a:off x="996287" y="3417921"/>
              <a:ext cx="1509481"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chemeClr val="dk1"/>
                  </a:solidFill>
                  <a:latin typeface="Calibri"/>
                  <a:ea typeface="Calibri"/>
                  <a:cs typeface="Calibri"/>
                  <a:sym typeface="Calibri"/>
                </a:rPr>
                <a:t>Show respect, acceptance, acknowledge strengths and resources</a:t>
              </a:r>
              <a:endParaRPr/>
            </a:p>
          </p:txBody>
        </p:sp>
      </p:grpSp>
      <p:grpSp>
        <p:nvGrpSpPr>
          <p:cNvPr id="928" name="Google Shape;928;p32"/>
          <p:cNvGrpSpPr/>
          <p:nvPr/>
        </p:nvGrpSpPr>
        <p:grpSpPr>
          <a:xfrm>
            <a:off x="4352232" y="3187213"/>
            <a:ext cx="1509481" cy="1470139"/>
            <a:chOff x="4039165" y="3943449"/>
            <a:chExt cx="1509481" cy="1470139"/>
          </a:xfrm>
        </p:grpSpPr>
        <p:sp>
          <p:nvSpPr>
            <p:cNvPr id="929" name="Google Shape;929;p32"/>
            <p:cNvSpPr/>
            <p:nvPr/>
          </p:nvSpPr>
          <p:spPr>
            <a:xfrm>
              <a:off x="4039165" y="3943449"/>
              <a:ext cx="1509481" cy="1470139"/>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930" name="Google Shape;930;p32"/>
            <p:cNvSpPr txBox="1"/>
            <p:nvPr/>
          </p:nvSpPr>
          <p:spPr>
            <a:xfrm>
              <a:off x="4163246" y="4477130"/>
              <a:ext cx="1342415"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chemeClr val="dk1"/>
                  </a:solidFill>
                  <a:latin typeface="Calibri"/>
                  <a:ea typeface="Calibri"/>
                  <a:cs typeface="Calibri"/>
                  <a:sym typeface="Calibri"/>
                </a:rPr>
                <a:t>Be present (so that the child is not alone)</a:t>
              </a:r>
              <a:endParaRPr/>
            </a:p>
          </p:txBody>
        </p:sp>
      </p:grpSp>
      <p:sp>
        <p:nvSpPr>
          <p:cNvPr id="931" name="Google Shape;931;p32"/>
          <p:cNvSpPr txBox="1"/>
          <p:nvPr/>
        </p:nvSpPr>
        <p:spPr>
          <a:xfrm>
            <a:off x="1033242" y="1163158"/>
            <a:ext cx="2229636"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A child-centered, strengths-based and empowering attitude is necessary to further build trust</a:t>
            </a:r>
            <a:endParaRPr sz="1100">
              <a:solidFill>
                <a:schemeClr val="dk1"/>
              </a:solidFill>
              <a:latin typeface="Calibri"/>
              <a:ea typeface="Calibri"/>
              <a:cs typeface="Calibri"/>
              <a:sym typeface="Calibri"/>
            </a:endParaRPr>
          </a:p>
        </p:txBody>
      </p:sp>
      <p:sp>
        <p:nvSpPr>
          <p:cNvPr id="932" name="Google Shape;932;p32"/>
          <p:cNvSpPr/>
          <p:nvPr/>
        </p:nvSpPr>
        <p:spPr>
          <a:xfrm rot="1782986">
            <a:off x="286724" y="301110"/>
            <a:ext cx="335595" cy="289306"/>
          </a:xfrm>
          <a:prstGeom prst="hexagon">
            <a:avLst>
              <a:gd name="adj" fmla="val 28965"/>
              <a:gd name="vf" fmla="val 115470"/>
            </a:avLst>
          </a:prstGeom>
          <a:solidFill>
            <a:schemeClr val="accent4"/>
          </a:solidFill>
          <a:ln w="12700" cap="flat" cmpd="sng">
            <a:solidFill>
              <a:srgbClr val="1D8C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3" name="Google Shape;933;p32"/>
          <p:cNvSpPr/>
          <p:nvPr/>
        </p:nvSpPr>
        <p:spPr>
          <a:xfrm rot="1782986">
            <a:off x="286724" y="76395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4" name="Google Shape;934;p32"/>
          <p:cNvSpPr/>
          <p:nvPr/>
        </p:nvSpPr>
        <p:spPr>
          <a:xfrm rot="1782986">
            <a:off x="286724" y="122680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5" name="Google Shape;935;p32"/>
          <p:cNvSpPr/>
          <p:nvPr/>
        </p:nvSpPr>
        <p:spPr>
          <a:xfrm rot="1782986">
            <a:off x="286724" y="168964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6" name="Google Shape;936;p32"/>
          <p:cNvSpPr/>
          <p:nvPr/>
        </p:nvSpPr>
        <p:spPr>
          <a:xfrm rot="1782986">
            <a:off x="286724" y="215249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7" name="Google Shape;937;p32"/>
          <p:cNvSpPr/>
          <p:nvPr/>
        </p:nvSpPr>
        <p:spPr>
          <a:xfrm rot="1782986">
            <a:off x="286724" y="261533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8" name="Google Shape;938;p32"/>
          <p:cNvSpPr/>
          <p:nvPr/>
        </p:nvSpPr>
        <p:spPr>
          <a:xfrm rot="1782986">
            <a:off x="286724" y="3078179"/>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9" name="Google Shape;939;p32"/>
          <p:cNvSpPr/>
          <p:nvPr/>
        </p:nvSpPr>
        <p:spPr>
          <a:xfrm rot="1782986">
            <a:off x="286724" y="354102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0" name="Google Shape;940;p32"/>
          <p:cNvSpPr/>
          <p:nvPr/>
        </p:nvSpPr>
        <p:spPr>
          <a:xfrm rot="1782986">
            <a:off x="286724" y="4003869"/>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1" name="Google Shape;941;p32"/>
          <p:cNvSpPr/>
          <p:nvPr/>
        </p:nvSpPr>
        <p:spPr>
          <a:xfrm rot="1782986">
            <a:off x="286724" y="446671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Google Shape;946;p33"/>
          <p:cNvSpPr txBox="1"/>
          <p:nvPr/>
        </p:nvSpPr>
        <p:spPr>
          <a:xfrm>
            <a:off x="902333" y="2438645"/>
            <a:ext cx="1806634"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dk1"/>
                </a:solidFill>
                <a:latin typeface="Calibri"/>
                <a:ea typeface="Calibri"/>
                <a:cs typeface="Calibri"/>
                <a:sym typeface="Calibri"/>
              </a:rPr>
              <a:t>Sharing information </a:t>
            </a:r>
            <a:endParaRPr/>
          </a:p>
        </p:txBody>
      </p:sp>
      <p:sp>
        <p:nvSpPr>
          <p:cNvPr id="947" name="Google Shape;947;p33"/>
          <p:cNvSpPr txBox="1"/>
          <p:nvPr/>
        </p:nvSpPr>
        <p:spPr>
          <a:xfrm>
            <a:off x="2846469" y="2400173"/>
            <a:ext cx="1627569"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dk1"/>
                </a:solidFill>
                <a:latin typeface="Calibri"/>
                <a:ea typeface="Calibri"/>
                <a:cs typeface="Calibri"/>
                <a:sym typeface="Calibri"/>
              </a:rPr>
              <a:t>Discuss and explore options by asking them questions</a:t>
            </a:r>
            <a:endParaRPr/>
          </a:p>
        </p:txBody>
      </p:sp>
      <p:sp>
        <p:nvSpPr>
          <p:cNvPr id="948" name="Google Shape;948;p33"/>
          <p:cNvSpPr txBox="1"/>
          <p:nvPr/>
        </p:nvSpPr>
        <p:spPr>
          <a:xfrm>
            <a:off x="4611540" y="2400173"/>
            <a:ext cx="1747367"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dk1"/>
                </a:solidFill>
                <a:latin typeface="Calibri"/>
                <a:ea typeface="Calibri"/>
                <a:cs typeface="Calibri"/>
                <a:sym typeface="Calibri"/>
              </a:rPr>
              <a:t>Do not tell them what to do, they decide</a:t>
            </a:r>
            <a:endParaRPr/>
          </a:p>
        </p:txBody>
      </p:sp>
      <p:sp>
        <p:nvSpPr>
          <p:cNvPr id="949" name="Google Shape;949;p33"/>
          <p:cNvSpPr/>
          <p:nvPr/>
        </p:nvSpPr>
        <p:spPr>
          <a:xfrm>
            <a:off x="1162532" y="1242991"/>
            <a:ext cx="1371914" cy="938719"/>
          </a:xfrm>
          <a:prstGeom prst="wedgeRoundRectCallout">
            <a:avLst>
              <a:gd name="adj1" fmla="val 21567"/>
              <a:gd name="adj2" fmla="val 64527"/>
              <a:gd name="adj3" fmla="val 1666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50" name="Google Shape;950;p33" descr="Information with solid fill"/>
          <p:cNvPicPr preferRelativeResize="0"/>
          <p:nvPr/>
        </p:nvPicPr>
        <p:blipFill rotWithShape="1">
          <a:blip r:embed="rId3">
            <a:alphaModFix/>
          </a:blip>
          <a:srcRect/>
          <a:stretch/>
        </p:blipFill>
        <p:spPr>
          <a:xfrm>
            <a:off x="1502766" y="1331912"/>
            <a:ext cx="691445" cy="691445"/>
          </a:xfrm>
          <a:prstGeom prst="rect">
            <a:avLst/>
          </a:prstGeom>
          <a:noFill/>
          <a:ln>
            <a:noFill/>
          </a:ln>
        </p:spPr>
      </p:pic>
      <p:sp>
        <p:nvSpPr>
          <p:cNvPr id="951" name="Google Shape;951;p33"/>
          <p:cNvSpPr/>
          <p:nvPr/>
        </p:nvSpPr>
        <p:spPr>
          <a:xfrm>
            <a:off x="3055360" y="1242991"/>
            <a:ext cx="1371914" cy="938719"/>
          </a:xfrm>
          <a:prstGeom prst="wedgeRoundRectCallout">
            <a:avLst>
              <a:gd name="adj1" fmla="val 21567"/>
              <a:gd name="adj2" fmla="val 64527"/>
              <a:gd name="adj3" fmla="val 1666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2" name="Google Shape;952;p33"/>
          <p:cNvSpPr/>
          <p:nvPr/>
        </p:nvSpPr>
        <p:spPr>
          <a:xfrm>
            <a:off x="4767508" y="1237003"/>
            <a:ext cx="1371914" cy="938719"/>
          </a:xfrm>
          <a:prstGeom prst="wedgeRoundRectCallout">
            <a:avLst>
              <a:gd name="adj1" fmla="val 21567"/>
              <a:gd name="adj2" fmla="val 64527"/>
              <a:gd name="adj3" fmla="val 1666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53" name="Google Shape;953;p33" descr="Question Mark with solid fill"/>
          <p:cNvPicPr preferRelativeResize="0"/>
          <p:nvPr/>
        </p:nvPicPr>
        <p:blipFill rotWithShape="1">
          <a:blip r:embed="rId4">
            <a:alphaModFix/>
          </a:blip>
          <a:srcRect/>
          <a:stretch/>
        </p:blipFill>
        <p:spPr>
          <a:xfrm>
            <a:off x="3434121" y="1371043"/>
            <a:ext cx="682614" cy="682614"/>
          </a:xfrm>
          <a:prstGeom prst="rect">
            <a:avLst/>
          </a:prstGeom>
          <a:noFill/>
          <a:ln>
            <a:noFill/>
          </a:ln>
        </p:spPr>
      </p:pic>
      <p:grpSp>
        <p:nvGrpSpPr>
          <p:cNvPr id="954" name="Google Shape;954;p33"/>
          <p:cNvGrpSpPr/>
          <p:nvPr/>
        </p:nvGrpSpPr>
        <p:grpSpPr>
          <a:xfrm>
            <a:off x="5145978" y="1338679"/>
            <a:ext cx="951052" cy="735366"/>
            <a:chOff x="5017083" y="1244466"/>
            <a:chExt cx="1182597" cy="914400"/>
          </a:xfrm>
        </p:grpSpPr>
        <p:grpSp>
          <p:nvGrpSpPr>
            <p:cNvPr id="955" name="Google Shape;955;p33"/>
            <p:cNvGrpSpPr/>
            <p:nvPr/>
          </p:nvGrpSpPr>
          <p:grpSpPr>
            <a:xfrm>
              <a:off x="5017083" y="1315291"/>
              <a:ext cx="329741" cy="732973"/>
              <a:chOff x="5564643" y="2925880"/>
              <a:chExt cx="818024" cy="1818363"/>
            </a:xfrm>
          </p:grpSpPr>
          <p:sp>
            <p:nvSpPr>
              <p:cNvPr id="956" name="Google Shape;956;p33"/>
              <p:cNvSpPr/>
              <p:nvPr/>
            </p:nvSpPr>
            <p:spPr>
              <a:xfrm>
                <a:off x="5570643" y="3884400"/>
                <a:ext cx="808832" cy="859843"/>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7" name="Google Shape;957;p33"/>
              <p:cNvSpPr/>
              <p:nvPr/>
            </p:nvSpPr>
            <p:spPr>
              <a:xfrm>
                <a:off x="5564643" y="2925880"/>
                <a:ext cx="818024" cy="81802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958" name="Google Shape;958;p33" descr="Signpost with solid fill"/>
            <p:cNvPicPr preferRelativeResize="0"/>
            <p:nvPr/>
          </p:nvPicPr>
          <p:blipFill rotWithShape="1">
            <a:blip r:embed="rId5">
              <a:alphaModFix/>
            </a:blip>
            <a:srcRect/>
            <a:stretch/>
          </p:blipFill>
          <p:spPr>
            <a:xfrm>
              <a:off x="5285280" y="1244466"/>
              <a:ext cx="914400" cy="914400"/>
            </a:xfrm>
            <a:prstGeom prst="rect">
              <a:avLst/>
            </a:prstGeom>
            <a:noFill/>
            <a:ln>
              <a:noFill/>
            </a:ln>
          </p:spPr>
        </p:pic>
      </p:grpSp>
      <p:sp>
        <p:nvSpPr>
          <p:cNvPr id="959" name="Google Shape;959;p33"/>
          <p:cNvSpPr txBox="1"/>
          <p:nvPr/>
        </p:nvSpPr>
        <p:spPr>
          <a:xfrm>
            <a:off x="1012424" y="720289"/>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SUPPORT DECISION MAKING</a:t>
            </a:r>
            <a:endParaRPr sz="1200" b="1">
              <a:solidFill>
                <a:schemeClr val="dk1"/>
              </a:solidFill>
              <a:latin typeface="Calibri"/>
              <a:ea typeface="Calibri"/>
              <a:cs typeface="Calibri"/>
              <a:sym typeface="Calibri"/>
            </a:endParaRPr>
          </a:p>
        </p:txBody>
      </p:sp>
      <p:sp>
        <p:nvSpPr>
          <p:cNvPr id="960" name="Google Shape;960;p33"/>
          <p:cNvSpPr/>
          <p:nvPr/>
        </p:nvSpPr>
        <p:spPr>
          <a:xfrm>
            <a:off x="1631129" y="6304860"/>
            <a:ext cx="1806634" cy="652163"/>
          </a:xfrm>
          <a:prstGeom prst="wedgeRoundRectCallout">
            <a:avLst>
              <a:gd name="adj1" fmla="val -20064"/>
              <a:gd name="adj2" fmla="val 70301"/>
              <a:gd name="adj3" fmla="val 16667"/>
            </a:avLst>
          </a:prstGeom>
          <a:solidFill>
            <a:srgbClr val="CCE9F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a:solidFill>
                  <a:schemeClr val="dk1"/>
                </a:solidFill>
                <a:latin typeface="Arial"/>
                <a:ea typeface="Arial"/>
                <a:cs typeface="Arial"/>
                <a:sym typeface="Arial"/>
              </a:rPr>
              <a:t>What do you think could help?</a:t>
            </a:r>
            <a:endParaRPr/>
          </a:p>
        </p:txBody>
      </p:sp>
      <p:sp>
        <p:nvSpPr>
          <p:cNvPr id="961" name="Google Shape;961;p33"/>
          <p:cNvSpPr/>
          <p:nvPr/>
        </p:nvSpPr>
        <p:spPr>
          <a:xfrm>
            <a:off x="1616629" y="7249173"/>
            <a:ext cx="1806634" cy="652163"/>
          </a:xfrm>
          <a:prstGeom prst="wedgeRoundRectCallout">
            <a:avLst>
              <a:gd name="adj1" fmla="val -20064"/>
              <a:gd name="adj2" fmla="val 70301"/>
              <a:gd name="adj3" fmla="val 16667"/>
            </a:avLst>
          </a:prstGeom>
          <a:solidFill>
            <a:srgbClr val="CCE9F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a:solidFill>
                  <a:schemeClr val="dk1"/>
                </a:solidFill>
                <a:latin typeface="Arial"/>
                <a:ea typeface="Arial"/>
                <a:cs typeface="Arial"/>
                <a:sym typeface="Arial"/>
              </a:rPr>
              <a:t>What do you want to do?</a:t>
            </a:r>
            <a:endParaRPr/>
          </a:p>
        </p:txBody>
      </p:sp>
      <p:sp>
        <p:nvSpPr>
          <p:cNvPr id="962" name="Google Shape;962;p33"/>
          <p:cNvSpPr/>
          <p:nvPr/>
        </p:nvSpPr>
        <p:spPr>
          <a:xfrm>
            <a:off x="4195170" y="7274753"/>
            <a:ext cx="1807526" cy="652163"/>
          </a:xfrm>
          <a:prstGeom prst="wedgeRoundRectCallout">
            <a:avLst>
              <a:gd name="adj1" fmla="val -20064"/>
              <a:gd name="adj2" fmla="val 70301"/>
              <a:gd name="adj3" fmla="val 16667"/>
            </a:avLst>
          </a:prstGeom>
          <a:solidFill>
            <a:srgbClr val="9BD3F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a:solidFill>
                  <a:schemeClr val="dk1"/>
                </a:solidFill>
                <a:latin typeface="Arial"/>
                <a:ea typeface="Arial"/>
                <a:cs typeface="Arial"/>
                <a:sym typeface="Arial"/>
              </a:rPr>
              <a:t>Let me tell you what you should do…</a:t>
            </a:r>
            <a:endParaRPr/>
          </a:p>
        </p:txBody>
      </p:sp>
      <p:sp>
        <p:nvSpPr>
          <p:cNvPr id="963" name="Google Shape;963;p33"/>
          <p:cNvSpPr/>
          <p:nvPr/>
        </p:nvSpPr>
        <p:spPr>
          <a:xfrm>
            <a:off x="4209670" y="6330440"/>
            <a:ext cx="1807526" cy="652163"/>
          </a:xfrm>
          <a:prstGeom prst="wedgeRoundRectCallout">
            <a:avLst>
              <a:gd name="adj1" fmla="val -20064"/>
              <a:gd name="adj2" fmla="val 70301"/>
              <a:gd name="adj3" fmla="val 16667"/>
            </a:avLst>
          </a:prstGeom>
          <a:solidFill>
            <a:srgbClr val="9BD3F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a:solidFill>
                  <a:schemeClr val="dk1"/>
                </a:solidFill>
                <a:latin typeface="Arial"/>
                <a:ea typeface="Arial"/>
                <a:cs typeface="Arial"/>
                <a:sym typeface="Arial"/>
              </a:rPr>
              <a:t>I know what will help you…</a:t>
            </a:r>
            <a:endParaRPr/>
          </a:p>
        </p:txBody>
      </p:sp>
      <p:sp>
        <p:nvSpPr>
          <p:cNvPr id="964" name="Google Shape;964;p33"/>
          <p:cNvSpPr/>
          <p:nvPr/>
        </p:nvSpPr>
        <p:spPr>
          <a:xfrm>
            <a:off x="1616629" y="8187177"/>
            <a:ext cx="1806634" cy="652163"/>
          </a:xfrm>
          <a:prstGeom prst="wedgeRoundRectCallout">
            <a:avLst>
              <a:gd name="adj1" fmla="val -20064"/>
              <a:gd name="adj2" fmla="val 70301"/>
              <a:gd name="adj3" fmla="val 16667"/>
            </a:avLst>
          </a:prstGeom>
          <a:solidFill>
            <a:srgbClr val="CCE9F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a:solidFill>
                  <a:schemeClr val="dk1"/>
                </a:solidFill>
                <a:latin typeface="Arial"/>
                <a:ea typeface="Arial"/>
                <a:cs typeface="Arial"/>
                <a:sym typeface="Arial"/>
              </a:rPr>
              <a:t>How do you feel about this option and about the other options?</a:t>
            </a:r>
            <a:endParaRPr/>
          </a:p>
        </p:txBody>
      </p:sp>
      <p:sp>
        <p:nvSpPr>
          <p:cNvPr id="965" name="Google Shape;965;p33"/>
          <p:cNvSpPr/>
          <p:nvPr/>
        </p:nvSpPr>
        <p:spPr>
          <a:xfrm>
            <a:off x="4195169" y="8212757"/>
            <a:ext cx="1807526" cy="652163"/>
          </a:xfrm>
          <a:prstGeom prst="wedgeRoundRectCallout">
            <a:avLst>
              <a:gd name="adj1" fmla="val -20064"/>
              <a:gd name="adj2" fmla="val 70301"/>
              <a:gd name="adj3" fmla="val 16667"/>
            </a:avLst>
          </a:prstGeom>
          <a:solidFill>
            <a:srgbClr val="9BD3F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a:solidFill>
                  <a:schemeClr val="dk1"/>
                </a:solidFill>
                <a:latin typeface="Arial"/>
                <a:ea typeface="Arial"/>
                <a:cs typeface="Arial"/>
                <a:sym typeface="Arial"/>
              </a:rPr>
              <a:t>This is the option you should choose...</a:t>
            </a:r>
            <a:endParaRPr sz="1100">
              <a:solidFill>
                <a:schemeClr val="dk1"/>
              </a:solidFill>
              <a:latin typeface="Arial"/>
              <a:ea typeface="Arial"/>
              <a:cs typeface="Arial"/>
              <a:sym typeface="Arial"/>
            </a:endParaRPr>
          </a:p>
        </p:txBody>
      </p:sp>
      <p:pic>
        <p:nvPicPr>
          <p:cNvPr id="966" name="Google Shape;966;p33" descr="Checkmark with solid fill"/>
          <p:cNvPicPr preferRelativeResize="0"/>
          <p:nvPr/>
        </p:nvPicPr>
        <p:blipFill rotWithShape="1">
          <a:blip r:embed="rId6">
            <a:alphaModFix/>
          </a:blip>
          <a:srcRect/>
          <a:stretch/>
        </p:blipFill>
        <p:spPr>
          <a:xfrm>
            <a:off x="1213044" y="6441953"/>
            <a:ext cx="275838" cy="275838"/>
          </a:xfrm>
          <a:prstGeom prst="rect">
            <a:avLst/>
          </a:prstGeom>
          <a:noFill/>
          <a:ln>
            <a:noFill/>
          </a:ln>
        </p:spPr>
      </p:pic>
      <p:pic>
        <p:nvPicPr>
          <p:cNvPr id="967" name="Google Shape;967;p33" descr="Checkmark with solid fill"/>
          <p:cNvPicPr preferRelativeResize="0"/>
          <p:nvPr/>
        </p:nvPicPr>
        <p:blipFill rotWithShape="1">
          <a:blip r:embed="rId6">
            <a:alphaModFix/>
          </a:blip>
          <a:srcRect/>
          <a:stretch/>
        </p:blipFill>
        <p:spPr>
          <a:xfrm>
            <a:off x="1198544" y="7386266"/>
            <a:ext cx="275838" cy="275838"/>
          </a:xfrm>
          <a:prstGeom prst="rect">
            <a:avLst/>
          </a:prstGeom>
          <a:noFill/>
          <a:ln>
            <a:noFill/>
          </a:ln>
        </p:spPr>
      </p:pic>
      <p:pic>
        <p:nvPicPr>
          <p:cNvPr id="968" name="Google Shape;968;p33" descr="Checkmark with solid fill"/>
          <p:cNvPicPr preferRelativeResize="0"/>
          <p:nvPr/>
        </p:nvPicPr>
        <p:blipFill rotWithShape="1">
          <a:blip r:embed="rId6">
            <a:alphaModFix/>
          </a:blip>
          <a:srcRect/>
          <a:stretch/>
        </p:blipFill>
        <p:spPr>
          <a:xfrm>
            <a:off x="1198544" y="8324270"/>
            <a:ext cx="275838" cy="275838"/>
          </a:xfrm>
          <a:prstGeom prst="rect">
            <a:avLst/>
          </a:prstGeom>
          <a:noFill/>
          <a:ln>
            <a:noFill/>
          </a:ln>
        </p:spPr>
      </p:pic>
      <p:pic>
        <p:nvPicPr>
          <p:cNvPr id="969" name="Google Shape;969;p33" descr="Close with solid fill"/>
          <p:cNvPicPr preferRelativeResize="0"/>
          <p:nvPr/>
        </p:nvPicPr>
        <p:blipFill rotWithShape="1">
          <a:blip r:embed="rId7">
            <a:alphaModFix/>
          </a:blip>
          <a:srcRect/>
          <a:stretch/>
        </p:blipFill>
        <p:spPr>
          <a:xfrm>
            <a:off x="3820475" y="6501554"/>
            <a:ext cx="275838" cy="275838"/>
          </a:xfrm>
          <a:prstGeom prst="rect">
            <a:avLst/>
          </a:prstGeom>
          <a:noFill/>
          <a:ln>
            <a:noFill/>
          </a:ln>
        </p:spPr>
      </p:pic>
      <p:pic>
        <p:nvPicPr>
          <p:cNvPr id="970" name="Google Shape;970;p33" descr="Close with solid fill"/>
          <p:cNvPicPr preferRelativeResize="0"/>
          <p:nvPr/>
        </p:nvPicPr>
        <p:blipFill rotWithShape="1">
          <a:blip r:embed="rId7">
            <a:alphaModFix/>
          </a:blip>
          <a:srcRect/>
          <a:stretch/>
        </p:blipFill>
        <p:spPr>
          <a:xfrm>
            <a:off x="3805975" y="7445867"/>
            <a:ext cx="275838" cy="275838"/>
          </a:xfrm>
          <a:prstGeom prst="rect">
            <a:avLst/>
          </a:prstGeom>
          <a:noFill/>
          <a:ln>
            <a:noFill/>
          </a:ln>
        </p:spPr>
      </p:pic>
      <p:pic>
        <p:nvPicPr>
          <p:cNvPr id="971" name="Google Shape;971;p33" descr="Close with solid fill"/>
          <p:cNvPicPr preferRelativeResize="0"/>
          <p:nvPr/>
        </p:nvPicPr>
        <p:blipFill rotWithShape="1">
          <a:blip r:embed="rId7">
            <a:alphaModFix/>
          </a:blip>
          <a:srcRect/>
          <a:stretch/>
        </p:blipFill>
        <p:spPr>
          <a:xfrm>
            <a:off x="3805975" y="8383871"/>
            <a:ext cx="275838" cy="275838"/>
          </a:xfrm>
          <a:prstGeom prst="rect">
            <a:avLst/>
          </a:prstGeom>
          <a:noFill/>
          <a:ln>
            <a:noFill/>
          </a:ln>
        </p:spPr>
      </p:pic>
      <p:sp>
        <p:nvSpPr>
          <p:cNvPr id="972" name="Google Shape;972;p33"/>
          <p:cNvSpPr txBox="1"/>
          <p:nvPr/>
        </p:nvSpPr>
        <p:spPr>
          <a:xfrm>
            <a:off x="1012424" y="3204011"/>
            <a:ext cx="5236878" cy="28007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chemeClr val="dk1"/>
                </a:solidFill>
                <a:latin typeface="Calibri"/>
                <a:ea typeface="Calibri"/>
                <a:cs typeface="Calibri"/>
                <a:sym typeface="Calibri"/>
              </a:rPr>
              <a:t>A caseworker can support decision making by:</a:t>
            </a:r>
            <a:endParaRPr dirty="0"/>
          </a:p>
          <a:p>
            <a:pPr marL="171450" marR="0" lvl="0" indent="-171450" algn="l" rtl="0">
              <a:spcBef>
                <a:spcPts val="0"/>
              </a:spcBef>
              <a:spcAft>
                <a:spcPts val="0"/>
              </a:spcAft>
              <a:buClr>
                <a:schemeClr val="dk1"/>
              </a:buClr>
              <a:buSzPts val="1100"/>
              <a:buFont typeface="Arial"/>
              <a:buChar char="•"/>
            </a:pPr>
            <a:r>
              <a:rPr lang="en-US" sz="1100" dirty="0">
                <a:solidFill>
                  <a:schemeClr val="dk1"/>
                </a:solidFill>
                <a:latin typeface="Calibri"/>
                <a:ea typeface="Calibri"/>
                <a:cs typeface="Calibri"/>
                <a:sym typeface="Calibri"/>
              </a:rPr>
              <a:t>Sharing information</a:t>
            </a:r>
            <a:endParaRPr dirty="0"/>
          </a:p>
          <a:p>
            <a:pPr marL="171450" marR="0" lvl="0" indent="-171450" algn="l" rtl="0">
              <a:spcBef>
                <a:spcPts val="0"/>
              </a:spcBef>
              <a:spcAft>
                <a:spcPts val="0"/>
              </a:spcAft>
              <a:buClr>
                <a:schemeClr val="dk1"/>
              </a:buClr>
              <a:buSzPts val="1100"/>
              <a:buFont typeface="Arial"/>
              <a:buChar char="•"/>
            </a:pPr>
            <a:r>
              <a:rPr lang="en-US" sz="1100" dirty="0">
                <a:solidFill>
                  <a:schemeClr val="dk1"/>
                </a:solidFill>
                <a:latin typeface="Calibri"/>
                <a:ea typeface="Calibri"/>
                <a:cs typeface="Calibri"/>
                <a:sym typeface="Calibri"/>
              </a:rPr>
              <a:t>Offering options and discussing them together </a:t>
            </a:r>
            <a:endParaRPr sz="1100" dirty="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100"/>
              <a:buFont typeface="Arial"/>
              <a:buChar char="•"/>
            </a:pPr>
            <a:r>
              <a:rPr lang="en-US" sz="1100" dirty="0">
                <a:solidFill>
                  <a:schemeClr val="dk1"/>
                </a:solidFill>
                <a:latin typeface="Calibri"/>
                <a:ea typeface="Calibri"/>
                <a:cs typeface="Calibri"/>
                <a:sym typeface="Calibri"/>
              </a:rPr>
              <a:t>A caseworker should not tell the child, parent or caregiver what to do. </a:t>
            </a:r>
            <a:endParaRPr dirty="0"/>
          </a:p>
          <a:p>
            <a:pPr marL="0" marR="0" lvl="0" indent="0" algn="l" rtl="0">
              <a:spcBef>
                <a:spcPts val="0"/>
              </a:spcBef>
              <a:spcAft>
                <a:spcPts val="0"/>
              </a:spcAft>
              <a:buNone/>
            </a:pP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b="1" dirty="0">
                <a:solidFill>
                  <a:schemeClr val="dk1"/>
                </a:solidFill>
                <a:latin typeface="Calibri"/>
                <a:ea typeface="Calibri"/>
                <a:cs typeface="Calibri"/>
                <a:sym typeface="Calibri"/>
              </a:rPr>
              <a:t>Do not try to take decisions for children, parents or caregivers (only exceptions are when a child is unsafe and a decision need to be made in their best interests)</a:t>
            </a:r>
            <a:endParaRPr sz="1100" b="1" dirty="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100"/>
              <a:buFont typeface="Arial"/>
              <a:buChar char="•"/>
            </a:pPr>
            <a:r>
              <a:rPr lang="en-US" sz="1100" dirty="0">
                <a:solidFill>
                  <a:schemeClr val="dk1"/>
                </a:solidFill>
                <a:latin typeface="Calibri"/>
                <a:ea typeface="Calibri"/>
                <a:cs typeface="Calibri"/>
                <a:sym typeface="Calibri"/>
              </a:rPr>
              <a:t>It is not empowering </a:t>
            </a:r>
            <a:endParaRPr dirty="0"/>
          </a:p>
          <a:p>
            <a:pPr marL="171450" marR="0" lvl="0" indent="-171450" algn="l" rtl="0">
              <a:spcBef>
                <a:spcPts val="0"/>
              </a:spcBef>
              <a:spcAft>
                <a:spcPts val="0"/>
              </a:spcAft>
              <a:buClr>
                <a:schemeClr val="dk1"/>
              </a:buClr>
              <a:buSzPts val="1100"/>
              <a:buFont typeface="Arial"/>
              <a:buChar char="•"/>
            </a:pPr>
            <a:r>
              <a:rPr lang="en-US" sz="1100" dirty="0">
                <a:solidFill>
                  <a:schemeClr val="dk1"/>
                </a:solidFill>
                <a:latin typeface="Calibri"/>
                <a:ea typeface="Calibri"/>
                <a:cs typeface="Calibri"/>
                <a:sym typeface="Calibri"/>
              </a:rPr>
              <a:t>It’s important to recognize </a:t>
            </a:r>
            <a:r>
              <a:rPr lang="en-US" sz="1100"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they</a:t>
            </a:r>
            <a:r>
              <a:rPr lang="en-US" sz="1100" dirty="0">
                <a:solidFill>
                  <a:schemeClr val="dk1"/>
                </a:solidFill>
                <a:latin typeface="Calibri"/>
                <a:ea typeface="Calibri"/>
                <a:cs typeface="Calibri"/>
                <a:sym typeface="Calibri"/>
              </a:rPr>
              <a:t> know their situation best and they have capacities decide for themselves</a:t>
            </a:r>
            <a:endParaRPr dirty="0"/>
          </a:p>
          <a:p>
            <a:pPr marL="0" marR="0" lvl="0" indent="0" algn="l" rtl="0">
              <a:spcBef>
                <a:spcPts val="0"/>
              </a:spcBef>
              <a:spcAft>
                <a:spcPts val="0"/>
              </a:spcAft>
              <a:buNone/>
            </a:pP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b="1" dirty="0">
                <a:solidFill>
                  <a:schemeClr val="dk1"/>
                </a:solidFill>
                <a:latin typeface="Calibri"/>
                <a:ea typeface="Calibri"/>
                <a:cs typeface="Calibri"/>
                <a:sym typeface="Calibri"/>
              </a:rPr>
              <a:t>Sometimes a child, parent, caregiver or trusted adult might not be looking for advice but simply want to share their story with someone. </a:t>
            </a:r>
            <a:endParaRPr sz="1100" b="1" dirty="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100"/>
              <a:buFont typeface="Arial"/>
              <a:buChar char="•"/>
            </a:pPr>
            <a:r>
              <a:rPr lang="en-US" sz="1100" dirty="0">
                <a:solidFill>
                  <a:schemeClr val="dk1"/>
                </a:solidFill>
                <a:latin typeface="Calibri"/>
                <a:ea typeface="Calibri"/>
                <a:cs typeface="Calibri"/>
                <a:sym typeface="Calibri"/>
              </a:rPr>
              <a:t>Make sure they feel heard and validated</a:t>
            </a:r>
            <a:endParaRPr dirty="0"/>
          </a:p>
          <a:p>
            <a:pPr marL="171450" marR="0" lvl="0" indent="-171450" algn="l" rtl="0">
              <a:spcBef>
                <a:spcPts val="0"/>
              </a:spcBef>
              <a:spcAft>
                <a:spcPts val="0"/>
              </a:spcAft>
              <a:buClr>
                <a:schemeClr val="dk1"/>
              </a:buClr>
              <a:buSzPts val="1100"/>
              <a:buFont typeface="Arial"/>
              <a:buChar char="•"/>
            </a:pPr>
            <a:r>
              <a:rPr lang="en-US" sz="1100" dirty="0">
                <a:solidFill>
                  <a:schemeClr val="dk1"/>
                </a:solidFill>
                <a:latin typeface="Calibri"/>
                <a:ea typeface="Calibri"/>
                <a:cs typeface="Calibri"/>
                <a:sym typeface="Calibri"/>
              </a:rPr>
              <a:t>Show interest by asking questions </a:t>
            </a:r>
            <a:endParaRPr dirty="0"/>
          </a:p>
          <a:p>
            <a:pPr marL="171450" marR="0" lvl="0" indent="-171450" algn="l" rtl="0">
              <a:spcBef>
                <a:spcPts val="0"/>
              </a:spcBef>
              <a:spcAft>
                <a:spcPts val="0"/>
              </a:spcAft>
              <a:buClr>
                <a:schemeClr val="dk1"/>
              </a:buClr>
              <a:buSzPts val="1100"/>
              <a:buFont typeface="Arial"/>
              <a:buChar char="•"/>
            </a:pPr>
            <a:r>
              <a:rPr lang="en-US" sz="1100" dirty="0">
                <a:solidFill>
                  <a:schemeClr val="dk1"/>
                </a:solidFill>
                <a:latin typeface="Calibri"/>
                <a:ea typeface="Calibri"/>
                <a:cs typeface="Calibri"/>
                <a:sym typeface="Calibri"/>
              </a:rPr>
              <a:t>Mention their strengths to boost their confidence. </a:t>
            </a:r>
            <a:endParaRPr dirty="0"/>
          </a:p>
        </p:txBody>
      </p:sp>
      <p:sp>
        <p:nvSpPr>
          <p:cNvPr id="973" name="Google Shape;973;p33"/>
          <p:cNvSpPr/>
          <p:nvPr/>
        </p:nvSpPr>
        <p:spPr>
          <a:xfrm rot="1782986">
            <a:off x="286724" y="301110"/>
            <a:ext cx="335595" cy="289306"/>
          </a:xfrm>
          <a:prstGeom prst="hexagon">
            <a:avLst>
              <a:gd name="adj" fmla="val 28965"/>
              <a:gd name="vf" fmla="val 115470"/>
            </a:avLst>
          </a:prstGeom>
          <a:solidFill>
            <a:schemeClr val="accent4"/>
          </a:solidFill>
          <a:ln w="12700" cap="flat" cmpd="sng">
            <a:solidFill>
              <a:srgbClr val="1D8C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4" name="Google Shape;974;p33"/>
          <p:cNvSpPr/>
          <p:nvPr/>
        </p:nvSpPr>
        <p:spPr>
          <a:xfrm rot="1782986">
            <a:off x="286724" y="76395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5" name="Google Shape;975;p33"/>
          <p:cNvSpPr/>
          <p:nvPr/>
        </p:nvSpPr>
        <p:spPr>
          <a:xfrm rot="1782986">
            <a:off x="286724" y="122680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6" name="Google Shape;976;p33"/>
          <p:cNvSpPr/>
          <p:nvPr/>
        </p:nvSpPr>
        <p:spPr>
          <a:xfrm rot="1782986">
            <a:off x="286724" y="168964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7" name="Google Shape;977;p33"/>
          <p:cNvSpPr/>
          <p:nvPr/>
        </p:nvSpPr>
        <p:spPr>
          <a:xfrm rot="1782986">
            <a:off x="286724" y="215249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8" name="Google Shape;978;p33"/>
          <p:cNvSpPr/>
          <p:nvPr/>
        </p:nvSpPr>
        <p:spPr>
          <a:xfrm rot="1782986">
            <a:off x="286724" y="261533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9" name="Google Shape;979;p33"/>
          <p:cNvSpPr/>
          <p:nvPr/>
        </p:nvSpPr>
        <p:spPr>
          <a:xfrm rot="1782986">
            <a:off x="286724" y="3078179"/>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0" name="Google Shape;980;p33"/>
          <p:cNvSpPr/>
          <p:nvPr/>
        </p:nvSpPr>
        <p:spPr>
          <a:xfrm rot="1782986">
            <a:off x="286724" y="354102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1" name="Google Shape;981;p33"/>
          <p:cNvSpPr/>
          <p:nvPr/>
        </p:nvSpPr>
        <p:spPr>
          <a:xfrm rot="1782986">
            <a:off x="286724" y="4003869"/>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2" name="Google Shape;982;p33"/>
          <p:cNvSpPr/>
          <p:nvPr/>
        </p:nvSpPr>
        <p:spPr>
          <a:xfrm rot="1782986">
            <a:off x="286724" y="446671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sp>
        <p:nvSpPr>
          <p:cNvPr id="987" name="Google Shape;987;p34"/>
          <p:cNvSpPr txBox="1"/>
          <p:nvPr/>
        </p:nvSpPr>
        <p:spPr>
          <a:xfrm>
            <a:off x="932443" y="1189081"/>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DIRECTIVE AND NON-DIRECTIVE ACTIVITIES </a:t>
            </a:r>
            <a:endParaRPr/>
          </a:p>
        </p:txBody>
      </p:sp>
      <p:sp>
        <p:nvSpPr>
          <p:cNvPr id="988" name="Google Shape;988;p34"/>
          <p:cNvSpPr txBox="1"/>
          <p:nvPr/>
        </p:nvSpPr>
        <p:spPr>
          <a:xfrm>
            <a:off x="4025899" y="3301181"/>
            <a:ext cx="2160586" cy="12772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NON-DIRECTIVE ACTIVITIES</a:t>
            </a:r>
            <a:endParaRPr/>
          </a:p>
          <a:p>
            <a:pPr marL="285750" marR="0" lvl="0" indent="-2857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The child chooses the activity</a:t>
            </a:r>
            <a:endParaRPr/>
          </a:p>
          <a:p>
            <a:pPr marL="285750" marR="0" lvl="0" indent="-2857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The child can take the lead and the caseworker follows</a:t>
            </a:r>
            <a:endParaRPr/>
          </a:p>
          <a:p>
            <a:pPr marL="285750" marR="0" lvl="0" indent="-2857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The caseworker does not have an agenda with topics prepared</a:t>
            </a:r>
            <a:endParaRPr/>
          </a:p>
        </p:txBody>
      </p:sp>
      <p:sp>
        <p:nvSpPr>
          <p:cNvPr id="989" name="Google Shape;989;p34"/>
          <p:cNvSpPr txBox="1"/>
          <p:nvPr/>
        </p:nvSpPr>
        <p:spPr>
          <a:xfrm>
            <a:off x="4025900" y="1659545"/>
            <a:ext cx="2209981"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DIRECTIVE ACTIVITIES</a:t>
            </a:r>
            <a:endParaRPr/>
          </a:p>
          <a:p>
            <a:pPr marL="285750" marR="0" lvl="0" indent="-2857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The caseworker selects and prepares the activity</a:t>
            </a:r>
            <a:endParaRPr/>
          </a:p>
          <a:p>
            <a:pPr marL="285750" marR="0" lvl="0" indent="-2857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The caseworker guides the child through the activity</a:t>
            </a:r>
            <a:endParaRPr/>
          </a:p>
          <a:p>
            <a:pPr marL="285750" marR="0" lvl="0" indent="-2857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The caseworker brings up certain topics to discuss with the child</a:t>
            </a:r>
            <a:endParaRPr/>
          </a:p>
        </p:txBody>
      </p:sp>
      <p:grpSp>
        <p:nvGrpSpPr>
          <p:cNvPr id="990" name="Google Shape;990;p34"/>
          <p:cNvGrpSpPr/>
          <p:nvPr/>
        </p:nvGrpSpPr>
        <p:grpSpPr>
          <a:xfrm>
            <a:off x="1146464" y="1719690"/>
            <a:ext cx="2643981" cy="1228546"/>
            <a:chOff x="1146464" y="1813089"/>
            <a:chExt cx="3283033" cy="1525486"/>
          </a:xfrm>
        </p:grpSpPr>
        <p:grpSp>
          <p:nvGrpSpPr>
            <p:cNvPr id="991" name="Google Shape;991;p34"/>
            <p:cNvGrpSpPr/>
            <p:nvPr/>
          </p:nvGrpSpPr>
          <p:grpSpPr>
            <a:xfrm>
              <a:off x="3820060" y="2369546"/>
              <a:ext cx="609437" cy="969029"/>
              <a:chOff x="860877" y="1929282"/>
              <a:chExt cx="1053230" cy="1674679"/>
            </a:xfrm>
          </p:grpSpPr>
          <p:sp>
            <p:nvSpPr>
              <p:cNvPr id="992" name="Google Shape;992;p34"/>
              <p:cNvSpPr/>
              <p:nvPr/>
            </p:nvSpPr>
            <p:spPr>
              <a:xfrm>
                <a:off x="1052733" y="2725467"/>
                <a:ext cx="671847" cy="878494"/>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Arial"/>
                  <a:ea typeface="Arial"/>
                  <a:cs typeface="Arial"/>
                  <a:sym typeface="Arial"/>
                </a:endParaRPr>
              </a:p>
            </p:txBody>
          </p:sp>
          <p:sp>
            <p:nvSpPr>
              <p:cNvPr id="993" name="Google Shape;993;p34"/>
              <p:cNvSpPr/>
              <p:nvPr/>
            </p:nvSpPr>
            <p:spPr>
              <a:xfrm>
                <a:off x="1047750" y="1929282"/>
                <a:ext cx="679484" cy="679484"/>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1">
                  <a:solidFill>
                    <a:schemeClr val="lt1"/>
                  </a:solidFill>
                  <a:latin typeface="Arial"/>
                  <a:ea typeface="Arial"/>
                  <a:cs typeface="Arial"/>
                  <a:sym typeface="Arial"/>
                </a:endParaRPr>
              </a:p>
            </p:txBody>
          </p:sp>
          <p:sp>
            <p:nvSpPr>
              <p:cNvPr id="994" name="Google Shape;994;p34"/>
              <p:cNvSpPr/>
              <p:nvPr/>
            </p:nvSpPr>
            <p:spPr>
              <a:xfrm>
                <a:off x="860877" y="2993721"/>
                <a:ext cx="1053230" cy="610240"/>
              </a:xfrm>
              <a:prstGeom prst="trapezoid">
                <a:avLst>
                  <a:gd name="adj" fmla="val 3304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grpSp>
          <p:nvGrpSpPr>
            <p:cNvPr id="995" name="Google Shape;995;p34"/>
            <p:cNvGrpSpPr/>
            <p:nvPr/>
          </p:nvGrpSpPr>
          <p:grpSpPr>
            <a:xfrm>
              <a:off x="2177654" y="1813089"/>
              <a:ext cx="521410" cy="1525486"/>
              <a:chOff x="1022970" y="2227840"/>
              <a:chExt cx="1141610" cy="3340002"/>
            </a:xfrm>
          </p:grpSpPr>
          <p:sp>
            <p:nvSpPr>
              <p:cNvPr id="996" name="Google Shape;996;p34"/>
              <p:cNvSpPr/>
              <p:nvPr/>
            </p:nvSpPr>
            <p:spPr>
              <a:xfrm>
                <a:off x="1022970" y="2227840"/>
                <a:ext cx="1141610" cy="114161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997" name="Google Shape;997;p34"/>
              <p:cNvSpPr/>
              <p:nvPr/>
            </p:nvSpPr>
            <p:spPr>
              <a:xfrm>
                <a:off x="1022970" y="3582437"/>
                <a:ext cx="1141610" cy="1985405"/>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cxnSp>
          <p:nvCxnSpPr>
            <p:cNvPr id="998" name="Google Shape;998;p34"/>
            <p:cNvCxnSpPr/>
            <p:nvPr/>
          </p:nvCxnSpPr>
          <p:spPr>
            <a:xfrm>
              <a:off x="1146464" y="3288471"/>
              <a:ext cx="2548335" cy="0"/>
            </a:xfrm>
            <a:prstGeom prst="straightConnector1">
              <a:avLst/>
            </a:prstGeom>
            <a:noFill/>
            <a:ln w="38100" cap="flat" cmpd="sng">
              <a:solidFill>
                <a:schemeClr val="accent4"/>
              </a:solidFill>
              <a:prstDash val="dash"/>
              <a:miter lim="800000"/>
              <a:headEnd type="none" w="sm" len="sm"/>
              <a:tailEnd type="stealth" w="med" len="med"/>
            </a:ln>
          </p:spPr>
        </p:cxnSp>
      </p:grpSp>
      <p:grpSp>
        <p:nvGrpSpPr>
          <p:cNvPr id="999" name="Google Shape;999;p34"/>
          <p:cNvGrpSpPr/>
          <p:nvPr/>
        </p:nvGrpSpPr>
        <p:grpSpPr>
          <a:xfrm>
            <a:off x="1201902" y="3301181"/>
            <a:ext cx="2588544" cy="1250884"/>
            <a:chOff x="1201901" y="5028763"/>
            <a:chExt cx="3156797" cy="1525486"/>
          </a:xfrm>
        </p:grpSpPr>
        <p:grpSp>
          <p:nvGrpSpPr>
            <p:cNvPr id="1000" name="Google Shape;1000;p34"/>
            <p:cNvGrpSpPr/>
            <p:nvPr/>
          </p:nvGrpSpPr>
          <p:grpSpPr>
            <a:xfrm>
              <a:off x="2171349" y="5585220"/>
              <a:ext cx="609437" cy="969029"/>
              <a:chOff x="860877" y="1929282"/>
              <a:chExt cx="1053230" cy="1674679"/>
            </a:xfrm>
          </p:grpSpPr>
          <p:sp>
            <p:nvSpPr>
              <p:cNvPr id="1001" name="Google Shape;1001;p34"/>
              <p:cNvSpPr/>
              <p:nvPr/>
            </p:nvSpPr>
            <p:spPr>
              <a:xfrm>
                <a:off x="1052733" y="2725467"/>
                <a:ext cx="671847" cy="878494"/>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Arial"/>
                  <a:ea typeface="Arial"/>
                  <a:cs typeface="Arial"/>
                  <a:sym typeface="Arial"/>
                </a:endParaRPr>
              </a:p>
            </p:txBody>
          </p:sp>
          <p:sp>
            <p:nvSpPr>
              <p:cNvPr id="1002" name="Google Shape;1002;p34"/>
              <p:cNvSpPr/>
              <p:nvPr/>
            </p:nvSpPr>
            <p:spPr>
              <a:xfrm>
                <a:off x="1047750" y="1929282"/>
                <a:ext cx="679484" cy="679484"/>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1">
                  <a:solidFill>
                    <a:schemeClr val="lt1"/>
                  </a:solidFill>
                  <a:latin typeface="Arial"/>
                  <a:ea typeface="Arial"/>
                  <a:cs typeface="Arial"/>
                  <a:sym typeface="Arial"/>
                </a:endParaRPr>
              </a:p>
            </p:txBody>
          </p:sp>
          <p:sp>
            <p:nvSpPr>
              <p:cNvPr id="1003" name="Google Shape;1003;p34"/>
              <p:cNvSpPr/>
              <p:nvPr/>
            </p:nvSpPr>
            <p:spPr>
              <a:xfrm>
                <a:off x="860877" y="2993721"/>
                <a:ext cx="1053230" cy="610240"/>
              </a:xfrm>
              <a:prstGeom prst="trapezoid">
                <a:avLst>
                  <a:gd name="adj" fmla="val 3304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grpSp>
          <p:nvGrpSpPr>
            <p:cNvPr id="1004" name="Google Shape;1004;p34"/>
            <p:cNvGrpSpPr/>
            <p:nvPr/>
          </p:nvGrpSpPr>
          <p:grpSpPr>
            <a:xfrm>
              <a:off x="3837288" y="5028763"/>
              <a:ext cx="521410" cy="1525486"/>
              <a:chOff x="1022970" y="2227840"/>
              <a:chExt cx="1141610" cy="3340002"/>
            </a:xfrm>
          </p:grpSpPr>
          <p:sp>
            <p:nvSpPr>
              <p:cNvPr id="1005" name="Google Shape;1005;p34"/>
              <p:cNvSpPr/>
              <p:nvPr/>
            </p:nvSpPr>
            <p:spPr>
              <a:xfrm>
                <a:off x="1022970" y="2227840"/>
                <a:ext cx="1141610" cy="114161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1006" name="Google Shape;1006;p34"/>
              <p:cNvSpPr/>
              <p:nvPr/>
            </p:nvSpPr>
            <p:spPr>
              <a:xfrm>
                <a:off x="1022970" y="3582437"/>
                <a:ext cx="1141610" cy="1985405"/>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cxnSp>
          <p:nvCxnSpPr>
            <p:cNvPr id="1007" name="Google Shape;1007;p34"/>
            <p:cNvCxnSpPr/>
            <p:nvPr/>
          </p:nvCxnSpPr>
          <p:spPr>
            <a:xfrm>
              <a:off x="1201901" y="6504145"/>
              <a:ext cx="2548335" cy="0"/>
            </a:xfrm>
            <a:prstGeom prst="straightConnector1">
              <a:avLst/>
            </a:prstGeom>
            <a:noFill/>
            <a:ln w="38100" cap="flat" cmpd="sng">
              <a:solidFill>
                <a:schemeClr val="accent4"/>
              </a:solidFill>
              <a:prstDash val="dash"/>
              <a:miter lim="800000"/>
              <a:headEnd type="none" w="sm" len="sm"/>
              <a:tailEnd type="stealth" w="med" len="med"/>
            </a:ln>
          </p:spPr>
        </p:cxnSp>
      </p:grpSp>
      <p:sp>
        <p:nvSpPr>
          <p:cNvPr id="1008" name="Google Shape;1008;p34"/>
          <p:cNvSpPr txBox="1"/>
          <p:nvPr/>
        </p:nvSpPr>
        <p:spPr>
          <a:xfrm>
            <a:off x="984069" y="718617"/>
            <a:ext cx="525181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200"/>
              <a:buFont typeface="Calibri"/>
              <a:buNone/>
            </a:pPr>
            <a:r>
              <a:rPr lang="en-US" sz="1200" b="1">
                <a:solidFill>
                  <a:schemeClr val="lt1"/>
                </a:solidFill>
                <a:highlight>
                  <a:srgbClr val="1D8CC8"/>
                </a:highlight>
                <a:latin typeface="Calibri"/>
                <a:ea typeface="Calibri"/>
                <a:cs typeface="Calibri"/>
                <a:sym typeface="Calibri"/>
              </a:rPr>
              <a:t>FOCUSED NON-SPECIALIZED MHPSS INTERVENTIONS</a:t>
            </a:r>
            <a:endParaRPr/>
          </a:p>
        </p:txBody>
      </p:sp>
      <p:sp>
        <p:nvSpPr>
          <p:cNvPr id="1009" name="Google Shape;1009;p34"/>
          <p:cNvSpPr txBox="1"/>
          <p:nvPr/>
        </p:nvSpPr>
        <p:spPr>
          <a:xfrm>
            <a:off x="996287" y="5242603"/>
            <a:ext cx="525404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THREE TYPES OF FOCUSED NON-SPECIALIZED INTERVENTIONS</a:t>
            </a:r>
            <a:endParaRPr/>
          </a:p>
        </p:txBody>
      </p:sp>
      <p:sp>
        <p:nvSpPr>
          <p:cNvPr id="1010" name="Google Shape;1010;p34"/>
          <p:cNvSpPr txBox="1"/>
          <p:nvPr/>
        </p:nvSpPr>
        <p:spPr>
          <a:xfrm>
            <a:off x="996286" y="7353931"/>
            <a:ext cx="1344249"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dk1"/>
                </a:solidFill>
                <a:latin typeface="Calibri"/>
                <a:ea typeface="Calibri"/>
                <a:cs typeface="Calibri"/>
                <a:sym typeface="Calibri"/>
              </a:rPr>
              <a:t>Psychoeducation </a:t>
            </a:r>
            <a:endParaRPr/>
          </a:p>
        </p:txBody>
      </p:sp>
      <p:grpSp>
        <p:nvGrpSpPr>
          <p:cNvPr id="1011" name="Google Shape;1011;p34"/>
          <p:cNvGrpSpPr/>
          <p:nvPr/>
        </p:nvGrpSpPr>
        <p:grpSpPr>
          <a:xfrm>
            <a:off x="2886462" y="6067172"/>
            <a:ext cx="1257207" cy="985696"/>
            <a:chOff x="6991951" y="4889541"/>
            <a:chExt cx="1095111" cy="881468"/>
          </a:xfrm>
        </p:grpSpPr>
        <p:grpSp>
          <p:nvGrpSpPr>
            <p:cNvPr id="1012" name="Google Shape;1012;p34"/>
            <p:cNvGrpSpPr/>
            <p:nvPr/>
          </p:nvGrpSpPr>
          <p:grpSpPr>
            <a:xfrm>
              <a:off x="6991951" y="4889541"/>
              <a:ext cx="527956" cy="538568"/>
              <a:chOff x="6673904" y="4927635"/>
              <a:chExt cx="864452" cy="881827"/>
            </a:xfrm>
          </p:grpSpPr>
          <p:sp>
            <p:nvSpPr>
              <p:cNvPr id="1013" name="Google Shape;1013;p34"/>
              <p:cNvSpPr/>
              <p:nvPr/>
            </p:nvSpPr>
            <p:spPr>
              <a:xfrm>
                <a:off x="6673904" y="4927635"/>
                <a:ext cx="864452" cy="881827"/>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Arial"/>
                  <a:ea typeface="Arial"/>
                  <a:cs typeface="Arial"/>
                  <a:sym typeface="Arial"/>
                </a:endParaRPr>
              </a:p>
            </p:txBody>
          </p:sp>
          <p:sp>
            <p:nvSpPr>
              <p:cNvPr id="1014" name="Google Shape;1014;p34"/>
              <p:cNvSpPr/>
              <p:nvPr/>
            </p:nvSpPr>
            <p:spPr>
              <a:xfrm rot="10800000">
                <a:off x="6917818" y="5355565"/>
                <a:ext cx="376623" cy="303235"/>
              </a:xfrm>
              <a:prstGeom prst="blockArc">
                <a:avLst>
                  <a:gd name="adj1" fmla="val 10800000"/>
                  <a:gd name="adj2" fmla="val 0"/>
                  <a:gd name="adj3" fmla="val 25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dk1"/>
                  </a:solidFill>
                  <a:latin typeface="Arial"/>
                  <a:ea typeface="Arial"/>
                  <a:cs typeface="Arial"/>
                  <a:sym typeface="Arial"/>
                </a:endParaRPr>
              </a:p>
            </p:txBody>
          </p:sp>
        </p:grpSp>
        <p:grpSp>
          <p:nvGrpSpPr>
            <p:cNvPr id="1015" name="Google Shape;1015;p34"/>
            <p:cNvGrpSpPr/>
            <p:nvPr/>
          </p:nvGrpSpPr>
          <p:grpSpPr>
            <a:xfrm>
              <a:off x="7559106" y="5232441"/>
              <a:ext cx="527956" cy="538568"/>
              <a:chOff x="7662737" y="4933947"/>
              <a:chExt cx="864452" cy="881827"/>
            </a:xfrm>
          </p:grpSpPr>
          <p:sp>
            <p:nvSpPr>
              <p:cNvPr id="1016" name="Google Shape;1016;p34"/>
              <p:cNvSpPr/>
              <p:nvPr/>
            </p:nvSpPr>
            <p:spPr>
              <a:xfrm>
                <a:off x="7662737" y="4933947"/>
                <a:ext cx="864452" cy="881827"/>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Arial"/>
                  <a:ea typeface="Arial"/>
                  <a:cs typeface="Arial"/>
                  <a:sym typeface="Arial"/>
                </a:endParaRPr>
              </a:p>
            </p:txBody>
          </p:sp>
          <p:sp>
            <p:nvSpPr>
              <p:cNvPr id="1017" name="Google Shape;1017;p34"/>
              <p:cNvSpPr/>
              <p:nvPr/>
            </p:nvSpPr>
            <p:spPr>
              <a:xfrm>
                <a:off x="7923857" y="5512539"/>
                <a:ext cx="376623" cy="303235"/>
              </a:xfrm>
              <a:prstGeom prst="blockArc">
                <a:avLst>
                  <a:gd name="adj1" fmla="val 10800000"/>
                  <a:gd name="adj2" fmla="val 0"/>
                  <a:gd name="adj3" fmla="val 25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dk1"/>
                  </a:solidFill>
                  <a:latin typeface="Arial"/>
                  <a:ea typeface="Arial"/>
                  <a:cs typeface="Arial"/>
                  <a:sym typeface="Arial"/>
                </a:endParaRPr>
              </a:p>
            </p:txBody>
          </p:sp>
        </p:grpSp>
      </p:grpSp>
      <p:sp>
        <p:nvSpPr>
          <p:cNvPr id="1018" name="Google Shape;1018;p34"/>
          <p:cNvSpPr txBox="1"/>
          <p:nvPr/>
        </p:nvSpPr>
        <p:spPr>
          <a:xfrm>
            <a:off x="2787682" y="7361420"/>
            <a:ext cx="1344249"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dk1"/>
                </a:solidFill>
                <a:latin typeface="Calibri"/>
                <a:ea typeface="Calibri"/>
                <a:cs typeface="Calibri"/>
                <a:sym typeface="Calibri"/>
              </a:rPr>
              <a:t>Expressive activities</a:t>
            </a:r>
            <a:endParaRPr/>
          </a:p>
        </p:txBody>
      </p:sp>
      <p:sp>
        <p:nvSpPr>
          <p:cNvPr id="1019" name="Google Shape;1019;p34"/>
          <p:cNvSpPr txBox="1"/>
          <p:nvPr/>
        </p:nvSpPr>
        <p:spPr>
          <a:xfrm>
            <a:off x="4600356" y="7361421"/>
            <a:ext cx="1433224"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dk1"/>
                </a:solidFill>
                <a:latin typeface="Calibri"/>
                <a:ea typeface="Calibri"/>
                <a:cs typeface="Calibri"/>
                <a:sym typeface="Calibri"/>
              </a:rPr>
              <a:t>Emotional regulation activities</a:t>
            </a:r>
            <a:endParaRPr/>
          </a:p>
        </p:txBody>
      </p:sp>
      <p:pic>
        <p:nvPicPr>
          <p:cNvPr id="1020" name="Google Shape;1020;p34" descr="Scientific Thought with solid fill"/>
          <p:cNvPicPr preferRelativeResize="0"/>
          <p:nvPr/>
        </p:nvPicPr>
        <p:blipFill rotWithShape="1">
          <a:blip r:embed="rId3">
            <a:alphaModFix/>
          </a:blip>
          <a:srcRect/>
          <a:stretch/>
        </p:blipFill>
        <p:spPr>
          <a:xfrm>
            <a:off x="1225545" y="6037872"/>
            <a:ext cx="1106113" cy="1106113"/>
          </a:xfrm>
          <a:prstGeom prst="rect">
            <a:avLst/>
          </a:prstGeom>
          <a:noFill/>
          <a:ln>
            <a:noFill/>
          </a:ln>
        </p:spPr>
      </p:pic>
      <p:grpSp>
        <p:nvGrpSpPr>
          <p:cNvPr id="1021" name="Google Shape;1021;p34"/>
          <p:cNvGrpSpPr/>
          <p:nvPr/>
        </p:nvGrpSpPr>
        <p:grpSpPr>
          <a:xfrm>
            <a:off x="4701419" y="6037872"/>
            <a:ext cx="1355868" cy="1009476"/>
            <a:chOff x="8886140" y="2128856"/>
            <a:chExt cx="2458554" cy="1946452"/>
          </a:xfrm>
        </p:grpSpPr>
        <p:grpSp>
          <p:nvGrpSpPr>
            <p:cNvPr id="1022" name="Google Shape;1022;p34"/>
            <p:cNvGrpSpPr/>
            <p:nvPr/>
          </p:nvGrpSpPr>
          <p:grpSpPr>
            <a:xfrm>
              <a:off x="9892149" y="2128856"/>
              <a:ext cx="1452545" cy="1452545"/>
              <a:chOff x="9854276" y="2446764"/>
              <a:chExt cx="1691138" cy="1691138"/>
            </a:xfrm>
          </p:grpSpPr>
          <p:pic>
            <p:nvPicPr>
              <p:cNvPr id="1023" name="Google Shape;1023;p34" descr="Head with gears with solid fill"/>
              <p:cNvPicPr preferRelativeResize="0"/>
              <p:nvPr/>
            </p:nvPicPr>
            <p:blipFill rotWithShape="1">
              <a:blip r:embed="rId4">
                <a:alphaModFix/>
              </a:blip>
              <a:srcRect/>
              <a:stretch/>
            </p:blipFill>
            <p:spPr>
              <a:xfrm>
                <a:off x="9854276" y="2446764"/>
                <a:ext cx="1691138" cy="1691138"/>
              </a:xfrm>
              <a:prstGeom prst="rect">
                <a:avLst/>
              </a:prstGeom>
              <a:noFill/>
              <a:ln>
                <a:noFill/>
              </a:ln>
            </p:spPr>
          </p:pic>
          <p:sp>
            <p:nvSpPr>
              <p:cNvPr id="1024" name="Google Shape;1024;p34"/>
              <p:cNvSpPr/>
              <p:nvPr/>
            </p:nvSpPr>
            <p:spPr>
              <a:xfrm>
                <a:off x="10149995" y="2618375"/>
                <a:ext cx="927324" cy="927324"/>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sp>
          <p:nvSpPr>
            <p:cNvPr id="1025" name="Google Shape;1025;p34"/>
            <p:cNvSpPr/>
            <p:nvPr/>
          </p:nvSpPr>
          <p:spPr>
            <a:xfrm>
              <a:off x="8886140" y="3141728"/>
              <a:ext cx="1044952" cy="933580"/>
            </a:xfrm>
            <a:prstGeom prst="hear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1026" name="Google Shape;1026;p34"/>
            <p:cNvSpPr/>
            <p:nvPr/>
          </p:nvSpPr>
          <p:spPr>
            <a:xfrm>
              <a:off x="9552620" y="2721660"/>
              <a:ext cx="785179" cy="498487"/>
            </a:xfrm>
            <a:custGeom>
              <a:avLst/>
              <a:gdLst/>
              <a:ahLst/>
              <a:cxnLst/>
              <a:rect l="l" t="t" r="r" b="b"/>
              <a:pathLst>
                <a:path w="914400" h="977900" extrusionOk="0">
                  <a:moveTo>
                    <a:pt x="0" y="977900"/>
                  </a:moveTo>
                  <a:cubicBezTo>
                    <a:pt x="82550" y="716491"/>
                    <a:pt x="165100" y="455083"/>
                    <a:pt x="317500" y="292100"/>
                  </a:cubicBezTo>
                  <a:cubicBezTo>
                    <a:pt x="469900" y="129117"/>
                    <a:pt x="692150" y="64558"/>
                    <a:pt x="914400" y="0"/>
                  </a:cubicBezTo>
                </a:path>
              </a:pathLst>
            </a:custGeom>
            <a:noFill/>
            <a:ln w="19050" cap="flat"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sp>
        <p:nvSpPr>
          <p:cNvPr id="1027" name="Google Shape;1027;p34"/>
          <p:cNvSpPr/>
          <p:nvPr/>
        </p:nvSpPr>
        <p:spPr>
          <a:xfrm rot="1782986">
            <a:off x="286724" y="301110"/>
            <a:ext cx="335595" cy="289306"/>
          </a:xfrm>
          <a:prstGeom prst="hexagon">
            <a:avLst>
              <a:gd name="adj" fmla="val 28965"/>
              <a:gd name="vf" fmla="val 115470"/>
            </a:avLst>
          </a:prstGeom>
          <a:solidFill>
            <a:schemeClr val="accent4"/>
          </a:solidFill>
          <a:ln w="12700" cap="flat" cmpd="sng">
            <a:solidFill>
              <a:srgbClr val="1D8C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8" name="Google Shape;1028;p34"/>
          <p:cNvSpPr/>
          <p:nvPr/>
        </p:nvSpPr>
        <p:spPr>
          <a:xfrm rot="1782986">
            <a:off x="286724" y="76395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9" name="Google Shape;1029;p34"/>
          <p:cNvSpPr/>
          <p:nvPr/>
        </p:nvSpPr>
        <p:spPr>
          <a:xfrm rot="1782986">
            <a:off x="286724" y="122680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0" name="Google Shape;1030;p34"/>
          <p:cNvSpPr/>
          <p:nvPr/>
        </p:nvSpPr>
        <p:spPr>
          <a:xfrm rot="1782986">
            <a:off x="286724" y="168964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1" name="Google Shape;1031;p34"/>
          <p:cNvSpPr/>
          <p:nvPr/>
        </p:nvSpPr>
        <p:spPr>
          <a:xfrm rot="1782986">
            <a:off x="286724" y="215249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2" name="Google Shape;1032;p34"/>
          <p:cNvSpPr/>
          <p:nvPr/>
        </p:nvSpPr>
        <p:spPr>
          <a:xfrm rot="1782986">
            <a:off x="286724" y="261533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3" name="Google Shape;1033;p34"/>
          <p:cNvSpPr/>
          <p:nvPr/>
        </p:nvSpPr>
        <p:spPr>
          <a:xfrm rot="1782986">
            <a:off x="286724" y="3078179"/>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4" name="Google Shape;1034;p34"/>
          <p:cNvSpPr/>
          <p:nvPr/>
        </p:nvSpPr>
        <p:spPr>
          <a:xfrm rot="1782986">
            <a:off x="286724" y="3541024"/>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5" name="Google Shape;1035;p34"/>
          <p:cNvSpPr/>
          <p:nvPr/>
        </p:nvSpPr>
        <p:spPr>
          <a:xfrm rot="1782986">
            <a:off x="286724" y="4003869"/>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6" name="Google Shape;1036;p34"/>
          <p:cNvSpPr/>
          <p:nvPr/>
        </p:nvSpPr>
        <p:spPr>
          <a:xfrm rot="1782986">
            <a:off x="286724" y="446671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40"/>
        <p:cNvGrpSpPr/>
        <p:nvPr/>
      </p:nvGrpSpPr>
      <p:grpSpPr>
        <a:xfrm>
          <a:off x="0" y="0"/>
          <a:ext cx="0" cy="0"/>
          <a:chOff x="0" y="0"/>
          <a:chExt cx="0" cy="0"/>
        </a:xfrm>
      </p:grpSpPr>
      <p:sp>
        <p:nvSpPr>
          <p:cNvPr id="1041" name="Google Shape;1041;p35"/>
          <p:cNvSpPr/>
          <p:nvPr/>
        </p:nvSpPr>
        <p:spPr>
          <a:xfrm>
            <a:off x="3947159" y="998419"/>
            <a:ext cx="2303169" cy="1895990"/>
          </a:xfrm>
          <a:prstGeom prst="roundRect">
            <a:avLst>
              <a:gd name="adj" fmla="val 16667"/>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1042" name="Google Shape;1042;p35"/>
          <p:cNvSpPr/>
          <p:nvPr/>
        </p:nvSpPr>
        <p:spPr>
          <a:xfrm>
            <a:off x="3947159" y="3085023"/>
            <a:ext cx="2303169" cy="1752113"/>
          </a:xfrm>
          <a:prstGeom prst="roundRect">
            <a:avLst>
              <a:gd name="adj" fmla="val 16667"/>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1043" name="Google Shape;1043;p35"/>
          <p:cNvSpPr txBox="1"/>
          <p:nvPr/>
        </p:nvSpPr>
        <p:spPr>
          <a:xfrm>
            <a:off x="996286" y="1136571"/>
            <a:ext cx="2656955" cy="38164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Psychoeducation is a MHPSS intervention in which information is shared on mental health and coping techniques</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Basic psychoeducation can be provided to directly to the child, parent, caregivers and/or trusted adult.</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A caseworker should not provide psychoeducation beyond basic level as they are not specialized in MHPSS and specialized focused MHPSS is not part of their role.</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This is also a family strengthening intervention, as this can strengthen the capacity of caregiver to:</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Support their child to express themselves</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Better understand their feelings </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Regulate their emotions </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Cope with changes or adverse events</a:t>
            </a:r>
            <a:endParaRPr/>
          </a:p>
        </p:txBody>
      </p:sp>
      <p:sp>
        <p:nvSpPr>
          <p:cNvPr id="1044" name="Google Shape;1044;p35"/>
          <p:cNvSpPr txBox="1"/>
          <p:nvPr/>
        </p:nvSpPr>
        <p:spPr>
          <a:xfrm>
            <a:off x="4738926" y="1126673"/>
            <a:ext cx="1217484" cy="161582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Recognizing emotions</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Impact of stress and distress</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Mental health issues, disorders or illness</a:t>
            </a:r>
            <a:endParaRPr/>
          </a:p>
        </p:txBody>
      </p:sp>
      <p:pic>
        <p:nvPicPr>
          <p:cNvPr id="1045" name="Google Shape;1045;p35" descr="Scientific Thought with solid fill"/>
          <p:cNvPicPr preferRelativeResize="0"/>
          <p:nvPr/>
        </p:nvPicPr>
        <p:blipFill rotWithShape="1">
          <a:blip r:embed="rId3">
            <a:alphaModFix/>
          </a:blip>
          <a:srcRect/>
          <a:stretch/>
        </p:blipFill>
        <p:spPr>
          <a:xfrm>
            <a:off x="5451174" y="410832"/>
            <a:ext cx="1009476" cy="1009476"/>
          </a:xfrm>
          <a:prstGeom prst="rect">
            <a:avLst/>
          </a:prstGeom>
          <a:noFill/>
          <a:ln>
            <a:noFill/>
          </a:ln>
        </p:spPr>
      </p:pic>
      <p:sp>
        <p:nvSpPr>
          <p:cNvPr id="1046" name="Google Shape;1046;p35"/>
          <p:cNvSpPr/>
          <p:nvPr/>
        </p:nvSpPr>
        <p:spPr>
          <a:xfrm rot="2700000">
            <a:off x="4253008" y="2255848"/>
            <a:ext cx="393956" cy="406966"/>
          </a:xfrm>
          <a:prstGeom prst="mathPlus">
            <a:avLst>
              <a:gd name="adj1" fmla="val 14924"/>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1047" name="Google Shape;1047;p35"/>
          <p:cNvSpPr/>
          <p:nvPr/>
        </p:nvSpPr>
        <p:spPr>
          <a:xfrm rot="-3238909">
            <a:off x="4292666" y="1816377"/>
            <a:ext cx="306312" cy="159616"/>
          </a:xfrm>
          <a:prstGeom prst="corner">
            <a:avLst>
              <a:gd name="adj1" fmla="val 42208"/>
              <a:gd name="adj2" fmla="val 4335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1048" name="Google Shape;1048;p35"/>
          <p:cNvSpPr txBox="1"/>
          <p:nvPr/>
        </p:nvSpPr>
        <p:spPr>
          <a:xfrm>
            <a:off x="996286" y="721420"/>
            <a:ext cx="203113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PSYCHOEDUCATION</a:t>
            </a:r>
            <a:endParaRPr/>
          </a:p>
        </p:txBody>
      </p:sp>
      <p:sp>
        <p:nvSpPr>
          <p:cNvPr id="1049" name="Google Shape;1049;p35"/>
          <p:cNvSpPr/>
          <p:nvPr/>
        </p:nvSpPr>
        <p:spPr>
          <a:xfrm rot="-3238909">
            <a:off x="4292586" y="1341540"/>
            <a:ext cx="306312" cy="159616"/>
          </a:xfrm>
          <a:prstGeom prst="corner">
            <a:avLst>
              <a:gd name="adj1" fmla="val 42208"/>
              <a:gd name="adj2" fmla="val 4335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1050" name="Google Shape;1050;p35"/>
          <p:cNvSpPr txBox="1"/>
          <p:nvPr/>
        </p:nvSpPr>
        <p:spPr>
          <a:xfrm>
            <a:off x="4166817" y="3270114"/>
            <a:ext cx="1968444"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THE GOALS OF PSYCHOEDUCATION</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To better understand emotional health and wellbeing</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To feel more confident and in control (empowering)</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To support coping</a:t>
            </a:r>
            <a:endParaRPr/>
          </a:p>
        </p:txBody>
      </p:sp>
      <p:sp>
        <p:nvSpPr>
          <p:cNvPr id="1051" name="Google Shape;1051;p35"/>
          <p:cNvSpPr txBox="1"/>
          <p:nvPr/>
        </p:nvSpPr>
        <p:spPr>
          <a:xfrm>
            <a:off x="996287" y="5260007"/>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EXPRESSIVE ACTIVITIES</a:t>
            </a:r>
            <a:endParaRPr/>
          </a:p>
        </p:txBody>
      </p:sp>
      <p:grpSp>
        <p:nvGrpSpPr>
          <p:cNvPr id="1052" name="Google Shape;1052;p35"/>
          <p:cNvGrpSpPr/>
          <p:nvPr/>
        </p:nvGrpSpPr>
        <p:grpSpPr>
          <a:xfrm>
            <a:off x="5169601" y="5865954"/>
            <a:ext cx="1269272" cy="1063284"/>
            <a:chOff x="3600003" y="2288023"/>
            <a:chExt cx="2507969" cy="2100955"/>
          </a:xfrm>
        </p:grpSpPr>
        <p:grpSp>
          <p:nvGrpSpPr>
            <p:cNvPr id="1053" name="Google Shape;1053;p35"/>
            <p:cNvGrpSpPr/>
            <p:nvPr/>
          </p:nvGrpSpPr>
          <p:grpSpPr>
            <a:xfrm>
              <a:off x="3600003" y="3130222"/>
              <a:ext cx="1220773" cy="1258756"/>
              <a:chOff x="6673904" y="4927635"/>
              <a:chExt cx="864452" cy="881827"/>
            </a:xfrm>
          </p:grpSpPr>
          <p:sp>
            <p:nvSpPr>
              <p:cNvPr id="1054" name="Google Shape;1054;p35"/>
              <p:cNvSpPr/>
              <p:nvPr/>
            </p:nvSpPr>
            <p:spPr>
              <a:xfrm>
                <a:off x="6673904" y="4927635"/>
                <a:ext cx="864452" cy="881827"/>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Arial"/>
                  <a:ea typeface="Arial"/>
                  <a:cs typeface="Arial"/>
                  <a:sym typeface="Arial"/>
                </a:endParaRPr>
              </a:p>
            </p:txBody>
          </p:sp>
          <p:sp>
            <p:nvSpPr>
              <p:cNvPr id="1055" name="Google Shape;1055;p35"/>
              <p:cNvSpPr/>
              <p:nvPr/>
            </p:nvSpPr>
            <p:spPr>
              <a:xfrm rot="10800000">
                <a:off x="6917818" y="5355565"/>
                <a:ext cx="376623" cy="303235"/>
              </a:xfrm>
              <a:prstGeom prst="blockArc">
                <a:avLst>
                  <a:gd name="adj1" fmla="val 10800000"/>
                  <a:gd name="adj2" fmla="val 0"/>
                  <a:gd name="adj3" fmla="val 25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dk1"/>
                  </a:solidFill>
                  <a:latin typeface="Arial"/>
                  <a:ea typeface="Arial"/>
                  <a:cs typeface="Arial"/>
                  <a:sym typeface="Arial"/>
                </a:endParaRPr>
              </a:p>
            </p:txBody>
          </p:sp>
        </p:grpSp>
        <p:grpSp>
          <p:nvGrpSpPr>
            <p:cNvPr id="1056" name="Google Shape;1056;p35"/>
            <p:cNvGrpSpPr/>
            <p:nvPr/>
          </p:nvGrpSpPr>
          <p:grpSpPr>
            <a:xfrm>
              <a:off x="4887199" y="2288023"/>
              <a:ext cx="1220773" cy="1258756"/>
              <a:chOff x="7662737" y="4933947"/>
              <a:chExt cx="864452" cy="881827"/>
            </a:xfrm>
          </p:grpSpPr>
          <p:sp>
            <p:nvSpPr>
              <p:cNvPr id="1057" name="Google Shape;1057;p35"/>
              <p:cNvSpPr/>
              <p:nvPr/>
            </p:nvSpPr>
            <p:spPr>
              <a:xfrm>
                <a:off x="7662737" y="4933947"/>
                <a:ext cx="864452" cy="881827"/>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Arial"/>
                  <a:ea typeface="Arial"/>
                  <a:cs typeface="Arial"/>
                  <a:sym typeface="Arial"/>
                </a:endParaRPr>
              </a:p>
            </p:txBody>
          </p:sp>
          <p:sp>
            <p:nvSpPr>
              <p:cNvPr id="1058" name="Google Shape;1058;p35"/>
              <p:cNvSpPr/>
              <p:nvPr/>
            </p:nvSpPr>
            <p:spPr>
              <a:xfrm>
                <a:off x="7923857" y="5512539"/>
                <a:ext cx="376623" cy="303235"/>
              </a:xfrm>
              <a:prstGeom prst="blockArc">
                <a:avLst>
                  <a:gd name="adj1" fmla="val 10800000"/>
                  <a:gd name="adj2" fmla="val 0"/>
                  <a:gd name="adj3" fmla="val 25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dk1"/>
                  </a:solidFill>
                  <a:latin typeface="Arial"/>
                  <a:ea typeface="Arial"/>
                  <a:cs typeface="Arial"/>
                  <a:sym typeface="Arial"/>
                </a:endParaRPr>
              </a:p>
            </p:txBody>
          </p:sp>
        </p:grpSp>
      </p:grpSp>
      <p:sp>
        <p:nvSpPr>
          <p:cNvPr id="1059" name="Google Shape;1059;p35"/>
          <p:cNvSpPr txBox="1"/>
          <p:nvPr/>
        </p:nvSpPr>
        <p:spPr>
          <a:xfrm>
            <a:off x="996288" y="5728460"/>
            <a:ext cx="1464524"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Expressive interventions use forms of creative expression such as art, music, movement and dance to help children express their emotions</a:t>
            </a:r>
            <a:endParaRPr/>
          </a:p>
        </p:txBody>
      </p:sp>
      <p:sp>
        <p:nvSpPr>
          <p:cNvPr id="1060" name="Google Shape;1060;p35"/>
          <p:cNvSpPr txBox="1"/>
          <p:nvPr/>
        </p:nvSpPr>
        <p:spPr>
          <a:xfrm>
            <a:off x="2647435" y="5728460"/>
            <a:ext cx="2327323"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This form of therapeutic intervention uses creative activities to help children share and process feelings and memories that may be hard to put into words</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Activities can include both non-directed and directed activities </a:t>
            </a:r>
            <a:endParaRPr/>
          </a:p>
        </p:txBody>
      </p:sp>
      <p:sp>
        <p:nvSpPr>
          <p:cNvPr id="1061" name="Google Shape;1061;p35"/>
          <p:cNvSpPr txBox="1"/>
          <p:nvPr/>
        </p:nvSpPr>
        <p:spPr>
          <a:xfrm>
            <a:off x="3551543" y="7956199"/>
            <a:ext cx="1722711" cy="9387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This intervention provides children with the tools to recognize and exert control over their own emotional state</a:t>
            </a:r>
            <a:endParaRPr/>
          </a:p>
        </p:txBody>
      </p:sp>
      <p:grpSp>
        <p:nvGrpSpPr>
          <p:cNvPr id="1062" name="Google Shape;1062;p35"/>
          <p:cNvGrpSpPr/>
          <p:nvPr/>
        </p:nvGrpSpPr>
        <p:grpSpPr>
          <a:xfrm>
            <a:off x="5250427" y="7866854"/>
            <a:ext cx="1410970" cy="1152484"/>
            <a:chOff x="8886140" y="2128856"/>
            <a:chExt cx="2458554" cy="1946452"/>
          </a:xfrm>
        </p:grpSpPr>
        <p:grpSp>
          <p:nvGrpSpPr>
            <p:cNvPr id="1063" name="Google Shape;1063;p35"/>
            <p:cNvGrpSpPr/>
            <p:nvPr/>
          </p:nvGrpSpPr>
          <p:grpSpPr>
            <a:xfrm>
              <a:off x="9892149" y="2128856"/>
              <a:ext cx="1452545" cy="1452545"/>
              <a:chOff x="9854276" y="2446764"/>
              <a:chExt cx="1691138" cy="1691138"/>
            </a:xfrm>
          </p:grpSpPr>
          <p:pic>
            <p:nvPicPr>
              <p:cNvPr id="1064" name="Google Shape;1064;p35" descr="Head with gears with solid fill"/>
              <p:cNvPicPr preferRelativeResize="0"/>
              <p:nvPr/>
            </p:nvPicPr>
            <p:blipFill rotWithShape="1">
              <a:blip r:embed="rId4">
                <a:alphaModFix/>
              </a:blip>
              <a:srcRect/>
              <a:stretch/>
            </p:blipFill>
            <p:spPr>
              <a:xfrm>
                <a:off x="9854276" y="2446764"/>
                <a:ext cx="1691138" cy="1691138"/>
              </a:xfrm>
              <a:prstGeom prst="rect">
                <a:avLst/>
              </a:prstGeom>
              <a:noFill/>
              <a:ln>
                <a:noFill/>
              </a:ln>
            </p:spPr>
          </p:pic>
          <p:sp>
            <p:nvSpPr>
              <p:cNvPr id="1065" name="Google Shape;1065;p35"/>
              <p:cNvSpPr/>
              <p:nvPr/>
            </p:nvSpPr>
            <p:spPr>
              <a:xfrm>
                <a:off x="10149995" y="2618375"/>
                <a:ext cx="927324" cy="927324"/>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sp>
          <p:nvSpPr>
            <p:cNvPr id="1066" name="Google Shape;1066;p35"/>
            <p:cNvSpPr/>
            <p:nvPr/>
          </p:nvSpPr>
          <p:spPr>
            <a:xfrm>
              <a:off x="8886140" y="3141728"/>
              <a:ext cx="1044952" cy="933580"/>
            </a:xfrm>
            <a:prstGeom prst="hear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1067" name="Google Shape;1067;p35"/>
            <p:cNvSpPr/>
            <p:nvPr/>
          </p:nvSpPr>
          <p:spPr>
            <a:xfrm>
              <a:off x="9552620" y="2721660"/>
              <a:ext cx="785179" cy="498487"/>
            </a:xfrm>
            <a:custGeom>
              <a:avLst/>
              <a:gdLst/>
              <a:ahLst/>
              <a:cxnLst/>
              <a:rect l="l" t="t" r="r" b="b"/>
              <a:pathLst>
                <a:path w="914400" h="977900" extrusionOk="0">
                  <a:moveTo>
                    <a:pt x="0" y="977900"/>
                  </a:moveTo>
                  <a:cubicBezTo>
                    <a:pt x="82550" y="716491"/>
                    <a:pt x="165100" y="455083"/>
                    <a:pt x="317500" y="292100"/>
                  </a:cubicBezTo>
                  <a:cubicBezTo>
                    <a:pt x="469900" y="129117"/>
                    <a:pt x="692150" y="64558"/>
                    <a:pt x="914400" y="0"/>
                  </a:cubicBezTo>
                </a:path>
              </a:pathLst>
            </a:custGeom>
            <a:noFill/>
            <a:ln w="19050" cap="flat"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sp>
        <p:nvSpPr>
          <p:cNvPr id="1068" name="Google Shape;1068;p35"/>
          <p:cNvSpPr txBox="1"/>
          <p:nvPr/>
        </p:nvSpPr>
        <p:spPr>
          <a:xfrm>
            <a:off x="996287" y="7956417"/>
            <a:ext cx="2432713" cy="9387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Emotional regulation refers to the process where children influence which emotions they have, when they have them, and how they experience and express their feelings</a:t>
            </a:r>
            <a:endParaRPr/>
          </a:p>
        </p:txBody>
      </p:sp>
      <p:sp>
        <p:nvSpPr>
          <p:cNvPr id="1069" name="Google Shape;1069;p35"/>
          <p:cNvSpPr txBox="1"/>
          <p:nvPr/>
        </p:nvSpPr>
        <p:spPr>
          <a:xfrm>
            <a:off x="996287" y="7492189"/>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EMOTIONAL REGULATION ACTIVITIES</a:t>
            </a:r>
            <a:endParaRPr/>
          </a:p>
        </p:txBody>
      </p:sp>
      <p:sp>
        <p:nvSpPr>
          <p:cNvPr id="1070" name="Google Shape;1070;p35"/>
          <p:cNvSpPr/>
          <p:nvPr/>
        </p:nvSpPr>
        <p:spPr>
          <a:xfrm rot="1782986">
            <a:off x="286724" y="301110"/>
            <a:ext cx="335595" cy="289306"/>
          </a:xfrm>
          <a:prstGeom prst="hexagon">
            <a:avLst>
              <a:gd name="adj" fmla="val 28965"/>
              <a:gd name="vf" fmla="val 115470"/>
            </a:avLst>
          </a:prstGeom>
          <a:solidFill>
            <a:schemeClr val="accent4"/>
          </a:solidFill>
          <a:ln w="12700" cap="flat" cmpd="sng">
            <a:solidFill>
              <a:srgbClr val="1D8C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1" name="Google Shape;1071;p35"/>
          <p:cNvSpPr/>
          <p:nvPr/>
        </p:nvSpPr>
        <p:spPr>
          <a:xfrm rot="1782986">
            <a:off x="286724" y="76395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2" name="Google Shape;1072;p35"/>
          <p:cNvSpPr/>
          <p:nvPr/>
        </p:nvSpPr>
        <p:spPr>
          <a:xfrm rot="1782986">
            <a:off x="286724" y="122680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3" name="Google Shape;1073;p35"/>
          <p:cNvSpPr/>
          <p:nvPr/>
        </p:nvSpPr>
        <p:spPr>
          <a:xfrm rot="1782986">
            <a:off x="286724" y="168964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4" name="Google Shape;1074;p35"/>
          <p:cNvSpPr/>
          <p:nvPr/>
        </p:nvSpPr>
        <p:spPr>
          <a:xfrm rot="1782986">
            <a:off x="286724" y="215249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5" name="Google Shape;1075;p35"/>
          <p:cNvSpPr/>
          <p:nvPr/>
        </p:nvSpPr>
        <p:spPr>
          <a:xfrm rot="1782986">
            <a:off x="286724" y="261533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6" name="Google Shape;1076;p35"/>
          <p:cNvSpPr/>
          <p:nvPr/>
        </p:nvSpPr>
        <p:spPr>
          <a:xfrm rot="1782986">
            <a:off x="286724" y="3078179"/>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7" name="Google Shape;1077;p35"/>
          <p:cNvSpPr/>
          <p:nvPr/>
        </p:nvSpPr>
        <p:spPr>
          <a:xfrm rot="1782986">
            <a:off x="286724" y="3541024"/>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8" name="Google Shape;1078;p35"/>
          <p:cNvSpPr/>
          <p:nvPr/>
        </p:nvSpPr>
        <p:spPr>
          <a:xfrm rot="1782986">
            <a:off x="286724" y="4003869"/>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9" name="Google Shape;1079;p35"/>
          <p:cNvSpPr/>
          <p:nvPr/>
        </p:nvSpPr>
        <p:spPr>
          <a:xfrm rot="1782986">
            <a:off x="286724" y="446671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83"/>
        <p:cNvGrpSpPr/>
        <p:nvPr/>
      </p:nvGrpSpPr>
      <p:grpSpPr>
        <a:xfrm>
          <a:off x="0" y="0"/>
          <a:ext cx="0" cy="0"/>
          <a:chOff x="0" y="0"/>
          <a:chExt cx="0" cy="0"/>
        </a:xfrm>
      </p:grpSpPr>
      <p:sp>
        <p:nvSpPr>
          <p:cNvPr id="1084" name="Google Shape;1084;p36"/>
          <p:cNvSpPr txBox="1"/>
          <p:nvPr/>
        </p:nvSpPr>
        <p:spPr>
          <a:xfrm>
            <a:off x="1002373" y="722665"/>
            <a:ext cx="525404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lt1"/>
                </a:solidFill>
                <a:highlight>
                  <a:srgbClr val="1D8CC8"/>
                </a:highlight>
                <a:latin typeface="Calibri"/>
                <a:ea typeface="Calibri"/>
                <a:cs typeface="Calibri"/>
                <a:sym typeface="Calibri"/>
              </a:rPr>
              <a:t>CHILD PROTECTION RISK ANALYSIS</a:t>
            </a:r>
            <a:endParaRPr/>
          </a:p>
        </p:txBody>
      </p:sp>
      <p:sp>
        <p:nvSpPr>
          <p:cNvPr id="1085" name="Google Shape;1085;p36"/>
          <p:cNvSpPr txBox="1"/>
          <p:nvPr/>
        </p:nvSpPr>
        <p:spPr>
          <a:xfrm>
            <a:off x="997336" y="1229880"/>
            <a:ext cx="5264117"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Children will experience protection concerns differently depending on their other characteristics (strengths and vulnerabilities) and the care and support they receive. </a:t>
            </a:r>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When analyzing a child protection risk, both the risk factors (vulnerabilities and child protection concerns) and protective factors (strengths, care and support) need to considered.</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The visualized risk model:</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The child in the middle is trying to stay standing</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Risk factors such as vulnerabilities and child protection concerns are weighing them down. The risk factors are cumulative, the more risk factors – the higher the risk.</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Protective factors such as strengths, care and support are helping the child to stay standing, to carry the weight the risk factors might put on them.</a:t>
            </a:r>
            <a:endParaRPr/>
          </a:p>
        </p:txBody>
      </p:sp>
      <p:sp>
        <p:nvSpPr>
          <p:cNvPr id="1086" name="Google Shape;1086;p36"/>
          <p:cNvSpPr txBox="1"/>
          <p:nvPr/>
        </p:nvSpPr>
        <p:spPr>
          <a:xfrm>
            <a:off x="1085917" y="3656254"/>
            <a:ext cx="1394907"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RISK FACTORS</a:t>
            </a:r>
            <a:endParaRPr/>
          </a:p>
        </p:txBody>
      </p:sp>
      <p:sp>
        <p:nvSpPr>
          <p:cNvPr id="1087" name="Google Shape;1087;p36"/>
          <p:cNvSpPr txBox="1"/>
          <p:nvPr/>
        </p:nvSpPr>
        <p:spPr>
          <a:xfrm>
            <a:off x="1085917" y="7281241"/>
            <a:ext cx="139490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PROTECTIVE FACTORS</a:t>
            </a:r>
            <a:endParaRPr/>
          </a:p>
        </p:txBody>
      </p:sp>
      <p:sp>
        <p:nvSpPr>
          <p:cNvPr id="1088" name="Google Shape;1088;p36"/>
          <p:cNvSpPr/>
          <p:nvPr/>
        </p:nvSpPr>
        <p:spPr>
          <a:xfrm>
            <a:off x="1343148" y="5058739"/>
            <a:ext cx="4913267" cy="103440"/>
          </a:xfrm>
          <a:prstGeom prst="roundRect">
            <a:avLst>
              <a:gd name="adj" fmla="val 16667"/>
            </a:avLst>
          </a:prstGeom>
          <a:solidFill>
            <a:srgbClr val="B9C4CE"/>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nvGrpSpPr>
          <p:cNvPr id="1089" name="Google Shape;1089;p36"/>
          <p:cNvGrpSpPr/>
          <p:nvPr/>
        </p:nvGrpSpPr>
        <p:grpSpPr>
          <a:xfrm>
            <a:off x="3239460" y="5372507"/>
            <a:ext cx="1167916" cy="1658176"/>
            <a:chOff x="6523884" y="3384475"/>
            <a:chExt cx="1870486" cy="2789147"/>
          </a:xfrm>
        </p:grpSpPr>
        <p:grpSp>
          <p:nvGrpSpPr>
            <p:cNvPr id="1090" name="Google Shape;1090;p36"/>
            <p:cNvGrpSpPr/>
            <p:nvPr/>
          </p:nvGrpSpPr>
          <p:grpSpPr>
            <a:xfrm>
              <a:off x="6523884" y="3384475"/>
              <a:ext cx="1870486" cy="2789147"/>
              <a:chOff x="6255261" y="3216713"/>
              <a:chExt cx="2083852" cy="3107300"/>
            </a:xfrm>
          </p:grpSpPr>
          <p:sp>
            <p:nvSpPr>
              <p:cNvPr id="1091" name="Google Shape;1091;p36"/>
              <p:cNvSpPr/>
              <p:nvPr/>
            </p:nvSpPr>
            <p:spPr>
              <a:xfrm>
                <a:off x="6879614" y="3222632"/>
                <a:ext cx="868194" cy="868193"/>
              </a:xfrm>
              <a:prstGeom prst="ellipse">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nvGrpSpPr>
              <p:cNvPr id="1092" name="Google Shape;1092;p36"/>
              <p:cNvGrpSpPr/>
              <p:nvPr/>
            </p:nvGrpSpPr>
            <p:grpSpPr>
              <a:xfrm>
                <a:off x="6255261" y="3216713"/>
                <a:ext cx="2083852" cy="3107300"/>
                <a:chOff x="6108581" y="3076496"/>
                <a:chExt cx="2345860" cy="3497989"/>
              </a:xfrm>
            </p:grpSpPr>
            <p:sp>
              <p:nvSpPr>
                <p:cNvPr id="1093" name="Google Shape;1093;p36"/>
                <p:cNvSpPr/>
                <p:nvPr/>
              </p:nvSpPr>
              <p:spPr>
                <a:xfrm>
                  <a:off x="6837950" y="4251503"/>
                  <a:ext cx="906678" cy="1189003"/>
                </a:xfrm>
                <a:prstGeom prst="roundRect">
                  <a:avLst>
                    <a:gd name="adj" fmla="val 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1094" name="Google Shape;1094;p36"/>
                <p:cNvSpPr/>
                <p:nvPr/>
              </p:nvSpPr>
              <p:spPr>
                <a:xfrm rot="2358309">
                  <a:off x="6683264" y="4857233"/>
                  <a:ext cx="417071" cy="1149340"/>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1095" name="Google Shape;1095;p36"/>
                <p:cNvSpPr/>
                <p:nvPr/>
              </p:nvSpPr>
              <p:spPr>
                <a:xfrm rot="9538565">
                  <a:off x="7532715" y="5053814"/>
                  <a:ext cx="403525" cy="1498152"/>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1096" name="Google Shape;1096;p36"/>
                <p:cNvSpPr/>
                <p:nvPr/>
              </p:nvSpPr>
              <p:spPr>
                <a:xfrm rot="10441727">
                  <a:off x="6466525" y="5566826"/>
                  <a:ext cx="412721" cy="966080"/>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1097" name="Google Shape;1097;p36"/>
                <p:cNvSpPr/>
                <p:nvPr/>
              </p:nvSpPr>
              <p:spPr>
                <a:xfrm rot="-397246">
                  <a:off x="7927941" y="3095705"/>
                  <a:ext cx="389349" cy="970500"/>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1098" name="Google Shape;1098;p36"/>
                <p:cNvSpPr/>
                <p:nvPr/>
              </p:nvSpPr>
              <p:spPr>
                <a:xfrm rot="2846291">
                  <a:off x="7655283" y="3612100"/>
                  <a:ext cx="417128" cy="1220625"/>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1099" name="Google Shape;1099;p36"/>
                <p:cNvSpPr/>
                <p:nvPr/>
              </p:nvSpPr>
              <p:spPr>
                <a:xfrm rot="7497251">
                  <a:off x="6458770" y="3665817"/>
                  <a:ext cx="418716" cy="1072708"/>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1100" name="Google Shape;1100;p36"/>
                <p:cNvSpPr/>
                <p:nvPr/>
              </p:nvSpPr>
              <p:spPr>
                <a:xfrm rot="461185">
                  <a:off x="6232794" y="3158218"/>
                  <a:ext cx="397535" cy="1021958"/>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grpSp>
        <p:pic>
          <p:nvPicPr>
            <p:cNvPr id="1101" name="Google Shape;1101;p36" descr="Water with solid fill"/>
            <p:cNvPicPr preferRelativeResize="0"/>
            <p:nvPr/>
          </p:nvPicPr>
          <p:blipFill rotWithShape="1">
            <a:blip r:embed="rId3">
              <a:alphaModFix/>
            </a:blip>
            <a:srcRect/>
            <a:stretch/>
          </p:blipFill>
          <p:spPr>
            <a:xfrm>
              <a:off x="7628170" y="3530974"/>
              <a:ext cx="200226" cy="200226"/>
            </a:xfrm>
            <a:prstGeom prst="rect">
              <a:avLst/>
            </a:prstGeom>
            <a:noFill/>
            <a:ln>
              <a:noFill/>
            </a:ln>
          </p:spPr>
        </p:pic>
      </p:grpSp>
      <p:grpSp>
        <p:nvGrpSpPr>
          <p:cNvPr id="1102" name="Google Shape;1102;p36"/>
          <p:cNvGrpSpPr/>
          <p:nvPr/>
        </p:nvGrpSpPr>
        <p:grpSpPr>
          <a:xfrm>
            <a:off x="1360784" y="5378347"/>
            <a:ext cx="1512651" cy="720079"/>
            <a:chOff x="5182484" y="4377092"/>
            <a:chExt cx="2934260" cy="1349137"/>
          </a:xfrm>
        </p:grpSpPr>
        <p:grpSp>
          <p:nvGrpSpPr>
            <p:cNvPr id="1103" name="Google Shape;1103;p36"/>
            <p:cNvGrpSpPr/>
            <p:nvPr/>
          </p:nvGrpSpPr>
          <p:grpSpPr>
            <a:xfrm>
              <a:off x="5182484" y="4377092"/>
              <a:ext cx="2934260" cy="1349137"/>
              <a:chOff x="2799225" y="1528989"/>
              <a:chExt cx="4843224" cy="991572"/>
            </a:xfrm>
          </p:grpSpPr>
          <p:sp>
            <p:nvSpPr>
              <p:cNvPr id="1104" name="Google Shape;1104;p36"/>
              <p:cNvSpPr/>
              <p:nvPr/>
            </p:nvSpPr>
            <p:spPr>
              <a:xfrm>
                <a:off x="2799233" y="1651593"/>
                <a:ext cx="3981250" cy="868968"/>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dk1"/>
                  </a:solidFill>
                  <a:latin typeface="Calibri"/>
                  <a:ea typeface="Calibri"/>
                  <a:cs typeface="Calibri"/>
                  <a:sym typeface="Calibri"/>
                </a:endParaRPr>
              </a:p>
            </p:txBody>
          </p:sp>
          <p:sp>
            <p:nvSpPr>
              <p:cNvPr id="1105" name="Google Shape;1105;p36"/>
              <p:cNvSpPr/>
              <p:nvPr/>
            </p:nvSpPr>
            <p:spPr>
              <a:xfrm rot="-5400000" flipH="1">
                <a:off x="6778251" y="1648160"/>
                <a:ext cx="941305" cy="787089"/>
              </a:xfrm>
              <a:prstGeom prst="parallelogram">
                <a:avLst>
                  <a:gd name="adj" fmla="val 25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1106" name="Google Shape;1106;p36"/>
              <p:cNvSpPr/>
              <p:nvPr/>
            </p:nvSpPr>
            <p:spPr>
              <a:xfrm rot="10800000">
                <a:off x="2799225" y="1528989"/>
                <a:ext cx="4843224" cy="88106"/>
              </a:xfrm>
              <a:prstGeom prst="parallelogram">
                <a:avLst>
                  <a:gd name="adj" fmla="val 4127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sp>
          <p:nvSpPr>
            <p:cNvPr id="1107" name="Google Shape;1107;p36"/>
            <p:cNvSpPr txBox="1"/>
            <p:nvPr/>
          </p:nvSpPr>
          <p:spPr>
            <a:xfrm>
              <a:off x="5350142" y="4918848"/>
              <a:ext cx="2005010" cy="49015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lt1"/>
                  </a:solidFill>
                  <a:latin typeface="Calibri"/>
                  <a:ea typeface="Calibri"/>
                  <a:cs typeface="Calibri"/>
                  <a:sym typeface="Calibri"/>
                </a:rPr>
                <a:t>Strengths</a:t>
              </a:r>
              <a:endParaRPr/>
            </a:p>
          </p:txBody>
        </p:sp>
      </p:grpSp>
      <p:grpSp>
        <p:nvGrpSpPr>
          <p:cNvPr id="1108" name="Google Shape;1108;p36"/>
          <p:cNvGrpSpPr/>
          <p:nvPr/>
        </p:nvGrpSpPr>
        <p:grpSpPr>
          <a:xfrm>
            <a:off x="4694129" y="5381756"/>
            <a:ext cx="1512651" cy="720079"/>
            <a:chOff x="8583849" y="4353499"/>
            <a:chExt cx="2934260" cy="1349137"/>
          </a:xfrm>
        </p:grpSpPr>
        <p:grpSp>
          <p:nvGrpSpPr>
            <p:cNvPr id="1109" name="Google Shape;1109;p36"/>
            <p:cNvGrpSpPr/>
            <p:nvPr/>
          </p:nvGrpSpPr>
          <p:grpSpPr>
            <a:xfrm>
              <a:off x="8583849" y="4353499"/>
              <a:ext cx="2934260" cy="1349137"/>
              <a:chOff x="2799225" y="1528989"/>
              <a:chExt cx="4843224" cy="991572"/>
            </a:xfrm>
          </p:grpSpPr>
          <p:sp>
            <p:nvSpPr>
              <p:cNvPr id="1110" name="Google Shape;1110;p36"/>
              <p:cNvSpPr/>
              <p:nvPr/>
            </p:nvSpPr>
            <p:spPr>
              <a:xfrm>
                <a:off x="2799233" y="1651593"/>
                <a:ext cx="3981250" cy="86896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dk1"/>
                  </a:solidFill>
                  <a:latin typeface="Calibri"/>
                  <a:ea typeface="Calibri"/>
                  <a:cs typeface="Calibri"/>
                  <a:sym typeface="Calibri"/>
                </a:endParaRPr>
              </a:p>
            </p:txBody>
          </p:sp>
          <p:sp>
            <p:nvSpPr>
              <p:cNvPr id="1111" name="Google Shape;1111;p36"/>
              <p:cNvSpPr/>
              <p:nvPr/>
            </p:nvSpPr>
            <p:spPr>
              <a:xfrm rot="-5400000" flipH="1">
                <a:off x="6778251" y="1648160"/>
                <a:ext cx="941305" cy="787089"/>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1112" name="Google Shape;1112;p36"/>
              <p:cNvSpPr/>
              <p:nvPr/>
            </p:nvSpPr>
            <p:spPr>
              <a:xfrm rot="10800000">
                <a:off x="2799225" y="1528989"/>
                <a:ext cx="4843224" cy="88106"/>
              </a:xfrm>
              <a:prstGeom prst="parallelogram">
                <a:avLst>
                  <a:gd name="adj" fmla="val 4127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sp>
          <p:nvSpPr>
            <p:cNvPr id="1113" name="Google Shape;1113;p36"/>
            <p:cNvSpPr txBox="1"/>
            <p:nvPr/>
          </p:nvSpPr>
          <p:spPr>
            <a:xfrm>
              <a:off x="8787366" y="4820828"/>
              <a:ext cx="2005010" cy="8073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lt1"/>
                  </a:solidFill>
                  <a:latin typeface="Calibri"/>
                  <a:ea typeface="Calibri"/>
                  <a:cs typeface="Calibri"/>
                  <a:sym typeface="Calibri"/>
                </a:rPr>
                <a:t>Care and support</a:t>
              </a:r>
              <a:endParaRPr/>
            </a:p>
          </p:txBody>
        </p:sp>
      </p:grpSp>
      <p:grpSp>
        <p:nvGrpSpPr>
          <p:cNvPr id="1114" name="Google Shape;1114;p36"/>
          <p:cNvGrpSpPr/>
          <p:nvPr/>
        </p:nvGrpSpPr>
        <p:grpSpPr>
          <a:xfrm>
            <a:off x="1365593" y="4190169"/>
            <a:ext cx="1512651" cy="748582"/>
            <a:chOff x="5182484" y="1929774"/>
            <a:chExt cx="2934260" cy="1402540"/>
          </a:xfrm>
        </p:grpSpPr>
        <p:grpSp>
          <p:nvGrpSpPr>
            <p:cNvPr id="1115" name="Google Shape;1115;p36"/>
            <p:cNvGrpSpPr/>
            <p:nvPr/>
          </p:nvGrpSpPr>
          <p:grpSpPr>
            <a:xfrm>
              <a:off x="5182484" y="1929774"/>
              <a:ext cx="2934260" cy="1349137"/>
              <a:chOff x="2799225" y="1528989"/>
              <a:chExt cx="4843224" cy="991572"/>
            </a:xfrm>
          </p:grpSpPr>
          <p:sp>
            <p:nvSpPr>
              <p:cNvPr id="1116" name="Google Shape;1116;p36"/>
              <p:cNvSpPr/>
              <p:nvPr/>
            </p:nvSpPr>
            <p:spPr>
              <a:xfrm>
                <a:off x="2799233" y="1651593"/>
                <a:ext cx="3981250" cy="86896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dk1"/>
                  </a:solidFill>
                  <a:latin typeface="Calibri"/>
                  <a:ea typeface="Calibri"/>
                  <a:cs typeface="Calibri"/>
                  <a:sym typeface="Calibri"/>
                </a:endParaRPr>
              </a:p>
            </p:txBody>
          </p:sp>
          <p:sp>
            <p:nvSpPr>
              <p:cNvPr id="1117" name="Google Shape;1117;p36"/>
              <p:cNvSpPr/>
              <p:nvPr/>
            </p:nvSpPr>
            <p:spPr>
              <a:xfrm rot="-5400000" flipH="1">
                <a:off x="6778251" y="1648160"/>
                <a:ext cx="941305" cy="787089"/>
              </a:xfrm>
              <a:prstGeom prst="parallelogram">
                <a:avLst>
                  <a:gd name="adj"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1118" name="Google Shape;1118;p36"/>
              <p:cNvSpPr/>
              <p:nvPr/>
            </p:nvSpPr>
            <p:spPr>
              <a:xfrm rot="10800000">
                <a:off x="2799225" y="1528989"/>
                <a:ext cx="4843224" cy="88106"/>
              </a:xfrm>
              <a:prstGeom prst="parallelogram">
                <a:avLst>
                  <a:gd name="adj" fmla="val 4127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sp>
          <p:nvSpPr>
            <p:cNvPr id="1119" name="Google Shape;1119;p36"/>
            <p:cNvSpPr txBox="1"/>
            <p:nvPr/>
          </p:nvSpPr>
          <p:spPr>
            <a:xfrm>
              <a:off x="5350142" y="2207849"/>
              <a:ext cx="2005010" cy="11244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lt1"/>
                  </a:solidFill>
                  <a:latin typeface="Calibri"/>
                  <a:ea typeface="Calibri"/>
                  <a:cs typeface="Calibri"/>
                  <a:sym typeface="Calibri"/>
                </a:rPr>
                <a:t>Child protection concerns</a:t>
              </a:r>
              <a:endParaRPr/>
            </a:p>
          </p:txBody>
        </p:sp>
      </p:grpSp>
      <p:grpSp>
        <p:nvGrpSpPr>
          <p:cNvPr id="1120" name="Google Shape;1120;p36"/>
          <p:cNvGrpSpPr/>
          <p:nvPr/>
        </p:nvGrpSpPr>
        <p:grpSpPr>
          <a:xfrm>
            <a:off x="4694127" y="4221252"/>
            <a:ext cx="1512651" cy="720079"/>
            <a:chOff x="8583849" y="1906181"/>
            <a:chExt cx="2934260" cy="1349137"/>
          </a:xfrm>
        </p:grpSpPr>
        <p:grpSp>
          <p:nvGrpSpPr>
            <p:cNvPr id="1121" name="Google Shape;1121;p36"/>
            <p:cNvGrpSpPr/>
            <p:nvPr/>
          </p:nvGrpSpPr>
          <p:grpSpPr>
            <a:xfrm>
              <a:off x="8583849" y="1906181"/>
              <a:ext cx="2934260" cy="1349137"/>
              <a:chOff x="2799225" y="1528989"/>
              <a:chExt cx="4843224" cy="991572"/>
            </a:xfrm>
          </p:grpSpPr>
          <p:sp>
            <p:nvSpPr>
              <p:cNvPr id="1122" name="Google Shape;1122;p36"/>
              <p:cNvSpPr/>
              <p:nvPr/>
            </p:nvSpPr>
            <p:spPr>
              <a:xfrm>
                <a:off x="2799233" y="1651593"/>
                <a:ext cx="3981250" cy="8689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dk1"/>
                  </a:solidFill>
                  <a:latin typeface="Calibri"/>
                  <a:ea typeface="Calibri"/>
                  <a:cs typeface="Calibri"/>
                  <a:sym typeface="Calibri"/>
                </a:endParaRPr>
              </a:p>
            </p:txBody>
          </p:sp>
          <p:sp>
            <p:nvSpPr>
              <p:cNvPr id="1123" name="Google Shape;1123;p36"/>
              <p:cNvSpPr/>
              <p:nvPr/>
            </p:nvSpPr>
            <p:spPr>
              <a:xfrm rot="-5400000" flipH="1">
                <a:off x="6778251" y="1648160"/>
                <a:ext cx="941305" cy="787089"/>
              </a:xfrm>
              <a:prstGeom prst="parallelogram">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1124" name="Google Shape;1124;p36"/>
              <p:cNvSpPr/>
              <p:nvPr/>
            </p:nvSpPr>
            <p:spPr>
              <a:xfrm rot="10800000">
                <a:off x="2799225" y="1528989"/>
                <a:ext cx="4843224" cy="88106"/>
              </a:xfrm>
              <a:prstGeom prst="parallelogram">
                <a:avLst>
                  <a:gd name="adj" fmla="val 4127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sp>
          <p:nvSpPr>
            <p:cNvPr id="1125" name="Google Shape;1125;p36"/>
            <p:cNvSpPr txBox="1"/>
            <p:nvPr/>
          </p:nvSpPr>
          <p:spPr>
            <a:xfrm>
              <a:off x="8787366" y="2503084"/>
              <a:ext cx="2005010" cy="49015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lt1"/>
                  </a:solidFill>
                  <a:latin typeface="Calibri"/>
                  <a:ea typeface="Calibri"/>
                  <a:cs typeface="Calibri"/>
                  <a:sym typeface="Calibri"/>
                </a:rPr>
                <a:t>Vulnerabilities</a:t>
              </a:r>
              <a:endParaRPr/>
            </a:p>
          </p:txBody>
        </p:sp>
      </p:grpSp>
      <p:grpSp>
        <p:nvGrpSpPr>
          <p:cNvPr id="1126" name="Google Shape;1126;p36"/>
          <p:cNvGrpSpPr/>
          <p:nvPr/>
        </p:nvGrpSpPr>
        <p:grpSpPr>
          <a:xfrm>
            <a:off x="1360784" y="6234117"/>
            <a:ext cx="1512651" cy="720079"/>
            <a:chOff x="5182484" y="4377092"/>
            <a:chExt cx="2934260" cy="1349137"/>
          </a:xfrm>
        </p:grpSpPr>
        <p:grpSp>
          <p:nvGrpSpPr>
            <p:cNvPr id="1127" name="Google Shape;1127;p36"/>
            <p:cNvGrpSpPr/>
            <p:nvPr/>
          </p:nvGrpSpPr>
          <p:grpSpPr>
            <a:xfrm>
              <a:off x="5182484" y="4377092"/>
              <a:ext cx="2934260" cy="1349137"/>
              <a:chOff x="2799225" y="1528989"/>
              <a:chExt cx="4843224" cy="991572"/>
            </a:xfrm>
          </p:grpSpPr>
          <p:sp>
            <p:nvSpPr>
              <p:cNvPr id="1128" name="Google Shape;1128;p36"/>
              <p:cNvSpPr/>
              <p:nvPr/>
            </p:nvSpPr>
            <p:spPr>
              <a:xfrm>
                <a:off x="2799233" y="1651593"/>
                <a:ext cx="3981250" cy="868968"/>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dk1"/>
                  </a:solidFill>
                  <a:latin typeface="Calibri"/>
                  <a:ea typeface="Calibri"/>
                  <a:cs typeface="Calibri"/>
                  <a:sym typeface="Calibri"/>
                </a:endParaRPr>
              </a:p>
            </p:txBody>
          </p:sp>
          <p:sp>
            <p:nvSpPr>
              <p:cNvPr id="1129" name="Google Shape;1129;p36"/>
              <p:cNvSpPr/>
              <p:nvPr/>
            </p:nvSpPr>
            <p:spPr>
              <a:xfrm rot="-5400000" flipH="1">
                <a:off x="6778251" y="1648160"/>
                <a:ext cx="941305" cy="787089"/>
              </a:xfrm>
              <a:prstGeom prst="parallelogram">
                <a:avLst>
                  <a:gd name="adj" fmla="val 25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1130" name="Google Shape;1130;p36"/>
              <p:cNvSpPr/>
              <p:nvPr/>
            </p:nvSpPr>
            <p:spPr>
              <a:xfrm rot="10800000">
                <a:off x="2799225" y="1528989"/>
                <a:ext cx="4843224" cy="88106"/>
              </a:xfrm>
              <a:prstGeom prst="parallelogram">
                <a:avLst>
                  <a:gd name="adj" fmla="val 4127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sp>
          <p:nvSpPr>
            <p:cNvPr id="1131" name="Google Shape;1131;p36"/>
            <p:cNvSpPr txBox="1"/>
            <p:nvPr/>
          </p:nvSpPr>
          <p:spPr>
            <a:xfrm>
              <a:off x="5350142" y="4918848"/>
              <a:ext cx="2005010" cy="49015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lt1"/>
                  </a:solidFill>
                  <a:latin typeface="Calibri"/>
                  <a:ea typeface="Calibri"/>
                  <a:cs typeface="Calibri"/>
                  <a:sym typeface="Calibri"/>
                </a:rPr>
                <a:t>Strengths</a:t>
              </a:r>
              <a:endParaRPr/>
            </a:p>
          </p:txBody>
        </p:sp>
      </p:grpSp>
      <p:grpSp>
        <p:nvGrpSpPr>
          <p:cNvPr id="1132" name="Google Shape;1132;p36"/>
          <p:cNvGrpSpPr/>
          <p:nvPr/>
        </p:nvGrpSpPr>
        <p:grpSpPr>
          <a:xfrm>
            <a:off x="4694128" y="6221823"/>
            <a:ext cx="1512651" cy="720079"/>
            <a:chOff x="8583849" y="4353499"/>
            <a:chExt cx="2934260" cy="1349137"/>
          </a:xfrm>
        </p:grpSpPr>
        <p:grpSp>
          <p:nvGrpSpPr>
            <p:cNvPr id="1133" name="Google Shape;1133;p36"/>
            <p:cNvGrpSpPr/>
            <p:nvPr/>
          </p:nvGrpSpPr>
          <p:grpSpPr>
            <a:xfrm>
              <a:off x="8583849" y="4353499"/>
              <a:ext cx="2934260" cy="1349137"/>
              <a:chOff x="2799225" y="1528989"/>
              <a:chExt cx="4843224" cy="991572"/>
            </a:xfrm>
          </p:grpSpPr>
          <p:sp>
            <p:nvSpPr>
              <p:cNvPr id="1134" name="Google Shape;1134;p36"/>
              <p:cNvSpPr/>
              <p:nvPr/>
            </p:nvSpPr>
            <p:spPr>
              <a:xfrm>
                <a:off x="2799233" y="1651593"/>
                <a:ext cx="3981250" cy="86896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dk1"/>
                  </a:solidFill>
                  <a:latin typeface="Calibri"/>
                  <a:ea typeface="Calibri"/>
                  <a:cs typeface="Calibri"/>
                  <a:sym typeface="Calibri"/>
                </a:endParaRPr>
              </a:p>
            </p:txBody>
          </p:sp>
          <p:sp>
            <p:nvSpPr>
              <p:cNvPr id="1135" name="Google Shape;1135;p36"/>
              <p:cNvSpPr/>
              <p:nvPr/>
            </p:nvSpPr>
            <p:spPr>
              <a:xfrm rot="-5400000" flipH="1">
                <a:off x="6778251" y="1648160"/>
                <a:ext cx="941305" cy="787089"/>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1136" name="Google Shape;1136;p36"/>
              <p:cNvSpPr/>
              <p:nvPr/>
            </p:nvSpPr>
            <p:spPr>
              <a:xfrm rot="10800000">
                <a:off x="2799225" y="1528989"/>
                <a:ext cx="4843224" cy="88106"/>
              </a:xfrm>
              <a:prstGeom prst="parallelogram">
                <a:avLst>
                  <a:gd name="adj" fmla="val 4127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sp>
          <p:nvSpPr>
            <p:cNvPr id="1137" name="Google Shape;1137;p36"/>
            <p:cNvSpPr txBox="1"/>
            <p:nvPr/>
          </p:nvSpPr>
          <p:spPr>
            <a:xfrm>
              <a:off x="8787366" y="4820828"/>
              <a:ext cx="2005010" cy="8073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lt1"/>
                  </a:solidFill>
                  <a:latin typeface="Calibri"/>
                  <a:ea typeface="Calibri"/>
                  <a:cs typeface="Calibri"/>
                  <a:sym typeface="Calibri"/>
                </a:rPr>
                <a:t>Care and support</a:t>
              </a:r>
              <a:endParaRPr/>
            </a:p>
          </p:txBody>
        </p:sp>
      </p:grpSp>
      <p:sp>
        <p:nvSpPr>
          <p:cNvPr id="1138" name="Google Shape;1138;p36"/>
          <p:cNvSpPr/>
          <p:nvPr/>
        </p:nvSpPr>
        <p:spPr>
          <a:xfrm rot="1782986">
            <a:off x="286724" y="301110"/>
            <a:ext cx="335595" cy="289306"/>
          </a:xfrm>
          <a:prstGeom prst="hexagon">
            <a:avLst>
              <a:gd name="adj" fmla="val 28965"/>
              <a:gd name="vf" fmla="val 115470"/>
            </a:avLst>
          </a:prstGeom>
          <a:solidFill>
            <a:schemeClr val="accent4"/>
          </a:solidFill>
          <a:ln w="12700" cap="flat" cmpd="sng">
            <a:solidFill>
              <a:srgbClr val="1D8C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9" name="Google Shape;1139;p36"/>
          <p:cNvSpPr/>
          <p:nvPr/>
        </p:nvSpPr>
        <p:spPr>
          <a:xfrm rot="1782986">
            <a:off x="286724" y="76395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0" name="Google Shape;1140;p36"/>
          <p:cNvSpPr/>
          <p:nvPr/>
        </p:nvSpPr>
        <p:spPr>
          <a:xfrm rot="1782986">
            <a:off x="286724" y="122680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1" name="Google Shape;1141;p36"/>
          <p:cNvSpPr/>
          <p:nvPr/>
        </p:nvSpPr>
        <p:spPr>
          <a:xfrm rot="1782986">
            <a:off x="286724" y="168964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2" name="Google Shape;1142;p36"/>
          <p:cNvSpPr/>
          <p:nvPr/>
        </p:nvSpPr>
        <p:spPr>
          <a:xfrm rot="1782986">
            <a:off x="286724" y="215249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3" name="Google Shape;1143;p36"/>
          <p:cNvSpPr/>
          <p:nvPr/>
        </p:nvSpPr>
        <p:spPr>
          <a:xfrm rot="1782986">
            <a:off x="286724" y="261533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4" name="Google Shape;1144;p36"/>
          <p:cNvSpPr/>
          <p:nvPr/>
        </p:nvSpPr>
        <p:spPr>
          <a:xfrm rot="1782986">
            <a:off x="286724" y="3078179"/>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5" name="Google Shape;1145;p36"/>
          <p:cNvSpPr/>
          <p:nvPr/>
        </p:nvSpPr>
        <p:spPr>
          <a:xfrm rot="1782986">
            <a:off x="286724" y="3541024"/>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6" name="Google Shape;1146;p36"/>
          <p:cNvSpPr/>
          <p:nvPr/>
        </p:nvSpPr>
        <p:spPr>
          <a:xfrm rot="1782986">
            <a:off x="286724" y="4003869"/>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7" name="Google Shape;1147;p36"/>
          <p:cNvSpPr/>
          <p:nvPr/>
        </p:nvSpPr>
        <p:spPr>
          <a:xfrm rot="1782986">
            <a:off x="286724" y="446671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sp>
        <p:nvSpPr>
          <p:cNvPr id="1152" name="Google Shape;1152;p37"/>
          <p:cNvSpPr/>
          <p:nvPr/>
        </p:nvSpPr>
        <p:spPr>
          <a:xfrm rot="1782986">
            <a:off x="-1328855" y="5145441"/>
            <a:ext cx="3595260" cy="3099365"/>
          </a:xfrm>
          <a:prstGeom prst="hexagon">
            <a:avLst>
              <a:gd name="adj" fmla="val 28965"/>
              <a:gd name="vf" fmla="val 115470"/>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3" name="Google Shape;1153;p37"/>
          <p:cNvSpPr/>
          <p:nvPr/>
        </p:nvSpPr>
        <p:spPr>
          <a:xfrm rot="1782986">
            <a:off x="4678406" y="654853"/>
            <a:ext cx="3595260" cy="3099365"/>
          </a:xfrm>
          <a:prstGeom prst="hexagon">
            <a:avLst>
              <a:gd name="adj" fmla="val 28965"/>
              <a:gd name="vf" fmla="val 115470"/>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4" name="Google Shape;1154;p37"/>
          <p:cNvSpPr txBox="1"/>
          <p:nvPr/>
        </p:nvSpPr>
        <p:spPr>
          <a:xfrm>
            <a:off x="996286" y="713169"/>
            <a:ext cx="526481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US" sz="1400" b="1">
                <a:solidFill>
                  <a:schemeClr val="lt1"/>
                </a:solidFill>
                <a:highlight>
                  <a:srgbClr val="1D8CC8"/>
                </a:highlight>
                <a:latin typeface="Calibri"/>
                <a:ea typeface="Calibri"/>
                <a:cs typeface="Calibri"/>
                <a:sym typeface="Calibri"/>
              </a:rPr>
              <a:t>REFLECTION</a:t>
            </a:r>
            <a:endParaRPr/>
          </a:p>
        </p:txBody>
      </p:sp>
      <p:sp>
        <p:nvSpPr>
          <p:cNvPr id="1155" name="Google Shape;1155;p37"/>
          <p:cNvSpPr txBox="1"/>
          <p:nvPr/>
        </p:nvSpPr>
        <p:spPr>
          <a:xfrm>
            <a:off x="1007057" y="1232953"/>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QUESTIONS</a:t>
            </a:r>
            <a:endParaRPr sz="1200" b="1">
              <a:solidFill>
                <a:schemeClr val="dk1"/>
              </a:solidFill>
              <a:latin typeface="Calibri"/>
              <a:ea typeface="Calibri"/>
              <a:cs typeface="Calibri"/>
              <a:sym typeface="Calibri"/>
            </a:endParaRPr>
          </a:p>
        </p:txBody>
      </p:sp>
      <p:sp>
        <p:nvSpPr>
          <p:cNvPr id="1156" name="Google Shape;1156;p37"/>
          <p:cNvSpPr/>
          <p:nvPr/>
        </p:nvSpPr>
        <p:spPr>
          <a:xfrm>
            <a:off x="2501900" y="1726488"/>
            <a:ext cx="3745466" cy="1931112"/>
          </a:xfrm>
          <a:prstGeom prst="rect">
            <a:avLst/>
          </a:prstGeom>
          <a:noFill/>
          <a:ln w="12700" cap="flat" cmpd="sng">
            <a:solidFill>
              <a:srgbClr val="1D8C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7" name="Google Shape;1157;p37"/>
          <p:cNvSpPr txBox="1"/>
          <p:nvPr/>
        </p:nvSpPr>
        <p:spPr>
          <a:xfrm>
            <a:off x="993326" y="1721959"/>
            <a:ext cx="1321602" cy="1028143"/>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Write down any question you have after reviewing the pre-training materials</a:t>
            </a:r>
            <a:endParaRPr/>
          </a:p>
        </p:txBody>
      </p:sp>
      <p:sp>
        <p:nvSpPr>
          <p:cNvPr id="1158" name="Google Shape;1158;p37"/>
          <p:cNvSpPr/>
          <p:nvPr/>
        </p:nvSpPr>
        <p:spPr>
          <a:xfrm>
            <a:off x="2501900" y="4625167"/>
            <a:ext cx="3745466" cy="1127964"/>
          </a:xfrm>
          <a:prstGeom prst="rect">
            <a:avLst/>
          </a:prstGeom>
          <a:noFill/>
          <a:ln w="12700" cap="flat" cmpd="sng">
            <a:solidFill>
              <a:srgbClr val="1D8C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9" name="Google Shape;1159;p37"/>
          <p:cNvSpPr/>
          <p:nvPr/>
        </p:nvSpPr>
        <p:spPr>
          <a:xfrm>
            <a:off x="2501900" y="6337630"/>
            <a:ext cx="3745466" cy="1123539"/>
          </a:xfrm>
          <a:prstGeom prst="rect">
            <a:avLst/>
          </a:prstGeom>
          <a:noFill/>
          <a:ln w="12700" cap="flat" cmpd="sng">
            <a:solidFill>
              <a:srgbClr val="1D8C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0" name="Google Shape;1160;p37"/>
          <p:cNvSpPr txBox="1"/>
          <p:nvPr/>
        </p:nvSpPr>
        <p:spPr>
          <a:xfrm>
            <a:off x="993326" y="6420732"/>
            <a:ext cx="1307457" cy="689589"/>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What would you like to learn more about? </a:t>
            </a:r>
            <a:endParaRPr/>
          </a:p>
        </p:txBody>
      </p:sp>
      <p:sp>
        <p:nvSpPr>
          <p:cNvPr id="1161" name="Google Shape;1161;p37"/>
          <p:cNvSpPr txBox="1"/>
          <p:nvPr/>
        </p:nvSpPr>
        <p:spPr>
          <a:xfrm>
            <a:off x="1007057" y="4200470"/>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REFLECTIONS</a:t>
            </a:r>
            <a:endParaRPr/>
          </a:p>
        </p:txBody>
      </p:sp>
      <p:sp>
        <p:nvSpPr>
          <p:cNvPr id="1162" name="Google Shape;1162;p37"/>
          <p:cNvSpPr txBox="1"/>
          <p:nvPr/>
        </p:nvSpPr>
        <p:spPr>
          <a:xfrm>
            <a:off x="993326" y="4555711"/>
            <a:ext cx="1309210" cy="1197420"/>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On which topic or subject would you need more information, practice or support? </a:t>
            </a:r>
            <a:endParaRPr/>
          </a:p>
        </p:txBody>
      </p:sp>
      <p:sp>
        <p:nvSpPr>
          <p:cNvPr id="1163" name="Google Shape;1163;p37"/>
          <p:cNvSpPr/>
          <p:nvPr/>
        </p:nvSpPr>
        <p:spPr>
          <a:xfrm rot="1782986">
            <a:off x="286724" y="301110"/>
            <a:ext cx="335595" cy="289306"/>
          </a:xfrm>
          <a:prstGeom prst="hexagon">
            <a:avLst>
              <a:gd name="adj" fmla="val 28965"/>
              <a:gd name="vf" fmla="val 115470"/>
            </a:avLst>
          </a:prstGeom>
          <a:solidFill>
            <a:schemeClr val="accent4"/>
          </a:solidFill>
          <a:ln w="12700" cap="flat" cmpd="sng">
            <a:solidFill>
              <a:srgbClr val="1D8C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4" name="Google Shape;1164;p37"/>
          <p:cNvSpPr/>
          <p:nvPr/>
        </p:nvSpPr>
        <p:spPr>
          <a:xfrm rot="1782986">
            <a:off x="286724" y="76395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5" name="Google Shape;1165;p37"/>
          <p:cNvSpPr/>
          <p:nvPr/>
        </p:nvSpPr>
        <p:spPr>
          <a:xfrm rot="1782986">
            <a:off x="286724" y="122680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6" name="Google Shape;1166;p37"/>
          <p:cNvSpPr/>
          <p:nvPr/>
        </p:nvSpPr>
        <p:spPr>
          <a:xfrm rot="1782986">
            <a:off x="286724" y="168964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7" name="Google Shape;1167;p37"/>
          <p:cNvSpPr/>
          <p:nvPr/>
        </p:nvSpPr>
        <p:spPr>
          <a:xfrm rot="1782986">
            <a:off x="286724" y="215249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8" name="Google Shape;1168;p37"/>
          <p:cNvSpPr/>
          <p:nvPr/>
        </p:nvSpPr>
        <p:spPr>
          <a:xfrm rot="1782986">
            <a:off x="286724" y="261533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9" name="Google Shape;1169;p37"/>
          <p:cNvSpPr/>
          <p:nvPr/>
        </p:nvSpPr>
        <p:spPr>
          <a:xfrm rot="1782986">
            <a:off x="286724" y="3078179"/>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0" name="Google Shape;1170;p37"/>
          <p:cNvSpPr/>
          <p:nvPr/>
        </p:nvSpPr>
        <p:spPr>
          <a:xfrm rot="1782986">
            <a:off x="286724" y="3541024"/>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1" name="Google Shape;1171;p37"/>
          <p:cNvSpPr/>
          <p:nvPr/>
        </p:nvSpPr>
        <p:spPr>
          <a:xfrm rot="1782986">
            <a:off x="286724" y="4003869"/>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2" name="Google Shape;1172;p37"/>
          <p:cNvSpPr/>
          <p:nvPr/>
        </p:nvSpPr>
        <p:spPr>
          <a:xfrm rot="1782986">
            <a:off x="286724" y="4466714"/>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76"/>
        <p:cNvGrpSpPr/>
        <p:nvPr/>
      </p:nvGrpSpPr>
      <p:grpSpPr>
        <a:xfrm>
          <a:off x="0" y="0"/>
          <a:ext cx="0" cy="0"/>
          <a:chOff x="0" y="0"/>
          <a:chExt cx="0" cy="0"/>
        </a:xfrm>
      </p:grpSpPr>
      <p:sp>
        <p:nvSpPr>
          <p:cNvPr id="1177" name="Google Shape;1177;p38"/>
          <p:cNvSpPr/>
          <p:nvPr/>
        </p:nvSpPr>
        <p:spPr>
          <a:xfrm>
            <a:off x="0" y="0"/>
            <a:ext cx="6858000" cy="3314700"/>
          </a:xfrm>
          <a:prstGeom prst="rect">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8" name="Google Shape;1178;p38"/>
          <p:cNvSpPr txBox="1"/>
          <p:nvPr/>
        </p:nvSpPr>
        <p:spPr>
          <a:xfrm>
            <a:off x="752439" y="4817751"/>
            <a:ext cx="5061022" cy="34163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5"/>
              </a:buClr>
              <a:buSzPts val="2000"/>
              <a:buFont typeface="Garamond"/>
              <a:buNone/>
            </a:pPr>
            <a:r>
              <a:rPr lang="en-US" sz="2000" b="1" i="0" u="none" strike="noStrike" cap="none">
                <a:solidFill>
                  <a:schemeClr val="accent5"/>
                </a:solidFill>
                <a:latin typeface="Garamond"/>
                <a:ea typeface="Garamond"/>
                <a:cs typeface="Garamond"/>
                <a:sym typeface="Garamond"/>
              </a:rPr>
              <a:t>MODULE 1</a:t>
            </a:r>
            <a:endParaRPr/>
          </a:p>
          <a:p>
            <a:pPr marL="0" marR="0" lvl="0" indent="0" algn="l" rtl="0">
              <a:lnSpc>
                <a:spcPct val="100000"/>
              </a:lnSpc>
              <a:spcBef>
                <a:spcPts val="0"/>
              </a:spcBef>
              <a:spcAft>
                <a:spcPts val="0"/>
              </a:spcAft>
              <a:buClr>
                <a:schemeClr val="accent5"/>
              </a:buClr>
              <a:buSzPts val="2000"/>
              <a:buFont typeface="Garamond"/>
              <a:buNone/>
            </a:pPr>
            <a:r>
              <a:rPr lang="en-US" sz="2000" b="1">
                <a:solidFill>
                  <a:schemeClr val="accent5"/>
                </a:solidFill>
                <a:latin typeface="Garamond"/>
                <a:ea typeface="Garamond"/>
                <a:cs typeface="Garamond"/>
                <a:sym typeface="Garamond"/>
              </a:rPr>
              <a:t> </a:t>
            </a:r>
            <a:endParaRPr sz="4400" b="1">
              <a:solidFill>
                <a:schemeClr val="accent5"/>
              </a:solidFill>
              <a:latin typeface="Garamond"/>
              <a:ea typeface="Garamond"/>
              <a:cs typeface="Garamond"/>
              <a:sym typeface="Garamond"/>
            </a:endParaRPr>
          </a:p>
          <a:p>
            <a:pPr marL="0" marR="0" lvl="0" indent="0" algn="l" rtl="0">
              <a:spcBef>
                <a:spcPts val="0"/>
              </a:spcBef>
              <a:spcAft>
                <a:spcPts val="0"/>
              </a:spcAft>
              <a:buNone/>
            </a:pPr>
            <a:r>
              <a:rPr lang="en-US" sz="4400" b="1">
                <a:solidFill>
                  <a:schemeClr val="accent5"/>
                </a:solidFill>
                <a:latin typeface="Garamond"/>
                <a:ea typeface="Garamond"/>
                <a:cs typeface="Garamond"/>
                <a:sym typeface="Garamond"/>
              </a:rPr>
              <a:t>Mental Health and Psychosocial support needs – Grief and loss</a:t>
            </a:r>
            <a:endParaRPr/>
          </a:p>
        </p:txBody>
      </p:sp>
      <p:sp>
        <p:nvSpPr>
          <p:cNvPr id="1179" name="Google Shape;1179;p38"/>
          <p:cNvSpPr/>
          <p:nvPr/>
        </p:nvSpPr>
        <p:spPr>
          <a:xfrm rot="1782986">
            <a:off x="539630" y="2109486"/>
            <a:ext cx="2269827" cy="1956740"/>
          </a:xfrm>
          <a:prstGeom prst="hexagon">
            <a:avLst>
              <a:gd name="adj" fmla="val 28965"/>
              <a:gd name="vf" fmla="val 11547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180" name="Google Shape;1180;p38"/>
          <p:cNvGrpSpPr/>
          <p:nvPr/>
        </p:nvGrpSpPr>
        <p:grpSpPr>
          <a:xfrm>
            <a:off x="886573" y="2149710"/>
            <a:ext cx="1968655" cy="2053177"/>
            <a:chOff x="3579543" y="3191611"/>
            <a:chExt cx="704542" cy="734791"/>
          </a:xfrm>
        </p:grpSpPr>
        <p:pic>
          <p:nvPicPr>
            <p:cNvPr id="1181" name="Google Shape;1181;p38" descr="Rose with solid fill"/>
            <p:cNvPicPr preferRelativeResize="0"/>
            <p:nvPr/>
          </p:nvPicPr>
          <p:blipFill rotWithShape="1">
            <a:blip r:embed="rId3">
              <a:alphaModFix/>
            </a:blip>
            <a:srcRect/>
            <a:stretch/>
          </p:blipFill>
          <p:spPr>
            <a:xfrm rot="8827914" flipH="1">
              <a:off x="3675039" y="3290673"/>
              <a:ext cx="513550" cy="503403"/>
            </a:xfrm>
            <a:prstGeom prst="rect">
              <a:avLst/>
            </a:prstGeom>
            <a:noFill/>
            <a:ln>
              <a:noFill/>
            </a:ln>
          </p:spPr>
        </p:pic>
        <p:sp>
          <p:nvSpPr>
            <p:cNvPr id="1182" name="Google Shape;1182;p38"/>
            <p:cNvSpPr/>
            <p:nvPr/>
          </p:nvSpPr>
          <p:spPr>
            <a:xfrm>
              <a:off x="3656876" y="3394157"/>
              <a:ext cx="165654" cy="532245"/>
            </a:xfrm>
            <a:custGeom>
              <a:avLst/>
              <a:gdLst/>
              <a:ahLst/>
              <a:cxnLst/>
              <a:rect l="l" t="t" r="r" b="b"/>
              <a:pathLst>
                <a:path w="464417" h="789153" extrusionOk="0">
                  <a:moveTo>
                    <a:pt x="464417" y="27153"/>
                  </a:moveTo>
                  <a:cubicBezTo>
                    <a:pt x="343767" y="1753"/>
                    <a:pt x="223117" y="-23647"/>
                    <a:pt x="146917" y="39853"/>
                  </a:cubicBezTo>
                  <a:cubicBezTo>
                    <a:pt x="70717" y="103353"/>
                    <a:pt x="26267" y="283270"/>
                    <a:pt x="7217" y="408153"/>
                  </a:cubicBezTo>
                  <a:cubicBezTo>
                    <a:pt x="-11833" y="533036"/>
                    <a:pt x="10392" y="661094"/>
                    <a:pt x="32617" y="789153"/>
                  </a:cubicBezTo>
                </a:path>
              </a:pathLst>
            </a:custGeom>
            <a:noFill/>
            <a:ln w="793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86"/>
        <p:cNvGrpSpPr/>
        <p:nvPr/>
      </p:nvGrpSpPr>
      <p:grpSpPr>
        <a:xfrm>
          <a:off x="0" y="0"/>
          <a:ext cx="0" cy="0"/>
          <a:chOff x="0" y="0"/>
          <a:chExt cx="0" cy="0"/>
        </a:xfrm>
      </p:grpSpPr>
      <p:sp>
        <p:nvSpPr>
          <p:cNvPr id="1187" name="Google Shape;1187;p39"/>
          <p:cNvSpPr txBox="1"/>
          <p:nvPr/>
        </p:nvSpPr>
        <p:spPr>
          <a:xfrm>
            <a:off x="1567786" y="1310779"/>
            <a:ext cx="4682543"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Calibri"/>
              <a:buNone/>
            </a:pPr>
            <a:r>
              <a:rPr lang="en-US" sz="1100" b="1" dirty="0">
                <a:solidFill>
                  <a:schemeClr val="dk1"/>
                </a:solidFill>
                <a:latin typeface="Calibri"/>
                <a:ea typeface="Calibri"/>
                <a:cs typeface="Calibri"/>
                <a:sym typeface="Calibri"/>
              </a:rPr>
              <a:t>Session 1: </a:t>
            </a:r>
            <a:r>
              <a:rPr lang="en-US" sz="1100" dirty="0">
                <a:solidFill>
                  <a:schemeClr val="dk1"/>
                </a:solidFill>
                <a:latin typeface="Calibri"/>
                <a:ea typeface="Calibri"/>
                <a:cs typeface="Calibri"/>
                <a:sym typeface="Calibri"/>
              </a:rPr>
              <a:t>Module opening</a:t>
            </a:r>
            <a:endParaRPr dirty="0"/>
          </a:p>
          <a:p>
            <a:pPr marL="0" marR="0" lvl="0" indent="0" algn="l" rtl="0">
              <a:spcBef>
                <a:spcPts val="1800"/>
              </a:spcBef>
              <a:spcAft>
                <a:spcPts val="0"/>
              </a:spcAft>
              <a:buClr>
                <a:schemeClr val="dk1"/>
              </a:buClr>
              <a:buSzPts val="1100"/>
              <a:buFont typeface="Calibri"/>
              <a:buNone/>
            </a:pPr>
            <a:r>
              <a:rPr lang="en-US" sz="1100" b="1" dirty="0">
                <a:solidFill>
                  <a:schemeClr val="dk1"/>
                </a:solidFill>
                <a:latin typeface="Calibri"/>
                <a:ea typeface="Calibri"/>
                <a:cs typeface="Calibri"/>
                <a:sym typeface="Calibri"/>
              </a:rPr>
              <a:t>Session 2: </a:t>
            </a:r>
            <a:r>
              <a:rPr lang="en-US" sz="1100" dirty="0">
                <a:solidFill>
                  <a:schemeClr val="dk1"/>
                </a:solidFill>
                <a:latin typeface="Calibri"/>
                <a:ea typeface="Calibri"/>
                <a:cs typeface="Calibri"/>
                <a:sym typeface="Calibri"/>
              </a:rPr>
              <a:t>What are possible mental health and psychosocial support needs of children?</a:t>
            </a:r>
            <a:endParaRPr dirty="0"/>
          </a:p>
          <a:p>
            <a:pPr marL="0" marR="0" lvl="0" indent="0" algn="l" rtl="0">
              <a:spcBef>
                <a:spcPts val="1800"/>
              </a:spcBef>
              <a:spcAft>
                <a:spcPts val="0"/>
              </a:spcAft>
              <a:buClr>
                <a:schemeClr val="dk1"/>
              </a:buClr>
              <a:buSzPts val="1100"/>
              <a:buFont typeface="Calibri"/>
              <a:buNone/>
            </a:pPr>
            <a:r>
              <a:rPr lang="en-US" sz="1100" b="1" dirty="0">
                <a:solidFill>
                  <a:schemeClr val="dk1"/>
                </a:solidFill>
                <a:latin typeface="Calibri"/>
                <a:ea typeface="Calibri"/>
                <a:cs typeface="Calibri"/>
                <a:sym typeface="Calibri"/>
              </a:rPr>
              <a:t>Session 3: </a:t>
            </a:r>
            <a:r>
              <a:rPr lang="en-US" sz="1100" dirty="0">
                <a:solidFill>
                  <a:schemeClr val="dk1"/>
                </a:solidFill>
                <a:latin typeface="Calibri"/>
                <a:ea typeface="Calibri"/>
                <a:cs typeface="Calibri"/>
                <a:sym typeface="Calibri"/>
              </a:rPr>
              <a:t>How can children react to loss and grief? </a:t>
            </a:r>
            <a:endParaRPr dirty="0"/>
          </a:p>
          <a:p>
            <a:pPr marL="0" marR="0" lvl="0" indent="0" algn="l" rtl="0">
              <a:spcBef>
                <a:spcPts val="1800"/>
              </a:spcBef>
              <a:spcAft>
                <a:spcPts val="0"/>
              </a:spcAft>
              <a:buClr>
                <a:schemeClr val="dk1"/>
              </a:buClr>
              <a:buSzPts val="1100"/>
              <a:buFont typeface="Calibri"/>
              <a:buNone/>
            </a:pPr>
            <a:r>
              <a:rPr lang="en-US" sz="1100" b="1" dirty="0">
                <a:solidFill>
                  <a:schemeClr val="dk1"/>
                </a:solidFill>
                <a:latin typeface="Calibri"/>
                <a:ea typeface="Calibri"/>
                <a:cs typeface="Calibri"/>
                <a:sym typeface="Calibri"/>
              </a:rPr>
              <a:t>Session 4: </a:t>
            </a:r>
            <a:r>
              <a:rPr lang="en-US" sz="1100" dirty="0">
                <a:solidFill>
                  <a:schemeClr val="dk1"/>
                </a:solidFill>
                <a:latin typeface="Calibri"/>
                <a:ea typeface="Calibri"/>
                <a:cs typeface="Calibri"/>
                <a:sym typeface="Calibri"/>
              </a:rPr>
              <a:t>How can I support children who experienced a loss? </a:t>
            </a:r>
            <a:endParaRPr dirty="0"/>
          </a:p>
          <a:p>
            <a:pPr marL="0" marR="0" lvl="0" indent="0" algn="l" rtl="0">
              <a:spcBef>
                <a:spcPts val="1800"/>
              </a:spcBef>
              <a:spcAft>
                <a:spcPts val="0"/>
              </a:spcAft>
              <a:buClr>
                <a:schemeClr val="dk1"/>
              </a:buClr>
              <a:buSzPts val="1100"/>
              <a:buFont typeface="Calibri"/>
              <a:buNone/>
            </a:pPr>
            <a:r>
              <a:rPr lang="en-US" sz="1100" b="1" dirty="0">
                <a:solidFill>
                  <a:schemeClr val="dk1"/>
                </a:solidFill>
                <a:latin typeface="Calibri"/>
                <a:ea typeface="Calibri"/>
                <a:cs typeface="Calibri"/>
                <a:sym typeface="Calibri"/>
              </a:rPr>
              <a:t>Session 5: </a:t>
            </a:r>
            <a:r>
              <a:rPr lang="en-US" sz="1100" dirty="0">
                <a:solidFill>
                  <a:schemeClr val="dk1"/>
                </a:solidFill>
                <a:latin typeface="Calibri"/>
                <a:ea typeface="Calibri"/>
                <a:cs typeface="Calibri"/>
                <a:sym typeface="Calibri"/>
              </a:rPr>
              <a:t>Module closing </a:t>
            </a:r>
            <a:endParaRPr dirty="0"/>
          </a:p>
        </p:txBody>
      </p:sp>
      <p:sp>
        <p:nvSpPr>
          <p:cNvPr id="1188" name="Google Shape;1188;p39"/>
          <p:cNvSpPr txBox="1"/>
          <p:nvPr/>
        </p:nvSpPr>
        <p:spPr>
          <a:xfrm>
            <a:off x="1064660" y="1310779"/>
            <a:ext cx="503127"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40</a:t>
            </a:r>
            <a:endParaRPr/>
          </a:p>
          <a:p>
            <a:pPr marL="0" marR="0" lvl="0" indent="0" algn="l" rtl="0">
              <a:spcBef>
                <a:spcPts val="1800"/>
              </a:spcBef>
              <a:spcAft>
                <a:spcPts val="0"/>
              </a:spcAft>
              <a:buNone/>
            </a:pPr>
            <a:r>
              <a:rPr lang="en-US" sz="1100">
                <a:solidFill>
                  <a:schemeClr val="dk1"/>
                </a:solidFill>
                <a:latin typeface="Calibri"/>
                <a:ea typeface="Calibri"/>
                <a:cs typeface="Calibri"/>
                <a:sym typeface="Calibri"/>
              </a:rPr>
              <a:t>41</a:t>
            </a:r>
            <a:br>
              <a:rPr lang="en-US" sz="1100">
                <a:solidFill>
                  <a:schemeClr val="dk1"/>
                </a:solidFill>
                <a:latin typeface="Calibri"/>
                <a:ea typeface="Calibri"/>
                <a:cs typeface="Calibri"/>
                <a:sym typeface="Calibri"/>
              </a:rPr>
            </a:br>
            <a:endParaRPr sz="1100">
              <a:solidFill>
                <a:schemeClr val="dk1"/>
              </a:solidFill>
              <a:latin typeface="Calibri"/>
              <a:ea typeface="Calibri"/>
              <a:cs typeface="Calibri"/>
              <a:sym typeface="Calibri"/>
            </a:endParaRPr>
          </a:p>
          <a:p>
            <a:pPr marL="0" marR="0" lvl="0" indent="0" algn="l" rtl="0">
              <a:spcBef>
                <a:spcPts val="1800"/>
              </a:spcBef>
              <a:spcAft>
                <a:spcPts val="0"/>
              </a:spcAft>
              <a:buNone/>
            </a:pPr>
            <a:r>
              <a:rPr lang="en-US" sz="1100">
                <a:solidFill>
                  <a:schemeClr val="dk1"/>
                </a:solidFill>
                <a:latin typeface="Calibri"/>
                <a:ea typeface="Calibri"/>
                <a:cs typeface="Calibri"/>
                <a:sym typeface="Calibri"/>
              </a:rPr>
              <a:t>42</a:t>
            </a:r>
            <a:endParaRPr/>
          </a:p>
          <a:p>
            <a:pPr marL="0" marR="0" lvl="0" indent="0" algn="l" rtl="0">
              <a:spcBef>
                <a:spcPts val="1800"/>
              </a:spcBef>
              <a:spcAft>
                <a:spcPts val="0"/>
              </a:spcAft>
              <a:buNone/>
            </a:pPr>
            <a:r>
              <a:rPr lang="en-US" sz="1100">
                <a:solidFill>
                  <a:schemeClr val="dk1"/>
                </a:solidFill>
                <a:latin typeface="Calibri"/>
                <a:ea typeface="Calibri"/>
                <a:cs typeface="Calibri"/>
                <a:sym typeface="Calibri"/>
              </a:rPr>
              <a:t>47</a:t>
            </a:r>
            <a:endParaRPr/>
          </a:p>
          <a:p>
            <a:pPr marL="0" marR="0" lvl="0" indent="0" algn="l" rtl="0">
              <a:spcBef>
                <a:spcPts val="1800"/>
              </a:spcBef>
              <a:spcAft>
                <a:spcPts val="0"/>
              </a:spcAft>
              <a:buNone/>
            </a:pPr>
            <a:r>
              <a:rPr lang="en-US" sz="1100">
                <a:solidFill>
                  <a:schemeClr val="dk1"/>
                </a:solidFill>
                <a:latin typeface="Calibri"/>
                <a:ea typeface="Calibri"/>
                <a:cs typeface="Calibri"/>
                <a:sym typeface="Calibri"/>
              </a:rPr>
              <a:t>55</a:t>
            </a:r>
            <a:endParaRPr sz="1100">
              <a:solidFill>
                <a:schemeClr val="dk1"/>
              </a:solidFill>
              <a:latin typeface="Calibri"/>
              <a:ea typeface="Calibri"/>
              <a:cs typeface="Calibri"/>
              <a:sym typeface="Calibri"/>
            </a:endParaRPr>
          </a:p>
        </p:txBody>
      </p:sp>
      <p:sp>
        <p:nvSpPr>
          <p:cNvPr id="1189" name="Google Shape;1189;p39"/>
          <p:cNvSpPr txBox="1"/>
          <p:nvPr/>
        </p:nvSpPr>
        <p:spPr>
          <a:xfrm>
            <a:off x="996287" y="713169"/>
            <a:ext cx="380716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US" sz="1400" b="1">
                <a:solidFill>
                  <a:schemeClr val="lt1"/>
                </a:solidFill>
                <a:highlight>
                  <a:srgbClr val="5FC6C5"/>
                </a:highlight>
                <a:latin typeface="Calibri"/>
                <a:ea typeface="Calibri"/>
                <a:cs typeface="Calibri"/>
                <a:sym typeface="Calibri"/>
              </a:rPr>
              <a:t>TABLE OF CONTENTS</a:t>
            </a:r>
            <a:endParaRPr/>
          </a:p>
        </p:txBody>
      </p:sp>
      <p:sp>
        <p:nvSpPr>
          <p:cNvPr id="1190" name="Google Shape;1190;p39"/>
          <p:cNvSpPr/>
          <p:nvPr/>
        </p:nvSpPr>
        <p:spPr>
          <a:xfrm rot="1782986">
            <a:off x="286724" y="30111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1" name="Google Shape;1191;p39"/>
          <p:cNvSpPr/>
          <p:nvPr/>
        </p:nvSpPr>
        <p:spPr>
          <a:xfrm rot="1782986">
            <a:off x="286724" y="76395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2" name="Google Shape;1192;p39"/>
          <p:cNvSpPr/>
          <p:nvPr/>
        </p:nvSpPr>
        <p:spPr>
          <a:xfrm rot="1782986">
            <a:off x="286724" y="122680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3" name="Google Shape;1193;p39"/>
          <p:cNvSpPr/>
          <p:nvPr/>
        </p:nvSpPr>
        <p:spPr>
          <a:xfrm rot="1782986">
            <a:off x="286724" y="168964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4" name="Google Shape;1194;p39"/>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195" name="Google Shape;1195;p39"/>
          <p:cNvGrpSpPr/>
          <p:nvPr/>
        </p:nvGrpSpPr>
        <p:grpSpPr>
          <a:xfrm>
            <a:off x="4599383" y="7209390"/>
            <a:ext cx="1968655" cy="2053177"/>
            <a:chOff x="3579543" y="3191611"/>
            <a:chExt cx="704542" cy="734791"/>
          </a:xfrm>
        </p:grpSpPr>
        <p:pic>
          <p:nvPicPr>
            <p:cNvPr id="1196" name="Google Shape;1196;p39" descr="Rose with solid fill"/>
            <p:cNvPicPr preferRelativeResize="0"/>
            <p:nvPr/>
          </p:nvPicPr>
          <p:blipFill rotWithShape="1">
            <a:blip r:embed="rId3">
              <a:alphaModFix/>
            </a:blip>
            <a:srcRect/>
            <a:stretch/>
          </p:blipFill>
          <p:spPr>
            <a:xfrm rot="8827914" flipH="1">
              <a:off x="3675039" y="3290673"/>
              <a:ext cx="513550" cy="503403"/>
            </a:xfrm>
            <a:prstGeom prst="rect">
              <a:avLst/>
            </a:prstGeom>
            <a:noFill/>
            <a:ln>
              <a:noFill/>
            </a:ln>
          </p:spPr>
        </p:pic>
        <p:sp>
          <p:nvSpPr>
            <p:cNvPr id="1197" name="Google Shape;1197;p39"/>
            <p:cNvSpPr/>
            <p:nvPr/>
          </p:nvSpPr>
          <p:spPr>
            <a:xfrm>
              <a:off x="3656876" y="3394157"/>
              <a:ext cx="165654" cy="532245"/>
            </a:xfrm>
            <a:custGeom>
              <a:avLst/>
              <a:gdLst/>
              <a:ahLst/>
              <a:cxnLst/>
              <a:rect l="l" t="t" r="r" b="b"/>
              <a:pathLst>
                <a:path w="464417" h="789153" extrusionOk="0">
                  <a:moveTo>
                    <a:pt x="464417" y="27153"/>
                  </a:moveTo>
                  <a:cubicBezTo>
                    <a:pt x="343767" y="1753"/>
                    <a:pt x="223117" y="-23647"/>
                    <a:pt x="146917" y="39853"/>
                  </a:cubicBezTo>
                  <a:cubicBezTo>
                    <a:pt x="70717" y="103353"/>
                    <a:pt x="26267" y="283270"/>
                    <a:pt x="7217" y="408153"/>
                  </a:cubicBezTo>
                  <a:cubicBezTo>
                    <a:pt x="-11833" y="533036"/>
                    <a:pt x="10392" y="661094"/>
                    <a:pt x="32617" y="789153"/>
                  </a:cubicBezTo>
                </a:path>
              </a:pathLst>
            </a:custGeom>
            <a:noFill/>
            <a:ln w="79375" cap="flat" cmpd="sng">
              <a:solidFill>
                <a:srgbClr val="DEF3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4"/>
          <p:cNvSpPr txBox="1"/>
          <p:nvPr/>
        </p:nvSpPr>
        <p:spPr>
          <a:xfrm>
            <a:off x="996287" y="714381"/>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COMPETENCY MEASUREMENT TOOL </a:t>
            </a:r>
            <a:endParaRPr/>
          </a:p>
        </p:txBody>
      </p:sp>
      <p:graphicFrame>
        <p:nvGraphicFramePr>
          <p:cNvPr id="120" name="Google Shape;120;p4"/>
          <p:cNvGraphicFramePr/>
          <p:nvPr>
            <p:extLst>
              <p:ext uri="{D42A27DB-BD31-4B8C-83A1-F6EECF244321}">
                <p14:modId xmlns:p14="http://schemas.microsoft.com/office/powerpoint/2010/main" val="1642492786"/>
              </p:ext>
            </p:extLst>
          </p:nvPr>
        </p:nvGraphicFramePr>
        <p:xfrm>
          <a:off x="996284" y="1777041"/>
          <a:ext cx="5254050" cy="7620150"/>
        </p:xfrm>
        <a:graphic>
          <a:graphicData uri="http://schemas.openxmlformats.org/drawingml/2006/table">
            <a:tbl>
              <a:tblPr>
                <a:noFill/>
                <a:tableStyleId>{BA16059B-39DF-40C0-B266-EC553B885DB9}</a:tableStyleId>
              </a:tblPr>
              <a:tblGrid>
                <a:gridCol w="1051650">
                  <a:extLst>
                    <a:ext uri="{9D8B030D-6E8A-4147-A177-3AD203B41FA5}">
                      <a16:colId xmlns:a16="http://schemas.microsoft.com/office/drawing/2014/main" val="20000"/>
                    </a:ext>
                  </a:extLst>
                </a:gridCol>
                <a:gridCol w="3389825">
                  <a:extLst>
                    <a:ext uri="{9D8B030D-6E8A-4147-A177-3AD203B41FA5}">
                      <a16:colId xmlns:a16="http://schemas.microsoft.com/office/drawing/2014/main" val="20001"/>
                    </a:ext>
                  </a:extLst>
                </a:gridCol>
                <a:gridCol w="812575">
                  <a:extLst>
                    <a:ext uri="{9D8B030D-6E8A-4147-A177-3AD203B41FA5}">
                      <a16:colId xmlns:a16="http://schemas.microsoft.com/office/drawing/2014/main" val="20002"/>
                    </a:ext>
                  </a:extLst>
                </a:gridCol>
              </a:tblGrid>
              <a:tr h="365700">
                <a:tc gridSpan="2">
                  <a:txBody>
                    <a:bodyPr/>
                    <a:lstStyle/>
                    <a:p>
                      <a:pPr marL="0" marR="0" lvl="0" indent="0" algn="l" rtl="0">
                        <a:spcBef>
                          <a:spcPts val="0"/>
                        </a:spcBef>
                        <a:spcAft>
                          <a:spcPts val="0"/>
                        </a:spcAft>
                        <a:buNone/>
                      </a:pPr>
                      <a:r>
                        <a:rPr lang="en-US" sz="1000" b="1" u="none" strike="noStrike" cap="none">
                          <a:latin typeface="Calibri"/>
                          <a:ea typeface="Calibri"/>
                          <a:cs typeface="Calibri"/>
                          <a:sym typeface="Calibri"/>
                        </a:rPr>
                        <a:t>1. Personal Knowledge, Attitudes and Skills </a:t>
                      </a:r>
                      <a:endParaRPr sz="1000" b="1" i="0" u="none" strike="noStrike" cap="non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solidFill>
                      <a:srgbClr val="CCE9F8"/>
                    </a:solidFill>
                  </a:tcPr>
                </a:tc>
                <a:tc hMerge="1">
                  <a:txBody>
                    <a:bodyPr/>
                    <a:lstStyle/>
                    <a:p>
                      <a:endParaRPr lang="en-BE"/>
                    </a:p>
                  </a:txBody>
                  <a:tcPr/>
                </a:tc>
                <a:tc>
                  <a:txBody>
                    <a:bodyPr/>
                    <a:lstStyle/>
                    <a:p>
                      <a:pPr marL="0" marR="0" lvl="0" indent="0" algn="ctr" rtl="0">
                        <a:spcBef>
                          <a:spcPts val="0"/>
                        </a:spcBef>
                        <a:spcAft>
                          <a:spcPts val="0"/>
                        </a:spcAft>
                        <a:buNone/>
                      </a:pPr>
                      <a:r>
                        <a:rPr lang="en-US" sz="1000" b="1" i="0" u="none" strike="noStrike" cap="none">
                          <a:solidFill>
                            <a:srgbClr val="000000"/>
                          </a:solidFill>
                          <a:latin typeface="Calibri"/>
                          <a:ea typeface="Calibri"/>
                          <a:cs typeface="Calibri"/>
                          <a:sym typeface="Calibri"/>
                        </a:rPr>
                        <a:t>Personal rating</a:t>
                      </a:r>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solidFill>
                      <a:srgbClr val="CCE9F8"/>
                    </a:solidFill>
                  </a:tcPr>
                </a:tc>
                <a:extLst>
                  <a:ext uri="{0D108BD9-81ED-4DB2-BD59-A6C34878D82A}">
                    <a16:rowId xmlns:a16="http://schemas.microsoft.com/office/drawing/2014/main" val="10000"/>
                  </a:ext>
                </a:extLst>
              </a:tr>
              <a:tr h="365700">
                <a:tc rowSpan="5">
                  <a:txBody>
                    <a:bodyPr/>
                    <a:lstStyle/>
                    <a:p>
                      <a:pPr marL="0" marR="0" lvl="0" indent="0" algn="l" rtl="0">
                        <a:spcBef>
                          <a:spcPts val="0"/>
                        </a:spcBef>
                        <a:spcAft>
                          <a:spcPts val="0"/>
                        </a:spcAft>
                        <a:buNone/>
                      </a:pPr>
                      <a:r>
                        <a:rPr lang="en-US" sz="1000" u="none" strike="noStrike" cap="none" dirty="0">
                          <a:latin typeface="Calibri"/>
                          <a:ea typeface="Calibri"/>
                          <a:cs typeface="Calibri"/>
                          <a:sym typeface="Calibri"/>
                        </a:rPr>
                        <a:t>Diversity and inclusion</a:t>
                      </a:r>
                      <a:endParaRPr sz="1000" b="1" i="0" u="none" strike="noStrike" cap="none" dirty="0">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1000" u="none" strike="noStrike" cap="none" dirty="0">
                          <a:latin typeface="Calibri"/>
                          <a:ea typeface="Calibri"/>
                          <a:cs typeface="Calibri"/>
                          <a:sym typeface="Calibri"/>
                        </a:rPr>
                        <a:t>Acknowledges and values other people’s perspectives and differences.</a:t>
                      </a:r>
                      <a:endParaRPr sz="1000" b="0" i="0" u="none" strike="noStrike" cap="none" dirty="0">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endParaRPr sz="1000" b="0" i="0" u="none" strike="noStrike" cap="non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r h="506375">
                <a:tc vMerge="1">
                  <a:txBody>
                    <a:bodyPr/>
                    <a:lstStyle/>
                    <a:p>
                      <a:endParaRPr lang="en-BE"/>
                    </a:p>
                  </a:txBody>
                  <a:tcPr/>
                </a:tc>
                <a:tc>
                  <a:txBody>
                    <a:bodyPr/>
                    <a:lstStyle/>
                    <a:p>
                      <a:pPr marL="0" marR="0" lvl="0" indent="0" algn="l" rtl="0">
                        <a:spcBef>
                          <a:spcPts val="0"/>
                        </a:spcBef>
                        <a:spcAft>
                          <a:spcPts val="0"/>
                        </a:spcAft>
                        <a:buNone/>
                      </a:pPr>
                      <a:r>
                        <a:rPr lang="en-US" sz="1000" u="none" strike="noStrike" cap="none" dirty="0">
                          <a:latin typeface="Calibri"/>
                          <a:ea typeface="Calibri"/>
                          <a:cs typeface="Calibri"/>
                          <a:sym typeface="Calibri"/>
                        </a:rPr>
                        <a:t>Treats all children and caregivers with respect, fairness and dignity regardless of race, color, gender, sexual orientation, language, religion, disability or other status.</a:t>
                      </a:r>
                      <a:endParaRPr sz="1000" b="0" i="0" u="none" strike="noStrike" cap="none" dirty="0">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endParaRPr sz="1000" b="0" i="0" u="none" strike="noStrike" cap="non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solidFill>
                      <a:schemeClr val="bg1"/>
                    </a:solidFill>
                  </a:tcPr>
                </a:tc>
                <a:extLst>
                  <a:ext uri="{0D108BD9-81ED-4DB2-BD59-A6C34878D82A}">
                    <a16:rowId xmlns:a16="http://schemas.microsoft.com/office/drawing/2014/main" val="10002"/>
                  </a:ext>
                </a:extLst>
              </a:tr>
              <a:tr h="506375">
                <a:tc vMerge="1">
                  <a:txBody>
                    <a:bodyPr/>
                    <a:lstStyle/>
                    <a:p>
                      <a:endParaRPr lang="en-BE"/>
                    </a:p>
                  </a:txBody>
                  <a:tcPr/>
                </a:tc>
                <a:tc>
                  <a:txBody>
                    <a:bodyPr/>
                    <a:lstStyle/>
                    <a:p>
                      <a:pPr marL="0" marR="0" lvl="0" indent="0" algn="l" rtl="0">
                        <a:spcBef>
                          <a:spcPts val="0"/>
                        </a:spcBef>
                        <a:spcAft>
                          <a:spcPts val="0"/>
                        </a:spcAft>
                        <a:buNone/>
                      </a:pPr>
                      <a:r>
                        <a:rPr lang="en-US" sz="1000" u="none" strike="noStrike" cap="none" dirty="0">
                          <a:latin typeface="Calibri"/>
                          <a:ea typeface="Calibri"/>
                          <a:cs typeface="Calibri"/>
                          <a:sym typeface="Calibri"/>
                        </a:rPr>
                        <a:t>Challenges own/others’ prejudices, biases, preferences, styles and intolerance and is aware of how these can affect professional practice.</a:t>
                      </a:r>
                      <a:endParaRPr sz="1000" b="0" i="0" u="none" strike="noStrike" cap="none" dirty="0">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endParaRPr sz="1000" b="0" i="0" u="none" strike="noStrike" cap="non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solidFill>
                      <a:schemeClr val="bg1"/>
                    </a:solidFill>
                  </a:tcPr>
                </a:tc>
                <a:extLst>
                  <a:ext uri="{0D108BD9-81ED-4DB2-BD59-A6C34878D82A}">
                    <a16:rowId xmlns:a16="http://schemas.microsoft.com/office/drawing/2014/main" val="10003"/>
                  </a:ext>
                </a:extLst>
              </a:tr>
              <a:tr h="365700">
                <a:tc vMerge="1">
                  <a:txBody>
                    <a:bodyPr/>
                    <a:lstStyle/>
                    <a:p>
                      <a:endParaRPr lang="en-BE"/>
                    </a:p>
                  </a:txBody>
                  <a:tcPr/>
                </a:tc>
                <a:tc>
                  <a:txBody>
                    <a:bodyPr/>
                    <a:lstStyle/>
                    <a:p>
                      <a:pPr marL="0" marR="0" lvl="0" indent="0" algn="l" rtl="0">
                        <a:spcBef>
                          <a:spcPts val="0"/>
                        </a:spcBef>
                        <a:spcAft>
                          <a:spcPts val="0"/>
                        </a:spcAft>
                        <a:buNone/>
                      </a:pPr>
                      <a:r>
                        <a:rPr lang="en-US" sz="1000" u="none" strike="noStrike" cap="none" dirty="0">
                          <a:latin typeface="Calibri"/>
                          <a:ea typeface="Calibri"/>
                          <a:cs typeface="Calibri"/>
                          <a:sym typeface="Calibri"/>
                        </a:rPr>
                        <a:t>Adapts case management support to the individual child’s needs, including their developmental stage and abilities.</a:t>
                      </a:r>
                      <a:endParaRPr sz="1000" b="0" i="0" u="none" strike="noStrike" cap="none" dirty="0">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endParaRPr sz="1000" b="0" i="0" u="none" strike="noStrike" cap="non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solidFill>
                      <a:schemeClr val="bg1"/>
                    </a:solidFill>
                  </a:tcPr>
                </a:tc>
                <a:extLst>
                  <a:ext uri="{0D108BD9-81ED-4DB2-BD59-A6C34878D82A}">
                    <a16:rowId xmlns:a16="http://schemas.microsoft.com/office/drawing/2014/main" val="10004"/>
                  </a:ext>
                </a:extLst>
              </a:tr>
              <a:tr h="365700">
                <a:tc vMerge="1">
                  <a:txBody>
                    <a:bodyPr/>
                    <a:lstStyle/>
                    <a:p>
                      <a:endParaRPr lang="en-BE"/>
                    </a:p>
                  </a:txBody>
                  <a:tcPr/>
                </a:tc>
                <a:tc>
                  <a:txBody>
                    <a:bodyPr/>
                    <a:lstStyle/>
                    <a:p>
                      <a:pPr marL="0" marR="0" lvl="0" indent="0" algn="l" rtl="0">
                        <a:spcBef>
                          <a:spcPts val="0"/>
                        </a:spcBef>
                        <a:spcAft>
                          <a:spcPts val="0"/>
                        </a:spcAft>
                        <a:buNone/>
                      </a:pPr>
                      <a:r>
                        <a:rPr lang="en-US" sz="1000" u="none" strike="noStrike" cap="none" dirty="0">
                          <a:latin typeface="Calibri"/>
                          <a:ea typeface="Calibri"/>
                          <a:cs typeface="Calibri"/>
                          <a:sym typeface="Calibri"/>
                        </a:rPr>
                        <a:t>Understands barriers children and families face to accessing services and supports them to overcome these barriers.</a:t>
                      </a:r>
                      <a:endParaRPr sz="1000" b="0" i="0" u="none" strike="noStrike" cap="none" dirty="0">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endParaRPr sz="1000" b="0" i="0" u="none" strike="noStrike" cap="non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solidFill>
                      <a:schemeClr val="bg1"/>
                    </a:solidFill>
                  </a:tcPr>
                </a:tc>
                <a:extLst>
                  <a:ext uri="{0D108BD9-81ED-4DB2-BD59-A6C34878D82A}">
                    <a16:rowId xmlns:a16="http://schemas.microsoft.com/office/drawing/2014/main" val="10005"/>
                  </a:ext>
                </a:extLst>
              </a:tr>
              <a:tr h="365700">
                <a:tc rowSpan="3">
                  <a:txBody>
                    <a:bodyPr/>
                    <a:lstStyle/>
                    <a:p>
                      <a:pPr marL="0" marR="0" lvl="0" indent="0" algn="l" rtl="0">
                        <a:spcBef>
                          <a:spcPts val="0"/>
                        </a:spcBef>
                        <a:spcAft>
                          <a:spcPts val="0"/>
                        </a:spcAft>
                        <a:buNone/>
                      </a:pPr>
                      <a:r>
                        <a:rPr lang="en-US" sz="1000" u="none" strike="noStrike" cap="none">
                          <a:latin typeface="Calibri"/>
                          <a:ea typeface="Calibri"/>
                          <a:cs typeface="Calibri"/>
                          <a:sym typeface="Calibri"/>
                        </a:rPr>
                        <a:t>Accountability and integrity  </a:t>
                      </a:r>
                      <a:endParaRPr sz="1000" b="1" i="0" u="none" strike="noStrike" cap="non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1000" u="none" strike="noStrike" cap="none" dirty="0">
                          <a:latin typeface="Calibri"/>
                          <a:ea typeface="Calibri"/>
                          <a:cs typeface="Calibri"/>
                          <a:sym typeface="Calibri"/>
                        </a:rPr>
                        <a:t>Acts with integrity e.g., decisions are based on the best interests of the child and are not influenced by pressure or personal views.</a:t>
                      </a:r>
                      <a:endParaRPr sz="1000" b="0" i="0" u="none" strike="noStrike" cap="none" dirty="0">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endParaRPr sz="1000" b="0" i="0" u="none" strike="noStrike" cap="non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solidFill>
                      <a:schemeClr val="bg1"/>
                    </a:solidFill>
                  </a:tcPr>
                </a:tc>
                <a:extLst>
                  <a:ext uri="{0D108BD9-81ED-4DB2-BD59-A6C34878D82A}">
                    <a16:rowId xmlns:a16="http://schemas.microsoft.com/office/drawing/2014/main" val="10006"/>
                  </a:ext>
                </a:extLst>
              </a:tr>
              <a:tr h="506375">
                <a:tc vMerge="1">
                  <a:txBody>
                    <a:bodyPr/>
                    <a:lstStyle/>
                    <a:p>
                      <a:endParaRPr lang="en-BE"/>
                    </a:p>
                  </a:txBody>
                  <a:tcPr/>
                </a:tc>
                <a:tc>
                  <a:txBody>
                    <a:bodyPr/>
                    <a:lstStyle/>
                    <a:p>
                      <a:pPr marL="0" marR="0" lvl="0" indent="0" algn="l" rtl="0">
                        <a:spcBef>
                          <a:spcPts val="0"/>
                        </a:spcBef>
                        <a:spcAft>
                          <a:spcPts val="0"/>
                        </a:spcAft>
                        <a:buNone/>
                      </a:pPr>
                      <a:r>
                        <a:rPr lang="en-US" sz="1000" u="none" strike="noStrike" cap="none" dirty="0">
                          <a:latin typeface="Calibri"/>
                          <a:ea typeface="Calibri"/>
                          <a:cs typeface="Calibri"/>
                          <a:sym typeface="Calibri"/>
                        </a:rPr>
                        <a:t>Demonstrates the case management principles in their behavior with children, families and the community, does not abuse own power or position, acts without consideration of personal gain.</a:t>
                      </a:r>
                      <a:endParaRPr sz="1000" b="0" i="0" u="none" strike="noStrike" cap="none" dirty="0">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endParaRPr sz="1000" b="0" i="0" u="none" strike="noStrike" cap="non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solidFill>
                      <a:schemeClr val="bg1"/>
                    </a:solidFill>
                  </a:tcPr>
                </a:tc>
                <a:extLst>
                  <a:ext uri="{0D108BD9-81ED-4DB2-BD59-A6C34878D82A}">
                    <a16:rowId xmlns:a16="http://schemas.microsoft.com/office/drawing/2014/main" val="10007"/>
                  </a:ext>
                </a:extLst>
              </a:tr>
              <a:tr h="647025">
                <a:tc vMerge="1">
                  <a:txBody>
                    <a:bodyPr/>
                    <a:lstStyle/>
                    <a:p>
                      <a:endParaRPr lang="en-BE"/>
                    </a:p>
                  </a:txBody>
                  <a:tcPr/>
                </a:tc>
                <a:tc>
                  <a:txBody>
                    <a:bodyPr/>
                    <a:lstStyle/>
                    <a:p>
                      <a:pPr marL="0" marR="0" lvl="0" indent="0" algn="l" rtl="0">
                        <a:spcBef>
                          <a:spcPts val="0"/>
                        </a:spcBef>
                        <a:spcAft>
                          <a:spcPts val="0"/>
                        </a:spcAft>
                        <a:buNone/>
                      </a:pPr>
                      <a:r>
                        <a:rPr lang="en-US" sz="1000" u="none" strike="noStrike" cap="none" dirty="0">
                          <a:latin typeface="Calibri"/>
                          <a:ea typeface="Calibri"/>
                          <a:cs typeface="Calibri"/>
                          <a:sym typeface="Calibri"/>
                        </a:rPr>
                        <a:t>Takes responsibility for decisions and actions, honoring commitments and acting in compliance with child safeguarding and protection policies, codes of conduct and the UN standards on prevention of sexual exploitation and abuse.</a:t>
                      </a:r>
                      <a:endParaRPr sz="1000" b="0" i="0" u="none" strike="noStrike" cap="none" dirty="0">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endParaRPr sz="1000" b="0" i="0" u="none" strike="noStrike" cap="non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solidFill>
                      <a:schemeClr val="bg1"/>
                    </a:solidFill>
                  </a:tcPr>
                </a:tc>
                <a:extLst>
                  <a:ext uri="{0D108BD9-81ED-4DB2-BD59-A6C34878D82A}">
                    <a16:rowId xmlns:a16="http://schemas.microsoft.com/office/drawing/2014/main" val="10008"/>
                  </a:ext>
                </a:extLst>
              </a:tr>
              <a:tr h="365700">
                <a:tc rowSpan="6">
                  <a:txBody>
                    <a:bodyPr/>
                    <a:lstStyle/>
                    <a:p>
                      <a:pPr marL="0" marR="0" lvl="0" indent="0" algn="l" rtl="0">
                        <a:spcBef>
                          <a:spcPts val="0"/>
                        </a:spcBef>
                        <a:spcAft>
                          <a:spcPts val="0"/>
                        </a:spcAft>
                        <a:buNone/>
                      </a:pPr>
                      <a:r>
                        <a:rPr lang="en-US" sz="1000" u="none" strike="noStrike" cap="none">
                          <a:latin typeface="Calibri"/>
                          <a:ea typeface="Calibri"/>
                          <a:cs typeface="Calibri"/>
                          <a:sym typeface="Calibri"/>
                        </a:rPr>
                        <a:t>Self-awareness and self-management  </a:t>
                      </a:r>
                      <a:endParaRPr sz="1000" b="1" i="0" u="none" strike="noStrike" cap="non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1000" u="none" strike="noStrike" cap="none">
                          <a:latin typeface="Calibri"/>
                          <a:ea typeface="Calibri"/>
                          <a:cs typeface="Calibri"/>
                          <a:sym typeface="Calibri"/>
                        </a:rPr>
                        <a:t>Reflects upon practice and performance and identifies and addresses personal strengths, weaknesses, limits, and needs.</a:t>
                      </a:r>
                      <a:endParaRPr sz="1000" b="0" i="0" u="none" strike="noStrike" cap="non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endParaRPr sz="1000" b="0" i="0" u="none" strike="noStrike" cap="none" dirty="0">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solidFill>
                      <a:schemeClr val="bg1"/>
                    </a:solidFill>
                  </a:tcPr>
                </a:tc>
                <a:extLst>
                  <a:ext uri="{0D108BD9-81ED-4DB2-BD59-A6C34878D82A}">
                    <a16:rowId xmlns:a16="http://schemas.microsoft.com/office/drawing/2014/main" val="10009"/>
                  </a:ext>
                </a:extLst>
              </a:tr>
              <a:tr h="506375">
                <a:tc vMerge="1">
                  <a:txBody>
                    <a:bodyPr/>
                    <a:lstStyle/>
                    <a:p>
                      <a:endParaRPr lang="en-BE"/>
                    </a:p>
                  </a:txBody>
                  <a:tcPr/>
                </a:tc>
                <a:tc>
                  <a:txBody>
                    <a:bodyPr/>
                    <a:lstStyle/>
                    <a:p>
                      <a:pPr marL="0" marR="0" lvl="0" indent="0" algn="l" rtl="0">
                        <a:spcBef>
                          <a:spcPts val="0"/>
                        </a:spcBef>
                        <a:spcAft>
                          <a:spcPts val="0"/>
                        </a:spcAft>
                        <a:buNone/>
                      </a:pPr>
                      <a:r>
                        <a:rPr lang="en-US" sz="1000" u="none" strike="noStrike" cap="none">
                          <a:latin typeface="Calibri"/>
                          <a:ea typeface="Calibri"/>
                          <a:cs typeface="Calibri"/>
                          <a:sym typeface="Calibri"/>
                        </a:rPr>
                        <a:t>Uses supervision and support systems; and is open to giving, eliciting, and receiving feedback. Gives feedback that is specific and useful, in a considered and timely way. </a:t>
                      </a:r>
                      <a:endParaRPr sz="1000" b="0" i="0" u="none" strike="noStrike" cap="non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endParaRPr sz="1000" b="0" i="0" u="none" strike="noStrike" cap="none" dirty="0">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solidFill>
                      <a:schemeClr val="bg1"/>
                    </a:solidFill>
                  </a:tcPr>
                </a:tc>
                <a:extLst>
                  <a:ext uri="{0D108BD9-81ED-4DB2-BD59-A6C34878D82A}">
                    <a16:rowId xmlns:a16="http://schemas.microsoft.com/office/drawing/2014/main" val="10010"/>
                  </a:ext>
                </a:extLst>
              </a:tr>
              <a:tr h="365700">
                <a:tc vMerge="1">
                  <a:txBody>
                    <a:bodyPr/>
                    <a:lstStyle/>
                    <a:p>
                      <a:endParaRPr lang="en-BE"/>
                    </a:p>
                  </a:txBody>
                  <a:tcPr/>
                </a:tc>
                <a:tc>
                  <a:txBody>
                    <a:bodyPr/>
                    <a:lstStyle/>
                    <a:p>
                      <a:pPr marL="0" marR="0" lvl="0" indent="0" algn="l" rtl="0">
                        <a:spcBef>
                          <a:spcPts val="0"/>
                        </a:spcBef>
                        <a:spcAft>
                          <a:spcPts val="0"/>
                        </a:spcAft>
                        <a:buNone/>
                      </a:pPr>
                      <a:r>
                        <a:rPr lang="en-US" sz="1000" u="none" strike="noStrike" cap="none">
                          <a:latin typeface="Calibri"/>
                          <a:ea typeface="Calibri"/>
                          <a:cs typeface="Calibri"/>
                          <a:sym typeface="Calibri"/>
                        </a:rPr>
                        <a:t>Understands and respects the limits of caseworkers’ role and professional boundaries.</a:t>
                      </a:r>
                      <a:endParaRPr sz="1000" b="0" i="0" u="none" strike="noStrike" cap="non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endParaRPr sz="1000" b="0" i="0" u="none" strike="noStrike" cap="none" dirty="0">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solidFill>
                      <a:schemeClr val="bg1"/>
                    </a:solidFill>
                  </a:tcPr>
                </a:tc>
                <a:extLst>
                  <a:ext uri="{0D108BD9-81ED-4DB2-BD59-A6C34878D82A}">
                    <a16:rowId xmlns:a16="http://schemas.microsoft.com/office/drawing/2014/main" val="10011"/>
                  </a:ext>
                </a:extLst>
              </a:tr>
              <a:tr h="506375">
                <a:tc vMerge="1">
                  <a:txBody>
                    <a:bodyPr/>
                    <a:lstStyle/>
                    <a:p>
                      <a:endParaRPr lang="en-BE"/>
                    </a:p>
                  </a:txBody>
                  <a:tcPr/>
                </a:tc>
                <a:tc>
                  <a:txBody>
                    <a:bodyPr/>
                    <a:lstStyle/>
                    <a:p>
                      <a:pPr marL="0" marR="0" lvl="0" indent="0" algn="l" rtl="0">
                        <a:spcBef>
                          <a:spcPts val="0"/>
                        </a:spcBef>
                        <a:spcAft>
                          <a:spcPts val="0"/>
                        </a:spcAft>
                        <a:buNone/>
                      </a:pPr>
                      <a:r>
                        <a:rPr lang="en-US" sz="1000" u="none" strike="noStrike" cap="none">
                          <a:latin typeface="Calibri"/>
                          <a:ea typeface="Calibri"/>
                          <a:cs typeface="Calibri"/>
                          <a:sym typeface="Calibri"/>
                        </a:rPr>
                        <a:t>Recognizes personal feelings and reactions, including stress; finds ways to manage emotions and cope; knows when to ask for and accept support.</a:t>
                      </a:r>
                      <a:endParaRPr sz="1000" b="0" i="0" u="none" strike="noStrike" cap="non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endParaRPr sz="1000" b="0" i="0" u="none" strike="noStrike" cap="none" dirty="0">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solidFill>
                      <a:schemeClr val="bg1"/>
                    </a:solidFill>
                  </a:tcPr>
                </a:tc>
                <a:extLst>
                  <a:ext uri="{0D108BD9-81ED-4DB2-BD59-A6C34878D82A}">
                    <a16:rowId xmlns:a16="http://schemas.microsoft.com/office/drawing/2014/main" val="10012"/>
                  </a:ext>
                </a:extLst>
              </a:tr>
              <a:tr h="506375">
                <a:tc vMerge="1">
                  <a:txBody>
                    <a:bodyPr/>
                    <a:lstStyle/>
                    <a:p>
                      <a:endParaRPr lang="en-BE"/>
                    </a:p>
                  </a:txBody>
                  <a:tcPr/>
                </a:tc>
                <a:tc>
                  <a:txBody>
                    <a:bodyPr/>
                    <a:lstStyle/>
                    <a:p>
                      <a:pPr marL="0" marR="0" lvl="0" indent="0" algn="l" rtl="0">
                        <a:spcBef>
                          <a:spcPts val="0"/>
                        </a:spcBef>
                        <a:spcAft>
                          <a:spcPts val="0"/>
                        </a:spcAft>
                        <a:buNone/>
                      </a:pPr>
                      <a:r>
                        <a:rPr lang="en-US" sz="1000" u="none" strike="noStrike" cap="none">
                          <a:latin typeface="Calibri"/>
                          <a:ea typeface="Calibri"/>
                          <a:cs typeface="Calibri"/>
                          <a:sym typeface="Calibri"/>
                        </a:rPr>
                        <a:t>Follows safety and security policies and procedures, and takes personal safety of and the safety of others into consideration accordingly.</a:t>
                      </a:r>
                      <a:endParaRPr sz="1000" b="0" i="0" u="none" strike="noStrike" cap="non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endParaRPr sz="1000" b="0" i="0" u="none" strike="noStrike" cap="none" dirty="0">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solidFill>
                      <a:schemeClr val="bg1"/>
                    </a:solidFill>
                  </a:tcPr>
                </a:tc>
                <a:extLst>
                  <a:ext uri="{0D108BD9-81ED-4DB2-BD59-A6C34878D82A}">
                    <a16:rowId xmlns:a16="http://schemas.microsoft.com/office/drawing/2014/main" val="10013"/>
                  </a:ext>
                </a:extLst>
              </a:tr>
              <a:tr h="506375">
                <a:tc vMerge="1">
                  <a:txBody>
                    <a:bodyPr/>
                    <a:lstStyle/>
                    <a:p>
                      <a:endParaRPr lang="en-BE"/>
                    </a:p>
                  </a:txBody>
                  <a:tcPr/>
                </a:tc>
                <a:tc>
                  <a:txBody>
                    <a:bodyPr/>
                    <a:lstStyle/>
                    <a:p>
                      <a:pPr marL="0" marR="0" lvl="0" indent="0" algn="l" rtl="0">
                        <a:spcBef>
                          <a:spcPts val="0"/>
                        </a:spcBef>
                        <a:spcAft>
                          <a:spcPts val="0"/>
                        </a:spcAft>
                        <a:buNone/>
                      </a:pPr>
                      <a:r>
                        <a:rPr lang="en-US" sz="1000" u="none" strike="noStrike" cap="none">
                          <a:latin typeface="Calibri"/>
                          <a:ea typeface="Calibri"/>
                          <a:cs typeface="Calibri"/>
                          <a:sym typeface="Calibri"/>
                        </a:rPr>
                        <a:t>Follows safety and security policies and procedures, and takes personal safety of and the safety of others into consideration accordingly.</a:t>
                      </a:r>
                      <a:endParaRPr sz="1000" b="0" i="0" u="none" strike="noStrike" cap="non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endParaRPr sz="1000" b="0" i="0" u="none" strike="noStrike" cap="none" dirty="0">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solidFill>
                      <a:schemeClr val="bg1"/>
                    </a:solidFill>
                  </a:tcPr>
                </a:tc>
                <a:extLst>
                  <a:ext uri="{0D108BD9-81ED-4DB2-BD59-A6C34878D82A}">
                    <a16:rowId xmlns:a16="http://schemas.microsoft.com/office/drawing/2014/main" val="10014"/>
                  </a:ext>
                </a:extLst>
              </a:tr>
            </a:tbl>
          </a:graphicData>
        </a:graphic>
      </p:graphicFrame>
      <p:sp>
        <p:nvSpPr>
          <p:cNvPr id="121" name="Google Shape;121;p4"/>
          <p:cNvSpPr txBox="1"/>
          <p:nvPr/>
        </p:nvSpPr>
        <p:spPr>
          <a:xfrm>
            <a:off x="996285" y="1084128"/>
            <a:ext cx="5254041"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Overall Personal Rating</a:t>
            </a:r>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(5 = I always do this, 4 = I often do this, 3 = I sometimes do this, 2 = I rarely do this, 1 = I never do this)</a:t>
            </a:r>
            <a:endParaRPr/>
          </a:p>
        </p:txBody>
      </p:sp>
      <p:sp>
        <p:nvSpPr>
          <p:cNvPr id="122" name="Google Shape;122;p4"/>
          <p:cNvSpPr/>
          <p:nvPr/>
        </p:nvSpPr>
        <p:spPr>
          <a:xfrm rot="1782986">
            <a:off x="286724" y="301110"/>
            <a:ext cx="335595" cy="289306"/>
          </a:xfrm>
          <a:prstGeom prst="hexagon">
            <a:avLst>
              <a:gd name="adj" fmla="val 28965"/>
              <a:gd name="vf" fmla="val 115470"/>
            </a:avLst>
          </a:prstGeom>
          <a:solidFill>
            <a:schemeClr val="accent4"/>
          </a:solidFill>
          <a:ln w="12700" cap="flat" cmpd="sng">
            <a:solidFill>
              <a:srgbClr val="1D8C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3" name="Google Shape;123;p4"/>
          <p:cNvSpPr/>
          <p:nvPr/>
        </p:nvSpPr>
        <p:spPr>
          <a:xfrm rot="1782986">
            <a:off x="286724" y="763955"/>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 name="Google Shape;124;p4"/>
          <p:cNvSpPr/>
          <p:nvPr/>
        </p:nvSpPr>
        <p:spPr>
          <a:xfrm rot="1782986">
            <a:off x="286724" y="1226800"/>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
          <p:cNvSpPr/>
          <p:nvPr/>
        </p:nvSpPr>
        <p:spPr>
          <a:xfrm rot="1782986">
            <a:off x="286724" y="1689645"/>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6" name="Google Shape;126;p4"/>
          <p:cNvSpPr/>
          <p:nvPr/>
        </p:nvSpPr>
        <p:spPr>
          <a:xfrm rot="1782986">
            <a:off x="286724" y="2152490"/>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2" name="Google Shape;1202;p40"/>
          <p:cNvSpPr txBox="1"/>
          <p:nvPr/>
        </p:nvSpPr>
        <p:spPr>
          <a:xfrm>
            <a:off x="996287" y="1238738"/>
            <a:ext cx="466547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MODULE AIM</a:t>
            </a:r>
            <a:endParaRPr/>
          </a:p>
        </p:txBody>
      </p:sp>
      <p:sp>
        <p:nvSpPr>
          <p:cNvPr id="1203" name="Google Shape;1203;p40"/>
          <p:cNvSpPr txBox="1"/>
          <p:nvPr/>
        </p:nvSpPr>
        <p:spPr>
          <a:xfrm>
            <a:off x="996287" y="713169"/>
            <a:ext cx="407062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US" sz="1400" b="1">
                <a:solidFill>
                  <a:schemeClr val="lt1"/>
                </a:solidFill>
                <a:highlight>
                  <a:srgbClr val="5FC6C5"/>
                </a:highlight>
                <a:latin typeface="Calibri"/>
                <a:ea typeface="Calibri"/>
                <a:cs typeface="Calibri"/>
                <a:sym typeface="Calibri"/>
              </a:rPr>
              <a:t>SESSION 1: MODULE OPENING</a:t>
            </a:r>
            <a:endParaRPr/>
          </a:p>
        </p:txBody>
      </p:sp>
      <p:sp>
        <p:nvSpPr>
          <p:cNvPr id="1204" name="Google Shape;1204;p40"/>
          <p:cNvSpPr txBox="1"/>
          <p:nvPr/>
        </p:nvSpPr>
        <p:spPr>
          <a:xfrm>
            <a:off x="996287" y="1599327"/>
            <a:ext cx="5254042"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Increase understanding on mental health and psychosocial support needs of children and strengthen capacity to support children who grieve</a:t>
            </a:r>
            <a:endParaRPr/>
          </a:p>
        </p:txBody>
      </p:sp>
      <p:sp>
        <p:nvSpPr>
          <p:cNvPr id="1205" name="Google Shape;1205;p40"/>
          <p:cNvSpPr txBox="1"/>
          <p:nvPr/>
        </p:nvSpPr>
        <p:spPr>
          <a:xfrm>
            <a:off x="996287" y="2268414"/>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LEARNING OBJECTIVES </a:t>
            </a:r>
            <a:endParaRPr/>
          </a:p>
        </p:txBody>
      </p:sp>
      <p:sp>
        <p:nvSpPr>
          <p:cNvPr id="1206" name="Google Shape;1206;p40"/>
          <p:cNvSpPr txBox="1"/>
          <p:nvPr/>
        </p:nvSpPr>
        <p:spPr>
          <a:xfrm>
            <a:off x="1675087" y="2821316"/>
            <a:ext cx="4575242"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List common mental health challenges in humanitarian settings</a:t>
            </a:r>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Define and describe grief</a:t>
            </a:r>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List common reactions to loss of children of different ages and in developmental stages</a:t>
            </a:r>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Identify strategies to support children of different ages experiencing grief and loss</a:t>
            </a:r>
            <a:endParaRPr/>
          </a:p>
        </p:txBody>
      </p:sp>
      <p:grpSp>
        <p:nvGrpSpPr>
          <p:cNvPr id="1207" name="Google Shape;1207;p40"/>
          <p:cNvGrpSpPr/>
          <p:nvPr/>
        </p:nvGrpSpPr>
        <p:grpSpPr>
          <a:xfrm>
            <a:off x="1020268" y="2771366"/>
            <a:ext cx="559955" cy="387333"/>
            <a:chOff x="6878053" y="1156317"/>
            <a:chExt cx="1431178" cy="1039513"/>
          </a:xfrm>
        </p:grpSpPr>
        <p:grpSp>
          <p:nvGrpSpPr>
            <p:cNvPr id="1208" name="Google Shape;1208;p40"/>
            <p:cNvGrpSpPr/>
            <p:nvPr/>
          </p:nvGrpSpPr>
          <p:grpSpPr>
            <a:xfrm>
              <a:off x="7672978" y="1156317"/>
              <a:ext cx="412941" cy="436880"/>
              <a:chOff x="243840" y="1676400"/>
              <a:chExt cx="701040" cy="741680"/>
            </a:xfrm>
          </p:grpSpPr>
          <p:sp>
            <p:nvSpPr>
              <p:cNvPr id="1209" name="Google Shape;1209;p40"/>
              <p:cNvSpPr/>
              <p:nvPr/>
            </p:nvSpPr>
            <p:spPr>
              <a:xfrm>
                <a:off x="243840" y="1676400"/>
                <a:ext cx="116839" cy="7416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10" name="Google Shape;1210;p40"/>
              <p:cNvSpPr/>
              <p:nvPr/>
            </p:nvSpPr>
            <p:spPr>
              <a:xfrm>
                <a:off x="314960" y="1676400"/>
                <a:ext cx="629920" cy="4368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1211" name="Google Shape;1211;p40"/>
            <p:cNvSpPr/>
            <p:nvPr/>
          </p:nvSpPr>
          <p:spPr>
            <a:xfrm>
              <a:off x="7120511" y="1517650"/>
              <a:ext cx="1188720" cy="678180"/>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12" name="Google Shape;1212;p40"/>
            <p:cNvSpPr/>
            <p:nvPr/>
          </p:nvSpPr>
          <p:spPr>
            <a:xfrm>
              <a:off x="6878053" y="1727035"/>
              <a:ext cx="821708" cy="468795"/>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1213" name="Google Shape;1213;p40"/>
          <p:cNvGrpSpPr/>
          <p:nvPr/>
        </p:nvGrpSpPr>
        <p:grpSpPr>
          <a:xfrm>
            <a:off x="1020268" y="3349858"/>
            <a:ext cx="559955" cy="387333"/>
            <a:chOff x="6878053" y="1156317"/>
            <a:chExt cx="1431178" cy="1039513"/>
          </a:xfrm>
        </p:grpSpPr>
        <p:grpSp>
          <p:nvGrpSpPr>
            <p:cNvPr id="1214" name="Google Shape;1214;p40"/>
            <p:cNvGrpSpPr/>
            <p:nvPr/>
          </p:nvGrpSpPr>
          <p:grpSpPr>
            <a:xfrm>
              <a:off x="7672978" y="1156317"/>
              <a:ext cx="412941" cy="436880"/>
              <a:chOff x="243840" y="1676400"/>
              <a:chExt cx="701040" cy="741680"/>
            </a:xfrm>
          </p:grpSpPr>
          <p:sp>
            <p:nvSpPr>
              <p:cNvPr id="1215" name="Google Shape;1215;p40"/>
              <p:cNvSpPr/>
              <p:nvPr/>
            </p:nvSpPr>
            <p:spPr>
              <a:xfrm>
                <a:off x="243840" y="1676400"/>
                <a:ext cx="116839" cy="7416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16" name="Google Shape;1216;p40"/>
              <p:cNvSpPr/>
              <p:nvPr/>
            </p:nvSpPr>
            <p:spPr>
              <a:xfrm>
                <a:off x="314960" y="1676400"/>
                <a:ext cx="629920" cy="4368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1217" name="Google Shape;1217;p40"/>
            <p:cNvSpPr/>
            <p:nvPr/>
          </p:nvSpPr>
          <p:spPr>
            <a:xfrm>
              <a:off x="7120511" y="1517650"/>
              <a:ext cx="1188720" cy="678180"/>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18" name="Google Shape;1218;p40"/>
            <p:cNvSpPr/>
            <p:nvPr/>
          </p:nvSpPr>
          <p:spPr>
            <a:xfrm>
              <a:off x="6878053" y="1727035"/>
              <a:ext cx="821708" cy="468795"/>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1219" name="Google Shape;1219;p40"/>
          <p:cNvGrpSpPr/>
          <p:nvPr/>
        </p:nvGrpSpPr>
        <p:grpSpPr>
          <a:xfrm>
            <a:off x="1020268" y="4506841"/>
            <a:ext cx="559955" cy="387333"/>
            <a:chOff x="6878053" y="1156317"/>
            <a:chExt cx="1431178" cy="1039513"/>
          </a:xfrm>
        </p:grpSpPr>
        <p:grpSp>
          <p:nvGrpSpPr>
            <p:cNvPr id="1220" name="Google Shape;1220;p40"/>
            <p:cNvGrpSpPr/>
            <p:nvPr/>
          </p:nvGrpSpPr>
          <p:grpSpPr>
            <a:xfrm>
              <a:off x="7672978" y="1156317"/>
              <a:ext cx="412941" cy="436880"/>
              <a:chOff x="243840" y="1676400"/>
              <a:chExt cx="701040" cy="741680"/>
            </a:xfrm>
          </p:grpSpPr>
          <p:sp>
            <p:nvSpPr>
              <p:cNvPr id="1221" name="Google Shape;1221;p40"/>
              <p:cNvSpPr/>
              <p:nvPr/>
            </p:nvSpPr>
            <p:spPr>
              <a:xfrm>
                <a:off x="243840" y="1676400"/>
                <a:ext cx="116839" cy="7416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22" name="Google Shape;1222;p40"/>
              <p:cNvSpPr/>
              <p:nvPr/>
            </p:nvSpPr>
            <p:spPr>
              <a:xfrm>
                <a:off x="314960" y="1676400"/>
                <a:ext cx="629920" cy="4368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1223" name="Google Shape;1223;p40"/>
            <p:cNvSpPr/>
            <p:nvPr/>
          </p:nvSpPr>
          <p:spPr>
            <a:xfrm>
              <a:off x="7120511" y="1517650"/>
              <a:ext cx="1188720" cy="678180"/>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24" name="Google Shape;1224;p40"/>
            <p:cNvSpPr/>
            <p:nvPr/>
          </p:nvSpPr>
          <p:spPr>
            <a:xfrm>
              <a:off x="6878053" y="1727035"/>
              <a:ext cx="821708" cy="468795"/>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1225" name="Google Shape;1225;p40"/>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26" name="Google Shape;1226;p40"/>
          <p:cNvSpPr/>
          <p:nvPr/>
        </p:nvSpPr>
        <p:spPr>
          <a:xfrm rot="1782986">
            <a:off x="286724" y="76395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27" name="Google Shape;1227;p40"/>
          <p:cNvSpPr/>
          <p:nvPr/>
        </p:nvSpPr>
        <p:spPr>
          <a:xfrm rot="1782986">
            <a:off x="286724" y="122680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28" name="Google Shape;1228;p40"/>
          <p:cNvSpPr/>
          <p:nvPr/>
        </p:nvSpPr>
        <p:spPr>
          <a:xfrm rot="1782986">
            <a:off x="286724" y="168964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29" name="Google Shape;1229;p40"/>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230" name="Google Shape;1230;p40"/>
          <p:cNvGrpSpPr/>
          <p:nvPr/>
        </p:nvGrpSpPr>
        <p:grpSpPr>
          <a:xfrm>
            <a:off x="1020268" y="3928350"/>
            <a:ext cx="559955" cy="387333"/>
            <a:chOff x="6878053" y="1156317"/>
            <a:chExt cx="1431178" cy="1039513"/>
          </a:xfrm>
        </p:grpSpPr>
        <p:grpSp>
          <p:nvGrpSpPr>
            <p:cNvPr id="1231" name="Google Shape;1231;p40"/>
            <p:cNvGrpSpPr/>
            <p:nvPr/>
          </p:nvGrpSpPr>
          <p:grpSpPr>
            <a:xfrm>
              <a:off x="7672978" y="1156317"/>
              <a:ext cx="412941" cy="436880"/>
              <a:chOff x="243840" y="1676400"/>
              <a:chExt cx="701040" cy="741680"/>
            </a:xfrm>
          </p:grpSpPr>
          <p:sp>
            <p:nvSpPr>
              <p:cNvPr id="1232" name="Google Shape;1232;p40"/>
              <p:cNvSpPr/>
              <p:nvPr/>
            </p:nvSpPr>
            <p:spPr>
              <a:xfrm>
                <a:off x="243840" y="1676400"/>
                <a:ext cx="116839" cy="7416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33" name="Google Shape;1233;p40"/>
              <p:cNvSpPr/>
              <p:nvPr/>
            </p:nvSpPr>
            <p:spPr>
              <a:xfrm>
                <a:off x="314960" y="1676400"/>
                <a:ext cx="629920" cy="4368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1234" name="Google Shape;1234;p40"/>
            <p:cNvSpPr/>
            <p:nvPr/>
          </p:nvSpPr>
          <p:spPr>
            <a:xfrm>
              <a:off x="7120511" y="1517650"/>
              <a:ext cx="1188720" cy="678180"/>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35" name="Google Shape;1235;p40"/>
            <p:cNvSpPr/>
            <p:nvPr/>
          </p:nvSpPr>
          <p:spPr>
            <a:xfrm>
              <a:off x="6878053" y="1727035"/>
              <a:ext cx="821708" cy="468795"/>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239"/>
        <p:cNvGrpSpPr/>
        <p:nvPr/>
      </p:nvGrpSpPr>
      <p:grpSpPr>
        <a:xfrm>
          <a:off x="0" y="0"/>
          <a:ext cx="0" cy="0"/>
          <a:chOff x="0" y="0"/>
          <a:chExt cx="0" cy="0"/>
        </a:xfrm>
      </p:grpSpPr>
      <p:sp>
        <p:nvSpPr>
          <p:cNvPr id="1240" name="Google Shape;1240;p41"/>
          <p:cNvSpPr/>
          <p:nvPr/>
        </p:nvSpPr>
        <p:spPr>
          <a:xfrm>
            <a:off x="2501900" y="2239841"/>
            <a:ext cx="3745466" cy="1709923"/>
          </a:xfrm>
          <a:prstGeom prst="rect">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1" name="Google Shape;1241;p41"/>
          <p:cNvSpPr txBox="1"/>
          <p:nvPr/>
        </p:nvSpPr>
        <p:spPr>
          <a:xfrm>
            <a:off x="995079" y="2237162"/>
            <a:ext cx="1321602" cy="1366698"/>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US" sz="1100" i="0" u="none" strike="noStrike">
                <a:solidFill>
                  <a:srgbClr val="000000"/>
                </a:solidFill>
                <a:latin typeface="Calibri"/>
                <a:ea typeface="Calibri"/>
                <a:cs typeface="Calibri"/>
                <a:sym typeface="Calibri"/>
              </a:rPr>
              <a:t>How can humanitarian emergencies impact the psychological and social functioning of a child? </a:t>
            </a:r>
            <a:endParaRPr/>
          </a:p>
        </p:txBody>
      </p:sp>
      <p:sp>
        <p:nvSpPr>
          <p:cNvPr id="1242" name="Google Shape;1242;p41"/>
          <p:cNvSpPr/>
          <p:nvPr/>
        </p:nvSpPr>
        <p:spPr>
          <a:xfrm>
            <a:off x="2501900" y="4280482"/>
            <a:ext cx="3745466" cy="2085043"/>
          </a:xfrm>
          <a:prstGeom prst="rect">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3" name="Google Shape;1243;p41"/>
          <p:cNvSpPr txBox="1"/>
          <p:nvPr/>
        </p:nvSpPr>
        <p:spPr>
          <a:xfrm>
            <a:off x="995079" y="4280482"/>
            <a:ext cx="1309210" cy="1197420"/>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Clr>
                <a:srgbClr val="000000"/>
              </a:buClr>
              <a:buSzPts val="1100"/>
              <a:buFont typeface="Calibri"/>
              <a:buNone/>
            </a:pPr>
            <a:r>
              <a:rPr lang="en-US" sz="1100" i="0" u="none" strike="noStrike">
                <a:solidFill>
                  <a:srgbClr val="000000"/>
                </a:solidFill>
                <a:latin typeface="Calibri"/>
                <a:ea typeface="Calibri"/>
                <a:cs typeface="Calibri"/>
                <a:sym typeface="Calibri"/>
              </a:rPr>
              <a:t>What are some reasons children in humanitarian settings might experience distress? </a:t>
            </a:r>
            <a:endParaRPr sz="1100" i="1">
              <a:solidFill>
                <a:schemeClr val="dk1"/>
              </a:solidFill>
              <a:latin typeface="Calibri"/>
              <a:ea typeface="Calibri"/>
              <a:cs typeface="Calibri"/>
              <a:sym typeface="Calibri"/>
            </a:endParaRPr>
          </a:p>
        </p:txBody>
      </p:sp>
      <p:sp>
        <p:nvSpPr>
          <p:cNvPr id="1244" name="Google Shape;1244;p41"/>
          <p:cNvSpPr/>
          <p:nvPr/>
        </p:nvSpPr>
        <p:spPr>
          <a:xfrm>
            <a:off x="2501900" y="6725722"/>
            <a:ext cx="3745466" cy="2085043"/>
          </a:xfrm>
          <a:prstGeom prst="rect">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5" name="Google Shape;1245;p41"/>
          <p:cNvSpPr txBox="1"/>
          <p:nvPr/>
        </p:nvSpPr>
        <p:spPr>
          <a:xfrm>
            <a:off x="995079" y="6725722"/>
            <a:ext cx="1309210" cy="1197420"/>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Which emotions might a child feel when experiencing or witnessing distressing or adverse events?</a:t>
            </a:r>
            <a:endParaRPr/>
          </a:p>
        </p:txBody>
      </p:sp>
      <p:sp>
        <p:nvSpPr>
          <p:cNvPr id="1246" name="Google Shape;1246;p41"/>
          <p:cNvSpPr txBox="1"/>
          <p:nvPr/>
        </p:nvSpPr>
        <p:spPr>
          <a:xfrm>
            <a:off x="996286" y="713169"/>
            <a:ext cx="5251079"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US" sz="1400" b="1">
                <a:solidFill>
                  <a:schemeClr val="lt1"/>
                </a:solidFill>
                <a:highlight>
                  <a:srgbClr val="5FC6C5"/>
                </a:highlight>
                <a:latin typeface="Calibri"/>
                <a:ea typeface="Calibri"/>
                <a:cs typeface="Calibri"/>
                <a:sym typeface="Calibri"/>
              </a:rPr>
              <a:t>SESSION 2: WHAT ARE POSSIBLE MENTAL HEALTH AND PSYCHOSOCIAL SUPPORT NEEDS OF CHILDREN?</a:t>
            </a:r>
            <a:endParaRPr/>
          </a:p>
        </p:txBody>
      </p:sp>
      <p:sp>
        <p:nvSpPr>
          <p:cNvPr id="1247" name="Google Shape;1247;p41"/>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8" name="Google Shape;1248;p41"/>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9" name="Google Shape;1249;p41"/>
          <p:cNvSpPr/>
          <p:nvPr/>
        </p:nvSpPr>
        <p:spPr>
          <a:xfrm rot="1782986">
            <a:off x="286724" y="122680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0" name="Google Shape;1250;p41"/>
          <p:cNvSpPr/>
          <p:nvPr/>
        </p:nvSpPr>
        <p:spPr>
          <a:xfrm rot="1782986">
            <a:off x="286724" y="168964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1" name="Google Shape;1251;p41"/>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2" name="Google Shape;1252;p41"/>
          <p:cNvSpPr txBox="1"/>
          <p:nvPr/>
        </p:nvSpPr>
        <p:spPr>
          <a:xfrm>
            <a:off x="1000125" y="1705998"/>
            <a:ext cx="524827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IMPACT OF EMERGENCIES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273"/>
        <p:cNvGrpSpPr/>
        <p:nvPr/>
      </p:nvGrpSpPr>
      <p:grpSpPr>
        <a:xfrm>
          <a:off x="0" y="0"/>
          <a:ext cx="0" cy="0"/>
          <a:chOff x="0" y="0"/>
          <a:chExt cx="0" cy="0"/>
        </a:xfrm>
      </p:grpSpPr>
      <p:sp>
        <p:nvSpPr>
          <p:cNvPr id="1274" name="Google Shape;1274;p43"/>
          <p:cNvSpPr txBox="1"/>
          <p:nvPr/>
        </p:nvSpPr>
        <p:spPr>
          <a:xfrm>
            <a:off x="1879600" y="1625489"/>
            <a:ext cx="4368800" cy="50013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chemeClr val="dk1"/>
                </a:solidFill>
                <a:latin typeface="Calibri"/>
                <a:ea typeface="Calibri"/>
                <a:cs typeface="Calibri"/>
                <a:sym typeface="Calibri"/>
              </a:rPr>
              <a:t>AKI</a:t>
            </a:r>
            <a:endParaRPr dirty="0"/>
          </a:p>
          <a:p>
            <a:pPr marL="0" marR="0" lvl="0" indent="0" algn="l" rtl="0">
              <a:lnSpc>
                <a:spcPct val="100000"/>
              </a:lnSpc>
              <a:spcBef>
                <a:spcPts val="0"/>
              </a:spcBef>
              <a:spcAft>
                <a:spcPts val="0"/>
              </a:spcAft>
              <a:buClr>
                <a:schemeClr val="dk1"/>
              </a:buClr>
              <a:buSzPts val="1400"/>
              <a:buFont typeface="Calibri"/>
              <a:buNone/>
            </a:pPr>
            <a:r>
              <a:rPr lang="en-US" sz="1100" dirty="0">
                <a:solidFill>
                  <a:schemeClr val="dk1"/>
                </a:solidFill>
                <a:latin typeface="Calibri"/>
                <a:ea typeface="Calibri"/>
                <a:cs typeface="Calibri"/>
                <a:sym typeface="Calibri"/>
              </a:rPr>
              <a:t>My name is Aki and I’m 14 years old. My father died last year. He had not paid dowry, so my mother was chased away by my uncles from my father’s village. I now live with my mother, sister, and brother in a one-room hut in a nearby village. </a:t>
            </a:r>
            <a:endParaRPr dirty="0"/>
          </a:p>
          <a:p>
            <a:pPr marL="0" marR="0" lvl="0" indent="0" algn="l" rtl="0">
              <a:lnSpc>
                <a:spcPct val="100000"/>
              </a:lnSpc>
              <a:spcBef>
                <a:spcPts val="0"/>
              </a:spcBef>
              <a:spcAft>
                <a:spcPts val="0"/>
              </a:spcAft>
              <a:buClr>
                <a:schemeClr val="dk1"/>
              </a:buClr>
              <a:buSzPts val="1400"/>
              <a:buFont typeface="Calibri"/>
              <a:buNone/>
            </a:pPr>
            <a:endParaRPr sz="11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US" sz="1100" dirty="0">
                <a:solidFill>
                  <a:schemeClr val="dk1"/>
                </a:solidFill>
                <a:latin typeface="Calibri"/>
                <a:ea typeface="Calibri"/>
                <a:cs typeface="Calibri"/>
                <a:sym typeface="Calibri"/>
              </a:rPr>
              <a:t>My sister and I dropped out of school after my father died. When I was at school, I studied well and wanted to become a teacher in the future. Everything has changed since my father died and I do not see any hope for my future. </a:t>
            </a:r>
            <a:endParaRPr dirty="0"/>
          </a:p>
          <a:p>
            <a:pPr marL="0" marR="0" lvl="0" indent="0" algn="l" rtl="0">
              <a:lnSpc>
                <a:spcPct val="100000"/>
              </a:lnSpc>
              <a:spcBef>
                <a:spcPts val="0"/>
              </a:spcBef>
              <a:spcAft>
                <a:spcPts val="0"/>
              </a:spcAft>
              <a:buClr>
                <a:schemeClr val="dk1"/>
              </a:buClr>
              <a:buSzPts val="1400"/>
              <a:buFont typeface="Calibri"/>
              <a:buNone/>
            </a:pPr>
            <a:endParaRPr sz="11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US" sz="1100" dirty="0">
                <a:solidFill>
                  <a:schemeClr val="dk1"/>
                </a:solidFill>
                <a:latin typeface="Calibri"/>
                <a:ea typeface="Calibri"/>
                <a:cs typeface="Calibri"/>
                <a:sym typeface="Calibri"/>
              </a:rPr>
              <a:t>When my father was alive, he provided for all our needs. Now, we do not have enough to buy enough to eat. Soon winter will come, and we don’t have any money to buy winter clothes or blankets. I wake up at 5 every morning and work in the garden with my sister. I also do most of the household work. My mother goes out to work on farms as a daily laborer for little pay. With this money she pays for my youngest brother’s school fees and the little that is left is for food. We often go hungry, which never happened when my father was alive. </a:t>
            </a:r>
            <a:endParaRPr sz="11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11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US" sz="1100" dirty="0">
                <a:solidFill>
                  <a:schemeClr val="dk1"/>
                </a:solidFill>
                <a:latin typeface="Calibri"/>
                <a:ea typeface="Calibri"/>
                <a:cs typeface="Calibri"/>
                <a:sym typeface="Calibri"/>
              </a:rPr>
              <a:t>I miss my father very much and cry often when I’m alone in the garden. I feel that if he were still alive, things would be better. I would still be in school, and we would have blankets and clothes and enough to eat. We would also be living in a better house. I know mother tries her best, but there is not much she can do. </a:t>
            </a:r>
            <a:endParaRPr sz="11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11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US" sz="1100" dirty="0">
                <a:solidFill>
                  <a:schemeClr val="dk1"/>
                </a:solidFill>
                <a:latin typeface="Calibri"/>
                <a:ea typeface="Calibri"/>
                <a:cs typeface="Calibri"/>
                <a:sym typeface="Calibri"/>
              </a:rPr>
              <a:t>When I sit alone, I think of my family. I look at my brother and wonder if he will ever finish school and become what he wants. I also wish I could go back to school. As I am the oldest child, I feel responsible for everyone. </a:t>
            </a:r>
            <a:endParaRPr sz="1100" dirty="0">
              <a:solidFill>
                <a:schemeClr val="dk1"/>
              </a:solidFill>
              <a:latin typeface="Calibri"/>
              <a:ea typeface="Calibri"/>
              <a:cs typeface="Calibri"/>
              <a:sym typeface="Calibri"/>
            </a:endParaRPr>
          </a:p>
        </p:txBody>
      </p:sp>
      <p:sp>
        <p:nvSpPr>
          <p:cNvPr id="1275" name="Google Shape;1275;p43"/>
          <p:cNvSpPr txBox="1"/>
          <p:nvPr/>
        </p:nvSpPr>
        <p:spPr>
          <a:xfrm>
            <a:off x="1000125" y="1094454"/>
            <a:ext cx="524827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LOSS AND GRIEF – CASE STUDY</a:t>
            </a:r>
            <a:endParaRPr/>
          </a:p>
        </p:txBody>
      </p:sp>
      <p:grpSp>
        <p:nvGrpSpPr>
          <p:cNvPr id="1276" name="Google Shape;1276;p43"/>
          <p:cNvGrpSpPr/>
          <p:nvPr/>
        </p:nvGrpSpPr>
        <p:grpSpPr>
          <a:xfrm>
            <a:off x="1047723" y="1625489"/>
            <a:ext cx="456112" cy="1475270"/>
            <a:chOff x="1109665" y="7269846"/>
            <a:chExt cx="456112" cy="1475270"/>
          </a:xfrm>
        </p:grpSpPr>
        <p:sp>
          <p:nvSpPr>
            <p:cNvPr id="1277" name="Google Shape;1277;p43"/>
            <p:cNvSpPr/>
            <p:nvPr/>
          </p:nvSpPr>
          <p:spPr>
            <a:xfrm>
              <a:off x="1109665" y="7773341"/>
              <a:ext cx="456112" cy="971775"/>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1278" name="Google Shape;1278;p43"/>
            <p:cNvSpPr/>
            <p:nvPr/>
          </p:nvSpPr>
          <p:spPr>
            <a:xfrm>
              <a:off x="1109665" y="7269846"/>
              <a:ext cx="456112" cy="445468"/>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dk1"/>
                </a:solidFill>
                <a:latin typeface="Arial"/>
                <a:ea typeface="Arial"/>
                <a:cs typeface="Arial"/>
                <a:sym typeface="Arial"/>
              </a:endParaRPr>
            </a:p>
          </p:txBody>
        </p:sp>
        <p:sp>
          <p:nvSpPr>
            <p:cNvPr id="1279" name="Google Shape;1279;p43"/>
            <p:cNvSpPr/>
            <p:nvPr/>
          </p:nvSpPr>
          <p:spPr>
            <a:xfrm>
              <a:off x="1258515" y="8420100"/>
              <a:ext cx="158412" cy="325016"/>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grpSp>
      <p:sp>
        <p:nvSpPr>
          <p:cNvPr id="1280" name="Google Shape;1280;p43"/>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1" name="Google Shape;1281;p43"/>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2" name="Google Shape;1282;p43"/>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3" name="Google Shape;1283;p43"/>
          <p:cNvSpPr/>
          <p:nvPr/>
        </p:nvSpPr>
        <p:spPr>
          <a:xfrm rot="1782986">
            <a:off x="286724" y="168964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4" name="Google Shape;1284;p43"/>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Google Shape;1269;p42">
            <a:extLst>
              <a:ext uri="{FF2B5EF4-FFF2-40B4-BE49-F238E27FC236}">
                <a16:creationId xmlns:a16="http://schemas.microsoft.com/office/drawing/2014/main" id="{9837C239-57CD-7D9A-CB3B-879096D7ED89}"/>
              </a:ext>
            </a:extLst>
          </p:cNvPr>
          <p:cNvSpPr txBox="1"/>
          <p:nvPr/>
        </p:nvSpPr>
        <p:spPr>
          <a:xfrm>
            <a:off x="997321" y="686550"/>
            <a:ext cx="5251079"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US" sz="1400" b="1" dirty="0">
                <a:solidFill>
                  <a:schemeClr val="lt1"/>
                </a:solidFill>
                <a:highlight>
                  <a:srgbClr val="5FC6C5"/>
                </a:highlight>
                <a:latin typeface="Calibri"/>
                <a:ea typeface="Calibri"/>
                <a:cs typeface="Calibri"/>
                <a:sym typeface="Calibri"/>
              </a:rPr>
              <a:t>SESSION 3: HOW CAN CHILDREN REACT TO A LOSS AND GRIEF?</a:t>
            </a:r>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256"/>
        <p:cNvGrpSpPr/>
        <p:nvPr/>
      </p:nvGrpSpPr>
      <p:grpSpPr>
        <a:xfrm>
          <a:off x="0" y="0"/>
          <a:ext cx="0" cy="0"/>
          <a:chOff x="0" y="0"/>
          <a:chExt cx="0" cy="0"/>
        </a:xfrm>
      </p:grpSpPr>
      <p:sp>
        <p:nvSpPr>
          <p:cNvPr id="1257" name="Google Shape;1257;p42"/>
          <p:cNvSpPr txBox="1"/>
          <p:nvPr/>
        </p:nvSpPr>
        <p:spPr>
          <a:xfrm>
            <a:off x="1008564" y="770108"/>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dk1"/>
                </a:solidFill>
                <a:latin typeface="Calibri"/>
                <a:ea typeface="Calibri"/>
                <a:cs typeface="Calibri"/>
                <a:sym typeface="Calibri"/>
              </a:rPr>
              <a:t>REFLECTION ON EXPERIENCE OF LOSS</a:t>
            </a:r>
            <a:endParaRPr sz="1200" b="1" dirty="0">
              <a:solidFill>
                <a:schemeClr val="dk1"/>
              </a:solidFill>
              <a:latin typeface="Calibri"/>
              <a:ea typeface="Calibri"/>
              <a:cs typeface="Calibri"/>
              <a:sym typeface="Calibri"/>
            </a:endParaRPr>
          </a:p>
        </p:txBody>
      </p:sp>
      <p:sp>
        <p:nvSpPr>
          <p:cNvPr id="1258" name="Google Shape;1258;p42"/>
          <p:cNvSpPr/>
          <p:nvPr/>
        </p:nvSpPr>
        <p:spPr>
          <a:xfrm>
            <a:off x="2501900" y="1956553"/>
            <a:ext cx="3745466" cy="1709923"/>
          </a:xfrm>
          <a:prstGeom prst="rect">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9" name="Google Shape;1259;p42"/>
          <p:cNvSpPr txBox="1"/>
          <p:nvPr/>
        </p:nvSpPr>
        <p:spPr>
          <a:xfrm>
            <a:off x="1008564" y="1956553"/>
            <a:ext cx="1321602" cy="351035"/>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US" sz="1100" i="0" u="none" strike="noStrike">
                <a:solidFill>
                  <a:srgbClr val="000000"/>
                </a:solidFill>
                <a:latin typeface="Calibri"/>
                <a:ea typeface="Calibri"/>
                <a:cs typeface="Calibri"/>
                <a:sym typeface="Calibri"/>
              </a:rPr>
              <a:t>What was lost?</a:t>
            </a:r>
            <a:endParaRPr/>
          </a:p>
        </p:txBody>
      </p:sp>
      <p:sp>
        <p:nvSpPr>
          <p:cNvPr id="1260" name="Google Shape;1260;p42"/>
          <p:cNvSpPr/>
          <p:nvPr/>
        </p:nvSpPr>
        <p:spPr>
          <a:xfrm>
            <a:off x="2501900" y="3997194"/>
            <a:ext cx="3745466" cy="2085043"/>
          </a:xfrm>
          <a:prstGeom prst="rect">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61" name="Google Shape;1261;p42"/>
          <p:cNvSpPr txBox="1"/>
          <p:nvPr/>
        </p:nvSpPr>
        <p:spPr>
          <a:xfrm>
            <a:off x="1008564" y="3997194"/>
            <a:ext cx="1309210" cy="351035"/>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Clr>
                <a:srgbClr val="000000"/>
              </a:buClr>
              <a:buSzPts val="1100"/>
              <a:buFont typeface="Calibri"/>
              <a:buNone/>
            </a:pPr>
            <a:r>
              <a:rPr lang="en-US" sz="1100" i="0" u="none" strike="noStrike">
                <a:solidFill>
                  <a:srgbClr val="000000"/>
                </a:solidFill>
                <a:latin typeface="Calibri"/>
                <a:ea typeface="Calibri"/>
                <a:cs typeface="Calibri"/>
                <a:sym typeface="Calibri"/>
              </a:rPr>
              <a:t>What changed?</a:t>
            </a:r>
            <a:endParaRPr sz="1100" i="1">
              <a:solidFill>
                <a:schemeClr val="dk1"/>
              </a:solidFill>
              <a:latin typeface="Calibri"/>
              <a:ea typeface="Calibri"/>
              <a:cs typeface="Calibri"/>
              <a:sym typeface="Calibri"/>
            </a:endParaRPr>
          </a:p>
        </p:txBody>
      </p:sp>
      <p:sp>
        <p:nvSpPr>
          <p:cNvPr id="1262" name="Google Shape;1262;p42"/>
          <p:cNvSpPr/>
          <p:nvPr/>
        </p:nvSpPr>
        <p:spPr>
          <a:xfrm>
            <a:off x="2501900" y="6366326"/>
            <a:ext cx="3745466" cy="2085043"/>
          </a:xfrm>
          <a:prstGeom prst="rect">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63" name="Google Shape;1263;p42"/>
          <p:cNvSpPr txBox="1"/>
          <p:nvPr/>
        </p:nvSpPr>
        <p:spPr>
          <a:xfrm>
            <a:off x="1008564" y="6366326"/>
            <a:ext cx="1309210" cy="689589"/>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Did you also gain something of this experience?</a:t>
            </a:r>
            <a:endParaRPr/>
          </a:p>
        </p:txBody>
      </p:sp>
      <p:sp>
        <p:nvSpPr>
          <p:cNvPr id="1264" name="Google Shape;1264;p42"/>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65" name="Google Shape;1265;p42"/>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66" name="Google Shape;1266;p42"/>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67" name="Google Shape;1267;p42"/>
          <p:cNvSpPr/>
          <p:nvPr/>
        </p:nvSpPr>
        <p:spPr>
          <a:xfrm rot="1782986">
            <a:off x="286724" y="168964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68" name="Google Shape;1268;p42"/>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288"/>
        <p:cNvGrpSpPr/>
        <p:nvPr/>
      </p:nvGrpSpPr>
      <p:grpSpPr>
        <a:xfrm>
          <a:off x="0" y="0"/>
          <a:ext cx="0" cy="0"/>
          <a:chOff x="0" y="0"/>
          <a:chExt cx="0" cy="0"/>
        </a:xfrm>
      </p:grpSpPr>
      <p:sp>
        <p:nvSpPr>
          <p:cNvPr id="1289" name="Google Shape;1289;p44"/>
          <p:cNvSpPr txBox="1"/>
          <p:nvPr/>
        </p:nvSpPr>
        <p:spPr>
          <a:xfrm>
            <a:off x="1000125" y="718367"/>
            <a:ext cx="524827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LOSS AND GRIEF – REFLECTION</a:t>
            </a:r>
            <a:endParaRPr/>
          </a:p>
        </p:txBody>
      </p:sp>
      <p:graphicFrame>
        <p:nvGraphicFramePr>
          <p:cNvPr id="1290" name="Google Shape;1290;p44"/>
          <p:cNvGraphicFramePr/>
          <p:nvPr/>
        </p:nvGraphicFramePr>
        <p:xfrm>
          <a:off x="1000124" y="1194619"/>
          <a:ext cx="5248275" cy="7846175"/>
        </p:xfrm>
        <a:graphic>
          <a:graphicData uri="http://schemas.openxmlformats.org/drawingml/2006/table">
            <a:tbl>
              <a:tblPr firstRow="1" bandRow="1">
                <a:noFill/>
                <a:tableStyleId>{BA16059B-39DF-40C0-B266-EC553B885DB9}</a:tableStyleId>
              </a:tblPr>
              <a:tblGrid>
                <a:gridCol w="1777800">
                  <a:extLst>
                    <a:ext uri="{9D8B030D-6E8A-4147-A177-3AD203B41FA5}">
                      <a16:colId xmlns:a16="http://schemas.microsoft.com/office/drawing/2014/main" val="20000"/>
                    </a:ext>
                  </a:extLst>
                </a:gridCol>
                <a:gridCol w="3470475">
                  <a:extLst>
                    <a:ext uri="{9D8B030D-6E8A-4147-A177-3AD203B41FA5}">
                      <a16:colId xmlns:a16="http://schemas.microsoft.com/office/drawing/2014/main" val="20001"/>
                    </a:ext>
                  </a:extLst>
                </a:gridCol>
              </a:tblGrid>
              <a:tr h="434350">
                <a:tc>
                  <a:txBody>
                    <a:bodyPr/>
                    <a:lstStyle/>
                    <a:p>
                      <a:pPr marL="0" marR="0" lvl="0" indent="0" algn="l" rtl="0">
                        <a:lnSpc>
                          <a:spcPct val="100000"/>
                        </a:lnSpc>
                        <a:spcBef>
                          <a:spcPts val="0"/>
                        </a:spcBef>
                        <a:spcAft>
                          <a:spcPts val="0"/>
                        </a:spcAft>
                        <a:buClr>
                          <a:srgbClr val="000000"/>
                        </a:buClr>
                        <a:buSzPts val="1100"/>
                        <a:buFont typeface="Calibri"/>
                        <a:buNone/>
                      </a:pPr>
                      <a:r>
                        <a:rPr lang="en-US" sz="1100" b="0">
                          <a:solidFill>
                            <a:srgbClr val="000000"/>
                          </a:solidFill>
                          <a:latin typeface="Calibri"/>
                          <a:ea typeface="Calibri"/>
                          <a:cs typeface="Calibri"/>
                          <a:sym typeface="Calibri"/>
                        </a:rPr>
                        <a:t>A significant loss I have experienced in my life was:</a:t>
                      </a:r>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DEF3F2"/>
                    </a:solidFill>
                  </a:tcPr>
                </a:tc>
                <a:tc>
                  <a:txBody>
                    <a:bodyPr/>
                    <a:lstStyle/>
                    <a:p>
                      <a:pPr marL="0" marR="0" lvl="0" indent="0" algn="l" rtl="0">
                        <a:spcBef>
                          <a:spcPts val="0"/>
                        </a:spcBef>
                        <a:spcAft>
                          <a:spcPts val="0"/>
                        </a:spcAft>
                        <a:buNone/>
                      </a:pPr>
                      <a:endParaRPr sz="1100">
                        <a:solidFill>
                          <a:srgbClr val="000000"/>
                        </a:solidFill>
                        <a:latin typeface="Calibri"/>
                        <a:ea typeface="Calibri"/>
                        <a:cs typeface="Calibri"/>
                        <a:sym typeface="Calibri"/>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426075">
                <a:tc>
                  <a:txBody>
                    <a:bodyPr/>
                    <a:lstStyle/>
                    <a:p>
                      <a:pPr marL="0" marR="0" lvl="0" indent="0" algn="l" rtl="0">
                        <a:lnSpc>
                          <a:spcPct val="100000"/>
                        </a:lnSpc>
                        <a:spcBef>
                          <a:spcPts val="0"/>
                        </a:spcBef>
                        <a:spcAft>
                          <a:spcPts val="0"/>
                        </a:spcAft>
                        <a:buClr>
                          <a:srgbClr val="000000"/>
                        </a:buClr>
                        <a:buSzPts val="1100"/>
                        <a:buFont typeface="Calibri"/>
                        <a:buNone/>
                      </a:pPr>
                      <a:r>
                        <a:rPr lang="en-US" sz="1100">
                          <a:solidFill>
                            <a:srgbClr val="000000"/>
                          </a:solidFill>
                          <a:latin typeface="Calibri"/>
                          <a:ea typeface="Calibri"/>
                          <a:cs typeface="Calibri"/>
                          <a:sym typeface="Calibri"/>
                        </a:rPr>
                        <a:t>I was __ years old</a:t>
                      </a:r>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DEF3F2"/>
                    </a:solidFill>
                  </a:tcPr>
                </a:tc>
                <a:tc>
                  <a:txBody>
                    <a:bodyPr/>
                    <a:lstStyle/>
                    <a:p>
                      <a:pPr marL="0" marR="0" lvl="0" indent="0" algn="l" rtl="0">
                        <a:spcBef>
                          <a:spcPts val="0"/>
                        </a:spcBef>
                        <a:spcAft>
                          <a:spcPts val="0"/>
                        </a:spcAft>
                        <a:buNone/>
                      </a:pPr>
                      <a:endParaRPr sz="1100">
                        <a:solidFill>
                          <a:srgbClr val="000000"/>
                        </a:solidFill>
                        <a:latin typeface="Calibri"/>
                        <a:ea typeface="Calibri"/>
                        <a:cs typeface="Calibri"/>
                        <a:sym typeface="Calibri"/>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434350">
                <a:tc>
                  <a:txBody>
                    <a:bodyPr/>
                    <a:lstStyle/>
                    <a:p>
                      <a:pPr marL="0" marR="0" lvl="0" indent="0" algn="l" rtl="0">
                        <a:lnSpc>
                          <a:spcPct val="100000"/>
                        </a:lnSpc>
                        <a:spcBef>
                          <a:spcPts val="0"/>
                        </a:spcBef>
                        <a:spcAft>
                          <a:spcPts val="0"/>
                        </a:spcAft>
                        <a:buClr>
                          <a:srgbClr val="000000"/>
                        </a:buClr>
                        <a:buSzPts val="1100"/>
                        <a:buFont typeface="Calibri"/>
                        <a:buNone/>
                      </a:pPr>
                      <a:r>
                        <a:rPr lang="en-US" sz="1100">
                          <a:solidFill>
                            <a:srgbClr val="000000"/>
                          </a:solidFill>
                          <a:latin typeface="Calibri"/>
                          <a:ea typeface="Calibri"/>
                          <a:cs typeface="Calibri"/>
                          <a:sym typeface="Calibri"/>
                        </a:rPr>
                        <a:t>It was so significant because</a:t>
                      </a:r>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DEF3F2"/>
                    </a:solidFill>
                  </a:tcPr>
                </a:tc>
                <a:tc>
                  <a:txBody>
                    <a:bodyPr/>
                    <a:lstStyle/>
                    <a:p>
                      <a:pPr marL="0" marR="0" lvl="0" indent="0" algn="l" rtl="0">
                        <a:spcBef>
                          <a:spcPts val="0"/>
                        </a:spcBef>
                        <a:spcAft>
                          <a:spcPts val="0"/>
                        </a:spcAft>
                        <a:buNone/>
                      </a:pPr>
                      <a:endParaRPr sz="1100">
                        <a:solidFill>
                          <a:srgbClr val="000000"/>
                        </a:solidFill>
                        <a:latin typeface="Calibri"/>
                        <a:ea typeface="Calibri"/>
                        <a:cs typeface="Calibri"/>
                        <a:sym typeface="Calibri"/>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26075">
                <a:tc>
                  <a:txBody>
                    <a:bodyPr/>
                    <a:lstStyle/>
                    <a:p>
                      <a:pPr marL="0" marR="0" lvl="0" indent="0" algn="l" rtl="0">
                        <a:lnSpc>
                          <a:spcPct val="100000"/>
                        </a:lnSpc>
                        <a:spcBef>
                          <a:spcPts val="0"/>
                        </a:spcBef>
                        <a:spcAft>
                          <a:spcPts val="0"/>
                        </a:spcAft>
                        <a:buClr>
                          <a:srgbClr val="000000"/>
                        </a:buClr>
                        <a:buSzPts val="1100"/>
                        <a:buFont typeface="Calibri"/>
                        <a:buNone/>
                      </a:pPr>
                      <a:r>
                        <a:rPr lang="en-US" sz="1100">
                          <a:solidFill>
                            <a:srgbClr val="000000"/>
                          </a:solidFill>
                          <a:latin typeface="Calibri"/>
                          <a:ea typeface="Calibri"/>
                          <a:cs typeface="Calibri"/>
                          <a:sym typeface="Calibri"/>
                        </a:rPr>
                        <a:t>I felt </a:t>
                      </a:r>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DEF3F2"/>
                    </a:solidFill>
                  </a:tcPr>
                </a:tc>
                <a:tc>
                  <a:txBody>
                    <a:bodyPr/>
                    <a:lstStyle/>
                    <a:p>
                      <a:pPr marL="0" marR="0" lvl="0" indent="0" algn="l" rtl="0">
                        <a:spcBef>
                          <a:spcPts val="0"/>
                        </a:spcBef>
                        <a:spcAft>
                          <a:spcPts val="0"/>
                        </a:spcAft>
                        <a:buNone/>
                      </a:pPr>
                      <a:endParaRPr sz="1100">
                        <a:solidFill>
                          <a:srgbClr val="000000"/>
                        </a:solidFill>
                        <a:latin typeface="Calibri"/>
                        <a:ea typeface="Calibri"/>
                        <a:cs typeface="Calibri"/>
                        <a:sym typeface="Calibri"/>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426075">
                <a:tc>
                  <a:txBody>
                    <a:bodyPr/>
                    <a:lstStyle/>
                    <a:p>
                      <a:pPr marL="0" marR="0" lvl="0" indent="0" algn="l" rtl="0">
                        <a:lnSpc>
                          <a:spcPct val="100000"/>
                        </a:lnSpc>
                        <a:spcBef>
                          <a:spcPts val="0"/>
                        </a:spcBef>
                        <a:spcAft>
                          <a:spcPts val="0"/>
                        </a:spcAft>
                        <a:buClr>
                          <a:srgbClr val="000000"/>
                        </a:buClr>
                        <a:buSzPts val="1100"/>
                        <a:buFont typeface="Calibri"/>
                        <a:buNone/>
                      </a:pPr>
                      <a:r>
                        <a:rPr lang="en-US" sz="1100">
                          <a:solidFill>
                            <a:srgbClr val="000000"/>
                          </a:solidFill>
                          <a:latin typeface="Calibri"/>
                          <a:ea typeface="Calibri"/>
                          <a:cs typeface="Calibri"/>
                          <a:sym typeface="Calibri"/>
                        </a:rPr>
                        <a:t>I wanted to know</a:t>
                      </a:r>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DEF3F2"/>
                    </a:solidFill>
                  </a:tcPr>
                </a:tc>
                <a:tc>
                  <a:txBody>
                    <a:bodyPr/>
                    <a:lstStyle/>
                    <a:p>
                      <a:pPr marL="0" marR="0" lvl="0" indent="0" algn="l" rtl="0">
                        <a:spcBef>
                          <a:spcPts val="0"/>
                        </a:spcBef>
                        <a:spcAft>
                          <a:spcPts val="0"/>
                        </a:spcAft>
                        <a:buNone/>
                      </a:pPr>
                      <a:endParaRPr sz="1100">
                        <a:solidFill>
                          <a:srgbClr val="000000"/>
                        </a:solidFill>
                        <a:latin typeface="Calibri"/>
                        <a:ea typeface="Calibri"/>
                        <a:cs typeface="Calibri"/>
                        <a:sym typeface="Calibri"/>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26075">
                <a:tc>
                  <a:txBody>
                    <a:bodyPr/>
                    <a:lstStyle/>
                    <a:p>
                      <a:pPr marL="0" marR="0" lvl="0" indent="0" algn="l" rtl="0">
                        <a:lnSpc>
                          <a:spcPct val="100000"/>
                        </a:lnSpc>
                        <a:spcBef>
                          <a:spcPts val="0"/>
                        </a:spcBef>
                        <a:spcAft>
                          <a:spcPts val="0"/>
                        </a:spcAft>
                        <a:buClr>
                          <a:srgbClr val="000000"/>
                        </a:buClr>
                        <a:buSzPts val="1100"/>
                        <a:buFont typeface="Calibri"/>
                        <a:buNone/>
                      </a:pPr>
                      <a:r>
                        <a:rPr lang="en-US" sz="1100">
                          <a:solidFill>
                            <a:srgbClr val="000000"/>
                          </a:solidFill>
                          <a:latin typeface="Calibri"/>
                          <a:ea typeface="Calibri"/>
                          <a:cs typeface="Calibri"/>
                          <a:sym typeface="Calibri"/>
                        </a:rPr>
                        <a:t>My greatest fear was </a:t>
                      </a:r>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DEF3F2"/>
                    </a:solidFill>
                  </a:tcPr>
                </a:tc>
                <a:tc>
                  <a:txBody>
                    <a:bodyPr/>
                    <a:lstStyle/>
                    <a:p>
                      <a:pPr marL="0" marR="0" lvl="0" indent="0" algn="l" rtl="0">
                        <a:spcBef>
                          <a:spcPts val="0"/>
                        </a:spcBef>
                        <a:spcAft>
                          <a:spcPts val="0"/>
                        </a:spcAft>
                        <a:buNone/>
                      </a:pPr>
                      <a:endParaRPr sz="1100">
                        <a:solidFill>
                          <a:srgbClr val="000000"/>
                        </a:solidFill>
                        <a:latin typeface="Calibri"/>
                        <a:ea typeface="Calibri"/>
                        <a:cs typeface="Calibri"/>
                        <a:sym typeface="Calibri"/>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434350">
                <a:tc>
                  <a:txBody>
                    <a:bodyPr/>
                    <a:lstStyle/>
                    <a:p>
                      <a:pPr marL="0" marR="0" lvl="0" indent="0" algn="l" rtl="0">
                        <a:lnSpc>
                          <a:spcPct val="100000"/>
                        </a:lnSpc>
                        <a:spcBef>
                          <a:spcPts val="0"/>
                        </a:spcBef>
                        <a:spcAft>
                          <a:spcPts val="0"/>
                        </a:spcAft>
                        <a:buClr>
                          <a:srgbClr val="000000"/>
                        </a:buClr>
                        <a:buSzPts val="1100"/>
                        <a:buFont typeface="Calibri"/>
                        <a:buNone/>
                      </a:pPr>
                      <a:r>
                        <a:rPr lang="en-US" sz="1100">
                          <a:solidFill>
                            <a:srgbClr val="000000"/>
                          </a:solidFill>
                          <a:latin typeface="Calibri"/>
                          <a:ea typeface="Calibri"/>
                          <a:cs typeface="Calibri"/>
                          <a:sym typeface="Calibri"/>
                        </a:rPr>
                        <a:t>I regretted that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DEF3F2"/>
                    </a:solidFill>
                  </a:tcPr>
                </a:tc>
                <a:tc>
                  <a:txBody>
                    <a:bodyPr/>
                    <a:lstStyle/>
                    <a:p>
                      <a:pPr marL="0" marR="0" lvl="0" indent="0" algn="l" rtl="0">
                        <a:spcBef>
                          <a:spcPts val="0"/>
                        </a:spcBef>
                        <a:spcAft>
                          <a:spcPts val="0"/>
                        </a:spcAft>
                        <a:buNone/>
                      </a:pPr>
                      <a:endParaRPr sz="1100">
                        <a:solidFill>
                          <a:srgbClr val="000000"/>
                        </a:solidFill>
                        <a:latin typeface="Calibri"/>
                        <a:ea typeface="Calibri"/>
                        <a:cs typeface="Calibri"/>
                        <a:sym typeface="Calibri"/>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426075">
                <a:tc>
                  <a:txBody>
                    <a:bodyPr/>
                    <a:lstStyle/>
                    <a:p>
                      <a:pPr marL="0" marR="0" lvl="0" indent="0" algn="l" rtl="0">
                        <a:lnSpc>
                          <a:spcPct val="100000"/>
                        </a:lnSpc>
                        <a:spcBef>
                          <a:spcPts val="0"/>
                        </a:spcBef>
                        <a:spcAft>
                          <a:spcPts val="0"/>
                        </a:spcAft>
                        <a:buClr>
                          <a:srgbClr val="000000"/>
                        </a:buClr>
                        <a:buSzPts val="1100"/>
                        <a:buFont typeface="Calibri"/>
                        <a:buNone/>
                      </a:pPr>
                      <a:r>
                        <a:rPr lang="en-US" sz="1100">
                          <a:solidFill>
                            <a:srgbClr val="000000"/>
                          </a:solidFill>
                          <a:latin typeface="Calibri"/>
                          <a:ea typeface="Calibri"/>
                          <a:cs typeface="Calibri"/>
                          <a:sym typeface="Calibri"/>
                        </a:rPr>
                        <a:t>I needed</a:t>
                      </a:r>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DEF3F2"/>
                    </a:solidFill>
                  </a:tcPr>
                </a:tc>
                <a:tc>
                  <a:txBody>
                    <a:bodyPr/>
                    <a:lstStyle/>
                    <a:p>
                      <a:pPr marL="0" marR="0" lvl="0" indent="0" algn="l" rtl="0">
                        <a:spcBef>
                          <a:spcPts val="0"/>
                        </a:spcBef>
                        <a:spcAft>
                          <a:spcPts val="0"/>
                        </a:spcAft>
                        <a:buNone/>
                      </a:pPr>
                      <a:endParaRPr sz="1100">
                        <a:solidFill>
                          <a:srgbClr val="000000"/>
                        </a:solidFill>
                        <a:latin typeface="Calibri"/>
                        <a:ea typeface="Calibri"/>
                        <a:cs typeface="Calibri"/>
                        <a:sym typeface="Calibri"/>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434350">
                <a:tc>
                  <a:txBody>
                    <a:bodyPr/>
                    <a:lstStyle/>
                    <a:p>
                      <a:pPr marL="0" marR="0" lvl="0" indent="0" algn="l" rtl="0">
                        <a:lnSpc>
                          <a:spcPct val="100000"/>
                        </a:lnSpc>
                        <a:spcBef>
                          <a:spcPts val="0"/>
                        </a:spcBef>
                        <a:spcAft>
                          <a:spcPts val="0"/>
                        </a:spcAft>
                        <a:buClr>
                          <a:srgbClr val="000000"/>
                        </a:buClr>
                        <a:buSzPts val="1100"/>
                        <a:buFont typeface="Calibri"/>
                        <a:buNone/>
                      </a:pPr>
                      <a:r>
                        <a:rPr lang="en-US" sz="1100">
                          <a:solidFill>
                            <a:srgbClr val="000000"/>
                          </a:solidFill>
                          <a:latin typeface="Calibri"/>
                          <a:ea typeface="Calibri"/>
                          <a:cs typeface="Calibri"/>
                          <a:sym typeface="Calibri"/>
                        </a:rPr>
                        <a:t>I wished that</a:t>
                      </a:r>
                      <a:endParaRPr/>
                    </a:p>
                    <a:p>
                      <a:pPr marL="0" marR="0" lvl="0" indent="0" algn="l" rtl="0">
                        <a:lnSpc>
                          <a:spcPct val="100000"/>
                        </a:lnSpc>
                        <a:spcBef>
                          <a:spcPts val="0"/>
                        </a:spcBef>
                        <a:spcAft>
                          <a:spcPts val="0"/>
                        </a:spcAft>
                        <a:buClr>
                          <a:schemeClr val="dk1"/>
                        </a:buClr>
                        <a:buSzPts val="1100"/>
                        <a:buFont typeface="Calibri"/>
                        <a:buNone/>
                      </a:pPr>
                      <a:endParaRPr sz="1100">
                        <a:solidFill>
                          <a:srgbClr val="000000"/>
                        </a:solidFill>
                        <a:latin typeface="Calibri"/>
                        <a:ea typeface="Calibri"/>
                        <a:cs typeface="Calibri"/>
                        <a:sym typeface="Calibri"/>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DEF3F2"/>
                    </a:solidFill>
                  </a:tcPr>
                </a:tc>
                <a:tc>
                  <a:txBody>
                    <a:bodyPr/>
                    <a:lstStyle/>
                    <a:p>
                      <a:pPr marL="0" marR="0" lvl="0" indent="0" algn="l" rtl="0">
                        <a:spcBef>
                          <a:spcPts val="0"/>
                        </a:spcBef>
                        <a:spcAft>
                          <a:spcPts val="0"/>
                        </a:spcAft>
                        <a:buNone/>
                      </a:pPr>
                      <a:endParaRPr sz="1100">
                        <a:solidFill>
                          <a:srgbClr val="000000"/>
                        </a:solidFill>
                        <a:latin typeface="Calibri"/>
                        <a:ea typeface="Calibri"/>
                        <a:cs typeface="Calibri"/>
                        <a:sym typeface="Calibri"/>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434350">
                <a:tc>
                  <a:txBody>
                    <a:bodyPr/>
                    <a:lstStyle/>
                    <a:p>
                      <a:pPr marL="0" marR="0" lvl="0" indent="0" algn="l" rtl="0">
                        <a:lnSpc>
                          <a:spcPct val="100000"/>
                        </a:lnSpc>
                        <a:spcBef>
                          <a:spcPts val="0"/>
                        </a:spcBef>
                        <a:spcAft>
                          <a:spcPts val="0"/>
                        </a:spcAft>
                        <a:buClr>
                          <a:srgbClr val="000000"/>
                        </a:buClr>
                        <a:buSzPts val="1100"/>
                        <a:buFont typeface="Calibri"/>
                        <a:buNone/>
                      </a:pPr>
                      <a:r>
                        <a:rPr lang="en-US" sz="1100">
                          <a:solidFill>
                            <a:srgbClr val="000000"/>
                          </a:solidFill>
                          <a:latin typeface="Calibri"/>
                          <a:ea typeface="Calibri"/>
                          <a:cs typeface="Calibri"/>
                          <a:sym typeface="Calibri"/>
                        </a:rPr>
                        <a:t>I was unable to</a:t>
                      </a:r>
                      <a:endParaRPr/>
                    </a:p>
                    <a:p>
                      <a:pPr marL="0" marR="0" lvl="0" indent="0" algn="l" rtl="0">
                        <a:lnSpc>
                          <a:spcPct val="100000"/>
                        </a:lnSpc>
                        <a:spcBef>
                          <a:spcPts val="0"/>
                        </a:spcBef>
                        <a:spcAft>
                          <a:spcPts val="0"/>
                        </a:spcAft>
                        <a:buClr>
                          <a:schemeClr val="dk1"/>
                        </a:buClr>
                        <a:buSzPts val="1100"/>
                        <a:buFont typeface="Calibri"/>
                        <a:buNone/>
                      </a:pPr>
                      <a:endParaRPr sz="1100">
                        <a:solidFill>
                          <a:srgbClr val="000000"/>
                        </a:solidFill>
                        <a:latin typeface="Calibri"/>
                        <a:ea typeface="Calibri"/>
                        <a:cs typeface="Calibri"/>
                        <a:sym typeface="Calibri"/>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DEF3F2"/>
                    </a:solidFill>
                  </a:tcPr>
                </a:tc>
                <a:tc>
                  <a:txBody>
                    <a:bodyPr/>
                    <a:lstStyle/>
                    <a:p>
                      <a:pPr marL="0" marR="0" lvl="0" indent="0" algn="l" rtl="0">
                        <a:spcBef>
                          <a:spcPts val="0"/>
                        </a:spcBef>
                        <a:spcAft>
                          <a:spcPts val="0"/>
                        </a:spcAft>
                        <a:buNone/>
                      </a:pPr>
                      <a:endParaRPr sz="1100">
                        <a:solidFill>
                          <a:srgbClr val="000000"/>
                        </a:solidFill>
                        <a:latin typeface="Calibri"/>
                        <a:ea typeface="Calibri"/>
                        <a:cs typeface="Calibri"/>
                        <a:sym typeface="Calibri"/>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434350">
                <a:tc>
                  <a:txBody>
                    <a:bodyPr/>
                    <a:lstStyle/>
                    <a:p>
                      <a:pPr marL="0" marR="0" lvl="0" indent="0" algn="l" rtl="0">
                        <a:lnSpc>
                          <a:spcPct val="100000"/>
                        </a:lnSpc>
                        <a:spcBef>
                          <a:spcPts val="0"/>
                        </a:spcBef>
                        <a:spcAft>
                          <a:spcPts val="0"/>
                        </a:spcAft>
                        <a:buClr>
                          <a:srgbClr val="000000"/>
                        </a:buClr>
                        <a:buSzPts val="1100"/>
                        <a:buFont typeface="Calibri"/>
                        <a:buNone/>
                      </a:pPr>
                      <a:r>
                        <a:rPr lang="en-US" sz="1100">
                          <a:solidFill>
                            <a:srgbClr val="000000"/>
                          </a:solidFill>
                          <a:latin typeface="Calibri"/>
                          <a:ea typeface="Calibri"/>
                          <a:cs typeface="Calibri"/>
                          <a:sym typeface="Calibri"/>
                        </a:rPr>
                        <a:t>It helped when </a:t>
                      </a:r>
                      <a:endParaRPr/>
                    </a:p>
                    <a:p>
                      <a:pPr marL="0" marR="0" lvl="0" indent="0" algn="l" rtl="0">
                        <a:lnSpc>
                          <a:spcPct val="100000"/>
                        </a:lnSpc>
                        <a:spcBef>
                          <a:spcPts val="0"/>
                        </a:spcBef>
                        <a:spcAft>
                          <a:spcPts val="0"/>
                        </a:spcAft>
                        <a:buClr>
                          <a:schemeClr val="dk1"/>
                        </a:buClr>
                        <a:buSzPts val="1100"/>
                        <a:buFont typeface="Calibri"/>
                        <a:buNone/>
                      </a:pPr>
                      <a:endParaRPr sz="1100">
                        <a:solidFill>
                          <a:srgbClr val="000000"/>
                        </a:solidFill>
                        <a:latin typeface="Calibri"/>
                        <a:ea typeface="Calibri"/>
                        <a:cs typeface="Calibri"/>
                        <a:sym typeface="Calibri"/>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DEF3F2"/>
                    </a:solidFill>
                  </a:tcPr>
                </a:tc>
                <a:tc>
                  <a:txBody>
                    <a:bodyPr/>
                    <a:lstStyle/>
                    <a:p>
                      <a:pPr marL="0" marR="0" lvl="0" indent="0" algn="l" rtl="0">
                        <a:spcBef>
                          <a:spcPts val="0"/>
                        </a:spcBef>
                        <a:spcAft>
                          <a:spcPts val="0"/>
                        </a:spcAft>
                        <a:buNone/>
                      </a:pPr>
                      <a:endParaRPr sz="1100">
                        <a:solidFill>
                          <a:srgbClr val="000000"/>
                        </a:solidFill>
                        <a:latin typeface="Calibri"/>
                        <a:ea typeface="Calibri"/>
                        <a:cs typeface="Calibri"/>
                        <a:sym typeface="Calibri"/>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434350">
                <a:tc>
                  <a:txBody>
                    <a:bodyPr/>
                    <a:lstStyle/>
                    <a:p>
                      <a:pPr marL="0" marR="0" lvl="0" indent="0" algn="l" rtl="0">
                        <a:lnSpc>
                          <a:spcPct val="100000"/>
                        </a:lnSpc>
                        <a:spcBef>
                          <a:spcPts val="0"/>
                        </a:spcBef>
                        <a:spcAft>
                          <a:spcPts val="0"/>
                        </a:spcAft>
                        <a:buClr>
                          <a:srgbClr val="000000"/>
                        </a:buClr>
                        <a:buSzPts val="1100"/>
                        <a:buFont typeface="Calibri"/>
                        <a:buNone/>
                      </a:pPr>
                      <a:r>
                        <a:rPr lang="en-US" sz="1100">
                          <a:solidFill>
                            <a:srgbClr val="000000"/>
                          </a:solidFill>
                          <a:latin typeface="Calibri"/>
                          <a:ea typeface="Calibri"/>
                          <a:cs typeface="Calibri"/>
                          <a:sym typeface="Calibri"/>
                        </a:rPr>
                        <a:t>It annoyed me when </a:t>
                      </a:r>
                      <a:endParaRPr/>
                    </a:p>
                    <a:p>
                      <a:pPr marL="0" marR="0" lvl="0" indent="0" algn="l" rtl="0">
                        <a:lnSpc>
                          <a:spcPct val="100000"/>
                        </a:lnSpc>
                        <a:spcBef>
                          <a:spcPts val="0"/>
                        </a:spcBef>
                        <a:spcAft>
                          <a:spcPts val="0"/>
                        </a:spcAft>
                        <a:buClr>
                          <a:schemeClr val="dk1"/>
                        </a:buClr>
                        <a:buSzPts val="1100"/>
                        <a:buFont typeface="Calibri"/>
                        <a:buNone/>
                      </a:pPr>
                      <a:endParaRPr sz="1100">
                        <a:solidFill>
                          <a:srgbClr val="000000"/>
                        </a:solidFill>
                        <a:latin typeface="Calibri"/>
                        <a:ea typeface="Calibri"/>
                        <a:cs typeface="Calibri"/>
                        <a:sym typeface="Calibri"/>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DEF3F2"/>
                    </a:solidFill>
                  </a:tcPr>
                </a:tc>
                <a:tc>
                  <a:txBody>
                    <a:bodyPr/>
                    <a:lstStyle/>
                    <a:p>
                      <a:pPr marL="0" marR="0" lvl="0" indent="0" algn="l" rtl="0">
                        <a:spcBef>
                          <a:spcPts val="0"/>
                        </a:spcBef>
                        <a:spcAft>
                          <a:spcPts val="0"/>
                        </a:spcAft>
                        <a:buNone/>
                      </a:pPr>
                      <a:endParaRPr sz="1100">
                        <a:solidFill>
                          <a:srgbClr val="000000"/>
                        </a:solidFill>
                        <a:latin typeface="Calibri"/>
                        <a:ea typeface="Calibri"/>
                        <a:cs typeface="Calibri"/>
                        <a:sym typeface="Calibri"/>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604975">
                <a:tc>
                  <a:txBody>
                    <a:bodyPr/>
                    <a:lstStyle/>
                    <a:p>
                      <a:pPr marL="0" marR="0" lvl="0" indent="0" algn="l" rtl="0">
                        <a:lnSpc>
                          <a:spcPct val="100000"/>
                        </a:lnSpc>
                        <a:spcBef>
                          <a:spcPts val="0"/>
                        </a:spcBef>
                        <a:spcAft>
                          <a:spcPts val="0"/>
                        </a:spcAft>
                        <a:buClr>
                          <a:srgbClr val="000000"/>
                        </a:buClr>
                        <a:buSzPts val="1100"/>
                        <a:buFont typeface="Calibri"/>
                        <a:buNone/>
                      </a:pPr>
                      <a:r>
                        <a:rPr lang="en-US" sz="1100">
                          <a:solidFill>
                            <a:srgbClr val="000000"/>
                          </a:solidFill>
                          <a:latin typeface="Calibri"/>
                          <a:ea typeface="Calibri"/>
                          <a:cs typeface="Calibri"/>
                          <a:sym typeface="Calibri"/>
                        </a:rPr>
                        <a:t>The person who helped me most was </a:t>
                      </a:r>
                      <a:endParaRPr/>
                    </a:p>
                    <a:p>
                      <a:pPr marL="0" marR="0" lvl="0" indent="0" algn="l" rtl="0">
                        <a:lnSpc>
                          <a:spcPct val="100000"/>
                        </a:lnSpc>
                        <a:spcBef>
                          <a:spcPts val="0"/>
                        </a:spcBef>
                        <a:spcAft>
                          <a:spcPts val="0"/>
                        </a:spcAft>
                        <a:buClr>
                          <a:schemeClr val="dk1"/>
                        </a:buClr>
                        <a:buSzPts val="1100"/>
                        <a:buFont typeface="Calibri"/>
                        <a:buNone/>
                      </a:pPr>
                      <a:endParaRPr sz="1100">
                        <a:solidFill>
                          <a:srgbClr val="000000"/>
                        </a:solidFill>
                        <a:latin typeface="Calibri"/>
                        <a:ea typeface="Calibri"/>
                        <a:cs typeface="Calibri"/>
                        <a:sym typeface="Calibri"/>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DEF3F2"/>
                    </a:solidFill>
                  </a:tcPr>
                </a:tc>
                <a:tc>
                  <a:txBody>
                    <a:bodyPr/>
                    <a:lstStyle/>
                    <a:p>
                      <a:pPr marL="0" marR="0" lvl="0" indent="0" algn="l" rtl="0">
                        <a:spcBef>
                          <a:spcPts val="0"/>
                        </a:spcBef>
                        <a:spcAft>
                          <a:spcPts val="0"/>
                        </a:spcAft>
                        <a:buNone/>
                      </a:pPr>
                      <a:endParaRPr sz="1100">
                        <a:solidFill>
                          <a:srgbClr val="000000"/>
                        </a:solidFill>
                        <a:latin typeface="Calibri"/>
                        <a:ea typeface="Calibri"/>
                        <a:cs typeface="Calibri"/>
                        <a:sym typeface="Calibri"/>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r h="434350">
                <a:tc>
                  <a:txBody>
                    <a:bodyPr/>
                    <a:lstStyle/>
                    <a:p>
                      <a:pPr marL="0" marR="0" lvl="0" indent="0" algn="l" rtl="0">
                        <a:lnSpc>
                          <a:spcPct val="100000"/>
                        </a:lnSpc>
                        <a:spcBef>
                          <a:spcPts val="0"/>
                        </a:spcBef>
                        <a:spcAft>
                          <a:spcPts val="0"/>
                        </a:spcAft>
                        <a:buClr>
                          <a:srgbClr val="000000"/>
                        </a:buClr>
                        <a:buSzPts val="1100"/>
                        <a:buFont typeface="Calibri"/>
                        <a:buNone/>
                      </a:pPr>
                      <a:r>
                        <a:rPr lang="en-US" sz="1100">
                          <a:solidFill>
                            <a:srgbClr val="000000"/>
                          </a:solidFill>
                          <a:latin typeface="Calibri"/>
                          <a:ea typeface="Calibri"/>
                          <a:cs typeface="Calibri"/>
                          <a:sym typeface="Calibri"/>
                        </a:rPr>
                        <a:t>The hardest part was </a:t>
                      </a:r>
                      <a:endParaRPr/>
                    </a:p>
                    <a:p>
                      <a:pPr marL="0" marR="0" lvl="0" indent="0" algn="l" rtl="0">
                        <a:lnSpc>
                          <a:spcPct val="100000"/>
                        </a:lnSpc>
                        <a:spcBef>
                          <a:spcPts val="0"/>
                        </a:spcBef>
                        <a:spcAft>
                          <a:spcPts val="0"/>
                        </a:spcAft>
                        <a:buClr>
                          <a:schemeClr val="dk1"/>
                        </a:buClr>
                        <a:buSzPts val="1100"/>
                        <a:buFont typeface="Calibri"/>
                        <a:buNone/>
                      </a:pPr>
                      <a:endParaRPr sz="1100">
                        <a:solidFill>
                          <a:srgbClr val="000000"/>
                        </a:solidFill>
                        <a:latin typeface="Calibri"/>
                        <a:ea typeface="Calibri"/>
                        <a:cs typeface="Calibri"/>
                        <a:sym typeface="Calibri"/>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DEF3F2"/>
                    </a:solidFill>
                  </a:tcPr>
                </a:tc>
                <a:tc>
                  <a:txBody>
                    <a:bodyPr/>
                    <a:lstStyle/>
                    <a:p>
                      <a:pPr marL="0" marR="0" lvl="0" indent="0" algn="l" rtl="0">
                        <a:spcBef>
                          <a:spcPts val="0"/>
                        </a:spcBef>
                        <a:spcAft>
                          <a:spcPts val="0"/>
                        </a:spcAft>
                        <a:buNone/>
                      </a:pPr>
                      <a:endParaRPr sz="1100">
                        <a:solidFill>
                          <a:srgbClr val="000000"/>
                        </a:solidFill>
                        <a:latin typeface="Calibri"/>
                        <a:ea typeface="Calibri"/>
                        <a:cs typeface="Calibri"/>
                        <a:sym typeface="Calibri"/>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lt1"/>
                    </a:solidFill>
                  </a:tcPr>
                </a:tc>
                <a:extLst>
                  <a:ext uri="{0D108BD9-81ED-4DB2-BD59-A6C34878D82A}">
                    <a16:rowId xmlns:a16="http://schemas.microsoft.com/office/drawing/2014/main" val="10013"/>
                  </a:ext>
                </a:extLst>
              </a:tr>
              <a:tr h="604975">
                <a:tc>
                  <a:txBody>
                    <a:bodyPr/>
                    <a:lstStyle/>
                    <a:p>
                      <a:pPr marL="0" marR="0" lvl="0" indent="0" algn="l" rtl="0">
                        <a:lnSpc>
                          <a:spcPct val="100000"/>
                        </a:lnSpc>
                        <a:spcBef>
                          <a:spcPts val="0"/>
                        </a:spcBef>
                        <a:spcAft>
                          <a:spcPts val="0"/>
                        </a:spcAft>
                        <a:buClr>
                          <a:srgbClr val="000000"/>
                        </a:buClr>
                        <a:buSzPts val="1100"/>
                        <a:buFont typeface="Calibri"/>
                        <a:buNone/>
                      </a:pPr>
                      <a:r>
                        <a:rPr lang="en-US" sz="1100">
                          <a:solidFill>
                            <a:srgbClr val="000000"/>
                          </a:solidFill>
                          <a:latin typeface="Calibri"/>
                          <a:ea typeface="Calibri"/>
                          <a:cs typeface="Calibri"/>
                          <a:sym typeface="Calibri"/>
                        </a:rPr>
                        <a:t>I knew my grief was resolved when</a:t>
                      </a:r>
                      <a:endParaRPr/>
                    </a:p>
                    <a:p>
                      <a:pPr marL="0" marR="0" lvl="0" indent="0" algn="l" rtl="0">
                        <a:lnSpc>
                          <a:spcPct val="100000"/>
                        </a:lnSpc>
                        <a:spcBef>
                          <a:spcPts val="0"/>
                        </a:spcBef>
                        <a:spcAft>
                          <a:spcPts val="0"/>
                        </a:spcAft>
                        <a:buClr>
                          <a:schemeClr val="dk1"/>
                        </a:buClr>
                        <a:buSzPts val="1100"/>
                        <a:buFont typeface="Calibri"/>
                        <a:buNone/>
                      </a:pPr>
                      <a:endParaRPr sz="1100">
                        <a:solidFill>
                          <a:srgbClr val="000000"/>
                        </a:solidFill>
                        <a:latin typeface="Calibri"/>
                        <a:ea typeface="Calibri"/>
                        <a:cs typeface="Calibri"/>
                        <a:sym typeface="Calibri"/>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DEF3F2"/>
                    </a:solidFill>
                  </a:tcPr>
                </a:tc>
                <a:tc>
                  <a:txBody>
                    <a:bodyPr/>
                    <a:lstStyle/>
                    <a:p>
                      <a:pPr marL="0" marR="0" lvl="0" indent="0" algn="l" rtl="0">
                        <a:spcBef>
                          <a:spcPts val="0"/>
                        </a:spcBef>
                        <a:spcAft>
                          <a:spcPts val="0"/>
                        </a:spcAft>
                        <a:buNone/>
                      </a:pPr>
                      <a:endParaRPr sz="1100">
                        <a:solidFill>
                          <a:srgbClr val="000000"/>
                        </a:solidFill>
                        <a:latin typeface="Calibri"/>
                        <a:ea typeface="Calibri"/>
                        <a:cs typeface="Calibri"/>
                        <a:sym typeface="Calibri"/>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lt1"/>
                    </a:solidFill>
                  </a:tcPr>
                </a:tc>
                <a:extLst>
                  <a:ext uri="{0D108BD9-81ED-4DB2-BD59-A6C34878D82A}">
                    <a16:rowId xmlns:a16="http://schemas.microsoft.com/office/drawing/2014/main" val="10014"/>
                  </a:ext>
                </a:extLst>
              </a:tr>
              <a:tr h="426075">
                <a:tc>
                  <a:txBody>
                    <a:bodyPr/>
                    <a:lstStyle/>
                    <a:p>
                      <a:pPr marL="0" marR="0" lvl="0" indent="0" algn="l" rtl="0">
                        <a:lnSpc>
                          <a:spcPct val="100000"/>
                        </a:lnSpc>
                        <a:spcBef>
                          <a:spcPts val="0"/>
                        </a:spcBef>
                        <a:spcAft>
                          <a:spcPts val="0"/>
                        </a:spcAft>
                        <a:buClr>
                          <a:srgbClr val="000000"/>
                        </a:buClr>
                        <a:buSzPts val="1100"/>
                        <a:buFont typeface="Calibri"/>
                        <a:buNone/>
                      </a:pPr>
                      <a:r>
                        <a:rPr lang="en-US" sz="1100">
                          <a:solidFill>
                            <a:srgbClr val="000000"/>
                          </a:solidFill>
                          <a:latin typeface="Calibri"/>
                          <a:ea typeface="Calibri"/>
                          <a:cs typeface="Calibri"/>
                          <a:sym typeface="Calibri"/>
                        </a:rPr>
                        <a:t>Looking back, I think that </a:t>
                      </a:r>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DEF3F2"/>
                    </a:solidFill>
                  </a:tcPr>
                </a:tc>
                <a:tc>
                  <a:txBody>
                    <a:bodyPr/>
                    <a:lstStyle/>
                    <a:p>
                      <a:pPr marL="0" marR="0" lvl="0" indent="0" algn="l" rtl="0">
                        <a:spcBef>
                          <a:spcPts val="0"/>
                        </a:spcBef>
                        <a:spcAft>
                          <a:spcPts val="0"/>
                        </a:spcAft>
                        <a:buNone/>
                      </a:pPr>
                      <a:endParaRPr sz="1100">
                        <a:solidFill>
                          <a:srgbClr val="000000"/>
                        </a:solidFill>
                        <a:latin typeface="Calibri"/>
                        <a:ea typeface="Calibri"/>
                        <a:cs typeface="Calibri"/>
                        <a:sym typeface="Calibri"/>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lt1"/>
                    </a:solidFill>
                  </a:tcPr>
                </a:tc>
                <a:extLst>
                  <a:ext uri="{0D108BD9-81ED-4DB2-BD59-A6C34878D82A}">
                    <a16:rowId xmlns:a16="http://schemas.microsoft.com/office/drawing/2014/main" val="10015"/>
                  </a:ext>
                </a:extLst>
              </a:tr>
              <a:tr h="604975">
                <a:tc>
                  <a:txBody>
                    <a:bodyPr/>
                    <a:lstStyle/>
                    <a:p>
                      <a:pPr marL="0" marR="0" lvl="0" indent="0" algn="l" rtl="0">
                        <a:lnSpc>
                          <a:spcPct val="100000"/>
                        </a:lnSpc>
                        <a:spcBef>
                          <a:spcPts val="0"/>
                        </a:spcBef>
                        <a:spcAft>
                          <a:spcPts val="0"/>
                        </a:spcAft>
                        <a:buClr>
                          <a:srgbClr val="000000"/>
                        </a:buClr>
                        <a:buSzPts val="1100"/>
                        <a:buFont typeface="Calibri"/>
                        <a:buNone/>
                      </a:pPr>
                      <a:r>
                        <a:rPr lang="en-US" sz="1100">
                          <a:solidFill>
                            <a:srgbClr val="000000"/>
                          </a:solidFill>
                          <a:latin typeface="Calibri"/>
                          <a:ea typeface="Calibri"/>
                          <a:cs typeface="Calibri"/>
                          <a:sym typeface="Calibri"/>
                        </a:rPr>
                        <a:t>For me as a caseworker, the greatest lessons to be learned from my loss are… </a:t>
                      </a:r>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DEF3F2"/>
                    </a:solidFill>
                  </a:tcPr>
                </a:tc>
                <a:tc>
                  <a:txBody>
                    <a:bodyPr/>
                    <a:lstStyle/>
                    <a:p>
                      <a:pPr marL="0" marR="0" lvl="0" indent="0" algn="l" rtl="0">
                        <a:spcBef>
                          <a:spcPts val="0"/>
                        </a:spcBef>
                        <a:spcAft>
                          <a:spcPts val="0"/>
                        </a:spcAft>
                        <a:buNone/>
                      </a:pPr>
                      <a:endParaRPr sz="1100">
                        <a:solidFill>
                          <a:srgbClr val="000000"/>
                        </a:solidFill>
                        <a:latin typeface="Calibri"/>
                        <a:ea typeface="Calibri"/>
                        <a:cs typeface="Calibri"/>
                        <a:sym typeface="Calibri"/>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lt1"/>
                    </a:solidFill>
                  </a:tcPr>
                </a:tc>
                <a:extLst>
                  <a:ext uri="{0D108BD9-81ED-4DB2-BD59-A6C34878D82A}">
                    <a16:rowId xmlns:a16="http://schemas.microsoft.com/office/drawing/2014/main" val="10016"/>
                  </a:ext>
                </a:extLst>
              </a:tr>
            </a:tbl>
          </a:graphicData>
        </a:graphic>
      </p:graphicFrame>
      <p:sp>
        <p:nvSpPr>
          <p:cNvPr id="1291" name="Google Shape;1291;p44"/>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2" name="Google Shape;1292;p44"/>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3" name="Google Shape;1293;p44"/>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4" name="Google Shape;1294;p44"/>
          <p:cNvSpPr/>
          <p:nvPr/>
        </p:nvSpPr>
        <p:spPr>
          <a:xfrm rot="1782986">
            <a:off x="286724" y="168964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5" name="Google Shape;1295;p44"/>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299"/>
        <p:cNvGrpSpPr/>
        <p:nvPr/>
      </p:nvGrpSpPr>
      <p:grpSpPr>
        <a:xfrm>
          <a:off x="0" y="0"/>
          <a:ext cx="0" cy="0"/>
          <a:chOff x="0" y="0"/>
          <a:chExt cx="0" cy="0"/>
        </a:xfrm>
      </p:grpSpPr>
      <p:sp>
        <p:nvSpPr>
          <p:cNvPr id="5" name="Google Shape;1301;p45">
            <a:extLst>
              <a:ext uri="{FF2B5EF4-FFF2-40B4-BE49-F238E27FC236}">
                <a16:creationId xmlns:a16="http://schemas.microsoft.com/office/drawing/2014/main" id="{89B0F97A-397D-A4DA-898E-BAB34E89748E}"/>
              </a:ext>
            </a:extLst>
          </p:cNvPr>
          <p:cNvSpPr txBox="1"/>
          <p:nvPr/>
        </p:nvSpPr>
        <p:spPr>
          <a:xfrm>
            <a:off x="996284" y="1484263"/>
            <a:ext cx="1423829" cy="533188"/>
          </a:xfrm>
          <a:prstGeom prst="rect">
            <a:avLst/>
          </a:prstGeom>
          <a:noFill/>
          <a:ln w="9525" cap="flat" cmpd="sng">
            <a:solidFill>
              <a:schemeClr val="accent5"/>
            </a:solidFill>
            <a:prstDash val="solid"/>
            <a:round/>
            <a:headEnd type="none" w="sm" len="sm"/>
            <a:tailEnd type="none" w="sm" len="sm"/>
          </a:ln>
        </p:spPr>
        <p:txBody>
          <a:bodyPr spcFirstLastPara="1" wrap="square" lIns="180000" tIns="180000" rIns="180000" bIns="180000" anchor="ctr" anchorCtr="0">
            <a:noAutofit/>
          </a:bodyPr>
          <a:lstStyle/>
          <a:p>
            <a:pPr marL="0" marR="0" lvl="0" indent="0" algn="ctr" rtl="0">
              <a:spcBef>
                <a:spcPts val="0"/>
              </a:spcBef>
              <a:spcAft>
                <a:spcPts val="0"/>
              </a:spcAft>
              <a:buNone/>
            </a:pPr>
            <a:r>
              <a:rPr lang="en-US" sz="1100" b="1" dirty="0">
                <a:solidFill>
                  <a:schemeClr val="dk1"/>
                </a:solidFill>
                <a:latin typeface="Calibri"/>
                <a:ea typeface="Calibri"/>
                <a:cs typeface="Calibri"/>
                <a:sym typeface="Calibri"/>
              </a:rPr>
              <a:t>Anger</a:t>
            </a:r>
            <a:endParaRPr dirty="0"/>
          </a:p>
        </p:txBody>
      </p:sp>
      <p:sp>
        <p:nvSpPr>
          <p:cNvPr id="4" name="Google Shape;1304;p45">
            <a:extLst>
              <a:ext uri="{FF2B5EF4-FFF2-40B4-BE49-F238E27FC236}">
                <a16:creationId xmlns:a16="http://schemas.microsoft.com/office/drawing/2014/main" id="{D466E00C-CA7A-BEB7-D12B-EC2672748D52}"/>
              </a:ext>
            </a:extLst>
          </p:cNvPr>
          <p:cNvSpPr txBox="1"/>
          <p:nvPr/>
        </p:nvSpPr>
        <p:spPr>
          <a:xfrm>
            <a:off x="2954155" y="6945332"/>
            <a:ext cx="3281042" cy="1379178"/>
          </a:xfrm>
          <a:prstGeom prst="rect">
            <a:avLst/>
          </a:prstGeom>
          <a:noFill/>
          <a:ln w="9525" cap="flat" cmpd="sng">
            <a:solidFill>
              <a:schemeClr val="accent5"/>
            </a:solidFill>
            <a:prstDash val="solid"/>
            <a:round/>
            <a:headEnd type="none" w="sm" len="sm"/>
            <a:tailEnd type="none" w="sm" len="sm"/>
          </a:ln>
        </p:spPr>
        <p:txBody>
          <a:bodyPr spcFirstLastPara="1" wrap="square" lIns="180000" tIns="180000" rIns="180000" bIns="180000" anchor="t" anchorCtr="0">
            <a:spAutoFit/>
          </a:bodyPr>
          <a:lstStyle/>
          <a:p>
            <a:r>
              <a:rPr lang="en-GB" sz="1100" dirty="0">
                <a:latin typeface="Calibri" panose="020F0502020204030204" pitchFamily="34" charset="0"/>
                <a:ea typeface="Calibri" panose="020F0502020204030204" pitchFamily="34" charset="0"/>
                <a:cs typeface="Calibri" panose="020F0502020204030204" pitchFamily="34" charset="0"/>
                <a:sym typeface="Arial"/>
              </a:rPr>
              <a:t>Our attention moves back to the present and our awareness and realization of the loss deepens. This might cause us to feel intensely sad, empty and/or hopeless. At this stage we might easily feel overwhelmed and withdraw from for example social activities. </a:t>
            </a:r>
            <a:endParaRPr lang="en-BE" sz="1100" dirty="0">
              <a:latin typeface="Calibri" panose="020F0502020204030204" pitchFamily="34" charset="0"/>
              <a:ea typeface="Calibri" panose="020F0502020204030204" pitchFamily="34" charset="0"/>
              <a:cs typeface="Calibri" panose="020F0502020204030204" pitchFamily="34" charset="0"/>
            </a:endParaRPr>
          </a:p>
        </p:txBody>
      </p:sp>
      <p:sp>
        <p:nvSpPr>
          <p:cNvPr id="1300" name="Google Shape;1300;p45"/>
          <p:cNvSpPr txBox="1"/>
          <p:nvPr/>
        </p:nvSpPr>
        <p:spPr>
          <a:xfrm>
            <a:off x="1000125" y="718367"/>
            <a:ext cx="524827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STAGES OF GRIEF</a:t>
            </a:r>
            <a:endParaRPr/>
          </a:p>
        </p:txBody>
      </p:sp>
      <p:sp>
        <p:nvSpPr>
          <p:cNvPr id="1301" name="Google Shape;1301;p45"/>
          <p:cNvSpPr txBox="1"/>
          <p:nvPr/>
        </p:nvSpPr>
        <p:spPr>
          <a:xfrm>
            <a:off x="996284" y="2976988"/>
            <a:ext cx="1423829" cy="533188"/>
          </a:xfrm>
          <a:prstGeom prst="rect">
            <a:avLst/>
          </a:prstGeom>
          <a:noFill/>
          <a:ln w="9525" cap="flat" cmpd="sng">
            <a:solidFill>
              <a:schemeClr val="accent5"/>
            </a:solidFill>
            <a:prstDash val="solid"/>
            <a:round/>
            <a:headEnd type="none" w="sm" len="sm"/>
            <a:tailEnd type="none" w="sm" len="sm"/>
          </a:ln>
        </p:spPr>
        <p:txBody>
          <a:bodyPr spcFirstLastPara="1" wrap="square" lIns="180000" tIns="180000" rIns="180000" bIns="180000" anchor="ctr" anchorCtr="0">
            <a:noAutofit/>
          </a:bodyPr>
          <a:lstStyle/>
          <a:p>
            <a:pPr marL="0" marR="0" lvl="0" indent="0" algn="ctr" rtl="0">
              <a:spcBef>
                <a:spcPts val="0"/>
              </a:spcBef>
              <a:spcAft>
                <a:spcPts val="0"/>
              </a:spcAft>
              <a:buNone/>
            </a:pPr>
            <a:r>
              <a:rPr lang="en-GB" sz="1100" b="1" dirty="0">
                <a:latin typeface="Calibri" panose="020F0502020204030204" pitchFamily="34" charset="0"/>
                <a:ea typeface="Calibri" panose="020F0502020204030204" pitchFamily="34" charset="0"/>
                <a:cs typeface="Calibri" panose="020F0502020204030204" pitchFamily="34" charset="0"/>
              </a:rPr>
              <a:t>Bargaining</a:t>
            </a:r>
            <a:endParaRPr sz="1100" b="1" dirty="0">
              <a:latin typeface="Calibri" panose="020F0502020204030204" pitchFamily="34" charset="0"/>
              <a:ea typeface="Calibri" panose="020F0502020204030204" pitchFamily="34" charset="0"/>
              <a:cs typeface="Calibri" panose="020F0502020204030204" pitchFamily="34" charset="0"/>
            </a:endParaRPr>
          </a:p>
        </p:txBody>
      </p:sp>
      <p:sp>
        <p:nvSpPr>
          <p:cNvPr id="1302" name="Google Shape;1302;p45"/>
          <p:cNvSpPr txBox="1"/>
          <p:nvPr/>
        </p:nvSpPr>
        <p:spPr>
          <a:xfrm>
            <a:off x="2967107" y="1246010"/>
            <a:ext cx="3281042" cy="1209901"/>
          </a:xfrm>
          <a:prstGeom prst="rect">
            <a:avLst/>
          </a:prstGeom>
          <a:noFill/>
          <a:ln w="9525" cap="flat" cmpd="sng">
            <a:solidFill>
              <a:schemeClr val="accent5"/>
            </a:solidFill>
            <a:prstDash val="solid"/>
            <a:round/>
            <a:headEnd type="none" w="sm" len="sm"/>
            <a:tailEnd type="none" w="sm" len="sm"/>
          </a:ln>
        </p:spPr>
        <p:txBody>
          <a:bodyPr spcFirstLastPara="1" wrap="square" lIns="180000" tIns="180000" rIns="180000" bIns="180000" anchor="t" anchorCtr="0">
            <a:spAutoFit/>
          </a:bodyPr>
          <a:lstStyle/>
          <a:p>
            <a:pPr marL="0" marR="0" lvl="0" indent="0" algn="l" rtl="0">
              <a:spcBef>
                <a:spcPts val="0"/>
              </a:spcBef>
              <a:spcAft>
                <a:spcPts val="0"/>
              </a:spcAft>
              <a:buNone/>
            </a:pPr>
            <a:r>
              <a:rPr lang="en-GB" sz="1100" dirty="0">
                <a:latin typeface="Calibri" panose="020F0502020204030204" pitchFamily="34" charset="0"/>
                <a:ea typeface="Calibri" panose="020F0502020204030204" pitchFamily="34" charset="0"/>
                <a:cs typeface="Calibri" panose="020F0502020204030204" pitchFamily="34" charset="0"/>
                <a:sym typeface="Arial"/>
              </a:rPr>
              <a:t>We are slowly learning to live with the loss. Adjusting to the new reality cannot be done at once, it happens step by step. During the stage, we might start making plans or start to engage with friends again. </a:t>
            </a:r>
            <a:endParaRPr sz="1100" dirty="0">
              <a:latin typeface="Calibri" panose="020F0502020204030204" pitchFamily="34" charset="0"/>
              <a:ea typeface="Calibri" panose="020F0502020204030204" pitchFamily="34" charset="0"/>
              <a:cs typeface="Calibri" panose="020F0502020204030204" pitchFamily="34" charset="0"/>
            </a:endParaRPr>
          </a:p>
        </p:txBody>
      </p:sp>
      <p:sp>
        <p:nvSpPr>
          <p:cNvPr id="1303" name="Google Shape;1303;p45"/>
          <p:cNvSpPr txBox="1"/>
          <p:nvPr/>
        </p:nvSpPr>
        <p:spPr>
          <a:xfrm>
            <a:off x="996285" y="4249807"/>
            <a:ext cx="1423829" cy="533188"/>
          </a:xfrm>
          <a:prstGeom prst="rect">
            <a:avLst/>
          </a:prstGeom>
          <a:noFill/>
          <a:ln w="9525" cap="flat" cmpd="sng">
            <a:solidFill>
              <a:schemeClr val="accent5"/>
            </a:solidFill>
            <a:prstDash val="solid"/>
            <a:round/>
            <a:headEnd type="none" w="sm" len="sm"/>
            <a:tailEnd type="none" w="sm" len="sm"/>
          </a:ln>
        </p:spPr>
        <p:txBody>
          <a:bodyPr spcFirstLastPara="1" wrap="square" lIns="180000" tIns="180000" rIns="180000" bIns="180000" anchor="ctr" anchorCtr="0">
            <a:noAutofit/>
          </a:bodyPr>
          <a:lstStyle/>
          <a:p>
            <a:pPr marL="0" marR="0" lvl="0" indent="0" algn="ctr" rtl="0">
              <a:spcBef>
                <a:spcPts val="0"/>
              </a:spcBef>
              <a:spcAft>
                <a:spcPts val="0"/>
              </a:spcAft>
              <a:buNone/>
            </a:pPr>
            <a:r>
              <a:rPr lang="en-US" sz="1100" b="1">
                <a:solidFill>
                  <a:schemeClr val="dk1"/>
                </a:solidFill>
                <a:latin typeface="Calibri"/>
                <a:ea typeface="Calibri"/>
                <a:cs typeface="Calibri"/>
                <a:sym typeface="Calibri"/>
              </a:rPr>
              <a:t>Denial or avoidance</a:t>
            </a:r>
            <a:endParaRPr/>
          </a:p>
        </p:txBody>
      </p:sp>
      <p:sp>
        <p:nvSpPr>
          <p:cNvPr id="1304" name="Google Shape;1304;p45"/>
          <p:cNvSpPr txBox="1"/>
          <p:nvPr/>
        </p:nvSpPr>
        <p:spPr>
          <a:xfrm>
            <a:off x="2967056" y="2711696"/>
            <a:ext cx="3281042" cy="1040624"/>
          </a:xfrm>
          <a:prstGeom prst="rect">
            <a:avLst/>
          </a:prstGeom>
          <a:noFill/>
          <a:ln w="9525" cap="flat" cmpd="sng">
            <a:solidFill>
              <a:schemeClr val="accent5"/>
            </a:solidFill>
            <a:prstDash val="solid"/>
            <a:round/>
            <a:headEnd type="none" w="sm" len="sm"/>
            <a:tailEnd type="none" w="sm" len="sm"/>
          </a:ln>
        </p:spPr>
        <p:txBody>
          <a:bodyPr spcFirstLastPara="1" wrap="square" lIns="180000" tIns="180000" rIns="180000" bIns="180000" anchor="t" anchorCtr="0">
            <a:spAutoFit/>
          </a:bodyPr>
          <a:lstStyle/>
          <a:p>
            <a:pPr marL="0" marR="0" lvl="0" indent="0" algn="l" rtl="0">
              <a:spcBef>
                <a:spcPts val="0"/>
              </a:spcBef>
              <a:spcAft>
                <a:spcPts val="0"/>
              </a:spcAft>
              <a:buNone/>
            </a:pPr>
            <a:r>
              <a:rPr lang="en-GB" sz="1100" dirty="0">
                <a:solidFill>
                  <a:schemeClr val="dk1"/>
                </a:solidFill>
                <a:latin typeface="Calibri"/>
                <a:ea typeface="Calibri"/>
                <a:cs typeface="Calibri"/>
                <a:sym typeface="Calibri"/>
              </a:rPr>
              <a:t>When we become more aware of the loss, we might start to feel angry</a:t>
            </a:r>
          </a:p>
          <a:p>
            <a:pPr marL="0" marR="0" lvl="0" indent="0" algn="l" rtl="0">
              <a:spcBef>
                <a:spcPts val="0"/>
              </a:spcBef>
              <a:spcAft>
                <a:spcPts val="0"/>
              </a:spcAft>
              <a:buNone/>
            </a:pPr>
            <a:r>
              <a:rPr lang="en-GB" sz="1100" dirty="0">
                <a:solidFill>
                  <a:schemeClr val="dk1"/>
                </a:solidFill>
                <a:latin typeface="Calibri"/>
                <a:ea typeface="Calibri"/>
                <a:cs typeface="Calibri"/>
                <a:sym typeface="Calibri"/>
              </a:rPr>
              <a:t>It is natural to feel deserted and abandoned.</a:t>
            </a:r>
          </a:p>
          <a:p>
            <a:pPr marL="0" marR="0" lvl="0" indent="0" algn="l" rtl="0">
              <a:spcBef>
                <a:spcPts val="0"/>
              </a:spcBef>
              <a:spcAft>
                <a:spcPts val="0"/>
              </a:spcAft>
              <a:buNone/>
            </a:pPr>
            <a:r>
              <a:rPr lang="en-GB" sz="1100" dirty="0">
                <a:solidFill>
                  <a:schemeClr val="dk1"/>
                </a:solidFill>
                <a:latin typeface="Calibri"/>
                <a:ea typeface="Calibri"/>
                <a:cs typeface="Calibri"/>
                <a:sym typeface="Calibri"/>
              </a:rPr>
              <a:t>For example: “Why me?” or “This is not fair!”</a:t>
            </a:r>
            <a:endParaRPr lang="en-GB" dirty="0"/>
          </a:p>
        </p:txBody>
      </p:sp>
      <p:sp>
        <p:nvSpPr>
          <p:cNvPr id="1305" name="Google Shape;1305;p45"/>
          <p:cNvSpPr txBox="1"/>
          <p:nvPr/>
        </p:nvSpPr>
        <p:spPr>
          <a:xfrm>
            <a:off x="2954155" y="4182731"/>
            <a:ext cx="3280992" cy="702070"/>
          </a:xfrm>
          <a:prstGeom prst="rect">
            <a:avLst/>
          </a:prstGeom>
          <a:noFill/>
          <a:ln w="9525" cap="flat" cmpd="sng">
            <a:solidFill>
              <a:schemeClr val="accent5"/>
            </a:solidFill>
            <a:prstDash val="solid"/>
            <a:round/>
            <a:headEnd type="none" w="sm" len="sm"/>
            <a:tailEnd type="none" w="sm" len="sm"/>
          </a:ln>
        </p:spPr>
        <p:txBody>
          <a:bodyPr spcFirstLastPara="1" wrap="square" lIns="180000" tIns="180000" rIns="180000" bIns="180000" anchor="t" anchorCtr="0">
            <a:spAutoFit/>
          </a:bodyPr>
          <a:lstStyle/>
          <a:p>
            <a:pPr marL="0" marR="0" lvl="0" indent="0" algn="l" rtl="0">
              <a:spcBef>
                <a:spcPts val="0"/>
              </a:spcBef>
              <a:spcAft>
                <a:spcPts val="0"/>
              </a:spcAft>
              <a:buNone/>
            </a:pPr>
            <a:r>
              <a:rPr lang="en-US" sz="1100" dirty="0">
                <a:solidFill>
                  <a:schemeClr val="dk1"/>
                </a:solidFill>
                <a:latin typeface="Calibri"/>
                <a:ea typeface="Calibri"/>
                <a:cs typeface="Calibri"/>
                <a:sym typeface="Calibri"/>
              </a:rPr>
              <a:t>Our first reaction is not to accept the news, but to refuse it </a:t>
            </a:r>
            <a:r>
              <a:rPr lang="en-US" sz="1100" i="1" dirty="0">
                <a:solidFill>
                  <a:schemeClr val="dk1"/>
                </a:solidFill>
                <a:latin typeface="Calibri"/>
                <a:ea typeface="Calibri"/>
                <a:cs typeface="Calibri"/>
                <a:sym typeface="Calibri"/>
              </a:rPr>
              <a:t>.“This is not true”.</a:t>
            </a:r>
            <a:endParaRPr i="1" dirty="0"/>
          </a:p>
        </p:txBody>
      </p:sp>
      <p:sp>
        <p:nvSpPr>
          <p:cNvPr id="1306" name="Google Shape;1306;p45"/>
          <p:cNvSpPr txBox="1"/>
          <p:nvPr/>
        </p:nvSpPr>
        <p:spPr>
          <a:xfrm>
            <a:off x="2980007" y="5305777"/>
            <a:ext cx="3268091" cy="1209901"/>
          </a:xfrm>
          <a:prstGeom prst="rect">
            <a:avLst/>
          </a:prstGeom>
          <a:noFill/>
          <a:ln w="9525" cap="flat" cmpd="sng">
            <a:solidFill>
              <a:schemeClr val="accent5"/>
            </a:solidFill>
            <a:prstDash val="solid"/>
            <a:round/>
            <a:headEnd type="none" w="sm" len="sm"/>
            <a:tailEnd type="none" w="sm" len="sm"/>
          </a:ln>
        </p:spPr>
        <p:txBody>
          <a:bodyPr spcFirstLastPara="1" wrap="square" lIns="180000" tIns="180000" rIns="180000" bIns="180000" anchor="t" anchorCtr="0">
            <a:spAutoFit/>
          </a:bodyPr>
          <a:lstStyle/>
          <a:p>
            <a:pPr marL="0" marR="0" lvl="0" indent="0" algn="l" rtl="0">
              <a:spcBef>
                <a:spcPts val="0"/>
              </a:spcBef>
              <a:spcAft>
                <a:spcPts val="0"/>
              </a:spcAft>
              <a:buNone/>
            </a:pPr>
            <a:r>
              <a:rPr lang="en-GB" sz="1100" b="0" i="0" u="none" strike="noStrike" cap="none"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Arial"/>
              </a:rPr>
              <a:t>We can get lost in the many “If only…” or “What if…” statements we tell or ask ourselves. We focus on the past and ask ourselves if we could or should have done things differently. This thought may cause us to feel guilty</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307" name="Google Shape;1307;p45"/>
          <p:cNvSpPr txBox="1"/>
          <p:nvPr/>
        </p:nvSpPr>
        <p:spPr>
          <a:xfrm>
            <a:off x="996286" y="5553951"/>
            <a:ext cx="1423829" cy="533188"/>
          </a:xfrm>
          <a:prstGeom prst="rect">
            <a:avLst/>
          </a:prstGeom>
          <a:noFill/>
          <a:ln w="9525" cap="flat" cmpd="sng">
            <a:solidFill>
              <a:schemeClr val="accent5"/>
            </a:solidFill>
            <a:prstDash val="solid"/>
            <a:round/>
            <a:headEnd type="none" w="sm" len="sm"/>
            <a:tailEnd type="none" w="sm" len="sm"/>
          </a:ln>
        </p:spPr>
        <p:txBody>
          <a:bodyPr spcFirstLastPara="1" wrap="square" lIns="180000" tIns="180000" rIns="180000" bIns="180000" anchor="ctr" anchorCtr="0">
            <a:noAutofit/>
          </a:bodyPr>
          <a:lstStyle/>
          <a:p>
            <a:pPr marL="0" marR="0" lvl="0" indent="0" algn="ctr" rtl="0">
              <a:spcBef>
                <a:spcPts val="0"/>
              </a:spcBef>
              <a:spcAft>
                <a:spcPts val="0"/>
              </a:spcAft>
              <a:buNone/>
            </a:pPr>
            <a:r>
              <a:rPr lang="en-US" sz="1100" b="1" dirty="0">
                <a:solidFill>
                  <a:schemeClr val="dk1"/>
                </a:solidFill>
                <a:latin typeface="Calibri"/>
                <a:ea typeface="Calibri"/>
                <a:cs typeface="Calibri"/>
                <a:sym typeface="Calibri"/>
              </a:rPr>
              <a:t>Acceptance</a:t>
            </a:r>
            <a:endParaRPr dirty="0"/>
          </a:p>
        </p:txBody>
      </p:sp>
      <p:sp>
        <p:nvSpPr>
          <p:cNvPr id="1308" name="Google Shape;1308;p45"/>
          <p:cNvSpPr txBox="1"/>
          <p:nvPr/>
        </p:nvSpPr>
        <p:spPr>
          <a:xfrm>
            <a:off x="996284" y="7186152"/>
            <a:ext cx="1423830" cy="533188"/>
          </a:xfrm>
          <a:prstGeom prst="rect">
            <a:avLst/>
          </a:prstGeom>
          <a:noFill/>
          <a:ln w="9525" cap="flat" cmpd="sng">
            <a:solidFill>
              <a:schemeClr val="accent5"/>
            </a:solidFill>
            <a:prstDash val="solid"/>
            <a:round/>
            <a:headEnd type="none" w="sm" len="sm"/>
            <a:tailEnd type="none" w="sm" len="sm"/>
          </a:ln>
        </p:spPr>
        <p:txBody>
          <a:bodyPr spcFirstLastPara="1" wrap="square" lIns="180000" tIns="180000" rIns="180000" bIns="180000" anchor="ctr" anchorCtr="0">
            <a:noAutofit/>
          </a:bodyPr>
          <a:lstStyle/>
          <a:p>
            <a:pPr marL="0" marR="0" lvl="0" indent="0" algn="ctr" rtl="0">
              <a:spcBef>
                <a:spcPts val="0"/>
              </a:spcBef>
              <a:spcAft>
                <a:spcPts val="0"/>
              </a:spcAft>
              <a:buNone/>
            </a:pPr>
            <a:r>
              <a:rPr lang="en-US" sz="1100" b="1" dirty="0">
                <a:solidFill>
                  <a:schemeClr val="dk1"/>
                </a:solidFill>
                <a:latin typeface="Calibri"/>
                <a:ea typeface="Calibri"/>
                <a:cs typeface="Calibri"/>
                <a:sym typeface="Calibri"/>
              </a:rPr>
              <a:t>Depressive</a:t>
            </a:r>
            <a:endParaRPr dirty="0"/>
          </a:p>
        </p:txBody>
      </p:sp>
      <p:sp>
        <p:nvSpPr>
          <p:cNvPr id="1309" name="Google Shape;1309;p45"/>
          <p:cNvSpPr/>
          <p:nvPr/>
        </p:nvSpPr>
        <p:spPr>
          <a:xfrm>
            <a:off x="2324866" y="1671072"/>
            <a:ext cx="190500" cy="190500"/>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0" name="Google Shape;1310;p45"/>
          <p:cNvSpPr/>
          <p:nvPr/>
        </p:nvSpPr>
        <p:spPr>
          <a:xfrm>
            <a:off x="2871856" y="1671072"/>
            <a:ext cx="190500" cy="190500"/>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1" name="Google Shape;1311;p45"/>
          <p:cNvSpPr/>
          <p:nvPr/>
        </p:nvSpPr>
        <p:spPr>
          <a:xfrm>
            <a:off x="2324813" y="3142247"/>
            <a:ext cx="190500" cy="190500"/>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2" name="Google Shape;1312;p45"/>
          <p:cNvSpPr/>
          <p:nvPr/>
        </p:nvSpPr>
        <p:spPr>
          <a:xfrm>
            <a:off x="2324866" y="5742532"/>
            <a:ext cx="190500" cy="190500"/>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3" name="Google Shape;1313;p45"/>
          <p:cNvSpPr/>
          <p:nvPr/>
        </p:nvSpPr>
        <p:spPr>
          <a:xfrm>
            <a:off x="2363292" y="7324422"/>
            <a:ext cx="190500" cy="190500"/>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4" name="Google Shape;1314;p45"/>
          <p:cNvSpPr/>
          <p:nvPr/>
        </p:nvSpPr>
        <p:spPr>
          <a:xfrm>
            <a:off x="2862352" y="3126387"/>
            <a:ext cx="190500" cy="190500"/>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5" name="Google Shape;1315;p45"/>
          <p:cNvSpPr/>
          <p:nvPr/>
        </p:nvSpPr>
        <p:spPr>
          <a:xfrm>
            <a:off x="2877998" y="5742532"/>
            <a:ext cx="190500" cy="190500"/>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6" name="Google Shape;1316;p45"/>
          <p:cNvSpPr/>
          <p:nvPr/>
        </p:nvSpPr>
        <p:spPr>
          <a:xfrm>
            <a:off x="2858905" y="7324422"/>
            <a:ext cx="190500" cy="190500"/>
          </a:xfrm>
          <a:prstGeom prst="ellipse">
            <a:avLst/>
          </a:prstGeom>
          <a:solidFill>
            <a:schemeClr val="bg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7" name="Google Shape;1317;p45"/>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8" name="Google Shape;1318;p45"/>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9" name="Google Shape;1319;p45"/>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0" name="Google Shape;1320;p45"/>
          <p:cNvSpPr/>
          <p:nvPr/>
        </p:nvSpPr>
        <p:spPr>
          <a:xfrm rot="1782986">
            <a:off x="286724" y="168964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1" name="Google Shape;1321;p45"/>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1315;p45">
            <a:extLst>
              <a:ext uri="{FF2B5EF4-FFF2-40B4-BE49-F238E27FC236}">
                <a16:creationId xmlns:a16="http://schemas.microsoft.com/office/drawing/2014/main" id="{8F24C24F-E248-BF17-06E3-E975A6EB654D}"/>
              </a:ext>
            </a:extLst>
          </p:cNvPr>
          <p:cNvSpPr/>
          <p:nvPr/>
        </p:nvSpPr>
        <p:spPr>
          <a:xfrm>
            <a:off x="2846863" y="4433798"/>
            <a:ext cx="190500" cy="190500"/>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 name="Google Shape;1315;p45">
            <a:extLst>
              <a:ext uri="{FF2B5EF4-FFF2-40B4-BE49-F238E27FC236}">
                <a16:creationId xmlns:a16="http://schemas.microsoft.com/office/drawing/2014/main" id="{26AA5EBB-629D-9E22-C359-7AEBF5D40C49}"/>
              </a:ext>
            </a:extLst>
          </p:cNvPr>
          <p:cNvSpPr/>
          <p:nvPr/>
        </p:nvSpPr>
        <p:spPr>
          <a:xfrm>
            <a:off x="2324863" y="4428612"/>
            <a:ext cx="190500" cy="190500"/>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9014803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325"/>
        <p:cNvGrpSpPr/>
        <p:nvPr/>
      </p:nvGrpSpPr>
      <p:grpSpPr>
        <a:xfrm>
          <a:off x="0" y="0"/>
          <a:ext cx="0" cy="0"/>
          <a:chOff x="0" y="0"/>
          <a:chExt cx="0" cy="0"/>
        </a:xfrm>
      </p:grpSpPr>
      <p:sp>
        <p:nvSpPr>
          <p:cNvPr id="1326" name="Google Shape;1326;p46"/>
          <p:cNvSpPr txBox="1"/>
          <p:nvPr/>
        </p:nvSpPr>
        <p:spPr>
          <a:xfrm>
            <a:off x="1000125" y="718367"/>
            <a:ext cx="524827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dk1"/>
                </a:solidFill>
                <a:latin typeface="Calibri"/>
                <a:ea typeface="Calibri"/>
                <a:cs typeface="Calibri"/>
                <a:sym typeface="Calibri"/>
              </a:rPr>
              <a:t>GRIEF EXPRESSIONS</a:t>
            </a:r>
            <a:endParaRPr dirty="0"/>
          </a:p>
        </p:txBody>
      </p:sp>
      <p:sp>
        <p:nvSpPr>
          <p:cNvPr id="1327" name="Google Shape;1327;p46"/>
          <p:cNvSpPr/>
          <p:nvPr/>
        </p:nvSpPr>
        <p:spPr>
          <a:xfrm>
            <a:off x="999092" y="1611177"/>
            <a:ext cx="5248274" cy="2913321"/>
          </a:xfrm>
          <a:prstGeom prst="rect">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328" name="Google Shape;1328;p46"/>
          <p:cNvGrpSpPr/>
          <p:nvPr/>
        </p:nvGrpSpPr>
        <p:grpSpPr>
          <a:xfrm>
            <a:off x="1000125" y="1238859"/>
            <a:ext cx="1107713" cy="986041"/>
            <a:chOff x="6838356" y="1841833"/>
            <a:chExt cx="2310896" cy="2057066"/>
          </a:xfrm>
        </p:grpSpPr>
        <p:grpSp>
          <p:nvGrpSpPr>
            <p:cNvPr id="1329" name="Google Shape;1329;p46"/>
            <p:cNvGrpSpPr/>
            <p:nvPr/>
          </p:nvGrpSpPr>
          <p:grpSpPr>
            <a:xfrm>
              <a:off x="7112906" y="1841833"/>
              <a:ext cx="2036346" cy="2057066"/>
              <a:chOff x="3767554" y="1696043"/>
              <a:chExt cx="2541301" cy="2567159"/>
            </a:xfrm>
          </p:grpSpPr>
          <p:sp>
            <p:nvSpPr>
              <p:cNvPr id="1330" name="Google Shape;1330;p46"/>
              <p:cNvSpPr/>
              <p:nvPr/>
            </p:nvSpPr>
            <p:spPr>
              <a:xfrm>
                <a:off x="3767554" y="1696043"/>
                <a:ext cx="2541301" cy="2567159"/>
              </a:xfrm>
              <a:prstGeom prst="ellipse">
                <a:avLst/>
              </a:prstGeom>
              <a:solidFill>
                <a:srgbClr val="9EDC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nvGrpSpPr>
              <p:cNvPr id="1331" name="Google Shape;1331;p46"/>
              <p:cNvGrpSpPr/>
              <p:nvPr/>
            </p:nvGrpSpPr>
            <p:grpSpPr>
              <a:xfrm>
                <a:off x="4383348" y="1887285"/>
                <a:ext cx="1834276" cy="1913027"/>
                <a:chOff x="5746379" y="1557229"/>
                <a:chExt cx="2953825" cy="3080642"/>
              </a:xfrm>
            </p:grpSpPr>
            <p:pic>
              <p:nvPicPr>
                <p:cNvPr id="1332" name="Google Shape;1332;p46" descr="Rose with solid fill"/>
                <p:cNvPicPr preferRelativeResize="0"/>
                <p:nvPr/>
              </p:nvPicPr>
              <p:blipFill rotWithShape="1">
                <a:blip r:embed="rId3">
                  <a:alphaModFix/>
                </a:blip>
                <a:srcRect/>
                <a:stretch/>
              </p:blipFill>
              <p:spPr>
                <a:xfrm rot="8827914" flipH="1">
                  <a:off x="6146751" y="1972550"/>
                  <a:ext cx="2153082" cy="2110539"/>
                </a:xfrm>
                <a:prstGeom prst="rect">
                  <a:avLst/>
                </a:prstGeom>
                <a:noFill/>
                <a:ln>
                  <a:noFill/>
                </a:ln>
              </p:spPr>
            </p:pic>
            <p:sp>
              <p:nvSpPr>
                <p:cNvPr id="1333" name="Google Shape;1333;p46"/>
                <p:cNvSpPr/>
                <p:nvPr/>
              </p:nvSpPr>
              <p:spPr>
                <a:xfrm>
                  <a:off x="6070600" y="2406410"/>
                  <a:ext cx="694511" cy="2231461"/>
                </a:xfrm>
                <a:custGeom>
                  <a:avLst/>
                  <a:gdLst/>
                  <a:ahLst/>
                  <a:cxnLst/>
                  <a:rect l="l" t="t" r="r" b="b"/>
                  <a:pathLst>
                    <a:path w="464417" h="789153" extrusionOk="0">
                      <a:moveTo>
                        <a:pt x="464417" y="27153"/>
                      </a:moveTo>
                      <a:cubicBezTo>
                        <a:pt x="343767" y="1753"/>
                        <a:pt x="223117" y="-23647"/>
                        <a:pt x="146917" y="39853"/>
                      </a:cubicBezTo>
                      <a:cubicBezTo>
                        <a:pt x="70717" y="103353"/>
                        <a:pt x="26267" y="283270"/>
                        <a:pt x="7217" y="408153"/>
                      </a:cubicBezTo>
                      <a:cubicBezTo>
                        <a:pt x="-11833" y="533036"/>
                        <a:pt x="10392" y="661094"/>
                        <a:pt x="32617" y="789153"/>
                      </a:cubicBezTo>
                    </a:path>
                  </a:pathLst>
                </a:custGeom>
                <a:no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1334" name="Google Shape;1334;p46"/>
            <p:cNvGrpSpPr/>
            <p:nvPr/>
          </p:nvGrpSpPr>
          <p:grpSpPr>
            <a:xfrm>
              <a:off x="6838356" y="2278844"/>
              <a:ext cx="650700" cy="1620055"/>
              <a:chOff x="2181400" y="1975956"/>
              <a:chExt cx="1022002" cy="2544489"/>
            </a:xfrm>
          </p:grpSpPr>
          <p:sp>
            <p:nvSpPr>
              <p:cNvPr id="1335" name="Google Shape;1335;p46"/>
              <p:cNvSpPr/>
              <p:nvPr/>
            </p:nvSpPr>
            <p:spPr>
              <a:xfrm>
                <a:off x="2188895" y="3185670"/>
                <a:ext cx="1010515" cy="1334775"/>
              </a:xfrm>
              <a:prstGeom prst="round2SameRect">
                <a:avLst>
                  <a:gd name="adj1" fmla="val 50000"/>
                  <a:gd name="adj2" fmla="val 0"/>
                </a:avLst>
              </a:prstGeom>
              <a:solidFill>
                <a:srgbClr val="39A2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36" name="Google Shape;1336;p46"/>
              <p:cNvSpPr/>
              <p:nvPr/>
            </p:nvSpPr>
            <p:spPr>
              <a:xfrm>
                <a:off x="2181400" y="1975956"/>
                <a:ext cx="1022002" cy="1032401"/>
              </a:xfrm>
              <a:prstGeom prst="ellipse">
                <a:avLst/>
              </a:prstGeom>
              <a:solidFill>
                <a:srgbClr val="39A2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sp>
        <p:nvSpPr>
          <p:cNvPr id="1337" name="Google Shape;1337;p46"/>
          <p:cNvSpPr txBox="1"/>
          <p:nvPr/>
        </p:nvSpPr>
        <p:spPr>
          <a:xfrm>
            <a:off x="2207568" y="1272819"/>
            <a:ext cx="2020047" cy="351035"/>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US" sz="1100" b="1" i="0" u="none" strike="noStrike" dirty="0">
                <a:solidFill>
                  <a:srgbClr val="000000"/>
                </a:solidFill>
                <a:latin typeface="Calibri"/>
                <a:ea typeface="Calibri"/>
                <a:cs typeface="Calibri"/>
                <a:sym typeface="Calibri"/>
              </a:rPr>
              <a:t>Expression of grief by children</a:t>
            </a:r>
            <a:endParaRPr dirty="0"/>
          </a:p>
        </p:txBody>
      </p:sp>
      <p:sp>
        <p:nvSpPr>
          <p:cNvPr id="1338" name="Google Shape;1338;p46"/>
          <p:cNvSpPr/>
          <p:nvPr/>
        </p:nvSpPr>
        <p:spPr>
          <a:xfrm>
            <a:off x="999092" y="5235174"/>
            <a:ext cx="5248274" cy="2913321"/>
          </a:xfrm>
          <a:prstGeom prst="rect">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9" name="Google Shape;1339;p46"/>
          <p:cNvSpPr txBox="1"/>
          <p:nvPr/>
        </p:nvSpPr>
        <p:spPr>
          <a:xfrm>
            <a:off x="2207568" y="4896816"/>
            <a:ext cx="2020047" cy="351035"/>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US" sz="1100" b="1" i="0" u="none" strike="noStrike" dirty="0">
                <a:solidFill>
                  <a:srgbClr val="000000"/>
                </a:solidFill>
                <a:latin typeface="Calibri"/>
                <a:ea typeface="Calibri"/>
                <a:cs typeface="Calibri"/>
                <a:sym typeface="Calibri"/>
              </a:rPr>
              <a:t>Expressions of grief by adults</a:t>
            </a:r>
            <a:endParaRPr dirty="0"/>
          </a:p>
        </p:txBody>
      </p:sp>
      <p:grpSp>
        <p:nvGrpSpPr>
          <p:cNvPr id="1340" name="Google Shape;1340;p46"/>
          <p:cNvGrpSpPr/>
          <p:nvPr/>
        </p:nvGrpSpPr>
        <p:grpSpPr>
          <a:xfrm>
            <a:off x="958691" y="4823361"/>
            <a:ext cx="1114106" cy="1034798"/>
            <a:chOff x="2670402" y="1740116"/>
            <a:chExt cx="2324235" cy="2158783"/>
          </a:xfrm>
        </p:grpSpPr>
        <p:grpSp>
          <p:nvGrpSpPr>
            <p:cNvPr id="1341" name="Google Shape;1341;p46"/>
            <p:cNvGrpSpPr/>
            <p:nvPr/>
          </p:nvGrpSpPr>
          <p:grpSpPr>
            <a:xfrm>
              <a:off x="2958291" y="1841833"/>
              <a:ext cx="2036346" cy="2057066"/>
              <a:chOff x="3767554" y="1696043"/>
              <a:chExt cx="2541301" cy="2567159"/>
            </a:xfrm>
          </p:grpSpPr>
          <p:sp>
            <p:nvSpPr>
              <p:cNvPr id="1342" name="Google Shape;1342;p46"/>
              <p:cNvSpPr/>
              <p:nvPr/>
            </p:nvSpPr>
            <p:spPr>
              <a:xfrm>
                <a:off x="3767554" y="1696043"/>
                <a:ext cx="2541301" cy="2567159"/>
              </a:xfrm>
              <a:prstGeom prst="ellipse">
                <a:avLst/>
              </a:prstGeom>
              <a:solidFill>
                <a:srgbClr val="9EDC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nvGrpSpPr>
              <p:cNvPr id="1343" name="Google Shape;1343;p46"/>
              <p:cNvGrpSpPr/>
              <p:nvPr/>
            </p:nvGrpSpPr>
            <p:grpSpPr>
              <a:xfrm>
                <a:off x="4383348" y="1887285"/>
                <a:ext cx="1834276" cy="1913027"/>
                <a:chOff x="5746379" y="1557229"/>
                <a:chExt cx="2953825" cy="3080642"/>
              </a:xfrm>
            </p:grpSpPr>
            <p:pic>
              <p:nvPicPr>
                <p:cNvPr id="1344" name="Google Shape;1344;p46" descr="Rose with solid fill"/>
                <p:cNvPicPr preferRelativeResize="0"/>
                <p:nvPr/>
              </p:nvPicPr>
              <p:blipFill rotWithShape="1">
                <a:blip r:embed="rId3">
                  <a:alphaModFix/>
                </a:blip>
                <a:srcRect/>
                <a:stretch/>
              </p:blipFill>
              <p:spPr>
                <a:xfrm rot="8827914" flipH="1">
                  <a:off x="6146751" y="1972550"/>
                  <a:ext cx="2153082" cy="2110539"/>
                </a:xfrm>
                <a:prstGeom prst="rect">
                  <a:avLst/>
                </a:prstGeom>
                <a:noFill/>
                <a:ln>
                  <a:noFill/>
                </a:ln>
              </p:spPr>
            </p:pic>
            <p:sp>
              <p:nvSpPr>
                <p:cNvPr id="1345" name="Google Shape;1345;p46"/>
                <p:cNvSpPr/>
                <p:nvPr/>
              </p:nvSpPr>
              <p:spPr>
                <a:xfrm>
                  <a:off x="6070600" y="2406410"/>
                  <a:ext cx="694511" cy="2231461"/>
                </a:xfrm>
                <a:custGeom>
                  <a:avLst/>
                  <a:gdLst/>
                  <a:ahLst/>
                  <a:cxnLst/>
                  <a:rect l="l" t="t" r="r" b="b"/>
                  <a:pathLst>
                    <a:path w="464417" h="789153" extrusionOk="0">
                      <a:moveTo>
                        <a:pt x="464417" y="27153"/>
                      </a:moveTo>
                      <a:cubicBezTo>
                        <a:pt x="343767" y="1753"/>
                        <a:pt x="223117" y="-23647"/>
                        <a:pt x="146917" y="39853"/>
                      </a:cubicBezTo>
                      <a:cubicBezTo>
                        <a:pt x="70717" y="103353"/>
                        <a:pt x="26267" y="283270"/>
                        <a:pt x="7217" y="408153"/>
                      </a:cubicBezTo>
                      <a:cubicBezTo>
                        <a:pt x="-11833" y="533036"/>
                        <a:pt x="10392" y="661094"/>
                        <a:pt x="32617" y="789153"/>
                      </a:cubicBezTo>
                    </a:path>
                  </a:pathLst>
                </a:custGeom>
                <a:no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1346" name="Google Shape;1346;p46"/>
            <p:cNvGrpSpPr/>
            <p:nvPr/>
          </p:nvGrpSpPr>
          <p:grpSpPr>
            <a:xfrm>
              <a:off x="2670402" y="1740116"/>
              <a:ext cx="650700" cy="2158783"/>
              <a:chOff x="2181400" y="1975956"/>
              <a:chExt cx="1022002" cy="3390626"/>
            </a:xfrm>
          </p:grpSpPr>
          <p:sp>
            <p:nvSpPr>
              <p:cNvPr id="1347" name="Google Shape;1347;p46"/>
              <p:cNvSpPr/>
              <p:nvPr/>
            </p:nvSpPr>
            <p:spPr>
              <a:xfrm>
                <a:off x="2188895" y="3185669"/>
                <a:ext cx="1010514" cy="2180913"/>
              </a:xfrm>
              <a:prstGeom prst="round2SameRect">
                <a:avLst>
                  <a:gd name="adj1" fmla="val 50000"/>
                  <a:gd name="adj2" fmla="val 0"/>
                </a:avLst>
              </a:prstGeom>
              <a:solidFill>
                <a:srgbClr val="39A2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48" name="Google Shape;1348;p46"/>
              <p:cNvSpPr/>
              <p:nvPr/>
            </p:nvSpPr>
            <p:spPr>
              <a:xfrm>
                <a:off x="2181400" y="1975956"/>
                <a:ext cx="1022002" cy="1032401"/>
              </a:xfrm>
              <a:prstGeom prst="ellipse">
                <a:avLst/>
              </a:prstGeom>
              <a:solidFill>
                <a:srgbClr val="39A2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sp>
        <p:nvSpPr>
          <p:cNvPr id="1349" name="Google Shape;1349;p46"/>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50" name="Google Shape;1350;p46"/>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51" name="Google Shape;1351;p46"/>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52" name="Google Shape;1352;p46"/>
          <p:cNvSpPr/>
          <p:nvPr/>
        </p:nvSpPr>
        <p:spPr>
          <a:xfrm rot="1782986">
            <a:off x="286724" y="168964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53" name="Google Shape;1353;p46"/>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357"/>
        <p:cNvGrpSpPr/>
        <p:nvPr/>
      </p:nvGrpSpPr>
      <p:grpSpPr>
        <a:xfrm>
          <a:off x="0" y="0"/>
          <a:ext cx="0" cy="0"/>
          <a:chOff x="0" y="0"/>
          <a:chExt cx="0" cy="0"/>
        </a:xfrm>
      </p:grpSpPr>
      <p:sp>
        <p:nvSpPr>
          <p:cNvPr id="1358" name="Google Shape;1358;p47"/>
          <p:cNvSpPr txBox="1"/>
          <p:nvPr/>
        </p:nvSpPr>
        <p:spPr>
          <a:xfrm>
            <a:off x="996287" y="1474304"/>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DEVELOPMENTAL STAGES</a:t>
            </a:r>
            <a:endParaRPr/>
          </a:p>
        </p:txBody>
      </p:sp>
      <p:sp>
        <p:nvSpPr>
          <p:cNvPr id="1359" name="Google Shape;1359;p47"/>
          <p:cNvSpPr/>
          <p:nvPr/>
        </p:nvSpPr>
        <p:spPr>
          <a:xfrm>
            <a:off x="996288" y="2049013"/>
            <a:ext cx="5254042" cy="254274"/>
          </a:xfrm>
          <a:prstGeom prst="roundRect">
            <a:avLst>
              <a:gd name="adj" fmla="val 16667"/>
            </a:avLst>
          </a:prstGeom>
          <a:solidFill>
            <a:srgbClr val="DEF3F2"/>
          </a:solidFill>
          <a:ln>
            <a:noFill/>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None/>
            </a:pPr>
            <a:r>
              <a:rPr lang="en-US" sz="1100" b="1">
                <a:solidFill>
                  <a:schemeClr val="dk1"/>
                </a:solidFill>
                <a:latin typeface="Calibri"/>
                <a:ea typeface="Calibri"/>
                <a:cs typeface="Calibri"/>
                <a:sym typeface="Calibri"/>
              </a:rPr>
              <a:t>INFANCY	 </a:t>
            </a:r>
            <a:r>
              <a:rPr lang="en-US" sz="1100">
                <a:solidFill>
                  <a:schemeClr val="dk1"/>
                </a:solidFill>
                <a:latin typeface="Calibri"/>
                <a:ea typeface="Calibri"/>
                <a:cs typeface="Calibri"/>
                <a:sym typeface="Calibri"/>
              </a:rPr>
              <a:t>0 - 18 months</a:t>
            </a:r>
            <a:endParaRPr sz="1100" b="1">
              <a:solidFill>
                <a:schemeClr val="dk1"/>
              </a:solidFill>
              <a:latin typeface="Calibri"/>
              <a:ea typeface="Calibri"/>
              <a:cs typeface="Calibri"/>
              <a:sym typeface="Calibri"/>
            </a:endParaRPr>
          </a:p>
        </p:txBody>
      </p:sp>
      <p:sp>
        <p:nvSpPr>
          <p:cNvPr id="1360" name="Google Shape;1360;p47"/>
          <p:cNvSpPr txBox="1"/>
          <p:nvPr/>
        </p:nvSpPr>
        <p:spPr>
          <a:xfrm>
            <a:off x="1011828" y="2477822"/>
            <a:ext cx="1096371"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Physical development</a:t>
            </a:r>
            <a:endParaRPr sz="1100" b="1">
              <a:solidFill>
                <a:schemeClr val="dk1"/>
              </a:solidFill>
              <a:latin typeface="Calibri"/>
              <a:ea typeface="Calibri"/>
              <a:cs typeface="Calibri"/>
              <a:sym typeface="Calibri"/>
            </a:endParaRPr>
          </a:p>
        </p:txBody>
      </p:sp>
      <p:sp>
        <p:nvSpPr>
          <p:cNvPr id="1361" name="Google Shape;1361;p47"/>
          <p:cNvSpPr txBox="1"/>
          <p:nvPr/>
        </p:nvSpPr>
        <p:spPr>
          <a:xfrm>
            <a:off x="2213596" y="2477822"/>
            <a:ext cx="4036734" cy="1615827"/>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Vision, hearing, taste, and touch develops</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Begins to lift own head  and stretches out the legs and kicks when lying on stomach or back</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Is able to grab around other people’s fingers</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Gradual hand-eye coordination</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12 months: most children sit up without support and possibly crawl</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18 months: moves up stairs and can manipulate smaller objects such as crayons</a:t>
            </a:r>
            <a:endParaRPr/>
          </a:p>
        </p:txBody>
      </p:sp>
      <p:sp>
        <p:nvSpPr>
          <p:cNvPr id="1362" name="Google Shape;1362;p47"/>
          <p:cNvSpPr txBox="1"/>
          <p:nvPr/>
        </p:nvSpPr>
        <p:spPr>
          <a:xfrm>
            <a:off x="1011828" y="4211045"/>
            <a:ext cx="1096371"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Cognitive development</a:t>
            </a:r>
            <a:endParaRPr/>
          </a:p>
        </p:txBody>
      </p:sp>
      <p:sp>
        <p:nvSpPr>
          <p:cNvPr id="1363" name="Google Shape;1363;p47"/>
          <p:cNvSpPr txBox="1"/>
          <p:nvPr/>
        </p:nvSpPr>
        <p:spPr>
          <a:xfrm>
            <a:off x="2213596" y="4211045"/>
            <a:ext cx="4036734" cy="600164"/>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Watches other faces</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Follows moving objects</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Recognizes familiar objects and faces</a:t>
            </a:r>
            <a:endParaRPr/>
          </a:p>
        </p:txBody>
      </p:sp>
      <p:sp>
        <p:nvSpPr>
          <p:cNvPr id="1364" name="Google Shape;1364;p47"/>
          <p:cNvSpPr txBox="1"/>
          <p:nvPr/>
        </p:nvSpPr>
        <p:spPr>
          <a:xfrm>
            <a:off x="1011828" y="4985745"/>
            <a:ext cx="1096371"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Emotional development</a:t>
            </a:r>
            <a:endParaRPr/>
          </a:p>
        </p:txBody>
      </p:sp>
      <p:sp>
        <p:nvSpPr>
          <p:cNvPr id="1365" name="Google Shape;1365;p47"/>
          <p:cNvSpPr txBox="1"/>
          <p:nvPr/>
        </p:nvSpPr>
        <p:spPr>
          <a:xfrm>
            <a:off x="2213596" y="4985745"/>
            <a:ext cx="4036734" cy="600164"/>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Attachment: a strong and enduring emotional connection to his/her/their caregiver</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Separation anxiety is normal</a:t>
            </a:r>
            <a:endParaRPr/>
          </a:p>
        </p:txBody>
      </p:sp>
      <p:sp>
        <p:nvSpPr>
          <p:cNvPr id="1366" name="Google Shape;1366;p47"/>
          <p:cNvSpPr txBox="1"/>
          <p:nvPr/>
        </p:nvSpPr>
        <p:spPr>
          <a:xfrm>
            <a:off x="1011828" y="5699321"/>
            <a:ext cx="1096371"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Social and language development</a:t>
            </a:r>
            <a:endParaRPr/>
          </a:p>
        </p:txBody>
      </p:sp>
      <p:sp>
        <p:nvSpPr>
          <p:cNvPr id="1367" name="Google Shape;1367;p47"/>
          <p:cNvSpPr txBox="1"/>
          <p:nvPr/>
        </p:nvSpPr>
        <p:spPr>
          <a:xfrm>
            <a:off x="2213596" y="5699321"/>
            <a:ext cx="4036734" cy="938719"/>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Begins to smile and babble</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Becomes more expressive with face and body</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Enjoys playing with other people after a few months</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15-18 months: says several single words</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Imitates movements and facial expression of others</a:t>
            </a:r>
            <a:endParaRPr/>
          </a:p>
        </p:txBody>
      </p:sp>
      <p:grpSp>
        <p:nvGrpSpPr>
          <p:cNvPr id="1368" name="Google Shape;1368;p47"/>
          <p:cNvGrpSpPr/>
          <p:nvPr/>
        </p:nvGrpSpPr>
        <p:grpSpPr>
          <a:xfrm>
            <a:off x="5678572" y="1874477"/>
            <a:ext cx="261702" cy="428809"/>
            <a:chOff x="1265236" y="3951467"/>
            <a:chExt cx="487411" cy="798642"/>
          </a:xfrm>
        </p:grpSpPr>
        <p:sp>
          <p:nvSpPr>
            <p:cNvPr id="1369" name="Google Shape;1369;p47"/>
            <p:cNvSpPr/>
            <p:nvPr/>
          </p:nvSpPr>
          <p:spPr>
            <a:xfrm>
              <a:off x="1265236" y="4546534"/>
              <a:ext cx="487411" cy="203575"/>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1370" name="Google Shape;1370;p47"/>
            <p:cNvSpPr/>
            <p:nvPr/>
          </p:nvSpPr>
          <p:spPr>
            <a:xfrm>
              <a:off x="1265236" y="3951467"/>
              <a:ext cx="487411" cy="48740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sp>
        <p:nvSpPr>
          <p:cNvPr id="1371" name="Google Shape;1371;p47"/>
          <p:cNvSpPr txBox="1"/>
          <p:nvPr/>
        </p:nvSpPr>
        <p:spPr>
          <a:xfrm>
            <a:off x="996286" y="703275"/>
            <a:ext cx="525107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US" sz="1400" b="1">
                <a:solidFill>
                  <a:schemeClr val="lt1"/>
                </a:solidFill>
                <a:highlight>
                  <a:srgbClr val="5FC6C5"/>
                </a:highlight>
                <a:latin typeface="Calibri"/>
                <a:ea typeface="Calibri"/>
                <a:cs typeface="Calibri"/>
                <a:sym typeface="Calibri"/>
              </a:rPr>
              <a:t>SESSION 4: HOW CAN I SUPPORT CHILDREN WHO EXPERIENCED A LOSS?</a:t>
            </a:r>
            <a:endParaRPr/>
          </a:p>
        </p:txBody>
      </p:sp>
      <p:sp>
        <p:nvSpPr>
          <p:cNvPr id="1372" name="Google Shape;1372;p47"/>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3" name="Google Shape;1373;p47"/>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4" name="Google Shape;1374;p47"/>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5" name="Google Shape;1375;p47"/>
          <p:cNvSpPr/>
          <p:nvPr/>
        </p:nvSpPr>
        <p:spPr>
          <a:xfrm rot="1782986">
            <a:off x="286724" y="168964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6" name="Google Shape;1376;p47"/>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380"/>
        <p:cNvGrpSpPr/>
        <p:nvPr/>
      </p:nvGrpSpPr>
      <p:grpSpPr>
        <a:xfrm>
          <a:off x="0" y="0"/>
          <a:ext cx="0" cy="0"/>
          <a:chOff x="0" y="0"/>
          <a:chExt cx="0" cy="0"/>
        </a:xfrm>
      </p:grpSpPr>
      <p:sp>
        <p:nvSpPr>
          <p:cNvPr id="1381" name="Google Shape;1381;p48"/>
          <p:cNvSpPr/>
          <p:nvPr/>
        </p:nvSpPr>
        <p:spPr>
          <a:xfrm>
            <a:off x="996288" y="705617"/>
            <a:ext cx="5254042" cy="254274"/>
          </a:xfrm>
          <a:prstGeom prst="roundRect">
            <a:avLst>
              <a:gd name="adj" fmla="val 16667"/>
            </a:avLst>
          </a:prstGeom>
          <a:solidFill>
            <a:srgbClr val="DEF3F2"/>
          </a:solidFill>
          <a:ln>
            <a:noFill/>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None/>
            </a:pPr>
            <a:r>
              <a:rPr lang="en-US" sz="1100" b="1">
                <a:solidFill>
                  <a:schemeClr val="dk1"/>
                </a:solidFill>
                <a:latin typeface="Calibri"/>
                <a:ea typeface="Calibri"/>
                <a:cs typeface="Calibri"/>
                <a:sym typeface="Calibri"/>
              </a:rPr>
              <a:t>TODDLER	 </a:t>
            </a:r>
            <a:r>
              <a:rPr lang="en-US" sz="1100">
                <a:solidFill>
                  <a:schemeClr val="dk1"/>
                </a:solidFill>
                <a:latin typeface="Calibri"/>
                <a:ea typeface="Calibri"/>
                <a:cs typeface="Calibri"/>
                <a:sym typeface="Calibri"/>
              </a:rPr>
              <a:t>18 months until 3 years</a:t>
            </a:r>
            <a:endParaRPr sz="1100" b="1">
              <a:solidFill>
                <a:schemeClr val="dk1"/>
              </a:solidFill>
              <a:latin typeface="Calibri"/>
              <a:ea typeface="Calibri"/>
              <a:cs typeface="Calibri"/>
              <a:sym typeface="Calibri"/>
            </a:endParaRPr>
          </a:p>
        </p:txBody>
      </p:sp>
      <p:grpSp>
        <p:nvGrpSpPr>
          <p:cNvPr id="1382" name="Google Shape;1382;p48"/>
          <p:cNvGrpSpPr/>
          <p:nvPr/>
        </p:nvGrpSpPr>
        <p:grpSpPr>
          <a:xfrm>
            <a:off x="1011828" y="1134426"/>
            <a:ext cx="5238502" cy="938719"/>
            <a:chOff x="1011828" y="1134426"/>
            <a:chExt cx="5238502" cy="938719"/>
          </a:xfrm>
        </p:grpSpPr>
        <p:sp>
          <p:nvSpPr>
            <p:cNvPr id="1383" name="Google Shape;1383;p48"/>
            <p:cNvSpPr txBox="1"/>
            <p:nvPr/>
          </p:nvSpPr>
          <p:spPr>
            <a:xfrm>
              <a:off x="1011828" y="1134426"/>
              <a:ext cx="1096371"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Physical development</a:t>
              </a:r>
              <a:endParaRPr sz="1100" b="1">
                <a:solidFill>
                  <a:schemeClr val="dk1"/>
                </a:solidFill>
                <a:latin typeface="Calibri"/>
                <a:ea typeface="Calibri"/>
                <a:cs typeface="Calibri"/>
                <a:sym typeface="Calibri"/>
              </a:endParaRPr>
            </a:p>
          </p:txBody>
        </p:sp>
        <p:sp>
          <p:nvSpPr>
            <p:cNvPr id="1384" name="Google Shape;1384;p48"/>
            <p:cNvSpPr txBox="1"/>
            <p:nvPr/>
          </p:nvSpPr>
          <p:spPr>
            <a:xfrm>
              <a:off x="2213596" y="1134426"/>
              <a:ext cx="4036734" cy="938719"/>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18 months: moves up stairs and can manipulate smaller objects such as crayons</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24 months: able to walk and climb/descend stairs correctly</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24 months: develops bladder control although this depends on the specific child</a:t>
              </a:r>
              <a:endParaRPr/>
            </a:p>
          </p:txBody>
        </p:sp>
      </p:grpSp>
      <p:grpSp>
        <p:nvGrpSpPr>
          <p:cNvPr id="1385" name="Google Shape;1385;p48"/>
          <p:cNvGrpSpPr/>
          <p:nvPr/>
        </p:nvGrpSpPr>
        <p:grpSpPr>
          <a:xfrm>
            <a:off x="1011828" y="2151831"/>
            <a:ext cx="5238502" cy="938719"/>
            <a:chOff x="1011828" y="2219110"/>
            <a:chExt cx="5238502" cy="938719"/>
          </a:xfrm>
        </p:grpSpPr>
        <p:sp>
          <p:nvSpPr>
            <p:cNvPr id="1386" name="Google Shape;1386;p48"/>
            <p:cNvSpPr txBox="1"/>
            <p:nvPr/>
          </p:nvSpPr>
          <p:spPr>
            <a:xfrm>
              <a:off x="1011828" y="2219110"/>
              <a:ext cx="1096371"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Cognitive development</a:t>
              </a:r>
              <a:endParaRPr/>
            </a:p>
          </p:txBody>
        </p:sp>
        <p:sp>
          <p:nvSpPr>
            <p:cNvPr id="1387" name="Google Shape;1387;p48"/>
            <p:cNvSpPr txBox="1"/>
            <p:nvPr/>
          </p:nvSpPr>
          <p:spPr>
            <a:xfrm>
              <a:off x="2213596" y="2219110"/>
              <a:ext cx="4036734" cy="938719"/>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18-24 months: uses simple phrases and repeats words overheard in conversation</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24 months: recognizes names of familiar people, objects, and body parts</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Begins to make-believe play (role-plays)</a:t>
              </a:r>
              <a:endParaRPr/>
            </a:p>
          </p:txBody>
        </p:sp>
      </p:grpSp>
      <p:grpSp>
        <p:nvGrpSpPr>
          <p:cNvPr id="1388" name="Google Shape;1388;p48"/>
          <p:cNvGrpSpPr/>
          <p:nvPr/>
        </p:nvGrpSpPr>
        <p:grpSpPr>
          <a:xfrm>
            <a:off x="1011828" y="3169236"/>
            <a:ext cx="5238502" cy="769441"/>
            <a:chOff x="1011828" y="3271241"/>
            <a:chExt cx="5238502" cy="769441"/>
          </a:xfrm>
        </p:grpSpPr>
        <p:sp>
          <p:nvSpPr>
            <p:cNvPr id="1389" name="Google Shape;1389;p48"/>
            <p:cNvSpPr txBox="1"/>
            <p:nvPr/>
          </p:nvSpPr>
          <p:spPr>
            <a:xfrm>
              <a:off x="1011828" y="3271241"/>
              <a:ext cx="1096371"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Emotional development</a:t>
              </a:r>
              <a:endParaRPr/>
            </a:p>
          </p:txBody>
        </p:sp>
        <p:sp>
          <p:nvSpPr>
            <p:cNvPr id="1390" name="Google Shape;1390;p48"/>
            <p:cNvSpPr txBox="1"/>
            <p:nvPr/>
          </p:nvSpPr>
          <p:spPr>
            <a:xfrm>
              <a:off x="2213596" y="3271241"/>
              <a:ext cx="4036734" cy="769441"/>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From 18 months: the child likes to assert him/herself and the favorite word is often “no”</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Throughout the second year, the child will swing back and forth between independence and clinging to the parent or caregiver</a:t>
              </a:r>
              <a:endParaRPr/>
            </a:p>
          </p:txBody>
        </p:sp>
      </p:grpSp>
      <p:grpSp>
        <p:nvGrpSpPr>
          <p:cNvPr id="1391" name="Google Shape;1391;p48"/>
          <p:cNvGrpSpPr/>
          <p:nvPr/>
        </p:nvGrpSpPr>
        <p:grpSpPr>
          <a:xfrm>
            <a:off x="1011828" y="4017364"/>
            <a:ext cx="5238502" cy="769441"/>
            <a:chOff x="1011828" y="4154094"/>
            <a:chExt cx="5238502" cy="769441"/>
          </a:xfrm>
        </p:grpSpPr>
        <p:sp>
          <p:nvSpPr>
            <p:cNvPr id="1392" name="Google Shape;1392;p48"/>
            <p:cNvSpPr txBox="1"/>
            <p:nvPr/>
          </p:nvSpPr>
          <p:spPr>
            <a:xfrm>
              <a:off x="1011828" y="4154094"/>
              <a:ext cx="1096371"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Social and language development</a:t>
              </a:r>
              <a:endParaRPr/>
            </a:p>
          </p:txBody>
        </p:sp>
        <p:sp>
          <p:nvSpPr>
            <p:cNvPr id="1393" name="Google Shape;1393;p48"/>
            <p:cNvSpPr txBox="1"/>
            <p:nvPr/>
          </p:nvSpPr>
          <p:spPr>
            <a:xfrm>
              <a:off x="2213596" y="4154094"/>
              <a:ext cx="4036734" cy="769441"/>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Arial"/>
                <a:buChar char="•"/>
              </a:pPr>
              <a:r>
                <a:rPr lang="en-US" sz="1100" dirty="0">
                  <a:solidFill>
                    <a:schemeClr val="dk1"/>
                  </a:solidFill>
                  <a:latin typeface="Calibri"/>
                  <a:ea typeface="Calibri"/>
                  <a:cs typeface="Calibri"/>
                  <a:sym typeface="Calibri"/>
                </a:rPr>
                <a:t>Imitates behavior of others</a:t>
              </a:r>
              <a:endParaRPr dirty="0"/>
            </a:p>
            <a:p>
              <a:pPr marL="171450" marR="0" lvl="0" indent="-171450" algn="l" rtl="0">
                <a:spcBef>
                  <a:spcPts val="0"/>
                </a:spcBef>
                <a:spcAft>
                  <a:spcPts val="0"/>
                </a:spcAft>
                <a:buClr>
                  <a:schemeClr val="dk1"/>
                </a:buClr>
                <a:buSzPts val="1100"/>
                <a:buFont typeface="Arial"/>
                <a:buChar char="•"/>
              </a:pPr>
              <a:r>
                <a:rPr lang="en-US" sz="1100" dirty="0">
                  <a:solidFill>
                    <a:schemeClr val="dk1"/>
                  </a:solidFill>
                  <a:latin typeface="Calibri"/>
                  <a:ea typeface="Calibri"/>
                  <a:cs typeface="Calibri"/>
                  <a:sym typeface="Calibri"/>
                </a:rPr>
                <a:t>3 years: increasingly aware of self as separate from others</a:t>
              </a:r>
              <a:endParaRPr dirty="0"/>
            </a:p>
            <a:p>
              <a:pPr marL="171450" marR="0" lvl="0" indent="-171450" algn="l" rtl="0">
                <a:spcBef>
                  <a:spcPts val="0"/>
                </a:spcBef>
                <a:spcAft>
                  <a:spcPts val="0"/>
                </a:spcAft>
                <a:buClr>
                  <a:schemeClr val="dk1"/>
                </a:buClr>
                <a:buSzPts val="1100"/>
                <a:buFont typeface="Arial"/>
                <a:buChar char="•"/>
              </a:pPr>
              <a:r>
                <a:rPr lang="en-US" sz="1100" dirty="0">
                  <a:solidFill>
                    <a:schemeClr val="dk1"/>
                  </a:solidFill>
                  <a:latin typeface="Calibri"/>
                  <a:ea typeface="Calibri"/>
                  <a:cs typeface="Calibri"/>
                  <a:sym typeface="Calibri"/>
                </a:rPr>
                <a:t>3 years: increasingly enthusiastic in</a:t>
              </a:r>
              <a:r>
                <a:rPr lang="en-US" sz="1100"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 </a:t>
              </a:r>
              <a:r>
                <a:rPr lang="en-US" sz="1100" dirty="0">
                  <a:solidFill>
                    <a:schemeClr val="dk1"/>
                  </a:solidFill>
                  <a:latin typeface="Calibri"/>
                  <a:ea typeface="Calibri"/>
                  <a:cs typeface="Calibri"/>
                  <a:sym typeface="Calibri"/>
                </a:rPr>
                <a:t>the company of other children</a:t>
              </a:r>
              <a:endParaRPr dirty="0"/>
            </a:p>
          </p:txBody>
        </p:sp>
      </p:grpSp>
      <p:sp>
        <p:nvSpPr>
          <p:cNvPr id="1394" name="Google Shape;1394;p48"/>
          <p:cNvSpPr/>
          <p:nvPr/>
        </p:nvSpPr>
        <p:spPr>
          <a:xfrm>
            <a:off x="996288" y="5119195"/>
            <a:ext cx="5254042" cy="254274"/>
          </a:xfrm>
          <a:prstGeom prst="roundRect">
            <a:avLst>
              <a:gd name="adj" fmla="val 16667"/>
            </a:avLst>
          </a:prstGeom>
          <a:solidFill>
            <a:srgbClr val="DEF3F2"/>
          </a:solidFill>
          <a:ln>
            <a:noFill/>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None/>
            </a:pPr>
            <a:r>
              <a:rPr lang="en-US" sz="1100" b="1">
                <a:solidFill>
                  <a:schemeClr val="dk1"/>
                </a:solidFill>
                <a:latin typeface="Calibri"/>
                <a:ea typeface="Calibri"/>
                <a:cs typeface="Calibri"/>
                <a:sym typeface="Calibri"/>
              </a:rPr>
              <a:t>EARLY CHILDHOOD 	 </a:t>
            </a:r>
            <a:r>
              <a:rPr lang="en-US" sz="1100">
                <a:solidFill>
                  <a:schemeClr val="dk1"/>
                </a:solidFill>
                <a:latin typeface="Calibri"/>
                <a:ea typeface="Calibri"/>
                <a:cs typeface="Calibri"/>
                <a:sym typeface="Calibri"/>
              </a:rPr>
              <a:t>18 months until 3 years</a:t>
            </a:r>
            <a:endParaRPr sz="1100" b="1">
              <a:solidFill>
                <a:schemeClr val="dk1"/>
              </a:solidFill>
              <a:latin typeface="Calibri"/>
              <a:ea typeface="Calibri"/>
              <a:cs typeface="Calibri"/>
              <a:sym typeface="Calibri"/>
            </a:endParaRPr>
          </a:p>
        </p:txBody>
      </p:sp>
      <p:grpSp>
        <p:nvGrpSpPr>
          <p:cNvPr id="1395" name="Google Shape;1395;p48"/>
          <p:cNvGrpSpPr/>
          <p:nvPr/>
        </p:nvGrpSpPr>
        <p:grpSpPr>
          <a:xfrm>
            <a:off x="1011828" y="5548004"/>
            <a:ext cx="5238502" cy="769441"/>
            <a:chOff x="1011828" y="1134426"/>
            <a:chExt cx="5238502" cy="769441"/>
          </a:xfrm>
        </p:grpSpPr>
        <p:sp>
          <p:nvSpPr>
            <p:cNvPr id="1396" name="Google Shape;1396;p48"/>
            <p:cNvSpPr txBox="1"/>
            <p:nvPr/>
          </p:nvSpPr>
          <p:spPr>
            <a:xfrm>
              <a:off x="1011828" y="1134426"/>
              <a:ext cx="1096371"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Physical development</a:t>
              </a:r>
              <a:endParaRPr sz="1100" b="1">
                <a:solidFill>
                  <a:schemeClr val="dk1"/>
                </a:solidFill>
                <a:latin typeface="Calibri"/>
                <a:ea typeface="Calibri"/>
                <a:cs typeface="Calibri"/>
                <a:sym typeface="Calibri"/>
              </a:endParaRPr>
            </a:p>
          </p:txBody>
        </p:sp>
        <p:sp>
          <p:nvSpPr>
            <p:cNvPr id="1397" name="Google Shape;1397;p48"/>
            <p:cNvSpPr txBox="1"/>
            <p:nvPr/>
          </p:nvSpPr>
          <p:spPr>
            <a:xfrm>
              <a:off x="2213596" y="1134426"/>
              <a:ext cx="4036734" cy="769441"/>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Able to manipulate devices such as scissors</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Bends over without falling</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Able to dress oneself</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Able to run and cycle</a:t>
              </a:r>
              <a:endParaRPr/>
            </a:p>
          </p:txBody>
        </p:sp>
      </p:grpSp>
      <p:grpSp>
        <p:nvGrpSpPr>
          <p:cNvPr id="1398" name="Google Shape;1398;p48"/>
          <p:cNvGrpSpPr/>
          <p:nvPr/>
        </p:nvGrpSpPr>
        <p:grpSpPr>
          <a:xfrm>
            <a:off x="1011828" y="6396131"/>
            <a:ext cx="5238502" cy="938719"/>
            <a:chOff x="1011828" y="2219110"/>
            <a:chExt cx="5238502" cy="938719"/>
          </a:xfrm>
        </p:grpSpPr>
        <p:sp>
          <p:nvSpPr>
            <p:cNvPr id="1399" name="Google Shape;1399;p48"/>
            <p:cNvSpPr txBox="1"/>
            <p:nvPr/>
          </p:nvSpPr>
          <p:spPr>
            <a:xfrm>
              <a:off x="1011828" y="2219110"/>
              <a:ext cx="1096371"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Cognitive development</a:t>
              </a:r>
              <a:endParaRPr/>
            </a:p>
          </p:txBody>
        </p:sp>
        <p:sp>
          <p:nvSpPr>
            <p:cNvPr id="1400" name="Google Shape;1400;p48"/>
            <p:cNvSpPr txBox="1"/>
            <p:nvPr/>
          </p:nvSpPr>
          <p:spPr>
            <a:xfrm>
              <a:off x="2213596" y="2219110"/>
              <a:ext cx="4036734" cy="938719"/>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Complete puzzles with few  pieces</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Sort objects with shape, sizes and colors</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Understands basic concepts such as for example “same” and “different”</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Basic understanding of the concept of time</a:t>
              </a:r>
              <a:endParaRPr/>
            </a:p>
          </p:txBody>
        </p:sp>
      </p:grpSp>
      <p:grpSp>
        <p:nvGrpSpPr>
          <p:cNvPr id="1401" name="Google Shape;1401;p48"/>
          <p:cNvGrpSpPr/>
          <p:nvPr/>
        </p:nvGrpSpPr>
        <p:grpSpPr>
          <a:xfrm>
            <a:off x="1011828" y="7413536"/>
            <a:ext cx="5238502" cy="938719"/>
            <a:chOff x="1011828" y="3271241"/>
            <a:chExt cx="5238502" cy="938719"/>
          </a:xfrm>
        </p:grpSpPr>
        <p:sp>
          <p:nvSpPr>
            <p:cNvPr id="1402" name="Google Shape;1402;p48"/>
            <p:cNvSpPr txBox="1"/>
            <p:nvPr/>
          </p:nvSpPr>
          <p:spPr>
            <a:xfrm>
              <a:off x="1011828" y="3271241"/>
              <a:ext cx="1096371"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Emotional development</a:t>
              </a:r>
              <a:endParaRPr/>
            </a:p>
          </p:txBody>
        </p:sp>
        <p:sp>
          <p:nvSpPr>
            <p:cNvPr id="1403" name="Google Shape;1403;p48"/>
            <p:cNvSpPr txBox="1"/>
            <p:nvPr/>
          </p:nvSpPr>
          <p:spPr>
            <a:xfrm>
              <a:off x="2213596" y="3271241"/>
              <a:ext cx="4036734" cy="938719"/>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Show affection for familiar playmates</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Interested in experiences </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Starts to develop the view of self as a whole person involving body, mind, and feelings</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Shows more independence and goes to play with friends</a:t>
              </a:r>
              <a:endParaRPr/>
            </a:p>
          </p:txBody>
        </p:sp>
      </p:grpSp>
      <p:grpSp>
        <p:nvGrpSpPr>
          <p:cNvPr id="1404" name="Google Shape;1404;p48"/>
          <p:cNvGrpSpPr/>
          <p:nvPr/>
        </p:nvGrpSpPr>
        <p:grpSpPr>
          <a:xfrm>
            <a:off x="1011828" y="8430942"/>
            <a:ext cx="5238502" cy="600164"/>
            <a:chOff x="1011828" y="4154094"/>
            <a:chExt cx="5238502" cy="600164"/>
          </a:xfrm>
        </p:grpSpPr>
        <p:sp>
          <p:nvSpPr>
            <p:cNvPr id="1405" name="Google Shape;1405;p48"/>
            <p:cNvSpPr txBox="1"/>
            <p:nvPr/>
          </p:nvSpPr>
          <p:spPr>
            <a:xfrm>
              <a:off x="1011828" y="4154094"/>
              <a:ext cx="1096371"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Social and language development</a:t>
              </a:r>
              <a:endParaRPr/>
            </a:p>
          </p:txBody>
        </p:sp>
        <p:sp>
          <p:nvSpPr>
            <p:cNvPr id="1406" name="Google Shape;1406;p48"/>
            <p:cNvSpPr txBox="1"/>
            <p:nvPr/>
          </p:nvSpPr>
          <p:spPr>
            <a:xfrm>
              <a:off x="2213596" y="4154094"/>
              <a:ext cx="4036734" cy="600164"/>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Masters some basic rules of grammar </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Speaks in sentences of 5 to 6 words</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Tells stories</a:t>
              </a:r>
              <a:endParaRPr/>
            </a:p>
          </p:txBody>
        </p:sp>
      </p:grpSp>
      <p:grpSp>
        <p:nvGrpSpPr>
          <p:cNvPr id="1407" name="Google Shape;1407;p48"/>
          <p:cNvGrpSpPr/>
          <p:nvPr/>
        </p:nvGrpSpPr>
        <p:grpSpPr>
          <a:xfrm>
            <a:off x="5678573" y="417669"/>
            <a:ext cx="269258" cy="575896"/>
            <a:chOff x="2093826" y="3707622"/>
            <a:chExt cx="487411" cy="1042487"/>
          </a:xfrm>
        </p:grpSpPr>
        <p:sp>
          <p:nvSpPr>
            <p:cNvPr id="1408" name="Google Shape;1408;p48"/>
            <p:cNvSpPr/>
            <p:nvPr/>
          </p:nvSpPr>
          <p:spPr>
            <a:xfrm>
              <a:off x="2093826" y="4302689"/>
              <a:ext cx="487411" cy="447420"/>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1409" name="Google Shape;1409;p48"/>
            <p:cNvSpPr/>
            <p:nvPr/>
          </p:nvSpPr>
          <p:spPr>
            <a:xfrm>
              <a:off x="2093826" y="3707622"/>
              <a:ext cx="487411" cy="48740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grpSp>
        <p:nvGrpSpPr>
          <p:cNvPr id="1410" name="Google Shape;1410;p48"/>
          <p:cNvGrpSpPr/>
          <p:nvPr/>
        </p:nvGrpSpPr>
        <p:grpSpPr>
          <a:xfrm>
            <a:off x="5678573" y="4900482"/>
            <a:ext cx="261701" cy="691700"/>
            <a:chOff x="2922416" y="3463777"/>
            <a:chExt cx="487411" cy="1288272"/>
          </a:xfrm>
        </p:grpSpPr>
        <p:sp>
          <p:nvSpPr>
            <p:cNvPr id="1411" name="Google Shape;1411;p48"/>
            <p:cNvSpPr/>
            <p:nvPr/>
          </p:nvSpPr>
          <p:spPr>
            <a:xfrm>
              <a:off x="2922416" y="4058844"/>
              <a:ext cx="487411" cy="693205"/>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1412" name="Google Shape;1412;p48"/>
            <p:cNvSpPr/>
            <p:nvPr/>
          </p:nvSpPr>
          <p:spPr>
            <a:xfrm>
              <a:off x="2922416" y="3463777"/>
              <a:ext cx="487411" cy="48740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sp>
        <p:nvSpPr>
          <p:cNvPr id="1413" name="Google Shape;1413;p48"/>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4" name="Google Shape;1414;p48"/>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5" name="Google Shape;1415;p48"/>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6" name="Google Shape;1416;p48"/>
          <p:cNvSpPr/>
          <p:nvPr/>
        </p:nvSpPr>
        <p:spPr>
          <a:xfrm rot="1782986">
            <a:off x="286724" y="168964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7" name="Google Shape;1417;p48"/>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421"/>
        <p:cNvGrpSpPr/>
        <p:nvPr/>
      </p:nvGrpSpPr>
      <p:grpSpPr>
        <a:xfrm>
          <a:off x="0" y="0"/>
          <a:ext cx="0" cy="0"/>
          <a:chOff x="0" y="0"/>
          <a:chExt cx="0" cy="0"/>
        </a:xfrm>
      </p:grpSpPr>
      <p:sp>
        <p:nvSpPr>
          <p:cNvPr id="1422" name="Google Shape;1422;p49"/>
          <p:cNvSpPr/>
          <p:nvPr/>
        </p:nvSpPr>
        <p:spPr>
          <a:xfrm>
            <a:off x="996288" y="705617"/>
            <a:ext cx="5254042" cy="254274"/>
          </a:xfrm>
          <a:prstGeom prst="roundRect">
            <a:avLst>
              <a:gd name="adj" fmla="val 16667"/>
            </a:avLst>
          </a:prstGeom>
          <a:solidFill>
            <a:srgbClr val="DEF3F2"/>
          </a:solidFill>
          <a:ln>
            <a:noFill/>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None/>
            </a:pPr>
            <a:r>
              <a:rPr lang="en-US" sz="1100" b="1">
                <a:solidFill>
                  <a:schemeClr val="dk1"/>
                </a:solidFill>
                <a:latin typeface="Calibri"/>
                <a:ea typeface="Calibri"/>
                <a:cs typeface="Calibri"/>
                <a:sym typeface="Calibri"/>
              </a:rPr>
              <a:t>MIDDLE CHILDHOOD 	 </a:t>
            </a:r>
            <a:r>
              <a:rPr lang="en-US" sz="1100">
                <a:solidFill>
                  <a:schemeClr val="dk1"/>
                </a:solidFill>
                <a:latin typeface="Calibri"/>
                <a:ea typeface="Calibri"/>
                <a:cs typeface="Calibri"/>
                <a:sym typeface="Calibri"/>
              </a:rPr>
              <a:t>6 to 11 years</a:t>
            </a:r>
            <a:endParaRPr sz="1100" b="1">
              <a:solidFill>
                <a:schemeClr val="dk1"/>
              </a:solidFill>
              <a:latin typeface="Calibri"/>
              <a:ea typeface="Calibri"/>
              <a:cs typeface="Calibri"/>
              <a:sym typeface="Calibri"/>
            </a:endParaRPr>
          </a:p>
        </p:txBody>
      </p:sp>
      <p:grpSp>
        <p:nvGrpSpPr>
          <p:cNvPr id="1423" name="Google Shape;1423;p49"/>
          <p:cNvGrpSpPr/>
          <p:nvPr/>
        </p:nvGrpSpPr>
        <p:grpSpPr>
          <a:xfrm>
            <a:off x="1011828" y="1134426"/>
            <a:ext cx="5238502" cy="769441"/>
            <a:chOff x="1011828" y="1134426"/>
            <a:chExt cx="5238502" cy="769441"/>
          </a:xfrm>
        </p:grpSpPr>
        <p:sp>
          <p:nvSpPr>
            <p:cNvPr id="1424" name="Google Shape;1424;p49"/>
            <p:cNvSpPr txBox="1"/>
            <p:nvPr/>
          </p:nvSpPr>
          <p:spPr>
            <a:xfrm>
              <a:off x="1011828" y="1134426"/>
              <a:ext cx="1096371"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Physical development</a:t>
              </a:r>
              <a:endParaRPr sz="1100" b="1">
                <a:solidFill>
                  <a:schemeClr val="dk1"/>
                </a:solidFill>
                <a:latin typeface="Calibri"/>
                <a:ea typeface="Calibri"/>
                <a:cs typeface="Calibri"/>
                <a:sym typeface="Calibri"/>
              </a:endParaRPr>
            </a:p>
          </p:txBody>
        </p:sp>
        <p:sp>
          <p:nvSpPr>
            <p:cNvPr id="1425" name="Google Shape;1425;p49"/>
            <p:cNvSpPr txBox="1"/>
            <p:nvPr/>
          </p:nvSpPr>
          <p:spPr>
            <a:xfrm>
              <a:off x="2213596" y="1134426"/>
              <a:ext cx="4036734" cy="769441"/>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Able to play basic sports; control and coordination is </a:t>
              </a:r>
              <a:br>
                <a:rPr lang="en-US" sz="1100">
                  <a:solidFill>
                    <a:schemeClr val="dk1"/>
                  </a:solidFill>
                  <a:latin typeface="Calibri"/>
                  <a:ea typeface="Calibri"/>
                  <a:cs typeface="Calibri"/>
                  <a:sym typeface="Calibri"/>
                </a:rPr>
              </a:br>
              <a:r>
                <a:rPr lang="en-US" sz="1100">
                  <a:solidFill>
                    <a:schemeClr val="dk1"/>
                  </a:solidFill>
                  <a:latin typeface="Calibri"/>
                  <a:ea typeface="Calibri"/>
                  <a:cs typeface="Calibri"/>
                  <a:sym typeface="Calibri"/>
                </a:rPr>
                <a:t>improved</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Is more aware of own body as puberty approaches towards the age of 11 or 12</a:t>
              </a:r>
              <a:endParaRPr/>
            </a:p>
          </p:txBody>
        </p:sp>
      </p:grpSp>
      <p:grpSp>
        <p:nvGrpSpPr>
          <p:cNvPr id="1426" name="Google Shape;1426;p49"/>
          <p:cNvGrpSpPr/>
          <p:nvPr/>
        </p:nvGrpSpPr>
        <p:grpSpPr>
          <a:xfrm>
            <a:off x="1011828" y="1995059"/>
            <a:ext cx="5238502" cy="938719"/>
            <a:chOff x="1011828" y="2219110"/>
            <a:chExt cx="5238502" cy="938719"/>
          </a:xfrm>
        </p:grpSpPr>
        <p:sp>
          <p:nvSpPr>
            <p:cNvPr id="1427" name="Google Shape;1427;p49"/>
            <p:cNvSpPr txBox="1"/>
            <p:nvPr/>
          </p:nvSpPr>
          <p:spPr>
            <a:xfrm>
              <a:off x="1011828" y="2219110"/>
              <a:ext cx="1096371"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Cognitive development</a:t>
              </a:r>
              <a:endParaRPr/>
            </a:p>
          </p:txBody>
        </p:sp>
        <p:sp>
          <p:nvSpPr>
            <p:cNvPr id="1428" name="Google Shape;1428;p49"/>
            <p:cNvSpPr txBox="1"/>
            <p:nvPr/>
          </p:nvSpPr>
          <p:spPr>
            <a:xfrm>
              <a:off x="2213596" y="2219110"/>
              <a:ext cx="4036734" cy="938719"/>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Interested in facts</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Begins to understand different perspectives </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Can use logic in order to solve problems</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Develops ability to use specific information or observations and then draw conclusions </a:t>
              </a:r>
              <a:endParaRPr/>
            </a:p>
          </p:txBody>
        </p:sp>
      </p:grpSp>
      <p:grpSp>
        <p:nvGrpSpPr>
          <p:cNvPr id="1429" name="Google Shape;1429;p49"/>
          <p:cNvGrpSpPr/>
          <p:nvPr/>
        </p:nvGrpSpPr>
        <p:grpSpPr>
          <a:xfrm>
            <a:off x="1011828" y="3024970"/>
            <a:ext cx="5238502" cy="430887"/>
            <a:chOff x="1011828" y="3271241"/>
            <a:chExt cx="5238502" cy="430887"/>
          </a:xfrm>
        </p:grpSpPr>
        <p:sp>
          <p:nvSpPr>
            <p:cNvPr id="1430" name="Google Shape;1430;p49"/>
            <p:cNvSpPr txBox="1"/>
            <p:nvPr/>
          </p:nvSpPr>
          <p:spPr>
            <a:xfrm>
              <a:off x="1011828" y="3271241"/>
              <a:ext cx="1096371"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Emotional development</a:t>
              </a:r>
              <a:endParaRPr/>
            </a:p>
          </p:txBody>
        </p:sp>
        <p:sp>
          <p:nvSpPr>
            <p:cNvPr id="1431" name="Google Shape;1431;p49"/>
            <p:cNvSpPr txBox="1"/>
            <p:nvPr/>
          </p:nvSpPr>
          <p:spPr>
            <a:xfrm>
              <a:off x="2213596" y="3271241"/>
              <a:ext cx="4036734" cy="430887"/>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Gradually gains emotional control</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Expands vocabulary to label and express emotions</a:t>
              </a:r>
              <a:endParaRPr/>
            </a:p>
          </p:txBody>
        </p:sp>
      </p:grpSp>
      <p:grpSp>
        <p:nvGrpSpPr>
          <p:cNvPr id="1432" name="Google Shape;1432;p49"/>
          <p:cNvGrpSpPr/>
          <p:nvPr/>
        </p:nvGrpSpPr>
        <p:grpSpPr>
          <a:xfrm>
            <a:off x="1011828" y="3547049"/>
            <a:ext cx="5238502" cy="769441"/>
            <a:chOff x="1011828" y="4154094"/>
            <a:chExt cx="5238502" cy="769441"/>
          </a:xfrm>
        </p:grpSpPr>
        <p:sp>
          <p:nvSpPr>
            <p:cNvPr id="1433" name="Google Shape;1433;p49"/>
            <p:cNvSpPr txBox="1"/>
            <p:nvPr/>
          </p:nvSpPr>
          <p:spPr>
            <a:xfrm>
              <a:off x="1011828" y="4154094"/>
              <a:ext cx="1096371"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Social and language development</a:t>
              </a:r>
              <a:endParaRPr/>
            </a:p>
          </p:txBody>
        </p:sp>
        <p:sp>
          <p:nvSpPr>
            <p:cNvPr id="1434" name="Google Shape;1434;p49"/>
            <p:cNvSpPr txBox="1"/>
            <p:nvPr/>
          </p:nvSpPr>
          <p:spPr>
            <a:xfrm>
              <a:off x="2213596" y="4154094"/>
              <a:ext cx="4036734" cy="769441"/>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Develops friendship relationships </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Child can better recognize non-verbal communication</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Knows that one word can have different meanings</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Can differentiate when to speak formal or dialect</a:t>
              </a:r>
              <a:endParaRPr/>
            </a:p>
          </p:txBody>
        </p:sp>
      </p:grpSp>
      <p:sp>
        <p:nvSpPr>
          <p:cNvPr id="1435" name="Google Shape;1435;p49"/>
          <p:cNvSpPr/>
          <p:nvPr/>
        </p:nvSpPr>
        <p:spPr>
          <a:xfrm>
            <a:off x="996288" y="4698726"/>
            <a:ext cx="5254042" cy="254274"/>
          </a:xfrm>
          <a:prstGeom prst="roundRect">
            <a:avLst>
              <a:gd name="adj" fmla="val 16667"/>
            </a:avLst>
          </a:prstGeom>
          <a:solidFill>
            <a:srgbClr val="DEF3F2"/>
          </a:solidFill>
          <a:ln>
            <a:noFill/>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None/>
            </a:pPr>
            <a:r>
              <a:rPr lang="en-US" sz="1100" b="1">
                <a:solidFill>
                  <a:schemeClr val="dk1"/>
                </a:solidFill>
                <a:latin typeface="Calibri"/>
                <a:ea typeface="Calibri"/>
                <a:cs typeface="Calibri"/>
                <a:sym typeface="Calibri"/>
              </a:rPr>
              <a:t>EARLY ADOLESCENCE	  </a:t>
            </a:r>
            <a:r>
              <a:rPr lang="en-US" sz="1100">
                <a:solidFill>
                  <a:schemeClr val="dk1"/>
                </a:solidFill>
                <a:latin typeface="Calibri"/>
                <a:ea typeface="Calibri"/>
                <a:cs typeface="Calibri"/>
                <a:sym typeface="Calibri"/>
              </a:rPr>
              <a:t>12 to 14 years</a:t>
            </a:r>
            <a:endParaRPr sz="1100" b="1">
              <a:solidFill>
                <a:schemeClr val="dk1"/>
              </a:solidFill>
              <a:latin typeface="Calibri"/>
              <a:ea typeface="Calibri"/>
              <a:cs typeface="Calibri"/>
              <a:sym typeface="Calibri"/>
            </a:endParaRPr>
          </a:p>
        </p:txBody>
      </p:sp>
      <p:grpSp>
        <p:nvGrpSpPr>
          <p:cNvPr id="1436" name="Google Shape;1436;p49"/>
          <p:cNvGrpSpPr/>
          <p:nvPr/>
        </p:nvGrpSpPr>
        <p:grpSpPr>
          <a:xfrm>
            <a:off x="1011828" y="5127535"/>
            <a:ext cx="5238502" cy="938719"/>
            <a:chOff x="1011828" y="1134426"/>
            <a:chExt cx="5238502" cy="938719"/>
          </a:xfrm>
        </p:grpSpPr>
        <p:sp>
          <p:nvSpPr>
            <p:cNvPr id="1437" name="Google Shape;1437;p49"/>
            <p:cNvSpPr txBox="1"/>
            <p:nvPr/>
          </p:nvSpPr>
          <p:spPr>
            <a:xfrm>
              <a:off x="1011828" y="1134426"/>
              <a:ext cx="1096371"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Physical development</a:t>
              </a:r>
              <a:endParaRPr sz="1100" b="1">
                <a:solidFill>
                  <a:schemeClr val="dk1"/>
                </a:solidFill>
                <a:latin typeface="Calibri"/>
                <a:ea typeface="Calibri"/>
                <a:cs typeface="Calibri"/>
                <a:sym typeface="Calibri"/>
              </a:endParaRPr>
            </a:p>
          </p:txBody>
        </p:sp>
        <p:sp>
          <p:nvSpPr>
            <p:cNvPr id="1438" name="Google Shape;1438;p49"/>
            <p:cNvSpPr txBox="1"/>
            <p:nvPr/>
          </p:nvSpPr>
          <p:spPr>
            <a:xfrm>
              <a:off x="2213596" y="1134426"/>
              <a:ext cx="4036734" cy="938719"/>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Can do any type of physical activity (football, </a:t>
              </a:r>
              <a:br>
                <a:rPr lang="en-US" sz="1100">
                  <a:solidFill>
                    <a:schemeClr val="dk1"/>
                  </a:solidFill>
                  <a:latin typeface="Calibri"/>
                  <a:ea typeface="Calibri"/>
                  <a:cs typeface="Calibri"/>
                  <a:sym typeface="Calibri"/>
                </a:rPr>
              </a:br>
              <a:r>
                <a:rPr lang="en-US" sz="1100">
                  <a:solidFill>
                    <a:schemeClr val="dk1"/>
                  </a:solidFill>
                  <a:latin typeface="Calibri"/>
                  <a:ea typeface="Calibri"/>
                  <a:cs typeface="Calibri"/>
                  <a:sym typeface="Calibri"/>
                </a:rPr>
                <a:t>swimming, cycling, dancing,…) </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Puberty and changes in hormones</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Changes in vocal cords</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Sexual development</a:t>
              </a:r>
              <a:endParaRPr/>
            </a:p>
          </p:txBody>
        </p:sp>
      </p:grpSp>
      <p:grpSp>
        <p:nvGrpSpPr>
          <p:cNvPr id="1439" name="Google Shape;1439;p49"/>
          <p:cNvGrpSpPr/>
          <p:nvPr/>
        </p:nvGrpSpPr>
        <p:grpSpPr>
          <a:xfrm>
            <a:off x="1011828" y="6153615"/>
            <a:ext cx="5238502" cy="769441"/>
            <a:chOff x="1011828" y="2219110"/>
            <a:chExt cx="5238502" cy="769441"/>
          </a:xfrm>
        </p:grpSpPr>
        <p:sp>
          <p:nvSpPr>
            <p:cNvPr id="1440" name="Google Shape;1440;p49"/>
            <p:cNvSpPr txBox="1"/>
            <p:nvPr/>
          </p:nvSpPr>
          <p:spPr>
            <a:xfrm>
              <a:off x="1011828" y="2219110"/>
              <a:ext cx="1096371"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Cognitive development</a:t>
              </a:r>
              <a:endParaRPr/>
            </a:p>
          </p:txBody>
        </p:sp>
        <p:sp>
          <p:nvSpPr>
            <p:cNvPr id="1441" name="Google Shape;1441;p49"/>
            <p:cNvSpPr txBox="1"/>
            <p:nvPr/>
          </p:nvSpPr>
          <p:spPr>
            <a:xfrm>
              <a:off x="2213596" y="2219110"/>
              <a:ext cx="4036734" cy="769441"/>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Able to think abstractly and logically</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Deductive reasoning developed, i.e., the ability to use general information or observations and then reduce the general to a particular example</a:t>
              </a:r>
              <a:endParaRPr/>
            </a:p>
          </p:txBody>
        </p:sp>
      </p:grpSp>
      <p:grpSp>
        <p:nvGrpSpPr>
          <p:cNvPr id="1442" name="Google Shape;1442;p49"/>
          <p:cNvGrpSpPr/>
          <p:nvPr/>
        </p:nvGrpSpPr>
        <p:grpSpPr>
          <a:xfrm>
            <a:off x="1011828" y="7010417"/>
            <a:ext cx="5238502" cy="600164"/>
            <a:chOff x="1011828" y="3271241"/>
            <a:chExt cx="5238502" cy="600164"/>
          </a:xfrm>
        </p:grpSpPr>
        <p:sp>
          <p:nvSpPr>
            <p:cNvPr id="1443" name="Google Shape;1443;p49"/>
            <p:cNvSpPr txBox="1"/>
            <p:nvPr/>
          </p:nvSpPr>
          <p:spPr>
            <a:xfrm>
              <a:off x="1011828" y="3271241"/>
              <a:ext cx="1096371"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Emotional development</a:t>
              </a:r>
              <a:endParaRPr/>
            </a:p>
          </p:txBody>
        </p:sp>
        <p:sp>
          <p:nvSpPr>
            <p:cNvPr id="1444" name="Google Shape;1444;p49"/>
            <p:cNvSpPr txBox="1"/>
            <p:nvPr/>
          </p:nvSpPr>
          <p:spPr>
            <a:xfrm>
              <a:off x="2213596" y="3271241"/>
              <a:ext cx="4036734" cy="600164"/>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Strong conflicts with caregivers usually decline around adulthood but mood swings and behavior changes are often part of the process </a:t>
              </a:r>
              <a:endParaRPr/>
            </a:p>
          </p:txBody>
        </p:sp>
      </p:grpSp>
      <p:grpSp>
        <p:nvGrpSpPr>
          <p:cNvPr id="1445" name="Google Shape;1445;p49"/>
          <p:cNvGrpSpPr/>
          <p:nvPr/>
        </p:nvGrpSpPr>
        <p:grpSpPr>
          <a:xfrm>
            <a:off x="1011828" y="7697942"/>
            <a:ext cx="5238502" cy="938719"/>
            <a:chOff x="1011828" y="4154094"/>
            <a:chExt cx="5238502" cy="938719"/>
          </a:xfrm>
        </p:grpSpPr>
        <p:sp>
          <p:nvSpPr>
            <p:cNvPr id="1446" name="Google Shape;1446;p49"/>
            <p:cNvSpPr txBox="1"/>
            <p:nvPr/>
          </p:nvSpPr>
          <p:spPr>
            <a:xfrm>
              <a:off x="1011828" y="4154094"/>
              <a:ext cx="1096371"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Social and language development</a:t>
              </a:r>
              <a:endParaRPr/>
            </a:p>
          </p:txBody>
        </p:sp>
        <p:sp>
          <p:nvSpPr>
            <p:cNvPr id="1447" name="Google Shape;1447;p49"/>
            <p:cNvSpPr txBox="1"/>
            <p:nvPr/>
          </p:nvSpPr>
          <p:spPr>
            <a:xfrm>
              <a:off x="2213596" y="4154094"/>
              <a:ext cx="4036734" cy="938719"/>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Peer group identity is gradually more important</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Fear of social exclusion</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Understands some cultural and social norms</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13 to 14 years: may think they are immune from anything happening to them</a:t>
              </a:r>
              <a:endParaRPr/>
            </a:p>
          </p:txBody>
        </p:sp>
      </p:grpSp>
      <p:grpSp>
        <p:nvGrpSpPr>
          <p:cNvPr id="1448" name="Google Shape;1448;p49"/>
          <p:cNvGrpSpPr/>
          <p:nvPr/>
        </p:nvGrpSpPr>
        <p:grpSpPr>
          <a:xfrm>
            <a:off x="5678572" y="393602"/>
            <a:ext cx="261701" cy="822626"/>
            <a:chOff x="3751006" y="3219932"/>
            <a:chExt cx="487411" cy="1532117"/>
          </a:xfrm>
        </p:grpSpPr>
        <p:sp>
          <p:nvSpPr>
            <p:cNvPr id="1449" name="Google Shape;1449;p49"/>
            <p:cNvSpPr/>
            <p:nvPr/>
          </p:nvSpPr>
          <p:spPr>
            <a:xfrm>
              <a:off x="3751006" y="3814999"/>
              <a:ext cx="487411" cy="937050"/>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1450" name="Google Shape;1450;p49"/>
            <p:cNvSpPr/>
            <p:nvPr/>
          </p:nvSpPr>
          <p:spPr>
            <a:xfrm>
              <a:off x="3751006" y="3219932"/>
              <a:ext cx="487411" cy="48740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grpSp>
        <p:nvGrpSpPr>
          <p:cNvPr id="1451" name="Google Shape;1451;p49"/>
          <p:cNvGrpSpPr/>
          <p:nvPr/>
        </p:nvGrpSpPr>
        <p:grpSpPr>
          <a:xfrm>
            <a:off x="5678571" y="4423105"/>
            <a:ext cx="261701" cy="953551"/>
            <a:chOff x="4579596" y="2976087"/>
            <a:chExt cx="487411" cy="1775962"/>
          </a:xfrm>
        </p:grpSpPr>
        <p:sp>
          <p:nvSpPr>
            <p:cNvPr id="1452" name="Google Shape;1452;p49"/>
            <p:cNvSpPr/>
            <p:nvPr/>
          </p:nvSpPr>
          <p:spPr>
            <a:xfrm>
              <a:off x="4579596" y="3571154"/>
              <a:ext cx="487411" cy="1180895"/>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1453" name="Google Shape;1453;p49"/>
            <p:cNvSpPr/>
            <p:nvPr/>
          </p:nvSpPr>
          <p:spPr>
            <a:xfrm>
              <a:off x="4579596" y="2976087"/>
              <a:ext cx="487411" cy="48740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sp>
        <p:nvSpPr>
          <p:cNvPr id="1454" name="Google Shape;1454;p49"/>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5" name="Google Shape;1455;p49"/>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6" name="Google Shape;1456;p49"/>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7" name="Google Shape;1457;p49"/>
          <p:cNvSpPr/>
          <p:nvPr/>
        </p:nvSpPr>
        <p:spPr>
          <a:xfrm rot="1782986">
            <a:off x="286724" y="168964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8" name="Google Shape;1458;p49"/>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graphicFrame>
        <p:nvGraphicFramePr>
          <p:cNvPr id="131" name="Google Shape;131;p5"/>
          <p:cNvGraphicFramePr/>
          <p:nvPr>
            <p:extLst>
              <p:ext uri="{D42A27DB-BD31-4B8C-83A1-F6EECF244321}">
                <p14:modId xmlns:p14="http://schemas.microsoft.com/office/powerpoint/2010/main" val="2180890944"/>
              </p:ext>
            </p:extLst>
          </p:nvPr>
        </p:nvGraphicFramePr>
        <p:xfrm>
          <a:off x="1009788" y="699799"/>
          <a:ext cx="5238575" cy="8107850"/>
        </p:xfrm>
        <a:graphic>
          <a:graphicData uri="http://schemas.openxmlformats.org/drawingml/2006/table">
            <a:tbl>
              <a:tblPr>
                <a:noFill/>
                <a:tableStyleId>{BA16059B-39DF-40C0-B266-EC553B885DB9}</a:tableStyleId>
              </a:tblPr>
              <a:tblGrid>
                <a:gridCol w="1022475">
                  <a:extLst>
                    <a:ext uri="{9D8B030D-6E8A-4147-A177-3AD203B41FA5}">
                      <a16:colId xmlns:a16="http://schemas.microsoft.com/office/drawing/2014/main" val="20000"/>
                    </a:ext>
                  </a:extLst>
                </a:gridCol>
                <a:gridCol w="3413800">
                  <a:extLst>
                    <a:ext uri="{9D8B030D-6E8A-4147-A177-3AD203B41FA5}">
                      <a16:colId xmlns:a16="http://schemas.microsoft.com/office/drawing/2014/main" val="20001"/>
                    </a:ext>
                  </a:extLst>
                </a:gridCol>
                <a:gridCol w="802300">
                  <a:extLst>
                    <a:ext uri="{9D8B030D-6E8A-4147-A177-3AD203B41FA5}">
                      <a16:colId xmlns:a16="http://schemas.microsoft.com/office/drawing/2014/main" val="20002"/>
                    </a:ext>
                  </a:extLst>
                </a:gridCol>
              </a:tblGrid>
              <a:tr h="301075">
                <a:tc rowSpan="5">
                  <a:txBody>
                    <a:bodyPr/>
                    <a:lstStyle/>
                    <a:p>
                      <a:pPr marL="0" marR="0" lvl="0" indent="0" algn="l" rtl="0">
                        <a:spcBef>
                          <a:spcPts val="0"/>
                        </a:spcBef>
                        <a:spcAft>
                          <a:spcPts val="0"/>
                        </a:spcAft>
                        <a:buNone/>
                      </a:pPr>
                      <a:r>
                        <a:rPr lang="en-US" sz="1000" u="none" strike="noStrike" cap="none" dirty="0">
                          <a:latin typeface="Calibri"/>
                          <a:ea typeface="Calibri"/>
                          <a:cs typeface="Calibri"/>
                          <a:sym typeface="Calibri"/>
                        </a:rPr>
                        <a:t>Analysis, critical and creative thinking and problem-solving</a:t>
                      </a:r>
                      <a:endParaRPr sz="1000" b="1" i="0" u="none" strike="noStrike" cap="none" dirty="0">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r>
                        <a:rPr lang="en-US" sz="1000" u="none" strike="noStrike" cap="none" dirty="0">
                          <a:latin typeface="Calibri"/>
                          <a:ea typeface="Calibri"/>
                          <a:cs typeface="Calibri"/>
                          <a:sym typeface="Calibri"/>
                        </a:rPr>
                        <a:t>Analyzes the situation and examines difficult issues from different perspectives.</a:t>
                      </a:r>
                      <a:endParaRPr sz="1000" b="1" i="0" u="none" strike="noStrike" cap="none" dirty="0">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endParaRPr sz="1000" b="1" i="0" u="none" strike="noStrike" cap="non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extLst>
                  <a:ext uri="{0D108BD9-81ED-4DB2-BD59-A6C34878D82A}">
                    <a16:rowId xmlns:a16="http://schemas.microsoft.com/office/drawing/2014/main" val="10000"/>
                  </a:ext>
                </a:extLst>
              </a:tr>
              <a:tr h="383875">
                <a:tc vMerge="1">
                  <a:txBody>
                    <a:bodyPr/>
                    <a:lstStyle/>
                    <a:p>
                      <a:endParaRPr lang="en-BE"/>
                    </a:p>
                  </a:txBody>
                  <a:tcPr/>
                </a:tc>
                <a:tc>
                  <a:txBody>
                    <a:bodyPr/>
                    <a:lstStyle/>
                    <a:p>
                      <a:pPr marL="0" marR="0" lvl="0" indent="0" algn="l" rtl="0">
                        <a:spcBef>
                          <a:spcPts val="0"/>
                        </a:spcBef>
                        <a:spcAft>
                          <a:spcPts val="0"/>
                        </a:spcAft>
                        <a:buNone/>
                      </a:pPr>
                      <a:r>
                        <a:rPr lang="en-US" sz="1000" u="none" strike="noStrike" cap="none" dirty="0">
                          <a:latin typeface="Calibri"/>
                          <a:ea typeface="Calibri"/>
                          <a:cs typeface="Calibri"/>
                          <a:sym typeface="Calibri"/>
                        </a:rPr>
                        <a:t>Involves the child, and where appropriate caregiver(s) or trusted adult(s), in problem solving e.g., by considering pros and cons and prioritizing different options.</a:t>
                      </a:r>
                      <a:endParaRPr sz="1000" dirty="0">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endParaRPr sz="1000" dirty="0">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extLst>
                  <a:ext uri="{0D108BD9-81ED-4DB2-BD59-A6C34878D82A}">
                    <a16:rowId xmlns:a16="http://schemas.microsoft.com/office/drawing/2014/main" val="10001"/>
                  </a:ext>
                </a:extLst>
              </a:tr>
              <a:tr h="331175">
                <a:tc vMerge="1">
                  <a:txBody>
                    <a:bodyPr/>
                    <a:lstStyle/>
                    <a:p>
                      <a:endParaRPr lang="en-BE"/>
                    </a:p>
                  </a:txBody>
                  <a:tcPr/>
                </a:tc>
                <a:tc>
                  <a:txBody>
                    <a:bodyPr/>
                    <a:lstStyle/>
                    <a:p>
                      <a:pPr marL="0" marR="0" lvl="0" indent="0" algn="l" rtl="0">
                        <a:spcBef>
                          <a:spcPts val="0"/>
                        </a:spcBef>
                        <a:spcAft>
                          <a:spcPts val="0"/>
                        </a:spcAft>
                        <a:buNone/>
                      </a:pPr>
                      <a:r>
                        <a:rPr lang="en-US" sz="1000" u="none" strike="noStrike" dirty="0">
                          <a:latin typeface="Calibri"/>
                          <a:ea typeface="Calibri"/>
                          <a:cs typeface="Calibri"/>
                          <a:sym typeface="Calibri"/>
                        </a:rPr>
                        <a:t>Is a strong advocate and persistent in ensuring children’s safety and protection.</a:t>
                      </a:r>
                      <a:endParaRPr sz="1000" dirty="0">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endParaRPr sz="1000" dirty="0">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extLst>
                  <a:ext uri="{0D108BD9-81ED-4DB2-BD59-A6C34878D82A}">
                    <a16:rowId xmlns:a16="http://schemas.microsoft.com/office/drawing/2014/main" val="10002"/>
                  </a:ext>
                </a:extLst>
              </a:tr>
              <a:tr h="255925">
                <a:tc vMerge="1">
                  <a:txBody>
                    <a:bodyPr/>
                    <a:lstStyle/>
                    <a:p>
                      <a:endParaRPr lang="en-BE"/>
                    </a:p>
                  </a:txBody>
                  <a:tcPr/>
                </a:tc>
                <a:tc>
                  <a:txBody>
                    <a:bodyPr/>
                    <a:lstStyle/>
                    <a:p>
                      <a:pPr marL="0" marR="0" lvl="0" indent="0" algn="l" rtl="0">
                        <a:spcBef>
                          <a:spcPts val="0"/>
                        </a:spcBef>
                        <a:spcAft>
                          <a:spcPts val="0"/>
                        </a:spcAft>
                        <a:buNone/>
                      </a:pPr>
                      <a:r>
                        <a:rPr lang="en-US" sz="1000" u="none" strike="noStrike">
                          <a:latin typeface="Calibri"/>
                          <a:ea typeface="Calibri"/>
                          <a:cs typeface="Calibri"/>
                          <a:sym typeface="Calibri"/>
                        </a:rPr>
                        <a:t>Gathers relevant information before making a decision; checks assumptions against facts.</a:t>
                      </a:r>
                      <a:endParaRPr sz="1000">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endParaRPr sz="1000">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extLst>
                  <a:ext uri="{0D108BD9-81ED-4DB2-BD59-A6C34878D82A}">
                    <a16:rowId xmlns:a16="http://schemas.microsoft.com/office/drawing/2014/main" val="10003"/>
                  </a:ext>
                </a:extLst>
              </a:tr>
              <a:tr h="368825">
                <a:tc vMerge="1">
                  <a:txBody>
                    <a:bodyPr/>
                    <a:lstStyle/>
                    <a:p>
                      <a:endParaRPr lang="en-BE"/>
                    </a:p>
                  </a:txBody>
                  <a:tcPr/>
                </a:tc>
                <a:tc>
                  <a:txBody>
                    <a:bodyPr/>
                    <a:lstStyle/>
                    <a:p>
                      <a:pPr marL="0" marR="0" lvl="0" indent="0" algn="l" rtl="0">
                        <a:spcBef>
                          <a:spcPts val="0"/>
                        </a:spcBef>
                        <a:spcAft>
                          <a:spcPts val="0"/>
                        </a:spcAft>
                        <a:buNone/>
                      </a:pPr>
                      <a:r>
                        <a:rPr lang="en-US" sz="1000" u="none" strike="noStrike" dirty="0">
                          <a:latin typeface="Calibri"/>
                          <a:ea typeface="Calibri"/>
                          <a:cs typeface="Calibri"/>
                          <a:sym typeface="Calibri"/>
                        </a:rPr>
                        <a:t>Finds creative ways to respond to complex issues, and if necessary to change course of action to ensure decisions are in the child’s best interests.</a:t>
                      </a:r>
                      <a:endParaRPr sz="1000" dirty="0">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endParaRPr sz="1000">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extLst>
                  <a:ext uri="{0D108BD9-81ED-4DB2-BD59-A6C34878D82A}">
                    <a16:rowId xmlns:a16="http://schemas.microsoft.com/office/drawing/2014/main" val="10004"/>
                  </a:ext>
                </a:extLst>
              </a:tr>
              <a:tr h="609675">
                <a:tc rowSpan="6">
                  <a:txBody>
                    <a:bodyPr/>
                    <a:lstStyle/>
                    <a:p>
                      <a:pPr marL="0" marR="0" lvl="0" indent="0" algn="l" rtl="0">
                        <a:spcBef>
                          <a:spcPts val="0"/>
                        </a:spcBef>
                        <a:spcAft>
                          <a:spcPts val="0"/>
                        </a:spcAft>
                        <a:buNone/>
                      </a:pPr>
                      <a:r>
                        <a:rPr lang="en-US" sz="1000" u="none" strike="noStrike">
                          <a:latin typeface="Calibri"/>
                          <a:ea typeface="Calibri"/>
                          <a:cs typeface="Calibri"/>
                          <a:sym typeface="Calibri"/>
                        </a:rPr>
                        <a:t>Coordination and collaboration</a:t>
                      </a:r>
                      <a:endParaRPr sz="1000" b="1" i="0" u="none" strike="noStrik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r>
                        <a:rPr lang="en-US" sz="1000" u="none" strike="noStrike">
                          <a:latin typeface="Calibri"/>
                          <a:ea typeface="Calibri"/>
                          <a:cs typeface="Calibri"/>
                          <a:sym typeface="Calibri"/>
                        </a:rPr>
                        <a:t>Recognizes the importance of collaboration and coordination and understands how relevant mechanisms for case management coordination function, e.g. case review, case conference, best interests procedures. </a:t>
                      </a:r>
                      <a:endParaRPr sz="1000" b="1" i="0" u="none" strike="noStrik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endParaRPr sz="1000" b="1" i="0" u="none" strike="noStrik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extLst>
                  <a:ext uri="{0D108BD9-81ED-4DB2-BD59-A6C34878D82A}">
                    <a16:rowId xmlns:a16="http://schemas.microsoft.com/office/drawing/2014/main" val="10005"/>
                  </a:ext>
                </a:extLst>
              </a:tr>
              <a:tr h="368825">
                <a:tc vMerge="1">
                  <a:txBody>
                    <a:bodyPr/>
                    <a:lstStyle/>
                    <a:p>
                      <a:endParaRPr lang="en-BE"/>
                    </a:p>
                  </a:txBody>
                  <a:tcPr/>
                </a:tc>
                <a:tc>
                  <a:txBody>
                    <a:bodyPr/>
                    <a:lstStyle/>
                    <a:p>
                      <a:pPr marL="0" marR="0" lvl="0" indent="0" algn="l" rtl="0">
                        <a:spcBef>
                          <a:spcPts val="0"/>
                        </a:spcBef>
                        <a:spcAft>
                          <a:spcPts val="0"/>
                        </a:spcAft>
                        <a:buNone/>
                      </a:pPr>
                      <a:r>
                        <a:rPr lang="en-US" sz="1000" u="none" strike="noStrike" dirty="0">
                          <a:latin typeface="Calibri"/>
                          <a:ea typeface="Calibri"/>
                          <a:cs typeface="Calibri"/>
                          <a:sym typeface="Calibri"/>
                        </a:rPr>
                        <a:t>Involves relevant agencies and community-level child protection mechanisms in case management as appropriate.</a:t>
                      </a:r>
                      <a:endParaRPr sz="1000" dirty="0">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endParaRPr sz="1000">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extLst>
                  <a:ext uri="{0D108BD9-81ED-4DB2-BD59-A6C34878D82A}">
                    <a16:rowId xmlns:a16="http://schemas.microsoft.com/office/drawing/2014/main" val="10006"/>
                  </a:ext>
                </a:extLst>
              </a:tr>
              <a:tr h="489250">
                <a:tc vMerge="1">
                  <a:txBody>
                    <a:bodyPr/>
                    <a:lstStyle/>
                    <a:p>
                      <a:endParaRPr lang="en-BE"/>
                    </a:p>
                  </a:txBody>
                  <a:tcPr/>
                </a:tc>
                <a:tc>
                  <a:txBody>
                    <a:bodyPr/>
                    <a:lstStyle/>
                    <a:p>
                      <a:pPr marL="0" marR="0" lvl="0" indent="0" algn="l" rtl="0">
                        <a:spcBef>
                          <a:spcPts val="0"/>
                        </a:spcBef>
                        <a:spcAft>
                          <a:spcPts val="0"/>
                        </a:spcAft>
                        <a:buNone/>
                      </a:pPr>
                      <a:r>
                        <a:rPr lang="en-US" sz="1000" u="none" strike="noStrike">
                          <a:latin typeface="Calibri"/>
                          <a:ea typeface="Calibri"/>
                          <a:cs typeface="Calibri"/>
                          <a:sym typeface="Calibri"/>
                        </a:rPr>
                        <a:t>Knows what services are available, required and how to access the services. Oversees follow up of referrals and understands whether services are meeting quality standards. </a:t>
                      </a:r>
                      <a:endParaRPr sz="1000">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endParaRPr sz="1000">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extLst>
                  <a:ext uri="{0D108BD9-81ED-4DB2-BD59-A6C34878D82A}">
                    <a16:rowId xmlns:a16="http://schemas.microsoft.com/office/drawing/2014/main" val="10007"/>
                  </a:ext>
                </a:extLst>
              </a:tr>
              <a:tr h="383875">
                <a:tc vMerge="1">
                  <a:txBody>
                    <a:bodyPr/>
                    <a:lstStyle/>
                    <a:p>
                      <a:endParaRPr lang="en-BE"/>
                    </a:p>
                  </a:txBody>
                  <a:tcPr/>
                </a:tc>
                <a:tc>
                  <a:txBody>
                    <a:bodyPr/>
                    <a:lstStyle/>
                    <a:p>
                      <a:pPr marL="0" marR="0" lvl="0" indent="0" algn="l" rtl="0">
                        <a:spcBef>
                          <a:spcPts val="0"/>
                        </a:spcBef>
                        <a:spcAft>
                          <a:spcPts val="0"/>
                        </a:spcAft>
                        <a:buNone/>
                      </a:pPr>
                      <a:r>
                        <a:rPr lang="en-US" sz="1000" u="none" strike="noStrike">
                          <a:latin typeface="Calibri"/>
                          <a:ea typeface="Calibri"/>
                          <a:cs typeface="Calibri"/>
                          <a:sym typeface="Calibri"/>
                        </a:rPr>
                        <a:t>Strives to establish, strengthen or improve relationships with the local community and relevant stakeholders to collectively achieve results for children.</a:t>
                      </a:r>
                      <a:endParaRPr sz="1000">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endParaRPr sz="1000">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extLst>
                  <a:ext uri="{0D108BD9-81ED-4DB2-BD59-A6C34878D82A}">
                    <a16:rowId xmlns:a16="http://schemas.microsoft.com/office/drawing/2014/main" val="10008"/>
                  </a:ext>
                </a:extLst>
              </a:tr>
              <a:tr h="368825">
                <a:tc vMerge="1">
                  <a:txBody>
                    <a:bodyPr/>
                    <a:lstStyle/>
                    <a:p>
                      <a:endParaRPr lang="en-BE"/>
                    </a:p>
                  </a:txBody>
                  <a:tcPr/>
                </a:tc>
                <a:tc>
                  <a:txBody>
                    <a:bodyPr/>
                    <a:lstStyle/>
                    <a:p>
                      <a:pPr marL="0" marR="0" lvl="0" indent="0" algn="l" rtl="0">
                        <a:spcBef>
                          <a:spcPts val="0"/>
                        </a:spcBef>
                        <a:spcAft>
                          <a:spcPts val="0"/>
                        </a:spcAft>
                        <a:buNone/>
                      </a:pPr>
                      <a:r>
                        <a:rPr lang="en-US" sz="1000" u="none" strike="noStrike" dirty="0">
                          <a:latin typeface="Calibri"/>
                          <a:ea typeface="Calibri"/>
                          <a:cs typeface="Calibri"/>
                          <a:sym typeface="Calibri"/>
                        </a:rPr>
                        <a:t>Works with colleagues to contribute to team development; respect others’ opinions; promote their skills with joint action.</a:t>
                      </a:r>
                      <a:endParaRPr sz="1000" dirty="0">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endParaRPr sz="1000" dirty="0">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extLst>
                  <a:ext uri="{0D108BD9-81ED-4DB2-BD59-A6C34878D82A}">
                    <a16:rowId xmlns:a16="http://schemas.microsoft.com/office/drawing/2014/main" val="10009"/>
                  </a:ext>
                </a:extLst>
              </a:tr>
              <a:tr h="489250">
                <a:tc vMerge="1">
                  <a:txBody>
                    <a:bodyPr/>
                    <a:lstStyle/>
                    <a:p>
                      <a:endParaRPr lang="en-BE"/>
                    </a:p>
                  </a:txBody>
                  <a:tcPr/>
                </a:tc>
                <a:tc>
                  <a:txBody>
                    <a:bodyPr/>
                    <a:lstStyle/>
                    <a:p>
                      <a:pPr marL="0" marR="0" lvl="0" indent="0" algn="l" rtl="0">
                        <a:spcBef>
                          <a:spcPts val="0"/>
                        </a:spcBef>
                        <a:spcAft>
                          <a:spcPts val="0"/>
                        </a:spcAft>
                        <a:buNone/>
                      </a:pPr>
                      <a:r>
                        <a:rPr lang="en-US" sz="1000" u="none" strike="noStrike" dirty="0">
                          <a:latin typeface="Calibri"/>
                          <a:ea typeface="Calibri"/>
                          <a:cs typeface="Calibri"/>
                          <a:sym typeface="Calibri"/>
                        </a:rPr>
                        <a:t>Reports complex cases and challenges to supervisor for additional support, and highlights identified child protection trends or emerging risk factors that are affecting children in the coverage area.</a:t>
                      </a:r>
                      <a:endParaRPr sz="1000" dirty="0">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endParaRPr sz="1000" dirty="0">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extLst>
                  <a:ext uri="{0D108BD9-81ED-4DB2-BD59-A6C34878D82A}">
                    <a16:rowId xmlns:a16="http://schemas.microsoft.com/office/drawing/2014/main" val="10010"/>
                  </a:ext>
                </a:extLst>
              </a:tr>
              <a:tr h="195700">
                <a:tc gridSpan="2">
                  <a:txBody>
                    <a:bodyPr/>
                    <a:lstStyle/>
                    <a:p>
                      <a:pPr marL="0" marR="0" lvl="0" indent="0" algn="l" rtl="0">
                        <a:spcBef>
                          <a:spcPts val="0"/>
                        </a:spcBef>
                        <a:spcAft>
                          <a:spcPts val="0"/>
                        </a:spcAft>
                        <a:buNone/>
                      </a:pPr>
                      <a:r>
                        <a:rPr lang="en-US" sz="1000" b="1" u="none" strike="noStrike">
                          <a:latin typeface="Calibri"/>
                          <a:ea typeface="Calibri"/>
                          <a:cs typeface="Calibri"/>
                          <a:sym typeface="Calibri"/>
                        </a:rPr>
                        <a:t>2. Communication and Psychosocial Support Knowledge, Attitudes and Skills</a:t>
                      </a:r>
                      <a:endParaRPr sz="1000" b="1" i="0" u="none" strike="noStrik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solidFill>
                      <a:srgbClr val="CCE9F8"/>
                    </a:solidFill>
                  </a:tcPr>
                </a:tc>
                <a:tc hMerge="1">
                  <a:txBody>
                    <a:bodyPr/>
                    <a:lstStyle/>
                    <a:p>
                      <a:endParaRPr lang="en-BE"/>
                    </a:p>
                  </a:txBody>
                  <a:tcPr/>
                </a:tc>
                <a:tc>
                  <a:txBody>
                    <a:bodyPr/>
                    <a:lstStyle/>
                    <a:p>
                      <a:pPr marL="0" marR="0" lvl="0" indent="0" algn="l" rtl="0">
                        <a:spcBef>
                          <a:spcPts val="0"/>
                        </a:spcBef>
                        <a:spcAft>
                          <a:spcPts val="0"/>
                        </a:spcAft>
                        <a:buNone/>
                      </a:pPr>
                      <a:endParaRPr sz="1000" b="1" i="0" u="none" strike="noStrik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solidFill>
                      <a:srgbClr val="CCE9F8"/>
                    </a:solidFill>
                  </a:tcPr>
                </a:tc>
                <a:extLst>
                  <a:ext uri="{0D108BD9-81ED-4DB2-BD59-A6C34878D82A}">
                    <a16:rowId xmlns:a16="http://schemas.microsoft.com/office/drawing/2014/main" val="10011"/>
                  </a:ext>
                </a:extLst>
              </a:tr>
              <a:tr h="368825">
                <a:tc rowSpan="5">
                  <a:txBody>
                    <a:bodyPr/>
                    <a:lstStyle/>
                    <a:p>
                      <a:pPr marL="0" marR="0" lvl="0" indent="0" algn="l" rtl="0">
                        <a:spcBef>
                          <a:spcPts val="0"/>
                        </a:spcBef>
                        <a:spcAft>
                          <a:spcPts val="0"/>
                        </a:spcAft>
                        <a:buNone/>
                      </a:pPr>
                      <a:r>
                        <a:rPr lang="en-US" sz="1000" u="none" strike="noStrike" dirty="0">
                          <a:latin typeface="Calibri"/>
                          <a:ea typeface="Calibri"/>
                          <a:cs typeface="Calibri"/>
                          <a:sym typeface="Calibri"/>
                        </a:rPr>
                        <a:t>Building a relationship of trust </a:t>
                      </a:r>
                      <a:endParaRPr sz="1000" b="1" i="0" u="none" strike="noStrike" dirty="0">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r>
                        <a:rPr lang="en-US" sz="1000" u="none" strike="noStrike" dirty="0">
                          <a:latin typeface="Calibri"/>
                          <a:ea typeface="Calibri"/>
                          <a:cs typeface="Calibri"/>
                          <a:sym typeface="Calibri"/>
                        </a:rPr>
                        <a:t>Uses relationship-building techniques, e.g., small talk, informal conversations, or doing activities together with the child.</a:t>
                      </a:r>
                      <a:endParaRPr sz="1000" dirty="0">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endParaRPr sz="1000">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extLst>
                  <a:ext uri="{0D108BD9-81ED-4DB2-BD59-A6C34878D82A}">
                    <a16:rowId xmlns:a16="http://schemas.microsoft.com/office/drawing/2014/main" val="10012"/>
                  </a:ext>
                </a:extLst>
              </a:tr>
              <a:tr h="368825">
                <a:tc vMerge="1">
                  <a:txBody>
                    <a:bodyPr/>
                    <a:lstStyle/>
                    <a:p>
                      <a:endParaRPr lang="en-BE"/>
                    </a:p>
                  </a:txBody>
                  <a:tcPr/>
                </a:tc>
                <a:tc>
                  <a:txBody>
                    <a:bodyPr/>
                    <a:lstStyle/>
                    <a:p>
                      <a:pPr marL="0" marR="0" lvl="0" indent="0" algn="l" rtl="0">
                        <a:spcBef>
                          <a:spcPts val="0"/>
                        </a:spcBef>
                        <a:spcAft>
                          <a:spcPts val="0"/>
                        </a:spcAft>
                        <a:buNone/>
                      </a:pPr>
                      <a:r>
                        <a:rPr lang="en-US" sz="1000" u="none" strike="noStrike" dirty="0">
                          <a:latin typeface="Calibri"/>
                          <a:ea typeface="Calibri"/>
                          <a:cs typeface="Calibri"/>
                          <a:sym typeface="Calibri"/>
                        </a:rPr>
                        <a:t>Observes and interprets verbal and nonverbal communication to understand how children and caregivers are thinking and feeling.</a:t>
                      </a:r>
                      <a:endParaRPr sz="1000" dirty="0">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endParaRPr sz="1000">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extLst>
                  <a:ext uri="{0D108BD9-81ED-4DB2-BD59-A6C34878D82A}">
                    <a16:rowId xmlns:a16="http://schemas.microsoft.com/office/drawing/2014/main" val="10013"/>
                  </a:ext>
                </a:extLst>
              </a:tr>
              <a:tr h="368825">
                <a:tc vMerge="1">
                  <a:txBody>
                    <a:bodyPr/>
                    <a:lstStyle/>
                    <a:p>
                      <a:endParaRPr lang="en-BE"/>
                    </a:p>
                  </a:txBody>
                  <a:tcPr/>
                </a:tc>
                <a:tc>
                  <a:txBody>
                    <a:bodyPr/>
                    <a:lstStyle/>
                    <a:p>
                      <a:pPr marL="0" marR="0" lvl="0" indent="0" algn="l" rtl="0">
                        <a:spcBef>
                          <a:spcPts val="0"/>
                        </a:spcBef>
                        <a:spcAft>
                          <a:spcPts val="0"/>
                        </a:spcAft>
                        <a:buNone/>
                      </a:pPr>
                      <a:r>
                        <a:rPr lang="en-US" sz="1000" u="none" strike="noStrike" dirty="0">
                          <a:latin typeface="Calibri"/>
                          <a:ea typeface="Calibri"/>
                          <a:cs typeface="Calibri"/>
                          <a:sym typeface="Calibri"/>
                        </a:rPr>
                        <a:t>Prepares for meetings and home visits, ensuring a safe space which is child friendly, accessible, inclusive and that the appropriate people are present.</a:t>
                      </a:r>
                      <a:endParaRPr sz="1000" dirty="0">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endParaRPr sz="1000">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extLst>
                  <a:ext uri="{0D108BD9-81ED-4DB2-BD59-A6C34878D82A}">
                    <a16:rowId xmlns:a16="http://schemas.microsoft.com/office/drawing/2014/main" val="10014"/>
                  </a:ext>
                </a:extLst>
              </a:tr>
              <a:tr h="368825">
                <a:tc vMerge="1">
                  <a:txBody>
                    <a:bodyPr/>
                    <a:lstStyle/>
                    <a:p>
                      <a:endParaRPr lang="en-BE"/>
                    </a:p>
                  </a:txBody>
                  <a:tcPr/>
                </a:tc>
                <a:tc>
                  <a:txBody>
                    <a:bodyPr/>
                    <a:lstStyle/>
                    <a:p>
                      <a:pPr marL="0" marR="0" lvl="0" indent="0" algn="l" rtl="0">
                        <a:spcBef>
                          <a:spcPts val="0"/>
                        </a:spcBef>
                        <a:spcAft>
                          <a:spcPts val="0"/>
                        </a:spcAft>
                        <a:buNone/>
                      </a:pPr>
                      <a:r>
                        <a:rPr lang="en-US" sz="1000" u="none" strike="noStrike" dirty="0">
                          <a:latin typeface="Calibri"/>
                          <a:ea typeface="Calibri"/>
                          <a:cs typeface="Calibri"/>
                          <a:sym typeface="Calibri"/>
                        </a:rPr>
                        <a:t>Ensures consistency in case management support, manages expectations appropriately, and does not make false promises.</a:t>
                      </a:r>
                      <a:endParaRPr sz="1000" dirty="0">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endParaRPr sz="1000" dirty="0">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extLst>
                  <a:ext uri="{0D108BD9-81ED-4DB2-BD59-A6C34878D82A}">
                    <a16:rowId xmlns:a16="http://schemas.microsoft.com/office/drawing/2014/main" val="10015"/>
                  </a:ext>
                </a:extLst>
              </a:tr>
              <a:tr h="263450">
                <a:tc vMerge="1">
                  <a:txBody>
                    <a:bodyPr/>
                    <a:lstStyle/>
                    <a:p>
                      <a:endParaRPr lang="en-BE"/>
                    </a:p>
                  </a:txBody>
                  <a:tcPr/>
                </a:tc>
                <a:tc>
                  <a:txBody>
                    <a:bodyPr/>
                    <a:lstStyle/>
                    <a:p>
                      <a:pPr marL="0" marR="0" lvl="0" indent="0" algn="l" rtl="0">
                        <a:spcBef>
                          <a:spcPts val="0"/>
                        </a:spcBef>
                        <a:spcAft>
                          <a:spcPts val="0"/>
                        </a:spcAft>
                        <a:buNone/>
                      </a:pPr>
                      <a:r>
                        <a:rPr lang="en-US" sz="1000" u="none" strike="noStrike" dirty="0">
                          <a:latin typeface="Calibri"/>
                          <a:ea typeface="Calibri"/>
                          <a:cs typeface="Calibri"/>
                          <a:sym typeface="Calibri"/>
                        </a:rPr>
                        <a:t>Builds and maintains positive relationships with parents, caregivers and/ or trusted adults. </a:t>
                      </a:r>
                      <a:endParaRPr sz="1000" dirty="0">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endParaRPr sz="1000" dirty="0">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extLst>
                  <a:ext uri="{0D108BD9-81ED-4DB2-BD59-A6C34878D82A}">
                    <a16:rowId xmlns:a16="http://schemas.microsoft.com/office/drawing/2014/main" val="10016"/>
                  </a:ext>
                </a:extLst>
              </a:tr>
            </a:tbl>
          </a:graphicData>
        </a:graphic>
      </p:graphicFrame>
      <p:sp>
        <p:nvSpPr>
          <p:cNvPr id="132" name="Google Shape;132;p5"/>
          <p:cNvSpPr/>
          <p:nvPr/>
        </p:nvSpPr>
        <p:spPr>
          <a:xfrm rot="1782986">
            <a:off x="286724" y="301110"/>
            <a:ext cx="335595" cy="289306"/>
          </a:xfrm>
          <a:prstGeom prst="hexagon">
            <a:avLst>
              <a:gd name="adj" fmla="val 28965"/>
              <a:gd name="vf" fmla="val 115470"/>
            </a:avLst>
          </a:prstGeom>
          <a:solidFill>
            <a:schemeClr val="accent4"/>
          </a:solidFill>
          <a:ln w="12700" cap="flat" cmpd="sng">
            <a:solidFill>
              <a:srgbClr val="1D8C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 name="Google Shape;133;p5"/>
          <p:cNvSpPr/>
          <p:nvPr/>
        </p:nvSpPr>
        <p:spPr>
          <a:xfrm rot="1782986">
            <a:off x="286724" y="76395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 name="Google Shape;134;p5"/>
          <p:cNvSpPr/>
          <p:nvPr/>
        </p:nvSpPr>
        <p:spPr>
          <a:xfrm rot="1782986">
            <a:off x="286724" y="1226800"/>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5" name="Google Shape;135;p5"/>
          <p:cNvSpPr/>
          <p:nvPr/>
        </p:nvSpPr>
        <p:spPr>
          <a:xfrm rot="1782986">
            <a:off x="286724" y="1689645"/>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5"/>
          <p:cNvSpPr/>
          <p:nvPr/>
        </p:nvSpPr>
        <p:spPr>
          <a:xfrm rot="1782986">
            <a:off x="286724" y="2152490"/>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462"/>
        <p:cNvGrpSpPr/>
        <p:nvPr/>
      </p:nvGrpSpPr>
      <p:grpSpPr>
        <a:xfrm>
          <a:off x="0" y="0"/>
          <a:ext cx="0" cy="0"/>
          <a:chOff x="0" y="0"/>
          <a:chExt cx="0" cy="0"/>
        </a:xfrm>
      </p:grpSpPr>
      <p:sp>
        <p:nvSpPr>
          <p:cNvPr id="1463" name="Google Shape;1463;p50"/>
          <p:cNvSpPr txBox="1"/>
          <p:nvPr/>
        </p:nvSpPr>
        <p:spPr>
          <a:xfrm>
            <a:off x="977055" y="5247640"/>
            <a:ext cx="528658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rgbClr val="AEABAB"/>
                </a:solidFill>
                <a:latin typeface="Calibri"/>
                <a:ea typeface="Calibri"/>
                <a:cs typeface="Calibri"/>
                <a:sym typeface="Calibri"/>
              </a:rPr>
              <a:t>Source: Alliance for Child Protection in Humanitarian Action. (2021). CPHA Frontliner Getting Started Learning Package</a:t>
            </a:r>
            <a:endParaRPr/>
          </a:p>
        </p:txBody>
      </p:sp>
      <p:sp>
        <p:nvSpPr>
          <p:cNvPr id="1464" name="Google Shape;1464;p50"/>
          <p:cNvSpPr/>
          <p:nvPr/>
        </p:nvSpPr>
        <p:spPr>
          <a:xfrm>
            <a:off x="996288" y="705617"/>
            <a:ext cx="5254042" cy="254274"/>
          </a:xfrm>
          <a:prstGeom prst="roundRect">
            <a:avLst>
              <a:gd name="adj" fmla="val 16667"/>
            </a:avLst>
          </a:prstGeom>
          <a:solidFill>
            <a:srgbClr val="DEF3F2"/>
          </a:solidFill>
          <a:ln>
            <a:noFill/>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None/>
            </a:pPr>
            <a:r>
              <a:rPr lang="en-US" sz="1100" b="1">
                <a:solidFill>
                  <a:schemeClr val="dk1"/>
                </a:solidFill>
                <a:latin typeface="Calibri"/>
                <a:ea typeface="Calibri"/>
                <a:cs typeface="Calibri"/>
                <a:sym typeface="Calibri"/>
              </a:rPr>
              <a:t>ADOLESCENCE	 </a:t>
            </a:r>
            <a:r>
              <a:rPr lang="en-US" sz="1100">
                <a:solidFill>
                  <a:schemeClr val="dk1"/>
                </a:solidFill>
                <a:latin typeface="Calibri"/>
                <a:ea typeface="Calibri"/>
                <a:cs typeface="Calibri"/>
                <a:sym typeface="Calibri"/>
              </a:rPr>
              <a:t>15 to 18 years</a:t>
            </a:r>
            <a:endParaRPr sz="1100" b="1">
              <a:solidFill>
                <a:schemeClr val="dk1"/>
              </a:solidFill>
              <a:latin typeface="Calibri"/>
              <a:ea typeface="Calibri"/>
              <a:cs typeface="Calibri"/>
              <a:sym typeface="Calibri"/>
            </a:endParaRPr>
          </a:p>
        </p:txBody>
      </p:sp>
      <p:grpSp>
        <p:nvGrpSpPr>
          <p:cNvPr id="1465" name="Google Shape;1465;p50"/>
          <p:cNvGrpSpPr/>
          <p:nvPr/>
        </p:nvGrpSpPr>
        <p:grpSpPr>
          <a:xfrm>
            <a:off x="1011828" y="1134426"/>
            <a:ext cx="5238502" cy="600164"/>
            <a:chOff x="1011828" y="1134426"/>
            <a:chExt cx="5238502" cy="600164"/>
          </a:xfrm>
        </p:grpSpPr>
        <p:sp>
          <p:nvSpPr>
            <p:cNvPr id="1466" name="Google Shape;1466;p50"/>
            <p:cNvSpPr txBox="1"/>
            <p:nvPr/>
          </p:nvSpPr>
          <p:spPr>
            <a:xfrm>
              <a:off x="1011828" y="1134426"/>
              <a:ext cx="1096371"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Physical development</a:t>
              </a:r>
              <a:endParaRPr sz="1100" b="1">
                <a:solidFill>
                  <a:schemeClr val="dk1"/>
                </a:solidFill>
                <a:latin typeface="Calibri"/>
                <a:ea typeface="Calibri"/>
                <a:cs typeface="Calibri"/>
                <a:sym typeface="Calibri"/>
              </a:endParaRPr>
            </a:p>
          </p:txBody>
        </p:sp>
        <p:sp>
          <p:nvSpPr>
            <p:cNvPr id="1467" name="Google Shape;1467;p50"/>
            <p:cNvSpPr txBox="1"/>
            <p:nvPr/>
          </p:nvSpPr>
          <p:spPr>
            <a:xfrm>
              <a:off x="2213596" y="1134426"/>
              <a:ext cx="4036734" cy="600164"/>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Reach adult height</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Becoming more stronger and gaining weight</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Further sexual development</a:t>
              </a:r>
              <a:endParaRPr/>
            </a:p>
          </p:txBody>
        </p:sp>
      </p:grpSp>
      <p:grpSp>
        <p:nvGrpSpPr>
          <p:cNvPr id="1468" name="Google Shape;1468;p50"/>
          <p:cNvGrpSpPr/>
          <p:nvPr/>
        </p:nvGrpSpPr>
        <p:grpSpPr>
          <a:xfrm>
            <a:off x="1011828" y="1819506"/>
            <a:ext cx="5238502" cy="600164"/>
            <a:chOff x="1011828" y="2219110"/>
            <a:chExt cx="5238502" cy="600164"/>
          </a:xfrm>
        </p:grpSpPr>
        <p:sp>
          <p:nvSpPr>
            <p:cNvPr id="1469" name="Google Shape;1469;p50"/>
            <p:cNvSpPr txBox="1"/>
            <p:nvPr/>
          </p:nvSpPr>
          <p:spPr>
            <a:xfrm>
              <a:off x="1011828" y="2219110"/>
              <a:ext cx="1096371"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Cognitive development</a:t>
              </a:r>
              <a:endParaRPr/>
            </a:p>
          </p:txBody>
        </p:sp>
        <p:sp>
          <p:nvSpPr>
            <p:cNvPr id="1470" name="Google Shape;1470;p50"/>
            <p:cNvSpPr txBox="1"/>
            <p:nvPr/>
          </p:nvSpPr>
          <p:spPr>
            <a:xfrm>
              <a:off x="2213596" y="2219110"/>
              <a:ext cx="4036734" cy="600164"/>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Can process and remember larger amounts of information</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Develop ability to think abstractly and deal with vague concepts</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Able to form own ideas and question existing ideas</a:t>
              </a:r>
              <a:endParaRPr/>
            </a:p>
          </p:txBody>
        </p:sp>
      </p:grpSp>
      <p:grpSp>
        <p:nvGrpSpPr>
          <p:cNvPr id="1471" name="Google Shape;1471;p50"/>
          <p:cNvGrpSpPr/>
          <p:nvPr/>
        </p:nvGrpSpPr>
        <p:grpSpPr>
          <a:xfrm>
            <a:off x="1011828" y="2547519"/>
            <a:ext cx="5238502" cy="1107996"/>
            <a:chOff x="1011828" y="3271241"/>
            <a:chExt cx="5238502" cy="1107996"/>
          </a:xfrm>
        </p:grpSpPr>
        <p:sp>
          <p:nvSpPr>
            <p:cNvPr id="1472" name="Google Shape;1472;p50"/>
            <p:cNvSpPr txBox="1"/>
            <p:nvPr/>
          </p:nvSpPr>
          <p:spPr>
            <a:xfrm>
              <a:off x="1011828" y="3271241"/>
              <a:ext cx="1096371"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Emotional development</a:t>
              </a:r>
              <a:endParaRPr/>
            </a:p>
          </p:txBody>
        </p:sp>
        <p:sp>
          <p:nvSpPr>
            <p:cNvPr id="1473" name="Google Shape;1473;p50"/>
            <p:cNvSpPr txBox="1"/>
            <p:nvPr/>
          </p:nvSpPr>
          <p:spPr>
            <a:xfrm>
              <a:off x="2213596" y="3271241"/>
              <a:ext cx="4036734" cy="1107996"/>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Begins to see their future and can feel both excited and worried about it</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Gradually increasing ability to perceive, assess, and manage emotions.</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Self-esteem is affected by success in school, sports, and friendships</a:t>
              </a:r>
              <a:endParaRPr/>
            </a:p>
          </p:txBody>
        </p:sp>
      </p:grpSp>
      <p:grpSp>
        <p:nvGrpSpPr>
          <p:cNvPr id="1474" name="Google Shape;1474;p50"/>
          <p:cNvGrpSpPr/>
          <p:nvPr/>
        </p:nvGrpSpPr>
        <p:grpSpPr>
          <a:xfrm>
            <a:off x="1011828" y="3741479"/>
            <a:ext cx="5238502" cy="1277273"/>
            <a:chOff x="1011828" y="4154094"/>
            <a:chExt cx="5238502" cy="1277273"/>
          </a:xfrm>
        </p:grpSpPr>
        <p:sp>
          <p:nvSpPr>
            <p:cNvPr id="1475" name="Google Shape;1475;p50"/>
            <p:cNvSpPr txBox="1"/>
            <p:nvPr/>
          </p:nvSpPr>
          <p:spPr>
            <a:xfrm>
              <a:off x="1011828" y="4154094"/>
              <a:ext cx="1096371"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Social and language development</a:t>
              </a:r>
              <a:endParaRPr/>
            </a:p>
          </p:txBody>
        </p:sp>
        <p:sp>
          <p:nvSpPr>
            <p:cNvPr id="1476" name="Google Shape;1476;p50"/>
            <p:cNvSpPr txBox="1"/>
            <p:nvPr/>
          </p:nvSpPr>
          <p:spPr>
            <a:xfrm>
              <a:off x="2213596" y="4154094"/>
              <a:ext cx="4036734" cy="1277273"/>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Own identity continues to be more important</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Strong identification with peer groups, subculture and role models</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May engage in risky behaviors</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Learning to deal with social expectations</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Develop a greater capacity to form stronger relationships with adults outside of their families </a:t>
              </a:r>
              <a:endParaRPr/>
            </a:p>
          </p:txBody>
        </p:sp>
      </p:grpSp>
      <p:grpSp>
        <p:nvGrpSpPr>
          <p:cNvPr id="1477" name="Google Shape;1477;p50"/>
          <p:cNvGrpSpPr/>
          <p:nvPr/>
        </p:nvGrpSpPr>
        <p:grpSpPr>
          <a:xfrm>
            <a:off x="5678572" y="407880"/>
            <a:ext cx="271342" cy="1124427"/>
            <a:chOff x="5453625" y="3066506"/>
            <a:chExt cx="487411" cy="2019807"/>
          </a:xfrm>
        </p:grpSpPr>
        <p:sp>
          <p:nvSpPr>
            <p:cNvPr id="1478" name="Google Shape;1478;p50"/>
            <p:cNvSpPr/>
            <p:nvPr/>
          </p:nvSpPr>
          <p:spPr>
            <a:xfrm>
              <a:off x="5453625" y="3661573"/>
              <a:ext cx="487411" cy="1424740"/>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1479" name="Google Shape;1479;p50"/>
            <p:cNvSpPr/>
            <p:nvPr/>
          </p:nvSpPr>
          <p:spPr>
            <a:xfrm>
              <a:off x="5453625" y="3066506"/>
              <a:ext cx="487411" cy="48740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sp>
        <p:nvSpPr>
          <p:cNvPr id="1480" name="Google Shape;1480;p50"/>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1" name="Google Shape;1481;p50"/>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2" name="Google Shape;1482;p50"/>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3" name="Google Shape;1483;p50"/>
          <p:cNvSpPr/>
          <p:nvPr/>
        </p:nvSpPr>
        <p:spPr>
          <a:xfrm rot="1782986">
            <a:off x="286724" y="168964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4" name="Google Shape;1484;p50"/>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488"/>
        <p:cNvGrpSpPr/>
        <p:nvPr/>
      </p:nvGrpSpPr>
      <p:grpSpPr>
        <a:xfrm>
          <a:off x="0" y="0"/>
          <a:ext cx="0" cy="0"/>
          <a:chOff x="0" y="0"/>
          <a:chExt cx="0" cy="0"/>
        </a:xfrm>
      </p:grpSpPr>
      <p:sp>
        <p:nvSpPr>
          <p:cNvPr id="1489" name="Google Shape;1489;p51"/>
          <p:cNvSpPr txBox="1"/>
          <p:nvPr/>
        </p:nvSpPr>
        <p:spPr>
          <a:xfrm>
            <a:off x="1879600" y="1032623"/>
            <a:ext cx="4368800"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chemeClr val="dk1"/>
                </a:solidFill>
                <a:latin typeface="Calibri"/>
                <a:ea typeface="Calibri"/>
                <a:cs typeface="Calibri"/>
                <a:sym typeface="Calibri"/>
              </a:rPr>
              <a:t>MILA</a:t>
            </a:r>
            <a:endParaRPr dirty="0"/>
          </a:p>
          <a:p>
            <a:pPr marL="0" marR="0" lvl="0" indent="0" algn="l" rtl="0">
              <a:spcBef>
                <a:spcPts val="0"/>
              </a:spcBef>
              <a:spcAft>
                <a:spcPts val="0"/>
              </a:spcAft>
              <a:buNone/>
            </a:pPr>
            <a:r>
              <a:rPr lang="en-US" sz="1100" dirty="0">
                <a:solidFill>
                  <a:schemeClr val="dk1"/>
                </a:solidFill>
                <a:latin typeface="Calibri"/>
                <a:ea typeface="Calibri"/>
                <a:cs typeface="Calibri"/>
                <a:sym typeface="Calibri"/>
              </a:rPr>
              <a:t>Mila is 13 months old, and her mother died 2 weeks ago. Her mom single and lived alone with Mila. After the death of her mother, Mila’s aunt started to take care of her. The aunt struggles as Mila requires constant attention and reassurance. If her aunt leaves the room, Mila will crawl behind her and will scream when she can’t find her immediately. When other people want to touch or hold Mila, she will hide behind her aunt and cling to her. </a:t>
            </a:r>
            <a:endParaRPr dirty="0"/>
          </a:p>
        </p:txBody>
      </p:sp>
      <p:sp>
        <p:nvSpPr>
          <p:cNvPr id="1490" name="Google Shape;1490;p51"/>
          <p:cNvSpPr txBox="1"/>
          <p:nvPr/>
        </p:nvSpPr>
        <p:spPr>
          <a:xfrm>
            <a:off x="1879600" y="2613335"/>
            <a:ext cx="4368800" cy="161582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chemeClr val="dk1"/>
                </a:solidFill>
                <a:latin typeface="Calibri"/>
                <a:ea typeface="Calibri"/>
                <a:cs typeface="Calibri"/>
                <a:sym typeface="Calibri"/>
              </a:rPr>
              <a:t>LUNA</a:t>
            </a:r>
            <a:endParaRPr dirty="0"/>
          </a:p>
          <a:p>
            <a:pPr marL="0" marR="0" lvl="0" indent="0" algn="l" rtl="0">
              <a:spcBef>
                <a:spcPts val="0"/>
              </a:spcBef>
              <a:spcAft>
                <a:spcPts val="0"/>
              </a:spcAft>
              <a:buNone/>
            </a:pPr>
            <a:r>
              <a:rPr lang="en-US" sz="1100" dirty="0">
                <a:solidFill>
                  <a:schemeClr val="dk1"/>
                </a:solidFill>
                <a:latin typeface="Calibri"/>
                <a:ea typeface="Calibri"/>
                <a:cs typeface="Calibri"/>
                <a:sym typeface="Calibri"/>
              </a:rPr>
              <a:t>Luna is three and a half years old. Her mother left them suddenly three months ago, she never met her father. Luna and her siblings live with their 65-year-old grandmother. Each time Luna is separated from her grandmother, she starts to cry and scream. Luna refuses to play with other children and stays near her grandmother all the time. At night, she can only fall asleep in her grandmother’s bed. Luna is very anxious, cries easily, and often refuses to eat. When other people come to visit, she clings to her grandmother, and seems very scared. </a:t>
            </a:r>
            <a:endParaRPr dirty="0"/>
          </a:p>
        </p:txBody>
      </p:sp>
      <p:sp>
        <p:nvSpPr>
          <p:cNvPr id="1491" name="Google Shape;1491;p51"/>
          <p:cNvSpPr txBox="1"/>
          <p:nvPr/>
        </p:nvSpPr>
        <p:spPr>
          <a:xfrm>
            <a:off x="1000125" y="592776"/>
            <a:ext cx="524827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dk1"/>
                </a:solidFill>
                <a:latin typeface="Calibri"/>
                <a:ea typeface="Calibri"/>
                <a:cs typeface="Calibri"/>
                <a:sym typeface="Calibri"/>
              </a:rPr>
              <a:t>LOSS AND GRIEF AT DIFFERENT AGES – CASE STUDY</a:t>
            </a:r>
            <a:endParaRPr dirty="0"/>
          </a:p>
        </p:txBody>
      </p:sp>
      <p:grpSp>
        <p:nvGrpSpPr>
          <p:cNvPr id="1492" name="Google Shape;1492;p51"/>
          <p:cNvGrpSpPr/>
          <p:nvPr/>
        </p:nvGrpSpPr>
        <p:grpSpPr>
          <a:xfrm>
            <a:off x="1211510" y="1294428"/>
            <a:ext cx="471402" cy="799375"/>
            <a:chOff x="1026208" y="3248786"/>
            <a:chExt cx="623026" cy="1056490"/>
          </a:xfrm>
        </p:grpSpPr>
        <p:sp>
          <p:nvSpPr>
            <p:cNvPr id="1493" name="Google Shape;1493;p51"/>
            <p:cNvSpPr/>
            <p:nvPr/>
          </p:nvSpPr>
          <p:spPr>
            <a:xfrm>
              <a:off x="1113010" y="3783235"/>
              <a:ext cx="450985" cy="505582"/>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1494" name="Google Shape;1494;p51"/>
            <p:cNvSpPr/>
            <p:nvPr/>
          </p:nvSpPr>
          <p:spPr>
            <a:xfrm>
              <a:off x="1109665" y="3248786"/>
              <a:ext cx="456112" cy="456112"/>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dk1"/>
                </a:solidFill>
                <a:latin typeface="Arial"/>
                <a:ea typeface="Arial"/>
                <a:cs typeface="Arial"/>
                <a:sym typeface="Arial"/>
              </a:endParaRPr>
            </a:p>
          </p:txBody>
        </p:sp>
        <p:sp>
          <p:nvSpPr>
            <p:cNvPr id="1495" name="Google Shape;1495;p51"/>
            <p:cNvSpPr/>
            <p:nvPr/>
          </p:nvSpPr>
          <p:spPr>
            <a:xfrm>
              <a:off x="1026208" y="3935012"/>
              <a:ext cx="623026" cy="370264"/>
            </a:xfrm>
            <a:prstGeom prst="trapezoid">
              <a:avLst>
                <a:gd name="adj" fmla="val 25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496" name="Google Shape;1496;p51"/>
          <p:cNvGrpSpPr/>
          <p:nvPr/>
        </p:nvGrpSpPr>
        <p:grpSpPr>
          <a:xfrm>
            <a:off x="1233337" y="4653109"/>
            <a:ext cx="427748" cy="1563033"/>
            <a:chOff x="1109665" y="1619241"/>
            <a:chExt cx="456112" cy="1666678"/>
          </a:xfrm>
        </p:grpSpPr>
        <p:sp>
          <p:nvSpPr>
            <p:cNvPr id="1497" name="Google Shape;1497;p51"/>
            <p:cNvSpPr/>
            <p:nvPr/>
          </p:nvSpPr>
          <p:spPr>
            <a:xfrm>
              <a:off x="1113010" y="2153690"/>
              <a:ext cx="450985" cy="1047190"/>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1498" name="Google Shape;1498;p51"/>
            <p:cNvSpPr/>
            <p:nvPr/>
          </p:nvSpPr>
          <p:spPr>
            <a:xfrm>
              <a:off x="1109665" y="1619241"/>
              <a:ext cx="456112" cy="456112"/>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dk1"/>
                </a:solidFill>
                <a:latin typeface="Arial"/>
                <a:ea typeface="Arial"/>
                <a:cs typeface="Arial"/>
                <a:sym typeface="Arial"/>
              </a:endParaRPr>
            </a:p>
          </p:txBody>
        </p:sp>
        <p:sp>
          <p:nvSpPr>
            <p:cNvPr id="1499" name="Google Shape;1499;p51"/>
            <p:cNvSpPr/>
            <p:nvPr/>
          </p:nvSpPr>
          <p:spPr>
            <a:xfrm>
              <a:off x="1260814" y="2786129"/>
              <a:ext cx="146702" cy="499790"/>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grpSp>
      <p:grpSp>
        <p:nvGrpSpPr>
          <p:cNvPr id="1500" name="Google Shape;1500;p51"/>
          <p:cNvGrpSpPr/>
          <p:nvPr/>
        </p:nvGrpSpPr>
        <p:grpSpPr>
          <a:xfrm>
            <a:off x="1151749" y="2593917"/>
            <a:ext cx="590925" cy="1171095"/>
            <a:chOff x="1026208" y="3435934"/>
            <a:chExt cx="623026" cy="1234712"/>
          </a:xfrm>
        </p:grpSpPr>
        <p:sp>
          <p:nvSpPr>
            <p:cNvPr id="1501" name="Google Shape;1501;p51"/>
            <p:cNvSpPr/>
            <p:nvPr/>
          </p:nvSpPr>
          <p:spPr>
            <a:xfrm>
              <a:off x="1113010" y="3970383"/>
              <a:ext cx="450985" cy="589700"/>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1502" name="Google Shape;1502;p51"/>
            <p:cNvSpPr/>
            <p:nvPr/>
          </p:nvSpPr>
          <p:spPr>
            <a:xfrm>
              <a:off x="1109665" y="3435934"/>
              <a:ext cx="456112" cy="456112"/>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dk1"/>
                </a:solidFill>
                <a:latin typeface="Arial"/>
                <a:ea typeface="Arial"/>
                <a:cs typeface="Arial"/>
                <a:sym typeface="Arial"/>
              </a:endParaRPr>
            </a:p>
          </p:txBody>
        </p:sp>
        <p:sp>
          <p:nvSpPr>
            <p:cNvPr id="1503" name="Google Shape;1503;p51"/>
            <p:cNvSpPr/>
            <p:nvPr/>
          </p:nvSpPr>
          <p:spPr>
            <a:xfrm>
              <a:off x="1026208" y="4165064"/>
              <a:ext cx="623026" cy="505582"/>
            </a:xfrm>
            <a:prstGeom prst="trapezoid">
              <a:avLst>
                <a:gd name="adj" fmla="val 20042"/>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1504" name="Google Shape;1504;p51"/>
          <p:cNvSpPr txBox="1"/>
          <p:nvPr/>
        </p:nvSpPr>
        <p:spPr>
          <a:xfrm>
            <a:off x="1879600" y="4415462"/>
            <a:ext cx="4368800" cy="24622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chemeClr val="dk1"/>
                </a:solidFill>
                <a:latin typeface="Calibri"/>
                <a:ea typeface="Calibri"/>
                <a:cs typeface="Calibri"/>
                <a:sym typeface="Calibri"/>
              </a:rPr>
              <a:t>ARTURO</a:t>
            </a:r>
            <a:endParaRPr dirty="0"/>
          </a:p>
          <a:p>
            <a:pPr marL="0" marR="0" lvl="0" indent="0" algn="l" rtl="0">
              <a:spcBef>
                <a:spcPts val="0"/>
              </a:spcBef>
              <a:spcAft>
                <a:spcPts val="0"/>
              </a:spcAft>
              <a:buNone/>
            </a:pPr>
            <a:r>
              <a:rPr lang="en-US" sz="1100" dirty="0">
                <a:solidFill>
                  <a:schemeClr val="dk1"/>
                </a:solidFill>
                <a:latin typeface="Calibri"/>
                <a:ea typeface="Calibri"/>
                <a:cs typeface="Calibri"/>
                <a:sym typeface="Calibri"/>
              </a:rPr>
              <a:t>Arturo is a boy of 10 years old. He lives with his grandmother, grandfather, aunt and her children. His father left Arturo when he was three years old, and his mother then left the country to work abroad as a domestic worker. In seven years, his mom has only been back once for a visit. She sends almost her entire salary to the grandmother but cannot afford the flights to visit them at home. Arturo’s aunt says he does not listen or follows any rules at home. Sometimes Arturo stays away from his grandmother’s house until late in the evening when he has been hanging around with older boys at the bus stop. At home, his aunt observes that he and his cousins are playing violent games like throwing stones at girls next door and deliberately hurting the stray dogs. Arturo has no real friends at school. Some children play with him at times, but the others fear him. </a:t>
            </a:r>
            <a:endParaRPr dirty="0"/>
          </a:p>
        </p:txBody>
      </p:sp>
      <p:sp>
        <p:nvSpPr>
          <p:cNvPr id="1505" name="Google Shape;1505;p51"/>
          <p:cNvSpPr txBox="1"/>
          <p:nvPr/>
        </p:nvSpPr>
        <p:spPr>
          <a:xfrm>
            <a:off x="1879600" y="7063975"/>
            <a:ext cx="4368800" cy="22928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i="0" dirty="0">
                <a:solidFill>
                  <a:srgbClr val="202124"/>
                </a:solidFill>
                <a:latin typeface="Calibri"/>
                <a:ea typeface="Calibri"/>
                <a:cs typeface="Calibri"/>
                <a:sym typeface="Calibri"/>
              </a:rPr>
              <a:t>OLEKSIY</a:t>
            </a:r>
            <a:endParaRPr sz="11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dirty="0">
                <a:solidFill>
                  <a:schemeClr val="dk1"/>
                </a:solidFill>
                <a:latin typeface="Calibri"/>
                <a:ea typeface="Calibri"/>
                <a:cs typeface="Calibri"/>
                <a:sym typeface="Calibri"/>
              </a:rPr>
              <a:t>Oleksiy is a 14-year-old boy who had to flee his country together with his mother when the war started. Oleksiy’s father stayed behind as he is an enlisted soldier and must remain in the military to defend their country in this was. The departure was very sudden, and Oleksiy didn’t have the time to say goodbye to his friends nor cousins. He cried at first, but later he didn’t show any emotions anymore. Now it has been a few months that he left his country and has been separated from his father. Oleksiy feels guilty that he can live safely in the neighboring country, while his father and many of his friends stayed behind. Since Oleksiy left his country, he has become very quiet. He doesn’t go out with friends and doesn’t talk much with his mother. His teacher mentioned that he withdraws from the group during breaks. </a:t>
            </a:r>
            <a:endParaRPr dirty="0"/>
          </a:p>
        </p:txBody>
      </p:sp>
      <p:grpSp>
        <p:nvGrpSpPr>
          <p:cNvPr id="1506" name="Google Shape;1506;p51"/>
          <p:cNvGrpSpPr/>
          <p:nvPr/>
        </p:nvGrpSpPr>
        <p:grpSpPr>
          <a:xfrm>
            <a:off x="1219155" y="7171084"/>
            <a:ext cx="456112" cy="1744323"/>
            <a:chOff x="1109665" y="1619241"/>
            <a:chExt cx="456112" cy="1744321"/>
          </a:xfrm>
        </p:grpSpPr>
        <p:sp>
          <p:nvSpPr>
            <p:cNvPr id="1507" name="Google Shape;1507;p51"/>
            <p:cNvSpPr/>
            <p:nvPr/>
          </p:nvSpPr>
          <p:spPr>
            <a:xfrm>
              <a:off x="1113010" y="2153690"/>
              <a:ext cx="450985" cy="1209872"/>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1508" name="Google Shape;1508;p51"/>
            <p:cNvSpPr/>
            <p:nvPr/>
          </p:nvSpPr>
          <p:spPr>
            <a:xfrm>
              <a:off x="1109665" y="1619241"/>
              <a:ext cx="456112" cy="456112"/>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dk1"/>
                </a:solidFill>
                <a:latin typeface="Arial"/>
                <a:ea typeface="Arial"/>
                <a:cs typeface="Arial"/>
                <a:sym typeface="Arial"/>
              </a:endParaRPr>
            </a:p>
          </p:txBody>
        </p:sp>
        <p:sp>
          <p:nvSpPr>
            <p:cNvPr id="1509" name="Google Shape;1509;p51"/>
            <p:cNvSpPr/>
            <p:nvPr/>
          </p:nvSpPr>
          <p:spPr>
            <a:xfrm>
              <a:off x="1260814" y="2786128"/>
              <a:ext cx="146702" cy="577433"/>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grpSp>
      <p:sp>
        <p:nvSpPr>
          <p:cNvPr id="1510" name="Google Shape;1510;p51"/>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1" name="Google Shape;1511;p51"/>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2" name="Google Shape;1512;p51"/>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3" name="Google Shape;1513;p51"/>
          <p:cNvSpPr/>
          <p:nvPr/>
        </p:nvSpPr>
        <p:spPr>
          <a:xfrm rot="1782986">
            <a:off x="286724" y="168964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4" name="Google Shape;1514;p51"/>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518"/>
        <p:cNvGrpSpPr/>
        <p:nvPr/>
      </p:nvGrpSpPr>
      <p:grpSpPr>
        <a:xfrm>
          <a:off x="0" y="0"/>
          <a:ext cx="0" cy="0"/>
          <a:chOff x="0" y="0"/>
          <a:chExt cx="0" cy="0"/>
        </a:xfrm>
      </p:grpSpPr>
      <p:sp>
        <p:nvSpPr>
          <p:cNvPr id="1519" name="Google Shape;1519;p52"/>
          <p:cNvSpPr/>
          <p:nvPr/>
        </p:nvSpPr>
        <p:spPr>
          <a:xfrm>
            <a:off x="2299447" y="1340632"/>
            <a:ext cx="3948953" cy="1615906"/>
          </a:xfrm>
          <a:prstGeom prst="rect">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0" name="Google Shape;1520;p52"/>
          <p:cNvSpPr/>
          <p:nvPr/>
        </p:nvSpPr>
        <p:spPr>
          <a:xfrm>
            <a:off x="2299447" y="3325323"/>
            <a:ext cx="3948953" cy="1615906"/>
          </a:xfrm>
          <a:prstGeom prst="rect">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1" name="Google Shape;1521;p52"/>
          <p:cNvSpPr/>
          <p:nvPr/>
        </p:nvSpPr>
        <p:spPr>
          <a:xfrm>
            <a:off x="2299447" y="5310014"/>
            <a:ext cx="3948953" cy="1615906"/>
          </a:xfrm>
          <a:prstGeom prst="rect">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2" name="Google Shape;1522;p52"/>
          <p:cNvSpPr/>
          <p:nvPr/>
        </p:nvSpPr>
        <p:spPr>
          <a:xfrm>
            <a:off x="2299447" y="7294705"/>
            <a:ext cx="3948953" cy="1615906"/>
          </a:xfrm>
          <a:prstGeom prst="rect">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3" name="Google Shape;1523;p52"/>
          <p:cNvSpPr txBox="1"/>
          <p:nvPr/>
        </p:nvSpPr>
        <p:spPr>
          <a:xfrm>
            <a:off x="1000125" y="720382"/>
            <a:ext cx="524827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What are behaviours or reactions of the child that could be a possible signs of grief?</a:t>
            </a:r>
            <a:endParaRPr sz="1100" b="1">
              <a:solidFill>
                <a:schemeClr val="dk1"/>
              </a:solidFill>
              <a:latin typeface="Calibri"/>
              <a:ea typeface="Calibri"/>
              <a:cs typeface="Calibri"/>
              <a:sym typeface="Calibri"/>
            </a:endParaRPr>
          </a:p>
        </p:txBody>
      </p:sp>
      <p:grpSp>
        <p:nvGrpSpPr>
          <p:cNvPr id="1524" name="Google Shape;1524;p52"/>
          <p:cNvGrpSpPr/>
          <p:nvPr/>
        </p:nvGrpSpPr>
        <p:grpSpPr>
          <a:xfrm>
            <a:off x="1416115" y="1536648"/>
            <a:ext cx="359766" cy="610070"/>
            <a:chOff x="1026208" y="3248786"/>
            <a:chExt cx="623026" cy="1056490"/>
          </a:xfrm>
        </p:grpSpPr>
        <p:sp>
          <p:nvSpPr>
            <p:cNvPr id="1525" name="Google Shape;1525;p52"/>
            <p:cNvSpPr/>
            <p:nvPr/>
          </p:nvSpPr>
          <p:spPr>
            <a:xfrm>
              <a:off x="1113010" y="3783235"/>
              <a:ext cx="450985" cy="505582"/>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1526" name="Google Shape;1526;p52"/>
            <p:cNvSpPr/>
            <p:nvPr/>
          </p:nvSpPr>
          <p:spPr>
            <a:xfrm>
              <a:off x="1109665" y="3248786"/>
              <a:ext cx="456112" cy="456112"/>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dk1"/>
                </a:solidFill>
                <a:latin typeface="Arial"/>
                <a:ea typeface="Arial"/>
                <a:cs typeface="Arial"/>
                <a:sym typeface="Arial"/>
              </a:endParaRPr>
            </a:p>
          </p:txBody>
        </p:sp>
        <p:sp>
          <p:nvSpPr>
            <p:cNvPr id="1527" name="Google Shape;1527;p52"/>
            <p:cNvSpPr/>
            <p:nvPr/>
          </p:nvSpPr>
          <p:spPr>
            <a:xfrm>
              <a:off x="1026208" y="3935012"/>
              <a:ext cx="623026" cy="370264"/>
            </a:xfrm>
            <a:prstGeom prst="trapezoid">
              <a:avLst>
                <a:gd name="adj" fmla="val 25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528" name="Google Shape;1528;p52"/>
          <p:cNvGrpSpPr/>
          <p:nvPr/>
        </p:nvGrpSpPr>
        <p:grpSpPr>
          <a:xfrm>
            <a:off x="1432772" y="5359075"/>
            <a:ext cx="326452" cy="1192886"/>
            <a:chOff x="1109665" y="1619241"/>
            <a:chExt cx="456112" cy="1666678"/>
          </a:xfrm>
        </p:grpSpPr>
        <p:sp>
          <p:nvSpPr>
            <p:cNvPr id="1529" name="Google Shape;1529;p52"/>
            <p:cNvSpPr/>
            <p:nvPr/>
          </p:nvSpPr>
          <p:spPr>
            <a:xfrm>
              <a:off x="1113010" y="2153690"/>
              <a:ext cx="450985" cy="1047190"/>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1530" name="Google Shape;1530;p52"/>
            <p:cNvSpPr/>
            <p:nvPr/>
          </p:nvSpPr>
          <p:spPr>
            <a:xfrm>
              <a:off x="1109665" y="1619241"/>
              <a:ext cx="456112" cy="456112"/>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dk1"/>
                </a:solidFill>
                <a:latin typeface="Arial"/>
                <a:ea typeface="Arial"/>
                <a:cs typeface="Arial"/>
                <a:sym typeface="Arial"/>
              </a:endParaRPr>
            </a:p>
          </p:txBody>
        </p:sp>
        <p:sp>
          <p:nvSpPr>
            <p:cNvPr id="1531" name="Google Shape;1531;p52"/>
            <p:cNvSpPr/>
            <p:nvPr/>
          </p:nvSpPr>
          <p:spPr>
            <a:xfrm>
              <a:off x="1260814" y="2786129"/>
              <a:ext cx="146702" cy="499790"/>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grpSp>
      <p:grpSp>
        <p:nvGrpSpPr>
          <p:cNvPr id="1532" name="Google Shape;1532;p52"/>
          <p:cNvGrpSpPr/>
          <p:nvPr/>
        </p:nvGrpSpPr>
        <p:grpSpPr>
          <a:xfrm>
            <a:off x="1370506" y="3514885"/>
            <a:ext cx="450986" cy="893762"/>
            <a:chOff x="1026208" y="3435934"/>
            <a:chExt cx="623026" cy="1234712"/>
          </a:xfrm>
        </p:grpSpPr>
        <p:sp>
          <p:nvSpPr>
            <p:cNvPr id="1533" name="Google Shape;1533;p52"/>
            <p:cNvSpPr/>
            <p:nvPr/>
          </p:nvSpPr>
          <p:spPr>
            <a:xfrm>
              <a:off x="1113010" y="3970383"/>
              <a:ext cx="450985" cy="589700"/>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1534" name="Google Shape;1534;p52"/>
            <p:cNvSpPr/>
            <p:nvPr/>
          </p:nvSpPr>
          <p:spPr>
            <a:xfrm>
              <a:off x="1109665" y="3435934"/>
              <a:ext cx="456112" cy="456112"/>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dk1"/>
                </a:solidFill>
                <a:latin typeface="Arial"/>
                <a:ea typeface="Arial"/>
                <a:cs typeface="Arial"/>
                <a:sym typeface="Arial"/>
              </a:endParaRPr>
            </a:p>
          </p:txBody>
        </p:sp>
        <p:sp>
          <p:nvSpPr>
            <p:cNvPr id="1535" name="Google Shape;1535;p52"/>
            <p:cNvSpPr/>
            <p:nvPr/>
          </p:nvSpPr>
          <p:spPr>
            <a:xfrm>
              <a:off x="1026208" y="4165064"/>
              <a:ext cx="623026" cy="505582"/>
            </a:xfrm>
            <a:prstGeom prst="trapezoid">
              <a:avLst>
                <a:gd name="adj" fmla="val 20042"/>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536" name="Google Shape;1536;p52"/>
          <p:cNvGrpSpPr/>
          <p:nvPr/>
        </p:nvGrpSpPr>
        <p:grpSpPr>
          <a:xfrm>
            <a:off x="1430918" y="7294705"/>
            <a:ext cx="348096" cy="1331232"/>
            <a:chOff x="1109665" y="1619241"/>
            <a:chExt cx="456112" cy="1744321"/>
          </a:xfrm>
        </p:grpSpPr>
        <p:sp>
          <p:nvSpPr>
            <p:cNvPr id="1537" name="Google Shape;1537;p52"/>
            <p:cNvSpPr/>
            <p:nvPr/>
          </p:nvSpPr>
          <p:spPr>
            <a:xfrm>
              <a:off x="1113010" y="2153690"/>
              <a:ext cx="450985" cy="1209872"/>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1538" name="Google Shape;1538;p52"/>
            <p:cNvSpPr/>
            <p:nvPr/>
          </p:nvSpPr>
          <p:spPr>
            <a:xfrm>
              <a:off x="1109665" y="1619241"/>
              <a:ext cx="456112" cy="456112"/>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dk1"/>
                </a:solidFill>
                <a:latin typeface="Arial"/>
                <a:ea typeface="Arial"/>
                <a:cs typeface="Arial"/>
                <a:sym typeface="Arial"/>
              </a:endParaRPr>
            </a:p>
          </p:txBody>
        </p:sp>
        <p:sp>
          <p:nvSpPr>
            <p:cNvPr id="1539" name="Google Shape;1539;p52"/>
            <p:cNvSpPr/>
            <p:nvPr/>
          </p:nvSpPr>
          <p:spPr>
            <a:xfrm>
              <a:off x="1260814" y="2786128"/>
              <a:ext cx="146702" cy="577433"/>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grpSp>
      <p:sp>
        <p:nvSpPr>
          <p:cNvPr id="1540" name="Google Shape;1540;p52"/>
          <p:cNvSpPr txBox="1"/>
          <p:nvPr/>
        </p:nvSpPr>
        <p:spPr>
          <a:xfrm>
            <a:off x="1000125" y="2408741"/>
            <a:ext cx="1191746"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dk1"/>
                </a:solidFill>
                <a:latin typeface="Calibri"/>
                <a:ea typeface="Calibri"/>
                <a:cs typeface="Calibri"/>
                <a:sym typeface="Calibri"/>
              </a:rPr>
              <a:t>MILA</a:t>
            </a:r>
            <a:endParaRPr sz="1100" b="1">
              <a:solidFill>
                <a:schemeClr val="dk1"/>
              </a:solidFill>
              <a:latin typeface="Calibri"/>
              <a:ea typeface="Calibri"/>
              <a:cs typeface="Calibri"/>
              <a:sym typeface="Calibri"/>
            </a:endParaRPr>
          </a:p>
        </p:txBody>
      </p:sp>
      <p:sp>
        <p:nvSpPr>
          <p:cNvPr id="1541" name="Google Shape;1541;p52"/>
          <p:cNvSpPr txBox="1"/>
          <p:nvPr/>
        </p:nvSpPr>
        <p:spPr>
          <a:xfrm>
            <a:off x="1000125" y="4590399"/>
            <a:ext cx="1191746"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dk1"/>
                </a:solidFill>
                <a:latin typeface="Calibri"/>
                <a:ea typeface="Calibri"/>
                <a:cs typeface="Calibri"/>
                <a:sym typeface="Calibri"/>
              </a:rPr>
              <a:t>LUNA</a:t>
            </a:r>
            <a:endParaRPr sz="1100" b="1">
              <a:solidFill>
                <a:schemeClr val="dk1"/>
              </a:solidFill>
              <a:latin typeface="Calibri"/>
              <a:ea typeface="Calibri"/>
              <a:cs typeface="Calibri"/>
              <a:sym typeface="Calibri"/>
            </a:endParaRPr>
          </a:p>
        </p:txBody>
      </p:sp>
      <p:sp>
        <p:nvSpPr>
          <p:cNvPr id="1542" name="Google Shape;1542;p52"/>
          <p:cNvSpPr txBox="1"/>
          <p:nvPr/>
        </p:nvSpPr>
        <p:spPr>
          <a:xfrm>
            <a:off x="1000125" y="6557193"/>
            <a:ext cx="1191746"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dk1"/>
                </a:solidFill>
                <a:latin typeface="Calibri"/>
                <a:ea typeface="Calibri"/>
                <a:cs typeface="Calibri"/>
                <a:sym typeface="Calibri"/>
              </a:rPr>
              <a:t>ARTURO</a:t>
            </a:r>
            <a:endParaRPr sz="1100" b="1">
              <a:solidFill>
                <a:schemeClr val="dk1"/>
              </a:solidFill>
              <a:latin typeface="Calibri"/>
              <a:ea typeface="Calibri"/>
              <a:cs typeface="Calibri"/>
              <a:sym typeface="Calibri"/>
            </a:endParaRPr>
          </a:p>
        </p:txBody>
      </p:sp>
      <p:sp>
        <p:nvSpPr>
          <p:cNvPr id="1543" name="Google Shape;1543;p52"/>
          <p:cNvSpPr txBox="1"/>
          <p:nvPr/>
        </p:nvSpPr>
        <p:spPr>
          <a:xfrm>
            <a:off x="1000125" y="8649001"/>
            <a:ext cx="1191746"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dk1"/>
                </a:solidFill>
                <a:latin typeface="Calibri"/>
                <a:ea typeface="Calibri"/>
                <a:cs typeface="Calibri"/>
                <a:sym typeface="Calibri"/>
              </a:rPr>
              <a:t>OLEKSIY</a:t>
            </a:r>
            <a:endParaRPr sz="1100" b="1">
              <a:solidFill>
                <a:schemeClr val="dk1"/>
              </a:solidFill>
              <a:latin typeface="Calibri"/>
              <a:ea typeface="Calibri"/>
              <a:cs typeface="Calibri"/>
              <a:sym typeface="Calibri"/>
            </a:endParaRPr>
          </a:p>
        </p:txBody>
      </p:sp>
      <p:sp>
        <p:nvSpPr>
          <p:cNvPr id="1544" name="Google Shape;1544;p52"/>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5" name="Google Shape;1545;p52"/>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6" name="Google Shape;1546;p52"/>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7" name="Google Shape;1547;p52"/>
          <p:cNvSpPr/>
          <p:nvPr/>
        </p:nvSpPr>
        <p:spPr>
          <a:xfrm rot="1782986">
            <a:off x="286724" y="168964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8" name="Google Shape;1548;p52"/>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586"/>
        <p:cNvGrpSpPr/>
        <p:nvPr/>
      </p:nvGrpSpPr>
      <p:grpSpPr>
        <a:xfrm>
          <a:off x="0" y="0"/>
          <a:ext cx="0" cy="0"/>
          <a:chOff x="0" y="0"/>
          <a:chExt cx="0" cy="0"/>
        </a:xfrm>
      </p:grpSpPr>
      <p:sp>
        <p:nvSpPr>
          <p:cNvPr id="1587" name="Google Shape;1587;p54"/>
          <p:cNvSpPr txBox="1"/>
          <p:nvPr/>
        </p:nvSpPr>
        <p:spPr>
          <a:xfrm>
            <a:off x="1026208" y="717250"/>
            <a:ext cx="524827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LOSS AND GRIEF - PSYCHOEDUCATION</a:t>
            </a:r>
            <a:endParaRPr/>
          </a:p>
        </p:txBody>
      </p:sp>
      <p:sp>
        <p:nvSpPr>
          <p:cNvPr id="1588" name="Google Shape;1588;p54"/>
          <p:cNvSpPr/>
          <p:nvPr/>
        </p:nvSpPr>
        <p:spPr>
          <a:xfrm>
            <a:off x="989695" y="1843663"/>
            <a:ext cx="5263289" cy="5081289"/>
          </a:xfrm>
          <a:prstGeom prst="rect">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89" name="Google Shape;1589;p54"/>
          <p:cNvSpPr txBox="1"/>
          <p:nvPr/>
        </p:nvSpPr>
        <p:spPr>
          <a:xfrm>
            <a:off x="989695" y="1144651"/>
            <a:ext cx="5284788"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Please prepare a short psych</a:t>
            </a:r>
            <a:r>
              <a:rPr lang="en-US" sz="110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a:t>
            </a:r>
            <a:r>
              <a:rPr lang="en-US" sz="1100">
                <a:solidFill>
                  <a:schemeClr val="dk1"/>
                </a:solidFill>
                <a:latin typeface="Calibri"/>
                <a:ea typeface="Calibri"/>
                <a:cs typeface="Calibri"/>
                <a:sym typeface="Calibri"/>
              </a:rPr>
              <a:t>education session with parents or caregivers for your case. List possible information you might share. </a:t>
            </a:r>
            <a:endParaRPr/>
          </a:p>
        </p:txBody>
      </p:sp>
      <p:grpSp>
        <p:nvGrpSpPr>
          <p:cNvPr id="1590" name="Google Shape;1590;p54"/>
          <p:cNvGrpSpPr/>
          <p:nvPr/>
        </p:nvGrpSpPr>
        <p:grpSpPr>
          <a:xfrm>
            <a:off x="2966649" y="8015867"/>
            <a:ext cx="359766" cy="610070"/>
            <a:chOff x="1026208" y="3248786"/>
            <a:chExt cx="623026" cy="1056490"/>
          </a:xfrm>
        </p:grpSpPr>
        <p:sp>
          <p:nvSpPr>
            <p:cNvPr id="1591" name="Google Shape;1591;p54"/>
            <p:cNvSpPr/>
            <p:nvPr/>
          </p:nvSpPr>
          <p:spPr>
            <a:xfrm>
              <a:off x="1113010" y="3783235"/>
              <a:ext cx="450985" cy="505582"/>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1592" name="Google Shape;1592;p54"/>
            <p:cNvSpPr/>
            <p:nvPr/>
          </p:nvSpPr>
          <p:spPr>
            <a:xfrm>
              <a:off x="1109665" y="3248786"/>
              <a:ext cx="456112" cy="456112"/>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dk1"/>
                </a:solidFill>
                <a:latin typeface="Arial"/>
                <a:ea typeface="Arial"/>
                <a:cs typeface="Arial"/>
                <a:sym typeface="Arial"/>
              </a:endParaRPr>
            </a:p>
          </p:txBody>
        </p:sp>
        <p:sp>
          <p:nvSpPr>
            <p:cNvPr id="1593" name="Google Shape;1593;p54"/>
            <p:cNvSpPr/>
            <p:nvPr/>
          </p:nvSpPr>
          <p:spPr>
            <a:xfrm>
              <a:off x="1026208" y="3935012"/>
              <a:ext cx="623026" cy="370264"/>
            </a:xfrm>
            <a:prstGeom prst="trapezoid">
              <a:avLst>
                <a:gd name="adj" fmla="val 25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594" name="Google Shape;1594;p54"/>
          <p:cNvGrpSpPr/>
          <p:nvPr/>
        </p:nvGrpSpPr>
        <p:grpSpPr>
          <a:xfrm>
            <a:off x="4763605" y="7484411"/>
            <a:ext cx="326452" cy="1132021"/>
            <a:chOff x="1109665" y="1619241"/>
            <a:chExt cx="456112" cy="1581639"/>
          </a:xfrm>
        </p:grpSpPr>
        <p:sp>
          <p:nvSpPr>
            <p:cNvPr id="1595" name="Google Shape;1595;p54"/>
            <p:cNvSpPr/>
            <p:nvPr/>
          </p:nvSpPr>
          <p:spPr>
            <a:xfrm>
              <a:off x="1113010" y="2153690"/>
              <a:ext cx="450985" cy="1047190"/>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1596" name="Google Shape;1596;p54"/>
            <p:cNvSpPr/>
            <p:nvPr/>
          </p:nvSpPr>
          <p:spPr>
            <a:xfrm>
              <a:off x="1109665" y="1619241"/>
              <a:ext cx="456112" cy="456112"/>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dk1"/>
                </a:solidFill>
                <a:latin typeface="Arial"/>
                <a:ea typeface="Arial"/>
                <a:cs typeface="Arial"/>
                <a:sym typeface="Arial"/>
              </a:endParaRPr>
            </a:p>
          </p:txBody>
        </p:sp>
        <p:sp>
          <p:nvSpPr>
            <p:cNvPr id="1597" name="Google Shape;1597;p54"/>
            <p:cNvSpPr/>
            <p:nvPr/>
          </p:nvSpPr>
          <p:spPr>
            <a:xfrm>
              <a:off x="1260815" y="2786130"/>
              <a:ext cx="146702" cy="414750"/>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grpSp>
      <p:grpSp>
        <p:nvGrpSpPr>
          <p:cNvPr id="1598" name="Google Shape;1598;p54"/>
          <p:cNvGrpSpPr/>
          <p:nvPr/>
        </p:nvGrpSpPr>
        <p:grpSpPr>
          <a:xfrm>
            <a:off x="3811192" y="7732175"/>
            <a:ext cx="450986" cy="893762"/>
            <a:chOff x="1026208" y="3435934"/>
            <a:chExt cx="623026" cy="1234712"/>
          </a:xfrm>
        </p:grpSpPr>
        <p:sp>
          <p:nvSpPr>
            <p:cNvPr id="1599" name="Google Shape;1599;p54"/>
            <p:cNvSpPr/>
            <p:nvPr/>
          </p:nvSpPr>
          <p:spPr>
            <a:xfrm>
              <a:off x="1113010" y="3970383"/>
              <a:ext cx="450985" cy="589700"/>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1600" name="Google Shape;1600;p54"/>
            <p:cNvSpPr/>
            <p:nvPr/>
          </p:nvSpPr>
          <p:spPr>
            <a:xfrm>
              <a:off x="1109665" y="3435934"/>
              <a:ext cx="456112" cy="456112"/>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dk1"/>
                </a:solidFill>
                <a:latin typeface="Arial"/>
                <a:ea typeface="Arial"/>
                <a:cs typeface="Arial"/>
                <a:sym typeface="Arial"/>
              </a:endParaRPr>
            </a:p>
          </p:txBody>
        </p:sp>
        <p:sp>
          <p:nvSpPr>
            <p:cNvPr id="1601" name="Google Shape;1601;p54"/>
            <p:cNvSpPr/>
            <p:nvPr/>
          </p:nvSpPr>
          <p:spPr>
            <a:xfrm>
              <a:off x="1026208" y="4165064"/>
              <a:ext cx="623026" cy="505582"/>
            </a:xfrm>
            <a:prstGeom prst="trapezoid">
              <a:avLst>
                <a:gd name="adj" fmla="val 20042"/>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602" name="Google Shape;1602;p54"/>
          <p:cNvGrpSpPr/>
          <p:nvPr/>
        </p:nvGrpSpPr>
        <p:grpSpPr>
          <a:xfrm>
            <a:off x="5646301" y="7294705"/>
            <a:ext cx="348096" cy="1331232"/>
            <a:chOff x="1109665" y="1619241"/>
            <a:chExt cx="456112" cy="1744321"/>
          </a:xfrm>
        </p:grpSpPr>
        <p:sp>
          <p:nvSpPr>
            <p:cNvPr id="1603" name="Google Shape;1603;p54"/>
            <p:cNvSpPr/>
            <p:nvPr/>
          </p:nvSpPr>
          <p:spPr>
            <a:xfrm>
              <a:off x="1113010" y="2153690"/>
              <a:ext cx="450985" cy="1209872"/>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1604" name="Google Shape;1604;p54"/>
            <p:cNvSpPr/>
            <p:nvPr/>
          </p:nvSpPr>
          <p:spPr>
            <a:xfrm>
              <a:off x="1109665" y="1619241"/>
              <a:ext cx="456112" cy="456112"/>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dk1"/>
                </a:solidFill>
                <a:latin typeface="Arial"/>
                <a:ea typeface="Arial"/>
                <a:cs typeface="Arial"/>
                <a:sym typeface="Arial"/>
              </a:endParaRPr>
            </a:p>
          </p:txBody>
        </p:sp>
        <p:sp>
          <p:nvSpPr>
            <p:cNvPr id="1605" name="Google Shape;1605;p54"/>
            <p:cNvSpPr/>
            <p:nvPr/>
          </p:nvSpPr>
          <p:spPr>
            <a:xfrm>
              <a:off x="1260814" y="2786128"/>
              <a:ext cx="146702" cy="577433"/>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grpSp>
      <p:sp>
        <p:nvSpPr>
          <p:cNvPr id="1606" name="Google Shape;1606;p54"/>
          <p:cNvSpPr txBox="1"/>
          <p:nvPr/>
        </p:nvSpPr>
        <p:spPr>
          <a:xfrm>
            <a:off x="2576742" y="8703743"/>
            <a:ext cx="1191746"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dk1"/>
                </a:solidFill>
                <a:latin typeface="Calibri"/>
                <a:ea typeface="Calibri"/>
                <a:cs typeface="Calibri"/>
                <a:sym typeface="Calibri"/>
              </a:rPr>
              <a:t>MILA</a:t>
            </a:r>
            <a:endParaRPr/>
          </a:p>
        </p:txBody>
      </p:sp>
      <p:sp>
        <p:nvSpPr>
          <p:cNvPr id="1607" name="Google Shape;1607;p54"/>
          <p:cNvSpPr txBox="1"/>
          <p:nvPr/>
        </p:nvSpPr>
        <p:spPr>
          <a:xfrm>
            <a:off x="3440812" y="8703743"/>
            <a:ext cx="1191746"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dk1"/>
                </a:solidFill>
                <a:latin typeface="Calibri"/>
                <a:ea typeface="Calibri"/>
                <a:cs typeface="Calibri"/>
                <a:sym typeface="Calibri"/>
              </a:rPr>
              <a:t>LUNA</a:t>
            </a:r>
            <a:endParaRPr/>
          </a:p>
        </p:txBody>
      </p:sp>
      <p:sp>
        <p:nvSpPr>
          <p:cNvPr id="1608" name="Google Shape;1608;p54"/>
          <p:cNvSpPr txBox="1"/>
          <p:nvPr/>
        </p:nvSpPr>
        <p:spPr>
          <a:xfrm>
            <a:off x="4328413" y="8703743"/>
            <a:ext cx="1191746"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dk1"/>
                </a:solidFill>
                <a:latin typeface="Calibri"/>
                <a:ea typeface="Calibri"/>
                <a:cs typeface="Calibri"/>
                <a:sym typeface="Calibri"/>
              </a:rPr>
              <a:t>ARTURO</a:t>
            </a:r>
            <a:endParaRPr/>
          </a:p>
        </p:txBody>
      </p:sp>
      <p:sp>
        <p:nvSpPr>
          <p:cNvPr id="1609" name="Google Shape;1609;p54"/>
          <p:cNvSpPr txBox="1"/>
          <p:nvPr/>
        </p:nvSpPr>
        <p:spPr>
          <a:xfrm>
            <a:off x="5221762" y="8703743"/>
            <a:ext cx="1191746"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dk1"/>
                </a:solidFill>
                <a:latin typeface="Calibri"/>
                <a:ea typeface="Calibri"/>
                <a:cs typeface="Calibri"/>
                <a:sym typeface="Calibri"/>
              </a:rPr>
              <a:t>OLEKSIY</a:t>
            </a:r>
            <a:endParaRPr/>
          </a:p>
        </p:txBody>
      </p:sp>
      <p:sp>
        <p:nvSpPr>
          <p:cNvPr id="1610" name="Google Shape;1610;p54"/>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11" name="Google Shape;1611;p54"/>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12" name="Google Shape;1612;p54"/>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13" name="Google Shape;1613;p54"/>
          <p:cNvSpPr/>
          <p:nvPr/>
        </p:nvSpPr>
        <p:spPr>
          <a:xfrm rot="1782986">
            <a:off x="286724" y="168964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14" name="Google Shape;1614;p54"/>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1619" name="Google Shape;1619;p55"/>
          <p:cNvSpPr/>
          <p:nvPr/>
        </p:nvSpPr>
        <p:spPr>
          <a:xfrm rot="1782986">
            <a:off x="-1328855" y="5145441"/>
            <a:ext cx="3595260" cy="3099365"/>
          </a:xfrm>
          <a:prstGeom prst="hexagon">
            <a:avLst>
              <a:gd name="adj" fmla="val 28965"/>
              <a:gd name="vf" fmla="val 115470"/>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20" name="Google Shape;1620;p55"/>
          <p:cNvSpPr/>
          <p:nvPr/>
        </p:nvSpPr>
        <p:spPr>
          <a:xfrm rot="1782986">
            <a:off x="4678406" y="654853"/>
            <a:ext cx="3595260" cy="3099365"/>
          </a:xfrm>
          <a:prstGeom prst="hexagon">
            <a:avLst>
              <a:gd name="adj" fmla="val 28965"/>
              <a:gd name="vf" fmla="val 115470"/>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21" name="Google Shape;1621;p55"/>
          <p:cNvSpPr/>
          <p:nvPr/>
        </p:nvSpPr>
        <p:spPr>
          <a:xfrm>
            <a:off x="2501900" y="2149381"/>
            <a:ext cx="3745466" cy="1071180"/>
          </a:xfrm>
          <a:prstGeom prst="rect">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22" name="Google Shape;1622;p55"/>
          <p:cNvSpPr txBox="1"/>
          <p:nvPr/>
        </p:nvSpPr>
        <p:spPr>
          <a:xfrm>
            <a:off x="993324" y="1696523"/>
            <a:ext cx="526481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Please review the learning objectives and write your reflection in the text box.</a:t>
            </a:r>
            <a:endParaRPr/>
          </a:p>
        </p:txBody>
      </p:sp>
      <p:sp>
        <p:nvSpPr>
          <p:cNvPr id="1623" name="Google Shape;1623;p55"/>
          <p:cNvSpPr txBox="1"/>
          <p:nvPr/>
        </p:nvSpPr>
        <p:spPr>
          <a:xfrm>
            <a:off x="993326" y="2107349"/>
            <a:ext cx="1321602" cy="1028143"/>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US" sz="1100"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About which learning objectives do you feel confident you have achieved? </a:t>
            </a:r>
            <a:endParaRPr dirty="0"/>
          </a:p>
        </p:txBody>
      </p:sp>
      <p:sp>
        <p:nvSpPr>
          <p:cNvPr id="1624" name="Google Shape;1624;p55"/>
          <p:cNvSpPr/>
          <p:nvPr/>
        </p:nvSpPr>
        <p:spPr>
          <a:xfrm>
            <a:off x="2501900" y="3398040"/>
            <a:ext cx="3745466" cy="1118934"/>
          </a:xfrm>
          <a:prstGeom prst="rect">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25" name="Google Shape;1625;p55"/>
          <p:cNvSpPr txBox="1"/>
          <p:nvPr/>
        </p:nvSpPr>
        <p:spPr>
          <a:xfrm>
            <a:off x="1007471" y="3413814"/>
            <a:ext cx="1309210" cy="1197420"/>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US" sz="1100" dirty="0">
                <a:solidFill>
                  <a:schemeClr val="dk1"/>
                </a:solidFill>
                <a:latin typeface="Calibri"/>
                <a:ea typeface="Calibri"/>
                <a:cs typeface="Calibri"/>
                <a:sym typeface="Calibri"/>
              </a:rPr>
              <a:t>On which learning objectives would you need </a:t>
            </a:r>
            <a:r>
              <a:rPr lang="en-US" sz="1100"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more</a:t>
            </a:r>
            <a:r>
              <a:rPr lang="en-US" sz="1100" dirty="0">
                <a:solidFill>
                  <a:schemeClr val="dk1"/>
                </a:solidFill>
                <a:latin typeface="Calibri"/>
                <a:ea typeface="Calibri"/>
                <a:cs typeface="Calibri"/>
                <a:sym typeface="Calibri"/>
              </a:rPr>
              <a:t> information, practice or support on? </a:t>
            </a:r>
            <a:endParaRPr dirty="0"/>
          </a:p>
        </p:txBody>
      </p:sp>
      <p:sp>
        <p:nvSpPr>
          <p:cNvPr id="1626" name="Google Shape;1626;p55"/>
          <p:cNvSpPr txBox="1"/>
          <p:nvPr/>
        </p:nvSpPr>
        <p:spPr>
          <a:xfrm>
            <a:off x="993324" y="1264346"/>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LEARNING OBJECTIVES</a:t>
            </a:r>
            <a:endParaRPr/>
          </a:p>
        </p:txBody>
      </p:sp>
      <p:sp>
        <p:nvSpPr>
          <p:cNvPr id="1627" name="Google Shape;1627;p55"/>
          <p:cNvSpPr txBox="1"/>
          <p:nvPr/>
        </p:nvSpPr>
        <p:spPr>
          <a:xfrm>
            <a:off x="996286" y="713169"/>
            <a:ext cx="526481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US" sz="1400" b="1">
                <a:solidFill>
                  <a:schemeClr val="lt1"/>
                </a:solidFill>
                <a:highlight>
                  <a:srgbClr val="5FC6C5"/>
                </a:highlight>
                <a:latin typeface="Calibri"/>
                <a:ea typeface="Calibri"/>
                <a:cs typeface="Calibri"/>
                <a:sym typeface="Calibri"/>
              </a:rPr>
              <a:t>SESSION 5: MODULE CLOSING</a:t>
            </a:r>
            <a:endParaRPr/>
          </a:p>
        </p:txBody>
      </p:sp>
      <p:sp>
        <p:nvSpPr>
          <p:cNvPr id="1628" name="Google Shape;1628;p55"/>
          <p:cNvSpPr txBox="1"/>
          <p:nvPr/>
        </p:nvSpPr>
        <p:spPr>
          <a:xfrm>
            <a:off x="993324" y="5187134"/>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REFLECTION</a:t>
            </a:r>
            <a:endParaRPr/>
          </a:p>
        </p:txBody>
      </p:sp>
      <p:sp>
        <p:nvSpPr>
          <p:cNvPr id="1629" name="Google Shape;1629;p55"/>
          <p:cNvSpPr/>
          <p:nvPr/>
        </p:nvSpPr>
        <p:spPr>
          <a:xfrm>
            <a:off x="2501900" y="5633117"/>
            <a:ext cx="3745466" cy="939353"/>
          </a:xfrm>
          <a:prstGeom prst="rect">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0" name="Google Shape;1630;p55"/>
          <p:cNvSpPr txBox="1"/>
          <p:nvPr/>
        </p:nvSpPr>
        <p:spPr>
          <a:xfrm>
            <a:off x="993326" y="5628588"/>
            <a:ext cx="1321602" cy="520312"/>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What surprised you?</a:t>
            </a:r>
            <a:endParaRPr/>
          </a:p>
        </p:txBody>
      </p:sp>
      <p:sp>
        <p:nvSpPr>
          <p:cNvPr id="1631" name="Google Shape;1631;p55"/>
          <p:cNvSpPr/>
          <p:nvPr/>
        </p:nvSpPr>
        <p:spPr>
          <a:xfrm>
            <a:off x="2501900" y="6753342"/>
            <a:ext cx="3745466" cy="981230"/>
          </a:xfrm>
          <a:prstGeom prst="rect">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2" name="Google Shape;1632;p55"/>
          <p:cNvSpPr txBox="1"/>
          <p:nvPr/>
        </p:nvSpPr>
        <p:spPr>
          <a:xfrm>
            <a:off x="1007471" y="6762391"/>
            <a:ext cx="1309210" cy="520312"/>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What challenged you?</a:t>
            </a:r>
            <a:endParaRPr/>
          </a:p>
        </p:txBody>
      </p:sp>
      <p:sp>
        <p:nvSpPr>
          <p:cNvPr id="1633" name="Google Shape;1633;p55"/>
          <p:cNvSpPr/>
          <p:nvPr/>
        </p:nvSpPr>
        <p:spPr>
          <a:xfrm>
            <a:off x="2501900" y="7928131"/>
            <a:ext cx="3745466" cy="981230"/>
          </a:xfrm>
          <a:prstGeom prst="rect">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4" name="Google Shape;1634;p55"/>
          <p:cNvSpPr txBox="1"/>
          <p:nvPr/>
        </p:nvSpPr>
        <p:spPr>
          <a:xfrm>
            <a:off x="1007471" y="7928131"/>
            <a:ext cx="1309210" cy="689589"/>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What would you like to learn more about? </a:t>
            </a:r>
            <a:endParaRPr/>
          </a:p>
        </p:txBody>
      </p:sp>
      <p:sp>
        <p:nvSpPr>
          <p:cNvPr id="1635" name="Google Shape;1635;p55"/>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6" name="Google Shape;1636;p55"/>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7" name="Google Shape;1637;p55"/>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8" name="Google Shape;1638;p55"/>
          <p:cNvSpPr/>
          <p:nvPr/>
        </p:nvSpPr>
        <p:spPr>
          <a:xfrm rot="1782986">
            <a:off x="286724" y="168964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9" name="Google Shape;1639;p55"/>
          <p:cNvSpPr/>
          <p:nvPr/>
        </p:nvSpPr>
        <p:spPr>
          <a:xfrm rot="1782986">
            <a:off x="286724" y="215249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1644" name="Google Shape;1644;p56"/>
          <p:cNvSpPr/>
          <p:nvPr/>
        </p:nvSpPr>
        <p:spPr>
          <a:xfrm>
            <a:off x="0" y="0"/>
            <a:ext cx="6858000" cy="3314700"/>
          </a:xfrm>
          <a:prstGeom prst="rect">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45" name="Google Shape;1645;p56"/>
          <p:cNvSpPr txBox="1"/>
          <p:nvPr/>
        </p:nvSpPr>
        <p:spPr>
          <a:xfrm>
            <a:off x="752439" y="4817751"/>
            <a:ext cx="5276886" cy="27392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5"/>
              </a:buClr>
              <a:buSzPts val="2000"/>
              <a:buFont typeface="Garamond"/>
              <a:buNone/>
            </a:pPr>
            <a:r>
              <a:rPr lang="en-US" sz="2000" b="1" i="0" u="none" strike="noStrike" cap="none" dirty="0">
                <a:solidFill>
                  <a:schemeClr val="accent5"/>
                </a:solidFill>
                <a:latin typeface="Garamond"/>
                <a:ea typeface="Garamond"/>
                <a:cs typeface="Garamond"/>
                <a:sym typeface="Garamond"/>
              </a:rPr>
              <a:t>MODULE 2</a:t>
            </a:r>
            <a:endParaRPr dirty="0"/>
          </a:p>
          <a:p>
            <a:pPr marL="0" marR="0" lvl="0" indent="0" algn="l" rtl="0">
              <a:lnSpc>
                <a:spcPct val="100000"/>
              </a:lnSpc>
              <a:spcBef>
                <a:spcPts val="0"/>
              </a:spcBef>
              <a:spcAft>
                <a:spcPts val="0"/>
              </a:spcAft>
              <a:buClr>
                <a:schemeClr val="accent5"/>
              </a:buClr>
              <a:buSzPts val="2000"/>
              <a:buFont typeface="Garamond"/>
              <a:buNone/>
            </a:pPr>
            <a:r>
              <a:rPr lang="en-US" sz="2000" b="1" dirty="0">
                <a:solidFill>
                  <a:schemeClr val="accent5"/>
                </a:solidFill>
                <a:latin typeface="Garamond"/>
                <a:ea typeface="Garamond"/>
                <a:cs typeface="Garamond"/>
                <a:sym typeface="Garamond"/>
              </a:rPr>
              <a:t> </a:t>
            </a:r>
            <a:endParaRPr sz="4400" b="1" dirty="0">
              <a:solidFill>
                <a:schemeClr val="accent5"/>
              </a:solidFill>
              <a:latin typeface="Garamond"/>
              <a:ea typeface="Garamond"/>
              <a:cs typeface="Garamond"/>
              <a:sym typeface="Garamond"/>
            </a:endParaRPr>
          </a:p>
          <a:p>
            <a:pPr marL="0" marR="0" lvl="0" indent="0" algn="l" rtl="0">
              <a:spcBef>
                <a:spcPts val="0"/>
              </a:spcBef>
              <a:spcAft>
                <a:spcPts val="0"/>
              </a:spcAft>
              <a:buNone/>
            </a:pPr>
            <a:r>
              <a:rPr lang="en-US" sz="4400" b="1" dirty="0">
                <a:solidFill>
                  <a:schemeClr val="accent5"/>
                </a:solidFill>
                <a:latin typeface="Garamond"/>
                <a:ea typeface="Garamond"/>
                <a:cs typeface="Garamond"/>
                <a:sym typeface="Garamond"/>
              </a:rPr>
              <a:t>Mental Health and Psychosocial support needs - Distress</a:t>
            </a:r>
            <a:endParaRPr dirty="0"/>
          </a:p>
        </p:txBody>
      </p:sp>
      <p:sp>
        <p:nvSpPr>
          <p:cNvPr id="1646" name="Google Shape;1646;p56"/>
          <p:cNvSpPr/>
          <p:nvPr/>
        </p:nvSpPr>
        <p:spPr>
          <a:xfrm rot="1782986">
            <a:off x="539630" y="2109486"/>
            <a:ext cx="2269827" cy="1956740"/>
          </a:xfrm>
          <a:prstGeom prst="hexagon">
            <a:avLst>
              <a:gd name="adj" fmla="val 28965"/>
              <a:gd name="vf" fmla="val 115470"/>
            </a:avLst>
          </a:prstGeom>
          <a:solidFill>
            <a:srgbClr val="5FC6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47" name="Google Shape;1647;p56" descr="Wave with solid fill"/>
          <p:cNvPicPr preferRelativeResize="0"/>
          <p:nvPr/>
        </p:nvPicPr>
        <p:blipFill rotWithShape="1">
          <a:blip r:embed="rId3">
            <a:alphaModFix/>
          </a:blip>
          <a:srcRect/>
          <a:stretch/>
        </p:blipFill>
        <p:spPr>
          <a:xfrm>
            <a:off x="942444" y="2196806"/>
            <a:ext cx="1634501" cy="1634501"/>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651"/>
        <p:cNvGrpSpPr/>
        <p:nvPr/>
      </p:nvGrpSpPr>
      <p:grpSpPr>
        <a:xfrm>
          <a:off x="0" y="0"/>
          <a:ext cx="0" cy="0"/>
          <a:chOff x="0" y="0"/>
          <a:chExt cx="0" cy="0"/>
        </a:xfrm>
      </p:grpSpPr>
      <p:sp>
        <p:nvSpPr>
          <p:cNvPr id="1652" name="Google Shape;1652;p57"/>
          <p:cNvSpPr txBox="1"/>
          <p:nvPr/>
        </p:nvSpPr>
        <p:spPr>
          <a:xfrm>
            <a:off x="1567786" y="1310779"/>
            <a:ext cx="4682543" cy="18620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Calibri"/>
              <a:buNone/>
            </a:pPr>
            <a:r>
              <a:rPr lang="en-US" sz="1100" b="1" dirty="0">
                <a:solidFill>
                  <a:schemeClr val="dk1"/>
                </a:solidFill>
                <a:latin typeface="Calibri"/>
                <a:ea typeface="Calibri"/>
                <a:cs typeface="Calibri"/>
                <a:sym typeface="Calibri"/>
              </a:rPr>
              <a:t>Session 1:</a:t>
            </a:r>
            <a:r>
              <a:rPr lang="en-US" sz="1100" dirty="0">
                <a:solidFill>
                  <a:schemeClr val="dk1"/>
                </a:solidFill>
                <a:latin typeface="Calibri"/>
                <a:ea typeface="Calibri"/>
                <a:cs typeface="Calibri"/>
                <a:sym typeface="Calibri"/>
              </a:rPr>
              <a:t> Module opening</a:t>
            </a:r>
            <a:endParaRPr sz="1100" dirty="0">
              <a:solidFill>
                <a:schemeClr val="dk1"/>
              </a:solidFill>
              <a:latin typeface="Calibri"/>
              <a:ea typeface="Calibri"/>
              <a:cs typeface="Calibri"/>
              <a:sym typeface="Calibri"/>
            </a:endParaRPr>
          </a:p>
          <a:p>
            <a:pPr marL="0" marR="0" lvl="0" indent="0" algn="l" rtl="0">
              <a:spcBef>
                <a:spcPts val="1800"/>
              </a:spcBef>
              <a:spcAft>
                <a:spcPts val="0"/>
              </a:spcAft>
              <a:buClr>
                <a:schemeClr val="dk1"/>
              </a:buClr>
              <a:buSzPts val="1100"/>
              <a:buFont typeface="Calibri"/>
              <a:buNone/>
            </a:pPr>
            <a:r>
              <a:rPr lang="en-US" sz="1100" b="1" dirty="0">
                <a:solidFill>
                  <a:schemeClr val="dk1"/>
                </a:solidFill>
                <a:latin typeface="Calibri"/>
                <a:ea typeface="Calibri"/>
                <a:cs typeface="Calibri"/>
                <a:sym typeface="Calibri"/>
              </a:rPr>
              <a:t>Session 2: </a:t>
            </a:r>
            <a:r>
              <a:rPr lang="en-US" sz="1100" dirty="0">
                <a:solidFill>
                  <a:schemeClr val="dk1"/>
                </a:solidFill>
                <a:latin typeface="Calibri"/>
                <a:ea typeface="Calibri"/>
                <a:cs typeface="Calibri"/>
                <a:sym typeface="Calibri"/>
              </a:rPr>
              <a:t>What is distress? </a:t>
            </a:r>
            <a:endParaRPr dirty="0"/>
          </a:p>
          <a:p>
            <a:pPr marL="0" marR="0" lvl="0" indent="0" algn="l" rtl="0">
              <a:spcBef>
                <a:spcPts val="1800"/>
              </a:spcBef>
              <a:spcAft>
                <a:spcPts val="0"/>
              </a:spcAft>
              <a:buClr>
                <a:schemeClr val="dk1"/>
              </a:buClr>
              <a:buSzPts val="1100"/>
              <a:buFont typeface="Calibri"/>
              <a:buNone/>
            </a:pPr>
            <a:r>
              <a:rPr lang="en-US" sz="1100" b="1" dirty="0">
                <a:solidFill>
                  <a:schemeClr val="dk1"/>
                </a:solidFill>
                <a:latin typeface="Calibri"/>
                <a:ea typeface="Calibri"/>
                <a:cs typeface="Calibri"/>
                <a:sym typeface="Calibri"/>
              </a:rPr>
              <a:t>Session 3: </a:t>
            </a:r>
            <a:r>
              <a:rPr lang="en-US" sz="1100" dirty="0">
                <a:solidFill>
                  <a:schemeClr val="dk1"/>
                </a:solidFill>
                <a:latin typeface="Calibri"/>
                <a:ea typeface="Calibri"/>
                <a:cs typeface="Calibri"/>
                <a:sym typeface="Calibri"/>
              </a:rPr>
              <a:t>How can I recognize signs of distress? </a:t>
            </a:r>
            <a:endParaRPr dirty="0"/>
          </a:p>
          <a:p>
            <a:pPr marL="0" marR="0" lvl="0" indent="0" algn="l" rtl="0">
              <a:spcBef>
                <a:spcPts val="1800"/>
              </a:spcBef>
              <a:spcAft>
                <a:spcPts val="0"/>
              </a:spcAft>
              <a:buClr>
                <a:schemeClr val="dk1"/>
              </a:buClr>
              <a:buSzPts val="1100"/>
              <a:buFont typeface="Calibri"/>
              <a:buNone/>
            </a:pPr>
            <a:r>
              <a:rPr lang="en-US" sz="1100" b="1" dirty="0">
                <a:solidFill>
                  <a:schemeClr val="dk1"/>
                </a:solidFill>
                <a:latin typeface="Calibri"/>
                <a:ea typeface="Calibri"/>
                <a:cs typeface="Calibri"/>
                <a:sym typeface="Calibri"/>
              </a:rPr>
              <a:t>Session 4: </a:t>
            </a:r>
            <a:r>
              <a:rPr lang="en-US" sz="1100" dirty="0">
                <a:solidFill>
                  <a:schemeClr val="dk1"/>
                </a:solidFill>
                <a:latin typeface="Calibri"/>
                <a:ea typeface="Calibri"/>
                <a:cs typeface="Calibri"/>
                <a:sym typeface="Calibri"/>
              </a:rPr>
              <a:t>How can I support a child with severe distress reactions? </a:t>
            </a:r>
            <a:endParaRPr dirty="0"/>
          </a:p>
          <a:p>
            <a:pPr marL="0" marR="0" lvl="0" indent="0" algn="l" rtl="0">
              <a:spcBef>
                <a:spcPts val="1800"/>
              </a:spcBef>
              <a:spcAft>
                <a:spcPts val="0"/>
              </a:spcAft>
              <a:buClr>
                <a:schemeClr val="dk1"/>
              </a:buClr>
              <a:buSzPts val="1100"/>
              <a:buFont typeface="Calibri"/>
              <a:buNone/>
            </a:pPr>
            <a:r>
              <a:rPr lang="en-US" sz="1100" b="1" dirty="0">
                <a:solidFill>
                  <a:schemeClr val="dk1"/>
                </a:solidFill>
                <a:latin typeface="Calibri"/>
                <a:ea typeface="Calibri"/>
                <a:cs typeface="Calibri"/>
                <a:sym typeface="Calibri"/>
              </a:rPr>
              <a:t>Session 5: </a:t>
            </a:r>
            <a:r>
              <a:rPr lang="en-US" sz="1100" dirty="0">
                <a:solidFill>
                  <a:schemeClr val="dk1"/>
                </a:solidFill>
                <a:latin typeface="Calibri"/>
                <a:ea typeface="Calibri"/>
                <a:cs typeface="Calibri"/>
                <a:sym typeface="Calibri"/>
              </a:rPr>
              <a:t>Module closing </a:t>
            </a:r>
            <a:endParaRPr dirty="0"/>
          </a:p>
        </p:txBody>
      </p:sp>
      <p:sp>
        <p:nvSpPr>
          <p:cNvPr id="1653" name="Google Shape;1653;p57"/>
          <p:cNvSpPr txBox="1"/>
          <p:nvPr/>
        </p:nvSpPr>
        <p:spPr>
          <a:xfrm>
            <a:off x="1064660" y="1310779"/>
            <a:ext cx="503127" cy="18620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a:solidFill>
                  <a:schemeClr val="dk1"/>
                </a:solidFill>
                <a:latin typeface="Calibri"/>
                <a:ea typeface="Calibri"/>
                <a:cs typeface="Calibri"/>
                <a:sym typeface="Calibri"/>
              </a:rPr>
              <a:t>57</a:t>
            </a:r>
            <a:endParaRPr dirty="0"/>
          </a:p>
          <a:p>
            <a:pPr marL="0" marR="0" lvl="0" indent="0" algn="l" rtl="0">
              <a:spcBef>
                <a:spcPts val="1800"/>
              </a:spcBef>
              <a:spcAft>
                <a:spcPts val="0"/>
              </a:spcAft>
              <a:buNone/>
            </a:pPr>
            <a:r>
              <a:rPr lang="en-US" sz="1100" dirty="0">
                <a:solidFill>
                  <a:schemeClr val="dk1"/>
                </a:solidFill>
                <a:latin typeface="Calibri"/>
                <a:ea typeface="Calibri"/>
                <a:cs typeface="Calibri"/>
                <a:sym typeface="Calibri"/>
              </a:rPr>
              <a:t>57</a:t>
            </a:r>
            <a:endParaRPr dirty="0"/>
          </a:p>
          <a:p>
            <a:pPr marL="0" marR="0" lvl="0" indent="0" algn="l" rtl="0">
              <a:spcBef>
                <a:spcPts val="1800"/>
              </a:spcBef>
              <a:spcAft>
                <a:spcPts val="0"/>
              </a:spcAft>
              <a:buNone/>
            </a:pPr>
            <a:r>
              <a:rPr lang="en-US" sz="1100" dirty="0">
                <a:solidFill>
                  <a:schemeClr val="dk1"/>
                </a:solidFill>
                <a:latin typeface="Calibri"/>
                <a:ea typeface="Calibri"/>
                <a:cs typeface="Calibri"/>
                <a:sym typeface="Calibri"/>
              </a:rPr>
              <a:t>59</a:t>
            </a:r>
            <a:endParaRPr dirty="0"/>
          </a:p>
          <a:p>
            <a:pPr marL="0" marR="0" lvl="0" indent="0" algn="l" rtl="0">
              <a:spcBef>
                <a:spcPts val="1800"/>
              </a:spcBef>
              <a:spcAft>
                <a:spcPts val="0"/>
              </a:spcAft>
              <a:buNone/>
            </a:pPr>
            <a:r>
              <a:rPr lang="en-US" sz="1100" dirty="0">
                <a:solidFill>
                  <a:schemeClr val="dk1"/>
                </a:solidFill>
                <a:latin typeface="Calibri"/>
                <a:ea typeface="Calibri"/>
                <a:cs typeface="Calibri"/>
                <a:sym typeface="Calibri"/>
              </a:rPr>
              <a:t>65</a:t>
            </a:r>
            <a:endParaRPr dirty="0"/>
          </a:p>
          <a:p>
            <a:pPr marL="0" marR="0" lvl="0" indent="0" algn="l" rtl="0">
              <a:spcBef>
                <a:spcPts val="1800"/>
              </a:spcBef>
              <a:spcAft>
                <a:spcPts val="0"/>
              </a:spcAft>
              <a:buNone/>
            </a:pPr>
            <a:r>
              <a:rPr lang="en-US" sz="1100" dirty="0">
                <a:solidFill>
                  <a:schemeClr val="dk1"/>
                </a:solidFill>
                <a:latin typeface="Calibri"/>
                <a:ea typeface="Calibri"/>
                <a:cs typeface="Calibri"/>
                <a:sym typeface="Calibri"/>
              </a:rPr>
              <a:t>75</a:t>
            </a:r>
            <a:endParaRPr dirty="0"/>
          </a:p>
        </p:txBody>
      </p:sp>
      <p:sp>
        <p:nvSpPr>
          <p:cNvPr id="1654" name="Google Shape;1654;p57"/>
          <p:cNvSpPr txBox="1"/>
          <p:nvPr/>
        </p:nvSpPr>
        <p:spPr>
          <a:xfrm>
            <a:off x="996287" y="713169"/>
            <a:ext cx="380716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US" sz="1400" b="1">
                <a:solidFill>
                  <a:schemeClr val="lt1"/>
                </a:solidFill>
                <a:highlight>
                  <a:srgbClr val="5FC6C5"/>
                </a:highlight>
                <a:latin typeface="Calibri"/>
                <a:ea typeface="Calibri"/>
                <a:cs typeface="Calibri"/>
                <a:sym typeface="Calibri"/>
              </a:rPr>
              <a:t>TABLE OF CONTENTS</a:t>
            </a:r>
            <a:endParaRPr/>
          </a:p>
        </p:txBody>
      </p:sp>
      <p:pic>
        <p:nvPicPr>
          <p:cNvPr id="1655" name="Google Shape;1655;p57" descr="Wave with solid fill"/>
          <p:cNvPicPr preferRelativeResize="0"/>
          <p:nvPr/>
        </p:nvPicPr>
        <p:blipFill rotWithShape="1">
          <a:blip r:embed="rId3">
            <a:alphaModFix/>
          </a:blip>
          <a:srcRect/>
          <a:stretch/>
        </p:blipFill>
        <p:spPr>
          <a:xfrm>
            <a:off x="3800103" y="6608463"/>
            <a:ext cx="2796639" cy="2796639"/>
          </a:xfrm>
          <a:prstGeom prst="rect">
            <a:avLst/>
          </a:prstGeom>
          <a:noFill/>
          <a:ln>
            <a:noFill/>
          </a:ln>
        </p:spPr>
      </p:pic>
      <p:sp>
        <p:nvSpPr>
          <p:cNvPr id="1656" name="Google Shape;1656;p57"/>
          <p:cNvSpPr/>
          <p:nvPr/>
        </p:nvSpPr>
        <p:spPr>
          <a:xfrm rot="1782986">
            <a:off x="286724" y="30111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7" name="Google Shape;1657;p57"/>
          <p:cNvSpPr/>
          <p:nvPr/>
        </p:nvSpPr>
        <p:spPr>
          <a:xfrm rot="1782986">
            <a:off x="286724" y="76395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8" name="Google Shape;1658;p57"/>
          <p:cNvSpPr/>
          <p:nvPr/>
        </p:nvSpPr>
        <p:spPr>
          <a:xfrm rot="1782986">
            <a:off x="286724" y="122680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9" name="Google Shape;1659;p57"/>
          <p:cNvSpPr/>
          <p:nvPr/>
        </p:nvSpPr>
        <p:spPr>
          <a:xfrm rot="1782986">
            <a:off x="286724" y="168964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60" name="Google Shape;1660;p57"/>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664"/>
        <p:cNvGrpSpPr/>
        <p:nvPr/>
      </p:nvGrpSpPr>
      <p:grpSpPr>
        <a:xfrm>
          <a:off x="0" y="0"/>
          <a:ext cx="0" cy="0"/>
          <a:chOff x="0" y="0"/>
          <a:chExt cx="0" cy="0"/>
        </a:xfrm>
      </p:grpSpPr>
      <p:sp>
        <p:nvSpPr>
          <p:cNvPr id="1665" name="Google Shape;1665;p58"/>
          <p:cNvSpPr txBox="1"/>
          <p:nvPr/>
        </p:nvSpPr>
        <p:spPr>
          <a:xfrm>
            <a:off x="996287" y="1238738"/>
            <a:ext cx="466547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MODULE AIM</a:t>
            </a:r>
            <a:endParaRPr/>
          </a:p>
        </p:txBody>
      </p:sp>
      <p:sp>
        <p:nvSpPr>
          <p:cNvPr id="1666" name="Google Shape;1666;p58"/>
          <p:cNvSpPr txBox="1"/>
          <p:nvPr/>
        </p:nvSpPr>
        <p:spPr>
          <a:xfrm>
            <a:off x="996287" y="713169"/>
            <a:ext cx="407062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US" sz="1400" b="1">
                <a:solidFill>
                  <a:schemeClr val="lt1"/>
                </a:solidFill>
                <a:highlight>
                  <a:srgbClr val="5FC6C5"/>
                </a:highlight>
                <a:latin typeface="Calibri"/>
                <a:ea typeface="Calibri"/>
                <a:cs typeface="Calibri"/>
                <a:sym typeface="Calibri"/>
              </a:rPr>
              <a:t>SESSION 1: MODULE OPENING</a:t>
            </a:r>
            <a:endParaRPr/>
          </a:p>
        </p:txBody>
      </p:sp>
      <p:sp>
        <p:nvSpPr>
          <p:cNvPr id="1667" name="Google Shape;1667;p58"/>
          <p:cNvSpPr txBox="1"/>
          <p:nvPr/>
        </p:nvSpPr>
        <p:spPr>
          <a:xfrm>
            <a:off x="996287" y="1599327"/>
            <a:ext cx="5254042"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Calibri"/>
              <a:buNone/>
            </a:pPr>
            <a:r>
              <a:rPr lang="en-GB" sz="1100" dirty="0">
                <a:solidFill>
                  <a:schemeClr val="dk1"/>
                </a:solidFill>
                <a:latin typeface="Calibri"/>
                <a:ea typeface="Calibri"/>
                <a:cs typeface="Calibri"/>
                <a:sym typeface="Calibri"/>
              </a:rPr>
              <a:t>Increase understanding and strengthen capacity to assess and support children who show signs of distress</a:t>
            </a:r>
          </a:p>
        </p:txBody>
      </p:sp>
      <p:sp>
        <p:nvSpPr>
          <p:cNvPr id="1668" name="Google Shape;1668;p58"/>
          <p:cNvSpPr txBox="1"/>
          <p:nvPr/>
        </p:nvSpPr>
        <p:spPr>
          <a:xfrm>
            <a:off x="996287" y="2268414"/>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LEARNING OBJECTIVES </a:t>
            </a:r>
            <a:endParaRPr/>
          </a:p>
        </p:txBody>
      </p:sp>
      <p:grpSp>
        <p:nvGrpSpPr>
          <p:cNvPr id="1669" name="Google Shape;1669;p58"/>
          <p:cNvGrpSpPr/>
          <p:nvPr/>
        </p:nvGrpSpPr>
        <p:grpSpPr>
          <a:xfrm>
            <a:off x="1020268" y="2760154"/>
            <a:ext cx="559955" cy="387333"/>
            <a:chOff x="6878053" y="1156317"/>
            <a:chExt cx="1431178" cy="1039513"/>
          </a:xfrm>
        </p:grpSpPr>
        <p:grpSp>
          <p:nvGrpSpPr>
            <p:cNvPr id="1670" name="Google Shape;1670;p58"/>
            <p:cNvGrpSpPr/>
            <p:nvPr/>
          </p:nvGrpSpPr>
          <p:grpSpPr>
            <a:xfrm>
              <a:off x="7672978" y="1156317"/>
              <a:ext cx="412941" cy="436880"/>
              <a:chOff x="243840" y="1676400"/>
              <a:chExt cx="701040" cy="741680"/>
            </a:xfrm>
          </p:grpSpPr>
          <p:sp>
            <p:nvSpPr>
              <p:cNvPr id="1671" name="Google Shape;1671;p58"/>
              <p:cNvSpPr/>
              <p:nvPr/>
            </p:nvSpPr>
            <p:spPr>
              <a:xfrm>
                <a:off x="243840" y="1676400"/>
                <a:ext cx="116839" cy="741680"/>
              </a:xfrm>
              <a:prstGeom prst="rect">
                <a:avLst/>
              </a:prstGeom>
              <a:solidFill>
                <a:srgbClr val="5FC6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72" name="Google Shape;1672;p58"/>
              <p:cNvSpPr/>
              <p:nvPr/>
            </p:nvSpPr>
            <p:spPr>
              <a:xfrm>
                <a:off x="314960" y="1676400"/>
                <a:ext cx="629920" cy="436880"/>
              </a:xfrm>
              <a:prstGeom prst="rect">
                <a:avLst/>
              </a:prstGeom>
              <a:solidFill>
                <a:srgbClr val="5FC6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1673" name="Google Shape;1673;p58"/>
            <p:cNvSpPr/>
            <p:nvPr/>
          </p:nvSpPr>
          <p:spPr>
            <a:xfrm>
              <a:off x="7120511" y="1517650"/>
              <a:ext cx="1188720" cy="678180"/>
            </a:xfrm>
            <a:prstGeom prst="triangle">
              <a:avLst>
                <a:gd name="adj" fmla="val 50000"/>
              </a:avLst>
            </a:prstGeom>
            <a:solidFill>
              <a:srgbClr val="5FC6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74" name="Google Shape;1674;p58"/>
            <p:cNvSpPr/>
            <p:nvPr/>
          </p:nvSpPr>
          <p:spPr>
            <a:xfrm>
              <a:off x="6878053" y="1727035"/>
              <a:ext cx="821708" cy="468795"/>
            </a:xfrm>
            <a:prstGeom prst="triangle">
              <a:avLst>
                <a:gd name="adj" fmla="val 50000"/>
              </a:avLst>
            </a:prstGeom>
            <a:solidFill>
              <a:srgbClr val="5FC6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1675" name="Google Shape;1675;p58"/>
          <p:cNvGrpSpPr/>
          <p:nvPr/>
        </p:nvGrpSpPr>
        <p:grpSpPr>
          <a:xfrm>
            <a:off x="1020268" y="3284747"/>
            <a:ext cx="559955" cy="387333"/>
            <a:chOff x="6878053" y="1156317"/>
            <a:chExt cx="1431178" cy="1039513"/>
          </a:xfrm>
        </p:grpSpPr>
        <p:grpSp>
          <p:nvGrpSpPr>
            <p:cNvPr id="1676" name="Google Shape;1676;p58"/>
            <p:cNvGrpSpPr/>
            <p:nvPr/>
          </p:nvGrpSpPr>
          <p:grpSpPr>
            <a:xfrm>
              <a:off x="7672978" y="1156317"/>
              <a:ext cx="412941" cy="436880"/>
              <a:chOff x="243840" y="1676400"/>
              <a:chExt cx="701040" cy="741680"/>
            </a:xfrm>
          </p:grpSpPr>
          <p:sp>
            <p:nvSpPr>
              <p:cNvPr id="1677" name="Google Shape;1677;p58"/>
              <p:cNvSpPr/>
              <p:nvPr/>
            </p:nvSpPr>
            <p:spPr>
              <a:xfrm>
                <a:off x="243840" y="1676400"/>
                <a:ext cx="116839" cy="741680"/>
              </a:xfrm>
              <a:prstGeom prst="rect">
                <a:avLst/>
              </a:prstGeom>
              <a:solidFill>
                <a:srgbClr val="5FC6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78" name="Google Shape;1678;p58"/>
              <p:cNvSpPr/>
              <p:nvPr/>
            </p:nvSpPr>
            <p:spPr>
              <a:xfrm>
                <a:off x="314960" y="1676400"/>
                <a:ext cx="629920" cy="436880"/>
              </a:xfrm>
              <a:prstGeom prst="rect">
                <a:avLst/>
              </a:prstGeom>
              <a:solidFill>
                <a:srgbClr val="5FC6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1679" name="Google Shape;1679;p58"/>
            <p:cNvSpPr/>
            <p:nvPr/>
          </p:nvSpPr>
          <p:spPr>
            <a:xfrm>
              <a:off x="7120511" y="1517650"/>
              <a:ext cx="1188720" cy="678180"/>
            </a:xfrm>
            <a:prstGeom prst="triangle">
              <a:avLst>
                <a:gd name="adj" fmla="val 50000"/>
              </a:avLst>
            </a:prstGeom>
            <a:solidFill>
              <a:srgbClr val="5FC6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80" name="Google Shape;1680;p58"/>
            <p:cNvSpPr/>
            <p:nvPr/>
          </p:nvSpPr>
          <p:spPr>
            <a:xfrm>
              <a:off x="6878053" y="1727035"/>
              <a:ext cx="821708" cy="468795"/>
            </a:xfrm>
            <a:prstGeom prst="triangle">
              <a:avLst>
                <a:gd name="adj" fmla="val 50000"/>
              </a:avLst>
            </a:prstGeom>
            <a:solidFill>
              <a:srgbClr val="5FC6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1681" name="Google Shape;1681;p58"/>
          <p:cNvGrpSpPr/>
          <p:nvPr/>
        </p:nvGrpSpPr>
        <p:grpSpPr>
          <a:xfrm>
            <a:off x="1020268" y="3797448"/>
            <a:ext cx="559955" cy="387333"/>
            <a:chOff x="6878053" y="1156317"/>
            <a:chExt cx="1431178" cy="1039513"/>
          </a:xfrm>
        </p:grpSpPr>
        <p:grpSp>
          <p:nvGrpSpPr>
            <p:cNvPr id="1682" name="Google Shape;1682;p58"/>
            <p:cNvGrpSpPr/>
            <p:nvPr/>
          </p:nvGrpSpPr>
          <p:grpSpPr>
            <a:xfrm>
              <a:off x="7672978" y="1156317"/>
              <a:ext cx="412941" cy="436880"/>
              <a:chOff x="243840" y="1676400"/>
              <a:chExt cx="701040" cy="741680"/>
            </a:xfrm>
          </p:grpSpPr>
          <p:sp>
            <p:nvSpPr>
              <p:cNvPr id="1683" name="Google Shape;1683;p58"/>
              <p:cNvSpPr/>
              <p:nvPr/>
            </p:nvSpPr>
            <p:spPr>
              <a:xfrm>
                <a:off x="243840" y="1676400"/>
                <a:ext cx="116839" cy="741680"/>
              </a:xfrm>
              <a:prstGeom prst="rect">
                <a:avLst/>
              </a:prstGeom>
              <a:solidFill>
                <a:srgbClr val="5FC6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84" name="Google Shape;1684;p58"/>
              <p:cNvSpPr/>
              <p:nvPr/>
            </p:nvSpPr>
            <p:spPr>
              <a:xfrm>
                <a:off x="314960" y="1676400"/>
                <a:ext cx="629920" cy="436880"/>
              </a:xfrm>
              <a:prstGeom prst="rect">
                <a:avLst/>
              </a:prstGeom>
              <a:solidFill>
                <a:srgbClr val="5FC6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1685" name="Google Shape;1685;p58"/>
            <p:cNvSpPr/>
            <p:nvPr/>
          </p:nvSpPr>
          <p:spPr>
            <a:xfrm>
              <a:off x="7120511" y="1517650"/>
              <a:ext cx="1188720" cy="678180"/>
            </a:xfrm>
            <a:prstGeom prst="triangle">
              <a:avLst>
                <a:gd name="adj" fmla="val 50000"/>
              </a:avLst>
            </a:prstGeom>
            <a:solidFill>
              <a:srgbClr val="5FC6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86" name="Google Shape;1686;p58"/>
            <p:cNvSpPr/>
            <p:nvPr/>
          </p:nvSpPr>
          <p:spPr>
            <a:xfrm>
              <a:off x="6878053" y="1727035"/>
              <a:ext cx="821708" cy="468795"/>
            </a:xfrm>
            <a:prstGeom prst="triangle">
              <a:avLst>
                <a:gd name="adj" fmla="val 50000"/>
              </a:avLst>
            </a:prstGeom>
            <a:solidFill>
              <a:srgbClr val="5FC6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1687" name="Google Shape;1687;p58"/>
          <p:cNvSpPr txBox="1"/>
          <p:nvPr/>
        </p:nvSpPr>
        <p:spPr>
          <a:xfrm>
            <a:off x="1746319" y="3281958"/>
            <a:ext cx="4051698" cy="430887"/>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GB" sz="1100"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Explain interventions a caseworker can undertake to support children and their caregivers to cope with </a:t>
            </a:r>
            <a:r>
              <a:rPr lang="en-GB" sz="1100"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0"/>
                  </a:ext>
                </a:extLst>
              </a:rPr>
              <a:t>distress</a:t>
            </a:r>
            <a:endParaRPr lang="en-GB" sz="1100"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688" name="Google Shape;1688;p58"/>
          <p:cNvSpPr txBox="1"/>
          <p:nvPr/>
        </p:nvSpPr>
        <p:spPr>
          <a:xfrm>
            <a:off x="1746319" y="2723038"/>
            <a:ext cx="3696538" cy="26157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Describe common reactions to distressing or terrifying events</a:t>
            </a:r>
          </a:p>
        </p:txBody>
      </p:sp>
      <p:sp>
        <p:nvSpPr>
          <p:cNvPr id="1689" name="Google Shape;1689;p58"/>
          <p:cNvSpPr txBox="1"/>
          <p:nvPr/>
        </p:nvSpPr>
        <p:spPr>
          <a:xfrm>
            <a:off x="1746319" y="3842988"/>
            <a:ext cx="4579588" cy="430887"/>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GB" sz="1100"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Demonstrate providing support to children and their caregivers to cope with </a:t>
            </a:r>
            <a:r>
              <a:rPr lang="en-GB" sz="1100" dirty="0">
                <a:solidFill>
                  <a:schemeClr val="dk1"/>
                </a:solidFill>
                <a:latin typeface="Calibri" panose="020F0502020204030204" pitchFamily="34" charset="0"/>
                <a:ea typeface="Calibri" panose="020F0502020204030204" pitchFamily="34" charset="0"/>
                <a:cs typeface="Calibri" panose="020F0502020204030204" pitchFamily="34" charset="0"/>
              </a:rPr>
              <a:t>di</a:t>
            </a:r>
            <a:r>
              <a:rPr lang="en-GB" sz="1100"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stress</a:t>
            </a:r>
            <a:endParaRPr lang="en-GB" sz="11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690" name="Google Shape;1690;p58"/>
          <p:cNvSpPr/>
          <p:nvPr/>
        </p:nvSpPr>
        <p:spPr>
          <a:xfrm>
            <a:off x="996287" y="6273626"/>
            <a:ext cx="5248275" cy="2768774"/>
          </a:xfrm>
          <a:prstGeom prst="rect">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91" name="Google Shape;1691;p58"/>
          <p:cNvSpPr txBox="1"/>
          <p:nvPr/>
        </p:nvSpPr>
        <p:spPr>
          <a:xfrm>
            <a:off x="1016446" y="5895396"/>
            <a:ext cx="411032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a:solidFill>
                  <a:schemeClr val="dk1"/>
                </a:solidFill>
                <a:latin typeface="Calibri"/>
                <a:ea typeface="Calibri"/>
                <a:cs typeface="Calibri"/>
                <a:sym typeface="Calibri"/>
              </a:rPr>
              <a:t>Describe distress in your own words</a:t>
            </a:r>
            <a:endParaRPr dirty="0"/>
          </a:p>
        </p:txBody>
      </p:sp>
      <p:sp>
        <p:nvSpPr>
          <p:cNvPr id="1692" name="Google Shape;1692;p58"/>
          <p:cNvSpPr txBox="1"/>
          <p:nvPr/>
        </p:nvSpPr>
        <p:spPr>
          <a:xfrm>
            <a:off x="996287" y="4757633"/>
            <a:ext cx="5254042"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US" sz="1400" b="1" dirty="0">
                <a:solidFill>
                  <a:schemeClr val="lt1"/>
                </a:solidFill>
                <a:highlight>
                  <a:srgbClr val="5FC6C5"/>
                </a:highlight>
                <a:latin typeface="Calibri"/>
                <a:ea typeface="Calibri"/>
                <a:cs typeface="Calibri"/>
                <a:sym typeface="Calibri"/>
              </a:rPr>
              <a:t>SESSION 2: WHAT DISTRESS?</a:t>
            </a:r>
            <a:endParaRPr dirty="0"/>
          </a:p>
        </p:txBody>
      </p:sp>
      <p:sp>
        <p:nvSpPr>
          <p:cNvPr id="1693" name="Google Shape;1693;p58"/>
          <p:cNvSpPr txBox="1"/>
          <p:nvPr/>
        </p:nvSpPr>
        <p:spPr>
          <a:xfrm>
            <a:off x="1016446" y="5538754"/>
            <a:ext cx="524827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dk1"/>
                </a:solidFill>
                <a:latin typeface="Calibri"/>
                <a:ea typeface="Calibri"/>
                <a:cs typeface="Calibri"/>
                <a:sym typeface="Calibri"/>
              </a:rPr>
              <a:t>DISTRESS</a:t>
            </a:r>
            <a:endParaRPr dirty="0"/>
          </a:p>
        </p:txBody>
      </p:sp>
      <p:sp>
        <p:nvSpPr>
          <p:cNvPr id="1694" name="Google Shape;1694;p58"/>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95" name="Google Shape;1695;p58"/>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96" name="Google Shape;1696;p58"/>
          <p:cNvSpPr/>
          <p:nvPr/>
        </p:nvSpPr>
        <p:spPr>
          <a:xfrm rot="1782986">
            <a:off x="286724" y="122680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97" name="Google Shape;1697;p58"/>
          <p:cNvSpPr/>
          <p:nvPr/>
        </p:nvSpPr>
        <p:spPr>
          <a:xfrm rot="1782986">
            <a:off x="286724" y="168964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98" name="Google Shape;1698;p58"/>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702"/>
        <p:cNvGrpSpPr/>
        <p:nvPr/>
      </p:nvGrpSpPr>
      <p:grpSpPr>
        <a:xfrm>
          <a:off x="0" y="0"/>
          <a:ext cx="0" cy="0"/>
          <a:chOff x="0" y="0"/>
          <a:chExt cx="0" cy="0"/>
        </a:xfrm>
      </p:grpSpPr>
      <p:sp>
        <p:nvSpPr>
          <p:cNvPr id="1703" name="Google Shape;1703;p59"/>
          <p:cNvSpPr/>
          <p:nvPr/>
        </p:nvSpPr>
        <p:spPr>
          <a:xfrm>
            <a:off x="996287" y="2225753"/>
            <a:ext cx="5248275" cy="6810671"/>
          </a:xfrm>
          <a:prstGeom prst="rect">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4" name="Google Shape;1704;p59"/>
          <p:cNvSpPr txBox="1"/>
          <p:nvPr/>
        </p:nvSpPr>
        <p:spPr>
          <a:xfrm>
            <a:off x="1016446" y="1847523"/>
            <a:ext cx="5248274"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a:solidFill>
                  <a:schemeClr val="dk1"/>
                </a:solidFill>
                <a:latin typeface="Calibri"/>
                <a:ea typeface="Calibri"/>
                <a:cs typeface="Calibri"/>
                <a:sym typeface="Calibri"/>
              </a:rPr>
              <a:t>List possible reactions or signs that could indicate the child is experiencing severe distress</a:t>
            </a:r>
            <a:endParaRPr dirty="0"/>
          </a:p>
        </p:txBody>
      </p:sp>
      <p:sp>
        <p:nvSpPr>
          <p:cNvPr id="1705" name="Google Shape;1705;p59"/>
          <p:cNvSpPr txBox="1"/>
          <p:nvPr/>
        </p:nvSpPr>
        <p:spPr>
          <a:xfrm>
            <a:off x="996287" y="709760"/>
            <a:ext cx="5254042"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US" sz="1400" b="1" dirty="0">
                <a:solidFill>
                  <a:schemeClr val="lt1"/>
                </a:solidFill>
                <a:highlight>
                  <a:srgbClr val="5FC6C5"/>
                </a:highlight>
                <a:latin typeface="Calibri"/>
                <a:ea typeface="Calibri"/>
                <a:cs typeface="Calibri"/>
                <a:sym typeface="Calibri"/>
              </a:rPr>
              <a:t>SESSION 3: HOW CAN I RECOGNIZE SIGNS OF DISTRESS? </a:t>
            </a:r>
            <a:endParaRPr dirty="0"/>
          </a:p>
        </p:txBody>
      </p:sp>
      <p:sp>
        <p:nvSpPr>
          <p:cNvPr id="1706" name="Google Shape;1706;p59"/>
          <p:cNvSpPr txBox="1"/>
          <p:nvPr/>
        </p:nvSpPr>
        <p:spPr>
          <a:xfrm>
            <a:off x="1016446" y="1490881"/>
            <a:ext cx="524827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POSSIBLE SIGNS OF DISTRESS</a:t>
            </a:r>
            <a:endParaRPr/>
          </a:p>
        </p:txBody>
      </p:sp>
      <p:sp>
        <p:nvSpPr>
          <p:cNvPr id="1707" name="Google Shape;1707;p59"/>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8" name="Google Shape;1708;p59"/>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9" name="Google Shape;1709;p59"/>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0" name="Google Shape;1710;p59"/>
          <p:cNvSpPr/>
          <p:nvPr/>
        </p:nvSpPr>
        <p:spPr>
          <a:xfrm rot="1782986">
            <a:off x="286724" y="168964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1" name="Google Shape;1711;p59"/>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715"/>
        <p:cNvGrpSpPr/>
        <p:nvPr/>
      </p:nvGrpSpPr>
      <p:grpSpPr>
        <a:xfrm>
          <a:off x="0" y="0"/>
          <a:ext cx="0" cy="0"/>
          <a:chOff x="0" y="0"/>
          <a:chExt cx="0" cy="0"/>
        </a:xfrm>
      </p:grpSpPr>
      <p:sp>
        <p:nvSpPr>
          <p:cNvPr id="1716" name="Google Shape;1716;p60"/>
          <p:cNvSpPr/>
          <p:nvPr/>
        </p:nvSpPr>
        <p:spPr>
          <a:xfrm>
            <a:off x="3503369" y="5927559"/>
            <a:ext cx="501916" cy="2603873"/>
          </a:xfrm>
          <a:prstGeom prst="rect">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7" name="Google Shape;1717;p60"/>
          <p:cNvSpPr/>
          <p:nvPr/>
        </p:nvSpPr>
        <p:spPr>
          <a:xfrm>
            <a:off x="4005289" y="3532479"/>
            <a:ext cx="501916" cy="2261525"/>
          </a:xfrm>
          <a:prstGeom prst="rect">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8" name="Google Shape;1718;p60"/>
          <p:cNvSpPr/>
          <p:nvPr/>
        </p:nvSpPr>
        <p:spPr>
          <a:xfrm>
            <a:off x="3503369" y="2326485"/>
            <a:ext cx="501916" cy="1079351"/>
          </a:xfrm>
          <a:prstGeom prst="rect">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9" name="Google Shape;1719;p60"/>
          <p:cNvSpPr txBox="1"/>
          <p:nvPr/>
        </p:nvSpPr>
        <p:spPr>
          <a:xfrm>
            <a:off x="1000125" y="1530262"/>
            <a:ext cx="2503244" cy="2810311"/>
          </a:xfrm>
          <a:prstGeom prst="rect">
            <a:avLst/>
          </a:prstGeom>
          <a:noFill/>
          <a:ln w="9525" cap="flat" cmpd="sng">
            <a:solidFill>
              <a:schemeClr val="accent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0-5 years old</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1720" name="Google Shape;1720;p60"/>
          <p:cNvSpPr txBox="1"/>
          <p:nvPr/>
        </p:nvSpPr>
        <p:spPr>
          <a:xfrm>
            <a:off x="4507203" y="3441926"/>
            <a:ext cx="1741196" cy="2485633"/>
          </a:xfrm>
          <a:prstGeom prst="rect">
            <a:avLst/>
          </a:prstGeom>
          <a:noFill/>
          <a:ln w="9525" cap="flat" cmpd="sng">
            <a:solidFill>
              <a:schemeClr val="accent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6-11 years old</a:t>
            </a:r>
            <a:endParaRPr sz="1100">
              <a:solidFill>
                <a:schemeClr val="dk1"/>
              </a:solidFill>
              <a:latin typeface="Calibri"/>
              <a:ea typeface="Calibri"/>
              <a:cs typeface="Calibri"/>
              <a:sym typeface="Calibri"/>
            </a:endParaRPr>
          </a:p>
          <a:p>
            <a:pPr marL="171450" marR="0" lvl="0" indent="-101600" algn="l" rtl="0">
              <a:spcBef>
                <a:spcPts val="0"/>
              </a:spcBef>
              <a:spcAft>
                <a:spcPts val="0"/>
              </a:spcAft>
              <a:buClr>
                <a:schemeClr val="dk1"/>
              </a:buClr>
              <a:buSzPts val="1100"/>
              <a:buFont typeface="Arial"/>
              <a:buNone/>
            </a:pPr>
            <a:endParaRPr sz="1100">
              <a:solidFill>
                <a:schemeClr val="dk1"/>
              </a:solidFill>
              <a:latin typeface="Calibri"/>
              <a:ea typeface="Calibri"/>
              <a:cs typeface="Calibri"/>
              <a:sym typeface="Calibri"/>
            </a:endParaRPr>
          </a:p>
        </p:txBody>
      </p:sp>
      <p:sp>
        <p:nvSpPr>
          <p:cNvPr id="1721" name="Google Shape;1721;p60"/>
          <p:cNvSpPr txBox="1"/>
          <p:nvPr/>
        </p:nvSpPr>
        <p:spPr>
          <a:xfrm>
            <a:off x="995025" y="5561388"/>
            <a:ext cx="2503244" cy="3249778"/>
          </a:xfrm>
          <a:prstGeom prst="rect">
            <a:avLst/>
          </a:prstGeom>
          <a:noFill/>
          <a:ln w="9525" cap="flat" cmpd="sng">
            <a:solidFill>
              <a:schemeClr val="accent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11-17 years old</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cxnSp>
        <p:nvCxnSpPr>
          <p:cNvPr id="1722" name="Google Shape;1722;p60"/>
          <p:cNvCxnSpPr/>
          <p:nvPr/>
        </p:nvCxnSpPr>
        <p:spPr>
          <a:xfrm>
            <a:off x="4005287" y="1661431"/>
            <a:ext cx="0" cy="7229418"/>
          </a:xfrm>
          <a:prstGeom prst="straightConnector1">
            <a:avLst/>
          </a:prstGeom>
          <a:noFill/>
          <a:ln w="12700" cap="flat" cmpd="sng">
            <a:solidFill>
              <a:schemeClr val="accent5"/>
            </a:solidFill>
            <a:prstDash val="solid"/>
            <a:miter lim="800000"/>
            <a:headEnd type="none" w="sm" len="sm"/>
            <a:tailEnd type="triangle" w="med" len="med"/>
          </a:ln>
        </p:spPr>
      </p:cxnSp>
      <p:sp>
        <p:nvSpPr>
          <p:cNvPr id="1723" name="Google Shape;1723;p60"/>
          <p:cNvSpPr/>
          <p:nvPr/>
        </p:nvSpPr>
        <p:spPr>
          <a:xfrm>
            <a:off x="3874482" y="1534063"/>
            <a:ext cx="261610" cy="261610"/>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1">
                <a:solidFill>
                  <a:schemeClr val="accent5"/>
                </a:solidFill>
                <a:latin typeface="Calibri"/>
                <a:ea typeface="Calibri"/>
                <a:cs typeface="Calibri"/>
                <a:sym typeface="Calibri"/>
              </a:rPr>
              <a:t>1</a:t>
            </a:r>
            <a:endParaRPr/>
          </a:p>
        </p:txBody>
      </p:sp>
      <p:sp>
        <p:nvSpPr>
          <p:cNvPr id="1724" name="Google Shape;1724;p60"/>
          <p:cNvSpPr/>
          <p:nvPr/>
        </p:nvSpPr>
        <p:spPr>
          <a:xfrm>
            <a:off x="3874482" y="1934993"/>
            <a:ext cx="261610" cy="261610"/>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1">
                <a:solidFill>
                  <a:schemeClr val="accent5"/>
                </a:solidFill>
                <a:latin typeface="Calibri"/>
                <a:ea typeface="Calibri"/>
                <a:cs typeface="Calibri"/>
                <a:sym typeface="Calibri"/>
              </a:rPr>
              <a:t>2</a:t>
            </a:r>
            <a:endParaRPr/>
          </a:p>
        </p:txBody>
      </p:sp>
      <p:sp>
        <p:nvSpPr>
          <p:cNvPr id="1725" name="Google Shape;1725;p60"/>
          <p:cNvSpPr/>
          <p:nvPr/>
        </p:nvSpPr>
        <p:spPr>
          <a:xfrm>
            <a:off x="3874482" y="2335923"/>
            <a:ext cx="261610" cy="261610"/>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1">
                <a:solidFill>
                  <a:schemeClr val="accent5"/>
                </a:solidFill>
                <a:latin typeface="Calibri"/>
                <a:ea typeface="Calibri"/>
                <a:cs typeface="Calibri"/>
                <a:sym typeface="Calibri"/>
              </a:rPr>
              <a:t>3</a:t>
            </a:r>
            <a:endParaRPr/>
          </a:p>
        </p:txBody>
      </p:sp>
      <p:sp>
        <p:nvSpPr>
          <p:cNvPr id="1726" name="Google Shape;1726;p60"/>
          <p:cNvSpPr/>
          <p:nvPr/>
        </p:nvSpPr>
        <p:spPr>
          <a:xfrm>
            <a:off x="3874482" y="2736853"/>
            <a:ext cx="261610" cy="261610"/>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1">
                <a:solidFill>
                  <a:schemeClr val="accent5"/>
                </a:solidFill>
                <a:latin typeface="Calibri"/>
                <a:ea typeface="Calibri"/>
                <a:cs typeface="Calibri"/>
                <a:sym typeface="Calibri"/>
              </a:rPr>
              <a:t>4</a:t>
            </a:r>
            <a:endParaRPr/>
          </a:p>
        </p:txBody>
      </p:sp>
      <p:sp>
        <p:nvSpPr>
          <p:cNvPr id="1727" name="Google Shape;1727;p60"/>
          <p:cNvSpPr/>
          <p:nvPr/>
        </p:nvSpPr>
        <p:spPr>
          <a:xfrm>
            <a:off x="3874482" y="3137783"/>
            <a:ext cx="261610" cy="261610"/>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1">
                <a:solidFill>
                  <a:schemeClr val="accent5"/>
                </a:solidFill>
                <a:latin typeface="Calibri"/>
                <a:ea typeface="Calibri"/>
                <a:cs typeface="Calibri"/>
                <a:sym typeface="Calibri"/>
              </a:rPr>
              <a:t>5</a:t>
            </a:r>
            <a:endParaRPr/>
          </a:p>
        </p:txBody>
      </p:sp>
      <p:sp>
        <p:nvSpPr>
          <p:cNvPr id="1728" name="Google Shape;1728;p60"/>
          <p:cNvSpPr/>
          <p:nvPr/>
        </p:nvSpPr>
        <p:spPr>
          <a:xfrm>
            <a:off x="3874482" y="3538713"/>
            <a:ext cx="261610" cy="261610"/>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1">
                <a:solidFill>
                  <a:schemeClr val="accent5"/>
                </a:solidFill>
                <a:latin typeface="Calibri"/>
                <a:ea typeface="Calibri"/>
                <a:cs typeface="Calibri"/>
                <a:sym typeface="Calibri"/>
              </a:rPr>
              <a:t>6</a:t>
            </a:r>
            <a:endParaRPr/>
          </a:p>
        </p:txBody>
      </p:sp>
      <p:sp>
        <p:nvSpPr>
          <p:cNvPr id="1729" name="Google Shape;1729;p60"/>
          <p:cNvSpPr/>
          <p:nvPr/>
        </p:nvSpPr>
        <p:spPr>
          <a:xfrm>
            <a:off x="3874482" y="3939643"/>
            <a:ext cx="261610" cy="261610"/>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1">
                <a:solidFill>
                  <a:schemeClr val="accent5"/>
                </a:solidFill>
                <a:latin typeface="Calibri"/>
                <a:ea typeface="Calibri"/>
                <a:cs typeface="Calibri"/>
                <a:sym typeface="Calibri"/>
              </a:rPr>
              <a:t>7</a:t>
            </a:r>
            <a:endParaRPr/>
          </a:p>
        </p:txBody>
      </p:sp>
      <p:sp>
        <p:nvSpPr>
          <p:cNvPr id="1730" name="Google Shape;1730;p60"/>
          <p:cNvSpPr/>
          <p:nvPr/>
        </p:nvSpPr>
        <p:spPr>
          <a:xfrm>
            <a:off x="3874482" y="4340573"/>
            <a:ext cx="261610" cy="261610"/>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1">
                <a:solidFill>
                  <a:schemeClr val="accent5"/>
                </a:solidFill>
                <a:latin typeface="Calibri"/>
                <a:ea typeface="Calibri"/>
                <a:cs typeface="Calibri"/>
                <a:sym typeface="Calibri"/>
              </a:rPr>
              <a:t>8</a:t>
            </a:r>
            <a:endParaRPr/>
          </a:p>
        </p:txBody>
      </p:sp>
      <p:sp>
        <p:nvSpPr>
          <p:cNvPr id="1731" name="Google Shape;1731;p60"/>
          <p:cNvSpPr/>
          <p:nvPr/>
        </p:nvSpPr>
        <p:spPr>
          <a:xfrm>
            <a:off x="3874482" y="4741503"/>
            <a:ext cx="261610" cy="261610"/>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1">
                <a:solidFill>
                  <a:schemeClr val="accent5"/>
                </a:solidFill>
                <a:latin typeface="Calibri"/>
                <a:ea typeface="Calibri"/>
                <a:cs typeface="Calibri"/>
                <a:sym typeface="Calibri"/>
              </a:rPr>
              <a:t>9</a:t>
            </a:r>
            <a:endParaRPr/>
          </a:p>
        </p:txBody>
      </p:sp>
      <p:sp>
        <p:nvSpPr>
          <p:cNvPr id="1732" name="Google Shape;1732;p60"/>
          <p:cNvSpPr/>
          <p:nvPr/>
        </p:nvSpPr>
        <p:spPr>
          <a:xfrm>
            <a:off x="3874482" y="5142433"/>
            <a:ext cx="261610" cy="261610"/>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1">
              <a:solidFill>
                <a:schemeClr val="accent5"/>
              </a:solidFill>
              <a:latin typeface="Calibri"/>
              <a:ea typeface="Calibri"/>
              <a:cs typeface="Calibri"/>
              <a:sym typeface="Calibri"/>
            </a:endParaRPr>
          </a:p>
        </p:txBody>
      </p:sp>
      <p:sp>
        <p:nvSpPr>
          <p:cNvPr id="1733" name="Google Shape;1733;p60"/>
          <p:cNvSpPr/>
          <p:nvPr/>
        </p:nvSpPr>
        <p:spPr>
          <a:xfrm>
            <a:off x="3874482" y="6746153"/>
            <a:ext cx="261610" cy="261610"/>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1">
              <a:solidFill>
                <a:schemeClr val="accent5"/>
              </a:solidFill>
              <a:latin typeface="Calibri"/>
              <a:ea typeface="Calibri"/>
              <a:cs typeface="Calibri"/>
              <a:sym typeface="Calibri"/>
            </a:endParaRPr>
          </a:p>
        </p:txBody>
      </p:sp>
      <p:sp>
        <p:nvSpPr>
          <p:cNvPr id="1734" name="Google Shape;1734;p60"/>
          <p:cNvSpPr/>
          <p:nvPr/>
        </p:nvSpPr>
        <p:spPr>
          <a:xfrm>
            <a:off x="3874482" y="7147083"/>
            <a:ext cx="261610" cy="261610"/>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1">
              <a:solidFill>
                <a:schemeClr val="accent5"/>
              </a:solidFill>
              <a:latin typeface="Calibri"/>
              <a:ea typeface="Calibri"/>
              <a:cs typeface="Calibri"/>
              <a:sym typeface="Calibri"/>
            </a:endParaRPr>
          </a:p>
        </p:txBody>
      </p:sp>
      <p:sp>
        <p:nvSpPr>
          <p:cNvPr id="1735" name="Google Shape;1735;p60"/>
          <p:cNvSpPr/>
          <p:nvPr/>
        </p:nvSpPr>
        <p:spPr>
          <a:xfrm>
            <a:off x="3874482" y="7548013"/>
            <a:ext cx="261610" cy="261610"/>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1">
              <a:solidFill>
                <a:schemeClr val="accent5"/>
              </a:solidFill>
              <a:latin typeface="Calibri"/>
              <a:ea typeface="Calibri"/>
              <a:cs typeface="Calibri"/>
              <a:sym typeface="Calibri"/>
            </a:endParaRPr>
          </a:p>
        </p:txBody>
      </p:sp>
      <p:sp>
        <p:nvSpPr>
          <p:cNvPr id="1736" name="Google Shape;1736;p60"/>
          <p:cNvSpPr/>
          <p:nvPr/>
        </p:nvSpPr>
        <p:spPr>
          <a:xfrm>
            <a:off x="3874482" y="7948947"/>
            <a:ext cx="261610" cy="261610"/>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1">
              <a:solidFill>
                <a:schemeClr val="accent5"/>
              </a:solidFill>
              <a:latin typeface="Calibri"/>
              <a:ea typeface="Calibri"/>
              <a:cs typeface="Calibri"/>
              <a:sym typeface="Calibri"/>
            </a:endParaRPr>
          </a:p>
        </p:txBody>
      </p:sp>
      <p:sp>
        <p:nvSpPr>
          <p:cNvPr id="1737" name="Google Shape;1737;p60"/>
          <p:cNvSpPr txBox="1"/>
          <p:nvPr/>
        </p:nvSpPr>
        <p:spPr>
          <a:xfrm>
            <a:off x="3832314" y="5147697"/>
            <a:ext cx="345945"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accent5"/>
                </a:solidFill>
                <a:latin typeface="Calibri"/>
                <a:ea typeface="Calibri"/>
                <a:cs typeface="Calibri"/>
                <a:sym typeface="Calibri"/>
              </a:rPr>
              <a:t>10</a:t>
            </a:r>
            <a:endParaRPr/>
          </a:p>
        </p:txBody>
      </p:sp>
      <p:sp>
        <p:nvSpPr>
          <p:cNvPr id="1738" name="Google Shape;1738;p60"/>
          <p:cNvSpPr/>
          <p:nvPr/>
        </p:nvSpPr>
        <p:spPr>
          <a:xfrm>
            <a:off x="3874482" y="6345223"/>
            <a:ext cx="261610" cy="261610"/>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1">
              <a:solidFill>
                <a:schemeClr val="accent5"/>
              </a:solidFill>
              <a:latin typeface="Calibri"/>
              <a:ea typeface="Calibri"/>
              <a:cs typeface="Calibri"/>
              <a:sym typeface="Calibri"/>
            </a:endParaRPr>
          </a:p>
        </p:txBody>
      </p:sp>
      <p:sp>
        <p:nvSpPr>
          <p:cNvPr id="1739" name="Google Shape;1739;p60"/>
          <p:cNvSpPr/>
          <p:nvPr/>
        </p:nvSpPr>
        <p:spPr>
          <a:xfrm>
            <a:off x="3874482" y="5543363"/>
            <a:ext cx="261610" cy="261610"/>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1">
              <a:solidFill>
                <a:schemeClr val="accent5"/>
              </a:solidFill>
              <a:latin typeface="Calibri"/>
              <a:ea typeface="Calibri"/>
              <a:cs typeface="Calibri"/>
              <a:sym typeface="Calibri"/>
            </a:endParaRPr>
          </a:p>
        </p:txBody>
      </p:sp>
      <p:sp>
        <p:nvSpPr>
          <p:cNvPr id="1740" name="Google Shape;1740;p60"/>
          <p:cNvSpPr/>
          <p:nvPr/>
        </p:nvSpPr>
        <p:spPr>
          <a:xfrm>
            <a:off x="3874482" y="5944293"/>
            <a:ext cx="261610" cy="261610"/>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1">
              <a:solidFill>
                <a:schemeClr val="accent5"/>
              </a:solidFill>
              <a:latin typeface="Calibri"/>
              <a:ea typeface="Calibri"/>
              <a:cs typeface="Calibri"/>
              <a:sym typeface="Calibri"/>
            </a:endParaRPr>
          </a:p>
        </p:txBody>
      </p:sp>
      <p:sp>
        <p:nvSpPr>
          <p:cNvPr id="1741" name="Google Shape;1741;p60"/>
          <p:cNvSpPr txBox="1"/>
          <p:nvPr/>
        </p:nvSpPr>
        <p:spPr>
          <a:xfrm>
            <a:off x="3832314" y="5538582"/>
            <a:ext cx="345945"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dirty="0">
                <a:solidFill>
                  <a:schemeClr val="accent5"/>
                </a:solidFill>
                <a:latin typeface="Calibri"/>
                <a:ea typeface="Calibri"/>
                <a:cs typeface="Calibri"/>
                <a:sym typeface="Calibri"/>
              </a:rPr>
              <a:t>11</a:t>
            </a:r>
            <a:endParaRPr dirty="0"/>
          </a:p>
        </p:txBody>
      </p:sp>
      <p:sp>
        <p:nvSpPr>
          <p:cNvPr id="1742" name="Google Shape;1742;p60"/>
          <p:cNvSpPr txBox="1"/>
          <p:nvPr/>
        </p:nvSpPr>
        <p:spPr>
          <a:xfrm>
            <a:off x="3832314" y="5949557"/>
            <a:ext cx="345945"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accent5"/>
                </a:solidFill>
                <a:latin typeface="Calibri"/>
                <a:ea typeface="Calibri"/>
                <a:cs typeface="Calibri"/>
                <a:sym typeface="Calibri"/>
              </a:rPr>
              <a:t>12</a:t>
            </a:r>
            <a:endParaRPr/>
          </a:p>
        </p:txBody>
      </p:sp>
      <p:sp>
        <p:nvSpPr>
          <p:cNvPr id="1743" name="Google Shape;1743;p60"/>
          <p:cNvSpPr txBox="1"/>
          <p:nvPr/>
        </p:nvSpPr>
        <p:spPr>
          <a:xfrm>
            <a:off x="3832314" y="6337810"/>
            <a:ext cx="345945"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accent5"/>
                </a:solidFill>
                <a:latin typeface="Calibri"/>
                <a:ea typeface="Calibri"/>
                <a:cs typeface="Calibri"/>
                <a:sym typeface="Calibri"/>
              </a:rPr>
              <a:t>13</a:t>
            </a:r>
            <a:endParaRPr/>
          </a:p>
        </p:txBody>
      </p:sp>
      <p:sp>
        <p:nvSpPr>
          <p:cNvPr id="1744" name="Google Shape;1744;p60"/>
          <p:cNvSpPr txBox="1"/>
          <p:nvPr/>
        </p:nvSpPr>
        <p:spPr>
          <a:xfrm>
            <a:off x="3832314" y="6738869"/>
            <a:ext cx="345945"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accent5"/>
                </a:solidFill>
                <a:latin typeface="Calibri"/>
                <a:ea typeface="Calibri"/>
                <a:cs typeface="Calibri"/>
                <a:sym typeface="Calibri"/>
              </a:rPr>
              <a:t>14</a:t>
            </a:r>
            <a:endParaRPr/>
          </a:p>
        </p:txBody>
      </p:sp>
      <p:sp>
        <p:nvSpPr>
          <p:cNvPr id="1745" name="Google Shape;1745;p60"/>
          <p:cNvSpPr txBox="1"/>
          <p:nvPr/>
        </p:nvSpPr>
        <p:spPr>
          <a:xfrm>
            <a:off x="3832314" y="7153526"/>
            <a:ext cx="345945"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accent5"/>
                </a:solidFill>
                <a:latin typeface="Calibri"/>
                <a:ea typeface="Calibri"/>
                <a:cs typeface="Calibri"/>
                <a:sym typeface="Calibri"/>
              </a:rPr>
              <a:t>15</a:t>
            </a:r>
            <a:endParaRPr/>
          </a:p>
        </p:txBody>
      </p:sp>
      <p:sp>
        <p:nvSpPr>
          <p:cNvPr id="1746" name="Google Shape;1746;p60"/>
          <p:cNvSpPr txBox="1"/>
          <p:nvPr/>
        </p:nvSpPr>
        <p:spPr>
          <a:xfrm>
            <a:off x="3832314" y="7553782"/>
            <a:ext cx="345945"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accent5"/>
                </a:solidFill>
                <a:latin typeface="Calibri"/>
                <a:ea typeface="Calibri"/>
                <a:cs typeface="Calibri"/>
                <a:sym typeface="Calibri"/>
              </a:rPr>
              <a:t>16</a:t>
            </a:r>
            <a:endParaRPr/>
          </a:p>
        </p:txBody>
      </p:sp>
      <p:sp>
        <p:nvSpPr>
          <p:cNvPr id="1747" name="Google Shape;1747;p60"/>
          <p:cNvSpPr txBox="1"/>
          <p:nvPr/>
        </p:nvSpPr>
        <p:spPr>
          <a:xfrm>
            <a:off x="3832314" y="7951011"/>
            <a:ext cx="345945"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accent5"/>
                </a:solidFill>
                <a:latin typeface="Calibri"/>
                <a:ea typeface="Calibri"/>
                <a:cs typeface="Calibri"/>
                <a:sym typeface="Calibri"/>
              </a:rPr>
              <a:t>17</a:t>
            </a:r>
            <a:endParaRPr/>
          </a:p>
        </p:txBody>
      </p:sp>
      <p:sp>
        <p:nvSpPr>
          <p:cNvPr id="1748" name="Google Shape;1748;p60"/>
          <p:cNvSpPr/>
          <p:nvPr/>
        </p:nvSpPr>
        <p:spPr>
          <a:xfrm>
            <a:off x="3874482" y="8363432"/>
            <a:ext cx="261610" cy="261610"/>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1">
              <a:solidFill>
                <a:schemeClr val="accent5"/>
              </a:solidFill>
              <a:latin typeface="Calibri"/>
              <a:ea typeface="Calibri"/>
              <a:cs typeface="Calibri"/>
              <a:sym typeface="Calibri"/>
            </a:endParaRPr>
          </a:p>
        </p:txBody>
      </p:sp>
      <p:sp>
        <p:nvSpPr>
          <p:cNvPr id="1749" name="Google Shape;1749;p60"/>
          <p:cNvSpPr txBox="1"/>
          <p:nvPr/>
        </p:nvSpPr>
        <p:spPr>
          <a:xfrm>
            <a:off x="3832314" y="8365496"/>
            <a:ext cx="345945"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accent5"/>
                </a:solidFill>
                <a:latin typeface="Calibri"/>
                <a:ea typeface="Calibri"/>
                <a:cs typeface="Calibri"/>
                <a:sym typeface="Calibri"/>
              </a:rPr>
              <a:t>18</a:t>
            </a:r>
            <a:endParaRPr/>
          </a:p>
        </p:txBody>
      </p:sp>
      <p:sp>
        <p:nvSpPr>
          <p:cNvPr id="1750" name="Google Shape;1750;p60"/>
          <p:cNvSpPr txBox="1"/>
          <p:nvPr/>
        </p:nvSpPr>
        <p:spPr>
          <a:xfrm>
            <a:off x="1000125" y="718367"/>
            <a:ext cx="5248275"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dk1"/>
                </a:solidFill>
                <a:latin typeface="Calibri"/>
                <a:ea typeface="Calibri"/>
                <a:cs typeface="Calibri"/>
                <a:sym typeface="Calibri"/>
              </a:rPr>
              <a:t>SIGNS OF SEVERE DISTRESS PER DEVELOPMENTAL STAGE</a:t>
            </a:r>
            <a:endParaRPr dirty="0"/>
          </a:p>
        </p:txBody>
      </p:sp>
      <p:sp>
        <p:nvSpPr>
          <p:cNvPr id="1751" name="Google Shape;1751;p60"/>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2" name="Google Shape;1752;p60"/>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3" name="Google Shape;1753;p60"/>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4" name="Google Shape;1754;p60"/>
          <p:cNvSpPr/>
          <p:nvPr/>
        </p:nvSpPr>
        <p:spPr>
          <a:xfrm rot="1782986">
            <a:off x="286724" y="168964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5" name="Google Shape;1755;p60"/>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graphicFrame>
        <p:nvGraphicFramePr>
          <p:cNvPr id="141" name="Google Shape;141;p6"/>
          <p:cNvGraphicFramePr/>
          <p:nvPr>
            <p:extLst>
              <p:ext uri="{D42A27DB-BD31-4B8C-83A1-F6EECF244321}">
                <p14:modId xmlns:p14="http://schemas.microsoft.com/office/powerpoint/2010/main" val="2190744574"/>
              </p:ext>
            </p:extLst>
          </p:nvPr>
        </p:nvGraphicFramePr>
        <p:xfrm>
          <a:off x="995642" y="704273"/>
          <a:ext cx="5257800" cy="6413300"/>
        </p:xfrm>
        <a:graphic>
          <a:graphicData uri="http://schemas.openxmlformats.org/drawingml/2006/table">
            <a:tbl>
              <a:tblPr>
                <a:noFill/>
                <a:tableStyleId>{BA16059B-39DF-40C0-B266-EC553B885DB9}</a:tableStyleId>
              </a:tblPr>
              <a:tblGrid>
                <a:gridCol w="1100425">
                  <a:extLst>
                    <a:ext uri="{9D8B030D-6E8A-4147-A177-3AD203B41FA5}">
                      <a16:colId xmlns:a16="http://schemas.microsoft.com/office/drawing/2014/main" val="20000"/>
                    </a:ext>
                  </a:extLst>
                </a:gridCol>
                <a:gridCol w="3350000">
                  <a:extLst>
                    <a:ext uri="{9D8B030D-6E8A-4147-A177-3AD203B41FA5}">
                      <a16:colId xmlns:a16="http://schemas.microsoft.com/office/drawing/2014/main" val="20001"/>
                    </a:ext>
                  </a:extLst>
                </a:gridCol>
                <a:gridCol w="807375">
                  <a:extLst>
                    <a:ext uri="{9D8B030D-6E8A-4147-A177-3AD203B41FA5}">
                      <a16:colId xmlns:a16="http://schemas.microsoft.com/office/drawing/2014/main" val="20002"/>
                    </a:ext>
                  </a:extLst>
                </a:gridCol>
              </a:tblGrid>
              <a:tr h="408600">
                <a:tc rowSpan="5">
                  <a:txBody>
                    <a:bodyPr/>
                    <a:lstStyle/>
                    <a:p>
                      <a:pPr marL="0" marR="0" lvl="0" indent="0" algn="l" rtl="0">
                        <a:spcBef>
                          <a:spcPts val="0"/>
                        </a:spcBef>
                        <a:spcAft>
                          <a:spcPts val="0"/>
                        </a:spcAft>
                        <a:buNone/>
                      </a:pPr>
                      <a:r>
                        <a:rPr lang="en-US" sz="1000" u="none" strike="noStrike" dirty="0">
                          <a:latin typeface="Calibri"/>
                          <a:ea typeface="Calibri"/>
                          <a:cs typeface="Calibri"/>
                          <a:sym typeface="Calibri"/>
                        </a:rPr>
                        <a:t>Responding with empathy, warmth and genuineness</a:t>
                      </a:r>
                      <a:endParaRPr sz="1000" b="1" i="0" u="none" strike="noStrike" dirty="0">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r>
                        <a:rPr lang="en-US" sz="1000" u="none" strike="noStrike">
                          <a:latin typeface="Calibri"/>
                          <a:ea typeface="Calibri"/>
                          <a:cs typeface="Calibri"/>
                          <a:sym typeface="Calibri"/>
                        </a:rPr>
                        <a:t>Strives to understand other people's point of view, listens to their needs and works to understand the feelings, reactions, motivations and needs of others.</a:t>
                      </a:r>
                      <a:endParaRPr sz="1000" b="1" i="0" u="none" strike="noStrik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endParaRPr sz="1000" b="1" i="0" u="none" strike="noStrik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extLst>
                  <a:ext uri="{0D108BD9-81ED-4DB2-BD59-A6C34878D82A}">
                    <a16:rowId xmlns:a16="http://schemas.microsoft.com/office/drawing/2014/main" val="10000"/>
                  </a:ext>
                </a:extLst>
              </a:tr>
              <a:tr h="425275">
                <a:tc vMerge="1">
                  <a:txBody>
                    <a:bodyPr/>
                    <a:lstStyle/>
                    <a:p>
                      <a:endParaRPr lang="en-BE"/>
                    </a:p>
                  </a:txBody>
                  <a:tcPr/>
                </a:tc>
                <a:tc>
                  <a:txBody>
                    <a:bodyPr/>
                    <a:lstStyle/>
                    <a:p>
                      <a:pPr marL="0" marR="0" lvl="0" indent="0" algn="l" rtl="0">
                        <a:spcBef>
                          <a:spcPts val="0"/>
                        </a:spcBef>
                        <a:spcAft>
                          <a:spcPts val="0"/>
                        </a:spcAft>
                        <a:buNone/>
                      </a:pPr>
                      <a:r>
                        <a:rPr lang="en-US" sz="1000" u="none" strike="noStrike" dirty="0">
                          <a:latin typeface="Calibri"/>
                          <a:ea typeface="Calibri"/>
                          <a:cs typeface="Calibri"/>
                          <a:sym typeface="Calibri"/>
                        </a:rPr>
                        <a:t>Manages difficult conversations appropriately, including on sensitive and challenging topics, taking into account the age and developmental stage of the child.</a:t>
                      </a:r>
                      <a:endParaRPr sz="1000" dirty="0">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endParaRPr sz="1000">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extLst>
                  <a:ext uri="{0D108BD9-81ED-4DB2-BD59-A6C34878D82A}">
                    <a16:rowId xmlns:a16="http://schemas.microsoft.com/office/drawing/2014/main" val="10001"/>
                  </a:ext>
                </a:extLst>
              </a:tr>
              <a:tr h="283525">
                <a:tc vMerge="1">
                  <a:txBody>
                    <a:bodyPr/>
                    <a:lstStyle/>
                    <a:p>
                      <a:endParaRPr lang="en-BE"/>
                    </a:p>
                  </a:txBody>
                  <a:tcPr/>
                </a:tc>
                <a:tc>
                  <a:txBody>
                    <a:bodyPr/>
                    <a:lstStyle/>
                    <a:p>
                      <a:pPr marL="0" marR="0" lvl="0" indent="0" algn="l" rtl="0">
                        <a:spcBef>
                          <a:spcPts val="0"/>
                        </a:spcBef>
                        <a:spcAft>
                          <a:spcPts val="0"/>
                        </a:spcAft>
                        <a:buNone/>
                      </a:pPr>
                      <a:r>
                        <a:rPr lang="en-US" sz="1000" u="none" strike="noStrike">
                          <a:latin typeface="Calibri"/>
                          <a:ea typeface="Calibri"/>
                          <a:cs typeface="Calibri"/>
                          <a:sym typeface="Calibri"/>
                        </a:rPr>
                        <a:t>Is responsive to children’s’ needs, gives emotionally supportive responses and uses supportive statements.</a:t>
                      </a:r>
                      <a:endParaRPr sz="1000">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endParaRPr sz="1000">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extLst>
                  <a:ext uri="{0D108BD9-81ED-4DB2-BD59-A6C34878D82A}">
                    <a16:rowId xmlns:a16="http://schemas.microsoft.com/office/drawing/2014/main" val="10002"/>
                  </a:ext>
                </a:extLst>
              </a:tr>
              <a:tr h="283525">
                <a:tc vMerge="1">
                  <a:txBody>
                    <a:bodyPr/>
                    <a:lstStyle/>
                    <a:p>
                      <a:endParaRPr lang="en-BE"/>
                    </a:p>
                  </a:txBody>
                  <a:tcPr/>
                </a:tc>
                <a:tc>
                  <a:txBody>
                    <a:bodyPr/>
                    <a:lstStyle/>
                    <a:p>
                      <a:pPr marL="0" marR="0" lvl="0" indent="0" algn="l" rtl="0">
                        <a:spcBef>
                          <a:spcPts val="0"/>
                        </a:spcBef>
                        <a:spcAft>
                          <a:spcPts val="0"/>
                        </a:spcAft>
                        <a:buNone/>
                      </a:pPr>
                      <a:r>
                        <a:rPr lang="en-US" sz="1000" u="none" strike="noStrike" dirty="0">
                          <a:latin typeface="Calibri"/>
                          <a:ea typeface="Calibri"/>
                          <a:cs typeface="Calibri"/>
                          <a:sym typeface="Calibri"/>
                        </a:rPr>
                        <a:t>Validates the child’s experience from their point of view in a clear, confident manner.</a:t>
                      </a:r>
                      <a:endParaRPr sz="1000" dirty="0">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endParaRPr sz="1000">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extLst>
                  <a:ext uri="{0D108BD9-81ED-4DB2-BD59-A6C34878D82A}">
                    <a16:rowId xmlns:a16="http://schemas.microsoft.com/office/drawing/2014/main" val="10003"/>
                  </a:ext>
                </a:extLst>
              </a:tr>
              <a:tr h="175125">
                <a:tc vMerge="1">
                  <a:txBody>
                    <a:bodyPr/>
                    <a:lstStyle/>
                    <a:p>
                      <a:endParaRPr lang="en-BE"/>
                    </a:p>
                  </a:txBody>
                  <a:tcPr/>
                </a:tc>
                <a:tc>
                  <a:txBody>
                    <a:bodyPr/>
                    <a:lstStyle/>
                    <a:p>
                      <a:pPr marL="0" marR="0" lvl="0" indent="0" algn="l" rtl="0">
                        <a:spcBef>
                          <a:spcPts val="0"/>
                        </a:spcBef>
                        <a:spcAft>
                          <a:spcPts val="0"/>
                        </a:spcAft>
                        <a:buNone/>
                      </a:pPr>
                      <a:r>
                        <a:rPr lang="en-US" sz="1000" u="none" strike="noStrike">
                          <a:latin typeface="Calibri"/>
                          <a:ea typeface="Calibri"/>
                          <a:cs typeface="Calibri"/>
                          <a:sym typeface="Calibri"/>
                        </a:rPr>
                        <a:t>Remains non-judgmental.</a:t>
                      </a:r>
                      <a:endParaRPr sz="1000">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endParaRPr sz="1000">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extLst>
                  <a:ext uri="{0D108BD9-81ED-4DB2-BD59-A6C34878D82A}">
                    <a16:rowId xmlns:a16="http://schemas.microsoft.com/office/drawing/2014/main" val="10004"/>
                  </a:ext>
                </a:extLst>
              </a:tr>
              <a:tr h="542025">
                <a:tc rowSpan="2">
                  <a:txBody>
                    <a:bodyPr/>
                    <a:lstStyle/>
                    <a:p>
                      <a:pPr marL="0" marR="0" lvl="0" indent="0" algn="l" rtl="0">
                        <a:spcBef>
                          <a:spcPts val="0"/>
                        </a:spcBef>
                        <a:spcAft>
                          <a:spcPts val="0"/>
                        </a:spcAft>
                        <a:buNone/>
                      </a:pPr>
                      <a:r>
                        <a:rPr lang="en-US" sz="1000" u="none" strike="noStrike">
                          <a:latin typeface="Calibri"/>
                          <a:ea typeface="Calibri"/>
                          <a:cs typeface="Calibri"/>
                          <a:sym typeface="Calibri"/>
                        </a:rPr>
                        <a:t>Verbal communication</a:t>
                      </a:r>
                      <a:endParaRPr sz="1000" b="1" i="0" u="none" strike="noStrik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r>
                        <a:rPr lang="en-US" sz="1000" u="none" strike="noStrike" dirty="0">
                          <a:latin typeface="Calibri"/>
                          <a:ea typeface="Calibri"/>
                          <a:cs typeface="Calibri"/>
                          <a:sym typeface="Calibri"/>
                        </a:rPr>
                        <a:t>Communicates clearly and is able to adapt communication to the age, developmental stage and ability of the child, taking into account cultural considerations.</a:t>
                      </a:r>
                      <a:endParaRPr sz="1000" b="1" i="0" u="none" strike="noStrike" dirty="0">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endParaRPr sz="1000" b="1" i="0" u="none" strike="noStrik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extLst>
                  <a:ext uri="{0D108BD9-81ED-4DB2-BD59-A6C34878D82A}">
                    <a16:rowId xmlns:a16="http://schemas.microsoft.com/office/drawing/2014/main" val="10005"/>
                  </a:ext>
                </a:extLst>
              </a:tr>
              <a:tr h="408600">
                <a:tc vMerge="1">
                  <a:txBody>
                    <a:bodyPr/>
                    <a:lstStyle/>
                    <a:p>
                      <a:endParaRPr lang="en-BE"/>
                    </a:p>
                  </a:txBody>
                  <a:tcPr/>
                </a:tc>
                <a:tc>
                  <a:txBody>
                    <a:bodyPr/>
                    <a:lstStyle/>
                    <a:p>
                      <a:pPr marL="0" marR="0" lvl="0" indent="0" algn="l" rtl="0">
                        <a:spcBef>
                          <a:spcPts val="0"/>
                        </a:spcBef>
                        <a:spcAft>
                          <a:spcPts val="0"/>
                        </a:spcAft>
                        <a:buNone/>
                      </a:pPr>
                      <a:r>
                        <a:rPr lang="en-US" sz="1000" u="none" strike="noStrike">
                          <a:latin typeface="Calibri"/>
                          <a:ea typeface="Calibri"/>
                          <a:cs typeface="Calibri"/>
                          <a:sym typeface="Calibri"/>
                        </a:rPr>
                        <a:t>Uses techniques to ensure and communicate understanding, e.g., paraphrasing, open-ended questions, reflection</a:t>
                      </a:r>
                      <a:endParaRPr sz="1000">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endParaRPr sz="1000">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extLst>
                  <a:ext uri="{0D108BD9-81ED-4DB2-BD59-A6C34878D82A}">
                    <a16:rowId xmlns:a16="http://schemas.microsoft.com/office/drawing/2014/main" val="10006"/>
                  </a:ext>
                </a:extLst>
              </a:tr>
              <a:tr h="166775">
                <a:tc rowSpan="3">
                  <a:txBody>
                    <a:bodyPr/>
                    <a:lstStyle/>
                    <a:p>
                      <a:pPr marL="0" marR="0" lvl="0" indent="0" algn="l" rtl="0">
                        <a:spcBef>
                          <a:spcPts val="0"/>
                        </a:spcBef>
                        <a:spcAft>
                          <a:spcPts val="0"/>
                        </a:spcAft>
                        <a:buNone/>
                      </a:pPr>
                      <a:r>
                        <a:rPr lang="en-US" sz="1000" u="none" strike="noStrike">
                          <a:latin typeface="Calibri"/>
                          <a:ea typeface="Calibri"/>
                          <a:cs typeface="Calibri"/>
                          <a:sym typeface="Calibri"/>
                        </a:rPr>
                        <a:t>Non-verbal communication</a:t>
                      </a:r>
                      <a:endParaRPr sz="1000" b="1" i="0" u="none" strike="noStrik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r>
                        <a:rPr lang="en-US" sz="1000" u="none" strike="noStrike" dirty="0">
                          <a:latin typeface="Calibri"/>
                          <a:ea typeface="Calibri"/>
                          <a:cs typeface="Calibri"/>
                          <a:sym typeface="Calibri"/>
                        </a:rPr>
                        <a:t>Uses comforting nonverbal communication.</a:t>
                      </a:r>
                      <a:endParaRPr sz="1000" b="1" i="0" u="none" strike="noStrike" dirty="0">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endParaRPr sz="1000" b="1" i="0" u="none" strike="noStrik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extLst>
                  <a:ext uri="{0D108BD9-81ED-4DB2-BD59-A6C34878D82A}">
                    <a16:rowId xmlns:a16="http://schemas.microsoft.com/office/drawing/2014/main" val="10007"/>
                  </a:ext>
                </a:extLst>
              </a:tr>
              <a:tr h="327450">
                <a:tc vMerge="1">
                  <a:txBody>
                    <a:bodyPr/>
                    <a:lstStyle/>
                    <a:p>
                      <a:endParaRPr lang="en-BE"/>
                    </a:p>
                  </a:txBody>
                  <a:tcPr/>
                </a:tc>
                <a:tc>
                  <a:txBody>
                    <a:bodyPr/>
                    <a:lstStyle/>
                    <a:p>
                      <a:pPr marL="0" marR="0" lvl="0" indent="0" algn="l" rtl="0">
                        <a:spcBef>
                          <a:spcPts val="0"/>
                        </a:spcBef>
                        <a:spcAft>
                          <a:spcPts val="0"/>
                        </a:spcAft>
                        <a:buNone/>
                      </a:pPr>
                      <a:r>
                        <a:rPr lang="en-US" sz="1000" u="none" strike="noStrike" dirty="0">
                          <a:latin typeface="Calibri"/>
                          <a:ea typeface="Calibri"/>
                          <a:cs typeface="Calibri"/>
                          <a:sym typeface="Calibri"/>
                        </a:rPr>
                        <a:t>Maintains an open posture, appropriate eye contact and friendly tone of voice.</a:t>
                      </a:r>
                      <a:endParaRPr sz="1000" dirty="0">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endParaRPr sz="1000" dirty="0">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extLst>
                  <a:ext uri="{0D108BD9-81ED-4DB2-BD59-A6C34878D82A}">
                    <a16:rowId xmlns:a16="http://schemas.microsoft.com/office/drawing/2014/main" val="10008"/>
                  </a:ext>
                </a:extLst>
              </a:tr>
              <a:tr h="327450">
                <a:tc vMerge="1">
                  <a:txBody>
                    <a:bodyPr/>
                    <a:lstStyle/>
                    <a:p>
                      <a:endParaRPr lang="en-BE"/>
                    </a:p>
                  </a:txBody>
                  <a:tcPr/>
                </a:tc>
                <a:tc>
                  <a:txBody>
                    <a:bodyPr/>
                    <a:lstStyle/>
                    <a:p>
                      <a:pPr marL="0" marR="0" lvl="0" indent="0" algn="l" rtl="0">
                        <a:spcBef>
                          <a:spcPts val="0"/>
                        </a:spcBef>
                        <a:spcAft>
                          <a:spcPts val="0"/>
                        </a:spcAft>
                        <a:buNone/>
                      </a:pPr>
                      <a:r>
                        <a:rPr lang="en-US" sz="1000" u="none" strike="noStrike">
                          <a:latin typeface="Calibri"/>
                          <a:ea typeface="Calibri"/>
                          <a:cs typeface="Calibri"/>
                          <a:sym typeface="Calibri"/>
                        </a:rPr>
                        <a:t>Shows expressions of engagement and enthusiasm, e.g., smiling, nodding, utterances (uh uh).</a:t>
                      </a:r>
                      <a:endParaRPr sz="1000">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endParaRPr sz="1000" dirty="0">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extLst>
                  <a:ext uri="{0D108BD9-81ED-4DB2-BD59-A6C34878D82A}">
                    <a16:rowId xmlns:a16="http://schemas.microsoft.com/office/drawing/2014/main" val="10009"/>
                  </a:ext>
                </a:extLst>
              </a:tr>
              <a:tr h="216800">
                <a:tc gridSpan="2">
                  <a:txBody>
                    <a:bodyPr/>
                    <a:lstStyle/>
                    <a:p>
                      <a:pPr marL="0" marR="0" lvl="0" indent="0" algn="l" rtl="0">
                        <a:spcBef>
                          <a:spcPts val="0"/>
                        </a:spcBef>
                        <a:spcAft>
                          <a:spcPts val="0"/>
                        </a:spcAft>
                        <a:buNone/>
                      </a:pPr>
                      <a:r>
                        <a:rPr lang="en-US" sz="1000" b="1" u="none" strike="noStrike">
                          <a:latin typeface="Calibri"/>
                          <a:ea typeface="Calibri"/>
                          <a:cs typeface="Calibri"/>
                          <a:sym typeface="Calibri"/>
                        </a:rPr>
                        <a:t>3. Technical Knowledge, Attitudes and Skills </a:t>
                      </a:r>
                      <a:endParaRPr sz="1000" b="1" i="0" u="none" strike="noStrik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solidFill>
                      <a:srgbClr val="CCE9F8"/>
                    </a:solidFill>
                  </a:tcPr>
                </a:tc>
                <a:tc hMerge="1">
                  <a:txBody>
                    <a:bodyPr/>
                    <a:lstStyle/>
                    <a:p>
                      <a:endParaRPr lang="en-BE"/>
                    </a:p>
                  </a:txBody>
                  <a:tcPr/>
                </a:tc>
                <a:tc>
                  <a:txBody>
                    <a:bodyPr/>
                    <a:lstStyle/>
                    <a:p>
                      <a:pPr marL="0" marR="0" lvl="0" indent="0" algn="l" rtl="0">
                        <a:spcBef>
                          <a:spcPts val="0"/>
                        </a:spcBef>
                        <a:spcAft>
                          <a:spcPts val="0"/>
                        </a:spcAft>
                        <a:buNone/>
                      </a:pPr>
                      <a:endParaRPr sz="1000" b="1" i="0" u="none" strike="noStrik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solidFill>
                      <a:srgbClr val="CCE9F8"/>
                    </a:solidFill>
                  </a:tcPr>
                </a:tc>
                <a:extLst>
                  <a:ext uri="{0D108BD9-81ED-4DB2-BD59-A6C34878D82A}">
                    <a16:rowId xmlns:a16="http://schemas.microsoft.com/office/drawing/2014/main" val="10010"/>
                  </a:ext>
                </a:extLst>
              </a:tr>
              <a:tr h="275175">
                <a:tc rowSpan="4">
                  <a:txBody>
                    <a:bodyPr/>
                    <a:lstStyle/>
                    <a:p>
                      <a:pPr marL="0" marR="0" lvl="0" indent="0" algn="l" rtl="0">
                        <a:spcBef>
                          <a:spcPts val="0"/>
                        </a:spcBef>
                        <a:spcAft>
                          <a:spcPts val="0"/>
                        </a:spcAft>
                        <a:buNone/>
                      </a:pPr>
                      <a:r>
                        <a:rPr lang="en-US" sz="1000" u="none" strike="noStrike" dirty="0">
                          <a:latin typeface="Calibri"/>
                          <a:ea typeface="Calibri"/>
                          <a:cs typeface="Calibri"/>
                          <a:sym typeface="Calibri"/>
                        </a:rPr>
                        <a:t>Knows the theoretical framework for working with children and families</a:t>
                      </a:r>
                      <a:endParaRPr sz="1000" b="1" i="0" u="none" strike="noStrike" dirty="0">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r>
                        <a:rPr lang="en-US" sz="1000" u="none" strike="noStrike">
                          <a:latin typeface="Calibri"/>
                          <a:ea typeface="Calibri"/>
                          <a:cs typeface="Calibri"/>
                          <a:sym typeface="Calibri"/>
                        </a:rPr>
                        <a:t>Understands legal, policy and procedural frameworks linked to child protection.</a:t>
                      </a:r>
                      <a:endParaRPr sz="1000" b="1" i="0" u="none" strike="noStrik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endParaRPr sz="1000" b="1" i="0" u="none" strike="noStrik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extLst>
                  <a:ext uri="{0D108BD9-81ED-4DB2-BD59-A6C34878D82A}">
                    <a16:rowId xmlns:a16="http://schemas.microsoft.com/office/drawing/2014/main" val="10011"/>
                  </a:ext>
                </a:extLst>
              </a:tr>
              <a:tr h="542025">
                <a:tc vMerge="1">
                  <a:txBody>
                    <a:bodyPr/>
                    <a:lstStyle/>
                    <a:p>
                      <a:endParaRPr lang="en-BE"/>
                    </a:p>
                  </a:txBody>
                  <a:tcPr/>
                </a:tc>
                <a:tc>
                  <a:txBody>
                    <a:bodyPr/>
                    <a:lstStyle/>
                    <a:p>
                      <a:pPr marL="0" marR="0" lvl="0" indent="0" algn="l" rtl="0">
                        <a:spcBef>
                          <a:spcPts val="0"/>
                        </a:spcBef>
                        <a:spcAft>
                          <a:spcPts val="0"/>
                        </a:spcAft>
                        <a:buNone/>
                      </a:pPr>
                      <a:r>
                        <a:rPr lang="en-US" sz="1000" u="none" strike="noStrike" dirty="0">
                          <a:latin typeface="Calibri"/>
                          <a:ea typeface="Calibri"/>
                          <a:cs typeface="Calibri"/>
                          <a:sym typeface="Calibri"/>
                        </a:rPr>
                        <a:t>Understands how a child’s environment impacts their well-being and safety and how to identify risk and protective factors within it, based on the levels of the socio-ecological model.</a:t>
                      </a:r>
                      <a:endParaRPr sz="1000" dirty="0">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endParaRPr sz="1000" dirty="0">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extLst>
                  <a:ext uri="{0D108BD9-81ED-4DB2-BD59-A6C34878D82A}">
                    <a16:rowId xmlns:a16="http://schemas.microsoft.com/office/drawing/2014/main" val="10012"/>
                  </a:ext>
                </a:extLst>
              </a:tr>
              <a:tr h="408600">
                <a:tc vMerge="1">
                  <a:txBody>
                    <a:bodyPr/>
                    <a:lstStyle/>
                    <a:p>
                      <a:endParaRPr lang="en-BE"/>
                    </a:p>
                  </a:txBody>
                  <a:tcPr/>
                </a:tc>
                <a:tc>
                  <a:txBody>
                    <a:bodyPr/>
                    <a:lstStyle/>
                    <a:p>
                      <a:pPr marL="0" marR="0" lvl="0" indent="0" algn="l" rtl="0">
                        <a:spcBef>
                          <a:spcPts val="0"/>
                        </a:spcBef>
                        <a:spcAft>
                          <a:spcPts val="0"/>
                        </a:spcAft>
                        <a:buNone/>
                      </a:pPr>
                      <a:r>
                        <a:rPr lang="en-US" sz="1000" u="none" strike="noStrike" dirty="0">
                          <a:latin typeface="Calibri"/>
                          <a:ea typeface="Calibri"/>
                          <a:cs typeface="Calibri"/>
                          <a:sym typeface="Calibri"/>
                        </a:rPr>
                        <a:t>Understands and applies strengths-based approaches to strengthen family and caregiving environments and to promote family unity.</a:t>
                      </a:r>
                      <a:endParaRPr sz="1000" dirty="0">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endParaRPr sz="1000" dirty="0">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extLst>
                  <a:ext uri="{0D108BD9-81ED-4DB2-BD59-A6C34878D82A}">
                    <a16:rowId xmlns:a16="http://schemas.microsoft.com/office/drawing/2014/main" val="10013"/>
                  </a:ext>
                </a:extLst>
              </a:tr>
              <a:tr h="408600">
                <a:tc vMerge="1">
                  <a:txBody>
                    <a:bodyPr/>
                    <a:lstStyle/>
                    <a:p>
                      <a:endParaRPr lang="en-BE"/>
                    </a:p>
                  </a:txBody>
                  <a:tcPr/>
                </a:tc>
                <a:tc>
                  <a:txBody>
                    <a:bodyPr/>
                    <a:lstStyle/>
                    <a:p>
                      <a:pPr marL="0" marR="0" lvl="0" indent="0" algn="l" rtl="0">
                        <a:spcBef>
                          <a:spcPts val="0"/>
                        </a:spcBef>
                        <a:spcAft>
                          <a:spcPts val="0"/>
                        </a:spcAft>
                        <a:buNone/>
                      </a:pPr>
                      <a:r>
                        <a:rPr lang="en-US" sz="1000" u="none" strike="noStrike">
                          <a:latin typeface="Calibri"/>
                          <a:ea typeface="Calibri"/>
                          <a:cs typeface="Calibri"/>
                          <a:sym typeface="Calibri"/>
                        </a:rPr>
                        <a:t>Understands and demonstrates the case management principles, including Do No Harm and the Best Interests of the Child.</a:t>
                      </a:r>
                      <a:endParaRPr sz="1000">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endParaRPr sz="1000" dirty="0">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extLst>
                  <a:ext uri="{0D108BD9-81ED-4DB2-BD59-A6C34878D82A}">
                    <a16:rowId xmlns:a16="http://schemas.microsoft.com/office/drawing/2014/main" val="10014"/>
                  </a:ext>
                </a:extLst>
              </a:tr>
            </a:tbl>
          </a:graphicData>
        </a:graphic>
      </p:graphicFrame>
      <p:sp>
        <p:nvSpPr>
          <p:cNvPr id="142" name="Google Shape;142;p6"/>
          <p:cNvSpPr/>
          <p:nvPr/>
        </p:nvSpPr>
        <p:spPr>
          <a:xfrm rot="1782986">
            <a:off x="286724" y="301110"/>
            <a:ext cx="335595" cy="289306"/>
          </a:xfrm>
          <a:prstGeom prst="hexagon">
            <a:avLst>
              <a:gd name="adj" fmla="val 28965"/>
              <a:gd name="vf" fmla="val 115470"/>
            </a:avLst>
          </a:prstGeom>
          <a:solidFill>
            <a:schemeClr val="accent4"/>
          </a:solidFill>
          <a:ln w="12700" cap="flat" cmpd="sng">
            <a:solidFill>
              <a:srgbClr val="1D8C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6"/>
          <p:cNvSpPr/>
          <p:nvPr/>
        </p:nvSpPr>
        <p:spPr>
          <a:xfrm rot="1782986">
            <a:off x="286724" y="76395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6"/>
          <p:cNvSpPr/>
          <p:nvPr/>
        </p:nvSpPr>
        <p:spPr>
          <a:xfrm rot="1782986">
            <a:off x="286724" y="122680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 name="Google Shape;145;p6"/>
          <p:cNvSpPr/>
          <p:nvPr/>
        </p:nvSpPr>
        <p:spPr>
          <a:xfrm rot="1782986">
            <a:off x="286724" y="1689645"/>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 name="Google Shape;146;p6"/>
          <p:cNvSpPr/>
          <p:nvPr/>
        </p:nvSpPr>
        <p:spPr>
          <a:xfrm rot="1782986">
            <a:off x="286724" y="2152490"/>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715"/>
        <p:cNvGrpSpPr/>
        <p:nvPr/>
      </p:nvGrpSpPr>
      <p:grpSpPr>
        <a:xfrm>
          <a:off x="0" y="0"/>
          <a:ext cx="0" cy="0"/>
          <a:chOff x="0" y="0"/>
          <a:chExt cx="0" cy="0"/>
        </a:xfrm>
      </p:grpSpPr>
      <p:sp>
        <p:nvSpPr>
          <p:cNvPr id="16" name="Google Shape;1718;p60">
            <a:extLst>
              <a:ext uri="{FF2B5EF4-FFF2-40B4-BE49-F238E27FC236}">
                <a16:creationId xmlns:a16="http://schemas.microsoft.com/office/drawing/2014/main" id="{60220F02-9BC3-0012-6F31-2C0E160C8C00}"/>
              </a:ext>
            </a:extLst>
          </p:cNvPr>
          <p:cNvSpPr/>
          <p:nvPr/>
        </p:nvSpPr>
        <p:spPr>
          <a:xfrm rot="5400000">
            <a:off x="3586577" y="6844045"/>
            <a:ext cx="501916" cy="1848005"/>
          </a:xfrm>
          <a:prstGeom prst="rect">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 name="Google Shape;1718;p60">
            <a:extLst>
              <a:ext uri="{FF2B5EF4-FFF2-40B4-BE49-F238E27FC236}">
                <a16:creationId xmlns:a16="http://schemas.microsoft.com/office/drawing/2014/main" id="{A9510405-1565-529A-741F-88EEA2031B02}"/>
              </a:ext>
            </a:extLst>
          </p:cNvPr>
          <p:cNvSpPr/>
          <p:nvPr/>
        </p:nvSpPr>
        <p:spPr>
          <a:xfrm rot="5400000">
            <a:off x="5490850" y="6844044"/>
            <a:ext cx="501916" cy="1848005"/>
          </a:xfrm>
          <a:prstGeom prst="rect">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 name="Google Shape;1718;p60">
            <a:extLst>
              <a:ext uri="{FF2B5EF4-FFF2-40B4-BE49-F238E27FC236}">
                <a16:creationId xmlns:a16="http://schemas.microsoft.com/office/drawing/2014/main" id="{7177AC5F-8FED-9644-4F95-CEC99C329199}"/>
              </a:ext>
            </a:extLst>
          </p:cNvPr>
          <p:cNvSpPr/>
          <p:nvPr/>
        </p:nvSpPr>
        <p:spPr>
          <a:xfrm rot="5400000">
            <a:off x="1673169" y="6844044"/>
            <a:ext cx="501916" cy="1848005"/>
          </a:xfrm>
          <a:prstGeom prst="rect">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9" name="Google Shape;1719;p60"/>
          <p:cNvSpPr txBox="1"/>
          <p:nvPr/>
        </p:nvSpPr>
        <p:spPr>
          <a:xfrm>
            <a:off x="1000125" y="1530262"/>
            <a:ext cx="1838869" cy="6237784"/>
          </a:xfrm>
          <a:prstGeom prst="rect">
            <a:avLst/>
          </a:prstGeom>
          <a:noFill/>
          <a:ln w="9525" cap="flat" cmpd="sng">
            <a:solidFill>
              <a:schemeClr val="accent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0-5 years old</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1720" name="Google Shape;1720;p60"/>
          <p:cNvSpPr txBox="1"/>
          <p:nvPr/>
        </p:nvSpPr>
        <p:spPr>
          <a:xfrm>
            <a:off x="2913533" y="1530262"/>
            <a:ext cx="1838869" cy="6237784"/>
          </a:xfrm>
          <a:prstGeom prst="rect">
            <a:avLst/>
          </a:prstGeom>
          <a:noFill/>
          <a:ln w="9525" cap="flat" cmpd="sng">
            <a:solidFill>
              <a:schemeClr val="accent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6-11 years old</a:t>
            </a:r>
            <a:endParaRPr sz="1100">
              <a:solidFill>
                <a:schemeClr val="dk1"/>
              </a:solidFill>
              <a:latin typeface="Calibri"/>
              <a:ea typeface="Calibri"/>
              <a:cs typeface="Calibri"/>
              <a:sym typeface="Calibri"/>
            </a:endParaRPr>
          </a:p>
          <a:p>
            <a:pPr marL="171450" marR="0" lvl="0" indent="-101600" algn="l" rtl="0">
              <a:spcBef>
                <a:spcPts val="0"/>
              </a:spcBef>
              <a:spcAft>
                <a:spcPts val="0"/>
              </a:spcAft>
              <a:buClr>
                <a:schemeClr val="dk1"/>
              </a:buClr>
              <a:buSzPts val="1100"/>
              <a:buFont typeface="Arial"/>
              <a:buNone/>
            </a:pPr>
            <a:endParaRPr sz="1100">
              <a:solidFill>
                <a:schemeClr val="dk1"/>
              </a:solidFill>
              <a:latin typeface="Calibri"/>
              <a:ea typeface="Calibri"/>
              <a:cs typeface="Calibri"/>
              <a:sym typeface="Calibri"/>
            </a:endParaRPr>
          </a:p>
        </p:txBody>
      </p:sp>
      <p:sp>
        <p:nvSpPr>
          <p:cNvPr id="1721" name="Google Shape;1721;p60"/>
          <p:cNvSpPr txBox="1"/>
          <p:nvPr/>
        </p:nvSpPr>
        <p:spPr>
          <a:xfrm>
            <a:off x="4826941" y="1530262"/>
            <a:ext cx="1838869" cy="6237784"/>
          </a:xfrm>
          <a:prstGeom prst="rect">
            <a:avLst/>
          </a:prstGeom>
          <a:noFill/>
          <a:ln w="9525" cap="flat" cmpd="sng">
            <a:solidFill>
              <a:schemeClr val="accent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11-17 years old</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1750" name="Google Shape;1750;p60"/>
          <p:cNvSpPr txBox="1"/>
          <p:nvPr/>
        </p:nvSpPr>
        <p:spPr>
          <a:xfrm>
            <a:off x="983316" y="535505"/>
            <a:ext cx="5248275"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dk1"/>
                </a:solidFill>
                <a:latin typeface="Calibri"/>
                <a:ea typeface="Calibri"/>
                <a:cs typeface="Calibri"/>
                <a:sym typeface="Calibri"/>
              </a:rPr>
              <a:t>NOTES ON SIGNS OF SEVERE DISTRESS PER DEVELOPMENTAL STAGE</a:t>
            </a:r>
            <a:endParaRPr dirty="0"/>
          </a:p>
        </p:txBody>
      </p:sp>
      <p:sp>
        <p:nvSpPr>
          <p:cNvPr id="1751" name="Google Shape;1751;p60"/>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2" name="Google Shape;1752;p60"/>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3" name="Google Shape;1753;p60"/>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4" name="Google Shape;1754;p60"/>
          <p:cNvSpPr/>
          <p:nvPr/>
        </p:nvSpPr>
        <p:spPr>
          <a:xfrm rot="1782986">
            <a:off x="286724" y="168964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5" name="Google Shape;1755;p60"/>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 name="Google Shape;1723;p60">
            <a:extLst>
              <a:ext uri="{FF2B5EF4-FFF2-40B4-BE49-F238E27FC236}">
                <a16:creationId xmlns:a16="http://schemas.microsoft.com/office/drawing/2014/main" id="{6A39ACC1-692A-52EA-29AF-7FF8480D2995}"/>
              </a:ext>
            </a:extLst>
          </p:cNvPr>
          <p:cNvSpPr/>
          <p:nvPr/>
        </p:nvSpPr>
        <p:spPr>
          <a:xfrm>
            <a:off x="869320" y="7637241"/>
            <a:ext cx="261610" cy="261610"/>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1">
                <a:solidFill>
                  <a:schemeClr val="accent5"/>
                </a:solidFill>
                <a:latin typeface="Calibri"/>
                <a:ea typeface="Calibri"/>
                <a:cs typeface="Calibri"/>
                <a:sym typeface="Calibri"/>
              </a:rPr>
              <a:t>1</a:t>
            </a:r>
            <a:endParaRPr/>
          </a:p>
        </p:txBody>
      </p:sp>
      <p:sp>
        <p:nvSpPr>
          <p:cNvPr id="4" name="Google Shape;1727;p60">
            <a:extLst>
              <a:ext uri="{FF2B5EF4-FFF2-40B4-BE49-F238E27FC236}">
                <a16:creationId xmlns:a16="http://schemas.microsoft.com/office/drawing/2014/main" id="{137CCE04-B8FA-8CEB-241D-850BAD54C7F9}"/>
              </a:ext>
            </a:extLst>
          </p:cNvPr>
          <p:cNvSpPr/>
          <p:nvPr/>
        </p:nvSpPr>
        <p:spPr>
          <a:xfrm>
            <a:off x="2586520" y="7637241"/>
            <a:ext cx="261610" cy="261610"/>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1">
                <a:solidFill>
                  <a:schemeClr val="accent5"/>
                </a:solidFill>
                <a:latin typeface="Calibri"/>
                <a:ea typeface="Calibri"/>
                <a:cs typeface="Calibri"/>
                <a:sym typeface="Calibri"/>
              </a:rPr>
              <a:t>5</a:t>
            </a:r>
            <a:endParaRPr/>
          </a:p>
        </p:txBody>
      </p:sp>
      <p:sp>
        <p:nvSpPr>
          <p:cNvPr id="5" name="Google Shape;1728;p60">
            <a:extLst>
              <a:ext uri="{FF2B5EF4-FFF2-40B4-BE49-F238E27FC236}">
                <a16:creationId xmlns:a16="http://schemas.microsoft.com/office/drawing/2014/main" id="{05DBC4CA-73ED-CA19-BE15-2DCE3FD69BAB}"/>
              </a:ext>
            </a:extLst>
          </p:cNvPr>
          <p:cNvSpPr/>
          <p:nvPr/>
        </p:nvSpPr>
        <p:spPr>
          <a:xfrm>
            <a:off x="2848130" y="7637241"/>
            <a:ext cx="261610" cy="261610"/>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1" dirty="0">
                <a:solidFill>
                  <a:schemeClr val="accent5"/>
                </a:solidFill>
                <a:latin typeface="Calibri"/>
                <a:ea typeface="Calibri"/>
                <a:cs typeface="Calibri"/>
                <a:sym typeface="Calibri"/>
              </a:rPr>
              <a:t>6</a:t>
            </a:r>
            <a:endParaRPr dirty="0"/>
          </a:p>
        </p:txBody>
      </p:sp>
      <p:sp>
        <p:nvSpPr>
          <p:cNvPr id="9" name="Google Shape;1728;p60">
            <a:extLst>
              <a:ext uri="{FF2B5EF4-FFF2-40B4-BE49-F238E27FC236}">
                <a16:creationId xmlns:a16="http://schemas.microsoft.com/office/drawing/2014/main" id="{0F3CD0BF-B11A-74A8-69CD-F28046F598F9}"/>
              </a:ext>
            </a:extLst>
          </p:cNvPr>
          <p:cNvSpPr/>
          <p:nvPr/>
        </p:nvSpPr>
        <p:spPr>
          <a:xfrm>
            <a:off x="4648393" y="7637241"/>
            <a:ext cx="261610" cy="261610"/>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dirty="0"/>
          </a:p>
        </p:txBody>
      </p:sp>
      <p:sp>
        <p:nvSpPr>
          <p:cNvPr id="7" name="Google Shape;1741;p60">
            <a:extLst>
              <a:ext uri="{FF2B5EF4-FFF2-40B4-BE49-F238E27FC236}">
                <a16:creationId xmlns:a16="http://schemas.microsoft.com/office/drawing/2014/main" id="{A27416EE-F136-2170-3BD8-09B8E68BA237}"/>
              </a:ext>
            </a:extLst>
          </p:cNvPr>
          <p:cNvSpPr txBox="1"/>
          <p:nvPr/>
        </p:nvSpPr>
        <p:spPr>
          <a:xfrm>
            <a:off x="4616699" y="7637241"/>
            <a:ext cx="345945"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dirty="0">
                <a:solidFill>
                  <a:schemeClr val="accent5"/>
                </a:solidFill>
                <a:latin typeface="Calibri"/>
                <a:ea typeface="Calibri"/>
                <a:cs typeface="Calibri"/>
                <a:sym typeface="Calibri"/>
              </a:rPr>
              <a:t>11</a:t>
            </a:r>
            <a:endParaRPr dirty="0"/>
          </a:p>
        </p:txBody>
      </p:sp>
      <p:sp>
        <p:nvSpPr>
          <p:cNvPr id="10" name="Google Shape;1728;p60">
            <a:extLst>
              <a:ext uri="{FF2B5EF4-FFF2-40B4-BE49-F238E27FC236}">
                <a16:creationId xmlns:a16="http://schemas.microsoft.com/office/drawing/2014/main" id="{2D5BCE16-5A0E-8B37-930F-EE193AFE260A}"/>
              </a:ext>
            </a:extLst>
          </p:cNvPr>
          <p:cNvSpPr/>
          <p:nvPr/>
        </p:nvSpPr>
        <p:spPr>
          <a:xfrm>
            <a:off x="6505645" y="7637241"/>
            <a:ext cx="261610" cy="261610"/>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dirty="0"/>
          </a:p>
        </p:txBody>
      </p:sp>
      <p:sp>
        <p:nvSpPr>
          <p:cNvPr id="13" name="TextBox 12">
            <a:extLst>
              <a:ext uri="{FF2B5EF4-FFF2-40B4-BE49-F238E27FC236}">
                <a16:creationId xmlns:a16="http://schemas.microsoft.com/office/drawing/2014/main" id="{C1EAA6B0-251C-2451-B6AB-ECEF7A9B7506}"/>
              </a:ext>
            </a:extLst>
          </p:cNvPr>
          <p:cNvSpPr txBox="1"/>
          <p:nvPr/>
        </p:nvSpPr>
        <p:spPr>
          <a:xfrm>
            <a:off x="6459109" y="7637241"/>
            <a:ext cx="386347" cy="261610"/>
          </a:xfrm>
          <a:prstGeom prst="rect">
            <a:avLst/>
          </a:prstGeom>
          <a:noFill/>
        </p:spPr>
        <p:txBody>
          <a:bodyPr wrap="square">
            <a:spAutoFit/>
          </a:bodyPr>
          <a:lstStyle/>
          <a:p>
            <a:pPr marL="0" marR="0" lvl="0" indent="0" algn="ctr" rtl="0">
              <a:spcBef>
                <a:spcPts val="0"/>
              </a:spcBef>
              <a:spcAft>
                <a:spcPts val="0"/>
              </a:spcAft>
              <a:buNone/>
            </a:pPr>
            <a:r>
              <a:rPr lang="en-US" sz="1100" b="1" dirty="0">
                <a:solidFill>
                  <a:schemeClr val="accent5"/>
                </a:solidFill>
                <a:latin typeface="Calibri"/>
                <a:ea typeface="Calibri"/>
                <a:cs typeface="Calibri"/>
                <a:sym typeface="Calibri"/>
              </a:rPr>
              <a:t>17</a:t>
            </a:r>
            <a:endParaRPr lang="en-US" sz="1100" dirty="0"/>
          </a:p>
        </p:txBody>
      </p:sp>
    </p:spTree>
    <p:extLst>
      <p:ext uri="{BB962C8B-B14F-4D97-AF65-F5344CB8AC3E}">
        <p14:creationId xmlns:p14="http://schemas.microsoft.com/office/powerpoint/2010/main" val="18630075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759"/>
        <p:cNvGrpSpPr/>
        <p:nvPr/>
      </p:nvGrpSpPr>
      <p:grpSpPr>
        <a:xfrm>
          <a:off x="0" y="0"/>
          <a:ext cx="0" cy="0"/>
          <a:chOff x="0" y="0"/>
          <a:chExt cx="0" cy="0"/>
        </a:xfrm>
      </p:grpSpPr>
      <p:sp>
        <p:nvSpPr>
          <p:cNvPr id="1760" name="Google Shape;1760;p61"/>
          <p:cNvSpPr txBox="1"/>
          <p:nvPr/>
        </p:nvSpPr>
        <p:spPr>
          <a:xfrm>
            <a:off x="996287" y="702942"/>
            <a:ext cx="5248275"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dk1"/>
                </a:solidFill>
                <a:latin typeface="Calibri"/>
                <a:ea typeface="Calibri"/>
                <a:cs typeface="Calibri"/>
                <a:sym typeface="Calibri"/>
              </a:rPr>
              <a:t>ASSESSMENT ACTIVITY – WHAT HAPPENED?</a:t>
            </a:r>
            <a:endParaRPr dirty="0"/>
          </a:p>
        </p:txBody>
      </p:sp>
      <p:graphicFrame>
        <p:nvGraphicFramePr>
          <p:cNvPr id="1761" name="Google Shape;1761;p61"/>
          <p:cNvGraphicFramePr/>
          <p:nvPr>
            <p:extLst>
              <p:ext uri="{D42A27DB-BD31-4B8C-83A1-F6EECF244321}">
                <p14:modId xmlns:p14="http://schemas.microsoft.com/office/powerpoint/2010/main" val="1288647371"/>
              </p:ext>
            </p:extLst>
          </p:nvPr>
        </p:nvGraphicFramePr>
        <p:xfrm>
          <a:off x="996287" y="1440510"/>
          <a:ext cx="5254050" cy="3845620"/>
        </p:xfrm>
        <a:graphic>
          <a:graphicData uri="http://schemas.openxmlformats.org/drawingml/2006/table">
            <a:tbl>
              <a:tblPr firstRow="1" bandRow="1">
                <a:noFill/>
                <a:tableStyleId>{52E5F949-AC7A-49DC-9724-AA3A2664E116}</a:tableStyleId>
              </a:tblPr>
              <a:tblGrid>
                <a:gridCol w="1137325">
                  <a:extLst>
                    <a:ext uri="{9D8B030D-6E8A-4147-A177-3AD203B41FA5}">
                      <a16:colId xmlns:a16="http://schemas.microsoft.com/office/drawing/2014/main" val="20000"/>
                    </a:ext>
                  </a:extLst>
                </a:gridCol>
                <a:gridCol w="411672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US" sz="1100" b="1">
                          <a:solidFill>
                            <a:schemeClr val="dk1"/>
                          </a:solidFill>
                        </a:rPr>
                        <a:t>Overview</a:t>
                      </a:r>
                      <a:endParaRPr sz="1100" b="1">
                        <a:solidFill>
                          <a:schemeClr val="dk1"/>
                        </a:solidFill>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DEF3F2"/>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GB" sz="1100" b="0" dirty="0">
                          <a:solidFill>
                            <a:schemeClr val="dk1"/>
                          </a:solidFill>
                        </a:rPr>
                        <a:t>What happened is an expressive activity that a caseworker can use during assessment when the child witnessed r experienced a distressing or terrifying event. The tool supports a child in talking about what happened to them and expressing their feelings. </a:t>
                      </a:r>
                      <a:endParaRPr sz="1100" b="0" dirty="0">
                        <a:solidFill>
                          <a:schemeClr val="dk1"/>
                        </a:solidFill>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100" b="1">
                          <a:solidFill>
                            <a:schemeClr val="dk1"/>
                          </a:solidFill>
                        </a:rPr>
                        <a:t>Time</a:t>
                      </a:r>
                      <a:endParaRPr sz="1100" b="1">
                        <a:solidFill>
                          <a:schemeClr val="dk1"/>
                        </a:solidFill>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DEF3F2"/>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b="0" dirty="0"/>
                        <a:t>15 – 20 minutes</a:t>
                      </a:r>
                      <a:endParaRPr dirty="0"/>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100" b="1">
                          <a:solidFill>
                            <a:schemeClr val="dk1"/>
                          </a:solidFill>
                        </a:rPr>
                        <a:t>Ages</a:t>
                      </a:r>
                      <a:endParaRPr sz="1100" b="1">
                        <a:solidFill>
                          <a:schemeClr val="dk1"/>
                        </a:solidFill>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DEF3F2"/>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b="0" dirty="0"/>
                        <a:t>This activity is recommended for children ages +10 years old. With additional adaptations, it can also be completed with children 5 aging 5 – 10 years old. </a:t>
                      </a:r>
                      <a:endParaRPr sz="1100" dirty="0"/>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100" b="1">
                          <a:solidFill>
                            <a:schemeClr val="dk1"/>
                          </a:solidFill>
                        </a:rPr>
                        <a:t>Participation</a:t>
                      </a:r>
                      <a:endParaRPr sz="1100" b="1">
                        <a:solidFill>
                          <a:schemeClr val="dk1"/>
                        </a:solidFill>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DEF3F2"/>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b="0" dirty="0"/>
                        <a:t>Caseworkers should complete this activity with children one-on-one; however, caregiver presence may be necessary or supportive if the child is refusing to engage in this activity or unable to do so due to their age, developmental stage, communication preference or ability, etc.</a:t>
                      </a:r>
                      <a:endParaRPr sz="1100" dirty="0"/>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100" b="1">
                          <a:solidFill>
                            <a:schemeClr val="dk1"/>
                          </a:solidFill>
                        </a:rPr>
                        <a:t>Purpose</a:t>
                      </a:r>
                      <a:endParaRPr sz="1100" b="1">
                        <a:solidFill>
                          <a:schemeClr val="dk1"/>
                        </a:solidFill>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DEF3F2"/>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100" dirty="0">
                          <a:effectLst/>
                        </a:rPr>
                        <a:t>To provide a child with a tool to name and potentially talk about their emotions. When it is difficult for children to express themselves, these scales can help them describe their experiences.</a:t>
                      </a:r>
                      <a:endParaRPr lang="en-BE" sz="1100" dirty="0">
                        <a:effectLst/>
                        <a:latin typeface="Calibri" panose="020F0502020204030204" pitchFamily="34" charset="0"/>
                        <a:ea typeface="Calibri" panose="020F0502020204030204" pitchFamily="34" charset="0"/>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US" sz="1100" b="1">
                          <a:solidFill>
                            <a:schemeClr val="dk1"/>
                          </a:solidFill>
                        </a:rPr>
                        <a:t>Adaptations</a:t>
                      </a:r>
                      <a:endParaRPr sz="1100" b="1">
                        <a:solidFill>
                          <a:schemeClr val="dk1"/>
                        </a:solidFill>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DEF3F2"/>
                    </a:solidFill>
                  </a:tcPr>
                </a:tc>
                <a:tc>
                  <a:txBody>
                    <a:bodyPr/>
                    <a:lstStyle/>
                    <a:p>
                      <a:pPr marL="0" marR="0" lvl="0" indent="0" algn="l" rtl="0">
                        <a:spcBef>
                          <a:spcPts val="0"/>
                        </a:spcBef>
                        <a:spcAft>
                          <a:spcPts val="0"/>
                        </a:spcAft>
                        <a:buNone/>
                      </a:pPr>
                      <a:r>
                        <a:rPr lang="en-US" sz="1100" b="0" dirty="0"/>
                        <a:t>If the child is</a:t>
                      </a:r>
                      <a:r>
                        <a:rPr lang="en-US" sz="1100" dirty="0"/>
                        <a:t> presenting with signs of</a:t>
                      </a:r>
                      <a:r>
                        <a:rPr lang="en-US" sz="1100" b="0" dirty="0"/>
                        <a:t> distress the caseworker can lead the child to a </a:t>
                      </a:r>
                      <a:r>
                        <a:rPr lang="en-US" sz="1100" b="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rPr>
                        <a:t>brief exercise that helps the child regain control – </a:t>
                      </a:r>
                      <a:r>
                        <a:rPr lang="en-US" sz="1100" b="0" dirty="0"/>
                        <a:t>if the child is open for </a:t>
                      </a:r>
                      <a:r>
                        <a:rPr lang="en-US" sz="1100" b="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it</a:t>
                      </a:r>
                      <a:r>
                        <a:rPr lang="en-US" sz="1100" b="0" dirty="0"/>
                        <a:t>. </a:t>
                      </a:r>
                      <a:endParaRPr sz="1100" dirty="0"/>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
        <p:nvSpPr>
          <p:cNvPr id="1762" name="Google Shape;1762;p61"/>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63" name="Google Shape;1763;p61"/>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64" name="Google Shape;1764;p61"/>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65" name="Google Shape;1765;p61"/>
          <p:cNvSpPr/>
          <p:nvPr/>
        </p:nvSpPr>
        <p:spPr>
          <a:xfrm rot="1782986">
            <a:off x="286724" y="168964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66" name="Google Shape;1766;p61"/>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3954142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759"/>
        <p:cNvGrpSpPr/>
        <p:nvPr/>
      </p:nvGrpSpPr>
      <p:grpSpPr>
        <a:xfrm>
          <a:off x="0" y="0"/>
          <a:ext cx="0" cy="0"/>
          <a:chOff x="0" y="0"/>
          <a:chExt cx="0" cy="0"/>
        </a:xfrm>
      </p:grpSpPr>
      <p:sp>
        <p:nvSpPr>
          <p:cNvPr id="1760" name="Google Shape;1760;p61"/>
          <p:cNvSpPr txBox="1"/>
          <p:nvPr/>
        </p:nvSpPr>
        <p:spPr>
          <a:xfrm>
            <a:off x="1085850" y="699799"/>
            <a:ext cx="5248275"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dk1"/>
                </a:solidFill>
                <a:latin typeface="Calibri"/>
                <a:ea typeface="Calibri"/>
                <a:cs typeface="Calibri"/>
                <a:sym typeface="Calibri"/>
              </a:rPr>
              <a:t>ASSESSMENT ACTIVITY – WHAT HAPPENED? </a:t>
            </a:r>
            <a:endParaRPr dirty="0"/>
          </a:p>
        </p:txBody>
      </p:sp>
      <p:sp>
        <p:nvSpPr>
          <p:cNvPr id="1762" name="Google Shape;1762;p61"/>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63" name="Google Shape;1763;p61"/>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64" name="Google Shape;1764;p61"/>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65" name="Google Shape;1765;p61"/>
          <p:cNvSpPr/>
          <p:nvPr/>
        </p:nvSpPr>
        <p:spPr>
          <a:xfrm rot="1782986">
            <a:off x="286724" y="168964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66" name="Google Shape;1766;p61"/>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 name="Rectangle 1">
            <a:extLst>
              <a:ext uri="{FF2B5EF4-FFF2-40B4-BE49-F238E27FC236}">
                <a16:creationId xmlns:a16="http://schemas.microsoft.com/office/drawing/2014/main" id="{05E7269E-372E-0D63-08C0-57B7A9D5A13F}"/>
              </a:ext>
            </a:extLst>
          </p:cNvPr>
          <p:cNvSpPr>
            <a:spLocks noChangeArrowheads="1"/>
          </p:cNvSpPr>
          <p:nvPr/>
        </p:nvSpPr>
        <p:spPr bwMode="auto">
          <a:xfrm>
            <a:off x="1085850" y="1254660"/>
            <a:ext cx="4410182" cy="57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BE" sz="1100" b="1" i="0" u="none" strike="noStrike" cap="none" normalizeH="0" baseline="0" dirty="0">
                <a:ln>
                  <a:noFill/>
                </a:ln>
                <a:solidFill>
                  <a:srgbClr val="000000"/>
                </a:solidFill>
                <a:effectLst/>
                <a:ea typeface="Calibri" panose="020F0502020204030204" pitchFamily="34" charset="0"/>
              </a:rPr>
              <a:t>PART 1: DESCRIPTION OF THE DISTRESSING EVENT(S)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BE" sz="1100" b="1" i="0" u="none" strike="noStrike" cap="none" normalizeH="0" baseline="0" dirty="0">
              <a:ln>
                <a:noFill/>
              </a:ln>
              <a:solidFill>
                <a:srgbClr val="000000"/>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BE" sz="1100" i="1" u="none" strike="noStrike" cap="none" normalizeH="0" baseline="0" dirty="0">
                <a:ln>
                  <a:noFill/>
                </a:ln>
                <a:solidFill>
                  <a:srgbClr val="000000"/>
                </a:solidFill>
                <a:effectLst/>
                <a:ea typeface="Calibri" panose="020F0502020204030204" pitchFamily="34" charset="0"/>
              </a:rPr>
              <a:t>What happened to you? Describe (or draw) the distressing event(s):</a:t>
            </a:r>
            <a:endParaRPr kumimoji="0" lang="en-GB" altLang="en-BE" sz="1800" i="1"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461771E3-9E47-94C7-CF04-CFB51C69AACD}"/>
              </a:ext>
            </a:extLst>
          </p:cNvPr>
          <p:cNvSpPr/>
          <p:nvPr/>
        </p:nvSpPr>
        <p:spPr>
          <a:xfrm>
            <a:off x="1085850" y="2043107"/>
            <a:ext cx="4886325" cy="6130433"/>
          </a:xfrm>
          <a:prstGeom prst="rect">
            <a:avLst/>
          </a:prstGeom>
          <a:solidFill>
            <a:schemeClr val="bg1"/>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22491070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819"/>
        <p:cNvGrpSpPr/>
        <p:nvPr/>
      </p:nvGrpSpPr>
      <p:grpSpPr>
        <a:xfrm>
          <a:off x="0" y="0"/>
          <a:ext cx="0" cy="0"/>
          <a:chOff x="0" y="0"/>
          <a:chExt cx="0" cy="0"/>
        </a:xfrm>
      </p:grpSpPr>
      <p:sp>
        <p:nvSpPr>
          <p:cNvPr id="1797" name="Rectangle: Rounded Corners 1796">
            <a:extLst>
              <a:ext uri="{FF2B5EF4-FFF2-40B4-BE49-F238E27FC236}">
                <a16:creationId xmlns:a16="http://schemas.microsoft.com/office/drawing/2014/main" id="{B0C8D356-FF8D-B66B-9674-515E73469D8C}"/>
              </a:ext>
            </a:extLst>
          </p:cNvPr>
          <p:cNvSpPr/>
          <p:nvPr/>
        </p:nvSpPr>
        <p:spPr>
          <a:xfrm>
            <a:off x="893079" y="8114402"/>
            <a:ext cx="5442857" cy="738541"/>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822" name="Google Shape;1822;p63"/>
          <p:cNvSpPr txBox="1"/>
          <p:nvPr/>
        </p:nvSpPr>
        <p:spPr>
          <a:xfrm>
            <a:off x="1094304" y="8284923"/>
            <a:ext cx="4961827" cy="4354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chemeClr val="dk1"/>
                </a:solidFill>
                <a:latin typeface="Calibri"/>
                <a:ea typeface="Calibri"/>
                <a:cs typeface="Calibri"/>
                <a:sym typeface="Calibri"/>
              </a:rPr>
              <a:t>NOTE: </a:t>
            </a:r>
            <a:r>
              <a:rPr lang="en-US" sz="1100" dirty="0">
                <a:solidFill>
                  <a:schemeClr val="dk1"/>
                </a:solidFill>
                <a:latin typeface="Calibri"/>
                <a:ea typeface="Calibri"/>
                <a:cs typeface="Calibri"/>
                <a:sym typeface="Calibri"/>
              </a:rPr>
              <a:t>When the n</a:t>
            </a:r>
            <a:r>
              <a:rPr lang="en-US" sz="11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6"/>
                  </a:ext>
                </a:extLst>
              </a:rPr>
              <a:t>egative emotions</a:t>
            </a:r>
            <a:r>
              <a:rPr lang="en-US" sz="1100" dirty="0">
                <a:solidFill>
                  <a:schemeClr val="dk1"/>
                </a:solidFill>
                <a:latin typeface="Calibri"/>
                <a:ea typeface="Calibri"/>
                <a:cs typeface="Calibri"/>
                <a:sym typeface="Calibri"/>
              </a:rPr>
              <a:t> remain high do a few more ‘in between drawings’ or give the instruction to go back to the safe space until they feel calmer.</a:t>
            </a:r>
            <a:endParaRPr sz="1100" dirty="0">
              <a:solidFill>
                <a:schemeClr val="dk1"/>
              </a:solidFill>
              <a:latin typeface="Calibri"/>
              <a:ea typeface="Calibri"/>
              <a:cs typeface="Calibri"/>
              <a:sym typeface="Calibri"/>
            </a:endParaRPr>
          </a:p>
        </p:txBody>
      </p:sp>
      <p:sp>
        <p:nvSpPr>
          <p:cNvPr id="1823" name="Google Shape;1823;p63"/>
          <p:cNvSpPr txBox="1"/>
          <p:nvPr/>
        </p:nvSpPr>
        <p:spPr>
          <a:xfrm>
            <a:off x="5920685" y="7996554"/>
            <a:ext cx="5080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dirty="0">
                <a:solidFill>
                  <a:schemeClr val="accent5"/>
                </a:solidFill>
                <a:latin typeface="Federo"/>
                <a:ea typeface="Federo"/>
                <a:cs typeface="Federo"/>
                <a:sym typeface="Federo"/>
              </a:rPr>
              <a:t>!</a:t>
            </a:r>
            <a:endParaRPr dirty="0"/>
          </a:p>
        </p:txBody>
      </p:sp>
      <p:sp>
        <p:nvSpPr>
          <p:cNvPr id="1828" name="Google Shape;1828;p63"/>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29" name="Google Shape;1829;p63"/>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30" name="Google Shape;1830;p63"/>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31" name="Google Shape;1831;p63"/>
          <p:cNvSpPr/>
          <p:nvPr/>
        </p:nvSpPr>
        <p:spPr>
          <a:xfrm rot="1782986">
            <a:off x="286724" y="168964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32" name="Google Shape;1832;p63"/>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 name="Group 2">
            <a:extLst>
              <a:ext uri="{FF2B5EF4-FFF2-40B4-BE49-F238E27FC236}">
                <a16:creationId xmlns:a16="http://schemas.microsoft.com/office/drawing/2014/main" id="{26444A31-0CA9-B3F6-DA37-0C2ECA279537}"/>
              </a:ext>
            </a:extLst>
          </p:cNvPr>
          <p:cNvGrpSpPr/>
          <p:nvPr/>
        </p:nvGrpSpPr>
        <p:grpSpPr>
          <a:xfrm>
            <a:off x="770912" y="1616339"/>
            <a:ext cx="5673725" cy="752475"/>
            <a:chOff x="2502075" y="3403575"/>
            <a:chExt cx="5687850" cy="752850"/>
          </a:xfrm>
        </p:grpSpPr>
        <p:grpSp>
          <p:nvGrpSpPr>
            <p:cNvPr id="4" name="Group 3">
              <a:extLst>
                <a:ext uri="{FF2B5EF4-FFF2-40B4-BE49-F238E27FC236}">
                  <a16:creationId xmlns:a16="http://schemas.microsoft.com/office/drawing/2014/main" id="{D1EABB91-D2AE-CC13-CE81-123EA4CC0B6A}"/>
                </a:ext>
              </a:extLst>
            </p:cNvPr>
            <p:cNvGrpSpPr/>
            <p:nvPr/>
          </p:nvGrpSpPr>
          <p:grpSpPr>
            <a:xfrm>
              <a:off x="2508818" y="3403579"/>
              <a:ext cx="5674364" cy="752843"/>
              <a:chOff x="0" y="0"/>
              <a:chExt cx="5674364" cy="752843"/>
            </a:xfrm>
          </p:grpSpPr>
          <p:sp>
            <p:nvSpPr>
              <p:cNvPr id="5" name="Rectangle 4">
                <a:extLst>
                  <a:ext uri="{FF2B5EF4-FFF2-40B4-BE49-F238E27FC236}">
                    <a16:creationId xmlns:a16="http://schemas.microsoft.com/office/drawing/2014/main" id="{39C18F92-2253-16BE-7DC8-5AC19EECD9F6}"/>
                  </a:ext>
                </a:extLst>
              </p:cNvPr>
              <p:cNvSpPr/>
              <p:nvPr/>
            </p:nvSpPr>
            <p:spPr>
              <a:xfrm>
                <a:off x="0" y="0"/>
                <a:ext cx="5674350" cy="752825"/>
              </a:xfrm>
              <a:prstGeom prst="rect">
                <a:avLst/>
              </a:prstGeom>
              <a:noFill/>
              <a:ln>
                <a:noFill/>
              </a:ln>
            </p:spPr>
            <p:txBody>
              <a:bodyPr spcFirstLastPara="1" wrap="square" lIns="91425" tIns="91425" rIns="91425" bIns="91425" anchor="ctr" anchorCtr="0">
                <a:noAutofit/>
              </a:bodyPr>
              <a:lstStyle/>
              <a:p>
                <a:pPr>
                  <a:spcAft>
                    <a:spcPts val="800"/>
                  </a:spcAft>
                </a:pPr>
                <a:r>
                  <a:rPr lang="en-GB" sz="1100">
                    <a:effectLst/>
                    <a:latin typeface="Calibri" panose="020F0502020204030204" pitchFamily="34" charset="0"/>
                    <a:ea typeface="Calibri" panose="020F0502020204030204" pitchFamily="34" charset="0"/>
                  </a:rPr>
                  <a:t> </a:t>
                </a:r>
                <a:endParaRPr lang="en-BE" sz="1100">
                  <a:effectLst/>
                  <a:latin typeface="Calibri" panose="020F0502020204030204" pitchFamily="34" charset="0"/>
                  <a:ea typeface="Calibri" panose="020F0502020204030204" pitchFamily="34" charset="0"/>
                </a:endParaRPr>
              </a:p>
            </p:txBody>
          </p:sp>
          <p:sp>
            <p:nvSpPr>
              <p:cNvPr id="6" name="Freeform: Shape 5">
                <a:extLst>
                  <a:ext uri="{FF2B5EF4-FFF2-40B4-BE49-F238E27FC236}">
                    <a16:creationId xmlns:a16="http://schemas.microsoft.com/office/drawing/2014/main" id="{D317ABC1-D12F-955B-2E4A-2DB6569CFEDC}"/>
                  </a:ext>
                </a:extLst>
              </p:cNvPr>
              <p:cNvSpPr/>
              <p:nvPr/>
            </p:nvSpPr>
            <p:spPr>
              <a:xfrm>
                <a:off x="0" y="306397"/>
                <a:ext cx="5674364" cy="418219"/>
              </a:xfrm>
              <a:custGeom>
                <a:avLst/>
                <a:gdLst/>
                <a:ahLst/>
                <a:cxnLst/>
                <a:rect l="l" t="t" r="r" b="b"/>
                <a:pathLst>
                  <a:path w="120000" h="120000" extrusionOk="0">
                    <a:moveTo>
                      <a:pt x="0" y="60000"/>
                    </a:moveTo>
                    <a:lnTo>
                      <a:pt x="4422" y="0"/>
                    </a:lnTo>
                    <a:lnTo>
                      <a:pt x="4422" y="14922"/>
                    </a:lnTo>
                    <a:lnTo>
                      <a:pt x="115578" y="14922"/>
                    </a:lnTo>
                    <a:lnTo>
                      <a:pt x="115578" y="0"/>
                    </a:lnTo>
                    <a:lnTo>
                      <a:pt x="120000" y="60000"/>
                    </a:lnTo>
                    <a:lnTo>
                      <a:pt x="115578" y="120000"/>
                    </a:lnTo>
                    <a:lnTo>
                      <a:pt x="115578" y="105078"/>
                    </a:lnTo>
                    <a:lnTo>
                      <a:pt x="4422" y="105078"/>
                    </a:lnTo>
                    <a:lnTo>
                      <a:pt x="4422" y="120000"/>
                    </a:lnTo>
                    <a:close/>
                  </a:path>
                </a:pathLst>
              </a:custGeom>
              <a:noFill/>
              <a:ln w="9525" cap="flat" cmpd="sng">
                <a:solidFill>
                  <a:schemeClr val="accent5"/>
                </a:solidFill>
                <a:prstDash val="solid"/>
                <a:miter lim="8000"/>
                <a:headEnd type="none" w="sm" len="sm"/>
                <a:tailEnd type="none" w="sm" len="sm"/>
              </a:ln>
            </p:spPr>
            <p:txBody>
              <a:bodyPr spcFirstLastPara="1" wrap="square" lIns="91425" tIns="91425" rIns="91425" bIns="91425" anchor="ctr" anchorCtr="0">
                <a:noAutofit/>
              </a:bodyPr>
              <a:lstStyle/>
              <a:p>
                <a:endParaRPr lang="en-BE" dirty="0"/>
              </a:p>
            </p:txBody>
          </p:sp>
          <p:sp>
            <p:nvSpPr>
              <p:cNvPr id="7" name="Rectangle 6">
                <a:extLst>
                  <a:ext uri="{FF2B5EF4-FFF2-40B4-BE49-F238E27FC236}">
                    <a16:creationId xmlns:a16="http://schemas.microsoft.com/office/drawing/2014/main" id="{62E4D50F-759A-BBA0-5668-1B4F436EE958}"/>
                  </a:ext>
                </a:extLst>
              </p:cNvPr>
              <p:cNvSpPr/>
              <p:nvPr/>
            </p:nvSpPr>
            <p:spPr>
              <a:xfrm>
                <a:off x="546428" y="388446"/>
                <a:ext cx="366930" cy="364397"/>
              </a:xfrm>
              <a:prstGeom prst="rect">
                <a:avLst/>
              </a:prstGeom>
              <a:noFill/>
              <a:ln>
                <a:noFill/>
              </a:ln>
            </p:spPr>
            <p:txBody>
              <a:bodyPr spcFirstLastPara="1" wrap="square" lIns="91425" tIns="45700" rIns="91425" bIns="45700" anchor="t" anchorCtr="0">
                <a:noAutofit/>
              </a:bodyPr>
              <a:lstStyle/>
              <a:p>
                <a:pPr algn="ctr">
                  <a:spcAft>
                    <a:spcPts val="800"/>
                  </a:spcAft>
                </a:pPr>
                <a:r>
                  <a:rPr lang="en-GB" sz="1100">
                    <a:solidFill>
                      <a:srgbClr val="000000"/>
                    </a:solidFill>
                    <a:effectLst/>
                    <a:latin typeface="Calibri" panose="020F0502020204030204" pitchFamily="34" charset="0"/>
                    <a:ea typeface="Calibri" panose="020F0502020204030204" pitchFamily="34" charset="0"/>
                  </a:rPr>
                  <a:t>1</a:t>
                </a:r>
                <a:endParaRPr lang="en-BE" sz="1100">
                  <a:effectLst/>
                  <a:latin typeface="Calibri" panose="020F050202020403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132FC8A3-8D32-4EA2-0A2D-020F37477F61}"/>
                  </a:ext>
                </a:extLst>
              </p:cNvPr>
              <p:cNvSpPr/>
              <p:nvPr/>
            </p:nvSpPr>
            <p:spPr>
              <a:xfrm>
                <a:off x="1574853" y="388446"/>
                <a:ext cx="367341" cy="364397"/>
              </a:xfrm>
              <a:prstGeom prst="rect">
                <a:avLst/>
              </a:prstGeom>
              <a:noFill/>
              <a:ln>
                <a:noFill/>
              </a:ln>
            </p:spPr>
            <p:txBody>
              <a:bodyPr spcFirstLastPara="1" wrap="square" lIns="91425" tIns="45700" rIns="91425" bIns="45700" anchor="t" anchorCtr="0">
                <a:noAutofit/>
              </a:bodyPr>
              <a:lstStyle/>
              <a:p>
                <a:pPr algn="ctr">
                  <a:spcAft>
                    <a:spcPts val="800"/>
                  </a:spcAft>
                </a:pPr>
                <a:r>
                  <a:rPr lang="en-GB" sz="1100">
                    <a:solidFill>
                      <a:srgbClr val="000000"/>
                    </a:solidFill>
                    <a:effectLst/>
                    <a:latin typeface="Calibri" panose="020F0502020204030204" pitchFamily="34" charset="0"/>
                    <a:ea typeface="Calibri" panose="020F0502020204030204" pitchFamily="34" charset="0"/>
                  </a:rPr>
                  <a:t>2</a:t>
                </a:r>
                <a:endParaRPr lang="en-BE" sz="1100">
                  <a:effectLst/>
                  <a:latin typeface="Calibri" panose="020F050202020403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BC34BAA2-7A1C-624E-7D76-E0499B860220}"/>
                  </a:ext>
                </a:extLst>
              </p:cNvPr>
              <p:cNvSpPr/>
              <p:nvPr/>
            </p:nvSpPr>
            <p:spPr>
              <a:xfrm>
                <a:off x="2603279" y="388446"/>
                <a:ext cx="367341" cy="364397"/>
              </a:xfrm>
              <a:prstGeom prst="rect">
                <a:avLst/>
              </a:prstGeom>
              <a:noFill/>
              <a:ln>
                <a:noFill/>
              </a:ln>
            </p:spPr>
            <p:txBody>
              <a:bodyPr spcFirstLastPara="1" wrap="square" lIns="91425" tIns="45700" rIns="91425" bIns="45700" anchor="t" anchorCtr="0">
                <a:noAutofit/>
              </a:bodyPr>
              <a:lstStyle/>
              <a:p>
                <a:pPr algn="ctr">
                  <a:spcAft>
                    <a:spcPts val="800"/>
                  </a:spcAft>
                </a:pPr>
                <a:r>
                  <a:rPr lang="en-GB" sz="1100">
                    <a:solidFill>
                      <a:srgbClr val="000000"/>
                    </a:solidFill>
                    <a:effectLst/>
                    <a:latin typeface="Calibri" panose="020F0502020204030204" pitchFamily="34" charset="0"/>
                    <a:ea typeface="Calibri" panose="020F0502020204030204" pitchFamily="34" charset="0"/>
                  </a:rPr>
                  <a:t>3</a:t>
                </a:r>
                <a:endParaRPr lang="en-BE" sz="1100">
                  <a:effectLst/>
                  <a:latin typeface="Calibri" panose="020F050202020403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BBB9DF22-1D5E-1044-A1D6-7B26BA5895E9}"/>
                  </a:ext>
                </a:extLst>
              </p:cNvPr>
              <p:cNvSpPr/>
              <p:nvPr/>
            </p:nvSpPr>
            <p:spPr>
              <a:xfrm>
                <a:off x="3631695" y="388446"/>
                <a:ext cx="367341" cy="364397"/>
              </a:xfrm>
              <a:prstGeom prst="rect">
                <a:avLst/>
              </a:prstGeom>
              <a:noFill/>
              <a:ln>
                <a:noFill/>
              </a:ln>
            </p:spPr>
            <p:txBody>
              <a:bodyPr spcFirstLastPara="1" wrap="square" lIns="91425" tIns="45700" rIns="91425" bIns="45700" anchor="t" anchorCtr="0">
                <a:noAutofit/>
              </a:bodyPr>
              <a:lstStyle/>
              <a:p>
                <a:pPr algn="ctr">
                  <a:spcAft>
                    <a:spcPts val="800"/>
                  </a:spcAft>
                </a:pPr>
                <a:r>
                  <a:rPr lang="en-GB" sz="1100">
                    <a:solidFill>
                      <a:srgbClr val="000000"/>
                    </a:solidFill>
                    <a:effectLst/>
                    <a:latin typeface="Calibri" panose="020F0502020204030204" pitchFamily="34" charset="0"/>
                    <a:ea typeface="Calibri" panose="020F0502020204030204" pitchFamily="34" charset="0"/>
                  </a:rPr>
                  <a:t>4</a:t>
                </a:r>
                <a:endParaRPr lang="en-BE" sz="1100">
                  <a:effectLst/>
                  <a:latin typeface="Calibri" panose="020F0502020204030204" pitchFamily="34" charset="0"/>
                  <a:ea typeface="Calibri" panose="020F0502020204030204" pitchFamily="34" charset="0"/>
                </a:endParaRPr>
              </a:p>
            </p:txBody>
          </p:sp>
          <p:sp>
            <p:nvSpPr>
              <p:cNvPr id="11" name="Rectangle 10">
                <a:extLst>
                  <a:ext uri="{FF2B5EF4-FFF2-40B4-BE49-F238E27FC236}">
                    <a16:creationId xmlns:a16="http://schemas.microsoft.com/office/drawing/2014/main" id="{11CA9965-009A-266C-B592-A8C2F1C1370D}"/>
                  </a:ext>
                </a:extLst>
              </p:cNvPr>
              <p:cNvSpPr/>
              <p:nvPr/>
            </p:nvSpPr>
            <p:spPr>
              <a:xfrm>
                <a:off x="4660121" y="388446"/>
                <a:ext cx="366930" cy="364397"/>
              </a:xfrm>
              <a:prstGeom prst="rect">
                <a:avLst/>
              </a:prstGeom>
              <a:noFill/>
              <a:ln>
                <a:noFill/>
              </a:ln>
            </p:spPr>
            <p:txBody>
              <a:bodyPr spcFirstLastPara="1" wrap="square" lIns="91425" tIns="45700" rIns="91425" bIns="45700" anchor="t" anchorCtr="0">
                <a:noAutofit/>
              </a:bodyPr>
              <a:lstStyle/>
              <a:p>
                <a:pPr algn="ctr">
                  <a:spcAft>
                    <a:spcPts val="800"/>
                  </a:spcAft>
                </a:pPr>
                <a:r>
                  <a:rPr lang="en-GB" sz="1100">
                    <a:solidFill>
                      <a:srgbClr val="000000"/>
                    </a:solidFill>
                    <a:effectLst/>
                    <a:latin typeface="Calibri" panose="020F0502020204030204" pitchFamily="34" charset="0"/>
                    <a:ea typeface="Calibri" panose="020F0502020204030204" pitchFamily="34" charset="0"/>
                  </a:rPr>
                  <a:t>5</a:t>
                </a:r>
                <a:endParaRPr lang="en-BE" sz="1100">
                  <a:effectLst/>
                  <a:latin typeface="Calibri" panose="020F0502020204030204" pitchFamily="34" charset="0"/>
                  <a:ea typeface="Calibri" panose="020F0502020204030204" pitchFamily="34" charset="0"/>
                </a:endParaRPr>
              </a:p>
            </p:txBody>
          </p:sp>
          <p:sp>
            <p:nvSpPr>
              <p:cNvPr id="12" name="Rectangle 11">
                <a:extLst>
                  <a:ext uri="{FF2B5EF4-FFF2-40B4-BE49-F238E27FC236}">
                    <a16:creationId xmlns:a16="http://schemas.microsoft.com/office/drawing/2014/main" id="{79B8BFD3-A245-0B25-FE29-A65759CCF3DC}"/>
                  </a:ext>
                </a:extLst>
              </p:cNvPr>
              <p:cNvSpPr/>
              <p:nvPr/>
            </p:nvSpPr>
            <p:spPr>
              <a:xfrm>
                <a:off x="291164" y="0"/>
                <a:ext cx="788962" cy="364397"/>
              </a:xfrm>
              <a:prstGeom prst="rect">
                <a:avLst/>
              </a:prstGeom>
              <a:noFill/>
              <a:ln>
                <a:noFill/>
              </a:ln>
            </p:spPr>
            <p:txBody>
              <a:bodyPr spcFirstLastPara="1" wrap="square" lIns="91425" tIns="45700" rIns="91425" bIns="45700" anchor="t" anchorCtr="0">
                <a:noAutofit/>
              </a:bodyPr>
              <a:lstStyle/>
              <a:p>
                <a:pPr algn="ctr">
                  <a:spcAft>
                    <a:spcPts val="800"/>
                  </a:spcAft>
                </a:pPr>
                <a:r>
                  <a:rPr lang="en-GB" sz="1000">
                    <a:solidFill>
                      <a:srgbClr val="000000"/>
                    </a:solidFill>
                    <a:effectLst/>
                    <a:latin typeface="Calibri" panose="020F0502020204030204" pitchFamily="34" charset="0"/>
                    <a:ea typeface="Calibri" panose="020F0502020204030204" pitchFamily="34" charset="0"/>
                  </a:rPr>
                  <a:t>Once</a:t>
                </a:r>
                <a:endParaRPr lang="en-BE" sz="1100">
                  <a:effectLst/>
                  <a:latin typeface="Calibri" panose="020F0502020204030204" pitchFamily="34" charset="0"/>
                  <a:ea typeface="Calibri" panose="020F0502020204030204" pitchFamily="34" charset="0"/>
                </a:endParaRPr>
              </a:p>
            </p:txBody>
          </p:sp>
          <p:sp>
            <p:nvSpPr>
              <p:cNvPr id="13" name="Rectangle 12">
                <a:extLst>
                  <a:ext uri="{FF2B5EF4-FFF2-40B4-BE49-F238E27FC236}">
                    <a16:creationId xmlns:a16="http://schemas.microsoft.com/office/drawing/2014/main" id="{5712E914-1F05-6518-319A-D4A9D80D04FF}"/>
                  </a:ext>
                </a:extLst>
              </p:cNvPr>
              <p:cNvSpPr/>
              <p:nvPr/>
            </p:nvSpPr>
            <p:spPr>
              <a:xfrm>
                <a:off x="2167293" y="0"/>
                <a:ext cx="1239149" cy="364397"/>
              </a:xfrm>
              <a:prstGeom prst="rect">
                <a:avLst/>
              </a:prstGeom>
              <a:noFill/>
              <a:ln>
                <a:noFill/>
              </a:ln>
            </p:spPr>
            <p:txBody>
              <a:bodyPr spcFirstLastPara="1" wrap="square" lIns="91425" tIns="45700" rIns="91425" bIns="45700" anchor="t" anchorCtr="0">
                <a:noAutofit/>
              </a:bodyPr>
              <a:lstStyle/>
              <a:p>
                <a:pPr algn="ctr">
                  <a:spcAft>
                    <a:spcPts val="800"/>
                  </a:spcAft>
                </a:pPr>
                <a:r>
                  <a:rPr lang="en-GB" sz="1000">
                    <a:solidFill>
                      <a:srgbClr val="000000"/>
                    </a:solidFill>
                    <a:effectLst/>
                    <a:latin typeface="Calibri" panose="020F0502020204030204" pitchFamily="34" charset="0"/>
                    <a:ea typeface="Calibri" panose="020F0502020204030204" pitchFamily="34" charset="0"/>
                  </a:rPr>
                  <a:t>A few times</a:t>
                </a:r>
                <a:endParaRPr lang="en-BE" sz="1100">
                  <a:effectLst/>
                  <a:latin typeface="Calibri" panose="020F0502020204030204" pitchFamily="34" charset="0"/>
                  <a:ea typeface="Calibri" panose="020F0502020204030204" pitchFamily="34" charset="0"/>
                </a:endParaRPr>
              </a:p>
            </p:txBody>
          </p:sp>
          <p:sp>
            <p:nvSpPr>
              <p:cNvPr id="14" name="Rectangle 13">
                <a:extLst>
                  <a:ext uri="{FF2B5EF4-FFF2-40B4-BE49-F238E27FC236}">
                    <a16:creationId xmlns:a16="http://schemas.microsoft.com/office/drawing/2014/main" id="{684B7B91-A143-F568-7A65-7DEBB0D05F18}"/>
                  </a:ext>
                </a:extLst>
              </p:cNvPr>
              <p:cNvSpPr/>
              <p:nvPr/>
            </p:nvSpPr>
            <p:spPr>
              <a:xfrm>
                <a:off x="4224135" y="0"/>
                <a:ext cx="1239149" cy="364397"/>
              </a:xfrm>
              <a:prstGeom prst="rect">
                <a:avLst/>
              </a:prstGeom>
              <a:noFill/>
              <a:ln>
                <a:noFill/>
              </a:ln>
            </p:spPr>
            <p:txBody>
              <a:bodyPr spcFirstLastPara="1" wrap="square" lIns="91425" tIns="45700" rIns="91425" bIns="45700" anchor="t" anchorCtr="0">
                <a:noAutofit/>
              </a:bodyPr>
              <a:lstStyle/>
              <a:p>
                <a:pPr algn="ctr">
                  <a:spcAft>
                    <a:spcPts val="800"/>
                  </a:spcAft>
                </a:pPr>
                <a:r>
                  <a:rPr lang="en-GB" sz="1000" dirty="0">
                    <a:solidFill>
                      <a:srgbClr val="000000"/>
                    </a:solidFill>
                    <a:effectLst/>
                    <a:latin typeface="Calibri" panose="020F0502020204030204" pitchFamily="34" charset="0"/>
                    <a:ea typeface="Calibri" panose="020F0502020204030204" pitchFamily="34" charset="0"/>
                  </a:rPr>
                  <a:t>Often</a:t>
                </a:r>
                <a:endParaRPr lang="en-BE" sz="1100" dirty="0">
                  <a:effectLst/>
                  <a:latin typeface="Calibri" panose="020F0502020204030204" pitchFamily="34" charset="0"/>
                  <a:ea typeface="Calibri" panose="020F0502020204030204" pitchFamily="34" charset="0"/>
                </a:endParaRPr>
              </a:p>
            </p:txBody>
          </p:sp>
        </p:grpSp>
      </p:grpSp>
      <p:grpSp>
        <p:nvGrpSpPr>
          <p:cNvPr id="15" name="Group 14">
            <a:extLst>
              <a:ext uri="{FF2B5EF4-FFF2-40B4-BE49-F238E27FC236}">
                <a16:creationId xmlns:a16="http://schemas.microsoft.com/office/drawing/2014/main" id="{D4F3E6C1-DE3A-6531-C6BE-D3B3B8A290CE}"/>
              </a:ext>
            </a:extLst>
          </p:cNvPr>
          <p:cNvGrpSpPr/>
          <p:nvPr/>
        </p:nvGrpSpPr>
        <p:grpSpPr>
          <a:xfrm>
            <a:off x="770912" y="2994574"/>
            <a:ext cx="5673725" cy="847725"/>
            <a:chOff x="2502075" y="3356525"/>
            <a:chExt cx="5687850" cy="846950"/>
          </a:xfrm>
        </p:grpSpPr>
        <p:grpSp>
          <p:nvGrpSpPr>
            <p:cNvPr id="16" name="Group 15">
              <a:extLst>
                <a:ext uri="{FF2B5EF4-FFF2-40B4-BE49-F238E27FC236}">
                  <a16:creationId xmlns:a16="http://schemas.microsoft.com/office/drawing/2014/main" id="{837872A0-0224-C6D7-95F1-4F702BAE638B}"/>
                </a:ext>
              </a:extLst>
            </p:cNvPr>
            <p:cNvGrpSpPr/>
            <p:nvPr/>
          </p:nvGrpSpPr>
          <p:grpSpPr>
            <a:xfrm>
              <a:off x="2508818" y="3356528"/>
              <a:ext cx="5674364" cy="846944"/>
              <a:chOff x="0" y="0"/>
              <a:chExt cx="5674364" cy="846944"/>
            </a:xfrm>
          </p:grpSpPr>
          <p:sp>
            <p:nvSpPr>
              <p:cNvPr id="17" name="Rectangle 16">
                <a:extLst>
                  <a:ext uri="{FF2B5EF4-FFF2-40B4-BE49-F238E27FC236}">
                    <a16:creationId xmlns:a16="http://schemas.microsoft.com/office/drawing/2014/main" id="{C7012519-C513-ADAD-12CB-6EDB34EF40BF}"/>
                  </a:ext>
                </a:extLst>
              </p:cNvPr>
              <p:cNvSpPr/>
              <p:nvPr/>
            </p:nvSpPr>
            <p:spPr>
              <a:xfrm>
                <a:off x="0" y="0"/>
                <a:ext cx="5674350" cy="846925"/>
              </a:xfrm>
              <a:prstGeom prst="rect">
                <a:avLst/>
              </a:prstGeom>
              <a:noFill/>
              <a:ln>
                <a:noFill/>
              </a:ln>
            </p:spPr>
            <p:txBody>
              <a:bodyPr spcFirstLastPara="1" wrap="square" lIns="91425" tIns="91425" rIns="91425" bIns="91425" anchor="ctr" anchorCtr="0">
                <a:noAutofit/>
              </a:bodyPr>
              <a:lstStyle/>
              <a:p>
                <a:pPr>
                  <a:spcAft>
                    <a:spcPts val="800"/>
                  </a:spcAft>
                </a:pPr>
                <a:r>
                  <a:rPr lang="en-GB" sz="1100">
                    <a:effectLst/>
                    <a:latin typeface="Calibri" panose="020F0502020204030204" pitchFamily="34" charset="0"/>
                    <a:ea typeface="Calibri" panose="020F0502020204030204" pitchFamily="34" charset="0"/>
                  </a:rPr>
                  <a:t> </a:t>
                </a:r>
                <a:endParaRPr lang="en-BE" sz="1100">
                  <a:effectLst/>
                  <a:latin typeface="Calibri" panose="020F0502020204030204" pitchFamily="34" charset="0"/>
                  <a:ea typeface="Calibri" panose="020F0502020204030204" pitchFamily="34" charset="0"/>
                </a:endParaRPr>
              </a:p>
            </p:txBody>
          </p:sp>
          <p:sp>
            <p:nvSpPr>
              <p:cNvPr id="18" name="Freeform: Shape 17">
                <a:extLst>
                  <a:ext uri="{FF2B5EF4-FFF2-40B4-BE49-F238E27FC236}">
                    <a16:creationId xmlns:a16="http://schemas.microsoft.com/office/drawing/2014/main" id="{79FC9A35-EF01-7668-BBAA-03FAF906F536}"/>
                  </a:ext>
                </a:extLst>
              </p:cNvPr>
              <p:cNvSpPr/>
              <p:nvPr/>
            </p:nvSpPr>
            <p:spPr>
              <a:xfrm>
                <a:off x="0" y="400946"/>
                <a:ext cx="5674364" cy="417798"/>
              </a:xfrm>
              <a:custGeom>
                <a:avLst/>
                <a:gdLst/>
                <a:ahLst/>
                <a:cxnLst/>
                <a:rect l="l" t="t" r="r" b="b"/>
                <a:pathLst>
                  <a:path w="120000" h="120000" extrusionOk="0">
                    <a:moveTo>
                      <a:pt x="0" y="60000"/>
                    </a:moveTo>
                    <a:lnTo>
                      <a:pt x="4418" y="0"/>
                    </a:lnTo>
                    <a:lnTo>
                      <a:pt x="4418" y="14922"/>
                    </a:lnTo>
                    <a:lnTo>
                      <a:pt x="115582" y="14922"/>
                    </a:lnTo>
                    <a:lnTo>
                      <a:pt x="115582" y="0"/>
                    </a:lnTo>
                    <a:lnTo>
                      <a:pt x="120000" y="60000"/>
                    </a:lnTo>
                    <a:lnTo>
                      <a:pt x="115582" y="120000"/>
                    </a:lnTo>
                    <a:lnTo>
                      <a:pt x="115582" y="105078"/>
                    </a:lnTo>
                    <a:lnTo>
                      <a:pt x="4418" y="105078"/>
                    </a:lnTo>
                    <a:lnTo>
                      <a:pt x="4418" y="120000"/>
                    </a:lnTo>
                    <a:close/>
                  </a:path>
                </a:pathLst>
              </a:custGeom>
              <a:noFill/>
              <a:ln w="9525" cap="flat" cmpd="sng">
                <a:solidFill>
                  <a:schemeClr val="accent5"/>
                </a:solidFill>
                <a:prstDash val="solid"/>
                <a:miter lim="8000"/>
                <a:headEnd type="none" w="sm" len="sm"/>
                <a:tailEnd type="none" w="sm" len="sm"/>
              </a:ln>
            </p:spPr>
            <p:txBody>
              <a:bodyPr spcFirstLastPara="1" wrap="square" lIns="91425" tIns="91425" rIns="91425" bIns="91425" anchor="ctr" anchorCtr="0">
                <a:noAutofit/>
              </a:bodyPr>
              <a:lstStyle/>
              <a:p>
                <a:endParaRPr lang="en-BE" dirty="0"/>
              </a:p>
            </p:txBody>
          </p:sp>
          <p:sp>
            <p:nvSpPr>
              <p:cNvPr id="19" name="Rectangle 18">
                <a:extLst>
                  <a:ext uri="{FF2B5EF4-FFF2-40B4-BE49-F238E27FC236}">
                    <a16:creationId xmlns:a16="http://schemas.microsoft.com/office/drawing/2014/main" id="{6DC0749D-7A87-B9B7-794E-FF2300FEB799}"/>
                  </a:ext>
                </a:extLst>
              </p:cNvPr>
              <p:cNvSpPr/>
              <p:nvPr/>
            </p:nvSpPr>
            <p:spPr>
              <a:xfrm>
                <a:off x="546427" y="482913"/>
                <a:ext cx="366930" cy="364031"/>
              </a:xfrm>
              <a:prstGeom prst="rect">
                <a:avLst/>
              </a:prstGeom>
              <a:noFill/>
              <a:ln>
                <a:noFill/>
              </a:ln>
            </p:spPr>
            <p:txBody>
              <a:bodyPr spcFirstLastPara="1" wrap="square" lIns="91425" tIns="45700" rIns="91425" bIns="45700" anchor="t" anchorCtr="0">
                <a:noAutofit/>
              </a:bodyPr>
              <a:lstStyle/>
              <a:p>
                <a:pPr algn="ctr">
                  <a:spcAft>
                    <a:spcPts val="800"/>
                  </a:spcAft>
                </a:pPr>
                <a:r>
                  <a:rPr lang="en-GB" sz="1100">
                    <a:solidFill>
                      <a:srgbClr val="000000"/>
                    </a:solidFill>
                    <a:effectLst/>
                    <a:latin typeface="Calibri" panose="020F0502020204030204" pitchFamily="34" charset="0"/>
                    <a:ea typeface="Calibri" panose="020F0502020204030204" pitchFamily="34" charset="0"/>
                  </a:rPr>
                  <a:t>1</a:t>
                </a:r>
                <a:endParaRPr lang="en-BE" sz="1100">
                  <a:effectLst/>
                  <a:latin typeface="Calibri" panose="020F0502020204030204" pitchFamily="34" charset="0"/>
                  <a:ea typeface="Calibri" panose="020F0502020204030204" pitchFamily="34" charset="0"/>
                </a:endParaRPr>
              </a:p>
            </p:txBody>
          </p:sp>
          <p:sp>
            <p:nvSpPr>
              <p:cNvPr id="20" name="Rectangle 19">
                <a:extLst>
                  <a:ext uri="{FF2B5EF4-FFF2-40B4-BE49-F238E27FC236}">
                    <a16:creationId xmlns:a16="http://schemas.microsoft.com/office/drawing/2014/main" id="{6337E45C-B1F2-A516-AA8F-4C1DCB16823D}"/>
                  </a:ext>
                </a:extLst>
              </p:cNvPr>
              <p:cNvSpPr/>
              <p:nvPr/>
            </p:nvSpPr>
            <p:spPr>
              <a:xfrm>
                <a:off x="1574844" y="482913"/>
                <a:ext cx="367341" cy="364031"/>
              </a:xfrm>
              <a:prstGeom prst="rect">
                <a:avLst/>
              </a:prstGeom>
              <a:noFill/>
              <a:ln>
                <a:noFill/>
              </a:ln>
            </p:spPr>
            <p:txBody>
              <a:bodyPr spcFirstLastPara="1" wrap="square" lIns="91425" tIns="45700" rIns="91425" bIns="45700" anchor="t" anchorCtr="0">
                <a:noAutofit/>
              </a:bodyPr>
              <a:lstStyle/>
              <a:p>
                <a:pPr algn="ctr">
                  <a:spcAft>
                    <a:spcPts val="800"/>
                  </a:spcAft>
                </a:pPr>
                <a:r>
                  <a:rPr lang="en-GB" sz="1100">
                    <a:solidFill>
                      <a:srgbClr val="000000"/>
                    </a:solidFill>
                    <a:effectLst/>
                    <a:latin typeface="Calibri" panose="020F0502020204030204" pitchFamily="34" charset="0"/>
                    <a:ea typeface="Calibri" panose="020F0502020204030204" pitchFamily="34" charset="0"/>
                  </a:rPr>
                  <a:t>2</a:t>
                </a:r>
                <a:endParaRPr lang="en-BE" sz="1100">
                  <a:effectLst/>
                  <a:latin typeface="Calibri" panose="020F0502020204030204" pitchFamily="34" charset="0"/>
                  <a:ea typeface="Calibri" panose="020F0502020204030204" pitchFamily="34" charset="0"/>
                </a:endParaRPr>
              </a:p>
            </p:txBody>
          </p:sp>
          <p:sp>
            <p:nvSpPr>
              <p:cNvPr id="21" name="Rectangle 20">
                <a:extLst>
                  <a:ext uri="{FF2B5EF4-FFF2-40B4-BE49-F238E27FC236}">
                    <a16:creationId xmlns:a16="http://schemas.microsoft.com/office/drawing/2014/main" id="{ACD44F17-7C58-925B-3BC4-8E23009F34CD}"/>
                  </a:ext>
                </a:extLst>
              </p:cNvPr>
              <p:cNvSpPr/>
              <p:nvPr/>
            </p:nvSpPr>
            <p:spPr>
              <a:xfrm>
                <a:off x="2603269" y="482913"/>
                <a:ext cx="367341" cy="364031"/>
              </a:xfrm>
              <a:prstGeom prst="rect">
                <a:avLst/>
              </a:prstGeom>
              <a:noFill/>
              <a:ln>
                <a:noFill/>
              </a:ln>
            </p:spPr>
            <p:txBody>
              <a:bodyPr spcFirstLastPara="1" wrap="square" lIns="91425" tIns="45700" rIns="91425" bIns="45700" anchor="t" anchorCtr="0">
                <a:noAutofit/>
              </a:bodyPr>
              <a:lstStyle/>
              <a:p>
                <a:pPr algn="ctr">
                  <a:spcAft>
                    <a:spcPts val="800"/>
                  </a:spcAft>
                </a:pPr>
                <a:r>
                  <a:rPr lang="en-GB" sz="1100">
                    <a:solidFill>
                      <a:srgbClr val="000000"/>
                    </a:solidFill>
                    <a:effectLst/>
                    <a:latin typeface="Calibri" panose="020F0502020204030204" pitchFamily="34" charset="0"/>
                    <a:ea typeface="Calibri" panose="020F0502020204030204" pitchFamily="34" charset="0"/>
                  </a:rPr>
                  <a:t>3</a:t>
                </a:r>
                <a:endParaRPr lang="en-BE" sz="1100">
                  <a:effectLst/>
                  <a:latin typeface="Calibri" panose="020F0502020204030204" pitchFamily="34" charset="0"/>
                  <a:ea typeface="Calibri" panose="020F0502020204030204" pitchFamily="34" charset="0"/>
                </a:endParaRPr>
              </a:p>
            </p:txBody>
          </p:sp>
          <p:sp>
            <p:nvSpPr>
              <p:cNvPr id="22" name="Rectangle 21">
                <a:extLst>
                  <a:ext uri="{FF2B5EF4-FFF2-40B4-BE49-F238E27FC236}">
                    <a16:creationId xmlns:a16="http://schemas.microsoft.com/office/drawing/2014/main" id="{4DB0E155-F945-1A51-8A5B-ED73506258DE}"/>
                  </a:ext>
                </a:extLst>
              </p:cNvPr>
              <p:cNvSpPr/>
              <p:nvPr/>
            </p:nvSpPr>
            <p:spPr>
              <a:xfrm>
                <a:off x="3631695" y="482913"/>
                <a:ext cx="367341" cy="364031"/>
              </a:xfrm>
              <a:prstGeom prst="rect">
                <a:avLst/>
              </a:prstGeom>
              <a:noFill/>
              <a:ln>
                <a:noFill/>
              </a:ln>
            </p:spPr>
            <p:txBody>
              <a:bodyPr spcFirstLastPara="1" wrap="square" lIns="91425" tIns="45700" rIns="91425" bIns="45700" anchor="t" anchorCtr="0">
                <a:noAutofit/>
              </a:bodyPr>
              <a:lstStyle/>
              <a:p>
                <a:pPr algn="ctr">
                  <a:spcAft>
                    <a:spcPts val="800"/>
                  </a:spcAft>
                </a:pPr>
                <a:r>
                  <a:rPr lang="en-GB" sz="1100">
                    <a:solidFill>
                      <a:srgbClr val="000000"/>
                    </a:solidFill>
                    <a:effectLst/>
                    <a:latin typeface="Calibri" panose="020F0502020204030204" pitchFamily="34" charset="0"/>
                    <a:ea typeface="Calibri" panose="020F0502020204030204" pitchFamily="34" charset="0"/>
                  </a:rPr>
                  <a:t>4</a:t>
                </a:r>
                <a:endParaRPr lang="en-BE" sz="1100">
                  <a:effectLst/>
                  <a:latin typeface="Calibri" panose="020F0502020204030204" pitchFamily="34" charset="0"/>
                  <a:ea typeface="Calibri" panose="020F0502020204030204" pitchFamily="34" charset="0"/>
                </a:endParaRPr>
              </a:p>
            </p:txBody>
          </p:sp>
          <p:sp>
            <p:nvSpPr>
              <p:cNvPr id="23" name="Rectangle 22">
                <a:extLst>
                  <a:ext uri="{FF2B5EF4-FFF2-40B4-BE49-F238E27FC236}">
                    <a16:creationId xmlns:a16="http://schemas.microsoft.com/office/drawing/2014/main" id="{2374DA3B-E93E-F3FF-A070-E7A02BBC639C}"/>
                  </a:ext>
                </a:extLst>
              </p:cNvPr>
              <p:cNvSpPr/>
              <p:nvPr/>
            </p:nvSpPr>
            <p:spPr>
              <a:xfrm>
                <a:off x="4660111" y="482913"/>
                <a:ext cx="366930" cy="364031"/>
              </a:xfrm>
              <a:prstGeom prst="rect">
                <a:avLst/>
              </a:prstGeom>
              <a:noFill/>
              <a:ln>
                <a:noFill/>
              </a:ln>
            </p:spPr>
            <p:txBody>
              <a:bodyPr spcFirstLastPara="1" wrap="square" lIns="91425" tIns="45700" rIns="91425" bIns="45700" anchor="t" anchorCtr="0">
                <a:noAutofit/>
              </a:bodyPr>
              <a:lstStyle/>
              <a:p>
                <a:pPr algn="ctr">
                  <a:spcAft>
                    <a:spcPts val="800"/>
                  </a:spcAft>
                </a:pPr>
                <a:r>
                  <a:rPr lang="en-GB" sz="1100">
                    <a:solidFill>
                      <a:srgbClr val="000000"/>
                    </a:solidFill>
                    <a:effectLst/>
                    <a:latin typeface="Calibri" panose="020F0502020204030204" pitchFamily="34" charset="0"/>
                    <a:ea typeface="Calibri" panose="020F0502020204030204" pitchFamily="34" charset="0"/>
                  </a:rPr>
                  <a:t>5</a:t>
                </a:r>
                <a:endParaRPr lang="en-BE" sz="1100">
                  <a:effectLst/>
                  <a:latin typeface="Calibri" panose="020F0502020204030204" pitchFamily="34" charset="0"/>
                  <a:ea typeface="Calibri" panose="020F0502020204030204" pitchFamily="34" charset="0"/>
                </a:endParaRPr>
              </a:p>
            </p:txBody>
          </p:sp>
          <p:sp>
            <p:nvSpPr>
              <p:cNvPr id="24" name="Rectangle 23">
                <a:extLst>
                  <a:ext uri="{FF2B5EF4-FFF2-40B4-BE49-F238E27FC236}">
                    <a16:creationId xmlns:a16="http://schemas.microsoft.com/office/drawing/2014/main" id="{D17B495A-08FF-163A-F357-4C167BF927BB}"/>
                  </a:ext>
                </a:extLst>
              </p:cNvPr>
              <p:cNvSpPr/>
              <p:nvPr/>
            </p:nvSpPr>
            <p:spPr>
              <a:xfrm>
                <a:off x="273899" y="25887"/>
                <a:ext cx="914747" cy="433004"/>
              </a:xfrm>
              <a:prstGeom prst="rect">
                <a:avLst/>
              </a:prstGeom>
              <a:noFill/>
              <a:ln>
                <a:noFill/>
              </a:ln>
            </p:spPr>
            <p:txBody>
              <a:bodyPr spcFirstLastPara="1" wrap="square" lIns="91425" tIns="45700" rIns="91425" bIns="45700" anchor="t" anchorCtr="0">
                <a:noAutofit/>
              </a:bodyPr>
              <a:lstStyle/>
              <a:p>
                <a:pPr algn="ctr">
                  <a:spcAft>
                    <a:spcPts val="800"/>
                  </a:spcAft>
                </a:pPr>
                <a:r>
                  <a:rPr lang="en-GB" sz="1000">
                    <a:solidFill>
                      <a:srgbClr val="000000"/>
                    </a:solidFill>
                    <a:effectLst/>
                    <a:latin typeface="Calibri" panose="020F0502020204030204" pitchFamily="34" charset="0"/>
                    <a:ea typeface="Calibri" panose="020F0502020204030204" pitchFamily="34" charset="0"/>
                  </a:rPr>
                  <a:t>Completely unexpected</a:t>
                </a:r>
                <a:endParaRPr lang="en-BE" sz="1100">
                  <a:effectLst/>
                  <a:latin typeface="Calibri" panose="020F0502020204030204" pitchFamily="34" charset="0"/>
                  <a:ea typeface="Calibri" panose="020F0502020204030204" pitchFamily="34" charset="0"/>
                </a:endParaRPr>
              </a:p>
            </p:txBody>
          </p:sp>
          <p:sp>
            <p:nvSpPr>
              <p:cNvPr id="25" name="Rectangle 24">
                <a:extLst>
                  <a:ext uri="{FF2B5EF4-FFF2-40B4-BE49-F238E27FC236}">
                    <a16:creationId xmlns:a16="http://schemas.microsoft.com/office/drawing/2014/main" id="{4DADF259-ED02-79E1-3985-5D64DB9ADFC8}"/>
                  </a:ext>
                </a:extLst>
              </p:cNvPr>
              <p:cNvSpPr/>
              <p:nvPr/>
            </p:nvSpPr>
            <p:spPr>
              <a:xfrm>
                <a:off x="2167283" y="94860"/>
                <a:ext cx="1239149" cy="364031"/>
              </a:xfrm>
              <a:prstGeom prst="rect">
                <a:avLst/>
              </a:prstGeom>
              <a:noFill/>
              <a:ln>
                <a:noFill/>
              </a:ln>
            </p:spPr>
            <p:txBody>
              <a:bodyPr spcFirstLastPara="1" wrap="square" lIns="91425" tIns="45700" rIns="91425" bIns="45700" anchor="t" anchorCtr="0">
                <a:noAutofit/>
              </a:bodyPr>
              <a:lstStyle/>
              <a:p>
                <a:pPr algn="ctr">
                  <a:spcAft>
                    <a:spcPts val="800"/>
                  </a:spcAft>
                </a:pPr>
                <a:r>
                  <a:rPr lang="en-GB" sz="1000">
                    <a:solidFill>
                      <a:srgbClr val="000000"/>
                    </a:solidFill>
                    <a:effectLst/>
                    <a:latin typeface="Calibri" panose="020F0502020204030204" pitchFamily="34" charset="0"/>
                    <a:ea typeface="Calibri" panose="020F0502020204030204" pitchFamily="34" charset="0"/>
                  </a:rPr>
                  <a:t>Some notice</a:t>
                </a:r>
                <a:endParaRPr lang="en-BE" sz="1100">
                  <a:effectLst/>
                  <a:latin typeface="Calibri" panose="020F0502020204030204" pitchFamily="34" charset="0"/>
                  <a:ea typeface="Calibri" panose="020F0502020204030204" pitchFamily="34" charset="0"/>
                </a:endParaRPr>
              </a:p>
            </p:txBody>
          </p:sp>
          <p:sp>
            <p:nvSpPr>
              <p:cNvPr id="26" name="Rectangle 25">
                <a:extLst>
                  <a:ext uri="{FF2B5EF4-FFF2-40B4-BE49-F238E27FC236}">
                    <a16:creationId xmlns:a16="http://schemas.microsoft.com/office/drawing/2014/main" id="{6759B21E-C029-E1AE-B7D6-54A18C1EDA07}"/>
                  </a:ext>
                </a:extLst>
              </p:cNvPr>
              <p:cNvSpPr/>
              <p:nvPr/>
            </p:nvSpPr>
            <p:spPr>
              <a:xfrm>
                <a:off x="4224135" y="0"/>
                <a:ext cx="1239149" cy="458882"/>
              </a:xfrm>
              <a:prstGeom prst="rect">
                <a:avLst/>
              </a:prstGeom>
              <a:noFill/>
              <a:ln>
                <a:noFill/>
              </a:ln>
            </p:spPr>
            <p:txBody>
              <a:bodyPr spcFirstLastPara="1" wrap="square" lIns="91425" tIns="45700" rIns="91425" bIns="45700" anchor="t" anchorCtr="0">
                <a:noAutofit/>
              </a:bodyPr>
              <a:lstStyle/>
              <a:p>
                <a:pPr algn="ctr">
                  <a:spcAft>
                    <a:spcPts val="800"/>
                  </a:spcAft>
                </a:pPr>
                <a:r>
                  <a:rPr lang="en-GB" sz="1000">
                    <a:solidFill>
                      <a:srgbClr val="000000"/>
                    </a:solidFill>
                    <a:effectLst/>
                    <a:latin typeface="Calibri" panose="020F0502020204030204" pitchFamily="34" charset="0"/>
                    <a:ea typeface="Calibri" panose="020F0502020204030204" pitchFamily="34" charset="0"/>
                  </a:rPr>
                  <a:t>Prepared and expected</a:t>
                </a:r>
                <a:endParaRPr lang="en-BE" sz="1100">
                  <a:effectLst/>
                  <a:latin typeface="Calibri" panose="020F0502020204030204" pitchFamily="34" charset="0"/>
                  <a:ea typeface="Calibri" panose="020F0502020204030204" pitchFamily="34" charset="0"/>
                </a:endParaRPr>
              </a:p>
            </p:txBody>
          </p:sp>
        </p:grpSp>
      </p:grpSp>
      <p:grpSp>
        <p:nvGrpSpPr>
          <p:cNvPr id="27" name="Group 26">
            <a:extLst>
              <a:ext uri="{FF2B5EF4-FFF2-40B4-BE49-F238E27FC236}">
                <a16:creationId xmlns:a16="http://schemas.microsoft.com/office/drawing/2014/main" id="{22723E84-D0F1-D165-8F3B-D5AC84E66329}"/>
              </a:ext>
            </a:extLst>
          </p:cNvPr>
          <p:cNvGrpSpPr/>
          <p:nvPr/>
        </p:nvGrpSpPr>
        <p:grpSpPr>
          <a:xfrm>
            <a:off x="764186" y="4435615"/>
            <a:ext cx="5673725" cy="752475"/>
            <a:chOff x="2502075" y="3403575"/>
            <a:chExt cx="5687850" cy="752850"/>
          </a:xfrm>
        </p:grpSpPr>
        <p:grpSp>
          <p:nvGrpSpPr>
            <p:cNvPr id="28" name="Group 27">
              <a:extLst>
                <a:ext uri="{FF2B5EF4-FFF2-40B4-BE49-F238E27FC236}">
                  <a16:creationId xmlns:a16="http://schemas.microsoft.com/office/drawing/2014/main" id="{85829E03-FF9B-4D90-5F29-9C5DA3C90CA8}"/>
                </a:ext>
              </a:extLst>
            </p:cNvPr>
            <p:cNvGrpSpPr/>
            <p:nvPr/>
          </p:nvGrpSpPr>
          <p:grpSpPr>
            <a:xfrm>
              <a:off x="2508818" y="3403583"/>
              <a:ext cx="5674364" cy="752834"/>
              <a:chOff x="0" y="0"/>
              <a:chExt cx="5674364" cy="752834"/>
            </a:xfrm>
          </p:grpSpPr>
          <p:sp>
            <p:nvSpPr>
              <p:cNvPr id="29" name="Rectangle 28">
                <a:extLst>
                  <a:ext uri="{FF2B5EF4-FFF2-40B4-BE49-F238E27FC236}">
                    <a16:creationId xmlns:a16="http://schemas.microsoft.com/office/drawing/2014/main" id="{AFC6CC92-76E4-27DE-8C92-58FE35529FEC}"/>
                  </a:ext>
                </a:extLst>
              </p:cNvPr>
              <p:cNvSpPr/>
              <p:nvPr/>
            </p:nvSpPr>
            <p:spPr>
              <a:xfrm>
                <a:off x="0" y="0"/>
                <a:ext cx="5674350" cy="752825"/>
              </a:xfrm>
              <a:prstGeom prst="rect">
                <a:avLst/>
              </a:prstGeom>
              <a:noFill/>
              <a:ln>
                <a:noFill/>
              </a:ln>
            </p:spPr>
            <p:txBody>
              <a:bodyPr spcFirstLastPara="1" wrap="square" lIns="91425" tIns="91425" rIns="91425" bIns="91425" anchor="ctr" anchorCtr="0">
                <a:noAutofit/>
              </a:bodyPr>
              <a:lstStyle/>
              <a:p>
                <a:pPr>
                  <a:spcAft>
                    <a:spcPts val="800"/>
                  </a:spcAft>
                </a:pPr>
                <a:r>
                  <a:rPr lang="en-GB" sz="1100">
                    <a:effectLst/>
                    <a:latin typeface="Calibri" panose="020F0502020204030204" pitchFamily="34" charset="0"/>
                    <a:ea typeface="Calibri" panose="020F0502020204030204" pitchFamily="34" charset="0"/>
                  </a:rPr>
                  <a:t> </a:t>
                </a:r>
                <a:endParaRPr lang="en-BE" sz="1100">
                  <a:effectLst/>
                  <a:latin typeface="Calibri" panose="020F0502020204030204" pitchFamily="34" charset="0"/>
                  <a:ea typeface="Calibri" panose="020F0502020204030204" pitchFamily="34" charset="0"/>
                </a:endParaRPr>
              </a:p>
            </p:txBody>
          </p:sp>
          <p:sp>
            <p:nvSpPr>
              <p:cNvPr id="30" name="Freeform: Shape 29">
                <a:extLst>
                  <a:ext uri="{FF2B5EF4-FFF2-40B4-BE49-F238E27FC236}">
                    <a16:creationId xmlns:a16="http://schemas.microsoft.com/office/drawing/2014/main" id="{EC26F5EF-10FE-87E9-5A61-BBA743C7018C}"/>
                  </a:ext>
                </a:extLst>
              </p:cNvPr>
              <p:cNvSpPr/>
              <p:nvPr/>
            </p:nvSpPr>
            <p:spPr>
              <a:xfrm>
                <a:off x="0" y="306397"/>
                <a:ext cx="5674364" cy="418219"/>
              </a:xfrm>
              <a:custGeom>
                <a:avLst/>
                <a:gdLst/>
                <a:ahLst/>
                <a:cxnLst/>
                <a:rect l="l" t="t" r="r" b="b"/>
                <a:pathLst>
                  <a:path w="120000" h="120000" extrusionOk="0">
                    <a:moveTo>
                      <a:pt x="0" y="60000"/>
                    </a:moveTo>
                    <a:lnTo>
                      <a:pt x="4422" y="0"/>
                    </a:lnTo>
                    <a:lnTo>
                      <a:pt x="4422" y="14922"/>
                    </a:lnTo>
                    <a:lnTo>
                      <a:pt x="115578" y="14922"/>
                    </a:lnTo>
                    <a:lnTo>
                      <a:pt x="115578" y="0"/>
                    </a:lnTo>
                    <a:lnTo>
                      <a:pt x="120000" y="60000"/>
                    </a:lnTo>
                    <a:lnTo>
                      <a:pt x="115578" y="120000"/>
                    </a:lnTo>
                    <a:lnTo>
                      <a:pt x="115578" y="105078"/>
                    </a:lnTo>
                    <a:lnTo>
                      <a:pt x="4422" y="105078"/>
                    </a:lnTo>
                    <a:lnTo>
                      <a:pt x="4422" y="120000"/>
                    </a:lnTo>
                    <a:close/>
                  </a:path>
                </a:pathLst>
              </a:custGeom>
              <a:noFill/>
              <a:ln w="9525" cap="flat" cmpd="sng">
                <a:solidFill>
                  <a:schemeClr val="accent5"/>
                </a:solidFill>
                <a:prstDash val="solid"/>
                <a:miter lim="8000"/>
                <a:headEnd type="none" w="sm" len="sm"/>
                <a:tailEnd type="none" w="sm" len="sm"/>
              </a:ln>
            </p:spPr>
            <p:txBody>
              <a:bodyPr spcFirstLastPara="1" wrap="square" lIns="91425" tIns="91425" rIns="91425" bIns="91425" anchor="ctr" anchorCtr="0">
                <a:noAutofit/>
              </a:bodyPr>
              <a:lstStyle/>
              <a:p>
                <a:endParaRPr lang="en-BE"/>
              </a:p>
            </p:txBody>
          </p:sp>
          <p:sp>
            <p:nvSpPr>
              <p:cNvPr id="31" name="Rectangle 30">
                <a:extLst>
                  <a:ext uri="{FF2B5EF4-FFF2-40B4-BE49-F238E27FC236}">
                    <a16:creationId xmlns:a16="http://schemas.microsoft.com/office/drawing/2014/main" id="{A0A4C27D-C1F0-D608-D347-5369EB53C1C9}"/>
                  </a:ext>
                </a:extLst>
              </p:cNvPr>
              <p:cNvSpPr/>
              <p:nvPr/>
            </p:nvSpPr>
            <p:spPr>
              <a:xfrm>
                <a:off x="546427" y="388437"/>
                <a:ext cx="366930" cy="364397"/>
              </a:xfrm>
              <a:prstGeom prst="rect">
                <a:avLst/>
              </a:prstGeom>
              <a:noFill/>
              <a:ln>
                <a:noFill/>
              </a:ln>
            </p:spPr>
            <p:txBody>
              <a:bodyPr spcFirstLastPara="1" wrap="square" lIns="91425" tIns="45700" rIns="91425" bIns="45700" anchor="t" anchorCtr="0">
                <a:noAutofit/>
              </a:bodyPr>
              <a:lstStyle/>
              <a:p>
                <a:pPr algn="ctr">
                  <a:spcAft>
                    <a:spcPts val="800"/>
                  </a:spcAft>
                </a:pPr>
                <a:r>
                  <a:rPr lang="en-GB" sz="1100">
                    <a:solidFill>
                      <a:srgbClr val="000000"/>
                    </a:solidFill>
                    <a:effectLst/>
                    <a:latin typeface="Calibri" panose="020F0502020204030204" pitchFamily="34" charset="0"/>
                    <a:ea typeface="Calibri" panose="020F0502020204030204" pitchFamily="34" charset="0"/>
                  </a:rPr>
                  <a:t>1</a:t>
                </a:r>
                <a:endParaRPr lang="en-BE" sz="1100">
                  <a:effectLst/>
                  <a:latin typeface="Calibri" panose="020F0502020204030204" pitchFamily="34" charset="0"/>
                  <a:ea typeface="Calibri" panose="020F0502020204030204" pitchFamily="34" charset="0"/>
                </a:endParaRPr>
              </a:p>
            </p:txBody>
          </p:sp>
          <p:sp>
            <p:nvSpPr>
              <p:cNvPr id="32" name="Rectangle 31">
                <a:extLst>
                  <a:ext uri="{FF2B5EF4-FFF2-40B4-BE49-F238E27FC236}">
                    <a16:creationId xmlns:a16="http://schemas.microsoft.com/office/drawing/2014/main" id="{9A7ECB1B-0C3E-86D4-1D5C-47D890BE5EB6}"/>
                  </a:ext>
                </a:extLst>
              </p:cNvPr>
              <p:cNvSpPr/>
              <p:nvPr/>
            </p:nvSpPr>
            <p:spPr>
              <a:xfrm>
                <a:off x="1574852" y="388437"/>
                <a:ext cx="367341" cy="364397"/>
              </a:xfrm>
              <a:prstGeom prst="rect">
                <a:avLst/>
              </a:prstGeom>
              <a:noFill/>
              <a:ln>
                <a:noFill/>
              </a:ln>
            </p:spPr>
            <p:txBody>
              <a:bodyPr spcFirstLastPara="1" wrap="square" lIns="91425" tIns="45700" rIns="91425" bIns="45700" anchor="t" anchorCtr="0">
                <a:noAutofit/>
              </a:bodyPr>
              <a:lstStyle/>
              <a:p>
                <a:pPr algn="ctr">
                  <a:spcAft>
                    <a:spcPts val="800"/>
                  </a:spcAft>
                </a:pPr>
                <a:r>
                  <a:rPr lang="en-GB" sz="1100" dirty="0">
                    <a:solidFill>
                      <a:srgbClr val="000000"/>
                    </a:solidFill>
                    <a:effectLst/>
                    <a:latin typeface="Calibri" panose="020F0502020204030204" pitchFamily="34" charset="0"/>
                    <a:ea typeface="Calibri" panose="020F0502020204030204" pitchFamily="34" charset="0"/>
                  </a:rPr>
                  <a:t>2</a:t>
                </a:r>
                <a:endParaRPr lang="en-BE" sz="1100" dirty="0">
                  <a:effectLst/>
                  <a:latin typeface="Calibri" panose="020F0502020204030204" pitchFamily="34" charset="0"/>
                  <a:ea typeface="Calibri" panose="020F0502020204030204" pitchFamily="34" charset="0"/>
                </a:endParaRPr>
              </a:p>
            </p:txBody>
          </p:sp>
          <p:sp>
            <p:nvSpPr>
              <p:cNvPr id="33" name="Rectangle 32">
                <a:extLst>
                  <a:ext uri="{FF2B5EF4-FFF2-40B4-BE49-F238E27FC236}">
                    <a16:creationId xmlns:a16="http://schemas.microsoft.com/office/drawing/2014/main" id="{4F3AFD54-5D39-7B17-13C4-235905D24852}"/>
                  </a:ext>
                </a:extLst>
              </p:cNvPr>
              <p:cNvSpPr/>
              <p:nvPr/>
            </p:nvSpPr>
            <p:spPr>
              <a:xfrm>
                <a:off x="2603269" y="388437"/>
                <a:ext cx="367341" cy="364397"/>
              </a:xfrm>
              <a:prstGeom prst="rect">
                <a:avLst/>
              </a:prstGeom>
              <a:noFill/>
              <a:ln>
                <a:noFill/>
              </a:ln>
            </p:spPr>
            <p:txBody>
              <a:bodyPr spcFirstLastPara="1" wrap="square" lIns="91425" tIns="45700" rIns="91425" bIns="45700" anchor="t" anchorCtr="0">
                <a:noAutofit/>
              </a:bodyPr>
              <a:lstStyle/>
              <a:p>
                <a:pPr algn="ctr">
                  <a:spcAft>
                    <a:spcPts val="800"/>
                  </a:spcAft>
                </a:pPr>
                <a:r>
                  <a:rPr lang="en-GB" sz="1100">
                    <a:solidFill>
                      <a:srgbClr val="000000"/>
                    </a:solidFill>
                    <a:effectLst/>
                    <a:latin typeface="Calibri" panose="020F0502020204030204" pitchFamily="34" charset="0"/>
                    <a:ea typeface="Calibri" panose="020F0502020204030204" pitchFamily="34" charset="0"/>
                  </a:rPr>
                  <a:t>3</a:t>
                </a:r>
                <a:endParaRPr lang="en-BE" sz="1100">
                  <a:effectLst/>
                  <a:latin typeface="Calibri" panose="020F0502020204030204" pitchFamily="34" charset="0"/>
                  <a:ea typeface="Calibri" panose="020F0502020204030204" pitchFamily="34" charset="0"/>
                </a:endParaRPr>
              </a:p>
            </p:txBody>
          </p:sp>
          <p:sp>
            <p:nvSpPr>
              <p:cNvPr id="34" name="Rectangle 33">
                <a:extLst>
                  <a:ext uri="{FF2B5EF4-FFF2-40B4-BE49-F238E27FC236}">
                    <a16:creationId xmlns:a16="http://schemas.microsoft.com/office/drawing/2014/main" id="{6757311E-A58B-7FEC-5623-437EF7B21BB2}"/>
                  </a:ext>
                </a:extLst>
              </p:cNvPr>
              <p:cNvSpPr/>
              <p:nvPr/>
            </p:nvSpPr>
            <p:spPr>
              <a:xfrm>
                <a:off x="3631695" y="388437"/>
                <a:ext cx="367341" cy="364397"/>
              </a:xfrm>
              <a:prstGeom prst="rect">
                <a:avLst/>
              </a:prstGeom>
              <a:noFill/>
              <a:ln>
                <a:noFill/>
              </a:ln>
            </p:spPr>
            <p:txBody>
              <a:bodyPr spcFirstLastPara="1" wrap="square" lIns="91425" tIns="45700" rIns="91425" bIns="45700" anchor="t" anchorCtr="0">
                <a:noAutofit/>
              </a:bodyPr>
              <a:lstStyle/>
              <a:p>
                <a:pPr algn="ctr">
                  <a:spcAft>
                    <a:spcPts val="800"/>
                  </a:spcAft>
                </a:pPr>
                <a:r>
                  <a:rPr lang="en-GB" sz="1100">
                    <a:solidFill>
                      <a:srgbClr val="000000"/>
                    </a:solidFill>
                    <a:effectLst/>
                    <a:latin typeface="Calibri" panose="020F0502020204030204" pitchFamily="34" charset="0"/>
                    <a:ea typeface="Calibri" panose="020F0502020204030204" pitchFamily="34" charset="0"/>
                  </a:rPr>
                  <a:t>4</a:t>
                </a:r>
                <a:endParaRPr lang="en-BE" sz="1100">
                  <a:effectLst/>
                  <a:latin typeface="Calibri" panose="020F0502020204030204" pitchFamily="34" charset="0"/>
                  <a:ea typeface="Calibri" panose="020F0502020204030204" pitchFamily="34" charset="0"/>
                </a:endParaRPr>
              </a:p>
            </p:txBody>
          </p:sp>
          <p:sp>
            <p:nvSpPr>
              <p:cNvPr id="35" name="Rectangle 34">
                <a:extLst>
                  <a:ext uri="{FF2B5EF4-FFF2-40B4-BE49-F238E27FC236}">
                    <a16:creationId xmlns:a16="http://schemas.microsoft.com/office/drawing/2014/main" id="{884154C5-E20E-F135-17DB-B34561107D0D}"/>
                  </a:ext>
                </a:extLst>
              </p:cNvPr>
              <p:cNvSpPr/>
              <p:nvPr/>
            </p:nvSpPr>
            <p:spPr>
              <a:xfrm>
                <a:off x="4660120" y="388437"/>
                <a:ext cx="366930" cy="364397"/>
              </a:xfrm>
              <a:prstGeom prst="rect">
                <a:avLst/>
              </a:prstGeom>
              <a:noFill/>
              <a:ln>
                <a:noFill/>
              </a:ln>
            </p:spPr>
            <p:txBody>
              <a:bodyPr spcFirstLastPara="1" wrap="square" lIns="91425" tIns="45700" rIns="91425" bIns="45700" anchor="t" anchorCtr="0">
                <a:noAutofit/>
              </a:bodyPr>
              <a:lstStyle/>
              <a:p>
                <a:pPr algn="ctr">
                  <a:spcAft>
                    <a:spcPts val="800"/>
                  </a:spcAft>
                </a:pPr>
                <a:r>
                  <a:rPr lang="en-GB" sz="1100">
                    <a:solidFill>
                      <a:srgbClr val="000000"/>
                    </a:solidFill>
                    <a:effectLst/>
                    <a:latin typeface="Calibri" panose="020F0502020204030204" pitchFamily="34" charset="0"/>
                    <a:ea typeface="Calibri" panose="020F0502020204030204" pitchFamily="34" charset="0"/>
                  </a:rPr>
                  <a:t>5</a:t>
                </a:r>
                <a:endParaRPr lang="en-BE" sz="1100">
                  <a:effectLst/>
                  <a:latin typeface="Calibri" panose="020F0502020204030204" pitchFamily="34" charset="0"/>
                  <a:ea typeface="Calibri" panose="020F0502020204030204" pitchFamily="34" charset="0"/>
                </a:endParaRPr>
              </a:p>
            </p:txBody>
          </p:sp>
          <p:sp>
            <p:nvSpPr>
              <p:cNvPr id="36" name="Rectangle 35">
                <a:extLst>
                  <a:ext uri="{FF2B5EF4-FFF2-40B4-BE49-F238E27FC236}">
                    <a16:creationId xmlns:a16="http://schemas.microsoft.com/office/drawing/2014/main" id="{E9663703-2A63-548D-0050-414843462C2D}"/>
                  </a:ext>
                </a:extLst>
              </p:cNvPr>
              <p:cNvSpPr/>
              <p:nvPr/>
            </p:nvSpPr>
            <p:spPr>
              <a:xfrm>
                <a:off x="291154" y="0"/>
                <a:ext cx="788962" cy="364397"/>
              </a:xfrm>
              <a:prstGeom prst="rect">
                <a:avLst/>
              </a:prstGeom>
              <a:noFill/>
              <a:ln>
                <a:noFill/>
              </a:ln>
            </p:spPr>
            <p:txBody>
              <a:bodyPr spcFirstLastPara="1" wrap="square" lIns="91425" tIns="45700" rIns="91425" bIns="45700" anchor="t" anchorCtr="0">
                <a:noAutofit/>
              </a:bodyPr>
              <a:lstStyle/>
              <a:p>
                <a:pPr algn="ctr">
                  <a:spcAft>
                    <a:spcPts val="800"/>
                  </a:spcAft>
                </a:pPr>
                <a:r>
                  <a:rPr lang="en-GB" sz="1000">
                    <a:solidFill>
                      <a:srgbClr val="000000"/>
                    </a:solidFill>
                    <a:effectLst/>
                    <a:latin typeface="Calibri" panose="020F0502020204030204" pitchFamily="34" charset="0"/>
                    <a:ea typeface="Calibri" panose="020F0502020204030204" pitchFamily="34" charset="0"/>
                  </a:rPr>
                  <a:t>No stress</a:t>
                </a:r>
                <a:endParaRPr lang="en-BE" sz="1100">
                  <a:effectLst/>
                  <a:latin typeface="Calibri" panose="020F0502020204030204" pitchFamily="34" charset="0"/>
                  <a:ea typeface="Calibri" panose="020F0502020204030204" pitchFamily="34" charset="0"/>
                </a:endParaRPr>
              </a:p>
            </p:txBody>
          </p:sp>
          <p:sp>
            <p:nvSpPr>
              <p:cNvPr id="37" name="Rectangle 36">
                <a:extLst>
                  <a:ext uri="{FF2B5EF4-FFF2-40B4-BE49-F238E27FC236}">
                    <a16:creationId xmlns:a16="http://schemas.microsoft.com/office/drawing/2014/main" id="{AFD3C355-BF61-5936-4B63-4339D4398558}"/>
                  </a:ext>
                </a:extLst>
              </p:cNvPr>
              <p:cNvSpPr/>
              <p:nvPr/>
            </p:nvSpPr>
            <p:spPr>
              <a:xfrm>
                <a:off x="2167292" y="0"/>
                <a:ext cx="1239149" cy="364397"/>
              </a:xfrm>
              <a:prstGeom prst="rect">
                <a:avLst/>
              </a:prstGeom>
              <a:noFill/>
              <a:ln>
                <a:noFill/>
              </a:ln>
            </p:spPr>
            <p:txBody>
              <a:bodyPr spcFirstLastPara="1" wrap="square" lIns="91425" tIns="45700" rIns="91425" bIns="45700" anchor="t" anchorCtr="0">
                <a:noAutofit/>
              </a:bodyPr>
              <a:lstStyle/>
              <a:p>
                <a:pPr algn="ctr">
                  <a:spcAft>
                    <a:spcPts val="800"/>
                  </a:spcAft>
                </a:pPr>
                <a:r>
                  <a:rPr lang="en-GB" sz="1000">
                    <a:solidFill>
                      <a:srgbClr val="000000"/>
                    </a:solidFill>
                    <a:effectLst/>
                    <a:latin typeface="Calibri" panose="020F0502020204030204" pitchFamily="34" charset="0"/>
                    <a:ea typeface="Calibri" panose="020F0502020204030204" pitchFamily="34" charset="0"/>
                  </a:rPr>
                  <a:t>Some stress</a:t>
                </a:r>
                <a:endParaRPr lang="en-BE" sz="1100">
                  <a:effectLst/>
                  <a:latin typeface="Calibri" panose="020F0502020204030204" pitchFamily="34" charset="0"/>
                  <a:ea typeface="Calibri" panose="020F0502020204030204" pitchFamily="34" charset="0"/>
                </a:endParaRPr>
              </a:p>
            </p:txBody>
          </p:sp>
          <p:sp>
            <p:nvSpPr>
              <p:cNvPr id="38" name="Rectangle 37">
                <a:extLst>
                  <a:ext uri="{FF2B5EF4-FFF2-40B4-BE49-F238E27FC236}">
                    <a16:creationId xmlns:a16="http://schemas.microsoft.com/office/drawing/2014/main" id="{AF974388-5AF3-1E80-D283-F47E09ED7FA5}"/>
                  </a:ext>
                </a:extLst>
              </p:cNvPr>
              <p:cNvSpPr/>
              <p:nvPr/>
            </p:nvSpPr>
            <p:spPr>
              <a:xfrm>
                <a:off x="4224134" y="0"/>
                <a:ext cx="1239149" cy="364397"/>
              </a:xfrm>
              <a:prstGeom prst="rect">
                <a:avLst/>
              </a:prstGeom>
              <a:noFill/>
              <a:ln>
                <a:noFill/>
              </a:ln>
            </p:spPr>
            <p:txBody>
              <a:bodyPr spcFirstLastPara="1" wrap="square" lIns="91425" tIns="45700" rIns="91425" bIns="45700" anchor="t" anchorCtr="0">
                <a:noAutofit/>
              </a:bodyPr>
              <a:lstStyle/>
              <a:p>
                <a:pPr algn="ctr">
                  <a:spcAft>
                    <a:spcPts val="800"/>
                  </a:spcAft>
                </a:pPr>
                <a:r>
                  <a:rPr lang="en-GB" sz="1000">
                    <a:solidFill>
                      <a:srgbClr val="000000"/>
                    </a:solidFill>
                    <a:effectLst/>
                    <a:latin typeface="Calibri" panose="020F0502020204030204" pitchFamily="34" charset="0"/>
                    <a:ea typeface="Calibri" panose="020F0502020204030204" pitchFamily="34" charset="0"/>
                  </a:rPr>
                  <a:t>A lot of stress</a:t>
                </a:r>
                <a:endParaRPr lang="en-BE" sz="1100">
                  <a:effectLst/>
                  <a:latin typeface="Calibri" panose="020F0502020204030204" pitchFamily="34" charset="0"/>
                  <a:ea typeface="Calibri" panose="020F0502020204030204" pitchFamily="34" charset="0"/>
                </a:endParaRPr>
              </a:p>
            </p:txBody>
          </p:sp>
        </p:grpSp>
      </p:grpSp>
      <p:grpSp>
        <p:nvGrpSpPr>
          <p:cNvPr id="39" name="Group 38">
            <a:extLst>
              <a:ext uri="{FF2B5EF4-FFF2-40B4-BE49-F238E27FC236}">
                <a16:creationId xmlns:a16="http://schemas.microsoft.com/office/drawing/2014/main" id="{F52A2840-F94B-E57E-C8F7-690262F2C17A}"/>
              </a:ext>
            </a:extLst>
          </p:cNvPr>
          <p:cNvGrpSpPr/>
          <p:nvPr/>
        </p:nvGrpSpPr>
        <p:grpSpPr>
          <a:xfrm>
            <a:off x="777638" y="5833227"/>
            <a:ext cx="5673725" cy="752475"/>
            <a:chOff x="2502075" y="3403575"/>
            <a:chExt cx="5687850" cy="752850"/>
          </a:xfrm>
        </p:grpSpPr>
        <p:grpSp>
          <p:nvGrpSpPr>
            <p:cNvPr id="40" name="Group 39">
              <a:extLst>
                <a:ext uri="{FF2B5EF4-FFF2-40B4-BE49-F238E27FC236}">
                  <a16:creationId xmlns:a16="http://schemas.microsoft.com/office/drawing/2014/main" id="{3D517545-453E-96D0-C746-4A2296FFE0D5}"/>
                </a:ext>
              </a:extLst>
            </p:cNvPr>
            <p:cNvGrpSpPr/>
            <p:nvPr/>
          </p:nvGrpSpPr>
          <p:grpSpPr>
            <a:xfrm>
              <a:off x="2508818" y="3403578"/>
              <a:ext cx="5674364" cy="752844"/>
              <a:chOff x="0" y="0"/>
              <a:chExt cx="5674364" cy="752844"/>
            </a:xfrm>
          </p:grpSpPr>
          <p:sp>
            <p:nvSpPr>
              <p:cNvPr id="41" name="Rectangle 40">
                <a:extLst>
                  <a:ext uri="{FF2B5EF4-FFF2-40B4-BE49-F238E27FC236}">
                    <a16:creationId xmlns:a16="http://schemas.microsoft.com/office/drawing/2014/main" id="{349B6C15-FBD1-9A53-5BB2-134DA4AD75A6}"/>
                  </a:ext>
                </a:extLst>
              </p:cNvPr>
              <p:cNvSpPr/>
              <p:nvPr/>
            </p:nvSpPr>
            <p:spPr>
              <a:xfrm>
                <a:off x="0" y="0"/>
                <a:ext cx="5674350" cy="752825"/>
              </a:xfrm>
              <a:prstGeom prst="rect">
                <a:avLst/>
              </a:prstGeom>
              <a:noFill/>
              <a:ln>
                <a:noFill/>
              </a:ln>
            </p:spPr>
            <p:txBody>
              <a:bodyPr spcFirstLastPara="1" wrap="square" lIns="91425" tIns="91425" rIns="91425" bIns="91425" anchor="ctr" anchorCtr="0">
                <a:noAutofit/>
              </a:bodyPr>
              <a:lstStyle/>
              <a:p>
                <a:pPr>
                  <a:spcAft>
                    <a:spcPts val="800"/>
                  </a:spcAft>
                </a:pPr>
                <a:r>
                  <a:rPr lang="en-GB" sz="1100">
                    <a:effectLst/>
                    <a:latin typeface="Calibri" panose="020F0502020204030204" pitchFamily="34" charset="0"/>
                    <a:ea typeface="Calibri" panose="020F0502020204030204" pitchFamily="34" charset="0"/>
                  </a:rPr>
                  <a:t> </a:t>
                </a:r>
                <a:endParaRPr lang="en-BE" sz="1100">
                  <a:effectLst/>
                  <a:latin typeface="Calibri" panose="020F0502020204030204" pitchFamily="34" charset="0"/>
                  <a:ea typeface="Calibri" panose="020F0502020204030204" pitchFamily="34" charset="0"/>
                </a:endParaRPr>
              </a:p>
            </p:txBody>
          </p:sp>
          <p:sp>
            <p:nvSpPr>
              <p:cNvPr id="42" name="Freeform: Shape 41">
                <a:extLst>
                  <a:ext uri="{FF2B5EF4-FFF2-40B4-BE49-F238E27FC236}">
                    <a16:creationId xmlns:a16="http://schemas.microsoft.com/office/drawing/2014/main" id="{0821EEB6-CEE8-21B9-0BFE-09E7BFF3F72A}"/>
                  </a:ext>
                </a:extLst>
              </p:cNvPr>
              <p:cNvSpPr/>
              <p:nvPr/>
            </p:nvSpPr>
            <p:spPr>
              <a:xfrm>
                <a:off x="0" y="306407"/>
                <a:ext cx="5674364" cy="418219"/>
              </a:xfrm>
              <a:custGeom>
                <a:avLst/>
                <a:gdLst/>
                <a:ahLst/>
                <a:cxnLst/>
                <a:rect l="l" t="t" r="r" b="b"/>
                <a:pathLst>
                  <a:path w="120000" h="120000" extrusionOk="0">
                    <a:moveTo>
                      <a:pt x="0" y="60000"/>
                    </a:moveTo>
                    <a:lnTo>
                      <a:pt x="4422" y="0"/>
                    </a:lnTo>
                    <a:lnTo>
                      <a:pt x="4422" y="14922"/>
                    </a:lnTo>
                    <a:lnTo>
                      <a:pt x="115578" y="14922"/>
                    </a:lnTo>
                    <a:lnTo>
                      <a:pt x="115578" y="0"/>
                    </a:lnTo>
                    <a:lnTo>
                      <a:pt x="120000" y="60000"/>
                    </a:lnTo>
                    <a:lnTo>
                      <a:pt x="115578" y="120000"/>
                    </a:lnTo>
                    <a:lnTo>
                      <a:pt x="115578" y="105078"/>
                    </a:lnTo>
                    <a:lnTo>
                      <a:pt x="4422" y="105078"/>
                    </a:lnTo>
                    <a:lnTo>
                      <a:pt x="4422" y="120000"/>
                    </a:lnTo>
                    <a:close/>
                  </a:path>
                </a:pathLst>
              </a:custGeom>
              <a:noFill/>
              <a:ln w="9525" cap="flat" cmpd="sng">
                <a:solidFill>
                  <a:schemeClr val="accent5"/>
                </a:solidFill>
                <a:prstDash val="solid"/>
                <a:miter lim="8000"/>
                <a:headEnd type="none" w="sm" len="sm"/>
                <a:tailEnd type="none" w="sm" len="sm"/>
              </a:ln>
            </p:spPr>
            <p:txBody>
              <a:bodyPr spcFirstLastPara="1" wrap="square" lIns="91425" tIns="91425" rIns="91425" bIns="91425" anchor="ctr" anchorCtr="0">
                <a:noAutofit/>
              </a:bodyPr>
              <a:lstStyle/>
              <a:p>
                <a:endParaRPr lang="en-BE"/>
              </a:p>
            </p:txBody>
          </p:sp>
          <p:sp>
            <p:nvSpPr>
              <p:cNvPr id="43" name="Rectangle 42">
                <a:extLst>
                  <a:ext uri="{FF2B5EF4-FFF2-40B4-BE49-F238E27FC236}">
                    <a16:creationId xmlns:a16="http://schemas.microsoft.com/office/drawing/2014/main" id="{236682C8-B6F2-99B8-5326-316C625A0E41}"/>
                  </a:ext>
                </a:extLst>
              </p:cNvPr>
              <p:cNvSpPr/>
              <p:nvPr/>
            </p:nvSpPr>
            <p:spPr>
              <a:xfrm>
                <a:off x="546427" y="388447"/>
                <a:ext cx="366930" cy="364397"/>
              </a:xfrm>
              <a:prstGeom prst="rect">
                <a:avLst/>
              </a:prstGeom>
              <a:noFill/>
              <a:ln>
                <a:noFill/>
              </a:ln>
            </p:spPr>
            <p:txBody>
              <a:bodyPr spcFirstLastPara="1" wrap="square" lIns="91425" tIns="45700" rIns="91425" bIns="45700" anchor="t" anchorCtr="0">
                <a:noAutofit/>
              </a:bodyPr>
              <a:lstStyle/>
              <a:p>
                <a:pPr algn="ctr">
                  <a:spcAft>
                    <a:spcPts val="800"/>
                  </a:spcAft>
                </a:pPr>
                <a:r>
                  <a:rPr lang="en-GB" sz="1100">
                    <a:solidFill>
                      <a:srgbClr val="000000"/>
                    </a:solidFill>
                    <a:effectLst/>
                    <a:latin typeface="Calibri" panose="020F0502020204030204" pitchFamily="34" charset="0"/>
                    <a:ea typeface="Calibri" panose="020F0502020204030204" pitchFamily="34" charset="0"/>
                  </a:rPr>
                  <a:t>1</a:t>
                </a:r>
                <a:endParaRPr lang="en-BE" sz="1100">
                  <a:effectLst/>
                  <a:latin typeface="Calibri" panose="020F0502020204030204" pitchFamily="34" charset="0"/>
                  <a:ea typeface="Calibri" panose="020F0502020204030204" pitchFamily="34" charset="0"/>
                </a:endParaRPr>
              </a:p>
            </p:txBody>
          </p:sp>
          <p:sp>
            <p:nvSpPr>
              <p:cNvPr id="44" name="Rectangle 43">
                <a:extLst>
                  <a:ext uri="{FF2B5EF4-FFF2-40B4-BE49-F238E27FC236}">
                    <a16:creationId xmlns:a16="http://schemas.microsoft.com/office/drawing/2014/main" id="{F1DA772F-3F4A-A759-CECC-8359B9610D45}"/>
                  </a:ext>
                </a:extLst>
              </p:cNvPr>
              <p:cNvSpPr/>
              <p:nvPr/>
            </p:nvSpPr>
            <p:spPr>
              <a:xfrm>
                <a:off x="1574852" y="388447"/>
                <a:ext cx="367341" cy="364397"/>
              </a:xfrm>
              <a:prstGeom prst="rect">
                <a:avLst/>
              </a:prstGeom>
              <a:noFill/>
              <a:ln>
                <a:noFill/>
              </a:ln>
            </p:spPr>
            <p:txBody>
              <a:bodyPr spcFirstLastPara="1" wrap="square" lIns="91425" tIns="45700" rIns="91425" bIns="45700" anchor="t" anchorCtr="0">
                <a:noAutofit/>
              </a:bodyPr>
              <a:lstStyle/>
              <a:p>
                <a:pPr algn="ctr">
                  <a:spcAft>
                    <a:spcPts val="800"/>
                  </a:spcAft>
                </a:pPr>
                <a:r>
                  <a:rPr lang="en-GB" sz="1100">
                    <a:solidFill>
                      <a:srgbClr val="000000"/>
                    </a:solidFill>
                    <a:effectLst/>
                    <a:latin typeface="Calibri" panose="020F0502020204030204" pitchFamily="34" charset="0"/>
                    <a:ea typeface="Calibri" panose="020F0502020204030204" pitchFamily="34" charset="0"/>
                  </a:rPr>
                  <a:t>2</a:t>
                </a:r>
                <a:endParaRPr lang="en-BE" sz="1100">
                  <a:effectLst/>
                  <a:latin typeface="Calibri" panose="020F0502020204030204" pitchFamily="34" charset="0"/>
                  <a:ea typeface="Calibri" panose="020F0502020204030204" pitchFamily="34" charset="0"/>
                </a:endParaRPr>
              </a:p>
            </p:txBody>
          </p:sp>
          <p:sp>
            <p:nvSpPr>
              <p:cNvPr id="45" name="Rectangle 44">
                <a:extLst>
                  <a:ext uri="{FF2B5EF4-FFF2-40B4-BE49-F238E27FC236}">
                    <a16:creationId xmlns:a16="http://schemas.microsoft.com/office/drawing/2014/main" id="{3B497C66-B792-C340-354D-035260FF0119}"/>
                  </a:ext>
                </a:extLst>
              </p:cNvPr>
              <p:cNvSpPr/>
              <p:nvPr/>
            </p:nvSpPr>
            <p:spPr>
              <a:xfrm>
                <a:off x="2603269" y="388447"/>
                <a:ext cx="367341" cy="364397"/>
              </a:xfrm>
              <a:prstGeom prst="rect">
                <a:avLst/>
              </a:prstGeom>
              <a:noFill/>
              <a:ln>
                <a:noFill/>
              </a:ln>
            </p:spPr>
            <p:txBody>
              <a:bodyPr spcFirstLastPara="1" wrap="square" lIns="91425" tIns="45700" rIns="91425" bIns="45700" anchor="t" anchorCtr="0">
                <a:noAutofit/>
              </a:bodyPr>
              <a:lstStyle/>
              <a:p>
                <a:pPr algn="ctr">
                  <a:spcAft>
                    <a:spcPts val="800"/>
                  </a:spcAft>
                </a:pPr>
                <a:r>
                  <a:rPr lang="en-GB" sz="1100">
                    <a:solidFill>
                      <a:srgbClr val="000000"/>
                    </a:solidFill>
                    <a:effectLst/>
                    <a:latin typeface="Calibri" panose="020F0502020204030204" pitchFamily="34" charset="0"/>
                    <a:ea typeface="Calibri" panose="020F0502020204030204" pitchFamily="34" charset="0"/>
                  </a:rPr>
                  <a:t>3</a:t>
                </a:r>
                <a:endParaRPr lang="en-BE" sz="1100">
                  <a:effectLst/>
                  <a:latin typeface="Calibri" panose="020F0502020204030204" pitchFamily="34" charset="0"/>
                  <a:ea typeface="Calibri" panose="020F0502020204030204" pitchFamily="34" charset="0"/>
                </a:endParaRPr>
              </a:p>
            </p:txBody>
          </p:sp>
          <p:sp>
            <p:nvSpPr>
              <p:cNvPr id="46" name="Rectangle 45">
                <a:extLst>
                  <a:ext uri="{FF2B5EF4-FFF2-40B4-BE49-F238E27FC236}">
                    <a16:creationId xmlns:a16="http://schemas.microsoft.com/office/drawing/2014/main" id="{D06A9D72-2891-5D12-09F0-DD4181921ECE}"/>
                  </a:ext>
                </a:extLst>
              </p:cNvPr>
              <p:cNvSpPr/>
              <p:nvPr/>
            </p:nvSpPr>
            <p:spPr>
              <a:xfrm>
                <a:off x="3631695" y="388447"/>
                <a:ext cx="367341" cy="364397"/>
              </a:xfrm>
              <a:prstGeom prst="rect">
                <a:avLst/>
              </a:prstGeom>
              <a:noFill/>
              <a:ln>
                <a:noFill/>
              </a:ln>
            </p:spPr>
            <p:txBody>
              <a:bodyPr spcFirstLastPara="1" wrap="square" lIns="91425" tIns="45700" rIns="91425" bIns="45700" anchor="t" anchorCtr="0">
                <a:noAutofit/>
              </a:bodyPr>
              <a:lstStyle/>
              <a:p>
                <a:pPr algn="ctr">
                  <a:spcAft>
                    <a:spcPts val="800"/>
                  </a:spcAft>
                </a:pPr>
                <a:r>
                  <a:rPr lang="en-GB" sz="1100">
                    <a:solidFill>
                      <a:srgbClr val="000000"/>
                    </a:solidFill>
                    <a:effectLst/>
                    <a:latin typeface="Calibri" panose="020F0502020204030204" pitchFamily="34" charset="0"/>
                    <a:ea typeface="Calibri" panose="020F0502020204030204" pitchFamily="34" charset="0"/>
                  </a:rPr>
                  <a:t>4</a:t>
                </a:r>
                <a:endParaRPr lang="en-BE" sz="1100">
                  <a:effectLst/>
                  <a:latin typeface="Calibri" panose="020F0502020204030204" pitchFamily="34" charset="0"/>
                  <a:ea typeface="Calibri" panose="020F0502020204030204" pitchFamily="34" charset="0"/>
                </a:endParaRPr>
              </a:p>
            </p:txBody>
          </p:sp>
          <p:sp>
            <p:nvSpPr>
              <p:cNvPr id="47" name="Rectangle 46">
                <a:extLst>
                  <a:ext uri="{FF2B5EF4-FFF2-40B4-BE49-F238E27FC236}">
                    <a16:creationId xmlns:a16="http://schemas.microsoft.com/office/drawing/2014/main" id="{74DF7696-EB2A-86D9-C5E6-94D28795A1EC}"/>
                  </a:ext>
                </a:extLst>
              </p:cNvPr>
              <p:cNvSpPr/>
              <p:nvPr/>
            </p:nvSpPr>
            <p:spPr>
              <a:xfrm>
                <a:off x="4660120" y="388447"/>
                <a:ext cx="366930" cy="364397"/>
              </a:xfrm>
              <a:prstGeom prst="rect">
                <a:avLst/>
              </a:prstGeom>
              <a:noFill/>
              <a:ln>
                <a:noFill/>
              </a:ln>
            </p:spPr>
            <p:txBody>
              <a:bodyPr spcFirstLastPara="1" wrap="square" lIns="91425" tIns="45700" rIns="91425" bIns="45700" anchor="t" anchorCtr="0">
                <a:noAutofit/>
              </a:bodyPr>
              <a:lstStyle/>
              <a:p>
                <a:pPr algn="ctr">
                  <a:spcAft>
                    <a:spcPts val="800"/>
                  </a:spcAft>
                </a:pPr>
                <a:r>
                  <a:rPr lang="en-GB" sz="1100">
                    <a:solidFill>
                      <a:srgbClr val="000000"/>
                    </a:solidFill>
                    <a:effectLst/>
                    <a:latin typeface="Calibri" panose="020F0502020204030204" pitchFamily="34" charset="0"/>
                    <a:ea typeface="Calibri" panose="020F0502020204030204" pitchFamily="34" charset="0"/>
                  </a:rPr>
                  <a:t>5</a:t>
                </a:r>
                <a:endParaRPr lang="en-BE" sz="1100">
                  <a:effectLst/>
                  <a:latin typeface="Calibri" panose="020F0502020204030204" pitchFamily="34" charset="0"/>
                  <a:ea typeface="Calibri" panose="020F0502020204030204" pitchFamily="34" charset="0"/>
                </a:endParaRPr>
              </a:p>
            </p:txBody>
          </p:sp>
          <p:sp>
            <p:nvSpPr>
              <p:cNvPr id="48" name="Rectangle 47">
                <a:extLst>
                  <a:ext uri="{FF2B5EF4-FFF2-40B4-BE49-F238E27FC236}">
                    <a16:creationId xmlns:a16="http://schemas.microsoft.com/office/drawing/2014/main" id="{1606E516-FF69-F6A0-BDD2-435C020F4056}"/>
                  </a:ext>
                </a:extLst>
              </p:cNvPr>
              <p:cNvSpPr/>
              <p:nvPr/>
            </p:nvSpPr>
            <p:spPr>
              <a:xfrm>
                <a:off x="291154" y="0"/>
                <a:ext cx="788962" cy="364397"/>
              </a:xfrm>
              <a:prstGeom prst="rect">
                <a:avLst/>
              </a:prstGeom>
              <a:noFill/>
              <a:ln>
                <a:noFill/>
              </a:ln>
            </p:spPr>
            <p:txBody>
              <a:bodyPr spcFirstLastPara="1" wrap="square" lIns="91425" tIns="45700" rIns="91425" bIns="45700" anchor="t" anchorCtr="0">
                <a:noAutofit/>
              </a:bodyPr>
              <a:lstStyle/>
              <a:p>
                <a:pPr algn="ctr">
                  <a:spcAft>
                    <a:spcPts val="800"/>
                  </a:spcAft>
                </a:pPr>
                <a:r>
                  <a:rPr lang="en-GB" sz="1000">
                    <a:solidFill>
                      <a:srgbClr val="000000"/>
                    </a:solidFill>
                    <a:effectLst/>
                    <a:latin typeface="Calibri" panose="020F0502020204030204" pitchFamily="34" charset="0"/>
                    <a:ea typeface="Calibri" panose="020F0502020204030204" pitchFamily="34" charset="0"/>
                  </a:rPr>
                  <a:t>No stress</a:t>
                </a:r>
                <a:endParaRPr lang="en-BE" sz="1100">
                  <a:effectLst/>
                  <a:latin typeface="Calibri" panose="020F0502020204030204" pitchFamily="34" charset="0"/>
                  <a:ea typeface="Calibri" panose="020F0502020204030204" pitchFamily="34" charset="0"/>
                </a:endParaRPr>
              </a:p>
            </p:txBody>
          </p:sp>
          <p:sp>
            <p:nvSpPr>
              <p:cNvPr id="49" name="Rectangle 48">
                <a:extLst>
                  <a:ext uri="{FF2B5EF4-FFF2-40B4-BE49-F238E27FC236}">
                    <a16:creationId xmlns:a16="http://schemas.microsoft.com/office/drawing/2014/main" id="{CDCC2032-C8C4-B8D9-6518-1643DEFDE5BD}"/>
                  </a:ext>
                </a:extLst>
              </p:cNvPr>
              <p:cNvSpPr/>
              <p:nvPr/>
            </p:nvSpPr>
            <p:spPr>
              <a:xfrm>
                <a:off x="2167292" y="0"/>
                <a:ext cx="1239149" cy="364397"/>
              </a:xfrm>
              <a:prstGeom prst="rect">
                <a:avLst/>
              </a:prstGeom>
              <a:noFill/>
              <a:ln>
                <a:noFill/>
              </a:ln>
            </p:spPr>
            <p:txBody>
              <a:bodyPr spcFirstLastPara="1" wrap="square" lIns="91425" tIns="45700" rIns="91425" bIns="45700" anchor="t" anchorCtr="0">
                <a:noAutofit/>
              </a:bodyPr>
              <a:lstStyle/>
              <a:p>
                <a:pPr algn="ctr">
                  <a:spcAft>
                    <a:spcPts val="800"/>
                  </a:spcAft>
                </a:pPr>
                <a:r>
                  <a:rPr lang="en-GB" sz="1000">
                    <a:solidFill>
                      <a:srgbClr val="000000"/>
                    </a:solidFill>
                    <a:effectLst/>
                    <a:latin typeface="Calibri" panose="020F0502020204030204" pitchFamily="34" charset="0"/>
                    <a:ea typeface="Calibri" panose="020F0502020204030204" pitchFamily="34" charset="0"/>
                  </a:rPr>
                  <a:t>Some stress</a:t>
                </a:r>
                <a:endParaRPr lang="en-BE" sz="1100">
                  <a:effectLst/>
                  <a:latin typeface="Calibri" panose="020F0502020204030204" pitchFamily="34" charset="0"/>
                  <a:ea typeface="Calibri" panose="020F0502020204030204" pitchFamily="34" charset="0"/>
                </a:endParaRPr>
              </a:p>
            </p:txBody>
          </p:sp>
          <p:sp>
            <p:nvSpPr>
              <p:cNvPr id="50" name="Rectangle 49">
                <a:extLst>
                  <a:ext uri="{FF2B5EF4-FFF2-40B4-BE49-F238E27FC236}">
                    <a16:creationId xmlns:a16="http://schemas.microsoft.com/office/drawing/2014/main" id="{C033FF60-18F1-2880-9685-CD2CFE660951}"/>
                  </a:ext>
                </a:extLst>
              </p:cNvPr>
              <p:cNvSpPr/>
              <p:nvPr/>
            </p:nvSpPr>
            <p:spPr>
              <a:xfrm>
                <a:off x="4224134" y="0"/>
                <a:ext cx="1239149" cy="364397"/>
              </a:xfrm>
              <a:prstGeom prst="rect">
                <a:avLst/>
              </a:prstGeom>
              <a:noFill/>
              <a:ln>
                <a:noFill/>
              </a:ln>
            </p:spPr>
            <p:txBody>
              <a:bodyPr spcFirstLastPara="1" wrap="square" lIns="91425" tIns="45700" rIns="91425" bIns="45700" anchor="t" anchorCtr="0">
                <a:noAutofit/>
              </a:bodyPr>
              <a:lstStyle/>
              <a:p>
                <a:pPr algn="ctr">
                  <a:spcAft>
                    <a:spcPts val="800"/>
                  </a:spcAft>
                </a:pPr>
                <a:r>
                  <a:rPr lang="en-GB" sz="1000">
                    <a:solidFill>
                      <a:srgbClr val="000000"/>
                    </a:solidFill>
                    <a:effectLst/>
                    <a:latin typeface="Calibri" panose="020F0502020204030204" pitchFamily="34" charset="0"/>
                    <a:ea typeface="Calibri" panose="020F0502020204030204" pitchFamily="34" charset="0"/>
                  </a:rPr>
                  <a:t>A lot of stress</a:t>
                </a:r>
                <a:endParaRPr lang="en-BE" sz="1100">
                  <a:effectLst/>
                  <a:latin typeface="Calibri" panose="020F0502020204030204" pitchFamily="34" charset="0"/>
                  <a:ea typeface="Calibri" panose="020F0502020204030204" pitchFamily="34" charset="0"/>
                </a:endParaRPr>
              </a:p>
            </p:txBody>
          </p:sp>
        </p:grpSp>
      </p:grpSp>
      <p:grpSp>
        <p:nvGrpSpPr>
          <p:cNvPr id="51" name="Group 50">
            <a:extLst>
              <a:ext uri="{FF2B5EF4-FFF2-40B4-BE49-F238E27FC236}">
                <a16:creationId xmlns:a16="http://schemas.microsoft.com/office/drawing/2014/main" id="{CF490907-FD48-C1D1-5A79-0E622C91F9BA}"/>
              </a:ext>
            </a:extLst>
          </p:cNvPr>
          <p:cNvGrpSpPr/>
          <p:nvPr/>
        </p:nvGrpSpPr>
        <p:grpSpPr>
          <a:xfrm>
            <a:off x="754960" y="7111487"/>
            <a:ext cx="5673725" cy="752475"/>
            <a:chOff x="2502075" y="3403575"/>
            <a:chExt cx="5687850" cy="752850"/>
          </a:xfrm>
        </p:grpSpPr>
        <p:grpSp>
          <p:nvGrpSpPr>
            <p:cNvPr id="52" name="Group 51">
              <a:extLst>
                <a:ext uri="{FF2B5EF4-FFF2-40B4-BE49-F238E27FC236}">
                  <a16:creationId xmlns:a16="http://schemas.microsoft.com/office/drawing/2014/main" id="{CD4A25E5-8E5D-0B02-61FF-69A00F62991F}"/>
                </a:ext>
              </a:extLst>
            </p:cNvPr>
            <p:cNvGrpSpPr/>
            <p:nvPr/>
          </p:nvGrpSpPr>
          <p:grpSpPr>
            <a:xfrm>
              <a:off x="2508818" y="3403583"/>
              <a:ext cx="5674364" cy="752834"/>
              <a:chOff x="0" y="0"/>
              <a:chExt cx="5674364" cy="752834"/>
            </a:xfrm>
          </p:grpSpPr>
          <p:sp>
            <p:nvSpPr>
              <p:cNvPr id="53" name="Rectangle 52">
                <a:extLst>
                  <a:ext uri="{FF2B5EF4-FFF2-40B4-BE49-F238E27FC236}">
                    <a16:creationId xmlns:a16="http://schemas.microsoft.com/office/drawing/2014/main" id="{F8D99D6C-94FA-93EB-5D9A-BAB970407EF4}"/>
                  </a:ext>
                </a:extLst>
              </p:cNvPr>
              <p:cNvSpPr/>
              <p:nvPr/>
            </p:nvSpPr>
            <p:spPr>
              <a:xfrm>
                <a:off x="0" y="0"/>
                <a:ext cx="5674350" cy="752825"/>
              </a:xfrm>
              <a:prstGeom prst="rect">
                <a:avLst/>
              </a:prstGeom>
              <a:noFill/>
              <a:ln>
                <a:noFill/>
              </a:ln>
            </p:spPr>
            <p:txBody>
              <a:bodyPr spcFirstLastPara="1" wrap="square" lIns="91425" tIns="91425" rIns="91425" bIns="91425" anchor="ctr" anchorCtr="0">
                <a:noAutofit/>
              </a:bodyPr>
              <a:lstStyle/>
              <a:p>
                <a:pPr>
                  <a:spcAft>
                    <a:spcPts val="800"/>
                  </a:spcAft>
                </a:pPr>
                <a:r>
                  <a:rPr lang="en-GB" sz="1100">
                    <a:effectLst/>
                    <a:latin typeface="Calibri" panose="020F0502020204030204" pitchFamily="34" charset="0"/>
                    <a:ea typeface="Calibri" panose="020F0502020204030204" pitchFamily="34" charset="0"/>
                  </a:rPr>
                  <a:t> </a:t>
                </a:r>
                <a:endParaRPr lang="en-BE" sz="1100">
                  <a:effectLst/>
                  <a:latin typeface="Calibri" panose="020F0502020204030204" pitchFamily="34" charset="0"/>
                  <a:ea typeface="Calibri" panose="020F0502020204030204" pitchFamily="34" charset="0"/>
                </a:endParaRPr>
              </a:p>
            </p:txBody>
          </p:sp>
          <p:sp>
            <p:nvSpPr>
              <p:cNvPr id="54" name="Freeform: Shape 53">
                <a:extLst>
                  <a:ext uri="{FF2B5EF4-FFF2-40B4-BE49-F238E27FC236}">
                    <a16:creationId xmlns:a16="http://schemas.microsoft.com/office/drawing/2014/main" id="{0F7A512B-D9C3-3B68-AB66-530A9E0BDCD9}"/>
                  </a:ext>
                </a:extLst>
              </p:cNvPr>
              <p:cNvSpPr/>
              <p:nvPr/>
            </p:nvSpPr>
            <p:spPr>
              <a:xfrm>
                <a:off x="0" y="306397"/>
                <a:ext cx="5674364" cy="418219"/>
              </a:xfrm>
              <a:custGeom>
                <a:avLst/>
                <a:gdLst/>
                <a:ahLst/>
                <a:cxnLst/>
                <a:rect l="l" t="t" r="r" b="b"/>
                <a:pathLst>
                  <a:path w="120000" h="120000" extrusionOk="0">
                    <a:moveTo>
                      <a:pt x="0" y="60000"/>
                    </a:moveTo>
                    <a:lnTo>
                      <a:pt x="4422" y="0"/>
                    </a:lnTo>
                    <a:lnTo>
                      <a:pt x="4422" y="14922"/>
                    </a:lnTo>
                    <a:lnTo>
                      <a:pt x="115578" y="14922"/>
                    </a:lnTo>
                    <a:lnTo>
                      <a:pt x="115578" y="0"/>
                    </a:lnTo>
                    <a:lnTo>
                      <a:pt x="120000" y="60000"/>
                    </a:lnTo>
                    <a:lnTo>
                      <a:pt x="115578" y="120000"/>
                    </a:lnTo>
                    <a:lnTo>
                      <a:pt x="115578" y="105078"/>
                    </a:lnTo>
                    <a:lnTo>
                      <a:pt x="4422" y="105078"/>
                    </a:lnTo>
                    <a:lnTo>
                      <a:pt x="4422" y="120000"/>
                    </a:lnTo>
                    <a:close/>
                  </a:path>
                </a:pathLst>
              </a:custGeom>
              <a:noFill/>
              <a:ln w="9525" cap="flat" cmpd="sng">
                <a:solidFill>
                  <a:schemeClr val="accent5"/>
                </a:solidFill>
                <a:prstDash val="solid"/>
                <a:miter lim="8000"/>
                <a:headEnd type="none" w="sm" len="sm"/>
                <a:tailEnd type="none" w="sm" len="sm"/>
              </a:ln>
            </p:spPr>
            <p:txBody>
              <a:bodyPr spcFirstLastPara="1" wrap="square" lIns="91425" tIns="91425" rIns="91425" bIns="91425" anchor="ctr" anchorCtr="0">
                <a:noAutofit/>
              </a:bodyPr>
              <a:lstStyle/>
              <a:p>
                <a:endParaRPr lang="en-BE" dirty="0"/>
              </a:p>
            </p:txBody>
          </p:sp>
          <p:sp>
            <p:nvSpPr>
              <p:cNvPr id="55" name="Rectangle 54">
                <a:extLst>
                  <a:ext uri="{FF2B5EF4-FFF2-40B4-BE49-F238E27FC236}">
                    <a16:creationId xmlns:a16="http://schemas.microsoft.com/office/drawing/2014/main" id="{2DEA516E-ACFD-E3EE-F14E-86AF7ADFA0A5}"/>
                  </a:ext>
                </a:extLst>
              </p:cNvPr>
              <p:cNvSpPr/>
              <p:nvPr/>
            </p:nvSpPr>
            <p:spPr>
              <a:xfrm>
                <a:off x="546427" y="388437"/>
                <a:ext cx="366930" cy="364397"/>
              </a:xfrm>
              <a:prstGeom prst="rect">
                <a:avLst/>
              </a:prstGeom>
              <a:noFill/>
              <a:ln>
                <a:noFill/>
              </a:ln>
            </p:spPr>
            <p:txBody>
              <a:bodyPr spcFirstLastPara="1" wrap="square" lIns="91425" tIns="45700" rIns="91425" bIns="45700" anchor="t" anchorCtr="0">
                <a:noAutofit/>
              </a:bodyPr>
              <a:lstStyle/>
              <a:p>
                <a:pPr algn="ctr">
                  <a:spcAft>
                    <a:spcPts val="800"/>
                  </a:spcAft>
                </a:pPr>
                <a:r>
                  <a:rPr lang="en-GB" sz="1100">
                    <a:solidFill>
                      <a:srgbClr val="000000"/>
                    </a:solidFill>
                    <a:effectLst/>
                    <a:latin typeface="Calibri" panose="020F0502020204030204" pitchFamily="34" charset="0"/>
                    <a:ea typeface="Calibri" panose="020F0502020204030204" pitchFamily="34" charset="0"/>
                  </a:rPr>
                  <a:t>1</a:t>
                </a:r>
                <a:endParaRPr lang="en-BE" sz="1100">
                  <a:effectLst/>
                  <a:latin typeface="Calibri" panose="020F0502020204030204" pitchFamily="34" charset="0"/>
                  <a:ea typeface="Calibri" panose="020F0502020204030204" pitchFamily="34" charset="0"/>
                </a:endParaRPr>
              </a:p>
            </p:txBody>
          </p:sp>
          <p:sp>
            <p:nvSpPr>
              <p:cNvPr id="56" name="Rectangle 55">
                <a:extLst>
                  <a:ext uri="{FF2B5EF4-FFF2-40B4-BE49-F238E27FC236}">
                    <a16:creationId xmlns:a16="http://schemas.microsoft.com/office/drawing/2014/main" id="{7B836AE4-44EC-0DB7-EC1D-CD142C9F072A}"/>
                  </a:ext>
                </a:extLst>
              </p:cNvPr>
              <p:cNvSpPr/>
              <p:nvPr/>
            </p:nvSpPr>
            <p:spPr>
              <a:xfrm>
                <a:off x="1574852" y="388437"/>
                <a:ext cx="367341" cy="364397"/>
              </a:xfrm>
              <a:prstGeom prst="rect">
                <a:avLst/>
              </a:prstGeom>
              <a:noFill/>
              <a:ln>
                <a:noFill/>
              </a:ln>
            </p:spPr>
            <p:txBody>
              <a:bodyPr spcFirstLastPara="1" wrap="square" lIns="91425" tIns="45700" rIns="91425" bIns="45700" anchor="t" anchorCtr="0">
                <a:noAutofit/>
              </a:bodyPr>
              <a:lstStyle/>
              <a:p>
                <a:pPr algn="ctr">
                  <a:spcAft>
                    <a:spcPts val="800"/>
                  </a:spcAft>
                </a:pPr>
                <a:r>
                  <a:rPr lang="en-GB" sz="1100">
                    <a:solidFill>
                      <a:srgbClr val="000000"/>
                    </a:solidFill>
                    <a:effectLst/>
                    <a:latin typeface="Calibri" panose="020F0502020204030204" pitchFamily="34" charset="0"/>
                    <a:ea typeface="Calibri" panose="020F0502020204030204" pitchFamily="34" charset="0"/>
                  </a:rPr>
                  <a:t>2</a:t>
                </a:r>
                <a:endParaRPr lang="en-BE" sz="1100">
                  <a:effectLst/>
                  <a:latin typeface="Calibri" panose="020F0502020204030204" pitchFamily="34" charset="0"/>
                  <a:ea typeface="Calibri" panose="020F0502020204030204" pitchFamily="34" charset="0"/>
                </a:endParaRPr>
              </a:p>
            </p:txBody>
          </p:sp>
          <p:sp>
            <p:nvSpPr>
              <p:cNvPr id="57" name="Rectangle 56">
                <a:extLst>
                  <a:ext uri="{FF2B5EF4-FFF2-40B4-BE49-F238E27FC236}">
                    <a16:creationId xmlns:a16="http://schemas.microsoft.com/office/drawing/2014/main" id="{DF8971F1-EFAB-9FA4-8111-68A29BE6465A}"/>
                  </a:ext>
                </a:extLst>
              </p:cNvPr>
              <p:cNvSpPr/>
              <p:nvPr/>
            </p:nvSpPr>
            <p:spPr>
              <a:xfrm>
                <a:off x="2603269" y="388437"/>
                <a:ext cx="367341" cy="364397"/>
              </a:xfrm>
              <a:prstGeom prst="rect">
                <a:avLst/>
              </a:prstGeom>
              <a:noFill/>
              <a:ln>
                <a:noFill/>
              </a:ln>
            </p:spPr>
            <p:txBody>
              <a:bodyPr spcFirstLastPara="1" wrap="square" lIns="91425" tIns="45700" rIns="91425" bIns="45700" anchor="t" anchorCtr="0">
                <a:noAutofit/>
              </a:bodyPr>
              <a:lstStyle/>
              <a:p>
                <a:pPr algn="ctr">
                  <a:spcAft>
                    <a:spcPts val="800"/>
                  </a:spcAft>
                </a:pPr>
                <a:r>
                  <a:rPr lang="en-GB" sz="1100">
                    <a:solidFill>
                      <a:srgbClr val="000000"/>
                    </a:solidFill>
                    <a:effectLst/>
                    <a:latin typeface="Calibri" panose="020F0502020204030204" pitchFamily="34" charset="0"/>
                    <a:ea typeface="Calibri" panose="020F0502020204030204" pitchFamily="34" charset="0"/>
                  </a:rPr>
                  <a:t>3</a:t>
                </a:r>
                <a:endParaRPr lang="en-BE" sz="1100">
                  <a:effectLst/>
                  <a:latin typeface="Calibri" panose="020F0502020204030204" pitchFamily="34" charset="0"/>
                  <a:ea typeface="Calibri" panose="020F0502020204030204" pitchFamily="34" charset="0"/>
                </a:endParaRPr>
              </a:p>
            </p:txBody>
          </p:sp>
          <p:sp>
            <p:nvSpPr>
              <p:cNvPr id="58" name="Rectangle 57">
                <a:extLst>
                  <a:ext uri="{FF2B5EF4-FFF2-40B4-BE49-F238E27FC236}">
                    <a16:creationId xmlns:a16="http://schemas.microsoft.com/office/drawing/2014/main" id="{70169C41-9BCA-4E4D-833E-B50AE4B052CE}"/>
                  </a:ext>
                </a:extLst>
              </p:cNvPr>
              <p:cNvSpPr/>
              <p:nvPr/>
            </p:nvSpPr>
            <p:spPr>
              <a:xfrm>
                <a:off x="3631695" y="388437"/>
                <a:ext cx="367341" cy="364397"/>
              </a:xfrm>
              <a:prstGeom prst="rect">
                <a:avLst/>
              </a:prstGeom>
              <a:noFill/>
              <a:ln>
                <a:noFill/>
              </a:ln>
            </p:spPr>
            <p:txBody>
              <a:bodyPr spcFirstLastPara="1" wrap="square" lIns="91425" tIns="45700" rIns="91425" bIns="45700" anchor="t" anchorCtr="0">
                <a:noAutofit/>
              </a:bodyPr>
              <a:lstStyle/>
              <a:p>
                <a:pPr algn="ctr">
                  <a:spcAft>
                    <a:spcPts val="800"/>
                  </a:spcAft>
                </a:pPr>
                <a:r>
                  <a:rPr lang="en-GB" sz="1100">
                    <a:solidFill>
                      <a:srgbClr val="000000"/>
                    </a:solidFill>
                    <a:effectLst/>
                    <a:latin typeface="Calibri" panose="020F0502020204030204" pitchFamily="34" charset="0"/>
                    <a:ea typeface="Calibri" panose="020F0502020204030204" pitchFamily="34" charset="0"/>
                  </a:rPr>
                  <a:t>4</a:t>
                </a:r>
                <a:endParaRPr lang="en-BE" sz="1100">
                  <a:effectLst/>
                  <a:latin typeface="Calibri" panose="020F0502020204030204" pitchFamily="34" charset="0"/>
                  <a:ea typeface="Calibri" panose="020F0502020204030204" pitchFamily="34" charset="0"/>
                </a:endParaRPr>
              </a:p>
            </p:txBody>
          </p:sp>
          <p:sp>
            <p:nvSpPr>
              <p:cNvPr id="59" name="Rectangle 58">
                <a:extLst>
                  <a:ext uri="{FF2B5EF4-FFF2-40B4-BE49-F238E27FC236}">
                    <a16:creationId xmlns:a16="http://schemas.microsoft.com/office/drawing/2014/main" id="{E573A552-1B5B-518A-A4E5-74E58A2BE9DB}"/>
                  </a:ext>
                </a:extLst>
              </p:cNvPr>
              <p:cNvSpPr/>
              <p:nvPr/>
            </p:nvSpPr>
            <p:spPr>
              <a:xfrm>
                <a:off x="4660120" y="388437"/>
                <a:ext cx="366930" cy="364397"/>
              </a:xfrm>
              <a:prstGeom prst="rect">
                <a:avLst/>
              </a:prstGeom>
              <a:noFill/>
              <a:ln>
                <a:noFill/>
              </a:ln>
            </p:spPr>
            <p:txBody>
              <a:bodyPr spcFirstLastPara="1" wrap="square" lIns="91425" tIns="45700" rIns="91425" bIns="45700" anchor="t" anchorCtr="0">
                <a:noAutofit/>
              </a:bodyPr>
              <a:lstStyle/>
              <a:p>
                <a:pPr algn="ctr">
                  <a:spcAft>
                    <a:spcPts val="800"/>
                  </a:spcAft>
                </a:pPr>
                <a:r>
                  <a:rPr lang="en-GB" sz="1100">
                    <a:solidFill>
                      <a:srgbClr val="000000"/>
                    </a:solidFill>
                    <a:effectLst/>
                    <a:latin typeface="Calibri" panose="020F0502020204030204" pitchFamily="34" charset="0"/>
                    <a:ea typeface="Calibri" panose="020F0502020204030204" pitchFamily="34" charset="0"/>
                  </a:rPr>
                  <a:t>5</a:t>
                </a:r>
                <a:endParaRPr lang="en-BE" sz="1100">
                  <a:effectLst/>
                  <a:latin typeface="Calibri" panose="020F0502020204030204" pitchFamily="34" charset="0"/>
                  <a:ea typeface="Calibri" panose="020F0502020204030204" pitchFamily="34" charset="0"/>
                </a:endParaRPr>
              </a:p>
            </p:txBody>
          </p:sp>
          <p:sp>
            <p:nvSpPr>
              <p:cNvPr id="60" name="Rectangle 59">
                <a:extLst>
                  <a:ext uri="{FF2B5EF4-FFF2-40B4-BE49-F238E27FC236}">
                    <a16:creationId xmlns:a16="http://schemas.microsoft.com/office/drawing/2014/main" id="{F6C0BA24-19EE-115D-7A85-ADE0BE4D81D3}"/>
                  </a:ext>
                </a:extLst>
              </p:cNvPr>
              <p:cNvSpPr/>
              <p:nvPr/>
            </p:nvSpPr>
            <p:spPr>
              <a:xfrm>
                <a:off x="291154" y="0"/>
                <a:ext cx="788962" cy="364397"/>
              </a:xfrm>
              <a:prstGeom prst="rect">
                <a:avLst/>
              </a:prstGeom>
              <a:noFill/>
              <a:ln>
                <a:noFill/>
              </a:ln>
            </p:spPr>
            <p:txBody>
              <a:bodyPr spcFirstLastPara="1" wrap="square" lIns="91425" tIns="45700" rIns="91425" bIns="45700" anchor="t" anchorCtr="0">
                <a:noAutofit/>
              </a:bodyPr>
              <a:lstStyle/>
              <a:p>
                <a:pPr algn="ctr">
                  <a:spcAft>
                    <a:spcPts val="800"/>
                  </a:spcAft>
                </a:pPr>
                <a:r>
                  <a:rPr lang="en-GB" sz="1000">
                    <a:solidFill>
                      <a:srgbClr val="000000"/>
                    </a:solidFill>
                    <a:effectLst/>
                    <a:latin typeface="Calibri" panose="020F0502020204030204" pitchFamily="34" charset="0"/>
                    <a:ea typeface="Calibri" panose="020F0502020204030204" pitchFamily="34" charset="0"/>
                  </a:rPr>
                  <a:t>No change</a:t>
                </a:r>
                <a:endParaRPr lang="en-BE" sz="1100">
                  <a:effectLst/>
                  <a:latin typeface="Calibri" panose="020F0502020204030204" pitchFamily="34" charset="0"/>
                  <a:ea typeface="Calibri" panose="020F0502020204030204" pitchFamily="34" charset="0"/>
                </a:endParaRPr>
              </a:p>
            </p:txBody>
          </p:sp>
          <p:sp>
            <p:nvSpPr>
              <p:cNvPr id="61" name="Rectangle 60">
                <a:extLst>
                  <a:ext uri="{FF2B5EF4-FFF2-40B4-BE49-F238E27FC236}">
                    <a16:creationId xmlns:a16="http://schemas.microsoft.com/office/drawing/2014/main" id="{A82D6058-140B-AADD-530F-AC979EEF4E7F}"/>
                  </a:ext>
                </a:extLst>
              </p:cNvPr>
              <p:cNvSpPr/>
              <p:nvPr/>
            </p:nvSpPr>
            <p:spPr>
              <a:xfrm>
                <a:off x="2167292" y="0"/>
                <a:ext cx="1239149" cy="364397"/>
              </a:xfrm>
              <a:prstGeom prst="rect">
                <a:avLst/>
              </a:prstGeom>
              <a:noFill/>
              <a:ln>
                <a:noFill/>
              </a:ln>
            </p:spPr>
            <p:txBody>
              <a:bodyPr spcFirstLastPara="1" wrap="square" lIns="91425" tIns="45700" rIns="91425" bIns="45700" anchor="t" anchorCtr="0">
                <a:noAutofit/>
              </a:bodyPr>
              <a:lstStyle/>
              <a:p>
                <a:pPr algn="ctr">
                  <a:spcAft>
                    <a:spcPts val="800"/>
                  </a:spcAft>
                </a:pPr>
                <a:r>
                  <a:rPr lang="en-GB" sz="1000">
                    <a:solidFill>
                      <a:srgbClr val="000000"/>
                    </a:solidFill>
                    <a:effectLst/>
                    <a:latin typeface="Calibri" panose="020F0502020204030204" pitchFamily="34" charset="0"/>
                    <a:ea typeface="Calibri" panose="020F0502020204030204" pitchFamily="34" charset="0"/>
                  </a:rPr>
                  <a:t>Some change</a:t>
                </a:r>
                <a:endParaRPr lang="en-BE" sz="1100">
                  <a:effectLst/>
                  <a:latin typeface="Calibri" panose="020F0502020204030204" pitchFamily="34" charset="0"/>
                  <a:ea typeface="Calibri" panose="020F0502020204030204" pitchFamily="34" charset="0"/>
                </a:endParaRPr>
              </a:p>
            </p:txBody>
          </p:sp>
          <p:sp>
            <p:nvSpPr>
              <p:cNvPr id="62" name="Rectangle 61">
                <a:extLst>
                  <a:ext uri="{FF2B5EF4-FFF2-40B4-BE49-F238E27FC236}">
                    <a16:creationId xmlns:a16="http://schemas.microsoft.com/office/drawing/2014/main" id="{A5D76E41-613F-0D85-236E-07C76836F2E6}"/>
                  </a:ext>
                </a:extLst>
              </p:cNvPr>
              <p:cNvSpPr/>
              <p:nvPr/>
            </p:nvSpPr>
            <p:spPr>
              <a:xfrm>
                <a:off x="4224134" y="0"/>
                <a:ext cx="1239149" cy="364397"/>
              </a:xfrm>
              <a:prstGeom prst="rect">
                <a:avLst/>
              </a:prstGeom>
              <a:noFill/>
              <a:ln>
                <a:noFill/>
              </a:ln>
            </p:spPr>
            <p:txBody>
              <a:bodyPr spcFirstLastPara="1" wrap="square" lIns="91425" tIns="45700" rIns="91425" bIns="45700" anchor="t" anchorCtr="0">
                <a:noAutofit/>
              </a:bodyPr>
              <a:lstStyle/>
              <a:p>
                <a:pPr algn="ctr">
                  <a:spcAft>
                    <a:spcPts val="800"/>
                  </a:spcAft>
                </a:pPr>
                <a:r>
                  <a:rPr lang="en-GB" sz="1000">
                    <a:solidFill>
                      <a:srgbClr val="000000"/>
                    </a:solidFill>
                    <a:effectLst/>
                    <a:latin typeface="Calibri" panose="020F0502020204030204" pitchFamily="34" charset="0"/>
                    <a:ea typeface="Calibri" panose="020F0502020204030204" pitchFamily="34" charset="0"/>
                  </a:rPr>
                  <a:t>A lot of change</a:t>
                </a:r>
                <a:endParaRPr lang="en-BE" sz="1100">
                  <a:effectLst/>
                  <a:latin typeface="Calibri" panose="020F0502020204030204" pitchFamily="34" charset="0"/>
                  <a:ea typeface="Calibri" panose="020F0502020204030204" pitchFamily="34" charset="0"/>
                </a:endParaRPr>
              </a:p>
            </p:txBody>
          </p:sp>
        </p:grpSp>
      </p:grpSp>
      <p:sp>
        <p:nvSpPr>
          <p:cNvPr id="1796" name="Rectangle 111">
            <a:extLst>
              <a:ext uri="{FF2B5EF4-FFF2-40B4-BE49-F238E27FC236}">
                <a16:creationId xmlns:a16="http://schemas.microsoft.com/office/drawing/2014/main" id="{E7B2CF31-71EA-AC1E-C03F-90B2ABB8EEA4}"/>
              </a:ext>
            </a:extLst>
          </p:cNvPr>
          <p:cNvSpPr>
            <a:spLocks noChangeArrowheads="1"/>
          </p:cNvSpPr>
          <p:nvPr/>
        </p:nvSpPr>
        <p:spPr bwMode="auto">
          <a:xfrm>
            <a:off x="-187325" y="-157157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BE" sz="1100" b="0" i="0" u="none" strike="noStrike" cap="none" normalizeH="0" baseline="0">
              <a:ln>
                <a:noFill/>
              </a:ln>
              <a:solidFill>
                <a:schemeClr val="tx1"/>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BE" sz="1100" b="0" i="0" u="none" strike="noStrike" cap="none" normalizeH="0" baseline="0">
                <a:ln>
                  <a:noFill/>
                </a:ln>
                <a:solidFill>
                  <a:schemeClr val="tx1"/>
                </a:solidFill>
                <a:effectLst/>
                <a:latin typeface="Arial" panose="020B0604020202020204" pitchFamily="34" charset="0"/>
                <a:ea typeface="Calibri" panose="020F0502020204030204" pitchFamily="34" charset="0"/>
              </a:rPr>
            </a:br>
            <a:endParaRPr kumimoji="0" lang="en-GB" altLang="en-BE" sz="1800" b="0" i="0" u="none" strike="noStrike" cap="none" normalizeH="0" baseline="0">
              <a:ln>
                <a:noFill/>
              </a:ln>
              <a:solidFill>
                <a:schemeClr val="tx1"/>
              </a:solidFill>
              <a:effectLst/>
              <a:latin typeface="Arial" panose="020B0604020202020204" pitchFamily="34" charset="0"/>
            </a:endParaRPr>
          </a:p>
        </p:txBody>
      </p:sp>
      <p:sp>
        <p:nvSpPr>
          <p:cNvPr id="1799" name="TextBox 1798">
            <a:extLst>
              <a:ext uri="{FF2B5EF4-FFF2-40B4-BE49-F238E27FC236}">
                <a16:creationId xmlns:a16="http://schemas.microsoft.com/office/drawing/2014/main" id="{2869F07F-2ACA-12D5-54F1-5FB1DA0D32CA}"/>
              </a:ext>
            </a:extLst>
          </p:cNvPr>
          <p:cNvSpPr txBox="1"/>
          <p:nvPr/>
        </p:nvSpPr>
        <p:spPr>
          <a:xfrm>
            <a:off x="1121240" y="1368662"/>
            <a:ext cx="3537028" cy="261610"/>
          </a:xfrm>
          <a:prstGeom prst="rect">
            <a:avLst/>
          </a:prstGeom>
          <a:noFill/>
        </p:spPr>
        <p:txBody>
          <a:bodyPr wrap="square" rtlCol="0">
            <a:spAutoFit/>
          </a:bodyPr>
          <a:lstStyle/>
          <a:p>
            <a:r>
              <a:rPr lang="en-GB" sz="1100" b="1" i="1" dirty="0">
                <a:effectLst/>
                <a:latin typeface="Calibri" panose="020F0502020204030204" pitchFamily="34" charset="0"/>
                <a:ea typeface="Calibri" panose="020F0502020204030204" pitchFamily="34" charset="0"/>
              </a:rPr>
              <a:t>How long did the event(s) last?</a:t>
            </a:r>
            <a:endParaRPr lang="en-BE" sz="1100" i="1" dirty="0"/>
          </a:p>
        </p:txBody>
      </p:sp>
      <p:sp>
        <p:nvSpPr>
          <p:cNvPr id="1800" name="TextBox 1799">
            <a:extLst>
              <a:ext uri="{FF2B5EF4-FFF2-40B4-BE49-F238E27FC236}">
                <a16:creationId xmlns:a16="http://schemas.microsoft.com/office/drawing/2014/main" id="{7CFC768A-9AD7-9B82-7860-C257E1FB6D02}"/>
              </a:ext>
            </a:extLst>
          </p:cNvPr>
          <p:cNvSpPr txBox="1"/>
          <p:nvPr/>
        </p:nvSpPr>
        <p:spPr>
          <a:xfrm>
            <a:off x="1060582" y="6768813"/>
            <a:ext cx="3731028" cy="261610"/>
          </a:xfrm>
          <a:prstGeom prst="rect">
            <a:avLst/>
          </a:prstGeom>
          <a:noFill/>
        </p:spPr>
        <p:txBody>
          <a:bodyPr wrap="square" rtlCol="0">
            <a:spAutoFit/>
          </a:bodyPr>
          <a:lstStyle/>
          <a:p>
            <a:r>
              <a:rPr lang="en-GB" sz="1100" b="1" i="1" dirty="0">
                <a:effectLst/>
                <a:latin typeface="Calibri" panose="020F0502020204030204" pitchFamily="34" charset="0"/>
                <a:ea typeface="Calibri" panose="020F0502020204030204" pitchFamily="34" charset="0"/>
              </a:rPr>
              <a:t>How much change did the event cause?</a:t>
            </a:r>
            <a:endParaRPr lang="en-BE" sz="1100" i="1" dirty="0"/>
          </a:p>
        </p:txBody>
      </p:sp>
      <p:sp>
        <p:nvSpPr>
          <p:cNvPr id="1801" name="TextBox 1800">
            <a:extLst>
              <a:ext uri="{FF2B5EF4-FFF2-40B4-BE49-F238E27FC236}">
                <a16:creationId xmlns:a16="http://schemas.microsoft.com/office/drawing/2014/main" id="{D5AF2FAE-E6A4-2936-39C4-901022DBDA78}"/>
              </a:ext>
            </a:extLst>
          </p:cNvPr>
          <p:cNvSpPr txBox="1"/>
          <p:nvPr/>
        </p:nvSpPr>
        <p:spPr>
          <a:xfrm>
            <a:off x="1121240" y="4139934"/>
            <a:ext cx="3731028" cy="261610"/>
          </a:xfrm>
          <a:prstGeom prst="rect">
            <a:avLst/>
          </a:prstGeom>
          <a:noFill/>
        </p:spPr>
        <p:txBody>
          <a:bodyPr wrap="square" rtlCol="0">
            <a:spAutoFit/>
          </a:bodyPr>
          <a:lstStyle/>
          <a:p>
            <a:r>
              <a:rPr lang="en-GB" sz="1100" b="1" i="1" dirty="0">
                <a:effectLst/>
                <a:latin typeface="Calibri" panose="020F0502020204030204" pitchFamily="34" charset="0"/>
                <a:ea typeface="Calibri" panose="020F0502020204030204" pitchFamily="34" charset="0"/>
              </a:rPr>
              <a:t>How much stress did the event cause you?</a:t>
            </a:r>
            <a:endParaRPr lang="en-BE" sz="1100" i="1" dirty="0"/>
          </a:p>
        </p:txBody>
      </p:sp>
      <p:sp>
        <p:nvSpPr>
          <p:cNvPr id="1802" name="TextBox 1801">
            <a:extLst>
              <a:ext uri="{FF2B5EF4-FFF2-40B4-BE49-F238E27FC236}">
                <a16:creationId xmlns:a16="http://schemas.microsoft.com/office/drawing/2014/main" id="{76AF8B54-552B-7696-E371-BAE8779301B7}"/>
              </a:ext>
            </a:extLst>
          </p:cNvPr>
          <p:cNvSpPr txBox="1"/>
          <p:nvPr/>
        </p:nvSpPr>
        <p:spPr>
          <a:xfrm>
            <a:off x="1121240" y="5512352"/>
            <a:ext cx="3731028" cy="261610"/>
          </a:xfrm>
          <a:prstGeom prst="rect">
            <a:avLst/>
          </a:prstGeom>
          <a:noFill/>
        </p:spPr>
        <p:txBody>
          <a:bodyPr wrap="square" rtlCol="0">
            <a:spAutoFit/>
          </a:bodyPr>
          <a:lstStyle/>
          <a:p>
            <a:r>
              <a:rPr lang="en-GB" sz="1100" b="1" i="1" dirty="0">
                <a:effectLst/>
                <a:latin typeface="Calibri" panose="020F0502020204030204" pitchFamily="34" charset="0"/>
                <a:ea typeface="Calibri" panose="020F0502020204030204" pitchFamily="34" charset="0"/>
              </a:rPr>
              <a:t>How much stress did the event cause your family?</a:t>
            </a:r>
            <a:endParaRPr lang="en-BE" sz="1100" i="1" dirty="0"/>
          </a:p>
        </p:txBody>
      </p:sp>
      <p:sp>
        <p:nvSpPr>
          <p:cNvPr id="1804" name="TextBox 1803">
            <a:extLst>
              <a:ext uri="{FF2B5EF4-FFF2-40B4-BE49-F238E27FC236}">
                <a16:creationId xmlns:a16="http://schemas.microsoft.com/office/drawing/2014/main" id="{7D64840C-7B1A-F012-CE17-90953D300ECD}"/>
              </a:ext>
            </a:extLst>
          </p:cNvPr>
          <p:cNvSpPr txBox="1"/>
          <p:nvPr/>
        </p:nvSpPr>
        <p:spPr>
          <a:xfrm>
            <a:off x="1110896" y="2549896"/>
            <a:ext cx="5106115" cy="430887"/>
          </a:xfrm>
          <a:prstGeom prst="rect">
            <a:avLst/>
          </a:prstGeom>
          <a:noFill/>
        </p:spPr>
        <p:txBody>
          <a:bodyPr wrap="square">
            <a:spAutoFit/>
          </a:bodyPr>
          <a:lstStyle/>
          <a:p>
            <a:r>
              <a:rPr lang="en-GB" sz="1100" b="1" i="1" dirty="0">
                <a:effectLst/>
                <a:latin typeface="Calibri" panose="020F0502020204030204" pitchFamily="34" charset="0"/>
                <a:ea typeface="Calibri" panose="020F0502020204030204" pitchFamily="34" charset="0"/>
              </a:rPr>
              <a:t>How much notice did you have before the event occurred? When did you become aware this was going to happen?</a:t>
            </a:r>
            <a:endParaRPr lang="en-BE" sz="1100" i="1" dirty="0"/>
          </a:p>
        </p:txBody>
      </p:sp>
      <p:sp>
        <p:nvSpPr>
          <p:cNvPr id="1805" name="Rectangle 1">
            <a:extLst>
              <a:ext uri="{FF2B5EF4-FFF2-40B4-BE49-F238E27FC236}">
                <a16:creationId xmlns:a16="http://schemas.microsoft.com/office/drawing/2014/main" id="{99EADE7A-D0E6-C4E2-1461-4210428DEEDE}"/>
              </a:ext>
            </a:extLst>
          </p:cNvPr>
          <p:cNvSpPr>
            <a:spLocks noChangeArrowheads="1"/>
          </p:cNvSpPr>
          <p:nvPr/>
        </p:nvSpPr>
        <p:spPr bwMode="auto">
          <a:xfrm>
            <a:off x="1101543" y="931453"/>
            <a:ext cx="4514377" cy="241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BE" sz="1100" b="1" i="0" u="none" strike="noStrike" cap="none" normalizeH="0" baseline="0" dirty="0">
                <a:ln>
                  <a:noFill/>
                </a:ln>
                <a:solidFill>
                  <a:srgbClr val="000000"/>
                </a:solidFill>
                <a:effectLst/>
                <a:ea typeface="Calibri" panose="020F0502020204030204" pitchFamily="34" charset="0"/>
              </a:rPr>
              <a:t>PART 2: HOW DID THE DISTRESSING EVENT(S) IMPACT YOU</a:t>
            </a:r>
            <a:endParaRPr kumimoji="0" lang="en-GB" altLang="en-B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596267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770"/>
        <p:cNvGrpSpPr/>
        <p:nvPr/>
      </p:nvGrpSpPr>
      <p:grpSpPr>
        <a:xfrm>
          <a:off x="0" y="0"/>
          <a:ext cx="0" cy="0"/>
          <a:chOff x="0" y="0"/>
          <a:chExt cx="0" cy="0"/>
        </a:xfrm>
      </p:grpSpPr>
      <p:sp>
        <p:nvSpPr>
          <p:cNvPr id="1773" name="Google Shape;1773;p62"/>
          <p:cNvSpPr txBox="1"/>
          <p:nvPr/>
        </p:nvSpPr>
        <p:spPr>
          <a:xfrm>
            <a:off x="953817" y="3094305"/>
            <a:ext cx="525676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Overlock"/>
                <a:ea typeface="Overlock"/>
                <a:cs typeface="Overlock"/>
                <a:sym typeface="Overlock"/>
              </a:rPr>
              <a:t>1    2    3    4    5    6    7    8    9    10</a:t>
            </a:r>
            <a:endParaRPr dirty="0"/>
          </a:p>
        </p:txBody>
      </p:sp>
      <p:sp>
        <p:nvSpPr>
          <p:cNvPr id="1774" name="Google Shape;1774;p62"/>
          <p:cNvSpPr txBox="1"/>
          <p:nvPr/>
        </p:nvSpPr>
        <p:spPr>
          <a:xfrm>
            <a:off x="962305" y="3648416"/>
            <a:ext cx="1260679"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chemeClr val="dk1"/>
                </a:solidFill>
                <a:latin typeface="Calibri"/>
                <a:ea typeface="Calibri"/>
                <a:cs typeface="Calibri"/>
                <a:sym typeface="Calibri"/>
              </a:rPr>
              <a:t>Doesn’t bother me, I don’t feel scared</a:t>
            </a:r>
            <a:endParaRPr/>
          </a:p>
        </p:txBody>
      </p:sp>
      <p:sp>
        <p:nvSpPr>
          <p:cNvPr id="1775" name="Google Shape;1775;p62"/>
          <p:cNvSpPr txBox="1"/>
          <p:nvPr/>
        </p:nvSpPr>
        <p:spPr>
          <a:xfrm>
            <a:off x="4999261" y="3648416"/>
            <a:ext cx="970151"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chemeClr val="dk1"/>
                </a:solidFill>
                <a:latin typeface="Calibri"/>
                <a:ea typeface="Calibri"/>
                <a:cs typeface="Calibri"/>
                <a:sym typeface="Calibri"/>
              </a:rPr>
              <a:t>It bothers me a lot, I feel very scared</a:t>
            </a:r>
            <a:endParaRPr/>
          </a:p>
        </p:txBody>
      </p:sp>
      <p:sp>
        <p:nvSpPr>
          <p:cNvPr id="1776" name="Google Shape;1776;p62"/>
          <p:cNvSpPr txBox="1"/>
          <p:nvPr/>
        </p:nvSpPr>
        <p:spPr>
          <a:xfrm>
            <a:off x="3012090" y="3648416"/>
            <a:ext cx="970151"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chemeClr val="dk1"/>
                </a:solidFill>
                <a:latin typeface="Calibri"/>
                <a:ea typeface="Calibri"/>
                <a:cs typeface="Calibri"/>
                <a:sym typeface="Calibri"/>
              </a:rPr>
              <a:t>Bothers me a bit, I feel a bit scared</a:t>
            </a:r>
            <a:endParaRPr/>
          </a:p>
        </p:txBody>
      </p:sp>
      <p:sp>
        <p:nvSpPr>
          <p:cNvPr id="1788" name="Google Shape;1788;p62"/>
          <p:cNvSpPr/>
          <p:nvPr/>
        </p:nvSpPr>
        <p:spPr>
          <a:xfrm>
            <a:off x="1211854" y="2240280"/>
            <a:ext cx="761579" cy="76157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9" name="Google Shape;1789;p62"/>
          <p:cNvSpPr/>
          <p:nvPr/>
        </p:nvSpPr>
        <p:spPr>
          <a:xfrm>
            <a:off x="2225935" y="2240280"/>
            <a:ext cx="761579" cy="76157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0" name="Google Shape;1790;p62"/>
          <p:cNvSpPr/>
          <p:nvPr/>
        </p:nvSpPr>
        <p:spPr>
          <a:xfrm>
            <a:off x="3240016" y="2240280"/>
            <a:ext cx="761579" cy="76157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1" name="Google Shape;1791;p62"/>
          <p:cNvSpPr/>
          <p:nvPr/>
        </p:nvSpPr>
        <p:spPr>
          <a:xfrm>
            <a:off x="4254097" y="2240280"/>
            <a:ext cx="761579" cy="76157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2" name="Google Shape;1792;p62"/>
          <p:cNvSpPr/>
          <p:nvPr/>
        </p:nvSpPr>
        <p:spPr>
          <a:xfrm>
            <a:off x="5268178" y="2240280"/>
            <a:ext cx="761579" cy="76157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3" name="Google Shape;1793;p62"/>
          <p:cNvSpPr/>
          <p:nvPr/>
        </p:nvSpPr>
        <p:spPr>
          <a:xfrm>
            <a:off x="1450018" y="2634742"/>
            <a:ext cx="73982" cy="7398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4" name="Google Shape;1794;p62"/>
          <p:cNvSpPr/>
          <p:nvPr/>
        </p:nvSpPr>
        <p:spPr>
          <a:xfrm>
            <a:off x="1637743" y="2634742"/>
            <a:ext cx="73982" cy="7398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5" name="Google Shape;1795;p62"/>
          <p:cNvSpPr/>
          <p:nvPr/>
        </p:nvSpPr>
        <p:spPr>
          <a:xfrm>
            <a:off x="2459668" y="2634742"/>
            <a:ext cx="73982" cy="7398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6" name="Google Shape;1796;p62"/>
          <p:cNvSpPr/>
          <p:nvPr/>
        </p:nvSpPr>
        <p:spPr>
          <a:xfrm>
            <a:off x="2647393" y="2634742"/>
            <a:ext cx="73982" cy="7398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797" name="Google Shape;1797;p62"/>
          <p:cNvCxnSpPr/>
          <p:nvPr/>
        </p:nvCxnSpPr>
        <p:spPr>
          <a:xfrm>
            <a:off x="2533650" y="2863850"/>
            <a:ext cx="113743" cy="0"/>
          </a:xfrm>
          <a:prstGeom prst="straightConnector1">
            <a:avLst/>
          </a:prstGeom>
          <a:noFill/>
          <a:ln w="57150" cap="flat" cmpd="sng">
            <a:solidFill>
              <a:schemeClr val="lt1"/>
            </a:solidFill>
            <a:prstDash val="solid"/>
            <a:miter lim="800000"/>
            <a:headEnd type="none" w="sm" len="sm"/>
            <a:tailEnd type="none" w="sm" len="sm"/>
          </a:ln>
        </p:spPr>
      </p:cxnSp>
      <p:sp>
        <p:nvSpPr>
          <p:cNvPr id="1798" name="Google Shape;1798;p62"/>
          <p:cNvSpPr/>
          <p:nvPr/>
        </p:nvSpPr>
        <p:spPr>
          <a:xfrm>
            <a:off x="1474623" y="2821497"/>
            <a:ext cx="217889" cy="48359"/>
          </a:xfrm>
          <a:custGeom>
            <a:avLst/>
            <a:gdLst/>
            <a:ahLst/>
            <a:cxnLst/>
            <a:rect l="l" t="t" r="r" b="b"/>
            <a:pathLst>
              <a:path w="228600" h="44897" extrusionOk="0">
                <a:moveTo>
                  <a:pt x="0" y="0"/>
                </a:moveTo>
                <a:cubicBezTo>
                  <a:pt x="28575" y="20637"/>
                  <a:pt x="57150" y="41275"/>
                  <a:pt x="95250" y="44450"/>
                </a:cubicBezTo>
                <a:cubicBezTo>
                  <a:pt x="133350" y="47625"/>
                  <a:pt x="180975" y="33337"/>
                  <a:pt x="228600" y="19050"/>
                </a:cubicBezTo>
              </a:path>
            </a:pathLst>
          </a:custGeom>
          <a:no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9" name="Google Shape;1799;p62"/>
          <p:cNvSpPr/>
          <p:nvPr/>
        </p:nvSpPr>
        <p:spPr>
          <a:xfrm>
            <a:off x="3494718" y="2634742"/>
            <a:ext cx="73982" cy="7398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00" name="Google Shape;1800;p62"/>
          <p:cNvSpPr/>
          <p:nvPr/>
        </p:nvSpPr>
        <p:spPr>
          <a:xfrm>
            <a:off x="3682443" y="2634742"/>
            <a:ext cx="73982" cy="7398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801" name="Google Shape;1801;p62"/>
          <p:cNvCxnSpPr/>
          <p:nvPr/>
        </p:nvCxnSpPr>
        <p:spPr>
          <a:xfrm>
            <a:off x="3503134" y="2838450"/>
            <a:ext cx="224716" cy="15875"/>
          </a:xfrm>
          <a:prstGeom prst="straightConnector1">
            <a:avLst/>
          </a:prstGeom>
          <a:noFill/>
          <a:ln w="57150" cap="flat" cmpd="sng">
            <a:solidFill>
              <a:schemeClr val="lt1"/>
            </a:solidFill>
            <a:prstDash val="solid"/>
            <a:miter lim="800000"/>
            <a:headEnd type="none" w="sm" len="sm"/>
            <a:tailEnd type="none" w="sm" len="sm"/>
          </a:ln>
        </p:spPr>
      </p:cxnSp>
      <p:pic>
        <p:nvPicPr>
          <p:cNvPr id="1802" name="Google Shape;1802;p62" descr="Water with solid fill"/>
          <p:cNvPicPr preferRelativeResize="0"/>
          <p:nvPr/>
        </p:nvPicPr>
        <p:blipFill rotWithShape="1">
          <a:blip r:embed="rId3">
            <a:alphaModFix/>
          </a:blip>
          <a:srcRect/>
          <a:stretch/>
        </p:blipFill>
        <p:spPr>
          <a:xfrm>
            <a:off x="5742400" y="2297261"/>
            <a:ext cx="129761" cy="129761"/>
          </a:xfrm>
          <a:prstGeom prst="rect">
            <a:avLst/>
          </a:prstGeom>
          <a:noFill/>
          <a:ln>
            <a:noFill/>
          </a:ln>
        </p:spPr>
      </p:pic>
      <p:pic>
        <p:nvPicPr>
          <p:cNvPr id="1803" name="Google Shape;1803;p62" descr="Water with solid fill"/>
          <p:cNvPicPr preferRelativeResize="0"/>
          <p:nvPr/>
        </p:nvPicPr>
        <p:blipFill rotWithShape="1">
          <a:blip r:embed="rId3">
            <a:alphaModFix/>
          </a:blip>
          <a:srcRect/>
          <a:stretch/>
        </p:blipFill>
        <p:spPr>
          <a:xfrm>
            <a:off x="5836098" y="2395016"/>
            <a:ext cx="129761" cy="129761"/>
          </a:xfrm>
          <a:prstGeom prst="rect">
            <a:avLst/>
          </a:prstGeom>
          <a:noFill/>
          <a:ln>
            <a:noFill/>
          </a:ln>
        </p:spPr>
      </p:pic>
      <p:sp>
        <p:nvSpPr>
          <p:cNvPr id="1804" name="Google Shape;1804;p62"/>
          <p:cNvSpPr/>
          <p:nvPr/>
        </p:nvSpPr>
        <p:spPr>
          <a:xfrm>
            <a:off x="4480043" y="2617223"/>
            <a:ext cx="109020" cy="1090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05" name="Google Shape;1805;p62"/>
          <p:cNvSpPr/>
          <p:nvPr/>
        </p:nvSpPr>
        <p:spPr>
          <a:xfrm>
            <a:off x="4667768" y="2617223"/>
            <a:ext cx="109020" cy="1090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06" name="Google Shape;1806;p62"/>
          <p:cNvSpPr/>
          <p:nvPr/>
        </p:nvSpPr>
        <p:spPr>
          <a:xfrm>
            <a:off x="4494905" y="2801000"/>
            <a:ext cx="279226" cy="62850"/>
          </a:xfrm>
          <a:custGeom>
            <a:avLst/>
            <a:gdLst/>
            <a:ahLst/>
            <a:cxnLst/>
            <a:rect l="l" t="t" r="r" b="b"/>
            <a:pathLst>
              <a:path w="749418" h="76909" extrusionOk="0">
                <a:moveTo>
                  <a:pt x="655741" y="0"/>
                </a:moveTo>
                <a:cubicBezTo>
                  <a:pt x="636466" y="747"/>
                  <a:pt x="617459" y="4770"/>
                  <a:pt x="599535" y="11897"/>
                </a:cubicBezTo>
                <a:cubicBezTo>
                  <a:pt x="587602" y="16836"/>
                  <a:pt x="574947" y="19809"/>
                  <a:pt x="562064" y="20703"/>
                </a:cubicBezTo>
                <a:cubicBezTo>
                  <a:pt x="549180" y="19809"/>
                  <a:pt x="536526" y="16836"/>
                  <a:pt x="524593" y="11897"/>
                </a:cubicBezTo>
                <a:cubicBezTo>
                  <a:pt x="506669" y="4770"/>
                  <a:pt x="487661" y="747"/>
                  <a:pt x="468386" y="0"/>
                </a:cubicBezTo>
                <a:cubicBezTo>
                  <a:pt x="449111" y="747"/>
                  <a:pt x="430104" y="4770"/>
                  <a:pt x="412180" y="11897"/>
                </a:cubicBezTo>
                <a:cubicBezTo>
                  <a:pt x="400247" y="16836"/>
                  <a:pt x="387593" y="19809"/>
                  <a:pt x="374709" y="20703"/>
                </a:cubicBezTo>
                <a:cubicBezTo>
                  <a:pt x="361826" y="19809"/>
                  <a:pt x="349171" y="16836"/>
                  <a:pt x="337238" y="11897"/>
                </a:cubicBezTo>
                <a:cubicBezTo>
                  <a:pt x="319314" y="4770"/>
                  <a:pt x="300307" y="747"/>
                  <a:pt x="281032" y="0"/>
                </a:cubicBezTo>
                <a:cubicBezTo>
                  <a:pt x="261757" y="747"/>
                  <a:pt x="242750" y="4770"/>
                  <a:pt x="224826" y="11897"/>
                </a:cubicBezTo>
                <a:cubicBezTo>
                  <a:pt x="212892" y="16836"/>
                  <a:pt x="200238" y="19809"/>
                  <a:pt x="187355" y="20703"/>
                </a:cubicBezTo>
                <a:cubicBezTo>
                  <a:pt x="174471" y="19809"/>
                  <a:pt x="161817" y="16836"/>
                  <a:pt x="149884" y="11897"/>
                </a:cubicBezTo>
                <a:cubicBezTo>
                  <a:pt x="131959" y="4770"/>
                  <a:pt x="112952" y="747"/>
                  <a:pt x="93677" y="0"/>
                </a:cubicBezTo>
                <a:cubicBezTo>
                  <a:pt x="74402" y="747"/>
                  <a:pt x="55395" y="4770"/>
                  <a:pt x="37471" y="11897"/>
                </a:cubicBezTo>
                <a:cubicBezTo>
                  <a:pt x="25537" y="16836"/>
                  <a:pt x="12884" y="19809"/>
                  <a:pt x="0" y="20703"/>
                </a:cubicBezTo>
                <a:lnTo>
                  <a:pt x="0" y="76909"/>
                </a:lnTo>
                <a:cubicBezTo>
                  <a:pt x="19275" y="76162"/>
                  <a:pt x="38282" y="72139"/>
                  <a:pt x="56206" y="65012"/>
                </a:cubicBezTo>
                <a:cubicBezTo>
                  <a:pt x="68107" y="59882"/>
                  <a:pt x="80762" y="56718"/>
                  <a:pt x="93677" y="55644"/>
                </a:cubicBezTo>
                <a:cubicBezTo>
                  <a:pt x="106593" y="56718"/>
                  <a:pt x="119247" y="59882"/>
                  <a:pt x="131148" y="65012"/>
                </a:cubicBezTo>
                <a:cubicBezTo>
                  <a:pt x="149072" y="72139"/>
                  <a:pt x="168080" y="76162"/>
                  <a:pt x="187355" y="76909"/>
                </a:cubicBezTo>
                <a:cubicBezTo>
                  <a:pt x="206630" y="76162"/>
                  <a:pt x="225637" y="72139"/>
                  <a:pt x="243561" y="65012"/>
                </a:cubicBezTo>
                <a:cubicBezTo>
                  <a:pt x="255462" y="59882"/>
                  <a:pt x="268117" y="56718"/>
                  <a:pt x="281032" y="55644"/>
                </a:cubicBezTo>
                <a:cubicBezTo>
                  <a:pt x="293915" y="56538"/>
                  <a:pt x="306570" y="59511"/>
                  <a:pt x="318503" y="64450"/>
                </a:cubicBezTo>
                <a:cubicBezTo>
                  <a:pt x="336380" y="71812"/>
                  <a:pt x="355396" y="76028"/>
                  <a:pt x="374709" y="76909"/>
                </a:cubicBezTo>
                <a:cubicBezTo>
                  <a:pt x="393984" y="76162"/>
                  <a:pt x="412991" y="72139"/>
                  <a:pt x="430916" y="65012"/>
                </a:cubicBezTo>
                <a:cubicBezTo>
                  <a:pt x="442816" y="59882"/>
                  <a:pt x="455471" y="56719"/>
                  <a:pt x="468386" y="55644"/>
                </a:cubicBezTo>
                <a:cubicBezTo>
                  <a:pt x="481302" y="56719"/>
                  <a:pt x="493957" y="59882"/>
                  <a:pt x="505857" y="65012"/>
                </a:cubicBezTo>
                <a:cubicBezTo>
                  <a:pt x="523782" y="72139"/>
                  <a:pt x="542789" y="76162"/>
                  <a:pt x="562064" y="76909"/>
                </a:cubicBezTo>
                <a:cubicBezTo>
                  <a:pt x="581339" y="76162"/>
                  <a:pt x="600346" y="72139"/>
                  <a:pt x="618270" y="65012"/>
                </a:cubicBezTo>
                <a:cubicBezTo>
                  <a:pt x="630171" y="59882"/>
                  <a:pt x="642826" y="56719"/>
                  <a:pt x="655741" y="55644"/>
                </a:cubicBezTo>
                <a:cubicBezTo>
                  <a:pt x="668624" y="56538"/>
                  <a:pt x="681279" y="59511"/>
                  <a:pt x="693212" y="64450"/>
                </a:cubicBezTo>
                <a:cubicBezTo>
                  <a:pt x="711089" y="71812"/>
                  <a:pt x="730105" y="76028"/>
                  <a:pt x="749418" y="76909"/>
                </a:cubicBezTo>
                <a:lnTo>
                  <a:pt x="749418" y="20703"/>
                </a:lnTo>
                <a:cubicBezTo>
                  <a:pt x="736535" y="19809"/>
                  <a:pt x="723880" y="16836"/>
                  <a:pt x="711947" y="11897"/>
                </a:cubicBezTo>
                <a:cubicBezTo>
                  <a:pt x="694023" y="4770"/>
                  <a:pt x="675016" y="747"/>
                  <a:pt x="65574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7" name="Google Shape;1807;p62"/>
          <p:cNvSpPr/>
          <p:nvPr/>
        </p:nvSpPr>
        <p:spPr>
          <a:xfrm>
            <a:off x="5481339" y="2783304"/>
            <a:ext cx="335256" cy="69238"/>
          </a:xfrm>
          <a:custGeom>
            <a:avLst/>
            <a:gdLst/>
            <a:ahLst/>
            <a:cxnLst/>
            <a:rect l="l" t="t" r="r" b="b"/>
            <a:pathLst>
              <a:path w="749418" h="76909" extrusionOk="0">
                <a:moveTo>
                  <a:pt x="655741" y="0"/>
                </a:moveTo>
                <a:cubicBezTo>
                  <a:pt x="636466" y="747"/>
                  <a:pt x="617459" y="4770"/>
                  <a:pt x="599535" y="11897"/>
                </a:cubicBezTo>
                <a:cubicBezTo>
                  <a:pt x="587602" y="16836"/>
                  <a:pt x="574947" y="19809"/>
                  <a:pt x="562064" y="20703"/>
                </a:cubicBezTo>
                <a:cubicBezTo>
                  <a:pt x="549180" y="19809"/>
                  <a:pt x="536526" y="16836"/>
                  <a:pt x="524593" y="11897"/>
                </a:cubicBezTo>
                <a:cubicBezTo>
                  <a:pt x="506669" y="4770"/>
                  <a:pt x="487661" y="747"/>
                  <a:pt x="468386" y="0"/>
                </a:cubicBezTo>
                <a:cubicBezTo>
                  <a:pt x="449111" y="747"/>
                  <a:pt x="430104" y="4770"/>
                  <a:pt x="412180" y="11897"/>
                </a:cubicBezTo>
                <a:cubicBezTo>
                  <a:pt x="400247" y="16836"/>
                  <a:pt x="387593" y="19809"/>
                  <a:pt x="374709" y="20703"/>
                </a:cubicBezTo>
                <a:cubicBezTo>
                  <a:pt x="361826" y="19809"/>
                  <a:pt x="349171" y="16836"/>
                  <a:pt x="337238" y="11897"/>
                </a:cubicBezTo>
                <a:cubicBezTo>
                  <a:pt x="319314" y="4770"/>
                  <a:pt x="300307" y="747"/>
                  <a:pt x="281032" y="0"/>
                </a:cubicBezTo>
                <a:cubicBezTo>
                  <a:pt x="261757" y="747"/>
                  <a:pt x="242750" y="4770"/>
                  <a:pt x="224826" y="11897"/>
                </a:cubicBezTo>
                <a:cubicBezTo>
                  <a:pt x="212892" y="16836"/>
                  <a:pt x="200238" y="19809"/>
                  <a:pt x="187355" y="20703"/>
                </a:cubicBezTo>
                <a:cubicBezTo>
                  <a:pt x="174471" y="19809"/>
                  <a:pt x="161817" y="16836"/>
                  <a:pt x="149884" y="11897"/>
                </a:cubicBezTo>
                <a:cubicBezTo>
                  <a:pt x="131959" y="4770"/>
                  <a:pt x="112952" y="747"/>
                  <a:pt x="93677" y="0"/>
                </a:cubicBezTo>
                <a:cubicBezTo>
                  <a:pt x="74402" y="747"/>
                  <a:pt x="55395" y="4770"/>
                  <a:pt x="37471" y="11897"/>
                </a:cubicBezTo>
                <a:cubicBezTo>
                  <a:pt x="25537" y="16836"/>
                  <a:pt x="12884" y="19809"/>
                  <a:pt x="0" y="20703"/>
                </a:cubicBezTo>
                <a:lnTo>
                  <a:pt x="0" y="76909"/>
                </a:lnTo>
                <a:cubicBezTo>
                  <a:pt x="19275" y="76162"/>
                  <a:pt x="38282" y="72139"/>
                  <a:pt x="56206" y="65012"/>
                </a:cubicBezTo>
                <a:cubicBezTo>
                  <a:pt x="68107" y="59882"/>
                  <a:pt x="80762" y="56718"/>
                  <a:pt x="93677" y="55644"/>
                </a:cubicBezTo>
                <a:cubicBezTo>
                  <a:pt x="106593" y="56718"/>
                  <a:pt x="119247" y="59882"/>
                  <a:pt x="131148" y="65012"/>
                </a:cubicBezTo>
                <a:cubicBezTo>
                  <a:pt x="149072" y="72139"/>
                  <a:pt x="168080" y="76162"/>
                  <a:pt x="187355" y="76909"/>
                </a:cubicBezTo>
                <a:cubicBezTo>
                  <a:pt x="206630" y="76162"/>
                  <a:pt x="225637" y="72139"/>
                  <a:pt x="243561" y="65012"/>
                </a:cubicBezTo>
                <a:cubicBezTo>
                  <a:pt x="255462" y="59882"/>
                  <a:pt x="268117" y="56718"/>
                  <a:pt x="281032" y="55644"/>
                </a:cubicBezTo>
                <a:cubicBezTo>
                  <a:pt x="293915" y="56538"/>
                  <a:pt x="306570" y="59511"/>
                  <a:pt x="318503" y="64450"/>
                </a:cubicBezTo>
                <a:cubicBezTo>
                  <a:pt x="336380" y="71812"/>
                  <a:pt x="355396" y="76028"/>
                  <a:pt x="374709" y="76909"/>
                </a:cubicBezTo>
                <a:cubicBezTo>
                  <a:pt x="393984" y="76162"/>
                  <a:pt x="412991" y="72139"/>
                  <a:pt x="430916" y="65012"/>
                </a:cubicBezTo>
                <a:cubicBezTo>
                  <a:pt x="442816" y="59882"/>
                  <a:pt x="455471" y="56719"/>
                  <a:pt x="468386" y="55644"/>
                </a:cubicBezTo>
                <a:cubicBezTo>
                  <a:pt x="481302" y="56719"/>
                  <a:pt x="493957" y="59882"/>
                  <a:pt x="505857" y="65012"/>
                </a:cubicBezTo>
                <a:cubicBezTo>
                  <a:pt x="523782" y="72139"/>
                  <a:pt x="542789" y="76162"/>
                  <a:pt x="562064" y="76909"/>
                </a:cubicBezTo>
                <a:cubicBezTo>
                  <a:pt x="581339" y="76162"/>
                  <a:pt x="600346" y="72139"/>
                  <a:pt x="618270" y="65012"/>
                </a:cubicBezTo>
                <a:cubicBezTo>
                  <a:pt x="630171" y="59882"/>
                  <a:pt x="642826" y="56719"/>
                  <a:pt x="655741" y="55644"/>
                </a:cubicBezTo>
                <a:cubicBezTo>
                  <a:pt x="668624" y="56538"/>
                  <a:pt x="681279" y="59511"/>
                  <a:pt x="693212" y="64450"/>
                </a:cubicBezTo>
                <a:cubicBezTo>
                  <a:pt x="711089" y="71812"/>
                  <a:pt x="730105" y="76028"/>
                  <a:pt x="749418" y="76909"/>
                </a:cubicBezTo>
                <a:lnTo>
                  <a:pt x="749418" y="20703"/>
                </a:lnTo>
                <a:cubicBezTo>
                  <a:pt x="736535" y="19809"/>
                  <a:pt x="723880" y="16836"/>
                  <a:pt x="711947" y="11897"/>
                </a:cubicBezTo>
                <a:cubicBezTo>
                  <a:pt x="694023" y="4770"/>
                  <a:pt x="675016" y="747"/>
                  <a:pt x="65574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8" name="Google Shape;1808;p62"/>
          <p:cNvSpPr/>
          <p:nvPr/>
        </p:nvSpPr>
        <p:spPr>
          <a:xfrm rot="5400000">
            <a:off x="5423658" y="2603395"/>
            <a:ext cx="129760" cy="86113"/>
          </a:xfrm>
          <a:custGeom>
            <a:avLst/>
            <a:gdLst/>
            <a:ahLst/>
            <a:cxnLst/>
            <a:rect l="l" t="t" r="r" b="b"/>
            <a:pathLst>
              <a:path w="152400" h="157163" extrusionOk="0">
                <a:moveTo>
                  <a:pt x="0" y="157163"/>
                </a:moveTo>
                <a:lnTo>
                  <a:pt x="71438" y="0"/>
                </a:lnTo>
                <a:lnTo>
                  <a:pt x="152400" y="147638"/>
                </a:lnTo>
              </a:path>
            </a:pathLst>
          </a:custGeom>
          <a:no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09" name="Google Shape;1809;p62"/>
          <p:cNvSpPr/>
          <p:nvPr/>
        </p:nvSpPr>
        <p:spPr>
          <a:xfrm rot="-5400000">
            <a:off x="5699597" y="2597178"/>
            <a:ext cx="129760" cy="86113"/>
          </a:xfrm>
          <a:custGeom>
            <a:avLst/>
            <a:gdLst/>
            <a:ahLst/>
            <a:cxnLst/>
            <a:rect l="l" t="t" r="r" b="b"/>
            <a:pathLst>
              <a:path w="152400" h="157163" extrusionOk="0">
                <a:moveTo>
                  <a:pt x="0" y="157163"/>
                </a:moveTo>
                <a:lnTo>
                  <a:pt x="71438" y="0"/>
                </a:lnTo>
                <a:lnTo>
                  <a:pt x="152400" y="147638"/>
                </a:lnTo>
              </a:path>
            </a:pathLst>
          </a:custGeom>
          <a:no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10" name="Google Shape;1810;p62" descr="Water with solid fill"/>
          <p:cNvPicPr preferRelativeResize="0"/>
          <p:nvPr/>
        </p:nvPicPr>
        <p:blipFill rotWithShape="1">
          <a:blip r:embed="rId3">
            <a:alphaModFix/>
          </a:blip>
          <a:srcRect/>
          <a:stretch/>
        </p:blipFill>
        <p:spPr>
          <a:xfrm>
            <a:off x="4776463" y="2353694"/>
            <a:ext cx="129761" cy="129761"/>
          </a:xfrm>
          <a:prstGeom prst="rect">
            <a:avLst/>
          </a:prstGeom>
          <a:noFill/>
          <a:ln>
            <a:noFill/>
          </a:ln>
        </p:spPr>
      </p:pic>
      <p:sp>
        <p:nvSpPr>
          <p:cNvPr id="1811" name="Google Shape;1811;p62"/>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12" name="Google Shape;1812;p62"/>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13" name="Google Shape;1813;p62"/>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14" name="Google Shape;1814;p62"/>
          <p:cNvSpPr/>
          <p:nvPr/>
        </p:nvSpPr>
        <p:spPr>
          <a:xfrm rot="1782986">
            <a:off x="286724" y="168964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15" name="Google Shape;1815;p62"/>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11F3DBFD-FDDA-3B4E-4479-98951336CDE2}"/>
              </a:ext>
            </a:extLst>
          </p:cNvPr>
          <p:cNvSpPr>
            <a:spLocks noChangeArrowheads="1"/>
          </p:cNvSpPr>
          <p:nvPr/>
        </p:nvSpPr>
        <p:spPr bwMode="auto">
          <a:xfrm>
            <a:off x="1085850" y="921560"/>
            <a:ext cx="5230919" cy="241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BE" sz="1100" b="1" i="0" u="none" strike="noStrike" cap="none" normalizeH="0" baseline="0" dirty="0">
                <a:ln>
                  <a:noFill/>
                </a:ln>
                <a:solidFill>
                  <a:srgbClr val="000000"/>
                </a:solidFill>
                <a:effectLst/>
                <a:ea typeface="Calibri" panose="020F0502020204030204" pitchFamily="34" charset="0"/>
              </a:rPr>
              <a:t>PART 2: HOW DID THE DISTRESSING EVENT(S) IMPACT YOU – ADAPTED!</a:t>
            </a:r>
            <a:endParaRPr kumimoji="0" lang="en-GB" altLang="en-BE" sz="1800" b="0" i="0"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ABD12E5E-D763-BA39-9150-C6E7FA272C3A}"/>
              </a:ext>
            </a:extLst>
          </p:cNvPr>
          <p:cNvSpPr txBox="1"/>
          <p:nvPr/>
        </p:nvSpPr>
        <p:spPr>
          <a:xfrm>
            <a:off x="1130765" y="1623433"/>
            <a:ext cx="3731028" cy="261610"/>
          </a:xfrm>
          <a:prstGeom prst="rect">
            <a:avLst/>
          </a:prstGeom>
          <a:noFill/>
        </p:spPr>
        <p:txBody>
          <a:bodyPr wrap="square" rtlCol="0">
            <a:spAutoFit/>
          </a:bodyPr>
          <a:lstStyle/>
          <a:p>
            <a:r>
              <a:rPr lang="en-GB" sz="1100" b="1" i="1" dirty="0">
                <a:effectLst/>
                <a:latin typeface="Calibri" panose="020F0502020204030204" pitchFamily="34" charset="0"/>
                <a:ea typeface="Calibri" panose="020F0502020204030204" pitchFamily="34" charset="0"/>
              </a:rPr>
              <a:t>How much did the event </a:t>
            </a:r>
            <a:r>
              <a:rPr lang="en-GB" sz="1100" b="1" i="1" dirty="0">
                <a:latin typeface="Calibri" panose="020F0502020204030204" pitchFamily="34" charset="0"/>
                <a:ea typeface="Calibri" panose="020F0502020204030204" pitchFamily="34" charset="0"/>
              </a:rPr>
              <a:t>bother </a:t>
            </a:r>
            <a:r>
              <a:rPr lang="en-GB" sz="1100" b="1" i="1" dirty="0">
                <a:effectLst/>
                <a:latin typeface="Calibri" panose="020F0502020204030204" pitchFamily="34" charset="0"/>
                <a:ea typeface="Calibri" panose="020F0502020204030204" pitchFamily="34" charset="0"/>
              </a:rPr>
              <a:t>you when it happened?</a:t>
            </a:r>
            <a:endParaRPr lang="en-BE" sz="1100" i="1" dirty="0"/>
          </a:p>
        </p:txBody>
      </p:sp>
      <p:sp>
        <p:nvSpPr>
          <p:cNvPr id="4" name="TextBox 3">
            <a:extLst>
              <a:ext uri="{FF2B5EF4-FFF2-40B4-BE49-F238E27FC236}">
                <a16:creationId xmlns:a16="http://schemas.microsoft.com/office/drawing/2014/main" id="{D494E426-F11B-1E21-A224-578F3BCD72BB}"/>
              </a:ext>
            </a:extLst>
          </p:cNvPr>
          <p:cNvSpPr txBox="1"/>
          <p:nvPr/>
        </p:nvSpPr>
        <p:spPr>
          <a:xfrm>
            <a:off x="1085850" y="4765232"/>
            <a:ext cx="3731028" cy="261610"/>
          </a:xfrm>
          <a:prstGeom prst="rect">
            <a:avLst/>
          </a:prstGeom>
          <a:noFill/>
        </p:spPr>
        <p:txBody>
          <a:bodyPr wrap="square" rtlCol="0">
            <a:spAutoFit/>
          </a:bodyPr>
          <a:lstStyle/>
          <a:p>
            <a:r>
              <a:rPr lang="en-GB" sz="1100" b="1" i="1" dirty="0">
                <a:effectLst/>
                <a:latin typeface="Calibri" panose="020F0502020204030204" pitchFamily="34" charset="0"/>
                <a:ea typeface="Calibri" panose="020F0502020204030204" pitchFamily="34" charset="0"/>
              </a:rPr>
              <a:t>How much does it bother you now when you think about it?</a:t>
            </a:r>
            <a:endParaRPr lang="en-BE" sz="1100" i="1" dirty="0"/>
          </a:p>
        </p:txBody>
      </p:sp>
      <p:sp>
        <p:nvSpPr>
          <p:cNvPr id="5" name="Google Shape;1774;p62">
            <a:extLst>
              <a:ext uri="{FF2B5EF4-FFF2-40B4-BE49-F238E27FC236}">
                <a16:creationId xmlns:a16="http://schemas.microsoft.com/office/drawing/2014/main" id="{399626ED-212B-DC8D-4709-8782169E2A8F}"/>
              </a:ext>
            </a:extLst>
          </p:cNvPr>
          <p:cNvSpPr txBox="1"/>
          <p:nvPr/>
        </p:nvSpPr>
        <p:spPr>
          <a:xfrm>
            <a:off x="958752" y="6786460"/>
            <a:ext cx="1260679"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chemeClr val="dk1"/>
                </a:solidFill>
                <a:latin typeface="Calibri"/>
                <a:ea typeface="Calibri"/>
                <a:cs typeface="Calibri"/>
                <a:sym typeface="Calibri"/>
              </a:rPr>
              <a:t>Doesn’t bother me, I don’t feel scared</a:t>
            </a:r>
            <a:endParaRPr/>
          </a:p>
        </p:txBody>
      </p:sp>
      <p:sp>
        <p:nvSpPr>
          <p:cNvPr id="6" name="Google Shape;1775;p62">
            <a:extLst>
              <a:ext uri="{FF2B5EF4-FFF2-40B4-BE49-F238E27FC236}">
                <a16:creationId xmlns:a16="http://schemas.microsoft.com/office/drawing/2014/main" id="{6BAC1C45-F9A5-F33C-6F95-78746B808B06}"/>
              </a:ext>
            </a:extLst>
          </p:cNvPr>
          <p:cNvSpPr txBox="1"/>
          <p:nvPr/>
        </p:nvSpPr>
        <p:spPr>
          <a:xfrm>
            <a:off x="4995708" y="6786460"/>
            <a:ext cx="970151"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chemeClr val="dk1"/>
                </a:solidFill>
                <a:latin typeface="Calibri"/>
                <a:ea typeface="Calibri"/>
                <a:cs typeface="Calibri"/>
                <a:sym typeface="Calibri"/>
              </a:rPr>
              <a:t>It bothers me a lot, I feel very scared</a:t>
            </a:r>
            <a:endParaRPr/>
          </a:p>
        </p:txBody>
      </p:sp>
      <p:sp>
        <p:nvSpPr>
          <p:cNvPr id="7" name="Google Shape;1776;p62">
            <a:extLst>
              <a:ext uri="{FF2B5EF4-FFF2-40B4-BE49-F238E27FC236}">
                <a16:creationId xmlns:a16="http://schemas.microsoft.com/office/drawing/2014/main" id="{2A3CE849-2870-43D0-1619-39E618CA13F3}"/>
              </a:ext>
            </a:extLst>
          </p:cNvPr>
          <p:cNvSpPr txBox="1"/>
          <p:nvPr/>
        </p:nvSpPr>
        <p:spPr>
          <a:xfrm>
            <a:off x="3008537" y="6786460"/>
            <a:ext cx="970151"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chemeClr val="dk1"/>
                </a:solidFill>
                <a:latin typeface="Calibri"/>
                <a:ea typeface="Calibri"/>
                <a:cs typeface="Calibri"/>
                <a:sym typeface="Calibri"/>
              </a:rPr>
              <a:t>Bothers me a bit, I feel a bit scared</a:t>
            </a:r>
            <a:endParaRPr/>
          </a:p>
        </p:txBody>
      </p:sp>
      <p:sp>
        <p:nvSpPr>
          <p:cNvPr id="8" name="Google Shape;1788;p62">
            <a:extLst>
              <a:ext uri="{FF2B5EF4-FFF2-40B4-BE49-F238E27FC236}">
                <a16:creationId xmlns:a16="http://schemas.microsoft.com/office/drawing/2014/main" id="{5CDA0D55-11E1-A89D-8F52-A34502748CCA}"/>
              </a:ext>
            </a:extLst>
          </p:cNvPr>
          <p:cNvSpPr/>
          <p:nvPr/>
        </p:nvSpPr>
        <p:spPr>
          <a:xfrm>
            <a:off x="1208301" y="5378324"/>
            <a:ext cx="761579" cy="76157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1789;p62">
            <a:extLst>
              <a:ext uri="{FF2B5EF4-FFF2-40B4-BE49-F238E27FC236}">
                <a16:creationId xmlns:a16="http://schemas.microsoft.com/office/drawing/2014/main" id="{03C7E77C-8BCC-C071-7E07-2FD3EC491A16}"/>
              </a:ext>
            </a:extLst>
          </p:cNvPr>
          <p:cNvSpPr/>
          <p:nvPr/>
        </p:nvSpPr>
        <p:spPr>
          <a:xfrm>
            <a:off x="2222382" y="5378324"/>
            <a:ext cx="761579" cy="76157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 name="Google Shape;1790;p62">
            <a:extLst>
              <a:ext uri="{FF2B5EF4-FFF2-40B4-BE49-F238E27FC236}">
                <a16:creationId xmlns:a16="http://schemas.microsoft.com/office/drawing/2014/main" id="{950B7DD0-E943-303A-9D7F-00AC4F0211E9}"/>
              </a:ext>
            </a:extLst>
          </p:cNvPr>
          <p:cNvSpPr/>
          <p:nvPr/>
        </p:nvSpPr>
        <p:spPr>
          <a:xfrm>
            <a:off x="3236463" y="5378324"/>
            <a:ext cx="761579" cy="76157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1791;p62">
            <a:extLst>
              <a:ext uri="{FF2B5EF4-FFF2-40B4-BE49-F238E27FC236}">
                <a16:creationId xmlns:a16="http://schemas.microsoft.com/office/drawing/2014/main" id="{557C040D-EBCD-B8F5-C241-D27F1274AC96}"/>
              </a:ext>
            </a:extLst>
          </p:cNvPr>
          <p:cNvSpPr/>
          <p:nvPr/>
        </p:nvSpPr>
        <p:spPr>
          <a:xfrm>
            <a:off x="4250544" y="5378324"/>
            <a:ext cx="761579" cy="76157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1792;p62">
            <a:extLst>
              <a:ext uri="{FF2B5EF4-FFF2-40B4-BE49-F238E27FC236}">
                <a16:creationId xmlns:a16="http://schemas.microsoft.com/office/drawing/2014/main" id="{9E216A01-59EC-027C-8097-903520EA3D98}"/>
              </a:ext>
            </a:extLst>
          </p:cNvPr>
          <p:cNvSpPr/>
          <p:nvPr/>
        </p:nvSpPr>
        <p:spPr>
          <a:xfrm>
            <a:off x="5264625" y="5378324"/>
            <a:ext cx="761579" cy="76157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 name="Google Shape;1793;p62">
            <a:extLst>
              <a:ext uri="{FF2B5EF4-FFF2-40B4-BE49-F238E27FC236}">
                <a16:creationId xmlns:a16="http://schemas.microsoft.com/office/drawing/2014/main" id="{C0D18004-CE40-9B23-1DD5-57BF75B48622}"/>
              </a:ext>
            </a:extLst>
          </p:cNvPr>
          <p:cNvSpPr/>
          <p:nvPr/>
        </p:nvSpPr>
        <p:spPr>
          <a:xfrm>
            <a:off x="1446465" y="5772786"/>
            <a:ext cx="73982" cy="7398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 name="Google Shape;1794;p62">
            <a:extLst>
              <a:ext uri="{FF2B5EF4-FFF2-40B4-BE49-F238E27FC236}">
                <a16:creationId xmlns:a16="http://schemas.microsoft.com/office/drawing/2014/main" id="{79FE6AF9-7767-0698-F709-984E6AB51976}"/>
              </a:ext>
            </a:extLst>
          </p:cNvPr>
          <p:cNvSpPr/>
          <p:nvPr/>
        </p:nvSpPr>
        <p:spPr>
          <a:xfrm>
            <a:off x="1634190" y="5772786"/>
            <a:ext cx="73982" cy="7398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 name="Google Shape;1795;p62">
            <a:extLst>
              <a:ext uri="{FF2B5EF4-FFF2-40B4-BE49-F238E27FC236}">
                <a16:creationId xmlns:a16="http://schemas.microsoft.com/office/drawing/2014/main" id="{C5691511-947B-86F9-C0EF-483165B868FB}"/>
              </a:ext>
            </a:extLst>
          </p:cNvPr>
          <p:cNvSpPr/>
          <p:nvPr/>
        </p:nvSpPr>
        <p:spPr>
          <a:xfrm>
            <a:off x="2456115" y="5772786"/>
            <a:ext cx="73982" cy="7398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 name="Google Shape;1796;p62">
            <a:extLst>
              <a:ext uri="{FF2B5EF4-FFF2-40B4-BE49-F238E27FC236}">
                <a16:creationId xmlns:a16="http://schemas.microsoft.com/office/drawing/2014/main" id="{75407BFF-51FF-F039-868A-67347988DDDC}"/>
              </a:ext>
            </a:extLst>
          </p:cNvPr>
          <p:cNvSpPr/>
          <p:nvPr/>
        </p:nvSpPr>
        <p:spPr>
          <a:xfrm>
            <a:off x="2643840" y="5772786"/>
            <a:ext cx="73982" cy="7398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7" name="Google Shape;1797;p62">
            <a:extLst>
              <a:ext uri="{FF2B5EF4-FFF2-40B4-BE49-F238E27FC236}">
                <a16:creationId xmlns:a16="http://schemas.microsoft.com/office/drawing/2014/main" id="{A8A4C8D1-FD79-765F-852A-630C5CE79608}"/>
              </a:ext>
            </a:extLst>
          </p:cNvPr>
          <p:cNvCxnSpPr/>
          <p:nvPr/>
        </p:nvCxnSpPr>
        <p:spPr>
          <a:xfrm>
            <a:off x="2530097" y="6001894"/>
            <a:ext cx="113743" cy="0"/>
          </a:xfrm>
          <a:prstGeom prst="straightConnector1">
            <a:avLst/>
          </a:prstGeom>
          <a:noFill/>
          <a:ln w="57150" cap="flat" cmpd="sng">
            <a:solidFill>
              <a:schemeClr val="lt1"/>
            </a:solidFill>
            <a:prstDash val="solid"/>
            <a:miter lim="800000"/>
            <a:headEnd type="none" w="sm" len="sm"/>
            <a:tailEnd type="none" w="sm" len="sm"/>
          </a:ln>
        </p:spPr>
      </p:cxnSp>
      <p:sp>
        <p:nvSpPr>
          <p:cNvPr id="18" name="Google Shape;1798;p62">
            <a:extLst>
              <a:ext uri="{FF2B5EF4-FFF2-40B4-BE49-F238E27FC236}">
                <a16:creationId xmlns:a16="http://schemas.microsoft.com/office/drawing/2014/main" id="{79B6FEF5-8B64-1426-BF5C-439209E68C64}"/>
              </a:ext>
            </a:extLst>
          </p:cNvPr>
          <p:cNvSpPr/>
          <p:nvPr/>
        </p:nvSpPr>
        <p:spPr>
          <a:xfrm>
            <a:off x="1471070" y="5959541"/>
            <a:ext cx="217889" cy="48359"/>
          </a:xfrm>
          <a:custGeom>
            <a:avLst/>
            <a:gdLst/>
            <a:ahLst/>
            <a:cxnLst/>
            <a:rect l="l" t="t" r="r" b="b"/>
            <a:pathLst>
              <a:path w="228600" h="44897" extrusionOk="0">
                <a:moveTo>
                  <a:pt x="0" y="0"/>
                </a:moveTo>
                <a:cubicBezTo>
                  <a:pt x="28575" y="20637"/>
                  <a:pt x="57150" y="41275"/>
                  <a:pt x="95250" y="44450"/>
                </a:cubicBezTo>
                <a:cubicBezTo>
                  <a:pt x="133350" y="47625"/>
                  <a:pt x="180975" y="33337"/>
                  <a:pt x="228600" y="19050"/>
                </a:cubicBezTo>
              </a:path>
            </a:pathLst>
          </a:custGeom>
          <a:no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 name="Google Shape;1799;p62">
            <a:extLst>
              <a:ext uri="{FF2B5EF4-FFF2-40B4-BE49-F238E27FC236}">
                <a16:creationId xmlns:a16="http://schemas.microsoft.com/office/drawing/2014/main" id="{C4EF7EB8-1C62-4957-12CA-DEB77ACB66C8}"/>
              </a:ext>
            </a:extLst>
          </p:cNvPr>
          <p:cNvSpPr/>
          <p:nvPr/>
        </p:nvSpPr>
        <p:spPr>
          <a:xfrm>
            <a:off x="3491165" y="5772786"/>
            <a:ext cx="73982" cy="7398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 name="Google Shape;1800;p62">
            <a:extLst>
              <a:ext uri="{FF2B5EF4-FFF2-40B4-BE49-F238E27FC236}">
                <a16:creationId xmlns:a16="http://schemas.microsoft.com/office/drawing/2014/main" id="{53E97D3D-FFBD-B3F7-4E34-75274B23CC3F}"/>
              </a:ext>
            </a:extLst>
          </p:cNvPr>
          <p:cNvSpPr/>
          <p:nvPr/>
        </p:nvSpPr>
        <p:spPr>
          <a:xfrm>
            <a:off x="3678890" y="5772786"/>
            <a:ext cx="73982" cy="7398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1" name="Google Shape;1801;p62">
            <a:extLst>
              <a:ext uri="{FF2B5EF4-FFF2-40B4-BE49-F238E27FC236}">
                <a16:creationId xmlns:a16="http://schemas.microsoft.com/office/drawing/2014/main" id="{B93107AD-AD49-2E55-3A37-E9897A942DF0}"/>
              </a:ext>
            </a:extLst>
          </p:cNvPr>
          <p:cNvCxnSpPr/>
          <p:nvPr/>
        </p:nvCxnSpPr>
        <p:spPr>
          <a:xfrm>
            <a:off x="3499581" y="5976494"/>
            <a:ext cx="224716" cy="15875"/>
          </a:xfrm>
          <a:prstGeom prst="straightConnector1">
            <a:avLst/>
          </a:prstGeom>
          <a:noFill/>
          <a:ln w="57150" cap="flat" cmpd="sng">
            <a:solidFill>
              <a:schemeClr val="lt1"/>
            </a:solidFill>
            <a:prstDash val="solid"/>
            <a:miter lim="800000"/>
            <a:headEnd type="none" w="sm" len="sm"/>
            <a:tailEnd type="none" w="sm" len="sm"/>
          </a:ln>
        </p:spPr>
      </p:cxnSp>
      <p:pic>
        <p:nvPicPr>
          <p:cNvPr id="22" name="Google Shape;1802;p62" descr="Water with solid fill">
            <a:extLst>
              <a:ext uri="{FF2B5EF4-FFF2-40B4-BE49-F238E27FC236}">
                <a16:creationId xmlns:a16="http://schemas.microsoft.com/office/drawing/2014/main" id="{742E8CD6-6A03-EBD0-3EEF-AF17C1805EE4}"/>
              </a:ext>
            </a:extLst>
          </p:cNvPr>
          <p:cNvPicPr preferRelativeResize="0"/>
          <p:nvPr/>
        </p:nvPicPr>
        <p:blipFill rotWithShape="1">
          <a:blip r:embed="rId3">
            <a:alphaModFix/>
          </a:blip>
          <a:srcRect/>
          <a:stretch/>
        </p:blipFill>
        <p:spPr>
          <a:xfrm>
            <a:off x="5738847" y="5435305"/>
            <a:ext cx="129761" cy="129761"/>
          </a:xfrm>
          <a:prstGeom prst="rect">
            <a:avLst/>
          </a:prstGeom>
          <a:noFill/>
          <a:ln>
            <a:noFill/>
          </a:ln>
        </p:spPr>
      </p:pic>
      <p:pic>
        <p:nvPicPr>
          <p:cNvPr id="23" name="Google Shape;1803;p62" descr="Water with solid fill">
            <a:extLst>
              <a:ext uri="{FF2B5EF4-FFF2-40B4-BE49-F238E27FC236}">
                <a16:creationId xmlns:a16="http://schemas.microsoft.com/office/drawing/2014/main" id="{5FA120D6-7C78-2B12-7A46-425867F34F2E}"/>
              </a:ext>
            </a:extLst>
          </p:cNvPr>
          <p:cNvPicPr preferRelativeResize="0"/>
          <p:nvPr/>
        </p:nvPicPr>
        <p:blipFill rotWithShape="1">
          <a:blip r:embed="rId3">
            <a:alphaModFix/>
          </a:blip>
          <a:srcRect/>
          <a:stretch/>
        </p:blipFill>
        <p:spPr>
          <a:xfrm>
            <a:off x="5832545" y="5533060"/>
            <a:ext cx="129761" cy="129761"/>
          </a:xfrm>
          <a:prstGeom prst="rect">
            <a:avLst/>
          </a:prstGeom>
          <a:noFill/>
          <a:ln>
            <a:noFill/>
          </a:ln>
        </p:spPr>
      </p:pic>
      <p:sp>
        <p:nvSpPr>
          <p:cNvPr id="24" name="Google Shape;1804;p62">
            <a:extLst>
              <a:ext uri="{FF2B5EF4-FFF2-40B4-BE49-F238E27FC236}">
                <a16:creationId xmlns:a16="http://schemas.microsoft.com/office/drawing/2014/main" id="{0408F503-AA8A-98E6-B105-BC5F9734DA9E}"/>
              </a:ext>
            </a:extLst>
          </p:cNvPr>
          <p:cNvSpPr/>
          <p:nvPr/>
        </p:nvSpPr>
        <p:spPr>
          <a:xfrm>
            <a:off x="4476490" y="5755267"/>
            <a:ext cx="109020" cy="1090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 name="Google Shape;1805;p62">
            <a:extLst>
              <a:ext uri="{FF2B5EF4-FFF2-40B4-BE49-F238E27FC236}">
                <a16:creationId xmlns:a16="http://schemas.microsoft.com/office/drawing/2014/main" id="{3584079E-99E5-22B6-3947-D2A422C2F722}"/>
              </a:ext>
            </a:extLst>
          </p:cNvPr>
          <p:cNvSpPr/>
          <p:nvPr/>
        </p:nvSpPr>
        <p:spPr>
          <a:xfrm>
            <a:off x="4664215" y="5755267"/>
            <a:ext cx="109020" cy="1090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 name="Google Shape;1806;p62">
            <a:extLst>
              <a:ext uri="{FF2B5EF4-FFF2-40B4-BE49-F238E27FC236}">
                <a16:creationId xmlns:a16="http://schemas.microsoft.com/office/drawing/2014/main" id="{6C556439-0F7E-04FC-0556-07A76166F789}"/>
              </a:ext>
            </a:extLst>
          </p:cNvPr>
          <p:cNvSpPr/>
          <p:nvPr/>
        </p:nvSpPr>
        <p:spPr>
          <a:xfrm>
            <a:off x="4491352" y="5939044"/>
            <a:ext cx="279226" cy="62850"/>
          </a:xfrm>
          <a:custGeom>
            <a:avLst/>
            <a:gdLst/>
            <a:ahLst/>
            <a:cxnLst/>
            <a:rect l="l" t="t" r="r" b="b"/>
            <a:pathLst>
              <a:path w="749418" h="76909" extrusionOk="0">
                <a:moveTo>
                  <a:pt x="655741" y="0"/>
                </a:moveTo>
                <a:cubicBezTo>
                  <a:pt x="636466" y="747"/>
                  <a:pt x="617459" y="4770"/>
                  <a:pt x="599535" y="11897"/>
                </a:cubicBezTo>
                <a:cubicBezTo>
                  <a:pt x="587602" y="16836"/>
                  <a:pt x="574947" y="19809"/>
                  <a:pt x="562064" y="20703"/>
                </a:cubicBezTo>
                <a:cubicBezTo>
                  <a:pt x="549180" y="19809"/>
                  <a:pt x="536526" y="16836"/>
                  <a:pt x="524593" y="11897"/>
                </a:cubicBezTo>
                <a:cubicBezTo>
                  <a:pt x="506669" y="4770"/>
                  <a:pt x="487661" y="747"/>
                  <a:pt x="468386" y="0"/>
                </a:cubicBezTo>
                <a:cubicBezTo>
                  <a:pt x="449111" y="747"/>
                  <a:pt x="430104" y="4770"/>
                  <a:pt x="412180" y="11897"/>
                </a:cubicBezTo>
                <a:cubicBezTo>
                  <a:pt x="400247" y="16836"/>
                  <a:pt x="387593" y="19809"/>
                  <a:pt x="374709" y="20703"/>
                </a:cubicBezTo>
                <a:cubicBezTo>
                  <a:pt x="361826" y="19809"/>
                  <a:pt x="349171" y="16836"/>
                  <a:pt x="337238" y="11897"/>
                </a:cubicBezTo>
                <a:cubicBezTo>
                  <a:pt x="319314" y="4770"/>
                  <a:pt x="300307" y="747"/>
                  <a:pt x="281032" y="0"/>
                </a:cubicBezTo>
                <a:cubicBezTo>
                  <a:pt x="261757" y="747"/>
                  <a:pt x="242750" y="4770"/>
                  <a:pt x="224826" y="11897"/>
                </a:cubicBezTo>
                <a:cubicBezTo>
                  <a:pt x="212892" y="16836"/>
                  <a:pt x="200238" y="19809"/>
                  <a:pt x="187355" y="20703"/>
                </a:cubicBezTo>
                <a:cubicBezTo>
                  <a:pt x="174471" y="19809"/>
                  <a:pt x="161817" y="16836"/>
                  <a:pt x="149884" y="11897"/>
                </a:cubicBezTo>
                <a:cubicBezTo>
                  <a:pt x="131959" y="4770"/>
                  <a:pt x="112952" y="747"/>
                  <a:pt x="93677" y="0"/>
                </a:cubicBezTo>
                <a:cubicBezTo>
                  <a:pt x="74402" y="747"/>
                  <a:pt x="55395" y="4770"/>
                  <a:pt x="37471" y="11897"/>
                </a:cubicBezTo>
                <a:cubicBezTo>
                  <a:pt x="25537" y="16836"/>
                  <a:pt x="12884" y="19809"/>
                  <a:pt x="0" y="20703"/>
                </a:cubicBezTo>
                <a:lnTo>
                  <a:pt x="0" y="76909"/>
                </a:lnTo>
                <a:cubicBezTo>
                  <a:pt x="19275" y="76162"/>
                  <a:pt x="38282" y="72139"/>
                  <a:pt x="56206" y="65012"/>
                </a:cubicBezTo>
                <a:cubicBezTo>
                  <a:pt x="68107" y="59882"/>
                  <a:pt x="80762" y="56718"/>
                  <a:pt x="93677" y="55644"/>
                </a:cubicBezTo>
                <a:cubicBezTo>
                  <a:pt x="106593" y="56718"/>
                  <a:pt x="119247" y="59882"/>
                  <a:pt x="131148" y="65012"/>
                </a:cubicBezTo>
                <a:cubicBezTo>
                  <a:pt x="149072" y="72139"/>
                  <a:pt x="168080" y="76162"/>
                  <a:pt x="187355" y="76909"/>
                </a:cubicBezTo>
                <a:cubicBezTo>
                  <a:pt x="206630" y="76162"/>
                  <a:pt x="225637" y="72139"/>
                  <a:pt x="243561" y="65012"/>
                </a:cubicBezTo>
                <a:cubicBezTo>
                  <a:pt x="255462" y="59882"/>
                  <a:pt x="268117" y="56718"/>
                  <a:pt x="281032" y="55644"/>
                </a:cubicBezTo>
                <a:cubicBezTo>
                  <a:pt x="293915" y="56538"/>
                  <a:pt x="306570" y="59511"/>
                  <a:pt x="318503" y="64450"/>
                </a:cubicBezTo>
                <a:cubicBezTo>
                  <a:pt x="336380" y="71812"/>
                  <a:pt x="355396" y="76028"/>
                  <a:pt x="374709" y="76909"/>
                </a:cubicBezTo>
                <a:cubicBezTo>
                  <a:pt x="393984" y="76162"/>
                  <a:pt x="412991" y="72139"/>
                  <a:pt x="430916" y="65012"/>
                </a:cubicBezTo>
                <a:cubicBezTo>
                  <a:pt x="442816" y="59882"/>
                  <a:pt x="455471" y="56719"/>
                  <a:pt x="468386" y="55644"/>
                </a:cubicBezTo>
                <a:cubicBezTo>
                  <a:pt x="481302" y="56719"/>
                  <a:pt x="493957" y="59882"/>
                  <a:pt x="505857" y="65012"/>
                </a:cubicBezTo>
                <a:cubicBezTo>
                  <a:pt x="523782" y="72139"/>
                  <a:pt x="542789" y="76162"/>
                  <a:pt x="562064" y="76909"/>
                </a:cubicBezTo>
                <a:cubicBezTo>
                  <a:pt x="581339" y="76162"/>
                  <a:pt x="600346" y="72139"/>
                  <a:pt x="618270" y="65012"/>
                </a:cubicBezTo>
                <a:cubicBezTo>
                  <a:pt x="630171" y="59882"/>
                  <a:pt x="642826" y="56719"/>
                  <a:pt x="655741" y="55644"/>
                </a:cubicBezTo>
                <a:cubicBezTo>
                  <a:pt x="668624" y="56538"/>
                  <a:pt x="681279" y="59511"/>
                  <a:pt x="693212" y="64450"/>
                </a:cubicBezTo>
                <a:cubicBezTo>
                  <a:pt x="711089" y="71812"/>
                  <a:pt x="730105" y="76028"/>
                  <a:pt x="749418" y="76909"/>
                </a:cubicBezTo>
                <a:lnTo>
                  <a:pt x="749418" y="20703"/>
                </a:lnTo>
                <a:cubicBezTo>
                  <a:pt x="736535" y="19809"/>
                  <a:pt x="723880" y="16836"/>
                  <a:pt x="711947" y="11897"/>
                </a:cubicBezTo>
                <a:cubicBezTo>
                  <a:pt x="694023" y="4770"/>
                  <a:pt x="675016" y="747"/>
                  <a:pt x="65574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1807;p62">
            <a:extLst>
              <a:ext uri="{FF2B5EF4-FFF2-40B4-BE49-F238E27FC236}">
                <a16:creationId xmlns:a16="http://schemas.microsoft.com/office/drawing/2014/main" id="{1C2704F8-5ED3-D84A-4D64-FDD586F7DA7C}"/>
              </a:ext>
            </a:extLst>
          </p:cNvPr>
          <p:cNvSpPr/>
          <p:nvPr/>
        </p:nvSpPr>
        <p:spPr>
          <a:xfrm>
            <a:off x="5477786" y="5921348"/>
            <a:ext cx="335256" cy="69238"/>
          </a:xfrm>
          <a:custGeom>
            <a:avLst/>
            <a:gdLst/>
            <a:ahLst/>
            <a:cxnLst/>
            <a:rect l="l" t="t" r="r" b="b"/>
            <a:pathLst>
              <a:path w="749418" h="76909" extrusionOk="0">
                <a:moveTo>
                  <a:pt x="655741" y="0"/>
                </a:moveTo>
                <a:cubicBezTo>
                  <a:pt x="636466" y="747"/>
                  <a:pt x="617459" y="4770"/>
                  <a:pt x="599535" y="11897"/>
                </a:cubicBezTo>
                <a:cubicBezTo>
                  <a:pt x="587602" y="16836"/>
                  <a:pt x="574947" y="19809"/>
                  <a:pt x="562064" y="20703"/>
                </a:cubicBezTo>
                <a:cubicBezTo>
                  <a:pt x="549180" y="19809"/>
                  <a:pt x="536526" y="16836"/>
                  <a:pt x="524593" y="11897"/>
                </a:cubicBezTo>
                <a:cubicBezTo>
                  <a:pt x="506669" y="4770"/>
                  <a:pt x="487661" y="747"/>
                  <a:pt x="468386" y="0"/>
                </a:cubicBezTo>
                <a:cubicBezTo>
                  <a:pt x="449111" y="747"/>
                  <a:pt x="430104" y="4770"/>
                  <a:pt x="412180" y="11897"/>
                </a:cubicBezTo>
                <a:cubicBezTo>
                  <a:pt x="400247" y="16836"/>
                  <a:pt x="387593" y="19809"/>
                  <a:pt x="374709" y="20703"/>
                </a:cubicBezTo>
                <a:cubicBezTo>
                  <a:pt x="361826" y="19809"/>
                  <a:pt x="349171" y="16836"/>
                  <a:pt x="337238" y="11897"/>
                </a:cubicBezTo>
                <a:cubicBezTo>
                  <a:pt x="319314" y="4770"/>
                  <a:pt x="300307" y="747"/>
                  <a:pt x="281032" y="0"/>
                </a:cubicBezTo>
                <a:cubicBezTo>
                  <a:pt x="261757" y="747"/>
                  <a:pt x="242750" y="4770"/>
                  <a:pt x="224826" y="11897"/>
                </a:cubicBezTo>
                <a:cubicBezTo>
                  <a:pt x="212892" y="16836"/>
                  <a:pt x="200238" y="19809"/>
                  <a:pt x="187355" y="20703"/>
                </a:cubicBezTo>
                <a:cubicBezTo>
                  <a:pt x="174471" y="19809"/>
                  <a:pt x="161817" y="16836"/>
                  <a:pt x="149884" y="11897"/>
                </a:cubicBezTo>
                <a:cubicBezTo>
                  <a:pt x="131959" y="4770"/>
                  <a:pt x="112952" y="747"/>
                  <a:pt x="93677" y="0"/>
                </a:cubicBezTo>
                <a:cubicBezTo>
                  <a:pt x="74402" y="747"/>
                  <a:pt x="55395" y="4770"/>
                  <a:pt x="37471" y="11897"/>
                </a:cubicBezTo>
                <a:cubicBezTo>
                  <a:pt x="25537" y="16836"/>
                  <a:pt x="12884" y="19809"/>
                  <a:pt x="0" y="20703"/>
                </a:cubicBezTo>
                <a:lnTo>
                  <a:pt x="0" y="76909"/>
                </a:lnTo>
                <a:cubicBezTo>
                  <a:pt x="19275" y="76162"/>
                  <a:pt x="38282" y="72139"/>
                  <a:pt x="56206" y="65012"/>
                </a:cubicBezTo>
                <a:cubicBezTo>
                  <a:pt x="68107" y="59882"/>
                  <a:pt x="80762" y="56718"/>
                  <a:pt x="93677" y="55644"/>
                </a:cubicBezTo>
                <a:cubicBezTo>
                  <a:pt x="106593" y="56718"/>
                  <a:pt x="119247" y="59882"/>
                  <a:pt x="131148" y="65012"/>
                </a:cubicBezTo>
                <a:cubicBezTo>
                  <a:pt x="149072" y="72139"/>
                  <a:pt x="168080" y="76162"/>
                  <a:pt x="187355" y="76909"/>
                </a:cubicBezTo>
                <a:cubicBezTo>
                  <a:pt x="206630" y="76162"/>
                  <a:pt x="225637" y="72139"/>
                  <a:pt x="243561" y="65012"/>
                </a:cubicBezTo>
                <a:cubicBezTo>
                  <a:pt x="255462" y="59882"/>
                  <a:pt x="268117" y="56718"/>
                  <a:pt x="281032" y="55644"/>
                </a:cubicBezTo>
                <a:cubicBezTo>
                  <a:pt x="293915" y="56538"/>
                  <a:pt x="306570" y="59511"/>
                  <a:pt x="318503" y="64450"/>
                </a:cubicBezTo>
                <a:cubicBezTo>
                  <a:pt x="336380" y="71812"/>
                  <a:pt x="355396" y="76028"/>
                  <a:pt x="374709" y="76909"/>
                </a:cubicBezTo>
                <a:cubicBezTo>
                  <a:pt x="393984" y="76162"/>
                  <a:pt x="412991" y="72139"/>
                  <a:pt x="430916" y="65012"/>
                </a:cubicBezTo>
                <a:cubicBezTo>
                  <a:pt x="442816" y="59882"/>
                  <a:pt x="455471" y="56719"/>
                  <a:pt x="468386" y="55644"/>
                </a:cubicBezTo>
                <a:cubicBezTo>
                  <a:pt x="481302" y="56719"/>
                  <a:pt x="493957" y="59882"/>
                  <a:pt x="505857" y="65012"/>
                </a:cubicBezTo>
                <a:cubicBezTo>
                  <a:pt x="523782" y="72139"/>
                  <a:pt x="542789" y="76162"/>
                  <a:pt x="562064" y="76909"/>
                </a:cubicBezTo>
                <a:cubicBezTo>
                  <a:pt x="581339" y="76162"/>
                  <a:pt x="600346" y="72139"/>
                  <a:pt x="618270" y="65012"/>
                </a:cubicBezTo>
                <a:cubicBezTo>
                  <a:pt x="630171" y="59882"/>
                  <a:pt x="642826" y="56719"/>
                  <a:pt x="655741" y="55644"/>
                </a:cubicBezTo>
                <a:cubicBezTo>
                  <a:pt x="668624" y="56538"/>
                  <a:pt x="681279" y="59511"/>
                  <a:pt x="693212" y="64450"/>
                </a:cubicBezTo>
                <a:cubicBezTo>
                  <a:pt x="711089" y="71812"/>
                  <a:pt x="730105" y="76028"/>
                  <a:pt x="749418" y="76909"/>
                </a:cubicBezTo>
                <a:lnTo>
                  <a:pt x="749418" y="20703"/>
                </a:lnTo>
                <a:cubicBezTo>
                  <a:pt x="736535" y="19809"/>
                  <a:pt x="723880" y="16836"/>
                  <a:pt x="711947" y="11897"/>
                </a:cubicBezTo>
                <a:cubicBezTo>
                  <a:pt x="694023" y="4770"/>
                  <a:pt x="675016" y="747"/>
                  <a:pt x="65574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1808;p62">
            <a:extLst>
              <a:ext uri="{FF2B5EF4-FFF2-40B4-BE49-F238E27FC236}">
                <a16:creationId xmlns:a16="http://schemas.microsoft.com/office/drawing/2014/main" id="{9E2E48B3-7084-FC08-D5FC-BAF6222DA4FC}"/>
              </a:ext>
            </a:extLst>
          </p:cNvPr>
          <p:cNvSpPr/>
          <p:nvPr/>
        </p:nvSpPr>
        <p:spPr>
          <a:xfrm rot="5400000">
            <a:off x="5420105" y="5741439"/>
            <a:ext cx="129760" cy="86113"/>
          </a:xfrm>
          <a:custGeom>
            <a:avLst/>
            <a:gdLst/>
            <a:ahLst/>
            <a:cxnLst/>
            <a:rect l="l" t="t" r="r" b="b"/>
            <a:pathLst>
              <a:path w="152400" h="157163" extrusionOk="0">
                <a:moveTo>
                  <a:pt x="0" y="157163"/>
                </a:moveTo>
                <a:lnTo>
                  <a:pt x="71438" y="0"/>
                </a:lnTo>
                <a:lnTo>
                  <a:pt x="152400" y="147638"/>
                </a:lnTo>
              </a:path>
            </a:pathLst>
          </a:custGeom>
          <a:no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 name="Google Shape;1809;p62">
            <a:extLst>
              <a:ext uri="{FF2B5EF4-FFF2-40B4-BE49-F238E27FC236}">
                <a16:creationId xmlns:a16="http://schemas.microsoft.com/office/drawing/2014/main" id="{B607BEB8-D029-7132-94B4-4AD0B9EA0525}"/>
              </a:ext>
            </a:extLst>
          </p:cNvPr>
          <p:cNvSpPr/>
          <p:nvPr/>
        </p:nvSpPr>
        <p:spPr>
          <a:xfrm rot="-5400000">
            <a:off x="5696044" y="5735222"/>
            <a:ext cx="129760" cy="86113"/>
          </a:xfrm>
          <a:custGeom>
            <a:avLst/>
            <a:gdLst/>
            <a:ahLst/>
            <a:cxnLst/>
            <a:rect l="l" t="t" r="r" b="b"/>
            <a:pathLst>
              <a:path w="152400" h="157163" extrusionOk="0">
                <a:moveTo>
                  <a:pt x="0" y="157163"/>
                </a:moveTo>
                <a:lnTo>
                  <a:pt x="71438" y="0"/>
                </a:lnTo>
                <a:lnTo>
                  <a:pt x="152400" y="147638"/>
                </a:lnTo>
              </a:path>
            </a:pathLst>
          </a:custGeom>
          <a:no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 name="Google Shape;1810;p62" descr="Water with solid fill">
            <a:extLst>
              <a:ext uri="{FF2B5EF4-FFF2-40B4-BE49-F238E27FC236}">
                <a16:creationId xmlns:a16="http://schemas.microsoft.com/office/drawing/2014/main" id="{B957E99D-F4BA-D957-3EB1-636E33795E32}"/>
              </a:ext>
            </a:extLst>
          </p:cNvPr>
          <p:cNvPicPr preferRelativeResize="0"/>
          <p:nvPr/>
        </p:nvPicPr>
        <p:blipFill rotWithShape="1">
          <a:blip r:embed="rId3">
            <a:alphaModFix/>
          </a:blip>
          <a:srcRect/>
          <a:stretch/>
        </p:blipFill>
        <p:spPr>
          <a:xfrm>
            <a:off x="4772910" y="5491738"/>
            <a:ext cx="129761" cy="129761"/>
          </a:xfrm>
          <a:prstGeom prst="rect">
            <a:avLst/>
          </a:prstGeom>
          <a:noFill/>
          <a:ln>
            <a:noFill/>
          </a:ln>
        </p:spPr>
      </p:pic>
      <p:sp>
        <p:nvSpPr>
          <p:cNvPr id="31" name="Google Shape;1773;p62">
            <a:extLst>
              <a:ext uri="{FF2B5EF4-FFF2-40B4-BE49-F238E27FC236}">
                <a16:creationId xmlns:a16="http://schemas.microsoft.com/office/drawing/2014/main" id="{E57DE3C2-150A-CDAF-87F7-606DB5FD2462}"/>
              </a:ext>
            </a:extLst>
          </p:cNvPr>
          <p:cNvSpPr txBox="1"/>
          <p:nvPr/>
        </p:nvSpPr>
        <p:spPr>
          <a:xfrm>
            <a:off x="953817" y="6294639"/>
            <a:ext cx="525676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Overlock"/>
                <a:ea typeface="Overlock"/>
                <a:cs typeface="Overlock"/>
                <a:sym typeface="Overlock"/>
              </a:rPr>
              <a:t>1    2    3    4    5    6    7    8    9    10</a:t>
            </a:r>
            <a:endParaRPr dirty="0"/>
          </a:p>
        </p:txBody>
      </p:sp>
    </p:spTree>
    <p:extLst>
      <p:ext uri="{BB962C8B-B14F-4D97-AF65-F5344CB8AC3E}">
        <p14:creationId xmlns:p14="http://schemas.microsoft.com/office/powerpoint/2010/main" val="20555204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850"/>
        <p:cNvGrpSpPr/>
        <p:nvPr/>
      </p:nvGrpSpPr>
      <p:grpSpPr>
        <a:xfrm>
          <a:off x="0" y="0"/>
          <a:ext cx="0" cy="0"/>
          <a:chOff x="0" y="0"/>
          <a:chExt cx="0" cy="0"/>
        </a:xfrm>
      </p:grpSpPr>
      <p:sp>
        <p:nvSpPr>
          <p:cNvPr id="1851" name="Google Shape;1851;p65"/>
          <p:cNvSpPr txBox="1"/>
          <p:nvPr/>
        </p:nvSpPr>
        <p:spPr>
          <a:xfrm>
            <a:off x="996287" y="1408865"/>
            <a:ext cx="524827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EMOTION REGULATING ACTIVITY: SAFE SPACE </a:t>
            </a:r>
            <a:endParaRPr/>
          </a:p>
        </p:txBody>
      </p:sp>
      <p:graphicFrame>
        <p:nvGraphicFramePr>
          <p:cNvPr id="1852" name="Google Shape;1852;p65"/>
          <p:cNvGraphicFramePr/>
          <p:nvPr>
            <p:extLst>
              <p:ext uri="{D42A27DB-BD31-4B8C-83A1-F6EECF244321}">
                <p14:modId xmlns:p14="http://schemas.microsoft.com/office/powerpoint/2010/main" val="832538498"/>
              </p:ext>
            </p:extLst>
          </p:nvPr>
        </p:nvGraphicFramePr>
        <p:xfrm>
          <a:off x="996287" y="1882483"/>
          <a:ext cx="5254050" cy="4424730"/>
        </p:xfrm>
        <a:graphic>
          <a:graphicData uri="http://schemas.openxmlformats.org/drawingml/2006/table">
            <a:tbl>
              <a:tblPr firstRow="1" bandRow="1">
                <a:noFill/>
                <a:tableStyleId>{52E5F949-AC7A-49DC-9724-AA3A2664E116}</a:tableStyleId>
              </a:tblPr>
              <a:tblGrid>
                <a:gridCol w="1137325">
                  <a:extLst>
                    <a:ext uri="{9D8B030D-6E8A-4147-A177-3AD203B41FA5}">
                      <a16:colId xmlns:a16="http://schemas.microsoft.com/office/drawing/2014/main" val="20000"/>
                    </a:ext>
                  </a:extLst>
                </a:gridCol>
                <a:gridCol w="411672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US" sz="1100" b="1">
                          <a:solidFill>
                            <a:schemeClr val="dk1"/>
                          </a:solidFill>
                        </a:rPr>
                        <a:t>Overview</a:t>
                      </a:r>
                      <a:endParaRPr sz="1100" b="1">
                        <a:solidFill>
                          <a:schemeClr val="dk1"/>
                        </a:solidFill>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DEF3F2"/>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b="0" i="0" dirty="0"/>
                        <a:t>It is helpful for children to practice creating a “safe place” in their imagination. This gives children practice in manipulating their imagination and using visual imagery in a positive and proactive way. It also serves as a secure base in imagination to which children can return if they need to reduce the emotions being felt as they are carrying out later techniques. It is a non-threatening and fun way to begin working their imagination - using something visual to help calm them and to give children a sense of control. Once children have practiced this activity a few times, they can do it with caregivers to reduce stress at key times (e.g. before bedtime for children who are having nightmares). It is important they practice this in moments where they feel safe. Not when already flooded with emotions. </a:t>
                      </a:r>
                      <a:endParaRPr dirty="0"/>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100" b="1">
                          <a:solidFill>
                            <a:schemeClr val="dk1"/>
                          </a:solidFill>
                        </a:rPr>
                        <a:t>Time</a:t>
                      </a:r>
                      <a:endParaRPr sz="1100" b="1">
                        <a:solidFill>
                          <a:schemeClr val="dk1"/>
                        </a:solidFill>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DEF3F2"/>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b="0" dirty="0"/>
                        <a:t>15 – 30 minutes</a:t>
                      </a:r>
                      <a:endParaRPr dirty="0"/>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100" b="1">
                          <a:solidFill>
                            <a:schemeClr val="dk1"/>
                          </a:solidFill>
                        </a:rPr>
                        <a:t>Ages</a:t>
                      </a:r>
                      <a:endParaRPr sz="1100" b="1">
                        <a:solidFill>
                          <a:schemeClr val="dk1"/>
                        </a:solidFill>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DEF3F2"/>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b="0"/>
                        <a:t>This activity is recommended for children between 6 to 17 years old. </a:t>
                      </a:r>
                      <a:r>
                        <a:rPr lang="en-US" sz="1100"/>
                        <a:t>The </a:t>
                      </a:r>
                      <a:r>
                        <a:rPr lang="en-US" sz="11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
                            </a:ext>
                          </a:extLst>
                        </a:rPr>
                        <a:t>activity should be adjusted slightly for different age groups</a:t>
                      </a:r>
                      <a:r>
                        <a:rPr lang="en-US" sz="1100" b="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
                            </a:ext>
                          </a:extLst>
                        </a:rPr>
                        <a:t>. </a:t>
                      </a:r>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100" b="1">
                          <a:solidFill>
                            <a:schemeClr val="dk1"/>
                          </a:solidFill>
                        </a:rPr>
                        <a:t>Participation</a:t>
                      </a:r>
                      <a:endParaRPr sz="1100" b="1">
                        <a:solidFill>
                          <a:schemeClr val="dk1"/>
                        </a:solidFill>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DEF3F2"/>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b="0" dirty="0"/>
                        <a:t>Caseworkers should complete this activity with children one-on-one; however, caregiver presence may be necessary or supportive if the child is </a:t>
                      </a:r>
                      <a:r>
                        <a:rPr lang="en-US" sz="1100" b="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9"/>
                            </a:ext>
                          </a:extLst>
                        </a:rPr>
                        <a:t>reluctant </a:t>
                      </a:r>
                      <a:r>
                        <a:rPr lang="en-US" sz="1100" b="0" dirty="0"/>
                        <a:t>to engage in this activity or unable to do so due to their age, developmental stage, communication preference or ability, etc.</a:t>
                      </a:r>
                      <a:endParaRPr dirty="0"/>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100" b="1">
                          <a:solidFill>
                            <a:schemeClr val="dk1"/>
                          </a:solidFill>
                        </a:rPr>
                        <a:t>Purpose</a:t>
                      </a:r>
                      <a:endParaRPr sz="1100" b="1">
                        <a:solidFill>
                          <a:schemeClr val="dk1"/>
                        </a:solidFill>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DEF3F2"/>
                    </a:solidFill>
                  </a:tcPr>
                </a:tc>
                <a:tc>
                  <a:txBody>
                    <a:bodyPr/>
                    <a:lstStyle/>
                    <a:p>
                      <a:pPr marL="0" marR="0" lvl="0" indent="0" algn="l" rtl="0">
                        <a:spcBef>
                          <a:spcPts val="0"/>
                        </a:spcBef>
                        <a:spcAft>
                          <a:spcPts val="0"/>
                        </a:spcAft>
                        <a:buNone/>
                      </a:pPr>
                      <a:r>
                        <a:rPr lang="en-US" sz="1100" b="0" dirty="0"/>
                        <a:t>Prior to completing the Safe Space activity, caseworkers should explain to the child the purpose of the activity: </a:t>
                      </a:r>
                      <a:endParaRPr dirty="0"/>
                    </a:p>
                    <a:p>
                      <a:pPr marL="171450" marR="0" lvl="0" indent="-171450" algn="l" rtl="0">
                        <a:spcBef>
                          <a:spcPts val="0"/>
                        </a:spcBef>
                        <a:spcAft>
                          <a:spcPts val="0"/>
                        </a:spcAft>
                        <a:buClr>
                          <a:schemeClr val="dk1"/>
                        </a:buClr>
                        <a:buSzPts val="1100"/>
                        <a:buFont typeface="Arial"/>
                        <a:buChar char="•"/>
                      </a:pPr>
                      <a:r>
                        <a:rPr lang="en-US" sz="1100" b="0" dirty="0"/>
                        <a:t>To reduce stress and increase sense of safety</a:t>
                      </a:r>
                      <a:endParaRPr dirty="0"/>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sp>
        <p:nvSpPr>
          <p:cNvPr id="1853" name="Google Shape;1853;p65"/>
          <p:cNvSpPr txBox="1"/>
          <p:nvPr/>
        </p:nvSpPr>
        <p:spPr>
          <a:xfrm>
            <a:off x="996287" y="6549500"/>
            <a:ext cx="5248200" cy="846600"/>
          </a:xfrm>
          <a:prstGeom prst="rect">
            <a:avLst/>
          </a:prstGeom>
          <a:noFill/>
          <a:ln>
            <a:noFill/>
          </a:ln>
        </p:spPr>
        <p:txBody>
          <a:bodyPr spcFirstLastPara="1" wrap="square" lIns="91425" tIns="45700" rIns="91425" bIns="45700" anchor="t" anchorCtr="0">
            <a:spAutoFit/>
          </a:bodyPr>
          <a:lstStyle/>
          <a:p>
            <a:pPr marL="266700" marR="0" lvl="0" indent="0" algn="l" rtl="0">
              <a:lnSpc>
                <a:spcPct val="100000"/>
              </a:lnSpc>
              <a:spcBef>
                <a:spcPts val="0"/>
              </a:spcBef>
              <a:spcAft>
                <a:spcPts val="0"/>
              </a:spcAft>
              <a:buClr>
                <a:srgbClr val="000000"/>
              </a:buClr>
              <a:buSzPts val="1400"/>
              <a:buFont typeface="Calibri"/>
              <a:buNone/>
            </a:pPr>
            <a:r>
              <a:rPr lang="en-US" sz="1100" b="1" dirty="0">
                <a:solidFill>
                  <a:srgbClr val="000000"/>
                </a:solidFill>
                <a:latin typeface="Calibri"/>
                <a:ea typeface="Calibri"/>
                <a:cs typeface="Calibri"/>
                <a:sym typeface="Calibri"/>
              </a:rPr>
              <a:t>INTRODUCE THE CONCEPT</a:t>
            </a:r>
            <a:endParaRPr dirty="0"/>
          </a:p>
          <a:p>
            <a:pPr marL="266700" marR="0" lvl="0" indent="0" algn="l" rtl="0">
              <a:lnSpc>
                <a:spcPct val="100000"/>
              </a:lnSpc>
              <a:spcBef>
                <a:spcPts val="600"/>
              </a:spcBef>
              <a:spcAft>
                <a:spcPts val="0"/>
              </a:spcAft>
              <a:buClr>
                <a:srgbClr val="000000"/>
              </a:buClr>
              <a:buSzPts val="1400"/>
              <a:buFont typeface="Calibri"/>
              <a:buNone/>
            </a:pPr>
            <a:r>
              <a:rPr lang="en-US" sz="1100" dirty="0">
                <a:solidFill>
                  <a:srgbClr val="000000"/>
                </a:solidFill>
                <a:latin typeface="Calibri"/>
                <a:ea typeface="Calibri"/>
                <a:cs typeface="Calibri"/>
                <a:sym typeface="Calibri"/>
              </a:rPr>
              <a:t>Instructions:</a:t>
            </a:r>
            <a:r>
              <a:rPr lang="en-US" sz="1100" b="1" dirty="0">
                <a:solidFill>
                  <a:srgbClr val="000000"/>
                </a:solidFill>
                <a:latin typeface="Calibri"/>
                <a:ea typeface="Calibri"/>
                <a:cs typeface="Calibri"/>
                <a:sym typeface="Calibri"/>
              </a:rPr>
              <a:t> </a:t>
            </a:r>
            <a:r>
              <a:rPr lang="en-US" sz="1100" dirty="0">
                <a:solidFill>
                  <a:srgbClr val="000000"/>
                </a:solidFill>
                <a:latin typeface="Calibri"/>
                <a:ea typeface="Calibri"/>
                <a:cs typeface="Calibri"/>
                <a:sym typeface="Calibri"/>
              </a:rPr>
              <a:t>Have the child stand up and move around, or jump up and down, or shake him/herself so that s/he is refreshed to begin. Come back together and make sure that the child is comfortable. Do this in a circle if you involve the caregivers. </a:t>
            </a:r>
            <a:endParaRPr dirty="0"/>
          </a:p>
        </p:txBody>
      </p:sp>
      <p:sp>
        <p:nvSpPr>
          <p:cNvPr id="1854" name="Google Shape;1854;p65"/>
          <p:cNvSpPr/>
          <p:nvPr/>
        </p:nvSpPr>
        <p:spPr>
          <a:xfrm>
            <a:off x="948662" y="6549500"/>
            <a:ext cx="237456" cy="23745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Calibri"/>
                <a:ea typeface="Calibri"/>
                <a:cs typeface="Calibri"/>
                <a:sym typeface="Calibri"/>
              </a:rPr>
              <a:t>1</a:t>
            </a:r>
            <a:endParaRPr/>
          </a:p>
        </p:txBody>
      </p:sp>
      <p:sp>
        <p:nvSpPr>
          <p:cNvPr id="1855" name="Google Shape;1855;p65"/>
          <p:cNvSpPr/>
          <p:nvPr/>
        </p:nvSpPr>
        <p:spPr>
          <a:xfrm>
            <a:off x="1285801" y="7455554"/>
            <a:ext cx="4958686" cy="1783164"/>
          </a:xfrm>
          <a:prstGeom prst="wedgeRoundRectCallout">
            <a:avLst>
              <a:gd name="adj1" fmla="val -52797"/>
              <a:gd name="adj2" fmla="val -19956"/>
              <a:gd name="adj3" fmla="val 16667"/>
            </a:avLst>
          </a:prstGeom>
          <a:solidFill>
            <a:srgbClr val="DEF3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r>
              <a:rPr lang="en-US" sz="1100" i="1" dirty="0">
                <a:solidFill>
                  <a:srgbClr val="000000"/>
                </a:solidFill>
                <a:latin typeface="Calibri"/>
                <a:ea typeface="Calibri"/>
                <a:cs typeface="Calibri"/>
                <a:sym typeface="Calibri"/>
              </a:rPr>
              <a:t>Sometimes when we are feeling anxious or upset it is helpful to use our imaginations to create nice, happy images and feelings.  This can help us calm down or feel less scared. </a:t>
            </a:r>
            <a:endParaRPr dirty="0"/>
          </a:p>
          <a:p>
            <a:pPr marL="0" marR="0" lvl="0" indent="0" algn="l" rtl="0">
              <a:lnSpc>
                <a:spcPct val="100000"/>
              </a:lnSpc>
              <a:spcBef>
                <a:spcPts val="600"/>
              </a:spcBef>
              <a:spcAft>
                <a:spcPts val="0"/>
              </a:spcAft>
              <a:buClr>
                <a:srgbClr val="000000"/>
              </a:buClr>
              <a:buSzPts val="1400"/>
              <a:buFont typeface="Calibri"/>
              <a:buNone/>
            </a:pPr>
            <a:r>
              <a:rPr lang="en-US" sz="1100" i="1" dirty="0">
                <a:solidFill>
                  <a:srgbClr val="000000"/>
                </a:solidFill>
                <a:latin typeface="Calibri"/>
                <a:ea typeface="Calibri"/>
                <a:cs typeface="Calibri"/>
                <a:sym typeface="Calibri"/>
              </a:rPr>
              <a:t>In this activity, we’ll practice using our imaginations to create positive feelings. I’m going to ask you to imagine a place or scene that makes you feel calm and secure and happy. This could be somewhere real that you remember, maybe some</a:t>
            </a:r>
            <a:r>
              <a:rPr lang="en-US" sz="1100" i="1" dirty="0">
                <a:latin typeface="Calibri"/>
                <a:ea typeface="Calibri"/>
                <a:cs typeface="Calibri"/>
                <a:sym typeface="Calibri"/>
              </a:rPr>
              <a:t>where near/in your home you like to go, </a:t>
            </a:r>
            <a:r>
              <a:rPr lang="en-US" sz="1100" i="1" dirty="0">
                <a:solidFill>
                  <a:srgbClr val="000000"/>
                </a:solidFill>
                <a:latin typeface="Calibri"/>
                <a:ea typeface="Calibri"/>
                <a:cs typeface="Calibri"/>
                <a:sym typeface="Calibri"/>
              </a:rPr>
              <a:t>or it could be somewhere you’ve heard about, maybe in a story; or it could be somewhere that you invent and make up yourself.</a:t>
            </a:r>
            <a:endParaRPr dirty="0"/>
          </a:p>
        </p:txBody>
      </p:sp>
      <p:sp>
        <p:nvSpPr>
          <p:cNvPr id="1856" name="Google Shape;1856;p65"/>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7" name="Google Shape;1857;p65"/>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8" name="Google Shape;1858;p65"/>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9" name="Google Shape;1859;p65"/>
          <p:cNvSpPr/>
          <p:nvPr/>
        </p:nvSpPr>
        <p:spPr>
          <a:xfrm rot="1782986">
            <a:off x="286724" y="168964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0" name="Google Shape;1860;p65"/>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1" name="Google Shape;1861;p65"/>
          <p:cNvSpPr txBox="1"/>
          <p:nvPr/>
        </p:nvSpPr>
        <p:spPr>
          <a:xfrm>
            <a:off x="996287" y="730015"/>
            <a:ext cx="525404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US" sz="1400" b="1" dirty="0">
                <a:solidFill>
                  <a:schemeClr val="lt1"/>
                </a:solidFill>
                <a:highlight>
                  <a:srgbClr val="5FC6C5"/>
                </a:highlight>
                <a:latin typeface="Calibri"/>
                <a:ea typeface="Calibri"/>
                <a:cs typeface="Calibri"/>
                <a:sym typeface="Calibri"/>
              </a:rPr>
              <a:t>SESSION 4: HOW CAN I SUPPORT A CHILD WITH SEVERE DISTRESS REACTIONS? </a:t>
            </a:r>
            <a:endParaRP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865"/>
        <p:cNvGrpSpPr/>
        <p:nvPr/>
      </p:nvGrpSpPr>
      <p:grpSpPr>
        <a:xfrm>
          <a:off x="0" y="0"/>
          <a:ext cx="0" cy="0"/>
          <a:chOff x="0" y="0"/>
          <a:chExt cx="0" cy="0"/>
        </a:xfrm>
      </p:grpSpPr>
      <p:sp>
        <p:nvSpPr>
          <p:cNvPr id="1866" name="Google Shape;1866;p66"/>
          <p:cNvSpPr txBox="1"/>
          <p:nvPr/>
        </p:nvSpPr>
        <p:spPr>
          <a:xfrm>
            <a:off x="996287" y="718107"/>
            <a:ext cx="5248200" cy="1862400"/>
          </a:xfrm>
          <a:prstGeom prst="rect">
            <a:avLst/>
          </a:prstGeom>
          <a:noFill/>
          <a:ln>
            <a:noFill/>
          </a:ln>
        </p:spPr>
        <p:txBody>
          <a:bodyPr spcFirstLastPara="1" wrap="square" lIns="91425" tIns="45700" rIns="91425" bIns="45700" anchor="t" anchorCtr="0">
            <a:spAutoFit/>
          </a:bodyPr>
          <a:lstStyle/>
          <a:p>
            <a:pPr marL="266700" marR="0" lvl="0" indent="0" algn="l" rtl="0">
              <a:lnSpc>
                <a:spcPct val="100000"/>
              </a:lnSpc>
              <a:spcBef>
                <a:spcPts val="0"/>
              </a:spcBef>
              <a:spcAft>
                <a:spcPts val="0"/>
              </a:spcAft>
              <a:buClr>
                <a:srgbClr val="000000"/>
              </a:buClr>
              <a:buSzPts val="1400"/>
              <a:buFont typeface="Calibri"/>
              <a:buNone/>
            </a:pPr>
            <a:r>
              <a:rPr lang="en-US" sz="1100" b="1" dirty="0">
                <a:solidFill>
                  <a:srgbClr val="000000"/>
                </a:solidFill>
                <a:latin typeface="Calibri"/>
                <a:ea typeface="Calibri"/>
                <a:cs typeface="Calibri"/>
                <a:sym typeface="Calibri"/>
              </a:rPr>
              <a:t>SELECT A SAFE PLACE:</a:t>
            </a:r>
            <a:endParaRPr dirty="0"/>
          </a:p>
          <a:p>
            <a:pPr marL="266700" marR="0" lvl="0" indent="0" algn="l" rtl="0">
              <a:lnSpc>
                <a:spcPct val="100000"/>
              </a:lnSpc>
              <a:spcBef>
                <a:spcPts val="600"/>
              </a:spcBef>
              <a:spcAft>
                <a:spcPts val="0"/>
              </a:spcAft>
              <a:buClr>
                <a:srgbClr val="000000"/>
              </a:buClr>
              <a:buSzPts val="1400"/>
              <a:buFont typeface="Calibri"/>
              <a:buNone/>
            </a:pPr>
            <a:r>
              <a:rPr lang="en-US" sz="1100" dirty="0">
                <a:solidFill>
                  <a:srgbClr val="000000"/>
                </a:solidFill>
                <a:latin typeface="Calibri"/>
                <a:ea typeface="Calibri"/>
                <a:cs typeface="Calibri"/>
                <a:sym typeface="Calibri"/>
              </a:rPr>
              <a:t>Instructions:</a:t>
            </a:r>
            <a:r>
              <a:rPr lang="en-US" sz="1100" b="1" dirty="0">
                <a:solidFill>
                  <a:srgbClr val="000000"/>
                </a:solidFill>
                <a:latin typeface="Calibri"/>
                <a:ea typeface="Calibri"/>
                <a:cs typeface="Calibri"/>
                <a:sym typeface="Calibri"/>
              </a:rPr>
              <a:t> </a:t>
            </a:r>
            <a:r>
              <a:rPr lang="en-US" sz="1100" dirty="0">
                <a:solidFill>
                  <a:srgbClr val="000000"/>
                </a:solidFill>
                <a:latin typeface="Calibri"/>
                <a:ea typeface="Calibri"/>
                <a:cs typeface="Calibri"/>
                <a:sym typeface="Calibri"/>
              </a:rPr>
              <a:t>Suggest some examples here that are relevant to your community and to the child</a:t>
            </a:r>
            <a:r>
              <a:rPr lang="en-US" sz="1100" dirty="0">
                <a:latin typeface="Calibri"/>
                <a:ea typeface="Calibri"/>
                <a:cs typeface="Calibri"/>
                <a:sym typeface="Calibri"/>
              </a:rPr>
              <a:t>’s age, development, situation, likes, etc.</a:t>
            </a:r>
            <a:r>
              <a:rPr lang="en-US" sz="1100" dirty="0">
                <a:solidFill>
                  <a:srgbClr val="000000"/>
                </a:solidFill>
                <a:latin typeface="Calibri"/>
                <a:ea typeface="Calibri"/>
                <a:cs typeface="Calibri"/>
                <a:sym typeface="Calibri"/>
              </a:rPr>
              <a:t>. It might be a beach by the sea, or the countryside, or some other peaceful place. As you are giving the following instructions, keep an eye on the child to see if s/he seems to be having difficulties: relaxing in this way may sometimes increase the frequency of negative images. Pace the instructions to give the child time to use their imagination. Adapt these instructions as you wish, but give the child time to develop a comprehensive scene, and remember to encourage him/her to use all sensory modalities </a:t>
            </a:r>
            <a:r>
              <a:rPr lang="en-US" sz="1100" dirty="0">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1"/>
                  </a:ext>
                </a:extLst>
              </a:rPr>
              <a:t>(e.g., sig</a:t>
            </a:r>
            <a:r>
              <a:rPr lang="en-US" sz="1100" dirty="0">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2"/>
                  </a:ext>
                </a:extLst>
              </a:rPr>
              <a:t>ht, sound, touch/feel, taste)</a:t>
            </a:r>
            <a:r>
              <a:rPr lang="en-US" sz="1100" dirty="0">
                <a:solidFill>
                  <a:srgbClr val="000000"/>
                </a:solidFill>
                <a:latin typeface="Calibri"/>
                <a:ea typeface="Calibri"/>
                <a:cs typeface="Calibri"/>
                <a:sym typeface="Calibri"/>
              </a:rPr>
              <a:t>.</a:t>
            </a:r>
            <a:endParaRPr dirty="0"/>
          </a:p>
        </p:txBody>
      </p:sp>
      <p:sp>
        <p:nvSpPr>
          <p:cNvPr id="1867" name="Google Shape;1867;p66"/>
          <p:cNvSpPr/>
          <p:nvPr/>
        </p:nvSpPr>
        <p:spPr>
          <a:xfrm>
            <a:off x="948662" y="718107"/>
            <a:ext cx="237456" cy="23745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Calibri"/>
                <a:ea typeface="Calibri"/>
                <a:cs typeface="Calibri"/>
                <a:sym typeface="Calibri"/>
              </a:rPr>
              <a:t>2</a:t>
            </a:r>
            <a:endParaRPr/>
          </a:p>
        </p:txBody>
      </p:sp>
      <p:sp>
        <p:nvSpPr>
          <p:cNvPr id="1868" name="Google Shape;1868;p66"/>
          <p:cNvSpPr/>
          <p:nvPr/>
        </p:nvSpPr>
        <p:spPr>
          <a:xfrm>
            <a:off x="1285876" y="2625970"/>
            <a:ext cx="4958686" cy="1009650"/>
          </a:xfrm>
          <a:prstGeom prst="wedgeRoundRectCallout">
            <a:avLst>
              <a:gd name="adj1" fmla="val -52987"/>
              <a:gd name="adj2" fmla="val -22406"/>
              <a:gd name="adj3" fmla="val 16667"/>
            </a:avLst>
          </a:prstGeom>
          <a:solidFill>
            <a:srgbClr val="DEF3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r>
              <a:rPr lang="en-US" sz="1100" i="1" dirty="0">
                <a:solidFill>
                  <a:srgbClr val="000000"/>
                </a:solidFill>
                <a:latin typeface="Calibri"/>
                <a:ea typeface="Calibri"/>
                <a:cs typeface="Calibri"/>
                <a:sym typeface="Calibri"/>
              </a:rPr>
              <a:t>I’m going to ask you to imagine a place or scene that makes you feel calm and safe and happy. This could be somewhere real that you remember, maybe </a:t>
            </a:r>
            <a:r>
              <a:rPr lang="en-US" sz="1100" i="1" dirty="0">
                <a:solidFill>
                  <a:schemeClr val="dk1"/>
                </a:solidFill>
                <a:latin typeface="Calibri"/>
                <a:ea typeface="Calibri"/>
                <a:cs typeface="Calibri"/>
                <a:sym typeface="Calibri"/>
              </a:rPr>
              <a:t>somewhere near your home</a:t>
            </a:r>
            <a:r>
              <a:rPr lang="en-US" sz="1100" i="1" dirty="0">
                <a:solidFill>
                  <a:srgbClr val="000000"/>
                </a:solidFill>
                <a:latin typeface="Calibri"/>
                <a:ea typeface="Calibri"/>
                <a:cs typeface="Calibri"/>
                <a:sym typeface="Calibri"/>
              </a:rPr>
              <a:t>; or it could be somewhere you’ve heard about, maybe in a story; or it could be somewhere that you invent and make up yourself.</a:t>
            </a:r>
            <a:endParaRPr dirty="0"/>
          </a:p>
        </p:txBody>
      </p:sp>
      <p:sp>
        <p:nvSpPr>
          <p:cNvPr id="1869" name="Google Shape;1869;p66"/>
          <p:cNvSpPr txBox="1"/>
          <p:nvPr/>
        </p:nvSpPr>
        <p:spPr>
          <a:xfrm>
            <a:off x="996287" y="3853192"/>
            <a:ext cx="5248200" cy="846600"/>
          </a:xfrm>
          <a:prstGeom prst="rect">
            <a:avLst/>
          </a:prstGeom>
          <a:noFill/>
          <a:ln>
            <a:noFill/>
          </a:ln>
        </p:spPr>
        <p:txBody>
          <a:bodyPr spcFirstLastPara="1" wrap="square" lIns="91425" tIns="45700" rIns="91425" bIns="45700" anchor="t" anchorCtr="0">
            <a:spAutoFit/>
          </a:bodyPr>
          <a:lstStyle/>
          <a:p>
            <a:pPr marL="261938" marR="0" lvl="0" indent="0" algn="l" rtl="0">
              <a:lnSpc>
                <a:spcPct val="100000"/>
              </a:lnSpc>
              <a:spcBef>
                <a:spcPts val="0"/>
              </a:spcBef>
              <a:spcAft>
                <a:spcPts val="0"/>
              </a:spcAft>
              <a:buClr>
                <a:srgbClr val="000000"/>
              </a:buClr>
              <a:buSzPts val="1400"/>
              <a:buFont typeface="Calibri"/>
              <a:buNone/>
            </a:pPr>
            <a:r>
              <a:rPr lang="en-US" sz="1100" b="1" dirty="0">
                <a:solidFill>
                  <a:srgbClr val="000000"/>
                </a:solidFill>
                <a:latin typeface="Calibri"/>
                <a:ea typeface="Calibri"/>
                <a:cs typeface="Calibri"/>
                <a:sym typeface="Calibri"/>
              </a:rPr>
              <a:t>SPENDING TIME IN YOUR SAFE PLACE</a:t>
            </a:r>
            <a:endParaRPr dirty="0"/>
          </a:p>
          <a:p>
            <a:pPr marL="261938" marR="0" lvl="0" indent="0" algn="l" rtl="0">
              <a:lnSpc>
                <a:spcPct val="100000"/>
              </a:lnSpc>
              <a:spcBef>
                <a:spcPts val="600"/>
              </a:spcBef>
              <a:spcAft>
                <a:spcPts val="0"/>
              </a:spcAft>
              <a:buClr>
                <a:srgbClr val="000000"/>
              </a:buClr>
              <a:buSzPts val="1400"/>
              <a:buFont typeface="Calibri"/>
              <a:buNone/>
            </a:pPr>
            <a:r>
              <a:rPr lang="en-US" sz="1100" dirty="0">
                <a:solidFill>
                  <a:srgbClr val="000000"/>
                </a:solidFill>
                <a:latin typeface="Calibri"/>
                <a:ea typeface="Calibri"/>
                <a:cs typeface="Calibri"/>
                <a:sym typeface="Calibri"/>
              </a:rPr>
              <a:t>Instructions: As you are giving the following instructions, keep checking if the child is okay and following along. </a:t>
            </a:r>
            <a:r>
              <a:rPr lang="en-US" sz="1100" dirty="0">
                <a:latin typeface="Calibri"/>
                <a:ea typeface="Calibri"/>
                <a:cs typeface="Calibri"/>
                <a:sym typeface="Calibri"/>
              </a:rPr>
              <a:t>P</a:t>
            </a:r>
            <a:r>
              <a:rPr lang="en-US" sz="1100" dirty="0">
                <a:solidFill>
                  <a:srgbClr val="000000"/>
                </a:solidFill>
                <a:latin typeface="Calibri"/>
                <a:ea typeface="Calibri"/>
                <a:cs typeface="Calibri"/>
                <a:sym typeface="Calibri"/>
              </a:rPr>
              <a:t>ace the instructions to give the child time to use his/her </a:t>
            </a:r>
            <a:r>
              <a:rPr lang="en-US" sz="1100" dirty="0">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4"/>
                  </a:ext>
                </a:extLst>
              </a:rPr>
              <a:t>imagination</a:t>
            </a:r>
            <a:r>
              <a:rPr lang="en-US" sz="1100" dirty="0">
                <a:solidFill>
                  <a:srgbClr val="000000"/>
                </a:solidFill>
                <a:latin typeface="Calibri"/>
                <a:ea typeface="Calibri"/>
                <a:cs typeface="Calibri"/>
                <a:sym typeface="Calibri"/>
              </a:rPr>
              <a:t>. </a:t>
            </a:r>
            <a:endParaRPr dirty="0"/>
          </a:p>
        </p:txBody>
      </p:sp>
      <p:sp>
        <p:nvSpPr>
          <p:cNvPr id="1870" name="Google Shape;1870;p66"/>
          <p:cNvSpPr/>
          <p:nvPr/>
        </p:nvSpPr>
        <p:spPr>
          <a:xfrm>
            <a:off x="948662" y="3853192"/>
            <a:ext cx="237456" cy="23745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Calibri"/>
                <a:ea typeface="Calibri"/>
                <a:cs typeface="Calibri"/>
                <a:sym typeface="Calibri"/>
              </a:rPr>
              <a:t>3</a:t>
            </a:r>
            <a:endParaRPr/>
          </a:p>
        </p:txBody>
      </p:sp>
      <p:sp>
        <p:nvSpPr>
          <p:cNvPr id="1871" name="Google Shape;1871;p66"/>
          <p:cNvSpPr/>
          <p:nvPr/>
        </p:nvSpPr>
        <p:spPr>
          <a:xfrm>
            <a:off x="1285801" y="4749800"/>
            <a:ext cx="4958686" cy="3457821"/>
          </a:xfrm>
          <a:prstGeom prst="wedgeRoundRectCallout">
            <a:avLst>
              <a:gd name="adj1" fmla="val -53555"/>
              <a:gd name="adj2" fmla="val -23003"/>
              <a:gd name="adj3" fmla="val 16667"/>
            </a:avLst>
          </a:prstGeom>
          <a:solidFill>
            <a:srgbClr val="DEF3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r>
              <a:rPr lang="en-US" sz="1100" i="1" dirty="0">
                <a:solidFill>
                  <a:srgbClr val="000000"/>
                </a:solidFill>
                <a:latin typeface="Calibri"/>
                <a:ea typeface="Calibri"/>
                <a:cs typeface="Calibri"/>
                <a:sym typeface="Calibri"/>
              </a:rPr>
              <a:t>Take a few deep steady breaths. Close your eyes and carry on breathing normally. Bring up a picture of your safe place and imagine that you are standing or sitting there. Can you see yourself there? In your imagination, take a look around. What do you see? What can you see close to you? </a:t>
            </a:r>
            <a:br>
              <a:rPr lang="en-US" sz="1100" i="1" dirty="0">
                <a:solidFill>
                  <a:srgbClr val="000000"/>
                </a:solidFill>
                <a:latin typeface="Calibri"/>
                <a:ea typeface="Calibri"/>
                <a:cs typeface="Calibri"/>
                <a:sym typeface="Calibri"/>
              </a:rPr>
            </a:br>
            <a:br>
              <a:rPr lang="en-US" sz="1100" i="1" dirty="0">
                <a:solidFill>
                  <a:srgbClr val="000000"/>
                </a:solidFill>
                <a:latin typeface="Calibri"/>
                <a:ea typeface="Calibri"/>
                <a:cs typeface="Calibri"/>
                <a:sym typeface="Calibri"/>
              </a:rPr>
            </a:br>
            <a:r>
              <a:rPr lang="en-US" sz="1100" i="1" dirty="0">
                <a:solidFill>
                  <a:srgbClr val="000000"/>
                </a:solidFill>
                <a:latin typeface="Calibri"/>
                <a:ea typeface="Calibri"/>
                <a:cs typeface="Calibri"/>
                <a:sym typeface="Calibri"/>
              </a:rPr>
              <a:t>Look at the details of it and see what it is made of. See the different colors. Imagine reaching out and touching it. How does it feel? Now take a look further away. What can you see around you? See what’s in the distance. See the different colors and shapes and shadows. </a:t>
            </a:r>
            <a:endParaRPr dirty="0"/>
          </a:p>
          <a:p>
            <a:pPr marL="0" marR="0" lvl="0" indent="0" algn="l" rtl="0">
              <a:lnSpc>
                <a:spcPct val="100000"/>
              </a:lnSpc>
              <a:spcBef>
                <a:spcPts val="600"/>
              </a:spcBef>
              <a:spcAft>
                <a:spcPts val="0"/>
              </a:spcAft>
              <a:buClr>
                <a:srgbClr val="000000"/>
              </a:buClr>
              <a:buSzPts val="1400"/>
              <a:buFont typeface="Calibri"/>
              <a:buNone/>
            </a:pPr>
            <a:r>
              <a:rPr lang="en-US" sz="1100" i="1" dirty="0">
                <a:solidFill>
                  <a:srgbClr val="000000"/>
                </a:solidFill>
                <a:latin typeface="Calibri"/>
                <a:ea typeface="Calibri"/>
                <a:cs typeface="Calibri"/>
                <a:sym typeface="Calibri"/>
              </a:rPr>
              <a:t>This is your special place and you can imagine whatever you want to be there. When you’re there, you feel calm and peaceful. Imagine your bare feet on the ground. What does the ground feel like? Walk around slowly, noticing the things there. See what they look like and how they feel. </a:t>
            </a:r>
            <a:endParaRPr dirty="0"/>
          </a:p>
          <a:p>
            <a:pPr marL="0" marR="0" lvl="0" indent="0" algn="l" rtl="0">
              <a:lnSpc>
                <a:spcPct val="100000"/>
              </a:lnSpc>
              <a:spcBef>
                <a:spcPts val="600"/>
              </a:spcBef>
              <a:spcAft>
                <a:spcPts val="0"/>
              </a:spcAft>
              <a:buClr>
                <a:srgbClr val="000000"/>
              </a:buClr>
              <a:buSzPts val="1400"/>
              <a:buFont typeface="Calibri"/>
              <a:buNone/>
            </a:pPr>
            <a:r>
              <a:rPr lang="en-US" sz="1100" i="1" dirty="0">
                <a:solidFill>
                  <a:srgbClr val="000000"/>
                </a:solidFill>
                <a:latin typeface="Calibri"/>
                <a:ea typeface="Calibri"/>
                <a:cs typeface="Calibri"/>
                <a:sym typeface="Calibri"/>
              </a:rPr>
              <a:t>What can you hear? Maybe the gentle sounds of the wind, or birds, or the sea. Can you feel the warm sun on your face or a nice cool bree</a:t>
            </a:r>
            <a:r>
              <a:rPr lang="en-US" sz="1100" i="1" dirty="0">
                <a:latin typeface="Calibri"/>
                <a:ea typeface="Calibri"/>
                <a:cs typeface="Calibri"/>
                <a:sym typeface="Calibri"/>
              </a:rPr>
              <a:t>ze</a:t>
            </a:r>
            <a:r>
              <a:rPr lang="en-US" sz="1100" i="1" dirty="0">
                <a:solidFill>
                  <a:srgbClr val="000000"/>
                </a:solidFill>
                <a:latin typeface="Calibri"/>
                <a:ea typeface="Calibri"/>
                <a:cs typeface="Calibri"/>
                <a:sym typeface="Calibri"/>
              </a:rPr>
              <a:t>? What can you smell? Maybe it’s the sea air, or flowers, or your favorite food cooking? In your special place, you can see the things you want, and imagine touching and smelling them, and hearing pleasant sounds. You feel calm and happy.</a:t>
            </a:r>
            <a:endParaRPr dirty="0"/>
          </a:p>
        </p:txBody>
      </p:sp>
      <p:sp>
        <p:nvSpPr>
          <p:cNvPr id="1872" name="Google Shape;1872;p66"/>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3" name="Google Shape;1873;p66"/>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4" name="Google Shape;1874;p66"/>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5" name="Google Shape;1875;p66"/>
          <p:cNvSpPr/>
          <p:nvPr/>
        </p:nvSpPr>
        <p:spPr>
          <a:xfrm rot="1782986">
            <a:off x="286724" y="168964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6" name="Google Shape;1876;p66"/>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880"/>
        <p:cNvGrpSpPr/>
        <p:nvPr/>
      </p:nvGrpSpPr>
      <p:grpSpPr>
        <a:xfrm>
          <a:off x="0" y="0"/>
          <a:ext cx="0" cy="0"/>
          <a:chOff x="0" y="0"/>
          <a:chExt cx="0" cy="0"/>
        </a:xfrm>
      </p:grpSpPr>
      <p:sp>
        <p:nvSpPr>
          <p:cNvPr id="1881" name="Google Shape;1881;p67"/>
          <p:cNvSpPr txBox="1"/>
          <p:nvPr/>
        </p:nvSpPr>
        <p:spPr>
          <a:xfrm>
            <a:off x="996287" y="2721995"/>
            <a:ext cx="5248274" cy="261610"/>
          </a:xfrm>
          <a:prstGeom prst="rect">
            <a:avLst/>
          </a:prstGeom>
          <a:noFill/>
          <a:ln>
            <a:noFill/>
          </a:ln>
        </p:spPr>
        <p:txBody>
          <a:bodyPr spcFirstLastPara="1" wrap="square" lIns="91425" tIns="45700" rIns="91425" bIns="45700" anchor="t" anchorCtr="0">
            <a:spAutoFit/>
          </a:bodyPr>
          <a:lstStyle/>
          <a:p>
            <a:pPr marL="261938" marR="0" lvl="0" indent="0" algn="l" rtl="0">
              <a:lnSpc>
                <a:spcPct val="100000"/>
              </a:lnSpc>
              <a:spcBef>
                <a:spcPts val="0"/>
              </a:spcBef>
              <a:spcAft>
                <a:spcPts val="0"/>
              </a:spcAft>
              <a:buClr>
                <a:srgbClr val="000000"/>
              </a:buClr>
              <a:buSzPts val="1400"/>
              <a:buFont typeface="Calibri"/>
              <a:buNone/>
            </a:pPr>
            <a:r>
              <a:rPr lang="en-US" sz="1100" b="1">
                <a:solidFill>
                  <a:srgbClr val="000000"/>
                </a:solidFill>
                <a:latin typeface="Calibri"/>
                <a:ea typeface="Calibri"/>
                <a:cs typeface="Calibri"/>
                <a:sym typeface="Calibri"/>
              </a:rPr>
              <a:t>CONCLUDE</a:t>
            </a:r>
            <a:endParaRPr/>
          </a:p>
        </p:txBody>
      </p:sp>
      <p:sp>
        <p:nvSpPr>
          <p:cNvPr id="1882" name="Google Shape;1882;p67"/>
          <p:cNvSpPr txBox="1"/>
          <p:nvPr/>
        </p:nvSpPr>
        <p:spPr>
          <a:xfrm>
            <a:off x="996287" y="4792723"/>
            <a:ext cx="5248200" cy="2031900"/>
          </a:xfrm>
          <a:prstGeom prst="rect">
            <a:avLst/>
          </a:prstGeom>
          <a:noFill/>
          <a:ln>
            <a:noFill/>
          </a:ln>
        </p:spPr>
        <p:txBody>
          <a:bodyPr spcFirstLastPara="1" wrap="square" lIns="91425" tIns="45700" rIns="91425" bIns="45700" anchor="t" anchorCtr="0">
            <a:spAutoFit/>
          </a:bodyPr>
          <a:lstStyle/>
          <a:p>
            <a:pPr marL="261938" marR="0" lvl="0" indent="0" algn="l" rtl="0">
              <a:lnSpc>
                <a:spcPct val="100000"/>
              </a:lnSpc>
              <a:spcBef>
                <a:spcPts val="0"/>
              </a:spcBef>
              <a:spcAft>
                <a:spcPts val="0"/>
              </a:spcAft>
              <a:buClr>
                <a:srgbClr val="000000"/>
              </a:buClr>
              <a:buSzPts val="1400"/>
              <a:buFont typeface="Calibri"/>
              <a:buNone/>
            </a:pPr>
            <a:r>
              <a:rPr lang="en-US" sz="1100" b="1" dirty="0">
                <a:solidFill>
                  <a:srgbClr val="000000"/>
                </a:solidFill>
                <a:latin typeface="Calibri"/>
                <a:ea typeface="Calibri"/>
                <a:cs typeface="Calibri"/>
                <a:sym typeface="Calibri"/>
              </a:rPr>
              <a:t>DISCUSS</a:t>
            </a:r>
            <a:endParaRPr dirty="0"/>
          </a:p>
          <a:p>
            <a:pPr marL="261938" marR="0" lvl="0" indent="0" algn="l" rtl="0">
              <a:spcBef>
                <a:spcPts val="600"/>
              </a:spcBef>
              <a:spcAft>
                <a:spcPts val="0"/>
              </a:spcAft>
              <a:buNone/>
            </a:pPr>
            <a:r>
              <a:rPr lang="en-US" sz="1100" dirty="0">
                <a:solidFill>
                  <a:srgbClr val="000000"/>
                </a:solidFill>
                <a:latin typeface="Calibri"/>
                <a:ea typeface="Calibri"/>
                <a:cs typeface="Calibri"/>
                <a:sym typeface="Calibri"/>
              </a:rPr>
              <a:t>Instructions: To finish this exercise, ask the child </a:t>
            </a:r>
            <a:r>
              <a:rPr lang="en-US" sz="1100" dirty="0">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5"/>
                  </a:ext>
                </a:extLst>
              </a:rPr>
              <a:t>if they would like to share what they</a:t>
            </a:r>
            <a:r>
              <a:rPr lang="en-US" sz="1100" dirty="0">
                <a:solidFill>
                  <a:srgbClr val="000000"/>
                </a:solidFill>
                <a:latin typeface="Calibri"/>
                <a:ea typeface="Calibri"/>
                <a:cs typeface="Calibri"/>
                <a:sym typeface="Calibri"/>
              </a:rPr>
              <a:t> imagined.  Younger children might want to draw out what they imagined. Ask how it made him/her feel.  Point out the connection between imagination and feelings. Point out that s/he can have control over what s/he see in his/her mind’s eye (</a:t>
            </a:r>
            <a:r>
              <a:rPr lang="en-US" sz="1100" dirty="0">
                <a:latin typeface="Calibri"/>
                <a:ea typeface="Calibri"/>
                <a:cs typeface="Calibri"/>
                <a:sym typeface="Calibri"/>
              </a:rPr>
              <a:t>imagination)</a:t>
            </a:r>
            <a:r>
              <a:rPr lang="en-US" sz="1100" dirty="0">
                <a:solidFill>
                  <a:srgbClr val="000000"/>
                </a:solidFill>
                <a:latin typeface="Calibri"/>
                <a:ea typeface="Calibri"/>
                <a:cs typeface="Calibri"/>
                <a:sym typeface="Calibri"/>
              </a:rPr>
              <a:t>, and therefore their feel</a:t>
            </a:r>
            <a:r>
              <a:rPr lang="en-US" sz="1100" dirty="0">
                <a:latin typeface="Calibri"/>
                <a:ea typeface="Calibri"/>
                <a:cs typeface="Calibri"/>
                <a:sym typeface="Calibri"/>
              </a:rPr>
              <a:t>ings.</a:t>
            </a:r>
            <a:r>
              <a:rPr lang="en-US" sz="1100" dirty="0">
                <a:solidFill>
                  <a:srgbClr val="000000"/>
                </a:solidFill>
                <a:latin typeface="Calibri"/>
                <a:ea typeface="Calibri"/>
                <a:cs typeface="Calibri"/>
                <a:sym typeface="Calibri"/>
              </a:rPr>
              <a:t> Reinforce that this is a fun thing to do, and that s/he can imagine being there whenever s/he feels </a:t>
            </a:r>
            <a:r>
              <a:rPr lang="en-US" sz="1100" dirty="0">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6"/>
                  </a:ext>
                </a:extLst>
              </a:rPr>
              <a:t>very sad</a:t>
            </a:r>
            <a:r>
              <a:rPr lang="en-US" sz="1100" dirty="0">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6"/>
                  </a:ext>
                </a:extLst>
              </a:rPr>
              <a:t> </a:t>
            </a:r>
            <a:r>
              <a:rPr lang="en-US" sz="1100" dirty="0">
                <a:solidFill>
                  <a:srgbClr val="000000"/>
                </a:solidFill>
                <a:latin typeface="Calibri"/>
                <a:ea typeface="Calibri"/>
                <a:cs typeface="Calibri"/>
                <a:sym typeface="Calibri"/>
              </a:rPr>
              <a:t>or scared, and that it will make him/her feel better. </a:t>
            </a:r>
            <a:r>
              <a:rPr lang="en-US" sz="1100" dirty="0">
                <a:latin typeface="Calibri"/>
                <a:ea typeface="Calibri"/>
                <a:cs typeface="Calibri"/>
                <a:sym typeface="Calibri"/>
              </a:rPr>
              <a:t>Ask and d</a:t>
            </a:r>
            <a:r>
              <a:rPr lang="en-US" sz="1100" dirty="0">
                <a:solidFill>
                  <a:srgbClr val="000000"/>
                </a:solidFill>
                <a:latin typeface="Calibri"/>
                <a:ea typeface="Calibri"/>
                <a:cs typeface="Calibri"/>
                <a:sym typeface="Calibri"/>
              </a:rPr>
              <a:t>iscuss with the child </a:t>
            </a:r>
            <a:r>
              <a:rPr lang="en-US" sz="1100" dirty="0">
                <a:latin typeface="Calibri"/>
                <a:ea typeface="Calibri"/>
                <a:cs typeface="Calibri"/>
                <a:sym typeface="Calibri"/>
              </a:rPr>
              <a:t>times or moments that they want to try and remember </a:t>
            </a:r>
            <a:r>
              <a:rPr lang="en-US" sz="1100" dirty="0">
                <a:solidFill>
                  <a:srgbClr val="000000"/>
                </a:solidFill>
                <a:latin typeface="Calibri"/>
                <a:ea typeface="Calibri"/>
                <a:cs typeface="Calibri"/>
                <a:sym typeface="Calibri"/>
              </a:rPr>
              <a:t>to </a:t>
            </a:r>
            <a:r>
              <a:rPr lang="en-US" sz="1100" dirty="0">
                <a:latin typeface="Calibri"/>
                <a:ea typeface="Calibri"/>
                <a:cs typeface="Calibri"/>
                <a:sym typeface="Calibri"/>
              </a:rPr>
              <a:t>use this activity and why. Encourage the child to practice alone or with a trusted adult. </a:t>
            </a:r>
            <a:r>
              <a:rPr lang="en-US" sz="1100" dirty="0">
                <a:solidFill>
                  <a:srgbClr val="000000"/>
                </a:solidFill>
                <a:latin typeface="Calibri"/>
                <a:ea typeface="Calibri"/>
                <a:cs typeface="Calibri"/>
                <a:sym typeface="Calibri"/>
              </a:rPr>
              <a:t>Say that his/her special place will get easier to imagine the more s/he practice it.</a:t>
            </a:r>
            <a:endParaRPr dirty="0"/>
          </a:p>
        </p:txBody>
      </p:sp>
      <p:sp>
        <p:nvSpPr>
          <p:cNvPr id="1883" name="Google Shape;1883;p67"/>
          <p:cNvSpPr/>
          <p:nvPr/>
        </p:nvSpPr>
        <p:spPr>
          <a:xfrm>
            <a:off x="948662" y="704569"/>
            <a:ext cx="237456" cy="23745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Calibri"/>
                <a:ea typeface="Calibri"/>
                <a:cs typeface="Calibri"/>
                <a:sym typeface="Calibri"/>
              </a:rPr>
              <a:t>4</a:t>
            </a:r>
            <a:endParaRPr/>
          </a:p>
        </p:txBody>
      </p:sp>
      <p:sp>
        <p:nvSpPr>
          <p:cNvPr id="1884" name="Google Shape;1884;p67"/>
          <p:cNvSpPr/>
          <p:nvPr/>
        </p:nvSpPr>
        <p:spPr>
          <a:xfrm>
            <a:off x="1285876" y="1126357"/>
            <a:ext cx="4958686" cy="1283013"/>
          </a:xfrm>
          <a:prstGeom prst="wedgeRoundRectCallout">
            <a:avLst>
              <a:gd name="adj1" fmla="val -52987"/>
              <a:gd name="adj2" fmla="val -22406"/>
              <a:gd name="adj3" fmla="val 16667"/>
            </a:avLst>
          </a:prstGeom>
          <a:solidFill>
            <a:srgbClr val="DEF3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r>
              <a:rPr lang="en-US" sz="1100" i="1" dirty="0">
                <a:solidFill>
                  <a:srgbClr val="000000"/>
                </a:solidFill>
                <a:latin typeface="Calibri"/>
                <a:ea typeface="Calibri"/>
                <a:cs typeface="Calibri"/>
                <a:sym typeface="Calibri"/>
              </a:rPr>
              <a:t>Now imagine that someone special is with you in your place. [With younger children especially, this might be a fantasy figure or a cartoon superhero.] This is someone who is there to be a good friend and to help you, someone strong and kind. They are there just to help you and they’ll look after you. Imagine walking around and exploring your special place slowly with them. You feel happy to be with them. This person is your helper and they’re good at sorting out problems. </a:t>
            </a:r>
            <a:endParaRPr dirty="0"/>
          </a:p>
        </p:txBody>
      </p:sp>
      <p:sp>
        <p:nvSpPr>
          <p:cNvPr id="1885" name="Google Shape;1885;p67"/>
          <p:cNvSpPr txBox="1"/>
          <p:nvPr/>
        </p:nvSpPr>
        <p:spPr>
          <a:xfrm>
            <a:off x="996287" y="689995"/>
            <a:ext cx="5248274" cy="261610"/>
          </a:xfrm>
          <a:prstGeom prst="rect">
            <a:avLst/>
          </a:prstGeom>
          <a:noFill/>
          <a:ln>
            <a:noFill/>
          </a:ln>
        </p:spPr>
        <p:txBody>
          <a:bodyPr spcFirstLastPara="1" wrap="square" lIns="91425" tIns="45700" rIns="91425" bIns="45700" anchor="t" anchorCtr="0">
            <a:spAutoFit/>
          </a:bodyPr>
          <a:lstStyle/>
          <a:p>
            <a:pPr marL="261938" marR="0" lvl="0" indent="0" algn="l" rtl="0">
              <a:lnSpc>
                <a:spcPct val="100000"/>
              </a:lnSpc>
              <a:spcBef>
                <a:spcPts val="0"/>
              </a:spcBef>
              <a:spcAft>
                <a:spcPts val="0"/>
              </a:spcAft>
              <a:buClr>
                <a:srgbClr val="000000"/>
              </a:buClr>
              <a:buSzPts val="1400"/>
              <a:buFont typeface="Calibri"/>
              <a:buNone/>
            </a:pPr>
            <a:r>
              <a:rPr lang="en-US" sz="1100" b="1">
                <a:solidFill>
                  <a:srgbClr val="000000"/>
                </a:solidFill>
                <a:latin typeface="Calibri"/>
                <a:ea typeface="Calibri"/>
                <a:cs typeface="Calibri"/>
                <a:sym typeface="Calibri"/>
              </a:rPr>
              <a:t>INVITING A HELPER INTO THE SAFE PLACE</a:t>
            </a:r>
            <a:endParaRPr sz="1100">
              <a:solidFill>
                <a:srgbClr val="000000"/>
              </a:solidFill>
              <a:latin typeface="Calibri"/>
              <a:ea typeface="Calibri"/>
              <a:cs typeface="Calibri"/>
              <a:sym typeface="Calibri"/>
            </a:endParaRPr>
          </a:p>
        </p:txBody>
      </p:sp>
      <p:sp>
        <p:nvSpPr>
          <p:cNvPr id="1886" name="Google Shape;1886;p67"/>
          <p:cNvSpPr/>
          <p:nvPr/>
        </p:nvSpPr>
        <p:spPr>
          <a:xfrm>
            <a:off x="948662" y="2736569"/>
            <a:ext cx="237456" cy="23745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Calibri"/>
                <a:ea typeface="Calibri"/>
                <a:cs typeface="Calibri"/>
                <a:sym typeface="Calibri"/>
              </a:rPr>
              <a:t>5</a:t>
            </a:r>
            <a:endParaRPr/>
          </a:p>
        </p:txBody>
      </p:sp>
      <p:sp>
        <p:nvSpPr>
          <p:cNvPr id="1887" name="Google Shape;1887;p67"/>
          <p:cNvSpPr/>
          <p:nvPr/>
        </p:nvSpPr>
        <p:spPr>
          <a:xfrm>
            <a:off x="1285876" y="3135836"/>
            <a:ext cx="4958686" cy="1283013"/>
          </a:xfrm>
          <a:prstGeom prst="wedgeRoundRectCallout">
            <a:avLst>
              <a:gd name="adj1" fmla="val -52987"/>
              <a:gd name="adj2" fmla="val -22406"/>
              <a:gd name="adj3" fmla="val 16667"/>
            </a:avLst>
          </a:prstGeom>
          <a:solidFill>
            <a:srgbClr val="DEF3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r>
              <a:rPr lang="en-US" sz="1100" i="1">
                <a:solidFill>
                  <a:srgbClr val="000000"/>
                </a:solidFill>
                <a:latin typeface="Calibri"/>
                <a:ea typeface="Calibri"/>
                <a:cs typeface="Calibri"/>
                <a:sym typeface="Calibri"/>
              </a:rPr>
              <a:t>Just look around in your imagination once more. Have a good look. Remember that this is your special place. It will always be there. You can always imagine being here when you want to feel calm and secure and happy. Your helper will always be there whenever you want them to be. Now get ready to open your eyes and leave your special place for now. You can come back when you want. As you open your eyes, you feel calmer and happier. </a:t>
            </a:r>
            <a:endParaRPr/>
          </a:p>
        </p:txBody>
      </p:sp>
      <p:sp>
        <p:nvSpPr>
          <p:cNvPr id="1888" name="Google Shape;1888;p67"/>
          <p:cNvSpPr/>
          <p:nvPr/>
        </p:nvSpPr>
        <p:spPr>
          <a:xfrm>
            <a:off x="948662" y="4792723"/>
            <a:ext cx="237456" cy="23745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Calibri"/>
                <a:ea typeface="Calibri"/>
                <a:cs typeface="Calibri"/>
                <a:sym typeface="Calibri"/>
              </a:rPr>
              <a:t>6</a:t>
            </a:r>
            <a:endParaRPr/>
          </a:p>
        </p:txBody>
      </p:sp>
      <p:sp>
        <p:nvSpPr>
          <p:cNvPr id="1889" name="Google Shape;1889;p67"/>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90" name="Google Shape;1890;p67"/>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91" name="Google Shape;1891;p67"/>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92" name="Google Shape;1892;p67"/>
          <p:cNvSpPr/>
          <p:nvPr/>
        </p:nvSpPr>
        <p:spPr>
          <a:xfrm rot="1782986">
            <a:off x="286724" y="168964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93" name="Google Shape;1893;p67"/>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897"/>
        <p:cNvGrpSpPr/>
        <p:nvPr/>
      </p:nvGrpSpPr>
      <p:grpSpPr>
        <a:xfrm>
          <a:off x="0" y="0"/>
          <a:ext cx="0" cy="0"/>
          <a:chOff x="0" y="0"/>
          <a:chExt cx="0" cy="0"/>
        </a:xfrm>
      </p:grpSpPr>
      <p:sp>
        <p:nvSpPr>
          <p:cNvPr id="1898" name="Google Shape;1898;p68"/>
          <p:cNvSpPr txBox="1"/>
          <p:nvPr/>
        </p:nvSpPr>
        <p:spPr>
          <a:xfrm>
            <a:off x="996287" y="710456"/>
            <a:ext cx="524827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EMOTION REGULATING ACTIVITY: MY OWN NEEDS</a:t>
            </a:r>
            <a:endParaRPr/>
          </a:p>
        </p:txBody>
      </p:sp>
      <p:graphicFrame>
        <p:nvGraphicFramePr>
          <p:cNvPr id="1899" name="Google Shape;1899;p68"/>
          <p:cNvGraphicFramePr/>
          <p:nvPr/>
        </p:nvGraphicFramePr>
        <p:xfrm>
          <a:off x="996287" y="1262380"/>
          <a:ext cx="5254050" cy="3502710"/>
        </p:xfrm>
        <a:graphic>
          <a:graphicData uri="http://schemas.openxmlformats.org/drawingml/2006/table">
            <a:tbl>
              <a:tblPr firstRow="1" bandRow="1">
                <a:noFill/>
                <a:tableStyleId>{52E5F949-AC7A-49DC-9724-AA3A2664E116}</a:tableStyleId>
              </a:tblPr>
              <a:tblGrid>
                <a:gridCol w="1137325">
                  <a:extLst>
                    <a:ext uri="{9D8B030D-6E8A-4147-A177-3AD203B41FA5}">
                      <a16:colId xmlns:a16="http://schemas.microsoft.com/office/drawing/2014/main" val="20000"/>
                    </a:ext>
                  </a:extLst>
                </a:gridCol>
                <a:gridCol w="411672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US" sz="1100" b="1">
                          <a:solidFill>
                            <a:schemeClr val="dk1"/>
                          </a:solidFill>
                        </a:rPr>
                        <a:t>Overview</a:t>
                      </a:r>
                      <a:endParaRPr sz="1100" b="1">
                        <a:solidFill>
                          <a:schemeClr val="dk1"/>
                        </a:solidFill>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DEF3F2"/>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b="0" i="0"/>
                        <a:t>It is helpful for children to </a:t>
                      </a:r>
                      <a:r>
                        <a:rPr lang="en-US" sz="1100" b="0"/>
                        <a:t>learn to recognize their emotions, what their feelings mean and why they are feeling in this way.  Through this activity children are supported to identify their own needs. </a:t>
                      </a:r>
                      <a:endParaRPr/>
                    </a:p>
                    <a:p>
                      <a:pPr marL="0" marR="0" lvl="0" indent="0" algn="l" rtl="0">
                        <a:lnSpc>
                          <a:spcPct val="100000"/>
                        </a:lnSpc>
                        <a:spcBef>
                          <a:spcPts val="0"/>
                        </a:spcBef>
                        <a:spcAft>
                          <a:spcPts val="0"/>
                        </a:spcAft>
                        <a:buClr>
                          <a:schemeClr val="dk1"/>
                        </a:buClr>
                        <a:buSzPts val="1100"/>
                        <a:buFont typeface="Arial"/>
                        <a:buNone/>
                      </a:pPr>
                      <a:endParaRPr sz="1100" b="0"/>
                    </a:p>
                    <a:p>
                      <a:pPr marL="0" marR="0" lvl="0" indent="0" algn="l" rtl="0">
                        <a:lnSpc>
                          <a:spcPct val="90000"/>
                        </a:lnSpc>
                        <a:spcBef>
                          <a:spcPts val="0"/>
                        </a:spcBef>
                        <a:spcAft>
                          <a:spcPts val="0"/>
                        </a:spcAft>
                        <a:buClr>
                          <a:schemeClr val="dk1"/>
                        </a:buClr>
                        <a:buSzPts val="1100"/>
                        <a:buFont typeface="Calibri"/>
                        <a:buNone/>
                      </a:pPr>
                      <a:r>
                        <a:rPr lang="en-US" sz="1100" b="0"/>
                        <a:t>Making a need as concrete as possible is very important. You can give children this exercise to do ‘at home’ as much as possible. </a:t>
                      </a:r>
                      <a:r>
                        <a:rPr lang="en-US" sz="1100" b="0">
                          <a:latin typeface="Calibri"/>
                          <a:ea typeface="Calibri"/>
                          <a:cs typeface="Calibri"/>
                          <a:sym typeface="Calibri"/>
                        </a:rPr>
                        <a:t>The questions they will help to answer for them are: </a:t>
                      </a:r>
                      <a:r>
                        <a:rPr lang="en-US" sz="1100" b="0" i="1">
                          <a:latin typeface="Calibri"/>
                          <a:ea typeface="Calibri"/>
                          <a:cs typeface="Calibri"/>
                          <a:sym typeface="Calibri"/>
                        </a:rPr>
                        <a:t>What can I do now? What can I do on the longer term?  What can I do myself?  What can I ask of another?  </a:t>
                      </a:r>
                      <a:endParaRPr sz="1100" b="0" i="1"/>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100" b="1">
                          <a:solidFill>
                            <a:schemeClr val="dk1"/>
                          </a:solidFill>
                        </a:rPr>
                        <a:t>Time</a:t>
                      </a:r>
                      <a:endParaRPr sz="1100" b="1">
                        <a:solidFill>
                          <a:schemeClr val="dk1"/>
                        </a:solidFill>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DEF3F2"/>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b="0"/>
                        <a:t>5 – 20 minutes</a:t>
                      </a:r>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100" b="1">
                          <a:solidFill>
                            <a:schemeClr val="dk1"/>
                          </a:solidFill>
                        </a:rPr>
                        <a:t>Ages</a:t>
                      </a:r>
                      <a:endParaRPr sz="1100" b="1">
                        <a:solidFill>
                          <a:schemeClr val="dk1"/>
                        </a:solidFill>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DEF3F2"/>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b="0"/>
                        <a:t>This activity is recommended for children </a:t>
                      </a:r>
                      <a:r>
                        <a:rPr lang="en-US" sz="1100"/>
                        <a:t>who are able to label and reflect on their own emotions, starting from 9-10 years old</a:t>
                      </a:r>
                      <a:endParaRPr sz="1100" b="0"/>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74650">
                <a:tc>
                  <a:txBody>
                    <a:bodyPr/>
                    <a:lstStyle/>
                    <a:p>
                      <a:pPr marL="0" marR="0" lvl="0" indent="0" algn="l" rtl="0">
                        <a:spcBef>
                          <a:spcPts val="0"/>
                        </a:spcBef>
                        <a:spcAft>
                          <a:spcPts val="0"/>
                        </a:spcAft>
                        <a:buNone/>
                      </a:pPr>
                      <a:r>
                        <a:rPr lang="en-US" sz="1100" b="1">
                          <a:solidFill>
                            <a:schemeClr val="dk1"/>
                          </a:solidFill>
                        </a:rPr>
                        <a:t>Participation</a:t>
                      </a:r>
                      <a:endParaRPr sz="1100" b="1">
                        <a:solidFill>
                          <a:schemeClr val="dk1"/>
                        </a:solidFill>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DEF3F2"/>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b="0"/>
                        <a:t>Caseworkers should complete this activity with children one-on-one; however, caregiver presence may be supportive. </a:t>
                      </a:r>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100" b="1">
                          <a:solidFill>
                            <a:schemeClr val="dk1"/>
                          </a:solidFill>
                        </a:rPr>
                        <a:t>Purpose</a:t>
                      </a:r>
                      <a:endParaRPr sz="1100" b="1">
                        <a:solidFill>
                          <a:schemeClr val="dk1"/>
                        </a:solidFill>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DEF3F2"/>
                    </a:solidFill>
                  </a:tcPr>
                </a:tc>
                <a:tc>
                  <a:txBody>
                    <a:bodyPr/>
                    <a:lstStyle/>
                    <a:p>
                      <a:pPr marL="0" marR="0" lvl="0" indent="0" algn="l" rtl="0">
                        <a:spcBef>
                          <a:spcPts val="0"/>
                        </a:spcBef>
                        <a:spcAft>
                          <a:spcPts val="0"/>
                        </a:spcAft>
                        <a:buNone/>
                      </a:pPr>
                      <a:r>
                        <a:rPr lang="en-US" sz="1100" b="0" dirty="0"/>
                        <a:t>Prior to completing the My Own Needs activity, caseworkers should explain to the child the purpose of the activity: </a:t>
                      </a:r>
                      <a:endParaRPr dirty="0"/>
                    </a:p>
                    <a:p>
                      <a:pPr marL="171450" marR="0" lvl="0" indent="-171450" algn="l" rtl="0">
                        <a:spcBef>
                          <a:spcPts val="0"/>
                        </a:spcBef>
                        <a:spcAft>
                          <a:spcPts val="0"/>
                        </a:spcAft>
                        <a:buClr>
                          <a:schemeClr val="dk1"/>
                        </a:buClr>
                        <a:buSzPts val="1100"/>
                        <a:buFont typeface="Arial"/>
                        <a:buChar char="•"/>
                      </a:pPr>
                      <a:r>
                        <a:rPr lang="en-US" sz="1100" b="0" dirty="0"/>
                        <a:t>To increase understanding on their feelings and support to identify their personal needs. </a:t>
                      </a:r>
                      <a:endParaRPr dirty="0"/>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sp>
        <p:nvSpPr>
          <p:cNvPr id="1900" name="Google Shape;1900;p68"/>
          <p:cNvSpPr/>
          <p:nvPr/>
        </p:nvSpPr>
        <p:spPr>
          <a:xfrm>
            <a:off x="2501900" y="5315058"/>
            <a:ext cx="3745466" cy="850753"/>
          </a:xfrm>
          <a:prstGeom prst="rect">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1" name="Google Shape;1901;p68"/>
          <p:cNvSpPr txBox="1"/>
          <p:nvPr/>
        </p:nvSpPr>
        <p:spPr>
          <a:xfrm>
            <a:off x="995079" y="5312379"/>
            <a:ext cx="1321602" cy="351035"/>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US" sz="1100" i="0" u="none" strike="noStrike">
                <a:solidFill>
                  <a:srgbClr val="000000"/>
                </a:solidFill>
                <a:latin typeface="Calibri"/>
                <a:ea typeface="Calibri"/>
                <a:cs typeface="Calibri"/>
                <a:sym typeface="Calibri"/>
              </a:rPr>
              <a:t>When I am</a:t>
            </a:r>
            <a:endParaRPr/>
          </a:p>
        </p:txBody>
      </p:sp>
      <p:sp>
        <p:nvSpPr>
          <p:cNvPr id="1902" name="Google Shape;1902;p68"/>
          <p:cNvSpPr/>
          <p:nvPr/>
        </p:nvSpPr>
        <p:spPr>
          <a:xfrm>
            <a:off x="2501900" y="6427289"/>
            <a:ext cx="3745466" cy="1037390"/>
          </a:xfrm>
          <a:prstGeom prst="rect">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3" name="Google Shape;1903;p68"/>
          <p:cNvSpPr txBox="1"/>
          <p:nvPr/>
        </p:nvSpPr>
        <p:spPr>
          <a:xfrm>
            <a:off x="995079" y="6427288"/>
            <a:ext cx="1309210" cy="520312"/>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Clr>
                <a:srgbClr val="000000"/>
              </a:buClr>
              <a:buSzPts val="1100"/>
              <a:buFont typeface="Calibri"/>
              <a:buNone/>
            </a:pPr>
            <a:r>
              <a:rPr lang="en-US" sz="1100" i="0" u="none" strike="noStrike">
                <a:solidFill>
                  <a:srgbClr val="000000"/>
                </a:solidFill>
                <a:latin typeface="Calibri"/>
                <a:ea typeface="Calibri"/>
                <a:cs typeface="Calibri"/>
                <a:sym typeface="Calibri"/>
              </a:rPr>
              <a:t>I am actually feeling</a:t>
            </a:r>
            <a:endParaRPr/>
          </a:p>
        </p:txBody>
      </p:sp>
      <p:sp>
        <p:nvSpPr>
          <p:cNvPr id="1904" name="Google Shape;1904;p68"/>
          <p:cNvSpPr/>
          <p:nvPr/>
        </p:nvSpPr>
        <p:spPr>
          <a:xfrm>
            <a:off x="2501900" y="7711474"/>
            <a:ext cx="3745466" cy="1037390"/>
          </a:xfrm>
          <a:prstGeom prst="rect">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5" name="Google Shape;1905;p68"/>
          <p:cNvSpPr txBox="1"/>
          <p:nvPr/>
        </p:nvSpPr>
        <p:spPr>
          <a:xfrm>
            <a:off x="995079" y="7711473"/>
            <a:ext cx="1309210" cy="351035"/>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And I need</a:t>
            </a:r>
            <a:endParaRPr/>
          </a:p>
        </p:txBody>
      </p:sp>
      <p:sp>
        <p:nvSpPr>
          <p:cNvPr id="1906" name="Google Shape;1906;p68"/>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7" name="Google Shape;1907;p68"/>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8" name="Google Shape;1908;p68"/>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9" name="Google Shape;1909;p68"/>
          <p:cNvSpPr/>
          <p:nvPr/>
        </p:nvSpPr>
        <p:spPr>
          <a:xfrm rot="1782986">
            <a:off x="286724" y="168964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10" name="Google Shape;1910;p68"/>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914"/>
        <p:cNvGrpSpPr/>
        <p:nvPr/>
      </p:nvGrpSpPr>
      <p:grpSpPr>
        <a:xfrm>
          <a:off x="0" y="0"/>
          <a:ext cx="0" cy="0"/>
          <a:chOff x="0" y="0"/>
          <a:chExt cx="0" cy="0"/>
        </a:xfrm>
      </p:grpSpPr>
      <p:sp>
        <p:nvSpPr>
          <p:cNvPr id="1915" name="Google Shape;1915;p69"/>
          <p:cNvSpPr txBox="1"/>
          <p:nvPr/>
        </p:nvSpPr>
        <p:spPr>
          <a:xfrm>
            <a:off x="996287" y="710456"/>
            <a:ext cx="524827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EXPRESSIVE ACTIVITY: DREAMWORK </a:t>
            </a:r>
            <a:endParaRPr/>
          </a:p>
        </p:txBody>
      </p:sp>
      <p:graphicFrame>
        <p:nvGraphicFramePr>
          <p:cNvPr id="1916" name="Google Shape;1916;p69"/>
          <p:cNvGraphicFramePr/>
          <p:nvPr/>
        </p:nvGraphicFramePr>
        <p:xfrm>
          <a:off x="996287" y="1262380"/>
          <a:ext cx="5254050" cy="3865930"/>
        </p:xfrm>
        <a:graphic>
          <a:graphicData uri="http://schemas.openxmlformats.org/drawingml/2006/table">
            <a:tbl>
              <a:tblPr firstRow="1" bandRow="1">
                <a:noFill/>
                <a:tableStyleId>{52E5F949-AC7A-49DC-9724-AA3A2664E116}</a:tableStyleId>
              </a:tblPr>
              <a:tblGrid>
                <a:gridCol w="1137325">
                  <a:extLst>
                    <a:ext uri="{9D8B030D-6E8A-4147-A177-3AD203B41FA5}">
                      <a16:colId xmlns:a16="http://schemas.microsoft.com/office/drawing/2014/main" val="20000"/>
                    </a:ext>
                  </a:extLst>
                </a:gridCol>
                <a:gridCol w="411672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US" sz="1100" b="1">
                          <a:solidFill>
                            <a:schemeClr val="dk1"/>
                          </a:solidFill>
                        </a:rPr>
                        <a:t>Overview</a:t>
                      </a:r>
                      <a:endParaRPr sz="1100" b="1">
                        <a:solidFill>
                          <a:schemeClr val="dk1"/>
                        </a:solidFill>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DEF3F2"/>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b="0" i="0"/>
                        <a:t>A great way to get a nightmare out into the open is to draw it, and that’s what you can do with children. </a:t>
                      </a:r>
                      <a:endParaRPr/>
                    </a:p>
                    <a:p>
                      <a:pPr marL="0" marR="0" lvl="0" indent="0" algn="l" rtl="0">
                        <a:lnSpc>
                          <a:spcPct val="100000"/>
                        </a:lnSpc>
                        <a:spcBef>
                          <a:spcPts val="0"/>
                        </a:spcBef>
                        <a:spcAft>
                          <a:spcPts val="0"/>
                        </a:spcAft>
                        <a:buClr>
                          <a:schemeClr val="dk1"/>
                        </a:buClr>
                        <a:buSzPts val="1100"/>
                        <a:buFont typeface="Arial"/>
                        <a:buNone/>
                      </a:pPr>
                      <a:r>
                        <a:rPr lang="en-US" sz="1100" b="0" i="0"/>
                        <a:t>You can ask the child to draw their dreams, the </a:t>
                      </a:r>
                      <a:r>
                        <a:rPr lang="en-US" sz="1100" b="0" i="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7"/>
                            </a:ext>
                          </a:extLst>
                        </a:rPr>
                        <a:t>worst part if s/he can, with all the scariest details.</a:t>
                      </a:r>
                      <a:r>
                        <a:rPr lang="en-US" sz="1100" b="0" i="0"/>
                        <a:t> You can then ask the child to show his or her drawing and to say something about his/her dream. </a:t>
                      </a:r>
                      <a:endParaRPr/>
                    </a:p>
                    <a:p>
                      <a:pPr marL="0" marR="0" lvl="0" indent="0" algn="l" rtl="0">
                        <a:lnSpc>
                          <a:spcPct val="100000"/>
                        </a:lnSpc>
                        <a:spcBef>
                          <a:spcPts val="0"/>
                        </a:spcBef>
                        <a:spcAft>
                          <a:spcPts val="0"/>
                        </a:spcAft>
                        <a:buClr>
                          <a:schemeClr val="dk1"/>
                        </a:buClr>
                        <a:buSzPts val="1100"/>
                        <a:buFont typeface="Arial"/>
                        <a:buNone/>
                      </a:pPr>
                      <a:r>
                        <a:rPr lang="en-US" sz="1100" b="0" i="0"/>
                        <a:t>You should encourage the child to articulate as many details as possible. The quality of the drawing is not important. </a:t>
                      </a:r>
                      <a:endParaRPr/>
                    </a:p>
                    <a:p>
                      <a:pPr marL="0" marR="0" lvl="0" indent="0" algn="l" rtl="0">
                        <a:lnSpc>
                          <a:spcPct val="100000"/>
                        </a:lnSpc>
                        <a:spcBef>
                          <a:spcPts val="0"/>
                        </a:spcBef>
                        <a:spcAft>
                          <a:spcPts val="0"/>
                        </a:spcAft>
                        <a:buClr>
                          <a:schemeClr val="dk1"/>
                        </a:buClr>
                        <a:buSzPts val="1100"/>
                        <a:buFont typeface="Arial"/>
                        <a:buNone/>
                      </a:pPr>
                      <a:endParaRPr sz="1100" b="0" i="0"/>
                    </a:p>
                    <a:p>
                      <a:pPr marL="0" marR="0" lvl="0" indent="0" algn="l" rtl="0">
                        <a:lnSpc>
                          <a:spcPct val="100000"/>
                        </a:lnSpc>
                        <a:spcBef>
                          <a:spcPts val="0"/>
                        </a:spcBef>
                        <a:spcAft>
                          <a:spcPts val="0"/>
                        </a:spcAft>
                        <a:buClr>
                          <a:schemeClr val="dk1"/>
                        </a:buClr>
                        <a:buSzPts val="1100"/>
                        <a:buFont typeface="Arial"/>
                        <a:buNone/>
                      </a:pPr>
                      <a:r>
                        <a:rPr lang="en-US" sz="1100" b="0" i="0"/>
                        <a:t>Then you should set up some rehearsal relief for homework: ask them to talk about it to another person (caregiver or a trusted adult)</a:t>
                      </a:r>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100" b="1">
                          <a:solidFill>
                            <a:schemeClr val="dk1"/>
                          </a:solidFill>
                        </a:rPr>
                        <a:t>Time</a:t>
                      </a:r>
                      <a:endParaRPr sz="1100" b="1">
                        <a:solidFill>
                          <a:schemeClr val="dk1"/>
                        </a:solidFill>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DEF3F2"/>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b="0"/>
                        <a:t>10 – 20 minutes</a:t>
                      </a:r>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100" b="1">
                          <a:solidFill>
                            <a:schemeClr val="dk1"/>
                          </a:solidFill>
                        </a:rPr>
                        <a:t>Ages</a:t>
                      </a:r>
                      <a:endParaRPr sz="1100" b="1">
                        <a:solidFill>
                          <a:schemeClr val="dk1"/>
                        </a:solidFill>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DEF3F2"/>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b="0"/>
                        <a:t>This activity is recommended for children </a:t>
                      </a:r>
                      <a:r>
                        <a:rPr lang="en-US" sz="1100"/>
                        <a:t>starting from 5 years old</a:t>
                      </a:r>
                      <a:endParaRPr sz="1100" b="0"/>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74650">
                <a:tc>
                  <a:txBody>
                    <a:bodyPr/>
                    <a:lstStyle/>
                    <a:p>
                      <a:pPr marL="0" marR="0" lvl="0" indent="0" algn="l" rtl="0">
                        <a:spcBef>
                          <a:spcPts val="0"/>
                        </a:spcBef>
                        <a:spcAft>
                          <a:spcPts val="0"/>
                        </a:spcAft>
                        <a:buNone/>
                      </a:pPr>
                      <a:r>
                        <a:rPr lang="en-US" sz="1100" b="1">
                          <a:solidFill>
                            <a:schemeClr val="dk1"/>
                          </a:solidFill>
                        </a:rPr>
                        <a:t>Participation</a:t>
                      </a:r>
                      <a:endParaRPr sz="1100" b="1">
                        <a:solidFill>
                          <a:schemeClr val="dk1"/>
                        </a:solidFill>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DEF3F2"/>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b="0"/>
                        <a:t>Caseworkers should complete this activity with children one-on-one; however, caregiver presence may be supportive. </a:t>
                      </a:r>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99725">
                <a:tc>
                  <a:txBody>
                    <a:bodyPr/>
                    <a:lstStyle/>
                    <a:p>
                      <a:pPr marL="0" marR="0" lvl="0" indent="0" algn="l" rtl="0">
                        <a:spcBef>
                          <a:spcPts val="0"/>
                        </a:spcBef>
                        <a:spcAft>
                          <a:spcPts val="0"/>
                        </a:spcAft>
                        <a:buNone/>
                      </a:pPr>
                      <a:r>
                        <a:rPr lang="en-US" sz="1100" b="1">
                          <a:solidFill>
                            <a:schemeClr val="dk1"/>
                          </a:solidFill>
                        </a:rPr>
                        <a:t>Purpose</a:t>
                      </a:r>
                      <a:endParaRPr sz="1100" b="1">
                        <a:solidFill>
                          <a:schemeClr val="dk1"/>
                        </a:solidFill>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DEF3F2"/>
                    </a:solidFill>
                  </a:tcPr>
                </a:tc>
                <a:tc>
                  <a:txBody>
                    <a:bodyPr/>
                    <a:lstStyle/>
                    <a:p>
                      <a:pPr marL="0" marR="0" lvl="0" indent="0" algn="l" rtl="0">
                        <a:spcBef>
                          <a:spcPts val="0"/>
                        </a:spcBef>
                        <a:spcAft>
                          <a:spcPts val="0"/>
                        </a:spcAft>
                        <a:buNone/>
                      </a:pPr>
                      <a:r>
                        <a:rPr lang="en-US" sz="1100" b="0"/>
                        <a:t>Prior to completing the Dreamwork activity, caseworkers should explain to the child the purpose of the activity: </a:t>
                      </a:r>
                      <a:endParaRPr/>
                    </a:p>
                    <a:p>
                      <a:pPr marL="171450" marR="0" lvl="0" indent="-171450" algn="l" rtl="0">
                        <a:spcBef>
                          <a:spcPts val="0"/>
                        </a:spcBef>
                        <a:spcAft>
                          <a:spcPts val="0"/>
                        </a:spcAft>
                        <a:buClr>
                          <a:schemeClr val="dk1"/>
                        </a:buClr>
                        <a:buSzPts val="1100"/>
                        <a:buFont typeface="Arial"/>
                        <a:buChar char="•"/>
                      </a:pPr>
                      <a:r>
                        <a:rPr lang="en-US" sz="1100" b="0"/>
                        <a:t>To get nightmare out in the open when feeling safe</a:t>
                      </a:r>
                      <a:endParaRPr/>
                    </a:p>
                    <a:p>
                      <a:pPr marL="171450" marR="0" lvl="0" indent="-171450" algn="l" rtl="0">
                        <a:spcBef>
                          <a:spcPts val="0"/>
                        </a:spcBef>
                        <a:spcAft>
                          <a:spcPts val="0"/>
                        </a:spcAft>
                        <a:buClr>
                          <a:schemeClr val="dk1"/>
                        </a:buClr>
                        <a:buSzPts val="1100"/>
                        <a:buFont typeface="Arial"/>
                        <a:buChar char="•"/>
                      </a:pPr>
                      <a:r>
                        <a:rPr lang="en-US" sz="1100" b="0"/>
                        <a:t>To reduce reoccurrence of nightmares</a:t>
                      </a:r>
                      <a:endParaRPr/>
                    </a:p>
                    <a:p>
                      <a:pPr marL="0" marR="0" lvl="0" indent="0" algn="l" rtl="0">
                        <a:spcBef>
                          <a:spcPts val="0"/>
                        </a:spcBef>
                        <a:spcAft>
                          <a:spcPts val="0"/>
                        </a:spcAft>
                        <a:buClr>
                          <a:schemeClr val="dk1"/>
                        </a:buClr>
                        <a:buSzPts val="1100"/>
                        <a:buFont typeface="Arial"/>
                        <a:buNone/>
                      </a:pPr>
                      <a:r>
                        <a:rPr lang="en-US" sz="1100" b="0"/>
                        <a:t> </a:t>
                      </a:r>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sp>
        <p:nvSpPr>
          <p:cNvPr id="1917" name="Google Shape;1917;p69"/>
          <p:cNvSpPr txBox="1"/>
          <p:nvPr/>
        </p:nvSpPr>
        <p:spPr>
          <a:xfrm>
            <a:off x="996287" y="5583024"/>
            <a:ext cx="5248274" cy="261610"/>
          </a:xfrm>
          <a:prstGeom prst="rect">
            <a:avLst/>
          </a:prstGeom>
          <a:noFill/>
          <a:ln>
            <a:noFill/>
          </a:ln>
        </p:spPr>
        <p:txBody>
          <a:bodyPr spcFirstLastPara="1" wrap="square" lIns="91425" tIns="45700" rIns="91425" bIns="45700" anchor="t" anchorCtr="0">
            <a:spAutoFit/>
          </a:bodyPr>
          <a:lstStyle/>
          <a:p>
            <a:pPr marL="266700" marR="0" lvl="0" indent="0" algn="l" rtl="0">
              <a:lnSpc>
                <a:spcPct val="100000"/>
              </a:lnSpc>
              <a:spcBef>
                <a:spcPts val="0"/>
              </a:spcBef>
              <a:spcAft>
                <a:spcPts val="0"/>
              </a:spcAft>
              <a:buClr>
                <a:schemeClr val="dk1"/>
              </a:buClr>
              <a:buSzPts val="1400"/>
              <a:buFont typeface="Calibri"/>
              <a:buNone/>
            </a:pPr>
            <a:r>
              <a:rPr lang="en-US" sz="1100" b="1">
                <a:solidFill>
                  <a:schemeClr val="dk1"/>
                </a:solidFill>
                <a:latin typeface="Calibri"/>
                <a:ea typeface="Calibri"/>
                <a:cs typeface="Calibri"/>
                <a:sym typeface="Calibri"/>
              </a:rPr>
              <a:t>INTRODUCTION</a:t>
            </a:r>
            <a:endParaRPr sz="1100">
              <a:solidFill>
                <a:srgbClr val="000000"/>
              </a:solidFill>
              <a:latin typeface="Calibri"/>
              <a:ea typeface="Calibri"/>
              <a:cs typeface="Calibri"/>
              <a:sym typeface="Calibri"/>
            </a:endParaRPr>
          </a:p>
        </p:txBody>
      </p:sp>
      <p:sp>
        <p:nvSpPr>
          <p:cNvPr id="1918" name="Google Shape;1918;p69"/>
          <p:cNvSpPr/>
          <p:nvPr/>
        </p:nvSpPr>
        <p:spPr>
          <a:xfrm>
            <a:off x="948662" y="5583024"/>
            <a:ext cx="237456" cy="23745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Calibri"/>
                <a:ea typeface="Calibri"/>
                <a:cs typeface="Calibri"/>
                <a:sym typeface="Calibri"/>
              </a:rPr>
              <a:t>1</a:t>
            </a:r>
            <a:endParaRPr/>
          </a:p>
        </p:txBody>
      </p:sp>
      <p:sp>
        <p:nvSpPr>
          <p:cNvPr id="1919" name="Google Shape;1919;p69"/>
          <p:cNvSpPr/>
          <p:nvPr/>
        </p:nvSpPr>
        <p:spPr>
          <a:xfrm>
            <a:off x="1285876" y="5975608"/>
            <a:ext cx="4958686" cy="1949540"/>
          </a:xfrm>
          <a:prstGeom prst="wedgeRoundRectCallout">
            <a:avLst>
              <a:gd name="adj1" fmla="val -52797"/>
              <a:gd name="adj2" fmla="val -19956"/>
              <a:gd name="adj3" fmla="val 16667"/>
            </a:avLst>
          </a:prstGeom>
          <a:solidFill>
            <a:srgbClr val="DEF3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r>
              <a:rPr lang="en-US" sz="1100" i="1">
                <a:solidFill>
                  <a:srgbClr val="000000"/>
                </a:solidFill>
                <a:latin typeface="Calibri"/>
                <a:ea typeface="Calibri"/>
                <a:cs typeface="Calibri"/>
                <a:sym typeface="Calibri"/>
              </a:rPr>
              <a:t>Lots of children have bad dreams or nightmares after they’ve seen something horrible.  There are things you can do to get rid of bad dreams though, and we’re going to practice some of them now.</a:t>
            </a:r>
            <a:endParaRPr/>
          </a:p>
          <a:p>
            <a:pPr marL="0" marR="0" lvl="0" indent="0" algn="l" rtl="0">
              <a:lnSpc>
                <a:spcPct val="100000"/>
              </a:lnSpc>
              <a:spcBef>
                <a:spcPts val="600"/>
              </a:spcBef>
              <a:spcAft>
                <a:spcPts val="0"/>
              </a:spcAft>
              <a:buClr>
                <a:srgbClr val="000000"/>
              </a:buClr>
              <a:buSzPts val="1400"/>
              <a:buFont typeface="Calibri"/>
              <a:buNone/>
            </a:pPr>
            <a:r>
              <a:rPr lang="en-US" sz="1100" i="1">
                <a:solidFill>
                  <a:srgbClr val="000000"/>
                </a:solidFill>
                <a:latin typeface="Calibri"/>
                <a:ea typeface="Calibri"/>
                <a:cs typeface="Calibri"/>
                <a:sym typeface="Calibri"/>
              </a:rPr>
              <a:t>Nightmares are very scary because they seem real when you’re asleep. But they’re not real. They’re just dreams, and they can’t come true or hurt you. The best way to fight back against them is to get them out into the open during the day when you’re awake, when you know they can’t hurt you. We know from talking with other children that if you get your dream out into the open in the day, then it will come back less and less at night- time.</a:t>
            </a:r>
            <a:endParaRPr/>
          </a:p>
        </p:txBody>
      </p:sp>
      <p:sp>
        <p:nvSpPr>
          <p:cNvPr id="1920" name="Google Shape;1920;p69"/>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21" name="Google Shape;1921;p69"/>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22" name="Google Shape;1922;p69"/>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23" name="Google Shape;1923;p69"/>
          <p:cNvSpPr/>
          <p:nvPr/>
        </p:nvSpPr>
        <p:spPr>
          <a:xfrm rot="1782986">
            <a:off x="286724" y="168964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24" name="Google Shape;1924;p69"/>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graphicFrame>
        <p:nvGraphicFramePr>
          <p:cNvPr id="151" name="Google Shape;151;p7"/>
          <p:cNvGraphicFramePr/>
          <p:nvPr>
            <p:extLst>
              <p:ext uri="{D42A27DB-BD31-4B8C-83A1-F6EECF244321}">
                <p14:modId xmlns:p14="http://schemas.microsoft.com/office/powerpoint/2010/main" val="1504392582"/>
              </p:ext>
            </p:extLst>
          </p:nvPr>
        </p:nvGraphicFramePr>
        <p:xfrm>
          <a:off x="1008530" y="699799"/>
          <a:ext cx="5244350" cy="7414300"/>
        </p:xfrm>
        <a:graphic>
          <a:graphicData uri="http://schemas.openxmlformats.org/drawingml/2006/table">
            <a:tbl>
              <a:tblPr>
                <a:noFill/>
                <a:tableStyleId>{BA16059B-39DF-40C0-B266-EC553B885DB9}</a:tableStyleId>
              </a:tblPr>
              <a:tblGrid>
                <a:gridCol w="1125075">
                  <a:extLst>
                    <a:ext uri="{9D8B030D-6E8A-4147-A177-3AD203B41FA5}">
                      <a16:colId xmlns:a16="http://schemas.microsoft.com/office/drawing/2014/main" val="20000"/>
                    </a:ext>
                  </a:extLst>
                </a:gridCol>
                <a:gridCol w="3299000">
                  <a:extLst>
                    <a:ext uri="{9D8B030D-6E8A-4147-A177-3AD203B41FA5}">
                      <a16:colId xmlns:a16="http://schemas.microsoft.com/office/drawing/2014/main" val="20001"/>
                    </a:ext>
                  </a:extLst>
                </a:gridCol>
                <a:gridCol w="820275">
                  <a:extLst>
                    <a:ext uri="{9D8B030D-6E8A-4147-A177-3AD203B41FA5}">
                      <a16:colId xmlns:a16="http://schemas.microsoft.com/office/drawing/2014/main" val="20002"/>
                    </a:ext>
                  </a:extLst>
                </a:gridCol>
              </a:tblGrid>
              <a:tr h="403750">
                <a:tc rowSpan="6">
                  <a:txBody>
                    <a:bodyPr/>
                    <a:lstStyle/>
                    <a:p>
                      <a:pPr marL="0" marR="0" lvl="0" indent="0" algn="l" rtl="0">
                        <a:spcBef>
                          <a:spcPts val="0"/>
                        </a:spcBef>
                        <a:spcAft>
                          <a:spcPts val="0"/>
                        </a:spcAft>
                        <a:buNone/>
                      </a:pPr>
                      <a:r>
                        <a:rPr lang="en-US" sz="1000" u="none" strike="noStrike" dirty="0">
                          <a:latin typeface="Calibri"/>
                          <a:ea typeface="Calibri"/>
                          <a:cs typeface="Calibri"/>
                          <a:sym typeface="Calibri"/>
                        </a:rPr>
                        <a:t>Safe identification of child abuse, neglect, violence and exploitation, including self-harm</a:t>
                      </a:r>
                      <a:endParaRPr sz="1000" b="1" i="0" u="none" strike="noStrike" dirty="0">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r>
                        <a:rPr lang="en-US" sz="1000" u="none" strike="noStrike">
                          <a:latin typeface="Calibri"/>
                          <a:ea typeface="Calibri"/>
                          <a:cs typeface="Calibri"/>
                          <a:sym typeface="Calibri"/>
                        </a:rPr>
                        <a:t>Recognizes protection concerns for children and can identify child protection risks, vulnerabilities and protective factors.</a:t>
                      </a:r>
                      <a:endParaRPr sz="1000" b="0" i="0" u="none" strike="noStrik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endParaRPr sz="1000" b="0" i="0" u="none" strike="noStrik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extLst>
                  <a:ext uri="{0D108BD9-81ED-4DB2-BD59-A6C34878D82A}">
                    <a16:rowId xmlns:a16="http://schemas.microsoft.com/office/drawing/2014/main" val="10000"/>
                  </a:ext>
                </a:extLst>
              </a:tr>
              <a:tr h="242550">
                <a:tc vMerge="1">
                  <a:txBody>
                    <a:bodyPr/>
                    <a:lstStyle/>
                    <a:p>
                      <a:endParaRPr lang="en-BE"/>
                    </a:p>
                  </a:txBody>
                  <a:tcPr/>
                </a:tc>
                <a:tc>
                  <a:txBody>
                    <a:bodyPr/>
                    <a:lstStyle/>
                    <a:p>
                      <a:pPr marL="0" marR="0" lvl="0" indent="0" algn="l" rtl="0">
                        <a:spcBef>
                          <a:spcPts val="0"/>
                        </a:spcBef>
                        <a:spcAft>
                          <a:spcPts val="0"/>
                        </a:spcAft>
                        <a:buNone/>
                      </a:pPr>
                      <a:r>
                        <a:rPr lang="en-US" sz="1000" u="none" strike="noStrike">
                          <a:latin typeface="Calibri"/>
                          <a:ea typeface="Calibri"/>
                          <a:cs typeface="Calibri"/>
                          <a:sym typeface="Calibri"/>
                        </a:rPr>
                        <a:t>Recognizes signs of abuse and self-harm.</a:t>
                      </a:r>
                      <a:endParaRPr sz="1000" b="0" i="0" u="none" strike="noStrik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endParaRPr sz="1000" b="0" i="0" u="none" strike="noStrik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extLst>
                  <a:ext uri="{0D108BD9-81ED-4DB2-BD59-A6C34878D82A}">
                    <a16:rowId xmlns:a16="http://schemas.microsoft.com/office/drawing/2014/main" val="10001"/>
                  </a:ext>
                </a:extLst>
              </a:tr>
              <a:tr h="242550">
                <a:tc vMerge="1">
                  <a:txBody>
                    <a:bodyPr/>
                    <a:lstStyle/>
                    <a:p>
                      <a:endParaRPr lang="en-BE"/>
                    </a:p>
                  </a:txBody>
                  <a:tcPr/>
                </a:tc>
                <a:tc>
                  <a:txBody>
                    <a:bodyPr/>
                    <a:lstStyle/>
                    <a:p>
                      <a:pPr marL="0" marR="0" lvl="0" indent="0" algn="l" rtl="0">
                        <a:spcBef>
                          <a:spcPts val="0"/>
                        </a:spcBef>
                        <a:spcAft>
                          <a:spcPts val="0"/>
                        </a:spcAft>
                        <a:buNone/>
                      </a:pPr>
                      <a:r>
                        <a:rPr lang="en-US" sz="1000" u="none" strike="noStrike">
                          <a:latin typeface="Calibri"/>
                          <a:ea typeface="Calibri"/>
                          <a:cs typeface="Calibri"/>
                          <a:sym typeface="Calibri"/>
                        </a:rPr>
                        <a:t>Knows the case management criteria and risk levels.</a:t>
                      </a:r>
                      <a:endParaRPr sz="1000" b="0" i="0" u="none" strike="noStrik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endParaRPr sz="1000" b="0" i="0" u="none" strike="noStrik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extLst>
                  <a:ext uri="{0D108BD9-81ED-4DB2-BD59-A6C34878D82A}">
                    <a16:rowId xmlns:a16="http://schemas.microsoft.com/office/drawing/2014/main" val="10002"/>
                  </a:ext>
                </a:extLst>
              </a:tr>
              <a:tr h="394125">
                <a:tc vMerge="1">
                  <a:txBody>
                    <a:bodyPr/>
                    <a:lstStyle/>
                    <a:p>
                      <a:endParaRPr lang="en-BE"/>
                    </a:p>
                  </a:txBody>
                  <a:tcPr/>
                </a:tc>
                <a:tc>
                  <a:txBody>
                    <a:bodyPr/>
                    <a:lstStyle/>
                    <a:p>
                      <a:pPr marL="0" marR="0" lvl="0" indent="0" algn="l" rtl="0">
                        <a:spcBef>
                          <a:spcPts val="0"/>
                        </a:spcBef>
                        <a:spcAft>
                          <a:spcPts val="0"/>
                        </a:spcAft>
                        <a:buNone/>
                      </a:pPr>
                      <a:r>
                        <a:rPr lang="en-US" sz="1000" u="none" strike="noStrike">
                          <a:latin typeface="Calibri"/>
                          <a:ea typeface="Calibri"/>
                          <a:cs typeface="Calibri"/>
                          <a:sym typeface="Calibri"/>
                        </a:rPr>
                        <a:t>Identifies child protection concerns in a safe, child-friendly, and appropriate manner.</a:t>
                      </a:r>
                      <a:endParaRPr sz="1000" b="0" i="0" u="none" strike="noStrik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endParaRPr sz="1000" b="0" i="0" u="none" strike="noStrik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extLst>
                  <a:ext uri="{0D108BD9-81ED-4DB2-BD59-A6C34878D82A}">
                    <a16:rowId xmlns:a16="http://schemas.microsoft.com/office/drawing/2014/main" val="10003"/>
                  </a:ext>
                </a:extLst>
              </a:tr>
              <a:tr h="394125">
                <a:tc vMerge="1">
                  <a:txBody>
                    <a:bodyPr/>
                    <a:lstStyle/>
                    <a:p>
                      <a:endParaRPr lang="en-BE"/>
                    </a:p>
                  </a:txBody>
                  <a:tcPr/>
                </a:tc>
                <a:tc>
                  <a:txBody>
                    <a:bodyPr/>
                    <a:lstStyle/>
                    <a:p>
                      <a:pPr marL="0" marR="0" lvl="0" indent="0" algn="l" rtl="0">
                        <a:spcBef>
                          <a:spcPts val="0"/>
                        </a:spcBef>
                        <a:spcAft>
                          <a:spcPts val="0"/>
                        </a:spcAft>
                        <a:buNone/>
                      </a:pPr>
                      <a:r>
                        <a:rPr lang="en-US" sz="1000" u="none" strike="noStrike">
                          <a:latin typeface="Calibri"/>
                          <a:ea typeface="Calibri"/>
                          <a:cs typeface="Calibri"/>
                          <a:sym typeface="Calibri"/>
                        </a:rPr>
                        <a:t>Recognizes when it is necessary to escalate imminent risk of harm and acts decisively.</a:t>
                      </a:r>
                      <a:endParaRPr sz="1000" b="0" i="0" u="none" strike="noStrik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endParaRPr sz="1000" b="0" i="0" u="none" strike="noStrik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extLst>
                  <a:ext uri="{0D108BD9-81ED-4DB2-BD59-A6C34878D82A}">
                    <a16:rowId xmlns:a16="http://schemas.microsoft.com/office/drawing/2014/main" val="10004"/>
                  </a:ext>
                </a:extLst>
              </a:tr>
              <a:tr h="545725">
                <a:tc vMerge="1">
                  <a:txBody>
                    <a:bodyPr/>
                    <a:lstStyle/>
                    <a:p>
                      <a:endParaRPr lang="en-BE"/>
                    </a:p>
                  </a:txBody>
                  <a:tcPr/>
                </a:tc>
                <a:tc>
                  <a:txBody>
                    <a:bodyPr/>
                    <a:lstStyle/>
                    <a:p>
                      <a:pPr marL="0" marR="0" lvl="0" indent="0" algn="l" rtl="0">
                        <a:spcBef>
                          <a:spcPts val="0"/>
                        </a:spcBef>
                        <a:spcAft>
                          <a:spcPts val="0"/>
                        </a:spcAft>
                        <a:buNone/>
                      </a:pPr>
                      <a:r>
                        <a:rPr lang="en-US" sz="1000" u="none" strike="noStrike" dirty="0">
                          <a:latin typeface="Calibri"/>
                          <a:ea typeface="Calibri"/>
                          <a:cs typeface="Calibri"/>
                          <a:sym typeface="Calibri"/>
                        </a:rPr>
                        <a:t>Understands how to identify and provide appropriate support to unaccompanied and separated children (UASC), as well how case management can help to prevent family separation.  </a:t>
                      </a:r>
                      <a:endParaRPr sz="1000" b="0" i="0" u="none" strike="noStrike" dirty="0">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endParaRPr sz="1000" b="0" i="0" u="none" strike="noStrik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extLst>
                  <a:ext uri="{0D108BD9-81ED-4DB2-BD59-A6C34878D82A}">
                    <a16:rowId xmlns:a16="http://schemas.microsoft.com/office/drawing/2014/main" val="10005"/>
                  </a:ext>
                </a:extLst>
              </a:tr>
              <a:tr h="394125">
                <a:tc rowSpan="5">
                  <a:txBody>
                    <a:bodyPr/>
                    <a:lstStyle/>
                    <a:p>
                      <a:pPr marL="0" marR="0" lvl="0" indent="0" algn="l" rtl="0">
                        <a:spcBef>
                          <a:spcPts val="0"/>
                        </a:spcBef>
                        <a:spcAft>
                          <a:spcPts val="0"/>
                        </a:spcAft>
                        <a:buNone/>
                      </a:pPr>
                      <a:r>
                        <a:rPr lang="en-US" sz="1000" u="none" strike="noStrike">
                          <a:latin typeface="Calibri"/>
                          <a:ea typeface="Calibri"/>
                          <a:cs typeface="Calibri"/>
                          <a:sym typeface="Calibri"/>
                        </a:rPr>
                        <a:t>Understands and implements case management processes and tools</a:t>
                      </a:r>
                      <a:endParaRPr sz="1000" b="1" i="0" u="none" strike="noStrik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r>
                        <a:rPr lang="en-US" sz="1000" u="none" strike="noStrike">
                          <a:latin typeface="Calibri"/>
                          <a:ea typeface="Calibri"/>
                          <a:cs typeface="Calibri"/>
                          <a:sym typeface="Calibri"/>
                        </a:rPr>
                        <a:t>Understands the case management steps and what each one involves. </a:t>
                      </a:r>
                      <a:endParaRPr sz="1000" b="0" i="0" u="none" strike="noStrik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endParaRPr sz="1000" b="0" i="0" u="none" strike="noStrik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extLst>
                  <a:ext uri="{0D108BD9-81ED-4DB2-BD59-A6C34878D82A}">
                    <a16:rowId xmlns:a16="http://schemas.microsoft.com/office/drawing/2014/main" val="10006"/>
                  </a:ext>
                </a:extLst>
              </a:tr>
              <a:tr h="697300">
                <a:tc vMerge="1">
                  <a:txBody>
                    <a:bodyPr/>
                    <a:lstStyle/>
                    <a:p>
                      <a:endParaRPr lang="en-BE"/>
                    </a:p>
                  </a:txBody>
                  <a:tcPr/>
                </a:tc>
                <a:tc>
                  <a:txBody>
                    <a:bodyPr/>
                    <a:lstStyle/>
                    <a:p>
                      <a:pPr marL="0" marR="0" lvl="0" indent="0" algn="l" rtl="0">
                        <a:spcBef>
                          <a:spcPts val="0"/>
                        </a:spcBef>
                        <a:spcAft>
                          <a:spcPts val="0"/>
                        </a:spcAft>
                        <a:buNone/>
                      </a:pPr>
                      <a:r>
                        <a:rPr lang="en-US" sz="1000" u="none" strike="noStrike" dirty="0">
                          <a:latin typeface="Calibri"/>
                          <a:ea typeface="Calibri"/>
                          <a:cs typeface="Calibri"/>
                          <a:sym typeface="Calibri"/>
                        </a:rPr>
                        <a:t>Aware of and confident to use the range of necessary case management tools including all forms for case management, case management criteria, case prioritization, service mapping and referral forms.</a:t>
                      </a:r>
                      <a:endParaRPr sz="1000" b="0" i="0" u="none" strike="noStrike" dirty="0">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endParaRPr sz="1000" b="0" i="0" u="none" strike="noStrik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extLst>
                  <a:ext uri="{0D108BD9-81ED-4DB2-BD59-A6C34878D82A}">
                    <a16:rowId xmlns:a16="http://schemas.microsoft.com/office/drawing/2014/main" val="10007"/>
                  </a:ext>
                </a:extLst>
              </a:tr>
              <a:tr h="697300">
                <a:tc vMerge="1">
                  <a:txBody>
                    <a:bodyPr/>
                    <a:lstStyle/>
                    <a:p>
                      <a:endParaRPr lang="en-BE"/>
                    </a:p>
                  </a:txBody>
                  <a:tcPr/>
                </a:tc>
                <a:tc>
                  <a:txBody>
                    <a:bodyPr/>
                    <a:lstStyle/>
                    <a:p>
                      <a:pPr marL="0" marR="0" lvl="0" indent="0" algn="l" rtl="0">
                        <a:spcBef>
                          <a:spcPts val="0"/>
                        </a:spcBef>
                        <a:spcAft>
                          <a:spcPts val="0"/>
                        </a:spcAft>
                        <a:buNone/>
                      </a:pPr>
                      <a:r>
                        <a:rPr lang="en-US" sz="1000" u="none" strike="noStrike">
                          <a:latin typeface="Calibri"/>
                          <a:ea typeface="Calibri"/>
                          <a:cs typeface="Calibri"/>
                          <a:sym typeface="Calibri"/>
                        </a:rPr>
                        <a:t>Understands and is confident in using information management systems for case management e.g., how information necessary for case management is collected, stored, processed/analyzed and shared.</a:t>
                      </a:r>
                      <a:endParaRPr sz="1000" b="0" i="0" u="none" strike="noStrik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endParaRPr sz="1000" b="0" i="0" u="none" strike="noStrik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extLst>
                  <a:ext uri="{0D108BD9-81ED-4DB2-BD59-A6C34878D82A}">
                    <a16:rowId xmlns:a16="http://schemas.microsoft.com/office/drawing/2014/main" val="10008"/>
                  </a:ext>
                </a:extLst>
              </a:tr>
              <a:tr h="545725">
                <a:tc vMerge="1">
                  <a:txBody>
                    <a:bodyPr/>
                    <a:lstStyle/>
                    <a:p>
                      <a:endParaRPr lang="en-BE"/>
                    </a:p>
                  </a:txBody>
                  <a:tcPr/>
                </a:tc>
                <a:tc>
                  <a:txBody>
                    <a:bodyPr/>
                    <a:lstStyle/>
                    <a:p>
                      <a:pPr marL="0" marR="0" lvl="0" indent="0" algn="l" rtl="0">
                        <a:spcBef>
                          <a:spcPts val="0"/>
                        </a:spcBef>
                        <a:spcAft>
                          <a:spcPts val="0"/>
                        </a:spcAft>
                        <a:buNone/>
                      </a:pPr>
                      <a:r>
                        <a:rPr lang="en-US" sz="1000" u="none" strike="noStrike" dirty="0">
                          <a:latin typeface="Calibri"/>
                          <a:ea typeface="Calibri"/>
                          <a:cs typeface="Calibri"/>
                          <a:sym typeface="Calibri"/>
                        </a:rPr>
                        <a:t>Obtains informed consent from caregivers or older children and/or informed assent from younger children at the start of case management services and prior to conducting referrals.</a:t>
                      </a:r>
                      <a:endParaRPr sz="1000" b="0" i="0" u="none" strike="noStrike" dirty="0">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endParaRPr sz="1000" b="0" i="0" u="none" strike="noStrik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extLst>
                  <a:ext uri="{0D108BD9-81ED-4DB2-BD59-A6C34878D82A}">
                    <a16:rowId xmlns:a16="http://schemas.microsoft.com/office/drawing/2014/main" val="10009"/>
                  </a:ext>
                </a:extLst>
              </a:tr>
              <a:tr h="394125">
                <a:tc vMerge="1">
                  <a:txBody>
                    <a:bodyPr/>
                    <a:lstStyle/>
                    <a:p>
                      <a:endParaRPr lang="en-BE"/>
                    </a:p>
                  </a:txBody>
                  <a:tcPr/>
                </a:tc>
                <a:tc>
                  <a:txBody>
                    <a:bodyPr/>
                    <a:lstStyle/>
                    <a:p>
                      <a:pPr marL="0" marR="0" lvl="0" indent="0" algn="l" rtl="0">
                        <a:spcBef>
                          <a:spcPts val="0"/>
                        </a:spcBef>
                        <a:spcAft>
                          <a:spcPts val="0"/>
                        </a:spcAft>
                        <a:buNone/>
                      </a:pPr>
                      <a:r>
                        <a:rPr lang="en-US" sz="1000" u="none" strike="noStrike" dirty="0">
                          <a:latin typeface="Calibri"/>
                          <a:ea typeface="Calibri"/>
                          <a:cs typeface="Calibri"/>
                          <a:sym typeface="Calibri"/>
                        </a:rPr>
                        <a:t>Understands and implements the criteria and process for case closure.</a:t>
                      </a:r>
                      <a:endParaRPr sz="1000" b="0" i="0" u="none" strike="noStrike" dirty="0">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endParaRPr sz="1000" b="0" i="0" u="none" strike="noStrike" dirty="0">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extLst>
                  <a:ext uri="{0D108BD9-81ED-4DB2-BD59-A6C34878D82A}">
                    <a16:rowId xmlns:a16="http://schemas.microsoft.com/office/drawing/2014/main" val="10010"/>
                  </a:ext>
                </a:extLst>
              </a:tr>
              <a:tr h="697300">
                <a:tc rowSpan="5">
                  <a:txBody>
                    <a:bodyPr/>
                    <a:lstStyle/>
                    <a:p>
                      <a:pPr marL="0" marR="0" lvl="0" indent="0" algn="l" rtl="0">
                        <a:spcBef>
                          <a:spcPts val="0"/>
                        </a:spcBef>
                        <a:spcAft>
                          <a:spcPts val="0"/>
                        </a:spcAft>
                        <a:buNone/>
                      </a:pPr>
                      <a:r>
                        <a:rPr lang="en-US" sz="1000" u="none" strike="noStrike">
                          <a:latin typeface="Calibri"/>
                          <a:ea typeface="Calibri"/>
                          <a:cs typeface="Calibri"/>
                          <a:sym typeface="Calibri"/>
                        </a:rPr>
                        <a:t>Planning and managing a caseload </a:t>
                      </a:r>
                      <a:endParaRPr sz="1000" b="1" i="0" u="none" strike="noStrik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r>
                        <a:rPr lang="en-US" sz="1000" u="none" strike="noStrike" dirty="0">
                          <a:latin typeface="Calibri"/>
                          <a:ea typeface="Calibri"/>
                          <a:cs typeface="Calibri"/>
                          <a:sym typeface="Calibri"/>
                        </a:rPr>
                        <a:t>Recognizes the importance of planning and good time management, knows when to seek help to manage workload and is able to prioritize and escalate high risk cases responsively.</a:t>
                      </a:r>
                      <a:endParaRPr sz="1000" b="0" i="0" u="none" strike="noStrike" dirty="0">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endParaRPr sz="1000" b="0" i="0" u="none" strike="noStrik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extLst>
                  <a:ext uri="{0D108BD9-81ED-4DB2-BD59-A6C34878D82A}">
                    <a16:rowId xmlns:a16="http://schemas.microsoft.com/office/drawing/2014/main" val="10011"/>
                  </a:ext>
                </a:extLst>
              </a:tr>
              <a:tr h="394125">
                <a:tc vMerge="1">
                  <a:txBody>
                    <a:bodyPr/>
                    <a:lstStyle/>
                    <a:p>
                      <a:endParaRPr lang="en-BE"/>
                    </a:p>
                  </a:txBody>
                  <a:tcPr/>
                </a:tc>
                <a:tc>
                  <a:txBody>
                    <a:bodyPr/>
                    <a:lstStyle/>
                    <a:p>
                      <a:pPr marL="0" marR="0" lvl="0" indent="0" algn="l" rtl="0">
                        <a:spcBef>
                          <a:spcPts val="0"/>
                        </a:spcBef>
                        <a:spcAft>
                          <a:spcPts val="0"/>
                        </a:spcAft>
                        <a:buNone/>
                      </a:pPr>
                      <a:r>
                        <a:rPr lang="en-US" sz="1000" u="none" strike="noStrike" dirty="0">
                          <a:latin typeface="Calibri"/>
                          <a:ea typeface="Calibri"/>
                          <a:cs typeface="Calibri"/>
                          <a:sym typeface="Calibri"/>
                        </a:rPr>
                        <a:t>Keeps an overview of the caseload and systematically tracks progress.</a:t>
                      </a:r>
                      <a:endParaRPr sz="1000" b="0" i="0" u="none" strike="noStrike" dirty="0">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endParaRPr sz="1000" b="0" i="0" u="none" strike="noStrik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extLst>
                  <a:ext uri="{0D108BD9-81ED-4DB2-BD59-A6C34878D82A}">
                    <a16:rowId xmlns:a16="http://schemas.microsoft.com/office/drawing/2014/main" val="10012"/>
                  </a:ext>
                </a:extLst>
              </a:tr>
              <a:tr h="394125">
                <a:tc vMerge="1">
                  <a:txBody>
                    <a:bodyPr/>
                    <a:lstStyle/>
                    <a:p>
                      <a:endParaRPr lang="en-BE"/>
                    </a:p>
                  </a:txBody>
                  <a:tcPr/>
                </a:tc>
                <a:tc>
                  <a:txBody>
                    <a:bodyPr/>
                    <a:lstStyle/>
                    <a:p>
                      <a:pPr marL="0" marR="0" lvl="0" indent="0" algn="l" rtl="0">
                        <a:spcBef>
                          <a:spcPts val="0"/>
                        </a:spcBef>
                        <a:spcAft>
                          <a:spcPts val="0"/>
                        </a:spcAft>
                        <a:buNone/>
                      </a:pPr>
                      <a:r>
                        <a:rPr lang="en-US" sz="1000" u="none" strike="noStrike" dirty="0">
                          <a:latin typeface="Calibri"/>
                          <a:ea typeface="Calibri"/>
                          <a:cs typeface="Calibri"/>
                          <a:sym typeface="Calibri"/>
                        </a:rPr>
                        <a:t>Implements case planning meetings and develops case plans with clear goals and actions.</a:t>
                      </a:r>
                      <a:endParaRPr sz="1000" b="0" i="0" u="none" strike="noStrike" dirty="0">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endParaRPr sz="1000" b="0" i="0" u="none" strike="noStrik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extLst>
                  <a:ext uri="{0D108BD9-81ED-4DB2-BD59-A6C34878D82A}">
                    <a16:rowId xmlns:a16="http://schemas.microsoft.com/office/drawing/2014/main" val="10013"/>
                  </a:ext>
                </a:extLst>
              </a:tr>
              <a:tr h="394125">
                <a:tc vMerge="1">
                  <a:txBody>
                    <a:bodyPr/>
                    <a:lstStyle/>
                    <a:p>
                      <a:endParaRPr lang="en-BE"/>
                    </a:p>
                  </a:txBody>
                  <a:tcPr/>
                </a:tc>
                <a:tc>
                  <a:txBody>
                    <a:bodyPr/>
                    <a:lstStyle/>
                    <a:p>
                      <a:pPr marL="0" marR="0" lvl="0" indent="0" algn="l" rtl="0">
                        <a:spcBef>
                          <a:spcPts val="0"/>
                        </a:spcBef>
                        <a:spcAft>
                          <a:spcPts val="0"/>
                        </a:spcAft>
                        <a:buNone/>
                      </a:pPr>
                      <a:r>
                        <a:rPr lang="en-US" sz="1000" u="none" strike="noStrike" dirty="0">
                          <a:latin typeface="Calibri"/>
                          <a:ea typeface="Calibri"/>
                          <a:cs typeface="Calibri"/>
                          <a:sym typeface="Calibri"/>
                        </a:rPr>
                        <a:t>Systematically plans actions and provides follow-up as per the case plans, including home visits.</a:t>
                      </a:r>
                      <a:endParaRPr sz="1000" b="0" i="0" u="none" strike="noStrike" dirty="0">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endParaRPr sz="1000" b="0" i="0" u="none" strike="noStrike" dirty="0">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extLst>
                  <a:ext uri="{0D108BD9-81ED-4DB2-BD59-A6C34878D82A}">
                    <a16:rowId xmlns:a16="http://schemas.microsoft.com/office/drawing/2014/main" val="10014"/>
                  </a:ext>
                </a:extLst>
              </a:tr>
              <a:tr h="545725">
                <a:tc vMerge="1">
                  <a:txBody>
                    <a:bodyPr/>
                    <a:lstStyle/>
                    <a:p>
                      <a:endParaRPr lang="en-BE"/>
                    </a:p>
                  </a:txBody>
                  <a:tcPr/>
                </a:tc>
                <a:tc>
                  <a:txBody>
                    <a:bodyPr/>
                    <a:lstStyle/>
                    <a:p>
                      <a:pPr marL="0" marR="0" lvl="0" indent="0" algn="l" rtl="0">
                        <a:spcBef>
                          <a:spcPts val="0"/>
                        </a:spcBef>
                        <a:spcAft>
                          <a:spcPts val="0"/>
                        </a:spcAft>
                        <a:buNone/>
                      </a:pPr>
                      <a:r>
                        <a:rPr lang="en-US" sz="1000" u="none" strike="noStrike">
                          <a:latin typeface="Calibri"/>
                          <a:ea typeface="Calibri"/>
                          <a:cs typeface="Calibri"/>
                          <a:sym typeface="Calibri"/>
                        </a:rPr>
                        <a:t>Regularly reviews case plans in a timely manner, with the involvement of children, families, and other key stakeholders, as appropriate.</a:t>
                      </a:r>
                      <a:endParaRPr sz="1000" b="0" i="0" u="none" strike="noStrik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endParaRPr sz="1000" b="0" i="0" u="none" strike="noStrike" dirty="0">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extLst>
                  <a:ext uri="{0D108BD9-81ED-4DB2-BD59-A6C34878D82A}">
                    <a16:rowId xmlns:a16="http://schemas.microsoft.com/office/drawing/2014/main" val="10015"/>
                  </a:ext>
                </a:extLst>
              </a:tr>
            </a:tbl>
          </a:graphicData>
        </a:graphic>
      </p:graphicFrame>
      <p:sp>
        <p:nvSpPr>
          <p:cNvPr id="152" name="Google Shape;152;p7"/>
          <p:cNvSpPr/>
          <p:nvPr/>
        </p:nvSpPr>
        <p:spPr>
          <a:xfrm rot="1782986">
            <a:off x="286724" y="301110"/>
            <a:ext cx="335595" cy="289306"/>
          </a:xfrm>
          <a:prstGeom prst="hexagon">
            <a:avLst>
              <a:gd name="adj" fmla="val 28965"/>
              <a:gd name="vf" fmla="val 115470"/>
            </a:avLst>
          </a:prstGeom>
          <a:solidFill>
            <a:schemeClr val="accent4"/>
          </a:solidFill>
          <a:ln w="12700" cap="flat" cmpd="sng">
            <a:solidFill>
              <a:srgbClr val="1D8C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 name="Google Shape;153;p7"/>
          <p:cNvSpPr/>
          <p:nvPr/>
        </p:nvSpPr>
        <p:spPr>
          <a:xfrm rot="1782986">
            <a:off x="286724" y="76395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 name="Google Shape;154;p7"/>
          <p:cNvSpPr/>
          <p:nvPr/>
        </p:nvSpPr>
        <p:spPr>
          <a:xfrm rot="1782986">
            <a:off x="286724" y="122680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5" name="Google Shape;155;p7"/>
          <p:cNvSpPr/>
          <p:nvPr/>
        </p:nvSpPr>
        <p:spPr>
          <a:xfrm rot="1782986">
            <a:off x="286724" y="168964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6" name="Google Shape;156;p7"/>
          <p:cNvSpPr/>
          <p:nvPr/>
        </p:nvSpPr>
        <p:spPr>
          <a:xfrm rot="1782986">
            <a:off x="286724" y="2152490"/>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928"/>
        <p:cNvGrpSpPr/>
        <p:nvPr/>
      </p:nvGrpSpPr>
      <p:grpSpPr>
        <a:xfrm>
          <a:off x="0" y="0"/>
          <a:ext cx="0" cy="0"/>
          <a:chOff x="0" y="0"/>
          <a:chExt cx="0" cy="0"/>
        </a:xfrm>
      </p:grpSpPr>
      <p:sp>
        <p:nvSpPr>
          <p:cNvPr id="1929" name="Google Shape;1929;p70"/>
          <p:cNvSpPr txBox="1"/>
          <p:nvPr/>
        </p:nvSpPr>
        <p:spPr>
          <a:xfrm>
            <a:off x="996287" y="697982"/>
            <a:ext cx="5248274" cy="1520544"/>
          </a:xfrm>
          <a:prstGeom prst="rect">
            <a:avLst/>
          </a:prstGeom>
          <a:noFill/>
          <a:ln>
            <a:noFill/>
          </a:ln>
        </p:spPr>
        <p:txBody>
          <a:bodyPr spcFirstLastPara="1" wrap="square" lIns="91425" tIns="45700" rIns="91425" bIns="45700" anchor="t" anchorCtr="0">
            <a:spAutoFit/>
          </a:bodyPr>
          <a:lstStyle/>
          <a:p>
            <a:pPr marL="266700" marR="0" lvl="0" indent="0" algn="l" rtl="0">
              <a:lnSpc>
                <a:spcPct val="115000"/>
              </a:lnSpc>
              <a:spcBef>
                <a:spcPts val="0"/>
              </a:spcBef>
              <a:spcAft>
                <a:spcPts val="0"/>
              </a:spcAft>
              <a:buClr>
                <a:schemeClr val="dk1"/>
              </a:buClr>
              <a:buSzPts val="1100"/>
              <a:buFont typeface="Arial"/>
              <a:buNone/>
            </a:pPr>
            <a:r>
              <a:rPr lang="en-US" sz="1100" b="1">
                <a:solidFill>
                  <a:schemeClr val="dk1"/>
                </a:solidFill>
                <a:latin typeface="Calibri"/>
                <a:ea typeface="Calibri"/>
                <a:cs typeface="Calibri"/>
                <a:sym typeface="Calibri"/>
              </a:rPr>
              <a:t>DRAWING</a:t>
            </a:r>
            <a:endParaRPr/>
          </a:p>
          <a:p>
            <a:pPr marL="266700" marR="0" lvl="0" indent="0" algn="l" rtl="0">
              <a:lnSpc>
                <a:spcPct val="115000"/>
              </a:lnSpc>
              <a:spcBef>
                <a:spcPts val="600"/>
              </a:spcBef>
              <a:spcAft>
                <a:spcPts val="0"/>
              </a:spcAft>
              <a:buClr>
                <a:schemeClr val="dk1"/>
              </a:buClr>
              <a:buSzPts val="1100"/>
              <a:buFont typeface="Arial"/>
              <a:buNone/>
            </a:pPr>
            <a:r>
              <a:rPr lang="en-US" sz="1100">
                <a:solidFill>
                  <a:schemeClr val="dk1"/>
                </a:solidFill>
                <a:latin typeface="Calibri"/>
                <a:ea typeface="Calibri"/>
                <a:cs typeface="Calibri"/>
                <a:sym typeface="Calibri"/>
              </a:rPr>
              <a:t>Instructions: Explain that another great way to get a nightmare out into the open is to draw it, and that’s what caseworkers can do with children. Ask the child to draw his/her dreams, the worst part if s/he can, with all of the scariest details. If the child seems stuck, you might offer to draw with him/her – either on a separate sheet or working together to draw the dream.  Give the child time to put all the details they would like to in the drawing</a:t>
            </a:r>
            <a:endParaRPr sz="1100">
              <a:solidFill>
                <a:srgbClr val="000000"/>
              </a:solidFill>
              <a:latin typeface="Calibri"/>
              <a:ea typeface="Calibri"/>
              <a:cs typeface="Calibri"/>
              <a:sym typeface="Calibri"/>
            </a:endParaRPr>
          </a:p>
        </p:txBody>
      </p:sp>
      <p:sp>
        <p:nvSpPr>
          <p:cNvPr id="1930" name="Google Shape;1930;p70"/>
          <p:cNvSpPr/>
          <p:nvPr/>
        </p:nvSpPr>
        <p:spPr>
          <a:xfrm>
            <a:off x="948662" y="697982"/>
            <a:ext cx="237456" cy="23745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Calibri"/>
                <a:ea typeface="Calibri"/>
                <a:cs typeface="Calibri"/>
                <a:sym typeface="Calibri"/>
              </a:rPr>
              <a:t>2</a:t>
            </a:r>
            <a:endParaRPr/>
          </a:p>
        </p:txBody>
      </p:sp>
      <p:sp>
        <p:nvSpPr>
          <p:cNvPr id="1931" name="Google Shape;1931;p70"/>
          <p:cNvSpPr/>
          <p:nvPr/>
        </p:nvSpPr>
        <p:spPr>
          <a:xfrm>
            <a:off x="1285876" y="2349500"/>
            <a:ext cx="4958686" cy="622300"/>
          </a:xfrm>
          <a:prstGeom prst="wedgeRoundRectCallout">
            <a:avLst>
              <a:gd name="adj1" fmla="val -52797"/>
              <a:gd name="adj2" fmla="val -19956"/>
              <a:gd name="adj3" fmla="val 16667"/>
            </a:avLst>
          </a:prstGeom>
          <a:solidFill>
            <a:srgbClr val="DEF3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r>
              <a:rPr lang="en-US" sz="1100" i="1">
                <a:solidFill>
                  <a:srgbClr val="000000"/>
                </a:solidFill>
                <a:latin typeface="Calibri"/>
                <a:ea typeface="Calibri"/>
                <a:cs typeface="Calibri"/>
                <a:sym typeface="Calibri"/>
              </a:rPr>
              <a:t>One of the best ways to get it out into the open is to draw it, and that’s what we can do together now.</a:t>
            </a:r>
            <a:endParaRPr/>
          </a:p>
        </p:txBody>
      </p:sp>
      <p:sp>
        <p:nvSpPr>
          <p:cNvPr id="1932" name="Google Shape;1932;p70"/>
          <p:cNvSpPr txBox="1"/>
          <p:nvPr/>
        </p:nvSpPr>
        <p:spPr>
          <a:xfrm>
            <a:off x="996287" y="3411162"/>
            <a:ext cx="5248274" cy="1131207"/>
          </a:xfrm>
          <a:prstGeom prst="rect">
            <a:avLst/>
          </a:prstGeom>
          <a:noFill/>
          <a:ln>
            <a:noFill/>
          </a:ln>
        </p:spPr>
        <p:txBody>
          <a:bodyPr spcFirstLastPara="1" wrap="square" lIns="91425" tIns="45700" rIns="91425" bIns="45700" anchor="t" anchorCtr="0">
            <a:spAutoFit/>
          </a:bodyPr>
          <a:lstStyle/>
          <a:p>
            <a:pPr marL="266700" marR="0" lvl="0" indent="0" algn="l" rtl="0">
              <a:lnSpc>
                <a:spcPct val="115000"/>
              </a:lnSpc>
              <a:spcBef>
                <a:spcPts val="0"/>
              </a:spcBef>
              <a:spcAft>
                <a:spcPts val="0"/>
              </a:spcAft>
              <a:buClr>
                <a:schemeClr val="dk1"/>
              </a:buClr>
              <a:buSzPts val="1100"/>
              <a:buFont typeface="Arial"/>
              <a:buNone/>
            </a:pPr>
            <a:r>
              <a:rPr lang="en-US" sz="1100" b="1">
                <a:solidFill>
                  <a:schemeClr val="dk1"/>
                </a:solidFill>
                <a:latin typeface="Calibri"/>
                <a:ea typeface="Calibri"/>
                <a:cs typeface="Calibri"/>
                <a:sym typeface="Calibri"/>
              </a:rPr>
              <a:t>DISCUSS</a:t>
            </a:r>
            <a:endParaRPr/>
          </a:p>
          <a:p>
            <a:pPr marL="266700" marR="0" lvl="0" indent="0" algn="l" rtl="0">
              <a:lnSpc>
                <a:spcPct val="115000"/>
              </a:lnSpc>
              <a:spcBef>
                <a:spcPts val="600"/>
              </a:spcBef>
              <a:spcAft>
                <a:spcPts val="0"/>
              </a:spcAft>
              <a:buClr>
                <a:schemeClr val="dk1"/>
              </a:buClr>
              <a:buSzPts val="1100"/>
              <a:buFont typeface="Arial"/>
              <a:buNone/>
            </a:pPr>
            <a:r>
              <a:rPr lang="en-US" sz="1100">
                <a:solidFill>
                  <a:schemeClr val="dk1"/>
                </a:solidFill>
                <a:latin typeface="Calibri"/>
                <a:ea typeface="Calibri"/>
                <a:cs typeface="Calibri"/>
                <a:sym typeface="Calibri"/>
              </a:rPr>
              <a:t>Instructions: Ask the child to show his or her drawing and to say something about his/her dream. Encourage the child to articulate the more details as possible. The quality of the drawing is not important, and child should be discouraged from commenting on each other’s drawings per se if this exercise is done in groups.</a:t>
            </a:r>
            <a:endParaRPr/>
          </a:p>
        </p:txBody>
      </p:sp>
      <p:sp>
        <p:nvSpPr>
          <p:cNvPr id="1933" name="Google Shape;1933;p70"/>
          <p:cNvSpPr/>
          <p:nvPr/>
        </p:nvSpPr>
        <p:spPr>
          <a:xfrm>
            <a:off x="948662" y="3411162"/>
            <a:ext cx="237456" cy="23745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Calibri"/>
                <a:ea typeface="Calibri"/>
                <a:cs typeface="Calibri"/>
                <a:sym typeface="Calibri"/>
              </a:rPr>
              <a:t>3</a:t>
            </a:r>
            <a:endParaRPr/>
          </a:p>
        </p:txBody>
      </p:sp>
      <p:sp>
        <p:nvSpPr>
          <p:cNvPr id="1934" name="Google Shape;1934;p70"/>
          <p:cNvSpPr/>
          <p:nvPr/>
        </p:nvSpPr>
        <p:spPr>
          <a:xfrm>
            <a:off x="1285876" y="5624025"/>
            <a:ext cx="4958686" cy="1310176"/>
          </a:xfrm>
          <a:prstGeom prst="wedgeRoundRectCallout">
            <a:avLst>
              <a:gd name="adj1" fmla="val -52797"/>
              <a:gd name="adj2" fmla="val -19956"/>
              <a:gd name="adj3" fmla="val 16667"/>
            </a:avLst>
          </a:prstGeom>
          <a:solidFill>
            <a:srgbClr val="DEF3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r>
              <a:rPr lang="en-US" sz="1100" i="1">
                <a:solidFill>
                  <a:srgbClr val="000000"/>
                </a:solidFill>
                <a:latin typeface="Calibri"/>
                <a:ea typeface="Calibri"/>
                <a:cs typeface="Calibri"/>
                <a:sym typeface="Calibri"/>
              </a:rPr>
              <a:t>You’ve done really well telling me about your scariest dreams. One of the things to do between now and next time we meet is for you to tell [mother or father or appropriate adult] about the dream. Tell them all about it, as much as you can. Remember, the more you talk or write about it during the day, the less it can come back at night. When you’ve told them about it, if you still feel scared or upset, practice going to your safe/special place to relax.</a:t>
            </a:r>
            <a:endParaRPr/>
          </a:p>
        </p:txBody>
      </p:sp>
      <p:sp>
        <p:nvSpPr>
          <p:cNvPr id="1935" name="Google Shape;1935;p70"/>
          <p:cNvSpPr txBox="1"/>
          <p:nvPr/>
        </p:nvSpPr>
        <p:spPr>
          <a:xfrm>
            <a:off x="996287" y="4947943"/>
            <a:ext cx="5248274" cy="547201"/>
          </a:xfrm>
          <a:prstGeom prst="rect">
            <a:avLst/>
          </a:prstGeom>
          <a:noFill/>
          <a:ln>
            <a:noFill/>
          </a:ln>
        </p:spPr>
        <p:txBody>
          <a:bodyPr spcFirstLastPara="1" wrap="square" lIns="91425" tIns="45700" rIns="91425" bIns="45700" anchor="t" anchorCtr="0">
            <a:spAutoFit/>
          </a:bodyPr>
          <a:lstStyle/>
          <a:p>
            <a:pPr marL="266700" marR="0" lvl="0" indent="0" algn="l" rtl="0">
              <a:lnSpc>
                <a:spcPct val="115000"/>
              </a:lnSpc>
              <a:spcBef>
                <a:spcPts val="0"/>
              </a:spcBef>
              <a:spcAft>
                <a:spcPts val="0"/>
              </a:spcAft>
              <a:buClr>
                <a:schemeClr val="dk1"/>
              </a:buClr>
              <a:buSzPts val="1100"/>
              <a:buFont typeface="Arial"/>
              <a:buNone/>
            </a:pPr>
            <a:r>
              <a:rPr lang="en-US" sz="1100" b="1">
                <a:solidFill>
                  <a:schemeClr val="dk1"/>
                </a:solidFill>
                <a:latin typeface="Calibri"/>
                <a:ea typeface="Calibri"/>
                <a:cs typeface="Calibri"/>
                <a:sym typeface="Calibri"/>
              </a:rPr>
              <a:t>HOMEWORK</a:t>
            </a:r>
            <a:endParaRPr/>
          </a:p>
          <a:p>
            <a:pPr marL="266700" marR="0" lvl="0" indent="0" algn="l" rtl="0">
              <a:lnSpc>
                <a:spcPct val="115000"/>
              </a:lnSpc>
              <a:spcBef>
                <a:spcPts val="600"/>
              </a:spcBef>
              <a:spcAft>
                <a:spcPts val="0"/>
              </a:spcAft>
              <a:buClr>
                <a:schemeClr val="dk1"/>
              </a:buClr>
              <a:buSzPts val="1100"/>
              <a:buFont typeface="Arial"/>
              <a:buNone/>
            </a:pPr>
            <a:r>
              <a:rPr lang="en-US" sz="1100">
                <a:solidFill>
                  <a:schemeClr val="dk1"/>
                </a:solidFill>
                <a:latin typeface="Calibri"/>
                <a:ea typeface="Calibri"/>
                <a:cs typeface="Calibri"/>
                <a:sym typeface="Calibri"/>
              </a:rPr>
              <a:t>Instructions: Set up some rehearsal relief for homework.</a:t>
            </a:r>
            <a:endParaRPr/>
          </a:p>
        </p:txBody>
      </p:sp>
      <p:sp>
        <p:nvSpPr>
          <p:cNvPr id="1936" name="Google Shape;1936;p70"/>
          <p:cNvSpPr/>
          <p:nvPr/>
        </p:nvSpPr>
        <p:spPr>
          <a:xfrm>
            <a:off x="948662" y="4947943"/>
            <a:ext cx="237456" cy="23745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Calibri"/>
                <a:ea typeface="Calibri"/>
                <a:cs typeface="Calibri"/>
                <a:sym typeface="Calibri"/>
              </a:rPr>
              <a:t>4</a:t>
            </a:r>
            <a:endParaRPr/>
          </a:p>
        </p:txBody>
      </p:sp>
      <p:sp>
        <p:nvSpPr>
          <p:cNvPr id="1937" name="Google Shape;1937;p70"/>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38" name="Google Shape;1938;p70"/>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39" name="Google Shape;1939;p70"/>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40" name="Google Shape;1940;p70"/>
          <p:cNvSpPr/>
          <p:nvPr/>
        </p:nvSpPr>
        <p:spPr>
          <a:xfrm rot="1782986">
            <a:off x="286724" y="168964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41" name="Google Shape;1941;p70"/>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945"/>
        <p:cNvGrpSpPr/>
        <p:nvPr/>
      </p:nvGrpSpPr>
      <p:grpSpPr>
        <a:xfrm>
          <a:off x="0" y="0"/>
          <a:ext cx="0" cy="0"/>
          <a:chOff x="0" y="0"/>
          <a:chExt cx="0" cy="0"/>
        </a:xfrm>
      </p:grpSpPr>
      <p:sp>
        <p:nvSpPr>
          <p:cNvPr id="1946" name="Google Shape;1946;p71"/>
          <p:cNvSpPr txBox="1"/>
          <p:nvPr/>
        </p:nvSpPr>
        <p:spPr>
          <a:xfrm>
            <a:off x="996287" y="723903"/>
            <a:ext cx="524827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EXPRESSIVE ACTIVITY: IMAGINE NIGHTMARES </a:t>
            </a:r>
            <a:endParaRPr/>
          </a:p>
        </p:txBody>
      </p:sp>
      <p:graphicFrame>
        <p:nvGraphicFramePr>
          <p:cNvPr id="1947" name="Google Shape;1947;p71"/>
          <p:cNvGraphicFramePr/>
          <p:nvPr>
            <p:extLst>
              <p:ext uri="{D42A27DB-BD31-4B8C-83A1-F6EECF244321}">
                <p14:modId xmlns:p14="http://schemas.microsoft.com/office/powerpoint/2010/main" val="89806136"/>
              </p:ext>
            </p:extLst>
          </p:nvPr>
        </p:nvGraphicFramePr>
        <p:xfrm>
          <a:off x="996287" y="1262380"/>
          <a:ext cx="5254050" cy="4089450"/>
        </p:xfrm>
        <a:graphic>
          <a:graphicData uri="http://schemas.openxmlformats.org/drawingml/2006/table">
            <a:tbl>
              <a:tblPr firstRow="1" bandRow="1">
                <a:noFill/>
                <a:tableStyleId>{52E5F949-AC7A-49DC-9724-AA3A2664E116}</a:tableStyleId>
              </a:tblPr>
              <a:tblGrid>
                <a:gridCol w="1137325">
                  <a:extLst>
                    <a:ext uri="{9D8B030D-6E8A-4147-A177-3AD203B41FA5}">
                      <a16:colId xmlns:a16="http://schemas.microsoft.com/office/drawing/2014/main" val="20000"/>
                    </a:ext>
                  </a:extLst>
                </a:gridCol>
                <a:gridCol w="411672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US" sz="1100" b="1">
                          <a:solidFill>
                            <a:schemeClr val="dk1"/>
                          </a:solidFill>
                        </a:rPr>
                        <a:t>Overview</a:t>
                      </a:r>
                      <a:endParaRPr sz="1100" b="1">
                        <a:solidFill>
                          <a:schemeClr val="dk1"/>
                        </a:solidFill>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DEF3F2"/>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b="0" i="0" dirty="0"/>
                        <a:t>A great way to get a nightmare out into the open is to draw it, and that’s what you can do with children. </a:t>
                      </a:r>
                      <a:endParaRPr dirty="0"/>
                    </a:p>
                    <a:p>
                      <a:pPr marL="0" marR="0" lvl="0" indent="0" algn="l" rtl="0">
                        <a:lnSpc>
                          <a:spcPct val="100000"/>
                        </a:lnSpc>
                        <a:spcBef>
                          <a:spcPts val="0"/>
                        </a:spcBef>
                        <a:spcAft>
                          <a:spcPts val="0"/>
                        </a:spcAft>
                        <a:buClr>
                          <a:schemeClr val="dk1"/>
                        </a:buClr>
                        <a:buSzPts val="1100"/>
                        <a:buFont typeface="Arial"/>
                        <a:buNone/>
                      </a:pPr>
                      <a:r>
                        <a:rPr lang="en-US" sz="1100" b="0" i="0" dirty="0"/>
                        <a:t>You can ask the child to draw their dreams, the worst part if they can, with all the scariest details. You can then ask the child to show his or her drawing and to say something about their dream. </a:t>
                      </a:r>
                      <a:endParaRPr dirty="0"/>
                    </a:p>
                    <a:p>
                      <a:pPr marL="0" marR="0" lvl="0" indent="0" algn="l" rtl="0">
                        <a:lnSpc>
                          <a:spcPct val="100000"/>
                        </a:lnSpc>
                        <a:spcBef>
                          <a:spcPts val="0"/>
                        </a:spcBef>
                        <a:spcAft>
                          <a:spcPts val="0"/>
                        </a:spcAft>
                        <a:buClr>
                          <a:schemeClr val="dk1"/>
                        </a:buClr>
                        <a:buSzPts val="1100"/>
                        <a:buFont typeface="Arial"/>
                        <a:buNone/>
                      </a:pPr>
                      <a:r>
                        <a:rPr lang="en-US" sz="1100" b="0" i="0" dirty="0"/>
                        <a:t>You should encourage the child to articulate as many details as possible. The quality of the drawing is not important. </a:t>
                      </a:r>
                      <a:endParaRPr dirty="0"/>
                    </a:p>
                    <a:p>
                      <a:pPr marL="0" marR="0" lvl="0" indent="0" algn="l" rtl="0">
                        <a:lnSpc>
                          <a:spcPct val="100000"/>
                        </a:lnSpc>
                        <a:spcBef>
                          <a:spcPts val="0"/>
                        </a:spcBef>
                        <a:spcAft>
                          <a:spcPts val="0"/>
                        </a:spcAft>
                        <a:buClr>
                          <a:schemeClr val="dk1"/>
                        </a:buClr>
                        <a:buSzPts val="1100"/>
                        <a:buFont typeface="Arial"/>
                        <a:buNone/>
                      </a:pPr>
                      <a:endParaRPr sz="1100" b="0" i="0" dirty="0"/>
                    </a:p>
                    <a:p>
                      <a:pPr marL="0" marR="0" lvl="0" indent="0" algn="l" rtl="0">
                        <a:lnSpc>
                          <a:spcPct val="100000"/>
                        </a:lnSpc>
                        <a:spcBef>
                          <a:spcPts val="0"/>
                        </a:spcBef>
                        <a:spcAft>
                          <a:spcPts val="0"/>
                        </a:spcAft>
                        <a:buClr>
                          <a:schemeClr val="dk1"/>
                        </a:buClr>
                        <a:buSzPts val="1100"/>
                        <a:buFont typeface="Arial"/>
                        <a:buNone/>
                      </a:pPr>
                      <a:r>
                        <a:rPr lang="en-US" sz="1100" b="0" i="0" dirty="0"/>
                        <a:t>You can set up some rehearsal relief for homework: ask them to talk about it to another person (caregiver or a trusted adult)</a:t>
                      </a: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100" b="1">
                          <a:solidFill>
                            <a:schemeClr val="dk1"/>
                          </a:solidFill>
                        </a:rPr>
                        <a:t>Time</a:t>
                      </a:r>
                      <a:endParaRPr sz="1100" b="1">
                        <a:solidFill>
                          <a:schemeClr val="dk1"/>
                        </a:solidFill>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DEF3F2"/>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b="0"/>
                        <a:t>5 – 15 minutes</a:t>
                      </a:r>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100" b="1">
                          <a:solidFill>
                            <a:schemeClr val="dk1"/>
                          </a:solidFill>
                        </a:rPr>
                        <a:t>Ages</a:t>
                      </a:r>
                      <a:endParaRPr sz="1100" b="1">
                        <a:solidFill>
                          <a:schemeClr val="dk1"/>
                        </a:solidFill>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DEF3F2"/>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i="1"/>
                        <a:t>This activity is more appropriate for children who are slightly older, from around 10 years old whereas the other can be used with children from 4-5 and above depending on their cognitive abilities. </a:t>
                      </a:r>
                      <a:endParaRPr sz="1100" b="0"/>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74650">
                <a:tc>
                  <a:txBody>
                    <a:bodyPr/>
                    <a:lstStyle/>
                    <a:p>
                      <a:pPr marL="0" marR="0" lvl="0" indent="0" algn="l" rtl="0">
                        <a:spcBef>
                          <a:spcPts val="0"/>
                        </a:spcBef>
                        <a:spcAft>
                          <a:spcPts val="0"/>
                        </a:spcAft>
                        <a:buNone/>
                      </a:pPr>
                      <a:r>
                        <a:rPr lang="en-US" sz="1100" b="1">
                          <a:solidFill>
                            <a:schemeClr val="dk1"/>
                          </a:solidFill>
                        </a:rPr>
                        <a:t>Participation</a:t>
                      </a:r>
                      <a:endParaRPr sz="1100" b="1">
                        <a:solidFill>
                          <a:schemeClr val="dk1"/>
                        </a:solidFill>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DEF3F2"/>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b="0"/>
                        <a:t>Caseworkers should complete this activity with children one-on-one; however, caregiver presence may be supportive. </a:t>
                      </a:r>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139700">
                <a:tc>
                  <a:txBody>
                    <a:bodyPr/>
                    <a:lstStyle/>
                    <a:p>
                      <a:pPr marL="0" marR="0" lvl="0" indent="0" algn="l" rtl="0">
                        <a:spcBef>
                          <a:spcPts val="0"/>
                        </a:spcBef>
                        <a:spcAft>
                          <a:spcPts val="0"/>
                        </a:spcAft>
                        <a:buNone/>
                      </a:pPr>
                      <a:r>
                        <a:rPr lang="en-US" sz="1100" b="1">
                          <a:solidFill>
                            <a:schemeClr val="dk1"/>
                          </a:solidFill>
                        </a:rPr>
                        <a:t>Purpose</a:t>
                      </a:r>
                      <a:endParaRPr sz="1100" b="1">
                        <a:solidFill>
                          <a:schemeClr val="dk1"/>
                        </a:solidFill>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DEF3F2"/>
                    </a:solidFill>
                  </a:tcPr>
                </a:tc>
                <a:tc>
                  <a:txBody>
                    <a:bodyPr/>
                    <a:lstStyle/>
                    <a:p>
                      <a:pPr marL="0" marR="0" lvl="0" indent="0" algn="l" rtl="0">
                        <a:spcBef>
                          <a:spcPts val="0"/>
                        </a:spcBef>
                        <a:spcAft>
                          <a:spcPts val="0"/>
                        </a:spcAft>
                        <a:buNone/>
                      </a:pPr>
                      <a:r>
                        <a:rPr lang="en-US" sz="1100" b="0" dirty="0"/>
                        <a:t>Prior to completing the x activity, caseworkers should explain to the child the purpose of the activity: </a:t>
                      </a:r>
                      <a:endParaRPr dirty="0"/>
                    </a:p>
                    <a:p>
                      <a:pPr marL="171450" marR="0" lvl="0" indent="-171450" algn="l" rtl="0">
                        <a:spcBef>
                          <a:spcPts val="0"/>
                        </a:spcBef>
                        <a:spcAft>
                          <a:spcPts val="0"/>
                        </a:spcAft>
                        <a:buClr>
                          <a:schemeClr val="dk1"/>
                        </a:buClr>
                        <a:buSzPts val="1100"/>
                        <a:buFont typeface="Arial"/>
                        <a:buChar char="•"/>
                      </a:pPr>
                      <a:r>
                        <a:rPr lang="en-US" sz="1100" b="0" dirty="0"/>
                        <a:t>To get nightmare out in the open when feeling safe</a:t>
                      </a:r>
                      <a:endParaRPr dirty="0"/>
                    </a:p>
                    <a:p>
                      <a:pPr marL="171450" marR="0" lvl="0" indent="-171450" algn="l" rtl="0">
                        <a:spcBef>
                          <a:spcPts val="0"/>
                        </a:spcBef>
                        <a:spcAft>
                          <a:spcPts val="0"/>
                        </a:spcAft>
                        <a:buClr>
                          <a:schemeClr val="dk1"/>
                        </a:buClr>
                        <a:buSzPts val="1100"/>
                        <a:buFont typeface="Arial"/>
                        <a:buChar char="•"/>
                      </a:pPr>
                      <a:r>
                        <a:rPr lang="en-US" sz="1100" b="0" dirty="0"/>
                        <a:t>To reduce reoccurrence of nightmares</a:t>
                      </a:r>
                      <a:endParaRPr dirty="0"/>
                    </a:p>
                    <a:p>
                      <a:pPr marL="0" marR="0" lvl="0" indent="0" algn="l" rtl="0">
                        <a:spcBef>
                          <a:spcPts val="0"/>
                        </a:spcBef>
                        <a:spcAft>
                          <a:spcPts val="0"/>
                        </a:spcAft>
                        <a:buClr>
                          <a:schemeClr val="dk1"/>
                        </a:buClr>
                        <a:buSzPts val="1100"/>
                        <a:buFont typeface="Arial"/>
                        <a:buNone/>
                      </a:pPr>
                      <a:r>
                        <a:rPr lang="en-US" sz="1100" b="0" dirty="0"/>
                        <a:t> </a:t>
                      </a:r>
                      <a:endParaRPr dirty="0"/>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sp>
        <p:nvSpPr>
          <p:cNvPr id="1948" name="Google Shape;1948;p71"/>
          <p:cNvSpPr/>
          <p:nvPr/>
        </p:nvSpPr>
        <p:spPr>
          <a:xfrm>
            <a:off x="1285876" y="6902415"/>
            <a:ext cx="4958686" cy="545654"/>
          </a:xfrm>
          <a:prstGeom prst="wedgeRoundRectCallout">
            <a:avLst>
              <a:gd name="adj1" fmla="val -52797"/>
              <a:gd name="adj2" fmla="val -19956"/>
              <a:gd name="adj3" fmla="val 16667"/>
            </a:avLst>
          </a:prstGeom>
          <a:solidFill>
            <a:srgbClr val="DEF3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r>
              <a:rPr lang="en-US" sz="1100" i="1">
                <a:solidFill>
                  <a:srgbClr val="000000"/>
                </a:solidFill>
                <a:latin typeface="Calibri"/>
                <a:ea typeface="Calibri"/>
                <a:cs typeface="Calibri"/>
                <a:sym typeface="Calibri"/>
              </a:rPr>
              <a:t>Did you know that you could change your dreams if you want to? One way is to think of how you want the dream to turn out.</a:t>
            </a:r>
            <a:endParaRPr/>
          </a:p>
        </p:txBody>
      </p:sp>
      <p:sp>
        <p:nvSpPr>
          <p:cNvPr id="1949" name="Google Shape;1949;p71"/>
          <p:cNvSpPr txBox="1"/>
          <p:nvPr/>
        </p:nvSpPr>
        <p:spPr>
          <a:xfrm>
            <a:off x="996287" y="5835449"/>
            <a:ext cx="5248274" cy="936538"/>
          </a:xfrm>
          <a:prstGeom prst="rect">
            <a:avLst/>
          </a:prstGeom>
          <a:noFill/>
          <a:ln>
            <a:noFill/>
          </a:ln>
        </p:spPr>
        <p:txBody>
          <a:bodyPr spcFirstLastPara="1" wrap="square" lIns="91425" tIns="45700" rIns="91425" bIns="45700" anchor="t" anchorCtr="0">
            <a:spAutoFit/>
          </a:bodyPr>
          <a:lstStyle/>
          <a:p>
            <a:pPr marL="180975" marR="0" lvl="0" indent="0" algn="l" rtl="0">
              <a:lnSpc>
                <a:spcPct val="115000"/>
              </a:lnSpc>
              <a:spcBef>
                <a:spcPts val="0"/>
              </a:spcBef>
              <a:spcAft>
                <a:spcPts val="0"/>
              </a:spcAft>
              <a:buClr>
                <a:schemeClr val="dk1"/>
              </a:buClr>
              <a:buSzPts val="1100"/>
              <a:buFont typeface="Arial"/>
              <a:buNone/>
            </a:pPr>
            <a:r>
              <a:rPr lang="en-US" sz="1100" b="1">
                <a:solidFill>
                  <a:schemeClr val="dk1"/>
                </a:solidFill>
                <a:latin typeface="Calibri"/>
                <a:ea typeface="Calibri"/>
                <a:cs typeface="Calibri"/>
                <a:sym typeface="Calibri"/>
              </a:rPr>
              <a:t>INTRODUCTION</a:t>
            </a:r>
            <a:endParaRPr/>
          </a:p>
          <a:p>
            <a:pPr marL="180975" marR="0" lvl="0" indent="0" algn="l" rtl="0">
              <a:lnSpc>
                <a:spcPct val="115000"/>
              </a:lnSpc>
              <a:spcBef>
                <a:spcPts val="600"/>
              </a:spcBef>
              <a:spcAft>
                <a:spcPts val="0"/>
              </a:spcAft>
              <a:buClr>
                <a:schemeClr val="dk1"/>
              </a:buClr>
              <a:buSzPts val="1100"/>
              <a:buFont typeface="Arial"/>
              <a:buNone/>
            </a:pPr>
            <a:r>
              <a:rPr lang="en-US" sz="1100">
                <a:solidFill>
                  <a:schemeClr val="dk1"/>
                </a:solidFill>
                <a:latin typeface="Calibri"/>
                <a:ea typeface="Calibri"/>
                <a:cs typeface="Calibri"/>
                <a:sym typeface="Calibri"/>
              </a:rPr>
              <a:t>Instructions: Explain that there are no limits to our imagination: we do whatever we need to change the end of the nightmare to something positive. The child should decide what action s/he would like to take to change the outcome of the nightmare.</a:t>
            </a:r>
            <a:endParaRPr/>
          </a:p>
        </p:txBody>
      </p:sp>
      <p:sp>
        <p:nvSpPr>
          <p:cNvPr id="1950" name="Google Shape;1950;p71"/>
          <p:cNvSpPr/>
          <p:nvPr/>
        </p:nvSpPr>
        <p:spPr>
          <a:xfrm>
            <a:off x="948662" y="5835449"/>
            <a:ext cx="237456" cy="23745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Calibri"/>
                <a:ea typeface="Calibri"/>
                <a:cs typeface="Calibri"/>
                <a:sym typeface="Calibri"/>
              </a:rPr>
              <a:t>1</a:t>
            </a:r>
            <a:endParaRPr/>
          </a:p>
        </p:txBody>
      </p:sp>
      <p:sp>
        <p:nvSpPr>
          <p:cNvPr id="1951" name="Google Shape;1951;p71"/>
          <p:cNvSpPr txBox="1"/>
          <p:nvPr/>
        </p:nvSpPr>
        <p:spPr>
          <a:xfrm>
            <a:off x="996287" y="7702117"/>
            <a:ext cx="5248274" cy="741870"/>
          </a:xfrm>
          <a:prstGeom prst="rect">
            <a:avLst/>
          </a:prstGeom>
          <a:noFill/>
          <a:ln>
            <a:noFill/>
          </a:ln>
        </p:spPr>
        <p:txBody>
          <a:bodyPr spcFirstLastPara="1" wrap="square" lIns="91425" tIns="45700" rIns="91425" bIns="45700" anchor="t" anchorCtr="0">
            <a:spAutoFit/>
          </a:bodyPr>
          <a:lstStyle/>
          <a:p>
            <a:pPr marL="180975" marR="0" lvl="0" indent="0" algn="l" rtl="0">
              <a:lnSpc>
                <a:spcPct val="115000"/>
              </a:lnSpc>
              <a:spcBef>
                <a:spcPts val="0"/>
              </a:spcBef>
              <a:spcAft>
                <a:spcPts val="0"/>
              </a:spcAft>
              <a:buClr>
                <a:schemeClr val="dk1"/>
              </a:buClr>
              <a:buSzPts val="1100"/>
              <a:buFont typeface="Arial"/>
              <a:buNone/>
            </a:pPr>
            <a:r>
              <a:rPr lang="en-US" sz="1100" b="1">
                <a:solidFill>
                  <a:schemeClr val="dk1"/>
                </a:solidFill>
                <a:latin typeface="Calibri"/>
                <a:ea typeface="Calibri"/>
                <a:cs typeface="Calibri"/>
                <a:sym typeface="Calibri"/>
              </a:rPr>
              <a:t>RECALL THE NIGHTMARE</a:t>
            </a:r>
            <a:endParaRPr/>
          </a:p>
          <a:p>
            <a:pPr marL="180975" marR="0" lvl="0" indent="0" algn="l" rtl="0">
              <a:lnSpc>
                <a:spcPct val="115000"/>
              </a:lnSpc>
              <a:spcBef>
                <a:spcPts val="600"/>
              </a:spcBef>
              <a:spcAft>
                <a:spcPts val="0"/>
              </a:spcAft>
              <a:buClr>
                <a:schemeClr val="dk1"/>
              </a:buClr>
              <a:buSzPts val="1100"/>
              <a:buFont typeface="Arial"/>
              <a:buNone/>
            </a:pPr>
            <a:r>
              <a:rPr lang="en-US" sz="1100">
                <a:solidFill>
                  <a:schemeClr val="dk1"/>
                </a:solidFill>
                <a:latin typeface="Calibri"/>
                <a:ea typeface="Calibri"/>
                <a:cs typeface="Calibri"/>
                <a:sym typeface="Calibri"/>
              </a:rPr>
              <a:t>Instructions: Tell the child to recall the nightmare in as much detail as s/he can and should identify the most frightening part of the nightmare</a:t>
            </a:r>
            <a:endParaRPr/>
          </a:p>
        </p:txBody>
      </p:sp>
      <p:sp>
        <p:nvSpPr>
          <p:cNvPr id="1952" name="Google Shape;1952;p71"/>
          <p:cNvSpPr/>
          <p:nvPr/>
        </p:nvSpPr>
        <p:spPr>
          <a:xfrm>
            <a:off x="948662" y="7702117"/>
            <a:ext cx="237456" cy="23745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Calibri"/>
                <a:ea typeface="Calibri"/>
                <a:cs typeface="Calibri"/>
                <a:sym typeface="Calibri"/>
              </a:rPr>
              <a:t>2</a:t>
            </a:r>
            <a:endParaRPr/>
          </a:p>
        </p:txBody>
      </p:sp>
      <p:sp>
        <p:nvSpPr>
          <p:cNvPr id="1953" name="Google Shape;1953;p71"/>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4" name="Google Shape;1954;p71"/>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5" name="Google Shape;1955;p71"/>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6" name="Google Shape;1956;p71"/>
          <p:cNvSpPr/>
          <p:nvPr/>
        </p:nvSpPr>
        <p:spPr>
          <a:xfrm rot="1782986">
            <a:off x="286724" y="168964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7" name="Google Shape;1957;p71"/>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961"/>
        <p:cNvGrpSpPr/>
        <p:nvPr/>
      </p:nvGrpSpPr>
      <p:grpSpPr>
        <a:xfrm>
          <a:off x="0" y="0"/>
          <a:ext cx="0" cy="0"/>
          <a:chOff x="0" y="0"/>
          <a:chExt cx="0" cy="0"/>
        </a:xfrm>
      </p:grpSpPr>
      <p:sp>
        <p:nvSpPr>
          <p:cNvPr id="1962" name="Google Shape;1962;p72"/>
          <p:cNvSpPr/>
          <p:nvPr/>
        </p:nvSpPr>
        <p:spPr>
          <a:xfrm>
            <a:off x="1285875" y="1949287"/>
            <a:ext cx="4958686" cy="936841"/>
          </a:xfrm>
          <a:prstGeom prst="wedgeRoundRectCallout">
            <a:avLst>
              <a:gd name="adj1" fmla="val -52797"/>
              <a:gd name="adj2" fmla="val -19956"/>
              <a:gd name="adj3" fmla="val 16667"/>
            </a:avLst>
          </a:prstGeom>
          <a:solidFill>
            <a:srgbClr val="DEF3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r>
              <a:rPr lang="en-US" sz="1100" i="1">
                <a:solidFill>
                  <a:srgbClr val="000000"/>
                </a:solidFill>
                <a:latin typeface="Calibri"/>
                <a:ea typeface="Calibri"/>
                <a:cs typeface="Calibri"/>
                <a:sym typeface="Calibri"/>
              </a:rPr>
              <a:t>Try to think of a different ending. For example, think about what you would do in the dream if you were really powerful and could do anything. You could give yourself some magic powers in the dream. You could have your special helper or hero come and help you in the dream.</a:t>
            </a:r>
            <a:endParaRPr/>
          </a:p>
        </p:txBody>
      </p:sp>
      <p:sp>
        <p:nvSpPr>
          <p:cNvPr id="1963" name="Google Shape;1963;p72"/>
          <p:cNvSpPr txBox="1"/>
          <p:nvPr/>
        </p:nvSpPr>
        <p:spPr>
          <a:xfrm>
            <a:off x="996287" y="710481"/>
            <a:ext cx="5248274" cy="1142580"/>
          </a:xfrm>
          <a:prstGeom prst="rect">
            <a:avLst/>
          </a:prstGeom>
          <a:noFill/>
          <a:ln>
            <a:noFill/>
          </a:ln>
        </p:spPr>
        <p:txBody>
          <a:bodyPr spcFirstLastPara="1" wrap="square" lIns="91425" tIns="45700" rIns="91425" bIns="45700" anchor="t" anchorCtr="0">
            <a:spAutoFit/>
          </a:bodyPr>
          <a:lstStyle/>
          <a:p>
            <a:pPr marL="180975" marR="0" lvl="0" indent="0" algn="l" rtl="0">
              <a:lnSpc>
                <a:spcPct val="115000"/>
              </a:lnSpc>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rPr>
              <a:t>CHANGE THE </a:t>
            </a:r>
            <a:r>
              <a:rPr lang="en-US" sz="1100" b="1"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8"/>
                  </a:ext>
                </a:extLst>
              </a:rPr>
              <a:t>ENDING</a:t>
            </a:r>
            <a:endParaRPr dirty="0"/>
          </a:p>
          <a:p>
            <a:pPr marL="180975" marR="0" lvl="0" indent="0" algn="l" rtl="0">
              <a:lnSpc>
                <a:spcPct val="115000"/>
              </a:lnSpc>
              <a:spcBef>
                <a:spcPts val="60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Instructions: Ask the child to imagine that they could change the end of the nightmare to one that is not scary and where they are in control. Encourage the child by telling them that they can let their imaginations go in thinking about positive endings. Suggest some examples.</a:t>
            </a:r>
            <a:endParaRPr dirty="0"/>
          </a:p>
        </p:txBody>
      </p:sp>
      <p:sp>
        <p:nvSpPr>
          <p:cNvPr id="1964" name="Google Shape;1964;p72"/>
          <p:cNvSpPr/>
          <p:nvPr/>
        </p:nvSpPr>
        <p:spPr>
          <a:xfrm>
            <a:off x="948662" y="710481"/>
            <a:ext cx="237456" cy="23745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Calibri"/>
                <a:ea typeface="Calibri"/>
                <a:cs typeface="Calibri"/>
                <a:sym typeface="Calibri"/>
              </a:rPr>
              <a:t>3</a:t>
            </a:r>
            <a:endParaRPr/>
          </a:p>
        </p:txBody>
      </p:sp>
      <p:sp>
        <p:nvSpPr>
          <p:cNvPr id="1965" name="Google Shape;1965;p72"/>
          <p:cNvSpPr txBox="1"/>
          <p:nvPr/>
        </p:nvSpPr>
        <p:spPr>
          <a:xfrm>
            <a:off x="996287" y="3136512"/>
            <a:ext cx="5248274" cy="1715213"/>
          </a:xfrm>
          <a:prstGeom prst="rect">
            <a:avLst/>
          </a:prstGeom>
          <a:noFill/>
          <a:ln>
            <a:noFill/>
          </a:ln>
        </p:spPr>
        <p:txBody>
          <a:bodyPr spcFirstLastPara="1" wrap="square" lIns="91425" tIns="45700" rIns="91425" bIns="45700" anchor="t" anchorCtr="0">
            <a:spAutoFit/>
          </a:bodyPr>
          <a:lstStyle/>
          <a:p>
            <a:pPr marL="180975" marR="0" lvl="0" indent="0" algn="l" rtl="0">
              <a:lnSpc>
                <a:spcPct val="115000"/>
              </a:lnSpc>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rPr>
              <a:t>RE-IMAGINE THE DREAM AGAIN</a:t>
            </a:r>
            <a:endParaRPr dirty="0"/>
          </a:p>
          <a:p>
            <a:pPr marL="180975" marR="0" lvl="0" indent="0" algn="l" rtl="0">
              <a:lnSpc>
                <a:spcPct val="115000"/>
              </a:lnSpc>
              <a:spcBef>
                <a:spcPts val="60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Instructions: Tell the child to re-imagine the dream again in as much detail as possible, but this time with the changed ending. You should give the child plenty of time to rehearse positive endings. Then ask the child to describe what s/he did. The child could be asked to make a drawing of a positive ending and to think it through like a story or film as much as s/he can. S/he could keep the drawing of the positive ending near his/her bed so that s/he can refer to it, pick it up, and look at it if s/he is woken up by the bad dream in the night.</a:t>
            </a:r>
            <a:endParaRPr dirty="0"/>
          </a:p>
        </p:txBody>
      </p:sp>
      <p:sp>
        <p:nvSpPr>
          <p:cNvPr id="1966" name="Google Shape;1966;p72"/>
          <p:cNvSpPr/>
          <p:nvPr/>
        </p:nvSpPr>
        <p:spPr>
          <a:xfrm>
            <a:off x="948662" y="3136512"/>
            <a:ext cx="237456" cy="23745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Calibri"/>
                <a:ea typeface="Calibri"/>
                <a:cs typeface="Calibri"/>
                <a:sym typeface="Calibri"/>
              </a:rPr>
              <a:t>4</a:t>
            </a:r>
            <a:endParaRPr/>
          </a:p>
        </p:txBody>
      </p:sp>
      <p:sp>
        <p:nvSpPr>
          <p:cNvPr id="1967" name="Google Shape;1967;p72"/>
          <p:cNvSpPr txBox="1"/>
          <p:nvPr/>
        </p:nvSpPr>
        <p:spPr>
          <a:xfrm>
            <a:off x="996287" y="5047511"/>
            <a:ext cx="5248274" cy="936538"/>
          </a:xfrm>
          <a:prstGeom prst="rect">
            <a:avLst/>
          </a:prstGeom>
          <a:noFill/>
          <a:ln>
            <a:noFill/>
          </a:ln>
        </p:spPr>
        <p:txBody>
          <a:bodyPr spcFirstLastPara="1" wrap="square" lIns="91425" tIns="45700" rIns="91425" bIns="45700" anchor="t" anchorCtr="0">
            <a:spAutoFit/>
          </a:bodyPr>
          <a:lstStyle/>
          <a:p>
            <a:pPr marL="180975" marR="0" lvl="0" indent="0" algn="l" rtl="0">
              <a:lnSpc>
                <a:spcPct val="115000"/>
              </a:lnSpc>
              <a:spcBef>
                <a:spcPts val="0"/>
              </a:spcBef>
              <a:spcAft>
                <a:spcPts val="0"/>
              </a:spcAft>
              <a:buClr>
                <a:schemeClr val="dk1"/>
              </a:buClr>
              <a:buSzPts val="1100"/>
              <a:buFont typeface="Arial"/>
              <a:buNone/>
            </a:pPr>
            <a:r>
              <a:rPr lang="en-US" sz="1100" b="1">
                <a:solidFill>
                  <a:schemeClr val="dk1"/>
                </a:solidFill>
                <a:latin typeface="Calibri"/>
                <a:ea typeface="Calibri"/>
                <a:cs typeface="Calibri"/>
                <a:sym typeface="Calibri"/>
              </a:rPr>
              <a:t>CHECK YOUR FEELINGS AND EMOTIONS</a:t>
            </a:r>
            <a:endParaRPr/>
          </a:p>
          <a:p>
            <a:pPr marL="180975" marR="0" lvl="0" indent="0" algn="l" rtl="0">
              <a:lnSpc>
                <a:spcPct val="115000"/>
              </a:lnSpc>
              <a:spcBef>
                <a:spcPts val="600"/>
              </a:spcBef>
              <a:spcAft>
                <a:spcPts val="0"/>
              </a:spcAft>
              <a:buClr>
                <a:schemeClr val="dk1"/>
              </a:buClr>
              <a:buSzPts val="1100"/>
              <a:buFont typeface="Arial"/>
              <a:buNone/>
            </a:pPr>
            <a:r>
              <a:rPr lang="en-US" sz="1100">
                <a:solidFill>
                  <a:schemeClr val="dk1"/>
                </a:solidFill>
                <a:latin typeface="Calibri"/>
                <a:ea typeface="Calibri"/>
                <a:cs typeface="Calibri"/>
                <a:sym typeface="Calibri"/>
              </a:rPr>
              <a:t>Instructions: You should tell the child to check whether s/he feels okay or even uplifted at the end dream. If you s/he doesn’t then s/he needs to try and find another solution until s/he feels okay at the end of the exercise</a:t>
            </a:r>
            <a:endParaRPr/>
          </a:p>
        </p:txBody>
      </p:sp>
      <p:sp>
        <p:nvSpPr>
          <p:cNvPr id="1968" name="Google Shape;1968;p72"/>
          <p:cNvSpPr/>
          <p:nvPr/>
        </p:nvSpPr>
        <p:spPr>
          <a:xfrm>
            <a:off x="948662" y="5047511"/>
            <a:ext cx="237456" cy="23745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Calibri"/>
                <a:ea typeface="Calibri"/>
                <a:cs typeface="Calibri"/>
                <a:sym typeface="Calibri"/>
              </a:rPr>
              <a:t>5</a:t>
            </a:r>
            <a:endParaRPr/>
          </a:p>
        </p:txBody>
      </p:sp>
      <p:sp>
        <p:nvSpPr>
          <p:cNvPr id="1969" name="Google Shape;1969;p72"/>
          <p:cNvSpPr txBox="1"/>
          <p:nvPr/>
        </p:nvSpPr>
        <p:spPr>
          <a:xfrm>
            <a:off x="996287" y="6154398"/>
            <a:ext cx="5248274" cy="275588"/>
          </a:xfrm>
          <a:prstGeom prst="rect">
            <a:avLst/>
          </a:prstGeom>
          <a:noFill/>
          <a:ln>
            <a:noFill/>
          </a:ln>
        </p:spPr>
        <p:txBody>
          <a:bodyPr spcFirstLastPara="1" wrap="square" lIns="91425" tIns="45700" rIns="91425" bIns="45700" anchor="t" anchorCtr="0">
            <a:spAutoFit/>
          </a:bodyPr>
          <a:lstStyle/>
          <a:p>
            <a:pPr marL="174625" marR="0" lvl="0" indent="0" algn="l" rtl="0">
              <a:lnSpc>
                <a:spcPct val="115000"/>
              </a:lnSpc>
              <a:spcBef>
                <a:spcPts val="0"/>
              </a:spcBef>
              <a:spcAft>
                <a:spcPts val="0"/>
              </a:spcAft>
              <a:buClr>
                <a:schemeClr val="dk1"/>
              </a:buClr>
              <a:buSzPts val="1100"/>
              <a:buFont typeface="Arial"/>
              <a:buNone/>
            </a:pPr>
            <a:r>
              <a:rPr lang="en-US" sz="1100" b="1">
                <a:solidFill>
                  <a:schemeClr val="dk1"/>
                </a:solidFill>
                <a:latin typeface="Calibri"/>
                <a:ea typeface="Calibri"/>
                <a:cs typeface="Calibri"/>
                <a:sym typeface="Calibri"/>
              </a:rPr>
              <a:t>PRACTICE THIS EXERCISE A NUMBER OF TIMES!</a:t>
            </a:r>
            <a:endParaRPr/>
          </a:p>
        </p:txBody>
      </p:sp>
      <p:sp>
        <p:nvSpPr>
          <p:cNvPr id="1970" name="Google Shape;1970;p72"/>
          <p:cNvSpPr/>
          <p:nvPr/>
        </p:nvSpPr>
        <p:spPr>
          <a:xfrm>
            <a:off x="948662" y="6154398"/>
            <a:ext cx="237456" cy="23745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Calibri"/>
                <a:ea typeface="Calibri"/>
                <a:cs typeface="Calibri"/>
                <a:sym typeface="Calibri"/>
              </a:rPr>
              <a:t>6</a:t>
            </a:r>
            <a:endParaRPr/>
          </a:p>
        </p:txBody>
      </p:sp>
      <p:sp>
        <p:nvSpPr>
          <p:cNvPr id="1971" name="Google Shape;1971;p72"/>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2" name="Google Shape;1972;p72"/>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3" name="Google Shape;1973;p72"/>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4" name="Google Shape;1974;p72"/>
          <p:cNvSpPr/>
          <p:nvPr/>
        </p:nvSpPr>
        <p:spPr>
          <a:xfrm rot="1782986">
            <a:off x="286724" y="168964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5" name="Google Shape;1975;p72"/>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976" name="Google Shape;1976;p72"/>
          <p:cNvGrpSpPr/>
          <p:nvPr/>
        </p:nvGrpSpPr>
        <p:grpSpPr>
          <a:xfrm>
            <a:off x="4431321" y="6849476"/>
            <a:ext cx="1813240" cy="1993772"/>
            <a:chOff x="3528017" y="5508564"/>
            <a:chExt cx="3063624" cy="3368648"/>
          </a:xfrm>
        </p:grpSpPr>
        <p:grpSp>
          <p:nvGrpSpPr>
            <p:cNvPr id="1977" name="Google Shape;1977;p72"/>
            <p:cNvGrpSpPr/>
            <p:nvPr/>
          </p:nvGrpSpPr>
          <p:grpSpPr>
            <a:xfrm>
              <a:off x="3528017" y="7393363"/>
              <a:ext cx="2720383" cy="1483849"/>
              <a:chOff x="-534001" y="831664"/>
              <a:chExt cx="1307187" cy="713012"/>
            </a:xfrm>
          </p:grpSpPr>
          <p:sp>
            <p:nvSpPr>
              <p:cNvPr id="1978" name="Google Shape;1978;p72"/>
              <p:cNvSpPr/>
              <p:nvPr/>
            </p:nvSpPr>
            <p:spPr>
              <a:xfrm>
                <a:off x="-385457" y="1024771"/>
                <a:ext cx="178253" cy="178253"/>
              </a:xfrm>
              <a:custGeom>
                <a:avLst/>
                <a:gdLst/>
                <a:ahLst/>
                <a:cxnLst/>
                <a:rect l="l" t="t" r="r" b="b"/>
                <a:pathLst>
                  <a:path w="178253" h="178253" extrusionOk="0">
                    <a:moveTo>
                      <a:pt x="178253" y="89127"/>
                    </a:moveTo>
                    <a:cubicBezTo>
                      <a:pt x="178253" y="138350"/>
                      <a:pt x="138350" y="178253"/>
                      <a:pt x="89127" y="178253"/>
                    </a:cubicBezTo>
                    <a:cubicBezTo>
                      <a:pt x="39903" y="178253"/>
                      <a:pt x="0" y="138350"/>
                      <a:pt x="0" y="89127"/>
                    </a:cubicBezTo>
                    <a:cubicBezTo>
                      <a:pt x="0" y="39903"/>
                      <a:pt x="39903" y="0"/>
                      <a:pt x="89127" y="0"/>
                    </a:cubicBezTo>
                    <a:cubicBezTo>
                      <a:pt x="138350" y="0"/>
                      <a:pt x="178253" y="39903"/>
                      <a:pt x="178253" y="8912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79" name="Google Shape;1979;p72"/>
              <p:cNvSpPr/>
              <p:nvPr/>
            </p:nvSpPr>
            <p:spPr>
              <a:xfrm>
                <a:off x="-192349" y="1054480"/>
                <a:ext cx="178253" cy="148544"/>
              </a:xfrm>
              <a:custGeom>
                <a:avLst/>
                <a:gdLst/>
                <a:ahLst/>
                <a:cxnLst/>
                <a:rect l="l" t="t" r="r" b="b"/>
                <a:pathLst>
                  <a:path w="178253" h="148544" extrusionOk="0">
                    <a:moveTo>
                      <a:pt x="0" y="148544"/>
                    </a:moveTo>
                    <a:lnTo>
                      <a:pt x="178253" y="148544"/>
                    </a:lnTo>
                    <a:lnTo>
                      <a:pt x="178253" y="0"/>
                    </a:lnTo>
                    <a:lnTo>
                      <a:pt x="148544" y="0"/>
                    </a:lnTo>
                    <a:cubicBezTo>
                      <a:pt x="66845" y="0"/>
                      <a:pt x="0" y="66845"/>
                      <a:pt x="0" y="14854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80" name="Google Shape;1980;p72"/>
              <p:cNvSpPr/>
              <p:nvPr/>
            </p:nvSpPr>
            <p:spPr>
              <a:xfrm>
                <a:off x="30466" y="1054480"/>
                <a:ext cx="742720" cy="490195"/>
              </a:xfrm>
              <a:custGeom>
                <a:avLst/>
                <a:gdLst/>
                <a:ahLst/>
                <a:cxnLst/>
                <a:rect l="l" t="t" r="r" b="b"/>
                <a:pathLst>
                  <a:path w="742720" h="490195" extrusionOk="0">
                    <a:moveTo>
                      <a:pt x="683303" y="0"/>
                    </a:moveTo>
                    <a:lnTo>
                      <a:pt x="0" y="0"/>
                    </a:lnTo>
                    <a:lnTo>
                      <a:pt x="0" y="356506"/>
                    </a:lnTo>
                    <a:cubicBezTo>
                      <a:pt x="0" y="389186"/>
                      <a:pt x="26738" y="415924"/>
                      <a:pt x="59418" y="415924"/>
                    </a:cubicBezTo>
                    <a:lnTo>
                      <a:pt x="653594" y="415924"/>
                    </a:lnTo>
                    <a:lnTo>
                      <a:pt x="653594" y="490196"/>
                    </a:lnTo>
                    <a:lnTo>
                      <a:pt x="742721" y="490196"/>
                    </a:lnTo>
                    <a:lnTo>
                      <a:pt x="742721" y="59418"/>
                    </a:lnTo>
                    <a:cubicBezTo>
                      <a:pt x="742721" y="26738"/>
                      <a:pt x="715983" y="0"/>
                      <a:pt x="683303"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81" name="Google Shape;1981;p72"/>
              <p:cNvSpPr/>
              <p:nvPr/>
            </p:nvSpPr>
            <p:spPr>
              <a:xfrm>
                <a:off x="-534001" y="831664"/>
                <a:ext cx="519904" cy="713012"/>
              </a:xfrm>
              <a:custGeom>
                <a:avLst/>
                <a:gdLst/>
                <a:ahLst/>
                <a:cxnLst/>
                <a:rect l="l" t="t" r="r" b="b"/>
                <a:pathLst>
                  <a:path w="519904" h="713012" extrusionOk="0">
                    <a:moveTo>
                      <a:pt x="89127" y="44563"/>
                    </a:moveTo>
                    <a:cubicBezTo>
                      <a:pt x="89127" y="19311"/>
                      <a:pt x="69816" y="0"/>
                      <a:pt x="44563" y="0"/>
                    </a:cubicBezTo>
                    <a:cubicBezTo>
                      <a:pt x="19311" y="0"/>
                      <a:pt x="0" y="19311"/>
                      <a:pt x="0" y="44563"/>
                    </a:cubicBezTo>
                    <a:lnTo>
                      <a:pt x="0" y="713012"/>
                    </a:lnTo>
                    <a:lnTo>
                      <a:pt x="89127" y="713012"/>
                    </a:lnTo>
                    <a:lnTo>
                      <a:pt x="89127" y="564468"/>
                    </a:lnTo>
                    <a:lnTo>
                      <a:pt x="519905" y="564468"/>
                    </a:lnTo>
                    <a:lnTo>
                      <a:pt x="519905" y="415924"/>
                    </a:lnTo>
                    <a:lnTo>
                      <a:pt x="89127" y="415924"/>
                    </a:lnTo>
                    <a:lnTo>
                      <a:pt x="89127" y="4456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982" name="Google Shape;1982;p72"/>
            <p:cNvSpPr/>
            <p:nvPr/>
          </p:nvSpPr>
          <p:spPr>
            <a:xfrm>
              <a:off x="4239028" y="5508564"/>
              <a:ext cx="2352613" cy="1598570"/>
            </a:xfrm>
            <a:custGeom>
              <a:avLst/>
              <a:gdLst/>
              <a:ahLst/>
              <a:cxnLst/>
              <a:rect l="l" t="t" r="r" b="b"/>
              <a:pathLst>
                <a:path w="2197893" h="1493440" extrusionOk="0">
                  <a:moveTo>
                    <a:pt x="1916113" y="507206"/>
                  </a:moveTo>
                  <a:cubicBezTo>
                    <a:pt x="1893570" y="507206"/>
                    <a:pt x="1873845" y="510024"/>
                    <a:pt x="1851303" y="515660"/>
                  </a:cubicBezTo>
                  <a:cubicBezTo>
                    <a:pt x="1856939" y="495935"/>
                    <a:pt x="1859756" y="473392"/>
                    <a:pt x="1859756" y="450850"/>
                  </a:cubicBezTo>
                  <a:cubicBezTo>
                    <a:pt x="1859756" y="295870"/>
                    <a:pt x="1732955" y="169069"/>
                    <a:pt x="1577975" y="169069"/>
                  </a:cubicBezTo>
                  <a:cubicBezTo>
                    <a:pt x="1513165" y="169069"/>
                    <a:pt x="1451174" y="191611"/>
                    <a:pt x="1403271" y="228243"/>
                  </a:cubicBezTo>
                  <a:cubicBezTo>
                    <a:pt x="1380728" y="98623"/>
                    <a:pt x="1265198" y="0"/>
                    <a:pt x="1127125" y="0"/>
                  </a:cubicBezTo>
                  <a:cubicBezTo>
                    <a:pt x="997506" y="0"/>
                    <a:pt x="887611" y="90170"/>
                    <a:pt x="853797" y="211336"/>
                  </a:cubicBezTo>
                  <a:cubicBezTo>
                    <a:pt x="803077" y="135255"/>
                    <a:pt x="718542" y="84534"/>
                    <a:pt x="619919" y="84534"/>
                  </a:cubicBezTo>
                  <a:cubicBezTo>
                    <a:pt x="464939" y="84534"/>
                    <a:pt x="338138" y="211336"/>
                    <a:pt x="338138" y="366316"/>
                  </a:cubicBezTo>
                  <a:cubicBezTo>
                    <a:pt x="338138" y="388858"/>
                    <a:pt x="340955" y="408583"/>
                    <a:pt x="346591" y="431125"/>
                  </a:cubicBezTo>
                  <a:cubicBezTo>
                    <a:pt x="324048" y="425490"/>
                    <a:pt x="304324" y="422672"/>
                    <a:pt x="281781" y="422672"/>
                  </a:cubicBezTo>
                  <a:cubicBezTo>
                    <a:pt x="126802" y="422672"/>
                    <a:pt x="0" y="549473"/>
                    <a:pt x="0" y="704453"/>
                  </a:cubicBezTo>
                  <a:cubicBezTo>
                    <a:pt x="0" y="859433"/>
                    <a:pt x="126802" y="986234"/>
                    <a:pt x="281781" y="986234"/>
                  </a:cubicBezTo>
                  <a:cubicBezTo>
                    <a:pt x="281781" y="986234"/>
                    <a:pt x="281781" y="986234"/>
                    <a:pt x="284599" y="986234"/>
                  </a:cubicBezTo>
                  <a:cubicBezTo>
                    <a:pt x="298688" y="1129943"/>
                    <a:pt x="419854" y="1239838"/>
                    <a:pt x="563563" y="1239838"/>
                  </a:cubicBezTo>
                  <a:cubicBezTo>
                    <a:pt x="628372" y="1239838"/>
                    <a:pt x="687546" y="1217295"/>
                    <a:pt x="735449" y="1180664"/>
                  </a:cubicBezTo>
                  <a:cubicBezTo>
                    <a:pt x="735449" y="1189117"/>
                    <a:pt x="732631" y="1200388"/>
                    <a:pt x="732631" y="1211659"/>
                  </a:cubicBezTo>
                  <a:cubicBezTo>
                    <a:pt x="732631" y="1366639"/>
                    <a:pt x="859433" y="1493441"/>
                    <a:pt x="1014413" y="1493441"/>
                  </a:cubicBezTo>
                  <a:cubicBezTo>
                    <a:pt x="1160939" y="1493441"/>
                    <a:pt x="1282105" y="1380728"/>
                    <a:pt x="1296194" y="1237020"/>
                  </a:cubicBezTo>
                  <a:cubicBezTo>
                    <a:pt x="1346914" y="1307465"/>
                    <a:pt x="1428631" y="1352550"/>
                    <a:pt x="1521619" y="1352550"/>
                  </a:cubicBezTo>
                  <a:cubicBezTo>
                    <a:pt x="1676599" y="1352550"/>
                    <a:pt x="1803400" y="1225749"/>
                    <a:pt x="1803400" y="1070769"/>
                  </a:cubicBezTo>
                  <a:cubicBezTo>
                    <a:pt x="1803400" y="1062315"/>
                    <a:pt x="1803400" y="1053862"/>
                    <a:pt x="1803400" y="1045408"/>
                  </a:cubicBezTo>
                  <a:cubicBezTo>
                    <a:pt x="1837214" y="1059498"/>
                    <a:pt x="1876663" y="1070769"/>
                    <a:pt x="1916113" y="1070769"/>
                  </a:cubicBezTo>
                  <a:cubicBezTo>
                    <a:pt x="2071092" y="1070769"/>
                    <a:pt x="2197894" y="943967"/>
                    <a:pt x="2197894" y="788988"/>
                  </a:cubicBezTo>
                  <a:cubicBezTo>
                    <a:pt x="2197894" y="634008"/>
                    <a:pt x="2071092" y="507206"/>
                    <a:pt x="1916113" y="50720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83" name="Google Shape;1983;p72"/>
            <p:cNvSpPr/>
            <p:nvPr/>
          </p:nvSpPr>
          <p:spPr>
            <a:xfrm>
              <a:off x="3958094" y="6632180"/>
              <a:ext cx="338137" cy="338137"/>
            </a:xfrm>
            <a:custGeom>
              <a:avLst/>
              <a:gdLst/>
              <a:ahLst/>
              <a:cxnLst/>
              <a:rect l="l" t="t" r="r" b="b"/>
              <a:pathLst>
                <a:path w="338137" h="338137" extrusionOk="0">
                  <a:moveTo>
                    <a:pt x="338138" y="169069"/>
                  </a:moveTo>
                  <a:cubicBezTo>
                    <a:pt x="338138" y="262443"/>
                    <a:pt x="262443" y="338138"/>
                    <a:pt x="169069" y="338138"/>
                  </a:cubicBezTo>
                  <a:cubicBezTo>
                    <a:pt x="75695" y="338138"/>
                    <a:pt x="0" y="262443"/>
                    <a:pt x="0" y="169069"/>
                  </a:cubicBezTo>
                  <a:cubicBezTo>
                    <a:pt x="0" y="75695"/>
                    <a:pt x="75695" y="0"/>
                    <a:pt x="169069" y="0"/>
                  </a:cubicBezTo>
                  <a:cubicBezTo>
                    <a:pt x="262443" y="0"/>
                    <a:pt x="338138" y="75695"/>
                    <a:pt x="338138" y="16906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84" name="Google Shape;1984;p72"/>
            <p:cNvSpPr/>
            <p:nvPr/>
          </p:nvSpPr>
          <p:spPr>
            <a:xfrm>
              <a:off x="4015296" y="7032814"/>
              <a:ext cx="223732" cy="223732"/>
            </a:xfrm>
            <a:custGeom>
              <a:avLst/>
              <a:gdLst/>
              <a:ahLst/>
              <a:cxnLst/>
              <a:rect l="l" t="t" r="r" b="b"/>
              <a:pathLst>
                <a:path w="253603" h="253603" extrusionOk="0">
                  <a:moveTo>
                    <a:pt x="253603" y="126802"/>
                  </a:moveTo>
                  <a:cubicBezTo>
                    <a:pt x="253603" y="196832"/>
                    <a:pt x="196832" y="253603"/>
                    <a:pt x="126802" y="253603"/>
                  </a:cubicBezTo>
                  <a:cubicBezTo>
                    <a:pt x="56771" y="253603"/>
                    <a:pt x="0" y="196832"/>
                    <a:pt x="0" y="126802"/>
                  </a:cubicBezTo>
                  <a:cubicBezTo>
                    <a:pt x="0" y="56771"/>
                    <a:pt x="56771" y="0"/>
                    <a:pt x="126802" y="0"/>
                  </a:cubicBezTo>
                  <a:cubicBezTo>
                    <a:pt x="196832" y="0"/>
                    <a:pt x="253603" y="56771"/>
                    <a:pt x="253603" y="1268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988"/>
        <p:cNvGrpSpPr/>
        <p:nvPr/>
      </p:nvGrpSpPr>
      <p:grpSpPr>
        <a:xfrm>
          <a:off x="0" y="0"/>
          <a:ext cx="0" cy="0"/>
          <a:chOff x="0" y="0"/>
          <a:chExt cx="0" cy="0"/>
        </a:xfrm>
      </p:grpSpPr>
      <p:grpSp>
        <p:nvGrpSpPr>
          <p:cNvPr id="1989" name="Google Shape;1989;p73"/>
          <p:cNvGrpSpPr/>
          <p:nvPr/>
        </p:nvGrpSpPr>
        <p:grpSpPr>
          <a:xfrm>
            <a:off x="4568296" y="7623196"/>
            <a:ext cx="1181034" cy="1387614"/>
            <a:chOff x="6805603" y="1046705"/>
            <a:chExt cx="1097888" cy="1277895"/>
          </a:xfrm>
        </p:grpSpPr>
        <p:sp>
          <p:nvSpPr>
            <p:cNvPr id="1990" name="Google Shape;1990;p73"/>
            <p:cNvSpPr/>
            <p:nvPr/>
          </p:nvSpPr>
          <p:spPr>
            <a:xfrm rot="1100420">
              <a:off x="7141985" y="1874813"/>
              <a:ext cx="152400" cy="436907"/>
            </a:xfrm>
            <a:prstGeom prst="roundRect">
              <a:avLst>
                <a:gd name="adj" fmla="val 16667"/>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91" name="Google Shape;1991;p73"/>
            <p:cNvSpPr/>
            <p:nvPr/>
          </p:nvSpPr>
          <p:spPr>
            <a:xfrm rot="826591">
              <a:off x="6902427" y="1141103"/>
              <a:ext cx="904241" cy="922418"/>
            </a:xfrm>
            <a:prstGeom prst="ellipse">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92" name="Google Shape;1992;p73"/>
            <p:cNvSpPr/>
            <p:nvPr/>
          </p:nvSpPr>
          <p:spPr>
            <a:xfrm rot="826591">
              <a:off x="6846848" y="1323092"/>
              <a:ext cx="197662" cy="326121"/>
            </a:xfrm>
            <a:prstGeom prst="ellipse">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93" name="Google Shape;1993;p73"/>
            <p:cNvSpPr/>
            <p:nvPr/>
          </p:nvSpPr>
          <p:spPr>
            <a:xfrm rot="826591">
              <a:off x="7648389" y="1519621"/>
              <a:ext cx="197662" cy="326121"/>
            </a:xfrm>
            <a:prstGeom prst="ellipse">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94" name="Google Shape;1994;p73"/>
            <p:cNvSpPr/>
            <p:nvPr/>
          </p:nvSpPr>
          <p:spPr>
            <a:xfrm rot="-9880359">
              <a:off x="7178956" y="1637818"/>
              <a:ext cx="306872" cy="247075"/>
            </a:xfrm>
            <a:prstGeom prst="blockArc">
              <a:avLst>
                <a:gd name="adj1" fmla="val 10800000"/>
                <a:gd name="adj2" fmla="val 0"/>
                <a:gd name="adj3" fmla="val 25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grpSp>
        <p:nvGrpSpPr>
          <p:cNvPr id="1995" name="Google Shape;1995;p73"/>
          <p:cNvGrpSpPr/>
          <p:nvPr/>
        </p:nvGrpSpPr>
        <p:grpSpPr>
          <a:xfrm rot="-1967241">
            <a:off x="5180715" y="6400930"/>
            <a:ext cx="1181033" cy="1403885"/>
            <a:chOff x="6805604" y="1046705"/>
            <a:chExt cx="1097888" cy="1292882"/>
          </a:xfrm>
        </p:grpSpPr>
        <p:sp>
          <p:nvSpPr>
            <p:cNvPr id="1996" name="Google Shape;1996;p73"/>
            <p:cNvSpPr/>
            <p:nvPr/>
          </p:nvSpPr>
          <p:spPr>
            <a:xfrm rot="582262">
              <a:off x="7185878" y="1892961"/>
              <a:ext cx="152400" cy="436908"/>
            </a:xfrm>
            <a:prstGeom prst="roundRect">
              <a:avLst>
                <a:gd name="adj" fmla="val 16667"/>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97" name="Google Shape;1997;p73"/>
            <p:cNvSpPr/>
            <p:nvPr/>
          </p:nvSpPr>
          <p:spPr>
            <a:xfrm rot="826591">
              <a:off x="6902428" y="1141103"/>
              <a:ext cx="904241" cy="922418"/>
            </a:xfrm>
            <a:prstGeom prst="ellipse">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98" name="Google Shape;1998;p73"/>
            <p:cNvSpPr/>
            <p:nvPr/>
          </p:nvSpPr>
          <p:spPr>
            <a:xfrm rot="826591">
              <a:off x="6846848" y="1323092"/>
              <a:ext cx="197662" cy="326121"/>
            </a:xfrm>
            <a:prstGeom prst="ellipse">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99" name="Google Shape;1999;p73"/>
            <p:cNvSpPr/>
            <p:nvPr/>
          </p:nvSpPr>
          <p:spPr>
            <a:xfrm rot="826591">
              <a:off x="7648389" y="1519621"/>
              <a:ext cx="197662" cy="326121"/>
            </a:xfrm>
            <a:prstGeom prst="ellipse">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00" name="Google Shape;2000;p73"/>
            <p:cNvSpPr/>
            <p:nvPr/>
          </p:nvSpPr>
          <p:spPr>
            <a:xfrm rot="726908">
              <a:off x="7119521" y="1730088"/>
              <a:ext cx="306872" cy="247075"/>
            </a:xfrm>
            <a:prstGeom prst="blockArc">
              <a:avLst>
                <a:gd name="adj1" fmla="val 10800000"/>
                <a:gd name="adj2" fmla="val 0"/>
                <a:gd name="adj3" fmla="val 25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
        <p:nvSpPr>
          <p:cNvPr id="2001" name="Google Shape;2001;p73"/>
          <p:cNvSpPr txBox="1"/>
          <p:nvPr/>
        </p:nvSpPr>
        <p:spPr>
          <a:xfrm>
            <a:off x="1000123" y="1167968"/>
            <a:ext cx="5248275"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Select one of the following scenarios. Read it carefully and prepare to act as that character. You can build on what is written here depending on how your caseworker (partner) interacts with you. Feel free to be creative. </a:t>
            </a:r>
            <a:endParaRPr/>
          </a:p>
        </p:txBody>
      </p:sp>
      <p:sp>
        <p:nvSpPr>
          <p:cNvPr id="2002" name="Google Shape;2002;p73"/>
          <p:cNvSpPr txBox="1"/>
          <p:nvPr/>
        </p:nvSpPr>
        <p:spPr>
          <a:xfrm>
            <a:off x="1000125" y="3465048"/>
            <a:ext cx="2433043" cy="12772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chemeClr val="dk1"/>
                </a:solidFill>
                <a:latin typeface="Calibri"/>
                <a:ea typeface="Calibri"/>
                <a:cs typeface="Calibri"/>
                <a:sym typeface="Calibri"/>
              </a:rPr>
              <a:t>SCENARIO 1</a:t>
            </a:r>
            <a:endParaRPr dirty="0"/>
          </a:p>
          <a:p>
            <a:pPr marL="0" marR="0" lvl="0" indent="0" algn="l" rtl="0">
              <a:spcBef>
                <a:spcPts val="0"/>
              </a:spcBef>
              <a:spcAft>
                <a:spcPts val="0"/>
              </a:spcAft>
              <a:buNone/>
            </a:pPr>
            <a:r>
              <a:rPr lang="en-US" sz="1100" dirty="0">
                <a:solidFill>
                  <a:schemeClr val="dk1"/>
                </a:solidFill>
                <a:latin typeface="Calibri"/>
                <a:ea typeface="Calibri"/>
                <a:cs typeface="Calibri"/>
                <a:sym typeface="Calibri"/>
              </a:rPr>
              <a:t>You are a 6 years old boy who fled his country when a war broke out. You have nightmares multiple times a week. Every time you dream something different, but in each dream you have to hide and run for your life. </a:t>
            </a:r>
            <a:endParaRPr dirty="0"/>
          </a:p>
        </p:txBody>
      </p:sp>
      <p:sp>
        <p:nvSpPr>
          <p:cNvPr id="2003" name="Google Shape;2003;p73"/>
          <p:cNvSpPr txBox="1"/>
          <p:nvPr/>
        </p:nvSpPr>
        <p:spPr>
          <a:xfrm>
            <a:off x="3815355" y="3461851"/>
            <a:ext cx="2433043"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chemeClr val="dk1"/>
                </a:solidFill>
                <a:latin typeface="Calibri"/>
                <a:ea typeface="Calibri"/>
                <a:cs typeface="Calibri"/>
                <a:sym typeface="Calibri"/>
              </a:rPr>
              <a:t>SCENARIO 2</a:t>
            </a:r>
            <a:endParaRPr dirty="0"/>
          </a:p>
          <a:p>
            <a:pPr marL="0" marR="0" lvl="0" indent="0" algn="l" rtl="0">
              <a:spcBef>
                <a:spcPts val="0"/>
              </a:spcBef>
              <a:spcAft>
                <a:spcPts val="0"/>
              </a:spcAft>
              <a:buNone/>
            </a:pPr>
            <a:r>
              <a:rPr lang="en-US" sz="1100" dirty="0">
                <a:solidFill>
                  <a:schemeClr val="dk1"/>
                </a:solidFill>
                <a:latin typeface="Calibri"/>
                <a:ea typeface="Calibri"/>
                <a:cs typeface="Calibri"/>
                <a:sym typeface="Calibri"/>
              </a:rPr>
              <a:t>You are a 13-year-old girl who struggles with nightmares after losing your Mom and all the changes it brought. Regularly you are having nightmares in which you fall. You fall of a cliff, of a bridge, of a tall building,… always falling into a big black hole. </a:t>
            </a:r>
            <a:endParaRPr dirty="0"/>
          </a:p>
        </p:txBody>
      </p:sp>
      <p:sp>
        <p:nvSpPr>
          <p:cNvPr id="2004" name="Google Shape;2004;p73"/>
          <p:cNvSpPr txBox="1"/>
          <p:nvPr/>
        </p:nvSpPr>
        <p:spPr>
          <a:xfrm>
            <a:off x="1000125" y="718367"/>
            <a:ext cx="524827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EXPRESSIVE ACTIVITY: DREAMWORK - ROLE PLAYS</a:t>
            </a:r>
            <a:endParaRPr/>
          </a:p>
        </p:txBody>
      </p:sp>
      <p:sp>
        <p:nvSpPr>
          <p:cNvPr id="2005" name="Google Shape;2005;p73"/>
          <p:cNvSpPr/>
          <p:nvPr/>
        </p:nvSpPr>
        <p:spPr>
          <a:xfrm>
            <a:off x="1432772" y="2304665"/>
            <a:ext cx="326452" cy="326452"/>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dk1"/>
              </a:solidFill>
              <a:latin typeface="Arial"/>
              <a:ea typeface="Arial"/>
              <a:cs typeface="Arial"/>
              <a:sym typeface="Arial"/>
            </a:endParaRPr>
          </a:p>
        </p:txBody>
      </p:sp>
      <p:grpSp>
        <p:nvGrpSpPr>
          <p:cNvPr id="2006" name="Google Shape;2006;p73"/>
          <p:cNvGrpSpPr/>
          <p:nvPr/>
        </p:nvGrpSpPr>
        <p:grpSpPr>
          <a:xfrm>
            <a:off x="1435166" y="2723873"/>
            <a:ext cx="322782" cy="521349"/>
            <a:chOff x="1435166" y="2565373"/>
            <a:chExt cx="322782" cy="679850"/>
          </a:xfrm>
        </p:grpSpPr>
        <p:sp>
          <p:nvSpPr>
            <p:cNvPr id="2007" name="Google Shape;2007;p73"/>
            <p:cNvSpPr/>
            <p:nvPr/>
          </p:nvSpPr>
          <p:spPr>
            <a:xfrm>
              <a:off x="1435166" y="2565373"/>
              <a:ext cx="322782" cy="649078"/>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2008" name="Google Shape;2008;p73"/>
            <p:cNvSpPr/>
            <p:nvPr/>
          </p:nvSpPr>
          <p:spPr>
            <a:xfrm>
              <a:off x="1540954" y="2935439"/>
              <a:ext cx="104999" cy="309784"/>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grpSp>
      <p:sp>
        <p:nvSpPr>
          <p:cNvPr id="2009" name="Google Shape;2009;p73"/>
          <p:cNvSpPr/>
          <p:nvPr/>
        </p:nvSpPr>
        <p:spPr>
          <a:xfrm>
            <a:off x="4396296" y="2137728"/>
            <a:ext cx="330163" cy="330163"/>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dk1"/>
              </a:solidFill>
              <a:latin typeface="Arial"/>
              <a:ea typeface="Arial"/>
              <a:cs typeface="Arial"/>
              <a:sym typeface="Arial"/>
            </a:endParaRPr>
          </a:p>
        </p:txBody>
      </p:sp>
      <p:grpSp>
        <p:nvGrpSpPr>
          <p:cNvPr id="2010" name="Google Shape;2010;p73"/>
          <p:cNvGrpSpPr/>
          <p:nvPr/>
        </p:nvGrpSpPr>
        <p:grpSpPr>
          <a:xfrm>
            <a:off x="4335884" y="2524597"/>
            <a:ext cx="450986" cy="649078"/>
            <a:chOff x="4335884" y="2351943"/>
            <a:chExt cx="450986" cy="820851"/>
          </a:xfrm>
        </p:grpSpPr>
        <p:sp>
          <p:nvSpPr>
            <p:cNvPr id="2011" name="Google Shape;2011;p73"/>
            <p:cNvSpPr/>
            <p:nvPr/>
          </p:nvSpPr>
          <p:spPr>
            <a:xfrm>
              <a:off x="4398717" y="2351943"/>
              <a:ext cx="326452" cy="426862"/>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2012" name="Google Shape;2012;p73"/>
            <p:cNvSpPr/>
            <p:nvPr/>
          </p:nvSpPr>
          <p:spPr>
            <a:xfrm>
              <a:off x="4335884" y="2565373"/>
              <a:ext cx="450986" cy="607421"/>
            </a:xfrm>
            <a:prstGeom prst="trapezoid">
              <a:avLst>
                <a:gd name="adj" fmla="val 13284"/>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2013" name="Google Shape;2013;p73"/>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14" name="Google Shape;2014;p73"/>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15" name="Google Shape;2015;p73"/>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16" name="Google Shape;2016;p73"/>
          <p:cNvSpPr/>
          <p:nvPr/>
        </p:nvSpPr>
        <p:spPr>
          <a:xfrm rot="1782986">
            <a:off x="286724" y="168964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17" name="Google Shape;2017;p73"/>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2021"/>
        <p:cNvGrpSpPr/>
        <p:nvPr/>
      </p:nvGrpSpPr>
      <p:grpSpPr>
        <a:xfrm>
          <a:off x="0" y="0"/>
          <a:ext cx="0" cy="0"/>
          <a:chOff x="0" y="0"/>
          <a:chExt cx="0" cy="0"/>
        </a:xfrm>
      </p:grpSpPr>
      <p:sp>
        <p:nvSpPr>
          <p:cNvPr id="2022" name="Google Shape;2022;p74"/>
          <p:cNvSpPr txBox="1"/>
          <p:nvPr/>
        </p:nvSpPr>
        <p:spPr>
          <a:xfrm>
            <a:off x="1011050" y="710456"/>
            <a:ext cx="524827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DEALING WITH FEARS</a:t>
            </a:r>
            <a:endParaRPr/>
          </a:p>
        </p:txBody>
      </p:sp>
      <p:sp>
        <p:nvSpPr>
          <p:cNvPr id="2023" name="Google Shape;2023;p74"/>
          <p:cNvSpPr/>
          <p:nvPr/>
        </p:nvSpPr>
        <p:spPr>
          <a:xfrm>
            <a:off x="2501900" y="1231312"/>
            <a:ext cx="3745466" cy="1709923"/>
          </a:xfrm>
          <a:prstGeom prst="rect">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4" name="Google Shape;2024;p74"/>
          <p:cNvSpPr txBox="1"/>
          <p:nvPr/>
        </p:nvSpPr>
        <p:spPr>
          <a:xfrm>
            <a:off x="995079" y="1228633"/>
            <a:ext cx="1321602" cy="689589"/>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US" sz="1100" i="0" u="none" strike="noStrike">
                <a:solidFill>
                  <a:srgbClr val="000000"/>
                </a:solidFill>
                <a:latin typeface="Calibri"/>
                <a:ea typeface="Calibri"/>
                <a:cs typeface="Calibri"/>
                <a:sym typeface="Calibri"/>
              </a:rPr>
              <a:t>Why is it important to talk with children about their fears?</a:t>
            </a:r>
            <a:endParaRPr/>
          </a:p>
        </p:txBody>
      </p:sp>
      <p:sp>
        <p:nvSpPr>
          <p:cNvPr id="2025" name="Google Shape;2025;p74"/>
          <p:cNvSpPr/>
          <p:nvPr/>
        </p:nvSpPr>
        <p:spPr>
          <a:xfrm>
            <a:off x="2501900" y="3271953"/>
            <a:ext cx="3745466" cy="2085043"/>
          </a:xfrm>
          <a:prstGeom prst="rect">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6" name="Google Shape;2026;p74"/>
          <p:cNvSpPr txBox="1"/>
          <p:nvPr/>
        </p:nvSpPr>
        <p:spPr>
          <a:xfrm>
            <a:off x="995079" y="3271953"/>
            <a:ext cx="1309210" cy="689589"/>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Clr>
                <a:srgbClr val="000000"/>
              </a:buClr>
              <a:buSzPts val="1100"/>
              <a:buFont typeface="Calibri"/>
              <a:buNone/>
            </a:pPr>
            <a:r>
              <a:rPr lang="en-US" sz="1100" i="0" u="none" strike="noStrike">
                <a:solidFill>
                  <a:srgbClr val="000000"/>
                </a:solidFill>
                <a:latin typeface="Calibri"/>
                <a:ea typeface="Calibri"/>
                <a:cs typeface="Calibri"/>
                <a:sym typeface="Calibri"/>
              </a:rPr>
              <a:t>Why can it be hard for children to talk about their fears?</a:t>
            </a:r>
            <a:endParaRPr/>
          </a:p>
        </p:txBody>
      </p:sp>
      <p:sp>
        <p:nvSpPr>
          <p:cNvPr id="2027" name="Google Shape;2027;p74"/>
          <p:cNvSpPr/>
          <p:nvPr/>
        </p:nvSpPr>
        <p:spPr>
          <a:xfrm>
            <a:off x="2501900" y="5717193"/>
            <a:ext cx="3745466" cy="2085043"/>
          </a:xfrm>
          <a:prstGeom prst="rect">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8" name="Google Shape;2028;p74"/>
          <p:cNvSpPr txBox="1"/>
          <p:nvPr/>
        </p:nvSpPr>
        <p:spPr>
          <a:xfrm>
            <a:off x="995079" y="5717193"/>
            <a:ext cx="1309210" cy="858866"/>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Why can it be hard for caregivers to listen to children’s fears?</a:t>
            </a:r>
            <a:endParaRPr/>
          </a:p>
        </p:txBody>
      </p:sp>
      <p:sp>
        <p:nvSpPr>
          <p:cNvPr id="2029" name="Google Shape;2029;p74"/>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0" name="Google Shape;2030;p74"/>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1" name="Google Shape;2031;p74"/>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2" name="Google Shape;2032;p74"/>
          <p:cNvSpPr/>
          <p:nvPr/>
        </p:nvSpPr>
        <p:spPr>
          <a:xfrm rot="1782986">
            <a:off x="286724" y="168964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3" name="Google Shape;2033;p74"/>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sp>
        <p:nvSpPr>
          <p:cNvPr id="2038" name="Google Shape;2038;p75"/>
          <p:cNvSpPr/>
          <p:nvPr/>
        </p:nvSpPr>
        <p:spPr>
          <a:xfrm rot="1782986">
            <a:off x="-1328855" y="5145441"/>
            <a:ext cx="3595260" cy="3099365"/>
          </a:xfrm>
          <a:prstGeom prst="hexagon">
            <a:avLst>
              <a:gd name="adj" fmla="val 28965"/>
              <a:gd name="vf" fmla="val 115470"/>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9" name="Google Shape;2039;p75"/>
          <p:cNvSpPr/>
          <p:nvPr/>
        </p:nvSpPr>
        <p:spPr>
          <a:xfrm rot="1782986">
            <a:off x="4678406" y="654853"/>
            <a:ext cx="3595260" cy="3099365"/>
          </a:xfrm>
          <a:prstGeom prst="hexagon">
            <a:avLst>
              <a:gd name="adj" fmla="val 28965"/>
              <a:gd name="vf" fmla="val 115470"/>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40" name="Google Shape;2040;p75"/>
          <p:cNvSpPr/>
          <p:nvPr/>
        </p:nvSpPr>
        <p:spPr>
          <a:xfrm>
            <a:off x="2501900" y="2149381"/>
            <a:ext cx="3745466" cy="1071180"/>
          </a:xfrm>
          <a:prstGeom prst="rect">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41" name="Google Shape;2041;p75"/>
          <p:cNvSpPr txBox="1"/>
          <p:nvPr/>
        </p:nvSpPr>
        <p:spPr>
          <a:xfrm>
            <a:off x="993324" y="1696523"/>
            <a:ext cx="526481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Please review the learning objectives and write your reflection in the text box.</a:t>
            </a:r>
            <a:endParaRPr/>
          </a:p>
        </p:txBody>
      </p:sp>
      <p:sp>
        <p:nvSpPr>
          <p:cNvPr id="2042" name="Google Shape;2042;p75"/>
          <p:cNvSpPr txBox="1"/>
          <p:nvPr/>
        </p:nvSpPr>
        <p:spPr>
          <a:xfrm>
            <a:off x="993326" y="2107349"/>
            <a:ext cx="1321602" cy="1028143"/>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About which learning objectives do you feel confident you have achieved them? </a:t>
            </a:r>
            <a:endParaRPr/>
          </a:p>
        </p:txBody>
      </p:sp>
      <p:sp>
        <p:nvSpPr>
          <p:cNvPr id="2043" name="Google Shape;2043;p75"/>
          <p:cNvSpPr/>
          <p:nvPr/>
        </p:nvSpPr>
        <p:spPr>
          <a:xfrm>
            <a:off x="2501900" y="3398040"/>
            <a:ext cx="3745466" cy="1118934"/>
          </a:xfrm>
          <a:prstGeom prst="rect">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44" name="Google Shape;2044;p75"/>
          <p:cNvSpPr txBox="1"/>
          <p:nvPr/>
        </p:nvSpPr>
        <p:spPr>
          <a:xfrm>
            <a:off x="1007471" y="3413814"/>
            <a:ext cx="1309210" cy="1197420"/>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On which learning objectives would you need more information, practice or support? </a:t>
            </a:r>
            <a:endParaRPr/>
          </a:p>
        </p:txBody>
      </p:sp>
      <p:sp>
        <p:nvSpPr>
          <p:cNvPr id="2045" name="Google Shape;2045;p75"/>
          <p:cNvSpPr txBox="1"/>
          <p:nvPr/>
        </p:nvSpPr>
        <p:spPr>
          <a:xfrm>
            <a:off x="993324" y="1264346"/>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LEARNING OBJECTIVES</a:t>
            </a:r>
            <a:endParaRPr/>
          </a:p>
        </p:txBody>
      </p:sp>
      <p:sp>
        <p:nvSpPr>
          <p:cNvPr id="2046" name="Google Shape;2046;p75"/>
          <p:cNvSpPr txBox="1"/>
          <p:nvPr/>
        </p:nvSpPr>
        <p:spPr>
          <a:xfrm>
            <a:off x="996286" y="713169"/>
            <a:ext cx="526481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US" sz="1400" b="1">
                <a:solidFill>
                  <a:schemeClr val="lt1"/>
                </a:solidFill>
                <a:highlight>
                  <a:srgbClr val="5FC6C5"/>
                </a:highlight>
                <a:latin typeface="Calibri"/>
                <a:ea typeface="Calibri"/>
                <a:cs typeface="Calibri"/>
                <a:sym typeface="Calibri"/>
              </a:rPr>
              <a:t>SESSION 5: MODULE CLOSING</a:t>
            </a:r>
            <a:endParaRPr/>
          </a:p>
        </p:txBody>
      </p:sp>
      <p:sp>
        <p:nvSpPr>
          <p:cNvPr id="2047" name="Google Shape;2047;p75"/>
          <p:cNvSpPr txBox="1"/>
          <p:nvPr/>
        </p:nvSpPr>
        <p:spPr>
          <a:xfrm>
            <a:off x="993324" y="5187134"/>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REFLECTION</a:t>
            </a:r>
            <a:endParaRPr/>
          </a:p>
        </p:txBody>
      </p:sp>
      <p:sp>
        <p:nvSpPr>
          <p:cNvPr id="2048" name="Google Shape;2048;p75"/>
          <p:cNvSpPr/>
          <p:nvPr/>
        </p:nvSpPr>
        <p:spPr>
          <a:xfrm>
            <a:off x="2501900" y="5633117"/>
            <a:ext cx="3745466" cy="939353"/>
          </a:xfrm>
          <a:prstGeom prst="rect">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49" name="Google Shape;2049;p75"/>
          <p:cNvSpPr txBox="1"/>
          <p:nvPr/>
        </p:nvSpPr>
        <p:spPr>
          <a:xfrm>
            <a:off x="993326" y="5628588"/>
            <a:ext cx="1321602" cy="520312"/>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What surprised you?</a:t>
            </a:r>
            <a:endParaRPr/>
          </a:p>
        </p:txBody>
      </p:sp>
      <p:sp>
        <p:nvSpPr>
          <p:cNvPr id="2050" name="Google Shape;2050;p75"/>
          <p:cNvSpPr/>
          <p:nvPr/>
        </p:nvSpPr>
        <p:spPr>
          <a:xfrm>
            <a:off x="2501900" y="6753342"/>
            <a:ext cx="3745466" cy="981230"/>
          </a:xfrm>
          <a:prstGeom prst="rect">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1" name="Google Shape;2051;p75"/>
          <p:cNvSpPr txBox="1"/>
          <p:nvPr/>
        </p:nvSpPr>
        <p:spPr>
          <a:xfrm>
            <a:off x="1007471" y="6762391"/>
            <a:ext cx="1309210" cy="520312"/>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What challenged you?</a:t>
            </a:r>
            <a:endParaRPr/>
          </a:p>
        </p:txBody>
      </p:sp>
      <p:sp>
        <p:nvSpPr>
          <p:cNvPr id="2052" name="Google Shape;2052;p75"/>
          <p:cNvSpPr/>
          <p:nvPr/>
        </p:nvSpPr>
        <p:spPr>
          <a:xfrm>
            <a:off x="2501900" y="7928131"/>
            <a:ext cx="3745466" cy="981230"/>
          </a:xfrm>
          <a:prstGeom prst="rect">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3" name="Google Shape;2053;p75"/>
          <p:cNvSpPr txBox="1"/>
          <p:nvPr/>
        </p:nvSpPr>
        <p:spPr>
          <a:xfrm>
            <a:off x="1007471" y="7928131"/>
            <a:ext cx="1309210" cy="689589"/>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What would you like to learn more about? </a:t>
            </a:r>
            <a:endParaRPr/>
          </a:p>
        </p:txBody>
      </p:sp>
      <p:sp>
        <p:nvSpPr>
          <p:cNvPr id="2054" name="Google Shape;2054;p75"/>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5" name="Google Shape;2055;p75"/>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6" name="Google Shape;2056;p75"/>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7" name="Google Shape;2057;p75"/>
          <p:cNvSpPr/>
          <p:nvPr/>
        </p:nvSpPr>
        <p:spPr>
          <a:xfrm rot="1782986">
            <a:off x="286724" y="168964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8" name="Google Shape;2058;p75"/>
          <p:cNvSpPr/>
          <p:nvPr/>
        </p:nvSpPr>
        <p:spPr>
          <a:xfrm rot="1782986">
            <a:off x="286724" y="215249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2062"/>
        <p:cNvGrpSpPr/>
        <p:nvPr/>
      </p:nvGrpSpPr>
      <p:grpSpPr>
        <a:xfrm>
          <a:off x="0" y="0"/>
          <a:ext cx="0" cy="0"/>
          <a:chOff x="0" y="0"/>
          <a:chExt cx="0" cy="0"/>
        </a:xfrm>
      </p:grpSpPr>
      <p:sp>
        <p:nvSpPr>
          <p:cNvPr id="2063" name="Google Shape;2063;p76"/>
          <p:cNvSpPr/>
          <p:nvPr/>
        </p:nvSpPr>
        <p:spPr>
          <a:xfrm>
            <a:off x="0" y="0"/>
            <a:ext cx="6858000" cy="3314700"/>
          </a:xfrm>
          <a:prstGeom prst="rect">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64" name="Google Shape;2064;p76"/>
          <p:cNvSpPr txBox="1"/>
          <p:nvPr/>
        </p:nvSpPr>
        <p:spPr>
          <a:xfrm>
            <a:off x="752439" y="4817751"/>
            <a:ext cx="5061022" cy="37856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5"/>
              </a:buClr>
              <a:buSzPts val="2000"/>
              <a:buFont typeface="Garamond"/>
              <a:buNone/>
            </a:pPr>
            <a:r>
              <a:rPr lang="en-US" sz="2000" b="1" i="0" u="none" strike="noStrike" cap="none" dirty="0">
                <a:solidFill>
                  <a:schemeClr val="accent5"/>
                </a:solidFill>
                <a:latin typeface="Garamond"/>
                <a:ea typeface="Garamond"/>
                <a:cs typeface="Garamond"/>
                <a:sym typeface="Garamond"/>
              </a:rPr>
              <a:t>MODULE 3</a:t>
            </a:r>
            <a:endParaRPr dirty="0"/>
          </a:p>
          <a:p>
            <a:pPr marL="0" marR="0" lvl="0" indent="0" algn="l" rtl="0">
              <a:lnSpc>
                <a:spcPct val="100000"/>
              </a:lnSpc>
              <a:spcBef>
                <a:spcPts val="0"/>
              </a:spcBef>
              <a:spcAft>
                <a:spcPts val="0"/>
              </a:spcAft>
              <a:buClr>
                <a:schemeClr val="accent5"/>
              </a:buClr>
              <a:buSzPts val="2000"/>
              <a:buFont typeface="Garamond"/>
              <a:buNone/>
            </a:pPr>
            <a:r>
              <a:rPr lang="en-US" sz="2000" b="1" dirty="0">
                <a:solidFill>
                  <a:schemeClr val="accent5"/>
                </a:solidFill>
                <a:latin typeface="Garamond"/>
                <a:ea typeface="Garamond"/>
                <a:cs typeface="Garamond"/>
                <a:sym typeface="Garamond"/>
              </a:rPr>
              <a:t> </a:t>
            </a:r>
            <a:endParaRPr sz="4400" b="1" dirty="0">
              <a:solidFill>
                <a:schemeClr val="accent5"/>
              </a:solidFill>
              <a:latin typeface="Garamond"/>
              <a:ea typeface="Garamond"/>
              <a:cs typeface="Garamond"/>
              <a:sym typeface="Garamond"/>
            </a:endParaRPr>
          </a:p>
          <a:p>
            <a:pPr marL="0" marR="0" lvl="0" indent="0" algn="l" rtl="0">
              <a:spcBef>
                <a:spcPts val="0"/>
              </a:spcBef>
              <a:spcAft>
                <a:spcPts val="0"/>
              </a:spcAft>
              <a:buNone/>
            </a:pPr>
            <a:r>
              <a:rPr lang="en-US" sz="4000" b="1" dirty="0">
                <a:solidFill>
                  <a:schemeClr val="accent5"/>
                </a:solidFill>
                <a:latin typeface="Garamond"/>
                <a:ea typeface="Garamond"/>
                <a:cs typeface="Garamond"/>
                <a:sym typeface="Garamond"/>
              </a:rPr>
              <a:t>Mental Health and Psychosocial Support Needs – Signs of depression, self harm and risk of suicide</a:t>
            </a:r>
            <a:endParaRPr dirty="0"/>
          </a:p>
        </p:txBody>
      </p:sp>
      <p:sp>
        <p:nvSpPr>
          <p:cNvPr id="2065" name="Google Shape;2065;p76"/>
          <p:cNvSpPr/>
          <p:nvPr/>
        </p:nvSpPr>
        <p:spPr>
          <a:xfrm rot="1782986">
            <a:off x="539630" y="2109486"/>
            <a:ext cx="2269827" cy="1956740"/>
          </a:xfrm>
          <a:prstGeom prst="hexagon">
            <a:avLst>
              <a:gd name="adj" fmla="val 28965"/>
              <a:gd name="vf" fmla="val 11547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066" name="Google Shape;2066;p76"/>
          <p:cNvGrpSpPr/>
          <p:nvPr/>
        </p:nvGrpSpPr>
        <p:grpSpPr>
          <a:xfrm>
            <a:off x="896621" y="2421667"/>
            <a:ext cx="1544622" cy="1210638"/>
            <a:chOff x="1030476" y="2741930"/>
            <a:chExt cx="2428669" cy="1903531"/>
          </a:xfrm>
        </p:grpSpPr>
        <p:sp>
          <p:nvSpPr>
            <p:cNvPr id="2067" name="Google Shape;2067;p76"/>
            <p:cNvSpPr/>
            <p:nvPr/>
          </p:nvSpPr>
          <p:spPr>
            <a:xfrm>
              <a:off x="1588434" y="4284447"/>
              <a:ext cx="262556" cy="361014"/>
            </a:xfrm>
            <a:custGeom>
              <a:avLst/>
              <a:gdLst/>
              <a:ahLst/>
              <a:cxnLst/>
              <a:rect l="l" t="t" r="r" b="b"/>
              <a:pathLst>
                <a:path w="262556" h="361014" extrusionOk="0">
                  <a:moveTo>
                    <a:pt x="0" y="229737"/>
                  </a:moveTo>
                  <a:cubicBezTo>
                    <a:pt x="0" y="302238"/>
                    <a:pt x="58776" y="361015"/>
                    <a:pt x="131278" y="361015"/>
                  </a:cubicBezTo>
                  <a:cubicBezTo>
                    <a:pt x="203780" y="361015"/>
                    <a:pt x="262556" y="302238"/>
                    <a:pt x="262556" y="229737"/>
                  </a:cubicBezTo>
                  <a:lnTo>
                    <a:pt x="262556" y="0"/>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8" name="Google Shape;2068;p76"/>
            <p:cNvSpPr/>
            <p:nvPr/>
          </p:nvSpPr>
          <p:spPr>
            <a:xfrm>
              <a:off x="1030476" y="2741930"/>
              <a:ext cx="2428669" cy="1903531"/>
            </a:xfrm>
            <a:custGeom>
              <a:avLst/>
              <a:gdLst/>
              <a:ahLst/>
              <a:cxnLst/>
              <a:rect l="l" t="t" r="r" b="b"/>
              <a:pathLst>
                <a:path w="2428669" h="1903531" extrusionOk="0">
                  <a:moveTo>
                    <a:pt x="229763" y="1772253"/>
                  </a:moveTo>
                  <a:cubicBezTo>
                    <a:pt x="229763" y="1844755"/>
                    <a:pt x="288539" y="1903531"/>
                    <a:pt x="361041" y="1903531"/>
                  </a:cubicBezTo>
                  <a:cubicBezTo>
                    <a:pt x="433542" y="1903531"/>
                    <a:pt x="492319" y="1844755"/>
                    <a:pt x="492319" y="1772253"/>
                  </a:cubicBezTo>
                  <a:lnTo>
                    <a:pt x="492319" y="1476878"/>
                  </a:lnTo>
                  <a:lnTo>
                    <a:pt x="1083070" y="1476878"/>
                  </a:lnTo>
                  <a:lnTo>
                    <a:pt x="1083070" y="1772253"/>
                  </a:lnTo>
                  <a:cubicBezTo>
                    <a:pt x="1083070" y="1844755"/>
                    <a:pt x="1141846" y="1903531"/>
                    <a:pt x="1214348" y="1903531"/>
                  </a:cubicBezTo>
                  <a:cubicBezTo>
                    <a:pt x="1286849" y="1903531"/>
                    <a:pt x="1345626" y="1844755"/>
                    <a:pt x="1345626" y="1772253"/>
                  </a:cubicBezTo>
                  <a:lnTo>
                    <a:pt x="1345626" y="1476878"/>
                  </a:lnTo>
                  <a:lnTo>
                    <a:pt x="1411265" y="1476878"/>
                  </a:lnTo>
                  <a:lnTo>
                    <a:pt x="1411265" y="1772253"/>
                  </a:lnTo>
                  <a:cubicBezTo>
                    <a:pt x="1411265" y="1844755"/>
                    <a:pt x="1470041" y="1903531"/>
                    <a:pt x="1542543" y="1903531"/>
                  </a:cubicBezTo>
                  <a:cubicBezTo>
                    <a:pt x="1615044" y="1903531"/>
                    <a:pt x="1673821" y="1844755"/>
                    <a:pt x="1673821" y="1772253"/>
                  </a:cubicBezTo>
                  <a:lnTo>
                    <a:pt x="1673821" y="1273397"/>
                  </a:lnTo>
                  <a:cubicBezTo>
                    <a:pt x="1673821" y="1113891"/>
                    <a:pt x="1803126" y="984585"/>
                    <a:pt x="1962633" y="984585"/>
                  </a:cubicBezTo>
                  <a:lnTo>
                    <a:pt x="2117508" y="984585"/>
                  </a:lnTo>
                  <a:cubicBezTo>
                    <a:pt x="2289285" y="984657"/>
                    <a:pt x="2428597" y="845463"/>
                    <a:pt x="2428669" y="673686"/>
                  </a:cubicBezTo>
                  <a:cubicBezTo>
                    <a:pt x="2428669" y="673630"/>
                    <a:pt x="2428669" y="673578"/>
                    <a:pt x="2428669" y="673522"/>
                  </a:cubicBezTo>
                  <a:lnTo>
                    <a:pt x="2428669" y="664857"/>
                  </a:lnTo>
                  <a:cubicBezTo>
                    <a:pt x="2428653" y="587686"/>
                    <a:pt x="2366096" y="525132"/>
                    <a:pt x="2288924" y="525112"/>
                  </a:cubicBezTo>
                  <a:lnTo>
                    <a:pt x="2230932" y="525112"/>
                  </a:lnTo>
                  <a:cubicBezTo>
                    <a:pt x="2224565" y="391110"/>
                    <a:pt x="2141052" y="272963"/>
                    <a:pt x="2016850" y="222254"/>
                  </a:cubicBezTo>
                  <a:cubicBezTo>
                    <a:pt x="1996174" y="126322"/>
                    <a:pt x="1955872" y="0"/>
                    <a:pt x="1887148" y="0"/>
                  </a:cubicBezTo>
                  <a:cubicBezTo>
                    <a:pt x="1819900" y="0"/>
                    <a:pt x="1779926" y="120907"/>
                    <a:pt x="1758823" y="215952"/>
                  </a:cubicBezTo>
                  <a:cubicBezTo>
                    <a:pt x="1675560" y="245021"/>
                    <a:pt x="1601451" y="295559"/>
                    <a:pt x="1543987" y="362459"/>
                  </a:cubicBezTo>
                  <a:lnTo>
                    <a:pt x="1377362" y="524029"/>
                  </a:lnTo>
                  <a:lnTo>
                    <a:pt x="1172208" y="729184"/>
                  </a:lnTo>
                  <a:cubicBezTo>
                    <a:pt x="1113746" y="787635"/>
                    <a:pt x="1034464" y="820478"/>
                    <a:pt x="951792" y="820488"/>
                  </a:cubicBezTo>
                  <a:lnTo>
                    <a:pt x="415423" y="820488"/>
                  </a:lnTo>
                  <a:lnTo>
                    <a:pt x="224151" y="629183"/>
                  </a:lnTo>
                  <a:cubicBezTo>
                    <a:pt x="172873" y="577905"/>
                    <a:pt x="89735" y="577905"/>
                    <a:pt x="38458" y="629183"/>
                  </a:cubicBezTo>
                  <a:cubicBezTo>
                    <a:pt x="-12819" y="680460"/>
                    <a:pt x="-12819" y="763598"/>
                    <a:pt x="38458" y="814875"/>
                  </a:cubicBezTo>
                  <a:lnTo>
                    <a:pt x="229763" y="1006147"/>
                  </a:lnTo>
                  <a:close/>
                  <a:moveTo>
                    <a:pt x="1651339" y="1104147"/>
                  </a:moveTo>
                  <a:lnTo>
                    <a:pt x="1270633" y="723440"/>
                  </a:lnTo>
                  <a:lnTo>
                    <a:pt x="1363447" y="630627"/>
                  </a:lnTo>
                  <a:lnTo>
                    <a:pt x="1734964" y="1002143"/>
                  </a:lnTo>
                  <a:cubicBezTo>
                    <a:pt x="1700986" y="1030647"/>
                    <a:pt x="1672626" y="1065239"/>
                    <a:pt x="1651339" y="11041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2072"/>
        <p:cNvGrpSpPr/>
        <p:nvPr/>
      </p:nvGrpSpPr>
      <p:grpSpPr>
        <a:xfrm>
          <a:off x="0" y="0"/>
          <a:ext cx="0" cy="0"/>
          <a:chOff x="0" y="0"/>
          <a:chExt cx="0" cy="0"/>
        </a:xfrm>
      </p:grpSpPr>
      <p:sp>
        <p:nvSpPr>
          <p:cNvPr id="2073" name="Google Shape;2073;p77"/>
          <p:cNvSpPr txBox="1"/>
          <p:nvPr/>
        </p:nvSpPr>
        <p:spPr>
          <a:xfrm>
            <a:off x="1567786" y="1310779"/>
            <a:ext cx="4682543" cy="18620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Calibri"/>
              <a:buNone/>
            </a:pPr>
            <a:r>
              <a:rPr lang="en-US" sz="1100" b="1" dirty="0">
                <a:solidFill>
                  <a:schemeClr val="dk1"/>
                </a:solidFill>
                <a:latin typeface="Calibri"/>
                <a:ea typeface="Calibri"/>
                <a:cs typeface="Calibri"/>
                <a:sym typeface="Calibri"/>
              </a:rPr>
              <a:t>Session 1: </a:t>
            </a:r>
            <a:r>
              <a:rPr lang="en-US" sz="1100" dirty="0">
                <a:solidFill>
                  <a:schemeClr val="dk1"/>
                </a:solidFill>
                <a:latin typeface="Calibri"/>
                <a:ea typeface="Calibri"/>
                <a:cs typeface="Calibri"/>
                <a:sym typeface="Calibri"/>
              </a:rPr>
              <a:t>Module opening</a:t>
            </a:r>
            <a:endParaRPr dirty="0"/>
          </a:p>
          <a:p>
            <a:pPr marL="0" marR="0" lvl="0" indent="0" algn="l" rtl="0">
              <a:spcBef>
                <a:spcPts val="1800"/>
              </a:spcBef>
              <a:spcAft>
                <a:spcPts val="0"/>
              </a:spcAft>
              <a:buClr>
                <a:schemeClr val="dk1"/>
              </a:buClr>
              <a:buSzPts val="1100"/>
              <a:buFont typeface="Calibri"/>
              <a:buNone/>
            </a:pPr>
            <a:r>
              <a:rPr lang="en-US" sz="1100" b="1" dirty="0">
                <a:solidFill>
                  <a:schemeClr val="dk1"/>
                </a:solidFill>
                <a:latin typeface="Calibri"/>
                <a:ea typeface="Calibri"/>
                <a:cs typeface="Calibri"/>
                <a:sym typeface="Calibri"/>
              </a:rPr>
              <a:t>Session 2: </a:t>
            </a:r>
            <a:r>
              <a:rPr lang="en-GB" sz="1100" dirty="0">
                <a:solidFill>
                  <a:schemeClr val="dk1"/>
                </a:solidFill>
                <a:latin typeface="Calibri"/>
                <a:ea typeface="Calibri"/>
                <a:cs typeface="Calibri"/>
                <a:sym typeface="Calibri"/>
              </a:rPr>
              <a:t>What is depression and what could be signs I can recognize? </a:t>
            </a:r>
          </a:p>
          <a:p>
            <a:pPr marL="0" marR="0" lvl="0" indent="0" algn="l" rtl="0">
              <a:spcBef>
                <a:spcPts val="1800"/>
              </a:spcBef>
              <a:spcAft>
                <a:spcPts val="0"/>
              </a:spcAft>
              <a:buClr>
                <a:schemeClr val="dk1"/>
              </a:buClr>
              <a:buSzPts val="1100"/>
              <a:buFont typeface="Calibri"/>
              <a:buNone/>
            </a:pPr>
            <a:r>
              <a:rPr lang="en-US" sz="1100" b="1" dirty="0">
                <a:solidFill>
                  <a:schemeClr val="dk1"/>
                </a:solidFill>
                <a:latin typeface="Calibri"/>
                <a:ea typeface="Calibri"/>
                <a:cs typeface="Calibri"/>
                <a:sym typeface="Calibri"/>
              </a:rPr>
              <a:t>Session 3: </a:t>
            </a:r>
            <a:r>
              <a:rPr lang="en-US" sz="1100" dirty="0">
                <a:solidFill>
                  <a:schemeClr val="dk1"/>
                </a:solidFill>
                <a:latin typeface="Calibri"/>
                <a:ea typeface="Calibri"/>
                <a:cs typeface="Calibri"/>
                <a:sym typeface="Calibri"/>
              </a:rPr>
              <a:t>What are the risk factors and risk levels of self-harm and suicide? </a:t>
            </a:r>
            <a:endParaRPr dirty="0"/>
          </a:p>
          <a:p>
            <a:pPr marL="0" marR="0" lvl="0" indent="0" algn="l" rtl="0">
              <a:spcBef>
                <a:spcPts val="1800"/>
              </a:spcBef>
              <a:spcAft>
                <a:spcPts val="0"/>
              </a:spcAft>
              <a:buClr>
                <a:schemeClr val="dk1"/>
              </a:buClr>
              <a:buSzPts val="1100"/>
              <a:buFont typeface="Calibri"/>
              <a:buNone/>
            </a:pPr>
            <a:r>
              <a:rPr lang="en-US" sz="1100" b="1" dirty="0">
                <a:solidFill>
                  <a:schemeClr val="dk1"/>
                </a:solidFill>
                <a:latin typeface="Calibri"/>
                <a:ea typeface="Calibri"/>
                <a:cs typeface="Calibri"/>
                <a:sym typeface="Calibri"/>
              </a:rPr>
              <a:t>Session 4: </a:t>
            </a:r>
            <a:r>
              <a:rPr lang="en-US" sz="1100" dirty="0">
                <a:solidFill>
                  <a:schemeClr val="dk1"/>
                </a:solidFill>
                <a:latin typeface="Calibri"/>
                <a:ea typeface="Calibri"/>
                <a:cs typeface="Calibri"/>
                <a:sym typeface="Calibri"/>
              </a:rPr>
              <a:t>How can I assess the risk of suicide and which support can I provide? </a:t>
            </a:r>
            <a:endParaRPr dirty="0"/>
          </a:p>
          <a:p>
            <a:pPr marL="0" marR="0" lvl="0" indent="0" algn="l" rtl="0">
              <a:spcBef>
                <a:spcPts val="1800"/>
              </a:spcBef>
              <a:spcAft>
                <a:spcPts val="0"/>
              </a:spcAft>
              <a:buClr>
                <a:schemeClr val="dk1"/>
              </a:buClr>
              <a:buSzPts val="1100"/>
              <a:buFont typeface="Calibri"/>
              <a:buNone/>
            </a:pPr>
            <a:r>
              <a:rPr lang="en-US" sz="1100" b="1" dirty="0">
                <a:solidFill>
                  <a:schemeClr val="dk1"/>
                </a:solidFill>
                <a:latin typeface="Calibri"/>
                <a:ea typeface="Calibri"/>
                <a:cs typeface="Calibri"/>
                <a:sym typeface="Calibri"/>
              </a:rPr>
              <a:t>Session 5: </a:t>
            </a:r>
            <a:r>
              <a:rPr lang="en-US" sz="1100" dirty="0">
                <a:solidFill>
                  <a:schemeClr val="dk1"/>
                </a:solidFill>
                <a:latin typeface="Calibri"/>
                <a:ea typeface="Calibri"/>
                <a:cs typeface="Calibri"/>
                <a:sym typeface="Calibri"/>
              </a:rPr>
              <a:t>Module closing </a:t>
            </a:r>
            <a:endParaRPr dirty="0"/>
          </a:p>
        </p:txBody>
      </p:sp>
      <p:sp>
        <p:nvSpPr>
          <p:cNvPr id="2074" name="Google Shape;2074;p77"/>
          <p:cNvSpPr txBox="1"/>
          <p:nvPr/>
        </p:nvSpPr>
        <p:spPr>
          <a:xfrm>
            <a:off x="996287" y="713169"/>
            <a:ext cx="380716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US" sz="1400" b="1">
                <a:solidFill>
                  <a:schemeClr val="lt1"/>
                </a:solidFill>
                <a:highlight>
                  <a:srgbClr val="5FC6C5"/>
                </a:highlight>
                <a:latin typeface="Calibri"/>
                <a:ea typeface="Calibri"/>
                <a:cs typeface="Calibri"/>
                <a:sym typeface="Calibri"/>
              </a:rPr>
              <a:t>TABLE OF CONTENTS</a:t>
            </a:r>
            <a:endParaRPr/>
          </a:p>
        </p:txBody>
      </p:sp>
      <p:sp>
        <p:nvSpPr>
          <p:cNvPr id="2075" name="Google Shape;2075;p77"/>
          <p:cNvSpPr/>
          <p:nvPr/>
        </p:nvSpPr>
        <p:spPr>
          <a:xfrm rot="1782986">
            <a:off x="286724" y="30111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76" name="Google Shape;2076;p77"/>
          <p:cNvSpPr/>
          <p:nvPr/>
        </p:nvSpPr>
        <p:spPr>
          <a:xfrm rot="1782986">
            <a:off x="286724" y="76395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77" name="Google Shape;2077;p77"/>
          <p:cNvSpPr/>
          <p:nvPr/>
        </p:nvSpPr>
        <p:spPr>
          <a:xfrm rot="1782986">
            <a:off x="286724" y="122680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78" name="Google Shape;2078;p77"/>
          <p:cNvSpPr/>
          <p:nvPr/>
        </p:nvSpPr>
        <p:spPr>
          <a:xfrm rot="1782986">
            <a:off x="286724" y="168964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79" name="Google Shape;2079;p77"/>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0" name="Google Shape;2080;p77"/>
          <p:cNvSpPr txBox="1"/>
          <p:nvPr/>
        </p:nvSpPr>
        <p:spPr>
          <a:xfrm>
            <a:off x="1064660" y="1310779"/>
            <a:ext cx="503127" cy="18620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78</a:t>
            </a:r>
            <a:endParaRPr/>
          </a:p>
          <a:p>
            <a:pPr marL="0" marR="0" lvl="0" indent="0" algn="l" rtl="0">
              <a:spcBef>
                <a:spcPts val="1800"/>
              </a:spcBef>
              <a:spcAft>
                <a:spcPts val="0"/>
              </a:spcAft>
              <a:buNone/>
            </a:pPr>
            <a:r>
              <a:rPr lang="en-US" sz="1100">
                <a:solidFill>
                  <a:schemeClr val="dk1"/>
                </a:solidFill>
                <a:latin typeface="Calibri"/>
                <a:ea typeface="Calibri"/>
                <a:cs typeface="Calibri"/>
                <a:sym typeface="Calibri"/>
              </a:rPr>
              <a:t>79</a:t>
            </a:r>
            <a:endParaRPr/>
          </a:p>
          <a:p>
            <a:pPr marL="0" marR="0" lvl="0" indent="0" algn="l" rtl="0">
              <a:spcBef>
                <a:spcPts val="1800"/>
              </a:spcBef>
              <a:spcAft>
                <a:spcPts val="0"/>
              </a:spcAft>
              <a:buNone/>
            </a:pPr>
            <a:r>
              <a:rPr lang="en-US" sz="1100">
                <a:solidFill>
                  <a:schemeClr val="dk1"/>
                </a:solidFill>
                <a:latin typeface="Calibri"/>
                <a:ea typeface="Calibri"/>
                <a:cs typeface="Calibri"/>
                <a:sym typeface="Calibri"/>
              </a:rPr>
              <a:t>82</a:t>
            </a:r>
            <a:endParaRPr/>
          </a:p>
          <a:p>
            <a:pPr marL="0" marR="0" lvl="0" indent="0" algn="l" rtl="0">
              <a:spcBef>
                <a:spcPts val="1800"/>
              </a:spcBef>
              <a:spcAft>
                <a:spcPts val="0"/>
              </a:spcAft>
              <a:buNone/>
            </a:pPr>
            <a:r>
              <a:rPr lang="en-US" sz="1100">
                <a:solidFill>
                  <a:schemeClr val="dk1"/>
                </a:solidFill>
                <a:latin typeface="Calibri"/>
                <a:ea typeface="Calibri"/>
                <a:cs typeface="Calibri"/>
                <a:sym typeface="Calibri"/>
              </a:rPr>
              <a:t>86</a:t>
            </a:r>
            <a:endParaRPr/>
          </a:p>
          <a:p>
            <a:pPr marL="0" marR="0" lvl="0" indent="0" algn="l" rtl="0">
              <a:spcBef>
                <a:spcPts val="1800"/>
              </a:spcBef>
              <a:spcAft>
                <a:spcPts val="0"/>
              </a:spcAft>
              <a:buNone/>
            </a:pPr>
            <a:r>
              <a:rPr lang="en-US" sz="1100">
                <a:solidFill>
                  <a:schemeClr val="dk1"/>
                </a:solidFill>
                <a:latin typeface="Calibri"/>
                <a:ea typeface="Calibri"/>
                <a:cs typeface="Calibri"/>
                <a:sym typeface="Calibri"/>
              </a:rPr>
              <a:t>92</a:t>
            </a:r>
            <a:endParaRPr/>
          </a:p>
        </p:txBody>
      </p:sp>
      <p:grpSp>
        <p:nvGrpSpPr>
          <p:cNvPr id="2081" name="Google Shape;2081;p77"/>
          <p:cNvGrpSpPr/>
          <p:nvPr/>
        </p:nvGrpSpPr>
        <p:grpSpPr>
          <a:xfrm>
            <a:off x="4538822" y="7760150"/>
            <a:ext cx="1544622" cy="1210638"/>
            <a:chOff x="1030476" y="2741930"/>
            <a:chExt cx="2428669" cy="1903531"/>
          </a:xfrm>
        </p:grpSpPr>
        <p:sp>
          <p:nvSpPr>
            <p:cNvPr id="2082" name="Google Shape;2082;p77"/>
            <p:cNvSpPr/>
            <p:nvPr/>
          </p:nvSpPr>
          <p:spPr>
            <a:xfrm>
              <a:off x="1588434" y="4284447"/>
              <a:ext cx="262556" cy="361014"/>
            </a:xfrm>
            <a:custGeom>
              <a:avLst/>
              <a:gdLst/>
              <a:ahLst/>
              <a:cxnLst/>
              <a:rect l="l" t="t" r="r" b="b"/>
              <a:pathLst>
                <a:path w="262556" h="361014" extrusionOk="0">
                  <a:moveTo>
                    <a:pt x="0" y="229737"/>
                  </a:moveTo>
                  <a:cubicBezTo>
                    <a:pt x="0" y="302238"/>
                    <a:pt x="58776" y="361015"/>
                    <a:pt x="131278" y="361015"/>
                  </a:cubicBezTo>
                  <a:cubicBezTo>
                    <a:pt x="203780" y="361015"/>
                    <a:pt x="262556" y="302238"/>
                    <a:pt x="262556" y="229737"/>
                  </a:cubicBezTo>
                  <a:lnTo>
                    <a:pt x="262556" y="0"/>
                  </a:lnTo>
                  <a:lnTo>
                    <a:pt x="0" y="0"/>
                  </a:lnTo>
                  <a:close/>
                </a:path>
              </a:pathLst>
            </a:custGeom>
            <a:solidFill>
              <a:srgbClr val="DEF3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83" name="Google Shape;2083;p77"/>
            <p:cNvSpPr/>
            <p:nvPr/>
          </p:nvSpPr>
          <p:spPr>
            <a:xfrm>
              <a:off x="1030476" y="2741930"/>
              <a:ext cx="2428669" cy="1903531"/>
            </a:xfrm>
            <a:custGeom>
              <a:avLst/>
              <a:gdLst/>
              <a:ahLst/>
              <a:cxnLst/>
              <a:rect l="l" t="t" r="r" b="b"/>
              <a:pathLst>
                <a:path w="2428669" h="1903531" extrusionOk="0">
                  <a:moveTo>
                    <a:pt x="229763" y="1772253"/>
                  </a:moveTo>
                  <a:cubicBezTo>
                    <a:pt x="229763" y="1844755"/>
                    <a:pt x="288539" y="1903531"/>
                    <a:pt x="361041" y="1903531"/>
                  </a:cubicBezTo>
                  <a:cubicBezTo>
                    <a:pt x="433542" y="1903531"/>
                    <a:pt x="492319" y="1844755"/>
                    <a:pt x="492319" y="1772253"/>
                  </a:cubicBezTo>
                  <a:lnTo>
                    <a:pt x="492319" y="1476878"/>
                  </a:lnTo>
                  <a:lnTo>
                    <a:pt x="1083070" y="1476878"/>
                  </a:lnTo>
                  <a:lnTo>
                    <a:pt x="1083070" y="1772253"/>
                  </a:lnTo>
                  <a:cubicBezTo>
                    <a:pt x="1083070" y="1844755"/>
                    <a:pt x="1141846" y="1903531"/>
                    <a:pt x="1214348" y="1903531"/>
                  </a:cubicBezTo>
                  <a:cubicBezTo>
                    <a:pt x="1286849" y="1903531"/>
                    <a:pt x="1345626" y="1844755"/>
                    <a:pt x="1345626" y="1772253"/>
                  </a:cubicBezTo>
                  <a:lnTo>
                    <a:pt x="1345626" y="1476878"/>
                  </a:lnTo>
                  <a:lnTo>
                    <a:pt x="1411265" y="1476878"/>
                  </a:lnTo>
                  <a:lnTo>
                    <a:pt x="1411265" y="1772253"/>
                  </a:lnTo>
                  <a:cubicBezTo>
                    <a:pt x="1411265" y="1844755"/>
                    <a:pt x="1470041" y="1903531"/>
                    <a:pt x="1542543" y="1903531"/>
                  </a:cubicBezTo>
                  <a:cubicBezTo>
                    <a:pt x="1615044" y="1903531"/>
                    <a:pt x="1673821" y="1844755"/>
                    <a:pt x="1673821" y="1772253"/>
                  </a:cubicBezTo>
                  <a:lnTo>
                    <a:pt x="1673821" y="1273397"/>
                  </a:lnTo>
                  <a:cubicBezTo>
                    <a:pt x="1673821" y="1113891"/>
                    <a:pt x="1803126" y="984585"/>
                    <a:pt x="1962633" y="984585"/>
                  </a:cubicBezTo>
                  <a:lnTo>
                    <a:pt x="2117508" y="984585"/>
                  </a:lnTo>
                  <a:cubicBezTo>
                    <a:pt x="2289285" y="984657"/>
                    <a:pt x="2428597" y="845463"/>
                    <a:pt x="2428669" y="673686"/>
                  </a:cubicBezTo>
                  <a:cubicBezTo>
                    <a:pt x="2428669" y="673630"/>
                    <a:pt x="2428669" y="673578"/>
                    <a:pt x="2428669" y="673522"/>
                  </a:cubicBezTo>
                  <a:lnTo>
                    <a:pt x="2428669" y="664857"/>
                  </a:lnTo>
                  <a:cubicBezTo>
                    <a:pt x="2428653" y="587686"/>
                    <a:pt x="2366096" y="525132"/>
                    <a:pt x="2288924" y="525112"/>
                  </a:cubicBezTo>
                  <a:lnTo>
                    <a:pt x="2230932" y="525112"/>
                  </a:lnTo>
                  <a:cubicBezTo>
                    <a:pt x="2224565" y="391110"/>
                    <a:pt x="2141052" y="272963"/>
                    <a:pt x="2016850" y="222254"/>
                  </a:cubicBezTo>
                  <a:cubicBezTo>
                    <a:pt x="1996174" y="126322"/>
                    <a:pt x="1955872" y="0"/>
                    <a:pt x="1887148" y="0"/>
                  </a:cubicBezTo>
                  <a:cubicBezTo>
                    <a:pt x="1819900" y="0"/>
                    <a:pt x="1779926" y="120907"/>
                    <a:pt x="1758823" y="215952"/>
                  </a:cubicBezTo>
                  <a:cubicBezTo>
                    <a:pt x="1675560" y="245021"/>
                    <a:pt x="1601451" y="295559"/>
                    <a:pt x="1543987" y="362459"/>
                  </a:cubicBezTo>
                  <a:lnTo>
                    <a:pt x="1377362" y="524029"/>
                  </a:lnTo>
                  <a:lnTo>
                    <a:pt x="1172208" y="729184"/>
                  </a:lnTo>
                  <a:cubicBezTo>
                    <a:pt x="1113746" y="787635"/>
                    <a:pt x="1034464" y="820478"/>
                    <a:pt x="951792" y="820488"/>
                  </a:cubicBezTo>
                  <a:lnTo>
                    <a:pt x="415423" y="820488"/>
                  </a:lnTo>
                  <a:lnTo>
                    <a:pt x="224151" y="629183"/>
                  </a:lnTo>
                  <a:cubicBezTo>
                    <a:pt x="172873" y="577905"/>
                    <a:pt x="89735" y="577905"/>
                    <a:pt x="38458" y="629183"/>
                  </a:cubicBezTo>
                  <a:cubicBezTo>
                    <a:pt x="-12819" y="680460"/>
                    <a:pt x="-12819" y="763598"/>
                    <a:pt x="38458" y="814875"/>
                  </a:cubicBezTo>
                  <a:lnTo>
                    <a:pt x="229763" y="1006147"/>
                  </a:lnTo>
                  <a:close/>
                  <a:moveTo>
                    <a:pt x="1651339" y="1104147"/>
                  </a:moveTo>
                  <a:lnTo>
                    <a:pt x="1270633" y="723440"/>
                  </a:lnTo>
                  <a:lnTo>
                    <a:pt x="1363447" y="630627"/>
                  </a:lnTo>
                  <a:lnTo>
                    <a:pt x="1734964" y="1002143"/>
                  </a:lnTo>
                  <a:cubicBezTo>
                    <a:pt x="1700986" y="1030647"/>
                    <a:pt x="1672626" y="1065239"/>
                    <a:pt x="1651339" y="1104147"/>
                  </a:cubicBezTo>
                  <a:close/>
                </a:path>
              </a:pathLst>
            </a:custGeom>
            <a:solidFill>
              <a:srgbClr val="DEF3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2087"/>
        <p:cNvGrpSpPr/>
        <p:nvPr/>
      </p:nvGrpSpPr>
      <p:grpSpPr>
        <a:xfrm>
          <a:off x="0" y="0"/>
          <a:ext cx="0" cy="0"/>
          <a:chOff x="0" y="0"/>
          <a:chExt cx="0" cy="0"/>
        </a:xfrm>
      </p:grpSpPr>
      <p:sp>
        <p:nvSpPr>
          <p:cNvPr id="2088" name="Google Shape;2088;p78"/>
          <p:cNvSpPr txBox="1"/>
          <p:nvPr/>
        </p:nvSpPr>
        <p:spPr>
          <a:xfrm>
            <a:off x="996287" y="1238738"/>
            <a:ext cx="466547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MODULE AIM</a:t>
            </a:r>
            <a:endParaRPr/>
          </a:p>
        </p:txBody>
      </p:sp>
      <p:sp>
        <p:nvSpPr>
          <p:cNvPr id="2089" name="Google Shape;2089;p78"/>
          <p:cNvSpPr txBox="1"/>
          <p:nvPr/>
        </p:nvSpPr>
        <p:spPr>
          <a:xfrm>
            <a:off x="996287" y="699799"/>
            <a:ext cx="524827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US" sz="1400" b="1">
                <a:solidFill>
                  <a:schemeClr val="lt1"/>
                </a:solidFill>
                <a:highlight>
                  <a:srgbClr val="5FC6C5"/>
                </a:highlight>
                <a:latin typeface="Calibri"/>
                <a:ea typeface="Calibri"/>
                <a:cs typeface="Calibri"/>
                <a:sym typeface="Calibri"/>
              </a:rPr>
              <a:t>SESSION 1: MODULE OPENING</a:t>
            </a:r>
            <a:endParaRPr/>
          </a:p>
        </p:txBody>
      </p:sp>
      <p:sp>
        <p:nvSpPr>
          <p:cNvPr id="2090" name="Google Shape;2090;p78"/>
          <p:cNvSpPr txBox="1"/>
          <p:nvPr/>
        </p:nvSpPr>
        <p:spPr>
          <a:xfrm>
            <a:off x="996287" y="1599327"/>
            <a:ext cx="5254042"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Calibri"/>
              <a:buNone/>
            </a:pPr>
            <a:r>
              <a:rPr lang="en-GB" sz="1100" dirty="0">
                <a:solidFill>
                  <a:schemeClr val="dk1"/>
                </a:solidFill>
                <a:latin typeface="Calibri"/>
                <a:ea typeface="Calibri"/>
                <a:cs typeface="Calibri"/>
                <a:sym typeface="Calibri"/>
              </a:rPr>
              <a:t>To strengthen participants understanding on ways to support children showing signs of depression or risks of suicide and self-harm</a:t>
            </a:r>
          </a:p>
        </p:txBody>
      </p:sp>
      <p:sp>
        <p:nvSpPr>
          <p:cNvPr id="2091" name="Google Shape;2091;p78"/>
          <p:cNvSpPr txBox="1"/>
          <p:nvPr/>
        </p:nvSpPr>
        <p:spPr>
          <a:xfrm>
            <a:off x="996287" y="2268414"/>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LEARNING OBJECTIVES </a:t>
            </a:r>
            <a:endParaRPr/>
          </a:p>
        </p:txBody>
      </p:sp>
      <p:sp>
        <p:nvSpPr>
          <p:cNvPr id="2092" name="Google Shape;2092;p78"/>
          <p:cNvSpPr txBox="1"/>
          <p:nvPr/>
        </p:nvSpPr>
        <p:spPr>
          <a:xfrm>
            <a:off x="1675087" y="2821316"/>
            <a:ext cx="4575242" cy="16157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Calibri"/>
              <a:buNone/>
            </a:pPr>
            <a:r>
              <a:rPr lang="en-GB" sz="1100" dirty="0">
                <a:solidFill>
                  <a:schemeClr val="dk1"/>
                </a:solidFill>
                <a:latin typeface="Calibri"/>
                <a:ea typeface="Calibri"/>
                <a:cs typeface="Calibri"/>
                <a:sym typeface="Calibri"/>
              </a:rPr>
              <a:t>Identify common signs, risk and protective factors for children at risk of depression, suicide and self-harm</a:t>
            </a:r>
          </a:p>
          <a:p>
            <a:pPr marL="0" marR="0" lvl="0" indent="0" algn="l" rtl="0">
              <a:spcBef>
                <a:spcPts val="0"/>
              </a:spcBef>
              <a:spcAft>
                <a:spcPts val="0"/>
              </a:spcAft>
              <a:buClr>
                <a:schemeClr val="dk1"/>
              </a:buClr>
              <a:buSzPts val="1100"/>
              <a:buFont typeface="Calibri"/>
              <a:buNone/>
            </a:pPr>
            <a:endParaRPr lang="en-GB" sz="11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endParaRPr sz="11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r>
              <a:rPr lang="en-GB" sz="1100" dirty="0">
                <a:solidFill>
                  <a:schemeClr val="dk1"/>
                </a:solidFill>
                <a:latin typeface="Calibri"/>
                <a:ea typeface="Calibri"/>
                <a:cs typeface="Calibri"/>
                <a:sym typeface="Calibri"/>
              </a:rPr>
              <a:t>Demonstrate how to recognize signs of depression, risk of suicide and self-harm in children</a:t>
            </a:r>
          </a:p>
          <a:p>
            <a:pPr marL="0" marR="0" lvl="0" indent="0" algn="l" rtl="0">
              <a:spcBef>
                <a:spcPts val="0"/>
              </a:spcBef>
              <a:spcAft>
                <a:spcPts val="0"/>
              </a:spcAft>
              <a:buClr>
                <a:schemeClr val="dk1"/>
              </a:buClr>
              <a:buSzPts val="1100"/>
              <a:buFont typeface="Calibri"/>
              <a:buNone/>
            </a:pP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0" i="0" u="none" strike="noStrike" cap="none" dirty="0">
                <a:solidFill>
                  <a:schemeClr val="dk1"/>
                </a:solidFill>
                <a:latin typeface="Calibri"/>
                <a:ea typeface="Calibri"/>
                <a:cs typeface="Calibri"/>
                <a:sym typeface="Calibri"/>
              </a:rPr>
              <a:t>Explain how to support children showing signs of depression, risks of suicide and self-harm</a:t>
            </a:r>
          </a:p>
        </p:txBody>
      </p:sp>
      <p:grpSp>
        <p:nvGrpSpPr>
          <p:cNvPr id="2093" name="Google Shape;2093;p78"/>
          <p:cNvGrpSpPr/>
          <p:nvPr/>
        </p:nvGrpSpPr>
        <p:grpSpPr>
          <a:xfrm>
            <a:off x="1020268" y="2771366"/>
            <a:ext cx="559955" cy="387333"/>
            <a:chOff x="6878053" y="1156317"/>
            <a:chExt cx="1431178" cy="1039513"/>
          </a:xfrm>
        </p:grpSpPr>
        <p:grpSp>
          <p:nvGrpSpPr>
            <p:cNvPr id="2094" name="Google Shape;2094;p78"/>
            <p:cNvGrpSpPr/>
            <p:nvPr/>
          </p:nvGrpSpPr>
          <p:grpSpPr>
            <a:xfrm>
              <a:off x="7672978" y="1156317"/>
              <a:ext cx="412941" cy="436880"/>
              <a:chOff x="243840" y="1676400"/>
              <a:chExt cx="701040" cy="741680"/>
            </a:xfrm>
          </p:grpSpPr>
          <p:sp>
            <p:nvSpPr>
              <p:cNvPr id="2095" name="Google Shape;2095;p78"/>
              <p:cNvSpPr/>
              <p:nvPr/>
            </p:nvSpPr>
            <p:spPr>
              <a:xfrm>
                <a:off x="243840" y="1676400"/>
                <a:ext cx="116839" cy="7416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96" name="Google Shape;2096;p78"/>
              <p:cNvSpPr/>
              <p:nvPr/>
            </p:nvSpPr>
            <p:spPr>
              <a:xfrm>
                <a:off x="314960" y="1676400"/>
                <a:ext cx="629920" cy="4368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2097" name="Google Shape;2097;p78"/>
            <p:cNvSpPr/>
            <p:nvPr/>
          </p:nvSpPr>
          <p:spPr>
            <a:xfrm>
              <a:off x="7120511" y="1517650"/>
              <a:ext cx="1188720" cy="678180"/>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98" name="Google Shape;2098;p78"/>
            <p:cNvSpPr/>
            <p:nvPr/>
          </p:nvSpPr>
          <p:spPr>
            <a:xfrm>
              <a:off x="6878053" y="1727035"/>
              <a:ext cx="821708" cy="468795"/>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2099" name="Google Shape;2099;p78"/>
          <p:cNvGrpSpPr/>
          <p:nvPr/>
        </p:nvGrpSpPr>
        <p:grpSpPr>
          <a:xfrm>
            <a:off x="1020268" y="3332844"/>
            <a:ext cx="559955" cy="387333"/>
            <a:chOff x="6878053" y="1156317"/>
            <a:chExt cx="1431178" cy="1039513"/>
          </a:xfrm>
        </p:grpSpPr>
        <p:grpSp>
          <p:nvGrpSpPr>
            <p:cNvPr id="2100" name="Google Shape;2100;p78"/>
            <p:cNvGrpSpPr/>
            <p:nvPr/>
          </p:nvGrpSpPr>
          <p:grpSpPr>
            <a:xfrm>
              <a:off x="7672978" y="1156317"/>
              <a:ext cx="412941" cy="436880"/>
              <a:chOff x="243840" y="1676400"/>
              <a:chExt cx="701040" cy="741680"/>
            </a:xfrm>
          </p:grpSpPr>
          <p:sp>
            <p:nvSpPr>
              <p:cNvPr id="2101" name="Google Shape;2101;p78"/>
              <p:cNvSpPr/>
              <p:nvPr/>
            </p:nvSpPr>
            <p:spPr>
              <a:xfrm>
                <a:off x="243840" y="1676400"/>
                <a:ext cx="116839" cy="7416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102" name="Google Shape;2102;p78"/>
              <p:cNvSpPr/>
              <p:nvPr/>
            </p:nvSpPr>
            <p:spPr>
              <a:xfrm>
                <a:off x="314960" y="1676400"/>
                <a:ext cx="629920" cy="4368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2103" name="Google Shape;2103;p78"/>
            <p:cNvSpPr/>
            <p:nvPr/>
          </p:nvSpPr>
          <p:spPr>
            <a:xfrm>
              <a:off x="7120511" y="1517650"/>
              <a:ext cx="1188720" cy="678180"/>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104" name="Google Shape;2104;p78"/>
            <p:cNvSpPr/>
            <p:nvPr/>
          </p:nvSpPr>
          <p:spPr>
            <a:xfrm>
              <a:off x="6878053" y="1727035"/>
              <a:ext cx="821708" cy="468795"/>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2105" name="Google Shape;2105;p78"/>
          <p:cNvGrpSpPr/>
          <p:nvPr/>
        </p:nvGrpSpPr>
        <p:grpSpPr>
          <a:xfrm>
            <a:off x="1020268" y="3894487"/>
            <a:ext cx="559955" cy="387333"/>
            <a:chOff x="6878053" y="1156317"/>
            <a:chExt cx="1431178" cy="1039513"/>
          </a:xfrm>
        </p:grpSpPr>
        <p:grpSp>
          <p:nvGrpSpPr>
            <p:cNvPr id="2106" name="Google Shape;2106;p78"/>
            <p:cNvGrpSpPr/>
            <p:nvPr/>
          </p:nvGrpSpPr>
          <p:grpSpPr>
            <a:xfrm>
              <a:off x="7672978" y="1156317"/>
              <a:ext cx="412941" cy="436880"/>
              <a:chOff x="243840" y="1676400"/>
              <a:chExt cx="701040" cy="741680"/>
            </a:xfrm>
          </p:grpSpPr>
          <p:sp>
            <p:nvSpPr>
              <p:cNvPr id="2107" name="Google Shape;2107;p78"/>
              <p:cNvSpPr/>
              <p:nvPr/>
            </p:nvSpPr>
            <p:spPr>
              <a:xfrm>
                <a:off x="243840" y="1676400"/>
                <a:ext cx="116839" cy="7416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108" name="Google Shape;2108;p78"/>
              <p:cNvSpPr/>
              <p:nvPr/>
            </p:nvSpPr>
            <p:spPr>
              <a:xfrm>
                <a:off x="314960" y="1676400"/>
                <a:ext cx="629920" cy="4368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2109" name="Google Shape;2109;p78"/>
            <p:cNvSpPr/>
            <p:nvPr/>
          </p:nvSpPr>
          <p:spPr>
            <a:xfrm>
              <a:off x="7120511" y="1517650"/>
              <a:ext cx="1188720" cy="678180"/>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110" name="Google Shape;2110;p78"/>
            <p:cNvSpPr/>
            <p:nvPr/>
          </p:nvSpPr>
          <p:spPr>
            <a:xfrm>
              <a:off x="6878053" y="1727035"/>
              <a:ext cx="821708" cy="468795"/>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2111" name="Google Shape;2111;p78"/>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12" name="Google Shape;2112;p78"/>
          <p:cNvSpPr/>
          <p:nvPr/>
        </p:nvSpPr>
        <p:spPr>
          <a:xfrm rot="1782986">
            <a:off x="286724" y="76395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13" name="Google Shape;2113;p78"/>
          <p:cNvSpPr/>
          <p:nvPr/>
        </p:nvSpPr>
        <p:spPr>
          <a:xfrm rot="1782986">
            <a:off x="286724" y="122680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14" name="Google Shape;2114;p78"/>
          <p:cNvSpPr/>
          <p:nvPr/>
        </p:nvSpPr>
        <p:spPr>
          <a:xfrm rot="1782986">
            <a:off x="286724" y="168964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15" name="Google Shape;2115;p78"/>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16" name="Google Shape;2116;p78"/>
          <p:cNvSpPr txBox="1"/>
          <p:nvPr/>
        </p:nvSpPr>
        <p:spPr>
          <a:xfrm>
            <a:off x="996287" y="4715249"/>
            <a:ext cx="524827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RECAP</a:t>
            </a:r>
            <a:endParaRPr/>
          </a:p>
        </p:txBody>
      </p:sp>
      <p:sp>
        <p:nvSpPr>
          <p:cNvPr id="2117" name="Google Shape;2117;p78"/>
          <p:cNvSpPr txBox="1"/>
          <p:nvPr/>
        </p:nvSpPr>
        <p:spPr>
          <a:xfrm>
            <a:off x="996286" y="5120147"/>
            <a:ext cx="2432713"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a:solidFill>
                  <a:schemeClr val="dk1"/>
                </a:solidFill>
                <a:latin typeface="Calibri"/>
                <a:ea typeface="Calibri"/>
                <a:cs typeface="Calibri"/>
                <a:sym typeface="Calibri"/>
              </a:rPr>
              <a:t>List five facts about severe distress</a:t>
            </a:r>
            <a:endParaRPr dirty="0"/>
          </a:p>
        </p:txBody>
      </p:sp>
      <p:sp>
        <p:nvSpPr>
          <p:cNvPr id="2118" name="Google Shape;2118;p78"/>
          <p:cNvSpPr/>
          <p:nvPr/>
        </p:nvSpPr>
        <p:spPr>
          <a:xfrm>
            <a:off x="996287" y="5582992"/>
            <a:ext cx="5248274" cy="3348229"/>
          </a:xfrm>
          <a:prstGeom prst="rect">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2122"/>
        <p:cNvGrpSpPr/>
        <p:nvPr/>
      </p:nvGrpSpPr>
      <p:grpSpPr>
        <a:xfrm>
          <a:off x="0" y="0"/>
          <a:ext cx="0" cy="0"/>
          <a:chOff x="0" y="0"/>
          <a:chExt cx="0" cy="0"/>
        </a:xfrm>
      </p:grpSpPr>
      <p:sp>
        <p:nvSpPr>
          <p:cNvPr id="2123" name="Google Shape;2123;p79"/>
          <p:cNvSpPr txBox="1"/>
          <p:nvPr/>
        </p:nvSpPr>
        <p:spPr>
          <a:xfrm>
            <a:off x="987932" y="708984"/>
            <a:ext cx="525404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US" sz="1400" b="1">
                <a:solidFill>
                  <a:schemeClr val="lt1"/>
                </a:solidFill>
                <a:highlight>
                  <a:srgbClr val="5FC6C5"/>
                </a:highlight>
                <a:latin typeface="Calibri"/>
                <a:ea typeface="Calibri"/>
                <a:cs typeface="Calibri"/>
                <a:sym typeface="Calibri"/>
              </a:rPr>
              <a:t>SESSION 2:WHAT IS DEPRESSION AND WHAT CAN I DO? </a:t>
            </a:r>
            <a:endParaRPr/>
          </a:p>
        </p:txBody>
      </p:sp>
      <p:grpSp>
        <p:nvGrpSpPr>
          <p:cNvPr id="2124" name="Google Shape;2124;p79"/>
          <p:cNvGrpSpPr/>
          <p:nvPr/>
        </p:nvGrpSpPr>
        <p:grpSpPr>
          <a:xfrm>
            <a:off x="1140302" y="2599191"/>
            <a:ext cx="4949298" cy="6409139"/>
            <a:chOff x="1176217" y="2558203"/>
            <a:chExt cx="4949298" cy="6409139"/>
          </a:xfrm>
        </p:grpSpPr>
        <p:sp>
          <p:nvSpPr>
            <p:cNvPr id="2125" name="Google Shape;2125;p79"/>
            <p:cNvSpPr/>
            <p:nvPr/>
          </p:nvSpPr>
          <p:spPr>
            <a:xfrm>
              <a:off x="3076495" y="7982390"/>
              <a:ext cx="984952" cy="984952"/>
            </a:xfrm>
            <a:prstGeom prst="ellipse">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126" name="Google Shape;2126;p79"/>
            <p:cNvGrpSpPr/>
            <p:nvPr/>
          </p:nvGrpSpPr>
          <p:grpSpPr>
            <a:xfrm>
              <a:off x="1176217" y="2558203"/>
              <a:ext cx="4949298" cy="6090959"/>
              <a:chOff x="1176217" y="2558203"/>
              <a:chExt cx="4949298" cy="6090959"/>
            </a:xfrm>
          </p:grpSpPr>
          <p:sp>
            <p:nvSpPr>
              <p:cNvPr id="2127" name="Google Shape;2127;p79"/>
              <p:cNvSpPr/>
              <p:nvPr/>
            </p:nvSpPr>
            <p:spPr>
              <a:xfrm>
                <a:off x="4923212" y="7048001"/>
                <a:ext cx="1106396" cy="1106396"/>
              </a:xfrm>
              <a:prstGeom prst="ellipse">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28" name="Google Shape;2128;p79"/>
              <p:cNvSpPr/>
              <p:nvPr/>
            </p:nvSpPr>
            <p:spPr>
              <a:xfrm>
                <a:off x="2183793" y="2925978"/>
                <a:ext cx="1106396" cy="1106396"/>
              </a:xfrm>
              <a:prstGeom prst="ellipse">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29" name="Google Shape;2129;p79"/>
              <p:cNvSpPr/>
              <p:nvPr/>
            </p:nvSpPr>
            <p:spPr>
              <a:xfrm>
                <a:off x="1827668" y="3335424"/>
                <a:ext cx="1613182" cy="1613182"/>
              </a:xfrm>
              <a:prstGeom prst="ellipse">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30" name="Google Shape;2130;p79"/>
              <p:cNvSpPr/>
              <p:nvPr/>
            </p:nvSpPr>
            <p:spPr>
              <a:xfrm>
                <a:off x="3916203" y="4077870"/>
                <a:ext cx="1613182" cy="1613182"/>
              </a:xfrm>
              <a:prstGeom prst="ellipse">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31" name="Google Shape;2131;p79"/>
              <p:cNvSpPr/>
              <p:nvPr/>
            </p:nvSpPr>
            <p:spPr>
              <a:xfrm>
                <a:off x="1639210" y="4675903"/>
                <a:ext cx="1613182" cy="1613182"/>
              </a:xfrm>
              <a:prstGeom prst="ellipse">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32" name="Google Shape;2132;p79"/>
              <p:cNvSpPr/>
              <p:nvPr/>
            </p:nvSpPr>
            <p:spPr>
              <a:xfrm>
                <a:off x="4150118" y="5329160"/>
                <a:ext cx="1465791" cy="1465791"/>
              </a:xfrm>
              <a:prstGeom prst="ellipse">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33" name="Google Shape;2133;p79"/>
              <p:cNvSpPr/>
              <p:nvPr/>
            </p:nvSpPr>
            <p:spPr>
              <a:xfrm>
                <a:off x="3611944" y="5664293"/>
                <a:ext cx="1106396" cy="1106396"/>
              </a:xfrm>
              <a:prstGeom prst="ellipse">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34" name="Google Shape;2134;p79"/>
              <p:cNvSpPr/>
              <p:nvPr/>
            </p:nvSpPr>
            <p:spPr>
              <a:xfrm>
                <a:off x="4203113" y="2805187"/>
                <a:ext cx="816006" cy="816006"/>
              </a:xfrm>
              <a:prstGeom prst="ellipse">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35" name="Google Shape;2135;p79"/>
              <p:cNvSpPr/>
              <p:nvPr/>
            </p:nvSpPr>
            <p:spPr>
              <a:xfrm>
                <a:off x="3179783" y="3798965"/>
                <a:ext cx="1106396" cy="1106396"/>
              </a:xfrm>
              <a:prstGeom prst="ellipse">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36" name="Google Shape;2136;p79"/>
              <p:cNvSpPr/>
              <p:nvPr/>
            </p:nvSpPr>
            <p:spPr>
              <a:xfrm>
                <a:off x="1622972" y="4105878"/>
                <a:ext cx="1106396" cy="1106396"/>
              </a:xfrm>
              <a:prstGeom prst="ellipse">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37" name="Google Shape;2137;p79"/>
              <p:cNvSpPr/>
              <p:nvPr/>
            </p:nvSpPr>
            <p:spPr>
              <a:xfrm>
                <a:off x="4536665" y="6328187"/>
                <a:ext cx="1106396" cy="1106396"/>
              </a:xfrm>
              <a:prstGeom prst="ellipse">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38" name="Google Shape;2138;p79"/>
              <p:cNvSpPr/>
              <p:nvPr/>
            </p:nvSpPr>
            <p:spPr>
              <a:xfrm>
                <a:off x="5019119" y="4816678"/>
                <a:ext cx="1106396" cy="1106396"/>
              </a:xfrm>
              <a:prstGeom prst="ellipse">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39" name="Google Shape;2139;p79"/>
              <p:cNvSpPr/>
              <p:nvPr/>
            </p:nvSpPr>
            <p:spPr>
              <a:xfrm>
                <a:off x="2047421" y="5635512"/>
                <a:ext cx="1613182" cy="1613182"/>
              </a:xfrm>
              <a:prstGeom prst="ellipse">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0">
                  <a:solidFill>
                    <a:schemeClr val="lt1"/>
                  </a:solidFill>
                  <a:latin typeface="Arial"/>
                  <a:ea typeface="Arial"/>
                  <a:cs typeface="Arial"/>
                  <a:sym typeface="Arial"/>
                </a:endParaRPr>
              </a:p>
            </p:txBody>
          </p:sp>
          <p:sp>
            <p:nvSpPr>
              <p:cNvPr id="2140" name="Google Shape;2140;p79"/>
              <p:cNvSpPr/>
              <p:nvPr/>
            </p:nvSpPr>
            <p:spPr>
              <a:xfrm>
                <a:off x="1242277" y="5603626"/>
                <a:ext cx="1106396" cy="1106396"/>
              </a:xfrm>
              <a:prstGeom prst="ellipse">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41" name="Google Shape;2141;p79"/>
              <p:cNvSpPr/>
              <p:nvPr/>
            </p:nvSpPr>
            <p:spPr>
              <a:xfrm>
                <a:off x="2940060" y="2558203"/>
                <a:ext cx="1613182" cy="1613182"/>
              </a:xfrm>
              <a:prstGeom prst="ellipse">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42" name="Google Shape;2142;p79"/>
              <p:cNvSpPr/>
              <p:nvPr/>
            </p:nvSpPr>
            <p:spPr>
              <a:xfrm>
                <a:off x="1536683" y="6495685"/>
                <a:ext cx="1613182" cy="1613182"/>
              </a:xfrm>
              <a:prstGeom prst="ellipse">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43" name="Google Shape;2143;p79"/>
              <p:cNvSpPr/>
              <p:nvPr/>
            </p:nvSpPr>
            <p:spPr>
              <a:xfrm>
                <a:off x="3672769" y="4893679"/>
                <a:ext cx="1106396" cy="1106396"/>
              </a:xfrm>
              <a:prstGeom prst="ellipse">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44" name="Google Shape;2144;p79"/>
              <p:cNvSpPr/>
              <p:nvPr/>
            </p:nvSpPr>
            <p:spPr>
              <a:xfrm>
                <a:off x="2610236" y="4409728"/>
                <a:ext cx="1613182" cy="1613182"/>
              </a:xfrm>
              <a:prstGeom prst="ellipse">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0">
                  <a:solidFill>
                    <a:schemeClr val="lt1"/>
                  </a:solidFill>
                  <a:latin typeface="Arial"/>
                  <a:ea typeface="Arial"/>
                  <a:cs typeface="Arial"/>
                  <a:sym typeface="Arial"/>
                </a:endParaRPr>
              </a:p>
            </p:txBody>
          </p:sp>
          <p:sp>
            <p:nvSpPr>
              <p:cNvPr id="2145" name="Google Shape;2145;p79"/>
              <p:cNvSpPr/>
              <p:nvPr/>
            </p:nvSpPr>
            <p:spPr>
              <a:xfrm>
                <a:off x="3164269" y="5855130"/>
                <a:ext cx="1613182" cy="1613182"/>
              </a:xfrm>
              <a:prstGeom prst="ellipse">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0">
                  <a:solidFill>
                    <a:schemeClr val="lt1"/>
                  </a:solidFill>
                  <a:latin typeface="Arial"/>
                  <a:ea typeface="Arial"/>
                  <a:cs typeface="Arial"/>
                  <a:sym typeface="Arial"/>
                </a:endParaRPr>
              </a:p>
            </p:txBody>
          </p:sp>
          <p:sp>
            <p:nvSpPr>
              <p:cNvPr id="2146" name="Google Shape;2146;p79"/>
              <p:cNvSpPr/>
              <p:nvPr/>
            </p:nvSpPr>
            <p:spPr>
              <a:xfrm>
                <a:off x="5159042" y="4423486"/>
                <a:ext cx="816006" cy="816006"/>
              </a:xfrm>
              <a:prstGeom prst="ellipse">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47" name="Google Shape;2147;p79"/>
              <p:cNvSpPr/>
              <p:nvPr/>
            </p:nvSpPr>
            <p:spPr>
              <a:xfrm>
                <a:off x="4164735" y="3000870"/>
                <a:ext cx="1922219" cy="1922219"/>
              </a:xfrm>
              <a:prstGeom prst="ellipse">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48" name="Google Shape;2148;p79"/>
              <p:cNvSpPr/>
              <p:nvPr/>
            </p:nvSpPr>
            <p:spPr>
              <a:xfrm>
                <a:off x="1176217" y="2867892"/>
                <a:ext cx="1613182" cy="1613182"/>
              </a:xfrm>
              <a:prstGeom prst="ellipse">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49" name="Google Shape;2149;p79"/>
              <p:cNvSpPr/>
              <p:nvPr/>
            </p:nvSpPr>
            <p:spPr>
              <a:xfrm>
                <a:off x="3429000" y="6628873"/>
                <a:ext cx="2020289" cy="2020289"/>
              </a:xfrm>
              <a:prstGeom prst="ellipse">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50" name="Google Shape;2150;p79"/>
              <p:cNvSpPr/>
              <p:nvPr/>
            </p:nvSpPr>
            <p:spPr>
              <a:xfrm>
                <a:off x="2007816" y="6881385"/>
                <a:ext cx="1722043" cy="1722043"/>
              </a:xfrm>
              <a:prstGeom prst="ellipse">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2151" name="Google Shape;2151;p79"/>
          <p:cNvSpPr txBox="1"/>
          <p:nvPr/>
        </p:nvSpPr>
        <p:spPr>
          <a:xfrm>
            <a:off x="987931" y="1839268"/>
            <a:ext cx="5254041" cy="542116"/>
          </a:xfrm>
          <a:prstGeom prst="rect">
            <a:avLst/>
          </a:prstGeom>
          <a:noFill/>
          <a:ln>
            <a:noFill/>
          </a:ln>
        </p:spPr>
        <p:txBody>
          <a:bodyPr spcFirstLastPara="1" wrap="square" lIns="90000" tIns="90000" rIns="90000" bIns="90000" anchor="t" anchorCtr="0">
            <a:no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Which words come to mind when you think about depression? </a:t>
            </a:r>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Please write them down and make your own word cloud.</a:t>
            </a:r>
            <a:endParaRPr/>
          </a:p>
        </p:txBody>
      </p:sp>
      <p:sp>
        <p:nvSpPr>
          <p:cNvPr id="2152" name="Google Shape;2152;p79"/>
          <p:cNvSpPr txBox="1"/>
          <p:nvPr/>
        </p:nvSpPr>
        <p:spPr>
          <a:xfrm>
            <a:off x="996287" y="1524958"/>
            <a:ext cx="466547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WORD CLOUD DEPRESSION</a:t>
            </a:r>
            <a:endParaRPr/>
          </a:p>
        </p:txBody>
      </p:sp>
      <p:sp>
        <p:nvSpPr>
          <p:cNvPr id="2153" name="Google Shape;2153;p79"/>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54" name="Google Shape;2154;p79"/>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55" name="Google Shape;2155;p79"/>
          <p:cNvSpPr/>
          <p:nvPr/>
        </p:nvSpPr>
        <p:spPr>
          <a:xfrm rot="1782986">
            <a:off x="286724" y="122680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56" name="Google Shape;2156;p79"/>
          <p:cNvSpPr/>
          <p:nvPr/>
        </p:nvSpPr>
        <p:spPr>
          <a:xfrm rot="1782986">
            <a:off x="286724" y="168964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57" name="Google Shape;2157;p79"/>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graphicFrame>
        <p:nvGraphicFramePr>
          <p:cNvPr id="161" name="Google Shape;161;p8"/>
          <p:cNvGraphicFramePr/>
          <p:nvPr>
            <p:extLst>
              <p:ext uri="{D42A27DB-BD31-4B8C-83A1-F6EECF244321}">
                <p14:modId xmlns:p14="http://schemas.microsoft.com/office/powerpoint/2010/main" val="3565349858"/>
              </p:ext>
            </p:extLst>
          </p:nvPr>
        </p:nvGraphicFramePr>
        <p:xfrm>
          <a:off x="1008743" y="699799"/>
          <a:ext cx="5251400" cy="5042550"/>
        </p:xfrm>
        <a:graphic>
          <a:graphicData uri="http://schemas.openxmlformats.org/drawingml/2006/table">
            <a:tbl>
              <a:tblPr>
                <a:noFill/>
                <a:tableStyleId>{BA16059B-39DF-40C0-B266-EC553B885DB9}</a:tableStyleId>
              </a:tblPr>
              <a:tblGrid>
                <a:gridCol w="1051150">
                  <a:extLst>
                    <a:ext uri="{9D8B030D-6E8A-4147-A177-3AD203B41FA5}">
                      <a16:colId xmlns:a16="http://schemas.microsoft.com/office/drawing/2014/main" val="20000"/>
                    </a:ext>
                  </a:extLst>
                </a:gridCol>
                <a:gridCol w="3386175">
                  <a:extLst>
                    <a:ext uri="{9D8B030D-6E8A-4147-A177-3AD203B41FA5}">
                      <a16:colId xmlns:a16="http://schemas.microsoft.com/office/drawing/2014/main" val="20001"/>
                    </a:ext>
                  </a:extLst>
                </a:gridCol>
                <a:gridCol w="814075">
                  <a:extLst>
                    <a:ext uri="{9D8B030D-6E8A-4147-A177-3AD203B41FA5}">
                      <a16:colId xmlns:a16="http://schemas.microsoft.com/office/drawing/2014/main" val="20002"/>
                    </a:ext>
                  </a:extLst>
                </a:gridCol>
              </a:tblGrid>
              <a:tr h="257100">
                <a:tc rowSpan="3">
                  <a:txBody>
                    <a:bodyPr/>
                    <a:lstStyle/>
                    <a:p>
                      <a:pPr marL="0" marR="0" lvl="0" indent="0" algn="l" rtl="0">
                        <a:spcBef>
                          <a:spcPts val="0"/>
                        </a:spcBef>
                        <a:spcAft>
                          <a:spcPts val="0"/>
                        </a:spcAft>
                        <a:buNone/>
                      </a:pPr>
                      <a:r>
                        <a:rPr lang="en-US" sz="1000" u="none" strike="noStrike" dirty="0">
                          <a:latin typeface="Calibri"/>
                          <a:ea typeface="Calibri"/>
                          <a:cs typeface="Calibri"/>
                          <a:sym typeface="Calibri"/>
                        </a:rPr>
                        <a:t>Understands and respects confidentiality and information sharing guidelines</a:t>
                      </a:r>
                      <a:endParaRPr sz="1000" b="1" i="0" u="none" strike="noStrike" dirty="0">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r>
                        <a:rPr lang="en-US" sz="1000" u="none" strike="noStrike">
                          <a:latin typeface="Calibri"/>
                          <a:ea typeface="Calibri"/>
                          <a:cs typeface="Calibri"/>
                          <a:sym typeface="Calibri"/>
                        </a:rPr>
                        <a:t>Maintains confidentiality and understands it’s limits, in accordance with children’s’ best interests and mandatory reporting obligations.</a:t>
                      </a:r>
                      <a:endParaRPr sz="1000" b="0" i="0" u="none" strike="noStrik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endParaRPr sz="1000" b="0" i="0" u="none" strike="noStrik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extLst>
                  <a:ext uri="{0D108BD9-81ED-4DB2-BD59-A6C34878D82A}">
                    <a16:rowId xmlns:a16="http://schemas.microsoft.com/office/drawing/2014/main" val="10000"/>
                  </a:ext>
                </a:extLst>
              </a:tr>
              <a:tr h="257100">
                <a:tc vMerge="1">
                  <a:txBody>
                    <a:bodyPr/>
                    <a:lstStyle/>
                    <a:p>
                      <a:endParaRPr lang="en-BE"/>
                    </a:p>
                  </a:txBody>
                  <a:tcPr/>
                </a:tc>
                <a:tc>
                  <a:txBody>
                    <a:bodyPr/>
                    <a:lstStyle/>
                    <a:p>
                      <a:pPr marL="0" marR="0" lvl="0" indent="0" algn="l" rtl="0">
                        <a:spcBef>
                          <a:spcPts val="0"/>
                        </a:spcBef>
                        <a:spcAft>
                          <a:spcPts val="0"/>
                        </a:spcAft>
                        <a:buNone/>
                      </a:pPr>
                      <a:r>
                        <a:rPr lang="en-US" sz="1000" u="none" strike="noStrike">
                          <a:latin typeface="Calibri"/>
                          <a:ea typeface="Calibri"/>
                          <a:cs typeface="Calibri"/>
                          <a:sym typeface="Calibri"/>
                        </a:rPr>
                        <a:t>Understands and applies personal data protection principles.</a:t>
                      </a:r>
                      <a:endParaRPr sz="1000" b="0" i="0" u="none" strike="noStrik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endParaRPr sz="1000" b="0" i="0" u="none" strike="noStrik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extLst>
                  <a:ext uri="{0D108BD9-81ED-4DB2-BD59-A6C34878D82A}">
                    <a16:rowId xmlns:a16="http://schemas.microsoft.com/office/drawing/2014/main" val="10001"/>
                  </a:ext>
                </a:extLst>
              </a:tr>
              <a:tr h="257100">
                <a:tc vMerge="1">
                  <a:txBody>
                    <a:bodyPr/>
                    <a:lstStyle/>
                    <a:p>
                      <a:endParaRPr lang="en-BE"/>
                    </a:p>
                  </a:txBody>
                  <a:tcPr/>
                </a:tc>
                <a:tc>
                  <a:txBody>
                    <a:bodyPr/>
                    <a:lstStyle/>
                    <a:p>
                      <a:pPr marL="0" marR="0" lvl="0" indent="0" algn="l" rtl="0">
                        <a:spcBef>
                          <a:spcPts val="0"/>
                        </a:spcBef>
                        <a:spcAft>
                          <a:spcPts val="0"/>
                        </a:spcAft>
                        <a:buNone/>
                      </a:pPr>
                      <a:r>
                        <a:rPr lang="en-US" sz="1000" u="none" strike="noStrike">
                          <a:latin typeface="Calibri"/>
                          <a:ea typeface="Calibri"/>
                          <a:cs typeface="Calibri"/>
                          <a:sym typeface="Calibri"/>
                        </a:rPr>
                        <a:t>Understands and complies with Data Protection and Information Sharing Protocols.</a:t>
                      </a:r>
                      <a:endParaRPr sz="1000" b="0" i="0" u="none" strike="noStrik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endParaRPr sz="1000" b="0" i="0" u="none" strike="noStrik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extLst>
                  <a:ext uri="{0D108BD9-81ED-4DB2-BD59-A6C34878D82A}">
                    <a16:rowId xmlns:a16="http://schemas.microsoft.com/office/drawing/2014/main" val="10002"/>
                  </a:ext>
                </a:extLst>
              </a:tr>
              <a:tr h="257100">
                <a:tc rowSpan="7">
                  <a:txBody>
                    <a:bodyPr/>
                    <a:lstStyle/>
                    <a:p>
                      <a:pPr marL="0" marR="0" lvl="0" indent="0" algn="l" rtl="0">
                        <a:spcBef>
                          <a:spcPts val="0"/>
                        </a:spcBef>
                        <a:spcAft>
                          <a:spcPts val="0"/>
                        </a:spcAft>
                        <a:buNone/>
                      </a:pPr>
                      <a:r>
                        <a:rPr lang="en-US" sz="1000" u="none" strike="noStrike"/>
                        <a:t>Empowers children and families through a participatory and strengths-based approach</a:t>
                      </a:r>
                      <a:endParaRPr sz="1000" b="1" i="0" u="none" strike="noStrik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r>
                        <a:rPr lang="en-US" sz="1000" u="none" strike="noStrike" dirty="0"/>
                        <a:t>Creates a safe and enabling environment for meaningful children’s participation in case management.</a:t>
                      </a:r>
                      <a:endParaRPr sz="1000" b="0" i="0" u="none" strike="noStrike" dirty="0">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endParaRPr sz="1000" b="0" i="0" u="none" strike="noStrik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extLst>
                  <a:ext uri="{0D108BD9-81ED-4DB2-BD59-A6C34878D82A}">
                    <a16:rowId xmlns:a16="http://schemas.microsoft.com/office/drawing/2014/main" val="10003"/>
                  </a:ext>
                </a:extLst>
              </a:tr>
              <a:tr h="257100">
                <a:tc vMerge="1">
                  <a:txBody>
                    <a:bodyPr/>
                    <a:lstStyle/>
                    <a:p>
                      <a:endParaRPr lang="en-BE"/>
                    </a:p>
                  </a:txBody>
                  <a:tcPr/>
                </a:tc>
                <a:tc>
                  <a:txBody>
                    <a:bodyPr/>
                    <a:lstStyle/>
                    <a:p>
                      <a:pPr marL="0" marR="0" lvl="0" indent="0" algn="l" rtl="0">
                        <a:spcBef>
                          <a:spcPts val="0"/>
                        </a:spcBef>
                        <a:spcAft>
                          <a:spcPts val="0"/>
                        </a:spcAft>
                        <a:buNone/>
                      </a:pPr>
                      <a:r>
                        <a:rPr lang="en-US" sz="1000" u="none" strike="noStrike"/>
                        <a:t>Facilitates and supports engagement of the child taking into account the age/developmental stage and ability of each child and cultural considerations.</a:t>
                      </a:r>
                      <a:endParaRPr sz="1000" b="0" i="0" u="none" strike="noStrik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endParaRPr sz="1000" b="0" i="0" u="none" strike="noStrik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extLst>
                  <a:ext uri="{0D108BD9-81ED-4DB2-BD59-A6C34878D82A}">
                    <a16:rowId xmlns:a16="http://schemas.microsoft.com/office/drawing/2014/main" val="10004"/>
                  </a:ext>
                </a:extLst>
              </a:tr>
              <a:tr h="508975">
                <a:tc vMerge="1">
                  <a:txBody>
                    <a:bodyPr/>
                    <a:lstStyle/>
                    <a:p>
                      <a:endParaRPr lang="en-BE"/>
                    </a:p>
                  </a:txBody>
                  <a:tcPr/>
                </a:tc>
                <a:tc>
                  <a:txBody>
                    <a:bodyPr/>
                    <a:lstStyle/>
                    <a:p>
                      <a:pPr marL="0" marR="0" lvl="0" indent="0" algn="l" rtl="0">
                        <a:spcBef>
                          <a:spcPts val="0"/>
                        </a:spcBef>
                        <a:spcAft>
                          <a:spcPts val="0"/>
                        </a:spcAft>
                        <a:buNone/>
                      </a:pPr>
                      <a:r>
                        <a:rPr lang="en-US" sz="1000" u="none" strike="noStrike" dirty="0"/>
                        <a:t>Enables children to be involved in decision-making about case management support, including giving them choices about having a caregiver or trusted adult present, choosing where to meet and when to meet, and the choice to have a male or female caseworker.</a:t>
                      </a:r>
                      <a:endParaRPr sz="1000" b="0" i="0" u="none" strike="noStrike" dirty="0">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endParaRPr sz="1000" b="0" i="0" u="none" strike="noStrik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extLst>
                  <a:ext uri="{0D108BD9-81ED-4DB2-BD59-A6C34878D82A}">
                    <a16:rowId xmlns:a16="http://schemas.microsoft.com/office/drawing/2014/main" val="10005"/>
                  </a:ext>
                </a:extLst>
              </a:tr>
              <a:tr h="341050">
                <a:tc vMerge="1">
                  <a:txBody>
                    <a:bodyPr/>
                    <a:lstStyle/>
                    <a:p>
                      <a:endParaRPr lang="en-BE"/>
                    </a:p>
                  </a:txBody>
                  <a:tcPr/>
                </a:tc>
                <a:tc>
                  <a:txBody>
                    <a:bodyPr/>
                    <a:lstStyle/>
                    <a:p>
                      <a:pPr marL="0" marR="0" lvl="0" indent="0" algn="l" rtl="0">
                        <a:spcBef>
                          <a:spcPts val="0"/>
                        </a:spcBef>
                        <a:spcAft>
                          <a:spcPts val="0"/>
                        </a:spcAft>
                        <a:buNone/>
                      </a:pPr>
                      <a:r>
                        <a:rPr lang="en-US" sz="1000" u="none" strike="noStrike" dirty="0"/>
                        <a:t>Incorporates the perspective of the child and key individuals in the child’s life throughout the case management process, including assessments, ‘best interests’ decisions, and case planning.</a:t>
                      </a:r>
                      <a:endParaRPr sz="1000" b="0" i="0" u="none" strike="noStrike" dirty="0">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endParaRPr sz="1000" b="0" i="0" u="none" strike="noStrik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extLst>
                  <a:ext uri="{0D108BD9-81ED-4DB2-BD59-A6C34878D82A}">
                    <a16:rowId xmlns:a16="http://schemas.microsoft.com/office/drawing/2014/main" val="10006"/>
                  </a:ext>
                </a:extLst>
              </a:tr>
              <a:tr h="257100">
                <a:tc vMerge="1">
                  <a:txBody>
                    <a:bodyPr/>
                    <a:lstStyle/>
                    <a:p>
                      <a:endParaRPr lang="en-BE"/>
                    </a:p>
                  </a:txBody>
                  <a:tcPr/>
                </a:tc>
                <a:tc>
                  <a:txBody>
                    <a:bodyPr/>
                    <a:lstStyle/>
                    <a:p>
                      <a:pPr marL="0" marR="0" lvl="0" indent="0" algn="l" rtl="0">
                        <a:spcBef>
                          <a:spcPts val="0"/>
                        </a:spcBef>
                        <a:spcAft>
                          <a:spcPts val="0"/>
                        </a:spcAft>
                        <a:buNone/>
                      </a:pPr>
                      <a:r>
                        <a:rPr lang="en-US" sz="1000" u="none" strike="noStrike" dirty="0"/>
                        <a:t>Identifies and focuses on the strengths and resources available to the child / family and builds on these in case management.  </a:t>
                      </a:r>
                      <a:endParaRPr sz="1000" b="0" i="0" u="none" strike="noStrike" dirty="0">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endParaRPr sz="1000" b="0" i="0" u="none" strike="noStrik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extLst>
                  <a:ext uri="{0D108BD9-81ED-4DB2-BD59-A6C34878D82A}">
                    <a16:rowId xmlns:a16="http://schemas.microsoft.com/office/drawing/2014/main" val="10007"/>
                  </a:ext>
                </a:extLst>
              </a:tr>
              <a:tr h="178400">
                <a:tc vMerge="1">
                  <a:txBody>
                    <a:bodyPr/>
                    <a:lstStyle/>
                    <a:p>
                      <a:endParaRPr lang="en-BE"/>
                    </a:p>
                  </a:txBody>
                  <a:tcPr/>
                </a:tc>
                <a:tc>
                  <a:txBody>
                    <a:bodyPr/>
                    <a:lstStyle/>
                    <a:p>
                      <a:pPr marL="0" marR="0" lvl="0" indent="0" algn="l" rtl="0">
                        <a:spcBef>
                          <a:spcPts val="0"/>
                        </a:spcBef>
                        <a:spcAft>
                          <a:spcPts val="0"/>
                        </a:spcAft>
                        <a:buNone/>
                      </a:pPr>
                      <a:r>
                        <a:rPr lang="en-US" sz="1000" u="none" strike="noStrike" dirty="0"/>
                        <a:t>Uses negotiation and conflict resolution skills to support positive outcomes for the child.</a:t>
                      </a:r>
                      <a:endParaRPr sz="1000" b="0" i="0" u="none" strike="noStrike" dirty="0">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endParaRPr sz="1000" b="0" i="0" u="none" strike="noStrike">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extLst>
                  <a:ext uri="{0D108BD9-81ED-4DB2-BD59-A6C34878D82A}">
                    <a16:rowId xmlns:a16="http://schemas.microsoft.com/office/drawing/2014/main" val="10008"/>
                  </a:ext>
                </a:extLst>
              </a:tr>
              <a:tr h="257100">
                <a:tc vMerge="1">
                  <a:txBody>
                    <a:bodyPr/>
                    <a:lstStyle/>
                    <a:p>
                      <a:endParaRPr lang="en-BE"/>
                    </a:p>
                  </a:txBody>
                  <a:tcPr/>
                </a:tc>
                <a:tc>
                  <a:txBody>
                    <a:bodyPr/>
                    <a:lstStyle/>
                    <a:p>
                      <a:pPr marL="0" marR="0" lvl="0" indent="0" algn="l" rtl="0">
                        <a:spcBef>
                          <a:spcPts val="0"/>
                        </a:spcBef>
                        <a:spcAft>
                          <a:spcPts val="0"/>
                        </a:spcAft>
                        <a:buNone/>
                      </a:pPr>
                      <a:r>
                        <a:rPr lang="en-US" sz="1000" u="none" strike="noStrike" dirty="0"/>
                        <a:t>Challenges harmful norms and practices and presents or proposes alternative ways of doing things in order to achieve shared goals.</a:t>
                      </a:r>
                      <a:endParaRPr sz="1000" b="0" i="0" u="none" strike="noStrike" dirty="0">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tc>
                  <a:txBody>
                    <a:bodyPr/>
                    <a:lstStyle/>
                    <a:p>
                      <a:pPr marL="0" marR="0" lvl="0" indent="0" algn="l" rtl="0">
                        <a:spcBef>
                          <a:spcPts val="0"/>
                        </a:spcBef>
                        <a:spcAft>
                          <a:spcPts val="0"/>
                        </a:spcAft>
                        <a:buNone/>
                      </a:pPr>
                      <a:endParaRPr sz="1000" b="0" i="0" u="none" strike="noStrike" dirty="0">
                        <a:solidFill>
                          <a:srgbClr val="000000"/>
                        </a:solidFill>
                        <a:latin typeface="Calibri"/>
                        <a:ea typeface="Calibri"/>
                        <a:cs typeface="Calibri"/>
                        <a:sym typeface="Calibri"/>
                      </a:endParaRPr>
                    </a:p>
                  </a:txBody>
                  <a:tcPr marL="45725" marR="45725" marT="45725" marB="4572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noFill/>
                  </a:tcPr>
                </a:tc>
                <a:extLst>
                  <a:ext uri="{0D108BD9-81ED-4DB2-BD59-A6C34878D82A}">
                    <a16:rowId xmlns:a16="http://schemas.microsoft.com/office/drawing/2014/main" val="10009"/>
                  </a:ext>
                </a:extLst>
              </a:tr>
            </a:tbl>
          </a:graphicData>
        </a:graphic>
      </p:graphicFrame>
      <p:sp>
        <p:nvSpPr>
          <p:cNvPr id="162" name="Google Shape;162;p8"/>
          <p:cNvSpPr/>
          <p:nvPr/>
        </p:nvSpPr>
        <p:spPr>
          <a:xfrm rot="1782986">
            <a:off x="286724" y="301110"/>
            <a:ext cx="335595" cy="289306"/>
          </a:xfrm>
          <a:prstGeom prst="hexagon">
            <a:avLst>
              <a:gd name="adj" fmla="val 28965"/>
              <a:gd name="vf" fmla="val 115470"/>
            </a:avLst>
          </a:prstGeom>
          <a:solidFill>
            <a:schemeClr val="accent4"/>
          </a:solidFill>
          <a:ln w="12700" cap="flat" cmpd="sng">
            <a:solidFill>
              <a:srgbClr val="1D8C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 name="Google Shape;163;p8"/>
          <p:cNvSpPr/>
          <p:nvPr/>
        </p:nvSpPr>
        <p:spPr>
          <a:xfrm rot="1782986">
            <a:off x="286724" y="76395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4" name="Google Shape;164;p8"/>
          <p:cNvSpPr/>
          <p:nvPr/>
        </p:nvSpPr>
        <p:spPr>
          <a:xfrm rot="1782986">
            <a:off x="286724" y="122680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 name="Google Shape;165;p8"/>
          <p:cNvSpPr/>
          <p:nvPr/>
        </p:nvSpPr>
        <p:spPr>
          <a:xfrm rot="1782986">
            <a:off x="286724" y="168964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6" name="Google Shape;166;p8"/>
          <p:cNvSpPr/>
          <p:nvPr/>
        </p:nvSpPr>
        <p:spPr>
          <a:xfrm rot="1782986">
            <a:off x="286724" y="215249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2161"/>
        <p:cNvGrpSpPr/>
        <p:nvPr/>
      </p:nvGrpSpPr>
      <p:grpSpPr>
        <a:xfrm>
          <a:off x="0" y="0"/>
          <a:ext cx="0" cy="0"/>
          <a:chOff x="0" y="0"/>
          <a:chExt cx="0" cy="0"/>
        </a:xfrm>
      </p:grpSpPr>
      <p:sp>
        <p:nvSpPr>
          <p:cNvPr id="2162" name="Google Shape;2162;p80"/>
          <p:cNvSpPr txBox="1"/>
          <p:nvPr/>
        </p:nvSpPr>
        <p:spPr>
          <a:xfrm>
            <a:off x="996287" y="683562"/>
            <a:ext cx="524827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SYMPTOMS OF DEPRESSION</a:t>
            </a:r>
            <a:endParaRPr/>
          </a:p>
        </p:txBody>
      </p:sp>
      <p:sp>
        <p:nvSpPr>
          <p:cNvPr id="2163" name="Google Shape;2163;p80"/>
          <p:cNvSpPr txBox="1"/>
          <p:nvPr/>
        </p:nvSpPr>
        <p:spPr>
          <a:xfrm>
            <a:off x="996287" y="1200862"/>
            <a:ext cx="500694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In pairs, write down the symptoms of depression you saw in the video</a:t>
            </a:r>
            <a:endParaRPr sz="1100">
              <a:solidFill>
                <a:schemeClr val="dk1"/>
              </a:solidFill>
              <a:latin typeface="Calibri"/>
              <a:ea typeface="Calibri"/>
              <a:cs typeface="Calibri"/>
              <a:sym typeface="Calibri"/>
            </a:endParaRPr>
          </a:p>
        </p:txBody>
      </p:sp>
      <p:sp>
        <p:nvSpPr>
          <p:cNvPr id="2164" name="Google Shape;2164;p80"/>
          <p:cNvSpPr/>
          <p:nvPr/>
        </p:nvSpPr>
        <p:spPr>
          <a:xfrm>
            <a:off x="996286" y="1663706"/>
            <a:ext cx="5248275" cy="7453400"/>
          </a:xfrm>
          <a:prstGeom prst="rect">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165" name="Google Shape;2165;p80"/>
          <p:cNvGrpSpPr/>
          <p:nvPr/>
        </p:nvGrpSpPr>
        <p:grpSpPr>
          <a:xfrm>
            <a:off x="4908600" y="7997560"/>
            <a:ext cx="1562792" cy="1224878"/>
            <a:chOff x="1030476" y="2741930"/>
            <a:chExt cx="2428669" cy="1903531"/>
          </a:xfrm>
        </p:grpSpPr>
        <p:sp>
          <p:nvSpPr>
            <p:cNvPr id="2166" name="Google Shape;2166;p80"/>
            <p:cNvSpPr/>
            <p:nvPr/>
          </p:nvSpPr>
          <p:spPr>
            <a:xfrm>
              <a:off x="1588434" y="4284447"/>
              <a:ext cx="262556" cy="361014"/>
            </a:xfrm>
            <a:custGeom>
              <a:avLst/>
              <a:gdLst/>
              <a:ahLst/>
              <a:cxnLst/>
              <a:rect l="l" t="t" r="r" b="b"/>
              <a:pathLst>
                <a:path w="262556" h="361014" extrusionOk="0">
                  <a:moveTo>
                    <a:pt x="0" y="229737"/>
                  </a:moveTo>
                  <a:cubicBezTo>
                    <a:pt x="0" y="302238"/>
                    <a:pt x="58776" y="361015"/>
                    <a:pt x="131278" y="361015"/>
                  </a:cubicBezTo>
                  <a:cubicBezTo>
                    <a:pt x="203780" y="361015"/>
                    <a:pt x="262556" y="302238"/>
                    <a:pt x="262556" y="229737"/>
                  </a:cubicBezTo>
                  <a:lnTo>
                    <a:pt x="262556" y="0"/>
                  </a:lnTo>
                  <a:lnTo>
                    <a:pt x="0" y="0"/>
                  </a:lnTo>
                  <a:close/>
                </a:path>
              </a:pathLst>
            </a:custGeom>
            <a:solidFill>
              <a:srgbClr val="414F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67" name="Google Shape;2167;p80"/>
            <p:cNvSpPr/>
            <p:nvPr/>
          </p:nvSpPr>
          <p:spPr>
            <a:xfrm>
              <a:off x="1030476" y="2741930"/>
              <a:ext cx="2428669" cy="1903531"/>
            </a:xfrm>
            <a:custGeom>
              <a:avLst/>
              <a:gdLst/>
              <a:ahLst/>
              <a:cxnLst/>
              <a:rect l="l" t="t" r="r" b="b"/>
              <a:pathLst>
                <a:path w="2428669" h="1903531" extrusionOk="0">
                  <a:moveTo>
                    <a:pt x="229763" y="1772253"/>
                  </a:moveTo>
                  <a:cubicBezTo>
                    <a:pt x="229763" y="1844755"/>
                    <a:pt x="288539" y="1903531"/>
                    <a:pt x="361041" y="1903531"/>
                  </a:cubicBezTo>
                  <a:cubicBezTo>
                    <a:pt x="433542" y="1903531"/>
                    <a:pt x="492319" y="1844755"/>
                    <a:pt x="492319" y="1772253"/>
                  </a:cubicBezTo>
                  <a:lnTo>
                    <a:pt x="492319" y="1476878"/>
                  </a:lnTo>
                  <a:lnTo>
                    <a:pt x="1083070" y="1476878"/>
                  </a:lnTo>
                  <a:lnTo>
                    <a:pt x="1083070" y="1772253"/>
                  </a:lnTo>
                  <a:cubicBezTo>
                    <a:pt x="1083070" y="1844755"/>
                    <a:pt x="1141846" y="1903531"/>
                    <a:pt x="1214348" y="1903531"/>
                  </a:cubicBezTo>
                  <a:cubicBezTo>
                    <a:pt x="1286849" y="1903531"/>
                    <a:pt x="1345626" y="1844755"/>
                    <a:pt x="1345626" y="1772253"/>
                  </a:cubicBezTo>
                  <a:lnTo>
                    <a:pt x="1345626" y="1476878"/>
                  </a:lnTo>
                  <a:lnTo>
                    <a:pt x="1411265" y="1476878"/>
                  </a:lnTo>
                  <a:lnTo>
                    <a:pt x="1411265" y="1772253"/>
                  </a:lnTo>
                  <a:cubicBezTo>
                    <a:pt x="1411265" y="1844755"/>
                    <a:pt x="1470041" y="1903531"/>
                    <a:pt x="1542543" y="1903531"/>
                  </a:cubicBezTo>
                  <a:cubicBezTo>
                    <a:pt x="1615044" y="1903531"/>
                    <a:pt x="1673821" y="1844755"/>
                    <a:pt x="1673821" y="1772253"/>
                  </a:cubicBezTo>
                  <a:lnTo>
                    <a:pt x="1673821" y="1273397"/>
                  </a:lnTo>
                  <a:cubicBezTo>
                    <a:pt x="1673821" y="1113891"/>
                    <a:pt x="1803126" y="984585"/>
                    <a:pt x="1962633" y="984585"/>
                  </a:cubicBezTo>
                  <a:lnTo>
                    <a:pt x="2117508" y="984585"/>
                  </a:lnTo>
                  <a:cubicBezTo>
                    <a:pt x="2289285" y="984657"/>
                    <a:pt x="2428597" y="845463"/>
                    <a:pt x="2428669" y="673686"/>
                  </a:cubicBezTo>
                  <a:cubicBezTo>
                    <a:pt x="2428669" y="673630"/>
                    <a:pt x="2428669" y="673578"/>
                    <a:pt x="2428669" y="673522"/>
                  </a:cubicBezTo>
                  <a:lnTo>
                    <a:pt x="2428669" y="664857"/>
                  </a:lnTo>
                  <a:cubicBezTo>
                    <a:pt x="2428653" y="587686"/>
                    <a:pt x="2366096" y="525132"/>
                    <a:pt x="2288924" y="525112"/>
                  </a:cubicBezTo>
                  <a:lnTo>
                    <a:pt x="2230932" y="525112"/>
                  </a:lnTo>
                  <a:cubicBezTo>
                    <a:pt x="2224565" y="391110"/>
                    <a:pt x="2141052" y="272963"/>
                    <a:pt x="2016850" y="222254"/>
                  </a:cubicBezTo>
                  <a:cubicBezTo>
                    <a:pt x="1996174" y="126322"/>
                    <a:pt x="1955872" y="0"/>
                    <a:pt x="1887148" y="0"/>
                  </a:cubicBezTo>
                  <a:cubicBezTo>
                    <a:pt x="1819900" y="0"/>
                    <a:pt x="1779926" y="120907"/>
                    <a:pt x="1758823" y="215952"/>
                  </a:cubicBezTo>
                  <a:cubicBezTo>
                    <a:pt x="1675560" y="245021"/>
                    <a:pt x="1601451" y="295559"/>
                    <a:pt x="1543987" y="362459"/>
                  </a:cubicBezTo>
                  <a:lnTo>
                    <a:pt x="1377362" y="524029"/>
                  </a:lnTo>
                  <a:lnTo>
                    <a:pt x="1172208" y="729184"/>
                  </a:lnTo>
                  <a:cubicBezTo>
                    <a:pt x="1113746" y="787635"/>
                    <a:pt x="1034464" y="820478"/>
                    <a:pt x="951792" y="820488"/>
                  </a:cubicBezTo>
                  <a:lnTo>
                    <a:pt x="415423" y="820488"/>
                  </a:lnTo>
                  <a:lnTo>
                    <a:pt x="224151" y="629183"/>
                  </a:lnTo>
                  <a:cubicBezTo>
                    <a:pt x="172873" y="577905"/>
                    <a:pt x="89735" y="577905"/>
                    <a:pt x="38458" y="629183"/>
                  </a:cubicBezTo>
                  <a:cubicBezTo>
                    <a:pt x="-12819" y="680460"/>
                    <a:pt x="-12819" y="763598"/>
                    <a:pt x="38458" y="814875"/>
                  </a:cubicBezTo>
                  <a:lnTo>
                    <a:pt x="229763" y="1006147"/>
                  </a:lnTo>
                  <a:close/>
                  <a:moveTo>
                    <a:pt x="1651339" y="1104147"/>
                  </a:moveTo>
                  <a:lnTo>
                    <a:pt x="1270633" y="723440"/>
                  </a:lnTo>
                  <a:lnTo>
                    <a:pt x="1363447" y="630627"/>
                  </a:lnTo>
                  <a:lnTo>
                    <a:pt x="1734964" y="1002143"/>
                  </a:lnTo>
                  <a:cubicBezTo>
                    <a:pt x="1700986" y="1030647"/>
                    <a:pt x="1672626" y="1065239"/>
                    <a:pt x="1651339" y="1104147"/>
                  </a:cubicBezTo>
                  <a:close/>
                </a:path>
              </a:pathLst>
            </a:custGeom>
            <a:solidFill>
              <a:srgbClr val="414F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168" name="Google Shape;2168;p80"/>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9" name="Google Shape;2169;p80"/>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0" name="Google Shape;2170;p80"/>
          <p:cNvSpPr/>
          <p:nvPr/>
        </p:nvSpPr>
        <p:spPr>
          <a:xfrm rot="1782986">
            <a:off x="286724" y="122680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1" name="Google Shape;2171;p80"/>
          <p:cNvSpPr/>
          <p:nvPr/>
        </p:nvSpPr>
        <p:spPr>
          <a:xfrm rot="1782986">
            <a:off x="286724" y="168964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2" name="Google Shape;2172;p80"/>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2176"/>
        <p:cNvGrpSpPr/>
        <p:nvPr/>
      </p:nvGrpSpPr>
      <p:grpSpPr>
        <a:xfrm>
          <a:off x="0" y="0"/>
          <a:ext cx="0" cy="0"/>
          <a:chOff x="0" y="0"/>
          <a:chExt cx="0" cy="0"/>
        </a:xfrm>
      </p:grpSpPr>
      <p:sp>
        <p:nvSpPr>
          <p:cNvPr id="2177" name="Google Shape;2177;p81"/>
          <p:cNvSpPr txBox="1"/>
          <p:nvPr/>
        </p:nvSpPr>
        <p:spPr>
          <a:xfrm>
            <a:off x="996286" y="703370"/>
            <a:ext cx="525404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COMMUNICATION WITH CHILDREN WHO SHOW SYMPTOMS OF DEPRESSION</a:t>
            </a:r>
            <a:endParaRPr/>
          </a:p>
        </p:txBody>
      </p:sp>
      <p:sp>
        <p:nvSpPr>
          <p:cNvPr id="2178" name="Google Shape;2178;p81"/>
          <p:cNvSpPr txBox="1"/>
          <p:nvPr/>
        </p:nvSpPr>
        <p:spPr>
          <a:xfrm>
            <a:off x="996287" y="3720117"/>
            <a:ext cx="5254042"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What could you say and what should you better not reply? Please write down your replies. </a:t>
            </a:r>
            <a:endParaRPr sz="1100">
              <a:solidFill>
                <a:schemeClr val="dk1"/>
              </a:solidFill>
              <a:latin typeface="Calibri"/>
              <a:ea typeface="Calibri"/>
              <a:cs typeface="Calibri"/>
              <a:sym typeface="Calibri"/>
            </a:endParaRPr>
          </a:p>
        </p:txBody>
      </p:sp>
      <p:sp>
        <p:nvSpPr>
          <p:cNvPr id="2179" name="Google Shape;2179;p81"/>
          <p:cNvSpPr/>
          <p:nvPr/>
        </p:nvSpPr>
        <p:spPr>
          <a:xfrm>
            <a:off x="996288" y="4514444"/>
            <a:ext cx="2446024" cy="4586013"/>
          </a:xfrm>
          <a:prstGeom prst="rect">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180" name="Google Shape;2180;p81"/>
          <p:cNvSpPr/>
          <p:nvPr/>
        </p:nvSpPr>
        <p:spPr>
          <a:xfrm>
            <a:off x="3804305" y="4514444"/>
            <a:ext cx="2446024" cy="4586013"/>
          </a:xfrm>
          <a:prstGeom prst="rect">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2181" name="Google Shape;2181;p81"/>
          <p:cNvGrpSpPr/>
          <p:nvPr/>
        </p:nvGrpSpPr>
        <p:grpSpPr>
          <a:xfrm>
            <a:off x="1131323" y="4250076"/>
            <a:ext cx="574350" cy="600163"/>
            <a:chOff x="7345680" y="2484120"/>
            <a:chExt cx="904240" cy="944880"/>
          </a:xfrm>
        </p:grpSpPr>
        <p:sp>
          <p:nvSpPr>
            <p:cNvPr id="2182" name="Google Shape;2182;p81"/>
            <p:cNvSpPr/>
            <p:nvPr/>
          </p:nvSpPr>
          <p:spPr>
            <a:xfrm>
              <a:off x="7345680" y="2484120"/>
              <a:ext cx="904240" cy="94488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83" name="Google Shape;2183;p81"/>
            <p:cNvSpPr/>
            <p:nvPr/>
          </p:nvSpPr>
          <p:spPr>
            <a:xfrm rot="-3238909">
              <a:off x="7500809" y="2772426"/>
              <a:ext cx="630274" cy="320762"/>
            </a:xfrm>
            <a:prstGeom prst="corner">
              <a:avLst>
                <a:gd name="adj1" fmla="val 42208"/>
                <a:gd name="adj2" fmla="val 433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184" name="Google Shape;2184;p81"/>
          <p:cNvGrpSpPr/>
          <p:nvPr/>
        </p:nvGrpSpPr>
        <p:grpSpPr>
          <a:xfrm>
            <a:off x="3957567" y="4250076"/>
            <a:ext cx="595357" cy="600163"/>
            <a:chOff x="7082252" y="3731241"/>
            <a:chExt cx="937312" cy="944880"/>
          </a:xfrm>
        </p:grpSpPr>
        <p:sp>
          <p:nvSpPr>
            <p:cNvPr id="2185" name="Google Shape;2185;p81"/>
            <p:cNvSpPr/>
            <p:nvPr/>
          </p:nvSpPr>
          <p:spPr>
            <a:xfrm>
              <a:off x="7090831" y="3731241"/>
              <a:ext cx="904240" cy="94488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86" name="Google Shape;2186;p81"/>
            <p:cNvSpPr/>
            <p:nvPr/>
          </p:nvSpPr>
          <p:spPr>
            <a:xfrm rot="2700000">
              <a:off x="7223315" y="3868494"/>
              <a:ext cx="655187" cy="670373"/>
            </a:xfrm>
            <a:prstGeom prst="mathPlus">
              <a:avLst>
                <a:gd name="adj1" fmla="val 2040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187" name="Google Shape;2187;p81"/>
          <p:cNvGrpSpPr/>
          <p:nvPr/>
        </p:nvGrpSpPr>
        <p:grpSpPr>
          <a:xfrm>
            <a:off x="1482260" y="1103737"/>
            <a:ext cx="3880393" cy="2422082"/>
            <a:chOff x="874589" y="1606911"/>
            <a:chExt cx="7099269" cy="4431254"/>
          </a:xfrm>
        </p:grpSpPr>
        <p:grpSp>
          <p:nvGrpSpPr>
            <p:cNvPr id="2188" name="Google Shape;2188;p81"/>
            <p:cNvGrpSpPr/>
            <p:nvPr/>
          </p:nvGrpSpPr>
          <p:grpSpPr>
            <a:xfrm>
              <a:off x="874589" y="2721439"/>
              <a:ext cx="3362965" cy="2635811"/>
              <a:chOff x="1030476" y="2741930"/>
              <a:chExt cx="2428669" cy="1903531"/>
            </a:xfrm>
          </p:grpSpPr>
          <p:sp>
            <p:nvSpPr>
              <p:cNvPr id="2189" name="Google Shape;2189;p81"/>
              <p:cNvSpPr/>
              <p:nvPr/>
            </p:nvSpPr>
            <p:spPr>
              <a:xfrm>
                <a:off x="1588434" y="4284447"/>
                <a:ext cx="262556" cy="361014"/>
              </a:xfrm>
              <a:custGeom>
                <a:avLst/>
                <a:gdLst/>
                <a:ahLst/>
                <a:cxnLst/>
                <a:rect l="l" t="t" r="r" b="b"/>
                <a:pathLst>
                  <a:path w="262556" h="361014" extrusionOk="0">
                    <a:moveTo>
                      <a:pt x="0" y="229737"/>
                    </a:moveTo>
                    <a:cubicBezTo>
                      <a:pt x="0" y="302238"/>
                      <a:pt x="58776" y="361015"/>
                      <a:pt x="131278" y="361015"/>
                    </a:cubicBezTo>
                    <a:cubicBezTo>
                      <a:pt x="203780" y="361015"/>
                      <a:pt x="262556" y="302238"/>
                      <a:pt x="262556" y="229737"/>
                    </a:cubicBezTo>
                    <a:lnTo>
                      <a:pt x="262556" y="0"/>
                    </a:lnTo>
                    <a:lnTo>
                      <a:pt x="0" y="0"/>
                    </a:lnTo>
                    <a:close/>
                  </a:path>
                </a:pathLst>
              </a:custGeom>
              <a:solidFill>
                <a:srgbClr val="414F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2190" name="Google Shape;2190;p81"/>
              <p:cNvSpPr/>
              <p:nvPr/>
            </p:nvSpPr>
            <p:spPr>
              <a:xfrm>
                <a:off x="1030476" y="2741930"/>
                <a:ext cx="2428669" cy="1903531"/>
              </a:xfrm>
              <a:custGeom>
                <a:avLst/>
                <a:gdLst/>
                <a:ahLst/>
                <a:cxnLst/>
                <a:rect l="l" t="t" r="r" b="b"/>
                <a:pathLst>
                  <a:path w="2428669" h="1903531" extrusionOk="0">
                    <a:moveTo>
                      <a:pt x="229763" y="1772253"/>
                    </a:moveTo>
                    <a:cubicBezTo>
                      <a:pt x="229763" y="1844755"/>
                      <a:pt x="288539" y="1903531"/>
                      <a:pt x="361041" y="1903531"/>
                    </a:cubicBezTo>
                    <a:cubicBezTo>
                      <a:pt x="433542" y="1903531"/>
                      <a:pt x="492319" y="1844755"/>
                      <a:pt x="492319" y="1772253"/>
                    </a:cubicBezTo>
                    <a:lnTo>
                      <a:pt x="492319" y="1476878"/>
                    </a:lnTo>
                    <a:lnTo>
                      <a:pt x="1083070" y="1476878"/>
                    </a:lnTo>
                    <a:lnTo>
                      <a:pt x="1083070" y="1772253"/>
                    </a:lnTo>
                    <a:cubicBezTo>
                      <a:pt x="1083070" y="1844755"/>
                      <a:pt x="1141846" y="1903531"/>
                      <a:pt x="1214348" y="1903531"/>
                    </a:cubicBezTo>
                    <a:cubicBezTo>
                      <a:pt x="1286849" y="1903531"/>
                      <a:pt x="1345626" y="1844755"/>
                      <a:pt x="1345626" y="1772253"/>
                    </a:cubicBezTo>
                    <a:lnTo>
                      <a:pt x="1345626" y="1476878"/>
                    </a:lnTo>
                    <a:lnTo>
                      <a:pt x="1411265" y="1476878"/>
                    </a:lnTo>
                    <a:lnTo>
                      <a:pt x="1411265" y="1772253"/>
                    </a:lnTo>
                    <a:cubicBezTo>
                      <a:pt x="1411265" y="1844755"/>
                      <a:pt x="1470041" y="1903531"/>
                      <a:pt x="1542543" y="1903531"/>
                    </a:cubicBezTo>
                    <a:cubicBezTo>
                      <a:pt x="1615044" y="1903531"/>
                      <a:pt x="1673821" y="1844755"/>
                      <a:pt x="1673821" y="1772253"/>
                    </a:cubicBezTo>
                    <a:lnTo>
                      <a:pt x="1673821" y="1273397"/>
                    </a:lnTo>
                    <a:cubicBezTo>
                      <a:pt x="1673821" y="1113891"/>
                      <a:pt x="1803126" y="984585"/>
                      <a:pt x="1962633" y="984585"/>
                    </a:cubicBezTo>
                    <a:lnTo>
                      <a:pt x="2117508" y="984585"/>
                    </a:lnTo>
                    <a:cubicBezTo>
                      <a:pt x="2289285" y="984657"/>
                      <a:pt x="2428597" y="845463"/>
                      <a:pt x="2428669" y="673686"/>
                    </a:cubicBezTo>
                    <a:cubicBezTo>
                      <a:pt x="2428669" y="673630"/>
                      <a:pt x="2428669" y="673578"/>
                      <a:pt x="2428669" y="673522"/>
                    </a:cubicBezTo>
                    <a:lnTo>
                      <a:pt x="2428669" y="664857"/>
                    </a:lnTo>
                    <a:cubicBezTo>
                      <a:pt x="2428653" y="587686"/>
                      <a:pt x="2366096" y="525132"/>
                      <a:pt x="2288924" y="525112"/>
                    </a:cubicBezTo>
                    <a:lnTo>
                      <a:pt x="2230932" y="525112"/>
                    </a:lnTo>
                    <a:cubicBezTo>
                      <a:pt x="2224565" y="391110"/>
                      <a:pt x="2141052" y="272963"/>
                      <a:pt x="2016850" y="222254"/>
                    </a:cubicBezTo>
                    <a:cubicBezTo>
                      <a:pt x="1996174" y="126322"/>
                      <a:pt x="1955872" y="0"/>
                      <a:pt x="1887148" y="0"/>
                    </a:cubicBezTo>
                    <a:cubicBezTo>
                      <a:pt x="1819900" y="0"/>
                      <a:pt x="1779926" y="120907"/>
                      <a:pt x="1758823" y="215952"/>
                    </a:cubicBezTo>
                    <a:cubicBezTo>
                      <a:pt x="1675560" y="245021"/>
                      <a:pt x="1601451" y="295559"/>
                      <a:pt x="1543987" y="362459"/>
                    </a:cubicBezTo>
                    <a:lnTo>
                      <a:pt x="1377362" y="524029"/>
                    </a:lnTo>
                    <a:lnTo>
                      <a:pt x="1172208" y="729184"/>
                    </a:lnTo>
                    <a:cubicBezTo>
                      <a:pt x="1113746" y="787635"/>
                      <a:pt x="1034464" y="820478"/>
                      <a:pt x="951792" y="820488"/>
                    </a:cubicBezTo>
                    <a:lnTo>
                      <a:pt x="415423" y="820488"/>
                    </a:lnTo>
                    <a:lnTo>
                      <a:pt x="224151" y="629183"/>
                    </a:lnTo>
                    <a:cubicBezTo>
                      <a:pt x="172873" y="577905"/>
                      <a:pt x="89735" y="577905"/>
                      <a:pt x="38458" y="629183"/>
                    </a:cubicBezTo>
                    <a:cubicBezTo>
                      <a:pt x="-12819" y="680460"/>
                      <a:pt x="-12819" y="763598"/>
                      <a:pt x="38458" y="814875"/>
                    </a:cubicBezTo>
                    <a:lnTo>
                      <a:pt x="229763" y="1006147"/>
                    </a:lnTo>
                    <a:close/>
                    <a:moveTo>
                      <a:pt x="1651339" y="1104147"/>
                    </a:moveTo>
                    <a:lnTo>
                      <a:pt x="1270633" y="723440"/>
                    </a:lnTo>
                    <a:lnTo>
                      <a:pt x="1363447" y="630627"/>
                    </a:lnTo>
                    <a:lnTo>
                      <a:pt x="1734964" y="1002143"/>
                    </a:lnTo>
                    <a:cubicBezTo>
                      <a:pt x="1700986" y="1030647"/>
                      <a:pt x="1672626" y="1065239"/>
                      <a:pt x="1651339" y="1104147"/>
                    </a:cubicBezTo>
                    <a:close/>
                  </a:path>
                </a:pathLst>
              </a:custGeom>
              <a:solidFill>
                <a:srgbClr val="414F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grpSp>
        <p:sp>
          <p:nvSpPr>
            <p:cNvPr id="2191" name="Google Shape;2191;p81"/>
            <p:cNvSpPr txBox="1"/>
            <p:nvPr/>
          </p:nvSpPr>
          <p:spPr>
            <a:xfrm rot="664549">
              <a:off x="3921260" y="4879260"/>
              <a:ext cx="3051544" cy="4786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Go away!</a:t>
              </a:r>
              <a:endParaRPr sz="1100">
                <a:solidFill>
                  <a:schemeClr val="dk1"/>
                </a:solidFill>
                <a:latin typeface="Calibri"/>
                <a:ea typeface="Calibri"/>
                <a:cs typeface="Calibri"/>
                <a:sym typeface="Calibri"/>
              </a:endParaRPr>
            </a:p>
          </p:txBody>
        </p:sp>
        <p:sp>
          <p:nvSpPr>
            <p:cNvPr id="2192" name="Google Shape;2192;p81"/>
            <p:cNvSpPr txBox="1"/>
            <p:nvPr/>
          </p:nvSpPr>
          <p:spPr>
            <a:xfrm rot="701450">
              <a:off x="3488872" y="5255340"/>
              <a:ext cx="3051544" cy="4786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I hate it here!</a:t>
              </a:r>
              <a:endParaRPr sz="1100">
                <a:solidFill>
                  <a:schemeClr val="dk1"/>
                </a:solidFill>
                <a:latin typeface="Calibri"/>
                <a:ea typeface="Calibri"/>
                <a:cs typeface="Calibri"/>
                <a:sym typeface="Calibri"/>
              </a:endParaRPr>
            </a:p>
          </p:txBody>
        </p:sp>
        <p:sp>
          <p:nvSpPr>
            <p:cNvPr id="2193" name="Google Shape;2193;p81"/>
            <p:cNvSpPr txBox="1"/>
            <p:nvPr/>
          </p:nvSpPr>
          <p:spPr>
            <a:xfrm rot="-546483">
              <a:off x="4120400" y="2469032"/>
              <a:ext cx="3051544" cy="4786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I can’t be bothered</a:t>
              </a:r>
              <a:endParaRPr sz="1100">
                <a:solidFill>
                  <a:schemeClr val="dk1"/>
                </a:solidFill>
                <a:latin typeface="Calibri"/>
                <a:ea typeface="Calibri"/>
                <a:cs typeface="Calibri"/>
                <a:sym typeface="Calibri"/>
              </a:endParaRPr>
            </a:p>
          </p:txBody>
        </p:sp>
        <p:sp>
          <p:nvSpPr>
            <p:cNvPr id="2194" name="Google Shape;2194;p81"/>
            <p:cNvSpPr txBox="1"/>
            <p:nvPr/>
          </p:nvSpPr>
          <p:spPr>
            <a:xfrm>
              <a:off x="4624777" y="3489038"/>
              <a:ext cx="3051544" cy="4786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I am a loser!</a:t>
              </a:r>
              <a:endParaRPr sz="1100">
                <a:solidFill>
                  <a:schemeClr val="dk1"/>
                </a:solidFill>
                <a:latin typeface="Calibri"/>
                <a:ea typeface="Calibri"/>
                <a:cs typeface="Calibri"/>
                <a:sym typeface="Calibri"/>
              </a:endParaRPr>
            </a:p>
          </p:txBody>
        </p:sp>
        <p:sp>
          <p:nvSpPr>
            <p:cNvPr id="2195" name="Google Shape;2195;p81"/>
            <p:cNvSpPr txBox="1"/>
            <p:nvPr/>
          </p:nvSpPr>
          <p:spPr>
            <a:xfrm rot="-882931">
              <a:off x="3673264" y="1986638"/>
              <a:ext cx="3051544" cy="4786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What do you care?</a:t>
              </a:r>
              <a:endParaRPr sz="1100">
                <a:solidFill>
                  <a:schemeClr val="dk1"/>
                </a:solidFill>
                <a:latin typeface="Calibri"/>
                <a:ea typeface="Calibri"/>
                <a:cs typeface="Calibri"/>
                <a:sym typeface="Calibri"/>
              </a:endParaRPr>
            </a:p>
          </p:txBody>
        </p:sp>
        <p:sp>
          <p:nvSpPr>
            <p:cNvPr id="2196" name="Google Shape;2196;p81"/>
            <p:cNvSpPr txBox="1"/>
            <p:nvPr/>
          </p:nvSpPr>
          <p:spPr>
            <a:xfrm rot="389019">
              <a:off x="4414451" y="4398726"/>
              <a:ext cx="3051544" cy="4786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What is the point?</a:t>
              </a:r>
              <a:endParaRPr sz="1100">
                <a:solidFill>
                  <a:schemeClr val="dk1"/>
                </a:solidFill>
                <a:latin typeface="Calibri"/>
                <a:ea typeface="Calibri"/>
                <a:cs typeface="Calibri"/>
                <a:sym typeface="Calibri"/>
              </a:endParaRPr>
            </a:p>
          </p:txBody>
        </p:sp>
        <p:sp>
          <p:nvSpPr>
            <p:cNvPr id="2197" name="Google Shape;2197;p81"/>
            <p:cNvSpPr txBox="1"/>
            <p:nvPr/>
          </p:nvSpPr>
          <p:spPr>
            <a:xfrm rot="245419">
              <a:off x="4444192" y="3943592"/>
              <a:ext cx="3517076" cy="4786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You don’t understand!</a:t>
              </a:r>
              <a:endParaRPr sz="1100">
                <a:solidFill>
                  <a:schemeClr val="dk1"/>
                </a:solidFill>
                <a:latin typeface="Calibri"/>
                <a:ea typeface="Calibri"/>
                <a:cs typeface="Calibri"/>
                <a:sym typeface="Calibri"/>
              </a:endParaRPr>
            </a:p>
          </p:txBody>
        </p:sp>
        <p:sp>
          <p:nvSpPr>
            <p:cNvPr id="2198" name="Google Shape;2198;p81"/>
            <p:cNvSpPr txBox="1"/>
            <p:nvPr/>
          </p:nvSpPr>
          <p:spPr>
            <a:xfrm rot="-187890">
              <a:off x="4419528" y="2999504"/>
              <a:ext cx="3051544" cy="4786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Just leave me alone</a:t>
              </a:r>
              <a:endParaRPr sz="1100">
                <a:solidFill>
                  <a:schemeClr val="dk1"/>
                </a:solidFill>
                <a:latin typeface="Calibri"/>
                <a:ea typeface="Calibri"/>
                <a:cs typeface="Calibri"/>
                <a:sym typeface="Calibri"/>
              </a:endParaRPr>
            </a:p>
          </p:txBody>
        </p:sp>
      </p:grpSp>
      <p:sp>
        <p:nvSpPr>
          <p:cNvPr id="2199" name="Google Shape;2199;p81"/>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0" name="Google Shape;2200;p81"/>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1" name="Google Shape;2201;p81"/>
          <p:cNvSpPr/>
          <p:nvPr/>
        </p:nvSpPr>
        <p:spPr>
          <a:xfrm rot="1782986">
            <a:off x="286724" y="122680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2" name="Google Shape;2202;p81"/>
          <p:cNvSpPr/>
          <p:nvPr/>
        </p:nvSpPr>
        <p:spPr>
          <a:xfrm rot="1782986">
            <a:off x="286724" y="168964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3" name="Google Shape;2203;p81"/>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sp>
        <p:nvSpPr>
          <p:cNvPr id="2209" name="Google Shape;2209;p82"/>
          <p:cNvSpPr txBox="1"/>
          <p:nvPr/>
        </p:nvSpPr>
        <p:spPr>
          <a:xfrm>
            <a:off x="996287" y="2165934"/>
            <a:ext cx="1423829" cy="1032847"/>
          </a:xfrm>
          <a:prstGeom prst="rect">
            <a:avLst/>
          </a:prstGeom>
          <a:noFill/>
          <a:ln w="9525" cap="flat" cmpd="sng">
            <a:solidFill>
              <a:schemeClr val="accent5"/>
            </a:solidFill>
            <a:prstDash val="solid"/>
            <a:round/>
            <a:headEnd type="none" w="sm" len="sm"/>
            <a:tailEnd type="none" w="sm" len="sm"/>
          </a:ln>
        </p:spPr>
        <p:txBody>
          <a:bodyPr spcFirstLastPara="1" wrap="square" lIns="180000" tIns="180000" rIns="180000" bIns="180000" anchor="ctr" anchorCtr="0">
            <a:noAutofit/>
          </a:bodyPr>
          <a:lstStyle/>
          <a:p>
            <a:pPr marL="0" marR="0" lvl="0" indent="0" algn="ctr" rtl="0">
              <a:spcBef>
                <a:spcPts val="0"/>
              </a:spcBef>
              <a:spcAft>
                <a:spcPts val="0"/>
              </a:spcAft>
              <a:buNone/>
            </a:pPr>
            <a:r>
              <a:rPr lang="en-US" sz="1100" b="1">
                <a:solidFill>
                  <a:schemeClr val="dk1"/>
                </a:solidFill>
                <a:latin typeface="Calibri"/>
                <a:ea typeface="Calibri"/>
                <a:cs typeface="Calibri"/>
                <a:sym typeface="Calibri"/>
              </a:rPr>
              <a:t>Self-harm</a:t>
            </a:r>
            <a:endParaRPr/>
          </a:p>
        </p:txBody>
      </p:sp>
      <p:sp>
        <p:nvSpPr>
          <p:cNvPr id="2210" name="Google Shape;2210;p82"/>
          <p:cNvSpPr txBox="1"/>
          <p:nvPr/>
        </p:nvSpPr>
        <p:spPr>
          <a:xfrm>
            <a:off x="2980057" y="1950419"/>
            <a:ext cx="3281042" cy="1463876"/>
          </a:xfrm>
          <a:prstGeom prst="rect">
            <a:avLst/>
          </a:prstGeom>
          <a:noFill/>
          <a:ln w="9525" cap="flat" cmpd="sng">
            <a:solidFill>
              <a:schemeClr val="accent5"/>
            </a:solidFill>
            <a:prstDash val="solid"/>
            <a:round/>
            <a:headEnd type="none" w="sm" len="sm"/>
            <a:tailEnd type="none" w="sm" len="sm"/>
          </a:ln>
        </p:spPr>
        <p:txBody>
          <a:bodyPr spcFirstLastPara="1" wrap="square" lIns="180000" tIns="180000" rIns="180000" bIns="180000" anchor="ctr" anchorCtr="0">
            <a:no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A deliberate but unsuccessful attempt to take one’s own life. </a:t>
            </a:r>
            <a:endParaRPr sz="1100">
              <a:solidFill>
                <a:schemeClr val="dk1"/>
              </a:solidFill>
              <a:latin typeface="Calibri"/>
              <a:ea typeface="Calibri"/>
              <a:cs typeface="Calibri"/>
              <a:sym typeface="Calibri"/>
            </a:endParaRPr>
          </a:p>
        </p:txBody>
      </p:sp>
      <p:sp>
        <p:nvSpPr>
          <p:cNvPr id="2211" name="Google Shape;2211;p82"/>
          <p:cNvSpPr/>
          <p:nvPr/>
        </p:nvSpPr>
        <p:spPr>
          <a:xfrm>
            <a:off x="2324866" y="2587107"/>
            <a:ext cx="190500" cy="190500"/>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1">
              <a:solidFill>
                <a:schemeClr val="lt1"/>
              </a:solidFill>
              <a:latin typeface="Calibri"/>
              <a:ea typeface="Calibri"/>
              <a:cs typeface="Calibri"/>
              <a:sym typeface="Calibri"/>
            </a:endParaRPr>
          </a:p>
        </p:txBody>
      </p:sp>
      <p:sp>
        <p:nvSpPr>
          <p:cNvPr id="2212" name="Google Shape;2212;p82"/>
          <p:cNvSpPr/>
          <p:nvPr/>
        </p:nvSpPr>
        <p:spPr>
          <a:xfrm>
            <a:off x="2871856" y="2587107"/>
            <a:ext cx="190500" cy="190500"/>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1">
              <a:solidFill>
                <a:schemeClr val="lt1"/>
              </a:solidFill>
              <a:latin typeface="Calibri"/>
              <a:ea typeface="Calibri"/>
              <a:cs typeface="Calibri"/>
              <a:sym typeface="Calibri"/>
            </a:endParaRPr>
          </a:p>
        </p:txBody>
      </p:sp>
      <p:sp>
        <p:nvSpPr>
          <p:cNvPr id="2213" name="Google Shape;2213;p82"/>
          <p:cNvSpPr txBox="1"/>
          <p:nvPr/>
        </p:nvSpPr>
        <p:spPr>
          <a:xfrm>
            <a:off x="996287" y="4073266"/>
            <a:ext cx="1423829" cy="1032847"/>
          </a:xfrm>
          <a:prstGeom prst="rect">
            <a:avLst/>
          </a:prstGeom>
          <a:noFill/>
          <a:ln w="9525" cap="flat" cmpd="sng">
            <a:solidFill>
              <a:schemeClr val="accent5"/>
            </a:solidFill>
            <a:prstDash val="solid"/>
            <a:round/>
            <a:headEnd type="none" w="sm" len="sm"/>
            <a:tailEnd type="none" w="sm" len="sm"/>
          </a:ln>
        </p:spPr>
        <p:txBody>
          <a:bodyPr spcFirstLastPara="1" wrap="square" lIns="180000" tIns="180000" rIns="180000" bIns="180000" anchor="ctr" anchorCtr="0">
            <a:noAutofit/>
          </a:bodyPr>
          <a:lstStyle/>
          <a:p>
            <a:pPr marL="0" marR="0" lvl="0" indent="0" algn="ctr" rtl="0">
              <a:spcBef>
                <a:spcPts val="0"/>
              </a:spcBef>
              <a:spcAft>
                <a:spcPts val="0"/>
              </a:spcAft>
              <a:buNone/>
            </a:pPr>
            <a:r>
              <a:rPr lang="en-US" sz="1100" b="1">
                <a:solidFill>
                  <a:schemeClr val="dk1"/>
                </a:solidFill>
                <a:latin typeface="Calibri"/>
                <a:ea typeface="Calibri"/>
                <a:cs typeface="Calibri"/>
                <a:sym typeface="Calibri"/>
              </a:rPr>
              <a:t>Suicide</a:t>
            </a:r>
            <a:endParaRPr/>
          </a:p>
        </p:txBody>
      </p:sp>
      <p:sp>
        <p:nvSpPr>
          <p:cNvPr id="2214" name="Google Shape;2214;p82"/>
          <p:cNvSpPr txBox="1"/>
          <p:nvPr/>
        </p:nvSpPr>
        <p:spPr>
          <a:xfrm>
            <a:off x="2967055" y="3857751"/>
            <a:ext cx="3281042" cy="1463876"/>
          </a:xfrm>
          <a:prstGeom prst="rect">
            <a:avLst/>
          </a:prstGeom>
          <a:noFill/>
          <a:ln w="9525" cap="flat" cmpd="sng">
            <a:solidFill>
              <a:schemeClr val="accent5"/>
            </a:solidFill>
            <a:prstDash val="solid"/>
            <a:round/>
            <a:headEnd type="none" w="sm" len="sm"/>
            <a:tailEnd type="none" w="sm" len="sm"/>
          </a:ln>
        </p:spPr>
        <p:txBody>
          <a:bodyPr spcFirstLastPara="1" wrap="square" lIns="180000" tIns="180000" rIns="180000" bIns="180000" anchor="ctr" anchorCtr="0">
            <a:no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The deliberate act of killing oneself. Frequently, it occurs in the context of depression, but it may also occur as a result of a substance use or it can h</a:t>
            </a:r>
            <a:r>
              <a:rPr lang="en-US" sz="1100" i="0">
                <a:solidFill>
                  <a:schemeClr val="dk1"/>
                </a:solidFill>
                <a:latin typeface="Calibri"/>
                <a:ea typeface="Calibri"/>
                <a:cs typeface="Calibri"/>
                <a:sym typeface="Calibri"/>
              </a:rPr>
              <a:t>appen impulsively in moments of crisis with a breakdown in the ability to deal with life stresses</a:t>
            </a:r>
            <a:endParaRPr sz="1100">
              <a:solidFill>
                <a:schemeClr val="dk1"/>
              </a:solidFill>
              <a:latin typeface="Calibri"/>
              <a:ea typeface="Calibri"/>
              <a:cs typeface="Calibri"/>
              <a:sym typeface="Calibri"/>
            </a:endParaRPr>
          </a:p>
        </p:txBody>
      </p:sp>
      <p:sp>
        <p:nvSpPr>
          <p:cNvPr id="2215" name="Google Shape;2215;p82"/>
          <p:cNvSpPr/>
          <p:nvPr/>
        </p:nvSpPr>
        <p:spPr>
          <a:xfrm>
            <a:off x="2324866" y="4494439"/>
            <a:ext cx="190500" cy="190500"/>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1">
              <a:solidFill>
                <a:schemeClr val="lt1"/>
              </a:solidFill>
              <a:latin typeface="Calibri"/>
              <a:ea typeface="Calibri"/>
              <a:cs typeface="Calibri"/>
              <a:sym typeface="Calibri"/>
            </a:endParaRPr>
          </a:p>
        </p:txBody>
      </p:sp>
      <p:sp>
        <p:nvSpPr>
          <p:cNvPr id="2216" name="Google Shape;2216;p82"/>
          <p:cNvSpPr/>
          <p:nvPr/>
        </p:nvSpPr>
        <p:spPr>
          <a:xfrm>
            <a:off x="2871856" y="4494439"/>
            <a:ext cx="190500" cy="190500"/>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1">
              <a:solidFill>
                <a:schemeClr val="lt1"/>
              </a:solidFill>
              <a:latin typeface="Calibri"/>
              <a:ea typeface="Calibri"/>
              <a:cs typeface="Calibri"/>
              <a:sym typeface="Calibri"/>
            </a:endParaRPr>
          </a:p>
        </p:txBody>
      </p:sp>
      <p:sp>
        <p:nvSpPr>
          <p:cNvPr id="2217" name="Google Shape;2217;p82"/>
          <p:cNvSpPr txBox="1"/>
          <p:nvPr/>
        </p:nvSpPr>
        <p:spPr>
          <a:xfrm>
            <a:off x="2967106" y="5737033"/>
            <a:ext cx="3280992" cy="1463876"/>
          </a:xfrm>
          <a:prstGeom prst="rect">
            <a:avLst/>
          </a:prstGeom>
          <a:noFill/>
          <a:ln w="9525" cap="flat" cmpd="sng">
            <a:solidFill>
              <a:schemeClr val="accent5"/>
            </a:solidFill>
            <a:prstDash val="solid"/>
            <a:round/>
            <a:headEnd type="none" w="sm" len="sm"/>
            <a:tailEnd type="none" w="sm" len="sm"/>
          </a:ln>
        </p:spPr>
        <p:txBody>
          <a:bodyPr spcFirstLastPara="1" wrap="square" lIns="180000" tIns="180000" rIns="180000" bIns="180000" anchor="ctr" anchorCtr="0">
            <a:no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Somebody intentionally damages or injures their body. It’s usually a way of coping with or expressing overwhelming emotional distress and/or persistent feelings of numbness/detachment</a:t>
            </a:r>
            <a:endParaRPr sz="1100">
              <a:solidFill>
                <a:schemeClr val="dk1"/>
              </a:solidFill>
              <a:latin typeface="Calibri"/>
              <a:ea typeface="Calibri"/>
              <a:cs typeface="Calibri"/>
              <a:sym typeface="Calibri"/>
            </a:endParaRPr>
          </a:p>
        </p:txBody>
      </p:sp>
      <p:sp>
        <p:nvSpPr>
          <p:cNvPr id="2218" name="Google Shape;2218;p82"/>
          <p:cNvSpPr txBox="1"/>
          <p:nvPr/>
        </p:nvSpPr>
        <p:spPr>
          <a:xfrm>
            <a:off x="996287" y="5952548"/>
            <a:ext cx="1423829" cy="1032847"/>
          </a:xfrm>
          <a:prstGeom prst="rect">
            <a:avLst/>
          </a:prstGeom>
          <a:noFill/>
          <a:ln w="9525" cap="flat" cmpd="sng">
            <a:solidFill>
              <a:schemeClr val="accent5"/>
            </a:solidFill>
            <a:prstDash val="solid"/>
            <a:round/>
            <a:headEnd type="none" w="sm" len="sm"/>
            <a:tailEnd type="none" w="sm" len="sm"/>
          </a:ln>
        </p:spPr>
        <p:txBody>
          <a:bodyPr spcFirstLastPara="1" wrap="square" lIns="180000" tIns="180000" rIns="180000" bIns="180000" anchor="ctr" anchorCtr="0">
            <a:noAutofit/>
          </a:bodyPr>
          <a:lstStyle/>
          <a:p>
            <a:pPr marL="0" marR="0" lvl="0" indent="0" algn="ctr" rtl="0">
              <a:spcBef>
                <a:spcPts val="0"/>
              </a:spcBef>
              <a:spcAft>
                <a:spcPts val="0"/>
              </a:spcAft>
              <a:buNone/>
            </a:pPr>
            <a:r>
              <a:rPr lang="en-US" sz="1100" b="1">
                <a:solidFill>
                  <a:schemeClr val="dk1"/>
                </a:solidFill>
                <a:latin typeface="Calibri"/>
                <a:ea typeface="Calibri"/>
                <a:cs typeface="Calibri"/>
                <a:sym typeface="Calibri"/>
              </a:rPr>
              <a:t>Suicidal ideation </a:t>
            </a:r>
            <a:endParaRPr/>
          </a:p>
        </p:txBody>
      </p:sp>
      <p:sp>
        <p:nvSpPr>
          <p:cNvPr id="2219" name="Google Shape;2219;p82"/>
          <p:cNvSpPr/>
          <p:nvPr/>
        </p:nvSpPr>
        <p:spPr>
          <a:xfrm>
            <a:off x="2324866" y="6373721"/>
            <a:ext cx="190500" cy="190500"/>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1">
              <a:solidFill>
                <a:schemeClr val="lt1"/>
              </a:solidFill>
              <a:latin typeface="Calibri"/>
              <a:ea typeface="Calibri"/>
              <a:cs typeface="Calibri"/>
              <a:sym typeface="Calibri"/>
            </a:endParaRPr>
          </a:p>
        </p:txBody>
      </p:sp>
      <p:sp>
        <p:nvSpPr>
          <p:cNvPr id="2220" name="Google Shape;2220;p82"/>
          <p:cNvSpPr/>
          <p:nvPr/>
        </p:nvSpPr>
        <p:spPr>
          <a:xfrm>
            <a:off x="2871856" y="6373721"/>
            <a:ext cx="190500" cy="190500"/>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1">
              <a:solidFill>
                <a:schemeClr val="lt1"/>
              </a:solidFill>
              <a:latin typeface="Calibri"/>
              <a:ea typeface="Calibri"/>
              <a:cs typeface="Calibri"/>
              <a:sym typeface="Calibri"/>
            </a:endParaRPr>
          </a:p>
        </p:txBody>
      </p:sp>
      <p:sp>
        <p:nvSpPr>
          <p:cNvPr id="2221" name="Google Shape;2221;p82"/>
          <p:cNvSpPr txBox="1"/>
          <p:nvPr/>
        </p:nvSpPr>
        <p:spPr>
          <a:xfrm>
            <a:off x="2980057" y="7637671"/>
            <a:ext cx="3268091" cy="1463875"/>
          </a:xfrm>
          <a:prstGeom prst="rect">
            <a:avLst/>
          </a:prstGeom>
          <a:noFill/>
          <a:ln w="9525" cap="flat" cmpd="sng">
            <a:solidFill>
              <a:schemeClr val="accent5"/>
            </a:solidFill>
            <a:prstDash val="solid"/>
            <a:round/>
            <a:headEnd type="none" w="sm" len="sm"/>
            <a:tailEnd type="none" w="sm" len="sm"/>
          </a:ln>
        </p:spPr>
        <p:txBody>
          <a:bodyPr spcFirstLastPara="1" wrap="square" lIns="180000" tIns="180000" rIns="180000" bIns="180000" anchor="ctr" anchorCtr="0">
            <a:no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Thoughts about or a preoccupation with killing oneself, often due to hopelessness. Most instances it does not progress to attempted suicide. However, all thoughts should be taken seriously.      </a:t>
            </a:r>
            <a:endParaRPr/>
          </a:p>
        </p:txBody>
      </p:sp>
      <p:sp>
        <p:nvSpPr>
          <p:cNvPr id="2222" name="Google Shape;2222;p82"/>
          <p:cNvSpPr txBox="1"/>
          <p:nvPr/>
        </p:nvSpPr>
        <p:spPr>
          <a:xfrm>
            <a:off x="996286" y="7853185"/>
            <a:ext cx="1423830" cy="1032847"/>
          </a:xfrm>
          <a:prstGeom prst="rect">
            <a:avLst/>
          </a:prstGeom>
          <a:noFill/>
          <a:ln w="9525" cap="flat" cmpd="sng">
            <a:solidFill>
              <a:schemeClr val="accent5"/>
            </a:solidFill>
            <a:prstDash val="solid"/>
            <a:round/>
            <a:headEnd type="none" w="sm" len="sm"/>
            <a:tailEnd type="none" w="sm" len="sm"/>
          </a:ln>
        </p:spPr>
        <p:txBody>
          <a:bodyPr spcFirstLastPara="1" wrap="square" lIns="180000" tIns="180000" rIns="180000" bIns="180000" anchor="ctr" anchorCtr="0">
            <a:noAutofit/>
          </a:bodyPr>
          <a:lstStyle/>
          <a:p>
            <a:pPr marL="0" marR="0" lvl="0" indent="0" algn="ctr" rtl="0">
              <a:spcBef>
                <a:spcPts val="0"/>
              </a:spcBef>
              <a:spcAft>
                <a:spcPts val="0"/>
              </a:spcAft>
              <a:buNone/>
            </a:pPr>
            <a:r>
              <a:rPr lang="en-US" sz="1100" b="1">
                <a:solidFill>
                  <a:schemeClr val="dk1"/>
                </a:solidFill>
                <a:latin typeface="Calibri"/>
                <a:ea typeface="Calibri"/>
                <a:cs typeface="Calibri"/>
                <a:sym typeface="Calibri"/>
              </a:rPr>
              <a:t>Suicide attempt</a:t>
            </a:r>
            <a:endParaRPr/>
          </a:p>
        </p:txBody>
      </p:sp>
      <p:sp>
        <p:nvSpPr>
          <p:cNvPr id="2223" name="Google Shape;2223;p82"/>
          <p:cNvSpPr/>
          <p:nvPr/>
        </p:nvSpPr>
        <p:spPr>
          <a:xfrm>
            <a:off x="2324866" y="8274358"/>
            <a:ext cx="190500" cy="190500"/>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1">
              <a:solidFill>
                <a:schemeClr val="lt1"/>
              </a:solidFill>
              <a:latin typeface="Calibri"/>
              <a:ea typeface="Calibri"/>
              <a:cs typeface="Calibri"/>
              <a:sym typeface="Calibri"/>
            </a:endParaRPr>
          </a:p>
        </p:txBody>
      </p:sp>
      <p:sp>
        <p:nvSpPr>
          <p:cNvPr id="2224" name="Google Shape;2224;p82"/>
          <p:cNvSpPr/>
          <p:nvPr/>
        </p:nvSpPr>
        <p:spPr>
          <a:xfrm>
            <a:off x="2871856" y="8274358"/>
            <a:ext cx="190500" cy="190500"/>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1">
              <a:solidFill>
                <a:schemeClr val="lt1"/>
              </a:solidFill>
              <a:latin typeface="Calibri"/>
              <a:ea typeface="Calibri"/>
              <a:cs typeface="Calibri"/>
              <a:sym typeface="Calibri"/>
            </a:endParaRPr>
          </a:p>
        </p:txBody>
      </p:sp>
      <p:sp>
        <p:nvSpPr>
          <p:cNvPr id="2225" name="Google Shape;2225;p82"/>
          <p:cNvSpPr txBox="1"/>
          <p:nvPr/>
        </p:nvSpPr>
        <p:spPr>
          <a:xfrm>
            <a:off x="996286" y="1446321"/>
            <a:ext cx="525181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SELF-HARM AND SUICIDE EXPLAINED</a:t>
            </a:r>
            <a:endParaRPr/>
          </a:p>
        </p:txBody>
      </p:sp>
      <p:sp>
        <p:nvSpPr>
          <p:cNvPr id="2226" name="Google Shape;2226;p82"/>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27" name="Google Shape;2227;p82"/>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28" name="Google Shape;2228;p82"/>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29" name="Google Shape;2229;p82"/>
          <p:cNvSpPr/>
          <p:nvPr/>
        </p:nvSpPr>
        <p:spPr>
          <a:xfrm rot="1782986">
            <a:off x="286724" y="168964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0" name="Google Shape;2230;p82"/>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1" name="Google Shape;2231;p82"/>
          <p:cNvSpPr txBox="1"/>
          <p:nvPr/>
        </p:nvSpPr>
        <p:spPr>
          <a:xfrm>
            <a:off x="987932" y="708984"/>
            <a:ext cx="525404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US" sz="1400" b="1">
                <a:solidFill>
                  <a:schemeClr val="lt1"/>
                </a:solidFill>
                <a:highlight>
                  <a:srgbClr val="5FC6C5"/>
                </a:highlight>
                <a:latin typeface="Calibri"/>
                <a:ea typeface="Calibri"/>
                <a:cs typeface="Calibri"/>
                <a:sym typeface="Calibri"/>
              </a:rPr>
              <a:t>SESSION 3: WHAT ARE THE RISK FACTORS AND RISK LEVELS OF SELF-HARM AND SUICIDE? </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2235"/>
        <p:cNvGrpSpPr/>
        <p:nvPr/>
      </p:nvGrpSpPr>
      <p:grpSpPr>
        <a:xfrm>
          <a:off x="0" y="0"/>
          <a:ext cx="0" cy="0"/>
          <a:chOff x="0" y="0"/>
          <a:chExt cx="0" cy="0"/>
        </a:xfrm>
      </p:grpSpPr>
      <p:sp>
        <p:nvSpPr>
          <p:cNvPr id="2236" name="Google Shape;2236;p83"/>
          <p:cNvSpPr txBox="1"/>
          <p:nvPr/>
        </p:nvSpPr>
        <p:spPr>
          <a:xfrm>
            <a:off x="996287" y="683562"/>
            <a:ext cx="524827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RISK OF SUICIDE – CASE STUDY</a:t>
            </a:r>
            <a:endParaRPr/>
          </a:p>
        </p:txBody>
      </p:sp>
      <p:sp>
        <p:nvSpPr>
          <p:cNvPr id="2237" name="Google Shape;2237;p83"/>
          <p:cNvSpPr txBox="1"/>
          <p:nvPr/>
        </p:nvSpPr>
        <p:spPr>
          <a:xfrm>
            <a:off x="996287" y="1263540"/>
            <a:ext cx="5006948" cy="51706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Tina is a 16-year-old girl who lives in a camp after fleeing from conflict in her own country 6-months earlier. She knows her father died in the fighting but she does not know if her mother is still alive as they were separated when they fled. During the conflict and on her way to the refugee camp, Tina witnessed terrible things. She was also so scared, hungry and thirsty. She will never forget how this felt. </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She has a younger sister of 12 years old and they have a strong bond. They fled and reached the camp together. After a week in the reception center of the camp Tina and her sister were reunified with her aunt. Currently they are both living with her and her children. </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Tina has trouble adjusting to life in the camp, she goes to school but she does not make friends easily. It is hard for her to trust anyone. Before everything, she liked to go to school and has always worked hard to have good grades. But now she doesn’t want to go to school and sometimes she just stays in bed and misses class. </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In her village Tina had a few good friends, but they didn’t make it to the camp. Tina does not know how they are doing. Maybe they died? </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Tina has no energy and feels tired all the time. She just wants to lay down and be alone. Her aunt tries to make her eat, but Tina has no appetite and will only take one bite just to satisfy her aunt. Tina tries to hide her tears, but her aunt sees it directly when she’s been crying. This has been going on ever since she arrived at the camp.</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Tina thinks that life will only bring her more suffering. She has no idea how it can get better. She has no idea where her mom and friends are. Tina lives in a camp but she and her sister are undocumented. She can only go to an informal school which will not provide her any proper degree. Tina is not sure if this life is worth living it, there’s no way out!</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2238" name="Google Shape;2238;p83"/>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9" name="Google Shape;2239;p83"/>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40" name="Google Shape;2240;p83"/>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41" name="Google Shape;2241;p83"/>
          <p:cNvSpPr/>
          <p:nvPr/>
        </p:nvSpPr>
        <p:spPr>
          <a:xfrm rot="1782986">
            <a:off x="286724" y="168964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42" name="Google Shape;2242;p83"/>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243" name="Google Shape;2243;p83"/>
          <p:cNvGrpSpPr/>
          <p:nvPr/>
        </p:nvGrpSpPr>
        <p:grpSpPr>
          <a:xfrm>
            <a:off x="5221356" y="6927422"/>
            <a:ext cx="670839" cy="1715038"/>
            <a:chOff x="1026208" y="3435934"/>
            <a:chExt cx="623026" cy="1592804"/>
          </a:xfrm>
        </p:grpSpPr>
        <p:sp>
          <p:nvSpPr>
            <p:cNvPr id="2244" name="Google Shape;2244;p83"/>
            <p:cNvSpPr/>
            <p:nvPr/>
          </p:nvSpPr>
          <p:spPr>
            <a:xfrm>
              <a:off x="1113010" y="3970383"/>
              <a:ext cx="450985" cy="589700"/>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2245" name="Google Shape;2245;p83"/>
            <p:cNvSpPr/>
            <p:nvPr/>
          </p:nvSpPr>
          <p:spPr>
            <a:xfrm>
              <a:off x="1109665" y="3435934"/>
              <a:ext cx="456112" cy="456112"/>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dk1"/>
                </a:solidFill>
                <a:latin typeface="Arial"/>
                <a:ea typeface="Arial"/>
                <a:cs typeface="Arial"/>
                <a:sym typeface="Arial"/>
              </a:endParaRPr>
            </a:p>
          </p:txBody>
        </p:sp>
        <p:sp>
          <p:nvSpPr>
            <p:cNvPr id="2246" name="Google Shape;2246;p83"/>
            <p:cNvSpPr/>
            <p:nvPr/>
          </p:nvSpPr>
          <p:spPr>
            <a:xfrm>
              <a:off x="1026208" y="4248099"/>
              <a:ext cx="623026" cy="780639"/>
            </a:xfrm>
            <a:prstGeom prst="trapezoid">
              <a:avLst>
                <a:gd name="adj" fmla="val 20042"/>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2250"/>
        <p:cNvGrpSpPr/>
        <p:nvPr/>
      </p:nvGrpSpPr>
      <p:grpSpPr>
        <a:xfrm>
          <a:off x="0" y="0"/>
          <a:ext cx="0" cy="0"/>
          <a:chOff x="0" y="0"/>
          <a:chExt cx="0" cy="0"/>
        </a:xfrm>
      </p:grpSpPr>
      <p:sp>
        <p:nvSpPr>
          <p:cNvPr id="2251" name="Google Shape;2251;p84"/>
          <p:cNvSpPr/>
          <p:nvPr/>
        </p:nvSpPr>
        <p:spPr>
          <a:xfrm>
            <a:off x="958148" y="3799083"/>
            <a:ext cx="5111201" cy="113364"/>
          </a:xfrm>
          <a:prstGeom prst="roundRect">
            <a:avLst>
              <a:gd name="adj" fmla="val 16667"/>
            </a:avLst>
          </a:prstGeom>
          <a:solidFill>
            <a:srgbClr val="E7EBEE"/>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grpSp>
        <p:nvGrpSpPr>
          <p:cNvPr id="2252" name="Google Shape;2252;p84"/>
          <p:cNvGrpSpPr/>
          <p:nvPr/>
        </p:nvGrpSpPr>
        <p:grpSpPr>
          <a:xfrm rot="2784497">
            <a:off x="6076495" y="3587073"/>
            <a:ext cx="318355" cy="153992"/>
            <a:chOff x="9753304" y="2069436"/>
            <a:chExt cx="621202" cy="300482"/>
          </a:xfrm>
        </p:grpSpPr>
        <p:sp>
          <p:nvSpPr>
            <p:cNvPr id="2253" name="Google Shape;2253;p84"/>
            <p:cNvSpPr/>
            <p:nvPr/>
          </p:nvSpPr>
          <p:spPr>
            <a:xfrm rot="-1578533">
              <a:off x="9801077" y="2127510"/>
              <a:ext cx="85725" cy="235614"/>
            </a:xfrm>
            <a:prstGeom prst="rect">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54" name="Google Shape;2254;p84"/>
            <p:cNvSpPr/>
            <p:nvPr/>
          </p:nvSpPr>
          <p:spPr>
            <a:xfrm>
              <a:off x="10020300" y="2069436"/>
              <a:ext cx="85725" cy="235614"/>
            </a:xfrm>
            <a:prstGeom prst="rect">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55" name="Google Shape;2255;p84"/>
            <p:cNvSpPr/>
            <p:nvPr/>
          </p:nvSpPr>
          <p:spPr>
            <a:xfrm rot="1473800">
              <a:off x="10243687" y="2119987"/>
              <a:ext cx="85725" cy="235614"/>
            </a:xfrm>
            <a:prstGeom prst="rect">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256" name="Google Shape;2256;p84"/>
          <p:cNvGrpSpPr/>
          <p:nvPr/>
        </p:nvGrpSpPr>
        <p:grpSpPr>
          <a:xfrm flipH="1">
            <a:off x="644928" y="4283336"/>
            <a:ext cx="2046073" cy="1841909"/>
            <a:chOff x="6259687" y="4130191"/>
            <a:chExt cx="2314600" cy="1948278"/>
          </a:xfrm>
        </p:grpSpPr>
        <p:sp>
          <p:nvSpPr>
            <p:cNvPr id="2257" name="Google Shape;2257;p84"/>
            <p:cNvSpPr/>
            <p:nvPr/>
          </p:nvSpPr>
          <p:spPr>
            <a:xfrm>
              <a:off x="6259687" y="4130191"/>
              <a:ext cx="755183" cy="755182"/>
            </a:xfrm>
            <a:prstGeom prst="ellipse">
              <a:avLst/>
            </a:prstGeom>
            <a:solidFill>
              <a:srgbClr val="E7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58" name="Google Shape;2258;p84"/>
            <p:cNvSpPr/>
            <p:nvPr/>
          </p:nvSpPr>
          <p:spPr>
            <a:xfrm rot="-3424983">
              <a:off x="7114646" y="4482418"/>
              <a:ext cx="755258" cy="1101316"/>
            </a:xfrm>
            <a:prstGeom prst="roundRect">
              <a:avLst>
                <a:gd name="adj" fmla="val 44386"/>
              </a:avLst>
            </a:prstGeom>
            <a:solidFill>
              <a:srgbClr val="E7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59" name="Google Shape;2259;p84"/>
            <p:cNvSpPr/>
            <p:nvPr/>
          </p:nvSpPr>
          <p:spPr>
            <a:xfrm rot="2833693">
              <a:off x="7462045" y="5184310"/>
              <a:ext cx="312942" cy="555820"/>
            </a:xfrm>
            <a:prstGeom prst="roundRect">
              <a:avLst>
                <a:gd name="adj" fmla="val 50000"/>
              </a:avLst>
            </a:prstGeom>
            <a:solidFill>
              <a:srgbClr val="E7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60" name="Google Shape;2260;p84"/>
            <p:cNvSpPr/>
            <p:nvPr/>
          </p:nvSpPr>
          <p:spPr>
            <a:xfrm rot="9538565">
              <a:off x="7427004" y="5418232"/>
              <a:ext cx="308549" cy="625717"/>
            </a:xfrm>
            <a:prstGeom prst="roundRect">
              <a:avLst>
                <a:gd name="adj" fmla="val 50000"/>
              </a:avLst>
            </a:prstGeom>
            <a:solidFill>
              <a:srgbClr val="E7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61" name="Google Shape;2261;p84"/>
            <p:cNvSpPr/>
            <p:nvPr/>
          </p:nvSpPr>
          <p:spPr>
            <a:xfrm rot="9538565">
              <a:off x="7839999" y="4926558"/>
              <a:ext cx="310445" cy="912080"/>
            </a:xfrm>
            <a:prstGeom prst="roundRect">
              <a:avLst>
                <a:gd name="adj" fmla="val 50000"/>
              </a:avLst>
            </a:prstGeom>
            <a:solidFill>
              <a:srgbClr val="E7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62" name="Google Shape;2262;p84"/>
            <p:cNvSpPr/>
            <p:nvPr/>
          </p:nvSpPr>
          <p:spPr>
            <a:xfrm rot="7638124">
              <a:off x="8078098" y="5454895"/>
              <a:ext cx="310445" cy="620776"/>
            </a:xfrm>
            <a:prstGeom prst="roundRect">
              <a:avLst>
                <a:gd name="adj" fmla="val 50000"/>
              </a:avLst>
            </a:prstGeom>
            <a:solidFill>
              <a:srgbClr val="E7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63" name="Google Shape;2263;p84"/>
            <p:cNvSpPr/>
            <p:nvPr/>
          </p:nvSpPr>
          <p:spPr>
            <a:xfrm rot="3168656">
              <a:off x="7293969" y="4091882"/>
              <a:ext cx="318606" cy="901070"/>
            </a:xfrm>
            <a:prstGeom prst="roundRect">
              <a:avLst>
                <a:gd name="adj" fmla="val 50000"/>
              </a:avLst>
            </a:prstGeom>
            <a:solidFill>
              <a:srgbClr val="E7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64" name="Google Shape;2264;p84"/>
            <p:cNvSpPr/>
            <p:nvPr/>
          </p:nvSpPr>
          <p:spPr>
            <a:xfrm rot="5220404">
              <a:off x="7755334" y="3963787"/>
              <a:ext cx="306290" cy="738096"/>
            </a:xfrm>
            <a:prstGeom prst="roundRect">
              <a:avLst>
                <a:gd name="adj" fmla="val 50000"/>
              </a:avLst>
            </a:prstGeom>
            <a:solidFill>
              <a:srgbClr val="E7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65" name="Google Shape;2265;p84" descr="Water with solid fill"/>
            <p:cNvPicPr preferRelativeResize="0"/>
            <p:nvPr/>
          </p:nvPicPr>
          <p:blipFill rotWithShape="1">
            <a:blip r:embed="rId3">
              <a:alphaModFix/>
            </a:blip>
            <a:srcRect/>
            <a:stretch/>
          </p:blipFill>
          <p:spPr>
            <a:xfrm rot="-2422723">
              <a:off x="6695155" y="4232721"/>
              <a:ext cx="200226" cy="200226"/>
            </a:xfrm>
            <a:prstGeom prst="rect">
              <a:avLst/>
            </a:prstGeom>
            <a:noFill/>
            <a:ln>
              <a:noFill/>
            </a:ln>
          </p:spPr>
        </p:pic>
        <p:sp>
          <p:nvSpPr>
            <p:cNvPr id="2266" name="Google Shape;2266;p84"/>
            <p:cNvSpPr/>
            <p:nvPr/>
          </p:nvSpPr>
          <p:spPr>
            <a:xfrm rot="2024775">
              <a:off x="6744743" y="4729150"/>
              <a:ext cx="318606" cy="1008568"/>
            </a:xfrm>
            <a:prstGeom prst="roundRect">
              <a:avLst>
                <a:gd name="adj" fmla="val 50000"/>
              </a:avLst>
            </a:prstGeom>
            <a:solidFill>
              <a:srgbClr val="E7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67" name="Google Shape;2267;p84" descr="Water with solid fill"/>
            <p:cNvPicPr preferRelativeResize="0"/>
            <p:nvPr/>
          </p:nvPicPr>
          <p:blipFill rotWithShape="1">
            <a:blip r:embed="rId3">
              <a:alphaModFix/>
            </a:blip>
            <a:srcRect/>
            <a:stretch/>
          </p:blipFill>
          <p:spPr>
            <a:xfrm rot="-2422723">
              <a:off x="6532454" y="4188872"/>
              <a:ext cx="200226" cy="200226"/>
            </a:xfrm>
            <a:prstGeom prst="rect">
              <a:avLst/>
            </a:prstGeom>
            <a:noFill/>
            <a:ln>
              <a:noFill/>
            </a:ln>
          </p:spPr>
        </p:pic>
      </p:grpSp>
      <p:sp>
        <p:nvSpPr>
          <p:cNvPr id="2268" name="Google Shape;2268;p84"/>
          <p:cNvSpPr txBox="1"/>
          <p:nvPr/>
        </p:nvSpPr>
        <p:spPr>
          <a:xfrm>
            <a:off x="934345" y="3375916"/>
            <a:ext cx="110623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RISK FACTORS</a:t>
            </a:r>
            <a:endParaRPr/>
          </a:p>
        </p:txBody>
      </p:sp>
      <p:sp>
        <p:nvSpPr>
          <p:cNvPr id="2269" name="Google Shape;2269;p84"/>
          <p:cNvSpPr txBox="1"/>
          <p:nvPr/>
        </p:nvSpPr>
        <p:spPr>
          <a:xfrm>
            <a:off x="940281" y="3913289"/>
            <a:ext cx="1106238"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PROTECTIVE FACTORS</a:t>
            </a:r>
            <a:endParaRPr/>
          </a:p>
        </p:txBody>
      </p:sp>
      <p:sp>
        <p:nvSpPr>
          <p:cNvPr id="2270" name="Google Shape;2270;p84"/>
          <p:cNvSpPr/>
          <p:nvPr/>
        </p:nvSpPr>
        <p:spPr>
          <a:xfrm>
            <a:off x="2292690" y="2598465"/>
            <a:ext cx="1683239" cy="967403"/>
          </a:xfrm>
          <a:prstGeom prst="cube">
            <a:avLst>
              <a:gd name="adj" fmla="val 25000"/>
            </a:avLst>
          </a:prstGeom>
          <a:noFill/>
          <a:ln w="12700" cap="flat" cmpd="sng">
            <a:solidFill>
              <a:srgbClr val="C48EB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2271" name="Google Shape;2271;p84"/>
          <p:cNvSpPr/>
          <p:nvPr/>
        </p:nvSpPr>
        <p:spPr>
          <a:xfrm>
            <a:off x="2305358" y="1471947"/>
            <a:ext cx="1683239" cy="967403"/>
          </a:xfrm>
          <a:prstGeom prst="cube">
            <a:avLst>
              <a:gd name="adj" fmla="val 25000"/>
            </a:avLst>
          </a:prstGeom>
          <a:noFill/>
          <a:ln w="12700" cap="flat" cmpd="sng">
            <a:solidFill>
              <a:srgbClr val="C48EB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2272" name="Google Shape;2272;p84"/>
          <p:cNvSpPr/>
          <p:nvPr/>
        </p:nvSpPr>
        <p:spPr>
          <a:xfrm>
            <a:off x="4194667" y="2577121"/>
            <a:ext cx="1683239" cy="967403"/>
          </a:xfrm>
          <a:prstGeom prst="cube">
            <a:avLst>
              <a:gd name="adj" fmla="val 25000"/>
            </a:avLst>
          </a:prstGeom>
          <a:no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2273" name="Google Shape;2273;p84"/>
          <p:cNvSpPr/>
          <p:nvPr/>
        </p:nvSpPr>
        <p:spPr>
          <a:xfrm>
            <a:off x="4222102" y="1413553"/>
            <a:ext cx="1683239" cy="967403"/>
          </a:xfrm>
          <a:prstGeom prst="cube">
            <a:avLst>
              <a:gd name="adj" fmla="val 25000"/>
            </a:avLst>
          </a:prstGeom>
          <a:no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2274" name="Google Shape;2274;p84"/>
          <p:cNvSpPr/>
          <p:nvPr/>
        </p:nvSpPr>
        <p:spPr>
          <a:xfrm>
            <a:off x="2292691" y="5506203"/>
            <a:ext cx="1683239" cy="967403"/>
          </a:xfrm>
          <a:prstGeom prst="cube">
            <a:avLst>
              <a:gd name="adj" fmla="val 25000"/>
            </a:avLst>
          </a:prstGeom>
          <a:no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2275" name="Google Shape;2275;p84"/>
          <p:cNvSpPr/>
          <p:nvPr/>
        </p:nvSpPr>
        <p:spPr>
          <a:xfrm>
            <a:off x="2338099" y="4220570"/>
            <a:ext cx="1683239" cy="967403"/>
          </a:xfrm>
          <a:prstGeom prst="cube">
            <a:avLst>
              <a:gd name="adj" fmla="val 25000"/>
            </a:avLst>
          </a:prstGeom>
          <a:no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2276" name="Google Shape;2276;p84"/>
          <p:cNvSpPr/>
          <p:nvPr/>
        </p:nvSpPr>
        <p:spPr>
          <a:xfrm>
            <a:off x="4222103" y="5441294"/>
            <a:ext cx="1683239" cy="967403"/>
          </a:xfrm>
          <a:prstGeom prst="cube">
            <a:avLst>
              <a:gd name="adj" fmla="val 25000"/>
            </a:avLst>
          </a:prstGeom>
          <a:noFill/>
          <a:ln w="12700" cap="flat" cmpd="sng">
            <a:solidFill>
              <a:srgbClr val="39A2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2277" name="Google Shape;2277;p84"/>
          <p:cNvSpPr/>
          <p:nvPr/>
        </p:nvSpPr>
        <p:spPr>
          <a:xfrm>
            <a:off x="4234480" y="4220570"/>
            <a:ext cx="1683239" cy="967403"/>
          </a:xfrm>
          <a:prstGeom prst="cube">
            <a:avLst>
              <a:gd name="adj" fmla="val 25000"/>
            </a:avLst>
          </a:prstGeom>
          <a:noFill/>
          <a:ln w="12700" cap="flat" cmpd="sng">
            <a:solidFill>
              <a:srgbClr val="39A2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2278" name="Google Shape;2278;p84"/>
          <p:cNvSpPr txBox="1"/>
          <p:nvPr/>
        </p:nvSpPr>
        <p:spPr>
          <a:xfrm>
            <a:off x="1005909" y="699799"/>
            <a:ext cx="5244420"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Fill out the risk analysis, including protective factors and risk factors related to the risk of suicide</a:t>
            </a:r>
            <a:endParaRPr/>
          </a:p>
        </p:txBody>
      </p:sp>
      <p:sp>
        <p:nvSpPr>
          <p:cNvPr id="2279" name="Google Shape;2279;p84"/>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80" name="Google Shape;2280;p84"/>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81" name="Google Shape;2281;p84"/>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82" name="Google Shape;2282;p84"/>
          <p:cNvSpPr/>
          <p:nvPr/>
        </p:nvSpPr>
        <p:spPr>
          <a:xfrm rot="1782986">
            <a:off x="286724" y="168964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83" name="Google Shape;2283;p84"/>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2287"/>
        <p:cNvGrpSpPr/>
        <p:nvPr/>
      </p:nvGrpSpPr>
      <p:grpSpPr>
        <a:xfrm>
          <a:off x="0" y="0"/>
          <a:ext cx="0" cy="0"/>
          <a:chOff x="0" y="0"/>
          <a:chExt cx="0" cy="0"/>
        </a:xfrm>
      </p:grpSpPr>
      <p:graphicFrame>
        <p:nvGraphicFramePr>
          <p:cNvPr id="2288" name="Google Shape;2288;p85"/>
          <p:cNvGraphicFramePr/>
          <p:nvPr/>
        </p:nvGraphicFramePr>
        <p:xfrm>
          <a:off x="996286" y="1456647"/>
          <a:ext cx="5251825" cy="3496325"/>
        </p:xfrm>
        <a:graphic>
          <a:graphicData uri="http://schemas.openxmlformats.org/drawingml/2006/table">
            <a:tbl>
              <a:tblPr firstRow="1" bandRow="1">
                <a:noFill/>
                <a:tableStyleId>{A8390AF9-9081-4169-9299-BCB96C0E8110}</a:tableStyleId>
              </a:tblPr>
              <a:tblGrid>
                <a:gridCol w="4361500">
                  <a:extLst>
                    <a:ext uri="{9D8B030D-6E8A-4147-A177-3AD203B41FA5}">
                      <a16:colId xmlns:a16="http://schemas.microsoft.com/office/drawing/2014/main" val="20000"/>
                    </a:ext>
                  </a:extLst>
                </a:gridCol>
                <a:gridCol w="890325">
                  <a:extLst>
                    <a:ext uri="{9D8B030D-6E8A-4147-A177-3AD203B41FA5}">
                      <a16:colId xmlns:a16="http://schemas.microsoft.com/office/drawing/2014/main" val="20001"/>
                    </a:ext>
                  </a:extLst>
                </a:gridCol>
              </a:tblGrid>
              <a:tr h="699900">
                <a:tc>
                  <a:txBody>
                    <a:bodyPr/>
                    <a:lstStyle/>
                    <a:p>
                      <a:pPr marL="0" marR="0" lvl="1" indent="0" algn="l" rtl="0">
                        <a:lnSpc>
                          <a:spcPct val="107000"/>
                        </a:lnSpc>
                        <a:spcBef>
                          <a:spcPts val="0"/>
                        </a:spcBef>
                        <a:spcAft>
                          <a:spcPts val="0"/>
                        </a:spcAft>
                        <a:buClr>
                          <a:schemeClr val="dk1"/>
                        </a:buClr>
                        <a:buSzPts val="1100"/>
                        <a:buFont typeface="Calibri"/>
                        <a:buNone/>
                      </a:pPr>
                      <a:r>
                        <a:rPr lang="en-US" sz="1100" u="none" strike="noStrike" cap="none"/>
                        <a:t>Children younger 12 years are not at risk of suicide</a:t>
                      </a:r>
                      <a:endParaRPr sz="1100" u="none" strike="noStrike" cap="none">
                        <a:solidFill>
                          <a:schemeClr val="dk1"/>
                        </a:solidFill>
                        <a:latin typeface="Calibri"/>
                        <a:ea typeface="Calibri"/>
                        <a:cs typeface="Calibri"/>
                        <a:sym typeface="Calibri"/>
                      </a:endParaRPr>
                    </a:p>
                  </a:txBody>
                  <a:tcPr marL="91450" marR="91450" marT="45725" marB="45725"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a:txBody>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txBody>
                  <a:tcPr marL="91450" marR="91450" marT="45725" marB="45725"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extLst>
                  <a:ext uri="{0D108BD9-81ED-4DB2-BD59-A6C34878D82A}">
                    <a16:rowId xmlns:a16="http://schemas.microsoft.com/office/drawing/2014/main" val="10000"/>
                  </a:ext>
                </a:extLst>
              </a:tr>
              <a:tr h="699900">
                <a:tc>
                  <a:txBody>
                    <a:bodyPr/>
                    <a:lstStyle/>
                    <a:p>
                      <a:pPr marL="0" marR="0" lvl="1" indent="0" algn="l" rtl="0">
                        <a:lnSpc>
                          <a:spcPct val="107000"/>
                        </a:lnSpc>
                        <a:spcBef>
                          <a:spcPts val="0"/>
                        </a:spcBef>
                        <a:spcAft>
                          <a:spcPts val="0"/>
                        </a:spcAft>
                        <a:buClr>
                          <a:schemeClr val="dk1"/>
                        </a:buClr>
                        <a:buSzPts val="1100"/>
                        <a:buFont typeface="Calibri"/>
                        <a:buNone/>
                      </a:pPr>
                      <a:r>
                        <a:rPr lang="en-US" sz="1100" u="none" strike="noStrike" cap="none"/>
                        <a:t>Self-harm behaviours do not directly imply a child is suicidal </a:t>
                      </a:r>
                      <a:endParaRPr sz="1100" u="none" strike="noStrike" cap="none">
                        <a:solidFill>
                          <a:schemeClr val="dk1"/>
                        </a:solidFill>
                        <a:latin typeface="Calibri"/>
                        <a:ea typeface="Calibri"/>
                        <a:cs typeface="Calibri"/>
                        <a:sym typeface="Calibri"/>
                      </a:endParaRPr>
                    </a:p>
                  </a:txBody>
                  <a:tcPr marL="91450" marR="91450" marT="45725" marB="45725"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a:txBody>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txBody>
                  <a:tcPr marL="91450" marR="91450" marT="45725" marB="45725"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extLst>
                  <a:ext uri="{0D108BD9-81ED-4DB2-BD59-A6C34878D82A}">
                    <a16:rowId xmlns:a16="http://schemas.microsoft.com/office/drawing/2014/main" val="10001"/>
                  </a:ext>
                </a:extLst>
              </a:tr>
              <a:tr h="699900">
                <a:tc>
                  <a:txBody>
                    <a:bodyPr/>
                    <a:lstStyle/>
                    <a:p>
                      <a:pPr marL="0" marR="0" lvl="1" indent="0" algn="l" rtl="0">
                        <a:lnSpc>
                          <a:spcPct val="107000"/>
                        </a:lnSpc>
                        <a:spcBef>
                          <a:spcPts val="0"/>
                        </a:spcBef>
                        <a:spcAft>
                          <a:spcPts val="0"/>
                        </a:spcAft>
                        <a:buClr>
                          <a:schemeClr val="dk1"/>
                        </a:buClr>
                        <a:buSzPts val="1100"/>
                        <a:buFont typeface="Calibri"/>
                        <a:buNone/>
                      </a:pPr>
                      <a:r>
                        <a:rPr lang="en-US" sz="1100" u="none" strike="noStrike" cap="none"/>
                        <a:t>Asking children about suicide provokes them to attempt suicide </a:t>
                      </a:r>
                      <a:endParaRPr sz="1100" u="none" strike="noStrike" cap="none">
                        <a:solidFill>
                          <a:schemeClr val="dk1"/>
                        </a:solidFill>
                        <a:latin typeface="Calibri"/>
                        <a:ea typeface="Calibri"/>
                        <a:cs typeface="Calibri"/>
                        <a:sym typeface="Calibri"/>
                      </a:endParaRPr>
                    </a:p>
                  </a:txBody>
                  <a:tcPr marL="91450" marR="91450" marT="45725" marB="45725"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a:txBody>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txBody>
                  <a:tcPr marL="91450" marR="91450" marT="45725" marB="45725"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extLst>
                  <a:ext uri="{0D108BD9-81ED-4DB2-BD59-A6C34878D82A}">
                    <a16:rowId xmlns:a16="http://schemas.microsoft.com/office/drawing/2014/main" val="10002"/>
                  </a:ext>
                </a:extLst>
              </a:tr>
              <a:tr h="699900">
                <a:tc>
                  <a:txBody>
                    <a:bodyPr/>
                    <a:lstStyle/>
                    <a:p>
                      <a:pPr marL="0" marR="0" lvl="1" indent="0" algn="l" rtl="0">
                        <a:lnSpc>
                          <a:spcPct val="107000"/>
                        </a:lnSpc>
                        <a:spcBef>
                          <a:spcPts val="0"/>
                        </a:spcBef>
                        <a:spcAft>
                          <a:spcPts val="0"/>
                        </a:spcAft>
                        <a:buClr>
                          <a:schemeClr val="dk1"/>
                        </a:buClr>
                        <a:buSzPts val="1100"/>
                        <a:buFont typeface="Calibri"/>
                        <a:buNone/>
                      </a:pPr>
                      <a:r>
                        <a:rPr lang="en-US" sz="1100" u="none" strike="noStrike" cap="none"/>
                        <a:t>Only children with a severe mental health disorders can be suicidal </a:t>
                      </a:r>
                      <a:endParaRPr sz="1100" u="none" strike="noStrike" cap="none">
                        <a:solidFill>
                          <a:schemeClr val="dk1"/>
                        </a:solidFill>
                        <a:latin typeface="Calibri"/>
                        <a:ea typeface="Calibri"/>
                        <a:cs typeface="Calibri"/>
                        <a:sym typeface="Calibri"/>
                      </a:endParaRPr>
                    </a:p>
                  </a:txBody>
                  <a:tcPr marL="91450" marR="91450" marT="45725" marB="45725"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a:txBody>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txBody>
                  <a:tcPr marL="91450" marR="91450" marT="45725" marB="45725"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extLst>
                  <a:ext uri="{0D108BD9-81ED-4DB2-BD59-A6C34878D82A}">
                    <a16:rowId xmlns:a16="http://schemas.microsoft.com/office/drawing/2014/main" val="10003"/>
                  </a:ext>
                </a:extLst>
              </a:tr>
              <a:tr h="696725">
                <a:tc>
                  <a:txBody>
                    <a:bodyPr/>
                    <a:lstStyle/>
                    <a:p>
                      <a:pPr marL="0" marR="0" lvl="1" indent="0" algn="l" rtl="0">
                        <a:lnSpc>
                          <a:spcPct val="107000"/>
                        </a:lnSpc>
                        <a:spcBef>
                          <a:spcPts val="0"/>
                        </a:spcBef>
                        <a:spcAft>
                          <a:spcPts val="0"/>
                        </a:spcAft>
                        <a:buClr>
                          <a:schemeClr val="dk1"/>
                        </a:buClr>
                        <a:buSzPts val="1100"/>
                        <a:buFont typeface="Calibri"/>
                        <a:buNone/>
                      </a:pPr>
                      <a:r>
                        <a:rPr lang="en-US" sz="1100" u="none" strike="noStrike" cap="none"/>
                        <a:t>Confidentiality can be breached when a child or caregiver shares they are having thoughts of hurting themselves </a:t>
                      </a:r>
                      <a:endParaRPr sz="1100" u="none" strike="noStrike" cap="none">
                        <a:solidFill>
                          <a:schemeClr val="dk1"/>
                        </a:solidFill>
                        <a:latin typeface="Calibri"/>
                        <a:ea typeface="Calibri"/>
                        <a:cs typeface="Calibri"/>
                        <a:sym typeface="Calibri"/>
                      </a:endParaRPr>
                    </a:p>
                  </a:txBody>
                  <a:tcPr marL="91450" marR="91450" marT="45725" marB="45725"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a:txBody>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txBody>
                  <a:tcPr marL="91450" marR="91450" marT="45725" marB="45725"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pSp>
        <p:nvGrpSpPr>
          <p:cNvPr id="2289" name="Google Shape;2289;p85"/>
          <p:cNvGrpSpPr/>
          <p:nvPr/>
        </p:nvGrpSpPr>
        <p:grpSpPr>
          <a:xfrm>
            <a:off x="4456061" y="8152322"/>
            <a:ext cx="1022978" cy="1068955"/>
            <a:chOff x="7345680" y="2484120"/>
            <a:chExt cx="904240" cy="944880"/>
          </a:xfrm>
        </p:grpSpPr>
        <p:sp>
          <p:nvSpPr>
            <p:cNvPr id="2290" name="Google Shape;2290;p85"/>
            <p:cNvSpPr/>
            <p:nvPr/>
          </p:nvSpPr>
          <p:spPr>
            <a:xfrm>
              <a:off x="7345680" y="2484120"/>
              <a:ext cx="904240" cy="944880"/>
            </a:xfrm>
            <a:prstGeom prst="ellipse">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91" name="Google Shape;2291;p85"/>
            <p:cNvSpPr/>
            <p:nvPr/>
          </p:nvSpPr>
          <p:spPr>
            <a:xfrm rot="-3238909">
              <a:off x="7500809" y="2772426"/>
              <a:ext cx="630274" cy="320762"/>
            </a:xfrm>
            <a:prstGeom prst="corner">
              <a:avLst>
                <a:gd name="adj1" fmla="val 42208"/>
                <a:gd name="adj2" fmla="val 433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292" name="Google Shape;2292;p85"/>
          <p:cNvGrpSpPr/>
          <p:nvPr/>
        </p:nvGrpSpPr>
        <p:grpSpPr>
          <a:xfrm>
            <a:off x="5347116" y="7264399"/>
            <a:ext cx="1060393" cy="1068955"/>
            <a:chOff x="7082252" y="3731241"/>
            <a:chExt cx="937312" cy="944880"/>
          </a:xfrm>
        </p:grpSpPr>
        <p:sp>
          <p:nvSpPr>
            <p:cNvPr id="2293" name="Google Shape;2293;p85"/>
            <p:cNvSpPr/>
            <p:nvPr/>
          </p:nvSpPr>
          <p:spPr>
            <a:xfrm>
              <a:off x="7090831" y="3731241"/>
              <a:ext cx="904240" cy="944880"/>
            </a:xfrm>
            <a:prstGeom prst="ellipse">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94" name="Google Shape;2294;p85"/>
            <p:cNvSpPr/>
            <p:nvPr/>
          </p:nvSpPr>
          <p:spPr>
            <a:xfrm rot="2700000">
              <a:off x="7223315" y="3868494"/>
              <a:ext cx="655187" cy="670373"/>
            </a:xfrm>
            <a:prstGeom prst="mathPlus">
              <a:avLst>
                <a:gd name="adj1" fmla="val 2040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295" name="Google Shape;2295;p85"/>
          <p:cNvSpPr txBox="1"/>
          <p:nvPr/>
        </p:nvSpPr>
        <p:spPr>
          <a:xfrm>
            <a:off x="966804" y="748134"/>
            <a:ext cx="525181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ABOUT SELF-HARM AND RISK OF SUICIDE - TRUE OR FALSE?</a:t>
            </a:r>
            <a:endParaRPr/>
          </a:p>
        </p:txBody>
      </p:sp>
      <p:sp>
        <p:nvSpPr>
          <p:cNvPr id="2296" name="Google Shape;2296;p85"/>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97" name="Google Shape;2297;p85"/>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98" name="Google Shape;2298;p85"/>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99" name="Google Shape;2299;p85"/>
          <p:cNvSpPr/>
          <p:nvPr/>
        </p:nvSpPr>
        <p:spPr>
          <a:xfrm rot="1782986">
            <a:off x="286724" y="168964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00" name="Google Shape;2300;p85"/>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2304"/>
        <p:cNvGrpSpPr/>
        <p:nvPr/>
      </p:nvGrpSpPr>
      <p:grpSpPr>
        <a:xfrm>
          <a:off x="0" y="0"/>
          <a:ext cx="0" cy="0"/>
          <a:chOff x="0" y="0"/>
          <a:chExt cx="0" cy="0"/>
        </a:xfrm>
      </p:grpSpPr>
      <p:sp>
        <p:nvSpPr>
          <p:cNvPr id="2305" name="Google Shape;2305;p86"/>
          <p:cNvSpPr txBox="1"/>
          <p:nvPr/>
        </p:nvSpPr>
        <p:spPr>
          <a:xfrm>
            <a:off x="996287" y="3233615"/>
            <a:ext cx="5248274" cy="547201"/>
          </a:xfrm>
          <a:prstGeom prst="rect">
            <a:avLst/>
          </a:prstGeom>
          <a:noFill/>
          <a:ln>
            <a:noFill/>
          </a:ln>
        </p:spPr>
        <p:txBody>
          <a:bodyPr spcFirstLastPara="1" wrap="square" lIns="91425" tIns="45700" rIns="91425" bIns="45700" anchor="t" anchorCtr="0">
            <a:spAutoFit/>
          </a:bodyPr>
          <a:lstStyle/>
          <a:p>
            <a:pPr marL="266700" marR="0" lvl="0" indent="0" algn="l" rtl="0">
              <a:lnSpc>
                <a:spcPct val="115000"/>
              </a:lnSpc>
              <a:spcBef>
                <a:spcPts val="0"/>
              </a:spcBef>
              <a:spcAft>
                <a:spcPts val="0"/>
              </a:spcAft>
              <a:buClr>
                <a:schemeClr val="dk1"/>
              </a:buClr>
              <a:buSzPts val="1100"/>
              <a:buFont typeface="Arial"/>
              <a:buNone/>
            </a:pPr>
            <a:r>
              <a:rPr lang="en-US" sz="1100" b="1">
                <a:solidFill>
                  <a:schemeClr val="dk1"/>
                </a:solidFill>
                <a:latin typeface="Calibri"/>
                <a:ea typeface="Calibri"/>
                <a:cs typeface="Calibri"/>
                <a:sym typeface="Calibri"/>
              </a:rPr>
              <a:t>START WITH THE PRESENT, THE CURRENT SITUATION AND FEELING</a:t>
            </a:r>
            <a:endParaRPr/>
          </a:p>
          <a:p>
            <a:pPr marL="438150" marR="0" lvl="0" indent="-171450" algn="l" rtl="0">
              <a:lnSpc>
                <a:spcPct val="115000"/>
              </a:lnSpc>
              <a:spcBef>
                <a:spcPts val="60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Start discussing the present, how they are feeling now</a:t>
            </a:r>
            <a:endParaRPr/>
          </a:p>
        </p:txBody>
      </p:sp>
      <p:sp>
        <p:nvSpPr>
          <p:cNvPr id="2306" name="Google Shape;2306;p86"/>
          <p:cNvSpPr txBox="1"/>
          <p:nvPr/>
        </p:nvSpPr>
        <p:spPr>
          <a:xfrm>
            <a:off x="996287" y="1288680"/>
            <a:ext cx="524827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ASSESSMENT RISK OF SUICIDE </a:t>
            </a:r>
            <a:endParaRPr/>
          </a:p>
        </p:txBody>
      </p:sp>
      <p:sp>
        <p:nvSpPr>
          <p:cNvPr id="2307" name="Google Shape;2307;p86"/>
          <p:cNvSpPr txBox="1"/>
          <p:nvPr/>
        </p:nvSpPr>
        <p:spPr>
          <a:xfrm>
            <a:off x="996287" y="1787976"/>
            <a:ext cx="5248274" cy="1131207"/>
          </a:xfrm>
          <a:prstGeom prst="rect">
            <a:avLst/>
          </a:prstGeom>
          <a:noFill/>
          <a:ln>
            <a:noFill/>
          </a:ln>
        </p:spPr>
        <p:txBody>
          <a:bodyPr spcFirstLastPara="1" wrap="square" lIns="91425" tIns="45700" rIns="91425" bIns="45700" anchor="t" anchorCtr="0">
            <a:spAutoFit/>
          </a:bodyPr>
          <a:lstStyle/>
          <a:p>
            <a:pPr marL="266700" marR="0" lvl="0" indent="0" algn="l" rtl="0">
              <a:lnSpc>
                <a:spcPct val="115000"/>
              </a:lnSpc>
              <a:spcBef>
                <a:spcPts val="0"/>
              </a:spcBef>
              <a:spcAft>
                <a:spcPts val="0"/>
              </a:spcAft>
              <a:buClr>
                <a:schemeClr val="dk1"/>
              </a:buClr>
              <a:buSzPts val="1100"/>
              <a:buFont typeface="Arial"/>
              <a:buNone/>
            </a:pPr>
            <a:r>
              <a:rPr lang="en-US" sz="1100" b="1">
                <a:solidFill>
                  <a:schemeClr val="dk1"/>
                </a:solidFill>
                <a:latin typeface="Calibri"/>
                <a:ea typeface="Calibri"/>
                <a:cs typeface="Calibri"/>
                <a:sym typeface="Calibri"/>
              </a:rPr>
              <a:t>INTRODUCE THE ASSESSMENT</a:t>
            </a:r>
            <a:endParaRPr/>
          </a:p>
          <a:p>
            <a:pPr marL="438150" marR="0" lvl="0" indent="-171450" algn="l" rtl="0">
              <a:lnSpc>
                <a:spcPct val="115000"/>
              </a:lnSpc>
              <a:spcBef>
                <a:spcPts val="60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Explain to the child that you are going to ask some question that may be hard to answers. But as you are worried about them, you want to have a chat with them.</a:t>
            </a:r>
            <a:endParaRPr/>
          </a:p>
          <a:p>
            <a:pPr marL="438150" marR="0" lvl="0" indent="-171450" algn="l" rtl="0">
              <a:lnSpc>
                <a:spcPct val="115000"/>
              </a:lnSpc>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Reassure the child that it is OK to share feelings or thoughts about how difficult or painful life can be. </a:t>
            </a:r>
            <a:endParaRPr/>
          </a:p>
        </p:txBody>
      </p:sp>
      <p:sp>
        <p:nvSpPr>
          <p:cNvPr id="2308" name="Google Shape;2308;p86"/>
          <p:cNvSpPr/>
          <p:nvPr/>
        </p:nvSpPr>
        <p:spPr>
          <a:xfrm>
            <a:off x="948662" y="1787976"/>
            <a:ext cx="237456" cy="23745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Calibri"/>
                <a:ea typeface="Calibri"/>
                <a:cs typeface="Calibri"/>
                <a:sym typeface="Calibri"/>
              </a:rPr>
              <a:t>1</a:t>
            </a:r>
            <a:endParaRPr/>
          </a:p>
        </p:txBody>
      </p:sp>
      <p:sp>
        <p:nvSpPr>
          <p:cNvPr id="2309" name="Google Shape;2309;p86"/>
          <p:cNvSpPr/>
          <p:nvPr/>
        </p:nvSpPr>
        <p:spPr>
          <a:xfrm>
            <a:off x="1285876" y="3855151"/>
            <a:ext cx="4958686" cy="622300"/>
          </a:xfrm>
          <a:prstGeom prst="wedgeRoundRectCallout">
            <a:avLst>
              <a:gd name="adj1" fmla="val -52797"/>
              <a:gd name="adj2" fmla="val -19956"/>
              <a:gd name="adj3" fmla="val 16667"/>
            </a:avLst>
          </a:prstGeom>
          <a:solidFill>
            <a:srgbClr val="DEF3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r>
              <a:rPr lang="en-US" sz="1100" i="1">
                <a:solidFill>
                  <a:srgbClr val="000000"/>
                </a:solidFill>
                <a:latin typeface="Calibri"/>
                <a:ea typeface="Calibri"/>
                <a:cs typeface="Calibri"/>
                <a:sym typeface="Calibri"/>
              </a:rPr>
              <a:t>How are you now?</a:t>
            </a:r>
            <a:endParaRPr/>
          </a:p>
          <a:p>
            <a:pPr marL="0" marR="0" lvl="0" indent="0" algn="l" rtl="0">
              <a:lnSpc>
                <a:spcPct val="100000"/>
              </a:lnSpc>
              <a:spcBef>
                <a:spcPts val="600"/>
              </a:spcBef>
              <a:spcAft>
                <a:spcPts val="0"/>
              </a:spcAft>
              <a:buClr>
                <a:srgbClr val="000000"/>
              </a:buClr>
              <a:buSzPts val="1400"/>
              <a:buFont typeface="Calibri"/>
              <a:buNone/>
            </a:pPr>
            <a:r>
              <a:rPr lang="en-US" sz="1100" i="1">
                <a:solidFill>
                  <a:srgbClr val="000000"/>
                </a:solidFill>
                <a:latin typeface="Calibri"/>
                <a:ea typeface="Calibri"/>
                <a:cs typeface="Calibri"/>
                <a:sym typeface="Calibri"/>
              </a:rPr>
              <a:t>How are you feeling?</a:t>
            </a:r>
            <a:endParaRPr/>
          </a:p>
        </p:txBody>
      </p:sp>
      <p:sp>
        <p:nvSpPr>
          <p:cNvPr id="2310" name="Google Shape;2310;p86"/>
          <p:cNvSpPr/>
          <p:nvPr/>
        </p:nvSpPr>
        <p:spPr>
          <a:xfrm>
            <a:off x="948662" y="3233615"/>
            <a:ext cx="237456" cy="23745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Calibri"/>
                <a:ea typeface="Calibri"/>
                <a:cs typeface="Calibri"/>
                <a:sym typeface="Calibri"/>
              </a:rPr>
              <a:t>2</a:t>
            </a:r>
            <a:endParaRPr/>
          </a:p>
        </p:txBody>
      </p:sp>
      <p:sp>
        <p:nvSpPr>
          <p:cNvPr id="2311" name="Google Shape;2311;p86"/>
          <p:cNvSpPr txBox="1"/>
          <p:nvPr/>
        </p:nvSpPr>
        <p:spPr>
          <a:xfrm>
            <a:off x="996287" y="4551786"/>
            <a:ext cx="5248274" cy="938719"/>
          </a:xfrm>
          <a:prstGeom prst="rect">
            <a:avLst/>
          </a:prstGeom>
          <a:noFill/>
          <a:ln>
            <a:noFill/>
          </a:ln>
        </p:spPr>
        <p:txBody>
          <a:bodyPr spcFirstLastPara="1" wrap="square" lIns="91425" tIns="45700" rIns="91425" bIns="45700" anchor="t" anchorCtr="0">
            <a:spAutoFit/>
          </a:bodyPr>
          <a:lstStyle/>
          <a:p>
            <a:pPr marL="444500" marR="0" lvl="0" indent="-22860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Tip: if the child is not expressing or sharing any emotions, you can implement an expressive activity to support the child in recognizing and expressing their emotions(See handbook focused non specialized MHPSS interventions). </a:t>
            </a:r>
            <a:endParaRPr/>
          </a:p>
          <a:p>
            <a:pPr marL="444500" marR="0" lvl="0" indent="-22860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As always, apply communication and PSS skills. Responding with empathy is essential! (See Workbook page 30-31)</a:t>
            </a:r>
            <a:endParaRPr/>
          </a:p>
        </p:txBody>
      </p:sp>
      <p:sp>
        <p:nvSpPr>
          <p:cNvPr id="2312" name="Google Shape;2312;p86"/>
          <p:cNvSpPr txBox="1"/>
          <p:nvPr/>
        </p:nvSpPr>
        <p:spPr>
          <a:xfrm>
            <a:off x="996287" y="5837226"/>
            <a:ext cx="5248274" cy="741870"/>
          </a:xfrm>
          <a:prstGeom prst="rect">
            <a:avLst/>
          </a:prstGeom>
          <a:noFill/>
          <a:ln>
            <a:noFill/>
          </a:ln>
        </p:spPr>
        <p:txBody>
          <a:bodyPr spcFirstLastPara="1" wrap="square" lIns="91425" tIns="45700" rIns="91425" bIns="45700" anchor="t" anchorCtr="0">
            <a:spAutoFit/>
          </a:bodyPr>
          <a:lstStyle/>
          <a:p>
            <a:pPr marL="266700" marR="0" lvl="0" indent="0" algn="l" rtl="0">
              <a:lnSpc>
                <a:spcPct val="115000"/>
              </a:lnSpc>
              <a:spcBef>
                <a:spcPts val="0"/>
              </a:spcBef>
              <a:spcAft>
                <a:spcPts val="0"/>
              </a:spcAft>
              <a:buClr>
                <a:schemeClr val="dk1"/>
              </a:buClr>
              <a:buSzPts val="1100"/>
              <a:buFont typeface="Arial"/>
              <a:buNone/>
            </a:pPr>
            <a:r>
              <a:rPr lang="en-US" sz="1100" b="1">
                <a:solidFill>
                  <a:schemeClr val="dk1"/>
                </a:solidFill>
                <a:latin typeface="Calibri"/>
                <a:ea typeface="Calibri"/>
                <a:cs typeface="Calibri"/>
                <a:sym typeface="Calibri"/>
              </a:rPr>
              <a:t>EXPLORE SUICIDE IDEATION</a:t>
            </a:r>
            <a:endParaRPr/>
          </a:p>
          <a:p>
            <a:pPr marL="438150" marR="0" lvl="0" indent="-171450" algn="l" rtl="0">
              <a:lnSpc>
                <a:spcPct val="115000"/>
              </a:lnSpc>
              <a:spcBef>
                <a:spcPts val="60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If the child shared a feeling, try to continue to discuss this feeling and create an opportunity to discuss self harm or suicide.</a:t>
            </a:r>
            <a:endParaRPr/>
          </a:p>
        </p:txBody>
      </p:sp>
      <p:sp>
        <p:nvSpPr>
          <p:cNvPr id="2313" name="Google Shape;2313;p86"/>
          <p:cNvSpPr/>
          <p:nvPr/>
        </p:nvSpPr>
        <p:spPr>
          <a:xfrm>
            <a:off x="948662" y="5837226"/>
            <a:ext cx="237456" cy="23745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Calibri"/>
                <a:ea typeface="Calibri"/>
                <a:cs typeface="Calibri"/>
                <a:sym typeface="Calibri"/>
              </a:rPr>
              <a:t>3</a:t>
            </a:r>
            <a:endParaRPr/>
          </a:p>
        </p:txBody>
      </p:sp>
      <p:sp>
        <p:nvSpPr>
          <p:cNvPr id="2314" name="Google Shape;2314;p86"/>
          <p:cNvSpPr/>
          <p:nvPr/>
        </p:nvSpPr>
        <p:spPr>
          <a:xfrm>
            <a:off x="1285876" y="6613811"/>
            <a:ext cx="4958686" cy="741869"/>
          </a:xfrm>
          <a:prstGeom prst="wedgeRoundRectCallout">
            <a:avLst>
              <a:gd name="adj1" fmla="val -52797"/>
              <a:gd name="adj2" fmla="val -19956"/>
              <a:gd name="adj3" fmla="val 16667"/>
            </a:avLst>
          </a:prstGeom>
          <a:solidFill>
            <a:srgbClr val="DEF3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r>
              <a:rPr lang="en-US" sz="1100" i="1">
                <a:solidFill>
                  <a:srgbClr val="000000"/>
                </a:solidFill>
                <a:latin typeface="Calibri"/>
                <a:ea typeface="Calibri"/>
                <a:cs typeface="Calibri"/>
                <a:sym typeface="Calibri"/>
              </a:rPr>
              <a:t>Sometimes, when children are feeling [say feeling the child shared with you], it can be really difficult for them. Especially if you feel like this a lot. Children might try to find a way to make it stop. </a:t>
            </a:r>
            <a:r>
              <a:rPr lang="en-US" sz="1100" i="1">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9"/>
                  </a:ext>
                </a:extLst>
              </a:rPr>
              <a:t>For example, by hurting themselves.</a:t>
            </a:r>
            <a:endParaRPr/>
          </a:p>
        </p:txBody>
      </p:sp>
      <p:sp>
        <p:nvSpPr>
          <p:cNvPr id="2315" name="Google Shape;2315;p86"/>
          <p:cNvSpPr txBox="1"/>
          <p:nvPr/>
        </p:nvSpPr>
        <p:spPr>
          <a:xfrm>
            <a:off x="996287" y="7405353"/>
            <a:ext cx="5248274" cy="261610"/>
          </a:xfrm>
          <a:prstGeom prst="rect">
            <a:avLst/>
          </a:prstGeom>
          <a:noFill/>
          <a:ln>
            <a:noFill/>
          </a:ln>
        </p:spPr>
        <p:txBody>
          <a:bodyPr spcFirstLastPara="1" wrap="square" lIns="91425" tIns="45700" rIns="91425" bIns="45700" anchor="t" anchorCtr="0">
            <a:spAutoFit/>
          </a:bodyPr>
          <a:lstStyle/>
          <a:p>
            <a:pPr marL="44450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Assess if the child has suicidal thoughts </a:t>
            </a:r>
            <a:endParaRPr/>
          </a:p>
        </p:txBody>
      </p:sp>
      <p:sp>
        <p:nvSpPr>
          <p:cNvPr id="2316" name="Google Shape;2316;p86"/>
          <p:cNvSpPr/>
          <p:nvPr/>
        </p:nvSpPr>
        <p:spPr>
          <a:xfrm>
            <a:off x="1285876" y="7719647"/>
            <a:ext cx="4958686" cy="1055263"/>
          </a:xfrm>
          <a:prstGeom prst="wedgeRoundRectCallout">
            <a:avLst>
              <a:gd name="adj1" fmla="val -52797"/>
              <a:gd name="adj2" fmla="val -19956"/>
              <a:gd name="adj3" fmla="val 16667"/>
            </a:avLst>
          </a:prstGeom>
          <a:solidFill>
            <a:srgbClr val="DEF3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r>
              <a:rPr lang="en-US" sz="1100" i="1">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0"/>
                  </a:ext>
                </a:extLst>
              </a:rPr>
              <a:t>Do you ever feel like it’s too much and that you want to give up?</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1"/>
                </a:ext>
              </a:extLst>
            </a:endParaRPr>
          </a:p>
          <a:p>
            <a:pPr marL="0" marR="0" lvl="0" indent="0" algn="l" rtl="0">
              <a:lnSpc>
                <a:spcPct val="100000"/>
              </a:lnSpc>
              <a:spcBef>
                <a:spcPts val="600"/>
              </a:spcBef>
              <a:spcAft>
                <a:spcPts val="0"/>
              </a:spcAft>
              <a:buClr>
                <a:srgbClr val="000000"/>
              </a:buClr>
              <a:buSzPts val="1400"/>
              <a:buFont typeface="Calibri"/>
              <a:buNone/>
            </a:pPr>
            <a:r>
              <a:rPr lang="en-US" sz="1100" i="1">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2"/>
                  </a:ext>
                </a:extLst>
              </a:rPr>
              <a:t>Do you ever wish you could go to sleep and just not wake up? How often have you felt this way and for how long have you felt this way?</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3"/>
                </a:ext>
              </a:extLst>
            </a:endParaRPr>
          </a:p>
          <a:p>
            <a:pPr marL="0" marR="0" lvl="0" indent="0" algn="l" rtl="0">
              <a:lnSpc>
                <a:spcPct val="100000"/>
              </a:lnSpc>
              <a:spcBef>
                <a:spcPts val="600"/>
              </a:spcBef>
              <a:spcAft>
                <a:spcPts val="0"/>
              </a:spcAft>
              <a:buClr>
                <a:srgbClr val="000000"/>
              </a:buClr>
              <a:buSzPts val="1400"/>
              <a:buFont typeface="Calibri"/>
              <a:buNone/>
            </a:pPr>
            <a:r>
              <a:rPr lang="en-US" sz="1100" i="1">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4"/>
                  </a:ext>
                </a:extLst>
              </a:rPr>
              <a:t>Have you ever had feelings before that you wanted to end your life?</a:t>
            </a:r>
            <a:endParaRPr/>
          </a:p>
        </p:txBody>
      </p:sp>
      <p:sp>
        <p:nvSpPr>
          <p:cNvPr id="2317" name="Google Shape;2317;p86"/>
          <p:cNvSpPr txBox="1"/>
          <p:nvPr/>
        </p:nvSpPr>
        <p:spPr>
          <a:xfrm>
            <a:off x="996287" y="8827594"/>
            <a:ext cx="5248274" cy="261610"/>
          </a:xfrm>
          <a:prstGeom prst="rect">
            <a:avLst/>
          </a:prstGeom>
          <a:noFill/>
          <a:ln>
            <a:noFill/>
          </a:ln>
        </p:spPr>
        <p:txBody>
          <a:bodyPr spcFirstLastPara="1" wrap="square" lIns="91425" tIns="45700" rIns="91425" bIns="45700" anchor="t" anchorCtr="0">
            <a:spAutoFit/>
          </a:bodyPr>
          <a:lstStyle/>
          <a:p>
            <a:pPr marL="44450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Assess when the child has had this thought</a:t>
            </a:r>
            <a:endParaRPr/>
          </a:p>
        </p:txBody>
      </p:sp>
      <p:sp>
        <p:nvSpPr>
          <p:cNvPr id="2318" name="Google Shape;2318;p86"/>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19" name="Google Shape;2319;p86"/>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20" name="Google Shape;2320;p86"/>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21" name="Google Shape;2321;p86"/>
          <p:cNvSpPr/>
          <p:nvPr/>
        </p:nvSpPr>
        <p:spPr>
          <a:xfrm rot="1782986">
            <a:off x="286724" y="168964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22" name="Google Shape;2322;p86"/>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23" name="Google Shape;2323;p86"/>
          <p:cNvSpPr txBox="1"/>
          <p:nvPr/>
        </p:nvSpPr>
        <p:spPr>
          <a:xfrm>
            <a:off x="987932" y="708984"/>
            <a:ext cx="525404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US" sz="1400" b="1">
                <a:solidFill>
                  <a:schemeClr val="lt1"/>
                </a:solidFill>
                <a:highlight>
                  <a:srgbClr val="5FC6C5"/>
                </a:highlight>
                <a:latin typeface="Calibri"/>
                <a:ea typeface="Calibri"/>
                <a:cs typeface="Calibri"/>
                <a:sym typeface="Calibri"/>
              </a:rPr>
              <a:t>SESSION 4: HOW CAN I ASSESS THE RISK OF SUICIDE AND WHICH SUPPORT CAN I PROVIDE? </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2327"/>
        <p:cNvGrpSpPr/>
        <p:nvPr/>
      </p:nvGrpSpPr>
      <p:grpSpPr>
        <a:xfrm>
          <a:off x="0" y="0"/>
          <a:ext cx="0" cy="0"/>
          <a:chOff x="0" y="0"/>
          <a:chExt cx="0" cy="0"/>
        </a:xfrm>
      </p:grpSpPr>
      <p:sp>
        <p:nvSpPr>
          <p:cNvPr id="2328" name="Google Shape;2328;p87"/>
          <p:cNvSpPr/>
          <p:nvPr/>
        </p:nvSpPr>
        <p:spPr>
          <a:xfrm>
            <a:off x="1285876" y="697281"/>
            <a:ext cx="4958684" cy="767836"/>
          </a:xfrm>
          <a:prstGeom prst="wedgeRoundRectCallout">
            <a:avLst>
              <a:gd name="adj1" fmla="val -52797"/>
              <a:gd name="adj2" fmla="val -19956"/>
              <a:gd name="adj3" fmla="val 16667"/>
            </a:avLst>
          </a:prstGeom>
          <a:solidFill>
            <a:srgbClr val="DEF3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r>
              <a:rPr lang="en-US" sz="1100" i="1" dirty="0">
                <a:solidFill>
                  <a:srgbClr val="000000"/>
                </a:solidFill>
                <a:latin typeface="Calibri"/>
                <a:ea typeface="Calibri"/>
                <a:cs typeface="Calibri"/>
                <a:sym typeface="Calibri"/>
              </a:rPr>
              <a:t>When did you have these thoughts? For example, during the last 48 hours, past week, past month, etc.</a:t>
            </a:r>
            <a:endParaRPr dirty="0"/>
          </a:p>
          <a:p>
            <a:pPr marL="0" marR="0" lvl="0" indent="0" algn="l" rtl="0">
              <a:lnSpc>
                <a:spcPct val="100000"/>
              </a:lnSpc>
              <a:spcBef>
                <a:spcPts val="600"/>
              </a:spcBef>
              <a:spcAft>
                <a:spcPts val="0"/>
              </a:spcAft>
              <a:buClr>
                <a:srgbClr val="000000"/>
              </a:buClr>
              <a:buSzPts val="1400"/>
              <a:buFont typeface="Calibri"/>
              <a:buNone/>
            </a:pPr>
            <a:r>
              <a:rPr lang="en-US" sz="1100" i="1" dirty="0">
                <a:solidFill>
                  <a:srgbClr val="000000"/>
                </a:solidFill>
                <a:latin typeface="Calibri"/>
                <a:ea typeface="Calibri"/>
                <a:cs typeface="Calibri"/>
                <a:sym typeface="Calibri"/>
              </a:rPr>
              <a:t>How often do you have these thoughts and how long do they last?</a:t>
            </a:r>
            <a:endParaRPr dirty="0"/>
          </a:p>
        </p:txBody>
      </p:sp>
      <p:sp>
        <p:nvSpPr>
          <p:cNvPr id="2329" name="Google Shape;2329;p87"/>
          <p:cNvSpPr txBox="1"/>
          <p:nvPr/>
        </p:nvSpPr>
        <p:spPr>
          <a:xfrm>
            <a:off x="996287" y="1543618"/>
            <a:ext cx="5248274" cy="430887"/>
          </a:xfrm>
          <a:prstGeom prst="rect">
            <a:avLst/>
          </a:prstGeom>
          <a:noFill/>
          <a:ln>
            <a:noFill/>
          </a:ln>
        </p:spPr>
        <p:txBody>
          <a:bodyPr spcFirstLastPara="1" wrap="square" lIns="91425" tIns="45700" rIns="91425" bIns="45700" anchor="t" anchorCtr="0">
            <a:spAutoFit/>
          </a:bodyPr>
          <a:lstStyle/>
          <a:p>
            <a:pPr marL="44450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Tip: leave sufficient room for silence, so that the child has the opportunity to gather their thoughts and to speak if they want</a:t>
            </a:r>
            <a:endParaRPr/>
          </a:p>
        </p:txBody>
      </p:sp>
      <p:sp>
        <p:nvSpPr>
          <p:cNvPr id="2330" name="Google Shape;2330;p87"/>
          <p:cNvSpPr txBox="1"/>
          <p:nvPr/>
        </p:nvSpPr>
        <p:spPr>
          <a:xfrm>
            <a:off x="996287" y="2177337"/>
            <a:ext cx="5248274" cy="741870"/>
          </a:xfrm>
          <a:prstGeom prst="rect">
            <a:avLst/>
          </a:prstGeom>
          <a:noFill/>
          <a:ln>
            <a:noFill/>
          </a:ln>
        </p:spPr>
        <p:txBody>
          <a:bodyPr spcFirstLastPara="1" wrap="square" lIns="91425" tIns="45700" rIns="91425" bIns="45700" anchor="t" anchorCtr="0">
            <a:spAutoFit/>
          </a:bodyPr>
          <a:lstStyle/>
          <a:p>
            <a:pPr marL="266700" marR="0" lvl="0" indent="0" algn="l" rtl="0">
              <a:lnSpc>
                <a:spcPct val="115000"/>
              </a:lnSpc>
              <a:spcBef>
                <a:spcPts val="0"/>
              </a:spcBef>
              <a:spcAft>
                <a:spcPts val="0"/>
              </a:spcAft>
              <a:buClr>
                <a:schemeClr val="dk1"/>
              </a:buClr>
              <a:buSzPts val="1100"/>
              <a:buFont typeface="Arial"/>
              <a:buNone/>
            </a:pPr>
            <a:r>
              <a:rPr lang="en-US" sz="1100" b="1">
                <a:solidFill>
                  <a:schemeClr val="dk1"/>
                </a:solidFill>
                <a:latin typeface="Calibri"/>
                <a:ea typeface="Calibri"/>
                <a:cs typeface="Calibri"/>
                <a:sym typeface="Calibri"/>
              </a:rPr>
              <a:t>ASSESS IF THEY HAVE MADE ANY PLANS (time, location, lethality, means)</a:t>
            </a:r>
            <a:endParaRPr/>
          </a:p>
          <a:p>
            <a:pPr marL="438150" marR="0" lvl="0" indent="-171450" algn="l" rtl="0">
              <a:lnSpc>
                <a:spcPct val="115000"/>
              </a:lnSpc>
              <a:spcBef>
                <a:spcPts val="60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Assess if the child has taken steps or has undertaken attempts of suicide in the past</a:t>
            </a:r>
            <a:endParaRPr/>
          </a:p>
        </p:txBody>
      </p:sp>
      <p:sp>
        <p:nvSpPr>
          <p:cNvPr id="2331" name="Google Shape;2331;p87"/>
          <p:cNvSpPr/>
          <p:nvPr/>
        </p:nvSpPr>
        <p:spPr>
          <a:xfrm>
            <a:off x="948662" y="2177337"/>
            <a:ext cx="237456" cy="23745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Calibri"/>
                <a:ea typeface="Calibri"/>
                <a:cs typeface="Calibri"/>
                <a:sym typeface="Calibri"/>
              </a:rPr>
              <a:t>4</a:t>
            </a:r>
            <a:endParaRPr/>
          </a:p>
        </p:txBody>
      </p:sp>
      <p:sp>
        <p:nvSpPr>
          <p:cNvPr id="2332" name="Google Shape;2332;p87"/>
          <p:cNvSpPr/>
          <p:nvPr/>
        </p:nvSpPr>
        <p:spPr>
          <a:xfrm>
            <a:off x="1285876" y="2953922"/>
            <a:ext cx="4958686" cy="647601"/>
          </a:xfrm>
          <a:prstGeom prst="wedgeRoundRectCallout">
            <a:avLst>
              <a:gd name="adj1" fmla="val -52797"/>
              <a:gd name="adj2" fmla="val -19956"/>
              <a:gd name="adj3" fmla="val 16667"/>
            </a:avLst>
          </a:prstGeom>
          <a:solidFill>
            <a:srgbClr val="DEF3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r>
              <a:rPr lang="en-US" sz="1100" i="1">
                <a:solidFill>
                  <a:srgbClr val="000000"/>
                </a:solidFill>
                <a:latin typeface="Calibri"/>
                <a:ea typeface="Calibri"/>
                <a:cs typeface="Calibri"/>
                <a:sym typeface="Calibri"/>
              </a:rPr>
              <a:t>Have you ever made any plans to end your life?</a:t>
            </a:r>
            <a:endParaRPr/>
          </a:p>
          <a:p>
            <a:pPr marL="0" marR="0" lvl="0" indent="0" algn="l" rtl="0">
              <a:lnSpc>
                <a:spcPct val="100000"/>
              </a:lnSpc>
              <a:spcBef>
                <a:spcPts val="600"/>
              </a:spcBef>
              <a:spcAft>
                <a:spcPts val="0"/>
              </a:spcAft>
              <a:buClr>
                <a:srgbClr val="000000"/>
              </a:buClr>
              <a:buSzPts val="1400"/>
              <a:buFont typeface="Calibri"/>
              <a:buNone/>
            </a:pPr>
            <a:r>
              <a:rPr lang="en-US" sz="1100" i="1">
                <a:solidFill>
                  <a:srgbClr val="000000"/>
                </a:solidFill>
                <a:latin typeface="Calibri"/>
                <a:ea typeface="Calibri"/>
                <a:cs typeface="Calibri"/>
                <a:sym typeface="Calibri"/>
              </a:rPr>
              <a:t>If yes, can you share a bit about the plan you made?</a:t>
            </a:r>
            <a:endParaRPr/>
          </a:p>
        </p:txBody>
      </p:sp>
      <p:sp>
        <p:nvSpPr>
          <p:cNvPr id="2333" name="Google Shape;2333;p87"/>
          <p:cNvSpPr txBox="1"/>
          <p:nvPr/>
        </p:nvSpPr>
        <p:spPr>
          <a:xfrm>
            <a:off x="996287" y="3892982"/>
            <a:ext cx="5248274" cy="741870"/>
          </a:xfrm>
          <a:prstGeom prst="rect">
            <a:avLst/>
          </a:prstGeom>
          <a:noFill/>
          <a:ln>
            <a:noFill/>
          </a:ln>
        </p:spPr>
        <p:txBody>
          <a:bodyPr spcFirstLastPara="1" wrap="square" lIns="91425" tIns="45700" rIns="91425" bIns="45700" anchor="t" anchorCtr="0">
            <a:spAutoFit/>
          </a:bodyPr>
          <a:lstStyle/>
          <a:p>
            <a:pPr marL="266700" marR="0" lvl="0" indent="0" algn="l" rtl="0">
              <a:lnSpc>
                <a:spcPct val="115000"/>
              </a:lnSpc>
              <a:spcBef>
                <a:spcPts val="0"/>
              </a:spcBef>
              <a:spcAft>
                <a:spcPts val="0"/>
              </a:spcAft>
              <a:buClr>
                <a:schemeClr val="dk1"/>
              </a:buClr>
              <a:buSzPts val="1100"/>
              <a:buFont typeface="Arial"/>
              <a:buNone/>
            </a:pPr>
            <a:r>
              <a:rPr lang="en-US" sz="1100" b="1">
                <a:solidFill>
                  <a:schemeClr val="dk1"/>
                </a:solidFill>
                <a:latin typeface="Calibri"/>
                <a:ea typeface="Calibri"/>
                <a:cs typeface="Calibri"/>
                <a:sym typeface="Calibri"/>
              </a:rPr>
              <a:t>DISCUSS THEIR BEHAVIOR </a:t>
            </a:r>
            <a:endParaRPr/>
          </a:p>
          <a:p>
            <a:pPr marL="438150" marR="0" lvl="0" indent="-171450" algn="l" rtl="0">
              <a:lnSpc>
                <a:spcPct val="115000"/>
              </a:lnSpc>
              <a:spcBef>
                <a:spcPts val="60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Assess if they act upon their suicidal ideas or thought. If they had made plans in the past, assess if they even tried to implement them.</a:t>
            </a:r>
            <a:endParaRPr/>
          </a:p>
        </p:txBody>
      </p:sp>
      <p:sp>
        <p:nvSpPr>
          <p:cNvPr id="2334" name="Google Shape;2334;p87"/>
          <p:cNvSpPr/>
          <p:nvPr/>
        </p:nvSpPr>
        <p:spPr>
          <a:xfrm>
            <a:off x="948662" y="3892982"/>
            <a:ext cx="237456" cy="23745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Calibri"/>
                <a:ea typeface="Calibri"/>
                <a:cs typeface="Calibri"/>
                <a:sym typeface="Calibri"/>
              </a:rPr>
              <a:t>5</a:t>
            </a:r>
            <a:endParaRPr/>
          </a:p>
        </p:txBody>
      </p:sp>
      <p:sp>
        <p:nvSpPr>
          <p:cNvPr id="2335" name="Google Shape;2335;p87"/>
          <p:cNvSpPr/>
          <p:nvPr/>
        </p:nvSpPr>
        <p:spPr>
          <a:xfrm>
            <a:off x="1285876" y="4737206"/>
            <a:ext cx="4958686" cy="647601"/>
          </a:xfrm>
          <a:prstGeom prst="wedgeRoundRectCallout">
            <a:avLst>
              <a:gd name="adj1" fmla="val -52797"/>
              <a:gd name="adj2" fmla="val -19956"/>
              <a:gd name="adj3" fmla="val 16667"/>
            </a:avLst>
          </a:prstGeom>
          <a:solidFill>
            <a:srgbClr val="DEF3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r>
              <a:rPr lang="en-US" sz="1100" i="1">
                <a:solidFill>
                  <a:srgbClr val="000000"/>
                </a:solidFill>
                <a:latin typeface="Calibri"/>
                <a:ea typeface="Calibri"/>
                <a:cs typeface="Calibri"/>
                <a:sym typeface="Calibri"/>
              </a:rPr>
              <a:t>Have you ever tried to harm yourself in the past?</a:t>
            </a:r>
            <a:endParaRPr/>
          </a:p>
          <a:p>
            <a:pPr marL="0" marR="0" lvl="0" indent="0" algn="l" rtl="0">
              <a:lnSpc>
                <a:spcPct val="100000"/>
              </a:lnSpc>
              <a:spcBef>
                <a:spcPts val="600"/>
              </a:spcBef>
              <a:spcAft>
                <a:spcPts val="0"/>
              </a:spcAft>
              <a:buClr>
                <a:srgbClr val="000000"/>
              </a:buClr>
              <a:buSzPts val="1400"/>
              <a:buFont typeface="Calibri"/>
              <a:buNone/>
            </a:pPr>
            <a:r>
              <a:rPr lang="en-US" sz="1100" i="1">
                <a:solidFill>
                  <a:srgbClr val="000000"/>
                </a:solidFill>
                <a:latin typeface="Calibri"/>
                <a:ea typeface="Calibri"/>
                <a:cs typeface="Calibri"/>
                <a:sym typeface="Calibri"/>
              </a:rPr>
              <a:t>Have you ever done anything to try to make that happen?  </a:t>
            </a:r>
            <a:endParaRPr/>
          </a:p>
        </p:txBody>
      </p:sp>
      <p:sp>
        <p:nvSpPr>
          <p:cNvPr id="2336" name="Google Shape;2336;p87"/>
          <p:cNvSpPr txBox="1"/>
          <p:nvPr/>
        </p:nvSpPr>
        <p:spPr>
          <a:xfrm>
            <a:off x="996287" y="5641056"/>
            <a:ext cx="5248274" cy="741870"/>
          </a:xfrm>
          <a:prstGeom prst="rect">
            <a:avLst/>
          </a:prstGeom>
          <a:noFill/>
          <a:ln>
            <a:noFill/>
          </a:ln>
        </p:spPr>
        <p:txBody>
          <a:bodyPr spcFirstLastPara="1" wrap="square" lIns="91425" tIns="45700" rIns="91425" bIns="45700" anchor="t" anchorCtr="0">
            <a:spAutoFit/>
          </a:bodyPr>
          <a:lstStyle/>
          <a:p>
            <a:pPr marL="266700" marR="0" lvl="0" indent="0" algn="l" rtl="0">
              <a:lnSpc>
                <a:spcPct val="115000"/>
              </a:lnSpc>
              <a:spcBef>
                <a:spcPts val="0"/>
              </a:spcBef>
              <a:spcAft>
                <a:spcPts val="0"/>
              </a:spcAft>
              <a:buClr>
                <a:schemeClr val="dk1"/>
              </a:buClr>
              <a:buSzPts val="1100"/>
              <a:buFont typeface="Arial"/>
              <a:buNone/>
            </a:pPr>
            <a:r>
              <a:rPr lang="en-US" sz="1100" b="1">
                <a:solidFill>
                  <a:schemeClr val="dk1"/>
                </a:solidFill>
                <a:latin typeface="Calibri"/>
                <a:ea typeface="Calibri"/>
                <a:cs typeface="Calibri"/>
                <a:sym typeface="Calibri"/>
              </a:rPr>
              <a:t>ASSESS THE INTENTION </a:t>
            </a:r>
            <a:endParaRPr/>
          </a:p>
          <a:p>
            <a:pPr marL="438150" marR="0" lvl="0" indent="-171450" algn="l" rtl="0">
              <a:lnSpc>
                <a:spcPct val="115000"/>
              </a:lnSpc>
              <a:spcBef>
                <a:spcPts val="60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Assess the extent to which they expect to carry out their plan and if they believe their plan to be lethal (causing death) or harmful (causing harm but not death). </a:t>
            </a:r>
            <a:endParaRPr/>
          </a:p>
        </p:txBody>
      </p:sp>
      <p:sp>
        <p:nvSpPr>
          <p:cNvPr id="2337" name="Google Shape;2337;p87"/>
          <p:cNvSpPr/>
          <p:nvPr/>
        </p:nvSpPr>
        <p:spPr>
          <a:xfrm>
            <a:off x="948662" y="5641056"/>
            <a:ext cx="237456" cy="23745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Calibri"/>
                <a:ea typeface="Calibri"/>
                <a:cs typeface="Calibri"/>
                <a:sym typeface="Calibri"/>
              </a:rPr>
              <a:t>5</a:t>
            </a:r>
            <a:endParaRPr/>
          </a:p>
        </p:txBody>
      </p:sp>
      <p:sp>
        <p:nvSpPr>
          <p:cNvPr id="2338" name="Google Shape;2338;p87"/>
          <p:cNvSpPr/>
          <p:nvPr/>
        </p:nvSpPr>
        <p:spPr>
          <a:xfrm>
            <a:off x="1285876" y="6485280"/>
            <a:ext cx="4958686" cy="963620"/>
          </a:xfrm>
          <a:prstGeom prst="wedgeRoundRectCallout">
            <a:avLst>
              <a:gd name="adj1" fmla="val -52797"/>
              <a:gd name="adj2" fmla="val -19956"/>
              <a:gd name="adj3" fmla="val 16667"/>
            </a:avLst>
          </a:prstGeom>
          <a:solidFill>
            <a:srgbClr val="DEF3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r>
              <a:rPr lang="en-US" sz="1100" i="1">
                <a:solidFill>
                  <a:srgbClr val="000000"/>
                </a:solidFill>
                <a:latin typeface="Calibri"/>
                <a:ea typeface="Calibri"/>
                <a:cs typeface="Calibri"/>
                <a:sym typeface="Calibri"/>
              </a:rPr>
              <a:t>What do you think will happen?</a:t>
            </a:r>
            <a:endParaRPr/>
          </a:p>
          <a:p>
            <a:pPr marL="0" marR="0" lvl="0" indent="0" algn="l" rtl="0">
              <a:lnSpc>
                <a:spcPct val="100000"/>
              </a:lnSpc>
              <a:spcBef>
                <a:spcPts val="600"/>
              </a:spcBef>
              <a:spcAft>
                <a:spcPts val="0"/>
              </a:spcAft>
              <a:buClr>
                <a:srgbClr val="000000"/>
              </a:buClr>
              <a:buSzPts val="1400"/>
              <a:buFont typeface="Calibri"/>
              <a:buNone/>
            </a:pPr>
            <a:r>
              <a:rPr lang="en-US" sz="1100" i="1">
                <a:solidFill>
                  <a:srgbClr val="000000"/>
                </a:solidFill>
                <a:latin typeface="Calibri"/>
                <a:ea typeface="Calibri"/>
                <a:cs typeface="Calibri"/>
                <a:sym typeface="Calibri"/>
              </a:rPr>
              <a:t>What things put you at risk of ending your life or killing yourself (reasons to die)?</a:t>
            </a:r>
            <a:endParaRPr/>
          </a:p>
          <a:p>
            <a:pPr marL="0" marR="0" lvl="0" indent="0" algn="l" rtl="0">
              <a:lnSpc>
                <a:spcPct val="100000"/>
              </a:lnSpc>
              <a:spcBef>
                <a:spcPts val="600"/>
              </a:spcBef>
              <a:spcAft>
                <a:spcPts val="0"/>
              </a:spcAft>
              <a:buClr>
                <a:srgbClr val="000000"/>
              </a:buClr>
              <a:buSzPts val="1400"/>
              <a:buFont typeface="Calibri"/>
              <a:buNone/>
            </a:pPr>
            <a:r>
              <a:rPr lang="en-US" sz="1100" i="1">
                <a:solidFill>
                  <a:srgbClr val="000000"/>
                </a:solidFill>
                <a:latin typeface="Calibri"/>
                <a:ea typeface="Calibri"/>
                <a:cs typeface="Calibri"/>
                <a:sym typeface="Calibri"/>
              </a:rPr>
              <a:t>What things prevent you from killing yourself and keep you safe (reasons to live)?</a:t>
            </a:r>
            <a:endParaRPr/>
          </a:p>
        </p:txBody>
      </p:sp>
      <p:sp>
        <p:nvSpPr>
          <p:cNvPr id="2339" name="Google Shape;2339;p87"/>
          <p:cNvSpPr txBox="1"/>
          <p:nvPr/>
        </p:nvSpPr>
        <p:spPr>
          <a:xfrm>
            <a:off x="996287" y="7534151"/>
            <a:ext cx="5248274" cy="1638269"/>
          </a:xfrm>
          <a:prstGeom prst="rect">
            <a:avLst/>
          </a:prstGeom>
          <a:noFill/>
          <a:ln>
            <a:noFill/>
          </a:ln>
        </p:spPr>
        <p:txBody>
          <a:bodyPr spcFirstLastPara="1" wrap="square" lIns="91425" tIns="45700" rIns="91425" bIns="45700" anchor="t" anchorCtr="0">
            <a:spAutoFit/>
          </a:bodyPr>
          <a:lstStyle/>
          <a:p>
            <a:pPr marL="438150" marR="0" lvl="0" indent="-171450" algn="l" rtl="0">
              <a:lnSpc>
                <a:spcPct val="115000"/>
              </a:lnSpc>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Explore their ambivalent feelings  ambivalence between reasons to die and reasons to live. Pay attention to how they describe the outcome.</a:t>
            </a:r>
            <a:endParaRPr/>
          </a:p>
          <a:p>
            <a:pPr marL="895350" marR="0" lvl="1" indent="-171450" algn="l" rtl="0">
              <a:lnSpc>
                <a:spcPct val="115000"/>
              </a:lnSpc>
              <a:spcBef>
                <a:spcPts val="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If the child shares that they think they will be dead and it’s over, this indicated a higher risk of death through suicide.</a:t>
            </a:r>
            <a:endParaRPr/>
          </a:p>
          <a:p>
            <a:pPr marL="895350" marR="0" lvl="1" indent="-171450" algn="l" rtl="0">
              <a:lnSpc>
                <a:spcPct val="115000"/>
              </a:lnSpc>
              <a:spcBef>
                <a:spcPts val="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If the child expresses that they think they will end up in the hospital or they express that they don’t want to die but they want their suffering to end, it indicated a lower risk of death through suicide (but still high risk of harm!)</a:t>
            </a:r>
            <a:endParaRPr/>
          </a:p>
        </p:txBody>
      </p:sp>
      <p:sp>
        <p:nvSpPr>
          <p:cNvPr id="2340" name="Google Shape;2340;p87"/>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41" name="Google Shape;2341;p87"/>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42" name="Google Shape;2342;p87"/>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43" name="Google Shape;2343;p87"/>
          <p:cNvSpPr/>
          <p:nvPr/>
        </p:nvSpPr>
        <p:spPr>
          <a:xfrm rot="1782986">
            <a:off x="286724" y="168964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44" name="Google Shape;2344;p87"/>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2348"/>
        <p:cNvGrpSpPr/>
        <p:nvPr/>
      </p:nvGrpSpPr>
      <p:grpSpPr>
        <a:xfrm>
          <a:off x="0" y="0"/>
          <a:ext cx="0" cy="0"/>
          <a:chOff x="0" y="0"/>
          <a:chExt cx="0" cy="0"/>
        </a:xfrm>
      </p:grpSpPr>
      <p:sp>
        <p:nvSpPr>
          <p:cNvPr id="2349" name="Google Shape;2349;p88"/>
          <p:cNvSpPr txBox="1"/>
          <p:nvPr/>
        </p:nvSpPr>
        <p:spPr>
          <a:xfrm>
            <a:off x="996287" y="710363"/>
            <a:ext cx="524827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RESPONDING WITH EMPATHY – STATEMENTS OF COMFORT</a:t>
            </a:r>
            <a:endParaRPr/>
          </a:p>
        </p:txBody>
      </p:sp>
      <p:grpSp>
        <p:nvGrpSpPr>
          <p:cNvPr id="2350" name="Google Shape;2350;p88"/>
          <p:cNvGrpSpPr/>
          <p:nvPr/>
        </p:nvGrpSpPr>
        <p:grpSpPr>
          <a:xfrm>
            <a:off x="996287" y="1669493"/>
            <a:ext cx="5248275" cy="1300141"/>
            <a:chOff x="996287" y="1428545"/>
            <a:chExt cx="4385377" cy="1727771"/>
          </a:xfrm>
        </p:grpSpPr>
        <p:sp>
          <p:nvSpPr>
            <p:cNvPr id="2351" name="Google Shape;2351;p88"/>
            <p:cNvSpPr/>
            <p:nvPr/>
          </p:nvSpPr>
          <p:spPr>
            <a:xfrm>
              <a:off x="3327203" y="1428545"/>
              <a:ext cx="2054461" cy="782635"/>
            </a:xfrm>
            <a:prstGeom prst="wedgeRoundRectCallout">
              <a:avLst>
                <a:gd name="adj1" fmla="val 42597"/>
                <a:gd name="adj2" fmla="val -68922"/>
                <a:gd name="adj3" fmla="val 16667"/>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a:solidFill>
                    <a:schemeClr val="dk1"/>
                  </a:solidFill>
                  <a:latin typeface="Calibri"/>
                  <a:ea typeface="Calibri"/>
                  <a:cs typeface="Calibri"/>
                  <a:sym typeface="Calibri"/>
                </a:rPr>
                <a:t>I just want to disappear</a:t>
              </a:r>
              <a:endParaRPr/>
            </a:p>
          </p:txBody>
        </p:sp>
        <p:sp>
          <p:nvSpPr>
            <p:cNvPr id="2352" name="Google Shape;2352;p88"/>
            <p:cNvSpPr/>
            <p:nvPr/>
          </p:nvSpPr>
          <p:spPr>
            <a:xfrm>
              <a:off x="996287" y="1428545"/>
              <a:ext cx="2054461" cy="782635"/>
            </a:xfrm>
            <a:prstGeom prst="wedgeRoundRectCallout">
              <a:avLst>
                <a:gd name="adj1" fmla="val -29641"/>
                <a:gd name="adj2" fmla="val -63724"/>
                <a:gd name="adj3" fmla="val 16667"/>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a:solidFill>
                    <a:schemeClr val="dk1"/>
                  </a:solidFill>
                  <a:latin typeface="Calibri"/>
                  <a:ea typeface="Calibri"/>
                  <a:cs typeface="Calibri"/>
                  <a:sym typeface="Calibri"/>
                </a:rPr>
                <a:t>I want to sleep and never wake up</a:t>
              </a:r>
              <a:endParaRPr/>
            </a:p>
          </p:txBody>
        </p:sp>
        <p:sp>
          <p:nvSpPr>
            <p:cNvPr id="2353" name="Google Shape;2353;p88"/>
            <p:cNvSpPr/>
            <p:nvPr/>
          </p:nvSpPr>
          <p:spPr>
            <a:xfrm>
              <a:off x="3327202" y="2373680"/>
              <a:ext cx="2054461" cy="782635"/>
            </a:xfrm>
            <a:prstGeom prst="wedgeRoundRectCallout">
              <a:avLst>
                <a:gd name="adj1" fmla="val 41149"/>
                <a:gd name="adj2" fmla="val 75941"/>
                <a:gd name="adj3" fmla="val 16667"/>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a:solidFill>
                    <a:schemeClr val="dk1"/>
                  </a:solidFill>
                  <a:latin typeface="Calibri"/>
                  <a:ea typeface="Calibri"/>
                  <a:cs typeface="Calibri"/>
                  <a:sym typeface="Calibri"/>
                </a:rPr>
                <a:t>It will be better if I am gone</a:t>
              </a:r>
              <a:endParaRPr/>
            </a:p>
          </p:txBody>
        </p:sp>
        <p:sp>
          <p:nvSpPr>
            <p:cNvPr id="2354" name="Google Shape;2354;p88"/>
            <p:cNvSpPr/>
            <p:nvPr/>
          </p:nvSpPr>
          <p:spPr>
            <a:xfrm>
              <a:off x="996287" y="2373681"/>
              <a:ext cx="2054461" cy="782635"/>
            </a:xfrm>
            <a:prstGeom prst="wedgeRoundRectCallout">
              <a:avLst>
                <a:gd name="adj1" fmla="val -58111"/>
                <a:gd name="adj2" fmla="val 22656"/>
                <a:gd name="adj3" fmla="val 16667"/>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a:solidFill>
                    <a:schemeClr val="dk1"/>
                  </a:solidFill>
                  <a:latin typeface="Calibri"/>
                  <a:ea typeface="Calibri"/>
                  <a:cs typeface="Calibri"/>
                  <a:sym typeface="Calibri"/>
                </a:rPr>
                <a:t>I can’t live through this</a:t>
              </a:r>
              <a:endParaRPr/>
            </a:p>
          </p:txBody>
        </p:sp>
      </p:grpSp>
      <p:sp>
        <p:nvSpPr>
          <p:cNvPr id="2355" name="Google Shape;2355;p88"/>
          <p:cNvSpPr txBox="1"/>
          <p:nvPr/>
        </p:nvSpPr>
        <p:spPr>
          <a:xfrm>
            <a:off x="996287" y="3381375"/>
            <a:ext cx="5248272" cy="6001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a:solidFill>
                  <a:schemeClr val="dk1"/>
                </a:solidFill>
                <a:latin typeface="Calibri"/>
                <a:ea typeface="Calibri"/>
                <a:cs typeface="Calibri"/>
                <a:sym typeface="Calibri"/>
              </a:rPr>
              <a:t>During the assessment, what could you </a:t>
            </a:r>
            <a:r>
              <a:rPr lang="en-US" sz="1100"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5"/>
                  </a:ext>
                </a:extLst>
              </a:rPr>
              <a:t>possibly say</a:t>
            </a:r>
            <a:r>
              <a:rPr lang="en-US" sz="1100" dirty="0">
                <a:solidFill>
                  <a:schemeClr val="dk1"/>
                </a:solidFill>
                <a:latin typeface="Calibri"/>
                <a:ea typeface="Calibri"/>
                <a:cs typeface="Calibri"/>
                <a:sym typeface="Calibri"/>
              </a:rPr>
              <a:t> to a child that shared their ideas or intention to commit suicide? </a:t>
            </a:r>
            <a:r>
              <a:rPr lang="en-US" sz="1100"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6"/>
                  </a:ext>
                </a:extLst>
              </a:rPr>
              <a:t>Please</a:t>
            </a:r>
            <a:r>
              <a:rPr lang="en-US" sz="1100" dirty="0">
                <a:solidFill>
                  <a:schemeClr val="dk1"/>
                </a:solidFill>
                <a:latin typeface="Calibri"/>
                <a:ea typeface="Calibri"/>
                <a:cs typeface="Calibri"/>
                <a:sym typeface="Calibri"/>
              </a:rPr>
              <a:t> discuss with your partner what you could say when a child has shared their ideas, such as those above, and write down your ideas. </a:t>
            </a:r>
            <a:endParaRPr dirty="0"/>
          </a:p>
        </p:txBody>
      </p:sp>
      <p:sp>
        <p:nvSpPr>
          <p:cNvPr id="2356" name="Google Shape;2356;p88"/>
          <p:cNvSpPr/>
          <p:nvPr/>
        </p:nvSpPr>
        <p:spPr>
          <a:xfrm>
            <a:off x="996287" y="4057650"/>
            <a:ext cx="5248273" cy="4705350"/>
          </a:xfrm>
          <a:prstGeom prst="rect">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57" name="Google Shape;2357;p88"/>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58" name="Google Shape;2358;p88"/>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59" name="Google Shape;2359;p88"/>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60" name="Google Shape;2360;p88"/>
          <p:cNvSpPr/>
          <p:nvPr/>
        </p:nvSpPr>
        <p:spPr>
          <a:xfrm rot="1782986">
            <a:off x="286724" y="168964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61" name="Google Shape;2361;p88"/>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2365"/>
        <p:cNvGrpSpPr/>
        <p:nvPr/>
      </p:nvGrpSpPr>
      <p:grpSpPr>
        <a:xfrm>
          <a:off x="0" y="0"/>
          <a:ext cx="0" cy="0"/>
          <a:chOff x="0" y="0"/>
          <a:chExt cx="0" cy="0"/>
        </a:xfrm>
      </p:grpSpPr>
      <p:sp>
        <p:nvSpPr>
          <p:cNvPr id="2366" name="Google Shape;2366;p89"/>
          <p:cNvSpPr txBox="1"/>
          <p:nvPr/>
        </p:nvSpPr>
        <p:spPr>
          <a:xfrm>
            <a:off x="996287" y="683562"/>
            <a:ext cx="524827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SAFETY PLAN RISK OF SUICIDE</a:t>
            </a:r>
            <a:endParaRPr/>
          </a:p>
        </p:txBody>
      </p:sp>
      <p:sp>
        <p:nvSpPr>
          <p:cNvPr id="2367" name="Google Shape;2367;p89"/>
          <p:cNvSpPr txBox="1"/>
          <p:nvPr/>
        </p:nvSpPr>
        <p:spPr>
          <a:xfrm>
            <a:off x="996287" y="2648214"/>
            <a:ext cx="5248274" cy="1184940"/>
          </a:xfrm>
          <a:prstGeom prst="rect">
            <a:avLst/>
          </a:prstGeom>
          <a:noFill/>
          <a:ln>
            <a:noFill/>
          </a:ln>
        </p:spPr>
        <p:txBody>
          <a:bodyPr spcFirstLastPara="1" wrap="square" lIns="91425" tIns="45700" rIns="91425" bIns="45700" anchor="t" anchorCtr="0">
            <a:spAutoFit/>
          </a:bodyPr>
          <a:lstStyle/>
          <a:p>
            <a:pPr marL="266700" marR="0" lvl="0" indent="0" algn="l" rtl="0">
              <a:spcBef>
                <a:spcPts val="0"/>
              </a:spcBef>
              <a:spcAft>
                <a:spcPts val="0"/>
              </a:spcAft>
              <a:buClr>
                <a:schemeClr val="dk1"/>
              </a:buClr>
              <a:buSzPts val="1100"/>
              <a:buFont typeface="Arial"/>
              <a:buNone/>
            </a:pPr>
            <a:r>
              <a:rPr lang="en-US" sz="1100" b="1">
                <a:solidFill>
                  <a:schemeClr val="dk1"/>
                </a:solidFill>
                <a:latin typeface="Calibri"/>
                <a:ea typeface="Calibri"/>
                <a:cs typeface="Calibri"/>
                <a:sym typeface="Calibri"/>
              </a:rPr>
              <a:t>IDENTIFY WARNING SIGNS</a:t>
            </a:r>
            <a:endParaRPr/>
          </a:p>
          <a:p>
            <a:pPr marL="438150" marR="0" lvl="0" indent="-171450" algn="l" rtl="0">
              <a:spcBef>
                <a:spcPts val="60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It is important to go over these warning signs with each child because every person will have unique warning signs or triggers. Help the child to identify and recognize their personal warning signs. </a:t>
            </a:r>
            <a:endParaRPr/>
          </a:p>
          <a:p>
            <a:pPr marL="4381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You can ask the child to talk about the events leading up to the suicide attempt or suicidal thoughts. </a:t>
            </a:r>
            <a:endParaRPr/>
          </a:p>
        </p:txBody>
      </p:sp>
      <p:sp>
        <p:nvSpPr>
          <p:cNvPr id="2368" name="Google Shape;2368;p89"/>
          <p:cNvSpPr txBox="1"/>
          <p:nvPr/>
        </p:nvSpPr>
        <p:spPr>
          <a:xfrm>
            <a:off x="996287" y="1182858"/>
            <a:ext cx="5248274" cy="261610"/>
          </a:xfrm>
          <a:prstGeom prst="rect">
            <a:avLst/>
          </a:prstGeom>
          <a:noFill/>
          <a:ln>
            <a:noFill/>
          </a:ln>
        </p:spPr>
        <p:txBody>
          <a:bodyPr spcFirstLastPara="1" wrap="square" lIns="91425" tIns="45700" rIns="91425" bIns="45700" anchor="t" anchorCtr="0">
            <a:spAutoFit/>
          </a:bodyPr>
          <a:lstStyle/>
          <a:p>
            <a:pPr marL="266700" marR="0" lvl="0" indent="0" algn="l" rtl="0">
              <a:spcBef>
                <a:spcPts val="0"/>
              </a:spcBef>
              <a:spcAft>
                <a:spcPts val="0"/>
              </a:spcAft>
              <a:buClr>
                <a:schemeClr val="dk1"/>
              </a:buClr>
              <a:buSzPts val="1100"/>
              <a:buFont typeface="Arial"/>
              <a:buNone/>
            </a:pPr>
            <a:r>
              <a:rPr lang="en-US" sz="1100" b="1">
                <a:solidFill>
                  <a:schemeClr val="dk1"/>
                </a:solidFill>
                <a:latin typeface="Calibri"/>
                <a:ea typeface="Calibri"/>
                <a:cs typeface="Calibri"/>
                <a:sym typeface="Calibri"/>
              </a:rPr>
              <a:t>INTRODUCE THE SAFETY PLAN</a:t>
            </a:r>
            <a:endParaRPr/>
          </a:p>
        </p:txBody>
      </p:sp>
      <p:sp>
        <p:nvSpPr>
          <p:cNvPr id="2369" name="Google Shape;2369;p89"/>
          <p:cNvSpPr/>
          <p:nvPr/>
        </p:nvSpPr>
        <p:spPr>
          <a:xfrm>
            <a:off x="948662" y="1182858"/>
            <a:ext cx="237456" cy="23745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Calibri"/>
                <a:ea typeface="Calibri"/>
                <a:cs typeface="Calibri"/>
                <a:sym typeface="Calibri"/>
              </a:rPr>
              <a:t>1</a:t>
            </a:r>
            <a:endParaRPr/>
          </a:p>
        </p:txBody>
      </p:sp>
      <p:sp>
        <p:nvSpPr>
          <p:cNvPr id="2370" name="Google Shape;2370;p89"/>
          <p:cNvSpPr/>
          <p:nvPr/>
        </p:nvSpPr>
        <p:spPr>
          <a:xfrm>
            <a:off x="1285876" y="1511116"/>
            <a:ext cx="4958686" cy="741869"/>
          </a:xfrm>
          <a:prstGeom prst="wedgeRoundRectCallout">
            <a:avLst>
              <a:gd name="adj1" fmla="val -52797"/>
              <a:gd name="adj2" fmla="val -19956"/>
              <a:gd name="adj3" fmla="val 16667"/>
            </a:avLst>
          </a:prstGeom>
          <a:solidFill>
            <a:srgbClr val="DEF3F2"/>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400"/>
              <a:buFont typeface="Calibri"/>
              <a:buNone/>
            </a:pPr>
            <a:r>
              <a:rPr lang="en-US" sz="1100" i="1">
                <a:solidFill>
                  <a:srgbClr val="000000"/>
                </a:solidFill>
                <a:latin typeface="Calibri"/>
                <a:ea typeface="Calibri"/>
                <a:cs typeface="Calibri"/>
                <a:sym typeface="Calibri"/>
              </a:rPr>
              <a:t>I know that it was hard for you to share that information. You are very brave for telling me. It is important that you do not hurt yourself. I would like us to come up with a plan together for how we can help you. Is this okay with you?”</a:t>
            </a:r>
            <a:endParaRPr/>
          </a:p>
        </p:txBody>
      </p:sp>
      <p:sp>
        <p:nvSpPr>
          <p:cNvPr id="2371" name="Google Shape;2371;p89"/>
          <p:cNvSpPr/>
          <p:nvPr/>
        </p:nvSpPr>
        <p:spPr>
          <a:xfrm>
            <a:off x="948662" y="2648214"/>
            <a:ext cx="237456" cy="23745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Calibri"/>
                <a:ea typeface="Calibri"/>
                <a:cs typeface="Calibri"/>
                <a:sym typeface="Calibri"/>
              </a:rPr>
              <a:t>2</a:t>
            </a:r>
            <a:endParaRPr/>
          </a:p>
        </p:txBody>
      </p:sp>
      <p:sp>
        <p:nvSpPr>
          <p:cNvPr id="2372" name="Google Shape;2372;p89"/>
          <p:cNvSpPr txBox="1"/>
          <p:nvPr/>
        </p:nvSpPr>
        <p:spPr>
          <a:xfrm>
            <a:off x="996287" y="4537750"/>
            <a:ext cx="5248274" cy="938719"/>
          </a:xfrm>
          <a:prstGeom prst="rect">
            <a:avLst/>
          </a:prstGeom>
          <a:noFill/>
          <a:ln>
            <a:noFill/>
          </a:ln>
        </p:spPr>
        <p:txBody>
          <a:bodyPr spcFirstLastPara="1" wrap="square" lIns="91425" tIns="45700" rIns="91425" bIns="45700" anchor="t" anchorCtr="0">
            <a:spAutoFit/>
          </a:bodyPr>
          <a:lstStyle/>
          <a:p>
            <a:pPr marL="44450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Then help them connect the dots to recognize what events and feelings are associated with their thoughts of suicide. </a:t>
            </a:r>
            <a:endParaRPr/>
          </a:p>
          <a:p>
            <a:pPr marL="44450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By discussing events and the feeling the child had at that time, you can help them to recognize their emotions and make them feel supported. This can decrease the sense of isolation or feeling of loneliness that can lead to suicidal thoughts.</a:t>
            </a:r>
            <a:endParaRPr/>
          </a:p>
        </p:txBody>
      </p:sp>
      <p:sp>
        <p:nvSpPr>
          <p:cNvPr id="2373" name="Google Shape;2373;p89"/>
          <p:cNvSpPr/>
          <p:nvPr/>
        </p:nvSpPr>
        <p:spPr>
          <a:xfrm>
            <a:off x="1285876" y="3933220"/>
            <a:ext cx="4958686" cy="536311"/>
          </a:xfrm>
          <a:prstGeom prst="wedgeRoundRectCallout">
            <a:avLst>
              <a:gd name="adj1" fmla="val -52797"/>
              <a:gd name="adj2" fmla="val -19956"/>
              <a:gd name="adj3" fmla="val 16667"/>
            </a:avLst>
          </a:prstGeom>
          <a:solidFill>
            <a:srgbClr val="DEF3F2"/>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400"/>
              <a:buFont typeface="Calibri"/>
              <a:buNone/>
            </a:pPr>
            <a:r>
              <a:rPr lang="en-US" sz="1100" i="1" dirty="0">
                <a:solidFill>
                  <a:srgbClr val="000000"/>
                </a:solidFill>
                <a:latin typeface="Calibri"/>
                <a:ea typeface="Calibri"/>
                <a:cs typeface="Calibri"/>
                <a:sym typeface="Calibri"/>
              </a:rPr>
              <a:t>Tell me about the last time you felt like you had enough and wanted to end </a:t>
            </a:r>
            <a:r>
              <a:rPr lang="en-US" sz="1100" i="1" dirty="0">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7"/>
                  </a:ext>
                </a:extLst>
              </a:rPr>
              <a:t>your life</a:t>
            </a:r>
            <a:r>
              <a:rPr lang="en-US" sz="1100" i="1" dirty="0">
                <a:solidFill>
                  <a:srgbClr val="000000"/>
                </a:solidFill>
                <a:latin typeface="Calibri"/>
                <a:ea typeface="Calibri"/>
                <a:cs typeface="Calibri"/>
                <a:sym typeface="Calibri"/>
              </a:rPr>
              <a:t>. What was going on?” </a:t>
            </a:r>
            <a:endParaRPr dirty="0"/>
          </a:p>
        </p:txBody>
      </p:sp>
      <p:sp>
        <p:nvSpPr>
          <p:cNvPr id="2374" name="Google Shape;2374;p89"/>
          <p:cNvSpPr txBox="1"/>
          <p:nvPr/>
        </p:nvSpPr>
        <p:spPr>
          <a:xfrm>
            <a:off x="996287" y="5811415"/>
            <a:ext cx="5248274" cy="1015663"/>
          </a:xfrm>
          <a:prstGeom prst="rect">
            <a:avLst/>
          </a:prstGeom>
          <a:noFill/>
          <a:ln>
            <a:noFill/>
          </a:ln>
        </p:spPr>
        <p:txBody>
          <a:bodyPr spcFirstLastPara="1" wrap="square" lIns="91425" tIns="45700" rIns="91425" bIns="45700" anchor="t" anchorCtr="0">
            <a:spAutoFit/>
          </a:bodyPr>
          <a:lstStyle/>
          <a:p>
            <a:pPr marL="266700" marR="0" lvl="0" indent="0" algn="l" rtl="0">
              <a:spcBef>
                <a:spcPts val="0"/>
              </a:spcBef>
              <a:spcAft>
                <a:spcPts val="0"/>
              </a:spcAft>
              <a:buClr>
                <a:schemeClr val="dk1"/>
              </a:buClr>
              <a:buSzPts val="1100"/>
              <a:buFont typeface="Arial"/>
              <a:buNone/>
            </a:pPr>
            <a:r>
              <a:rPr lang="en-US" sz="1100" b="1">
                <a:solidFill>
                  <a:schemeClr val="dk1"/>
                </a:solidFill>
                <a:latin typeface="Calibri"/>
                <a:ea typeface="Calibri"/>
                <a:cs typeface="Calibri"/>
                <a:sym typeface="Calibri"/>
              </a:rPr>
              <a:t>FACILITATE A SAFE ENVIRONMENT</a:t>
            </a:r>
            <a:endParaRPr/>
          </a:p>
          <a:p>
            <a:pPr marL="438150" marR="0" lvl="0" indent="-171450" algn="l" rtl="0">
              <a:spcBef>
                <a:spcPts val="60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Remove all means or tools with which a child can harm themselves.  Check with the parent, caregiver or trusted adults what needs to be removed from the child living environment and how this can be done. Can a family member or caregiver be sure that these instruments of harm be removed? </a:t>
            </a:r>
            <a:endParaRPr/>
          </a:p>
        </p:txBody>
      </p:sp>
      <p:sp>
        <p:nvSpPr>
          <p:cNvPr id="2375" name="Google Shape;2375;p89"/>
          <p:cNvSpPr/>
          <p:nvPr/>
        </p:nvSpPr>
        <p:spPr>
          <a:xfrm>
            <a:off x="948662" y="5797968"/>
            <a:ext cx="237456" cy="23745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Calibri"/>
                <a:ea typeface="Calibri"/>
                <a:cs typeface="Calibri"/>
                <a:sym typeface="Calibri"/>
              </a:rPr>
              <a:t>3</a:t>
            </a:r>
            <a:endParaRPr/>
          </a:p>
        </p:txBody>
      </p:sp>
      <p:sp>
        <p:nvSpPr>
          <p:cNvPr id="2376" name="Google Shape;2376;p89"/>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77" name="Google Shape;2377;p89"/>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78" name="Google Shape;2378;p89"/>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79" name="Google Shape;2379;p89"/>
          <p:cNvSpPr/>
          <p:nvPr/>
        </p:nvSpPr>
        <p:spPr>
          <a:xfrm rot="1782986">
            <a:off x="286724" y="168964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80" name="Google Shape;2380;p89"/>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9"/>
          <p:cNvSpPr/>
          <p:nvPr/>
        </p:nvSpPr>
        <p:spPr>
          <a:xfrm>
            <a:off x="0" y="0"/>
            <a:ext cx="6858000" cy="3314700"/>
          </a:xfrm>
          <a:prstGeom prst="rect">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 name="Google Shape;172;p9"/>
          <p:cNvSpPr txBox="1"/>
          <p:nvPr/>
        </p:nvSpPr>
        <p:spPr>
          <a:xfrm>
            <a:off x="752439" y="4817751"/>
            <a:ext cx="5517732" cy="27392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accent4"/>
                </a:solidFill>
                <a:latin typeface="Garamond"/>
                <a:ea typeface="Garamond"/>
                <a:cs typeface="Garamond"/>
                <a:sym typeface="Garamond"/>
              </a:rPr>
              <a:t>PRE-TRAINING READING</a:t>
            </a:r>
            <a:endParaRPr/>
          </a:p>
          <a:p>
            <a:pPr marL="0" marR="0" lvl="0" indent="0" algn="l" rtl="0">
              <a:spcBef>
                <a:spcPts val="0"/>
              </a:spcBef>
              <a:spcAft>
                <a:spcPts val="0"/>
              </a:spcAft>
              <a:buNone/>
            </a:pPr>
            <a:endParaRPr sz="2000" b="1">
              <a:solidFill>
                <a:schemeClr val="accent4"/>
              </a:solidFill>
              <a:latin typeface="Garamond"/>
              <a:ea typeface="Garamond"/>
              <a:cs typeface="Garamond"/>
              <a:sym typeface="Garamond"/>
            </a:endParaRPr>
          </a:p>
          <a:p>
            <a:pPr marL="0" marR="0" lvl="0" indent="0" algn="l" rtl="0">
              <a:spcBef>
                <a:spcPts val="0"/>
              </a:spcBef>
              <a:spcAft>
                <a:spcPts val="0"/>
              </a:spcAft>
              <a:buNone/>
            </a:pPr>
            <a:r>
              <a:rPr lang="en-US" sz="4400" b="1">
                <a:solidFill>
                  <a:schemeClr val="accent4"/>
                </a:solidFill>
                <a:latin typeface="Garamond"/>
                <a:ea typeface="Garamond"/>
                <a:cs typeface="Garamond"/>
                <a:sym typeface="Garamond"/>
              </a:rPr>
              <a:t>Foundations for Mental Health Psychosocial Support</a:t>
            </a:r>
            <a:endParaRPr/>
          </a:p>
        </p:txBody>
      </p:sp>
      <p:sp>
        <p:nvSpPr>
          <p:cNvPr id="173" name="Google Shape;173;p9"/>
          <p:cNvSpPr/>
          <p:nvPr/>
        </p:nvSpPr>
        <p:spPr>
          <a:xfrm rot="1782986">
            <a:off x="502446" y="2109486"/>
            <a:ext cx="2269827" cy="1956740"/>
          </a:xfrm>
          <a:prstGeom prst="hexagon">
            <a:avLst>
              <a:gd name="adj" fmla="val 28965"/>
              <a:gd name="vf" fmla="val 11547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9"/>
          <p:cNvSpPr/>
          <p:nvPr/>
        </p:nvSpPr>
        <p:spPr>
          <a:xfrm>
            <a:off x="875942" y="2621499"/>
            <a:ext cx="1522834" cy="1010806"/>
          </a:xfrm>
          <a:custGeom>
            <a:avLst/>
            <a:gdLst/>
            <a:ahLst/>
            <a:cxnLst/>
            <a:rect l="l" t="t" r="r" b="b"/>
            <a:pathLst>
              <a:path w="834682" h="554034" extrusionOk="0">
                <a:moveTo>
                  <a:pt x="833730" y="437829"/>
                </a:moveTo>
                <a:lnTo>
                  <a:pt x="805155" y="129219"/>
                </a:lnTo>
                <a:cubicBezTo>
                  <a:pt x="804203" y="119694"/>
                  <a:pt x="795630" y="112074"/>
                  <a:pt x="786105" y="112074"/>
                </a:cubicBezTo>
                <a:cubicBezTo>
                  <a:pt x="782295" y="112074"/>
                  <a:pt x="776580" y="112074"/>
                  <a:pt x="771818" y="112074"/>
                </a:cubicBezTo>
                <a:lnTo>
                  <a:pt x="767055" y="56829"/>
                </a:lnTo>
                <a:lnTo>
                  <a:pt x="749910" y="55877"/>
                </a:lnTo>
                <a:cubicBezTo>
                  <a:pt x="735623" y="54924"/>
                  <a:pt x="721335" y="55877"/>
                  <a:pt x="708000" y="56829"/>
                </a:cubicBezTo>
                <a:lnTo>
                  <a:pt x="703238" y="5394"/>
                </a:lnTo>
                <a:lnTo>
                  <a:pt x="688950" y="2537"/>
                </a:lnTo>
                <a:cubicBezTo>
                  <a:pt x="588938" y="-9846"/>
                  <a:pt x="488925" y="23492"/>
                  <a:pt x="416535" y="93977"/>
                </a:cubicBezTo>
                <a:cubicBezTo>
                  <a:pt x="344145" y="23492"/>
                  <a:pt x="244133" y="-9846"/>
                  <a:pt x="144120" y="2537"/>
                </a:cubicBezTo>
                <a:lnTo>
                  <a:pt x="129833" y="5394"/>
                </a:lnTo>
                <a:lnTo>
                  <a:pt x="125070" y="56829"/>
                </a:lnTo>
                <a:cubicBezTo>
                  <a:pt x="110783" y="55877"/>
                  <a:pt x="97448" y="54924"/>
                  <a:pt x="83160" y="55877"/>
                </a:cubicBezTo>
                <a:lnTo>
                  <a:pt x="66968" y="56829"/>
                </a:lnTo>
                <a:lnTo>
                  <a:pt x="62205" y="112074"/>
                </a:lnTo>
                <a:cubicBezTo>
                  <a:pt x="56490" y="112074"/>
                  <a:pt x="51728" y="112074"/>
                  <a:pt x="47918" y="112074"/>
                </a:cubicBezTo>
                <a:cubicBezTo>
                  <a:pt x="38393" y="112074"/>
                  <a:pt x="29820" y="119694"/>
                  <a:pt x="28868" y="129219"/>
                </a:cubicBezTo>
                <a:lnTo>
                  <a:pt x="293" y="437829"/>
                </a:lnTo>
                <a:cubicBezTo>
                  <a:pt x="-1612" y="448307"/>
                  <a:pt x="6008" y="457832"/>
                  <a:pt x="16485" y="458784"/>
                </a:cubicBezTo>
                <a:cubicBezTo>
                  <a:pt x="17438" y="458784"/>
                  <a:pt x="18390" y="458784"/>
                  <a:pt x="19343" y="458784"/>
                </a:cubicBezTo>
                <a:cubicBezTo>
                  <a:pt x="77445" y="456879"/>
                  <a:pt x="240323" y="460689"/>
                  <a:pt x="372720" y="547367"/>
                </a:cubicBezTo>
                <a:cubicBezTo>
                  <a:pt x="379388" y="551177"/>
                  <a:pt x="386055" y="554034"/>
                  <a:pt x="393675" y="554034"/>
                </a:cubicBezTo>
                <a:lnTo>
                  <a:pt x="441300" y="554034"/>
                </a:lnTo>
                <a:cubicBezTo>
                  <a:pt x="448920" y="554034"/>
                  <a:pt x="455588" y="552129"/>
                  <a:pt x="461303" y="548319"/>
                </a:cubicBezTo>
                <a:cubicBezTo>
                  <a:pt x="600368" y="461642"/>
                  <a:pt x="758483" y="457832"/>
                  <a:pt x="814680" y="459737"/>
                </a:cubicBezTo>
                <a:cubicBezTo>
                  <a:pt x="825158" y="459737"/>
                  <a:pt x="833730" y="452117"/>
                  <a:pt x="834683" y="441639"/>
                </a:cubicBezTo>
                <a:cubicBezTo>
                  <a:pt x="833730" y="438782"/>
                  <a:pt x="833730" y="438782"/>
                  <a:pt x="833730" y="437829"/>
                </a:cubicBezTo>
                <a:close/>
                <a:moveTo>
                  <a:pt x="435585" y="128267"/>
                </a:moveTo>
                <a:cubicBezTo>
                  <a:pt x="496545" y="65402"/>
                  <a:pt x="581318" y="33017"/>
                  <a:pt x="667995" y="37779"/>
                </a:cubicBezTo>
                <a:lnTo>
                  <a:pt x="693713" y="333054"/>
                </a:lnTo>
                <a:cubicBezTo>
                  <a:pt x="648945" y="341627"/>
                  <a:pt x="532740" y="370202"/>
                  <a:pt x="435585" y="454022"/>
                </a:cubicBezTo>
                <a:lnTo>
                  <a:pt x="435585" y="128267"/>
                </a:lnTo>
                <a:close/>
                <a:moveTo>
                  <a:pt x="165075" y="38732"/>
                </a:moveTo>
                <a:cubicBezTo>
                  <a:pt x="251753" y="33969"/>
                  <a:pt x="336525" y="66354"/>
                  <a:pt x="397485" y="129219"/>
                </a:cubicBezTo>
                <a:lnTo>
                  <a:pt x="397485" y="454974"/>
                </a:lnTo>
                <a:cubicBezTo>
                  <a:pt x="300330" y="371154"/>
                  <a:pt x="184125" y="342579"/>
                  <a:pt x="139358" y="334007"/>
                </a:cubicBezTo>
                <a:lnTo>
                  <a:pt x="165075" y="38732"/>
                </a:lnTo>
                <a:close/>
                <a:moveTo>
                  <a:pt x="73635" y="391157"/>
                </a:moveTo>
                <a:lnTo>
                  <a:pt x="102210" y="93024"/>
                </a:lnTo>
                <a:cubicBezTo>
                  <a:pt x="107925" y="93024"/>
                  <a:pt x="114593" y="93977"/>
                  <a:pt x="122213" y="93977"/>
                </a:cubicBezTo>
                <a:lnTo>
                  <a:pt x="98400" y="366392"/>
                </a:lnTo>
                <a:lnTo>
                  <a:pt x="116498" y="368297"/>
                </a:lnTo>
                <a:cubicBezTo>
                  <a:pt x="118403" y="368297"/>
                  <a:pt x="279375" y="389252"/>
                  <a:pt x="391770" y="500694"/>
                </a:cubicBezTo>
                <a:lnTo>
                  <a:pt x="391770" y="500694"/>
                </a:lnTo>
                <a:cubicBezTo>
                  <a:pt x="266993" y="405444"/>
                  <a:pt x="127928" y="393062"/>
                  <a:pt x="73635" y="391157"/>
                </a:cubicBezTo>
                <a:close/>
                <a:moveTo>
                  <a:pt x="441300" y="502599"/>
                </a:moveTo>
                <a:lnTo>
                  <a:pt x="441300" y="502599"/>
                </a:lnTo>
                <a:cubicBezTo>
                  <a:pt x="555600" y="390204"/>
                  <a:pt x="715620" y="368297"/>
                  <a:pt x="716573" y="368297"/>
                </a:cubicBezTo>
                <a:lnTo>
                  <a:pt x="734670" y="366392"/>
                </a:lnTo>
                <a:lnTo>
                  <a:pt x="710858" y="93977"/>
                </a:lnTo>
                <a:cubicBezTo>
                  <a:pt x="718478" y="93024"/>
                  <a:pt x="725145" y="93024"/>
                  <a:pt x="730860" y="93024"/>
                </a:cubicBezTo>
                <a:lnTo>
                  <a:pt x="759435" y="391157"/>
                </a:lnTo>
                <a:cubicBezTo>
                  <a:pt x="705143" y="393062"/>
                  <a:pt x="566078" y="406397"/>
                  <a:pt x="441300" y="50259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2384"/>
        <p:cNvGrpSpPr/>
        <p:nvPr/>
      </p:nvGrpSpPr>
      <p:grpSpPr>
        <a:xfrm>
          <a:off x="0" y="0"/>
          <a:ext cx="0" cy="0"/>
          <a:chOff x="0" y="0"/>
          <a:chExt cx="0" cy="0"/>
        </a:xfrm>
      </p:grpSpPr>
      <p:sp>
        <p:nvSpPr>
          <p:cNvPr id="2385" name="Google Shape;2385;p90"/>
          <p:cNvSpPr/>
          <p:nvPr/>
        </p:nvSpPr>
        <p:spPr>
          <a:xfrm>
            <a:off x="1299323" y="1240149"/>
            <a:ext cx="4958686" cy="1055263"/>
          </a:xfrm>
          <a:prstGeom prst="wedgeRoundRectCallout">
            <a:avLst>
              <a:gd name="adj1" fmla="val -52797"/>
              <a:gd name="adj2" fmla="val -19956"/>
              <a:gd name="adj3" fmla="val 16667"/>
            </a:avLst>
          </a:prstGeom>
          <a:solidFill>
            <a:srgbClr val="DEF3F2"/>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400"/>
              <a:buFont typeface="Calibri"/>
              <a:buNone/>
            </a:pPr>
            <a:r>
              <a:rPr lang="en-US" sz="1100" i="1">
                <a:solidFill>
                  <a:srgbClr val="000000"/>
                </a:solidFill>
                <a:latin typeface="Calibri"/>
                <a:ea typeface="Calibri"/>
                <a:cs typeface="Calibri"/>
                <a:sym typeface="Calibri"/>
              </a:rPr>
              <a:t>What do you do when you feel like this?</a:t>
            </a:r>
            <a:endParaRPr/>
          </a:p>
          <a:p>
            <a:pPr marL="0" marR="0" lvl="0" indent="0" algn="l" rtl="0">
              <a:spcBef>
                <a:spcPts val="600"/>
              </a:spcBef>
              <a:spcAft>
                <a:spcPts val="0"/>
              </a:spcAft>
              <a:buClr>
                <a:srgbClr val="000000"/>
              </a:buClr>
              <a:buSzPts val="1400"/>
              <a:buFont typeface="Calibri"/>
              <a:buNone/>
            </a:pPr>
            <a:r>
              <a:rPr lang="en-US" sz="1100" i="1">
                <a:solidFill>
                  <a:srgbClr val="000000"/>
                </a:solidFill>
                <a:latin typeface="Calibri"/>
                <a:ea typeface="Calibri"/>
                <a:cs typeface="Calibri"/>
                <a:sym typeface="Calibri"/>
              </a:rPr>
              <a:t>Is there anything you have done in the past that works for you? Even if it’s just for a bit?</a:t>
            </a:r>
            <a:endParaRPr/>
          </a:p>
          <a:p>
            <a:pPr marL="0" marR="0" lvl="0" indent="0" algn="l" rtl="0">
              <a:spcBef>
                <a:spcPts val="600"/>
              </a:spcBef>
              <a:spcAft>
                <a:spcPts val="0"/>
              </a:spcAft>
              <a:buClr>
                <a:srgbClr val="000000"/>
              </a:buClr>
              <a:buSzPts val="1400"/>
              <a:buFont typeface="Calibri"/>
              <a:buNone/>
            </a:pPr>
            <a:r>
              <a:rPr lang="en-US" sz="1100" i="1">
                <a:solidFill>
                  <a:srgbClr val="000000"/>
                </a:solidFill>
                <a:latin typeface="Calibri"/>
                <a:ea typeface="Calibri"/>
                <a:cs typeface="Calibri"/>
                <a:sym typeface="Calibri"/>
              </a:rPr>
              <a:t>When you’ve felt hopeless in the past, what made you feel better?</a:t>
            </a:r>
            <a:endParaRPr/>
          </a:p>
        </p:txBody>
      </p:sp>
      <p:sp>
        <p:nvSpPr>
          <p:cNvPr id="2386" name="Google Shape;2386;p90"/>
          <p:cNvSpPr txBox="1"/>
          <p:nvPr/>
        </p:nvSpPr>
        <p:spPr>
          <a:xfrm>
            <a:off x="1009734" y="2395929"/>
            <a:ext cx="5248274" cy="600164"/>
          </a:xfrm>
          <a:prstGeom prst="rect">
            <a:avLst/>
          </a:prstGeom>
          <a:noFill/>
          <a:ln>
            <a:noFill/>
          </a:ln>
        </p:spPr>
        <p:txBody>
          <a:bodyPr spcFirstLastPara="1" wrap="square" lIns="91425" tIns="45700" rIns="91425" bIns="45700" anchor="t" anchorCtr="0">
            <a:spAutoFit/>
          </a:bodyPr>
          <a:lstStyle/>
          <a:p>
            <a:pPr marL="44450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Ask the child to share their ideas on what could help. Support the child and parent of caregiver in identifying ways to regulate their emotions and to come up with possible solutions.</a:t>
            </a:r>
            <a:endParaRPr/>
          </a:p>
        </p:txBody>
      </p:sp>
      <p:sp>
        <p:nvSpPr>
          <p:cNvPr id="2387" name="Google Shape;2387;p90"/>
          <p:cNvSpPr txBox="1"/>
          <p:nvPr/>
        </p:nvSpPr>
        <p:spPr>
          <a:xfrm>
            <a:off x="1009734" y="662551"/>
            <a:ext cx="5248274" cy="507831"/>
          </a:xfrm>
          <a:prstGeom prst="rect">
            <a:avLst/>
          </a:prstGeom>
          <a:noFill/>
          <a:ln>
            <a:noFill/>
          </a:ln>
        </p:spPr>
        <p:txBody>
          <a:bodyPr spcFirstLastPara="1" wrap="square" lIns="91425" tIns="45700" rIns="91425" bIns="45700" anchor="t" anchorCtr="0">
            <a:spAutoFit/>
          </a:bodyPr>
          <a:lstStyle/>
          <a:p>
            <a:pPr marL="266700" marR="0" lvl="0" indent="0" algn="l" rtl="0">
              <a:spcBef>
                <a:spcPts val="0"/>
              </a:spcBef>
              <a:spcAft>
                <a:spcPts val="0"/>
              </a:spcAft>
              <a:buClr>
                <a:schemeClr val="dk1"/>
              </a:buClr>
              <a:buSzPts val="1100"/>
              <a:buFont typeface="Arial"/>
              <a:buNone/>
            </a:pPr>
            <a:r>
              <a:rPr lang="en-US" sz="1100" b="1">
                <a:solidFill>
                  <a:schemeClr val="dk1"/>
                </a:solidFill>
                <a:latin typeface="Calibri"/>
                <a:ea typeface="Calibri"/>
                <a:cs typeface="Calibri"/>
                <a:sym typeface="Calibri"/>
              </a:rPr>
              <a:t>IDENTIFY WAYS OF COPING WITH SUICIDAL THOUGHTS</a:t>
            </a:r>
            <a:endParaRPr/>
          </a:p>
          <a:p>
            <a:pPr marL="438150" marR="0" lvl="0" indent="-171450" algn="l" rtl="0">
              <a:spcBef>
                <a:spcPts val="60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Assess how the child is currently managing or coping</a:t>
            </a:r>
            <a:endParaRPr/>
          </a:p>
        </p:txBody>
      </p:sp>
      <p:sp>
        <p:nvSpPr>
          <p:cNvPr id="2388" name="Google Shape;2388;p90"/>
          <p:cNvSpPr/>
          <p:nvPr/>
        </p:nvSpPr>
        <p:spPr>
          <a:xfrm>
            <a:off x="962109" y="649104"/>
            <a:ext cx="237456" cy="23745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Calibri"/>
                <a:ea typeface="Calibri"/>
                <a:cs typeface="Calibri"/>
                <a:sym typeface="Calibri"/>
              </a:rPr>
              <a:t>4</a:t>
            </a:r>
            <a:endParaRPr/>
          </a:p>
        </p:txBody>
      </p:sp>
      <p:sp>
        <p:nvSpPr>
          <p:cNvPr id="2389" name="Google Shape;2389;p90"/>
          <p:cNvSpPr/>
          <p:nvPr/>
        </p:nvSpPr>
        <p:spPr>
          <a:xfrm>
            <a:off x="1299323" y="3107555"/>
            <a:ext cx="4958686" cy="1356575"/>
          </a:xfrm>
          <a:prstGeom prst="wedgeRoundRectCallout">
            <a:avLst>
              <a:gd name="adj1" fmla="val -52797"/>
              <a:gd name="adj2" fmla="val -19956"/>
              <a:gd name="adj3" fmla="val 16667"/>
            </a:avLst>
          </a:prstGeom>
          <a:solidFill>
            <a:srgbClr val="DEF3F2"/>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400"/>
              <a:buFont typeface="Calibri"/>
              <a:buNone/>
            </a:pPr>
            <a:r>
              <a:rPr lang="en-US" sz="1100" i="1">
                <a:solidFill>
                  <a:srgbClr val="000000"/>
                </a:solidFill>
                <a:latin typeface="Calibri"/>
                <a:ea typeface="Calibri"/>
                <a:cs typeface="Calibri"/>
                <a:sym typeface="Calibri"/>
              </a:rPr>
              <a:t>We want to find more things that you can do to make yourself feel better. What do you think could help?</a:t>
            </a:r>
            <a:endParaRPr/>
          </a:p>
          <a:p>
            <a:pPr marL="0" marR="0" lvl="0" indent="0" algn="l" rtl="0">
              <a:spcBef>
                <a:spcPts val="600"/>
              </a:spcBef>
              <a:spcAft>
                <a:spcPts val="0"/>
              </a:spcAft>
              <a:buClr>
                <a:srgbClr val="000000"/>
              </a:buClr>
              <a:buSzPts val="1400"/>
              <a:buFont typeface="Calibri"/>
              <a:buNone/>
            </a:pPr>
            <a:r>
              <a:rPr lang="en-US" sz="1100" i="1">
                <a:solidFill>
                  <a:srgbClr val="000000"/>
                </a:solidFill>
                <a:latin typeface="Calibri"/>
                <a:ea typeface="Calibri"/>
                <a:cs typeface="Calibri"/>
                <a:sym typeface="Calibri"/>
              </a:rPr>
              <a:t>Is there a room in the house or a place that you like to go to when you are feeling bad?</a:t>
            </a:r>
            <a:endParaRPr/>
          </a:p>
          <a:p>
            <a:pPr marL="0" marR="0" lvl="0" indent="0" algn="l" rtl="0">
              <a:spcBef>
                <a:spcPts val="600"/>
              </a:spcBef>
              <a:spcAft>
                <a:spcPts val="0"/>
              </a:spcAft>
              <a:buClr>
                <a:srgbClr val="000000"/>
              </a:buClr>
              <a:buSzPts val="1400"/>
              <a:buFont typeface="Calibri"/>
              <a:buNone/>
            </a:pPr>
            <a:r>
              <a:rPr lang="en-US" sz="1100" i="1">
                <a:solidFill>
                  <a:srgbClr val="000000"/>
                </a:solidFill>
                <a:latin typeface="Calibri"/>
                <a:ea typeface="Calibri"/>
                <a:cs typeface="Calibri"/>
                <a:sym typeface="Calibri"/>
              </a:rPr>
              <a:t>Is there someone you can talk to or go to?</a:t>
            </a:r>
            <a:endParaRPr/>
          </a:p>
        </p:txBody>
      </p:sp>
      <p:sp>
        <p:nvSpPr>
          <p:cNvPr id="2390" name="Google Shape;2390;p90"/>
          <p:cNvSpPr txBox="1"/>
          <p:nvPr/>
        </p:nvSpPr>
        <p:spPr>
          <a:xfrm>
            <a:off x="1009734" y="4569135"/>
            <a:ext cx="5248274" cy="1785104"/>
          </a:xfrm>
          <a:prstGeom prst="rect">
            <a:avLst/>
          </a:prstGeom>
          <a:noFill/>
          <a:ln>
            <a:noFill/>
          </a:ln>
        </p:spPr>
        <p:txBody>
          <a:bodyPr spcFirstLastPara="1" wrap="square" lIns="91425" tIns="45700" rIns="91425" bIns="45700" anchor="t" anchorCtr="0">
            <a:spAutoFit/>
          </a:bodyPr>
          <a:lstStyle/>
          <a:p>
            <a:pPr marL="44450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 If the child can read, write or draw you can ask them to write down the 'other things they could try' as well as their reasons for living  or things that they enjoy doing (going for walk, cuddling a dog, friend etc.) .When you are feeling very depressed it can be hard to remember these things so having them on your phone or a piece of paper can be helpful reminder. </a:t>
            </a:r>
            <a:endParaRPr/>
          </a:p>
          <a:p>
            <a:pPr marL="44450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Tip: As we have discussed many times before, it is important that all the solutions come from the child. They will know what works best. What has worked for other children may not work for this specific child. </a:t>
            </a:r>
            <a:endParaRPr/>
          </a:p>
          <a:p>
            <a:pPr marL="44450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Motivational interviewing and solution-focused techniques can be very helpful </a:t>
            </a:r>
            <a:r>
              <a:rPr lang="en-US" sz="110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8"/>
                  </a:ext>
                </a:extLst>
              </a:rPr>
              <a:t>here</a:t>
            </a:r>
            <a:r>
              <a:rPr lang="en-US" sz="1100">
                <a:solidFill>
                  <a:schemeClr val="dk1"/>
                </a:solidFill>
                <a:latin typeface="Calibri"/>
                <a:ea typeface="Calibri"/>
                <a:cs typeface="Calibri"/>
                <a:sym typeface="Calibri"/>
              </a:rPr>
              <a:t>. </a:t>
            </a:r>
            <a:endParaRPr/>
          </a:p>
        </p:txBody>
      </p:sp>
      <p:sp>
        <p:nvSpPr>
          <p:cNvPr id="2391" name="Google Shape;2391;p90"/>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92" name="Google Shape;2392;p90"/>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93" name="Google Shape;2393;p90"/>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94" name="Google Shape;2394;p90"/>
          <p:cNvSpPr/>
          <p:nvPr/>
        </p:nvSpPr>
        <p:spPr>
          <a:xfrm rot="1782986">
            <a:off x="286724" y="168964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95" name="Google Shape;2395;p90"/>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2399"/>
        <p:cNvGrpSpPr/>
        <p:nvPr/>
      </p:nvGrpSpPr>
      <p:grpSpPr>
        <a:xfrm>
          <a:off x="0" y="0"/>
          <a:ext cx="0" cy="0"/>
          <a:chOff x="0" y="0"/>
          <a:chExt cx="0" cy="0"/>
        </a:xfrm>
      </p:grpSpPr>
      <p:sp>
        <p:nvSpPr>
          <p:cNvPr id="2400" name="Google Shape;2400;p91"/>
          <p:cNvSpPr/>
          <p:nvPr/>
        </p:nvSpPr>
        <p:spPr>
          <a:xfrm>
            <a:off x="1299323" y="2785557"/>
            <a:ext cx="4958686" cy="925831"/>
          </a:xfrm>
          <a:prstGeom prst="wedgeRoundRectCallout">
            <a:avLst>
              <a:gd name="adj1" fmla="val -52797"/>
              <a:gd name="adj2" fmla="val -19956"/>
              <a:gd name="adj3" fmla="val 16667"/>
            </a:avLst>
          </a:prstGeom>
          <a:solidFill>
            <a:srgbClr val="DEF3F2"/>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400"/>
              <a:buFont typeface="Calibri"/>
              <a:buNone/>
            </a:pPr>
            <a:r>
              <a:rPr lang="en-US" sz="1100" i="1">
                <a:solidFill>
                  <a:srgbClr val="000000"/>
                </a:solidFill>
                <a:latin typeface="Calibri"/>
                <a:ea typeface="Calibri"/>
                <a:cs typeface="Calibri"/>
                <a:sym typeface="Calibri"/>
              </a:rPr>
              <a:t>“We want to help you stay safe. At times, we use family members to help us keep you safe. Can you think of someone in your family or another adult you trust who could stay by your side?  Can we work together to get that family member to agree to stay by your side in order to keep you safe?”</a:t>
            </a:r>
            <a:endParaRPr/>
          </a:p>
        </p:txBody>
      </p:sp>
      <p:sp>
        <p:nvSpPr>
          <p:cNvPr id="2401" name="Google Shape;2401;p91"/>
          <p:cNvSpPr txBox="1"/>
          <p:nvPr/>
        </p:nvSpPr>
        <p:spPr>
          <a:xfrm>
            <a:off x="1009734" y="3777677"/>
            <a:ext cx="5248274" cy="1615827"/>
          </a:xfrm>
          <a:prstGeom prst="rect">
            <a:avLst/>
          </a:prstGeom>
          <a:noFill/>
          <a:ln>
            <a:noFill/>
          </a:ln>
        </p:spPr>
        <p:txBody>
          <a:bodyPr spcFirstLastPara="1" wrap="square" lIns="91425" tIns="45700" rIns="91425" bIns="45700" anchor="t" anchorCtr="0">
            <a:spAutoFit/>
          </a:bodyPr>
          <a:lstStyle/>
          <a:p>
            <a:pPr marL="44450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Identify a safe person who can be with the child 24/7 to ensure the child does not harm him/herself. Ensure that this safe person is assessed and has an existing support network. </a:t>
            </a:r>
            <a:endParaRPr/>
          </a:p>
          <a:p>
            <a:pPr marL="44450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Where possible, it can be helpful for two safe persons to be identified rather than only one. In this way, the emotional pressure and responsibility is shared. It can also be more realistic for their schedule. </a:t>
            </a:r>
            <a:endParaRPr/>
          </a:p>
          <a:p>
            <a:pPr marL="44450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This person should be equipped with an emergency contact sheet that specifies what to do in the event of an emergency as well as briefings on communication skills and self-care</a:t>
            </a:r>
            <a:endParaRPr/>
          </a:p>
        </p:txBody>
      </p:sp>
      <p:sp>
        <p:nvSpPr>
          <p:cNvPr id="2402" name="Google Shape;2402;p91"/>
          <p:cNvSpPr txBox="1"/>
          <p:nvPr/>
        </p:nvSpPr>
        <p:spPr>
          <a:xfrm>
            <a:off x="1009734" y="662551"/>
            <a:ext cx="5248274" cy="2056717"/>
          </a:xfrm>
          <a:prstGeom prst="rect">
            <a:avLst/>
          </a:prstGeom>
          <a:noFill/>
          <a:ln>
            <a:noFill/>
          </a:ln>
        </p:spPr>
        <p:txBody>
          <a:bodyPr spcFirstLastPara="1" wrap="square" lIns="91425" tIns="45700" rIns="91425" bIns="45700" anchor="t" anchorCtr="0">
            <a:spAutoFit/>
          </a:bodyPr>
          <a:lstStyle/>
          <a:p>
            <a:pPr marL="266700" marR="0" lvl="0" indent="0" algn="l" rtl="0">
              <a:spcBef>
                <a:spcPts val="0"/>
              </a:spcBef>
              <a:spcAft>
                <a:spcPts val="0"/>
              </a:spcAft>
              <a:buClr>
                <a:schemeClr val="dk1"/>
              </a:buClr>
              <a:buSzPts val="1100"/>
              <a:buFont typeface="Arial"/>
              <a:buNone/>
            </a:pPr>
            <a:r>
              <a:rPr lang="en-US" sz="1100" b="1">
                <a:solidFill>
                  <a:schemeClr val="dk1"/>
                </a:solidFill>
                <a:latin typeface="Calibri"/>
                <a:ea typeface="Calibri"/>
                <a:cs typeface="Calibri"/>
                <a:sym typeface="Calibri"/>
              </a:rPr>
              <a:t>HELP THE CHILD TO ACTIVATE CARE AND SUPPORT WITHIN THEIR NETWORK</a:t>
            </a:r>
            <a:endParaRPr/>
          </a:p>
          <a:p>
            <a:pPr marL="438150" marR="0" lvl="0" indent="-171450" algn="l" rtl="0">
              <a:spcBef>
                <a:spcPts val="60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Try to identify prior social activities that, if reinitiated, may provide psychosocial support and encourage the child to resume social activities such as family gatherings, outings with friends, visiting neighbors, and sports. </a:t>
            </a:r>
            <a:endParaRPr/>
          </a:p>
          <a:p>
            <a:pPr marL="4381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Ask the child about people or places in the community that they can turn to for support. </a:t>
            </a:r>
            <a:endParaRPr/>
          </a:p>
          <a:p>
            <a:pPr marL="4381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Map out the services available to help a child with thoughts, plans or a previous attempt of self-harm/suicide. </a:t>
            </a:r>
            <a:endParaRPr/>
          </a:p>
          <a:p>
            <a:pPr marL="4381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In addition to the strategies the child/caregiver already has to feel better, explain that the child’s parent or another safe person must be notified to act as a “safety person”</a:t>
            </a:r>
            <a:endParaRPr/>
          </a:p>
        </p:txBody>
      </p:sp>
      <p:sp>
        <p:nvSpPr>
          <p:cNvPr id="2403" name="Google Shape;2403;p91"/>
          <p:cNvSpPr/>
          <p:nvPr/>
        </p:nvSpPr>
        <p:spPr>
          <a:xfrm>
            <a:off x="962109" y="649104"/>
            <a:ext cx="237456" cy="23745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Calibri"/>
                <a:ea typeface="Calibri"/>
                <a:cs typeface="Calibri"/>
                <a:sym typeface="Calibri"/>
              </a:rPr>
              <a:t>5</a:t>
            </a:r>
            <a:endParaRPr/>
          </a:p>
        </p:txBody>
      </p:sp>
      <p:sp>
        <p:nvSpPr>
          <p:cNvPr id="2404" name="Google Shape;2404;p91"/>
          <p:cNvSpPr txBox="1"/>
          <p:nvPr/>
        </p:nvSpPr>
        <p:spPr>
          <a:xfrm>
            <a:off x="1009734" y="5745540"/>
            <a:ext cx="5248274" cy="846386"/>
          </a:xfrm>
          <a:prstGeom prst="rect">
            <a:avLst/>
          </a:prstGeom>
          <a:noFill/>
          <a:ln>
            <a:noFill/>
          </a:ln>
        </p:spPr>
        <p:txBody>
          <a:bodyPr spcFirstLastPara="1" wrap="square" lIns="91425" tIns="45700" rIns="91425" bIns="45700" anchor="t" anchorCtr="0">
            <a:spAutoFit/>
          </a:bodyPr>
          <a:lstStyle/>
          <a:p>
            <a:pPr marL="266700" marR="0" lvl="0" indent="0" algn="l" rtl="0">
              <a:spcBef>
                <a:spcPts val="0"/>
              </a:spcBef>
              <a:spcAft>
                <a:spcPts val="0"/>
              </a:spcAft>
              <a:buClr>
                <a:schemeClr val="dk1"/>
              </a:buClr>
              <a:buSzPts val="1100"/>
              <a:buFont typeface="Arial"/>
              <a:buNone/>
            </a:pPr>
            <a:r>
              <a:rPr lang="en-US" sz="1100" b="1">
                <a:solidFill>
                  <a:schemeClr val="dk1"/>
                </a:solidFill>
                <a:latin typeface="Calibri"/>
                <a:ea typeface="Calibri"/>
                <a:cs typeface="Calibri"/>
                <a:sym typeface="Calibri"/>
              </a:rPr>
              <a:t>AGREE ON THE </a:t>
            </a:r>
            <a:r>
              <a:rPr lang="en-US" sz="1100" b="1">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9"/>
                  </a:ext>
                </a:extLst>
              </a:rPr>
              <a:t>PLAN</a:t>
            </a:r>
            <a:endParaRPr/>
          </a:p>
          <a:p>
            <a:pPr marL="438150" marR="0" lvl="0" indent="-171450" algn="l" rtl="0">
              <a:spcBef>
                <a:spcPts val="60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Based on what the child and parent, caregiver or trusted adult says, agree with them that they will try to use these ways op coping when they feel like hurting themselves. </a:t>
            </a:r>
            <a:endParaRPr/>
          </a:p>
        </p:txBody>
      </p:sp>
      <p:sp>
        <p:nvSpPr>
          <p:cNvPr id="2405" name="Google Shape;2405;p91"/>
          <p:cNvSpPr/>
          <p:nvPr/>
        </p:nvSpPr>
        <p:spPr>
          <a:xfrm>
            <a:off x="962109" y="5732093"/>
            <a:ext cx="237456" cy="23745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Calibri"/>
                <a:ea typeface="Calibri"/>
                <a:cs typeface="Calibri"/>
                <a:sym typeface="Calibri"/>
              </a:rPr>
              <a:t>6</a:t>
            </a:r>
            <a:endParaRPr/>
          </a:p>
        </p:txBody>
      </p:sp>
      <p:sp>
        <p:nvSpPr>
          <p:cNvPr id="2406" name="Google Shape;2406;p91"/>
          <p:cNvSpPr/>
          <p:nvPr/>
        </p:nvSpPr>
        <p:spPr>
          <a:xfrm>
            <a:off x="1299323" y="6668181"/>
            <a:ext cx="4958686" cy="673914"/>
          </a:xfrm>
          <a:prstGeom prst="wedgeRoundRectCallout">
            <a:avLst>
              <a:gd name="adj1" fmla="val -52797"/>
              <a:gd name="adj2" fmla="val -19956"/>
              <a:gd name="adj3" fmla="val 16667"/>
            </a:avLst>
          </a:prstGeom>
          <a:solidFill>
            <a:srgbClr val="DEF3F2"/>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400"/>
              <a:buFont typeface="Calibri"/>
              <a:buNone/>
            </a:pPr>
            <a:r>
              <a:rPr lang="en-US" sz="1100" i="1">
                <a:solidFill>
                  <a:srgbClr val="000000"/>
                </a:solidFill>
                <a:latin typeface="Calibri"/>
                <a:ea typeface="Calibri"/>
                <a:cs typeface="Calibri"/>
                <a:sym typeface="Calibri"/>
              </a:rPr>
              <a:t>If you feel hopeless again, what are some things you can do?</a:t>
            </a:r>
            <a:endParaRPr/>
          </a:p>
          <a:p>
            <a:pPr marL="0" marR="0" lvl="0" indent="0" algn="l" rtl="0">
              <a:spcBef>
                <a:spcPts val="600"/>
              </a:spcBef>
              <a:spcAft>
                <a:spcPts val="0"/>
              </a:spcAft>
              <a:buClr>
                <a:srgbClr val="000000"/>
              </a:buClr>
              <a:buSzPts val="1400"/>
              <a:buFont typeface="Calibri"/>
              <a:buNone/>
            </a:pPr>
            <a:r>
              <a:rPr lang="en-US" sz="1100" i="1">
                <a:solidFill>
                  <a:srgbClr val="000000"/>
                </a:solidFill>
                <a:latin typeface="Calibri"/>
                <a:ea typeface="Calibri"/>
                <a:cs typeface="Calibri"/>
                <a:sym typeface="Calibri"/>
              </a:rPr>
              <a:t>What will you try first?</a:t>
            </a:r>
            <a:endParaRPr/>
          </a:p>
        </p:txBody>
      </p:sp>
      <p:sp>
        <p:nvSpPr>
          <p:cNvPr id="2407" name="Google Shape;2407;p91"/>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08" name="Google Shape;2408;p91"/>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09" name="Google Shape;2409;p91"/>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0" name="Google Shape;2410;p91"/>
          <p:cNvSpPr/>
          <p:nvPr/>
        </p:nvSpPr>
        <p:spPr>
          <a:xfrm rot="1782986">
            <a:off x="286724" y="168964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1" name="Google Shape;2411;p91"/>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2415"/>
        <p:cNvGrpSpPr/>
        <p:nvPr/>
      </p:nvGrpSpPr>
      <p:grpSpPr>
        <a:xfrm>
          <a:off x="0" y="0"/>
          <a:ext cx="0" cy="0"/>
          <a:chOff x="0" y="0"/>
          <a:chExt cx="0" cy="0"/>
        </a:xfrm>
      </p:grpSpPr>
      <p:sp>
        <p:nvSpPr>
          <p:cNvPr id="2416" name="Google Shape;2416;p92"/>
          <p:cNvSpPr/>
          <p:nvPr/>
        </p:nvSpPr>
        <p:spPr>
          <a:xfrm rot="1782986">
            <a:off x="-1328855" y="5145441"/>
            <a:ext cx="3595260" cy="3099365"/>
          </a:xfrm>
          <a:prstGeom prst="hexagon">
            <a:avLst>
              <a:gd name="adj" fmla="val 28965"/>
              <a:gd name="vf" fmla="val 115470"/>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7" name="Google Shape;2417;p92"/>
          <p:cNvSpPr/>
          <p:nvPr/>
        </p:nvSpPr>
        <p:spPr>
          <a:xfrm rot="1782986">
            <a:off x="4678406" y="654853"/>
            <a:ext cx="3595260" cy="3099365"/>
          </a:xfrm>
          <a:prstGeom prst="hexagon">
            <a:avLst>
              <a:gd name="adj" fmla="val 28965"/>
              <a:gd name="vf" fmla="val 115470"/>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8" name="Google Shape;2418;p92"/>
          <p:cNvSpPr/>
          <p:nvPr/>
        </p:nvSpPr>
        <p:spPr>
          <a:xfrm>
            <a:off x="2501900" y="2149381"/>
            <a:ext cx="3745466" cy="1071180"/>
          </a:xfrm>
          <a:prstGeom prst="rect">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9" name="Google Shape;2419;p92"/>
          <p:cNvSpPr txBox="1"/>
          <p:nvPr/>
        </p:nvSpPr>
        <p:spPr>
          <a:xfrm>
            <a:off x="993324" y="1696523"/>
            <a:ext cx="526481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Please review the learning objectives and write your reflection in the text box.</a:t>
            </a:r>
            <a:endParaRPr/>
          </a:p>
        </p:txBody>
      </p:sp>
      <p:sp>
        <p:nvSpPr>
          <p:cNvPr id="2420" name="Google Shape;2420;p92"/>
          <p:cNvSpPr txBox="1"/>
          <p:nvPr/>
        </p:nvSpPr>
        <p:spPr>
          <a:xfrm>
            <a:off x="993326" y="2107349"/>
            <a:ext cx="1321602" cy="1028143"/>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About which learning objectives do you feel confident you have achieved them? </a:t>
            </a:r>
            <a:endParaRPr/>
          </a:p>
        </p:txBody>
      </p:sp>
      <p:sp>
        <p:nvSpPr>
          <p:cNvPr id="2421" name="Google Shape;2421;p92"/>
          <p:cNvSpPr/>
          <p:nvPr/>
        </p:nvSpPr>
        <p:spPr>
          <a:xfrm>
            <a:off x="2501900" y="3398040"/>
            <a:ext cx="3745466" cy="1118934"/>
          </a:xfrm>
          <a:prstGeom prst="rect">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2" name="Google Shape;2422;p92"/>
          <p:cNvSpPr txBox="1"/>
          <p:nvPr/>
        </p:nvSpPr>
        <p:spPr>
          <a:xfrm>
            <a:off x="1007471" y="3413814"/>
            <a:ext cx="1309210" cy="1197420"/>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On which learning objectives would you need more information, practice or support? </a:t>
            </a:r>
            <a:endParaRPr/>
          </a:p>
        </p:txBody>
      </p:sp>
      <p:sp>
        <p:nvSpPr>
          <p:cNvPr id="2423" name="Google Shape;2423;p92"/>
          <p:cNvSpPr txBox="1"/>
          <p:nvPr/>
        </p:nvSpPr>
        <p:spPr>
          <a:xfrm>
            <a:off x="993324" y="1264346"/>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LEARNING OBJECTIVES</a:t>
            </a:r>
            <a:endParaRPr/>
          </a:p>
        </p:txBody>
      </p:sp>
      <p:sp>
        <p:nvSpPr>
          <p:cNvPr id="2424" name="Google Shape;2424;p92"/>
          <p:cNvSpPr txBox="1"/>
          <p:nvPr/>
        </p:nvSpPr>
        <p:spPr>
          <a:xfrm>
            <a:off x="996286" y="713169"/>
            <a:ext cx="526481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US" sz="1400" b="1">
                <a:solidFill>
                  <a:schemeClr val="lt1"/>
                </a:solidFill>
                <a:highlight>
                  <a:srgbClr val="5FC6C5"/>
                </a:highlight>
                <a:latin typeface="Calibri"/>
                <a:ea typeface="Calibri"/>
                <a:cs typeface="Calibri"/>
                <a:sym typeface="Calibri"/>
              </a:rPr>
              <a:t>SESSION 5: MODULE CLOSING</a:t>
            </a:r>
            <a:endParaRPr/>
          </a:p>
        </p:txBody>
      </p:sp>
      <p:sp>
        <p:nvSpPr>
          <p:cNvPr id="2425" name="Google Shape;2425;p92"/>
          <p:cNvSpPr txBox="1"/>
          <p:nvPr/>
        </p:nvSpPr>
        <p:spPr>
          <a:xfrm>
            <a:off x="993324" y="5187134"/>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REFLECTION</a:t>
            </a:r>
            <a:endParaRPr/>
          </a:p>
        </p:txBody>
      </p:sp>
      <p:sp>
        <p:nvSpPr>
          <p:cNvPr id="2426" name="Google Shape;2426;p92"/>
          <p:cNvSpPr/>
          <p:nvPr/>
        </p:nvSpPr>
        <p:spPr>
          <a:xfrm>
            <a:off x="2501900" y="5633117"/>
            <a:ext cx="3745466" cy="939353"/>
          </a:xfrm>
          <a:prstGeom prst="rect">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7" name="Google Shape;2427;p92"/>
          <p:cNvSpPr txBox="1"/>
          <p:nvPr/>
        </p:nvSpPr>
        <p:spPr>
          <a:xfrm>
            <a:off x="993326" y="5628588"/>
            <a:ext cx="1321602" cy="520312"/>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What surprised you?</a:t>
            </a:r>
            <a:endParaRPr/>
          </a:p>
        </p:txBody>
      </p:sp>
      <p:sp>
        <p:nvSpPr>
          <p:cNvPr id="2428" name="Google Shape;2428;p92"/>
          <p:cNvSpPr/>
          <p:nvPr/>
        </p:nvSpPr>
        <p:spPr>
          <a:xfrm>
            <a:off x="2501900" y="6753342"/>
            <a:ext cx="3745466" cy="981230"/>
          </a:xfrm>
          <a:prstGeom prst="rect">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9" name="Google Shape;2429;p92"/>
          <p:cNvSpPr txBox="1"/>
          <p:nvPr/>
        </p:nvSpPr>
        <p:spPr>
          <a:xfrm>
            <a:off x="1007471" y="6762391"/>
            <a:ext cx="1309210" cy="520312"/>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What challenged you?</a:t>
            </a:r>
            <a:endParaRPr/>
          </a:p>
        </p:txBody>
      </p:sp>
      <p:sp>
        <p:nvSpPr>
          <p:cNvPr id="2430" name="Google Shape;2430;p92"/>
          <p:cNvSpPr/>
          <p:nvPr/>
        </p:nvSpPr>
        <p:spPr>
          <a:xfrm>
            <a:off x="2501900" y="7928131"/>
            <a:ext cx="3745466" cy="981230"/>
          </a:xfrm>
          <a:prstGeom prst="rect">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31" name="Google Shape;2431;p92"/>
          <p:cNvSpPr txBox="1"/>
          <p:nvPr/>
        </p:nvSpPr>
        <p:spPr>
          <a:xfrm>
            <a:off x="1007471" y="7928131"/>
            <a:ext cx="1309210" cy="689589"/>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What would you like to learn more about? </a:t>
            </a:r>
            <a:endParaRPr/>
          </a:p>
        </p:txBody>
      </p:sp>
      <p:sp>
        <p:nvSpPr>
          <p:cNvPr id="2432" name="Google Shape;2432;p92"/>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33" name="Google Shape;2433;p92"/>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34" name="Google Shape;2434;p92"/>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35" name="Google Shape;2435;p92"/>
          <p:cNvSpPr/>
          <p:nvPr/>
        </p:nvSpPr>
        <p:spPr>
          <a:xfrm rot="1782986">
            <a:off x="286724" y="168964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36" name="Google Shape;2436;p92"/>
          <p:cNvSpPr/>
          <p:nvPr/>
        </p:nvSpPr>
        <p:spPr>
          <a:xfrm rot="1782986">
            <a:off x="286724" y="215249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2440"/>
        <p:cNvGrpSpPr/>
        <p:nvPr/>
      </p:nvGrpSpPr>
      <p:grpSpPr>
        <a:xfrm>
          <a:off x="0" y="0"/>
          <a:ext cx="0" cy="0"/>
          <a:chOff x="0" y="0"/>
          <a:chExt cx="0" cy="0"/>
        </a:xfrm>
      </p:grpSpPr>
      <p:sp>
        <p:nvSpPr>
          <p:cNvPr id="2441" name="Google Shape;2441;p93"/>
          <p:cNvSpPr/>
          <p:nvPr/>
        </p:nvSpPr>
        <p:spPr>
          <a:xfrm>
            <a:off x="0" y="0"/>
            <a:ext cx="6858000" cy="3314700"/>
          </a:xfrm>
          <a:prstGeom prst="rect">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42" name="Google Shape;2442;p93"/>
          <p:cNvSpPr txBox="1"/>
          <p:nvPr/>
        </p:nvSpPr>
        <p:spPr>
          <a:xfrm>
            <a:off x="752439" y="4817751"/>
            <a:ext cx="5061022" cy="25545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5"/>
              </a:buClr>
              <a:buSzPts val="2000"/>
              <a:buFont typeface="Garamond"/>
              <a:buNone/>
            </a:pPr>
            <a:r>
              <a:rPr lang="en-US" sz="2000" b="1" i="0" u="none" strike="noStrike" cap="none">
                <a:solidFill>
                  <a:schemeClr val="accent5"/>
                </a:solidFill>
                <a:latin typeface="Garamond"/>
                <a:ea typeface="Garamond"/>
                <a:cs typeface="Garamond"/>
                <a:sym typeface="Garamond"/>
              </a:rPr>
              <a:t>MODULE 4</a:t>
            </a:r>
            <a:endParaRPr/>
          </a:p>
          <a:p>
            <a:pPr marL="0" marR="0" lvl="0" indent="0" algn="l" rtl="0">
              <a:lnSpc>
                <a:spcPct val="100000"/>
              </a:lnSpc>
              <a:spcBef>
                <a:spcPts val="0"/>
              </a:spcBef>
              <a:spcAft>
                <a:spcPts val="0"/>
              </a:spcAft>
              <a:buClr>
                <a:schemeClr val="accent5"/>
              </a:buClr>
              <a:buSzPts val="2000"/>
              <a:buFont typeface="Garamond"/>
              <a:buNone/>
            </a:pPr>
            <a:r>
              <a:rPr lang="en-US" sz="2000" b="1">
                <a:solidFill>
                  <a:schemeClr val="accent5"/>
                </a:solidFill>
                <a:latin typeface="Garamond"/>
                <a:ea typeface="Garamond"/>
                <a:cs typeface="Garamond"/>
                <a:sym typeface="Garamond"/>
              </a:rPr>
              <a:t> </a:t>
            </a:r>
            <a:endParaRPr sz="4400" b="1">
              <a:solidFill>
                <a:schemeClr val="accent5"/>
              </a:solidFill>
              <a:latin typeface="Garamond"/>
              <a:ea typeface="Garamond"/>
              <a:cs typeface="Garamond"/>
              <a:sym typeface="Garamond"/>
            </a:endParaRPr>
          </a:p>
          <a:p>
            <a:pPr marL="0" marR="0" lvl="0" indent="0" algn="l" rtl="0">
              <a:spcBef>
                <a:spcPts val="0"/>
              </a:spcBef>
              <a:spcAft>
                <a:spcPts val="0"/>
              </a:spcAft>
              <a:buNone/>
            </a:pPr>
            <a:r>
              <a:rPr lang="en-US" sz="4000" b="1">
                <a:solidFill>
                  <a:schemeClr val="accent5"/>
                </a:solidFill>
                <a:latin typeface="Garamond"/>
                <a:ea typeface="Garamond"/>
                <a:cs typeface="Garamond"/>
                <a:sym typeface="Garamond"/>
              </a:rPr>
              <a:t>Mental Health and Psychosocial Support Activities (part 1)</a:t>
            </a:r>
            <a:endParaRPr/>
          </a:p>
        </p:txBody>
      </p:sp>
      <p:sp>
        <p:nvSpPr>
          <p:cNvPr id="2443" name="Google Shape;2443;p93"/>
          <p:cNvSpPr/>
          <p:nvPr/>
        </p:nvSpPr>
        <p:spPr>
          <a:xfrm rot="1782986">
            <a:off x="539630" y="2109486"/>
            <a:ext cx="2269827" cy="1956740"/>
          </a:xfrm>
          <a:prstGeom prst="hexagon">
            <a:avLst>
              <a:gd name="adj" fmla="val 28965"/>
              <a:gd name="vf" fmla="val 11547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444" name="Google Shape;2444;p93"/>
          <p:cNvGrpSpPr/>
          <p:nvPr/>
        </p:nvGrpSpPr>
        <p:grpSpPr>
          <a:xfrm>
            <a:off x="1154896" y="2461086"/>
            <a:ext cx="1039293" cy="1253540"/>
            <a:chOff x="7296119" y="1710817"/>
            <a:chExt cx="373439" cy="450422"/>
          </a:xfrm>
        </p:grpSpPr>
        <p:sp>
          <p:nvSpPr>
            <p:cNvPr id="2445" name="Google Shape;2445;p93"/>
            <p:cNvSpPr/>
            <p:nvPr/>
          </p:nvSpPr>
          <p:spPr>
            <a:xfrm rot="-49017">
              <a:off x="7299274" y="1713412"/>
              <a:ext cx="367128" cy="445233"/>
            </a:xfrm>
            <a:custGeom>
              <a:avLst/>
              <a:gdLst/>
              <a:ahLst/>
              <a:cxnLst/>
              <a:rect l="l" t="t" r="r" b="b"/>
              <a:pathLst>
                <a:path w="120000" h="120000" extrusionOk="0">
                  <a:moveTo>
                    <a:pt x="0" y="0"/>
                  </a:moveTo>
                  <a:lnTo>
                    <a:pt x="100000" y="0"/>
                  </a:lnTo>
                  <a:lnTo>
                    <a:pt x="120000" y="16492"/>
                  </a:lnTo>
                  <a:lnTo>
                    <a:pt x="120000" y="120000"/>
                  </a:lnTo>
                  <a:lnTo>
                    <a:pt x="0" y="120000"/>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6" name="Google Shape;2446;p93"/>
            <p:cNvSpPr/>
            <p:nvPr/>
          </p:nvSpPr>
          <p:spPr>
            <a:xfrm rot="121805">
              <a:off x="7358793" y="1833253"/>
              <a:ext cx="253137" cy="222427"/>
            </a:xfrm>
            <a:custGeom>
              <a:avLst/>
              <a:gdLst/>
              <a:ahLst/>
              <a:cxnLst/>
              <a:rect l="l" t="t" r="r" b="b"/>
              <a:pathLst>
                <a:path w="120000" h="120000" extrusionOk="0">
                  <a:moveTo>
                    <a:pt x="60000" y="30000"/>
                  </a:moveTo>
                  <a:cubicBezTo>
                    <a:pt x="85000" y="-40000"/>
                    <a:pt x="182500" y="30000"/>
                    <a:pt x="60000" y="120000"/>
                  </a:cubicBezTo>
                  <a:cubicBezTo>
                    <a:pt x="-62500" y="30000"/>
                    <a:pt x="35000" y="-40000"/>
                    <a:pt x="60000" y="30000"/>
                  </a:cubicBez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7" name="Google Shape;2447;p93"/>
            <p:cNvSpPr/>
            <p:nvPr/>
          </p:nvSpPr>
          <p:spPr>
            <a:xfrm rot="-3117121">
              <a:off x="7445211" y="1922939"/>
              <a:ext cx="99016" cy="47833"/>
            </a:xfrm>
            <a:custGeom>
              <a:avLst/>
              <a:gdLst/>
              <a:ahLst/>
              <a:cxnLst/>
              <a:rect l="l" t="t" r="r" b="b"/>
              <a:pathLst>
                <a:path w="120000" h="120000" extrusionOk="0">
                  <a:moveTo>
                    <a:pt x="0" y="0"/>
                  </a:moveTo>
                  <a:lnTo>
                    <a:pt x="25130" y="0"/>
                  </a:lnTo>
                  <a:lnTo>
                    <a:pt x="25130" y="69350"/>
                  </a:lnTo>
                  <a:lnTo>
                    <a:pt x="120000" y="69350"/>
                  </a:lnTo>
                  <a:lnTo>
                    <a:pt x="120000" y="120000"/>
                  </a:lnTo>
                  <a:lnTo>
                    <a:pt x="0" y="120000"/>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2451"/>
        <p:cNvGrpSpPr/>
        <p:nvPr/>
      </p:nvGrpSpPr>
      <p:grpSpPr>
        <a:xfrm>
          <a:off x="0" y="0"/>
          <a:ext cx="0" cy="0"/>
          <a:chOff x="0" y="0"/>
          <a:chExt cx="0" cy="0"/>
        </a:xfrm>
      </p:grpSpPr>
      <p:sp>
        <p:nvSpPr>
          <p:cNvPr id="2452" name="Google Shape;2452;p94"/>
          <p:cNvSpPr txBox="1"/>
          <p:nvPr/>
        </p:nvSpPr>
        <p:spPr>
          <a:xfrm>
            <a:off x="1567786" y="1310779"/>
            <a:ext cx="4682543" cy="20312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Calibri"/>
              <a:buNone/>
            </a:pPr>
            <a:r>
              <a:rPr lang="en-US" sz="1100" b="1" dirty="0">
                <a:solidFill>
                  <a:schemeClr val="dk1"/>
                </a:solidFill>
                <a:latin typeface="Calibri"/>
                <a:ea typeface="Calibri"/>
                <a:cs typeface="Calibri"/>
                <a:sym typeface="Calibri"/>
              </a:rPr>
              <a:t>Session 1: </a:t>
            </a:r>
            <a:r>
              <a:rPr lang="en-US" sz="1100" dirty="0">
                <a:solidFill>
                  <a:schemeClr val="dk1"/>
                </a:solidFill>
                <a:latin typeface="Calibri"/>
                <a:ea typeface="Calibri"/>
                <a:cs typeface="Calibri"/>
                <a:sym typeface="Calibri"/>
              </a:rPr>
              <a:t>Module opening</a:t>
            </a:r>
            <a:endParaRPr dirty="0"/>
          </a:p>
          <a:p>
            <a:pPr marL="0" marR="0" lvl="0" indent="0" algn="l" rtl="0">
              <a:spcBef>
                <a:spcPts val="1800"/>
              </a:spcBef>
              <a:spcAft>
                <a:spcPts val="0"/>
              </a:spcAft>
              <a:buClr>
                <a:schemeClr val="dk1"/>
              </a:buClr>
              <a:buSzPts val="1100"/>
              <a:buFont typeface="Calibri"/>
              <a:buNone/>
            </a:pPr>
            <a:r>
              <a:rPr lang="en-US" sz="1100" b="1" dirty="0">
                <a:solidFill>
                  <a:schemeClr val="dk1"/>
                </a:solidFill>
                <a:latin typeface="Calibri"/>
                <a:ea typeface="Calibri"/>
                <a:cs typeface="Calibri"/>
                <a:sym typeface="Calibri"/>
              </a:rPr>
              <a:t>Session 2: </a:t>
            </a:r>
            <a:r>
              <a:rPr lang="en-US" sz="1100" dirty="0">
                <a:solidFill>
                  <a:schemeClr val="dk1"/>
                </a:solidFill>
                <a:latin typeface="Calibri"/>
                <a:ea typeface="Calibri"/>
                <a:cs typeface="Calibri"/>
                <a:sym typeface="Calibri"/>
              </a:rPr>
              <a:t>Which type of MHPSS activities can I implement? </a:t>
            </a:r>
            <a:endParaRPr dirty="0"/>
          </a:p>
          <a:p>
            <a:pPr marL="0" marR="0" lvl="0" indent="0" algn="l" rtl="0">
              <a:spcBef>
                <a:spcPts val="1800"/>
              </a:spcBef>
              <a:spcAft>
                <a:spcPts val="0"/>
              </a:spcAft>
              <a:buClr>
                <a:schemeClr val="dk1"/>
              </a:buClr>
              <a:buSzPts val="1100"/>
              <a:buFont typeface="Calibri"/>
              <a:buNone/>
            </a:pPr>
            <a:r>
              <a:rPr lang="en-US" sz="1100" b="1" dirty="0">
                <a:solidFill>
                  <a:schemeClr val="dk1"/>
                </a:solidFill>
                <a:latin typeface="Calibri"/>
                <a:ea typeface="Calibri"/>
                <a:cs typeface="Calibri"/>
                <a:sym typeface="Calibri"/>
              </a:rPr>
              <a:t>Session 3: </a:t>
            </a:r>
            <a:r>
              <a:rPr lang="en-US" sz="1100" dirty="0">
                <a:solidFill>
                  <a:schemeClr val="dk1"/>
                </a:solidFill>
                <a:latin typeface="Calibri"/>
                <a:ea typeface="Calibri"/>
                <a:cs typeface="Calibri"/>
                <a:sym typeface="Calibri"/>
              </a:rPr>
              <a:t>MHPSS activities to strengthen trust and assess the child’s needs</a:t>
            </a:r>
            <a:endParaRPr dirty="0"/>
          </a:p>
          <a:p>
            <a:pPr marL="0" marR="0" lvl="0" indent="0" algn="l" rtl="0">
              <a:spcBef>
                <a:spcPts val="1800"/>
              </a:spcBef>
              <a:spcAft>
                <a:spcPts val="0"/>
              </a:spcAft>
              <a:buClr>
                <a:schemeClr val="dk1"/>
              </a:buClr>
              <a:buSzPts val="1100"/>
              <a:buFont typeface="Calibri"/>
              <a:buNone/>
            </a:pPr>
            <a:r>
              <a:rPr lang="en-US" sz="1100" b="1" dirty="0">
                <a:solidFill>
                  <a:schemeClr val="dk1"/>
                </a:solidFill>
                <a:latin typeface="Calibri"/>
                <a:ea typeface="Calibri"/>
                <a:cs typeface="Calibri"/>
                <a:sym typeface="Calibri"/>
              </a:rPr>
              <a:t>Session 4: </a:t>
            </a:r>
            <a:r>
              <a:rPr lang="en-US" sz="1100" dirty="0">
                <a:solidFill>
                  <a:schemeClr val="dk1"/>
                </a:solidFill>
                <a:latin typeface="Calibri"/>
                <a:ea typeface="Calibri"/>
                <a:cs typeface="Calibri"/>
                <a:sym typeface="Calibri"/>
              </a:rPr>
              <a:t>MHPSS activities to support the child to understand and cope with a severely distressing experience </a:t>
            </a:r>
            <a:endParaRPr dirty="0"/>
          </a:p>
          <a:p>
            <a:pPr marL="0" marR="0" lvl="0" indent="0" algn="l" rtl="0">
              <a:spcBef>
                <a:spcPts val="1800"/>
              </a:spcBef>
              <a:spcAft>
                <a:spcPts val="0"/>
              </a:spcAft>
              <a:buClr>
                <a:schemeClr val="dk1"/>
              </a:buClr>
              <a:buSzPts val="1100"/>
              <a:buFont typeface="Calibri"/>
              <a:buNone/>
            </a:pPr>
            <a:r>
              <a:rPr lang="en-US" sz="1100" b="1" dirty="0">
                <a:solidFill>
                  <a:schemeClr val="dk1"/>
                </a:solidFill>
                <a:latin typeface="Calibri"/>
                <a:ea typeface="Calibri"/>
                <a:cs typeface="Calibri"/>
                <a:sym typeface="Calibri"/>
              </a:rPr>
              <a:t>Session 5: </a:t>
            </a:r>
            <a:r>
              <a:rPr lang="en-US" sz="1100" dirty="0">
                <a:solidFill>
                  <a:schemeClr val="dk1"/>
                </a:solidFill>
                <a:latin typeface="Calibri"/>
                <a:ea typeface="Calibri"/>
                <a:cs typeface="Calibri"/>
                <a:sym typeface="Calibri"/>
              </a:rPr>
              <a:t>Module closing </a:t>
            </a:r>
            <a:endParaRPr dirty="0"/>
          </a:p>
        </p:txBody>
      </p:sp>
      <p:sp>
        <p:nvSpPr>
          <p:cNvPr id="2453" name="Google Shape;2453;p94"/>
          <p:cNvSpPr txBox="1"/>
          <p:nvPr/>
        </p:nvSpPr>
        <p:spPr>
          <a:xfrm>
            <a:off x="1064660" y="1310779"/>
            <a:ext cx="503127"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95</a:t>
            </a:r>
            <a:endParaRPr/>
          </a:p>
          <a:p>
            <a:pPr marL="0" marR="0" lvl="0" indent="0" algn="l" rtl="0">
              <a:spcBef>
                <a:spcPts val="1800"/>
              </a:spcBef>
              <a:spcAft>
                <a:spcPts val="0"/>
              </a:spcAft>
              <a:buNone/>
            </a:pPr>
            <a:r>
              <a:rPr lang="en-US" sz="1100">
                <a:solidFill>
                  <a:schemeClr val="dk1"/>
                </a:solidFill>
                <a:latin typeface="Calibri"/>
                <a:ea typeface="Calibri"/>
                <a:cs typeface="Calibri"/>
                <a:sym typeface="Calibri"/>
              </a:rPr>
              <a:t>96</a:t>
            </a:r>
            <a:endParaRPr/>
          </a:p>
          <a:p>
            <a:pPr marL="0" marR="0" lvl="0" indent="0" algn="l" rtl="0">
              <a:spcBef>
                <a:spcPts val="1800"/>
              </a:spcBef>
              <a:spcAft>
                <a:spcPts val="0"/>
              </a:spcAft>
              <a:buNone/>
            </a:pPr>
            <a:r>
              <a:rPr lang="en-US" sz="1100">
                <a:solidFill>
                  <a:schemeClr val="dk1"/>
                </a:solidFill>
                <a:latin typeface="Calibri"/>
                <a:ea typeface="Calibri"/>
                <a:cs typeface="Calibri"/>
                <a:sym typeface="Calibri"/>
              </a:rPr>
              <a:t>97</a:t>
            </a:r>
            <a:endParaRPr/>
          </a:p>
          <a:p>
            <a:pPr marL="0" marR="0" lvl="0" indent="0" algn="l" rtl="0">
              <a:spcBef>
                <a:spcPts val="1800"/>
              </a:spcBef>
              <a:spcAft>
                <a:spcPts val="0"/>
              </a:spcAft>
              <a:buNone/>
            </a:pPr>
            <a:r>
              <a:rPr lang="en-US" sz="1100">
                <a:solidFill>
                  <a:schemeClr val="dk1"/>
                </a:solidFill>
                <a:latin typeface="Calibri"/>
                <a:ea typeface="Calibri"/>
                <a:cs typeface="Calibri"/>
                <a:sym typeface="Calibri"/>
              </a:rPr>
              <a:t>100</a:t>
            </a:r>
            <a:br>
              <a:rPr lang="en-US" sz="1100">
                <a:solidFill>
                  <a:schemeClr val="dk1"/>
                </a:solidFill>
                <a:latin typeface="Calibri"/>
                <a:ea typeface="Calibri"/>
                <a:cs typeface="Calibri"/>
                <a:sym typeface="Calibri"/>
              </a:rPr>
            </a:br>
            <a:endParaRPr sz="1100">
              <a:solidFill>
                <a:schemeClr val="dk1"/>
              </a:solidFill>
              <a:latin typeface="Calibri"/>
              <a:ea typeface="Calibri"/>
              <a:cs typeface="Calibri"/>
              <a:sym typeface="Calibri"/>
            </a:endParaRPr>
          </a:p>
          <a:p>
            <a:pPr marL="0" marR="0" lvl="0" indent="0" algn="l" rtl="0">
              <a:spcBef>
                <a:spcPts val="1800"/>
              </a:spcBef>
              <a:spcAft>
                <a:spcPts val="0"/>
              </a:spcAft>
              <a:buNone/>
            </a:pPr>
            <a:r>
              <a:rPr lang="en-US" sz="1100">
                <a:solidFill>
                  <a:schemeClr val="dk1"/>
                </a:solidFill>
                <a:latin typeface="Calibri"/>
                <a:ea typeface="Calibri"/>
                <a:cs typeface="Calibri"/>
                <a:sym typeface="Calibri"/>
              </a:rPr>
              <a:t>102</a:t>
            </a:r>
            <a:endParaRPr/>
          </a:p>
        </p:txBody>
      </p:sp>
      <p:sp>
        <p:nvSpPr>
          <p:cNvPr id="2454" name="Google Shape;2454;p94"/>
          <p:cNvSpPr txBox="1"/>
          <p:nvPr/>
        </p:nvSpPr>
        <p:spPr>
          <a:xfrm>
            <a:off x="996287" y="713169"/>
            <a:ext cx="380716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US" sz="1400" b="1">
                <a:solidFill>
                  <a:schemeClr val="lt1"/>
                </a:solidFill>
                <a:highlight>
                  <a:srgbClr val="5FC6C5"/>
                </a:highlight>
                <a:latin typeface="Calibri"/>
                <a:ea typeface="Calibri"/>
                <a:cs typeface="Calibri"/>
                <a:sym typeface="Calibri"/>
              </a:rPr>
              <a:t>TABLE OF CONTENTS</a:t>
            </a:r>
            <a:endParaRPr/>
          </a:p>
        </p:txBody>
      </p:sp>
      <p:sp>
        <p:nvSpPr>
          <p:cNvPr id="2455" name="Google Shape;2455;p94"/>
          <p:cNvSpPr/>
          <p:nvPr/>
        </p:nvSpPr>
        <p:spPr>
          <a:xfrm rot="1782986">
            <a:off x="286724" y="301110"/>
            <a:ext cx="335595" cy="289306"/>
          </a:xfrm>
          <a:prstGeom prst="hexagon">
            <a:avLst>
              <a:gd name="adj" fmla="val 28965"/>
              <a:gd name="vf" fmla="val 115470"/>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56" name="Google Shape;2456;p94"/>
          <p:cNvSpPr/>
          <p:nvPr/>
        </p:nvSpPr>
        <p:spPr>
          <a:xfrm rot="1782986">
            <a:off x="286724" y="763955"/>
            <a:ext cx="335595" cy="289306"/>
          </a:xfrm>
          <a:prstGeom prst="hexagon">
            <a:avLst>
              <a:gd name="adj" fmla="val 28965"/>
              <a:gd name="vf" fmla="val 115470"/>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57" name="Google Shape;2457;p94"/>
          <p:cNvSpPr/>
          <p:nvPr/>
        </p:nvSpPr>
        <p:spPr>
          <a:xfrm rot="1782986">
            <a:off x="286724" y="1226800"/>
            <a:ext cx="335595" cy="289306"/>
          </a:xfrm>
          <a:prstGeom prst="hexagon">
            <a:avLst>
              <a:gd name="adj" fmla="val 28965"/>
              <a:gd name="vf" fmla="val 115470"/>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58" name="Google Shape;2458;p94"/>
          <p:cNvSpPr/>
          <p:nvPr/>
        </p:nvSpPr>
        <p:spPr>
          <a:xfrm rot="1782986">
            <a:off x="286724" y="1689645"/>
            <a:ext cx="335595" cy="289306"/>
          </a:xfrm>
          <a:prstGeom prst="hexagon">
            <a:avLst>
              <a:gd name="adj" fmla="val 28965"/>
              <a:gd name="vf" fmla="val 115470"/>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59" name="Google Shape;2459;p94"/>
          <p:cNvSpPr/>
          <p:nvPr/>
        </p:nvSpPr>
        <p:spPr>
          <a:xfrm rot="1782986">
            <a:off x="286724" y="2152490"/>
            <a:ext cx="335595" cy="289306"/>
          </a:xfrm>
          <a:prstGeom prst="hexagon">
            <a:avLst>
              <a:gd name="adj" fmla="val 28965"/>
              <a:gd name="vf" fmla="val 115470"/>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460" name="Google Shape;2460;p94"/>
          <p:cNvGrpSpPr/>
          <p:nvPr/>
        </p:nvGrpSpPr>
        <p:grpSpPr>
          <a:xfrm>
            <a:off x="5219817" y="7853358"/>
            <a:ext cx="1039293" cy="1253540"/>
            <a:chOff x="7296119" y="1710817"/>
            <a:chExt cx="373439" cy="450422"/>
          </a:xfrm>
        </p:grpSpPr>
        <p:sp>
          <p:nvSpPr>
            <p:cNvPr id="2461" name="Google Shape;2461;p94"/>
            <p:cNvSpPr/>
            <p:nvPr/>
          </p:nvSpPr>
          <p:spPr>
            <a:xfrm rot="-49017">
              <a:off x="7299274" y="1713412"/>
              <a:ext cx="367128" cy="445233"/>
            </a:xfrm>
            <a:custGeom>
              <a:avLst/>
              <a:gdLst/>
              <a:ahLst/>
              <a:cxnLst/>
              <a:rect l="l" t="t" r="r" b="b"/>
              <a:pathLst>
                <a:path w="120000" h="120000" extrusionOk="0">
                  <a:moveTo>
                    <a:pt x="0" y="0"/>
                  </a:moveTo>
                  <a:lnTo>
                    <a:pt x="100000" y="0"/>
                  </a:lnTo>
                  <a:lnTo>
                    <a:pt x="120000" y="16492"/>
                  </a:lnTo>
                  <a:lnTo>
                    <a:pt x="120000" y="120000"/>
                  </a:lnTo>
                  <a:lnTo>
                    <a:pt x="0" y="120000"/>
                  </a:ln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2" name="Google Shape;2462;p94"/>
            <p:cNvSpPr/>
            <p:nvPr/>
          </p:nvSpPr>
          <p:spPr>
            <a:xfrm rot="121805">
              <a:off x="7358793" y="1833253"/>
              <a:ext cx="253137" cy="222427"/>
            </a:xfrm>
            <a:custGeom>
              <a:avLst/>
              <a:gdLst/>
              <a:ahLst/>
              <a:cxnLst/>
              <a:rect l="l" t="t" r="r" b="b"/>
              <a:pathLst>
                <a:path w="120000" h="120000" extrusionOk="0">
                  <a:moveTo>
                    <a:pt x="60000" y="30000"/>
                  </a:moveTo>
                  <a:cubicBezTo>
                    <a:pt x="85000" y="-40000"/>
                    <a:pt x="182500" y="30000"/>
                    <a:pt x="60000" y="120000"/>
                  </a:cubicBezTo>
                  <a:cubicBezTo>
                    <a:pt x="-62500" y="30000"/>
                    <a:pt x="35000" y="-40000"/>
                    <a:pt x="60000" y="30000"/>
                  </a:cubicBez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3" name="Google Shape;2463;p94"/>
            <p:cNvSpPr/>
            <p:nvPr/>
          </p:nvSpPr>
          <p:spPr>
            <a:xfrm rot="-3117121">
              <a:off x="7445211" y="1922939"/>
              <a:ext cx="99016" cy="47833"/>
            </a:xfrm>
            <a:custGeom>
              <a:avLst/>
              <a:gdLst/>
              <a:ahLst/>
              <a:cxnLst/>
              <a:rect l="l" t="t" r="r" b="b"/>
              <a:pathLst>
                <a:path w="120000" h="120000" extrusionOk="0">
                  <a:moveTo>
                    <a:pt x="0" y="0"/>
                  </a:moveTo>
                  <a:lnTo>
                    <a:pt x="25130" y="0"/>
                  </a:lnTo>
                  <a:lnTo>
                    <a:pt x="25130" y="69350"/>
                  </a:lnTo>
                  <a:lnTo>
                    <a:pt x="120000" y="69350"/>
                  </a:lnTo>
                  <a:lnTo>
                    <a:pt x="120000" y="120000"/>
                  </a:lnTo>
                  <a:lnTo>
                    <a:pt x="0" y="120000"/>
                  </a:ln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2467"/>
        <p:cNvGrpSpPr/>
        <p:nvPr/>
      </p:nvGrpSpPr>
      <p:grpSpPr>
        <a:xfrm>
          <a:off x="0" y="0"/>
          <a:ext cx="0" cy="0"/>
          <a:chOff x="0" y="0"/>
          <a:chExt cx="0" cy="0"/>
        </a:xfrm>
      </p:grpSpPr>
      <p:sp>
        <p:nvSpPr>
          <p:cNvPr id="2468" name="Google Shape;2468;p95"/>
          <p:cNvSpPr txBox="1"/>
          <p:nvPr/>
        </p:nvSpPr>
        <p:spPr>
          <a:xfrm>
            <a:off x="996287" y="1238738"/>
            <a:ext cx="466547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MODULE AIM</a:t>
            </a:r>
            <a:endParaRPr/>
          </a:p>
        </p:txBody>
      </p:sp>
      <p:sp>
        <p:nvSpPr>
          <p:cNvPr id="2469" name="Google Shape;2469;p95"/>
          <p:cNvSpPr txBox="1"/>
          <p:nvPr/>
        </p:nvSpPr>
        <p:spPr>
          <a:xfrm>
            <a:off x="996287" y="713169"/>
            <a:ext cx="407062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US" sz="1400" b="1">
                <a:solidFill>
                  <a:schemeClr val="lt1"/>
                </a:solidFill>
                <a:highlight>
                  <a:srgbClr val="5FC6C5"/>
                </a:highlight>
                <a:latin typeface="Calibri"/>
                <a:ea typeface="Calibri"/>
                <a:cs typeface="Calibri"/>
                <a:sym typeface="Calibri"/>
              </a:rPr>
              <a:t>SESSION 1: MODULE OPENING</a:t>
            </a:r>
            <a:endParaRPr/>
          </a:p>
        </p:txBody>
      </p:sp>
      <p:sp>
        <p:nvSpPr>
          <p:cNvPr id="2470" name="Google Shape;2470;p95"/>
          <p:cNvSpPr txBox="1"/>
          <p:nvPr/>
        </p:nvSpPr>
        <p:spPr>
          <a:xfrm>
            <a:off x="996287" y="1599327"/>
            <a:ext cx="5254042"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To provide participants with the knowledge and skills to implement focused non specialized MHPSS interventions with children of different ages, developmental stages and abilities</a:t>
            </a: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2471" name="Google Shape;2471;p95"/>
          <p:cNvSpPr/>
          <p:nvPr/>
        </p:nvSpPr>
        <p:spPr>
          <a:xfrm rot="1782986">
            <a:off x="286724" y="301110"/>
            <a:ext cx="335595" cy="289306"/>
          </a:xfrm>
          <a:prstGeom prst="hexagon">
            <a:avLst>
              <a:gd name="adj" fmla="val 28965"/>
              <a:gd name="vf" fmla="val 115470"/>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72" name="Google Shape;2472;p95"/>
          <p:cNvSpPr/>
          <p:nvPr/>
        </p:nvSpPr>
        <p:spPr>
          <a:xfrm rot="1782986">
            <a:off x="286724" y="763955"/>
            <a:ext cx="335595" cy="289306"/>
          </a:xfrm>
          <a:prstGeom prst="hexagon">
            <a:avLst>
              <a:gd name="adj" fmla="val 28965"/>
              <a:gd name="vf" fmla="val 115470"/>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73" name="Google Shape;2473;p95"/>
          <p:cNvSpPr/>
          <p:nvPr/>
        </p:nvSpPr>
        <p:spPr>
          <a:xfrm rot="1782986">
            <a:off x="286724" y="1226800"/>
            <a:ext cx="335595" cy="289306"/>
          </a:xfrm>
          <a:prstGeom prst="hexagon">
            <a:avLst>
              <a:gd name="adj" fmla="val 28965"/>
              <a:gd name="vf" fmla="val 115470"/>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74" name="Google Shape;2474;p95"/>
          <p:cNvSpPr/>
          <p:nvPr/>
        </p:nvSpPr>
        <p:spPr>
          <a:xfrm rot="1782986">
            <a:off x="286724" y="1689645"/>
            <a:ext cx="335595" cy="289306"/>
          </a:xfrm>
          <a:prstGeom prst="hexagon">
            <a:avLst>
              <a:gd name="adj" fmla="val 28965"/>
              <a:gd name="vf" fmla="val 115470"/>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75" name="Google Shape;2475;p95"/>
          <p:cNvSpPr/>
          <p:nvPr/>
        </p:nvSpPr>
        <p:spPr>
          <a:xfrm rot="1782986">
            <a:off x="286724" y="2152490"/>
            <a:ext cx="335595" cy="289306"/>
          </a:xfrm>
          <a:prstGeom prst="hexagon">
            <a:avLst>
              <a:gd name="adj" fmla="val 28965"/>
              <a:gd name="vf" fmla="val 115470"/>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76" name="Google Shape;2476;p95"/>
          <p:cNvSpPr txBox="1"/>
          <p:nvPr/>
        </p:nvSpPr>
        <p:spPr>
          <a:xfrm>
            <a:off x="996287" y="2452358"/>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LEARNING OBJECTIVES </a:t>
            </a:r>
            <a:endParaRPr/>
          </a:p>
        </p:txBody>
      </p:sp>
      <p:sp>
        <p:nvSpPr>
          <p:cNvPr id="2477" name="Google Shape;2477;p95"/>
          <p:cNvSpPr txBox="1"/>
          <p:nvPr/>
        </p:nvSpPr>
        <p:spPr>
          <a:xfrm>
            <a:off x="1675087" y="2903660"/>
            <a:ext cx="4575242" cy="9387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a:solidFill>
                  <a:schemeClr val="dk1"/>
                </a:solidFill>
                <a:latin typeface="Calibri"/>
                <a:ea typeface="Calibri"/>
                <a:cs typeface="Calibri"/>
                <a:sym typeface="Calibri"/>
              </a:rPr>
              <a:t>Demonstrate MHPSS activities to strengthen trust and to support assessment of the child’s needs</a:t>
            </a:r>
            <a:endParaRPr dirty="0"/>
          </a:p>
          <a:p>
            <a:pPr marL="0" marR="0" lvl="0" indent="0" algn="l" rtl="0">
              <a:spcBef>
                <a:spcPts val="0"/>
              </a:spcBef>
              <a:spcAft>
                <a:spcPts val="0"/>
              </a:spcAft>
              <a:buClr>
                <a:schemeClr val="dk1"/>
              </a:buClr>
              <a:buSzPts val="1100"/>
              <a:buFont typeface="Calibri"/>
              <a:buNone/>
            </a:pP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dirty="0">
                <a:solidFill>
                  <a:schemeClr val="dk1"/>
                </a:solidFill>
                <a:latin typeface="Calibri"/>
                <a:ea typeface="Calibri"/>
                <a:cs typeface="Calibri"/>
                <a:sym typeface="Calibri"/>
              </a:rPr>
              <a:t>Demonstrate MHPSS activities to support the child to understand and cope with distressing experiences </a:t>
            </a:r>
            <a:endParaRPr dirty="0"/>
          </a:p>
        </p:txBody>
      </p:sp>
      <p:grpSp>
        <p:nvGrpSpPr>
          <p:cNvPr id="2478" name="Google Shape;2478;p95"/>
          <p:cNvGrpSpPr/>
          <p:nvPr/>
        </p:nvGrpSpPr>
        <p:grpSpPr>
          <a:xfrm>
            <a:off x="1020268" y="2903660"/>
            <a:ext cx="559955" cy="387333"/>
            <a:chOff x="6878053" y="1156317"/>
            <a:chExt cx="1431178" cy="1039513"/>
          </a:xfrm>
        </p:grpSpPr>
        <p:grpSp>
          <p:nvGrpSpPr>
            <p:cNvPr id="2479" name="Google Shape;2479;p95"/>
            <p:cNvGrpSpPr/>
            <p:nvPr/>
          </p:nvGrpSpPr>
          <p:grpSpPr>
            <a:xfrm>
              <a:off x="7672978" y="1156317"/>
              <a:ext cx="412941" cy="436880"/>
              <a:chOff x="243840" y="1676400"/>
              <a:chExt cx="701040" cy="741680"/>
            </a:xfrm>
          </p:grpSpPr>
          <p:sp>
            <p:nvSpPr>
              <p:cNvPr id="2480" name="Google Shape;2480;p95"/>
              <p:cNvSpPr/>
              <p:nvPr/>
            </p:nvSpPr>
            <p:spPr>
              <a:xfrm>
                <a:off x="243840" y="1676400"/>
                <a:ext cx="116839" cy="7416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81" name="Google Shape;2481;p95"/>
              <p:cNvSpPr/>
              <p:nvPr/>
            </p:nvSpPr>
            <p:spPr>
              <a:xfrm>
                <a:off x="314960" y="1676400"/>
                <a:ext cx="629920" cy="4368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2482" name="Google Shape;2482;p95"/>
            <p:cNvSpPr/>
            <p:nvPr/>
          </p:nvSpPr>
          <p:spPr>
            <a:xfrm>
              <a:off x="7120511" y="1517650"/>
              <a:ext cx="1188720" cy="678180"/>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83" name="Google Shape;2483;p95"/>
            <p:cNvSpPr/>
            <p:nvPr/>
          </p:nvSpPr>
          <p:spPr>
            <a:xfrm>
              <a:off x="6878053" y="1727035"/>
              <a:ext cx="821708" cy="468795"/>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2484" name="Google Shape;2484;p95"/>
          <p:cNvGrpSpPr/>
          <p:nvPr/>
        </p:nvGrpSpPr>
        <p:grpSpPr>
          <a:xfrm>
            <a:off x="1020268" y="3406182"/>
            <a:ext cx="559955" cy="387333"/>
            <a:chOff x="6878053" y="1156317"/>
            <a:chExt cx="1431178" cy="1039513"/>
          </a:xfrm>
        </p:grpSpPr>
        <p:grpSp>
          <p:nvGrpSpPr>
            <p:cNvPr id="2485" name="Google Shape;2485;p95"/>
            <p:cNvGrpSpPr/>
            <p:nvPr/>
          </p:nvGrpSpPr>
          <p:grpSpPr>
            <a:xfrm>
              <a:off x="7672978" y="1156317"/>
              <a:ext cx="412941" cy="436880"/>
              <a:chOff x="243840" y="1676400"/>
              <a:chExt cx="701040" cy="741680"/>
            </a:xfrm>
          </p:grpSpPr>
          <p:sp>
            <p:nvSpPr>
              <p:cNvPr id="2486" name="Google Shape;2486;p95"/>
              <p:cNvSpPr/>
              <p:nvPr/>
            </p:nvSpPr>
            <p:spPr>
              <a:xfrm>
                <a:off x="243840" y="1676400"/>
                <a:ext cx="116839" cy="7416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87" name="Google Shape;2487;p95"/>
              <p:cNvSpPr/>
              <p:nvPr/>
            </p:nvSpPr>
            <p:spPr>
              <a:xfrm>
                <a:off x="314960" y="1676400"/>
                <a:ext cx="629920" cy="4368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2488" name="Google Shape;2488;p95"/>
            <p:cNvSpPr/>
            <p:nvPr/>
          </p:nvSpPr>
          <p:spPr>
            <a:xfrm>
              <a:off x="7120511" y="1517650"/>
              <a:ext cx="1188720" cy="678180"/>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89" name="Google Shape;2489;p95"/>
            <p:cNvSpPr/>
            <p:nvPr/>
          </p:nvSpPr>
          <p:spPr>
            <a:xfrm>
              <a:off x="6878053" y="1727035"/>
              <a:ext cx="821708" cy="468795"/>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2493"/>
        <p:cNvGrpSpPr/>
        <p:nvPr/>
      </p:nvGrpSpPr>
      <p:grpSpPr>
        <a:xfrm>
          <a:off x="0" y="0"/>
          <a:ext cx="0" cy="0"/>
          <a:chOff x="0" y="0"/>
          <a:chExt cx="0" cy="0"/>
        </a:xfrm>
      </p:grpSpPr>
      <p:sp>
        <p:nvSpPr>
          <p:cNvPr id="2494" name="Google Shape;2494;p96"/>
          <p:cNvSpPr txBox="1"/>
          <p:nvPr/>
        </p:nvSpPr>
        <p:spPr>
          <a:xfrm>
            <a:off x="996286" y="1832307"/>
            <a:ext cx="5254041"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Please list or describe MHPSS activities you have already implemented with children in the past.</a:t>
            </a:r>
            <a:endParaRPr sz="1100">
              <a:solidFill>
                <a:schemeClr val="dk1"/>
              </a:solidFill>
              <a:latin typeface="Calibri"/>
              <a:ea typeface="Calibri"/>
              <a:cs typeface="Calibri"/>
              <a:sym typeface="Calibri"/>
            </a:endParaRPr>
          </a:p>
        </p:txBody>
      </p:sp>
      <p:sp>
        <p:nvSpPr>
          <p:cNvPr id="2495" name="Google Shape;2495;p96"/>
          <p:cNvSpPr txBox="1"/>
          <p:nvPr/>
        </p:nvSpPr>
        <p:spPr>
          <a:xfrm>
            <a:off x="996286" y="719751"/>
            <a:ext cx="525404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US" sz="1400" b="1">
                <a:solidFill>
                  <a:schemeClr val="lt1"/>
                </a:solidFill>
                <a:highlight>
                  <a:srgbClr val="5FC6C5"/>
                </a:highlight>
                <a:latin typeface="Calibri"/>
                <a:ea typeface="Calibri"/>
                <a:cs typeface="Calibri"/>
                <a:sym typeface="Calibri"/>
              </a:rPr>
              <a:t>SESSION 2: WHICH TYPE OF MHPSS ACTIVITIES CAN I IMPLEMENT?</a:t>
            </a:r>
            <a:endParaRPr sz="1400" b="1">
              <a:solidFill>
                <a:schemeClr val="lt1"/>
              </a:solidFill>
              <a:highlight>
                <a:srgbClr val="5FC6C5"/>
              </a:highlight>
              <a:latin typeface="Calibri"/>
              <a:ea typeface="Calibri"/>
              <a:cs typeface="Calibri"/>
              <a:sym typeface="Calibri"/>
            </a:endParaRPr>
          </a:p>
        </p:txBody>
      </p:sp>
      <p:sp>
        <p:nvSpPr>
          <p:cNvPr id="2496" name="Google Shape;2496;p96"/>
          <p:cNvSpPr txBox="1"/>
          <p:nvPr/>
        </p:nvSpPr>
        <p:spPr>
          <a:xfrm>
            <a:off x="996287" y="1443454"/>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MHPSS ACTIVITIES YOU HAVE USED</a:t>
            </a:r>
            <a:endParaRPr/>
          </a:p>
        </p:txBody>
      </p:sp>
      <p:sp>
        <p:nvSpPr>
          <p:cNvPr id="2497" name="Google Shape;2497;p96"/>
          <p:cNvSpPr/>
          <p:nvPr/>
        </p:nvSpPr>
        <p:spPr>
          <a:xfrm>
            <a:off x="996286" y="2375047"/>
            <a:ext cx="5254040" cy="6701717"/>
          </a:xfrm>
          <a:prstGeom prst="rect">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98" name="Google Shape;2498;p96"/>
          <p:cNvSpPr/>
          <p:nvPr/>
        </p:nvSpPr>
        <p:spPr>
          <a:xfrm rot="1782986">
            <a:off x="286724" y="301110"/>
            <a:ext cx="335595" cy="289306"/>
          </a:xfrm>
          <a:prstGeom prst="hexagon">
            <a:avLst>
              <a:gd name="adj" fmla="val 28965"/>
              <a:gd name="vf" fmla="val 115470"/>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99" name="Google Shape;2499;p96"/>
          <p:cNvSpPr/>
          <p:nvPr/>
        </p:nvSpPr>
        <p:spPr>
          <a:xfrm rot="1782986">
            <a:off x="286724" y="763955"/>
            <a:ext cx="335595" cy="289306"/>
          </a:xfrm>
          <a:prstGeom prst="hexagon">
            <a:avLst>
              <a:gd name="adj" fmla="val 28965"/>
              <a:gd name="vf" fmla="val 115470"/>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00" name="Google Shape;2500;p96"/>
          <p:cNvSpPr/>
          <p:nvPr/>
        </p:nvSpPr>
        <p:spPr>
          <a:xfrm rot="1782986">
            <a:off x="286724" y="1226800"/>
            <a:ext cx="335595" cy="289306"/>
          </a:xfrm>
          <a:prstGeom prst="hexagon">
            <a:avLst>
              <a:gd name="adj" fmla="val 28965"/>
              <a:gd name="vf" fmla="val 115470"/>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01" name="Google Shape;2501;p96"/>
          <p:cNvSpPr/>
          <p:nvPr/>
        </p:nvSpPr>
        <p:spPr>
          <a:xfrm rot="1782986">
            <a:off x="286724" y="1689645"/>
            <a:ext cx="335595" cy="289306"/>
          </a:xfrm>
          <a:prstGeom prst="hexagon">
            <a:avLst>
              <a:gd name="adj" fmla="val 28965"/>
              <a:gd name="vf" fmla="val 115470"/>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02" name="Google Shape;2502;p96"/>
          <p:cNvSpPr/>
          <p:nvPr/>
        </p:nvSpPr>
        <p:spPr>
          <a:xfrm rot="1782986">
            <a:off x="286724" y="2152490"/>
            <a:ext cx="335595" cy="289306"/>
          </a:xfrm>
          <a:prstGeom prst="hexagon">
            <a:avLst>
              <a:gd name="adj" fmla="val 28965"/>
              <a:gd name="vf" fmla="val 115470"/>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2506"/>
        <p:cNvGrpSpPr/>
        <p:nvPr/>
      </p:nvGrpSpPr>
      <p:grpSpPr>
        <a:xfrm>
          <a:off x="0" y="0"/>
          <a:ext cx="0" cy="0"/>
          <a:chOff x="0" y="0"/>
          <a:chExt cx="0" cy="0"/>
        </a:xfrm>
      </p:grpSpPr>
      <p:sp>
        <p:nvSpPr>
          <p:cNvPr id="2507" name="Google Shape;2507;p97"/>
          <p:cNvSpPr txBox="1"/>
          <p:nvPr/>
        </p:nvSpPr>
        <p:spPr>
          <a:xfrm>
            <a:off x="996286" y="1683999"/>
            <a:ext cx="5251811"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Select one of the following scenarios. Read it carefully and prepare to act as that character. You can build on what is written here and depending on how your team member interacts. Feel free to be creative.</a:t>
            </a:r>
            <a:endParaRPr/>
          </a:p>
        </p:txBody>
      </p:sp>
      <p:sp>
        <p:nvSpPr>
          <p:cNvPr id="2508" name="Google Shape;2508;p97"/>
          <p:cNvSpPr txBox="1"/>
          <p:nvPr/>
        </p:nvSpPr>
        <p:spPr>
          <a:xfrm>
            <a:off x="996286" y="729792"/>
            <a:ext cx="525404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US" sz="1400" b="1" dirty="0">
                <a:solidFill>
                  <a:schemeClr val="lt1"/>
                </a:solidFill>
                <a:highlight>
                  <a:srgbClr val="5FC6C5"/>
                </a:highlight>
                <a:latin typeface="Calibri"/>
                <a:ea typeface="Calibri"/>
                <a:cs typeface="Calibri"/>
                <a:sym typeface="Calibri"/>
              </a:rPr>
              <a:t>SESSION 3: MHPSS ACTIVITIES TO STRENGTHEN TRUST AND TO ASSESS THE CHILD’S NEEDS </a:t>
            </a:r>
            <a:endParaRPr dirty="0"/>
          </a:p>
        </p:txBody>
      </p:sp>
      <p:sp>
        <p:nvSpPr>
          <p:cNvPr id="2509" name="Google Shape;2509;p97"/>
          <p:cNvSpPr txBox="1"/>
          <p:nvPr/>
        </p:nvSpPr>
        <p:spPr>
          <a:xfrm>
            <a:off x="996286" y="1387875"/>
            <a:ext cx="525181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MHPSS ACTIVITIES - ROLE PLAYS</a:t>
            </a:r>
            <a:endParaRPr/>
          </a:p>
        </p:txBody>
      </p:sp>
      <p:sp>
        <p:nvSpPr>
          <p:cNvPr id="2510" name="Google Shape;2510;p97"/>
          <p:cNvSpPr txBox="1"/>
          <p:nvPr/>
        </p:nvSpPr>
        <p:spPr>
          <a:xfrm>
            <a:off x="1041559" y="2409321"/>
            <a:ext cx="2629488" cy="65248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CHILD SCENARIO 1</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You are a 10 year unaccompanied boy who fled your country as you were at risk of forced recruitment by an armed force. You have arrived in this new country only two weeks ago and your caseworker is visiting you to complete the assessment. </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During this role play, you should provide the following information if the caseworker makes you feel comfortable and safe:</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To get here, you had to travel through several countries. The journey was far from easy! You had to cross the border of your country at night, climb on trains and into trucks. You were held captive by a gang of smugglers for more than a week. This was very scary! On the way here, you have witnessed terrible things. But you prefer not to talk about them.</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You cannot return to your country of origin as you are sure you will be recruited by the army.</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You hope to receive a refugee status, so your mother and siblings can safely come to join you in this new country without having to make this terribly dangerous journey. Your father is in the army.</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As you just arrived in this country, you have no idea what needs to be done to make this happen. For now you are staying in this center and they have assigned you a caseworker to help you.</a:t>
            </a:r>
            <a:endParaRPr sz="1100">
              <a:solidFill>
                <a:schemeClr val="dk1"/>
              </a:solidFill>
              <a:latin typeface="Calibri"/>
              <a:ea typeface="Calibri"/>
              <a:cs typeface="Calibri"/>
              <a:sym typeface="Calibri"/>
            </a:endParaRPr>
          </a:p>
        </p:txBody>
      </p:sp>
      <p:sp>
        <p:nvSpPr>
          <p:cNvPr id="2511" name="Google Shape;2511;p97"/>
          <p:cNvSpPr txBox="1"/>
          <p:nvPr/>
        </p:nvSpPr>
        <p:spPr>
          <a:xfrm>
            <a:off x="3818965" y="2409321"/>
            <a:ext cx="2432714" cy="66248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CHILD SCENARIO 2</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Your are a 12 year old girl who recently returned to your village of origin after being displaced for several years. Your caseworker is visiting you at your home. </a:t>
            </a:r>
            <a:endParaRPr/>
          </a:p>
          <a:p>
            <a:pPr marL="0" marR="0" lvl="0" indent="0" algn="l" rtl="0">
              <a:lnSpc>
                <a:spcPct val="100000"/>
              </a:lnSpc>
              <a:spcBef>
                <a:spcPts val="800"/>
              </a:spcBef>
              <a:spcAft>
                <a:spcPts val="0"/>
              </a:spcAft>
              <a:buClr>
                <a:srgbClr val="000000"/>
              </a:buClr>
              <a:buSzPts val="1100"/>
              <a:buFont typeface="Calibri"/>
              <a:buNone/>
            </a:pPr>
            <a:r>
              <a:rPr lang="en-US" sz="1100" b="0" i="0" u="none" strike="noStrike">
                <a:solidFill>
                  <a:srgbClr val="000000"/>
                </a:solidFill>
                <a:latin typeface="Calibri"/>
                <a:ea typeface="Calibri"/>
                <a:cs typeface="Calibri"/>
                <a:sym typeface="Calibri"/>
              </a:rPr>
              <a:t>During this role play, you should provide the following information if the caseworker makes you feel comfortable and safe:</a:t>
            </a:r>
            <a:endParaRPr sz="1100" b="0"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171450" marR="0" lvl="0" indent="-171450" algn="l" rtl="0">
              <a:lnSpc>
                <a:spcPct val="107000"/>
              </a:lnSpc>
              <a:spcBef>
                <a:spcPts val="0"/>
              </a:spcBef>
              <a:spcAft>
                <a:spcPts val="0"/>
              </a:spcAft>
              <a:buClr>
                <a:srgbClr val="000000"/>
              </a:buClr>
              <a:buSzPts val="1100"/>
              <a:buFont typeface="Arial"/>
              <a:buChar char="•"/>
            </a:pPr>
            <a:r>
              <a:rPr lang="en-US" sz="1100" b="0" i="0" u="none" strike="noStrike">
                <a:solidFill>
                  <a:srgbClr val="000000"/>
                </a:solidFill>
                <a:latin typeface="Calibri"/>
                <a:ea typeface="Calibri"/>
                <a:cs typeface="Calibri"/>
                <a:sym typeface="Calibri"/>
              </a:rPr>
              <a:t>You and your family left the IDP camp few weeks ago as the local government was closing the camp. Your Mom said you have no other choice than to return to your village of origin, even though it isn’t safe. </a:t>
            </a:r>
            <a:r>
              <a:rPr lang="en-US" sz="1100">
                <a:solidFill>
                  <a:srgbClr val="000000"/>
                </a:solidFill>
                <a:latin typeface="Calibri"/>
                <a:ea typeface="Calibri"/>
                <a:cs typeface="Calibri"/>
                <a:sym typeface="Calibri"/>
              </a:rPr>
              <a:t>You are a member of a tribe that is a minority in this village.</a:t>
            </a:r>
            <a:endParaRPr sz="1100" b="0" i="0" u="none" strike="noStrike">
              <a:solidFill>
                <a:srgbClr val="000000"/>
              </a:solidFill>
              <a:latin typeface="Calibri"/>
              <a:ea typeface="Calibri"/>
              <a:cs typeface="Calibri"/>
              <a:sym typeface="Calibri"/>
            </a:endParaRPr>
          </a:p>
          <a:p>
            <a:pPr marL="171450" marR="0" lvl="0" indent="-171450" algn="l" rtl="0">
              <a:lnSpc>
                <a:spcPct val="107000"/>
              </a:lnSpc>
              <a:spcBef>
                <a:spcPts val="0"/>
              </a:spcBef>
              <a:spcAft>
                <a:spcPts val="0"/>
              </a:spcAft>
              <a:buClr>
                <a:srgbClr val="000000"/>
              </a:buClr>
              <a:buSzPts val="1100"/>
              <a:buFont typeface="Arial"/>
              <a:buChar char="•"/>
            </a:pPr>
            <a:r>
              <a:rPr lang="en-US" sz="1100">
                <a:solidFill>
                  <a:srgbClr val="000000"/>
                </a:solidFill>
                <a:latin typeface="Calibri"/>
                <a:ea typeface="Calibri"/>
                <a:cs typeface="Calibri"/>
                <a:sym typeface="Calibri"/>
              </a:rPr>
              <a:t>Your house is damaged and it needs a lot of work, but your family does not have to money to pay for it. You all have to sleep in the same room, but that’s OK as they also had to do this in the camp.</a:t>
            </a:r>
            <a:endParaRPr/>
          </a:p>
          <a:p>
            <a:pPr marL="171450" marR="0" lvl="0" indent="-171450" algn="l" rtl="0">
              <a:lnSpc>
                <a:spcPct val="107000"/>
              </a:lnSpc>
              <a:spcBef>
                <a:spcPts val="0"/>
              </a:spcBef>
              <a:spcAft>
                <a:spcPts val="0"/>
              </a:spcAft>
              <a:buClr>
                <a:srgbClr val="000000"/>
              </a:buClr>
              <a:buSzPts val="1100"/>
              <a:buFont typeface="Arial"/>
              <a:buChar char="•"/>
            </a:pPr>
            <a:r>
              <a:rPr lang="en-US" sz="1100">
                <a:solidFill>
                  <a:srgbClr val="000000"/>
                </a:solidFill>
                <a:latin typeface="Calibri"/>
                <a:ea typeface="Calibri"/>
                <a:cs typeface="Calibri"/>
                <a:sym typeface="Calibri"/>
              </a:rPr>
              <a:t>Soon after you returned, community members started to threaten your family. They told your Mom that you are not welcome and should go live somewhere else.</a:t>
            </a:r>
            <a:endParaRPr/>
          </a:p>
          <a:p>
            <a:pPr marL="171450" marR="0" lvl="0" indent="-171450" algn="l" rtl="0">
              <a:lnSpc>
                <a:spcPct val="107000"/>
              </a:lnSpc>
              <a:spcBef>
                <a:spcPts val="0"/>
              </a:spcBef>
              <a:spcAft>
                <a:spcPts val="0"/>
              </a:spcAft>
              <a:buClr>
                <a:srgbClr val="000000"/>
              </a:buClr>
              <a:buSzPts val="1100"/>
              <a:buFont typeface="Arial"/>
              <a:buChar char="•"/>
            </a:pPr>
            <a:r>
              <a:rPr lang="en-US" sz="1100">
                <a:solidFill>
                  <a:srgbClr val="000000"/>
                </a:solidFill>
                <a:latin typeface="Calibri"/>
                <a:ea typeface="Calibri"/>
                <a:cs typeface="Calibri"/>
                <a:sym typeface="Calibri"/>
              </a:rPr>
              <a:t>Your mom is scared that somebody will try to hurt you and does not allow you to go to the school nearby. You desperately want to go to school again.</a:t>
            </a:r>
            <a:endParaRPr/>
          </a:p>
        </p:txBody>
      </p:sp>
      <p:sp>
        <p:nvSpPr>
          <p:cNvPr id="2512" name="Google Shape;2512;p97"/>
          <p:cNvSpPr/>
          <p:nvPr/>
        </p:nvSpPr>
        <p:spPr>
          <a:xfrm rot="1782986">
            <a:off x="286724" y="301110"/>
            <a:ext cx="335595" cy="289306"/>
          </a:xfrm>
          <a:prstGeom prst="hexagon">
            <a:avLst>
              <a:gd name="adj" fmla="val 28965"/>
              <a:gd name="vf" fmla="val 115470"/>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13" name="Google Shape;2513;p97"/>
          <p:cNvSpPr/>
          <p:nvPr/>
        </p:nvSpPr>
        <p:spPr>
          <a:xfrm rot="1782986">
            <a:off x="286724" y="763955"/>
            <a:ext cx="335595" cy="289306"/>
          </a:xfrm>
          <a:prstGeom prst="hexagon">
            <a:avLst>
              <a:gd name="adj" fmla="val 28965"/>
              <a:gd name="vf" fmla="val 115470"/>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14" name="Google Shape;2514;p97"/>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15" name="Google Shape;2515;p97"/>
          <p:cNvSpPr/>
          <p:nvPr/>
        </p:nvSpPr>
        <p:spPr>
          <a:xfrm rot="1782986">
            <a:off x="286724" y="1689645"/>
            <a:ext cx="335595" cy="289306"/>
          </a:xfrm>
          <a:prstGeom prst="hexagon">
            <a:avLst>
              <a:gd name="adj" fmla="val 28965"/>
              <a:gd name="vf" fmla="val 115470"/>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16" name="Google Shape;2516;p97"/>
          <p:cNvSpPr/>
          <p:nvPr/>
        </p:nvSpPr>
        <p:spPr>
          <a:xfrm rot="1782986">
            <a:off x="286724" y="2152490"/>
            <a:ext cx="335595" cy="289306"/>
          </a:xfrm>
          <a:prstGeom prst="hexagon">
            <a:avLst>
              <a:gd name="adj" fmla="val 28965"/>
              <a:gd name="vf" fmla="val 115470"/>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2520"/>
        <p:cNvGrpSpPr/>
        <p:nvPr/>
      </p:nvGrpSpPr>
      <p:grpSpPr>
        <a:xfrm>
          <a:off x="0" y="0"/>
          <a:ext cx="0" cy="0"/>
          <a:chOff x="0" y="0"/>
          <a:chExt cx="0" cy="0"/>
        </a:xfrm>
      </p:grpSpPr>
      <p:sp>
        <p:nvSpPr>
          <p:cNvPr id="2521" name="Google Shape;2521;p98"/>
          <p:cNvSpPr txBox="1"/>
          <p:nvPr/>
        </p:nvSpPr>
        <p:spPr>
          <a:xfrm>
            <a:off x="1000125" y="718367"/>
            <a:ext cx="524827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ACTIVITY 8: THEN AND NOW</a:t>
            </a:r>
            <a:endParaRPr/>
          </a:p>
        </p:txBody>
      </p:sp>
      <p:sp>
        <p:nvSpPr>
          <p:cNvPr id="2522" name="Google Shape;2522;p98"/>
          <p:cNvSpPr txBox="1"/>
          <p:nvPr/>
        </p:nvSpPr>
        <p:spPr>
          <a:xfrm>
            <a:off x="994359" y="1088349"/>
            <a:ext cx="5254041"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Please complete the activity after reviewing the guidance in your MHPSS Activity handbook</a:t>
            </a:r>
            <a:endParaRPr/>
          </a:p>
        </p:txBody>
      </p:sp>
      <p:graphicFrame>
        <p:nvGraphicFramePr>
          <p:cNvPr id="2523" name="Google Shape;2523;p98"/>
          <p:cNvGraphicFramePr/>
          <p:nvPr/>
        </p:nvGraphicFramePr>
        <p:xfrm>
          <a:off x="994359" y="1696193"/>
          <a:ext cx="5254025" cy="7301370"/>
        </p:xfrm>
        <a:graphic>
          <a:graphicData uri="http://schemas.openxmlformats.org/drawingml/2006/table">
            <a:tbl>
              <a:tblPr>
                <a:noFill/>
                <a:tableStyleId>{E1F12005-7FD4-4DE0-808A-2E450374D406}</a:tableStyleId>
              </a:tblPr>
              <a:tblGrid>
                <a:gridCol w="1751150">
                  <a:extLst>
                    <a:ext uri="{9D8B030D-6E8A-4147-A177-3AD203B41FA5}">
                      <a16:colId xmlns:a16="http://schemas.microsoft.com/office/drawing/2014/main" val="20000"/>
                    </a:ext>
                  </a:extLst>
                </a:gridCol>
                <a:gridCol w="1751150">
                  <a:extLst>
                    <a:ext uri="{9D8B030D-6E8A-4147-A177-3AD203B41FA5}">
                      <a16:colId xmlns:a16="http://schemas.microsoft.com/office/drawing/2014/main" val="20001"/>
                    </a:ext>
                  </a:extLst>
                </a:gridCol>
                <a:gridCol w="1751725">
                  <a:extLst>
                    <a:ext uri="{9D8B030D-6E8A-4147-A177-3AD203B41FA5}">
                      <a16:colId xmlns:a16="http://schemas.microsoft.com/office/drawing/2014/main" val="20002"/>
                    </a:ext>
                  </a:extLst>
                </a:gridCol>
              </a:tblGrid>
              <a:tr h="245425">
                <a:tc gridSpan="3">
                  <a:txBody>
                    <a:bodyPr/>
                    <a:lstStyle/>
                    <a:p>
                      <a:pPr marL="0" marR="0" lvl="0" indent="0" algn="l" rtl="0">
                        <a:spcBef>
                          <a:spcPts val="0"/>
                        </a:spcBef>
                        <a:spcAft>
                          <a:spcPts val="0"/>
                        </a:spcAft>
                        <a:buNone/>
                      </a:pPr>
                      <a:r>
                        <a:rPr lang="en-US" sz="1050" b="1">
                          <a:latin typeface="Calibri"/>
                          <a:ea typeface="Calibri"/>
                          <a:cs typeface="Calibri"/>
                          <a:sym typeface="Calibri"/>
                        </a:rPr>
                        <a:t>Important Personal or Family Events (e.g., move/displacement, marriage, birth, death etc.) </a:t>
                      </a:r>
                      <a:endParaRPr sz="1050">
                        <a:latin typeface="Calibri"/>
                        <a:ea typeface="Calibri"/>
                        <a:cs typeface="Calibri"/>
                        <a:sym typeface="Calibri"/>
                      </a:endParaRPr>
                    </a:p>
                  </a:txBody>
                  <a:tcPr marL="42275" marR="42275" marT="44225" marB="442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accent5"/>
                      </a:solidFill>
                      <a:prstDash val="solid"/>
                      <a:round/>
                      <a:headEnd type="none" w="sm" len="sm"/>
                      <a:tailEnd type="none" w="sm" len="sm"/>
                    </a:lnB>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0"/>
                  </a:ext>
                </a:extLst>
              </a:tr>
              <a:tr h="968425">
                <a:tc>
                  <a:txBody>
                    <a:bodyPr/>
                    <a:lstStyle/>
                    <a:p>
                      <a:pPr marL="0" marR="0" lvl="0" indent="0" algn="l" rtl="0">
                        <a:spcBef>
                          <a:spcPts val="0"/>
                        </a:spcBef>
                        <a:spcAft>
                          <a:spcPts val="0"/>
                        </a:spcAft>
                        <a:buNone/>
                      </a:pPr>
                      <a:r>
                        <a:rPr lang="en-US" sz="1050">
                          <a:latin typeface="Calibri"/>
                          <a:ea typeface="Calibri"/>
                          <a:cs typeface="Calibri"/>
                          <a:sym typeface="Calibri"/>
                        </a:rPr>
                        <a:t> </a:t>
                      </a:r>
                      <a:endParaRPr/>
                    </a:p>
                  </a:txBody>
                  <a:tcPr marL="42275" marR="42275" marT="44225" marB="442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a:txBody>
                    <a:bodyPr/>
                    <a:lstStyle/>
                    <a:p>
                      <a:pPr marL="0" marR="0" lvl="0" indent="0" algn="l" rtl="0">
                        <a:spcBef>
                          <a:spcPts val="0"/>
                        </a:spcBef>
                        <a:spcAft>
                          <a:spcPts val="0"/>
                        </a:spcAft>
                        <a:buNone/>
                      </a:pPr>
                      <a:endParaRPr sz="1050">
                        <a:latin typeface="Calibri"/>
                        <a:ea typeface="Calibri"/>
                        <a:cs typeface="Calibri"/>
                        <a:sym typeface="Calibri"/>
                      </a:endParaRPr>
                    </a:p>
                  </a:txBody>
                  <a:tcPr marL="42275" marR="42275" marT="44225" marB="442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a:txBody>
                    <a:bodyPr/>
                    <a:lstStyle/>
                    <a:p>
                      <a:pPr marL="0" marR="0" lvl="0" indent="0" algn="l" rtl="0">
                        <a:spcBef>
                          <a:spcPts val="0"/>
                        </a:spcBef>
                        <a:spcAft>
                          <a:spcPts val="0"/>
                        </a:spcAft>
                        <a:buNone/>
                      </a:pPr>
                      <a:endParaRPr sz="1050">
                        <a:latin typeface="Calibri"/>
                        <a:ea typeface="Calibri"/>
                        <a:cs typeface="Calibri"/>
                        <a:sym typeface="Calibri"/>
                      </a:endParaRPr>
                    </a:p>
                  </a:txBody>
                  <a:tcPr marL="42275" marR="42275" marT="44225" marB="442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B w="12700" cap="flat" cmpd="sng">
                      <a:solidFill>
                        <a:schemeClr val="accent5"/>
                      </a:solidFill>
                      <a:prstDash val="solid"/>
                      <a:round/>
                      <a:headEnd type="none" w="sm" len="sm"/>
                      <a:tailEnd type="none" w="sm" len="sm"/>
                    </a:lnB>
                  </a:tcPr>
                </a:tc>
                <a:extLst>
                  <a:ext uri="{0D108BD9-81ED-4DB2-BD59-A6C34878D82A}">
                    <a16:rowId xmlns:a16="http://schemas.microsoft.com/office/drawing/2014/main" val="10001"/>
                  </a:ext>
                </a:extLst>
              </a:tr>
              <a:tr h="245425">
                <a:tc gridSpan="3">
                  <a:txBody>
                    <a:bodyPr/>
                    <a:lstStyle/>
                    <a:p>
                      <a:pPr marL="0" marR="0" lvl="0" indent="0" algn="l" rtl="0">
                        <a:spcBef>
                          <a:spcPts val="0"/>
                        </a:spcBef>
                        <a:spcAft>
                          <a:spcPts val="0"/>
                        </a:spcAft>
                        <a:buNone/>
                      </a:pPr>
                      <a:r>
                        <a:rPr lang="en-US" sz="1050" b="1">
                          <a:latin typeface="Calibri"/>
                          <a:ea typeface="Calibri"/>
                          <a:cs typeface="Calibri"/>
                          <a:sym typeface="Calibri"/>
                        </a:rPr>
                        <a:t>Special or Important Relationships (e.g., family members, friends, neighbors, coaches)</a:t>
                      </a:r>
                      <a:endParaRPr sz="1050">
                        <a:latin typeface="Calibri"/>
                        <a:ea typeface="Calibri"/>
                        <a:cs typeface="Calibri"/>
                        <a:sym typeface="Calibri"/>
                      </a:endParaRPr>
                    </a:p>
                  </a:txBody>
                  <a:tcPr marL="42275" marR="42275" marT="44225" marB="442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2"/>
                  </a:ext>
                </a:extLst>
              </a:tr>
              <a:tr h="968425">
                <a:tc>
                  <a:txBody>
                    <a:bodyPr/>
                    <a:lstStyle/>
                    <a:p>
                      <a:pPr marL="0" marR="0" lvl="0" indent="0" algn="l" rtl="0">
                        <a:spcBef>
                          <a:spcPts val="0"/>
                        </a:spcBef>
                        <a:spcAft>
                          <a:spcPts val="0"/>
                        </a:spcAft>
                        <a:buNone/>
                      </a:pPr>
                      <a:endParaRPr sz="1050">
                        <a:latin typeface="Calibri"/>
                        <a:ea typeface="Calibri"/>
                        <a:cs typeface="Calibri"/>
                        <a:sym typeface="Calibri"/>
                      </a:endParaRPr>
                    </a:p>
                  </a:txBody>
                  <a:tcPr marL="42275" marR="42275" marT="44225" marB="442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a:txBody>
                    <a:bodyPr/>
                    <a:lstStyle/>
                    <a:p>
                      <a:pPr marL="0" marR="0" lvl="0" indent="0" algn="l" rtl="0">
                        <a:spcBef>
                          <a:spcPts val="0"/>
                        </a:spcBef>
                        <a:spcAft>
                          <a:spcPts val="0"/>
                        </a:spcAft>
                        <a:buNone/>
                      </a:pPr>
                      <a:endParaRPr sz="1050">
                        <a:latin typeface="Calibri"/>
                        <a:ea typeface="Calibri"/>
                        <a:cs typeface="Calibri"/>
                        <a:sym typeface="Calibri"/>
                      </a:endParaRPr>
                    </a:p>
                  </a:txBody>
                  <a:tcPr marL="42275" marR="42275" marT="44225" marB="442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a:txBody>
                    <a:bodyPr/>
                    <a:lstStyle/>
                    <a:p>
                      <a:pPr marL="0" marR="0" lvl="0" indent="0" algn="l" rtl="0">
                        <a:spcBef>
                          <a:spcPts val="0"/>
                        </a:spcBef>
                        <a:spcAft>
                          <a:spcPts val="0"/>
                        </a:spcAft>
                        <a:buNone/>
                      </a:pPr>
                      <a:endParaRPr sz="1050">
                        <a:latin typeface="Calibri"/>
                        <a:ea typeface="Calibri"/>
                        <a:cs typeface="Calibri"/>
                        <a:sym typeface="Calibri"/>
                      </a:endParaRPr>
                    </a:p>
                  </a:txBody>
                  <a:tcPr marL="42275" marR="42275" marT="44225" marB="442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B w="12700" cap="flat" cmpd="sng">
                      <a:solidFill>
                        <a:schemeClr val="accent5"/>
                      </a:solidFill>
                      <a:prstDash val="solid"/>
                      <a:round/>
                      <a:headEnd type="none" w="sm" len="sm"/>
                      <a:tailEnd type="none" w="sm" len="sm"/>
                    </a:lnB>
                  </a:tcPr>
                </a:tc>
                <a:extLst>
                  <a:ext uri="{0D108BD9-81ED-4DB2-BD59-A6C34878D82A}">
                    <a16:rowId xmlns:a16="http://schemas.microsoft.com/office/drawing/2014/main" val="10003"/>
                  </a:ext>
                </a:extLst>
              </a:tr>
              <a:tr h="245425">
                <a:tc gridSpan="3">
                  <a:txBody>
                    <a:bodyPr/>
                    <a:lstStyle/>
                    <a:p>
                      <a:pPr marL="0" marR="0" lvl="0" indent="0" algn="l" rtl="0">
                        <a:spcBef>
                          <a:spcPts val="0"/>
                        </a:spcBef>
                        <a:spcAft>
                          <a:spcPts val="0"/>
                        </a:spcAft>
                        <a:buNone/>
                      </a:pPr>
                      <a:r>
                        <a:rPr lang="en-US" sz="1050" b="1">
                          <a:latin typeface="Calibri"/>
                          <a:ea typeface="Calibri"/>
                          <a:cs typeface="Calibri"/>
                          <a:sym typeface="Calibri"/>
                        </a:rPr>
                        <a:t>Sad Events (e.g., loss of a loved one, personal event, family event, community event, etc.). </a:t>
                      </a:r>
                      <a:endParaRPr sz="1050">
                        <a:latin typeface="Calibri"/>
                        <a:ea typeface="Calibri"/>
                        <a:cs typeface="Calibri"/>
                        <a:sym typeface="Calibri"/>
                      </a:endParaRPr>
                    </a:p>
                  </a:txBody>
                  <a:tcPr marL="42275" marR="42275" marT="44225" marB="442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4"/>
                  </a:ext>
                </a:extLst>
              </a:tr>
              <a:tr h="968425">
                <a:tc>
                  <a:txBody>
                    <a:bodyPr/>
                    <a:lstStyle/>
                    <a:p>
                      <a:pPr marL="0" marR="0" lvl="0" indent="0" algn="l" rtl="0">
                        <a:spcBef>
                          <a:spcPts val="0"/>
                        </a:spcBef>
                        <a:spcAft>
                          <a:spcPts val="0"/>
                        </a:spcAft>
                        <a:buNone/>
                      </a:pPr>
                      <a:r>
                        <a:rPr lang="en-US" sz="1050">
                          <a:latin typeface="Calibri"/>
                          <a:ea typeface="Calibri"/>
                          <a:cs typeface="Calibri"/>
                          <a:sym typeface="Calibri"/>
                        </a:rPr>
                        <a:t> </a:t>
                      </a:r>
                      <a:endParaRPr/>
                    </a:p>
                  </a:txBody>
                  <a:tcPr marL="42275" marR="42275" marT="44225" marB="442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a:txBody>
                    <a:bodyPr/>
                    <a:lstStyle/>
                    <a:p>
                      <a:pPr marL="0" marR="0" lvl="0" indent="0" algn="l" rtl="0">
                        <a:spcBef>
                          <a:spcPts val="0"/>
                        </a:spcBef>
                        <a:spcAft>
                          <a:spcPts val="0"/>
                        </a:spcAft>
                        <a:buNone/>
                      </a:pPr>
                      <a:endParaRPr sz="1050">
                        <a:latin typeface="Calibri"/>
                        <a:ea typeface="Calibri"/>
                        <a:cs typeface="Calibri"/>
                        <a:sym typeface="Calibri"/>
                      </a:endParaRPr>
                    </a:p>
                  </a:txBody>
                  <a:tcPr marL="42275" marR="42275" marT="44225" marB="442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a:txBody>
                    <a:bodyPr/>
                    <a:lstStyle/>
                    <a:p>
                      <a:pPr marL="0" marR="0" lvl="0" indent="0" algn="l" rtl="0">
                        <a:spcBef>
                          <a:spcPts val="0"/>
                        </a:spcBef>
                        <a:spcAft>
                          <a:spcPts val="0"/>
                        </a:spcAft>
                        <a:buNone/>
                      </a:pPr>
                      <a:endParaRPr sz="1050">
                        <a:latin typeface="Calibri"/>
                        <a:ea typeface="Calibri"/>
                        <a:cs typeface="Calibri"/>
                        <a:sym typeface="Calibri"/>
                      </a:endParaRPr>
                    </a:p>
                  </a:txBody>
                  <a:tcPr marL="42275" marR="42275" marT="44225" marB="442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extLst>
                  <a:ext uri="{0D108BD9-81ED-4DB2-BD59-A6C34878D82A}">
                    <a16:rowId xmlns:a16="http://schemas.microsoft.com/office/drawing/2014/main" val="10005"/>
                  </a:ext>
                </a:extLst>
              </a:tr>
              <a:tr h="245425">
                <a:tc gridSpan="3">
                  <a:txBody>
                    <a:bodyPr/>
                    <a:lstStyle/>
                    <a:p>
                      <a:pPr marL="0" marR="0" lvl="0" indent="0" algn="l" rtl="0">
                        <a:spcBef>
                          <a:spcPts val="0"/>
                        </a:spcBef>
                        <a:spcAft>
                          <a:spcPts val="0"/>
                        </a:spcAft>
                        <a:buNone/>
                      </a:pPr>
                      <a:r>
                        <a:rPr lang="en-US" sz="1050" b="1">
                          <a:latin typeface="Calibri"/>
                          <a:ea typeface="Calibri"/>
                          <a:cs typeface="Calibri"/>
                          <a:sym typeface="Calibri"/>
                        </a:rPr>
                        <a:t>Change Events (e.g., moving, displacement, starting a new school) </a:t>
                      </a:r>
                      <a:endParaRPr sz="1050">
                        <a:latin typeface="Calibri"/>
                        <a:ea typeface="Calibri"/>
                        <a:cs typeface="Calibri"/>
                        <a:sym typeface="Calibri"/>
                      </a:endParaRPr>
                    </a:p>
                  </a:txBody>
                  <a:tcPr marL="42275" marR="42275" marT="44225" marB="442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6"/>
                  </a:ext>
                </a:extLst>
              </a:tr>
              <a:tr h="968425">
                <a:tc>
                  <a:txBody>
                    <a:bodyPr/>
                    <a:lstStyle/>
                    <a:p>
                      <a:pPr marL="0" marR="0" lvl="0" indent="0" algn="l" rtl="0">
                        <a:spcBef>
                          <a:spcPts val="0"/>
                        </a:spcBef>
                        <a:spcAft>
                          <a:spcPts val="0"/>
                        </a:spcAft>
                        <a:buNone/>
                      </a:pPr>
                      <a:endParaRPr sz="1050">
                        <a:latin typeface="Calibri"/>
                        <a:ea typeface="Calibri"/>
                        <a:cs typeface="Calibri"/>
                        <a:sym typeface="Calibri"/>
                      </a:endParaRPr>
                    </a:p>
                  </a:txBody>
                  <a:tcPr marL="42275" marR="42275" marT="44225" marB="442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a:txBody>
                    <a:bodyPr/>
                    <a:lstStyle/>
                    <a:p>
                      <a:pPr marL="0" marR="0" lvl="0" indent="0" algn="l" rtl="0">
                        <a:spcBef>
                          <a:spcPts val="0"/>
                        </a:spcBef>
                        <a:spcAft>
                          <a:spcPts val="0"/>
                        </a:spcAft>
                        <a:buNone/>
                      </a:pPr>
                      <a:endParaRPr sz="1050">
                        <a:latin typeface="Calibri"/>
                        <a:ea typeface="Calibri"/>
                        <a:cs typeface="Calibri"/>
                        <a:sym typeface="Calibri"/>
                      </a:endParaRPr>
                    </a:p>
                  </a:txBody>
                  <a:tcPr marL="42275" marR="42275" marT="44225" marB="442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a:txBody>
                    <a:bodyPr/>
                    <a:lstStyle/>
                    <a:p>
                      <a:pPr marL="0" marR="0" lvl="0" indent="0" algn="l" rtl="0">
                        <a:spcBef>
                          <a:spcPts val="0"/>
                        </a:spcBef>
                        <a:spcAft>
                          <a:spcPts val="0"/>
                        </a:spcAft>
                        <a:buNone/>
                      </a:pPr>
                      <a:r>
                        <a:rPr lang="en-US" sz="1050">
                          <a:latin typeface="Calibri"/>
                          <a:ea typeface="Calibri"/>
                          <a:cs typeface="Calibri"/>
                          <a:sym typeface="Calibri"/>
                        </a:rPr>
                        <a:t> </a:t>
                      </a:r>
                      <a:endParaRPr/>
                    </a:p>
                  </a:txBody>
                  <a:tcPr marL="42275" marR="42275" marT="44225" marB="442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extLst>
                  <a:ext uri="{0D108BD9-81ED-4DB2-BD59-A6C34878D82A}">
                    <a16:rowId xmlns:a16="http://schemas.microsoft.com/office/drawing/2014/main" val="10007"/>
                  </a:ext>
                </a:extLst>
              </a:tr>
              <a:tr h="245425">
                <a:tc gridSpan="3">
                  <a:txBody>
                    <a:bodyPr/>
                    <a:lstStyle/>
                    <a:p>
                      <a:pPr marL="0" marR="0" lvl="0" indent="0" algn="l" rtl="0">
                        <a:spcBef>
                          <a:spcPts val="0"/>
                        </a:spcBef>
                        <a:spcAft>
                          <a:spcPts val="0"/>
                        </a:spcAft>
                        <a:buNone/>
                      </a:pPr>
                      <a:r>
                        <a:rPr lang="en-US" sz="1050" b="1">
                          <a:latin typeface="Calibri"/>
                          <a:ea typeface="Calibri"/>
                          <a:cs typeface="Calibri"/>
                          <a:sym typeface="Calibri"/>
                        </a:rPr>
                        <a:t>Favorite Times (e.g., favorite memories or experiences)</a:t>
                      </a:r>
                      <a:endParaRPr sz="1050">
                        <a:latin typeface="Calibri"/>
                        <a:ea typeface="Calibri"/>
                        <a:cs typeface="Calibri"/>
                        <a:sym typeface="Calibri"/>
                      </a:endParaRPr>
                    </a:p>
                  </a:txBody>
                  <a:tcPr marL="42275" marR="42275" marT="44225" marB="442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8"/>
                  </a:ext>
                </a:extLst>
              </a:tr>
              <a:tr h="968425">
                <a:tc>
                  <a:txBody>
                    <a:bodyPr/>
                    <a:lstStyle/>
                    <a:p>
                      <a:pPr marL="0" marR="0" lvl="0" indent="0" algn="l" rtl="0">
                        <a:spcBef>
                          <a:spcPts val="0"/>
                        </a:spcBef>
                        <a:spcAft>
                          <a:spcPts val="0"/>
                        </a:spcAft>
                        <a:buNone/>
                      </a:pPr>
                      <a:endParaRPr sz="1050">
                        <a:latin typeface="Calibri"/>
                        <a:ea typeface="Calibri"/>
                        <a:cs typeface="Calibri"/>
                        <a:sym typeface="Calibri"/>
                      </a:endParaRPr>
                    </a:p>
                  </a:txBody>
                  <a:tcPr marL="42275" marR="42275" marT="44225" marB="442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a:txBody>
                    <a:bodyPr/>
                    <a:lstStyle/>
                    <a:p>
                      <a:pPr marL="0" marR="0" lvl="0" indent="0" algn="l" rtl="0">
                        <a:spcBef>
                          <a:spcPts val="0"/>
                        </a:spcBef>
                        <a:spcAft>
                          <a:spcPts val="0"/>
                        </a:spcAft>
                        <a:buNone/>
                      </a:pPr>
                      <a:endParaRPr sz="1050">
                        <a:latin typeface="Calibri"/>
                        <a:ea typeface="Calibri"/>
                        <a:cs typeface="Calibri"/>
                        <a:sym typeface="Calibri"/>
                      </a:endParaRPr>
                    </a:p>
                  </a:txBody>
                  <a:tcPr marL="42275" marR="42275" marT="44225" marB="442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a:txBody>
                    <a:bodyPr/>
                    <a:lstStyle/>
                    <a:p>
                      <a:pPr marL="0" marR="0" lvl="0" indent="0" algn="l" rtl="0">
                        <a:spcBef>
                          <a:spcPts val="0"/>
                        </a:spcBef>
                        <a:spcAft>
                          <a:spcPts val="0"/>
                        </a:spcAft>
                        <a:buNone/>
                      </a:pPr>
                      <a:endParaRPr sz="1050">
                        <a:latin typeface="Calibri"/>
                        <a:ea typeface="Calibri"/>
                        <a:cs typeface="Calibri"/>
                        <a:sym typeface="Calibri"/>
                      </a:endParaRPr>
                    </a:p>
                  </a:txBody>
                  <a:tcPr marL="42275" marR="42275" marT="44225" marB="442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extLst>
                  <a:ext uri="{0D108BD9-81ED-4DB2-BD59-A6C34878D82A}">
                    <a16:rowId xmlns:a16="http://schemas.microsoft.com/office/drawing/2014/main" val="10009"/>
                  </a:ext>
                </a:extLst>
              </a:tr>
              <a:tr h="245425">
                <a:tc gridSpan="3">
                  <a:txBody>
                    <a:bodyPr/>
                    <a:lstStyle/>
                    <a:p>
                      <a:pPr marL="0" marR="0" lvl="0" indent="0" algn="l" rtl="0">
                        <a:spcBef>
                          <a:spcPts val="0"/>
                        </a:spcBef>
                        <a:spcAft>
                          <a:spcPts val="0"/>
                        </a:spcAft>
                        <a:buNone/>
                      </a:pPr>
                      <a:r>
                        <a:rPr lang="en-US" sz="1050" b="1">
                          <a:latin typeface="Calibri"/>
                          <a:ea typeface="Calibri"/>
                          <a:cs typeface="Calibri"/>
                          <a:sym typeface="Calibri"/>
                        </a:rPr>
                        <a:t>Personal strengths (problem-solving skills, being a good friend etc.)</a:t>
                      </a:r>
                      <a:endParaRPr sz="1050">
                        <a:latin typeface="Calibri"/>
                        <a:ea typeface="Calibri"/>
                        <a:cs typeface="Calibri"/>
                        <a:sym typeface="Calibri"/>
                      </a:endParaRPr>
                    </a:p>
                  </a:txBody>
                  <a:tcPr marL="42275" marR="42275" marT="44225" marB="442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10"/>
                  </a:ext>
                </a:extLst>
              </a:tr>
              <a:tr h="968425">
                <a:tc>
                  <a:txBody>
                    <a:bodyPr/>
                    <a:lstStyle/>
                    <a:p>
                      <a:pPr marL="0" marR="0" lvl="0" indent="0" algn="l" rtl="0">
                        <a:spcBef>
                          <a:spcPts val="0"/>
                        </a:spcBef>
                        <a:spcAft>
                          <a:spcPts val="0"/>
                        </a:spcAft>
                        <a:buNone/>
                      </a:pPr>
                      <a:endParaRPr sz="1050">
                        <a:latin typeface="Calibri"/>
                        <a:ea typeface="Calibri"/>
                        <a:cs typeface="Calibri"/>
                        <a:sym typeface="Calibri"/>
                      </a:endParaRPr>
                    </a:p>
                  </a:txBody>
                  <a:tcPr marL="42275" marR="42275" marT="44225" marB="442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a:txBody>
                    <a:bodyPr/>
                    <a:lstStyle/>
                    <a:p>
                      <a:pPr marL="0" marR="0" lvl="0" indent="0" algn="l" rtl="0">
                        <a:spcBef>
                          <a:spcPts val="0"/>
                        </a:spcBef>
                        <a:spcAft>
                          <a:spcPts val="0"/>
                        </a:spcAft>
                        <a:buNone/>
                      </a:pPr>
                      <a:endParaRPr sz="1050">
                        <a:latin typeface="Calibri"/>
                        <a:ea typeface="Calibri"/>
                        <a:cs typeface="Calibri"/>
                        <a:sym typeface="Calibri"/>
                      </a:endParaRPr>
                    </a:p>
                  </a:txBody>
                  <a:tcPr marL="42275" marR="42275" marT="44225" marB="442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a:txBody>
                    <a:bodyPr/>
                    <a:lstStyle/>
                    <a:p>
                      <a:pPr marL="0" marR="0" lvl="0" indent="0" algn="l" rtl="0">
                        <a:spcBef>
                          <a:spcPts val="0"/>
                        </a:spcBef>
                        <a:spcAft>
                          <a:spcPts val="0"/>
                        </a:spcAft>
                        <a:buNone/>
                      </a:pPr>
                      <a:endParaRPr sz="1050">
                        <a:latin typeface="Calibri"/>
                        <a:ea typeface="Calibri"/>
                        <a:cs typeface="Calibri"/>
                        <a:sym typeface="Calibri"/>
                      </a:endParaRPr>
                    </a:p>
                  </a:txBody>
                  <a:tcPr marL="42275" marR="42275" marT="44225" marB="442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pic>
        <p:nvPicPr>
          <p:cNvPr id="2524" name="Google Shape;2524;p98" descr="Daily calendar with solid fill"/>
          <p:cNvPicPr preferRelativeResize="0"/>
          <p:nvPr/>
        </p:nvPicPr>
        <p:blipFill rotWithShape="1">
          <a:blip r:embed="rId3">
            <a:alphaModFix/>
          </a:blip>
          <a:srcRect/>
          <a:stretch/>
        </p:blipFill>
        <p:spPr>
          <a:xfrm>
            <a:off x="1036638" y="1991606"/>
            <a:ext cx="352425" cy="352425"/>
          </a:xfrm>
          <a:prstGeom prst="rect">
            <a:avLst/>
          </a:prstGeom>
          <a:noFill/>
          <a:ln>
            <a:noFill/>
          </a:ln>
        </p:spPr>
      </p:pic>
      <p:grpSp>
        <p:nvGrpSpPr>
          <p:cNvPr id="2525" name="Google Shape;2525;p98"/>
          <p:cNvGrpSpPr/>
          <p:nvPr/>
        </p:nvGrpSpPr>
        <p:grpSpPr>
          <a:xfrm>
            <a:off x="1126094" y="3295010"/>
            <a:ext cx="131763" cy="330200"/>
            <a:chOff x="0" y="0"/>
            <a:chExt cx="132075" cy="329567"/>
          </a:xfrm>
        </p:grpSpPr>
        <p:sp>
          <p:nvSpPr>
            <p:cNvPr id="2526" name="Google Shape;2526;p98"/>
            <p:cNvSpPr/>
            <p:nvPr/>
          </p:nvSpPr>
          <p:spPr>
            <a:xfrm>
              <a:off x="969" y="154634"/>
              <a:ext cx="130594" cy="174933"/>
            </a:xfrm>
            <a:custGeom>
              <a:avLst/>
              <a:gdLst/>
              <a:ahLst/>
              <a:cxnLst/>
              <a:rect l="l" t="t" r="r" b="b"/>
              <a:pathLst>
                <a:path w="120000" h="120000" extrusionOk="0">
                  <a:moveTo>
                    <a:pt x="60000" y="0"/>
                  </a:moveTo>
                  <a:lnTo>
                    <a:pt x="60000" y="0"/>
                  </a:lnTo>
                  <a:lnTo>
                    <a:pt x="60000" y="0"/>
                  </a:lnTo>
                  <a:cubicBezTo>
                    <a:pt x="93137" y="0"/>
                    <a:pt x="120000" y="20054"/>
                    <a:pt x="120000" y="44792"/>
                  </a:cubicBezTo>
                  <a:lnTo>
                    <a:pt x="120000" y="120000"/>
                  </a:lnTo>
                  <a:cubicBezTo>
                    <a:pt x="120000" y="120001"/>
                    <a:pt x="120000" y="120001"/>
                    <a:pt x="119999" y="120001"/>
                  </a:cubicBezTo>
                  <a:lnTo>
                    <a:pt x="0" y="120000"/>
                  </a:lnTo>
                  <a:lnTo>
                    <a:pt x="0" y="120000"/>
                  </a:lnTo>
                  <a:cubicBezTo>
                    <a:pt x="-1" y="120000"/>
                    <a:pt x="-1" y="120000"/>
                    <a:pt x="-1" y="119999"/>
                  </a:cubicBezTo>
                  <a:lnTo>
                    <a:pt x="0" y="44792"/>
                  </a:lnTo>
                  <a:lnTo>
                    <a:pt x="0" y="44792"/>
                  </a:lnTo>
                  <a:cubicBezTo>
                    <a:pt x="0" y="20054"/>
                    <a:pt x="26863" y="0"/>
                    <a:pt x="60000" y="0"/>
                  </a:cubicBezTo>
                  <a:close/>
                </a:path>
              </a:pathLst>
            </a:custGeom>
            <a:solidFill>
              <a:srgbClr val="BDE8E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7" name="Google Shape;2527;p98"/>
            <p:cNvSpPr/>
            <p:nvPr/>
          </p:nvSpPr>
          <p:spPr>
            <a:xfrm>
              <a:off x="0" y="0"/>
              <a:ext cx="132075" cy="131966"/>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rgbClr val="BDE8E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2528" name="Google Shape;2528;p98" descr="Broken Heart with solid fill"/>
          <p:cNvPicPr preferRelativeResize="0"/>
          <p:nvPr/>
        </p:nvPicPr>
        <p:blipFill rotWithShape="1">
          <a:blip r:embed="rId4">
            <a:alphaModFix/>
          </a:blip>
          <a:srcRect/>
          <a:stretch/>
        </p:blipFill>
        <p:spPr>
          <a:xfrm>
            <a:off x="1050924" y="4436865"/>
            <a:ext cx="346075" cy="346075"/>
          </a:xfrm>
          <a:prstGeom prst="rect">
            <a:avLst/>
          </a:prstGeom>
          <a:noFill/>
          <a:ln>
            <a:noFill/>
          </a:ln>
        </p:spPr>
      </p:pic>
      <p:pic>
        <p:nvPicPr>
          <p:cNvPr id="2529" name="Google Shape;2529;p98" descr="Heart with solid fill"/>
          <p:cNvPicPr preferRelativeResize="0"/>
          <p:nvPr/>
        </p:nvPicPr>
        <p:blipFill rotWithShape="1">
          <a:blip r:embed="rId5">
            <a:alphaModFix/>
          </a:blip>
          <a:srcRect/>
          <a:stretch/>
        </p:blipFill>
        <p:spPr>
          <a:xfrm>
            <a:off x="1031920" y="6930811"/>
            <a:ext cx="327025" cy="328613"/>
          </a:xfrm>
          <a:prstGeom prst="rect">
            <a:avLst/>
          </a:prstGeom>
          <a:noFill/>
          <a:ln>
            <a:noFill/>
          </a:ln>
        </p:spPr>
      </p:pic>
      <p:pic>
        <p:nvPicPr>
          <p:cNvPr id="2530" name="Google Shape;2530;p98" descr="Dumbbell with solid fill"/>
          <p:cNvPicPr preferRelativeResize="0"/>
          <p:nvPr/>
        </p:nvPicPr>
        <p:blipFill rotWithShape="1">
          <a:blip r:embed="rId6">
            <a:alphaModFix/>
          </a:blip>
          <a:srcRect/>
          <a:stretch/>
        </p:blipFill>
        <p:spPr>
          <a:xfrm rot="1548258">
            <a:off x="1046955" y="8060507"/>
            <a:ext cx="331788" cy="330200"/>
          </a:xfrm>
          <a:prstGeom prst="rect">
            <a:avLst/>
          </a:prstGeom>
          <a:noFill/>
          <a:ln>
            <a:noFill/>
          </a:ln>
        </p:spPr>
      </p:pic>
      <p:sp>
        <p:nvSpPr>
          <p:cNvPr id="2531" name="Google Shape;2531;p98"/>
          <p:cNvSpPr/>
          <p:nvPr/>
        </p:nvSpPr>
        <p:spPr>
          <a:xfrm rot="1782986">
            <a:off x="286724" y="301110"/>
            <a:ext cx="335595" cy="289306"/>
          </a:xfrm>
          <a:prstGeom prst="hexagon">
            <a:avLst>
              <a:gd name="adj" fmla="val 28965"/>
              <a:gd name="vf" fmla="val 115470"/>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32" name="Google Shape;2532;p98"/>
          <p:cNvSpPr/>
          <p:nvPr/>
        </p:nvSpPr>
        <p:spPr>
          <a:xfrm rot="1782986">
            <a:off x="286724" y="763955"/>
            <a:ext cx="335595" cy="289306"/>
          </a:xfrm>
          <a:prstGeom prst="hexagon">
            <a:avLst>
              <a:gd name="adj" fmla="val 28965"/>
              <a:gd name="vf" fmla="val 115470"/>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33" name="Google Shape;2533;p98"/>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34" name="Google Shape;2534;p98"/>
          <p:cNvSpPr/>
          <p:nvPr/>
        </p:nvSpPr>
        <p:spPr>
          <a:xfrm rot="1782986">
            <a:off x="286724" y="1689645"/>
            <a:ext cx="335595" cy="289306"/>
          </a:xfrm>
          <a:prstGeom prst="hexagon">
            <a:avLst>
              <a:gd name="adj" fmla="val 28965"/>
              <a:gd name="vf" fmla="val 115470"/>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35" name="Google Shape;2535;p98"/>
          <p:cNvSpPr/>
          <p:nvPr/>
        </p:nvSpPr>
        <p:spPr>
          <a:xfrm rot="1782986">
            <a:off x="286724" y="2152490"/>
            <a:ext cx="335595" cy="289306"/>
          </a:xfrm>
          <a:prstGeom prst="hexagon">
            <a:avLst>
              <a:gd name="adj" fmla="val 28965"/>
              <a:gd name="vf" fmla="val 115470"/>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2539"/>
        <p:cNvGrpSpPr/>
        <p:nvPr/>
      </p:nvGrpSpPr>
      <p:grpSpPr>
        <a:xfrm>
          <a:off x="0" y="0"/>
          <a:ext cx="0" cy="0"/>
          <a:chOff x="0" y="0"/>
          <a:chExt cx="0" cy="0"/>
        </a:xfrm>
      </p:grpSpPr>
      <p:sp>
        <p:nvSpPr>
          <p:cNvPr id="2540" name="Google Shape;2540;p99"/>
          <p:cNvSpPr/>
          <p:nvPr/>
        </p:nvSpPr>
        <p:spPr>
          <a:xfrm>
            <a:off x="946411" y="781012"/>
            <a:ext cx="580419" cy="8343975"/>
          </a:xfrm>
          <a:custGeom>
            <a:avLst/>
            <a:gdLst/>
            <a:ahLst/>
            <a:cxnLst/>
            <a:rect l="l" t="t" r="r" b="b"/>
            <a:pathLst>
              <a:path w="120000" h="120000" extrusionOk="0">
                <a:moveTo>
                  <a:pt x="0" y="4174"/>
                </a:moveTo>
                <a:lnTo>
                  <a:pt x="60000" y="0"/>
                </a:lnTo>
                <a:lnTo>
                  <a:pt x="120000" y="4174"/>
                </a:lnTo>
                <a:lnTo>
                  <a:pt x="90000" y="4174"/>
                </a:lnTo>
                <a:lnTo>
                  <a:pt x="90000" y="115826"/>
                </a:lnTo>
                <a:lnTo>
                  <a:pt x="120000" y="115826"/>
                </a:lnTo>
                <a:lnTo>
                  <a:pt x="60000" y="120000"/>
                </a:lnTo>
                <a:lnTo>
                  <a:pt x="0" y="115826"/>
                </a:lnTo>
                <a:lnTo>
                  <a:pt x="30000" y="115826"/>
                </a:lnTo>
                <a:lnTo>
                  <a:pt x="30000" y="4174"/>
                </a:ln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1" name="Google Shape;2541;p99"/>
          <p:cNvSpPr txBox="1"/>
          <p:nvPr/>
        </p:nvSpPr>
        <p:spPr>
          <a:xfrm rot="-5400000">
            <a:off x="1332076" y="8400432"/>
            <a:ext cx="86957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THEN</a:t>
            </a:r>
            <a:endParaRPr sz="1200" b="1">
              <a:solidFill>
                <a:schemeClr val="dk1"/>
              </a:solidFill>
              <a:latin typeface="Calibri"/>
              <a:ea typeface="Calibri"/>
              <a:cs typeface="Calibri"/>
              <a:sym typeface="Calibri"/>
            </a:endParaRPr>
          </a:p>
        </p:txBody>
      </p:sp>
      <p:sp>
        <p:nvSpPr>
          <p:cNvPr id="2542" name="Google Shape;2542;p99"/>
          <p:cNvSpPr txBox="1"/>
          <p:nvPr/>
        </p:nvSpPr>
        <p:spPr>
          <a:xfrm rot="-5400000">
            <a:off x="1344707" y="1228571"/>
            <a:ext cx="86957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1">
                <a:solidFill>
                  <a:schemeClr val="dk1"/>
                </a:solidFill>
                <a:latin typeface="Calibri"/>
                <a:ea typeface="Calibri"/>
                <a:cs typeface="Calibri"/>
                <a:sym typeface="Calibri"/>
              </a:rPr>
              <a:t>NOW</a:t>
            </a:r>
            <a:endParaRPr sz="1200" b="1">
              <a:solidFill>
                <a:schemeClr val="dk1"/>
              </a:solidFill>
              <a:latin typeface="Calibri"/>
              <a:ea typeface="Calibri"/>
              <a:cs typeface="Calibri"/>
              <a:sym typeface="Calibri"/>
            </a:endParaRPr>
          </a:p>
        </p:txBody>
      </p:sp>
      <p:sp>
        <p:nvSpPr>
          <p:cNvPr id="2543" name="Google Shape;2543;p99"/>
          <p:cNvSpPr/>
          <p:nvPr/>
        </p:nvSpPr>
        <p:spPr>
          <a:xfrm rot="1782986">
            <a:off x="286724" y="301110"/>
            <a:ext cx="335595" cy="289306"/>
          </a:xfrm>
          <a:prstGeom prst="hexagon">
            <a:avLst>
              <a:gd name="adj" fmla="val 28965"/>
              <a:gd name="vf" fmla="val 115470"/>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44" name="Google Shape;2544;p99"/>
          <p:cNvSpPr/>
          <p:nvPr/>
        </p:nvSpPr>
        <p:spPr>
          <a:xfrm rot="1782986">
            <a:off x="286724" y="763955"/>
            <a:ext cx="335595" cy="289306"/>
          </a:xfrm>
          <a:prstGeom prst="hexagon">
            <a:avLst>
              <a:gd name="adj" fmla="val 28965"/>
              <a:gd name="vf" fmla="val 115470"/>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45" name="Google Shape;2545;p99"/>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46" name="Google Shape;2546;p99"/>
          <p:cNvSpPr/>
          <p:nvPr/>
        </p:nvSpPr>
        <p:spPr>
          <a:xfrm rot="1782986">
            <a:off x="286724" y="1689645"/>
            <a:ext cx="335595" cy="289306"/>
          </a:xfrm>
          <a:prstGeom prst="hexagon">
            <a:avLst>
              <a:gd name="adj" fmla="val 28965"/>
              <a:gd name="vf" fmla="val 115470"/>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47" name="Google Shape;2547;p99"/>
          <p:cNvSpPr/>
          <p:nvPr/>
        </p:nvSpPr>
        <p:spPr>
          <a:xfrm rot="1782986">
            <a:off x="286724" y="2152490"/>
            <a:ext cx="335595" cy="289306"/>
          </a:xfrm>
          <a:prstGeom prst="hexagon">
            <a:avLst>
              <a:gd name="adj" fmla="val 28965"/>
              <a:gd name="vf" fmla="val 115470"/>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CPCM">
      <a:dk1>
        <a:srgbClr val="000000"/>
      </a:dk1>
      <a:lt1>
        <a:srgbClr val="FFFFFF"/>
      </a:lt1>
      <a:dk2>
        <a:srgbClr val="44546A"/>
      </a:dk2>
      <a:lt2>
        <a:srgbClr val="E7E6E6"/>
      </a:lt2>
      <a:accent1>
        <a:srgbClr val="954D84"/>
      </a:accent1>
      <a:accent2>
        <a:srgbClr val="B08BA1"/>
      </a:accent2>
      <a:accent3>
        <a:srgbClr val="8ACA84"/>
      </a:accent3>
      <a:accent4>
        <a:srgbClr val="1D8CC8"/>
      </a:accent4>
      <a:accent5>
        <a:srgbClr val="5FC6C5"/>
      </a:accent5>
      <a:accent6>
        <a:srgbClr val="8D9EAE"/>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768</TotalTime>
  <Words>17725</Words>
  <Application>Microsoft Office PowerPoint</Application>
  <PresentationFormat>A4 Paper (210x297 mm)</PresentationFormat>
  <Paragraphs>1475</Paragraphs>
  <Slides>110</Slides>
  <Notes>110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110</vt:i4>
      </vt:variant>
    </vt:vector>
  </HeadingPairs>
  <TitlesOfParts>
    <vt:vector size="116" baseType="lpstr">
      <vt:lpstr>Garamond</vt:lpstr>
      <vt:lpstr>Arial</vt:lpstr>
      <vt:lpstr>Federo</vt:lpstr>
      <vt:lpstr>Calibri</vt:lpstr>
      <vt:lpstr>Overlock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Justina Li</dc:creator>
  <cp:lastModifiedBy>Ilse Van der Straeten</cp:lastModifiedBy>
  <cp:revision>37</cp:revision>
  <dcterms:created xsi:type="dcterms:W3CDTF">2021-10-28T18:27:06Z</dcterms:created>
  <dcterms:modified xsi:type="dcterms:W3CDTF">2023-05-26T10:05:17Z</dcterms:modified>
</cp:coreProperties>
</file>