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A49_5D3F04AD.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ABE_9A309B62.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modernComment_B71_C60BDDEA.xml" ContentType="application/vnd.ms-powerpoint.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60" r:id="rId3"/>
    <p:sldId id="258" r:id="rId4"/>
    <p:sldId id="259" r:id="rId5"/>
    <p:sldId id="2630" r:id="rId6"/>
    <p:sldId id="263" r:id="rId7"/>
    <p:sldId id="2615" r:id="rId8"/>
    <p:sldId id="2622" r:id="rId9"/>
    <p:sldId id="362" r:id="rId10"/>
    <p:sldId id="2927" r:id="rId11"/>
    <p:sldId id="2925" r:id="rId12"/>
    <p:sldId id="2619" r:id="rId13"/>
    <p:sldId id="2928" r:id="rId14"/>
    <p:sldId id="2926" r:id="rId15"/>
    <p:sldId id="2631" r:id="rId16"/>
    <p:sldId id="2633" r:id="rId17"/>
    <p:sldId id="2634" r:id="rId18"/>
    <p:sldId id="377" r:id="rId19"/>
    <p:sldId id="2635" r:id="rId20"/>
    <p:sldId id="2749" r:id="rId21"/>
    <p:sldId id="2750" r:id="rId22"/>
    <p:sldId id="2918" r:id="rId23"/>
    <p:sldId id="2617" r:id="rId24"/>
    <p:sldId id="282" r:id="rId25"/>
    <p:sldId id="420" r:id="rId26"/>
    <p:sldId id="2920" r:id="rId27"/>
    <p:sldId id="2889" r:id="rId28"/>
    <p:sldId id="747" r:id="rId29"/>
    <p:sldId id="2921" r:id="rId30"/>
    <p:sldId id="744" r:id="rId31"/>
    <p:sldId id="2922" r:id="rId32"/>
    <p:sldId id="2625" r:id="rId33"/>
    <p:sldId id="2931" r:id="rId34"/>
    <p:sldId id="2621" r:id="rId35"/>
    <p:sldId id="2929" r:id="rId36"/>
    <p:sldId id="2934" r:id="rId37"/>
    <p:sldId id="2932" r:id="rId38"/>
    <p:sldId id="2937" r:id="rId39"/>
    <p:sldId id="2935" r:id="rId40"/>
    <p:sldId id="279" r:id="rId41"/>
    <p:sldId id="2936" r:id="rId42"/>
    <p:sldId id="280" r:id="rId43"/>
  </p:sldIdLst>
  <p:sldSz cx="12192000" cy="6858000"/>
  <p:notesSz cx="7099300" cy="10234613"/>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69BBB208-7CDB-4518-A8E1-738F5937EA38}">
          <p14:sldIdLst>
            <p14:sldId id="257"/>
          </p14:sldIdLst>
        </p14:section>
        <p14:section name="Session 1" id="{4839D925-EF34-477C-9C7D-D02C5C24D719}">
          <p14:sldIdLst>
            <p14:sldId id="260"/>
            <p14:sldId id="258"/>
            <p14:sldId id="259"/>
            <p14:sldId id="2630"/>
            <p14:sldId id="263"/>
            <p14:sldId id="2615"/>
          </p14:sldIdLst>
        </p14:section>
        <p14:section name="Session 2" id="{AD0A7709-5A5D-44A5-B521-6E03542FDDAD}">
          <p14:sldIdLst>
            <p14:sldId id="2622"/>
            <p14:sldId id="362"/>
            <p14:sldId id="2927"/>
            <p14:sldId id="2925"/>
            <p14:sldId id="2619"/>
            <p14:sldId id="2928"/>
            <p14:sldId id="2926"/>
          </p14:sldIdLst>
        </p14:section>
        <p14:section name="Session 3" id="{E117000F-399B-4301-A163-2A8CFF5ACCE2}">
          <p14:sldIdLst>
            <p14:sldId id="2631"/>
            <p14:sldId id="2633"/>
            <p14:sldId id="2634"/>
            <p14:sldId id="377"/>
            <p14:sldId id="2635"/>
            <p14:sldId id="2749"/>
            <p14:sldId id="2750"/>
            <p14:sldId id="2918"/>
          </p14:sldIdLst>
        </p14:section>
        <p14:section name="Session 4" id="{AAF96673-CFCE-48DD-A2BB-A3631C82F5D4}">
          <p14:sldIdLst>
            <p14:sldId id="2617"/>
            <p14:sldId id="282"/>
            <p14:sldId id="420"/>
            <p14:sldId id="2920"/>
            <p14:sldId id="2889"/>
            <p14:sldId id="747"/>
            <p14:sldId id="2921"/>
            <p14:sldId id="744"/>
            <p14:sldId id="2922"/>
          </p14:sldIdLst>
        </p14:section>
        <p14:section name="Session 5" id="{AAD42CBD-E01E-4E85-BE16-D5C767422247}">
          <p14:sldIdLst>
            <p14:sldId id="2625"/>
            <p14:sldId id="2931"/>
            <p14:sldId id="2621"/>
            <p14:sldId id="2929"/>
            <p14:sldId id="2934"/>
            <p14:sldId id="2932"/>
            <p14:sldId id="2937"/>
            <p14:sldId id="2935"/>
          </p14:sldIdLst>
        </p14:section>
        <p14:section name="Session 6" id="{3FA55127-2D7A-446F-ABA9-88DB6EC6C939}">
          <p14:sldIdLst>
            <p14:sldId id="279"/>
            <p14:sldId id="2936"/>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6EC714-8382-DEDA-363D-064BEB13D0B0}" name="Crystal Stewart" initials="CS" userId="GKZZVnRSUXtTMPrb39Zri5wg64SiJQpaNi8UeT9rgak=" providerId="None"/>
  <p188:author id="{AAEC1317-ED4B-3651-3741-C9C6FC8C0C6C}" name="Justina Ojom" initials="JO" userId="S::justina.ojom@little-fish.co::cbdaed7d-8d45-4372-a16a-f3f8900c2f45" providerId="AD"/>
  <p188:author id="{A36A2820-D923-6E53-C312-A21723F6603F}" name="Ilse Van der Straeten" initials="IVdS" userId="S::Ilse.VanderStraeten@rescue.org::48c204e9-4447-4a09-a8d3-af2f3980ba4f" providerId="AD"/>
  <p188:author id="{CEAF54CD-BFA4-1B0D-D4B9-9B9B1E4517CD}" name="Justina Li" initials="JL" userId="250e3184e11dcac9" providerId="Windows Live"/>
  <p188:author id="{2BA547FE-46EF-BB21-D252-B02F0AE3AB5E}" name="Ilse Van der Straeten" initials="IVdS" userId="Ilse Van der Straet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7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1574" autoAdjust="0"/>
    <p:restoredTop sz="80739" autoAdjust="0"/>
  </p:normalViewPr>
  <p:slideViewPr>
    <p:cSldViewPr snapToGrid="0">
      <p:cViewPr varScale="1">
        <p:scale>
          <a:sx n="56" d="100"/>
          <a:sy n="56" d="100"/>
        </p:scale>
        <p:origin x="813" y="42"/>
      </p:cViewPr>
      <p:guideLst/>
    </p:cSldViewPr>
  </p:slideViewPr>
  <p:notesTextViewPr>
    <p:cViewPr>
      <p:scale>
        <a:sx n="1" d="1"/>
        <a:sy n="1" d="1"/>
      </p:scale>
      <p:origin x="0" y="0"/>
    </p:cViewPr>
  </p:notesTextViewPr>
  <p:sorterViewPr>
    <p:cViewPr>
      <p:scale>
        <a:sx n="100" d="100"/>
        <a:sy n="100" d="100"/>
      </p:scale>
      <p:origin x="0" y="-7800"/>
    </p:cViewPr>
  </p:sorterViewPr>
  <p:notesViewPr>
    <p:cSldViewPr snapToGrid="0">
      <p:cViewPr varScale="1">
        <p:scale>
          <a:sx n="47" d="100"/>
          <a:sy n="47" d="100"/>
        </p:scale>
        <p:origin x="2742"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A49_5D3F04AD.xml><?xml version="1.0" encoding="utf-8"?>
<p188:cmLst xmlns:a="http://schemas.openxmlformats.org/drawingml/2006/main" xmlns:r="http://schemas.openxmlformats.org/officeDocument/2006/relationships" xmlns:p188="http://schemas.microsoft.com/office/powerpoint/2018/8/main">
  <p188:cm id="{179BDCED-E697-4246-99AE-3818D8FAB462}" authorId="{A36A2820-D923-6E53-C312-A21723F6603F}" status="resolved" created="2023-03-13T11:09:59.826" complete="100000">
    <pc:sldMkLst xmlns:pc="http://schemas.microsoft.com/office/powerpoint/2013/main/command">
      <pc:docMk/>
      <pc:sldMk cId="1564411053" sldId="2633"/>
    </pc:sldMkLst>
    <p188:replyLst>
      <p188:reply id="{F7CA9E6F-3C97-4269-BC75-F9603CC88856}" authorId="{AAEC1317-ED4B-3651-3741-C9C6FC8C0C6C}" created="2023-03-30T02:23:16.096">
        <p188:txBody>
          <a:bodyPr/>
          <a:lstStyle/>
          <a:p>
            <a:r>
              <a:rPr lang="en-US"/>
              <a:t>I checked L1 and I just had exclamation marks for these. I like the graphics you have here!</a:t>
            </a:r>
          </a:p>
        </p188:txBody>
      </p188:reply>
    </p188:replyLst>
    <p188:txBody>
      <a:bodyPr/>
      <a:lstStyle/>
      <a:p>
        <a:r>
          <a:rPr lang="en-BE"/>
          <a:t>@Justi: You had other symbols in Level 1, if you could align this with Level 1 please</a:t>
        </a:r>
      </a:p>
    </p188:txBody>
  </p188:cm>
</p188:cmLst>
</file>

<file path=ppt/comments/modernComment_ABE_9A309B62.xml><?xml version="1.0" encoding="utf-8"?>
<p188:cmLst xmlns:a="http://schemas.openxmlformats.org/drawingml/2006/main" xmlns:r="http://schemas.openxmlformats.org/officeDocument/2006/relationships" xmlns:p188="http://schemas.microsoft.com/office/powerpoint/2018/8/main">
  <p188:cm id="{7E72D545-CEA3-4A2C-9103-377126617C58}" authorId="{A36A2820-D923-6E53-C312-A21723F6603F}" created="2023-02-18T13:06:35.056">
    <ac:txMkLst xmlns:ac="http://schemas.microsoft.com/office/drawing/2013/main/command">
      <pc:docMk xmlns:pc="http://schemas.microsoft.com/office/powerpoint/2013/main/command"/>
      <pc:sldMk xmlns:pc="http://schemas.microsoft.com/office/powerpoint/2013/main/command" cId="2586876770" sldId="2750"/>
      <ac:spMk id="3" creationId="{A6B47B7C-61D9-427A-DC48-B5303E0CFF3E}"/>
      <ac:txMk cp="0">
        <ac:context len="191" hash="4066297168"/>
      </ac:txMk>
    </ac:txMkLst>
    <p188:pos x="10134600" y="297711"/>
    <p188:txBody>
      <a:bodyPr/>
      <a:lstStyle/>
      <a:p>
        <a:r>
          <a:rPr lang="en-BE"/>
          <a:t>NOTE: Not sure about this phrase. It still sounds a bit space or too vague. </a:t>
        </a:r>
      </a:p>
    </p188:txBody>
  </p188:cm>
</p188:cmLst>
</file>

<file path=ppt/comments/modernComment_B71_C60BDDEA.xml><?xml version="1.0" encoding="utf-8"?>
<p188:cmLst xmlns:a="http://schemas.openxmlformats.org/drawingml/2006/main" xmlns:r="http://schemas.openxmlformats.org/officeDocument/2006/relationships" xmlns:p188="http://schemas.microsoft.com/office/powerpoint/2018/8/main">
  <p188:cm id="{A4C7B250-A767-4A20-A666-3318501829C8}" authorId="{AAEC1317-ED4B-3651-3741-C9C6FC8C0C6C}" created="2023-03-30T21:59:28.547">
    <ac:txMkLst xmlns:ac="http://schemas.microsoft.com/office/drawing/2013/main/command">
      <pc:docMk xmlns:pc="http://schemas.microsoft.com/office/powerpoint/2013/main/command"/>
      <pc:sldMk xmlns:pc="http://schemas.microsoft.com/office/powerpoint/2013/main/command" cId="3322666474" sldId="2929"/>
      <ac:spMk id="4" creationId="{4D93D22D-FB97-0F71-EDA9-70C82D549C62}"/>
      <ac:txMk cp="49">
        <ac:context len="64" hash="1740835269"/>
      </ac:txMk>
    </ac:txMkLst>
    <p188:pos x="3731358" y="2429366"/>
    <p188:txBody>
      <a:bodyPr/>
      <a:lstStyle/>
      <a:p>
        <a:r>
          <a:rPr lang="en-US"/>
          <a:t>Changed "overview" to "keeping track"</a:t>
        </a:r>
      </a:p>
    </p188:txBody>
  </p188:cm>
</p188:cmLst>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3EA6FA-F471-43F9-9AFC-5FE8BB8D88F2}" type="doc">
      <dgm:prSet loTypeId="urn:microsoft.com/office/officeart/2005/8/layout/radial6" loCatId="relationship" qsTypeId="urn:microsoft.com/office/officeart/2005/8/quickstyle/simple1" qsCatId="simple" csTypeId="urn:microsoft.com/office/officeart/2005/8/colors/accent4_1" csCatId="accent4" phldr="1"/>
      <dgm:spPr/>
      <dgm:t>
        <a:bodyPr/>
        <a:lstStyle/>
        <a:p>
          <a:endParaRPr lang="en-BE"/>
        </a:p>
      </dgm:t>
    </dgm:pt>
    <dgm:pt modelId="{C7F2BA96-C4CA-4668-9FF4-0F9E259D8E4B}" type="pres">
      <dgm:prSet presAssocID="{913EA6FA-F471-43F9-9AFC-5FE8BB8D88F2}" presName="Name0" presStyleCnt="0">
        <dgm:presLayoutVars>
          <dgm:chMax val="1"/>
          <dgm:dir/>
          <dgm:animLvl val="ctr"/>
          <dgm:resizeHandles val="exact"/>
        </dgm:presLayoutVars>
      </dgm:prSet>
      <dgm:spPr/>
    </dgm:pt>
  </dgm:ptLst>
  <dgm:cxnLst>
    <dgm:cxn modelId="{E957F7BE-E390-426C-85F2-AEB9979315B5}" type="presOf" srcId="{913EA6FA-F471-43F9-9AFC-5FE8BB8D88F2}" destId="{C7F2BA96-C4CA-4668-9FF4-0F9E259D8E4B}"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3EA6FA-F471-43F9-9AFC-5FE8BB8D88F2}" type="doc">
      <dgm:prSet loTypeId="urn:microsoft.com/office/officeart/2005/8/layout/radial6" loCatId="relationship" qsTypeId="urn:microsoft.com/office/officeart/2005/8/quickstyle/simple1" qsCatId="simple" csTypeId="urn:microsoft.com/office/officeart/2005/8/colors/accent4_1" csCatId="accent4" phldr="1"/>
      <dgm:spPr/>
      <dgm:t>
        <a:bodyPr/>
        <a:lstStyle/>
        <a:p>
          <a:endParaRPr lang="en-BE"/>
        </a:p>
      </dgm:t>
    </dgm:pt>
    <dgm:pt modelId="{42FFE748-B827-41EE-8FA7-DC7C6BB35329}">
      <dgm:prSet phldrT="[Text]"/>
      <dgm:spPr>
        <a:solidFill>
          <a:schemeClr val="accent1">
            <a:lumMod val="40000"/>
            <a:lumOff val="60000"/>
          </a:schemeClr>
        </a:solidFill>
        <a:ln>
          <a:noFill/>
        </a:ln>
      </dgm:spPr>
      <dgm:t>
        <a:bodyPr/>
        <a:lstStyle/>
        <a:p>
          <a:endParaRPr lang="en-BE"/>
        </a:p>
      </dgm:t>
    </dgm:pt>
    <dgm:pt modelId="{728C4476-3FE7-464C-BB75-9411360B8FE1}" type="parTrans" cxnId="{BFBD490B-04D3-4205-AFA2-F4D6F9244846}">
      <dgm:prSet/>
      <dgm:spPr/>
      <dgm:t>
        <a:bodyPr/>
        <a:lstStyle/>
        <a:p>
          <a:endParaRPr lang="en-BE"/>
        </a:p>
      </dgm:t>
    </dgm:pt>
    <dgm:pt modelId="{420E4ED1-4B20-4408-AF29-82D4A94F8E9C}" type="sibTrans" cxnId="{BFBD490B-04D3-4205-AFA2-F4D6F9244846}">
      <dgm:prSet/>
      <dgm:spPr/>
      <dgm:t>
        <a:bodyPr/>
        <a:lstStyle/>
        <a:p>
          <a:endParaRPr lang="en-BE"/>
        </a:p>
      </dgm:t>
    </dgm:pt>
    <dgm:pt modelId="{18A648C5-D760-4D5A-92A1-4B8F0745F3C4}">
      <dgm:prSet phldrT="[Text]" custT="1"/>
      <dgm:spPr>
        <a:solidFill>
          <a:schemeClr val="bg1"/>
        </a:solidFill>
        <a:ln w="38100">
          <a:solidFill>
            <a:schemeClr val="accent1"/>
          </a:solidFill>
        </a:ln>
      </dgm:spPr>
      <dgm:t>
        <a:bodyPr lIns="0" tIns="0" rIns="0" bIns="0"/>
        <a:lstStyle/>
        <a:p>
          <a:pPr>
            <a:spcAft>
              <a:spcPts val="0"/>
            </a:spcAft>
          </a:pPr>
          <a:r>
            <a:rPr lang="ar-SA" sz="1800" dirty="0">
              <a:latin typeface="Arial" panose="020B0604020202020204" pitchFamily="34" charset="0"/>
              <a:cs typeface="Arial" panose="020B0604020202020204" pitchFamily="34" charset="0"/>
            </a:rPr>
            <a:t>الأمان</a:t>
          </a:r>
          <a:endParaRPr lang="en-BE" sz="1800" dirty="0">
            <a:latin typeface="Arial" panose="020B0604020202020204" pitchFamily="34" charset="0"/>
            <a:cs typeface="Arial" panose="020B0604020202020204" pitchFamily="34" charset="0"/>
          </a:endParaRPr>
        </a:p>
      </dgm:t>
    </dgm:pt>
    <dgm:pt modelId="{154A199B-168E-42FE-B991-75DC30EB6D4D}" type="parTrans" cxnId="{E48B9B31-9904-44BB-A578-BAC123D9D180}">
      <dgm:prSet/>
      <dgm:spPr/>
      <dgm:t>
        <a:bodyPr/>
        <a:lstStyle/>
        <a:p>
          <a:endParaRPr lang="en-BE"/>
        </a:p>
      </dgm:t>
    </dgm:pt>
    <dgm:pt modelId="{40F9E8CD-F153-45AA-B9E6-1848E5F5EA87}" type="sibTrans" cxnId="{E48B9B31-9904-44BB-A578-BAC123D9D180}">
      <dgm:prSet/>
      <dgm:spPr>
        <a:solidFill>
          <a:schemeClr val="accent1"/>
        </a:solidFill>
      </dgm:spPr>
      <dgm:t>
        <a:bodyPr/>
        <a:lstStyle/>
        <a:p>
          <a:endParaRPr lang="en-BE"/>
        </a:p>
      </dgm:t>
    </dgm:pt>
    <dgm:pt modelId="{C5099FF6-8F4E-4216-B55E-7B2A931D5E5B}">
      <dgm:prSet phldrT="[Text]" custT="1"/>
      <dgm:spPr>
        <a:solidFill>
          <a:schemeClr val="bg1"/>
        </a:solidFill>
        <a:ln w="38100">
          <a:solidFill>
            <a:schemeClr val="accent1"/>
          </a:solidFill>
        </a:ln>
      </dgm:spPr>
      <dgm:t>
        <a:bodyPr lIns="0" tIns="0" rIns="0" bIns="0"/>
        <a:lstStyle/>
        <a:p>
          <a:pPr rtl="0">
            <a:spcAft>
              <a:spcPts val="0"/>
            </a:spcAft>
          </a:pPr>
          <a:r>
            <a:rPr lang="ar-SA" sz="1800" dirty="0">
              <a:latin typeface="Arial" panose="020B0604020202020204" pitchFamily="34" charset="0"/>
              <a:cs typeface="Arial" panose="020B0604020202020204" pitchFamily="34" charset="0"/>
            </a:rPr>
            <a:t>الصحة النفسية</a:t>
          </a:r>
          <a:endParaRPr lang="en-BE" sz="1800" dirty="0">
            <a:latin typeface="Arial" panose="020B0604020202020204" pitchFamily="34" charset="0"/>
            <a:cs typeface="Arial" panose="020B0604020202020204" pitchFamily="34" charset="0"/>
          </a:endParaRPr>
        </a:p>
      </dgm:t>
    </dgm:pt>
    <dgm:pt modelId="{BC25ECA4-105B-4E33-AB03-4EF51CC04D55}" type="parTrans" cxnId="{782D58D0-8C40-422D-8201-AC4291059230}">
      <dgm:prSet/>
      <dgm:spPr/>
      <dgm:t>
        <a:bodyPr/>
        <a:lstStyle/>
        <a:p>
          <a:endParaRPr lang="en-BE"/>
        </a:p>
      </dgm:t>
    </dgm:pt>
    <dgm:pt modelId="{464048F4-DCA4-4AC5-BB72-5E45CC80AE2E}" type="sibTrans" cxnId="{782D58D0-8C40-422D-8201-AC4291059230}">
      <dgm:prSet/>
      <dgm:spPr>
        <a:solidFill>
          <a:schemeClr val="accent1"/>
        </a:solidFill>
      </dgm:spPr>
      <dgm:t>
        <a:bodyPr/>
        <a:lstStyle/>
        <a:p>
          <a:endParaRPr lang="en-BE"/>
        </a:p>
      </dgm:t>
    </dgm:pt>
    <dgm:pt modelId="{D3340DA3-207D-4F63-9152-469A35183147}">
      <dgm:prSet phldrT="[Text]" custT="1"/>
      <dgm:spPr>
        <a:solidFill>
          <a:schemeClr val="bg1"/>
        </a:solidFill>
        <a:ln w="38100">
          <a:solidFill>
            <a:schemeClr val="accent1"/>
          </a:solidFill>
        </a:ln>
      </dgm:spPr>
      <dgm:t>
        <a:bodyPr lIns="0" tIns="0" rIns="0" bIns="0"/>
        <a:lstStyle/>
        <a:p>
          <a:pPr rtl="0">
            <a:spcAft>
              <a:spcPts val="0"/>
            </a:spcAft>
          </a:pPr>
          <a:r>
            <a:rPr lang="ar-SA" sz="1800" dirty="0">
              <a:latin typeface="Arial" panose="020B0604020202020204" pitchFamily="34" charset="0"/>
              <a:cs typeface="Arial" panose="020B0604020202020204" pitchFamily="34" charset="0"/>
            </a:rPr>
            <a:t>ترتيب الرعاية</a:t>
          </a:r>
          <a:endParaRPr lang="en-BE" sz="1800" dirty="0">
            <a:latin typeface="Arial" panose="020B0604020202020204" pitchFamily="34" charset="0"/>
            <a:cs typeface="Arial" panose="020B0604020202020204" pitchFamily="34" charset="0"/>
          </a:endParaRPr>
        </a:p>
      </dgm:t>
    </dgm:pt>
    <dgm:pt modelId="{4631D7CE-9A6E-4BD7-BBAC-0A3A420EFD49}" type="parTrans" cxnId="{DD3374F7-E216-4715-9D9C-D4A3E89B3FEA}">
      <dgm:prSet/>
      <dgm:spPr/>
      <dgm:t>
        <a:bodyPr/>
        <a:lstStyle/>
        <a:p>
          <a:endParaRPr lang="en-BE"/>
        </a:p>
      </dgm:t>
    </dgm:pt>
    <dgm:pt modelId="{6DBC9E71-D61B-4EA4-9D5C-43F23ADC05CB}" type="sibTrans" cxnId="{DD3374F7-E216-4715-9D9C-D4A3E89B3FEA}">
      <dgm:prSet/>
      <dgm:spPr>
        <a:solidFill>
          <a:schemeClr val="accent1"/>
        </a:solidFill>
      </dgm:spPr>
      <dgm:t>
        <a:bodyPr/>
        <a:lstStyle/>
        <a:p>
          <a:endParaRPr lang="en-BE"/>
        </a:p>
      </dgm:t>
    </dgm:pt>
    <dgm:pt modelId="{4F719B18-0A99-4A05-9D68-4593DF4B0BC3}">
      <dgm:prSet phldrT="[Text]" custT="1"/>
      <dgm:spPr>
        <a:solidFill>
          <a:schemeClr val="bg1"/>
        </a:solidFill>
        <a:ln w="38100">
          <a:solidFill>
            <a:schemeClr val="accent1"/>
          </a:solidFill>
        </a:ln>
      </dgm:spPr>
      <dgm:t>
        <a:bodyPr lIns="0" tIns="0" rIns="0" bIns="0"/>
        <a:lstStyle/>
        <a:p>
          <a:pPr rtl="0">
            <a:spcAft>
              <a:spcPts val="0"/>
            </a:spcAft>
          </a:pPr>
          <a:r>
            <a:rPr lang="ar-SA" sz="1800" dirty="0">
              <a:latin typeface="Arial" panose="020B0604020202020204" pitchFamily="34" charset="0"/>
              <a:cs typeface="Arial" panose="020B0604020202020204" pitchFamily="34" charset="0"/>
            </a:rPr>
            <a:t>الصحة الجسدية والجنسية والإنجابية</a:t>
          </a:r>
          <a:endParaRPr lang="en-BE" sz="1800" dirty="0">
            <a:latin typeface="Arial" panose="020B0604020202020204" pitchFamily="34" charset="0"/>
            <a:cs typeface="Arial" panose="020B0604020202020204" pitchFamily="34" charset="0"/>
          </a:endParaRPr>
        </a:p>
      </dgm:t>
    </dgm:pt>
    <dgm:pt modelId="{B084BF9B-B7EE-4E97-AD1A-4F6E00E736C1}" type="parTrans" cxnId="{A950DB33-27E4-4F15-8A27-755B77888199}">
      <dgm:prSet/>
      <dgm:spPr/>
      <dgm:t>
        <a:bodyPr/>
        <a:lstStyle/>
        <a:p>
          <a:endParaRPr lang="en-BE"/>
        </a:p>
      </dgm:t>
    </dgm:pt>
    <dgm:pt modelId="{F4627B4D-04A2-456E-8128-7BB53A63C2B4}" type="sibTrans" cxnId="{A950DB33-27E4-4F15-8A27-755B77888199}">
      <dgm:prSet/>
      <dgm:spPr>
        <a:solidFill>
          <a:schemeClr val="accent1"/>
        </a:solidFill>
      </dgm:spPr>
      <dgm:t>
        <a:bodyPr/>
        <a:lstStyle/>
        <a:p>
          <a:endParaRPr lang="en-BE"/>
        </a:p>
      </dgm:t>
    </dgm:pt>
    <dgm:pt modelId="{A2696EC1-E3EC-4143-8AEA-AA40151E9AE8}">
      <dgm:prSet phldrT="[Text]" custT="1"/>
      <dgm:spPr>
        <a:solidFill>
          <a:schemeClr val="bg1"/>
        </a:solidFill>
        <a:ln w="38100">
          <a:solidFill>
            <a:schemeClr val="accent1"/>
          </a:solidFill>
        </a:ln>
      </dgm:spPr>
      <dgm:t>
        <a:bodyPr lIns="0" tIns="0" rIns="0" bIns="0"/>
        <a:lstStyle/>
        <a:p>
          <a:pPr>
            <a:spcAft>
              <a:spcPts val="0"/>
            </a:spcAft>
          </a:pPr>
          <a:r>
            <a:rPr lang="ar-SA" sz="1800" dirty="0">
              <a:latin typeface="Arial" panose="020B0604020202020204" pitchFamily="34" charset="0"/>
              <a:cs typeface="Arial" panose="020B0604020202020204" pitchFamily="34" charset="0"/>
            </a:rPr>
            <a:t>الاحتياجات الأساسية</a:t>
          </a:r>
          <a:endParaRPr lang="en-BE" sz="1800" dirty="0">
            <a:latin typeface="Arial" panose="020B0604020202020204" pitchFamily="34" charset="0"/>
            <a:cs typeface="Arial" panose="020B0604020202020204" pitchFamily="34" charset="0"/>
          </a:endParaRPr>
        </a:p>
      </dgm:t>
    </dgm:pt>
    <dgm:pt modelId="{70C8EB13-F3A7-4A54-9142-A2C058778068}" type="parTrans" cxnId="{DEC1D3D5-AD98-4064-8644-0F6A0904B868}">
      <dgm:prSet/>
      <dgm:spPr/>
      <dgm:t>
        <a:bodyPr/>
        <a:lstStyle/>
        <a:p>
          <a:endParaRPr lang="en-BE"/>
        </a:p>
      </dgm:t>
    </dgm:pt>
    <dgm:pt modelId="{570FD6F4-95A1-463E-A04B-6B521B701614}" type="sibTrans" cxnId="{DEC1D3D5-AD98-4064-8644-0F6A0904B868}">
      <dgm:prSet/>
      <dgm:spPr>
        <a:solidFill>
          <a:schemeClr val="accent1"/>
        </a:solidFill>
      </dgm:spPr>
      <dgm:t>
        <a:bodyPr/>
        <a:lstStyle/>
        <a:p>
          <a:endParaRPr lang="en-BE"/>
        </a:p>
      </dgm:t>
    </dgm:pt>
    <dgm:pt modelId="{C7F2BA96-C4CA-4668-9FF4-0F9E259D8E4B}" type="pres">
      <dgm:prSet presAssocID="{913EA6FA-F471-43F9-9AFC-5FE8BB8D88F2}" presName="Name0" presStyleCnt="0">
        <dgm:presLayoutVars>
          <dgm:chMax val="1"/>
          <dgm:dir/>
          <dgm:animLvl val="ctr"/>
          <dgm:resizeHandles val="exact"/>
        </dgm:presLayoutVars>
      </dgm:prSet>
      <dgm:spPr/>
    </dgm:pt>
    <dgm:pt modelId="{8BA19B02-BC51-49FC-9544-0E64D87C7694}" type="pres">
      <dgm:prSet presAssocID="{42FFE748-B827-41EE-8FA7-DC7C6BB35329}" presName="centerShape" presStyleLbl="node0" presStyleIdx="0" presStyleCnt="1"/>
      <dgm:spPr/>
    </dgm:pt>
    <dgm:pt modelId="{6DA8F646-C28D-4AF8-9759-CF8B295F4CB9}" type="pres">
      <dgm:prSet presAssocID="{18A648C5-D760-4D5A-92A1-4B8F0745F3C4}" presName="node" presStyleLbl="node1" presStyleIdx="0" presStyleCnt="5" custScaleX="134568" custScaleY="131806">
        <dgm:presLayoutVars>
          <dgm:bulletEnabled val="1"/>
        </dgm:presLayoutVars>
      </dgm:prSet>
      <dgm:spPr/>
    </dgm:pt>
    <dgm:pt modelId="{776EB004-C14E-4187-ADE8-326694792F42}" type="pres">
      <dgm:prSet presAssocID="{18A648C5-D760-4D5A-92A1-4B8F0745F3C4}" presName="dummy" presStyleCnt="0"/>
      <dgm:spPr/>
    </dgm:pt>
    <dgm:pt modelId="{FF0C5364-4FA5-452D-A8CD-02AA5542728C}" type="pres">
      <dgm:prSet presAssocID="{40F9E8CD-F153-45AA-B9E6-1848E5F5EA87}" presName="sibTrans" presStyleLbl="sibTrans2D1" presStyleIdx="0" presStyleCnt="5"/>
      <dgm:spPr/>
    </dgm:pt>
    <dgm:pt modelId="{E33F2FE8-373F-4E79-937F-6CDF18EC0FFD}" type="pres">
      <dgm:prSet presAssocID="{C5099FF6-8F4E-4216-B55E-7B2A931D5E5B}" presName="node" presStyleLbl="node1" presStyleIdx="1" presStyleCnt="5" custScaleX="134568" custScaleY="131806">
        <dgm:presLayoutVars>
          <dgm:bulletEnabled val="1"/>
        </dgm:presLayoutVars>
      </dgm:prSet>
      <dgm:spPr/>
    </dgm:pt>
    <dgm:pt modelId="{34A62BA4-E510-4807-85BF-BAF21BB3A06A}" type="pres">
      <dgm:prSet presAssocID="{C5099FF6-8F4E-4216-B55E-7B2A931D5E5B}" presName="dummy" presStyleCnt="0"/>
      <dgm:spPr/>
    </dgm:pt>
    <dgm:pt modelId="{8B46AFA4-2BF2-41E9-B357-79DA3F2BDF10}" type="pres">
      <dgm:prSet presAssocID="{464048F4-DCA4-4AC5-BB72-5E45CC80AE2E}" presName="sibTrans" presStyleLbl="sibTrans2D1" presStyleIdx="1" presStyleCnt="5"/>
      <dgm:spPr/>
    </dgm:pt>
    <dgm:pt modelId="{E97F9572-9C43-43DD-872E-E2A1094E8056}" type="pres">
      <dgm:prSet presAssocID="{D3340DA3-207D-4F63-9152-469A35183147}" presName="node" presStyleLbl="node1" presStyleIdx="2" presStyleCnt="5" custScaleX="134568" custScaleY="131806">
        <dgm:presLayoutVars>
          <dgm:bulletEnabled val="1"/>
        </dgm:presLayoutVars>
      </dgm:prSet>
      <dgm:spPr/>
    </dgm:pt>
    <dgm:pt modelId="{13546397-8D58-4905-8B93-2670A4B6AA37}" type="pres">
      <dgm:prSet presAssocID="{D3340DA3-207D-4F63-9152-469A35183147}" presName="dummy" presStyleCnt="0"/>
      <dgm:spPr/>
    </dgm:pt>
    <dgm:pt modelId="{918FF2F8-7FBF-4F83-98F8-0D92E92CFB0A}" type="pres">
      <dgm:prSet presAssocID="{6DBC9E71-D61B-4EA4-9D5C-43F23ADC05CB}" presName="sibTrans" presStyleLbl="sibTrans2D1" presStyleIdx="2" presStyleCnt="5"/>
      <dgm:spPr/>
    </dgm:pt>
    <dgm:pt modelId="{9F41E906-294F-439C-B9EE-2F7D584C5406}" type="pres">
      <dgm:prSet presAssocID="{A2696EC1-E3EC-4143-8AEA-AA40151E9AE8}" presName="node" presStyleLbl="node1" presStyleIdx="3" presStyleCnt="5" custScaleX="134568" custScaleY="131806">
        <dgm:presLayoutVars>
          <dgm:bulletEnabled val="1"/>
        </dgm:presLayoutVars>
      </dgm:prSet>
      <dgm:spPr/>
    </dgm:pt>
    <dgm:pt modelId="{89744F89-E53C-446D-B81B-477D304E3534}" type="pres">
      <dgm:prSet presAssocID="{A2696EC1-E3EC-4143-8AEA-AA40151E9AE8}" presName="dummy" presStyleCnt="0"/>
      <dgm:spPr/>
    </dgm:pt>
    <dgm:pt modelId="{FB28187D-0C92-48B9-82D1-D58351485D80}" type="pres">
      <dgm:prSet presAssocID="{570FD6F4-95A1-463E-A04B-6B521B701614}" presName="sibTrans" presStyleLbl="sibTrans2D1" presStyleIdx="3" presStyleCnt="5"/>
      <dgm:spPr/>
    </dgm:pt>
    <dgm:pt modelId="{F10F28FD-31D1-4653-9E0A-FE9F340B1EB6}" type="pres">
      <dgm:prSet presAssocID="{4F719B18-0A99-4A05-9D68-4593DF4B0BC3}" presName="node" presStyleLbl="node1" presStyleIdx="4" presStyleCnt="5" custScaleX="134568" custScaleY="131806">
        <dgm:presLayoutVars>
          <dgm:bulletEnabled val="1"/>
        </dgm:presLayoutVars>
      </dgm:prSet>
      <dgm:spPr/>
    </dgm:pt>
    <dgm:pt modelId="{25BB7EC9-1512-4AE8-975A-DB92A3D27BC9}" type="pres">
      <dgm:prSet presAssocID="{4F719B18-0A99-4A05-9D68-4593DF4B0BC3}" presName="dummy" presStyleCnt="0"/>
      <dgm:spPr/>
    </dgm:pt>
    <dgm:pt modelId="{F92EC4A6-4084-497C-B2E5-DF4D7F562DCA}" type="pres">
      <dgm:prSet presAssocID="{F4627B4D-04A2-456E-8128-7BB53A63C2B4}" presName="sibTrans" presStyleLbl="sibTrans2D1" presStyleIdx="4" presStyleCnt="5"/>
      <dgm:spPr/>
    </dgm:pt>
  </dgm:ptLst>
  <dgm:cxnLst>
    <dgm:cxn modelId="{BFBD490B-04D3-4205-AFA2-F4D6F9244846}" srcId="{913EA6FA-F471-43F9-9AFC-5FE8BB8D88F2}" destId="{42FFE748-B827-41EE-8FA7-DC7C6BB35329}" srcOrd="0" destOrd="0" parTransId="{728C4476-3FE7-464C-BB75-9411360B8FE1}" sibTransId="{420E4ED1-4B20-4408-AF29-82D4A94F8E9C}"/>
    <dgm:cxn modelId="{E4A82D0D-E5DC-4C91-9F18-C2B14AC9A035}" type="presOf" srcId="{6DBC9E71-D61B-4EA4-9D5C-43F23ADC05CB}" destId="{918FF2F8-7FBF-4F83-98F8-0D92E92CFB0A}" srcOrd="0" destOrd="0" presId="urn:microsoft.com/office/officeart/2005/8/layout/radial6"/>
    <dgm:cxn modelId="{444E6A11-B068-46DD-828F-F5C8CAD16214}" type="presOf" srcId="{D3340DA3-207D-4F63-9152-469A35183147}" destId="{E97F9572-9C43-43DD-872E-E2A1094E8056}" srcOrd="0" destOrd="0" presId="urn:microsoft.com/office/officeart/2005/8/layout/radial6"/>
    <dgm:cxn modelId="{E48B9B31-9904-44BB-A578-BAC123D9D180}" srcId="{42FFE748-B827-41EE-8FA7-DC7C6BB35329}" destId="{18A648C5-D760-4D5A-92A1-4B8F0745F3C4}" srcOrd="0" destOrd="0" parTransId="{154A199B-168E-42FE-B991-75DC30EB6D4D}" sibTransId="{40F9E8CD-F153-45AA-B9E6-1848E5F5EA87}"/>
    <dgm:cxn modelId="{F231B732-06F2-434B-BCD7-4C380B278BA3}" type="presOf" srcId="{F4627B4D-04A2-456E-8128-7BB53A63C2B4}" destId="{F92EC4A6-4084-497C-B2E5-DF4D7F562DCA}" srcOrd="0" destOrd="0" presId="urn:microsoft.com/office/officeart/2005/8/layout/radial6"/>
    <dgm:cxn modelId="{A950DB33-27E4-4F15-8A27-755B77888199}" srcId="{42FFE748-B827-41EE-8FA7-DC7C6BB35329}" destId="{4F719B18-0A99-4A05-9D68-4593DF4B0BC3}" srcOrd="4" destOrd="0" parTransId="{B084BF9B-B7EE-4E97-AD1A-4F6E00E736C1}" sibTransId="{F4627B4D-04A2-456E-8128-7BB53A63C2B4}"/>
    <dgm:cxn modelId="{001FCE36-F717-42E9-868A-B14E109E6C99}" type="presOf" srcId="{464048F4-DCA4-4AC5-BB72-5E45CC80AE2E}" destId="{8B46AFA4-2BF2-41E9-B357-79DA3F2BDF10}" srcOrd="0" destOrd="0" presId="urn:microsoft.com/office/officeart/2005/8/layout/radial6"/>
    <dgm:cxn modelId="{81357873-BF5E-42B9-8915-05DED9A6169D}" type="presOf" srcId="{4F719B18-0A99-4A05-9D68-4593DF4B0BC3}" destId="{F10F28FD-31D1-4653-9E0A-FE9F340B1EB6}" srcOrd="0" destOrd="0" presId="urn:microsoft.com/office/officeart/2005/8/layout/radial6"/>
    <dgm:cxn modelId="{E3E33A89-2F89-4300-AE11-0302AB309415}" type="presOf" srcId="{A2696EC1-E3EC-4143-8AEA-AA40151E9AE8}" destId="{9F41E906-294F-439C-B9EE-2F7D584C5406}" srcOrd="0" destOrd="0" presId="urn:microsoft.com/office/officeart/2005/8/layout/radial6"/>
    <dgm:cxn modelId="{E6A4419F-51A5-4A3D-9AAE-554C8A1E6528}" type="presOf" srcId="{570FD6F4-95A1-463E-A04B-6B521B701614}" destId="{FB28187D-0C92-48B9-82D1-D58351485D80}" srcOrd="0" destOrd="0" presId="urn:microsoft.com/office/officeart/2005/8/layout/radial6"/>
    <dgm:cxn modelId="{83BD37B2-59C1-466A-89D9-F28B5AEA2116}" type="presOf" srcId="{40F9E8CD-F153-45AA-B9E6-1848E5F5EA87}" destId="{FF0C5364-4FA5-452D-A8CD-02AA5542728C}" srcOrd="0" destOrd="0" presId="urn:microsoft.com/office/officeart/2005/8/layout/radial6"/>
    <dgm:cxn modelId="{E957F7BE-E390-426C-85F2-AEB9979315B5}" type="presOf" srcId="{913EA6FA-F471-43F9-9AFC-5FE8BB8D88F2}" destId="{C7F2BA96-C4CA-4668-9FF4-0F9E259D8E4B}" srcOrd="0" destOrd="0" presId="urn:microsoft.com/office/officeart/2005/8/layout/radial6"/>
    <dgm:cxn modelId="{782D58D0-8C40-422D-8201-AC4291059230}" srcId="{42FFE748-B827-41EE-8FA7-DC7C6BB35329}" destId="{C5099FF6-8F4E-4216-B55E-7B2A931D5E5B}" srcOrd="1" destOrd="0" parTransId="{BC25ECA4-105B-4E33-AB03-4EF51CC04D55}" sibTransId="{464048F4-DCA4-4AC5-BB72-5E45CC80AE2E}"/>
    <dgm:cxn modelId="{DEC1D3D5-AD98-4064-8644-0F6A0904B868}" srcId="{42FFE748-B827-41EE-8FA7-DC7C6BB35329}" destId="{A2696EC1-E3EC-4143-8AEA-AA40151E9AE8}" srcOrd="3" destOrd="0" parTransId="{70C8EB13-F3A7-4A54-9142-A2C058778068}" sibTransId="{570FD6F4-95A1-463E-A04B-6B521B701614}"/>
    <dgm:cxn modelId="{2B977FE1-178F-45BC-AC7D-1A9A28459C8B}" type="presOf" srcId="{C5099FF6-8F4E-4216-B55E-7B2A931D5E5B}" destId="{E33F2FE8-373F-4E79-937F-6CDF18EC0FFD}" srcOrd="0" destOrd="0" presId="urn:microsoft.com/office/officeart/2005/8/layout/radial6"/>
    <dgm:cxn modelId="{2DF298E8-05F9-499E-8AB2-23C9DCAF383B}" type="presOf" srcId="{18A648C5-D760-4D5A-92A1-4B8F0745F3C4}" destId="{6DA8F646-C28D-4AF8-9759-CF8B295F4CB9}" srcOrd="0" destOrd="0" presId="urn:microsoft.com/office/officeart/2005/8/layout/radial6"/>
    <dgm:cxn modelId="{C96C95EE-C9ED-4D59-8719-36D391AB0E83}" type="presOf" srcId="{42FFE748-B827-41EE-8FA7-DC7C6BB35329}" destId="{8BA19B02-BC51-49FC-9544-0E64D87C7694}" srcOrd="0" destOrd="0" presId="urn:microsoft.com/office/officeart/2005/8/layout/radial6"/>
    <dgm:cxn modelId="{DD3374F7-E216-4715-9D9C-D4A3E89B3FEA}" srcId="{42FFE748-B827-41EE-8FA7-DC7C6BB35329}" destId="{D3340DA3-207D-4F63-9152-469A35183147}" srcOrd="2" destOrd="0" parTransId="{4631D7CE-9A6E-4BD7-BBAC-0A3A420EFD49}" sibTransId="{6DBC9E71-D61B-4EA4-9D5C-43F23ADC05CB}"/>
    <dgm:cxn modelId="{70C6F3B1-16C1-4953-84D7-96A576AA4276}" type="presParOf" srcId="{C7F2BA96-C4CA-4668-9FF4-0F9E259D8E4B}" destId="{8BA19B02-BC51-49FC-9544-0E64D87C7694}" srcOrd="0" destOrd="0" presId="urn:microsoft.com/office/officeart/2005/8/layout/radial6"/>
    <dgm:cxn modelId="{8708E6F5-8932-4E05-847A-B671FBEC04FA}" type="presParOf" srcId="{C7F2BA96-C4CA-4668-9FF4-0F9E259D8E4B}" destId="{6DA8F646-C28D-4AF8-9759-CF8B295F4CB9}" srcOrd="1" destOrd="0" presId="urn:microsoft.com/office/officeart/2005/8/layout/radial6"/>
    <dgm:cxn modelId="{CA47709F-B6EE-49D1-BF89-5946A37465C8}" type="presParOf" srcId="{C7F2BA96-C4CA-4668-9FF4-0F9E259D8E4B}" destId="{776EB004-C14E-4187-ADE8-326694792F42}" srcOrd="2" destOrd="0" presId="urn:microsoft.com/office/officeart/2005/8/layout/radial6"/>
    <dgm:cxn modelId="{A03B1ED9-91DA-4AC2-A3DC-6FB5D276C549}" type="presParOf" srcId="{C7F2BA96-C4CA-4668-9FF4-0F9E259D8E4B}" destId="{FF0C5364-4FA5-452D-A8CD-02AA5542728C}" srcOrd="3" destOrd="0" presId="urn:microsoft.com/office/officeart/2005/8/layout/radial6"/>
    <dgm:cxn modelId="{2A8440B7-1F26-4684-B702-C73B16DC38B4}" type="presParOf" srcId="{C7F2BA96-C4CA-4668-9FF4-0F9E259D8E4B}" destId="{E33F2FE8-373F-4E79-937F-6CDF18EC0FFD}" srcOrd="4" destOrd="0" presId="urn:microsoft.com/office/officeart/2005/8/layout/radial6"/>
    <dgm:cxn modelId="{2194B47E-96E7-439D-B97F-910C1254593C}" type="presParOf" srcId="{C7F2BA96-C4CA-4668-9FF4-0F9E259D8E4B}" destId="{34A62BA4-E510-4807-85BF-BAF21BB3A06A}" srcOrd="5" destOrd="0" presId="urn:microsoft.com/office/officeart/2005/8/layout/radial6"/>
    <dgm:cxn modelId="{D3E03431-3CEA-4AFB-B929-82B4CED3986B}" type="presParOf" srcId="{C7F2BA96-C4CA-4668-9FF4-0F9E259D8E4B}" destId="{8B46AFA4-2BF2-41E9-B357-79DA3F2BDF10}" srcOrd="6" destOrd="0" presId="urn:microsoft.com/office/officeart/2005/8/layout/radial6"/>
    <dgm:cxn modelId="{81D4F2BA-C975-4A13-990A-18ED75F4A1B5}" type="presParOf" srcId="{C7F2BA96-C4CA-4668-9FF4-0F9E259D8E4B}" destId="{E97F9572-9C43-43DD-872E-E2A1094E8056}" srcOrd="7" destOrd="0" presId="urn:microsoft.com/office/officeart/2005/8/layout/radial6"/>
    <dgm:cxn modelId="{EE59EBAF-C66B-4EF2-9944-FFB98AC4AD12}" type="presParOf" srcId="{C7F2BA96-C4CA-4668-9FF4-0F9E259D8E4B}" destId="{13546397-8D58-4905-8B93-2670A4B6AA37}" srcOrd="8" destOrd="0" presId="urn:microsoft.com/office/officeart/2005/8/layout/radial6"/>
    <dgm:cxn modelId="{5419A8E9-9087-4C2E-93CB-562D7124F1AF}" type="presParOf" srcId="{C7F2BA96-C4CA-4668-9FF4-0F9E259D8E4B}" destId="{918FF2F8-7FBF-4F83-98F8-0D92E92CFB0A}" srcOrd="9" destOrd="0" presId="urn:microsoft.com/office/officeart/2005/8/layout/radial6"/>
    <dgm:cxn modelId="{935F5B00-D1D3-4199-9C32-90812651D920}" type="presParOf" srcId="{C7F2BA96-C4CA-4668-9FF4-0F9E259D8E4B}" destId="{9F41E906-294F-439C-B9EE-2F7D584C5406}" srcOrd="10" destOrd="0" presId="urn:microsoft.com/office/officeart/2005/8/layout/radial6"/>
    <dgm:cxn modelId="{643D8587-BDA8-40B1-932A-7CEDEED46EFE}" type="presParOf" srcId="{C7F2BA96-C4CA-4668-9FF4-0F9E259D8E4B}" destId="{89744F89-E53C-446D-B81B-477D304E3534}" srcOrd="11" destOrd="0" presId="urn:microsoft.com/office/officeart/2005/8/layout/radial6"/>
    <dgm:cxn modelId="{C6CB7F14-BD09-452B-BD5A-37F80BB75D63}" type="presParOf" srcId="{C7F2BA96-C4CA-4668-9FF4-0F9E259D8E4B}" destId="{FB28187D-0C92-48B9-82D1-D58351485D80}" srcOrd="12" destOrd="0" presId="urn:microsoft.com/office/officeart/2005/8/layout/radial6"/>
    <dgm:cxn modelId="{0195E5BD-9585-4F3F-A576-9CD2E07E739F}" type="presParOf" srcId="{C7F2BA96-C4CA-4668-9FF4-0F9E259D8E4B}" destId="{F10F28FD-31D1-4653-9E0A-FE9F340B1EB6}" srcOrd="13" destOrd="0" presId="urn:microsoft.com/office/officeart/2005/8/layout/radial6"/>
    <dgm:cxn modelId="{2D1306FB-611A-4486-AE1E-ED43F38569E2}" type="presParOf" srcId="{C7F2BA96-C4CA-4668-9FF4-0F9E259D8E4B}" destId="{25BB7EC9-1512-4AE8-975A-DB92A3D27BC9}" srcOrd="14" destOrd="0" presId="urn:microsoft.com/office/officeart/2005/8/layout/radial6"/>
    <dgm:cxn modelId="{359FB174-F3C3-47EC-9B2C-F9598352EEC6}" type="presParOf" srcId="{C7F2BA96-C4CA-4668-9FF4-0F9E259D8E4B}" destId="{F92EC4A6-4084-497C-B2E5-DF4D7F562DCA}" srcOrd="15"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EC4A6-4084-497C-B2E5-DF4D7F562DCA}">
      <dsp:nvSpPr>
        <dsp:cNvPr id="0" name=""/>
        <dsp:cNvSpPr/>
      </dsp:nvSpPr>
      <dsp:spPr>
        <a:xfrm>
          <a:off x="1627431" y="659897"/>
          <a:ext cx="4277698" cy="4277698"/>
        </a:xfrm>
        <a:prstGeom prst="blockArc">
          <a:avLst>
            <a:gd name="adj1" fmla="val 11880000"/>
            <a:gd name="adj2" fmla="val 16200000"/>
            <a:gd name="adj3" fmla="val 4637"/>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FB28187D-0C92-48B9-82D1-D58351485D80}">
      <dsp:nvSpPr>
        <dsp:cNvPr id="0" name=""/>
        <dsp:cNvSpPr/>
      </dsp:nvSpPr>
      <dsp:spPr>
        <a:xfrm>
          <a:off x="1627431" y="659897"/>
          <a:ext cx="4277698" cy="4277698"/>
        </a:xfrm>
        <a:prstGeom prst="blockArc">
          <a:avLst>
            <a:gd name="adj1" fmla="val 7560000"/>
            <a:gd name="adj2" fmla="val 11880000"/>
            <a:gd name="adj3" fmla="val 4637"/>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918FF2F8-7FBF-4F83-98F8-0D92E92CFB0A}">
      <dsp:nvSpPr>
        <dsp:cNvPr id="0" name=""/>
        <dsp:cNvSpPr/>
      </dsp:nvSpPr>
      <dsp:spPr>
        <a:xfrm>
          <a:off x="1627431" y="659897"/>
          <a:ext cx="4277698" cy="4277698"/>
        </a:xfrm>
        <a:prstGeom prst="blockArc">
          <a:avLst>
            <a:gd name="adj1" fmla="val 3240000"/>
            <a:gd name="adj2" fmla="val 7560000"/>
            <a:gd name="adj3" fmla="val 4637"/>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8B46AFA4-2BF2-41E9-B357-79DA3F2BDF10}">
      <dsp:nvSpPr>
        <dsp:cNvPr id="0" name=""/>
        <dsp:cNvSpPr/>
      </dsp:nvSpPr>
      <dsp:spPr>
        <a:xfrm>
          <a:off x="1627431" y="659897"/>
          <a:ext cx="4277698" cy="4277698"/>
        </a:xfrm>
        <a:prstGeom prst="blockArc">
          <a:avLst>
            <a:gd name="adj1" fmla="val 20520000"/>
            <a:gd name="adj2" fmla="val 3240000"/>
            <a:gd name="adj3" fmla="val 4637"/>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FF0C5364-4FA5-452D-A8CD-02AA5542728C}">
      <dsp:nvSpPr>
        <dsp:cNvPr id="0" name=""/>
        <dsp:cNvSpPr/>
      </dsp:nvSpPr>
      <dsp:spPr>
        <a:xfrm>
          <a:off x="1627431" y="659897"/>
          <a:ext cx="4277698" cy="4277698"/>
        </a:xfrm>
        <a:prstGeom prst="blockArc">
          <a:avLst>
            <a:gd name="adj1" fmla="val 16200000"/>
            <a:gd name="adj2" fmla="val 20520000"/>
            <a:gd name="adj3" fmla="val 4637"/>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8BA19B02-BC51-49FC-9544-0E64D87C7694}">
      <dsp:nvSpPr>
        <dsp:cNvPr id="0" name=""/>
        <dsp:cNvSpPr/>
      </dsp:nvSpPr>
      <dsp:spPr>
        <a:xfrm>
          <a:off x="2782413" y="1814878"/>
          <a:ext cx="1967734" cy="1967734"/>
        </a:xfrm>
        <a:prstGeom prst="ellipse">
          <a:avLst/>
        </a:prstGeom>
        <a:solidFill>
          <a:schemeClr val="accent1">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BE" sz="6500" kern="1200"/>
        </a:p>
      </dsp:txBody>
      <dsp:txXfrm>
        <a:off x="3070581" y="2103046"/>
        <a:ext cx="1391398" cy="1391398"/>
      </dsp:txXfrm>
    </dsp:sp>
    <dsp:sp modelId="{6DA8F646-C28D-4AF8-9759-CF8B295F4CB9}">
      <dsp:nvSpPr>
        <dsp:cNvPr id="0" name=""/>
        <dsp:cNvSpPr/>
      </dsp:nvSpPr>
      <dsp:spPr>
        <a:xfrm>
          <a:off x="2839501" y="-198273"/>
          <a:ext cx="1853558" cy="1815514"/>
        </a:xfrm>
        <a:prstGeom prst="ellipse">
          <a:avLst/>
        </a:prstGeom>
        <a:solidFill>
          <a:schemeClr val="bg1"/>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ts val="0"/>
            </a:spcAft>
            <a:buNone/>
          </a:pPr>
          <a:r>
            <a:rPr lang="ar-SA" sz="1800" kern="1200" dirty="0">
              <a:latin typeface="Arial" panose="020B0604020202020204" pitchFamily="34" charset="0"/>
              <a:cs typeface="Arial" panose="020B0604020202020204" pitchFamily="34" charset="0"/>
            </a:rPr>
            <a:t>الأمان</a:t>
          </a:r>
          <a:endParaRPr lang="en-BE" sz="1800" kern="1200" dirty="0">
            <a:latin typeface="Arial" panose="020B0604020202020204" pitchFamily="34" charset="0"/>
            <a:cs typeface="Arial" panose="020B0604020202020204" pitchFamily="34" charset="0"/>
          </a:endParaRPr>
        </a:p>
      </dsp:txBody>
      <dsp:txXfrm>
        <a:off x="3110948" y="67603"/>
        <a:ext cx="1310664" cy="1283762"/>
      </dsp:txXfrm>
    </dsp:sp>
    <dsp:sp modelId="{E33F2FE8-373F-4E79-937F-6CDF18EC0FFD}">
      <dsp:nvSpPr>
        <dsp:cNvPr id="0" name=""/>
        <dsp:cNvSpPr/>
      </dsp:nvSpPr>
      <dsp:spPr>
        <a:xfrm>
          <a:off x="4826508" y="1245371"/>
          <a:ext cx="1853558" cy="1815514"/>
        </a:xfrm>
        <a:prstGeom prst="ellipse">
          <a:avLst/>
        </a:prstGeom>
        <a:solidFill>
          <a:schemeClr val="bg1"/>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ts val="0"/>
            </a:spcAft>
            <a:buNone/>
          </a:pPr>
          <a:r>
            <a:rPr lang="ar-SA" sz="1800" kern="1200" dirty="0">
              <a:latin typeface="Arial" panose="020B0604020202020204" pitchFamily="34" charset="0"/>
              <a:cs typeface="Arial" panose="020B0604020202020204" pitchFamily="34" charset="0"/>
            </a:rPr>
            <a:t>الصحة النفسية</a:t>
          </a:r>
          <a:endParaRPr lang="en-BE" sz="1800" kern="1200" dirty="0">
            <a:latin typeface="Arial" panose="020B0604020202020204" pitchFamily="34" charset="0"/>
            <a:cs typeface="Arial" panose="020B0604020202020204" pitchFamily="34" charset="0"/>
          </a:endParaRPr>
        </a:p>
      </dsp:txBody>
      <dsp:txXfrm>
        <a:off x="5097955" y="1511247"/>
        <a:ext cx="1310664" cy="1283762"/>
      </dsp:txXfrm>
    </dsp:sp>
    <dsp:sp modelId="{E97F9572-9C43-43DD-872E-E2A1094E8056}">
      <dsp:nvSpPr>
        <dsp:cNvPr id="0" name=""/>
        <dsp:cNvSpPr/>
      </dsp:nvSpPr>
      <dsp:spPr>
        <a:xfrm>
          <a:off x="4067539" y="3581237"/>
          <a:ext cx="1853558" cy="1815514"/>
        </a:xfrm>
        <a:prstGeom prst="ellipse">
          <a:avLst/>
        </a:prstGeom>
        <a:solidFill>
          <a:schemeClr val="bg1"/>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ts val="0"/>
            </a:spcAft>
            <a:buNone/>
          </a:pPr>
          <a:r>
            <a:rPr lang="ar-SA" sz="1800" kern="1200" dirty="0">
              <a:latin typeface="Arial" panose="020B0604020202020204" pitchFamily="34" charset="0"/>
              <a:cs typeface="Arial" panose="020B0604020202020204" pitchFamily="34" charset="0"/>
            </a:rPr>
            <a:t>ترتيب الرعاية</a:t>
          </a:r>
          <a:endParaRPr lang="en-BE" sz="1800" kern="1200" dirty="0">
            <a:latin typeface="Arial" panose="020B0604020202020204" pitchFamily="34" charset="0"/>
            <a:cs typeface="Arial" panose="020B0604020202020204" pitchFamily="34" charset="0"/>
          </a:endParaRPr>
        </a:p>
      </dsp:txBody>
      <dsp:txXfrm>
        <a:off x="4338986" y="3847113"/>
        <a:ext cx="1310664" cy="1283762"/>
      </dsp:txXfrm>
    </dsp:sp>
    <dsp:sp modelId="{9F41E906-294F-439C-B9EE-2F7D584C5406}">
      <dsp:nvSpPr>
        <dsp:cNvPr id="0" name=""/>
        <dsp:cNvSpPr/>
      </dsp:nvSpPr>
      <dsp:spPr>
        <a:xfrm>
          <a:off x="1611464" y="3581237"/>
          <a:ext cx="1853558" cy="1815514"/>
        </a:xfrm>
        <a:prstGeom prst="ellipse">
          <a:avLst/>
        </a:prstGeom>
        <a:solidFill>
          <a:schemeClr val="bg1"/>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ts val="0"/>
            </a:spcAft>
            <a:buNone/>
          </a:pPr>
          <a:r>
            <a:rPr lang="ar-SA" sz="1800" kern="1200" dirty="0">
              <a:latin typeface="Arial" panose="020B0604020202020204" pitchFamily="34" charset="0"/>
              <a:cs typeface="Arial" panose="020B0604020202020204" pitchFamily="34" charset="0"/>
            </a:rPr>
            <a:t>الاحتياجات الأساسية</a:t>
          </a:r>
          <a:endParaRPr lang="en-BE" sz="1800" kern="1200" dirty="0">
            <a:latin typeface="Arial" panose="020B0604020202020204" pitchFamily="34" charset="0"/>
            <a:cs typeface="Arial" panose="020B0604020202020204" pitchFamily="34" charset="0"/>
          </a:endParaRPr>
        </a:p>
      </dsp:txBody>
      <dsp:txXfrm>
        <a:off x="1882911" y="3847113"/>
        <a:ext cx="1310664" cy="1283762"/>
      </dsp:txXfrm>
    </dsp:sp>
    <dsp:sp modelId="{F10F28FD-31D1-4653-9E0A-FE9F340B1EB6}">
      <dsp:nvSpPr>
        <dsp:cNvPr id="0" name=""/>
        <dsp:cNvSpPr/>
      </dsp:nvSpPr>
      <dsp:spPr>
        <a:xfrm>
          <a:off x="852495" y="1245371"/>
          <a:ext cx="1853558" cy="1815514"/>
        </a:xfrm>
        <a:prstGeom prst="ellipse">
          <a:avLst/>
        </a:prstGeom>
        <a:solidFill>
          <a:schemeClr val="bg1"/>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ts val="0"/>
            </a:spcAft>
            <a:buNone/>
          </a:pPr>
          <a:r>
            <a:rPr lang="ar-SA" sz="1800" kern="1200" dirty="0">
              <a:latin typeface="Arial" panose="020B0604020202020204" pitchFamily="34" charset="0"/>
              <a:cs typeface="Arial" panose="020B0604020202020204" pitchFamily="34" charset="0"/>
            </a:rPr>
            <a:t>الصحة الجسدية والجنسية والإنجابية</a:t>
          </a:r>
          <a:endParaRPr lang="en-BE" sz="1800" kern="1200" dirty="0">
            <a:latin typeface="Arial" panose="020B0604020202020204" pitchFamily="34" charset="0"/>
            <a:cs typeface="Arial" panose="020B0604020202020204" pitchFamily="34" charset="0"/>
          </a:endParaRPr>
        </a:p>
      </dsp:txBody>
      <dsp:txXfrm>
        <a:off x="1123942" y="1511247"/>
        <a:ext cx="1310664" cy="128376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477838" y="4229101"/>
            <a:ext cx="6143625" cy="5442608"/>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12" name="Slide Image Placeholder 4">
            <a:extLst>
              <a:ext uri="{FF2B5EF4-FFF2-40B4-BE49-F238E27FC236}">
                <a16:creationId xmlns:a16="http://schemas.microsoft.com/office/drawing/2014/main" id="{BD4FBEE9-501B-9A4A-28D2-A84BC44596E3}"/>
              </a:ext>
            </a:extLst>
          </p:cNvPr>
          <p:cNvSpPr>
            <a:spLocks noGrp="1" noRot="1" noChangeAspect="1"/>
          </p:cNvSpPr>
          <p:nvPr>
            <p:ph type="sldImg" idx="2"/>
          </p:nvPr>
        </p:nvSpPr>
        <p:spPr>
          <a:xfrm>
            <a:off x="477838" y="460375"/>
            <a:ext cx="6143625" cy="3455988"/>
          </a:xfrm>
          <a:prstGeom prst="rect">
            <a:avLst/>
          </a:prstGeom>
          <a:noFill/>
          <a:ln w="12700">
            <a:solidFill>
              <a:prstClr val="black"/>
            </a:solidFill>
          </a:ln>
        </p:spPr>
        <p:txBody>
          <a:bodyPr vert="horz" lIns="99048" tIns="49524" rIns="99048" bIns="49524" rtlCol="0" anchor="ctr"/>
          <a:lstStyle/>
          <a:p>
            <a:endParaRPr lang="en-CA" dirty="0"/>
          </a:p>
        </p:txBody>
      </p:sp>
    </p:spTree>
    <p:extLst>
      <p:ext uri="{BB962C8B-B14F-4D97-AF65-F5344CB8AC3E}">
        <p14:creationId xmlns:p14="http://schemas.microsoft.com/office/powerpoint/2010/main" val="2315828326"/>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4" name="Google Shape;234;p1:notes"/>
          <p:cNvSpPr txBox="1">
            <a:spLocks noGrp="1"/>
          </p:cNvSpPr>
          <p:nvPr>
            <p:ph type="body" idx="1"/>
          </p:nvPr>
        </p:nvSpPr>
        <p:spPr/>
        <p:txBody>
          <a:bodyPr/>
          <a:lstStyle/>
          <a:p>
            <a:pPr marL="0" indent="0" algn="r" rtl="1">
              <a:buNone/>
            </a:pPr>
            <a:r>
              <a:rPr lang="en-US" b="1" dirty="0"/>
              <a:t>مرحباً</a:t>
            </a:r>
          </a:p>
          <a:p>
            <a:pPr algn="r" rtl="1"/>
            <a:r>
              <a:rPr lang="ar-SA" dirty="0">
                <a:sym typeface="Helvetica Neue"/>
              </a:rPr>
              <a:t>الت</a:t>
            </a:r>
            <a:r>
              <a:rPr lang="en-US" dirty="0">
                <a:sym typeface="Helvetica Neue"/>
              </a:rPr>
              <a:t>رح</a:t>
            </a:r>
            <a:r>
              <a:rPr lang="ar-SA" dirty="0">
                <a:sym typeface="Helvetica Neue"/>
              </a:rPr>
              <a:t>ي</a:t>
            </a:r>
            <a:r>
              <a:rPr lang="en-US" dirty="0">
                <a:sym typeface="Helvetica Neue"/>
              </a:rPr>
              <a:t>ب بالمشاركين</a:t>
            </a:r>
          </a:p>
          <a:p>
            <a:pPr algn="r" rtl="1"/>
            <a:r>
              <a:rPr lang="en-US" dirty="0">
                <a:sym typeface="Helvetica Neue"/>
              </a:rPr>
              <a:t>تأكد من توقيع الجميع على ورقة الحضور</a:t>
            </a:r>
            <a:endParaRPr lang="en-US" dirty="0">
              <a:sym typeface="Calibri"/>
            </a:endParaRPr>
          </a:p>
        </p:txBody>
      </p:sp>
      <p:sp>
        <p:nvSpPr>
          <p:cNvPr id="3" name="Slide Image Placeholder 2">
            <a:extLst>
              <a:ext uri="{FF2B5EF4-FFF2-40B4-BE49-F238E27FC236}">
                <a16:creationId xmlns:a16="http://schemas.microsoft.com/office/drawing/2014/main" id="{CC4672DC-BE78-5D9C-301F-C4846E5A3D2E}"/>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20B31780-9A77-BA66-AD1D-62B0A72A077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a:t>
            </a:fld>
            <a:endParaRPr lang="en-US" sz="1200" dirty="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i="1" dirty="0"/>
              <a:t>هذا هو التعريف الرسمي لنظام حماية الطفل وفقًا لليونيسف:</a:t>
            </a:r>
          </a:p>
          <a:p>
            <a:pPr lvl="1" algn="r" rtl="1"/>
            <a:r>
              <a:rPr lang="ar-SA" i="1" dirty="0"/>
              <a:t> "الهياكل والوظائف والقدرات الرسمية وغير الرسمية المحددة التي تم تجميعها</a:t>
            </a:r>
            <a:r>
              <a:rPr lang="ar-SA" b="1" i="1" dirty="0"/>
              <a:t> لمنع </a:t>
            </a:r>
            <a:r>
              <a:rPr lang="ar-SA" i="1" dirty="0"/>
              <a:t>العنف والاعتداء والإهمال واستغلال الأطفال </a:t>
            </a:r>
            <a:r>
              <a:rPr lang="ar-SA" b="1" i="1" dirty="0"/>
              <a:t>والتصدي له.</a:t>
            </a:r>
            <a:endParaRPr lang="en-CA" i="1" dirty="0"/>
          </a:p>
          <a:p>
            <a:pPr lvl="1" algn="r" rtl="1"/>
            <a:r>
              <a:rPr lang="ar-SA" i="1" dirty="0"/>
              <a:t>من المتفق عليه عموما أن يتألف نظام حماية الطفل من </a:t>
            </a:r>
            <a:r>
              <a:rPr lang="ar-SA" b="1" i="1" dirty="0"/>
              <a:t>العناصر</a:t>
            </a:r>
            <a:r>
              <a:rPr lang="ar-SA" i="1" dirty="0"/>
              <a:t> التالية: الموارد البشرية، والمالية، والقوانين والسياسات، والحكومة، والمراقبة وجمع البيانات، فضلا عن خدمات الحماية والاستجابة وإدارة الرعاية</a:t>
            </a:r>
            <a:r>
              <a:rPr lang="en-BE" i="1" dirty="0"/>
              <a:t>.</a:t>
            </a:r>
            <a:endParaRPr lang="en-CA" i="1" dirty="0"/>
          </a:p>
          <a:p>
            <a:pPr lvl="1" algn="r" rtl="1"/>
            <a:r>
              <a:rPr lang="en-BE" i="1" dirty="0"/>
              <a:t>كذلك</a:t>
            </a:r>
            <a:r>
              <a:rPr lang="en-GB" i="1" dirty="0"/>
              <a:t> </a:t>
            </a:r>
            <a:r>
              <a:rPr lang="en-BE" i="1" dirty="0"/>
              <a:t>يشمل </a:t>
            </a:r>
            <a:r>
              <a:rPr lang="ar-SA" b="1" i="1" dirty="0"/>
              <a:t>جهات فاعلة </a:t>
            </a:r>
            <a:r>
              <a:rPr lang="ar-SA" i="1" dirty="0"/>
              <a:t>مختلفة</a:t>
            </a:r>
            <a:r>
              <a:rPr lang="en-BE" i="1" dirty="0"/>
              <a:t>- الأطفال والأسر والمجتمعات وأولئك الذين يعملون المستوى الوطني</a:t>
            </a:r>
            <a:r>
              <a:rPr lang="ar-SA" i="1" dirty="0"/>
              <a:t> أو المحلي </a:t>
            </a:r>
            <a:r>
              <a:rPr lang="en-BE" i="1" dirty="0"/>
              <a:t>وأولئك الذين يعملون على المستوى الدولي.</a:t>
            </a:r>
            <a:endParaRPr lang="en-CA" i="1" dirty="0"/>
          </a:p>
          <a:p>
            <a:pPr lvl="1" algn="r" rtl="1"/>
            <a:r>
              <a:rPr lang="en-BE" i="1" dirty="0"/>
              <a:t>الأهم هي العلاقات</a:t>
            </a:r>
            <a:r>
              <a:rPr lang="en-GB" i="1" dirty="0"/>
              <a:t> </a:t>
            </a:r>
            <a:r>
              <a:rPr lang="en-BE" i="1" dirty="0"/>
              <a:t>والتفاعلات بين و</a:t>
            </a:r>
            <a:r>
              <a:rPr lang="ar-SA" i="1" dirty="0"/>
              <a:t>من خلال</a:t>
            </a:r>
            <a:r>
              <a:rPr lang="en-BE" i="1" dirty="0"/>
              <a:t> هذه المكونات وهذه الجهات الفاعلة داخل</a:t>
            </a:r>
            <a:r>
              <a:rPr lang="en-GB" i="1" dirty="0"/>
              <a:t> </a:t>
            </a:r>
            <a:r>
              <a:rPr lang="ar-SA" i="1" dirty="0"/>
              <a:t>ال</a:t>
            </a:r>
            <a:r>
              <a:rPr lang="en-BE" i="1" dirty="0"/>
              <a:t>نظام. إن نتائج هذه التفاعلات هي التي يتكون منها النظام ".</a:t>
            </a:r>
            <a:endParaRPr lang="en-GB" i="1" dirty="0"/>
          </a:p>
          <a:p>
            <a:pPr algn="r" rtl="1"/>
            <a:r>
              <a:rPr lang="en-GB" i="1" dirty="0"/>
              <a:t>لاحظ العناصر المختلفة لنظام حماية الطفل:</a:t>
            </a:r>
          </a:p>
          <a:p>
            <a:pPr lvl="1" algn="r" rtl="1"/>
            <a:r>
              <a:rPr lang="en-GB" i="1" dirty="0"/>
              <a:t>رسمي و غير رسمي</a:t>
            </a:r>
          </a:p>
          <a:p>
            <a:pPr lvl="1" algn="r" rtl="1"/>
            <a:r>
              <a:rPr lang="en-GB" i="1" dirty="0"/>
              <a:t>هيكل</a:t>
            </a:r>
            <a:r>
              <a:rPr lang="ar-SA" i="1" dirty="0"/>
              <a:t>ي (</a:t>
            </a:r>
            <a:r>
              <a:rPr lang="en-GB" i="1" dirty="0"/>
              <a:t>مجموعة من الأشياء أو الجهات الفاعلة</a:t>
            </a:r>
            <a:r>
              <a:rPr lang="ar-SA" i="1" dirty="0"/>
              <a:t> التي</a:t>
            </a:r>
            <a:r>
              <a:rPr lang="en-GB" i="1" dirty="0"/>
              <a:t> تعمل م</a:t>
            </a:r>
            <a:r>
              <a:rPr lang="ar-SA" i="1" dirty="0"/>
              <a:t>عاً)</a:t>
            </a:r>
            <a:endParaRPr lang="en-GB" i="1" dirty="0"/>
          </a:p>
          <a:p>
            <a:pPr lvl="1" algn="r" rtl="1"/>
            <a:r>
              <a:rPr lang="ar-SA" i="1" dirty="0"/>
              <a:t>ال</a:t>
            </a:r>
            <a:r>
              <a:rPr lang="en-GB" i="1" dirty="0"/>
              <a:t>منع والاستجابة</a:t>
            </a:r>
          </a:p>
          <a:p>
            <a:pPr marL="0" indent="0" algn="r" rtl="1">
              <a:buNone/>
            </a:pPr>
            <a:endParaRPr lang="en-GB" dirty="0"/>
          </a:p>
          <a:p>
            <a:pPr marL="0" indent="0" algn="r" rtl="1">
              <a:buNone/>
            </a:pPr>
            <a:r>
              <a:rPr lang="en-GB" dirty="0"/>
              <a:t>المصدر: </a:t>
            </a:r>
            <a:r>
              <a:rPr lang="ar-SA" dirty="0"/>
              <a:t>صندوق</a:t>
            </a:r>
            <a:r>
              <a:rPr lang="en-GB" dirty="0"/>
              <a:t> الأمم المتحدة للطفولة ، ومفوض الأمم المتحدة السامي لشؤون اللاجئين ، ومنظمة إنقاذ الطفولة ، ومنظمة الرؤية العالمية. (2013).</a:t>
            </a:r>
            <a:r>
              <a:rPr lang="en-GB" i="1" dirty="0"/>
              <a:t>طريقة أفضل لحماية جميع الأطفال: نظرية وممارسة أنظمة حماية الطفل </a:t>
            </a:r>
            <a:r>
              <a:rPr lang="ar-SA" i="1" dirty="0"/>
              <a:t>، </a:t>
            </a:r>
            <a:r>
              <a:rPr lang="en-GB" i="1" dirty="0"/>
              <a:t>تقرير المؤتمر. (</a:t>
            </a:r>
            <a:r>
              <a:rPr lang="en-GB" dirty="0"/>
              <a:t>ص 3).</a:t>
            </a:r>
            <a:endParaRPr lang="en-BE" dirty="0"/>
          </a:p>
          <a:p>
            <a:pPr algn="r" rtl="1"/>
            <a:endParaRPr lang="en-BE" dirty="0"/>
          </a:p>
        </p:txBody>
      </p:sp>
      <p:sp>
        <p:nvSpPr>
          <p:cNvPr id="6" name="Slide Image Placeholder 5">
            <a:extLst>
              <a:ext uri="{FF2B5EF4-FFF2-40B4-BE49-F238E27FC236}">
                <a16:creationId xmlns:a16="http://schemas.microsoft.com/office/drawing/2014/main" id="{64998B5E-52A0-7966-B037-441B462AA17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21D5A3A7-470A-483E-770F-32B76E20B5D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10</a:t>
            </a:fld>
            <a:endParaRPr lang="en-US" sz="1200" dirty="0">
              <a:latin typeface="+mn-lt"/>
            </a:endParaRPr>
          </a:p>
        </p:txBody>
      </p:sp>
    </p:spTree>
    <p:extLst>
      <p:ext uri="{BB962C8B-B14F-4D97-AF65-F5344CB8AC3E}">
        <p14:creationId xmlns:p14="http://schemas.microsoft.com/office/powerpoint/2010/main" val="1534761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i="1" dirty="0"/>
              <a:t>نموذج</a:t>
            </a:r>
            <a:r>
              <a:rPr lang="ar-SA" i="1" dirty="0"/>
              <a:t> </a:t>
            </a:r>
            <a:r>
              <a:rPr lang="en-GB" i="1" dirty="0"/>
              <a:t>البيئ</a:t>
            </a:r>
            <a:r>
              <a:rPr lang="ar-SA" i="1" dirty="0"/>
              <a:t>ة الاجتماعية</a:t>
            </a:r>
            <a:r>
              <a:rPr lang="en-GB" i="1" dirty="0"/>
              <a:t> مقابل أنظمة حماية الطفل</a:t>
            </a:r>
          </a:p>
          <a:p>
            <a:pPr lvl="1" algn="r" rtl="1"/>
            <a:r>
              <a:rPr lang="en-GB" i="1" dirty="0"/>
              <a:t>هذه أطر تكميلية</a:t>
            </a:r>
          </a:p>
          <a:p>
            <a:pPr lvl="1" algn="r" rtl="1"/>
            <a:r>
              <a:rPr lang="ar-SA" i="1" dirty="0"/>
              <a:t>تسعى </a:t>
            </a:r>
            <a:r>
              <a:rPr lang="en-GB" i="1" dirty="0"/>
              <a:t>إلى تحقيق نفس الهدف - نهج شامل ومتكامل لحماية الأطفال</a:t>
            </a:r>
          </a:p>
          <a:p>
            <a:pPr algn="r" rtl="1"/>
            <a:r>
              <a:rPr lang="en-GB" i="1" dirty="0"/>
              <a:t>تعتبر العناصر غير الرسمية لنظام حماية الطفل </a:t>
            </a:r>
            <a:r>
              <a:rPr lang="ar-SA" i="1" dirty="0"/>
              <a:t>(</a:t>
            </a:r>
            <a:r>
              <a:rPr lang="en-GB" i="1" dirty="0"/>
              <a:t>الأطفال</a:t>
            </a:r>
            <a:r>
              <a:rPr lang="ar-SA" i="1" dirty="0"/>
              <a:t>، </a:t>
            </a:r>
            <a:r>
              <a:rPr lang="en-GB" i="1" dirty="0"/>
              <a:t>والأسر</a:t>
            </a:r>
            <a:r>
              <a:rPr lang="ar-SA" i="1" dirty="0"/>
              <a:t>، </a:t>
            </a:r>
            <a:r>
              <a:rPr lang="en-GB" i="1" dirty="0"/>
              <a:t>والمجتمعات</a:t>
            </a:r>
            <a:r>
              <a:rPr lang="ar-SA" i="1" dirty="0"/>
              <a:t> المحلية) </a:t>
            </a:r>
            <a:r>
              <a:rPr lang="en-GB" i="1" dirty="0"/>
              <a:t>من أهم الأنظمة في السياق الإنساني</a:t>
            </a:r>
            <a:r>
              <a:rPr lang="ar-SA" i="1" dirty="0"/>
              <a:t>.</a:t>
            </a:r>
            <a:endParaRPr lang="en-GB" i="1" dirty="0"/>
          </a:p>
          <a:p>
            <a:pPr algn="r" rtl="1"/>
            <a:r>
              <a:rPr lang="en-GB" i="1" dirty="0"/>
              <a:t>هذا لأن النظام غالبًا ما يتعرض للضغط أثناء حالة الطوارئ أو الأزمات.</a:t>
            </a:r>
            <a:endParaRPr lang="en-BE" dirty="0"/>
          </a:p>
        </p:txBody>
      </p:sp>
      <p:sp>
        <p:nvSpPr>
          <p:cNvPr id="6" name="Slide Image Placeholder 5">
            <a:extLst>
              <a:ext uri="{FF2B5EF4-FFF2-40B4-BE49-F238E27FC236}">
                <a16:creationId xmlns:a16="http://schemas.microsoft.com/office/drawing/2014/main" id="{A24CF45A-E62A-9AE2-E1F7-19C328DDBE6F}"/>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17BD5BA2-698A-0D83-A74B-ECAE37B54C8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11</a:t>
            </a:fld>
            <a:endParaRPr lang="en-US" sz="1200" dirty="0">
              <a:latin typeface="+mn-lt"/>
            </a:endParaRPr>
          </a:p>
        </p:txBody>
      </p:sp>
    </p:spTree>
    <p:extLst>
      <p:ext uri="{BB962C8B-B14F-4D97-AF65-F5344CB8AC3E}">
        <p14:creationId xmlns:p14="http://schemas.microsoft.com/office/powerpoint/2010/main" val="1267053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i="1" dirty="0"/>
              <a:t>سنحاول </a:t>
            </a:r>
            <a:r>
              <a:rPr lang="ar-SA" i="1" dirty="0"/>
              <a:t>تحديد</a:t>
            </a:r>
            <a:r>
              <a:rPr lang="en-GB" i="1" dirty="0"/>
              <a:t> نظام حماية الطفل في سياقنا.</a:t>
            </a:r>
          </a:p>
          <a:p>
            <a:pPr algn="r" rtl="1"/>
            <a:r>
              <a:rPr lang="en-GB" dirty="0"/>
              <a:t>قسّم المشاركين إلى مجموعات من </a:t>
            </a:r>
            <a:r>
              <a:rPr lang="ar-SA" dirty="0"/>
              <a:t>٤-٥</a:t>
            </a:r>
            <a:r>
              <a:rPr lang="en-GB" dirty="0"/>
              <a:t> أشخاص</a:t>
            </a:r>
          </a:p>
          <a:p>
            <a:pPr algn="r" rtl="1"/>
            <a:r>
              <a:rPr lang="ar-SA" dirty="0"/>
              <a:t>قم بإعطاء</a:t>
            </a:r>
            <a:r>
              <a:rPr lang="en-GB" dirty="0"/>
              <a:t> كل مجموعة ورق</a:t>
            </a:r>
            <a:r>
              <a:rPr lang="ar-SA" dirty="0"/>
              <a:t>ة اللوح القلاب</a:t>
            </a:r>
            <a:endParaRPr lang="en-GB" dirty="0"/>
          </a:p>
          <a:p>
            <a:pPr algn="r" rtl="1"/>
            <a:r>
              <a:rPr lang="en-GB" i="1" dirty="0"/>
              <a:t>في مجموعاتك:</a:t>
            </a:r>
          </a:p>
          <a:p>
            <a:pPr lvl="1" algn="r" rtl="1"/>
            <a:r>
              <a:rPr lang="ar-SA" i="1" dirty="0"/>
              <a:t>قم</a:t>
            </a:r>
            <a:r>
              <a:rPr lang="en-GB" i="1" dirty="0"/>
              <a:t> </a:t>
            </a:r>
            <a:r>
              <a:rPr lang="ar-SA" i="1" dirty="0"/>
              <a:t>بمسح/تحديد</a:t>
            </a:r>
            <a:r>
              <a:rPr lang="en-GB" i="1" dirty="0"/>
              <a:t> لنظام حماية الطفل في المنطقة التي تعمل فيها</a:t>
            </a:r>
          </a:p>
          <a:p>
            <a:pPr lvl="1" algn="r" rtl="1"/>
            <a:r>
              <a:rPr lang="ar-SA" i="1" dirty="0"/>
              <a:t>ت</a:t>
            </a:r>
            <a:r>
              <a:rPr lang="en-GB" i="1" dirty="0"/>
              <a:t>حد</a:t>
            </a:r>
            <a:r>
              <a:rPr lang="ar-SA" i="1" dirty="0"/>
              <a:t>ي</a:t>
            </a:r>
            <a:r>
              <a:rPr lang="en-GB" i="1" dirty="0"/>
              <a:t>د ما هو </a:t>
            </a:r>
            <a:r>
              <a:rPr lang="ar-SA" i="1" dirty="0"/>
              <a:t>ال</a:t>
            </a:r>
            <a:r>
              <a:rPr lang="en-GB" i="1" dirty="0"/>
              <a:t>جزء من النظام الرسمي وغير الرسمي</a:t>
            </a:r>
          </a:p>
          <a:p>
            <a:pPr algn="r" rtl="1"/>
            <a:endParaRPr lang="en-GB" dirty="0"/>
          </a:p>
          <a:p>
            <a:pPr marL="0" indent="0" algn="r" rtl="1">
              <a:buNone/>
            </a:pPr>
            <a:r>
              <a:rPr lang="en-GB" b="1" dirty="0"/>
              <a:t>العمل الجماعي </a:t>
            </a:r>
            <a:r>
              <a:rPr lang="ar-SA" b="1" dirty="0"/>
              <a:t>(٢٥</a:t>
            </a:r>
            <a:r>
              <a:rPr lang="en-GB" b="1" dirty="0"/>
              <a:t>دقيقة</a:t>
            </a:r>
            <a:r>
              <a:rPr lang="ar-SA" b="1" dirty="0"/>
              <a:t>)</a:t>
            </a:r>
            <a:endParaRPr lang="en-GB" b="1" dirty="0"/>
          </a:p>
          <a:p>
            <a:pPr algn="r" rtl="1"/>
            <a:r>
              <a:rPr lang="en-GB" dirty="0"/>
              <a:t>امنح المشاركين </a:t>
            </a:r>
            <a:r>
              <a:rPr lang="ar-SA" dirty="0"/>
              <a:t>٢٥</a:t>
            </a:r>
            <a:r>
              <a:rPr lang="en-GB" dirty="0"/>
              <a:t> دقيقة لإكمال</a:t>
            </a:r>
            <a:r>
              <a:rPr lang="ar-SA" dirty="0"/>
              <a:t> النشاط</a:t>
            </a:r>
            <a:endParaRPr lang="en-GB" dirty="0"/>
          </a:p>
          <a:p>
            <a:pPr algn="r" rtl="1"/>
            <a:r>
              <a:rPr lang="en-GB" dirty="0"/>
              <a:t>عند الانتهاء ، اطلب من المجموعات تعليق اللوح الورقي في جميع أنحاء الغرفة</a:t>
            </a:r>
          </a:p>
          <a:p>
            <a:pPr algn="r" rtl="1"/>
            <a:endParaRPr lang="en-GB" dirty="0"/>
          </a:p>
          <a:p>
            <a:pPr marL="0" indent="0" algn="r" rtl="1">
              <a:buNone/>
            </a:pPr>
            <a:r>
              <a:rPr lang="en-GB" b="1" dirty="0"/>
              <a:t>مناقشة عامة </a:t>
            </a:r>
            <a:r>
              <a:rPr lang="ar-SA" b="1" dirty="0"/>
              <a:t>(٢٠</a:t>
            </a:r>
            <a:r>
              <a:rPr lang="en-GB" b="1" dirty="0"/>
              <a:t>دقيقة</a:t>
            </a:r>
            <a:r>
              <a:rPr lang="ar-SA" b="1" dirty="0"/>
              <a:t>)</a:t>
            </a:r>
            <a:endParaRPr lang="en-GB" b="1" dirty="0"/>
          </a:p>
          <a:p>
            <a:pPr algn="r" rtl="1"/>
            <a:r>
              <a:rPr lang="en-GB" dirty="0"/>
              <a:t>قم بدعوة كل مجموعة للتقديم</a:t>
            </a:r>
          </a:p>
          <a:p>
            <a:pPr lvl="1" algn="r" rtl="1"/>
            <a:r>
              <a:rPr lang="en-GB" dirty="0"/>
              <a:t>يجب على الجميع الوقوف حول اللوح القلاب</a:t>
            </a:r>
            <a:r>
              <a:rPr lang="ar-SA" dirty="0"/>
              <a:t> الخاص بهم</a:t>
            </a:r>
            <a:endParaRPr lang="en-GB" dirty="0"/>
          </a:p>
          <a:p>
            <a:pPr lvl="1" algn="r" rtl="1"/>
            <a:r>
              <a:rPr lang="en-GB" dirty="0"/>
              <a:t>يجب أن تقدم المجموعة طبقة من نظام حماية الطفل الرسمي وغير الرسمي</a:t>
            </a:r>
          </a:p>
          <a:p>
            <a:pPr algn="r" rtl="1"/>
            <a:r>
              <a:rPr lang="en-GB" dirty="0"/>
              <a:t>ادعُ المشاركين </a:t>
            </a:r>
            <a:r>
              <a:rPr lang="ar-SA" dirty="0"/>
              <a:t>ل</a:t>
            </a:r>
            <a:r>
              <a:rPr lang="en-GB" dirty="0"/>
              <a:t>إ</a:t>
            </a:r>
            <a:r>
              <a:rPr lang="ar-SA" dirty="0"/>
              <a:t>كمال </a:t>
            </a:r>
            <a:r>
              <a:rPr lang="en-GB" dirty="0"/>
              <a:t>بعضهم البعض وتدوين الملاحظات</a:t>
            </a:r>
            <a:r>
              <a:rPr lang="ar-SA" dirty="0"/>
              <a:t> في </a:t>
            </a:r>
            <a:r>
              <a:rPr lang="ar-SA" b="1" dirty="0"/>
              <a:t>صفحة دليل العمل٧٠</a:t>
            </a:r>
            <a:r>
              <a:rPr lang="en-GB" b="1" dirty="0"/>
              <a:t>: نظام حماية الطفل</a:t>
            </a:r>
          </a:p>
          <a:p>
            <a:pPr algn="r" rtl="1"/>
            <a:r>
              <a:rPr lang="ar-SA" dirty="0"/>
              <a:t>ال</a:t>
            </a:r>
            <a:r>
              <a:rPr lang="en-GB" dirty="0"/>
              <a:t>استكم</a:t>
            </a:r>
            <a:r>
              <a:rPr lang="ar-SA" dirty="0"/>
              <a:t>ا</a:t>
            </a:r>
            <a:r>
              <a:rPr lang="en-GB" dirty="0"/>
              <a:t>ل بالإرشادات الواردة في الصفحة التالية</a:t>
            </a:r>
          </a:p>
          <a:p>
            <a:pPr algn="r" rtl="1"/>
            <a:endParaRPr lang="en-GB" dirty="0"/>
          </a:p>
          <a:p>
            <a:pPr marL="0" indent="0" algn="r" rtl="1">
              <a:buNone/>
            </a:pPr>
            <a:r>
              <a:rPr lang="ar-SA" b="1" dirty="0"/>
              <a:t>يتبع</a:t>
            </a:r>
            <a:r>
              <a:rPr lang="en-GB" b="1" dirty="0">
                <a:sym typeface="Wingdings" panose="05000000000000000000" pitchFamily="2" charset="2"/>
              </a:rPr>
              <a:t></a:t>
            </a:r>
            <a:endParaRPr lang="en-GB" b="1" dirty="0"/>
          </a:p>
        </p:txBody>
      </p:sp>
      <p:sp>
        <p:nvSpPr>
          <p:cNvPr id="6" name="Slide Image Placeholder 5">
            <a:extLst>
              <a:ext uri="{FF2B5EF4-FFF2-40B4-BE49-F238E27FC236}">
                <a16:creationId xmlns:a16="http://schemas.microsoft.com/office/drawing/2014/main" id="{43B275C2-3E0A-E4BC-4408-E1D24DA5A38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E96C793-E9B9-D63F-49D8-7729627136B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12</a:t>
            </a:fld>
            <a:endParaRPr lang="en-US" sz="1200" dirty="0">
              <a:latin typeface="+mn-lt"/>
            </a:endParaRPr>
          </a:p>
        </p:txBody>
      </p:sp>
    </p:spTree>
    <p:extLst>
      <p:ext uri="{BB962C8B-B14F-4D97-AF65-F5344CB8AC3E}">
        <p14:creationId xmlns:p14="http://schemas.microsoft.com/office/powerpoint/2010/main" val="2679699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6" name="Google Shape;556;p38:notes"/>
          <p:cNvSpPr txBox="1">
            <a:spLocks noGrp="1"/>
          </p:cNvSpPr>
          <p:nvPr>
            <p:ph type="body" idx="1"/>
          </p:nvPr>
        </p:nvSpPr>
        <p:spPr>
          <a:xfrm>
            <a:off x="477838" y="460375"/>
            <a:ext cx="6143625" cy="9211334"/>
          </a:xfrm>
        </p:spPr>
        <p:txBody>
          <a:bodyPr/>
          <a:lstStyle/>
          <a:p>
            <a:pPr marL="0" indent="0" algn="r" rtl="1">
              <a:buNone/>
            </a:pPr>
            <a:r>
              <a:rPr lang="en-GB" b="1" dirty="0"/>
              <a:t>التك</a:t>
            </a:r>
            <a:r>
              <a:rPr lang="ar-SA" b="1" dirty="0"/>
              <a:t>ي</a:t>
            </a:r>
            <a:r>
              <a:rPr lang="en-GB" b="1" dirty="0"/>
              <a:t>يف </a:t>
            </a:r>
            <a:r>
              <a:rPr lang="ar-SA" b="1" dirty="0"/>
              <a:t>بحسب</a:t>
            </a:r>
            <a:r>
              <a:rPr lang="en-GB" b="1" dirty="0"/>
              <a:t> السياق </a:t>
            </a:r>
          </a:p>
          <a:p>
            <a:pPr algn="r" rtl="1"/>
            <a:r>
              <a:rPr lang="en-GB" dirty="0"/>
              <a:t>إعداد وصياغة نظام حماية الطفل في السياق المحلي بما في ذلك:</a:t>
            </a:r>
          </a:p>
          <a:p>
            <a:pPr lvl="1" algn="r" rtl="1"/>
            <a:r>
              <a:rPr lang="en-GB" dirty="0"/>
              <a:t>القوانين والأنظمة الدولية</a:t>
            </a:r>
          </a:p>
          <a:p>
            <a:pPr lvl="1" algn="r" rtl="1"/>
            <a:r>
              <a:rPr lang="en-GB" dirty="0"/>
              <a:t>القوانين والأنظمة الوطنية</a:t>
            </a:r>
          </a:p>
          <a:p>
            <a:pPr lvl="1" algn="r" rtl="1"/>
            <a:r>
              <a:rPr lang="en-GB" dirty="0"/>
              <a:t>السلطات الحكومية المختصة (المستوى الوطني أو مستوى المحافظة أو المنطقة) للرعاية الاجتماعية وحماية الطفل والتعليم والصحة والسلامة والأمن والعدالة.</a:t>
            </a:r>
          </a:p>
          <a:p>
            <a:pPr lvl="1" algn="r" rtl="1"/>
            <a:r>
              <a:rPr lang="en-GB" dirty="0"/>
              <a:t>الجهات الفاعلة والوكالات غير الحكومية الدولية والوطنية و</a:t>
            </a:r>
            <a:r>
              <a:rPr lang="ar-SA" dirty="0"/>
              <a:t>المحلية</a:t>
            </a:r>
            <a:endParaRPr lang="en-GB" dirty="0"/>
          </a:p>
          <a:p>
            <a:pPr lvl="1" algn="r" rtl="1"/>
            <a:r>
              <a:rPr lang="en-GB" dirty="0"/>
              <a:t>الهياكل والجمعيات المجتمعية</a:t>
            </a:r>
          </a:p>
          <a:p>
            <a:pPr marL="0" indent="0" algn="r" rtl="1">
              <a:buNone/>
            </a:pPr>
            <a:r>
              <a:rPr lang="en-GB" dirty="0"/>
              <a:t>______________________________________________________________________________</a:t>
            </a:r>
          </a:p>
          <a:p>
            <a:pPr algn="r" rtl="1"/>
            <a:endParaRPr lang="en-GB" dirty="0"/>
          </a:p>
          <a:p>
            <a:pPr marL="0" indent="0" algn="r" rtl="1">
              <a:buNone/>
            </a:pPr>
            <a:r>
              <a:rPr lang="ar-SA" b="1" dirty="0"/>
              <a:t>التوجيه </a:t>
            </a:r>
            <a:endParaRPr lang="en-GB" b="1" dirty="0"/>
          </a:p>
          <a:p>
            <a:pPr algn="r" rtl="1"/>
            <a:r>
              <a:rPr lang="en-GB" b="1" dirty="0"/>
              <a:t>القوانين الدولية:</a:t>
            </a:r>
          </a:p>
          <a:p>
            <a:pPr lvl="1" algn="r" rtl="1"/>
            <a:r>
              <a:rPr lang="en-GB" dirty="0"/>
              <a:t>اتفاقية الأمم المتحدة لحقوق الطفل</a:t>
            </a:r>
          </a:p>
          <a:p>
            <a:pPr lvl="1" algn="r" rtl="1"/>
            <a:r>
              <a:rPr lang="en-GB" dirty="0"/>
              <a:t>القانون الدولي الإنساني (يشمل حماية الأطفال) - على سبيل المثال يحظر استخدام الأطفال في النزاعات المسلحة</a:t>
            </a:r>
          </a:p>
          <a:p>
            <a:pPr lvl="1" algn="r" rtl="1"/>
            <a:r>
              <a:rPr lang="en-GB" dirty="0"/>
              <a:t>اتفاقية جنيف</a:t>
            </a:r>
          </a:p>
          <a:p>
            <a:pPr algn="r" rtl="1"/>
            <a:r>
              <a:rPr lang="en-GB" b="1" dirty="0"/>
              <a:t>القوانين وال</a:t>
            </a:r>
            <a:r>
              <a:rPr lang="ar-SA" b="1" dirty="0"/>
              <a:t>أنظمة</a:t>
            </a:r>
            <a:r>
              <a:rPr lang="en-GB" b="1" dirty="0"/>
              <a:t> الوطنية:</a:t>
            </a:r>
          </a:p>
          <a:p>
            <a:pPr lvl="1" algn="r" rtl="1"/>
            <a:r>
              <a:rPr lang="en-GB" dirty="0"/>
              <a:t>...</a:t>
            </a:r>
          </a:p>
          <a:p>
            <a:pPr lvl="1" algn="r" rtl="1"/>
            <a:r>
              <a:rPr lang="en-GB" dirty="0"/>
              <a:t>...</a:t>
            </a:r>
          </a:p>
          <a:p>
            <a:pPr lvl="1" algn="r" rtl="1"/>
            <a:r>
              <a:rPr lang="en-GB" dirty="0"/>
              <a:t>...</a:t>
            </a:r>
          </a:p>
          <a:p>
            <a:pPr algn="r" rtl="1"/>
            <a:r>
              <a:rPr lang="en-GB" b="1" dirty="0"/>
              <a:t>الدوائر الحكومية والسلطات المحلية:</a:t>
            </a:r>
          </a:p>
          <a:p>
            <a:pPr lvl="1" algn="r" rtl="1"/>
            <a:r>
              <a:rPr lang="en-GB" dirty="0"/>
              <a:t>...</a:t>
            </a:r>
          </a:p>
          <a:p>
            <a:pPr lvl="1" algn="r" rtl="1"/>
            <a:r>
              <a:rPr lang="en-GB" dirty="0"/>
              <a:t>...</a:t>
            </a:r>
          </a:p>
          <a:p>
            <a:pPr lvl="1" algn="r" rtl="1"/>
            <a:r>
              <a:rPr lang="en-GB" dirty="0"/>
              <a:t>...</a:t>
            </a:r>
          </a:p>
          <a:p>
            <a:pPr algn="r" rtl="1"/>
            <a:r>
              <a:rPr lang="en-GB" b="1" dirty="0"/>
              <a:t>المنظمات غير الحكومية ووكالات المجتمع المدني:</a:t>
            </a:r>
          </a:p>
          <a:p>
            <a:pPr lvl="1" algn="r" rtl="1"/>
            <a:r>
              <a:rPr lang="en-GB" dirty="0"/>
              <a:t>...</a:t>
            </a:r>
          </a:p>
          <a:p>
            <a:pPr lvl="1" algn="r" rtl="1"/>
            <a:r>
              <a:rPr lang="en-GB" dirty="0"/>
              <a:t>...</a:t>
            </a:r>
          </a:p>
          <a:p>
            <a:pPr lvl="1" algn="r" rtl="1"/>
            <a:r>
              <a:rPr lang="en-GB" dirty="0"/>
              <a:t>...</a:t>
            </a:r>
          </a:p>
          <a:p>
            <a:pPr algn="r" rtl="1"/>
            <a:r>
              <a:rPr lang="en-GB" b="1" dirty="0"/>
              <a:t>الهياكل والجمعيات المجتمعية:</a:t>
            </a:r>
          </a:p>
          <a:p>
            <a:pPr lvl="1" algn="r" rtl="1"/>
            <a:r>
              <a:rPr lang="en-GB" dirty="0"/>
              <a:t>...</a:t>
            </a:r>
          </a:p>
          <a:p>
            <a:pPr lvl="1" algn="r" rtl="1"/>
            <a:r>
              <a:rPr lang="en-GB" dirty="0"/>
              <a:t>...</a:t>
            </a:r>
          </a:p>
          <a:p>
            <a:pPr lvl="1" algn="r" rtl="1"/>
            <a:r>
              <a:rPr lang="en-GB" dirty="0"/>
              <a:t>...</a:t>
            </a:r>
          </a:p>
          <a:p>
            <a:pPr algn="r" rtl="1"/>
            <a:endParaRPr lang="en-GB" dirty="0"/>
          </a:p>
          <a:p>
            <a:pPr algn="r" rtl="1"/>
            <a:endParaRPr lang="en-GB" dirty="0"/>
          </a:p>
        </p:txBody>
      </p:sp>
      <p:sp>
        <p:nvSpPr>
          <p:cNvPr id="6" name="Google Shape;725;p48:notes">
            <a:extLst>
              <a:ext uri="{FF2B5EF4-FFF2-40B4-BE49-F238E27FC236}">
                <a16:creationId xmlns:a16="http://schemas.microsoft.com/office/drawing/2014/main" id="{CAA9B296-D6C5-00E7-1A93-7381BC88B81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13</a:t>
            </a:fld>
            <a:endParaRPr lang="en-US" sz="1200" dirty="0">
              <a:latin typeface="+mn-lt"/>
            </a:endParaRPr>
          </a:p>
        </p:txBody>
      </p:sp>
    </p:spTree>
    <p:extLst>
      <p:ext uri="{BB962C8B-B14F-4D97-AF65-F5344CB8AC3E}">
        <p14:creationId xmlns:p14="http://schemas.microsoft.com/office/powerpoint/2010/main" val="3369240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dirty="0"/>
              <a:t>عرض الشريحة</a:t>
            </a:r>
            <a:endParaRPr lang="en-BE" dirty="0"/>
          </a:p>
        </p:txBody>
      </p:sp>
      <p:sp>
        <p:nvSpPr>
          <p:cNvPr id="6" name="Slide Image Placeholder 5">
            <a:extLst>
              <a:ext uri="{FF2B5EF4-FFF2-40B4-BE49-F238E27FC236}">
                <a16:creationId xmlns:a16="http://schemas.microsoft.com/office/drawing/2014/main" id="{2A1441BA-46F7-3489-8967-0EB3B9A8C5BC}"/>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B0276ACE-8C36-3A77-A378-DBCC89FEE34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14</a:t>
            </a:fld>
            <a:endParaRPr lang="en-US" sz="1200" dirty="0">
              <a:latin typeface="+mn-lt"/>
            </a:endParaRPr>
          </a:p>
        </p:txBody>
      </p:sp>
    </p:spTree>
    <p:extLst>
      <p:ext uri="{BB962C8B-B14F-4D97-AF65-F5344CB8AC3E}">
        <p14:creationId xmlns:p14="http://schemas.microsoft.com/office/powerpoint/2010/main" val="2715042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مدة </a:t>
            </a:r>
            <a:r>
              <a:rPr lang="en-GB" b="1" dirty="0"/>
              <a:t>الجلسة</a:t>
            </a:r>
            <a:r>
              <a:rPr lang="ar-SA" b="1" dirty="0"/>
              <a:t> الثالثة: ساعتين</a:t>
            </a:r>
            <a:endParaRPr lang="en-GB" b="1" dirty="0"/>
          </a:p>
        </p:txBody>
      </p:sp>
      <p:sp>
        <p:nvSpPr>
          <p:cNvPr id="6" name="Slide Image Placeholder 5">
            <a:extLst>
              <a:ext uri="{FF2B5EF4-FFF2-40B4-BE49-F238E27FC236}">
                <a16:creationId xmlns:a16="http://schemas.microsoft.com/office/drawing/2014/main" id="{2BC0E973-B2B7-3DD7-F688-EFBD8CBE1E2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17869B70-0B81-1ECF-D7C9-85723E687A5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15</a:t>
            </a:fld>
            <a:endParaRPr lang="en-US" sz="1200" dirty="0">
              <a:latin typeface="+mn-lt"/>
            </a:endParaRPr>
          </a:p>
        </p:txBody>
      </p:sp>
    </p:spTree>
    <p:extLst>
      <p:ext uri="{BB962C8B-B14F-4D97-AF65-F5344CB8AC3E}">
        <p14:creationId xmlns:p14="http://schemas.microsoft.com/office/powerpoint/2010/main" val="2563064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t>المناقشة العامة (١٠ دقائق)</a:t>
            </a:r>
          </a:p>
          <a:p>
            <a:pPr algn="r" rtl="1"/>
            <a:r>
              <a:rPr lang="en-GB" i="1" dirty="0"/>
              <a:t>نحن نعلم أنه من خلال إدارة الحال</a:t>
            </a:r>
            <a:r>
              <a:rPr lang="ar-SA" i="1" dirty="0"/>
              <a:t>ة</a:t>
            </a:r>
            <a:r>
              <a:rPr lang="en-GB" i="1" dirty="0"/>
              <a:t> نحاول تلبية الاحتياجات الفردية للأطفال والأسر التي تواجه مخاوف تتعلق بالحماية.</a:t>
            </a:r>
          </a:p>
          <a:p>
            <a:pPr algn="r" rtl="1"/>
            <a:r>
              <a:rPr lang="en-GB" i="1" dirty="0"/>
              <a:t>لنبدأ ب</a:t>
            </a:r>
            <a:r>
              <a:rPr lang="ar-SA" i="1" dirty="0"/>
              <a:t>مراجعة</a:t>
            </a:r>
            <a:r>
              <a:rPr lang="en-GB" i="1" dirty="0"/>
              <a:t> سريع</a:t>
            </a:r>
            <a:r>
              <a:rPr lang="ar-SA" i="1" dirty="0"/>
              <a:t>ة</a:t>
            </a:r>
            <a:r>
              <a:rPr lang="en-GB" i="1" dirty="0"/>
              <a:t> للمخاوف المختلفة المتعلقة بحماية الطفل التي تعلمناها في المستوى</a:t>
            </a:r>
            <a:r>
              <a:rPr lang="ar-SA" i="1" dirty="0"/>
              <a:t> الأول</a:t>
            </a:r>
            <a:endParaRPr lang="en-GB" i="1" dirty="0"/>
          </a:p>
          <a:p>
            <a:pPr algn="r" rtl="1"/>
            <a:r>
              <a:rPr lang="en-GB" i="1" dirty="0"/>
              <a:t>هل يمكنك</a:t>
            </a:r>
            <a:r>
              <a:rPr lang="ar-SA" i="1" dirty="0"/>
              <a:t>م</a:t>
            </a:r>
            <a:r>
              <a:rPr lang="en-GB" i="1" dirty="0"/>
              <a:t> تذكر الأنواع الأربعة من مخاوف حماية الطفل؟ </a:t>
            </a:r>
            <a:r>
              <a:rPr lang="ar-SA" i="1" dirty="0"/>
              <a:t>قم بشرحهم</a:t>
            </a:r>
            <a:r>
              <a:rPr lang="en-GB" i="1" dirty="0"/>
              <a:t> بكلماتك الخاصة.</a:t>
            </a:r>
          </a:p>
          <a:p>
            <a:pPr lvl="1" algn="r" rtl="1"/>
            <a:r>
              <a:rPr lang="en-GB" dirty="0"/>
              <a:t>إذا ذكر المشاركون العنف و</a:t>
            </a:r>
            <a:r>
              <a:rPr lang="ar-SA" dirty="0"/>
              <a:t>الإساءة</a:t>
            </a:r>
            <a:r>
              <a:rPr lang="en-GB" dirty="0"/>
              <a:t>، اسألهم عما إذا كانوا يتذكرون الأنواع المختلفة من العنف و</a:t>
            </a:r>
            <a:r>
              <a:rPr lang="ar-SA" dirty="0"/>
              <a:t>الإساءة</a:t>
            </a:r>
            <a:endParaRPr lang="en-GB" dirty="0"/>
          </a:p>
          <a:p>
            <a:pPr algn="r" rtl="1"/>
            <a:r>
              <a:rPr lang="ar-SA" dirty="0"/>
              <a:t>م</a:t>
            </a:r>
            <a:r>
              <a:rPr lang="en-GB" dirty="0"/>
              <a:t>راج</a:t>
            </a:r>
            <a:r>
              <a:rPr lang="ar-SA" dirty="0"/>
              <a:t>عة</a:t>
            </a:r>
            <a:r>
              <a:rPr lang="en-GB" dirty="0"/>
              <a:t> واستكم</a:t>
            </a:r>
            <a:r>
              <a:rPr lang="ar-SA" dirty="0"/>
              <a:t>ا</a:t>
            </a:r>
            <a:r>
              <a:rPr lang="en-GB" dirty="0"/>
              <a:t>ل الأفكار المشتركة بناءً على الشريحة التالية</a:t>
            </a:r>
          </a:p>
        </p:txBody>
      </p:sp>
      <p:sp>
        <p:nvSpPr>
          <p:cNvPr id="6" name="Slide Image Placeholder 5">
            <a:extLst>
              <a:ext uri="{FF2B5EF4-FFF2-40B4-BE49-F238E27FC236}">
                <a16:creationId xmlns:a16="http://schemas.microsoft.com/office/drawing/2014/main" id="{B906289C-729E-0F50-D26B-5A9C197C680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06F5AC58-8ABE-DF6E-8E50-67F05542803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16</a:t>
            </a:fld>
            <a:endParaRPr lang="en-US" sz="1200" dirty="0">
              <a:latin typeface="+mn-lt"/>
            </a:endParaRPr>
          </a:p>
        </p:txBody>
      </p:sp>
    </p:spTree>
    <p:extLst>
      <p:ext uri="{BB962C8B-B14F-4D97-AF65-F5344CB8AC3E}">
        <p14:creationId xmlns:p14="http://schemas.microsoft.com/office/powerpoint/2010/main" val="2920745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ar-SA" b="1" dirty="0"/>
              <a:t>ال</a:t>
            </a:r>
            <a:r>
              <a:rPr lang="en-GB" b="1" dirty="0"/>
              <a:t>عنف</a:t>
            </a:r>
            <a:r>
              <a:rPr lang="en-GB" dirty="0"/>
              <a:t> </a:t>
            </a:r>
          </a:p>
          <a:p>
            <a:pPr lvl="1" algn="r" rtl="1"/>
            <a:r>
              <a:rPr lang="en-GB" dirty="0"/>
              <a:t>جميع الأفعال التي تنطوي على استخدام متعمد لل</a:t>
            </a:r>
            <a:r>
              <a:rPr lang="ar-SA" dirty="0"/>
              <a:t>سلطة</a:t>
            </a:r>
            <a:r>
              <a:rPr lang="en-GB" dirty="0"/>
              <a:t> أو القوة (لفظيًا أو جسديًا) ضد </a:t>
            </a:r>
            <a:r>
              <a:rPr lang="ar-SA" dirty="0"/>
              <a:t>ال</a:t>
            </a:r>
            <a:r>
              <a:rPr lang="en-GB" dirty="0"/>
              <a:t>طفل</a:t>
            </a:r>
          </a:p>
          <a:p>
            <a:pPr lvl="1" algn="r" rtl="1"/>
            <a:r>
              <a:rPr lang="en-GB" dirty="0"/>
              <a:t>ينتج عن الفعل إما </a:t>
            </a:r>
            <a:r>
              <a:rPr lang="ar-SA" dirty="0"/>
              <a:t>أذى</a:t>
            </a:r>
            <a:r>
              <a:rPr lang="en-GB" dirty="0"/>
              <a:t> أو احتمال كبير للإضرار بسلامة الطفل ورفاهه وكرامته ونموه.</a:t>
            </a:r>
          </a:p>
          <a:p>
            <a:pPr algn="r" rtl="1"/>
            <a:r>
              <a:rPr lang="ar-SA" b="1" dirty="0"/>
              <a:t>ال</a:t>
            </a:r>
            <a:r>
              <a:rPr lang="en-GB" b="1" dirty="0"/>
              <a:t>إساءة</a:t>
            </a:r>
          </a:p>
          <a:p>
            <a:pPr lvl="1" algn="r" rtl="1"/>
            <a:r>
              <a:rPr lang="en-GB" dirty="0"/>
              <a:t>فعل متعمد له آثار سلبية فعلية أو محتملة على سلامة الطفل ورفاهه وكرامته ونموه.</a:t>
            </a:r>
          </a:p>
          <a:p>
            <a:pPr lvl="1" algn="r" rtl="1"/>
            <a:r>
              <a:rPr lang="en-GB" dirty="0"/>
              <a:t>يرتكب هذا الفعل في سياق علاقة المسؤولية أو الثقة أو ال</a:t>
            </a:r>
            <a:r>
              <a:rPr lang="ar-SA" dirty="0"/>
              <a:t>سلط</a:t>
            </a:r>
            <a:r>
              <a:rPr lang="en-GB" dirty="0"/>
              <a:t>ة.</a:t>
            </a:r>
          </a:p>
          <a:p>
            <a:pPr lvl="1" algn="r" rtl="1"/>
            <a:r>
              <a:rPr lang="ar-SA" b="1" dirty="0"/>
              <a:t>الاعتداء أو العنف</a:t>
            </a:r>
            <a:r>
              <a:rPr lang="en-GB" b="1" dirty="0"/>
              <a:t> الجسدي:</a:t>
            </a:r>
            <a:r>
              <a:rPr lang="en-GB" dirty="0"/>
              <a:t>استخدام القوة الجسدية العنيفة لإحداث إصابة</a:t>
            </a:r>
            <a:r>
              <a:rPr lang="ar-SA" dirty="0"/>
              <a:t> أو معاناة</a:t>
            </a:r>
            <a:r>
              <a:rPr lang="en-GB" dirty="0"/>
              <a:t> جسدية فعلية أو محتملة (مثل الضرب ، أو الا</a:t>
            </a:r>
            <a:r>
              <a:rPr lang="ar-SA" dirty="0"/>
              <a:t>رتجاج</a:t>
            </a:r>
            <a:r>
              <a:rPr lang="en-GB" dirty="0"/>
              <a:t> ، أو الحرق ، أو التعذيب الجسدي</a:t>
            </a:r>
            <a:r>
              <a:rPr lang="ar-SA" dirty="0"/>
              <a:t>)</a:t>
            </a:r>
            <a:endParaRPr lang="en-GB" dirty="0"/>
          </a:p>
          <a:p>
            <a:pPr lvl="1" algn="r" rtl="1"/>
            <a:r>
              <a:rPr lang="en-GB" b="1" dirty="0"/>
              <a:t>الاعتداء أو العنف الجنسي:</a:t>
            </a:r>
            <a:r>
              <a:rPr lang="en-GB" dirty="0"/>
              <a:t>جميع أشكال العنف الجنسي (مثل الاغتصاب من قبل أي </a:t>
            </a:r>
            <a:r>
              <a:rPr lang="ar-SA" dirty="0"/>
              <a:t>جاني</a:t>
            </a:r>
            <a:r>
              <a:rPr lang="en-GB" dirty="0"/>
              <a:t> ، الاستغلال الجنسي ، اللمس</a:t>
            </a:r>
            <a:r>
              <a:rPr lang="ar-SA" dirty="0"/>
              <a:t> و العرض</a:t>
            </a:r>
            <a:r>
              <a:rPr lang="en-GB" dirty="0"/>
              <a:t> غير اللائق ، استخدام لغة جنسية صريحة تجاه الطفل ، عرض مواد إباحية للأطفال</a:t>
            </a:r>
            <a:r>
              <a:rPr lang="ar-SA" dirty="0"/>
              <a:t>)</a:t>
            </a:r>
            <a:endParaRPr lang="en-GB" dirty="0"/>
          </a:p>
          <a:p>
            <a:pPr lvl="1" algn="r" rtl="1"/>
            <a:r>
              <a:rPr lang="en-GB" b="1" dirty="0"/>
              <a:t>الإساءة</a:t>
            </a:r>
            <a:r>
              <a:rPr lang="ar-SA" b="1" dirty="0"/>
              <a:t> </a:t>
            </a:r>
            <a:r>
              <a:rPr lang="en-GB" b="1" dirty="0"/>
              <a:t>أو العنف العاطفي:</a:t>
            </a:r>
            <a:r>
              <a:rPr lang="en-GB" dirty="0"/>
              <a:t>المعاملة المهينة والحاطة بالكرامة (على سبيل المثال ، الشتائم ، النقد المستمر ، التقليل من شأن ، التشهير المستمر ، الحبس الانفرادي ، العزلة)</a:t>
            </a:r>
          </a:p>
          <a:p>
            <a:pPr algn="r" rtl="1"/>
            <a:r>
              <a:rPr lang="ar-SA" b="1" dirty="0"/>
              <a:t>الإهمال</a:t>
            </a:r>
            <a:endParaRPr lang="en-GB" b="1" dirty="0"/>
          </a:p>
          <a:p>
            <a:pPr lvl="1" algn="r" rtl="1"/>
            <a:r>
              <a:rPr lang="ar-SA" dirty="0"/>
              <a:t>الإخفاق المتعمد أو غير المتعمد في حماية الطفل من الضرر الفعلي أو المحتمل الذي يلحق بسلامته ورفاهه وكرامته ونموه أوعدم تلبية حقوق الطفل، مع تحمل المسؤولية الواضحة عن رفاه الطفل والقدرة والموارد اللازمة للقيام بذلك.</a:t>
            </a:r>
            <a:r>
              <a:rPr lang="en-GB" dirty="0"/>
              <a:t>.</a:t>
            </a:r>
          </a:p>
          <a:p>
            <a:pPr algn="r" rtl="1"/>
            <a:r>
              <a:rPr lang="ar-SA" b="1" dirty="0"/>
              <a:t>ال</a:t>
            </a:r>
            <a:r>
              <a:rPr lang="en-GB" b="1" dirty="0"/>
              <a:t>استغلال</a:t>
            </a:r>
          </a:p>
          <a:p>
            <a:pPr lvl="1" algn="r" rtl="1"/>
            <a:r>
              <a:rPr lang="ar-SA" dirty="0"/>
              <a:t>عندما يأخذ فرد في موقع السلطة و/أو الثقة أو يحاول الاستفادة من الطفل لمصلحته الشخصية أو منفعته أو إرضائه أو ربحه</a:t>
            </a:r>
            <a:r>
              <a:rPr lang="en-BE" dirty="0"/>
              <a:t>.</a:t>
            </a:r>
            <a:endParaRPr lang="en-CA" dirty="0"/>
          </a:p>
          <a:p>
            <a:pPr lvl="1" algn="r" rtl="1"/>
            <a:r>
              <a:rPr lang="en-BE" dirty="0"/>
              <a:t>قد تأخذ هذه المنفعة الشخصية أشكالًا مختلفة: جسدية ، جنسية</a:t>
            </a:r>
            <a:r>
              <a:rPr lang="ar-SA" dirty="0"/>
              <a:t>، </a:t>
            </a:r>
            <a:r>
              <a:rPr lang="en-BE" dirty="0"/>
              <a:t>مالية أو مادية أو اجتماعية أو عسكرية أو سياسية.</a:t>
            </a:r>
          </a:p>
          <a:p>
            <a:pPr algn="r" rtl="1"/>
            <a:endParaRPr lang="en-BE" dirty="0"/>
          </a:p>
          <a:p>
            <a:pPr algn="r" rtl="1"/>
            <a:endParaRPr lang="en-GB" dirty="0"/>
          </a:p>
        </p:txBody>
      </p:sp>
      <p:sp>
        <p:nvSpPr>
          <p:cNvPr id="6" name="Slide Image Placeholder 5">
            <a:extLst>
              <a:ext uri="{FF2B5EF4-FFF2-40B4-BE49-F238E27FC236}">
                <a16:creationId xmlns:a16="http://schemas.microsoft.com/office/drawing/2014/main" id="{0E73DE8E-86C7-4122-BB5C-447565AD4A59}"/>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3E55393-F31E-8F93-2EB8-04082263985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17</a:t>
            </a:fld>
            <a:endParaRPr lang="en-US" sz="1200" dirty="0">
              <a:latin typeface="+mn-lt"/>
            </a:endParaRPr>
          </a:p>
        </p:txBody>
      </p:sp>
    </p:spTree>
    <p:extLst>
      <p:ext uri="{BB962C8B-B14F-4D97-AF65-F5344CB8AC3E}">
        <p14:creationId xmlns:p14="http://schemas.microsoft.com/office/powerpoint/2010/main" val="3363212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US" b="1" dirty="0"/>
              <a:t>مناقشة عامة</a:t>
            </a:r>
          </a:p>
          <a:p>
            <a:pPr algn="r" rtl="1"/>
            <a:r>
              <a:rPr lang="en-US" dirty="0"/>
              <a:t>عرض الشريحة</a:t>
            </a:r>
          </a:p>
          <a:p>
            <a:pPr algn="r" rtl="1"/>
            <a:r>
              <a:rPr lang="ar-SA" i="1" dirty="0"/>
              <a:t>نقاط الضعف هي خصائص تجعل الشخص أقل قدرة على تحمل أو الدفاع عن نفسه ضد التأثير السلبي أو الضار للانتهاكات أو التهديدات، مثل العنف والإساءة والإهمال والاستغلال</a:t>
            </a:r>
            <a:r>
              <a:rPr lang="en-US" i="1" dirty="0"/>
              <a:t>.</a:t>
            </a:r>
          </a:p>
          <a:p>
            <a:pPr algn="r" rtl="1"/>
            <a:r>
              <a:rPr lang="en-US" i="1" dirty="0"/>
              <a:t>ما هي بعض الأمثلة على نقاط الضعف؟ يمكنك ال</a:t>
            </a:r>
            <a:r>
              <a:rPr lang="ar-SA" i="1" dirty="0"/>
              <a:t>إشارة</a:t>
            </a:r>
            <a:r>
              <a:rPr lang="en-US" i="1" dirty="0"/>
              <a:t> إلى عجلة ال</a:t>
            </a:r>
            <a:r>
              <a:rPr lang="ar-SA" i="1" dirty="0"/>
              <a:t>قو</a:t>
            </a:r>
            <a:r>
              <a:rPr lang="en-US" i="1" dirty="0"/>
              <a:t>ة</a:t>
            </a:r>
            <a:r>
              <a:rPr lang="ar-SA" i="1" dirty="0"/>
              <a:t> </a:t>
            </a:r>
            <a:r>
              <a:rPr lang="ar-SA" b="1" i="1" dirty="0"/>
              <a:t>ال</a:t>
            </a:r>
            <a:r>
              <a:rPr lang="en-US" b="1" i="1" dirty="0"/>
              <a:t>صفحة</a:t>
            </a:r>
            <a:r>
              <a:rPr lang="ar-SA" b="1" i="1" dirty="0"/>
              <a:t> </a:t>
            </a:r>
            <a:r>
              <a:rPr lang="en-US" b="1" i="1" dirty="0"/>
              <a:t> </a:t>
            </a:r>
            <a:r>
              <a:rPr lang="ar-SA" b="1" i="1" dirty="0"/>
              <a:t>٣٢</a:t>
            </a:r>
            <a:r>
              <a:rPr lang="en-US" b="1" i="1" dirty="0"/>
              <a:t>:</a:t>
            </a:r>
            <a:r>
              <a:rPr lang="ar-SA" b="1" i="1" dirty="0"/>
              <a:t> </a:t>
            </a:r>
            <a:r>
              <a:rPr lang="en-US" b="1" i="1" dirty="0"/>
              <a:t>عجلة ال</a:t>
            </a:r>
            <a:r>
              <a:rPr lang="ar-SA" b="1" i="1" dirty="0"/>
              <a:t>قو</a:t>
            </a:r>
            <a:r>
              <a:rPr lang="en-US" b="1" i="1" dirty="0"/>
              <a:t>ة</a:t>
            </a:r>
            <a:r>
              <a:rPr lang="ar-SA" b="1" i="1" dirty="0"/>
              <a:t> (السلطة)</a:t>
            </a:r>
            <a:r>
              <a:rPr lang="en-US" i="1" dirty="0"/>
              <a:t>.</a:t>
            </a:r>
            <a:endParaRPr lang="en-US" dirty="0"/>
          </a:p>
        </p:txBody>
      </p:sp>
      <p:sp>
        <p:nvSpPr>
          <p:cNvPr id="6" name="Slide Image Placeholder 5">
            <a:extLst>
              <a:ext uri="{FF2B5EF4-FFF2-40B4-BE49-F238E27FC236}">
                <a16:creationId xmlns:a16="http://schemas.microsoft.com/office/drawing/2014/main" id="{EFE55FA8-2ED5-1259-4C2B-825C1F177AC6}"/>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0AD0682-CB54-C753-EDD4-A64245B4F3B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18</a:t>
            </a:fld>
            <a:endParaRPr lang="en-US" sz="1200" dirty="0">
              <a:latin typeface="+mn-lt"/>
            </a:endParaRPr>
          </a:p>
        </p:txBody>
      </p:sp>
    </p:spTree>
    <p:extLst>
      <p:ext uri="{BB962C8B-B14F-4D97-AF65-F5344CB8AC3E}">
        <p14:creationId xmlns:p14="http://schemas.microsoft.com/office/powerpoint/2010/main" val="454827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t>التكيف مع السياق</a:t>
            </a:r>
          </a:p>
          <a:p>
            <a:pPr algn="r" rtl="1"/>
            <a:r>
              <a:rPr lang="ar-SA" dirty="0"/>
              <a:t>قم بالتكييف بحسب ال</a:t>
            </a:r>
            <a:r>
              <a:rPr lang="en-GB" dirty="0"/>
              <a:t>سياق والت</a:t>
            </a:r>
            <a:r>
              <a:rPr lang="ar-SA" dirty="0"/>
              <a:t>عديل</a:t>
            </a:r>
            <a:r>
              <a:rPr lang="en-GB" dirty="0"/>
              <a:t> </a:t>
            </a:r>
            <a:r>
              <a:rPr lang="ar-SA" dirty="0"/>
              <a:t>بحسب </a:t>
            </a:r>
            <a:r>
              <a:rPr lang="en-GB" dirty="0"/>
              <a:t>إجراءات التشغيل ال</a:t>
            </a:r>
            <a:r>
              <a:rPr lang="ar-SA" dirty="0"/>
              <a:t>قياسي</a:t>
            </a:r>
            <a:r>
              <a:rPr lang="en-GB" dirty="0"/>
              <a:t>ة المحلية.</a:t>
            </a:r>
          </a:p>
          <a:p>
            <a:pPr algn="r" rtl="1"/>
            <a:r>
              <a:rPr lang="en-GB" dirty="0"/>
              <a:t>قم بتكييف عدد "أهم مخاطر حماية الطفل انتشارًا" اعتمادًا على حجم المجموعة:</a:t>
            </a:r>
          </a:p>
          <a:p>
            <a:pPr lvl="1" algn="r" rtl="1"/>
            <a:r>
              <a:rPr lang="en-GB" dirty="0"/>
              <a:t>أ</a:t>
            </a:r>
            <a:r>
              <a:rPr lang="ar-SA" dirty="0"/>
              <a:t>هم</a:t>
            </a:r>
            <a:r>
              <a:rPr lang="en-GB" dirty="0"/>
              <a:t> </a:t>
            </a:r>
            <a:r>
              <a:rPr lang="ar-SA" dirty="0"/>
              <a:t>٣</a:t>
            </a:r>
            <a:r>
              <a:rPr lang="en-GB" dirty="0"/>
              <a:t> لـ ~ </a:t>
            </a:r>
            <a:r>
              <a:rPr lang="ar-SA" dirty="0"/>
              <a:t>١٥</a:t>
            </a:r>
            <a:r>
              <a:rPr lang="en-GB" dirty="0"/>
              <a:t> مشارك</a:t>
            </a:r>
          </a:p>
          <a:p>
            <a:pPr lvl="1" algn="r" rtl="1"/>
            <a:r>
              <a:rPr lang="en-GB" dirty="0"/>
              <a:t>أ</a:t>
            </a:r>
            <a:r>
              <a:rPr lang="ar-SA" dirty="0"/>
              <a:t>هم</a:t>
            </a:r>
            <a:r>
              <a:rPr lang="en-GB" dirty="0"/>
              <a:t> </a:t>
            </a:r>
            <a:r>
              <a:rPr lang="ar-SA" dirty="0"/>
              <a:t>٤</a:t>
            </a:r>
            <a:r>
              <a:rPr lang="en-GB" dirty="0"/>
              <a:t> لـ ~ </a:t>
            </a:r>
            <a:r>
              <a:rPr lang="ar-SA" dirty="0"/>
              <a:t>٢٠</a:t>
            </a:r>
            <a:r>
              <a:rPr lang="en-GB" dirty="0"/>
              <a:t> مشارك</a:t>
            </a:r>
          </a:p>
          <a:p>
            <a:pPr marL="0" indent="0" algn="r" rtl="1">
              <a:buNone/>
            </a:pPr>
            <a:r>
              <a:rPr lang="en-GB" dirty="0"/>
              <a:t>______________________________________________________________________________</a:t>
            </a:r>
          </a:p>
          <a:p>
            <a:pPr algn="r" rtl="1"/>
            <a:endParaRPr lang="en-GB" dirty="0"/>
          </a:p>
          <a:p>
            <a:pPr marL="0" indent="0" algn="r" rtl="1">
              <a:buNone/>
            </a:pPr>
            <a:r>
              <a:rPr lang="en-GB" b="1" dirty="0"/>
              <a:t>مقدمة</a:t>
            </a:r>
          </a:p>
          <a:p>
            <a:pPr algn="r" rtl="1"/>
            <a:r>
              <a:rPr lang="en-GB" dirty="0"/>
              <a:t>قسّم المشاركين إلى أزواج</a:t>
            </a:r>
          </a:p>
          <a:p>
            <a:pPr algn="r" rtl="1"/>
            <a:r>
              <a:rPr lang="en-GB" dirty="0"/>
              <a:t>توجيه المشاركين إلى</a:t>
            </a:r>
            <a:r>
              <a:rPr lang="ar-SA" dirty="0"/>
              <a:t> </a:t>
            </a:r>
            <a:r>
              <a:rPr lang="en-GB" b="1" dirty="0"/>
              <a:t>دليل</a:t>
            </a:r>
            <a:r>
              <a:rPr lang="ar-SA" b="1" dirty="0"/>
              <a:t> العمل</a:t>
            </a:r>
            <a:r>
              <a:rPr lang="en-GB" b="1" dirty="0"/>
              <a:t> الصفحة </a:t>
            </a:r>
            <a:r>
              <a:rPr lang="ar-SA" b="1" dirty="0"/>
              <a:t>٧١</a:t>
            </a:r>
            <a:r>
              <a:rPr lang="en-GB" b="1" dirty="0"/>
              <a:t>: مخاوف حماية الطفل</a:t>
            </a:r>
            <a:endParaRPr lang="en-GB" i="1" dirty="0"/>
          </a:p>
          <a:p>
            <a:pPr algn="r" rtl="1"/>
            <a:r>
              <a:rPr lang="en-GB" i="1" dirty="0"/>
              <a:t>مع </a:t>
            </a:r>
            <a:r>
              <a:rPr lang="ar-SA" i="1" dirty="0"/>
              <a:t>زميل</a:t>
            </a:r>
            <a:r>
              <a:rPr lang="en-GB" i="1" dirty="0"/>
              <a:t>ك:</a:t>
            </a:r>
          </a:p>
          <a:p>
            <a:pPr lvl="1" algn="r" rtl="1"/>
            <a:r>
              <a:rPr lang="ar-SA" i="1" dirty="0"/>
              <a:t>م</a:t>
            </a:r>
            <a:r>
              <a:rPr lang="en-GB" i="1" dirty="0"/>
              <a:t>راجع</a:t>
            </a:r>
            <a:r>
              <a:rPr lang="ar-SA" i="1" dirty="0"/>
              <a:t>ة</a:t>
            </a:r>
            <a:r>
              <a:rPr lang="en-GB" i="1" dirty="0"/>
              <a:t> مخاوف الحماية</a:t>
            </a:r>
          </a:p>
          <a:p>
            <a:pPr lvl="1" algn="r" rtl="1"/>
            <a:r>
              <a:rPr lang="ar-SA" i="1" dirty="0"/>
              <a:t>م</a:t>
            </a:r>
            <a:r>
              <a:rPr lang="en-GB" i="1" dirty="0"/>
              <a:t>ناقش</a:t>
            </a:r>
            <a:r>
              <a:rPr lang="ar-SA" i="1" dirty="0"/>
              <a:t>ة</a:t>
            </a:r>
            <a:r>
              <a:rPr lang="en-GB" i="1" dirty="0"/>
              <a:t> أي</a:t>
            </a:r>
            <a:r>
              <a:rPr lang="ar-SA" i="1" dirty="0"/>
              <a:t> من</a:t>
            </a:r>
            <a:r>
              <a:rPr lang="en-GB" i="1" dirty="0"/>
              <a:t> </a:t>
            </a:r>
            <a:r>
              <a:rPr lang="ar-SA" i="1" dirty="0"/>
              <a:t>ال</a:t>
            </a:r>
            <a:r>
              <a:rPr lang="en-GB" i="1" dirty="0"/>
              <a:t>مخاوف هي العنف والإساءة والاستغلال والإهمال</a:t>
            </a:r>
          </a:p>
          <a:p>
            <a:pPr lvl="1" algn="r" rtl="1"/>
            <a:r>
              <a:rPr lang="ar-SA" i="1" dirty="0"/>
              <a:t>م</a:t>
            </a:r>
            <a:r>
              <a:rPr lang="en-GB" i="1" dirty="0"/>
              <a:t>ناقش</a:t>
            </a:r>
            <a:r>
              <a:rPr lang="ar-SA" i="1" dirty="0"/>
              <a:t>ة</a:t>
            </a:r>
            <a:r>
              <a:rPr lang="en-GB" i="1" dirty="0"/>
              <a:t> نقاط الضعف التي تم تضمينها</a:t>
            </a:r>
          </a:p>
          <a:p>
            <a:pPr marL="0" indent="0" algn="r" rtl="1">
              <a:buNone/>
            </a:pPr>
            <a:endParaRPr lang="en-GB" dirty="0"/>
          </a:p>
          <a:p>
            <a:pPr marL="0" indent="0" algn="r" rtl="1">
              <a:buNone/>
            </a:pPr>
            <a:r>
              <a:rPr lang="en-GB" b="1" dirty="0"/>
              <a:t>عمل </a:t>
            </a:r>
            <a:r>
              <a:rPr lang="ar-SA" b="1" dirty="0"/>
              <a:t>الأزواج</a:t>
            </a:r>
            <a:r>
              <a:rPr lang="en-GB" b="1" dirty="0"/>
              <a:t> </a:t>
            </a:r>
            <a:r>
              <a:rPr lang="ar-SA" b="1" dirty="0"/>
              <a:t>(٥</a:t>
            </a:r>
            <a:r>
              <a:rPr lang="en-GB" b="1" dirty="0"/>
              <a:t>دقائق</a:t>
            </a:r>
            <a:r>
              <a:rPr lang="ar-SA" b="1" dirty="0"/>
              <a:t>)</a:t>
            </a:r>
            <a:endParaRPr lang="en-GB" b="1" dirty="0"/>
          </a:p>
          <a:p>
            <a:pPr algn="r" rtl="1"/>
            <a:r>
              <a:rPr lang="en-GB" dirty="0"/>
              <a:t>امنح المشاركين </a:t>
            </a:r>
            <a:r>
              <a:rPr lang="ar-SA" dirty="0"/>
              <a:t>٥</a:t>
            </a:r>
            <a:r>
              <a:rPr lang="en-GB" dirty="0"/>
              <a:t> دقائق لإكمال</a:t>
            </a:r>
            <a:r>
              <a:rPr lang="ar-SA" dirty="0"/>
              <a:t> النشاط</a:t>
            </a:r>
            <a:endParaRPr lang="en-GB" dirty="0"/>
          </a:p>
          <a:p>
            <a:pPr algn="r" rtl="1"/>
            <a:endParaRPr lang="en-GB" dirty="0"/>
          </a:p>
          <a:p>
            <a:pPr marL="0" indent="0" algn="r" rtl="1">
              <a:buNone/>
            </a:pPr>
            <a:r>
              <a:rPr lang="en-GB" b="1" dirty="0"/>
              <a:t>مناقشة عامة </a:t>
            </a:r>
            <a:r>
              <a:rPr lang="ar-SA" b="1" dirty="0"/>
              <a:t>(١٥</a:t>
            </a:r>
            <a:r>
              <a:rPr lang="en-GB" b="1" dirty="0"/>
              <a:t>دقيقة</a:t>
            </a:r>
            <a:r>
              <a:rPr lang="ar-SA" b="1" dirty="0"/>
              <a:t>)</a:t>
            </a:r>
            <a:endParaRPr lang="en-GB" dirty="0"/>
          </a:p>
          <a:p>
            <a:pPr algn="r" rtl="1"/>
            <a:r>
              <a:rPr lang="en-GB" i="1" dirty="0"/>
              <a:t>ما هي مخاطر حماية الطفل الأكثر انتشارًا والأكثر حدوثًا في المنطقة التي تقدم فيها إدارة الحالة؟</a:t>
            </a:r>
          </a:p>
          <a:p>
            <a:pPr algn="r" rtl="1"/>
            <a:r>
              <a:rPr lang="en-GB" dirty="0"/>
              <a:t>من خلال المناقشة ، قم بتوجيه المجموعات للاتفاق على أ</a:t>
            </a:r>
            <a:r>
              <a:rPr lang="ar-SA" dirty="0"/>
              <a:t>هم</a:t>
            </a:r>
            <a:r>
              <a:rPr lang="en-GB" dirty="0"/>
              <a:t> </a:t>
            </a:r>
            <a:r>
              <a:rPr lang="ar-SA" dirty="0"/>
              <a:t>٣ ل ٤</a:t>
            </a:r>
            <a:r>
              <a:rPr lang="en-GB" dirty="0"/>
              <a:t> من أكثر مخاطر حماية الطفل انتشارًا في سياقه</a:t>
            </a:r>
            <a:r>
              <a:rPr lang="ar-SA" dirty="0"/>
              <a:t>م</a:t>
            </a:r>
            <a:endParaRPr lang="en-GB" dirty="0"/>
          </a:p>
          <a:p>
            <a:pPr lvl="1" algn="r" rtl="1"/>
            <a:r>
              <a:rPr lang="en-GB" dirty="0"/>
              <a:t>إذا لم يوافق المشاركون في المناقشة ، يمكنك تنظيم تصويت</a:t>
            </a:r>
          </a:p>
          <a:p>
            <a:pPr algn="r" rtl="1"/>
            <a:endParaRPr lang="en-GB" dirty="0"/>
          </a:p>
          <a:p>
            <a:pPr algn="r" rtl="1"/>
            <a:endParaRPr lang="en-GB" dirty="0"/>
          </a:p>
        </p:txBody>
      </p:sp>
      <p:sp>
        <p:nvSpPr>
          <p:cNvPr id="6" name="Slide Image Placeholder 5">
            <a:extLst>
              <a:ext uri="{FF2B5EF4-FFF2-40B4-BE49-F238E27FC236}">
                <a16:creationId xmlns:a16="http://schemas.microsoft.com/office/drawing/2014/main" id="{78CCC0F7-34F2-5EB1-FC46-B7732406D67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85B364F-82F0-CD86-B844-20E9F0D71C3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19</a:t>
            </a:fld>
            <a:endParaRPr lang="en-US" sz="1200" dirty="0">
              <a:latin typeface="+mn-lt"/>
            </a:endParaRPr>
          </a:p>
        </p:txBody>
      </p:sp>
    </p:spTree>
    <p:extLst>
      <p:ext uri="{BB962C8B-B14F-4D97-AF65-F5344CB8AC3E}">
        <p14:creationId xmlns:p14="http://schemas.microsoft.com/office/powerpoint/2010/main" val="3131864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6" name="Google Shape;286;p5:notes"/>
          <p:cNvSpPr txBox="1">
            <a:spLocks noGrp="1"/>
          </p:cNvSpPr>
          <p:nvPr>
            <p:ph type="body" idx="1"/>
          </p:nvPr>
        </p:nvSpPr>
        <p:spPr/>
        <p:txBody>
          <a:bodyPr/>
          <a:lstStyle/>
          <a:p>
            <a:pPr marL="0" indent="0" algn="r" rtl="1">
              <a:buNone/>
            </a:pPr>
            <a:r>
              <a:rPr lang="en-US" b="1" dirty="0"/>
              <a:t>مدة الجلسة الأولى: </a:t>
            </a:r>
            <a:r>
              <a:rPr lang="ar-SA" b="1" dirty="0"/>
              <a:t> ٣٠ دقيقة</a:t>
            </a:r>
            <a:endParaRPr lang="en-US" b="1" dirty="0"/>
          </a:p>
          <a:p>
            <a:pPr marL="0" indent="0" algn="r" rtl="1">
              <a:buNone/>
            </a:pPr>
            <a:r>
              <a:rPr lang="en-US" dirty="0"/>
              <a:t>______________________________________________________________________________</a:t>
            </a:r>
          </a:p>
          <a:p>
            <a:pPr algn="r" rtl="1"/>
            <a:endParaRPr lang="en-US" dirty="0"/>
          </a:p>
          <a:p>
            <a:pPr marL="0" indent="0" algn="r" rtl="1">
              <a:buNone/>
            </a:pPr>
            <a:r>
              <a:rPr lang="ar-SA" b="1" dirty="0"/>
              <a:t>الشرح</a:t>
            </a:r>
            <a:endParaRPr lang="en-US" b="1" dirty="0"/>
          </a:p>
          <a:p>
            <a:pPr algn="r" rtl="1"/>
            <a:r>
              <a:rPr lang="en-US" i="1" dirty="0"/>
              <a:t>سنفت</a:t>
            </a:r>
            <a:r>
              <a:rPr lang="ar-SA" i="1" dirty="0"/>
              <a:t>ت</a:t>
            </a:r>
            <a:r>
              <a:rPr lang="en-US" i="1" dirty="0"/>
              <a:t>ح هذه الوحدة من خلال </a:t>
            </a:r>
            <a:r>
              <a:rPr lang="ar-SA" i="1" dirty="0"/>
              <a:t>الاطلاع على</a:t>
            </a:r>
            <a:r>
              <a:rPr lang="en-US" i="1" dirty="0"/>
              <a:t>:</a:t>
            </a:r>
          </a:p>
          <a:p>
            <a:pPr lvl="1" algn="r" rtl="1"/>
            <a:r>
              <a:rPr lang="ar-SA" i="1" dirty="0"/>
              <a:t>الأجندة</a:t>
            </a:r>
            <a:endParaRPr lang="en-US" i="1" dirty="0"/>
          </a:p>
          <a:p>
            <a:pPr lvl="1" algn="r" rtl="1"/>
            <a:r>
              <a:rPr lang="en-US" i="1" dirty="0"/>
              <a:t>الاهداف</a:t>
            </a:r>
          </a:p>
          <a:p>
            <a:pPr lvl="1" algn="r" rtl="1"/>
            <a:r>
              <a:rPr lang="ar-SA" i="1" dirty="0"/>
              <a:t>مراجع</a:t>
            </a:r>
            <a:r>
              <a:rPr lang="en-US" i="1" dirty="0"/>
              <a:t>ة الوحدة السابقة</a:t>
            </a:r>
            <a:endParaRPr lang="en-US" dirty="0"/>
          </a:p>
          <a:p>
            <a:pPr algn="r" rtl="1"/>
            <a:endParaRPr lang="en-US" dirty="0"/>
          </a:p>
          <a:p>
            <a:pPr algn="r" rtl="1"/>
            <a:endParaRPr lang="en-US" dirty="0"/>
          </a:p>
        </p:txBody>
      </p:sp>
      <p:sp>
        <p:nvSpPr>
          <p:cNvPr id="3" name="Slide Image Placeholder 2">
            <a:extLst>
              <a:ext uri="{FF2B5EF4-FFF2-40B4-BE49-F238E27FC236}">
                <a16:creationId xmlns:a16="http://schemas.microsoft.com/office/drawing/2014/main" id="{657D78A5-C05D-430E-E06D-57AC097F8C33}"/>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5D313D00-69A2-57C7-0603-B45E8992E4A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a:t>
            </a:fld>
            <a:endParaRPr lang="en-US" sz="1200"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t>مقدمة</a:t>
            </a:r>
          </a:p>
          <a:p>
            <a:pPr algn="r" rtl="1"/>
            <a:r>
              <a:rPr lang="en-GB" i="1" dirty="0"/>
              <a:t>في المستوى </a:t>
            </a:r>
            <a:r>
              <a:rPr lang="ar-SA" i="1" dirty="0"/>
              <a:t>الأول،</a:t>
            </a:r>
            <a:r>
              <a:rPr lang="en-GB" i="1" dirty="0"/>
              <a:t> تعلمنا إجراء تحليل مخاطر حماية الطفل لحالات الأطفال الذين يواجهون مخاوف تتعلق بحماية الطفل.</a:t>
            </a:r>
          </a:p>
          <a:p>
            <a:pPr lvl="1" algn="r" rtl="1"/>
            <a:r>
              <a:rPr lang="ar-SA" i="1" dirty="0"/>
              <a:t>ولكن، يمكن أيضًا تحليل مخاطر حماية الطفل على مستوى المجتمع المحلي والمجتمع</a:t>
            </a:r>
            <a:r>
              <a:rPr lang="en-GB" i="1" dirty="0"/>
              <a:t>.</a:t>
            </a:r>
          </a:p>
          <a:p>
            <a:pPr lvl="1" algn="r" rtl="1"/>
            <a:r>
              <a:rPr lang="en-GB" i="1" dirty="0"/>
              <a:t>س</a:t>
            </a:r>
            <a:r>
              <a:rPr lang="ar-SA" i="1" dirty="0"/>
              <a:t>نقوم</a:t>
            </a:r>
            <a:r>
              <a:rPr lang="en-GB" i="1" dirty="0"/>
              <a:t> </a:t>
            </a:r>
            <a:r>
              <a:rPr lang="ar-SA" i="1" dirty="0"/>
              <a:t>بم</a:t>
            </a:r>
            <a:r>
              <a:rPr lang="en-GB" i="1" dirty="0"/>
              <a:t>مارس</a:t>
            </a:r>
            <a:r>
              <a:rPr lang="ar-SA" i="1" dirty="0"/>
              <a:t>ة</a:t>
            </a:r>
            <a:r>
              <a:rPr lang="en-GB" i="1" dirty="0"/>
              <a:t> </a:t>
            </a:r>
            <a:r>
              <a:rPr lang="ar-SA" i="1" dirty="0"/>
              <a:t>ذلك</a:t>
            </a:r>
            <a:r>
              <a:rPr lang="en-GB" i="1" dirty="0"/>
              <a:t> الآن</a:t>
            </a:r>
          </a:p>
          <a:p>
            <a:pPr algn="r" rtl="1"/>
            <a:r>
              <a:rPr lang="en-GB" i="1" dirty="0"/>
              <a:t>في مجموعات</a:t>
            </a:r>
            <a:r>
              <a:rPr lang="ar-SA" i="1" dirty="0"/>
              <a:t>، سنقوم بتحليل </a:t>
            </a:r>
            <a:r>
              <a:rPr lang="en-GB" i="1" dirty="0"/>
              <a:t>مخاوف تتعلق بحماية الطفل </a:t>
            </a:r>
            <a:r>
              <a:rPr lang="ar-SA" i="1" dirty="0"/>
              <a:t>لأهم ٣-٤</a:t>
            </a:r>
            <a:r>
              <a:rPr lang="en-GB" i="1" dirty="0"/>
              <a:t> مخاوف تتعلق بحماية الطفل حتى نتمكن من فهمها بشكل أفضل.</a:t>
            </a:r>
          </a:p>
          <a:p>
            <a:pPr algn="r" rtl="1"/>
            <a:r>
              <a:rPr lang="en-GB" dirty="0"/>
              <a:t>قسّم المشاركين إلى </a:t>
            </a:r>
            <a:r>
              <a:rPr lang="ar-SA" dirty="0"/>
              <a:t>٤</a:t>
            </a:r>
            <a:r>
              <a:rPr lang="en-GB" dirty="0"/>
              <a:t> مجموعات</a:t>
            </a:r>
          </a:p>
          <a:p>
            <a:pPr lvl="1" algn="r" rtl="1"/>
            <a:r>
              <a:rPr lang="en-GB" dirty="0"/>
              <a:t>قم بت</a:t>
            </a:r>
            <a:r>
              <a:rPr lang="ar-SA" dirty="0"/>
              <a:t>خصيص</a:t>
            </a:r>
            <a:r>
              <a:rPr lang="en-GB" dirty="0"/>
              <a:t> أحد </a:t>
            </a:r>
            <a:r>
              <a:rPr lang="ar-SA" dirty="0"/>
              <a:t>مخاوف</a:t>
            </a:r>
            <a:r>
              <a:rPr lang="en-GB" dirty="0"/>
              <a:t> الحماية الأربعة الأ</a:t>
            </a:r>
            <a:r>
              <a:rPr lang="ar-SA" dirty="0"/>
              <a:t>هم</a:t>
            </a:r>
            <a:r>
              <a:rPr lang="en-GB" dirty="0"/>
              <a:t> المدرجة في المناقشة العامة لكل مجموعة.</a:t>
            </a:r>
          </a:p>
          <a:p>
            <a:pPr lvl="1" algn="r" rtl="1"/>
            <a:r>
              <a:rPr lang="ar-SA" dirty="0"/>
              <a:t>قم بت</a:t>
            </a:r>
            <a:r>
              <a:rPr lang="en-GB" dirty="0"/>
              <a:t>وز</a:t>
            </a:r>
            <a:r>
              <a:rPr lang="ar-SA" dirty="0"/>
              <a:t>ي</a:t>
            </a:r>
            <a:r>
              <a:rPr lang="en-GB" dirty="0"/>
              <a:t>ع اللوح الورقي على كل مجموعة</a:t>
            </a:r>
          </a:p>
          <a:p>
            <a:pPr lvl="1" algn="r" rtl="1"/>
            <a:r>
              <a:rPr lang="en-GB" dirty="0"/>
              <a:t>توجيه المشاركين إلى</a:t>
            </a:r>
            <a:r>
              <a:rPr lang="ar-SA" b="1" dirty="0"/>
              <a:t> دليل العمل الصفحة ٧٢</a:t>
            </a:r>
            <a:r>
              <a:rPr lang="en-GB" b="1" dirty="0"/>
              <a:t>: تحليل حماية الطفل</a:t>
            </a:r>
          </a:p>
          <a:p>
            <a:pPr algn="r" rtl="1"/>
            <a:r>
              <a:rPr lang="en-GB" i="1" dirty="0"/>
              <a:t>في مجموعاتك:</a:t>
            </a:r>
          </a:p>
          <a:p>
            <a:pPr lvl="1" algn="r" rtl="1"/>
            <a:r>
              <a:rPr lang="en-GB" i="1" dirty="0"/>
              <a:t>ناقش مخاوف الحماية أكثر وأجب على كل سؤال</a:t>
            </a:r>
          </a:p>
          <a:p>
            <a:pPr lvl="1" algn="r" rtl="1"/>
            <a:r>
              <a:rPr lang="en-GB" i="1" dirty="0"/>
              <a:t>اكتب </a:t>
            </a:r>
            <a:r>
              <a:rPr lang="ar-SA" i="1" dirty="0"/>
              <a:t>إجابات</a:t>
            </a:r>
            <a:r>
              <a:rPr lang="en-GB" i="1" dirty="0"/>
              <a:t>ك على اللوح الورقي واستعد لتقديمها</a:t>
            </a:r>
          </a:p>
          <a:p>
            <a:pPr lvl="1" algn="r" rtl="1"/>
            <a:r>
              <a:rPr lang="en-GB" i="1" dirty="0"/>
              <a:t>عند مناقشة السؤال الثاني</a:t>
            </a:r>
            <a:r>
              <a:rPr lang="ar-SA" i="1" dirty="0"/>
              <a:t>، </a:t>
            </a:r>
            <a:r>
              <a:rPr lang="en-GB" i="1" dirty="0"/>
              <a:t>تأكد من تضمين التركيبة السكانية والمجموعات السكانية والمواقع الجغرافية ومستوى التعرض لمخاوف حماية الطفل.</a:t>
            </a:r>
          </a:p>
          <a:p>
            <a:pPr marL="0" indent="0" algn="r" rtl="1">
              <a:buNone/>
            </a:pPr>
            <a:endParaRPr lang="en-GB" b="1" dirty="0"/>
          </a:p>
          <a:p>
            <a:pPr marL="0" indent="0" algn="r" rtl="1">
              <a:buNone/>
            </a:pPr>
            <a:r>
              <a:rPr lang="en-GB" b="1" dirty="0"/>
              <a:t>العمل الجماعي (25 دقيقة)</a:t>
            </a:r>
          </a:p>
          <a:p>
            <a:pPr algn="r" rtl="1"/>
            <a:r>
              <a:rPr lang="en-GB" dirty="0"/>
              <a:t>امنح المشاركين </a:t>
            </a:r>
            <a:r>
              <a:rPr lang="ar-SA" dirty="0"/>
              <a:t>٢٥</a:t>
            </a:r>
            <a:r>
              <a:rPr lang="en-GB" dirty="0"/>
              <a:t>دقيقة لإكمال</a:t>
            </a:r>
            <a:r>
              <a:rPr lang="ar-SA" dirty="0"/>
              <a:t> النشاط</a:t>
            </a:r>
            <a:endParaRPr lang="en-GB" dirty="0"/>
          </a:p>
          <a:p>
            <a:pPr algn="r" rtl="1"/>
            <a:r>
              <a:rPr lang="en-GB" dirty="0"/>
              <a:t>تحقق مع المجموعات للتأكد من أن ردودهم محددة</a:t>
            </a:r>
          </a:p>
          <a:p>
            <a:pPr algn="r" rtl="1"/>
            <a:endParaRPr lang="en-GB" dirty="0"/>
          </a:p>
          <a:p>
            <a:pPr marL="0" indent="0" algn="r" rtl="1">
              <a:buNone/>
            </a:pPr>
            <a:r>
              <a:rPr lang="en-GB" b="1" dirty="0"/>
              <a:t>مناقشة عامة (40 دقيقة)</a:t>
            </a:r>
          </a:p>
          <a:p>
            <a:pPr algn="r" rtl="1"/>
            <a:r>
              <a:rPr lang="en-GB" dirty="0"/>
              <a:t>لكل مجموعة:</a:t>
            </a:r>
          </a:p>
          <a:p>
            <a:pPr lvl="1" algn="r" rtl="1"/>
            <a:r>
              <a:rPr lang="en-GB" dirty="0"/>
              <a:t>خصص </a:t>
            </a:r>
            <a:r>
              <a:rPr lang="ar-SA" dirty="0"/>
              <a:t>٥</a:t>
            </a:r>
            <a:r>
              <a:rPr lang="en-GB" dirty="0"/>
              <a:t> دقائق لهم لتقديم تحليلهم</a:t>
            </a:r>
          </a:p>
          <a:p>
            <a:pPr lvl="1" algn="r" rtl="1"/>
            <a:r>
              <a:rPr lang="en-GB" dirty="0"/>
              <a:t>خصص دقيقة واحدة للمشاركين الآخرين لاستكمال أو طرح الأسئلة</a:t>
            </a:r>
          </a:p>
        </p:txBody>
      </p:sp>
      <p:sp>
        <p:nvSpPr>
          <p:cNvPr id="6" name="Slide Image Placeholder 5">
            <a:extLst>
              <a:ext uri="{FF2B5EF4-FFF2-40B4-BE49-F238E27FC236}">
                <a16:creationId xmlns:a16="http://schemas.microsoft.com/office/drawing/2014/main" id="{E7723099-B234-6B50-05EA-82F12EA3F48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C267BAF-894E-AE6E-3017-D354D0F8CDD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20</a:t>
            </a:fld>
            <a:endParaRPr lang="en-US" sz="1200" dirty="0">
              <a:latin typeface="+mn-lt"/>
            </a:endParaRPr>
          </a:p>
        </p:txBody>
      </p:sp>
    </p:spTree>
    <p:extLst>
      <p:ext uri="{BB962C8B-B14F-4D97-AF65-F5344CB8AC3E}">
        <p14:creationId xmlns:p14="http://schemas.microsoft.com/office/powerpoint/2010/main" val="453666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i="1" dirty="0"/>
              <a:t>يوفر تحليل حماية الطفل فهماً أفضل لما يلي:</a:t>
            </a:r>
          </a:p>
          <a:p>
            <a:pPr lvl="1" algn="r" rtl="1"/>
            <a:r>
              <a:rPr lang="en-GB" i="1" dirty="0"/>
              <a:t>مخاوف حماية الطفل</a:t>
            </a:r>
          </a:p>
          <a:p>
            <a:pPr lvl="1" algn="r" rtl="1"/>
            <a:r>
              <a:rPr lang="en-GB" i="1" dirty="0"/>
              <a:t>من هو عرضة له</a:t>
            </a:r>
            <a:r>
              <a:rPr lang="ar-SA" i="1" dirty="0"/>
              <a:t>ا </a:t>
            </a:r>
            <a:r>
              <a:rPr lang="en-GB" i="1" dirty="0"/>
              <a:t>ولماذا</a:t>
            </a:r>
          </a:p>
          <a:p>
            <a:pPr lvl="1" algn="r" rtl="1"/>
            <a:r>
              <a:rPr lang="en-GB" i="1" dirty="0"/>
              <a:t>ما هو تأثيره</a:t>
            </a:r>
            <a:r>
              <a:rPr lang="ar-SA" i="1" dirty="0"/>
              <a:t>ا</a:t>
            </a:r>
            <a:endParaRPr lang="en-GB" i="1" dirty="0"/>
          </a:p>
          <a:p>
            <a:pPr lvl="1" algn="r" rtl="1"/>
            <a:r>
              <a:rPr lang="en-GB" i="1" dirty="0"/>
              <a:t>من هو المسؤول عنها أو الذي يسببها</a:t>
            </a:r>
          </a:p>
          <a:p>
            <a:pPr algn="r" rtl="1"/>
            <a:r>
              <a:rPr lang="en-GB" i="1" dirty="0"/>
              <a:t>هذه المعلومات مفيدة جدًا لأخصائيي الحالة ومشرفي إدارة الحالة من أجل تلبية احتياجات الأطفال وأسرهم الذين يواجهونها بشكل أفضل.</a:t>
            </a:r>
          </a:p>
          <a:p>
            <a:pPr algn="r" rtl="1"/>
            <a:r>
              <a:rPr lang="en-GB" dirty="0"/>
              <a:t>عرض الشريحة</a:t>
            </a:r>
          </a:p>
        </p:txBody>
      </p:sp>
      <p:sp>
        <p:nvSpPr>
          <p:cNvPr id="6" name="Slide Image Placeholder 5">
            <a:extLst>
              <a:ext uri="{FF2B5EF4-FFF2-40B4-BE49-F238E27FC236}">
                <a16:creationId xmlns:a16="http://schemas.microsoft.com/office/drawing/2014/main" id="{FFDF3CD3-8999-9BD8-6CB3-943E99600B30}"/>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A1912AB-B851-C1B0-2D3F-35EBC218452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21</a:t>
            </a:fld>
            <a:endParaRPr lang="en-US" sz="1200" dirty="0">
              <a:latin typeface="+mn-lt"/>
            </a:endParaRPr>
          </a:p>
        </p:txBody>
      </p:sp>
    </p:spTree>
    <p:extLst>
      <p:ext uri="{BB962C8B-B14F-4D97-AF65-F5344CB8AC3E}">
        <p14:creationId xmlns:p14="http://schemas.microsoft.com/office/powerpoint/2010/main" val="815260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dirty="0"/>
              <a:t>عرض الشريحة</a:t>
            </a:r>
            <a:endParaRPr lang="en-BE" dirty="0"/>
          </a:p>
        </p:txBody>
      </p:sp>
      <p:sp>
        <p:nvSpPr>
          <p:cNvPr id="6" name="Slide Image Placeholder 5">
            <a:extLst>
              <a:ext uri="{FF2B5EF4-FFF2-40B4-BE49-F238E27FC236}">
                <a16:creationId xmlns:a16="http://schemas.microsoft.com/office/drawing/2014/main" id="{4F950A7A-9829-D730-84EB-ABD81E31978C}"/>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7384743-7E6F-F9B2-13DF-A181E66E7BD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22</a:t>
            </a:fld>
            <a:endParaRPr lang="en-US" sz="1200" dirty="0">
              <a:latin typeface="+mn-lt"/>
            </a:endParaRPr>
          </a:p>
        </p:txBody>
      </p:sp>
    </p:spTree>
    <p:extLst>
      <p:ext uri="{BB962C8B-B14F-4D97-AF65-F5344CB8AC3E}">
        <p14:creationId xmlns:p14="http://schemas.microsoft.com/office/powerpoint/2010/main" val="678417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t>مدة الجلسة الثالثة: ساعة و </a:t>
            </a:r>
            <a:r>
              <a:rPr lang="ar-SA" b="1" dirty="0"/>
              <a:t>٤٥</a:t>
            </a:r>
            <a:r>
              <a:rPr lang="en-GB" b="1" dirty="0"/>
              <a:t> دقيقة</a:t>
            </a:r>
          </a:p>
          <a:p>
            <a:pPr algn="r" rtl="1"/>
            <a:endParaRPr lang="en-GB" dirty="0"/>
          </a:p>
        </p:txBody>
      </p:sp>
      <p:sp>
        <p:nvSpPr>
          <p:cNvPr id="6" name="Slide Image Placeholder 5">
            <a:extLst>
              <a:ext uri="{FF2B5EF4-FFF2-40B4-BE49-F238E27FC236}">
                <a16:creationId xmlns:a16="http://schemas.microsoft.com/office/drawing/2014/main" id="{B60C9F13-3E2C-7373-AF4C-8D170CB9B71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2C854D5-0235-BE57-7CB6-AEFB5826866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23</a:t>
            </a:fld>
            <a:endParaRPr lang="en-US" sz="1200" dirty="0">
              <a:latin typeface="+mn-lt"/>
            </a:endParaRPr>
          </a:p>
        </p:txBody>
      </p:sp>
    </p:spTree>
    <p:extLst>
      <p:ext uri="{BB962C8B-B14F-4D97-AF65-F5344CB8AC3E}">
        <p14:creationId xmlns:p14="http://schemas.microsoft.com/office/powerpoint/2010/main" val="4137262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50" name="Google Shape;650;p18:notes"/>
          <p:cNvSpPr txBox="1">
            <a:spLocks noGrp="1"/>
          </p:cNvSpPr>
          <p:nvPr>
            <p:ph type="body" idx="1"/>
          </p:nvPr>
        </p:nvSpPr>
        <p:spPr/>
        <p:txBody>
          <a:bodyPr/>
          <a:lstStyle/>
          <a:p>
            <a:pPr marL="0" indent="0" algn="r" rtl="1">
              <a:buNone/>
            </a:pPr>
            <a:r>
              <a:rPr lang="ar-SA" b="1" dirty="0"/>
              <a:t>الشرح</a:t>
            </a:r>
            <a:endParaRPr lang="en-US" b="1" dirty="0"/>
          </a:p>
          <a:p>
            <a:pPr algn="r" rtl="1"/>
            <a:r>
              <a:rPr lang="en-US" dirty="0"/>
              <a:t>عرض الشريحة</a:t>
            </a:r>
          </a:p>
          <a:p>
            <a:pPr algn="r" rtl="1"/>
            <a:r>
              <a:rPr lang="en-US" i="1" dirty="0"/>
              <a:t>سيواجه الأطفال مخاوف تتعلق بالحماية بشكل مختلف اعتمادًا على:</a:t>
            </a:r>
          </a:p>
          <a:p>
            <a:pPr lvl="1" algn="r" rtl="1"/>
            <a:r>
              <a:rPr lang="en-US" i="1" dirty="0"/>
              <a:t>خصائصهم الأخرى (نقاط القوة ونقاط الضعف)</a:t>
            </a:r>
          </a:p>
          <a:p>
            <a:pPr lvl="1" algn="r" rtl="1"/>
            <a:r>
              <a:rPr lang="en-US" i="1" dirty="0"/>
              <a:t>الرعاية والدعم الذي يتلقونه</a:t>
            </a:r>
          </a:p>
          <a:p>
            <a:pPr algn="r" rtl="1"/>
            <a:r>
              <a:rPr lang="en-US" i="1" dirty="0"/>
              <a:t>عند تحليل مخاطر حماية الطفل</a:t>
            </a:r>
            <a:r>
              <a:rPr lang="ar-SA" i="1" dirty="0"/>
              <a:t>، </a:t>
            </a:r>
            <a:r>
              <a:rPr lang="en-US" i="1" dirty="0"/>
              <a:t>نحتاج إلى مراعاة كل من:</a:t>
            </a:r>
          </a:p>
          <a:p>
            <a:pPr lvl="1" algn="r" rtl="1"/>
            <a:r>
              <a:rPr lang="en-US" i="1" dirty="0"/>
              <a:t>عوامل الخطر (نقاط الضعف ومخاوف حماية الطفل)</a:t>
            </a:r>
          </a:p>
          <a:p>
            <a:pPr lvl="1" algn="r" rtl="1"/>
            <a:r>
              <a:rPr lang="en-US" i="1" dirty="0"/>
              <a:t>عوامل الحماية (نقاط القوة والرعاية والدعم)</a:t>
            </a:r>
          </a:p>
          <a:p>
            <a:pPr algn="r" rtl="1"/>
            <a:r>
              <a:rPr lang="en-US" i="1" dirty="0"/>
              <a:t>هذا النموذج هو تصور لتحليل المخاطر:</a:t>
            </a:r>
          </a:p>
          <a:p>
            <a:pPr lvl="1" algn="r" rtl="1"/>
            <a:r>
              <a:rPr lang="en-US" i="1" dirty="0"/>
              <a:t>الطفل الذي في المنتصف يحاول البقاء واقفًا</a:t>
            </a:r>
          </a:p>
          <a:p>
            <a:pPr lvl="1" algn="r" rtl="1"/>
            <a:r>
              <a:rPr lang="en-US" i="1" dirty="0"/>
              <a:t>عوامل الخطر مثل نقاط الضعف ومخاوف حماية الطفل ت</a:t>
            </a:r>
            <a:r>
              <a:rPr lang="ar-SA" i="1" dirty="0"/>
              <a:t>زيد</a:t>
            </a:r>
            <a:r>
              <a:rPr lang="en-US" i="1" dirty="0"/>
              <a:t> </a:t>
            </a:r>
            <a:r>
              <a:rPr lang="ar-SA" i="1" dirty="0"/>
              <a:t>من معاناة الأطفال</a:t>
            </a:r>
            <a:r>
              <a:rPr lang="en-US" i="1" dirty="0"/>
              <a:t>.</a:t>
            </a:r>
          </a:p>
          <a:p>
            <a:pPr lvl="1" algn="r" rtl="1"/>
            <a:r>
              <a:rPr lang="en-US" i="1" dirty="0"/>
              <a:t>عوامل الخطر تراكمية. كلما زادت عوامل الخطر - زادت المخاطر.</a:t>
            </a:r>
          </a:p>
          <a:p>
            <a:pPr lvl="1" algn="r" rtl="1"/>
            <a:r>
              <a:rPr lang="en-US" i="1" dirty="0"/>
              <a:t>تساعد عوامل الحماية مثل نقاط القوة والرعاية والدعم الطفل على البقاء واقفًا.</a:t>
            </a:r>
          </a:p>
          <a:p>
            <a:pPr lvl="1" algn="r" rtl="1"/>
            <a:r>
              <a:rPr lang="en-US" i="1" dirty="0"/>
              <a:t>تحمل عوامل الحماية الوزن الذي قد تضعه عوامل الخطر على الطفل.</a:t>
            </a:r>
          </a:p>
        </p:txBody>
      </p:sp>
      <p:sp>
        <p:nvSpPr>
          <p:cNvPr id="3" name="Slide Image Placeholder 2">
            <a:extLst>
              <a:ext uri="{FF2B5EF4-FFF2-40B4-BE49-F238E27FC236}">
                <a16:creationId xmlns:a16="http://schemas.microsoft.com/office/drawing/2014/main" id="{93634374-D01F-0755-3156-3C11A71D2EBA}"/>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88F6F154-F1FF-9B84-EEFC-F3ED4C2E58F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24</a:t>
            </a:fld>
            <a:endParaRPr lang="en-US" sz="1200" dirty="0">
              <a:latin typeface="+mn-l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t>التك</a:t>
            </a:r>
            <a:r>
              <a:rPr lang="ar-SA" b="1" dirty="0"/>
              <a:t>ي</a:t>
            </a:r>
            <a:r>
              <a:rPr lang="en-GB" b="1" dirty="0"/>
              <a:t>يف مع السياق</a:t>
            </a:r>
          </a:p>
          <a:p>
            <a:pPr algn="r" rtl="1"/>
            <a:r>
              <a:rPr lang="ar-SA" dirty="0"/>
              <a:t>قم بتعديل</a:t>
            </a:r>
            <a:r>
              <a:rPr lang="en-GB" dirty="0"/>
              <a:t> مستوى المخاطر بناءً على إجراءات التشغيل الموحدة</a:t>
            </a:r>
            <a:r>
              <a:rPr lang="ar-SA" dirty="0"/>
              <a:t> المحلية</a:t>
            </a:r>
            <a:r>
              <a:rPr lang="en-GB" dirty="0"/>
              <a:t> لإدارة الحالة</a:t>
            </a:r>
          </a:p>
          <a:p>
            <a:pPr algn="r" rtl="1"/>
            <a:r>
              <a:rPr lang="en-GB" dirty="0"/>
              <a:t>قم بتكييف دراسة الحالة في العرض التقديمي وفي </a:t>
            </a:r>
            <a:r>
              <a:rPr lang="ar-SA" dirty="0"/>
              <a:t>دليل العمل</a:t>
            </a:r>
            <a:r>
              <a:rPr lang="en-GB" dirty="0"/>
              <a:t> حسب الحاجة</a:t>
            </a:r>
          </a:p>
          <a:p>
            <a:pPr marL="0" indent="0" algn="r" rtl="1">
              <a:buNone/>
            </a:pPr>
            <a:r>
              <a:rPr lang="en-GB" dirty="0"/>
              <a:t>______________________________________________________________________________</a:t>
            </a:r>
          </a:p>
          <a:p>
            <a:pPr marL="0" indent="0" algn="r" rtl="1">
              <a:buNone/>
            </a:pPr>
            <a:endParaRPr lang="en-GB" dirty="0"/>
          </a:p>
          <a:p>
            <a:pPr marL="0" indent="0" algn="r" rtl="1">
              <a:buNone/>
            </a:pPr>
            <a:r>
              <a:rPr lang="ar-SA" b="1" dirty="0"/>
              <a:t>الشرح</a:t>
            </a:r>
            <a:endParaRPr lang="en-GB" b="1" dirty="0"/>
          </a:p>
          <a:p>
            <a:pPr algn="r" rtl="1"/>
            <a:r>
              <a:rPr lang="en-GB" i="1" dirty="0"/>
              <a:t>سنمارس مرة أخرى إجراء تحليل مخاطر حماية الطفل باستخدام دراسة </a:t>
            </a:r>
            <a:r>
              <a:rPr lang="ar-SA" i="1" dirty="0"/>
              <a:t>ال</a:t>
            </a:r>
            <a:r>
              <a:rPr lang="en-GB" i="1" dirty="0"/>
              <a:t>حالة.</a:t>
            </a:r>
          </a:p>
          <a:p>
            <a:pPr algn="r" rtl="1"/>
            <a:r>
              <a:rPr lang="en-GB" dirty="0"/>
              <a:t>توجيه المشاركين إلى</a:t>
            </a:r>
            <a:r>
              <a:rPr lang="ar-SA" dirty="0"/>
              <a:t> </a:t>
            </a:r>
            <a:r>
              <a:rPr lang="ar-SA" b="1" dirty="0"/>
              <a:t>دليل</a:t>
            </a:r>
            <a:r>
              <a:rPr lang="en-GB" b="1" dirty="0"/>
              <a:t> العمل </a:t>
            </a:r>
            <a:r>
              <a:rPr lang="ar-SA" b="1" dirty="0"/>
              <a:t>ال</a:t>
            </a:r>
            <a:r>
              <a:rPr lang="en-GB" b="1" dirty="0"/>
              <a:t>صفحة </a:t>
            </a:r>
            <a:r>
              <a:rPr lang="ar-SA" b="1" dirty="0"/>
              <a:t>٧٣-٧٥</a:t>
            </a:r>
            <a:r>
              <a:rPr lang="en-GB" b="1" dirty="0"/>
              <a:t>: تحليل مخاطر حماية الطفل - دراسة حالة</a:t>
            </a:r>
          </a:p>
          <a:p>
            <a:pPr algn="r" rtl="1"/>
            <a:r>
              <a:rPr lang="en-GB" dirty="0"/>
              <a:t>قسّم المشاركين إلى مجموعات من </a:t>
            </a:r>
            <a:r>
              <a:rPr lang="ar-SA" dirty="0"/>
              <a:t>٣-٥</a:t>
            </a:r>
            <a:r>
              <a:rPr lang="en-GB" dirty="0"/>
              <a:t> أشخاص</a:t>
            </a:r>
          </a:p>
          <a:p>
            <a:pPr algn="r" rtl="1"/>
            <a:r>
              <a:rPr lang="en-GB" i="1" dirty="0"/>
              <a:t>في مجموعاتك:</a:t>
            </a:r>
          </a:p>
          <a:p>
            <a:pPr lvl="1" algn="r" rtl="1"/>
            <a:r>
              <a:rPr lang="ar-SA" i="1" dirty="0"/>
              <a:t>قم بم</a:t>
            </a:r>
            <a:r>
              <a:rPr lang="en-GB" i="1" dirty="0"/>
              <a:t>راجع</a:t>
            </a:r>
            <a:r>
              <a:rPr lang="ar-SA" i="1" dirty="0"/>
              <a:t>ة</a:t>
            </a:r>
            <a:r>
              <a:rPr lang="en-GB" i="1" dirty="0"/>
              <a:t> معلومات تقييم جولي</a:t>
            </a:r>
          </a:p>
          <a:p>
            <a:pPr lvl="1" algn="r" rtl="1"/>
            <a:r>
              <a:rPr lang="en-GB" i="1" dirty="0"/>
              <a:t>املأ تحليل مخاطر حماية الطفل</a:t>
            </a:r>
          </a:p>
          <a:p>
            <a:pPr lvl="1" algn="r" rtl="1"/>
            <a:r>
              <a:rPr lang="en-GB" i="1" dirty="0"/>
              <a:t>تذكر أن تقوم فقط بملء العوامل المذكورة في السيناريوهات. لا تخترع أو تفترض أي عوامل!</a:t>
            </a:r>
          </a:p>
          <a:p>
            <a:pPr algn="r" rtl="1"/>
            <a:endParaRPr lang="en-GB" dirty="0"/>
          </a:p>
          <a:p>
            <a:pPr marL="0" indent="0" algn="r" rtl="1">
              <a:buNone/>
            </a:pPr>
            <a:r>
              <a:rPr lang="en-GB" b="1" dirty="0"/>
              <a:t>العمل الجماعي </a:t>
            </a:r>
            <a:r>
              <a:rPr lang="ar-SA" b="1" dirty="0"/>
              <a:t>(٢٠</a:t>
            </a:r>
            <a:r>
              <a:rPr lang="en-GB" b="1" dirty="0"/>
              <a:t>دقيقة</a:t>
            </a:r>
            <a:r>
              <a:rPr lang="ar-SA" b="1" dirty="0"/>
              <a:t>)</a:t>
            </a:r>
            <a:endParaRPr lang="en-GB" b="1" dirty="0"/>
          </a:p>
          <a:p>
            <a:pPr algn="r" rtl="1"/>
            <a:r>
              <a:rPr lang="en-GB" dirty="0"/>
              <a:t>امنح المشاركين </a:t>
            </a:r>
            <a:r>
              <a:rPr lang="ar-SA" dirty="0"/>
              <a:t>٢٠</a:t>
            </a:r>
            <a:r>
              <a:rPr lang="en-GB" dirty="0"/>
              <a:t> دقيقة لإكمال</a:t>
            </a:r>
            <a:r>
              <a:rPr lang="ar-SA" dirty="0"/>
              <a:t> النشاط</a:t>
            </a:r>
            <a:endParaRPr lang="en-GB" dirty="0"/>
          </a:p>
          <a:p>
            <a:pPr algn="r" rtl="1"/>
            <a:r>
              <a:rPr lang="en-GB" dirty="0"/>
              <a:t>أثناء عمل المشاركين ، ارسم النموذج على </a:t>
            </a:r>
            <a:r>
              <a:rPr lang="ar-SA" dirty="0"/>
              <a:t>ال</a:t>
            </a:r>
            <a:r>
              <a:rPr lang="en-GB" dirty="0"/>
              <a:t>لوح </a:t>
            </a:r>
            <a:r>
              <a:rPr lang="ar-SA" dirty="0"/>
              <a:t>ال</a:t>
            </a:r>
            <a:r>
              <a:rPr lang="en-GB" dirty="0"/>
              <a:t>ورقي</a:t>
            </a:r>
          </a:p>
          <a:p>
            <a:pPr algn="r" rtl="1"/>
            <a:endParaRPr lang="en-GB" dirty="0"/>
          </a:p>
          <a:p>
            <a:pPr marL="0" indent="0" algn="r" rtl="1">
              <a:buNone/>
            </a:pPr>
            <a:r>
              <a:rPr lang="en-GB" b="1" dirty="0"/>
              <a:t>المناقشة العامة (١٠ دقائق)</a:t>
            </a:r>
          </a:p>
          <a:p>
            <a:pPr algn="r" rtl="1"/>
            <a:r>
              <a:rPr lang="en-GB" dirty="0"/>
              <a:t>اطلب من متطوع من كل مجموعة مشاركة إجاباتهم</a:t>
            </a:r>
          </a:p>
          <a:p>
            <a:pPr lvl="1" algn="r" rtl="1"/>
            <a:r>
              <a:rPr lang="en-GB" dirty="0"/>
              <a:t>إذا قمت بتقسيم المشاركين إلى </a:t>
            </a:r>
            <a:r>
              <a:rPr lang="ar-SA" dirty="0"/>
              <a:t>٤</a:t>
            </a:r>
            <a:r>
              <a:rPr lang="en-GB" dirty="0"/>
              <a:t> مجموعات ، يمكن لكل مجموعة تقديم أحد عناصر تحليل المخاطر (نقاط القوة ، والرعاية والدعم ، ونقاط الضعف ، ومخاوف الحماية)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dirty="0"/>
              <a:t>قم بكتابة</a:t>
            </a:r>
            <a:r>
              <a:rPr lang="en-GB" dirty="0"/>
              <a:t> إجاباتهم على اللوح ال</a:t>
            </a:r>
            <a:r>
              <a:rPr lang="ar-SA" dirty="0"/>
              <a:t>ورقي</a:t>
            </a:r>
            <a:r>
              <a:rPr lang="en-GB" dirty="0"/>
              <a:t> الذي يحتوي على النموذج</a:t>
            </a:r>
          </a:p>
          <a:p>
            <a:pPr algn="r" rtl="1"/>
            <a:r>
              <a:rPr lang="en-GB" i="1" dirty="0"/>
              <a:t>ما هو مستوى الخ</a:t>
            </a:r>
            <a:r>
              <a:rPr lang="ar-SA" i="1" dirty="0"/>
              <a:t>طر</a:t>
            </a:r>
            <a:r>
              <a:rPr lang="en-GB" i="1" dirty="0"/>
              <a:t> الذي ستعطيه ل</a:t>
            </a:r>
            <a:r>
              <a:rPr lang="ar-SA" i="1" dirty="0"/>
              <a:t>حال</a:t>
            </a:r>
            <a:r>
              <a:rPr lang="en-GB" i="1" dirty="0"/>
              <a:t>ة جولي؟</a:t>
            </a:r>
          </a:p>
          <a:p>
            <a:pPr algn="r" rtl="1"/>
            <a:r>
              <a:rPr lang="ar-SA" dirty="0"/>
              <a:t>م</a:t>
            </a:r>
            <a:r>
              <a:rPr lang="en-GB" dirty="0"/>
              <a:t>راجع</a:t>
            </a:r>
            <a:r>
              <a:rPr lang="ar-SA" dirty="0"/>
              <a:t>ة</a:t>
            </a:r>
            <a:r>
              <a:rPr lang="en-GB" dirty="0"/>
              <a:t> الردود واستكم</a:t>
            </a:r>
            <a:r>
              <a:rPr lang="ar-SA" dirty="0"/>
              <a:t>ا</a:t>
            </a:r>
            <a:r>
              <a:rPr lang="en-GB" dirty="0"/>
              <a:t>لها في الصفحة التالية</a:t>
            </a:r>
          </a:p>
          <a:p>
            <a:pPr marL="0" indent="0" algn="r" rtl="1">
              <a:buNone/>
            </a:pPr>
            <a:r>
              <a:rPr lang="en-GB" dirty="0"/>
              <a:t>______________________________________________________________________________</a:t>
            </a:r>
          </a:p>
          <a:p>
            <a:pPr marL="0" indent="0" algn="r" rtl="1">
              <a:buNone/>
            </a:pPr>
            <a:endParaRPr lang="en-CA" dirty="0"/>
          </a:p>
          <a:p>
            <a:pPr marL="0" indent="0" algn="r" rtl="1">
              <a:buNone/>
            </a:pPr>
            <a:r>
              <a:rPr lang="ar-SA" b="1" dirty="0"/>
              <a:t>يتبع</a:t>
            </a:r>
            <a:r>
              <a:rPr lang="en-CA" b="1" dirty="0">
                <a:sym typeface="Wingdings" panose="05000000000000000000" pitchFamily="2" charset="2"/>
              </a:rPr>
              <a:t></a:t>
            </a:r>
            <a:endParaRPr lang="en-BE" b="1" dirty="0"/>
          </a:p>
        </p:txBody>
      </p:sp>
      <p:sp>
        <p:nvSpPr>
          <p:cNvPr id="6" name="Slide Image Placeholder 5">
            <a:extLst>
              <a:ext uri="{FF2B5EF4-FFF2-40B4-BE49-F238E27FC236}">
                <a16:creationId xmlns:a16="http://schemas.microsoft.com/office/drawing/2014/main" id="{961A6C71-C438-3146-2E10-5CE786F5F6E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CBD3C7B-DB76-48EC-466B-33C4CFE33E0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25</a:t>
            </a:fld>
            <a:endParaRPr lang="en-US" sz="1200" dirty="0">
              <a:latin typeface="+mn-lt"/>
            </a:endParaRPr>
          </a:p>
        </p:txBody>
      </p:sp>
    </p:spTree>
    <p:extLst>
      <p:ext uri="{BB962C8B-B14F-4D97-AF65-F5344CB8AC3E}">
        <p14:creationId xmlns:p14="http://schemas.microsoft.com/office/powerpoint/2010/main" val="491115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6" name="Google Shape;556;p38:notes"/>
          <p:cNvSpPr txBox="1">
            <a:spLocks noGrp="1"/>
          </p:cNvSpPr>
          <p:nvPr>
            <p:ph type="body" idx="1"/>
          </p:nvPr>
        </p:nvSpPr>
        <p:spPr>
          <a:xfrm>
            <a:off x="477838" y="460375"/>
            <a:ext cx="6143625" cy="9211334"/>
          </a:xfrm>
        </p:spPr>
        <p:txBody>
          <a:bodyPr/>
          <a:lstStyle/>
          <a:p>
            <a:pPr marL="0" indent="0" algn="r" rtl="1">
              <a:buNone/>
            </a:pPr>
            <a:r>
              <a:rPr lang="ar-SA" b="1" dirty="0"/>
              <a:t>الإ</a:t>
            </a:r>
            <a:r>
              <a:rPr lang="en-GB" b="1" dirty="0"/>
              <a:t>جابات</a:t>
            </a:r>
          </a:p>
          <a:p>
            <a:pPr algn="r" rtl="1"/>
            <a:r>
              <a:rPr lang="ar-SA" b="1" dirty="0"/>
              <a:t>مخاوف</a:t>
            </a:r>
            <a:r>
              <a:rPr lang="en-GB" b="1" dirty="0"/>
              <a:t> الحماية</a:t>
            </a:r>
          </a:p>
          <a:p>
            <a:pPr lvl="1" algn="r" rtl="1"/>
            <a:r>
              <a:rPr lang="en-GB" dirty="0"/>
              <a:t>العنف أو الاعتداء الجسدي </a:t>
            </a:r>
          </a:p>
          <a:p>
            <a:pPr lvl="1" algn="r" rtl="1"/>
            <a:r>
              <a:rPr lang="en-GB" dirty="0"/>
              <a:t>العنف أو الاعتداء الجنسي</a:t>
            </a:r>
          </a:p>
          <a:p>
            <a:pPr lvl="1" algn="r" rtl="1"/>
            <a:r>
              <a:rPr lang="ar-SA" dirty="0"/>
              <a:t>ال</a:t>
            </a:r>
            <a:r>
              <a:rPr lang="en-GB" dirty="0"/>
              <a:t>اغتصاب</a:t>
            </a:r>
          </a:p>
          <a:p>
            <a:pPr lvl="1" algn="r" rtl="1"/>
            <a:r>
              <a:rPr lang="en-GB" dirty="0"/>
              <a:t>ال</a:t>
            </a:r>
            <a:r>
              <a:rPr lang="ar-SA" dirty="0"/>
              <a:t>هجر</a:t>
            </a:r>
            <a:endParaRPr lang="en-GB" dirty="0"/>
          </a:p>
          <a:p>
            <a:pPr algn="r" rtl="1"/>
            <a:r>
              <a:rPr lang="en-ZA" b="1" dirty="0"/>
              <a:t>نقاط الضعف</a:t>
            </a:r>
          </a:p>
          <a:p>
            <a:pPr lvl="1" algn="r" rtl="1"/>
            <a:r>
              <a:rPr lang="ar-SA" dirty="0"/>
              <a:t>الهجر</a:t>
            </a:r>
            <a:endParaRPr lang="en-ZA" dirty="0"/>
          </a:p>
          <a:p>
            <a:pPr lvl="1" algn="r" rtl="1"/>
            <a:r>
              <a:rPr lang="ar-SA" dirty="0"/>
              <a:t>الإجهاد</a:t>
            </a:r>
            <a:r>
              <a:rPr lang="en-ZA" dirty="0"/>
              <a:t> </a:t>
            </a:r>
            <a:r>
              <a:rPr lang="ar-SA" dirty="0"/>
              <a:t>ال</a:t>
            </a:r>
            <a:r>
              <a:rPr lang="en-ZA" dirty="0"/>
              <a:t>نفسي</a:t>
            </a:r>
            <a:r>
              <a:rPr lang="ar-SA" dirty="0"/>
              <a:t> الاجتماعي</a:t>
            </a:r>
            <a:endParaRPr lang="en-ZA" dirty="0"/>
          </a:p>
          <a:p>
            <a:pPr lvl="1" algn="r" rtl="1"/>
            <a:r>
              <a:rPr lang="ar-SA" dirty="0"/>
              <a:t>ال</a:t>
            </a:r>
            <a:r>
              <a:rPr lang="en-ZA" dirty="0"/>
              <a:t>اضطراب </a:t>
            </a:r>
            <a:r>
              <a:rPr lang="ar-SA" dirty="0"/>
              <a:t>النفسي</a:t>
            </a:r>
            <a:endParaRPr lang="en-ZA" dirty="0"/>
          </a:p>
          <a:p>
            <a:pPr lvl="1" algn="r" rtl="1"/>
            <a:r>
              <a:rPr lang="en-ZA" dirty="0"/>
              <a:t>طفل</a:t>
            </a:r>
            <a:r>
              <a:rPr lang="ar-SA" dirty="0"/>
              <a:t>ة</a:t>
            </a:r>
            <a:r>
              <a:rPr lang="en-ZA" dirty="0"/>
              <a:t> في رعاية سكنية</a:t>
            </a:r>
            <a:endParaRPr lang="en-BE" dirty="0"/>
          </a:p>
          <a:p>
            <a:pPr algn="r" rtl="1"/>
            <a:r>
              <a:rPr lang="en-GB" b="1" dirty="0"/>
              <a:t>نقاط القوة</a:t>
            </a:r>
          </a:p>
          <a:p>
            <a:pPr lvl="1" algn="r" rtl="1"/>
            <a:r>
              <a:rPr lang="ar-SA" dirty="0"/>
              <a:t>ال</a:t>
            </a:r>
            <a:r>
              <a:rPr lang="en-GB" dirty="0"/>
              <a:t>توثيق</a:t>
            </a:r>
          </a:p>
          <a:p>
            <a:pPr lvl="1" algn="r" rtl="1"/>
            <a:r>
              <a:rPr lang="en-GB" dirty="0"/>
              <a:t>أنه</a:t>
            </a:r>
            <a:r>
              <a:rPr lang="ar-SA" dirty="0"/>
              <a:t>ت</a:t>
            </a:r>
            <a:r>
              <a:rPr lang="en-GB" dirty="0"/>
              <a:t> المدرسة الابتدائية ، حاليا في المدرسة الثانوية</a:t>
            </a:r>
          </a:p>
          <a:p>
            <a:pPr algn="r" rtl="1"/>
            <a:r>
              <a:rPr lang="en-GB" b="1" dirty="0"/>
              <a:t>الرعاية والدعم</a:t>
            </a:r>
          </a:p>
          <a:p>
            <a:pPr lvl="1" algn="r" rtl="1"/>
            <a:r>
              <a:rPr lang="en-GB" dirty="0"/>
              <a:t>الرعاية السكنية</a:t>
            </a:r>
          </a:p>
          <a:p>
            <a:pPr lvl="1" algn="r" rtl="1"/>
            <a:r>
              <a:rPr lang="ar-SA" dirty="0"/>
              <a:t>(</a:t>
            </a:r>
            <a:r>
              <a:rPr lang="en-GB" dirty="0"/>
              <a:t>الأب والأم ، لكنهما لا يقدمان الرعاية حاليًا</a:t>
            </a:r>
            <a:r>
              <a:rPr lang="ar-SA" dirty="0"/>
              <a:t>)</a:t>
            </a:r>
            <a:endParaRPr lang="en-GB" dirty="0"/>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صديق</a:t>
            </a:r>
            <a:r>
              <a:rPr lang="ar-SA" dirty="0"/>
              <a:t>ة</a:t>
            </a:r>
            <a:r>
              <a:rPr lang="en-GB" dirty="0"/>
              <a:t> واحد</a:t>
            </a:r>
            <a:r>
              <a:rPr lang="ar-SA" dirty="0"/>
              <a:t>ة</a:t>
            </a:r>
            <a:r>
              <a:rPr lang="en-GB" dirty="0"/>
              <a:t> في</a:t>
            </a:r>
            <a:r>
              <a:rPr lang="ar-SA" dirty="0"/>
              <a:t> </a:t>
            </a:r>
            <a:r>
              <a:rPr lang="en-GB" dirty="0" err="1"/>
              <a:t>مركز</a:t>
            </a:r>
            <a:r>
              <a:rPr lang="ar-SA" dirty="0" err="1"/>
              <a:t> </a:t>
            </a:r>
            <a:r>
              <a:rPr lang="en-GB" dirty="0"/>
              <a:t>الرعاية</a:t>
            </a:r>
          </a:p>
          <a:p>
            <a:pPr lvl="1" algn="r" rtl="1"/>
            <a:r>
              <a:rPr lang="en-GB" dirty="0"/>
              <a:t>قبول المجتمع</a:t>
            </a:r>
          </a:p>
        </p:txBody>
      </p:sp>
      <p:sp>
        <p:nvSpPr>
          <p:cNvPr id="5" name="Google Shape;725;p48:notes">
            <a:extLst>
              <a:ext uri="{FF2B5EF4-FFF2-40B4-BE49-F238E27FC236}">
                <a16:creationId xmlns:a16="http://schemas.microsoft.com/office/drawing/2014/main" id="{A9BB272B-8A09-388F-6065-21398A3CDB8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26</a:t>
            </a:fld>
            <a:endParaRPr lang="en-US" sz="1200" dirty="0">
              <a:latin typeface="+mn-lt"/>
            </a:endParaRPr>
          </a:p>
        </p:txBody>
      </p:sp>
    </p:spTree>
    <p:extLst>
      <p:ext uri="{BB962C8B-B14F-4D97-AF65-F5344CB8AC3E}">
        <p14:creationId xmlns:p14="http://schemas.microsoft.com/office/powerpoint/2010/main" val="3976674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ar-SA" i="1" dirty="0"/>
              <a:t>ال</a:t>
            </a:r>
            <a:r>
              <a:rPr lang="en-GB" i="1" dirty="0"/>
              <a:t>تذك</a:t>
            </a:r>
            <a:r>
              <a:rPr lang="ar-SA" i="1" dirty="0"/>
              <a:t>ي</a:t>
            </a:r>
            <a:r>
              <a:rPr lang="en-GB" i="1" dirty="0"/>
              <a:t>ر </a:t>
            </a:r>
            <a:r>
              <a:rPr lang="ar-SA" i="1" dirty="0"/>
              <a:t>ب</a:t>
            </a:r>
            <a:r>
              <a:rPr lang="en-GB" i="1" dirty="0"/>
              <a:t>الاحتياجات الفورية للطفل التي تتطلب استجابة عاجلة من المستوى </a:t>
            </a:r>
            <a:r>
              <a:rPr lang="ar-SA" i="1" dirty="0"/>
              <a:t>الأول</a:t>
            </a:r>
            <a:r>
              <a:rPr lang="en-GB" i="1" dirty="0"/>
              <a:t>.</a:t>
            </a:r>
          </a:p>
          <a:p>
            <a:pPr algn="r" rtl="1"/>
            <a:r>
              <a:rPr lang="en-GB" i="1" dirty="0"/>
              <a:t>سيقوم أخصائي الحالة بتقييم مبدئي</a:t>
            </a:r>
            <a:r>
              <a:rPr lang="ar-SA" i="1" dirty="0"/>
              <a:t> في</a:t>
            </a:r>
            <a:r>
              <a:rPr lang="en-GB" i="1" dirty="0"/>
              <a:t> ما إذا كان الطفل في مأمن من الأذى وما إذا كان لديه أي احتياجات عاجلة </a:t>
            </a:r>
            <a:r>
              <a:rPr lang="ar-SA" i="1" dirty="0"/>
              <a:t>ي</a:t>
            </a:r>
            <a:r>
              <a:rPr lang="en-GB" i="1" dirty="0"/>
              <a:t>حتاج إلى معالجتها على الفور.</a:t>
            </a:r>
          </a:p>
          <a:p>
            <a:pPr algn="r" rtl="1"/>
            <a:r>
              <a:rPr lang="en-GB" i="1" dirty="0"/>
              <a:t>يمكن تنظيم هذه الاحتياجات </a:t>
            </a:r>
            <a:r>
              <a:rPr lang="ar-SA" i="1" dirty="0"/>
              <a:t>صمن ٥ </a:t>
            </a:r>
            <a:r>
              <a:rPr lang="en-GB" i="1" dirty="0"/>
              <a:t>فئات.</a:t>
            </a:r>
            <a:endParaRPr lang="en-GB" dirty="0"/>
          </a:p>
          <a:p>
            <a:pPr algn="r" rtl="1"/>
            <a:r>
              <a:rPr lang="en-GB" dirty="0"/>
              <a:t>عرض الشريحة</a:t>
            </a:r>
          </a:p>
          <a:p>
            <a:pPr lvl="1" algn="r" rtl="1"/>
            <a:r>
              <a:rPr lang="en-GB" b="1" i="1" dirty="0"/>
              <a:t>الصحة الجسدية والصحة الجنسية والإنجابية:</a:t>
            </a:r>
            <a:r>
              <a:rPr lang="ar-SA" b="1" i="1" dirty="0"/>
              <a:t> </a:t>
            </a:r>
            <a:r>
              <a:rPr lang="en-GB" i="1" dirty="0"/>
              <a:t>الإصابات</a:t>
            </a:r>
            <a:r>
              <a:rPr lang="ar-SA" i="1" dirty="0"/>
              <a:t>، </a:t>
            </a:r>
            <a:r>
              <a:rPr lang="en-GB" i="1" dirty="0"/>
              <a:t>المرض</a:t>
            </a:r>
            <a:r>
              <a:rPr lang="ar-SA" i="1" dirty="0"/>
              <a:t>، </a:t>
            </a:r>
            <a:r>
              <a:rPr lang="en-GB" i="1" dirty="0"/>
              <a:t>الحمل</a:t>
            </a:r>
            <a:r>
              <a:rPr lang="ar-SA" i="1" dirty="0"/>
              <a:t>،</a:t>
            </a:r>
            <a:r>
              <a:rPr lang="en-GB" i="1" dirty="0"/>
              <a:t>إلخ.</a:t>
            </a:r>
          </a:p>
          <a:p>
            <a:pPr lvl="1" algn="r" rtl="1"/>
            <a:r>
              <a:rPr lang="en-GB" b="1" i="1" dirty="0"/>
              <a:t>الصحة النفسية والعاطفية:</a:t>
            </a:r>
            <a:r>
              <a:rPr lang="en-GB" i="1" dirty="0"/>
              <a:t>قدرة الطفل على إدارة المشاعر والتعامل معها</a:t>
            </a:r>
            <a:r>
              <a:rPr lang="ar-SA" i="1" dirty="0"/>
              <a:t>، </a:t>
            </a:r>
            <a:r>
              <a:rPr lang="en-GB" i="1" dirty="0"/>
              <a:t>الرغبة في العيش</a:t>
            </a:r>
            <a:r>
              <a:rPr lang="ar-SA" i="1" dirty="0"/>
              <a:t>، </a:t>
            </a:r>
            <a:r>
              <a:rPr lang="en-GB" i="1" dirty="0"/>
              <a:t>وجود أو عدم وجود علاقات رعاية / داعمة</a:t>
            </a:r>
            <a:r>
              <a:rPr lang="ar-SA" i="1" dirty="0"/>
              <a:t>، </a:t>
            </a:r>
            <a:r>
              <a:rPr lang="en-GB" i="1" dirty="0"/>
              <a:t>إلخ.</a:t>
            </a:r>
          </a:p>
          <a:p>
            <a:pPr lvl="1" algn="r" rtl="1"/>
            <a:r>
              <a:rPr lang="ar-SA" b="1" i="1" dirty="0"/>
              <a:t>ال</a:t>
            </a:r>
            <a:r>
              <a:rPr lang="en-GB" b="1" i="1" dirty="0"/>
              <a:t>أمان:</a:t>
            </a:r>
            <a:r>
              <a:rPr lang="en-GB" i="1" dirty="0"/>
              <a:t>أي خطر فوري لإلحاق الأذى بالطفل</a:t>
            </a:r>
          </a:p>
          <a:p>
            <a:pPr lvl="1" algn="r" rtl="1"/>
            <a:r>
              <a:rPr lang="en-GB" b="1" i="1" dirty="0"/>
              <a:t>ترتيب الرعاية:</a:t>
            </a:r>
            <a:r>
              <a:rPr lang="en-GB" i="1" dirty="0"/>
              <a:t>نوع ترتيبات المعيشة أو الرعاية أو الحضانة التي يخضع لها الطفل حاليًا (على سبيل المثال: من يقوم برعاية الطفل وما هي الظروف المعيشية وما إلى ذلك</a:t>
            </a:r>
            <a:r>
              <a:rPr lang="ar-SA" i="1" dirty="0"/>
              <a:t>)</a:t>
            </a:r>
            <a:endParaRPr lang="en-GB" i="1" dirty="0"/>
          </a:p>
          <a:p>
            <a:pPr lvl="1" algn="r" rtl="1"/>
            <a:r>
              <a:rPr lang="en-GB" b="1" i="1" dirty="0"/>
              <a:t>الاحتياجات الاساسية:</a:t>
            </a:r>
            <a:r>
              <a:rPr lang="en-GB" i="1" dirty="0"/>
              <a:t>الضروريات أو العناصر اللازمة للبقاء والصحة والسلامة مثل الغذاء والماء والمسكن والملابس وغيرها</a:t>
            </a:r>
          </a:p>
          <a:p>
            <a:pPr algn="r" rtl="1"/>
            <a:r>
              <a:rPr lang="en-GB" i="1" dirty="0"/>
              <a:t>في حالة جولي</a:t>
            </a:r>
            <a:r>
              <a:rPr lang="ar-SA" i="1" dirty="0"/>
              <a:t>، </a:t>
            </a:r>
            <a:r>
              <a:rPr lang="en-GB" i="1" dirty="0"/>
              <a:t>هناك عدد قليل من الاحتياجات الفورية التي تحتاج إلى تحديد أولوياتها:</a:t>
            </a:r>
          </a:p>
          <a:p>
            <a:pPr lvl="1" algn="r" rtl="1"/>
            <a:r>
              <a:rPr lang="ar-SA" i="1" dirty="0"/>
              <a:t>ال</a:t>
            </a:r>
            <a:r>
              <a:rPr lang="en-GB" i="1" dirty="0"/>
              <a:t>أمان</a:t>
            </a:r>
          </a:p>
          <a:p>
            <a:pPr lvl="1" algn="r" rtl="1"/>
            <a:r>
              <a:rPr lang="en-GB" i="1" dirty="0"/>
              <a:t>الصحة الإنجابية الجسدية والجنسية</a:t>
            </a:r>
          </a:p>
          <a:p>
            <a:pPr lvl="1" algn="r" rtl="1"/>
            <a:r>
              <a:rPr lang="en-GB" i="1" dirty="0"/>
              <a:t>الرعاية الصحية النفسية</a:t>
            </a:r>
          </a:p>
          <a:p>
            <a:pPr algn="r" rtl="1"/>
            <a:endParaRPr lang="en-GB" dirty="0"/>
          </a:p>
        </p:txBody>
      </p:sp>
      <p:sp>
        <p:nvSpPr>
          <p:cNvPr id="6" name="Slide Image Placeholder 5">
            <a:extLst>
              <a:ext uri="{FF2B5EF4-FFF2-40B4-BE49-F238E27FC236}">
                <a16:creationId xmlns:a16="http://schemas.microsoft.com/office/drawing/2014/main" id="{5034C859-C004-EDFF-7F13-54E996ADA89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B9F394B-7557-F7A9-A74D-53E73A6E3C5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27</a:t>
            </a:fld>
            <a:endParaRPr lang="en-US" sz="1200" dirty="0">
              <a:latin typeface="+mn-lt"/>
            </a:endParaRPr>
          </a:p>
        </p:txBody>
      </p:sp>
    </p:spTree>
    <p:extLst>
      <p:ext uri="{BB962C8B-B14F-4D97-AF65-F5344CB8AC3E}">
        <p14:creationId xmlns:p14="http://schemas.microsoft.com/office/powerpoint/2010/main" val="2187821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t>التكيف مع السياق</a:t>
            </a:r>
          </a:p>
          <a:p>
            <a:pPr algn="r" rtl="1"/>
            <a:r>
              <a:rPr lang="en-GB" dirty="0"/>
              <a:t>قم بتكييف دراسة الحالة في العرض التقديمي وفي </a:t>
            </a:r>
            <a:r>
              <a:rPr lang="ar-SA" dirty="0"/>
              <a:t>دليل العمل</a:t>
            </a:r>
            <a:r>
              <a:rPr lang="en-GB" dirty="0"/>
              <a:t> حسب الحاجة</a:t>
            </a:r>
          </a:p>
          <a:p>
            <a:pPr marL="0" indent="0" algn="r" rtl="1">
              <a:buNone/>
            </a:pPr>
            <a:r>
              <a:rPr lang="en-GB" dirty="0"/>
              <a:t>______________________________________________________________________________</a:t>
            </a:r>
          </a:p>
          <a:p>
            <a:pPr marL="0" indent="0" algn="r" rtl="1">
              <a:buNone/>
            </a:pPr>
            <a:endParaRPr lang="en-GB" b="1" dirty="0"/>
          </a:p>
          <a:p>
            <a:pPr marL="0" indent="0" algn="r" rtl="1">
              <a:buNone/>
            </a:pPr>
            <a:r>
              <a:rPr lang="ar-SA" b="1" dirty="0"/>
              <a:t>الشرح</a:t>
            </a:r>
            <a:endParaRPr lang="en-GB" b="1" dirty="0"/>
          </a:p>
          <a:p>
            <a:pPr algn="r" rtl="1"/>
            <a:r>
              <a:rPr lang="en-GB" dirty="0"/>
              <a:t>عرض الشريحة</a:t>
            </a:r>
          </a:p>
          <a:p>
            <a:pPr algn="r" rtl="1"/>
            <a:r>
              <a:rPr lang="en-GB" i="1" dirty="0"/>
              <a:t>هل هناك احتياجات أخرى يجب إضافتها؟</a:t>
            </a:r>
          </a:p>
          <a:p>
            <a:pPr algn="r" rtl="1"/>
            <a:r>
              <a:rPr lang="en-GB" i="1" dirty="0"/>
              <a:t>بعض الاحتياجات أكثر إلحاحًا ويتم إعطاء الأولوية لمعظمها فوق الاحتياجات الأخرى.</a:t>
            </a:r>
          </a:p>
          <a:p>
            <a:pPr algn="r" rtl="1"/>
            <a:r>
              <a:rPr lang="en-GB" i="1" dirty="0"/>
              <a:t>يجب أن يتم تحديد الاحتياجات وترتيبها حسب الأولوية بمشاركة الطفل أو الوالد أو مقدم الرعاية لأنهم يعرفون</a:t>
            </a:r>
            <a:r>
              <a:rPr lang="ar-SA" i="1" dirty="0"/>
              <a:t> بشكل</a:t>
            </a:r>
            <a:r>
              <a:rPr lang="en-GB" i="1" dirty="0"/>
              <a:t> أفضل ما يحتاجون إليه.</a:t>
            </a:r>
          </a:p>
          <a:p>
            <a:pPr marL="0" indent="0" algn="r" rtl="1">
              <a:buNone/>
            </a:pPr>
            <a:endParaRPr lang="en-GB" dirty="0"/>
          </a:p>
          <a:p>
            <a:pPr marL="0" indent="0" algn="r" rtl="1">
              <a:buNone/>
            </a:pPr>
            <a:r>
              <a:rPr lang="en-GB" b="1" dirty="0"/>
              <a:t>مقدمة</a:t>
            </a:r>
          </a:p>
          <a:p>
            <a:pPr algn="r" rtl="1"/>
            <a:r>
              <a:rPr lang="en-GB" dirty="0"/>
              <a:t>قسّم المشاركين إلى أزواج</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توجيه المشاركين إلى</a:t>
            </a:r>
            <a:r>
              <a:rPr lang="ar-SA" dirty="0"/>
              <a:t> </a:t>
            </a:r>
            <a:r>
              <a:rPr lang="ar-SA" b="1" dirty="0"/>
              <a:t>دليل العمل </a:t>
            </a:r>
            <a:r>
              <a:rPr lang="en-GB" b="1" dirty="0"/>
              <a:t>الصفحة </a:t>
            </a:r>
            <a:r>
              <a:rPr lang="ar-SA" b="1" dirty="0"/>
              <a:t>٧٦</a:t>
            </a:r>
            <a:r>
              <a:rPr lang="en-GB" b="1" dirty="0"/>
              <a:t>: تحليل مخاطر حماية الطفل - دراسة حالة (الجزء 3: احتياجات حماية الطفل)</a:t>
            </a:r>
          </a:p>
          <a:p>
            <a:pPr algn="r" rtl="1"/>
            <a:r>
              <a:rPr lang="en-GB" i="1" dirty="0"/>
              <a:t>مع </a:t>
            </a:r>
            <a:r>
              <a:rPr lang="ar-SA" i="1" dirty="0"/>
              <a:t>زميلك</a:t>
            </a:r>
            <a:r>
              <a:rPr lang="en-GB" i="1" dirty="0"/>
              <a:t>:</a:t>
            </a:r>
          </a:p>
          <a:p>
            <a:pPr lvl="1" algn="r" rtl="1"/>
            <a:r>
              <a:rPr lang="ar-SA" i="1" dirty="0"/>
              <a:t>قم بت</a:t>
            </a:r>
            <a:r>
              <a:rPr lang="en-GB" i="1" dirty="0"/>
              <a:t>حد</a:t>
            </a:r>
            <a:r>
              <a:rPr lang="ar-SA" i="1" dirty="0"/>
              <a:t>ي</a:t>
            </a:r>
            <a:r>
              <a:rPr lang="en-GB" i="1" dirty="0"/>
              <a:t>د أولويات احتياجات جولي</a:t>
            </a:r>
          </a:p>
          <a:p>
            <a:pPr lvl="1" algn="r" rtl="1"/>
            <a:r>
              <a:rPr lang="en-GB" i="1" dirty="0"/>
              <a:t>في الجزء السفلي</a:t>
            </a:r>
            <a:r>
              <a:rPr lang="ar-SA" i="1" dirty="0"/>
              <a:t>، </a:t>
            </a:r>
            <a:r>
              <a:rPr lang="en-GB" i="1" dirty="0"/>
              <a:t>اكتب الاحتياجات الأكثر أساسية ويجب ترتيبها حسب الأولوية إذا لم يتم تلبيتها أو</a:t>
            </a:r>
            <a:r>
              <a:rPr lang="ar-SA" i="1" dirty="0"/>
              <a:t> تمت</a:t>
            </a:r>
            <a:r>
              <a:rPr lang="en-GB" i="1" dirty="0"/>
              <a:t> تلبيتها جزئيًا</a:t>
            </a:r>
          </a:p>
          <a:p>
            <a:pPr algn="r" rtl="1"/>
            <a:endParaRPr lang="en-GB" dirty="0"/>
          </a:p>
          <a:p>
            <a:pPr marL="0" indent="0" algn="r" rtl="1">
              <a:buNone/>
            </a:pPr>
            <a:r>
              <a:rPr lang="en-GB" b="1" dirty="0"/>
              <a:t>العمل الجماعي </a:t>
            </a:r>
            <a:r>
              <a:rPr lang="ar-SA" b="1" dirty="0"/>
              <a:t>(١٥</a:t>
            </a:r>
            <a:r>
              <a:rPr lang="en-GB" b="1" dirty="0"/>
              <a:t> دقيقة</a:t>
            </a:r>
            <a:r>
              <a:rPr lang="ar-SA" b="1" dirty="0"/>
              <a:t>)</a:t>
            </a:r>
            <a:endParaRPr lang="en-GB" dirty="0"/>
          </a:p>
          <a:p>
            <a:pPr algn="r" rtl="1"/>
            <a:r>
              <a:rPr lang="en-GB" dirty="0"/>
              <a:t>امنح المشاركين </a:t>
            </a:r>
            <a:r>
              <a:rPr lang="ar-SA" dirty="0"/>
              <a:t>١٥</a:t>
            </a:r>
            <a:r>
              <a:rPr lang="en-GB" dirty="0"/>
              <a:t> دقيقة لإكمال</a:t>
            </a:r>
            <a:r>
              <a:rPr lang="ar-SA" dirty="0"/>
              <a:t> النشاط</a:t>
            </a:r>
            <a:endParaRPr lang="en-GB" dirty="0"/>
          </a:p>
          <a:p>
            <a:pPr algn="r" rtl="1"/>
            <a:endParaRPr lang="en-GB" dirty="0"/>
          </a:p>
          <a:p>
            <a:pPr marL="0" indent="0" algn="r" rtl="1">
              <a:buNone/>
            </a:pPr>
            <a:r>
              <a:rPr lang="en-GB" b="1" dirty="0"/>
              <a:t>المناقشة العامة (١٠ دقائق)</a:t>
            </a:r>
          </a:p>
          <a:p>
            <a:pPr algn="r" rtl="1"/>
            <a:r>
              <a:rPr lang="en-GB" dirty="0"/>
              <a:t>اطلب من المتطوعين مشاركة </a:t>
            </a:r>
            <a:r>
              <a:rPr lang="ar-SA" dirty="0"/>
              <a:t>إ</a:t>
            </a:r>
            <a:r>
              <a:rPr lang="en-GB" dirty="0"/>
              <a:t>جاباتهم</a:t>
            </a:r>
          </a:p>
          <a:p>
            <a:pPr algn="r" rtl="1"/>
            <a:r>
              <a:rPr lang="ar-SA" dirty="0"/>
              <a:t>م</a:t>
            </a:r>
            <a:r>
              <a:rPr lang="en-GB" dirty="0"/>
              <a:t>راج الإرشادات واستكم</a:t>
            </a:r>
            <a:r>
              <a:rPr lang="ar-SA" dirty="0"/>
              <a:t>ا</a:t>
            </a:r>
            <a:r>
              <a:rPr lang="en-GB" dirty="0"/>
              <a:t>لها في الصفحة التالية</a:t>
            </a:r>
          </a:p>
          <a:p>
            <a:pPr marL="0" indent="0" algn="r" rtl="1">
              <a:buNone/>
            </a:pPr>
            <a:r>
              <a:rPr lang="en-GB" dirty="0"/>
              <a:t>______________________________________________________________________________</a:t>
            </a:r>
          </a:p>
          <a:p>
            <a:pPr marL="0" indent="0" algn="r" rtl="1">
              <a:buNone/>
            </a:pPr>
            <a:endParaRPr lang="en-GB" dirty="0"/>
          </a:p>
          <a:p>
            <a:pPr marL="0" indent="0" algn="r" rtl="1">
              <a:buNone/>
            </a:pPr>
            <a:r>
              <a:rPr lang="ar-SA" b="1" dirty="0"/>
              <a:t>يتبع</a:t>
            </a:r>
            <a:r>
              <a:rPr lang="en-GB" b="1" dirty="0">
                <a:sym typeface="Wingdings" panose="05000000000000000000" pitchFamily="2" charset="2"/>
              </a:rPr>
              <a:t></a:t>
            </a:r>
            <a:endParaRPr lang="en-GB" b="1" dirty="0"/>
          </a:p>
        </p:txBody>
      </p:sp>
      <p:sp>
        <p:nvSpPr>
          <p:cNvPr id="6" name="Slide Image Placeholder 5">
            <a:extLst>
              <a:ext uri="{FF2B5EF4-FFF2-40B4-BE49-F238E27FC236}">
                <a16:creationId xmlns:a16="http://schemas.microsoft.com/office/drawing/2014/main" id="{37F23D9F-0635-AE49-804D-34641E95321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52240D0-0D7C-FDE7-FA79-FC267B8512B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28</a:t>
            </a:fld>
            <a:endParaRPr lang="en-US" sz="1200" dirty="0">
              <a:latin typeface="+mn-lt"/>
            </a:endParaRPr>
          </a:p>
        </p:txBody>
      </p:sp>
    </p:spTree>
    <p:extLst>
      <p:ext uri="{BB962C8B-B14F-4D97-AF65-F5344CB8AC3E}">
        <p14:creationId xmlns:p14="http://schemas.microsoft.com/office/powerpoint/2010/main" val="1114627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6" name="Google Shape;556;p38:notes"/>
          <p:cNvSpPr txBox="1">
            <a:spLocks noGrp="1"/>
          </p:cNvSpPr>
          <p:nvPr>
            <p:ph type="body" idx="1"/>
          </p:nvPr>
        </p:nvSpPr>
        <p:spPr>
          <a:xfrm>
            <a:off x="477838" y="460376"/>
            <a:ext cx="6143625" cy="9211334"/>
          </a:xfrm>
        </p:spPr>
        <p:txBody>
          <a:bodyPr/>
          <a:lstStyle/>
          <a:p>
            <a:pPr marL="0" indent="0" algn="r" rtl="1">
              <a:buNone/>
            </a:pPr>
            <a:r>
              <a:rPr lang="ar-SA" b="1" dirty="0"/>
              <a:t>التوجيه</a:t>
            </a:r>
            <a:endParaRPr lang="en-GB" b="1" dirty="0"/>
          </a:p>
          <a:p>
            <a:pPr algn="r" rtl="1"/>
            <a:r>
              <a:rPr lang="en-GB" dirty="0"/>
              <a:t>تشمل احتياجات جولي الفورية (الأولوية الأولى والمطلقة) التي تتطلب استجابة عاجلة ما يلي:</a:t>
            </a:r>
          </a:p>
          <a:p>
            <a:pPr lvl="1" algn="r" rtl="1"/>
            <a:r>
              <a:rPr lang="en-GB" dirty="0"/>
              <a:t>الأمان (معالجة مخاطر الانتقام من الجناة)</a:t>
            </a:r>
          </a:p>
          <a:p>
            <a:pPr lvl="1" algn="r" rtl="1"/>
            <a:r>
              <a:rPr lang="en-GB" dirty="0"/>
              <a:t>الصحة الجنسية والإنجابية والجسدية (الرعاية الصحية للوقاية من الأمراض المنقولة بالاتصال الجنسي وعلاج الإصابات)</a:t>
            </a:r>
          </a:p>
          <a:p>
            <a:pPr lvl="1" algn="r" rtl="1"/>
            <a:r>
              <a:rPr lang="en-GB" dirty="0"/>
              <a:t>الصحة النفسية</a:t>
            </a:r>
          </a:p>
          <a:p>
            <a:pPr algn="r" rtl="1"/>
            <a:r>
              <a:rPr lang="en-GB" dirty="0"/>
              <a:t>احتياجات جولي الأخرى ، من أعلى إلى أدنى</a:t>
            </a:r>
            <a:r>
              <a:rPr lang="ar-SA" dirty="0"/>
              <a:t> بحسب</a:t>
            </a:r>
            <a:r>
              <a:rPr lang="en-GB" dirty="0"/>
              <a:t> </a:t>
            </a:r>
            <a:r>
              <a:rPr lang="ar-SA" dirty="0"/>
              <a:t>ال</a:t>
            </a:r>
            <a:r>
              <a:rPr lang="en-GB" dirty="0"/>
              <a:t>أولوية:</a:t>
            </a:r>
          </a:p>
          <a:p>
            <a:pPr lvl="1" algn="r" rtl="1"/>
            <a:r>
              <a:rPr lang="en-GB" dirty="0"/>
              <a:t>الاستقرار (العيش في م</a:t>
            </a:r>
            <a:r>
              <a:rPr lang="ar-SA" dirty="0"/>
              <a:t>راكز مختلفة</a:t>
            </a:r>
            <a:r>
              <a:rPr lang="en-GB" dirty="0"/>
              <a:t> </a:t>
            </a:r>
            <a:r>
              <a:rPr lang="ar-SA" dirty="0"/>
              <a:t>)</a:t>
            </a:r>
            <a:endParaRPr lang="en-GB" dirty="0"/>
          </a:p>
          <a:p>
            <a:pPr lvl="1" algn="r" rtl="1"/>
            <a:r>
              <a:rPr lang="en-GB" dirty="0"/>
              <a:t>الأمان (منع جولي من المواقف غير الآمنة عندما تن</a:t>
            </a:r>
            <a:r>
              <a:rPr lang="ar-SA" dirty="0"/>
              <a:t>فعل</a:t>
            </a:r>
            <a:r>
              <a:rPr lang="en-GB" dirty="0"/>
              <a:t> وتحتاج إلى وقت </a:t>
            </a:r>
            <a:r>
              <a:rPr lang="ar-SA" dirty="0"/>
              <a:t>خارج المركز)</a:t>
            </a:r>
            <a:endParaRPr lang="en-GB" dirty="0"/>
          </a:p>
          <a:p>
            <a:pPr lvl="1" algn="r" rtl="1"/>
            <a:r>
              <a:rPr lang="en-GB" dirty="0"/>
              <a:t>الحب والعاطفة (الاتصال بالوالدين والرعاية الأسرية)</a:t>
            </a:r>
          </a:p>
          <a:p>
            <a:pPr lvl="1" algn="r" rtl="1"/>
            <a:r>
              <a:rPr lang="en-GB" dirty="0"/>
              <a:t>المدرسة والتعليم</a:t>
            </a:r>
          </a:p>
          <a:p>
            <a:pPr lvl="1" algn="r" rtl="1"/>
            <a:r>
              <a:rPr lang="en-GB" dirty="0"/>
              <a:t>التواصل مع أقرانه</a:t>
            </a:r>
            <a:r>
              <a:rPr lang="ar-SA" dirty="0"/>
              <a:t>ا</a:t>
            </a:r>
            <a:r>
              <a:rPr lang="en-GB" dirty="0"/>
              <a:t> / وقت الفراغ واللعب</a:t>
            </a:r>
          </a:p>
        </p:txBody>
      </p:sp>
      <p:sp>
        <p:nvSpPr>
          <p:cNvPr id="5" name="Google Shape;725;p48:notes">
            <a:extLst>
              <a:ext uri="{FF2B5EF4-FFF2-40B4-BE49-F238E27FC236}">
                <a16:creationId xmlns:a16="http://schemas.microsoft.com/office/drawing/2014/main" id="{3BCDACC9-794C-D056-D482-6B0C543506A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29</a:t>
            </a:fld>
            <a:endParaRPr lang="en-US" sz="1200" dirty="0">
              <a:latin typeface="+mn-lt"/>
            </a:endParaRPr>
          </a:p>
        </p:txBody>
      </p:sp>
    </p:spTree>
    <p:extLst>
      <p:ext uri="{BB962C8B-B14F-4D97-AF65-F5344CB8AC3E}">
        <p14:creationId xmlns:p14="http://schemas.microsoft.com/office/powerpoint/2010/main" val="3984678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9" name="Google Shape;249;p3:notes"/>
          <p:cNvSpPr txBox="1">
            <a:spLocks noGrp="1"/>
          </p:cNvSpPr>
          <p:nvPr>
            <p:ph type="body" idx="1"/>
          </p:nvPr>
        </p:nvSpPr>
        <p:spPr/>
        <p:txBody>
          <a:bodyPr/>
          <a:lstStyle/>
          <a:p>
            <a:pPr marL="0" indent="0" algn="r" rtl="1">
              <a:buNone/>
            </a:pPr>
            <a:r>
              <a:rPr lang="ar-SA" b="1" dirty="0"/>
              <a:t>الشرح</a:t>
            </a:r>
            <a:endParaRPr lang="en-US" b="1" dirty="0"/>
          </a:p>
          <a:p>
            <a:pPr algn="r" rtl="1"/>
            <a:r>
              <a:rPr lang="en-US" dirty="0">
                <a:sym typeface="Helvetica Neue"/>
              </a:rPr>
              <a:t>عرض الشريحة</a:t>
            </a:r>
            <a:endParaRPr lang="en-US" dirty="0"/>
          </a:p>
          <a:p>
            <a:pPr algn="r" rtl="1"/>
            <a:endParaRPr lang="en-US" dirty="0">
              <a:sym typeface="Helvetica Neue"/>
            </a:endParaRPr>
          </a:p>
        </p:txBody>
      </p:sp>
      <p:sp>
        <p:nvSpPr>
          <p:cNvPr id="3" name="Slide Image Placeholder 2">
            <a:extLst>
              <a:ext uri="{FF2B5EF4-FFF2-40B4-BE49-F238E27FC236}">
                <a16:creationId xmlns:a16="http://schemas.microsoft.com/office/drawing/2014/main" id="{76632CBA-46D7-9A74-DAFB-D9782EC818F1}"/>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9E9E7B7D-80B3-BAB9-8867-9E06638B34A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a:t>
            </a:fld>
            <a:endParaRPr lang="en-US" sz="1200" dirty="0">
              <a:latin typeface="+mn-l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dirty="0"/>
              <a:t>عرض ترتيب أولويات الاحتياجات كما هو موضح في الهرم.</a:t>
            </a:r>
          </a:p>
          <a:p>
            <a:pPr algn="r" rtl="1"/>
            <a:r>
              <a:rPr lang="en-GB" i="1" dirty="0"/>
              <a:t>الاحتياجات الأساسية في الأسفل</a:t>
            </a:r>
          </a:p>
          <a:p>
            <a:pPr lvl="1" algn="r" rtl="1"/>
            <a:r>
              <a:rPr lang="ar-SA" i="1" dirty="0"/>
              <a:t>إنها</a:t>
            </a:r>
            <a:r>
              <a:rPr lang="en-GB" i="1" dirty="0"/>
              <a:t> مطلوبة لبقاء الطفل</a:t>
            </a:r>
          </a:p>
          <a:p>
            <a:pPr algn="r" rtl="1"/>
            <a:r>
              <a:rPr lang="en-GB" i="1" dirty="0"/>
              <a:t>الاحتياجات الأخرى أعلاه</a:t>
            </a:r>
          </a:p>
          <a:p>
            <a:pPr lvl="1" algn="r" rtl="1"/>
            <a:r>
              <a:rPr lang="ar-SA" i="1" dirty="0"/>
              <a:t>إنها</a:t>
            </a:r>
            <a:r>
              <a:rPr lang="en-GB" i="1" dirty="0"/>
              <a:t> أيضًا ضرورية للنمو الصحي للطفل</a:t>
            </a:r>
          </a:p>
          <a:p>
            <a:pPr lvl="1" algn="r" rtl="1"/>
            <a:r>
              <a:rPr lang="en-GB" i="1" dirty="0"/>
              <a:t>وتشمل هذه المحبة والمودة والرعاية والاستقرار</a:t>
            </a:r>
          </a:p>
          <a:p>
            <a:pPr algn="r" rtl="1"/>
            <a:r>
              <a:rPr lang="en-GB" i="1" dirty="0"/>
              <a:t>عند تحديد الأولويات</a:t>
            </a:r>
            <a:r>
              <a:rPr lang="ar-SA" i="1" dirty="0"/>
              <a:t>، </a:t>
            </a:r>
            <a:r>
              <a:rPr lang="en-GB" i="1" dirty="0"/>
              <a:t>نحتاج أيضًا إلى التحقق مما إذا كانت هذه الاحتياجات:</a:t>
            </a:r>
          </a:p>
          <a:p>
            <a:pPr lvl="1" algn="r" rtl="1"/>
            <a:r>
              <a:rPr lang="en-GB" i="1" dirty="0"/>
              <a:t>لم تتحقق</a:t>
            </a:r>
          </a:p>
          <a:p>
            <a:pPr lvl="1" algn="r" rtl="1"/>
            <a:r>
              <a:rPr lang="ar-SA" i="1" dirty="0"/>
              <a:t>تحققت</a:t>
            </a:r>
            <a:r>
              <a:rPr lang="en-GB" i="1" dirty="0"/>
              <a:t> جزئيا</a:t>
            </a:r>
          </a:p>
          <a:p>
            <a:pPr lvl="1" algn="r" rtl="1"/>
            <a:r>
              <a:rPr lang="ar-SA" i="1" dirty="0"/>
              <a:t>تحققت</a:t>
            </a:r>
            <a:r>
              <a:rPr lang="en-GB" i="1" dirty="0"/>
              <a:t> بالكامل</a:t>
            </a:r>
          </a:p>
          <a:p>
            <a:pPr algn="r" rtl="1"/>
            <a:r>
              <a:rPr lang="en-GB" i="1" dirty="0"/>
              <a:t>من الناحية المثالية</a:t>
            </a:r>
            <a:r>
              <a:rPr lang="ar-SA" i="1" dirty="0"/>
              <a:t>، </a:t>
            </a:r>
            <a:r>
              <a:rPr lang="en-GB" i="1" dirty="0"/>
              <a:t>يجب تلبية جميع هذه الاحتياجات بهدف تطوير الطفل إلى أقصى إمكاناته.</a:t>
            </a:r>
          </a:p>
          <a:p>
            <a:pPr algn="r" rtl="1"/>
            <a:endParaRPr lang="en-GB" dirty="0"/>
          </a:p>
          <a:p>
            <a:pPr algn="r" rtl="1"/>
            <a:endParaRPr lang="en-GB" dirty="0"/>
          </a:p>
          <a:p>
            <a:pPr algn="r" rtl="1"/>
            <a:endParaRPr lang="en-GB" dirty="0"/>
          </a:p>
        </p:txBody>
      </p:sp>
      <p:sp>
        <p:nvSpPr>
          <p:cNvPr id="6" name="Slide Image Placeholder 5">
            <a:extLst>
              <a:ext uri="{FF2B5EF4-FFF2-40B4-BE49-F238E27FC236}">
                <a16:creationId xmlns:a16="http://schemas.microsoft.com/office/drawing/2014/main" id="{4CFE8C6E-64E0-5915-72BD-B58A944ABFF2}"/>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138011B0-CCF9-3B0A-4E65-99CE4962AA3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30</a:t>
            </a:fld>
            <a:endParaRPr lang="en-US" sz="1200" dirty="0">
              <a:latin typeface="+mn-lt"/>
            </a:endParaRPr>
          </a:p>
        </p:txBody>
      </p:sp>
    </p:spTree>
    <p:extLst>
      <p:ext uri="{BB962C8B-B14F-4D97-AF65-F5344CB8AC3E}">
        <p14:creationId xmlns:p14="http://schemas.microsoft.com/office/powerpoint/2010/main" val="950177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dirty="0"/>
              <a:t>عرض الشريحة</a:t>
            </a:r>
            <a:endParaRPr lang="en-BE" dirty="0"/>
          </a:p>
        </p:txBody>
      </p:sp>
      <p:sp>
        <p:nvSpPr>
          <p:cNvPr id="6" name="Slide Image Placeholder 5">
            <a:extLst>
              <a:ext uri="{FF2B5EF4-FFF2-40B4-BE49-F238E27FC236}">
                <a16:creationId xmlns:a16="http://schemas.microsoft.com/office/drawing/2014/main" id="{67154693-CBB3-ADD9-296A-A5C5D0B3BB0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77CEE33-A709-4D8A-D109-EA58BB84FE6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31</a:t>
            </a:fld>
            <a:endParaRPr lang="en-US" sz="1200" dirty="0">
              <a:latin typeface="+mn-lt"/>
            </a:endParaRPr>
          </a:p>
        </p:txBody>
      </p:sp>
    </p:spTree>
    <p:extLst>
      <p:ext uri="{BB962C8B-B14F-4D97-AF65-F5344CB8AC3E}">
        <p14:creationId xmlns:p14="http://schemas.microsoft.com/office/powerpoint/2010/main" val="611414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t>الجلسة الخامسة: مدة الجلسة: ساعة واحدة</a:t>
            </a:r>
            <a:endParaRPr lang="en-BE" b="1" dirty="0"/>
          </a:p>
        </p:txBody>
      </p:sp>
      <p:sp>
        <p:nvSpPr>
          <p:cNvPr id="6" name="Slide Image Placeholder 5">
            <a:extLst>
              <a:ext uri="{FF2B5EF4-FFF2-40B4-BE49-F238E27FC236}">
                <a16:creationId xmlns:a16="http://schemas.microsoft.com/office/drawing/2014/main" id="{01287BF4-4752-C059-6FC3-54D4CDD55C9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121D927-E887-102A-16F8-342CD18F79C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32</a:t>
            </a:fld>
            <a:endParaRPr lang="en-US" sz="1200" dirty="0">
              <a:latin typeface="+mn-lt"/>
            </a:endParaRPr>
          </a:p>
        </p:txBody>
      </p:sp>
    </p:spTree>
    <p:extLst>
      <p:ext uri="{BB962C8B-B14F-4D97-AF65-F5344CB8AC3E}">
        <p14:creationId xmlns:p14="http://schemas.microsoft.com/office/powerpoint/2010/main" val="2332298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lgn="r" rtl="1">
              <a:buNone/>
            </a:pPr>
            <a:r>
              <a:rPr lang="en-GB" b="1" dirty="0"/>
              <a:t>التكي</a:t>
            </a:r>
            <a:r>
              <a:rPr lang="ar-SA" b="1" dirty="0"/>
              <a:t>ي</a:t>
            </a:r>
            <a:r>
              <a:rPr lang="en-GB" b="1" dirty="0"/>
              <a:t>ف مع السياق</a:t>
            </a:r>
          </a:p>
          <a:p>
            <a:pPr algn="r" rtl="1"/>
            <a:r>
              <a:rPr lang="en-GB" dirty="0"/>
              <a:t>التكي</a:t>
            </a:r>
            <a:r>
              <a:rPr lang="ar-SA" dirty="0"/>
              <a:t>ي</a:t>
            </a:r>
            <a:r>
              <a:rPr lang="en-GB" dirty="0"/>
              <a:t>ف </a:t>
            </a:r>
            <a:r>
              <a:rPr lang="ar-SA" dirty="0"/>
              <a:t>بحسب</a:t>
            </a:r>
            <a:r>
              <a:rPr lang="en-GB" dirty="0"/>
              <a:t> إجراءات التشغيل القياسية</a:t>
            </a:r>
            <a:r>
              <a:rPr lang="ar-SA" dirty="0"/>
              <a:t> المحلية</a:t>
            </a:r>
            <a:r>
              <a:rPr lang="en-GB" dirty="0"/>
              <a:t> لإدارة الحالة </a:t>
            </a:r>
            <a:endParaRPr lang="ar-SA" dirty="0"/>
          </a:p>
          <a:p>
            <a:pPr algn="r" rtl="1"/>
            <a:r>
              <a:rPr lang="en-US" dirty="0"/>
              <a:t>______________________________________________________________________________</a:t>
            </a:r>
            <a:endParaRPr lang="en-GB" dirty="0"/>
          </a:p>
          <a:p>
            <a:pPr algn="r" rtl="1"/>
            <a:endParaRPr lang="en-GB" dirty="0"/>
          </a:p>
          <a:p>
            <a:pPr marL="0" indent="0" algn="r" rtl="1">
              <a:buNone/>
            </a:pPr>
            <a:r>
              <a:rPr lang="ar-SA" b="1" dirty="0"/>
              <a:t>الشرح</a:t>
            </a:r>
            <a:endParaRPr lang="en-GB" b="1" dirty="0"/>
          </a:p>
          <a:p>
            <a:pPr algn="r" rtl="1"/>
            <a:r>
              <a:rPr lang="en-GB" dirty="0"/>
              <a:t>عرض الشريحة</a:t>
            </a:r>
          </a:p>
          <a:p>
            <a:pPr algn="r" rtl="1"/>
            <a:r>
              <a:rPr lang="en-GB" i="1" dirty="0"/>
              <a:t>لا ينبغي ل</a:t>
            </a:r>
            <a:r>
              <a:rPr lang="ar-SA" i="1" dirty="0"/>
              <a:t>أخصائي</a:t>
            </a:r>
            <a:r>
              <a:rPr lang="en-GB" i="1" dirty="0"/>
              <a:t> الحالة أن يتولى المزيد من ال</a:t>
            </a:r>
            <a:r>
              <a:rPr lang="ar-SA" i="1" dirty="0"/>
              <a:t>حالات</a:t>
            </a:r>
            <a:r>
              <a:rPr lang="en-GB" i="1" dirty="0"/>
              <a:t> التي يمكنه التعامل معها مما يضمن المساءلة والجودة.</a:t>
            </a:r>
          </a:p>
          <a:p>
            <a:pPr lvl="1" algn="r" rtl="1"/>
            <a:r>
              <a:rPr lang="en-GB" i="1" dirty="0"/>
              <a:t>تنص المبادئ التوجيهية لإدارة الحالات المشتركة بين الوكالات </a:t>
            </a:r>
            <a:r>
              <a:rPr lang="ar-SA" i="1" dirty="0"/>
              <a:t>إلى ٢٥</a:t>
            </a:r>
            <a:r>
              <a:rPr lang="en-GB" i="1" dirty="0"/>
              <a:t>حالة كمؤشر.</a:t>
            </a:r>
          </a:p>
          <a:p>
            <a:pPr lvl="1" algn="r" rtl="1"/>
            <a:r>
              <a:rPr lang="en-GB" i="1" dirty="0"/>
              <a:t>ومع ذلك</a:t>
            </a:r>
            <a:r>
              <a:rPr lang="ar-SA" i="1" dirty="0"/>
              <a:t>، </a:t>
            </a:r>
            <a:r>
              <a:rPr lang="en-GB" i="1" dirty="0"/>
              <a:t>فمن الممكن أن يتعامل أخصائي الحالة مع قضايا أقل.</a:t>
            </a:r>
          </a:p>
          <a:p>
            <a:pPr algn="r" rtl="1"/>
            <a:r>
              <a:rPr lang="en-GB" i="1" dirty="0"/>
              <a:t>ستتطلب الحالة وقتًا أطول أو أقل اعتمادًا على:</a:t>
            </a:r>
          </a:p>
          <a:p>
            <a:pPr lvl="1" algn="r" rtl="1"/>
            <a:r>
              <a:rPr lang="en-GB" i="1" dirty="0"/>
              <a:t>مسؤوليات أخصائي الحالة</a:t>
            </a:r>
          </a:p>
          <a:p>
            <a:pPr lvl="2" algn="r" rtl="1"/>
            <a:r>
              <a:rPr lang="en-GB" i="1" dirty="0"/>
              <a:t>على سبيل المثال</a:t>
            </a:r>
            <a:r>
              <a:rPr lang="ar-SA" i="1" dirty="0"/>
              <a:t>، </a:t>
            </a:r>
            <a:r>
              <a:rPr lang="en-GB" i="1" dirty="0"/>
              <a:t>إدارة الحالة لا تتعلق فقط بإجراء الإحالات ولكن يمكن أن تشمل تقديم الدعم النفسي والاجتماعي.</a:t>
            </a:r>
          </a:p>
          <a:p>
            <a:pPr lvl="2" algn="r" rtl="1"/>
            <a:r>
              <a:rPr lang="en-GB" i="1" dirty="0"/>
              <a:t>على سبيل المثال</a:t>
            </a:r>
            <a:r>
              <a:rPr lang="ar-SA" i="1" dirty="0"/>
              <a:t>، </a:t>
            </a:r>
            <a:r>
              <a:rPr lang="en-GB" i="1" dirty="0"/>
              <a:t>إذا احتاج أخصائي الحالة أيضًا إلى إدخال بيانات عن حالاتهم بشكل منفصل أو إذا كانت مدمجة في نظام إدارة معلومات حماية الطفل</a:t>
            </a:r>
          </a:p>
          <a:p>
            <a:pPr lvl="1" algn="r" rtl="1"/>
            <a:r>
              <a:rPr lang="en-GB" i="1" dirty="0"/>
              <a:t>سهولة الوصول إلى منطقة التدخل</a:t>
            </a:r>
          </a:p>
          <a:p>
            <a:pPr lvl="2" algn="r" rtl="1"/>
            <a:r>
              <a:rPr lang="en-GB" i="1" dirty="0"/>
              <a:t>على سبيل المثال</a:t>
            </a:r>
            <a:r>
              <a:rPr lang="ar-SA" i="1" dirty="0"/>
              <a:t>، </a:t>
            </a:r>
            <a:r>
              <a:rPr lang="en-GB" i="1" dirty="0"/>
              <a:t>إذا كانت الزيارات المنزلية تتطلب من أخصائي الحالة السفر لمسافة طويلة أو لساعات طويلة</a:t>
            </a:r>
          </a:p>
          <a:p>
            <a:pPr lvl="2" algn="r" rtl="1"/>
            <a:r>
              <a:rPr lang="en-GB" i="1" dirty="0"/>
              <a:t>على سبيل المثال</a:t>
            </a:r>
            <a:r>
              <a:rPr lang="ar-SA" i="1" dirty="0"/>
              <a:t>، </a:t>
            </a:r>
            <a:r>
              <a:rPr lang="en-GB" i="1" dirty="0"/>
              <a:t>إذا لم يكن من الممكن أحيانًا المتابعة عن بُعد نظرًا لعدم وجود اتصال بالشبكة</a:t>
            </a:r>
          </a:p>
          <a:p>
            <a:pPr lvl="1" algn="r" rtl="1"/>
            <a:r>
              <a:rPr lang="en-GB" i="1" dirty="0"/>
              <a:t>تعقيد </a:t>
            </a:r>
            <a:r>
              <a:rPr lang="en-GB" b="0" i="1" u="none" strike="noStrike" baseline="0" dirty="0">
                <a:solidFill>
                  <a:schemeClr val="tx1"/>
                </a:solidFill>
                <a:latin typeface="Calibri" panose="020F0502020204030204" pitchFamily="34" charset="0"/>
                <a:cs typeface="Calibri" panose="020F0502020204030204" pitchFamily="34" charset="0"/>
              </a:rPr>
              <a:t>عدد الحالات </a:t>
            </a:r>
            <a:r>
              <a:rPr lang="en-GB" i="1" dirty="0"/>
              <a:t>والتدخلات</a:t>
            </a:r>
          </a:p>
          <a:p>
            <a:pPr lvl="2" algn="r" rtl="1"/>
            <a:r>
              <a:rPr lang="en-GB" i="1" dirty="0"/>
              <a:t>بعض الحالات أكثر تعقيدًا من غيرها</a:t>
            </a:r>
          </a:p>
          <a:p>
            <a:pPr lvl="2" algn="r" rtl="1"/>
            <a:r>
              <a:rPr lang="en-GB" i="1" dirty="0"/>
              <a:t>يواجه بعض الأطفال مخاطر أكبر</a:t>
            </a:r>
          </a:p>
          <a:p>
            <a:pPr lvl="2" algn="r" rtl="1"/>
            <a:r>
              <a:rPr lang="en-GB" i="1" dirty="0"/>
              <a:t>يحتاج البعض إلى مزيد من الدعم المكثف والمتابعة المنتظمة</a:t>
            </a:r>
            <a:endParaRPr lang="en-GB" dirty="0"/>
          </a:p>
        </p:txBody>
      </p:sp>
      <p:sp>
        <p:nvSpPr>
          <p:cNvPr id="6" name="Slide Image Placeholder 5">
            <a:extLst>
              <a:ext uri="{FF2B5EF4-FFF2-40B4-BE49-F238E27FC236}">
                <a16:creationId xmlns:a16="http://schemas.microsoft.com/office/drawing/2014/main" id="{8A1A1F8E-A7BF-E8BD-0C39-8B008EB4A04C}"/>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FE7CF66-03C8-CAFD-5981-766B510D644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33</a:t>
            </a:fld>
            <a:endParaRPr lang="en-US" sz="1200" dirty="0">
              <a:latin typeface="+mn-lt"/>
            </a:endParaRPr>
          </a:p>
        </p:txBody>
      </p:sp>
    </p:spTree>
    <p:extLst>
      <p:ext uri="{BB962C8B-B14F-4D97-AF65-F5344CB8AC3E}">
        <p14:creationId xmlns:p14="http://schemas.microsoft.com/office/powerpoint/2010/main" val="3979668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t>المناقشة العامة (١٠ دقائق)</a:t>
            </a:r>
          </a:p>
          <a:p>
            <a:pPr algn="r" rtl="1"/>
            <a:r>
              <a:rPr lang="ar-SA" i="1" dirty="0"/>
              <a:t>كل طفل مختلف وله احتياجات مختلفة. لا توجد حالة طفل واحد هي نفسه</a:t>
            </a:r>
            <a:r>
              <a:rPr lang="en-GB" i="1" dirty="0"/>
              <a:t>ا!</a:t>
            </a:r>
          </a:p>
          <a:p>
            <a:pPr algn="r" rtl="1"/>
            <a:r>
              <a:rPr lang="en-GB" i="1" dirty="0"/>
              <a:t>إن الحالة المعقدة والمخاطر العالية التي تتطلب دعمًا مكثفًا ومتابعة منتظمة ستؤثر بشكل أكبر على </a:t>
            </a:r>
            <a:r>
              <a:rPr lang="ar-SA" i="1" dirty="0"/>
              <a:t>عدد حالات </a:t>
            </a:r>
            <a:r>
              <a:rPr lang="en-GB" i="1" dirty="0"/>
              <a:t>أخصائي الحالة أكثر من الحالة منخفضة المخاطر.</a:t>
            </a:r>
          </a:p>
          <a:p>
            <a:pPr lvl="1" algn="r" rtl="1"/>
            <a:r>
              <a:rPr lang="en-GB" i="1" dirty="0"/>
              <a:t>هل </a:t>
            </a:r>
            <a:r>
              <a:rPr lang="ar-SA" i="1" dirty="0"/>
              <a:t>ت</a:t>
            </a:r>
            <a:r>
              <a:rPr lang="en-GB" i="1" dirty="0"/>
              <a:t>توافق أو لا </a:t>
            </a:r>
            <a:r>
              <a:rPr lang="ar-SA" i="1" dirty="0"/>
              <a:t>ت</a:t>
            </a:r>
            <a:r>
              <a:rPr lang="en-GB" i="1" dirty="0"/>
              <a:t>توافق </a:t>
            </a:r>
            <a:r>
              <a:rPr lang="ar-SA" i="1" dirty="0"/>
              <a:t>مع</a:t>
            </a:r>
            <a:r>
              <a:rPr lang="en-GB" i="1" dirty="0"/>
              <a:t> هذ</a:t>
            </a:r>
            <a:r>
              <a:rPr lang="ar-SA" i="1" dirty="0"/>
              <a:t>ه العبارة</a:t>
            </a:r>
            <a:r>
              <a:rPr lang="en-GB" i="1" dirty="0"/>
              <a:t>؟</a:t>
            </a:r>
          </a:p>
          <a:p>
            <a:pPr lvl="1" algn="r" rtl="1"/>
            <a:r>
              <a:rPr lang="en-GB" i="1" dirty="0"/>
              <a:t>كيف ينعكس </a:t>
            </a:r>
            <a:r>
              <a:rPr lang="ar-SA" i="1" dirty="0"/>
              <a:t>ذلك</a:t>
            </a:r>
            <a:r>
              <a:rPr lang="en-GB" i="1" dirty="0"/>
              <a:t> على حجم ال</a:t>
            </a:r>
            <a:r>
              <a:rPr lang="ar-SA" i="1" dirty="0"/>
              <a:t>حالات</a:t>
            </a:r>
            <a:r>
              <a:rPr lang="en-GB" i="1" dirty="0"/>
              <a:t> الخاصة بك؟</a:t>
            </a:r>
          </a:p>
          <a:p>
            <a:pPr lvl="1" algn="r" rtl="1"/>
            <a:r>
              <a:rPr lang="en-GB" i="1" dirty="0"/>
              <a:t>هل لديك مزيج من الحالات منخفضة الخطورة وعالية الخطورة</a:t>
            </a:r>
            <a:r>
              <a:rPr lang="ar-SA" i="1" dirty="0"/>
              <a:t>، </a:t>
            </a:r>
            <a:r>
              <a:rPr lang="en-GB" i="1" dirty="0"/>
              <a:t>معقدة جدًا إلى الحالات الأكثر وضوحًا؟</a:t>
            </a:r>
          </a:p>
        </p:txBody>
      </p:sp>
      <p:sp>
        <p:nvSpPr>
          <p:cNvPr id="8" name="Slide Image Placeholder 7">
            <a:extLst>
              <a:ext uri="{FF2B5EF4-FFF2-40B4-BE49-F238E27FC236}">
                <a16:creationId xmlns:a16="http://schemas.microsoft.com/office/drawing/2014/main" id="{92325FEC-3866-25CA-DEB0-F818CD718164}"/>
              </a:ext>
            </a:extLst>
          </p:cNvPr>
          <p:cNvSpPr>
            <a:spLocks noGrp="1" noRot="1" noChangeAspect="1"/>
          </p:cNvSpPr>
          <p:nvPr>
            <p:ph type="sldImg"/>
          </p:nvPr>
        </p:nvSpPr>
        <p:spPr/>
      </p:sp>
      <p:sp>
        <p:nvSpPr>
          <p:cNvPr id="9" name="Google Shape;725;p48:notes">
            <a:extLst>
              <a:ext uri="{FF2B5EF4-FFF2-40B4-BE49-F238E27FC236}">
                <a16:creationId xmlns:a16="http://schemas.microsoft.com/office/drawing/2014/main" id="{31A2D4C3-3CA3-0830-7EC4-024D13D0725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34</a:t>
            </a:fld>
            <a:endParaRPr lang="en-US" sz="1200" dirty="0">
              <a:latin typeface="+mn-lt"/>
            </a:endParaRPr>
          </a:p>
        </p:txBody>
      </p:sp>
    </p:spTree>
    <p:extLst>
      <p:ext uri="{BB962C8B-B14F-4D97-AF65-F5344CB8AC3E}">
        <p14:creationId xmlns:p14="http://schemas.microsoft.com/office/powerpoint/2010/main" val="2424703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ar-SA" i="1" dirty="0"/>
              <a:t>نظرًا لأن لديك الآن خبرة في إدارة حالة حماية الطفل، فسنشارك ممارساتنا في العمل على حالاتنا مع متابعة عدد الحالات لدينا</a:t>
            </a:r>
            <a:r>
              <a:rPr lang="en-GB" i="1" dirty="0"/>
              <a:t>.</a:t>
            </a:r>
          </a:p>
          <a:p>
            <a:pPr algn="r" rtl="1"/>
            <a:r>
              <a:rPr lang="en-GB" dirty="0"/>
              <a:t>قسّم المشاركين إلى أزواج</a:t>
            </a:r>
          </a:p>
          <a:p>
            <a:pPr algn="r" rtl="1"/>
            <a:r>
              <a:rPr lang="en-GB" dirty="0"/>
              <a:t>توجيه المشاركين إلى</a:t>
            </a:r>
            <a:r>
              <a:rPr lang="ar-SA" dirty="0"/>
              <a:t> </a:t>
            </a:r>
            <a:r>
              <a:rPr lang="ar-SA" b="1" dirty="0"/>
              <a:t>ال</a:t>
            </a:r>
            <a:r>
              <a:rPr lang="en-GB" b="1" dirty="0"/>
              <a:t>صفحة </a:t>
            </a:r>
            <a:r>
              <a:rPr lang="ar-SA" b="1" dirty="0"/>
              <a:t>٧٧</a:t>
            </a:r>
            <a:r>
              <a:rPr lang="en-GB" b="1" dirty="0"/>
              <a:t> من </a:t>
            </a:r>
            <a:r>
              <a:rPr lang="ar-SA" b="1" dirty="0"/>
              <a:t>دليل العمل</a:t>
            </a:r>
            <a:r>
              <a:rPr lang="en-GB" b="1" dirty="0"/>
              <a:t>: إدارة ع</a:t>
            </a:r>
            <a:r>
              <a:rPr lang="ar-SA" b="1" dirty="0"/>
              <a:t>دد الحالات</a:t>
            </a:r>
            <a:endParaRPr lang="en-GB" b="1" dirty="0"/>
          </a:p>
          <a:p>
            <a:pPr algn="r" rtl="1"/>
            <a:r>
              <a:rPr lang="en-GB" i="1" dirty="0"/>
              <a:t>مع </a:t>
            </a:r>
            <a:r>
              <a:rPr lang="ar-SA" i="1" dirty="0"/>
              <a:t>زميلك</a:t>
            </a:r>
            <a:r>
              <a:rPr lang="en-GB" i="1" dirty="0"/>
              <a:t>:</a:t>
            </a:r>
          </a:p>
          <a:p>
            <a:pPr lvl="1" algn="r" rtl="1"/>
            <a:r>
              <a:rPr lang="ar-SA" i="1" dirty="0"/>
              <a:t>قم بم</a:t>
            </a:r>
            <a:r>
              <a:rPr lang="en-GB" i="1" dirty="0"/>
              <a:t>ناقش</a:t>
            </a:r>
            <a:r>
              <a:rPr lang="ar-SA" i="1" dirty="0"/>
              <a:t>ة</a:t>
            </a:r>
            <a:r>
              <a:rPr lang="en-GB" i="1" dirty="0"/>
              <a:t> كيف</a:t>
            </a:r>
            <a:r>
              <a:rPr lang="ar-SA" i="1" dirty="0"/>
              <a:t>ية إدارة حالاتك و متابعة عدد الحالات الخاصة بك</a:t>
            </a:r>
            <a:r>
              <a:rPr lang="en-GB" i="1" dirty="0"/>
              <a:t>.</a:t>
            </a:r>
          </a:p>
          <a:p>
            <a:pPr lvl="1" algn="r" rtl="1"/>
            <a:r>
              <a:rPr lang="ar-SA" i="1" dirty="0"/>
              <a:t>م</a:t>
            </a:r>
            <a:r>
              <a:rPr lang="en-GB" i="1" dirty="0"/>
              <a:t>شارك</a:t>
            </a:r>
            <a:r>
              <a:rPr lang="ar-SA" i="1" dirty="0"/>
              <a:t>ة</a:t>
            </a:r>
            <a:r>
              <a:rPr lang="en-GB" i="1" dirty="0"/>
              <a:t> ممارساتك و</a:t>
            </a:r>
            <a:r>
              <a:rPr lang="ar-SA" i="1" dirty="0"/>
              <a:t>كتابتها</a:t>
            </a:r>
            <a:endParaRPr lang="en-GB" i="1" dirty="0"/>
          </a:p>
          <a:p>
            <a:pPr lvl="1" algn="r" rtl="1"/>
            <a:endParaRPr lang="en-GB" dirty="0"/>
          </a:p>
          <a:p>
            <a:pPr marL="0" indent="0" algn="r" rtl="1">
              <a:buNone/>
            </a:pPr>
            <a:r>
              <a:rPr lang="en-GB" b="1" dirty="0"/>
              <a:t>عمل ال</a:t>
            </a:r>
            <a:r>
              <a:rPr lang="ar-SA" b="1" dirty="0"/>
              <a:t>ثنائي (١٠ دقائق)</a:t>
            </a:r>
            <a:endParaRPr lang="en-GB" b="1" dirty="0"/>
          </a:p>
          <a:p>
            <a:pPr algn="r" rtl="1"/>
            <a:r>
              <a:rPr lang="en-GB" dirty="0"/>
              <a:t>امنح المشاركين </a:t>
            </a:r>
            <a:r>
              <a:rPr lang="ar-SA" dirty="0"/>
              <a:t>١٠</a:t>
            </a:r>
            <a:r>
              <a:rPr lang="en-GB" dirty="0"/>
              <a:t> دقائق لإكمال</a:t>
            </a:r>
            <a:r>
              <a:rPr lang="ar-SA" dirty="0"/>
              <a:t> النشاط</a:t>
            </a:r>
            <a:endParaRPr lang="en-GB" dirty="0"/>
          </a:p>
          <a:p>
            <a:pPr algn="r" rtl="1"/>
            <a:endParaRPr lang="en-GB" dirty="0"/>
          </a:p>
          <a:p>
            <a:pPr marL="0" indent="0" algn="r" rtl="1">
              <a:buNone/>
            </a:pPr>
            <a:r>
              <a:rPr lang="en-GB" b="1" dirty="0"/>
              <a:t>مناقشة عامة </a:t>
            </a:r>
            <a:r>
              <a:rPr lang="ar-SA" b="1" dirty="0"/>
              <a:t>(٥</a:t>
            </a:r>
            <a:r>
              <a:rPr lang="en-GB" b="1" dirty="0"/>
              <a:t>دقائق</a:t>
            </a:r>
            <a:r>
              <a:rPr lang="ar-SA" b="1" dirty="0"/>
              <a:t>)</a:t>
            </a:r>
            <a:endParaRPr lang="en-GB" b="1" dirty="0"/>
          </a:p>
          <a:p>
            <a:pPr algn="r" rtl="1"/>
            <a:r>
              <a:rPr lang="en-GB" dirty="0"/>
              <a:t>شجع المشاركين على مشاركة </a:t>
            </a:r>
            <a:r>
              <a:rPr lang="ar-SA" dirty="0"/>
              <a:t>إجاباتهم</a:t>
            </a:r>
            <a:endParaRPr lang="en-GB" dirty="0"/>
          </a:p>
          <a:p>
            <a:pPr algn="r" rtl="1"/>
            <a:r>
              <a:rPr lang="en-GB" dirty="0"/>
              <a:t>اكتب ردودهم على اللوح الورقي</a:t>
            </a:r>
          </a:p>
        </p:txBody>
      </p:sp>
      <p:sp>
        <p:nvSpPr>
          <p:cNvPr id="6" name="Slide Image Placeholder 5">
            <a:extLst>
              <a:ext uri="{FF2B5EF4-FFF2-40B4-BE49-F238E27FC236}">
                <a16:creationId xmlns:a16="http://schemas.microsoft.com/office/drawing/2014/main" id="{B08872EF-2F34-E318-B494-D2E5BD34856F}"/>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771D784-B502-8F3A-A6AF-947A05BCC10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35</a:t>
            </a:fld>
            <a:endParaRPr lang="en-US" sz="1200" dirty="0">
              <a:latin typeface="+mn-lt"/>
            </a:endParaRPr>
          </a:p>
        </p:txBody>
      </p:sp>
    </p:spTree>
    <p:extLst>
      <p:ext uri="{BB962C8B-B14F-4D97-AF65-F5344CB8AC3E}">
        <p14:creationId xmlns:p14="http://schemas.microsoft.com/office/powerpoint/2010/main" val="2745442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i="1" dirty="0"/>
              <a:t>يمكن أن تساعدك بعض الأدوات ومشرفك على </a:t>
            </a:r>
            <a:r>
              <a:rPr lang="ar-SA" i="1" dirty="0"/>
              <a:t>متابعة عدد الحالات </a:t>
            </a:r>
            <a:r>
              <a:rPr lang="en-GB" i="1" dirty="0"/>
              <a:t>الخاص بك.</a:t>
            </a:r>
          </a:p>
          <a:p>
            <a:pPr algn="r" rtl="1"/>
            <a:r>
              <a:rPr lang="en-GB" b="1" i="1" dirty="0"/>
              <a:t>نظرة عامة على قائمة الحالات:</a:t>
            </a:r>
          </a:p>
          <a:p>
            <a:pPr lvl="1" algn="r" rtl="1"/>
            <a:r>
              <a:rPr lang="en-GB" i="1" dirty="0"/>
              <a:t>قد يكون من المفيد جدًا لك ولمشرفك الحصول على نظرة عامة على جميع الحالات النشطة.</a:t>
            </a:r>
          </a:p>
          <a:p>
            <a:pPr lvl="1" algn="r" rtl="1"/>
            <a:r>
              <a:rPr lang="en-GB" i="1" dirty="0"/>
              <a:t>يمكنك إنشاء قائمة بنفسك أو استخدام أداة ال</a:t>
            </a:r>
            <a:r>
              <a:rPr lang="ar-SA" i="1" dirty="0"/>
              <a:t>متابعة</a:t>
            </a:r>
            <a:r>
              <a:rPr lang="en-GB" i="1" dirty="0"/>
              <a:t> المتوفرة عند استخدام نظام إدارة معلومات حماية الطفل مثل</a:t>
            </a:r>
            <a:r>
              <a:rPr lang="ar-SA" i="1" dirty="0"/>
              <a:t> برنامج نظام إدارة المعلومات في الحماية الإنسانية (</a:t>
            </a:r>
            <a:r>
              <a:rPr lang="en-GB" i="1" dirty="0"/>
              <a:t>نظام إدارة معلومات حماية الطفل </a:t>
            </a:r>
            <a:r>
              <a:rPr lang="ar-SA" i="1" dirty="0"/>
              <a:t>+)</a:t>
            </a:r>
            <a:endParaRPr lang="en-GB" i="1" dirty="0"/>
          </a:p>
          <a:p>
            <a:pPr lvl="1" algn="r" rtl="1"/>
            <a:r>
              <a:rPr lang="en-GB" i="1" dirty="0"/>
              <a:t>يجب أن تحتوي القائمة على معلومات أساسية مثل:</a:t>
            </a:r>
          </a:p>
          <a:p>
            <a:pPr lvl="2" algn="r" rtl="1"/>
            <a:r>
              <a:rPr lang="en-GB" i="1" dirty="0"/>
              <a:t>رمز الحالة (ليس اسم الطفل) الجنس </a:t>
            </a:r>
            <a:r>
              <a:rPr lang="ar-SA" i="1" dirty="0"/>
              <a:t>،</a:t>
            </a:r>
            <a:r>
              <a:rPr lang="en-GB" i="1" dirty="0"/>
              <a:t>العمر</a:t>
            </a:r>
            <a:r>
              <a:rPr lang="ar-SA" i="1" dirty="0"/>
              <a:t>،</a:t>
            </a:r>
            <a:r>
              <a:rPr lang="en-GB" i="1" dirty="0"/>
              <a:t> مستوى الخطر</a:t>
            </a:r>
            <a:r>
              <a:rPr lang="ar-SA" i="1" dirty="0"/>
              <a:t>، </a:t>
            </a:r>
            <a:r>
              <a:rPr lang="en-GB" i="1" dirty="0"/>
              <a:t>المنطقة أو الموقع الذي يعيش فيه الطفل (وليس العنوان الدقيق)</a:t>
            </a:r>
          </a:p>
          <a:p>
            <a:pPr lvl="2" algn="r" rtl="1"/>
            <a:r>
              <a:rPr lang="en-GB" i="1" dirty="0"/>
              <a:t>ما هي خطوة إدارة الحالة التي تقوم بها حاليًا - فهذا يساعدك على تتبع التقدم</a:t>
            </a:r>
          </a:p>
          <a:p>
            <a:pPr lvl="1" algn="r" rtl="1"/>
            <a:r>
              <a:rPr lang="en-GB" i="1" dirty="0"/>
              <a:t>يجب على المشرفين أو</a:t>
            </a:r>
            <a:r>
              <a:rPr lang="en-GB" sz="1200" b="0" i="1" u="none" strike="noStrike" baseline="0" dirty="0">
                <a:solidFill>
                  <a:schemeClr val="tx1"/>
                </a:solidFill>
                <a:latin typeface="Calibri" panose="020F0502020204030204" pitchFamily="34" charset="0"/>
                <a:cs typeface="Calibri" panose="020F0502020204030204" pitchFamily="34" charset="0"/>
              </a:rPr>
              <a:t>المد</a:t>
            </a:r>
            <a:r>
              <a:rPr lang="ar-SA" sz="1200" b="0" i="1" u="none" strike="noStrike" baseline="0" dirty="0">
                <a:solidFill>
                  <a:schemeClr val="tx1"/>
                </a:solidFill>
                <a:latin typeface="Calibri" panose="020F0502020204030204" pitchFamily="34" charset="0"/>
                <a:cs typeface="Calibri" panose="020F0502020204030204" pitchFamily="34" charset="0"/>
              </a:rPr>
              <a:t>راء</a:t>
            </a:r>
            <a:r>
              <a:rPr lang="en-GB" i="1" dirty="0"/>
              <a:t> </a:t>
            </a:r>
            <a:r>
              <a:rPr lang="en-GB" sz="1200" b="0" i="1" u="none" strike="noStrike" baseline="0" dirty="0">
                <a:solidFill>
                  <a:schemeClr val="tx1"/>
                </a:solidFill>
                <a:latin typeface="Calibri" panose="020F0502020204030204" pitchFamily="34" charset="0"/>
                <a:cs typeface="Calibri" panose="020F0502020204030204" pitchFamily="34" charset="0"/>
              </a:rPr>
              <a:t>مراجعة </a:t>
            </a:r>
            <a:r>
              <a:rPr lang="ar-SA" sz="1200" b="0" i="1" u="none" strike="noStrike" baseline="0" dirty="0">
                <a:solidFill>
                  <a:schemeClr val="tx1"/>
                </a:solidFill>
                <a:latin typeface="Calibri" panose="020F0502020204030204" pitchFamily="34" charset="0"/>
                <a:cs typeface="Calibri" panose="020F0502020204030204" pitchFamily="34" charset="0"/>
              </a:rPr>
              <a:t>عدد الحالات الخاص ب</a:t>
            </a:r>
            <a:r>
              <a:rPr lang="en-GB" sz="1200" b="0" i="1" u="none" strike="noStrike" baseline="0" dirty="0">
                <a:solidFill>
                  <a:schemeClr val="tx1"/>
                </a:solidFill>
                <a:latin typeface="Calibri" panose="020F0502020204030204" pitchFamily="34" charset="0"/>
                <a:cs typeface="Calibri" panose="020F0502020204030204" pitchFamily="34" charset="0"/>
              </a:rPr>
              <a:t>الأفراد العاملين</a:t>
            </a:r>
            <a:r>
              <a:rPr lang="ar-SA" sz="1200" b="0" i="1" u="none" strike="noStrike" baseline="0" dirty="0">
                <a:solidFill>
                  <a:schemeClr val="tx1"/>
                </a:solidFill>
                <a:latin typeface="Calibri" panose="020F0502020204030204" pitchFamily="34" charset="0"/>
                <a:cs typeface="Calibri" panose="020F0502020204030204" pitchFamily="34" charset="0"/>
              </a:rPr>
              <a:t> </a:t>
            </a:r>
            <a:r>
              <a:rPr lang="en-GB" sz="1200" b="0" i="1" u="none" strike="noStrike" baseline="0" dirty="0">
                <a:solidFill>
                  <a:schemeClr val="tx1"/>
                </a:solidFill>
                <a:latin typeface="Calibri" panose="020F0502020204030204" pitchFamily="34" charset="0"/>
                <a:cs typeface="Calibri" panose="020F0502020204030204" pitchFamily="34" charset="0"/>
              </a:rPr>
              <a:t> </a:t>
            </a:r>
            <a:r>
              <a:rPr lang="en-GB" i="1" dirty="0"/>
              <a:t>للتأكد من أنه يمكن إدارته مرة واحدة على الأقل كل أسبوعين.</a:t>
            </a:r>
            <a:endParaRPr lang="en-BE" i="1"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Calibri" panose="020F0502020204030204" pitchFamily="34" charset="0"/>
                <a:cs typeface="Calibri" panose="020F0502020204030204" pitchFamily="34" charset="0"/>
              </a:rPr>
              <a:t>أداة </a:t>
            </a:r>
            <a:r>
              <a:rPr lang="ar-SA" sz="1200" b="1" dirty="0">
                <a:latin typeface="Calibri" panose="020F0502020204030204" pitchFamily="34" charset="0"/>
                <a:cs typeface="Calibri" panose="020F0502020204030204" pitchFamily="34" charset="0"/>
              </a:rPr>
              <a:t>قائمة التحقق من</a:t>
            </a:r>
            <a:r>
              <a:rPr lang="en-GB" sz="1200" b="1" dirty="0">
                <a:latin typeface="Calibri" panose="020F0502020204030204" pitchFamily="34" charset="0"/>
                <a:cs typeface="Calibri" panose="020F0502020204030204" pitchFamily="34" charset="0"/>
              </a:rPr>
              <a:t> ملف الحالة</a:t>
            </a:r>
            <a:endParaRPr lang="en-GB" b="1" i="1" dirty="0"/>
          </a:p>
          <a:p>
            <a:pPr lvl="1" algn="r" rtl="1"/>
            <a:r>
              <a:rPr lang="en-GB" i="1" dirty="0"/>
              <a:t>يجب استخدا</a:t>
            </a:r>
            <a:r>
              <a:rPr lang="ar-SA" i="1" dirty="0"/>
              <a:t>مه</a:t>
            </a:r>
            <a:r>
              <a:rPr lang="en-GB" i="1" dirty="0"/>
              <a:t>ا كدليل للمشرفين لمراجعة حالة حماية طفل واحدة.</a:t>
            </a:r>
          </a:p>
          <a:p>
            <a:pPr lvl="1" algn="r" rtl="1"/>
            <a:r>
              <a:rPr lang="en-GB" i="1" dirty="0"/>
              <a:t>هذه الأداة هي جزء من الت</a:t>
            </a:r>
            <a:r>
              <a:rPr lang="ar-SA" i="1" dirty="0"/>
              <a:t>وجيه</a:t>
            </a:r>
            <a:r>
              <a:rPr lang="en-GB" i="1" dirty="0"/>
              <a:t> المنتظم ويجب تقديم الملاحظات في جلسات الإشراف الفردية.</a:t>
            </a:r>
          </a:p>
          <a:p>
            <a:pPr algn="r" rtl="1"/>
            <a:r>
              <a:rPr lang="en-GB" dirty="0"/>
              <a:t>توجيه المشاركين إلى</a:t>
            </a:r>
            <a:r>
              <a:rPr lang="ar-SA" dirty="0"/>
              <a:t> </a:t>
            </a:r>
            <a:r>
              <a:rPr lang="en-GB" b="1" dirty="0"/>
              <a:t>صفحة </a:t>
            </a:r>
            <a:r>
              <a:rPr lang="ar-SA" b="1" dirty="0"/>
              <a:t>دليل العمل ٧٨-٨٠</a:t>
            </a:r>
            <a:r>
              <a:rPr lang="en-GB" b="1" dirty="0"/>
              <a:t>: أداة </a:t>
            </a:r>
            <a:r>
              <a:rPr lang="ar-SA" sz="1200" b="1" dirty="0">
                <a:latin typeface="Calibri" panose="020F0502020204030204" pitchFamily="34" charset="0"/>
                <a:cs typeface="Calibri" panose="020F0502020204030204" pitchFamily="34" charset="0"/>
              </a:rPr>
              <a:t>قائمة التحقق من</a:t>
            </a:r>
            <a:r>
              <a:rPr lang="en-GB" sz="1200" b="1" dirty="0">
                <a:latin typeface="Calibri" panose="020F0502020204030204" pitchFamily="34" charset="0"/>
                <a:cs typeface="Calibri" panose="020F0502020204030204" pitchFamily="34" charset="0"/>
              </a:rPr>
              <a:t> </a:t>
            </a:r>
            <a:r>
              <a:rPr lang="en-GB" b="1" dirty="0"/>
              <a:t>ملف الحالة</a:t>
            </a:r>
          </a:p>
          <a:p>
            <a:pPr algn="r" rtl="1"/>
            <a:r>
              <a:rPr lang="en-GB" dirty="0"/>
              <a:t>قم بمراجعة الأداة معًا</a:t>
            </a:r>
          </a:p>
        </p:txBody>
      </p:sp>
      <p:sp>
        <p:nvSpPr>
          <p:cNvPr id="6" name="Slide Image Placeholder 5">
            <a:extLst>
              <a:ext uri="{FF2B5EF4-FFF2-40B4-BE49-F238E27FC236}">
                <a16:creationId xmlns:a16="http://schemas.microsoft.com/office/drawing/2014/main" id="{B7158FFC-CA26-3BF8-D2E5-737C7E8A990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371E1C9-9D3A-DCE7-E34A-DD0DFE332B9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36</a:t>
            </a:fld>
            <a:endParaRPr lang="en-US" sz="1200" dirty="0">
              <a:latin typeface="+mn-lt"/>
            </a:endParaRPr>
          </a:p>
        </p:txBody>
      </p:sp>
    </p:spTree>
    <p:extLst>
      <p:ext uri="{BB962C8B-B14F-4D97-AF65-F5344CB8AC3E}">
        <p14:creationId xmlns:p14="http://schemas.microsoft.com/office/powerpoint/2010/main" val="4055155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i="1" dirty="0"/>
              <a:t>بصفتك أخصائي حالة</a:t>
            </a:r>
            <a:r>
              <a:rPr lang="ar-SA" i="1" dirty="0"/>
              <a:t>، </a:t>
            </a:r>
            <a:r>
              <a:rPr lang="en-GB" i="1" dirty="0"/>
              <a:t>سيكون لديك قائمة طويلة للقيام بها والعديد من الإجراءات التي يجب اتخاذها والعديد من القضايا التي يجب معالجتها.</a:t>
            </a:r>
          </a:p>
          <a:p>
            <a:pPr algn="r" rtl="1"/>
            <a:r>
              <a:rPr lang="en-GB" i="1" dirty="0"/>
              <a:t>من المهم إعطاء الأولوية لهذه الإجراءات.</a:t>
            </a:r>
          </a:p>
          <a:p>
            <a:pPr algn="r" rtl="1"/>
            <a:r>
              <a:rPr lang="en-GB" i="1" dirty="0"/>
              <a:t>الأداة التي يمكن أن تساعدك في هذا هي </a:t>
            </a:r>
            <a:r>
              <a:rPr lang="ar-SA" i="1" dirty="0"/>
              <a:t>جدول</a:t>
            </a:r>
            <a:r>
              <a:rPr lang="en-GB" i="1" dirty="0"/>
              <a:t> إدارة الوقت.</a:t>
            </a:r>
          </a:p>
          <a:p>
            <a:pPr algn="r" rtl="1"/>
            <a:r>
              <a:rPr lang="en-GB" dirty="0"/>
              <a:t>عرض الشريحة</a:t>
            </a:r>
          </a:p>
          <a:p>
            <a:pPr algn="r" rtl="1"/>
            <a:r>
              <a:rPr lang="en-GB" b="1" i="1" dirty="0"/>
              <a:t>عاجل</a:t>
            </a:r>
            <a:r>
              <a:rPr lang="ar-SA" b="1" i="1" dirty="0"/>
              <a:t>ة</a:t>
            </a:r>
            <a:r>
              <a:rPr lang="en-GB" b="1" i="1" dirty="0"/>
              <a:t> وه</a:t>
            </a:r>
            <a:r>
              <a:rPr lang="ar-SA" b="1" i="1" dirty="0"/>
              <a:t>ا</a:t>
            </a:r>
            <a:r>
              <a:rPr lang="en-GB" b="1" i="1" dirty="0"/>
              <a:t>م</a:t>
            </a:r>
            <a:r>
              <a:rPr lang="ar-SA" b="1" i="1" dirty="0"/>
              <a:t>ة</a:t>
            </a:r>
            <a:r>
              <a:rPr lang="en-GB" b="1" i="1" dirty="0"/>
              <a:t>:</a:t>
            </a:r>
          </a:p>
          <a:p>
            <a:pPr lvl="1" algn="r" rtl="1"/>
            <a:r>
              <a:rPr lang="en-GB" i="1" dirty="0"/>
              <a:t>هذا يشمل الإجراءات و</a:t>
            </a:r>
            <a:r>
              <a:rPr lang="ar-SA" i="1" dirty="0"/>
              <a:t>عمل</a:t>
            </a:r>
            <a:r>
              <a:rPr lang="en-GB" i="1" dirty="0"/>
              <a:t> الحالة التي يجب تنفيذها في أسرع وقت ممكن.</a:t>
            </a:r>
          </a:p>
          <a:p>
            <a:pPr lvl="1" algn="r" rtl="1"/>
            <a:r>
              <a:rPr lang="en-GB" i="1" dirty="0"/>
              <a:t>على سبيل المثال</a:t>
            </a:r>
          </a:p>
          <a:p>
            <a:pPr lvl="2" algn="r" rtl="1"/>
            <a:r>
              <a:rPr lang="en-GB" i="1" dirty="0"/>
              <a:t>الاحتياجات الفورية التي تتطلب استجابة سريعة كما تمت مناقشته</a:t>
            </a:r>
            <a:r>
              <a:rPr lang="ar-SA" i="1" dirty="0"/>
              <a:t>ا</a:t>
            </a:r>
            <a:r>
              <a:rPr lang="en-GB" i="1" dirty="0"/>
              <a:t> سابقًا وفي المستوى </a:t>
            </a:r>
            <a:r>
              <a:rPr lang="ar-SA" i="1" dirty="0"/>
              <a:t>الأول</a:t>
            </a:r>
            <a:r>
              <a:rPr lang="en-GB" i="1" dirty="0"/>
              <a:t> الوحدة </a:t>
            </a:r>
            <a:r>
              <a:rPr lang="ar-SA" i="1" dirty="0"/>
              <a:t>الخامسة</a:t>
            </a:r>
            <a:endParaRPr lang="en-GB" i="1" dirty="0"/>
          </a:p>
          <a:p>
            <a:pPr lvl="2" algn="r" rtl="1"/>
            <a:r>
              <a:rPr lang="en-GB" i="1" dirty="0"/>
              <a:t>الحالات عالية الخطورة التي تحتاج إلى استجابة فورية</a:t>
            </a:r>
          </a:p>
          <a:p>
            <a:pPr lvl="1" algn="r" rtl="1"/>
            <a:r>
              <a:rPr lang="en-GB" i="1" dirty="0"/>
              <a:t>بعض الإجراءات لا يمكن أن تنتظر. ستحتاج إلى تعديل جدولك وتخصيص وقت للاستجابة بسرعة.</a:t>
            </a:r>
          </a:p>
          <a:p>
            <a:pPr algn="r" rtl="1"/>
            <a:r>
              <a:rPr lang="en-GB" b="1" i="1" dirty="0"/>
              <a:t>ليست عاجلة ومهمة:</a:t>
            </a:r>
          </a:p>
          <a:p>
            <a:pPr lvl="1" algn="r" rtl="1"/>
            <a:r>
              <a:rPr lang="en-GB" i="1" dirty="0"/>
              <a:t>بعض الإجراءات أو القضايا مهمة ولكنها ليست عاجلة - يمكن أن تنتظر قليلاً.</a:t>
            </a:r>
          </a:p>
          <a:p>
            <a:pPr lvl="1" algn="r" rtl="1"/>
            <a:r>
              <a:rPr lang="en-GB" i="1" dirty="0"/>
              <a:t>ومع ذلك</a:t>
            </a:r>
            <a:r>
              <a:rPr lang="ar-SA" i="1" dirty="0"/>
              <a:t>،. </a:t>
            </a:r>
            <a:r>
              <a:rPr lang="en-GB" i="1" dirty="0"/>
              <a:t>من المهم عدم نسيانها أو الاستمرار في تأجيلها.</a:t>
            </a:r>
          </a:p>
          <a:p>
            <a:pPr lvl="1" algn="r" rtl="1"/>
            <a:r>
              <a:rPr lang="en-GB" i="1" dirty="0"/>
              <a:t>ليست هناك إجراءات عاجلة ولكن مهمة تحتاج إلى التخطيط - احجز وقتًا في جدول أعمالك لتنفيذها.</a:t>
            </a:r>
          </a:p>
          <a:p>
            <a:pPr lvl="1" algn="r" rtl="1"/>
            <a:r>
              <a:rPr lang="en-GB" i="1" dirty="0"/>
              <a:t>على سبيل المثال</a:t>
            </a:r>
            <a:r>
              <a:rPr lang="ar-SA" i="1" dirty="0"/>
              <a:t>، </a:t>
            </a:r>
            <a:r>
              <a:rPr lang="en-GB" i="1" dirty="0"/>
              <a:t>يمكن أن يكون الحصول على الوثائق المدنية عملية طويلة.</a:t>
            </a:r>
          </a:p>
          <a:p>
            <a:pPr lvl="2" algn="r" rtl="1"/>
            <a:r>
              <a:rPr lang="en-GB" i="1" dirty="0"/>
              <a:t>إنه</a:t>
            </a:r>
            <a:r>
              <a:rPr lang="ar-SA" i="1" dirty="0"/>
              <a:t>ا</a:t>
            </a:r>
            <a:r>
              <a:rPr lang="en-GB" i="1" dirty="0"/>
              <a:t> ليس</a:t>
            </a:r>
            <a:r>
              <a:rPr lang="ar-SA" i="1" dirty="0"/>
              <a:t>ت مستعجلة لذلك لا يتعين عليك التخلي عن كل شيء على الفور </a:t>
            </a:r>
            <a:r>
              <a:rPr lang="en-GB" i="1" dirty="0"/>
              <a:t>لتقديم</a:t>
            </a:r>
            <a:r>
              <a:rPr lang="ar-SA" i="1" dirty="0"/>
              <a:t> الوثائق</a:t>
            </a:r>
            <a:r>
              <a:rPr lang="en-GB" i="1" dirty="0"/>
              <a:t> ولكنه</a:t>
            </a:r>
            <a:r>
              <a:rPr lang="ar-SA" i="1" dirty="0"/>
              <a:t>ا</a:t>
            </a:r>
            <a:r>
              <a:rPr lang="en-GB" i="1" dirty="0"/>
              <a:t> مهم</a:t>
            </a:r>
            <a:r>
              <a:rPr lang="ar-SA" i="1" dirty="0"/>
              <a:t>ة</a:t>
            </a:r>
            <a:r>
              <a:rPr lang="en-GB" i="1" dirty="0"/>
              <a:t> للغاية.</a:t>
            </a:r>
          </a:p>
          <a:p>
            <a:pPr lvl="2" algn="r" rtl="1"/>
            <a:r>
              <a:rPr lang="en-GB" i="1" dirty="0"/>
              <a:t>قم بتضمين </a:t>
            </a:r>
            <a:r>
              <a:rPr lang="ar-SA" i="1" dirty="0"/>
              <a:t>ذلك في خطة الحالة الخاص بك </a:t>
            </a:r>
            <a:r>
              <a:rPr lang="en-GB" i="1" dirty="0"/>
              <a:t>واستغرق بعض الوقت لإكمال الطلب بالكامل.</a:t>
            </a:r>
          </a:p>
          <a:p>
            <a:pPr marL="0" indent="0" algn="r" rtl="1">
              <a:buNone/>
            </a:pPr>
            <a:endParaRPr lang="en-GB" i="1" dirty="0"/>
          </a:p>
          <a:p>
            <a:pPr marL="0" indent="0" algn="r" rtl="1">
              <a:buNone/>
            </a:pPr>
            <a:r>
              <a:rPr lang="ar-SA" b="1" dirty="0"/>
              <a:t>يتبع</a:t>
            </a:r>
            <a:r>
              <a:rPr lang="en-GB" b="1" dirty="0">
                <a:sym typeface="Wingdings" panose="05000000000000000000" pitchFamily="2" charset="2"/>
              </a:rPr>
              <a:t></a:t>
            </a:r>
            <a:endParaRPr lang="en-GB" b="1" dirty="0"/>
          </a:p>
        </p:txBody>
      </p:sp>
      <p:sp>
        <p:nvSpPr>
          <p:cNvPr id="6" name="Slide Image Placeholder 5">
            <a:extLst>
              <a:ext uri="{FF2B5EF4-FFF2-40B4-BE49-F238E27FC236}">
                <a16:creationId xmlns:a16="http://schemas.microsoft.com/office/drawing/2014/main" id="{E6F94C29-5070-E6C6-3763-78B7F91137A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B40D9CA-7765-C717-4DF8-154595F8984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37</a:t>
            </a:fld>
            <a:endParaRPr lang="en-US" sz="1200" dirty="0">
              <a:latin typeface="+mn-lt"/>
            </a:endParaRPr>
          </a:p>
        </p:txBody>
      </p:sp>
    </p:spTree>
    <p:extLst>
      <p:ext uri="{BB962C8B-B14F-4D97-AF65-F5344CB8AC3E}">
        <p14:creationId xmlns:p14="http://schemas.microsoft.com/office/powerpoint/2010/main" val="1813031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8" y="460375"/>
            <a:ext cx="6143625" cy="9211334"/>
          </a:xfrm>
        </p:spPr>
        <p:txBody>
          <a:bodyPr/>
          <a:lstStyle/>
          <a:p>
            <a:pPr algn="r" rtl="1"/>
            <a:r>
              <a:rPr lang="en-GB" b="1" i="1" dirty="0"/>
              <a:t>عاجل</a:t>
            </a:r>
            <a:r>
              <a:rPr lang="ar-SA" b="1" i="1" dirty="0"/>
              <a:t>ة</a:t>
            </a:r>
            <a:r>
              <a:rPr lang="en-GB" b="1" i="1" dirty="0"/>
              <a:t> وغير </a:t>
            </a:r>
            <a:r>
              <a:rPr lang="ar-SA" b="1" i="1" dirty="0"/>
              <a:t>هامة</a:t>
            </a:r>
            <a:r>
              <a:rPr lang="en-GB" b="1" i="1" dirty="0"/>
              <a:t>:</a:t>
            </a:r>
          </a:p>
          <a:p>
            <a:pPr lvl="1" algn="r" rtl="1"/>
            <a:r>
              <a:rPr lang="en-GB" i="1" dirty="0"/>
              <a:t>بعض المهام عاجلة ولكنها ليست مهمة بالنسبة لك ك</a:t>
            </a:r>
            <a:r>
              <a:rPr lang="ar-SA" i="1" dirty="0"/>
              <a:t>أخصائي</a:t>
            </a:r>
            <a:r>
              <a:rPr lang="en-GB" i="1" dirty="0"/>
              <a:t> حالة مثل المهام التي لا تتطلب خبرة </a:t>
            </a:r>
            <a:r>
              <a:rPr lang="ar-SA" i="1" dirty="0"/>
              <a:t>تق</a:t>
            </a:r>
            <a:r>
              <a:rPr lang="en-GB" i="1" dirty="0"/>
              <a:t>نية في حماية الطفل.</a:t>
            </a:r>
          </a:p>
          <a:p>
            <a:pPr lvl="1" algn="r" rtl="1"/>
            <a:r>
              <a:rPr lang="en-GB" i="1" dirty="0"/>
              <a:t>على سبيل المثال</a:t>
            </a:r>
            <a:r>
              <a:rPr lang="ar-SA" i="1" dirty="0"/>
              <a:t>، </a:t>
            </a:r>
            <a:r>
              <a:rPr lang="en-GB" i="1" dirty="0"/>
              <a:t>إجراء مكالمة هاتفية </a:t>
            </a:r>
            <a:r>
              <a:rPr lang="ar-SA" i="1" dirty="0"/>
              <a:t>مع مقدم</a:t>
            </a:r>
            <a:r>
              <a:rPr lang="en-GB" i="1" dirty="0"/>
              <a:t> الخدمة للتحقق مما إذا كانت</a:t>
            </a:r>
            <a:r>
              <a:rPr lang="ar-SA" i="1" dirty="0"/>
              <a:t> الخدمة</a:t>
            </a:r>
            <a:r>
              <a:rPr lang="en-GB" i="1" dirty="0"/>
              <a:t> مفتوحة أو لتقديم أرقام ل</a:t>
            </a:r>
            <a:r>
              <a:rPr lang="ar-SA" i="1" dirty="0"/>
              <a:t>لتقرير</a:t>
            </a:r>
            <a:r>
              <a:rPr lang="en-GB" i="1" dirty="0"/>
              <a:t> </a:t>
            </a:r>
            <a:r>
              <a:rPr lang="ar-SA" i="1" dirty="0"/>
              <a:t>ل</a:t>
            </a:r>
            <a:r>
              <a:rPr lang="en-GB" i="1" dirty="0"/>
              <a:t>مديرك المباشر.</a:t>
            </a:r>
          </a:p>
          <a:p>
            <a:pPr lvl="1" algn="r" rtl="1"/>
            <a:r>
              <a:rPr lang="en-GB" i="1" dirty="0"/>
              <a:t>كلما كان ذلك ممكنًا</a:t>
            </a:r>
            <a:r>
              <a:rPr lang="ar-SA" i="1" dirty="0"/>
              <a:t>، </a:t>
            </a:r>
            <a:r>
              <a:rPr lang="en-GB" i="1" dirty="0"/>
              <a:t>حاول تفويض المهام العاجلة ولكن غير المهمة.</a:t>
            </a:r>
          </a:p>
          <a:p>
            <a:pPr algn="r" rtl="1"/>
            <a:r>
              <a:rPr lang="en-GB" b="1" i="1" dirty="0"/>
              <a:t>ليست عاجلة وليست مهمة:</a:t>
            </a:r>
          </a:p>
          <a:p>
            <a:pPr lvl="1" algn="r" rtl="1"/>
            <a:r>
              <a:rPr lang="en-GB" i="1" dirty="0"/>
              <a:t>أخيرًا</a:t>
            </a:r>
            <a:r>
              <a:rPr lang="ar-SA" i="1" dirty="0"/>
              <a:t>، </a:t>
            </a:r>
            <a:r>
              <a:rPr lang="en-GB" i="1" dirty="0"/>
              <a:t>هناك مهام أو إجراءات ليست جزءًا من مسؤوليتك ك</a:t>
            </a:r>
            <a:r>
              <a:rPr lang="ar-SA" i="1" dirty="0"/>
              <a:t>أخصائي</a:t>
            </a:r>
            <a:r>
              <a:rPr lang="en-GB" i="1" dirty="0"/>
              <a:t> حالة.</a:t>
            </a:r>
          </a:p>
          <a:p>
            <a:pPr lvl="1" algn="r" rtl="1"/>
            <a:r>
              <a:rPr lang="en-GB" i="1" dirty="0"/>
              <a:t>على سبيل المثال</a:t>
            </a:r>
            <a:r>
              <a:rPr lang="ar-SA" i="1" dirty="0"/>
              <a:t>، </a:t>
            </a:r>
            <a:r>
              <a:rPr lang="en-GB" i="1" dirty="0"/>
              <a:t>لا يعد شراء ملابس جديدة للطفل أمرًا ملحًا ولا مهمًا بالنسبة إلى أخصائي الحالة</a:t>
            </a:r>
          </a:p>
          <a:p>
            <a:pPr lvl="1" algn="r" rtl="1"/>
            <a:r>
              <a:rPr lang="en-GB" i="1" dirty="0"/>
              <a:t>كما ناقشنا سابقًا</a:t>
            </a:r>
            <a:r>
              <a:rPr lang="ar-SA" i="1" dirty="0"/>
              <a:t>، </a:t>
            </a:r>
            <a:r>
              <a:rPr lang="en-GB" i="1" dirty="0"/>
              <a:t>من المهم أن تتذكر دورك وألا ت</a:t>
            </a:r>
            <a:r>
              <a:rPr lang="ar-SA" i="1" dirty="0"/>
              <a:t>غرق</a:t>
            </a:r>
            <a:r>
              <a:rPr lang="en-GB" i="1" dirty="0"/>
              <a:t> في المهام التي لا تقع على عاتقك.</a:t>
            </a:r>
          </a:p>
          <a:p>
            <a:pPr lvl="1" algn="r" rtl="1"/>
            <a:r>
              <a:rPr lang="en-GB" i="1" dirty="0"/>
              <a:t>قم بإسقاط المهام غير العاجلة وغير المهمة.</a:t>
            </a:r>
          </a:p>
          <a:p>
            <a:pPr lvl="1" algn="r" rtl="1"/>
            <a:endParaRPr lang="en-GB" i="1" dirty="0"/>
          </a:p>
          <a:p>
            <a:pPr marL="0" indent="0" algn="r" rtl="1">
              <a:buNone/>
            </a:pPr>
            <a:r>
              <a:rPr lang="en-GB" dirty="0"/>
              <a:t>المصدر: مقتبس من </a:t>
            </a:r>
            <a:r>
              <a:rPr lang="ar-SA" dirty="0"/>
              <a:t>كونفي ، إس </a:t>
            </a:r>
            <a:r>
              <a:rPr lang="en-GB" dirty="0"/>
              <a:t>(1989).</a:t>
            </a:r>
            <a:r>
              <a:rPr lang="ar-SA" dirty="0"/>
              <a:t> </a:t>
            </a:r>
            <a:r>
              <a:rPr lang="en-GB" i="1" dirty="0"/>
              <a:t>العادات السبع للأشخاص الأعلى تأثيرا.</a:t>
            </a:r>
            <a:r>
              <a:rPr lang="en-GB" dirty="0"/>
              <a:t>نيويورك: سايمون وشوستر.</a:t>
            </a:r>
            <a:endParaRPr lang="en-BE" dirty="0"/>
          </a:p>
        </p:txBody>
      </p:sp>
      <p:sp>
        <p:nvSpPr>
          <p:cNvPr id="7" name="Google Shape;725;p48:notes">
            <a:extLst>
              <a:ext uri="{FF2B5EF4-FFF2-40B4-BE49-F238E27FC236}">
                <a16:creationId xmlns:a16="http://schemas.microsoft.com/office/drawing/2014/main" id="{6B40D9CA-7765-C717-4DF8-154595F8984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38</a:t>
            </a:fld>
            <a:endParaRPr lang="en-US" sz="1200" dirty="0">
              <a:latin typeface="+mn-lt"/>
            </a:endParaRPr>
          </a:p>
        </p:txBody>
      </p:sp>
    </p:spTree>
    <p:extLst>
      <p:ext uri="{BB962C8B-B14F-4D97-AF65-F5344CB8AC3E}">
        <p14:creationId xmlns:p14="http://schemas.microsoft.com/office/powerpoint/2010/main" val="3536106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dirty="0"/>
              <a:t>عرض الشريحة</a:t>
            </a:r>
            <a:endParaRPr lang="en-BE" dirty="0"/>
          </a:p>
        </p:txBody>
      </p:sp>
      <p:sp>
        <p:nvSpPr>
          <p:cNvPr id="6" name="Slide Image Placeholder 5">
            <a:extLst>
              <a:ext uri="{FF2B5EF4-FFF2-40B4-BE49-F238E27FC236}">
                <a16:creationId xmlns:a16="http://schemas.microsoft.com/office/drawing/2014/main" id="{EB463133-871E-8334-3657-2EF5A749AF0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9FDFA000-820C-96B2-DDC7-21AF464C43E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39</a:t>
            </a:fld>
            <a:endParaRPr lang="en-US" sz="1200" dirty="0">
              <a:latin typeface="+mn-lt"/>
            </a:endParaRPr>
          </a:p>
        </p:txBody>
      </p:sp>
    </p:spTree>
    <p:extLst>
      <p:ext uri="{BB962C8B-B14F-4D97-AF65-F5344CB8AC3E}">
        <p14:creationId xmlns:p14="http://schemas.microsoft.com/office/powerpoint/2010/main" val="319380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3" name="Google Shape;263;p70:notes"/>
          <p:cNvSpPr txBox="1">
            <a:spLocks noGrp="1"/>
          </p:cNvSpPr>
          <p:nvPr>
            <p:ph type="body" idx="1"/>
          </p:nvPr>
        </p:nvSpPr>
        <p:spPr/>
        <p:txBody>
          <a:bodyPr/>
          <a:lstStyle/>
          <a:p>
            <a:pPr marL="0" indent="0" algn="r" rtl="1">
              <a:buNone/>
            </a:pPr>
            <a:r>
              <a:rPr lang="ar-SA" b="1" dirty="0"/>
              <a:t>الشرح</a:t>
            </a:r>
            <a:endParaRPr lang="en-US" b="1" dirty="0"/>
          </a:p>
          <a:p>
            <a:pPr algn="r" rtl="1"/>
            <a:r>
              <a:rPr lang="en-US" dirty="0"/>
              <a:t>عرض الشريحة</a:t>
            </a:r>
          </a:p>
          <a:p>
            <a:pPr algn="r" rtl="1"/>
            <a:r>
              <a:rPr lang="ar-SA" dirty="0"/>
              <a:t>ت</a:t>
            </a:r>
            <a:r>
              <a:rPr lang="en-US" dirty="0"/>
              <a:t>ذك</a:t>
            </a:r>
            <a:r>
              <a:rPr lang="ar-SA" dirty="0"/>
              <a:t>ي</a:t>
            </a:r>
            <a:r>
              <a:rPr lang="en-US" dirty="0"/>
              <a:t>ر المشاركين باتفاقية التعلم</a:t>
            </a:r>
            <a:endParaRPr lang="en-US" dirty="0">
              <a:sym typeface="Helvetica Neue"/>
            </a:endParaRPr>
          </a:p>
          <a:p>
            <a:pPr algn="r" rtl="1"/>
            <a:endParaRPr lang="en-US" dirty="0">
              <a:sym typeface="Helvetica Neue"/>
            </a:endParaRPr>
          </a:p>
        </p:txBody>
      </p:sp>
      <p:sp>
        <p:nvSpPr>
          <p:cNvPr id="3" name="Slide Image Placeholder 2">
            <a:extLst>
              <a:ext uri="{FF2B5EF4-FFF2-40B4-BE49-F238E27FC236}">
                <a16:creationId xmlns:a16="http://schemas.microsoft.com/office/drawing/2014/main" id="{A50CA748-3377-EE24-7F16-0E42606BAB91}"/>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649872B4-2950-F455-2F20-D12E7CF48B1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a:t>
            </a:fld>
            <a:endParaRPr lang="en-US" sz="1200" dirty="0">
              <a:latin typeface="+mn-lt"/>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1" name="Google Shape;621;p34:notes"/>
          <p:cNvSpPr txBox="1">
            <a:spLocks noGrp="1"/>
          </p:cNvSpPr>
          <p:nvPr>
            <p:ph type="body" idx="1"/>
          </p:nvPr>
        </p:nvSpPr>
        <p:spPr/>
        <p:txBody>
          <a:bodyPr/>
          <a:lstStyle/>
          <a:p>
            <a:pPr marL="0" indent="0" algn="r" rtl="1">
              <a:buNone/>
            </a:pPr>
            <a:r>
              <a:rPr lang="en-GB" b="1" dirty="0">
                <a:sym typeface="Arial"/>
              </a:rPr>
              <a:t>الجلسة السادس</a:t>
            </a:r>
            <a:r>
              <a:rPr lang="ar-SA" b="1" dirty="0">
                <a:sym typeface="Arial"/>
              </a:rPr>
              <a:t>ة: ٣٠ دقيقة</a:t>
            </a:r>
            <a:endParaRPr lang="en-GB" b="1" dirty="0">
              <a:sym typeface="Arial"/>
            </a:endParaRPr>
          </a:p>
        </p:txBody>
      </p:sp>
      <p:sp>
        <p:nvSpPr>
          <p:cNvPr id="3" name="Slide Image Placeholder 2">
            <a:extLst>
              <a:ext uri="{FF2B5EF4-FFF2-40B4-BE49-F238E27FC236}">
                <a16:creationId xmlns:a16="http://schemas.microsoft.com/office/drawing/2014/main" id="{FD771899-3AD7-1718-831A-43526A0F08C7}"/>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275E5D29-9891-5217-4E8B-3DA0FD3AA5E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40</a:t>
            </a:fld>
            <a:endParaRPr lang="en-US" sz="1200" dirty="0">
              <a:latin typeface="+mn-lt"/>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8" name="Google Shape;308;p7:notes"/>
          <p:cNvSpPr txBox="1">
            <a:spLocks noGrp="1"/>
          </p:cNvSpPr>
          <p:nvPr>
            <p:ph type="body" idx="1"/>
          </p:nvPr>
        </p:nvSpPr>
        <p:spPr/>
        <p:txBody>
          <a:bodyPr/>
          <a:lstStyle/>
          <a:p>
            <a:pPr marL="0" indent="0" algn="r" rtl="1">
              <a:buNone/>
            </a:pPr>
            <a:r>
              <a:rPr lang="ar-SA" b="1" dirty="0"/>
              <a:t>الشرح</a:t>
            </a:r>
            <a:endParaRPr lang="en-US" b="1" dirty="0"/>
          </a:p>
          <a:p>
            <a:pPr algn="r" rtl="1"/>
            <a:r>
              <a:rPr lang="en-US" dirty="0">
                <a:sym typeface="Helvetica Neue"/>
              </a:rPr>
              <a:t>عرض الشرائح</a:t>
            </a:r>
          </a:p>
          <a:p>
            <a:pPr algn="r" rtl="1"/>
            <a:r>
              <a:rPr lang="en-US" dirty="0">
                <a:sym typeface="Helvetica Neue"/>
              </a:rPr>
              <a:t>ال</a:t>
            </a:r>
            <a:r>
              <a:rPr lang="ar-SA" dirty="0">
                <a:sym typeface="Helvetica Neue"/>
              </a:rPr>
              <a:t>إشارة</a:t>
            </a:r>
            <a:r>
              <a:rPr lang="en-US" dirty="0">
                <a:sym typeface="Helvetica Neue"/>
              </a:rPr>
              <a:t> إلى تدريب اليوم</a:t>
            </a:r>
          </a:p>
        </p:txBody>
      </p:sp>
      <p:sp>
        <p:nvSpPr>
          <p:cNvPr id="3" name="Slide Image Placeholder 2">
            <a:extLst>
              <a:ext uri="{FF2B5EF4-FFF2-40B4-BE49-F238E27FC236}">
                <a16:creationId xmlns:a16="http://schemas.microsoft.com/office/drawing/2014/main" id="{9DA6D9BB-CFEB-6E01-23E8-2A4DBF04BC9B}"/>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C5D0ABCF-E64F-0A19-7197-60FE11CCC8F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41</a:t>
            </a:fld>
            <a:endParaRPr lang="en-US" sz="1200" dirty="0">
              <a:latin typeface="+mn-lt"/>
            </a:endParaRPr>
          </a:p>
        </p:txBody>
      </p:sp>
    </p:spTree>
    <p:extLst>
      <p:ext uri="{BB962C8B-B14F-4D97-AF65-F5344CB8AC3E}">
        <p14:creationId xmlns:p14="http://schemas.microsoft.com/office/powerpoint/2010/main" val="1763531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9" name="Google Shape;639;p36:notes"/>
          <p:cNvSpPr txBox="1">
            <a:spLocks noGrp="1"/>
          </p:cNvSpPr>
          <p:nvPr>
            <p:ph type="body" idx="1"/>
          </p:nvPr>
        </p:nvSpPr>
        <p:spPr/>
        <p:txBody>
          <a:bodyPr/>
          <a:lstStyle/>
          <a:p>
            <a:pPr marL="0" indent="0" algn="r" rtl="1">
              <a:buNone/>
            </a:pPr>
            <a:r>
              <a:rPr lang="en-GB" b="1" dirty="0">
                <a:sym typeface="Arial"/>
              </a:rPr>
              <a:t>مقدمة</a:t>
            </a:r>
          </a:p>
          <a:p>
            <a:pPr algn="r" rtl="1"/>
            <a:r>
              <a:rPr lang="en-GB" dirty="0">
                <a:sym typeface="Arial"/>
              </a:rPr>
              <a:t>توجيه المشاركين إلى</a:t>
            </a:r>
            <a:r>
              <a:rPr lang="ar-SA" dirty="0">
                <a:sym typeface="Arial"/>
              </a:rPr>
              <a:t> </a:t>
            </a:r>
            <a:r>
              <a:rPr lang="ar-SA" b="1" dirty="0">
                <a:sym typeface="Arial"/>
              </a:rPr>
              <a:t>دليل العمل</a:t>
            </a:r>
            <a:r>
              <a:rPr lang="en-GB" b="1" dirty="0">
                <a:sym typeface="Arial"/>
              </a:rPr>
              <a:t> </a:t>
            </a:r>
            <a:r>
              <a:rPr lang="ar-SA" b="1" dirty="0">
                <a:sym typeface="Arial"/>
              </a:rPr>
              <a:t>ال</a:t>
            </a:r>
            <a:r>
              <a:rPr lang="en-GB" b="1" dirty="0">
                <a:sym typeface="Arial"/>
              </a:rPr>
              <a:t>صفحة </a:t>
            </a:r>
            <a:r>
              <a:rPr lang="ar-SA" b="1" dirty="0">
                <a:sym typeface="Arial"/>
              </a:rPr>
              <a:t>٨١</a:t>
            </a:r>
            <a:r>
              <a:rPr lang="en-GB" b="1" dirty="0">
                <a:sym typeface="Arial"/>
              </a:rPr>
              <a:t>: أهداف التعلم</a:t>
            </a:r>
          </a:p>
          <a:p>
            <a:pPr algn="r" rtl="1"/>
            <a:r>
              <a:rPr lang="en-GB" i="1" dirty="0">
                <a:sym typeface="Arial"/>
              </a:rPr>
              <a:t>من المهم أن تأخذ الوقت الكافي لمراجعة أهداف التعلم </a:t>
            </a:r>
            <a:r>
              <a:rPr lang="ar-SA" i="1" dirty="0">
                <a:sym typeface="Arial"/>
              </a:rPr>
              <a:t>(</a:t>
            </a:r>
            <a:r>
              <a:rPr lang="en-GB" b="1" i="1" dirty="0">
                <a:sym typeface="Arial"/>
              </a:rPr>
              <a:t>صفحة </a:t>
            </a:r>
            <a:r>
              <a:rPr lang="ar-SA" b="1" i="1" dirty="0">
                <a:sym typeface="Arial"/>
              </a:rPr>
              <a:t>دليل العمل ٦٩)</a:t>
            </a:r>
            <a:r>
              <a:rPr lang="en-GB" i="1" dirty="0">
                <a:sym typeface="Arial"/>
              </a:rPr>
              <a:t> والتفكير في إنجازاتك في نهاية هذا التدريب.</a:t>
            </a:r>
          </a:p>
          <a:p>
            <a:pPr algn="r" rtl="1"/>
            <a:r>
              <a:rPr lang="en-GB" i="1" dirty="0">
                <a:sym typeface="Arial"/>
              </a:rPr>
              <a:t>قد تتطلب بعض أهداف التعلم بعض المعلومات أو الممارسة أو الدعم من المشرف لتحقيقها بالكامل.</a:t>
            </a:r>
          </a:p>
          <a:p>
            <a:pPr algn="r" rtl="1"/>
            <a:r>
              <a:rPr lang="en-GB" i="1" dirty="0">
                <a:sym typeface="Arial"/>
              </a:rPr>
              <a:t>انظر إلى تدريب اليوم وأجب عن الأسئلة المتعلقة بأهداف التعلم في </a:t>
            </a:r>
            <a:r>
              <a:rPr lang="ar-SA" i="1" dirty="0">
                <a:sym typeface="Arial"/>
              </a:rPr>
              <a:t>دليل العمل</a:t>
            </a:r>
            <a:r>
              <a:rPr lang="en-GB" i="1" dirty="0">
                <a:sym typeface="Arial"/>
              </a:rPr>
              <a:t> التدريبي.</a:t>
            </a:r>
          </a:p>
          <a:p>
            <a:pPr marL="0" indent="0" algn="r" rtl="1">
              <a:buNone/>
            </a:pPr>
            <a:endParaRPr lang="en-GB" b="1" dirty="0">
              <a:sym typeface="Arial"/>
            </a:endParaRPr>
          </a:p>
          <a:p>
            <a:pPr marL="0" indent="0" algn="r" rtl="1">
              <a:buNone/>
            </a:pPr>
            <a:r>
              <a:rPr lang="en-GB" b="1" dirty="0">
                <a:sym typeface="Arial"/>
              </a:rPr>
              <a:t>العمل الفردي </a:t>
            </a:r>
            <a:r>
              <a:rPr lang="ar-SA" b="1" dirty="0">
                <a:sym typeface="Arial"/>
              </a:rPr>
              <a:t>(٥ </a:t>
            </a:r>
            <a:r>
              <a:rPr lang="en-GB" b="1" dirty="0">
                <a:sym typeface="Arial"/>
              </a:rPr>
              <a:t>دقائق</a:t>
            </a:r>
            <a:r>
              <a:rPr lang="ar-SA" b="1" dirty="0">
                <a:sym typeface="Arial"/>
              </a:rPr>
              <a:t>)</a:t>
            </a:r>
            <a:endParaRPr lang="en-GB" i="1" dirty="0">
              <a:sym typeface="Arial"/>
            </a:endParaRPr>
          </a:p>
          <a:p>
            <a:pPr algn="r" rtl="1">
              <a:defRPr/>
            </a:pPr>
            <a:r>
              <a:rPr lang="en-GB" dirty="0">
                <a:sym typeface="Arial"/>
              </a:rPr>
              <a:t>امنح المشاركين</a:t>
            </a:r>
            <a:r>
              <a:rPr lang="ar-SA" dirty="0">
                <a:sym typeface="Arial"/>
              </a:rPr>
              <a:t> ٥ </a:t>
            </a:r>
            <a:r>
              <a:rPr lang="en-GB" dirty="0">
                <a:sym typeface="Arial"/>
              </a:rPr>
              <a:t>دقائق لإكمال</a:t>
            </a:r>
            <a:r>
              <a:rPr lang="ar-SA" dirty="0">
                <a:sym typeface="Arial"/>
              </a:rPr>
              <a:t> النشاط</a:t>
            </a:r>
            <a:endParaRPr lang="en-GB" dirty="0">
              <a:sym typeface="Arial"/>
            </a:endParaRPr>
          </a:p>
          <a:p>
            <a:pPr marL="0" marR="0" lvl="0" indent="0" algn="r" defTabSz="914400" rtl="1" eaLnBrk="1" fontAlgn="auto" latinLnBrk="0" hangingPunct="1">
              <a:lnSpc>
                <a:spcPct val="100000"/>
              </a:lnSpc>
              <a:spcBef>
                <a:spcPts val="0"/>
              </a:spcBef>
              <a:spcAft>
                <a:spcPts val="0"/>
              </a:spcAft>
              <a:buClrTx/>
              <a:buSzTx/>
              <a:buNone/>
              <a:tabLst/>
              <a:defRPr/>
            </a:pPr>
            <a:endParaRPr lang="en-GB" dirty="0">
              <a:sym typeface="Arial"/>
            </a:endParaRPr>
          </a:p>
          <a:p>
            <a:pPr marL="0" indent="0" algn="r" rtl="1">
              <a:buNone/>
            </a:pPr>
            <a:r>
              <a:rPr lang="en-GB" b="1" dirty="0">
                <a:sym typeface="Arial"/>
              </a:rPr>
              <a:t>مناقشة عامة </a:t>
            </a:r>
            <a:r>
              <a:rPr lang="ar-SA" b="1" dirty="0">
                <a:sym typeface="Arial"/>
              </a:rPr>
              <a:t>(٥ </a:t>
            </a:r>
            <a:r>
              <a:rPr lang="en-GB" b="1" dirty="0">
                <a:sym typeface="Arial"/>
              </a:rPr>
              <a:t>دقائق</a:t>
            </a:r>
            <a:r>
              <a:rPr lang="ar-SA" b="1" dirty="0">
                <a:sym typeface="Arial"/>
              </a:rPr>
              <a:t>)</a:t>
            </a:r>
            <a:endParaRPr lang="en-GB" i="1" dirty="0">
              <a:sym typeface="Arial"/>
            </a:endParaRPr>
          </a:p>
          <a:p>
            <a:pPr algn="r" rtl="1"/>
            <a:r>
              <a:rPr lang="en-GB" dirty="0">
                <a:sym typeface="Arial"/>
              </a:rPr>
              <a:t>ادعُ المتطوعين لمشاركة أفكارهم</a:t>
            </a:r>
          </a:p>
          <a:p>
            <a:pPr algn="r" rtl="1"/>
            <a:endParaRPr lang="en-GB" i="1" dirty="0">
              <a:sym typeface="Arial"/>
            </a:endParaRPr>
          </a:p>
          <a:p>
            <a:pPr marL="0" indent="0" algn="r" rtl="1">
              <a:buNone/>
            </a:pPr>
            <a:r>
              <a:rPr lang="en-GB" b="1" dirty="0">
                <a:sym typeface="Arial"/>
              </a:rPr>
              <a:t>مقدمة</a:t>
            </a:r>
          </a:p>
          <a:p>
            <a:pPr algn="r" rtl="1"/>
            <a:r>
              <a:rPr lang="en-GB" dirty="0">
                <a:sym typeface="Arial"/>
              </a:rPr>
              <a:t>اكمل في</a:t>
            </a:r>
            <a:r>
              <a:rPr lang="ar-SA" dirty="0">
                <a:sym typeface="Arial"/>
              </a:rPr>
              <a:t> </a:t>
            </a:r>
            <a:r>
              <a:rPr lang="en-GB" b="1" dirty="0">
                <a:sym typeface="Arial"/>
              </a:rPr>
              <a:t>صفحة </a:t>
            </a:r>
            <a:r>
              <a:rPr lang="ar-SA" b="1" dirty="0">
                <a:sym typeface="Arial"/>
              </a:rPr>
              <a:t>دليل العمل ٨١</a:t>
            </a:r>
            <a:r>
              <a:rPr lang="en-GB" b="1" dirty="0">
                <a:sym typeface="Arial"/>
              </a:rPr>
              <a:t>: ا</a:t>
            </a:r>
            <a:r>
              <a:rPr lang="ar-SA" b="1" dirty="0">
                <a:sym typeface="Arial"/>
              </a:rPr>
              <a:t>لتأمل</a:t>
            </a:r>
            <a:endParaRPr lang="en-GB" b="1" dirty="0">
              <a:sym typeface="Arial"/>
            </a:endParaRPr>
          </a:p>
          <a:p>
            <a:pPr algn="r" rtl="1"/>
            <a:r>
              <a:rPr lang="en-GB" i="1" dirty="0">
                <a:sym typeface="Arial"/>
              </a:rPr>
              <a:t>ما الذي فاجأك؟ ما هو التحدي</a:t>
            </a:r>
            <a:r>
              <a:rPr lang="ar-SA" i="1" dirty="0">
                <a:sym typeface="Arial"/>
              </a:rPr>
              <a:t> بالنسبة لك</a:t>
            </a:r>
            <a:r>
              <a:rPr lang="en-GB" i="1" dirty="0">
                <a:sym typeface="Arial"/>
              </a:rPr>
              <a:t>؟ ماذا كنت ترغب في معرفة المزيد عنه؟</a:t>
            </a:r>
          </a:p>
          <a:p>
            <a:pPr algn="r" rtl="1"/>
            <a:r>
              <a:rPr lang="en-GB" i="1" dirty="0">
                <a:sym typeface="Arial"/>
              </a:rPr>
              <a:t>اكتب تأملاتك.</a:t>
            </a:r>
          </a:p>
          <a:p>
            <a:pPr marL="0" indent="0" algn="r" rtl="1">
              <a:buNone/>
            </a:pPr>
            <a:endParaRPr lang="en-GB" dirty="0">
              <a:sym typeface="Arial"/>
            </a:endParaRPr>
          </a:p>
          <a:p>
            <a:pPr marL="0" indent="0" algn="r" rtl="1">
              <a:buNone/>
            </a:pPr>
            <a:r>
              <a:rPr lang="en-GB" b="1" dirty="0">
                <a:sym typeface="Arial"/>
              </a:rPr>
              <a:t>العمل الفردي </a:t>
            </a:r>
            <a:r>
              <a:rPr lang="ar-SA" b="1" dirty="0">
                <a:sym typeface="Arial"/>
              </a:rPr>
              <a:t>(٥ </a:t>
            </a:r>
            <a:r>
              <a:rPr lang="en-GB" b="1" dirty="0">
                <a:sym typeface="Arial"/>
              </a:rPr>
              <a:t>دقائق</a:t>
            </a:r>
            <a:r>
              <a:rPr lang="ar-SA" b="1" dirty="0">
                <a:sym typeface="Arial"/>
              </a:rPr>
              <a:t>)</a:t>
            </a:r>
            <a:endParaRPr lang="en-GB" i="1" dirty="0">
              <a:sym typeface="Arial"/>
            </a:endParaRPr>
          </a:p>
          <a:p>
            <a:pPr algn="r" rtl="1"/>
            <a:r>
              <a:rPr lang="en-GB" dirty="0">
                <a:sym typeface="Arial"/>
              </a:rPr>
              <a:t>امنح المشاركين </a:t>
            </a:r>
            <a:r>
              <a:rPr lang="ar-SA" dirty="0">
                <a:sym typeface="Arial"/>
              </a:rPr>
              <a:t>٥</a:t>
            </a:r>
            <a:r>
              <a:rPr lang="en-GB" dirty="0">
                <a:sym typeface="Arial"/>
              </a:rPr>
              <a:t> دقائق لإكمال</a:t>
            </a:r>
            <a:r>
              <a:rPr lang="ar-SA" dirty="0">
                <a:sym typeface="Arial"/>
              </a:rPr>
              <a:t> النشاط</a:t>
            </a:r>
            <a:endParaRPr lang="en-GB" b="1" dirty="0">
              <a:sym typeface="Arial"/>
            </a:endParaRPr>
          </a:p>
          <a:p>
            <a:pPr marL="0" indent="0" algn="r" rtl="1">
              <a:buNone/>
            </a:pPr>
            <a:endParaRPr lang="en-GB" dirty="0">
              <a:sym typeface="Arial"/>
            </a:endParaRPr>
          </a:p>
          <a:p>
            <a:pPr marL="0" indent="0" algn="r" rtl="1">
              <a:buNone/>
            </a:pPr>
            <a:r>
              <a:rPr lang="en-GB" b="1" dirty="0">
                <a:sym typeface="Arial"/>
              </a:rPr>
              <a:t>مناقشة عامة </a:t>
            </a:r>
            <a:r>
              <a:rPr lang="ar-SA" b="1" dirty="0">
                <a:sym typeface="Arial"/>
              </a:rPr>
              <a:t>(٥ </a:t>
            </a:r>
            <a:r>
              <a:rPr lang="en-GB" b="1" dirty="0">
                <a:sym typeface="Arial"/>
              </a:rPr>
              <a:t>دقائق</a:t>
            </a:r>
            <a:r>
              <a:rPr lang="ar-SA" b="1" dirty="0">
                <a:sym typeface="Arial"/>
              </a:rPr>
              <a:t>)</a:t>
            </a:r>
            <a:endParaRPr lang="en-GB" i="1" dirty="0">
              <a:sym typeface="Arial"/>
            </a:endParaRPr>
          </a:p>
          <a:p>
            <a:pPr algn="r" rtl="1"/>
            <a:r>
              <a:rPr lang="en-GB" dirty="0">
                <a:sym typeface="Arial"/>
              </a:rPr>
              <a:t>ادعُ المتطوعين لمشاركة أفكارهم</a:t>
            </a:r>
          </a:p>
          <a:p>
            <a:pPr algn="r" rtl="1"/>
            <a:r>
              <a:rPr lang="en-GB" i="0" dirty="0">
                <a:sym typeface="Arial"/>
              </a:rPr>
              <a:t>اشكر المشاركين على مشاركتهم</a:t>
            </a:r>
            <a:endParaRPr lang="en-GB" dirty="0">
              <a:sym typeface="Arial"/>
            </a:endParaRPr>
          </a:p>
        </p:txBody>
      </p:sp>
      <p:sp>
        <p:nvSpPr>
          <p:cNvPr id="3" name="Slide Image Placeholder 2">
            <a:extLst>
              <a:ext uri="{FF2B5EF4-FFF2-40B4-BE49-F238E27FC236}">
                <a16:creationId xmlns:a16="http://schemas.microsoft.com/office/drawing/2014/main" id="{96EAA8B7-0341-0E81-C937-32B8C7529AF0}"/>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562632BA-98E1-B979-D30A-8C49182390D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42</a:t>
            </a:fld>
            <a:endParaRPr lang="en-US" sz="1200" dirty="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t>مقدمة</a:t>
            </a:r>
          </a:p>
          <a:p>
            <a:pPr algn="r" rtl="1"/>
            <a:r>
              <a:rPr lang="en-GB" i="1" dirty="0"/>
              <a:t>كالعادة</a:t>
            </a:r>
            <a:r>
              <a:rPr lang="ar-SA" i="1" dirty="0"/>
              <a:t>، س</a:t>
            </a:r>
            <a:r>
              <a:rPr lang="en-GB" i="1" dirty="0"/>
              <a:t>نبدأ ب</a:t>
            </a:r>
            <a:r>
              <a:rPr lang="ar-SA" i="1" dirty="0"/>
              <a:t>مراجعة</a:t>
            </a:r>
            <a:r>
              <a:rPr lang="en-GB" i="1" dirty="0"/>
              <a:t> سريع</a:t>
            </a:r>
            <a:r>
              <a:rPr lang="ar-SA" i="1" dirty="0"/>
              <a:t>ة</a:t>
            </a:r>
            <a:r>
              <a:rPr lang="en-GB" i="1" dirty="0"/>
              <a:t> للوحدة السابقة!</a:t>
            </a:r>
          </a:p>
          <a:p>
            <a:pPr algn="r" rtl="1"/>
            <a:r>
              <a:rPr lang="en-GB" dirty="0"/>
              <a:t>قسّم المشاركين إلى مجموعات من </a:t>
            </a:r>
            <a:r>
              <a:rPr lang="ar-SA" dirty="0"/>
              <a:t>٣-٥</a:t>
            </a:r>
            <a:r>
              <a:rPr lang="en-GB" dirty="0"/>
              <a:t> أشخاص</a:t>
            </a:r>
          </a:p>
          <a:p>
            <a:pPr algn="r" rtl="1"/>
            <a:r>
              <a:rPr lang="en-GB" dirty="0"/>
              <a:t>امنح كل مجموعة ورق</a:t>
            </a:r>
            <a:r>
              <a:rPr lang="ar-SA" dirty="0"/>
              <a:t>ة</a:t>
            </a:r>
            <a:r>
              <a:rPr lang="en-GB" dirty="0"/>
              <a:t> بحجم A4 أو </a:t>
            </a:r>
            <a:r>
              <a:rPr lang="ar-SA" dirty="0"/>
              <a:t>اللوح الورقي</a:t>
            </a:r>
            <a:endParaRPr lang="en-GB" dirty="0"/>
          </a:p>
          <a:p>
            <a:pPr algn="r" rtl="1"/>
            <a:r>
              <a:rPr lang="en-GB" i="1" dirty="0"/>
              <a:t>في مجموعاتك:</a:t>
            </a:r>
          </a:p>
          <a:p>
            <a:pPr lvl="1" algn="r" rtl="1"/>
            <a:r>
              <a:rPr lang="ar-SA" i="1" dirty="0"/>
              <a:t>قم بتحديد</a:t>
            </a:r>
            <a:r>
              <a:rPr lang="en-GB" i="1" dirty="0"/>
              <a:t> نقطة تعلم أساسية من الوحدة </a:t>
            </a:r>
            <a:r>
              <a:rPr lang="ar-SA" i="1" dirty="0"/>
              <a:t>٤</a:t>
            </a:r>
            <a:r>
              <a:rPr lang="en-GB" i="1" dirty="0"/>
              <a:t>: </a:t>
            </a:r>
            <a:r>
              <a:rPr lang="ar-SA" sz="1200" i="1" dirty="0">
                <a:solidFill>
                  <a:schemeClr val="tx1"/>
                </a:solidFill>
                <a:latin typeface="Calibri" panose="020F0502020204030204" pitchFamily="34" charset="0"/>
                <a:cs typeface="Calibri" panose="020F0502020204030204" pitchFamily="34" charset="0"/>
              </a:rPr>
              <a:t>التواصل </a:t>
            </a:r>
            <a:r>
              <a:rPr lang="en-GB" sz="1200" i="1" dirty="0">
                <a:solidFill>
                  <a:schemeClr val="tx1"/>
                </a:solidFill>
                <a:latin typeface="Calibri" panose="020F0502020204030204" pitchFamily="34" charset="0"/>
                <a:cs typeface="Calibri" panose="020F0502020204030204" pitchFamily="34" charset="0"/>
              </a:rPr>
              <a:t>ومهارات</a:t>
            </a:r>
            <a:r>
              <a:rPr lang="ar-SA" sz="1200" i="1" dirty="0">
                <a:solidFill>
                  <a:schemeClr val="tx1"/>
                </a:solidFill>
                <a:latin typeface="Calibri" panose="020F0502020204030204" pitchFamily="34" charset="0"/>
                <a:cs typeface="Calibri" panose="020F0502020204030204" pitchFamily="34" charset="0"/>
              </a:rPr>
              <a:t> الصحة النفسية والدعم النفسي الاجتماعي</a:t>
            </a:r>
          </a:p>
          <a:p>
            <a:pPr lvl="1" algn="r" rtl="1"/>
            <a:r>
              <a:rPr lang="en-GB" i="1" dirty="0"/>
              <a:t>ارسمها على الورق</a:t>
            </a:r>
          </a:p>
          <a:p>
            <a:pPr lvl="1" algn="r" rtl="1"/>
            <a:r>
              <a:rPr lang="en-GB" i="1" dirty="0"/>
              <a:t>استعد لتقديم الرسم الخاص بك إلى بقية المشاركين</a:t>
            </a:r>
            <a:r>
              <a:rPr lang="ar-SA" i="1" dirty="0"/>
              <a:t>، مَن سيقوم بتخمين </a:t>
            </a:r>
            <a:r>
              <a:rPr lang="en-GB" i="1" dirty="0"/>
              <a:t>ما هي نقطة التعلم الرئيسية</a:t>
            </a:r>
          </a:p>
          <a:p>
            <a:pPr algn="r" rtl="1"/>
            <a:endParaRPr lang="en-GB" dirty="0"/>
          </a:p>
          <a:p>
            <a:pPr marL="0" indent="0" algn="r" rtl="1">
              <a:buNone/>
            </a:pPr>
            <a:r>
              <a:rPr lang="en-GB" b="1" dirty="0"/>
              <a:t>العمل الجماعي </a:t>
            </a:r>
            <a:r>
              <a:rPr lang="ar-SA" b="1" dirty="0"/>
              <a:t>(١٠</a:t>
            </a:r>
            <a:r>
              <a:rPr lang="en-GB" b="1" dirty="0"/>
              <a:t> دقائق</a:t>
            </a:r>
            <a:r>
              <a:rPr lang="ar-SA" b="1" dirty="0"/>
              <a:t>)</a:t>
            </a:r>
            <a:endParaRPr lang="en-GB" b="1" dirty="0"/>
          </a:p>
          <a:p>
            <a:pPr algn="r" rtl="1"/>
            <a:r>
              <a:rPr lang="en-GB" dirty="0"/>
              <a:t>امنح المشاركين </a:t>
            </a:r>
            <a:r>
              <a:rPr lang="ar-SA" dirty="0"/>
              <a:t>١٠</a:t>
            </a:r>
            <a:r>
              <a:rPr lang="en-GB" dirty="0"/>
              <a:t> دقائق لإكمال</a:t>
            </a:r>
            <a:r>
              <a:rPr lang="ar-SA" dirty="0"/>
              <a:t> النشاط</a:t>
            </a:r>
            <a:endParaRPr lang="en-GB" dirty="0"/>
          </a:p>
          <a:p>
            <a:pPr algn="r" rtl="1"/>
            <a:endParaRPr lang="en-GB" dirty="0"/>
          </a:p>
          <a:p>
            <a:pPr marL="0" indent="0" algn="r" rtl="1">
              <a:buNone/>
            </a:pPr>
            <a:r>
              <a:rPr lang="en-GB" b="1" dirty="0"/>
              <a:t>نشاط عام </a:t>
            </a:r>
            <a:r>
              <a:rPr lang="ar-SA" b="1" dirty="0"/>
              <a:t>(١٥</a:t>
            </a:r>
            <a:r>
              <a:rPr lang="en-GB" b="1" dirty="0"/>
              <a:t> دقيقة</a:t>
            </a:r>
            <a:r>
              <a:rPr lang="ar-SA" b="1" dirty="0"/>
              <a:t>)</a:t>
            </a:r>
            <a:endParaRPr lang="en-GB" b="1" dirty="0"/>
          </a:p>
          <a:p>
            <a:pPr algn="r" rtl="1"/>
            <a:r>
              <a:rPr lang="en-GB" dirty="0"/>
              <a:t>لكل مجموعة </a:t>
            </a:r>
            <a:r>
              <a:rPr lang="ar-SA" dirty="0"/>
              <a:t>تقوم بالتقديم</a:t>
            </a:r>
            <a:r>
              <a:rPr lang="en-GB" dirty="0"/>
              <a:t>:</a:t>
            </a:r>
          </a:p>
          <a:p>
            <a:pPr lvl="1" algn="r" rtl="1"/>
            <a:r>
              <a:rPr lang="ar-SA" dirty="0"/>
              <a:t>قم بدعوتهم</a:t>
            </a:r>
            <a:r>
              <a:rPr lang="en-GB" dirty="0"/>
              <a:t> لإظهار الرسم</a:t>
            </a:r>
          </a:p>
          <a:p>
            <a:pPr lvl="1" algn="r" rtl="1"/>
            <a:r>
              <a:rPr lang="en-GB" dirty="0"/>
              <a:t>لا يمكنهم التحدث - يجب أن يتحدث الرسم عن نفسه!</a:t>
            </a:r>
          </a:p>
          <a:p>
            <a:pPr lvl="1" algn="r" rtl="1"/>
            <a:r>
              <a:rPr lang="en-GB" dirty="0"/>
              <a:t>تحتاج المجموعات الأخرى إلى تخمين نقطة التعلم الأساسية</a:t>
            </a:r>
          </a:p>
          <a:p>
            <a:pPr algn="r" rtl="1"/>
            <a:r>
              <a:rPr lang="en-GB" dirty="0"/>
              <a:t>إذا كان التخمين صحيحًا:</a:t>
            </a:r>
          </a:p>
          <a:p>
            <a:pPr lvl="1" algn="r" rtl="1"/>
            <a:r>
              <a:rPr lang="en-GB" dirty="0"/>
              <a:t>المجموعة التي خمنت تحصل على نقطة واحدة</a:t>
            </a:r>
          </a:p>
          <a:p>
            <a:pPr lvl="1" algn="r" rtl="1"/>
            <a:r>
              <a:rPr lang="en-GB" dirty="0"/>
              <a:t>المجموعة التي رسمت نقطة التعلم الرئيسية تحصل أيضًا على نقطة واحدة</a:t>
            </a:r>
          </a:p>
          <a:p>
            <a:pPr algn="r" rtl="1"/>
            <a:endParaRPr lang="en-GB" dirty="0"/>
          </a:p>
          <a:p>
            <a:pPr algn="r" rtl="1"/>
            <a:endParaRPr lang="en-GB" dirty="0"/>
          </a:p>
        </p:txBody>
      </p:sp>
      <p:sp>
        <p:nvSpPr>
          <p:cNvPr id="6" name="Slide Image Placeholder 5">
            <a:extLst>
              <a:ext uri="{FF2B5EF4-FFF2-40B4-BE49-F238E27FC236}">
                <a16:creationId xmlns:a16="http://schemas.microsoft.com/office/drawing/2014/main" id="{B2953136-7716-5C85-BA0D-AF023A335029}"/>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23DC5367-5F8F-D929-604B-51923487261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5</a:t>
            </a:fld>
            <a:endParaRPr lang="en-US" sz="1200" dirty="0">
              <a:latin typeface="+mn-lt"/>
            </a:endParaRPr>
          </a:p>
        </p:txBody>
      </p:sp>
    </p:spTree>
    <p:extLst>
      <p:ext uri="{BB962C8B-B14F-4D97-AF65-F5344CB8AC3E}">
        <p14:creationId xmlns:p14="http://schemas.microsoft.com/office/powerpoint/2010/main" val="3530836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8" name="Google Shape;308;p7:notes"/>
          <p:cNvSpPr txBox="1">
            <a:spLocks noGrp="1"/>
          </p:cNvSpPr>
          <p:nvPr>
            <p:ph type="body" idx="1"/>
          </p:nvPr>
        </p:nvSpPr>
        <p:spPr/>
        <p:txBody>
          <a:bodyPr/>
          <a:lstStyle/>
          <a:p>
            <a:pPr marL="0" indent="0" algn="r" rtl="1">
              <a:buNone/>
            </a:pPr>
            <a:r>
              <a:rPr lang="ar-SA" b="1" dirty="0"/>
              <a:t>الشرح</a:t>
            </a:r>
            <a:endParaRPr lang="en-US" b="1" dirty="0"/>
          </a:p>
          <a:p>
            <a:pPr algn="r" rtl="1"/>
            <a:r>
              <a:rPr lang="en-US" dirty="0">
                <a:sym typeface="Helvetica Neue"/>
              </a:rPr>
              <a:t>عرض الشريحة</a:t>
            </a:r>
          </a:p>
          <a:p>
            <a:pPr algn="r" rtl="1"/>
            <a:r>
              <a:rPr lang="en-US" i="1" dirty="0">
                <a:sym typeface="Helvetica Neue"/>
              </a:rPr>
              <a:t>هل لدى أي شخص أي أسئلة أو بحاجة إلى توضيح؟</a:t>
            </a:r>
          </a:p>
          <a:p>
            <a:pPr algn="r" rtl="1"/>
            <a:r>
              <a:rPr lang="en-US" i="1" dirty="0">
                <a:sym typeface="Helvetica Neue"/>
              </a:rPr>
              <a:t>يمكنك</a:t>
            </a:r>
            <a:r>
              <a:rPr lang="ar-SA" i="1" dirty="0">
                <a:sym typeface="Helvetica Neue"/>
              </a:rPr>
              <a:t>م</a:t>
            </a:r>
            <a:r>
              <a:rPr lang="en-US" i="1" dirty="0">
                <a:sym typeface="Helvetica Neue"/>
              </a:rPr>
              <a:t> أيضًا ال</a:t>
            </a:r>
            <a:r>
              <a:rPr lang="ar-SA" i="1" dirty="0">
                <a:sym typeface="Helvetica Neue"/>
              </a:rPr>
              <a:t>اطلاع</a:t>
            </a:r>
            <a:r>
              <a:rPr lang="en-US" i="1" dirty="0">
                <a:sym typeface="Helvetica Neue"/>
              </a:rPr>
              <a:t> </a:t>
            </a:r>
            <a:r>
              <a:rPr lang="ar-SA" i="1" dirty="0">
                <a:sym typeface="Helvetica Neue"/>
              </a:rPr>
              <a:t> عليها في </a:t>
            </a:r>
            <a:r>
              <a:rPr lang="en-US" b="1" i="1" dirty="0">
                <a:sym typeface="Helvetica Neue"/>
              </a:rPr>
              <a:t>صفحة </a:t>
            </a:r>
            <a:r>
              <a:rPr lang="ar-SA" b="1" i="1" dirty="0">
                <a:sym typeface="Helvetica Neue"/>
              </a:rPr>
              <a:t>دليل العمل</a:t>
            </a:r>
            <a:r>
              <a:rPr lang="en-US" b="1" i="1" dirty="0">
                <a:sym typeface="Helvetica Neue"/>
              </a:rPr>
              <a:t>: أهداف التعلم</a:t>
            </a:r>
            <a:endParaRPr lang="en-US" b="1" i="1" dirty="0">
              <a:sym typeface="Calibri"/>
            </a:endParaRPr>
          </a:p>
          <a:p>
            <a:pPr algn="r" rtl="1"/>
            <a:endParaRPr lang="en-US" dirty="0"/>
          </a:p>
        </p:txBody>
      </p:sp>
      <p:sp>
        <p:nvSpPr>
          <p:cNvPr id="3" name="Slide Image Placeholder 2">
            <a:extLst>
              <a:ext uri="{FF2B5EF4-FFF2-40B4-BE49-F238E27FC236}">
                <a16:creationId xmlns:a16="http://schemas.microsoft.com/office/drawing/2014/main" id="{D0655B80-D29C-30FF-C043-30F904CCCA6B}"/>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155D3CBF-DA31-A3AE-2B05-5217C43E40C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6</a:t>
            </a:fld>
            <a:endParaRPr lang="en-US" sz="1200" dirty="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t>مراجعة عامة</a:t>
            </a:r>
          </a:p>
          <a:p>
            <a:pPr algn="r" rtl="1"/>
            <a:r>
              <a:rPr lang="en-GB" dirty="0"/>
              <a:t>ال</a:t>
            </a:r>
            <a:r>
              <a:rPr lang="ar-SA" dirty="0"/>
              <a:t>إشارة</a:t>
            </a:r>
            <a:r>
              <a:rPr lang="en-GB" dirty="0"/>
              <a:t> إلى إطار الكفاءات كما تمت مناقشته خلال الوحدة </a:t>
            </a:r>
            <a:r>
              <a:rPr lang="ar-SA" dirty="0"/>
              <a:t>الأولى</a:t>
            </a:r>
            <a:r>
              <a:rPr lang="en-GB" dirty="0"/>
              <a:t>.</a:t>
            </a:r>
          </a:p>
          <a:p>
            <a:pPr algn="r" rtl="1"/>
            <a:r>
              <a:rPr lang="ar-SA" dirty="0"/>
              <a:t>م</a:t>
            </a:r>
            <a:r>
              <a:rPr lang="en-GB" dirty="0"/>
              <a:t>راجع</a:t>
            </a:r>
            <a:r>
              <a:rPr lang="ar-SA" dirty="0"/>
              <a:t>ة</a:t>
            </a:r>
            <a:r>
              <a:rPr lang="en-GB" dirty="0"/>
              <a:t> مؤشرات السلوك لـ:</a:t>
            </a:r>
          </a:p>
          <a:p>
            <a:pPr lvl="1" algn="r" rtl="1"/>
            <a:r>
              <a:rPr lang="en-CA" dirty="0"/>
              <a:t>الوعي الذاتي</a:t>
            </a:r>
            <a:r>
              <a:rPr lang="ar-SA" dirty="0"/>
              <a:t> </a:t>
            </a:r>
            <a:r>
              <a:rPr lang="en-GB" dirty="0"/>
              <a:t>والإدارة الذاتية</a:t>
            </a:r>
          </a:p>
          <a:p>
            <a:pPr lvl="1" algn="r" rtl="1"/>
            <a:r>
              <a:rPr lang="en-GB" dirty="0"/>
              <a:t>التنوع وال</a:t>
            </a:r>
            <a:r>
              <a:rPr lang="ar-SA" dirty="0"/>
              <a:t>شمول</a:t>
            </a:r>
            <a:endParaRPr lang="en-GB" dirty="0"/>
          </a:p>
          <a:p>
            <a:pPr lvl="1" algn="r" rtl="1"/>
            <a:r>
              <a:rPr lang="en-GB" dirty="0"/>
              <a:t>المساءلة والنزاهة</a:t>
            </a:r>
            <a:endParaRPr lang="en-BE" dirty="0"/>
          </a:p>
        </p:txBody>
      </p:sp>
      <p:sp>
        <p:nvSpPr>
          <p:cNvPr id="6" name="Slide Image Placeholder 5">
            <a:extLst>
              <a:ext uri="{FF2B5EF4-FFF2-40B4-BE49-F238E27FC236}">
                <a16:creationId xmlns:a16="http://schemas.microsoft.com/office/drawing/2014/main" id="{0C8D78A1-4F50-A1F9-8D38-3650F0A34F4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10A0695B-550F-8CD1-1CEA-DB4CE8D50E0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7</a:t>
            </a:fld>
            <a:endParaRPr lang="en-US" sz="1200" dirty="0">
              <a:latin typeface="+mn-lt"/>
            </a:endParaRPr>
          </a:p>
        </p:txBody>
      </p:sp>
    </p:spTree>
    <p:extLst>
      <p:ext uri="{BB962C8B-B14F-4D97-AF65-F5344CB8AC3E}">
        <p14:creationId xmlns:p14="http://schemas.microsoft.com/office/powerpoint/2010/main" val="648834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مدة الجلسة ٢: ساعة واحدة</a:t>
            </a:r>
            <a:endParaRPr lang="en-GB" b="1" dirty="0"/>
          </a:p>
        </p:txBody>
      </p:sp>
      <p:sp>
        <p:nvSpPr>
          <p:cNvPr id="6" name="Slide Image Placeholder 5">
            <a:extLst>
              <a:ext uri="{FF2B5EF4-FFF2-40B4-BE49-F238E27FC236}">
                <a16:creationId xmlns:a16="http://schemas.microsoft.com/office/drawing/2014/main" id="{437D08C3-3E9C-A455-1701-D5D2BF13D5C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D37BA25-32B0-EEB9-039C-1CF8B2DB5B8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8</a:t>
            </a:fld>
            <a:endParaRPr lang="en-US" sz="1200" dirty="0">
              <a:latin typeface="+mn-lt"/>
            </a:endParaRPr>
          </a:p>
        </p:txBody>
      </p:sp>
    </p:spTree>
    <p:extLst>
      <p:ext uri="{BB962C8B-B14F-4D97-AF65-F5344CB8AC3E}">
        <p14:creationId xmlns:p14="http://schemas.microsoft.com/office/powerpoint/2010/main" val="398377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t>مناقشة عامة </a:t>
            </a:r>
            <a:r>
              <a:rPr lang="ar-SA" b="1" dirty="0"/>
              <a:t>(٥ </a:t>
            </a:r>
            <a:r>
              <a:rPr lang="en-GB" b="1" dirty="0"/>
              <a:t>دقائق</a:t>
            </a:r>
            <a:r>
              <a:rPr lang="ar-SA" b="1" dirty="0"/>
              <a:t>)</a:t>
            </a:r>
            <a:endParaRPr lang="en-GB" b="1" dirty="0"/>
          </a:p>
          <a:p>
            <a:pPr algn="r" rtl="1"/>
            <a:r>
              <a:rPr lang="en-GB" i="1" dirty="0"/>
              <a:t>هل يمكن لأي شخص أن يشرح بكلماته الخاصة ما هو المقصود بنظام حماية الطفل؟</a:t>
            </a:r>
          </a:p>
        </p:txBody>
      </p:sp>
      <p:sp>
        <p:nvSpPr>
          <p:cNvPr id="6" name="Slide Image Placeholder 5">
            <a:extLst>
              <a:ext uri="{FF2B5EF4-FFF2-40B4-BE49-F238E27FC236}">
                <a16:creationId xmlns:a16="http://schemas.microsoft.com/office/drawing/2014/main" id="{8A026DE0-0AE7-8883-2DFB-AD06C22367A7}"/>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3F0182F8-50E1-4F5D-0026-8F0AA6B61C7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9</a:t>
            </a:fld>
            <a:endParaRPr lang="en-US" sz="1200" dirty="0">
              <a:latin typeface="+mn-lt"/>
            </a:endParaRPr>
          </a:p>
        </p:txBody>
      </p:sp>
    </p:spTree>
    <p:extLst>
      <p:ext uri="{BB962C8B-B14F-4D97-AF65-F5344CB8AC3E}">
        <p14:creationId xmlns:p14="http://schemas.microsoft.com/office/powerpoint/2010/main" val="467163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AA56-5FF2-AB5C-05F2-F423D677E6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33DEEBB1-FAB4-F93B-5D2F-67C86CB7CB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8A2D7304-2003-0A1D-AEC1-6FB2ADF4C372}"/>
              </a:ext>
            </a:extLst>
          </p:cNvPr>
          <p:cNvSpPr>
            <a:spLocks noGrp="1"/>
          </p:cNvSpPr>
          <p:nvPr>
            <p:ph type="dt" sz="half" idx="10"/>
          </p:nvPr>
        </p:nvSpPr>
        <p:spPr/>
        <p:txBody>
          <a:bodyPr/>
          <a:lstStyle/>
          <a:p>
            <a:fld id="{B96C078C-6092-47AA-92F6-B389BAD6674B}" type="datetimeFigureOut">
              <a:rPr lang="en-BE" smtClean="0"/>
              <a:t>17/04/2023</a:t>
            </a:fld>
            <a:endParaRPr lang="en-BE"/>
          </a:p>
        </p:txBody>
      </p:sp>
      <p:sp>
        <p:nvSpPr>
          <p:cNvPr id="5" name="Footer Placeholder 4">
            <a:extLst>
              <a:ext uri="{FF2B5EF4-FFF2-40B4-BE49-F238E27FC236}">
                <a16:creationId xmlns:a16="http://schemas.microsoft.com/office/drawing/2014/main" id="{EFA81FAB-98FD-FA58-A64B-7A1873EB4B2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E37D588-ADC1-95F4-5DA5-51FD2638CADE}"/>
              </a:ext>
            </a:extLst>
          </p:cNvPr>
          <p:cNvSpPr>
            <a:spLocks noGrp="1"/>
          </p:cNvSpPr>
          <p:nvPr>
            <p:ph type="sldNum" sz="quarter" idx="12"/>
          </p:nvPr>
        </p:nvSpPr>
        <p:spPr/>
        <p:txBody>
          <a:bodyPr/>
          <a:lstStyle/>
          <a:p>
            <a:fld id="{6A88C6D4-CABF-44B5-82C8-74E35C168FE3}" type="slidenum">
              <a:rPr lang="en-BE" smtClean="0"/>
              <a:t>‹#›</a:t>
            </a:fld>
            <a:endParaRPr lang="en-BE"/>
          </a:p>
        </p:txBody>
      </p:sp>
    </p:spTree>
    <p:extLst>
      <p:ext uri="{BB962C8B-B14F-4D97-AF65-F5344CB8AC3E}">
        <p14:creationId xmlns:p14="http://schemas.microsoft.com/office/powerpoint/2010/main" val="280863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47A8-0DB3-81C5-B784-3178F4CD349E}"/>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D2889C56-30FB-7110-352E-20AD6DE672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59AE7FBB-1686-AE27-8D0A-B16DC6ACCAD0}"/>
              </a:ext>
            </a:extLst>
          </p:cNvPr>
          <p:cNvSpPr>
            <a:spLocks noGrp="1"/>
          </p:cNvSpPr>
          <p:nvPr>
            <p:ph type="dt" sz="half" idx="10"/>
          </p:nvPr>
        </p:nvSpPr>
        <p:spPr/>
        <p:txBody>
          <a:bodyPr/>
          <a:lstStyle/>
          <a:p>
            <a:fld id="{B96C078C-6092-47AA-92F6-B389BAD6674B}" type="datetimeFigureOut">
              <a:rPr lang="en-BE" smtClean="0"/>
              <a:t>17/04/2023</a:t>
            </a:fld>
            <a:endParaRPr lang="en-BE"/>
          </a:p>
        </p:txBody>
      </p:sp>
      <p:sp>
        <p:nvSpPr>
          <p:cNvPr id="5" name="Footer Placeholder 4">
            <a:extLst>
              <a:ext uri="{FF2B5EF4-FFF2-40B4-BE49-F238E27FC236}">
                <a16:creationId xmlns:a16="http://schemas.microsoft.com/office/drawing/2014/main" id="{E1CF5F5D-949C-F79B-30C1-2EDB6ED05A5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CD307CC-D600-DB66-9AAB-A0E4387DE698}"/>
              </a:ext>
            </a:extLst>
          </p:cNvPr>
          <p:cNvSpPr>
            <a:spLocks noGrp="1"/>
          </p:cNvSpPr>
          <p:nvPr>
            <p:ph type="sldNum" sz="quarter" idx="12"/>
          </p:nvPr>
        </p:nvSpPr>
        <p:spPr/>
        <p:txBody>
          <a:bodyPr/>
          <a:lstStyle/>
          <a:p>
            <a:fld id="{6A88C6D4-CABF-44B5-82C8-74E35C168FE3}" type="slidenum">
              <a:rPr lang="en-BE" smtClean="0"/>
              <a:t>‹#›</a:t>
            </a:fld>
            <a:endParaRPr lang="en-BE"/>
          </a:p>
        </p:txBody>
      </p:sp>
    </p:spTree>
    <p:extLst>
      <p:ext uri="{BB962C8B-B14F-4D97-AF65-F5344CB8AC3E}">
        <p14:creationId xmlns:p14="http://schemas.microsoft.com/office/powerpoint/2010/main" val="164064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6D49B4-86DA-6584-DC4A-1061C27318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DD38609C-559C-A867-0815-6F19D96AD7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084ACAA0-577D-6CEE-7494-CE6490AFD34E}"/>
              </a:ext>
            </a:extLst>
          </p:cNvPr>
          <p:cNvSpPr>
            <a:spLocks noGrp="1"/>
          </p:cNvSpPr>
          <p:nvPr>
            <p:ph type="dt" sz="half" idx="10"/>
          </p:nvPr>
        </p:nvSpPr>
        <p:spPr/>
        <p:txBody>
          <a:bodyPr/>
          <a:lstStyle/>
          <a:p>
            <a:fld id="{B96C078C-6092-47AA-92F6-B389BAD6674B}" type="datetimeFigureOut">
              <a:rPr lang="en-BE" smtClean="0"/>
              <a:t>17/04/2023</a:t>
            </a:fld>
            <a:endParaRPr lang="en-BE"/>
          </a:p>
        </p:txBody>
      </p:sp>
      <p:sp>
        <p:nvSpPr>
          <p:cNvPr id="5" name="Footer Placeholder 4">
            <a:extLst>
              <a:ext uri="{FF2B5EF4-FFF2-40B4-BE49-F238E27FC236}">
                <a16:creationId xmlns:a16="http://schemas.microsoft.com/office/drawing/2014/main" id="{1286D1BB-06B2-6E05-1AB2-23D82DF88C3D}"/>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29EF753-81AB-CAA7-0331-525674006EEB}"/>
              </a:ext>
            </a:extLst>
          </p:cNvPr>
          <p:cNvSpPr>
            <a:spLocks noGrp="1"/>
          </p:cNvSpPr>
          <p:nvPr>
            <p:ph type="sldNum" sz="quarter" idx="12"/>
          </p:nvPr>
        </p:nvSpPr>
        <p:spPr/>
        <p:txBody>
          <a:bodyPr/>
          <a:lstStyle/>
          <a:p>
            <a:fld id="{6A88C6D4-CABF-44B5-82C8-74E35C168FE3}" type="slidenum">
              <a:rPr lang="en-BE" smtClean="0"/>
              <a:t>‹#›</a:t>
            </a:fld>
            <a:endParaRPr lang="en-BE"/>
          </a:p>
        </p:txBody>
      </p:sp>
    </p:spTree>
    <p:extLst>
      <p:ext uri="{BB962C8B-B14F-4D97-AF65-F5344CB8AC3E}">
        <p14:creationId xmlns:p14="http://schemas.microsoft.com/office/powerpoint/2010/main" val="2108926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1"/>
        </a:solidFill>
        <a:effectLst/>
      </p:bgPr>
    </p:bg>
    <p:spTree>
      <p:nvGrpSpPr>
        <p:cNvPr id="1" name="Shape 13"/>
        <p:cNvGrpSpPr/>
        <p:nvPr/>
      </p:nvGrpSpPr>
      <p:grpSpPr>
        <a:xfrm>
          <a:off x="0" y="0"/>
          <a:ext cx="0" cy="0"/>
          <a:chOff x="0" y="0"/>
          <a:chExt cx="0" cy="0"/>
        </a:xfrm>
      </p:grpSpPr>
      <p:sp>
        <p:nvSpPr>
          <p:cNvPr id="14" name="Google Shape;14;p37"/>
          <p:cNvSpPr/>
          <p:nvPr/>
        </p:nvSpPr>
        <p:spPr>
          <a:xfrm rot="1782986">
            <a:off x="657418" y="1353464"/>
            <a:ext cx="4749573" cy="4094457"/>
          </a:xfrm>
          <a:prstGeom prst="hexagon">
            <a:avLst>
              <a:gd name="adj" fmla="val 28965"/>
              <a:gd name="vf" fmla="val 115470"/>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 name="Google Shape;15;p37"/>
          <p:cNvSpPr txBox="1">
            <a:spLocks noGrp="1"/>
          </p:cNvSpPr>
          <p:nvPr>
            <p:ph type="title"/>
          </p:nvPr>
        </p:nvSpPr>
        <p:spPr>
          <a:xfrm>
            <a:off x="1024548" y="3099692"/>
            <a:ext cx="4015311" cy="56216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37975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accent1"/>
        </a:solidFill>
        <a:effectLst/>
      </p:bgPr>
    </p:bg>
    <p:spTree>
      <p:nvGrpSpPr>
        <p:cNvPr id="1" name="Shape 16"/>
        <p:cNvGrpSpPr/>
        <p:nvPr/>
      </p:nvGrpSpPr>
      <p:grpSpPr>
        <a:xfrm>
          <a:off x="0" y="0"/>
          <a:ext cx="0" cy="0"/>
          <a:chOff x="0" y="0"/>
          <a:chExt cx="0" cy="0"/>
        </a:xfrm>
      </p:grpSpPr>
      <p:sp>
        <p:nvSpPr>
          <p:cNvPr id="18" name="Google Shape;18;p38"/>
          <p:cNvSpPr txBox="1">
            <a:spLocks noGrp="1"/>
          </p:cNvSpPr>
          <p:nvPr>
            <p:ph type="title"/>
          </p:nvPr>
        </p:nvSpPr>
        <p:spPr>
          <a:xfrm>
            <a:off x="796385" y="3099692"/>
            <a:ext cx="10494049"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800"/>
              <a:buFont typeface="Garamond"/>
              <a:buNone/>
              <a:defRPr sz="5400" b="1">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3053081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9"/>
        <p:cNvGrpSpPr/>
        <p:nvPr/>
      </p:nvGrpSpPr>
      <p:grpSpPr>
        <a:xfrm>
          <a:off x="0" y="0"/>
          <a:ext cx="0" cy="0"/>
          <a:chOff x="0" y="0"/>
          <a:chExt cx="0" cy="0"/>
        </a:xfrm>
      </p:grpSpPr>
      <p:sp>
        <p:nvSpPr>
          <p:cNvPr id="20" name="Google Shape;20;p41"/>
          <p:cNvSpPr/>
          <p:nvPr/>
        </p:nvSpPr>
        <p:spPr>
          <a:xfrm>
            <a:off x="0" y="-1"/>
            <a:ext cx="12192000" cy="985520"/>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 name="Google Shape;21;p41"/>
          <p:cNvSpPr/>
          <p:nvPr/>
        </p:nvSpPr>
        <p:spPr>
          <a:xfrm>
            <a:off x="335817" y="6230028"/>
            <a:ext cx="349714" cy="4026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4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8C5F7A"/>
              </a:buClr>
              <a:buSzPts val="3200"/>
              <a:buFont typeface="Arial"/>
              <a:buNone/>
              <a:defRPr sz="3200" b="1">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pic>
        <p:nvPicPr>
          <p:cNvPr id="2" name="Picture 1">
            <a:extLst>
              <a:ext uri="{FF2B5EF4-FFF2-40B4-BE49-F238E27FC236}">
                <a16:creationId xmlns:a16="http://schemas.microsoft.com/office/drawing/2014/main" id="{0E9E2C93-A5CF-5D5D-04F0-C4CD2BC45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6230028"/>
            <a:ext cx="349714" cy="402608"/>
          </a:xfrm>
          <a:prstGeom prst="rect">
            <a:avLst/>
          </a:prstGeom>
        </p:spPr>
      </p:pic>
      <p:sp>
        <p:nvSpPr>
          <p:cNvPr id="3" name="Rectangle 2">
            <a:extLst>
              <a:ext uri="{FF2B5EF4-FFF2-40B4-BE49-F238E27FC236}">
                <a16:creationId xmlns:a16="http://schemas.microsoft.com/office/drawing/2014/main" id="{1AC1D9B8-FF66-A0AD-628E-33C220CBF936}"/>
              </a:ext>
            </a:extLst>
          </p:cNvPr>
          <p:cNvSpPr/>
          <p:nvPr userDrawn="1"/>
        </p:nvSpPr>
        <p:spPr>
          <a:xfrm>
            <a:off x="766810" y="6277443"/>
            <a:ext cx="4160790" cy="307777"/>
          </a:xfrm>
          <a:prstGeom prst="rect">
            <a:avLst/>
          </a:prstGeom>
        </p:spPr>
        <p:txBody>
          <a:bodyPr wrap="square">
            <a:spAutoFit/>
          </a:bodyPr>
          <a:lstStyle/>
          <a:p>
            <a:pPr marL="0" marR="0" lvl="0" indent="0" algn="l" rtl="0">
              <a:spcBef>
                <a:spcPts val="0"/>
              </a:spcBef>
              <a:spcAft>
                <a:spcPts val="0"/>
              </a:spcAft>
              <a:buNone/>
            </a:pPr>
            <a:r>
              <a:rPr lang="en-US" sz="1400" b="0" i="0" u="none" strike="noStrike" cap="none" dirty="0">
                <a:solidFill>
                  <a:schemeClr val="bg2">
                    <a:lumMod val="75000"/>
                  </a:schemeClr>
                </a:solidFill>
                <a:latin typeface="Arial" panose="020B0604020202020204" pitchFamily="34" charset="0"/>
                <a:ea typeface="Calibri"/>
                <a:cs typeface="Arial" panose="020B0604020202020204" pitchFamily="34" charset="0"/>
                <a:sym typeface="Calibri"/>
              </a:rPr>
              <a:t>Level 2 Module 5: </a:t>
            </a:r>
            <a:r>
              <a:rPr lang="en-US" sz="1400" b="1" i="0" u="none" strike="noStrike" cap="none" dirty="0">
                <a:solidFill>
                  <a:schemeClr val="bg2">
                    <a:lumMod val="75000"/>
                  </a:schemeClr>
                </a:solidFill>
                <a:latin typeface="Arial" panose="020B0604020202020204" pitchFamily="34" charset="0"/>
                <a:ea typeface="Calibri"/>
                <a:cs typeface="Arial" panose="020B0604020202020204" pitchFamily="34" charset="0"/>
                <a:sym typeface="Calibri"/>
              </a:rPr>
              <a:t>Technical Competencies</a:t>
            </a:r>
          </a:p>
        </p:txBody>
      </p:sp>
    </p:spTree>
    <p:extLst>
      <p:ext uri="{BB962C8B-B14F-4D97-AF65-F5344CB8AC3E}">
        <p14:creationId xmlns:p14="http://schemas.microsoft.com/office/powerpoint/2010/main" val="40570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C1B2-7028-B55B-F8B8-048BF2E269EF}"/>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50A67A09-4DE5-2008-62D6-7346542BF6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15F8D757-3EC7-2227-3A23-1A1256726746}"/>
              </a:ext>
            </a:extLst>
          </p:cNvPr>
          <p:cNvSpPr>
            <a:spLocks noGrp="1"/>
          </p:cNvSpPr>
          <p:nvPr>
            <p:ph type="dt" sz="half" idx="10"/>
          </p:nvPr>
        </p:nvSpPr>
        <p:spPr/>
        <p:txBody>
          <a:bodyPr/>
          <a:lstStyle/>
          <a:p>
            <a:fld id="{B96C078C-6092-47AA-92F6-B389BAD6674B}" type="datetimeFigureOut">
              <a:rPr lang="en-BE" smtClean="0"/>
              <a:t>17/04/2023</a:t>
            </a:fld>
            <a:endParaRPr lang="en-BE"/>
          </a:p>
        </p:txBody>
      </p:sp>
      <p:sp>
        <p:nvSpPr>
          <p:cNvPr id="5" name="Footer Placeholder 4">
            <a:extLst>
              <a:ext uri="{FF2B5EF4-FFF2-40B4-BE49-F238E27FC236}">
                <a16:creationId xmlns:a16="http://schemas.microsoft.com/office/drawing/2014/main" id="{32ED9CCE-4E0F-ACC5-4B9C-C68D7A27D10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89A6135-ABA6-AB7C-5423-079483247747}"/>
              </a:ext>
            </a:extLst>
          </p:cNvPr>
          <p:cNvSpPr>
            <a:spLocks noGrp="1"/>
          </p:cNvSpPr>
          <p:nvPr>
            <p:ph type="sldNum" sz="quarter" idx="12"/>
          </p:nvPr>
        </p:nvSpPr>
        <p:spPr/>
        <p:txBody>
          <a:bodyPr/>
          <a:lstStyle/>
          <a:p>
            <a:fld id="{6A88C6D4-CABF-44B5-82C8-74E35C168FE3}" type="slidenum">
              <a:rPr lang="en-BE" smtClean="0"/>
              <a:t>‹#›</a:t>
            </a:fld>
            <a:endParaRPr lang="en-BE"/>
          </a:p>
        </p:txBody>
      </p:sp>
    </p:spTree>
    <p:extLst>
      <p:ext uri="{BB962C8B-B14F-4D97-AF65-F5344CB8AC3E}">
        <p14:creationId xmlns:p14="http://schemas.microsoft.com/office/powerpoint/2010/main" val="222286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847C6-A4A1-8BAB-65BA-B3D1D50CD0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72F0AE2B-581F-180C-639E-8D248D7091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0C28D6-E9AF-81E2-CB40-1698D5D7A903}"/>
              </a:ext>
            </a:extLst>
          </p:cNvPr>
          <p:cNvSpPr>
            <a:spLocks noGrp="1"/>
          </p:cNvSpPr>
          <p:nvPr>
            <p:ph type="dt" sz="half" idx="10"/>
          </p:nvPr>
        </p:nvSpPr>
        <p:spPr/>
        <p:txBody>
          <a:bodyPr/>
          <a:lstStyle/>
          <a:p>
            <a:fld id="{B96C078C-6092-47AA-92F6-B389BAD6674B}" type="datetimeFigureOut">
              <a:rPr lang="en-BE" smtClean="0"/>
              <a:t>17/04/2023</a:t>
            </a:fld>
            <a:endParaRPr lang="en-BE"/>
          </a:p>
        </p:txBody>
      </p:sp>
      <p:sp>
        <p:nvSpPr>
          <p:cNvPr id="5" name="Footer Placeholder 4">
            <a:extLst>
              <a:ext uri="{FF2B5EF4-FFF2-40B4-BE49-F238E27FC236}">
                <a16:creationId xmlns:a16="http://schemas.microsoft.com/office/drawing/2014/main" id="{81D37155-25E7-4221-B9AB-D6A3754A865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5DBE822-6E50-1CBD-6883-08DD8D4515A2}"/>
              </a:ext>
            </a:extLst>
          </p:cNvPr>
          <p:cNvSpPr>
            <a:spLocks noGrp="1"/>
          </p:cNvSpPr>
          <p:nvPr>
            <p:ph type="sldNum" sz="quarter" idx="12"/>
          </p:nvPr>
        </p:nvSpPr>
        <p:spPr/>
        <p:txBody>
          <a:bodyPr/>
          <a:lstStyle/>
          <a:p>
            <a:fld id="{6A88C6D4-CABF-44B5-82C8-74E35C168FE3}" type="slidenum">
              <a:rPr lang="en-BE" smtClean="0"/>
              <a:t>‹#›</a:t>
            </a:fld>
            <a:endParaRPr lang="en-BE"/>
          </a:p>
        </p:txBody>
      </p:sp>
    </p:spTree>
    <p:extLst>
      <p:ext uri="{BB962C8B-B14F-4D97-AF65-F5344CB8AC3E}">
        <p14:creationId xmlns:p14="http://schemas.microsoft.com/office/powerpoint/2010/main" val="383048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96763-D7A4-B24F-8060-6B43E980F216}"/>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8BDB2DA2-3F00-99CD-8C0A-ACC8B02EE6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568D7AA2-5C86-477D-6BF0-2B03B24A34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CD59AD14-5B3C-C281-AEB7-E007C7E54415}"/>
              </a:ext>
            </a:extLst>
          </p:cNvPr>
          <p:cNvSpPr>
            <a:spLocks noGrp="1"/>
          </p:cNvSpPr>
          <p:nvPr>
            <p:ph type="dt" sz="half" idx="10"/>
          </p:nvPr>
        </p:nvSpPr>
        <p:spPr/>
        <p:txBody>
          <a:bodyPr/>
          <a:lstStyle/>
          <a:p>
            <a:fld id="{B96C078C-6092-47AA-92F6-B389BAD6674B}" type="datetimeFigureOut">
              <a:rPr lang="en-BE" smtClean="0"/>
              <a:t>17/04/2023</a:t>
            </a:fld>
            <a:endParaRPr lang="en-BE"/>
          </a:p>
        </p:txBody>
      </p:sp>
      <p:sp>
        <p:nvSpPr>
          <p:cNvPr id="6" name="Footer Placeholder 5">
            <a:extLst>
              <a:ext uri="{FF2B5EF4-FFF2-40B4-BE49-F238E27FC236}">
                <a16:creationId xmlns:a16="http://schemas.microsoft.com/office/drawing/2014/main" id="{7135B359-B059-12F3-A006-3A3CAE378FF0}"/>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E9D2FC19-E968-6213-7F12-D55918329A24}"/>
              </a:ext>
            </a:extLst>
          </p:cNvPr>
          <p:cNvSpPr>
            <a:spLocks noGrp="1"/>
          </p:cNvSpPr>
          <p:nvPr>
            <p:ph type="sldNum" sz="quarter" idx="12"/>
          </p:nvPr>
        </p:nvSpPr>
        <p:spPr/>
        <p:txBody>
          <a:bodyPr/>
          <a:lstStyle/>
          <a:p>
            <a:fld id="{6A88C6D4-CABF-44B5-82C8-74E35C168FE3}" type="slidenum">
              <a:rPr lang="en-BE" smtClean="0"/>
              <a:t>‹#›</a:t>
            </a:fld>
            <a:endParaRPr lang="en-BE"/>
          </a:p>
        </p:txBody>
      </p:sp>
    </p:spTree>
    <p:extLst>
      <p:ext uri="{BB962C8B-B14F-4D97-AF65-F5344CB8AC3E}">
        <p14:creationId xmlns:p14="http://schemas.microsoft.com/office/powerpoint/2010/main" val="1465694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05118-25D6-C6EA-D60D-68FA345B4A11}"/>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41908E87-81CF-D5E5-A93B-B18B8C5550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A4D145-A897-CB9E-5262-AD8AED03DF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EE819BFE-9779-EB8B-505F-9C83DE979F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A90BD7-6777-269E-AC85-9AEA2880F5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999E75FB-5094-7522-6587-3EA07583A6AB}"/>
              </a:ext>
            </a:extLst>
          </p:cNvPr>
          <p:cNvSpPr>
            <a:spLocks noGrp="1"/>
          </p:cNvSpPr>
          <p:nvPr>
            <p:ph type="dt" sz="half" idx="10"/>
          </p:nvPr>
        </p:nvSpPr>
        <p:spPr/>
        <p:txBody>
          <a:bodyPr/>
          <a:lstStyle/>
          <a:p>
            <a:fld id="{B96C078C-6092-47AA-92F6-B389BAD6674B}" type="datetimeFigureOut">
              <a:rPr lang="en-BE" smtClean="0"/>
              <a:t>17/04/2023</a:t>
            </a:fld>
            <a:endParaRPr lang="en-BE"/>
          </a:p>
        </p:txBody>
      </p:sp>
      <p:sp>
        <p:nvSpPr>
          <p:cNvPr id="8" name="Footer Placeholder 7">
            <a:extLst>
              <a:ext uri="{FF2B5EF4-FFF2-40B4-BE49-F238E27FC236}">
                <a16:creationId xmlns:a16="http://schemas.microsoft.com/office/drawing/2014/main" id="{B544370A-3665-E9C2-6F51-07B68B4FE585}"/>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3757A1F4-1DB4-F2B1-6DE7-AAD9C28C9D66}"/>
              </a:ext>
            </a:extLst>
          </p:cNvPr>
          <p:cNvSpPr>
            <a:spLocks noGrp="1"/>
          </p:cNvSpPr>
          <p:nvPr>
            <p:ph type="sldNum" sz="quarter" idx="12"/>
          </p:nvPr>
        </p:nvSpPr>
        <p:spPr/>
        <p:txBody>
          <a:bodyPr/>
          <a:lstStyle/>
          <a:p>
            <a:fld id="{6A88C6D4-CABF-44B5-82C8-74E35C168FE3}" type="slidenum">
              <a:rPr lang="en-BE" smtClean="0"/>
              <a:t>‹#›</a:t>
            </a:fld>
            <a:endParaRPr lang="en-BE"/>
          </a:p>
        </p:txBody>
      </p:sp>
    </p:spTree>
    <p:extLst>
      <p:ext uri="{BB962C8B-B14F-4D97-AF65-F5344CB8AC3E}">
        <p14:creationId xmlns:p14="http://schemas.microsoft.com/office/powerpoint/2010/main" val="98992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538F1-86DA-1F94-DE16-DFC505049C59}"/>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999CEF53-A3F0-FA0D-F53F-3542EA72D1ED}"/>
              </a:ext>
            </a:extLst>
          </p:cNvPr>
          <p:cNvSpPr>
            <a:spLocks noGrp="1"/>
          </p:cNvSpPr>
          <p:nvPr>
            <p:ph type="dt" sz="half" idx="10"/>
          </p:nvPr>
        </p:nvSpPr>
        <p:spPr/>
        <p:txBody>
          <a:bodyPr/>
          <a:lstStyle/>
          <a:p>
            <a:fld id="{B96C078C-6092-47AA-92F6-B389BAD6674B}" type="datetimeFigureOut">
              <a:rPr lang="en-BE" smtClean="0"/>
              <a:t>17/04/2023</a:t>
            </a:fld>
            <a:endParaRPr lang="en-BE"/>
          </a:p>
        </p:txBody>
      </p:sp>
      <p:sp>
        <p:nvSpPr>
          <p:cNvPr id="4" name="Footer Placeholder 3">
            <a:extLst>
              <a:ext uri="{FF2B5EF4-FFF2-40B4-BE49-F238E27FC236}">
                <a16:creationId xmlns:a16="http://schemas.microsoft.com/office/drawing/2014/main" id="{44E8B908-3FBA-A8EC-1C8C-02AAECB9DDE9}"/>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858E62DE-BB20-8456-80CB-13A5287B9E32}"/>
              </a:ext>
            </a:extLst>
          </p:cNvPr>
          <p:cNvSpPr>
            <a:spLocks noGrp="1"/>
          </p:cNvSpPr>
          <p:nvPr>
            <p:ph type="sldNum" sz="quarter" idx="12"/>
          </p:nvPr>
        </p:nvSpPr>
        <p:spPr/>
        <p:txBody>
          <a:bodyPr/>
          <a:lstStyle/>
          <a:p>
            <a:fld id="{6A88C6D4-CABF-44B5-82C8-74E35C168FE3}" type="slidenum">
              <a:rPr lang="en-BE" smtClean="0"/>
              <a:t>‹#›</a:t>
            </a:fld>
            <a:endParaRPr lang="en-BE"/>
          </a:p>
        </p:txBody>
      </p:sp>
    </p:spTree>
    <p:extLst>
      <p:ext uri="{BB962C8B-B14F-4D97-AF65-F5344CB8AC3E}">
        <p14:creationId xmlns:p14="http://schemas.microsoft.com/office/powerpoint/2010/main" val="2440512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82B66E-5A85-ACB6-F161-66888F614E27}"/>
              </a:ext>
            </a:extLst>
          </p:cNvPr>
          <p:cNvSpPr>
            <a:spLocks noGrp="1"/>
          </p:cNvSpPr>
          <p:nvPr>
            <p:ph type="dt" sz="half" idx="10"/>
          </p:nvPr>
        </p:nvSpPr>
        <p:spPr/>
        <p:txBody>
          <a:bodyPr/>
          <a:lstStyle/>
          <a:p>
            <a:fld id="{B96C078C-6092-47AA-92F6-B389BAD6674B}" type="datetimeFigureOut">
              <a:rPr lang="en-BE" smtClean="0"/>
              <a:t>17/04/2023</a:t>
            </a:fld>
            <a:endParaRPr lang="en-BE"/>
          </a:p>
        </p:txBody>
      </p:sp>
      <p:sp>
        <p:nvSpPr>
          <p:cNvPr id="3" name="Footer Placeholder 2">
            <a:extLst>
              <a:ext uri="{FF2B5EF4-FFF2-40B4-BE49-F238E27FC236}">
                <a16:creationId xmlns:a16="http://schemas.microsoft.com/office/drawing/2014/main" id="{1D51BB82-0949-B787-1C3F-0EAF77B97DFE}"/>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34DBE35F-8E9B-BDD3-3F93-8E550FE31647}"/>
              </a:ext>
            </a:extLst>
          </p:cNvPr>
          <p:cNvSpPr>
            <a:spLocks noGrp="1"/>
          </p:cNvSpPr>
          <p:nvPr>
            <p:ph type="sldNum" sz="quarter" idx="12"/>
          </p:nvPr>
        </p:nvSpPr>
        <p:spPr/>
        <p:txBody>
          <a:bodyPr/>
          <a:lstStyle/>
          <a:p>
            <a:fld id="{6A88C6D4-CABF-44B5-82C8-74E35C168FE3}" type="slidenum">
              <a:rPr lang="en-BE" smtClean="0"/>
              <a:t>‹#›</a:t>
            </a:fld>
            <a:endParaRPr lang="en-BE"/>
          </a:p>
        </p:txBody>
      </p:sp>
    </p:spTree>
    <p:extLst>
      <p:ext uri="{BB962C8B-B14F-4D97-AF65-F5344CB8AC3E}">
        <p14:creationId xmlns:p14="http://schemas.microsoft.com/office/powerpoint/2010/main" val="361051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AA93-2935-213E-C8F0-2527C1D69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35F10BA4-99C6-224A-150C-73CC80D485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0FAB3DFA-C654-2ED5-210C-415D934AD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AB0E4E-1C3C-CAFD-6125-D941AF6D6438}"/>
              </a:ext>
            </a:extLst>
          </p:cNvPr>
          <p:cNvSpPr>
            <a:spLocks noGrp="1"/>
          </p:cNvSpPr>
          <p:nvPr>
            <p:ph type="dt" sz="half" idx="10"/>
          </p:nvPr>
        </p:nvSpPr>
        <p:spPr/>
        <p:txBody>
          <a:bodyPr/>
          <a:lstStyle/>
          <a:p>
            <a:fld id="{B96C078C-6092-47AA-92F6-B389BAD6674B}" type="datetimeFigureOut">
              <a:rPr lang="en-BE" smtClean="0"/>
              <a:t>17/04/2023</a:t>
            </a:fld>
            <a:endParaRPr lang="en-BE"/>
          </a:p>
        </p:txBody>
      </p:sp>
      <p:sp>
        <p:nvSpPr>
          <p:cNvPr id="6" name="Footer Placeholder 5">
            <a:extLst>
              <a:ext uri="{FF2B5EF4-FFF2-40B4-BE49-F238E27FC236}">
                <a16:creationId xmlns:a16="http://schemas.microsoft.com/office/drawing/2014/main" id="{7E86C2A3-27F4-7A0D-A436-39A70CF9BEAE}"/>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C375F9A-7582-E58B-7769-ED02709688E7}"/>
              </a:ext>
            </a:extLst>
          </p:cNvPr>
          <p:cNvSpPr>
            <a:spLocks noGrp="1"/>
          </p:cNvSpPr>
          <p:nvPr>
            <p:ph type="sldNum" sz="quarter" idx="12"/>
          </p:nvPr>
        </p:nvSpPr>
        <p:spPr/>
        <p:txBody>
          <a:bodyPr/>
          <a:lstStyle/>
          <a:p>
            <a:fld id="{6A88C6D4-CABF-44B5-82C8-74E35C168FE3}" type="slidenum">
              <a:rPr lang="en-BE" smtClean="0"/>
              <a:t>‹#›</a:t>
            </a:fld>
            <a:endParaRPr lang="en-BE"/>
          </a:p>
        </p:txBody>
      </p:sp>
    </p:spTree>
    <p:extLst>
      <p:ext uri="{BB962C8B-B14F-4D97-AF65-F5344CB8AC3E}">
        <p14:creationId xmlns:p14="http://schemas.microsoft.com/office/powerpoint/2010/main" val="127016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574D-9743-D660-B158-F681D9B4AE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0551390B-0503-B23D-0FD2-982FE3DB65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60E6A22E-475A-E98F-40E0-5A019F32A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B7815E-2798-DE87-1A6A-EFD382EDABCE}"/>
              </a:ext>
            </a:extLst>
          </p:cNvPr>
          <p:cNvSpPr>
            <a:spLocks noGrp="1"/>
          </p:cNvSpPr>
          <p:nvPr>
            <p:ph type="dt" sz="half" idx="10"/>
          </p:nvPr>
        </p:nvSpPr>
        <p:spPr/>
        <p:txBody>
          <a:bodyPr/>
          <a:lstStyle/>
          <a:p>
            <a:fld id="{B96C078C-6092-47AA-92F6-B389BAD6674B}" type="datetimeFigureOut">
              <a:rPr lang="en-BE" smtClean="0"/>
              <a:t>17/04/2023</a:t>
            </a:fld>
            <a:endParaRPr lang="en-BE"/>
          </a:p>
        </p:txBody>
      </p:sp>
      <p:sp>
        <p:nvSpPr>
          <p:cNvPr id="6" name="Footer Placeholder 5">
            <a:extLst>
              <a:ext uri="{FF2B5EF4-FFF2-40B4-BE49-F238E27FC236}">
                <a16:creationId xmlns:a16="http://schemas.microsoft.com/office/drawing/2014/main" id="{B6257149-F30E-5B66-453F-2BD589290BB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4DABF56B-E7AB-A84E-16A5-0A09AFEE4D26}"/>
              </a:ext>
            </a:extLst>
          </p:cNvPr>
          <p:cNvSpPr>
            <a:spLocks noGrp="1"/>
          </p:cNvSpPr>
          <p:nvPr>
            <p:ph type="sldNum" sz="quarter" idx="12"/>
          </p:nvPr>
        </p:nvSpPr>
        <p:spPr/>
        <p:txBody>
          <a:bodyPr/>
          <a:lstStyle/>
          <a:p>
            <a:fld id="{6A88C6D4-CABF-44B5-82C8-74E35C168FE3}" type="slidenum">
              <a:rPr lang="en-BE" smtClean="0"/>
              <a:t>‹#›</a:t>
            </a:fld>
            <a:endParaRPr lang="en-BE"/>
          </a:p>
        </p:txBody>
      </p:sp>
    </p:spTree>
    <p:extLst>
      <p:ext uri="{BB962C8B-B14F-4D97-AF65-F5344CB8AC3E}">
        <p14:creationId xmlns:p14="http://schemas.microsoft.com/office/powerpoint/2010/main" val="217733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73C7A5-B214-4F04-34BB-C7147ED3F6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D78EE9AB-33A4-5799-9420-F172C789B0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76C73779-77B5-0A53-ACA8-249631E923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C078C-6092-47AA-92F6-B389BAD6674B}" type="datetimeFigureOut">
              <a:rPr lang="en-BE" smtClean="0"/>
              <a:t>17/04/2023</a:t>
            </a:fld>
            <a:endParaRPr lang="en-BE"/>
          </a:p>
        </p:txBody>
      </p:sp>
      <p:sp>
        <p:nvSpPr>
          <p:cNvPr id="5" name="Footer Placeholder 4">
            <a:extLst>
              <a:ext uri="{FF2B5EF4-FFF2-40B4-BE49-F238E27FC236}">
                <a16:creationId xmlns:a16="http://schemas.microsoft.com/office/drawing/2014/main" id="{89FF82F0-D6BB-FC61-9671-2D92698D6C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B089D1DA-0B66-D67E-E4C9-480B533E2F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8C6D4-CABF-44B5-82C8-74E35C168FE3}" type="slidenum">
              <a:rPr lang="en-BE" smtClean="0"/>
              <a:t>‹#›</a:t>
            </a:fld>
            <a:endParaRPr lang="en-BE"/>
          </a:p>
        </p:txBody>
      </p:sp>
    </p:spTree>
    <p:extLst>
      <p:ext uri="{BB962C8B-B14F-4D97-AF65-F5344CB8AC3E}">
        <p14:creationId xmlns:p14="http://schemas.microsoft.com/office/powerpoint/2010/main" val="1817311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18/10/relationships/comments" Target="../comments/modernComment_A49_5D3F04AD.xml"/><Relationship Id="rId7" Type="http://schemas.openxmlformats.org/officeDocument/2006/relationships/image" Target="../media/image15.sv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1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21.svg"/><Relationship Id="rId5" Type="http://schemas.openxmlformats.org/officeDocument/2006/relationships/image" Target="../media/image14.png"/><Relationship Id="rId10" Type="http://schemas.openxmlformats.org/officeDocument/2006/relationships/image" Target="../media/image23.svg"/><Relationship Id="rId4" Type="http://schemas.openxmlformats.org/officeDocument/2006/relationships/image" Target="../media/image20.sv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ABE_9A309B62.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26.svg"/></Relationships>
</file>

<file path=ppt/slides/_rels/slide35.xml.rels><?xml version="1.0" encoding="UTF-8" standalone="yes"?>
<Relationships xmlns="http://schemas.openxmlformats.org/package/2006/relationships"><Relationship Id="rId3" Type="http://schemas.microsoft.com/office/2018/10/relationships/comments" Target="../comments/modernComment_B71_C60BDDEA.xml"/><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 name="TextBox 1">
            <a:extLst>
              <a:ext uri="{FF2B5EF4-FFF2-40B4-BE49-F238E27FC236}">
                <a16:creationId xmlns:a16="http://schemas.microsoft.com/office/drawing/2014/main" id="{E055785B-9550-F548-27C4-3105FCCFB47E}"/>
              </a:ext>
            </a:extLst>
          </p:cNvPr>
          <p:cNvSpPr txBox="1"/>
          <p:nvPr/>
        </p:nvSpPr>
        <p:spPr>
          <a:xfrm>
            <a:off x="879518" y="1822625"/>
            <a:ext cx="5140411" cy="1785104"/>
          </a:xfrm>
          <a:prstGeom prst="rect">
            <a:avLst/>
          </a:prstGeom>
          <a:noFill/>
        </p:spPr>
        <p:txBody>
          <a:bodyPr wrap="square" rtlCol="0">
            <a:spAutoFit/>
          </a:bodyPr>
          <a:lstStyle/>
          <a:p>
            <a:pPr algn="r" rtl="1"/>
            <a:r>
              <a:rPr lang="en-CA" sz="5400" b="1" dirty="0">
                <a:solidFill>
                  <a:schemeClr val="accent1"/>
                </a:solidFill>
                <a:latin typeface="Calibri" panose="020F0502020204030204" pitchFamily="34" charset="0"/>
                <a:cs typeface="Calibri" panose="020F0502020204030204" pitchFamily="34" charset="0"/>
              </a:rPr>
              <a:t>الكفاءات التقنية</a:t>
            </a:r>
          </a:p>
          <a:p>
            <a:pPr algn="r" rtl="1"/>
            <a:endParaRPr lang="en-CA" sz="2800" b="1" spc="300" dirty="0">
              <a:solidFill>
                <a:schemeClr val="accent1"/>
              </a:solidFill>
              <a:latin typeface="Calibri" panose="020F0502020204030204" pitchFamily="34" charset="0"/>
              <a:cs typeface="Calibri" panose="020F0502020204030204" pitchFamily="34" charset="0"/>
            </a:endParaRPr>
          </a:p>
          <a:p>
            <a:pPr algn="r" rtl="1"/>
            <a:r>
              <a:rPr lang="en-CA" sz="2800" b="1" spc="300" dirty="0">
                <a:solidFill>
                  <a:schemeClr val="accent1"/>
                </a:solidFill>
                <a:latin typeface="Calibri" panose="020F0502020204030204" pitchFamily="34" charset="0"/>
                <a:cs typeface="Calibri" panose="020F0502020204030204" pitchFamily="34" charset="0"/>
              </a:rPr>
              <a:t>المستوى </a:t>
            </a:r>
            <a:r>
              <a:rPr lang="ar-SA" sz="2800" b="1" spc="300" dirty="0">
                <a:solidFill>
                  <a:schemeClr val="accent1"/>
                </a:solidFill>
                <a:latin typeface="Calibri" panose="020F0502020204030204" pitchFamily="34" charset="0"/>
                <a:cs typeface="Calibri" panose="020F0502020204030204" pitchFamily="34" charset="0"/>
              </a:rPr>
              <a:t>الثاني</a:t>
            </a:r>
            <a:r>
              <a:rPr lang="en-CA" sz="2800" b="1" spc="300" dirty="0">
                <a:solidFill>
                  <a:schemeClr val="accent1"/>
                </a:solidFill>
                <a:latin typeface="Calibri" panose="020F0502020204030204" pitchFamily="34" charset="0"/>
                <a:cs typeface="Calibri" panose="020F0502020204030204" pitchFamily="34" charset="0"/>
              </a:rPr>
              <a:t> الوحدة </a:t>
            </a:r>
            <a:r>
              <a:rPr lang="ar-SA" sz="2800" b="1" spc="300" dirty="0">
                <a:solidFill>
                  <a:schemeClr val="accent1"/>
                </a:solidFill>
                <a:latin typeface="Calibri" panose="020F0502020204030204" pitchFamily="34" charset="0"/>
                <a:cs typeface="Calibri" panose="020F0502020204030204" pitchFamily="34" charset="0"/>
              </a:rPr>
              <a:t>الخامسة</a:t>
            </a:r>
            <a:endParaRPr lang="en-CA" sz="2800" b="1" spc="300" dirty="0">
              <a:solidFill>
                <a:schemeClr val="accent1"/>
              </a:solidFill>
              <a:latin typeface="Calibri" panose="020F0502020204030204" pitchFamily="34" charset="0"/>
              <a:cs typeface="Calibri" panose="020F0502020204030204" pitchFamily="34" charset="0"/>
            </a:endParaRPr>
          </a:p>
        </p:txBody>
      </p:sp>
      <p:pic>
        <p:nvPicPr>
          <p:cNvPr id="3" name="Picture 2" descr="Logo  Description automatically generated">
            <a:extLst>
              <a:ext uri="{FF2B5EF4-FFF2-40B4-BE49-F238E27FC236}">
                <a16:creationId xmlns:a16="http://schemas.microsoft.com/office/drawing/2014/main" id="{721928CE-0979-9A53-7D77-D684943C84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3079" y="4449460"/>
            <a:ext cx="2405008" cy="923462"/>
          </a:xfrm>
          <a:prstGeom prst="rect">
            <a:avLst/>
          </a:prstGeom>
        </p:spPr>
      </p:pic>
      <p:pic>
        <p:nvPicPr>
          <p:cNvPr id="4" name="Picture 3" descr="Text  Description automatically generated">
            <a:extLst>
              <a:ext uri="{FF2B5EF4-FFF2-40B4-BE49-F238E27FC236}">
                <a16:creationId xmlns:a16="http://schemas.microsoft.com/office/drawing/2014/main" id="{B8D94DEB-5C7F-B256-C268-54CA00D12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892" y="4551101"/>
            <a:ext cx="2405009" cy="685884"/>
          </a:xfrm>
          <a:prstGeom prst="rect">
            <a:avLst/>
          </a:prstGeom>
        </p:spPr>
      </p:pic>
      <p:grpSp>
        <p:nvGrpSpPr>
          <p:cNvPr id="6" name="Group 5">
            <a:extLst>
              <a:ext uri="{FF2B5EF4-FFF2-40B4-BE49-F238E27FC236}">
                <a16:creationId xmlns:a16="http://schemas.microsoft.com/office/drawing/2014/main" id="{D5547B81-AE5E-6970-D137-A57D9607F069}"/>
              </a:ext>
            </a:extLst>
          </p:cNvPr>
          <p:cNvGrpSpPr/>
          <p:nvPr/>
        </p:nvGrpSpPr>
        <p:grpSpPr>
          <a:xfrm>
            <a:off x="7778550" y="2363058"/>
            <a:ext cx="2289499" cy="2285343"/>
            <a:chOff x="-2278403" y="2075258"/>
            <a:chExt cx="477573" cy="476706"/>
          </a:xfrm>
        </p:grpSpPr>
        <p:cxnSp>
          <p:nvCxnSpPr>
            <p:cNvPr id="7" name="Straight Arrow Connector 6">
              <a:extLst>
                <a:ext uri="{FF2B5EF4-FFF2-40B4-BE49-F238E27FC236}">
                  <a16:creationId xmlns:a16="http://schemas.microsoft.com/office/drawing/2014/main" id="{EA054BFB-1AC4-4A7C-9DDB-3561100A3B75}"/>
                </a:ext>
              </a:extLst>
            </p:cNvPr>
            <p:cNvCxnSpPr>
              <a:cxnSpLocks/>
            </p:cNvCxnSpPr>
            <p:nvPr/>
          </p:nvCxnSpPr>
          <p:spPr>
            <a:xfrm flipV="1">
              <a:off x="-2057174" y="2075258"/>
              <a:ext cx="0" cy="476247"/>
            </a:xfrm>
            <a:prstGeom prst="straightConnector1">
              <a:avLst/>
            </a:prstGeom>
            <a:ln w="203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509750D6-5E0A-9F06-F3B9-D6BB1FB15DDA}"/>
                </a:ext>
              </a:extLst>
            </p:cNvPr>
            <p:cNvSpPr/>
            <p:nvPr/>
          </p:nvSpPr>
          <p:spPr>
            <a:xfrm>
              <a:off x="-2278403" y="2221377"/>
              <a:ext cx="126369" cy="330587"/>
            </a:xfrm>
            <a:custGeom>
              <a:avLst/>
              <a:gdLst>
                <a:gd name="connsiteX0" fmla="*/ 176784 w 176784"/>
                <a:gd name="connsiteY0" fmla="*/ 438912 h 438912"/>
                <a:gd name="connsiteX1" fmla="*/ 176784 w 176784"/>
                <a:gd name="connsiteY1" fmla="*/ 182880 h 438912"/>
                <a:gd name="connsiteX2" fmla="*/ 0 w 176784"/>
                <a:gd name="connsiteY2" fmla="*/ 0 h 438912"/>
              </a:gdLst>
              <a:ahLst/>
              <a:cxnLst>
                <a:cxn ang="0">
                  <a:pos x="connsiteX0" y="connsiteY0"/>
                </a:cxn>
                <a:cxn ang="0">
                  <a:pos x="connsiteX1" y="connsiteY1"/>
                </a:cxn>
                <a:cxn ang="0">
                  <a:pos x="connsiteX2" y="connsiteY2"/>
                </a:cxn>
              </a:cxnLst>
              <a:rect l="l" t="t" r="r" b="b"/>
              <a:pathLst>
                <a:path w="176784" h="438912">
                  <a:moveTo>
                    <a:pt x="176784" y="438912"/>
                  </a:moveTo>
                  <a:lnTo>
                    <a:pt x="176784" y="182880"/>
                  </a:lnTo>
                  <a:lnTo>
                    <a:pt x="0" y="0"/>
                  </a:lnTo>
                </a:path>
              </a:pathLst>
            </a:custGeom>
            <a:noFill/>
            <a:ln w="20320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sp>
          <p:nvSpPr>
            <p:cNvPr id="9" name="Freeform: Shape 8">
              <a:extLst>
                <a:ext uri="{FF2B5EF4-FFF2-40B4-BE49-F238E27FC236}">
                  <a16:creationId xmlns:a16="http://schemas.microsoft.com/office/drawing/2014/main" id="{5858088C-E7D8-203B-88FD-1FF1DD2D7619}"/>
                </a:ext>
              </a:extLst>
            </p:cNvPr>
            <p:cNvSpPr/>
            <p:nvPr/>
          </p:nvSpPr>
          <p:spPr>
            <a:xfrm>
              <a:off x="-1970774" y="2230560"/>
              <a:ext cx="169944" cy="316812"/>
            </a:xfrm>
            <a:custGeom>
              <a:avLst/>
              <a:gdLst>
                <a:gd name="connsiteX0" fmla="*/ 0 w 237744"/>
                <a:gd name="connsiteY0" fmla="*/ 420624 h 420624"/>
                <a:gd name="connsiteX1" fmla="*/ 0 w 237744"/>
                <a:gd name="connsiteY1" fmla="*/ 73152 h 420624"/>
                <a:gd name="connsiteX2" fmla="*/ 237744 w 237744"/>
                <a:gd name="connsiteY2" fmla="*/ 0 h 420624"/>
              </a:gdLst>
              <a:ahLst/>
              <a:cxnLst>
                <a:cxn ang="0">
                  <a:pos x="connsiteX0" y="connsiteY0"/>
                </a:cxn>
                <a:cxn ang="0">
                  <a:pos x="connsiteX1" y="connsiteY1"/>
                </a:cxn>
                <a:cxn ang="0">
                  <a:pos x="connsiteX2" y="connsiteY2"/>
                </a:cxn>
              </a:cxnLst>
              <a:rect l="l" t="t" r="r" b="b"/>
              <a:pathLst>
                <a:path w="237744" h="420624">
                  <a:moveTo>
                    <a:pt x="0" y="420624"/>
                  </a:moveTo>
                  <a:lnTo>
                    <a:pt x="0" y="73152"/>
                  </a:lnTo>
                  <a:lnTo>
                    <a:pt x="237744" y="0"/>
                  </a:lnTo>
                </a:path>
              </a:pathLst>
            </a:custGeom>
            <a:noFill/>
            <a:ln w="20320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200" dirty="0"/>
            </a:p>
          </p:txBody>
        </p:sp>
      </p:grpSp>
      <p:grpSp>
        <p:nvGrpSpPr>
          <p:cNvPr id="22" name="Group 21">
            <a:extLst>
              <a:ext uri="{FF2B5EF4-FFF2-40B4-BE49-F238E27FC236}">
                <a16:creationId xmlns:a16="http://schemas.microsoft.com/office/drawing/2014/main" id="{1739A413-86A0-5BC1-EE4B-554DAAA467DB}"/>
              </a:ext>
            </a:extLst>
          </p:cNvPr>
          <p:cNvGrpSpPr/>
          <p:nvPr/>
        </p:nvGrpSpPr>
        <p:grpSpPr>
          <a:xfrm>
            <a:off x="6629916" y="1530186"/>
            <a:ext cx="4418423" cy="4223920"/>
            <a:chOff x="6226767" y="4648061"/>
            <a:chExt cx="1142910" cy="1092598"/>
          </a:xfrm>
        </p:grpSpPr>
        <p:sp>
          <p:nvSpPr>
            <p:cNvPr id="10" name="Hexagon 9">
              <a:extLst>
                <a:ext uri="{FF2B5EF4-FFF2-40B4-BE49-F238E27FC236}">
                  <a16:creationId xmlns:a16="http://schemas.microsoft.com/office/drawing/2014/main" id="{111EABA9-3594-010D-51AD-053365A62F11}"/>
                </a:ext>
              </a:extLst>
            </p:cNvPr>
            <p:cNvSpPr/>
            <p:nvPr/>
          </p:nvSpPr>
          <p:spPr>
            <a:xfrm rot="1782986">
              <a:off x="6226767" y="4648061"/>
              <a:ext cx="1142910" cy="985264"/>
            </a:xfrm>
            <a:prstGeom prst="hexagon">
              <a:avLst>
                <a:gd name="adj" fmla="val 28965"/>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1" name="Group 10">
              <a:extLst>
                <a:ext uri="{FF2B5EF4-FFF2-40B4-BE49-F238E27FC236}">
                  <a16:creationId xmlns:a16="http://schemas.microsoft.com/office/drawing/2014/main" id="{BD11F089-C7A0-E69D-8099-CF5636E3D69F}"/>
                </a:ext>
              </a:extLst>
            </p:cNvPr>
            <p:cNvGrpSpPr/>
            <p:nvPr/>
          </p:nvGrpSpPr>
          <p:grpSpPr>
            <a:xfrm>
              <a:off x="6379479" y="4877978"/>
              <a:ext cx="683203" cy="862681"/>
              <a:chOff x="8610677" y="1949046"/>
              <a:chExt cx="1635723" cy="2065428"/>
            </a:xfrm>
            <a:solidFill>
              <a:schemeClr val="bg1"/>
            </a:solidFill>
          </p:grpSpPr>
          <p:grpSp>
            <p:nvGrpSpPr>
              <p:cNvPr id="12" name="Group 11">
                <a:extLst>
                  <a:ext uri="{FF2B5EF4-FFF2-40B4-BE49-F238E27FC236}">
                    <a16:creationId xmlns:a16="http://schemas.microsoft.com/office/drawing/2014/main" id="{8F3B77D9-3C82-74B6-6537-ADD30E704B6E}"/>
                  </a:ext>
                </a:extLst>
              </p:cNvPr>
              <p:cNvGrpSpPr/>
              <p:nvPr/>
            </p:nvGrpSpPr>
            <p:grpSpPr>
              <a:xfrm>
                <a:off x="9523345" y="1949046"/>
                <a:ext cx="723055" cy="2065428"/>
                <a:chOff x="2068313" y="2482622"/>
                <a:chExt cx="376359" cy="1075080"/>
              </a:xfrm>
              <a:grpFill/>
            </p:grpSpPr>
            <p:sp>
              <p:nvSpPr>
                <p:cNvPr id="20" name="Round Same Side Corner Rectangle 23">
                  <a:extLst>
                    <a:ext uri="{FF2B5EF4-FFF2-40B4-BE49-F238E27FC236}">
                      <a16:creationId xmlns:a16="http://schemas.microsoft.com/office/drawing/2014/main" id="{3DEA24F8-BA42-2182-25E8-47EAF33CC14C}"/>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1" name="Oval 20">
                  <a:extLst>
                    <a:ext uri="{FF2B5EF4-FFF2-40B4-BE49-F238E27FC236}">
                      <a16:creationId xmlns:a16="http://schemas.microsoft.com/office/drawing/2014/main" id="{AC232DFF-B501-7ADF-1AAF-5F5BD3C939F7}"/>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3" name="Group 12">
                <a:extLst>
                  <a:ext uri="{FF2B5EF4-FFF2-40B4-BE49-F238E27FC236}">
                    <a16:creationId xmlns:a16="http://schemas.microsoft.com/office/drawing/2014/main" id="{7F46BACF-3C1B-94D8-63F4-227752E9D782}"/>
                  </a:ext>
                </a:extLst>
              </p:cNvPr>
              <p:cNvGrpSpPr/>
              <p:nvPr/>
            </p:nvGrpSpPr>
            <p:grpSpPr>
              <a:xfrm rot="1340767">
                <a:off x="8610677" y="2757147"/>
                <a:ext cx="1143373" cy="765710"/>
                <a:chOff x="8638649" y="2848747"/>
                <a:chExt cx="1143373" cy="765710"/>
              </a:xfrm>
              <a:grpFill/>
            </p:grpSpPr>
            <p:grpSp>
              <p:nvGrpSpPr>
                <p:cNvPr id="14" name="Group 13">
                  <a:extLst>
                    <a:ext uri="{FF2B5EF4-FFF2-40B4-BE49-F238E27FC236}">
                      <a16:creationId xmlns:a16="http://schemas.microsoft.com/office/drawing/2014/main" id="{B3706B57-E392-CD98-297D-9D2A54E19155}"/>
                    </a:ext>
                  </a:extLst>
                </p:cNvPr>
                <p:cNvGrpSpPr/>
                <p:nvPr/>
              </p:nvGrpSpPr>
              <p:grpSpPr>
                <a:xfrm>
                  <a:off x="9199056" y="3070836"/>
                  <a:ext cx="473281" cy="543621"/>
                  <a:chOff x="2968390" y="1782471"/>
                  <a:chExt cx="241654" cy="277569"/>
                </a:xfrm>
                <a:grpFill/>
              </p:grpSpPr>
              <p:sp>
                <p:nvSpPr>
                  <p:cNvPr id="18" name="Round Same Side Corner Rectangle 25">
                    <a:extLst>
                      <a:ext uri="{FF2B5EF4-FFF2-40B4-BE49-F238E27FC236}">
                        <a16:creationId xmlns:a16="http://schemas.microsoft.com/office/drawing/2014/main" id="{B7C0F052-DCC8-3069-57AD-2B9EA4D18215}"/>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 name="Round Same Side Corner Rectangle 26">
                    <a:extLst>
                      <a:ext uri="{FF2B5EF4-FFF2-40B4-BE49-F238E27FC236}">
                        <a16:creationId xmlns:a16="http://schemas.microsoft.com/office/drawing/2014/main" id="{9F748DB9-9C1D-17A2-7278-8817F5DFAF11}"/>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5" name="Rectangle 14">
                  <a:extLst>
                    <a:ext uri="{FF2B5EF4-FFF2-40B4-BE49-F238E27FC236}">
                      <a16:creationId xmlns:a16="http://schemas.microsoft.com/office/drawing/2014/main" id="{E0AB0080-EF1D-F9BF-471B-FC1498CEF8B2}"/>
                    </a:ext>
                  </a:extLst>
                </p:cNvPr>
                <p:cNvSpPr/>
                <p:nvPr/>
              </p:nvSpPr>
              <p:spPr>
                <a:xfrm rot="18896039">
                  <a:off x="8941395" y="2835615"/>
                  <a:ext cx="89541" cy="695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Round Same Side Corner Rectangle 26">
                  <a:extLst>
                    <a:ext uri="{FF2B5EF4-FFF2-40B4-BE49-F238E27FC236}">
                      <a16:creationId xmlns:a16="http://schemas.microsoft.com/office/drawing/2014/main" id="{CCEA5D58-8467-37FB-9285-03777E833214}"/>
                    </a:ext>
                  </a:extLst>
                </p:cNvPr>
                <p:cNvSpPr/>
                <p:nvPr/>
              </p:nvSpPr>
              <p:spPr>
                <a:xfrm rot="16535945">
                  <a:off x="9409026" y="2820208"/>
                  <a:ext cx="197815" cy="548177"/>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cxnSp>
              <p:nvCxnSpPr>
                <p:cNvPr id="17" name="Straight Arrow Connector 16">
                  <a:extLst>
                    <a:ext uri="{FF2B5EF4-FFF2-40B4-BE49-F238E27FC236}">
                      <a16:creationId xmlns:a16="http://schemas.microsoft.com/office/drawing/2014/main" id="{3A95CED2-9F89-97E9-04C1-884E1E5BAA79}"/>
                    </a:ext>
                  </a:extLst>
                </p:cNvPr>
                <p:cNvCxnSpPr>
                  <a:cxnSpLocks/>
                </p:cNvCxnSpPr>
                <p:nvPr/>
              </p:nvCxnSpPr>
              <p:spPr>
                <a:xfrm flipH="1">
                  <a:off x="9233205" y="2848747"/>
                  <a:ext cx="146520" cy="214069"/>
                </a:xfrm>
                <a:prstGeom prst="straightConnector1">
                  <a:avLst/>
                </a:prstGeom>
                <a:grp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5974A-0320-6B3E-3925-95757301DCD9}"/>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نظام حماية الطفل</a:t>
            </a:r>
            <a:endParaRPr lang="en-BE"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8B47174-87AE-EB29-620A-970F272FC670}"/>
              </a:ext>
            </a:extLst>
          </p:cNvPr>
          <p:cNvSpPr txBox="1"/>
          <p:nvPr/>
        </p:nvSpPr>
        <p:spPr>
          <a:xfrm>
            <a:off x="7858916" y="1496214"/>
            <a:ext cx="3130670" cy="2246769"/>
          </a:xfrm>
          <a:prstGeom prst="rect">
            <a:avLst/>
          </a:prstGeom>
          <a:noFill/>
        </p:spPr>
        <p:txBody>
          <a:bodyPr wrap="square" rtlCol="0">
            <a:spAutoFit/>
          </a:bodyPr>
          <a:lstStyle/>
          <a:p>
            <a:pPr algn="r" rtl="1"/>
            <a:r>
              <a:rPr lang="en-GB" sz="2000" b="1" dirty="0">
                <a:latin typeface="Calibri" panose="020F0502020204030204" pitchFamily="34" charset="0"/>
                <a:cs typeface="Calibri" panose="020F0502020204030204" pitchFamily="34" charset="0"/>
              </a:rPr>
              <a:t>رسمي و غير رسمي</a:t>
            </a:r>
            <a:endParaRPr lang="ar-SA" sz="2000" b="1" dirty="0">
              <a:latin typeface="Calibri" panose="020F0502020204030204" pitchFamily="34" charset="0"/>
              <a:cs typeface="Calibri" panose="020F0502020204030204" pitchFamily="34" charset="0"/>
            </a:endParaRPr>
          </a:p>
          <a:p>
            <a:pPr algn="r" rtl="1"/>
            <a:r>
              <a:rPr lang="ar-SA" sz="2000" b="1" dirty="0">
                <a:latin typeface="Calibri" panose="020F0502020204030204" pitchFamily="34" charset="0"/>
                <a:cs typeface="Calibri" panose="020F0502020204030204" pitchFamily="34" charset="0"/>
              </a:rPr>
              <a:t>هيكلي </a:t>
            </a:r>
            <a:r>
              <a:rPr lang="en-GB" sz="2000" dirty="0">
                <a:latin typeface="Calibri" panose="020F0502020204030204" pitchFamily="34" charset="0"/>
                <a:cs typeface="Calibri" panose="020F0502020204030204" pitchFamily="34" charset="0"/>
              </a:rPr>
              <a:t>عبر جميع القطاعات الاجتماعية - وخاصة الرعاية الاجتماعية والتعليم والصحة والأمن والعدالة التي تم إنشاؤها </a:t>
            </a:r>
            <a:r>
              <a:rPr lang="ar-SA" sz="2000" b="1" dirty="0">
                <a:latin typeface="Calibri" panose="020F0502020204030204" pitchFamily="34" charset="0"/>
                <a:cs typeface="Calibri" panose="020F0502020204030204" pitchFamily="34" charset="0"/>
              </a:rPr>
              <a:t>ل</a:t>
            </a:r>
            <a:r>
              <a:rPr lang="en-GB" sz="2000" b="1" dirty="0">
                <a:latin typeface="Calibri" panose="020F0502020204030204" pitchFamily="34" charset="0"/>
                <a:cs typeface="Calibri" panose="020F0502020204030204" pitchFamily="34" charset="0"/>
              </a:rPr>
              <a:t>منع والاستجابة</a:t>
            </a:r>
            <a:r>
              <a:rPr lang="ar-SA" sz="2000" b="1" dirty="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للعنف والإساءة والإهمال واستغلال الأطفال.</a:t>
            </a:r>
            <a:endParaRPr lang="en-GB"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B4650BD-A0F8-5030-D184-9F6DA9431C96}"/>
              </a:ext>
            </a:extLst>
          </p:cNvPr>
          <p:cNvSpPr txBox="1"/>
          <p:nvPr/>
        </p:nvSpPr>
        <p:spPr>
          <a:xfrm>
            <a:off x="319315" y="1496214"/>
            <a:ext cx="5776685" cy="2831544"/>
          </a:xfrm>
          <a:prstGeom prst="rect">
            <a:avLst/>
          </a:prstGeom>
          <a:noFill/>
        </p:spPr>
        <p:txBody>
          <a:bodyPr wrap="square" rtlCol="0">
            <a:spAutoFit/>
          </a:bodyPr>
          <a:lstStyle/>
          <a:p>
            <a:pPr algn="r" rtl="1"/>
            <a:r>
              <a:rPr lang="en-GB" sz="2000" dirty="0">
                <a:latin typeface="Calibri" panose="020F0502020204030204" pitchFamily="34" charset="0"/>
                <a:cs typeface="Calibri" panose="020F0502020204030204" pitchFamily="34" charset="0"/>
              </a:rPr>
              <a:t>يحتوي نظام حماية الطفل على مجموعة من الجهات الفاعلة والأشياء التي تعمل معًا:</a:t>
            </a:r>
          </a:p>
          <a:p>
            <a:pPr marL="342900" indent="-342900" algn="r" rtl="1">
              <a:buFont typeface="Arial" panose="020B0604020202020204" pitchFamily="34" charset="0"/>
              <a:buChar char="•"/>
            </a:pPr>
            <a:r>
              <a:rPr lang="en-GB" sz="2000" dirty="0">
                <a:latin typeface="Calibri" panose="020F0502020204030204" pitchFamily="34" charset="0"/>
                <a:cs typeface="Calibri" panose="020F0502020204030204" pitchFamily="34" charset="0"/>
              </a:rPr>
              <a:t>القوانين والسياسات وال</a:t>
            </a:r>
            <a:r>
              <a:rPr lang="ar-SA" sz="2000" dirty="0">
                <a:latin typeface="Calibri" panose="020F0502020204030204" pitchFamily="34" charset="0"/>
                <a:cs typeface="Calibri" panose="020F0502020204030204" pitchFamily="34" charset="0"/>
              </a:rPr>
              <a:t>نظم</a:t>
            </a:r>
            <a:endParaRPr lang="en-GB" sz="2000" dirty="0">
              <a:latin typeface="Calibri" panose="020F0502020204030204" pitchFamily="34" charset="0"/>
              <a:cs typeface="Calibri" panose="020F0502020204030204" pitchFamily="34" charset="0"/>
            </a:endParaRPr>
          </a:p>
          <a:p>
            <a:pPr marL="342900" indent="-342900" algn="r" rtl="1">
              <a:buFont typeface="Arial" panose="020B0604020202020204" pitchFamily="34" charset="0"/>
              <a:buChar char="•"/>
            </a:pPr>
            <a:r>
              <a:rPr lang="en-GB" sz="2000" dirty="0">
                <a:latin typeface="Calibri" panose="020F0502020204030204" pitchFamily="34" charset="0"/>
                <a:cs typeface="Calibri" panose="020F0502020204030204" pitchFamily="34" charset="0"/>
              </a:rPr>
              <a:t>الحكومة و</a:t>
            </a:r>
            <a:r>
              <a:rPr lang="ar-SA" sz="2000" dirty="0">
                <a:latin typeface="Calibri" panose="020F0502020204030204" pitchFamily="34" charset="0"/>
                <a:cs typeface="Calibri" panose="020F0502020204030204" pitchFamily="34" charset="0"/>
              </a:rPr>
              <a:t> السلطات </a:t>
            </a:r>
            <a:r>
              <a:rPr lang="en-GB" sz="2000" dirty="0">
                <a:latin typeface="Calibri" panose="020F0502020204030204" pitchFamily="34" charset="0"/>
                <a:cs typeface="Calibri" panose="020F0502020204030204" pitchFamily="34" charset="0"/>
              </a:rPr>
              <a:t>المحلية</a:t>
            </a:r>
            <a:endParaRPr lang="ar-SA" sz="2000" dirty="0">
              <a:latin typeface="Calibri" panose="020F0502020204030204" pitchFamily="34" charset="0"/>
              <a:cs typeface="Calibri" panose="020F0502020204030204" pitchFamily="34" charset="0"/>
            </a:endParaRPr>
          </a:p>
          <a:p>
            <a:pPr marL="342900" indent="-342900" algn="r" rtl="1">
              <a:buFont typeface="Arial" panose="020B0604020202020204" pitchFamily="34" charset="0"/>
              <a:buChar char="•"/>
            </a:pPr>
            <a:r>
              <a:rPr lang="en-GB" sz="2000" dirty="0">
                <a:latin typeface="Calibri" panose="020F0502020204030204" pitchFamily="34" charset="0"/>
                <a:cs typeface="Calibri" panose="020F0502020204030204" pitchFamily="34" charset="0"/>
              </a:rPr>
              <a:t>الجهات الفاعلة غير الحكومية</a:t>
            </a:r>
            <a:r>
              <a:rPr lang="ar-SA" sz="2000" dirty="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والوكالات</a:t>
            </a:r>
          </a:p>
          <a:p>
            <a:pPr marL="342900" indent="-342900" algn="r" rtl="1">
              <a:buFont typeface="Arial" panose="020B0604020202020204" pitchFamily="34" charset="0"/>
              <a:buChar char="•"/>
            </a:pPr>
            <a:r>
              <a:rPr lang="ar-SA" sz="2000" dirty="0">
                <a:latin typeface="Calibri" panose="020F0502020204030204" pitchFamily="34" charset="0"/>
                <a:cs typeface="Calibri" panose="020F0502020204030204" pitchFamily="34" charset="0"/>
              </a:rPr>
              <a:t>ال</a:t>
            </a:r>
            <a:r>
              <a:rPr lang="en-GB" sz="2000" dirty="0">
                <a:latin typeface="Calibri" panose="020F0502020204030204" pitchFamily="34" charset="0"/>
                <a:cs typeface="Calibri" panose="020F0502020204030204" pitchFamily="34" charset="0"/>
              </a:rPr>
              <a:t>مجتمعات</a:t>
            </a:r>
          </a:p>
          <a:p>
            <a:pPr marL="342900" indent="-342900" algn="r" rtl="1">
              <a:buFont typeface="Arial" panose="020B0604020202020204" pitchFamily="34" charset="0"/>
              <a:buChar char="•"/>
            </a:pPr>
            <a:r>
              <a:rPr lang="en-GB" sz="2000" dirty="0">
                <a:latin typeface="Calibri" panose="020F0502020204030204" pitchFamily="34" charset="0"/>
                <a:cs typeface="Calibri" panose="020F0502020204030204" pitchFamily="34" charset="0"/>
              </a:rPr>
              <a:t>العائلات</a:t>
            </a:r>
          </a:p>
          <a:p>
            <a:pPr marL="342900" indent="-342900" algn="r" rtl="1">
              <a:buFont typeface="Arial" panose="020B0604020202020204" pitchFamily="34" charset="0"/>
              <a:buChar char="•"/>
            </a:pPr>
            <a:r>
              <a:rPr lang="ar-SA" sz="2000" dirty="0">
                <a:latin typeface="Calibri" panose="020F0502020204030204" pitchFamily="34" charset="0"/>
                <a:cs typeface="Calibri" panose="020F0502020204030204" pitchFamily="34" charset="0"/>
              </a:rPr>
              <a:t>ال</a:t>
            </a:r>
            <a:r>
              <a:rPr lang="en-GB" sz="2000" dirty="0">
                <a:latin typeface="Calibri" panose="020F0502020204030204" pitchFamily="34" charset="0"/>
                <a:cs typeface="Calibri" panose="020F0502020204030204" pitchFamily="34" charset="0"/>
              </a:rPr>
              <a:t>أطفال</a:t>
            </a:r>
          </a:p>
          <a:p>
            <a:pPr marL="285750" indent="-285750" algn="r" rtl="1">
              <a:buFontTx/>
              <a:buChar char="-"/>
            </a:pPr>
            <a:endParaRPr lang="en-GB" dirty="0">
              <a:latin typeface="Arial" panose="020B0604020202020204" pitchFamily="34" charset="0"/>
              <a:cs typeface="Arial" panose="020B0604020202020204" pitchFamily="34" charset="0"/>
            </a:endParaRPr>
          </a:p>
        </p:txBody>
      </p:sp>
      <p:pic>
        <p:nvPicPr>
          <p:cNvPr id="6" name="Graphic 5" descr="Puzzle pieces with solid fill">
            <a:extLst>
              <a:ext uri="{FF2B5EF4-FFF2-40B4-BE49-F238E27FC236}">
                <a16:creationId xmlns:a16="http://schemas.microsoft.com/office/drawing/2014/main" id="{862136B1-E265-007A-60CB-350AC2E442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5421" y="2874671"/>
            <a:ext cx="3427460" cy="3427460"/>
          </a:xfrm>
          <a:prstGeom prst="rect">
            <a:avLst/>
          </a:prstGeom>
        </p:spPr>
      </p:pic>
    </p:spTree>
    <p:extLst>
      <p:ext uri="{BB962C8B-B14F-4D97-AF65-F5344CB8AC3E}">
        <p14:creationId xmlns:p14="http://schemas.microsoft.com/office/powerpoint/2010/main" val="617524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1E285FCE-6954-4721-AA77-342BE017FAB6}"/>
              </a:ext>
            </a:extLst>
          </p:cNvPr>
          <p:cNvSpPr txBox="1"/>
          <p:nvPr/>
        </p:nvSpPr>
        <p:spPr>
          <a:xfrm>
            <a:off x="1765505" y="4999299"/>
            <a:ext cx="4677292" cy="628708"/>
          </a:xfrm>
          <a:prstGeom prst="rect">
            <a:avLst/>
          </a:prstGeom>
          <a:solidFill>
            <a:schemeClr val="bg1"/>
          </a:solidFill>
          <a:ln>
            <a:solidFill>
              <a:schemeClr val="accent1"/>
            </a:solidFill>
          </a:ln>
        </p:spPr>
        <p:txBody>
          <a:bodyPr wrap="square" anchor="ctr" anchorCtr="0">
            <a:noAutofit/>
          </a:bodyPr>
          <a:lstStyle/>
          <a:p>
            <a:pPr lvl="0" algn="ctr" rtl="1">
              <a:lnSpc>
                <a:spcPct val="107000"/>
              </a:lnSpc>
              <a:spcAft>
                <a:spcPts val="800"/>
              </a:spcAft>
            </a:pPr>
            <a:r>
              <a:rPr lang="en-US" sz="1600" b="1" dirty="0">
                <a:effectLst/>
                <a:latin typeface="Helvetica Neue"/>
                <a:ea typeface="Calibri" panose="020F0502020204030204" pitchFamily="34" charset="0"/>
                <a:cs typeface="Calibri" panose="020F0502020204030204" pitchFamily="34" charset="0"/>
              </a:rPr>
              <a:t>طفل</a:t>
            </a:r>
          </a:p>
        </p:txBody>
      </p:sp>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lstStyle/>
          <a:p>
            <a:pPr rtl="1"/>
            <a:r>
              <a:rPr lang="en-CA" dirty="0">
                <a:latin typeface="Calibri" panose="020F0502020204030204" pitchFamily="34" charset="0"/>
                <a:cs typeface="Calibri" panose="020F0502020204030204" pitchFamily="34" charset="0"/>
              </a:rPr>
              <a:t>تطبيق نهج </a:t>
            </a:r>
            <a:r>
              <a:rPr lang="ar-SA" dirty="0">
                <a:latin typeface="Calibri" panose="020F0502020204030204" pitchFamily="34" charset="0"/>
                <a:cs typeface="Calibri" panose="020F0502020204030204" pitchFamily="34" charset="0"/>
              </a:rPr>
              <a:t>ال</a:t>
            </a:r>
            <a:r>
              <a:rPr lang="en-CA" dirty="0">
                <a:latin typeface="Calibri" panose="020F0502020204030204" pitchFamily="34" charset="0"/>
                <a:cs typeface="Calibri" panose="020F0502020204030204" pitchFamily="34" charset="0"/>
              </a:rPr>
              <a:t>بيئ</a:t>
            </a:r>
            <a:r>
              <a:rPr lang="ar-SA" dirty="0">
                <a:latin typeface="Calibri" panose="020F0502020204030204" pitchFamily="34" charset="0"/>
                <a:cs typeface="Calibri" panose="020F0502020204030204" pitchFamily="34" charset="0"/>
              </a:rPr>
              <a:t>ة الاجتماعية</a:t>
            </a:r>
            <a:endParaRPr lang="en-CA" dirty="0">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id="{84B4DA82-9DF5-4819-9CDB-04A5EA7B9523}"/>
              </a:ext>
            </a:extLst>
          </p:cNvPr>
          <p:cNvSpPr/>
          <p:nvPr/>
        </p:nvSpPr>
        <p:spPr>
          <a:xfrm>
            <a:off x="3586172" y="1346805"/>
            <a:ext cx="7801386" cy="78013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Oval 31">
            <a:extLst>
              <a:ext uri="{FF2B5EF4-FFF2-40B4-BE49-F238E27FC236}">
                <a16:creationId xmlns:a16="http://schemas.microsoft.com/office/drawing/2014/main" id="{B2DA546D-2EDD-4DB7-92CD-D517EC409ABB}"/>
              </a:ext>
            </a:extLst>
          </p:cNvPr>
          <p:cNvSpPr/>
          <p:nvPr/>
        </p:nvSpPr>
        <p:spPr>
          <a:xfrm>
            <a:off x="4184197" y="1956118"/>
            <a:ext cx="6574444" cy="657444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0" name="Oval 29">
            <a:extLst>
              <a:ext uri="{FF2B5EF4-FFF2-40B4-BE49-F238E27FC236}">
                <a16:creationId xmlns:a16="http://schemas.microsoft.com/office/drawing/2014/main" id="{20DD92F8-D6CB-42B4-9863-E94B4577E6AE}"/>
              </a:ext>
            </a:extLst>
          </p:cNvPr>
          <p:cNvSpPr/>
          <p:nvPr/>
        </p:nvSpPr>
        <p:spPr>
          <a:xfrm>
            <a:off x="4764241" y="2523285"/>
            <a:ext cx="5385038" cy="53850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9" name="Oval 28">
            <a:extLst>
              <a:ext uri="{FF2B5EF4-FFF2-40B4-BE49-F238E27FC236}">
                <a16:creationId xmlns:a16="http://schemas.microsoft.com/office/drawing/2014/main" id="{47AB4EB1-ED40-4F21-A945-EC514FD2A7EA}"/>
              </a:ext>
            </a:extLst>
          </p:cNvPr>
          <p:cNvSpPr/>
          <p:nvPr/>
        </p:nvSpPr>
        <p:spPr>
          <a:xfrm>
            <a:off x="5383829" y="3105543"/>
            <a:ext cx="4145862" cy="414586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8" name="Oval 27">
            <a:extLst>
              <a:ext uri="{FF2B5EF4-FFF2-40B4-BE49-F238E27FC236}">
                <a16:creationId xmlns:a16="http://schemas.microsoft.com/office/drawing/2014/main" id="{F9EB5331-BF39-4E4A-A8FE-4EAD8556F3A7}"/>
              </a:ext>
            </a:extLst>
          </p:cNvPr>
          <p:cNvSpPr/>
          <p:nvPr/>
        </p:nvSpPr>
        <p:spPr>
          <a:xfrm>
            <a:off x="6085395" y="3734452"/>
            <a:ext cx="2802940" cy="2802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23" name="Group 22">
            <a:extLst>
              <a:ext uri="{FF2B5EF4-FFF2-40B4-BE49-F238E27FC236}">
                <a16:creationId xmlns:a16="http://schemas.microsoft.com/office/drawing/2014/main" id="{9AF05B56-E5B1-432B-B223-AD567EA8367C}"/>
              </a:ext>
            </a:extLst>
          </p:cNvPr>
          <p:cNvGrpSpPr/>
          <p:nvPr/>
        </p:nvGrpSpPr>
        <p:grpSpPr>
          <a:xfrm>
            <a:off x="7123547" y="4391502"/>
            <a:ext cx="671707" cy="1493118"/>
            <a:chOff x="3524508" y="2679091"/>
            <a:chExt cx="327409" cy="727787"/>
          </a:xfrm>
          <a:solidFill>
            <a:schemeClr val="accent1"/>
          </a:solidFill>
        </p:grpSpPr>
        <p:sp>
          <p:nvSpPr>
            <p:cNvPr id="24" name="Round Same Side Corner Rectangle 46">
              <a:extLst>
                <a:ext uri="{FF2B5EF4-FFF2-40B4-BE49-F238E27FC236}">
                  <a16:creationId xmlns:a16="http://schemas.microsoft.com/office/drawing/2014/main" id="{48507F16-304A-4A9C-B6AA-E1B4EBF09BDC}"/>
                </a:ext>
              </a:extLst>
            </p:cNvPr>
            <p:cNvSpPr/>
            <p:nvPr/>
          </p:nvSpPr>
          <p:spPr>
            <a:xfrm>
              <a:off x="3526909" y="3062732"/>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5" name="Oval 24">
              <a:extLst>
                <a:ext uri="{FF2B5EF4-FFF2-40B4-BE49-F238E27FC236}">
                  <a16:creationId xmlns:a16="http://schemas.microsoft.com/office/drawing/2014/main" id="{02B38E4B-1479-4912-97B6-270447ED1482}"/>
                </a:ext>
              </a:extLst>
            </p:cNvPr>
            <p:cNvSpPr/>
            <p:nvPr/>
          </p:nvSpPr>
          <p:spPr>
            <a:xfrm>
              <a:off x="3524508" y="2679091"/>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38" name="TextBox 37">
            <a:extLst>
              <a:ext uri="{FF2B5EF4-FFF2-40B4-BE49-F238E27FC236}">
                <a16:creationId xmlns:a16="http://schemas.microsoft.com/office/drawing/2014/main" id="{45079EC1-D715-44BA-8AC7-D32E4D4257D0}"/>
              </a:ext>
            </a:extLst>
          </p:cNvPr>
          <p:cNvSpPr txBox="1"/>
          <p:nvPr/>
        </p:nvSpPr>
        <p:spPr>
          <a:xfrm>
            <a:off x="577899" y="1643075"/>
            <a:ext cx="5507496" cy="586868"/>
          </a:xfrm>
          <a:prstGeom prst="rect">
            <a:avLst/>
          </a:prstGeom>
          <a:solidFill>
            <a:schemeClr val="accent1"/>
          </a:solidFill>
        </p:spPr>
        <p:txBody>
          <a:bodyPr wrap="square" anchor="ctr" anchorCtr="0">
            <a:noAutofit/>
          </a:bodyPr>
          <a:lstStyle/>
          <a:p>
            <a:pPr lvl="0" algn="r" rtl="1">
              <a:lnSpc>
                <a:spcPct val="107000"/>
              </a:lnSpc>
              <a:spcAft>
                <a:spcPts val="800"/>
              </a:spcAft>
            </a:pPr>
            <a:r>
              <a:rPr lang="en-US" sz="1600" b="1" dirty="0">
                <a:solidFill>
                  <a:schemeClr val="bg1"/>
                </a:solidFill>
                <a:effectLst/>
                <a:latin typeface="Helvetica Neue"/>
                <a:ea typeface="Calibri" panose="020F0502020204030204" pitchFamily="34" charset="0"/>
                <a:cs typeface="Calibri" panose="020F0502020204030204" pitchFamily="34" charset="0"/>
              </a:rPr>
              <a:t>الأعراف الاجتماعية والثقافية</a:t>
            </a:r>
          </a:p>
        </p:txBody>
      </p:sp>
      <p:sp>
        <p:nvSpPr>
          <p:cNvPr id="39" name="TextBox 38">
            <a:extLst>
              <a:ext uri="{FF2B5EF4-FFF2-40B4-BE49-F238E27FC236}">
                <a16:creationId xmlns:a16="http://schemas.microsoft.com/office/drawing/2014/main" id="{D28891D9-FF51-48F9-AAEC-BF128056251F}"/>
              </a:ext>
            </a:extLst>
          </p:cNvPr>
          <p:cNvSpPr txBox="1"/>
          <p:nvPr/>
        </p:nvSpPr>
        <p:spPr>
          <a:xfrm>
            <a:off x="811620" y="2485203"/>
            <a:ext cx="4935657" cy="586868"/>
          </a:xfrm>
          <a:prstGeom prst="rect">
            <a:avLst/>
          </a:prstGeom>
          <a:solidFill>
            <a:schemeClr val="accent1">
              <a:lumMod val="60000"/>
              <a:lumOff val="40000"/>
            </a:schemeClr>
          </a:solidFill>
        </p:spPr>
        <p:txBody>
          <a:bodyPr wrap="square" anchor="ctr" anchorCtr="0">
            <a:noAutofit/>
          </a:bodyPr>
          <a:lstStyle/>
          <a:p>
            <a:pPr lvl="0" algn="r" rtl="1">
              <a:lnSpc>
                <a:spcPct val="107000"/>
              </a:lnSpc>
              <a:spcAft>
                <a:spcPts val="800"/>
              </a:spcAft>
            </a:pPr>
            <a:r>
              <a:rPr lang="ar-SA" sz="1600" b="1" dirty="0">
                <a:solidFill>
                  <a:schemeClr val="bg1"/>
                </a:solidFill>
                <a:effectLst/>
                <a:latin typeface="Helvetica Neue"/>
                <a:ea typeface="Calibri" panose="020F0502020204030204" pitchFamily="34" charset="0"/>
                <a:cs typeface="Calibri" panose="020F0502020204030204" pitchFamily="34" charset="0"/>
              </a:rPr>
              <a:t>ال</a:t>
            </a:r>
            <a:r>
              <a:rPr lang="en-US" sz="1600" b="1" dirty="0">
                <a:solidFill>
                  <a:schemeClr val="bg1"/>
                </a:solidFill>
                <a:effectLst/>
                <a:latin typeface="Helvetica Neue"/>
                <a:ea typeface="Calibri" panose="020F0502020204030204" pitchFamily="34" charset="0"/>
                <a:cs typeface="Calibri" panose="020F0502020204030204" pitchFamily="34" charset="0"/>
              </a:rPr>
              <a:t>مجتمع</a:t>
            </a:r>
          </a:p>
        </p:txBody>
      </p:sp>
      <p:sp>
        <p:nvSpPr>
          <p:cNvPr id="40" name="TextBox 39">
            <a:extLst>
              <a:ext uri="{FF2B5EF4-FFF2-40B4-BE49-F238E27FC236}">
                <a16:creationId xmlns:a16="http://schemas.microsoft.com/office/drawing/2014/main" id="{D401039E-282F-4A23-8B58-1D50217261C8}"/>
              </a:ext>
            </a:extLst>
          </p:cNvPr>
          <p:cNvSpPr txBox="1"/>
          <p:nvPr/>
        </p:nvSpPr>
        <p:spPr>
          <a:xfrm>
            <a:off x="1135623" y="3331480"/>
            <a:ext cx="4611654" cy="586868"/>
          </a:xfrm>
          <a:prstGeom prst="rect">
            <a:avLst/>
          </a:prstGeom>
          <a:solidFill>
            <a:schemeClr val="accent1">
              <a:lumMod val="40000"/>
              <a:lumOff val="60000"/>
            </a:schemeClr>
          </a:solidFill>
        </p:spPr>
        <p:txBody>
          <a:bodyPr wrap="square" anchor="ctr" anchorCtr="0">
            <a:noAutofit/>
          </a:bodyPr>
          <a:lstStyle/>
          <a:p>
            <a:pPr lvl="0" algn="r" rtl="1">
              <a:lnSpc>
                <a:spcPct val="107000"/>
              </a:lnSpc>
              <a:spcAft>
                <a:spcPts val="800"/>
              </a:spcAft>
            </a:pPr>
            <a:r>
              <a:rPr lang="ar-SA" sz="1600" b="1" dirty="0">
                <a:effectLst/>
                <a:latin typeface="Helvetica Neue"/>
                <a:ea typeface="Calibri" panose="020F0502020204030204" pitchFamily="34" charset="0"/>
                <a:cs typeface="Calibri" panose="020F0502020204030204" pitchFamily="34" charset="0"/>
              </a:rPr>
              <a:t>ال</a:t>
            </a:r>
            <a:r>
              <a:rPr lang="en-US" sz="1600" b="1" dirty="0">
                <a:effectLst/>
                <a:latin typeface="Helvetica Neue"/>
                <a:ea typeface="Calibri" panose="020F0502020204030204" pitchFamily="34" charset="0"/>
                <a:cs typeface="Calibri" panose="020F0502020204030204" pitchFamily="34" charset="0"/>
              </a:rPr>
              <a:t>مجتمع</a:t>
            </a:r>
            <a:r>
              <a:rPr lang="ar-SA" sz="1600" b="1" dirty="0">
                <a:effectLst/>
                <a:latin typeface="Helvetica Neue"/>
                <a:ea typeface="Calibri" panose="020F0502020204030204" pitchFamily="34" charset="0"/>
                <a:cs typeface="Calibri" panose="020F0502020204030204" pitchFamily="34" charset="0"/>
              </a:rPr>
              <a:t> المحلي</a:t>
            </a:r>
            <a:endParaRPr lang="en-US" sz="1600" b="1" dirty="0">
              <a:effectLst/>
              <a:latin typeface="Helvetica Neue"/>
              <a:ea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CC1FBDBE-AFE4-4521-BDE8-BDF7AE574576}"/>
              </a:ext>
            </a:extLst>
          </p:cNvPr>
          <p:cNvSpPr txBox="1"/>
          <p:nvPr/>
        </p:nvSpPr>
        <p:spPr>
          <a:xfrm>
            <a:off x="1462108" y="4177757"/>
            <a:ext cx="4356191" cy="586868"/>
          </a:xfrm>
          <a:prstGeom prst="rect">
            <a:avLst/>
          </a:prstGeom>
          <a:solidFill>
            <a:schemeClr val="accent1">
              <a:lumMod val="20000"/>
              <a:lumOff val="80000"/>
            </a:schemeClr>
          </a:solidFill>
        </p:spPr>
        <p:txBody>
          <a:bodyPr wrap="square" anchor="ctr" anchorCtr="0">
            <a:noAutofit/>
          </a:bodyPr>
          <a:lstStyle/>
          <a:p>
            <a:pPr lvl="0" algn="r" rtl="1">
              <a:lnSpc>
                <a:spcPct val="107000"/>
              </a:lnSpc>
              <a:spcAft>
                <a:spcPts val="800"/>
              </a:spcAft>
            </a:pPr>
            <a:r>
              <a:rPr lang="ar-SA" sz="1600" b="1" dirty="0">
                <a:effectLst/>
                <a:latin typeface="Helvetica Neue"/>
                <a:ea typeface="Calibri" panose="020F0502020204030204" pitchFamily="34" charset="0"/>
                <a:cs typeface="Calibri" panose="020F0502020204030204" pitchFamily="34" charset="0"/>
              </a:rPr>
              <a:t>ال</a:t>
            </a:r>
            <a:r>
              <a:rPr lang="en-US" sz="1600" b="1" dirty="0">
                <a:effectLst/>
                <a:latin typeface="Helvetica Neue"/>
                <a:ea typeface="Calibri" panose="020F0502020204030204" pitchFamily="34" charset="0"/>
                <a:cs typeface="Calibri" panose="020F0502020204030204" pitchFamily="34" charset="0"/>
              </a:rPr>
              <a:t>عائلة</a:t>
            </a:r>
          </a:p>
        </p:txBody>
      </p:sp>
      <p:sp>
        <p:nvSpPr>
          <p:cNvPr id="42" name="TextBox 41">
            <a:extLst>
              <a:ext uri="{FF2B5EF4-FFF2-40B4-BE49-F238E27FC236}">
                <a16:creationId xmlns:a16="http://schemas.microsoft.com/office/drawing/2014/main" id="{A5DC8F1B-0865-4DBB-A446-F25C6CA0AEAA}"/>
              </a:ext>
            </a:extLst>
          </p:cNvPr>
          <p:cNvSpPr txBox="1"/>
          <p:nvPr/>
        </p:nvSpPr>
        <p:spPr>
          <a:xfrm>
            <a:off x="1867737" y="5024034"/>
            <a:ext cx="4554244" cy="586868"/>
          </a:xfrm>
          <a:prstGeom prst="rect">
            <a:avLst/>
          </a:prstGeom>
          <a:solidFill>
            <a:schemeClr val="bg1"/>
          </a:solidFill>
        </p:spPr>
        <p:txBody>
          <a:bodyPr wrap="square" anchor="ctr" anchorCtr="0">
            <a:noAutofit/>
          </a:bodyPr>
          <a:lstStyle/>
          <a:p>
            <a:pPr lvl="0" algn="r" rtl="1">
              <a:lnSpc>
                <a:spcPct val="107000"/>
              </a:lnSpc>
              <a:spcAft>
                <a:spcPts val="800"/>
              </a:spcAft>
            </a:pPr>
            <a:r>
              <a:rPr lang="ar-SA" sz="1600" b="1" dirty="0">
                <a:effectLst/>
                <a:latin typeface="Helvetica Neue"/>
                <a:ea typeface="Calibri" panose="020F0502020204030204" pitchFamily="34" charset="0"/>
                <a:cs typeface="Calibri" panose="020F0502020204030204" pitchFamily="34" charset="0"/>
              </a:rPr>
              <a:t>ال</a:t>
            </a:r>
            <a:r>
              <a:rPr lang="en-US" sz="1600" b="1" dirty="0">
                <a:effectLst/>
                <a:latin typeface="Helvetica Neue"/>
                <a:ea typeface="Calibri" panose="020F0502020204030204" pitchFamily="34" charset="0"/>
                <a:cs typeface="Calibri" panose="020F0502020204030204" pitchFamily="34" charset="0"/>
              </a:rPr>
              <a:t>طفل</a:t>
            </a:r>
          </a:p>
        </p:txBody>
      </p:sp>
    </p:spTree>
    <p:extLst>
      <p:ext uri="{BB962C8B-B14F-4D97-AF65-F5344CB8AC3E}">
        <p14:creationId xmlns:p14="http://schemas.microsoft.com/office/powerpoint/2010/main" val="3140628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F9A09-E566-DC8B-BDBD-C94033B2B925}"/>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نظام حماية الطفل في السياق الخاص بك</a:t>
            </a:r>
            <a:endParaRPr lang="en-BE" dirty="0">
              <a:latin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853B4A47-EE30-937C-0F70-1157CE9E1F23}"/>
              </a:ext>
            </a:extLst>
          </p:cNvPr>
          <p:cNvSpPr/>
          <p:nvPr/>
        </p:nvSpPr>
        <p:spPr>
          <a:xfrm>
            <a:off x="2947575" y="1160181"/>
            <a:ext cx="6097410" cy="503860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9AE9B883-6722-F30C-7ED3-F8EE756663CA}"/>
              </a:ext>
            </a:extLst>
          </p:cNvPr>
          <p:cNvSpPr/>
          <p:nvPr/>
        </p:nvSpPr>
        <p:spPr>
          <a:xfrm>
            <a:off x="3623871" y="1309571"/>
            <a:ext cx="4854800" cy="43882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454874FF-9D10-F9E8-0C3B-2E61CA6734B6}"/>
              </a:ext>
            </a:extLst>
          </p:cNvPr>
          <p:cNvSpPr/>
          <p:nvPr/>
        </p:nvSpPr>
        <p:spPr>
          <a:xfrm>
            <a:off x="4127532" y="1557336"/>
            <a:ext cx="3780148" cy="32612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57852BC6-61F2-CF19-7A06-B2F4D3EDAB55}"/>
              </a:ext>
            </a:extLst>
          </p:cNvPr>
          <p:cNvSpPr/>
          <p:nvPr/>
        </p:nvSpPr>
        <p:spPr>
          <a:xfrm>
            <a:off x="4821728" y="1831189"/>
            <a:ext cx="2246073" cy="215861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799EEDF0-E4ED-037D-18C0-8C938344F097}"/>
              </a:ext>
            </a:extLst>
          </p:cNvPr>
          <p:cNvSpPr/>
          <p:nvPr/>
        </p:nvSpPr>
        <p:spPr>
          <a:xfrm>
            <a:off x="5347554" y="2029467"/>
            <a:ext cx="1297451" cy="137820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4A9A6D70-7D73-135C-E7A0-1F8E67F3DE55}"/>
              </a:ext>
            </a:extLst>
          </p:cNvPr>
          <p:cNvCxnSpPr>
            <a:cxnSpLocks/>
            <a:stCxn id="2" idx="0"/>
            <a:endCxn id="2" idx="4"/>
          </p:cNvCxnSpPr>
          <p:nvPr/>
        </p:nvCxnSpPr>
        <p:spPr>
          <a:xfrm>
            <a:off x="5996280" y="1160181"/>
            <a:ext cx="0" cy="5038606"/>
          </a:xfrm>
          <a:prstGeom prst="line">
            <a:avLst/>
          </a:prstGeom>
          <a:ln w="5715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97E3F3D-3694-9E9D-38C9-BE694FEDE184}"/>
              </a:ext>
            </a:extLst>
          </p:cNvPr>
          <p:cNvSpPr txBox="1"/>
          <p:nvPr/>
        </p:nvSpPr>
        <p:spPr>
          <a:xfrm>
            <a:off x="599626" y="3266552"/>
            <a:ext cx="2187019" cy="461665"/>
          </a:xfrm>
          <a:prstGeom prst="rect">
            <a:avLst/>
          </a:prstGeom>
          <a:noFill/>
        </p:spPr>
        <p:txBody>
          <a:bodyPr wrap="square" rtlCol="0">
            <a:spAutoFit/>
          </a:bodyPr>
          <a:lstStyle/>
          <a:p>
            <a:pPr algn="ctr" rtl="1"/>
            <a:r>
              <a:rPr lang="ar-SA" sz="2400" b="1" dirty="0">
                <a:solidFill>
                  <a:schemeClr val="accent1"/>
                </a:solidFill>
                <a:latin typeface="Arial" panose="020B0604020202020204" pitchFamily="34" charset="0"/>
                <a:cs typeface="Arial" panose="020B0604020202020204" pitchFamily="34" charset="0"/>
              </a:rPr>
              <a:t>رسمي</a:t>
            </a:r>
            <a:endParaRPr lang="en-BE" sz="2400" b="1" dirty="0">
              <a:solidFill>
                <a:schemeClr val="accent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4A436FC-1C78-B5AD-1E96-875C86C49F15}"/>
              </a:ext>
            </a:extLst>
          </p:cNvPr>
          <p:cNvSpPr txBox="1"/>
          <p:nvPr/>
        </p:nvSpPr>
        <p:spPr>
          <a:xfrm>
            <a:off x="9624698" y="3266552"/>
            <a:ext cx="1967676" cy="461665"/>
          </a:xfrm>
          <a:prstGeom prst="rect">
            <a:avLst/>
          </a:prstGeom>
          <a:noFill/>
        </p:spPr>
        <p:txBody>
          <a:bodyPr wrap="square">
            <a:spAutoFit/>
          </a:bodyPr>
          <a:lstStyle/>
          <a:p>
            <a:pPr algn="ctr" rtl="1"/>
            <a:r>
              <a:rPr lang="en-GB" sz="2400" b="1" dirty="0">
                <a:solidFill>
                  <a:schemeClr val="accent1"/>
                </a:solidFill>
                <a:latin typeface="Arial" panose="020B0604020202020204" pitchFamily="34" charset="0"/>
                <a:cs typeface="Arial" panose="020B0604020202020204" pitchFamily="34" charset="0"/>
              </a:rPr>
              <a:t>غير رسمي</a:t>
            </a:r>
            <a:endParaRPr lang="en-BE" sz="2400" b="1" dirty="0">
              <a:solidFill>
                <a:schemeClr val="accent1"/>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4B76197-A824-035A-19E3-FD8CD6474818}"/>
              </a:ext>
            </a:extLst>
          </p:cNvPr>
          <p:cNvGrpSpPr/>
          <p:nvPr/>
        </p:nvGrpSpPr>
        <p:grpSpPr>
          <a:xfrm>
            <a:off x="10228983" y="337468"/>
            <a:ext cx="1587872" cy="1368854"/>
            <a:chOff x="10228983" y="337468"/>
            <a:chExt cx="1587872" cy="1368854"/>
          </a:xfrm>
        </p:grpSpPr>
        <p:sp>
          <p:nvSpPr>
            <p:cNvPr id="12" name="Hexagon 11">
              <a:extLst>
                <a:ext uri="{FF2B5EF4-FFF2-40B4-BE49-F238E27FC236}">
                  <a16:creationId xmlns:a16="http://schemas.microsoft.com/office/drawing/2014/main" id="{51A80B94-ADB6-D12D-8DC8-2B58B3AA92B9}"/>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B4F15392-326E-0ED1-200B-70075D3B2E6D}"/>
                </a:ext>
              </a:extLst>
            </p:cNvPr>
            <p:cNvGrpSpPr/>
            <p:nvPr/>
          </p:nvGrpSpPr>
          <p:grpSpPr>
            <a:xfrm>
              <a:off x="10621771" y="762700"/>
              <a:ext cx="562136" cy="634675"/>
              <a:chOff x="760175" y="830142"/>
              <a:chExt cx="867619" cy="979579"/>
            </a:xfrm>
          </p:grpSpPr>
          <p:sp>
            <p:nvSpPr>
              <p:cNvPr id="30" name="Rectangle 29">
                <a:extLst>
                  <a:ext uri="{FF2B5EF4-FFF2-40B4-BE49-F238E27FC236}">
                    <a16:creationId xmlns:a16="http://schemas.microsoft.com/office/drawing/2014/main" id="{2F691417-D600-40B9-54AB-9F1D41769FED}"/>
                  </a:ext>
                </a:extLst>
              </p:cNvPr>
              <p:cNvSpPr/>
              <p:nvPr/>
            </p:nvSpPr>
            <p:spPr>
              <a:xfrm>
                <a:off x="864636" y="830142"/>
                <a:ext cx="763158" cy="979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ar-SA" sz="1600" b="1" dirty="0">
                    <a:solidFill>
                      <a:schemeClr val="bg1"/>
                    </a:solidFill>
                    <a:latin typeface="Arial" panose="020B0604020202020204" pitchFamily="34" charset="0"/>
                    <a:cs typeface="Arial" panose="020B0604020202020204" pitchFamily="34" charset="0"/>
                  </a:rPr>
                  <a:t>٧٠</a:t>
                </a:r>
                <a:endParaRPr lang="en-CA" sz="1600" b="1" dirty="0">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69D204AA-69EF-5AAF-4006-32BE094ECBFE}"/>
                  </a:ext>
                </a:extLst>
              </p:cNvPr>
              <p:cNvSpPr/>
              <p:nvPr/>
            </p:nvSpPr>
            <p:spPr>
              <a:xfrm>
                <a:off x="760175" y="830144"/>
                <a:ext cx="149292" cy="9795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79DF0E6D-D65C-60EC-5DCB-C10C22801F95}"/>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8463B055-CA8F-6B4B-07D1-E8627C25EDA2}"/>
                  </a:ext>
                </a:extLst>
              </p:cNvPr>
              <p:cNvSpPr/>
              <p:nvPr/>
            </p:nvSpPr>
            <p:spPr>
              <a:xfrm>
                <a:off x="2121763" y="2323619"/>
                <a:ext cx="200377" cy="17273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58452672-3D45-838B-ED34-8D1B06211FF0}"/>
                  </a:ext>
                </a:extLst>
              </p:cNvPr>
              <p:cNvSpPr/>
              <p:nvPr/>
            </p:nvSpPr>
            <p:spPr>
              <a:xfrm>
                <a:off x="2121762" y="2496169"/>
                <a:ext cx="200377" cy="65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grpSp>
        <p:nvGrpSpPr>
          <p:cNvPr id="13" name="Group 12">
            <a:extLst>
              <a:ext uri="{FF2B5EF4-FFF2-40B4-BE49-F238E27FC236}">
                <a16:creationId xmlns:a16="http://schemas.microsoft.com/office/drawing/2014/main" id="{4D2936DB-21B4-6762-8541-5E741E3B230F}"/>
              </a:ext>
            </a:extLst>
          </p:cNvPr>
          <p:cNvGrpSpPr/>
          <p:nvPr/>
        </p:nvGrpSpPr>
        <p:grpSpPr>
          <a:xfrm>
            <a:off x="5881496" y="2489003"/>
            <a:ext cx="229568" cy="510299"/>
            <a:chOff x="3524508" y="2679091"/>
            <a:chExt cx="327409" cy="727787"/>
          </a:xfrm>
          <a:solidFill>
            <a:schemeClr val="accent1"/>
          </a:solidFill>
        </p:grpSpPr>
        <p:sp>
          <p:nvSpPr>
            <p:cNvPr id="14" name="Round Same Side Corner Rectangle 46">
              <a:extLst>
                <a:ext uri="{FF2B5EF4-FFF2-40B4-BE49-F238E27FC236}">
                  <a16:creationId xmlns:a16="http://schemas.microsoft.com/office/drawing/2014/main" id="{4378EF4D-D181-2952-7C56-DB3BC8E33307}"/>
                </a:ext>
              </a:extLst>
            </p:cNvPr>
            <p:cNvSpPr/>
            <p:nvPr/>
          </p:nvSpPr>
          <p:spPr>
            <a:xfrm>
              <a:off x="3526909" y="3062732"/>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6C68771E-B7A8-9138-DB4F-F594B1A121F3}"/>
                </a:ext>
              </a:extLst>
            </p:cNvPr>
            <p:cNvSpPr/>
            <p:nvPr/>
          </p:nvSpPr>
          <p:spPr>
            <a:xfrm>
              <a:off x="3524508" y="2679091"/>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45932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558"/>
        <p:cNvGrpSpPr/>
        <p:nvPr/>
      </p:nvGrpSpPr>
      <p:grpSpPr>
        <a:xfrm>
          <a:off x="0" y="0"/>
          <a:ext cx="0" cy="0"/>
          <a:chOff x="0" y="0"/>
          <a:chExt cx="0" cy="0"/>
        </a:xfrm>
      </p:grpSpPr>
      <p:sp>
        <p:nvSpPr>
          <p:cNvPr id="13" name="Title 72">
            <a:extLst>
              <a:ext uri="{FF2B5EF4-FFF2-40B4-BE49-F238E27FC236}">
                <a16:creationId xmlns:a16="http://schemas.microsoft.com/office/drawing/2014/main" id="{7F2F2945-9C10-509F-124A-0B01A2A61942}"/>
              </a:ext>
            </a:extLst>
          </p:cNvPr>
          <p:cNvSpPr txBox="1">
            <a:spLocks/>
          </p:cNvSpPr>
          <p:nvPr/>
        </p:nvSpPr>
        <p:spPr>
          <a:xfrm>
            <a:off x="4888700" y="2005410"/>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highlight>
                  <a:srgbClr val="FFFF00"/>
                </a:highlight>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1684750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F07E2-14BD-ABE7-E913-C65AFF54E845}"/>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نقاط التعلم الأساسية</a:t>
            </a:r>
            <a:endParaRPr lang="en-BE" dirty="0">
              <a:latin typeface="Calibri" panose="020F0502020204030204" pitchFamily="34" charset="0"/>
              <a:cs typeface="Calibri" panose="020F0502020204030204" pitchFamily="34" charset="0"/>
            </a:endParaRPr>
          </a:p>
        </p:txBody>
      </p:sp>
      <p:sp>
        <p:nvSpPr>
          <p:cNvPr id="4" name="Google Shape;574;p18">
            <a:extLst>
              <a:ext uri="{FF2B5EF4-FFF2-40B4-BE49-F238E27FC236}">
                <a16:creationId xmlns:a16="http://schemas.microsoft.com/office/drawing/2014/main" id="{D59A82B1-296C-63FE-07A7-6E668E1F8B62}"/>
              </a:ext>
            </a:extLst>
          </p:cNvPr>
          <p:cNvSpPr/>
          <p:nvPr/>
        </p:nvSpPr>
        <p:spPr>
          <a:xfrm>
            <a:off x="3206714" y="2109372"/>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8" name="TextBox 7">
            <a:extLst>
              <a:ext uri="{FF2B5EF4-FFF2-40B4-BE49-F238E27FC236}">
                <a16:creationId xmlns:a16="http://schemas.microsoft.com/office/drawing/2014/main" id="{EA9766F1-C9D9-A1B6-E1F3-26431F31D31C}"/>
              </a:ext>
            </a:extLst>
          </p:cNvPr>
          <p:cNvSpPr txBox="1"/>
          <p:nvPr/>
        </p:nvSpPr>
        <p:spPr>
          <a:xfrm>
            <a:off x="6462487" y="3588657"/>
            <a:ext cx="3858615" cy="1015663"/>
          </a:xfrm>
          <a:prstGeom prst="rect">
            <a:avLst/>
          </a:prstGeom>
          <a:noFill/>
        </p:spPr>
        <p:txBody>
          <a:bodyPr wrap="square" rtlCol="0">
            <a:spAutoFit/>
          </a:bodyPr>
          <a:lstStyle/>
          <a:p>
            <a:pPr algn="r" rtl="1"/>
            <a:r>
              <a:rPr lang="en-GB" sz="2000" dirty="0">
                <a:latin typeface="Calibri" panose="020F0502020204030204" pitchFamily="34" charset="0"/>
                <a:cs typeface="Calibri" panose="020F0502020204030204" pitchFamily="34" charset="0"/>
              </a:rPr>
              <a:t>تعتبر العناصر غير الرسمية لنظام حماية الطفل (الأطفال ، والأسر ، والمجتمعات) من أهم الأنظمة في السياق الإنساني</a:t>
            </a:r>
            <a:endParaRPr lang="en-BE" sz="2000" dirty="0">
              <a:latin typeface="Calibri" panose="020F0502020204030204" pitchFamily="34" charset="0"/>
              <a:cs typeface="Calibri" panose="020F0502020204030204" pitchFamily="34" charset="0"/>
            </a:endParaRPr>
          </a:p>
        </p:txBody>
      </p:sp>
      <p:sp>
        <p:nvSpPr>
          <p:cNvPr id="9" name="Google Shape;572;p18">
            <a:extLst>
              <a:ext uri="{FF2B5EF4-FFF2-40B4-BE49-F238E27FC236}">
                <a16:creationId xmlns:a16="http://schemas.microsoft.com/office/drawing/2014/main" id="{511BFEC3-661C-7C1F-BEEF-2361DDCCCBD5}"/>
              </a:ext>
            </a:extLst>
          </p:cNvPr>
          <p:cNvSpPr/>
          <p:nvPr/>
        </p:nvSpPr>
        <p:spPr>
          <a:xfrm>
            <a:off x="7866014" y="2099685"/>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 name="TextBox 2">
            <a:extLst>
              <a:ext uri="{FF2B5EF4-FFF2-40B4-BE49-F238E27FC236}">
                <a16:creationId xmlns:a16="http://schemas.microsoft.com/office/drawing/2014/main" id="{E8A54887-A134-B8DA-AD7B-079D8356F82A}"/>
              </a:ext>
            </a:extLst>
          </p:cNvPr>
          <p:cNvSpPr txBox="1"/>
          <p:nvPr/>
        </p:nvSpPr>
        <p:spPr>
          <a:xfrm>
            <a:off x="1993679" y="3588657"/>
            <a:ext cx="3612464" cy="1323439"/>
          </a:xfrm>
          <a:prstGeom prst="rect">
            <a:avLst/>
          </a:prstGeom>
          <a:noFill/>
        </p:spPr>
        <p:txBody>
          <a:bodyPr wrap="square" rtlCol="0">
            <a:spAutoFit/>
          </a:bodyPr>
          <a:lstStyle/>
          <a:p>
            <a:pPr algn="r" rtl="1"/>
            <a:r>
              <a:rPr lang="en-GB" sz="2000" dirty="0">
                <a:latin typeface="Calibri" panose="020F0502020204030204" pitchFamily="34" charset="0"/>
                <a:cs typeface="Calibri" panose="020F0502020204030204" pitchFamily="34" charset="0"/>
              </a:rPr>
              <a:t>تعمل الجهات </a:t>
            </a:r>
            <a:r>
              <a:rPr lang="ar-SA" sz="2000" dirty="0">
                <a:latin typeface="Calibri" panose="020F0502020204030204" pitchFamily="34" charset="0"/>
                <a:cs typeface="Calibri" panose="020F0502020204030204" pitchFamily="34" charset="0"/>
              </a:rPr>
              <a:t>الفاعلة </a:t>
            </a:r>
            <a:r>
              <a:rPr lang="en-GB" sz="2000" dirty="0">
                <a:latin typeface="Calibri" panose="020F0502020204030204" pitchFamily="34" charset="0"/>
                <a:cs typeface="Calibri" panose="020F0502020204030204" pitchFamily="34" charset="0"/>
              </a:rPr>
              <a:t>الرسمية وغير الرسمية معًا لمنع العنف </a:t>
            </a:r>
            <a:r>
              <a:rPr lang="ar-SA" sz="2000" dirty="0">
                <a:latin typeface="Calibri" panose="020F0502020204030204" pitchFamily="34" charset="0"/>
                <a:cs typeface="Calibri" panose="020F0502020204030204" pitchFamily="34" charset="0"/>
              </a:rPr>
              <a:t>و الإساءة </a:t>
            </a:r>
            <a:r>
              <a:rPr lang="en-GB" sz="2000" dirty="0">
                <a:latin typeface="Calibri" panose="020F0502020204030204" pitchFamily="34" charset="0"/>
                <a:cs typeface="Calibri" panose="020F0502020204030204" pitchFamily="34" charset="0"/>
              </a:rPr>
              <a:t>والإهمال واستغلال الأطفال والاستجابة له</a:t>
            </a:r>
            <a:r>
              <a:rPr lang="ar-SA" sz="2000" dirty="0">
                <a:latin typeface="Calibri" panose="020F0502020204030204" pitchFamily="34" charset="0"/>
                <a:cs typeface="Calibri" panose="020F0502020204030204" pitchFamily="34" charset="0"/>
              </a:rPr>
              <a:t>ا</a:t>
            </a:r>
            <a:endParaRPr lang="en-B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8304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EF6CB1-FE80-DFF4-28C0-D65772681659}"/>
              </a:ext>
            </a:extLst>
          </p:cNvPr>
          <p:cNvSpPr>
            <a:spLocks noGrp="1"/>
          </p:cNvSpPr>
          <p:nvPr>
            <p:ph type="title"/>
          </p:nvPr>
        </p:nvSpPr>
        <p:spPr/>
        <p:txBody>
          <a:bodyPr/>
          <a:lstStyle/>
          <a:p>
            <a:pPr algn="r" rtl="1"/>
            <a:r>
              <a:rPr lang="en-CA" sz="2400" b="1" dirty="0">
                <a:solidFill>
                  <a:schemeClr val="bg1"/>
                </a:solidFill>
                <a:latin typeface="Calibri" panose="020F0502020204030204" pitchFamily="34" charset="0"/>
                <a:cs typeface="Calibri" panose="020F0502020204030204" pitchFamily="34" charset="0"/>
              </a:rPr>
              <a:t>الجلسة </a:t>
            </a:r>
            <a:r>
              <a:rPr lang="ar-SA" sz="2400" b="1" dirty="0">
                <a:solidFill>
                  <a:schemeClr val="bg1"/>
                </a:solidFill>
                <a:latin typeface="Calibri" panose="020F0502020204030204" pitchFamily="34" charset="0"/>
                <a:cs typeface="Calibri" panose="020F0502020204030204" pitchFamily="34" charset="0"/>
              </a:rPr>
              <a:t>٣</a:t>
            </a:r>
            <a:br>
              <a:rPr lang="en-CA" sz="2400" b="1" dirty="0">
                <a:solidFill>
                  <a:schemeClr val="bg1"/>
                </a:solidFill>
                <a:latin typeface="Calibri" panose="020F0502020204030204" pitchFamily="34" charset="0"/>
                <a:cs typeface="Calibri" panose="020F0502020204030204" pitchFamily="34" charset="0"/>
              </a:rPr>
            </a:br>
            <a:br>
              <a:rPr lang="en-CA" b="1" dirty="0">
                <a:solidFill>
                  <a:schemeClr val="bg1"/>
                </a:solidFill>
                <a:latin typeface="Calibri" panose="020F0502020204030204" pitchFamily="34" charset="0"/>
                <a:cs typeface="Calibri" panose="020F0502020204030204" pitchFamily="34" charset="0"/>
              </a:rPr>
            </a:br>
            <a:r>
              <a:rPr lang="en-US" sz="5400" b="1" dirty="0">
                <a:solidFill>
                  <a:schemeClr val="bg1"/>
                </a:solidFill>
                <a:latin typeface="Calibri" panose="020F0502020204030204" pitchFamily="34" charset="0"/>
                <a:cs typeface="Calibri" panose="020F0502020204030204" pitchFamily="34" charset="0"/>
              </a:rPr>
              <a:t>ما هي مخاطر حماية الطفل الشائعة في السياق الخاص بي؟</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0151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AEFA12-72A6-43DC-F5A0-F310E79328D5}"/>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مخاوف حماية الطفل </a:t>
            </a:r>
            <a:r>
              <a:rPr lang="ar-SA" dirty="0">
                <a:latin typeface="Calibri" panose="020F0502020204030204" pitchFamily="34" charset="0"/>
                <a:cs typeface="Calibri" panose="020F0502020204030204" pitchFamily="34" charset="0"/>
              </a:rPr>
              <a:t>(مراجعة)</a:t>
            </a:r>
            <a:endParaRPr lang="en-BE" dirty="0">
              <a:latin typeface="Calibri" panose="020F0502020204030204" pitchFamily="34" charset="0"/>
              <a:cs typeface="Calibri" panose="020F0502020204030204" pitchFamily="34" charset="0"/>
            </a:endParaRPr>
          </a:p>
        </p:txBody>
      </p:sp>
      <p:pic>
        <p:nvPicPr>
          <p:cNvPr id="2" name="Graphic 1">
            <a:extLst>
              <a:ext uri="{FF2B5EF4-FFF2-40B4-BE49-F238E27FC236}">
                <a16:creationId xmlns:a16="http://schemas.microsoft.com/office/drawing/2014/main" id="{038C97C5-09BE-59FE-640D-A22C29E882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075" y="2729850"/>
            <a:ext cx="2736937" cy="2736937"/>
          </a:xfrm>
          <a:prstGeom prst="rect">
            <a:avLst/>
          </a:prstGeom>
        </p:spPr>
      </p:pic>
      <p:pic>
        <p:nvPicPr>
          <p:cNvPr id="4" name="Graphic 3">
            <a:extLst>
              <a:ext uri="{FF2B5EF4-FFF2-40B4-BE49-F238E27FC236}">
                <a16:creationId xmlns:a16="http://schemas.microsoft.com/office/drawing/2014/main" id="{A1A2C696-EEA2-75D6-2D6A-AED9815442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74978" y="2611796"/>
            <a:ext cx="3101892" cy="3101892"/>
          </a:xfrm>
          <a:prstGeom prst="rect">
            <a:avLst/>
          </a:prstGeom>
        </p:spPr>
      </p:pic>
      <p:pic>
        <p:nvPicPr>
          <p:cNvPr id="5" name="Graphic 4">
            <a:extLst>
              <a:ext uri="{FF2B5EF4-FFF2-40B4-BE49-F238E27FC236}">
                <a16:creationId xmlns:a16="http://schemas.microsoft.com/office/drawing/2014/main" id="{E413D219-C170-7F09-7F92-0870488BF1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7530" y="2670982"/>
            <a:ext cx="2771902" cy="2771902"/>
          </a:xfrm>
          <a:prstGeom prst="rect">
            <a:avLst/>
          </a:prstGeom>
        </p:spPr>
      </p:pic>
      <p:pic>
        <p:nvPicPr>
          <p:cNvPr id="7" name="Graphic 6">
            <a:extLst>
              <a:ext uri="{FF2B5EF4-FFF2-40B4-BE49-F238E27FC236}">
                <a16:creationId xmlns:a16="http://schemas.microsoft.com/office/drawing/2014/main" id="{96763079-71B9-13BF-98B1-21E1754FE23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04676" y="2547261"/>
            <a:ext cx="2845583" cy="2845583"/>
          </a:xfrm>
          <a:prstGeom prst="rect">
            <a:avLst/>
          </a:prstGeom>
        </p:spPr>
      </p:pic>
      <p:sp>
        <p:nvSpPr>
          <p:cNvPr id="8" name="Rectangle: Rounded Corners 7">
            <a:extLst>
              <a:ext uri="{FF2B5EF4-FFF2-40B4-BE49-F238E27FC236}">
                <a16:creationId xmlns:a16="http://schemas.microsoft.com/office/drawing/2014/main" id="{35D08760-4F63-C49A-73F1-042400CB321B}"/>
              </a:ext>
            </a:extLst>
          </p:cNvPr>
          <p:cNvSpPr/>
          <p:nvPr/>
        </p:nvSpPr>
        <p:spPr>
          <a:xfrm>
            <a:off x="248655" y="5113110"/>
            <a:ext cx="2399295" cy="4226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sz="160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4747617D-7786-FCE5-76D6-0B60930C2CD2}"/>
              </a:ext>
            </a:extLst>
          </p:cNvPr>
          <p:cNvSpPr/>
          <p:nvPr/>
        </p:nvSpPr>
        <p:spPr>
          <a:xfrm>
            <a:off x="3443790" y="5255482"/>
            <a:ext cx="2399295" cy="4226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sz="160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03F6C32C-82CE-22F9-8803-CCA18F5114F5}"/>
              </a:ext>
            </a:extLst>
          </p:cNvPr>
          <p:cNvSpPr/>
          <p:nvPr/>
        </p:nvSpPr>
        <p:spPr>
          <a:xfrm>
            <a:off x="6334628" y="5128650"/>
            <a:ext cx="2399295" cy="4226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sz="1600">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0D83BAEE-E1B9-A3C7-35DA-7CD07479857B}"/>
              </a:ext>
            </a:extLst>
          </p:cNvPr>
          <p:cNvSpPr/>
          <p:nvPr/>
        </p:nvSpPr>
        <p:spPr>
          <a:xfrm>
            <a:off x="9206576" y="4917345"/>
            <a:ext cx="2399295" cy="4226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sz="16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A2170B5-11A8-7E5C-51F7-3F9057987048}"/>
              </a:ext>
            </a:extLst>
          </p:cNvPr>
          <p:cNvSpPr txBox="1"/>
          <p:nvPr/>
        </p:nvSpPr>
        <p:spPr>
          <a:xfrm>
            <a:off x="1391686" y="1512172"/>
            <a:ext cx="628650" cy="1015663"/>
          </a:xfrm>
          <a:prstGeom prst="rect">
            <a:avLst/>
          </a:prstGeom>
          <a:noFill/>
        </p:spPr>
        <p:txBody>
          <a:bodyPr wrap="square" rtlCol="0">
            <a:spAutoFit/>
          </a:bodyPr>
          <a:lstStyle/>
          <a:p>
            <a:pPr algn="r" rtl="1"/>
            <a:r>
              <a:rPr lang="ar-SA" sz="6000" dirty="0">
                <a:solidFill>
                  <a:schemeClr val="accent1"/>
                </a:solidFill>
                <a:latin typeface="Berlin Sans FB" panose="020E0602020502020306" pitchFamily="34" charset="0"/>
              </a:rPr>
              <a:t>٤</a:t>
            </a:r>
            <a:endParaRPr lang="en-BE" sz="6000" dirty="0">
              <a:solidFill>
                <a:schemeClr val="accent1"/>
              </a:solidFill>
              <a:latin typeface="Berlin Sans FB" panose="020E0602020502020306" pitchFamily="34" charset="0"/>
            </a:endParaRPr>
          </a:p>
        </p:txBody>
      </p:sp>
      <p:sp>
        <p:nvSpPr>
          <p:cNvPr id="17" name="TextBox 16">
            <a:extLst>
              <a:ext uri="{FF2B5EF4-FFF2-40B4-BE49-F238E27FC236}">
                <a16:creationId xmlns:a16="http://schemas.microsoft.com/office/drawing/2014/main" id="{315F54B5-4AA4-B713-4D21-58F2D17C88F5}"/>
              </a:ext>
            </a:extLst>
          </p:cNvPr>
          <p:cNvSpPr txBox="1"/>
          <p:nvPr/>
        </p:nvSpPr>
        <p:spPr>
          <a:xfrm>
            <a:off x="4392495" y="1512173"/>
            <a:ext cx="628650" cy="1015663"/>
          </a:xfrm>
          <a:prstGeom prst="rect">
            <a:avLst/>
          </a:prstGeom>
          <a:noFill/>
        </p:spPr>
        <p:txBody>
          <a:bodyPr wrap="square" rtlCol="0">
            <a:spAutoFit/>
          </a:bodyPr>
          <a:lstStyle/>
          <a:p>
            <a:pPr algn="r" rtl="1"/>
            <a:r>
              <a:rPr lang="ar-SA" sz="6000" dirty="0">
                <a:solidFill>
                  <a:schemeClr val="accent1"/>
                </a:solidFill>
                <a:latin typeface="Berlin Sans FB" panose="020E0602020502020306" pitchFamily="34" charset="0"/>
              </a:rPr>
              <a:t>٣</a:t>
            </a:r>
            <a:endParaRPr lang="en-BE" sz="6000" dirty="0">
              <a:solidFill>
                <a:schemeClr val="accent1"/>
              </a:solidFill>
              <a:latin typeface="Berlin Sans FB" panose="020E0602020502020306" pitchFamily="34" charset="0"/>
            </a:endParaRPr>
          </a:p>
        </p:txBody>
      </p:sp>
      <p:sp>
        <p:nvSpPr>
          <p:cNvPr id="19" name="TextBox 18">
            <a:extLst>
              <a:ext uri="{FF2B5EF4-FFF2-40B4-BE49-F238E27FC236}">
                <a16:creationId xmlns:a16="http://schemas.microsoft.com/office/drawing/2014/main" id="{72CC546F-0776-6E54-2CD4-06415D593469}"/>
              </a:ext>
            </a:extLst>
          </p:cNvPr>
          <p:cNvSpPr txBox="1"/>
          <p:nvPr/>
        </p:nvSpPr>
        <p:spPr>
          <a:xfrm>
            <a:off x="7252819" y="1531599"/>
            <a:ext cx="628650" cy="1015663"/>
          </a:xfrm>
          <a:prstGeom prst="rect">
            <a:avLst/>
          </a:prstGeom>
          <a:noFill/>
        </p:spPr>
        <p:txBody>
          <a:bodyPr wrap="square" rtlCol="0">
            <a:spAutoFit/>
          </a:bodyPr>
          <a:lstStyle/>
          <a:p>
            <a:pPr algn="r" rtl="1"/>
            <a:r>
              <a:rPr lang="ar-SA" sz="6000" dirty="0">
                <a:solidFill>
                  <a:schemeClr val="accent1"/>
                </a:solidFill>
                <a:latin typeface="Berlin Sans FB" panose="020E0602020502020306" pitchFamily="34" charset="0"/>
              </a:rPr>
              <a:t>٢</a:t>
            </a:r>
            <a:endParaRPr lang="en-BE" sz="6000" dirty="0">
              <a:solidFill>
                <a:schemeClr val="accent1"/>
              </a:solidFill>
              <a:latin typeface="Berlin Sans FB" panose="020E0602020502020306" pitchFamily="34" charset="0"/>
            </a:endParaRPr>
          </a:p>
        </p:txBody>
      </p:sp>
      <p:sp>
        <p:nvSpPr>
          <p:cNvPr id="29" name="TextBox 28">
            <a:extLst>
              <a:ext uri="{FF2B5EF4-FFF2-40B4-BE49-F238E27FC236}">
                <a16:creationId xmlns:a16="http://schemas.microsoft.com/office/drawing/2014/main" id="{AEDC2043-9594-704C-FB44-4C51EAE1A813}"/>
              </a:ext>
            </a:extLst>
          </p:cNvPr>
          <p:cNvSpPr txBox="1"/>
          <p:nvPr/>
        </p:nvSpPr>
        <p:spPr>
          <a:xfrm>
            <a:off x="10113143" y="1531598"/>
            <a:ext cx="628650" cy="1015663"/>
          </a:xfrm>
          <a:prstGeom prst="rect">
            <a:avLst/>
          </a:prstGeom>
          <a:noFill/>
        </p:spPr>
        <p:txBody>
          <a:bodyPr wrap="square" rtlCol="0">
            <a:spAutoFit/>
          </a:bodyPr>
          <a:lstStyle/>
          <a:p>
            <a:pPr algn="r" rtl="1"/>
            <a:r>
              <a:rPr lang="ar-SA" sz="6000" dirty="0">
                <a:solidFill>
                  <a:schemeClr val="accent1"/>
                </a:solidFill>
                <a:latin typeface="Berlin Sans FB" panose="020E0602020502020306" pitchFamily="34" charset="0"/>
              </a:rPr>
              <a:t>١</a:t>
            </a:r>
            <a:endParaRPr lang="en-BE" sz="6000" dirty="0">
              <a:solidFill>
                <a:schemeClr val="accent1"/>
              </a:solidFill>
              <a:latin typeface="Berlin Sans FB" panose="020E0602020502020306" pitchFamily="34" charset="0"/>
            </a:endParaRPr>
          </a:p>
        </p:txBody>
      </p:sp>
      <p:cxnSp>
        <p:nvCxnSpPr>
          <p:cNvPr id="34" name="Straight Connector 33">
            <a:extLst>
              <a:ext uri="{FF2B5EF4-FFF2-40B4-BE49-F238E27FC236}">
                <a16:creationId xmlns:a16="http://schemas.microsoft.com/office/drawing/2014/main" id="{39F2390D-1A2D-B977-BE72-BB68D9B4EECF}"/>
              </a:ext>
            </a:extLst>
          </p:cNvPr>
          <p:cNvCxnSpPr>
            <a:cxnSpLocks/>
          </p:cNvCxnSpPr>
          <p:nvPr/>
        </p:nvCxnSpPr>
        <p:spPr>
          <a:xfrm>
            <a:off x="3228975" y="1666368"/>
            <a:ext cx="0" cy="3869352"/>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291EF95-5E32-DA7B-E72A-A73DAA834C9D}"/>
              </a:ext>
            </a:extLst>
          </p:cNvPr>
          <p:cNvCxnSpPr>
            <a:cxnSpLocks/>
          </p:cNvCxnSpPr>
          <p:nvPr/>
        </p:nvCxnSpPr>
        <p:spPr>
          <a:xfrm>
            <a:off x="6159541" y="1666368"/>
            <a:ext cx="0" cy="3869352"/>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6E8017E-5778-515E-2F4E-B485C8511728}"/>
              </a:ext>
            </a:extLst>
          </p:cNvPr>
          <p:cNvCxnSpPr>
            <a:cxnSpLocks/>
          </p:cNvCxnSpPr>
          <p:nvPr/>
        </p:nvCxnSpPr>
        <p:spPr>
          <a:xfrm>
            <a:off x="9090108" y="1666368"/>
            <a:ext cx="0" cy="3869352"/>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411053"/>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AEFA12-72A6-43DC-F5A0-F310E79328D5}"/>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مخاوف حماية الطفل </a:t>
            </a:r>
            <a:r>
              <a:rPr lang="ar-SA" dirty="0">
                <a:latin typeface="Calibri" panose="020F0502020204030204" pitchFamily="34" charset="0"/>
                <a:cs typeface="Calibri" panose="020F0502020204030204" pitchFamily="34" charset="0"/>
              </a:rPr>
              <a:t>(مراجعة)</a:t>
            </a:r>
            <a:endParaRPr lang="en-BE" dirty="0"/>
          </a:p>
        </p:txBody>
      </p:sp>
      <p:pic>
        <p:nvPicPr>
          <p:cNvPr id="13" name="Graphic 12">
            <a:extLst>
              <a:ext uri="{FF2B5EF4-FFF2-40B4-BE49-F238E27FC236}">
                <a16:creationId xmlns:a16="http://schemas.microsoft.com/office/drawing/2014/main" id="{C55DEA8F-C3A8-94AF-B9BA-7295207901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7075" y="2729850"/>
            <a:ext cx="2736937" cy="2736937"/>
          </a:xfrm>
          <a:prstGeom prst="rect">
            <a:avLst/>
          </a:prstGeom>
        </p:spPr>
      </p:pic>
      <p:pic>
        <p:nvPicPr>
          <p:cNvPr id="16" name="Graphic 15">
            <a:extLst>
              <a:ext uri="{FF2B5EF4-FFF2-40B4-BE49-F238E27FC236}">
                <a16:creationId xmlns:a16="http://schemas.microsoft.com/office/drawing/2014/main" id="{4F86842F-FB15-C2A0-16FD-37BB5C5BAD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74978" y="2611796"/>
            <a:ext cx="3101892" cy="3101892"/>
          </a:xfrm>
          <a:prstGeom prst="rect">
            <a:avLst/>
          </a:prstGeom>
        </p:spPr>
      </p:pic>
      <p:pic>
        <p:nvPicPr>
          <p:cNvPr id="18" name="Graphic 17">
            <a:extLst>
              <a:ext uri="{FF2B5EF4-FFF2-40B4-BE49-F238E27FC236}">
                <a16:creationId xmlns:a16="http://schemas.microsoft.com/office/drawing/2014/main" id="{BD78978F-1A50-A38A-0447-4BC7DE0658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57530" y="2670982"/>
            <a:ext cx="2771902" cy="2771902"/>
          </a:xfrm>
          <a:prstGeom prst="rect">
            <a:avLst/>
          </a:prstGeom>
        </p:spPr>
      </p:pic>
      <p:pic>
        <p:nvPicPr>
          <p:cNvPr id="20" name="Graphic 19">
            <a:extLst>
              <a:ext uri="{FF2B5EF4-FFF2-40B4-BE49-F238E27FC236}">
                <a16:creationId xmlns:a16="http://schemas.microsoft.com/office/drawing/2014/main" id="{ABEA8F82-367B-FDE6-586E-9E1C6C0E21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04676" y="2547261"/>
            <a:ext cx="2845583" cy="2845583"/>
          </a:xfrm>
          <a:prstGeom prst="rect">
            <a:avLst/>
          </a:prstGeom>
        </p:spPr>
      </p:pic>
      <p:sp>
        <p:nvSpPr>
          <p:cNvPr id="21" name="Rectangle: Rounded Corners 20">
            <a:extLst>
              <a:ext uri="{FF2B5EF4-FFF2-40B4-BE49-F238E27FC236}">
                <a16:creationId xmlns:a16="http://schemas.microsoft.com/office/drawing/2014/main" id="{85025140-9847-A62B-37D4-6146D3B53788}"/>
              </a:ext>
            </a:extLst>
          </p:cNvPr>
          <p:cNvSpPr/>
          <p:nvPr/>
        </p:nvSpPr>
        <p:spPr>
          <a:xfrm>
            <a:off x="248655" y="5113110"/>
            <a:ext cx="2399295" cy="4226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sz="1600">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2A8D49F6-0F7F-60B8-6645-1095C75D30DB}"/>
              </a:ext>
            </a:extLst>
          </p:cNvPr>
          <p:cNvSpPr/>
          <p:nvPr/>
        </p:nvSpPr>
        <p:spPr>
          <a:xfrm>
            <a:off x="3443790" y="5255482"/>
            <a:ext cx="2399295" cy="4226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sz="1600">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A376860F-FB59-132A-6F5A-36D48A2E3C02}"/>
              </a:ext>
            </a:extLst>
          </p:cNvPr>
          <p:cNvSpPr/>
          <p:nvPr/>
        </p:nvSpPr>
        <p:spPr>
          <a:xfrm>
            <a:off x="6334628" y="5128650"/>
            <a:ext cx="2399295" cy="4226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sz="1600">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E3BB33EE-3BB6-5190-094E-E24E775ED5AD}"/>
              </a:ext>
            </a:extLst>
          </p:cNvPr>
          <p:cNvSpPr/>
          <p:nvPr/>
        </p:nvSpPr>
        <p:spPr>
          <a:xfrm>
            <a:off x="9206576" y="4917345"/>
            <a:ext cx="2399295" cy="4226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sz="16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203ECE7-787D-2F15-2717-7150C8B3D36E}"/>
              </a:ext>
            </a:extLst>
          </p:cNvPr>
          <p:cNvSpPr txBox="1"/>
          <p:nvPr/>
        </p:nvSpPr>
        <p:spPr>
          <a:xfrm>
            <a:off x="1568904" y="1512173"/>
            <a:ext cx="628650" cy="1015663"/>
          </a:xfrm>
          <a:prstGeom prst="rect">
            <a:avLst/>
          </a:prstGeom>
          <a:noFill/>
        </p:spPr>
        <p:txBody>
          <a:bodyPr wrap="square" rtlCol="0">
            <a:spAutoFit/>
          </a:bodyPr>
          <a:lstStyle/>
          <a:p>
            <a:pPr algn="r" rtl="1"/>
            <a:r>
              <a:rPr lang="ar-SA" sz="6000" dirty="0">
                <a:solidFill>
                  <a:schemeClr val="accent1"/>
                </a:solidFill>
                <a:latin typeface="Berlin Sans FB" panose="020E0602020502020306" pitchFamily="34" charset="0"/>
              </a:rPr>
              <a:t>٤</a:t>
            </a:r>
            <a:endParaRPr lang="en-BE" sz="6000" dirty="0">
              <a:solidFill>
                <a:schemeClr val="accent1"/>
              </a:solidFill>
              <a:latin typeface="Berlin Sans FB" panose="020E0602020502020306" pitchFamily="34" charset="0"/>
            </a:endParaRPr>
          </a:p>
        </p:txBody>
      </p:sp>
      <p:sp>
        <p:nvSpPr>
          <p:cNvPr id="26" name="TextBox 25">
            <a:extLst>
              <a:ext uri="{FF2B5EF4-FFF2-40B4-BE49-F238E27FC236}">
                <a16:creationId xmlns:a16="http://schemas.microsoft.com/office/drawing/2014/main" id="{EBB26885-7C2E-AEC7-1E3E-3BC10CA882FA}"/>
              </a:ext>
            </a:extLst>
          </p:cNvPr>
          <p:cNvSpPr txBox="1"/>
          <p:nvPr/>
        </p:nvSpPr>
        <p:spPr>
          <a:xfrm>
            <a:off x="4392495" y="1512173"/>
            <a:ext cx="628650" cy="1015663"/>
          </a:xfrm>
          <a:prstGeom prst="rect">
            <a:avLst/>
          </a:prstGeom>
          <a:noFill/>
        </p:spPr>
        <p:txBody>
          <a:bodyPr wrap="square" rtlCol="0">
            <a:spAutoFit/>
          </a:bodyPr>
          <a:lstStyle/>
          <a:p>
            <a:pPr algn="r" rtl="1"/>
            <a:r>
              <a:rPr lang="ar-SA" sz="6000" dirty="0">
                <a:solidFill>
                  <a:schemeClr val="accent1"/>
                </a:solidFill>
                <a:latin typeface="Berlin Sans FB" panose="020E0602020502020306" pitchFamily="34" charset="0"/>
              </a:rPr>
              <a:t>٣</a:t>
            </a:r>
            <a:endParaRPr lang="en-BE" sz="6000" dirty="0">
              <a:solidFill>
                <a:schemeClr val="accent1"/>
              </a:solidFill>
              <a:latin typeface="Berlin Sans FB" panose="020E0602020502020306" pitchFamily="34" charset="0"/>
            </a:endParaRPr>
          </a:p>
        </p:txBody>
      </p:sp>
      <p:sp>
        <p:nvSpPr>
          <p:cNvPr id="27" name="TextBox 26">
            <a:extLst>
              <a:ext uri="{FF2B5EF4-FFF2-40B4-BE49-F238E27FC236}">
                <a16:creationId xmlns:a16="http://schemas.microsoft.com/office/drawing/2014/main" id="{3F258C8C-F512-5A0D-C887-D31222FB67E9}"/>
              </a:ext>
            </a:extLst>
          </p:cNvPr>
          <p:cNvSpPr txBox="1"/>
          <p:nvPr/>
        </p:nvSpPr>
        <p:spPr>
          <a:xfrm>
            <a:off x="7252819" y="1531599"/>
            <a:ext cx="628650" cy="1015663"/>
          </a:xfrm>
          <a:prstGeom prst="rect">
            <a:avLst/>
          </a:prstGeom>
          <a:noFill/>
        </p:spPr>
        <p:txBody>
          <a:bodyPr wrap="square" rtlCol="0">
            <a:spAutoFit/>
          </a:bodyPr>
          <a:lstStyle/>
          <a:p>
            <a:pPr algn="r" rtl="1"/>
            <a:r>
              <a:rPr lang="ar-SA" sz="6000" dirty="0">
                <a:solidFill>
                  <a:schemeClr val="accent1"/>
                </a:solidFill>
                <a:latin typeface="Berlin Sans FB" panose="020E0602020502020306" pitchFamily="34" charset="0"/>
              </a:rPr>
              <a:t>٢</a:t>
            </a:r>
            <a:endParaRPr lang="en-BE" sz="6000" dirty="0">
              <a:solidFill>
                <a:schemeClr val="accent1"/>
              </a:solidFill>
              <a:latin typeface="Berlin Sans FB" panose="020E0602020502020306" pitchFamily="34" charset="0"/>
            </a:endParaRPr>
          </a:p>
        </p:txBody>
      </p:sp>
      <p:sp>
        <p:nvSpPr>
          <p:cNvPr id="28" name="TextBox 27">
            <a:extLst>
              <a:ext uri="{FF2B5EF4-FFF2-40B4-BE49-F238E27FC236}">
                <a16:creationId xmlns:a16="http://schemas.microsoft.com/office/drawing/2014/main" id="{497021B6-1D08-D14D-9EF6-E082CBE38B98}"/>
              </a:ext>
            </a:extLst>
          </p:cNvPr>
          <p:cNvSpPr txBox="1"/>
          <p:nvPr/>
        </p:nvSpPr>
        <p:spPr>
          <a:xfrm>
            <a:off x="10113143" y="1531598"/>
            <a:ext cx="628650" cy="1015663"/>
          </a:xfrm>
          <a:prstGeom prst="rect">
            <a:avLst/>
          </a:prstGeom>
          <a:noFill/>
        </p:spPr>
        <p:txBody>
          <a:bodyPr wrap="square" rtlCol="0">
            <a:spAutoFit/>
          </a:bodyPr>
          <a:lstStyle/>
          <a:p>
            <a:pPr algn="r" rtl="1"/>
            <a:r>
              <a:rPr lang="ar-SA" sz="6000" dirty="0">
                <a:solidFill>
                  <a:schemeClr val="accent1"/>
                </a:solidFill>
                <a:latin typeface="Berlin Sans FB" panose="020E0602020502020306" pitchFamily="34" charset="0"/>
              </a:rPr>
              <a:t>١</a:t>
            </a:r>
            <a:endParaRPr lang="en-BE" sz="6000" dirty="0">
              <a:solidFill>
                <a:schemeClr val="accent1"/>
              </a:solidFill>
              <a:latin typeface="Berlin Sans FB" panose="020E0602020502020306" pitchFamily="34" charset="0"/>
            </a:endParaRPr>
          </a:p>
        </p:txBody>
      </p:sp>
      <p:sp>
        <p:nvSpPr>
          <p:cNvPr id="2" name="TextBox 1">
            <a:extLst>
              <a:ext uri="{FF2B5EF4-FFF2-40B4-BE49-F238E27FC236}">
                <a16:creationId xmlns:a16="http://schemas.microsoft.com/office/drawing/2014/main" id="{52CC28F0-322D-EC55-9A04-D60025465433}"/>
              </a:ext>
            </a:extLst>
          </p:cNvPr>
          <p:cNvSpPr txBox="1"/>
          <p:nvPr/>
        </p:nvSpPr>
        <p:spPr>
          <a:xfrm>
            <a:off x="523875" y="5226593"/>
            <a:ext cx="2416594" cy="369332"/>
          </a:xfrm>
          <a:prstGeom prst="rect">
            <a:avLst/>
          </a:prstGeom>
          <a:noFill/>
        </p:spPr>
        <p:txBody>
          <a:bodyPr wrap="square" rtlCol="0">
            <a:spAutoFit/>
          </a:bodyPr>
          <a:lstStyle/>
          <a:p>
            <a:pPr algn="ctr" rtl="1"/>
            <a:r>
              <a:rPr lang="ar-SA" b="1" dirty="0">
                <a:latin typeface="Arial" panose="020B0604020202020204" pitchFamily="34" charset="0"/>
                <a:cs typeface="Arial" panose="020B0604020202020204" pitchFamily="34" charset="0"/>
              </a:rPr>
              <a:t>ال</a:t>
            </a:r>
            <a:r>
              <a:rPr lang="en-GB" b="1" dirty="0">
                <a:latin typeface="Arial" panose="020B0604020202020204" pitchFamily="34" charset="0"/>
                <a:cs typeface="Arial" panose="020B0604020202020204" pitchFamily="34" charset="0"/>
              </a:rPr>
              <a:t>عنف</a:t>
            </a:r>
            <a:endParaRPr lang="en-BE"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A33C096-EC1B-CEC9-B519-097AE3123D98}"/>
              </a:ext>
            </a:extLst>
          </p:cNvPr>
          <p:cNvSpPr txBox="1"/>
          <p:nvPr/>
        </p:nvSpPr>
        <p:spPr>
          <a:xfrm>
            <a:off x="3293901" y="5212706"/>
            <a:ext cx="2416594" cy="369332"/>
          </a:xfrm>
          <a:prstGeom prst="rect">
            <a:avLst/>
          </a:prstGeom>
          <a:noFill/>
        </p:spPr>
        <p:txBody>
          <a:bodyPr wrap="square" rtlCol="0">
            <a:spAutoFit/>
          </a:bodyPr>
          <a:lstStyle/>
          <a:p>
            <a:pPr algn="ctr" rtl="1"/>
            <a:r>
              <a:rPr lang="ar-SA" b="1" dirty="0">
                <a:latin typeface="Arial" panose="020B0604020202020204" pitchFamily="34" charset="0"/>
                <a:cs typeface="Arial" panose="020B0604020202020204" pitchFamily="34" charset="0"/>
              </a:rPr>
              <a:t>ال</a:t>
            </a:r>
            <a:r>
              <a:rPr lang="en-GB" b="1" dirty="0">
                <a:latin typeface="Arial" panose="020B0604020202020204" pitchFamily="34" charset="0"/>
                <a:cs typeface="Arial" panose="020B0604020202020204" pitchFamily="34" charset="0"/>
              </a:rPr>
              <a:t>إساءة</a:t>
            </a:r>
            <a:endParaRPr lang="en-BE"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01333A3-AFDD-8BCA-97BE-E311430E0C50}"/>
              </a:ext>
            </a:extLst>
          </p:cNvPr>
          <p:cNvSpPr txBox="1"/>
          <p:nvPr/>
        </p:nvSpPr>
        <p:spPr>
          <a:xfrm>
            <a:off x="6344143" y="5212734"/>
            <a:ext cx="2416594" cy="369332"/>
          </a:xfrm>
          <a:prstGeom prst="rect">
            <a:avLst/>
          </a:prstGeom>
          <a:noFill/>
        </p:spPr>
        <p:txBody>
          <a:bodyPr wrap="square" rtlCol="0">
            <a:spAutoFit/>
          </a:bodyPr>
          <a:lstStyle/>
          <a:p>
            <a:pPr algn="ctr" rtl="1"/>
            <a:r>
              <a:rPr lang="ar-SA" b="1" dirty="0">
                <a:latin typeface="Arial" panose="020B0604020202020204" pitchFamily="34" charset="0"/>
                <a:cs typeface="Arial" panose="020B0604020202020204" pitchFamily="34" charset="0"/>
              </a:rPr>
              <a:t>الإ</a:t>
            </a:r>
            <a:r>
              <a:rPr lang="en-GB" b="1" dirty="0">
                <a:latin typeface="Arial" panose="020B0604020202020204" pitchFamily="34" charset="0"/>
                <a:cs typeface="Arial" panose="020B0604020202020204" pitchFamily="34" charset="0"/>
              </a:rPr>
              <a:t>هم</a:t>
            </a:r>
            <a:r>
              <a:rPr lang="ar-SA" b="1" dirty="0">
                <a:latin typeface="Arial" panose="020B0604020202020204" pitchFamily="34" charset="0"/>
                <a:cs typeface="Arial" panose="020B0604020202020204" pitchFamily="34" charset="0"/>
              </a:rPr>
              <a:t>ا</a:t>
            </a:r>
            <a:r>
              <a:rPr lang="en-GB" b="1" dirty="0">
                <a:latin typeface="Arial" panose="020B0604020202020204" pitchFamily="34" charset="0"/>
                <a:cs typeface="Arial" panose="020B0604020202020204" pitchFamily="34" charset="0"/>
              </a:rPr>
              <a:t>ل</a:t>
            </a:r>
            <a:endParaRPr lang="en-BE"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BCEB811-A75B-82C5-FF38-B261CE30768E}"/>
              </a:ext>
            </a:extLst>
          </p:cNvPr>
          <p:cNvSpPr txBox="1"/>
          <p:nvPr/>
        </p:nvSpPr>
        <p:spPr>
          <a:xfrm>
            <a:off x="9296000" y="5202026"/>
            <a:ext cx="2416594" cy="369332"/>
          </a:xfrm>
          <a:prstGeom prst="rect">
            <a:avLst/>
          </a:prstGeom>
          <a:noFill/>
        </p:spPr>
        <p:txBody>
          <a:bodyPr wrap="square" rtlCol="0">
            <a:spAutoFit/>
          </a:bodyPr>
          <a:lstStyle/>
          <a:p>
            <a:pPr algn="ctr" rtl="1"/>
            <a:r>
              <a:rPr lang="ar-SA" b="1" dirty="0">
                <a:latin typeface="Arial" panose="020B0604020202020204" pitchFamily="34" charset="0"/>
                <a:cs typeface="Arial" panose="020B0604020202020204" pitchFamily="34" charset="0"/>
              </a:rPr>
              <a:t>ال</a:t>
            </a:r>
            <a:r>
              <a:rPr lang="en-GB" b="1" dirty="0">
                <a:latin typeface="Arial" panose="020B0604020202020204" pitchFamily="34" charset="0"/>
                <a:cs typeface="Arial" panose="020B0604020202020204" pitchFamily="34" charset="0"/>
              </a:rPr>
              <a:t>استغلال</a:t>
            </a:r>
            <a:endParaRPr lang="en-BE"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AD937908-1F27-F1EA-92F4-652B67755AE5}"/>
              </a:ext>
            </a:extLst>
          </p:cNvPr>
          <p:cNvCxnSpPr>
            <a:cxnSpLocks/>
          </p:cNvCxnSpPr>
          <p:nvPr/>
        </p:nvCxnSpPr>
        <p:spPr>
          <a:xfrm>
            <a:off x="3228975" y="1666368"/>
            <a:ext cx="0" cy="3869352"/>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37D6A2-87A7-9C9B-1F26-2937CAAB2D58}"/>
              </a:ext>
            </a:extLst>
          </p:cNvPr>
          <p:cNvCxnSpPr>
            <a:cxnSpLocks/>
          </p:cNvCxnSpPr>
          <p:nvPr/>
        </p:nvCxnSpPr>
        <p:spPr>
          <a:xfrm>
            <a:off x="6159541" y="1666368"/>
            <a:ext cx="0" cy="3869352"/>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3D03BE-DEF6-E262-0BAA-773B471EB008}"/>
              </a:ext>
            </a:extLst>
          </p:cNvPr>
          <p:cNvCxnSpPr>
            <a:cxnSpLocks/>
          </p:cNvCxnSpPr>
          <p:nvPr/>
        </p:nvCxnSpPr>
        <p:spPr>
          <a:xfrm>
            <a:off x="9090108" y="1666368"/>
            <a:ext cx="0" cy="3869352"/>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974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pPr rtl="1"/>
            <a:r>
              <a:rPr lang="en-US" dirty="0">
                <a:latin typeface="Calibri" panose="020F0502020204030204" pitchFamily="34" charset="0"/>
                <a:cs typeface="Calibri" panose="020F0502020204030204" pitchFamily="34" charset="0"/>
              </a:rPr>
              <a:t>نقاط الضعف</a:t>
            </a:r>
            <a:endParaRPr lang="en-CA"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19B674B-F995-13F2-B491-705E63BCE2AC}"/>
              </a:ext>
            </a:extLst>
          </p:cNvPr>
          <p:cNvSpPr txBox="1"/>
          <p:nvPr/>
        </p:nvSpPr>
        <p:spPr>
          <a:xfrm>
            <a:off x="4247891" y="5112749"/>
            <a:ext cx="6582451" cy="523220"/>
          </a:xfrm>
          <a:prstGeom prst="rect">
            <a:avLst/>
          </a:prstGeom>
          <a:noFill/>
        </p:spPr>
        <p:txBody>
          <a:bodyPr wrap="square">
            <a:spAutoFit/>
          </a:bodyPr>
          <a:lstStyle/>
          <a:p>
            <a:pPr algn="r" rtl="1"/>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المصدر: التحالف من أجل حماية الطفل في العمل الإنساني. (2019).</a:t>
            </a:r>
            <a:r>
              <a:rPr lang="en-US" sz="1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المعايير الدنيا لحماية الطفل في العمل الإنساني</a:t>
            </a:r>
          </a:p>
        </p:txBody>
      </p:sp>
      <p:sp>
        <p:nvSpPr>
          <p:cNvPr id="9" name="Rectangle: Rounded Corners 8">
            <a:extLst>
              <a:ext uri="{FF2B5EF4-FFF2-40B4-BE49-F238E27FC236}">
                <a16:creationId xmlns:a16="http://schemas.microsoft.com/office/drawing/2014/main" id="{D81D4E27-7930-EDA8-187E-519B3C4D6D07}"/>
              </a:ext>
            </a:extLst>
          </p:cNvPr>
          <p:cNvSpPr/>
          <p:nvPr/>
        </p:nvSpPr>
        <p:spPr>
          <a:xfrm>
            <a:off x="3580526" y="2138663"/>
            <a:ext cx="7236215" cy="6220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lgn="r" rtl="1"/>
            <a:r>
              <a:rPr lang="en-CA" sz="2400" b="1" dirty="0">
                <a:solidFill>
                  <a:schemeClr val="tx1"/>
                </a:solidFill>
                <a:latin typeface="Arial" panose="020B0604020202020204" pitchFamily="34" charset="0"/>
                <a:cs typeface="Arial" panose="020B0604020202020204" pitchFamily="34" charset="0"/>
              </a:rPr>
              <a:t>نقاط الضعف</a:t>
            </a:r>
          </a:p>
        </p:txBody>
      </p:sp>
      <p:pic>
        <p:nvPicPr>
          <p:cNvPr id="10" name="Google Shape;98;p8">
            <a:extLst>
              <a:ext uri="{FF2B5EF4-FFF2-40B4-BE49-F238E27FC236}">
                <a16:creationId xmlns:a16="http://schemas.microsoft.com/office/drawing/2014/main" id="{10429C57-1CF1-C5E1-B660-0ED3DC1CCC2F}"/>
              </a:ext>
            </a:extLst>
          </p:cNvPr>
          <p:cNvPicPr preferRelativeResize="0"/>
          <p:nvPr/>
        </p:nvPicPr>
        <p:blipFill rotWithShape="1">
          <a:blip r:embed="rId3">
            <a:alphaModFix/>
          </a:blip>
          <a:srcRect/>
          <a:stretch/>
        </p:blipFill>
        <p:spPr>
          <a:xfrm>
            <a:off x="1226100" y="1929088"/>
            <a:ext cx="2637977" cy="3639673"/>
          </a:xfrm>
          <a:prstGeom prst="rect">
            <a:avLst/>
          </a:prstGeom>
          <a:noFill/>
          <a:ln w="9525" cap="flat" cmpd="sng">
            <a:solidFill>
              <a:schemeClr val="accent2">
                <a:lumMod val="75000"/>
              </a:schemeClr>
            </a:solidFill>
            <a:prstDash val="solid"/>
            <a:round/>
            <a:headEnd type="none" w="sm" len="sm"/>
            <a:tailEnd type="none" w="sm" len="sm"/>
          </a:ln>
        </p:spPr>
      </p:pic>
      <p:sp>
        <p:nvSpPr>
          <p:cNvPr id="11" name="TextBox 10">
            <a:extLst>
              <a:ext uri="{FF2B5EF4-FFF2-40B4-BE49-F238E27FC236}">
                <a16:creationId xmlns:a16="http://schemas.microsoft.com/office/drawing/2014/main" id="{1417BCCB-EA40-B164-3B97-7FAD00C685AC}"/>
              </a:ext>
            </a:extLst>
          </p:cNvPr>
          <p:cNvSpPr txBox="1"/>
          <p:nvPr/>
        </p:nvSpPr>
        <p:spPr>
          <a:xfrm>
            <a:off x="4247891" y="2998880"/>
            <a:ext cx="6568850" cy="1200329"/>
          </a:xfrm>
          <a:prstGeom prst="rect">
            <a:avLst/>
          </a:prstGeom>
          <a:noFill/>
        </p:spPr>
        <p:txBody>
          <a:bodyPr wrap="square">
            <a:spAutoFit/>
          </a:bodyPr>
          <a:lstStyle/>
          <a:p>
            <a:pPr algn="r" rtl="1"/>
            <a:r>
              <a:rPr lang="en-US" sz="2400" dirty="0">
                <a:latin typeface="Calibri" panose="020F0502020204030204" pitchFamily="34" charset="0"/>
                <a:ea typeface="Calibri" panose="020F0502020204030204" pitchFamily="34" charset="0"/>
                <a:cs typeface="Calibri" panose="020F0502020204030204" pitchFamily="34" charset="0"/>
              </a:rPr>
              <a:t>"بالنسبة لحماية الطفل ، يشير الضعف إلى الخصائص الفردية والأسرية والمجتمعية وال</a:t>
            </a:r>
            <a:r>
              <a:rPr lang="ar-SA" sz="2400" dirty="0">
                <a:latin typeface="Calibri" panose="020F0502020204030204" pitchFamily="34" charset="0"/>
                <a:ea typeface="Calibri" panose="020F0502020204030204" pitchFamily="34" charset="0"/>
                <a:cs typeface="Calibri" panose="020F0502020204030204" pitchFamily="34" charset="0"/>
              </a:rPr>
              <a:t>اجتماعية</a:t>
            </a:r>
            <a:r>
              <a:rPr lang="en-US" sz="2400" dirty="0">
                <a:latin typeface="Calibri" panose="020F0502020204030204" pitchFamily="34" charset="0"/>
                <a:ea typeface="Calibri" panose="020F0502020204030204" pitchFamily="34" charset="0"/>
                <a:cs typeface="Calibri" panose="020F0502020204030204" pitchFamily="34" charset="0"/>
              </a:rPr>
              <a:t> التي تقلل من قدرة الأطفال </a:t>
            </a:r>
            <a:r>
              <a:rPr lang="ar-SA" sz="2400" dirty="0">
                <a:latin typeface="Calibri" panose="020F0502020204030204" pitchFamily="34" charset="0"/>
                <a:ea typeface="Calibri" panose="020F0502020204030204" pitchFamily="34" charset="0"/>
                <a:cs typeface="Calibri" panose="020F0502020204030204" pitchFamily="34" charset="0"/>
              </a:rPr>
              <a:t>على تحمل الآثار السلبية الناجمة عن انتهاكات حقوقهم وتهديدها </a:t>
            </a:r>
            <a:r>
              <a:rPr lang="en-US" sz="2400" dirty="0">
                <a:latin typeface="Calibri" panose="020F0502020204030204" pitchFamily="34" charset="0"/>
                <a:ea typeface="Calibri" panose="020F0502020204030204" pitchFamily="34" charset="0"/>
                <a:cs typeface="Calibri" panose="020F0502020204030204" pitchFamily="34" charset="0"/>
              </a:rPr>
              <a:t>."</a:t>
            </a:r>
          </a:p>
        </p:txBody>
      </p:sp>
      <p:grpSp>
        <p:nvGrpSpPr>
          <p:cNvPr id="13" name="Group 12">
            <a:extLst>
              <a:ext uri="{FF2B5EF4-FFF2-40B4-BE49-F238E27FC236}">
                <a16:creationId xmlns:a16="http://schemas.microsoft.com/office/drawing/2014/main" id="{57B48186-7C46-DB8F-B50B-B85D4216A3CC}"/>
              </a:ext>
            </a:extLst>
          </p:cNvPr>
          <p:cNvGrpSpPr/>
          <p:nvPr/>
        </p:nvGrpSpPr>
        <p:grpSpPr>
          <a:xfrm>
            <a:off x="8287067" y="1523803"/>
            <a:ext cx="2156586" cy="991572"/>
            <a:chOff x="2799225" y="1528989"/>
            <a:chExt cx="4843224" cy="991572"/>
          </a:xfrm>
          <a:solidFill>
            <a:schemeClr val="accent1"/>
          </a:solidFill>
        </p:grpSpPr>
        <p:sp>
          <p:nvSpPr>
            <p:cNvPr id="14" name="Rectangle 13">
              <a:extLst>
                <a:ext uri="{FF2B5EF4-FFF2-40B4-BE49-F238E27FC236}">
                  <a16:creationId xmlns:a16="http://schemas.microsoft.com/office/drawing/2014/main" id="{644D669B-6452-841C-A311-C22331DAA2A8}"/>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15" name="Parallelogram 14">
              <a:extLst>
                <a:ext uri="{FF2B5EF4-FFF2-40B4-BE49-F238E27FC236}">
                  <a16:creationId xmlns:a16="http://schemas.microsoft.com/office/drawing/2014/main" id="{89770768-32D2-6400-5265-2790DD7D6337}"/>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Parallelogram 15">
              <a:extLst>
                <a:ext uri="{FF2B5EF4-FFF2-40B4-BE49-F238E27FC236}">
                  <a16:creationId xmlns:a16="http://schemas.microsoft.com/office/drawing/2014/main" id="{D7020240-C930-8191-2399-FCAA1A501807}"/>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Tree>
    <p:extLst>
      <p:ext uri="{BB962C8B-B14F-4D97-AF65-F5344CB8AC3E}">
        <p14:creationId xmlns:p14="http://schemas.microsoft.com/office/powerpoint/2010/main" val="252339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BB3B-DA8F-73E6-5945-E1A17561F489}"/>
              </a:ext>
            </a:extLst>
          </p:cNvPr>
          <p:cNvSpPr>
            <a:spLocks noGrp="1"/>
          </p:cNvSpPr>
          <p:nvPr>
            <p:ph type="title"/>
          </p:nvPr>
        </p:nvSpPr>
        <p:spPr/>
        <p:txBody>
          <a:bodyPr/>
          <a:lstStyle/>
          <a:p>
            <a:pPr rtl="1"/>
            <a:r>
              <a:rPr lang="en-GB" dirty="0">
                <a:highlight>
                  <a:srgbClr val="FFFF00"/>
                </a:highlight>
                <a:latin typeface="Calibri" panose="020F0502020204030204" pitchFamily="34" charset="0"/>
                <a:cs typeface="Calibri" panose="020F0502020204030204" pitchFamily="34" charset="0"/>
              </a:rPr>
              <a:t>فهم مخاوف حماية الطفل</a:t>
            </a:r>
            <a:endParaRPr lang="en-BE" dirty="0">
              <a:highlight>
                <a:srgbClr val="FFFF00"/>
              </a:highligh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A923207-C965-0BF6-0307-CC4900146E0C}"/>
              </a:ext>
            </a:extLst>
          </p:cNvPr>
          <p:cNvSpPr txBox="1"/>
          <p:nvPr/>
        </p:nvSpPr>
        <p:spPr>
          <a:xfrm>
            <a:off x="5512146" y="2734536"/>
            <a:ext cx="4716298" cy="1384995"/>
          </a:xfrm>
          <a:prstGeom prst="rect">
            <a:avLst/>
          </a:prstGeom>
          <a:noFill/>
        </p:spPr>
        <p:txBody>
          <a:bodyPr wrap="square" rtlCol="0">
            <a:spAutoFit/>
          </a:bodyPr>
          <a:lstStyle/>
          <a:p>
            <a:pPr algn="r" rtl="1"/>
            <a:r>
              <a:rPr lang="ar-SA" sz="2800" dirty="0">
                <a:latin typeface="Calibri" panose="020F0502020204030204" pitchFamily="34" charset="0"/>
                <a:cs typeface="Calibri" panose="020F0502020204030204" pitchFamily="34" charset="0"/>
              </a:rPr>
              <a:t>م</a:t>
            </a:r>
            <a:r>
              <a:rPr lang="en-GB" sz="2800" dirty="0">
                <a:latin typeface="Calibri" panose="020F0502020204030204" pitchFamily="34" charset="0"/>
                <a:cs typeface="Calibri" panose="020F0502020204030204" pitchFamily="34" charset="0"/>
              </a:rPr>
              <a:t>راجع</a:t>
            </a:r>
            <a:r>
              <a:rPr lang="ar-SA" sz="2800" dirty="0">
                <a:latin typeface="Calibri" panose="020F0502020204030204" pitchFamily="34" charset="0"/>
                <a:cs typeface="Calibri" panose="020F0502020204030204" pitchFamily="34" charset="0"/>
              </a:rPr>
              <a:t>ة</a:t>
            </a:r>
            <a:r>
              <a:rPr lang="en-GB" sz="2800" dirty="0">
                <a:latin typeface="Calibri" panose="020F0502020204030204" pitchFamily="34" charset="0"/>
                <a:cs typeface="Calibri" panose="020F0502020204030204" pitchFamily="34" charset="0"/>
              </a:rPr>
              <a:t> مخاوف حماية الطفل المدرجة في نماذج إدارة الحالة الخاصة بك وفي إجراءات التشغيل القياسية (SOPs)</a:t>
            </a:r>
            <a:endParaRPr lang="en-BE" sz="2800" dirty="0">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B125063D-0C56-9184-E04F-7819187988B0}"/>
              </a:ext>
            </a:extLst>
          </p:cNvPr>
          <p:cNvGrpSpPr/>
          <p:nvPr/>
        </p:nvGrpSpPr>
        <p:grpSpPr>
          <a:xfrm>
            <a:off x="1958888" y="1997743"/>
            <a:ext cx="2604020" cy="3096620"/>
            <a:chOff x="2205632" y="2462858"/>
            <a:chExt cx="2212893" cy="2631504"/>
          </a:xfrm>
        </p:grpSpPr>
        <p:sp>
          <p:nvSpPr>
            <p:cNvPr id="15" name="Freeform: Shape 14">
              <a:extLst>
                <a:ext uri="{FF2B5EF4-FFF2-40B4-BE49-F238E27FC236}">
                  <a16:creationId xmlns:a16="http://schemas.microsoft.com/office/drawing/2014/main" id="{7474322F-B83F-A4DE-989F-F0D0059B2377}"/>
                </a:ext>
              </a:extLst>
            </p:cNvPr>
            <p:cNvSpPr/>
            <p:nvPr/>
          </p:nvSpPr>
          <p:spPr>
            <a:xfrm>
              <a:off x="3640519" y="2462858"/>
              <a:ext cx="778006" cy="142919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6" name="Group 15">
              <a:extLst>
                <a:ext uri="{FF2B5EF4-FFF2-40B4-BE49-F238E27FC236}">
                  <a16:creationId xmlns:a16="http://schemas.microsoft.com/office/drawing/2014/main" id="{BE4A967F-BCAE-6E9C-ED14-B9A5174DD811}"/>
                </a:ext>
              </a:extLst>
            </p:cNvPr>
            <p:cNvGrpSpPr/>
            <p:nvPr/>
          </p:nvGrpSpPr>
          <p:grpSpPr>
            <a:xfrm>
              <a:off x="2953221" y="3880518"/>
              <a:ext cx="759689" cy="1213844"/>
              <a:chOff x="697842" y="3315817"/>
              <a:chExt cx="514964" cy="822818"/>
            </a:xfrm>
            <a:solidFill>
              <a:schemeClr val="accent1"/>
            </a:solidFill>
          </p:grpSpPr>
          <p:sp>
            <p:nvSpPr>
              <p:cNvPr id="17" name="Trapezoid 16">
                <a:extLst>
                  <a:ext uri="{FF2B5EF4-FFF2-40B4-BE49-F238E27FC236}">
                    <a16:creationId xmlns:a16="http://schemas.microsoft.com/office/drawing/2014/main" id="{1D6F6FA0-5F5B-35F4-FE9D-E6116FBB6E69}"/>
                  </a:ext>
                </a:extLst>
              </p:cNvPr>
              <p:cNvSpPr/>
              <p:nvPr/>
            </p:nvSpPr>
            <p:spPr>
              <a:xfrm>
                <a:off x="697842" y="3826277"/>
                <a:ext cx="514964" cy="312358"/>
              </a:xfrm>
              <a:prstGeom prst="trapezoid">
                <a:avLst>
                  <a:gd name="adj" fmla="val 339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Round Same Side Corner Rectangle 46">
                <a:extLst>
                  <a:ext uri="{FF2B5EF4-FFF2-40B4-BE49-F238E27FC236}">
                    <a16:creationId xmlns:a16="http://schemas.microsoft.com/office/drawing/2014/main" id="{4B7D24CB-981C-BEC5-CB44-49367BDE0A74}"/>
                  </a:ext>
                </a:extLst>
              </p:cNvPr>
              <p:cNvSpPr/>
              <p:nvPr/>
            </p:nvSpPr>
            <p:spPr>
              <a:xfrm>
                <a:off x="776140" y="3745391"/>
                <a:ext cx="362490" cy="39324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 name="Oval 18">
                <a:extLst>
                  <a:ext uri="{FF2B5EF4-FFF2-40B4-BE49-F238E27FC236}">
                    <a16:creationId xmlns:a16="http://schemas.microsoft.com/office/drawing/2014/main" id="{A9452933-CD60-5F51-D661-88978ADF1034}"/>
                  </a:ext>
                </a:extLst>
              </p:cNvPr>
              <p:cNvSpPr/>
              <p:nvPr/>
            </p:nvSpPr>
            <p:spPr>
              <a:xfrm>
                <a:off x="772020" y="3315817"/>
                <a:ext cx="366610" cy="3666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bg1"/>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CBF0F455-B5DA-5458-1792-EB4FD3899C20}"/>
                </a:ext>
              </a:extLst>
            </p:cNvPr>
            <p:cNvGrpSpPr/>
            <p:nvPr/>
          </p:nvGrpSpPr>
          <p:grpSpPr>
            <a:xfrm>
              <a:off x="2205632" y="3880518"/>
              <a:ext cx="540833" cy="1213842"/>
              <a:chOff x="5960196" y="3632825"/>
              <a:chExt cx="324376" cy="728028"/>
            </a:xfrm>
            <a:solidFill>
              <a:schemeClr val="accent1"/>
            </a:solidFill>
          </p:grpSpPr>
          <p:sp>
            <p:nvSpPr>
              <p:cNvPr id="21" name="Round Same Side Corner Rectangle 46">
                <a:extLst>
                  <a:ext uri="{FF2B5EF4-FFF2-40B4-BE49-F238E27FC236}">
                    <a16:creationId xmlns:a16="http://schemas.microsoft.com/office/drawing/2014/main" id="{822FD610-04FD-7CE7-73DF-BDAC23AA598F}"/>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2" name="Oval 21">
                <a:extLst>
                  <a:ext uri="{FF2B5EF4-FFF2-40B4-BE49-F238E27FC236}">
                    <a16:creationId xmlns:a16="http://schemas.microsoft.com/office/drawing/2014/main" id="{26ECACC1-DBD9-C29F-09B4-D0D3F90E7472}"/>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bg1"/>
                  </a:solidFill>
                  <a:latin typeface="Arial" panose="020B0604020202020204" pitchFamily="34" charset="0"/>
                  <a:cs typeface="Arial" panose="020B0604020202020204" pitchFamily="34" charset="0"/>
                </a:endParaRPr>
              </a:p>
            </p:txBody>
          </p:sp>
          <p:sp>
            <p:nvSpPr>
              <p:cNvPr id="23" name="Round Same Side Corner Rectangle 46">
                <a:extLst>
                  <a:ext uri="{FF2B5EF4-FFF2-40B4-BE49-F238E27FC236}">
                    <a16:creationId xmlns:a16="http://schemas.microsoft.com/office/drawing/2014/main" id="{D0403699-BFF7-A0FB-99CE-B3E3EEFF7D66}"/>
                  </a:ext>
                </a:extLst>
              </p:cNvPr>
              <p:cNvSpPr/>
              <p:nvPr/>
            </p:nvSpPr>
            <p:spPr>
              <a:xfrm>
                <a:off x="6087847" y="4201939"/>
                <a:ext cx="69074" cy="15891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grpSp>
        <p:nvGrpSpPr>
          <p:cNvPr id="27" name="Group 26">
            <a:extLst>
              <a:ext uri="{FF2B5EF4-FFF2-40B4-BE49-F238E27FC236}">
                <a16:creationId xmlns:a16="http://schemas.microsoft.com/office/drawing/2014/main" id="{15DFEEDA-0F67-66CE-AB01-263F294859CC}"/>
              </a:ext>
            </a:extLst>
          </p:cNvPr>
          <p:cNvGrpSpPr/>
          <p:nvPr/>
        </p:nvGrpSpPr>
        <p:grpSpPr>
          <a:xfrm>
            <a:off x="10228983" y="337468"/>
            <a:ext cx="1587872" cy="1368854"/>
            <a:chOff x="10228983" y="337468"/>
            <a:chExt cx="1587872" cy="1368854"/>
          </a:xfrm>
        </p:grpSpPr>
        <p:sp>
          <p:nvSpPr>
            <p:cNvPr id="28" name="Hexagon 27">
              <a:extLst>
                <a:ext uri="{FF2B5EF4-FFF2-40B4-BE49-F238E27FC236}">
                  <a16:creationId xmlns:a16="http://schemas.microsoft.com/office/drawing/2014/main" id="{2B53A656-8A2A-27CC-435D-48F277B81D0B}"/>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372CF0EA-9D6A-6B7C-3897-7277D1830B37}"/>
                </a:ext>
              </a:extLst>
            </p:cNvPr>
            <p:cNvGrpSpPr/>
            <p:nvPr/>
          </p:nvGrpSpPr>
          <p:grpSpPr>
            <a:xfrm>
              <a:off x="10741851" y="707024"/>
              <a:ext cx="562136" cy="634675"/>
              <a:chOff x="760175" y="830141"/>
              <a:chExt cx="867619" cy="979580"/>
            </a:xfrm>
          </p:grpSpPr>
          <p:sp>
            <p:nvSpPr>
              <p:cNvPr id="30" name="Rectangle 29">
                <a:extLst>
                  <a:ext uri="{FF2B5EF4-FFF2-40B4-BE49-F238E27FC236}">
                    <a16:creationId xmlns:a16="http://schemas.microsoft.com/office/drawing/2014/main" id="{06199067-062A-829C-6DBB-CB065A9B0EE5}"/>
                  </a:ext>
                </a:extLst>
              </p:cNvPr>
              <p:cNvSpPr/>
              <p:nvPr/>
            </p:nvSpPr>
            <p:spPr>
              <a:xfrm>
                <a:off x="864636" y="830141"/>
                <a:ext cx="763158" cy="979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ar-SA" sz="1600" b="1" dirty="0">
                    <a:solidFill>
                      <a:schemeClr val="bg1"/>
                    </a:solidFill>
                    <a:latin typeface="Arial" panose="020B0604020202020204" pitchFamily="34" charset="0"/>
                    <a:cs typeface="Arial" panose="020B0604020202020204" pitchFamily="34" charset="0"/>
                  </a:rPr>
                  <a:t>٧١</a:t>
                </a:r>
                <a:endParaRPr lang="en-CA" sz="1600" b="1" dirty="0">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A835997D-F96C-4105-90FC-7B99B91F7931}"/>
                  </a:ext>
                </a:extLst>
              </p:cNvPr>
              <p:cNvSpPr/>
              <p:nvPr/>
            </p:nvSpPr>
            <p:spPr>
              <a:xfrm>
                <a:off x="760175" y="830143"/>
                <a:ext cx="149292" cy="979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75159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3" name="Title 2">
            <a:extLst>
              <a:ext uri="{FF2B5EF4-FFF2-40B4-BE49-F238E27FC236}">
                <a16:creationId xmlns:a16="http://schemas.microsoft.com/office/drawing/2014/main" id="{D3490FC8-4223-BCD4-CDC7-CB13E85F3F38}"/>
              </a:ext>
            </a:extLst>
          </p:cNvPr>
          <p:cNvSpPr>
            <a:spLocks noGrp="1"/>
          </p:cNvSpPr>
          <p:nvPr>
            <p:ph type="title"/>
          </p:nvPr>
        </p:nvSpPr>
        <p:spPr/>
        <p:txBody>
          <a:bodyPr/>
          <a:lstStyle/>
          <a:p>
            <a:pPr algn="r" rtl="1"/>
            <a:r>
              <a:rPr lang="en-CA" sz="2400" b="1" dirty="0">
                <a:solidFill>
                  <a:schemeClr val="bg1"/>
                </a:solidFill>
                <a:latin typeface="Calibri" panose="020F0502020204030204" pitchFamily="34" charset="0"/>
                <a:cs typeface="Calibri" panose="020F0502020204030204" pitchFamily="34" charset="0"/>
              </a:rPr>
              <a:t>الجلسة </a:t>
            </a:r>
            <a:r>
              <a:rPr lang="ar-SA" sz="2400" b="1" dirty="0">
                <a:solidFill>
                  <a:schemeClr val="bg1"/>
                </a:solidFill>
                <a:latin typeface="Calibri" panose="020F0502020204030204" pitchFamily="34" charset="0"/>
                <a:cs typeface="Calibri" panose="020F0502020204030204" pitchFamily="34" charset="0"/>
              </a:rPr>
              <a:t>١</a:t>
            </a:r>
            <a:br>
              <a:rPr lang="en-CA" sz="2400" b="1" dirty="0">
                <a:solidFill>
                  <a:schemeClr val="bg1"/>
                </a:solidFill>
                <a:latin typeface="Calibri" panose="020F0502020204030204" pitchFamily="34" charset="0"/>
                <a:cs typeface="Calibri" panose="020F0502020204030204" pitchFamily="34" charset="0"/>
              </a:rPr>
            </a:br>
            <a:br>
              <a:rPr lang="en-CA" b="1" dirty="0">
                <a:solidFill>
                  <a:schemeClr val="bg1"/>
                </a:solidFill>
                <a:latin typeface="Calibri" panose="020F0502020204030204" pitchFamily="34" charset="0"/>
                <a:cs typeface="Calibri" panose="020F0502020204030204" pitchFamily="34" charset="0"/>
              </a:rPr>
            </a:br>
            <a:r>
              <a:rPr lang="ar-SA" b="1" dirty="0">
                <a:solidFill>
                  <a:schemeClr val="bg1"/>
                </a:solidFill>
                <a:latin typeface="Calibri" panose="020F0502020204030204" pitchFamily="34" charset="0"/>
                <a:cs typeface="Calibri" panose="020F0502020204030204" pitchFamily="34" charset="0"/>
              </a:rPr>
              <a:t>ا</a:t>
            </a:r>
            <a:r>
              <a:rPr lang="en-US" sz="5400" b="1" dirty="0">
                <a:solidFill>
                  <a:schemeClr val="bg1"/>
                </a:solidFill>
                <a:latin typeface="Calibri" panose="020F0502020204030204" pitchFamily="34" charset="0"/>
                <a:cs typeface="Calibri" panose="020F0502020204030204" pitchFamily="34" charset="0"/>
              </a:rPr>
              <a:t>فت</a:t>
            </a:r>
            <a:r>
              <a:rPr lang="ar-SA" sz="5400" b="1" dirty="0">
                <a:solidFill>
                  <a:schemeClr val="bg1"/>
                </a:solidFill>
                <a:latin typeface="Calibri" panose="020F0502020204030204" pitchFamily="34" charset="0"/>
                <a:cs typeface="Calibri" panose="020F0502020204030204" pitchFamily="34" charset="0"/>
              </a:rPr>
              <a:t>تا</a:t>
            </a:r>
            <a:r>
              <a:rPr lang="en-US" sz="5400" b="1" dirty="0">
                <a:solidFill>
                  <a:schemeClr val="bg1"/>
                </a:solidFill>
                <a:latin typeface="Calibri" panose="020F0502020204030204" pitchFamily="34" charset="0"/>
                <a:cs typeface="Calibri" panose="020F0502020204030204" pitchFamily="34" charset="0"/>
              </a:rPr>
              <a:t>ح الوحدة</a:t>
            </a:r>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FBF0-8024-420C-B854-CCBAE8AC2639}"/>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تحليل حماية الطفل</a:t>
            </a:r>
            <a:endParaRPr lang="en-BE" dirty="0">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EE96CF5E-B086-41D7-33E0-607AE2244F4B}"/>
              </a:ext>
            </a:extLst>
          </p:cNvPr>
          <p:cNvGrpSpPr/>
          <p:nvPr/>
        </p:nvGrpSpPr>
        <p:grpSpPr>
          <a:xfrm>
            <a:off x="10228983" y="337468"/>
            <a:ext cx="1587872" cy="1368854"/>
            <a:chOff x="10228983" y="337468"/>
            <a:chExt cx="1587872" cy="1368854"/>
          </a:xfrm>
        </p:grpSpPr>
        <p:sp>
          <p:nvSpPr>
            <p:cNvPr id="19" name="Hexagon 18">
              <a:extLst>
                <a:ext uri="{FF2B5EF4-FFF2-40B4-BE49-F238E27FC236}">
                  <a16:creationId xmlns:a16="http://schemas.microsoft.com/office/drawing/2014/main" id="{58DFC820-E7D0-271B-AD82-50B1FDD1602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9693A666-C6D3-F278-1597-28B310A59BCC}"/>
                </a:ext>
              </a:extLst>
            </p:cNvPr>
            <p:cNvGrpSpPr/>
            <p:nvPr/>
          </p:nvGrpSpPr>
          <p:grpSpPr>
            <a:xfrm>
              <a:off x="10621771" y="762700"/>
              <a:ext cx="562136" cy="634675"/>
              <a:chOff x="760175" y="830142"/>
              <a:chExt cx="867619" cy="979579"/>
            </a:xfrm>
          </p:grpSpPr>
          <p:sp>
            <p:nvSpPr>
              <p:cNvPr id="24" name="Rectangle 23">
                <a:extLst>
                  <a:ext uri="{FF2B5EF4-FFF2-40B4-BE49-F238E27FC236}">
                    <a16:creationId xmlns:a16="http://schemas.microsoft.com/office/drawing/2014/main" id="{737FA29C-0822-1EBA-4F3D-804001D58C4C}"/>
                  </a:ext>
                </a:extLst>
              </p:cNvPr>
              <p:cNvSpPr/>
              <p:nvPr/>
            </p:nvSpPr>
            <p:spPr>
              <a:xfrm>
                <a:off x="864636" y="830142"/>
                <a:ext cx="763158" cy="979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ar-SA" sz="1600" b="1" dirty="0">
                    <a:solidFill>
                      <a:schemeClr val="bg1"/>
                    </a:solidFill>
                    <a:latin typeface="Arial" panose="020B0604020202020204" pitchFamily="34" charset="0"/>
                    <a:cs typeface="Arial" panose="020B0604020202020204" pitchFamily="34" charset="0"/>
                  </a:rPr>
                  <a:t>٧٢</a:t>
                </a:r>
                <a:endParaRPr lang="en-CA" sz="1600" b="1" dirty="0">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CCE147A7-5A17-3846-AA4F-A8CDB9B7CEE9}"/>
                  </a:ext>
                </a:extLst>
              </p:cNvPr>
              <p:cNvSpPr/>
              <p:nvPr/>
            </p:nvSpPr>
            <p:spPr>
              <a:xfrm>
                <a:off x="760175" y="830144"/>
                <a:ext cx="149292" cy="9795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2DF7AEF9-61DE-093C-9DE1-4A35A682D40C}"/>
                </a:ext>
              </a:extLst>
            </p:cNvPr>
            <p:cNvGrpSpPr/>
            <p:nvPr/>
          </p:nvGrpSpPr>
          <p:grpSpPr>
            <a:xfrm>
              <a:off x="11325415" y="762701"/>
              <a:ext cx="182192" cy="634674"/>
              <a:chOff x="2121762" y="2323619"/>
              <a:chExt cx="200378" cy="825210"/>
            </a:xfrm>
          </p:grpSpPr>
          <p:sp>
            <p:nvSpPr>
              <p:cNvPr id="22" name="Isosceles Triangle 21">
                <a:extLst>
                  <a:ext uri="{FF2B5EF4-FFF2-40B4-BE49-F238E27FC236}">
                    <a16:creationId xmlns:a16="http://schemas.microsoft.com/office/drawing/2014/main" id="{05AEA30E-C1CD-C769-D06E-77CE0B0AA4E7}"/>
                  </a:ext>
                </a:extLst>
              </p:cNvPr>
              <p:cNvSpPr/>
              <p:nvPr/>
            </p:nvSpPr>
            <p:spPr>
              <a:xfrm>
                <a:off x="2121763" y="2323619"/>
                <a:ext cx="200377" cy="17273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5DBEF316-F701-8695-C0F4-97D0B39BE444}"/>
                  </a:ext>
                </a:extLst>
              </p:cNvPr>
              <p:cNvSpPr/>
              <p:nvPr/>
            </p:nvSpPr>
            <p:spPr>
              <a:xfrm>
                <a:off x="2121762" y="2496169"/>
                <a:ext cx="200377" cy="65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grpSp>
        <p:nvGrpSpPr>
          <p:cNvPr id="26" name="Group 25">
            <a:extLst>
              <a:ext uri="{FF2B5EF4-FFF2-40B4-BE49-F238E27FC236}">
                <a16:creationId xmlns:a16="http://schemas.microsoft.com/office/drawing/2014/main" id="{93302C41-1525-FF6D-876B-8077AABDD3E4}"/>
              </a:ext>
            </a:extLst>
          </p:cNvPr>
          <p:cNvGrpSpPr/>
          <p:nvPr/>
        </p:nvGrpSpPr>
        <p:grpSpPr>
          <a:xfrm rot="20375011">
            <a:off x="585067" y="2401452"/>
            <a:ext cx="3595330" cy="2390375"/>
            <a:chOff x="7208925" y="2604220"/>
            <a:chExt cx="1168511" cy="776891"/>
          </a:xfrm>
        </p:grpSpPr>
        <p:sp>
          <p:nvSpPr>
            <p:cNvPr id="27" name="Rectangle 26">
              <a:extLst>
                <a:ext uri="{FF2B5EF4-FFF2-40B4-BE49-F238E27FC236}">
                  <a16:creationId xmlns:a16="http://schemas.microsoft.com/office/drawing/2014/main" id="{1A1299FB-8A52-4AB2-960E-787C0DA8129E}"/>
                </a:ext>
              </a:extLst>
            </p:cNvPr>
            <p:cNvSpPr/>
            <p:nvPr/>
          </p:nvSpPr>
          <p:spPr>
            <a:xfrm>
              <a:off x="7425584" y="2840091"/>
              <a:ext cx="716280" cy="5410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8" name="Google Shape;315;p4">
              <a:extLst>
                <a:ext uri="{FF2B5EF4-FFF2-40B4-BE49-F238E27FC236}">
                  <a16:creationId xmlns:a16="http://schemas.microsoft.com/office/drawing/2014/main" id="{3606B0A2-3205-B258-38DB-CEFA559DAF70}"/>
                </a:ext>
              </a:extLst>
            </p:cNvPr>
            <p:cNvSpPr/>
            <p:nvPr/>
          </p:nvSpPr>
          <p:spPr>
            <a:xfrm>
              <a:off x="7208925" y="2953324"/>
              <a:ext cx="356816" cy="356815"/>
            </a:xfrm>
            <a:prstGeom prst="ellipse">
              <a:avLst/>
            </a:prstGeom>
            <a:solidFill>
              <a:schemeClr val="accent1"/>
            </a:solidFill>
            <a:ln w="38100">
              <a:solidFill>
                <a:schemeClr val="bg1"/>
              </a:solid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
          <p:nvSpPr>
            <p:cNvPr id="29" name="Google Shape;315;p4">
              <a:extLst>
                <a:ext uri="{FF2B5EF4-FFF2-40B4-BE49-F238E27FC236}">
                  <a16:creationId xmlns:a16="http://schemas.microsoft.com/office/drawing/2014/main" id="{E68C5D90-6D83-FEAF-54E3-C41FC55B8CEA}"/>
                </a:ext>
              </a:extLst>
            </p:cNvPr>
            <p:cNvSpPr/>
            <p:nvPr/>
          </p:nvSpPr>
          <p:spPr>
            <a:xfrm>
              <a:off x="7622905" y="2604220"/>
              <a:ext cx="356816" cy="356815"/>
            </a:xfrm>
            <a:prstGeom prst="ellipse">
              <a:avLst/>
            </a:prstGeom>
            <a:solidFill>
              <a:schemeClr val="accent1"/>
            </a:solidFill>
            <a:ln w="38100">
              <a:solidFill>
                <a:schemeClr val="bg1"/>
              </a:solid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
          <p:nvSpPr>
            <p:cNvPr id="30" name="Google Shape;315;p4">
              <a:extLst>
                <a:ext uri="{FF2B5EF4-FFF2-40B4-BE49-F238E27FC236}">
                  <a16:creationId xmlns:a16="http://schemas.microsoft.com/office/drawing/2014/main" id="{AB07C850-22B1-FC51-AAFF-8B4E9B2F1D58}"/>
                </a:ext>
              </a:extLst>
            </p:cNvPr>
            <p:cNvSpPr/>
            <p:nvPr/>
          </p:nvSpPr>
          <p:spPr>
            <a:xfrm>
              <a:off x="8020620" y="2955992"/>
              <a:ext cx="356816" cy="356815"/>
            </a:xfrm>
            <a:prstGeom prst="ellipse">
              <a:avLst/>
            </a:prstGeom>
            <a:solidFill>
              <a:schemeClr val="accent1"/>
            </a:solidFill>
            <a:ln w="38100">
              <a:solidFill>
                <a:schemeClr val="bg1"/>
              </a:solid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
          <p:nvSpPr>
            <p:cNvPr id="31" name="Rectangle: Single Corner Snipped 30">
              <a:extLst>
                <a:ext uri="{FF2B5EF4-FFF2-40B4-BE49-F238E27FC236}">
                  <a16:creationId xmlns:a16="http://schemas.microsoft.com/office/drawing/2014/main" id="{3E54A784-B24C-F681-DE61-E6F31CD1E9EA}"/>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Rectangle: Single Corner Snipped 31">
              <a:extLst>
                <a:ext uri="{FF2B5EF4-FFF2-40B4-BE49-F238E27FC236}">
                  <a16:creationId xmlns:a16="http://schemas.microsoft.com/office/drawing/2014/main" id="{AD89CF67-2E17-51B6-E8A9-6495F7043763}"/>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33" name="Speech Bubble: Rectangle with Corners Rounded 32">
            <a:extLst>
              <a:ext uri="{FF2B5EF4-FFF2-40B4-BE49-F238E27FC236}">
                <a16:creationId xmlns:a16="http://schemas.microsoft.com/office/drawing/2014/main" id="{811D03B8-8F16-86A5-6BB1-B00AC527DE26}"/>
              </a:ext>
            </a:extLst>
          </p:cNvPr>
          <p:cNvSpPr/>
          <p:nvPr/>
        </p:nvSpPr>
        <p:spPr>
          <a:xfrm>
            <a:off x="9345346" y="2496060"/>
            <a:ext cx="1853329" cy="2841719"/>
          </a:xfrm>
          <a:prstGeom prst="wedgeRoundRectCallout">
            <a:avLst>
              <a:gd name="adj1" fmla="val 19591"/>
              <a:gd name="adj2" fmla="val -58466"/>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800" dirty="0">
                <a:solidFill>
                  <a:schemeClr val="tx1"/>
                </a:solidFill>
                <a:latin typeface="Calibri" panose="020F0502020204030204" pitchFamily="34" charset="0"/>
                <a:cs typeface="Calibri" panose="020F0502020204030204" pitchFamily="34" charset="0"/>
              </a:rPr>
              <a:t>كيف يمكنك </a:t>
            </a:r>
            <a:r>
              <a:rPr lang="ar-SA" sz="1800" b="1" dirty="0">
                <a:solidFill>
                  <a:schemeClr val="tx1"/>
                </a:solidFill>
                <a:latin typeface="Calibri" panose="020F0502020204030204" pitchFamily="34" charset="0"/>
                <a:cs typeface="Calibri" panose="020F0502020204030204" pitchFamily="34" charset="0"/>
              </a:rPr>
              <a:t>تحديد أو شرح </a:t>
            </a:r>
            <a:r>
              <a:rPr lang="ar-SA" sz="1800" dirty="0">
                <a:solidFill>
                  <a:schemeClr val="tx1"/>
                </a:solidFill>
                <a:latin typeface="Calibri" panose="020F0502020204030204" pitchFamily="34" charset="0"/>
                <a:cs typeface="Calibri" panose="020F0502020204030204" pitchFamily="34" charset="0"/>
              </a:rPr>
              <a:t>مخاوف الحماية هذه ؟ قم بإنشاء تعريف.</a:t>
            </a:r>
            <a:endParaRPr lang="en-GB" sz="1800" dirty="0">
              <a:solidFill>
                <a:schemeClr val="tx1"/>
              </a:solidFill>
              <a:latin typeface="Calibri" panose="020F0502020204030204" pitchFamily="34" charset="0"/>
              <a:cs typeface="Calibri" panose="020F0502020204030204" pitchFamily="34" charset="0"/>
            </a:endParaRPr>
          </a:p>
        </p:txBody>
      </p:sp>
      <p:sp>
        <p:nvSpPr>
          <p:cNvPr id="37" name="Speech Bubble: Rectangle with Corners Rounded 36">
            <a:extLst>
              <a:ext uri="{FF2B5EF4-FFF2-40B4-BE49-F238E27FC236}">
                <a16:creationId xmlns:a16="http://schemas.microsoft.com/office/drawing/2014/main" id="{3664CFAE-64D2-9223-F7E4-C8641D3FD39D}"/>
              </a:ext>
            </a:extLst>
          </p:cNvPr>
          <p:cNvSpPr/>
          <p:nvPr/>
        </p:nvSpPr>
        <p:spPr>
          <a:xfrm>
            <a:off x="6778036" y="2496060"/>
            <a:ext cx="2016068" cy="2847789"/>
          </a:xfrm>
          <a:prstGeom prst="wedgeRoundRectCallout">
            <a:avLst>
              <a:gd name="adj1" fmla="val 15192"/>
              <a:gd name="adj2" fmla="val 58260"/>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800" b="1" dirty="0">
                <a:solidFill>
                  <a:schemeClr val="tx1"/>
                </a:solidFill>
                <a:latin typeface="Calibri" panose="020F0502020204030204" pitchFamily="34" charset="0"/>
                <a:cs typeface="Calibri" panose="020F0502020204030204" pitchFamily="34" charset="0"/>
              </a:rPr>
              <a:t>من هو المعرض للخطر ؟ </a:t>
            </a:r>
            <a:r>
              <a:rPr lang="ar-SA" sz="1800" dirty="0">
                <a:solidFill>
                  <a:schemeClr val="tx1"/>
                </a:solidFill>
                <a:latin typeface="Calibri" panose="020F0502020204030204" pitchFamily="34" charset="0"/>
                <a:cs typeface="Calibri" panose="020F0502020204030204" pitchFamily="34" charset="0"/>
              </a:rPr>
              <a:t>ما هي خصائص الأطفال أو الأسر التي تواجه مخاوف الحماية هذه؟</a:t>
            </a:r>
            <a:endParaRPr lang="en-GB" sz="1800" dirty="0">
              <a:solidFill>
                <a:schemeClr val="tx1"/>
              </a:solidFill>
              <a:latin typeface="Calibri" panose="020F0502020204030204" pitchFamily="34" charset="0"/>
              <a:cs typeface="Calibri" panose="020F0502020204030204" pitchFamily="34" charset="0"/>
            </a:endParaRPr>
          </a:p>
        </p:txBody>
      </p:sp>
      <p:sp>
        <p:nvSpPr>
          <p:cNvPr id="38" name="Speech Bubble: Rectangle with Corners Rounded 37">
            <a:extLst>
              <a:ext uri="{FF2B5EF4-FFF2-40B4-BE49-F238E27FC236}">
                <a16:creationId xmlns:a16="http://schemas.microsoft.com/office/drawing/2014/main" id="{90196150-9D58-FB35-222E-424B446005E3}"/>
              </a:ext>
            </a:extLst>
          </p:cNvPr>
          <p:cNvSpPr/>
          <p:nvPr/>
        </p:nvSpPr>
        <p:spPr>
          <a:xfrm>
            <a:off x="4586053" y="2496060"/>
            <a:ext cx="1853329" cy="2847790"/>
          </a:xfrm>
          <a:prstGeom prst="wedgeRoundRectCallout">
            <a:avLst>
              <a:gd name="adj1" fmla="val -25356"/>
              <a:gd name="adj2" fmla="val -61664"/>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GB" sz="1800" b="1" dirty="0">
                <a:solidFill>
                  <a:schemeClr val="tx1"/>
                </a:solidFill>
                <a:latin typeface="Calibri" panose="020F0502020204030204" pitchFamily="34" charset="0"/>
                <a:cs typeface="Calibri" panose="020F0502020204030204" pitchFamily="34" charset="0"/>
              </a:rPr>
              <a:t>من</a:t>
            </a:r>
            <a:r>
              <a:rPr lang="ar-SA" b="1" dirty="0">
                <a:solidFill>
                  <a:schemeClr val="tx1"/>
                </a:solidFill>
                <a:latin typeface="Calibri" panose="020F0502020204030204" pitchFamily="34" charset="0"/>
                <a:cs typeface="Calibri" panose="020F0502020204030204" pitchFamily="34" charset="0"/>
              </a:rPr>
              <a:t> هو</a:t>
            </a:r>
            <a:r>
              <a:rPr lang="en-GB" sz="1800" b="1" dirty="0">
                <a:solidFill>
                  <a:schemeClr val="tx1"/>
                </a:solidFill>
                <a:latin typeface="Calibri" panose="020F0502020204030204" pitchFamily="34" charset="0"/>
                <a:cs typeface="Calibri" panose="020F0502020204030204" pitchFamily="34" charset="0"/>
              </a:rPr>
              <a:t> المسؤول</a:t>
            </a:r>
            <a:r>
              <a:rPr lang="ar-SA" sz="1800" b="1" dirty="0">
                <a:solidFill>
                  <a:schemeClr val="tx1"/>
                </a:solidFill>
                <a:latin typeface="Calibri" panose="020F0502020204030204" pitchFamily="34" charset="0"/>
                <a:cs typeface="Calibri" panose="020F0502020204030204" pitchFamily="34" charset="0"/>
              </a:rPr>
              <a:t> </a:t>
            </a:r>
            <a:r>
              <a:rPr lang="ar-SA" sz="1800" dirty="0">
                <a:solidFill>
                  <a:schemeClr val="tx1"/>
                </a:solidFill>
                <a:latin typeface="Calibri" panose="020F0502020204030204" pitchFamily="34" charset="0"/>
                <a:cs typeface="Calibri" panose="020F0502020204030204" pitchFamily="34" charset="0"/>
              </a:rPr>
              <a:t>عن </a:t>
            </a:r>
            <a:r>
              <a:rPr lang="en-GB" sz="1800" dirty="0">
                <a:solidFill>
                  <a:schemeClr val="tx1"/>
                </a:solidFill>
                <a:latin typeface="Calibri" panose="020F0502020204030204" pitchFamily="34" charset="0"/>
                <a:cs typeface="Calibri" panose="020F0502020204030204" pitchFamily="34" charset="0"/>
              </a:rPr>
              <a:t>مخاوف الحماية هذه؟ من الذي يسببها؟</a:t>
            </a:r>
          </a:p>
        </p:txBody>
      </p:sp>
    </p:spTree>
    <p:extLst>
      <p:ext uri="{BB962C8B-B14F-4D97-AF65-F5344CB8AC3E}">
        <p14:creationId xmlns:p14="http://schemas.microsoft.com/office/powerpoint/2010/main" val="3016501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B1F9E3B-0FA4-E690-7C46-78E4880B626B}"/>
              </a:ext>
            </a:extLst>
          </p:cNvPr>
          <p:cNvSpPr/>
          <p:nvPr/>
        </p:nvSpPr>
        <p:spPr>
          <a:xfrm>
            <a:off x="6589473" y="1365946"/>
            <a:ext cx="5499944" cy="4093029"/>
          </a:xfrm>
          <a:prstGeom prst="roundRect">
            <a:avLst/>
          </a:prstGeom>
          <a:solidFill>
            <a:schemeClr val="accent1">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2DE2E7B-D643-213C-851D-B1E6B2AAD069}"/>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تحليل حماية الطفل</a:t>
            </a:r>
            <a:endParaRPr lang="en-BE"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6B47B7C-61D9-427A-DC48-B5303E0CFF3E}"/>
              </a:ext>
            </a:extLst>
          </p:cNvPr>
          <p:cNvSpPr txBox="1"/>
          <p:nvPr/>
        </p:nvSpPr>
        <p:spPr>
          <a:xfrm>
            <a:off x="6949036" y="2246327"/>
            <a:ext cx="4763935" cy="1938992"/>
          </a:xfrm>
          <a:prstGeom prst="rect">
            <a:avLst/>
          </a:prstGeom>
          <a:noFill/>
        </p:spPr>
        <p:txBody>
          <a:bodyPr wrap="square" rtlCol="0">
            <a:spAutoFit/>
          </a:bodyPr>
          <a:lstStyle/>
          <a:p>
            <a:pPr algn="r" rtl="1"/>
            <a:r>
              <a:rPr lang="en-GB" sz="2400" dirty="0">
                <a:latin typeface="Calibri" panose="020F0502020204030204" pitchFamily="34" charset="0"/>
                <a:cs typeface="Calibri" panose="020F0502020204030204" pitchFamily="34" charset="0"/>
              </a:rPr>
              <a:t>يجب أن تفهم فرق إدارة الحالة (أخصائيي الحالة والمشرفين</a:t>
            </a:r>
            <a:r>
              <a:rPr lang="ar-SA" sz="2400"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مخاوف حماية الطفل التي يواجهها الأطفال والأسر. يجب أن يأخذوا في الاعتبار التأثير السلبي على حقوقهم ، ونقاط قوتهم وقدراتهم على التأقلم.</a:t>
            </a:r>
          </a:p>
        </p:txBody>
      </p:sp>
      <p:sp>
        <p:nvSpPr>
          <p:cNvPr id="6" name="TextBox 5">
            <a:extLst>
              <a:ext uri="{FF2B5EF4-FFF2-40B4-BE49-F238E27FC236}">
                <a16:creationId xmlns:a16="http://schemas.microsoft.com/office/drawing/2014/main" id="{FFBD9F06-67F3-D62F-6129-6BB424E1345C}"/>
              </a:ext>
            </a:extLst>
          </p:cNvPr>
          <p:cNvSpPr txBox="1"/>
          <p:nvPr/>
        </p:nvSpPr>
        <p:spPr>
          <a:xfrm>
            <a:off x="795408" y="2058367"/>
            <a:ext cx="4654487" cy="2308324"/>
          </a:xfrm>
          <a:prstGeom prst="rect">
            <a:avLst/>
          </a:prstGeom>
          <a:noFill/>
        </p:spPr>
        <p:txBody>
          <a:bodyPr wrap="square">
            <a:spAutoFit/>
          </a:bodyPr>
          <a:lstStyle/>
          <a:p>
            <a:pPr algn="r" rtl="1"/>
            <a:r>
              <a:rPr lang="en-GB" sz="2400" dirty="0">
                <a:latin typeface="Calibri" panose="020F0502020204030204" pitchFamily="34" charset="0"/>
                <a:cs typeface="Calibri" panose="020F0502020204030204" pitchFamily="34" charset="0"/>
              </a:rPr>
              <a:t>يمكن أن يؤدي إجراء تحليل حماية الطفل وفهم مخاوف حماية الطفل إلى:</a:t>
            </a:r>
          </a:p>
          <a:p>
            <a:pPr marL="457200" indent="-457200" algn="r" rtl="1">
              <a:buFont typeface="Arial" panose="020B0604020202020204" pitchFamily="34" charset="0"/>
              <a:buChar char="•"/>
            </a:pPr>
            <a:r>
              <a:rPr lang="en-GB" sz="2400" dirty="0">
                <a:latin typeface="Calibri" panose="020F0502020204030204" pitchFamily="34" charset="0"/>
                <a:cs typeface="Calibri" panose="020F0502020204030204" pitchFamily="34" charset="0"/>
              </a:rPr>
              <a:t>دعم إعطاء الأولوية لمخاطر حماية الطفل</a:t>
            </a:r>
          </a:p>
          <a:p>
            <a:pPr marL="457200" indent="-457200" algn="r" rtl="1">
              <a:buFont typeface="Arial" panose="020B0604020202020204" pitchFamily="34" charset="0"/>
              <a:buChar char="•"/>
            </a:pPr>
            <a:r>
              <a:rPr lang="en-GB" sz="2400" dirty="0">
                <a:latin typeface="Calibri" panose="020F0502020204030204" pitchFamily="34" charset="0"/>
                <a:cs typeface="Calibri" panose="020F0502020204030204" pitchFamily="34" charset="0"/>
              </a:rPr>
              <a:t>دعم حل المشكلات واتخاذ القرار لتحسين معالجة مخاطر حماية الطفل</a:t>
            </a:r>
          </a:p>
        </p:txBody>
      </p:sp>
      <p:grpSp>
        <p:nvGrpSpPr>
          <p:cNvPr id="7" name="Group 6">
            <a:extLst>
              <a:ext uri="{FF2B5EF4-FFF2-40B4-BE49-F238E27FC236}">
                <a16:creationId xmlns:a16="http://schemas.microsoft.com/office/drawing/2014/main" id="{66042D8F-BCB8-7DF2-5C0E-FA22BDB89F39}"/>
              </a:ext>
            </a:extLst>
          </p:cNvPr>
          <p:cNvGrpSpPr/>
          <p:nvPr/>
        </p:nvGrpSpPr>
        <p:grpSpPr>
          <a:xfrm>
            <a:off x="5474879" y="945038"/>
            <a:ext cx="1582115" cy="1362549"/>
            <a:chOff x="4416926" y="1952645"/>
            <a:chExt cx="1178615" cy="1015047"/>
          </a:xfrm>
          <a:solidFill>
            <a:schemeClr val="accent1"/>
          </a:solidFill>
        </p:grpSpPr>
        <p:sp>
          <p:nvSpPr>
            <p:cNvPr id="8" name="Rectangle: Rounded Corners 7">
              <a:extLst>
                <a:ext uri="{FF2B5EF4-FFF2-40B4-BE49-F238E27FC236}">
                  <a16:creationId xmlns:a16="http://schemas.microsoft.com/office/drawing/2014/main" id="{0A6F2D78-99FE-BD34-7ED1-45D90A0474EB}"/>
                </a:ext>
              </a:extLst>
            </p:cNvPr>
            <p:cNvSpPr/>
            <p:nvPr/>
          </p:nvSpPr>
          <p:spPr>
            <a:xfrm rot="20570022">
              <a:off x="4447704" y="2313235"/>
              <a:ext cx="155800"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Rectangle: Rounded Corners 8">
              <a:extLst>
                <a:ext uri="{FF2B5EF4-FFF2-40B4-BE49-F238E27FC236}">
                  <a16:creationId xmlns:a16="http://schemas.microsoft.com/office/drawing/2014/main" id="{FABEE665-37D2-08C9-498C-B9D6B47E04D4}"/>
                </a:ext>
              </a:extLst>
            </p:cNvPr>
            <p:cNvSpPr/>
            <p:nvPr/>
          </p:nvSpPr>
          <p:spPr>
            <a:xfrm rot="734835">
              <a:off x="4416926" y="2065608"/>
              <a:ext cx="152465" cy="38589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Rectangle: Rounded Corners 9">
              <a:extLst>
                <a:ext uri="{FF2B5EF4-FFF2-40B4-BE49-F238E27FC236}">
                  <a16:creationId xmlns:a16="http://schemas.microsoft.com/office/drawing/2014/main" id="{3E897E81-F98D-0959-F88A-93CD8F97C24A}"/>
                </a:ext>
              </a:extLst>
            </p:cNvPr>
            <p:cNvSpPr/>
            <p:nvPr/>
          </p:nvSpPr>
          <p:spPr>
            <a:xfrm rot="21032989">
              <a:off x="4615614" y="2373582"/>
              <a:ext cx="149730"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Flowchart: Manual Input 10">
              <a:extLst>
                <a:ext uri="{FF2B5EF4-FFF2-40B4-BE49-F238E27FC236}">
                  <a16:creationId xmlns:a16="http://schemas.microsoft.com/office/drawing/2014/main" id="{1ED6B85D-47E5-FEC3-53B7-434AA95F9902}"/>
                </a:ext>
              </a:extLst>
            </p:cNvPr>
            <p:cNvSpPr/>
            <p:nvPr/>
          </p:nvSpPr>
          <p:spPr>
            <a:xfrm rot="4370022" flipH="1">
              <a:off x="4566067" y="2612552"/>
              <a:ext cx="197560" cy="305529"/>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Rectangle: Rounded Corners 11">
              <a:extLst>
                <a:ext uri="{FF2B5EF4-FFF2-40B4-BE49-F238E27FC236}">
                  <a16:creationId xmlns:a16="http://schemas.microsoft.com/office/drawing/2014/main" id="{21A4BA7C-D2DB-5ECB-4D08-BED9C8115C17}"/>
                </a:ext>
              </a:extLst>
            </p:cNvPr>
            <p:cNvSpPr/>
            <p:nvPr/>
          </p:nvSpPr>
          <p:spPr>
            <a:xfrm rot="1076057" flipH="1">
              <a:off x="5400700" y="2349090"/>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Rectangle: Rounded Corners 12">
              <a:extLst>
                <a:ext uri="{FF2B5EF4-FFF2-40B4-BE49-F238E27FC236}">
                  <a16:creationId xmlns:a16="http://schemas.microsoft.com/office/drawing/2014/main" id="{3D4855B8-B2A8-22F5-5622-E5BFFA2C6798}"/>
                </a:ext>
              </a:extLst>
            </p:cNvPr>
            <p:cNvSpPr/>
            <p:nvPr/>
          </p:nvSpPr>
          <p:spPr>
            <a:xfrm rot="20911244" flipH="1">
              <a:off x="5437935" y="2101053"/>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Rectangle: Rounded Corners 13">
              <a:extLst>
                <a:ext uri="{FF2B5EF4-FFF2-40B4-BE49-F238E27FC236}">
                  <a16:creationId xmlns:a16="http://schemas.microsoft.com/office/drawing/2014/main" id="{EBBD9EE9-5F7B-AAF4-71C2-8BA762477A89}"/>
                </a:ext>
              </a:extLst>
            </p:cNvPr>
            <p:cNvSpPr/>
            <p:nvPr/>
          </p:nvSpPr>
          <p:spPr>
            <a:xfrm rot="613090" flipH="1">
              <a:off x="5233983" y="2403167"/>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Flowchart: Manual Input 14">
              <a:extLst>
                <a:ext uri="{FF2B5EF4-FFF2-40B4-BE49-F238E27FC236}">
                  <a16:creationId xmlns:a16="http://schemas.microsoft.com/office/drawing/2014/main" id="{78CB3C83-A9B5-DA83-996F-99991251B5A9}"/>
                </a:ext>
              </a:extLst>
            </p:cNvPr>
            <p:cNvSpPr/>
            <p:nvPr/>
          </p:nvSpPr>
          <p:spPr>
            <a:xfrm rot="17276057">
              <a:off x="5238172" y="2640595"/>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Round Same Side Corner Rectangle 21">
              <a:extLst>
                <a:ext uri="{FF2B5EF4-FFF2-40B4-BE49-F238E27FC236}">
                  <a16:creationId xmlns:a16="http://schemas.microsoft.com/office/drawing/2014/main" id="{C152BCE4-2ECC-517B-1EC6-BF8499691860}"/>
                </a:ext>
              </a:extLst>
            </p:cNvPr>
            <p:cNvSpPr/>
            <p:nvPr/>
          </p:nvSpPr>
          <p:spPr>
            <a:xfrm>
              <a:off x="4880503" y="2250894"/>
              <a:ext cx="251673" cy="2675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7" name="Oval 16">
              <a:extLst>
                <a:ext uri="{FF2B5EF4-FFF2-40B4-BE49-F238E27FC236}">
                  <a16:creationId xmlns:a16="http://schemas.microsoft.com/office/drawing/2014/main" id="{E16FF40E-80DC-D5F5-A5E7-F1891647C88B}"/>
                </a:ext>
              </a:extLst>
            </p:cNvPr>
            <p:cNvSpPr/>
            <p:nvPr/>
          </p:nvSpPr>
          <p:spPr>
            <a:xfrm>
              <a:off x="4878636" y="1952645"/>
              <a:ext cx="254533" cy="2545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Rectangle 17">
              <a:extLst>
                <a:ext uri="{FF2B5EF4-FFF2-40B4-BE49-F238E27FC236}">
                  <a16:creationId xmlns:a16="http://schemas.microsoft.com/office/drawing/2014/main" id="{1791463C-B4B4-0A0C-B470-49C3183BFCBB}"/>
                </a:ext>
              </a:extLst>
            </p:cNvPr>
            <p:cNvSpPr/>
            <p:nvPr/>
          </p:nvSpPr>
          <p:spPr>
            <a:xfrm>
              <a:off x="4538838" y="2765316"/>
              <a:ext cx="241922" cy="202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 name="Rectangle 18">
              <a:extLst>
                <a:ext uri="{FF2B5EF4-FFF2-40B4-BE49-F238E27FC236}">
                  <a16:creationId xmlns:a16="http://schemas.microsoft.com/office/drawing/2014/main" id="{D78979C2-F132-49DC-6CFE-395E8F6035FC}"/>
                </a:ext>
              </a:extLst>
            </p:cNvPr>
            <p:cNvSpPr/>
            <p:nvPr/>
          </p:nvSpPr>
          <p:spPr>
            <a:xfrm>
              <a:off x="5217172" y="2765316"/>
              <a:ext cx="241922" cy="202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Tree>
    <p:extLst>
      <p:ext uri="{BB962C8B-B14F-4D97-AF65-F5344CB8AC3E}">
        <p14:creationId xmlns:p14="http://schemas.microsoft.com/office/powerpoint/2010/main" val="2586876770"/>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F07E2-14BD-ABE7-E913-C65AFF54E845}"/>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نقاط التعلم الأساسية</a:t>
            </a:r>
            <a:endParaRPr lang="en-BE" dirty="0">
              <a:latin typeface="Calibri" panose="020F0502020204030204" pitchFamily="34" charset="0"/>
              <a:cs typeface="Calibri" panose="020F0502020204030204" pitchFamily="34" charset="0"/>
            </a:endParaRPr>
          </a:p>
        </p:txBody>
      </p:sp>
      <p:sp>
        <p:nvSpPr>
          <p:cNvPr id="5" name="Google Shape;572;p18">
            <a:extLst>
              <a:ext uri="{FF2B5EF4-FFF2-40B4-BE49-F238E27FC236}">
                <a16:creationId xmlns:a16="http://schemas.microsoft.com/office/drawing/2014/main" id="{F7CD22E9-EC04-E681-BBB1-E06284624501}"/>
              </a:ext>
            </a:extLst>
          </p:cNvPr>
          <p:cNvSpPr/>
          <p:nvPr/>
        </p:nvSpPr>
        <p:spPr>
          <a:xfrm>
            <a:off x="3437380" y="1806678"/>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7" name="TextBox 6">
            <a:extLst>
              <a:ext uri="{FF2B5EF4-FFF2-40B4-BE49-F238E27FC236}">
                <a16:creationId xmlns:a16="http://schemas.microsoft.com/office/drawing/2014/main" id="{D0563AC4-8FF2-60C4-F783-92D56A93D74D}"/>
              </a:ext>
            </a:extLst>
          </p:cNvPr>
          <p:cNvSpPr txBox="1"/>
          <p:nvPr/>
        </p:nvSpPr>
        <p:spPr>
          <a:xfrm>
            <a:off x="1361380" y="3287998"/>
            <a:ext cx="4791770" cy="1569660"/>
          </a:xfrm>
          <a:prstGeom prst="rect">
            <a:avLst/>
          </a:prstGeom>
          <a:noFill/>
        </p:spPr>
        <p:txBody>
          <a:bodyPr wrap="square" rtlCol="0">
            <a:spAutoFit/>
          </a:bodyPr>
          <a:lstStyle/>
          <a:p>
            <a:pPr algn="r" rtl="1"/>
            <a:r>
              <a:rPr lang="en-GB" sz="2400" b="0" dirty="0">
                <a:latin typeface="Calibri" panose="020F0502020204030204" pitchFamily="34" charset="0"/>
                <a:cs typeface="Calibri" panose="020F0502020204030204" pitchFamily="34" charset="0"/>
              </a:rPr>
              <a:t>يعطي تحليل حماية الطفل فهماً أفضل لمخاوف حماية الطفل ، ومن هم المعرضون للخطر ولماذا ، وما هو تأثيرها ومن المسؤول عنها أو الذي يسببها.</a:t>
            </a:r>
          </a:p>
        </p:txBody>
      </p:sp>
      <p:sp>
        <p:nvSpPr>
          <p:cNvPr id="8" name="TextBox 7">
            <a:extLst>
              <a:ext uri="{FF2B5EF4-FFF2-40B4-BE49-F238E27FC236}">
                <a16:creationId xmlns:a16="http://schemas.microsoft.com/office/drawing/2014/main" id="{EA9766F1-C9D9-A1B6-E1F3-26431F31D31C}"/>
              </a:ext>
            </a:extLst>
          </p:cNvPr>
          <p:cNvSpPr txBox="1"/>
          <p:nvPr/>
        </p:nvSpPr>
        <p:spPr>
          <a:xfrm>
            <a:off x="6686550" y="3287998"/>
            <a:ext cx="4156090" cy="1200329"/>
          </a:xfrm>
          <a:prstGeom prst="rect">
            <a:avLst/>
          </a:prstGeom>
          <a:noFill/>
        </p:spPr>
        <p:txBody>
          <a:bodyPr wrap="square" rtlCol="0">
            <a:spAutoFit/>
          </a:bodyPr>
          <a:lstStyle/>
          <a:p>
            <a:pPr algn="r" rtl="1"/>
            <a:r>
              <a:rPr lang="en-US" sz="2400" dirty="0">
                <a:latin typeface="Calibri" panose="020F0502020204030204" pitchFamily="34" charset="0"/>
                <a:ea typeface="Calibri" panose="020F0502020204030204" pitchFamily="34" charset="0"/>
                <a:cs typeface="Calibri" panose="020F0502020204030204" pitchFamily="34" charset="0"/>
              </a:rPr>
              <a:t>يمكن لتحليل حماية الطفل أن يساعد أخصائيي الحالة على تلبية احتياجات الأطفال وأسرهم بشكل أفضل</a:t>
            </a:r>
            <a:endParaRPr lang="en-BE" sz="2400" dirty="0">
              <a:latin typeface="Calibri" panose="020F0502020204030204" pitchFamily="34" charset="0"/>
              <a:cs typeface="Calibri" panose="020F0502020204030204" pitchFamily="34" charset="0"/>
            </a:endParaRPr>
          </a:p>
        </p:txBody>
      </p:sp>
      <p:sp>
        <p:nvSpPr>
          <p:cNvPr id="9" name="Google Shape;572;p18">
            <a:extLst>
              <a:ext uri="{FF2B5EF4-FFF2-40B4-BE49-F238E27FC236}">
                <a16:creationId xmlns:a16="http://schemas.microsoft.com/office/drawing/2014/main" id="{511BFEC3-661C-7C1F-BEEF-2361DDCCCBD5}"/>
              </a:ext>
            </a:extLst>
          </p:cNvPr>
          <p:cNvSpPr/>
          <p:nvPr/>
        </p:nvSpPr>
        <p:spPr>
          <a:xfrm>
            <a:off x="8238815" y="1806678"/>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998123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CBE20D-D9AE-59F9-4F4F-86493A88363C}"/>
              </a:ext>
            </a:extLst>
          </p:cNvPr>
          <p:cNvSpPr>
            <a:spLocks noGrp="1"/>
          </p:cNvSpPr>
          <p:nvPr>
            <p:ph type="title"/>
          </p:nvPr>
        </p:nvSpPr>
        <p:spPr/>
        <p:txBody>
          <a:bodyPr/>
          <a:lstStyle/>
          <a:p>
            <a:pPr algn="r" rtl="1"/>
            <a:r>
              <a:rPr lang="en-CA" sz="2400" b="1" dirty="0">
                <a:solidFill>
                  <a:schemeClr val="bg1"/>
                </a:solidFill>
                <a:latin typeface="Calibri" panose="020F0502020204030204" pitchFamily="34" charset="0"/>
                <a:cs typeface="Calibri" panose="020F0502020204030204" pitchFamily="34" charset="0"/>
              </a:rPr>
              <a:t>الجلسة </a:t>
            </a:r>
            <a:r>
              <a:rPr lang="ar-SA" sz="2400" b="1" dirty="0">
                <a:solidFill>
                  <a:schemeClr val="bg1"/>
                </a:solidFill>
                <a:latin typeface="Calibri" panose="020F0502020204030204" pitchFamily="34" charset="0"/>
                <a:cs typeface="Calibri" panose="020F0502020204030204" pitchFamily="34" charset="0"/>
              </a:rPr>
              <a:t>٤</a:t>
            </a:r>
            <a:br>
              <a:rPr lang="en-CA" sz="2400" b="1" dirty="0">
                <a:solidFill>
                  <a:schemeClr val="bg1"/>
                </a:solidFill>
                <a:latin typeface="Calibri" panose="020F0502020204030204" pitchFamily="34" charset="0"/>
                <a:cs typeface="Calibri" panose="020F0502020204030204" pitchFamily="34" charset="0"/>
              </a:rPr>
            </a:br>
            <a:br>
              <a:rPr lang="en-CA" b="1" dirty="0">
                <a:solidFill>
                  <a:schemeClr val="bg1"/>
                </a:solidFill>
                <a:latin typeface="Calibri" panose="020F0502020204030204" pitchFamily="34" charset="0"/>
                <a:cs typeface="Calibri" panose="020F0502020204030204" pitchFamily="34" charset="0"/>
              </a:rPr>
            </a:br>
            <a:r>
              <a:rPr lang="en-US" sz="5400" b="1" dirty="0">
                <a:solidFill>
                  <a:schemeClr val="bg1"/>
                </a:solidFill>
                <a:latin typeface="Calibri" panose="020F0502020204030204" pitchFamily="34" charset="0"/>
                <a:cs typeface="Calibri" panose="020F0502020204030204" pitchFamily="34" charset="0"/>
              </a:rPr>
              <a:t>كيف أقوم بتحليل المخاطر المعقدة لحماية الطفل وتحديد أولويات الاحتياجات؟</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0250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8C5F7A"/>
              </a:buClr>
              <a:buSzPts val="3200"/>
              <a:buFont typeface="Arial"/>
              <a:buNone/>
            </a:pPr>
            <a:r>
              <a:rPr lang="en-US" dirty="0">
                <a:latin typeface="Calibri" panose="020F0502020204030204" pitchFamily="34" charset="0"/>
                <a:cs typeface="Calibri" panose="020F0502020204030204" pitchFamily="34" charset="0"/>
              </a:rPr>
              <a:t>تحليل مخاطر حماية الطفل</a:t>
            </a:r>
            <a:endParaRPr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D94BE9B-3BAF-A131-2288-6BB4D1D94EA6}"/>
              </a:ext>
            </a:extLst>
          </p:cNvPr>
          <p:cNvSpPr txBox="1"/>
          <p:nvPr/>
        </p:nvSpPr>
        <p:spPr>
          <a:xfrm>
            <a:off x="1163637" y="2022407"/>
            <a:ext cx="2008893" cy="707886"/>
          </a:xfrm>
          <a:prstGeom prst="rect">
            <a:avLst/>
          </a:prstGeom>
          <a:noFill/>
        </p:spPr>
        <p:txBody>
          <a:bodyPr wrap="square" rtlCol="0">
            <a:spAutoFit/>
          </a:bodyPr>
          <a:lstStyle/>
          <a:p>
            <a:pPr algn="r" rtl="1"/>
            <a:r>
              <a:rPr lang="en-GB" sz="2000" b="1" dirty="0">
                <a:latin typeface="Arial" panose="020B0604020202020204" pitchFamily="34" charset="0"/>
                <a:cs typeface="Arial" panose="020B0604020202020204" pitchFamily="34" charset="0"/>
              </a:rPr>
              <a:t>عوامل الخطر</a:t>
            </a:r>
            <a:endParaRPr lang="en-BE" sz="2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3E1A7E7-5D8F-7893-5294-D20781E4A2D0}"/>
              </a:ext>
            </a:extLst>
          </p:cNvPr>
          <p:cNvSpPr txBox="1"/>
          <p:nvPr/>
        </p:nvSpPr>
        <p:spPr>
          <a:xfrm>
            <a:off x="1163637" y="3626841"/>
            <a:ext cx="2008893" cy="707886"/>
          </a:xfrm>
          <a:prstGeom prst="rect">
            <a:avLst/>
          </a:prstGeom>
          <a:noFill/>
        </p:spPr>
        <p:txBody>
          <a:bodyPr wrap="square" rtlCol="0">
            <a:spAutoFit/>
          </a:bodyPr>
          <a:lstStyle/>
          <a:p>
            <a:pPr algn="r" rtl="1"/>
            <a:r>
              <a:rPr lang="en-GB" sz="2000" b="1" dirty="0">
                <a:latin typeface="Arial" panose="020B0604020202020204" pitchFamily="34" charset="0"/>
                <a:cs typeface="Arial" panose="020B0604020202020204" pitchFamily="34" charset="0"/>
              </a:rPr>
              <a:t>عوامل الحماية</a:t>
            </a:r>
            <a:endParaRPr lang="en-BE" sz="2000" b="1"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F25A0291-4F96-77DF-8A8B-C3C47A4F1F3F}"/>
              </a:ext>
            </a:extLst>
          </p:cNvPr>
          <p:cNvSpPr/>
          <p:nvPr/>
        </p:nvSpPr>
        <p:spPr>
          <a:xfrm>
            <a:off x="940280" y="3109314"/>
            <a:ext cx="9973445" cy="142471"/>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chemeClr val="bg1"/>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EA9426B-6830-6954-B42B-8FA5E86A2919}"/>
              </a:ext>
            </a:extLst>
          </p:cNvPr>
          <p:cNvGrpSpPr/>
          <p:nvPr/>
        </p:nvGrpSpPr>
        <p:grpSpPr>
          <a:xfrm>
            <a:off x="6407601" y="3496466"/>
            <a:ext cx="1867715" cy="2765879"/>
            <a:chOff x="6542377" y="3389788"/>
            <a:chExt cx="1867715" cy="2765879"/>
          </a:xfrm>
          <a:solidFill>
            <a:schemeClr val="accent6">
              <a:lumMod val="60000"/>
              <a:lumOff val="40000"/>
            </a:schemeClr>
          </a:solidFill>
        </p:grpSpPr>
        <p:grpSp>
          <p:nvGrpSpPr>
            <p:cNvPr id="6" name="Group 5">
              <a:extLst>
                <a:ext uri="{FF2B5EF4-FFF2-40B4-BE49-F238E27FC236}">
                  <a16:creationId xmlns:a16="http://schemas.microsoft.com/office/drawing/2014/main" id="{55495450-6DE5-0806-521D-95DB22BC5A19}"/>
                </a:ext>
              </a:extLst>
            </p:cNvPr>
            <p:cNvGrpSpPr/>
            <p:nvPr/>
          </p:nvGrpSpPr>
          <p:grpSpPr>
            <a:xfrm>
              <a:off x="6542377" y="3389788"/>
              <a:ext cx="1867715" cy="2765879"/>
              <a:chOff x="6275864" y="3222632"/>
              <a:chExt cx="2080765" cy="3081378"/>
            </a:xfrm>
            <a:grpFill/>
          </p:grpSpPr>
          <p:sp>
            <p:nvSpPr>
              <p:cNvPr id="8" name="Oval 7">
                <a:extLst>
                  <a:ext uri="{FF2B5EF4-FFF2-40B4-BE49-F238E27FC236}">
                    <a16:creationId xmlns:a16="http://schemas.microsoft.com/office/drawing/2014/main" id="{A35C754E-F9C9-01EE-E691-621B7357EA25}"/>
                  </a:ext>
                </a:extLst>
              </p:cNvPr>
              <p:cNvSpPr/>
              <p:nvPr/>
            </p:nvSpPr>
            <p:spPr>
              <a:xfrm>
                <a:off x="6879614" y="3222632"/>
                <a:ext cx="868194" cy="8681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C63375C7-5E22-B0C7-5D89-908C9C4730C5}"/>
                  </a:ext>
                </a:extLst>
              </p:cNvPr>
              <p:cNvGrpSpPr/>
              <p:nvPr/>
            </p:nvGrpSpPr>
            <p:grpSpPr>
              <a:xfrm>
                <a:off x="6275864" y="3233777"/>
                <a:ext cx="2080765" cy="3070233"/>
                <a:chOff x="6131774" y="3095705"/>
                <a:chExt cx="2342385" cy="3456261"/>
              </a:xfrm>
              <a:grpFill/>
            </p:grpSpPr>
            <p:sp>
              <p:nvSpPr>
                <p:cNvPr id="10" name="Rectangle: Rounded Corners 9">
                  <a:extLst>
                    <a:ext uri="{FF2B5EF4-FFF2-40B4-BE49-F238E27FC236}">
                      <a16:creationId xmlns:a16="http://schemas.microsoft.com/office/drawing/2014/main" id="{AD0AB926-ACFF-5AE1-3869-D0CFC022464F}"/>
                    </a:ext>
                  </a:extLst>
                </p:cNvPr>
                <p:cNvSpPr/>
                <p:nvPr/>
              </p:nvSpPr>
              <p:spPr>
                <a:xfrm>
                  <a:off x="6837950" y="4251503"/>
                  <a:ext cx="906678" cy="1189003"/>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8CC99997-6271-F87B-B146-281ECE23B13D}"/>
                    </a:ext>
                  </a:extLst>
                </p:cNvPr>
                <p:cNvSpPr/>
                <p:nvPr/>
              </p:nvSpPr>
              <p:spPr>
                <a:xfrm rot="2358309">
                  <a:off x="6683264" y="4857233"/>
                  <a:ext cx="417071" cy="114934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C9EC5077-AF50-5015-4FDB-9C1DA2251D8A}"/>
                    </a:ext>
                  </a:extLst>
                </p:cNvPr>
                <p:cNvSpPr/>
                <p:nvPr/>
              </p:nvSpPr>
              <p:spPr>
                <a:xfrm rot="9538565">
                  <a:off x="7532715" y="5053814"/>
                  <a:ext cx="403525" cy="149815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6286463B-B963-6669-B7E9-C27DFE79805E}"/>
                    </a:ext>
                  </a:extLst>
                </p:cNvPr>
                <p:cNvSpPr/>
                <p:nvPr/>
              </p:nvSpPr>
              <p:spPr>
                <a:xfrm rot="10441727">
                  <a:off x="6466525" y="5566826"/>
                  <a:ext cx="412721" cy="966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E7C3A771-B72A-F73A-EA93-601FA17FE701}"/>
                    </a:ext>
                  </a:extLst>
                </p:cNvPr>
                <p:cNvSpPr/>
                <p:nvPr/>
              </p:nvSpPr>
              <p:spPr>
                <a:xfrm rot="21202754">
                  <a:off x="7927941" y="3095705"/>
                  <a:ext cx="389349" cy="9705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435A8731-A356-8905-22D4-D1B3E54C623B}"/>
                    </a:ext>
                  </a:extLst>
                </p:cNvPr>
                <p:cNvSpPr/>
                <p:nvPr/>
              </p:nvSpPr>
              <p:spPr>
                <a:xfrm rot="2846291">
                  <a:off x="7655283" y="3612100"/>
                  <a:ext cx="417128" cy="12206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71A222DD-BF2D-4CD7-07E1-F514F6646358}"/>
                    </a:ext>
                  </a:extLst>
                </p:cNvPr>
                <p:cNvSpPr/>
                <p:nvPr/>
              </p:nvSpPr>
              <p:spPr>
                <a:xfrm rot="7497251">
                  <a:off x="6458770" y="3665817"/>
                  <a:ext cx="418716" cy="107270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B3BD7430-53FC-F83E-CC34-BDC05F90456A}"/>
                    </a:ext>
                  </a:extLst>
                </p:cNvPr>
                <p:cNvSpPr/>
                <p:nvPr/>
              </p:nvSpPr>
              <p:spPr>
                <a:xfrm rot="461185">
                  <a:off x="6232794" y="3158218"/>
                  <a:ext cx="397535" cy="102195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pic>
          <p:nvPicPr>
            <p:cNvPr id="7" name="Graphic 6" descr="Water with solid fill">
              <a:extLst>
                <a:ext uri="{FF2B5EF4-FFF2-40B4-BE49-F238E27FC236}">
                  <a16:creationId xmlns:a16="http://schemas.microsoft.com/office/drawing/2014/main" id="{F12E4977-6CC9-425F-306B-6222F75AA1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28170" y="3530974"/>
              <a:ext cx="200226" cy="200226"/>
            </a:xfrm>
            <a:prstGeom prst="rect">
              <a:avLst/>
            </a:prstGeom>
          </p:spPr>
        </p:pic>
      </p:grpSp>
      <p:grpSp>
        <p:nvGrpSpPr>
          <p:cNvPr id="18" name="Group 17">
            <a:extLst>
              <a:ext uri="{FF2B5EF4-FFF2-40B4-BE49-F238E27FC236}">
                <a16:creationId xmlns:a16="http://schemas.microsoft.com/office/drawing/2014/main" id="{9108B598-39E3-EF1D-2431-AB6D3C032EA1}"/>
              </a:ext>
            </a:extLst>
          </p:cNvPr>
          <p:cNvGrpSpPr/>
          <p:nvPr/>
        </p:nvGrpSpPr>
        <p:grpSpPr>
          <a:xfrm>
            <a:off x="3885441" y="3656748"/>
            <a:ext cx="2178464" cy="1001631"/>
            <a:chOff x="5182484" y="4377092"/>
            <a:chExt cx="2934260" cy="1349137"/>
          </a:xfrm>
        </p:grpSpPr>
        <p:grpSp>
          <p:nvGrpSpPr>
            <p:cNvPr id="19" name="Group 18">
              <a:extLst>
                <a:ext uri="{FF2B5EF4-FFF2-40B4-BE49-F238E27FC236}">
                  <a16:creationId xmlns:a16="http://schemas.microsoft.com/office/drawing/2014/main" id="{5614192E-EB73-1534-A7FE-0034AA26623A}"/>
                </a:ext>
              </a:extLst>
            </p:cNvPr>
            <p:cNvGrpSpPr/>
            <p:nvPr/>
          </p:nvGrpSpPr>
          <p:grpSpPr>
            <a:xfrm>
              <a:off x="5182484" y="4377092"/>
              <a:ext cx="2934260" cy="1349137"/>
              <a:chOff x="2799225" y="1528989"/>
              <a:chExt cx="4843224" cy="991572"/>
            </a:xfrm>
            <a:solidFill>
              <a:schemeClr val="accent5"/>
            </a:solidFill>
          </p:grpSpPr>
          <p:sp>
            <p:nvSpPr>
              <p:cNvPr id="21" name="Rectangle 20">
                <a:extLst>
                  <a:ext uri="{FF2B5EF4-FFF2-40B4-BE49-F238E27FC236}">
                    <a16:creationId xmlns:a16="http://schemas.microsoft.com/office/drawing/2014/main" id="{A9AC432A-32B0-7CCC-7A97-AFC5AAD3EFC0}"/>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400" dirty="0">
                  <a:solidFill>
                    <a:schemeClr val="tx1"/>
                  </a:solidFill>
                </a:endParaRPr>
              </a:p>
            </p:txBody>
          </p:sp>
          <p:sp>
            <p:nvSpPr>
              <p:cNvPr id="22" name="Parallelogram 21">
                <a:extLst>
                  <a:ext uri="{FF2B5EF4-FFF2-40B4-BE49-F238E27FC236}">
                    <a16:creationId xmlns:a16="http://schemas.microsoft.com/office/drawing/2014/main" id="{95CB6DCB-F071-6808-1B80-91C4B2DA6BE7}"/>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400" dirty="0"/>
              </a:p>
            </p:txBody>
          </p:sp>
          <p:sp>
            <p:nvSpPr>
              <p:cNvPr id="23" name="Parallelogram 22">
                <a:extLst>
                  <a:ext uri="{FF2B5EF4-FFF2-40B4-BE49-F238E27FC236}">
                    <a16:creationId xmlns:a16="http://schemas.microsoft.com/office/drawing/2014/main" id="{AA7E2E9E-3CF1-3A5F-ACBF-68085FF983D3}"/>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400" dirty="0"/>
              </a:p>
            </p:txBody>
          </p:sp>
        </p:grpSp>
        <p:sp>
          <p:nvSpPr>
            <p:cNvPr id="20" name="TextBox 19">
              <a:extLst>
                <a:ext uri="{FF2B5EF4-FFF2-40B4-BE49-F238E27FC236}">
                  <a16:creationId xmlns:a16="http://schemas.microsoft.com/office/drawing/2014/main" id="{F8A9CF83-70D3-5E29-45AF-389DB647C92D}"/>
                </a:ext>
              </a:extLst>
            </p:cNvPr>
            <p:cNvSpPr txBox="1"/>
            <p:nvPr/>
          </p:nvSpPr>
          <p:spPr>
            <a:xfrm>
              <a:off x="5350143" y="4918848"/>
              <a:ext cx="2005010" cy="307777"/>
            </a:xfrm>
            <a:prstGeom prst="rect">
              <a:avLst/>
            </a:prstGeom>
            <a:noFill/>
          </p:spPr>
          <p:txBody>
            <a:bodyPr wrap="square" rtlCol="0">
              <a:spAutoFit/>
            </a:bodyPr>
            <a:lstStyle/>
            <a:p>
              <a:pPr algn="ctr" rtl="1"/>
              <a:r>
                <a:rPr lang="en-GB" sz="1400" b="1" dirty="0">
                  <a:solidFill>
                    <a:schemeClr val="bg1"/>
                  </a:solidFill>
                  <a:latin typeface="Arial" panose="020B0604020202020204" pitchFamily="34" charset="0"/>
                  <a:cs typeface="Arial" panose="020B0604020202020204" pitchFamily="34" charset="0"/>
                </a:rPr>
                <a:t>نقاط القوة</a:t>
              </a:r>
              <a:endParaRPr lang="en-BE" sz="1400" b="1" dirty="0">
                <a:solidFill>
                  <a:schemeClr val="bg1"/>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77E55D31-7280-21CF-379B-D2F8FED2704A}"/>
              </a:ext>
            </a:extLst>
          </p:cNvPr>
          <p:cNvGrpSpPr/>
          <p:nvPr/>
        </p:nvGrpSpPr>
        <p:grpSpPr>
          <a:xfrm>
            <a:off x="8583849" y="3634021"/>
            <a:ext cx="2178464" cy="1001631"/>
            <a:chOff x="8583849" y="4353499"/>
            <a:chExt cx="2934260" cy="1349137"/>
          </a:xfrm>
        </p:grpSpPr>
        <p:grpSp>
          <p:nvGrpSpPr>
            <p:cNvPr id="25" name="Group 24">
              <a:extLst>
                <a:ext uri="{FF2B5EF4-FFF2-40B4-BE49-F238E27FC236}">
                  <a16:creationId xmlns:a16="http://schemas.microsoft.com/office/drawing/2014/main" id="{852C3760-BDEA-ECDD-9346-EA6DA19B64F5}"/>
                </a:ext>
              </a:extLst>
            </p:cNvPr>
            <p:cNvGrpSpPr/>
            <p:nvPr/>
          </p:nvGrpSpPr>
          <p:grpSpPr>
            <a:xfrm>
              <a:off x="8583849" y="4353499"/>
              <a:ext cx="2934260" cy="1349137"/>
              <a:chOff x="2799225" y="1528989"/>
              <a:chExt cx="4843224" cy="991572"/>
            </a:xfrm>
            <a:solidFill>
              <a:schemeClr val="accent3"/>
            </a:solidFill>
          </p:grpSpPr>
          <p:sp>
            <p:nvSpPr>
              <p:cNvPr id="27" name="Rectangle 26">
                <a:extLst>
                  <a:ext uri="{FF2B5EF4-FFF2-40B4-BE49-F238E27FC236}">
                    <a16:creationId xmlns:a16="http://schemas.microsoft.com/office/drawing/2014/main" id="{52FE41ED-8FE0-113A-8A43-7AD0537920A3}"/>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400" dirty="0">
                  <a:solidFill>
                    <a:schemeClr val="tx1"/>
                  </a:solidFill>
                </a:endParaRPr>
              </a:p>
            </p:txBody>
          </p:sp>
          <p:sp>
            <p:nvSpPr>
              <p:cNvPr id="28" name="Parallelogram 27">
                <a:extLst>
                  <a:ext uri="{FF2B5EF4-FFF2-40B4-BE49-F238E27FC236}">
                    <a16:creationId xmlns:a16="http://schemas.microsoft.com/office/drawing/2014/main" id="{83B23097-7956-BB10-ABA8-F3EC0DE1B263}"/>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400" dirty="0"/>
              </a:p>
            </p:txBody>
          </p:sp>
          <p:sp>
            <p:nvSpPr>
              <p:cNvPr id="29" name="Parallelogram 28">
                <a:extLst>
                  <a:ext uri="{FF2B5EF4-FFF2-40B4-BE49-F238E27FC236}">
                    <a16:creationId xmlns:a16="http://schemas.microsoft.com/office/drawing/2014/main" id="{2D909983-B4E9-F753-4A6F-04DB676D3C50}"/>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400" dirty="0"/>
              </a:p>
            </p:txBody>
          </p:sp>
        </p:grpSp>
        <p:sp>
          <p:nvSpPr>
            <p:cNvPr id="26" name="TextBox 25">
              <a:extLst>
                <a:ext uri="{FF2B5EF4-FFF2-40B4-BE49-F238E27FC236}">
                  <a16:creationId xmlns:a16="http://schemas.microsoft.com/office/drawing/2014/main" id="{708E754C-53A0-763F-A872-E5543A4D4BF6}"/>
                </a:ext>
              </a:extLst>
            </p:cNvPr>
            <p:cNvSpPr txBox="1"/>
            <p:nvPr/>
          </p:nvSpPr>
          <p:spPr>
            <a:xfrm>
              <a:off x="8787366" y="4820828"/>
              <a:ext cx="2005010" cy="307777"/>
            </a:xfrm>
            <a:prstGeom prst="rect">
              <a:avLst/>
            </a:prstGeom>
            <a:noFill/>
          </p:spPr>
          <p:txBody>
            <a:bodyPr wrap="square" rtlCol="0">
              <a:spAutoFit/>
            </a:bodyPr>
            <a:lstStyle/>
            <a:p>
              <a:pPr algn="ctr" rtl="1"/>
              <a:r>
                <a:rPr lang="en-GB" sz="1400" b="1" dirty="0">
                  <a:solidFill>
                    <a:schemeClr val="bg1"/>
                  </a:solidFill>
                  <a:latin typeface="Arial" panose="020B0604020202020204" pitchFamily="34" charset="0"/>
                  <a:cs typeface="Arial" panose="020B0604020202020204" pitchFamily="34" charset="0"/>
                </a:rPr>
                <a:t>الرعاية والدعم</a:t>
              </a:r>
              <a:endParaRPr lang="en-BE" sz="1400" b="1" dirty="0">
                <a:solidFill>
                  <a:schemeClr val="bg1"/>
                </a:solidFill>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14261DF2-D0A4-5E60-046E-5D0C3D881E20}"/>
              </a:ext>
            </a:extLst>
          </p:cNvPr>
          <p:cNvGrpSpPr/>
          <p:nvPr/>
        </p:nvGrpSpPr>
        <p:grpSpPr>
          <a:xfrm>
            <a:off x="3885441" y="1760027"/>
            <a:ext cx="2178464" cy="1001631"/>
            <a:chOff x="5182484" y="1929774"/>
            <a:chExt cx="2934260" cy="1349137"/>
          </a:xfrm>
        </p:grpSpPr>
        <p:grpSp>
          <p:nvGrpSpPr>
            <p:cNvPr id="31" name="Group 30">
              <a:extLst>
                <a:ext uri="{FF2B5EF4-FFF2-40B4-BE49-F238E27FC236}">
                  <a16:creationId xmlns:a16="http://schemas.microsoft.com/office/drawing/2014/main" id="{E678D1D4-7F0A-5CAE-114F-E1F73900DB9B}"/>
                </a:ext>
              </a:extLst>
            </p:cNvPr>
            <p:cNvGrpSpPr/>
            <p:nvPr/>
          </p:nvGrpSpPr>
          <p:grpSpPr>
            <a:xfrm>
              <a:off x="5182484" y="1929774"/>
              <a:ext cx="2934260" cy="1349137"/>
              <a:chOff x="2799225" y="1528989"/>
              <a:chExt cx="4843224" cy="991572"/>
            </a:xfrm>
            <a:solidFill>
              <a:schemeClr val="accent2"/>
            </a:solidFill>
          </p:grpSpPr>
          <p:sp>
            <p:nvSpPr>
              <p:cNvPr id="33" name="Rectangle 32">
                <a:extLst>
                  <a:ext uri="{FF2B5EF4-FFF2-40B4-BE49-F238E27FC236}">
                    <a16:creationId xmlns:a16="http://schemas.microsoft.com/office/drawing/2014/main" id="{40803F86-AF41-DCDE-A255-E71CE70CCF57}"/>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400" dirty="0">
                  <a:solidFill>
                    <a:schemeClr val="tx1"/>
                  </a:solidFill>
                </a:endParaRPr>
              </a:p>
            </p:txBody>
          </p:sp>
          <p:sp>
            <p:nvSpPr>
              <p:cNvPr id="34" name="Parallelogram 33">
                <a:extLst>
                  <a:ext uri="{FF2B5EF4-FFF2-40B4-BE49-F238E27FC236}">
                    <a16:creationId xmlns:a16="http://schemas.microsoft.com/office/drawing/2014/main" id="{98FD597C-25AB-2CFC-3C95-0837B1EA394D}"/>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400" dirty="0"/>
              </a:p>
            </p:txBody>
          </p:sp>
          <p:sp>
            <p:nvSpPr>
              <p:cNvPr id="35" name="Parallelogram 34">
                <a:extLst>
                  <a:ext uri="{FF2B5EF4-FFF2-40B4-BE49-F238E27FC236}">
                    <a16:creationId xmlns:a16="http://schemas.microsoft.com/office/drawing/2014/main" id="{9C935E31-60E4-6CEA-43A0-6E4BC738466E}"/>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400" dirty="0"/>
              </a:p>
            </p:txBody>
          </p:sp>
        </p:grpSp>
        <p:sp>
          <p:nvSpPr>
            <p:cNvPr id="32" name="TextBox 31">
              <a:extLst>
                <a:ext uri="{FF2B5EF4-FFF2-40B4-BE49-F238E27FC236}">
                  <a16:creationId xmlns:a16="http://schemas.microsoft.com/office/drawing/2014/main" id="{BAA756DF-737C-B567-56A2-E95015DE0C06}"/>
                </a:ext>
              </a:extLst>
            </p:cNvPr>
            <p:cNvSpPr txBox="1"/>
            <p:nvPr/>
          </p:nvSpPr>
          <p:spPr>
            <a:xfrm>
              <a:off x="5350143" y="2207850"/>
              <a:ext cx="2005010" cy="523220"/>
            </a:xfrm>
            <a:prstGeom prst="rect">
              <a:avLst/>
            </a:prstGeom>
            <a:noFill/>
          </p:spPr>
          <p:txBody>
            <a:bodyPr wrap="square" rtlCol="0">
              <a:spAutoFit/>
            </a:bodyPr>
            <a:lstStyle/>
            <a:p>
              <a:pPr algn="ctr" rtl="1"/>
              <a:r>
                <a:rPr lang="en-GB" sz="1400" b="1" dirty="0">
                  <a:solidFill>
                    <a:schemeClr val="bg1"/>
                  </a:solidFill>
                  <a:latin typeface="Arial" panose="020B0604020202020204" pitchFamily="34" charset="0"/>
                  <a:cs typeface="Arial" panose="020B0604020202020204" pitchFamily="34" charset="0"/>
                </a:rPr>
                <a:t>مخاوف حماية الطفل</a:t>
              </a:r>
              <a:endParaRPr lang="en-BE" sz="1400" b="1" dirty="0">
                <a:solidFill>
                  <a:schemeClr val="bg1"/>
                </a:solidFill>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B49C0DBF-AB1C-A08C-EC2E-B18691584C41}"/>
              </a:ext>
            </a:extLst>
          </p:cNvPr>
          <p:cNvGrpSpPr/>
          <p:nvPr/>
        </p:nvGrpSpPr>
        <p:grpSpPr>
          <a:xfrm>
            <a:off x="8583849" y="1757842"/>
            <a:ext cx="2178464" cy="1001631"/>
            <a:chOff x="8583849" y="1906181"/>
            <a:chExt cx="2934260" cy="1349137"/>
          </a:xfrm>
        </p:grpSpPr>
        <p:grpSp>
          <p:nvGrpSpPr>
            <p:cNvPr id="37" name="Group 36">
              <a:extLst>
                <a:ext uri="{FF2B5EF4-FFF2-40B4-BE49-F238E27FC236}">
                  <a16:creationId xmlns:a16="http://schemas.microsoft.com/office/drawing/2014/main" id="{A5F39D65-4273-62AD-9BA2-29C7E088DEA5}"/>
                </a:ext>
              </a:extLst>
            </p:cNvPr>
            <p:cNvGrpSpPr/>
            <p:nvPr/>
          </p:nvGrpSpPr>
          <p:grpSpPr>
            <a:xfrm>
              <a:off x="8583849" y="1906181"/>
              <a:ext cx="2934260" cy="1349137"/>
              <a:chOff x="2799225" y="1528989"/>
              <a:chExt cx="4843224" cy="991572"/>
            </a:xfrm>
            <a:solidFill>
              <a:schemeClr val="accent1"/>
            </a:solidFill>
          </p:grpSpPr>
          <p:sp>
            <p:nvSpPr>
              <p:cNvPr id="39" name="Rectangle 38">
                <a:extLst>
                  <a:ext uri="{FF2B5EF4-FFF2-40B4-BE49-F238E27FC236}">
                    <a16:creationId xmlns:a16="http://schemas.microsoft.com/office/drawing/2014/main" id="{F7968FDF-708F-42DE-BF8B-E9B8BE6BE5D0}"/>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400" dirty="0">
                  <a:solidFill>
                    <a:schemeClr val="tx1"/>
                  </a:solidFill>
                </a:endParaRPr>
              </a:p>
            </p:txBody>
          </p:sp>
          <p:sp>
            <p:nvSpPr>
              <p:cNvPr id="40" name="Parallelogram 39">
                <a:extLst>
                  <a:ext uri="{FF2B5EF4-FFF2-40B4-BE49-F238E27FC236}">
                    <a16:creationId xmlns:a16="http://schemas.microsoft.com/office/drawing/2014/main" id="{DB28232F-07EA-4ABF-FB24-E08A9C2CF883}"/>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400" dirty="0"/>
              </a:p>
            </p:txBody>
          </p:sp>
          <p:sp>
            <p:nvSpPr>
              <p:cNvPr id="41" name="Parallelogram 40">
                <a:extLst>
                  <a:ext uri="{FF2B5EF4-FFF2-40B4-BE49-F238E27FC236}">
                    <a16:creationId xmlns:a16="http://schemas.microsoft.com/office/drawing/2014/main" id="{AC4B295A-D261-5DA1-380F-669590E7FA02}"/>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400" dirty="0"/>
              </a:p>
            </p:txBody>
          </p:sp>
        </p:grpSp>
        <p:sp>
          <p:nvSpPr>
            <p:cNvPr id="38" name="TextBox 37">
              <a:extLst>
                <a:ext uri="{FF2B5EF4-FFF2-40B4-BE49-F238E27FC236}">
                  <a16:creationId xmlns:a16="http://schemas.microsoft.com/office/drawing/2014/main" id="{76D43AF8-A7F2-B8C7-8139-8911D0F0DB3B}"/>
                </a:ext>
              </a:extLst>
            </p:cNvPr>
            <p:cNvSpPr txBox="1"/>
            <p:nvPr/>
          </p:nvSpPr>
          <p:spPr>
            <a:xfrm>
              <a:off x="8787366" y="2503084"/>
              <a:ext cx="2005010" cy="307777"/>
            </a:xfrm>
            <a:prstGeom prst="rect">
              <a:avLst/>
            </a:prstGeom>
            <a:noFill/>
          </p:spPr>
          <p:txBody>
            <a:bodyPr wrap="square" rtlCol="0">
              <a:spAutoFit/>
            </a:bodyPr>
            <a:lstStyle/>
            <a:p>
              <a:pPr algn="ctr" rtl="1"/>
              <a:r>
                <a:rPr lang="en-GB" sz="1400" b="1" dirty="0">
                  <a:solidFill>
                    <a:schemeClr val="bg1"/>
                  </a:solidFill>
                  <a:latin typeface="Arial" panose="020B0604020202020204" pitchFamily="34" charset="0"/>
                  <a:cs typeface="Arial" panose="020B0604020202020204" pitchFamily="34" charset="0"/>
                </a:rPr>
                <a:t>نقاط الضعف</a:t>
              </a:r>
              <a:endParaRPr lang="en-BE" sz="1400" b="1" dirty="0">
                <a:solidFill>
                  <a:schemeClr val="bg1"/>
                </a:solidFill>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DFF17B54-ADEE-3BDC-D9ED-02C07916A652}"/>
              </a:ext>
            </a:extLst>
          </p:cNvPr>
          <p:cNvGrpSpPr/>
          <p:nvPr/>
        </p:nvGrpSpPr>
        <p:grpSpPr>
          <a:xfrm>
            <a:off x="3885441" y="4755558"/>
            <a:ext cx="2178464" cy="1001631"/>
            <a:chOff x="5182484" y="4377092"/>
            <a:chExt cx="2934260" cy="1349137"/>
          </a:xfrm>
        </p:grpSpPr>
        <p:grpSp>
          <p:nvGrpSpPr>
            <p:cNvPr id="43" name="Group 42">
              <a:extLst>
                <a:ext uri="{FF2B5EF4-FFF2-40B4-BE49-F238E27FC236}">
                  <a16:creationId xmlns:a16="http://schemas.microsoft.com/office/drawing/2014/main" id="{4BD14E83-E639-9624-932B-D9C106A13124}"/>
                </a:ext>
              </a:extLst>
            </p:cNvPr>
            <p:cNvGrpSpPr/>
            <p:nvPr/>
          </p:nvGrpSpPr>
          <p:grpSpPr>
            <a:xfrm>
              <a:off x="5182484" y="4377092"/>
              <a:ext cx="2934260" cy="1349137"/>
              <a:chOff x="2799225" y="1528989"/>
              <a:chExt cx="4843224" cy="991572"/>
            </a:xfrm>
            <a:solidFill>
              <a:schemeClr val="accent5"/>
            </a:solidFill>
          </p:grpSpPr>
          <p:sp>
            <p:nvSpPr>
              <p:cNvPr id="45" name="Rectangle 44">
                <a:extLst>
                  <a:ext uri="{FF2B5EF4-FFF2-40B4-BE49-F238E27FC236}">
                    <a16:creationId xmlns:a16="http://schemas.microsoft.com/office/drawing/2014/main" id="{3595F183-6F0A-80B4-D5B4-56E2E089D945}"/>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400" dirty="0">
                  <a:solidFill>
                    <a:schemeClr val="tx1"/>
                  </a:solidFill>
                </a:endParaRPr>
              </a:p>
            </p:txBody>
          </p:sp>
          <p:sp>
            <p:nvSpPr>
              <p:cNvPr id="46" name="Parallelogram 45">
                <a:extLst>
                  <a:ext uri="{FF2B5EF4-FFF2-40B4-BE49-F238E27FC236}">
                    <a16:creationId xmlns:a16="http://schemas.microsoft.com/office/drawing/2014/main" id="{238B814C-191E-9ED1-4740-7BABE5EB2AD0}"/>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400" dirty="0"/>
              </a:p>
            </p:txBody>
          </p:sp>
          <p:sp>
            <p:nvSpPr>
              <p:cNvPr id="47" name="Parallelogram 46">
                <a:extLst>
                  <a:ext uri="{FF2B5EF4-FFF2-40B4-BE49-F238E27FC236}">
                    <a16:creationId xmlns:a16="http://schemas.microsoft.com/office/drawing/2014/main" id="{070EE3E9-6DF3-CBEA-2101-6D4BF7CC3927}"/>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400" dirty="0"/>
              </a:p>
            </p:txBody>
          </p:sp>
        </p:grpSp>
        <p:sp>
          <p:nvSpPr>
            <p:cNvPr id="44" name="TextBox 43">
              <a:extLst>
                <a:ext uri="{FF2B5EF4-FFF2-40B4-BE49-F238E27FC236}">
                  <a16:creationId xmlns:a16="http://schemas.microsoft.com/office/drawing/2014/main" id="{A64709B4-22EE-B28A-1638-29963E0F53D6}"/>
                </a:ext>
              </a:extLst>
            </p:cNvPr>
            <p:cNvSpPr txBox="1"/>
            <p:nvPr/>
          </p:nvSpPr>
          <p:spPr>
            <a:xfrm>
              <a:off x="5350143" y="4918848"/>
              <a:ext cx="2005010" cy="307777"/>
            </a:xfrm>
            <a:prstGeom prst="rect">
              <a:avLst/>
            </a:prstGeom>
            <a:noFill/>
          </p:spPr>
          <p:txBody>
            <a:bodyPr wrap="square" rtlCol="0">
              <a:spAutoFit/>
            </a:bodyPr>
            <a:lstStyle/>
            <a:p>
              <a:pPr algn="ctr" rtl="1"/>
              <a:r>
                <a:rPr lang="en-GB" sz="1400" b="1" dirty="0">
                  <a:solidFill>
                    <a:schemeClr val="bg1"/>
                  </a:solidFill>
                  <a:latin typeface="Arial" panose="020B0604020202020204" pitchFamily="34" charset="0"/>
                  <a:cs typeface="Arial" panose="020B0604020202020204" pitchFamily="34" charset="0"/>
                </a:rPr>
                <a:t>نقاط القوة</a:t>
              </a:r>
              <a:endParaRPr lang="en-BE" sz="1400" b="1" dirty="0">
                <a:solidFill>
                  <a:schemeClr val="bg1"/>
                </a:solidFill>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8CB45E9B-BDDE-2FAB-E05F-528F516A1165}"/>
              </a:ext>
            </a:extLst>
          </p:cNvPr>
          <p:cNvGrpSpPr/>
          <p:nvPr/>
        </p:nvGrpSpPr>
        <p:grpSpPr>
          <a:xfrm>
            <a:off x="8583849" y="4747271"/>
            <a:ext cx="2178464" cy="1001631"/>
            <a:chOff x="8583849" y="4353499"/>
            <a:chExt cx="2934260" cy="1349137"/>
          </a:xfrm>
        </p:grpSpPr>
        <p:grpSp>
          <p:nvGrpSpPr>
            <p:cNvPr id="49" name="Group 48">
              <a:extLst>
                <a:ext uri="{FF2B5EF4-FFF2-40B4-BE49-F238E27FC236}">
                  <a16:creationId xmlns:a16="http://schemas.microsoft.com/office/drawing/2014/main" id="{A2D4ED08-0F41-2BA0-D8C5-82B9926C1FEE}"/>
                </a:ext>
              </a:extLst>
            </p:cNvPr>
            <p:cNvGrpSpPr/>
            <p:nvPr/>
          </p:nvGrpSpPr>
          <p:grpSpPr>
            <a:xfrm>
              <a:off x="8583849" y="4353499"/>
              <a:ext cx="2934260" cy="1349137"/>
              <a:chOff x="2799225" y="1528989"/>
              <a:chExt cx="4843224" cy="991572"/>
            </a:xfrm>
            <a:solidFill>
              <a:schemeClr val="accent3"/>
            </a:solidFill>
          </p:grpSpPr>
          <p:sp>
            <p:nvSpPr>
              <p:cNvPr id="51" name="Rectangle 50">
                <a:extLst>
                  <a:ext uri="{FF2B5EF4-FFF2-40B4-BE49-F238E27FC236}">
                    <a16:creationId xmlns:a16="http://schemas.microsoft.com/office/drawing/2014/main" id="{FCA827E3-6670-F5B2-CEDF-7C378C863FC7}"/>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400" dirty="0">
                  <a:solidFill>
                    <a:schemeClr val="tx1"/>
                  </a:solidFill>
                </a:endParaRPr>
              </a:p>
            </p:txBody>
          </p:sp>
          <p:sp>
            <p:nvSpPr>
              <p:cNvPr id="52" name="Parallelogram 51">
                <a:extLst>
                  <a:ext uri="{FF2B5EF4-FFF2-40B4-BE49-F238E27FC236}">
                    <a16:creationId xmlns:a16="http://schemas.microsoft.com/office/drawing/2014/main" id="{ED39420F-C140-6667-E01B-FE115A64286B}"/>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400" dirty="0"/>
              </a:p>
            </p:txBody>
          </p:sp>
          <p:sp>
            <p:nvSpPr>
              <p:cNvPr id="53" name="Parallelogram 52">
                <a:extLst>
                  <a:ext uri="{FF2B5EF4-FFF2-40B4-BE49-F238E27FC236}">
                    <a16:creationId xmlns:a16="http://schemas.microsoft.com/office/drawing/2014/main" id="{A8B42AB4-E2D0-36B7-99F8-2FECA7D82468}"/>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400" dirty="0"/>
              </a:p>
            </p:txBody>
          </p:sp>
        </p:grpSp>
        <p:sp>
          <p:nvSpPr>
            <p:cNvPr id="50" name="TextBox 49">
              <a:extLst>
                <a:ext uri="{FF2B5EF4-FFF2-40B4-BE49-F238E27FC236}">
                  <a16:creationId xmlns:a16="http://schemas.microsoft.com/office/drawing/2014/main" id="{07477920-C938-AEED-A7FE-2BD9D939C2CB}"/>
                </a:ext>
              </a:extLst>
            </p:cNvPr>
            <p:cNvSpPr txBox="1"/>
            <p:nvPr/>
          </p:nvSpPr>
          <p:spPr>
            <a:xfrm>
              <a:off x="8787366" y="4820828"/>
              <a:ext cx="2005010" cy="307777"/>
            </a:xfrm>
            <a:prstGeom prst="rect">
              <a:avLst/>
            </a:prstGeom>
            <a:noFill/>
          </p:spPr>
          <p:txBody>
            <a:bodyPr wrap="square" rtlCol="0">
              <a:spAutoFit/>
            </a:bodyPr>
            <a:lstStyle/>
            <a:p>
              <a:pPr algn="ctr" rtl="1"/>
              <a:r>
                <a:rPr lang="en-GB" sz="1400" b="1" dirty="0">
                  <a:solidFill>
                    <a:schemeClr val="bg1"/>
                  </a:solidFill>
                  <a:latin typeface="Arial" panose="020B0604020202020204" pitchFamily="34" charset="0"/>
                  <a:cs typeface="Arial" panose="020B0604020202020204" pitchFamily="34" charset="0"/>
                </a:rPr>
                <a:t>الرعاية والدعم</a:t>
              </a:r>
              <a:endParaRPr lang="en-BE" sz="1400" b="1" dirty="0">
                <a:solidFill>
                  <a:schemeClr val="bg1"/>
                </a:solidFill>
                <a:latin typeface="Arial" panose="020B0604020202020204" pitchFamily="34" charset="0"/>
                <a:cs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DEF2-A15A-E816-D109-4081DAB0DFEE}"/>
              </a:ext>
            </a:extLst>
          </p:cNvPr>
          <p:cNvSpPr>
            <a:spLocks noGrp="1"/>
          </p:cNvSpPr>
          <p:nvPr>
            <p:ph type="title"/>
          </p:nvPr>
        </p:nvSpPr>
        <p:spPr/>
        <p:txBody>
          <a:bodyPr/>
          <a:lstStyle/>
          <a:p>
            <a:pPr rtl="1"/>
            <a:r>
              <a:rPr lang="en-GB" dirty="0">
                <a:highlight>
                  <a:srgbClr val="FFFF00"/>
                </a:highlight>
                <a:latin typeface="Calibri" panose="020F0502020204030204" pitchFamily="34" charset="0"/>
                <a:cs typeface="Calibri" panose="020F0502020204030204" pitchFamily="34" charset="0"/>
              </a:rPr>
              <a:t>تحليل مخاطر حماية الطفل - دراسة حالة</a:t>
            </a:r>
            <a:endParaRPr lang="en-BE" dirty="0">
              <a:highlight>
                <a:srgbClr val="FFFF00"/>
              </a:highlight>
              <a:latin typeface="Calibri" panose="020F0502020204030204" pitchFamily="34" charset="0"/>
              <a:cs typeface="Calibri" panose="020F0502020204030204" pitchFamily="34" charset="0"/>
            </a:endParaRPr>
          </a:p>
        </p:txBody>
      </p:sp>
      <p:sp>
        <p:nvSpPr>
          <p:cNvPr id="17" name="Cube 16">
            <a:extLst>
              <a:ext uri="{FF2B5EF4-FFF2-40B4-BE49-F238E27FC236}">
                <a16:creationId xmlns:a16="http://schemas.microsoft.com/office/drawing/2014/main" id="{E6BEC6A6-5E30-88B5-6DF2-7034715111FF}"/>
              </a:ext>
            </a:extLst>
          </p:cNvPr>
          <p:cNvSpPr/>
          <p:nvPr/>
        </p:nvSpPr>
        <p:spPr>
          <a:xfrm>
            <a:off x="3876154" y="1800332"/>
            <a:ext cx="2157550" cy="101391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8A554351-9A52-A5ED-A2D0-56C5C2C8FAB2}"/>
              </a:ext>
            </a:extLst>
          </p:cNvPr>
          <p:cNvGrpSpPr/>
          <p:nvPr/>
        </p:nvGrpSpPr>
        <p:grpSpPr>
          <a:xfrm>
            <a:off x="10228983" y="337468"/>
            <a:ext cx="1587872" cy="1368854"/>
            <a:chOff x="10228983" y="337468"/>
            <a:chExt cx="1587872" cy="1368854"/>
          </a:xfrm>
        </p:grpSpPr>
        <p:sp>
          <p:nvSpPr>
            <p:cNvPr id="32" name="Hexagon 31">
              <a:extLst>
                <a:ext uri="{FF2B5EF4-FFF2-40B4-BE49-F238E27FC236}">
                  <a16:creationId xmlns:a16="http://schemas.microsoft.com/office/drawing/2014/main" id="{73857BD3-18A6-5E31-DF6C-8663BED80A1F}"/>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4928F5DC-5FF4-997F-9C9B-FA9FF3EC503B}"/>
                </a:ext>
              </a:extLst>
            </p:cNvPr>
            <p:cNvGrpSpPr/>
            <p:nvPr/>
          </p:nvGrpSpPr>
          <p:grpSpPr>
            <a:xfrm>
              <a:off x="10621771" y="762700"/>
              <a:ext cx="562136" cy="634675"/>
              <a:chOff x="760175" y="830142"/>
              <a:chExt cx="867619" cy="979579"/>
            </a:xfrm>
          </p:grpSpPr>
          <p:sp>
            <p:nvSpPr>
              <p:cNvPr id="37" name="Rectangle 36">
                <a:extLst>
                  <a:ext uri="{FF2B5EF4-FFF2-40B4-BE49-F238E27FC236}">
                    <a16:creationId xmlns:a16="http://schemas.microsoft.com/office/drawing/2014/main" id="{9A1524AB-F94A-D07A-D736-AD123B4DF17A}"/>
                  </a:ext>
                </a:extLst>
              </p:cNvPr>
              <p:cNvSpPr/>
              <p:nvPr/>
            </p:nvSpPr>
            <p:spPr>
              <a:xfrm>
                <a:off x="864636" y="830142"/>
                <a:ext cx="763158" cy="979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ar-SA" sz="1200" b="1" dirty="0">
                    <a:solidFill>
                      <a:schemeClr val="bg1"/>
                    </a:solidFill>
                    <a:latin typeface="Arial" panose="020B0604020202020204" pitchFamily="34" charset="0"/>
                    <a:cs typeface="Arial" panose="020B0604020202020204" pitchFamily="34" charset="0"/>
                  </a:rPr>
                  <a:t>٧٣-٧٥</a:t>
                </a:r>
                <a:endParaRPr lang="en-CA" sz="1200" b="1" dirty="0">
                  <a:solidFill>
                    <a:schemeClr val="bg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5A1A3359-353E-2159-994A-736459226308}"/>
                  </a:ext>
                </a:extLst>
              </p:cNvPr>
              <p:cNvSpPr/>
              <p:nvPr/>
            </p:nvSpPr>
            <p:spPr>
              <a:xfrm>
                <a:off x="760175" y="830144"/>
                <a:ext cx="149292" cy="9795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ABF94DC3-F113-FA77-D709-DC39EC9999B3}"/>
                </a:ext>
              </a:extLst>
            </p:cNvPr>
            <p:cNvGrpSpPr/>
            <p:nvPr/>
          </p:nvGrpSpPr>
          <p:grpSpPr>
            <a:xfrm>
              <a:off x="11325415" y="762701"/>
              <a:ext cx="182192" cy="634674"/>
              <a:chOff x="2121762" y="2323619"/>
              <a:chExt cx="200378" cy="825210"/>
            </a:xfrm>
          </p:grpSpPr>
          <p:sp>
            <p:nvSpPr>
              <p:cNvPr id="35" name="Isosceles Triangle 34">
                <a:extLst>
                  <a:ext uri="{FF2B5EF4-FFF2-40B4-BE49-F238E27FC236}">
                    <a16:creationId xmlns:a16="http://schemas.microsoft.com/office/drawing/2014/main" id="{9C9C9BA0-D5F0-DC83-53B4-1D562C1348BE}"/>
                  </a:ext>
                </a:extLst>
              </p:cNvPr>
              <p:cNvSpPr/>
              <p:nvPr/>
            </p:nvSpPr>
            <p:spPr>
              <a:xfrm>
                <a:off x="2121763" y="2323619"/>
                <a:ext cx="200377" cy="17273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AC6D13F8-C1BD-8FC8-A3A1-142D83256B8F}"/>
                  </a:ext>
                </a:extLst>
              </p:cNvPr>
              <p:cNvSpPr/>
              <p:nvPr/>
            </p:nvSpPr>
            <p:spPr>
              <a:xfrm>
                <a:off x="2121762" y="2496169"/>
                <a:ext cx="200377" cy="65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sp>
        <p:nvSpPr>
          <p:cNvPr id="39" name="TextBox 38">
            <a:extLst>
              <a:ext uri="{FF2B5EF4-FFF2-40B4-BE49-F238E27FC236}">
                <a16:creationId xmlns:a16="http://schemas.microsoft.com/office/drawing/2014/main" id="{820CDEDE-B9A5-76F4-35E3-ECF8DC910E56}"/>
              </a:ext>
            </a:extLst>
          </p:cNvPr>
          <p:cNvSpPr txBox="1"/>
          <p:nvPr/>
        </p:nvSpPr>
        <p:spPr>
          <a:xfrm>
            <a:off x="1163637" y="2022407"/>
            <a:ext cx="2008893" cy="707886"/>
          </a:xfrm>
          <a:prstGeom prst="rect">
            <a:avLst/>
          </a:prstGeom>
          <a:noFill/>
        </p:spPr>
        <p:txBody>
          <a:bodyPr wrap="square" rtlCol="0">
            <a:spAutoFit/>
          </a:bodyPr>
          <a:lstStyle/>
          <a:p>
            <a:pPr algn="r" rtl="1"/>
            <a:r>
              <a:rPr lang="en-GB" sz="2000" b="1" dirty="0">
                <a:latin typeface="Arial" panose="020B0604020202020204" pitchFamily="34" charset="0"/>
                <a:cs typeface="Arial" panose="020B0604020202020204" pitchFamily="34" charset="0"/>
              </a:rPr>
              <a:t>عوامل الخطر</a:t>
            </a:r>
            <a:endParaRPr lang="en-BE" sz="2000" b="1"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01AF8B3E-8BA2-086E-CC33-B45669F8F819}"/>
              </a:ext>
            </a:extLst>
          </p:cNvPr>
          <p:cNvSpPr txBox="1"/>
          <p:nvPr/>
        </p:nvSpPr>
        <p:spPr>
          <a:xfrm>
            <a:off x="1163637" y="3626841"/>
            <a:ext cx="2008893" cy="707886"/>
          </a:xfrm>
          <a:prstGeom prst="rect">
            <a:avLst/>
          </a:prstGeom>
          <a:noFill/>
        </p:spPr>
        <p:txBody>
          <a:bodyPr wrap="square" rtlCol="0">
            <a:spAutoFit/>
          </a:bodyPr>
          <a:lstStyle/>
          <a:p>
            <a:pPr algn="r" rtl="1"/>
            <a:r>
              <a:rPr lang="en-GB" sz="2000" b="1" dirty="0">
                <a:latin typeface="Arial" panose="020B0604020202020204" pitchFamily="34" charset="0"/>
                <a:cs typeface="Arial" panose="020B0604020202020204" pitchFamily="34" charset="0"/>
              </a:rPr>
              <a:t>عوامل الحماية</a:t>
            </a:r>
            <a:endParaRPr lang="en-BE" sz="2000" b="1" dirty="0">
              <a:latin typeface="Arial" panose="020B0604020202020204" pitchFamily="34" charset="0"/>
              <a:cs typeface="Arial" panose="020B0604020202020204" pitchFamily="34" charset="0"/>
            </a:endParaRPr>
          </a:p>
        </p:txBody>
      </p:sp>
      <p:sp>
        <p:nvSpPr>
          <p:cNvPr id="41" name="Rectangle: Rounded Corners 40">
            <a:extLst>
              <a:ext uri="{FF2B5EF4-FFF2-40B4-BE49-F238E27FC236}">
                <a16:creationId xmlns:a16="http://schemas.microsoft.com/office/drawing/2014/main" id="{BB1FF127-B0FB-55F5-D6DB-FAD246CAA30A}"/>
              </a:ext>
            </a:extLst>
          </p:cNvPr>
          <p:cNvSpPr/>
          <p:nvPr/>
        </p:nvSpPr>
        <p:spPr>
          <a:xfrm>
            <a:off x="940280" y="3109314"/>
            <a:ext cx="9973445" cy="142471"/>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chemeClr val="bg1"/>
              </a:solidFill>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E65B0BFF-5C64-8240-CA42-8A5CAA85AD1E}"/>
              </a:ext>
            </a:extLst>
          </p:cNvPr>
          <p:cNvGrpSpPr/>
          <p:nvPr/>
        </p:nvGrpSpPr>
        <p:grpSpPr>
          <a:xfrm>
            <a:off x="6407601" y="3496466"/>
            <a:ext cx="1867715" cy="2765879"/>
            <a:chOff x="6542377" y="3389788"/>
            <a:chExt cx="1867715" cy="2765879"/>
          </a:xfrm>
          <a:solidFill>
            <a:schemeClr val="accent6">
              <a:lumMod val="60000"/>
              <a:lumOff val="40000"/>
            </a:schemeClr>
          </a:solidFill>
        </p:grpSpPr>
        <p:grpSp>
          <p:nvGrpSpPr>
            <p:cNvPr id="43" name="Group 42">
              <a:extLst>
                <a:ext uri="{FF2B5EF4-FFF2-40B4-BE49-F238E27FC236}">
                  <a16:creationId xmlns:a16="http://schemas.microsoft.com/office/drawing/2014/main" id="{89781A68-13DB-34B3-DDBE-8671764116C2}"/>
                </a:ext>
              </a:extLst>
            </p:cNvPr>
            <p:cNvGrpSpPr/>
            <p:nvPr/>
          </p:nvGrpSpPr>
          <p:grpSpPr>
            <a:xfrm>
              <a:off x="6542377" y="3389788"/>
              <a:ext cx="1867715" cy="2765879"/>
              <a:chOff x="6275864" y="3222632"/>
              <a:chExt cx="2080765" cy="3081378"/>
            </a:xfrm>
            <a:grpFill/>
          </p:grpSpPr>
          <p:sp>
            <p:nvSpPr>
              <p:cNvPr id="45" name="Oval 44">
                <a:extLst>
                  <a:ext uri="{FF2B5EF4-FFF2-40B4-BE49-F238E27FC236}">
                    <a16:creationId xmlns:a16="http://schemas.microsoft.com/office/drawing/2014/main" id="{9F3FAA73-CB36-B165-BAE4-5E35B08BA433}"/>
                  </a:ext>
                </a:extLst>
              </p:cNvPr>
              <p:cNvSpPr/>
              <p:nvPr/>
            </p:nvSpPr>
            <p:spPr>
              <a:xfrm>
                <a:off x="6879614" y="3222632"/>
                <a:ext cx="868194" cy="8681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1ADBFCB3-266D-D94E-09D0-73E597D3AB01}"/>
                  </a:ext>
                </a:extLst>
              </p:cNvPr>
              <p:cNvGrpSpPr/>
              <p:nvPr/>
            </p:nvGrpSpPr>
            <p:grpSpPr>
              <a:xfrm>
                <a:off x="6275864" y="3233777"/>
                <a:ext cx="2080765" cy="3070233"/>
                <a:chOff x="6131774" y="3095705"/>
                <a:chExt cx="2342385" cy="3456261"/>
              </a:xfrm>
              <a:grpFill/>
            </p:grpSpPr>
            <p:sp>
              <p:nvSpPr>
                <p:cNvPr id="47" name="Rectangle: Rounded Corners 46">
                  <a:extLst>
                    <a:ext uri="{FF2B5EF4-FFF2-40B4-BE49-F238E27FC236}">
                      <a16:creationId xmlns:a16="http://schemas.microsoft.com/office/drawing/2014/main" id="{C51CDC25-0C74-663C-E00B-DE7857DEB3C6}"/>
                    </a:ext>
                  </a:extLst>
                </p:cNvPr>
                <p:cNvSpPr/>
                <p:nvPr/>
              </p:nvSpPr>
              <p:spPr>
                <a:xfrm>
                  <a:off x="6837950" y="4251503"/>
                  <a:ext cx="906678" cy="1189003"/>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48" name="Rectangle: Rounded Corners 47">
                  <a:extLst>
                    <a:ext uri="{FF2B5EF4-FFF2-40B4-BE49-F238E27FC236}">
                      <a16:creationId xmlns:a16="http://schemas.microsoft.com/office/drawing/2014/main" id="{BEA30114-2A02-09BF-3581-45A29D292EF4}"/>
                    </a:ext>
                  </a:extLst>
                </p:cNvPr>
                <p:cNvSpPr/>
                <p:nvPr/>
              </p:nvSpPr>
              <p:spPr>
                <a:xfrm rot="2358309">
                  <a:off x="6683264" y="4857233"/>
                  <a:ext cx="417071" cy="114934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49" name="Rectangle: Rounded Corners 48">
                  <a:extLst>
                    <a:ext uri="{FF2B5EF4-FFF2-40B4-BE49-F238E27FC236}">
                      <a16:creationId xmlns:a16="http://schemas.microsoft.com/office/drawing/2014/main" id="{7D6FBE6D-9E4D-CF03-D1C9-45151BC63E30}"/>
                    </a:ext>
                  </a:extLst>
                </p:cNvPr>
                <p:cNvSpPr/>
                <p:nvPr/>
              </p:nvSpPr>
              <p:spPr>
                <a:xfrm rot="9538565">
                  <a:off x="7532715" y="5053814"/>
                  <a:ext cx="403525" cy="149815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50" name="Rectangle: Rounded Corners 49">
                  <a:extLst>
                    <a:ext uri="{FF2B5EF4-FFF2-40B4-BE49-F238E27FC236}">
                      <a16:creationId xmlns:a16="http://schemas.microsoft.com/office/drawing/2014/main" id="{9EAFD4B5-1952-E6BC-765C-D017C0D13484}"/>
                    </a:ext>
                  </a:extLst>
                </p:cNvPr>
                <p:cNvSpPr/>
                <p:nvPr/>
              </p:nvSpPr>
              <p:spPr>
                <a:xfrm rot="10441727">
                  <a:off x="6466525" y="5566826"/>
                  <a:ext cx="412721" cy="966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51" name="Rectangle: Rounded Corners 50">
                  <a:extLst>
                    <a:ext uri="{FF2B5EF4-FFF2-40B4-BE49-F238E27FC236}">
                      <a16:creationId xmlns:a16="http://schemas.microsoft.com/office/drawing/2014/main" id="{B98B887C-A3BB-D6C0-DAE4-838894DEF055}"/>
                    </a:ext>
                  </a:extLst>
                </p:cNvPr>
                <p:cNvSpPr/>
                <p:nvPr/>
              </p:nvSpPr>
              <p:spPr>
                <a:xfrm rot="21202754">
                  <a:off x="7927941" y="3095705"/>
                  <a:ext cx="389349" cy="9705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52" name="Rectangle: Rounded Corners 51">
                  <a:extLst>
                    <a:ext uri="{FF2B5EF4-FFF2-40B4-BE49-F238E27FC236}">
                      <a16:creationId xmlns:a16="http://schemas.microsoft.com/office/drawing/2014/main" id="{D60123B7-3817-72F4-0921-C60FC34A353B}"/>
                    </a:ext>
                  </a:extLst>
                </p:cNvPr>
                <p:cNvSpPr/>
                <p:nvPr/>
              </p:nvSpPr>
              <p:spPr>
                <a:xfrm rot="2846291">
                  <a:off x="7655283" y="3612100"/>
                  <a:ext cx="417128" cy="12206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53" name="Rectangle: Rounded Corners 52">
                  <a:extLst>
                    <a:ext uri="{FF2B5EF4-FFF2-40B4-BE49-F238E27FC236}">
                      <a16:creationId xmlns:a16="http://schemas.microsoft.com/office/drawing/2014/main" id="{DA5AFB4E-738E-A578-ACB1-CD16C63EC82B}"/>
                    </a:ext>
                  </a:extLst>
                </p:cNvPr>
                <p:cNvSpPr/>
                <p:nvPr/>
              </p:nvSpPr>
              <p:spPr>
                <a:xfrm rot="7497251">
                  <a:off x="6458770" y="3665817"/>
                  <a:ext cx="418716" cy="107270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54" name="Rectangle: Rounded Corners 53">
                  <a:extLst>
                    <a:ext uri="{FF2B5EF4-FFF2-40B4-BE49-F238E27FC236}">
                      <a16:creationId xmlns:a16="http://schemas.microsoft.com/office/drawing/2014/main" id="{984A30EA-E7DE-8A9B-9FAB-A4126B4B1B35}"/>
                    </a:ext>
                  </a:extLst>
                </p:cNvPr>
                <p:cNvSpPr/>
                <p:nvPr/>
              </p:nvSpPr>
              <p:spPr>
                <a:xfrm rot="461185">
                  <a:off x="6232794" y="3158218"/>
                  <a:ext cx="397535" cy="102195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pic>
          <p:nvPicPr>
            <p:cNvPr id="44" name="Graphic 43" descr="Water with solid fill">
              <a:extLst>
                <a:ext uri="{FF2B5EF4-FFF2-40B4-BE49-F238E27FC236}">
                  <a16:creationId xmlns:a16="http://schemas.microsoft.com/office/drawing/2014/main" id="{8141CF96-9A80-145A-B5EA-A82052779F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28170" y="3530974"/>
              <a:ext cx="200226" cy="200226"/>
            </a:xfrm>
            <a:prstGeom prst="rect">
              <a:avLst/>
            </a:prstGeom>
          </p:spPr>
        </p:pic>
      </p:grpSp>
      <p:sp>
        <p:nvSpPr>
          <p:cNvPr id="91" name="Cube 90">
            <a:extLst>
              <a:ext uri="{FF2B5EF4-FFF2-40B4-BE49-F238E27FC236}">
                <a16:creationId xmlns:a16="http://schemas.microsoft.com/office/drawing/2014/main" id="{40C7FC52-33A2-40F5-B488-F11569493465}"/>
              </a:ext>
            </a:extLst>
          </p:cNvPr>
          <p:cNvSpPr/>
          <p:nvPr/>
        </p:nvSpPr>
        <p:spPr>
          <a:xfrm>
            <a:off x="8575794" y="1800332"/>
            <a:ext cx="2157550" cy="1013913"/>
          </a:xfrm>
          <a:prstGeom prst="cub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92" name="Cube 91">
            <a:extLst>
              <a:ext uri="{FF2B5EF4-FFF2-40B4-BE49-F238E27FC236}">
                <a16:creationId xmlns:a16="http://schemas.microsoft.com/office/drawing/2014/main" id="{B94987A1-AF34-61DE-1803-7F8585076E35}"/>
              </a:ext>
            </a:extLst>
          </p:cNvPr>
          <p:cNvSpPr/>
          <p:nvPr/>
        </p:nvSpPr>
        <p:spPr>
          <a:xfrm>
            <a:off x="3876154" y="3626841"/>
            <a:ext cx="2157550" cy="1013913"/>
          </a:xfrm>
          <a:prstGeom prst="cub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93" name="Cube 92">
            <a:extLst>
              <a:ext uri="{FF2B5EF4-FFF2-40B4-BE49-F238E27FC236}">
                <a16:creationId xmlns:a16="http://schemas.microsoft.com/office/drawing/2014/main" id="{E20A70E9-D8F8-367E-0C9D-7B309BA780F8}"/>
              </a:ext>
            </a:extLst>
          </p:cNvPr>
          <p:cNvSpPr/>
          <p:nvPr/>
        </p:nvSpPr>
        <p:spPr>
          <a:xfrm>
            <a:off x="3876154" y="4770558"/>
            <a:ext cx="2157550" cy="1013913"/>
          </a:xfrm>
          <a:prstGeom prst="cub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94" name="Cube 93">
            <a:extLst>
              <a:ext uri="{FF2B5EF4-FFF2-40B4-BE49-F238E27FC236}">
                <a16:creationId xmlns:a16="http://schemas.microsoft.com/office/drawing/2014/main" id="{B9774A1F-34B3-4F71-3ED5-C2E7B996A4B3}"/>
              </a:ext>
            </a:extLst>
          </p:cNvPr>
          <p:cNvSpPr/>
          <p:nvPr/>
        </p:nvSpPr>
        <p:spPr>
          <a:xfrm>
            <a:off x="8583227" y="3626841"/>
            <a:ext cx="2157550" cy="1013913"/>
          </a:xfrm>
          <a:prstGeom prst="cub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
        <p:nvSpPr>
          <p:cNvPr id="95" name="Cube 94">
            <a:extLst>
              <a:ext uri="{FF2B5EF4-FFF2-40B4-BE49-F238E27FC236}">
                <a16:creationId xmlns:a16="http://schemas.microsoft.com/office/drawing/2014/main" id="{6422B9AC-D1C6-BE31-7F8F-6DB1DFF7C631}"/>
              </a:ext>
            </a:extLst>
          </p:cNvPr>
          <p:cNvSpPr/>
          <p:nvPr/>
        </p:nvSpPr>
        <p:spPr>
          <a:xfrm>
            <a:off x="8583227" y="4770558"/>
            <a:ext cx="2157550" cy="1013913"/>
          </a:xfrm>
          <a:prstGeom prst="cub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274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558"/>
        <p:cNvGrpSpPr/>
        <p:nvPr/>
      </p:nvGrpSpPr>
      <p:grpSpPr>
        <a:xfrm>
          <a:off x="0" y="0"/>
          <a:ext cx="0" cy="0"/>
          <a:chOff x="0" y="0"/>
          <a:chExt cx="0" cy="0"/>
        </a:xfrm>
      </p:grpSpPr>
      <p:sp>
        <p:nvSpPr>
          <p:cNvPr id="13" name="Title 72">
            <a:extLst>
              <a:ext uri="{FF2B5EF4-FFF2-40B4-BE49-F238E27FC236}">
                <a16:creationId xmlns:a16="http://schemas.microsoft.com/office/drawing/2014/main" id="{7F2F2945-9C10-509F-124A-0B01A2A61942}"/>
              </a:ext>
            </a:extLst>
          </p:cNvPr>
          <p:cNvSpPr txBox="1">
            <a:spLocks/>
          </p:cNvSpPr>
          <p:nvPr/>
        </p:nvSpPr>
        <p:spPr>
          <a:xfrm>
            <a:off x="4933671" y="2125331"/>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1417431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8B4EE2-5B10-BEEF-C87C-5135B17047DB}"/>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الاحتياجات الفورية للطفل</a:t>
            </a:r>
            <a:endParaRPr lang="en-BE" dirty="0">
              <a:latin typeface="Calibri" panose="020F0502020204030204" pitchFamily="34" charset="0"/>
              <a:cs typeface="Calibri" panose="020F0502020204030204" pitchFamily="34" charset="0"/>
            </a:endParaRPr>
          </a:p>
        </p:txBody>
      </p:sp>
      <p:graphicFrame>
        <p:nvGraphicFramePr>
          <p:cNvPr id="11" name="Diagram 10">
            <a:extLst>
              <a:ext uri="{FF2B5EF4-FFF2-40B4-BE49-F238E27FC236}">
                <a16:creationId xmlns:a16="http://schemas.microsoft.com/office/drawing/2014/main" id="{755CFA17-2CDA-DBB1-A078-02B4CA9D7477}"/>
              </a:ext>
            </a:extLst>
          </p:cNvPr>
          <p:cNvGraphicFramePr/>
          <p:nvPr>
            <p:extLst>
              <p:ext uri="{D42A27DB-BD31-4B8C-83A1-F6EECF244321}">
                <p14:modId xmlns:p14="http://schemas.microsoft.com/office/powerpoint/2010/main" val="1835505446"/>
              </p:ext>
            </p:extLst>
          </p:nvPr>
        </p:nvGraphicFramePr>
        <p:xfrm>
          <a:off x="12464007" y="-654822"/>
          <a:ext cx="7532562" cy="5198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79563D93-1D44-9FB5-E3DB-DE148BC12C75}"/>
              </a:ext>
            </a:extLst>
          </p:cNvPr>
          <p:cNvGraphicFramePr/>
          <p:nvPr>
            <p:extLst>
              <p:ext uri="{D42A27DB-BD31-4B8C-83A1-F6EECF244321}">
                <p14:modId xmlns:p14="http://schemas.microsoft.com/office/powerpoint/2010/main" val="2710131856"/>
              </p:ext>
            </p:extLst>
          </p:nvPr>
        </p:nvGraphicFramePr>
        <p:xfrm>
          <a:off x="2272257" y="1269228"/>
          <a:ext cx="7532562" cy="51984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4" name="Group 3">
            <a:extLst>
              <a:ext uri="{FF2B5EF4-FFF2-40B4-BE49-F238E27FC236}">
                <a16:creationId xmlns:a16="http://schemas.microsoft.com/office/drawing/2014/main" id="{6323EE74-3C06-2166-552B-EC1FF9820D67}"/>
              </a:ext>
            </a:extLst>
          </p:cNvPr>
          <p:cNvGrpSpPr/>
          <p:nvPr/>
        </p:nvGrpSpPr>
        <p:grpSpPr>
          <a:xfrm>
            <a:off x="5716678" y="3272916"/>
            <a:ext cx="643719" cy="1490140"/>
            <a:chOff x="8155842" y="2175314"/>
            <a:chExt cx="1334607" cy="3089473"/>
          </a:xfrm>
          <a:solidFill>
            <a:schemeClr val="accent1"/>
          </a:solidFill>
        </p:grpSpPr>
        <p:sp>
          <p:nvSpPr>
            <p:cNvPr id="5" name="Round Same Side Corner Rectangle 3">
              <a:extLst>
                <a:ext uri="{FF2B5EF4-FFF2-40B4-BE49-F238E27FC236}">
                  <a16:creationId xmlns:a16="http://schemas.microsoft.com/office/drawing/2014/main" id="{403C9E3C-702B-8366-2AEB-16CD96BE940F}"/>
                </a:ext>
              </a:extLst>
            </p:cNvPr>
            <p:cNvSpPr/>
            <p:nvPr/>
          </p:nvSpPr>
          <p:spPr>
            <a:xfrm>
              <a:off x="8212525" y="3701175"/>
              <a:ext cx="1224623" cy="156361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5774F2D8-B37E-F165-5E74-6B38A18731E5}"/>
                </a:ext>
              </a:extLst>
            </p:cNvPr>
            <p:cNvSpPr/>
            <p:nvPr/>
          </p:nvSpPr>
          <p:spPr>
            <a:xfrm>
              <a:off x="8155842" y="2175314"/>
              <a:ext cx="1334607" cy="1334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39275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7B77-6855-CDE4-FE33-B10621B6BD1B}"/>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تحديد الاحتياجات وترتيبها حسب الأولوية</a:t>
            </a:r>
            <a:endParaRPr lang="en-BE" dirty="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AB5F1D97-1E80-36F0-6737-26238D16AF84}"/>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A6E30AC7-3684-0B96-B780-DE5EB3F0AC0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D45A7C36-ED21-5EC9-9732-3870EC5F07B0}"/>
                </a:ext>
              </a:extLst>
            </p:cNvPr>
            <p:cNvGrpSpPr/>
            <p:nvPr/>
          </p:nvGrpSpPr>
          <p:grpSpPr>
            <a:xfrm>
              <a:off x="10621771" y="762700"/>
              <a:ext cx="562136" cy="634675"/>
              <a:chOff x="760175" y="830142"/>
              <a:chExt cx="867619" cy="979579"/>
            </a:xfrm>
          </p:grpSpPr>
          <p:sp>
            <p:nvSpPr>
              <p:cNvPr id="9" name="Rectangle 8">
                <a:extLst>
                  <a:ext uri="{FF2B5EF4-FFF2-40B4-BE49-F238E27FC236}">
                    <a16:creationId xmlns:a16="http://schemas.microsoft.com/office/drawing/2014/main" id="{2491C30E-3DCE-A06F-B49B-4F5E572E3E9B}"/>
                  </a:ext>
                </a:extLst>
              </p:cNvPr>
              <p:cNvSpPr/>
              <p:nvPr/>
            </p:nvSpPr>
            <p:spPr>
              <a:xfrm>
                <a:off x="864636" y="830142"/>
                <a:ext cx="763158" cy="979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ar-SA" sz="1600" b="1" dirty="0">
                    <a:solidFill>
                      <a:schemeClr val="bg1"/>
                    </a:solidFill>
                    <a:latin typeface="Arial" panose="020B0604020202020204" pitchFamily="34" charset="0"/>
                    <a:cs typeface="Arial" panose="020B0604020202020204" pitchFamily="34" charset="0"/>
                  </a:rPr>
                  <a:t>٧٦</a:t>
                </a:r>
                <a:endParaRPr lang="en-CA" sz="1600" b="1"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B8C8254-9ECE-705B-4BCD-A0C36FF85A52}"/>
                  </a:ext>
                </a:extLst>
              </p:cNvPr>
              <p:cNvSpPr/>
              <p:nvPr/>
            </p:nvSpPr>
            <p:spPr>
              <a:xfrm>
                <a:off x="760175" y="830144"/>
                <a:ext cx="149292" cy="9795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987ED770-E678-5FD5-0E00-8D0F3071511F}"/>
                </a:ext>
              </a:extLst>
            </p:cNvPr>
            <p:cNvGrpSpPr/>
            <p:nvPr/>
          </p:nvGrpSpPr>
          <p:grpSpPr>
            <a:xfrm>
              <a:off x="11325415" y="762701"/>
              <a:ext cx="182192" cy="634674"/>
              <a:chOff x="2121762" y="2323619"/>
              <a:chExt cx="200378" cy="825210"/>
            </a:xfrm>
          </p:grpSpPr>
          <p:sp>
            <p:nvSpPr>
              <p:cNvPr id="7" name="Isosceles Triangle 6">
                <a:extLst>
                  <a:ext uri="{FF2B5EF4-FFF2-40B4-BE49-F238E27FC236}">
                    <a16:creationId xmlns:a16="http://schemas.microsoft.com/office/drawing/2014/main" id="{E11D039D-02E9-FFC4-0C12-95347760A02D}"/>
                  </a:ext>
                </a:extLst>
              </p:cNvPr>
              <p:cNvSpPr/>
              <p:nvPr/>
            </p:nvSpPr>
            <p:spPr>
              <a:xfrm>
                <a:off x="2121763" y="2323619"/>
                <a:ext cx="200377" cy="17273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F9C4D67-F49E-E102-7ED5-67AD4D347B40}"/>
                  </a:ext>
                </a:extLst>
              </p:cNvPr>
              <p:cNvSpPr/>
              <p:nvPr/>
            </p:nvSpPr>
            <p:spPr>
              <a:xfrm>
                <a:off x="2121762" y="2496169"/>
                <a:ext cx="200377" cy="65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sp>
        <p:nvSpPr>
          <p:cNvPr id="11" name="Hexagon 10">
            <a:extLst>
              <a:ext uri="{FF2B5EF4-FFF2-40B4-BE49-F238E27FC236}">
                <a16:creationId xmlns:a16="http://schemas.microsoft.com/office/drawing/2014/main" id="{DCE81D7C-13AF-62EA-7D1D-2AF6F61795FC}"/>
              </a:ext>
            </a:extLst>
          </p:cNvPr>
          <p:cNvSpPr/>
          <p:nvPr/>
        </p:nvSpPr>
        <p:spPr>
          <a:xfrm>
            <a:off x="6039030" y="3713753"/>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التوثيق المدني</a:t>
            </a:r>
            <a:endParaRPr lang="en-BE" dirty="0">
              <a:solidFill>
                <a:schemeClr val="tx1"/>
              </a:solidFill>
              <a:latin typeface="Arial" panose="020B0604020202020204" pitchFamily="34" charset="0"/>
              <a:cs typeface="Arial" panose="020B0604020202020204" pitchFamily="34" charset="0"/>
            </a:endParaRPr>
          </a:p>
        </p:txBody>
      </p:sp>
      <p:sp>
        <p:nvSpPr>
          <p:cNvPr id="12" name="Hexagon 11">
            <a:extLst>
              <a:ext uri="{FF2B5EF4-FFF2-40B4-BE49-F238E27FC236}">
                <a16:creationId xmlns:a16="http://schemas.microsoft.com/office/drawing/2014/main" id="{50035FD2-750F-6CB5-4611-BF0DA8F86077}"/>
              </a:ext>
            </a:extLst>
          </p:cNvPr>
          <p:cNvSpPr/>
          <p:nvPr/>
        </p:nvSpPr>
        <p:spPr>
          <a:xfrm>
            <a:off x="6041720" y="2386990"/>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الصحة (الجسدية ، الصحة الجنسية والإنجابية)</a:t>
            </a:r>
            <a:endParaRPr lang="en-BE" dirty="0">
              <a:solidFill>
                <a:schemeClr val="tx1"/>
              </a:solidFill>
              <a:latin typeface="Arial" panose="020B0604020202020204" pitchFamily="34" charset="0"/>
              <a:cs typeface="Arial" panose="020B0604020202020204" pitchFamily="34" charset="0"/>
            </a:endParaRPr>
          </a:p>
        </p:txBody>
      </p:sp>
      <p:sp>
        <p:nvSpPr>
          <p:cNvPr id="13" name="Hexagon 12">
            <a:extLst>
              <a:ext uri="{FF2B5EF4-FFF2-40B4-BE49-F238E27FC236}">
                <a16:creationId xmlns:a16="http://schemas.microsoft.com/office/drawing/2014/main" id="{9ACD81A0-0039-4DF0-E06F-2EB6B272F566}"/>
              </a:ext>
            </a:extLst>
          </p:cNvPr>
          <p:cNvSpPr/>
          <p:nvPr/>
        </p:nvSpPr>
        <p:spPr>
          <a:xfrm>
            <a:off x="7691585" y="1724251"/>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الثقة بالنفس والثقة الإيجابية</a:t>
            </a:r>
            <a:endParaRPr lang="en-BE" dirty="0">
              <a:solidFill>
                <a:schemeClr val="tx1"/>
              </a:solidFill>
              <a:latin typeface="Arial" panose="020B0604020202020204" pitchFamily="34" charset="0"/>
              <a:cs typeface="Arial" panose="020B0604020202020204" pitchFamily="34" charset="0"/>
            </a:endParaRPr>
          </a:p>
        </p:txBody>
      </p:sp>
      <p:sp>
        <p:nvSpPr>
          <p:cNvPr id="14" name="Hexagon 13">
            <a:extLst>
              <a:ext uri="{FF2B5EF4-FFF2-40B4-BE49-F238E27FC236}">
                <a16:creationId xmlns:a16="http://schemas.microsoft.com/office/drawing/2014/main" id="{180A78D5-4CD0-2664-3BDF-566F3A0E3B53}"/>
              </a:ext>
            </a:extLst>
          </p:cNvPr>
          <p:cNvSpPr/>
          <p:nvPr/>
        </p:nvSpPr>
        <p:spPr>
          <a:xfrm>
            <a:off x="7677611" y="4403208"/>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solidFill>
                  <a:schemeClr val="tx1"/>
                </a:solidFill>
                <a:latin typeface="Arial" panose="020B0604020202020204" pitchFamily="34" charset="0"/>
                <a:cs typeface="Arial" panose="020B0604020202020204" pitchFamily="34" charset="0"/>
              </a:rPr>
              <a:t>ال</a:t>
            </a:r>
            <a:r>
              <a:rPr lang="en-GB" dirty="0">
                <a:solidFill>
                  <a:schemeClr val="tx1"/>
                </a:solidFill>
                <a:latin typeface="Arial" panose="020B0604020202020204" pitchFamily="34" charset="0"/>
                <a:cs typeface="Arial" panose="020B0604020202020204" pitchFamily="34" charset="0"/>
              </a:rPr>
              <a:t>استقرار</a:t>
            </a:r>
            <a:endParaRPr lang="en-BE" dirty="0">
              <a:solidFill>
                <a:schemeClr val="tx1"/>
              </a:solidFill>
              <a:latin typeface="Arial" panose="020B0604020202020204" pitchFamily="34" charset="0"/>
              <a:cs typeface="Arial" panose="020B0604020202020204" pitchFamily="34" charset="0"/>
            </a:endParaRPr>
          </a:p>
        </p:txBody>
      </p:sp>
      <p:sp>
        <p:nvSpPr>
          <p:cNvPr id="15" name="Hexagon 14">
            <a:extLst>
              <a:ext uri="{FF2B5EF4-FFF2-40B4-BE49-F238E27FC236}">
                <a16:creationId xmlns:a16="http://schemas.microsoft.com/office/drawing/2014/main" id="{830F7694-F803-4696-F640-B57286CE887B}"/>
              </a:ext>
            </a:extLst>
          </p:cNvPr>
          <p:cNvSpPr/>
          <p:nvPr/>
        </p:nvSpPr>
        <p:spPr>
          <a:xfrm>
            <a:off x="2632131" y="3713753"/>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الأسرة </a:t>
            </a:r>
            <a:r>
              <a:rPr lang="ar-SA" dirty="0">
                <a:solidFill>
                  <a:schemeClr val="tx1"/>
                </a:solidFill>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الرعاية وترتيب الرعاية</a:t>
            </a:r>
            <a:endParaRPr lang="en-BE" dirty="0">
              <a:solidFill>
                <a:schemeClr val="tx1"/>
              </a:solidFill>
              <a:latin typeface="Arial" panose="020B0604020202020204" pitchFamily="34" charset="0"/>
              <a:cs typeface="Arial" panose="020B0604020202020204" pitchFamily="34" charset="0"/>
            </a:endParaRPr>
          </a:p>
        </p:txBody>
      </p:sp>
      <p:sp>
        <p:nvSpPr>
          <p:cNvPr id="16" name="Hexagon 15">
            <a:extLst>
              <a:ext uri="{FF2B5EF4-FFF2-40B4-BE49-F238E27FC236}">
                <a16:creationId xmlns:a16="http://schemas.microsoft.com/office/drawing/2014/main" id="{DA43F530-6FE4-3FE4-FF51-E5078DF75107}"/>
              </a:ext>
            </a:extLst>
          </p:cNvPr>
          <p:cNvSpPr/>
          <p:nvPr/>
        </p:nvSpPr>
        <p:spPr>
          <a:xfrm>
            <a:off x="4324082" y="3040647"/>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المدرسة أو التعليم</a:t>
            </a:r>
            <a:endParaRPr lang="en-BE" dirty="0">
              <a:solidFill>
                <a:schemeClr val="tx1"/>
              </a:solidFill>
              <a:latin typeface="Arial" panose="020B0604020202020204" pitchFamily="34" charset="0"/>
              <a:cs typeface="Arial" panose="020B0604020202020204" pitchFamily="34" charset="0"/>
            </a:endParaRPr>
          </a:p>
        </p:txBody>
      </p:sp>
      <p:sp>
        <p:nvSpPr>
          <p:cNvPr id="17" name="Hexagon 16">
            <a:extLst>
              <a:ext uri="{FF2B5EF4-FFF2-40B4-BE49-F238E27FC236}">
                <a16:creationId xmlns:a16="http://schemas.microsoft.com/office/drawing/2014/main" id="{3D28244E-ECCA-D98E-04EE-A3D434CE9B1A}"/>
              </a:ext>
            </a:extLst>
          </p:cNvPr>
          <p:cNvSpPr/>
          <p:nvPr/>
        </p:nvSpPr>
        <p:spPr>
          <a:xfrm>
            <a:off x="4326772" y="1724251"/>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الأصدقاء </a:t>
            </a:r>
            <a:r>
              <a:rPr lang="ar-SA" dirty="0">
                <a:solidFill>
                  <a:schemeClr val="tx1"/>
                </a:solidFill>
                <a:latin typeface="Arial" panose="020B0604020202020204" pitchFamily="34" charset="0"/>
                <a:cs typeface="Arial" panose="020B0604020202020204" pitchFamily="34" charset="0"/>
              </a:rPr>
              <a:t>و ال</a:t>
            </a:r>
            <a:r>
              <a:rPr lang="en-GB" dirty="0">
                <a:solidFill>
                  <a:schemeClr val="tx1"/>
                </a:solidFill>
                <a:latin typeface="Arial" panose="020B0604020202020204" pitchFamily="34" charset="0"/>
                <a:cs typeface="Arial" panose="020B0604020202020204" pitchFamily="34" charset="0"/>
              </a:rPr>
              <a:t>تواصل مع الأقران</a:t>
            </a:r>
            <a:endParaRPr lang="en-BE" dirty="0">
              <a:solidFill>
                <a:schemeClr val="tx1"/>
              </a:solidFill>
              <a:latin typeface="Arial" panose="020B0604020202020204" pitchFamily="34" charset="0"/>
              <a:cs typeface="Arial" panose="020B0604020202020204" pitchFamily="34" charset="0"/>
            </a:endParaRPr>
          </a:p>
        </p:txBody>
      </p:sp>
      <p:sp>
        <p:nvSpPr>
          <p:cNvPr id="18" name="Hexagon 17">
            <a:extLst>
              <a:ext uri="{FF2B5EF4-FFF2-40B4-BE49-F238E27FC236}">
                <a16:creationId xmlns:a16="http://schemas.microsoft.com/office/drawing/2014/main" id="{FB40C31C-1E7C-2B06-DEE2-B5AB8394BCC3}"/>
              </a:ext>
            </a:extLst>
          </p:cNvPr>
          <p:cNvSpPr/>
          <p:nvPr/>
        </p:nvSpPr>
        <p:spPr>
          <a:xfrm>
            <a:off x="4270711" y="4403208"/>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وقت الفراغ واللعب</a:t>
            </a:r>
            <a:endParaRPr lang="en-BE" dirty="0">
              <a:solidFill>
                <a:schemeClr val="tx1"/>
              </a:solidFill>
              <a:latin typeface="Arial" panose="020B0604020202020204" pitchFamily="34" charset="0"/>
              <a:cs typeface="Arial" panose="020B0604020202020204" pitchFamily="34" charset="0"/>
            </a:endParaRPr>
          </a:p>
        </p:txBody>
      </p:sp>
      <p:sp>
        <p:nvSpPr>
          <p:cNvPr id="19" name="Hexagon 18">
            <a:extLst>
              <a:ext uri="{FF2B5EF4-FFF2-40B4-BE49-F238E27FC236}">
                <a16:creationId xmlns:a16="http://schemas.microsoft.com/office/drawing/2014/main" id="{7D39F0AA-4FAB-271D-D6D4-B81D6BE6F460}"/>
              </a:ext>
            </a:extLst>
          </p:cNvPr>
          <p:cNvSpPr/>
          <p:nvPr/>
        </p:nvSpPr>
        <p:spPr>
          <a:xfrm>
            <a:off x="7691586" y="3054388"/>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solidFill>
                  <a:schemeClr val="tx1"/>
                </a:solidFill>
                <a:latin typeface="Arial" panose="020B0604020202020204" pitchFamily="34" charset="0"/>
                <a:cs typeface="Arial" panose="020B0604020202020204" pitchFamily="34" charset="0"/>
              </a:rPr>
              <a:t>النظاف</a:t>
            </a:r>
            <a:r>
              <a:rPr lang="en-GB" dirty="0">
                <a:solidFill>
                  <a:schemeClr val="tx1"/>
                </a:solidFill>
                <a:latin typeface="Arial" panose="020B0604020202020204" pitchFamily="34" charset="0"/>
                <a:cs typeface="Arial" panose="020B0604020202020204" pitchFamily="34" charset="0"/>
              </a:rPr>
              <a:t>ة</a:t>
            </a:r>
            <a:endParaRPr lang="en-BE" dirty="0">
              <a:solidFill>
                <a:schemeClr val="tx1"/>
              </a:solidFill>
              <a:latin typeface="Arial" panose="020B0604020202020204" pitchFamily="34" charset="0"/>
              <a:cs typeface="Arial" panose="020B0604020202020204" pitchFamily="34" charset="0"/>
            </a:endParaRPr>
          </a:p>
        </p:txBody>
      </p:sp>
      <p:sp>
        <p:nvSpPr>
          <p:cNvPr id="20" name="Hexagon 19">
            <a:extLst>
              <a:ext uri="{FF2B5EF4-FFF2-40B4-BE49-F238E27FC236}">
                <a16:creationId xmlns:a16="http://schemas.microsoft.com/office/drawing/2014/main" id="{40F661FC-57BA-82F8-06EB-EE97A48BB1E2}"/>
              </a:ext>
            </a:extLst>
          </p:cNvPr>
          <p:cNvSpPr/>
          <p:nvPr/>
        </p:nvSpPr>
        <p:spPr>
          <a:xfrm>
            <a:off x="9366919" y="3713753"/>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احتياجات أخرى؟</a:t>
            </a:r>
            <a:endParaRPr lang="en-BE" dirty="0">
              <a:solidFill>
                <a:schemeClr val="tx1"/>
              </a:solidFill>
              <a:latin typeface="Arial" panose="020B0604020202020204" pitchFamily="34" charset="0"/>
              <a:cs typeface="Arial" panose="020B0604020202020204" pitchFamily="34" charset="0"/>
            </a:endParaRPr>
          </a:p>
        </p:txBody>
      </p:sp>
      <p:sp>
        <p:nvSpPr>
          <p:cNvPr id="21" name="Hexagon 20">
            <a:extLst>
              <a:ext uri="{FF2B5EF4-FFF2-40B4-BE49-F238E27FC236}">
                <a16:creationId xmlns:a16="http://schemas.microsoft.com/office/drawing/2014/main" id="{78B57B82-9978-AE31-C8A9-3CF26352A653}"/>
              </a:ext>
            </a:extLst>
          </p:cNvPr>
          <p:cNvSpPr/>
          <p:nvPr/>
        </p:nvSpPr>
        <p:spPr>
          <a:xfrm>
            <a:off x="1007465" y="1724251"/>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solidFill>
                  <a:schemeClr val="tx1"/>
                </a:solidFill>
                <a:latin typeface="Arial" panose="020B0604020202020204" pitchFamily="34" charset="0"/>
                <a:cs typeface="Arial" panose="020B0604020202020204" pitchFamily="34" charset="0"/>
              </a:rPr>
              <a:t>ال</a:t>
            </a:r>
            <a:r>
              <a:rPr lang="en-GB" dirty="0">
                <a:solidFill>
                  <a:schemeClr val="tx1"/>
                </a:solidFill>
                <a:latin typeface="Arial" panose="020B0604020202020204" pitchFamily="34" charset="0"/>
                <a:cs typeface="Arial" panose="020B0604020202020204" pitchFamily="34" charset="0"/>
              </a:rPr>
              <a:t>أمان</a:t>
            </a:r>
            <a:endParaRPr lang="en-BE" dirty="0">
              <a:solidFill>
                <a:schemeClr val="tx1"/>
              </a:solidFill>
              <a:latin typeface="Arial" panose="020B0604020202020204" pitchFamily="34" charset="0"/>
              <a:cs typeface="Arial" panose="020B0604020202020204" pitchFamily="34" charset="0"/>
            </a:endParaRPr>
          </a:p>
        </p:txBody>
      </p:sp>
      <p:sp>
        <p:nvSpPr>
          <p:cNvPr id="22" name="Hexagon 21">
            <a:extLst>
              <a:ext uri="{FF2B5EF4-FFF2-40B4-BE49-F238E27FC236}">
                <a16:creationId xmlns:a16="http://schemas.microsoft.com/office/drawing/2014/main" id="{18DAF22E-36D7-8C13-8F89-CBA3B913FF72}"/>
              </a:ext>
            </a:extLst>
          </p:cNvPr>
          <p:cNvSpPr/>
          <p:nvPr/>
        </p:nvSpPr>
        <p:spPr>
          <a:xfrm>
            <a:off x="1007465" y="3054388"/>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الغذاء والماء</a:t>
            </a:r>
            <a:endParaRPr lang="en-BE" dirty="0">
              <a:solidFill>
                <a:schemeClr val="tx1"/>
              </a:solidFill>
              <a:latin typeface="Arial" panose="020B0604020202020204" pitchFamily="34" charset="0"/>
              <a:cs typeface="Arial" panose="020B0604020202020204" pitchFamily="34" charset="0"/>
            </a:endParaRPr>
          </a:p>
        </p:txBody>
      </p:sp>
      <p:sp>
        <p:nvSpPr>
          <p:cNvPr id="23" name="Hexagon 22">
            <a:extLst>
              <a:ext uri="{FF2B5EF4-FFF2-40B4-BE49-F238E27FC236}">
                <a16:creationId xmlns:a16="http://schemas.microsoft.com/office/drawing/2014/main" id="{83241AE8-2093-A736-48B6-0D6FDE9D43AA}"/>
              </a:ext>
            </a:extLst>
          </p:cNvPr>
          <p:cNvSpPr/>
          <p:nvPr/>
        </p:nvSpPr>
        <p:spPr>
          <a:xfrm>
            <a:off x="2645441" y="2386990"/>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منزل ، مأوى</a:t>
            </a:r>
            <a:endParaRPr lang="en-BE" dirty="0">
              <a:solidFill>
                <a:schemeClr val="tx1"/>
              </a:solidFill>
              <a:latin typeface="Arial" panose="020B0604020202020204" pitchFamily="34" charset="0"/>
              <a:cs typeface="Arial" panose="020B0604020202020204" pitchFamily="34" charset="0"/>
            </a:endParaRPr>
          </a:p>
        </p:txBody>
      </p:sp>
      <p:sp>
        <p:nvSpPr>
          <p:cNvPr id="24" name="Hexagon 23">
            <a:extLst>
              <a:ext uri="{FF2B5EF4-FFF2-40B4-BE49-F238E27FC236}">
                <a16:creationId xmlns:a16="http://schemas.microsoft.com/office/drawing/2014/main" id="{22AB2399-3A44-FA58-4B77-84F7036534B9}"/>
              </a:ext>
            </a:extLst>
          </p:cNvPr>
          <p:cNvSpPr/>
          <p:nvPr/>
        </p:nvSpPr>
        <p:spPr>
          <a:xfrm>
            <a:off x="1007465" y="4403208"/>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الحب والمودة</a:t>
            </a:r>
            <a:endParaRPr lang="en-BE" dirty="0">
              <a:solidFill>
                <a:schemeClr val="tx1"/>
              </a:solidFill>
              <a:latin typeface="Arial" panose="020B0604020202020204" pitchFamily="34" charset="0"/>
              <a:cs typeface="Arial" panose="020B0604020202020204" pitchFamily="34" charset="0"/>
            </a:endParaRPr>
          </a:p>
        </p:txBody>
      </p:sp>
      <p:sp>
        <p:nvSpPr>
          <p:cNvPr id="25" name="Hexagon 24">
            <a:extLst>
              <a:ext uri="{FF2B5EF4-FFF2-40B4-BE49-F238E27FC236}">
                <a16:creationId xmlns:a16="http://schemas.microsoft.com/office/drawing/2014/main" id="{4A99A33C-362D-83AA-3404-8ECF08976932}"/>
              </a:ext>
            </a:extLst>
          </p:cNvPr>
          <p:cNvSpPr/>
          <p:nvPr/>
        </p:nvSpPr>
        <p:spPr>
          <a:xfrm>
            <a:off x="9366919" y="2386990"/>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الصحة </a:t>
            </a:r>
            <a:r>
              <a:rPr lang="ar-SA" dirty="0">
                <a:solidFill>
                  <a:schemeClr val="tx1"/>
                </a:solidFill>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ال</a:t>
            </a:r>
            <a:r>
              <a:rPr lang="ar-SA" dirty="0">
                <a:solidFill>
                  <a:schemeClr val="tx1"/>
                </a:solidFill>
                <a:latin typeface="Arial" panose="020B0604020202020204" pitchFamily="34" charset="0"/>
                <a:cs typeface="Arial" panose="020B0604020202020204" pitchFamily="34" charset="0"/>
              </a:rPr>
              <a:t>نفس</a:t>
            </a:r>
            <a:r>
              <a:rPr lang="en-GB" dirty="0">
                <a:solidFill>
                  <a:schemeClr val="tx1"/>
                </a:solidFill>
                <a:latin typeface="Arial" panose="020B0604020202020204" pitchFamily="34" charset="0"/>
                <a:cs typeface="Arial" panose="020B0604020202020204" pitchFamily="34" charset="0"/>
              </a:rPr>
              <a:t>ية والعاطفية</a:t>
            </a:r>
            <a:r>
              <a:rPr lang="ar-SA" dirty="0">
                <a:solidFill>
                  <a:schemeClr val="tx1"/>
                </a:solidFill>
                <a:latin typeface="Arial" panose="020B0604020202020204" pitchFamily="34" charset="0"/>
                <a:cs typeface="Arial" panose="020B0604020202020204" pitchFamily="34" charset="0"/>
              </a:rPr>
              <a:t>)</a:t>
            </a:r>
            <a:endParaRPr lang="en-B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958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558"/>
        <p:cNvGrpSpPr/>
        <p:nvPr/>
      </p:nvGrpSpPr>
      <p:grpSpPr>
        <a:xfrm>
          <a:off x="0" y="0"/>
          <a:ext cx="0" cy="0"/>
          <a:chOff x="0" y="0"/>
          <a:chExt cx="0" cy="0"/>
        </a:xfrm>
      </p:grpSpPr>
      <p:sp>
        <p:nvSpPr>
          <p:cNvPr id="13" name="Title 72">
            <a:extLst>
              <a:ext uri="{FF2B5EF4-FFF2-40B4-BE49-F238E27FC236}">
                <a16:creationId xmlns:a16="http://schemas.microsoft.com/office/drawing/2014/main" id="{7F2F2945-9C10-509F-124A-0B01A2A61942}"/>
              </a:ext>
            </a:extLst>
          </p:cNvPr>
          <p:cNvSpPr txBox="1">
            <a:spLocks/>
          </p:cNvSpPr>
          <p:nvPr/>
        </p:nvSpPr>
        <p:spPr>
          <a:xfrm>
            <a:off x="5383377" y="131586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2855117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16" name="Rectangle 15">
            <a:extLst>
              <a:ext uri="{FF2B5EF4-FFF2-40B4-BE49-F238E27FC236}">
                <a16:creationId xmlns:a16="http://schemas.microsoft.com/office/drawing/2014/main" id="{35A92791-0904-4ABA-6649-279B4A89CE4D}"/>
              </a:ext>
            </a:extLst>
          </p:cNvPr>
          <p:cNvSpPr/>
          <p:nvPr/>
        </p:nvSpPr>
        <p:spPr>
          <a:xfrm>
            <a:off x="6940446" y="1851489"/>
            <a:ext cx="4237817" cy="4271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8" name="Rectangle 17">
            <a:extLst>
              <a:ext uri="{FF2B5EF4-FFF2-40B4-BE49-F238E27FC236}">
                <a16:creationId xmlns:a16="http://schemas.microsoft.com/office/drawing/2014/main" id="{614C0743-24FF-B7D2-F0A3-00BBF8878B1A}"/>
              </a:ext>
            </a:extLst>
          </p:cNvPr>
          <p:cNvSpPr/>
          <p:nvPr/>
        </p:nvSpPr>
        <p:spPr>
          <a:xfrm>
            <a:off x="8664316" y="2201758"/>
            <a:ext cx="2513948" cy="4271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9" name="Rectangle 18">
            <a:extLst>
              <a:ext uri="{FF2B5EF4-FFF2-40B4-BE49-F238E27FC236}">
                <a16:creationId xmlns:a16="http://schemas.microsoft.com/office/drawing/2014/main" id="{B4FA5F9D-7007-ADD2-B514-991D0EAD75FA}"/>
              </a:ext>
            </a:extLst>
          </p:cNvPr>
          <p:cNvSpPr/>
          <p:nvPr/>
        </p:nvSpPr>
        <p:spPr>
          <a:xfrm>
            <a:off x="7420131" y="1384362"/>
            <a:ext cx="1117079" cy="4271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59" name="Google Shape;259;p3"/>
          <p:cNvSpPr txBox="1">
            <a:spLocks noGrp="1"/>
          </p:cNvSpPr>
          <p:nvPr>
            <p:ph type="title"/>
          </p:nvPr>
        </p:nvSpPr>
        <p:spPr>
          <a:xfrm>
            <a:off x="1661965" y="3099692"/>
            <a:ext cx="2808067" cy="562168"/>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lt1"/>
              </a:buClr>
              <a:buSzPts val="4800"/>
              <a:buFont typeface="Garamond"/>
              <a:buNone/>
            </a:pPr>
            <a:r>
              <a:rPr lang="en-US" dirty="0">
                <a:latin typeface="Calibri" panose="020F0502020204030204" pitchFamily="34" charset="0"/>
                <a:cs typeface="Calibri" panose="020F0502020204030204" pitchFamily="34" charset="0"/>
              </a:rPr>
              <a:t>هدف الوحدة</a:t>
            </a:r>
            <a:endParaRPr dirty="0">
              <a:latin typeface="Calibri" panose="020F0502020204030204" pitchFamily="34" charset="0"/>
              <a:cs typeface="Calibri" panose="020F0502020204030204" pitchFamily="34" charset="0"/>
            </a:endParaRPr>
          </a:p>
        </p:txBody>
      </p:sp>
      <p:sp>
        <p:nvSpPr>
          <p:cNvPr id="260" name="Google Shape;260;p3"/>
          <p:cNvSpPr txBox="1"/>
          <p:nvPr/>
        </p:nvSpPr>
        <p:spPr>
          <a:xfrm>
            <a:off x="6655633" y="1370458"/>
            <a:ext cx="4549044" cy="2893059"/>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en-US" sz="2800"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لتعزيز فهم المشاركين للمعرفة والمواقف والقيم والمهارات التقنية والمنهجية المختلفة التي يجب اكتسابها لدعم الأطفال والأسر التي تواجه مخاوف تتعلق بالحماية بشكل مناسب</a:t>
            </a:r>
            <a:r>
              <a:rPr lang="en-US" sz="1400" b="1" i="0" u="none" strike="noStrike" cap="none" dirty="0">
                <a:solidFill>
                  <a:schemeClr val="lt1"/>
                </a:solidFill>
                <a:latin typeface="Calibri" panose="020F0502020204030204" pitchFamily="34" charset="0"/>
                <a:ea typeface="Arial"/>
                <a:cs typeface="Calibri" panose="020F0502020204030204" pitchFamily="34" charset="0"/>
                <a:sym typeface="Arial"/>
              </a:rPr>
              <a:t>.</a:t>
            </a:r>
            <a:endParaRPr b="1" dirty="0">
              <a:latin typeface="Calibri" panose="020F0502020204030204" pitchFamily="34" charset="0"/>
              <a:cs typeface="Calibri" panose="020F0502020204030204" pitchFamily="34" charset="0"/>
            </a:endParaRPr>
          </a:p>
          <a:p>
            <a:pPr marL="0" marR="0" lvl="0" indent="0" algn="r" rtl="1">
              <a:lnSpc>
                <a:spcPct val="100000"/>
              </a:lnSpc>
              <a:spcBef>
                <a:spcPts val="0"/>
              </a:spcBef>
              <a:spcAft>
                <a:spcPts val="0"/>
              </a:spcAft>
              <a:buNone/>
            </a:pPr>
            <a:endParaRPr sz="1400" b="1"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grpSp>
        <p:nvGrpSpPr>
          <p:cNvPr id="4" name="Group 3">
            <a:extLst>
              <a:ext uri="{FF2B5EF4-FFF2-40B4-BE49-F238E27FC236}">
                <a16:creationId xmlns:a16="http://schemas.microsoft.com/office/drawing/2014/main" id="{34F4032F-6739-D3E9-F1F2-CA60D2A8B086}"/>
              </a:ext>
            </a:extLst>
          </p:cNvPr>
          <p:cNvGrpSpPr/>
          <p:nvPr/>
        </p:nvGrpSpPr>
        <p:grpSpPr>
          <a:xfrm>
            <a:off x="10662739" y="5335248"/>
            <a:ext cx="874837" cy="1104657"/>
            <a:chOff x="8610677" y="1949046"/>
            <a:chExt cx="1635723" cy="2065428"/>
          </a:xfrm>
          <a:solidFill>
            <a:schemeClr val="bg1"/>
          </a:solidFill>
        </p:grpSpPr>
        <p:grpSp>
          <p:nvGrpSpPr>
            <p:cNvPr id="5" name="Group 4">
              <a:extLst>
                <a:ext uri="{FF2B5EF4-FFF2-40B4-BE49-F238E27FC236}">
                  <a16:creationId xmlns:a16="http://schemas.microsoft.com/office/drawing/2014/main" id="{B36365A9-8AEC-83D1-4EBE-2C1177AD0271}"/>
                </a:ext>
              </a:extLst>
            </p:cNvPr>
            <p:cNvGrpSpPr/>
            <p:nvPr/>
          </p:nvGrpSpPr>
          <p:grpSpPr>
            <a:xfrm>
              <a:off x="9523345" y="1949046"/>
              <a:ext cx="723055" cy="2065428"/>
              <a:chOff x="2068313" y="2482622"/>
              <a:chExt cx="376359" cy="1075080"/>
            </a:xfrm>
            <a:grpFill/>
          </p:grpSpPr>
          <p:sp>
            <p:nvSpPr>
              <p:cNvPr id="13" name="Round Same Side Corner Rectangle 23">
                <a:extLst>
                  <a:ext uri="{FF2B5EF4-FFF2-40B4-BE49-F238E27FC236}">
                    <a16:creationId xmlns:a16="http://schemas.microsoft.com/office/drawing/2014/main" id="{EF054CF6-A027-57C3-7B25-59CAFC96AA95}"/>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Oval 13">
                <a:extLst>
                  <a:ext uri="{FF2B5EF4-FFF2-40B4-BE49-F238E27FC236}">
                    <a16:creationId xmlns:a16="http://schemas.microsoft.com/office/drawing/2014/main" id="{C432CF67-791E-7661-EFEE-2A41E51321DF}"/>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6" name="Group 5">
              <a:extLst>
                <a:ext uri="{FF2B5EF4-FFF2-40B4-BE49-F238E27FC236}">
                  <a16:creationId xmlns:a16="http://schemas.microsoft.com/office/drawing/2014/main" id="{38FF7EEF-0F6F-63AD-3C70-E033625315C8}"/>
                </a:ext>
              </a:extLst>
            </p:cNvPr>
            <p:cNvGrpSpPr/>
            <p:nvPr/>
          </p:nvGrpSpPr>
          <p:grpSpPr>
            <a:xfrm rot="1340767">
              <a:off x="8610677" y="2757147"/>
              <a:ext cx="1143373" cy="765710"/>
              <a:chOff x="8638649" y="2848747"/>
              <a:chExt cx="1143373" cy="765710"/>
            </a:xfrm>
            <a:grpFill/>
          </p:grpSpPr>
          <p:grpSp>
            <p:nvGrpSpPr>
              <p:cNvPr id="7" name="Group 6">
                <a:extLst>
                  <a:ext uri="{FF2B5EF4-FFF2-40B4-BE49-F238E27FC236}">
                    <a16:creationId xmlns:a16="http://schemas.microsoft.com/office/drawing/2014/main" id="{031FAB77-F6F8-3BE3-8DA1-8B7FD25468AF}"/>
                  </a:ext>
                </a:extLst>
              </p:cNvPr>
              <p:cNvGrpSpPr/>
              <p:nvPr/>
            </p:nvGrpSpPr>
            <p:grpSpPr>
              <a:xfrm>
                <a:off x="9199056" y="3070836"/>
                <a:ext cx="473281" cy="543621"/>
                <a:chOff x="2968390" y="1782471"/>
                <a:chExt cx="241654" cy="277569"/>
              </a:xfrm>
              <a:grpFill/>
            </p:grpSpPr>
            <p:sp>
              <p:nvSpPr>
                <p:cNvPr id="11" name="Round Same Side Corner Rectangle 25">
                  <a:extLst>
                    <a:ext uri="{FF2B5EF4-FFF2-40B4-BE49-F238E27FC236}">
                      <a16:creationId xmlns:a16="http://schemas.microsoft.com/office/drawing/2014/main" id="{FFAAC7F9-4C5F-61FD-0B9D-640032EE18C4}"/>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Round Same Side Corner Rectangle 26">
                  <a:extLst>
                    <a:ext uri="{FF2B5EF4-FFF2-40B4-BE49-F238E27FC236}">
                      <a16:creationId xmlns:a16="http://schemas.microsoft.com/office/drawing/2014/main" id="{7FB25344-3AAF-69C2-9241-0FB4DBB50FB0}"/>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8" name="Rectangle 7">
                <a:extLst>
                  <a:ext uri="{FF2B5EF4-FFF2-40B4-BE49-F238E27FC236}">
                    <a16:creationId xmlns:a16="http://schemas.microsoft.com/office/drawing/2014/main" id="{E3509E04-E771-EF0E-C550-97D0C922A8FD}"/>
                  </a:ext>
                </a:extLst>
              </p:cNvPr>
              <p:cNvSpPr/>
              <p:nvPr/>
            </p:nvSpPr>
            <p:spPr>
              <a:xfrm rot="18896039">
                <a:off x="8941395" y="2835615"/>
                <a:ext cx="89541" cy="695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Round Same Side Corner Rectangle 26">
                <a:extLst>
                  <a:ext uri="{FF2B5EF4-FFF2-40B4-BE49-F238E27FC236}">
                    <a16:creationId xmlns:a16="http://schemas.microsoft.com/office/drawing/2014/main" id="{0D8EFB4D-50B7-CDCF-8C59-7FE4A296E2AD}"/>
                  </a:ext>
                </a:extLst>
              </p:cNvPr>
              <p:cNvSpPr/>
              <p:nvPr/>
            </p:nvSpPr>
            <p:spPr>
              <a:xfrm rot="16535945">
                <a:off x="9409026" y="2820208"/>
                <a:ext cx="197815" cy="548177"/>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cxnSp>
            <p:nvCxnSpPr>
              <p:cNvPr id="10" name="Straight Arrow Connector 9">
                <a:extLst>
                  <a:ext uri="{FF2B5EF4-FFF2-40B4-BE49-F238E27FC236}">
                    <a16:creationId xmlns:a16="http://schemas.microsoft.com/office/drawing/2014/main" id="{B397461D-A3B5-16E8-3C26-8812F974F1D1}"/>
                  </a:ext>
                </a:extLst>
              </p:cNvPr>
              <p:cNvCxnSpPr>
                <a:cxnSpLocks/>
              </p:cNvCxnSpPr>
              <p:nvPr/>
            </p:nvCxnSpPr>
            <p:spPr>
              <a:xfrm flipH="1">
                <a:off x="9233205" y="2848747"/>
                <a:ext cx="146520" cy="214069"/>
              </a:xfrm>
              <a:prstGeom prst="straightConnector1">
                <a:avLst/>
              </a:prstGeom>
              <a:grp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ECB65-6AD2-70A0-1FE2-EFFF6D09E2C0}"/>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تحديد أولويات الاحتياجات</a:t>
            </a:r>
            <a:endParaRPr lang="en-BE" dirty="0">
              <a:latin typeface="Calibri" panose="020F0502020204030204" pitchFamily="34" charset="0"/>
              <a:cs typeface="Calibri" panose="020F0502020204030204" pitchFamily="34" charset="0"/>
            </a:endParaRPr>
          </a:p>
        </p:txBody>
      </p:sp>
      <p:sp>
        <p:nvSpPr>
          <p:cNvPr id="3" name="Isosceles Triangle 2">
            <a:extLst>
              <a:ext uri="{FF2B5EF4-FFF2-40B4-BE49-F238E27FC236}">
                <a16:creationId xmlns:a16="http://schemas.microsoft.com/office/drawing/2014/main" id="{2266BFBB-6723-018A-B5F5-F1D0E6F4CBD1}"/>
              </a:ext>
            </a:extLst>
          </p:cNvPr>
          <p:cNvSpPr/>
          <p:nvPr/>
        </p:nvSpPr>
        <p:spPr>
          <a:xfrm>
            <a:off x="490980" y="1179443"/>
            <a:ext cx="11208546" cy="4745368"/>
          </a:xfrm>
          <a:prstGeom prst="triangl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 name="Rectangle: Top Corners Rounded 3">
            <a:extLst>
              <a:ext uri="{FF2B5EF4-FFF2-40B4-BE49-F238E27FC236}">
                <a16:creationId xmlns:a16="http://schemas.microsoft.com/office/drawing/2014/main" id="{B7B6B4EF-E6D2-99D2-A4C6-6A0FAE40EB03}"/>
              </a:ext>
            </a:extLst>
          </p:cNvPr>
          <p:cNvSpPr/>
          <p:nvPr/>
        </p:nvSpPr>
        <p:spPr>
          <a:xfrm rot="16200000">
            <a:off x="10100807" y="1146218"/>
            <a:ext cx="1616986" cy="25908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5" name="TextBox 4">
            <a:extLst>
              <a:ext uri="{FF2B5EF4-FFF2-40B4-BE49-F238E27FC236}">
                <a16:creationId xmlns:a16="http://schemas.microsoft.com/office/drawing/2014/main" id="{31BBC8C7-F13F-1625-489A-E5803F5EE1AA}"/>
              </a:ext>
            </a:extLst>
          </p:cNvPr>
          <p:cNvSpPr txBox="1"/>
          <p:nvPr/>
        </p:nvSpPr>
        <p:spPr>
          <a:xfrm>
            <a:off x="10624720" y="1818853"/>
            <a:ext cx="1515620" cy="1200329"/>
          </a:xfrm>
          <a:prstGeom prst="rect">
            <a:avLst/>
          </a:prstGeom>
          <a:noFill/>
        </p:spPr>
        <p:txBody>
          <a:bodyPr wrap="square" rtlCol="0">
            <a:spAutoFit/>
          </a:bodyPr>
          <a:lstStyle/>
          <a:p>
            <a:pPr algn="r" rtl="1"/>
            <a:r>
              <a:rPr lang="en-GB" dirty="0">
                <a:solidFill>
                  <a:schemeClr val="bg1"/>
                </a:solidFill>
                <a:latin typeface="Arial" panose="020B0604020202020204" pitchFamily="34" charset="0"/>
                <a:cs typeface="Arial" panose="020B0604020202020204" pitchFamily="34" charset="0"/>
              </a:rPr>
              <a:t>لم تتحقق؟</a:t>
            </a:r>
          </a:p>
          <a:p>
            <a:pPr algn="r" rtl="1"/>
            <a:r>
              <a:rPr lang="en-GB" dirty="0">
                <a:solidFill>
                  <a:schemeClr val="bg1"/>
                </a:solidFill>
                <a:latin typeface="Arial" panose="020B0604020202020204" pitchFamily="34" charset="0"/>
                <a:cs typeface="Arial" panose="020B0604020202020204" pitchFamily="34" charset="0"/>
              </a:rPr>
              <a:t>التقى جزئيا؟</a:t>
            </a:r>
          </a:p>
          <a:p>
            <a:pPr algn="r" rtl="1"/>
            <a:r>
              <a:rPr lang="en-GB" dirty="0">
                <a:solidFill>
                  <a:schemeClr val="bg1"/>
                </a:solidFill>
                <a:latin typeface="Arial" panose="020B0604020202020204" pitchFamily="34" charset="0"/>
                <a:cs typeface="Arial" panose="020B0604020202020204" pitchFamily="34" charset="0"/>
              </a:rPr>
              <a:t>التقى بالكامل؟</a:t>
            </a:r>
            <a:endParaRPr lang="en-BE" dirty="0">
              <a:solidFill>
                <a:schemeClr val="bg1"/>
              </a:solidFill>
              <a:latin typeface="Arial" panose="020B0604020202020204" pitchFamily="34" charset="0"/>
              <a:cs typeface="Arial" panose="020B0604020202020204" pitchFamily="34" charset="0"/>
            </a:endParaRPr>
          </a:p>
        </p:txBody>
      </p:sp>
      <p:sp>
        <p:nvSpPr>
          <p:cNvPr id="6" name="Hexagon 5">
            <a:extLst>
              <a:ext uri="{FF2B5EF4-FFF2-40B4-BE49-F238E27FC236}">
                <a16:creationId xmlns:a16="http://schemas.microsoft.com/office/drawing/2014/main" id="{E4AAE2A3-B3DE-F9D3-5F68-3CAC334056B1}"/>
              </a:ext>
            </a:extLst>
          </p:cNvPr>
          <p:cNvSpPr/>
          <p:nvPr/>
        </p:nvSpPr>
        <p:spPr>
          <a:xfrm>
            <a:off x="7096410" y="2499104"/>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التوثيق المدني</a:t>
            </a:r>
            <a:endParaRPr lang="en-BE" dirty="0">
              <a:solidFill>
                <a:schemeClr val="tx1"/>
              </a:solidFill>
              <a:latin typeface="Arial" panose="020B0604020202020204" pitchFamily="34" charset="0"/>
              <a:cs typeface="Arial" panose="020B0604020202020204" pitchFamily="34" charset="0"/>
            </a:endParaRPr>
          </a:p>
        </p:txBody>
      </p:sp>
      <p:sp>
        <p:nvSpPr>
          <p:cNvPr id="7" name="Hexagon 6">
            <a:extLst>
              <a:ext uri="{FF2B5EF4-FFF2-40B4-BE49-F238E27FC236}">
                <a16:creationId xmlns:a16="http://schemas.microsoft.com/office/drawing/2014/main" id="{C4706EB2-57C9-5F06-EBA8-67B3980342CA}"/>
              </a:ext>
            </a:extLst>
          </p:cNvPr>
          <p:cNvSpPr/>
          <p:nvPr/>
        </p:nvSpPr>
        <p:spPr>
          <a:xfrm>
            <a:off x="9883404" y="4941167"/>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الصحة (الجسدية ، الصحة الجنسية والإنجابية)</a:t>
            </a:r>
            <a:endParaRPr lang="en-BE" dirty="0">
              <a:solidFill>
                <a:schemeClr val="tx1"/>
              </a:solidFill>
              <a:latin typeface="Arial" panose="020B0604020202020204" pitchFamily="34" charset="0"/>
              <a:cs typeface="Arial" panose="020B0604020202020204" pitchFamily="34" charset="0"/>
            </a:endParaRPr>
          </a:p>
        </p:txBody>
      </p:sp>
      <p:sp>
        <p:nvSpPr>
          <p:cNvPr id="8" name="Hexagon 7">
            <a:extLst>
              <a:ext uri="{FF2B5EF4-FFF2-40B4-BE49-F238E27FC236}">
                <a16:creationId xmlns:a16="http://schemas.microsoft.com/office/drawing/2014/main" id="{50993898-6655-1FB5-9448-204185494E56}"/>
              </a:ext>
            </a:extLst>
          </p:cNvPr>
          <p:cNvSpPr/>
          <p:nvPr/>
        </p:nvSpPr>
        <p:spPr>
          <a:xfrm>
            <a:off x="5187192" y="1261729"/>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الثقة بالنفس والثقة الإيجابية</a:t>
            </a:r>
            <a:endParaRPr lang="en-BE" dirty="0">
              <a:solidFill>
                <a:schemeClr val="tx1"/>
              </a:solidFill>
              <a:latin typeface="Arial" panose="020B0604020202020204" pitchFamily="34" charset="0"/>
              <a:cs typeface="Arial" panose="020B0604020202020204" pitchFamily="34" charset="0"/>
            </a:endParaRPr>
          </a:p>
        </p:txBody>
      </p:sp>
      <p:sp>
        <p:nvSpPr>
          <p:cNvPr id="10" name="Hexagon 9">
            <a:extLst>
              <a:ext uri="{FF2B5EF4-FFF2-40B4-BE49-F238E27FC236}">
                <a16:creationId xmlns:a16="http://schemas.microsoft.com/office/drawing/2014/main" id="{3E96517A-3FB7-4719-68F4-0BF5179F7BCD}"/>
              </a:ext>
            </a:extLst>
          </p:cNvPr>
          <p:cNvSpPr/>
          <p:nvPr/>
        </p:nvSpPr>
        <p:spPr>
          <a:xfrm>
            <a:off x="8005218" y="3703792"/>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solidFill>
                  <a:schemeClr val="tx1"/>
                </a:solidFill>
                <a:latin typeface="Arial" panose="020B0604020202020204" pitchFamily="34" charset="0"/>
                <a:cs typeface="Arial" panose="020B0604020202020204" pitchFamily="34" charset="0"/>
              </a:rPr>
              <a:t>ال</a:t>
            </a:r>
            <a:r>
              <a:rPr lang="en-GB" dirty="0">
                <a:solidFill>
                  <a:schemeClr val="tx1"/>
                </a:solidFill>
                <a:latin typeface="Arial" panose="020B0604020202020204" pitchFamily="34" charset="0"/>
                <a:cs typeface="Arial" panose="020B0604020202020204" pitchFamily="34" charset="0"/>
              </a:rPr>
              <a:t>استقرار</a:t>
            </a:r>
            <a:endParaRPr lang="en-BE" dirty="0">
              <a:solidFill>
                <a:schemeClr val="tx1"/>
              </a:solidFill>
              <a:latin typeface="Arial" panose="020B0604020202020204" pitchFamily="34" charset="0"/>
              <a:cs typeface="Arial" panose="020B0604020202020204" pitchFamily="34" charset="0"/>
            </a:endParaRPr>
          </a:p>
        </p:txBody>
      </p:sp>
      <p:sp>
        <p:nvSpPr>
          <p:cNvPr id="11" name="Hexagon 10">
            <a:extLst>
              <a:ext uri="{FF2B5EF4-FFF2-40B4-BE49-F238E27FC236}">
                <a16:creationId xmlns:a16="http://schemas.microsoft.com/office/drawing/2014/main" id="{3FF75050-C1D7-1421-76B8-09A060EDAC0C}"/>
              </a:ext>
            </a:extLst>
          </p:cNvPr>
          <p:cNvSpPr/>
          <p:nvPr/>
        </p:nvSpPr>
        <p:spPr>
          <a:xfrm>
            <a:off x="4248846" y="3703792"/>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الأسرة </a:t>
            </a:r>
            <a:r>
              <a:rPr lang="ar-SA" dirty="0">
                <a:solidFill>
                  <a:schemeClr val="tx1"/>
                </a:solidFill>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الرعاية وترتيب الرعاية</a:t>
            </a:r>
            <a:endParaRPr lang="en-BE" dirty="0">
              <a:solidFill>
                <a:schemeClr val="tx1"/>
              </a:solidFill>
              <a:latin typeface="Arial" panose="020B0604020202020204" pitchFamily="34" charset="0"/>
              <a:cs typeface="Arial" panose="020B0604020202020204" pitchFamily="34" charset="0"/>
            </a:endParaRPr>
          </a:p>
        </p:txBody>
      </p:sp>
      <p:sp>
        <p:nvSpPr>
          <p:cNvPr id="12" name="Hexagon 11">
            <a:extLst>
              <a:ext uri="{FF2B5EF4-FFF2-40B4-BE49-F238E27FC236}">
                <a16:creationId xmlns:a16="http://schemas.microsoft.com/office/drawing/2014/main" id="{37DDDB8A-4873-7BDA-0143-34BC330BF1F6}"/>
              </a:ext>
            </a:extLst>
          </p:cNvPr>
          <p:cNvSpPr/>
          <p:nvPr/>
        </p:nvSpPr>
        <p:spPr>
          <a:xfrm>
            <a:off x="5207139" y="2499104"/>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المدرسة أو التعليم</a:t>
            </a:r>
            <a:endParaRPr lang="en-BE" dirty="0">
              <a:solidFill>
                <a:schemeClr val="tx1"/>
              </a:solidFill>
              <a:latin typeface="Arial" panose="020B0604020202020204" pitchFamily="34" charset="0"/>
              <a:cs typeface="Arial" panose="020B0604020202020204" pitchFamily="34" charset="0"/>
            </a:endParaRPr>
          </a:p>
        </p:txBody>
      </p:sp>
      <p:sp>
        <p:nvSpPr>
          <p:cNvPr id="13" name="Hexagon 12">
            <a:extLst>
              <a:ext uri="{FF2B5EF4-FFF2-40B4-BE49-F238E27FC236}">
                <a16:creationId xmlns:a16="http://schemas.microsoft.com/office/drawing/2014/main" id="{D61B5568-BEB9-1692-0FA8-1E83E53E7EBA}"/>
              </a:ext>
            </a:extLst>
          </p:cNvPr>
          <p:cNvSpPr/>
          <p:nvPr/>
        </p:nvSpPr>
        <p:spPr>
          <a:xfrm>
            <a:off x="6127032" y="3703792"/>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الأصدقاء </a:t>
            </a:r>
            <a:r>
              <a:rPr lang="ar-SA" dirty="0">
                <a:solidFill>
                  <a:schemeClr val="tx1"/>
                </a:solidFill>
                <a:latin typeface="Arial" panose="020B0604020202020204" pitchFamily="34" charset="0"/>
                <a:cs typeface="Arial" panose="020B0604020202020204" pitchFamily="34" charset="0"/>
              </a:rPr>
              <a:t>و ال</a:t>
            </a:r>
            <a:r>
              <a:rPr lang="en-GB" dirty="0">
                <a:solidFill>
                  <a:schemeClr val="tx1"/>
                </a:solidFill>
                <a:latin typeface="Arial" panose="020B0604020202020204" pitchFamily="34" charset="0"/>
                <a:cs typeface="Arial" panose="020B0604020202020204" pitchFamily="34" charset="0"/>
              </a:rPr>
              <a:t>تواصل مع الأقران</a:t>
            </a:r>
            <a:endParaRPr lang="en-BE" dirty="0">
              <a:solidFill>
                <a:schemeClr val="tx1"/>
              </a:solidFill>
              <a:latin typeface="Arial" panose="020B0604020202020204" pitchFamily="34" charset="0"/>
              <a:cs typeface="Arial" panose="020B0604020202020204" pitchFamily="34" charset="0"/>
            </a:endParaRPr>
          </a:p>
        </p:txBody>
      </p:sp>
      <p:sp>
        <p:nvSpPr>
          <p:cNvPr id="14" name="Hexagon 13">
            <a:extLst>
              <a:ext uri="{FF2B5EF4-FFF2-40B4-BE49-F238E27FC236}">
                <a16:creationId xmlns:a16="http://schemas.microsoft.com/office/drawing/2014/main" id="{100A58E8-680C-3C00-C82C-797A4778D294}"/>
              </a:ext>
            </a:extLst>
          </p:cNvPr>
          <p:cNvSpPr/>
          <p:nvPr/>
        </p:nvSpPr>
        <p:spPr>
          <a:xfrm>
            <a:off x="3317868" y="2499104"/>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وقت الفراغ واللعب</a:t>
            </a:r>
            <a:endParaRPr lang="en-BE" dirty="0">
              <a:solidFill>
                <a:schemeClr val="tx1"/>
              </a:solidFill>
              <a:latin typeface="Arial" panose="020B0604020202020204" pitchFamily="34" charset="0"/>
              <a:cs typeface="Arial" panose="020B0604020202020204" pitchFamily="34" charset="0"/>
            </a:endParaRPr>
          </a:p>
        </p:txBody>
      </p:sp>
      <p:sp>
        <p:nvSpPr>
          <p:cNvPr id="15" name="Hexagon 14">
            <a:extLst>
              <a:ext uri="{FF2B5EF4-FFF2-40B4-BE49-F238E27FC236}">
                <a16:creationId xmlns:a16="http://schemas.microsoft.com/office/drawing/2014/main" id="{7401556E-C19C-0D18-BEA7-00324D639869}"/>
              </a:ext>
            </a:extLst>
          </p:cNvPr>
          <p:cNvSpPr/>
          <p:nvPr/>
        </p:nvSpPr>
        <p:spPr>
          <a:xfrm>
            <a:off x="6127032" y="4941167"/>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solidFill>
                  <a:schemeClr val="tx1"/>
                </a:solidFill>
                <a:latin typeface="Arial" panose="020B0604020202020204" pitchFamily="34" charset="0"/>
                <a:cs typeface="Arial" panose="020B0604020202020204" pitchFamily="34" charset="0"/>
              </a:rPr>
              <a:t>النظاف</a:t>
            </a:r>
            <a:r>
              <a:rPr lang="en-GB" dirty="0">
                <a:solidFill>
                  <a:schemeClr val="tx1"/>
                </a:solidFill>
                <a:latin typeface="Arial" panose="020B0604020202020204" pitchFamily="34" charset="0"/>
                <a:cs typeface="Arial" panose="020B0604020202020204" pitchFamily="34" charset="0"/>
              </a:rPr>
              <a:t>ة</a:t>
            </a:r>
            <a:endParaRPr lang="en-BE" dirty="0">
              <a:solidFill>
                <a:schemeClr val="tx1"/>
              </a:solidFill>
              <a:latin typeface="Arial" panose="020B0604020202020204" pitchFamily="34" charset="0"/>
              <a:cs typeface="Arial" panose="020B0604020202020204" pitchFamily="34" charset="0"/>
            </a:endParaRPr>
          </a:p>
        </p:txBody>
      </p:sp>
      <p:sp>
        <p:nvSpPr>
          <p:cNvPr id="16" name="Hexagon 15">
            <a:extLst>
              <a:ext uri="{FF2B5EF4-FFF2-40B4-BE49-F238E27FC236}">
                <a16:creationId xmlns:a16="http://schemas.microsoft.com/office/drawing/2014/main" id="{F6AC148D-FB4B-1380-7D19-C69F379EC05C}"/>
              </a:ext>
            </a:extLst>
          </p:cNvPr>
          <p:cNvSpPr/>
          <p:nvPr/>
        </p:nvSpPr>
        <p:spPr>
          <a:xfrm>
            <a:off x="2370660" y="4941167"/>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solidFill>
                  <a:schemeClr val="tx1"/>
                </a:solidFill>
                <a:latin typeface="Arial" panose="020B0604020202020204" pitchFamily="34" charset="0"/>
                <a:cs typeface="Arial" panose="020B0604020202020204" pitchFamily="34" charset="0"/>
              </a:rPr>
              <a:t>ال</a:t>
            </a:r>
            <a:r>
              <a:rPr lang="en-GB" dirty="0">
                <a:solidFill>
                  <a:schemeClr val="tx1"/>
                </a:solidFill>
                <a:latin typeface="Arial" panose="020B0604020202020204" pitchFamily="34" charset="0"/>
                <a:cs typeface="Arial" panose="020B0604020202020204" pitchFamily="34" charset="0"/>
              </a:rPr>
              <a:t>أمان</a:t>
            </a:r>
            <a:endParaRPr lang="en-BE" dirty="0">
              <a:solidFill>
                <a:schemeClr val="tx1"/>
              </a:solidFill>
              <a:latin typeface="Arial" panose="020B0604020202020204" pitchFamily="34" charset="0"/>
              <a:cs typeface="Arial" panose="020B0604020202020204" pitchFamily="34" charset="0"/>
            </a:endParaRPr>
          </a:p>
        </p:txBody>
      </p:sp>
      <p:sp>
        <p:nvSpPr>
          <p:cNvPr id="18" name="Hexagon 17">
            <a:extLst>
              <a:ext uri="{FF2B5EF4-FFF2-40B4-BE49-F238E27FC236}">
                <a16:creationId xmlns:a16="http://schemas.microsoft.com/office/drawing/2014/main" id="{3E2AC44A-04FB-0A70-2B82-1D99090DD499}"/>
              </a:ext>
            </a:extLst>
          </p:cNvPr>
          <p:cNvSpPr/>
          <p:nvPr/>
        </p:nvSpPr>
        <p:spPr>
          <a:xfrm>
            <a:off x="492474" y="4941167"/>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الغذاء والماء</a:t>
            </a:r>
            <a:endParaRPr lang="en-BE" dirty="0">
              <a:solidFill>
                <a:schemeClr val="tx1"/>
              </a:solidFill>
              <a:latin typeface="Arial" panose="020B0604020202020204" pitchFamily="34" charset="0"/>
              <a:cs typeface="Arial" panose="020B0604020202020204" pitchFamily="34" charset="0"/>
            </a:endParaRPr>
          </a:p>
        </p:txBody>
      </p:sp>
      <p:sp>
        <p:nvSpPr>
          <p:cNvPr id="19" name="Hexagon 18">
            <a:extLst>
              <a:ext uri="{FF2B5EF4-FFF2-40B4-BE49-F238E27FC236}">
                <a16:creationId xmlns:a16="http://schemas.microsoft.com/office/drawing/2014/main" id="{F717E8D5-4731-B4C5-9ADE-35C2B1E1493C}"/>
              </a:ext>
            </a:extLst>
          </p:cNvPr>
          <p:cNvSpPr/>
          <p:nvPr/>
        </p:nvSpPr>
        <p:spPr>
          <a:xfrm>
            <a:off x="4248846" y="4941167"/>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منزل ، مأوى</a:t>
            </a:r>
            <a:endParaRPr lang="en-BE" dirty="0">
              <a:solidFill>
                <a:schemeClr val="tx1"/>
              </a:solidFill>
              <a:latin typeface="Arial" panose="020B0604020202020204" pitchFamily="34" charset="0"/>
              <a:cs typeface="Arial" panose="020B0604020202020204" pitchFamily="34" charset="0"/>
            </a:endParaRPr>
          </a:p>
        </p:txBody>
      </p:sp>
      <p:sp>
        <p:nvSpPr>
          <p:cNvPr id="20" name="Hexagon 19">
            <a:extLst>
              <a:ext uri="{FF2B5EF4-FFF2-40B4-BE49-F238E27FC236}">
                <a16:creationId xmlns:a16="http://schemas.microsoft.com/office/drawing/2014/main" id="{2B258ECF-35FD-EA66-0847-478C0C72BA7C}"/>
              </a:ext>
            </a:extLst>
          </p:cNvPr>
          <p:cNvSpPr/>
          <p:nvPr/>
        </p:nvSpPr>
        <p:spPr>
          <a:xfrm>
            <a:off x="2370660" y="3703792"/>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الحب والمودة</a:t>
            </a:r>
            <a:endParaRPr lang="en-BE" dirty="0">
              <a:solidFill>
                <a:schemeClr val="tx1"/>
              </a:solidFill>
              <a:latin typeface="Arial" panose="020B0604020202020204" pitchFamily="34" charset="0"/>
              <a:cs typeface="Arial" panose="020B0604020202020204" pitchFamily="34" charset="0"/>
            </a:endParaRPr>
          </a:p>
        </p:txBody>
      </p:sp>
      <p:sp>
        <p:nvSpPr>
          <p:cNvPr id="21" name="Hexagon 20">
            <a:extLst>
              <a:ext uri="{FF2B5EF4-FFF2-40B4-BE49-F238E27FC236}">
                <a16:creationId xmlns:a16="http://schemas.microsoft.com/office/drawing/2014/main" id="{451C918A-6A0B-B8CB-8BF9-FF92137F4275}"/>
              </a:ext>
            </a:extLst>
          </p:cNvPr>
          <p:cNvSpPr/>
          <p:nvPr/>
        </p:nvSpPr>
        <p:spPr>
          <a:xfrm>
            <a:off x="8005218" y="4941167"/>
            <a:ext cx="1817616" cy="1147624"/>
          </a:xfrm>
          <a:prstGeom prst="hexagon">
            <a:avLst/>
          </a:prstGeom>
          <a:solidFill>
            <a:schemeClr val="accent1">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dirty="0">
                <a:solidFill>
                  <a:schemeClr val="tx1"/>
                </a:solidFill>
                <a:latin typeface="Arial" panose="020B0604020202020204" pitchFamily="34" charset="0"/>
                <a:cs typeface="Arial" panose="020B0604020202020204" pitchFamily="34" charset="0"/>
              </a:rPr>
              <a:t>الصحة </a:t>
            </a:r>
            <a:r>
              <a:rPr lang="ar-SA" dirty="0">
                <a:solidFill>
                  <a:schemeClr val="tx1"/>
                </a:solidFill>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ال</a:t>
            </a:r>
            <a:r>
              <a:rPr lang="ar-SA" dirty="0">
                <a:solidFill>
                  <a:schemeClr val="tx1"/>
                </a:solidFill>
                <a:latin typeface="Arial" panose="020B0604020202020204" pitchFamily="34" charset="0"/>
                <a:cs typeface="Arial" panose="020B0604020202020204" pitchFamily="34" charset="0"/>
              </a:rPr>
              <a:t>نفس</a:t>
            </a:r>
            <a:r>
              <a:rPr lang="en-GB" dirty="0">
                <a:solidFill>
                  <a:schemeClr val="tx1"/>
                </a:solidFill>
                <a:latin typeface="Arial" panose="020B0604020202020204" pitchFamily="34" charset="0"/>
                <a:cs typeface="Arial" panose="020B0604020202020204" pitchFamily="34" charset="0"/>
              </a:rPr>
              <a:t>ية والعاطفية</a:t>
            </a:r>
            <a:r>
              <a:rPr lang="ar-SA" dirty="0">
                <a:solidFill>
                  <a:schemeClr val="tx1"/>
                </a:solidFill>
                <a:latin typeface="Arial" panose="020B0604020202020204" pitchFamily="34" charset="0"/>
                <a:cs typeface="Arial" panose="020B0604020202020204" pitchFamily="34" charset="0"/>
              </a:rPr>
              <a:t>)</a:t>
            </a:r>
            <a:endParaRPr lang="en-BE" dirty="0">
              <a:solidFill>
                <a:schemeClr val="tx1"/>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A0040A22-B016-9D5D-1B9B-14196680108E}"/>
              </a:ext>
            </a:extLst>
          </p:cNvPr>
          <p:cNvGrpSpPr/>
          <p:nvPr/>
        </p:nvGrpSpPr>
        <p:grpSpPr>
          <a:xfrm>
            <a:off x="9822834" y="1985227"/>
            <a:ext cx="573840" cy="912428"/>
            <a:chOff x="860877" y="1929282"/>
            <a:chExt cx="1053230" cy="1674679"/>
          </a:xfrm>
          <a:solidFill>
            <a:schemeClr val="bg1"/>
          </a:solidFill>
        </p:grpSpPr>
        <p:sp>
          <p:nvSpPr>
            <p:cNvPr id="23" name="Round Same Side Corner Rectangle 46">
              <a:extLst>
                <a:ext uri="{FF2B5EF4-FFF2-40B4-BE49-F238E27FC236}">
                  <a16:creationId xmlns:a16="http://schemas.microsoft.com/office/drawing/2014/main" id="{3459E087-D92C-666E-6B72-8E092CB1CBED}"/>
                </a:ext>
              </a:extLst>
            </p:cNvPr>
            <p:cNvSpPr/>
            <p:nvPr/>
          </p:nvSpPr>
          <p:spPr>
            <a:xfrm>
              <a:off x="1052733" y="2725467"/>
              <a:ext cx="671847" cy="87849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83EA0983-D080-6E65-2719-23254BE426D0}"/>
                </a:ext>
              </a:extLst>
            </p:cNvPr>
            <p:cNvSpPr/>
            <p:nvPr/>
          </p:nvSpPr>
          <p:spPr>
            <a:xfrm>
              <a:off x="1047750" y="1929282"/>
              <a:ext cx="679484" cy="679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bg1"/>
                </a:solidFill>
                <a:latin typeface="Arial" panose="020B0604020202020204" pitchFamily="34" charset="0"/>
                <a:cs typeface="Arial" panose="020B0604020202020204" pitchFamily="34" charset="0"/>
              </a:endParaRPr>
            </a:p>
          </p:txBody>
        </p:sp>
        <p:sp>
          <p:nvSpPr>
            <p:cNvPr id="25" name="Trapezoid 24">
              <a:extLst>
                <a:ext uri="{FF2B5EF4-FFF2-40B4-BE49-F238E27FC236}">
                  <a16:creationId xmlns:a16="http://schemas.microsoft.com/office/drawing/2014/main" id="{A175CACE-FE30-A620-0665-3FF82F33E728}"/>
                </a:ext>
              </a:extLst>
            </p:cNvPr>
            <p:cNvSpPr/>
            <p:nvPr/>
          </p:nvSpPr>
          <p:spPr>
            <a:xfrm>
              <a:off x="860877" y="2993721"/>
              <a:ext cx="1053230" cy="610240"/>
            </a:xfrm>
            <a:prstGeom prst="trapezoid">
              <a:avLst>
                <a:gd name="adj" fmla="val 330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grpSp>
    </p:spTree>
    <p:extLst>
      <p:ext uri="{BB962C8B-B14F-4D97-AF65-F5344CB8AC3E}">
        <p14:creationId xmlns:p14="http://schemas.microsoft.com/office/powerpoint/2010/main" val="3526081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F07E2-14BD-ABE7-E913-C65AFF54E845}"/>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نقاط التعلم الأساسية</a:t>
            </a:r>
            <a:endParaRPr lang="en-BE" dirty="0">
              <a:latin typeface="Calibri" panose="020F0502020204030204" pitchFamily="34" charset="0"/>
              <a:cs typeface="Calibri" panose="020F0502020204030204" pitchFamily="34" charset="0"/>
            </a:endParaRPr>
          </a:p>
        </p:txBody>
      </p:sp>
      <p:sp>
        <p:nvSpPr>
          <p:cNvPr id="4" name="Google Shape;574;p18">
            <a:extLst>
              <a:ext uri="{FF2B5EF4-FFF2-40B4-BE49-F238E27FC236}">
                <a16:creationId xmlns:a16="http://schemas.microsoft.com/office/drawing/2014/main" id="{D59A82B1-296C-63FE-07A7-6E668E1F8B62}"/>
              </a:ext>
            </a:extLst>
          </p:cNvPr>
          <p:cNvSpPr/>
          <p:nvPr/>
        </p:nvSpPr>
        <p:spPr>
          <a:xfrm>
            <a:off x="3405778" y="2124527"/>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8" name="TextBox 7">
            <a:extLst>
              <a:ext uri="{FF2B5EF4-FFF2-40B4-BE49-F238E27FC236}">
                <a16:creationId xmlns:a16="http://schemas.microsoft.com/office/drawing/2014/main" id="{EA9766F1-C9D9-A1B6-E1F3-26431F31D31C}"/>
              </a:ext>
            </a:extLst>
          </p:cNvPr>
          <p:cNvSpPr txBox="1"/>
          <p:nvPr/>
        </p:nvSpPr>
        <p:spPr>
          <a:xfrm>
            <a:off x="6790765" y="3603812"/>
            <a:ext cx="3874839" cy="1015663"/>
          </a:xfrm>
          <a:prstGeom prst="rect">
            <a:avLst/>
          </a:prstGeom>
          <a:noFill/>
        </p:spPr>
        <p:txBody>
          <a:bodyPr wrap="square" rtlCol="0">
            <a:spAutoFit/>
          </a:bodyPr>
          <a:lstStyle/>
          <a:p>
            <a:pPr algn="r" rtl="1"/>
            <a:r>
              <a:rPr lang="en-US" sz="2000" dirty="0">
                <a:latin typeface="Calibri" panose="020F0502020204030204" pitchFamily="34" charset="0"/>
                <a:ea typeface="Calibri" panose="020F0502020204030204" pitchFamily="34" charset="0"/>
                <a:cs typeface="Calibri" panose="020F0502020204030204" pitchFamily="34" charset="0"/>
              </a:rPr>
              <a:t>يجب تحديد احتياجات الطفل وتحديد أولوياتها بمشاركة الطفل أو الوالد أو مقدم الرعاية.</a:t>
            </a:r>
            <a:endParaRPr lang="en-BE" sz="2000" dirty="0">
              <a:latin typeface="Calibri" panose="020F0502020204030204" pitchFamily="34" charset="0"/>
              <a:cs typeface="Calibri" panose="020F0502020204030204" pitchFamily="34" charset="0"/>
            </a:endParaRPr>
          </a:p>
        </p:txBody>
      </p:sp>
      <p:sp>
        <p:nvSpPr>
          <p:cNvPr id="9" name="Google Shape;572;p18">
            <a:extLst>
              <a:ext uri="{FF2B5EF4-FFF2-40B4-BE49-F238E27FC236}">
                <a16:creationId xmlns:a16="http://schemas.microsoft.com/office/drawing/2014/main" id="{511BFEC3-661C-7C1F-BEEF-2361DDCCCBD5}"/>
              </a:ext>
            </a:extLst>
          </p:cNvPr>
          <p:cNvSpPr/>
          <p:nvPr/>
        </p:nvSpPr>
        <p:spPr>
          <a:xfrm>
            <a:off x="8202404" y="2114840"/>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 name="TextBox 2">
            <a:extLst>
              <a:ext uri="{FF2B5EF4-FFF2-40B4-BE49-F238E27FC236}">
                <a16:creationId xmlns:a16="http://schemas.microsoft.com/office/drawing/2014/main" id="{E8A54887-A134-B8DA-AD7B-079D8356F82A}"/>
              </a:ext>
            </a:extLst>
          </p:cNvPr>
          <p:cNvSpPr txBox="1"/>
          <p:nvPr/>
        </p:nvSpPr>
        <p:spPr>
          <a:xfrm>
            <a:off x="1530454" y="3603812"/>
            <a:ext cx="4802208" cy="1015663"/>
          </a:xfrm>
          <a:prstGeom prst="rect">
            <a:avLst/>
          </a:prstGeom>
          <a:noFill/>
        </p:spPr>
        <p:txBody>
          <a:bodyPr wrap="square" rtlCol="0">
            <a:spAutoFit/>
          </a:bodyPr>
          <a:lstStyle/>
          <a:p>
            <a:pPr algn="ctr" rtl="1"/>
            <a:r>
              <a:rPr lang="ar-SA" sz="2000" i="0" dirty="0">
                <a:effectLst/>
                <a:latin typeface="Calibri" panose="020F0502020204030204" pitchFamily="34" charset="0"/>
                <a:ea typeface="Noto Sans Symbols"/>
                <a:cs typeface="Calibri" panose="020F0502020204030204" pitchFamily="34" charset="0"/>
              </a:rPr>
              <a:t>عند تحليل مخاطر حماية الطفل، يجب مراعاة عوامل الخطر (نقاط الضعف ومخاوف حماية الطفل) وعوامل الحماية (نقاط القوة والرعاية والدعم)</a:t>
            </a:r>
            <a:endParaRPr lang="en-B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8269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030965-1C50-180D-D187-D5F24D4C295A}"/>
              </a:ext>
            </a:extLst>
          </p:cNvPr>
          <p:cNvSpPr>
            <a:spLocks noGrp="1"/>
          </p:cNvSpPr>
          <p:nvPr>
            <p:ph type="title"/>
          </p:nvPr>
        </p:nvSpPr>
        <p:spPr/>
        <p:txBody>
          <a:bodyPr/>
          <a:lstStyle/>
          <a:p>
            <a:pPr algn="r" rtl="1"/>
            <a:r>
              <a:rPr lang="en-CA" sz="2400" b="1" dirty="0">
                <a:solidFill>
                  <a:schemeClr val="bg1"/>
                </a:solidFill>
                <a:latin typeface="Calibri" panose="020F0502020204030204" pitchFamily="34" charset="0"/>
                <a:cs typeface="Calibri" panose="020F0502020204030204" pitchFamily="34" charset="0"/>
              </a:rPr>
              <a:t>الجلسة </a:t>
            </a:r>
            <a:r>
              <a:rPr lang="ar-SA" sz="2400" b="1" dirty="0">
                <a:solidFill>
                  <a:schemeClr val="bg1"/>
                </a:solidFill>
                <a:latin typeface="Calibri" panose="020F0502020204030204" pitchFamily="34" charset="0"/>
                <a:cs typeface="Calibri" panose="020F0502020204030204" pitchFamily="34" charset="0"/>
              </a:rPr>
              <a:t>٥</a:t>
            </a:r>
            <a:br>
              <a:rPr lang="en-CA" sz="2400" b="1" dirty="0">
                <a:solidFill>
                  <a:schemeClr val="bg1"/>
                </a:solidFill>
                <a:latin typeface="Garamond"/>
              </a:rPr>
            </a:br>
            <a:br>
              <a:rPr lang="en-CA" b="1" dirty="0">
                <a:solidFill>
                  <a:schemeClr val="bg1"/>
                </a:solidFill>
                <a:latin typeface="Garamond"/>
              </a:rPr>
            </a:br>
            <a:r>
              <a:rPr lang="en-GB"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كيف أ</a:t>
            </a:r>
            <a:r>
              <a:rPr lang="ar-SA"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قوم بت</a:t>
            </a:r>
            <a:r>
              <a:rPr lang="en-GB"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خط</a:t>
            </a:r>
            <a:r>
              <a:rPr lang="ar-SA"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ي</a:t>
            </a:r>
            <a:r>
              <a:rPr lang="en-GB"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ط و</a:t>
            </a:r>
            <a:r>
              <a:rPr lang="ar-SA"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إدارة</a:t>
            </a:r>
            <a:r>
              <a:rPr lang="en-GB"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 ع</a:t>
            </a:r>
            <a:r>
              <a:rPr lang="ar-SA" b="1" dirty="0">
                <a:solidFill>
                  <a:schemeClr val="lt1"/>
                </a:solidFill>
                <a:latin typeface="Calibri" panose="020F0502020204030204" pitchFamily="34" charset="0"/>
                <a:ea typeface="Helvetica Neue"/>
                <a:cs typeface="Calibri" panose="020F0502020204030204" pitchFamily="34" charset="0"/>
                <a:sym typeface="Helvetica Neue"/>
              </a:rPr>
              <a:t>دد</a:t>
            </a:r>
            <a:r>
              <a:rPr lang="en-GB"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 ال</a:t>
            </a:r>
            <a:r>
              <a:rPr lang="ar-SA"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حالات</a:t>
            </a:r>
            <a:r>
              <a:rPr lang="en-GB"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 الخاصة بي؟</a:t>
            </a:r>
            <a:br>
              <a:rPr lang="en-GB"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br>
            <a:endParaRPr lang="en-US" dirty="0"/>
          </a:p>
        </p:txBody>
      </p:sp>
    </p:spTree>
    <p:extLst>
      <p:ext uri="{BB962C8B-B14F-4D97-AF65-F5344CB8AC3E}">
        <p14:creationId xmlns:p14="http://schemas.microsoft.com/office/powerpoint/2010/main" val="1885659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6CFDA0-9DD2-3D07-BA1A-4D1678761F9C}"/>
              </a:ext>
            </a:extLst>
          </p:cNvPr>
          <p:cNvSpPr>
            <a:spLocks noGrp="1"/>
          </p:cNvSpPr>
          <p:nvPr>
            <p:ph type="title"/>
          </p:nvPr>
        </p:nvSpPr>
        <p:spPr/>
        <p:txBody>
          <a:bodyPr/>
          <a:lstStyle/>
          <a:p>
            <a:pPr rtl="1"/>
            <a:r>
              <a:rPr lang="en-GB" dirty="0">
                <a:highlight>
                  <a:srgbClr val="FFFF00"/>
                </a:highlight>
                <a:latin typeface="Calibri" panose="020F0502020204030204" pitchFamily="34" charset="0"/>
                <a:cs typeface="Calibri" panose="020F0502020204030204" pitchFamily="34" charset="0"/>
              </a:rPr>
              <a:t>إرشادات حول </a:t>
            </a:r>
            <a:r>
              <a:rPr lang="ar-SA" dirty="0">
                <a:highlight>
                  <a:srgbClr val="FFFF00"/>
                </a:highlight>
                <a:latin typeface="Calibri" panose="020F0502020204030204" pitchFamily="34" charset="0"/>
                <a:cs typeface="Calibri" panose="020F0502020204030204" pitchFamily="34" charset="0"/>
              </a:rPr>
              <a:t>عدد الحالات</a:t>
            </a:r>
            <a:endParaRPr lang="en-BE" dirty="0">
              <a:highlight>
                <a:srgbClr val="FFFF00"/>
              </a:highligh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9F61815-7C68-D4A8-D8F7-374124ADC46D}"/>
              </a:ext>
            </a:extLst>
          </p:cNvPr>
          <p:cNvSpPr txBox="1"/>
          <p:nvPr/>
        </p:nvSpPr>
        <p:spPr>
          <a:xfrm>
            <a:off x="4258742" y="5486088"/>
            <a:ext cx="6902532" cy="523220"/>
          </a:xfrm>
          <a:prstGeom prst="rect">
            <a:avLst/>
          </a:prstGeom>
          <a:noFill/>
        </p:spPr>
        <p:txBody>
          <a:bodyPr wrap="square">
            <a:spAutoFit/>
          </a:bodyPr>
          <a:lstStyle/>
          <a:p>
            <a:pPr algn="r" rtl="1"/>
            <a:r>
              <a:rPr lang="en-US" sz="1400" dirty="0">
                <a:solidFill>
                  <a:schemeClr val="accent1"/>
                </a:solidFill>
                <a:latin typeface="Calibri" panose="020F0502020204030204" pitchFamily="34" charset="0"/>
                <a:ea typeface="Calibri" panose="020F0502020204030204" pitchFamily="34" charset="0"/>
                <a:cs typeface="Calibri" panose="020F0502020204030204" pitchFamily="34" charset="0"/>
              </a:rPr>
              <a:t>المصدر: التحالف من أجل حماية الطفل في العمل الإنساني. (2014).</a:t>
            </a:r>
            <a:r>
              <a:rPr lang="en-US" sz="1400" i="1" dirty="0">
                <a:solidFill>
                  <a:schemeClr val="accent1"/>
                </a:solidFill>
                <a:latin typeface="Calibri" panose="020F0502020204030204" pitchFamily="34" charset="0"/>
                <a:ea typeface="Calibri" panose="020F0502020204030204" pitchFamily="34" charset="0"/>
                <a:cs typeface="Calibri" panose="020F0502020204030204" pitchFamily="34" charset="0"/>
              </a:rPr>
              <a:t>المبادئ التوجيهية المشتركة بين الوكالات لحماية الطفل وإدارة الحالة</a:t>
            </a:r>
          </a:p>
        </p:txBody>
      </p:sp>
      <p:sp>
        <p:nvSpPr>
          <p:cNvPr id="5" name="Rectangle: Rounded Corners 4">
            <a:extLst>
              <a:ext uri="{FF2B5EF4-FFF2-40B4-BE49-F238E27FC236}">
                <a16:creationId xmlns:a16="http://schemas.microsoft.com/office/drawing/2014/main" id="{EA9E810A-135C-1F16-ED04-C357F0AE1D48}"/>
              </a:ext>
            </a:extLst>
          </p:cNvPr>
          <p:cNvSpPr/>
          <p:nvPr/>
        </p:nvSpPr>
        <p:spPr>
          <a:xfrm>
            <a:off x="3458817" y="1862667"/>
            <a:ext cx="7702457" cy="34430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indent="-1588" algn="r" rtl="1"/>
            <a:r>
              <a:rPr lang="en-GB" b="0" i="0" u="none" strike="noStrike" baseline="0" dirty="0">
                <a:solidFill>
                  <a:schemeClr val="tx1"/>
                </a:solidFill>
                <a:latin typeface="Calibri" panose="020F0502020204030204" pitchFamily="34" charset="0"/>
                <a:cs typeface="Calibri" panose="020F0502020204030204" pitchFamily="34" charset="0"/>
              </a:rPr>
              <a:t>يجب أن يكون لدى </a:t>
            </a:r>
            <a:r>
              <a:rPr lang="ar-SA" b="0" i="0" u="none" strike="noStrike" baseline="0" dirty="0">
                <a:solidFill>
                  <a:schemeClr val="tx1"/>
                </a:solidFill>
                <a:latin typeface="Calibri" panose="020F0502020204030204" pitchFamily="34" charset="0"/>
                <a:cs typeface="Calibri" panose="020F0502020204030204" pitchFamily="34" charset="0"/>
              </a:rPr>
              <a:t>أخصائيي </a:t>
            </a:r>
            <a:r>
              <a:rPr lang="en-GB" b="0" i="0" u="none" strike="noStrike" baseline="0" dirty="0">
                <a:solidFill>
                  <a:schemeClr val="tx1"/>
                </a:solidFill>
                <a:latin typeface="Calibri" panose="020F0502020204030204" pitchFamily="34" charset="0"/>
                <a:cs typeface="Calibri" panose="020F0502020204030204" pitchFamily="34" charset="0"/>
              </a:rPr>
              <a:t>الحال</a:t>
            </a:r>
            <a:r>
              <a:rPr lang="ar-SA" b="0" i="0" u="none" strike="noStrike" baseline="0" dirty="0">
                <a:solidFill>
                  <a:schemeClr val="tx1"/>
                </a:solidFill>
                <a:latin typeface="Calibri" panose="020F0502020204030204" pitchFamily="34" charset="0"/>
                <a:cs typeface="Calibri" panose="020F0502020204030204" pitchFamily="34" charset="0"/>
              </a:rPr>
              <a:t>ة</a:t>
            </a:r>
            <a:r>
              <a:rPr lang="en-GB" b="0" i="0" u="none" strike="noStrike" baseline="0" dirty="0">
                <a:solidFill>
                  <a:schemeClr val="tx1"/>
                </a:solidFill>
                <a:latin typeface="Calibri" panose="020F0502020204030204" pitchFamily="34" charset="0"/>
                <a:cs typeface="Calibri" panose="020F0502020204030204" pitchFamily="34" charset="0"/>
              </a:rPr>
              <a:t> عدد معقول من ال</a:t>
            </a:r>
            <a:r>
              <a:rPr lang="ar-SA" b="0" i="0" u="none" strike="noStrike" baseline="0" dirty="0">
                <a:solidFill>
                  <a:schemeClr val="tx1"/>
                </a:solidFill>
                <a:latin typeface="Calibri" panose="020F0502020204030204" pitchFamily="34" charset="0"/>
                <a:cs typeface="Calibri" panose="020F0502020204030204" pitchFamily="34" charset="0"/>
              </a:rPr>
              <a:t>حالات</a:t>
            </a:r>
            <a:r>
              <a:rPr lang="en-GB" b="0" i="0" u="none" strike="noStrike" baseline="0" dirty="0">
                <a:solidFill>
                  <a:schemeClr val="tx1"/>
                </a:solidFill>
                <a:latin typeface="Calibri" panose="020F0502020204030204" pitchFamily="34" charset="0"/>
                <a:cs typeface="Calibri" panose="020F0502020204030204" pitchFamily="34" charset="0"/>
              </a:rPr>
              <a:t> ، مما يعكس مهاراتهم وقدراتهم.</a:t>
            </a:r>
          </a:p>
          <a:p>
            <a:pPr marL="533400" indent="-1588" algn="r" rtl="1"/>
            <a:endParaRPr lang="en-GB" dirty="0">
              <a:solidFill>
                <a:schemeClr val="tx1"/>
              </a:solidFill>
              <a:latin typeface="Calibri" panose="020F0502020204030204" pitchFamily="34" charset="0"/>
              <a:cs typeface="Calibri" panose="020F0502020204030204" pitchFamily="34" charset="0"/>
            </a:endParaRPr>
          </a:p>
          <a:p>
            <a:pPr marL="533400" indent="-1588" algn="r" rtl="1"/>
            <a:r>
              <a:rPr lang="en-GB" b="0" i="0" u="none" strike="noStrike" baseline="0" dirty="0">
                <a:solidFill>
                  <a:schemeClr val="tx1"/>
                </a:solidFill>
                <a:latin typeface="Calibri" panose="020F0502020204030204" pitchFamily="34" charset="0"/>
                <a:cs typeface="Calibri" panose="020F0502020204030204" pitchFamily="34" charset="0"/>
              </a:rPr>
              <a:t>يجب ألا يزيد عدد الحالات المخصصة لكل أخصائي حالة</a:t>
            </a:r>
            <a:r>
              <a:rPr lang="ar-SA" b="0" i="0" u="none" strike="noStrike" baseline="0" dirty="0">
                <a:solidFill>
                  <a:schemeClr val="tx1"/>
                </a:solidFill>
                <a:latin typeface="Calibri" panose="020F0502020204030204" pitchFamily="34" charset="0"/>
                <a:cs typeface="Calibri" panose="020F0502020204030204" pitchFamily="34" charset="0"/>
              </a:rPr>
              <a:t> </a:t>
            </a:r>
            <a:r>
              <a:rPr lang="ar-SA" i="0" u="none" strike="noStrike" baseline="0" dirty="0">
                <a:solidFill>
                  <a:schemeClr val="tx1"/>
                </a:solidFill>
                <a:latin typeface="Calibri" panose="020F0502020204030204" pitchFamily="34" charset="0"/>
                <a:cs typeface="Calibri" panose="020F0502020204030204" pitchFamily="34" charset="0"/>
              </a:rPr>
              <a:t>لأكثر من </a:t>
            </a:r>
            <a:r>
              <a:rPr lang="ar-SA" b="1" i="0" u="none" strike="noStrike" baseline="0" dirty="0">
                <a:solidFill>
                  <a:schemeClr val="tx1"/>
                </a:solidFill>
                <a:latin typeface="Calibri" panose="020F0502020204030204" pitchFamily="34" charset="0"/>
                <a:cs typeface="Calibri" panose="020F0502020204030204" pitchFamily="34" charset="0"/>
              </a:rPr>
              <a:t>٢٥ حالة</a:t>
            </a:r>
            <a:r>
              <a:rPr lang="en-GB" dirty="0">
                <a:solidFill>
                  <a:schemeClr val="tx1"/>
                </a:solidFill>
                <a:latin typeface="Calibri" panose="020F0502020204030204" pitchFamily="34" charset="0"/>
                <a:cs typeface="Calibri" panose="020F0502020204030204" pitchFamily="34" charset="0"/>
              </a:rPr>
              <a:t>.</a:t>
            </a:r>
            <a:r>
              <a:rPr lang="en-GB" b="0" i="0" u="none" strike="noStrike" baseline="0" dirty="0">
                <a:solidFill>
                  <a:schemeClr val="tx1"/>
                </a:solidFill>
                <a:latin typeface="Calibri" panose="020F0502020204030204" pitchFamily="34" charset="0"/>
                <a:cs typeface="Calibri" panose="020F0502020204030204" pitchFamily="34" charset="0"/>
              </a:rPr>
              <a:t>لا ينبغي ل</a:t>
            </a:r>
            <a:r>
              <a:rPr lang="ar-SA" b="0" i="0" u="none" strike="noStrike" baseline="0" dirty="0">
                <a:solidFill>
                  <a:schemeClr val="tx1"/>
                </a:solidFill>
                <a:latin typeface="Calibri" panose="020F0502020204030204" pitchFamily="34" charset="0"/>
                <a:cs typeface="Calibri" panose="020F0502020204030204" pitchFamily="34" charset="0"/>
              </a:rPr>
              <a:t>أخصائي الحالة </a:t>
            </a:r>
            <a:r>
              <a:rPr lang="en-GB" b="0" i="0" u="none" strike="noStrike" baseline="0" dirty="0">
                <a:solidFill>
                  <a:schemeClr val="tx1"/>
                </a:solidFill>
                <a:latin typeface="Calibri" panose="020F0502020204030204" pitchFamily="34" charset="0"/>
                <a:cs typeface="Calibri" panose="020F0502020204030204" pitchFamily="34" charset="0"/>
              </a:rPr>
              <a:t>أن يتعامل مع </a:t>
            </a:r>
            <a:r>
              <a:rPr lang="ar-SA" b="0" i="0" u="none" strike="noStrike" baseline="0" dirty="0">
                <a:solidFill>
                  <a:schemeClr val="tx1"/>
                </a:solidFill>
                <a:latin typeface="Calibri" panose="020F0502020204030204" pitchFamily="34" charset="0"/>
                <a:cs typeface="Calibri" panose="020F0502020204030204" pitchFamily="34" charset="0"/>
              </a:rPr>
              <a:t>عدد حالات</a:t>
            </a:r>
            <a:r>
              <a:rPr lang="en-GB" b="0" i="0" u="none" strike="noStrike" baseline="0" dirty="0">
                <a:solidFill>
                  <a:schemeClr val="tx1"/>
                </a:solidFill>
                <a:latin typeface="Calibri" panose="020F0502020204030204" pitchFamily="34" charset="0"/>
                <a:cs typeface="Calibri" panose="020F0502020204030204" pitchFamily="34" charset="0"/>
              </a:rPr>
              <a:t> أكثر مما يستطيع التعامل معه</a:t>
            </a:r>
            <a:r>
              <a:rPr lang="ar-SA" dirty="0">
                <a:solidFill>
                  <a:schemeClr val="tx1"/>
                </a:solidFill>
                <a:latin typeface="Calibri" panose="020F0502020204030204" pitchFamily="34" charset="0"/>
                <a:cs typeface="Calibri" panose="020F0502020204030204" pitchFamily="34" charset="0"/>
              </a:rPr>
              <a:t>.</a:t>
            </a:r>
          </a:p>
          <a:p>
            <a:pPr marL="533400" indent="-1588" algn="r" rtl="1"/>
            <a:r>
              <a:rPr lang="en-GB" dirty="0">
                <a:solidFill>
                  <a:schemeClr val="tx1"/>
                </a:solidFill>
                <a:latin typeface="Calibri" panose="020F0502020204030204" pitchFamily="34" charset="0"/>
                <a:cs typeface="Calibri" panose="020F0502020204030204" pitchFamily="34" charset="0"/>
              </a:rPr>
              <a:t>يعتمد عدد الحالات التي يمكن </a:t>
            </a:r>
            <a:r>
              <a:rPr lang="ar-SA" dirty="0">
                <a:solidFill>
                  <a:schemeClr val="tx1"/>
                </a:solidFill>
                <a:latin typeface="Calibri" panose="020F0502020204030204" pitchFamily="34" charset="0"/>
                <a:cs typeface="Calibri" panose="020F0502020204030204" pitchFamily="34" charset="0"/>
              </a:rPr>
              <a:t>ل</a:t>
            </a:r>
            <a:r>
              <a:rPr lang="ar-SA" b="0" i="0" u="none" strike="noStrike" baseline="0" dirty="0">
                <a:solidFill>
                  <a:schemeClr val="tx1"/>
                </a:solidFill>
                <a:latin typeface="Calibri" panose="020F0502020204030204" pitchFamily="34" charset="0"/>
                <a:cs typeface="Calibri" panose="020F0502020204030204" pitchFamily="34" charset="0"/>
              </a:rPr>
              <a:t>أخصائي الحالة </a:t>
            </a:r>
            <a:r>
              <a:rPr lang="en-GB" dirty="0">
                <a:solidFill>
                  <a:schemeClr val="tx1"/>
                </a:solidFill>
                <a:latin typeface="Calibri" panose="020F0502020204030204" pitchFamily="34" charset="0"/>
                <a:cs typeface="Calibri" panose="020F0502020204030204" pitchFamily="34" charset="0"/>
              </a:rPr>
              <a:t>التعامل معها على:</a:t>
            </a:r>
          </a:p>
          <a:p>
            <a:pPr marL="533400" indent="-1588" algn="r" rtl="1"/>
            <a:endParaRPr lang="en-GB" dirty="0">
              <a:solidFill>
                <a:schemeClr val="tx1"/>
              </a:solidFill>
              <a:latin typeface="Calibri" panose="020F0502020204030204" pitchFamily="34" charset="0"/>
              <a:cs typeface="Calibri" panose="020F0502020204030204" pitchFamily="34" charset="0"/>
            </a:endParaRPr>
          </a:p>
          <a:p>
            <a:pPr marL="1257300" indent="-342900" algn="r" defTabSz="1257300" rtl="1">
              <a:buAutoNum type="arabicParenR"/>
            </a:pPr>
            <a:r>
              <a:rPr lang="en-GB" dirty="0">
                <a:solidFill>
                  <a:schemeClr val="tx1"/>
                </a:solidFill>
                <a:latin typeface="Calibri" panose="020F0502020204030204" pitchFamily="34" charset="0"/>
                <a:cs typeface="Calibri" panose="020F0502020204030204" pitchFamily="34" charset="0"/>
              </a:rPr>
              <a:t>مسؤوليات أخصائي الحالة</a:t>
            </a:r>
          </a:p>
          <a:p>
            <a:pPr marL="1257300" indent="-342900" algn="r" defTabSz="1257300" rtl="1">
              <a:buAutoNum type="arabicParenR"/>
            </a:pPr>
            <a:r>
              <a:rPr lang="en-GB" dirty="0">
                <a:solidFill>
                  <a:schemeClr val="tx1"/>
                </a:solidFill>
                <a:latin typeface="Calibri" panose="020F0502020204030204" pitchFamily="34" charset="0"/>
                <a:cs typeface="Calibri" panose="020F0502020204030204" pitchFamily="34" charset="0"/>
              </a:rPr>
              <a:t>سهولة الوصول إلى منطقة التدخل</a:t>
            </a:r>
          </a:p>
          <a:p>
            <a:pPr marL="1257300" indent="-342900" algn="r" defTabSz="1257300" rtl="1">
              <a:buAutoNum type="arabicParenR"/>
            </a:pPr>
            <a:r>
              <a:rPr lang="en-GB" dirty="0">
                <a:solidFill>
                  <a:schemeClr val="tx1"/>
                </a:solidFill>
                <a:latin typeface="Calibri" panose="020F0502020204030204" pitchFamily="34" charset="0"/>
                <a:cs typeface="Calibri" panose="020F0502020204030204" pitchFamily="34" charset="0"/>
              </a:rPr>
              <a:t>تعقيد </a:t>
            </a:r>
            <a:r>
              <a:rPr lang="en-GB" b="0" i="0" u="none" strike="noStrike" baseline="0" dirty="0">
                <a:solidFill>
                  <a:schemeClr val="tx1"/>
                </a:solidFill>
                <a:latin typeface="Calibri" panose="020F0502020204030204" pitchFamily="34" charset="0"/>
                <a:cs typeface="Calibri" panose="020F0502020204030204" pitchFamily="34" charset="0"/>
              </a:rPr>
              <a:t>عدد الحالات </a:t>
            </a:r>
            <a:r>
              <a:rPr lang="en-GB" dirty="0">
                <a:solidFill>
                  <a:schemeClr val="tx1"/>
                </a:solidFill>
                <a:latin typeface="Calibri" panose="020F0502020204030204" pitchFamily="34" charset="0"/>
                <a:cs typeface="Calibri" panose="020F0502020204030204" pitchFamily="34" charset="0"/>
              </a:rPr>
              <a:t>والتدخلات</a:t>
            </a:r>
          </a:p>
        </p:txBody>
      </p:sp>
      <p:pic>
        <p:nvPicPr>
          <p:cNvPr id="7" name="Picture 6">
            <a:extLst>
              <a:ext uri="{FF2B5EF4-FFF2-40B4-BE49-F238E27FC236}">
                <a16:creationId xmlns:a16="http://schemas.microsoft.com/office/drawing/2014/main" id="{027FB7FA-80A7-3BF2-ACFC-725BDAFD497F}"/>
              </a:ext>
            </a:extLst>
          </p:cNvPr>
          <p:cNvPicPr>
            <a:picLocks noChangeAspect="1"/>
          </p:cNvPicPr>
          <p:nvPr/>
        </p:nvPicPr>
        <p:blipFill rotWithShape="1">
          <a:blip r:embed="rId3"/>
          <a:srcRect t="144"/>
          <a:stretch/>
        </p:blipFill>
        <p:spPr>
          <a:xfrm>
            <a:off x="624644" y="1661650"/>
            <a:ext cx="2715799" cy="3845066"/>
          </a:xfrm>
          <a:prstGeom prst="rect">
            <a:avLst/>
          </a:prstGeom>
          <a:ln>
            <a:solidFill>
              <a:schemeClr val="accent1"/>
            </a:solidFill>
          </a:ln>
        </p:spPr>
      </p:pic>
    </p:spTree>
    <p:extLst>
      <p:ext uri="{BB962C8B-B14F-4D97-AF65-F5344CB8AC3E}">
        <p14:creationId xmlns:p14="http://schemas.microsoft.com/office/powerpoint/2010/main" val="942762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A0AE25-0019-83AF-A3C7-C129EBB45E2A}"/>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تعقيد </a:t>
            </a:r>
            <a:r>
              <a:rPr lang="en-GB" i="0" u="none" strike="noStrike" baseline="0" dirty="0">
                <a:latin typeface="Calibri" panose="020F0502020204030204" pitchFamily="34" charset="0"/>
                <a:cs typeface="Calibri" panose="020F0502020204030204" pitchFamily="34" charset="0"/>
              </a:rPr>
              <a:t>عدد الحالات </a:t>
            </a:r>
            <a:endParaRPr lang="en-BE" dirty="0">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AE91E3C2-C707-17AA-A142-5E5B0D1B545E}"/>
              </a:ext>
            </a:extLst>
          </p:cNvPr>
          <p:cNvGrpSpPr/>
          <p:nvPr/>
        </p:nvGrpSpPr>
        <p:grpSpPr>
          <a:xfrm rot="19707132">
            <a:off x="2155637" y="1546249"/>
            <a:ext cx="2773058" cy="2282616"/>
            <a:chOff x="-769257" y="1241630"/>
            <a:chExt cx="1874220" cy="1542746"/>
          </a:xfrm>
        </p:grpSpPr>
        <p:sp>
          <p:nvSpPr>
            <p:cNvPr id="19" name="Trapezoid 18">
              <a:extLst>
                <a:ext uri="{FF2B5EF4-FFF2-40B4-BE49-F238E27FC236}">
                  <a16:creationId xmlns:a16="http://schemas.microsoft.com/office/drawing/2014/main" id="{77B89460-BC39-6AD1-E842-715F5BF43A2A}"/>
                </a:ext>
              </a:extLst>
            </p:cNvPr>
            <p:cNvSpPr/>
            <p:nvPr/>
          </p:nvSpPr>
          <p:spPr>
            <a:xfrm>
              <a:off x="-769257" y="1680256"/>
              <a:ext cx="1874220" cy="1104120"/>
            </a:xfrm>
            <a:prstGeom prst="trapezoid">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0" name="Circle: Hollow 19">
              <a:extLst>
                <a:ext uri="{FF2B5EF4-FFF2-40B4-BE49-F238E27FC236}">
                  <a16:creationId xmlns:a16="http://schemas.microsoft.com/office/drawing/2014/main" id="{F3957854-0C73-ED1C-639E-AAB42C5DCC6B}"/>
                </a:ext>
              </a:extLst>
            </p:cNvPr>
            <p:cNvSpPr/>
            <p:nvPr/>
          </p:nvSpPr>
          <p:spPr>
            <a:xfrm>
              <a:off x="-158718" y="1241630"/>
              <a:ext cx="653142" cy="653142"/>
            </a:xfrm>
            <a:prstGeom prst="donut">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grpSp>
      <p:grpSp>
        <p:nvGrpSpPr>
          <p:cNvPr id="35" name="Group 34">
            <a:extLst>
              <a:ext uri="{FF2B5EF4-FFF2-40B4-BE49-F238E27FC236}">
                <a16:creationId xmlns:a16="http://schemas.microsoft.com/office/drawing/2014/main" id="{350B3F18-838B-25EC-9802-4948B53664E1}"/>
              </a:ext>
            </a:extLst>
          </p:cNvPr>
          <p:cNvGrpSpPr/>
          <p:nvPr/>
        </p:nvGrpSpPr>
        <p:grpSpPr>
          <a:xfrm flipH="1">
            <a:off x="2895685" y="3005577"/>
            <a:ext cx="2972700" cy="2663849"/>
            <a:chOff x="6259687" y="4130191"/>
            <a:chExt cx="2284022" cy="1913758"/>
          </a:xfrm>
          <a:solidFill>
            <a:schemeClr val="accent1"/>
          </a:solidFill>
        </p:grpSpPr>
        <p:sp>
          <p:nvSpPr>
            <p:cNvPr id="36" name="Oval 35">
              <a:extLst>
                <a:ext uri="{FF2B5EF4-FFF2-40B4-BE49-F238E27FC236}">
                  <a16:creationId xmlns:a16="http://schemas.microsoft.com/office/drawing/2014/main" id="{E95BA9DE-4D9D-A233-F9EA-1D8E2E2D37ED}"/>
                </a:ext>
              </a:extLst>
            </p:cNvPr>
            <p:cNvSpPr/>
            <p:nvPr/>
          </p:nvSpPr>
          <p:spPr>
            <a:xfrm>
              <a:off x="6259687" y="4130191"/>
              <a:ext cx="755183" cy="755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7" name="Rectangle: Rounded Corners 36">
              <a:extLst>
                <a:ext uri="{FF2B5EF4-FFF2-40B4-BE49-F238E27FC236}">
                  <a16:creationId xmlns:a16="http://schemas.microsoft.com/office/drawing/2014/main" id="{50C0474B-CD51-9C20-D0F3-C71FDE27D3B4}"/>
                </a:ext>
              </a:extLst>
            </p:cNvPr>
            <p:cNvSpPr/>
            <p:nvPr/>
          </p:nvSpPr>
          <p:spPr>
            <a:xfrm rot="18175017">
              <a:off x="7114646" y="4482418"/>
              <a:ext cx="755258" cy="1101316"/>
            </a:xfrm>
            <a:prstGeom prst="roundRect">
              <a:avLst>
                <a:gd name="adj" fmla="val 443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8" name="Rectangle: Rounded Corners 37">
              <a:extLst>
                <a:ext uri="{FF2B5EF4-FFF2-40B4-BE49-F238E27FC236}">
                  <a16:creationId xmlns:a16="http://schemas.microsoft.com/office/drawing/2014/main" id="{97A0374D-2058-DFD5-2BDA-E54A85C9E1F0}"/>
                </a:ext>
              </a:extLst>
            </p:cNvPr>
            <p:cNvSpPr/>
            <p:nvPr/>
          </p:nvSpPr>
          <p:spPr>
            <a:xfrm rot="2833693">
              <a:off x="7462045" y="5184310"/>
              <a:ext cx="312942" cy="5558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9" name="Rectangle: Rounded Corners 38">
              <a:extLst>
                <a:ext uri="{FF2B5EF4-FFF2-40B4-BE49-F238E27FC236}">
                  <a16:creationId xmlns:a16="http://schemas.microsoft.com/office/drawing/2014/main" id="{C63263A9-05C2-B34D-6DE1-252CD97D8A18}"/>
                </a:ext>
              </a:extLst>
            </p:cNvPr>
            <p:cNvSpPr/>
            <p:nvPr/>
          </p:nvSpPr>
          <p:spPr>
            <a:xfrm rot="9538565">
              <a:off x="7427004" y="5418232"/>
              <a:ext cx="308549" cy="6257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0" name="Rectangle: Rounded Corners 39">
              <a:extLst>
                <a:ext uri="{FF2B5EF4-FFF2-40B4-BE49-F238E27FC236}">
                  <a16:creationId xmlns:a16="http://schemas.microsoft.com/office/drawing/2014/main" id="{3B5B9091-86F1-CEDF-E86E-F093037A9264}"/>
                </a:ext>
              </a:extLst>
            </p:cNvPr>
            <p:cNvSpPr/>
            <p:nvPr/>
          </p:nvSpPr>
          <p:spPr>
            <a:xfrm rot="9538565">
              <a:off x="7839999" y="4926558"/>
              <a:ext cx="310445" cy="912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1" name="Rectangle: Rounded Corners 40">
              <a:extLst>
                <a:ext uri="{FF2B5EF4-FFF2-40B4-BE49-F238E27FC236}">
                  <a16:creationId xmlns:a16="http://schemas.microsoft.com/office/drawing/2014/main" id="{37F585F4-24B3-2689-E700-10F7A804EDDE}"/>
                </a:ext>
              </a:extLst>
            </p:cNvPr>
            <p:cNvSpPr/>
            <p:nvPr/>
          </p:nvSpPr>
          <p:spPr>
            <a:xfrm rot="7638124">
              <a:off x="8078098" y="5454895"/>
              <a:ext cx="310445" cy="62077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2" name="Rectangle: Rounded Corners 41">
              <a:extLst>
                <a:ext uri="{FF2B5EF4-FFF2-40B4-BE49-F238E27FC236}">
                  <a16:creationId xmlns:a16="http://schemas.microsoft.com/office/drawing/2014/main" id="{9D879561-57F8-0397-8142-F051FE1539A5}"/>
                </a:ext>
              </a:extLst>
            </p:cNvPr>
            <p:cNvSpPr/>
            <p:nvPr/>
          </p:nvSpPr>
          <p:spPr>
            <a:xfrm rot="3168656">
              <a:off x="7293969" y="4091882"/>
              <a:ext cx="318606" cy="9010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3" name="Rectangle: Rounded Corners 42">
              <a:extLst>
                <a:ext uri="{FF2B5EF4-FFF2-40B4-BE49-F238E27FC236}">
                  <a16:creationId xmlns:a16="http://schemas.microsoft.com/office/drawing/2014/main" id="{ACBF9ADA-906F-375B-CD11-EF6BDE15848A}"/>
                </a:ext>
              </a:extLst>
            </p:cNvPr>
            <p:cNvSpPr/>
            <p:nvPr/>
          </p:nvSpPr>
          <p:spPr>
            <a:xfrm rot="5220404">
              <a:off x="7755334" y="3963787"/>
              <a:ext cx="306290" cy="73809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pic>
          <p:nvPicPr>
            <p:cNvPr id="44" name="Graphic 43" descr="Water with solid fill">
              <a:extLst>
                <a:ext uri="{FF2B5EF4-FFF2-40B4-BE49-F238E27FC236}">
                  <a16:creationId xmlns:a16="http://schemas.microsoft.com/office/drawing/2014/main" id="{F7384AB1-E3B9-8CA4-E806-D580EF26F9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177277">
              <a:off x="6695155" y="4232721"/>
              <a:ext cx="200226" cy="200226"/>
            </a:xfrm>
            <a:prstGeom prst="rect">
              <a:avLst/>
            </a:prstGeom>
          </p:spPr>
        </p:pic>
        <p:sp>
          <p:nvSpPr>
            <p:cNvPr id="45" name="Rectangle: Rounded Corners 44">
              <a:extLst>
                <a:ext uri="{FF2B5EF4-FFF2-40B4-BE49-F238E27FC236}">
                  <a16:creationId xmlns:a16="http://schemas.microsoft.com/office/drawing/2014/main" id="{F9DCB8DF-0649-2D60-3C8F-20F55B613868}"/>
                </a:ext>
              </a:extLst>
            </p:cNvPr>
            <p:cNvSpPr/>
            <p:nvPr/>
          </p:nvSpPr>
          <p:spPr>
            <a:xfrm rot="2024775">
              <a:off x="6744743" y="4729150"/>
              <a:ext cx="318606" cy="100856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pic>
          <p:nvPicPr>
            <p:cNvPr id="46" name="Graphic 45" descr="Water with solid fill">
              <a:extLst>
                <a:ext uri="{FF2B5EF4-FFF2-40B4-BE49-F238E27FC236}">
                  <a16:creationId xmlns:a16="http://schemas.microsoft.com/office/drawing/2014/main" id="{599C061C-2CDE-E478-4FB8-AC1A77FD71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177277">
              <a:off x="6532454" y="4188872"/>
              <a:ext cx="200226" cy="200226"/>
            </a:xfrm>
            <a:prstGeom prst="rect">
              <a:avLst/>
            </a:prstGeom>
          </p:spPr>
        </p:pic>
      </p:grpSp>
      <p:sp>
        <p:nvSpPr>
          <p:cNvPr id="7" name="TextBox 6">
            <a:extLst>
              <a:ext uri="{FF2B5EF4-FFF2-40B4-BE49-F238E27FC236}">
                <a16:creationId xmlns:a16="http://schemas.microsoft.com/office/drawing/2014/main" id="{58641844-77E7-EB23-5A37-27C7909DF3A1}"/>
              </a:ext>
            </a:extLst>
          </p:cNvPr>
          <p:cNvSpPr txBox="1"/>
          <p:nvPr/>
        </p:nvSpPr>
        <p:spPr>
          <a:xfrm rot="19707568">
            <a:off x="2716387" y="2310509"/>
            <a:ext cx="1776846" cy="707886"/>
          </a:xfrm>
          <a:prstGeom prst="rect">
            <a:avLst/>
          </a:prstGeom>
          <a:noFill/>
        </p:spPr>
        <p:txBody>
          <a:bodyPr wrap="square" rtlCol="0">
            <a:spAutoFit/>
          </a:bodyPr>
          <a:lstStyle/>
          <a:p>
            <a:pPr algn="ctr" rtl="1"/>
            <a:r>
              <a:rPr lang="en-GB" sz="2000" b="1" dirty="0">
                <a:solidFill>
                  <a:schemeClr val="bg1"/>
                </a:solidFill>
                <a:latin typeface="Arial" panose="020B0604020202020204" pitchFamily="34" charset="0"/>
                <a:cs typeface="Arial" panose="020B0604020202020204" pitchFamily="34" charset="0"/>
              </a:rPr>
              <a:t>مخاطر عالية</a:t>
            </a:r>
          </a:p>
          <a:p>
            <a:pPr algn="ctr" rtl="1"/>
            <a:r>
              <a:rPr lang="en-GB" sz="2000" b="1" dirty="0">
                <a:solidFill>
                  <a:schemeClr val="bg1"/>
                </a:solidFill>
                <a:latin typeface="Arial" panose="020B0604020202020204" pitchFamily="34" charset="0"/>
                <a:cs typeface="Arial" panose="020B0604020202020204" pitchFamily="34" charset="0"/>
              </a:rPr>
              <a:t>معقد</a:t>
            </a:r>
            <a:r>
              <a:rPr lang="ar-SA" sz="2000" b="1" dirty="0">
                <a:solidFill>
                  <a:schemeClr val="bg1"/>
                </a:solidFill>
                <a:latin typeface="Arial" panose="020B0604020202020204" pitchFamily="34" charset="0"/>
                <a:cs typeface="Arial" panose="020B0604020202020204" pitchFamily="34" charset="0"/>
              </a:rPr>
              <a:t>ة</a:t>
            </a:r>
            <a:endParaRPr lang="en-BE" sz="2000" b="1" dirty="0">
              <a:solidFill>
                <a:schemeClr val="bg1"/>
              </a:solidFill>
              <a:latin typeface="Arial" panose="020B0604020202020204" pitchFamily="34" charset="0"/>
              <a:cs typeface="Arial" panose="020B0604020202020204" pitchFamily="34" charset="0"/>
            </a:endParaRPr>
          </a:p>
        </p:txBody>
      </p:sp>
      <p:grpSp>
        <p:nvGrpSpPr>
          <p:cNvPr id="60" name="Group 59">
            <a:extLst>
              <a:ext uri="{FF2B5EF4-FFF2-40B4-BE49-F238E27FC236}">
                <a16:creationId xmlns:a16="http://schemas.microsoft.com/office/drawing/2014/main" id="{F903C804-A316-EC00-7308-A7EB09EC75B6}"/>
              </a:ext>
            </a:extLst>
          </p:cNvPr>
          <p:cNvGrpSpPr/>
          <p:nvPr/>
        </p:nvGrpSpPr>
        <p:grpSpPr>
          <a:xfrm>
            <a:off x="7668069" y="2127713"/>
            <a:ext cx="2404747" cy="3584759"/>
            <a:chOff x="7122455" y="2674732"/>
            <a:chExt cx="2404747" cy="3584759"/>
          </a:xfrm>
        </p:grpSpPr>
        <p:sp>
          <p:nvSpPr>
            <p:cNvPr id="48" name="Oval 47">
              <a:extLst>
                <a:ext uri="{FF2B5EF4-FFF2-40B4-BE49-F238E27FC236}">
                  <a16:creationId xmlns:a16="http://schemas.microsoft.com/office/drawing/2014/main" id="{6F3B39BF-8189-0095-3623-07CAE4AC4760}"/>
                </a:ext>
              </a:extLst>
            </p:cNvPr>
            <p:cNvSpPr/>
            <p:nvPr/>
          </p:nvSpPr>
          <p:spPr>
            <a:xfrm rot="19800000" flipH="1">
              <a:off x="8544316" y="2674732"/>
              <a:ext cx="982886" cy="10511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9" name="Rectangle: Rounded Corners 48">
              <a:extLst>
                <a:ext uri="{FF2B5EF4-FFF2-40B4-BE49-F238E27FC236}">
                  <a16:creationId xmlns:a16="http://schemas.microsoft.com/office/drawing/2014/main" id="{0914645B-0A2D-3F0C-4B58-4783F431EA06}"/>
                </a:ext>
              </a:extLst>
            </p:cNvPr>
            <p:cNvSpPr/>
            <p:nvPr/>
          </p:nvSpPr>
          <p:spPr>
            <a:xfrm rot="1624983" flipH="1">
              <a:off x="7912001" y="3673245"/>
              <a:ext cx="1051279" cy="1433385"/>
            </a:xfrm>
            <a:prstGeom prst="roundRect">
              <a:avLst>
                <a:gd name="adj" fmla="val 4438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0" name="Rectangle: Rounded Corners 49">
              <a:extLst>
                <a:ext uri="{FF2B5EF4-FFF2-40B4-BE49-F238E27FC236}">
                  <a16:creationId xmlns:a16="http://schemas.microsoft.com/office/drawing/2014/main" id="{99BA929C-5EB2-2D4B-DBB1-9FB017596F32}"/>
                </a:ext>
              </a:extLst>
            </p:cNvPr>
            <p:cNvSpPr/>
            <p:nvPr/>
          </p:nvSpPr>
          <p:spPr>
            <a:xfrm rot="19770839" flipH="1">
              <a:off x="8397729" y="4636350"/>
              <a:ext cx="376257" cy="99738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1" name="Rectangle: Rounded Corners 50">
              <a:extLst>
                <a:ext uri="{FF2B5EF4-FFF2-40B4-BE49-F238E27FC236}">
                  <a16:creationId xmlns:a16="http://schemas.microsoft.com/office/drawing/2014/main" id="{5E9B5CAC-3533-718B-CD91-0F4776D61E5D}"/>
                </a:ext>
              </a:extLst>
            </p:cNvPr>
            <p:cNvSpPr/>
            <p:nvPr/>
          </p:nvSpPr>
          <p:spPr>
            <a:xfrm rot="10261435" flipH="1">
              <a:off x="8622329" y="5293352"/>
              <a:ext cx="401583" cy="87096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2" name="Rectangle: Rounded Corners 51">
              <a:extLst>
                <a:ext uri="{FF2B5EF4-FFF2-40B4-BE49-F238E27FC236}">
                  <a16:creationId xmlns:a16="http://schemas.microsoft.com/office/drawing/2014/main" id="{39E0A573-4E0D-20C1-0390-44C1832F015B}"/>
                </a:ext>
              </a:extLst>
            </p:cNvPr>
            <p:cNvSpPr/>
            <p:nvPr/>
          </p:nvSpPr>
          <p:spPr>
            <a:xfrm rot="10261435" flipH="1">
              <a:off x="7911978" y="4503787"/>
              <a:ext cx="404050" cy="126956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3" name="Rectangle: Rounded Corners 52">
              <a:extLst>
                <a:ext uri="{FF2B5EF4-FFF2-40B4-BE49-F238E27FC236}">
                  <a16:creationId xmlns:a16="http://schemas.microsoft.com/office/drawing/2014/main" id="{A0699FE2-AB8E-78AB-295A-B23959D2C964}"/>
                </a:ext>
              </a:extLst>
            </p:cNvPr>
            <p:cNvSpPr/>
            <p:nvPr/>
          </p:nvSpPr>
          <p:spPr>
            <a:xfrm rot="11171770" flipH="1">
              <a:off x="7938132" y="5451539"/>
              <a:ext cx="432123" cy="80795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59" name="Group 58">
              <a:extLst>
                <a:ext uri="{FF2B5EF4-FFF2-40B4-BE49-F238E27FC236}">
                  <a16:creationId xmlns:a16="http://schemas.microsoft.com/office/drawing/2014/main" id="{345B1A98-7519-00BC-551A-4202DD359612}"/>
                </a:ext>
              </a:extLst>
            </p:cNvPr>
            <p:cNvGrpSpPr/>
            <p:nvPr/>
          </p:nvGrpSpPr>
          <p:grpSpPr>
            <a:xfrm rot="19686734">
              <a:off x="7122455" y="3955987"/>
              <a:ext cx="1594397" cy="460224"/>
              <a:chOff x="7000844" y="3662308"/>
              <a:chExt cx="1745004" cy="503696"/>
            </a:xfrm>
          </p:grpSpPr>
          <p:sp>
            <p:nvSpPr>
              <p:cNvPr id="54" name="Rectangle: Rounded Corners 53">
                <a:extLst>
                  <a:ext uri="{FF2B5EF4-FFF2-40B4-BE49-F238E27FC236}">
                    <a16:creationId xmlns:a16="http://schemas.microsoft.com/office/drawing/2014/main" id="{E9337559-D1ED-83DF-126C-E38600C7711B}"/>
                  </a:ext>
                </a:extLst>
              </p:cNvPr>
              <p:cNvSpPr/>
              <p:nvPr/>
            </p:nvSpPr>
            <p:spPr>
              <a:xfrm rot="16631344" flipH="1">
                <a:off x="7937726" y="3297669"/>
                <a:ext cx="443483" cy="117276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5" name="Rectangle: Rounded Corners 54">
                <a:extLst>
                  <a:ext uri="{FF2B5EF4-FFF2-40B4-BE49-F238E27FC236}">
                    <a16:creationId xmlns:a16="http://schemas.microsoft.com/office/drawing/2014/main" id="{C1B4541A-61D6-81B8-058B-3ED0DC0603F5}"/>
                  </a:ext>
                </a:extLst>
              </p:cNvPr>
              <p:cNvSpPr/>
              <p:nvPr/>
            </p:nvSpPr>
            <p:spPr>
              <a:xfrm rot="14579596" flipH="1">
                <a:off x="7267998" y="3472511"/>
                <a:ext cx="426339" cy="96064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57" name="Rectangle: Rounded Corners 56">
              <a:extLst>
                <a:ext uri="{FF2B5EF4-FFF2-40B4-BE49-F238E27FC236}">
                  <a16:creationId xmlns:a16="http://schemas.microsoft.com/office/drawing/2014/main" id="{D668F2A3-E42C-3B96-4357-52E311BDCCDB}"/>
                </a:ext>
              </a:extLst>
            </p:cNvPr>
            <p:cNvSpPr/>
            <p:nvPr/>
          </p:nvSpPr>
          <p:spPr>
            <a:xfrm rot="21106718" flipH="1">
              <a:off x="8742606" y="3923647"/>
              <a:ext cx="414672" cy="140387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61" name="Group 60">
            <a:extLst>
              <a:ext uri="{FF2B5EF4-FFF2-40B4-BE49-F238E27FC236}">
                <a16:creationId xmlns:a16="http://schemas.microsoft.com/office/drawing/2014/main" id="{13A318E6-EDFE-18BD-1B24-980AA0395269}"/>
              </a:ext>
            </a:extLst>
          </p:cNvPr>
          <p:cNvGrpSpPr/>
          <p:nvPr/>
        </p:nvGrpSpPr>
        <p:grpSpPr>
          <a:xfrm rot="19707132">
            <a:off x="6743708" y="1850640"/>
            <a:ext cx="1977334" cy="1627624"/>
            <a:chOff x="-769257" y="1241630"/>
            <a:chExt cx="1874220" cy="1542746"/>
          </a:xfrm>
          <a:solidFill>
            <a:schemeClr val="accent3">
              <a:lumMod val="75000"/>
            </a:schemeClr>
          </a:solidFill>
        </p:grpSpPr>
        <p:sp>
          <p:nvSpPr>
            <p:cNvPr id="62" name="Trapezoid 61">
              <a:extLst>
                <a:ext uri="{FF2B5EF4-FFF2-40B4-BE49-F238E27FC236}">
                  <a16:creationId xmlns:a16="http://schemas.microsoft.com/office/drawing/2014/main" id="{974D0392-9523-C89A-7FD6-DAEFA7E8B427}"/>
                </a:ext>
              </a:extLst>
            </p:cNvPr>
            <p:cNvSpPr/>
            <p:nvPr/>
          </p:nvSpPr>
          <p:spPr>
            <a:xfrm>
              <a:off x="-769257" y="1680256"/>
              <a:ext cx="1874220" cy="110412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3" name="Circle: Hollow 62">
              <a:extLst>
                <a:ext uri="{FF2B5EF4-FFF2-40B4-BE49-F238E27FC236}">
                  <a16:creationId xmlns:a16="http://schemas.microsoft.com/office/drawing/2014/main" id="{D20346CF-1BDA-C6B1-655D-880BCD3B6638}"/>
                </a:ext>
              </a:extLst>
            </p:cNvPr>
            <p:cNvSpPr/>
            <p:nvPr/>
          </p:nvSpPr>
          <p:spPr>
            <a:xfrm>
              <a:off x="-158718" y="1241630"/>
              <a:ext cx="653142" cy="65314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grpSp>
      <p:sp>
        <p:nvSpPr>
          <p:cNvPr id="64" name="TextBox 63">
            <a:extLst>
              <a:ext uri="{FF2B5EF4-FFF2-40B4-BE49-F238E27FC236}">
                <a16:creationId xmlns:a16="http://schemas.microsoft.com/office/drawing/2014/main" id="{919FF9CA-B27A-EDD8-3849-910F793C8E6C}"/>
              </a:ext>
            </a:extLst>
          </p:cNvPr>
          <p:cNvSpPr txBox="1"/>
          <p:nvPr/>
        </p:nvSpPr>
        <p:spPr>
          <a:xfrm rot="19716449">
            <a:off x="6943526" y="2481758"/>
            <a:ext cx="1619492" cy="400110"/>
          </a:xfrm>
          <a:prstGeom prst="rect">
            <a:avLst/>
          </a:prstGeom>
          <a:noFill/>
        </p:spPr>
        <p:txBody>
          <a:bodyPr wrap="square" rtlCol="0">
            <a:spAutoFit/>
          </a:bodyPr>
          <a:lstStyle/>
          <a:p>
            <a:pPr algn="ctr" rtl="1"/>
            <a:r>
              <a:rPr lang="en-GB" sz="2000" b="1" dirty="0">
                <a:solidFill>
                  <a:schemeClr val="bg1"/>
                </a:solidFill>
                <a:latin typeface="Arial" panose="020B0604020202020204" pitchFamily="34" charset="0"/>
                <a:cs typeface="Arial" panose="020B0604020202020204" pitchFamily="34" charset="0"/>
              </a:rPr>
              <a:t>مخاطر</a:t>
            </a:r>
            <a:r>
              <a:rPr lang="ar-SA" sz="2000" b="1" dirty="0">
                <a:solidFill>
                  <a:schemeClr val="bg1"/>
                </a:solidFill>
                <a:latin typeface="Arial" panose="020B0604020202020204" pitchFamily="34" charset="0"/>
                <a:cs typeface="Arial" panose="020B0604020202020204" pitchFamily="34" charset="0"/>
              </a:rPr>
              <a:t> منخفضة</a:t>
            </a:r>
            <a:endParaRPr lang="en-GB"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6660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0A06-D2CE-9F4F-4EB2-3B4FFE1C42C2}"/>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مناقشة عامة</a:t>
            </a:r>
            <a:endParaRPr lang="en-BE"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4D93D22D-FB97-0F71-EDA9-70C82D549C62}"/>
              </a:ext>
            </a:extLst>
          </p:cNvPr>
          <p:cNvSpPr/>
          <p:nvPr/>
        </p:nvSpPr>
        <p:spPr>
          <a:xfrm>
            <a:off x="5279292" y="2161684"/>
            <a:ext cx="5657387" cy="3354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4000" b="1" dirty="0">
                <a:solidFill>
                  <a:schemeClr val="tx1"/>
                </a:solidFill>
                <a:latin typeface="Calibri" panose="020F0502020204030204" pitchFamily="34" charset="0"/>
                <a:cs typeface="Calibri" panose="020F0502020204030204" pitchFamily="34" charset="0"/>
              </a:rPr>
              <a:t>كيف تعمل على حالاتك أثناء إدارة ومتابعة عدد الحالات الخاصة بك ؟</a:t>
            </a:r>
            <a:endParaRPr lang="en-BE" sz="4000" b="1" dirty="0">
              <a:solidFill>
                <a:schemeClr val="tx1"/>
              </a:solidFill>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910670E7-995B-F91D-E8F8-61F87F0CBEB9}"/>
              </a:ext>
            </a:extLst>
          </p:cNvPr>
          <p:cNvGrpSpPr/>
          <p:nvPr/>
        </p:nvGrpSpPr>
        <p:grpSpPr>
          <a:xfrm>
            <a:off x="1255321" y="2597802"/>
            <a:ext cx="3415887" cy="2678824"/>
            <a:chOff x="1117683" y="2194390"/>
            <a:chExt cx="3415887" cy="2678824"/>
          </a:xfrm>
          <a:solidFill>
            <a:schemeClr val="accent1"/>
          </a:solidFill>
        </p:grpSpPr>
        <p:sp>
          <p:nvSpPr>
            <p:cNvPr id="7" name="Speech Bubble: Rectangle with Corners Rounded 6">
              <a:extLst>
                <a:ext uri="{FF2B5EF4-FFF2-40B4-BE49-F238E27FC236}">
                  <a16:creationId xmlns:a16="http://schemas.microsoft.com/office/drawing/2014/main" id="{C09D03BA-A93A-5802-5CA1-52375EC20664}"/>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8" name="Speech Bubble: Rectangle with Corners Rounded 7">
              <a:extLst>
                <a:ext uri="{FF2B5EF4-FFF2-40B4-BE49-F238E27FC236}">
                  <a16:creationId xmlns:a16="http://schemas.microsoft.com/office/drawing/2014/main" id="{2DA1C411-FD3C-CFB4-E6B8-E6001EAE6D96}"/>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9" name="Speech Bubble: Rectangle with Corners Rounded 8">
              <a:extLst>
                <a:ext uri="{FF2B5EF4-FFF2-40B4-BE49-F238E27FC236}">
                  <a16:creationId xmlns:a16="http://schemas.microsoft.com/office/drawing/2014/main" id="{19B5C023-DA0A-0764-DF3C-AFA3DB2259D9}"/>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52D55B23-DE58-3C84-5F7D-EAF6DDE8AE29}"/>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80F2286D-AE85-C233-7ED8-316F7CEB434B}"/>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EC71C08C-D339-7696-69FD-BFCD84ABD20C}"/>
                </a:ext>
              </a:extLst>
            </p:cNvPr>
            <p:cNvGrpSpPr/>
            <p:nvPr/>
          </p:nvGrpSpPr>
          <p:grpSpPr>
            <a:xfrm>
              <a:off x="10621771" y="762700"/>
              <a:ext cx="562136" cy="634675"/>
              <a:chOff x="760175" y="830142"/>
              <a:chExt cx="867619" cy="979579"/>
            </a:xfrm>
          </p:grpSpPr>
          <p:sp>
            <p:nvSpPr>
              <p:cNvPr id="15" name="Rectangle 14">
                <a:extLst>
                  <a:ext uri="{FF2B5EF4-FFF2-40B4-BE49-F238E27FC236}">
                    <a16:creationId xmlns:a16="http://schemas.microsoft.com/office/drawing/2014/main" id="{43F868E4-6876-362C-D7C6-EA1BBA787B8D}"/>
                  </a:ext>
                </a:extLst>
              </p:cNvPr>
              <p:cNvSpPr/>
              <p:nvPr/>
            </p:nvSpPr>
            <p:spPr>
              <a:xfrm>
                <a:off x="864636" y="830142"/>
                <a:ext cx="763158" cy="979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ar-SA" sz="1600" b="1" dirty="0">
                    <a:solidFill>
                      <a:schemeClr val="bg1"/>
                    </a:solidFill>
                    <a:latin typeface="Arial" panose="020B0604020202020204" pitchFamily="34" charset="0"/>
                    <a:cs typeface="Arial" panose="020B0604020202020204" pitchFamily="34" charset="0"/>
                  </a:rPr>
                  <a:t>٧٧</a:t>
                </a:r>
                <a:endParaRPr lang="en-CA" sz="1600" b="1"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6C9ED77D-A4EB-EA1B-EEA4-13BB9C3439AC}"/>
                  </a:ext>
                </a:extLst>
              </p:cNvPr>
              <p:cNvSpPr/>
              <p:nvPr/>
            </p:nvSpPr>
            <p:spPr>
              <a:xfrm>
                <a:off x="760175" y="830144"/>
                <a:ext cx="149292" cy="9795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151C0D23-3D84-D35E-93DB-FB1D0F3C2D50}"/>
                </a:ext>
              </a:extLst>
            </p:cNvPr>
            <p:cNvGrpSpPr/>
            <p:nvPr/>
          </p:nvGrpSpPr>
          <p:grpSpPr>
            <a:xfrm>
              <a:off x="11325415" y="762701"/>
              <a:ext cx="182192" cy="634674"/>
              <a:chOff x="2121762" y="2323619"/>
              <a:chExt cx="200378" cy="825210"/>
            </a:xfrm>
          </p:grpSpPr>
          <p:sp>
            <p:nvSpPr>
              <p:cNvPr id="13" name="Isosceles Triangle 12">
                <a:extLst>
                  <a:ext uri="{FF2B5EF4-FFF2-40B4-BE49-F238E27FC236}">
                    <a16:creationId xmlns:a16="http://schemas.microsoft.com/office/drawing/2014/main" id="{A2B85DA6-8D75-5A51-BD74-9244C7016FE7}"/>
                  </a:ext>
                </a:extLst>
              </p:cNvPr>
              <p:cNvSpPr/>
              <p:nvPr/>
            </p:nvSpPr>
            <p:spPr>
              <a:xfrm>
                <a:off x="2121763" y="2323619"/>
                <a:ext cx="200377" cy="17273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2599988F-0062-97BF-BEE3-23A760FEE6F7}"/>
                  </a:ext>
                </a:extLst>
              </p:cNvPr>
              <p:cNvSpPr/>
              <p:nvPr/>
            </p:nvSpPr>
            <p:spPr>
              <a:xfrm>
                <a:off x="2121762" y="2496169"/>
                <a:ext cx="200377" cy="65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322666474"/>
      </p:ext>
    </p:extLst>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76B01-D106-B7EE-9052-76FAB21FBAF8}"/>
              </a:ext>
            </a:extLst>
          </p:cNvPr>
          <p:cNvSpPr>
            <a:spLocks noGrp="1"/>
          </p:cNvSpPr>
          <p:nvPr>
            <p:ph type="title"/>
          </p:nvPr>
        </p:nvSpPr>
        <p:spPr>
          <a:xfrm>
            <a:off x="838200" y="120516"/>
            <a:ext cx="9438242" cy="868968"/>
          </a:xfrm>
        </p:spPr>
        <p:txBody>
          <a:bodyPr/>
          <a:lstStyle/>
          <a:p>
            <a:pPr rtl="1"/>
            <a:r>
              <a:rPr lang="en-GB" dirty="0">
                <a:latin typeface="Calibri" panose="020F0502020204030204" pitchFamily="34" charset="0"/>
                <a:cs typeface="Calibri" panose="020F0502020204030204" pitchFamily="34" charset="0"/>
              </a:rPr>
              <a:t>أدوات ل</a:t>
            </a:r>
            <a:r>
              <a:rPr lang="ar-SA" dirty="0">
                <a:latin typeface="Calibri" panose="020F0502020204030204" pitchFamily="34" charset="0"/>
                <a:cs typeface="Calibri" panose="020F0502020204030204" pitchFamily="34" charset="0"/>
              </a:rPr>
              <a:t>متابعة عدد الحالات</a:t>
            </a:r>
            <a:r>
              <a:rPr lang="en-GB" dirty="0">
                <a:latin typeface="Calibri" panose="020F0502020204030204" pitchFamily="34" charset="0"/>
                <a:cs typeface="Calibri" panose="020F0502020204030204" pitchFamily="34" charset="0"/>
              </a:rPr>
              <a:t> الخاصة بك</a:t>
            </a:r>
            <a:endParaRPr lang="en-BE"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CA45596-ED7D-1EB8-5EB5-A0B1B09A8CC3}"/>
              </a:ext>
            </a:extLst>
          </p:cNvPr>
          <p:cNvSpPr txBox="1"/>
          <p:nvPr/>
        </p:nvSpPr>
        <p:spPr>
          <a:xfrm>
            <a:off x="822332" y="5210175"/>
            <a:ext cx="3676650" cy="400110"/>
          </a:xfrm>
          <a:prstGeom prst="rect">
            <a:avLst/>
          </a:prstGeom>
          <a:noFill/>
        </p:spPr>
        <p:txBody>
          <a:bodyPr wrap="square" rtlCol="0">
            <a:spAutoFit/>
          </a:bodyPr>
          <a:lstStyle/>
          <a:p>
            <a:pPr algn="ctr" rtl="1"/>
            <a:r>
              <a:rPr lang="en-GB" sz="2000" b="1" dirty="0">
                <a:latin typeface="Calibri" panose="020F0502020204030204" pitchFamily="34" charset="0"/>
                <a:cs typeface="Calibri" panose="020F0502020204030204" pitchFamily="34" charset="0"/>
              </a:rPr>
              <a:t>نظرة عامة على قائمة الحالات</a:t>
            </a:r>
            <a:endParaRPr lang="en-BE" sz="2000" b="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E39C495-95CA-B854-9392-1F0457ED43A6}"/>
              </a:ext>
            </a:extLst>
          </p:cNvPr>
          <p:cNvSpPr txBox="1"/>
          <p:nvPr/>
        </p:nvSpPr>
        <p:spPr>
          <a:xfrm>
            <a:off x="7643131" y="5210175"/>
            <a:ext cx="3676650" cy="400110"/>
          </a:xfrm>
          <a:prstGeom prst="rect">
            <a:avLst/>
          </a:prstGeom>
          <a:noFill/>
        </p:spPr>
        <p:txBody>
          <a:bodyPr wrap="square" rtlCol="0">
            <a:spAutoFit/>
          </a:bodyPr>
          <a:lstStyle/>
          <a:p>
            <a:pPr algn="ctr" rtl="1"/>
            <a:r>
              <a:rPr lang="en-GB" sz="2000" b="1" dirty="0">
                <a:latin typeface="Calibri" panose="020F0502020204030204" pitchFamily="34" charset="0"/>
                <a:cs typeface="Calibri" panose="020F0502020204030204" pitchFamily="34" charset="0"/>
              </a:rPr>
              <a:t>أداة </a:t>
            </a:r>
            <a:r>
              <a:rPr lang="ar-SA" sz="2000" b="1" dirty="0">
                <a:latin typeface="Calibri" panose="020F0502020204030204" pitchFamily="34" charset="0"/>
                <a:cs typeface="Calibri" panose="020F0502020204030204" pitchFamily="34" charset="0"/>
              </a:rPr>
              <a:t>قائمة التحقق من</a:t>
            </a:r>
            <a:r>
              <a:rPr lang="en-GB" sz="2000" b="1" dirty="0">
                <a:latin typeface="Calibri" panose="020F0502020204030204" pitchFamily="34" charset="0"/>
                <a:cs typeface="Calibri" panose="020F0502020204030204" pitchFamily="34" charset="0"/>
              </a:rPr>
              <a:t> ملف الحالة</a:t>
            </a:r>
            <a:endParaRPr lang="en-BE" sz="2000" b="1" dirty="0">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701481AE-0A36-B7BC-B7BF-639426B3EFD6}"/>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DCFA6E91-974E-767E-F46F-8EDB55362E0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74D3621-E226-2CAE-C4EF-E5BBDD440EBA}"/>
                </a:ext>
              </a:extLst>
            </p:cNvPr>
            <p:cNvGrpSpPr/>
            <p:nvPr/>
          </p:nvGrpSpPr>
          <p:grpSpPr>
            <a:xfrm>
              <a:off x="10741851" y="707024"/>
              <a:ext cx="562136" cy="634675"/>
              <a:chOff x="760175" y="830141"/>
              <a:chExt cx="867619" cy="979580"/>
            </a:xfrm>
          </p:grpSpPr>
          <p:sp>
            <p:nvSpPr>
              <p:cNvPr id="18" name="Rectangle 17">
                <a:extLst>
                  <a:ext uri="{FF2B5EF4-FFF2-40B4-BE49-F238E27FC236}">
                    <a16:creationId xmlns:a16="http://schemas.microsoft.com/office/drawing/2014/main" id="{5F27D8CC-1E07-9C95-E2BC-51820AFA29C8}"/>
                  </a:ext>
                </a:extLst>
              </p:cNvPr>
              <p:cNvSpPr/>
              <p:nvPr/>
            </p:nvSpPr>
            <p:spPr>
              <a:xfrm>
                <a:off x="864636" y="830141"/>
                <a:ext cx="763158" cy="979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ar-SA" sz="1200" b="1" dirty="0">
                    <a:solidFill>
                      <a:schemeClr val="bg1"/>
                    </a:solidFill>
                    <a:latin typeface="Arial" panose="020B0604020202020204" pitchFamily="34" charset="0"/>
                    <a:cs typeface="Arial" panose="020B0604020202020204" pitchFamily="34" charset="0"/>
                  </a:rPr>
                  <a:t>٧٨-٨٠</a:t>
                </a:r>
                <a:endParaRPr lang="en-CA" sz="1200" b="1" dirty="0">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A8BF41F2-A0F2-ADC9-52A4-E377AE2BC461}"/>
                  </a:ext>
                </a:extLst>
              </p:cNvPr>
              <p:cNvSpPr/>
              <p:nvPr/>
            </p:nvSpPr>
            <p:spPr>
              <a:xfrm>
                <a:off x="760175" y="830143"/>
                <a:ext cx="149292" cy="979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grpSp>
        <p:nvGrpSpPr>
          <p:cNvPr id="29" name="Group 28">
            <a:extLst>
              <a:ext uri="{FF2B5EF4-FFF2-40B4-BE49-F238E27FC236}">
                <a16:creationId xmlns:a16="http://schemas.microsoft.com/office/drawing/2014/main" id="{1367DC48-FB29-D39E-1F93-FD621E0ADC39}"/>
              </a:ext>
            </a:extLst>
          </p:cNvPr>
          <p:cNvGrpSpPr/>
          <p:nvPr/>
        </p:nvGrpSpPr>
        <p:grpSpPr>
          <a:xfrm>
            <a:off x="1479001" y="1821942"/>
            <a:ext cx="775317" cy="940071"/>
            <a:chOff x="1591026" y="2323978"/>
            <a:chExt cx="775317" cy="940071"/>
          </a:xfrm>
        </p:grpSpPr>
        <p:sp>
          <p:nvSpPr>
            <p:cNvPr id="27" name="Rectangle: Single Corner Snipped 26">
              <a:extLst>
                <a:ext uri="{FF2B5EF4-FFF2-40B4-BE49-F238E27FC236}">
                  <a16:creationId xmlns:a16="http://schemas.microsoft.com/office/drawing/2014/main" id="{DAAB44D6-5AD8-8314-A2E9-7AA240C25C2C}"/>
                </a:ext>
              </a:extLst>
            </p:cNvPr>
            <p:cNvSpPr/>
            <p:nvPr/>
          </p:nvSpPr>
          <p:spPr>
            <a:xfrm>
              <a:off x="1591026" y="2323978"/>
              <a:ext cx="775317" cy="940071"/>
            </a:xfrm>
            <a:prstGeom prst="snip1Rect">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22" name="Group 21">
              <a:extLst>
                <a:ext uri="{FF2B5EF4-FFF2-40B4-BE49-F238E27FC236}">
                  <a16:creationId xmlns:a16="http://schemas.microsoft.com/office/drawing/2014/main" id="{002A8EA3-A71E-4F35-7B25-66DEEC607F4E}"/>
                </a:ext>
              </a:extLst>
            </p:cNvPr>
            <p:cNvGrpSpPr/>
            <p:nvPr/>
          </p:nvGrpSpPr>
          <p:grpSpPr>
            <a:xfrm>
              <a:off x="1867218" y="2543057"/>
              <a:ext cx="232947" cy="522825"/>
              <a:chOff x="5960196" y="3632825"/>
              <a:chExt cx="324376" cy="728028"/>
            </a:xfrm>
            <a:solidFill>
              <a:schemeClr val="bg1"/>
            </a:solidFill>
          </p:grpSpPr>
          <p:sp>
            <p:nvSpPr>
              <p:cNvPr id="23" name="Round Same Side Corner Rectangle 46">
                <a:extLst>
                  <a:ext uri="{FF2B5EF4-FFF2-40B4-BE49-F238E27FC236}">
                    <a16:creationId xmlns:a16="http://schemas.microsoft.com/office/drawing/2014/main" id="{4E3531F8-CECA-40F3-ED3A-85BE1EC57D65}"/>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4" name="Oval 23">
                <a:extLst>
                  <a:ext uri="{FF2B5EF4-FFF2-40B4-BE49-F238E27FC236}">
                    <a16:creationId xmlns:a16="http://schemas.microsoft.com/office/drawing/2014/main" id="{F746735C-41B2-C429-C430-01A5340EE86A}"/>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bg1"/>
                  </a:solidFill>
                  <a:latin typeface="Arial" panose="020B0604020202020204" pitchFamily="34" charset="0"/>
                  <a:cs typeface="Arial" panose="020B0604020202020204" pitchFamily="34" charset="0"/>
                </a:endParaRPr>
              </a:p>
            </p:txBody>
          </p:sp>
        </p:grpSp>
      </p:grpSp>
      <p:grpSp>
        <p:nvGrpSpPr>
          <p:cNvPr id="30" name="Group 29">
            <a:extLst>
              <a:ext uri="{FF2B5EF4-FFF2-40B4-BE49-F238E27FC236}">
                <a16:creationId xmlns:a16="http://schemas.microsoft.com/office/drawing/2014/main" id="{F4EEAEB6-4EFE-377F-AF17-389F4A64FB7C}"/>
              </a:ext>
            </a:extLst>
          </p:cNvPr>
          <p:cNvGrpSpPr/>
          <p:nvPr/>
        </p:nvGrpSpPr>
        <p:grpSpPr>
          <a:xfrm>
            <a:off x="2175626" y="2288151"/>
            <a:ext cx="775317" cy="940071"/>
            <a:chOff x="1591026" y="2323978"/>
            <a:chExt cx="775317" cy="940071"/>
          </a:xfrm>
        </p:grpSpPr>
        <p:sp>
          <p:nvSpPr>
            <p:cNvPr id="31" name="Rectangle: Single Corner Snipped 30">
              <a:extLst>
                <a:ext uri="{FF2B5EF4-FFF2-40B4-BE49-F238E27FC236}">
                  <a16:creationId xmlns:a16="http://schemas.microsoft.com/office/drawing/2014/main" id="{351549CA-203E-FE43-2ECC-BB9C06D615C6}"/>
                </a:ext>
              </a:extLst>
            </p:cNvPr>
            <p:cNvSpPr/>
            <p:nvPr/>
          </p:nvSpPr>
          <p:spPr>
            <a:xfrm>
              <a:off x="1591026" y="2323978"/>
              <a:ext cx="775317" cy="940071"/>
            </a:xfrm>
            <a:prstGeom prst="snip1Rect">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32" name="Group 31">
              <a:extLst>
                <a:ext uri="{FF2B5EF4-FFF2-40B4-BE49-F238E27FC236}">
                  <a16:creationId xmlns:a16="http://schemas.microsoft.com/office/drawing/2014/main" id="{A7C0E290-CF02-4C7B-03F1-26811185E1AB}"/>
                </a:ext>
              </a:extLst>
            </p:cNvPr>
            <p:cNvGrpSpPr/>
            <p:nvPr/>
          </p:nvGrpSpPr>
          <p:grpSpPr>
            <a:xfrm>
              <a:off x="1867218" y="2543057"/>
              <a:ext cx="232947" cy="522825"/>
              <a:chOff x="5960196" y="3632825"/>
              <a:chExt cx="324376" cy="728028"/>
            </a:xfrm>
            <a:solidFill>
              <a:schemeClr val="bg1"/>
            </a:solidFill>
          </p:grpSpPr>
          <p:sp>
            <p:nvSpPr>
              <p:cNvPr id="33" name="Round Same Side Corner Rectangle 46">
                <a:extLst>
                  <a:ext uri="{FF2B5EF4-FFF2-40B4-BE49-F238E27FC236}">
                    <a16:creationId xmlns:a16="http://schemas.microsoft.com/office/drawing/2014/main" id="{3C413F34-2AA7-0ABE-7BAC-89FC3CF9FCE3}"/>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4" name="Oval 33">
                <a:extLst>
                  <a:ext uri="{FF2B5EF4-FFF2-40B4-BE49-F238E27FC236}">
                    <a16:creationId xmlns:a16="http://schemas.microsoft.com/office/drawing/2014/main" id="{52A723CC-7A54-73C9-EBDE-328B68236040}"/>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bg1"/>
                  </a:solidFill>
                  <a:latin typeface="Arial" panose="020B0604020202020204" pitchFamily="34" charset="0"/>
                  <a:cs typeface="Arial" panose="020B0604020202020204" pitchFamily="34" charset="0"/>
                </a:endParaRPr>
              </a:p>
            </p:txBody>
          </p:sp>
        </p:grpSp>
      </p:grpSp>
      <p:grpSp>
        <p:nvGrpSpPr>
          <p:cNvPr id="35" name="Group 34">
            <a:extLst>
              <a:ext uri="{FF2B5EF4-FFF2-40B4-BE49-F238E27FC236}">
                <a16:creationId xmlns:a16="http://schemas.microsoft.com/office/drawing/2014/main" id="{9DA94D83-387B-9B18-94EC-5229B0E92551}"/>
              </a:ext>
            </a:extLst>
          </p:cNvPr>
          <p:cNvGrpSpPr/>
          <p:nvPr/>
        </p:nvGrpSpPr>
        <p:grpSpPr>
          <a:xfrm>
            <a:off x="2866500" y="2612259"/>
            <a:ext cx="775317" cy="940071"/>
            <a:chOff x="1591026" y="2323978"/>
            <a:chExt cx="775317" cy="940071"/>
          </a:xfrm>
        </p:grpSpPr>
        <p:sp>
          <p:nvSpPr>
            <p:cNvPr id="36" name="Rectangle: Single Corner Snipped 35">
              <a:extLst>
                <a:ext uri="{FF2B5EF4-FFF2-40B4-BE49-F238E27FC236}">
                  <a16:creationId xmlns:a16="http://schemas.microsoft.com/office/drawing/2014/main" id="{9EFA0627-F774-C70D-886D-B87B326FB283}"/>
                </a:ext>
              </a:extLst>
            </p:cNvPr>
            <p:cNvSpPr/>
            <p:nvPr/>
          </p:nvSpPr>
          <p:spPr>
            <a:xfrm>
              <a:off x="1591026" y="2323978"/>
              <a:ext cx="775317" cy="940071"/>
            </a:xfrm>
            <a:prstGeom prst="snip1Rect">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37" name="Group 36">
              <a:extLst>
                <a:ext uri="{FF2B5EF4-FFF2-40B4-BE49-F238E27FC236}">
                  <a16:creationId xmlns:a16="http://schemas.microsoft.com/office/drawing/2014/main" id="{19A73827-9526-3067-9E7B-970E8681698C}"/>
                </a:ext>
              </a:extLst>
            </p:cNvPr>
            <p:cNvGrpSpPr/>
            <p:nvPr/>
          </p:nvGrpSpPr>
          <p:grpSpPr>
            <a:xfrm>
              <a:off x="1867218" y="2543057"/>
              <a:ext cx="232947" cy="522825"/>
              <a:chOff x="5960196" y="3632825"/>
              <a:chExt cx="324376" cy="728028"/>
            </a:xfrm>
            <a:solidFill>
              <a:schemeClr val="bg1"/>
            </a:solidFill>
          </p:grpSpPr>
          <p:sp>
            <p:nvSpPr>
              <p:cNvPr id="38" name="Round Same Side Corner Rectangle 46">
                <a:extLst>
                  <a:ext uri="{FF2B5EF4-FFF2-40B4-BE49-F238E27FC236}">
                    <a16:creationId xmlns:a16="http://schemas.microsoft.com/office/drawing/2014/main" id="{F4C47DD1-50F0-F449-771E-5404D9FB06DF}"/>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9" name="Oval 38">
                <a:extLst>
                  <a:ext uri="{FF2B5EF4-FFF2-40B4-BE49-F238E27FC236}">
                    <a16:creationId xmlns:a16="http://schemas.microsoft.com/office/drawing/2014/main" id="{58C70B10-4C52-8EC2-DC6C-D3375121FECF}"/>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bg1"/>
                  </a:solidFill>
                  <a:latin typeface="Arial" panose="020B0604020202020204" pitchFamily="34" charset="0"/>
                  <a:cs typeface="Arial" panose="020B0604020202020204" pitchFamily="34" charset="0"/>
                </a:endParaRPr>
              </a:p>
            </p:txBody>
          </p:sp>
        </p:grpSp>
      </p:grpSp>
      <p:grpSp>
        <p:nvGrpSpPr>
          <p:cNvPr id="40" name="Group 39">
            <a:extLst>
              <a:ext uri="{FF2B5EF4-FFF2-40B4-BE49-F238E27FC236}">
                <a16:creationId xmlns:a16="http://schemas.microsoft.com/office/drawing/2014/main" id="{DD673908-55A5-56B3-AE1A-C3BAF0B7FF59}"/>
              </a:ext>
            </a:extLst>
          </p:cNvPr>
          <p:cNvGrpSpPr/>
          <p:nvPr/>
        </p:nvGrpSpPr>
        <p:grpSpPr>
          <a:xfrm>
            <a:off x="1214495" y="3141970"/>
            <a:ext cx="775317" cy="940071"/>
            <a:chOff x="1591026" y="2323978"/>
            <a:chExt cx="775317" cy="940071"/>
          </a:xfrm>
        </p:grpSpPr>
        <p:sp>
          <p:nvSpPr>
            <p:cNvPr id="41" name="Rectangle: Single Corner Snipped 40">
              <a:extLst>
                <a:ext uri="{FF2B5EF4-FFF2-40B4-BE49-F238E27FC236}">
                  <a16:creationId xmlns:a16="http://schemas.microsoft.com/office/drawing/2014/main" id="{412AB74B-242E-A565-1669-3949363AAB3B}"/>
                </a:ext>
              </a:extLst>
            </p:cNvPr>
            <p:cNvSpPr/>
            <p:nvPr/>
          </p:nvSpPr>
          <p:spPr>
            <a:xfrm>
              <a:off x="1591026" y="2323978"/>
              <a:ext cx="775317" cy="940071"/>
            </a:xfrm>
            <a:prstGeom prst="snip1Rect">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42" name="Group 41">
              <a:extLst>
                <a:ext uri="{FF2B5EF4-FFF2-40B4-BE49-F238E27FC236}">
                  <a16:creationId xmlns:a16="http://schemas.microsoft.com/office/drawing/2014/main" id="{6FA110E2-44F3-12FE-96C4-D00E1730BAE6}"/>
                </a:ext>
              </a:extLst>
            </p:cNvPr>
            <p:cNvGrpSpPr/>
            <p:nvPr/>
          </p:nvGrpSpPr>
          <p:grpSpPr>
            <a:xfrm>
              <a:off x="1867218" y="2543057"/>
              <a:ext cx="232947" cy="522825"/>
              <a:chOff x="5960196" y="3632825"/>
              <a:chExt cx="324376" cy="728028"/>
            </a:xfrm>
            <a:solidFill>
              <a:schemeClr val="bg1"/>
            </a:solidFill>
          </p:grpSpPr>
          <p:sp>
            <p:nvSpPr>
              <p:cNvPr id="43" name="Round Same Side Corner Rectangle 46">
                <a:extLst>
                  <a:ext uri="{FF2B5EF4-FFF2-40B4-BE49-F238E27FC236}">
                    <a16:creationId xmlns:a16="http://schemas.microsoft.com/office/drawing/2014/main" id="{43B553B1-38D9-1B53-B289-A7408A2C6D96}"/>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4" name="Oval 43">
                <a:extLst>
                  <a:ext uri="{FF2B5EF4-FFF2-40B4-BE49-F238E27FC236}">
                    <a16:creationId xmlns:a16="http://schemas.microsoft.com/office/drawing/2014/main" id="{93E0F65D-8BBF-A16A-8352-507EC1D546CF}"/>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bg1"/>
                  </a:solidFill>
                  <a:latin typeface="Arial" panose="020B0604020202020204" pitchFamily="34" charset="0"/>
                  <a:cs typeface="Arial" panose="020B0604020202020204" pitchFamily="34" charset="0"/>
                </a:endParaRPr>
              </a:p>
            </p:txBody>
          </p:sp>
        </p:grpSp>
      </p:grpSp>
      <p:grpSp>
        <p:nvGrpSpPr>
          <p:cNvPr id="45" name="Group 44">
            <a:extLst>
              <a:ext uri="{FF2B5EF4-FFF2-40B4-BE49-F238E27FC236}">
                <a16:creationId xmlns:a16="http://schemas.microsoft.com/office/drawing/2014/main" id="{278F57B8-5167-5F96-7EAB-5FC0531190FD}"/>
              </a:ext>
            </a:extLst>
          </p:cNvPr>
          <p:cNvGrpSpPr/>
          <p:nvPr/>
        </p:nvGrpSpPr>
        <p:grpSpPr>
          <a:xfrm>
            <a:off x="1866659" y="3531105"/>
            <a:ext cx="775317" cy="940071"/>
            <a:chOff x="1591026" y="2323978"/>
            <a:chExt cx="775317" cy="940071"/>
          </a:xfrm>
        </p:grpSpPr>
        <p:sp>
          <p:nvSpPr>
            <p:cNvPr id="46" name="Rectangle: Single Corner Snipped 45">
              <a:extLst>
                <a:ext uri="{FF2B5EF4-FFF2-40B4-BE49-F238E27FC236}">
                  <a16:creationId xmlns:a16="http://schemas.microsoft.com/office/drawing/2014/main" id="{6B689C94-255E-2F40-CDB0-3A1F430F7737}"/>
                </a:ext>
              </a:extLst>
            </p:cNvPr>
            <p:cNvSpPr/>
            <p:nvPr/>
          </p:nvSpPr>
          <p:spPr>
            <a:xfrm>
              <a:off x="1591026" y="2323978"/>
              <a:ext cx="775317" cy="940071"/>
            </a:xfrm>
            <a:prstGeom prst="snip1Rect">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47" name="Group 46">
              <a:extLst>
                <a:ext uri="{FF2B5EF4-FFF2-40B4-BE49-F238E27FC236}">
                  <a16:creationId xmlns:a16="http://schemas.microsoft.com/office/drawing/2014/main" id="{39B60E58-F055-7C0A-8B37-09E40558C406}"/>
                </a:ext>
              </a:extLst>
            </p:cNvPr>
            <p:cNvGrpSpPr/>
            <p:nvPr/>
          </p:nvGrpSpPr>
          <p:grpSpPr>
            <a:xfrm>
              <a:off x="1867218" y="2543057"/>
              <a:ext cx="232947" cy="522825"/>
              <a:chOff x="5960196" y="3632825"/>
              <a:chExt cx="324376" cy="728028"/>
            </a:xfrm>
            <a:solidFill>
              <a:schemeClr val="bg1"/>
            </a:solidFill>
          </p:grpSpPr>
          <p:sp>
            <p:nvSpPr>
              <p:cNvPr id="48" name="Round Same Side Corner Rectangle 46">
                <a:extLst>
                  <a:ext uri="{FF2B5EF4-FFF2-40B4-BE49-F238E27FC236}">
                    <a16:creationId xmlns:a16="http://schemas.microsoft.com/office/drawing/2014/main" id="{EC61D718-A426-CE18-DD84-47F4DE02F4DB}"/>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9" name="Oval 48">
                <a:extLst>
                  <a:ext uri="{FF2B5EF4-FFF2-40B4-BE49-F238E27FC236}">
                    <a16:creationId xmlns:a16="http://schemas.microsoft.com/office/drawing/2014/main" id="{EEFB24C6-7E97-604D-F1F1-11ADCC7F8114}"/>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bg1"/>
                  </a:solidFill>
                  <a:latin typeface="Arial" panose="020B0604020202020204" pitchFamily="34" charset="0"/>
                  <a:cs typeface="Arial" panose="020B0604020202020204" pitchFamily="34" charset="0"/>
                </a:endParaRPr>
              </a:p>
            </p:txBody>
          </p:sp>
        </p:grpSp>
      </p:grpSp>
      <p:grpSp>
        <p:nvGrpSpPr>
          <p:cNvPr id="50" name="Group 49">
            <a:extLst>
              <a:ext uri="{FF2B5EF4-FFF2-40B4-BE49-F238E27FC236}">
                <a16:creationId xmlns:a16="http://schemas.microsoft.com/office/drawing/2014/main" id="{773B3DA2-81B2-34F2-E10A-87BA1106F5FD}"/>
              </a:ext>
            </a:extLst>
          </p:cNvPr>
          <p:cNvGrpSpPr/>
          <p:nvPr/>
        </p:nvGrpSpPr>
        <p:grpSpPr>
          <a:xfrm>
            <a:off x="2563284" y="3868785"/>
            <a:ext cx="775317" cy="940071"/>
            <a:chOff x="1591026" y="2323978"/>
            <a:chExt cx="775317" cy="940071"/>
          </a:xfrm>
        </p:grpSpPr>
        <p:sp>
          <p:nvSpPr>
            <p:cNvPr id="51" name="Rectangle: Single Corner Snipped 50">
              <a:extLst>
                <a:ext uri="{FF2B5EF4-FFF2-40B4-BE49-F238E27FC236}">
                  <a16:creationId xmlns:a16="http://schemas.microsoft.com/office/drawing/2014/main" id="{94F773F0-69F5-C14F-2D8A-85D482ACC7C0}"/>
                </a:ext>
              </a:extLst>
            </p:cNvPr>
            <p:cNvSpPr/>
            <p:nvPr/>
          </p:nvSpPr>
          <p:spPr>
            <a:xfrm>
              <a:off x="1591026" y="2323978"/>
              <a:ext cx="775317" cy="940071"/>
            </a:xfrm>
            <a:prstGeom prst="snip1Rect">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52" name="Group 51">
              <a:extLst>
                <a:ext uri="{FF2B5EF4-FFF2-40B4-BE49-F238E27FC236}">
                  <a16:creationId xmlns:a16="http://schemas.microsoft.com/office/drawing/2014/main" id="{584A579C-749F-DDDA-07B1-5245BFBA6FBA}"/>
                </a:ext>
              </a:extLst>
            </p:cNvPr>
            <p:cNvGrpSpPr/>
            <p:nvPr/>
          </p:nvGrpSpPr>
          <p:grpSpPr>
            <a:xfrm>
              <a:off x="1867218" y="2543057"/>
              <a:ext cx="232947" cy="522825"/>
              <a:chOff x="5960196" y="3632825"/>
              <a:chExt cx="324376" cy="728028"/>
            </a:xfrm>
            <a:solidFill>
              <a:schemeClr val="bg1"/>
            </a:solidFill>
          </p:grpSpPr>
          <p:sp>
            <p:nvSpPr>
              <p:cNvPr id="53" name="Round Same Side Corner Rectangle 46">
                <a:extLst>
                  <a:ext uri="{FF2B5EF4-FFF2-40B4-BE49-F238E27FC236}">
                    <a16:creationId xmlns:a16="http://schemas.microsoft.com/office/drawing/2014/main" id="{C4CF953E-B3AA-35DB-5FD7-2680F77500FE}"/>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4" name="Oval 53">
                <a:extLst>
                  <a:ext uri="{FF2B5EF4-FFF2-40B4-BE49-F238E27FC236}">
                    <a16:creationId xmlns:a16="http://schemas.microsoft.com/office/drawing/2014/main" id="{720151F5-B168-959B-E349-3CFDA22EC923}"/>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bg1"/>
                  </a:solidFill>
                  <a:latin typeface="Arial" panose="020B0604020202020204" pitchFamily="34" charset="0"/>
                  <a:cs typeface="Arial" panose="020B0604020202020204" pitchFamily="34" charset="0"/>
                </a:endParaRPr>
              </a:p>
            </p:txBody>
          </p:sp>
        </p:grpSp>
      </p:grpSp>
      <p:grpSp>
        <p:nvGrpSpPr>
          <p:cNvPr id="55" name="Group 54">
            <a:extLst>
              <a:ext uri="{FF2B5EF4-FFF2-40B4-BE49-F238E27FC236}">
                <a16:creationId xmlns:a16="http://schemas.microsoft.com/office/drawing/2014/main" id="{2C6EB579-B674-91FE-1CA2-80FBB8ABF7E9}"/>
              </a:ext>
            </a:extLst>
          </p:cNvPr>
          <p:cNvGrpSpPr/>
          <p:nvPr/>
        </p:nvGrpSpPr>
        <p:grpSpPr>
          <a:xfrm>
            <a:off x="8690096" y="2601252"/>
            <a:ext cx="1703510" cy="2065504"/>
            <a:chOff x="1591026" y="2323978"/>
            <a:chExt cx="775317" cy="940071"/>
          </a:xfrm>
        </p:grpSpPr>
        <p:sp>
          <p:nvSpPr>
            <p:cNvPr id="56" name="Rectangle: Single Corner Snipped 55">
              <a:extLst>
                <a:ext uri="{FF2B5EF4-FFF2-40B4-BE49-F238E27FC236}">
                  <a16:creationId xmlns:a16="http://schemas.microsoft.com/office/drawing/2014/main" id="{28DA2CFB-A223-EDC7-F55D-18D08248220B}"/>
                </a:ext>
              </a:extLst>
            </p:cNvPr>
            <p:cNvSpPr/>
            <p:nvPr/>
          </p:nvSpPr>
          <p:spPr>
            <a:xfrm>
              <a:off x="1591026" y="2323978"/>
              <a:ext cx="775317" cy="940071"/>
            </a:xfrm>
            <a:prstGeom prst="snip1Rect">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57" name="Group 56">
              <a:extLst>
                <a:ext uri="{FF2B5EF4-FFF2-40B4-BE49-F238E27FC236}">
                  <a16:creationId xmlns:a16="http://schemas.microsoft.com/office/drawing/2014/main" id="{3EBD8EDD-5E15-E988-61BC-5B35F920AA76}"/>
                </a:ext>
              </a:extLst>
            </p:cNvPr>
            <p:cNvGrpSpPr/>
            <p:nvPr/>
          </p:nvGrpSpPr>
          <p:grpSpPr>
            <a:xfrm>
              <a:off x="1867218" y="2543057"/>
              <a:ext cx="232947" cy="522825"/>
              <a:chOff x="5960196" y="3632825"/>
              <a:chExt cx="324376" cy="728028"/>
            </a:xfrm>
            <a:solidFill>
              <a:schemeClr val="bg1"/>
            </a:solidFill>
          </p:grpSpPr>
          <p:sp>
            <p:nvSpPr>
              <p:cNvPr id="58" name="Round Same Side Corner Rectangle 46">
                <a:extLst>
                  <a:ext uri="{FF2B5EF4-FFF2-40B4-BE49-F238E27FC236}">
                    <a16:creationId xmlns:a16="http://schemas.microsoft.com/office/drawing/2014/main" id="{FEEAB652-1731-7905-4D06-88E7C09B5BFF}"/>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9" name="Oval 58">
                <a:extLst>
                  <a:ext uri="{FF2B5EF4-FFF2-40B4-BE49-F238E27FC236}">
                    <a16:creationId xmlns:a16="http://schemas.microsoft.com/office/drawing/2014/main" id="{C9715595-3497-726A-94DA-BCA18053B392}"/>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solidFill>
                    <a:schemeClr val="bg1"/>
                  </a:solidFill>
                  <a:latin typeface="Arial" panose="020B0604020202020204" pitchFamily="34" charset="0"/>
                  <a:cs typeface="Arial" panose="020B0604020202020204" pitchFamily="34" charset="0"/>
                </a:endParaRPr>
              </a:p>
            </p:txBody>
          </p:sp>
        </p:grpSp>
      </p:grpSp>
      <p:sp>
        <p:nvSpPr>
          <p:cNvPr id="72" name="Rectangle: Rounded Corners 71">
            <a:extLst>
              <a:ext uri="{FF2B5EF4-FFF2-40B4-BE49-F238E27FC236}">
                <a16:creationId xmlns:a16="http://schemas.microsoft.com/office/drawing/2014/main" id="{75B8FD93-3750-4A18-08F1-C37AD8F319E7}"/>
              </a:ext>
            </a:extLst>
          </p:cNvPr>
          <p:cNvSpPr/>
          <p:nvPr/>
        </p:nvSpPr>
        <p:spPr>
          <a:xfrm>
            <a:off x="4715273" y="1517430"/>
            <a:ext cx="2761454" cy="286076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GB" sz="1800" b="0" i="0" u="none" strike="noStrike" baseline="0" dirty="0">
                <a:solidFill>
                  <a:schemeClr val="tx1"/>
                </a:solidFill>
                <a:latin typeface="Calibri" panose="020F0502020204030204" pitchFamily="34" charset="0"/>
                <a:cs typeface="Calibri" panose="020F0502020204030204" pitchFamily="34" charset="0"/>
              </a:rPr>
              <a:t>يجب على المشرفين أو المد</a:t>
            </a:r>
            <a:r>
              <a:rPr lang="ar-SA" sz="1800" b="0" i="0" u="none" strike="noStrike" baseline="0" dirty="0">
                <a:solidFill>
                  <a:schemeClr val="tx1"/>
                </a:solidFill>
                <a:latin typeface="Calibri" panose="020F0502020204030204" pitchFamily="34" charset="0"/>
                <a:cs typeface="Calibri" panose="020F0502020204030204" pitchFamily="34" charset="0"/>
              </a:rPr>
              <a:t>راء</a:t>
            </a:r>
            <a:r>
              <a:rPr lang="en-GB" sz="1800" b="0" i="0" u="none" strike="noStrike" baseline="0" dirty="0">
                <a:solidFill>
                  <a:schemeClr val="tx1"/>
                </a:solidFill>
                <a:latin typeface="Calibri" panose="020F0502020204030204" pitchFamily="34" charset="0"/>
                <a:cs typeface="Calibri" panose="020F0502020204030204" pitchFamily="34" charset="0"/>
              </a:rPr>
              <a:t> مراجعة </a:t>
            </a:r>
            <a:r>
              <a:rPr lang="ar-SA" sz="1800" b="0" i="0" u="none" strike="noStrike" baseline="0" dirty="0">
                <a:solidFill>
                  <a:schemeClr val="tx1"/>
                </a:solidFill>
                <a:latin typeface="Calibri" panose="020F0502020204030204" pitchFamily="34" charset="0"/>
                <a:cs typeface="Calibri" panose="020F0502020204030204" pitchFamily="34" charset="0"/>
              </a:rPr>
              <a:t>عدد الحالات الخاص ب</a:t>
            </a:r>
            <a:r>
              <a:rPr lang="en-GB" sz="1800" b="0" i="0" u="none" strike="noStrike" baseline="0" dirty="0">
                <a:solidFill>
                  <a:schemeClr val="tx1"/>
                </a:solidFill>
                <a:latin typeface="Calibri" panose="020F0502020204030204" pitchFamily="34" charset="0"/>
                <a:cs typeface="Calibri" panose="020F0502020204030204" pitchFamily="34" charset="0"/>
              </a:rPr>
              <a:t>الأفراد العاملين للتأكد من أنه يمكن إدارته مرة واحدة على الأقل كل أسبوعين.</a:t>
            </a:r>
            <a:endParaRPr lang="en-BE" sz="1800" dirty="0">
              <a:solidFill>
                <a:schemeClr val="tx1"/>
              </a:solidFill>
              <a:latin typeface="Calibri" panose="020F0502020204030204" pitchFamily="34" charset="0"/>
              <a:cs typeface="Calibri" panose="020F0502020204030204" pitchFamily="34" charset="0"/>
            </a:endParaRPr>
          </a:p>
        </p:txBody>
      </p:sp>
      <p:sp>
        <p:nvSpPr>
          <p:cNvPr id="75" name="Arrow: Left 74">
            <a:extLst>
              <a:ext uri="{FF2B5EF4-FFF2-40B4-BE49-F238E27FC236}">
                <a16:creationId xmlns:a16="http://schemas.microsoft.com/office/drawing/2014/main" id="{A4EB5934-27C0-F3FB-C7E9-1FD58E7CE82E}"/>
              </a:ext>
            </a:extLst>
          </p:cNvPr>
          <p:cNvSpPr/>
          <p:nvPr/>
        </p:nvSpPr>
        <p:spPr>
          <a:xfrm>
            <a:off x="3860671" y="1760046"/>
            <a:ext cx="956363" cy="481924"/>
          </a:xfrm>
          <a:prstGeom prst="lef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Tree>
    <p:extLst>
      <p:ext uri="{BB962C8B-B14F-4D97-AF65-F5344CB8AC3E}">
        <p14:creationId xmlns:p14="http://schemas.microsoft.com/office/powerpoint/2010/main" val="1762121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248CB57-94F7-372F-FEB3-8499ECBD5D01}"/>
              </a:ext>
            </a:extLst>
          </p:cNvPr>
          <p:cNvSpPr txBox="1"/>
          <p:nvPr/>
        </p:nvSpPr>
        <p:spPr>
          <a:xfrm>
            <a:off x="7164247" y="5426512"/>
            <a:ext cx="838691" cy="369332"/>
          </a:xfrm>
          <a:prstGeom prst="rect">
            <a:avLst/>
          </a:prstGeom>
          <a:noFill/>
        </p:spPr>
        <p:txBody>
          <a:bodyPr wrap="none" rtlCol="0">
            <a:spAutoFit/>
          </a:bodyPr>
          <a:lstStyle/>
          <a:p>
            <a:pPr algn="r" rtl="1"/>
            <a:r>
              <a:rPr lang="ar-SA" b="1" dirty="0">
                <a:latin typeface="Arial" panose="020B0604020202020204" pitchFamily="34" charset="0"/>
                <a:cs typeface="Arial" panose="020B0604020202020204" pitchFamily="34" charset="0"/>
              </a:rPr>
              <a:t>مستعجلة</a:t>
            </a:r>
            <a:endParaRPr lang="en-US"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CCCD1B3-69B7-2A73-0D8B-650EFA798B1E}"/>
              </a:ext>
            </a:extLst>
          </p:cNvPr>
          <p:cNvSpPr/>
          <p:nvPr/>
        </p:nvSpPr>
        <p:spPr>
          <a:xfrm>
            <a:off x="4173484" y="5433657"/>
            <a:ext cx="1189749" cy="369332"/>
          </a:xfrm>
          <a:prstGeom prst="rect">
            <a:avLst/>
          </a:prstGeom>
        </p:spPr>
        <p:txBody>
          <a:bodyPr wrap="none">
            <a:spAutoFit/>
          </a:bodyPr>
          <a:lstStyle/>
          <a:p>
            <a:pPr algn="r" rtl="1"/>
            <a:r>
              <a:rPr lang="ar-SA" b="1" dirty="0">
                <a:latin typeface="Arial" panose="020B0604020202020204" pitchFamily="34" charset="0"/>
                <a:cs typeface="Arial" panose="020B0604020202020204" pitchFamily="34" charset="0"/>
              </a:rPr>
              <a:t>غير مستعجلة</a:t>
            </a:r>
            <a:endParaRPr lang="en-US"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F2B0802-7064-17F8-8594-532DC525DCBB}"/>
              </a:ext>
            </a:extLst>
          </p:cNvPr>
          <p:cNvSpPr txBox="1"/>
          <p:nvPr/>
        </p:nvSpPr>
        <p:spPr>
          <a:xfrm>
            <a:off x="2357687" y="4828006"/>
            <a:ext cx="782587" cy="369332"/>
          </a:xfrm>
          <a:prstGeom prst="rect">
            <a:avLst/>
          </a:prstGeom>
          <a:noFill/>
        </p:spPr>
        <p:txBody>
          <a:bodyPr wrap="none" rtlCol="0">
            <a:spAutoFit/>
          </a:bodyPr>
          <a:lstStyle/>
          <a:p>
            <a:pPr algn="r" rtl="1"/>
            <a:r>
              <a:rPr lang="en-US" b="1" dirty="0">
                <a:latin typeface="Arial" panose="020B0604020202020204" pitchFamily="34" charset="0"/>
                <a:cs typeface="Arial" panose="020B0604020202020204" pitchFamily="34" charset="0"/>
              </a:rPr>
              <a:t>غير </a:t>
            </a:r>
            <a:r>
              <a:rPr lang="ar-SA" b="1" dirty="0">
                <a:latin typeface="Arial" panose="020B0604020202020204" pitchFamily="34" charset="0"/>
                <a:cs typeface="Arial" panose="020B0604020202020204" pitchFamily="34" charset="0"/>
              </a:rPr>
              <a:t>هام</a:t>
            </a:r>
            <a:endParaRPr lang="en-US"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5A5296E-CCF6-BCF7-0385-3DAE18866813}"/>
              </a:ext>
            </a:extLst>
          </p:cNvPr>
          <p:cNvSpPr txBox="1"/>
          <p:nvPr/>
        </p:nvSpPr>
        <p:spPr>
          <a:xfrm>
            <a:off x="2593413" y="1648268"/>
            <a:ext cx="431529" cy="369332"/>
          </a:xfrm>
          <a:prstGeom prst="rect">
            <a:avLst/>
          </a:prstGeom>
          <a:noFill/>
        </p:spPr>
        <p:txBody>
          <a:bodyPr wrap="none" rtlCol="0">
            <a:spAutoFit/>
          </a:bodyPr>
          <a:lstStyle/>
          <a:p>
            <a:pPr algn="r" rtl="1"/>
            <a:r>
              <a:rPr lang="ar-SA" b="1" dirty="0">
                <a:latin typeface="Arial" panose="020B0604020202020204" pitchFamily="34" charset="0"/>
                <a:cs typeface="Arial" panose="020B0604020202020204" pitchFamily="34" charset="0"/>
              </a:rPr>
              <a:t>هام</a:t>
            </a:r>
            <a:endParaRPr lang="en-US" b="1"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C6B19035-8ADF-651E-C036-086206FCE282}"/>
              </a:ext>
            </a:extLst>
          </p:cNvPr>
          <p:cNvGrpSpPr/>
          <p:nvPr/>
        </p:nvGrpSpPr>
        <p:grpSpPr>
          <a:xfrm>
            <a:off x="3700859" y="3388419"/>
            <a:ext cx="2828851" cy="1409639"/>
            <a:chOff x="1985945" y="239383"/>
            <a:chExt cx="1473126" cy="1473126"/>
          </a:xfrm>
          <a:solidFill>
            <a:schemeClr val="accent1">
              <a:lumMod val="20000"/>
              <a:lumOff val="80000"/>
            </a:schemeClr>
          </a:solidFill>
        </p:grpSpPr>
        <p:sp>
          <p:nvSpPr>
            <p:cNvPr id="16" name="Rectangle: Rounded Corners 15">
              <a:extLst>
                <a:ext uri="{FF2B5EF4-FFF2-40B4-BE49-F238E27FC236}">
                  <a16:creationId xmlns:a16="http://schemas.microsoft.com/office/drawing/2014/main" id="{D8E837E8-C9C8-DD0C-AA64-8D83786CAE2E}"/>
                </a:ext>
              </a:extLst>
            </p:cNvPr>
            <p:cNvSpPr/>
            <p:nvPr/>
          </p:nvSpPr>
          <p:spPr>
            <a:xfrm>
              <a:off x="1985945" y="239383"/>
              <a:ext cx="1473126" cy="147312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03449AA4-B1DE-848A-B972-ECE5B4A641E8}"/>
                </a:ext>
              </a:extLst>
            </p:cNvPr>
            <p:cNvSpPr txBox="1"/>
            <p:nvPr/>
          </p:nvSpPr>
          <p:spPr>
            <a:xfrm>
              <a:off x="2057857" y="311295"/>
              <a:ext cx="1329302" cy="132930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SA" sz="2400" b="1" kern="1200" dirty="0">
                  <a:solidFill>
                    <a:schemeClr val="tx1"/>
                  </a:solidFill>
                  <a:latin typeface="Arial" panose="020B0604020202020204" pitchFamily="34" charset="0"/>
                  <a:cs typeface="Arial" panose="020B0604020202020204" pitchFamily="34" charset="0"/>
                </a:rPr>
                <a:t>تفويض الحالة</a:t>
              </a:r>
              <a:endParaRPr lang="en-US" sz="2400" kern="1200" dirty="0">
                <a:solidFill>
                  <a:schemeClr val="tx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CF06415F-77EB-3FE1-9769-F74CD6524FE0}"/>
              </a:ext>
            </a:extLst>
          </p:cNvPr>
          <p:cNvGrpSpPr/>
          <p:nvPr/>
        </p:nvGrpSpPr>
        <p:grpSpPr>
          <a:xfrm>
            <a:off x="6734629" y="1767206"/>
            <a:ext cx="2846574" cy="1409639"/>
            <a:chOff x="1985945" y="239383"/>
            <a:chExt cx="1473126" cy="1473126"/>
          </a:xfrm>
          <a:solidFill>
            <a:schemeClr val="accent1">
              <a:lumMod val="20000"/>
              <a:lumOff val="80000"/>
            </a:schemeClr>
          </a:solidFill>
        </p:grpSpPr>
        <p:sp>
          <p:nvSpPr>
            <p:cNvPr id="19" name="Rectangle: Rounded Corners 18">
              <a:extLst>
                <a:ext uri="{FF2B5EF4-FFF2-40B4-BE49-F238E27FC236}">
                  <a16:creationId xmlns:a16="http://schemas.microsoft.com/office/drawing/2014/main" id="{B54F958F-7E3F-ABBD-E471-ED0FDAE10D8F}"/>
                </a:ext>
              </a:extLst>
            </p:cNvPr>
            <p:cNvSpPr/>
            <p:nvPr/>
          </p:nvSpPr>
          <p:spPr>
            <a:xfrm>
              <a:off x="1985945" y="239383"/>
              <a:ext cx="1473126" cy="147312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55C80FD3-B2EA-8B63-236C-FE14886442C2}"/>
                </a:ext>
              </a:extLst>
            </p:cNvPr>
            <p:cNvSpPr txBox="1"/>
            <p:nvPr/>
          </p:nvSpPr>
          <p:spPr>
            <a:xfrm>
              <a:off x="2057857" y="311295"/>
              <a:ext cx="1329302" cy="132930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SA" sz="2400" b="1" kern="1200" dirty="0">
                  <a:solidFill>
                    <a:schemeClr val="tx1"/>
                  </a:solidFill>
                  <a:latin typeface="Arial" panose="020B0604020202020204" pitchFamily="34" charset="0"/>
                  <a:cs typeface="Arial" panose="020B0604020202020204" pitchFamily="34" charset="0"/>
                </a:rPr>
                <a:t>التخطيط</a:t>
              </a:r>
              <a:endParaRPr lang="en-US" sz="2400" b="1" kern="1200" dirty="0">
                <a:solidFill>
                  <a:schemeClr val="tx1"/>
                </a:solidFill>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5EE31ED9-4766-6FCF-F221-6680D65C4F2A}"/>
              </a:ext>
            </a:extLst>
          </p:cNvPr>
          <p:cNvGrpSpPr/>
          <p:nvPr/>
        </p:nvGrpSpPr>
        <p:grpSpPr>
          <a:xfrm>
            <a:off x="3672116" y="1710236"/>
            <a:ext cx="2828851" cy="1409639"/>
            <a:chOff x="1985945" y="239383"/>
            <a:chExt cx="1473126" cy="1473126"/>
          </a:xfrm>
          <a:solidFill>
            <a:schemeClr val="accent1">
              <a:lumMod val="20000"/>
              <a:lumOff val="80000"/>
            </a:schemeClr>
          </a:solidFill>
        </p:grpSpPr>
        <p:sp>
          <p:nvSpPr>
            <p:cNvPr id="22" name="Rectangle: Rounded Corners 21">
              <a:extLst>
                <a:ext uri="{FF2B5EF4-FFF2-40B4-BE49-F238E27FC236}">
                  <a16:creationId xmlns:a16="http://schemas.microsoft.com/office/drawing/2014/main" id="{F1A9041E-400E-9CDC-1749-F1060973F13A}"/>
                </a:ext>
              </a:extLst>
            </p:cNvPr>
            <p:cNvSpPr/>
            <p:nvPr/>
          </p:nvSpPr>
          <p:spPr>
            <a:xfrm>
              <a:off x="1985945" y="239383"/>
              <a:ext cx="1473126" cy="147312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ctangle: Rounded Corners 4">
              <a:extLst>
                <a:ext uri="{FF2B5EF4-FFF2-40B4-BE49-F238E27FC236}">
                  <a16:creationId xmlns:a16="http://schemas.microsoft.com/office/drawing/2014/main" id="{6A3C59AB-839B-10A1-BDF3-8A24D347DB16}"/>
                </a:ext>
              </a:extLst>
            </p:cNvPr>
            <p:cNvSpPr txBox="1"/>
            <p:nvPr/>
          </p:nvSpPr>
          <p:spPr>
            <a:xfrm>
              <a:off x="2057857" y="311295"/>
              <a:ext cx="1329302" cy="132930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SA" sz="2400" b="1" kern="1200" dirty="0">
                  <a:solidFill>
                    <a:schemeClr val="tx1"/>
                  </a:solidFill>
                  <a:latin typeface="Arial" panose="020B0604020202020204" pitchFamily="34" charset="0"/>
                  <a:cs typeface="Arial" panose="020B0604020202020204" pitchFamily="34" charset="0"/>
                </a:rPr>
                <a:t>القيام بذلك بأسرع وقت ممكن</a:t>
              </a:r>
              <a:endParaRPr lang="en-US" sz="2400" b="1" kern="1200" dirty="0">
                <a:solidFill>
                  <a:schemeClr val="tx1"/>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67D29DAC-14AC-9975-93FA-5D2469D37AAA}"/>
              </a:ext>
            </a:extLst>
          </p:cNvPr>
          <p:cNvGrpSpPr/>
          <p:nvPr/>
        </p:nvGrpSpPr>
        <p:grpSpPr>
          <a:xfrm>
            <a:off x="6764793" y="3402442"/>
            <a:ext cx="2846575" cy="1409639"/>
            <a:chOff x="1985945" y="239383"/>
            <a:chExt cx="1473126" cy="1473126"/>
          </a:xfrm>
          <a:solidFill>
            <a:schemeClr val="accent1">
              <a:lumMod val="20000"/>
              <a:lumOff val="80000"/>
            </a:schemeClr>
          </a:solidFill>
        </p:grpSpPr>
        <p:sp>
          <p:nvSpPr>
            <p:cNvPr id="28" name="Rectangle: Rounded Corners 27">
              <a:extLst>
                <a:ext uri="{FF2B5EF4-FFF2-40B4-BE49-F238E27FC236}">
                  <a16:creationId xmlns:a16="http://schemas.microsoft.com/office/drawing/2014/main" id="{8CD6AE3B-BDF9-2DD8-04B5-88C7DE1288C3}"/>
                </a:ext>
              </a:extLst>
            </p:cNvPr>
            <p:cNvSpPr/>
            <p:nvPr/>
          </p:nvSpPr>
          <p:spPr>
            <a:xfrm>
              <a:off x="1985945" y="239383"/>
              <a:ext cx="1473126" cy="147312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ectangle: Rounded Corners 4">
              <a:extLst>
                <a:ext uri="{FF2B5EF4-FFF2-40B4-BE49-F238E27FC236}">
                  <a16:creationId xmlns:a16="http://schemas.microsoft.com/office/drawing/2014/main" id="{C91308FB-1259-2DA3-0EF9-CD56AB8FC9E9}"/>
                </a:ext>
              </a:extLst>
            </p:cNvPr>
            <p:cNvSpPr txBox="1"/>
            <p:nvPr/>
          </p:nvSpPr>
          <p:spPr>
            <a:xfrm>
              <a:off x="2057857" y="311295"/>
              <a:ext cx="1329302" cy="132930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SA" sz="2400" b="1" kern="1200" dirty="0">
                  <a:solidFill>
                    <a:schemeClr val="tx1"/>
                  </a:solidFill>
                  <a:latin typeface="Arial" panose="020B0604020202020204" pitchFamily="34" charset="0"/>
                  <a:cs typeface="Arial" panose="020B0604020202020204" pitchFamily="34" charset="0"/>
                </a:rPr>
                <a:t>إسقاط المهام</a:t>
              </a:r>
              <a:endParaRPr lang="en-US" sz="2400" b="1" kern="1200" dirty="0">
                <a:solidFill>
                  <a:schemeClr val="tx1"/>
                </a:solidFill>
                <a:latin typeface="Arial" panose="020B0604020202020204" pitchFamily="34" charset="0"/>
                <a:cs typeface="Arial" panose="020B0604020202020204" pitchFamily="34" charset="0"/>
              </a:endParaRPr>
            </a:p>
          </p:txBody>
        </p:sp>
      </p:grpSp>
      <p:sp>
        <p:nvSpPr>
          <p:cNvPr id="5" name="Title 4">
            <a:extLst>
              <a:ext uri="{FF2B5EF4-FFF2-40B4-BE49-F238E27FC236}">
                <a16:creationId xmlns:a16="http://schemas.microsoft.com/office/drawing/2014/main" id="{AF23DF4F-E887-750F-06FC-39D347572170}"/>
              </a:ext>
            </a:extLst>
          </p:cNvPr>
          <p:cNvSpPr>
            <a:spLocks noGrp="1"/>
          </p:cNvSpPr>
          <p:nvPr>
            <p:ph type="title"/>
          </p:nvPr>
        </p:nvSpPr>
        <p:spPr/>
        <p:txBody>
          <a:bodyPr/>
          <a:lstStyle/>
          <a:p>
            <a:pPr rtl="1"/>
            <a:r>
              <a:rPr lang="en-CA" dirty="0">
                <a:latin typeface="Calibri" panose="020F0502020204030204" pitchFamily="34" charset="0"/>
                <a:cs typeface="Calibri" panose="020F0502020204030204" pitchFamily="34" charset="0"/>
              </a:rPr>
              <a:t>كيفية تحديد أولويات عمل الحالة</a:t>
            </a: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F758C63-B2DD-D94F-F42A-8A8FD3DC6322}"/>
              </a:ext>
            </a:extLst>
          </p:cNvPr>
          <p:cNvSpPr txBox="1"/>
          <p:nvPr/>
        </p:nvSpPr>
        <p:spPr>
          <a:xfrm>
            <a:off x="1920153" y="1947900"/>
            <a:ext cx="960519" cy="646331"/>
          </a:xfrm>
          <a:prstGeom prst="rect">
            <a:avLst/>
          </a:prstGeom>
          <a:noFill/>
        </p:spPr>
        <p:txBody>
          <a:bodyPr wrap="none" rtlCol="0">
            <a:spAutoFit/>
          </a:bodyPr>
          <a:lstStyle/>
          <a:p>
            <a:pPr algn="r" rtl="1"/>
            <a:r>
              <a:rPr lang="en-US" sz="3600" b="1" dirty="0">
                <a:solidFill>
                  <a:schemeClr val="accent1"/>
                </a:solidFill>
                <a:latin typeface="Britannic Bold" panose="020B0903060703020204" pitchFamily="34" charset="0"/>
                <a:cs typeface="Arial" panose="020B0604020202020204" pitchFamily="34" charset="0"/>
              </a:rPr>
              <a:t>! ! !</a:t>
            </a:r>
          </a:p>
        </p:txBody>
      </p:sp>
      <p:grpSp>
        <p:nvGrpSpPr>
          <p:cNvPr id="11" name="Group 10">
            <a:extLst>
              <a:ext uri="{FF2B5EF4-FFF2-40B4-BE49-F238E27FC236}">
                <a16:creationId xmlns:a16="http://schemas.microsoft.com/office/drawing/2014/main" id="{C96A5699-53A8-A7CF-6A40-B2F496A21F57}"/>
              </a:ext>
            </a:extLst>
          </p:cNvPr>
          <p:cNvGrpSpPr/>
          <p:nvPr/>
        </p:nvGrpSpPr>
        <p:grpSpPr>
          <a:xfrm>
            <a:off x="8188081" y="5400401"/>
            <a:ext cx="435844" cy="435844"/>
            <a:chOff x="6784825" y="4717805"/>
            <a:chExt cx="1170980" cy="1170980"/>
          </a:xfrm>
        </p:grpSpPr>
        <p:sp>
          <p:nvSpPr>
            <p:cNvPr id="12" name="Oval 11">
              <a:extLst>
                <a:ext uri="{FF2B5EF4-FFF2-40B4-BE49-F238E27FC236}">
                  <a16:creationId xmlns:a16="http://schemas.microsoft.com/office/drawing/2014/main" id="{DDDAC9FF-07AB-D3C8-7C62-CA971CEB987F}"/>
                </a:ext>
              </a:extLst>
            </p:cNvPr>
            <p:cNvSpPr/>
            <p:nvPr/>
          </p:nvSpPr>
          <p:spPr>
            <a:xfrm>
              <a:off x="6784825" y="4717805"/>
              <a:ext cx="1170980" cy="1170980"/>
            </a:xfrm>
            <a:prstGeom prst="ellipse">
              <a:avLst/>
            </a:prstGeom>
            <a:solidFill>
              <a:schemeClr val="accent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Oval 12">
              <a:extLst>
                <a:ext uri="{FF2B5EF4-FFF2-40B4-BE49-F238E27FC236}">
                  <a16:creationId xmlns:a16="http://schemas.microsoft.com/office/drawing/2014/main" id="{C5252068-B3F8-97F9-47E4-5228364EC332}"/>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Rectangle 13">
              <a:extLst>
                <a:ext uri="{FF2B5EF4-FFF2-40B4-BE49-F238E27FC236}">
                  <a16:creationId xmlns:a16="http://schemas.microsoft.com/office/drawing/2014/main" id="{35FE5DB6-7C5F-CD91-53E4-B31F22C46ECF}"/>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4" name="Rectangle 23">
              <a:extLst>
                <a:ext uri="{FF2B5EF4-FFF2-40B4-BE49-F238E27FC236}">
                  <a16:creationId xmlns:a16="http://schemas.microsoft.com/office/drawing/2014/main" id="{3206BAA2-D7D7-D051-BFCD-BA08A6C3F6E6}"/>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25" name="Group 24">
            <a:extLst>
              <a:ext uri="{FF2B5EF4-FFF2-40B4-BE49-F238E27FC236}">
                <a16:creationId xmlns:a16="http://schemas.microsoft.com/office/drawing/2014/main" id="{CEA63BCB-9EEF-8C2C-7D69-ABE00E6478F5}"/>
              </a:ext>
            </a:extLst>
          </p:cNvPr>
          <p:cNvGrpSpPr/>
          <p:nvPr/>
        </p:nvGrpSpPr>
        <p:grpSpPr>
          <a:xfrm>
            <a:off x="8738677" y="5400401"/>
            <a:ext cx="435844" cy="435844"/>
            <a:chOff x="6784825" y="4717805"/>
            <a:chExt cx="1170980" cy="1170980"/>
          </a:xfrm>
        </p:grpSpPr>
        <p:sp>
          <p:nvSpPr>
            <p:cNvPr id="26" name="Oval 25">
              <a:extLst>
                <a:ext uri="{FF2B5EF4-FFF2-40B4-BE49-F238E27FC236}">
                  <a16:creationId xmlns:a16="http://schemas.microsoft.com/office/drawing/2014/main" id="{348C2176-EE62-9590-99E9-987081BF6327}"/>
                </a:ext>
              </a:extLst>
            </p:cNvPr>
            <p:cNvSpPr/>
            <p:nvPr/>
          </p:nvSpPr>
          <p:spPr>
            <a:xfrm>
              <a:off x="6784825" y="4717805"/>
              <a:ext cx="1170980" cy="1170980"/>
            </a:xfrm>
            <a:prstGeom prst="ellipse">
              <a:avLst/>
            </a:prstGeom>
            <a:solidFill>
              <a:schemeClr val="accent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0" name="Oval 29">
              <a:extLst>
                <a:ext uri="{FF2B5EF4-FFF2-40B4-BE49-F238E27FC236}">
                  <a16:creationId xmlns:a16="http://schemas.microsoft.com/office/drawing/2014/main" id="{6EF02BD6-F2E6-5CE1-3DB8-022B59DB38EF}"/>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1" name="Rectangle 30">
              <a:extLst>
                <a:ext uri="{FF2B5EF4-FFF2-40B4-BE49-F238E27FC236}">
                  <a16:creationId xmlns:a16="http://schemas.microsoft.com/office/drawing/2014/main" id="{38834296-14F7-BA9B-3EBD-A2E8178784DB}"/>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Rectangle 31">
              <a:extLst>
                <a:ext uri="{FF2B5EF4-FFF2-40B4-BE49-F238E27FC236}">
                  <a16:creationId xmlns:a16="http://schemas.microsoft.com/office/drawing/2014/main" id="{D9C2A1E8-01D2-B261-0076-4A81ECF3F75F}"/>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33" name="Group 32">
            <a:extLst>
              <a:ext uri="{FF2B5EF4-FFF2-40B4-BE49-F238E27FC236}">
                <a16:creationId xmlns:a16="http://schemas.microsoft.com/office/drawing/2014/main" id="{930060D6-3C83-6166-BF28-1A039E7ECD2F}"/>
              </a:ext>
            </a:extLst>
          </p:cNvPr>
          <p:cNvGrpSpPr/>
          <p:nvPr/>
        </p:nvGrpSpPr>
        <p:grpSpPr>
          <a:xfrm>
            <a:off x="9270784" y="5400401"/>
            <a:ext cx="435844" cy="435844"/>
            <a:chOff x="6784825" y="4717805"/>
            <a:chExt cx="1170980" cy="1170980"/>
          </a:xfrm>
        </p:grpSpPr>
        <p:sp>
          <p:nvSpPr>
            <p:cNvPr id="34" name="Oval 33">
              <a:extLst>
                <a:ext uri="{FF2B5EF4-FFF2-40B4-BE49-F238E27FC236}">
                  <a16:creationId xmlns:a16="http://schemas.microsoft.com/office/drawing/2014/main" id="{9DA3262C-EAA6-A8F0-30AD-54C451A9B2DC}"/>
                </a:ext>
              </a:extLst>
            </p:cNvPr>
            <p:cNvSpPr/>
            <p:nvPr/>
          </p:nvSpPr>
          <p:spPr>
            <a:xfrm>
              <a:off x="6784825" y="4717805"/>
              <a:ext cx="1170980" cy="1170980"/>
            </a:xfrm>
            <a:prstGeom prst="ellipse">
              <a:avLst/>
            </a:prstGeom>
            <a:solidFill>
              <a:schemeClr val="accent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5" name="Oval 34">
              <a:extLst>
                <a:ext uri="{FF2B5EF4-FFF2-40B4-BE49-F238E27FC236}">
                  <a16:creationId xmlns:a16="http://schemas.microsoft.com/office/drawing/2014/main" id="{D545D0A7-9E45-0D97-DBB5-7362F5E582EB}"/>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6" name="Rectangle 35">
              <a:extLst>
                <a:ext uri="{FF2B5EF4-FFF2-40B4-BE49-F238E27FC236}">
                  <a16:creationId xmlns:a16="http://schemas.microsoft.com/office/drawing/2014/main" id="{01BBBBEA-4770-4A97-250A-7F110AF926A9}"/>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7" name="Rectangle 36">
              <a:extLst>
                <a:ext uri="{FF2B5EF4-FFF2-40B4-BE49-F238E27FC236}">
                  <a16:creationId xmlns:a16="http://schemas.microsoft.com/office/drawing/2014/main" id="{E9FE9231-DE92-E3BE-4E5C-D52F38C0ACFF}"/>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38" name="Group 37">
            <a:extLst>
              <a:ext uri="{FF2B5EF4-FFF2-40B4-BE49-F238E27FC236}">
                <a16:creationId xmlns:a16="http://schemas.microsoft.com/office/drawing/2014/main" id="{5FDB4125-4D3E-1183-7CBB-7C68CA1B935C}"/>
              </a:ext>
            </a:extLst>
          </p:cNvPr>
          <p:cNvGrpSpPr/>
          <p:nvPr/>
        </p:nvGrpSpPr>
        <p:grpSpPr>
          <a:xfrm>
            <a:off x="3454194" y="5323599"/>
            <a:ext cx="435844" cy="435844"/>
            <a:chOff x="6784825" y="4717805"/>
            <a:chExt cx="1170980" cy="1170980"/>
          </a:xfrm>
        </p:grpSpPr>
        <p:sp>
          <p:nvSpPr>
            <p:cNvPr id="39" name="Oval 38">
              <a:extLst>
                <a:ext uri="{FF2B5EF4-FFF2-40B4-BE49-F238E27FC236}">
                  <a16:creationId xmlns:a16="http://schemas.microsoft.com/office/drawing/2014/main" id="{47D3A1AA-53FF-F9C2-6942-5F1F8C653017}"/>
                </a:ext>
              </a:extLst>
            </p:cNvPr>
            <p:cNvSpPr/>
            <p:nvPr/>
          </p:nvSpPr>
          <p:spPr>
            <a:xfrm>
              <a:off x="6784825" y="4717805"/>
              <a:ext cx="1170980" cy="1170980"/>
            </a:xfrm>
            <a:prstGeom prst="ellipse">
              <a:avLst/>
            </a:prstGeom>
            <a:solidFill>
              <a:schemeClr val="accent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0" name="Oval 39">
              <a:extLst>
                <a:ext uri="{FF2B5EF4-FFF2-40B4-BE49-F238E27FC236}">
                  <a16:creationId xmlns:a16="http://schemas.microsoft.com/office/drawing/2014/main" id="{6DA724E5-34D9-7D03-8A8D-209716F7BD20}"/>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1" name="Rectangle 40">
              <a:extLst>
                <a:ext uri="{FF2B5EF4-FFF2-40B4-BE49-F238E27FC236}">
                  <a16:creationId xmlns:a16="http://schemas.microsoft.com/office/drawing/2014/main" id="{8B8C0EDD-6802-5DB8-9E51-13A612904D43}"/>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2" name="Rectangle 41">
              <a:extLst>
                <a:ext uri="{FF2B5EF4-FFF2-40B4-BE49-F238E27FC236}">
                  <a16:creationId xmlns:a16="http://schemas.microsoft.com/office/drawing/2014/main" id="{7B084327-F86D-048C-97A9-0A666241F5DB}"/>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43" name="TextBox 42">
            <a:extLst>
              <a:ext uri="{FF2B5EF4-FFF2-40B4-BE49-F238E27FC236}">
                <a16:creationId xmlns:a16="http://schemas.microsoft.com/office/drawing/2014/main" id="{AC26429B-F1FF-69C5-6A05-F7E78CE838D9}"/>
              </a:ext>
            </a:extLst>
          </p:cNvPr>
          <p:cNvSpPr txBox="1"/>
          <p:nvPr/>
        </p:nvSpPr>
        <p:spPr>
          <a:xfrm>
            <a:off x="2119481" y="4160339"/>
            <a:ext cx="351378" cy="646331"/>
          </a:xfrm>
          <a:prstGeom prst="rect">
            <a:avLst/>
          </a:prstGeom>
          <a:noFill/>
        </p:spPr>
        <p:txBody>
          <a:bodyPr wrap="none" rtlCol="0">
            <a:spAutoFit/>
          </a:bodyPr>
          <a:lstStyle/>
          <a:p>
            <a:pPr algn="r" rtl="1"/>
            <a:r>
              <a:rPr lang="en-US" sz="3600" b="1" dirty="0">
                <a:solidFill>
                  <a:schemeClr val="accent1"/>
                </a:solidFill>
                <a:latin typeface="Britannic Bold" panose="020B0903060703020204" pitchFamily="34" charset="0"/>
                <a:cs typeface="Arial" panose="020B0604020202020204" pitchFamily="34" charset="0"/>
              </a:rPr>
              <a:t>!</a:t>
            </a:r>
          </a:p>
        </p:txBody>
      </p:sp>
      <p:cxnSp>
        <p:nvCxnSpPr>
          <p:cNvPr id="47" name="Straight Arrow Connector 46">
            <a:extLst>
              <a:ext uri="{FF2B5EF4-FFF2-40B4-BE49-F238E27FC236}">
                <a16:creationId xmlns:a16="http://schemas.microsoft.com/office/drawing/2014/main" id="{807E8122-3C05-A013-F751-1282038D96B1}"/>
              </a:ext>
            </a:extLst>
          </p:cNvPr>
          <p:cNvCxnSpPr>
            <a:cxnSpLocks/>
          </p:cNvCxnSpPr>
          <p:nvPr/>
        </p:nvCxnSpPr>
        <p:spPr>
          <a:xfrm flipV="1">
            <a:off x="3338286" y="1567543"/>
            <a:ext cx="0" cy="36066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571FA6E-BDEB-1D29-B278-AED235FDFB21}"/>
              </a:ext>
            </a:extLst>
          </p:cNvPr>
          <p:cNvCxnSpPr>
            <a:cxnSpLocks/>
          </p:cNvCxnSpPr>
          <p:nvPr/>
        </p:nvCxnSpPr>
        <p:spPr>
          <a:xfrm>
            <a:off x="3338286" y="5174165"/>
            <a:ext cx="63717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365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72">
            <a:extLst>
              <a:ext uri="{FF2B5EF4-FFF2-40B4-BE49-F238E27FC236}">
                <a16:creationId xmlns:a16="http://schemas.microsoft.com/office/drawing/2014/main" id="{93D8C93B-148E-C483-A2EA-8AC05A29A027}"/>
              </a:ext>
            </a:extLst>
          </p:cNvPr>
          <p:cNvSpPr txBox="1">
            <a:spLocks/>
          </p:cNvSpPr>
          <p:nvPr/>
        </p:nvSpPr>
        <p:spPr>
          <a:xfrm>
            <a:off x="5518288" y="1795548"/>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4262192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F07E2-14BD-ABE7-E913-C65AFF54E845}"/>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نقاط التعلم الأساسية</a:t>
            </a:r>
            <a:endParaRPr lang="en-BE" dirty="0">
              <a:latin typeface="Calibri" panose="020F0502020204030204" pitchFamily="34" charset="0"/>
              <a:cs typeface="Calibri" panose="020F0502020204030204" pitchFamily="34" charset="0"/>
            </a:endParaRPr>
          </a:p>
        </p:txBody>
      </p:sp>
      <p:sp>
        <p:nvSpPr>
          <p:cNvPr id="4" name="Google Shape;574;p18">
            <a:extLst>
              <a:ext uri="{FF2B5EF4-FFF2-40B4-BE49-F238E27FC236}">
                <a16:creationId xmlns:a16="http://schemas.microsoft.com/office/drawing/2014/main" id="{D59A82B1-296C-63FE-07A7-6E668E1F8B62}"/>
              </a:ext>
            </a:extLst>
          </p:cNvPr>
          <p:cNvSpPr/>
          <p:nvPr/>
        </p:nvSpPr>
        <p:spPr>
          <a:xfrm>
            <a:off x="1911657" y="2084186"/>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8" name="TextBox 7">
            <a:extLst>
              <a:ext uri="{FF2B5EF4-FFF2-40B4-BE49-F238E27FC236}">
                <a16:creationId xmlns:a16="http://schemas.microsoft.com/office/drawing/2014/main" id="{EA9766F1-C9D9-A1B6-E1F3-26431F31D31C}"/>
              </a:ext>
            </a:extLst>
          </p:cNvPr>
          <p:cNvSpPr txBox="1"/>
          <p:nvPr/>
        </p:nvSpPr>
        <p:spPr>
          <a:xfrm>
            <a:off x="8049603" y="3722255"/>
            <a:ext cx="2895878" cy="1323439"/>
          </a:xfrm>
          <a:prstGeom prst="rect">
            <a:avLst/>
          </a:prstGeom>
          <a:noFill/>
        </p:spPr>
        <p:txBody>
          <a:bodyPr wrap="square" rtlCol="0">
            <a:spAutoFit/>
          </a:bodyPr>
          <a:lstStyle/>
          <a:p>
            <a:pPr algn="r" rtl="1"/>
            <a:r>
              <a:rPr lang="en-US" sz="2000" dirty="0">
                <a:latin typeface="Calibri" panose="020F0502020204030204" pitchFamily="34" charset="0"/>
                <a:ea typeface="Calibri" panose="020F0502020204030204" pitchFamily="34" charset="0"/>
                <a:cs typeface="Calibri" panose="020F0502020204030204" pitchFamily="34" charset="0"/>
              </a:rPr>
              <a:t>يحتاج أخصائي الحالة إلى إدارة وقته جيدًا ، وإعطاء الأولوية لنقاط العمل بناءً على </a:t>
            </a:r>
            <a:r>
              <a:rPr lang="ar-SA" sz="2000" dirty="0">
                <a:latin typeface="Calibri" panose="020F0502020204030204" pitchFamily="34" charset="0"/>
                <a:ea typeface="Calibri" panose="020F0502020204030204" pitchFamily="34" charset="0"/>
                <a:cs typeface="Calibri" panose="020F0502020204030204" pitchFamily="34" charset="0"/>
              </a:rPr>
              <a:t>الضرورة</a:t>
            </a:r>
            <a:r>
              <a:rPr lang="en-US" sz="2000" dirty="0">
                <a:latin typeface="Calibri" panose="020F0502020204030204" pitchFamily="34" charset="0"/>
                <a:ea typeface="Calibri" panose="020F0502020204030204" pitchFamily="34" charset="0"/>
                <a:cs typeface="Calibri" panose="020F0502020204030204" pitchFamily="34" charset="0"/>
              </a:rPr>
              <a:t> والأهمية</a:t>
            </a:r>
            <a:endParaRPr lang="en-BE" sz="2000" dirty="0">
              <a:latin typeface="Calibri" panose="020F0502020204030204" pitchFamily="34" charset="0"/>
              <a:cs typeface="Calibri" panose="020F0502020204030204" pitchFamily="34" charset="0"/>
            </a:endParaRPr>
          </a:p>
        </p:txBody>
      </p:sp>
      <p:sp>
        <p:nvSpPr>
          <p:cNvPr id="9" name="Google Shape;572;p18">
            <a:extLst>
              <a:ext uri="{FF2B5EF4-FFF2-40B4-BE49-F238E27FC236}">
                <a16:creationId xmlns:a16="http://schemas.microsoft.com/office/drawing/2014/main" id="{511BFEC3-661C-7C1F-BEEF-2361DDCCCBD5}"/>
              </a:ext>
            </a:extLst>
          </p:cNvPr>
          <p:cNvSpPr/>
          <p:nvPr/>
        </p:nvSpPr>
        <p:spPr>
          <a:xfrm>
            <a:off x="8971762" y="2084186"/>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5" name="TextBox 4">
            <a:extLst>
              <a:ext uri="{FF2B5EF4-FFF2-40B4-BE49-F238E27FC236}">
                <a16:creationId xmlns:a16="http://schemas.microsoft.com/office/drawing/2014/main" id="{BB6FF535-CA73-82ED-2844-60A0CBB0341D}"/>
              </a:ext>
            </a:extLst>
          </p:cNvPr>
          <p:cNvSpPr txBox="1"/>
          <p:nvPr/>
        </p:nvSpPr>
        <p:spPr>
          <a:xfrm>
            <a:off x="951537" y="3722255"/>
            <a:ext cx="2971800" cy="1323439"/>
          </a:xfrm>
          <a:prstGeom prst="rect">
            <a:avLst/>
          </a:prstGeom>
          <a:noFill/>
        </p:spPr>
        <p:txBody>
          <a:bodyPr wrap="square" rtlCol="0">
            <a:spAutoFit/>
          </a:bodyPr>
          <a:lstStyle/>
          <a:p>
            <a:pPr algn="r" rtl="1"/>
            <a:r>
              <a:rPr lang="en-GB" sz="2000" b="0" i="0" u="none" strike="noStrike" baseline="0" dirty="0">
                <a:latin typeface="Calibri" panose="020F0502020204030204" pitchFamily="34" charset="0"/>
                <a:cs typeface="Calibri" panose="020F0502020204030204" pitchFamily="34" charset="0"/>
              </a:rPr>
              <a:t>لا ينبغي أن يتولى أخصائي الحالة </a:t>
            </a:r>
            <a:r>
              <a:rPr lang="ar-SA" sz="2000" b="0" i="0" u="none" strike="noStrike" baseline="0" dirty="0">
                <a:latin typeface="Calibri" panose="020F0502020204030204" pitchFamily="34" charset="0"/>
                <a:cs typeface="Calibri" panose="020F0502020204030204" pitchFamily="34" charset="0"/>
              </a:rPr>
              <a:t>حالات </a:t>
            </a:r>
            <a:r>
              <a:rPr lang="en-GB" sz="2000" b="0" i="0" u="none" strike="noStrike" baseline="0" dirty="0">
                <a:latin typeface="Calibri" panose="020F0502020204030204" pitchFamily="34" charset="0"/>
                <a:cs typeface="Calibri" panose="020F0502020204030204" pitchFamily="34" charset="0"/>
              </a:rPr>
              <a:t>أكثر مما يمكنه التعامل معها. تظل جودة الدعم هي الأولوية</a:t>
            </a:r>
            <a:endParaRPr lang="en-BE" sz="2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3DC5DDA-3085-2F36-EC1B-5C975FCE476D}"/>
              </a:ext>
            </a:extLst>
          </p:cNvPr>
          <p:cNvSpPr txBox="1"/>
          <p:nvPr/>
        </p:nvSpPr>
        <p:spPr>
          <a:xfrm>
            <a:off x="4584251" y="3722255"/>
            <a:ext cx="2895878" cy="1015663"/>
          </a:xfrm>
          <a:prstGeom prst="rect">
            <a:avLst/>
          </a:prstGeom>
          <a:noFill/>
        </p:spPr>
        <p:txBody>
          <a:bodyPr wrap="square" rtlCol="0">
            <a:spAutoFit/>
          </a:bodyPr>
          <a:lstStyle/>
          <a:p>
            <a:pPr algn="ctr" rtl="1"/>
            <a:r>
              <a:rPr lang="en-US" sz="2000" dirty="0">
                <a:latin typeface="Calibri" panose="020F0502020204030204" pitchFamily="34" charset="0"/>
                <a:ea typeface="Calibri" panose="020F0502020204030204" pitchFamily="34" charset="0"/>
                <a:cs typeface="Calibri" panose="020F0502020204030204" pitchFamily="34" charset="0"/>
              </a:rPr>
              <a:t>يجب على المشرف دعم أخصائي الحالة في تتبع وإدارة ع</a:t>
            </a:r>
            <a:r>
              <a:rPr lang="ar-SA" sz="2000" dirty="0">
                <a:latin typeface="Calibri" panose="020F0502020204030204" pitchFamily="34" charset="0"/>
                <a:ea typeface="Calibri" panose="020F0502020204030204" pitchFamily="34" charset="0"/>
                <a:cs typeface="Calibri" panose="020F0502020204030204" pitchFamily="34" charset="0"/>
              </a:rPr>
              <a:t>دد</a:t>
            </a:r>
            <a:r>
              <a:rPr lang="en-US" sz="2000" dirty="0">
                <a:latin typeface="Calibri" panose="020F0502020204030204" pitchFamily="34" charset="0"/>
                <a:ea typeface="Calibri" panose="020F0502020204030204" pitchFamily="34" charset="0"/>
                <a:cs typeface="Calibri" panose="020F0502020204030204" pitchFamily="34" charset="0"/>
              </a:rPr>
              <a:t> ال</a:t>
            </a:r>
            <a:r>
              <a:rPr lang="ar-SA" sz="2000" dirty="0">
                <a:latin typeface="Calibri" panose="020F0502020204030204" pitchFamily="34" charset="0"/>
                <a:ea typeface="Calibri" panose="020F0502020204030204" pitchFamily="34" charset="0"/>
                <a:cs typeface="Calibri" panose="020F0502020204030204" pitchFamily="34" charset="0"/>
              </a:rPr>
              <a:t>حالات</a:t>
            </a:r>
            <a:endParaRPr lang="en-BE" sz="2000" dirty="0">
              <a:latin typeface="Calibri" panose="020F0502020204030204" pitchFamily="34" charset="0"/>
              <a:cs typeface="Calibri" panose="020F0502020204030204" pitchFamily="34" charset="0"/>
            </a:endParaRPr>
          </a:p>
        </p:txBody>
      </p:sp>
      <p:sp>
        <p:nvSpPr>
          <p:cNvPr id="7" name="Google Shape;572;p18">
            <a:extLst>
              <a:ext uri="{FF2B5EF4-FFF2-40B4-BE49-F238E27FC236}">
                <a16:creationId xmlns:a16="http://schemas.microsoft.com/office/drawing/2014/main" id="{33068091-334D-0016-6316-4E34DDFA618A}"/>
              </a:ext>
            </a:extLst>
          </p:cNvPr>
          <p:cNvSpPr/>
          <p:nvPr/>
        </p:nvSpPr>
        <p:spPr>
          <a:xfrm>
            <a:off x="5506410" y="2084186"/>
            <a:ext cx="1051560" cy="1051560"/>
          </a:xfrm>
          <a:prstGeom prst="star5">
            <a:avLst>
              <a:gd name="adj" fmla="val 28143"/>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1694311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cxnSp>
        <p:nvCxnSpPr>
          <p:cNvPr id="266" name="Google Shape;266;p70"/>
          <p:cNvCxnSpPr/>
          <p:nvPr/>
        </p:nvCxnSpPr>
        <p:spPr>
          <a:xfrm>
            <a:off x="7693349" y="570272"/>
            <a:ext cx="0" cy="5685241"/>
          </a:xfrm>
          <a:prstGeom prst="straightConnector1">
            <a:avLst/>
          </a:prstGeom>
          <a:noFill/>
          <a:ln w="28575" cap="flat" cmpd="sng">
            <a:solidFill>
              <a:schemeClr val="lt1"/>
            </a:solidFill>
            <a:prstDash val="solid"/>
            <a:miter lim="800000"/>
            <a:headEnd type="none" w="sm" len="sm"/>
            <a:tailEnd type="none" w="sm" len="sm"/>
          </a:ln>
        </p:spPr>
      </p:cxnSp>
      <p:sp>
        <p:nvSpPr>
          <p:cNvPr id="267" name="Google Shape;267;p70"/>
          <p:cNvSpPr txBox="1"/>
          <p:nvPr/>
        </p:nvSpPr>
        <p:spPr>
          <a:xfrm>
            <a:off x="7975673" y="277885"/>
            <a:ext cx="3443713" cy="64629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chemeClr val="lt1"/>
              </a:buClr>
              <a:buSzPts val="1800"/>
              <a:buFont typeface="Helvetica Neue"/>
              <a:buNone/>
            </a:pPr>
            <a:r>
              <a:rPr lang="ar-SA"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ا</a:t>
            </a:r>
            <a:r>
              <a:rPr lang="en-US"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فت</a:t>
            </a:r>
            <a:r>
              <a:rPr lang="ar-SA"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تا</a:t>
            </a:r>
            <a:r>
              <a:rPr lang="en-US"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ح الوحدة</a:t>
            </a:r>
            <a:endParaRPr b="1"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algn="ctr" rtl="1">
              <a:lnSpc>
                <a:spcPct val="100000"/>
              </a:lnSpc>
              <a:spcBef>
                <a:spcPts val="0"/>
              </a:spcBef>
              <a:spcAft>
                <a:spcPts val="0"/>
              </a:spcAft>
              <a:buClr>
                <a:schemeClr val="lt1"/>
              </a:buClr>
              <a:buSzPts val="1800"/>
              <a:buFont typeface="Helvetica Neue"/>
              <a:buNone/>
            </a:pPr>
            <a:r>
              <a:rPr lang="ar-SA" i="1"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٣٠ </a:t>
            </a:r>
            <a:r>
              <a:rPr lang="en-US" i="1"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دقيقة</a:t>
            </a:r>
            <a:endParaRPr i="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68" name="Google Shape;268;p70"/>
          <p:cNvSpPr txBox="1"/>
          <p:nvPr/>
        </p:nvSpPr>
        <p:spPr>
          <a:xfrm>
            <a:off x="6001871" y="1843540"/>
            <a:ext cx="1349407" cy="369291"/>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lt1"/>
              </a:buClr>
              <a:buSzPts val="2000"/>
              <a:buFont typeface="Helvetica Neue"/>
              <a:buNone/>
            </a:pPr>
            <a:r>
              <a:rPr lang="en-US" b="1"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استراحة</a:t>
            </a:r>
            <a:endParaRPr b="1" i="1"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69" name="Google Shape;269;p70"/>
          <p:cNvSpPr txBox="1"/>
          <p:nvPr/>
        </p:nvSpPr>
        <p:spPr>
          <a:xfrm>
            <a:off x="7975673" y="2275731"/>
            <a:ext cx="3443714" cy="923289"/>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chemeClr val="lt1"/>
              </a:buClr>
              <a:buSzPts val="1800"/>
              <a:buFont typeface="Helvetica Neue"/>
              <a:buNone/>
            </a:pPr>
            <a:r>
              <a:rPr lang="en-GB"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ما هي مخاطر حماية الطفل الشائعة في السياق الخاص بي؟</a:t>
            </a:r>
            <a:endParaRPr lang="en-US"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endParaRPr>
          </a:p>
          <a:p>
            <a:pPr marL="0" marR="0" lvl="0" indent="0" algn="ctr" rtl="1">
              <a:lnSpc>
                <a:spcPct val="100000"/>
              </a:lnSpc>
              <a:spcBef>
                <a:spcPts val="0"/>
              </a:spcBef>
              <a:spcAft>
                <a:spcPts val="0"/>
              </a:spcAft>
              <a:buClr>
                <a:schemeClr val="lt1"/>
              </a:buClr>
              <a:buSzPts val="1800"/>
              <a:buFont typeface="Helvetica Neue"/>
              <a:buNone/>
            </a:pPr>
            <a:r>
              <a:rPr lang="en-US" i="1" dirty="0">
                <a:solidFill>
                  <a:schemeClr val="lt1"/>
                </a:solidFill>
                <a:latin typeface="Calibri" panose="020F0502020204030204" pitchFamily="34" charset="0"/>
                <a:ea typeface="Helvetica Neue"/>
                <a:cs typeface="Calibri" panose="020F0502020204030204" pitchFamily="34" charset="0"/>
                <a:sym typeface="Helvetica Neue"/>
              </a:rPr>
              <a:t>ساع</a:t>
            </a:r>
            <a:r>
              <a:rPr lang="ar-SA" i="1" dirty="0">
                <a:solidFill>
                  <a:schemeClr val="lt1"/>
                </a:solidFill>
                <a:latin typeface="Calibri" panose="020F0502020204030204" pitchFamily="34" charset="0"/>
                <a:ea typeface="Helvetica Neue"/>
                <a:cs typeface="Calibri" panose="020F0502020204030204" pitchFamily="34" charset="0"/>
                <a:sym typeface="Helvetica Neue"/>
              </a:rPr>
              <a:t>تين</a:t>
            </a:r>
            <a:endParaRPr i="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70" name="Google Shape;270;p70"/>
          <p:cNvSpPr txBox="1"/>
          <p:nvPr/>
        </p:nvSpPr>
        <p:spPr>
          <a:xfrm>
            <a:off x="6001871" y="3244354"/>
            <a:ext cx="1349407" cy="369291"/>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lt1"/>
              </a:buClr>
              <a:buSzPts val="2000"/>
              <a:buFont typeface="Helvetica Neue"/>
              <a:buNone/>
            </a:pPr>
            <a:r>
              <a:rPr lang="ar-SA" b="1"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ال</a:t>
            </a:r>
            <a:r>
              <a:rPr lang="en-US" b="1"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غداء</a:t>
            </a:r>
            <a:endParaRPr b="1" i="1"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71" name="Google Shape;271;p70"/>
          <p:cNvSpPr txBox="1"/>
          <p:nvPr/>
        </p:nvSpPr>
        <p:spPr>
          <a:xfrm>
            <a:off x="6001871" y="4639060"/>
            <a:ext cx="1349407" cy="369291"/>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lt1"/>
              </a:buClr>
              <a:buSzPts val="2000"/>
              <a:buFont typeface="Helvetica Neue"/>
              <a:buNone/>
            </a:pPr>
            <a:r>
              <a:rPr lang="en-US" b="1"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استراحة</a:t>
            </a:r>
            <a:endParaRPr b="1" i="1"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72" name="Google Shape;272;p70"/>
          <p:cNvSpPr txBox="1"/>
          <p:nvPr/>
        </p:nvSpPr>
        <p:spPr>
          <a:xfrm>
            <a:off x="7975673" y="3555433"/>
            <a:ext cx="3443721" cy="1200288"/>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chemeClr val="lt1"/>
              </a:buClr>
              <a:buSzPts val="1800"/>
              <a:buFont typeface="Helvetica Neue"/>
              <a:buNone/>
            </a:pPr>
            <a:r>
              <a:rPr lang="ar-SA"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كيف أقوم بتحليل المخاطر المعقدة لحماية الطفل وأعطي الأولوية للاحتياجات؟</a:t>
            </a:r>
          </a:p>
          <a:p>
            <a:pPr marL="0" marR="0" lvl="0" indent="0" algn="ctr" rtl="1">
              <a:lnSpc>
                <a:spcPct val="100000"/>
              </a:lnSpc>
              <a:spcBef>
                <a:spcPts val="0"/>
              </a:spcBef>
              <a:spcAft>
                <a:spcPts val="0"/>
              </a:spcAft>
              <a:buClr>
                <a:schemeClr val="lt1"/>
              </a:buClr>
              <a:buSzPts val="1800"/>
              <a:buFont typeface="Helvetica Neue"/>
              <a:buNone/>
            </a:pPr>
            <a:r>
              <a:rPr lang="en-US" i="1"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ساعة</a:t>
            </a:r>
            <a:r>
              <a:rPr lang="ar-SA" i="1"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 و</a:t>
            </a:r>
            <a:r>
              <a:rPr lang="en-US" i="1"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 </a:t>
            </a:r>
            <a:r>
              <a:rPr lang="ar-SA" i="1"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٤٥</a:t>
            </a:r>
            <a:r>
              <a:rPr lang="en-US" i="1"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 دقيقة</a:t>
            </a:r>
            <a:endParaRPr i="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73" name="Google Shape;273;p70"/>
          <p:cNvSpPr txBox="1"/>
          <p:nvPr/>
        </p:nvSpPr>
        <p:spPr>
          <a:xfrm>
            <a:off x="7975673" y="5861241"/>
            <a:ext cx="3224991" cy="64629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chemeClr val="lt1"/>
              </a:buClr>
              <a:buSzPts val="2000"/>
              <a:buFont typeface="Helvetica Neue"/>
              <a:buNone/>
            </a:pPr>
            <a:r>
              <a:rPr lang="en-US"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إغلاق</a:t>
            </a:r>
            <a:r>
              <a:rPr lang="ar-SA"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 الوحدة</a:t>
            </a:r>
            <a:endParaRPr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algn="ctr" rtl="1">
              <a:lnSpc>
                <a:spcPct val="100000"/>
              </a:lnSpc>
              <a:spcBef>
                <a:spcPts val="0"/>
              </a:spcBef>
              <a:spcAft>
                <a:spcPts val="0"/>
              </a:spcAft>
              <a:buClr>
                <a:schemeClr val="lt1"/>
              </a:buClr>
              <a:buSzPts val="2000"/>
              <a:buFont typeface="Helvetica Neue"/>
              <a:buNone/>
            </a:pPr>
            <a:r>
              <a:rPr lang="ar-SA" i="1"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٣٠ </a:t>
            </a:r>
            <a:r>
              <a:rPr lang="en-US" i="1"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دقيقة</a:t>
            </a:r>
            <a:endParaRPr i="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74" name="Google Shape;274;p70"/>
          <p:cNvSpPr/>
          <p:nvPr/>
        </p:nvSpPr>
        <p:spPr>
          <a:xfrm rot="1782986">
            <a:off x="7525551" y="48028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75" name="Google Shape;275;p70"/>
          <p:cNvSpPr/>
          <p:nvPr/>
        </p:nvSpPr>
        <p:spPr>
          <a:xfrm rot="1782986">
            <a:off x="7525551" y="1184106"/>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76" name="Google Shape;276;p70"/>
          <p:cNvSpPr/>
          <p:nvPr/>
        </p:nvSpPr>
        <p:spPr>
          <a:xfrm rot="1782986">
            <a:off x="7525551" y="1887928"/>
            <a:ext cx="335595" cy="289306"/>
          </a:xfrm>
          <a:prstGeom prst="hexagon">
            <a:avLst>
              <a:gd name="adj" fmla="val 28965"/>
              <a:gd name="vf" fmla="val 115470"/>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77" name="Google Shape;277;p70"/>
          <p:cNvSpPr/>
          <p:nvPr/>
        </p:nvSpPr>
        <p:spPr>
          <a:xfrm rot="1782986">
            <a:off x="7525551" y="2591750"/>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78" name="Google Shape;278;p70"/>
          <p:cNvSpPr/>
          <p:nvPr/>
        </p:nvSpPr>
        <p:spPr>
          <a:xfrm rot="1782986">
            <a:off x="7525551" y="3295572"/>
            <a:ext cx="335595" cy="289306"/>
          </a:xfrm>
          <a:prstGeom prst="hexagon">
            <a:avLst>
              <a:gd name="adj" fmla="val 28965"/>
              <a:gd name="vf" fmla="val 115470"/>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79" name="Google Shape;279;p70"/>
          <p:cNvSpPr/>
          <p:nvPr/>
        </p:nvSpPr>
        <p:spPr>
          <a:xfrm rot="1782986">
            <a:off x="7525551" y="399939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80" name="Google Shape;280;p70"/>
          <p:cNvSpPr/>
          <p:nvPr/>
        </p:nvSpPr>
        <p:spPr>
          <a:xfrm rot="1782986">
            <a:off x="7525551" y="4703216"/>
            <a:ext cx="335595" cy="289306"/>
          </a:xfrm>
          <a:prstGeom prst="hexagon">
            <a:avLst>
              <a:gd name="adj" fmla="val 28965"/>
              <a:gd name="vf" fmla="val 115470"/>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81" name="Google Shape;281;p70"/>
          <p:cNvSpPr/>
          <p:nvPr/>
        </p:nvSpPr>
        <p:spPr>
          <a:xfrm rot="1782986">
            <a:off x="7525551" y="6110860"/>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282" name="Google Shape;282;p70"/>
          <p:cNvSpPr txBox="1">
            <a:spLocks noGrp="1"/>
          </p:cNvSpPr>
          <p:nvPr>
            <p:ph type="title"/>
          </p:nvPr>
        </p:nvSpPr>
        <p:spPr>
          <a:xfrm>
            <a:off x="1028453" y="3198461"/>
            <a:ext cx="4015311" cy="562168"/>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lt1"/>
              </a:buClr>
              <a:buSzPts val="4800"/>
              <a:buFont typeface="Garamond"/>
              <a:buNone/>
            </a:pPr>
            <a:r>
              <a:rPr lang="ar-SA" dirty="0">
                <a:latin typeface="Calibri" panose="020F0502020204030204" pitchFamily="34" charset="0"/>
                <a:cs typeface="Calibri" panose="020F0502020204030204" pitchFamily="34" charset="0"/>
              </a:rPr>
              <a:t>الأجندة</a:t>
            </a:r>
            <a:endParaRPr dirty="0">
              <a:latin typeface="Calibri" panose="020F0502020204030204" pitchFamily="34" charset="0"/>
              <a:cs typeface="Calibri" panose="020F0502020204030204" pitchFamily="34" charset="0"/>
            </a:endParaRPr>
          </a:p>
        </p:txBody>
      </p:sp>
      <p:sp>
        <p:nvSpPr>
          <p:cNvPr id="283" name="Google Shape;283;p70"/>
          <p:cNvSpPr txBox="1"/>
          <p:nvPr/>
        </p:nvSpPr>
        <p:spPr>
          <a:xfrm>
            <a:off x="7975673" y="4881237"/>
            <a:ext cx="3443715" cy="923289"/>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en-GB"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كيف أ</a:t>
            </a:r>
            <a:r>
              <a:rPr lang="ar-SA"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قوم بت</a:t>
            </a:r>
            <a:r>
              <a:rPr lang="en-GB"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خط</a:t>
            </a:r>
            <a:r>
              <a:rPr lang="ar-SA"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ي</a:t>
            </a:r>
            <a:r>
              <a:rPr lang="en-GB"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ط و</a:t>
            </a:r>
            <a:r>
              <a:rPr lang="ar-SA"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إدارة</a:t>
            </a:r>
            <a:r>
              <a:rPr lang="en-GB"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 ع</a:t>
            </a:r>
            <a:r>
              <a:rPr lang="ar-SA" b="1" dirty="0">
                <a:solidFill>
                  <a:schemeClr val="lt1"/>
                </a:solidFill>
                <a:latin typeface="Calibri" panose="020F0502020204030204" pitchFamily="34" charset="0"/>
                <a:ea typeface="Helvetica Neue"/>
                <a:cs typeface="Calibri" panose="020F0502020204030204" pitchFamily="34" charset="0"/>
                <a:sym typeface="Helvetica Neue"/>
              </a:rPr>
              <a:t>دد</a:t>
            </a:r>
            <a:r>
              <a:rPr lang="en-GB"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 ال</a:t>
            </a:r>
            <a:r>
              <a:rPr lang="ar-SA"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حالات</a:t>
            </a:r>
            <a:r>
              <a:rPr lang="en-GB"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 الخاصة بي؟</a:t>
            </a:r>
          </a:p>
          <a:p>
            <a:pPr marL="0" marR="0" lvl="0" indent="0" algn="ctr" rtl="1">
              <a:lnSpc>
                <a:spcPct val="100000"/>
              </a:lnSpc>
              <a:spcBef>
                <a:spcPts val="0"/>
              </a:spcBef>
              <a:spcAft>
                <a:spcPts val="0"/>
              </a:spcAft>
              <a:buClr>
                <a:srgbClr val="000000"/>
              </a:buClr>
              <a:buSzPts val="1800"/>
              <a:buFont typeface="Arial"/>
              <a:buNone/>
            </a:pPr>
            <a:r>
              <a:rPr lang="en-GB" i="1" dirty="0">
                <a:solidFill>
                  <a:schemeClr val="lt1"/>
                </a:solidFill>
                <a:latin typeface="Calibri" panose="020F0502020204030204" pitchFamily="34" charset="0"/>
                <a:ea typeface="Helvetica Neue"/>
                <a:cs typeface="Calibri" panose="020F0502020204030204" pitchFamily="34" charset="0"/>
                <a:sym typeface="Helvetica Neue"/>
              </a:rPr>
              <a:t>ساعة</a:t>
            </a:r>
            <a:endParaRPr i="1" u="none" strike="noStrike" cap="none" dirty="0">
              <a:solidFill>
                <a:schemeClr val="lt1"/>
              </a:solidFill>
              <a:latin typeface="Calibri" panose="020F0502020204030204" pitchFamily="34" charset="0"/>
              <a:ea typeface="Helvetica Neue"/>
              <a:cs typeface="Calibri" panose="020F0502020204030204" pitchFamily="34" charset="0"/>
              <a:sym typeface="Helvetica Neue"/>
            </a:endParaRPr>
          </a:p>
        </p:txBody>
      </p:sp>
      <p:sp>
        <p:nvSpPr>
          <p:cNvPr id="2" name="Google Shape;283;p70">
            <a:extLst>
              <a:ext uri="{FF2B5EF4-FFF2-40B4-BE49-F238E27FC236}">
                <a16:creationId xmlns:a16="http://schemas.microsoft.com/office/drawing/2014/main" id="{B3874C40-F994-40CE-B1BF-2AE1F6B994D8}"/>
              </a:ext>
            </a:extLst>
          </p:cNvPr>
          <p:cNvSpPr txBox="1"/>
          <p:nvPr/>
        </p:nvSpPr>
        <p:spPr>
          <a:xfrm>
            <a:off x="7975673" y="1038283"/>
            <a:ext cx="3881372" cy="923289"/>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en-GB" b="1" i="0" u="none" strike="noStrike" cap="none" dirty="0">
                <a:solidFill>
                  <a:schemeClr val="lt1"/>
                </a:solidFill>
                <a:latin typeface="Calibri" panose="020F0502020204030204" pitchFamily="34" charset="0"/>
                <a:ea typeface="Helvetica Neue"/>
                <a:cs typeface="Calibri" panose="020F0502020204030204" pitchFamily="34" charset="0"/>
                <a:sym typeface="Helvetica Neue"/>
              </a:rPr>
              <a:t>ما هو نظام حماية الطفل الرسمي في السياق الخاص بي؟</a:t>
            </a:r>
          </a:p>
          <a:p>
            <a:pPr marL="0" marR="0" lvl="0" indent="0" algn="ctr" rtl="1">
              <a:lnSpc>
                <a:spcPct val="100000"/>
              </a:lnSpc>
              <a:spcBef>
                <a:spcPts val="0"/>
              </a:spcBef>
              <a:spcAft>
                <a:spcPts val="0"/>
              </a:spcAft>
              <a:buClr>
                <a:srgbClr val="000000"/>
              </a:buClr>
              <a:buSzPts val="1800"/>
              <a:buFont typeface="Arial"/>
              <a:buNone/>
            </a:pPr>
            <a:r>
              <a:rPr lang="en-GB" i="1" dirty="0">
                <a:solidFill>
                  <a:schemeClr val="lt1"/>
                </a:solidFill>
                <a:latin typeface="Calibri" panose="020F0502020204030204" pitchFamily="34" charset="0"/>
                <a:ea typeface="Helvetica Neue"/>
                <a:cs typeface="Calibri" panose="020F0502020204030204" pitchFamily="34" charset="0"/>
                <a:sym typeface="Helvetica Neue"/>
              </a:rPr>
              <a:t>ساعة</a:t>
            </a:r>
            <a:endParaRPr i="1" u="none" strike="noStrike" cap="none" dirty="0">
              <a:solidFill>
                <a:schemeClr val="lt1"/>
              </a:solidFill>
              <a:latin typeface="Calibri" panose="020F0502020204030204" pitchFamily="34" charset="0"/>
              <a:ea typeface="Helvetica Neue"/>
              <a:cs typeface="Calibri" panose="020F0502020204030204" pitchFamily="34" charset="0"/>
              <a:sym typeface="Helvetica Neue"/>
            </a:endParaRPr>
          </a:p>
        </p:txBody>
      </p:sp>
      <p:sp>
        <p:nvSpPr>
          <p:cNvPr id="3" name="Google Shape;281;p70">
            <a:extLst>
              <a:ext uri="{FF2B5EF4-FFF2-40B4-BE49-F238E27FC236}">
                <a16:creationId xmlns:a16="http://schemas.microsoft.com/office/drawing/2014/main" id="{8F21A612-CBF0-EC34-79A7-30FAF876E21F}"/>
              </a:ext>
            </a:extLst>
          </p:cNvPr>
          <p:cNvSpPr/>
          <p:nvPr/>
        </p:nvSpPr>
        <p:spPr>
          <a:xfrm rot="1782986">
            <a:off x="7525551" y="5407038"/>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3" name="Title 2">
            <a:extLst>
              <a:ext uri="{FF2B5EF4-FFF2-40B4-BE49-F238E27FC236}">
                <a16:creationId xmlns:a16="http://schemas.microsoft.com/office/drawing/2014/main" id="{3975719E-D9CE-F81F-449B-2FD15F87B58A}"/>
              </a:ext>
            </a:extLst>
          </p:cNvPr>
          <p:cNvSpPr>
            <a:spLocks noGrp="1"/>
          </p:cNvSpPr>
          <p:nvPr>
            <p:ph type="title"/>
          </p:nvPr>
        </p:nvSpPr>
        <p:spPr/>
        <p:txBody>
          <a:bodyPr/>
          <a:lstStyle/>
          <a:p>
            <a:pPr algn="r" rtl="1"/>
            <a:r>
              <a:rPr lang="en-CA" sz="2400" b="1" dirty="0">
                <a:solidFill>
                  <a:schemeClr val="bg1"/>
                </a:solidFill>
                <a:latin typeface="Calibri" panose="020F0502020204030204" pitchFamily="34" charset="0"/>
                <a:cs typeface="Calibri" panose="020F0502020204030204" pitchFamily="34" charset="0"/>
              </a:rPr>
              <a:t>الجلسة </a:t>
            </a:r>
            <a:r>
              <a:rPr lang="ar-SA" sz="2400" b="1" dirty="0">
                <a:solidFill>
                  <a:schemeClr val="bg1"/>
                </a:solidFill>
                <a:latin typeface="Calibri" panose="020F0502020204030204" pitchFamily="34" charset="0"/>
                <a:cs typeface="Calibri" panose="020F0502020204030204" pitchFamily="34" charset="0"/>
              </a:rPr>
              <a:t>٦</a:t>
            </a:r>
            <a:br>
              <a:rPr lang="en-CA" sz="2400" b="1" dirty="0">
                <a:solidFill>
                  <a:schemeClr val="bg1"/>
                </a:solidFill>
                <a:latin typeface="Calibri" panose="020F0502020204030204" pitchFamily="34" charset="0"/>
                <a:cs typeface="Calibri" panose="020F0502020204030204" pitchFamily="34" charset="0"/>
              </a:rPr>
            </a:br>
            <a:br>
              <a:rPr lang="en-CA" b="1" dirty="0">
                <a:solidFill>
                  <a:schemeClr val="bg1"/>
                </a:solidFill>
                <a:latin typeface="Calibri" panose="020F0502020204030204" pitchFamily="34" charset="0"/>
                <a:cs typeface="Calibri" panose="020F0502020204030204" pitchFamily="34" charset="0"/>
              </a:rPr>
            </a:br>
            <a:r>
              <a:rPr lang="en-US" sz="5400" b="1" dirty="0">
                <a:solidFill>
                  <a:schemeClr val="bg1"/>
                </a:solidFill>
                <a:latin typeface="Calibri" panose="020F0502020204030204" pitchFamily="34" charset="0"/>
                <a:cs typeface="Calibri" panose="020F0502020204030204" pitchFamily="34" charset="0"/>
              </a:rPr>
              <a:t>إغلاق</a:t>
            </a:r>
            <a:r>
              <a:rPr lang="ar-SA" sz="5400" b="1" dirty="0">
                <a:solidFill>
                  <a:schemeClr val="bg1"/>
                </a:solidFill>
                <a:latin typeface="Calibri" panose="020F0502020204030204" pitchFamily="34" charset="0"/>
                <a:cs typeface="Calibri" panose="020F0502020204030204" pitchFamily="34" charset="0"/>
              </a:rPr>
              <a:t> الوحدة</a:t>
            </a:r>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487B41"/>
              </a:buClr>
              <a:buSzPts val="3200"/>
              <a:buFont typeface="Arial"/>
              <a:buNone/>
            </a:pPr>
            <a:r>
              <a:rPr lang="en-GB" dirty="0">
                <a:latin typeface="Calibri" panose="020F0502020204030204" pitchFamily="34" charset="0"/>
                <a:cs typeface="Calibri" panose="020F0502020204030204" pitchFamily="34" charset="0"/>
                <a:sym typeface="Arial"/>
              </a:rPr>
              <a:t>أهداف التعلم</a:t>
            </a:r>
            <a:endParaRPr dirty="0">
              <a:latin typeface="Calibri" panose="020F0502020204030204" pitchFamily="34" charset="0"/>
              <a:cs typeface="Calibri" panose="020F0502020204030204" pitchFamily="34" charset="0"/>
            </a:endParaRPr>
          </a:p>
        </p:txBody>
      </p:sp>
      <p:grpSp>
        <p:nvGrpSpPr>
          <p:cNvPr id="319" name="Google Shape;319;p7"/>
          <p:cNvGrpSpPr/>
          <p:nvPr/>
        </p:nvGrpSpPr>
        <p:grpSpPr>
          <a:xfrm>
            <a:off x="1626900" y="2350302"/>
            <a:ext cx="1196322" cy="868929"/>
            <a:chOff x="6878053" y="1156317"/>
            <a:chExt cx="1431178" cy="1039513"/>
          </a:xfrm>
          <a:solidFill>
            <a:schemeClr val="accent1"/>
          </a:solidFill>
        </p:grpSpPr>
        <p:grpSp>
          <p:nvGrpSpPr>
            <p:cNvPr id="320" name="Google Shape;320;p7"/>
            <p:cNvGrpSpPr/>
            <p:nvPr/>
          </p:nvGrpSpPr>
          <p:grpSpPr>
            <a:xfrm>
              <a:off x="7672978" y="1156317"/>
              <a:ext cx="412941" cy="436880"/>
              <a:chOff x="243840" y="1676400"/>
              <a:chExt cx="701040" cy="741680"/>
            </a:xfrm>
            <a:grpFill/>
          </p:grpSpPr>
          <p:sp>
            <p:nvSpPr>
              <p:cNvPr id="321" name="Google Shape;321;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22" name="Google Shape;322;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23" name="Google Shape;323;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24" name="Google Shape;324;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25" name="Google Shape;325;p7"/>
          <p:cNvGrpSpPr/>
          <p:nvPr/>
        </p:nvGrpSpPr>
        <p:grpSpPr>
          <a:xfrm>
            <a:off x="4454386" y="2350297"/>
            <a:ext cx="1196322" cy="868929"/>
            <a:chOff x="6878053" y="1156317"/>
            <a:chExt cx="1431178" cy="1039513"/>
          </a:xfrm>
          <a:solidFill>
            <a:schemeClr val="accent1"/>
          </a:solidFill>
        </p:grpSpPr>
        <p:grpSp>
          <p:nvGrpSpPr>
            <p:cNvPr id="326" name="Google Shape;326;p7"/>
            <p:cNvGrpSpPr/>
            <p:nvPr/>
          </p:nvGrpSpPr>
          <p:grpSpPr>
            <a:xfrm>
              <a:off x="7672978" y="1156317"/>
              <a:ext cx="412941" cy="436880"/>
              <a:chOff x="243840" y="1676400"/>
              <a:chExt cx="701040" cy="741680"/>
            </a:xfrm>
            <a:grpFill/>
          </p:grpSpPr>
          <p:sp>
            <p:nvSpPr>
              <p:cNvPr id="327" name="Google Shape;327;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28" name="Google Shape;328;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29" name="Google Shape;329;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30" name="Google Shape;330;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31" name="Google Shape;331;p7"/>
          <p:cNvGrpSpPr/>
          <p:nvPr/>
        </p:nvGrpSpPr>
        <p:grpSpPr>
          <a:xfrm>
            <a:off x="7095377" y="2350297"/>
            <a:ext cx="1196322" cy="868929"/>
            <a:chOff x="6878053" y="1156317"/>
            <a:chExt cx="1431178" cy="1039513"/>
          </a:xfrm>
          <a:solidFill>
            <a:schemeClr val="accent1"/>
          </a:solidFill>
        </p:grpSpPr>
        <p:grpSp>
          <p:nvGrpSpPr>
            <p:cNvPr id="332" name="Google Shape;332;p7"/>
            <p:cNvGrpSpPr/>
            <p:nvPr/>
          </p:nvGrpSpPr>
          <p:grpSpPr>
            <a:xfrm>
              <a:off x="7672978" y="1156317"/>
              <a:ext cx="412941" cy="436880"/>
              <a:chOff x="243840" y="1676400"/>
              <a:chExt cx="701040" cy="741680"/>
            </a:xfrm>
            <a:grpFill/>
          </p:grpSpPr>
          <p:sp>
            <p:nvSpPr>
              <p:cNvPr id="333" name="Google Shape;333;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34" name="Google Shape;334;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35" name="Google Shape;335;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36" name="Google Shape;336;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38" name="Google Shape;338;p7"/>
          <p:cNvGrpSpPr/>
          <p:nvPr/>
        </p:nvGrpSpPr>
        <p:grpSpPr>
          <a:xfrm>
            <a:off x="9691907" y="2350246"/>
            <a:ext cx="1196221" cy="868983"/>
            <a:chOff x="6878053" y="1156248"/>
            <a:chExt cx="1431058" cy="1039702"/>
          </a:xfrm>
          <a:solidFill>
            <a:schemeClr val="accent1"/>
          </a:solidFill>
        </p:grpSpPr>
        <p:grpSp>
          <p:nvGrpSpPr>
            <p:cNvPr id="339" name="Google Shape;339;p7"/>
            <p:cNvGrpSpPr/>
            <p:nvPr/>
          </p:nvGrpSpPr>
          <p:grpSpPr>
            <a:xfrm>
              <a:off x="7672968" y="1156248"/>
              <a:ext cx="412960" cy="436802"/>
              <a:chOff x="243840" y="1676400"/>
              <a:chExt cx="701120" cy="741600"/>
            </a:xfrm>
            <a:grpFill/>
          </p:grpSpPr>
          <p:sp>
            <p:nvSpPr>
              <p:cNvPr id="340" name="Google Shape;340;p7"/>
              <p:cNvSpPr/>
              <p:nvPr/>
            </p:nvSpPr>
            <p:spPr>
              <a:xfrm>
                <a:off x="243840" y="1676400"/>
                <a:ext cx="116700" cy="74160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41" name="Google Shape;341;p7"/>
              <p:cNvSpPr/>
              <p:nvPr/>
            </p:nvSpPr>
            <p:spPr>
              <a:xfrm>
                <a:off x="314960" y="1676400"/>
                <a:ext cx="630000" cy="43680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42" name="Google Shape;342;p7"/>
            <p:cNvSpPr/>
            <p:nvPr/>
          </p:nvSpPr>
          <p:spPr>
            <a:xfrm>
              <a:off x="7120511" y="1517650"/>
              <a:ext cx="1188600" cy="67830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43" name="Google Shape;343;p7"/>
            <p:cNvSpPr/>
            <p:nvPr/>
          </p:nvSpPr>
          <p:spPr>
            <a:xfrm>
              <a:off x="6878053" y="1727035"/>
              <a:ext cx="821700" cy="46890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2" name="TextBox 1">
            <a:extLst>
              <a:ext uri="{FF2B5EF4-FFF2-40B4-BE49-F238E27FC236}">
                <a16:creationId xmlns:a16="http://schemas.microsoft.com/office/drawing/2014/main" id="{13E91B87-2762-BF6E-D633-2B23CFE0E471}"/>
              </a:ext>
            </a:extLst>
          </p:cNvPr>
          <p:cNvSpPr txBox="1"/>
          <p:nvPr/>
        </p:nvSpPr>
        <p:spPr>
          <a:xfrm>
            <a:off x="1020978" y="3667304"/>
            <a:ext cx="2540800" cy="1107996"/>
          </a:xfrm>
          <a:prstGeom prst="rect">
            <a:avLst/>
          </a:prstGeom>
          <a:noFill/>
        </p:spPr>
        <p:txBody>
          <a:bodyPr wrap="square" rtlCol="0">
            <a:spAutoFit/>
          </a:bodyPr>
          <a:lstStyle/>
          <a:p>
            <a:pPr algn="r" rtl="1"/>
            <a:r>
              <a:rPr lang="en-GB" sz="2200" dirty="0">
                <a:latin typeface="Calibri" panose="020F0502020204030204" pitchFamily="34" charset="0"/>
                <a:cs typeface="Calibri" panose="020F0502020204030204" pitchFamily="34" charset="0"/>
              </a:rPr>
              <a:t>شرح العناصر الرسمية وغير الرسمية لنظام حماية الطفل</a:t>
            </a:r>
            <a:endParaRPr lang="en-BE" sz="22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C3981E5-A9AC-2C73-2208-7212E7548399}"/>
              </a:ext>
            </a:extLst>
          </p:cNvPr>
          <p:cNvSpPr txBox="1"/>
          <p:nvPr/>
        </p:nvSpPr>
        <p:spPr>
          <a:xfrm>
            <a:off x="3761567" y="3653240"/>
            <a:ext cx="2540800" cy="1107996"/>
          </a:xfrm>
          <a:prstGeom prst="rect">
            <a:avLst/>
          </a:prstGeom>
          <a:noFill/>
        </p:spPr>
        <p:txBody>
          <a:bodyPr wrap="square" rtlCol="0">
            <a:spAutoFit/>
          </a:bodyPr>
          <a:lstStyle/>
          <a:p>
            <a:pPr algn="r" rtl="1"/>
            <a:r>
              <a:rPr lang="ar-SA" sz="2200" dirty="0">
                <a:solidFill>
                  <a:schemeClr val="dk1"/>
                </a:solidFill>
                <a:latin typeface="Calibri" panose="020F0502020204030204" pitchFamily="34" charset="0"/>
                <a:cs typeface="Calibri" panose="020F0502020204030204" pitchFamily="34" charset="0"/>
                <a:sym typeface="Helvetica Neue"/>
                <a:extLst>
                  <a:ext uri="http://customooxmlschemas.google.com/">
                    <go:slidesCustomData xmlns="" xmlns:go="http://customooxmlschemas.google.com/"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ت</a:t>
            </a:r>
            <a:r>
              <a:rPr lang="en-GB" sz="2200" dirty="0">
                <a:solidFill>
                  <a:schemeClr val="dk1"/>
                </a:solidFill>
                <a:latin typeface="Calibri" panose="020F0502020204030204" pitchFamily="34" charset="0"/>
                <a:cs typeface="Calibri" panose="020F0502020204030204" pitchFamily="34" charset="0"/>
                <a:sym typeface="Helvetica Neue"/>
                <a:extLst>
                  <a:ext uri="http://customooxmlschemas.google.com/">
                    <go:slidesCustomData xmlns="" xmlns:go="http://customooxmlschemas.google.com/"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حد</a:t>
            </a:r>
            <a:r>
              <a:rPr lang="ar-SA" sz="2200" dirty="0">
                <a:solidFill>
                  <a:schemeClr val="dk1"/>
                </a:solidFill>
                <a:latin typeface="Calibri" panose="020F0502020204030204" pitchFamily="34" charset="0"/>
                <a:cs typeface="Calibri" panose="020F0502020204030204" pitchFamily="34" charset="0"/>
                <a:sym typeface="Helvetica Neue"/>
                <a:extLst>
                  <a:ext uri="http://customooxmlschemas.google.com/">
                    <go:slidesCustomData xmlns="" xmlns:go="http://customooxmlschemas.google.com/"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ي</a:t>
            </a:r>
            <a:r>
              <a:rPr lang="en-GB" sz="2200" dirty="0">
                <a:solidFill>
                  <a:schemeClr val="dk1"/>
                </a:solidFill>
                <a:latin typeface="Calibri" panose="020F0502020204030204" pitchFamily="34" charset="0"/>
                <a:cs typeface="Calibri" panose="020F0502020204030204" pitchFamily="34" charset="0"/>
                <a:sym typeface="Helvetica Neue"/>
                <a:extLst>
                  <a:ext uri="http://customooxmlschemas.google.com/">
                    <go:slidesCustomData xmlns="" xmlns:go="http://customooxmlschemas.google.com/"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د مخاوف حماية الطفل السائدة في </a:t>
            </a:r>
            <a:r>
              <a:rPr lang="ar-SA" sz="2200" dirty="0">
                <a:solidFill>
                  <a:schemeClr val="dk1"/>
                </a:solidFill>
                <a:latin typeface="Calibri" panose="020F0502020204030204" pitchFamily="34" charset="0"/>
                <a:cs typeface="Calibri" panose="020F0502020204030204" pitchFamily="34" charset="0"/>
                <a:sym typeface="Helvetica Neue"/>
                <a:extLst>
                  <a:ext uri="http://customooxmlschemas.google.com/">
                    <go:slidesCustomData xmlns="" xmlns:go="http://customooxmlschemas.google.com/"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ال</a:t>
            </a:r>
            <a:r>
              <a:rPr lang="en-GB" sz="2200" dirty="0">
                <a:solidFill>
                  <a:schemeClr val="dk1"/>
                </a:solidFill>
                <a:latin typeface="Calibri" panose="020F0502020204030204" pitchFamily="34" charset="0"/>
                <a:cs typeface="Calibri" panose="020F0502020204030204" pitchFamily="34" charset="0"/>
                <a:sym typeface="Helvetica Neue"/>
                <a:extLst>
                  <a:ext uri="http://customooxmlschemas.google.com/">
                    <go:slidesCustomData xmlns="" xmlns:go="http://customooxmlschemas.google.com/"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سياق</a:t>
            </a:r>
            <a:r>
              <a:rPr lang="ar-SA" sz="2200" dirty="0">
                <a:solidFill>
                  <a:schemeClr val="dk1"/>
                </a:solidFill>
                <a:latin typeface="Calibri" panose="020F0502020204030204" pitchFamily="34" charset="0"/>
                <a:cs typeface="Calibri" panose="020F0502020204030204" pitchFamily="34" charset="0"/>
                <a:sym typeface="Helvetica Neue"/>
                <a:extLst>
                  <a:ext uri="http://customooxmlschemas.google.com/">
                    <go:slidesCustomData xmlns="" xmlns:go="http://customooxmlschemas.google.com/"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 الخاص بك</a:t>
            </a:r>
            <a:endParaRPr lang="en-BE" sz="22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D9AEC76-DAA8-1B0D-E1AE-6D97CFDF7206}"/>
              </a:ext>
            </a:extLst>
          </p:cNvPr>
          <p:cNvSpPr txBox="1"/>
          <p:nvPr/>
        </p:nvSpPr>
        <p:spPr>
          <a:xfrm>
            <a:off x="6663247" y="3685898"/>
            <a:ext cx="2109859" cy="769441"/>
          </a:xfrm>
          <a:prstGeom prst="rect">
            <a:avLst/>
          </a:prstGeom>
          <a:noFill/>
        </p:spPr>
        <p:txBody>
          <a:bodyPr wrap="square" rtlCol="0">
            <a:spAutoFit/>
          </a:bodyPr>
          <a:lstStyle/>
          <a:p>
            <a:pPr algn="ctr" rtl="1"/>
            <a:r>
              <a:rPr lang="ar-SA" sz="22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1"/>
                  </a:ext>
                </a:extLst>
              </a:rPr>
              <a:t>توضيح</a:t>
            </a:r>
            <a:r>
              <a:rPr lang="en-GB" sz="22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1"/>
                  </a:ext>
                </a:extLst>
              </a:rPr>
              <a:t> تحليل حماية الطفل</a:t>
            </a:r>
            <a:endParaRPr lang="en-BE" sz="22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8D08866-7A8A-A51F-8FD7-6FFD3C3463FE}"/>
              </a:ext>
            </a:extLst>
          </p:cNvPr>
          <p:cNvSpPr txBox="1"/>
          <p:nvPr/>
        </p:nvSpPr>
        <p:spPr>
          <a:xfrm>
            <a:off x="9296198" y="3685898"/>
            <a:ext cx="2057602" cy="769441"/>
          </a:xfrm>
          <a:prstGeom prst="rect">
            <a:avLst/>
          </a:prstGeom>
          <a:noFill/>
        </p:spPr>
        <p:txBody>
          <a:bodyPr wrap="square" rtlCol="0">
            <a:spAutoFit/>
          </a:bodyPr>
          <a:lstStyle/>
          <a:p>
            <a:pPr algn="ctr" rtl="1"/>
            <a:r>
              <a:rPr lang="ar-SA" sz="22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1"/>
                  </a:ext>
                </a:extLst>
              </a:rPr>
              <a:t>و</a:t>
            </a:r>
            <a:r>
              <a:rPr lang="en-GB" sz="22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1"/>
                  </a:ext>
                </a:extLst>
              </a:rPr>
              <a:t>ضع استراتيجيات لإدارة</a:t>
            </a:r>
            <a:r>
              <a:rPr lang="ar-SA" sz="22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1"/>
                  </a:ext>
                </a:extLst>
              </a:rPr>
              <a:t> </a:t>
            </a:r>
            <a:r>
              <a:rPr lang="en-GB" sz="2200"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1"/>
                  </a:ext>
                </a:extLst>
              </a:rPr>
              <a:t>عدد ال</a:t>
            </a:r>
            <a:r>
              <a:rPr lang="ar-SA" sz="2200"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1"/>
                  </a:ext>
                </a:extLst>
              </a:rPr>
              <a:t>حالات</a:t>
            </a:r>
            <a:endParaRPr lang="en-BE"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315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3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8C5F7A"/>
              </a:buClr>
              <a:buSzPts val="3200"/>
              <a:buFont typeface="Arial"/>
              <a:buNone/>
            </a:pPr>
            <a:r>
              <a:rPr lang="en-GB" dirty="0">
                <a:latin typeface="Calibri" panose="020F0502020204030204" pitchFamily="34" charset="0"/>
                <a:cs typeface="Calibri" panose="020F0502020204030204" pitchFamily="34" charset="0"/>
              </a:rPr>
              <a:t>نهاية الوحدة</a:t>
            </a:r>
            <a:endParaRPr dirty="0">
              <a:latin typeface="Calibri" panose="020F0502020204030204" pitchFamily="34" charset="0"/>
              <a:cs typeface="Calibri" panose="020F0502020204030204" pitchFamily="34" charset="0"/>
            </a:endParaRPr>
          </a:p>
        </p:txBody>
      </p:sp>
      <p:sp>
        <p:nvSpPr>
          <p:cNvPr id="2" name="Speech Bubble: Rectangle with Corners Rounded 1">
            <a:extLst>
              <a:ext uri="{FF2B5EF4-FFF2-40B4-BE49-F238E27FC236}">
                <a16:creationId xmlns:a16="http://schemas.microsoft.com/office/drawing/2014/main" id="{69F82337-9F42-EDB8-F5B1-5EBB37DD010F}"/>
              </a:ext>
            </a:extLst>
          </p:cNvPr>
          <p:cNvSpPr/>
          <p:nvPr/>
        </p:nvSpPr>
        <p:spPr>
          <a:xfrm>
            <a:off x="1384531" y="2419405"/>
            <a:ext cx="2821709" cy="2611120"/>
          </a:xfrm>
          <a:prstGeom prst="wedgeRoundRectCallout">
            <a:avLst>
              <a:gd name="adj1" fmla="val -62814"/>
              <a:gd name="adj2" fmla="val -19017"/>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07000"/>
              </a:lnSpc>
              <a:spcAft>
                <a:spcPts val="800"/>
              </a:spcAft>
              <a:tabLst>
                <a:tab pos="457200" algn="l"/>
              </a:tabLst>
            </a:pPr>
            <a:r>
              <a:rPr lang="ar-SA" sz="2400" dirty="0">
                <a:solidFill>
                  <a:schemeClr val="tx1"/>
                </a:solidFill>
                <a:latin typeface="Arial" panose="020B0604020202020204" pitchFamily="34" charset="0"/>
                <a:ea typeface="Calibri" panose="020F0502020204030204" pitchFamily="34" charset="0"/>
                <a:cs typeface="Arial" panose="020B0604020202020204" pitchFamily="34" charset="0"/>
              </a:rPr>
              <a:t>الإغلاق</a:t>
            </a:r>
            <a:endParaRPr lang="en-US" sz="24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3" name="Speech Bubble: Rectangle with Corners Rounded 2">
            <a:extLst>
              <a:ext uri="{FF2B5EF4-FFF2-40B4-BE49-F238E27FC236}">
                <a16:creationId xmlns:a16="http://schemas.microsoft.com/office/drawing/2014/main" id="{046CE361-56FF-05E4-2221-1EE551568B8B}"/>
              </a:ext>
            </a:extLst>
          </p:cNvPr>
          <p:cNvSpPr/>
          <p:nvPr/>
        </p:nvSpPr>
        <p:spPr>
          <a:xfrm>
            <a:off x="4828771" y="2419405"/>
            <a:ext cx="2821709" cy="2611120"/>
          </a:xfrm>
          <a:prstGeom prst="wedgeRoundRectCallout">
            <a:avLst>
              <a:gd name="adj1" fmla="val -19246"/>
              <a:gd name="adj2" fmla="val 59595"/>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07000"/>
              </a:lnSpc>
              <a:spcAft>
                <a:spcPts val="800"/>
              </a:spcAft>
              <a:tabLst>
                <a:tab pos="457200" algn="l"/>
              </a:tabLst>
            </a:pPr>
            <a:r>
              <a:rPr lang="ar-SA" sz="2400" dirty="0">
                <a:solidFill>
                  <a:schemeClr val="tx1"/>
                </a:solidFill>
                <a:latin typeface="Arial" panose="020B0604020202020204" pitchFamily="34" charset="0"/>
                <a:ea typeface="Calibri" panose="020F0502020204030204" pitchFamily="34" charset="0"/>
                <a:cs typeface="Arial" panose="020B0604020202020204" pitchFamily="34" charset="0"/>
              </a:rPr>
              <a:t>التأمل و التعليقات</a:t>
            </a:r>
            <a:endParaRPr lang="en-US" sz="24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634B32B9-2DC1-81AB-664E-C955EDCDCD26}"/>
              </a:ext>
            </a:extLst>
          </p:cNvPr>
          <p:cNvSpPr/>
          <p:nvPr/>
        </p:nvSpPr>
        <p:spPr>
          <a:xfrm>
            <a:off x="8273011" y="2419405"/>
            <a:ext cx="2821709" cy="2611120"/>
          </a:xfrm>
          <a:prstGeom prst="wedgeRoundRectCallout">
            <a:avLst>
              <a:gd name="adj1" fmla="val 59608"/>
              <a:gd name="adj2" fmla="val -20186"/>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07000"/>
              </a:lnSpc>
              <a:spcAft>
                <a:spcPts val="800"/>
              </a:spcAft>
              <a:tabLst>
                <a:tab pos="457200" algn="l"/>
              </a:tabLst>
            </a:pPr>
            <a:r>
              <a:rPr lang="en-GB" sz="2400" dirty="0">
                <a:solidFill>
                  <a:schemeClr val="tx1"/>
                </a:solidFill>
                <a:latin typeface="Arial" panose="020B0604020202020204" pitchFamily="34" charset="0"/>
                <a:ea typeface="Calibri" panose="020F0502020204030204" pitchFamily="34" charset="0"/>
                <a:cs typeface="Arial" panose="020B0604020202020204" pitchFamily="34" charset="0"/>
              </a:rPr>
              <a:t>مراجعة أهداف التعلم</a:t>
            </a:r>
            <a:endParaRPr lang="en-US" sz="24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002B167A-F664-281D-7226-4084167ECB27}"/>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BAD1EEA7-2F58-D48D-A16E-02E7791007F3}"/>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35E715B2-2F51-5175-C62D-A14AB79B9984}"/>
                </a:ext>
              </a:extLst>
            </p:cNvPr>
            <p:cNvGrpSpPr/>
            <p:nvPr/>
          </p:nvGrpSpPr>
          <p:grpSpPr>
            <a:xfrm>
              <a:off x="10621771" y="762700"/>
              <a:ext cx="562136" cy="634675"/>
              <a:chOff x="760175" y="830142"/>
              <a:chExt cx="867619" cy="979579"/>
            </a:xfrm>
          </p:grpSpPr>
          <p:sp>
            <p:nvSpPr>
              <p:cNvPr id="11" name="Rectangle 10">
                <a:extLst>
                  <a:ext uri="{FF2B5EF4-FFF2-40B4-BE49-F238E27FC236}">
                    <a16:creationId xmlns:a16="http://schemas.microsoft.com/office/drawing/2014/main" id="{E5263315-CED6-0A0B-9266-D9B957027E72}"/>
                  </a:ext>
                </a:extLst>
              </p:cNvPr>
              <p:cNvSpPr/>
              <p:nvPr/>
            </p:nvSpPr>
            <p:spPr>
              <a:xfrm>
                <a:off x="864636" y="830142"/>
                <a:ext cx="763158" cy="979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ar-SA" sz="1600" b="1" dirty="0">
                    <a:solidFill>
                      <a:schemeClr val="bg1"/>
                    </a:solidFill>
                    <a:latin typeface="Arial" panose="020B0604020202020204" pitchFamily="34" charset="0"/>
                    <a:cs typeface="Arial" panose="020B0604020202020204" pitchFamily="34" charset="0"/>
                  </a:rPr>
                  <a:t>٨١</a:t>
                </a:r>
                <a:endParaRPr lang="en-CA" sz="1600" b="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8EEAAB-1BA4-107F-D9E0-B9244EAD7872}"/>
                  </a:ext>
                </a:extLst>
              </p:cNvPr>
              <p:cNvSpPr/>
              <p:nvPr/>
            </p:nvSpPr>
            <p:spPr>
              <a:xfrm>
                <a:off x="760175" y="830144"/>
                <a:ext cx="149292" cy="9795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D3AE00DF-7BAA-E285-08F4-2832FB3BDB5E}"/>
                </a:ext>
              </a:extLst>
            </p:cNvPr>
            <p:cNvGrpSpPr/>
            <p:nvPr/>
          </p:nvGrpSpPr>
          <p:grpSpPr>
            <a:xfrm>
              <a:off x="11325415" y="762701"/>
              <a:ext cx="182192" cy="634674"/>
              <a:chOff x="2121762" y="2323619"/>
              <a:chExt cx="200378" cy="825210"/>
            </a:xfrm>
          </p:grpSpPr>
          <p:sp>
            <p:nvSpPr>
              <p:cNvPr id="9" name="Isosceles Triangle 8">
                <a:extLst>
                  <a:ext uri="{FF2B5EF4-FFF2-40B4-BE49-F238E27FC236}">
                    <a16:creationId xmlns:a16="http://schemas.microsoft.com/office/drawing/2014/main" id="{8DC5DB4A-17F5-5442-C14D-E9D676E0E403}"/>
                  </a:ext>
                </a:extLst>
              </p:cNvPr>
              <p:cNvSpPr/>
              <p:nvPr/>
            </p:nvSpPr>
            <p:spPr>
              <a:xfrm>
                <a:off x="2121763" y="2323619"/>
                <a:ext cx="200377" cy="17273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9BE43D9-B157-A51B-ABB5-BAC653C1DE72}"/>
                  </a:ext>
                </a:extLst>
              </p:cNvPr>
              <p:cNvSpPr/>
              <p:nvPr/>
            </p:nvSpPr>
            <p:spPr>
              <a:xfrm>
                <a:off x="2121762" y="2496169"/>
                <a:ext cx="200377" cy="65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DAFB3B-C988-2D4D-6026-4E749C5C80E8}"/>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تمرين</a:t>
            </a:r>
            <a:r>
              <a:rPr lang="ar-SA" dirty="0">
                <a:latin typeface="Calibri" panose="020F0502020204030204" pitchFamily="34" charset="0"/>
                <a:cs typeface="Calibri" panose="020F0502020204030204" pitchFamily="34" charset="0"/>
              </a:rPr>
              <a:t> مراجعة للوحدة السابقة</a:t>
            </a:r>
            <a:endParaRPr lang="en-BE" dirty="0">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6A946D8E-F296-C872-3D24-9CE6FBCAF480}"/>
              </a:ext>
            </a:extLst>
          </p:cNvPr>
          <p:cNvSpPr/>
          <p:nvPr/>
        </p:nvSpPr>
        <p:spPr>
          <a:xfrm>
            <a:off x="838200" y="5867400"/>
            <a:ext cx="4506687" cy="4680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p>
        </p:txBody>
      </p:sp>
      <p:cxnSp>
        <p:nvCxnSpPr>
          <p:cNvPr id="2" name="Straight Connector 1">
            <a:extLst>
              <a:ext uri="{FF2B5EF4-FFF2-40B4-BE49-F238E27FC236}">
                <a16:creationId xmlns:a16="http://schemas.microsoft.com/office/drawing/2014/main" id="{A191752A-E3A4-DC85-7FF8-F8846348D812}"/>
              </a:ext>
            </a:extLst>
          </p:cNvPr>
          <p:cNvCxnSpPr>
            <a:cxnSpLocks/>
          </p:cNvCxnSpPr>
          <p:nvPr/>
        </p:nvCxnSpPr>
        <p:spPr>
          <a:xfrm flipV="1">
            <a:off x="3533166" y="2244148"/>
            <a:ext cx="1481799" cy="845704"/>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C6979624-123D-6EB0-5803-6B50BE93E808}"/>
              </a:ext>
            </a:extLst>
          </p:cNvPr>
          <p:cNvSpPr/>
          <p:nvPr/>
        </p:nvSpPr>
        <p:spPr>
          <a:xfrm>
            <a:off x="3908816" y="3089852"/>
            <a:ext cx="1622793" cy="1622793"/>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 name="Rectangle 4">
            <a:extLst>
              <a:ext uri="{FF2B5EF4-FFF2-40B4-BE49-F238E27FC236}">
                <a16:creationId xmlns:a16="http://schemas.microsoft.com/office/drawing/2014/main" id="{1B4C2335-631C-D0F1-F0E7-803F1435CA98}"/>
              </a:ext>
            </a:extLst>
          </p:cNvPr>
          <p:cNvSpPr/>
          <p:nvPr/>
        </p:nvSpPr>
        <p:spPr>
          <a:xfrm>
            <a:off x="5531609" y="2220371"/>
            <a:ext cx="590227" cy="59022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TextBox 5">
            <a:extLst>
              <a:ext uri="{FF2B5EF4-FFF2-40B4-BE49-F238E27FC236}">
                <a16:creationId xmlns:a16="http://schemas.microsoft.com/office/drawing/2014/main" id="{C22EBC6B-CA8E-23FD-0C9D-DE983F464AB3}"/>
              </a:ext>
            </a:extLst>
          </p:cNvPr>
          <p:cNvSpPr txBox="1"/>
          <p:nvPr/>
        </p:nvSpPr>
        <p:spPr>
          <a:xfrm>
            <a:off x="6932154" y="2704177"/>
            <a:ext cx="3690586" cy="1815882"/>
          </a:xfrm>
          <a:prstGeom prst="rect">
            <a:avLst/>
          </a:prstGeom>
          <a:noFill/>
        </p:spPr>
        <p:txBody>
          <a:bodyPr wrap="square">
            <a:spAutoFit/>
          </a:bodyPr>
          <a:lstStyle/>
          <a:p>
            <a:pPr algn="r" rtl="1"/>
            <a:r>
              <a:rPr lang="en-GB" sz="2800" dirty="0">
                <a:solidFill>
                  <a:schemeClr val="tx1"/>
                </a:solidFill>
                <a:latin typeface="Calibri" panose="020F0502020204030204" pitchFamily="34" charset="0"/>
                <a:cs typeface="Calibri" panose="020F0502020204030204" pitchFamily="34" charset="0"/>
              </a:rPr>
              <a:t>ارسم ما تتذكره من الوحدة </a:t>
            </a:r>
            <a:r>
              <a:rPr lang="ar-SA" sz="2800" dirty="0">
                <a:solidFill>
                  <a:schemeClr val="tx1"/>
                </a:solidFill>
                <a:latin typeface="Calibri" panose="020F0502020204030204" pitchFamily="34" charset="0"/>
                <a:cs typeface="Calibri" panose="020F0502020204030204" pitchFamily="34" charset="0"/>
              </a:rPr>
              <a:t>الرابعة التواصل </a:t>
            </a:r>
            <a:r>
              <a:rPr lang="en-GB" sz="2800" dirty="0">
                <a:solidFill>
                  <a:schemeClr val="tx1"/>
                </a:solidFill>
                <a:latin typeface="Calibri" panose="020F0502020204030204" pitchFamily="34" charset="0"/>
                <a:cs typeface="Calibri" panose="020F0502020204030204" pitchFamily="34" charset="0"/>
              </a:rPr>
              <a:t>ومهارات</a:t>
            </a:r>
            <a:r>
              <a:rPr lang="ar-SA" sz="2800" dirty="0">
                <a:solidFill>
                  <a:schemeClr val="tx1"/>
                </a:solidFill>
                <a:latin typeface="Calibri" panose="020F0502020204030204" pitchFamily="34" charset="0"/>
                <a:cs typeface="Calibri" panose="020F0502020204030204" pitchFamily="34" charset="0"/>
              </a:rPr>
              <a:t> الصحة النفسية والدعم النفسي الاجتماعي</a:t>
            </a:r>
            <a:endParaRPr lang="en-BE" sz="2800" dirty="0">
              <a:solidFill>
                <a:schemeClr val="tx1"/>
              </a:solidFill>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BCE6CA12-1C9E-DF00-FFA1-16F3CB3C67CD}"/>
              </a:ext>
            </a:extLst>
          </p:cNvPr>
          <p:cNvGrpSpPr/>
          <p:nvPr/>
        </p:nvGrpSpPr>
        <p:grpSpPr>
          <a:xfrm rot="571891">
            <a:off x="3300382" y="3200408"/>
            <a:ext cx="179388" cy="624906"/>
            <a:chOff x="11477815" y="915101"/>
            <a:chExt cx="182192" cy="634674"/>
          </a:xfrm>
          <a:solidFill>
            <a:schemeClr val="accent1">
              <a:lumMod val="60000"/>
              <a:lumOff val="40000"/>
            </a:schemeClr>
          </a:solidFill>
        </p:grpSpPr>
        <p:sp>
          <p:nvSpPr>
            <p:cNvPr id="11" name="Isosceles Triangle 10">
              <a:extLst>
                <a:ext uri="{FF2B5EF4-FFF2-40B4-BE49-F238E27FC236}">
                  <a16:creationId xmlns:a16="http://schemas.microsoft.com/office/drawing/2014/main" id="{77126B22-11C8-CAA0-DF34-C450D8BF01F5}"/>
                </a:ext>
              </a:extLst>
            </p:cNvPr>
            <p:cNvSpPr/>
            <p:nvPr/>
          </p:nvSpPr>
          <p:spPr>
            <a:xfrm>
              <a:off x="11477816" y="915101"/>
              <a:ext cx="182191" cy="13285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Rectangle 11">
              <a:extLst>
                <a:ext uri="{FF2B5EF4-FFF2-40B4-BE49-F238E27FC236}">
                  <a16:creationId xmlns:a16="http://schemas.microsoft.com/office/drawing/2014/main" id="{62E25A14-9679-0F44-BEA5-B3660A331744}"/>
                </a:ext>
              </a:extLst>
            </p:cNvPr>
            <p:cNvSpPr/>
            <p:nvPr/>
          </p:nvSpPr>
          <p:spPr>
            <a:xfrm>
              <a:off x="11477815" y="1047810"/>
              <a:ext cx="182191" cy="501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3" name="Google Shape;315;p4">
            <a:extLst>
              <a:ext uri="{FF2B5EF4-FFF2-40B4-BE49-F238E27FC236}">
                <a16:creationId xmlns:a16="http://schemas.microsoft.com/office/drawing/2014/main" id="{14116AD7-602A-CACC-B418-B11344EB0A21}"/>
              </a:ext>
            </a:extLst>
          </p:cNvPr>
          <p:cNvSpPr/>
          <p:nvPr/>
        </p:nvSpPr>
        <p:spPr>
          <a:xfrm>
            <a:off x="1709755" y="2195282"/>
            <a:ext cx="1139942" cy="116957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
        <p:nvSpPr>
          <p:cNvPr id="14" name="Google Shape;317;p4">
            <a:extLst>
              <a:ext uri="{FF2B5EF4-FFF2-40B4-BE49-F238E27FC236}">
                <a16:creationId xmlns:a16="http://schemas.microsoft.com/office/drawing/2014/main" id="{60CC8E22-0E81-26A5-50A1-77975E36E530}"/>
              </a:ext>
            </a:extLst>
          </p:cNvPr>
          <p:cNvSpPr/>
          <p:nvPr/>
        </p:nvSpPr>
        <p:spPr>
          <a:xfrm>
            <a:off x="1709755" y="3593554"/>
            <a:ext cx="1078314" cy="1815881"/>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
        <p:nvSpPr>
          <p:cNvPr id="15" name="Google Shape;317;p4">
            <a:extLst>
              <a:ext uri="{FF2B5EF4-FFF2-40B4-BE49-F238E27FC236}">
                <a16:creationId xmlns:a16="http://schemas.microsoft.com/office/drawing/2014/main" id="{51A88F11-BFE6-AA6A-EAC0-5F972B263168}"/>
              </a:ext>
            </a:extLst>
          </p:cNvPr>
          <p:cNvSpPr/>
          <p:nvPr/>
        </p:nvSpPr>
        <p:spPr>
          <a:xfrm rot="3817069">
            <a:off x="2902182" y="3168731"/>
            <a:ext cx="346286" cy="1081580"/>
          </a:xfrm>
          <a:prstGeom prst="round2SameRect">
            <a:avLst>
              <a:gd name="adj1" fmla="val 50000"/>
              <a:gd name="adj2" fmla="val 23297"/>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71383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487B41"/>
              </a:buClr>
              <a:buSzPts val="3200"/>
              <a:buFont typeface="Arial"/>
              <a:buNone/>
            </a:pPr>
            <a:r>
              <a:rPr lang="en-GB" dirty="0">
                <a:latin typeface="Calibri" panose="020F0502020204030204" pitchFamily="34" charset="0"/>
                <a:cs typeface="Calibri" panose="020F0502020204030204" pitchFamily="34" charset="0"/>
                <a:sym typeface="Arial"/>
              </a:rPr>
              <a:t>أهداف التعلم</a:t>
            </a:r>
            <a:endParaRPr dirty="0">
              <a:latin typeface="Calibri" panose="020F0502020204030204" pitchFamily="34" charset="0"/>
              <a:cs typeface="Calibri" panose="020F0502020204030204" pitchFamily="34" charset="0"/>
            </a:endParaRPr>
          </a:p>
        </p:txBody>
      </p:sp>
      <p:grpSp>
        <p:nvGrpSpPr>
          <p:cNvPr id="319" name="Google Shape;319;p7"/>
          <p:cNvGrpSpPr/>
          <p:nvPr/>
        </p:nvGrpSpPr>
        <p:grpSpPr>
          <a:xfrm>
            <a:off x="1470271" y="2343011"/>
            <a:ext cx="1196322" cy="868929"/>
            <a:chOff x="6878053" y="1156317"/>
            <a:chExt cx="1431178" cy="1039513"/>
          </a:xfrm>
          <a:solidFill>
            <a:schemeClr val="accent1"/>
          </a:solidFill>
        </p:grpSpPr>
        <p:grpSp>
          <p:nvGrpSpPr>
            <p:cNvPr id="320" name="Google Shape;320;p7"/>
            <p:cNvGrpSpPr/>
            <p:nvPr/>
          </p:nvGrpSpPr>
          <p:grpSpPr>
            <a:xfrm>
              <a:off x="7672978" y="1156317"/>
              <a:ext cx="412941" cy="436880"/>
              <a:chOff x="243840" y="1676400"/>
              <a:chExt cx="701040" cy="741680"/>
            </a:xfrm>
            <a:grpFill/>
          </p:grpSpPr>
          <p:sp>
            <p:nvSpPr>
              <p:cNvPr id="321" name="Google Shape;321;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22" name="Google Shape;322;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23" name="Google Shape;323;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24" name="Google Shape;324;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25" name="Google Shape;325;p7"/>
          <p:cNvGrpSpPr/>
          <p:nvPr/>
        </p:nvGrpSpPr>
        <p:grpSpPr>
          <a:xfrm>
            <a:off x="4097968" y="2343011"/>
            <a:ext cx="1196322" cy="868929"/>
            <a:chOff x="6878053" y="1156317"/>
            <a:chExt cx="1431178" cy="1039513"/>
          </a:xfrm>
          <a:solidFill>
            <a:schemeClr val="accent1"/>
          </a:solidFill>
        </p:grpSpPr>
        <p:grpSp>
          <p:nvGrpSpPr>
            <p:cNvPr id="326" name="Google Shape;326;p7"/>
            <p:cNvGrpSpPr/>
            <p:nvPr/>
          </p:nvGrpSpPr>
          <p:grpSpPr>
            <a:xfrm>
              <a:off x="7672978" y="1156317"/>
              <a:ext cx="412941" cy="436880"/>
              <a:chOff x="243840" y="1676400"/>
              <a:chExt cx="701040" cy="741680"/>
            </a:xfrm>
            <a:grpFill/>
          </p:grpSpPr>
          <p:sp>
            <p:nvSpPr>
              <p:cNvPr id="327" name="Google Shape;327;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28" name="Google Shape;328;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29" name="Google Shape;329;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30" name="Google Shape;330;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31" name="Google Shape;331;p7"/>
          <p:cNvGrpSpPr/>
          <p:nvPr/>
        </p:nvGrpSpPr>
        <p:grpSpPr>
          <a:xfrm>
            <a:off x="6725663" y="2343011"/>
            <a:ext cx="1196322" cy="868929"/>
            <a:chOff x="6878053" y="1156317"/>
            <a:chExt cx="1431178" cy="1039513"/>
          </a:xfrm>
          <a:solidFill>
            <a:schemeClr val="accent1"/>
          </a:solidFill>
        </p:grpSpPr>
        <p:grpSp>
          <p:nvGrpSpPr>
            <p:cNvPr id="332" name="Google Shape;332;p7"/>
            <p:cNvGrpSpPr/>
            <p:nvPr/>
          </p:nvGrpSpPr>
          <p:grpSpPr>
            <a:xfrm>
              <a:off x="7672978" y="1156317"/>
              <a:ext cx="412941" cy="436880"/>
              <a:chOff x="243840" y="1676400"/>
              <a:chExt cx="701040" cy="741680"/>
            </a:xfrm>
            <a:grpFill/>
          </p:grpSpPr>
          <p:sp>
            <p:nvSpPr>
              <p:cNvPr id="333" name="Google Shape;333;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34" name="Google Shape;334;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35" name="Google Shape;335;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36" name="Google Shape;336;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38" name="Google Shape;338;p7"/>
          <p:cNvGrpSpPr/>
          <p:nvPr/>
        </p:nvGrpSpPr>
        <p:grpSpPr>
          <a:xfrm>
            <a:off x="9535278" y="2343011"/>
            <a:ext cx="1196221" cy="868983"/>
            <a:chOff x="6878053" y="1156248"/>
            <a:chExt cx="1431058" cy="1039702"/>
          </a:xfrm>
          <a:solidFill>
            <a:schemeClr val="accent1"/>
          </a:solidFill>
        </p:grpSpPr>
        <p:grpSp>
          <p:nvGrpSpPr>
            <p:cNvPr id="339" name="Google Shape;339;p7"/>
            <p:cNvGrpSpPr/>
            <p:nvPr/>
          </p:nvGrpSpPr>
          <p:grpSpPr>
            <a:xfrm>
              <a:off x="7672968" y="1156248"/>
              <a:ext cx="412960" cy="436802"/>
              <a:chOff x="243840" y="1676400"/>
              <a:chExt cx="701120" cy="741600"/>
            </a:xfrm>
            <a:grpFill/>
          </p:grpSpPr>
          <p:sp>
            <p:nvSpPr>
              <p:cNvPr id="340" name="Google Shape;340;p7"/>
              <p:cNvSpPr/>
              <p:nvPr/>
            </p:nvSpPr>
            <p:spPr>
              <a:xfrm>
                <a:off x="243840" y="1676400"/>
                <a:ext cx="116700" cy="74160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41" name="Google Shape;341;p7"/>
              <p:cNvSpPr/>
              <p:nvPr/>
            </p:nvSpPr>
            <p:spPr>
              <a:xfrm>
                <a:off x="314960" y="1676400"/>
                <a:ext cx="630000" cy="436800"/>
              </a:xfrm>
              <a:prstGeom prst="rect">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42" name="Google Shape;342;p7"/>
            <p:cNvSpPr/>
            <p:nvPr/>
          </p:nvSpPr>
          <p:spPr>
            <a:xfrm>
              <a:off x="7120511" y="1517650"/>
              <a:ext cx="1188600" cy="67830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343" name="Google Shape;343;p7"/>
            <p:cNvSpPr/>
            <p:nvPr/>
          </p:nvSpPr>
          <p:spPr>
            <a:xfrm>
              <a:off x="6878053" y="1727035"/>
              <a:ext cx="821700" cy="46890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2" name="TextBox 1">
            <a:extLst>
              <a:ext uri="{FF2B5EF4-FFF2-40B4-BE49-F238E27FC236}">
                <a16:creationId xmlns:a16="http://schemas.microsoft.com/office/drawing/2014/main" id="{13E91B87-2762-BF6E-D633-2B23CFE0E471}"/>
              </a:ext>
            </a:extLst>
          </p:cNvPr>
          <p:cNvSpPr txBox="1"/>
          <p:nvPr/>
        </p:nvSpPr>
        <p:spPr>
          <a:xfrm>
            <a:off x="864349" y="3646007"/>
            <a:ext cx="2285251" cy="1107996"/>
          </a:xfrm>
          <a:prstGeom prst="rect">
            <a:avLst/>
          </a:prstGeom>
          <a:noFill/>
        </p:spPr>
        <p:txBody>
          <a:bodyPr wrap="square" rtlCol="0">
            <a:spAutoFit/>
          </a:bodyPr>
          <a:lstStyle/>
          <a:p>
            <a:pPr algn="r" rtl="1"/>
            <a:r>
              <a:rPr lang="en-GB" sz="2200" dirty="0">
                <a:latin typeface="Calibri" panose="020F0502020204030204" pitchFamily="34" charset="0"/>
                <a:cs typeface="Calibri" panose="020F0502020204030204" pitchFamily="34" charset="0"/>
              </a:rPr>
              <a:t>شرح العناصر الرسمية وغير الرسمية لنظام حماية الطفل</a:t>
            </a:r>
            <a:endParaRPr lang="en-BE" sz="22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C3981E5-A9AC-2C73-2208-7212E7548399}"/>
              </a:ext>
            </a:extLst>
          </p:cNvPr>
          <p:cNvSpPr txBox="1"/>
          <p:nvPr/>
        </p:nvSpPr>
        <p:spPr>
          <a:xfrm>
            <a:off x="3521010" y="3646007"/>
            <a:ext cx="2493320" cy="1107996"/>
          </a:xfrm>
          <a:prstGeom prst="rect">
            <a:avLst/>
          </a:prstGeom>
          <a:noFill/>
        </p:spPr>
        <p:txBody>
          <a:bodyPr wrap="square" rtlCol="0">
            <a:spAutoFit/>
          </a:bodyPr>
          <a:lstStyle/>
          <a:p>
            <a:pPr algn="r" rtl="1"/>
            <a:r>
              <a:rPr lang="ar-SA" sz="2200" dirty="0">
                <a:solidFill>
                  <a:schemeClr val="dk1"/>
                </a:solidFill>
                <a:latin typeface="Calibri" panose="020F0502020204030204" pitchFamily="34" charset="0"/>
                <a:cs typeface="Calibri" panose="020F0502020204030204" pitchFamily="34" charset="0"/>
                <a:sym typeface="Helvetica Neue"/>
                <a:extLst>
                  <a:ext uri="http://customooxmlschemas.google.com/">
                    <go:slidesCustomData xmlns="" xmlns:go="http://customooxmlschemas.google.com/"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ت</a:t>
            </a:r>
            <a:r>
              <a:rPr lang="en-GB" sz="2200" dirty="0">
                <a:solidFill>
                  <a:schemeClr val="dk1"/>
                </a:solidFill>
                <a:latin typeface="Calibri" panose="020F0502020204030204" pitchFamily="34" charset="0"/>
                <a:cs typeface="Calibri" panose="020F0502020204030204" pitchFamily="34" charset="0"/>
                <a:sym typeface="Helvetica Neue"/>
                <a:extLst>
                  <a:ext uri="http://customooxmlschemas.google.com/">
                    <go:slidesCustomData xmlns="" xmlns:go="http://customooxmlschemas.google.com/"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حد</a:t>
            </a:r>
            <a:r>
              <a:rPr lang="ar-SA" sz="2200" dirty="0">
                <a:solidFill>
                  <a:schemeClr val="dk1"/>
                </a:solidFill>
                <a:latin typeface="Calibri" panose="020F0502020204030204" pitchFamily="34" charset="0"/>
                <a:cs typeface="Calibri" panose="020F0502020204030204" pitchFamily="34" charset="0"/>
                <a:sym typeface="Helvetica Neue"/>
                <a:extLst>
                  <a:ext uri="http://customooxmlschemas.google.com/">
                    <go:slidesCustomData xmlns="" xmlns:go="http://customooxmlschemas.google.com/"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ي</a:t>
            </a:r>
            <a:r>
              <a:rPr lang="en-GB" sz="2200" dirty="0">
                <a:solidFill>
                  <a:schemeClr val="dk1"/>
                </a:solidFill>
                <a:latin typeface="Calibri" panose="020F0502020204030204" pitchFamily="34" charset="0"/>
                <a:cs typeface="Calibri" panose="020F0502020204030204" pitchFamily="34" charset="0"/>
                <a:sym typeface="Helvetica Neue"/>
                <a:extLst>
                  <a:ext uri="http://customooxmlschemas.google.com/">
                    <go:slidesCustomData xmlns="" xmlns:go="http://customooxmlschemas.google.com/"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د مخاوف حماية الطفل السائدة في </a:t>
            </a:r>
            <a:r>
              <a:rPr lang="ar-SA" sz="2200" dirty="0">
                <a:solidFill>
                  <a:schemeClr val="dk1"/>
                </a:solidFill>
                <a:latin typeface="Calibri" panose="020F0502020204030204" pitchFamily="34" charset="0"/>
                <a:cs typeface="Calibri" panose="020F0502020204030204" pitchFamily="34" charset="0"/>
                <a:sym typeface="Helvetica Neue"/>
                <a:extLst>
                  <a:ext uri="http://customooxmlschemas.google.com/">
                    <go:slidesCustomData xmlns="" xmlns:go="http://customooxmlschemas.google.com/"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ال</a:t>
            </a:r>
            <a:r>
              <a:rPr lang="en-GB" sz="2200" dirty="0">
                <a:solidFill>
                  <a:schemeClr val="dk1"/>
                </a:solidFill>
                <a:latin typeface="Calibri" panose="020F0502020204030204" pitchFamily="34" charset="0"/>
                <a:cs typeface="Calibri" panose="020F0502020204030204" pitchFamily="34" charset="0"/>
                <a:sym typeface="Helvetica Neue"/>
                <a:extLst>
                  <a:ext uri="http://customooxmlschemas.google.com/">
                    <go:slidesCustomData xmlns="" xmlns:go="http://customooxmlschemas.google.com/"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سياق</a:t>
            </a:r>
            <a:r>
              <a:rPr lang="ar-SA" sz="2200" dirty="0">
                <a:solidFill>
                  <a:schemeClr val="dk1"/>
                </a:solidFill>
                <a:latin typeface="Calibri" panose="020F0502020204030204" pitchFamily="34" charset="0"/>
                <a:cs typeface="Calibri" panose="020F0502020204030204" pitchFamily="34" charset="0"/>
                <a:sym typeface="Helvetica Neue"/>
                <a:extLst>
                  <a:ext uri="http://customooxmlschemas.google.com/">
                    <go:slidesCustomData xmlns="" xmlns:go="http://customooxmlschemas.google.com/"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 الخاص بك</a:t>
            </a:r>
            <a:endParaRPr lang="en-BE" sz="22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D9AEC76-DAA8-1B0D-E1AE-6D97CFDF7206}"/>
              </a:ext>
            </a:extLst>
          </p:cNvPr>
          <p:cNvSpPr txBox="1"/>
          <p:nvPr/>
        </p:nvSpPr>
        <p:spPr>
          <a:xfrm>
            <a:off x="6487885" y="3646007"/>
            <a:ext cx="2230585" cy="769441"/>
          </a:xfrm>
          <a:prstGeom prst="rect">
            <a:avLst/>
          </a:prstGeom>
          <a:noFill/>
        </p:spPr>
        <p:txBody>
          <a:bodyPr wrap="square" rtlCol="0">
            <a:spAutoFit/>
          </a:bodyPr>
          <a:lstStyle/>
          <a:p>
            <a:pPr algn="ctr" rtl="1"/>
            <a:r>
              <a:rPr lang="ar-SA" sz="22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 xmlns:go="http://customooxmlschemas.google.com/"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توضيح</a:t>
            </a:r>
            <a:r>
              <a:rPr lang="en-GB" sz="22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 xmlns:go="http://customooxmlschemas.google.com/"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 تحليل حماية الطفل</a:t>
            </a:r>
            <a:endParaRPr lang="en-BE" sz="22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8D08866-7A8A-A51F-8FD7-6FFD3C3463FE}"/>
              </a:ext>
            </a:extLst>
          </p:cNvPr>
          <p:cNvSpPr txBox="1"/>
          <p:nvPr/>
        </p:nvSpPr>
        <p:spPr>
          <a:xfrm>
            <a:off x="9159542" y="3646007"/>
            <a:ext cx="2080410" cy="769441"/>
          </a:xfrm>
          <a:prstGeom prst="rect">
            <a:avLst/>
          </a:prstGeom>
          <a:noFill/>
        </p:spPr>
        <p:txBody>
          <a:bodyPr wrap="square" rtlCol="0">
            <a:spAutoFit/>
          </a:bodyPr>
          <a:lstStyle/>
          <a:p>
            <a:pPr algn="ctr" rtl="1"/>
            <a:r>
              <a:rPr lang="ar-SA" sz="22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 xmlns:go="http://customooxmlschemas.google.com/"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و</a:t>
            </a:r>
            <a:r>
              <a:rPr lang="en-GB" sz="22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 xmlns:go="http://customooxmlschemas.google.com/"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ضع استراتيجيات لإدارة</a:t>
            </a:r>
            <a:r>
              <a:rPr lang="ar-SA" sz="2200"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 xmlns:go="http://customooxmlschemas.google.com/"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 </a:t>
            </a:r>
            <a:r>
              <a:rPr lang="en-GB" sz="2200"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 xmlns:go="http://customooxmlschemas.google.com/"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عدد ال</a:t>
            </a:r>
            <a:r>
              <a:rPr lang="ar-SA" sz="2200" dirty="0">
                <a:solidFill>
                  <a:schemeClr val="dk1"/>
                </a:solidFill>
                <a:latin typeface="Calibri" panose="020F0502020204030204" pitchFamily="34" charset="0"/>
                <a:ea typeface="Helvetica Neue"/>
                <a:cs typeface="Calibri" panose="020F0502020204030204" pitchFamily="34" charset="0"/>
                <a:sym typeface="Helvetica Neue"/>
                <a:extLst>
                  <a:ext uri="http://customooxmlschemas.google.com/">
                    <go:slidesCustomData xmlns="" xmlns:go="http://customooxmlschemas.google.com/"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حالات</a:t>
            </a:r>
            <a:endParaRPr lang="en-BE" sz="2200" dirty="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D08FF029-0496-BDD3-8D26-53807D8EE198}"/>
              </a:ext>
            </a:extLst>
          </p:cNvPr>
          <p:cNvGrpSpPr/>
          <p:nvPr/>
        </p:nvGrpSpPr>
        <p:grpSpPr>
          <a:xfrm>
            <a:off x="10228983" y="337468"/>
            <a:ext cx="1587872" cy="1368854"/>
            <a:chOff x="10228983" y="337468"/>
            <a:chExt cx="1587872" cy="1368854"/>
          </a:xfrm>
        </p:grpSpPr>
        <p:sp>
          <p:nvSpPr>
            <p:cNvPr id="7" name="Hexagon 6">
              <a:extLst>
                <a:ext uri="{FF2B5EF4-FFF2-40B4-BE49-F238E27FC236}">
                  <a16:creationId xmlns:a16="http://schemas.microsoft.com/office/drawing/2014/main" id="{DFD4794E-3BCE-F905-A2B7-D8D77EF3E003}"/>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85A94C71-DE29-5CA1-2D1F-873DA9A71A6C}"/>
                </a:ext>
              </a:extLst>
            </p:cNvPr>
            <p:cNvGrpSpPr/>
            <p:nvPr/>
          </p:nvGrpSpPr>
          <p:grpSpPr>
            <a:xfrm>
              <a:off x="10741851" y="707024"/>
              <a:ext cx="562136" cy="634675"/>
              <a:chOff x="760175" y="830141"/>
              <a:chExt cx="867619" cy="979580"/>
            </a:xfrm>
          </p:grpSpPr>
          <p:sp>
            <p:nvSpPr>
              <p:cNvPr id="9" name="Rectangle 8">
                <a:extLst>
                  <a:ext uri="{FF2B5EF4-FFF2-40B4-BE49-F238E27FC236}">
                    <a16:creationId xmlns:a16="http://schemas.microsoft.com/office/drawing/2014/main" id="{B4752DE2-3A30-5313-1D18-E67336B94275}"/>
                  </a:ext>
                </a:extLst>
              </p:cNvPr>
              <p:cNvSpPr/>
              <p:nvPr/>
            </p:nvSpPr>
            <p:spPr>
              <a:xfrm>
                <a:off x="864636" y="830141"/>
                <a:ext cx="763158" cy="979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1"/>
                <a:r>
                  <a:rPr lang="ar-SA" sz="1600" b="1" dirty="0">
                    <a:solidFill>
                      <a:schemeClr val="bg1"/>
                    </a:solidFill>
                    <a:latin typeface="Arial" panose="020B0604020202020204" pitchFamily="34" charset="0"/>
                    <a:cs typeface="Arial" panose="020B0604020202020204" pitchFamily="34" charset="0"/>
                  </a:rPr>
                  <a:t>٦٩</a:t>
                </a:r>
                <a:endParaRPr lang="en-CA" sz="1600" b="1"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DFE63F7-61BA-EB78-7C6A-63CFF91883CF}"/>
                  </a:ext>
                </a:extLst>
              </p:cNvPr>
              <p:cNvSpPr/>
              <p:nvPr/>
            </p:nvSpPr>
            <p:spPr>
              <a:xfrm>
                <a:off x="760175" y="830143"/>
                <a:ext cx="149292" cy="979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F72F3B-1500-3B23-6881-879A32E5DF2B}"/>
              </a:ext>
            </a:extLst>
          </p:cNvPr>
          <p:cNvSpPr>
            <a:spLocks noGrp="1"/>
          </p:cNvSpPr>
          <p:nvPr>
            <p:ph type="title"/>
          </p:nvPr>
        </p:nvSpPr>
        <p:spPr/>
        <p:txBody>
          <a:bodyPr/>
          <a:lstStyle/>
          <a:p>
            <a:pPr rtl="1"/>
            <a:r>
              <a:rPr lang="en-CA" dirty="0">
                <a:latin typeface="Calibri" panose="020F0502020204030204" pitchFamily="34" charset="0"/>
                <a:cs typeface="Calibri" panose="020F0502020204030204" pitchFamily="34" charset="0"/>
              </a:rPr>
              <a:t>مراجعة إطار الكفاءات</a:t>
            </a:r>
            <a:endParaRPr lang="en-BE"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24ABA28-1FC4-242A-1A27-8E0018293209}"/>
              </a:ext>
            </a:extLst>
          </p:cNvPr>
          <p:cNvSpPr txBox="1"/>
          <p:nvPr/>
        </p:nvSpPr>
        <p:spPr>
          <a:xfrm>
            <a:off x="2093500" y="4893070"/>
            <a:ext cx="904415" cy="461665"/>
          </a:xfrm>
          <a:prstGeom prst="rect">
            <a:avLst/>
          </a:prstGeom>
          <a:noFill/>
        </p:spPr>
        <p:txBody>
          <a:bodyPr wrap="none" rtlCol="0">
            <a:spAutoFit/>
          </a:bodyPr>
          <a:lstStyle/>
          <a:p>
            <a:pPr algn="ctr" rtl="1"/>
            <a:r>
              <a:rPr lang="ar-SA" sz="2400" dirty="0">
                <a:latin typeface="Arial" panose="020B0604020202020204" pitchFamily="34" charset="0"/>
                <a:cs typeface="Arial" panose="020B0604020202020204" pitchFamily="34" charset="0"/>
              </a:rPr>
              <a:t>ال</a:t>
            </a:r>
            <a:r>
              <a:rPr lang="en-GB" sz="2400" dirty="0">
                <a:latin typeface="Arial" panose="020B0604020202020204" pitchFamily="34" charset="0"/>
                <a:cs typeface="Arial" panose="020B0604020202020204" pitchFamily="34" charset="0"/>
              </a:rPr>
              <a:t>معرفة</a:t>
            </a:r>
            <a:endParaRPr lang="en-BE" sz="24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D1F732BF-33BD-08BA-B3BC-43E5A6455F1E}"/>
              </a:ext>
            </a:extLst>
          </p:cNvPr>
          <p:cNvSpPr txBox="1"/>
          <p:nvPr/>
        </p:nvSpPr>
        <p:spPr>
          <a:xfrm>
            <a:off x="4617072" y="4893070"/>
            <a:ext cx="2957861" cy="461665"/>
          </a:xfrm>
          <a:prstGeom prst="rect">
            <a:avLst/>
          </a:prstGeom>
          <a:noFill/>
        </p:spPr>
        <p:txBody>
          <a:bodyPr wrap="none" rtlCol="0">
            <a:spAutoFit/>
          </a:bodyPr>
          <a:lstStyle/>
          <a:p>
            <a:pPr algn="ctr" rtl="1"/>
            <a:r>
              <a:rPr lang="en-GB" sz="2400" dirty="0">
                <a:latin typeface="Arial" panose="020B0604020202020204" pitchFamily="34" charset="0"/>
                <a:cs typeface="Arial" panose="020B0604020202020204" pitchFamily="34" charset="0"/>
              </a:rPr>
              <a:t>المواقف والقيم</a:t>
            </a:r>
            <a:endParaRPr lang="en-BE" sz="24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370C783-3606-6CD8-84AD-1B31D135E918}"/>
              </a:ext>
            </a:extLst>
          </p:cNvPr>
          <p:cNvSpPr txBox="1"/>
          <p:nvPr/>
        </p:nvSpPr>
        <p:spPr>
          <a:xfrm>
            <a:off x="8618137" y="4893070"/>
            <a:ext cx="1501556" cy="461665"/>
          </a:xfrm>
          <a:prstGeom prst="rect">
            <a:avLst/>
          </a:prstGeom>
          <a:noFill/>
        </p:spPr>
        <p:txBody>
          <a:bodyPr wrap="square" rtlCol="0">
            <a:spAutoFit/>
          </a:bodyPr>
          <a:lstStyle/>
          <a:p>
            <a:pPr algn="ctr" rtl="1"/>
            <a:r>
              <a:rPr lang="ar-SA" sz="2400" dirty="0">
                <a:latin typeface="Arial" panose="020B0604020202020204" pitchFamily="34" charset="0"/>
                <a:cs typeface="Arial" panose="020B0604020202020204" pitchFamily="34" charset="0"/>
              </a:rPr>
              <a:t>ال</a:t>
            </a:r>
            <a:r>
              <a:rPr lang="en-GB" sz="2400" dirty="0">
                <a:latin typeface="Arial" panose="020B0604020202020204" pitchFamily="34" charset="0"/>
                <a:cs typeface="Arial" panose="020B0604020202020204" pitchFamily="34" charset="0"/>
              </a:rPr>
              <a:t>مهارات</a:t>
            </a:r>
            <a:endParaRPr lang="en-BE" sz="2400" dirty="0">
              <a:latin typeface="Arial" panose="020B0604020202020204" pitchFamily="34" charset="0"/>
              <a:cs typeface="Arial" panose="020B0604020202020204" pitchFamily="34" charset="0"/>
            </a:endParaRPr>
          </a:p>
        </p:txBody>
      </p:sp>
      <p:pic>
        <p:nvPicPr>
          <p:cNvPr id="22" name="Graphic 21" descr="Left Brain with solid fill">
            <a:extLst>
              <a:ext uri="{FF2B5EF4-FFF2-40B4-BE49-F238E27FC236}">
                <a16:creationId xmlns:a16="http://schemas.microsoft.com/office/drawing/2014/main" id="{8337809D-3CF1-D31C-5387-8DBD5F5C9C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0729" y="2009873"/>
            <a:ext cx="2664771" cy="2664771"/>
          </a:xfrm>
          <a:prstGeom prst="rect">
            <a:avLst/>
          </a:prstGeom>
        </p:spPr>
      </p:pic>
      <p:pic>
        <p:nvPicPr>
          <p:cNvPr id="23" name="Graphic 22" descr="Sign language with solid fill">
            <a:extLst>
              <a:ext uri="{FF2B5EF4-FFF2-40B4-BE49-F238E27FC236}">
                <a16:creationId xmlns:a16="http://schemas.microsoft.com/office/drawing/2014/main" id="{AF055F18-4214-F660-C90F-B74A3B4F7B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00296" y="2248613"/>
            <a:ext cx="2297978" cy="2297978"/>
          </a:xfrm>
          <a:prstGeom prst="rect">
            <a:avLst/>
          </a:prstGeom>
        </p:spPr>
      </p:pic>
      <p:grpSp>
        <p:nvGrpSpPr>
          <p:cNvPr id="24" name="Group 23">
            <a:extLst>
              <a:ext uri="{FF2B5EF4-FFF2-40B4-BE49-F238E27FC236}">
                <a16:creationId xmlns:a16="http://schemas.microsoft.com/office/drawing/2014/main" id="{949575A8-F067-E6E2-164E-C685D1F878CB}"/>
              </a:ext>
            </a:extLst>
          </p:cNvPr>
          <p:cNvGrpSpPr/>
          <p:nvPr/>
        </p:nvGrpSpPr>
        <p:grpSpPr>
          <a:xfrm>
            <a:off x="4702156" y="2017093"/>
            <a:ext cx="2787687" cy="2761018"/>
            <a:chOff x="4799269" y="2120257"/>
            <a:chExt cx="2494414" cy="2470551"/>
          </a:xfrm>
        </p:grpSpPr>
        <p:pic>
          <p:nvPicPr>
            <p:cNvPr id="25" name="Graphic 24" descr="Right Brain with solid fill">
              <a:extLst>
                <a:ext uri="{FF2B5EF4-FFF2-40B4-BE49-F238E27FC236}">
                  <a16:creationId xmlns:a16="http://schemas.microsoft.com/office/drawing/2014/main" id="{9B4935D0-8E52-6F2B-FB06-E57064446CC8}"/>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50597"/>
            <a:stretch/>
          </p:blipFill>
          <p:spPr>
            <a:xfrm>
              <a:off x="4799269" y="2120257"/>
              <a:ext cx="1220531" cy="2470551"/>
            </a:xfrm>
            <a:prstGeom prst="rect">
              <a:avLst/>
            </a:prstGeom>
          </p:spPr>
        </p:pic>
        <p:pic>
          <p:nvPicPr>
            <p:cNvPr id="26" name="Graphic 25" descr="Left Brain with solid fill">
              <a:extLst>
                <a:ext uri="{FF2B5EF4-FFF2-40B4-BE49-F238E27FC236}">
                  <a16:creationId xmlns:a16="http://schemas.microsoft.com/office/drawing/2014/main" id="{A786C803-6238-5334-1272-512D16121A3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1522"/>
            <a:stretch/>
          </p:blipFill>
          <p:spPr>
            <a:xfrm>
              <a:off x="6096000" y="2120257"/>
              <a:ext cx="1197683" cy="2470551"/>
            </a:xfrm>
            <a:prstGeom prst="rect">
              <a:avLst/>
            </a:prstGeom>
          </p:spPr>
        </p:pic>
        <p:sp>
          <p:nvSpPr>
            <p:cNvPr id="27" name="Plus Sign 26">
              <a:extLst>
                <a:ext uri="{FF2B5EF4-FFF2-40B4-BE49-F238E27FC236}">
                  <a16:creationId xmlns:a16="http://schemas.microsoft.com/office/drawing/2014/main" id="{0A0886D4-1E2F-6EBA-C52B-64B9D64A839D}"/>
                </a:ext>
              </a:extLst>
            </p:cNvPr>
            <p:cNvSpPr/>
            <p:nvPr/>
          </p:nvSpPr>
          <p:spPr>
            <a:xfrm>
              <a:off x="5387091" y="3102772"/>
              <a:ext cx="478972" cy="478972"/>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28" name="Minus Sign 27">
              <a:extLst>
                <a:ext uri="{FF2B5EF4-FFF2-40B4-BE49-F238E27FC236}">
                  <a16:creationId xmlns:a16="http://schemas.microsoft.com/office/drawing/2014/main" id="{A01F4AFE-F566-EC74-1B36-EB64E15DEBF4}"/>
                </a:ext>
              </a:extLst>
            </p:cNvPr>
            <p:cNvSpPr/>
            <p:nvPr/>
          </p:nvSpPr>
          <p:spPr>
            <a:xfrm>
              <a:off x="6233621" y="3118356"/>
              <a:ext cx="440528" cy="440528"/>
            </a:xfrm>
            <a:prstGeom prst="mathMinus">
              <a:avLst>
                <a:gd name="adj1" fmla="val 304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grpSp>
    </p:spTree>
    <p:extLst>
      <p:ext uri="{BB962C8B-B14F-4D97-AF65-F5344CB8AC3E}">
        <p14:creationId xmlns:p14="http://schemas.microsoft.com/office/powerpoint/2010/main" val="1165523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E6AA99-2E50-3DB4-D99A-6DBE3EBA7EBB}"/>
              </a:ext>
            </a:extLst>
          </p:cNvPr>
          <p:cNvSpPr>
            <a:spLocks noGrp="1"/>
          </p:cNvSpPr>
          <p:nvPr>
            <p:ph type="title"/>
          </p:nvPr>
        </p:nvSpPr>
        <p:spPr/>
        <p:txBody>
          <a:bodyPr/>
          <a:lstStyle/>
          <a:p>
            <a:pPr algn="r" rtl="1"/>
            <a:r>
              <a:rPr lang="en-CA" sz="2400" b="1" dirty="0">
                <a:solidFill>
                  <a:schemeClr val="bg1"/>
                </a:solidFill>
                <a:latin typeface="Calibri" panose="020F0502020204030204" pitchFamily="34" charset="0"/>
                <a:cs typeface="Calibri" panose="020F0502020204030204" pitchFamily="34" charset="0"/>
              </a:rPr>
              <a:t>الجلسة </a:t>
            </a:r>
            <a:r>
              <a:rPr lang="ar-SA" sz="2400" b="1" dirty="0">
                <a:solidFill>
                  <a:schemeClr val="bg1"/>
                </a:solidFill>
                <a:latin typeface="Calibri" panose="020F0502020204030204" pitchFamily="34" charset="0"/>
                <a:cs typeface="Calibri" panose="020F0502020204030204" pitchFamily="34" charset="0"/>
              </a:rPr>
              <a:t>٢</a:t>
            </a:r>
            <a:br>
              <a:rPr lang="en-CA" sz="2400" b="1" dirty="0">
                <a:solidFill>
                  <a:schemeClr val="bg1"/>
                </a:solidFill>
                <a:latin typeface="Calibri" panose="020F0502020204030204" pitchFamily="34" charset="0"/>
                <a:cs typeface="Calibri" panose="020F0502020204030204" pitchFamily="34" charset="0"/>
              </a:rPr>
            </a:br>
            <a:br>
              <a:rPr lang="en-CA" b="1" dirty="0">
                <a:solidFill>
                  <a:schemeClr val="bg1"/>
                </a:solidFill>
                <a:latin typeface="Calibri" panose="020F0502020204030204" pitchFamily="34" charset="0"/>
                <a:cs typeface="Calibri" panose="020F0502020204030204" pitchFamily="34" charset="0"/>
              </a:rPr>
            </a:br>
            <a:r>
              <a:rPr lang="en-US" sz="5400" b="1" dirty="0">
                <a:solidFill>
                  <a:schemeClr val="bg1"/>
                </a:solidFill>
                <a:latin typeface="Calibri" panose="020F0502020204030204" pitchFamily="34" charset="0"/>
                <a:cs typeface="Calibri" panose="020F0502020204030204" pitchFamily="34" charset="0"/>
              </a:rPr>
              <a:t>ما هو نظام حماية الطفل الرسمي في </a:t>
            </a:r>
            <a:r>
              <a:rPr lang="ar-SA" sz="5400" b="1" dirty="0">
                <a:solidFill>
                  <a:schemeClr val="bg1"/>
                </a:solidFill>
                <a:latin typeface="Calibri" panose="020F0502020204030204" pitchFamily="34" charset="0"/>
                <a:cs typeface="Calibri" panose="020F0502020204030204" pitchFamily="34" charset="0"/>
              </a:rPr>
              <a:t>ال</a:t>
            </a:r>
            <a:r>
              <a:rPr lang="en-US" sz="5400" b="1" dirty="0">
                <a:solidFill>
                  <a:schemeClr val="bg1"/>
                </a:solidFill>
                <a:latin typeface="Calibri" panose="020F0502020204030204" pitchFamily="34" charset="0"/>
                <a:cs typeface="Calibri" panose="020F0502020204030204" pitchFamily="34" charset="0"/>
              </a:rPr>
              <a:t>سياق</a:t>
            </a:r>
            <a:r>
              <a:rPr lang="ar-SA" sz="5400" b="1" dirty="0">
                <a:solidFill>
                  <a:schemeClr val="bg1"/>
                </a:solidFill>
                <a:latin typeface="Calibri" panose="020F0502020204030204" pitchFamily="34" charset="0"/>
                <a:cs typeface="Calibri" panose="020F0502020204030204" pitchFamily="34" charset="0"/>
              </a:rPr>
              <a:t> الخاص بك</a:t>
            </a:r>
            <a:r>
              <a:rPr lang="en-US" sz="5400" b="1" dirty="0">
                <a:solidFill>
                  <a:schemeClr val="bg1"/>
                </a:solidFill>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2324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0A06-D2CE-9F4F-4EB2-3B4FFE1C42C2}"/>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مناقشة عامة</a:t>
            </a:r>
            <a:endParaRPr lang="en-BE"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4D93D22D-FB97-0F71-EDA9-70C82D549C62}"/>
              </a:ext>
            </a:extLst>
          </p:cNvPr>
          <p:cNvSpPr/>
          <p:nvPr/>
        </p:nvSpPr>
        <p:spPr>
          <a:xfrm>
            <a:off x="5439419" y="1147354"/>
            <a:ext cx="5754114" cy="4563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sz="4800" b="1" dirty="0">
                <a:solidFill>
                  <a:schemeClr val="tx1"/>
                </a:solidFill>
                <a:latin typeface="Calibri" panose="020F0502020204030204" pitchFamily="34" charset="0"/>
                <a:cs typeface="Calibri" panose="020F0502020204030204" pitchFamily="34" charset="0"/>
              </a:rPr>
              <a:t>ما هو نظام حماية الطفل؟</a:t>
            </a:r>
            <a:endParaRPr lang="en-BE" sz="4800" b="1" dirty="0">
              <a:solidFill>
                <a:schemeClr val="tx1"/>
              </a:solidFill>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910670E7-995B-F91D-E8F8-61F87F0CBEB9}"/>
              </a:ext>
            </a:extLst>
          </p:cNvPr>
          <p:cNvGrpSpPr/>
          <p:nvPr/>
        </p:nvGrpSpPr>
        <p:grpSpPr>
          <a:xfrm>
            <a:off x="1901454" y="2194390"/>
            <a:ext cx="3415887" cy="2678824"/>
            <a:chOff x="1117683" y="2194390"/>
            <a:chExt cx="3415887" cy="2678824"/>
          </a:xfrm>
          <a:solidFill>
            <a:schemeClr val="accent1"/>
          </a:solidFill>
        </p:grpSpPr>
        <p:sp>
          <p:nvSpPr>
            <p:cNvPr id="7" name="Speech Bubble: Rectangle with Corners Rounded 6">
              <a:extLst>
                <a:ext uri="{FF2B5EF4-FFF2-40B4-BE49-F238E27FC236}">
                  <a16:creationId xmlns:a16="http://schemas.microsoft.com/office/drawing/2014/main" id="{C09D03BA-A93A-5802-5CA1-52375EC20664}"/>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8" name="Speech Bubble: Rectangle with Corners Rounded 7">
              <a:extLst>
                <a:ext uri="{FF2B5EF4-FFF2-40B4-BE49-F238E27FC236}">
                  <a16:creationId xmlns:a16="http://schemas.microsoft.com/office/drawing/2014/main" id="{2DA1C411-FD3C-CFB4-E6B8-E6001EAE6D96}"/>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sp>
          <p:nvSpPr>
            <p:cNvPr id="9" name="Speech Bubble: Rectangle with Corners Rounded 8">
              <a:extLst>
                <a:ext uri="{FF2B5EF4-FFF2-40B4-BE49-F238E27FC236}">
                  <a16:creationId xmlns:a16="http://schemas.microsoft.com/office/drawing/2014/main" id="{19B5C023-DA0A-0764-DF3C-AFA3DB2259D9}"/>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90198294"/>
      </p:ext>
    </p:extLst>
  </p:cSld>
  <p:clrMapOvr>
    <a:masterClrMapping/>
  </p:clrMapOvr>
</p:sld>
</file>

<file path=ppt/theme/theme1.xml><?xml version="1.0" encoding="utf-8"?>
<a:theme xmlns:a="http://schemas.openxmlformats.org/drawingml/2006/main" name="Office Theme">
  <a:themeElements>
    <a:clrScheme name="Alliance">
      <a:dk1>
        <a:sysClr val="windowText" lastClr="000000"/>
      </a:dk1>
      <a:lt1>
        <a:sysClr val="window" lastClr="FFFFFF"/>
      </a:lt1>
      <a:dk2>
        <a:srgbClr val="44546A"/>
      </a:dk2>
      <a:lt2>
        <a:srgbClr val="E7E6E6"/>
      </a:lt2>
      <a:accent1>
        <a:srgbClr val="97467C"/>
      </a:accent1>
      <a:accent2>
        <a:srgbClr val="B78EA3"/>
      </a:accent2>
      <a:accent3>
        <a:srgbClr val="95CC79"/>
      </a:accent3>
      <a:accent4>
        <a:srgbClr val="1D8CC8"/>
      </a:accent4>
      <a:accent5>
        <a:srgbClr val="35B2B4"/>
      </a:accent5>
      <a:accent6>
        <a:srgbClr val="8D9EAE"/>
      </a:accent6>
      <a:hlink>
        <a:srgbClr val="C888B2"/>
      </a:hlink>
      <a:folHlink>
        <a:srgbClr val="7E9C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3482</TotalTime>
  <Words>4797</Words>
  <Application>Microsoft Office PowerPoint</Application>
  <PresentationFormat>Widescreen</PresentationFormat>
  <Paragraphs>690</Paragraphs>
  <Slides>42</Slides>
  <Notes>42</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Berlin Sans FB</vt:lpstr>
      <vt:lpstr>Britannic Bold</vt:lpstr>
      <vt:lpstr>Calibri</vt:lpstr>
      <vt:lpstr>Calibri Light</vt:lpstr>
      <vt:lpstr>Garamond</vt:lpstr>
      <vt:lpstr>Helvetica Neue</vt:lpstr>
      <vt:lpstr>Office Theme</vt:lpstr>
      <vt:lpstr>PowerPoint Presentation</vt:lpstr>
      <vt:lpstr>الجلسة ١  افتتاح الوحدة</vt:lpstr>
      <vt:lpstr>هدف الوحدة</vt:lpstr>
      <vt:lpstr>الأجندة</vt:lpstr>
      <vt:lpstr>تمرين مراجعة للوحدة السابقة</vt:lpstr>
      <vt:lpstr>أهداف التعلم</vt:lpstr>
      <vt:lpstr>مراجعة إطار الكفاءات</vt:lpstr>
      <vt:lpstr>الجلسة ٢  ما هو نظام حماية الطفل الرسمي في السياق الخاص بك؟</vt:lpstr>
      <vt:lpstr>مناقشة عامة</vt:lpstr>
      <vt:lpstr>نظام حماية الطفل</vt:lpstr>
      <vt:lpstr>تطبيق نهج البيئة الاجتماعية</vt:lpstr>
      <vt:lpstr>نظام حماية الطفل في السياق الخاص بك</vt:lpstr>
      <vt:lpstr>PowerPoint Presentation</vt:lpstr>
      <vt:lpstr>نقاط التعلم الأساسية</vt:lpstr>
      <vt:lpstr>الجلسة ٣  ما هي مخاطر حماية الطفل الشائعة في السياق الخاص بي؟</vt:lpstr>
      <vt:lpstr>مخاوف حماية الطفل (مراجعة)</vt:lpstr>
      <vt:lpstr>مخاوف حماية الطفل (مراجعة)</vt:lpstr>
      <vt:lpstr>نقاط الضعف</vt:lpstr>
      <vt:lpstr>فهم مخاوف حماية الطفل</vt:lpstr>
      <vt:lpstr>تحليل حماية الطفل</vt:lpstr>
      <vt:lpstr>تحليل حماية الطفل</vt:lpstr>
      <vt:lpstr>نقاط التعلم الأساسية</vt:lpstr>
      <vt:lpstr>الجلسة ٤  كيف أقوم بتحليل المخاطر المعقدة لحماية الطفل وتحديد أولويات الاحتياجات؟</vt:lpstr>
      <vt:lpstr>تحليل مخاطر حماية الطفل</vt:lpstr>
      <vt:lpstr>تحليل مخاطر حماية الطفل - دراسة حالة</vt:lpstr>
      <vt:lpstr>PowerPoint Presentation</vt:lpstr>
      <vt:lpstr>الاحتياجات الفورية للطفل</vt:lpstr>
      <vt:lpstr>تحديد الاحتياجات وترتيبها حسب الأولوية</vt:lpstr>
      <vt:lpstr>PowerPoint Presentation</vt:lpstr>
      <vt:lpstr>تحديد أولويات الاحتياجات</vt:lpstr>
      <vt:lpstr>نقاط التعلم الأساسية</vt:lpstr>
      <vt:lpstr>الجلسة ٥  كيف أقوم بتخطيط وإدارة عدد الحالات الخاصة بي؟ </vt:lpstr>
      <vt:lpstr>إرشادات حول عدد الحالات</vt:lpstr>
      <vt:lpstr>تعقيد عدد الحالات </vt:lpstr>
      <vt:lpstr>مناقشة عامة</vt:lpstr>
      <vt:lpstr>أدوات لمتابعة عدد الحالات الخاصة بك</vt:lpstr>
      <vt:lpstr>كيفية تحديد أولويات عمل الحالة</vt:lpstr>
      <vt:lpstr>PowerPoint Presentation</vt:lpstr>
      <vt:lpstr>نقاط التعلم الأساسية</vt:lpstr>
      <vt:lpstr>الجلسة ٦  إغلاق الوحدة</vt:lpstr>
      <vt:lpstr>أهداف التعلم</vt:lpstr>
      <vt:lpstr>نهاية الوحدة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Ilse Van der Straeten</dc:creator>
  <cp:lastModifiedBy>Ilse Van der Straeten</cp:lastModifiedBy>
  <cp:revision>120</cp:revision>
  <dcterms:created xsi:type="dcterms:W3CDTF">2023-02-15T16:21:27Z</dcterms:created>
  <dcterms:modified xsi:type="dcterms:W3CDTF">2023-04-17T14:58:47Z</dcterms:modified>
</cp:coreProperties>
</file>