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261" r:id="rId3"/>
    <p:sldId id="259" r:id="rId4"/>
    <p:sldId id="260" r:id="rId5"/>
    <p:sldId id="298" r:id="rId6"/>
    <p:sldId id="2923" r:id="rId7"/>
    <p:sldId id="2615" r:id="rId8"/>
    <p:sldId id="304" r:id="rId9"/>
    <p:sldId id="313" r:id="rId10"/>
    <p:sldId id="2925" r:id="rId11"/>
    <p:sldId id="2897" r:id="rId12"/>
    <p:sldId id="503" r:id="rId13"/>
    <p:sldId id="2926" r:id="rId14"/>
    <p:sldId id="2927" r:id="rId15"/>
    <p:sldId id="2928" r:id="rId16"/>
    <p:sldId id="2916" r:id="rId17"/>
    <p:sldId id="2900" r:id="rId18"/>
    <p:sldId id="2871" r:id="rId19"/>
    <p:sldId id="2812" r:id="rId20"/>
    <p:sldId id="2921" r:id="rId21"/>
    <p:sldId id="2854" r:id="rId22"/>
    <p:sldId id="2915" r:id="rId23"/>
    <p:sldId id="305" r:id="rId24"/>
    <p:sldId id="2815" r:id="rId25"/>
    <p:sldId id="2917" r:id="rId26"/>
    <p:sldId id="2883" r:id="rId27"/>
    <p:sldId id="299" r:id="rId28"/>
    <p:sldId id="2884" r:id="rId29"/>
    <p:sldId id="300" r:id="rId30"/>
    <p:sldId id="303" r:id="rId31"/>
    <p:sldId id="762" r:id="rId32"/>
    <p:sldId id="2919" r:id="rId33"/>
    <p:sldId id="2920" r:id="rId34"/>
    <p:sldId id="2886" r:id="rId35"/>
    <p:sldId id="285" r:id="rId36"/>
    <p:sldId id="2888" r:id="rId37"/>
    <p:sldId id="2889" r:id="rId38"/>
    <p:sldId id="2887" r:id="rId39"/>
    <p:sldId id="2892" r:id="rId40"/>
    <p:sldId id="2890" r:id="rId41"/>
    <p:sldId id="2891" r:id="rId42"/>
    <p:sldId id="2894" r:id="rId43"/>
    <p:sldId id="2924" r:id="rId44"/>
    <p:sldId id="2895" r:id="rId45"/>
    <p:sldId id="293" r:id="rId46"/>
    <p:sldId id="2922" r:id="rId47"/>
    <p:sldId id="296" r:id="rId48"/>
    <p:sldId id="295" r:id="rId49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AE956FA0-E132-40CA-A580-841EEE2D5592}">
          <p14:sldIdLst>
            <p14:sldId id="256"/>
          </p14:sldIdLst>
        </p14:section>
        <p14:section name="Session 1" id="{6C11715B-957F-4E3C-BB5D-8877E09BAAB0}">
          <p14:sldIdLst>
            <p14:sldId id="261"/>
            <p14:sldId id="259"/>
            <p14:sldId id="260"/>
            <p14:sldId id="298"/>
            <p14:sldId id="2923"/>
            <p14:sldId id="2615"/>
          </p14:sldIdLst>
        </p14:section>
        <p14:section name="Session 2" id="{FBE73CED-484C-41CF-A778-21E5DA01E8B4}">
          <p14:sldIdLst>
            <p14:sldId id="304"/>
            <p14:sldId id="313"/>
            <p14:sldId id="2925"/>
            <p14:sldId id="2897"/>
            <p14:sldId id="503"/>
            <p14:sldId id="2926"/>
            <p14:sldId id="2927"/>
            <p14:sldId id="2928"/>
            <p14:sldId id="2916"/>
          </p14:sldIdLst>
        </p14:section>
        <p14:section name="Session 3" id="{87F3F0D7-2DCD-4942-B8E3-8989FD0647A5}">
          <p14:sldIdLst>
            <p14:sldId id="2900"/>
            <p14:sldId id="2871"/>
            <p14:sldId id="2812"/>
            <p14:sldId id="2921"/>
            <p14:sldId id="2854"/>
            <p14:sldId id="2915"/>
            <p14:sldId id="305"/>
            <p14:sldId id="2815"/>
            <p14:sldId id="2917"/>
            <p14:sldId id="2883"/>
          </p14:sldIdLst>
        </p14:section>
        <p14:section name="Session 4" id="{95C6ADEE-83EA-422E-BA7B-E0811D6924C4}">
          <p14:sldIdLst>
            <p14:sldId id="299"/>
            <p14:sldId id="2884"/>
            <p14:sldId id="300"/>
            <p14:sldId id="303"/>
            <p14:sldId id="762"/>
            <p14:sldId id="2919"/>
            <p14:sldId id="2920"/>
            <p14:sldId id="2886"/>
            <p14:sldId id="285"/>
            <p14:sldId id="2888"/>
            <p14:sldId id="2889"/>
            <p14:sldId id="2887"/>
            <p14:sldId id="2892"/>
            <p14:sldId id="2890"/>
            <p14:sldId id="2891"/>
            <p14:sldId id="2894"/>
            <p14:sldId id="2924"/>
            <p14:sldId id="2895"/>
          </p14:sldIdLst>
        </p14:section>
        <p14:section name="Session 5" id="{C95B2CDB-BD2F-4265-9C54-5B4B6ACBD3E5}">
          <p14:sldIdLst>
            <p14:sldId id="293"/>
            <p14:sldId id="2922"/>
            <p14:sldId id="296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841C07-920B-3EFC-04E9-E2A9462C6A6A}" name="Tessa Marks" initials="" userId="Anonymous_Tessa Marks" providerId="None"/>
  <p188:author id="{AAEC1317-ED4B-3651-3741-C9C6FC8C0C6C}" name="Justina Ojom" initials="JO" userId="S::justina.ojom@little-fish.co::cbdaed7d-8d45-4372-a16a-f3f8900c2f45" providerId="AD"/>
  <p188:author id="{A36A2820-D923-6E53-C312-A21723F6603F}" name="Ilse Van der Straeten" initials="IVdS" userId="S::Ilse.VanderStraeten@rescue.org::48c204e9-4447-4a09-a8d3-af2f3980ba4f" providerId="AD"/>
  <p188:author id="{E70EA57C-4F7E-137B-581F-2AE96C9DCB02}" name="Mei Lian Tjia" initials="MT" userId="ddf7d57d6b02818b" providerId="Windows Live"/>
  <p188:author id="{47C13987-3481-F32D-E8AF-2297DA9645D7}" name="CM Training" initials="" userId="Anonymous_CM Training" providerId="None"/>
  <p188:author id="{2BA547FE-46EF-BB21-D252-B02F0AE3AB5E}" name="Ilse Van der Straeten" initials="IVdS" userId="Ilse Van der Straeten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een Fitzgerald" initials="" lastIdx="6" clrIdx="0"/>
  <p:cmAuthor id="2" name="CM Training" initials="" lastIdx="16" clrIdx="1"/>
  <p:cmAuthor id="3" name="Tessa Marks" initials="" lastIdx="26" clrIdx="2"/>
  <p:cmAuthor id="4" name="Tessa Marks" initials="TM" lastIdx="8" clrIdx="3">
    <p:extLst>
      <p:ext uri="{19B8F6BF-5375-455C-9EA6-DF929625EA0E}">
        <p15:presenceInfo xmlns:p15="http://schemas.microsoft.com/office/powerpoint/2012/main" userId="e3e882d86838c88d" providerId="Windows Live"/>
      </p:ext>
    </p:extLst>
  </p:cmAuthor>
  <p:cmAuthor id="5" name="Mei Lian Tjia" initials="MT" lastIdx="1" clrIdx="4">
    <p:extLst>
      <p:ext uri="{19B8F6BF-5375-455C-9EA6-DF929625EA0E}">
        <p15:presenceInfo xmlns:p15="http://schemas.microsoft.com/office/powerpoint/2012/main" userId="ddf7d57d6b02818b" providerId="Windows Live"/>
      </p:ext>
    </p:extLst>
  </p:cmAuthor>
  <p:cmAuthor id="6" name="Ilse Van der Straeten" initials="IVdS" lastIdx="6" clrIdx="5">
    <p:extLst>
      <p:ext uri="{19B8F6BF-5375-455C-9EA6-DF929625EA0E}">
        <p15:presenceInfo xmlns:p15="http://schemas.microsoft.com/office/powerpoint/2012/main" userId="S::Ilse.VanderStraeten@rescue.org::48c204e9-4447-4a09-a8d3-af2f3980ba4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F5DD3D-8ED9-45E3-88BB-976ED0D11388}" v="296" dt="2023-03-30T23:10:17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6348" autoAdjust="0"/>
    <p:restoredTop sz="73164" autoAdjust="0"/>
  </p:normalViewPr>
  <p:slideViewPr>
    <p:cSldViewPr snapToGrid="0">
      <p:cViewPr varScale="1">
        <p:scale>
          <a:sx n="51" d="100"/>
          <a:sy n="51" d="100"/>
        </p:scale>
        <p:origin x="1215" y="3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028"/>
    </p:cViewPr>
  </p:sorterViewPr>
  <p:notesViewPr>
    <p:cSldViewPr snapToGrid="0">
      <p:cViewPr>
        <p:scale>
          <a:sx n="66" d="100"/>
          <a:sy n="66" d="100"/>
        </p:scale>
        <p:origin x="2322" y="-61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8/10/relationships/authors" Target="author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7FDB67-CFC5-3B87-804C-299F85A71D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166C79-AC8B-4D48-42F5-5428B884D6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3316A0-D451-4651-A32D-34C1FCB84404}" type="datetimeFigureOut">
              <a:rPr lang="en-US" smtClean="0"/>
              <a:t>4/17/2023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1352E-DB1D-7305-6487-445DAD5AF5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34040-87C4-E398-300E-D18B1D349C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F584213-0C2B-41C2-B6EC-7D76394CA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540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7" y="4229101"/>
            <a:ext cx="6143625" cy="544260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BE" dirty="0"/>
          </a:p>
        </p:txBody>
      </p:sp>
      <p:sp>
        <p:nvSpPr>
          <p:cNvPr id="9" name="Slide Image Placeholder 4">
            <a:extLst>
              <a:ext uri="{FF2B5EF4-FFF2-40B4-BE49-F238E27FC236}">
                <a16:creationId xmlns:a16="http://schemas.microsoft.com/office/drawing/2014/main" id="{36490B43-BA97-1F0A-4672-4CD7922224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6600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1Evwgu369Jw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مرحباً</a:t>
            </a:r>
          </a:p>
          <a:p>
            <a:pPr algn="r" rtl="1"/>
            <a:r>
              <a:rPr lang="ar-SA" dirty="0"/>
              <a:t>الت</a:t>
            </a:r>
            <a:r>
              <a:rPr lang="en-US" dirty="0"/>
              <a:t>رح</a:t>
            </a:r>
            <a:r>
              <a:rPr lang="ar-SA" dirty="0"/>
              <a:t>ي</a:t>
            </a:r>
            <a:r>
              <a:rPr lang="en-US" dirty="0"/>
              <a:t>ب بالمشاركين</a:t>
            </a:r>
            <a:r>
              <a:rPr lang="ar-SA" dirty="0"/>
              <a:t>/المشاركات</a:t>
            </a:r>
            <a:endParaRPr lang="en-US" dirty="0"/>
          </a:p>
          <a:p>
            <a:pPr algn="r" rtl="1"/>
            <a:r>
              <a:rPr lang="en-US" dirty="0"/>
              <a:t>ت</a:t>
            </a:r>
            <a:r>
              <a:rPr lang="ar-SA" dirty="0"/>
              <a:t>قديم </a:t>
            </a:r>
            <a:r>
              <a:rPr lang="en-US" dirty="0"/>
              <a:t>المعلومات</a:t>
            </a:r>
            <a:r>
              <a:rPr lang="ar-SA" dirty="0"/>
              <a:t> الإدارية و</a:t>
            </a:r>
            <a:r>
              <a:rPr lang="en-US" dirty="0"/>
              <a:t>العملية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909E793D-8803-7F99-0953-313807C4EA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61734522-ED2A-9BCC-9BD1-EDBEED17EA9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algn="r" rtl="1"/>
            <a:r>
              <a:rPr lang="en-GB" b="1" dirty="0"/>
              <a:t>الاستماع الفعال</a:t>
            </a:r>
          </a:p>
          <a:p>
            <a:pPr lvl="1" algn="r" rtl="1"/>
            <a:r>
              <a:rPr lang="en-GB" dirty="0"/>
              <a:t>الحفاظ على التواصل البصري (إذا كان هذا مناسبًا ثقافيًا)</a:t>
            </a:r>
          </a:p>
          <a:p>
            <a:pPr lvl="1" algn="r" rtl="1"/>
            <a:r>
              <a:rPr lang="ar-SA" dirty="0"/>
              <a:t>الت</a:t>
            </a:r>
            <a:r>
              <a:rPr lang="en-GB" dirty="0"/>
              <a:t>رك</a:t>
            </a:r>
            <a:r>
              <a:rPr lang="ar-SA" dirty="0"/>
              <a:t>ي</a:t>
            </a:r>
            <a:r>
              <a:rPr lang="en-GB" dirty="0"/>
              <a:t>ز على الطفل ومنحه مساحة للتحدث</a:t>
            </a:r>
          </a:p>
          <a:p>
            <a:pPr lvl="1" algn="r" rtl="1"/>
            <a:r>
              <a:rPr lang="en-GB" dirty="0"/>
              <a:t>ترك مساحة للصمت</a:t>
            </a:r>
          </a:p>
          <a:p>
            <a:pPr lvl="1" algn="r" rtl="1"/>
            <a:r>
              <a:rPr lang="en-GB" dirty="0"/>
              <a:t>استخد</a:t>
            </a:r>
            <a:r>
              <a:rPr lang="ar-SA" dirty="0"/>
              <a:t>ا</a:t>
            </a:r>
            <a:r>
              <a:rPr lang="en-GB" dirty="0"/>
              <a:t>م أسئلة توضيحية وتلخيص العبارات</a:t>
            </a:r>
          </a:p>
          <a:p>
            <a:pPr lvl="1" algn="r" rtl="1"/>
            <a:r>
              <a:rPr lang="ar-SA" dirty="0"/>
              <a:t>الت</a:t>
            </a:r>
            <a:r>
              <a:rPr lang="en-GB" dirty="0"/>
              <a:t>رك</a:t>
            </a:r>
            <a:r>
              <a:rPr lang="ar-SA" dirty="0"/>
              <a:t>ي</a:t>
            </a:r>
            <a:r>
              <a:rPr lang="en-GB" dirty="0"/>
              <a:t>ز على ما يقوله الطفل بدلاً من التخمين أو الاستعداد لما ستقوله</a:t>
            </a:r>
            <a:r>
              <a:rPr lang="ar-SA" dirty="0"/>
              <a:t> أنت</a:t>
            </a:r>
            <a:r>
              <a:rPr lang="en-GB" dirty="0"/>
              <a:t> بعد ذلك</a:t>
            </a:r>
          </a:p>
          <a:p>
            <a:pPr lvl="1" algn="r" rtl="1"/>
            <a:r>
              <a:rPr lang="en-GB" dirty="0"/>
              <a:t>استخد</a:t>
            </a:r>
            <a:r>
              <a:rPr lang="ar-SA" dirty="0"/>
              <a:t>ا</a:t>
            </a:r>
            <a:r>
              <a:rPr lang="en-GB" dirty="0"/>
              <a:t>م لغة </a:t>
            </a:r>
            <a:r>
              <a:rPr lang="ar-SA" dirty="0"/>
              <a:t>ال</a:t>
            </a:r>
            <a:r>
              <a:rPr lang="en-GB" dirty="0"/>
              <a:t>جس</a:t>
            </a:r>
            <a:r>
              <a:rPr lang="ar-SA" dirty="0"/>
              <a:t>م</a:t>
            </a:r>
            <a:r>
              <a:rPr lang="en-GB" dirty="0"/>
              <a:t> ل</a:t>
            </a:r>
            <a:r>
              <a:rPr lang="ar-SA" dirty="0"/>
              <a:t>إيصال</a:t>
            </a:r>
            <a:r>
              <a:rPr lang="en-GB" dirty="0"/>
              <a:t> ا</a:t>
            </a:r>
            <a:r>
              <a:rPr lang="ar-SA" dirty="0"/>
              <a:t>لا</a:t>
            </a:r>
            <a:r>
              <a:rPr lang="en-GB" dirty="0"/>
              <a:t>نتباه</a:t>
            </a:r>
          </a:p>
          <a:p>
            <a:pPr lvl="1" algn="r" rtl="1"/>
            <a:r>
              <a:rPr lang="en-GB" dirty="0"/>
              <a:t>استخد</a:t>
            </a:r>
            <a:r>
              <a:rPr lang="ar-SA" dirty="0"/>
              <a:t>ا</a:t>
            </a:r>
            <a:r>
              <a:rPr lang="en-GB" dirty="0"/>
              <a:t>م كلمات مثل "نعم" و "هم</a:t>
            </a:r>
            <a:r>
              <a:rPr lang="ar-SA" dirty="0"/>
              <a:t>مم</a:t>
            </a:r>
            <a:r>
              <a:rPr lang="en-GB" dirty="0"/>
              <a:t>" و "</a:t>
            </a:r>
            <a:r>
              <a:rPr lang="ar-SA" dirty="0"/>
              <a:t>تابع</a:t>
            </a:r>
            <a:r>
              <a:rPr lang="en-GB" dirty="0"/>
              <a:t>"</a:t>
            </a:r>
          </a:p>
          <a:p>
            <a:pPr lvl="1" algn="r" rtl="1"/>
            <a:r>
              <a:rPr lang="en-GB" dirty="0"/>
              <a:t>استخد</a:t>
            </a:r>
            <a:r>
              <a:rPr lang="ar-SA" dirty="0"/>
              <a:t>ا</a:t>
            </a:r>
            <a:r>
              <a:rPr lang="en-GB" dirty="0"/>
              <a:t>م تعابير الوجه المناسبة</a:t>
            </a:r>
          </a:p>
          <a:p>
            <a:pPr lvl="1" algn="r" rtl="1"/>
            <a:r>
              <a:rPr lang="en-GB" dirty="0"/>
              <a:t>حافظ على وضعك مسترخيًا ومفتوحًا</a:t>
            </a:r>
          </a:p>
          <a:p>
            <a:pPr lvl="1" algn="r" rtl="1"/>
            <a:r>
              <a:rPr lang="en-GB" dirty="0"/>
              <a:t>كن يقظًا ومنتبهًا</a:t>
            </a:r>
          </a:p>
          <a:p>
            <a:pPr lvl="1" algn="r" rtl="1"/>
            <a:r>
              <a:rPr lang="en-GB" dirty="0"/>
              <a:t>استخد</a:t>
            </a:r>
            <a:r>
              <a:rPr lang="ar-SA" dirty="0"/>
              <a:t>ا</a:t>
            </a:r>
            <a:r>
              <a:rPr lang="en-GB" dirty="0"/>
              <a:t>م تقنيات مثل ال</a:t>
            </a:r>
            <a:r>
              <a:rPr lang="ar-SA" dirty="0"/>
              <a:t>تأكيد</a:t>
            </a:r>
            <a:r>
              <a:rPr lang="en-GB" dirty="0"/>
              <a:t> والانعكاس والتوضيح والتلخيص</a:t>
            </a:r>
          </a:p>
          <a:p>
            <a:pPr algn="r" rtl="1"/>
            <a:r>
              <a:rPr lang="en-GB" b="1" dirty="0"/>
              <a:t>التحدث الفعال</a:t>
            </a:r>
          </a:p>
          <a:p>
            <a:pPr lvl="1" algn="r" rtl="1"/>
            <a:r>
              <a:rPr lang="en-US" dirty="0"/>
              <a:t>تحدد ثلاثة مجالات رئيسية كيفية تلقي رسالتك وفهمها:</a:t>
            </a:r>
          </a:p>
          <a:p>
            <a:pPr lvl="2" algn="r" rtl="1"/>
            <a:r>
              <a:rPr lang="en-US" dirty="0"/>
              <a:t>الكلمات التي تختارها</a:t>
            </a:r>
          </a:p>
          <a:p>
            <a:pPr lvl="2" algn="r" rtl="1"/>
            <a:r>
              <a:rPr lang="en-US" dirty="0"/>
              <a:t>كيف تقولها (أي نبرة الصوت)</a:t>
            </a:r>
          </a:p>
          <a:p>
            <a:pPr lvl="2" algn="r" rtl="1"/>
            <a:r>
              <a:rPr lang="en-US" dirty="0"/>
              <a:t>كيف</a:t>
            </a:r>
            <a:r>
              <a:rPr lang="ar-SA" dirty="0"/>
              <a:t>ية</a:t>
            </a:r>
            <a:r>
              <a:rPr lang="en-US" dirty="0"/>
              <a:t> تعز</a:t>
            </a:r>
            <a:r>
              <a:rPr lang="ar-SA" dirty="0"/>
              <a:t>يزها</a:t>
            </a:r>
            <a:r>
              <a:rPr lang="en-US" dirty="0"/>
              <a:t> </a:t>
            </a:r>
            <a:r>
              <a:rPr lang="ar-SA" dirty="0"/>
              <a:t>(</a:t>
            </a:r>
            <a:r>
              <a:rPr lang="en-US" dirty="0"/>
              <a:t>أي التواصل غير اللفظي</a:t>
            </a:r>
            <a:r>
              <a:rPr lang="ar-SA" dirty="0"/>
              <a:t>)</a:t>
            </a:r>
            <a:endParaRPr lang="en-US" dirty="0"/>
          </a:p>
          <a:p>
            <a:pPr lvl="1" algn="r" rtl="1"/>
            <a:endParaRPr lang="en-US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76D51EA-2489-CF58-DCBD-EFE5025F38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1484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مقدمة</a:t>
            </a:r>
            <a:endParaRPr lang="en-US" dirty="0"/>
          </a:p>
          <a:p>
            <a:pPr algn="r" rtl="1"/>
            <a:r>
              <a:rPr lang="en-US" i="1" dirty="0"/>
              <a:t>سنقوم بتلخيص سريع لما يجب فعله وما لا يجب فعله في تقنيات ا</a:t>
            </a:r>
            <a:r>
              <a:rPr lang="ar-SA" i="1" dirty="0"/>
              <a:t>لتواصل</a:t>
            </a:r>
            <a:r>
              <a:rPr lang="en-US" i="1" dirty="0"/>
              <a:t> بما في ذلك التواصل غير اللفظي والاستماع الفعال والتحدث الفعال.</a:t>
            </a:r>
          </a:p>
          <a:p>
            <a:pPr algn="r" rtl="1"/>
            <a:r>
              <a:rPr lang="en-US" dirty="0"/>
              <a:t>قسّم المشاركين إلى أزواج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en-US" b="1" dirty="0"/>
              <a:t>صفحة </a:t>
            </a:r>
            <a:r>
              <a:rPr lang="ar-SA" b="1" dirty="0"/>
              <a:t>دليل العمل ٥٤</a:t>
            </a:r>
            <a:r>
              <a:rPr lang="en-US" b="1" dirty="0"/>
              <a:t>: تقنيات ال</a:t>
            </a:r>
            <a:r>
              <a:rPr lang="ar-SA" b="1" dirty="0"/>
              <a:t>تواصل</a:t>
            </a:r>
            <a:endParaRPr lang="en-US" b="1" dirty="0"/>
          </a:p>
          <a:p>
            <a:pPr algn="r" rtl="1"/>
            <a:r>
              <a:rPr lang="en-US" i="1" dirty="0"/>
              <a:t>مع </a:t>
            </a:r>
            <a:r>
              <a:rPr lang="ar-SA" i="1" dirty="0"/>
              <a:t>زميلك</a:t>
            </a:r>
            <a:r>
              <a:rPr lang="en-US" i="1" dirty="0"/>
              <a:t>:</a:t>
            </a:r>
          </a:p>
          <a:p>
            <a:pPr lvl="1" algn="r" rtl="1"/>
            <a:r>
              <a:rPr lang="en-US" i="1" dirty="0"/>
              <a:t>قم بصياغة قائمة ما يجب فعله وما لا يجب فعله بناءً على تجربتك وما تتذكره من المستوى </a:t>
            </a:r>
            <a:r>
              <a:rPr lang="ar-SA" i="1" dirty="0"/>
              <a:t>الأول</a:t>
            </a:r>
            <a:endParaRPr lang="en-US" i="1" dirty="0"/>
          </a:p>
          <a:p>
            <a:pPr lvl="1" algn="r" rtl="1"/>
            <a:r>
              <a:rPr lang="en-US" i="1" dirty="0"/>
              <a:t>انها لعبة! ال</a:t>
            </a:r>
            <a:r>
              <a:rPr lang="ar-SA" i="1" dirty="0"/>
              <a:t>ثنائي</a:t>
            </a:r>
            <a:r>
              <a:rPr lang="en-US" i="1" dirty="0"/>
              <a:t> الذي لديه</a:t>
            </a:r>
            <a:r>
              <a:rPr lang="ar-SA" i="1" dirty="0"/>
              <a:t> قائمة</a:t>
            </a:r>
            <a:r>
              <a:rPr lang="en-US" i="1" dirty="0"/>
              <a:t> </a:t>
            </a:r>
            <a:r>
              <a:rPr lang="ar-SA" i="1" dirty="0"/>
              <a:t>ب</a:t>
            </a:r>
            <a:r>
              <a:rPr lang="en-US" i="1" dirty="0"/>
              <a:t>أكثر ما يجب فعله وما لا</a:t>
            </a:r>
            <a:r>
              <a:rPr lang="ar-SA" i="1" dirty="0"/>
              <a:t> يجب</a:t>
            </a:r>
            <a:r>
              <a:rPr lang="en-US" i="1" dirty="0"/>
              <a:t> يفعله </a:t>
            </a:r>
            <a:r>
              <a:rPr lang="ar-SA" i="1" dirty="0"/>
              <a:t>يربح</a:t>
            </a:r>
            <a:r>
              <a:rPr lang="en-US" i="1" dirty="0"/>
              <a:t>!</a:t>
            </a:r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عمل ال</a:t>
            </a:r>
            <a:r>
              <a:rPr lang="ar-SA" b="1" dirty="0"/>
              <a:t>ثنائي</a:t>
            </a:r>
            <a:r>
              <a:rPr lang="en-US" b="1" dirty="0"/>
              <a:t> </a:t>
            </a:r>
            <a:r>
              <a:rPr lang="ar-SA" b="1" dirty="0"/>
              <a:t>(١٥</a:t>
            </a:r>
            <a:r>
              <a:rPr lang="en-US" b="1" dirty="0"/>
              <a:t>دقيقة</a:t>
            </a:r>
            <a:r>
              <a:rPr lang="ar-SA" b="1" dirty="0"/>
              <a:t>)</a:t>
            </a:r>
            <a:endParaRPr lang="en-US" b="1" dirty="0"/>
          </a:p>
          <a:p>
            <a:pPr algn="r" rtl="1"/>
            <a:r>
              <a:rPr lang="en-US" dirty="0"/>
              <a:t>امنح المشاركين </a:t>
            </a:r>
            <a:r>
              <a:rPr lang="ar-SA" dirty="0"/>
              <a:t>١٥</a:t>
            </a:r>
            <a:r>
              <a:rPr lang="en-US" dirty="0"/>
              <a:t> دقيقة لإكمال</a:t>
            </a:r>
            <a:r>
              <a:rPr lang="ar-SA" dirty="0"/>
              <a:t> النشاط</a:t>
            </a:r>
            <a:endParaRPr lang="en-US" dirty="0"/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مناقشة عامة</a:t>
            </a:r>
          </a:p>
          <a:p>
            <a:pPr algn="r" rtl="1"/>
            <a:r>
              <a:rPr lang="en-US" dirty="0"/>
              <a:t>اطلب من ال</a:t>
            </a:r>
            <a:r>
              <a:rPr lang="ar-SA" dirty="0"/>
              <a:t>ثنائيات</a:t>
            </a:r>
            <a:r>
              <a:rPr lang="en-US" dirty="0"/>
              <a:t> مشاركة عدد ما يجب فعله وما لا يجب فعله</a:t>
            </a:r>
          </a:p>
          <a:p>
            <a:pPr algn="r" rtl="1"/>
            <a:r>
              <a:rPr lang="en-US" dirty="0"/>
              <a:t>يمكن لل</a:t>
            </a:r>
            <a:r>
              <a:rPr lang="ar-SA" dirty="0"/>
              <a:t>ثنائي </a:t>
            </a:r>
            <a:r>
              <a:rPr lang="en-US" dirty="0"/>
              <a:t>صاحب أعلى رقم التقدم وكتابتهم على اللوح القلاب</a:t>
            </a:r>
          </a:p>
          <a:p>
            <a:pPr algn="r" rtl="1"/>
            <a:r>
              <a:rPr lang="ar-SA" dirty="0"/>
              <a:t>م</a:t>
            </a:r>
            <a:r>
              <a:rPr lang="en-US" dirty="0"/>
              <a:t>راجع</a:t>
            </a:r>
            <a:r>
              <a:rPr lang="ar-SA" dirty="0"/>
              <a:t>ة</a:t>
            </a:r>
            <a:r>
              <a:rPr lang="en-US" dirty="0"/>
              <a:t> الاجابات المحتملة واستكم</a:t>
            </a:r>
            <a:r>
              <a:rPr lang="ar-SA" dirty="0"/>
              <a:t>ا</a:t>
            </a:r>
            <a:r>
              <a:rPr lang="en-US" dirty="0"/>
              <a:t>لها في الصفحة التالية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7C2A4CF-12F9-9834-3634-AA24E9E94D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7C2460A4-C2A1-DF58-7AC2-E1E91E0F7A6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38:notes"/>
          <p:cNvSpPr txBox="1"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ar-SA" sz="1150" b="1" dirty="0"/>
              <a:t>الإجابات</a:t>
            </a:r>
            <a:r>
              <a:rPr lang="en-GB" sz="1150" b="1" dirty="0"/>
              <a:t> الممكنة</a:t>
            </a:r>
          </a:p>
          <a:p>
            <a:pPr algn="r" rtl="1"/>
            <a:r>
              <a:rPr lang="en-GB" sz="1150" b="1" dirty="0"/>
              <a:t>التواصل غير اللفظي</a:t>
            </a:r>
          </a:p>
          <a:p>
            <a:pPr lvl="1" algn="r" rtl="1"/>
            <a:r>
              <a:rPr lang="ar-SA" sz="1150" b="1" dirty="0">
                <a:sym typeface="Helvetica Neue"/>
              </a:rPr>
              <a:t>ا</a:t>
            </a:r>
            <a:r>
              <a:rPr lang="en-GB" sz="1150" b="1" dirty="0">
                <a:sym typeface="Helvetica Neue"/>
              </a:rPr>
              <a:t>فعل</a:t>
            </a:r>
          </a:p>
          <a:p>
            <a:pPr lvl="2" algn="r" rtl="1"/>
            <a:r>
              <a:rPr lang="ar-SA" sz="1150" dirty="0">
                <a:sym typeface="Helvetica Neue"/>
              </a:rPr>
              <a:t>ال</a:t>
            </a:r>
            <a:r>
              <a:rPr lang="en-GB" sz="1150" dirty="0">
                <a:sym typeface="Helvetica Neue"/>
              </a:rPr>
              <a:t>حف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ظ على لغة جسد هادئة ومسترخية</a:t>
            </a:r>
          </a:p>
          <a:p>
            <a:pPr lvl="2" algn="r" rtl="1"/>
            <a:r>
              <a:rPr lang="en-GB" sz="1150" dirty="0">
                <a:sym typeface="Helvetica Neue"/>
              </a:rPr>
              <a:t>ا</a:t>
            </a:r>
            <a:r>
              <a:rPr lang="ar-SA" sz="1150" dirty="0">
                <a:sym typeface="Helvetica Neue"/>
              </a:rPr>
              <a:t>ل</a:t>
            </a:r>
            <a:r>
              <a:rPr lang="en-GB" sz="1150" dirty="0">
                <a:sym typeface="Helvetica Neue"/>
              </a:rPr>
              <a:t>جل</a:t>
            </a:r>
            <a:r>
              <a:rPr lang="ar-SA" sz="1150" dirty="0">
                <a:sym typeface="Helvetica Neue"/>
              </a:rPr>
              <a:t>و</a:t>
            </a:r>
            <a:r>
              <a:rPr lang="en-GB" sz="1150" dirty="0">
                <a:sym typeface="Helvetica Neue"/>
              </a:rPr>
              <a:t>س على مستوى الطفل</a:t>
            </a:r>
          </a:p>
          <a:p>
            <a:pPr lvl="2" algn="r" rtl="1"/>
            <a:r>
              <a:rPr lang="ar-SA" sz="1150" dirty="0">
                <a:sym typeface="Helvetica Neue"/>
              </a:rPr>
              <a:t>إظهار</a:t>
            </a:r>
            <a:r>
              <a:rPr lang="en-GB" sz="1150" dirty="0">
                <a:sym typeface="Helvetica Neue"/>
              </a:rPr>
              <a:t> لغة جسد مفتوحة مع عدم ثني الذراعين أو الساقين</a:t>
            </a:r>
          </a:p>
          <a:p>
            <a:pPr lvl="2" algn="r" rtl="1"/>
            <a:r>
              <a:rPr lang="ar-SA" sz="1150" dirty="0">
                <a:sym typeface="Helvetica Neue"/>
              </a:rPr>
              <a:t>م</a:t>
            </a:r>
            <a:r>
              <a:rPr lang="en-GB" sz="1150" dirty="0">
                <a:sym typeface="Helvetica Neue"/>
              </a:rPr>
              <a:t>واجه</a:t>
            </a:r>
            <a:r>
              <a:rPr lang="ar-SA" sz="1150" dirty="0">
                <a:sym typeface="Helvetica Neue"/>
              </a:rPr>
              <a:t>ة</a:t>
            </a:r>
            <a:r>
              <a:rPr lang="en-GB" sz="1150" dirty="0">
                <a:sym typeface="Helvetica Neue"/>
              </a:rPr>
              <a:t> الطفل</a:t>
            </a:r>
          </a:p>
          <a:p>
            <a:pPr lvl="2" algn="r" rtl="1"/>
            <a:r>
              <a:rPr lang="en-GB" sz="1150" dirty="0">
                <a:sym typeface="Helvetica Neue"/>
              </a:rPr>
              <a:t>استخد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م تعابير وجه مشجعة (مثل الإيماء والابتسام)</a:t>
            </a:r>
          </a:p>
          <a:p>
            <a:pPr lvl="2" algn="r" rtl="1"/>
            <a:r>
              <a:rPr lang="en-GB" sz="1150" dirty="0">
                <a:sym typeface="Helvetica Neue"/>
              </a:rPr>
              <a:t>استخدم التواصل البصري الذي ينقل المشاعر (مثل الابتسام بالعينين)</a:t>
            </a:r>
          </a:p>
          <a:p>
            <a:pPr lvl="1" algn="r" rtl="1"/>
            <a:r>
              <a:rPr lang="en-GB" sz="1150" b="1" dirty="0">
                <a:sym typeface="Helvetica Neue"/>
              </a:rPr>
              <a:t>لا</a:t>
            </a:r>
            <a:r>
              <a:rPr lang="ar-SA" sz="1150" b="1" dirty="0">
                <a:sym typeface="Helvetica Neue"/>
              </a:rPr>
              <a:t> تفعل</a:t>
            </a:r>
            <a:endParaRPr lang="en-GB" sz="1150" b="1" dirty="0">
              <a:sym typeface="Helvetica Neue"/>
            </a:endParaRPr>
          </a:p>
          <a:p>
            <a:pPr lvl="2" algn="r" rtl="1"/>
            <a:r>
              <a:rPr lang="ar-SA" sz="1150" dirty="0">
                <a:sym typeface="Helvetica Neue"/>
              </a:rPr>
              <a:t>إبقاء</a:t>
            </a:r>
            <a:r>
              <a:rPr lang="en-GB" sz="1150" dirty="0">
                <a:sym typeface="Helvetica Neue"/>
              </a:rPr>
              <a:t> </a:t>
            </a:r>
            <a:r>
              <a:rPr lang="ar-SA" sz="1150" dirty="0">
                <a:sym typeface="Helvetica Neue"/>
              </a:rPr>
              <a:t>ال</a:t>
            </a:r>
            <a:r>
              <a:rPr lang="en-GB" sz="1150" dirty="0">
                <a:sym typeface="Helvetica Neue"/>
              </a:rPr>
              <a:t>جسم صلب أو متوتر</a:t>
            </a:r>
          </a:p>
          <a:p>
            <a:pPr lvl="2" algn="r" rtl="1"/>
            <a:r>
              <a:rPr lang="ar-SA" sz="1150" dirty="0">
                <a:sym typeface="Helvetica Neue"/>
              </a:rPr>
              <a:t>الو</a:t>
            </a:r>
            <a:r>
              <a:rPr lang="en-GB" sz="1150" dirty="0">
                <a:sym typeface="Helvetica Neue"/>
              </a:rPr>
              <a:t>ق</a:t>
            </a:r>
            <a:r>
              <a:rPr lang="ar-SA" sz="1150" dirty="0">
                <a:sym typeface="Helvetica Neue"/>
              </a:rPr>
              <a:t>و</a:t>
            </a:r>
            <a:r>
              <a:rPr lang="en-GB" sz="1150" dirty="0">
                <a:sym typeface="Helvetica Neue"/>
              </a:rPr>
              <a:t>ف </a:t>
            </a:r>
            <a:r>
              <a:rPr lang="ar-SA" sz="1150" dirty="0">
                <a:sym typeface="Helvetica Neue"/>
              </a:rPr>
              <a:t>أعلى من</a:t>
            </a:r>
            <a:r>
              <a:rPr lang="en-GB" sz="1150" dirty="0">
                <a:sym typeface="Helvetica Neue"/>
              </a:rPr>
              <a:t> الطفل</a:t>
            </a:r>
          </a:p>
          <a:p>
            <a:pPr lvl="2" algn="r" rtl="1"/>
            <a:r>
              <a:rPr lang="en-GB" sz="1150" dirty="0">
                <a:sym typeface="Helvetica Neue"/>
              </a:rPr>
              <a:t>استخد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م إيماءات اليد أو الذراع التي قد تبدو كبيرة أو عدوانية</a:t>
            </a:r>
          </a:p>
          <a:p>
            <a:pPr lvl="2" algn="r" rtl="1"/>
            <a:r>
              <a:rPr lang="en-GB" sz="1150" dirty="0">
                <a:sym typeface="Helvetica Neue"/>
              </a:rPr>
              <a:t>ا</a:t>
            </a:r>
            <a:r>
              <a:rPr lang="ar-SA" sz="1150" dirty="0">
                <a:sym typeface="Helvetica Neue"/>
              </a:rPr>
              <a:t>لا</a:t>
            </a:r>
            <a:r>
              <a:rPr lang="en-GB" sz="1150" dirty="0">
                <a:sym typeface="Helvetica Neue"/>
              </a:rPr>
              <a:t>بتع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د أو </a:t>
            </a:r>
            <a:r>
              <a:rPr lang="ar-SA" sz="1150" dirty="0">
                <a:sym typeface="Helvetica Neue"/>
              </a:rPr>
              <a:t>إدارة</a:t>
            </a:r>
            <a:r>
              <a:rPr lang="en-GB" sz="1150" dirty="0">
                <a:sym typeface="Helvetica Neue"/>
              </a:rPr>
              <a:t> ظهرك للطفل</a:t>
            </a:r>
          </a:p>
          <a:p>
            <a:pPr lvl="2" algn="r" rtl="1"/>
            <a:r>
              <a:rPr lang="en-GB" sz="1150" dirty="0">
                <a:sym typeface="Helvetica Neue"/>
              </a:rPr>
              <a:t>عدم ال</a:t>
            </a:r>
            <a:r>
              <a:rPr lang="ar-SA" sz="1150" dirty="0">
                <a:sym typeface="Helvetica Neue"/>
              </a:rPr>
              <a:t>تواصل البصري </a:t>
            </a:r>
            <a:r>
              <a:rPr lang="en-GB" sz="1150" dirty="0">
                <a:sym typeface="Helvetica Neue"/>
              </a:rPr>
              <a:t>مع الطفل</a:t>
            </a:r>
          </a:p>
          <a:p>
            <a:pPr lvl="2" algn="r" rtl="1"/>
            <a:r>
              <a:rPr lang="ar-SA" sz="1150" dirty="0">
                <a:sym typeface="Helvetica Neue"/>
              </a:rPr>
              <a:t>الو</a:t>
            </a:r>
            <a:r>
              <a:rPr lang="en-GB" sz="1150" dirty="0">
                <a:sym typeface="Helvetica Neue"/>
              </a:rPr>
              <a:t>ق</a:t>
            </a:r>
            <a:r>
              <a:rPr lang="ar-SA" sz="1150" dirty="0">
                <a:sym typeface="Helvetica Neue"/>
              </a:rPr>
              <a:t>و</a:t>
            </a:r>
            <a:r>
              <a:rPr lang="en-GB" sz="1150" dirty="0">
                <a:sym typeface="Helvetica Neue"/>
              </a:rPr>
              <a:t>ف "قريبًا جدًا" من الطفل و</a:t>
            </a:r>
            <a:r>
              <a:rPr lang="ar-SA" sz="1150" dirty="0">
                <a:sym typeface="Helvetica Neue"/>
              </a:rPr>
              <a:t>عدم</a:t>
            </a:r>
            <a:r>
              <a:rPr lang="en-GB" sz="1150" dirty="0">
                <a:sym typeface="Helvetica Neue"/>
              </a:rPr>
              <a:t> منح الطفل "مساحة شخصية" كافية</a:t>
            </a:r>
          </a:p>
          <a:p>
            <a:pPr lvl="2" algn="r" rtl="1"/>
            <a:r>
              <a:rPr lang="en-GB" sz="1150" dirty="0">
                <a:sym typeface="Helvetica Neue"/>
              </a:rPr>
              <a:t>ال</a:t>
            </a:r>
            <a:r>
              <a:rPr lang="ar-SA" sz="1150" dirty="0">
                <a:sym typeface="Helvetica Neue"/>
              </a:rPr>
              <a:t>ل</a:t>
            </a:r>
            <a:r>
              <a:rPr lang="en-GB" sz="1150" dirty="0">
                <a:sym typeface="Helvetica Neue"/>
              </a:rPr>
              <a:t>مس بطريقة غير مناسبة في ثقافة الطفل ووضعه</a:t>
            </a:r>
          </a:p>
          <a:p>
            <a:pPr algn="r" rtl="1"/>
            <a:r>
              <a:rPr lang="en-GB" sz="1150" b="1" dirty="0"/>
              <a:t>الاستماع الفعال</a:t>
            </a:r>
          </a:p>
          <a:p>
            <a:pPr lvl="1" algn="r" rtl="1"/>
            <a:r>
              <a:rPr lang="ar-SA" sz="1150" b="1" dirty="0">
                <a:sym typeface="Helvetica Neue"/>
              </a:rPr>
              <a:t>ا</a:t>
            </a:r>
            <a:r>
              <a:rPr lang="en-GB" sz="1150" b="1" dirty="0">
                <a:sym typeface="Helvetica Neue"/>
              </a:rPr>
              <a:t>فعل</a:t>
            </a:r>
          </a:p>
          <a:p>
            <a:pPr lvl="2" algn="r" rtl="1"/>
            <a:r>
              <a:rPr lang="ar-SA" sz="1150" dirty="0">
                <a:sym typeface="Helvetica Neue"/>
              </a:rPr>
              <a:t>ال</a:t>
            </a:r>
            <a:r>
              <a:rPr lang="en-GB" sz="1150" dirty="0">
                <a:sym typeface="Helvetica Neue"/>
              </a:rPr>
              <a:t>حف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ظ</a:t>
            </a:r>
            <a:r>
              <a:rPr lang="en-GB" sz="1150" dirty="0"/>
              <a:t> على التواصل البصري (إذا كان هذا مناسبًا ثقافيًا).</a:t>
            </a:r>
          </a:p>
          <a:p>
            <a:pPr lvl="2" algn="r" rtl="1"/>
            <a:r>
              <a:rPr lang="ar-SA" sz="1150" dirty="0"/>
              <a:t>الت</a:t>
            </a:r>
            <a:r>
              <a:rPr lang="en-GB" sz="1150" dirty="0"/>
              <a:t>رك</a:t>
            </a:r>
            <a:r>
              <a:rPr lang="ar-SA" sz="1150" dirty="0"/>
              <a:t>ي</a:t>
            </a:r>
            <a:r>
              <a:rPr lang="en-GB" sz="1150" dirty="0"/>
              <a:t>ز على الطفل ومنحه مساحة للتحدث</a:t>
            </a:r>
          </a:p>
          <a:p>
            <a:pPr lvl="2" algn="r" rtl="1"/>
            <a:r>
              <a:rPr lang="en-GB" sz="1150" dirty="0"/>
              <a:t>ترك مساحة للصمت</a:t>
            </a: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ا</a:t>
            </a:r>
            <a:r>
              <a:rPr lang="en-GB" sz="1150" dirty="0"/>
              <a:t>م أسئلة توضيحية وتلخيص العبارات.</a:t>
            </a:r>
          </a:p>
          <a:p>
            <a:pPr lvl="2" algn="r" rtl="1"/>
            <a:r>
              <a:rPr lang="ar-SA" sz="1150" dirty="0"/>
              <a:t>الت</a:t>
            </a:r>
            <a:r>
              <a:rPr lang="en-GB" sz="1150" dirty="0"/>
              <a:t>رك</a:t>
            </a:r>
            <a:r>
              <a:rPr lang="ar-SA" sz="1150" dirty="0"/>
              <a:t>ي</a:t>
            </a:r>
            <a:r>
              <a:rPr lang="en-GB" sz="1150" dirty="0"/>
              <a:t>ز على ما يقوله الطفل بدلاً من التخمين أو الاستعداد لما ستقوله </a:t>
            </a:r>
            <a:r>
              <a:rPr lang="ar-SA" sz="1150" dirty="0"/>
              <a:t>أنت</a:t>
            </a:r>
            <a:r>
              <a:rPr lang="en-GB" sz="1150" dirty="0"/>
              <a:t> بعد ذلك.</a:t>
            </a: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ل</a:t>
            </a:r>
            <a:r>
              <a:rPr lang="en-GB" sz="1150" dirty="0"/>
              <a:t>م لغة جسدك لتوصيل انتباهك</a:t>
            </a: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ل</a:t>
            </a:r>
            <a:r>
              <a:rPr lang="en-GB" sz="1150" dirty="0"/>
              <a:t>م كلمات مثل "نعم" و "هم</a:t>
            </a:r>
            <a:r>
              <a:rPr lang="ar-SA" sz="1150" dirty="0"/>
              <a:t>مم</a:t>
            </a:r>
            <a:r>
              <a:rPr lang="en-GB" sz="1150" dirty="0"/>
              <a:t>" و "</a:t>
            </a:r>
            <a:r>
              <a:rPr lang="ar-SA" sz="1150" dirty="0"/>
              <a:t>تابع</a:t>
            </a:r>
            <a:r>
              <a:rPr lang="en-GB" sz="1150" dirty="0"/>
              <a:t>".</a:t>
            </a: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ا</a:t>
            </a:r>
            <a:r>
              <a:rPr lang="en-GB" sz="1150" dirty="0"/>
              <a:t>م تعابير الوجه المناسبة</a:t>
            </a:r>
          </a:p>
          <a:p>
            <a:pPr lvl="2" algn="r" rtl="1"/>
            <a:r>
              <a:rPr lang="en-GB" sz="1150" dirty="0"/>
              <a:t>حافظ على وضعك مسترخيًا ومفتوحًا</a:t>
            </a:r>
          </a:p>
          <a:p>
            <a:pPr lvl="2" algn="r" rtl="1"/>
            <a:r>
              <a:rPr lang="en-GB" sz="1150" dirty="0"/>
              <a:t>كن يقظًا ومنتبهًا</a:t>
            </a:r>
          </a:p>
          <a:p>
            <a:pPr lvl="1" algn="r" rtl="1"/>
            <a:r>
              <a:rPr lang="en-GB" sz="1150" b="1" dirty="0">
                <a:sym typeface="Helvetica Neue"/>
              </a:rPr>
              <a:t>لا</a:t>
            </a:r>
            <a:r>
              <a:rPr lang="ar-SA" sz="1150" b="1" dirty="0">
                <a:sym typeface="Helvetica Neue"/>
              </a:rPr>
              <a:t> تفعل</a:t>
            </a:r>
            <a:endParaRPr lang="en-GB" sz="1150" b="1" dirty="0">
              <a:sym typeface="Helvetica Neue"/>
            </a:endParaRPr>
          </a:p>
          <a:p>
            <a:pPr lvl="2" algn="r" rtl="1"/>
            <a:r>
              <a:rPr lang="ar-SA" sz="1150" dirty="0"/>
              <a:t>لا تكن</a:t>
            </a:r>
            <a:r>
              <a:rPr lang="en-GB" sz="1150" dirty="0"/>
              <a:t> مشتتًا </a:t>
            </a:r>
            <a:r>
              <a:rPr lang="ar-SA" sz="1150" dirty="0"/>
              <a:t>(التف</a:t>
            </a:r>
            <a:r>
              <a:rPr lang="en-GB" sz="1150" dirty="0"/>
              <a:t>ك</a:t>
            </a:r>
            <a:r>
              <a:rPr lang="ar-SA" sz="1150" dirty="0"/>
              <a:t>ي</a:t>
            </a:r>
            <a:r>
              <a:rPr lang="en-GB" sz="1150" dirty="0"/>
              <a:t>ر في شيء آخر ، ا</a:t>
            </a:r>
            <a:r>
              <a:rPr lang="ar-SA" sz="1150" dirty="0"/>
              <a:t>ل</a:t>
            </a:r>
            <a:r>
              <a:rPr lang="en-GB" sz="1150" dirty="0"/>
              <a:t>نظر بعيدًا ، </a:t>
            </a:r>
            <a:r>
              <a:rPr lang="ar-SA" sz="1150" dirty="0"/>
              <a:t>إ</a:t>
            </a:r>
            <a:r>
              <a:rPr lang="en-GB" sz="1150" dirty="0"/>
              <a:t>رس</a:t>
            </a:r>
            <a:r>
              <a:rPr lang="ar-SA" sz="1150" dirty="0"/>
              <a:t>ا</a:t>
            </a:r>
            <a:r>
              <a:rPr lang="en-GB" sz="1150" dirty="0"/>
              <a:t>ل رسالة نصية على هاتفك </a:t>
            </a:r>
            <a:r>
              <a:rPr lang="ar-SA" sz="1150" dirty="0"/>
              <a:t>)</a:t>
            </a:r>
            <a:endParaRPr lang="en-GB" sz="1150" dirty="0"/>
          </a:p>
          <a:p>
            <a:pPr lvl="2" algn="r" rtl="1"/>
            <a:r>
              <a:rPr lang="en-GB" sz="1150" dirty="0"/>
              <a:t>افتر</a:t>
            </a:r>
            <a:r>
              <a:rPr lang="ar-SA" sz="1150" dirty="0"/>
              <a:t>ا</a:t>
            </a:r>
            <a:r>
              <a:rPr lang="en-GB" sz="1150" dirty="0"/>
              <a:t>ض أنك تعرف ما سيقولونه وإنهاء عباراتهم</a:t>
            </a:r>
          </a:p>
          <a:p>
            <a:pPr lvl="2" algn="r" rtl="1"/>
            <a:r>
              <a:rPr lang="ar-SA" sz="1150" dirty="0"/>
              <a:t>ت</a:t>
            </a:r>
            <a:r>
              <a:rPr lang="en-GB" sz="1150" dirty="0"/>
              <a:t>قد</a:t>
            </a:r>
            <a:r>
              <a:rPr lang="ar-SA" sz="1150" dirty="0"/>
              <a:t>ي</a:t>
            </a:r>
            <a:r>
              <a:rPr lang="en-GB" sz="1150" dirty="0"/>
              <a:t>م </a:t>
            </a:r>
            <a:r>
              <a:rPr lang="ar-SA" sz="1150" dirty="0"/>
              <a:t>ال</a:t>
            </a:r>
            <a:r>
              <a:rPr lang="en-GB" sz="1150" dirty="0"/>
              <a:t>آراء أو </a:t>
            </a:r>
            <a:r>
              <a:rPr lang="ar-SA" sz="1150" dirty="0"/>
              <a:t>ال</a:t>
            </a:r>
            <a:r>
              <a:rPr lang="en-GB" sz="1150" dirty="0"/>
              <a:t>ج</a:t>
            </a:r>
            <a:r>
              <a:rPr lang="ar-SA" sz="1150" dirty="0"/>
              <a:t>دا</a:t>
            </a:r>
            <a:r>
              <a:rPr lang="en-GB" sz="1150" dirty="0"/>
              <a:t>ل أو </a:t>
            </a:r>
            <a:r>
              <a:rPr lang="ar-SA" sz="1150" dirty="0"/>
              <a:t>الشفقة</a:t>
            </a:r>
            <a:endParaRPr lang="en-GB" sz="1150" dirty="0"/>
          </a:p>
          <a:p>
            <a:pPr lvl="2" algn="r" rtl="1"/>
            <a:r>
              <a:rPr lang="ar-SA" sz="1150" dirty="0"/>
              <a:t>مشتت</a:t>
            </a:r>
            <a:r>
              <a:rPr lang="en-GB" sz="1150" dirty="0"/>
              <a:t> ا</a:t>
            </a:r>
            <a:r>
              <a:rPr lang="ar-SA" sz="1150" dirty="0"/>
              <a:t>لا</a:t>
            </a:r>
            <a:r>
              <a:rPr lang="en-GB" sz="1150" dirty="0"/>
              <a:t>نتباه</a:t>
            </a:r>
            <a:endParaRPr lang="en-GB" sz="1150" dirty="0">
              <a:sym typeface="Helvetica Neue"/>
            </a:endParaRPr>
          </a:p>
          <a:p>
            <a:pPr algn="r" rtl="1"/>
            <a:r>
              <a:rPr lang="en-GB" sz="1150" b="1" dirty="0">
                <a:sym typeface="Helvetica Neue"/>
              </a:rPr>
              <a:t>التحدث الفعال</a:t>
            </a:r>
          </a:p>
          <a:p>
            <a:pPr lvl="1" algn="r" rtl="1"/>
            <a:r>
              <a:rPr lang="ar-SA" sz="1150" b="1" dirty="0">
                <a:sym typeface="Helvetica Neue"/>
              </a:rPr>
              <a:t>ا</a:t>
            </a:r>
            <a:r>
              <a:rPr lang="en-GB" sz="1150" b="1" dirty="0">
                <a:sym typeface="Helvetica Neue"/>
              </a:rPr>
              <a:t>فعل</a:t>
            </a:r>
          </a:p>
          <a:p>
            <a:pPr lvl="2" algn="r" rtl="1"/>
            <a:r>
              <a:rPr lang="en-GB" sz="1150" dirty="0">
                <a:sym typeface="Helvetica Neue"/>
              </a:rPr>
              <a:t>استخد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م كلمات بسيطة</a:t>
            </a:r>
          </a:p>
          <a:p>
            <a:pPr lvl="2" algn="r" rtl="1"/>
            <a:r>
              <a:rPr lang="en-GB" sz="1150" dirty="0">
                <a:sym typeface="Helvetica Neue"/>
              </a:rPr>
              <a:t>استخد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م جمل أقصر</a:t>
            </a:r>
          </a:p>
          <a:p>
            <a:pPr lvl="2" algn="r" rtl="1"/>
            <a:r>
              <a:rPr lang="en-GB" sz="1150" dirty="0">
                <a:sym typeface="Helvetica Neue"/>
              </a:rPr>
              <a:t>شرح ما تعنيه الكلمات والأشياء المختلفة</a:t>
            </a:r>
          </a:p>
          <a:p>
            <a:pPr lvl="2" algn="r" rtl="1"/>
            <a:r>
              <a:rPr lang="en-GB" sz="1150" dirty="0">
                <a:sym typeface="Helvetica Neue"/>
              </a:rPr>
              <a:t>كرر وأعد صياغة نفسك</a:t>
            </a:r>
          </a:p>
          <a:p>
            <a:pPr lvl="2" algn="r" rtl="1"/>
            <a:r>
              <a:rPr lang="en-GB" sz="1150" dirty="0">
                <a:sym typeface="Helvetica Neue"/>
              </a:rPr>
              <a:t>اختيار كلماتك بعناية</a:t>
            </a:r>
          </a:p>
          <a:p>
            <a:pPr lvl="2" algn="r" rtl="1"/>
            <a:r>
              <a:rPr lang="en-GB" sz="1150" dirty="0">
                <a:sym typeface="Helvetica Neue"/>
              </a:rPr>
              <a:t>تجنب لغة إصدار الأحكام أو وصمة العار</a:t>
            </a:r>
          </a:p>
          <a:p>
            <a:pPr lvl="2" algn="r" rtl="1"/>
            <a:r>
              <a:rPr lang="ar-SA" sz="1150" dirty="0">
                <a:sym typeface="Helvetica Neue"/>
              </a:rPr>
              <a:t>ال</a:t>
            </a:r>
            <a:r>
              <a:rPr lang="en-GB" sz="1150" dirty="0">
                <a:sym typeface="Helvetica Neue"/>
              </a:rPr>
              <a:t>فك</a:t>
            </a:r>
            <a:r>
              <a:rPr lang="ar-SA" sz="1150" dirty="0">
                <a:sym typeface="Helvetica Neue"/>
              </a:rPr>
              <a:t>ي</a:t>
            </a:r>
            <a:r>
              <a:rPr lang="en-GB" sz="1150" dirty="0">
                <a:sym typeface="Helvetica Neue"/>
              </a:rPr>
              <a:t>ر في اللغة التي يجب استخدامها لوصف الموضوعات الحساسة</a:t>
            </a:r>
          </a:p>
          <a:p>
            <a:pPr lvl="2" algn="r" rtl="1"/>
            <a:r>
              <a:rPr lang="en-GB" sz="1150" dirty="0">
                <a:sym typeface="Helvetica Neue"/>
              </a:rPr>
              <a:t>استخد</a:t>
            </a:r>
            <a:r>
              <a:rPr lang="ar-SA" sz="1150" dirty="0">
                <a:sym typeface="Helvetica Neue"/>
              </a:rPr>
              <a:t>ا</a:t>
            </a:r>
            <a:r>
              <a:rPr lang="en-GB" sz="1150" dirty="0">
                <a:sym typeface="Helvetica Neue"/>
              </a:rPr>
              <a:t>م كلمات مختلفة حسب من تتحدث إليه</a:t>
            </a:r>
          </a:p>
          <a:p>
            <a:pPr lvl="1" algn="r" rtl="1"/>
            <a:r>
              <a:rPr lang="en-GB" sz="1150" b="1" dirty="0">
                <a:sym typeface="Helvetica Neue"/>
              </a:rPr>
              <a:t>لا</a:t>
            </a:r>
            <a:r>
              <a:rPr lang="ar-SA" sz="1150" b="1" dirty="0">
                <a:sym typeface="Helvetica Neue"/>
              </a:rPr>
              <a:t> تفعل</a:t>
            </a:r>
            <a:endParaRPr lang="en-GB" sz="1150" b="1" dirty="0">
              <a:sym typeface="Helvetica Neue"/>
            </a:endParaRP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ا</a:t>
            </a:r>
            <a:r>
              <a:rPr lang="en-GB" sz="1150" dirty="0"/>
              <a:t>م كلمات صعبة</a:t>
            </a: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ا</a:t>
            </a:r>
            <a:r>
              <a:rPr lang="en-GB" sz="1150" dirty="0"/>
              <a:t>م جمل طويلة</a:t>
            </a:r>
          </a:p>
          <a:p>
            <a:pPr lvl="2" algn="r" rtl="1"/>
            <a:r>
              <a:rPr lang="en-GB" sz="1150" dirty="0"/>
              <a:t>القفز من موضوع لآخر</a:t>
            </a:r>
          </a:p>
          <a:p>
            <a:pPr lvl="2" algn="r" rtl="1"/>
            <a:r>
              <a:rPr lang="ar-SA" sz="1150" dirty="0"/>
              <a:t>ال</a:t>
            </a:r>
            <a:r>
              <a:rPr lang="en-GB" sz="1150" dirty="0"/>
              <a:t>تحدث دون التفكير فيما تريد أن تقوله</a:t>
            </a:r>
          </a:p>
          <a:p>
            <a:pPr lvl="2" algn="r" rtl="1"/>
            <a:r>
              <a:rPr lang="en-GB" sz="1150" dirty="0"/>
              <a:t>استخد</a:t>
            </a:r>
            <a:r>
              <a:rPr lang="ar-SA" sz="1150" dirty="0"/>
              <a:t>ا</a:t>
            </a:r>
            <a:r>
              <a:rPr lang="en-GB" sz="1150" dirty="0"/>
              <a:t>م لغة إصدار الأحكام أو وصمة العار</a:t>
            </a:r>
          </a:p>
          <a:p>
            <a:pPr lvl="2" algn="r" rtl="1"/>
            <a:r>
              <a:rPr lang="ar-SA" sz="1150" dirty="0"/>
              <a:t>ال</a:t>
            </a:r>
            <a:r>
              <a:rPr lang="en-GB" sz="1150" dirty="0"/>
              <a:t>تحدث بنفس الطريقة مع الجميع دون أي تعديل</a:t>
            </a:r>
            <a:endParaRPr lang="en-US" sz="1150" dirty="0"/>
          </a:p>
        </p:txBody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B4DA5318-1456-5F1D-779C-2A323A5B9F5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6760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التواصل غير اللفظي</a:t>
            </a:r>
            <a:r>
              <a:rPr lang="ar-SA" i="1" dirty="0"/>
              <a:t>، </a:t>
            </a:r>
            <a:r>
              <a:rPr lang="en-GB" i="1" dirty="0"/>
              <a:t>إذا تم استخدامه بشكل صحيح </a:t>
            </a:r>
            <a:r>
              <a:rPr lang="ar-SA" i="1" dirty="0"/>
              <a:t>فإنه </a:t>
            </a:r>
            <a:r>
              <a:rPr lang="en-GB" i="1" dirty="0"/>
              <a:t>سيعزز ما يقال.</a:t>
            </a:r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A87B6CC-15BA-799F-D036-12C7CF4BAF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0322270-3737-8ABB-FF37-5EB7F05374A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1362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i="1" dirty="0"/>
              <a:t>ستجعل تقنيات الاستماع ا</a:t>
            </a:r>
            <a:r>
              <a:rPr lang="ar-SA" i="1" dirty="0"/>
              <a:t>لفعال</a:t>
            </a:r>
            <a:r>
              <a:rPr lang="en-GB" i="1" dirty="0"/>
              <a:t> الشخص يشعر بأنه </a:t>
            </a:r>
            <a:r>
              <a:rPr lang="ar-SA" i="1" dirty="0"/>
              <a:t>يتم سماعه</a:t>
            </a:r>
            <a:r>
              <a:rPr lang="en-GB" i="1" dirty="0"/>
              <a:t> وتشجعه على مواصلة الحديث.</a:t>
            </a:r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ما هي </a:t>
            </a:r>
            <a:r>
              <a:rPr lang="ar-SA" i="1" dirty="0"/>
              <a:t>ال</a:t>
            </a:r>
            <a:r>
              <a:rPr lang="en-GB" i="1" dirty="0"/>
              <a:t>أمثلة </a:t>
            </a:r>
            <a:r>
              <a:rPr lang="ar-SA" i="1" dirty="0"/>
              <a:t>ل</a:t>
            </a:r>
            <a:r>
              <a:rPr lang="en-GB" i="1" dirty="0"/>
              <a:t>كل تقنية؟</a:t>
            </a:r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B0FB30-E2D8-2EB2-42DD-711134C7C4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A6AC347-C6C1-2FC6-0F34-6A0A2EA700D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48562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ar-SA" dirty="0"/>
              <a:t>عرض </a:t>
            </a:r>
            <a:r>
              <a:rPr lang="en-GB" dirty="0"/>
              <a:t>الشريحة وا</a:t>
            </a:r>
            <a:r>
              <a:rPr lang="ar-SA" dirty="0"/>
              <a:t>رشارة</a:t>
            </a:r>
            <a:r>
              <a:rPr lang="en-GB" dirty="0"/>
              <a:t> إلى المستوى </a:t>
            </a:r>
            <a:r>
              <a:rPr lang="ar-SA" dirty="0"/>
              <a:t>الأول</a:t>
            </a:r>
            <a:endParaRPr lang="en-GB" dirty="0"/>
          </a:p>
          <a:p>
            <a:pPr algn="r" rtl="1"/>
            <a:r>
              <a:rPr lang="en-GB" i="1" dirty="0"/>
              <a:t>الكلمات التي تختار استخدامها لتقديم نفسك وشرح إدارة الحالة مهمة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0EAB571-E5DF-BB1E-1AF3-B0808E1B4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51BCE15-ADAF-C65F-D38A-8327F5AF3AD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7341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8D4043E-0B8D-42E7-E083-4B183BCFF5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E7B58491-C4AA-2D8C-73F1-0BF41EC96B8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126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GB" b="1" dirty="0"/>
              <a:t>الجلسة الثالثة</a:t>
            </a:r>
            <a:r>
              <a:rPr lang="ar-SA" b="1" dirty="0"/>
              <a:t> </a:t>
            </a:r>
            <a:r>
              <a:rPr lang="en-GB" b="1" dirty="0"/>
              <a:t>: </a:t>
            </a:r>
            <a:r>
              <a:rPr lang="ar-SA" b="1" dirty="0"/>
              <a:t>ساعة و ١٥ دقيقة</a:t>
            </a:r>
            <a:endParaRPr lang="en-GB" b="1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يجب استخدام مهارات الصحة النفسية والدعم النفسي الاجتماعي في كل </a:t>
            </a:r>
            <a:r>
              <a:rPr lang="ar-SA" i="1" dirty="0"/>
              <a:t>تواصل </a:t>
            </a:r>
            <a:r>
              <a:rPr lang="en-GB" i="1" dirty="0"/>
              <a:t>مع الطفل وطوال عملية إدارة الحالة بأكملها.</a:t>
            </a:r>
          </a:p>
          <a:p>
            <a:pPr algn="r" rtl="1"/>
            <a:r>
              <a:rPr lang="en-GB" i="1" dirty="0"/>
              <a:t>س</a:t>
            </a:r>
            <a:r>
              <a:rPr lang="ar-SA" i="1" dirty="0"/>
              <a:t>نقوم بتلخيص سريع</a:t>
            </a:r>
            <a:r>
              <a:rPr lang="en-GB" i="1" dirty="0"/>
              <a:t> </a:t>
            </a:r>
            <a:r>
              <a:rPr lang="ar-SA" i="1" dirty="0"/>
              <a:t>ل</a:t>
            </a:r>
            <a:r>
              <a:rPr lang="en-GB" i="1" dirty="0"/>
              <a:t>مهارات الصحة النفسية والدعم النفسي الاجتماعي التي تعلمناها في المستوى </a:t>
            </a:r>
            <a:r>
              <a:rPr lang="ar-SA" i="1" dirty="0"/>
              <a:t>الأول</a:t>
            </a:r>
            <a:endParaRPr lang="en-GB" i="1" dirty="0"/>
          </a:p>
          <a:p>
            <a:pPr marL="0" indent="0" algn="r" rtl="1">
              <a:buNone/>
            </a:pP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4C0A91A-DBA6-6EF2-DC2C-E02EDF9BA4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17E7530E-AF33-CAEE-D8AE-97FB8360935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95602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في المستوى </a:t>
            </a:r>
            <a:r>
              <a:rPr lang="ar-SA" i="1" dirty="0"/>
              <a:t>الأول،</a:t>
            </a:r>
            <a:r>
              <a:rPr lang="en-GB" i="1" dirty="0"/>
              <a:t> تعلمنا أيضًا مهارات الصحة النفسية والدعم النفسي الاجتماعي</a:t>
            </a:r>
          </a:p>
          <a:p>
            <a:pPr lvl="1" algn="r" rtl="1"/>
            <a:r>
              <a:rPr lang="en-GB" i="1" dirty="0"/>
              <a:t>يعد تقديم الدعم النفسي الاجتماعي إحدى مسؤوليات أخصائي الحالة في إطار الوظيفة الأساسية الداعمة.</a:t>
            </a:r>
          </a:p>
          <a:p>
            <a:pPr lvl="1" algn="r" rtl="1"/>
            <a:r>
              <a:rPr lang="en-GB" i="1" dirty="0"/>
              <a:t>مهارات ال</a:t>
            </a:r>
            <a:r>
              <a:rPr lang="ar-SA" i="1" dirty="0"/>
              <a:t>تواصل</a:t>
            </a:r>
            <a:r>
              <a:rPr lang="en-GB" i="1" dirty="0"/>
              <a:t> هي أيضًا جزء من مهارات الصحة النفسية والدعم النفسي الاجتماعي.</a:t>
            </a:r>
          </a:p>
          <a:p>
            <a:pPr lvl="1" algn="r" rtl="1"/>
            <a:r>
              <a:rPr lang="en-GB" i="1" dirty="0"/>
              <a:t>نظرًا لأنها مترابطة للغاية</a:t>
            </a:r>
            <a:r>
              <a:rPr lang="ar-SA" i="1" dirty="0"/>
              <a:t>، س</a:t>
            </a:r>
            <a:r>
              <a:rPr lang="en-GB" i="1" dirty="0"/>
              <a:t>نتعرف على هذه الكفاءات معًا في وحدة اليوم.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2E53B94-5FFD-5BA4-8ABE-689D756C96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0CCB1A36-94AA-D027-D221-E93DF62AFE4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6520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 </a:t>
            </a:r>
            <a:endParaRPr lang="en-GB" dirty="0"/>
          </a:p>
          <a:p>
            <a:pPr algn="r" rtl="1"/>
            <a:r>
              <a:rPr lang="en-GB" i="1" dirty="0"/>
              <a:t>إلى جانب </a:t>
            </a:r>
            <a:r>
              <a:rPr lang="en-GB" i="1" dirty="0" err="1"/>
              <a:t>مهارات</a:t>
            </a:r>
            <a:r>
              <a:rPr lang="en-GB" i="1" dirty="0"/>
              <a:t> </a:t>
            </a:r>
            <a:r>
              <a:rPr lang="ar-SA" i="1" dirty="0"/>
              <a:t>التواصل </a:t>
            </a:r>
            <a:r>
              <a:rPr lang="en-GB" i="1" dirty="0" err="1"/>
              <a:t>يجب</a:t>
            </a:r>
            <a:r>
              <a:rPr lang="en-GB" i="1" dirty="0"/>
              <a:t> أن يكون أخصائي الحالة أيضًا قادرًا على </a:t>
            </a:r>
            <a:r>
              <a:rPr lang="en-GB" i="1" dirty="0" err="1"/>
              <a:t>الاستجابة</a:t>
            </a:r>
            <a:r>
              <a:rPr lang="en-GB" i="1" dirty="0"/>
              <a:t> </a:t>
            </a:r>
            <a:r>
              <a:rPr lang="en-GB" i="1" dirty="0" err="1"/>
              <a:t>والتواص</a:t>
            </a:r>
            <a:r>
              <a:rPr lang="ar-SA" i="1" dirty="0"/>
              <a:t>ل</a:t>
            </a:r>
            <a:r>
              <a:rPr lang="en-GB" i="1" dirty="0"/>
              <a:t> </a:t>
            </a:r>
            <a:r>
              <a:rPr lang="ar-SA" i="1" dirty="0"/>
              <a:t>ب</a:t>
            </a:r>
            <a:r>
              <a:rPr lang="en-GB" i="1" dirty="0" err="1"/>
              <a:t>تعاطف</a:t>
            </a:r>
            <a:r>
              <a:rPr lang="en-GB" i="1" dirty="0"/>
              <a:t>.</a:t>
            </a: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أخذ</a:t>
            </a:r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200" b="1" dirty="0">
                <a:latin typeface="Calibri" panose="020F0502020204030204" pitchFamily="34" charset="0"/>
                <a:cs typeface="Calibri" panose="020F0502020204030204" pitchFamily="34" charset="0"/>
              </a:rPr>
              <a:t>بوجهة النظر</a:t>
            </a:r>
            <a:r>
              <a:rPr lang="en-GB" b="1" i="1" dirty="0"/>
              <a:t>:</a:t>
            </a:r>
          </a:p>
          <a:p>
            <a:pPr lvl="1" algn="r" rtl="1"/>
            <a:r>
              <a:rPr lang="en-GB" i="1" dirty="0"/>
              <a:t>هذا يعني أن تكون لديك القدرة على </a:t>
            </a:r>
            <a:r>
              <a:rPr lang="en-GB" i="1" dirty="0" err="1"/>
              <a:t>أخذ</a:t>
            </a:r>
            <a:r>
              <a:rPr lang="en-GB" i="1" dirty="0"/>
              <a:t> </a:t>
            </a:r>
            <a:r>
              <a:rPr lang="ar-SA" i="1" dirty="0"/>
              <a:t>وجهة نظر</a:t>
            </a:r>
            <a:r>
              <a:rPr lang="en-GB" i="1" dirty="0"/>
              <a:t> </a:t>
            </a:r>
            <a:r>
              <a:rPr lang="en-GB" i="1" dirty="0" err="1"/>
              <a:t>شخص</a:t>
            </a:r>
            <a:r>
              <a:rPr lang="en-GB" i="1" dirty="0"/>
              <a:t> </a:t>
            </a:r>
            <a:r>
              <a:rPr lang="en-GB" i="1" dirty="0" err="1"/>
              <a:t>آخر</a:t>
            </a:r>
            <a:r>
              <a:rPr lang="ar-SA" i="1" dirty="0"/>
              <a:t>، </a:t>
            </a:r>
            <a:r>
              <a:rPr lang="en-GB" i="1" dirty="0" err="1"/>
              <a:t>حاول</a:t>
            </a:r>
            <a:r>
              <a:rPr lang="en-GB" i="1" dirty="0"/>
              <a:t> أن تفهم كيف يرون الأشياء.</a:t>
            </a:r>
          </a:p>
          <a:p>
            <a:pPr lvl="1" algn="r" rtl="1"/>
            <a:r>
              <a:rPr lang="en-GB" i="1" dirty="0"/>
              <a:t>يتضمن أيضًا الاعتراف بوجهة نظرهم على أنها حقيقتهم - وعدم فرض منظور </a:t>
            </a:r>
            <a:r>
              <a:rPr lang="en-GB" i="1" dirty="0" err="1"/>
              <a:t>آخر</a:t>
            </a:r>
            <a:r>
              <a:rPr lang="en-GB" i="1" dirty="0"/>
              <a:t> </a:t>
            </a:r>
            <a:r>
              <a:rPr lang="en-GB" i="1" dirty="0" err="1"/>
              <a:t>على</a:t>
            </a:r>
            <a:r>
              <a:rPr lang="en-GB" i="1" dirty="0"/>
              <a:t> سبيل المثال وجهة نظرنا تجاههم.</a:t>
            </a:r>
          </a:p>
          <a:p>
            <a:pPr algn="r" rtl="1"/>
            <a:r>
              <a:rPr lang="en-GB" b="1" i="1" dirty="0"/>
              <a:t>الابتعاد عن الحكم:</a:t>
            </a:r>
          </a:p>
          <a:p>
            <a:pPr lvl="1" algn="r" rtl="1"/>
            <a:r>
              <a:rPr lang="en-US" i="1" dirty="0"/>
              <a:t>حتى عندما تسمع عن قضايا ومشكلات </a:t>
            </a:r>
            <a:r>
              <a:rPr lang="en-US" i="1" dirty="0" err="1"/>
              <a:t>من</a:t>
            </a:r>
            <a:r>
              <a:rPr lang="en-US" i="1" dirty="0"/>
              <a:t> </a:t>
            </a:r>
            <a:r>
              <a:rPr lang="en-US" i="1" dirty="0" err="1"/>
              <a:t>ال</a:t>
            </a:r>
            <a:r>
              <a:rPr lang="ar-SA" i="1" dirty="0"/>
              <a:t>مستفيدين</a:t>
            </a:r>
            <a:r>
              <a:rPr lang="en-US" i="1" dirty="0"/>
              <a:t> تتحدى معاييرك </a:t>
            </a:r>
            <a:r>
              <a:rPr lang="en-US" i="1" dirty="0" err="1"/>
              <a:t>الأخلاقية</a:t>
            </a:r>
            <a:r>
              <a:rPr lang="en-US" i="1" dirty="0"/>
              <a:t> </a:t>
            </a:r>
            <a:r>
              <a:rPr lang="en-US" i="1" dirty="0" err="1"/>
              <a:t>ومواقفك</a:t>
            </a:r>
            <a:r>
              <a:rPr lang="ar-SA" i="1" dirty="0"/>
              <a:t>، </a:t>
            </a:r>
            <a:r>
              <a:rPr lang="en-US" i="1" dirty="0" err="1"/>
              <a:t>لا</a:t>
            </a:r>
            <a:r>
              <a:rPr lang="en-US" i="1" dirty="0"/>
              <a:t> تحكم بشكل غير عادل </a:t>
            </a:r>
            <a:r>
              <a:rPr lang="en-US" i="1" dirty="0" err="1"/>
              <a:t>على</a:t>
            </a:r>
            <a:r>
              <a:rPr lang="en-US" i="1" dirty="0"/>
              <a:t> </a:t>
            </a:r>
            <a:r>
              <a:rPr lang="en-US" i="1" dirty="0" err="1"/>
              <a:t>ال</a:t>
            </a:r>
            <a:r>
              <a:rPr lang="ar-SA" i="1" dirty="0"/>
              <a:t>مستفيد</a:t>
            </a:r>
            <a:r>
              <a:rPr lang="en-US" i="1" dirty="0"/>
              <a:t> بناءً على تصوراتك ومعتقداتك.</a:t>
            </a:r>
          </a:p>
          <a:p>
            <a:pPr lvl="1" algn="r" rtl="1"/>
            <a:r>
              <a:rPr lang="en-US" i="1" dirty="0"/>
              <a:t>حتى إذا كنت لا توافق على قراراتهم </a:t>
            </a:r>
            <a:r>
              <a:rPr lang="en-US" i="1" dirty="0" err="1"/>
              <a:t>أو</a:t>
            </a:r>
            <a:r>
              <a:rPr lang="en-US" i="1" dirty="0"/>
              <a:t> </a:t>
            </a:r>
            <a:r>
              <a:rPr lang="en-US" i="1" dirty="0" err="1"/>
              <a:t>معتقداتهم</a:t>
            </a:r>
            <a:r>
              <a:rPr lang="ar-SA" i="1" dirty="0"/>
              <a:t>، </a:t>
            </a:r>
            <a:r>
              <a:rPr lang="en-US" i="1" dirty="0" err="1"/>
              <a:t>فأنت</a:t>
            </a:r>
            <a:r>
              <a:rPr lang="en-US" i="1" dirty="0"/>
              <a:t> بحاجة إلى التعرف على صحة مشاعرهم وردود أفعالهم وتجاربهم.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تعرف</a:t>
            </a:r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مشاعر</a:t>
            </a:r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الآخرين</a:t>
            </a:r>
            <a:r>
              <a:rPr lang="en-GB" b="1" i="1" dirty="0"/>
              <a:t>:</a:t>
            </a:r>
          </a:p>
          <a:p>
            <a:pPr lvl="1" algn="r" rtl="1"/>
            <a:r>
              <a:rPr lang="en-GB" i="1" dirty="0"/>
              <a:t>في بعض الأحيان قد يشارك الطفل ما يشعر </a:t>
            </a:r>
            <a:r>
              <a:rPr lang="en-GB" i="1" dirty="0" err="1"/>
              <a:t>به</a:t>
            </a:r>
            <a:r>
              <a:rPr lang="ar-SA" i="1" dirty="0" err="1"/>
              <a:t>.</a:t>
            </a:r>
            <a:endParaRPr lang="en-GB" i="1" dirty="0"/>
          </a:p>
          <a:p>
            <a:pPr lvl="1" algn="r" rtl="1"/>
            <a:r>
              <a:rPr lang="en-GB" i="1" dirty="0" err="1"/>
              <a:t>ولكن</a:t>
            </a:r>
            <a:r>
              <a:rPr lang="en-GB" i="1" dirty="0"/>
              <a:t> إذا لم يكن الأمر كذلك</a:t>
            </a:r>
            <a:r>
              <a:rPr lang="ar-SA" i="1" dirty="0"/>
              <a:t>، </a:t>
            </a:r>
            <a:r>
              <a:rPr lang="en-GB" i="1" dirty="0" err="1"/>
              <a:t>يمكن</a:t>
            </a:r>
            <a:r>
              <a:rPr lang="en-GB" i="1" dirty="0"/>
              <a:t> </a:t>
            </a:r>
            <a:r>
              <a:rPr lang="ar-SA" i="1" dirty="0"/>
              <a:t>ل</a:t>
            </a:r>
            <a:r>
              <a:rPr lang="en-GB" i="1" dirty="0" err="1"/>
              <a:t>أخصائي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en-GB" i="1" dirty="0"/>
              <a:t> </a:t>
            </a:r>
            <a:r>
              <a:rPr lang="en-GB" i="1" dirty="0" err="1"/>
              <a:t>أن</a:t>
            </a:r>
            <a:r>
              <a:rPr lang="en-GB" i="1" dirty="0"/>
              <a:t> يتعرف على ما يشعر به الطفل بناءً على نبرة </a:t>
            </a:r>
            <a:r>
              <a:rPr lang="en-GB" i="1" dirty="0" err="1"/>
              <a:t>الصوت</a:t>
            </a:r>
            <a:r>
              <a:rPr lang="en-GB" i="1" dirty="0"/>
              <a:t> </a:t>
            </a:r>
            <a:r>
              <a:rPr lang="en-GB" i="1" dirty="0" err="1"/>
              <a:t>وال</a:t>
            </a:r>
            <a:r>
              <a:rPr lang="ar-SA" i="1" dirty="0"/>
              <a:t>وضعية</a:t>
            </a:r>
            <a:r>
              <a:rPr lang="en-GB" i="1" dirty="0"/>
              <a:t> وتعبيرات الوجه</a:t>
            </a:r>
          </a:p>
          <a:p>
            <a:pPr algn="r" rtl="1"/>
            <a:r>
              <a:rPr lang="en-GB" b="1" i="1" dirty="0" err="1"/>
              <a:t>إعادة</a:t>
            </a:r>
            <a:r>
              <a:rPr lang="en-GB" b="1" i="1" dirty="0"/>
              <a:t> </a:t>
            </a:r>
            <a:r>
              <a:rPr lang="ar-SA" b="1" i="1" dirty="0"/>
              <a:t>إيصال</a:t>
            </a:r>
            <a:r>
              <a:rPr lang="en-GB" b="1" i="1" dirty="0"/>
              <a:t> المشاعر التي تراها:</a:t>
            </a:r>
          </a:p>
          <a:p>
            <a:pPr lvl="1" algn="r" rtl="1"/>
            <a:r>
              <a:rPr lang="en-GB" i="1" dirty="0"/>
              <a:t>لا تتضمن </a:t>
            </a:r>
            <a:r>
              <a:rPr lang="en-GB" i="1" dirty="0" err="1"/>
              <a:t>إعادة</a:t>
            </a:r>
            <a:r>
              <a:rPr lang="en-GB" i="1" dirty="0"/>
              <a:t> </a:t>
            </a:r>
            <a:r>
              <a:rPr lang="ar-SA" i="1" dirty="0"/>
              <a:t>إيصال</a:t>
            </a:r>
            <a:r>
              <a:rPr lang="en-GB" i="1" dirty="0"/>
              <a:t> المشاعر التي تراها افتراض ما يشعر به الشخص.</a:t>
            </a:r>
          </a:p>
          <a:p>
            <a:pPr lvl="1" algn="r" rtl="1"/>
            <a:r>
              <a:rPr lang="en-GB" i="1" dirty="0"/>
              <a:t>بدلاً من </a:t>
            </a:r>
            <a:r>
              <a:rPr lang="en-GB" i="1" dirty="0" err="1"/>
              <a:t>ذلك</a:t>
            </a:r>
            <a:r>
              <a:rPr lang="en-GB" i="1" dirty="0"/>
              <a:t> </a:t>
            </a:r>
            <a:r>
              <a:rPr lang="ar-SA" i="1" dirty="0"/>
              <a:t>، </a:t>
            </a:r>
            <a:r>
              <a:rPr lang="en-GB" i="1" dirty="0" err="1"/>
              <a:t>حاول</a:t>
            </a:r>
            <a:r>
              <a:rPr lang="en-GB" i="1" dirty="0"/>
              <a:t> إيصال أنك </a:t>
            </a:r>
            <a:r>
              <a:rPr lang="en-GB" i="1" dirty="0" err="1"/>
              <a:t>تفهم</a:t>
            </a:r>
            <a:r>
              <a:rPr lang="en-GB" i="1" dirty="0"/>
              <a:t> </a:t>
            </a:r>
            <a:r>
              <a:rPr lang="ar-SA" i="1" dirty="0"/>
              <a:t>ما يعنون</a:t>
            </a:r>
            <a:r>
              <a:rPr lang="en-GB" i="1" dirty="0"/>
              <a:t> </a:t>
            </a:r>
            <a:r>
              <a:rPr lang="en-GB" i="1" dirty="0" err="1"/>
              <a:t>و</a:t>
            </a:r>
            <a:r>
              <a:rPr lang="ar-SA" i="1" dirty="0" err="1"/>
              <a:t>ت</a:t>
            </a:r>
            <a:r>
              <a:rPr lang="en-GB" i="1" dirty="0" err="1"/>
              <a:t>تحقق</a:t>
            </a:r>
            <a:r>
              <a:rPr lang="en-GB" i="1" dirty="0"/>
              <a:t> من شعورهم وتجربتهم.</a:t>
            </a:r>
          </a:p>
          <a:p>
            <a:pPr lvl="1" algn="r" rtl="1"/>
            <a:r>
              <a:rPr lang="en-GB" i="1" dirty="0"/>
              <a:t>على </a:t>
            </a:r>
            <a:r>
              <a:rPr lang="en-GB" i="1" dirty="0" err="1"/>
              <a:t>سبيل</a:t>
            </a:r>
            <a:r>
              <a:rPr lang="en-GB" i="1" dirty="0"/>
              <a:t> </a:t>
            </a:r>
            <a:r>
              <a:rPr lang="en-GB" i="1" dirty="0" err="1"/>
              <a:t>المثال</a:t>
            </a:r>
            <a:r>
              <a:rPr lang="ar-SA" i="1" dirty="0"/>
              <a:t>، </a:t>
            </a:r>
            <a:r>
              <a:rPr lang="en-GB" i="1" dirty="0" err="1"/>
              <a:t>يمكنك</a:t>
            </a:r>
            <a:r>
              <a:rPr lang="en-GB" i="1" dirty="0"/>
              <a:t> أن تقول "يجب أن يكون ذلك صعبًا حقًا ..." أو "من الطبيعي تمامًا أن تشعر بالغضب حيال ذلك"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1C8A4A3-E3B7-4424-3916-E7EAB618BE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F10EB33F-81BC-33B2-70EE-79958B94773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9614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 الأولى: </a:t>
            </a:r>
            <a:r>
              <a:rPr lang="ar-SA" b="1" dirty="0"/>
              <a:t>٣٠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سنفتح هذه الوحدة من خلال </a:t>
            </a:r>
            <a:r>
              <a:rPr lang="ar-SA" i="1" dirty="0"/>
              <a:t>الاطلاع على </a:t>
            </a:r>
            <a:r>
              <a:rPr lang="en-US" i="1" dirty="0"/>
              <a:t>ما يلي:</a:t>
            </a:r>
          </a:p>
          <a:p>
            <a:pPr lvl="1" algn="r" rtl="1"/>
            <a:r>
              <a:rPr lang="ar-SA" i="1" dirty="0"/>
              <a:t>الأجندة</a:t>
            </a:r>
            <a:endParaRPr lang="en-US" i="1" dirty="0"/>
          </a:p>
          <a:p>
            <a:pPr lvl="1" algn="r" rtl="1"/>
            <a:r>
              <a:rPr lang="en-US" i="1" dirty="0"/>
              <a:t>الاهداف</a:t>
            </a:r>
          </a:p>
          <a:p>
            <a:pPr lvl="1" algn="r" rtl="1"/>
            <a:r>
              <a:rPr lang="ar-SA" i="1" dirty="0"/>
              <a:t>مراجعة</a:t>
            </a:r>
            <a:r>
              <a:rPr lang="en-US" i="1" dirty="0"/>
              <a:t> الوحدة السابقة</a:t>
            </a:r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61915BBB-C696-C0D8-7222-11444755CE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87366412-A0E9-E623-E4CB-3C3E11D5476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نادرًا ما يمكننا أن نجعل شيئًا أفضل من خلال التحدث. ما يجعل شيئًا أفضل هو علاقتك</a:t>
            </a:r>
            <a:r>
              <a:rPr lang="ar-SA" i="1" dirty="0"/>
              <a:t>/تواصلك</a:t>
            </a:r>
            <a:r>
              <a:rPr lang="en-GB" i="1" dirty="0"/>
              <a:t> بهذا الشخص.</a:t>
            </a:r>
          </a:p>
          <a:p>
            <a:pPr algn="r" rtl="1"/>
            <a:r>
              <a:rPr lang="en-GB" i="1" dirty="0"/>
              <a:t>لل</a:t>
            </a:r>
            <a:r>
              <a:rPr lang="ar-SA" i="1" dirty="0"/>
              <a:t>استجابة</a:t>
            </a:r>
            <a:r>
              <a:rPr lang="en-GB" i="1" dirty="0"/>
              <a:t> بتعاطف</a:t>
            </a:r>
            <a:r>
              <a:rPr lang="ar-SA" i="1" dirty="0"/>
              <a:t>، </a:t>
            </a:r>
            <a:r>
              <a:rPr lang="en-GB" i="1" dirty="0"/>
              <a:t>يجب أن تكون قادرًا على التواصل مع مشاعرك للتعرف على مشاعر الآخرين.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اختياري </a:t>
            </a:r>
            <a:r>
              <a:rPr lang="ar-SA" b="1" dirty="0"/>
              <a:t>(٥ </a:t>
            </a:r>
            <a:r>
              <a:rPr lang="en-GB" b="1" dirty="0"/>
              <a:t>دقائق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عرض الفيديو التالي عن التعاطف</a:t>
            </a:r>
          </a:p>
          <a:p>
            <a:pPr algn="r" rtl="1"/>
            <a:r>
              <a:rPr lang="en-GB" dirty="0">
                <a:hlinkClick r:id="rId3"/>
              </a:rPr>
              <a:t>https://youtu.be/1Evwgu369Jw</a:t>
            </a:r>
            <a:r>
              <a:rPr lang="en-GB" dirty="0"/>
              <a:t> </a:t>
            </a:r>
          </a:p>
          <a:p>
            <a:pPr algn="r" rtl="1"/>
            <a:endParaRPr lang="en-GB" dirty="0"/>
          </a:p>
          <a:p>
            <a:pPr algn="r" rtl="1"/>
            <a:r>
              <a:rPr lang="ar-IQ" dirty="0"/>
              <a:t>للأسف ، هذا الفيديو متاح باللغة الإنجليزية فقط</a:t>
            </a:r>
            <a:endParaRPr lang="en-GB" dirty="0"/>
          </a:p>
          <a:p>
            <a:pPr marL="0" indent="0" algn="r" rtl="1">
              <a:buNone/>
            </a:pPr>
            <a:endParaRPr lang="en-CA" dirty="0"/>
          </a:p>
          <a:p>
            <a:pPr marL="0" indent="0" algn="r" rtl="1">
              <a:buNone/>
            </a:pPr>
            <a:r>
              <a:rPr lang="ar-SA" dirty="0"/>
              <a:t>ال</a:t>
            </a:r>
            <a:r>
              <a:rPr lang="en-GB" dirty="0"/>
              <a:t>مصدر:</a:t>
            </a:r>
            <a:r>
              <a:rPr lang="en-US" i="0" dirty="0">
                <a:solidFill>
                  <a:srgbClr val="0F0F0F"/>
                </a:solidFill>
                <a:effectLst/>
                <a:latin typeface="YouTube Sans"/>
              </a:rPr>
              <a:t>برينيه براون (</a:t>
            </a:r>
            <a:r>
              <a:rPr lang="en-GB" dirty="0"/>
              <a:t>10 ديسمبر 2013).</a:t>
            </a:r>
            <a:r>
              <a:rPr lang="en-US" i="1" dirty="0">
                <a:solidFill>
                  <a:srgbClr val="0F0F0F"/>
                </a:solidFill>
                <a:effectLst/>
                <a:latin typeface="YouTube Sans"/>
              </a:rPr>
              <a:t>برين براون ع</a:t>
            </a:r>
            <a:r>
              <a:rPr lang="ar-SA" i="1" dirty="0">
                <a:solidFill>
                  <a:srgbClr val="0F0F0F"/>
                </a:solidFill>
                <a:effectLst/>
                <a:latin typeface="YouTube Sans"/>
              </a:rPr>
              <a:t>ن</a:t>
            </a:r>
            <a:r>
              <a:rPr lang="en-US" i="1" dirty="0">
                <a:solidFill>
                  <a:srgbClr val="0F0F0F"/>
                </a:solidFill>
                <a:effectLst/>
                <a:latin typeface="YouTube Sans"/>
              </a:rPr>
              <a:t> التعاطف.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8595B38-CB23-5E5C-2602-7DE76CDF46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6C6E4A2-BE2F-C3EC-EB34-4C9A416210B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30005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تحضير</a:t>
            </a:r>
          </a:p>
          <a:p>
            <a:pPr algn="r" rtl="1"/>
            <a:r>
              <a:rPr lang="en-GB" dirty="0"/>
              <a:t>قم بإعداد أمثلة للشرح أدناه ، ويفضل أن يكون ذلك من تجربتك الشخصية أو المهنية</a:t>
            </a:r>
          </a:p>
          <a:p>
            <a:pPr algn="r" rtl="1"/>
            <a:r>
              <a:rPr lang="en-GB" dirty="0"/>
              <a:t>استخدم الأمثلة المحتملة أدناه إذا لم يكن لديك أمثلتك الخاصة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إن </a:t>
            </a:r>
            <a:r>
              <a:rPr lang="en-GB" i="1" dirty="0" err="1"/>
              <a:t>الموقف</a:t>
            </a:r>
            <a:r>
              <a:rPr lang="en-GB" i="1" dirty="0"/>
              <a:t> </a:t>
            </a:r>
            <a:r>
              <a:rPr lang="en-GB" i="1" dirty="0" err="1"/>
              <a:t>المر</a:t>
            </a:r>
            <a:r>
              <a:rPr lang="ar-SA" i="1" dirty="0"/>
              <a:t>تكز</a:t>
            </a:r>
            <a:r>
              <a:rPr lang="en-GB" i="1" dirty="0"/>
              <a:t> حول الطفل </a:t>
            </a:r>
            <a:r>
              <a:rPr lang="en-GB" i="1" dirty="0" err="1"/>
              <a:t>والقائم</a:t>
            </a:r>
            <a:r>
              <a:rPr lang="en-GB" i="1" dirty="0"/>
              <a:t> </a:t>
            </a:r>
            <a:r>
              <a:rPr lang="en-GB" i="1" dirty="0" err="1"/>
              <a:t>على</a:t>
            </a:r>
            <a:r>
              <a:rPr lang="ar-SA" i="1" dirty="0"/>
              <a:t> نقاط</a:t>
            </a:r>
            <a:r>
              <a:rPr lang="en-GB" i="1" dirty="0"/>
              <a:t> القوة والتمكين ضروري لبناء المزيد من الثقة</a:t>
            </a:r>
          </a:p>
          <a:p>
            <a:pPr algn="r" rtl="1"/>
            <a:r>
              <a:rPr lang="en-GB" dirty="0" err="1"/>
              <a:t>شارك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أمثلة</a:t>
            </a:r>
            <a:r>
              <a:rPr lang="ar-SA" dirty="0"/>
              <a:t> التالية</a:t>
            </a:r>
            <a:r>
              <a:rPr lang="en-GB" dirty="0"/>
              <a:t>:</a:t>
            </a:r>
          </a:p>
          <a:p>
            <a:pPr lvl="1" algn="r" rtl="1"/>
            <a:r>
              <a:rPr lang="en-GB" dirty="0" err="1"/>
              <a:t>مثال</a:t>
            </a:r>
            <a:r>
              <a:rPr lang="en-GB" dirty="0"/>
              <a:t> </a:t>
            </a:r>
            <a:r>
              <a:rPr lang="en-GB" dirty="0" err="1"/>
              <a:t>ع</a:t>
            </a:r>
            <a:r>
              <a:rPr lang="ar-SA" dirty="0"/>
              <a:t>ندما </a:t>
            </a:r>
            <a:r>
              <a:rPr lang="en-GB" dirty="0" err="1"/>
              <a:t>أظهرت</a:t>
            </a:r>
            <a:r>
              <a:rPr lang="en-GB" dirty="0"/>
              <a:t> </a:t>
            </a:r>
            <a:r>
              <a:rPr lang="en-GB" dirty="0" err="1"/>
              <a:t>الاحترام</a:t>
            </a:r>
            <a:r>
              <a:rPr lang="en-GB" dirty="0"/>
              <a:t> </a:t>
            </a:r>
            <a:r>
              <a:rPr lang="en-GB" dirty="0" err="1"/>
              <a:t>و</a:t>
            </a:r>
            <a:r>
              <a:rPr lang="ar-SA" dirty="0"/>
              <a:t> قمت بالتأكيد على </a:t>
            </a:r>
            <a:r>
              <a:rPr lang="en-GB" dirty="0" err="1"/>
              <a:t>نقاط</a:t>
            </a:r>
            <a:r>
              <a:rPr lang="en-GB" dirty="0"/>
              <a:t> </a:t>
            </a:r>
            <a:r>
              <a:rPr lang="en-GB" dirty="0" err="1"/>
              <a:t>القوة</a:t>
            </a:r>
            <a:r>
              <a:rPr lang="en-GB" dirty="0"/>
              <a:t> </a:t>
            </a:r>
            <a:r>
              <a:rPr lang="ar-SA" dirty="0"/>
              <a:t>.</a:t>
            </a:r>
            <a:endParaRPr lang="en-GB" dirty="0"/>
          </a:p>
          <a:p>
            <a:pPr lvl="1" algn="r" rtl="1"/>
            <a:r>
              <a:rPr lang="en-GB" dirty="0"/>
              <a:t>مثال على </a:t>
            </a:r>
            <a:r>
              <a:rPr lang="en-GB" dirty="0" err="1"/>
              <a:t>أن</a:t>
            </a:r>
            <a:r>
              <a:rPr lang="en-GB" dirty="0"/>
              <a:t> </a:t>
            </a:r>
            <a:r>
              <a:rPr lang="ar-SA" dirty="0"/>
              <a:t>حضورك</a:t>
            </a:r>
            <a:r>
              <a:rPr lang="en-GB" dirty="0"/>
              <a:t> كان له تأثير نفسي اجتماعي</a:t>
            </a:r>
          </a:p>
          <a:p>
            <a:pPr lvl="1" algn="r" rtl="1"/>
            <a:r>
              <a:rPr lang="en-GB" dirty="0"/>
              <a:t>مثال كنت فيه حقيقيًا وصادقًا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</a:t>
            </a:r>
            <a:r>
              <a:rPr lang="en-GB" b="1" dirty="0" err="1"/>
              <a:t>أمثلة</a:t>
            </a:r>
            <a:r>
              <a:rPr lang="en-GB" b="1" dirty="0"/>
              <a:t> </a:t>
            </a:r>
            <a:r>
              <a:rPr lang="ar-SA" b="1" dirty="0"/>
              <a:t>ال</a:t>
            </a:r>
            <a:r>
              <a:rPr lang="en-GB" b="1" dirty="0" err="1"/>
              <a:t>ممكنة</a:t>
            </a:r>
            <a:endParaRPr lang="en-GB" b="1" dirty="0"/>
          </a:p>
          <a:p>
            <a:pPr algn="r" rtl="1"/>
            <a:r>
              <a:rPr lang="en-US" b="1" dirty="0" err="1"/>
              <a:t>أظهر</a:t>
            </a:r>
            <a:r>
              <a:rPr lang="en-US" b="1" dirty="0"/>
              <a:t> </a:t>
            </a:r>
            <a:r>
              <a:rPr lang="en-US" b="1" dirty="0" err="1"/>
              <a:t>الاحترام</a:t>
            </a:r>
            <a:r>
              <a:rPr lang="ar-SA" b="1" dirty="0"/>
              <a:t>، </a:t>
            </a:r>
            <a:r>
              <a:rPr lang="en-US" b="1" dirty="0" err="1"/>
              <a:t>و</a:t>
            </a:r>
            <a:r>
              <a:rPr lang="ar-SA" b="1" dirty="0"/>
              <a:t>قم بالتأكيد على</a:t>
            </a:r>
            <a:r>
              <a:rPr lang="en-US" b="1" dirty="0"/>
              <a:t> </a:t>
            </a:r>
            <a:r>
              <a:rPr lang="en-US" b="1" dirty="0" err="1"/>
              <a:t>نقاط</a:t>
            </a:r>
            <a:r>
              <a:rPr lang="en-US" b="1" dirty="0"/>
              <a:t> القوة والموارد</a:t>
            </a:r>
          </a:p>
          <a:p>
            <a:pPr lvl="1" algn="r" rtl="1"/>
            <a:r>
              <a:rPr lang="en-US" dirty="0"/>
              <a:t>إظهار </a:t>
            </a:r>
            <a:r>
              <a:rPr lang="en-US" dirty="0" err="1"/>
              <a:t>الاحترام</a:t>
            </a:r>
            <a:r>
              <a:rPr lang="en-US" dirty="0"/>
              <a:t> </a:t>
            </a:r>
            <a:r>
              <a:rPr lang="ar-SA" dirty="0"/>
              <a:t>بوضوح</a:t>
            </a:r>
            <a:r>
              <a:rPr lang="en-US" dirty="0"/>
              <a:t> للطفل الذي وقع ضحية للعنف الجنسي.</a:t>
            </a:r>
          </a:p>
          <a:p>
            <a:pPr lvl="1" algn="r" rtl="1"/>
            <a:r>
              <a:rPr lang="en-US" dirty="0" err="1"/>
              <a:t>ع</a:t>
            </a:r>
            <a:r>
              <a:rPr lang="ar-SA" dirty="0"/>
              <a:t>ب</a:t>
            </a:r>
            <a:r>
              <a:rPr lang="en-US" dirty="0" err="1"/>
              <a:t>رت</a:t>
            </a:r>
            <a:r>
              <a:rPr lang="en-US" dirty="0"/>
              <a:t> </a:t>
            </a:r>
            <a:r>
              <a:rPr lang="ar-SA" dirty="0"/>
              <a:t>الطفلة </a:t>
            </a:r>
            <a:r>
              <a:rPr lang="en-US" dirty="0" err="1"/>
              <a:t>الناجية</a:t>
            </a:r>
            <a:r>
              <a:rPr lang="en-US" dirty="0"/>
              <a:t> </a:t>
            </a:r>
            <a:r>
              <a:rPr lang="en-US" dirty="0" err="1"/>
              <a:t>عن</a:t>
            </a:r>
            <a:r>
              <a:rPr lang="en-US" dirty="0"/>
              <a:t> تدني </a:t>
            </a:r>
            <a:r>
              <a:rPr lang="en-US" dirty="0" err="1"/>
              <a:t>احترام</a:t>
            </a:r>
            <a:r>
              <a:rPr lang="en-US" dirty="0"/>
              <a:t> </a:t>
            </a:r>
            <a:r>
              <a:rPr lang="en-US" dirty="0" err="1"/>
              <a:t>الذات</a:t>
            </a:r>
            <a:r>
              <a:rPr lang="ar-SA" dirty="0"/>
              <a:t> (" </a:t>
            </a:r>
            <a:r>
              <a:rPr lang="ar-SA" dirty="0" err="1"/>
              <a:t>أ</a:t>
            </a:r>
            <a:r>
              <a:rPr lang="en-US" dirty="0" err="1"/>
              <a:t>نا</a:t>
            </a:r>
            <a:r>
              <a:rPr lang="en-US" dirty="0"/>
              <a:t> </a:t>
            </a:r>
            <a:r>
              <a:rPr lang="en-US" dirty="0" err="1"/>
              <a:t>قذر</a:t>
            </a:r>
            <a:r>
              <a:rPr lang="ar-SA" dirty="0" err="1"/>
              <a:t>ة</a:t>
            </a:r>
            <a:r>
              <a:rPr lang="en-US" dirty="0"/>
              <a:t> ، </a:t>
            </a:r>
            <a:r>
              <a:rPr lang="en-US" dirty="0" err="1"/>
              <a:t>عديم</a:t>
            </a:r>
            <a:r>
              <a:rPr lang="ar-SA" dirty="0" err="1"/>
              <a:t>ة</a:t>
            </a:r>
            <a:r>
              <a:rPr lang="en-US" dirty="0"/>
              <a:t> الفائدة ، ..." </a:t>
            </a:r>
            <a:r>
              <a:rPr lang="ar-SA" dirty="0"/>
              <a:t>) </a:t>
            </a:r>
            <a:r>
              <a:rPr lang="en-US" dirty="0" err="1"/>
              <a:t>لذلك</a:t>
            </a:r>
            <a:r>
              <a:rPr lang="ar-SA" dirty="0"/>
              <a:t> لقد</a:t>
            </a:r>
            <a:r>
              <a:rPr lang="en-US" dirty="0"/>
              <a:t> </a:t>
            </a:r>
            <a:r>
              <a:rPr lang="en-US" dirty="0" err="1"/>
              <a:t>أظهرت</a:t>
            </a:r>
            <a:r>
              <a:rPr lang="ar-SA" dirty="0"/>
              <a:t> لها</a:t>
            </a:r>
            <a:r>
              <a:rPr lang="en-US" dirty="0"/>
              <a:t> الاحترام والقبول والاعتراف </a:t>
            </a:r>
            <a:r>
              <a:rPr lang="en-US" dirty="0" err="1"/>
              <a:t>بنقاط</a:t>
            </a:r>
            <a:r>
              <a:rPr lang="en-US" dirty="0"/>
              <a:t> </a:t>
            </a:r>
            <a:r>
              <a:rPr lang="en-US" dirty="0" err="1"/>
              <a:t>قوته</a:t>
            </a:r>
            <a:r>
              <a:rPr lang="ar-SA" dirty="0" err="1"/>
              <a:t>ا</a:t>
            </a:r>
            <a:r>
              <a:rPr lang="en-US" dirty="0"/>
              <a:t>.</a:t>
            </a:r>
          </a:p>
          <a:p>
            <a:pPr algn="r" rtl="1"/>
            <a:r>
              <a:rPr lang="en-US" b="1" dirty="0" err="1"/>
              <a:t>ال</a:t>
            </a:r>
            <a:r>
              <a:rPr lang="ar-SA" b="1" dirty="0"/>
              <a:t>حضور</a:t>
            </a:r>
            <a:endParaRPr lang="en-US" b="1" dirty="0"/>
          </a:p>
          <a:p>
            <a:pPr lvl="1" algn="r" rtl="1"/>
            <a:r>
              <a:rPr lang="en-US" dirty="0"/>
              <a:t>احتاجت الفتاة المراهقة الحامل إلى زيارة الطبيب لإجراء فحص طبي</a:t>
            </a:r>
          </a:p>
          <a:p>
            <a:pPr lvl="1" algn="r" rtl="1"/>
            <a:r>
              <a:rPr lang="en-US" dirty="0"/>
              <a:t>شعرت بالقليل من الخوف والترهيب</a:t>
            </a:r>
          </a:p>
          <a:p>
            <a:pPr lvl="1" algn="r" rtl="1"/>
            <a:r>
              <a:rPr lang="en-US" dirty="0" err="1"/>
              <a:t>بصفتي</a:t>
            </a:r>
            <a:r>
              <a:rPr lang="en-US" dirty="0"/>
              <a:t> </a:t>
            </a:r>
            <a:r>
              <a:rPr lang="ar-SA" dirty="0"/>
              <a:t>أخصائية</a:t>
            </a:r>
            <a:r>
              <a:rPr lang="en-US" dirty="0"/>
              <a:t> حالة ، أمسكت بيدها</a:t>
            </a:r>
          </a:p>
          <a:p>
            <a:pPr lvl="1" algn="r" rtl="1"/>
            <a:r>
              <a:rPr lang="en-US" dirty="0" err="1"/>
              <a:t>كنت</a:t>
            </a:r>
            <a:r>
              <a:rPr lang="en-US" dirty="0"/>
              <a:t> </a:t>
            </a:r>
            <a:r>
              <a:rPr lang="en-US" dirty="0" err="1"/>
              <a:t>حاضر</a:t>
            </a:r>
            <a:r>
              <a:rPr lang="ar-SA" dirty="0" err="1"/>
              <a:t>ة</a:t>
            </a:r>
            <a:r>
              <a:rPr lang="en-US" dirty="0"/>
              <a:t> لكن لم أقل الكثير</a:t>
            </a:r>
          </a:p>
          <a:p>
            <a:pPr algn="r" rtl="1"/>
            <a:r>
              <a:rPr lang="en-US" b="1" dirty="0"/>
              <a:t>أن تكون حقيقيًا وصادقًا</a:t>
            </a:r>
          </a:p>
          <a:p>
            <a:pPr lvl="1" algn="r" rtl="1"/>
            <a:r>
              <a:rPr lang="en-US" dirty="0" err="1"/>
              <a:t>عندما</a:t>
            </a:r>
            <a:r>
              <a:rPr lang="en-US" dirty="0"/>
              <a:t> </a:t>
            </a:r>
            <a:r>
              <a:rPr lang="ar-SA" dirty="0" err="1"/>
              <a:t>ي</a:t>
            </a:r>
            <a:r>
              <a:rPr lang="en-US" dirty="0" err="1"/>
              <a:t>شارك</a:t>
            </a:r>
            <a:r>
              <a:rPr lang="en-US" dirty="0"/>
              <a:t> </a:t>
            </a:r>
            <a:r>
              <a:rPr lang="en-US" dirty="0" err="1"/>
              <a:t>أحد</a:t>
            </a:r>
            <a:r>
              <a:rPr lang="en-US" dirty="0"/>
              <a:t> </a:t>
            </a:r>
            <a:r>
              <a:rPr lang="en-US" dirty="0" err="1"/>
              <a:t>ال</a:t>
            </a:r>
            <a:r>
              <a:rPr lang="ar-SA" dirty="0" err="1"/>
              <a:t>مستقيدين</a:t>
            </a:r>
            <a:r>
              <a:rPr lang="ar-SA" dirty="0"/>
              <a:t> </a:t>
            </a:r>
            <a:r>
              <a:rPr lang="en-US" dirty="0"/>
              <a:t> </a:t>
            </a:r>
            <a:r>
              <a:rPr lang="en-US" dirty="0" err="1"/>
              <a:t>قصة</a:t>
            </a:r>
            <a:r>
              <a:rPr lang="en-US" dirty="0"/>
              <a:t> </a:t>
            </a:r>
            <a:r>
              <a:rPr lang="ar-SA" dirty="0"/>
              <a:t>قاسية</a:t>
            </a:r>
            <a:r>
              <a:rPr lang="en-US" dirty="0"/>
              <a:t> ، </a:t>
            </a:r>
            <a:r>
              <a:rPr lang="ar-SA" dirty="0"/>
              <a:t>قمت بالإجابة</a:t>
            </a:r>
            <a:r>
              <a:rPr lang="en-US" dirty="0"/>
              <a:t>: "واو ، لا بد أن هذا كان صعبًا للغاية بالنسبة لك. أنا بصراحة لا أعرف ماذا أقول ، لكنني سعيد لأنك أخبرتني ".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0053E10-5D2E-EA8A-A506-9EF8B86F2F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47002CD1-959B-106A-FD86-18EA38E9B92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42584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يمكن لأخصائي الحالة أن يدعم اتخاذ القرار من خلال:</a:t>
            </a:r>
          </a:p>
          <a:p>
            <a:pPr lvl="1" algn="r" rtl="1"/>
            <a:r>
              <a:rPr lang="en-GB" i="1" dirty="0"/>
              <a:t>مشاركة المعلومات</a:t>
            </a:r>
          </a:p>
          <a:p>
            <a:pPr lvl="1" algn="r" rtl="1"/>
            <a:r>
              <a:rPr lang="ar-SA" i="1" dirty="0"/>
              <a:t>تقديم الخيارات</a:t>
            </a:r>
            <a:endParaRPr lang="en-GB" i="1" dirty="0"/>
          </a:p>
          <a:p>
            <a:pPr lvl="1" algn="r" rtl="1"/>
            <a:r>
              <a:rPr lang="en-GB" i="1" dirty="0" err="1"/>
              <a:t>استكشاف</a:t>
            </a:r>
            <a:r>
              <a:rPr lang="en-GB" i="1" dirty="0"/>
              <a:t> </a:t>
            </a:r>
            <a:r>
              <a:rPr lang="en-GB" i="1" dirty="0" err="1"/>
              <a:t>هذه</a:t>
            </a:r>
            <a:r>
              <a:rPr lang="ar-SA" i="1" dirty="0"/>
              <a:t> الخيارات</a:t>
            </a:r>
            <a:r>
              <a:rPr lang="en-GB" i="1" dirty="0"/>
              <a:t> مع الطفل أو الوالد أو مقدم الرعاية.</a:t>
            </a:r>
          </a:p>
          <a:p>
            <a:pPr algn="r" rtl="1"/>
            <a:r>
              <a:rPr lang="en-GB" i="1" dirty="0"/>
              <a:t>يجب ألا يخبر أخصائي الحالة الطفل أو الوالد أو مقدم الرعاية بما يجب القيام </a:t>
            </a:r>
            <a:r>
              <a:rPr lang="en-GB" i="1" dirty="0" err="1"/>
              <a:t>به</a:t>
            </a:r>
            <a:r>
              <a:rPr lang="en-GB" i="1" dirty="0"/>
              <a:t>.</a:t>
            </a:r>
          </a:p>
          <a:p>
            <a:pPr lvl="1" algn="r" rtl="1"/>
            <a:r>
              <a:rPr lang="ar-SA" i="1" dirty="0"/>
              <a:t>لا </a:t>
            </a:r>
            <a:r>
              <a:rPr lang="en-US" i="1" dirty="0" err="1"/>
              <a:t>تحاول</a:t>
            </a:r>
            <a:r>
              <a:rPr lang="en-US" i="1" dirty="0"/>
              <a:t> </a:t>
            </a:r>
            <a:r>
              <a:rPr lang="en-US" i="1" dirty="0" err="1"/>
              <a:t>اتخاذ</a:t>
            </a:r>
            <a:r>
              <a:rPr lang="en-US" i="1" dirty="0"/>
              <a:t> </a:t>
            </a:r>
            <a:r>
              <a:rPr lang="en-US" i="1" dirty="0" err="1"/>
              <a:t>قرارات</a:t>
            </a:r>
            <a:r>
              <a:rPr lang="en-US" i="1" dirty="0"/>
              <a:t> </a:t>
            </a:r>
            <a:r>
              <a:rPr lang="en-US" i="1" dirty="0" err="1"/>
              <a:t>نيابة</a:t>
            </a:r>
            <a:r>
              <a:rPr lang="en-US" i="1" dirty="0"/>
              <a:t> </a:t>
            </a:r>
            <a:r>
              <a:rPr lang="en-US" i="1" dirty="0" err="1"/>
              <a:t>عنهم</a:t>
            </a:r>
            <a:endParaRPr lang="en-US" i="1" dirty="0"/>
          </a:p>
          <a:p>
            <a:pPr lvl="1" algn="r" rtl="1"/>
            <a:r>
              <a:rPr lang="ar-SA" i="1" dirty="0"/>
              <a:t>هذا</a:t>
            </a:r>
            <a:r>
              <a:rPr lang="en-US" i="1" dirty="0"/>
              <a:t> </a:t>
            </a:r>
            <a:r>
              <a:rPr lang="en-US" i="1" dirty="0" err="1"/>
              <a:t>ليس</a:t>
            </a:r>
            <a:r>
              <a:rPr lang="en-US" i="1" dirty="0"/>
              <a:t> </a:t>
            </a:r>
            <a:r>
              <a:rPr lang="en-US" i="1" dirty="0" err="1"/>
              <a:t>تمكين</a:t>
            </a:r>
            <a:endParaRPr lang="en-US" i="1" dirty="0"/>
          </a:p>
          <a:p>
            <a:pPr lvl="1" algn="r" rtl="1"/>
            <a:r>
              <a:rPr lang="en-US" i="1" dirty="0"/>
              <a:t>من المهم أن ندرك أنهم يعرفون وضعهم بشكل أفضل وأن لديهم قدرات يقررونها بأنفسهم</a:t>
            </a:r>
            <a:endParaRPr lang="en-GB" i="1" dirty="0"/>
          </a:p>
          <a:p>
            <a:pPr algn="r" rtl="1"/>
            <a:r>
              <a:rPr lang="en-GB" i="1" dirty="0"/>
              <a:t>في </a:t>
            </a:r>
            <a:r>
              <a:rPr lang="en-GB" i="1" dirty="0" err="1"/>
              <a:t>بعض</a:t>
            </a:r>
            <a:r>
              <a:rPr lang="en-GB" i="1" dirty="0"/>
              <a:t> </a:t>
            </a:r>
            <a:r>
              <a:rPr lang="en-GB" i="1" dirty="0" err="1"/>
              <a:t>الأحيان</a:t>
            </a:r>
            <a:r>
              <a:rPr lang="ar-SA" i="1" dirty="0"/>
              <a:t>، </a:t>
            </a:r>
            <a:r>
              <a:rPr lang="en-GB" i="1" dirty="0" err="1"/>
              <a:t>قد</a:t>
            </a:r>
            <a:r>
              <a:rPr lang="en-GB" i="1" dirty="0"/>
              <a:t> لا يبحث الطفل أو الوالد أو مقدم الرعاية عن النصيحة ولكنهم يريدون ببساطة مشاركة قصتهم مع شخص ما.</a:t>
            </a:r>
          </a:p>
          <a:p>
            <a:pPr lvl="1" algn="r" rtl="1"/>
            <a:r>
              <a:rPr lang="en-GB" i="1" dirty="0"/>
              <a:t>تأكد من أنهم يشعرون </a:t>
            </a:r>
            <a:r>
              <a:rPr lang="en-GB" i="1" dirty="0" err="1"/>
              <a:t>بأنهم</a:t>
            </a:r>
            <a:r>
              <a:rPr lang="en-GB" i="1" dirty="0"/>
              <a:t> </a:t>
            </a:r>
            <a:r>
              <a:rPr lang="en-GB" i="1" dirty="0" err="1"/>
              <a:t>مسموع</a:t>
            </a:r>
            <a:r>
              <a:rPr lang="ar-SA" i="1" dirty="0" err="1"/>
              <a:t>ي</a:t>
            </a:r>
            <a:r>
              <a:rPr lang="en-GB" i="1" dirty="0" err="1"/>
              <a:t>ن</a:t>
            </a:r>
            <a:r>
              <a:rPr lang="en-GB" i="1" dirty="0"/>
              <a:t> </a:t>
            </a:r>
            <a:r>
              <a:rPr lang="en-GB" i="1" dirty="0" err="1"/>
              <a:t>ويتم</a:t>
            </a:r>
            <a:r>
              <a:rPr lang="en-GB" i="1" dirty="0"/>
              <a:t> </a:t>
            </a:r>
            <a:r>
              <a:rPr lang="ar-SA" i="1" dirty="0"/>
              <a:t>تصديقهم</a:t>
            </a:r>
            <a:endParaRPr lang="en-GB" i="1" dirty="0"/>
          </a:p>
          <a:p>
            <a:pPr lvl="1" algn="r" rtl="1"/>
            <a:r>
              <a:rPr lang="en-GB" i="1" dirty="0"/>
              <a:t>أظهر الاهتمام بطرح الأسئلة</a:t>
            </a:r>
          </a:p>
          <a:p>
            <a:pPr lvl="1" algn="r" rtl="1"/>
            <a:r>
              <a:rPr lang="en-GB" i="1" dirty="0"/>
              <a:t>اذكر نقاط قوتهم لتعزيز ثقتهم.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65342E9-ABC2-2F4C-E51E-BCAD26C8B6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B7E9C3A3-2A68-EA51-AB33-44E1058C47B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68742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</a:t>
            </a:r>
            <a:r>
              <a:rPr lang="ar-SA" b="1" dirty="0"/>
              <a:t>بحسب</a:t>
            </a:r>
            <a:r>
              <a:rPr lang="en-GB" b="1" dirty="0"/>
              <a:t> السياق</a:t>
            </a:r>
          </a:p>
          <a:p>
            <a:pPr algn="r" rtl="1"/>
            <a:r>
              <a:rPr lang="ar-SA" dirty="0"/>
              <a:t>قم بالتعديل</a:t>
            </a:r>
            <a:r>
              <a:rPr lang="en-GB" dirty="0"/>
              <a:t> إذا تم </a:t>
            </a:r>
            <a:r>
              <a:rPr lang="ar-SA" dirty="0"/>
              <a:t>مسبقاً</a:t>
            </a:r>
            <a:r>
              <a:rPr lang="en-GB" dirty="0"/>
              <a:t> استخدام أدوات محلية أخرى لمراقبة مهارات الدعم النفسي والاجتماعي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يتم اكتساب مهارات ال</a:t>
            </a:r>
            <a:r>
              <a:rPr lang="ar-SA" i="1" dirty="0"/>
              <a:t>تواصل</a:t>
            </a:r>
            <a:r>
              <a:rPr lang="en-GB" i="1" dirty="0"/>
              <a:t> والصحة النفسية والدعم النفسي الاجتماعي من خلال التطوير الشخصي والممارسة</a:t>
            </a:r>
          </a:p>
          <a:p>
            <a:pPr algn="r" rtl="1"/>
            <a:r>
              <a:rPr lang="en-GB" i="1" dirty="0"/>
              <a:t>يمكن أيضًا تطوير هذه المهارات بشكل أكبر من خلال الإشراف والتدريب</a:t>
            </a:r>
          </a:p>
          <a:p>
            <a:pPr algn="r" rtl="1"/>
            <a:r>
              <a:rPr lang="en-GB" i="1" dirty="0"/>
              <a:t>تم تطوير أدوات المراقبة لهذا الغرض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</a:t>
            </a:r>
            <a:r>
              <a:rPr lang="en-GB" b="1" dirty="0"/>
              <a:t>صفحة </a:t>
            </a:r>
            <a:r>
              <a:rPr lang="ar-SA" b="1" dirty="0"/>
              <a:t>٥٥-٥٨</a:t>
            </a:r>
            <a:r>
              <a:rPr lang="en-GB" b="1" dirty="0"/>
              <a:t>: أداة المراقبة</a:t>
            </a:r>
          </a:p>
          <a:p>
            <a:pPr algn="r" rtl="1"/>
            <a:endParaRPr lang="en-GB" i="1" dirty="0"/>
          </a:p>
          <a:p>
            <a:pPr marL="0" indent="0" algn="r" rtl="1">
              <a:buNone/>
            </a:pPr>
            <a:r>
              <a:rPr lang="en-GB" b="1" dirty="0"/>
              <a:t>المراجعة العامة </a:t>
            </a:r>
            <a:r>
              <a:rPr lang="ar-SA" b="1" dirty="0"/>
              <a:t>(١٠</a:t>
            </a:r>
            <a:r>
              <a:rPr lang="en-GB" b="1" dirty="0"/>
              <a:t>دقائق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ar-SA" dirty="0"/>
              <a:t>قم بم</a:t>
            </a:r>
            <a:r>
              <a:rPr lang="en-GB" dirty="0"/>
              <a:t>راجع</a:t>
            </a:r>
            <a:r>
              <a:rPr lang="ar-SA" dirty="0"/>
              <a:t>ة</a:t>
            </a:r>
            <a:r>
              <a:rPr lang="en-GB" dirty="0"/>
              <a:t> أداة المراقبة معًا</a:t>
            </a:r>
          </a:p>
          <a:p>
            <a:pPr lvl="1" algn="r" rtl="1"/>
            <a:r>
              <a:rPr lang="en-GB" i="1" dirty="0"/>
              <a:t>هذه أداة لإرشادك عند التفكير في كفاءات الصحة النفسية والدعم النفسي الاجتماعي الخاصة بك. يمكن </a:t>
            </a:r>
            <a:r>
              <a:rPr lang="ar-SA" i="1" dirty="0"/>
              <a:t>إرشادك </a:t>
            </a:r>
            <a:r>
              <a:rPr lang="en-GB" i="1" dirty="0"/>
              <a:t>أيضًا إذا كنت </a:t>
            </a:r>
            <a:r>
              <a:rPr lang="ar-SA" i="1" dirty="0"/>
              <a:t>تقوم بملاحظة</a:t>
            </a:r>
            <a:r>
              <a:rPr lang="en-GB" i="1" dirty="0"/>
              <a:t> الآخرين.</a:t>
            </a:r>
          </a:p>
          <a:p>
            <a:pPr lvl="1" algn="r" rtl="1"/>
            <a:r>
              <a:rPr lang="en-GB" i="1" dirty="0"/>
              <a:t>يمكن استخدام الأداة في عملك اليومي ولكن أيضًا من قبل المشرف خاصة أثناء التدريب والإشراف الفردي.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CF793D6-51E4-C4C8-EB60-918F8E918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690BB20-84D2-23FE-E9CE-97A3F3BE5E7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02959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</a:t>
            </a:r>
            <a:r>
              <a:rPr lang="ar-SA" b="1" dirty="0"/>
              <a:t>ي</a:t>
            </a:r>
            <a:r>
              <a:rPr lang="en-GB" b="1" dirty="0"/>
              <a:t>يف </a:t>
            </a:r>
            <a:r>
              <a:rPr lang="ar-SA" b="1" dirty="0"/>
              <a:t>بحسب</a:t>
            </a:r>
            <a:r>
              <a:rPr lang="en-GB" b="1" dirty="0"/>
              <a:t> السياق</a:t>
            </a:r>
          </a:p>
          <a:p>
            <a:pPr algn="r" rtl="1"/>
            <a:r>
              <a:rPr lang="en-GB" dirty="0"/>
              <a:t>يمكنك تكييف سيناريو لعب الأدوار ليتناسب مع السياق المحلي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dirty="0"/>
              <a:t>قسّم المشاركين إلى أزواج</a:t>
            </a:r>
          </a:p>
          <a:p>
            <a:pPr algn="r" rtl="1"/>
            <a:r>
              <a:rPr lang="en-GB" i="1" dirty="0"/>
              <a:t>حدد مع شريكك من الذي يلعب دور</a:t>
            </a:r>
            <a:r>
              <a:rPr lang="ar-SA" i="1" dirty="0"/>
              <a:t> الطفلة</a:t>
            </a:r>
            <a:r>
              <a:rPr lang="en-GB" i="1" dirty="0"/>
              <a:t> زي</a:t>
            </a:r>
            <a:r>
              <a:rPr lang="ar-SA" i="1" dirty="0"/>
              <a:t>نة </a:t>
            </a:r>
            <a:r>
              <a:rPr lang="en-GB" i="1" dirty="0"/>
              <a:t>ومن سيكون </a:t>
            </a:r>
            <a:r>
              <a:rPr lang="ar-SA" i="1" dirty="0"/>
              <a:t>أخصائي</a:t>
            </a:r>
            <a:r>
              <a:rPr lang="en-GB" i="1" dirty="0"/>
              <a:t> الحالة</a:t>
            </a:r>
          </a:p>
          <a:p>
            <a:pPr algn="r" rtl="1"/>
            <a:r>
              <a:rPr lang="en-GB" dirty="0"/>
              <a:t>تعليمات لدور ز</a:t>
            </a:r>
            <a:r>
              <a:rPr lang="ar-SA" dirty="0"/>
              <a:t>ينة</a:t>
            </a:r>
            <a:endParaRPr lang="en-GB" dirty="0"/>
          </a:p>
          <a:p>
            <a:pPr lvl="1" algn="r" rtl="1"/>
            <a:r>
              <a:rPr lang="en-GB" dirty="0"/>
              <a:t>توجيه المشاركين إلى</a:t>
            </a:r>
            <a:r>
              <a:rPr lang="ar-SA" b="1" dirty="0"/>
              <a:t> دليل العمل ال</a:t>
            </a:r>
            <a:r>
              <a:rPr lang="en-GB" b="1" dirty="0"/>
              <a:t>صفحة </a:t>
            </a:r>
            <a:r>
              <a:rPr lang="ar-SA" b="1" dirty="0"/>
              <a:t>٥٩-٦٠</a:t>
            </a:r>
            <a:r>
              <a:rPr lang="en-GB" b="1" dirty="0"/>
              <a:t>: الاستجابة </a:t>
            </a:r>
            <a:r>
              <a:rPr lang="ar-SA" b="1" dirty="0"/>
              <a:t>ب</a:t>
            </a:r>
            <a:r>
              <a:rPr lang="en-GB" b="1" dirty="0"/>
              <a:t>تعاطف - لعب الأدوار</a:t>
            </a:r>
          </a:p>
          <a:p>
            <a:pPr lvl="1" algn="r" rtl="1"/>
            <a:r>
              <a:rPr lang="en-GB" dirty="0"/>
              <a:t>قم بت</a:t>
            </a:r>
            <a:r>
              <a:rPr lang="ar-SA" dirty="0"/>
              <a:t>حديد</a:t>
            </a:r>
            <a:r>
              <a:rPr lang="en-GB" dirty="0"/>
              <a:t> نصف لاعبي</a:t>
            </a:r>
            <a:r>
              <a:rPr lang="ar-SA" dirty="0"/>
              <a:t> الأدوار</a:t>
            </a:r>
            <a:r>
              <a:rPr lang="en-GB" dirty="0"/>
              <a:t> </a:t>
            </a:r>
            <a:r>
              <a:rPr lang="ar-SA" dirty="0"/>
              <a:t>للعب دور زينة </a:t>
            </a:r>
            <a:r>
              <a:rPr lang="en-GB" dirty="0"/>
              <a:t>لاستخدام السيناريو </a:t>
            </a:r>
            <a:r>
              <a:rPr lang="ar-SA" dirty="0"/>
              <a:t>١</a:t>
            </a:r>
            <a:r>
              <a:rPr lang="en-GB" dirty="0"/>
              <a:t> والنصف الآخر لاستخدام السيناريو </a:t>
            </a:r>
            <a:r>
              <a:rPr lang="ar-SA" dirty="0"/>
              <a:t>٢</a:t>
            </a:r>
            <a:endParaRPr lang="en-GB" dirty="0"/>
          </a:p>
          <a:p>
            <a:pPr lvl="1" algn="r" rtl="1"/>
            <a:r>
              <a:rPr lang="en-GB" i="1" dirty="0"/>
              <a:t>اقرأ واستخدم السيناريو المخصص لك</a:t>
            </a:r>
          </a:p>
          <a:p>
            <a:pPr algn="r" rtl="1"/>
            <a:r>
              <a:rPr lang="en-GB" dirty="0"/>
              <a:t>تعليمات لدور أخصائي الحالة</a:t>
            </a:r>
          </a:p>
          <a:p>
            <a:pPr lvl="1" algn="r" rtl="1"/>
            <a:r>
              <a:rPr lang="en-GB" i="1" dirty="0"/>
              <a:t>أغل</a:t>
            </a:r>
            <a:r>
              <a:rPr lang="ar-SA" i="1" dirty="0"/>
              <a:t>ق</a:t>
            </a:r>
            <a:r>
              <a:rPr lang="en-GB" i="1" dirty="0"/>
              <a:t> </a:t>
            </a:r>
            <a:r>
              <a:rPr lang="ar-SA" i="1" dirty="0"/>
              <a:t> دليل العمل </a:t>
            </a:r>
            <a:r>
              <a:rPr lang="en-GB" i="1" dirty="0"/>
              <a:t>الخاص بك حتى لا تقرأ السيناريو.</a:t>
            </a:r>
          </a:p>
          <a:p>
            <a:pPr lvl="1" algn="r" rtl="1"/>
            <a:r>
              <a:rPr lang="en-GB" sz="1200" i="1" dirty="0"/>
              <a:t>سيكون عليك التقاط المشاعر التي لعبها شريكك أثناء لعب الأدوار</a:t>
            </a:r>
          </a:p>
          <a:p>
            <a:pPr lvl="1" algn="r" rtl="1"/>
            <a:r>
              <a:rPr lang="en-GB" i="1" dirty="0"/>
              <a:t>السيناريو الخاص بك:</a:t>
            </a:r>
          </a:p>
          <a:p>
            <a:pPr lvl="2" algn="r" rtl="1"/>
            <a:r>
              <a:rPr lang="en-GB" i="1" dirty="0"/>
              <a:t>تقوم بزيارة </a:t>
            </a:r>
            <a:r>
              <a:rPr lang="ar-SA" i="1" dirty="0"/>
              <a:t>زينة </a:t>
            </a:r>
            <a:r>
              <a:rPr lang="en-GB" i="1" dirty="0"/>
              <a:t>ووالدتها حيث تريد إحالة </a:t>
            </a:r>
            <a:r>
              <a:rPr lang="ar-SA" i="1" dirty="0"/>
              <a:t>زينة </a:t>
            </a:r>
            <a:r>
              <a:rPr lang="en-GB" i="1" dirty="0"/>
              <a:t>ووالدتها إلى مشروع لتمكين المرأة يتضمن أيضًا التوظيف</a:t>
            </a:r>
          </a:p>
          <a:p>
            <a:pPr lvl="2" algn="r" rtl="1"/>
            <a:r>
              <a:rPr lang="en-GB" i="1" dirty="0"/>
              <a:t>تريد أن تشرح لهم هذا</a:t>
            </a:r>
          </a:p>
          <a:p>
            <a:pPr lvl="2" algn="r" rtl="1"/>
            <a:r>
              <a:rPr lang="en-GB" sz="1200" i="1" dirty="0"/>
              <a:t>يجب </a:t>
            </a:r>
            <a:r>
              <a:rPr lang="en-GB" sz="1200" i="1" dirty="0" err="1"/>
              <a:t>عليك</a:t>
            </a:r>
            <a:r>
              <a:rPr lang="en-GB" sz="1200" i="1" dirty="0"/>
              <a:t> </a:t>
            </a:r>
            <a:r>
              <a:rPr lang="en-GB" sz="1200" i="1" dirty="0" err="1"/>
              <a:t>الت</a:t>
            </a:r>
            <a:r>
              <a:rPr lang="ar-SA" sz="1200" i="1" dirty="0"/>
              <a:t>مرن</a:t>
            </a:r>
            <a:r>
              <a:rPr lang="en-GB" sz="1200" i="1" dirty="0"/>
              <a:t> </a:t>
            </a:r>
            <a:r>
              <a:rPr lang="en-GB" sz="1200" i="1" dirty="0" err="1"/>
              <a:t>على</a:t>
            </a:r>
            <a:r>
              <a:rPr lang="en-GB" sz="1200" i="1" dirty="0"/>
              <a:t> </a:t>
            </a:r>
            <a:r>
              <a:rPr lang="en-GB" sz="1200" i="1" dirty="0" err="1"/>
              <a:t>ال</a:t>
            </a:r>
            <a:r>
              <a:rPr lang="ar-SA" sz="1200" i="1" dirty="0"/>
              <a:t>استجابة</a:t>
            </a:r>
            <a:r>
              <a:rPr lang="en-GB" sz="1200" i="1" dirty="0"/>
              <a:t> بتعاطف.</a:t>
            </a:r>
          </a:p>
          <a:p>
            <a:pPr lvl="1" algn="r" rtl="1"/>
            <a:r>
              <a:rPr lang="en-GB" i="1" dirty="0"/>
              <a:t>تذكر أن زي</a:t>
            </a:r>
            <a:r>
              <a:rPr lang="ar-SA" i="1" dirty="0"/>
              <a:t>نة</a:t>
            </a:r>
            <a:r>
              <a:rPr lang="en-GB" i="1" dirty="0"/>
              <a:t> تبلغ من العمر</a:t>
            </a:r>
            <a:r>
              <a:rPr lang="ar-SA" i="1" dirty="0"/>
              <a:t> ٧ </a:t>
            </a:r>
            <a:r>
              <a:rPr lang="en-GB" i="1" dirty="0"/>
              <a:t>سنوات فقط ويجب ت</a:t>
            </a:r>
            <a:r>
              <a:rPr lang="ar-SA" i="1" dirty="0"/>
              <a:t>كييف</a:t>
            </a:r>
            <a:r>
              <a:rPr lang="en-GB" i="1" dirty="0"/>
              <a:t> هذا التواصل مع سنها ومرحلة نموها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sz="1200" b="1" dirty="0" err="1"/>
              <a:t>نشاط</a:t>
            </a:r>
            <a:r>
              <a:rPr lang="en-GB" sz="1200" b="1" dirty="0"/>
              <a:t> </a:t>
            </a:r>
            <a:r>
              <a:rPr lang="ar-SA" sz="1200" b="1" dirty="0"/>
              <a:t>الثنائي (١٥ دقيقة)</a:t>
            </a:r>
            <a:endParaRPr lang="en-GB" sz="1200" dirty="0"/>
          </a:p>
          <a:p>
            <a:pPr algn="r" rtl="1"/>
            <a:r>
              <a:rPr lang="ar-SA" dirty="0"/>
              <a:t>ت</a:t>
            </a:r>
            <a:r>
              <a:rPr lang="en-GB" dirty="0"/>
              <a:t>خص</a:t>
            </a:r>
            <a:r>
              <a:rPr lang="ar-SA" dirty="0"/>
              <a:t>ي</a:t>
            </a:r>
            <a:r>
              <a:rPr lang="en-GB" dirty="0"/>
              <a:t>ص </a:t>
            </a:r>
            <a:r>
              <a:rPr lang="ar-SA" dirty="0"/>
              <a:t>٢-٣</a:t>
            </a:r>
            <a:r>
              <a:rPr lang="en-GB" dirty="0"/>
              <a:t> دقائق للمشاركين لتحضير دورهم</a:t>
            </a:r>
            <a:r>
              <a:rPr lang="ar-SA" dirty="0"/>
              <a:t> </a:t>
            </a:r>
            <a:endParaRPr lang="en-GB" dirty="0"/>
          </a:p>
          <a:p>
            <a:pPr algn="r" rtl="1"/>
            <a:r>
              <a:rPr lang="ar-SA" dirty="0"/>
              <a:t>ت</a:t>
            </a:r>
            <a:r>
              <a:rPr lang="en-GB" dirty="0"/>
              <a:t>خص</a:t>
            </a:r>
            <a:r>
              <a:rPr lang="ar-SA" dirty="0"/>
              <a:t>ي</a:t>
            </a:r>
            <a:r>
              <a:rPr lang="en-GB" dirty="0"/>
              <a:t>ص </a:t>
            </a:r>
            <a:r>
              <a:rPr lang="ar-SA" dirty="0"/>
              <a:t>١٠</a:t>
            </a:r>
            <a:r>
              <a:rPr lang="en-GB" dirty="0"/>
              <a:t> دقائق للمشاركين للقيام بتمثيل الأدوار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987B71-9201-62FF-AB38-1FB618384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1A0EB1F2-4125-5B29-3322-6B7B51F18C3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6914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38:notes"/>
          <p:cNvSpPr txBox="1"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sz="1200" b="1" dirty="0"/>
              <a:t>(١٥ دقيقة)</a:t>
            </a:r>
            <a:endParaRPr lang="en-GB" sz="1200" dirty="0"/>
          </a:p>
          <a:p>
            <a:pPr algn="r" rtl="1"/>
            <a:r>
              <a:rPr lang="en-GB" dirty="0"/>
              <a:t>أسئلة لأخصائي ال</a:t>
            </a:r>
            <a:r>
              <a:rPr lang="ar-SA" dirty="0"/>
              <a:t>حالة</a:t>
            </a:r>
            <a:r>
              <a:rPr lang="en-GB" dirty="0"/>
              <a:t>:</a:t>
            </a:r>
          </a:p>
          <a:p>
            <a:pPr lvl="1" algn="r" rtl="1"/>
            <a:r>
              <a:rPr lang="en-GB" i="1" dirty="0"/>
              <a:t>ما هي المشاعر التي أظهر</a:t>
            </a:r>
            <a:r>
              <a:rPr lang="ar-SA" i="1" dirty="0"/>
              <a:t>ت</a:t>
            </a:r>
            <a:r>
              <a:rPr lang="en-GB" i="1" dirty="0"/>
              <a:t>ها ز</a:t>
            </a:r>
            <a:r>
              <a:rPr lang="ar-SA" i="1" dirty="0"/>
              <a:t>ينة</a:t>
            </a:r>
            <a:r>
              <a:rPr lang="en-GB" i="1" dirty="0"/>
              <a:t>؟</a:t>
            </a:r>
          </a:p>
          <a:p>
            <a:pPr lvl="1" algn="r" rtl="1"/>
            <a:r>
              <a:rPr lang="en-GB" i="1" dirty="0"/>
              <a:t>كيف كان</a:t>
            </a:r>
            <a:r>
              <a:rPr lang="ar-SA" i="1" dirty="0"/>
              <a:t>ت استجابتك</a:t>
            </a:r>
            <a:r>
              <a:rPr lang="en-GB" i="1" dirty="0"/>
              <a:t>؟ هل ضغطت لمناقشة الإحالة أم أنك تركت هذا الموضوع في الوقت الحالي؟</a:t>
            </a:r>
          </a:p>
          <a:p>
            <a:pPr lvl="1" algn="r" rtl="1"/>
            <a:r>
              <a:rPr lang="en-GB" i="1" dirty="0"/>
              <a:t>ما </a:t>
            </a:r>
            <a:r>
              <a:rPr lang="ar-SA" i="1" dirty="0"/>
              <a:t>الذي كان</a:t>
            </a:r>
            <a:r>
              <a:rPr lang="en-GB" i="1" dirty="0"/>
              <a:t> تحدي</a:t>
            </a:r>
            <a:r>
              <a:rPr lang="ar-SA" i="1" dirty="0"/>
              <a:t>اً بالنسبة لك</a:t>
            </a:r>
            <a:r>
              <a:rPr lang="en-GB" i="1" dirty="0"/>
              <a:t>؟</a:t>
            </a:r>
          </a:p>
          <a:p>
            <a:pPr algn="r" rtl="1"/>
            <a:r>
              <a:rPr lang="en-GB" dirty="0"/>
              <a:t>أسئلة لز</a:t>
            </a:r>
            <a:r>
              <a:rPr lang="ar-SA" dirty="0"/>
              <a:t>ينة</a:t>
            </a:r>
            <a:r>
              <a:rPr lang="en-GB" dirty="0"/>
              <a:t>:</a:t>
            </a:r>
          </a:p>
          <a:p>
            <a:pPr lvl="1" algn="r" rtl="1"/>
            <a:r>
              <a:rPr lang="en-GB" i="1" dirty="0"/>
              <a:t>هل التقط </a:t>
            </a:r>
            <a:r>
              <a:rPr lang="ar-SA" i="1" dirty="0"/>
              <a:t>أخصائي</a:t>
            </a:r>
            <a:r>
              <a:rPr lang="en-GB" i="1" dirty="0"/>
              <a:t> الحالة المشاعر التي كنت تظهر</a:t>
            </a:r>
            <a:r>
              <a:rPr lang="ar-SA" i="1" dirty="0"/>
              <a:t>ي</a:t>
            </a:r>
            <a:r>
              <a:rPr lang="en-GB" i="1" dirty="0"/>
              <a:t>ها؟</a:t>
            </a:r>
          </a:p>
          <a:p>
            <a:pPr lvl="1" algn="r" rtl="1"/>
            <a:r>
              <a:rPr lang="en-GB" i="1" dirty="0"/>
              <a:t>كيف استجاب أخصائي الحالة؟ كيف جعلك هذا تشعر</a:t>
            </a:r>
            <a:r>
              <a:rPr lang="ar-SA" i="1" dirty="0"/>
              <a:t>ين</a:t>
            </a:r>
            <a:r>
              <a:rPr lang="en-GB" i="1" dirty="0"/>
              <a:t>؟</a:t>
            </a:r>
          </a:p>
          <a:p>
            <a:pPr lvl="1" algn="r" rtl="1"/>
            <a:endParaRPr lang="en-GB" dirty="0"/>
          </a:p>
          <a:p>
            <a:pPr marL="0" lvl="0" indent="0" algn="r" rtl="1">
              <a:buNone/>
            </a:pPr>
            <a:r>
              <a:rPr lang="en-GB" b="1" dirty="0"/>
              <a:t>خاتمة </a:t>
            </a:r>
            <a:r>
              <a:rPr lang="ar-SA" b="1" dirty="0"/>
              <a:t>(٥ </a:t>
            </a:r>
            <a:r>
              <a:rPr lang="en-GB" b="1" dirty="0"/>
              <a:t>دقائق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تصحيح المشاركين الذين:</a:t>
            </a:r>
          </a:p>
          <a:p>
            <a:pPr lvl="1" algn="r" rtl="1"/>
            <a:r>
              <a:rPr lang="en-GB" dirty="0"/>
              <a:t>بد</a:t>
            </a:r>
            <a:r>
              <a:rPr lang="ar-SA" dirty="0"/>
              <a:t>ؤوا ب</a:t>
            </a:r>
            <a:r>
              <a:rPr lang="en-GB" dirty="0"/>
              <a:t>التخطيط لل</a:t>
            </a:r>
            <a:r>
              <a:rPr lang="ar-SA" dirty="0"/>
              <a:t>إجراء</a:t>
            </a:r>
            <a:r>
              <a:rPr lang="en-GB" dirty="0"/>
              <a:t> بدلاً من الاستماع إلى الطفل</a:t>
            </a:r>
          </a:p>
          <a:p>
            <a:pPr lvl="1" algn="r" rtl="1"/>
            <a:r>
              <a:rPr lang="en-GB" dirty="0"/>
              <a:t>التزم</a:t>
            </a:r>
            <a:r>
              <a:rPr lang="ar-SA" dirty="0"/>
              <a:t>وا</a:t>
            </a:r>
            <a:r>
              <a:rPr lang="en-GB" dirty="0"/>
              <a:t> بالجدول الزمني ودفع الإحالة ، على الرغم من أنه لم يكن الوقت المناسب</a:t>
            </a:r>
          </a:p>
          <a:p>
            <a:pPr lvl="1" algn="r" rtl="1"/>
            <a:r>
              <a:rPr lang="en-GB" dirty="0"/>
              <a:t>لم يتم الت</a:t>
            </a:r>
            <a:r>
              <a:rPr lang="ar-SA" dirty="0"/>
              <a:t>صديق/الإقرار</a:t>
            </a:r>
            <a:r>
              <a:rPr lang="en-GB" dirty="0"/>
              <a:t> من أنه من الطبيعي الشعور بالخوف عندما تكون محاطًا بـ </a:t>
            </a:r>
            <a:r>
              <a:rPr lang="ar-SA" dirty="0"/>
              <a:t>٣</a:t>
            </a:r>
            <a:r>
              <a:rPr lang="en-GB" dirty="0"/>
              <a:t> كلاب أو أنه من الظلم حقًا عدم السماح </a:t>
            </a:r>
            <a:r>
              <a:rPr lang="ar-SA" dirty="0"/>
              <a:t>لها</a:t>
            </a:r>
            <a:r>
              <a:rPr lang="en-GB" dirty="0"/>
              <a:t> بالذهاب إلى المدرسة.</a:t>
            </a:r>
          </a:p>
          <a:p>
            <a:pPr algn="r" rtl="1"/>
            <a:r>
              <a:rPr lang="en-GB" dirty="0"/>
              <a:t>استكمل المناقشة بالنصائح التالية:</a:t>
            </a:r>
          </a:p>
          <a:p>
            <a:pPr lvl="1" algn="r" rtl="1"/>
            <a:r>
              <a:rPr lang="ar-SA" b="1" dirty="0"/>
              <a:t>ا</a:t>
            </a:r>
            <a:r>
              <a:rPr lang="en-GB" b="1" dirty="0"/>
              <a:t>فعل</a:t>
            </a:r>
          </a:p>
          <a:p>
            <a:pPr lvl="2" algn="r" rtl="1"/>
            <a:r>
              <a:rPr lang="en-US" dirty="0"/>
              <a:t>كن على علم بمشاعرك</a:t>
            </a:r>
          </a:p>
          <a:p>
            <a:pPr lvl="2" algn="r" rtl="1"/>
            <a:r>
              <a:rPr lang="en-US" dirty="0"/>
              <a:t>انتبه للعلامات التي تدل على شعور الطفل (لغة الجسد ، تعبيرات الوجه ، نبرة الصوت ، إلخ).</a:t>
            </a:r>
          </a:p>
          <a:p>
            <a:pPr lvl="2" algn="r" rtl="1"/>
            <a:r>
              <a:rPr lang="en-US" dirty="0"/>
              <a:t>كن مرتاحًا لكون الطفل عاطفيًا</a:t>
            </a:r>
          </a:p>
          <a:p>
            <a:pPr lvl="2" algn="r" rtl="1"/>
            <a:r>
              <a:rPr lang="en-US" dirty="0"/>
              <a:t>كن مرنًا وصبورًا ، وامنح الطفل الوقت الذي يحتاجه. اترك مساحة للصمت.</a:t>
            </a:r>
          </a:p>
          <a:p>
            <a:pPr lvl="2" algn="r" rtl="1"/>
            <a:r>
              <a:rPr lang="en-US" dirty="0"/>
              <a:t>عبر عن أن الطفل لا يجب أن يشعر بالذنب حيال ما يشعر به. لا يمكننا أن نقرر كيف نشعر ؛ بدلاً من ذلك ، يمكننا أن نقرر ماذا نفعل به</a:t>
            </a:r>
            <a:r>
              <a:rPr lang="ar-SA" dirty="0"/>
              <a:t>ذه المشاعر</a:t>
            </a:r>
            <a:r>
              <a:rPr lang="en-US" dirty="0"/>
              <a:t> وكيف نتصرف.</a:t>
            </a:r>
          </a:p>
          <a:p>
            <a:pPr lvl="2" algn="r" rtl="1"/>
            <a:r>
              <a:rPr lang="en-US" dirty="0"/>
              <a:t>اشكر الطفل على ثقته بك وعلى مشاركته تجربته العاطفية.</a:t>
            </a:r>
          </a:p>
          <a:p>
            <a:pPr lvl="1" algn="r" rtl="1"/>
            <a:r>
              <a:rPr lang="en-GB" b="1" dirty="0"/>
              <a:t>لا</a:t>
            </a:r>
            <a:r>
              <a:rPr lang="ar-SA" b="1" dirty="0"/>
              <a:t> تفعل</a:t>
            </a:r>
            <a:endParaRPr lang="en-GB" b="1" dirty="0"/>
          </a:p>
          <a:p>
            <a:pPr lvl="2" algn="r" rtl="1"/>
            <a:r>
              <a:rPr lang="en-US" dirty="0"/>
              <a:t>تجاهل ما تشعر به</a:t>
            </a:r>
          </a:p>
          <a:p>
            <a:pPr lvl="2" algn="r" rtl="1"/>
            <a:r>
              <a:rPr lang="en-US" dirty="0"/>
              <a:t>تجاهل علامات المشاعر التي يشعر بها الطفل</a:t>
            </a:r>
          </a:p>
          <a:p>
            <a:pPr lvl="2" algn="r" rtl="1"/>
            <a:r>
              <a:rPr lang="en-US" dirty="0"/>
              <a:t>تخاف من تعبير الطفل عن مشاعره</a:t>
            </a:r>
          </a:p>
          <a:p>
            <a:pPr lvl="2" algn="r" rtl="1"/>
            <a:r>
              <a:rPr lang="ar-SA" dirty="0"/>
              <a:t>ت</a:t>
            </a:r>
            <a:r>
              <a:rPr lang="en-US" dirty="0"/>
              <a:t>طلب من الطفل التوقف عن التعبير عن مشاعره</a:t>
            </a:r>
          </a:p>
          <a:p>
            <a:pPr lvl="2" algn="r" rtl="1"/>
            <a:r>
              <a:rPr lang="en-US" dirty="0"/>
              <a:t>ال</a:t>
            </a:r>
            <a:r>
              <a:rPr lang="ar-SA" dirty="0"/>
              <a:t>ال</a:t>
            </a:r>
            <a:r>
              <a:rPr lang="en-US" dirty="0"/>
              <a:t>تز</a:t>
            </a:r>
            <a:r>
              <a:rPr lang="ar-SA" dirty="0"/>
              <a:t>ا</a:t>
            </a:r>
            <a:r>
              <a:rPr lang="en-US" dirty="0"/>
              <a:t>م بالجدول المحدد وا</a:t>
            </a:r>
            <a:r>
              <a:rPr lang="ar-SA" dirty="0"/>
              <a:t>لا</a:t>
            </a:r>
            <a:r>
              <a:rPr lang="en-US" dirty="0"/>
              <a:t>نتق</a:t>
            </a:r>
            <a:r>
              <a:rPr lang="ar-SA" dirty="0"/>
              <a:t>ا</a:t>
            </a:r>
            <a:r>
              <a:rPr lang="en-US" dirty="0"/>
              <a:t>ل فورًا إلى الطفل "التالي"</a:t>
            </a:r>
          </a:p>
          <a:p>
            <a:pPr lvl="2" algn="r" rtl="1"/>
            <a:r>
              <a:rPr lang="en-US" dirty="0"/>
              <a:t>إلقاء اللوم على الطفل</a:t>
            </a:r>
          </a:p>
          <a:p>
            <a:pPr lvl="2" algn="r" rtl="1"/>
            <a:r>
              <a:rPr lang="ar-SA" dirty="0"/>
              <a:t>ت</a:t>
            </a:r>
            <a:r>
              <a:rPr lang="en-US" dirty="0"/>
              <a:t>طلب من الطفل التحدث إلى شخص آخر عن تجربته</a:t>
            </a:r>
            <a:endParaRPr lang="en-GB" dirty="0"/>
          </a:p>
          <a:p>
            <a:pPr algn="r" rtl="1"/>
            <a:r>
              <a:rPr lang="ar-SA" i="1" dirty="0"/>
              <a:t>ت</a:t>
            </a:r>
            <a:r>
              <a:rPr lang="en-GB" i="1" dirty="0"/>
              <a:t>تعلق </a:t>
            </a:r>
            <a:r>
              <a:rPr lang="ar-SA" i="1" dirty="0"/>
              <a:t>الاستجابة</a:t>
            </a:r>
            <a:r>
              <a:rPr lang="en-GB" i="1" dirty="0"/>
              <a:t> بتعاطف بما يلي:</a:t>
            </a:r>
          </a:p>
          <a:p>
            <a:pPr lvl="1" algn="r" rtl="1"/>
            <a:r>
              <a:rPr lang="en-GB" i="1" dirty="0"/>
              <a:t>التعرف على المشاعر التي تراها</a:t>
            </a:r>
          </a:p>
          <a:p>
            <a:pPr lvl="1" algn="r" rtl="1"/>
            <a:r>
              <a:rPr lang="en-GB" i="1" dirty="0"/>
              <a:t>إعادة </a:t>
            </a:r>
            <a:r>
              <a:rPr lang="ar-SA" i="1" dirty="0"/>
              <a:t>إيصال</a:t>
            </a:r>
            <a:r>
              <a:rPr lang="en-GB" i="1" dirty="0"/>
              <a:t> المشاعر دون إصدار أحكام أو دون تقديم ال</a:t>
            </a:r>
            <a:r>
              <a:rPr lang="ar-SA" i="1" dirty="0"/>
              <a:t>نصيح</a:t>
            </a:r>
            <a:r>
              <a:rPr lang="en-GB" i="1" dirty="0"/>
              <a:t>ة بشأن ما يجب القيام به بعد ذلك</a:t>
            </a:r>
          </a:p>
        </p:txBody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8716A326-CA1C-6FFA-1C9E-E38802E2643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28507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07DBCE5-E25E-C159-5FAA-3F73B683C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C1BEDB2-70AC-74F8-5C98-01CAF14A1AF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3183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</a:t>
            </a:r>
            <a:r>
              <a:rPr lang="ar-SA" b="1" dirty="0"/>
              <a:t>الرابعة: ساعتين و ٤٥ دقيقة</a:t>
            </a:r>
            <a:endParaRPr lang="en-GB" b="1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r>
              <a:rPr lang="ar-SA" b="0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أحد أهدافنا الرئيسية كأخصائي</a:t>
            </a:r>
            <a:r>
              <a:rPr lang="ar-SA" i="1" dirty="0"/>
              <a:t>ي</a:t>
            </a:r>
            <a:r>
              <a:rPr lang="en-GB" i="1" dirty="0"/>
              <a:t> حالة هو إحداث تغيير إيجابي.</a:t>
            </a:r>
          </a:p>
          <a:p>
            <a:pPr algn="r" rtl="1"/>
            <a:r>
              <a:rPr lang="en-GB" i="1" dirty="0"/>
              <a:t>سنناقش في هذه الجلسة تقنية </a:t>
            </a:r>
            <a:r>
              <a:rPr lang="ar-SA" i="1" dirty="0"/>
              <a:t>التواصل</a:t>
            </a:r>
            <a:r>
              <a:rPr lang="en-GB" i="1" dirty="0"/>
              <a:t> لتحفيز الأطفال أو ال</a:t>
            </a:r>
            <a:r>
              <a:rPr lang="ar-SA" i="1" dirty="0"/>
              <a:t>والدين</a:t>
            </a:r>
            <a:r>
              <a:rPr lang="en-GB" i="1" dirty="0"/>
              <a:t> أو مقدمي الرعاية للتغيير.</a:t>
            </a:r>
          </a:p>
          <a:p>
            <a:pPr algn="r" rtl="1"/>
            <a:r>
              <a:rPr lang="ar-SA" i="1" dirty="0"/>
              <a:t>هذا يتطلب أساساً يقوم على 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ما </a:t>
            </a:r>
            <a:r>
              <a:rPr lang="en-GB" i="1" dirty="0"/>
              <a:t>تم </a:t>
            </a:r>
            <a:r>
              <a:rPr lang="ar-SA" i="1" dirty="0"/>
              <a:t>مسبقاً من </a:t>
            </a:r>
            <a:r>
              <a:rPr lang="en-GB" i="1" dirty="0"/>
              <a:t>إنشاء علاقة ثقة مع الطفل أو الوالد أو مقدم الرعاية أو شخص بالغ موثوق به.</a:t>
            </a:r>
          </a:p>
          <a:p>
            <a:pPr lvl="1" algn="r" rtl="1"/>
            <a:r>
              <a:rPr lang="en-GB" i="1" dirty="0"/>
              <a:t>تطب</a:t>
            </a:r>
            <a:r>
              <a:rPr lang="ar-SA" i="1" dirty="0"/>
              <a:t>ي</a:t>
            </a:r>
            <a:r>
              <a:rPr lang="en-GB" i="1" dirty="0"/>
              <a:t>ق مهارات ال</a:t>
            </a:r>
            <a:r>
              <a:rPr lang="ar-SA" i="1" dirty="0"/>
              <a:t>تواصل و الصحة النفسية والدعم النفسي الاجتماعي </a:t>
            </a:r>
            <a:r>
              <a:rPr lang="en-GB" i="1" dirty="0"/>
              <a:t>الخاصة بك. على سبيل المثال</a:t>
            </a:r>
            <a:r>
              <a:rPr lang="ar-SA" i="1" dirty="0"/>
              <a:t>، </a:t>
            </a:r>
            <a:r>
              <a:rPr lang="en-GB" i="1" dirty="0"/>
              <a:t>يجب أن تعطي الأولوية للاستماع والمعالجة بحيث تمنح العائلة كل فرصة للتعبير عن نفسها.</a:t>
            </a:r>
          </a:p>
          <a:p>
            <a:pPr algn="r" rtl="1"/>
            <a:r>
              <a:rPr lang="ar-SA" i="1" dirty="0"/>
              <a:t>ي</a:t>
            </a:r>
            <a:r>
              <a:rPr lang="en-GB" i="1" dirty="0"/>
              <a:t>تيح لك هذ</a:t>
            </a:r>
            <a:r>
              <a:rPr lang="ar-SA" i="1" dirty="0"/>
              <a:t>ا الأساس ب</a:t>
            </a:r>
            <a:r>
              <a:rPr lang="en-GB" i="1" dirty="0"/>
              <a:t>ت</a:t>
            </a:r>
            <a:r>
              <a:rPr lang="ar-SA" i="1" dirty="0"/>
              <a:t>يسير</a:t>
            </a:r>
            <a:r>
              <a:rPr lang="en-GB" i="1" dirty="0"/>
              <a:t> قيام الطفل / الأسرة بما يلي:</a:t>
            </a:r>
          </a:p>
          <a:p>
            <a:pPr lvl="1" algn="r" rtl="1"/>
            <a:r>
              <a:rPr lang="ar-SA" i="1" dirty="0"/>
              <a:t>الت</a:t>
            </a:r>
            <a:r>
              <a:rPr lang="en-GB" i="1" dirty="0"/>
              <a:t>ف</a:t>
            </a:r>
            <a:r>
              <a:rPr lang="ar-SA" i="1" dirty="0"/>
              <a:t>ي</a:t>
            </a:r>
            <a:r>
              <a:rPr lang="en-GB" i="1" dirty="0"/>
              <a:t>كر في الموقف (المواقف)</a:t>
            </a:r>
          </a:p>
          <a:p>
            <a:pPr lvl="1" algn="r" rtl="1"/>
            <a:r>
              <a:rPr lang="en-GB" i="1" dirty="0"/>
              <a:t>ا</a:t>
            </a:r>
            <a:r>
              <a:rPr lang="ar-SA" i="1" dirty="0"/>
              <a:t>ل</a:t>
            </a:r>
            <a:r>
              <a:rPr lang="en-GB" i="1" dirty="0"/>
              <a:t>بحث عن حلول لأنفسهم</a:t>
            </a:r>
          </a:p>
          <a:p>
            <a:pPr algn="r" rtl="1"/>
            <a:r>
              <a:rPr lang="en-GB" i="1" dirty="0"/>
              <a:t>ستركز التقنيات التي سنناقشها على العمل مع الأطفال أوال</a:t>
            </a:r>
            <a:r>
              <a:rPr lang="ar-SA" i="1" dirty="0"/>
              <a:t>والدين</a:t>
            </a:r>
            <a:r>
              <a:rPr lang="en-GB" i="1" dirty="0"/>
              <a:t> أو مقدمي الرعاية أو البالغين الموثوق بهم.</a:t>
            </a:r>
          </a:p>
          <a:p>
            <a:pPr algn="r" rtl="1"/>
            <a:r>
              <a:rPr lang="en-GB" i="1" dirty="0"/>
              <a:t>يمكن استخدامها خلال مرحلة التقييم وتخطيط الحالة والتنفيذ.</a:t>
            </a:r>
          </a:p>
          <a:p>
            <a:pPr algn="r" rtl="1"/>
            <a:r>
              <a:rPr lang="en-GB" i="1" dirty="0"/>
              <a:t>كما هو الحال دائمًا</a:t>
            </a:r>
            <a:r>
              <a:rPr lang="ar-SA" i="1" dirty="0"/>
              <a:t>، </a:t>
            </a:r>
            <a:r>
              <a:rPr lang="en-GB" i="1" dirty="0"/>
              <a:t>يجب تعديل التواصل وفقًا للعمر ومرحلة النمو والقدرات والاعتبارات الثقافية.</a:t>
            </a:r>
          </a:p>
          <a:p>
            <a:pPr algn="r" rtl="1"/>
            <a:r>
              <a:rPr lang="en-GB" i="1" dirty="0"/>
              <a:t>أولاً</a:t>
            </a:r>
            <a:r>
              <a:rPr lang="ar-SA" i="1" dirty="0"/>
              <a:t>، </a:t>
            </a:r>
            <a:r>
              <a:rPr lang="en-GB" i="1" dirty="0"/>
              <a:t>سنقوم بتمرين لمساعدتك على التفكير فيما تعنيه القدرة على التغيير بالنسبة لك.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dirty="0"/>
              <a:t>المصدر: Loughran، Hilda.</a:t>
            </a:r>
            <a:r>
              <a:rPr lang="en-GB" i="1" dirty="0"/>
              <a:t>مهارات الاستشارة للاخصائيين الاجتماعيين (العمل الاجتماعي للطلاب)</a:t>
            </a:r>
            <a:r>
              <a:rPr lang="en-GB" dirty="0"/>
              <a:t>. تايلور وفرانسيس.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286E59D-EE4A-A8C3-39B4-66BE377CF1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E69D86B-547C-A3EA-D8A5-D7CF92E2795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16247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سنفكر في التغيير</a:t>
            </a:r>
            <a:r>
              <a:rPr lang="ar-SA" i="1" dirty="0"/>
              <a:t>، </a:t>
            </a:r>
            <a:r>
              <a:rPr lang="en-GB" i="1" dirty="0"/>
              <a:t>لذلك سنبدأ بالت</a:t>
            </a:r>
            <a:r>
              <a:rPr lang="ar-SA" i="1" dirty="0"/>
              <a:t>أمل</a:t>
            </a:r>
            <a:r>
              <a:rPr lang="en-GB" i="1" dirty="0"/>
              <a:t> الشخصي.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</a:t>
            </a:r>
            <a:r>
              <a:rPr lang="en-GB" b="1" dirty="0"/>
              <a:t> الصفحة </a:t>
            </a:r>
            <a:r>
              <a:rPr lang="ar-SA" b="1" dirty="0"/>
              <a:t>٦١</a:t>
            </a:r>
            <a:r>
              <a:rPr lang="en-GB" b="1" dirty="0"/>
              <a:t>: تمرين الت</a:t>
            </a:r>
            <a:r>
              <a:rPr lang="ar-SA" b="1" dirty="0"/>
              <a:t>أمل</a:t>
            </a:r>
            <a:r>
              <a:rPr lang="en-GB" b="1" dirty="0"/>
              <a:t> - التغيير</a:t>
            </a:r>
            <a:endParaRPr lang="en-GB" dirty="0"/>
          </a:p>
          <a:p>
            <a:pPr algn="r" rtl="1"/>
            <a:r>
              <a:rPr lang="en-GB" i="1" dirty="0"/>
              <a:t>في </a:t>
            </a:r>
            <a:r>
              <a:rPr lang="ar-SA" i="1" dirty="0"/>
              <a:t>دليل العمل، </a:t>
            </a:r>
            <a:r>
              <a:rPr lang="en-GB" i="1" dirty="0"/>
              <a:t>فكر في هذه الأسئلة واكتب إجاباتك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الفردي </a:t>
            </a:r>
            <a:r>
              <a:rPr lang="ar-SA" b="1" dirty="0"/>
              <a:t>(١٥</a:t>
            </a:r>
            <a:r>
              <a:rPr lang="en-GB" b="1" dirty="0"/>
              <a:t>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اسأل ما إذا كان أحد المتطوعين يريد مشاركة بعض أفكاره</a:t>
            </a:r>
            <a:r>
              <a:rPr lang="ar-SA" dirty="0"/>
              <a:t>/تأملاته</a:t>
            </a:r>
            <a:endParaRPr lang="en-GB" dirty="0"/>
          </a:p>
          <a:p>
            <a:pPr algn="r" rtl="1"/>
            <a:r>
              <a:rPr lang="en-GB" i="1" dirty="0"/>
              <a:t>كانت هذه كلها أسئلة مهمة لتوليد تفكيرنا حول التغيير.</a:t>
            </a:r>
          </a:p>
          <a:p>
            <a:pPr algn="r" rtl="1"/>
            <a:r>
              <a:rPr lang="en-GB" i="1" dirty="0"/>
              <a:t>كيف نرى التغيير وكيف اختبرنا الحاجة إلى التغيير في حياتنا سيؤثران على كيفية تفاعلنا مع العائلات حول التغيير.</a:t>
            </a:r>
          </a:p>
          <a:p>
            <a:pPr algn="r" rtl="1"/>
            <a:r>
              <a:rPr lang="en-GB" i="1" dirty="0"/>
              <a:t>إذا فهمت أن التغيير قد يكون صعبًا وأكثر صعوبة في ظل ظروف معينة</a:t>
            </a:r>
            <a:r>
              <a:rPr lang="ar-SA" i="1" dirty="0"/>
              <a:t>، </a:t>
            </a:r>
            <a:r>
              <a:rPr lang="en-GB" i="1" dirty="0"/>
              <a:t>فقد تبدأ في التعامل معه بشكل مختلف.</a:t>
            </a:r>
          </a:p>
          <a:p>
            <a:pPr algn="r" rtl="1"/>
            <a:r>
              <a:rPr lang="en-GB" i="1" dirty="0"/>
              <a:t>بالطبع </a:t>
            </a:r>
            <a:r>
              <a:rPr lang="ar-SA" i="1" dirty="0"/>
              <a:t>، </a:t>
            </a:r>
            <a:r>
              <a:rPr lang="en-GB" i="1" dirty="0"/>
              <a:t>اعتمادًا على نوع التغيير سيكون هذا أقل أو أكثر صعوبة.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B59035E-AAEC-086D-0B49-C831076021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FBFB5A2C-2EBA-6EB4-C8E4-D8187A38064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42271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/>
              <a:t>حول هذه التقنية</a:t>
            </a:r>
          </a:p>
          <a:p>
            <a:pPr lvl="1" algn="r" rtl="1"/>
            <a:r>
              <a:rPr lang="en-GB" i="1" dirty="0"/>
              <a:t>تستند هذه التقنية إلى الاعتقاد بأن الناس يعرفون ما هو الأفضل لأنفسهم ولأسرهم حتى لو كان هذا يمثل مشكلة في بعض الأحيان.</a:t>
            </a:r>
          </a:p>
          <a:p>
            <a:pPr lvl="1" algn="r" rtl="1"/>
            <a:r>
              <a:rPr lang="en-GB" i="1" dirty="0"/>
              <a:t>ملاحظة: يفترض هذا النهج تلبية الاحتياجات الأساسية</a:t>
            </a:r>
          </a:p>
          <a:p>
            <a:pPr lvl="2" algn="r" rtl="1"/>
            <a:r>
              <a:rPr lang="en-GB" i="1" dirty="0"/>
              <a:t>إذا لم يتم تلبية الاحتياجات الأساسية فلن يكون لدى ال</a:t>
            </a:r>
            <a:r>
              <a:rPr lang="ar-SA" i="1" dirty="0"/>
              <a:t>أشخاص</a:t>
            </a:r>
            <a:r>
              <a:rPr lang="en-GB" i="1" dirty="0"/>
              <a:t> المساحة الذهنية للتفكير واستكشاف الحلول المختلفة.</a:t>
            </a:r>
          </a:p>
          <a:p>
            <a:pPr algn="r" rtl="1"/>
            <a:r>
              <a:rPr lang="en-GB" i="1" dirty="0"/>
              <a:t>دور </a:t>
            </a:r>
            <a:r>
              <a:rPr lang="ar-SA" i="1" dirty="0"/>
              <a:t>أخصائي الحالة</a:t>
            </a:r>
            <a:r>
              <a:rPr lang="en-GB" i="1" dirty="0"/>
              <a:t> في هذه التقنية</a:t>
            </a:r>
          </a:p>
          <a:p>
            <a:pPr lvl="1" algn="r" rtl="1"/>
            <a:r>
              <a:rPr lang="en-GB" i="1" dirty="0"/>
              <a:t>يدعم أخصائي الحالة الوالد أو مقدم الرعاية لإيجاد الحلول الخاصة بهم ؛ دعم اتخاذهم للقرار بدلاً من إخبارهم بما يجب عليهم فعله</a:t>
            </a:r>
          </a:p>
          <a:p>
            <a:pPr lvl="1" algn="r" rtl="1"/>
            <a:r>
              <a:rPr lang="en-GB" i="1" dirty="0"/>
              <a:t>يقوم أخصائي الحالة بت</a:t>
            </a:r>
            <a:r>
              <a:rPr lang="ar-SA" i="1" dirty="0"/>
              <a:t>يسير</a:t>
            </a:r>
            <a:r>
              <a:rPr lang="en-GB" i="1" dirty="0"/>
              <a:t> المحادثات التي تحدد وتدعم نقاط القوة ومهارات التأقلم لدى الطفل أو الوالد أو مقدمي الرعاية.</a:t>
            </a:r>
          </a:p>
          <a:p>
            <a:pPr lvl="1" algn="r" rtl="1"/>
            <a:r>
              <a:rPr lang="en-GB" i="1" dirty="0"/>
              <a:t>يساعدهم أخصائي الحالة في معرفة ما يمكنهم فعله بأنفسهم لإجراء تغيير أو تحقيق أهدافهم.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2364E94-5591-98BE-8EF5-6EDCCE2120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E15F20B-586E-A9EA-45B7-1357079E3CC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067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/>
              <a:t>عرض الشريحة</a:t>
            </a:r>
          </a:p>
          <a:p>
            <a:pPr algn="r" rtl="1"/>
            <a:r>
              <a:rPr lang="en-US" i="1" dirty="0"/>
              <a:t>تركز هذه الوحدة على تزويدنا بالتعليقات</a:t>
            </a:r>
            <a:r>
              <a:rPr lang="ar-SA" i="1" dirty="0"/>
              <a:t>/الملاحظات</a:t>
            </a:r>
            <a:r>
              <a:rPr lang="en-US" i="1" dirty="0"/>
              <a:t> حول كفاءات ال</a:t>
            </a:r>
            <a:r>
              <a:rPr lang="ar-SA" i="1" dirty="0"/>
              <a:t>تواصل</a:t>
            </a:r>
            <a:r>
              <a:rPr lang="en-US" i="1" dirty="0"/>
              <a:t> والصحة النفسية والدعم النفسي </a:t>
            </a:r>
            <a:r>
              <a:rPr lang="ar-SA" i="1" dirty="0"/>
              <a:t>الاجتماعي </a:t>
            </a:r>
            <a:r>
              <a:rPr lang="en-US" i="1" dirty="0"/>
              <a:t>التي </a:t>
            </a:r>
            <a:r>
              <a:rPr lang="ar-SA" i="1" dirty="0"/>
              <a:t>نملكها مسبقاً.</a:t>
            </a:r>
            <a:endParaRPr lang="en-US" i="1" dirty="0"/>
          </a:p>
          <a:p>
            <a:pPr algn="r" rtl="1"/>
            <a:r>
              <a:rPr lang="en-US" i="1" dirty="0"/>
              <a:t>سنهدف إلى زيادة معرفتك</a:t>
            </a:r>
            <a:r>
              <a:rPr lang="ar-SA" i="1" dirty="0"/>
              <a:t>م</a:t>
            </a:r>
            <a:r>
              <a:rPr lang="en-US" i="1" dirty="0"/>
              <a:t> ومناقشة المواقف وممارسة مهارات ال</a:t>
            </a:r>
            <a:r>
              <a:rPr lang="ar-SA" i="1" dirty="0"/>
              <a:t>تواصل</a:t>
            </a:r>
            <a:r>
              <a:rPr lang="en-US" i="1" dirty="0"/>
              <a:t> والصحة النفسية والدعم النفسي </a:t>
            </a:r>
            <a:r>
              <a:rPr lang="ar-SA" i="1" dirty="0"/>
              <a:t>الاجتماعي.</a:t>
            </a:r>
            <a:endParaRPr lang="en-US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E656E05B-68C0-FF66-3025-4DCECB065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E332817B-9F1C-6571-0A2E-3CCABCF8868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>
                <a:sym typeface="Arial"/>
              </a:rPr>
              <a:t>سنبدأ الآن بالتقنيات الأساسية الأربعة من المقابلات التحفيزية.</a:t>
            </a:r>
          </a:p>
          <a:p>
            <a:pPr lvl="1" algn="r" rtl="1"/>
            <a:r>
              <a:rPr lang="en-GB" i="1" dirty="0">
                <a:sym typeface="Arial"/>
              </a:rPr>
              <a:t>لقد تعلمت </a:t>
            </a:r>
            <a:r>
              <a:rPr lang="ar-SA" i="1" dirty="0">
                <a:sym typeface="Arial"/>
              </a:rPr>
              <a:t>مسبقاً</a:t>
            </a:r>
            <a:r>
              <a:rPr lang="en-GB" i="1" dirty="0">
                <a:sym typeface="Arial"/>
              </a:rPr>
              <a:t> ومارست ما لا يقل عن</a:t>
            </a:r>
            <a:r>
              <a:rPr lang="ar-SA" i="1" dirty="0">
                <a:sym typeface="Arial"/>
              </a:rPr>
              <a:t> اثنتين</a:t>
            </a:r>
            <a:r>
              <a:rPr lang="en-GB" i="1" dirty="0">
                <a:sym typeface="Arial"/>
              </a:rPr>
              <a:t> منهم في المستوى </a:t>
            </a:r>
            <a:r>
              <a:rPr lang="ar-SA" i="1" dirty="0">
                <a:sym typeface="Arial"/>
              </a:rPr>
              <a:t>الأول </a:t>
            </a:r>
            <a:r>
              <a:rPr lang="en-GB" i="1" dirty="0">
                <a:sym typeface="Arial"/>
              </a:rPr>
              <a:t>و</a:t>
            </a:r>
            <a:r>
              <a:rPr lang="ar-SA" i="1" dirty="0">
                <a:sym typeface="Arial"/>
              </a:rPr>
              <a:t>واحدة جديدة</a:t>
            </a:r>
            <a:r>
              <a:rPr lang="en-GB" i="1" dirty="0">
                <a:sym typeface="Arial"/>
              </a:rPr>
              <a:t> في الجلسة السابقة!</a:t>
            </a: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/>
              <a:t>التقنيات التي سنصفها تبدو بسيطة.</a:t>
            </a:r>
          </a:p>
          <a:p>
            <a:pPr lvl="1" algn="r" rtl="1"/>
            <a:r>
              <a:rPr lang="en-GB" i="1" dirty="0"/>
              <a:t>يفترض الكثير منا أننا قادرون على القيام بها دون عناء.</a:t>
            </a:r>
          </a:p>
          <a:p>
            <a:pPr lvl="1" algn="r" rtl="1"/>
            <a:r>
              <a:rPr lang="en-GB" i="1" dirty="0"/>
              <a:t>ومع ذلك</a:t>
            </a:r>
            <a:r>
              <a:rPr lang="ar-SA" i="1" dirty="0"/>
              <a:t>، </a:t>
            </a:r>
            <a:r>
              <a:rPr lang="en-GB" i="1" dirty="0"/>
              <a:t>تظهر الأبحاث أن هذه المهارات تستخدم أقل بكثير</a:t>
            </a:r>
            <a:r>
              <a:rPr lang="ar-SA" i="1" dirty="0"/>
              <a:t> </a:t>
            </a:r>
            <a:r>
              <a:rPr lang="en-GB" i="1" dirty="0"/>
              <a:t>مما قد تعتقد من قبل أخصائيي</a:t>
            </a:r>
            <a:r>
              <a:rPr lang="ar-SA" i="1" dirty="0"/>
              <a:t> الحالة العاملين مع</a:t>
            </a:r>
            <a:r>
              <a:rPr lang="en-GB" i="1" dirty="0"/>
              <a:t> الأطفال والأسرة.</a:t>
            </a:r>
          </a:p>
          <a:p>
            <a:pPr algn="r" rtl="1"/>
            <a:r>
              <a:rPr lang="en-GB" i="1" dirty="0"/>
              <a:t>يعتمد الأمر أيضًا على ما إذا كنت تحت الضغط أم لا.</a:t>
            </a:r>
          </a:p>
          <a:p>
            <a:pPr lvl="1" algn="r" rtl="1"/>
            <a:r>
              <a:rPr lang="en-GB" i="1" dirty="0"/>
              <a:t>من السهل طرح سؤال مفتوح عندما يكون لديك كل الوقت في العالم.</a:t>
            </a:r>
          </a:p>
          <a:p>
            <a:pPr lvl="1" algn="r" rtl="1"/>
            <a:r>
              <a:rPr lang="en-GB" i="1" dirty="0"/>
              <a:t>يكون الأمر أكثر صعوبة عندما تكون في وسط محادثة صعبة.</a:t>
            </a:r>
          </a:p>
          <a:p>
            <a:pPr algn="r" rtl="1"/>
            <a:r>
              <a:rPr lang="en-GB" i="1" dirty="0"/>
              <a:t>بعد هذه الجلسة</a:t>
            </a:r>
            <a:r>
              <a:rPr lang="ar-SA" i="1" dirty="0"/>
              <a:t>، </a:t>
            </a:r>
            <a:r>
              <a:rPr lang="en-GB" i="1" dirty="0"/>
              <a:t>نأمل أن تكون لديك معرفة أفضل بماهية هذه المهارات</a:t>
            </a:r>
            <a:r>
              <a:rPr lang="ar-SA" i="1" dirty="0"/>
              <a:t>. </a:t>
            </a:r>
            <a:r>
              <a:rPr lang="en-GB" i="1" dirty="0"/>
              <a:t>لكن القيام بذلك بشكل صحيح تحت الضغط وعندما يكون الوضع صعبًا سيستغرق وقتًا وممارسة!</a:t>
            </a:r>
          </a:p>
          <a:p>
            <a:pPr lvl="1" algn="r" rtl="1"/>
            <a:r>
              <a:rPr lang="en-GB" i="1" dirty="0"/>
              <a:t>نأمل أن نزرع البذور الآن لكنها ستحتاج إلى الكثير من الماء والضوء للسماح لها بالنمو.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7E740C1-7236-683C-5E5E-19FEF6ECC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9BED5F9-5F17-1575-0AAD-BB28FEEEBBE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71467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الأسئلة المفتوحة مقابل الأسئلة المغلقة</a:t>
            </a:r>
          </a:p>
          <a:p>
            <a:pPr lvl="1" algn="r" rtl="1"/>
            <a:r>
              <a:rPr lang="en-GB" i="1" dirty="0"/>
              <a:t>تدعو الأسئلة المفتوحة الآخرين إلى "سرد قصتهم" بكلماتهم الخاصة دون توجيههم في اتجاه معين.</a:t>
            </a:r>
          </a:p>
          <a:p>
            <a:pPr lvl="1" algn="r" rtl="1"/>
            <a:r>
              <a:rPr lang="en-GB" i="1" dirty="0"/>
              <a:t>يمكن أن تكون الأسئلة المغلقة مفيدة للأطفال الأصغر سنًا</a:t>
            </a:r>
            <a:r>
              <a:rPr lang="ar-SA" i="1" dirty="0"/>
              <a:t>، </a:t>
            </a:r>
            <a:r>
              <a:rPr lang="en-GB" i="1" dirty="0"/>
              <a:t>على سبيل المثال في سن </a:t>
            </a:r>
            <a:r>
              <a:rPr lang="ar-SA" i="1" dirty="0"/>
              <a:t>٤</a:t>
            </a:r>
            <a:r>
              <a:rPr lang="en-GB" i="1" dirty="0"/>
              <a:t> سنوات حيث سيواجهون صعوبة في الإجابة على الأسئلة المفتوحة.</a:t>
            </a:r>
          </a:p>
          <a:p>
            <a:pPr lvl="1" algn="r" rtl="1"/>
            <a:r>
              <a:rPr lang="en-GB" i="1" dirty="0"/>
              <a:t>تذكر</a:t>
            </a:r>
            <a:r>
              <a:rPr lang="ar-SA" i="1" dirty="0"/>
              <a:t>، </a:t>
            </a:r>
            <a:r>
              <a:rPr lang="en-GB" i="1" dirty="0"/>
              <a:t>يجب تكييف التواصل مع عمر الطفل ومرحلة نموه وقدراته.</a:t>
            </a:r>
          </a:p>
          <a:p>
            <a:pPr algn="r" rtl="1"/>
            <a:r>
              <a:rPr lang="en-GB" i="1" dirty="0"/>
              <a:t>يمكن أيضًا استخدام المقابلات التحفيزية عند تنفيذ أنشطة تعبيرية غير </a:t>
            </a:r>
            <a:r>
              <a:rPr lang="ar-SA" i="1" dirty="0"/>
              <a:t>موجه</a:t>
            </a:r>
            <a:r>
              <a:rPr lang="en-GB" i="1" dirty="0"/>
              <a:t>ة كما تمت مناقشته في المستوى </a:t>
            </a:r>
            <a:r>
              <a:rPr lang="ar-SA" i="1" dirty="0"/>
              <a:t>الأول </a:t>
            </a:r>
            <a:r>
              <a:rPr lang="en-GB" i="1" dirty="0"/>
              <a:t>عندما:</a:t>
            </a:r>
          </a:p>
          <a:p>
            <a:pPr lvl="1" algn="r" rtl="1"/>
            <a:r>
              <a:rPr lang="en-GB" i="1" dirty="0"/>
              <a:t>يختار الطفل النشاط (مثل: لعبة </a:t>
            </a:r>
            <a:r>
              <a:rPr lang="ar-SA" i="1" dirty="0"/>
              <a:t>، </a:t>
            </a:r>
            <a:r>
              <a:rPr lang="en-GB" i="1" dirty="0"/>
              <a:t>رسم </a:t>
            </a:r>
            <a:r>
              <a:rPr lang="ar-SA" i="1" dirty="0"/>
              <a:t>،</a:t>
            </a:r>
            <a:r>
              <a:rPr lang="en-GB" i="1" dirty="0"/>
              <a:t> نزهة</a:t>
            </a:r>
            <a:r>
              <a:rPr lang="ar-SA" i="1" dirty="0"/>
              <a:t>)</a:t>
            </a:r>
            <a:endParaRPr lang="en-GB" i="1" dirty="0"/>
          </a:p>
          <a:p>
            <a:pPr lvl="1" algn="r" rtl="1"/>
            <a:r>
              <a:rPr lang="en-GB" i="1" dirty="0"/>
              <a:t>يمكن للطفل أن يأخذ زمام المبادرة و</a:t>
            </a:r>
            <a:r>
              <a:rPr lang="ar-SA" i="1" dirty="0"/>
              <a:t>أن </a:t>
            </a:r>
            <a:r>
              <a:rPr lang="en-GB" i="1" dirty="0"/>
              <a:t>يتبعه أخصائي الحالة</a:t>
            </a:r>
          </a:p>
          <a:p>
            <a:pPr lvl="1" algn="r" rtl="1"/>
            <a:r>
              <a:rPr lang="en-GB" i="1" dirty="0"/>
              <a:t>ليس لدى أخصائي الحالة </a:t>
            </a:r>
            <a:r>
              <a:rPr lang="ar-SA" i="1" dirty="0"/>
              <a:t>أجندة </a:t>
            </a:r>
            <a:r>
              <a:rPr lang="en-GB" i="1" dirty="0"/>
              <a:t>مع إعداد الموضوعات</a:t>
            </a:r>
            <a:r>
              <a:rPr lang="ar-SA" i="1" dirty="0"/>
              <a:t> مسبقاً</a:t>
            </a:r>
            <a:endParaRPr lang="en-GB" i="1" dirty="0"/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6846BD43-29F1-470A-5726-673B04F7F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0F8FCFD-2C9C-292C-523D-5485EE5678D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75656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39C89C9F-97EF-A896-8305-0D54533D62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DB0C7A6-DA85-4431-9F34-58C28FA78CD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03872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تحضير</a:t>
            </a:r>
          </a:p>
          <a:p>
            <a:pPr algn="r" rtl="1"/>
            <a:r>
              <a:rPr lang="en-GB" dirty="0"/>
              <a:t>قم بإعداد أمثلة لكل سؤال ، ويفضل أن يكون ذلك بناءً على تجربتك مع إحدى ال</a:t>
            </a:r>
            <a:r>
              <a:rPr lang="ar-SA" dirty="0"/>
              <a:t>حالات</a:t>
            </a:r>
            <a:endParaRPr lang="en-GB" dirty="0"/>
          </a:p>
          <a:p>
            <a:pPr algn="r" rtl="1"/>
            <a:r>
              <a:rPr lang="en-GB" dirty="0"/>
              <a:t>استخدم ال</a:t>
            </a:r>
            <a:r>
              <a:rPr lang="ar-SA" dirty="0"/>
              <a:t>إ</a:t>
            </a:r>
            <a:r>
              <a:rPr lang="en-GB" dirty="0"/>
              <a:t>جابات النموذجية أدناه إذا لم يكن لديك ردودك الخاصة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algn="r" rtl="1"/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مقدمة</a:t>
            </a:r>
          </a:p>
          <a:p>
            <a:pPr algn="r" rtl="1"/>
            <a:r>
              <a:rPr lang="en-GB" dirty="0">
                <a:sym typeface="Arial"/>
              </a:rPr>
              <a:t>قسّم المشاركين إلى أزواج</a:t>
            </a:r>
          </a:p>
          <a:p>
            <a:pPr algn="r" rtl="1"/>
            <a:r>
              <a:rPr lang="en-GB" dirty="0">
                <a:sym typeface="Arial"/>
              </a:rPr>
              <a:t>توجيه المشاركين إلى</a:t>
            </a:r>
            <a:r>
              <a:rPr lang="ar-SA" dirty="0">
                <a:sym typeface="Arial"/>
              </a:rPr>
              <a:t> </a:t>
            </a:r>
            <a:r>
              <a:rPr lang="en-GB" b="1" dirty="0">
                <a:sym typeface="Arial"/>
              </a:rPr>
              <a:t>صفحة </a:t>
            </a:r>
            <a:r>
              <a:rPr lang="ar-SA" b="1" dirty="0">
                <a:sym typeface="Arial"/>
              </a:rPr>
              <a:t>٦٢  من دليل العمل: </a:t>
            </a:r>
            <a:r>
              <a:rPr lang="en-GB" b="1" dirty="0">
                <a:sym typeface="Arial"/>
              </a:rPr>
              <a:t>المقابلات التحفيزية</a:t>
            </a:r>
          </a:p>
          <a:p>
            <a:pPr algn="r" rtl="1"/>
            <a:r>
              <a:rPr lang="en-GB" i="1" dirty="0">
                <a:sym typeface="Arial"/>
              </a:rPr>
              <a:t>اكتب مع</a:t>
            </a:r>
            <a:r>
              <a:rPr lang="ar-SA" i="1" dirty="0">
                <a:sym typeface="Arial"/>
              </a:rPr>
              <a:t> زميلك </a:t>
            </a:r>
            <a:r>
              <a:rPr lang="en-GB" i="1" dirty="0">
                <a:sym typeface="Arial"/>
              </a:rPr>
              <a:t>أمثلة لكل نوع من الأسئلة</a:t>
            </a:r>
          </a:p>
          <a:p>
            <a:pPr marL="0" indent="0" algn="r" rtl="1">
              <a:buNone/>
            </a:pPr>
            <a:endParaRPr lang="en-GB" b="1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العمل ف</a:t>
            </a:r>
            <a:r>
              <a:rPr lang="ar-SA" b="1" dirty="0">
                <a:sym typeface="Arial"/>
              </a:rPr>
              <a:t>ي ثنائيات (٢٠ دقيقة)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امنح المشاركين </a:t>
            </a:r>
            <a:r>
              <a:rPr lang="ar-SA" dirty="0">
                <a:sym typeface="Arial"/>
              </a:rPr>
              <a:t>٢٠</a:t>
            </a:r>
            <a:r>
              <a:rPr lang="en-GB" dirty="0">
                <a:sym typeface="Arial"/>
              </a:rPr>
              <a:t> دقيقة لإكمال</a:t>
            </a:r>
            <a:r>
              <a:rPr lang="ar-SA" dirty="0">
                <a:sym typeface="Arial"/>
              </a:rPr>
              <a:t> النشاط</a:t>
            </a:r>
            <a:endParaRPr lang="en-GB" dirty="0">
              <a:sym typeface="Arial"/>
            </a:endParaRPr>
          </a:p>
          <a:p>
            <a:pPr algn="r" rtl="1"/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عامة</a:t>
            </a:r>
            <a:endParaRPr lang="en-GB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اطلب من الم</a:t>
            </a:r>
            <a:r>
              <a:rPr lang="ar-SA" dirty="0">
                <a:sym typeface="Arial"/>
              </a:rPr>
              <a:t>شاركين</a:t>
            </a:r>
            <a:r>
              <a:rPr lang="en-GB" dirty="0">
                <a:sym typeface="Arial"/>
              </a:rPr>
              <a:t> مشاركة الأسئلة التي توصلوا إليها</a:t>
            </a:r>
          </a:p>
          <a:p>
            <a:pPr algn="r" rtl="1"/>
            <a:r>
              <a:rPr lang="en-GB" dirty="0">
                <a:sym typeface="Arial"/>
              </a:rPr>
              <a:t>راجع واستكمل الأمثلة الخاصة بك أو أمثلة ال</a:t>
            </a:r>
            <a:r>
              <a:rPr lang="ar-SA" dirty="0">
                <a:sym typeface="Arial"/>
              </a:rPr>
              <a:t>إجابات</a:t>
            </a:r>
            <a:r>
              <a:rPr lang="en-GB" dirty="0">
                <a:sym typeface="Arial"/>
              </a:rPr>
              <a:t> أدناه</a:t>
            </a:r>
            <a:endParaRPr lang="en-GB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CA" b="1" dirty="0"/>
              <a:t> على سبيل المثال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أسئلة إيجاد الإستثناءات</a:t>
            </a:r>
            <a:r>
              <a:rPr lang="en-GB" b="1" dirty="0">
                <a:sym typeface="Arial"/>
              </a:rPr>
              <a:t>:</a:t>
            </a:r>
            <a:r>
              <a:rPr lang="en-GB" dirty="0">
                <a:sym typeface="Arial"/>
              </a:rPr>
              <a:t>منذ أن غادرت الجماعة المسلحة ، هل مررت بلحظة شعرت فيها أنك بخير أو أفضل؟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أسئلة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عن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العلاق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r>
              <a:rPr lang="en-GB" b="1" dirty="0">
                <a:sym typeface="Arial"/>
              </a:rPr>
              <a:t>:</a:t>
            </a:r>
            <a:r>
              <a:rPr lang="en-GB" dirty="0">
                <a:sym typeface="Arial"/>
              </a:rPr>
              <a:t>عندما تشعر بتحسن ، من هو أول من سيلاحظ؟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أسئلة ال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تكيف</a:t>
            </a:r>
            <a:r>
              <a:rPr lang="en-GB" b="1" dirty="0">
                <a:sym typeface="Arial"/>
              </a:rPr>
              <a:t>:</a:t>
            </a:r>
            <a:r>
              <a:rPr lang="en-GB" dirty="0">
                <a:sym typeface="Arial"/>
              </a:rPr>
              <a:t>عندما تشعر بالقلق ، هل هناك شيء تفعله يساعدك على </a:t>
            </a:r>
            <a:r>
              <a:rPr lang="ar-SA" dirty="0">
                <a:sym typeface="Arial"/>
              </a:rPr>
              <a:t>الهدوء</a:t>
            </a:r>
            <a:r>
              <a:rPr lang="en-GB" dirty="0">
                <a:sym typeface="Arial"/>
              </a:rPr>
              <a:t> وإبعاد عقلك عن الأمور؟</a:t>
            </a:r>
          </a:p>
          <a:p>
            <a:pPr algn="r" rtl="1"/>
            <a:r>
              <a:rPr lang="en-GB" b="1" dirty="0">
                <a:sym typeface="Arial"/>
              </a:rPr>
              <a:t>سؤال </a:t>
            </a:r>
            <a:r>
              <a:rPr lang="ar-SA" b="1" dirty="0">
                <a:sym typeface="Arial"/>
              </a:rPr>
              <a:t>تخيلي</a:t>
            </a:r>
            <a:r>
              <a:rPr lang="en-GB" b="1" dirty="0">
                <a:sym typeface="Arial"/>
              </a:rPr>
              <a:t>:</a:t>
            </a:r>
            <a:r>
              <a:rPr lang="en-GB" dirty="0"/>
              <a:t>تخيل أنه أثناء نومك الليلة حدثت معجزة. قرر الجيش أن لك الحرية في الذهاب وفعل ما تريد</a:t>
            </a:r>
            <a:r>
              <a:rPr lang="ar-SA" dirty="0"/>
              <a:t>ه</a:t>
            </a:r>
            <a:r>
              <a:rPr lang="en-GB" dirty="0"/>
              <a:t>. ما الذي سيكون مختلفًا وما هو أول شيء تفعله؟</a:t>
            </a:r>
            <a:endParaRPr lang="en-GB" dirty="0">
              <a:sym typeface="Arial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FEA2B388-8105-1305-9090-2EB996B58E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8663A87A-8D83-672D-13EF-A7EA8C12E27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99535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</a:t>
            </a:r>
            <a:r>
              <a:rPr lang="ar-SA" b="1" dirty="0"/>
              <a:t>ي</a:t>
            </a:r>
            <a:r>
              <a:rPr lang="en-GB" b="1" dirty="0"/>
              <a:t>يف مع السياق</a:t>
            </a:r>
          </a:p>
          <a:p>
            <a:pPr algn="r" rtl="1"/>
            <a:r>
              <a:rPr lang="en-GB" dirty="0"/>
              <a:t>يمكن تكييف أمثلة المحادثة لتتناسب مع السياق المحلي.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طرح الأسئلة وحده لا يكفي</a:t>
            </a:r>
          </a:p>
          <a:p>
            <a:pPr lvl="1" algn="r" rtl="1"/>
            <a:r>
              <a:rPr lang="ar-SA" i="1" dirty="0"/>
              <a:t>قد </a:t>
            </a:r>
            <a:r>
              <a:rPr lang="en-GB" i="1" dirty="0"/>
              <a:t>تكون الأسئلة أقل فا</a:t>
            </a:r>
            <a:r>
              <a:rPr lang="ar-SA" i="1" dirty="0"/>
              <a:t>ئ</a:t>
            </a:r>
            <a:r>
              <a:rPr lang="en-GB" i="1" dirty="0"/>
              <a:t>دة عندما نريد أن نظهر أننا استمعنا إليه</a:t>
            </a:r>
            <a:r>
              <a:rPr lang="ar-SA" i="1" dirty="0"/>
              <a:t>م</a:t>
            </a:r>
            <a:r>
              <a:rPr lang="en-GB" i="1" dirty="0"/>
              <a:t> و</a:t>
            </a:r>
            <a:r>
              <a:rPr lang="ar-SA" i="1" dirty="0"/>
              <a:t>سمعناهم</a:t>
            </a:r>
            <a:endParaRPr lang="en-GB" i="1" dirty="0"/>
          </a:p>
          <a:p>
            <a:pPr algn="r" rtl="1"/>
            <a:r>
              <a:rPr lang="en-GB" i="1" dirty="0"/>
              <a:t>أولاً</a:t>
            </a:r>
            <a:r>
              <a:rPr lang="ar-SA" i="1" dirty="0"/>
              <a:t>، </a:t>
            </a:r>
            <a:r>
              <a:rPr lang="en-GB" i="1" dirty="0"/>
              <a:t>ضع كل طاقتك في الاستماع الفعال</a:t>
            </a:r>
          </a:p>
          <a:p>
            <a:pPr lvl="1" algn="r" rtl="1"/>
            <a:r>
              <a:rPr lang="en-GB" i="1" dirty="0"/>
              <a:t>سيكون عليك التقاط وجهات النظر والآراء والعواطف التي يشاركها الشخص.</a:t>
            </a:r>
          </a:p>
          <a:p>
            <a:pPr algn="r" rtl="1"/>
            <a:r>
              <a:rPr lang="en-GB" i="1" dirty="0"/>
              <a:t>بعد ذلك</a:t>
            </a:r>
            <a:r>
              <a:rPr lang="ar-SA" i="1" dirty="0"/>
              <a:t>، قم بعكس</a:t>
            </a:r>
            <a:r>
              <a:rPr lang="en-GB" i="1" dirty="0"/>
              <a:t> المنظور أو المشاعر التي سمعتها ولاحظتها</a:t>
            </a:r>
          </a:p>
          <a:p>
            <a:pPr lvl="1" algn="r" rtl="1"/>
            <a:r>
              <a:rPr lang="en-GB" i="1" dirty="0"/>
              <a:t>لا تضع أي افتراضات - لا يمكننا معرفة ما يفكر فيه الآخرون أو يشعرون به.</a:t>
            </a:r>
          </a:p>
          <a:p>
            <a:pPr lvl="1" algn="r" rtl="1"/>
            <a:r>
              <a:rPr lang="en-GB" i="1" dirty="0"/>
              <a:t>بدلاً من ذلك</a:t>
            </a:r>
            <a:r>
              <a:rPr lang="ar-SA" i="1" dirty="0"/>
              <a:t>، </a:t>
            </a:r>
            <a:r>
              <a:rPr lang="en-GB" i="1" dirty="0"/>
              <a:t>فكر في ما شاركوه </a:t>
            </a:r>
            <a:r>
              <a:rPr lang="ar-SA" i="1" dirty="0"/>
              <a:t>ب</a:t>
            </a:r>
            <a:r>
              <a:rPr lang="en-GB" i="1" dirty="0"/>
              <a:t>أنفسهم سابقًا.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ECC213D-D677-7AC7-E468-E4887208D5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8BD22A5-FDC8-4EC2-ADB4-2FD7119B72C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79996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4d467bd822_0_76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التكيف مع السياق</a:t>
            </a:r>
          </a:p>
          <a:p>
            <a:pPr algn="r" rtl="1"/>
            <a:r>
              <a:rPr lang="en-US" dirty="0"/>
              <a:t>يمكن تكييف هذا المثال من المحادثة ووضعه </a:t>
            </a:r>
            <a:r>
              <a:rPr lang="ar-SA" dirty="0"/>
              <a:t>بحسب</a:t>
            </a:r>
            <a:r>
              <a:rPr lang="en-US" dirty="0"/>
              <a:t> </a:t>
            </a:r>
            <a:r>
              <a:rPr lang="ar-SA" dirty="0"/>
              <a:t>ال</a:t>
            </a:r>
            <a:r>
              <a:rPr lang="en-US" dirty="0"/>
              <a:t>سياق</a:t>
            </a:r>
            <a:r>
              <a:rPr lang="ar-SA" dirty="0"/>
              <a:t>.</a:t>
            </a:r>
            <a:endParaRPr lang="en-US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algn="r" rtl="1"/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انظر الآن إلى هذه المحادثة على الشريحة.</a:t>
            </a:r>
          </a:p>
          <a:p>
            <a:pPr lvl="1" algn="r" rtl="1"/>
            <a:r>
              <a:rPr lang="en-US" i="1" dirty="0">
                <a:sym typeface="Arial"/>
              </a:rPr>
              <a:t>إنه </a:t>
            </a:r>
            <a:r>
              <a:rPr lang="ar-SA" i="1" dirty="0">
                <a:sym typeface="Arial"/>
              </a:rPr>
              <a:t>مقتبس</a:t>
            </a:r>
            <a:r>
              <a:rPr lang="en-US" i="1" dirty="0">
                <a:sym typeface="Arial"/>
              </a:rPr>
              <a:t> من محادثة بين أخصائي حالة وأم عزباء.</a:t>
            </a:r>
          </a:p>
          <a:p>
            <a:pPr lvl="1" algn="r" rtl="1"/>
            <a:r>
              <a:rPr lang="en-US" i="1" dirty="0">
                <a:sym typeface="Arial"/>
              </a:rPr>
              <a:t>كانت مدمنة على الكحول وكان ابنها معرضًا لخطر ا</a:t>
            </a:r>
            <a:r>
              <a:rPr lang="ar-SA" i="1" dirty="0">
                <a:sym typeface="Arial"/>
              </a:rPr>
              <a:t>لإيداع</a:t>
            </a:r>
            <a:r>
              <a:rPr lang="en-US" i="1" dirty="0">
                <a:sym typeface="Arial"/>
              </a:rPr>
              <a:t> خارج المنزل.</a:t>
            </a:r>
          </a:p>
          <a:p>
            <a:pPr lvl="1" algn="r" rtl="1"/>
            <a:r>
              <a:rPr lang="en-US" i="1" dirty="0">
                <a:sym typeface="Arial"/>
              </a:rPr>
              <a:t>يمكنك أن ترى كيف يحافظ أخصائي الحالة على استمرار المحادثة باستخدام سلسلة من الانعكاسات بشكل أساسي.</a:t>
            </a:r>
          </a:p>
          <a:p>
            <a:pPr algn="r" rtl="1"/>
            <a:r>
              <a:rPr lang="en-US" dirty="0">
                <a:sym typeface="Arial"/>
              </a:rPr>
              <a:t>عرض الشريحة</a:t>
            </a:r>
          </a:p>
          <a:p>
            <a:pPr algn="r" rtl="1"/>
            <a:r>
              <a:rPr lang="en-US" i="1" dirty="0">
                <a:sym typeface="Arial"/>
              </a:rPr>
              <a:t>اطلب من متطوعين</a:t>
            </a:r>
            <a:r>
              <a:rPr lang="ar-SA" i="1" dirty="0">
                <a:sym typeface="Arial"/>
              </a:rPr>
              <a:t> اثنين</a:t>
            </a:r>
            <a:r>
              <a:rPr lang="en-US" i="1" dirty="0">
                <a:sym typeface="Arial"/>
              </a:rPr>
              <a:t> قراءة جزء الأم وأخصائي ال</a:t>
            </a:r>
            <a:r>
              <a:rPr lang="ar-SA" i="1" dirty="0">
                <a:sym typeface="Arial"/>
              </a:rPr>
              <a:t>حالة</a:t>
            </a:r>
            <a:r>
              <a:rPr lang="en-US" i="1" dirty="0">
                <a:sym typeface="Arial"/>
              </a:rPr>
              <a:t>.</a:t>
            </a:r>
          </a:p>
          <a:p>
            <a:pPr algn="r" rtl="1"/>
            <a:r>
              <a:rPr lang="en-US" dirty="0">
                <a:sym typeface="Arial"/>
              </a:rPr>
              <a:t>قسّم المشاركين إلى أزواج</a:t>
            </a:r>
          </a:p>
          <a:p>
            <a:pPr algn="r" rtl="1"/>
            <a:r>
              <a:rPr lang="en-US" i="1" dirty="0">
                <a:sym typeface="Arial"/>
              </a:rPr>
              <a:t>ناقش مع </a:t>
            </a:r>
            <a:r>
              <a:rPr lang="ar-SA" i="1" dirty="0">
                <a:sym typeface="Arial"/>
              </a:rPr>
              <a:t>زميلك</a:t>
            </a:r>
            <a:r>
              <a:rPr lang="en-US" i="1" dirty="0">
                <a:sym typeface="Arial"/>
              </a:rPr>
              <a:t> الأسئلة التالية:</a:t>
            </a:r>
          </a:p>
          <a:p>
            <a:pPr lvl="1" algn="r" rtl="1"/>
            <a:r>
              <a:rPr lang="en-US" i="1" dirty="0">
                <a:sym typeface="Arial"/>
              </a:rPr>
              <a:t>هل يمكنك تحديد الانعكاسات؟</a:t>
            </a:r>
          </a:p>
          <a:p>
            <a:pPr lvl="1" algn="r" rtl="1"/>
            <a:r>
              <a:rPr lang="ar-SA" i="1" dirty="0">
                <a:sym typeface="Arial"/>
              </a:rPr>
              <a:t>ب</a:t>
            </a:r>
            <a:r>
              <a:rPr lang="en-US" i="1" dirty="0">
                <a:sym typeface="Arial"/>
              </a:rPr>
              <a:t>رأيك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كيف شعرت الأم حيال الانعكاسات مقارنة بالأسئلة؟</a:t>
            </a:r>
          </a:p>
          <a:p>
            <a:pPr lvl="1" algn="r" rtl="1"/>
            <a:r>
              <a:rPr lang="ar-SA" i="1" dirty="0">
                <a:sym typeface="Arial"/>
              </a:rPr>
              <a:t>ماذا تعتقد أن ذلك </a:t>
            </a:r>
            <a:r>
              <a:rPr lang="en-US" i="1" dirty="0">
                <a:sym typeface="Arial"/>
              </a:rPr>
              <a:t>يفعل بمشاعرها تجاهك و</a:t>
            </a:r>
            <a:r>
              <a:rPr lang="ar-SA" i="1" dirty="0">
                <a:sym typeface="Arial"/>
              </a:rPr>
              <a:t>تجاه</a:t>
            </a:r>
            <a:r>
              <a:rPr lang="en-US" i="1" dirty="0">
                <a:sym typeface="Arial"/>
              </a:rPr>
              <a:t> علاقتك؟</a:t>
            </a:r>
          </a:p>
          <a:p>
            <a:pPr marL="0" indent="0" algn="r" rtl="1">
              <a:buNone/>
            </a:pPr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en-US" b="1" dirty="0">
                <a:sym typeface="Arial"/>
              </a:rPr>
              <a:t>مناقشة </a:t>
            </a:r>
            <a:r>
              <a:rPr lang="ar-SA" b="1" dirty="0">
                <a:sym typeface="Arial"/>
              </a:rPr>
              <a:t>الأزواج ( ١٠ دقائق)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اسمح لبعض الأزواج بمشاركة أفكارهم</a:t>
            </a:r>
          </a:p>
          <a:p>
            <a:pPr algn="r" rtl="1"/>
            <a:r>
              <a:rPr lang="en-US" dirty="0">
                <a:sym typeface="Arial"/>
              </a:rPr>
              <a:t>اعرض الشريحة التالية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7613739-6133-19FE-E4C2-5D270BB50B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AF339AD6-6F24-932F-5EBE-593E0D37023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4d467bd822_0_76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عرض الشريحة</a:t>
            </a:r>
          </a:p>
          <a:p>
            <a:pPr algn="r" rtl="1"/>
            <a:r>
              <a:rPr lang="en-US" i="1" dirty="0">
                <a:sym typeface="Arial"/>
              </a:rPr>
              <a:t>أكثر من أي شيء آخر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تميل الانعكاسات إلى جعل الشخص يشعر بأنه مفهوم</a:t>
            </a:r>
          </a:p>
          <a:p>
            <a:pPr algn="r" rtl="1"/>
            <a:r>
              <a:rPr lang="en-US" i="1" dirty="0">
                <a:sym typeface="Arial"/>
              </a:rPr>
              <a:t>هذا أساس رائع للعمل معًا.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1447984-10C2-6974-FC75-330EC6137E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BC89D283-15FF-C77C-E2DF-589B41163C7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40485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sz="1150" b="1" dirty="0">
                <a:sym typeface="Arial"/>
              </a:rPr>
              <a:t>الشرح</a:t>
            </a:r>
            <a:endParaRPr lang="en-GB" sz="1150" b="1" dirty="0">
              <a:sym typeface="Arial"/>
            </a:endParaRPr>
          </a:p>
          <a:p>
            <a:pPr algn="r" rtl="1"/>
            <a:r>
              <a:rPr lang="en-GB" sz="1150" i="1" dirty="0">
                <a:sym typeface="Arial"/>
              </a:rPr>
              <a:t>يمكن أن تكون الانعكاسات بسيطة جدًا أو أكثر تعقيدًا.</a:t>
            </a:r>
          </a:p>
          <a:p>
            <a:pPr algn="r" rtl="1"/>
            <a:r>
              <a:rPr lang="en-GB" sz="1150" dirty="0">
                <a:sym typeface="Arial"/>
              </a:rPr>
              <a:t>عرض الشريحة</a:t>
            </a:r>
          </a:p>
          <a:p>
            <a:pPr lvl="1" algn="r" rtl="1"/>
            <a:r>
              <a:rPr lang="en-GB" sz="1150" i="1" dirty="0">
                <a:sym typeface="Arial"/>
              </a:rPr>
              <a:t>في</a:t>
            </a:r>
            <a:r>
              <a:rPr lang="ar-SA" sz="1150" i="1" dirty="0">
                <a:sym typeface="Arial"/>
              </a:rPr>
              <a:t> </a:t>
            </a:r>
            <a:r>
              <a:rPr lang="en-GB" sz="1150" b="1" i="1" dirty="0">
                <a:sym typeface="Arial"/>
              </a:rPr>
              <a:t>ا</a:t>
            </a:r>
            <a:r>
              <a:rPr lang="ar-SA" sz="1150" b="1" i="1" dirty="0">
                <a:sym typeface="Arial"/>
              </a:rPr>
              <a:t>لا</a:t>
            </a:r>
            <a:r>
              <a:rPr lang="en-GB" sz="1150" b="1" i="1" dirty="0">
                <a:sym typeface="Arial"/>
              </a:rPr>
              <a:t>نعكاس </a:t>
            </a:r>
            <a:r>
              <a:rPr lang="ar-SA" sz="1150" b="1" i="1" dirty="0">
                <a:sym typeface="Arial"/>
              </a:rPr>
              <a:t>ال</a:t>
            </a:r>
            <a:r>
              <a:rPr lang="en-GB" sz="1150" b="1" i="1" dirty="0">
                <a:sym typeface="Arial"/>
              </a:rPr>
              <a:t>بسي</a:t>
            </a:r>
            <a:r>
              <a:rPr lang="ar-SA" sz="1150" b="1" i="1" dirty="0">
                <a:sym typeface="Arial"/>
              </a:rPr>
              <a:t>ط، </a:t>
            </a:r>
            <a:r>
              <a:rPr lang="en-GB" sz="1150" i="1" dirty="0">
                <a:sym typeface="Arial"/>
              </a:rPr>
              <a:t>يقوم أخصائي الحالة فقط بتكرار ما يقوله الآخرون ولكن بدون أي مستوى من التفسير</a:t>
            </a:r>
          </a:p>
          <a:p>
            <a:pPr lvl="1" algn="r" rtl="1"/>
            <a:r>
              <a:rPr lang="en-GB" sz="1150" i="1" dirty="0">
                <a:sym typeface="Arial"/>
              </a:rPr>
              <a:t>في</a:t>
            </a:r>
            <a:r>
              <a:rPr lang="ar-SA" sz="1150" i="1" dirty="0">
                <a:sym typeface="Arial"/>
              </a:rPr>
              <a:t> </a:t>
            </a:r>
            <a:r>
              <a:rPr lang="en-GB" sz="1150" b="1" i="1" dirty="0">
                <a:sym typeface="Arial"/>
              </a:rPr>
              <a:t>ا</a:t>
            </a:r>
            <a:r>
              <a:rPr lang="ar-SA" sz="1150" b="1" i="1" dirty="0">
                <a:sym typeface="Arial"/>
              </a:rPr>
              <a:t>لا</a:t>
            </a:r>
            <a:r>
              <a:rPr lang="en-GB" sz="1150" b="1" i="1" dirty="0">
                <a:sym typeface="Arial"/>
              </a:rPr>
              <a:t>نعكاس </a:t>
            </a:r>
            <a:r>
              <a:rPr lang="ar-SA" sz="1150" b="1" i="1" dirty="0">
                <a:sym typeface="Arial"/>
              </a:rPr>
              <a:t>ال</a:t>
            </a:r>
            <a:r>
              <a:rPr lang="en-GB" sz="1150" b="1" i="1" dirty="0">
                <a:sym typeface="Arial"/>
              </a:rPr>
              <a:t>معقد</a:t>
            </a:r>
            <a:r>
              <a:rPr lang="ar-SA" sz="1150" b="1" i="1" dirty="0">
                <a:sym typeface="Arial"/>
              </a:rPr>
              <a:t>، </a:t>
            </a:r>
            <a:r>
              <a:rPr lang="en-GB" sz="1150" i="1" dirty="0">
                <a:sym typeface="Arial"/>
              </a:rPr>
              <a:t> يتعرف أخصائي الحالة على إحباط الطفل ويحاول فهم سبب شعور الطفل بالإحباط. أضاف أخصائي الحالة مستوى من التفسير إلى الت</a:t>
            </a:r>
            <a:r>
              <a:rPr lang="ar-SA" sz="1150" i="1" dirty="0">
                <a:sym typeface="Arial"/>
              </a:rPr>
              <a:t>أمل</a:t>
            </a:r>
            <a:r>
              <a:rPr lang="en-GB" sz="1150" i="1" dirty="0">
                <a:sym typeface="Arial"/>
              </a:rPr>
              <a:t>.</a:t>
            </a:r>
          </a:p>
          <a:p>
            <a:pPr algn="r" rtl="1"/>
            <a:r>
              <a:rPr lang="en-GB" sz="1150" i="1" dirty="0">
                <a:sym typeface="Arial"/>
              </a:rPr>
              <a:t>يمكن أن تعمل ال</a:t>
            </a:r>
            <a:r>
              <a:rPr lang="ar-SA" sz="1150" i="1" dirty="0">
                <a:sym typeface="Arial"/>
              </a:rPr>
              <a:t>انعكاسات/التأملات</a:t>
            </a:r>
            <a:r>
              <a:rPr lang="en-GB" sz="1150" i="1" dirty="0">
                <a:sym typeface="Arial"/>
              </a:rPr>
              <a:t> بشكل جيد مع البالغين والأطفال. يمكنها حتى العمل مع الأطفال الصغار.</a:t>
            </a:r>
          </a:p>
          <a:p>
            <a:pPr algn="r" rtl="1"/>
            <a:r>
              <a:rPr lang="en-GB" sz="1150" i="1" dirty="0">
                <a:sym typeface="Arial"/>
              </a:rPr>
              <a:t>ومع ذلك</a:t>
            </a:r>
            <a:r>
              <a:rPr lang="ar-SA" sz="1150" i="1" dirty="0">
                <a:sym typeface="Arial"/>
              </a:rPr>
              <a:t>، </a:t>
            </a:r>
            <a:r>
              <a:rPr lang="en-GB" sz="1150" i="1" dirty="0">
                <a:sym typeface="Arial"/>
              </a:rPr>
              <a:t>كن على دراية باختلال توازن القوى.</a:t>
            </a:r>
          </a:p>
          <a:p>
            <a:pPr lvl="1" algn="r" rtl="1"/>
            <a:r>
              <a:rPr lang="en-GB" sz="1150" i="1" dirty="0">
                <a:sym typeface="Arial"/>
              </a:rPr>
              <a:t>تأكد من أنهم يفهمون أنك تحاول فهمهم.</a:t>
            </a:r>
          </a:p>
          <a:p>
            <a:pPr lvl="1" algn="r" rtl="1"/>
            <a:r>
              <a:rPr lang="en-GB" sz="1150" i="1" dirty="0">
                <a:sym typeface="Arial"/>
              </a:rPr>
              <a:t>شجعهم على </a:t>
            </a:r>
            <a:r>
              <a:rPr lang="ar-SA" sz="1150" i="1" dirty="0">
                <a:sym typeface="Arial"/>
              </a:rPr>
              <a:t>ال</a:t>
            </a:r>
            <a:r>
              <a:rPr lang="en-GB" sz="1150" i="1" dirty="0">
                <a:sym typeface="Arial"/>
              </a:rPr>
              <a:t>تصحيح</a:t>
            </a:r>
            <a:r>
              <a:rPr lang="ar-SA" sz="1150" i="1" dirty="0">
                <a:sym typeface="Arial"/>
              </a:rPr>
              <a:t> لك</a:t>
            </a:r>
            <a:r>
              <a:rPr lang="en-GB" sz="1150" i="1" dirty="0">
                <a:sym typeface="Arial"/>
              </a:rPr>
              <a:t> إذا أسأت الفهم.</a:t>
            </a:r>
          </a:p>
          <a:p>
            <a:pPr lvl="1" algn="r" rtl="1"/>
            <a:r>
              <a:rPr lang="en-GB" sz="1150" i="1" dirty="0">
                <a:sym typeface="Arial"/>
              </a:rPr>
              <a:t>على سبيل المثال</a:t>
            </a:r>
            <a:r>
              <a:rPr lang="ar-SA" sz="1150" i="1" dirty="0">
                <a:sym typeface="Arial"/>
              </a:rPr>
              <a:t>، </a:t>
            </a:r>
            <a:r>
              <a:rPr lang="en-GB" sz="1150" i="1" dirty="0">
                <a:sym typeface="Arial"/>
              </a:rPr>
              <a:t>يمكنك التعليق حتى على طفل صغير جدًا:</a:t>
            </a:r>
          </a:p>
          <a:p>
            <a:pPr lvl="2" algn="r" rtl="1"/>
            <a:r>
              <a:rPr lang="en-GB" sz="1150" i="1" dirty="0">
                <a:sym typeface="Arial"/>
              </a:rPr>
              <a:t>أنت ترمي تلك الألعاب وكأنك غاضب جدًا</a:t>
            </a:r>
          </a:p>
          <a:p>
            <a:pPr lvl="2" algn="r" rtl="1"/>
            <a:r>
              <a:rPr lang="en-GB" sz="1150" i="1" dirty="0">
                <a:sym typeface="Arial"/>
              </a:rPr>
              <a:t>يبدو أنك لا تريد التحدث معي. تبدو حزينا وغير سعيد.</a:t>
            </a:r>
          </a:p>
          <a:p>
            <a:pPr algn="r" rtl="1"/>
            <a:r>
              <a:rPr lang="en-GB" sz="1150" i="1" dirty="0">
                <a:sym typeface="Arial"/>
              </a:rPr>
              <a:t>هل لدى أي شخص أي أسئلة أو بحاجة إلى توضيح؟</a:t>
            </a:r>
            <a:endParaRPr lang="en-GB" sz="1150" dirty="0">
              <a:sym typeface="Arial"/>
            </a:endParaRPr>
          </a:p>
          <a:p>
            <a:pPr marL="0" indent="0" algn="r" rtl="1">
              <a:buNone/>
            </a:pPr>
            <a:endParaRPr lang="en-GB" sz="1150" i="1" dirty="0">
              <a:sym typeface="Arial"/>
            </a:endParaRPr>
          </a:p>
          <a:p>
            <a:pPr marL="0" indent="0" algn="r" rtl="1">
              <a:buNone/>
            </a:pPr>
            <a:r>
              <a:rPr lang="en-GB" sz="1150" b="1" dirty="0">
                <a:sym typeface="Arial"/>
              </a:rPr>
              <a:t>مقدمة</a:t>
            </a:r>
          </a:p>
          <a:p>
            <a:pPr algn="r" rtl="1"/>
            <a:r>
              <a:rPr lang="en-GB" sz="1150" dirty="0">
                <a:sym typeface="Arial"/>
              </a:rPr>
              <a:t>قسّم المشاركين إلى أزواج</a:t>
            </a:r>
          </a:p>
          <a:p>
            <a:pPr algn="r" rtl="1"/>
            <a:r>
              <a:rPr lang="en-GB" sz="1150" dirty="0">
                <a:sym typeface="Arial"/>
              </a:rPr>
              <a:t>توجيه المشاركين إلى</a:t>
            </a:r>
            <a:r>
              <a:rPr lang="ar-SA" sz="1150" dirty="0">
                <a:sym typeface="Arial"/>
              </a:rPr>
              <a:t> </a:t>
            </a:r>
            <a:r>
              <a:rPr lang="en-GB" sz="1150" b="1" dirty="0">
                <a:sym typeface="Arial"/>
              </a:rPr>
              <a:t>صفحة </a:t>
            </a:r>
            <a:r>
              <a:rPr lang="ar-SA" sz="1150" b="1" dirty="0">
                <a:sym typeface="Arial"/>
              </a:rPr>
              <a:t>دليل العمل ٦٣</a:t>
            </a:r>
            <a:r>
              <a:rPr lang="en-GB" sz="1150" b="1" dirty="0">
                <a:sym typeface="Arial"/>
              </a:rPr>
              <a:t>: </a:t>
            </a:r>
            <a:r>
              <a:rPr lang="ar-SA" sz="1150" b="1" dirty="0">
                <a:sym typeface="Arial"/>
              </a:rPr>
              <a:t>ال</a:t>
            </a:r>
            <a:r>
              <a:rPr lang="en-GB" sz="1150" b="1" dirty="0">
                <a:sym typeface="Arial"/>
              </a:rPr>
              <a:t>تأمل</a:t>
            </a:r>
            <a:endParaRPr lang="en-GB" sz="1150" i="1" dirty="0">
              <a:sym typeface="Arial"/>
            </a:endParaRPr>
          </a:p>
          <a:p>
            <a:pPr algn="r" rtl="1"/>
            <a:r>
              <a:rPr lang="en-GB" sz="1150" i="1" dirty="0">
                <a:sym typeface="Arial"/>
              </a:rPr>
              <a:t>اكتب م</a:t>
            </a:r>
            <a:r>
              <a:rPr lang="ar-SA" sz="1150" i="1" dirty="0">
                <a:sym typeface="Arial"/>
              </a:rPr>
              <a:t>ع زميلك انعكاس/ تأمل</a:t>
            </a:r>
            <a:r>
              <a:rPr lang="en-GB" sz="1150" i="1" dirty="0">
                <a:sym typeface="Arial"/>
              </a:rPr>
              <a:t> بسيط ومعقد لل</a:t>
            </a:r>
            <a:r>
              <a:rPr lang="ar-SA" sz="1150" i="1" dirty="0">
                <a:sym typeface="Arial"/>
              </a:rPr>
              <a:t>إجابة</a:t>
            </a:r>
            <a:r>
              <a:rPr lang="en-GB" sz="1150" i="1" dirty="0">
                <a:sym typeface="Arial"/>
              </a:rPr>
              <a:t> على الرسالة التي يشاركها الطفل</a:t>
            </a:r>
          </a:p>
          <a:p>
            <a:pPr marL="0" indent="0" algn="r" rtl="1">
              <a:buNone/>
            </a:pPr>
            <a:endParaRPr lang="en-GB" sz="1150" dirty="0">
              <a:sym typeface="Arial"/>
            </a:endParaRPr>
          </a:p>
          <a:p>
            <a:pPr marL="0" indent="0" algn="r" rtl="1">
              <a:buNone/>
            </a:pPr>
            <a:r>
              <a:rPr lang="en-GB" sz="1150" b="1" dirty="0">
                <a:sym typeface="Arial"/>
              </a:rPr>
              <a:t>عمل ال</a:t>
            </a:r>
            <a:r>
              <a:rPr lang="ar-SA" sz="1150" b="1" dirty="0">
                <a:sym typeface="Arial"/>
              </a:rPr>
              <a:t>ثنائي</a:t>
            </a:r>
            <a:r>
              <a:rPr lang="en-GB" sz="1150" b="1" dirty="0">
                <a:sym typeface="Arial"/>
              </a:rPr>
              <a:t> </a:t>
            </a:r>
            <a:r>
              <a:rPr lang="ar-SA" sz="1150" b="1" dirty="0">
                <a:sym typeface="Arial"/>
              </a:rPr>
              <a:t>(١٠ </a:t>
            </a:r>
            <a:r>
              <a:rPr lang="en-GB" sz="1150" b="1" dirty="0">
                <a:sym typeface="Arial"/>
              </a:rPr>
              <a:t>دقائق</a:t>
            </a:r>
            <a:r>
              <a:rPr lang="ar-SA" sz="1150" b="1" dirty="0">
                <a:sym typeface="Arial"/>
              </a:rPr>
              <a:t>)</a:t>
            </a:r>
            <a:endParaRPr lang="en-GB" sz="1150" b="1" dirty="0">
              <a:sym typeface="Arial"/>
            </a:endParaRPr>
          </a:p>
          <a:p>
            <a:pPr algn="r" rtl="1"/>
            <a:r>
              <a:rPr lang="en-GB" sz="1150" dirty="0">
                <a:sym typeface="Arial"/>
              </a:rPr>
              <a:t>امنح المشاركين </a:t>
            </a:r>
            <a:r>
              <a:rPr lang="ar-SA" sz="1150" dirty="0">
                <a:sym typeface="Arial"/>
              </a:rPr>
              <a:t>١٠</a:t>
            </a:r>
            <a:r>
              <a:rPr lang="en-GB" sz="1150" dirty="0">
                <a:sym typeface="Arial"/>
              </a:rPr>
              <a:t> دقائق لإكمال</a:t>
            </a:r>
            <a:r>
              <a:rPr lang="ar-SA" sz="1150" dirty="0">
                <a:sym typeface="Arial"/>
              </a:rPr>
              <a:t> النشاط</a:t>
            </a:r>
            <a:endParaRPr lang="en-GB" sz="1150" dirty="0">
              <a:sym typeface="Arial"/>
            </a:endParaRPr>
          </a:p>
          <a:p>
            <a:pPr algn="r" rtl="1"/>
            <a:endParaRPr lang="en-GB" sz="1150" dirty="0">
              <a:sym typeface="Arial"/>
            </a:endParaRPr>
          </a:p>
          <a:p>
            <a:pPr marL="0" indent="0" algn="r" rtl="1">
              <a:buNone/>
            </a:pPr>
            <a:r>
              <a:rPr lang="en-GB" sz="1150" b="1" dirty="0">
                <a:sym typeface="Arial"/>
              </a:rPr>
              <a:t>مناقشة عامة </a:t>
            </a:r>
            <a:r>
              <a:rPr lang="ar-SA" sz="1150" b="1" dirty="0">
                <a:sym typeface="Arial"/>
              </a:rPr>
              <a:t>(٥ </a:t>
            </a:r>
            <a:r>
              <a:rPr lang="en-GB" sz="1150" b="1" dirty="0">
                <a:sym typeface="Arial"/>
              </a:rPr>
              <a:t>دقائق</a:t>
            </a:r>
            <a:r>
              <a:rPr lang="ar-SA" sz="1150" b="1" dirty="0">
                <a:sym typeface="Arial"/>
              </a:rPr>
              <a:t>)</a:t>
            </a:r>
            <a:endParaRPr lang="en-GB" sz="1150" b="1" dirty="0">
              <a:sym typeface="Arial"/>
            </a:endParaRPr>
          </a:p>
          <a:p>
            <a:pPr algn="r" rtl="1"/>
            <a:r>
              <a:rPr lang="en-GB" sz="1150" dirty="0">
                <a:sym typeface="Arial"/>
              </a:rPr>
              <a:t>اطلب من المتطوعين مشاركة </a:t>
            </a:r>
            <a:r>
              <a:rPr lang="ar-SA" sz="1150" dirty="0">
                <a:sym typeface="Arial"/>
              </a:rPr>
              <a:t>إ</a:t>
            </a:r>
            <a:r>
              <a:rPr lang="en-GB" sz="1150" dirty="0">
                <a:sym typeface="Arial"/>
              </a:rPr>
              <a:t>جاباتهم</a:t>
            </a:r>
          </a:p>
          <a:p>
            <a:pPr algn="r" rtl="1"/>
            <a:r>
              <a:rPr lang="en-GB" sz="1150" dirty="0">
                <a:sym typeface="Arial"/>
              </a:rPr>
              <a:t>راجع واستكمل بالأمثلة التالية</a:t>
            </a:r>
          </a:p>
          <a:p>
            <a:pPr lvl="1" algn="r" rtl="1"/>
            <a:r>
              <a:rPr lang="en-GB" sz="1150" dirty="0">
                <a:sym typeface="Arial"/>
              </a:rPr>
              <a:t>تشعر أنه لا أحد يستمع إليك</a:t>
            </a:r>
          </a:p>
          <a:p>
            <a:pPr lvl="1" algn="r" rtl="1"/>
            <a:r>
              <a:rPr lang="en-GB" sz="1150" dirty="0">
                <a:sym typeface="Arial"/>
              </a:rPr>
              <a:t>لقد فعلت هذا لتظهر للآخرين أنك تمر بوقت عصيب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70786B7-6066-804F-0F6E-7A9CB59074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F142A8EA-BE1D-6C83-47FB-8764C057ED4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336775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التكيف مع السياق</a:t>
            </a:r>
          </a:p>
          <a:p>
            <a:pPr algn="r" rtl="1"/>
            <a:r>
              <a:rPr lang="en-GB" dirty="0"/>
              <a:t>تكييف أمثلة المحادثة لتتناسب مع السياق المحلي.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نصل الآن إلى التقنيات الثالثة</a:t>
            </a:r>
            <a:r>
              <a:rPr lang="ar-SA" i="1" dirty="0"/>
              <a:t>، </a:t>
            </a:r>
            <a:r>
              <a:rPr lang="en-GB" i="1" dirty="0"/>
              <a:t>وهي ال</a:t>
            </a:r>
            <a:r>
              <a:rPr lang="ar-SA" i="1" dirty="0"/>
              <a:t>تلخيص</a:t>
            </a:r>
            <a:r>
              <a:rPr lang="en-GB" i="1" dirty="0"/>
              <a:t>. تعلمنا أيضًا عن هذه التقنية في المستوى </a:t>
            </a:r>
            <a:r>
              <a:rPr lang="ar-SA" i="1" dirty="0"/>
              <a:t>الأول</a:t>
            </a:r>
            <a:r>
              <a:rPr lang="en-GB" i="1" dirty="0"/>
              <a:t>.</a:t>
            </a:r>
          </a:p>
          <a:p>
            <a:pPr algn="r" rtl="1"/>
            <a:r>
              <a:rPr lang="en-GB" i="1" dirty="0"/>
              <a:t>ال</a:t>
            </a:r>
            <a:r>
              <a:rPr lang="ar-SA" i="1" dirty="0"/>
              <a:t>تلخيص</a:t>
            </a:r>
            <a:r>
              <a:rPr lang="en-GB" i="1" dirty="0"/>
              <a:t> هي </a:t>
            </a:r>
            <a:r>
              <a:rPr lang="ar-SA" i="1" dirty="0"/>
              <a:t>انعكاسات</a:t>
            </a:r>
            <a:r>
              <a:rPr lang="en-GB" i="1" dirty="0"/>
              <a:t> أطول</a:t>
            </a:r>
          </a:p>
          <a:p>
            <a:pPr lvl="1" algn="r" rtl="1"/>
            <a:r>
              <a:rPr lang="en-GB" i="1" dirty="0"/>
              <a:t>إنهم يجمعون العديد من الأشياء التي قالها شخص ما في نقاط مختلفة خلال المحادثة.</a:t>
            </a:r>
          </a:p>
          <a:p>
            <a:pPr lvl="1" algn="r" rtl="1"/>
            <a:r>
              <a:rPr lang="en-GB" i="1" dirty="0"/>
              <a:t>إنها نوع أكثر تعقيدًا وأهمية من الانعكاس</a:t>
            </a:r>
            <a:r>
              <a:rPr lang="ar-SA" i="1" dirty="0"/>
              <a:t>/التأمل</a:t>
            </a:r>
            <a:r>
              <a:rPr lang="en-GB" i="1" dirty="0"/>
              <a:t>.</a:t>
            </a:r>
          </a:p>
          <a:p>
            <a:pPr lvl="1" algn="r" rtl="1"/>
            <a:r>
              <a:rPr lang="ar-SA" i="1" dirty="0"/>
              <a:t>ي</a:t>
            </a:r>
            <a:r>
              <a:rPr lang="en-GB" i="1" dirty="0"/>
              <a:t>سعى ال</a:t>
            </a:r>
            <a:r>
              <a:rPr lang="ar-SA" i="1" dirty="0"/>
              <a:t>تلخيص</a:t>
            </a:r>
            <a:r>
              <a:rPr lang="en-GB" i="1" dirty="0"/>
              <a:t> عادةً إلى العمق العاطفي ومحاولة التقاط ليس فقط ما قيل للتو ولكن أيضًا ما قيل على مدار فترة زمنية </a:t>
            </a:r>
            <a:r>
              <a:rPr lang="ar-SA" i="1" dirty="0"/>
              <a:t>من</a:t>
            </a:r>
            <a:r>
              <a:rPr lang="en-GB" i="1" dirty="0"/>
              <a:t> المحادثة.</a:t>
            </a:r>
          </a:p>
          <a:p>
            <a:pPr algn="r" rtl="1"/>
            <a:r>
              <a:rPr lang="en-GB" i="1" dirty="0"/>
              <a:t>يمكن استخدامها أيضًا مع الأطفال حتى عندما يكونون صغارًا جدًا</a:t>
            </a:r>
          </a:p>
          <a:p>
            <a:pPr lvl="1" algn="r" rtl="1"/>
            <a:r>
              <a:rPr lang="en-GB" i="1" dirty="0"/>
              <a:t>هذا لأن</a:t>
            </a:r>
            <a:r>
              <a:rPr lang="ar-SA" i="1" dirty="0"/>
              <a:t> </a:t>
            </a:r>
            <a:r>
              <a:rPr lang="en-GB" i="1" dirty="0"/>
              <a:t>ال</a:t>
            </a:r>
            <a:r>
              <a:rPr lang="ar-SA" i="1" dirty="0"/>
              <a:t>تلخيص </a:t>
            </a:r>
            <a:r>
              <a:rPr lang="en-GB" i="1" dirty="0"/>
              <a:t>ه</a:t>
            </a:r>
            <a:r>
              <a:rPr lang="ar-SA" i="1" dirty="0"/>
              <a:t>و</a:t>
            </a:r>
            <a:r>
              <a:rPr lang="en-GB" i="1" dirty="0"/>
              <a:t> فرصة جيدة </a:t>
            </a:r>
            <a:r>
              <a:rPr lang="ar-SA" i="1" dirty="0"/>
              <a:t>للتأكد </a:t>
            </a:r>
            <a:r>
              <a:rPr lang="en-GB" i="1" dirty="0"/>
              <a:t>ومعرفة أنك قد فهمت وجهة نظرهم.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80AC4D7-2198-E136-ACF8-A87BB0CB65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7FD40A5-2460-D32F-5950-CE7E406E096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89233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سنقوم الآن بلعب الأدوار لممارسة التلخيص</a:t>
            </a:r>
          </a:p>
          <a:p>
            <a:pPr algn="r" rtl="1"/>
            <a:r>
              <a:rPr lang="en-GB" dirty="0"/>
              <a:t>قسّم المشاركين إلى أزواج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 </a:t>
            </a:r>
            <a:r>
              <a:rPr lang="ar-SA" b="1" dirty="0"/>
              <a:t>دليل العمل ٦٤:</a:t>
            </a:r>
            <a:r>
              <a:rPr lang="en-GB" b="1" dirty="0"/>
              <a:t> المقابلات التحفيزية - لعب الأدوار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قرر من سيتولى دور أخصائي الحالة ومن سيتولى دور العم</a:t>
            </a:r>
          </a:p>
          <a:p>
            <a:pPr lvl="1" algn="r" rtl="1"/>
            <a:r>
              <a:rPr lang="en-GB" i="1" dirty="0"/>
              <a:t>يتمثل دور أخصائي الحالة في ممارسة التلخيص والربط بين مختلف وجهات النظر والآراء والأفكار</a:t>
            </a:r>
          </a:p>
          <a:p>
            <a:pPr lvl="1" algn="r" rtl="1"/>
            <a:endParaRPr lang="en-GB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عمل ال</a:t>
            </a:r>
            <a:r>
              <a:rPr lang="ar-SA" b="1" dirty="0"/>
              <a:t>أزواج</a:t>
            </a:r>
            <a:r>
              <a:rPr lang="en-GB" b="1" dirty="0"/>
              <a:t> </a:t>
            </a:r>
            <a:r>
              <a:rPr lang="ar-SA" sz="1200" b="1" dirty="0">
                <a:sym typeface="Arial"/>
              </a:rPr>
              <a:t>(٥ </a:t>
            </a:r>
            <a:r>
              <a:rPr lang="en-GB" sz="1200" b="1" dirty="0">
                <a:sym typeface="Arial"/>
              </a:rPr>
              <a:t>دقائق</a:t>
            </a:r>
            <a:r>
              <a:rPr lang="ar-SA" sz="1200" b="1" dirty="0">
                <a:sym typeface="Arial"/>
              </a:rPr>
              <a:t>)</a:t>
            </a:r>
            <a:endParaRPr lang="ar-SA" b="1" dirty="0"/>
          </a:p>
          <a:p>
            <a:pPr marL="171450" indent="-171450" algn="r" rtl="1"/>
            <a:r>
              <a:rPr lang="en-GB" dirty="0"/>
              <a:t>امنح المشاركين </a:t>
            </a:r>
            <a:r>
              <a:rPr lang="ar-SA" dirty="0"/>
              <a:t>٥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اطلب من المتطوعين مشاركة تجربتهم</a:t>
            </a:r>
          </a:p>
          <a:p>
            <a:pPr algn="r" rtl="1"/>
            <a:r>
              <a:rPr lang="en-GB" i="1" dirty="0"/>
              <a:t>يتطلب تعلم هذه التقنيات الوقت والممارسة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3111368-F47B-F241-83D9-2C8E2586FE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C1D3F87-F233-0F7C-5317-F9AF270BBC3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8368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/>
              <a:t>عرض </a:t>
            </a:r>
            <a:r>
              <a:rPr lang="ar-SA" dirty="0"/>
              <a:t>الأجندة</a:t>
            </a:r>
            <a:endParaRPr lang="en-US" dirty="0"/>
          </a:p>
          <a:p>
            <a:pPr algn="r" rtl="1"/>
            <a:r>
              <a:rPr lang="ar-SA" dirty="0"/>
              <a:t>ت</a:t>
            </a:r>
            <a:r>
              <a:rPr lang="en-US" dirty="0"/>
              <a:t>ذك</a:t>
            </a:r>
            <a:r>
              <a:rPr lang="ar-SA" dirty="0"/>
              <a:t>ي</a:t>
            </a:r>
            <a:r>
              <a:rPr lang="en-US" dirty="0"/>
              <a:t>ر المشاركين</a:t>
            </a:r>
            <a:r>
              <a:rPr lang="ar-SA" dirty="0"/>
              <a:t>/ات</a:t>
            </a:r>
            <a:r>
              <a:rPr lang="en-US" dirty="0"/>
              <a:t> باتفاقية التعلم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D4441E7-2266-9887-6FD6-5CCACF657F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" name="Google Shape;725;p48:notes">
            <a:extLst>
              <a:ext uri="{FF2B5EF4-FFF2-40B4-BE49-F238E27FC236}">
                <a16:creationId xmlns:a16="http://schemas.microsoft.com/office/drawing/2014/main" id="{00FF0BDB-B110-30AA-6D51-DDB474E3E2D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</a:t>
            </a:r>
            <a:r>
              <a:rPr lang="ar-SA" b="1" dirty="0"/>
              <a:t>ي</a:t>
            </a:r>
            <a:r>
              <a:rPr lang="en-GB" b="1" dirty="0"/>
              <a:t>يف مع السياق</a:t>
            </a:r>
          </a:p>
          <a:p>
            <a:pPr algn="r" rtl="1"/>
            <a:r>
              <a:rPr lang="en-GB" dirty="0"/>
              <a:t>يمكن تكييف أمثلة المحادثة لتتناسب مع السياق المحلي.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توضيح</a:t>
            </a:r>
          </a:p>
          <a:p>
            <a:pPr algn="r" rtl="1"/>
            <a:r>
              <a:rPr lang="en-GB" i="1" dirty="0"/>
              <a:t>الآن نصل إلى المهارة الأخيرة وهي التأكيد. إنها أداة قوية بشكل خاص.</a:t>
            </a:r>
          </a:p>
          <a:p>
            <a:pPr lvl="1" algn="r" rtl="1"/>
            <a:r>
              <a:rPr lang="en-GB" i="1" dirty="0"/>
              <a:t>حتى الآن</a:t>
            </a:r>
            <a:r>
              <a:rPr lang="ar-SA" i="1" dirty="0"/>
              <a:t>، </a:t>
            </a:r>
            <a:r>
              <a:rPr lang="en-GB" i="1" dirty="0"/>
              <a:t>ركزنا بشكل أساسي على كيفية تشجيع الأشخاص على التعبير عن آرائهم و</a:t>
            </a:r>
            <a:r>
              <a:rPr lang="ar-SA" i="1" dirty="0"/>
              <a:t>أفكارهم</a:t>
            </a:r>
            <a:r>
              <a:rPr lang="en-GB" i="1" dirty="0"/>
              <a:t> ومشاعرهم ومشاركتها وعكسها كما لو كنت تحمل مرآة.</a:t>
            </a:r>
          </a:p>
          <a:p>
            <a:pPr lvl="1" algn="r" rtl="1"/>
            <a:r>
              <a:rPr lang="en-GB" i="1" dirty="0"/>
              <a:t>ومع ذلك</a:t>
            </a:r>
            <a:r>
              <a:rPr lang="ar-SA" i="1" dirty="0"/>
              <a:t>، </a:t>
            </a:r>
            <a:r>
              <a:rPr lang="en-GB" i="1" dirty="0"/>
              <a:t>عندما يشعر الناس بالسوء الشديد تجاه أنفسهم أو اليأس الشديد أو انعدام الثقة فإن مجرد </a:t>
            </a:r>
            <a:r>
              <a:rPr lang="ar-SA" i="1" dirty="0"/>
              <a:t>عكس</a:t>
            </a:r>
            <a:r>
              <a:rPr lang="en-GB" i="1" dirty="0"/>
              <a:t> شعورهم بالضعف أو الافتقار إلى الثقة لن يكون مفيدًا.</a:t>
            </a:r>
          </a:p>
          <a:p>
            <a:pPr lvl="1" algn="r" rtl="1"/>
            <a:r>
              <a:rPr lang="en-GB" i="1" dirty="0"/>
              <a:t>هذا هو المكان الذي </a:t>
            </a:r>
            <a:r>
              <a:rPr lang="ar-SA" i="1" dirty="0"/>
              <a:t>ي</a:t>
            </a:r>
            <a:r>
              <a:rPr lang="en-GB" i="1" dirty="0"/>
              <a:t>كون فيه التأكيد أداة قوية للغاية.</a:t>
            </a:r>
          </a:p>
          <a:p>
            <a:pPr algn="r" rtl="1"/>
            <a:r>
              <a:rPr lang="en-GB" i="1" dirty="0"/>
              <a:t>التأكيد هو شيء يمكنك قوله والذي يعترف أو يسلط الضوء على نقاط قوة الشخص أو قيمته أو جهوده</a:t>
            </a:r>
            <a:r>
              <a:rPr lang="ar-SA" i="1" dirty="0"/>
              <a:t>.</a:t>
            </a:r>
            <a:endParaRPr lang="en-GB" i="1" dirty="0"/>
          </a:p>
          <a:p>
            <a:pPr lvl="1" algn="r" rtl="1"/>
            <a:r>
              <a:rPr lang="en-GB" i="1" dirty="0"/>
              <a:t>أنت تشارك شيئًا تعتقد بصدق أنه إيجابي حول ما شاركوه معك.</a:t>
            </a:r>
          </a:p>
          <a:p>
            <a:pPr lvl="1" algn="r" rtl="1"/>
            <a:r>
              <a:rPr lang="en-GB" i="1" dirty="0"/>
              <a:t>عندما يفتقر شخص ما إلى الأمل أو الثقة</a:t>
            </a:r>
            <a:r>
              <a:rPr lang="ar-SA" i="1" dirty="0"/>
              <a:t>، </a:t>
            </a:r>
            <a:r>
              <a:rPr lang="en-GB" i="1" dirty="0"/>
              <a:t>فإن التأكيد ه</a:t>
            </a:r>
            <a:r>
              <a:rPr lang="ar-SA" i="1" dirty="0"/>
              <a:t>و</a:t>
            </a:r>
            <a:r>
              <a:rPr lang="en-GB" i="1" dirty="0"/>
              <a:t> طريقة لتحديد قوة في الشخص لا يستطيع رؤيتها بنفسه.</a:t>
            </a:r>
          </a:p>
          <a:p>
            <a:pPr lvl="1" algn="r" rtl="1"/>
            <a:r>
              <a:rPr lang="en-GB" i="1" dirty="0"/>
              <a:t>يمكن أن تكون ممكّنة ويمكن أن تنشئ علاقة عمل أفضل.</a:t>
            </a:r>
          </a:p>
          <a:p>
            <a:pPr algn="r" rtl="1"/>
            <a:r>
              <a:rPr lang="en-GB" i="1" dirty="0"/>
              <a:t>نصائح</a:t>
            </a:r>
          </a:p>
          <a:p>
            <a:pPr lvl="1" algn="r" rtl="1"/>
            <a:r>
              <a:rPr lang="en-GB" i="1" dirty="0"/>
              <a:t>عليك أن تكون صادقا. سيتم التعرف على الكذب بسرعة ويمكن أن يضر بعلاق</a:t>
            </a:r>
            <a:r>
              <a:rPr lang="ar-SA" i="1" dirty="0"/>
              <a:t>ة</a:t>
            </a:r>
            <a:r>
              <a:rPr lang="en-GB" i="1" dirty="0"/>
              <a:t> الثقة.</a:t>
            </a:r>
          </a:p>
          <a:p>
            <a:pPr lvl="1" algn="r" rtl="1"/>
            <a:r>
              <a:rPr lang="en-GB" i="1" dirty="0"/>
              <a:t>تدرب على تحديد نقاط القوة والجهود.</a:t>
            </a:r>
          </a:p>
          <a:p>
            <a:pPr lvl="1" algn="r" rtl="1"/>
            <a:r>
              <a:rPr lang="en-GB" i="1" dirty="0"/>
              <a:t>إنه ليس</a:t>
            </a:r>
            <a:r>
              <a:rPr lang="ar-SA" i="1" dirty="0"/>
              <a:t> فقط</a:t>
            </a:r>
            <a:r>
              <a:rPr lang="en-GB" i="1" dirty="0"/>
              <a:t> "أحسنت"! في المثال الموجود على الشريحة</a:t>
            </a:r>
            <a:r>
              <a:rPr lang="ar-SA" i="1" dirty="0"/>
              <a:t>، </a:t>
            </a:r>
            <a:r>
              <a:rPr lang="en-GB" i="1" dirty="0"/>
              <a:t>يعترف تأكيد أخصائي الحالة بقوة المراهق للمضي قدمًا والبقاء مصمماً. هذا أكثر من مجرد "أحسنت".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F4DF4D5-C457-C0DC-B0BF-0EE1EC2C76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AD6A4F5-5FA4-7091-EE1B-E480779E3ED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643910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4d467bd822_0_76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US" b="1" dirty="0"/>
              <a:t>التكي</a:t>
            </a:r>
            <a:r>
              <a:rPr lang="ar-SA" b="1" dirty="0"/>
              <a:t>ي</a:t>
            </a:r>
            <a:r>
              <a:rPr lang="en-US" b="1" dirty="0"/>
              <a:t>ف مع السياق</a:t>
            </a:r>
          </a:p>
          <a:p>
            <a:pPr algn="r" rtl="1"/>
            <a:r>
              <a:rPr lang="en-US" dirty="0"/>
              <a:t>تكييف أمثلة المحادثة لتتناسب مع السياق المحلي.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algn="r" rtl="1"/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en-US" b="1" dirty="0">
                <a:sym typeface="Arial"/>
              </a:rPr>
              <a:t>مقدمة</a:t>
            </a:r>
          </a:p>
          <a:p>
            <a:pPr algn="r" rtl="1"/>
            <a:r>
              <a:rPr lang="en-US" dirty="0">
                <a:sym typeface="Arial"/>
              </a:rPr>
              <a:t>عرض الشريحة و</a:t>
            </a:r>
            <a:r>
              <a:rPr lang="ar-SA" dirty="0">
                <a:sym typeface="Arial"/>
              </a:rPr>
              <a:t>قم بال</a:t>
            </a:r>
            <a:r>
              <a:rPr lang="en-US" dirty="0">
                <a:sym typeface="Arial"/>
              </a:rPr>
              <a:t>طلب من </a:t>
            </a:r>
            <a:r>
              <a:rPr lang="ar-SA" dirty="0">
                <a:sym typeface="Arial"/>
              </a:rPr>
              <a:t>المشاركين</a:t>
            </a:r>
            <a:r>
              <a:rPr lang="en-US" dirty="0">
                <a:sym typeface="Arial"/>
              </a:rPr>
              <a:t> قراءة الأجزاء المختلفة.</a:t>
            </a:r>
          </a:p>
          <a:p>
            <a:pPr algn="r" rtl="1"/>
            <a:r>
              <a:rPr lang="en-US" dirty="0">
                <a:sym typeface="Arial"/>
              </a:rPr>
              <a:t>قسّم المشاركين إلى أزواج</a:t>
            </a:r>
          </a:p>
          <a:p>
            <a:pPr algn="r" rtl="1"/>
            <a:r>
              <a:rPr lang="en-US" dirty="0">
                <a:sym typeface="Arial"/>
              </a:rPr>
              <a:t>توجيه المشاركين إلى</a:t>
            </a:r>
            <a:r>
              <a:rPr lang="ar-SA" dirty="0">
                <a:sym typeface="Arial"/>
              </a:rPr>
              <a:t> </a:t>
            </a:r>
            <a:r>
              <a:rPr lang="en-US" b="1" dirty="0">
                <a:sym typeface="Arial"/>
              </a:rPr>
              <a:t>صفحة </a:t>
            </a:r>
            <a:r>
              <a:rPr lang="ar-SA" b="1" dirty="0">
                <a:sym typeface="Arial"/>
              </a:rPr>
              <a:t>دليل العمل ٦٥</a:t>
            </a:r>
            <a:r>
              <a:rPr lang="en-US" b="1" dirty="0">
                <a:sym typeface="Arial"/>
              </a:rPr>
              <a:t>: التأكيد</a:t>
            </a:r>
            <a:endParaRPr lang="en-US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اكتب مع </a:t>
            </a:r>
            <a:r>
              <a:rPr lang="ar-SA" i="1" dirty="0">
                <a:sym typeface="Arial"/>
              </a:rPr>
              <a:t>زميلك</a:t>
            </a:r>
            <a:r>
              <a:rPr lang="en-US" i="1" dirty="0">
                <a:sym typeface="Arial"/>
              </a:rPr>
              <a:t> التأكيدات للرد على الرسائل</a:t>
            </a:r>
          </a:p>
          <a:p>
            <a:pPr algn="r" rtl="1"/>
            <a:endParaRPr lang="en-US" i="1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عمل ال</a:t>
            </a:r>
            <a:r>
              <a:rPr lang="ar-SA" b="1" dirty="0"/>
              <a:t>أزواج</a:t>
            </a:r>
            <a:r>
              <a:rPr lang="en-GB" b="1" dirty="0"/>
              <a:t> </a:t>
            </a:r>
            <a:r>
              <a:rPr lang="ar-SA" sz="1200" b="1" dirty="0">
                <a:sym typeface="Arial"/>
              </a:rPr>
              <a:t>(١٠ </a:t>
            </a:r>
            <a:r>
              <a:rPr lang="en-GB" sz="1200" b="1" dirty="0">
                <a:sym typeface="Arial"/>
              </a:rPr>
              <a:t>دقائق</a:t>
            </a:r>
            <a:r>
              <a:rPr lang="ar-SA" sz="1200" b="1" dirty="0">
                <a:sym typeface="Arial"/>
              </a:rPr>
              <a:t>)</a:t>
            </a:r>
            <a:endParaRPr lang="ar-SA" b="1" dirty="0"/>
          </a:p>
          <a:p>
            <a:pPr algn="r" rtl="1"/>
            <a:r>
              <a:rPr lang="en-US" dirty="0">
                <a:sym typeface="Arial"/>
              </a:rPr>
              <a:t>امنح المشاركين </a:t>
            </a:r>
            <a:r>
              <a:rPr lang="ar-SA" dirty="0">
                <a:sym typeface="Arial"/>
              </a:rPr>
              <a:t>١٠</a:t>
            </a:r>
            <a:r>
              <a:rPr lang="en-US" dirty="0">
                <a:sym typeface="Arial"/>
              </a:rPr>
              <a:t> دقائق لإكمال</a:t>
            </a:r>
            <a:r>
              <a:rPr lang="ar-SA" dirty="0">
                <a:sym typeface="Arial"/>
              </a:rPr>
              <a:t> النشاط</a:t>
            </a:r>
            <a:endParaRPr lang="en-US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ym typeface="Arial"/>
              </a:rPr>
              <a:t>مناقشة عامة </a:t>
            </a:r>
            <a:r>
              <a:rPr lang="ar-SA" sz="1200" b="1" dirty="0">
                <a:sym typeface="Arial"/>
              </a:rPr>
              <a:t>(٥ </a:t>
            </a:r>
            <a:r>
              <a:rPr lang="en-GB" sz="1200" b="1" dirty="0">
                <a:sym typeface="Arial"/>
              </a:rPr>
              <a:t>دقائق</a:t>
            </a:r>
            <a:r>
              <a:rPr lang="ar-SA" sz="1200" b="1" dirty="0">
                <a:sym typeface="Arial"/>
              </a:rPr>
              <a:t>)</a:t>
            </a:r>
            <a:endParaRPr lang="ar-SA" b="1" dirty="0"/>
          </a:p>
          <a:p>
            <a:pPr algn="r" rtl="1"/>
            <a:r>
              <a:rPr lang="en-US" dirty="0">
                <a:sym typeface="Arial"/>
              </a:rPr>
              <a:t>اطلب من المتطوعين مشاركة </a:t>
            </a:r>
            <a:r>
              <a:rPr lang="ar-SA" dirty="0">
                <a:sym typeface="Arial"/>
              </a:rPr>
              <a:t>إ</a:t>
            </a:r>
            <a:r>
              <a:rPr lang="en-US" dirty="0">
                <a:sym typeface="Arial"/>
              </a:rPr>
              <a:t>جاباتهم</a:t>
            </a:r>
          </a:p>
          <a:p>
            <a:pPr algn="r" rtl="1"/>
            <a:r>
              <a:rPr lang="en-US" dirty="0">
                <a:sym typeface="Arial"/>
              </a:rPr>
              <a:t>راجع واستكمل مع الشريحة التالية</a:t>
            </a: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306D3A6-53CF-C4D7-15FB-C99ABAF4C6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6D85A4AC-F98B-5277-F5ED-55305365CB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203589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4d467bd822_0_76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مع السياق</a:t>
            </a:r>
          </a:p>
          <a:p>
            <a:pPr algn="r" rtl="1"/>
            <a:r>
              <a:rPr lang="en-US" dirty="0"/>
              <a:t>تكييف أمثلة المحادثة لتتناسب مع السياق المحلي.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ar-SA" dirty="0">
                <a:sym typeface="Arial"/>
              </a:rPr>
              <a:t>عرض</a:t>
            </a:r>
            <a:r>
              <a:rPr lang="en-GB" dirty="0">
                <a:sym typeface="Arial"/>
              </a:rPr>
              <a:t> الشريحة لاستكمال </a:t>
            </a:r>
            <a:r>
              <a:rPr lang="ar-SA" dirty="0">
                <a:sym typeface="Arial"/>
              </a:rPr>
              <a:t>إ</a:t>
            </a:r>
            <a:r>
              <a:rPr lang="en-GB" dirty="0">
                <a:sym typeface="Arial"/>
              </a:rPr>
              <a:t>جابات المشاركين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0B00CF5-B67B-6D90-508C-4D04756046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751C891E-9C1C-FB5F-AF88-EE492442964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983017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/>
              <a:t>يتم تقديم هذه ا</a:t>
            </a:r>
            <a:r>
              <a:rPr lang="ar-SA" i="1" dirty="0"/>
              <a:t>لتقتيات</a:t>
            </a:r>
            <a:r>
              <a:rPr lang="en-GB" i="1" dirty="0"/>
              <a:t> بشكل منفصل ولكن يتم استخدامها بشكل شائع ويتم دمجها في نفس المحادثة.</a:t>
            </a:r>
          </a:p>
          <a:p>
            <a:pPr algn="r" rtl="1"/>
            <a:r>
              <a:rPr lang="en-GB" i="1" dirty="0"/>
              <a:t>يمكنك الجمع بين التقنيات وربطها معًا عند التعلم والممارسة.</a:t>
            </a:r>
          </a:p>
          <a:p>
            <a:pPr algn="r" rtl="1"/>
            <a:r>
              <a:rPr lang="en-GB" i="1" dirty="0"/>
              <a:t>على سبيل المثال</a:t>
            </a:r>
            <a:r>
              <a:rPr lang="ar-SA" i="1" dirty="0"/>
              <a:t>، </a:t>
            </a:r>
            <a:r>
              <a:rPr lang="en-GB" i="1" dirty="0"/>
              <a:t>عند الانتقال بمحادثة نحو استكشاف البدائل يمكنك:</a:t>
            </a:r>
          </a:p>
          <a:p>
            <a:pPr lvl="1" algn="r" rtl="1"/>
            <a:r>
              <a:rPr lang="en-GB" i="1" dirty="0"/>
              <a:t>أولاً</a:t>
            </a:r>
            <a:r>
              <a:rPr lang="ar-SA" i="1" dirty="0"/>
              <a:t> جمع</a:t>
            </a:r>
            <a:r>
              <a:rPr lang="en-GB" i="1" dirty="0"/>
              <a:t> تقنيات التفكير والتأكيد</a:t>
            </a:r>
          </a:p>
          <a:p>
            <a:pPr lvl="1" algn="r" rtl="1"/>
            <a:r>
              <a:rPr lang="en-GB" i="1" dirty="0"/>
              <a:t>ثم طرح أسئلة مفتوحة مناسبة (على سبيل المثال</a:t>
            </a:r>
            <a:r>
              <a:rPr lang="ar-SA" i="1" dirty="0"/>
              <a:t>،</a:t>
            </a:r>
            <a:r>
              <a:rPr lang="en-GB" i="1" dirty="0"/>
              <a:t>اكتشاف الاستثناءات وماذا أيضًا</a:t>
            </a:r>
            <a:r>
              <a:rPr lang="ar-SA" i="1" dirty="0"/>
              <a:t>)</a:t>
            </a: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8829512-3BE3-BEF0-5DB8-78239FA669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C8713CC-0135-7D75-F66E-0359195A8A2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20395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FABFCDB-71D3-EA5F-B7A5-EA5B94C696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C713B7B-49FF-0800-41E4-47308AD072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455048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3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GB" b="1" dirty="0"/>
              <a:t>الجلسة الخامسة:</a:t>
            </a:r>
            <a:r>
              <a:rPr lang="ar-SA" b="1" dirty="0"/>
              <a:t> ٣٠ دقيقة</a:t>
            </a:r>
            <a:endParaRPr lang="en-GB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2CE94A2-2081-9C85-3D73-0921ED6C7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A2BF610A-1499-ADDA-1F09-261D329EEE3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  <a:endParaRPr lang="en-US" i="1" dirty="0">
              <a:sym typeface="Calibri"/>
            </a:endParaRPr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083CD98-F403-BFB8-C05B-F6CEE8A355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6B7EBF5C-9CE6-929F-494A-BB1F2F4C914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887725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3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>
                <a:sym typeface="Arial"/>
              </a:rPr>
              <a:t>مقدمة</a:t>
            </a:r>
          </a:p>
          <a:p>
            <a:pPr algn="r" rtl="1"/>
            <a:r>
              <a:rPr lang="en-GB" dirty="0">
                <a:sym typeface="Arial"/>
              </a:rPr>
              <a:t>توجيه المشاركين إلى</a:t>
            </a:r>
            <a:r>
              <a:rPr lang="ar-SA" dirty="0">
                <a:sym typeface="Arial"/>
              </a:rPr>
              <a:t> </a:t>
            </a:r>
            <a:r>
              <a:rPr lang="ar-SA" b="1" dirty="0">
                <a:sym typeface="Arial"/>
              </a:rPr>
              <a:t>ال</a:t>
            </a:r>
            <a:r>
              <a:rPr lang="en-GB" b="1" dirty="0">
                <a:sym typeface="Arial"/>
              </a:rPr>
              <a:t>صفحة</a:t>
            </a:r>
            <a:r>
              <a:rPr lang="ar-SA" b="1" dirty="0">
                <a:sym typeface="Arial"/>
              </a:rPr>
              <a:t> ٦٦ من دليل العمل :</a:t>
            </a:r>
            <a:r>
              <a:rPr lang="en-GB" b="1" dirty="0">
                <a:sym typeface="Arial"/>
              </a:rPr>
              <a:t> أهداف التعلم</a:t>
            </a:r>
          </a:p>
          <a:p>
            <a:pPr algn="r" rtl="1"/>
            <a:r>
              <a:rPr lang="en-GB" i="1" dirty="0">
                <a:sym typeface="Arial"/>
              </a:rPr>
              <a:t>من المهم أن تأخذ الوقت الكافي لمراجعة أهداف التعلم </a:t>
            </a:r>
            <a:r>
              <a:rPr lang="ar-SA" i="1" dirty="0">
                <a:sym typeface="Arial"/>
              </a:rPr>
              <a:t>(</a:t>
            </a:r>
            <a:r>
              <a:rPr lang="ar-SA" b="1" dirty="0">
                <a:sym typeface="Arial"/>
              </a:rPr>
              <a:t>ال</a:t>
            </a:r>
            <a:r>
              <a:rPr lang="en-GB" b="1" dirty="0">
                <a:sym typeface="Arial"/>
              </a:rPr>
              <a:t>صفحة</a:t>
            </a:r>
            <a:r>
              <a:rPr lang="ar-SA" b="1" dirty="0">
                <a:sym typeface="Arial"/>
              </a:rPr>
              <a:t> ٥٣ من دليل العمل ) </a:t>
            </a:r>
            <a:r>
              <a:rPr lang="en-GB" i="1" dirty="0">
                <a:sym typeface="Arial"/>
              </a:rPr>
              <a:t>والتفكير في إنجازاتك في نهاية هذا التدريب.</a:t>
            </a:r>
          </a:p>
          <a:p>
            <a:pPr algn="r" rtl="1"/>
            <a:r>
              <a:rPr lang="en-GB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i="1" dirty="0">
                <a:sym typeface="Arial"/>
              </a:rPr>
              <a:t>انظر إلى تدريب اليوم وأجب عن الأسئلة المتعلقة بأهداف التعلم في</a:t>
            </a:r>
            <a:r>
              <a:rPr lang="ar-SA" i="1" dirty="0">
                <a:sym typeface="Arial"/>
              </a:rPr>
              <a:t> دليل العمل </a:t>
            </a:r>
            <a:r>
              <a:rPr lang="en-GB" i="1" dirty="0">
                <a:sym typeface="Arial"/>
              </a:rPr>
              <a:t>التدريبي.</a:t>
            </a:r>
          </a:p>
          <a:p>
            <a:pPr marL="0" indent="0" algn="r" rtl="1">
              <a:buNone/>
            </a:pPr>
            <a:endParaRPr lang="en-GB" b="1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العمل الفردي </a:t>
            </a:r>
            <a:r>
              <a:rPr lang="ar-SA" b="1" dirty="0">
                <a:sym typeface="Arial"/>
              </a:rPr>
              <a:t>(٥</a:t>
            </a:r>
            <a:r>
              <a:rPr lang="en-GB" b="1" dirty="0">
                <a:sym typeface="Arial"/>
              </a:rPr>
              <a:t> 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>
              <a:defRPr/>
            </a:pPr>
            <a:r>
              <a:rPr lang="en-GB" dirty="0">
                <a:sym typeface="Arial"/>
              </a:rPr>
              <a:t>امنح المشاركين </a:t>
            </a:r>
            <a:r>
              <a:rPr lang="ar-SA" dirty="0">
                <a:sym typeface="Arial"/>
              </a:rPr>
              <a:t>٥</a:t>
            </a:r>
            <a:r>
              <a:rPr lang="en-GB" dirty="0">
                <a:sym typeface="Arial"/>
              </a:rPr>
              <a:t> دقائق لإكمال</a:t>
            </a:r>
            <a:r>
              <a:rPr lang="ar-SA" dirty="0">
                <a:sym typeface="Arial"/>
              </a:rPr>
              <a:t> النشاط</a:t>
            </a:r>
            <a:endParaRPr lang="en-GB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عامة  </a:t>
            </a:r>
            <a:r>
              <a:rPr lang="ar-SA" b="1" dirty="0">
                <a:sym typeface="Arial"/>
              </a:rPr>
              <a:t>(٥</a:t>
            </a:r>
            <a:r>
              <a:rPr lang="en-GB" b="1" dirty="0">
                <a:sym typeface="Arial"/>
              </a:rPr>
              <a:t> 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ادعُ الم</a:t>
            </a:r>
            <a:r>
              <a:rPr lang="ar-SA" dirty="0">
                <a:sym typeface="Arial"/>
              </a:rPr>
              <a:t>شارك</a:t>
            </a:r>
            <a:r>
              <a:rPr lang="en-GB" dirty="0">
                <a:sym typeface="Arial"/>
              </a:rPr>
              <a:t>ين لمشاركة أفكارهم</a:t>
            </a:r>
          </a:p>
          <a:p>
            <a:pPr algn="r" rtl="1"/>
            <a:endParaRPr lang="en-GB" i="1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مقدمة</a:t>
            </a:r>
          </a:p>
          <a:p>
            <a:pPr algn="r" rtl="1"/>
            <a:r>
              <a:rPr lang="en-GB" dirty="0">
                <a:sym typeface="Arial"/>
              </a:rPr>
              <a:t>اكمل في</a:t>
            </a:r>
            <a:r>
              <a:rPr lang="ar-SA" dirty="0">
                <a:sym typeface="Arial"/>
              </a:rPr>
              <a:t> </a:t>
            </a:r>
            <a:r>
              <a:rPr lang="ar-SA" b="1" dirty="0">
                <a:sym typeface="Arial"/>
              </a:rPr>
              <a:t>ال</a:t>
            </a:r>
            <a:r>
              <a:rPr lang="en-GB" b="1" dirty="0">
                <a:sym typeface="Arial"/>
              </a:rPr>
              <a:t>صفحة</a:t>
            </a:r>
            <a:r>
              <a:rPr lang="ar-SA" b="1" dirty="0">
                <a:sym typeface="Arial"/>
              </a:rPr>
              <a:t> ٦٦ من دليل العمل </a:t>
            </a:r>
            <a:r>
              <a:rPr lang="en-GB" b="1" dirty="0">
                <a:sym typeface="Arial"/>
              </a:rPr>
              <a:t>: ا</a:t>
            </a:r>
            <a:r>
              <a:rPr lang="ar-SA" b="1" dirty="0">
                <a:sym typeface="Arial"/>
              </a:rPr>
              <a:t>لتأمل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>
                <a:sym typeface="Arial"/>
              </a:rPr>
              <a:t>ما الذي فاجأك؟ ما هو التحدي</a:t>
            </a:r>
            <a:r>
              <a:rPr lang="ar-SA" i="1" dirty="0">
                <a:sym typeface="Arial"/>
              </a:rPr>
              <a:t> بالنسبة لك</a:t>
            </a:r>
            <a:r>
              <a:rPr lang="en-GB" i="1" dirty="0">
                <a:sym typeface="Arial"/>
              </a:rPr>
              <a:t>؟ ماذا كنت ترغب في معرفة المزيد عنه؟</a:t>
            </a:r>
          </a:p>
          <a:p>
            <a:pPr algn="r" rtl="1"/>
            <a:r>
              <a:rPr lang="en-GB" i="1" dirty="0">
                <a:sym typeface="Arial"/>
              </a:rPr>
              <a:t>اكتب تأملاتك.</a:t>
            </a:r>
          </a:p>
          <a:p>
            <a:pPr marL="0" indent="0" algn="r" rtl="1">
              <a:buNone/>
            </a:pPr>
            <a:endParaRPr lang="en-GB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>
                <a:sym typeface="Arial"/>
              </a:rPr>
              <a:t>العمل الفردي </a:t>
            </a:r>
            <a:r>
              <a:rPr lang="ar-SA" b="1" dirty="0">
                <a:sym typeface="Arial"/>
              </a:rPr>
              <a:t>(٥</a:t>
            </a:r>
            <a:r>
              <a:rPr lang="en-GB" b="1" dirty="0">
                <a:sym typeface="Arial"/>
              </a:rPr>
              <a:t> دقائق</a:t>
            </a:r>
            <a:r>
              <a:rPr lang="ar-SA" b="1" dirty="0">
                <a:sym typeface="Arial"/>
              </a:rPr>
              <a:t>)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امنح المشاركين </a:t>
            </a:r>
            <a:r>
              <a:rPr lang="ar-SA" dirty="0">
                <a:sym typeface="Arial"/>
              </a:rPr>
              <a:t>٥</a:t>
            </a:r>
            <a:r>
              <a:rPr lang="en-GB" dirty="0">
                <a:sym typeface="Arial"/>
              </a:rPr>
              <a:t> دقائق لإكمال</a:t>
            </a:r>
            <a:r>
              <a:rPr lang="ar-SA" dirty="0">
                <a:sym typeface="Arial"/>
              </a:rPr>
              <a:t> النشاط</a:t>
            </a:r>
            <a:endParaRPr lang="en-GB" b="1" dirty="0">
              <a:sym typeface="Arial"/>
            </a:endParaRPr>
          </a:p>
          <a:p>
            <a:pPr marL="0" indent="0" algn="r" rtl="1">
              <a:buNone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عامة  </a:t>
            </a:r>
            <a:r>
              <a:rPr lang="ar-SA" b="1" dirty="0">
                <a:sym typeface="Arial"/>
              </a:rPr>
              <a:t>(٥</a:t>
            </a:r>
            <a:r>
              <a:rPr lang="en-GB" b="1" dirty="0">
                <a:sym typeface="Arial"/>
              </a:rPr>
              <a:t> 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ادعُ </a:t>
            </a:r>
            <a:r>
              <a:rPr lang="ar-SA" dirty="0">
                <a:sym typeface="Arial"/>
              </a:rPr>
              <a:t>المشاركين</a:t>
            </a:r>
            <a:r>
              <a:rPr lang="en-GB" dirty="0">
                <a:sym typeface="Arial"/>
              </a:rPr>
              <a:t> لمشاركة أفكارهم</a:t>
            </a:r>
          </a:p>
          <a:p>
            <a:pPr algn="r" rtl="1"/>
            <a:r>
              <a:rPr lang="en-GB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i="0" dirty="0">
                <a:sym typeface="Arial"/>
              </a:rPr>
              <a:t>اشكر المشاركين على مشاركتهم</a:t>
            </a:r>
            <a:endParaRPr lang="en-GB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71360F71-6E06-AB8E-640A-446917AD1C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54D42B52-38F4-411B-19AB-FAD6F478DCC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g1783321e29f_0_38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اختياري إذا كان الوقت متاحًا</a:t>
            </a:r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en-US" b="1" dirty="0"/>
              <a:t>مقدمة</a:t>
            </a:r>
          </a:p>
          <a:p>
            <a:pPr algn="r" rtl="1"/>
            <a:r>
              <a:rPr lang="en-US" dirty="0"/>
              <a:t>إذا كنت جالسًا على الأرض ، اجعل الجميع يتحركون إلى جوانب الغرفة بحيث تكون ظهورهم على الحائط.</a:t>
            </a:r>
          </a:p>
          <a:p>
            <a:pPr algn="r" rtl="1"/>
            <a:r>
              <a:rPr lang="en-US" dirty="0"/>
              <a:t>إذا كنت جالسًا على كرسي ، اجعل الجميع يتحركون ليضعوا ظهورهم بالكامل على كراسيهم.</a:t>
            </a:r>
          </a:p>
          <a:p>
            <a:pPr algn="r" rtl="1"/>
            <a:r>
              <a:rPr lang="en-US" i="1" dirty="0"/>
              <a:t>سنقوم بتمرين ينشط عضلات الجذع والساقين مما يعطي إحساسًا بالبنية الجسدية</a:t>
            </a:r>
          </a:p>
          <a:p>
            <a:pPr lvl="1" algn="r" rtl="1"/>
            <a:r>
              <a:rPr lang="en-US" i="1" dirty="0"/>
              <a:t>عندما نشعر بالإرهاق</a:t>
            </a:r>
            <a:r>
              <a:rPr lang="ar-SA" i="1" dirty="0"/>
              <a:t>، </a:t>
            </a:r>
            <a:r>
              <a:rPr lang="en-US" i="1" dirty="0"/>
              <a:t>تتغير عضلاتنا غالبًا من التوتر الشديد إلى الانهيار ؛</a:t>
            </a:r>
            <a:r>
              <a:rPr lang="ar-SA" i="1" dirty="0"/>
              <a:t>تتحول </a:t>
            </a:r>
            <a:r>
              <a:rPr lang="en-US" i="1" dirty="0"/>
              <a:t>من حالة نشطة للغاية إلى حالة مفرطة في الاسترخاء.</a:t>
            </a:r>
          </a:p>
          <a:p>
            <a:pPr lvl="1" algn="r" rtl="1"/>
            <a:r>
              <a:rPr lang="en-US" i="1" dirty="0"/>
              <a:t>عندما نكون على اتصال بقوة وبنية أجسامنا</a:t>
            </a:r>
            <a:r>
              <a:rPr lang="ar-SA" i="1" dirty="0"/>
              <a:t>، </a:t>
            </a:r>
            <a:r>
              <a:rPr lang="en-US" i="1" dirty="0"/>
              <a:t>يمكن أن يساعدنا ذلك على تجاوز المشاعر الصعبة. يمكننا احتواء تجربتنا وإدارة مشاعر</a:t>
            </a:r>
            <a:r>
              <a:rPr lang="ar-SA" i="1" dirty="0"/>
              <a:t> </a:t>
            </a:r>
            <a:r>
              <a:rPr lang="en-US" i="1" dirty="0"/>
              <a:t>الإرهاق</a:t>
            </a:r>
            <a:r>
              <a:rPr lang="ar-SA" i="1" dirty="0"/>
              <a:t> لدينا</a:t>
            </a:r>
            <a:r>
              <a:rPr lang="en-US" i="1" dirty="0"/>
              <a:t> بشكل أفضل.</a:t>
            </a:r>
            <a:endParaRPr lang="en-US" b="1" dirty="0"/>
          </a:p>
          <a:p>
            <a:pPr marL="0" indent="0" algn="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en-US" b="1" dirty="0"/>
              <a:t>تمرين العناية الذاتية (15 دقيقة)</a:t>
            </a:r>
          </a:p>
          <a:p>
            <a:pPr algn="r" rtl="1"/>
            <a:r>
              <a:rPr lang="en-US" i="1" dirty="0"/>
              <a:t>تحسس قدميك على الأرض.</a:t>
            </a:r>
          </a:p>
          <a:p>
            <a:pPr lvl="1" algn="r" rtl="1"/>
            <a:r>
              <a:rPr lang="en-US" dirty="0"/>
              <a:t>توقف لمدة </a:t>
            </a:r>
            <a:r>
              <a:rPr lang="ar-SA" dirty="0"/>
              <a:t>٥ </a:t>
            </a:r>
            <a:r>
              <a:rPr lang="en-US" dirty="0"/>
              <a:t>ثوان.</a:t>
            </a:r>
          </a:p>
          <a:p>
            <a:pPr algn="r" rtl="1"/>
            <a:r>
              <a:rPr lang="en-US" i="1" dirty="0"/>
              <a:t>اشعر بثقل ساقيك.</a:t>
            </a:r>
          </a:p>
          <a:p>
            <a:pPr lvl="1" algn="r" rtl="1"/>
            <a:r>
              <a:rPr lang="en-US" dirty="0"/>
              <a:t>توقف لمدة </a:t>
            </a:r>
            <a:r>
              <a:rPr lang="ar-SA" dirty="0"/>
              <a:t>٥</a:t>
            </a:r>
            <a:r>
              <a:rPr lang="en-US" dirty="0"/>
              <a:t> ثوان.</a:t>
            </a:r>
          </a:p>
          <a:p>
            <a:pPr algn="r" rtl="1"/>
            <a:r>
              <a:rPr lang="en-US" i="1" dirty="0"/>
              <a:t>حاول </a:t>
            </a:r>
            <a:r>
              <a:rPr lang="ar-SA" i="1" dirty="0"/>
              <a:t>خبط</a:t>
            </a:r>
            <a:r>
              <a:rPr lang="en-US" i="1" dirty="0"/>
              <a:t> قدميك</a:t>
            </a:r>
            <a:r>
              <a:rPr lang="ar-SA" i="1" dirty="0"/>
              <a:t> على الأرض</a:t>
            </a:r>
            <a:r>
              <a:rPr lang="en-US" i="1" dirty="0"/>
              <a:t> بعناية وببطء من اليسار إلى اليمين </a:t>
            </a:r>
            <a:r>
              <a:rPr lang="ar-SA" i="1" dirty="0"/>
              <a:t>،</a:t>
            </a:r>
            <a:r>
              <a:rPr lang="en-US" i="1" dirty="0"/>
              <a:t> اليسار </a:t>
            </a:r>
            <a:r>
              <a:rPr lang="ar-SA" i="1" dirty="0"/>
              <a:t>،</a:t>
            </a:r>
            <a:r>
              <a:rPr lang="en-US" i="1" dirty="0"/>
              <a:t> اليمين </a:t>
            </a:r>
            <a:r>
              <a:rPr lang="ar-SA" i="1" dirty="0"/>
              <a:t>،</a:t>
            </a:r>
            <a:r>
              <a:rPr lang="en-US" i="1" dirty="0"/>
              <a:t> اليسار </a:t>
            </a:r>
            <a:r>
              <a:rPr lang="ar-SA" i="1" dirty="0"/>
              <a:t>،</a:t>
            </a:r>
            <a:r>
              <a:rPr lang="en-US" i="1" dirty="0"/>
              <a:t> اليمين.</a:t>
            </a:r>
          </a:p>
          <a:p>
            <a:pPr algn="r" rtl="1"/>
            <a:r>
              <a:rPr lang="en-US" i="1" dirty="0"/>
              <a:t>اشعر بأردافك وفخذيك يلامسان مقعد الكرسي.</a:t>
            </a:r>
          </a:p>
          <a:p>
            <a:pPr lvl="1" algn="r" rtl="1"/>
            <a:r>
              <a:rPr lang="en-US" dirty="0"/>
              <a:t>توقف لمدة </a:t>
            </a:r>
            <a:r>
              <a:rPr lang="ar-SA" dirty="0"/>
              <a:t>٥</a:t>
            </a:r>
            <a:r>
              <a:rPr lang="en-US" dirty="0"/>
              <a:t> ثوان.</a:t>
            </a:r>
          </a:p>
          <a:p>
            <a:pPr algn="r" rtl="1"/>
            <a:r>
              <a:rPr lang="en-US" i="1" dirty="0"/>
              <a:t>تحسس ظهرك على ظهر الكرسي أو الحائط.</a:t>
            </a:r>
          </a:p>
          <a:p>
            <a:pPr algn="r" rtl="1"/>
            <a:r>
              <a:rPr lang="en-US" i="1" dirty="0"/>
              <a:t>ابق هكذا ولاحظ إذا شعرت بأي فرق.</a:t>
            </a:r>
          </a:p>
          <a:p>
            <a:pPr algn="r" rtl="1"/>
            <a:r>
              <a:rPr lang="en-US" dirty="0"/>
              <a:t>توقف لمدة </a:t>
            </a:r>
            <a:r>
              <a:rPr lang="ar-SA" dirty="0"/>
              <a:t>٣٠</a:t>
            </a:r>
            <a:r>
              <a:rPr lang="en-US" dirty="0"/>
              <a:t> ثانية قبل ال</a:t>
            </a:r>
            <a:r>
              <a:rPr lang="ar-SA" dirty="0"/>
              <a:t>تحرك</a:t>
            </a:r>
            <a:endParaRPr lang="en-US" dirty="0"/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مناقشة عامة</a:t>
            </a:r>
          </a:p>
          <a:p>
            <a:pPr algn="r" rtl="1"/>
            <a:r>
              <a:rPr lang="en-US" i="1" dirty="0"/>
              <a:t>ما رأيك في هذا التمرين؟ كيف جعلك تشعر؟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394D7270-B83E-C342-C2A2-EA556F8E5E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7ADA40CB-5690-0986-6D94-0EED197D586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مسابقة</a:t>
            </a:r>
            <a:r>
              <a:rPr lang="en-US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(١٠</a:t>
            </a:r>
            <a:r>
              <a:rPr lang="en-US" b="1" dirty="0">
                <a:sym typeface="Arial"/>
              </a:rPr>
              <a:t>دقائق</a:t>
            </a:r>
            <a:r>
              <a:rPr lang="ar-SA" b="1" dirty="0">
                <a:sym typeface="Arial"/>
              </a:rPr>
              <a:t>)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/>
              <a:t>سنقوم ب</a:t>
            </a:r>
            <a:r>
              <a:rPr lang="ar-SA" i="1" dirty="0"/>
              <a:t>مسابقة</a:t>
            </a:r>
            <a:r>
              <a:rPr lang="en-US" i="1" dirty="0"/>
              <a:t> قصير</a:t>
            </a:r>
            <a:r>
              <a:rPr lang="ar-SA" i="1" dirty="0"/>
              <a:t>ة</a:t>
            </a:r>
            <a:r>
              <a:rPr lang="en-US" i="1" dirty="0"/>
              <a:t> لتلخيص الوحدة السابقة</a:t>
            </a:r>
          </a:p>
          <a:p>
            <a:pPr algn="r" rtl="1"/>
            <a:r>
              <a:rPr lang="en-US" dirty="0"/>
              <a:t>حاول أن يكون لديك مشارك مختلف للتطوع </a:t>
            </a:r>
            <a:r>
              <a:rPr lang="ar-SA" dirty="0"/>
              <a:t>ل</a:t>
            </a:r>
            <a:r>
              <a:rPr lang="en-US" dirty="0"/>
              <a:t>كل سؤال </a:t>
            </a:r>
            <a:r>
              <a:rPr lang="ar-SA" dirty="0"/>
              <a:t>في المسابقة</a:t>
            </a:r>
            <a:endParaRPr lang="en-US" dirty="0"/>
          </a:p>
          <a:p>
            <a:pPr algn="r" rtl="1"/>
            <a:r>
              <a:rPr lang="ar-SA" dirty="0"/>
              <a:t>قم بم</a:t>
            </a:r>
            <a:r>
              <a:rPr lang="en-US" dirty="0"/>
              <a:t>راجع</a:t>
            </a:r>
            <a:r>
              <a:rPr lang="ar-SA" dirty="0"/>
              <a:t>ة</a:t>
            </a:r>
            <a:r>
              <a:rPr lang="en-US" dirty="0"/>
              <a:t> الردود واستكملها بالإرشادات أدناه</a:t>
            </a:r>
          </a:p>
          <a:p>
            <a:pPr algn="r" rtl="1"/>
            <a:r>
              <a:rPr lang="en-US" b="1" dirty="0">
                <a:sym typeface="Arial"/>
              </a:rPr>
              <a:t>السؤال الأول: ما هي خطوات حل المشكلات؟</a:t>
            </a:r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التعرف على وجود مشكلة أو </a:t>
            </a:r>
            <a:r>
              <a:rPr lang="ar-SA" dirty="0"/>
              <a:t>المخاوف</a:t>
            </a:r>
            <a:r>
              <a:rPr lang="en-US" dirty="0"/>
              <a:t> وتحديدها</a:t>
            </a:r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تحليل أسباب المشكلة وتحديد الهدف</a:t>
            </a:r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تبادل الأفكار حول الحلول الممكنة أو طرق معالجة ال</a:t>
            </a:r>
            <a:r>
              <a:rPr lang="ar-SA" dirty="0"/>
              <a:t>مخاوف</a:t>
            </a:r>
            <a:endParaRPr lang="en-US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تقييم الخيارات واختيار الحلول الممكنة</a:t>
            </a:r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تنفيذ خطة الحل ال</a:t>
            </a:r>
            <a:r>
              <a:rPr lang="ar-SA" dirty="0"/>
              <a:t>ذي تم اختياره</a:t>
            </a:r>
            <a:endParaRPr lang="en-US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تقييم الفعالية و النتيجة</a:t>
            </a:r>
          </a:p>
          <a:p>
            <a:pPr algn="r" rtl="1"/>
            <a:r>
              <a:rPr lang="en-US" b="1" dirty="0"/>
              <a:t>السؤال </a:t>
            </a:r>
            <a:r>
              <a:rPr lang="ar-SA" b="1" dirty="0"/>
              <a:t>الثاني</a:t>
            </a:r>
            <a:r>
              <a:rPr lang="en-US" b="1" dirty="0"/>
              <a:t>: هل يمكنك </a:t>
            </a:r>
            <a:r>
              <a:rPr lang="ar-SA" b="1" dirty="0"/>
              <a:t>ذكر</a:t>
            </a:r>
            <a:r>
              <a:rPr lang="en-US" b="1" dirty="0"/>
              <a:t> استراتيجيات التفاوض المختلفة؟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تجنب</a:t>
            </a:r>
          </a:p>
          <a:p>
            <a:pPr lvl="1" algn="r" rtl="1"/>
            <a:r>
              <a:rPr lang="ar-SA" dirty="0"/>
              <a:t>المراعاة</a:t>
            </a:r>
            <a:endParaRPr lang="en-US" dirty="0"/>
          </a:p>
          <a:p>
            <a:pPr lvl="1" algn="r" rtl="1"/>
            <a:r>
              <a:rPr lang="ar-SA" dirty="0"/>
              <a:t>المنافسة</a:t>
            </a:r>
            <a:endParaRPr lang="en-US" dirty="0"/>
          </a:p>
          <a:p>
            <a:pPr lvl="1" algn="r" rtl="1"/>
            <a:r>
              <a:rPr lang="ar-SA" dirty="0"/>
              <a:t>ال</a:t>
            </a:r>
            <a:r>
              <a:rPr lang="en-US" dirty="0"/>
              <a:t>مساومة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تعاون</a:t>
            </a:r>
          </a:p>
          <a:p>
            <a:pPr algn="r" rtl="1"/>
            <a:r>
              <a:rPr lang="en-US" b="1" dirty="0"/>
              <a:t>السؤال </a:t>
            </a:r>
            <a:r>
              <a:rPr lang="ar-SA" b="1" dirty="0"/>
              <a:t>الثالث</a:t>
            </a:r>
            <a:r>
              <a:rPr lang="en-US" b="1" dirty="0"/>
              <a:t>: ما هي الأدوات التي يمكن استخدامها لدعم التنسيق؟</a:t>
            </a:r>
          </a:p>
          <a:p>
            <a:pPr lvl="1" algn="r" rtl="1"/>
            <a:r>
              <a:rPr lang="ar-SA" dirty="0"/>
              <a:t>خريطة البيئة </a:t>
            </a:r>
            <a:r>
              <a:rPr lang="en-US" dirty="0"/>
              <a:t>الاجتماعية </a:t>
            </a:r>
          </a:p>
          <a:p>
            <a:pPr lvl="1" algn="r" rtl="1"/>
            <a:r>
              <a:rPr lang="ar-SA" dirty="0"/>
              <a:t>مسح</a:t>
            </a:r>
            <a:r>
              <a:rPr lang="en-US" dirty="0"/>
              <a:t> الخدم</a:t>
            </a:r>
            <a:r>
              <a:rPr lang="ar-SA" dirty="0"/>
              <a:t>ات</a:t>
            </a:r>
            <a:endParaRPr lang="en-US" dirty="0"/>
          </a:p>
          <a:p>
            <a:pPr lvl="1" algn="r" rtl="1"/>
            <a:r>
              <a:rPr lang="en-US" dirty="0"/>
              <a:t>مسارات الإحالة</a:t>
            </a:r>
          </a:p>
          <a:p>
            <a:pPr lvl="1" algn="r" rtl="1"/>
            <a:r>
              <a:rPr lang="ar-SA" dirty="0"/>
              <a:t>نماذج</a:t>
            </a:r>
            <a:r>
              <a:rPr lang="en-US" dirty="0"/>
              <a:t> الإحالة</a:t>
            </a:r>
          </a:p>
          <a:p>
            <a:pPr lvl="1" algn="r" rtl="1"/>
            <a:r>
              <a:rPr lang="en-US" dirty="0"/>
              <a:t>مؤتمرات الحالة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BB796DE6-455B-E4BA-2E6D-D56CAC88EB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F5BEFF1-CA13-4B71-4325-B5D21B667DB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أهداف التعلم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>
                <a:sym typeface="Arial"/>
              </a:rPr>
              <a:t>يمكنك أيضًا ال</a:t>
            </a:r>
            <a:r>
              <a:rPr lang="ar-SA" i="1" dirty="0">
                <a:sym typeface="Arial"/>
              </a:rPr>
              <a:t>اطلاع</a:t>
            </a:r>
            <a:r>
              <a:rPr lang="en-US" i="1" dirty="0">
                <a:sym typeface="Arial"/>
              </a:rPr>
              <a:t> على هذه </a:t>
            </a:r>
            <a:r>
              <a:rPr lang="ar-SA" i="1" dirty="0">
                <a:sym typeface="Arial"/>
              </a:rPr>
              <a:t>الأهداف في </a:t>
            </a:r>
            <a:r>
              <a:rPr lang="en-US" b="1" i="1" dirty="0">
                <a:sym typeface="Arial"/>
              </a:rPr>
              <a:t>صفحة </a:t>
            </a:r>
            <a:r>
              <a:rPr lang="ar-SA" b="1" i="1" dirty="0">
                <a:sym typeface="Arial"/>
              </a:rPr>
              <a:t>دليل العمل ٤٣</a:t>
            </a:r>
            <a:r>
              <a:rPr lang="en-US" b="1" i="1" dirty="0">
                <a:sym typeface="Arial"/>
              </a:rPr>
              <a:t>: أهداف التعلم</a:t>
            </a:r>
            <a:endParaRPr lang="en-US" dirty="0"/>
          </a:p>
          <a:p>
            <a:pPr marL="0" indent="0" algn="r" rtl="1">
              <a:buNone/>
            </a:pPr>
            <a:endParaRPr lang="en-US" i="1" dirty="0">
              <a:sym typeface="Calibri"/>
            </a:endParaRPr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FCBE129-1A0F-CEFC-EED8-191D753DA4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04F3FD9-18F5-5DF3-7DAD-A804A969783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0864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مراجعة عامة</a:t>
            </a:r>
          </a:p>
          <a:p>
            <a:pPr algn="r" rtl="1"/>
            <a:r>
              <a:rPr lang="en-GB" dirty="0"/>
              <a:t>ال</a:t>
            </a:r>
            <a:r>
              <a:rPr lang="ar-SA" dirty="0"/>
              <a:t>إشارة </a:t>
            </a:r>
            <a:r>
              <a:rPr lang="en-GB" dirty="0"/>
              <a:t>إلى إطار الكفاءات من الوحدة </a:t>
            </a:r>
            <a:r>
              <a:rPr lang="ar-SA" dirty="0"/>
              <a:t>الأولى</a:t>
            </a:r>
            <a:r>
              <a:rPr lang="en-GB" dirty="0"/>
              <a:t>.</a:t>
            </a:r>
          </a:p>
          <a:p>
            <a:pPr algn="r" rtl="1"/>
            <a:r>
              <a:rPr lang="ar-SA" dirty="0"/>
              <a:t>مراجعة المؤشرات السلوكية حول كفاءات التواصل والدعم النفسي الاجتماعي معاً.</a:t>
            </a:r>
            <a:endParaRPr lang="en-BE" dirty="0"/>
          </a:p>
        </p:txBody>
      </p:sp>
      <p:sp>
        <p:nvSpPr>
          <p:cNvPr id="8" name="Slide Image Placeholder 7">
            <a:extLst>
              <a:ext uri="{FF2B5EF4-FFF2-40B4-BE49-F238E27FC236}">
                <a16:creationId xmlns:a16="http://schemas.microsoft.com/office/drawing/2014/main" id="{AC72D3A9-A283-C5EF-BBE7-EDF4B291A0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" name="Google Shape;725;p48:notes">
            <a:extLst>
              <a:ext uri="{FF2B5EF4-FFF2-40B4-BE49-F238E27FC236}">
                <a16:creationId xmlns:a16="http://schemas.microsoft.com/office/drawing/2014/main" id="{FE6BAA96-359F-DC9B-7CB3-D21A7B3DE1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8834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الثانية:</a:t>
            </a:r>
            <a:r>
              <a:rPr lang="ar-SA" b="1" dirty="0"/>
              <a:t> ٤٥ دقيقة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74B646C-426D-31E3-26E8-C95F7818E4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8E0B433-0249-B56D-12AF-ACAECB1FF1A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3349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في المستوى</a:t>
            </a:r>
            <a:r>
              <a:rPr lang="ar-SA" i="1" dirty="0"/>
              <a:t> الأول، </a:t>
            </a:r>
            <a:r>
              <a:rPr lang="en-GB" i="1" dirty="0"/>
              <a:t>تعلمنا كيفية التواصل مع الأطفال و</a:t>
            </a:r>
            <a:r>
              <a:rPr lang="ar-SA" i="1" dirty="0"/>
              <a:t>قمنا بم</a:t>
            </a:r>
            <a:r>
              <a:rPr lang="en-GB" i="1" dirty="0"/>
              <a:t>مارس</a:t>
            </a:r>
            <a:r>
              <a:rPr lang="ar-SA" i="1" dirty="0"/>
              <a:t>ة</a:t>
            </a:r>
            <a:r>
              <a:rPr lang="en-GB" i="1" dirty="0"/>
              <a:t> بعض مهارات ال</a:t>
            </a:r>
            <a:r>
              <a:rPr lang="ar-SA" i="1" dirty="0"/>
              <a:t>تواصل.</a:t>
            </a:r>
            <a:endParaRPr lang="en-GB" i="1" dirty="0"/>
          </a:p>
          <a:p>
            <a:pPr algn="r" rtl="1"/>
            <a:r>
              <a:rPr lang="en-GB" i="1" dirty="0"/>
              <a:t>هذه هي المهارات الأساسية لأخصائيي الحالة:</a:t>
            </a:r>
          </a:p>
          <a:p>
            <a:pPr lvl="1" algn="r" rtl="1"/>
            <a:r>
              <a:rPr lang="en-GB" i="1" dirty="0"/>
              <a:t>التقاط التواصل غير اللفظي للأطفال</a:t>
            </a:r>
          </a:p>
          <a:p>
            <a:pPr lvl="1" algn="r" rtl="1"/>
            <a:r>
              <a:rPr lang="en-GB" i="1" dirty="0"/>
              <a:t>استخدام لغة جسدك لتعزيز الرسائل التي ترسلها</a:t>
            </a:r>
          </a:p>
          <a:p>
            <a:pPr lvl="1" algn="r" rtl="1"/>
            <a:r>
              <a:rPr lang="en-GB" i="1" dirty="0"/>
              <a:t>الاستماع </a:t>
            </a:r>
            <a:r>
              <a:rPr lang="ar-SA" i="1" dirty="0"/>
              <a:t>الفعال</a:t>
            </a:r>
            <a:endParaRPr lang="en-GB" i="1" dirty="0"/>
          </a:p>
          <a:p>
            <a:pPr lvl="1" algn="r" rtl="1"/>
            <a:r>
              <a:rPr lang="en-GB" i="1" dirty="0"/>
              <a:t>التحدث بشكل فعال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هل يمكن لشخص أن يشرح</a:t>
            </a:r>
            <a:r>
              <a:rPr lang="ar-SA" i="1" dirty="0"/>
              <a:t>، </a:t>
            </a:r>
            <a:r>
              <a:rPr lang="en-GB" i="1" dirty="0"/>
              <a:t>بكلمات</a:t>
            </a:r>
            <a:r>
              <a:rPr lang="ar-SA" i="1" dirty="0"/>
              <a:t>ه</a:t>
            </a:r>
            <a:r>
              <a:rPr lang="en-GB" i="1" dirty="0"/>
              <a:t> الخاصة</a:t>
            </a:r>
            <a:r>
              <a:rPr lang="ar-SA" i="1" dirty="0"/>
              <a:t>، </a:t>
            </a:r>
            <a:r>
              <a:rPr lang="en-GB" i="1" dirty="0"/>
              <a:t>ما هي الأمثلة العملية لاستخدام كل من تقنيات ال</a:t>
            </a:r>
            <a:r>
              <a:rPr lang="ar-SA" i="1" dirty="0"/>
              <a:t>تواصل </a:t>
            </a:r>
            <a:r>
              <a:rPr lang="en-GB" i="1" dirty="0"/>
              <a:t>هذه؟</a:t>
            </a:r>
          </a:p>
          <a:p>
            <a:pPr algn="r" rtl="1"/>
            <a:r>
              <a:rPr lang="en-GB" dirty="0"/>
              <a:t>اكتب الردود على اللوح الورقي</a:t>
            </a:r>
          </a:p>
          <a:p>
            <a:pPr algn="r" rtl="1"/>
            <a:r>
              <a:rPr lang="en-GB" dirty="0"/>
              <a:t>مراجعة واستكمال الردود أدناه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</a:t>
            </a:r>
            <a:r>
              <a:rPr lang="en-GB" b="1" dirty="0"/>
              <a:t>جابات</a:t>
            </a:r>
          </a:p>
          <a:p>
            <a:pPr algn="r" rtl="1"/>
            <a:r>
              <a:rPr lang="en-GB" b="1" dirty="0"/>
              <a:t>تقنيات غير لفظية</a:t>
            </a:r>
          </a:p>
          <a:p>
            <a:pPr lvl="1" algn="r" rtl="1"/>
            <a:r>
              <a:rPr lang="en-GB" dirty="0"/>
              <a:t>لغة الجسد (على سبيل المثال ، عند طي الذراعين أو الاسترخاء ، أو مواجهة الجسم بعيدًا أو تجاه المتحدث ، أو الجلوس بشكل مستقيم أو الانحناء)</a:t>
            </a:r>
          </a:p>
          <a:p>
            <a:pPr lvl="1" algn="r" rtl="1"/>
            <a:r>
              <a:rPr lang="en-GB" dirty="0"/>
              <a:t>تعابير الوجه (مثل رفع الحاجبين وتغيير شكل الفم)</a:t>
            </a:r>
          </a:p>
          <a:p>
            <a:pPr lvl="1" algn="r" rtl="1"/>
            <a:r>
              <a:rPr lang="ar-SA" dirty="0"/>
              <a:t>التواصل البصري</a:t>
            </a:r>
            <a:r>
              <a:rPr lang="en-GB" dirty="0"/>
              <a:t> </a:t>
            </a:r>
            <a:r>
              <a:rPr lang="ar-SA" dirty="0"/>
              <a:t>(</a:t>
            </a:r>
            <a:r>
              <a:rPr lang="en-GB" dirty="0"/>
              <a:t>على سبيل المثال ، النظر في العين ، والنظر نحو الباب ، واستخدام العيون للتعبير عن المشاعر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r>
              <a:rPr lang="en-GB" dirty="0"/>
              <a:t>ال</a:t>
            </a:r>
            <a:r>
              <a:rPr lang="ar-SA" dirty="0"/>
              <a:t>تواصل</a:t>
            </a:r>
            <a:r>
              <a:rPr lang="en-GB" dirty="0"/>
              <a:t> الجسدي (مثل المصافحة ، ولمس الذراع ، والعناق)</a:t>
            </a:r>
          </a:p>
          <a:p>
            <a:pPr marL="0" indent="0" algn="r" rtl="1">
              <a:buNone/>
            </a:pPr>
            <a:endParaRPr lang="en-CA" b="1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CA" b="1" dirty="0">
                <a:sym typeface="Wingdings" panose="05000000000000000000" pitchFamily="2" charset="2"/>
              </a:rPr>
              <a:t></a:t>
            </a:r>
            <a:endParaRPr lang="en-BE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9747B79-1E9A-6977-6D54-CFFF2EEC7A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76D51EA-2489-CF58-DCBD-EFE5025F38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9596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9D6D-46D9-6EDF-A10F-0DB9A826D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C7445-AAC2-2304-B4B9-71B564B35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654E9-0E23-FCDC-F452-71DA4850E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C0F59-44D0-AC83-1B67-ED58FDC3F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5E6B3-44B1-3DC2-7068-97B7B7271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377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965A0-1030-88F6-4361-AAB9DE4C1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397D-E29A-B787-CB09-0ED01D496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85172-FD0D-4D2D-5E75-A3AB4574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9AD5C-6DCF-A32F-913A-F68C051F8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DA43-F3DE-31C5-7882-C4BBE5A8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5870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417A9-0C9F-9D91-5976-151ED2A18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8C3DC-C02B-8EB2-37B5-ED8FDB8AA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DDF53-6E86-BBC6-FEE0-306C52C50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06977-71FA-FE1E-602D-8521053B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5444D-A845-8227-ACB2-DC8215008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54590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2"/>
          <p:cNvSpPr/>
          <p:nvPr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42"/>
          <p:cNvSpPr txBox="1">
            <a:spLocks noGrp="1"/>
          </p:cNvSpPr>
          <p:nvPr>
            <p:ph type="title"/>
          </p:nvPr>
        </p:nvSpPr>
        <p:spPr>
          <a:xfrm>
            <a:off x="1024548" y="3099692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48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17352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3"/>
          <p:cNvSpPr txBox="1">
            <a:spLocks noGrp="1"/>
          </p:cNvSpPr>
          <p:nvPr>
            <p:ph type="title"/>
          </p:nvPr>
        </p:nvSpPr>
        <p:spPr>
          <a:xfrm>
            <a:off x="796384" y="3099692"/>
            <a:ext cx="1004285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54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9690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4"/>
          <p:cNvSpPr/>
          <p:nvPr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4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7B41"/>
              </a:buClr>
              <a:buSzPts val="3200"/>
              <a:buFont typeface="Arial"/>
              <a:buNone/>
              <a:defRPr sz="3200" b="1">
                <a:solidFill>
                  <a:schemeClr val="accent3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A83586-FB54-F1CA-020B-F565D7DE69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3ECD1D7-E5F6-FDD8-CC34-C431B3F55E72}"/>
              </a:ext>
            </a:extLst>
          </p:cNvPr>
          <p:cNvSpPr/>
          <p:nvPr userDrawn="1"/>
        </p:nvSpPr>
        <p:spPr>
          <a:xfrm>
            <a:off x="766809" y="6277443"/>
            <a:ext cx="62401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2 Module 4: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Communication and MHPSS competencies</a:t>
            </a:r>
          </a:p>
        </p:txBody>
      </p:sp>
    </p:spTree>
    <p:extLst>
      <p:ext uri="{BB962C8B-B14F-4D97-AF65-F5344CB8AC3E}">
        <p14:creationId xmlns:p14="http://schemas.microsoft.com/office/powerpoint/2010/main" val="1168868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8FDA4-E3C8-F6E8-A821-A640D62E7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6D8D2-A565-3E10-C00C-C930438D8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1F119-86EC-3F2E-E633-69E7B5C0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637F9-FE1B-0418-BE6A-9335063CC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F3332-E176-F59E-39EA-0A79056B0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3039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A4E31-888F-AA64-4511-EC392B8A0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A8BBE-5191-F6A1-B414-1793CA2BD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D81DE-34B4-9BC6-48FB-9CED79F1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09046-BF55-AE43-B953-2E1F3C76A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8E385-889B-8AA7-FD08-88988FD7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5879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99248-D168-792A-B67C-966FA97EE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D76BD-DD52-D828-DA3A-1AFACBC42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25E43-EF75-2315-86AE-AD30B9AA9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0FB84-1979-FADF-72AB-809CC1F1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606340-3292-95A3-869A-481FF863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BC389-048A-F5BC-BD33-E5B44DF5A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4553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4DD11-6F46-1797-9500-5A3167289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AFF8B-92C4-A07A-7907-9225EB7E4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B0531-2147-2AC4-2B3B-0AB0F1641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D1B6C2-2ECB-7531-FC8F-684DD06CB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5D75B7-44DB-7FE4-0573-6B6C790AF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9EC82D-86DE-4939-03FC-9772EA18D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51BCFD-DC45-4944-9261-51F27B376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393DC-DD36-C976-E6F7-4953BB9C0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90324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3140-BB3B-FC90-859E-D3E31B01E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D7F8F7-A8B7-855C-B14F-F06FDD42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7C7BBF-4F02-B327-30F4-C2D6A5BF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E3A65B-C73D-BB3B-3387-0BE34388E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0998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D701A8-A07A-3D7E-642D-23B94082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91821A-F8B8-A9FA-7469-7F53689D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12CFD-BB50-34A3-CAE1-446A9240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9680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440D4-67F4-3505-B4E1-BC2E2708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93A52-5B92-BC84-FE4A-E8E22B106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B0461-3F37-8D79-EF30-0466231EB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A7525-6936-E766-3D64-E342F14DE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52529-D130-4CD7-C971-3BBAC9D1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87B4C-849A-5031-6EF8-4C764974F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0323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CD01-207C-3918-4012-5432EF8F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5C52B1-AA99-D14E-E2F5-666AEC220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16C1B-5B89-A2EC-070C-63C3F6A69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B7E85-FAAC-4296-4902-7BBA76A58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EF465C-7517-B913-27FC-6BC130D4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1391B-565B-BB14-1C3A-DA91CAD6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61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ADFEBC-2D79-9CB1-52DA-66DD88FAF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9255E-3AAE-207F-EC7C-6D9996A84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FAF77-EC68-DB02-5F3E-702977EA5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EA6EF-EB8F-4EF6-A719-93012F53EECB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53271-E20F-81B3-B4BD-00161BB2D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8F855-628F-ADAC-B8EE-11AD07B2B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6B119-5633-46AF-8608-C828280469B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6514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9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7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1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1.sv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9.sv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1.sv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67E21B-59F3-7325-DB29-DC9B5BCA81F1}"/>
              </a:ext>
            </a:extLst>
          </p:cNvPr>
          <p:cNvSpPr txBox="1"/>
          <p:nvPr/>
        </p:nvSpPr>
        <p:spPr>
          <a:xfrm>
            <a:off x="817469" y="1420951"/>
            <a:ext cx="514041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CA" sz="4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كفاءات ال</a:t>
            </a:r>
            <a:r>
              <a:rPr lang="ar-SA" sz="4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CA" sz="4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4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الصحة النفسية و الدعم النفسي الاجتماعي</a:t>
            </a:r>
            <a:endParaRPr lang="en-CA" sz="4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800" b="1" spc="3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CA" sz="2800" b="1" spc="3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المستوى </a:t>
            </a:r>
            <a:r>
              <a:rPr lang="ar-SA" sz="2800" b="1" spc="3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الثاني</a:t>
            </a:r>
            <a:r>
              <a:rPr lang="en-CA" sz="2800" b="1" spc="3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 </a:t>
            </a:r>
            <a:r>
              <a:rPr lang="ar-SA" sz="2800" b="1" spc="3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الرابعة</a:t>
            </a:r>
            <a:endParaRPr lang="en-CA" sz="2800" b="1" spc="3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Logo  Description automatically generated">
            <a:extLst>
              <a:ext uri="{FF2B5EF4-FFF2-40B4-BE49-F238E27FC236}">
                <a16:creationId xmlns:a16="http://schemas.microsoft.com/office/drawing/2014/main" id="{D87A5753-7FB0-7664-F068-CCFD913B36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4870464"/>
            <a:ext cx="2405008" cy="923462"/>
          </a:xfrm>
          <a:prstGeom prst="rect">
            <a:avLst/>
          </a:prstGeom>
        </p:spPr>
      </p:pic>
      <p:pic>
        <p:nvPicPr>
          <p:cNvPr id="4" name="Picture 3" descr="Text  Description automatically generated">
            <a:extLst>
              <a:ext uri="{FF2B5EF4-FFF2-40B4-BE49-F238E27FC236}">
                <a16:creationId xmlns:a16="http://schemas.microsoft.com/office/drawing/2014/main" id="{628F57F5-FCD2-63F4-1A4B-8BAE673CE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4972105"/>
            <a:ext cx="2405009" cy="685884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A8D38576-8657-52A4-4D76-D64895A6C786}"/>
              </a:ext>
            </a:extLst>
          </p:cNvPr>
          <p:cNvGrpSpPr/>
          <p:nvPr/>
        </p:nvGrpSpPr>
        <p:grpSpPr>
          <a:xfrm>
            <a:off x="6627215" y="1526002"/>
            <a:ext cx="4525250" cy="4381638"/>
            <a:chOff x="7418569" y="901762"/>
            <a:chExt cx="1142910" cy="1106639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0C39CF95-4CD5-24EE-DEA5-66594D013555}"/>
                </a:ext>
              </a:extLst>
            </p:cNvPr>
            <p:cNvSpPr/>
            <p:nvPr/>
          </p:nvSpPr>
          <p:spPr>
            <a:xfrm rot="1782986">
              <a:off x="7418569" y="901762"/>
              <a:ext cx="1142910" cy="98526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5DFF551-3085-3A6A-2562-00221167FCEE}"/>
                </a:ext>
              </a:extLst>
            </p:cNvPr>
            <p:cNvGrpSpPr/>
            <p:nvPr/>
          </p:nvGrpSpPr>
          <p:grpSpPr>
            <a:xfrm>
              <a:off x="7728977" y="1124962"/>
              <a:ext cx="694936" cy="883439"/>
              <a:chOff x="5532029" y="1778008"/>
              <a:chExt cx="1463806" cy="1860868"/>
            </a:xfrm>
            <a:solidFill>
              <a:schemeClr val="bg1"/>
            </a:solidFill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49BDE579-2BB1-3AAA-4A5E-6B4E2C8C603D}"/>
                  </a:ext>
                </a:extLst>
              </p:cNvPr>
              <p:cNvGrpSpPr/>
              <p:nvPr/>
            </p:nvGrpSpPr>
            <p:grpSpPr>
              <a:xfrm>
                <a:off x="5532029" y="1778008"/>
                <a:ext cx="723055" cy="1860868"/>
                <a:chOff x="2068313" y="2482622"/>
                <a:chExt cx="376359" cy="968604"/>
              </a:xfrm>
              <a:grpFill/>
            </p:grpSpPr>
            <p:sp>
              <p:nvSpPr>
                <p:cNvPr id="16" name="Round Same Side Corner Rectangle 23">
                  <a:extLst>
                    <a:ext uri="{FF2B5EF4-FFF2-40B4-BE49-F238E27FC236}">
                      <a16:creationId xmlns:a16="http://schemas.microsoft.com/office/drawing/2014/main" id="{6A275AF9-5B1F-28E6-3419-99F4541AF99B}"/>
                    </a:ext>
                  </a:extLst>
                </p:cNvPr>
                <p:cNvSpPr/>
                <p:nvPr/>
              </p:nvSpPr>
              <p:spPr>
                <a:xfrm>
                  <a:off x="2071073" y="2923618"/>
                  <a:ext cx="372129" cy="527608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9207F379-2138-0B02-9A8A-FCB5524C584E}"/>
                    </a:ext>
                  </a:extLst>
                </p:cNvPr>
                <p:cNvSpPr/>
                <p:nvPr/>
              </p:nvSpPr>
              <p:spPr>
                <a:xfrm>
                  <a:off x="2068313" y="2482622"/>
                  <a:ext cx="376359" cy="37635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</p:grpSp>
          <p:sp>
            <p:nvSpPr>
              <p:cNvPr id="15" name="Speech Bubble: Rectangle with Corners Rounded 14">
                <a:extLst>
                  <a:ext uri="{FF2B5EF4-FFF2-40B4-BE49-F238E27FC236}">
                    <a16:creationId xmlns:a16="http://schemas.microsoft.com/office/drawing/2014/main" id="{A51FCC9E-A2D1-A121-7A91-8EA53C78E02F}"/>
                  </a:ext>
                </a:extLst>
              </p:cNvPr>
              <p:cNvSpPr/>
              <p:nvPr/>
            </p:nvSpPr>
            <p:spPr>
              <a:xfrm>
                <a:off x="6535544" y="1996974"/>
                <a:ext cx="460291" cy="327241"/>
              </a:xfrm>
              <a:prstGeom prst="wedgeRoundRectCallout">
                <a:avLst>
                  <a:gd name="adj1" fmla="val -69318"/>
                  <a:gd name="adj2" fmla="val 26564"/>
                  <a:gd name="adj3" fmla="val 1666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72">
            <a:extLst>
              <a:ext uri="{FF2B5EF4-FFF2-40B4-BE49-F238E27FC236}">
                <a16:creationId xmlns:a16="http://schemas.microsoft.com/office/drawing/2014/main" id="{121E7CF9-9A36-58AA-490A-424DECE61D96}"/>
              </a:ext>
            </a:extLst>
          </p:cNvPr>
          <p:cNvSpPr txBox="1">
            <a:spLocks/>
          </p:cNvSpPr>
          <p:nvPr/>
        </p:nvSpPr>
        <p:spPr>
          <a:xfrm>
            <a:off x="4563168" y="2076110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56924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ar-SA" dirty="0"/>
              <a:t>تلخيص</a:t>
            </a:r>
            <a:endParaRPr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D42A6C7-60CE-6DDD-3C95-C9906B5D301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D4A15076-444E-E1C4-0654-3C3F72068CCA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DE64937-034A-6483-6D81-ABE9DE0ACC0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498D3F0-EAFD-0044-4536-CD51448DF3A8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٥٤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E254493-70B5-508E-E5B9-EB5F2C380F2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7486DA2-7622-27F6-90BF-AAE6201B54A9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70FE1A43-194C-18FF-AAC2-6AA5F00A4B3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41EC51D-A4F8-7AAD-AAEA-CA4D59A436E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14D83CF-7849-619D-2B98-7D0CE98C05B0}"/>
              </a:ext>
            </a:extLst>
          </p:cNvPr>
          <p:cNvGrpSpPr/>
          <p:nvPr/>
        </p:nvGrpSpPr>
        <p:grpSpPr>
          <a:xfrm>
            <a:off x="2748331" y="2287824"/>
            <a:ext cx="2706640" cy="2828288"/>
            <a:chOff x="7345680" y="2484120"/>
            <a:chExt cx="904240" cy="94488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E9EEAB0-DC8E-F5A9-03FB-B2355FE00C3C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-Shape 20">
              <a:extLst>
                <a:ext uri="{FF2B5EF4-FFF2-40B4-BE49-F238E27FC236}">
                  <a16:creationId xmlns:a16="http://schemas.microsoft.com/office/drawing/2014/main" id="{37388147-D0C8-934C-A36F-6D2C36C97691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C55EF0E-DD78-9C77-FF70-6F108ABF4874}"/>
              </a:ext>
            </a:extLst>
          </p:cNvPr>
          <p:cNvGrpSpPr/>
          <p:nvPr/>
        </p:nvGrpSpPr>
        <p:grpSpPr>
          <a:xfrm>
            <a:off x="6436488" y="2292837"/>
            <a:ext cx="2706640" cy="2828288"/>
            <a:chOff x="7090831" y="3731241"/>
            <a:chExt cx="904240" cy="94488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E12F049-DA3E-BD62-7B73-CF81D9010237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Plus Sign 23">
              <a:extLst>
                <a:ext uri="{FF2B5EF4-FFF2-40B4-BE49-F238E27FC236}">
                  <a16:creationId xmlns:a16="http://schemas.microsoft.com/office/drawing/2014/main" id="{8822ABF6-C42F-8B83-B1D9-06B00A412CC2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72">
            <a:extLst>
              <a:ext uri="{FF2B5EF4-FFF2-40B4-BE49-F238E27FC236}">
                <a16:creationId xmlns:a16="http://schemas.microsoft.com/office/drawing/2014/main" id="{7F2F2945-9C10-509F-124A-0B01A2A61942}"/>
              </a:ext>
            </a:extLst>
          </p:cNvPr>
          <p:cNvSpPr txBox="1">
            <a:spLocks/>
          </p:cNvSpPr>
          <p:nvPr/>
        </p:nvSpPr>
        <p:spPr>
          <a:xfrm>
            <a:off x="5109079" y="1502904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148570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D786284C-AF6E-3DAD-6594-E6A475A59038}"/>
              </a:ext>
            </a:extLst>
          </p:cNvPr>
          <p:cNvGrpSpPr/>
          <p:nvPr/>
        </p:nvGrpSpPr>
        <p:grpSpPr>
          <a:xfrm>
            <a:off x="9248906" y="1094638"/>
            <a:ext cx="1198113" cy="1251960"/>
            <a:chOff x="7345680" y="2484120"/>
            <a:chExt cx="904240" cy="94488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9E935A5-B590-C934-B27E-DFC57B8CB853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4" name="L-Shape 33">
              <a:extLst>
                <a:ext uri="{FF2B5EF4-FFF2-40B4-BE49-F238E27FC236}">
                  <a16:creationId xmlns:a16="http://schemas.microsoft.com/office/drawing/2014/main" id="{B37C6858-E330-03C6-7514-82F6BD1000F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تقنيات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غير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اللفظي</a:t>
            </a:r>
            <a:endParaRPr lang="en-CA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6F27006-647D-066D-A4A0-399CD8F14310}"/>
              </a:ext>
            </a:extLst>
          </p:cNvPr>
          <p:cNvGrpSpPr/>
          <p:nvPr/>
        </p:nvGrpSpPr>
        <p:grpSpPr>
          <a:xfrm>
            <a:off x="10100008" y="4468658"/>
            <a:ext cx="1728905" cy="2045143"/>
            <a:chOff x="1566368" y="1671009"/>
            <a:chExt cx="1484707" cy="1756280"/>
          </a:xfrm>
        </p:grpSpPr>
        <p:sp>
          <p:nvSpPr>
            <p:cNvPr id="19" name="Round Same Side Corner Rectangle 35">
              <a:extLst>
                <a:ext uri="{FF2B5EF4-FFF2-40B4-BE49-F238E27FC236}">
                  <a16:creationId xmlns:a16="http://schemas.microsoft.com/office/drawing/2014/main" id="{72A329A7-F6F5-1CCF-AFBB-CA4125D474D9}"/>
                </a:ext>
              </a:extLst>
            </p:cNvPr>
            <p:cNvSpPr/>
            <p:nvPr/>
          </p:nvSpPr>
          <p:spPr>
            <a:xfrm flipH="1">
              <a:off x="2523420" y="2874620"/>
              <a:ext cx="523773" cy="55266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AD5269A-3CFB-0F6A-E50F-4A88BEA9D075}"/>
                </a:ext>
              </a:extLst>
            </p:cNvPr>
            <p:cNvSpPr/>
            <p:nvPr/>
          </p:nvSpPr>
          <p:spPr>
            <a:xfrm flipH="1">
              <a:off x="2521348" y="2258526"/>
              <a:ext cx="529727" cy="525791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ound Same Side Corner Rectangle 37">
              <a:extLst>
                <a:ext uri="{FF2B5EF4-FFF2-40B4-BE49-F238E27FC236}">
                  <a16:creationId xmlns:a16="http://schemas.microsoft.com/office/drawing/2014/main" id="{B8230E4F-7675-E754-9341-C3D84DBB369A}"/>
                </a:ext>
              </a:extLst>
            </p:cNvPr>
            <p:cNvSpPr/>
            <p:nvPr/>
          </p:nvSpPr>
          <p:spPr>
            <a:xfrm flipH="1">
              <a:off x="1568437" y="2287102"/>
              <a:ext cx="523775" cy="114018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17F5768-BF98-4A9B-F195-EE8AB0EABFC3}"/>
                </a:ext>
              </a:extLst>
            </p:cNvPr>
            <p:cNvSpPr/>
            <p:nvPr/>
          </p:nvSpPr>
          <p:spPr>
            <a:xfrm flipH="1">
              <a:off x="1566368" y="1671009"/>
              <a:ext cx="529729" cy="52579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A5105EF-D640-94CB-5BBD-9C367A65189C}"/>
                </a:ext>
              </a:extLst>
            </p:cNvPr>
            <p:cNvGrpSpPr/>
            <p:nvPr/>
          </p:nvGrpSpPr>
          <p:grpSpPr>
            <a:xfrm rot="12543487" flipH="1">
              <a:off x="2214846" y="2220130"/>
              <a:ext cx="382511" cy="588113"/>
              <a:chOff x="2854695" y="2147881"/>
              <a:chExt cx="347952" cy="558222"/>
            </a:xfrm>
            <a:solidFill>
              <a:schemeClr val="accent3">
                <a:lumMod val="75000"/>
              </a:schemeClr>
            </a:solidFill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00FA2AF5-3953-5E82-E387-C3AE60BF54AD}"/>
                  </a:ext>
                </a:extLst>
              </p:cNvPr>
              <p:cNvSpPr/>
              <p:nvPr/>
            </p:nvSpPr>
            <p:spPr>
              <a:xfrm rot="20708745">
                <a:off x="2966211" y="2147881"/>
                <a:ext cx="236436" cy="67016"/>
              </a:xfrm>
              <a:prstGeom prst="roundRect">
                <a:avLst>
                  <a:gd name="adj" fmla="val 4011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1F40E130-839B-1585-7905-610493D1E355}"/>
                  </a:ext>
                </a:extLst>
              </p:cNvPr>
              <p:cNvSpPr/>
              <p:nvPr/>
            </p:nvSpPr>
            <p:spPr>
              <a:xfrm rot="1447195">
                <a:off x="2891577" y="2375527"/>
                <a:ext cx="236436" cy="67016"/>
              </a:xfrm>
              <a:prstGeom prst="roundRect">
                <a:avLst>
                  <a:gd name="adj" fmla="val 4011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A5E19FD8-F64C-A971-55CD-69640BC02EE8}"/>
                  </a:ext>
                </a:extLst>
              </p:cNvPr>
              <p:cNvSpPr/>
              <p:nvPr/>
            </p:nvSpPr>
            <p:spPr>
              <a:xfrm rot="3283941">
                <a:off x="2769985" y="2554377"/>
                <a:ext cx="236436" cy="67016"/>
              </a:xfrm>
              <a:prstGeom prst="roundRect">
                <a:avLst>
                  <a:gd name="adj" fmla="val 4011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F0FFB32-3439-0207-26EC-463CB3EBEE6C}"/>
              </a:ext>
            </a:extLst>
          </p:cNvPr>
          <p:cNvGrpSpPr/>
          <p:nvPr/>
        </p:nvGrpSpPr>
        <p:grpSpPr>
          <a:xfrm>
            <a:off x="1791208" y="1105614"/>
            <a:ext cx="1198113" cy="1251960"/>
            <a:chOff x="7090831" y="3731241"/>
            <a:chExt cx="904240" cy="94488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7AED0F9-9F5C-276D-6241-64D48BA4C5D8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7" name="Plus Sign 36">
              <a:extLst>
                <a:ext uri="{FF2B5EF4-FFF2-40B4-BE49-F238E27FC236}">
                  <a16:creationId xmlns:a16="http://schemas.microsoft.com/office/drawing/2014/main" id="{6C8F0EDC-3A63-6675-5829-0D0AC691A456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E5B8A424-D75D-6F58-F286-92E37B30757D}"/>
              </a:ext>
            </a:extLst>
          </p:cNvPr>
          <p:cNvSpPr txBox="1"/>
          <p:nvPr/>
        </p:nvSpPr>
        <p:spPr>
          <a:xfrm>
            <a:off x="1167230" y="1902640"/>
            <a:ext cx="3876782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لا تفعل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جسم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جامد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متوتر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الوقوف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فوق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مستوى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استخدام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إيماءات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اليد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الذراع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قد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تبدو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كبيرة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عدوانية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الابتعاد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إدارة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ظه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طفل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عدم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التواصل البصري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مع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الوقوف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"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قريبًا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جدًا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،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وعدم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منح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"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مساحة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شخصية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كافية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لمس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غير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مناسب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ثقافة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617CAB4-4C74-5AEC-5030-13130FB8FF34}"/>
              </a:ext>
            </a:extLst>
          </p:cNvPr>
          <p:cNvSpPr txBox="1"/>
          <p:nvPr/>
        </p:nvSpPr>
        <p:spPr>
          <a:xfrm>
            <a:off x="5475220" y="1901181"/>
            <a:ext cx="4087690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إفعل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الحفاظ على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لغة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الجسد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الهادئة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والمرتاحة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الجلوس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مستوى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لغة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جسد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مفتوحة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بدون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أذرع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أرجل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مطوية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مواجهة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تعابير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وجه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مشجعة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مثل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الإيماء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والابتسام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لتواصل البصري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الذي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ينقل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المشاعر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مثل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الابتسام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بالعينين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556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>
            <a:extLst>
              <a:ext uri="{FF2B5EF4-FFF2-40B4-BE49-F238E27FC236}">
                <a16:creationId xmlns:a16="http://schemas.microsoft.com/office/drawing/2014/main" id="{D9E2D02E-FBB3-4767-BB37-3F850FCEB930}"/>
              </a:ext>
            </a:extLst>
          </p:cNvPr>
          <p:cNvSpPr txBox="1"/>
          <p:nvPr/>
        </p:nvSpPr>
        <p:spPr>
          <a:xfrm>
            <a:off x="701619" y="3503938"/>
            <a:ext cx="240219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تلخيص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استخدام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كلماتك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الخاصة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إعادة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الصياغة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لإعطاء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لمحة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عامة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عما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قاله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للتأكد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أنك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فهمت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الصورة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الكلية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بشكل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صحيح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5BD516A-1C72-49D8-AA6B-345B53D12268}"/>
              </a:ext>
            </a:extLst>
          </p:cNvPr>
          <p:cNvSpPr txBox="1"/>
          <p:nvPr/>
        </p:nvSpPr>
        <p:spPr>
          <a:xfrm>
            <a:off x="3486954" y="3503938"/>
            <a:ext cx="240219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الانعكاس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محاكاة أو تكرار ما يقوله الطفل. تستخدم (انعكاس للطفل) نفس الكلمات التي استخدمها الطفل.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22DF0343-EE4C-49B3-B1BD-3AC41F7F5E31}"/>
              </a:ext>
            </a:extLst>
          </p:cNvPr>
          <p:cNvSpPr txBox="1"/>
          <p:nvPr/>
        </p:nvSpPr>
        <p:spPr>
          <a:xfrm>
            <a:off x="6272289" y="3503938"/>
            <a:ext cx="2402193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توضيح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طلب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مزيد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من المعلومات حول شيء قاله الطفل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D0DF78C7-77E7-4EDE-AE67-E8DA71B62329}"/>
              </a:ext>
            </a:extLst>
          </p:cNvPr>
          <p:cNvSpPr txBox="1"/>
          <p:nvPr/>
        </p:nvSpPr>
        <p:spPr>
          <a:xfrm>
            <a:off x="9057623" y="3503938"/>
            <a:ext cx="240219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التأكيد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استخدام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كلمات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إشارات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أخرى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لإظهار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أنك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تستمع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وت</a:t>
            </a:r>
            <a:r>
              <a:rPr lang="ar-SA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ؤكد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مشاعر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93349A72-2A88-470F-AE99-2A729DC66C0B}"/>
              </a:ext>
            </a:extLst>
          </p:cNvPr>
          <p:cNvSpPr/>
          <p:nvPr/>
        </p:nvSpPr>
        <p:spPr>
          <a:xfrm>
            <a:off x="1401934" y="2195947"/>
            <a:ext cx="868969" cy="8689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D066D581-756C-4B08-B7E5-0DC20BBDC289}"/>
              </a:ext>
            </a:extLst>
          </p:cNvPr>
          <p:cNvSpPr/>
          <p:nvPr/>
        </p:nvSpPr>
        <p:spPr>
          <a:xfrm>
            <a:off x="1338752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3CBCE70E-EFAD-4EF5-B6FC-86F28E69AA70}"/>
              </a:ext>
            </a:extLst>
          </p:cNvPr>
          <p:cNvSpPr/>
          <p:nvPr/>
        </p:nvSpPr>
        <p:spPr>
          <a:xfrm>
            <a:off x="2190992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0" name="Arc 169">
            <a:extLst>
              <a:ext uri="{FF2B5EF4-FFF2-40B4-BE49-F238E27FC236}">
                <a16:creationId xmlns:a16="http://schemas.microsoft.com/office/drawing/2014/main" id="{CC2AD6FA-7F85-45D7-9CBB-65633A024BA4}"/>
              </a:ext>
            </a:extLst>
          </p:cNvPr>
          <p:cNvSpPr/>
          <p:nvPr/>
        </p:nvSpPr>
        <p:spPr>
          <a:xfrm>
            <a:off x="559575" y="2013761"/>
            <a:ext cx="810768" cy="810768"/>
          </a:xfrm>
          <a:prstGeom prst="arc">
            <a:avLst>
              <a:gd name="adj1" fmla="val 2568393"/>
              <a:gd name="adj2" fmla="val 6686864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1" name="Arc 170">
            <a:extLst>
              <a:ext uri="{FF2B5EF4-FFF2-40B4-BE49-F238E27FC236}">
                <a16:creationId xmlns:a16="http://schemas.microsoft.com/office/drawing/2014/main" id="{A5A51893-7BCA-4427-B959-4AAAA1AE35F5}"/>
              </a:ext>
            </a:extLst>
          </p:cNvPr>
          <p:cNvSpPr/>
          <p:nvPr/>
        </p:nvSpPr>
        <p:spPr>
          <a:xfrm>
            <a:off x="496393" y="2263535"/>
            <a:ext cx="810768" cy="810768"/>
          </a:xfrm>
          <a:prstGeom prst="arc">
            <a:avLst>
              <a:gd name="adj1" fmla="val 909026"/>
              <a:gd name="adj2" fmla="val 4616107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3C21570-E5AF-4D59-ADBC-C2AAFF3F7E24}"/>
              </a:ext>
            </a:extLst>
          </p:cNvPr>
          <p:cNvSpPr/>
          <p:nvPr/>
        </p:nvSpPr>
        <p:spPr>
          <a:xfrm>
            <a:off x="4187269" y="2195947"/>
            <a:ext cx="868969" cy="8689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DB310A6-A079-4673-A065-96B6B6E43D10}"/>
              </a:ext>
            </a:extLst>
          </p:cNvPr>
          <p:cNvSpPr/>
          <p:nvPr/>
        </p:nvSpPr>
        <p:spPr>
          <a:xfrm>
            <a:off x="4124087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CB51FECA-24F9-4B2F-8EBB-8575BE84A692}"/>
              </a:ext>
            </a:extLst>
          </p:cNvPr>
          <p:cNvSpPr/>
          <p:nvPr/>
        </p:nvSpPr>
        <p:spPr>
          <a:xfrm>
            <a:off x="4976327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6" name="Arc 175">
            <a:extLst>
              <a:ext uri="{FF2B5EF4-FFF2-40B4-BE49-F238E27FC236}">
                <a16:creationId xmlns:a16="http://schemas.microsoft.com/office/drawing/2014/main" id="{5FC33D6D-E830-43FE-961F-05094AADB75B}"/>
              </a:ext>
            </a:extLst>
          </p:cNvPr>
          <p:cNvSpPr/>
          <p:nvPr/>
        </p:nvSpPr>
        <p:spPr>
          <a:xfrm>
            <a:off x="3344910" y="2013761"/>
            <a:ext cx="810768" cy="810768"/>
          </a:xfrm>
          <a:prstGeom prst="arc">
            <a:avLst>
              <a:gd name="adj1" fmla="val 2568393"/>
              <a:gd name="adj2" fmla="val 6686864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7" name="Arc 176">
            <a:extLst>
              <a:ext uri="{FF2B5EF4-FFF2-40B4-BE49-F238E27FC236}">
                <a16:creationId xmlns:a16="http://schemas.microsoft.com/office/drawing/2014/main" id="{60FA46E3-27A6-416D-9C9C-C30D87EED4E7}"/>
              </a:ext>
            </a:extLst>
          </p:cNvPr>
          <p:cNvSpPr/>
          <p:nvPr/>
        </p:nvSpPr>
        <p:spPr>
          <a:xfrm>
            <a:off x="3281728" y="2263535"/>
            <a:ext cx="810768" cy="810768"/>
          </a:xfrm>
          <a:prstGeom prst="arc">
            <a:avLst>
              <a:gd name="adj1" fmla="val 909026"/>
              <a:gd name="adj2" fmla="val 4616107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A5CEB2C9-3F08-4F40-956C-9D25256FD9D1}"/>
              </a:ext>
            </a:extLst>
          </p:cNvPr>
          <p:cNvSpPr/>
          <p:nvPr/>
        </p:nvSpPr>
        <p:spPr>
          <a:xfrm>
            <a:off x="7145601" y="2195947"/>
            <a:ext cx="868969" cy="8689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F0383124-8C58-4FE3-B60D-28B00A53E1A0}"/>
              </a:ext>
            </a:extLst>
          </p:cNvPr>
          <p:cNvSpPr/>
          <p:nvPr/>
        </p:nvSpPr>
        <p:spPr>
          <a:xfrm>
            <a:off x="7082419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3A02E39C-02E6-4CA6-B011-92EB1480892B}"/>
              </a:ext>
            </a:extLst>
          </p:cNvPr>
          <p:cNvSpPr/>
          <p:nvPr/>
        </p:nvSpPr>
        <p:spPr>
          <a:xfrm>
            <a:off x="7934659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2" name="Arc 181">
            <a:extLst>
              <a:ext uri="{FF2B5EF4-FFF2-40B4-BE49-F238E27FC236}">
                <a16:creationId xmlns:a16="http://schemas.microsoft.com/office/drawing/2014/main" id="{695A6809-B5ED-41EC-8949-64D888CF7AF3}"/>
              </a:ext>
            </a:extLst>
          </p:cNvPr>
          <p:cNvSpPr/>
          <p:nvPr/>
        </p:nvSpPr>
        <p:spPr>
          <a:xfrm>
            <a:off x="6303242" y="2013761"/>
            <a:ext cx="810768" cy="810768"/>
          </a:xfrm>
          <a:prstGeom prst="arc">
            <a:avLst>
              <a:gd name="adj1" fmla="val 2568393"/>
              <a:gd name="adj2" fmla="val 6686864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3" name="Arc 182">
            <a:extLst>
              <a:ext uri="{FF2B5EF4-FFF2-40B4-BE49-F238E27FC236}">
                <a16:creationId xmlns:a16="http://schemas.microsoft.com/office/drawing/2014/main" id="{D1F282A8-C136-4C34-ABE7-401C9DCAF3E7}"/>
              </a:ext>
            </a:extLst>
          </p:cNvPr>
          <p:cNvSpPr/>
          <p:nvPr/>
        </p:nvSpPr>
        <p:spPr>
          <a:xfrm>
            <a:off x="6240060" y="2263535"/>
            <a:ext cx="810768" cy="810768"/>
          </a:xfrm>
          <a:prstGeom prst="arc">
            <a:avLst>
              <a:gd name="adj1" fmla="val 909026"/>
              <a:gd name="adj2" fmla="val 4616107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24F4D3BA-7DD0-4F9D-991C-C3FC48369BC2}"/>
              </a:ext>
            </a:extLst>
          </p:cNvPr>
          <p:cNvSpPr/>
          <p:nvPr/>
        </p:nvSpPr>
        <p:spPr>
          <a:xfrm>
            <a:off x="9849529" y="2195947"/>
            <a:ext cx="868969" cy="8689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99B32FDE-7FC1-4860-A931-4B10EBDB9362}"/>
              </a:ext>
            </a:extLst>
          </p:cNvPr>
          <p:cNvSpPr/>
          <p:nvPr/>
        </p:nvSpPr>
        <p:spPr>
          <a:xfrm>
            <a:off x="9786347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FB8F04A5-E3A1-4512-8AC4-500C388F9C67}"/>
              </a:ext>
            </a:extLst>
          </p:cNvPr>
          <p:cNvSpPr/>
          <p:nvPr/>
        </p:nvSpPr>
        <p:spPr>
          <a:xfrm>
            <a:off x="10638587" y="2573281"/>
            <a:ext cx="143093" cy="19127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8" name="Arc 187">
            <a:extLst>
              <a:ext uri="{FF2B5EF4-FFF2-40B4-BE49-F238E27FC236}">
                <a16:creationId xmlns:a16="http://schemas.microsoft.com/office/drawing/2014/main" id="{508E6288-1C34-4B1B-8A95-431CE94310FD}"/>
              </a:ext>
            </a:extLst>
          </p:cNvPr>
          <p:cNvSpPr/>
          <p:nvPr/>
        </p:nvSpPr>
        <p:spPr>
          <a:xfrm>
            <a:off x="9007170" y="2013761"/>
            <a:ext cx="810768" cy="810768"/>
          </a:xfrm>
          <a:prstGeom prst="arc">
            <a:avLst>
              <a:gd name="adj1" fmla="val 2568393"/>
              <a:gd name="adj2" fmla="val 6686864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9" name="Arc 188">
            <a:extLst>
              <a:ext uri="{FF2B5EF4-FFF2-40B4-BE49-F238E27FC236}">
                <a16:creationId xmlns:a16="http://schemas.microsoft.com/office/drawing/2014/main" id="{9869E86E-DEC1-4057-92FC-7D2B215FD8BD}"/>
              </a:ext>
            </a:extLst>
          </p:cNvPr>
          <p:cNvSpPr/>
          <p:nvPr/>
        </p:nvSpPr>
        <p:spPr>
          <a:xfrm>
            <a:off x="8943988" y="2263535"/>
            <a:ext cx="810768" cy="810768"/>
          </a:xfrm>
          <a:prstGeom prst="arc">
            <a:avLst>
              <a:gd name="adj1" fmla="val 909026"/>
              <a:gd name="adj2" fmla="val 4616107"/>
            </a:avLst>
          </a:prstGeom>
          <a:ln w="5715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BA2EE846-4D5A-B0BF-6D34-0CA7F7D88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تقنيات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الاستماع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الفعال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236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ft Bracket 13">
            <a:extLst>
              <a:ext uri="{FF2B5EF4-FFF2-40B4-BE49-F238E27FC236}">
                <a16:creationId xmlns:a16="http://schemas.microsoft.com/office/drawing/2014/main" id="{D3934FC1-8B85-EE3A-993C-DA7ADF1FB684}"/>
              </a:ext>
            </a:extLst>
          </p:cNvPr>
          <p:cNvSpPr/>
          <p:nvPr/>
        </p:nvSpPr>
        <p:spPr>
          <a:xfrm rot="16200000">
            <a:off x="5718183" y="1173199"/>
            <a:ext cx="755635" cy="8199123"/>
          </a:xfrm>
          <a:prstGeom prst="leftBracket">
            <a:avLst>
              <a:gd name="adj" fmla="val 169003"/>
            </a:avLst>
          </a:prstGeom>
          <a:ln w="57150">
            <a:solidFill>
              <a:schemeClr val="accent3">
                <a:lumMod val="75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7EF8C2-3019-FEEE-0BD7-48AFFBC10BFB}"/>
              </a:ext>
            </a:extLst>
          </p:cNvPr>
          <p:cNvSpPr txBox="1"/>
          <p:nvPr/>
        </p:nvSpPr>
        <p:spPr>
          <a:xfrm>
            <a:off x="2331674" y="1514128"/>
            <a:ext cx="752865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استخدام كلمات بسيطة</a:t>
            </a:r>
          </a:p>
          <a:p>
            <a:pPr algn="ct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استخدام جمل أقصر</a:t>
            </a:r>
          </a:p>
          <a:p>
            <a:pPr algn="ct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اشرح ما تعنيه الكلمات والأشياء المختلفة</a:t>
            </a:r>
          </a:p>
          <a:p>
            <a:pPr algn="ct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كرر وأعد صياغة نفسك</a:t>
            </a:r>
          </a:p>
          <a:p>
            <a:pPr algn="ct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اختيار كلماتك بعناية</a:t>
            </a:r>
          </a:p>
          <a:p>
            <a:pPr algn="ct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تجنب لغة إصدار الأحكام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لغة ال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وصمة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 rtl="1">
              <a:spcAft>
                <a:spcPts val="1200"/>
              </a:spcAft>
            </a:pP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التفكير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اللغة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يجب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استخدامها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لوصف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المو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ض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يع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الحساسة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>
              <a:spcAft>
                <a:spcPts val="1200"/>
              </a:spcAft>
            </a:pP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استخدم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كلمات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مختلفة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ب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حسب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من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تتحدث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إليه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3C648AE-7BC7-3235-15A9-72DD102E37FA}"/>
              </a:ext>
            </a:extLst>
          </p:cNvPr>
          <p:cNvGrpSpPr/>
          <p:nvPr/>
        </p:nvGrpSpPr>
        <p:grpSpPr>
          <a:xfrm flipH="1">
            <a:off x="889653" y="3278058"/>
            <a:ext cx="681235" cy="1867833"/>
            <a:chOff x="2809318" y="6992112"/>
            <a:chExt cx="238682" cy="531114"/>
          </a:xfrm>
          <a:solidFill>
            <a:schemeClr val="accent3">
              <a:lumMod val="75000"/>
            </a:schemeClr>
          </a:solidFill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3CDF264-E8D2-2B63-DEB1-398B7648CFC7}"/>
                </a:ext>
              </a:extLst>
            </p:cNvPr>
            <p:cNvSpPr/>
            <p:nvPr/>
          </p:nvSpPr>
          <p:spPr>
            <a:xfrm>
              <a:off x="2871216" y="6992112"/>
              <a:ext cx="176784" cy="17678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7BB9C728-5DDD-CF4A-F561-461E49C3A328}"/>
                </a:ext>
              </a:extLst>
            </p:cNvPr>
            <p:cNvSpPr/>
            <p:nvPr/>
          </p:nvSpPr>
          <p:spPr>
            <a:xfrm>
              <a:off x="2871216" y="7346442"/>
              <a:ext cx="176784" cy="17678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A991DA00-13C0-52CF-339F-799EAEA97B78}"/>
                </a:ext>
              </a:extLst>
            </p:cNvPr>
            <p:cNvSpPr/>
            <p:nvPr/>
          </p:nvSpPr>
          <p:spPr>
            <a:xfrm flipH="1">
              <a:off x="2809318" y="7054216"/>
              <a:ext cx="176784" cy="403860"/>
            </a:xfrm>
            <a:prstGeom prst="arc">
              <a:avLst>
                <a:gd name="adj1" fmla="val 16200000"/>
                <a:gd name="adj2" fmla="val 5377189"/>
              </a:avLst>
            </a:prstGeom>
            <a:grpFill/>
            <a:ln w="4254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6076A28-74EE-0FC5-6E2D-D691E38332C0}"/>
              </a:ext>
            </a:extLst>
          </p:cNvPr>
          <p:cNvGrpSpPr/>
          <p:nvPr/>
        </p:nvGrpSpPr>
        <p:grpSpPr>
          <a:xfrm>
            <a:off x="10614722" y="3278058"/>
            <a:ext cx="655007" cy="1867833"/>
            <a:chOff x="2809318" y="6992112"/>
            <a:chExt cx="238682" cy="531114"/>
          </a:xfrm>
          <a:solidFill>
            <a:schemeClr val="accent3">
              <a:lumMod val="75000"/>
            </a:schemeClr>
          </a:solidFill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50FB84C0-D186-D348-D4FC-F098AB4916C6}"/>
                </a:ext>
              </a:extLst>
            </p:cNvPr>
            <p:cNvSpPr/>
            <p:nvPr/>
          </p:nvSpPr>
          <p:spPr>
            <a:xfrm>
              <a:off x="2871216" y="6992112"/>
              <a:ext cx="176784" cy="17678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61961E5A-B2EA-E65B-E1B1-9E802E093655}"/>
                </a:ext>
              </a:extLst>
            </p:cNvPr>
            <p:cNvSpPr/>
            <p:nvPr/>
          </p:nvSpPr>
          <p:spPr>
            <a:xfrm>
              <a:off x="2871216" y="7346442"/>
              <a:ext cx="176784" cy="17678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DD39BA6-1424-486B-87FA-428FDEF14FB5}"/>
                </a:ext>
              </a:extLst>
            </p:cNvPr>
            <p:cNvSpPr/>
            <p:nvPr/>
          </p:nvSpPr>
          <p:spPr>
            <a:xfrm flipH="1">
              <a:off x="2809318" y="7054216"/>
              <a:ext cx="176784" cy="403860"/>
            </a:xfrm>
            <a:prstGeom prst="arc">
              <a:avLst>
                <a:gd name="adj1" fmla="val 16200000"/>
                <a:gd name="adj2" fmla="val 5377189"/>
              </a:avLst>
            </a:prstGeom>
            <a:grpFill/>
            <a:ln w="4254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E3ABA593-97E3-B817-4AA5-D178F937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تقنيات التحدث الفعال</a:t>
            </a:r>
          </a:p>
        </p:txBody>
      </p:sp>
    </p:spTree>
    <p:extLst>
      <p:ext uri="{BB962C8B-B14F-4D97-AF65-F5344CB8AC3E}">
        <p14:creationId xmlns:p14="http://schemas.microsoft.com/office/powerpoint/2010/main" val="3835460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25F02-89F2-D03F-257F-5F6FDCF6D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Google Shape;659;p19">
            <a:extLst>
              <a:ext uri="{FF2B5EF4-FFF2-40B4-BE49-F238E27FC236}">
                <a16:creationId xmlns:a16="http://schemas.microsoft.com/office/drawing/2014/main" id="{10314626-0BF6-3FED-C81C-16FA7FCB03E1}"/>
              </a:ext>
            </a:extLst>
          </p:cNvPr>
          <p:cNvSpPr/>
          <p:nvPr/>
        </p:nvSpPr>
        <p:spPr>
          <a:xfrm>
            <a:off x="5849649" y="2085340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" name="Google Shape;659;p19">
            <a:extLst>
              <a:ext uri="{FF2B5EF4-FFF2-40B4-BE49-F238E27FC236}">
                <a16:creationId xmlns:a16="http://schemas.microsoft.com/office/drawing/2014/main" id="{3D3DAC26-7FD7-59B9-7E0D-86D19A4D3E16}"/>
              </a:ext>
            </a:extLst>
          </p:cNvPr>
          <p:cNvSpPr/>
          <p:nvPr/>
        </p:nvSpPr>
        <p:spPr>
          <a:xfrm>
            <a:off x="2189795" y="2085340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D19AD7-62F5-918A-5A32-0973403E849B}"/>
              </a:ext>
            </a:extLst>
          </p:cNvPr>
          <p:cNvSpPr txBox="1"/>
          <p:nvPr/>
        </p:nvSpPr>
        <p:spPr>
          <a:xfrm>
            <a:off x="7953907" y="3512598"/>
            <a:ext cx="33998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سيعزز التواصل غير اللفظي ، إذا تم استخدامه بشكل صحيح ما يقال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955EA2-E7D7-5743-6C48-5E5EB93B834C}"/>
              </a:ext>
            </a:extLst>
          </p:cNvPr>
          <p:cNvSpPr txBox="1"/>
          <p:nvPr/>
        </p:nvSpPr>
        <p:spPr>
          <a:xfrm>
            <a:off x="4744175" y="3512598"/>
            <a:ext cx="32624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ستجعل تقنيات الاستماع ال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فعال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الشخص يشعر بأنه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يتم سماعه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وتشجعه على مواصلة الحديث</a:t>
            </a:r>
          </a:p>
        </p:txBody>
      </p:sp>
      <p:sp>
        <p:nvSpPr>
          <p:cNvPr id="11" name="Google Shape;659;p19">
            <a:extLst>
              <a:ext uri="{FF2B5EF4-FFF2-40B4-BE49-F238E27FC236}">
                <a16:creationId xmlns:a16="http://schemas.microsoft.com/office/drawing/2014/main" id="{C94BDEC0-5CF1-D70F-2EC3-5BA5893BB378}"/>
              </a:ext>
            </a:extLst>
          </p:cNvPr>
          <p:cNvSpPr/>
          <p:nvPr/>
        </p:nvSpPr>
        <p:spPr>
          <a:xfrm>
            <a:off x="9331705" y="2085340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428C57-A4B4-B621-864D-8F327FB7F0AC}"/>
              </a:ext>
            </a:extLst>
          </p:cNvPr>
          <p:cNvSpPr txBox="1"/>
          <p:nvPr/>
        </p:nvSpPr>
        <p:spPr>
          <a:xfrm>
            <a:off x="1324148" y="3721161"/>
            <a:ext cx="25916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اخت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ار كلماتك بعناية</a:t>
            </a:r>
          </a:p>
        </p:txBody>
      </p:sp>
    </p:spTree>
    <p:extLst>
      <p:ext uri="{BB962C8B-B14F-4D97-AF65-F5344CB8AC3E}">
        <p14:creationId xmlns:p14="http://schemas.microsoft.com/office/powerpoint/2010/main" val="2014966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F521D07-EB9A-19F4-A38D-031E382AF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مهارات الصحة النفسية والدعم النفسي الاجتماعي التي أستخدمها في إدارة الحال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378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6AA47-DE1A-7FE9-6C7F-99D6C566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 err="1"/>
              <a:t>مجموعات</a:t>
            </a:r>
            <a:r>
              <a:rPr lang="en-GB" dirty="0"/>
              <a:t> </a:t>
            </a:r>
            <a:r>
              <a:rPr lang="en-GB" dirty="0" err="1"/>
              <a:t>مهارات</a:t>
            </a:r>
            <a:r>
              <a:rPr lang="ar-SA" dirty="0"/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الصحة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النفسية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والدعم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النفسي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الاجتماعي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B8EB76-3343-B358-4E14-2003E4493BD8}"/>
              </a:ext>
            </a:extLst>
          </p:cNvPr>
          <p:cNvSpPr txBox="1"/>
          <p:nvPr/>
        </p:nvSpPr>
        <p:spPr>
          <a:xfrm>
            <a:off x="514815" y="3105132"/>
            <a:ext cx="2658434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مهارات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والاستماع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استخدم التواصل غير اللفظي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استخدم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الاستماع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فعال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استخدم التحدث الفعال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EF2CA4-6F14-A66C-E828-DD1423AB734D}"/>
              </a:ext>
            </a:extLst>
          </p:cNvPr>
          <p:cNvSpPr txBox="1"/>
          <p:nvPr/>
        </p:nvSpPr>
        <p:spPr>
          <a:xfrm>
            <a:off x="3335606" y="3105132"/>
            <a:ext cx="2658434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الموقف المرتكز على الطفل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أظهر الإحترام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كن حاضرا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كن حقيقيا وصادقا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50331-DD2C-FCD3-5B73-5A3D36ED2365}"/>
              </a:ext>
            </a:extLst>
          </p:cNvPr>
          <p:cNvSpPr txBox="1"/>
          <p:nvPr/>
        </p:nvSpPr>
        <p:spPr>
          <a:xfrm>
            <a:off x="6156397" y="3105132"/>
            <a:ext cx="2658434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الاستجابة بتعاطف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التعرف على وجهة نظرهم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حكم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تعرف على مشاعر الآخرين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استخدم عبارات الشفاء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C6029D-CDA1-0FFE-F12D-77E06DACE902}"/>
              </a:ext>
            </a:extLst>
          </p:cNvPr>
          <p:cNvSpPr txBox="1"/>
          <p:nvPr/>
        </p:nvSpPr>
        <p:spPr>
          <a:xfrm>
            <a:off x="8977188" y="3105132"/>
            <a:ext cx="2658434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دعم اتخاذ القرار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شارك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المعلومات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قم بالربط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بالخدمات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ناقش واستكشف الخيارات من خلال طرح الأسئلة عليهم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لا تخبرهم بما يجب عليهم فعله ، هم من يقررون ذلك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4CB82B-51C8-7EC4-2237-CD767AFC3B3A}"/>
              </a:ext>
            </a:extLst>
          </p:cNvPr>
          <p:cNvGrpSpPr/>
          <p:nvPr/>
        </p:nvGrpSpPr>
        <p:grpSpPr>
          <a:xfrm>
            <a:off x="3778905" y="1575787"/>
            <a:ext cx="1194878" cy="1194878"/>
            <a:chOff x="3778904" y="1565320"/>
            <a:chExt cx="1205345" cy="1205345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1739068-499D-81DD-DCEC-F3FF9266B8BF}"/>
                </a:ext>
              </a:extLst>
            </p:cNvPr>
            <p:cNvSpPr/>
            <p:nvPr/>
          </p:nvSpPr>
          <p:spPr>
            <a:xfrm>
              <a:off x="3778904" y="1565320"/>
              <a:ext cx="1205345" cy="1205345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95029B4-7ADD-D36C-8C72-C93A7C7ADEA3}"/>
                </a:ext>
              </a:extLst>
            </p:cNvPr>
            <p:cNvGrpSpPr/>
            <p:nvPr/>
          </p:nvGrpSpPr>
          <p:grpSpPr>
            <a:xfrm>
              <a:off x="4186117" y="1733508"/>
              <a:ext cx="390921" cy="868968"/>
              <a:chOff x="4322068" y="1943327"/>
              <a:chExt cx="254533" cy="565794"/>
            </a:xfrm>
            <a:solidFill>
              <a:schemeClr val="bg1"/>
            </a:solidFill>
          </p:grpSpPr>
          <p:sp>
            <p:nvSpPr>
              <p:cNvPr id="17" name="Round Same Side Corner Rectangle 21">
                <a:extLst>
                  <a:ext uri="{FF2B5EF4-FFF2-40B4-BE49-F238E27FC236}">
                    <a16:creationId xmlns:a16="http://schemas.microsoft.com/office/drawing/2014/main" id="{6577E296-C023-695D-9D90-0F69FF1D5300}"/>
                  </a:ext>
                </a:extLst>
              </p:cNvPr>
              <p:cNvSpPr/>
              <p:nvPr/>
            </p:nvSpPr>
            <p:spPr>
              <a:xfrm>
                <a:off x="4323935" y="2241576"/>
                <a:ext cx="251673" cy="26754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C26AF81-932C-BA8F-3109-3AC297A6DF92}"/>
                  </a:ext>
                </a:extLst>
              </p:cNvPr>
              <p:cNvSpPr/>
              <p:nvPr/>
            </p:nvSpPr>
            <p:spPr>
              <a:xfrm>
                <a:off x="4322068" y="1943327"/>
                <a:ext cx="254533" cy="25453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4" name="Heart 23">
            <a:extLst>
              <a:ext uri="{FF2B5EF4-FFF2-40B4-BE49-F238E27FC236}">
                <a16:creationId xmlns:a16="http://schemas.microsoft.com/office/drawing/2014/main" id="{8D75F5C3-1A4C-6E39-3A0F-27E267BC05BA}"/>
              </a:ext>
            </a:extLst>
          </p:cNvPr>
          <p:cNvSpPr/>
          <p:nvPr/>
        </p:nvSpPr>
        <p:spPr>
          <a:xfrm>
            <a:off x="6545185" y="2114267"/>
            <a:ext cx="673034" cy="601302"/>
          </a:xfrm>
          <a:prstGeom prst="hear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77D2BD83-382E-61BE-3EF8-DE76F8B42895}"/>
              </a:ext>
            </a:extLst>
          </p:cNvPr>
          <p:cNvSpPr/>
          <p:nvPr/>
        </p:nvSpPr>
        <p:spPr>
          <a:xfrm>
            <a:off x="7342911" y="1635626"/>
            <a:ext cx="673034" cy="601302"/>
          </a:xfrm>
          <a:prstGeom prst="hear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Graphic 26" descr="Hand with solid fill">
            <a:extLst>
              <a:ext uri="{FF2B5EF4-FFF2-40B4-BE49-F238E27FC236}">
                <a16:creationId xmlns:a16="http://schemas.microsoft.com/office/drawing/2014/main" id="{615691DD-C4B7-E178-A663-6886CDC5B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7457999">
            <a:off x="9506347" y="1403445"/>
            <a:ext cx="1424229" cy="142422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203F9FB8-8685-5B1A-DAAC-E13387E6C2AF}"/>
              </a:ext>
            </a:extLst>
          </p:cNvPr>
          <p:cNvGrpSpPr/>
          <p:nvPr/>
        </p:nvGrpSpPr>
        <p:grpSpPr>
          <a:xfrm>
            <a:off x="290308" y="1461691"/>
            <a:ext cx="2238938" cy="1292104"/>
            <a:chOff x="461917" y="4156886"/>
            <a:chExt cx="1837692" cy="1060542"/>
          </a:xfrm>
          <a:solidFill>
            <a:schemeClr val="accent3">
              <a:lumMod val="50000"/>
            </a:schemeClr>
          </a:solidFill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C06D3EC-6F79-E1AD-2C08-FD087741C6B1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2CD9FD-13A0-3530-034D-4A7DA0288028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3163846-9ABE-1B6A-26FC-B34050F379D4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Arc 31">
              <a:extLst>
                <a:ext uri="{FF2B5EF4-FFF2-40B4-BE49-F238E27FC236}">
                  <a16:creationId xmlns:a16="http://schemas.microsoft.com/office/drawing/2014/main" id="{FD216B5E-D21C-FAE8-1A53-AAF4B507333C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76200" cap="rnd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0A540B08-A0EC-9A2A-47E2-CECE1522E120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76200" cap="rnd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0189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2EEB-8408-F70A-7730-2BEC7C34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مجموعة مهارات الصحة النفسية والدعم النفسي الاجتماعي: الاستجابة بتعاطف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339B18-8062-B93F-6D9A-1AFF0CD3ECC1}"/>
              </a:ext>
            </a:extLst>
          </p:cNvPr>
          <p:cNvSpPr txBox="1"/>
          <p:nvPr/>
        </p:nvSpPr>
        <p:spPr>
          <a:xfrm>
            <a:off x="807312" y="3997147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أخذ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بوجهة النظر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037FF-EE25-D9C7-1387-3C80DC874949}"/>
              </a:ext>
            </a:extLst>
          </p:cNvPr>
          <p:cNvSpPr txBox="1"/>
          <p:nvPr/>
        </p:nvSpPr>
        <p:spPr>
          <a:xfrm>
            <a:off x="3452812" y="3997147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الابتعاد عن الحكم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C65A0F-2EE2-EAF4-3548-E9BAE29231D7}"/>
              </a:ext>
            </a:extLst>
          </p:cNvPr>
          <p:cNvSpPr txBox="1"/>
          <p:nvPr/>
        </p:nvSpPr>
        <p:spPr>
          <a:xfrm>
            <a:off x="6265068" y="3997147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تعرف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على مشاعر الآخرين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A3C799-9A45-02B4-643A-6EB89D61AC1C}"/>
              </a:ext>
            </a:extLst>
          </p:cNvPr>
          <p:cNvSpPr txBox="1"/>
          <p:nvPr/>
        </p:nvSpPr>
        <p:spPr>
          <a:xfrm>
            <a:off x="8694057" y="3997147"/>
            <a:ext cx="24406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إعادة إيصال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المشاعر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التي تراها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88081C-6A34-6CA4-4227-C2A0B9EDA995}"/>
              </a:ext>
            </a:extLst>
          </p:cNvPr>
          <p:cNvSpPr txBox="1"/>
          <p:nvPr/>
        </p:nvSpPr>
        <p:spPr>
          <a:xfrm>
            <a:off x="4867223" y="5841785"/>
            <a:ext cx="6910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14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المصدر: تيريزا وايزمان. (1996).</a:t>
            </a:r>
            <a:r>
              <a:rPr lang="en-GB" sz="1400" i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تحليل مفهوم التعاطف</a:t>
            </a:r>
            <a:r>
              <a:rPr lang="en-GB" sz="1400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64BA0DE-8A57-475D-6C4D-36C2B9263378}"/>
              </a:ext>
            </a:extLst>
          </p:cNvPr>
          <p:cNvGrpSpPr/>
          <p:nvPr/>
        </p:nvGrpSpPr>
        <p:grpSpPr>
          <a:xfrm>
            <a:off x="6531349" y="1984779"/>
            <a:ext cx="1530373" cy="1561133"/>
            <a:chOff x="4298290" y="1721054"/>
            <a:chExt cx="2660325" cy="271379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180A663-19F9-2B3B-28AC-BBFDAC8BE7DF}"/>
                </a:ext>
              </a:extLst>
            </p:cNvPr>
            <p:cNvSpPr/>
            <p:nvPr/>
          </p:nvSpPr>
          <p:spPr>
            <a:xfrm>
              <a:off x="4298290" y="1721054"/>
              <a:ext cx="2660325" cy="271379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1BFB809-7A2C-A4C8-4E88-FDB2923F158D}"/>
                </a:ext>
              </a:extLst>
            </p:cNvPr>
            <p:cNvSpPr/>
            <p:nvPr/>
          </p:nvSpPr>
          <p:spPr>
            <a:xfrm>
              <a:off x="5901426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lowchart: Terminator 15">
              <a:extLst>
                <a:ext uri="{FF2B5EF4-FFF2-40B4-BE49-F238E27FC236}">
                  <a16:creationId xmlns:a16="http://schemas.microsoft.com/office/drawing/2014/main" id="{D12B664D-ED48-1D25-B7C0-E25AAE3ED1F4}"/>
                </a:ext>
              </a:extLst>
            </p:cNvPr>
            <p:cNvSpPr/>
            <p:nvPr/>
          </p:nvSpPr>
          <p:spPr>
            <a:xfrm rot="20444634">
              <a:off x="4691435" y="2919365"/>
              <a:ext cx="657226" cy="17433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lowchart: Terminator 16">
              <a:extLst>
                <a:ext uri="{FF2B5EF4-FFF2-40B4-BE49-F238E27FC236}">
                  <a16:creationId xmlns:a16="http://schemas.microsoft.com/office/drawing/2014/main" id="{66A952F5-9C73-F588-98C9-9F635633923B}"/>
                </a:ext>
              </a:extLst>
            </p:cNvPr>
            <p:cNvSpPr/>
            <p:nvPr/>
          </p:nvSpPr>
          <p:spPr>
            <a:xfrm rot="1164778">
              <a:off x="5876801" y="2919910"/>
              <a:ext cx="657226" cy="182221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3DD656E-BADD-1FC8-64F4-8A4B117AA690}"/>
                </a:ext>
              </a:extLst>
            </p:cNvPr>
            <p:cNvSpPr/>
            <p:nvPr/>
          </p:nvSpPr>
          <p:spPr>
            <a:xfrm>
              <a:off x="5043683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0" name="Graphic 19" descr="Shoe footprints with solid fill">
            <a:extLst>
              <a:ext uri="{FF2B5EF4-FFF2-40B4-BE49-F238E27FC236}">
                <a16:creationId xmlns:a16="http://schemas.microsoft.com/office/drawing/2014/main" id="{2AEBD575-7ED3-9D5A-7DE5-5EA120C678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72981" y="1989798"/>
            <a:ext cx="1802262" cy="1802262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19E4E739-4251-3CC7-8CA5-FBAC60314C77}"/>
              </a:ext>
            </a:extLst>
          </p:cNvPr>
          <p:cNvGrpSpPr/>
          <p:nvPr/>
        </p:nvGrpSpPr>
        <p:grpSpPr>
          <a:xfrm>
            <a:off x="3499105" y="1688059"/>
            <a:ext cx="2305423" cy="2235701"/>
            <a:chOff x="3653117" y="2328257"/>
            <a:chExt cx="1609818" cy="1561133"/>
          </a:xfrm>
        </p:grpSpPr>
        <p:pic>
          <p:nvPicPr>
            <p:cNvPr id="22" name="Graphic 21" descr="Right pointing backhand index with solid fill">
              <a:extLst>
                <a:ext uri="{FF2B5EF4-FFF2-40B4-BE49-F238E27FC236}">
                  <a16:creationId xmlns:a16="http://schemas.microsoft.com/office/drawing/2014/main" id="{5DE52A1B-B986-8FAD-DE61-04E327B8FE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701802" y="2328257"/>
              <a:ext cx="1561133" cy="1561133"/>
            </a:xfrm>
            <a:prstGeom prst="rect">
              <a:avLst/>
            </a:prstGeom>
          </p:spPr>
        </p:pic>
        <p:sp>
          <p:nvSpPr>
            <p:cNvPr id="23" name="Plus Sign 22">
              <a:extLst>
                <a:ext uri="{FF2B5EF4-FFF2-40B4-BE49-F238E27FC236}">
                  <a16:creationId xmlns:a16="http://schemas.microsoft.com/office/drawing/2014/main" id="{B78CD39E-DE5F-F43E-6476-BCFDB3131888}"/>
                </a:ext>
              </a:extLst>
            </p:cNvPr>
            <p:cNvSpPr/>
            <p:nvPr/>
          </p:nvSpPr>
          <p:spPr>
            <a:xfrm rot="2700000">
              <a:off x="3668979" y="2458972"/>
              <a:ext cx="1368707" cy="1400431"/>
            </a:xfrm>
            <a:prstGeom prst="mathPlus">
              <a:avLst>
                <a:gd name="adj1" fmla="val 784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6F5DA3B7-9FC7-10C3-23BD-5B0762262225}"/>
              </a:ext>
            </a:extLst>
          </p:cNvPr>
          <p:cNvSpPr/>
          <p:nvPr/>
        </p:nvSpPr>
        <p:spPr>
          <a:xfrm>
            <a:off x="9131923" y="1977896"/>
            <a:ext cx="1840875" cy="1561133"/>
          </a:xfrm>
          <a:prstGeom prst="wedgeRoundRectCallout">
            <a:avLst>
              <a:gd name="adj1" fmla="val 19938"/>
              <a:gd name="adj2" fmla="val 69216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55BD66-CF1E-E99F-3A30-B58A129AE5ED}"/>
              </a:ext>
            </a:extLst>
          </p:cNvPr>
          <p:cNvGrpSpPr/>
          <p:nvPr/>
        </p:nvGrpSpPr>
        <p:grpSpPr>
          <a:xfrm>
            <a:off x="9523081" y="2218544"/>
            <a:ext cx="1058558" cy="1079835"/>
            <a:chOff x="4298290" y="1721054"/>
            <a:chExt cx="2660325" cy="271379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FC34871-D5F1-5101-4601-5722D3F574E7}"/>
                </a:ext>
              </a:extLst>
            </p:cNvPr>
            <p:cNvSpPr/>
            <p:nvPr/>
          </p:nvSpPr>
          <p:spPr>
            <a:xfrm>
              <a:off x="4298290" y="1721054"/>
              <a:ext cx="2660325" cy="27137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0B85378-9C59-6382-B088-4E8A72CF3278}"/>
                </a:ext>
              </a:extLst>
            </p:cNvPr>
            <p:cNvSpPr/>
            <p:nvPr/>
          </p:nvSpPr>
          <p:spPr>
            <a:xfrm>
              <a:off x="5901426" y="3273847"/>
              <a:ext cx="266701" cy="38100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lowchart: Terminator 28">
              <a:extLst>
                <a:ext uri="{FF2B5EF4-FFF2-40B4-BE49-F238E27FC236}">
                  <a16:creationId xmlns:a16="http://schemas.microsoft.com/office/drawing/2014/main" id="{0E46DF62-5F5E-ED10-4ECA-A336BC3A8A61}"/>
                </a:ext>
              </a:extLst>
            </p:cNvPr>
            <p:cNvSpPr/>
            <p:nvPr/>
          </p:nvSpPr>
          <p:spPr>
            <a:xfrm rot="20444634">
              <a:off x="4691435" y="2919365"/>
              <a:ext cx="657226" cy="174334"/>
            </a:xfrm>
            <a:prstGeom prst="flowChartTerminator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lowchart: Terminator 29">
              <a:extLst>
                <a:ext uri="{FF2B5EF4-FFF2-40B4-BE49-F238E27FC236}">
                  <a16:creationId xmlns:a16="http://schemas.microsoft.com/office/drawing/2014/main" id="{A898F6C2-7A6C-DACA-8FD7-862F2ECE9ED3}"/>
                </a:ext>
              </a:extLst>
            </p:cNvPr>
            <p:cNvSpPr/>
            <p:nvPr/>
          </p:nvSpPr>
          <p:spPr>
            <a:xfrm rot="1164778">
              <a:off x="5876801" y="2919910"/>
              <a:ext cx="657226" cy="182221"/>
            </a:xfrm>
            <a:prstGeom prst="flowChartTerminator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09E4570-95CC-8540-E7D9-83C58C811EC1}"/>
                </a:ext>
              </a:extLst>
            </p:cNvPr>
            <p:cNvSpPr/>
            <p:nvPr/>
          </p:nvSpPr>
          <p:spPr>
            <a:xfrm>
              <a:off x="5043683" y="3273847"/>
              <a:ext cx="266701" cy="38100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741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CC1E73-23B5-3F4C-AA91-3C6F0D5A7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 الوحدة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4B270-E2BB-533D-D07E-A69A6561E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مجموعة مهارات الصحة النفسية والدعم النفسي الاجتماعي: الاستجابة بتعاطف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3BDE7D-6431-DBCF-442F-9FB90C966C99}"/>
              </a:ext>
            </a:extLst>
          </p:cNvPr>
          <p:cNvSpPr txBox="1"/>
          <p:nvPr/>
        </p:nvSpPr>
        <p:spPr>
          <a:xfrm>
            <a:off x="7931678" y="2291963"/>
            <a:ext cx="31816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نادرًا ما يمكن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للاستجابة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أن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جعل شيئًا أفضل 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ما يجعل شيئًا أفضل هو ال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ound Same Side Corner Rectangle 21">
            <a:extLst>
              <a:ext uri="{FF2B5EF4-FFF2-40B4-BE49-F238E27FC236}">
                <a16:creationId xmlns:a16="http://schemas.microsoft.com/office/drawing/2014/main" id="{6C392CD0-70CF-A02E-8873-ADC4B75AC1C7}"/>
              </a:ext>
            </a:extLst>
          </p:cNvPr>
          <p:cNvSpPr/>
          <p:nvPr/>
        </p:nvSpPr>
        <p:spPr>
          <a:xfrm>
            <a:off x="2774890" y="4471267"/>
            <a:ext cx="666031" cy="69429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B7EB876-F794-79B6-7795-C7BB317DABF6}"/>
              </a:ext>
            </a:extLst>
          </p:cNvPr>
          <p:cNvSpPr/>
          <p:nvPr/>
        </p:nvSpPr>
        <p:spPr>
          <a:xfrm>
            <a:off x="2956049" y="3699887"/>
            <a:ext cx="673603" cy="660527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7" name="Round Same Side Corner Rectangle 23">
            <a:extLst>
              <a:ext uri="{FF2B5EF4-FFF2-40B4-BE49-F238E27FC236}">
                <a16:creationId xmlns:a16="http://schemas.microsoft.com/office/drawing/2014/main" id="{1C12B3C9-BC1D-DAE2-43E8-F439C9E78F66}"/>
              </a:ext>
            </a:extLst>
          </p:cNvPr>
          <p:cNvSpPr/>
          <p:nvPr/>
        </p:nvSpPr>
        <p:spPr>
          <a:xfrm>
            <a:off x="1772054" y="3733193"/>
            <a:ext cx="666033" cy="143236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935A9AD-4990-6C86-D6B0-874BCCED1705}"/>
              </a:ext>
            </a:extLst>
          </p:cNvPr>
          <p:cNvSpPr/>
          <p:nvPr/>
        </p:nvSpPr>
        <p:spPr>
          <a:xfrm>
            <a:off x="1767114" y="2959222"/>
            <a:ext cx="673604" cy="660527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pic>
        <p:nvPicPr>
          <p:cNvPr id="13" name="Graphic 12" descr="Rain with solid fill">
            <a:extLst>
              <a:ext uri="{FF2B5EF4-FFF2-40B4-BE49-F238E27FC236}">
                <a16:creationId xmlns:a16="http://schemas.microsoft.com/office/drawing/2014/main" id="{C8BE41C7-009F-B8A1-59B1-A31877735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60574" y="2604941"/>
            <a:ext cx="1030699" cy="1030699"/>
          </a:xfrm>
          <a:prstGeom prst="rect">
            <a:avLst/>
          </a:prstGeom>
        </p:spPr>
      </p:pic>
      <p:sp>
        <p:nvSpPr>
          <p:cNvPr id="15" name="Round Same Side Corner Rectangle 21">
            <a:extLst>
              <a:ext uri="{FF2B5EF4-FFF2-40B4-BE49-F238E27FC236}">
                <a16:creationId xmlns:a16="http://schemas.microsoft.com/office/drawing/2014/main" id="{10BA7325-E064-3337-7CD3-C7FC2D5E6057}"/>
              </a:ext>
            </a:extLst>
          </p:cNvPr>
          <p:cNvSpPr/>
          <p:nvPr/>
        </p:nvSpPr>
        <p:spPr>
          <a:xfrm>
            <a:off x="6353705" y="4471267"/>
            <a:ext cx="666031" cy="69429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72C4F2A-E40B-2BA8-4AD3-E855A28B50FE}"/>
              </a:ext>
            </a:extLst>
          </p:cNvPr>
          <p:cNvSpPr/>
          <p:nvPr/>
        </p:nvSpPr>
        <p:spPr>
          <a:xfrm>
            <a:off x="6534865" y="3699887"/>
            <a:ext cx="673602" cy="660527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" name="Round Same Side Corner Rectangle 23">
            <a:extLst>
              <a:ext uri="{FF2B5EF4-FFF2-40B4-BE49-F238E27FC236}">
                <a16:creationId xmlns:a16="http://schemas.microsoft.com/office/drawing/2014/main" id="{825E9181-2CA2-D7CE-D2D8-000EF2136894}"/>
              </a:ext>
            </a:extLst>
          </p:cNvPr>
          <p:cNvSpPr/>
          <p:nvPr/>
        </p:nvSpPr>
        <p:spPr>
          <a:xfrm>
            <a:off x="5350869" y="3733193"/>
            <a:ext cx="666033" cy="143236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C494CB9-9AD7-6AEC-FAF4-6CD4C9CECAC3}"/>
              </a:ext>
            </a:extLst>
          </p:cNvPr>
          <p:cNvSpPr/>
          <p:nvPr/>
        </p:nvSpPr>
        <p:spPr>
          <a:xfrm>
            <a:off x="5515001" y="2962412"/>
            <a:ext cx="673604" cy="660527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pic>
        <p:nvPicPr>
          <p:cNvPr id="19" name="Graphic 18" descr="Rain with solid fill">
            <a:extLst>
              <a:ext uri="{FF2B5EF4-FFF2-40B4-BE49-F238E27FC236}">
                <a16:creationId xmlns:a16="http://schemas.microsoft.com/office/drawing/2014/main" id="{FA00E22B-EBA4-4317-2006-A88C645E44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39388" y="2604941"/>
            <a:ext cx="1030699" cy="1030699"/>
          </a:xfrm>
          <a:prstGeom prst="rect">
            <a:avLst/>
          </a:prstGeom>
        </p:spPr>
      </p:pic>
      <p:pic>
        <p:nvPicPr>
          <p:cNvPr id="20" name="Graphic 19" descr="Rain with solid fill">
            <a:extLst>
              <a:ext uri="{FF2B5EF4-FFF2-40B4-BE49-F238E27FC236}">
                <a16:creationId xmlns:a16="http://schemas.microsoft.com/office/drawing/2014/main" id="{3E6DF17A-6774-5B96-FA15-BC520D6846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01552" y="1895637"/>
            <a:ext cx="1030699" cy="1030699"/>
          </a:xfrm>
          <a:prstGeom prst="rect">
            <a:avLst/>
          </a:prstGeom>
        </p:spPr>
      </p:pic>
      <p:sp>
        <p:nvSpPr>
          <p:cNvPr id="22" name="Arrow: Right 21">
            <a:extLst>
              <a:ext uri="{FF2B5EF4-FFF2-40B4-BE49-F238E27FC236}">
                <a16:creationId xmlns:a16="http://schemas.microsoft.com/office/drawing/2014/main" id="{B43105E4-9ADC-2B7D-C074-EEB367347BB9}"/>
              </a:ext>
            </a:extLst>
          </p:cNvPr>
          <p:cNvSpPr/>
          <p:nvPr/>
        </p:nvSpPr>
        <p:spPr>
          <a:xfrm>
            <a:off x="4191000" y="3530600"/>
            <a:ext cx="598278" cy="66052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BBB8B0-EF4E-56B9-05CC-7DB15BE223A5}"/>
              </a:ext>
            </a:extLst>
          </p:cNvPr>
          <p:cNvGrpSpPr/>
          <p:nvPr/>
        </p:nvGrpSpPr>
        <p:grpSpPr>
          <a:xfrm flipH="1">
            <a:off x="5630261" y="3860863"/>
            <a:ext cx="815754" cy="731116"/>
            <a:chOff x="4317336" y="3569368"/>
            <a:chExt cx="649115" cy="731116"/>
          </a:xfrm>
          <a:solidFill>
            <a:schemeClr val="accent3">
              <a:lumMod val="75000"/>
            </a:schemeClr>
          </a:solidFill>
        </p:grpSpPr>
        <p:sp>
          <p:nvSpPr>
            <p:cNvPr id="23" name="Round Same Side Corner Rectangle 25">
              <a:extLst>
                <a:ext uri="{FF2B5EF4-FFF2-40B4-BE49-F238E27FC236}">
                  <a16:creationId xmlns:a16="http://schemas.microsoft.com/office/drawing/2014/main" id="{76ADF6E4-74B0-DB9B-AAF8-F7EC19FB446F}"/>
                </a:ext>
              </a:extLst>
            </p:cNvPr>
            <p:cNvSpPr/>
            <p:nvPr/>
          </p:nvSpPr>
          <p:spPr>
            <a:xfrm rot="12859561">
              <a:off x="4693632" y="3569368"/>
              <a:ext cx="272819" cy="645607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ound Same Side Corner Rectangle 26">
              <a:extLst>
                <a:ext uri="{FF2B5EF4-FFF2-40B4-BE49-F238E27FC236}">
                  <a16:creationId xmlns:a16="http://schemas.microsoft.com/office/drawing/2014/main" id="{6682598F-BE40-CA1F-4D7B-1DBE60BF58CB}"/>
                </a:ext>
              </a:extLst>
            </p:cNvPr>
            <p:cNvSpPr/>
            <p:nvPr/>
          </p:nvSpPr>
          <p:spPr>
            <a:xfrm rot="14101202">
              <a:off x="4406421" y="3943875"/>
              <a:ext cx="267524" cy="445693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677841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DFF900C-A03E-EAA9-7EC5-FD658E4F999D}"/>
              </a:ext>
            </a:extLst>
          </p:cNvPr>
          <p:cNvGrpSpPr/>
          <p:nvPr/>
        </p:nvGrpSpPr>
        <p:grpSpPr>
          <a:xfrm>
            <a:off x="3882700" y="1773889"/>
            <a:ext cx="4294234" cy="4294230"/>
            <a:chOff x="3642502" y="1428918"/>
            <a:chExt cx="1478150" cy="147814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DA11441-D9E2-C9CF-5E11-2013D2A515F3}"/>
                </a:ext>
              </a:extLst>
            </p:cNvPr>
            <p:cNvSpPr/>
            <p:nvPr/>
          </p:nvSpPr>
          <p:spPr>
            <a:xfrm>
              <a:off x="3642502" y="1428918"/>
              <a:ext cx="1478150" cy="147814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87EFAAD-845C-5539-E790-C8FE2236430A}"/>
                </a:ext>
              </a:extLst>
            </p:cNvPr>
            <p:cNvGrpSpPr/>
            <p:nvPr/>
          </p:nvGrpSpPr>
          <p:grpSpPr>
            <a:xfrm>
              <a:off x="4186117" y="1733508"/>
              <a:ext cx="390921" cy="868968"/>
              <a:chOff x="4322068" y="1943327"/>
              <a:chExt cx="254533" cy="565794"/>
            </a:xfrm>
            <a:solidFill>
              <a:schemeClr val="bg1"/>
            </a:solidFill>
          </p:grpSpPr>
          <p:sp>
            <p:nvSpPr>
              <p:cNvPr id="12" name="Round Same Side Corner Rectangle 21">
                <a:extLst>
                  <a:ext uri="{FF2B5EF4-FFF2-40B4-BE49-F238E27FC236}">
                    <a16:creationId xmlns:a16="http://schemas.microsoft.com/office/drawing/2014/main" id="{2139C426-DBAD-CDB7-B6A4-1FEFEFA70EBE}"/>
                  </a:ext>
                </a:extLst>
              </p:cNvPr>
              <p:cNvSpPr/>
              <p:nvPr/>
            </p:nvSpPr>
            <p:spPr>
              <a:xfrm>
                <a:off x="4323935" y="2241576"/>
                <a:ext cx="251673" cy="26754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07B3686-8C54-2249-A5E8-29349C49FCA4}"/>
                  </a:ext>
                </a:extLst>
              </p:cNvPr>
              <p:cNvSpPr/>
              <p:nvPr/>
            </p:nvSpPr>
            <p:spPr>
              <a:xfrm>
                <a:off x="4322068" y="1943327"/>
                <a:ext cx="254533" cy="25453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1F66BA7-2330-A6AC-EF27-9219096B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مجموعة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مهارات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الصحة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النفسية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والدعم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النفسي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الاجتماعي</a:t>
            </a:r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الموقف المرتكز على الطفل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3809D5-4E22-A8D7-1083-716FEA615E86}"/>
              </a:ext>
            </a:extLst>
          </p:cNvPr>
          <p:cNvSpPr/>
          <p:nvPr/>
        </p:nvSpPr>
        <p:spPr>
          <a:xfrm>
            <a:off x="2184015" y="2678923"/>
            <a:ext cx="2244829" cy="224482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80926B3-9B6D-BB59-2197-83A23F0E6B46}"/>
              </a:ext>
            </a:extLst>
          </p:cNvPr>
          <p:cNvSpPr/>
          <p:nvPr/>
        </p:nvSpPr>
        <p:spPr>
          <a:xfrm>
            <a:off x="7296582" y="1159307"/>
            <a:ext cx="2244829" cy="224482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C829FA3-15E3-4732-AF51-4EB8B0B347C2}"/>
              </a:ext>
            </a:extLst>
          </p:cNvPr>
          <p:cNvSpPr/>
          <p:nvPr/>
        </p:nvSpPr>
        <p:spPr>
          <a:xfrm>
            <a:off x="7391271" y="4242937"/>
            <a:ext cx="2244829" cy="224482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726A8-09E8-D82F-CFD2-F8239730A9E9}"/>
              </a:ext>
            </a:extLst>
          </p:cNvPr>
          <p:cNvSpPr txBox="1"/>
          <p:nvPr/>
        </p:nvSpPr>
        <p:spPr>
          <a:xfrm>
            <a:off x="1891366" y="3162060"/>
            <a:ext cx="2776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أظهر الاحترام والقبول والاعتراف بنقاط القوة والموارد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CF1C8-900C-BC2D-4E46-411992B586C8}"/>
              </a:ext>
            </a:extLst>
          </p:cNvPr>
          <p:cNvSpPr txBox="1"/>
          <p:nvPr/>
        </p:nvSpPr>
        <p:spPr>
          <a:xfrm>
            <a:off x="7391271" y="1773889"/>
            <a:ext cx="19963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كن حاضرا (حتى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يشعر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أنه ل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وحده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C5682D-147C-8528-38D5-B5268F412087}"/>
              </a:ext>
            </a:extLst>
          </p:cNvPr>
          <p:cNvSpPr txBox="1"/>
          <p:nvPr/>
        </p:nvSpPr>
        <p:spPr>
          <a:xfrm>
            <a:off x="7391271" y="5011408"/>
            <a:ext cx="2244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كن حقيقيا وصادقا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33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994D1815-5DBD-0F41-CDC9-8C9906A8B822}"/>
              </a:ext>
            </a:extLst>
          </p:cNvPr>
          <p:cNvSpPr/>
          <p:nvPr/>
        </p:nvSpPr>
        <p:spPr>
          <a:xfrm>
            <a:off x="8973215" y="1996817"/>
            <a:ext cx="1814286" cy="1432183"/>
          </a:xfrm>
          <a:prstGeom prst="wedgeRoundRectCallou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480A1A47-F8E8-FDBC-5C69-ECD79049B277}"/>
              </a:ext>
            </a:extLst>
          </p:cNvPr>
          <p:cNvSpPr/>
          <p:nvPr/>
        </p:nvSpPr>
        <p:spPr>
          <a:xfrm>
            <a:off x="5217050" y="1996817"/>
            <a:ext cx="1814286" cy="1432183"/>
          </a:xfrm>
          <a:prstGeom prst="wedgeRoundRectCallou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E09EF64D-E5F6-2F72-795B-E7E0E6BF8A9A}"/>
              </a:ext>
            </a:extLst>
          </p:cNvPr>
          <p:cNvSpPr/>
          <p:nvPr/>
        </p:nvSpPr>
        <p:spPr>
          <a:xfrm>
            <a:off x="1665757" y="1996817"/>
            <a:ext cx="1814286" cy="1432183"/>
          </a:xfrm>
          <a:prstGeom prst="wedgeRoundRectCallout">
            <a:avLst>
              <a:gd name="adj1" fmla="val 21567"/>
              <a:gd name="adj2" fmla="val 64527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DFF65A-16AF-6F6E-8531-3080104E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مجموعة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مهارات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الصحة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النفسية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والدعم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النفسي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الاجتماعي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دعم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اتخاذ القرار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1D9330-5534-B87D-9F9B-09526F75F9F3}"/>
              </a:ext>
            </a:extLst>
          </p:cNvPr>
          <p:cNvSpPr txBox="1"/>
          <p:nvPr/>
        </p:nvSpPr>
        <p:spPr>
          <a:xfrm>
            <a:off x="1536784" y="4073637"/>
            <a:ext cx="2072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مشاركة المعلومات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760037-C9D4-43D8-8948-C664933D620E}"/>
              </a:ext>
            </a:extLst>
          </p:cNvPr>
          <p:cNvSpPr txBox="1"/>
          <p:nvPr/>
        </p:nvSpPr>
        <p:spPr>
          <a:xfrm>
            <a:off x="4496140" y="4073637"/>
            <a:ext cx="3131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ناقش واستكشف الخيارات من خلال طرح الأسئلة عليهم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558DF6-A4AE-B13D-46B1-978D237E793F}"/>
              </a:ext>
            </a:extLst>
          </p:cNvPr>
          <p:cNvSpPr txBox="1"/>
          <p:nvPr/>
        </p:nvSpPr>
        <p:spPr>
          <a:xfrm>
            <a:off x="8578887" y="4024983"/>
            <a:ext cx="2602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لا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تخبرهم بما يجب عليهم فعله ، هم من يقررون ذلك</a:t>
            </a:r>
          </a:p>
        </p:txBody>
      </p:sp>
      <p:pic>
        <p:nvPicPr>
          <p:cNvPr id="7" name="Graphic 6" descr="Question Mark with solid fill">
            <a:extLst>
              <a:ext uri="{FF2B5EF4-FFF2-40B4-BE49-F238E27FC236}">
                <a16:creationId xmlns:a16="http://schemas.microsoft.com/office/drawing/2014/main" id="{CD955756-1925-8D0D-57EB-4DB2F593D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54880" y="2255708"/>
            <a:ext cx="914400" cy="914400"/>
          </a:xfrm>
          <a:prstGeom prst="rect">
            <a:avLst/>
          </a:prstGeom>
        </p:spPr>
      </p:pic>
      <p:pic>
        <p:nvPicPr>
          <p:cNvPr id="13" name="Graphic 12" descr="Information with solid fill">
            <a:extLst>
              <a:ext uri="{FF2B5EF4-FFF2-40B4-BE49-F238E27FC236}">
                <a16:creationId xmlns:a16="http://schemas.microsoft.com/office/drawing/2014/main" id="{B37F8CB7-71F7-850C-4DC9-3D807D13C2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15700" y="2255708"/>
            <a:ext cx="914400" cy="9144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C7F5929-35A4-4DD0-B262-A5DC7C2B1027}"/>
              </a:ext>
            </a:extLst>
          </p:cNvPr>
          <p:cNvGrpSpPr/>
          <p:nvPr/>
        </p:nvGrpSpPr>
        <p:grpSpPr>
          <a:xfrm>
            <a:off x="9417171" y="2437135"/>
            <a:ext cx="329741" cy="732973"/>
            <a:chOff x="5564643" y="2925880"/>
            <a:chExt cx="818024" cy="1818363"/>
          </a:xfrm>
        </p:grpSpPr>
        <p:sp>
          <p:nvSpPr>
            <p:cNvPr id="18" name="Round Same Side Corner Rectangle 21">
              <a:extLst>
                <a:ext uri="{FF2B5EF4-FFF2-40B4-BE49-F238E27FC236}">
                  <a16:creationId xmlns:a16="http://schemas.microsoft.com/office/drawing/2014/main" id="{54950431-969C-238E-2ED6-BC6FD0B0FF09}"/>
                </a:ext>
              </a:extLst>
            </p:cNvPr>
            <p:cNvSpPr/>
            <p:nvPr/>
          </p:nvSpPr>
          <p:spPr>
            <a:xfrm>
              <a:off x="5570643" y="3884400"/>
              <a:ext cx="808832" cy="85984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D392EE0-6494-3844-F02C-FC854E64E10A}"/>
                </a:ext>
              </a:extLst>
            </p:cNvPr>
            <p:cNvSpPr/>
            <p:nvPr/>
          </p:nvSpPr>
          <p:spPr>
            <a:xfrm>
              <a:off x="5564643" y="2925880"/>
              <a:ext cx="818024" cy="8180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2" name="Graphic 21" descr="Signpost with solid fill">
            <a:extLst>
              <a:ext uri="{FF2B5EF4-FFF2-40B4-BE49-F238E27FC236}">
                <a16:creationId xmlns:a16="http://schemas.microsoft.com/office/drawing/2014/main" id="{4C4D19FA-00DC-03A7-EC7F-245F93E2B5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78887" y="23096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31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44543B86-27AB-412B-4961-D54A3C3DEA6E}"/>
              </a:ext>
            </a:extLst>
          </p:cNvPr>
          <p:cNvSpPr/>
          <p:nvPr/>
        </p:nvSpPr>
        <p:spPr>
          <a:xfrm>
            <a:off x="2171699" y="1962150"/>
            <a:ext cx="4943475" cy="3543300"/>
          </a:xfrm>
          <a:prstGeom prst="wedgeRoundRectCallout">
            <a:avLst>
              <a:gd name="adj1" fmla="val 62655"/>
              <a:gd name="adj2" fmla="val 336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735331-DAEA-8294-1EB6-B739D1F0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أدوات الم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راقبة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A85F6F0-21FF-A43C-0F9F-23D0272692EC}"/>
              </a:ext>
            </a:extLst>
          </p:cNvPr>
          <p:cNvGrpSpPr/>
          <p:nvPr/>
        </p:nvGrpSpPr>
        <p:grpSpPr>
          <a:xfrm>
            <a:off x="8186472" y="2623080"/>
            <a:ext cx="1660084" cy="2882370"/>
            <a:chOff x="5102983" y="1330093"/>
            <a:chExt cx="611190" cy="1090296"/>
          </a:xfrm>
          <a:solidFill>
            <a:schemeClr val="accent3">
              <a:lumMod val="75000"/>
            </a:schemeClr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E985A99-726D-588C-C2C0-A28EF6A9708D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17" name="Round Same Side Corner Rectangle 25">
                <a:extLst>
                  <a:ext uri="{FF2B5EF4-FFF2-40B4-BE49-F238E27FC236}">
                    <a16:creationId xmlns:a16="http://schemas.microsoft.com/office/drawing/2014/main" id="{F05B4B76-7787-56EC-37EC-78CBBF32F3A4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8" name="Round Same Side Corner Rectangle 26">
                <a:extLst>
                  <a:ext uri="{FF2B5EF4-FFF2-40B4-BE49-F238E27FC236}">
                    <a16:creationId xmlns:a16="http://schemas.microsoft.com/office/drawing/2014/main" id="{8AC1C83D-5737-CC84-D5EF-0174CC0FE0F8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B3D96FC-7E36-3A61-2863-6F6050963B64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1" name="Round Same Side Corner Rectangle 26">
              <a:extLst>
                <a:ext uri="{FF2B5EF4-FFF2-40B4-BE49-F238E27FC236}">
                  <a16:creationId xmlns:a16="http://schemas.microsoft.com/office/drawing/2014/main" id="{063B5A46-622E-635B-E553-95B2CE47013B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03D9BB3-173D-731C-605E-E451FF19F19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7472270-5A92-8324-63B2-5375A9E78A5B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14" name="Flowchart: Manual Operation 13">
                <a:extLst>
                  <a:ext uri="{FF2B5EF4-FFF2-40B4-BE49-F238E27FC236}">
                    <a16:creationId xmlns:a16="http://schemas.microsoft.com/office/drawing/2014/main" id="{E04E483D-362E-7B7A-E8A4-EA8B1355F07A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Round Same Side Corner Rectangle 23">
                <a:extLst>
                  <a:ext uri="{FF2B5EF4-FFF2-40B4-BE49-F238E27FC236}">
                    <a16:creationId xmlns:a16="http://schemas.microsoft.com/office/drawing/2014/main" id="{132D105A-DF48-2D86-BBBA-C634971CBF8E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92489687-8650-AF63-5F1A-EBC37B55E4D5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B3F863E-3F5B-6C23-7BD4-96BB520885F9}"/>
              </a:ext>
            </a:extLst>
          </p:cNvPr>
          <p:cNvGrpSpPr/>
          <p:nvPr/>
        </p:nvGrpSpPr>
        <p:grpSpPr>
          <a:xfrm>
            <a:off x="3544112" y="2300130"/>
            <a:ext cx="2198648" cy="2893667"/>
            <a:chOff x="5438539" y="7646118"/>
            <a:chExt cx="814830" cy="1093633"/>
          </a:xfrm>
          <a:solidFill>
            <a:schemeClr val="accent3">
              <a:lumMod val="75000"/>
            </a:schemeClr>
          </a:solidFill>
        </p:grpSpPr>
        <p:sp>
          <p:nvSpPr>
            <p:cNvPr id="20" name="Round Same Side Corner Rectangle 21">
              <a:extLst>
                <a:ext uri="{FF2B5EF4-FFF2-40B4-BE49-F238E27FC236}">
                  <a16:creationId xmlns:a16="http://schemas.microsoft.com/office/drawing/2014/main" id="{1479BFF9-8056-555B-BB75-653AC64B0E26}"/>
                </a:ext>
              </a:extLst>
            </p:cNvPr>
            <p:cNvSpPr/>
            <p:nvPr/>
          </p:nvSpPr>
          <p:spPr>
            <a:xfrm>
              <a:off x="5440940" y="8395605"/>
              <a:ext cx="323729" cy="34414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65247E7-10C9-16D7-2FAE-F7D64423AC52}"/>
                </a:ext>
              </a:extLst>
            </p:cNvPr>
            <p:cNvSpPr/>
            <p:nvPr/>
          </p:nvSpPr>
          <p:spPr>
            <a:xfrm>
              <a:off x="5438539" y="8011964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Round Same Side Corner Rectangle 23">
              <a:extLst>
                <a:ext uri="{FF2B5EF4-FFF2-40B4-BE49-F238E27FC236}">
                  <a16:creationId xmlns:a16="http://schemas.microsoft.com/office/drawing/2014/main" id="{CDA0972F-60C2-38CA-7BEA-D49A5D8E855A}"/>
                </a:ext>
              </a:extLst>
            </p:cNvPr>
            <p:cNvSpPr/>
            <p:nvPr/>
          </p:nvSpPr>
          <p:spPr>
            <a:xfrm>
              <a:off x="5928360" y="8029758"/>
              <a:ext cx="323730" cy="70999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930A402-7407-E41C-4052-8D75279DCCA0}"/>
                </a:ext>
              </a:extLst>
            </p:cNvPr>
            <p:cNvSpPr/>
            <p:nvPr/>
          </p:nvSpPr>
          <p:spPr>
            <a:xfrm>
              <a:off x="5925959" y="7646118"/>
              <a:ext cx="327410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ound Same Side Corner Rectangle 25">
              <a:extLst>
                <a:ext uri="{FF2B5EF4-FFF2-40B4-BE49-F238E27FC236}">
                  <a16:creationId xmlns:a16="http://schemas.microsoft.com/office/drawing/2014/main" id="{CFF87BA9-672F-4382-C552-20D40EF0325A}"/>
                </a:ext>
              </a:extLst>
            </p:cNvPr>
            <p:cNvSpPr/>
            <p:nvPr/>
          </p:nvSpPr>
          <p:spPr>
            <a:xfrm rot="12859561">
              <a:off x="5864557" y="8125814"/>
              <a:ext cx="101108" cy="244001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Round Same Side Corner Rectangle 26">
              <a:extLst>
                <a:ext uri="{FF2B5EF4-FFF2-40B4-BE49-F238E27FC236}">
                  <a16:creationId xmlns:a16="http://schemas.microsoft.com/office/drawing/2014/main" id="{A0EEEA4C-8741-82C2-4B43-3A53B62AE187}"/>
                </a:ext>
              </a:extLst>
            </p:cNvPr>
            <p:cNvSpPr/>
            <p:nvPr/>
          </p:nvSpPr>
          <p:spPr>
            <a:xfrm rot="14101202">
              <a:off x="5757134" y="8268990"/>
              <a:ext cx="101108" cy="165176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CFB02AB-EF8A-171B-124F-525825DA1B20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740FB69-8E2C-C4CF-A9E2-CB3F0242F050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78E74573-556A-D030-0CEA-21FC5BB22CE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09B9C50-63DF-11EE-E102-EC4AAC4903D7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2664A43-5928-96E3-214D-F59675835C5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٥٥-٥٨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9AD85D6-4774-6F12-F320-AD24249C8E86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05B90FD-0EBB-FDF2-6B5E-D9C7CAEBA6FF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2C7A9FB1-EF03-D35A-05D7-F6CBBD9CF13B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4367A03-F3B8-E4D3-6E9C-56A08F079F1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8830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80D2E-B75A-46C9-C93E-4791234F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/>
              <a:t>لعب الأدوار</a:t>
            </a:r>
            <a:endParaRPr lang="en-B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612C6DA-2ACB-0B02-26A1-DAEC235651CC}"/>
              </a:ext>
            </a:extLst>
          </p:cNvPr>
          <p:cNvGrpSpPr/>
          <p:nvPr/>
        </p:nvGrpSpPr>
        <p:grpSpPr>
          <a:xfrm>
            <a:off x="1329070" y="2106635"/>
            <a:ext cx="1758272" cy="2079297"/>
            <a:chOff x="6846848" y="1141103"/>
            <a:chExt cx="999203" cy="1170617"/>
          </a:xfrm>
          <a:solidFill>
            <a:schemeClr val="accent3">
              <a:lumMod val="75000"/>
            </a:schemeClr>
          </a:solidFill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C8B0FBFB-EF08-6CA8-B5F5-76EB8F545B30}"/>
                </a:ext>
              </a:extLst>
            </p:cNvPr>
            <p:cNvSpPr/>
            <p:nvPr/>
          </p:nvSpPr>
          <p:spPr>
            <a:xfrm rot="1100420">
              <a:off x="7141985" y="1874813"/>
              <a:ext cx="152400" cy="436907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11DF7EE-CDEE-D3C9-9649-5721AA0E38C3}"/>
                </a:ext>
              </a:extLst>
            </p:cNvPr>
            <p:cNvSpPr/>
            <p:nvPr/>
          </p:nvSpPr>
          <p:spPr>
            <a:xfrm rot="826591">
              <a:off x="6902427" y="1141103"/>
              <a:ext cx="904241" cy="9224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CFCE57C-40E4-DD7C-DE2C-2D724ED81D93}"/>
                </a:ext>
              </a:extLst>
            </p:cNvPr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6B6CF52-30E4-F88B-4386-0D3DA1DEAE32}"/>
                </a:ext>
              </a:extLst>
            </p:cNvPr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ECD2561F-A784-1444-682F-C71C3BD39BBF}"/>
                </a:ext>
              </a:extLst>
            </p:cNvPr>
            <p:cNvSpPr/>
            <p:nvPr/>
          </p:nvSpPr>
          <p:spPr>
            <a:xfrm rot="11719641">
              <a:off x="7178956" y="1637818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8B9C04B-4ADE-7387-EEC4-E4BA9EC6C451}"/>
              </a:ext>
            </a:extLst>
          </p:cNvPr>
          <p:cNvGrpSpPr/>
          <p:nvPr/>
        </p:nvGrpSpPr>
        <p:grpSpPr>
          <a:xfrm rot="19632759">
            <a:off x="3349168" y="2884825"/>
            <a:ext cx="1758270" cy="2111528"/>
            <a:chOff x="6846848" y="1141103"/>
            <a:chExt cx="999203" cy="1188766"/>
          </a:xfrm>
          <a:solidFill>
            <a:schemeClr val="accent3">
              <a:lumMod val="75000"/>
            </a:schemeClr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66B66D54-DCFA-DE2E-EE3C-5DBFF91849A2}"/>
                </a:ext>
              </a:extLst>
            </p:cNvPr>
            <p:cNvSpPr/>
            <p:nvPr/>
          </p:nvSpPr>
          <p:spPr>
            <a:xfrm rot="582262">
              <a:off x="7185878" y="1892961"/>
              <a:ext cx="152400" cy="436908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18584D5-8208-93C8-C950-B8B3FC810AD5}"/>
                </a:ext>
              </a:extLst>
            </p:cNvPr>
            <p:cNvSpPr/>
            <p:nvPr/>
          </p:nvSpPr>
          <p:spPr>
            <a:xfrm rot="826591">
              <a:off x="6902428" y="1141103"/>
              <a:ext cx="904241" cy="9224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81810B7-3CB0-76B2-227B-0E9C2993B7C3}"/>
                </a:ext>
              </a:extLst>
            </p:cNvPr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6130BEF-A635-D51A-8DA2-A4F10BA8B42A}"/>
                </a:ext>
              </a:extLst>
            </p:cNvPr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659D9391-CB45-79CD-EAFE-8B6081C7283C}"/>
                </a:ext>
              </a:extLst>
            </p:cNvPr>
            <p:cNvSpPr/>
            <p:nvPr/>
          </p:nvSpPr>
          <p:spPr>
            <a:xfrm rot="726908">
              <a:off x="7119521" y="1730088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73BF824-B14C-E3FB-0E2A-6042ADE35425}"/>
              </a:ext>
            </a:extLst>
          </p:cNvPr>
          <p:cNvSpPr txBox="1"/>
          <p:nvPr/>
        </p:nvSpPr>
        <p:spPr>
          <a:xfrm>
            <a:off x="5954233" y="2719524"/>
            <a:ext cx="46783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مرين</a:t>
            </a:r>
            <a:r>
              <a:rPr lang="en-GB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GB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400" b="1" dirty="0">
                <a:latin typeface="Calibri" panose="020F0502020204030204" pitchFamily="34" charset="0"/>
                <a:cs typeface="Calibri" panose="020F0502020204030204" pitchFamily="34" charset="0"/>
              </a:rPr>
              <a:t>الاستجابة</a:t>
            </a:r>
            <a:r>
              <a:rPr lang="en-GB" sz="4400" b="1" dirty="0">
                <a:latin typeface="Calibri" panose="020F0502020204030204" pitchFamily="34" charset="0"/>
                <a:cs typeface="Calibri" panose="020F0502020204030204" pitchFamily="34" charset="0"/>
              </a:rPr>
              <a:t> بتعاطف</a:t>
            </a:r>
            <a:endParaRPr lang="en-BE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57AA8D-6A4B-7A30-9690-0B735FAD429C}"/>
              </a:ext>
            </a:extLst>
          </p:cNvPr>
          <p:cNvSpPr txBox="1"/>
          <p:nvPr/>
        </p:nvSpPr>
        <p:spPr>
          <a:xfrm>
            <a:off x="472692" y="401111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D8492FF-1241-E766-94C0-AF7D130394D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3A84591F-D200-28A4-1336-98CA0EA4188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88272D3-CE0B-C4DF-9651-95B57A8F888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769A1477-0426-BB43-CC01-964711D1F5E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٥٩-٦٠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C4015B6-8AD3-51F6-D7D1-FF19644F774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EE514F2-D07D-B855-F2B9-DFC939CF17D0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6E650F7D-3E81-C06A-AB81-BBC22A906A02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4800148A-B6B1-C07D-3857-8465F7D1970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40421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72">
            <a:extLst>
              <a:ext uri="{FF2B5EF4-FFF2-40B4-BE49-F238E27FC236}">
                <a16:creationId xmlns:a16="http://schemas.microsoft.com/office/drawing/2014/main" id="{7F2F2945-9C10-509F-124A-0B01A2A61942}"/>
              </a:ext>
            </a:extLst>
          </p:cNvPr>
          <p:cNvSpPr txBox="1">
            <a:spLocks/>
          </p:cNvSpPr>
          <p:nvPr/>
        </p:nvSpPr>
        <p:spPr>
          <a:xfrm>
            <a:off x="4372099" y="1762211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134684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25F02-89F2-D03F-257F-5F6FDCF6D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Google Shape;659;p19">
            <a:extLst>
              <a:ext uri="{FF2B5EF4-FFF2-40B4-BE49-F238E27FC236}">
                <a16:creationId xmlns:a16="http://schemas.microsoft.com/office/drawing/2014/main" id="{10314626-0BF6-3FED-C81C-16FA7FCB03E1}"/>
              </a:ext>
            </a:extLst>
          </p:cNvPr>
          <p:cNvSpPr/>
          <p:nvPr/>
        </p:nvSpPr>
        <p:spPr>
          <a:xfrm>
            <a:off x="7726300" y="1878793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" name="Google Shape;659;p19">
            <a:extLst>
              <a:ext uri="{FF2B5EF4-FFF2-40B4-BE49-F238E27FC236}">
                <a16:creationId xmlns:a16="http://schemas.microsoft.com/office/drawing/2014/main" id="{3D3DAC26-7FD7-59B9-7E0D-86D19A4D3E16}"/>
              </a:ext>
            </a:extLst>
          </p:cNvPr>
          <p:cNvSpPr/>
          <p:nvPr/>
        </p:nvSpPr>
        <p:spPr>
          <a:xfrm>
            <a:off x="3533130" y="1878793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D5F1F6-6F0A-8007-C6F8-EB0DEE2BDAEC}"/>
              </a:ext>
            </a:extLst>
          </p:cNvPr>
          <p:cNvSpPr txBox="1"/>
          <p:nvPr/>
        </p:nvSpPr>
        <p:spPr>
          <a:xfrm>
            <a:off x="2117011" y="3413357"/>
            <a:ext cx="388373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b="0" dirty="0">
                <a:latin typeface="Calibri" panose="020F0502020204030204" pitchFamily="34" charset="0"/>
                <a:cs typeface="Calibri" panose="020F0502020204030204" pitchFamily="34" charset="0"/>
              </a:rPr>
              <a:t>يجب استخدام مهارات الصحة النفسية والدعم النفسي الاجتماعي </a:t>
            </a:r>
            <a:r>
              <a:rPr lang="ar-SA" sz="2400" b="0" dirty="0">
                <a:latin typeface="Calibri" panose="020F0502020204030204" pitchFamily="34" charset="0"/>
                <a:cs typeface="Calibri" panose="020F0502020204030204" pitchFamily="34" charset="0"/>
              </a:rPr>
              <a:t>عند كل تواصل </a:t>
            </a:r>
            <a:r>
              <a:rPr lang="en-GB" sz="2400" b="0" dirty="0">
                <a:latin typeface="Calibri" panose="020F0502020204030204" pitchFamily="34" charset="0"/>
                <a:cs typeface="Calibri" panose="020F0502020204030204" pitchFamily="34" charset="0"/>
              </a:rPr>
              <a:t>مع الطفل و</a:t>
            </a:r>
            <a:r>
              <a:rPr lang="ar-SA" sz="2400" b="0" dirty="0">
                <a:latin typeface="Calibri" panose="020F0502020204030204" pitchFamily="34" charset="0"/>
                <a:cs typeface="Calibri" panose="020F0502020204030204" pitchFamily="34" charset="0"/>
              </a:rPr>
              <a:t>خلال</a:t>
            </a:r>
            <a:r>
              <a:rPr lang="en-GB" sz="2400" b="0" dirty="0">
                <a:latin typeface="Calibri" panose="020F0502020204030204" pitchFamily="34" charset="0"/>
                <a:cs typeface="Calibri" panose="020F0502020204030204" pitchFamily="34" charset="0"/>
              </a:rPr>
              <a:t> عملية إدارة الحالة بأكملها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638265-3709-D27B-8C6C-7CA9E740CA09}"/>
              </a:ext>
            </a:extLst>
          </p:cNvPr>
          <p:cNvSpPr txBox="1"/>
          <p:nvPr/>
        </p:nvSpPr>
        <p:spPr>
          <a:xfrm>
            <a:off x="6407130" y="3413357"/>
            <a:ext cx="36898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نادرًا ما يمكن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للاستجابة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أن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جعل شيئًا أفضل ؛ ما يجعل شيئًا أفضل هو ال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068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437DC0-17A2-5242-5E9A-BE696313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التقنيات التي يمكنني استخدامها للتحفيز على التغيير؟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230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4F96EA-F740-AC50-F044-0695D57C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الت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أمل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في التغيير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E325F939-981A-111F-4299-FAE87C4DB178}"/>
              </a:ext>
            </a:extLst>
          </p:cNvPr>
          <p:cNvSpPr/>
          <p:nvPr/>
        </p:nvSpPr>
        <p:spPr>
          <a:xfrm>
            <a:off x="911626" y="2006952"/>
            <a:ext cx="3161199" cy="645105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3" name="Arrow: Chevron 22">
            <a:extLst>
              <a:ext uri="{FF2B5EF4-FFF2-40B4-BE49-F238E27FC236}">
                <a16:creationId xmlns:a16="http://schemas.microsoft.com/office/drawing/2014/main" id="{54D91B4D-D38C-A903-9C2A-9F27AE6AA6E3}"/>
              </a:ext>
            </a:extLst>
          </p:cNvPr>
          <p:cNvSpPr/>
          <p:nvPr/>
        </p:nvSpPr>
        <p:spPr>
          <a:xfrm>
            <a:off x="4552113" y="2006952"/>
            <a:ext cx="3161199" cy="645105"/>
          </a:xfrm>
          <a:prstGeom prst="chevr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C7B7EA36-535E-08D4-69F4-826D258731EB}"/>
              </a:ext>
            </a:extLst>
          </p:cNvPr>
          <p:cNvSpPr/>
          <p:nvPr/>
        </p:nvSpPr>
        <p:spPr>
          <a:xfrm>
            <a:off x="8192601" y="2006952"/>
            <a:ext cx="3161199" cy="645105"/>
          </a:xfrm>
          <a:prstGeom prst="chevr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3053C8-0297-23E0-FFA0-710274F90F5E}"/>
              </a:ext>
            </a:extLst>
          </p:cNvPr>
          <p:cNvSpPr txBox="1"/>
          <p:nvPr/>
        </p:nvSpPr>
        <p:spPr>
          <a:xfrm>
            <a:off x="1470463" y="2101197"/>
            <a:ext cx="1943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ماذا الآن؟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DE436D7-7399-6DCE-D01B-9BB4D6CA9E1D}"/>
              </a:ext>
            </a:extLst>
          </p:cNvPr>
          <p:cNvSpPr txBox="1"/>
          <p:nvPr/>
        </p:nvSpPr>
        <p:spPr>
          <a:xfrm>
            <a:off x="5295565" y="2101197"/>
            <a:ext cx="1943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ماذا في ذلك؟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C3F04E-C696-636F-6D39-2A25B96B4D76}"/>
              </a:ext>
            </a:extLst>
          </p:cNvPr>
          <p:cNvSpPr txBox="1"/>
          <p:nvPr/>
        </p:nvSpPr>
        <p:spPr>
          <a:xfrm>
            <a:off x="8618246" y="2101197"/>
            <a:ext cx="25928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ماذا؟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F38F994-A805-0949-B3B1-D473580B194D}"/>
              </a:ext>
            </a:extLst>
          </p:cNvPr>
          <p:cNvGrpSpPr/>
          <p:nvPr/>
        </p:nvGrpSpPr>
        <p:grpSpPr>
          <a:xfrm>
            <a:off x="965291" y="3082650"/>
            <a:ext cx="3297817" cy="2615050"/>
            <a:chOff x="6355443" y="2768909"/>
            <a:chExt cx="4819103" cy="3821376"/>
          </a:xfrm>
          <a:solidFill>
            <a:schemeClr val="accent3">
              <a:lumMod val="20000"/>
              <a:lumOff val="80000"/>
            </a:schemeClr>
          </a:solidFill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8DD6744-0955-C032-9733-E6B8B590BDA6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34D7C40E-ED40-0A2E-37F4-7BFE4F9AC469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A8722EB6-12C1-12C0-C25F-9474CBF23930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31A6B253-4092-43C3-5265-5E637DD4BAED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9A423DAD-6192-9E60-004C-657A4AB4D7D0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ACCBB2A-C84F-7AD1-F295-FB72A09986FA}"/>
                </a:ext>
              </a:extLst>
            </p:cNvPr>
            <p:cNvSpPr/>
            <p:nvPr/>
          </p:nvSpPr>
          <p:spPr>
            <a:xfrm>
              <a:off x="10489490" y="5535526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776BC463-9C40-0CFE-A6A8-3F3CED92607A}"/>
                </a:ext>
              </a:extLst>
            </p:cNvPr>
            <p:cNvSpPr/>
            <p:nvPr/>
          </p:nvSpPr>
          <p:spPr>
            <a:xfrm>
              <a:off x="10150272" y="6247757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251A670-F78B-90E6-3224-FC91A3A071E6}"/>
              </a:ext>
            </a:extLst>
          </p:cNvPr>
          <p:cNvGrpSpPr/>
          <p:nvPr/>
        </p:nvGrpSpPr>
        <p:grpSpPr>
          <a:xfrm>
            <a:off x="4596028" y="3011683"/>
            <a:ext cx="3138847" cy="2473806"/>
            <a:chOff x="6355443" y="2535736"/>
            <a:chExt cx="4586800" cy="3614976"/>
          </a:xfrm>
          <a:solidFill>
            <a:schemeClr val="accent3">
              <a:lumMod val="20000"/>
              <a:lumOff val="80000"/>
            </a:schemeClr>
          </a:solidFill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6F888B9B-EC6B-4356-7016-2ECB7C201690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65A4532F-E86A-E304-A45D-E731CEC3BB18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909E75FF-5FB3-D782-F2FF-5DCD0E107A61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CE8640F6-1768-74EF-3390-0A193FF141FE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3D950635-D42E-22C8-1B0C-76A327878111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4384653-8477-1F70-DD9F-99E41E5442EA}"/>
                </a:ext>
              </a:extLst>
            </p:cNvPr>
            <p:cNvSpPr/>
            <p:nvPr/>
          </p:nvSpPr>
          <p:spPr>
            <a:xfrm>
              <a:off x="10053702" y="2979658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A66DE25-CB7D-F67E-137B-3E7B649EA947}"/>
                </a:ext>
              </a:extLst>
            </p:cNvPr>
            <p:cNvSpPr/>
            <p:nvPr/>
          </p:nvSpPr>
          <p:spPr>
            <a:xfrm>
              <a:off x="10599716" y="2535736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F99D142-5EE4-A9CE-C54F-D5AC96013A35}"/>
              </a:ext>
            </a:extLst>
          </p:cNvPr>
          <p:cNvSpPr txBox="1"/>
          <p:nvPr/>
        </p:nvSpPr>
        <p:spPr>
          <a:xfrm>
            <a:off x="4756277" y="3224957"/>
            <a:ext cx="263340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هل كان هذا التغيير صعبًا أم سهلًا؟ لماذا قمت بهذا التغيير؟ هل أردت ذلك أم</a:t>
            </a:r>
            <a:r>
              <a:rPr lang="ar-SA" sz="2000" i="1" dirty="0">
                <a:latin typeface="Calibri" panose="020F0502020204030204" pitchFamily="34" charset="0"/>
                <a:cs typeface="Calibri" panose="020F0502020204030204" pitchFamily="34" charset="0"/>
              </a:rPr>
              <a:t> كان</a:t>
            </a:r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 لا بد لي من ذلك؟ هل قاومت التغيير أم لا؟ لماذا؟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330DB91-28A3-5020-F97D-80E68B141F78}"/>
              </a:ext>
            </a:extLst>
          </p:cNvPr>
          <p:cNvGrpSpPr/>
          <p:nvPr/>
        </p:nvGrpSpPr>
        <p:grpSpPr>
          <a:xfrm>
            <a:off x="8073852" y="3171249"/>
            <a:ext cx="3250752" cy="2694443"/>
            <a:chOff x="6355443" y="2768909"/>
            <a:chExt cx="4415537" cy="3937392"/>
          </a:xfrm>
          <a:solidFill>
            <a:schemeClr val="accent3">
              <a:lumMod val="20000"/>
              <a:lumOff val="80000"/>
            </a:schemeClr>
          </a:solidFill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CFD1297-1B1C-8F61-9D3C-570737F745D0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B799CD99-C02A-B11C-8B0B-E8DCF8676080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67F8339-5C63-3CE1-6666-7931713EF14D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6E988C1-087A-0E5C-50BE-94A3FFC55040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DB00079-4A3A-947F-6E38-691FC7BF8D5D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FEF9AF8-39A5-2414-93E2-9788C5B05FAE}"/>
                </a:ext>
              </a:extLst>
            </p:cNvPr>
            <p:cNvSpPr/>
            <p:nvPr/>
          </p:nvSpPr>
          <p:spPr>
            <a:xfrm>
              <a:off x="9006719" y="6021244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886E97CA-023D-9EF5-A670-EC586664F566}"/>
                </a:ext>
              </a:extLst>
            </p:cNvPr>
            <p:cNvSpPr/>
            <p:nvPr/>
          </p:nvSpPr>
          <p:spPr>
            <a:xfrm>
              <a:off x="9922970" y="6289551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D0984E0-90FC-0D6F-B08D-7F629AF1AAA9}"/>
              </a:ext>
            </a:extLst>
          </p:cNvPr>
          <p:cNvSpPr txBox="1"/>
          <p:nvPr/>
        </p:nvSpPr>
        <p:spPr>
          <a:xfrm>
            <a:off x="1050900" y="3747824"/>
            <a:ext cx="259156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كيف سيغير ما تعلمته من هذه التجربة ممارستي المستقبلية؟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C5C5629-FA0F-4B1F-9E0F-440714108BE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6211DCF4-9464-198E-C921-0BF1376E435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68CD50A-A6EA-7790-6379-A579DF6621F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C48E65B-39CA-9572-88B9-BF5A45AE6924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٦١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AD1D12C-F56D-76C1-36CC-AD48B940E5B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B7C697B-FD86-A835-2616-486D051AD8E6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F4E79EA6-3403-F85E-7513-6521C8938FD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720034A-E9E2-FEAC-990C-6DFC3088037F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5C91404-39A4-9C62-251E-BABE4F1B1C2A}"/>
              </a:ext>
            </a:extLst>
          </p:cNvPr>
          <p:cNvSpPr txBox="1"/>
          <p:nvPr/>
        </p:nvSpPr>
        <p:spPr>
          <a:xfrm>
            <a:off x="8618247" y="3868642"/>
            <a:ext cx="21002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ما هو التغيير في حياتي الذي كان له تأثير علي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758382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231961-23D4-7FFB-DB36-FE5F9AFB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المقابلات التحفيزية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A8786A-D3BB-7B3D-4A6C-39DB96618F0A}"/>
              </a:ext>
            </a:extLst>
          </p:cNvPr>
          <p:cNvSpPr txBox="1"/>
          <p:nvPr/>
        </p:nvSpPr>
        <p:spPr>
          <a:xfrm>
            <a:off x="4824663" y="2095083"/>
            <a:ext cx="65291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غاية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لدعم الوالدين أو مقدمي الرعاية 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إيجاد الحلول </a:t>
            </a:r>
            <a:r>
              <a:rPr lang="ar-SA" sz="2400" i="1" dirty="0">
                <a:latin typeface="Calibri" panose="020F0502020204030204" pitchFamily="34" charset="0"/>
                <a:cs typeface="Calibri" panose="020F0502020204030204" pitchFamily="34" charset="0"/>
              </a:rPr>
              <a:t>الخاصة بهم</a:t>
            </a:r>
            <a:endParaRPr lang="en-GB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لتقليل المقاومة أو القلق من التغيير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لتحفيز العمل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استنادًا إلى الاعتقاد بأن الناس يعرفون ما هو الأفضل 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هم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ولأسرهم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A758537-01D6-48AD-2411-5CC2736AD80D}"/>
              </a:ext>
            </a:extLst>
          </p:cNvPr>
          <p:cNvGrpSpPr/>
          <p:nvPr/>
        </p:nvGrpSpPr>
        <p:grpSpPr>
          <a:xfrm>
            <a:off x="1587046" y="3168324"/>
            <a:ext cx="1192307" cy="1973747"/>
            <a:chOff x="1469571" y="2943663"/>
            <a:chExt cx="1192307" cy="1973747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E7685C9-75A0-8898-2422-1EC9C58FDC2C}"/>
                </a:ext>
              </a:extLst>
            </p:cNvPr>
            <p:cNvSpPr/>
            <p:nvPr/>
          </p:nvSpPr>
          <p:spPr>
            <a:xfrm>
              <a:off x="1469571" y="2943663"/>
              <a:ext cx="674914" cy="67491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9" name="Rectangle: Top Corners Rounded 8">
              <a:extLst>
                <a:ext uri="{FF2B5EF4-FFF2-40B4-BE49-F238E27FC236}">
                  <a16:creationId xmlns:a16="http://schemas.microsoft.com/office/drawing/2014/main" id="{BDD36129-109D-83A9-365E-A9ACA9A3E5A6}"/>
                </a:ext>
              </a:extLst>
            </p:cNvPr>
            <p:cNvSpPr/>
            <p:nvPr/>
          </p:nvSpPr>
          <p:spPr>
            <a:xfrm>
              <a:off x="1469571" y="3788229"/>
              <a:ext cx="674914" cy="11291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0" name="Rectangle: Top Corners Rounded 9">
              <a:extLst>
                <a:ext uri="{FF2B5EF4-FFF2-40B4-BE49-F238E27FC236}">
                  <a16:creationId xmlns:a16="http://schemas.microsoft.com/office/drawing/2014/main" id="{69C93116-5B7A-567C-8D81-C56E8955F6DE}"/>
                </a:ext>
              </a:extLst>
            </p:cNvPr>
            <p:cNvSpPr/>
            <p:nvPr/>
          </p:nvSpPr>
          <p:spPr>
            <a:xfrm rot="4997487">
              <a:off x="2164303" y="3574908"/>
              <a:ext cx="221050" cy="65356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1" name="Rectangle: Top Corners Rounded 10">
              <a:extLst>
                <a:ext uri="{FF2B5EF4-FFF2-40B4-BE49-F238E27FC236}">
                  <a16:creationId xmlns:a16="http://schemas.microsoft.com/office/drawing/2014/main" id="{5E4D43DA-39FC-56E4-E382-11CC401E7506}"/>
                </a:ext>
              </a:extLst>
            </p:cNvPr>
            <p:cNvSpPr/>
            <p:nvPr/>
          </p:nvSpPr>
          <p:spPr>
            <a:xfrm rot="4595144" flipH="1">
              <a:off x="2497536" y="3654429"/>
              <a:ext cx="74091" cy="25459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78DC10C-1105-658E-8915-EFAEACEF2814}"/>
              </a:ext>
            </a:extLst>
          </p:cNvPr>
          <p:cNvGrpSpPr/>
          <p:nvPr/>
        </p:nvGrpSpPr>
        <p:grpSpPr>
          <a:xfrm>
            <a:off x="2110222" y="2145515"/>
            <a:ext cx="2154961" cy="2996557"/>
            <a:chOff x="1907022" y="2145515"/>
            <a:chExt cx="2154961" cy="2996557"/>
          </a:xfrm>
        </p:grpSpPr>
        <p:pic>
          <p:nvPicPr>
            <p:cNvPr id="14" name="Graphic 13" descr="Signpost with solid fill">
              <a:extLst>
                <a:ext uri="{FF2B5EF4-FFF2-40B4-BE49-F238E27FC236}">
                  <a16:creationId xmlns:a16="http://schemas.microsoft.com/office/drawing/2014/main" id="{5653F4A9-7D55-7EE1-98BF-E6BAAE5BA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07022" y="2145515"/>
              <a:ext cx="2154961" cy="2154961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4EFF7D-9B24-9A38-A3FE-96A9E9A270F6}"/>
                </a:ext>
              </a:extLst>
            </p:cNvPr>
            <p:cNvSpPr/>
            <p:nvPr/>
          </p:nvSpPr>
          <p:spPr>
            <a:xfrm>
              <a:off x="2917031" y="4071954"/>
              <a:ext cx="132706" cy="107011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2528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3EC414E-8A5C-1A4C-2880-DDBD33F7E708}"/>
              </a:ext>
            </a:extLst>
          </p:cNvPr>
          <p:cNvSpPr/>
          <p:nvPr/>
        </p:nvSpPr>
        <p:spPr>
          <a:xfrm>
            <a:off x="7806520" y="2968030"/>
            <a:ext cx="3099282" cy="409181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06C3BC-C5FC-6BCD-ACF2-52C22A3D4F57}"/>
              </a:ext>
            </a:extLst>
          </p:cNvPr>
          <p:cNvSpPr/>
          <p:nvPr/>
        </p:nvSpPr>
        <p:spPr>
          <a:xfrm>
            <a:off x="8652682" y="3323371"/>
            <a:ext cx="2253120" cy="409181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514F96-3643-7E90-6453-88664D74E978}"/>
              </a:ext>
            </a:extLst>
          </p:cNvPr>
          <p:cNvSpPr/>
          <p:nvPr/>
        </p:nvSpPr>
        <p:spPr>
          <a:xfrm>
            <a:off x="7656395" y="2486018"/>
            <a:ext cx="3249406" cy="409181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Google Shape;252;p3"/>
          <p:cNvSpPr txBox="1"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4" name="Google Shape;254;p3"/>
          <p:cNvSpPr txBox="1"/>
          <p:nvPr/>
        </p:nvSpPr>
        <p:spPr>
          <a:xfrm>
            <a:off x="6933063" y="1510220"/>
            <a:ext cx="3972738" cy="276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0"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GB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توفير الفرصة لل</a:t>
            </a:r>
            <a:r>
              <a:rPr lang="ar-SA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ملاحظات </a:t>
            </a:r>
            <a:r>
              <a:rPr lang="en-GB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والت</a:t>
            </a:r>
            <a:r>
              <a:rPr lang="ar-SA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أمل</a:t>
            </a:r>
            <a:r>
              <a:rPr lang="en-GB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، وتحديث وممارسة مهارات وتدخلات التواصل والصحة النفسية والدعم النفسي</a:t>
            </a:r>
            <a:r>
              <a:rPr lang="ar-SA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الاجتماعي</a:t>
            </a:r>
            <a:r>
              <a:rPr lang="en-GB" sz="28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للأطفال من مختلف الأعمار ومراحل التنمية</a:t>
            </a:r>
            <a:endParaRPr sz="2800" b="1" i="0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F098C61-35BB-1A85-1E1D-CA6E90B9CCA8}"/>
              </a:ext>
            </a:extLst>
          </p:cNvPr>
          <p:cNvGrpSpPr/>
          <p:nvPr/>
        </p:nvGrpSpPr>
        <p:grpSpPr>
          <a:xfrm>
            <a:off x="10905801" y="5347780"/>
            <a:ext cx="858497" cy="1211338"/>
            <a:chOff x="5532029" y="1778008"/>
            <a:chExt cx="1463806" cy="2065428"/>
          </a:xfrm>
          <a:solidFill>
            <a:schemeClr val="bg1"/>
          </a:solidFill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96AE917-A60B-B3F0-8495-94904990BDD0}"/>
                </a:ext>
              </a:extLst>
            </p:cNvPr>
            <p:cNvGrpSpPr/>
            <p:nvPr/>
          </p:nvGrpSpPr>
          <p:grpSpPr>
            <a:xfrm>
              <a:off x="5532029" y="1778008"/>
              <a:ext cx="723055" cy="2065428"/>
              <a:chOff x="2068313" y="2482622"/>
              <a:chExt cx="376359" cy="1075080"/>
            </a:xfrm>
            <a:grpFill/>
          </p:grpSpPr>
          <p:sp>
            <p:nvSpPr>
              <p:cNvPr id="14" name="Round Same Side Corner Rectangle 23">
                <a:extLst>
                  <a:ext uri="{FF2B5EF4-FFF2-40B4-BE49-F238E27FC236}">
                    <a16:creationId xmlns:a16="http://schemas.microsoft.com/office/drawing/2014/main" id="{779E5188-FCEA-0D56-E570-D25D2EF086B3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7939B50-1BA7-9FFC-C310-4907CBB21E50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13" name="Speech Bubble: Rectangle with Corners Rounded 12">
              <a:extLst>
                <a:ext uri="{FF2B5EF4-FFF2-40B4-BE49-F238E27FC236}">
                  <a16:creationId xmlns:a16="http://schemas.microsoft.com/office/drawing/2014/main" id="{518F3061-F66D-47AA-53B1-E985C26723E7}"/>
                </a:ext>
              </a:extLst>
            </p:cNvPr>
            <p:cNvSpPr/>
            <p:nvPr/>
          </p:nvSpPr>
          <p:spPr>
            <a:xfrm>
              <a:off x="6535544" y="1996974"/>
              <a:ext cx="460291" cy="327241"/>
            </a:xfrm>
            <a:prstGeom prst="wedgeRoundRectCallout">
              <a:avLst>
                <a:gd name="adj1" fmla="val -69318"/>
                <a:gd name="adj2" fmla="val 26564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231961-23D4-7FFB-DB36-FE5F9AFB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تقنيات المقابلات التحفيزية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9F2E46D-22C7-0DA5-53F5-CD09F16E803E}"/>
              </a:ext>
            </a:extLst>
          </p:cNvPr>
          <p:cNvGrpSpPr/>
          <p:nvPr/>
        </p:nvGrpSpPr>
        <p:grpSpPr>
          <a:xfrm>
            <a:off x="1466850" y="2017284"/>
            <a:ext cx="1411716" cy="1411716"/>
            <a:chOff x="10321013" y="507892"/>
            <a:chExt cx="1411716" cy="14117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1811F47-36D4-3F04-0450-8D0783BA8395}"/>
                </a:ext>
              </a:extLst>
            </p:cNvPr>
            <p:cNvSpPr/>
            <p:nvPr/>
          </p:nvSpPr>
          <p:spPr>
            <a:xfrm>
              <a:off x="10321013" y="507892"/>
              <a:ext cx="1411716" cy="141171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pic>
          <p:nvPicPr>
            <p:cNvPr id="8" name="Graphic 7" descr="Question Mark with solid fill">
              <a:extLst>
                <a:ext uri="{FF2B5EF4-FFF2-40B4-BE49-F238E27FC236}">
                  <a16:creationId xmlns:a16="http://schemas.microsoft.com/office/drawing/2014/main" id="{3447A8D7-3B00-9C93-0B41-1A060262EC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569065" y="765094"/>
              <a:ext cx="914400" cy="914400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95E3F89-94AA-5C5F-4D5F-FEDCDE052EFF}"/>
              </a:ext>
            </a:extLst>
          </p:cNvPr>
          <p:cNvSpPr txBox="1"/>
          <p:nvPr/>
        </p:nvSpPr>
        <p:spPr>
          <a:xfrm>
            <a:off x="1090062" y="3766662"/>
            <a:ext cx="21640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r>
              <a:rPr lang="en-GB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الأسئلة 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(</a:t>
            </a: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ال</a:t>
            </a:r>
            <a:r>
              <a:rPr lang="en-GB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مفتوح</a:t>
            </a: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ة</a:t>
            </a:r>
            <a:r>
              <a:rPr lang="en-GB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 </a:t>
            </a: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و المغلقة)</a:t>
            </a:r>
            <a:endParaRPr lang="en-GB" sz="28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  <a:extLst>
                <a:ext uri="http://customooxmlschemas.google.com/">
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</a:ext>
              </a:extLst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94ED07C-ADE9-AF79-B81E-785C17D941B2}"/>
              </a:ext>
            </a:extLst>
          </p:cNvPr>
          <p:cNvSpPr/>
          <p:nvPr/>
        </p:nvSpPr>
        <p:spPr>
          <a:xfrm>
            <a:off x="4084141" y="2017284"/>
            <a:ext cx="1411716" cy="1411716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D7973E-0FEC-4BA4-83B0-5E6F67DA4BC7}"/>
              </a:ext>
            </a:extLst>
          </p:cNvPr>
          <p:cNvSpPr txBox="1"/>
          <p:nvPr/>
        </p:nvSpPr>
        <p:spPr>
          <a:xfrm>
            <a:off x="3662271" y="3766662"/>
            <a:ext cx="21640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التأمل</a:t>
            </a:r>
            <a:endParaRPr lang="en-GB" sz="28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  <a:extLst>
                <a:ext uri="http://customooxmlschemas.google.com/">
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</a:ext>
              </a:extLst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AEBE148-6088-CCB9-CCA4-B44CCB51F1DA}"/>
              </a:ext>
            </a:extLst>
          </p:cNvPr>
          <p:cNvGrpSpPr/>
          <p:nvPr/>
        </p:nvGrpSpPr>
        <p:grpSpPr>
          <a:xfrm>
            <a:off x="6701432" y="2017284"/>
            <a:ext cx="1411715" cy="1411715"/>
            <a:chOff x="12884056" y="397692"/>
            <a:chExt cx="1712719" cy="1712719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6913580-2952-5F85-D03A-D6F0DEA7C928}"/>
                </a:ext>
              </a:extLst>
            </p:cNvPr>
            <p:cNvSpPr/>
            <p:nvPr/>
          </p:nvSpPr>
          <p:spPr>
            <a:xfrm>
              <a:off x="12884056" y="397692"/>
              <a:ext cx="1712719" cy="1712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3F18A4B-72E6-17BD-47CE-DD832E46471C}"/>
                </a:ext>
              </a:extLst>
            </p:cNvPr>
            <p:cNvGrpSpPr/>
            <p:nvPr/>
          </p:nvGrpSpPr>
          <p:grpSpPr>
            <a:xfrm>
              <a:off x="13263476" y="816784"/>
              <a:ext cx="1030078" cy="822576"/>
              <a:chOff x="-2571900" y="3523194"/>
              <a:chExt cx="2226278" cy="1777809"/>
            </a:xfrm>
          </p:grpSpPr>
          <p:sp>
            <p:nvSpPr>
              <p:cNvPr id="29" name="Speech Bubble: Oval 28">
                <a:extLst>
                  <a:ext uri="{FF2B5EF4-FFF2-40B4-BE49-F238E27FC236}">
                    <a16:creationId xmlns:a16="http://schemas.microsoft.com/office/drawing/2014/main" id="{B465FD9E-D57D-DEC4-1CC8-9083BA44C6DD}"/>
                  </a:ext>
                </a:extLst>
              </p:cNvPr>
              <p:cNvSpPr/>
              <p:nvPr/>
            </p:nvSpPr>
            <p:spPr>
              <a:xfrm>
                <a:off x="-2571900" y="3523194"/>
                <a:ext cx="2226278" cy="1777809"/>
              </a:xfrm>
              <a:prstGeom prst="wedgeEllipseCallou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82422562-C3F3-9C88-73AF-EBFB4B47F7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094599"/>
                <a:ext cx="1003300" cy="0"/>
              </a:xfrm>
              <a:prstGeom prst="line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B9314C3A-AF23-1D80-1119-E84FB14638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412099"/>
                <a:ext cx="1003300" cy="0"/>
              </a:xfrm>
              <a:prstGeom prst="line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14E6CE7-C863-42C8-C84F-DA65F59888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716899"/>
                <a:ext cx="1003300" cy="0"/>
              </a:xfrm>
              <a:prstGeom prst="line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1965C2F4-13C6-2E9F-0827-372FED44835A}"/>
              </a:ext>
            </a:extLst>
          </p:cNvPr>
          <p:cNvSpPr txBox="1"/>
          <p:nvPr/>
        </p:nvSpPr>
        <p:spPr>
          <a:xfrm>
            <a:off x="6355886" y="3766662"/>
            <a:ext cx="21640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التلخيص</a:t>
            </a:r>
            <a:endParaRPr lang="en-GB" sz="28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  <a:extLst>
                <a:ext uri="http://customooxmlschemas.google.com/">
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</a:ext>
              </a:extLst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30E3903-33FC-1E0F-3F85-D50D1F23E80D}"/>
              </a:ext>
            </a:extLst>
          </p:cNvPr>
          <p:cNvSpPr txBox="1"/>
          <p:nvPr/>
        </p:nvSpPr>
        <p:spPr>
          <a:xfrm>
            <a:off x="8937858" y="3766662"/>
            <a:ext cx="21640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r>
              <a:rPr lang="en-GB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  </a:ext>
                </a:extLst>
              </a:rPr>
              <a:t>التأكيد</a:t>
            </a:r>
            <a:endParaRPr lang="en-GB" sz="28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  <a:extLst>
                <a:ext uri="http://customooxmlschemas.google.com/">
                  <go:slidesCustomData xmlns="" xmlns:go="http://customooxmlschemas.google.com/"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extRoundtripDataId="34"/>
                </a:ext>
              </a:extLst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AA06080-A0F9-BB7C-2E5D-798FC27768DC}"/>
              </a:ext>
            </a:extLst>
          </p:cNvPr>
          <p:cNvGrpSpPr/>
          <p:nvPr/>
        </p:nvGrpSpPr>
        <p:grpSpPr>
          <a:xfrm>
            <a:off x="9318723" y="2017284"/>
            <a:ext cx="1411714" cy="1411714"/>
            <a:chOff x="-1689100" y="989484"/>
            <a:chExt cx="1712719" cy="1712719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29A9DED-FC4A-E0E9-0088-C698E98A76B9}"/>
                </a:ext>
              </a:extLst>
            </p:cNvPr>
            <p:cNvSpPr/>
            <p:nvPr/>
          </p:nvSpPr>
          <p:spPr>
            <a:xfrm>
              <a:off x="-1689100" y="989484"/>
              <a:ext cx="1712719" cy="1712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pic>
          <p:nvPicPr>
            <p:cNvPr id="44" name="Graphic 43" descr="Dumbbell with solid fill">
              <a:extLst>
                <a:ext uri="{FF2B5EF4-FFF2-40B4-BE49-F238E27FC236}">
                  <a16:creationId xmlns:a16="http://schemas.microsoft.com/office/drawing/2014/main" id="{4632D7E8-474B-938F-3318-6C187C1A49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9300450">
              <a:off x="-1509717" y="1168866"/>
              <a:ext cx="1353952" cy="1353952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CCC6FCC-AED2-266D-20E5-726862DDDE4B}"/>
              </a:ext>
            </a:extLst>
          </p:cNvPr>
          <p:cNvGrpSpPr/>
          <p:nvPr/>
        </p:nvGrpSpPr>
        <p:grpSpPr>
          <a:xfrm>
            <a:off x="4573917" y="2257588"/>
            <a:ext cx="458933" cy="919663"/>
            <a:chOff x="4573917" y="2257588"/>
            <a:chExt cx="458933" cy="919663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2BC66E10-CDEB-3B2F-8CD4-E1AD29068124}"/>
                </a:ext>
              </a:extLst>
            </p:cNvPr>
            <p:cNvSpPr/>
            <p:nvPr/>
          </p:nvSpPr>
          <p:spPr>
            <a:xfrm rot="489988">
              <a:off x="4573917" y="2257588"/>
              <a:ext cx="458933" cy="6477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" name="Rectangle: Top Corners Rounded 3">
              <a:extLst>
                <a:ext uri="{FF2B5EF4-FFF2-40B4-BE49-F238E27FC236}">
                  <a16:creationId xmlns:a16="http://schemas.microsoft.com/office/drawing/2014/main" id="{8A81C1FD-D07F-8FAA-E778-D11A16D7B6AD}"/>
                </a:ext>
              </a:extLst>
            </p:cNvPr>
            <p:cNvSpPr/>
            <p:nvPr/>
          </p:nvSpPr>
          <p:spPr>
            <a:xfrm rot="11751256">
              <a:off x="4671095" y="2544267"/>
              <a:ext cx="121783" cy="63298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2028B26-1277-4927-4490-43749673051D}"/>
                </a:ext>
              </a:extLst>
            </p:cNvPr>
            <p:cNvSpPr/>
            <p:nvPr/>
          </p:nvSpPr>
          <p:spPr>
            <a:xfrm rot="20347857">
              <a:off x="4815580" y="2351142"/>
              <a:ext cx="45719" cy="29157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E94725B-9D0B-0BBD-13B3-080168596D15}"/>
                </a:ext>
              </a:extLst>
            </p:cNvPr>
            <p:cNvSpPr/>
            <p:nvPr/>
          </p:nvSpPr>
          <p:spPr>
            <a:xfrm rot="20347857">
              <a:off x="4905811" y="2404449"/>
              <a:ext cx="51674" cy="184965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389826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5">
            <a:extLst>
              <a:ext uri="{FF2B5EF4-FFF2-40B4-BE49-F238E27FC236}">
                <a16:creationId xmlns:a16="http://schemas.microsoft.com/office/drawing/2014/main" id="{79870D46-58A0-6133-BDE3-58059836F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١: 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الأسئلة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4AA900-C9AE-670B-7391-D03E1D3ED853}"/>
              </a:ext>
            </a:extLst>
          </p:cNvPr>
          <p:cNvSpPr txBox="1"/>
          <p:nvPr/>
        </p:nvSpPr>
        <p:spPr>
          <a:xfrm>
            <a:off x="1179815" y="1496503"/>
            <a:ext cx="27537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أسئلة 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مغلقة</a:t>
            </a:r>
            <a:endParaRPr lang="en-C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36E2A5C-7F5A-DC48-8852-260B0C10D729}"/>
              </a:ext>
            </a:extLst>
          </p:cNvPr>
          <p:cNvSpPr/>
          <p:nvPr/>
        </p:nvSpPr>
        <p:spPr>
          <a:xfrm>
            <a:off x="492438" y="1496503"/>
            <a:ext cx="452326" cy="452326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8B6D9B-A8A4-1C03-C6BA-4C1488E1D91A}"/>
              </a:ext>
            </a:extLst>
          </p:cNvPr>
          <p:cNvSpPr/>
          <p:nvPr/>
        </p:nvSpPr>
        <p:spPr>
          <a:xfrm>
            <a:off x="6334935" y="1486844"/>
            <a:ext cx="452326" cy="45232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21872F-723A-9579-FCF6-4DC27DC518F1}"/>
              </a:ext>
            </a:extLst>
          </p:cNvPr>
          <p:cNvSpPr txBox="1"/>
          <p:nvPr/>
        </p:nvSpPr>
        <p:spPr>
          <a:xfrm>
            <a:off x="7007395" y="1528341"/>
            <a:ext cx="27537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أسئلة 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مفتوحة</a:t>
            </a:r>
            <a:endParaRPr lang="en-C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103464-E0B0-E139-7289-A06478AA71F1}"/>
              </a:ext>
            </a:extLst>
          </p:cNvPr>
          <p:cNvSpPr txBox="1"/>
          <p:nvPr/>
        </p:nvSpPr>
        <p:spPr>
          <a:xfrm>
            <a:off x="3182681" y="1939170"/>
            <a:ext cx="267438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إيجابي</a:t>
            </a:r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سمح لأخصائي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بالحصول على إجابات محددة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يكون من الأسهل للأطفال الصغار فهمه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جعل المناقشة أقصر من خلال السماح لأخصائي الحالة بالبقاء مسيطرًا على المحادثة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E28A48-E687-5EDA-B512-DEE1A9A44C15}"/>
              </a:ext>
            </a:extLst>
          </p:cNvPr>
          <p:cNvSpPr txBox="1"/>
          <p:nvPr/>
        </p:nvSpPr>
        <p:spPr>
          <a:xfrm>
            <a:off x="642830" y="1919608"/>
            <a:ext cx="251966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السلبيات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يعطي الطفل إجابة من كلمة واحدة ، مثل "نعم" أو "لا"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يشعر الطفل بالضغط لإعطاء الإجابة "الصحيحة"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حقيقة أن أخصائي الحالة يظل "مسيطرًا"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 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عني أيضًا أنه لا توجد مساحة للطفل للتحدث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B9E878-A442-D118-FCC2-2F1AC21EB0DA}"/>
              </a:ext>
            </a:extLst>
          </p:cNvPr>
          <p:cNvSpPr txBox="1"/>
          <p:nvPr/>
        </p:nvSpPr>
        <p:spPr>
          <a:xfrm>
            <a:off x="9068504" y="2144439"/>
            <a:ext cx="250501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إيجابي</a:t>
            </a:r>
            <a:r>
              <a:rPr lang="ar-SA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خلق مساحة للطفل للتعبير عن نفسه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من المرجح أن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ؤدي إلى إجابة مفصلة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ساعد الطفل ، وخاصة الطفل الأكبر سنًا ، على الشعور بالاحترام والاستماع إليه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A2F563-2CF3-DDA2-9B0D-BA6FBCA8F826}"/>
              </a:ext>
            </a:extLst>
          </p:cNvPr>
          <p:cNvSpPr txBox="1"/>
          <p:nvPr/>
        </p:nvSpPr>
        <p:spPr>
          <a:xfrm>
            <a:off x="6096000" y="2105975"/>
            <a:ext cx="286208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السلبيات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ستغرق وقتًا أطول للرد و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جعل المحادثة أطول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كون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نظرية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جدًا بحيث يتعذر على الطفل الصغير فهمه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قد يتطلب الأمر عدة أسئلة للوصول إلى الموضوع الذي يريد أخصائي الحالة مناقشته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0A42160-A107-CEB7-C41A-3A77DE23DBAF}"/>
              </a:ext>
            </a:extLst>
          </p:cNvPr>
          <p:cNvSpPr/>
          <p:nvPr/>
        </p:nvSpPr>
        <p:spPr>
          <a:xfrm>
            <a:off x="6219946" y="5361497"/>
            <a:ext cx="5263520" cy="496663"/>
          </a:xfrm>
          <a:prstGeom prst="wedgeRoundRectCallout">
            <a:avLst>
              <a:gd name="adj1" fmla="val 53831"/>
              <a:gd name="adj2" fmla="val 1582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الذي ب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رأيك يمكن أن يساعد؟</a:t>
            </a:r>
            <a:endParaRPr lang="en-BE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E379856-5B0E-218C-F439-88FC51B8FE6D}"/>
              </a:ext>
            </a:extLst>
          </p:cNvPr>
          <p:cNvGrpSpPr/>
          <p:nvPr/>
        </p:nvGrpSpPr>
        <p:grpSpPr>
          <a:xfrm>
            <a:off x="10321013" y="507892"/>
            <a:ext cx="1411716" cy="1411716"/>
            <a:chOff x="10321013" y="507892"/>
            <a:chExt cx="1411716" cy="1411716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0CE63BE-7E9D-75A0-0611-344E1DE73E1B}"/>
                </a:ext>
              </a:extLst>
            </p:cNvPr>
            <p:cNvSpPr/>
            <p:nvPr/>
          </p:nvSpPr>
          <p:spPr>
            <a:xfrm>
              <a:off x="10321013" y="507892"/>
              <a:ext cx="1411716" cy="141171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pic>
          <p:nvPicPr>
            <p:cNvPr id="54" name="Graphic 53" descr="Question Mark with solid fill">
              <a:extLst>
                <a:ext uri="{FF2B5EF4-FFF2-40B4-BE49-F238E27FC236}">
                  <a16:creationId xmlns:a16="http://schemas.microsoft.com/office/drawing/2014/main" id="{EA3820D7-757F-F11C-006A-BCAAD9F08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569065" y="765094"/>
              <a:ext cx="914400" cy="914400"/>
            </a:xfrm>
            <a:prstGeom prst="rect">
              <a:avLst/>
            </a:prstGeom>
          </p:spPr>
        </p:pic>
      </p:grp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6BB60EEA-6DAD-65FA-3732-85B78509AA7D}"/>
              </a:ext>
            </a:extLst>
          </p:cNvPr>
          <p:cNvSpPr/>
          <p:nvPr/>
        </p:nvSpPr>
        <p:spPr>
          <a:xfrm>
            <a:off x="438355" y="5361497"/>
            <a:ext cx="5448274" cy="496663"/>
          </a:xfrm>
          <a:prstGeom prst="wedgeRoundRectCallout">
            <a:avLst>
              <a:gd name="adj1" fmla="val -53308"/>
              <a:gd name="adj2" fmla="val -3861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هل ترغب بالمحاولة؟</a:t>
            </a:r>
            <a:endParaRPr lang="en-BE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99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5">
            <a:extLst>
              <a:ext uri="{FF2B5EF4-FFF2-40B4-BE49-F238E27FC236}">
                <a16:creationId xmlns:a16="http://schemas.microsoft.com/office/drawing/2014/main" id="{79870D46-58A0-6133-BDE3-58059836F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١: 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الأسئلة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4AA900-C9AE-670B-7391-D03E1D3ED853}"/>
              </a:ext>
            </a:extLst>
          </p:cNvPr>
          <p:cNvSpPr txBox="1"/>
          <p:nvPr/>
        </p:nvSpPr>
        <p:spPr>
          <a:xfrm>
            <a:off x="1146648" y="1544014"/>
            <a:ext cx="2966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أسئلة إيجاد الإستثناءات</a:t>
            </a:r>
            <a:endParaRPr lang="en-C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36E2A5C-7F5A-DC48-8852-260B0C10D729}"/>
              </a:ext>
            </a:extLst>
          </p:cNvPr>
          <p:cNvSpPr/>
          <p:nvPr/>
        </p:nvSpPr>
        <p:spPr>
          <a:xfrm>
            <a:off x="459271" y="1671794"/>
            <a:ext cx="452326" cy="45232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103464-E0B0-E139-7289-A06478AA71F1}"/>
              </a:ext>
            </a:extLst>
          </p:cNvPr>
          <p:cNvSpPr txBox="1"/>
          <p:nvPr/>
        </p:nvSpPr>
        <p:spPr>
          <a:xfrm>
            <a:off x="459271" y="2420338"/>
            <a:ext cx="34411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r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الأسئلة التي تركز مرة أخرى على الأوقات التي كانت فيها الأمور أفضل</a:t>
            </a:r>
          </a:p>
          <a:p>
            <a:pPr marL="285750" marR="0" lvl="0" indent="-285750" algn="r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</a:t>
            </a:r>
            <a:r>
              <a:rPr lang="en-GB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سأل عن الأوقات التي كان من الممكن أن تحدث فيها المشاكل لكنها لم تحدث</a:t>
            </a:r>
            <a:endParaRPr lang="en-GB" u="none" strike="noStrike" cap="none" dirty="0"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0A42160-A107-CEB7-C41A-3A77DE23DBAF}"/>
              </a:ext>
            </a:extLst>
          </p:cNvPr>
          <p:cNvSpPr/>
          <p:nvPr/>
        </p:nvSpPr>
        <p:spPr>
          <a:xfrm>
            <a:off x="685434" y="4675590"/>
            <a:ext cx="3215011" cy="904871"/>
          </a:xfrm>
          <a:prstGeom prst="wedgeRoundRectCallout">
            <a:avLst>
              <a:gd name="adj1" fmla="val -55852"/>
              <a:gd name="adj2" fmla="val -572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أخبرني عن الأوقات التي لا تغضب فيها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A5DB88-CF2E-B453-E7E0-038BED6601ED}"/>
              </a:ext>
            </a:extLst>
          </p:cNvPr>
          <p:cNvSpPr txBox="1"/>
          <p:nvPr/>
        </p:nvSpPr>
        <p:spPr>
          <a:xfrm>
            <a:off x="5062036" y="1544014"/>
            <a:ext cx="26083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أسئلة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عن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العلاق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endParaRPr lang="en-C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A98DD4-AF1A-14A7-F6FD-3191CEB655DC}"/>
              </a:ext>
            </a:extLst>
          </p:cNvPr>
          <p:cNvSpPr/>
          <p:nvPr/>
        </p:nvSpPr>
        <p:spPr>
          <a:xfrm>
            <a:off x="4361658" y="1671794"/>
            <a:ext cx="452326" cy="45232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7FEA6E-DBDD-04B9-BF3E-3FF913A953AE}"/>
              </a:ext>
            </a:extLst>
          </p:cNvPr>
          <p:cNvSpPr txBox="1"/>
          <p:nvPr/>
        </p:nvSpPr>
        <p:spPr>
          <a:xfrm>
            <a:off x="4455326" y="2420338"/>
            <a:ext cx="321501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أسئلة للمساعدة في الحصول على صورة لمن قد </a:t>
            </a:r>
            <a:r>
              <a:rPr lang="ar-SA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يمكن إشراكه </a:t>
            </a: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في الحل</a:t>
            </a:r>
          </a:p>
          <a:p>
            <a:pPr marL="285750" lvl="0" indent="-285750" algn="r" rtl="1"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</a:t>
            </a: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وفر معلومات حول كيفية اتصال الطفل بالعائلة والأصدقاء والشبكات الأخرى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93F51A71-BEBF-448C-C705-C6A5AD41F0E1}"/>
              </a:ext>
            </a:extLst>
          </p:cNvPr>
          <p:cNvSpPr/>
          <p:nvPr/>
        </p:nvSpPr>
        <p:spPr>
          <a:xfrm>
            <a:off x="4455327" y="4620102"/>
            <a:ext cx="3215011" cy="960360"/>
          </a:xfrm>
          <a:prstGeom prst="wedgeRoundRectCallout">
            <a:avLst>
              <a:gd name="adj1" fmla="val 54314"/>
              <a:gd name="adj2" fmla="val -29692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إلى من تذهب عندما تشعر بالخوف؟</a:t>
            </a:r>
            <a:endParaRPr lang="en-GB" b="0" i="0" dirty="0">
              <a:solidFill>
                <a:srgbClr val="2021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91AEDF-D195-324C-5C0A-2D6A4613D234}"/>
              </a:ext>
            </a:extLst>
          </p:cNvPr>
          <p:cNvSpPr txBox="1"/>
          <p:nvPr/>
        </p:nvSpPr>
        <p:spPr>
          <a:xfrm>
            <a:off x="8686435" y="1697902"/>
            <a:ext cx="27537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أسئلة ال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تكيف</a:t>
            </a:r>
            <a:endParaRPr lang="en-C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C7F713-B157-BC3F-6633-5943DED57DFB}"/>
              </a:ext>
            </a:extLst>
          </p:cNvPr>
          <p:cNvSpPr/>
          <p:nvPr/>
        </p:nvSpPr>
        <p:spPr>
          <a:xfrm>
            <a:off x="7999058" y="1671794"/>
            <a:ext cx="452326" cy="45232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508490-0B6A-3AFA-A098-A6E41D3AF381}"/>
              </a:ext>
            </a:extLst>
          </p:cNvPr>
          <p:cNvSpPr txBox="1"/>
          <p:nvPr/>
        </p:nvSpPr>
        <p:spPr>
          <a:xfrm>
            <a:off x="7999057" y="2420338"/>
            <a:ext cx="36673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r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أسئلة للحصول على معلومات حول الأوقات التي كان </a:t>
            </a:r>
            <a:r>
              <a:rPr lang="ar-SA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فيها </a:t>
            </a: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الطفل أو الأسرة </a:t>
            </a:r>
            <a:r>
              <a:rPr lang="ar-SA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يتأقلمون </a:t>
            </a:r>
            <a:r>
              <a:rPr lang="en-GB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بشكل أفضل</a:t>
            </a: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3D09895E-9EB8-85E2-DD67-229C86221B97}"/>
              </a:ext>
            </a:extLst>
          </p:cNvPr>
          <p:cNvSpPr/>
          <p:nvPr/>
        </p:nvSpPr>
        <p:spPr>
          <a:xfrm>
            <a:off x="8225221" y="4620101"/>
            <a:ext cx="3215011" cy="960360"/>
          </a:xfrm>
          <a:prstGeom prst="wedgeRoundRectCallout">
            <a:avLst>
              <a:gd name="adj1" fmla="val 53954"/>
              <a:gd name="adj2" fmla="val 164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ما الذي </a:t>
            </a:r>
            <a:r>
              <a:rPr lang="ar-SA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قمت بت</a:t>
            </a:r>
            <a:r>
              <a:rPr lang="en-GB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جربته </a:t>
            </a:r>
            <a:r>
              <a:rPr lang="ar-SA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مسبقاً</a:t>
            </a:r>
            <a:r>
              <a:rPr lang="en-GB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ونجح؟</a:t>
            </a:r>
          </a:p>
        </p:txBody>
      </p:sp>
    </p:spTree>
    <p:extLst>
      <p:ext uri="{BB962C8B-B14F-4D97-AF65-F5344CB8AC3E}">
        <p14:creationId xmlns:p14="http://schemas.microsoft.com/office/powerpoint/2010/main" val="11372881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5">
            <a:extLst>
              <a:ext uri="{FF2B5EF4-FFF2-40B4-BE49-F238E27FC236}">
                <a16:creationId xmlns:a16="http://schemas.microsoft.com/office/drawing/2014/main" id="{79870D46-58A0-6133-BDE3-58059836F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١: 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الأسئلة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91AEDF-D195-324C-5C0A-2D6A4613D234}"/>
              </a:ext>
            </a:extLst>
          </p:cNvPr>
          <p:cNvSpPr txBox="1"/>
          <p:nvPr/>
        </p:nvSpPr>
        <p:spPr>
          <a:xfrm>
            <a:off x="8753809" y="1726048"/>
            <a:ext cx="27537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سؤال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تخيلي</a:t>
            </a:r>
            <a:endParaRPr lang="en-C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C7F713-B157-BC3F-6633-5943DED57DFB}"/>
              </a:ext>
            </a:extLst>
          </p:cNvPr>
          <p:cNvSpPr/>
          <p:nvPr/>
        </p:nvSpPr>
        <p:spPr>
          <a:xfrm>
            <a:off x="8381831" y="1661355"/>
            <a:ext cx="452326" cy="45232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508490-0B6A-3AFA-A098-A6E41D3AF381}"/>
              </a:ext>
            </a:extLst>
          </p:cNvPr>
          <p:cNvSpPr txBox="1"/>
          <p:nvPr/>
        </p:nvSpPr>
        <p:spPr>
          <a:xfrm>
            <a:off x="7021453" y="2276184"/>
            <a:ext cx="448615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r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ar-SA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أسئلة يتم تخيلها ومناقشتها في عالم محتمل يتم فيه إزالة المشاكل ومعالجة القضايا</a:t>
            </a:r>
          </a:p>
          <a:p>
            <a:pPr marL="342900" marR="0" lvl="0" indent="-342900" algn="r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ar-SA" u="none" strike="noStrike" cap="none" dirty="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هذا السؤال يفتح الاحتمالات بهدف بث الأمل.</a:t>
            </a:r>
            <a:endParaRPr lang="en-GB" u="none" strike="noStrike" cap="none" dirty="0"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3D09895E-9EB8-85E2-DD67-229C86221B97}"/>
              </a:ext>
            </a:extLst>
          </p:cNvPr>
          <p:cNvSpPr/>
          <p:nvPr/>
        </p:nvSpPr>
        <p:spPr>
          <a:xfrm>
            <a:off x="1342692" y="1575639"/>
            <a:ext cx="5030042" cy="3247749"/>
          </a:xfrm>
          <a:prstGeom prst="wedgeRoundRectCallout">
            <a:avLst>
              <a:gd name="adj1" fmla="val -53400"/>
              <a:gd name="adj2" fmla="val -3166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تخيل أنه أثناء نومك الليلة حدثت معجزة.</a:t>
            </a:r>
          </a:p>
          <a:p>
            <a:pPr algn="r" rtl="1"/>
            <a:endParaRPr lang="en-GB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أثناء نومك ، اختفى ______________ (أدخل المشكلة هنا) في ظروف غامضة.</a:t>
            </a:r>
          </a:p>
          <a:p>
            <a:pPr algn="r" rtl="1"/>
            <a:endParaRPr lang="en-GB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عندما نهضت من السرير في صباح اليوم التالي ، ما هو أول شيء لاحظت أنه سيكون مختلفًا؟ كيف تعرف </a:t>
            </a:r>
            <a:r>
              <a:rPr lang="ar-SA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أنه </a:t>
            </a:r>
            <a:r>
              <a:rPr lang="en-GB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حد</a:t>
            </a:r>
            <a:r>
              <a:rPr lang="ar-SA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ثت</a:t>
            </a:r>
            <a:r>
              <a:rPr lang="en-GB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معجزة؟</a:t>
            </a:r>
            <a:endParaRPr lang="en-GB" b="0" i="0" dirty="0">
              <a:solidFill>
                <a:srgbClr val="2021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5476353-CF19-B75D-EE41-A1FF61BB3CA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4E061FFE-3281-170E-1992-81162F68A4D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5C83F1F-7B76-0534-2EB2-A433EE86CBD2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46D3A22-BF81-E3D5-6FE5-3F2EF120F768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٦٢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C85E917-CCE7-6494-B807-A5045B45845E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3F773A3-4D63-CCC8-66FF-0208EEE138C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E3AF9E28-2CA5-6EC7-9015-F0DA27DCFA4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8A2C532-A085-8780-36DF-52F05F491AA9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313405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41DC0-EDF6-5621-381D-6A942C1F9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٢: 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تأمل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9390A-5656-F8D5-D076-DA52BC2AD23E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peech Bubble: Rectangle with Corners Rounded 32">
            <a:extLst>
              <a:ext uri="{FF2B5EF4-FFF2-40B4-BE49-F238E27FC236}">
                <a16:creationId xmlns:a16="http://schemas.microsoft.com/office/drawing/2014/main" id="{3D05E897-9B2F-63A6-CA08-004000CC8056}"/>
              </a:ext>
            </a:extLst>
          </p:cNvPr>
          <p:cNvSpPr/>
          <p:nvPr/>
        </p:nvSpPr>
        <p:spPr>
          <a:xfrm>
            <a:off x="4910366" y="4203647"/>
            <a:ext cx="2361291" cy="1417169"/>
          </a:xfrm>
          <a:prstGeom prst="wedgeRoundRectCallout">
            <a:avLst>
              <a:gd name="adj1" fmla="val 57777"/>
              <a:gd name="adj2" fmla="val -29578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أنت قلق</a:t>
            </a:r>
            <a:r>
              <a:rPr lang="ar-SA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بشأن تأثير الطلاق المحتمل على أطفالك ورعايتهم</a:t>
            </a:r>
            <a:endParaRPr lang="en-BE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D996C98-7F3B-4C60-B224-617607E3A686}"/>
              </a:ext>
            </a:extLst>
          </p:cNvPr>
          <p:cNvSpPr txBox="1"/>
          <p:nvPr/>
        </p:nvSpPr>
        <p:spPr>
          <a:xfrm>
            <a:off x="8123813" y="1382658"/>
            <a:ext cx="1990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أمثلة</a:t>
            </a:r>
            <a:endParaRPr lang="en-B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E9A478AC-0370-E7FC-381B-68F1E6176AE4}"/>
              </a:ext>
            </a:extLst>
          </p:cNvPr>
          <p:cNvSpPr/>
          <p:nvPr/>
        </p:nvSpPr>
        <p:spPr>
          <a:xfrm>
            <a:off x="4298026" y="2164529"/>
            <a:ext cx="2503823" cy="1777775"/>
          </a:xfrm>
          <a:prstGeom prst="wedgeRoundRectCallout">
            <a:avLst>
              <a:gd name="adj1" fmla="val -57222"/>
              <a:gd name="adj2" fmla="val -3154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إذا تركته وتطلقنا ، فسيضطر أطفالي إلى قضاء بعض الوقت معه دون أن أكون هناك من أجلهم. أنا لا أثق به أن يعتني جيدًا</a:t>
            </a:r>
            <a:r>
              <a:rPr lang="ar-SA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بهم</a:t>
            </a:r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BE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9490731-B3F1-F05C-522A-FEF995FE8BF9}"/>
              </a:ext>
            </a:extLst>
          </p:cNvPr>
          <p:cNvSpPr txBox="1"/>
          <p:nvPr/>
        </p:nvSpPr>
        <p:spPr>
          <a:xfrm>
            <a:off x="806405" y="1571393"/>
            <a:ext cx="295112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نصائح</a:t>
            </a:r>
          </a:p>
          <a:p>
            <a:pPr marL="533400" algn="r" rtl="1">
              <a:spcAft>
                <a:spcPts val="1200"/>
              </a:spcAft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أنت بحاجة إلى الاستماع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الفعال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533400" algn="r" rtl="1">
              <a:spcAft>
                <a:spcPts val="1200"/>
              </a:spcAft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حد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د المنظور أو الآراء أو المشاعر التي يشاركها الشخص</a:t>
            </a:r>
          </a:p>
          <a:p>
            <a:pPr marL="533400" algn="r" rtl="1">
              <a:spcAft>
                <a:spcPts val="1200"/>
              </a:spcAft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قم ب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عكس هذه الأمور مرة أخرى ، دون حكم أو وضع أي افتراضات</a:t>
            </a:r>
          </a:p>
        </p:txBody>
      </p:sp>
      <p:sp>
        <p:nvSpPr>
          <p:cNvPr id="37" name="L-Shape 36">
            <a:extLst>
              <a:ext uri="{FF2B5EF4-FFF2-40B4-BE49-F238E27FC236}">
                <a16:creationId xmlns:a16="http://schemas.microsoft.com/office/drawing/2014/main" id="{5CD00ABC-1F28-A84E-1306-A143DAE3EB06}"/>
              </a:ext>
            </a:extLst>
          </p:cNvPr>
          <p:cNvSpPr/>
          <p:nvPr/>
        </p:nvSpPr>
        <p:spPr>
          <a:xfrm rot="18361091">
            <a:off x="3310670" y="2108360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04328140-174F-C081-EED9-4989F6936D63}"/>
              </a:ext>
            </a:extLst>
          </p:cNvPr>
          <p:cNvSpPr/>
          <p:nvPr/>
        </p:nvSpPr>
        <p:spPr>
          <a:xfrm rot="18361091">
            <a:off x="3221233" y="2888783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F9F2E1A0-8453-547D-8721-A189F77A1314}"/>
              </a:ext>
            </a:extLst>
          </p:cNvPr>
          <p:cNvSpPr/>
          <p:nvPr/>
        </p:nvSpPr>
        <p:spPr>
          <a:xfrm rot="18361091">
            <a:off x="3191783" y="3898269"/>
            <a:ext cx="388775" cy="195333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9228BF58-290F-3254-E331-151B30D4FB70}"/>
              </a:ext>
            </a:extLst>
          </p:cNvPr>
          <p:cNvSpPr/>
          <p:nvPr/>
        </p:nvSpPr>
        <p:spPr>
          <a:xfrm>
            <a:off x="7610056" y="2123362"/>
            <a:ext cx="3245662" cy="1818942"/>
          </a:xfrm>
          <a:prstGeom prst="wedgeRoundRectCallout">
            <a:avLst>
              <a:gd name="adj1" fmla="val -55935"/>
              <a:gd name="adj2" fmla="val -3384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طفل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لقد أحببت المدرسة وأحب لعب كرة القدم في المدرسة ، لكنني لن أستطيع العودة حتى لو أردت ذلك. لدي مسؤوليات أخرى ويجب أن أفكر في عائلتي الآن بعد كل ما حدث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Speech Bubble: Rectangle with Corners Rounded 41">
            <a:extLst>
              <a:ext uri="{FF2B5EF4-FFF2-40B4-BE49-F238E27FC236}">
                <a16:creationId xmlns:a16="http://schemas.microsoft.com/office/drawing/2014/main" id="{5ED0F497-4F16-7063-413C-835184960003}"/>
              </a:ext>
            </a:extLst>
          </p:cNvPr>
          <p:cNvSpPr/>
          <p:nvPr/>
        </p:nvSpPr>
        <p:spPr>
          <a:xfrm>
            <a:off x="8215086" y="4146058"/>
            <a:ext cx="3120879" cy="1587085"/>
          </a:xfrm>
          <a:prstGeom prst="wedgeRoundRectCallout">
            <a:avLst>
              <a:gd name="adj1" fmla="val 56921"/>
              <a:gd name="adj2" fmla="val -33250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أنت 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ترغب في العودة إلى المدرسة واللعب مع الأصدقاء ، لكنك قلق بشأن عائلتك وتريد الاستمرار في دعمهم</a:t>
            </a:r>
            <a:endParaRPr lang="en-BE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63D1362-ED20-9DB5-8193-CB69C8641430}"/>
              </a:ext>
            </a:extLst>
          </p:cNvPr>
          <p:cNvSpPr/>
          <p:nvPr/>
        </p:nvSpPr>
        <p:spPr>
          <a:xfrm>
            <a:off x="10365942" y="385503"/>
            <a:ext cx="1411716" cy="1411716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DAD5FB-2B3F-AF60-3F2A-51ADAE32F907}"/>
              </a:ext>
            </a:extLst>
          </p:cNvPr>
          <p:cNvGrpSpPr/>
          <p:nvPr/>
        </p:nvGrpSpPr>
        <p:grpSpPr>
          <a:xfrm>
            <a:off x="10855718" y="625807"/>
            <a:ext cx="458933" cy="919663"/>
            <a:chOff x="4573917" y="2257588"/>
            <a:chExt cx="458933" cy="91966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AA88B47-48B7-C642-C6F5-C18F172BB186}"/>
                </a:ext>
              </a:extLst>
            </p:cNvPr>
            <p:cNvSpPr/>
            <p:nvPr/>
          </p:nvSpPr>
          <p:spPr>
            <a:xfrm rot="489988">
              <a:off x="4573917" y="2257588"/>
              <a:ext cx="458933" cy="6477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6" name="Rectangle: Top Corners Rounded 5">
              <a:extLst>
                <a:ext uri="{FF2B5EF4-FFF2-40B4-BE49-F238E27FC236}">
                  <a16:creationId xmlns:a16="http://schemas.microsoft.com/office/drawing/2014/main" id="{FD27BD9B-30E0-61B6-9C34-A4A45034FF96}"/>
                </a:ext>
              </a:extLst>
            </p:cNvPr>
            <p:cNvSpPr/>
            <p:nvPr/>
          </p:nvSpPr>
          <p:spPr>
            <a:xfrm rot="11751256">
              <a:off x="4671095" y="2544267"/>
              <a:ext cx="121783" cy="63298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7A60E1D-989A-5095-503E-64F6BB80BC8C}"/>
                </a:ext>
              </a:extLst>
            </p:cNvPr>
            <p:cNvSpPr/>
            <p:nvPr/>
          </p:nvSpPr>
          <p:spPr>
            <a:xfrm rot="20347857">
              <a:off x="4815580" y="2351142"/>
              <a:ext cx="45719" cy="29157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222B8D9-DD5F-3FC2-DEB1-104E00A10424}"/>
                </a:ext>
              </a:extLst>
            </p:cNvPr>
            <p:cNvSpPr/>
            <p:nvPr/>
          </p:nvSpPr>
          <p:spPr>
            <a:xfrm rot="20347857">
              <a:off x="4905811" y="2404449"/>
              <a:ext cx="51674" cy="184965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79218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14d467bd822_0_76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٢: 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تأمل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0A5FAD-E7D8-E789-355A-CEFD10F443D8}"/>
              </a:ext>
            </a:extLst>
          </p:cNvPr>
          <p:cNvSpPr txBox="1"/>
          <p:nvPr/>
        </p:nvSpPr>
        <p:spPr>
          <a:xfrm>
            <a:off x="453358" y="324167"/>
            <a:ext cx="1411714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en-BE" sz="2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6D02AC08-9170-B124-6B48-E033568FA9A3}"/>
              </a:ext>
            </a:extLst>
          </p:cNvPr>
          <p:cNvSpPr/>
          <p:nvPr/>
        </p:nvSpPr>
        <p:spPr>
          <a:xfrm>
            <a:off x="7137702" y="2308183"/>
            <a:ext cx="4672995" cy="691628"/>
          </a:xfrm>
          <a:prstGeom prst="wedgeRoundRectCallout">
            <a:avLst>
              <a:gd name="adj1" fmla="val 53496"/>
              <a:gd name="adj2" fmla="val -27018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وكيف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ختلف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 ذلك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 الآن؟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0B5756E5-EAB9-6525-E8B7-9E94B60FAE15}"/>
              </a:ext>
            </a:extLst>
          </p:cNvPr>
          <p:cNvSpPr/>
          <p:nvPr/>
        </p:nvSpPr>
        <p:spPr>
          <a:xfrm>
            <a:off x="6772703" y="1041339"/>
            <a:ext cx="4875959" cy="1154670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في الماضي ، كنت أتأخر - نصف ساعة أو ساعة لمقابلتك. وأجد عذرًا لأشرح أنه لم يكن خطأي.</a:t>
            </a:r>
          </a:p>
        </p:txBody>
      </p:sp>
      <p:sp>
        <p:nvSpPr>
          <p:cNvPr id="29" name="Speech Bubble: Rectangle with Corners Rounded 28">
            <a:extLst>
              <a:ext uri="{FF2B5EF4-FFF2-40B4-BE49-F238E27FC236}">
                <a16:creationId xmlns:a16="http://schemas.microsoft.com/office/drawing/2014/main" id="{3AC94E0A-87C6-C36F-87FF-02A06C7534D6}"/>
              </a:ext>
            </a:extLst>
          </p:cNvPr>
          <p:cNvSpPr/>
          <p:nvPr/>
        </p:nvSpPr>
        <p:spPr>
          <a:xfrm>
            <a:off x="702334" y="2279520"/>
            <a:ext cx="4993643" cy="1130029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من الصعب شرح كيفية عمل أدمغتنا ولماذا تشكل بعض الأشياء تحديًا لنا أكثر من غيرها. ومن خلال المحاولة ،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لقد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وجدت نصائح وإجراءات تساعدك في ما يمثل تحديًا لك.</a:t>
            </a:r>
          </a:p>
        </p:txBody>
      </p:sp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D9899F81-3548-55A2-FBB1-460B932B7995}"/>
              </a:ext>
            </a:extLst>
          </p:cNvPr>
          <p:cNvSpPr/>
          <p:nvPr/>
        </p:nvSpPr>
        <p:spPr>
          <a:xfrm>
            <a:off x="783193" y="1281724"/>
            <a:ext cx="4912784" cy="869100"/>
          </a:xfrm>
          <a:prstGeom prst="wedgeRoundRectCallout">
            <a:avLst>
              <a:gd name="adj1" fmla="val -55326"/>
              <a:gd name="adj2" fmla="val -29132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أحتاج إلى القيام بذلك مع عقلي غير المنظم. لا أستطيع أن أشرح لماذا يصعب علي فعل الشيء البسيط المتمثل في الاستعداد في الوقت المحدد. لكن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 أحاول!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326CE799-71B6-10BB-AE3B-6378227E55E2}"/>
              </a:ext>
            </a:extLst>
          </p:cNvPr>
          <p:cNvSpPr/>
          <p:nvPr/>
        </p:nvSpPr>
        <p:spPr>
          <a:xfrm>
            <a:off x="6914724" y="3141800"/>
            <a:ext cx="4895972" cy="917424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أنا أكثر تنظيماً. الآن ، أستخدم أجندتي على هاتفي والتي تعطيني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إشعاراً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قبل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٣٠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دقيقة. وعندما يرن المنبه ، أ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قوم بالا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ستعد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اد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BB1C1B0B-220E-8FDD-C04F-F241B96A3947}"/>
              </a:ext>
            </a:extLst>
          </p:cNvPr>
          <p:cNvSpPr/>
          <p:nvPr/>
        </p:nvSpPr>
        <p:spPr>
          <a:xfrm>
            <a:off x="6975668" y="4212751"/>
            <a:ext cx="4672994" cy="1061642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تحتفظ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بمواعيدك في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أجندة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هاتفك وهذا يساعدك على أن تكون أكثر تنظيماً.</a:t>
            </a:r>
          </a:p>
        </p:txBody>
      </p:sp>
      <p:sp>
        <p:nvSpPr>
          <p:cNvPr id="33" name="Speech Bubble: Rectangle with Corners Rounded 32">
            <a:extLst>
              <a:ext uri="{FF2B5EF4-FFF2-40B4-BE49-F238E27FC236}">
                <a16:creationId xmlns:a16="http://schemas.microsoft.com/office/drawing/2014/main" id="{2667052C-B1C2-5708-1B40-C82CE1DCEFC3}"/>
              </a:ext>
            </a:extLst>
          </p:cNvPr>
          <p:cNvSpPr/>
          <p:nvPr/>
        </p:nvSpPr>
        <p:spPr>
          <a:xfrm>
            <a:off x="838200" y="4722566"/>
            <a:ext cx="4988509" cy="593180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أنت ملتزم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جدًا بالبقاء م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نتظمة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ويبدو أن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 ذلك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يجعلك تشعر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ب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شكل أفضل</a:t>
            </a:r>
            <a:r>
              <a:rPr lang="ar-SA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Speech Bubble: Rectangle with Corners Rounded 33">
            <a:extLst>
              <a:ext uri="{FF2B5EF4-FFF2-40B4-BE49-F238E27FC236}">
                <a16:creationId xmlns:a16="http://schemas.microsoft.com/office/drawing/2014/main" id="{A38262E6-BD5D-1FDE-0AC8-8667F0D72256}"/>
              </a:ext>
            </a:extLst>
          </p:cNvPr>
          <p:cNvSpPr/>
          <p:nvPr/>
        </p:nvSpPr>
        <p:spPr>
          <a:xfrm>
            <a:off x="758032" y="3490865"/>
            <a:ext cx="4895972" cy="1103005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ليس من السهل أن أكون أماً عازبة ، لكن الحمد لله يمكنني أن أدير الأمور بشكل أفضل الآن. في الشهر الماضي ، لم يضطر ابني أبدًا إلى الانتظار في المدرسة حتى أحضره. وصلت هناك في الوقت المحدد!</a:t>
            </a:r>
          </a:p>
        </p:txBody>
      </p: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ED7B3F39-5347-076C-CCB9-9EAD45095F96}"/>
              </a:ext>
            </a:extLst>
          </p:cNvPr>
          <p:cNvSpPr/>
          <p:nvPr/>
        </p:nvSpPr>
        <p:spPr>
          <a:xfrm>
            <a:off x="762567" y="5490285"/>
            <a:ext cx="4891437" cy="466281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نعم ، أنا حقًا ، لا بد لي من ذلك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CB2BACEA-1D64-30DA-7DF3-8A3875ECACD1}"/>
              </a:ext>
            </a:extLst>
          </p:cNvPr>
          <p:cNvSpPr/>
          <p:nvPr/>
        </p:nvSpPr>
        <p:spPr>
          <a:xfrm>
            <a:off x="6914724" y="5447095"/>
            <a:ext cx="4984713" cy="591012"/>
          </a:xfrm>
          <a:prstGeom prst="wedgeRoundRectCallout">
            <a:avLst>
              <a:gd name="adj1" fmla="val -53445"/>
              <a:gd name="adj2" fmla="val -3309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نعم ، لقد حصلت على ذلك الآن. أضبط المنبه على هاتفي طوال الوقت ...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D4AFF04-90F5-2B01-2F02-25BF312DC791}"/>
              </a:ext>
            </a:extLst>
          </p:cNvPr>
          <p:cNvCxnSpPr>
            <a:cxnSpLocks/>
          </p:cNvCxnSpPr>
          <p:nvPr/>
        </p:nvCxnSpPr>
        <p:spPr>
          <a:xfrm>
            <a:off x="6096000" y="1226641"/>
            <a:ext cx="0" cy="4832619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14d467bd822_0_76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٢: 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تأمل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peech Bubble: Rectangle with Corners Rounded 32">
            <a:extLst>
              <a:ext uri="{FF2B5EF4-FFF2-40B4-BE49-F238E27FC236}">
                <a16:creationId xmlns:a16="http://schemas.microsoft.com/office/drawing/2014/main" id="{A0740D6C-E32A-7ACA-E5B7-2CF2D760E930}"/>
              </a:ext>
            </a:extLst>
          </p:cNvPr>
          <p:cNvSpPr/>
          <p:nvPr/>
        </p:nvSpPr>
        <p:spPr>
          <a:xfrm>
            <a:off x="838200" y="2472594"/>
            <a:ext cx="4672995" cy="869099"/>
          </a:xfrm>
          <a:prstGeom prst="wedgeRoundRectCallout">
            <a:avLst>
              <a:gd name="adj1" fmla="val 53496"/>
              <a:gd name="adj2" fmla="val -27018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من الصعب شرح كيفية عمل أدمغتنا ولماذا تشكل بعض الأشياء تحديًا لنا أكثر من غيرها. ومن خلال المحاولة ،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لقد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وجدت نصائح وإجراءات تساعدك في ما يمثل تحديًا لك.</a:t>
            </a:r>
          </a:p>
        </p:txBody>
      </p:sp>
      <p:sp>
        <p:nvSpPr>
          <p:cNvPr id="34" name="Speech Bubble: Rectangle with Corners Rounded 33">
            <a:extLst>
              <a:ext uri="{FF2B5EF4-FFF2-40B4-BE49-F238E27FC236}">
                <a16:creationId xmlns:a16="http://schemas.microsoft.com/office/drawing/2014/main" id="{EC0A027A-C7ED-2107-053B-00E7624289CB}"/>
              </a:ext>
            </a:extLst>
          </p:cNvPr>
          <p:cNvSpPr/>
          <p:nvPr/>
        </p:nvSpPr>
        <p:spPr>
          <a:xfrm>
            <a:off x="562112" y="1189946"/>
            <a:ext cx="4875959" cy="1154670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أحتاج إلى القيام بذلك مع عقلي غير المنظم. لا أستطيع أن أشرح لماذا يصعب علي فعل الشيء البسيط المتمثل في الاستعداد في الوقت المحدد. لكن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 أحاول!</a:t>
            </a:r>
          </a:p>
        </p:txBody>
      </p: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9FC63479-82B1-9989-C209-07D4DB93567D}"/>
              </a:ext>
            </a:extLst>
          </p:cNvPr>
          <p:cNvSpPr/>
          <p:nvPr/>
        </p:nvSpPr>
        <p:spPr>
          <a:xfrm>
            <a:off x="6629181" y="2428126"/>
            <a:ext cx="4993643" cy="593181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bg1">
              <a:lumMod val="6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وكيف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ختلف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 ذلك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 الآن؟</a:t>
            </a:r>
          </a:p>
        </p:txBody>
      </p: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FE9F3C48-3CE0-7577-BD24-502BC3FB3B30}"/>
              </a:ext>
            </a:extLst>
          </p:cNvPr>
          <p:cNvSpPr/>
          <p:nvPr/>
        </p:nvSpPr>
        <p:spPr>
          <a:xfrm>
            <a:off x="6533647" y="1226641"/>
            <a:ext cx="4912784" cy="869100"/>
          </a:xfrm>
          <a:prstGeom prst="wedgeRoundRectCallout">
            <a:avLst>
              <a:gd name="adj1" fmla="val -55326"/>
              <a:gd name="adj2" fmla="val -29132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في الماضي ، كنت أتأخر - نصف ساعة أو ساعة لمقابلتك. وأجد عذرًا لأشرح أنه لم يكن خطأي.</a:t>
            </a:r>
          </a:p>
        </p:txBody>
      </p: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CF535713-7C33-5D2D-B7BC-57110DF56938}"/>
              </a:ext>
            </a:extLst>
          </p:cNvPr>
          <p:cNvSpPr/>
          <p:nvPr/>
        </p:nvSpPr>
        <p:spPr>
          <a:xfrm>
            <a:off x="666848" y="3429000"/>
            <a:ext cx="4895972" cy="917424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ليس من السهل أن أكون أماً عازبة ، لكن الحمد لله يمكنني أن أدير الأمور بشكل أفضل الآن. في الشهر الماضي ، لم يضطر ابني أبدًا إلى الانتظار في المدرسة حتى أحضره. وصلت هناك في الوقت المحدد!</a:t>
            </a:r>
          </a:p>
        </p:txBody>
      </p: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69952455-84B1-4E4D-1AD0-3CECC981CCB7}"/>
              </a:ext>
            </a:extLst>
          </p:cNvPr>
          <p:cNvSpPr/>
          <p:nvPr/>
        </p:nvSpPr>
        <p:spPr>
          <a:xfrm>
            <a:off x="765077" y="4546433"/>
            <a:ext cx="4672994" cy="691628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أنت ملتزم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جدًا بالبقاء م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نتظمة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ويبدو أن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 ذلك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يجعلك تشعر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ب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شكل أفضل</a:t>
            </a:r>
            <a:r>
              <a:rPr lang="ar-SA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AF4E2D5C-F5D2-0CCF-2D1E-32A0F0EAC626}"/>
              </a:ext>
            </a:extLst>
          </p:cNvPr>
          <p:cNvSpPr/>
          <p:nvPr/>
        </p:nvSpPr>
        <p:spPr>
          <a:xfrm>
            <a:off x="6753930" y="4546433"/>
            <a:ext cx="4988509" cy="593180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تحتفظ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بمواعيدك في 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أجندة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هاتفك وهذا يساعدك على أن تكون</a:t>
            </a:r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أكثر تنظيماً.</a:t>
            </a:r>
          </a:p>
        </p:txBody>
      </p: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6681FC9E-6539-28A7-52EE-10F2CE7086A9}"/>
              </a:ext>
            </a:extLst>
          </p:cNvPr>
          <p:cNvSpPr/>
          <p:nvPr/>
        </p:nvSpPr>
        <p:spPr>
          <a:xfrm>
            <a:off x="6914725" y="3540104"/>
            <a:ext cx="4895972" cy="593180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أنا أكثر تنظيماً. الآن ، أستخدم أجندتي على هاتفي والتي تعطيني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إشعاراً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قبل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٣٠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دقيقة. وعندما يرن المنبه ، أ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قوم بالا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ستعد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اد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CD04F164-52A6-121B-7E5A-9F83DA383AAD}"/>
              </a:ext>
            </a:extLst>
          </p:cNvPr>
          <p:cNvSpPr/>
          <p:nvPr/>
        </p:nvSpPr>
        <p:spPr>
          <a:xfrm>
            <a:off x="6847205" y="5468248"/>
            <a:ext cx="4891437" cy="466281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نعم ، لقد حصلت على ذلك الآن. أضبط المنبه على هاتفي طوال الوقت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Speech Bubble: Rectangle with Corners Rounded 41">
            <a:extLst>
              <a:ext uri="{FF2B5EF4-FFF2-40B4-BE49-F238E27FC236}">
                <a16:creationId xmlns:a16="http://schemas.microsoft.com/office/drawing/2014/main" id="{5056227C-61C0-D618-F9C6-DB841169F08F}"/>
              </a:ext>
            </a:extLst>
          </p:cNvPr>
          <p:cNvSpPr/>
          <p:nvPr/>
        </p:nvSpPr>
        <p:spPr>
          <a:xfrm>
            <a:off x="453358" y="5468248"/>
            <a:ext cx="4984713" cy="591012"/>
          </a:xfrm>
          <a:prstGeom prst="wedgeRoundRectCallout">
            <a:avLst>
              <a:gd name="adj1" fmla="val -53445"/>
              <a:gd name="adj2" fmla="val -33099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نعم ، أنا حقًا ، لا بد لي من ذلك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88631B8-46B8-0D6B-61F2-D868816EF42C}"/>
              </a:ext>
            </a:extLst>
          </p:cNvPr>
          <p:cNvCxnSpPr>
            <a:cxnSpLocks/>
          </p:cNvCxnSpPr>
          <p:nvPr/>
        </p:nvCxnSpPr>
        <p:spPr>
          <a:xfrm>
            <a:off x="6096000" y="1226641"/>
            <a:ext cx="0" cy="4832619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4991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5D8E7-DE0C-F8B9-47DA-D95EFE236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٢: 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تأمل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8D147D-FAC3-FD18-66D6-CFF899DBD29E}"/>
              </a:ext>
            </a:extLst>
          </p:cNvPr>
          <p:cNvSpPr txBox="1"/>
          <p:nvPr/>
        </p:nvSpPr>
        <p:spPr>
          <a:xfrm>
            <a:off x="5829950" y="1707868"/>
            <a:ext cx="435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انعكاسات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بسيطة</a:t>
            </a:r>
            <a:endParaRPr lang="en-B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B48F56-989C-137A-3FBC-69954202BC32}"/>
              </a:ext>
            </a:extLst>
          </p:cNvPr>
          <p:cNvSpPr txBox="1"/>
          <p:nvPr/>
        </p:nvSpPr>
        <p:spPr>
          <a:xfrm>
            <a:off x="5799182" y="3729672"/>
            <a:ext cx="4556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انعكاسات معقدة</a:t>
            </a:r>
            <a:endParaRPr lang="en-B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7C5F82B-EE17-4F3B-1857-8D23905D757D}"/>
              </a:ext>
            </a:extLst>
          </p:cNvPr>
          <p:cNvSpPr/>
          <p:nvPr/>
        </p:nvSpPr>
        <p:spPr>
          <a:xfrm>
            <a:off x="5799181" y="4342556"/>
            <a:ext cx="4350912" cy="1391353"/>
          </a:xfrm>
          <a:prstGeom prst="wedgeRoundRectCallout">
            <a:avLst>
              <a:gd name="adj1" fmla="val 56409"/>
              <a:gd name="adj2" fmla="val -34294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 </a:t>
            </a:r>
            <a:endParaRPr lang="en-GB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أنت لا ترى فائدة من بناء علاقات مع أخصائيي الحالة لأنهم يغادرون على أي حال</a:t>
            </a:r>
            <a:endParaRPr lang="en-GB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74DE75FA-7C39-915A-FB53-1F8AF0FEA7C6}"/>
              </a:ext>
            </a:extLst>
          </p:cNvPr>
          <p:cNvSpPr/>
          <p:nvPr/>
        </p:nvSpPr>
        <p:spPr>
          <a:xfrm>
            <a:off x="5799181" y="2359417"/>
            <a:ext cx="4350912" cy="830997"/>
          </a:xfrm>
          <a:prstGeom prst="wedgeRoundRectCallout">
            <a:avLst>
              <a:gd name="adj1" fmla="val 55764"/>
              <a:gd name="adj2" fmla="val -30466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لقد </a:t>
            </a:r>
            <a:r>
              <a:rPr lang="ar-SA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تعبتَ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 تغيير أخصائيي الحالة</a:t>
            </a:r>
            <a:endParaRPr lang="en-B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9BC1B2C8-BA29-CA0A-C88C-D3E675DA7AFF}"/>
              </a:ext>
            </a:extLst>
          </p:cNvPr>
          <p:cNvSpPr/>
          <p:nvPr/>
        </p:nvSpPr>
        <p:spPr>
          <a:xfrm>
            <a:off x="1613774" y="2359417"/>
            <a:ext cx="2907960" cy="2193533"/>
          </a:xfrm>
          <a:prstGeom prst="wedgeRoundRectCallout">
            <a:avLst>
              <a:gd name="adj1" fmla="val -57259"/>
              <a:gd name="adj2" fmla="val -30809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طفل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1800" b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لقد سئمت وتعبت من لقاء أخصائيي الحالة. أنت الأخصائي الثالث الذي ألتقي به هذا العام.</a:t>
            </a:r>
            <a:endParaRPr lang="en-B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A47ACBA-C32C-67A2-F824-3349B2465EF9}"/>
              </a:ext>
            </a:extLst>
          </p:cNvPr>
          <p:cNvSpPr/>
          <p:nvPr/>
        </p:nvSpPr>
        <p:spPr>
          <a:xfrm rot="19894377">
            <a:off x="4772730" y="2882714"/>
            <a:ext cx="775453" cy="353156"/>
          </a:xfrm>
          <a:custGeom>
            <a:avLst/>
            <a:gdLst>
              <a:gd name="connsiteX0" fmla="*/ 0 w 1200150"/>
              <a:gd name="connsiteY0" fmla="*/ 0 h 273874"/>
              <a:gd name="connsiteX1" fmla="*/ 552450 w 1200150"/>
              <a:gd name="connsiteY1" fmla="*/ 266700 h 273874"/>
              <a:gd name="connsiteX2" fmla="*/ 1200150 w 1200150"/>
              <a:gd name="connsiteY2" fmla="*/ 171450 h 273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73874">
                <a:moveTo>
                  <a:pt x="0" y="0"/>
                </a:moveTo>
                <a:cubicBezTo>
                  <a:pt x="176212" y="119062"/>
                  <a:pt x="352425" y="238125"/>
                  <a:pt x="552450" y="266700"/>
                </a:cubicBezTo>
                <a:cubicBezTo>
                  <a:pt x="752475" y="295275"/>
                  <a:pt x="976312" y="233362"/>
                  <a:pt x="1200150" y="17145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F61A32D-8339-F3C5-4912-89EA90B1BDD3}"/>
              </a:ext>
            </a:extLst>
          </p:cNvPr>
          <p:cNvSpPr/>
          <p:nvPr/>
        </p:nvSpPr>
        <p:spPr>
          <a:xfrm rot="535335">
            <a:off x="4793929" y="4400553"/>
            <a:ext cx="775453" cy="353156"/>
          </a:xfrm>
          <a:custGeom>
            <a:avLst/>
            <a:gdLst>
              <a:gd name="connsiteX0" fmla="*/ 0 w 1200150"/>
              <a:gd name="connsiteY0" fmla="*/ 0 h 273874"/>
              <a:gd name="connsiteX1" fmla="*/ 552450 w 1200150"/>
              <a:gd name="connsiteY1" fmla="*/ 266700 h 273874"/>
              <a:gd name="connsiteX2" fmla="*/ 1200150 w 1200150"/>
              <a:gd name="connsiteY2" fmla="*/ 171450 h 273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273874">
                <a:moveTo>
                  <a:pt x="0" y="0"/>
                </a:moveTo>
                <a:cubicBezTo>
                  <a:pt x="176212" y="119062"/>
                  <a:pt x="352425" y="238125"/>
                  <a:pt x="552450" y="266700"/>
                </a:cubicBezTo>
                <a:cubicBezTo>
                  <a:pt x="752475" y="295275"/>
                  <a:pt x="976312" y="233362"/>
                  <a:pt x="1200150" y="17145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8F6132C-185D-DE14-4658-3E00779AA0B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A81CB28F-D6A4-BA3D-2BA1-F8D12318E9BE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A97A88A-2407-4A08-B007-4021AE37EF85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B5730AA-4CCA-5A82-A6AE-A4E79FD117D3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٦٣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9E73B98-38FC-E1F2-42CC-54C58A5DCB00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808C64B-7A24-FF23-315B-3DF7CC9E8A39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1" name="Isosceles Triangle 10">
                <a:extLst>
                  <a:ext uri="{FF2B5EF4-FFF2-40B4-BE49-F238E27FC236}">
                    <a16:creationId xmlns:a16="http://schemas.microsoft.com/office/drawing/2014/main" id="{3F134113-0450-573A-9C5C-89FAD545E84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E388B31-F9D1-FB06-9776-B3F65E6A31EE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973598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41DC0-EDF6-5621-381D-6A942C1F9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٣: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تلخيص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38F6407-61A3-D8B5-BDDC-650C4BB1426B}"/>
              </a:ext>
            </a:extLst>
          </p:cNvPr>
          <p:cNvSpPr/>
          <p:nvPr/>
        </p:nvSpPr>
        <p:spPr>
          <a:xfrm>
            <a:off x="6096001" y="4616120"/>
            <a:ext cx="5404294" cy="1396075"/>
          </a:xfrm>
          <a:prstGeom prst="wedgeRoundRectCallout">
            <a:avLst>
              <a:gd name="adj1" fmla="val 53081"/>
              <a:gd name="adj2" fmla="val -33733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أنت تفتقد والدتك وأصدقائك. تتمنى أن تكون معهم وهذا هو سبب غضبك أحيانًا</a:t>
            </a:r>
            <a:r>
              <a:rPr lang="ar-SA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B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3133A1-B02B-A4FB-71ED-C6B328D9F377}"/>
              </a:ext>
            </a:extLst>
          </p:cNvPr>
          <p:cNvSpPr txBox="1"/>
          <p:nvPr/>
        </p:nvSpPr>
        <p:spPr>
          <a:xfrm>
            <a:off x="7196055" y="1383973"/>
            <a:ext cx="1990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أمثلة</a:t>
            </a:r>
            <a:endParaRPr lang="en-B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DF0D35CC-6CA8-C23F-D429-86F7BBA2001C}"/>
              </a:ext>
            </a:extLst>
          </p:cNvPr>
          <p:cNvSpPr/>
          <p:nvPr/>
        </p:nvSpPr>
        <p:spPr>
          <a:xfrm>
            <a:off x="5237588" y="2075956"/>
            <a:ext cx="4350912" cy="868968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طفل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أنا لا أحب المركز هنا! الأطفال الآخرون أغبياء ومزعجون.</a:t>
            </a:r>
            <a:endParaRPr lang="en-B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D2BD6B-7B45-1C7B-0FEA-92AEF71ACF1D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789644-37DE-C864-2788-7C1496772846}"/>
              </a:ext>
            </a:extLst>
          </p:cNvPr>
          <p:cNvSpPr txBox="1"/>
          <p:nvPr/>
        </p:nvSpPr>
        <p:spPr>
          <a:xfrm>
            <a:off x="884459" y="1466553"/>
            <a:ext cx="389259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نصائح</a:t>
            </a:r>
          </a:p>
          <a:p>
            <a:pPr marL="533400" algn="r" rtl="1">
              <a:spcAft>
                <a:spcPts val="1200"/>
              </a:spcAft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أنت بحاجة إلى الاستماع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الفعال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533400" algn="r" rtl="1">
              <a:spcAft>
                <a:spcPts val="1200"/>
              </a:spcAft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حد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د المنظور أو الآراء أو المشاعر التي يشاركها الشخص</a:t>
            </a:r>
          </a:p>
          <a:p>
            <a:pPr marL="533400" algn="r" rtl="1">
              <a:spcAft>
                <a:spcPts val="1200"/>
              </a:spcAft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ربط وجهات النظر والآراء والعواطف المختلفة المشتركة طوال المحادثة (المحادثات) ودمجها في ملخص واحد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FCE0E95D-3EFF-DE2A-0553-6B92D0324701}"/>
              </a:ext>
            </a:extLst>
          </p:cNvPr>
          <p:cNvSpPr/>
          <p:nvPr/>
        </p:nvSpPr>
        <p:spPr>
          <a:xfrm rot="18361091">
            <a:off x="4303482" y="1984780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4" name="L-Shape 13">
            <a:extLst>
              <a:ext uri="{FF2B5EF4-FFF2-40B4-BE49-F238E27FC236}">
                <a16:creationId xmlns:a16="http://schemas.microsoft.com/office/drawing/2014/main" id="{EC91D60E-D7F6-A489-E8B7-AC0648E79CF0}"/>
              </a:ext>
            </a:extLst>
          </p:cNvPr>
          <p:cNvSpPr/>
          <p:nvPr/>
        </p:nvSpPr>
        <p:spPr>
          <a:xfrm rot="18361091">
            <a:off x="4288857" y="2461848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118C5358-DBCC-446B-785A-95C47F126AD0}"/>
              </a:ext>
            </a:extLst>
          </p:cNvPr>
          <p:cNvSpPr/>
          <p:nvPr/>
        </p:nvSpPr>
        <p:spPr>
          <a:xfrm rot="18361091">
            <a:off x="4288856" y="3225683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271A7B1-A43B-9087-1EA1-AF4F05B722C7}"/>
              </a:ext>
            </a:extLst>
          </p:cNvPr>
          <p:cNvGrpSpPr/>
          <p:nvPr/>
        </p:nvGrpSpPr>
        <p:grpSpPr>
          <a:xfrm>
            <a:off x="10338511" y="500366"/>
            <a:ext cx="1411715" cy="1411715"/>
            <a:chOff x="12884056" y="397692"/>
            <a:chExt cx="1712719" cy="171271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A81837A-CCDC-650C-2145-2C9C2E2463C4}"/>
                </a:ext>
              </a:extLst>
            </p:cNvPr>
            <p:cNvSpPr/>
            <p:nvPr/>
          </p:nvSpPr>
          <p:spPr>
            <a:xfrm>
              <a:off x="12884056" y="397692"/>
              <a:ext cx="1712719" cy="1712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6259804-D211-FCC8-DD5C-70CAB5124F9F}"/>
                </a:ext>
              </a:extLst>
            </p:cNvPr>
            <p:cNvGrpSpPr/>
            <p:nvPr/>
          </p:nvGrpSpPr>
          <p:grpSpPr>
            <a:xfrm>
              <a:off x="13263476" y="816784"/>
              <a:ext cx="1030078" cy="822576"/>
              <a:chOff x="-2571900" y="3523194"/>
              <a:chExt cx="2226278" cy="1777809"/>
            </a:xfrm>
          </p:grpSpPr>
          <p:sp>
            <p:nvSpPr>
              <p:cNvPr id="18" name="Speech Bubble: Oval 17">
                <a:extLst>
                  <a:ext uri="{FF2B5EF4-FFF2-40B4-BE49-F238E27FC236}">
                    <a16:creationId xmlns:a16="http://schemas.microsoft.com/office/drawing/2014/main" id="{E02E8E80-44F4-ACF6-DDF5-1F41E7F5EEF5}"/>
                  </a:ext>
                </a:extLst>
              </p:cNvPr>
              <p:cNvSpPr/>
              <p:nvPr/>
            </p:nvSpPr>
            <p:spPr>
              <a:xfrm>
                <a:off x="-2571900" y="3523194"/>
                <a:ext cx="2226278" cy="1777809"/>
              </a:xfrm>
              <a:prstGeom prst="wedgeEllipseCallou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C09A4DA5-D50C-2EBF-2C2F-F0E6524DA8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094599"/>
                <a:ext cx="1003300" cy="0"/>
              </a:xfrm>
              <a:prstGeom prst="line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BDAA3634-93CD-EFCB-6200-CE092874E8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412099"/>
                <a:ext cx="1003300" cy="0"/>
              </a:xfrm>
              <a:prstGeom prst="line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64C4F984-9332-0A8B-6FC8-7EC216CF80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716899"/>
                <a:ext cx="1003300" cy="0"/>
              </a:xfrm>
              <a:prstGeom prst="line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1A37581C-09C0-48B9-5495-E9A2725D577C}"/>
              </a:ext>
            </a:extLst>
          </p:cNvPr>
          <p:cNvSpPr/>
          <p:nvPr/>
        </p:nvSpPr>
        <p:spPr>
          <a:xfrm>
            <a:off x="5237588" y="3221459"/>
            <a:ext cx="4350912" cy="483871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أنا أيضًا لا أرى أيًا من أصدقائي هنا.</a:t>
            </a:r>
            <a:endParaRPr lang="en-B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8A024F2C-3F5C-EFA8-FC6E-1DCB7E4B4554}"/>
              </a:ext>
            </a:extLst>
          </p:cNvPr>
          <p:cNvSpPr/>
          <p:nvPr/>
        </p:nvSpPr>
        <p:spPr>
          <a:xfrm>
            <a:off x="5237588" y="3832357"/>
            <a:ext cx="4350912" cy="656737"/>
          </a:xfrm>
          <a:prstGeom prst="wedgeRoundRectCallout">
            <a:avLst>
              <a:gd name="adj1" fmla="val -53328"/>
              <a:gd name="adj2" fmla="val -3402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أريد العودة إلى المنزل والعيش مع أمي مرة أخرى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6371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A7A36-DD36-CCFD-4EC2-77064B5B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٣: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تلخيص</a:t>
            </a:r>
            <a:endParaRPr lang="en-BE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AB3CB4D-AFB8-2E14-DB81-CC3B2C9760EA}"/>
              </a:ext>
            </a:extLst>
          </p:cNvPr>
          <p:cNvGrpSpPr/>
          <p:nvPr/>
        </p:nvGrpSpPr>
        <p:grpSpPr>
          <a:xfrm>
            <a:off x="4027989" y="1769356"/>
            <a:ext cx="4697060" cy="3763342"/>
            <a:chOff x="4141522" y="2003344"/>
            <a:chExt cx="3841491" cy="3077849"/>
          </a:xfrm>
          <a:solidFill>
            <a:schemeClr val="accent3">
              <a:lumMod val="75000"/>
            </a:schemeClr>
          </a:solidFill>
        </p:grpSpPr>
        <p:grpSp>
          <p:nvGrpSpPr>
            <p:cNvPr id="3" name="Google Shape;673;g14d467bd822_0_831">
              <a:extLst>
                <a:ext uri="{FF2B5EF4-FFF2-40B4-BE49-F238E27FC236}">
                  <a16:creationId xmlns:a16="http://schemas.microsoft.com/office/drawing/2014/main" id="{8E635907-5D25-F741-B1DB-EAD093525E99}"/>
                </a:ext>
              </a:extLst>
            </p:cNvPr>
            <p:cNvGrpSpPr/>
            <p:nvPr/>
          </p:nvGrpSpPr>
          <p:grpSpPr>
            <a:xfrm>
              <a:off x="4141522" y="2003344"/>
              <a:ext cx="1931858" cy="2269587"/>
              <a:chOff x="6805597" y="1046721"/>
              <a:chExt cx="1097834" cy="1277777"/>
            </a:xfrm>
            <a:grpFill/>
          </p:grpSpPr>
          <p:sp>
            <p:nvSpPr>
              <p:cNvPr id="4" name="Google Shape;674;g14d467bd822_0_831">
                <a:extLst>
                  <a:ext uri="{FF2B5EF4-FFF2-40B4-BE49-F238E27FC236}">
                    <a16:creationId xmlns:a16="http://schemas.microsoft.com/office/drawing/2014/main" id="{D363E476-51B1-3078-4B5F-D4198110754E}"/>
                  </a:ext>
                </a:extLst>
              </p:cNvPr>
              <p:cNvSpPr/>
              <p:nvPr/>
            </p:nvSpPr>
            <p:spPr>
              <a:xfrm rot="1101816">
                <a:off x="7142015" y="1874845"/>
                <a:ext cx="152359" cy="436774"/>
              </a:xfrm>
              <a:prstGeom prst="roundRect">
                <a:avLst>
                  <a:gd name="adj" fmla="val 16667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" name="Google Shape;675;g14d467bd822_0_831">
                <a:extLst>
                  <a:ext uri="{FF2B5EF4-FFF2-40B4-BE49-F238E27FC236}">
                    <a16:creationId xmlns:a16="http://schemas.microsoft.com/office/drawing/2014/main" id="{47435C63-DF56-B5C0-4FCC-B1E385ED05B0}"/>
                  </a:ext>
                </a:extLst>
              </p:cNvPr>
              <p:cNvSpPr/>
              <p:nvPr/>
            </p:nvSpPr>
            <p:spPr>
              <a:xfrm rot="826959">
                <a:off x="6902447" y="1141143"/>
                <a:ext cx="904133" cy="922324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" name="Google Shape;676;g14d467bd822_0_831">
                <a:extLst>
                  <a:ext uri="{FF2B5EF4-FFF2-40B4-BE49-F238E27FC236}">
                    <a16:creationId xmlns:a16="http://schemas.microsoft.com/office/drawing/2014/main" id="{BEDA6A3E-F744-4995-BF0E-34EAFD34F246}"/>
                  </a:ext>
                </a:extLst>
              </p:cNvPr>
              <p:cNvSpPr/>
              <p:nvPr/>
            </p:nvSpPr>
            <p:spPr>
              <a:xfrm rot="826991">
                <a:off x="6846825" y="1323103"/>
                <a:ext cx="197693" cy="326189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" name="Google Shape;677;g14d467bd822_0_831">
                <a:extLst>
                  <a:ext uri="{FF2B5EF4-FFF2-40B4-BE49-F238E27FC236}">
                    <a16:creationId xmlns:a16="http://schemas.microsoft.com/office/drawing/2014/main" id="{6F8B6C7C-C12E-A83B-5DFA-32D34207D1EB}"/>
                  </a:ext>
                </a:extLst>
              </p:cNvPr>
              <p:cNvSpPr/>
              <p:nvPr/>
            </p:nvSpPr>
            <p:spPr>
              <a:xfrm rot="826991">
                <a:off x="7648366" y="1519632"/>
                <a:ext cx="197693" cy="326189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" name="Google Shape;678;g14d467bd822_0_831">
                <a:extLst>
                  <a:ext uri="{FF2B5EF4-FFF2-40B4-BE49-F238E27FC236}">
                    <a16:creationId xmlns:a16="http://schemas.microsoft.com/office/drawing/2014/main" id="{8E306733-98B8-E357-8CE2-C3604A7B397A}"/>
                  </a:ext>
                </a:extLst>
              </p:cNvPr>
              <p:cNvSpPr/>
              <p:nvPr/>
            </p:nvSpPr>
            <p:spPr>
              <a:xfrm rot="-9882041">
                <a:off x="7178876" y="1637950"/>
                <a:ext cx="306979" cy="247015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" name="Google Shape;679;g14d467bd822_0_831">
              <a:extLst>
                <a:ext uri="{FF2B5EF4-FFF2-40B4-BE49-F238E27FC236}">
                  <a16:creationId xmlns:a16="http://schemas.microsoft.com/office/drawing/2014/main" id="{A7837F2A-4D6F-55C8-B4D6-57F374F5A867}"/>
                </a:ext>
              </a:extLst>
            </p:cNvPr>
            <p:cNvGrpSpPr/>
            <p:nvPr/>
          </p:nvGrpSpPr>
          <p:grpSpPr>
            <a:xfrm rot="-1967271">
              <a:off x="6051217" y="2784305"/>
              <a:ext cx="1931796" cy="2296888"/>
              <a:chOff x="6805598" y="1046721"/>
              <a:chExt cx="1097834" cy="1293084"/>
            </a:xfrm>
            <a:grpFill/>
          </p:grpSpPr>
          <p:sp>
            <p:nvSpPr>
              <p:cNvPr id="10" name="Google Shape;680;g14d467bd822_0_831">
                <a:extLst>
                  <a:ext uri="{FF2B5EF4-FFF2-40B4-BE49-F238E27FC236}">
                    <a16:creationId xmlns:a16="http://schemas.microsoft.com/office/drawing/2014/main" id="{54E6818D-B5EA-2696-3580-192592582C36}"/>
                  </a:ext>
                </a:extLst>
              </p:cNvPr>
              <p:cNvSpPr/>
              <p:nvPr/>
            </p:nvSpPr>
            <p:spPr>
              <a:xfrm rot="584416">
                <a:off x="7185943" y="1893030"/>
                <a:ext cx="152498" cy="437025"/>
              </a:xfrm>
              <a:prstGeom prst="roundRect">
                <a:avLst>
                  <a:gd name="adj" fmla="val 16667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681;g14d467bd822_0_831">
                <a:extLst>
                  <a:ext uri="{FF2B5EF4-FFF2-40B4-BE49-F238E27FC236}">
                    <a16:creationId xmlns:a16="http://schemas.microsoft.com/office/drawing/2014/main" id="{D7E21465-4175-CEEA-67DF-9FB4C59FBB1F}"/>
                  </a:ext>
                </a:extLst>
              </p:cNvPr>
              <p:cNvSpPr/>
              <p:nvPr/>
            </p:nvSpPr>
            <p:spPr>
              <a:xfrm rot="826959">
                <a:off x="6902448" y="1141143"/>
                <a:ext cx="904133" cy="922324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682;g14d467bd822_0_831">
                <a:extLst>
                  <a:ext uri="{FF2B5EF4-FFF2-40B4-BE49-F238E27FC236}">
                    <a16:creationId xmlns:a16="http://schemas.microsoft.com/office/drawing/2014/main" id="{A71AEEE2-BCA4-2239-8510-96C9E278F269}"/>
                  </a:ext>
                </a:extLst>
              </p:cNvPr>
              <p:cNvSpPr/>
              <p:nvPr/>
            </p:nvSpPr>
            <p:spPr>
              <a:xfrm rot="826991">
                <a:off x="6846825" y="1323103"/>
                <a:ext cx="197693" cy="326189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683;g14d467bd822_0_831">
                <a:extLst>
                  <a:ext uri="{FF2B5EF4-FFF2-40B4-BE49-F238E27FC236}">
                    <a16:creationId xmlns:a16="http://schemas.microsoft.com/office/drawing/2014/main" id="{773F72ED-C4B8-D965-16A7-E1CC761E7D15}"/>
                  </a:ext>
                </a:extLst>
              </p:cNvPr>
              <p:cNvSpPr/>
              <p:nvPr/>
            </p:nvSpPr>
            <p:spPr>
              <a:xfrm rot="826991">
                <a:off x="7648366" y="1519632"/>
                <a:ext cx="197693" cy="326189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684;g14d467bd822_0_831">
                <a:extLst>
                  <a:ext uri="{FF2B5EF4-FFF2-40B4-BE49-F238E27FC236}">
                    <a16:creationId xmlns:a16="http://schemas.microsoft.com/office/drawing/2014/main" id="{7087917E-1BA3-A87D-52B4-36473CF78BDF}"/>
                  </a:ext>
                </a:extLst>
              </p:cNvPr>
              <p:cNvSpPr/>
              <p:nvPr/>
            </p:nvSpPr>
            <p:spPr>
              <a:xfrm rot="728033">
                <a:off x="7119488" y="1730130"/>
                <a:ext cx="306855" cy="247014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672E39C9-1D2C-4759-A716-4EA774EE8CA3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7A18F9-E809-38E7-7860-62B1F46B9054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DC6DCDA5-A4D3-1ED6-7921-BC6CB4042D4D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FF3E845-5F79-D370-E32E-710F25FAC913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4EDAD1AE-422C-9118-34F2-C2869E5A5C3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٦٤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6B1A75DB-41D6-221C-A74A-7AF64CB16E8D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135D8DD-332B-94BD-8655-43DADBFF6527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35617104-FFE6-13BF-DDC4-A1BD09BCDFF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6C28DCA-65D0-EBC0-5F45-0703F1CAF7E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191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0" name="Google Shape;260;p4"/>
          <p:cNvCxnSpPr>
            <a:cxnSpLocks/>
          </p:cNvCxnSpPr>
          <p:nvPr/>
        </p:nvCxnSpPr>
        <p:spPr>
          <a:xfrm>
            <a:off x="7787478" y="875072"/>
            <a:ext cx="0" cy="5180343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1" name="Google Shape;261;p4"/>
          <p:cNvSpPr txBox="1"/>
          <p:nvPr/>
        </p:nvSpPr>
        <p:spPr>
          <a:xfrm>
            <a:off x="8069804" y="582685"/>
            <a:ext cx="337427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</a:t>
            </a:r>
            <a: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ف</a:t>
            </a: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</a:t>
            </a:r>
            <a: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</a:t>
            </a: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</a:t>
            </a:r>
            <a: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ح الوحدة</a:t>
            </a:r>
            <a:endParaRPr b="1" i="0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ar-SA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٤٥</a:t>
            </a:r>
            <a:r>
              <a:rPr lang="en-GB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4"/>
                  </a:ext>
                </a:extLst>
              </a:rPr>
              <a:t>دق</a:t>
            </a:r>
            <a:r>
              <a:rPr lang="ar-SA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4"/>
                  </a:ext>
                </a:extLst>
              </a:rPr>
              <a:t>يقة</a:t>
            </a:r>
            <a:endParaRPr b="0" i="1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62" name="Google Shape;262;p4"/>
          <p:cNvSpPr txBox="1"/>
          <p:nvPr/>
        </p:nvSpPr>
        <p:spPr>
          <a:xfrm>
            <a:off x="8069802" y="4733820"/>
            <a:ext cx="3374281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التقنيات التي يمكنني استخدامها للتحفيز على التغيير؟</a:t>
            </a: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ساعت</a:t>
            </a:r>
            <a:r>
              <a:rPr lang="ar-SA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ين</a:t>
            </a:r>
            <a:r>
              <a:rPr lang="en-GB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و </a:t>
            </a:r>
            <a:r>
              <a:rPr lang="ar-SA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٤٥</a:t>
            </a:r>
            <a:r>
              <a:rPr lang="en-GB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دقيقة</a:t>
            </a:r>
            <a:endParaRPr i="1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63" name="Google Shape;263;p4"/>
          <p:cNvSpPr txBox="1"/>
          <p:nvPr/>
        </p:nvSpPr>
        <p:spPr>
          <a:xfrm>
            <a:off x="6096000" y="2477815"/>
            <a:ext cx="134940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b="1" i="0" u="none" strike="noStrike" cap="none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استراحة</a:t>
            </a:r>
            <a:endParaRPr b="1" i="1" u="none" strike="noStrike" cap="none" dirty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4" name="Google Shape;264;p4"/>
          <p:cNvSpPr txBox="1"/>
          <p:nvPr/>
        </p:nvSpPr>
        <p:spPr>
          <a:xfrm>
            <a:off x="8069802" y="1392682"/>
            <a:ext cx="337428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ما هي تقنيات ال</a:t>
            </a:r>
            <a:r>
              <a:rPr lang="ar-SA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تواصل</a:t>
            </a:r>
            <a:r>
              <a:rPr lang="en-GB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التي يمكنني استخدامها؟</a:t>
            </a: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ar-SA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٤٥</a:t>
            </a:r>
            <a:r>
              <a:rPr lang="ar-SA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4"/>
                  </a:ext>
                </a:extLst>
              </a:rPr>
              <a:t>دق</a:t>
            </a:r>
            <a:r>
              <a:rPr lang="ar-SA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4"/>
                  </a:ext>
                </a:extLst>
              </a:rPr>
              <a:t>يقة</a:t>
            </a:r>
            <a:endParaRPr lang="ar-SA" b="0" i="1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65" name="Google Shape;265;p4"/>
          <p:cNvSpPr txBox="1"/>
          <p:nvPr/>
        </p:nvSpPr>
        <p:spPr>
          <a:xfrm>
            <a:off x="6096000" y="4162211"/>
            <a:ext cx="134940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ar-SA" b="1" i="0" u="none" strike="noStrike" cap="none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ال</a:t>
            </a:r>
            <a:r>
              <a:rPr lang="en-GB" b="1" i="0" u="none" strike="noStrike" cap="none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غداء</a:t>
            </a:r>
            <a:endParaRPr b="1" i="1" u="none" strike="noStrike" cap="none" dirty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9" name="Google Shape;269;p4"/>
          <p:cNvSpPr txBox="1"/>
          <p:nvPr/>
        </p:nvSpPr>
        <p:spPr>
          <a:xfrm>
            <a:off x="8069803" y="5732270"/>
            <a:ext cx="3374277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b="1" i="0" u="none" strike="noStrike" cap="none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</a:t>
            </a:r>
            <a:r>
              <a:rPr lang="en-GB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إغلاق</a:t>
            </a:r>
            <a:r>
              <a:rPr lang="ar-SA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الوحدة</a:t>
            </a:r>
            <a:endParaRPr b="0" i="0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ar-SA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٣٠ </a:t>
            </a:r>
            <a:r>
              <a:rPr lang="en-GB" b="0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b="0" i="1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0" name="Google Shape;270;p4"/>
          <p:cNvSpPr/>
          <p:nvPr/>
        </p:nvSpPr>
        <p:spPr>
          <a:xfrm rot="1782986">
            <a:off x="7619681" y="78508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2" name="Google Shape;272;p4"/>
          <p:cNvSpPr/>
          <p:nvPr/>
        </p:nvSpPr>
        <p:spPr>
          <a:xfrm rot="1782986">
            <a:off x="7619680" y="249364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3" name="Google Shape;273;p4"/>
          <p:cNvSpPr/>
          <p:nvPr/>
        </p:nvSpPr>
        <p:spPr>
          <a:xfrm rot="1782986">
            <a:off x="7619681" y="163936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4" name="Google Shape;274;p4"/>
          <p:cNvSpPr/>
          <p:nvPr/>
        </p:nvSpPr>
        <p:spPr>
          <a:xfrm rot="1782986">
            <a:off x="7619681" y="420220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5" name="Google Shape;275;p4"/>
          <p:cNvSpPr/>
          <p:nvPr/>
        </p:nvSpPr>
        <p:spPr>
          <a:xfrm rot="1782986">
            <a:off x="7619681" y="505648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8" name="Google Shape;278;p4"/>
          <p:cNvSpPr/>
          <p:nvPr/>
        </p:nvSpPr>
        <p:spPr>
          <a:xfrm rot="1782986">
            <a:off x="7619681" y="591076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9" name="Google Shape;279;p4"/>
          <p:cNvSpPr txBox="1"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273;p4">
            <a:extLst>
              <a:ext uri="{FF2B5EF4-FFF2-40B4-BE49-F238E27FC236}">
                <a16:creationId xmlns:a16="http://schemas.microsoft.com/office/drawing/2014/main" id="{6E0E748D-F11C-64ED-E34F-DC1BFCD6B802}"/>
              </a:ext>
            </a:extLst>
          </p:cNvPr>
          <p:cNvSpPr/>
          <p:nvPr/>
        </p:nvSpPr>
        <p:spPr>
          <a:xfrm rot="1782986">
            <a:off x="7619680" y="334792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262;p4">
            <a:extLst>
              <a:ext uri="{FF2B5EF4-FFF2-40B4-BE49-F238E27FC236}">
                <a16:creationId xmlns:a16="http://schemas.microsoft.com/office/drawing/2014/main" id="{E508CA4E-D22F-65DB-8F7B-0F7D53451DFF}"/>
              </a:ext>
            </a:extLst>
          </p:cNvPr>
          <p:cNvSpPr txBox="1"/>
          <p:nvPr/>
        </p:nvSpPr>
        <p:spPr>
          <a:xfrm>
            <a:off x="8069802" y="3030932"/>
            <a:ext cx="3374283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مهارات الصحة النفسية والدعم النفسي الاجتماعي التي أستخدمها في إدارة الحال</a:t>
            </a: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Helvetica Neue"/>
              <a:buNone/>
            </a:pPr>
            <a:r>
              <a:rPr lang="en-GB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ساعة و</a:t>
            </a:r>
            <a:r>
              <a:rPr lang="ar-SA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١٥</a:t>
            </a:r>
            <a:r>
              <a:rPr lang="en-GB" i="1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دقيقة</a:t>
            </a:r>
            <a:endParaRPr i="1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41DC0-EDF6-5621-381D-6A942C1F9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التأكيد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A3945A-29A8-B2DB-507F-3A310153EC98}"/>
              </a:ext>
            </a:extLst>
          </p:cNvPr>
          <p:cNvSpPr txBox="1"/>
          <p:nvPr/>
        </p:nvSpPr>
        <p:spPr>
          <a:xfrm>
            <a:off x="838200" y="1927392"/>
            <a:ext cx="447231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نصائح</a:t>
            </a:r>
          </a:p>
          <a:p>
            <a:pPr marL="533400" algn="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كن صادقًا وص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ريحاً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533400" algn="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في بعض الأحيان قد يكون من الصعب تحديد نقاط القوة لأننا غالبًا ما نركز على مخاوف الحماية والمخاطر.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إنها ت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تطلب الممارسة!</a:t>
            </a:r>
          </a:p>
          <a:p>
            <a:pPr marL="533400" algn="r" rtl="1">
              <a:spcAft>
                <a:spcPts val="1200"/>
              </a:spcAft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التأكيد ليس مثل الثناء! أنها ليست "</a:t>
            </a:r>
            <a:r>
              <a:rPr lang="en-GB" sz="2000" i="1" dirty="0">
                <a:latin typeface="Calibri" panose="020F0502020204030204" pitchFamily="34" charset="0"/>
                <a:cs typeface="Calibri" panose="020F0502020204030204" pitchFamily="34" charset="0"/>
              </a:rPr>
              <a:t>أحسنت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". يتعلق الأمر بالتعرف على نقاط قوة الشخص وقيمته وجهوده.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58E3A6CE-1D61-2513-467E-9E71D324C2F7}"/>
              </a:ext>
            </a:extLst>
          </p:cNvPr>
          <p:cNvSpPr/>
          <p:nvPr/>
        </p:nvSpPr>
        <p:spPr>
          <a:xfrm>
            <a:off x="6353103" y="2580714"/>
            <a:ext cx="3860038" cy="1363653"/>
          </a:xfrm>
          <a:prstGeom prst="wedgeRoundRectCallout">
            <a:avLst>
              <a:gd name="adj1" fmla="val -56470"/>
              <a:gd name="adj2" fmla="val -3298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مراهق</a:t>
            </a:r>
          </a:p>
          <a:p>
            <a:pPr algn="r" rtl="1"/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 أستخدم أي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مخدر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منذ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أشهر. أراد صديقي أن يعطيني البعض لكنني رفضت ذلك.</a:t>
            </a:r>
            <a:endParaRPr lang="en-B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38F6407-61A3-D8B5-BDDC-650C4BB1426B}"/>
              </a:ext>
            </a:extLst>
          </p:cNvPr>
          <p:cNvSpPr/>
          <p:nvPr/>
        </p:nvSpPr>
        <p:spPr>
          <a:xfrm>
            <a:off x="7546142" y="4202997"/>
            <a:ext cx="3511430" cy="1363652"/>
          </a:xfrm>
          <a:prstGeom prst="wedgeRoundRectCallout">
            <a:avLst>
              <a:gd name="adj1" fmla="val 56172"/>
              <a:gd name="adj2" fmla="val -32278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يمكنك حقًا أن تكون مصممًا عندما تضع في تفكيرك شيء ما</a:t>
            </a:r>
            <a:endParaRPr lang="en-B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3133A1-B02B-A4FB-71ED-C6B328D9F377}"/>
              </a:ext>
            </a:extLst>
          </p:cNvPr>
          <p:cNvSpPr txBox="1"/>
          <p:nvPr/>
        </p:nvSpPr>
        <p:spPr>
          <a:xfrm>
            <a:off x="7771708" y="1779042"/>
            <a:ext cx="1990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أمثلة</a:t>
            </a:r>
            <a:endParaRPr lang="en-B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13634E-D861-1F25-DE5B-025DB66AC9A1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CA8A0715-81FA-5C6D-1947-2AAE4CA81ACA}"/>
              </a:ext>
            </a:extLst>
          </p:cNvPr>
          <p:cNvSpPr/>
          <p:nvPr/>
        </p:nvSpPr>
        <p:spPr>
          <a:xfrm rot="18361091">
            <a:off x="5038823" y="2407619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E14D035F-5580-8DFC-FED0-BD33C6DE5F0D}"/>
              </a:ext>
            </a:extLst>
          </p:cNvPr>
          <p:cNvSpPr/>
          <p:nvPr/>
        </p:nvSpPr>
        <p:spPr>
          <a:xfrm rot="18361091">
            <a:off x="5125378" y="2901493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4" name="L-Shape 13">
            <a:extLst>
              <a:ext uri="{FF2B5EF4-FFF2-40B4-BE49-F238E27FC236}">
                <a16:creationId xmlns:a16="http://schemas.microsoft.com/office/drawing/2014/main" id="{30FAF7D6-4516-949C-4833-3DAB105195ED}"/>
              </a:ext>
            </a:extLst>
          </p:cNvPr>
          <p:cNvSpPr/>
          <p:nvPr/>
        </p:nvSpPr>
        <p:spPr>
          <a:xfrm rot="18361091">
            <a:off x="5125377" y="3860424"/>
            <a:ext cx="358299" cy="182347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0AA0FD3-19B9-90CD-9E00-8E26BA265218}"/>
              </a:ext>
            </a:extLst>
          </p:cNvPr>
          <p:cNvGrpSpPr/>
          <p:nvPr/>
        </p:nvGrpSpPr>
        <p:grpSpPr>
          <a:xfrm>
            <a:off x="10326928" y="489458"/>
            <a:ext cx="1411714" cy="1411714"/>
            <a:chOff x="-1689100" y="989484"/>
            <a:chExt cx="1712719" cy="1712719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9D3F44A-D87D-092E-0463-7FEBF14C69EF}"/>
                </a:ext>
              </a:extLst>
            </p:cNvPr>
            <p:cNvSpPr/>
            <p:nvPr/>
          </p:nvSpPr>
          <p:spPr>
            <a:xfrm>
              <a:off x="-1689100" y="989484"/>
              <a:ext cx="1712719" cy="1712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pic>
          <p:nvPicPr>
            <p:cNvPr id="22" name="Graphic 21" descr="Dumbbell with solid fill">
              <a:extLst>
                <a:ext uri="{FF2B5EF4-FFF2-40B4-BE49-F238E27FC236}">
                  <a16:creationId xmlns:a16="http://schemas.microsoft.com/office/drawing/2014/main" id="{021E3963-C922-3607-F4BD-3A8589F0BF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9300450">
              <a:off x="-1509717" y="1168866"/>
              <a:ext cx="1353952" cy="13539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80304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7227D423-8589-AA93-9251-7AB653834262}"/>
              </a:ext>
            </a:extLst>
          </p:cNvPr>
          <p:cNvSpPr/>
          <p:nvPr/>
        </p:nvSpPr>
        <p:spPr>
          <a:xfrm>
            <a:off x="8506126" y="1608186"/>
            <a:ext cx="2910384" cy="1525466"/>
          </a:xfrm>
          <a:prstGeom prst="wedgeRoundRectCallout">
            <a:avLst>
              <a:gd name="adj1" fmla="val -55480"/>
              <a:gd name="adj2" fmla="val -3225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لا أرى ما هي المشكلة. كان الأطفال نائمين في الفراش على أي حال. ليس الأمر كما لو كنا ن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تشاجر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أمامهم.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8A7B8F9B-0563-A602-34F2-1F5ACA886A60}"/>
              </a:ext>
            </a:extLst>
          </p:cNvPr>
          <p:cNvSpPr/>
          <p:nvPr/>
        </p:nvSpPr>
        <p:spPr>
          <a:xfrm>
            <a:off x="4577564" y="1635936"/>
            <a:ext cx="3011985" cy="2122160"/>
          </a:xfrm>
          <a:prstGeom prst="wedgeRoundRectCallout">
            <a:avLst>
              <a:gd name="adj1" fmla="val -55775"/>
              <a:gd name="adj2" fmla="val -3459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لا يهم ما أحاول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القيام به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التأديب 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، وضربه ، والصراخ.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لقد فقد أعصابه 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كما فعل والده ، وليس هناك أي شيء يمكنك القيام به حيال ذلك.</a:t>
            </a:r>
          </a:p>
        </p:txBody>
      </p:sp>
      <p:sp>
        <p:nvSpPr>
          <p:cNvPr id="29" name="Speech Bubble: Rectangle with Corners Rounded 28">
            <a:extLst>
              <a:ext uri="{FF2B5EF4-FFF2-40B4-BE49-F238E27FC236}">
                <a16:creationId xmlns:a16="http://schemas.microsoft.com/office/drawing/2014/main" id="{800BF89B-A4B4-22AB-22DB-1098D4913208}"/>
              </a:ext>
            </a:extLst>
          </p:cNvPr>
          <p:cNvSpPr/>
          <p:nvPr/>
        </p:nvSpPr>
        <p:spPr>
          <a:xfrm>
            <a:off x="830634" y="1581369"/>
            <a:ext cx="2993503" cy="1392612"/>
          </a:xfrm>
          <a:prstGeom prst="wedgeRoundRectCallout">
            <a:avLst>
              <a:gd name="adj1" fmla="val -55309"/>
              <a:gd name="adj2" fmla="val -3202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مراهق</a:t>
            </a:r>
          </a:p>
          <a:p>
            <a:pPr algn="r" rtl="1"/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قول أنني ضربتها ، لكنني لم أفعل ذلك حقًا. قفزت علي ورميتها. ليس خطأي أنها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أذت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نفسها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BE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8" name="Google Shape;598;g14d467bd822_0_76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التأكيد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99C398D-F106-B001-5DC9-86EE7BE075E4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16C4451A-DA85-88A0-BC4A-87164539755D}"/>
              </a:ext>
            </a:extLst>
          </p:cNvPr>
          <p:cNvSpPr/>
          <p:nvPr/>
        </p:nvSpPr>
        <p:spPr>
          <a:xfrm>
            <a:off x="1159216" y="3331653"/>
            <a:ext cx="2598850" cy="779941"/>
          </a:xfrm>
          <a:prstGeom prst="wedgeRoundRectCallout">
            <a:avLst>
              <a:gd name="adj1" fmla="val 54533"/>
              <a:gd name="adj2" fmla="val -26520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4BFBCC08-2E8D-00BB-69DC-8EC01D811855}"/>
              </a:ext>
            </a:extLst>
          </p:cNvPr>
          <p:cNvSpPr/>
          <p:nvPr/>
        </p:nvSpPr>
        <p:spPr>
          <a:xfrm>
            <a:off x="5086697" y="3991253"/>
            <a:ext cx="2626937" cy="779941"/>
          </a:xfrm>
          <a:prstGeom prst="wedgeRoundRectCallout">
            <a:avLst>
              <a:gd name="adj1" fmla="val 54533"/>
              <a:gd name="adj2" fmla="val -26520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5F3D3E4C-1BD0-FE85-128E-224C2BF37588}"/>
              </a:ext>
            </a:extLst>
          </p:cNvPr>
          <p:cNvSpPr/>
          <p:nvPr/>
        </p:nvSpPr>
        <p:spPr>
          <a:xfrm>
            <a:off x="9042265" y="3211312"/>
            <a:ext cx="2610818" cy="779941"/>
          </a:xfrm>
          <a:prstGeom prst="wedgeRoundRectCallout">
            <a:avLst>
              <a:gd name="adj1" fmla="val 54533"/>
              <a:gd name="adj2" fmla="val -26520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F8DF026-732B-0073-15FB-AB91191F1ED0}"/>
              </a:ext>
            </a:extLst>
          </p:cNvPr>
          <p:cNvCxnSpPr/>
          <p:nvPr/>
        </p:nvCxnSpPr>
        <p:spPr>
          <a:xfrm>
            <a:off x="4076700" y="1397374"/>
            <a:ext cx="0" cy="438112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24B9D1-03E8-48B1-C4C4-EE5F60BD05AC}"/>
              </a:ext>
            </a:extLst>
          </p:cNvPr>
          <p:cNvCxnSpPr/>
          <p:nvPr/>
        </p:nvCxnSpPr>
        <p:spPr>
          <a:xfrm>
            <a:off x="8001000" y="1397374"/>
            <a:ext cx="0" cy="438112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9F14C82A-AF98-D00A-FC4E-F66FD5E0C49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B9CED50F-DB13-1C14-E822-4F1F3C8F618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A517CB2-E2C2-2F25-78A2-A3E9C2C4A61D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52A98B7-80EE-09F0-2DBE-5141333D09F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٦٥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39CB3C6-4775-63CF-C3E1-3DE37DB2E9C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D873B17-0969-6FA2-294A-1F09D4843682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6" name="Isosceles Triangle 5">
                <a:extLst>
                  <a:ext uri="{FF2B5EF4-FFF2-40B4-BE49-F238E27FC236}">
                    <a16:creationId xmlns:a16="http://schemas.microsoft.com/office/drawing/2014/main" id="{2FED560E-C6AE-99FB-9634-B45099D495E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22B8153-4D20-E068-C5C7-B45C1F6ED93A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295942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14d467bd822_0_76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التأكيد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B2FCBD-7C36-9F63-49EF-0162130A2C98}"/>
              </a:ext>
            </a:extLst>
          </p:cNvPr>
          <p:cNvSpPr txBox="1"/>
          <p:nvPr/>
        </p:nvSpPr>
        <p:spPr>
          <a:xfrm>
            <a:off x="453358" y="324167"/>
            <a:ext cx="141171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4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89728ED1-EBE2-8752-AE4B-75FAFCC7E3B3}"/>
              </a:ext>
            </a:extLst>
          </p:cNvPr>
          <p:cNvSpPr/>
          <p:nvPr/>
        </p:nvSpPr>
        <p:spPr>
          <a:xfrm>
            <a:off x="607516" y="1607011"/>
            <a:ext cx="2910384" cy="1525466"/>
          </a:xfrm>
          <a:prstGeom prst="wedgeRoundRectCallout">
            <a:avLst>
              <a:gd name="adj1" fmla="val -55480"/>
              <a:gd name="adj2" fmla="val -3225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مراهق</a:t>
            </a:r>
          </a:p>
          <a:p>
            <a:pPr algn="r" rtl="1"/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قول أنني ضربتها ، لكنني لم أفعل ذلك حقًا. قفزت علي ورميتها. ليس خطأي أنها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أذت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نفسها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BE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8D4C3DD2-1338-F51F-5C29-0B4950D658BB}"/>
              </a:ext>
            </a:extLst>
          </p:cNvPr>
          <p:cNvSpPr/>
          <p:nvPr/>
        </p:nvSpPr>
        <p:spPr>
          <a:xfrm>
            <a:off x="4482017" y="1624340"/>
            <a:ext cx="3011985" cy="2122160"/>
          </a:xfrm>
          <a:prstGeom prst="wedgeRoundRectCallout">
            <a:avLst>
              <a:gd name="adj1" fmla="val -55775"/>
              <a:gd name="adj2" fmla="val -3459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لا يهم ما أحاول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القيام به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التأديب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، وضربه ، والصراخ. 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لقد فقد أعصابه 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كما فعل والده ، وليس هناك أي شيء يمكنك القيام به حيال ذلك.</a:t>
            </a: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3FFC5D54-88E8-261B-422D-9BF1F0ED9AB2}"/>
              </a:ext>
            </a:extLst>
          </p:cNvPr>
          <p:cNvSpPr/>
          <p:nvPr/>
        </p:nvSpPr>
        <p:spPr>
          <a:xfrm>
            <a:off x="8310485" y="1635936"/>
            <a:ext cx="2993503" cy="1392612"/>
          </a:xfrm>
          <a:prstGeom prst="wedgeRoundRectCallout">
            <a:avLst>
              <a:gd name="adj1" fmla="val -55309"/>
              <a:gd name="adj2" fmla="val -3202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الأم</a:t>
            </a:r>
          </a:p>
          <a:p>
            <a:pPr algn="r" rtl="1"/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لا أرى ما هي المشكلة. كان الأطفال نائمين في الفراش على أي حال. ليس الأمر كما لو كنا ن</a:t>
            </a:r>
            <a:r>
              <a:rPr lang="ar-S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تشاجر</a:t>
            </a:r>
            <a:r>
              <a:rPr lang="en-BE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أمامهم.</a:t>
            </a: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2CC1069B-0FC6-85EC-4654-3F9F5DFAD9DB}"/>
              </a:ext>
            </a:extLst>
          </p:cNvPr>
          <p:cNvSpPr/>
          <p:nvPr/>
        </p:nvSpPr>
        <p:spPr>
          <a:xfrm>
            <a:off x="8701778" y="3696598"/>
            <a:ext cx="2598850" cy="1525466"/>
          </a:xfrm>
          <a:prstGeom prst="wedgeRoundRectCallout">
            <a:avLst>
              <a:gd name="adj1" fmla="val 54044"/>
              <a:gd name="adj2" fmla="val -32348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أنت تفكر</a:t>
            </a:r>
            <a:r>
              <a:rPr lang="ar-SA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بالفعل في كيفية حماية الأطفال من </a:t>
            </a:r>
            <a:r>
              <a:rPr lang="ar-SA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شجاراتكم</a:t>
            </a:r>
            <a:endParaRPr lang="en-GB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peech Bubble: Rectangle with Corners Rounded 18">
            <a:extLst>
              <a:ext uri="{FF2B5EF4-FFF2-40B4-BE49-F238E27FC236}">
                <a16:creationId xmlns:a16="http://schemas.microsoft.com/office/drawing/2014/main" id="{D3E9ED5B-3D3A-DB98-D825-A89DD12963AC}"/>
              </a:ext>
            </a:extLst>
          </p:cNvPr>
          <p:cNvSpPr/>
          <p:nvPr/>
        </p:nvSpPr>
        <p:spPr>
          <a:xfrm>
            <a:off x="5086697" y="3991253"/>
            <a:ext cx="2626937" cy="1758656"/>
          </a:xfrm>
          <a:prstGeom prst="wedgeRoundRectCallout">
            <a:avLst>
              <a:gd name="adj1" fmla="val 55016"/>
              <a:gd name="adj2" fmla="val -33741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لقد واصلت </a:t>
            </a:r>
            <a:r>
              <a:rPr lang="ar-SA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محاولة </a:t>
            </a:r>
            <a:r>
              <a:rPr lang="ar-SA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إيجاد طرق مختلفة لتأديبه ، حتى عندما </a:t>
            </a:r>
            <a:r>
              <a:rPr lang="ar-SA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 تنجح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بع</a:t>
            </a:r>
            <a:r>
              <a:rPr lang="ar-SA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ضها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50679F2F-CD73-1FD1-3A28-D4E62BAC7A8E}"/>
              </a:ext>
            </a:extLst>
          </p:cNvPr>
          <p:cNvSpPr/>
          <p:nvPr/>
        </p:nvSpPr>
        <p:spPr>
          <a:xfrm>
            <a:off x="838200" y="3858377"/>
            <a:ext cx="2610818" cy="1392612"/>
          </a:xfrm>
          <a:prstGeom prst="wedgeRoundRectCallout">
            <a:avLst>
              <a:gd name="adj1" fmla="val 54533"/>
              <a:gd name="adj2" fmla="val -26520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يتطلب الأمر شجاعة حقيقية أن تكون منفتحًا معي بشأن ما حدث.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6F94828-E603-CA89-2F51-DE3723D3AC0B}"/>
              </a:ext>
            </a:extLst>
          </p:cNvPr>
          <p:cNvCxnSpPr/>
          <p:nvPr/>
        </p:nvCxnSpPr>
        <p:spPr>
          <a:xfrm>
            <a:off x="4076700" y="1397374"/>
            <a:ext cx="0" cy="438112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D150991-E8C1-D6AF-ABDC-31BFF542CF6F}"/>
              </a:ext>
            </a:extLst>
          </p:cNvPr>
          <p:cNvCxnSpPr/>
          <p:nvPr/>
        </p:nvCxnSpPr>
        <p:spPr>
          <a:xfrm>
            <a:off x="8001000" y="1397374"/>
            <a:ext cx="0" cy="438112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4212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4546061B-C142-7332-9907-F4CD353CEEC1}"/>
              </a:ext>
            </a:extLst>
          </p:cNvPr>
          <p:cNvSpPr/>
          <p:nvPr/>
        </p:nvSpPr>
        <p:spPr>
          <a:xfrm>
            <a:off x="1051099" y="1638768"/>
            <a:ext cx="4072455" cy="2829369"/>
          </a:xfrm>
          <a:prstGeom prst="wedgeRoundRectCallout">
            <a:avLst>
              <a:gd name="adj1" fmla="val -7995"/>
              <a:gd name="adj2" fmla="val 68306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B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B6A9DF66-5819-AB00-AA79-562116070E25}"/>
              </a:ext>
            </a:extLst>
          </p:cNvPr>
          <p:cNvSpPr/>
          <p:nvPr/>
        </p:nvSpPr>
        <p:spPr>
          <a:xfrm>
            <a:off x="4248147" y="4809621"/>
            <a:ext cx="1173346" cy="766013"/>
          </a:xfrm>
          <a:prstGeom prst="wedgeRoundRectCallout">
            <a:avLst>
              <a:gd name="adj1" fmla="val 7157"/>
              <a:gd name="adj2" fmla="val 83167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B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231961-23D4-7FFB-DB36-FE5F9AFB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تقنيات المقابلات التحفيزية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3B7718-4EC7-AE19-70AF-2F5E9D072D71}"/>
              </a:ext>
            </a:extLst>
          </p:cNvPr>
          <p:cNvSpPr txBox="1"/>
          <p:nvPr/>
        </p:nvSpPr>
        <p:spPr>
          <a:xfrm>
            <a:off x="6770508" y="2454196"/>
            <a:ext cx="40724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marR="0"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r>
              <a:rPr lang="en-GB" sz="28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4"/>
                  </a:ext>
                </a:extLst>
              </a:rPr>
              <a:t>التقنيات:</a:t>
            </a:r>
          </a:p>
          <a:p>
            <a:pPr marL="51435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 panose="020B0604020202020204" pitchFamily="34" charset="0"/>
              <a:buChar char="•"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4"/>
                  </a:ext>
                </a:extLst>
              </a:rPr>
              <a:t>الأسئلة 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(</a:t>
            </a: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ال</a:t>
            </a:r>
            <a:r>
              <a:rPr lang="en-GB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مفتوح</a:t>
            </a: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ة</a:t>
            </a:r>
            <a:r>
              <a:rPr lang="en-GB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 </a:t>
            </a: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و المغلقة)</a:t>
            </a:r>
          </a:p>
          <a:p>
            <a:pPr marL="51435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 panose="020B0604020202020204" pitchFamily="34" charset="0"/>
              <a:buChar char="•"/>
            </a:pPr>
            <a:r>
              <a:rPr lang="ar-SA" sz="280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34"/>
                  </a:ext>
                </a:extLst>
              </a:rPr>
              <a:t> </a:t>
            </a:r>
            <a:r>
              <a:rPr lang="ar-SA" sz="2800" b="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6"/>
                  </a:ext>
                </a:extLst>
              </a:rPr>
              <a:t>التأمل</a:t>
            </a:r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  <a:extLst>
                <a:ext uri="http://customooxmlschemas.google.com/">
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6"/>
                </a:ext>
              </a:extLst>
            </a:endParaRPr>
          </a:p>
          <a:p>
            <a:pPr marL="400050" marR="0" lvl="0" indent="-3429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 panose="020B0604020202020204" pitchFamily="34" charset="0"/>
              <a:buChar char="•"/>
            </a:pPr>
            <a:r>
              <a:rPr lang="ar-SA" sz="2800" b="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8"/>
                  </a:ext>
                </a:extLst>
              </a:rPr>
              <a:t>التلخيص</a:t>
            </a:r>
            <a:endParaRPr lang="en-GB" sz="28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Helvetica Neue"/>
              <a:cs typeface="Calibri" panose="020F0502020204030204" pitchFamily="34" charset="0"/>
              <a:sym typeface="Helvetica Neue"/>
              <a:extLst>
                <a:ext uri="http://customooxmlschemas.google.com/">
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8"/>
                </a:ext>
              </a:extLst>
            </a:endParaRPr>
          </a:p>
          <a:p>
            <a:pPr marL="400050" marR="0" lvl="0" indent="-3429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 panose="020B0604020202020204" pitchFamily="34" charset="0"/>
              <a:buChar char="•"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40"/>
                  </a:ext>
                </a:extLst>
              </a:rPr>
              <a:t>التأكيد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endParaRPr lang="en-B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AF4E96-9E40-E05F-44BE-29F78BF17CFF}"/>
              </a:ext>
            </a:extLst>
          </p:cNvPr>
          <p:cNvGrpSpPr/>
          <p:nvPr/>
        </p:nvGrpSpPr>
        <p:grpSpPr>
          <a:xfrm>
            <a:off x="1223481" y="2290250"/>
            <a:ext cx="1264402" cy="1264402"/>
            <a:chOff x="10321013" y="507892"/>
            <a:chExt cx="1411716" cy="141171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57F81FB-221C-D88C-CC2B-C45C355964B4}"/>
                </a:ext>
              </a:extLst>
            </p:cNvPr>
            <p:cNvSpPr/>
            <p:nvPr/>
          </p:nvSpPr>
          <p:spPr>
            <a:xfrm>
              <a:off x="10321013" y="507892"/>
              <a:ext cx="1411716" cy="141171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pic>
          <p:nvPicPr>
            <p:cNvPr id="17" name="Graphic 16" descr="Question Mark with solid fill">
              <a:extLst>
                <a:ext uri="{FF2B5EF4-FFF2-40B4-BE49-F238E27FC236}">
                  <a16:creationId xmlns:a16="http://schemas.microsoft.com/office/drawing/2014/main" id="{E72A9307-CD4E-3289-A912-2D44DB857E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569065" y="765094"/>
              <a:ext cx="914400" cy="9144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62485FC-6C41-D7FA-F23B-04A8610BF9E1}"/>
              </a:ext>
            </a:extLst>
          </p:cNvPr>
          <p:cNvGrpSpPr/>
          <p:nvPr/>
        </p:nvGrpSpPr>
        <p:grpSpPr>
          <a:xfrm>
            <a:off x="4047830" y="1834855"/>
            <a:ext cx="1264402" cy="1264400"/>
            <a:chOff x="12884056" y="397692"/>
            <a:chExt cx="1712719" cy="1712719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03D662D-B87E-D6BF-281F-B4C7BC4F5574}"/>
                </a:ext>
              </a:extLst>
            </p:cNvPr>
            <p:cNvSpPr/>
            <p:nvPr/>
          </p:nvSpPr>
          <p:spPr>
            <a:xfrm>
              <a:off x="12884056" y="397692"/>
              <a:ext cx="1712719" cy="1712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2EA3D46-022C-FA93-0A8D-051E9E1C07A9}"/>
                </a:ext>
              </a:extLst>
            </p:cNvPr>
            <p:cNvGrpSpPr/>
            <p:nvPr/>
          </p:nvGrpSpPr>
          <p:grpSpPr>
            <a:xfrm>
              <a:off x="13263476" y="816784"/>
              <a:ext cx="1030078" cy="822576"/>
              <a:chOff x="-2571900" y="3523194"/>
              <a:chExt cx="2226278" cy="1777809"/>
            </a:xfrm>
          </p:grpSpPr>
          <p:sp>
            <p:nvSpPr>
              <p:cNvPr id="32" name="Speech Bubble: Oval 31">
                <a:extLst>
                  <a:ext uri="{FF2B5EF4-FFF2-40B4-BE49-F238E27FC236}">
                    <a16:creationId xmlns:a16="http://schemas.microsoft.com/office/drawing/2014/main" id="{F03D0686-E718-AB34-776D-0A54E6A541AB}"/>
                  </a:ext>
                </a:extLst>
              </p:cNvPr>
              <p:cNvSpPr/>
              <p:nvPr/>
            </p:nvSpPr>
            <p:spPr>
              <a:xfrm>
                <a:off x="-2571900" y="3523194"/>
                <a:ext cx="2226278" cy="1777809"/>
              </a:xfrm>
              <a:prstGeom prst="wedgeEllipseCallou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3CCC5417-C8A5-9C5A-10C4-121FF967D8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094599"/>
                <a:ext cx="1003300" cy="0"/>
              </a:xfrm>
              <a:prstGeom prst="line">
                <a:avLst/>
              </a:prstGeom>
              <a:ln w="2857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655CAD30-AF0E-278F-FF68-21EBB0C675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412099"/>
                <a:ext cx="1003300" cy="0"/>
              </a:xfrm>
              <a:prstGeom prst="line">
                <a:avLst/>
              </a:prstGeom>
              <a:ln w="2857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B926951-D918-1527-2A1A-9E85D33250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06600" y="4716899"/>
                <a:ext cx="1003300" cy="0"/>
              </a:xfrm>
              <a:prstGeom prst="line">
                <a:avLst/>
              </a:prstGeom>
              <a:ln w="28575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C8E92DE-1FA4-6341-7212-1D9B46539B61}"/>
              </a:ext>
            </a:extLst>
          </p:cNvPr>
          <p:cNvGrpSpPr/>
          <p:nvPr/>
        </p:nvGrpSpPr>
        <p:grpSpPr>
          <a:xfrm>
            <a:off x="2767848" y="2822486"/>
            <a:ext cx="1264400" cy="1264400"/>
            <a:chOff x="-1689100" y="989484"/>
            <a:chExt cx="1712719" cy="1712719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9921CF0-091D-8F82-C94F-23F9C8FADDC5}"/>
                </a:ext>
              </a:extLst>
            </p:cNvPr>
            <p:cNvSpPr/>
            <p:nvPr/>
          </p:nvSpPr>
          <p:spPr>
            <a:xfrm>
              <a:off x="-1689100" y="989484"/>
              <a:ext cx="1712719" cy="1712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pic>
          <p:nvPicPr>
            <p:cNvPr id="38" name="Graphic 37" descr="Dumbbell with solid fill">
              <a:extLst>
                <a:ext uri="{FF2B5EF4-FFF2-40B4-BE49-F238E27FC236}">
                  <a16:creationId xmlns:a16="http://schemas.microsoft.com/office/drawing/2014/main" id="{4604137C-0EAB-D334-BD8E-D4CFA086D7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9300450">
              <a:off x="-1509717" y="1168866"/>
              <a:ext cx="1353952" cy="1353952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CF1B266-E98B-0EC5-3365-C7E9D6CD18F5}"/>
              </a:ext>
            </a:extLst>
          </p:cNvPr>
          <p:cNvGrpSpPr/>
          <p:nvPr/>
        </p:nvGrpSpPr>
        <p:grpSpPr>
          <a:xfrm>
            <a:off x="2503465" y="1229609"/>
            <a:ext cx="1264402" cy="1264402"/>
            <a:chOff x="2523168" y="1140273"/>
            <a:chExt cx="1411716" cy="141171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54BE776-E4F8-740E-27B8-5AB2753D594A}"/>
                </a:ext>
              </a:extLst>
            </p:cNvPr>
            <p:cNvSpPr/>
            <p:nvPr/>
          </p:nvSpPr>
          <p:spPr>
            <a:xfrm>
              <a:off x="2523168" y="1140273"/>
              <a:ext cx="1411716" cy="141171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609B64E-C585-652A-7C3F-7FB7B33A9466}"/>
                </a:ext>
              </a:extLst>
            </p:cNvPr>
            <p:cNvGrpSpPr/>
            <p:nvPr/>
          </p:nvGrpSpPr>
          <p:grpSpPr>
            <a:xfrm>
              <a:off x="3012944" y="1380577"/>
              <a:ext cx="458933" cy="919663"/>
              <a:chOff x="4573917" y="2257588"/>
              <a:chExt cx="458933" cy="919663"/>
            </a:xfrm>
          </p:grpSpPr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39126178-93B3-310D-EAB0-482C6F2686EC}"/>
                  </a:ext>
                </a:extLst>
              </p:cNvPr>
              <p:cNvSpPr/>
              <p:nvPr/>
            </p:nvSpPr>
            <p:spPr>
              <a:xfrm rot="489988">
                <a:off x="4573917" y="2257588"/>
                <a:ext cx="458933" cy="64779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7" name="Rectangle: Top Corners Rounded 6">
                <a:extLst>
                  <a:ext uri="{FF2B5EF4-FFF2-40B4-BE49-F238E27FC236}">
                    <a16:creationId xmlns:a16="http://schemas.microsoft.com/office/drawing/2014/main" id="{3B3E4319-C89E-B9AA-3698-4171E318B037}"/>
                  </a:ext>
                </a:extLst>
              </p:cNvPr>
              <p:cNvSpPr/>
              <p:nvPr/>
            </p:nvSpPr>
            <p:spPr>
              <a:xfrm rot="11751256">
                <a:off x="4671095" y="2544267"/>
                <a:ext cx="121783" cy="6329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5AAEC23D-6014-1E11-9C96-E0CBD695B6DE}"/>
                  </a:ext>
                </a:extLst>
              </p:cNvPr>
              <p:cNvSpPr/>
              <p:nvPr/>
            </p:nvSpPr>
            <p:spPr>
              <a:xfrm rot="20347857">
                <a:off x="4815580" y="2351142"/>
                <a:ext cx="45719" cy="291578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C598E1CD-6C12-F997-9ED4-5251706A8674}"/>
                  </a:ext>
                </a:extLst>
              </p:cNvPr>
              <p:cNvSpPr/>
              <p:nvPr/>
            </p:nvSpPr>
            <p:spPr>
              <a:xfrm rot="20347857">
                <a:off x="4905811" y="2404449"/>
                <a:ext cx="51674" cy="184965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48997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F886F-2DD5-D60D-190F-4A5762F46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Google Shape;657;p19">
            <a:extLst>
              <a:ext uri="{FF2B5EF4-FFF2-40B4-BE49-F238E27FC236}">
                <a16:creationId xmlns:a16="http://schemas.microsoft.com/office/drawing/2014/main" id="{F379654B-C918-E37C-6CE7-2CE0532AFF11}"/>
              </a:ext>
            </a:extLst>
          </p:cNvPr>
          <p:cNvSpPr/>
          <p:nvPr/>
        </p:nvSpPr>
        <p:spPr>
          <a:xfrm>
            <a:off x="2294061" y="2186940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658;p19">
            <a:extLst>
              <a:ext uri="{FF2B5EF4-FFF2-40B4-BE49-F238E27FC236}">
                <a16:creationId xmlns:a16="http://schemas.microsoft.com/office/drawing/2014/main" id="{BAC539EF-F0E9-460C-53F0-3EBF937F5AAE}"/>
              </a:ext>
            </a:extLst>
          </p:cNvPr>
          <p:cNvSpPr/>
          <p:nvPr/>
        </p:nvSpPr>
        <p:spPr>
          <a:xfrm>
            <a:off x="5551200" y="2186940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" name="Google Shape;659;p19">
            <a:extLst>
              <a:ext uri="{FF2B5EF4-FFF2-40B4-BE49-F238E27FC236}">
                <a16:creationId xmlns:a16="http://schemas.microsoft.com/office/drawing/2014/main" id="{C387197E-DFAF-72B1-1DF2-0DBF02271AE3}"/>
              </a:ext>
            </a:extLst>
          </p:cNvPr>
          <p:cNvSpPr/>
          <p:nvPr/>
        </p:nvSpPr>
        <p:spPr>
          <a:xfrm>
            <a:off x="8896661" y="2186940"/>
            <a:ext cx="1051500" cy="105150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E684D9-0E1C-41B7-33F0-87E9280DF426}"/>
              </a:ext>
            </a:extLst>
          </p:cNvPr>
          <p:cNvSpPr txBox="1"/>
          <p:nvPr/>
        </p:nvSpPr>
        <p:spPr>
          <a:xfrm>
            <a:off x="1459441" y="3653983"/>
            <a:ext cx="25886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التغيير ليس سهلاً! لذلك من الطبيعي أن يقاومه الأطفال أو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الوالدين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أو مقدم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الرعاية.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38243B-FA34-6A77-88ED-A9103460C869}"/>
              </a:ext>
            </a:extLst>
          </p:cNvPr>
          <p:cNvSpPr txBox="1"/>
          <p:nvPr/>
        </p:nvSpPr>
        <p:spPr>
          <a:xfrm>
            <a:off x="7929173" y="3653983"/>
            <a:ext cx="29864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تبدو مهارات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بسيطة ، لكن غالبًا لا يتم استخدامها أو عدم استخدامها بشكل صحيح من قبل أخصائيي الحالة. تتطلب ممارسة مستمرة لإتقانها.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5868B0-FF09-827E-80CD-51DAD67F3A54}"/>
              </a:ext>
            </a:extLst>
          </p:cNvPr>
          <p:cNvSpPr txBox="1"/>
          <p:nvPr/>
        </p:nvSpPr>
        <p:spPr>
          <a:xfrm>
            <a:off x="4355111" y="3653983"/>
            <a:ext cx="32670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BE" dirty="0">
                <a:latin typeface="Calibri" panose="020F0502020204030204" pitchFamily="34" charset="0"/>
                <a:cs typeface="Calibri" panose="020F0502020204030204" pitchFamily="34" charset="0"/>
              </a:rPr>
              <a:t>إن جعل الأطفال ومقدمي الرعاية يتوصلون إلى الحلول بأنفسهم هو أقوى بكثير من دفعهم نحو التغيير</a:t>
            </a:r>
            <a:r>
              <a:rPr lang="en-B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97678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D8DC4C-F724-E803-9A6E-BA9FA8E84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7B41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19" name="Google Shape;319;p7"/>
          <p:cNvGrpSpPr/>
          <p:nvPr/>
        </p:nvGrpSpPr>
        <p:grpSpPr>
          <a:xfrm>
            <a:off x="1597713" y="2343067"/>
            <a:ext cx="1196322" cy="868929"/>
            <a:chOff x="6878053" y="1156317"/>
            <a:chExt cx="1431178" cy="1039513"/>
          </a:xfrm>
          <a:solidFill>
            <a:schemeClr val="accent3">
              <a:lumMod val="75000"/>
            </a:schemeClr>
          </a:solidFill>
        </p:grpSpPr>
        <p:grpSp>
          <p:nvGrpSpPr>
            <p:cNvPr id="320" name="Google Shape;320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21" name="Google Shape;321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22" name="Google Shape;322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23" name="Google Shape;323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25" name="Google Shape;325;p7"/>
          <p:cNvGrpSpPr/>
          <p:nvPr/>
        </p:nvGrpSpPr>
        <p:grpSpPr>
          <a:xfrm>
            <a:off x="4255127" y="2343062"/>
            <a:ext cx="1196322" cy="868929"/>
            <a:chOff x="6878053" y="1156317"/>
            <a:chExt cx="1431178" cy="1039513"/>
          </a:xfrm>
          <a:solidFill>
            <a:schemeClr val="accent3">
              <a:lumMod val="75000"/>
            </a:schemeClr>
          </a:solidFill>
        </p:grpSpPr>
        <p:grpSp>
          <p:nvGrpSpPr>
            <p:cNvPr id="326" name="Google Shape;326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27" name="Google Shape;327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28" name="Google Shape;328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29" name="Google Shape;329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31" name="Google Shape;331;p7"/>
          <p:cNvGrpSpPr/>
          <p:nvPr/>
        </p:nvGrpSpPr>
        <p:grpSpPr>
          <a:xfrm>
            <a:off x="6485639" y="2343062"/>
            <a:ext cx="1196322" cy="868929"/>
            <a:chOff x="6878053" y="1156317"/>
            <a:chExt cx="1431178" cy="1039513"/>
          </a:xfrm>
          <a:solidFill>
            <a:schemeClr val="accent3">
              <a:lumMod val="75000"/>
            </a:schemeClr>
          </a:solidFill>
        </p:grpSpPr>
        <p:grpSp>
          <p:nvGrpSpPr>
            <p:cNvPr id="332" name="Google Shape;332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33" name="Google Shape;333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34" name="Google Shape;334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35" name="Google Shape;335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38" name="Google Shape;338;p7"/>
          <p:cNvGrpSpPr/>
          <p:nvPr/>
        </p:nvGrpSpPr>
        <p:grpSpPr>
          <a:xfrm>
            <a:off x="9220704" y="2343011"/>
            <a:ext cx="1196221" cy="868983"/>
            <a:chOff x="6878053" y="1156248"/>
            <a:chExt cx="1431058" cy="1039702"/>
          </a:xfrm>
          <a:solidFill>
            <a:schemeClr val="accent3">
              <a:lumMod val="75000"/>
            </a:schemeClr>
          </a:solidFill>
        </p:grpSpPr>
        <p:grpSp>
          <p:nvGrpSpPr>
            <p:cNvPr id="339" name="Google Shape;339;p7"/>
            <p:cNvGrpSpPr/>
            <p:nvPr/>
          </p:nvGrpSpPr>
          <p:grpSpPr>
            <a:xfrm>
              <a:off x="7672968" y="1156248"/>
              <a:ext cx="412960" cy="436802"/>
              <a:chOff x="243840" y="1676400"/>
              <a:chExt cx="701120" cy="741600"/>
            </a:xfrm>
            <a:grpFill/>
          </p:grpSpPr>
          <p:sp>
            <p:nvSpPr>
              <p:cNvPr id="340" name="Google Shape;340;p7"/>
              <p:cNvSpPr/>
              <p:nvPr/>
            </p:nvSpPr>
            <p:spPr>
              <a:xfrm>
                <a:off x="243840" y="1676400"/>
                <a:ext cx="116700" cy="7416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41" name="Google Shape;341;p7"/>
              <p:cNvSpPr/>
              <p:nvPr/>
            </p:nvSpPr>
            <p:spPr>
              <a:xfrm>
                <a:off x="314960" y="1676400"/>
                <a:ext cx="630000" cy="4368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2" name="Google Shape;342;p7"/>
            <p:cNvSpPr/>
            <p:nvPr/>
          </p:nvSpPr>
          <p:spPr>
            <a:xfrm>
              <a:off x="7120511" y="1517650"/>
              <a:ext cx="1188600" cy="6783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6878053" y="1727035"/>
              <a:ext cx="821700" cy="4689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3E91B87-2762-BF6E-D633-2B23CFE0E471}"/>
              </a:ext>
            </a:extLst>
          </p:cNvPr>
          <p:cNvSpPr txBox="1"/>
          <p:nvPr/>
        </p:nvSpPr>
        <p:spPr>
          <a:xfrm>
            <a:off x="838200" y="3646005"/>
            <a:ext cx="2847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إظهار تقنيات المقابلات التحفيزية مثل الأسئلة والت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أمل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 والتلخيص والتأكيد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3981E5-A9AC-2C73-2208-7212E7548399}"/>
              </a:ext>
            </a:extLst>
          </p:cNvPr>
          <p:cNvSpPr txBox="1"/>
          <p:nvPr/>
        </p:nvSpPr>
        <p:spPr>
          <a:xfrm>
            <a:off x="4068368" y="3646005"/>
            <a:ext cx="1702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إ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ظه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ا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ر 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الاستجابة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 بتعاطف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9AEC76-DAA8-1B0D-E1AE-6D97CFDF7206}"/>
              </a:ext>
            </a:extLst>
          </p:cNvPr>
          <p:cNvSpPr txBox="1"/>
          <p:nvPr/>
        </p:nvSpPr>
        <p:spPr>
          <a:xfrm>
            <a:off x="6248995" y="3646005"/>
            <a:ext cx="1802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lc="http://schemas.openxmlformats.org/drawingml/2006/lockedCanvas" textRoundtripDataId="11"/>
                  </a:ext>
                </a:extLst>
              </a:rPr>
              <a:t>شرح الغرض من المقابلات التحفيزية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D08866-7A8A-A51F-8FD7-6FFD3C3463FE}"/>
              </a:ext>
            </a:extLst>
          </p:cNvPr>
          <p:cNvSpPr txBox="1"/>
          <p:nvPr/>
        </p:nvSpPr>
        <p:spPr>
          <a:xfrm>
            <a:off x="8340877" y="3646005"/>
            <a:ext cx="308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شرح كفاءات ال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تواصل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 و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الصحة النفسية و الدعم النفسي الاجتماعي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:lc="http://schemas.openxmlformats.org/drawingml/2006/lockedCanvas" textRoundtripDataId="11"/>
                  </a:ext>
                </a:extLst>
              </a:rPr>
              <a:t> التي يتطلبها أخصائي الحالة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8092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39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7B41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نهاية الوحدة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8" name="Google Shape;818;p39"/>
          <p:cNvSpPr txBox="1"/>
          <p:nvPr/>
        </p:nvSpPr>
        <p:spPr>
          <a:xfrm>
            <a:off x="10083915" y="2523693"/>
            <a:ext cx="2072639" cy="79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2200" b="1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نموذج الملاحظات</a:t>
            </a:r>
            <a:endParaRPr sz="22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561605A3-E054-7599-0893-8A0026D6C76D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الإغلاق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78907971-0B81-9183-2CBA-DD28041D4A0A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التأمل و التعليقات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147601DA-F185-77EF-96C2-0D45C097D7BE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مراجعة أهداف التعلم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F0A11-E2FA-EB91-5333-879237F2F9D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58B71C9E-FF5A-25E6-B1AB-80A90CCDA7A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1AE979CF-245F-B472-9474-0E6C449DD0E2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5FC867-A697-04F3-5840-FAFA4AF9215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٦٦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6CC7417-A899-D06E-0CB0-8C220BB25806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69FCEDC-E5CF-D357-8499-D3F11B3FB767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7" name="Isosceles Triangle 16">
                <a:extLst>
                  <a:ext uri="{FF2B5EF4-FFF2-40B4-BE49-F238E27FC236}">
                    <a16:creationId xmlns:a16="http://schemas.microsoft.com/office/drawing/2014/main" id="{CF33A642-5E39-57F5-1B55-3F6BE821CB43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97E1A27-C36D-DEAD-72B7-DD4FFC4F821B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g1783321e29f_0_389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 الر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عاية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ذاتية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6858D142-9B61-1D30-FE14-8C500B614664}"/>
              </a:ext>
            </a:extLst>
          </p:cNvPr>
          <p:cNvSpPr/>
          <p:nvPr/>
        </p:nvSpPr>
        <p:spPr>
          <a:xfrm>
            <a:off x="4674820" y="2453495"/>
            <a:ext cx="2842360" cy="2539419"/>
          </a:xfrm>
          <a:prstGeom prst="hear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" name="Block Arc 2">
            <a:extLst>
              <a:ext uri="{FF2B5EF4-FFF2-40B4-BE49-F238E27FC236}">
                <a16:creationId xmlns:a16="http://schemas.microsoft.com/office/drawing/2014/main" id="{C8E0C165-FC19-DF3D-D4D5-764A1B029F13}"/>
              </a:ext>
            </a:extLst>
          </p:cNvPr>
          <p:cNvSpPr/>
          <p:nvPr/>
        </p:nvSpPr>
        <p:spPr>
          <a:xfrm rot="10800000">
            <a:off x="5628782" y="3499014"/>
            <a:ext cx="934434" cy="752350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مسابقة لمراجعة الوحدة السابقة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rrow: Circular 4">
            <a:extLst>
              <a:ext uri="{FF2B5EF4-FFF2-40B4-BE49-F238E27FC236}">
                <a16:creationId xmlns:a16="http://schemas.microsoft.com/office/drawing/2014/main" id="{8BDD6CEB-07E4-D8C0-E383-3D80EC7BA472}"/>
              </a:ext>
            </a:extLst>
          </p:cNvPr>
          <p:cNvSpPr/>
          <p:nvPr/>
        </p:nvSpPr>
        <p:spPr>
          <a:xfrm>
            <a:off x="3977656" y="1634406"/>
            <a:ext cx="4167676" cy="4342407"/>
          </a:xfrm>
          <a:prstGeom prst="circularArrow">
            <a:avLst>
              <a:gd name="adj1" fmla="val 11711"/>
              <a:gd name="adj2" fmla="val 880068"/>
              <a:gd name="adj3" fmla="val 19864855"/>
              <a:gd name="adj4" fmla="val 362589"/>
              <a:gd name="adj5" fmla="val 1250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6" name="Graphic 5" descr="Badge Question Mark with solid fill">
            <a:extLst>
              <a:ext uri="{FF2B5EF4-FFF2-40B4-BE49-F238E27FC236}">
                <a16:creationId xmlns:a16="http://schemas.microsoft.com/office/drawing/2014/main" id="{A3E1F96C-9D78-1590-80F7-602611A31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82277" y="2492632"/>
            <a:ext cx="2627446" cy="26274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7B41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19" name="Google Shape;319;p7"/>
          <p:cNvGrpSpPr/>
          <p:nvPr/>
        </p:nvGrpSpPr>
        <p:grpSpPr>
          <a:xfrm>
            <a:off x="1241187" y="2154382"/>
            <a:ext cx="1196322" cy="868929"/>
            <a:chOff x="6878053" y="1156317"/>
            <a:chExt cx="1431178" cy="1039513"/>
          </a:xfrm>
          <a:solidFill>
            <a:schemeClr val="accent3">
              <a:lumMod val="75000"/>
            </a:schemeClr>
          </a:solidFill>
        </p:grpSpPr>
        <p:grpSp>
          <p:nvGrpSpPr>
            <p:cNvPr id="320" name="Google Shape;320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21" name="Google Shape;321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22" name="Google Shape;322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23" name="Google Shape;323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25" name="Google Shape;325;p7"/>
          <p:cNvGrpSpPr/>
          <p:nvPr/>
        </p:nvGrpSpPr>
        <p:grpSpPr>
          <a:xfrm>
            <a:off x="3868884" y="2154377"/>
            <a:ext cx="1196322" cy="868929"/>
            <a:chOff x="6878053" y="1156317"/>
            <a:chExt cx="1431178" cy="1039513"/>
          </a:xfrm>
          <a:solidFill>
            <a:schemeClr val="accent3">
              <a:lumMod val="75000"/>
            </a:schemeClr>
          </a:solidFill>
        </p:grpSpPr>
        <p:grpSp>
          <p:nvGrpSpPr>
            <p:cNvPr id="326" name="Google Shape;326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27" name="Google Shape;327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28" name="Google Shape;328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29" name="Google Shape;329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31" name="Google Shape;331;p7"/>
          <p:cNvGrpSpPr/>
          <p:nvPr/>
        </p:nvGrpSpPr>
        <p:grpSpPr>
          <a:xfrm>
            <a:off x="6496579" y="2154377"/>
            <a:ext cx="1196322" cy="868929"/>
            <a:chOff x="6878053" y="1156317"/>
            <a:chExt cx="1431178" cy="1039513"/>
          </a:xfrm>
          <a:solidFill>
            <a:schemeClr val="accent3">
              <a:lumMod val="75000"/>
            </a:schemeClr>
          </a:solidFill>
        </p:grpSpPr>
        <p:grpSp>
          <p:nvGrpSpPr>
            <p:cNvPr id="332" name="Google Shape;332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33" name="Google Shape;333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34" name="Google Shape;334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35" name="Google Shape;335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38" name="Google Shape;338;p7"/>
          <p:cNvGrpSpPr/>
          <p:nvPr/>
        </p:nvGrpSpPr>
        <p:grpSpPr>
          <a:xfrm>
            <a:off x="9377308" y="2154326"/>
            <a:ext cx="1196221" cy="868983"/>
            <a:chOff x="6878053" y="1156248"/>
            <a:chExt cx="1431058" cy="1039702"/>
          </a:xfrm>
          <a:solidFill>
            <a:schemeClr val="accent3">
              <a:lumMod val="75000"/>
            </a:schemeClr>
          </a:solidFill>
        </p:grpSpPr>
        <p:grpSp>
          <p:nvGrpSpPr>
            <p:cNvPr id="339" name="Google Shape;339;p7"/>
            <p:cNvGrpSpPr/>
            <p:nvPr/>
          </p:nvGrpSpPr>
          <p:grpSpPr>
            <a:xfrm>
              <a:off x="7672968" y="1156248"/>
              <a:ext cx="412960" cy="436802"/>
              <a:chOff x="243840" y="1676400"/>
              <a:chExt cx="701120" cy="741600"/>
            </a:xfrm>
            <a:grpFill/>
          </p:grpSpPr>
          <p:sp>
            <p:nvSpPr>
              <p:cNvPr id="340" name="Google Shape;340;p7"/>
              <p:cNvSpPr/>
              <p:nvPr/>
            </p:nvSpPr>
            <p:spPr>
              <a:xfrm>
                <a:off x="243840" y="1676400"/>
                <a:ext cx="116700" cy="7416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41" name="Google Shape;341;p7"/>
              <p:cNvSpPr/>
              <p:nvPr/>
            </p:nvSpPr>
            <p:spPr>
              <a:xfrm>
                <a:off x="314960" y="1676400"/>
                <a:ext cx="630000" cy="4368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2" name="Google Shape;342;p7"/>
            <p:cNvSpPr/>
            <p:nvPr/>
          </p:nvSpPr>
          <p:spPr>
            <a:xfrm>
              <a:off x="7120511" y="1517650"/>
              <a:ext cx="1188600" cy="6783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6878053" y="1727035"/>
              <a:ext cx="821700" cy="46890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3E91B87-2762-BF6E-D633-2B23CFE0E471}"/>
              </a:ext>
            </a:extLst>
          </p:cNvPr>
          <p:cNvSpPr txBox="1"/>
          <p:nvPr/>
        </p:nvSpPr>
        <p:spPr>
          <a:xfrm>
            <a:off x="8460678" y="3198301"/>
            <a:ext cx="254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شرح كفاءات ال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تواصل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 و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الصحة النفسية و الدعم النفسي الاجتماعي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 التي يتطلبها أخصائي الحالة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3981E5-A9AC-2C73-2208-7212E7548399}"/>
              </a:ext>
            </a:extLst>
          </p:cNvPr>
          <p:cNvSpPr txBox="1"/>
          <p:nvPr/>
        </p:nvSpPr>
        <p:spPr>
          <a:xfrm>
            <a:off x="3176065" y="3336787"/>
            <a:ext cx="254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إ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ظه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ا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ر 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الاستجابة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 بتعاطف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9AEC76-DAA8-1B0D-E1AE-6D97CFDF7206}"/>
              </a:ext>
            </a:extLst>
          </p:cNvPr>
          <p:cNvSpPr txBox="1"/>
          <p:nvPr/>
        </p:nvSpPr>
        <p:spPr>
          <a:xfrm>
            <a:off x="5823985" y="3336787"/>
            <a:ext cx="2667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شرح الغرض من المقابلات التحفيزية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D08866-7A8A-A51F-8FD7-6FFD3C3463FE}"/>
              </a:ext>
            </a:extLst>
          </p:cNvPr>
          <p:cNvSpPr txBox="1"/>
          <p:nvPr/>
        </p:nvSpPr>
        <p:spPr>
          <a:xfrm>
            <a:off x="422378" y="3336787"/>
            <a:ext cx="29665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إظهار تقنيات المقابلات التحفيزية مثل الأسئلة والت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أمل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  <a:extLst>
                  <a:ext uri="http://customooxmlschemas.google.com/">
                    <go:slidesCustomData xmlns="" xmlns:go="http://customooxmlschemas.google.com/" xmlns:lc="http://schemas.openxmlformats.org/drawingml/2006/lockedCanvas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1"/>
                  </a:ext>
                </a:extLst>
              </a:rPr>
              <a:t> والتلخيص والتأكيد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501;p15">
            <a:extLst>
              <a:ext uri="{FF2B5EF4-FFF2-40B4-BE49-F238E27FC236}">
                <a16:creationId xmlns:a16="http://schemas.microsoft.com/office/drawing/2014/main" id="{8A7C2557-7B95-DF99-7AA1-FAD9B8EF5C32}"/>
              </a:ext>
            </a:extLst>
          </p:cNvPr>
          <p:cNvSpPr/>
          <p:nvPr/>
        </p:nvSpPr>
        <p:spPr>
          <a:xfrm rot="1782986">
            <a:off x="10288771" y="303551"/>
            <a:ext cx="1587872" cy="136885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 w="12700" cap="flat" cmpd="sng">
            <a:solidFill>
              <a:schemeClr val="accent3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7" name="Google Shape;502;p15">
            <a:extLst>
              <a:ext uri="{FF2B5EF4-FFF2-40B4-BE49-F238E27FC236}">
                <a16:creationId xmlns:a16="http://schemas.microsoft.com/office/drawing/2014/main" id="{DFA1B270-2EE8-B72F-95BC-614971E50525}"/>
              </a:ext>
            </a:extLst>
          </p:cNvPr>
          <p:cNvGrpSpPr/>
          <p:nvPr/>
        </p:nvGrpSpPr>
        <p:grpSpPr>
          <a:xfrm>
            <a:off x="10791664" y="667193"/>
            <a:ext cx="562136" cy="634675"/>
            <a:chOff x="760175" y="830142"/>
            <a:chExt cx="867619" cy="979579"/>
          </a:xfrm>
        </p:grpSpPr>
        <p:sp>
          <p:nvSpPr>
            <p:cNvPr id="8" name="Google Shape;503;p15">
              <a:extLst>
                <a:ext uri="{FF2B5EF4-FFF2-40B4-BE49-F238E27FC236}">
                  <a16:creationId xmlns:a16="http://schemas.microsoft.com/office/drawing/2014/main" id="{7C9E450B-2BB1-723A-8E7B-EDE7FC9BAA93}"/>
                </a:ext>
              </a:extLst>
            </p:cNvPr>
            <p:cNvSpPr/>
            <p:nvPr/>
          </p:nvSpPr>
          <p:spPr>
            <a:xfrm>
              <a:off x="864636" y="830142"/>
              <a:ext cx="763158" cy="97957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non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A" sz="1600" b="1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٤٣</a:t>
              </a: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Google Shape;504;p15">
              <a:extLst>
                <a:ext uri="{FF2B5EF4-FFF2-40B4-BE49-F238E27FC236}">
                  <a16:creationId xmlns:a16="http://schemas.microsoft.com/office/drawing/2014/main" id="{A311716E-C197-98B3-FDC3-86ADF31D14B2}"/>
                </a:ext>
              </a:extLst>
            </p:cNvPr>
            <p:cNvSpPr/>
            <p:nvPr/>
          </p:nvSpPr>
          <p:spPr>
            <a:xfrm>
              <a:off x="760175" y="830144"/>
              <a:ext cx="149292" cy="97957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320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8F72F3B-1500-3B23-6881-879A32E5D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مراجعة إطار الكفاءات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ED7C3D-728D-6F81-83DB-BD437C91F8FF}"/>
              </a:ext>
            </a:extLst>
          </p:cNvPr>
          <p:cNvSpPr txBox="1"/>
          <p:nvPr/>
        </p:nvSpPr>
        <p:spPr>
          <a:xfrm>
            <a:off x="2093500" y="489307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معرفة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C61671-4C97-747C-48D3-22DE36FF5C91}"/>
              </a:ext>
            </a:extLst>
          </p:cNvPr>
          <p:cNvSpPr txBox="1"/>
          <p:nvPr/>
        </p:nvSpPr>
        <p:spPr>
          <a:xfrm>
            <a:off x="4617072" y="4893070"/>
            <a:ext cx="2957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المواقف والقيم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F3FA06-8C90-95D9-C6A7-D67FA5DB8188}"/>
              </a:ext>
            </a:extLst>
          </p:cNvPr>
          <p:cNvSpPr txBox="1"/>
          <p:nvPr/>
        </p:nvSpPr>
        <p:spPr>
          <a:xfrm>
            <a:off x="8618137" y="4893070"/>
            <a:ext cx="1501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مهارات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Graphic 21" descr="Left Brain with solid fill">
            <a:extLst>
              <a:ext uri="{FF2B5EF4-FFF2-40B4-BE49-F238E27FC236}">
                <a16:creationId xmlns:a16="http://schemas.microsoft.com/office/drawing/2014/main" id="{42013BA8-84CC-1094-81F8-4349004C1D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0729" y="2009873"/>
            <a:ext cx="2664771" cy="2664771"/>
          </a:xfrm>
          <a:prstGeom prst="rect">
            <a:avLst/>
          </a:prstGeom>
        </p:spPr>
      </p:pic>
      <p:pic>
        <p:nvPicPr>
          <p:cNvPr id="23" name="Graphic 22" descr="Sign language with solid fill">
            <a:extLst>
              <a:ext uri="{FF2B5EF4-FFF2-40B4-BE49-F238E27FC236}">
                <a16:creationId xmlns:a16="http://schemas.microsoft.com/office/drawing/2014/main" id="{1214363D-9361-636B-71DE-A09ACE05E6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00296" y="2248613"/>
            <a:ext cx="2297978" cy="229797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56BE99D3-4B3F-C7DC-8F3A-A4A14B3DF642}"/>
              </a:ext>
            </a:extLst>
          </p:cNvPr>
          <p:cNvGrpSpPr/>
          <p:nvPr/>
        </p:nvGrpSpPr>
        <p:grpSpPr>
          <a:xfrm>
            <a:off x="4702156" y="2017093"/>
            <a:ext cx="2787687" cy="2761018"/>
            <a:chOff x="4799269" y="2120257"/>
            <a:chExt cx="2494414" cy="2470551"/>
          </a:xfrm>
        </p:grpSpPr>
        <p:pic>
          <p:nvPicPr>
            <p:cNvPr id="25" name="Graphic 24" descr="Right Brain with solid fill">
              <a:extLst>
                <a:ext uri="{FF2B5EF4-FFF2-40B4-BE49-F238E27FC236}">
                  <a16:creationId xmlns:a16="http://schemas.microsoft.com/office/drawing/2014/main" id="{C59F8B42-D110-897A-A0F5-C03D82CD02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 r="50597"/>
            <a:stretch/>
          </p:blipFill>
          <p:spPr>
            <a:xfrm>
              <a:off x="4799269" y="2120257"/>
              <a:ext cx="1220531" cy="2470551"/>
            </a:xfrm>
            <a:prstGeom prst="rect">
              <a:avLst/>
            </a:prstGeom>
          </p:spPr>
        </p:pic>
        <p:pic>
          <p:nvPicPr>
            <p:cNvPr id="26" name="Graphic 25" descr="Left Brain with solid fill">
              <a:extLst>
                <a:ext uri="{FF2B5EF4-FFF2-40B4-BE49-F238E27FC236}">
                  <a16:creationId xmlns:a16="http://schemas.microsoft.com/office/drawing/2014/main" id="{D3119A00-B928-2856-0892-03EAC8AD72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51522"/>
            <a:stretch/>
          </p:blipFill>
          <p:spPr>
            <a:xfrm>
              <a:off x="6096000" y="2120257"/>
              <a:ext cx="1197683" cy="2470551"/>
            </a:xfrm>
            <a:prstGeom prst="rect">
              <a:avLst/>
            </a:prstGeom>
          </p:spPr>
        </p:pic>
        <p:sp>
          <p:nvSpPr>
            <p:cNvPr id="27" name="Plus Sign 26">
              <a:extLst>
                <a:ext uri="{FF2B5EF4-FFF2-40B4-BE49-F238E27FC236}">
                  <a16:creationId xmlns:a16="http://schemas.microsoft.com/office/drawing/2014/main" id="{B67F9D3C-3B0B-13D5-BF8F-301E5914F793}"/>
                </a:ext>
              </a:extLst>
            </p:cNvPr>
            <p:cNvSpPr/>
            <p:nvPr/>
          </p:nvSpPr>
          <p:spPr>
            <a:xfrm>
              <a:off x="5387091" y="3102772"/>
              <a:ext cx="478972" cy="478972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8" name="Minus Sign 27">
              <a:extLst>
                <a:ext uri="{FF2B5EF4-FFF2-40B4-BE49-F238E27FC236}">
                  <a16:creationId xmlns:a16="http://schemas.microsoft.com/office/drawing/2014/main" id="{7AA8FF52-A7A2-DD39-4075-692989BA1F12}"/>
                </a:ext>
              </a:extLst>
            </p:cNvPr>
            <p:cNvSpPr/>
            <p:nvPr/>
          </p:nvSpPr>
          <p:spPr>
            <a:xfrm>
              <a:off x="6233621" y="3118356"/>
              <a:ext cx="440528" cy="440528"/>
            </a:xfrm>
            <a:prstGeom prst="mathMinus">
              <a:avLst>
                <a:gd name="adj1" fmla="val 3043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5523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2A1B91A-6118-92A3-F609-4345B6E87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تقنيات ال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التي يمكنني استخدامها؟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732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4A6D1C-1728-B6A5-B430-CC9570781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تقنيات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C029B96-25FA-B060-E6C3-85544C96E241}"/>
              </a:ext>
            </a:extLst>
          </p:cNvPr>
          <p:cNvGrpSpPr/>
          <p:nvPr/>
        </p:nvGrpSpPr>
        <p:grpSpPr>
          <a:xfrm>
            <a:off x="1790938" y="2312767"/>
            <a:ext cx="1457704" cy="1461400"/>
            <a:chOff x="4298290" y="1721054"/>
            <a:chExt cx="2660325" cy="271379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4307985-15CF-D1D7-D643-38F1DAE5B313}"/>
                </a:ext>
              </a:extLst>
            </p:cNvPr>
            <p:cNvSpPr/>
            <p:nvPr/>
          </p:nvSpPr>
          <p:spPr>
            <a:xfrm>
              <a:off x="4298290" y="1721054"/>
              <a:ext cx="2660325" cy="2713796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EFA90C1-6860-ACCC-9660-D90B5B6496B6}"/>
                </a:ext>
              </a:extLst>
            </p:cNvPr>
            <p:cNvSpPr/>
            <p:nvPr/>
          </p:nvSpPr>
          <p:spPr>
            <a:xfrm>
              <a:off x="5901426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lowchart: Terminator 5">
              <a:extLst>
                <a:ext uri="{FF2B5EF4-FFF2-40B4-BE49-F238E27FC236}">
                  <a16:creationId xmlns:a16="http://schemas.microsoft.com/office/drawing/2014/main" id="{85CD8A65-F560-6E44-90D8-DBD072319AA3}"/>
                </a:ext>
              </a:extLst>
            </p:cNvPr>
            <p:cNvSpPr/>
            <p:nvPr/>
          </p:nvSpPr>
          <p:spPr>
            <a:xfrm rot="20444634">
              <a:off x="4691435" y="2919365"/>
              <a:ext cx="657226" cy="17433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lowchart: Terminator 6">
              <a:extLst>
                <a:ext uri="{FF2B5EF4-FFF2-40B4-BE49-F238E27FC236}">
                  <a16:creationId xmlns:a16="http://schemas.microsoft.com/office/drawing/2014/main" id="{CEC66B66-C829-7E23-F537-799BD8923387}"/>
                </a:ext>
              </a:extLst>
            </p:cNvPr>
            <p:cNvSpPr/>
            <p:nvPr/>
          </p:nvSpPr>
          <p:spPr>
            <a:xfrm rot="1164778">
              <a:off x="5876801" y="2919910"/>
              <a:ext cx="657226" cy="182221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0392326-0D84-1CE5-85C0-34ED67226500}"/>
                </a:ext>
              </a:extLst>
            </p:cNvPr>
            <p:cNvSpPr/>
            <p:nvPr/>
          </p:nvSpPr>
          <p:spPr>
            <a:xfrm>
              <a:off x="5043683" y="3273847"/>
              <a:ext cx="266701" cy="3810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6F28269-0A11-8140-FCD1-24052D691310}"/>
              </a:ext>
            </a:extLst>
          </p:cNvPr>
          <p:cNvSpPr txBox="1"/>
          <p:nvPr/>
        </p:nvSpPr>
        <p:spPr>
          <a:xfrm>
            <a:off x="5287737" y="4289844"/>
            <a:ext cx="1739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الاستماع الفعال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837B00-086A-A298-4E98-0F2346B1A10A}"/>
              </a:ext>
            </a:extLst>
          </p:cNvPr>
          <p:cNvSpPr txBox="1"/>
          <p:nvPr/>
        </p:nvSpPr>
        <p:spPr>
          <a:xfrm>
            <a:off x="1157715" y="4289844"/>
            <a:ext cx="2724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تقنيات غير لفظية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3AC5183-9D9F-C211-9C6C-553F80D3A675}"/>
              </a:ext>
            </a:extLst>
          </p:cNvPr>
          <p:cNvSpPr/>
          <p:nvPr/>
        </p:nvSpPr>
        <p:spPr>
          <a:xfrm>
            <a:off x="5449585" y="2274259"/>
            <a:ext cx="1470667" cy="1483878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9CCB1B8-620B-D192-874F-9852263A124A}"/>
              </a:ext>
            </a:extLst>
          </p:cNvPr>
          <p:cNvSpPr/>
          <p:nvPr/>
        </p:nvSpPr>
        <p:spPr>
          <a:xfrm>
            <a:off x="5342654" y="2918606"/>
            <a:ext cx="242174" cy="32662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C753F0C-EE28-0343-4C9A-59CF1F7F4A7A}"/>
              </a:ext>
            </a:extLst>
          </p:cNvPr>
          <p:cNvSpPr/>
          <p:nvPr/>
        </p:nvSpPr>
        <p:spPr>
          <a:xfrm>
            <a:off x="6785009" y="2918606"/>
            <a:ext cx="242174" cy="32662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F45EF445-76C3-76BC-8DA9-66D41DC4BD69}"/>
              </a:ext>
            </a:extLst>
          </p:cNvPr>
          <p:cNvSpPr/>
          <p:nvPr/>
        </p:nvSpPr>
        <p:spPr>
          <a:xfrm>
            <a:off x="4023954" y="1963153"/>
            <a:ext cx="1372166" cy="1384492"/>
          </a:xfrm>
          <a:prstGeom prst="arc">
            <a:avLst>
              <a:gd name="adj1" fmla="val 2568393"/>
              <a:gd name="adj2" fmla="val 6686864"/>
            </a:avLst>
          </a:prstGeom>
          <a:ln w="7620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638E6D8-E9F4-E7FB-781E-0B458FAAEF0F}"/>
              </a:ext>
            </a:extLst>
          </p:cNvPr>
          <p:cNvSpPr/>
          <p:nvPr/>
        </p:nvSpPr>
        <p:spPr>
          <a:xfrm>
            <a:off x="3917023" y="2389675"/>
            <a:ext cx="1372166" cy="1384492"/>
          </a:xfrm>
          <a:prstGeom prst="arc">
            <a:avLst>
              <a:gd name="adj1" fmla="val 909026"/>
              <a:gd name="adj2" fmla="val 4616107"/>
            </a:avLst>
          </a:prstGeom>
          <a:ln w="7620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8B4EFF-FF53-6FFD-1ACF-038095134FEE}"/>
              </a:ext>
            </a:extLst>
          </p:cNvPr>
          <p:cNvSpPr txBox="1"/>
          <p:nvPr/>
        </p:nvSpPr>
        <p:spPr>
          <a:xfrm>
            <a:off x="8561539" y="4289844"/>
            <a:ext cx="1739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التحدث الفعال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885267E-D9B4-F833-5618-9ECCAFB424E1}"/>
              </a:ext>
            </a:extLst>
          </p:cNvPr>
          <p:cNvSpPr/>
          <p:nvPr/>
        </p:nvSpPr>
        <p:spPr>
          <a:xfrm>
            <a:off x="8698750" y="2359044"/>
            <a:ext cx="1465025" cy="1444207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096DCDFA-A17B-9E52-60E5-7D8731DEF06D}"/>
              </a:ext>
            </a:extLst>
          </p:cNvPr>
          <p:cNvSpPr/>
          <p:nvPr/>
        </p:nvSpPr>
        <p:spPr>
          <a:xfrm rot="16920400">
            <a:off x="9759033" y="3036120"/>
            <a:ext cx="459080" cy="67815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58E0C586-A142-848E-9654-E550BC039BDB}"/>
              </a:ext>
            </a:extLst>
          </p:cNvPr>
          <p:cNvSpPr/>
          <p:nvPr/>
        </p:nvSpPr>
        <p:spPr>
          <a:xfrm>
            <a:off x="9768116" y="2093845"/>
            <a:ext cx="1366902" cy="1347479"/>
          </a:xfrm>
          <a:prstGeom prst="arc">
            <a:avLst>
              <a:gd name="adj1" fmla="val 2568393"/>
              <a:gd name="adj2" fmla="val 6686864"/>
            </a:avLst>
          </a:prstGeom>
          <a:ln w="7620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393DCDB3-2453-B31C-C117-7E2C4B1EEFE5}"/>
              </a:ext>
            </a:extLst>
          </p:cNvPr>
          <p:cNvSpPr/>
          <p:nvPr/>
        </p:nvSpPr>
        <p:spPr>
          <a:xfrm>
            <a:off x="10055998" y="2519095"/>
            <a:ext cx="1366902" cy="1347479"/>
          </a:xfrm>
          <a:prstGeom prst="arc">
            <a:avLst>
              <a:gd name="adj1" fmla="val 3433714"/>
              <a:gd name="adj2" fmla="val 8630925"/>
            </a:avLst>
          </a:prstGeom>
          <a:ln w="76200" cap="rnd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022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3463</TotalTime>
  <Words>7342</Words>
  <Application>Microsoft Office PowerPoint</Application>
  <PresentationFormat>Widescreen</PresentationFormat>
  <Paragraphs>977</Paragraphs>
  <Slides>48</Slides>
  <Notes>48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Calibri Light</vt:lpstr>
      <vt:lpstr>Garamond</vt:lpstr>
      <vt:lpstr>Helvetica Neue</vt:lpstr>
      <vt:lpstr>YouTube Sans</vt:lpstr>
      <vt:lpstr>Office Theme</vt:lpstr>
      <vt:lpstr>PowerPoint Presentation</vt:lpstr>
      <vt:lpstr>الجلسة ١  افتتاح الوحدة</vt:lpstr>
      <vt:lpstr>هدف الوحدة</vt:lpstr>
      <vt:lpstr>الأجندة</vt:lpstr>
      <vt:lpstr>مسابقة لمراجعة الوحدة السابقة</vt:lpstr>
      <vt:lpstr>أهداف التعلم</vt:lpstr>
      <vt:lpstr>مراجعة إطار الكفاءات</vt:lpstr>
      <vt:lpstr>الجلسة ٢  ما هي تقنيات التواصل التي يمكنني استخدامها؟</vt:lpstr>
      <vt:lpstr>تقنيات التواصل</vt:lpstr>
      <vt:lpstr>PowerPoint Presentation</vt:lpstr>
      <vt:lpstr>تلخيص</vt:lpstr>
      <vt:lpstr>PowerPoint Presentation</vt:lpstr>
      <vt:lpstr>تقنيات التواصل غير اللفظي</vt:lpstr>
      <vt:lpstr>تقنيات الاستماع الفعال</vt:lpstr>
      <vt:lpstr>تقنيات التحدث الفعال</vt:lpstr>
      <vt:lpstr>نقاط التعلم الأساسية</vt:lpstr>
      <vt:lpstr>الجلسة ٣  ما هي مهارات الصحة النفسية والدعم النفسي الاجتماعي التي أستخدمها في إدارة الحالة؟</vt:lpstr>
      <vt:lpstr>مجموعات مهارات الصحة النفسية والدعم النفسي الاجتماعي</vt:lpstr>
      <vt:lpstr>مجموعة مهارات الصحة النفسية والدعم النفسي الاجتماعي: الاستجابة بتعاطف</vt:lpstr>
      <vt:lpstr>مجموعة مهارات الصحة النفسية والدعم النفسي الاجتماعي: الاستجابة بتعاطف</vt:lpstr>
      <vt:lpstr>مجموعة مهارات الصحة النفسية والدعم النفسي الاجتماعي: الموقف المرتكز على الطفل</vt:lpstr>
      <vt:lpstr>مجموعة مهارات الصحة النفسية والدعم النفسي الاجتماعي: دعم اتخاذ القرار</vt:lpstr>
      <vt:lpstr>أدوات المراقبة</vt:lpstr>
      <vt:lpstr>لعب الأدوار</vt:lpstr>
      <vt:lpstr>PowerPoint Presentation</vt:lpstr>
      <vt:lpstr>نقاط التعلم الأساسية</vt:lpstr>
      <vt:lpstr>الجلسة ٤  ما هي التقنيات التي يمكنني استخدامها للتحفيز على التغيير؟</vt:lpstr>
      <vt:lpstr>التأمل في التغيير</vt:lpstr>
      <vt:lpstr>المقابلات التحفيزية</vt:lpstr>
      <vt:lpstr>تقنيات المقابلات التحفيزية</vt:lpstr>
      <vt:lpstr>التقنية ١:  الأسئلة</vt:lpstr>
      <vt:lpstr>التقنية ١:  الأسئلة</vt:lpstr>
      <vt:lpstr>التقنية ١:  الأسئلة</vt:lpstr>
      <vt:lpstr>التقنية ٢: التأمل</vt:lpstr>
      <vt:lpstr>التقنية ٢: التأمل</vt:lpstr>
      <vt:lpstr>التقنية ٢: التأمل</vt:lpstr>
      <vt:lpstr>التقنية ٢: التأمل</vt:lpstr>
      <vt:lpstr>التقنية ٣: التلخيص</vt:lpstr>
      <vt:lpstr>التقنية ٣: التلخيص</vt:lpstr>
      <vt:lpstr>التقنية ٤: التأكيد</vt:lpstr>
      <vt:lpstr>التقنية ٤: التأكيد</vt:lpstr>
      <vt:lpstr>التقنية ٤: التأكيد</vt:lpstr>
      <vt:lpstr>تقنيات المقابلات التحفيزية</vt:lpstr>
      <vt:lpstr>نقاط التعلم الأساسية</vt:lpstr>
      <vt:lpstr>الجلسة ٥  إغلاق الوحدة</vt:lpstr>
      <vt:lpstr>أهداف التعلم</vt:lpstr>
      <vt:lpstr>نهاية الوحدة</vt:lpstr>
      <vt:lpstr>تمرين الرعاية الذاتية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98</cp:revision>
  <dcterms:created xsi:type="dcterms:W3CDTF">2023-02-13T14:09:20Z</dcterms:created>
  <dcterms:modified xsi:type="dcterms:W3CDTF">2023-04-17T14:57:23Z</dcterms:modified>
</cp:coreProperties>
</file>