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7" r:id="rId2"/>
    <p:sldId id="260" r:id="rId3"/>
    <p:sldId id="258" r:id="rId4"/>
    <p:sldId id="259" r:id="rId5"/>
    <p:sldId id="330" r:id="rId6"/>
    <p:sldId id="2765" r:id="rId7"/>
    <p:sldId id="262" r:id="rId8"/>
    <p:sldId id="2615" r:id="rId9"/>
    <p:sldId id="264" r:id="rId10"/>
    <p:sldId id="295" r:id="rId11"/>
    <p:sldId id="296" r:id="rId12"/>
    <p:sldId id="375" r:id="rId13"/>
    <p:sldId id="270" r:id="rId14"/>
    <p:sldId id="423" r:id="rId15"/>
    <p:sldId id="426" r:id="rId16"/>
    <p:sldId id="2766" r:id="rId17"/>
    <p:sldId id="2754" r:id="rId18"/>
    <p:sldId id="430" r:id="rId19"/>
    <p:sldId id="2767" r:id="rId20"/>
    <p:sldId id="428" r:id="rId21"/>
    <p:sldId id="429" r:id="rId22"/>
    <p:sldId id="2742" r:id="rId23"/>
    <p:sldId id="431" r:id="rId24"/>
    <p:sldId id="2743" r:id="rId25"/>
    <p:sldId id="2744" r:id="rId26"/>
    <p:sldId id="2746" r:id="rId27"/>
    <p:sldId id="2768" r:id="rId28"/>
    <p:sldId id="2748" r:id="rId29"/>
    <p:sldId id="2747" r:id="rId30"/>
    <p:sldId id="2751" r:id="rId31"/>
    <p:sldId id="2769" r:id="rId32"/>
    <p:sldId id="545" r:id="rId33"/>
    <p:sldId id="2762" r:id="rId34"/>
    <p:sldId id="281" r:id="rId35"/>
    <p:sldId id="346" r:id="rId36"/>
    <p:sldId id="2761" r:id="rId37"/>
    <p:sldId id="2763" r:id="rId38"/>
    <p:sldId id="287" r:id="rId39"/>
    <p:sldId id="292" r:id="rId40"/>
    <p:sldId id="2764" r:id="rId41"/>
    <p:sldId id="387" r:id="rId42"/>
  </p:sldIdLst>
  <p:sldSz cx="12192000" cy="6858000"/>
  <p:notesSz cx="7099300" cy="10234613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2C4307BF-8CE3-40CE-9C82-F366A0FD43B1}">
          <p14:sldIdLst>
            <p14:sldId id="257"/>
          </p14:sldIdLst>
        </p14:section>
        <p14:section name="Session 1" id="{78BD0BA7-7B24-48E8-B71C-70DF11FACFEF}">
          <p14:sldIdLst>
            <p14:sldId id="260"/>
            <p14:sldId id="258"/>
            <p14:sldId id="259"/>
            <p14:sldId id="330"/>
            <p14:sldId id="2765"/>
            <p14:sldId id="262"/>
            <p14:sldId id="2615"/>
          </p14:sldIdLst>
        </p14:section>
        <p14:section name="Session 2" id="{E6290A1D-9B43-46FC-A94F-7CFADA32311A}">
          <p14:sldIdLst>
            <p14:sldId id="264"/>
            <p14:sldId id="295"/>
            <p14:sldId id="296"/>
            <p14:sldId id="375"/>
            <p14:sldId id="270"/>
            <p14:sldId id="423"/>
            <p14:sldId id="426"/>
            <p14:sldId id="2766"/>
            <p14:sldId id="2754"/>
            <p14:sldId id="430"/>
            <p14:sldId id="2767"/>
            <p14:sldId id="428"/>
          </p14:sldIdLst>
        </p14:section>
        <p14:section name="Session 3" id="{B66095D3-8F21-4A12-88A3-7327AC88ED56}">
          <p14:sldIdLst>
            <p14:sldId id="429"/>
            <p14:sldId id="2742"/>
            <p14:sldId id="431"/>
            <p14:sldId id="2743"/>
            <p14:sldId id="2744"/>
            <p14:sldId id="2746"/>
            <p14:sldId id="2768"/>
            <p14:sldId id="2748"/>
          </p14:sldIdLst>
        </p14:section>
        <p14:section name="Session 4" id="{D671B5E3-C05A-4FE0-8B2E-CCB6D28C555E}">
          <p14:sldIdLst>
            <p14:sldId id="2747"/>
            <p14:sldId id="2751"/>
            <p14:sldId id="2769"/>
            <p14:sldId id="545"/>
            <p14:sldId id="2762"/>
            <p14:sldId id="281"/>
            <p14:sldId id="346"/>
            <p14:sldId id="2761"/>
            <p14:sldId id="2763"/>
            <p14:sldId id="287"/>
          </p14:sldIdLst>
        </p14:section>
        <p14:section name="Session 5" id="{27464444-818D-410D-A885-2346291E20B8}">
          <p14:sldIdLst>
            <p14:sldId id="292"/>
            <p14:sldId id="2764"/>
            <p14:sldId id="3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se Van der Straeten" initials="IVdS" lastIdx="25" clrIdx="0">
    <p:extLst>
      <p:ext uri="{19B8F6BF-5375-455C-9EA6-DF929625EA0E}">
        <p15:presenceInfo xmlns:p15="http://schemas.microsoft.com/office/powerpoint/2012/main" userId="S::Ilse.VanderStraeten@rescue.org::48c204e9-4447-4a09-a8d3-af2f3980ba4f" providerId="AD"/>
      </p:ext>
    </p:extLst>
  </p:cmAuthor>
  <p:cmAuthor id="2" name="Justina Ojom" initials="JO" lastIdx="2" clrIdx="1">
    <p:extLst>
      <p:ext uri="{19B8F6BF-5375-455C-9EA6-DF929625EA0E}">
        <p15:presenceInfo xmlns:p15="http://schemas.microsoft.com/office/powerpoint/2012/main" userId="S::justina.ojom@little-fish.co::cbdaed7d-8d45-4372-a16a-f3f8900c2f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6D7EA5-53BF-44DA-B53C-0BE8A88E78FF}" v="230" dt="2023-03-30T23:53:21.2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42"/>
    <p:restoredTop sz="62951" autoAdjust="0"/>
  </p:normalViewPr>
  <p:slideViewPr>
    <p:cSldViewPr snapToGrid="0">
      <p:cViewPr varScale="1">
        <p:scale>
          <a:sx n="44" d="100"/>
          <a:sy n="44" d="100"/>
        </p:scale>
        <p:origin x="1503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66" d="100"/>
          <a:sy n="66" d="100"/>
        </p:scale>
        <p:origin x="2322" y="-61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3-03-27T13:07:33.725" idx="1">
    <p:pos x="10" y="10"/>
    <p:text>إجابة مفقودة لكيفية استخدام القوة بشكل أخلاقي ومسؤول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E56C7DF-07A3-E74D-9EC3-2194CE2BBA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CBDA96-6EB3-6E76-7EE7-F1C34A898D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FB1B5-7E4B-4B58-A8A9-E86FF7A4D614}" type="datetimeFigureOut">
              <a:rPr lang="en-US" smtClean="0"/>
              <a:t>4/17/2023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4AEFE5-DF68-1981-8807-ACC002F907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E34266-B6B7-6C5E-81EC-1FF73E153A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3795B-F95C-43F0-8DBB-0F18712F0D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716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77837" y="4229101"/>
            <a:ext cx="6143625" cy="5442608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9" name="Slide Image Placeholder 4">
            <a:extLst>
              <a:ext uri="{FF2B5EF4-FFF2-40B4-BE49-F238E27FC236}">
                <a16:creationId xmlns:a16="http://schemas.microsoft.com/office/drawing/2014/main" id="{F9AC2B72-530C-BA49-5F23-177EA915B2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46037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553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>
                <a:sym typeface="Arial"/>
              </a:rPr>
              <a:t>مرحباً</a:t>
            </a:r>
          </a:p>
          <a:p>
            <a:pPr algn="r" rtl="1"/>
            <a:r>
              <a:rPr lang="ar-SA" dirty="0">
                <a:sym typeface="Arial"/>
              </a:rPr>
              <a:t>الت</a:t>
            </a:r>
            <a:r>
              <a:rPr lang="en-US" dirty="0">
                <a:sym typeface="Arial"/>
              </a:rPr>
              <a:t>رح</a:t>
            </a:r>
            <a:r>
              <a:rPr lang="ar-SA" dirty="0">
                <a:sym typeface="Arial"/>
              </a:rPr>
              <a:t>ي</a:t>
            </a:r>
            <a:r>
              <a:rPr lang="en-US" dirty="0">
                <a:sym typeface="Arial"/>
              </a:rPr>
              <a:t>ب بالمشاركين</a:t>
            </a:r>
            <a:r>
              <a:rPr lang="ar-SA" dirty="0">
                <a:sym typeface="Arial"/>
              </a:rPr>
              <a:t>/المشاركات</a:t>
            </a:r>
            <a:endParaRPr lang="en-US" dirty="0">
              <a:sym typeface="Arial"/>
            </a:endParaRPr>
          </a:p>
          <a:p>
            <a:pPr algn="r" rtl="1"/>
            <a:r>
              <a:rPr lang="ar-SA" dirty="0">
                <a:sym typeface="Arial"/>
              </a:rPr>
              <a:t>ال</a:t>
            </a:r>
            <a:r>
              <a:rPr lang="en-US" dirty="0">
                <a:sym typeface="Arial"/>
              </a:rPr>
              <a:t>تأكد من توقيع الجميع على ورقة الحضور</a:t>
            </a:r>
          </a:p>
          <a:p>
            <a:pPr algn="r" rtl="1"/>
            <a:endParaRPr lang="en-US" dirty="0"/>
          </a:p>
        </p:txBody>
      </p:sp>
      <p:sp>
        <p:nvSpPr>
          <p:cNvPr id="7" name="Slide Image Placeholder 6">
            <a:extLst>
              <a:ext uri="{FF2B5EF4-FFF2-40B4-BE49-F238E27FC236}">
                <a16:creationId xmlns:a16="http://schemas.microsoft.com/office/drawing/2014/main" id="{0EB62163-C45A-778F-F647-822F9D0C40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" name="Google Shape;725;p48:notes">
            <a:extLst>
              <a:ext uri="{FF2B5EF4-FFF2-40B4-BE49-F238E27FC236}">
                <a16:creationId xmlns:a16="http://schemas.microsoft.com/office/drawing/2014/main" id="{67B228C6-ED8C-26E2-9153-DBAF86E8C42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مناقشة عامة </a:t>
            </a:r>
            <a:r>
              <a:rPr lang="ar-SA" b="1" dirty="0"/>
              <a:t>(١٥</a:t>
            </a:r>
            <a:r>
              <a:rPr lang="en-GB" b="1" dirty="0"/>
              <a:t>دقيقة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i="1" dirty="0">
                <a:sym typeface="Arial"/>
              </a:rPr>
              <a:t>ما هي المشاكل التي قد يواجهها أخصائي الحالة؟</a:t>
            </a:r>
          </a:p>
          <a:p>
            <a:pPr algn="r" rtl="1"/>
            <a:r>
              <a:rPr lang="ar-SA" dirty="0"/>
              <a:t>ت</a:t>
            </a:r>
            <a:r>
              <a:rPr lang="en-GB" dirty="0"/>
              <a:t>شج</a:t>
            </a:r>
            <a:r>
              <a:rPr lang="ar-SA" dirty="0"/>
              <a:t>ي</a:t>
            </a:r>
            <a:r>
              <a:rPr lang="en-GB" dirty="0"/>
              <a:t>ع المشاركين على </a:t>
            </a:r>
            <a:r>
              <a:rPr lang="ar-SA" dirty="0"/>
              <a:t>مشاركة الإجابات</a:t>
            </a:r>
            <a:endParaRPr lang="en-GB" dirty="0"/>
          </a:p>
          <a:p>
            <a:pPr algn="r" rtl="1"/>
            <a:r>
              <a:rPr lang="en-GB" dirty="0"/>
              <a:t>اكتب الردود على اللوح الورقي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قد يواجه أخصائي الحالة مشاكل يمكن معالجتها من خلال إدارة الحالة بالإضافة إلى المشكلات التي يصعب معالجتها من خلال إدارة الحالة.</a:t>
            </a:r>
          </a:p>
          <a:p>
            <a:pPr algn="r" rtl="1"/>
            <a:r>
              <a:rPr lang="en-GB" dirty="0"/>
              <a:t>قسّم المجموعات إلى أزواج</a:t>
            </a:r>
          </a:p>
          <a:p>
            <a:pPr algn="r" rtl="1"/>
            <a:r>
              <a:rPr lang="en-GB" i="1" dirty="0"/>
              <a:t>مع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ar-SA" i="1" dirty="0"/>
              <a:t>قم ب</a:t>
            </a:r>
            <a:r>
              <a:rPr lang="en-GB" i="1" dirty="0"/>
              <a:t>نسخ المشاكل المحتملة من اللوح ال</a:t>
            </a:r>
            <a:r>
              <a:rPr lang="ar-SA" i="1" dirty="0"/>
              <a:t>ورقي </a:t>
            </a:r>
            <a:r>
              <a:rPr lang="en-GB" i="1" dirty="0"/>
              <a:t> إلى </a:t>
            </a:r>
            <a:r>
              <a:rPr lang="ar-SA" b="1" i="1" dirty="0"/>
              <a:t>دليل العمل الصفحة ٣٩</a:t>
            </a:r>
            <a:r>
              <a:rPr lang="en-GB" b="1" i="1" dirty="0"/>
              <a:t>: المشكلات التي قد يواجهها أخصائي الحالة</a:t>
            </a:r>
          </a:p>
          <a:p>
            <a:pPr lvl="1" algn="r" rtl="1"/>
            <a:r>
              <a:rPr lang="en-GB" i="1" dirty="0"/>
              <a:t>ضع دائرة حول المشكلات التي يمكن حلها</a:t>
            </a:r>
          </a:p>
          <a:p>
            <a:pPr lvl="1" algn="r" rtl="1"/>
            <a:r>
              <a:rPr lang="en-GB" i="1" dirty="0"/>
              <a:t>ارسم مربعًا حول الأشياء التي يصعب حلها أو تعتبرها إدارة الحالة غير قابلة للحل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عمل ال</a:t>
            </a:r>
            <a:r>
              <a:rPr lang="ar-SA" b="1" dirty="0"/>
              <a:t>ثنائي</a:t>
            </a:r>
            <a:r>
              <a:rPr lang="en-GB" b="1" dirty="0"/>
              <a:t> </a:t>
            </a:r>
            <a:r>
              <a:rPr lang="ar-SA" b="1" dirty="0"/>
              <a:t>(١٠ </a:t>
            </a:r>
            <a:r>
              <a:rPr lang="en-GB" b="1" dirty="0"/>
              <a:t>دقائق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١٠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dirty="0"/>
              <a:t>اطلب من المتطوعين مشاركة أفكارهم</a:t>
            </a:r>
          </a:p>
          <a:p>
            <a:pPr algn="r" rtl="1"/>
            <a:r>
              <a:rPr lang="en-GB" dirty="0"/>
              <a:t>استكمل مع الشريحة التالية</a:t>
            </a:r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AD1B76B-D854-FF6C-FE2E-7B97F550C7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B78769BC-91B4-4F3A-5ED2-56E384F7F4E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73219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r" rtl="1">
              <a:buNone/>
            </a:pPr>
            <a:r>
              <a:rPr lang="en-GB" b="1" dirty="0"/>
              <a:t>التكي</a:t>
            </a:r>
            <a:r>
              <a:rPr lang="ar-SA" b="1" dirty="0"/>
              <a:t>ي</a:t>
            </a:r>
            <a:r>
              <a:rPr lang="en-GB" b="1" dirty="0"/>
              <a:t>ف </a:t>
            </a:r>
            <a:r>
              <a:rPr lang="ar-SA" b="1" dirty="0"/>
              <a:t>بحسب</a:t>
            </a:r>
            <a:r>
              <a:rPr lang="en-GB" b="1" dirty="0"/>
              <a:t> السياق</a:t>
            </a:r>
          </a:p>
          <a:p>
            <a:pPr algn="r" rtl="1"/>
            <a:r>
              <a:rPr lang="en-GB" dirty="0"/>
              <a:t>تكييف أمثلة المشاكل لتتناسب مع السياق المحلي</a:t>
            </a:r>
          </a:p>
          <a:p>
            <a:pPr marL="0" lv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يمكن أن يكون هذا التمييز مفيدًا من حيث تحديد أهداف واقعية وإدارة التوقعات</a:t>
            </a:r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dirty="0"/>
              <a:t>ال</a:t>
            </a:r>
            <a:r>
              <a:rPr lang="ar-SA" dirty="0"/>
              <a:t>إشارة</a:t>
            </a:r>
            <a:r>
              <a:rPr lang="en-GB" dirty="0"/>
              <a:t> إلى الأمثلة التي شاركها المشاركون</a:t>
            </a:r>
            <a:r>
              <a:rPr lang="ar-SA" dirty="0"/>
              <a:t>/ات</a:t>
            </a:r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C179DE0-9195-1264-31D1-B4261FAAFC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92C96BB9-4D64-68B1-1728-95CBE457904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15983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تذك</a:t>
            </a:r>
            <a:r>
              <a:rPr lang="ar-SA" i="1" dirty="0"/>
              <a:t>ي</a:t>
            </a:r>
            <a:r>
              <a:rPr lang="en-GB" i="1" dirty="0"/>
              <a:t>ر </a:t>
            </a:r>
            <a:r>
              <a:rPr lang="ar-SA" i="1" dirty="0"/>
              <a:t>ب</a:t>
            </a:r>
            <a:r>
              <a:rPr lang="en-US" sz="1200" i="1" dirty="0" err="1"/>
              <a:t>النموذج</a:t>
            </a:r>
            <a:r>
              <a:rPr lang="ar-SA" sz="1200" i="1" dirty="0"/>
              <a:t> البيئي (</a:t>
            </a:r>
            <a:r>
              <a:rPr lang="en-US" sz="1200" i="1" dirty="0" err="1"/>
              <a:t>الإيكولوجي</a:t>
            </a:r>
            <a:r>
              <a:rPr lang="ar-SA" sz="1200" i="1" dirty="0"/>
              <a:t>) </a:t>
            </a:r>
            <a:r>
              <a:rPr lang="en-US" sz="1200" i="1" dirty="0" err="1"/>
              <a:t>الاجتماعي</a:t>
            </a:r>
            <a:r>
              <a:rPr lang="en-US" sz="1200" i="1" dirty="0"/>
              <a:t> </a:t>
            </a:r>
            <a:r>
              <a:rPr lang="ar-SA" sz="1200" i="1" dirty="0"/>
              <a:t> من المستوى الأول.</a:t>
            </a:r>
            <a:endParaRPr lang="en-GB" i="1" dirty="0"/>
          </a:p>
          <a:p>
            <a:pPr lvl="1" algn="r" rtl="1"/>
            <a:r>
              <a:rPr lang="en-GB" i="1" dirty="0"/>
              <a:t>سيهدف أخصائي الحالة إلى معالجة المشكلات على مستوى الطفل والأسرة.</a:t>
            </a:r>
          </a:p>
          <a:p>
            <a:pPr lvl="1" algn="r" rtl="1"/>
            <a:r>
              <a:rPr lang="en-GB" i="1" dirty="0"/>
              <a:t>يمكن أن </a:t>
            </a:r>
            <a:r>
              <a:rPr lang="ar-SA" i="1" dirty="0"/>
              <a:t>ي</a:t>
            </a:r>
            <a:r>
              <a:rPr lang="en-GB" i="1" dirty="0"/>
              <a:t>شمل </a:t>
            </a:r>
            <a:r>
              <a:rPr lang="ar-SA" i="1" dirty="0"/>
              <a:t>ذلك</a:t>
            </a:r>
            <a:r>
              <a:rPr lang="en-GB" i="1" dirty="0"/>
              <a:t> نقاط الضعف و</a:t>
            </a:r>
            <a:r>
              <a:rPr lang="ar-SA" i="1" dirty="0"/>
              <a:t>مخاوف</a:t>
            </a:r>
            <a:r>
              <a:rPr lang="en-GB" i="1" dirty="0"/>
              <a:t> الحماية للطفل وأسرهم.</a:t>
            </a:r>
          </a:p>
          <a:p>
            <a:pPr lvl="1" algn="r" rtl="1"/>
            <a:r>
              <a:rPr lang="en-GB" i="1" dirty="0"/>
              <a:t>يجب على أخصائي الحالة أيضًا أن يأخذ في الاعتبار مشاكل وقضايا وتحديات المجتمع المحلي أو المجتمع ككل لأن هذه تؤثر على المخاطر التي يواجهها الأطفال وأسرهم.</a:t>
            </a:r>
          </a:p>
          <a:p>
            <a:pPr algn="r" rtl="1"/>
            <a:r>
              <a:rPr lang="en-GB" i="1" dirty="0"/>
              <a:t>يمكن لأخصائي الحالة تقديم معلومات لوكالتهم حول:</a:t>
            </a:r>
          </a:p>
          <a:p>
            <a:pPr lvl="1" algn="r" rtl="1"/>
            <a:r>
              <a:rPr lang="en-GB" i="1" dirty="0"/>
              <a:t>الاتجاهات المحددة على مستوى المجتمع</a:t>
            </a:r>
            <a:r>
              <a:rPr lang="ar-SA" i="1" dirty="0"/>
              <a:t> المحلي</a:t>
            </a:r>
            <a:r>
              <a:rPr lang="en-GB" i="1" dirty="0"/>
              <a:t> أو المجتمع</a:t>
            </a:r>
          </a:p>
          <a:p>
            <a:pPr lvl="1" algn="r" rtl="1"/>
            <a:r>
              <a:rPr lang="ar-SA" i="1" dirty="0"/>
              <a:t>المجالات</a:t>
            </a:r>
            <a:r>
              <a:rPr lang="en-GB" i="1" dirty="0"/>
              <a:t> ذات ا</a:t>
            </a:r>
            <a:r>
              <a:rPr lang="ar-SA" i="1" dirty="0"/>
              <a:t>لا</a:t>
            </a:r>
            <a:r>
              <a:rPr lang="en-GB" i="1" dirty="0"/>
              <a:t>حتياجات </a:t>
            </a:r>
            <a:r>
              <a:rPr lang="ar-SA" i="1" dirty="0"/>
              <a:t>ال</a:t>
            </a:r>
            <a:r>
              <a:rPr lang="en-GB" i="1" dirty="0"/>
              <a:t>عاجلة</a:t>
            </a:r>
          </a:p>
          <a:p>
            <a:pPr lvl="1" algn="r" rtl="1"/>
            <a:r>
              <a:rPr lang="en-GB" i="1" dirty="0"/>
              <a:t>من هو ال</a:t>
            </a:r>
            <a:r>
              <a:rPr lang="ar-SA" i="1" dirty="0"/>
              <a:t>مستضعف</a:t>
            </a:r>
            <a:r>
              <a:rPr lang="en-GB" i="1" dirty="0"/>
              <a:t> ولماذا</a:t>
            </a:r>
          </a:p>
          <a:p>
            <a:pPr algn="r" rtl="1"/>
            <a:r>
              <a:rPr lang="en-GB" i="1" dirty="0"/>
              <a:t>يمكن أن يدعم الإبلاغ عن المشكلات والقضايا والتحديات على مستوى المجتمع</a:t>
            </a:r>
            <a:r>
              <a:rPr lang="ar-SA" i="1" dirty="0"/>
              <a:t> المحلي</a:t>
            </a:r>
            <a:r>
              <a:rPr lang="en-GB" i="1" dirty="0"/>
              <a:t> أو المجتمع التنسيق داخل الوكالة وعلى المستوى المشترك بين الوكالات</a:t>
            </a:r>
          </a:p>
          <a:p>
            <a:pPr lvl="1" algn="r" rtl="1"/>
            <a:r>
              <a:rPr lang="ar-SA" i="1" dirty="0"/>
              <a:t>سيحدد ذلك أي وأين تشتد الحاجة إلى برامج حماية الطفل.</a:t>
            </a:r>
            <a:endParaRPr lang="en-GB" i="1" dirty="0"/>
          </a:p>
          <a:p>
            <a:pPr algn="r" rtl="1"/>
            <a:r>
              <a:rPr lang="ar-SA" dirty="0"/>
              <a:t>ت</a:t>
            </a:r>
            <a:r>
              <a:rPr lang="en-GB" dirty="0"/>
              <a:t>قد</a:t>
            </a:r>
            <a:r>
              <a:rPr lang="ar-SA" dirty="0"/>
              <a:t>ي</a:t>
            </a:r>
            <a:r>
              <a:rPr lang="en-GB" dirty="0"/>
              <a:t>م مثال</a:t>
            </a:r>
            <a:r>
              <a:rPr lang="ar-SA" dirty="0"/>
              <a:t> </a:t>
            </a:r>
            <a:r>
              <a:rPr lang="en-GB" dirty="0"/>
              <a:t>سياقي لمشكلة على مستوى الطفل أو الأسرة وآخر على مستوى المجتمع</a:t>
            </a:r>
            <a:r>
              <a:rPr lang="ar-SA" dirty="0"/>
              <a:t> المحلي</a:t>
            </a:r>
            <a:r>
              <a:rPr lang="en-GB" dirty="0"/>
              <a:t> أو المجتمع. </a:t>
            </a:r>
            <a:r>
              <a:rPr lang="ar-SA" dirty="0"/>
              <a:t>هذا </a:t>
            </a:r>
            <a:r>
              <a:rPr lang="en-GB" dirty="0"/>
              <a:t>مثال عام:</a:t>
            </a:r>
          </a:p>
          <a:p>
            <a:pPr lvl="1" algn="r" rtl="1"/>
            <a:r>
              <a:rPr lang="ar-SA" b="1" dirty="0"/>
              <a:t>على </a:t>
            </a:r>
            <a:r>
              <a:rPr lang="en-GB" b="1" dirty="0"/>
              <a:t>مستوى الطفل والأسرة:</a:t>
            </a:r>
            <a:r>
              <a:rPr lang="ar-SA" dirty="0"/>
              <a:t>انفصال </a:t>
            </a:r>
            <a:r>
              <a:rPr lang="en-GB" dirty="0"/>
              <a:t>الأسرة - يستطيع أخصائي الحالة معالجة هذا الأمر</a:t>
            </a:r>
          </a:p>
          <a:p>
            <a:pPr lvl="1" algn="r" rtl="1"/>
            <a:r>
              <a:rPr lang="ar-SA" b="1" dirty="0"/>
              <a:t>على </a:t>
            </a:r>
            <a:r>
              <a:rPr lang="en-GB" b="1" dirty="0"/>
              <a:t>مستوى المجتمع</a:t>
            </a:r>
            <a:r>
              <a:rPr lang="ar-SA" b="1" dirty="0"/>
              <a:t> المحلي</a:t>
            </a:r>
            <a:r>
              <a:rPr lang="en-GB" b="1" dirty="0"/>
              <a:t> والمجتمع:</a:t>
            </a:r>
            <a:r>
              <a:rPr lang="en-GB" dirty="0"/>
              <a:t>النزاع المسلح المستمر يسبب النزوح الداخلي - يصعب على أخصائي الحالة معالجة ذلك. يمكن لأخصائي الحالة تقديم الدعم للتعامل مع هذا الواقع وتقديم معلومات عن الاتجاهات المحددة لوكالتهم لإبلاغ البر</a:t>
            </a:r>
            <a:r>
              <a:rPr lang="ar-SA" dirty="0"/>
              <a:t>ا</a:t>
            </a:r>
            <a:r>
              <a:rPr lang="en-GB" dirty="0"/>
              <a:t>مج.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18F9B1C-4D9F-2032-3E0A-98E96CFE2E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9F092CAF-2E93-DFFE-8292-5433139EAFE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70533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1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i="1" dirty="0"/>
              <a:t>طريقة أخرى لتأطير المشاكل هي من خلال عوامل الخطر</a:t>
            </a:r>
          </a:p>
          <a:p>
            <a:pPr lvl="1" algn="r" rtl="1"/>
            <a:r>
              <a:rPr lang="en-US" i="1" dirty="0"/>
              <a:t>تمثل عوامل الخطر مشاكل محتملة أو فعلية للطفل</a:t>
            </a:r>
          </a:p>
          <a:p>
            <a:pPr lvl="1" algn="r" rtl="1"/>
            <a:r>
              <a:rPr lang="en-US" i="1" dirty="0"/>
              <a:t>سيهدف أخصائي الحالة إلى معالجة المشكلات التي تم تحديدها والتي قد ترتبط بعوامل الخطر في بيئة الطفل أو احتياجات الطفل التي لم تتم معالجتها أو كليهما.</a:t>
            </a:r>
          </a:p>
          <a:p>
            <a:pPr algn="r" rtl="1"/>
            <a:r>
              <a:rPr lang="en-US" dirty="0"/>
              <a:t>عرض الشريحة</a:t>
            </a:r>
          </a:p>
          <a:p>
            <a:pPr algn="r" rtl="1"/>
            <a:r>
              <a:rPr lang="en-US" i="1" dirty="0"/>
              <a:t>يمكن أن يكون كل عنصر من هذه العناصر عامل</a:t>
            </a:r>
            <a:r>
              <a:rPr lang="ar-SA" i="1" dirty="0"/>
              <a:t> حماية </a:t>
            </a:r>
            <a:r>
              <a:rPr lang="en-US" i="1" dirty="0"/>
              <a:t>أو يمكن أن يكون عدم وجود أحد العناصر عامل خطر.</a:t>
            </a:r>
          </a:p>
          <a:p>
            <a:pPr lvl="1" algn="r" rtl="1"/>
            <a:r>
              <a:rPr lang="en-US" i="1" dirty="0"/>
              <a:t>على سبيل المثال</a:t>
            </a:r>
            <a:r>
              <a:rPr lang="ar-SA" i="1" dirty="0"/>
              <a:t>،  </a:t>
            </a:r>
            <a:r>
              <a:rPr lang="ar-SA" b="1" i="1" dirty="0"/>
              <a:t>من </a:t>
            </a:r>
            <a:r>
              <a:rPr lang="en-US" b="1" i="1" dirty="0"/>
              <a:t>دون</a:t>
            </a:r>
            <a:r>
              <a:rPr lang="ar-SA" b="1" i="1" dirty="0"/>
              <a:t> </a:t>
            </a:r>
            <a:r>
              <a:rPr lang="en-US" i="1" dirty="0"/>
              <a:t>ترتيب الرعاية</a:t>
            </a:r>
            <a:r>
              <a:rPr lang="ar-SA" i="1" dirty="0"/>
              <a:t>، قد </a:t>
            </a:r>
            <a:r>
              <a:rPr lang="en-US" i="1" dirty="0"/>
              <a:t>يواجه الطفل زيادة كبيرة في مخاطر الضرر - عامل خطر كبير.</a:t>
            </a:r>
            <a:r>
              <a:rPr lang="ar-SA" i="1" dirty="0"/>
              <a:t> </a:t>
            </a:r>
            <a:r>
              <a:rPr lang="en-US" b="1" i="1" dirty="0"/>
              <a:t>مع</a:t>
            </a:r>
            <a:r>
              <a:rPr lang="ar-SA" b="1" i="1" dirty="0"/>
              <a:t> وجود </a:t>
            </a:r>
            <a:r>
              <a:rPr lang="en-US" i="1" dirty="0"/>
              <a:t>ترتيب الرعاية</a:t>
            </a:r>
            <a:r>
              <a:rPr lang="ar-SA" i="1" dirty="0"/>
              <a:t>، </a:t>
            </a:r>
            <a:r>
              <a:rPr lang="en-US" i="1" dirty="0"/>
              <a:t>يتم دعم رعاية الطفل ونموه - عامل </a:t>
            </a:r>
            <a:r>
              <a:rPr lang="ar-SA" i="1" dirty="0"/>
              <a:t>حماية</a:t>
            </a:r>
            <a:r>
              <a:rPr lang="en-US" i="1" dirty="0"/>
              <a:t>.</a:t>
            </a:r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42CF2F0E-A2AC-D6C1-5960-82BDEE75C5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9A990FC7-2B9B-EB82-7868-9B7C10B173E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13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لحل مشكلة ما</a:t>
            </a:r>
            <a:r>
              <a:rPr lang="ar-SA" i="1" dirty="0"/>
              <a:t>، </a:t>
            </a:r>
            <a:r>
              <a:rPr lang="en-GB" i="1" dirty="0"/>
              <a:t>عليك أولاً تحديد وفهم ماهية المشكلة حتى تتمكن من إيجاد حل وتنفيذه.</a:t>
            </a:r>
          </a:p>
          <a:p>
            <a:pPr lvl="1" algn="r" rtl="1"/>
            <a:r>
              <a:rPr lang="en-GB" i="1" dirty="0"/>
              <a:t>يوفر تحليل مخاطر حماية الطفل وعناصر المصالح الفضلى إطارًا مهمًا ومفيدًا لتحديد المشكلات والحلول.</a:t>
            </a:r>
          </a:p>
          <a:p>
            <a:pPr algn="r" rtl="1"/>
            <a:r>
              <a:rPr lang="ar-SA" i="1" dirty="0"/>
              <a:t>التذكير ب</a:t>
            </a:r>
            <a:r>
              <a:rPr lang="en-GB" i="1" dirty="0"/>
              <a:t>نموذج المخاطر من المستوى </a:t>
            </a:r>
            <a:r>
              <a:rPr lang="ar-SA" i="1" dirty="0"/>
              <a:t>الأول</a:t>
            </a:r>
            <a:r>
              <a:rPr lang="en-GB" i="1" dirty="0"/>
              <a:t>.</a:t>
            </a:r>
          </a:p>
          <a:p>
            <a:pPr lvl="1" algn="r" rtl="1"/>
            <a:r>
              <a:rPr lang="en-GB" i="1" dirty="0"/>
              <a:t>الطفل الذي في المنتصف يحاول البقاء واقفًا</a:t>
            </a:r>
          </a:p>
          <a:p>
            <a:pPr lvl="1" algn="r" rtl="1"/>
            <a:r>
              <a:rPr lang="en-GB" i="1" dirty="0"/>
              <a:t>عوامل الخطر مثل نقاط الضعف ومخاوف حماية الطفل تثقل كاهل الطفل</a:t>
            </a:r>
          </a:p>
          <a:p>
            <a:pPr lvl="1" algn="r" rtl="1"/>
            <a:r>
              <a:rPr lang="en-GB" i="1" dirty="0"/>
              <a:t>عوامل الخطر تراكمية - كلما زادت عوامل الخطر</a:t>
            </a:r>
            <a:r>
              <a:rPr lang="ar-SA" i="1" dirty="0"/>
              <a:t>، </a:t>
            </a:r>
            <a:r>
              <a:rPr lang="en-GB" i="1" dirty="0"/>
              <a:t>زادت المخاطر</a:t>
            </a:r>
          </a:p>
          <a:p>
            <a:pPr lvl="1" algn="r" rtl="1"/>
            <a:r>
              <a:rPr lang="en-GB" i="1" dirty="0"/>
              <a:t>تساعد عوامل الحماية مثل نقاط القوة والرعاية والدعم الطفل على البقاء واقفًا</a:t>
            </a:r>
          </a:p>
          <a:p>
            <a:pPr lvl="1" algn="r" rtl="1"/>
            <a:r>
              <a:rPr lang="ar-SA" i="1" dirty="0"/>
              <a:t>تحمل </a:t>
            </a:r>
            <a:r>
              <a:rPr lang="en-GB" i="1" dirty="0"/>
              <a:t>عوامل الحماية الوزن الذي قد تضعه عوامل الخطر عليه</a:t>
            </a:r>
            <a:r>
              <a:rPr lang="ar-SA" i="1" dirty="0"/>
              <a:t>ا</a:t>
            </a:r>
            <a:endParaRPr lang="en-GB" i="1" dirty="0"/>
          </a:p>
          <a:p>
            <a:pPr marL="457200" lvl="1" indent="0" algn="r" rtl="1">
              <a:buNone/>
            </a:pPr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9036F1D-EB27-50BE-7AA8-A4088C5E94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7E8772D7-CF06-F91E-8778-F458FACDD21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3032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لقد</a:t>
            </a:r>
            <a:r>
              <a:rPr lang="ar-SA" i="1" dirty="0"/>
              <a:t> قمنا</a:t>
            </a:r>
            <a:r>
              <a:rPr lang="en-GB" i="1" dirty="0"/>
              <a:t> </a:t>
            </a:r>
            <a:r>
              <a:rPr lang="ar-SA" i="1" dirty="0"/>
              <a:t>بم</a:t>
            </a:r>
            <a:r>
              <a:rPr lang="en-GB" i="1" dirty="0"/>
              <a:t>ناقش</a:t>
            </a:r>
            <a:r>
              <a:rPr lang="ar-SA" i="1" dirty="0"/>
              <a:t>ة</a:t>
            </a:r>
            <a:r>
              <a:rPr lang="en-GB" i="1" dirty="0"/>
              <a:t> نوع المشكلات التي يواجهها أخصائي الحالة و</a:t>
            </a:r>
            <a:r>
              <a:rPr lang="ar-SA" i="1" dirty="0"/>
              <a:t>التي </a:t>
            </a:r>
            <a:r>
              <a:rPr lang="en-GB" i="1" dirty="0"/>
              <a:t>يمكن أن يحاول معالجتها</a:t>
            </a:r>
          </a:p>
          <a:p>
            <a:pPr algn="r" rtl="1"/>
            <a:r>
              <a:rPr lang="en-GB" i="1" dirty="0"/>
              <a:t>الآن</a:t>
            </a:r>
            <a:r>
              <a:rPr lang="ar-SA" i="1" dirty="0"/>
              <a:t>، </a:t>
            </a:r>
            <a:r>
              <a:rPr lang="en-GB" i="1" dirty="0"/>
              <a:t>دعونا نلقي نظرة على عملية حل المشكل</a:t>
            </a:r>
            <a:r>
              <a:rPr lang="ar-SA" i="1" dirty="0"/>
              <a:t>ات</a:t>
            </a:r>
            <a:endParaRPr lang="en-GB" i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b="1" i="1" dirty="0"/>
              <a:t>الخطوة </a:t>
            </a:r>
            <a:r>
              <a:rPr lang="ar-SA" b="1" i="1" dirty="0"/>
              <a:t>١</a:t>
            </a:r>
            <a:r>
              <a:rPr lang="en-GB" b="1" i="1" dirty="0"/>
              <a:t>: التعرف</a:t>
            </a:r>
          </a:p>
          <a:p>
            <a:pPr lvl="1" algn="r" rtl="1"/>
            <a:r>
              <a:rPr lang="en-GB" i="1" dirty="0"/>
              <a:t>الخطوة الأولى هي إدراك وجود مشكلة وتحديدها.</a:t>
            </a:r>
          </a:p>
          <a:p>
            <a:pPr lvl="1" algn="r" rtl="1"/>
            <a:r>
              <a:rPr lang="en-GB" i="1" dirty="0"/>
              <a:t>في بعض الأحيان تكون المشكلة واضحة لدرجة أنه يتم التعرف عليها على الفور من قبل الطفل أو الوالد أو مقدم الرعاية أو شخص بالغ موثوق به.</a:t>
            </a:r>
          </a:p>
          <a:p>
            <a:pPr lvl="1" algn="r" rtl="1"/>
            <a:r>
              <a:rPr lang="en-GB" i="1" dirty="0"/>
              <a:t>في بعض الأحيان</a:t>
            </a:r>
            <a:r>
              <a:rPr lang="ar-SA" i="1" dirty="0"/>
              <a:t>، </a:t>
            </a:r>
            <a:r>
              <a:rPr lang="en-GB" i="1" dirty="0"/>
              <a:t>سيضطر أخصائي الحالة إلى بذل الكثير من الوقت والجهد </a:t>
            </a:r>
            <a:r>
              <a:rPr lang="ar-SA" i="1" dirty="0"/>
              <a:t>ل</a:t>
            </a:r>
            <a:r>
              <a:rPr lang="en-GB" i="1" dirty="0"/>
              <a:t>جعله</a:t>
            </a:r>
            <a:r>
              <a:rPr lang="ar-SA" i="1" dirty="0"/>
              <a:t>م</a:t>
            </a:r>
            <a:r>
              <a:rPr lang="en-GB" i="1" dirty="0"/>
              <a:t> يدرك</a:t>
            </a:r>
            <a:r>
              <a:rPr lang="ar-SA" i="1" dirty="0"/>
              <a:t>ون</a:t>
            </a:r>
            <a:r>
              <a:rPr lang="en-GB" i="1" dirty="0"/>
              <a:t> أن هناك مشكلة.</a:t>
            </a:r>
          </a:p>
          <a:p>
            <a:pPr lvl="1" algn="r" rtl="1"/>
            <a:r>
              <a:rPr lang="en-GB" i="1" dirty="0"/>
              <a:t>على سبيل المثال:</a:t>
            </a:r>
          </a:p>
          <a:p>
            <a:pPr lvl="2" algn="r" rtl="1"/>
            <a:r>
              <a:rPr lang="en-GB" i="1" dirty="0"/>
              <a:t>من المحتمل أن الوالد أو مقدم الرعاية لا يعتبر</a:t>
            </a:r>
            <a:r>
              <a:rPr lang="ar-SA" i="1" dirty="0"/>
              <a:t> وجود</a:t>
            </a:r>
            <a:r>
              <a:rPr lang="en-GB" i="1" dirty="0"/>
              <a:t> مشكلة عندما يمكن أن يتزوج طفلهما قبل سن </a:t>
            </a:r>
            <a:r>
              <a:rPr lang="ar-SA" i="1" dirty="0"/>
              <a:t>١٨</a:t>
            </a:r>
            <a:r>
              <a:rPr lang="en-GB" i="1" dirty="0"/>
              <a:t>.</a:t>
            </a:r>
          </a:p>
          <a:p>
            <a:pPr lvl="2" algn="r" rtl="1"/>
            <a:r>
              <a:rPr lang="ar-SA" i="1" dirty="0"/>
              <a:t>من المحتمل أن الطفل لا يعتبرها مشكلة أنه يعمل بدوام كامل بدلاً من الذهاب إلى المدرسة.</a:t>
            </a:r>
            <a:endParaRPr lang="en-GB" i="1" dirty="0"/>
          </a:p>
          <a:p>
            <a:pPr algn="r" rtl="1"/>
            <a:r>
              <a:rPr lang="en-GB" b="1" i="1" dirty="0"/>
              <a:t>الخطوة </a:t>
            </a:r>
            <a:r>
              <a:rPr lang="ar-SA" b="1" i="1" dirty="0"/>
              <a:t>٢</a:t>
            </a:r>
            <a:r>
              <a:rPr lang="en-GB" b="1" i="1" dirty="0"/>
              <a:t>:</a:t>
            </a:r>
            <a:r>
              <a:rPr lang="ar-SA" b="1" i="1" noProof="0" dirty="0"/>
              <a:t>التحليل</a:t>
            </a:r>
            <a:endParaRPr lang="en-US" b="1" i="1" noProof="0" dirty="0"/>
          </a:p>
          <a:p>
            <a:pPr lvl="1" algn="r" rtl="1"/>
            <a:r>
              <a:rPr lang="en-GB" i="1" dirty="0"/>
              <a:t>لمعالجة أي مشكلة بشكل فعال من المهم </a:t>
            </a:r>
            <a:r>
              <a:rPr lang="ar-SA" i="1" dirty="0"/>
              <a:t>التحليل </a:t>
            </a:r>
            <a:r>
              <a:rPr lang="en-GB" i="1" dirty="0"/>
              <a:t>وفهم السبب.</a:t>
            </a:r>
          </a:p>
          <a:p>
            <a:pPr algn="r" rtl="1"/>
            <a:r>
              <a:rPr lang="en-GB" b="1" i="1" dirty="0"/>
              <a:t>الخطوة </a:t>
            </a:r>
            <a:r>
              <a:rPr lang="ar-SA" b="1" i="1" dirty="0"/>
              <a:t>٣</a:t>
            </a:r>
            <a:r>
              <a:rPr lang="en-GB" b="1" i="1" dirty="0"/>
              <a:t>: تبادل الأفكار</a:t>
            </a:r>
          </a:p>
          <a:p>
            <a:pPr lvl="1" algn="r" rtl="1"/>
            <a:r>
              <a:rPr lang="en-GB" i="1" dirty="0"/>
              <a:t>يمكن أن تكون هناك طرق متعددة لمعالجة مشكلة أو </a:t>
            </a:r>
            <a:r>
              <a:rPr lang="ar-SA" i="1" dirty="0"/>
              <a:t>قضية</a:t>
            </a:r>
            <a:r>
              <a:rPr lang="en-GB" i="1" dirty="0"/>
              <a:t>.</a:t>
            </a:r>
          </a:p>
          <a:p>
            <a:pPr lvl="1" algn="r" rtl="1"/>
            <a:r>
              <a:rPr lang="en-GB" i="1" dirty="0"/>
              <a:t>يمكن لأخصائي الحالة أن يقوم بالعصف الذهني مع الوالد أو مقدم الرعاية أو الشخص البالغ الموثوق به والطفل</a:t>
            </a:r>
            <a:r>
              <a:rPr lang="ar-SA" i="1" dirty="0"/>
              <a:t>، </a:t>
            </a:r>
            <a:r>
              <a:rPr lang="en-GB" i="1" dirty="0"/>
              <a:t>إذا كان ذلك مناسبًا</a:t>
            </a:r>
            <a:r>
              <a:rPr lang="ar-SA" i="1" dirty="0"/>
              <a:t>، </a:t>
            </a:r>
            <a:r>
              <a:rPr lang="en-GB" i="1" dirty="0"/>
              <a:t>بشأن الحلول الممكنة وما يمكن أن يساعد.</a:t>
            </a:r>
          </a:p>
          <a:p>
            <a:pPr algn="r" rtl="1"/>
            <a:endParaRPr lang="en-GB" i="1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FAAFEDF-E6A3-2374-B440-5EC4ADE8FE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FBB3CB4-6744-767D-06D5-E4AB3AEA50D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341293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algn="r" rtl="1"/>
            <a:r>
              <a:rPr lang="en-GB" b="1" i="1" dirty="0"/>
              <a:t>الخطوة </a:t>
            </a:r>
            <a:r>
              <a:rPr lang="ar-SA" b="1" i="1" dirty="0"/>
              <a:t>٤</a:t>
            </a:r>
            <a:r>
              <a:rPr lang="en-GB" b="1" i="1" dirty="0"/>
              <a:t>: التقييم والاختيار</a:t>
            </a:r>
          </a:p>
          <a:p>
            <a:pPr lvl="1" algn="r" rtl="1"/>
            <a:r>
              <a:rPr lang="en-GB" i="1" dirty="0"/>
              <a:t>بمجرد إدراج جميع الخيارات والأفكار حول ما يمكن أن يساعد</a:t>
            </a:r>
            <a:r>
              <a:rPr lang="ar-SA" i="1" dirty="0"/>
              <a:t>، </a:t>
            </a:r>
            <a:r>
              <a:rPr lang="en-GB" i="1" dirty="0"/>
              <a:t>يجب تقييم الخيارات المختلفة.</a:t>
            </a:r>
          </a:p>
          <a:p>
            <a:pPr lvl="1" algn="r" rtl="1"/>
            <a:r>
              <a:rPr lang="en-GB" i="1" dirty="0"/>
              <a:t>يتضمن هذا التقييم التفكير في عدم ا</a:t>
            </a:r>
            <a:r>
              <a:rPr lang="ar-SA" i="1" dirty="0"/>
              <a:t>لأذى </a:t>
            </a:r>
            <a:r>
              <a:rPr lang="en-GB" i="1" dirty="0"/>
              <a:t>وما هو في مصلحة الطفل وما هو الأكثر احتمالا للنجاح.</a:t>
            </a:r>
          </a:p>
          <a:p>
            <a:pPr lvl="1" algn="r" rtl="1"/>
            <a:r>
              <a:rPr lang="en-GB" i="1" dirty="0"/>
              <a:t>سيدعم أخصائي الحالة اتخاذ القرار من جانب الوالد أو مقدم الرعاية أو الشخص البالغ الموثوق به والطفل</a:t>
            </a:r>
            <a:r>
              <a:rPr lang="ar-SA" i="1" dirty="0"/>
              <a:t> بشكل</a:t>
            </a:r>
            <a:r>
              <a:rPr lang="en-GB" i="1" dirty="0"/>
              <a:t> مناسب لسنهم ومرحلة نموهم.</a:t>
            </a:r>
          </a:p>
          <a:p>
            <a:pPr algn="r" rtl="1"/>
            <a:r>
              <a:rPr lang="en-GB" b="1" i="1" dirty="0"/>
              <a:t>الخطوة </a:t>
            </a:r>
            <a:r>
              <a:rPr lang="ar-SA" b="1" i="1" dirty="0"/>
              <a:t>٥</a:t>
            </a:r>
            <a:r>
              <a:rPr lang="en-GB" b="1" i="1" dirty="0"/>
              <a:t> التنفيذ</a:t>
            </a:r>
          </a:p>
          <a:p>
            <a:pPr lvl="1" algn="r" rtl="1"/>
            <a:r>
              <a:rPr lang="en-GB" i="1" dirty="0"/>
              <a:t>بمجرد اتخاذ القرار</a:t>
            </a:r>
            <a:r>
              <a:rPr lang="ar-SA" i="1" dirty="0"/>
              <a:t>، إنه </a:t>
            </a:r>
            <a:r>
              <a:rPr lang="en-GB" i="1" dirty="0"/>
              <a:t>الوقت لتنفيذ خطة الحل</a:t>
            </a:r>
            <a:r>
              <a:rPr lang="ar-SA" i="1" dirty="0"/>
              <a:t> الذي تم اختياره</a:t>
            </a:r>
            <a:r>
              <a:rPr lang="en-GB" i="1" dirty="0"/>
              <a:t> </a:t>
            </a:r>
            <a:r>
              <a:rPr lang="ar-SA" i="1" dirty="0"/>
              <a:t>.</a:t>
            </a:r>
            <a:endParaRPr lang="en-GB" i="1" dirty="0"/>
          </a:p>
          <a:p>
            <a:pPr algn="r" rtl="1"/>
            <a:r>
              <a:rPr lang="en-GB" b="1" i="1" dirty="0"/>
              <a:t>الخطوة</a:t>
            </a:r>
            <a:r>
              <a:rPr lang="ar-SA" b="1" i="1" dirty="0"/>
              <a:t> ٦</a:t>
            </a:r>
            <a:r>
              <a:rPr lang="en-GB" b="1" i="1" dirty="0"/>
              <a:t>: المراجعة</a:t>
            </a:r>
          </a:p>
          <a:p>
            <a:pPr lvl="1" algn="r" rtl="1"/>
            <a:r>
              <a:rPr lang="en-GB" i="1" dirty="0"/>
              <a:t>جنبا إلى جنب مع الطفل أو الوالد أو مقدم الرعاية أو شخص بالغ موثوق به يجب مراجعة فعالية الخطة.</a:t>
            </a:r>
          </a:p>
          <a:p>
            <a:pPr lvl="1" algn="r" rtl="1"/>
            <a:r>
              <a:rPr lang="en-GB" i="1" dirty="0"/>
              <a:t>هل كان حلا؟ هل تم تحقيق الأهداف؟ هل </a:t>
            </a:r>
            <a:r>
              <a:rPr lang="ar-SA" i="1" dirty="0"/>
              <a:t>نجح</a:t>
            </a:r>
            <a:r>
              <a:rPr lang="en-GB" i="1" dirty="0"/>
              <a:t>ت أم لا؟</a:t>
            </a:r>
          </a:p>
          <a:p>
            <a:pPr lvl="1" algn="r" rtl="1"/>
            <a:r>
              <a:rPr lang="en-GB" i="1" dirty="0"/>
              <a:t>إذا لم يكن الأمر كذلك</a:t>
            </a:r>
            <a:r>
              <a:rPr lang="ar-SA" i="1" dirty="0"/>
              <a:t>، </a:t>
            </a:r>
            <a:r>
              <a:rPr lang="en-GB" i="1" dirty="0"/>
              <a:t>فقد تضطر إلى متابعة العملية مرة أخرى.</a:t>
            </a:r>
          </a:p>
        </p:txBody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FBB3CB4-6744-767D-06D5-E4AB3AEA50D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61685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في الوحدة</a:t>
            </a:r>
            <a:r>
              <a:rPr lang="ar-SA" i="1" dirty="0"/>
              <a:t>١، </a:t>
            </a:r>
            <a:r>
              <a:rPr lang="en-GB" i="1" dirty="0"/>
              <a:t>تعلمنا عن الممارسة ال</a:t>
            </a:r>
            <a:r>
              <a:rPr lang="ar-SA" i="1" dirty="0"/>
              <a:t>تأملية</a:t>
            </a:r>
            <a:r>
              <a:rPr lang="en-GB" i="1" dirty="0"/>
              <a:t> وكيف يمكننا التعلم من تجاربنا من خلال الت</a:t>
            </a:r>
            <a:r>
              <a:rPr lang="ar-SA" i="1" dirty="0"/>
              <a:t>أمل</a:t>
            </a:r>
            <a:endParaRPr lang="en-GB" i="1" dirty="0"/>
          </a:p>
          <a:p>
            <a:pPr algn="r" rtl="1"/>
            <a:r>
              <a:rPr lang="en-GB" i="1" dirty="0"/>
              <a:t>سنفعل تمرينًا للتفكير في مهارات حل المشكلات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/>
              <a:t>صفحة </a:t>
            </a:r>
            <a:r>
              <a:rPr lang="ar-SA" b="1" dirty="0"/>
              <a:t>٤٠</a:t>
            </a:r>
            <a:r>
              <a:rPr lang="en-GB" b="1" dirty="0"/>
              <a:t>من </a:t>
            </a:r>
            <a:r>
              <a:rPr lang="ar-SA" b="1" dirty="0"/>
              <a:t>دليل العمل</a:t>
            </a:r>
            <a:r>
              <a:rPr lang="en-GB" b="1" dirty="0"/>
              <a:t> التدريبي: حل المشكلات - تمرين الت</a:t>
            </a:r>
            <a:r>
              <a:rPr lang="ar-SA" b="1" dirty="0"/>
              <a:t>أمل</a:t>
            </a:r>
            <a:endParaRPr lang="en-GB" b="1" dirty="0"/>
          </a:p>
          <a:p>
            <a:pPr algn="r" rtl="1"/>
            <a:r>
              <a:rPr lang="en-GB" i="1" dirty="0"/>
              <a:t>في </a:t>
            </a:r>
            <a:r>
              <a:rPr lang="ar-SA" i="1" dirty="0"/>
              <a:t>دليل العمل</a:t>
            </a:r>
            <a:r>
              <a:rPr lang="en-GB" i="1" dirty="0"/>
              <a:t> الخاص بك:</a:t>
            </a:r>
          </a:p>
          <a:p>
            <a:pPr lvl="1" algn="r" rtl="1"/>
            <a:r>
              <a:rPr lang="en-GB" i="1" dirty="0"/>
              <a:t>فكر في تجربة واحدة واجهت فيها مشكلة أو </a:t>
            </a:r>
            <a:r>
              <a:rPr lang="ar-SA" i="1" dirty="0"/>
              <a:t>قضي</a:t>
            </a:r>
            <a:r>
              <a:rPr lang="en-GB" i="1" dirty="0"/>
              <a:t>ة حاولت معالجتها من خلال إدارة الحالة.</a:t>
            </a:r>
          </a:p>
          <a:p>
            <a:pPr lvl="1" algn="r" rtl="1"/>
            <a:r>
              <a:rPr lang="en-GB" i="1" dirty="0"/>
              <a:t>أجب عن الأسئلة كجزء من ت</a:t>
            </a:r>
            <a:r>
              <a:rPr lang="ar-SA" i="1" dirty="0"/>
              <a:t>أمل</a:t>
            </a:r>
            <a:r>
              <a:rPr lang="en-GB" i="1" dirty="0"/>
              <a:t>ك</a:t>
            </a:r>
          </a:p>
          <a:p>
            <a:pPr lvl="1"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العمل الفردي </a:t>
            </a:r>
            <a:r>
              <a:rPr lang="ar-SA" b="1" dirty="0"/>
              <a:t>(٢٠</a:t>
            </a:r>
            <a:r>
              <a:rPr lang="en-GB" b="1" dirty="0"/>
              <a:t> دقيقة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٢٠ </a:t>
            </a:r>
            <a:r>
              <a:rPr lang="en-GB" dirty="0"/>
              <a:t>دقيقة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 </a:t>
            </a:r>
            <a:r>
              <a:rPr lang="ar-SA" b="1" dirty="0"/>
              <a:t>(٥ </a:t>
            </a:r>
            <a:r>
              <a:rPr lang="en-GB" b="1" dirty="0"/>
              <a:t>دقائق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dirty="0"/>
              <a:t>اطلب من المتطوعين تقديم تمرين</a:t>
            </a:r>
            <a:r>
              <a:rPr lang="ar-SA" dirty="0"/>
              <a:t> التأمل</a:t>
            </a:r>
            <a:endParaRPr lang="en-GB" dirty="0"/>
          </a:p>
          <a:p>
            <a:pPr marL="0" indent="0" algn="r" rtl="1">
              <a:buNone/>
            </a:pPr>
            <a:endParaRPr lang="en-CA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dirty="0">
                <a:solidFill>
                  <a:schemeClr val="tx1"/>
                </a:solidFill>
                <a:latin typeface="+mn-lt"/>
              </a:rPr>
              <a:t>المصدر: مقتبس من</a:t>
            </a:r>
            <a:r>
              <a:rPr lang="ar-SA" sz="12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200" b="0" i="0" dirty="0">
                <a:solidFill>
                  <a:schemeClr val="tx1"/>
                </a:solidFill>
                <a:effectLst/>
                <a:latin typeface="+mn-lt"/>
              </a:rPr>
              <a:t>بورتون ، ت. (1970).</a:t>
            </a:r>
            <a:r>
              <a:rPr lang="ar-SA" sz="1200" b="0" i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ar-SA" sz="1200" b="0" i="1" dirty="0">
                <a:solidFill>
                  <a:schemeClr val="tx1"/>
                </a:solidFill>
                <a:effectLst/>
                <a:latin typeface="+mn-lt"/>
              </a:rPr>
              <a:t>ال</a:t>
            </a:r>
            <a:r>
              <a:rPr lang="en-GB" sz="1200" b="0" i="1" dirty="0">
                <a:solidFill>
                  <a:schemeClr val="tx1"/>
                </a:solidFill>
                <a:effectLst/>
                <a:latin typeface="+mn-lt"/>
              </a:rPr>
              <a:t>تواصل و</a:t>
            </a:r>
            <a:r>
              <a:rPr lang="ar-SA" sz="1200" b="0" i="1" dirty="0">
                <a:solidFill>
                  <a:schemeClr val="tx1"/>
                </a:solidFill>
                <a:effectLst/>
                <a:latin typeface="+mn-lt"/>
              </a:rPr>
              <a:t>ال</a:t>
            </a:r>
            <a:r>
              <a:rPr lang="en-GB" sz="1200" b="0" i="1" dirty="0">
                <a:solidFill>
                  <a:schemeClr val="tx1"/>
                </a:solidFill>
                <a:effectLst/>
                <a:latin typeface="+mn-lt"/>
              </a:rPr>
              <a:t>لمس و</a:t>
            </a:r>
            <a:r>
              <a:rPr lang="ar-SA" sz="1200" b="0" i="1" dirty="0">
                <a:solidFill>
                  <a:schemeClr val="tx1"/>
                </a:solidFill>
                <a:effectLst/>
                <a:latin typeface="+mn-lt"/>
              </a:rPr>
              <a:t>الت</a:t>
            </a:r>
            <a:r>
              <a:rPr lang="en-GB" sz="1200" b="0" i="1" dirty="0">
                <a:solidFill>
                  <a:schemeClr val="tx1"/>
                </a:solidFill>
                <a:effectLst/>
                <a:latin typeface="+mn-lt"/>
              </a:rPr>
              <a:t>علم.</a:t>
            </a:r>
            <a:r>
              <a:rPr lang="en-GB" sz="1200" b="0" i="0" dirty="0">
                <a:solidFill>
                  <a:schemeClr val="tx1"/>
                </a:solidFill>
                <a:effectLst/>
                <a:latin typeface="+mn-lt"/>
              </a:rPr>
              <a:t> القس.</a:t>
            </a:r>
            <a:r>
              <a:rPr lang="ar-SA" sz="1200" b="0" i="0" dirty="0">
                <a:solidFill>
                  <a:schemeClr val="tx1"/>
                </a:solidFill>
                <a:effectLst/>
                <a:latin typeface="+mn-lt"/>
              </a:rPr>
              <a:t> ساترداي</a:t>
            </a:r>
            <a:endParaRPr lang="en-BE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1636926-63F2-F474-14F8-7E4E724EF9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2EB87D57-BD5D-50C1-E0A3-1B925E9DD70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56675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sz="1150" b="1" dirty="0"/>
              <a:t>التكيف مع السياق</a:t>
            </a:r>
          </a:p>
          <a:p>
            <a:pPr algn="r" rtl="1"/>
            <a:r>
              <a:rPr lang="en-GB" sz="1150" dirty="0"/>
              <a:t>يمكن تغيير دراسة الحالة هذه إذا لم تكن ذات صلة أو مناسبة للسياق.</a:t>
            </a:r>
          </a:p>
          <a:p>
            <a:pPr marL="0" indent="0" algn="r" rtl="1">
              <a:buNone/>
            </a:pPr>
            <a:r>
              <a:rPr lang="en-GB" sz="1150" dirty="0"/>
              <a:t>______________________________________________________________________________</a:t>
            </a:r>
          </a:p>
          <a:p>
            <a:pPr algn="r" rtl="1"/>
            <a:endParaRPr lang="en-GB" sz="1150" dirty="0"/>
          </a:p>
          <a:p>
            <a:pPr marL="0" indent="0" algn="r" rtl="1">
              <a:buNone/>
            </a:pPr>
            <a:r>
              <a:rPr lang="en-GB" sz="1150" b="1" dirty="0"/>
              <a:t>مقدمة</a:t>
            </a:r>
          </a:p>
          <a:p>
            <a:pPr algn="r" rtl="1"/>
            <a:r>
              <a:rPr lang="en-GB" sz="1150" i="1" dirty="0"/>
              <a:t>سنطبق خطوات حل المشكلات في دراسة </a:t>
            </a:r>
            <a:r>
              <a:rPr lang="ar-SA" sz="1150" i="1" dirty="0"/>
              <a:t>ال</a:t>
            </a:r>
            <a:r>
              <a:rPr lang="en-GB" sz="1150" i="1" dirty="0"/>
              <a:t>حالة.</a:t>
            </a:r>
          </a:p>
          <a:p>
            <a:pPr lvl="1" algn="r" rtl="1"/>
            <a:r>
              <a:rPr lang="en-GB" sz="1150" i="1" dirty="0"/>
              <a:t>لقد ناقشنا </a:t>
            </a:r>
            <a:r>
              <a:rPr lang="ar-SA" sz="1150" i="1" dirty="0"/>
              <a:t>مسبقاً</a:t>
            </a:r>
            <a:r>
              <a:rPr lang="en-GB" sz="1150" i="1" dirty="0"/>
              <a:t> في المستوى </a:t>
            </a:r>
            <a:r>
              <a:rPr lang="ar-SA" sz="1150" i="1" dirty="0"/>
              <a:t>الأول</a:t>
            </a:r>
            <a:r>
              <a:rPr lang="en-GB" sz="1150" i="1" dirty="0"/>
              <a:t> حالة</a:t>
            </a:r>
            <a:r>
              <a:rPr lang="ar-SA" sz="1150" i="1" dirty="0"/>
              <a:t> زينة</a:t>
            </a:r>
            <a:r>
              <a:rPr lang="en-GB" sz="1150" i="1" dirty="0"/>
              <a:t>.</a:t>
            </a:r>
          </a:p>
          <a:p>
            <a:pPr lvl="1" algn="r" rtl="1"/>
            <a:r>
              <a:rPr lang="en-GB" sz="1150" i="1" dirty="0"/>
              <a:t>الآن سنركز على </a:t>
            </a:r>
            <a:r>
              <a:rPr lang="ar-SA" sz="1150" i="1" dirty="0"/>
              <a:t>مشكل</a:t>
            </a:r>
            <a:r>
              <a:rPr lang="en-GB" sz="1150" i="1" dirty="0"/>
              <a:t>ة واحدة تواجهها هي ووالدتها.</a:t>
            </a:r>
          </a:p>
          <a:p>
            <a:pPr lvl="1" algn="r" rtl="1"/>
            <a:r>
              <a:rPr lang="en-GB" sz="1150" i="1" dirty="0"/>
              <a:t>ضع في اعتبارك أن المشكلة أو الموقف الإشكالي في إدارة الحا</a:t>
            </a:r>
            <a:r>
              <a:rPr lang="ar-SA" sz="1150" i="1" dirty="0"/>
              <a:t>لة</a:t>
            </a:r>
            <a:r>
              <a:rPr lang="en-GB" sz="1150" i="1" dirty="0"/>
              <a:t> يتكون عادة من عدة قضايا مترابطة</a:t>
            </a:r>
          </a:p>
          <a:p>
            <a:pPr algn="r" rtl="1"/>
            <a:r>
              <a:rPr lang="en-GB" sz="1150" dirty="0"/>
              <a:t>قسّم المشاركين إلى مجموعات من </a:t>
            </a:r>
            <a:r>
              <a:rPr lang="ar-SA" sz="1150" dirty="0"/>
              <a:t>٣-٥</a:t>
            </a:r>
            <a:r>
              <a:rPr lang="en-GB" sz="1150" dirty="0"/>
              <a:t> أشخاص.</a:t>
            </a:r>
          </a:p>
          <a:p>
            <a:pPr algn="r" rtl="1"/>
            <a:r>
              <a:rPr lang="en-GB" sz="1150" dirty="0"/>
              <a:t>توجيه المشاركين إلى</a:t>
            </a:r>
            <a:r>
              <a:rPr lang="ar-SA" sz="1150" dirty="0"/>
              <a:t> </a:t>
            </a:r>
            <a:r>
              <a:rPr lang="en-GB" sz="1150" b="1" dirty="0"/>
              <a:t>صفحة </a:t>
            </a:r>
            <a:r>
              <a:rPr lang="ar-SA" sz="1150" b="1" dirty="0"/>
              <a:t>دليل العمل ٤١-٤٢</a:t>
            </a:r>
            <a:r>
              <a:rPr lang="en-GB" sz="1150" b="1" dirty="0"/>
              <a:t>: حل المشكلات - دراسة حالة</a:t>
            </a:r>
          </a:p>
          <a:p>
            <a:pPr algn="r" rtl="1"/>
            <a:r>
              <a:rPr lang="en-GB" sz="1150" i="1" dirty="0"/>
              <a:t>في مجموعاتك:</a:t>
            </a:r>
          </a:p>
          <a:p>
            <a:pPr lvl="1" algn="r" rtl="1"/>
            <a:r>
              <a:rPr lang="ar-SA" sz="1150" i="1" dirty="0"/>
              <a:t>قم بم</a:t>
            </a:r>
            <a:r>
              <a:rPr lang="en-GB" sz="1150" i="1" dirty="0"/>
              <a:t>راجع</a:t>
            </a:r>
            <a:r>
              <a:rPr lang="ar-SA" sz="1150" i="1" dirty="0"/>
              <a:t>ة</a:t>
            </a:r>
            <a:r>
              <a:rPr lang="en-GB" sz="1150" i="1" dirty="0"/>
              <a:t> دراسة الحالة</a:t>
            </a:r>
          </a:p>
          <a:p>
            <a:pPr lvl="1" algn="r" rtl="1"/>
            <a:r>
              <a:rPr lang="ar-SA" sz="1150" i="1" dirty="0"/>
              <a:t>ت</a:t>
            </a:r>
            <a:r>
              <a:rPr lang="en-GB" sz="1150" i="1" dirty="0"/>
              <a:t>حد</a:t>
            </a:r>
            <a:r>
              <a:rPr lang="ar-SA" sz="1150" i="1" dirty="0"/>
              <a:t>ي</a:t>
            </a:r>
            <a:r>
              <a:rPr lang="en-GB" sz="1150" i="1" dirty="0"/>
              <a:t>د المشاكل التي تواجهها زي</a:t>
            </a:r>
            <a:r>
              <a:rPr lang="ar-SA" sz="1150" i="1" dirty="0"/>
              <a:t>نة</a:t>
            </a:r>
            <a:r>
              <a:rPr lang="en-GB" sz="1150" i="1" dirty="0"/>
              <a:t> ووالدتها وقم بإدراجها في </a:t>
            </a:r>
            <a:r>
              <a:rPr lang="ar-SA" sz="1150" i="1" dirty="0"/>
              <a:t>دليل العمل</a:t>
            </a:r>
            <a:endParaRPr lang="en-GB" sz="1150" i="1" dirty="0"/>
          </a:p>
          <a:p>
            <a:pPr lvl="1" algn="r" rtl="1"/>
            <a:r>
              <a:rPr lang="ar-SA" sz="1150" i="1" dirty="0"/>
              <a:t>ت</a:t>
            </a:r>
            <a:r>
              <a:rPr lang="en-GB" sz="1150" i="1" dirty="0"/>
              <a:t>حد</a:t>
            </a:r>
            <a:r>
              <a:rPr lang="ar-SA" sz="1150" i="1" dirty="0"/>
              <a:t>ي</a:t>
            </a:r>
            <a:r>
              <a:rPr lang="en-GB" sz="1150" i="1" dirty="0"/>
              <a:t>د </a:t>
            </a:r>
            <a:r>
              <a:rPr lang="ar-SA" sz="1150" i="1" dirty="0"/>
              <a:t>ال</a:t>
            </a:r>
            <a:r>
              <a:rPr lang="en-GB" sz="1150" i="1" dirty="0"/>
              <a:t>مشكلة واتب</a:t>
            </a:r>
            <a:r>
              <a:rPr lang="ar-SA" sz="1150" i="1" dirty="0"/>
              <a:t>ا</a:t>
            </a:r>
            <a:r>
              <a:rPr lang="en-GB" sz="1150" i="1" dirty="0"/>
              <a:t>ع خطوات حل المشكل</a:t>
            </a:r>
            <a:r>
              <a:rPr lang="ar-SA" sz="1150" i="1" dirty="0"/>
              <a:t>ات</a:t>
            </a:r>
            <a:r>
              <a:rPr lang="en-GB" sz="1150" i="1" dirty="0"/>
              <a:t> رقم </a:t>
            </a:r>
            <a:r>
              <a:rPr lang="ar-SA" sz="1150" i="1" dirty="0"/>
              <a:t>٢-٤ </a:t>
            </a:r>
            <a:r>
              <a:rPr lang="en-GB" sz="1150" i="1" dirty="0"/>
              <a:t> -</a:t>
            </a:r>
            <a:r>
              <a:rPr lang="en-US" sz="1150" i="1" noProof="0" dirty="0"/>
              <a:t>تحليل</a:t>
            </a:r>
            <a:r>
              <a:rPr lang="ar-SA" sz="1150" i="1" noProof="0" dirty="0"/>
              <a:t> ا</a:t>
            </a:r>
            <a:r>
              <a:rPr lang="en-GB" sz="1150" i="1" dirty="0"/>
              <a:t>لأسباب و</a:t>
            </a:r>
            <a:r>
              <a:rPr lang="ar-SA" sz="1150" i="1" dirty="0"/>
              <a:t>العصف الذهني ل</a:t>
            </a:r>
            <a:r>
              <a:rPr lang="en-GB" sz="1150" i="1" dirty="0"/>
              <a:t>لأفكار</a:t>
            </a:r>
            <a:r>
              <a:rPr lang="ar-SA" sz="1150" i="1" dirty="0"/>
              <a:t>، </a:t>
            </a:r>
            <a:r>
              <a:rPr lang="en-GB" sz="1150" i="1" dirty="0"/>
              <a:t>وتقييم الأفكار واختيار </a:t>
            </a:r>
            <a:r>
              <a:rPr lang="ar-SA" sz="1150" i="1" dirty="0"/>
              <a:t>ال</a:t>
            </a:r>
            <a:r>
              <a:rPr lang="en-GB" sz="1150" i="1" dirty="0"/>
              <a:t>خيار </a:t>
            </a:r>
            <a:r>
              <a:rPr lang="ar-SA" sz="1150" i="1" dirty="0"/>
              <a:t>ال</a:t>
            </a:r>
            <a:r>
              <a:rPr lang="en-GB" sz="1150" i="1" dirty="0"/>
              <a:t>ممكن.</a:t>
            </a:r>
          </a:p>
          <a:p>
            <a:pPr marL="0" indent="0" algn="r" rtl="1">
              <a:buNone/>
            </a:pPr>
            <a:endParaRPr lang="en-GB" sz="1150" dirty="0"/>
          </a:p>
          <a:p>
            <a:pPr marL="0" indent="0" algn="r" rtl="1">
              <a:buNone/>
            </a:pPr>
            <a:r>
              <a:rPr lang="en-GB" sz="1150" b="1" dirty="0"/>
              <a:t>العمل الجماعي </a:t>
            </a:r>
            <a:r>
              <a:rPr lang="ar-SA" sz="1150" b="1" dirty="0"/>
              <a:t>(٢٠</a:t>
            </a:r>
            <a:r>
              <a:rPr lang="en-GB" sz="1150" b="1" dirty="0"/>
              <a:t>دقيقة</a:t>
            </a:r>
            <a:r>
              <a:rPr lang="ar-SA" sz="1150" b="1" dirty="0"/>
              <a:t>)</a:t>
            </a:r>
            <a:endParaRPr lang="en-GB" sz="1150" b="1" dirty="0"/>
          </a:p>
          <a:p>
            <a:pPr algn="r" rtl="1"/>
            <a:r>
              <a:rPr lang="en-GB" sz="1150" dirty="0"/>
              <a:t>امنح المشاركين </a:t>
            </a:r>
            <a:r>
              <a:rPr lang="ar-SA" sz="1150" dirty="0"/>
              <a:t>٢٠</a:t>
            </a:r>
            <a:r>
              <a:rPr lang="en-GB" sz="1150" dirty="0"/>
              <a:t> دقيقة لإكمال</a:t>
            </a:r>
            <a:r>
              <a:rPr lang="ar-SA" sz="1150" dirty="0"/>
              <a:t> النشاط</a:t>
            </a:r>
            <a:endParaRPr lang="en-GB" sz="1150" dirty="0"/>
          </a:p>
          <a:p>
            <a:pPr lvl="1" algn="r" rtl="1"/>
            <a:endParaRPr lang="en-GB" sz="1150" dirty="0"/>
          </a:p>
          <a:p>
            <a:pPr marL="0" indent="0" algn="r" rtl="1">
              <a:buNone/>
            </a:pPr>
            <a:r>
              <a:rPr lang="en-GB" sz="1150" b="1" dirty="0"/>
              <a:t>المناقشة العامة (١٠ دقائق)</a:t>
            </a:r>
          </a:p>
          <a:p>
            <a:pPr algn="r" rtl="1"/>
            <a:r>
              <a:rPr lang="en-GB" sz="1150" dirty="0"/>
              <a:t>اطلب من المتطوعين تقديم:</a:t>
            </a:r>
          </a:p>
          <a:p>
            <a:pPr lvl="1" algn="r" rtl="1"/>
            <a:r>
              <a:rPr lang="en-GB" sz="1150" dirty="0"/>
              <a:t>المشاكل التي حددوها في </a:t>
            </a:r>
            <a:r>
              <a:rPr lang="ar-SA" sz="1150" dirty="0"/>
              <a:t>حالة زينة</a:t>
            </a:r>
            <a:endParaRPr lang="en-GB" sz="1150" dirty="0"/>
          </a:p>
          <a:p>
            <a:pPr lvl="1" algn="r" rtl="1"/>
            <a:r>
              <a:rPr lang="en-GB" sz="1150" dirty="0"/>
              <a:t>المشكلة التي أعطوا الأولوية لمعالجتها من خلال إدارة الحالة</a:t>
            </a:r>
          </a:p>
          <a:p>
            <a:pPr lvl="1" algn="r" rtl="1"/>
            <a:r>
              <a:rPr lang="en-GB" sz="1150" dirty="0"/>
              <a:t>كيف </a:t>
            </a:r>
            <a:r>
              <a:rPr lang="ar-SA" sz="1150" dirty="0"/>
              <a:t>قاموا بحل</a:t>
            </a:r>
            <a:r>
              <a:rPr lang="en-GB" sz="1150" dirty="0"/>
              <a:t> المشكلة</a:t>
            </a:r>
          </a:p>
          <a:p>
            <a:pPr algn="r" rtl="1"/>
            <a:r>
              <a:rPr lang="en-GB" sz="1150" dirty="0"/>
              <a:t>راجع </a:t>
            </a:r>
            <a:r>
              <a:rPr lang="ar-SA" sz="1150" dirty="0"/>
              <a:t> و استكمل مع </a:t>
            </a:r>
            <a:r>
              <a:rPr lang="en-GB" sz="1150" dirty="0"/>
              <a:t>دليل دراسة الحالة في الصفحة التالية</a:t>
            </a:r>
          </a:p>
          <a:p>
            <a:pPr marL="0" indent="0" algn="r" rtl="1">
              <a:buNone/>
            </a:pPr>
            <a:r>
              <a:rPr lang="en-GB" sz="1150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sz="1150" dirty="0"/>
          </a:p>
          <a:p>
            <a:pPr marL="0" indent="0" algn="r" rtl="1">
              <a:buNone/>
            </a:pPr>
            <a:r>
              <a:rPr lang="ar-SA" sz="1150" b="1" dirty="0"/>
              <a:t>يتبع</a:t>
            </a:r>
            <a:r>
              <a:rPr lang="en-GB" sz="1150" b="1" dirty="0">
                <a:sym typeface="Wingdings" panose="05000000000000000000" pitchFamily="2" charset="2"/>
              </a:rPr>
              <a:t></a:t>
            </a:r>
            <a:endParaRPr lang="en-GB" sz="1150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D8892F9-F4D0-50BA-976D-2909B4B4C6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D0AD014C-6E4B-C8A5-3583-8A315CB5AAC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96327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marL="0" indent="0" algn="r" rtl="1">
              <a:buNone/>
            </a:pPr>
            <a:r>
              <a:rPr lang="en-GB" b="1" dirty="0"/>
              <a:t>دليل دراسة الحالة</a:t>
            </a:r>
          </a:p>
          <a:p>
            <a:pPr algn="r" rtl="1"/>
            <a:r>
              <a:rPr lang="ar-SA" b="1" dirty="0"/>
              <a:t>ال</a:t>
            </a:r>
            <a:r>
              <a:rPr lang="en-GB" b="1" dirty="0"/>
              <a:t>تعرف على المشاكل</a:t>
            </a:r>
          </a:p>
          <a:p>
            <a:pPr lvl="1" algn="r" rtl="1"/>
            <a:r>
              <a:rPr lang="en-GB" dirty="0"/>
              <a:t>ال</a:t>
            </a:r>
            <a:r>
              <a:rPr lang="ar-SA" dirty="0"/>
              <a:t>نزوح</a:t>
            </a:r>
            <a:endParaRPr lang="en-GB" dirty="0"/>
          </a:p>
          <a:p>
            <a:pPr lvl="1" algn="r" rtl="1"/>
            <a:r>
              <a:rPr lang="ar-SA" dirty="0"/>
              <a:t>عدم </a:t>
            </a:r>
            <a:r>
              <a:rPr lang="en-GB" dirty="0"/>
              <a:t>الوصول إلى المدرسة</a:t>
            </a:r>
          </a:p>
          <a:p>
            <a:pPr lvl="1" algn="r" rtl="1"/>
            <a:r>
              <a:rPr lang="en-GB" dirty="0"/>
              <a:t>إعاقة الطفل الجسدية ليست هي المشكلة أو ال</a:t>
            </a:r>
            <a:r>
              <a:rPr lang="ar-SA" dirty="0"/>
              <a:t>مخاوف</a:t>
            </a:r>
            <a:r>
              <a:rPr lang="en-GB" dirty="0"/>
              <a:t>. ال</a:t>
            </a:r>
            <a:r>
              <a:rPr lang="ar-SA" dirty="0"/>
              <a:t>مخاوف</a:t>
            </a:r>
            <a:r>
              <a:rPr lang="en-GB" dirty="0"/>
              <a:t> ه</a:t>
            </a:r>
            <a:r>
              <a:rPr lang="ar-SA" dirty="0"/>
              <a:t>ي</a:t>
            </a:r>
            <a:r>
              <a:rPr lang="en-GB" dirty="0"/>
              <a:t> الإقصاء الناجم عن الحواجز في البيئة وداخل المجتمع</a:t>
            </a:r>
          </a:p>
          <a:p>
            <a:pPr algn="r" rtl="1"/>
            <a:r>
              <a:rPr lang="ar-SA" b="1" noProof="0" dirty="0"/>
              <a:t>تحليل الأسباب</a:t>
            </a:r>
            <a:endParaRPr lang="en-GB" b="1" dirty="0"/>
          </a:p>
          <a:p>
            <a:pPr lvl="1" algn="r" rtl="1"/>
            <a:r>
              <a:rPr lang="en-GB" dirty="0"/>
              <a:t>يتسبب النزاع المسلح في النزوح - ولا يمكن معالجة ذلك من خلال إدارة الحالة. يمكن لأخصائي ال</a:t>
            </a:r>
            <a:r>
              <a:rPr lang="ar-SA" dirty="0"/>
              <a:t>حالة</a:t>
            </a:r>
            <a:r>
              <a:rPr lang="en-GB" dirty="0"/>
              <a:t> دعم الطفل</a:t>
            </a:r>
            <a:r>
              <a:rPr lang="ar-SA" dirty="0"/>
              <a:t>ة</a:t>
            </a:r>
            <a:r>
              <a:rPr lang="en-GB" dirty="0"/>
              <a:t> ووالد</a:t>
            </a:r>
            <a:r>
              <a:rPr lang="ar-SA" dirty="0"/>
              <a:t>ت</a:t>
            </a:r>
            <a:r>
              <a:rPr lang="en-GB" dirty="0"/>
              <a:t>ها للتعامل مع هذا الأمر ، ولكن لا يمكن حله من خلال إدارة الحالة.</a:t>
            </a:r>
          </a:p>
          <a:p>
            <a:pPr lvl="1" algn="r" rtl="1"/>
            <a:r>
              <a:rPr lang="en-GB" dirty="0"/>
              <a:t>الحواجز المؤسسية والسلوكية التي تسبب الاستبعاد من المدرسة وتحد من الوصول إلى التعليم - يمكن معالجة ذلك من خلال إدارة الحالة</a:t>
            </a:r>
          </a:p>
          <a:p>
            <a:pPr algn="r" rtl="1"/>
            <a:r>
              <a:rPr lang="en-GB" b="1" dirty="0"/>
              <a:t>تبادل الأفكار حول الحلول الممكنة</a:t>
            </a:r>
          </a:p>
          <a:p>
            <a:pPr lvl="1" algn="r" rtl="1"/>
            <a:r>
              <a:rPr lang="ar-SA" dirty="0"/>
              <a:t>مقابلة مدير</a:t>
            </a:r>
            <a:r>
              <a:rPr lang="en-GB" dirty="0"/>
              <a:t>المدرسة وال</a:t>
            </a:r>
            <a:r>
              <a:rPr lang="ar-SA" dirty="0"/>
              <a:t>مناصرة لدمج </a:t>
            </a:r>
            <a:r>
              <a:rPr lang="en-GB" dirty="0"/>
              <a:t>الأطفال ذوي الإ</a:t>
            </a:r>
            <a:r>
              <a:rPr lang="ar-SA" dirty="0"/>
              <a:t>حتياجات الخاصة</a:t>
            </a:r>
            <a:r>
              <a:rPr lang="en-GB" dirty="0"/>
              <a:t> والوصو</a:t>
            </a:r>
            <a:r>
              <a:rPr lang="ar-SA" dirty="0"/>
              <a:t>ل لزينة</a:t>
            </a:r>
            <a:endParaRPr lang="en-GB" dirty="0"/>
          </a:p>
          <a:p>
            <a:pPr lvl="1" algn="r" rtl="1"/>
            <a:r>
              <a:rPr lang="en-GB" dirty="0"/>
              <a:t>تنظيم مساعدة إضافية لزي</a:t>
            </a:r>
            <a:r>
              <a:rPr lang="ar-SA" dirty="0"/>
              <a:t>نة</a:t>
            </a:r>
            <a:r>
              <a:rPr lang="en-GB" dirty="0"/>
              <a:t> في المدرسة من خلال المتطوعين المجتمعيين إذا لزم الأمر</a:t>
            </a:r>
          </a:p>
          <a:p>
            <a:pPr lvl="1" algn="r" rtl="1"/>
            <a:r>
              <a:rPr lang="ar-SA" dirty="0"/>
              <a:t>تحديد</a:t>
            </a:r>
            <a:r>
              <a:rPr lang="en-GB" dirty="0"/>
              <a:t> المدارس الأخرى في المنطقة</a:t>
            </a:r>
          </a:p>
          <a:p>
            <a:pPr lvl="1" algn="r" rtl="1"/>
            <a:r>
              <a:rPr lang="en-GB" dirty="0"/>
              <a:t>ضع في اعتبارك التعليم في المنزل</a:t>
            </a:r>
          </a:p>
          <a:p>
            <a:pPr lvl="1" algn="r" rtl="1"/>
            <a:r>
              <a:rPr lang="en-GB" dirty="0"/>
              <a:t>ملاحظة: يمكن أن يشمل العصف الذهني جميع أنواع الأفكار المختلفة ، حتى تلك غير الواقعية أو غير الأفضل .</a:t>
            </a:r>
          </a:p>
        </p:txBody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D0AD014C-6E4B-C8A5-3583-8A315CB5AAC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1150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مدة الجلسة الأولى</a:t>
            </a:r>
            <a:r>
              <a:rPr lang="ar-SA" b="1" dirty="0"/>
              <a:t>: ٣٠ دقيقة</a:t>
            </a:r>
            <a:endParaRPr lang="en-GB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8570F181-3B21-2440-8B84-6B266B48A8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1263F148-476C-3D7F-7FE3-D3DDC6FCBF0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1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عرض الشريحة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1947FEFC-9F7C-2F2C-2032-C04D4A4786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EF99E3E0-9729-EAD8-0E88-B6F4414F190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80684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1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GB" b="1" dirty="0"/>
              <a:t>الجلسة الثالثة: </a:t>
            </a:r>
            <a:r>
              <a:rPr lang="ar-SA" b="1" dirty="0"/>
              <a:t>ساعة و ١٥ دقيقة</a:t>
            </a:r>
            <a:endParaRPr lang="en-GB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89B8B693-DD46-68D0-4FDE-3340FA33DE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3C714894-DFB3-48BD-2C62-B9B856DE6E7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46961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i="1" dirty="0"/>
              <a:t>من الممكن أن يكون للناس آراء أو وجهات نظر مختلفة حول مشكلة أو قضية أو طريقة للمضي قدمًا. في بعض الأحيان يمكن أن يتسبب هذا في حدوث </a:t>
            </a:r>
            <a:r>
              <a:rPr lang="ar-SA" i="1" dirty="0"/>
              <a:t>خلاف</a:t>
            </a:r>
            <a:r>
              <a:rPr lang="en-GB" i="1" dirty="0"/>
              <a:t>.</a:t>
            </a:r>
          </a:p>
          <a:p>
            <a:pPr algn="r" rtl="1"/>
            <a:r>
              <a:rPr lang="en-GB" i="1" dirty="0"/>
              <a:t>في هذه الحالات</a:t>
            </a:r>
            <a:r>
              <a:rPr lang="ar-SA" i="1" dirty="0"/>
              <a:t>، </a:t>
            </a:r>
            <a:r>
              <a:rPr lang="en-GB" i="1" dirty="0"/>
              <a:t>سيتعين على أخصائي الحالة التفاوض بشأن النزاعات المحتملة وإدارتها بشكل بناء.</a:t>
            </a:r>
          </a:p>
          <a:p>
            <a:pPr algn="r" rtl="1"/>
            <a:r>
              <a:rPr lang="en-GB" i="1" dirty="0">
                <a:sym typeface="Arial"/>
              </a:rPr>
              <a:t>هل كان عليك التفاوض من قبل مع </a:t>
            </a:r>
            <a:r>
              <a:rPr lang="ar-SA" i="1" dirty="0">
                <a:sym typeface="Arial"/>
              </a:rPr>
              <a:t>ال</a:t>
            </a:r>
            <a:r>
              <a:rPr lang="en-GB" i="1" dirty="0">
                <a:sym typeface="Arial"/>
              </a:rPr>
              <a:t>طفل أو أحد الوالدين أو مقدم رعاية أو شخص بالغ موثوق به؟</a:t>
            </a:r>
          </a:p>
          <a:p>
            <a:pPr lvl="1" algn="r" rtl="1"/>
            <a:r>
              <a:rPr lang="ar-SA" dirty="0"/>
              <a:t>ت</a:t>
            </a:r>
            <a:r>
              <a:rPr lang="en-GB" dirty="0"/>
              <a:t>شج</a:t>
            </a:r>
            <a:r>
              <a:rPr lang="ar-SA" dirty="0"/>
              <a:t>ي</a:t>
            </a:r>
            <a:r>
              <a:rPr lang="en-GB" dirty="0"/>
              <a:t>ع المشاركين على </a:t>
            </a:r>
            <a:r>
              <a:rPr lang="ar-SA" dirty="0"/>
              <a:t>مشاركة الإجابات</a:t>
            </a:r>
            <a:endParaRPr lang="en-GB" dirty="0"/>
          </a:p>
          <a:p>
            <a:pPr lvl="1" algn="r" rtl="1"/>
            <a:r>
              <a:rPr lang="en-GB" dirty="0"/>
              <a:t>اكتب الردود على اللوح الورقي</a:t>
            </a:r>
            <a:endParaRPr lang="en-BE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6FECA2F-B290-6C99-A907-F9D6AA5C88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347F7A4B-A3A1-B887-1259-4DB9AE73FF7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741444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كما هو الحال في حل المشكلات</a:t>
            </a:r>
            <a:r>
              <a:rPr lang="ar-SA" i="1" dirty="0"/>
              <a:t>، </a:t>
            </a:r>
            <a:r>
              <a:rPr lang="en-GB" i="1" dirty="0"/>
              <a:t>يمكن </a:t>
            </a:r>
            <a:r>
              <a:rPr lang="ar-SA" i="1" dirty="0"/>
              <a:t>لأخصائي الحالة </a:t>
            </a:r>
            <a:r>
              <a:rPr lang="en-GB" i="1" dirty="0"/>
              <a:t>اتخاذ بضع خطوات للتعامل مع </a:t>
            </a:r>
            <a:r>
              <a:rPr lang="ar-SA" i="1" dirty="0"/>
              <a:t>خلاف</a:t>
            </a:r>
            <a:r>
              <a:rPr lang="en-GB" i="1" dirty="0"/>
              <a:t> أو موقف يحتاج فيه إلى التفاوض مع الآخرين.</a:t>
            </a:r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i="1" dirty="0"/>
              <a:t>تحتاج إلى معرفة ما يهتم به كل طرف فيما يتعلق بالمشكلة عند التفاوض</a:t>
            </a:r>
          </a:p>
          <a:p>
            <a:pPr algn="r" rtl="1"/>
            <a:r>
              <a:rPr lang="en-GB" i="1" dirty="0"/>
              <a:t>من خلال القيام بذلك</a:t>
            </a:r>
            <a:r>
              <a:rPr lang="ar-SA" i="1" dirty="0"/>
              <a:t>، </a:t>
            </a:r>
            <a:r>
              <a:rPr lang="en-GB" i="1" dirty="0"/>
              <a:t>يمكنك العثور على </a:t>
            </a:r>
            <a:r>
              <a:rPr lang="ar-SA" i="1" dirty="0"/>
              <a:t>مجالات</a:t>
            </a:r>
            <a:r>
              <a:rPr lang="en-GB" i="1" dirty="0"/>
              <a:t> قد </a:t>
            </a:r>
            <a:r>
              <a:rPr lang="ar-SA" i="1" dirty="0"/>
              <a:t>ت</a:t>
            </a:r>
            <a:r>
              <a:rPr lang="en-GB" i="1" dirty="0"/>
              <a:t>كون فيها </a:t>
            </a:r>
            <a:r>
              <a:rPr lang="ar-SA" i="1" dirty="0"/>
              <a:t>بعض التسوية </a:t>
            </a:r>
            <a:r>
              <a:rPr lang="en-GB" i="1" dirty="0"/>
              <a:t>ممكن</a:t>
            </a:r>
            <a:r>
              <a:rPr lang="ar-SA" i="1" dirty="0"/>
              <a:t>ة</a:t>
            </a:r>
            <a:endParaRPr lang="en-GB" i="1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7E6B783-EBCD-DB82-0184-319D28D635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475DEF76-8A6F-E1DE-A783-E64BD3D5DF7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76301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يعتمد التفاوض الناجح على :</a:t>
            </a:r>
          </a:p>
          <a:p>
            <a:pPr lvl="1" algn="r" rtl="1"/>
            <a:r>
              <a:rPr lang="en-GB" i="1" dirty="0"/>
              <a:t>مهارات التواصل </a:t>
            </a:r>
            <a:r>
              <a:rPr lang="ar-SA" i="1" dirty="0"/>
              <a:t>ل</a:t>
            </a:r>
            <a:r>
              <a:rPr lang="en-GB" i="1" dirty="0"/>
              <a:t>أخصائي الحالة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مهارات 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الدعم النفسي الاجتماعي</a:t>
            </a:r>
            <a:r>
              <a:rPr lang="en-GB" i="1" dirty="0"/>
              <a:t> الأساسية</a:t>
            </a:r>
            <a:r>
              <a:rPr lang="ar-SA" i="1" dirty="0"/>
              <a:t> </a:t>
            </a:r>
            <a:r>
              <a:rPr lang="en-GB" i="1" dirty="0"/>
              <a:t>أخصائي الحالة (أي القدرة على إنشاء حوار صادق يمكن من خلاله مشاركة الأفكار بشكل </a:t>
            </a:r>
            <a:r>
              <a:rPr lang="ar-SA" i="1" dirty="0"/>
              <a:t>صريح)</a:t>
            </a:r>
            <a:endParaRPr lang="en-GB" i="1" dirty="0"/>
          </a:p>
          <a:p>
            <a:pPr algn="r" rtl="1"/>
            <a:r>
              <a:rPr lang="en-GB" i="1" dirty="0"/>
              <a:t>لإنشاء حوار مفتوح وصادق:</a:t>
            </a:r>
          </a:p>
          <a:p>
            <a:pPr lvl="1" algn="r" rtl="1"/>
            <a:r>
              <a:rPr lang="en-GB" b="1" i="1" dirty="0"/>
              <a:t>يجب أن يكون هناك احترام متبادل:</a:t>
            </a:r>
            <a:r>
              <a:rPr lang="en-GB" i="1" dirty="0"/>
              <a:t>يمكن التعبير عن الاحترام من خلال التحدث بصدق والاستماع الفعال للآخرين.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="1" i="1" dirty="0"/>
              <a:t>يجب على أخصائي الحالة</a:t>
            </a:r>
            <a:r>
              <a:rPr lang="ar-SA" b="1" i="1" dirty="0"/>
              <a:t> </a:t>
            </a:r>
            <a:r>
              <a:rPr lang="en-GB" b="1" i="1" dirty="0"/>
              <a:t>البحث عن ال</a:t>
            </a:r>
            <a:r>
              <a:rPr lang="ar-SA" b="1" i="1" dirty="0"/>
              <a:t>مصالح</a:t>
            </a:r>
            <a:r>
              <a:rPr lang="en-GB" b="1" i="1" dirty="0"/>
              <a:t> والأهداف المشتركة:</a:t>
            </a:r>
            <a:r>
              <a:rPr lang="en-GB" i="1" dirty="0"/>
              <a:t>المصالح أو الأهداف المتبادلة هي سبب الاستثمار في الحوار والبدء في التفاوض</a:t>
            </a:r>
          </a:p>
          <a:p>
            <a:pPr algn="r" rtl="1"/>
            <a:r>
              <a:rPr lang="en-GB" i="1" dirty="0"/>
              <a:t>اعتمادًا على الموقف وال</a:t>
            </a:r>
            <a:r>
              <a:rPr lang="ar-SA" i="1" dirty="0"/>
              <a:t>مصالح</a:t>
            </a:r>
            <a:r>
              <a:rPr lang="en-GB" i="1" dirty="0"/>
              <a:t> المعنية</a:t>
            </a:r>
            <a:r>
              <a:rPr lang="ar-SA" i="1" dirty="0"/>
              <a:t>، </a:t>
            </a:r>
            <a:r>
              <a:rPr lang="en-GB" i="1" dirty="0"/>
              <a:t>سيستخدم أخصائي الحالة استراتيجية يكون فيها:</a:t>
            </a:r>
          </a:p>
          <a:p>
            <a:pPr lvl="1" algn="r" rtl="1"/>
            <a:r>
              <a:rPr lang="ar-SA" i="1" dirty="0"/>
              <a:t>حازم</a:t>
            </a:r>
            <a:endParaRPr lang="en-GB" i="1" dirty="0"/>
          </a:p>
          <a:p>
            <a:pPr lvl="1" algn="r" rtl="1"/>
            <a:r>
              <a:rPr lang="ar-SA" i="1" dirty="0"/>
              <a:t>متعاون</a:t>
            </a:r>
            <a:endParaRPr lang="en-GB" i="1" dirty="0"/>
          </a:p>
          <a:p>
            <a:pPr lvl="1" algn="r" rtl="1"/>
            <a:r>
              <a:rPr lang="en-GB" i="1" dirty="0"/>
              <a:t>مزيج من الاثنين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579D01E-1362-0938-D45C-A74B272CCD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0FF3AD4E-9A12-FCDE-DB56-192E674CA24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696180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US" i="1" dirty="0"/>
              <a:t>هناك خمس استراتيجيات مختلفة للتفاوض وإدارة ال</a:t>
            </a:r>
            <a:r>
              <a:rPr lang="ar-SA" i="1" dirty="0"/>
              <a:t>نزاع</a:t>
            </a:r>
            <a:r>
              <a:rPr lang="en-US" i="1" dirty="0"/>
              <a:t>.</a:t>
            </a:r>
          </a:p>
          <a:p>
            <a:pPr algn="r" rtl="1"/>
            <a:r>
              <a:rPr lang="en-US" i="1" dirty="0"/>
              <a:t>تتضمن هذه الاستراتيجيات مواقف مختلفة تجاه الحزم والتعاون.</a:t>
            </a:r>
          </a:p>
          <a:p>
            <a:pPr algn="r" rtl="1"/>
            <a:r>
              <a:rPr lang="en-US" dirty="0"/>
              <a:t>عرض الشريحة</a:t>
            </a:r>
          </a:p>
          <a:p>
            <a:pPr lvl="1" algn="r" rtl="1"/>
            <a:r>
              <a:rPr lang="ar-SA" b="1" i="1" dirty="0"/>
              <a:t>ال</a:t>
            </a:r>
            <a:r>
              <a:rPr lang="en-US" b="1" i="1" dirty="0"/>
              <a:t>تجنب:</a:t>
            </a:r>
            <a:r>
              <a:rPr lang="ar-SA" b="1" i="1" dirty="0"/>
              <a:t> </a:t>
            </a:r>
            <a:r>
              <a:rPr lang="en-US" i="1" dirty="0"/>
              <a:t>ي</a:t>
            </a:r>
            <a:r>
              <a:rPr lang="ar-SA" i="1" dirty="0"/>
              <a:t>حدد</a:t>
            </a:r>
            <a:r>
              <a:rPr lang="en-US" i="1" dirty="0"/>
              <a:t> الشخص </a:t>
            </a:r>
            <a:r>
              <a:rPr lang="ar-SA" i="1" dirty="0"/>
              <a:t>النزاع </a:t>
            </a:r>
            <a:r>
              <a:rPr lang="en-US" i="1" dirty="0"/>
              <a:t>ولكنه لا يريد معالجة المشكلة بل يتجنبه</a:t>
            </a:r>
            <a:r>
              <a:rPr lang="ar-SA" i="1" dirty="0"/>
              <a:t>ا</a:t>
            </a:r>
            <a:r>
              <a:rPr lang="en-US" i="1" dirty="0"/>
              <a:t>. بما أنه لم يتم فعل أي شيء</a:t>
            </a:r>
            <a:r>
              <a:rPr lang="ar-SA" i="1" dirty="0"/>
              <a:t>، </a:t>
            </a:r>
            <a:r>
              <a:rPr lang="en-US" i="1" dirty="0"/>
              <a:t>سيخسر الطرف</a:t>
            </a:r>
            <a:r>
              <a:rPr lang="ar-SA" i="1" dirty="0"/>
              <a:t>ي</a:t>
            </a:r>
            <a:r>
              <a:rPr lang="en-US" i="1" dirty="0"/>
              <a:t>ن.</a:t>
            </a:r>
          </a:p>
          <a:p>
            <a:pPr lvl="1" algn="r" rtl="1"/>
            <a:r>
              <a:rPr lang="ar-SA" b="1" i="1" dirty="0"/>
              <a:t>المراعا</a:t>
            </a:r>
            <a:r>
              <a:rPr lang="en-US" b="1" i="1" dirty="0"/>
              <a:t>ة:</a:t>
            </a:r>
            <a:r>
              <a:rPr lang="ar-SA" b="1" i="1" dirty="0"/>
              <a:t> </a:t>
            </a:r>
            <a:r>
              <a:rPr lang="en-US" i="1" dirty="0"/>
              <a:t>يحاول الشخص إرضاء الآخرين فقط ولا يدافع عن مصالحهم الخاصة.</a:t>
            </a:r>
          </a:p>
          <a:p>
            <a:pPr lvl="1" algn="r" rtl="1"/>
            <a:r>
              <a:rPr lang="ar-SA" b="1" i="1" dirty="0"/>
              <a:t>ال</a:t>
            </a:r>
            <a:r>
              <a:rPr lang="en-US" b="1" i="1" dirty="0"/>
              <a:t>م</a:t>
            </a:r>
            <a:r>
              <a:rPr lang="ar-SA" b="1" i="1" dirty="0"/>
              <a:t>ن</a:t>
            </a:r>
            <a:r>
              <a:rPr lang="en-US" b="1" i="1" dirty="0"/>
              <a:t>ا</a:t>
            </a:r>
            <a:r>
              <a:rPr lang="ar-SA" b="1" i="1" dirty="0"/>
              <a:t>فس</a:t>
            </a:r>
            <a:r>
              <a:rPr lang="en-US" b="1" i="1" dirty="0"/>
              <a:t>ة:</a:t>
            </a:r>
            <a:r>
              <a:rPr lang="en-US" i="1" dirty="0"/>
              <a:t>يحاول الشخص فقط تحقيق أهدافه و</a:t>
            </a:r>
            <a:r>
              <a:rPr lang="ar-SA" i="1" dirty="0"/>
              <a:t>مصالح</a:t>
            </a:r>
            <a:r>
              <a:rPr lang="en-US" i="1" dirty="0"/>
              <a:t>ه ولا يتعاون مع الآخرين لتلبية </a:t>
            </a:r>
            <a:r>
              <a:rPr lang="ar-SA" i="1" dirty="0"/>
              <a:t>مصالحهم</a:t>
            </a:r>
            <a:r>
              <a:rPr lang="en-US" i="1" dirty="0"/>
              <a:t> أو أهدافهم أيضًا.</a:t>
            </a:r>
          </a:p>
          <a:p>
            <a:pPr lvl="1" algn="r" rtl="1"/>
            <a:r>
              <a:rPr lang="ar-SA" b="1" i="1" dirty="0"/>
              <a:t>ال</a:t>
            </a:r>
            <a:r>
              <a:rPr lang="en-US" b="1" i="1" dirty="0"/>
              <a:t>تعاون:</a:t>
            </a:r>
            <a:r>
              <a:rPr lang="ar-SA" b="1" i="1" dirty="0"/>
              <a:t> </a:t>
            </a:r>
            <a:r>
              <a:rPr lang="en-US" i="1" dirty="0"/>
              <a:t>يحاول الشخص تلبية مصالحه الخاصة ومصالح الآخرين في محاولة لإيجاد </a:t>
            </a:r>
            <a:r>
              <a:rPr lang="ar-SA" i="1" dirty="0"/>
              <a:t>ال</a:t>
            </a:r>
            <a:r>
              <a:rPr lang="en-US" i="1" dirty="0"/>
              <a:t>ربح لكلا الطرفين.</a:t>
            </a:r>
          </a:p>
          <a:p>
            <a:pPr lvl="1" algn="r" rtl="1"/>
            <a:r>
              <a:rPr lang="ar-SA" b="1" i="1" dirty="0"/>
              <a:t>ال</a:t>
            </a:r>
            <a:r>
              <a:rPr lang="en-US" b="1" i="1" dirty="0"/>
              <a:t>مساومة:</a:t>
            </a:r>
            <a:r>
              <a:rPr lang="ar-SA" b="1" i="1" dirty="0"/>
              <a:t> </a:t>
            </a:r>
            <a:r>
              <a:rPr lang="en-US" i="1" dirty="0"/>
              <a:t>الأطراف المتفاوضة على استعداد للتخلي عن بعض أهدافهم أو مصالحهم من أجل التوصل إلى اتفاق. يتفاوضون للالتقاء في مكان ما في الوسط وكلاهما يفوز ويخسر </a:t>
            </a:r>
            <a:r>
              <a:rPr lang="ar-SA" i="1" dirty="0"/>
              <a:t>القليل</a:t>
            </a:r>
            <a:r>
              <a:rPr lang="en-US" i="1" dirty="0"/>
              <a:t>.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يمكنك ال</a:t>
            </a:r>
            <a:r>
              <a:rPr lang="ar-SA" i="1" dirty="0"/>
              <a:t>اطلاع</a:t>
            </a:r>
            <a:r>
              <a:rPr lang="en-US" i="1" dirty="0"/>
              <a:t> على هذه الاستراتيجيات </a:t>
            </a:r>
            <a:r>
              <a:rPr lang="ar-SA" i="1" dirty="0"/>
              <a:t>في </a:t>
            </a:r>
            <a:r>
              <a:rPr lang="ar-SA" b="1" i="1" dirty="0"/>
              <a:t>صفحة دليل العمل ٤٣</a:t>
            </a:r>
            <a:r>
              <a:rPr lang="en-US" b="1" i="1" dirty="0"/>
              <a:t>: استراتيجيات التفاوض</a:t>
            </a:r>
          </a:p>
          <a:p>
            <a:pPr algn="r" rtl="1"/>
            <a:r>
              <a:rPr lang="ar-SA" b="1" i="1" dirty="0"/>
              <a:t>ال</a:t>
            </a:r>
            <a:r>
              <a:rPr lang="en-US" b="1" i="1" dirty="0"/>
              <a:t>تعاون</a:t>
            </a:r>
            <a:r>
              <a:rPr lang="ar-SA" b="1" i="1" dirty="0"/>
              <a:t> </a:t>
            </a:r>
            <a:r>
              <a:rPr lang="en-US" i="1" dirty="0"/>
              <a:t>و</a:t>
            </a:r>
            <a:r>
              <a:rPr lang="ar-SA" b="1" i="1" dirty="0"/>
              <a:t>ال</a:t>
            </a:r>
            <a:r>
              <a:rPr lang="en-US" b="1" i="1" dirty="0"/>
              <a:t>مساومة</a:t>
            </a:r>
            <a:r>
              <a:rPr lang="ar-SA" b="1" i="1" dirty="0"/>
              <a:t> </a:t>
            </a:r>
            <a:r>
              <a:rPr lang="en-US" i="1" dirty="0"/>
              <a:t>تعتبر استراتيجيات التفاوض الموجهة نحو الحلول حيث يفوز كلا الطرفين </a:t>
            </a:r>
            <a:r>
              <a:rPr lang="ar-SA" i="1" dirty="0"/>
              <a:t>(</a:t>
            </a:r>
            <a:r>
              <a:rPr lang="en-US" i="1" dirty="0"/>
              <a:t>بعض</a:t>
            </a:r>
            <a:r>
              <a:rPr lang="ar-SA" i="1" dirty="0"/>
              <a:t> الشيئ) </a:t>
            </a:r>
            <a:r>
              <a:rPr lang="en-US" i="1" dirty="0"/>
              <a:t>إذا تم تطبيق هذه الاستراتيجيات بنجاح.</a:t>
            </a:r>
          </a:p>
          <a:p>
            <a:pPr algn="r" rtl="1"/>
            <a:r>
              <a:rPr lang="en-US" i="1" dirty="0"/>
              <a:t>بالنسبة إلى أخصائي الحالة</a:t>
            </a:r>
            <a:r>
              <a:rPr lang="ar-SA" i="1" dirty="0"/>
              <a:t>، </a:t>
            </a:r>
            <a:r>
              <a:rPr lang="en-US" i="1" dirty="0"/>
              <a:t>يعتمد اتخاذ </a:t>
            </a:r>
            <a:r>
              <a:rPr lang="ar-SA" i="1" dirty="0"/>
              <a:t>ال</a:t>
            </a:r>
            <a:r>
              <a:rPr lang="en-US" i="1" dirty="0"/>
              <a:t>قرار بشأن استراتيجية التفاوض على الموقف والمصالح التي تكون على المحك بالضبط. في بعض الأحيان سيحتاج أخصائي الحالة إلى أن يكون حازمًا جدًا.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604B9B1-BCB4-514E-9CE9-CF60982D1D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B10276CE-4BE7-5DD7-6105-A0BA9E8C196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292937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r" rtl="1">
              <a:buNone/>
            </a:pPr>
            <a:r>
              <a:rPr lang="en-GB" b="1" dirty="0"/>
              <a:t>التك</a:t>
            </a:r>
            <a:r>
              <a:rPr lang="ar-SA" b="1" dirty="0"/>
              <a:t>ي</a:t>
            </a:r>
            <a:r>
              <a:rPr lang="en-GB" b="1" dirty="0"/>
              <a:t>يف </a:t>
            </a:r>
            <a:r>
              <a:rPr lang="ar-SA" b="1" dirty="0"/>
              <a:t>بحسب</a:t>
            </a:r>
            <a:r>
              <a:rPr lang="en-GB" b="1" dirty="0"/>
              <a:t> السياق</a:t>
            </a:r>
          </a:p>
          <a:p>
            <a:pPr algn="r" rtl="1"/>
            <a:r>
              <a:rPr lang="en-GB" dirty="0"/>
              <a:t>يمكن تكييف دراسة الحالة لتتناسب مع السياق المحلي.</a:t>
            </a:r>
          </a:p>
          <a:p>
            <a:pPr marL="0" lv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US" i="1" dirty="0"/>
              <a:t>سنقوم بتمرين سنحاول فيه تحديد استراتيجيتنا بناءً على الموقف والمصالح المعنية</a:t>
            </a:r>
          </a:p>
          <a:p>
            <a:pPr algn="r" rtl="1"/>
            <a:r>
              <a:rPr lang="en-GB" dirty="0"/>
              <a:t>قسّم المشاركين في مجموعات من </a:t>
            </a:r>
            <a:r>
              <a:rPr lang="ar-SA" dirty="0"/>
              <a:t>٣</a:t>
            </a:r>
            <a:r>
              <a:rPr lang="en-GB" dirty="0"/>
              <a:t> إلى </a:t>
            </a:r>
            <a:r>
              <a:rPr lang="ar-SA" dirty="0"/>
              <a:t>٥</a:t>
            </a:r>
            <a:r>
              <a:rPr lang="en-GB" dirty="0"/>
              <a:t> أشخاص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 ال</a:t>
            </a:r>
            <a:r>
              <a:rPr lang="en-GB" b="1" dirty="0"/>
              <a:t>صفحة </a:t>
            </a:r>
            <a:r>
              <a:rPr lang="ar-SA" b="1" dirty="0"/>
              <a:t>٤٤-٤٥</a:t>
            </a:r>
            <a:r>
              <a:rPr lang="en-GB" b="1" dirty="0"/>
              <a:t>: التفاوض في إدارة الحالة</a:t>
            </a:r>
          </a:p>
          <a:p>
            <a:pPr algn="r" rtl="1"/>
            <a:r>
              <a:rPr lang="en-GB" dirty="0"/>
              <a:t>قم بتعيين حالة روبرتو إلى نصف المجموعات و</a:t>
            </a:r>
            <a:r>
              <a:rPr lang="ar-SA" dirty="0"/>
              <a:t>حالة</a:t>
            </a:r>
            <a:r>
              <a:rPr lang="en-GB" dirty="0"/>
              <a:t> جولي للنصف الآخر</a:t>
            </a:r>
          </a:p>
          <a:p>
            <a:pPr algn="r" rtl="1"/>
            <a:r>
              <a:rPr lang="ar-SA" i="1" dirty="0"/>
              <a:t>ضمن</a:t>
            </a:r>
            <a:r>
              <a:rPr lang="en-GB" i="1" dirty="0"/>
              <a:t> مجموعتك:</a:t>
            </a:r>
          </a:p>
          <a:p>
            <a:pPr lvl="1" algn="r" rtl="1"/>
            <a:r>
              <a:rPr lang="ar-SA" i="1" dirty="0"/>
              <a:t>قم بم</a:t>
            </a:r>
            <a:r>
              <a:rPr lang="en-GB" i="1" dirty="0"/>
              <a:t>راجع</a:t>
            </a:r>
            <a:r>
              <a:rPr lang="ar-SA" i="1" dirty="0"/>
              <a:t>ة</a:t>
            </a:r>
            <a:r>
              <a:rPr lang="en-GB" i="1" dirty="0"/>
              <a:t> دراسة الحالة</a:t>
            </a:r>
          </a:p>
          <a:p>
            <a:pPr lvl="1" algn="r" rtl="1"/>
            <a:r>
              <a:rPr lang="ar-SA" i="1" dirty="0"/>
              <a:t>ت</a:t>
            </a:r>
            <a:r>
              <a:rPr lang="en-GB" i="1" dirty="0"/>
              <a:t>حد</a:t>
            </a:r>
            <a:r>
              <a:rPr lang="ar-SA" i="1" dirty="0"/>
              <a:t>ي</a:t>
            </a:r>
            <a:r>
              <a:rPr lang="en-GB" i="1" dirty="0"/>
              <a:t>د الم</a:t>
            </a:r>
            <a:r>
              <a:rPr lang="ar-SA" i="1" dirty="0"/>
              <a:t>شاركين</a:t>
            </a:r>
            <a:r>
              <a:rPr lang="en-GB" i="1" dirty="0"/>
              <a:t> والمصالح المشتركة والمصالح المتضاربة</a:t>
            </a:r>
          </a:p>
          <a:p>
            <a:pPr lvl="1" algn="r" rtl="1"/>
            <a:r>
              <a:rPr lang="ar-SA" i="1" dirty="0"/>
              <a:t>ت</a:t>
            </a:r>
            <a:r>
              <a:rPr lang="en-GB" i="1" dirty="0"/>
              <a:t>حد</a:t>
            </a:r>
            <a:r>
              <a:rPr lang="ar-SA" i="1" dirty="0"/>
              <a:t>ي</a:t>
            </a:r>
            <a:r>
              <a:rPr lang="en-GB" i="1" dirty="0"/>
              <a:t>د استراتيجية التفاوض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العمل الجماعي </a:t>
            </a:r>
            <a:r>
              <a:rPr lang="ar-SA" b="1" dirty="0"/>
              <a:t>(٣٠</a:t>
            </a:r>
            <a:r>
              <a:rPr lang="en-GB" b="1" dirty="0"/>
              <a:t> دقيقة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٣٠</a:t>
            </a:r>
            <a:r>
              <a:rPr lang="en-GB" dirty="0"/>
              <a:t> دقيقة 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dirty="0"/>
              <a:t>اطلب من المتطوعين تقديم عملهم</a:t>
            </a:r>
            <a:endParaRPr lang="en-GB" b="1" dirty="0"/>
          </a:p>
          <a:p>
            <a:pPr algn="r" rtl="1"/>
            <a:r>
              <a:rPr lang="en-GB" dirty="0"/>
              <a:t>راجع الاجابات المحتملة واستكملها في الصفحة التالية</a:t>
            </a:r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06E8C11-3888-A103-8DD1-5B9AC124DA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7B08262D-E3E2-1A36-09C2-E8FC3C9E82F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255855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الإجابات </a:t>
            </a:r>
            <a:r>
              <a:rPr lang="en-GB" b="1" dirty="0"/>
              <a:t>الممكنة</a:t>
            </a:r>
          </a:p>
          <a:p>
            <a:pPr algn="r" rtl="1"/>
            <a:r>
              <a:rPr lang="en-GB" b="1" dirty="0"/>
              <a:t>روبرتو</a:t>
            </a:r>
          </a:p>
          <a:p>
            <a:pPr lvl="1" algn="r" rtl="1"/>
            <a:r>
              <a:rPr lang="en-GB" dirty="0"/>
              <a:t>من هو ال</a:t>
            </a:r>
            <a:r>
              <a:rPr lang="ar-SA" dirty="0"/>
              <a:t>مشارك</a:t>
            </a:r>
            <a:r>
              <a:rPr lang="en-GB" dirty="0"/>
              <a:t>:</a:t>
            </a:r>
          </a:p>
          <a:p>
            <a:pPr lvl="2" algn="r" rtl="1"/>
            <a:r>
              <a:rPr lang="en-GB" dirty="0"/>
              <a:t>روبرتو</a:t>
            </a:r>
            <a:r>
              <a:rPr lang="ar-SA" dirty="0"/>
              <a:t>(ال</a:t>
            </a:r>
            <a:r>
              <a:rPr lang="en-GB" dirty="0"/>
              <a:t>طفل) ، روزا (الأم) ، بلانكا (الجارة) و</a:t>
            </a:r>
            <a:r>
              <a:rPr lang="ar-SA" dirty="0"/>
              <a:t>أخ</a:t>
            </a:r>
            <a:r>
              <a:rPr lang="en-GB" dirty="0"/>
              <a:t>صائي</a:t>
            </a:r>
            <a:r>
              <a:rPr lang="ar-SA" dirty="0"/>
              <a:t>ة</a:t>
            </a:r>
            <a:r>
              <a:rPr lang="en-GB" dirty="0"/>
              <a:t> ال</a:t>
            </a:r>
            <a:r>
              <a:rPr lang="ar-SA" dirty="0"/>
              <a:t>حالة</a:t>
            </a:r>
            <a:endParaRPr lang="en-GB" dirty="0"/>
          </a:p>
          <a:p>
            <a:pPr lvl="1" algn="r" rtl="1"/>
            <a:r>
              <a:rPr lang="ar-SA" dirty="0"/>
              <a:t>ال</a:t>
            </a:r>
            <a:r>
              <a:rPr lang="en-GB" dirty="0"/>
              <a:t>مص</a:t>
            </a:r>
            <a:r>
              <a:rPr lang="ar-SA" dirty="0"/>
              <a:t>ل</a:t>
            </a:r>
            <a:r>
              <a:rPr lang="en-GB" dirty="0"/>
              <a:t>ح</a:t>
            </a:r>
            <a:r>
              <a:rPr lang="ar-SA" dirty="0"/>
              <a:t>ة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/>
              <a:t>مشتركة:</a:t>
            </a:r>
          </a:p>
          <a:p>
            <a:pPr marL="1085850" marR="0" lvl="2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روزا وبلانكا و</a:t>
            </a:r>
            <a:r>
              <a:rPr lang="ar-SA" dirty="0"/>
              <a:t>أخ</a:t>
            </a:r>
            <a:r>
              <a:rPr lang="en-GB" dirty="0"/>
              <a:t>صائي</a:t>
            </a:r>
            <a:r>
              <a:rPr lang="ar-SA" dirty="0"/>
              <a:t>ة</a:t>
            </a:r>
            <a:r>
              <a:rPr lang="en-GB" dirty="0"/>
              <a:t> ال</a:t>
            </a:r>
            <a:r>
              <a:rPr lang="ar-SA" dirty="0"/>
              <a:t>حالة </a:t>
            </a:r>
            <a:r>
              <a:rPr lang="en-GB" dirty="0"/>
              <a:t>يهتمون بالطفل</a:t>
            </a:r>
          </a:p>
          <a:p>
            <a:pPr lvl="2" algn="r" rtl="1"/>
            <a:r>
              <a:rPr lang="en-GB" dirty="0"/>
              <a:t>يمكن أن تكون المصلحة الفضلى للطفل هي مصلحته</a:t>
            </a:r>
            <a:r>
              <a:rPr lang="ar-SA" dirty="0"/>
              <a:t>م</a:t>
            </a:r>
            <a:r>
              <a:rPr lang="en-GB" dirty="0"/>
              <a:t> المشتركة</a:t>
            </a:r>
          </a:p>
          <a:p>
            <a:pPr lvl="1" algn="r" rtl="1"/>
            <a:r>
              <a:rPr lang="ar-SA" dirty="0"/>
              <a:t>ال</a:t>
            </a:r>
            <a:r>
              <a:rPr lang="en-GB" dirty="0"/>
              <a:t>مص</a:t>
            </a:r>
            <a:r>
              <a:rPr lang="ar-SA" dirty="0"/>
              <a:t>ل</a:t>
            </a:r>
            <a:r>
              <a:rPr lang="en-GB" dirty="0"/>
              <a:t>ح</a:t>
            </a:r>
            <a:r>
              <a:rPr lang="ar-SA" dirty="0"/>
              <a:t>ة المتضاربة</a:t>
            </a:r>
            <a:r>
              <a:rPr lang="en-GB" dirty="0"/>
              <a:t> :</a:t>
            </a:r>
          </a:p>
          <a:p>
            <a:pPr lvl="2" algn="r" rtl="1"/>
            <a:r>
              <a:rPr lang="en-GB" dirty="0"/>
              <a:t>روزا لا تثق </a:t>
            </a:r>
            <a:r>
              <a:rPr lang="ar-SA" dirty="0"/>
              <a:t>ب</a:t>
            </a:r>
            <a:r>
              <a:rPr lang="en-GB" dirty="0"/>
              <a:t>بلانكا ولا </a:t>
            </a:r>
            <a:r>
              <a:rPr lang="ar-SA" dirty="0"/>
              <a:t>ب</a:t>
            </a:r>
            <a:r>
              <a:rPr lang="en-GB" dirty="0"/>
              <a:t>أخصائي</a:t>
            </a:r>
            <a:r>
              <a:rPr lang="ar-SA" dirty="0"/>
              <a:t>ة</a:t>
            </a:r>
            <a:r>
              <a:rPr lang="en-GB" dirty="0"/>
              <a:t> الحالة</a:t>
            </a:r>
          </a:p>
          <a:p>
            <a:pPr lvl="2" algn="r" rtl="1"/>
            <a:r>
              <a:rPr lang="en-GB" dirty="0"/>
              <a:t>تفضل روزا أن تُترك وحيدة (رغم أنها بحاجة إلى مساعدة)</a:t>
            </a:r>
          </a:p>
          <a:p>
            <a:pPr lvl="1" algn="r" rtl="1"/>
            <a:r>
              <a:rPr lang="ar-SA" dirty="0"/>
              <a:t>ال</a:t>
            </a:r>
            <a:r>
              <a:rPr lang="en-GB" dirty="0"/>
              <a:t>إستراتيجية:</a:t>
            </a:r>
          </a:p>
          <a:p>
            <a:pPr lvl="2" algn="r" rtl="1"/>
            <a:r>
              <a:rPr lang="ar-SA" b="1" dirty="0"/>
              <a:t>ال</a:t>
            </a:r>
            <a:r>
              <a:rPr lang="en-GB" b="1" dirty="0"/>
              <a:t>تعاون</a:t>
            </a:r>
            <a:r>
              <a:rPr lang="en-GB" dirty="0"/>
              <a:t>، مع المصلحة الفضلى للطفل باعتبارها المصلحة المشتركة ، في محاولة لإيجاد ربح للجميع.</a:t>
            </a:r>
          </a:p>
          <a:p>
            <a:pPr algn="r" rtl="1"/>
            <a:r>
              <a:rPr lang="en-GB" b="1" dirty="0"/>
              <a:t>جولي</a:t>
            </a:r>
          </a:p>
          <a:p>
            <a:pPr lvl="1" algn="r" rtl="1"/>
            <a:r>
              <a:rPr lang="en-GB" dirty="0"/>
              <a:t>من هو الم</a:t>
            </a:r>
            <a:r>
              <a:rPr lang="ar-SA" dirty="0"/>
              <a:t>شارك</a:t>
            </a:r>
            <a:endParaRPr lang="en-GB" dirty="0"/>
          </a:p>
          <a:p>
            <a:pPr lvl="2" algn="r" rtl="1"/>
            <a:r>
              <a:rPr lang="en-GB" dirty="0"/>
              <a:t>جولي </a:t>
            </a:r>
            <a:r>
              <a:rPr lang="ar-SA" dirty="0"/>
              <a:t>(الف</a:t>
            </a:r>
            <a:r>
              <a:rPr lang="en-GB" dirty="0"/>
              <a:t>تاة) والشرطة وتالا</a:t>
            </a:r>
            <a:r>
              <a:rPr lang="ar-SA" dirty="0"/>
              <a:t> (</a:t>
            </a:r>
            <a:r>
              <a:rPr lang="en-GB" dirty="0"/>
              <a:t> </a:t>
            </a:r>
            <a:r>
              <a:rPr lang="ar-SA" dirty="0"/>
              <a:t>أخ</a:t>
            </a:r>
            <a:r>
              <a:rPr lang="en-GB" dirty="0"/>
              <a:t>صائي</a:t>
            </a:r>
            <a:r>
              <a:rPr lang="ar-SA" dirty="0"/>
              <a:t>ة</a:t>
            </a:r>
            <a:r>
              <a:rPr lang="en-GB" dirty="0"/>
              <a:t> ال</a:t>
            </a:r>
            <a:r>
              <a:rPr lang="ar-SA" dirty="0"/>
              <a:t>حالة)</a:t>
            </a:r>
            <a:endParaRPr lang="en-GB" dirty="0"/>
          </a:p>
          <a:p>
            <a:pPr lvl="1" algn="r" rtl="1"/>
            <a:r>
              <a:rPr lang="ar-SA" dirty="0"/>
              <a:t>ال</a:t>
            </a:r>
            <a:r>
              <a:rPr lang="en-GB" dirty="0"/>
              <a:t>مص</a:t>
            </a:r>
            <a:r>
              <a:rPr lang="ar-SA" dirty="0"/>
              <a:t>ل</a:t>
            </a:r>
            <a:r>
              <a:rPr lang="en-GB" dirty="0"/>
              <a:t>ح</a:t>
            </a:r>
            <a:r>
              <a:rPr lang="ar-SA" dirty="0"/>
              <a:t>ة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/>
              <a:t>مشتركة</a:t>
            </a:r>
          </a:p>
          <a:p>
            <a:pPr lvl="2" algn="r" rtl="1"/>
            <a:r>
              <a:rPr lang="en-GB" dirty="0"/>
              <a:t>سلامة جولي</a:t>
            </a:r>
          </a:p>
          <a:p>
            <a:pPr lvl="2" algn="r" rtl="1"/>
            <a:r>
              <a:rPr lang="en-GB" dirty="0"/>
              <a:t>لدى كل من جولي والشرطة </a:t>
            </a:r>
            <a:r>
              <a:rPr lang="ar-SA" dirty="0"/>
              <a:t> وأخ</a:t>
            </a:r>
            <a:r>
              <a:rPr lang="en-GB" dirty="0"/>
              <a:t>صائي</a:t>
            </a:r>
            <a:r>
              <a:rPr lang="ar-SA" dirty="0"/>
              <a:t>ة</a:t>
            </a:r>
            <a:r>
              <a:rPr lang="en-GB" dirty="0"/>
              <a:t> ال</a:t>
            </a:r>
            <a:r>
              <a:rPr lang="ar-SA" dirty="0"/>
              <a:t>حالة</a:t>
            </a:r>
            <a:r>
              <a:rPr lang="en-GB" dirty="0"/>
              <a:t> </a:t>
            </a:r>
            <a:r>
              <a:rPr lang="ar-SA" dirty="0"/>
              <a:t>ذلك ك</a:t>
            </a:r>
            <a:r>
              <a:rPr lang="en-GB" dirty="0"/>
              <a:t>مصلحة مشتركة</a:t>
            </a:r>
          </a:p>
          <a:p>
            <a:pPr lvl="1" algn="r" rtl="1"/>
            <a:r>
              <a:rPr lang="ar-SA" dirty="0"/>
              <a:t>ال</a:t>
            </a:r>
            <a:r>
              <a:rPr lang="en-GB" dirty="0"/>
              <a:t>مص</a:t>
            </a:r>
            <a:r>
              <a:rPr lang="ar-SA" dirty="0"/>
              <a:t>ل</a:t>
            </a:r>
            <a:r>
              <a:rPr lang="en-GB" dirty="0"/>
              <a:t>ح</a:t>
            </a:r>
            <a:r>
              <a:rPr lang="ar-SA" dirty="0"/>
              <a:t>ة المتضاربة</a:t>
            </a:r>
            <a:r>
              <a:rPr lang="en-GB" dirty="0"/>
              <a:t> :</a:t>
            </a:r>
          </a:p>
          <a:p>
            <a:pPr lvl="2" algn="r" rtl="1"/>
            <a:r>
              <a:rPr lang="en-GB" dirty="0"/>
              <a:t>تريد الشرطة تقديم شكوى ، لكن جولي لا تريد تقديم شكوى.</a:t>
            </a:r>
          </a:p>
          <a:p>
            <a:pPr lvl="1" algn="r" rtl="1"/>
            <a:r>
              <a:rPr lang="en-GB" dirty="0"/>
              <a:t>إستراتيجية:</a:t>
            </a:r>
          </a:p>
          <a:p>
            <a:pPr lvl="2" algn="r" rtl="1"/>
            <a:r>
              <a:rPr lang="en-GB" b="1" dirty="0"/>
              <a:t>التنافس مع الشرطة.</a:t>
            </a:r>
          </a:p>
          <a:p>
            <a:pPr lvl="2" algn="r" rtl="1"/>
            <a:r>
              <a:rPr lang="en-GB" dirty="0"/>
              <a:t>تقديم شكوى ليس أولوية.</a:t>
            </a:r>
          </a:p>
          <a:p>
            <a:pPr lvl="2" algn="r" rtl="1"/>
            <a:r>
              <a:rPr lang="en-GB" dirty="0"/>
              <a:t>يجب أن </a:t>
            </a:r>
            <a:r>
              <a:rPr lang="ar-SA" dirty="0"/>
              <a:t>ت</a:t>
            </a:r>
            <a:r>
              <a:rPr lang="en-GB" dirty="0"/>
              <a:t>ضع أخصائي</a:t>
            </a:r>
            <a:r>
              <a:rPr lang="ar-SA" dirty="0"/>
              <a:t>ة</a:t>
            </a:r>
            <a:r>
              <a:rPr lang="en-GB" dirty="0"/>
              <a:t> الحالة </a:t>
            </a:r>
            <a:r>
              <a:rPr lang="ar-SA" dirty="0"/>
              <a:t>مصلحة</a:t>
            </a:r>
            <a:r>
              <a:rPr lang="en-GB" dirty="0"/>
              <a:t> ورفاه جولي </a:t>
            </a:r>
            <a:r>
              <a:rPr lang="ar-SA" dirty="0"/>
              <a:t>كأولوية </a:t>
            </a:r>
            <a:r>
              <a:rPr lang="en-GB" dirty="0"/>
              <a:t>وأن </a:t>
            </a:r>
            <a:r>
              <a:rPr lang="ar-SA" dirty="0"/>
              <a:t>ت</a:t>
            </a:r>
            <a:r>
              <a:rPr lang="en-GB" dirty="0"/>
              <a:t>شرح للشرطة أن الذهاب إلى المركز الآن غير ممكن وليس في مصلحة الطفل</a:t>
            </a:r>
            <a:r>
              <a:rPr lang="ar-SA" dirty="0"/>
              <a:t>ة.</a:t>
            </a:r>
            <a:endParaRPr lang="en-GB" dirty="0"/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dirty="0"/>
              <a:t>ال</a:t>
            </a:r>
            <a:r>
              <a:rPr lang="en-GB" dirty="0"/>
              <a:t>مص</a:t>
            </a:r>
            <a:r>
              <a:rPr lang="ar-SA" dirty="0"/>
              <a:t>ل</a:t>
            </a:r>
            <a:r>
              <a:rPr lang="en-GB" dirty="0"/>
              <a:t>ح</a:t>
            </a:r>
            <a:r>
              <a:rPr lang="ar-SA" dirty="0"/>
              <a:t>ة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/>
              <a:t>مشتركة:</a:t>
            </a:r>
          </a:p>
          <a:p>
            <a:pPr lvl="2" algn="r" rtl="1"/>
            <a:r>
              <a:rPr lang="ar-SA" dirty="0"/>
              <a:t>أخذ</a:t>
            </a:r>
            <a:r>
              <a:rPr lang="en-GB" dirty="0"/>
              <a:t> جولي إلى مكان تشعر فيه بالأمان والراحة</a:t>
            </a:r>
          </a:p>
          <a:p>
            <a:pPr lvl="1" algn="r" rtl="1"/>
            <a:r>
              <a:rPr lang="ar-SA" dirty="0"/>
              <a:t>ال</a:t>
            </a:r>
            <a:r>
              <a:rPr lang="en-GB" dirty="0"/>
              <a:t>مص</a:t>
            </a:r>
            <a:r>
              <a:rPr lang="ar-SA" dirty="0"/>
              <a:t>ل</a:t>
            </a:r>
            <a:r>
              <a:rPr lang="en-GB" dirty="0"/>
              <a:t>ح</a:t>
            </a:r>
            <a:r>
              <a:rPr lang="ar-SA" dirty="0"/>
              <a:t>ة المتضاربة</a:t>
            </a:r>
            <a:r>
              <a:rPr lang="en-GB" dirty="0"/>
              <a:t> :</a:t>
            </a:r>
          </a:p>
          <a:p>
            <a:pPr lvl="2" algn="r" rtl="1"/>
            <a:r>
              <a:rPr lang="en-GB" dirty="0"/>
              <a:t>تريد </a:t>
            </a:r>
            <a:r>
              <a:rPr lang="ar-SA" dirty="0"/>
              <a:t>تالا</a:t>
            </a:r>
            <a:r>
              <a:rPr lang="en-GB" dirty="0"/>
              <a:t>، أخصائي</a:t>
            </a:r>
            <a:r>
              <a:rPr lang="ar-SA" dirty="0"/>
              <a:t>ة</a:t>
            </a:r>
            <a:r>
              <a:rPr lang="en-GB" dirty="0"/>
              <a:t> الحالة ، إقناع جولي بالحصول على رعاية طبية</a:t>
            </a:r>
            <a:r>
              <a:rPr lang="ar-SA" dirty="0"/>
              <a:t> ( خدمات الصحة الإنجابية و الجنسية) </a:t>
            </a:r>
            <a:r>
              <a:rPr lang="en-GB" dirty="0"/>
              <a:t>بينما لا ت</a:t>
            </a:r>
            <a:r>
              <a:rPr lang="ar-SA" dirty="0"/>
              <a:t>ود</a:t>
            </a:r>
            <a:r>
              <a:rPr lang="en-GB" dirty="0"/>
              <a:t> جولي الذهاب إلى المستشفى أو</a:t>
            </a:r>
            <a:r>
              <a:rPr lang="ar-SA" dirty="0"/>
              <a:t>المركز</a:t>
            </a:r>
            <a:r>
              <a:rPr lang="en-GB" dirty="0"/>
              <a:t> الصح</a:t>
            </a:r>
            <a:r>
              <a:rPr lang="ar-SA" dirty="0"/>
              <a:t>ي</a:t>
            </a:r>
            <a:r>
              <a:rPr lang="en-GB" dirty="0"/>
              <a:t>.</a:t>
            </a:r>
          </a:p>
          <a:p>
            <a:pPr lvl="1" algn="r" rtl="1"/>
            <a:r>
              <a:rPr lang="ar-SA" dirty="0"/>
              <a:t>ال</a:t>
            </a:r>
            <a:r>
              <a:rPr lang="en-GB" dirty="0"/>
              <a:t>إستراتيجية:</a:t>
            </a:r>
          </a:p>
          <a:p>
            <a:pPr lvl="2" algn="r" rtl="1"/>
            <a:r>
              <a:rPr lang="en-GB" b="1" dirty="0"/>
              <a:t>المساومة مع جولي.</a:t>
            </a:r>
          </a:p>
          <a:p>
            <a:pPr lvl="2" algn="r" rtl="1"/>
            <a:r>
              <a:rPr lang="en-GB" dirty="0"/>
              <a:t>جولي تريد الذهاب إلى</a:t>
            </a:r>
            <a:r>
              <a:rPr lang="ar-SA" dirty="0"/>
              <a:t> ال</a:t>
            </a:r>
            <a:r>
              <a:rPr lang="en-GB" dirty="0" err="1"/>
              <a:t>مركز</a:t>
            </a:r>
            <a:r>
              <a:rPr lang="en-GB" dirty="0"/>
              <a:t>ولكنه</a:t>
            </a:r>
            <a:r>
              <a:rPr lang="ar-SA" dirty="0"/>
              <a:t>ا</a:t>
            </a:r>
            <a:r>
              <a:rPr lang="en-GB" dirty="0"/>
              <a:t> </a:t>
            </a:r>
            <a:r>
              <a:rPr lang="ar-SA" dirty="0"/>
              <a:t>ت</a:t>
            </a:r>
            <a:r>
              <a:rPr lang="en-GB" dirty="0"/>
              <a:t>حتاج أيضًا إلى</a:t>
            </a:r>
            <a:r>
              <a:rPr lang="ar-SA" dirty="0"/>
              <a:t> خدمات</a:t>
            </a:r>
            <a:r>
              <a:rPr lang="en-GB" dirty="0"/>
              <a:t> الصحة الجنسية والإنجابية العاجلة.</a:t>
            </a:r>
          </a:p>
          <a:p>
            <a:pPr lvl="2" algn="r" rtl="1"/>
            <a:r>
              <a:rPr lang="en-GB" dirty="0"/>
              <a:t>يمكن أن </a:t>
            </a:r>
            <a:r>
              <a:rPr lang="ar-SA" dirty="0"/>
              <a:t>ت</a:t>
            </a:r>
            <a:r>
              <a:rPr lang="en-GB" dirty="0"/>
              <a:t>حاول </a:t>
            </a:r>
            <a:r>
              <a:rPr lang="ar-SA" dirty="0"/>
              <a:t>تالا</a:t>
            </a:r>
            <a:r>
              <a:rPr lang="en-GB" dirty="0"/>
              <a:t> إيجاد حل وسط ، على سبيل المثال الذهاب إلى</a:t>
            </a:r>
            <a:r>
              <a:rPr lang="ar-SA" dirty="0"/>
              <a:t> ال</a:t>
            </a:r>
            <a:r>
              <a:rPr lang="en-GB" dirty="0" err="1"/>
              <a:t>مركز</a:t>
            </a:r>
            <a:r>
              <a:rPr lang="en-GB" dirty="0"/>
              <a:t>مع جولي أولاً ثم إلى </a:t>
            </a:r>
            <a:r>
              <a:rPr lang="ar-SA" dirty="0"/>
              <a:t>المركز الطبي </a:t>
            </a:r>
            <a:r>
              <a:rPr lang="en-GB" dirty="0"/>
              <a:t>عقب ذلك مباشرة.</a:t>
            </a:r>
          </a:p>
          <a:p>
            <a:pPr lvl="2" algn="r" rtl="1"/>
            <a:r>
              <a:rPr lang="en-GB" dirty="0"/>
              <a:t>لا يجب </a:t>
            </a:r>
            <a:r>
              <a:rPr lang="ar-SA" dirty="0"/>
              <a:t>على تالا استخدام </a:t>
            </a:r>
            <a:r>
              <a:rPr lang="en-GB" dirty="0"/>
              <a:t>أي قوة على جولي!</a:t>
            </a:r>
          </a:p>
        </p:txBody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7B08262D-E3E2-1A36-09C2-E8FC3C9E82F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267386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1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عرض الشريحة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A553E08C-D203-3E60-57ED-B5BDFDB9AA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5CA9C3A2-3759-F59B-480F-64461C21109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198221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GB" b="1" dirty="0"/>
              <a:t>الجلسة </a:t>
            </a:r>
            <a:r>
              <a:rPr lang="ar-SA" b="1" dirty="0"/>
              <a:t>الرابعة: ساعتين</a:t>
            </a:r>
            <a:endParaRPr lang="en-GB" b="1" dirty="0"/>
          </a:p>
          <a:p>
            <a:pPr marL="0" indent="0" algn="r" rtl="1">
              <a:buNone/>
            </a:pPr>
            <a:r>
              <a:rPr lang="en-GB" dirty="0"/>
              <a:t>______________________________________________________________________________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في هذه الجلسة سنناقش التنسيق الذي يقوم به أخصائي الحالة لتلبية احتياجات حماية الطفل للطفل.</a:t>
            </a:r>
          </a:p>
          <a:p>
            <a:pPr algn="r" rtl="1"/>
            <a:r>
              <a:rPr lang="en-GB" i="1" dirty="0"/>
              <a:t>لم يتم تضمين التنسيق القطاعي</a:t>
            </a:r>
            <a:r>
              <a:rPr lang="ar-SA" i="1" dirty="0"/>
              <a:t>، </a:t>
            </a:r>
            <a:r>
              <a:rPr lang="en-GB" i="1" dirty="0"/>
              <a:t>الذي تم إجراؤه بواسطة مجال مسؤولية حماية الطفل (CP AoR) أو فريق عمل إدارة الحالة (CMTF) في هذه الجلسة</a:t>
            </a:r>
            <a:endParaRPr lang="en-BE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2AC0955-7BDA-833E-DF2F-EA8F3EA019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7370A57-F8B8-D2F1-BB02-AB2544A8658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5257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عرض الشريحة</a:t>
            </a:r>
          </a:p>
          <a:p>
            <a:pPr algn="r" rtl="1"/>
            <a:r>
              <a:rPr lang="en-US" i="1" dirty="0">
                <a:sym typeface="Arial"/>
              </a:rPr>
              <a:t>بعبارة أخرى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تهدف هذه الوحدة إلى تعزيز تجربتك ومهاراتك في حل المشكلات والتفاوض والتنسيق</a:t>
            </a:r>
            <a:r>
              <a:rPr lang="ar-SA" i="1" dirty="0">
                <a:sym typeface="Arial"/>
              </a:rPr>
              <a:t> والبناء عليها</a:t>
            </a:r>
            <a:r>
              <a:rPr lang="en-US" i="1" dirty="0">
                <a:sym typeface="Arial"/>
              </a:rPr>
              <a:t> في عملك اليومي كأخصائي حالة.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92280F19-A213-AE6A-BDED-17900616D9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5FB3B88F-F811-05F2-5A65-B896759FF5E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r" rtl="1">
              <a:buNone/>
            </a:pPr>
            <a:r>
              <a:rPr lang="en-GB" b="1" dirty="0"/>
              <a:t>التكي</a:t>
            </a:r>
            <a:r>
              <a:rPr lang="ar-SA" b="1" dirty="0"/>
              <a:t>ي</a:t>
            </a:r>
            <a:r>
              <a:rPr lang="en-GB" b="1" dirty="0"/>
              <a:t>ف </a:t>
            </a:r>
            <a:r>
              <a:rPr lang="ar-SA" b="1" dirty="0"/>
              <a:t>بحسب</a:t>
            </a:r>
            <a:r>
              <a:rPr lang="en-GB" b="1" dirty="0"/>
              <a:t> السياق</a:t>
            </a:r>
          </a:p>
          <a:p>
            <a:pPr algn="r" rtl="1"/>
            <a:r>
              <a:rPr lang="en-GB" dirty="0"/>
              <a:t>يمكن تكييف دراسة الحالة لتتناسب مع السياق المحلي</a:t>
            </a:r>
          </a:p>
          <a:p>
            <a:pPr marL="0" lv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دع</a:t>
            </a:r>
            <a:r>
              <a:rPr lang="ar-SA" i="1" dirty="0"/>
              <a:t>و</a:t>
            </a:r>
            <a:r>
              <a:rPr lang="en-GB" i="1" dirty="0"/>
              <a:t>نا نحاول استكشاف التنسيق من خلال دراسة حالة</a:t>
            </a:r>
          </a:p>
          <a:p>
            <a:pPr algn="r" rtl="1"/>
            <a:r>
              <a:rPr lang="en-GB" dirty="0"/>
              <a:t>قسّم المشاركين إلى مجموعات من </a:t>
            </a:r>
            <a:r>
              <a:rPr lang="ar-SA" dirty="0"/>
              <a:t>٣-٥</a:t>
            </a:r>
            <a:r>
              <a:rPr lang="en-GB" dirty="0"/>
              <a:t> أشخاص</a:t>
            </a:r>
          </a:p>
          <a:p>
            <a:pPr algn="r" rtl="1"/>
            <a:r>
              <a:rPr lang="en-GB" dirty="0"/>
              <a:t>قم بتوزيع أوراق A4 بيضاء وشريط لاصق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en-GB" b="1" dirty="0"/>
              <a:t>صفحة دليل العمل </a:t>
            </a:r>
            <a:r>
              <a:rPr lang="ar-SA" b="1" dirty="0"/>
              <a:t>٤٦-٤٩</a:t>
            </a:r>
            <a:r>
              <a:rPr lang="en-GB" b="1" dirty="0"/>
              <a:t>: التنسيق في إدارة الحالة - دراسة حالة</a:t>
            </a:r>
          </a:p>
          <a:p>
            <a:pPr algn="r" rtl="1"/>
            <a:r>
              <a:rPr lang="ar-SA" i="1" dirty="0"/>
              <a:t>ضمن</a:t>
            </a:r>
            <a:r>
              <a:rPr lang="en-GB" i="1" dirty="0"/>
              <a:t> مجموعاتك:</a:t>
            </a:r>
          </a:p>
          <a:p>
            <a:pPr lvl="1" algn="r" rtl="1"/>
            <a:r>
              <a:rPr lang="en-GB" i="1" dirty="0"/>
              <a:t>راجع المعلومات من التقييم الأول ل</a:t>
            </a:r>
            <a:r>
              <a:rPr lang="ar-SA" i="1" dirty="0"/>
              <a:t>تيم </a:t>
            </a:r>
            <a:r>
              <a:rPr lang="en-GB" i="1" dirty="0"/>
              <a:t>و</a:t>
            </a:r>
            <a:r>
              <a:rPr lang="ar-SA" i="1" dirty="0"/>
              <a:t>خريطة مسح</a:t>
            </a:r>
            <a:r>
              <a:rPr lang="en-GB" i="1" dirty="0"/>
              <a:t> الخدم</a:t>
            </a:r>
            <a:r>
              <a:rPr lang="ar-SA" i="1" dirty="0"/>
              <a:t>ات</a:t>
            </a:r>
            <a:r>
              <a:rPr lang="en-GB" i="1" dirty="0"/>
              <a:t> التي تحتوي على قائمة الجهات الفاعلة والوكالات.</a:t>
            </a:r>
          </a:p>
          <a:p>
            <a:pPr lvl="1" algn="r" rtl="1"/>
            <a:r>
              <a:rPr lang="ar-SA" i="1" dirty="0"/>
              <a:t>ت</a:t>
            </a:r>
            <a:r>
              <a:rPr lang="en-GB" i="1" dirty="0"/>
              <a:t>حد</a:t>
            </a:r>
            <a:r>
              <a:rPr lang="ar-SA" i="1" dirty="0"/>
              <a:t>ي</a:t>
            </a:r>
            <a:r>
              <a:rPr lang="en-GB" i="1" dirty="0"/>
              <a:t>د احتياجات </a:t>
            </a:r>
            <a:r>
              <a:rPr lang="ar-SA" i="1" dirty="0"/>
              <a:t>تيم</a:t>
            </a:r>
            <a:r>
              <a:rPr lang="en-GB" i="1" dirty="0"/>
              <a:t> و</a:t>
            </a:r>
            <a:r>
              <a:rPr lang="ar-SA" i="1" dirty="0"/>
              <a:t>ت</a:t>
            </a:r>
            <a:r>
              <a:rPr lang="en-GB" i="1" dirty="0"/>
              <a:t>حد</a:t>
            </a:r>
            <a:r>
              <a:rPr lang="ar-SA" i="1" dirty="0"/>
              <a:t>ي</a:t>
            </a:r>
            <a:r>
              <a:rPr lang="en-GB" i="1" dirty="0"/>
              <a:t>د </a:t>
            </a:r>
            <a:r>
              <a:rPr lang="ar-SA" i="1" dirty="0"/>
              <a:t>ال</a:t>
            </a:r>
            <a:r>
              <a:rPr lang="en-GB" i="1" dirty="0"/>
              <a:t>أولو</a:t>
            </a:r>
            <a:r>
              <a:rPr lang="ar-SA" i="1" dirty="0"/>
              <a:t>ية</a:t>
            </a:r>
            <a:r>
              <a:rPr lang="en-GB" i="1" dirty="0"/>
              <a:t> وحدد السبب أو الاحتياجات التي تهدف إلى معالجتها و</a:t>
            </a:r>
            <a:r>
              <a:rPr lang="ar-SA" i="1" dirty="0"/>
              <a:t>ت</a:t>
            </a:r>
            <a:r>
              <a:rPr lang="en-GB" i="1" dirty="0"/>
              <a:t>حد</a:t>
            </a:r>
            <a:r>
              <a:rPr lang="ar-SA" i="1" dirty="0"/>
              <a:t>ي</a:t>
            </a:r>
            <a:r>
              <a:rPr lang="en-GB" i="1" dirty="0"/>
              <a:t>د من س</a:t>
            </a:r>
            <a:r>
              <a:rPr lang="ar-SA" i="1" dirty="0"/>
              <a:t>تقوم بالتنسيق</a:t>
            </a:r>
            <a:r>
              <a:rPr lang="en-GB" i="1" dirty="0"/>
              <a:t> معه</a:t>
            </a:r>
          </a:p>
          <a:p>
            <a:pPr lvl="1" algn="r" rtl="1"/>
            <a:r>
              <a:rPr lang="en-GB" i="1" dirty="0"/>
              <a:t>اكتب الاحتياجات التي تهدف إلى معالجتها</a:t>
            </a:r>
            <a:r>
              <a:rPr lang="ar-SA" i="1" dirty="0"/>
              <a:t>، </a:t>
            </a:r>
            <a:r>
              <a:rPr lang="en-GB" i="1" dirty="0"/>
              <a:t>واسم الوكالة</a:t>
            </a:r>
            <a:r>
              <a:rPr lang="ar-SA" i="1" dirty="0"/>
              <a:t>، </a:t>
            </a:r>
            <a:r>
              <a:rPr lang="en-GB" i="1" dirty="0"/>
              <a:t>وسبب التنسيق معك على صفحة A4.</a:t>
            </a:r>
          </a:p>
          <a:p>
            <a:pPr lvl="1" algn="r" rtl="1"/>
            <a:r>
              <a:rPr lang="en-GB" i="1" dirty="0"/>
              <a:t>إنشاء جدول زمني ي</a:t>
            </a:r>
            <a:r>
              <a:rPr lang="ar-SA" i="1" dirty="0"/>
              <a:t>بدأ</a:t>
            </a:r>
            <a:r>
              <a:rPr lang="en-GB" i="1" dirty="0"/>
              <a:t> من الاستجابة العاجلة والفورية للتنسيق على المدى المتوسط ​​أو الطويل.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العمل الجماعي </a:t>
            </a:r>
            <a:r>
              <a:rPr lang="ar-SA" b="1" dirty="0"/>
              <a:t>(٣٠</a:t>
            </a:r>
            <a:r>
              <a:rPr lang="en-GB" b="1" dirty="0"/>
              <a:t> دقيقة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٣٠</a:t>
            </a:r>
            <a:r>
              <a:rPr lang="en-GB" dirty="0"/>
              <a:t> دقيقة 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</a:t>
            </a:r>
            <a:r>
              <a:rPr lang="ar-SA" b="1" dirty="0"/>
              <a:t> (٢٠</a:t>
            </a:r>
            <a:r>
              <a:rPr lang="en-GB" b="1" dirty="0"/>
              <a:t> دقيقة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dirty="0"/>
              <a:t>اطلب من مجموعة واحدة التطوع وتقديم عملهم الجماعي</a:t>
            </a:r>
          </a:p>
          <a:p>
            <a:pPr algn="r" rtl="1"/>
            <a:r>
              <a:rPr lang="en-GB" dirty="0"/>
              <a:t>راجع الاجابات المحتملة واستكملها في الصفحة التالية</a:t>
            </a:r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endParaRPr lang="en-US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7A6E2E4-CD8B-8AEA-3337-103A4047E4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48940DAE-736F-52AE-64AD-EAE6330DDDD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795913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B8185EB-AA37-E6AE-2A2B-73316B094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837" y="460376"/>
            <a:ext cx="6143625" cy="9211334"/>
          </a:xfrm>
        </p:spPr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US" b="1" dirty="0"/>
              <a:t> الممكنة</a:t>
            </a:r>
          </a:p>
          <a:p>
            <a:pPr algn="r" rtl="1"/>
            <a:r>
              <a:rPr lang="en-US" b="1" dirty="0"/>
              <a:t>ال</a:t>
            </a:r>
            <a:r>
              <a:rPr lang="ar-SA" b="1" dirty="0"/>
              <a:t>رعاية</a:t>
            </a:r>
            <a:r>
              <a:rPr lang="en-US" b="1" dirty="0"/>
              <a:t> والسلامة</a:t>
            </a:r>
          </a:p>
          <a:p>
            <a:pPr lvl="1" algn="r" rtl="1"/>
            <a:r>
              <a:rPr lang="ar-SA" dirty="0"/>
              <a:t>ال</a:t>
            </a:r>
            <a:r>
              <a:rPr lang="en-US" dirty="0"/>
              <a:t>تحقق مع </a:t>
            </a:r>
            <a:r>
              <a:rPr lang="ar-SA" dirty="0"/>
              <a:t>ال</a:t>
            </a:r>
            <a:r>
              <a:rPr lang="en-US" dirty="0"/>
              <a:t>عم و</a:t>
            </a:r>
            <a:r>
              <a:rPr lang="ar-SA" dirty="0"/>
              <a:t>ال</a:t>
            </a:r>
            <a:r>
              <a:rPr lang="en-US" dirty="0"/>
              <a:t>عم</a:t>
            </a:r>
            <a:r>
              <a:rPr lang="ar-SA" dirty="0"/>
              <a:t>ة</a:t>
            </a:r>
            <a:r>
              <a:rPr lang="en-US" dirty="0"/>
              <a:t> إذا كان بإمكانهم توفير الرعاية لـ</a:t>
            </a:r>
            <a:r>
              <a:rPr lang="ar-SA" dirty="0"/>
              <a:t>تيم </a:t>
            </a:r>
            <a:r>
              <a:rPr lang="en-US" dirty="0"/>
              <a:t>على المدى القصير</a:t>
            </a:r>
          </a:p>
          <a:p>
            <a:pPr lvl="1" algn="r" rtl="1"/>
            <a:r>
              <a:rPr lang="ar-SA" dirty="0"/>
              <a:t>ال</a:t>
            </a:r>
            <a:r>
              <a:rPr lang="en-US" dirty="0"/>
              <a:t>تحقق بالضبط من المدة التي يمكنه البقاء فيها ، إذا شعروا بالقدرة على الاعتناء به خلال هذه الفترة ، وما إذا كان لديهم كل ما يحتاجون إليه للقيام بذلك ، وما إذا كان هناك طعام مت</a:t>
            </a:r>
            <a:r>
              <a:rPr lang="ar-SA" dirty="0"/>
              <a:t>وفر</a:t>
            </a:r>
            <a:r>
              <a:rPr lang="en-US" dirty="0"/>
              <a:t> ، حيث يبدو تي</a:t>
            </a:r>
            <a:r>
              <a:rPr lang="ar-SA" dirty="0"/>
              <a:t>م أنه</a:t>
            </a:r>
            <a:r>
              <a:rPr lang="en-US" dirty="0"/>
              <a:t> يعاني من نقص الوزن</a:t>
            </a:r>
          </a:p>
          <a:p>
            <a:pPr algn="r" rtl="1"/>
            <a:r>
              <a:rPr lang="en-US" b="1" dirty="0"/>
              <a:t>الصحة الجسدية</a:t>
            </a:r>
          </a:p>
          <a:p>
            <a:pPr lvl="1" algn="r" rtl="1"/>
            <a:r>
              <a:rPr lang="en-US" dirty="0"/>
              <a:t>التنسيق مع الفريق الصحي المتنقل (الصحة للجميع)</a:t>
            </a:r>
          </a:p>
          <a:p>
            <a:pPr lvl="2" algn="r" rtl="1"/>
            <a:r>
              <a:rPr lang="ar-SA" dirty="0"/>
              <a:t>ال</a:t>
            </a:r>
            <a:r>
              <a:rPr lang="en-US" dirty="0"/>
              <a:t>تحقق مما إذا كان بإمكانهم القدوم إلى منزل </a:t>
            </a:r>
            <a:r>
              <a:rPr lang="ar-SA" dirty="0"/>
              <a:t>ال</a:t>
            </a:r>
            <a:r>
              <a:rPr lang="en-US" dirty="0"/>
              <a:t>عم وتقديم رعاية طبية منتظمة</a:t>
            </a:r>
            <a:r>
              <a:rPr lang="ar-SA" dirty="0"/>
              <a:t> لتيم</a:t>
            </a:r>
            <a:endParaRPr lang="en-US" dirty="0"/>
          </a:p>
          <a:p>
            <a:pPr lvl="2" algn="r" rtl="1"/>
            <a:r>
              <a:rPr lang="ar-SA" dirty="0"/>
              <a:t>ال</a:t>
            </a:r>
            <a:r>
              <a:rPr lang="en-US" dirty="0"/>
              <a:t>تحقق مما إذا كان بإمكانهم توفير الرعاية الطبية لجروح الحروق في منزل العم وما إذا كانت هناك أي تكاليف متعلقة بالرعاية الطبية ، مثل دفع ثمن الأدوية أو الضمادات.</a:t>
            </a:r>
          </a:p>
          <a:p>
            <a:pPr lvl="1" algn="r" rtl="1"/>
            <a:r>
              <a:rPr lang="en-US" dirty="0"/>
              <a:t>إذا لم تتمكن </a:t>
            </a:r>
            <a:r>
              <a:rPr lang="ar-SA" dirty="0"/>
              <a:t>منظمة الصحة للجميع </a:t>
            </a:r>
            <a:r>
              <a:rPr lang="en-US" dirty="0"/>
              <a:t>من زيارة </a:t>
            </a:r>
            <a:r>
              <a:rPr lang="ar-SA" dirty="0"/>
              <a:t>تيم</a:t>
            </a:r>
            <a:r>
              <a:rPr lang="en-US" dirty="0"/>
              <a:t> في منزل العم</a:t>
            </a:r>
          </a:p>
          <a:p>
            <a:pPr lvl="2" algn="r" rtl="1"/>
            <a:r>
              <a:rPr lang="en-US" dirty="0"/>
              <a:t>تحقق مما إذا كان بإمكانهم توفير ال</a:t>
            </a:r>
            <a:r>
              <a:rPr lang="ar-SA" dirty="0"/>
              <a:t>مستلزمات</a:t>
            </a:r>
            <a:r>
              <a:rPr lang="en-US" dirty="0"/>
              <a:t> الطبية حتى تتمكن ال</a:t>
            </a:r>
            <a:r>
              <a:rPr lang="ar-SA" dirty="0"/>
              <a:t>عمة</a:t>
            </a:r>
            <a:r>
              <a:rPr lang="en-US" dirty="0"/>
              <a:t> ، التي تعمل </a:t>
            </a:r>
            <a:r>
              <a:rPr lang="ar-SA" dirty="0"/>
              <a:t>ك</a:t>
            </a:r>
            <a:r>
              <a:rPr lang="en-US" dirty="0"/>
              <a:t>ممرضة ، من توفير الرعاية الطبية.</a:t>
            </a:r>
          </a:p>
          <a:p>
            <a:pPr lvl="2" algn="r" rtl="1"/>
            <a:r>
              <a:rPr lang="en-US" dirty="0"/>
              <a:t>تحقق مما إذا كانت عمته تشعر بأنها قادرة على توفير الرعاية الطبية إذا تم توفير ال</a:t>
            </a:r>
            <a:r>
              <a:rPr lang="ar-SA" dirty="0"/>
              <a:t>مستلزمات</a:t>
            </a:r>
            <a:r>
              <a:rPr lang="en-US" dirty="0"/>
              <a:t> لها</a:t>
            </a:r>
          </a:p>
          <a:p>
            <a:pPr lvl="1" algn="r" rtl="1"/>
            <a:r>
              <a:rPr lang="en-US" dirty="0"/>
              <a:t>إذا كانت منظمة الصحة للجميع غير قادرة على توفير الرعاية الطبية في منزل العم ، ولا تستطيع توفير ال</a:t>
            </a:r>
            <a:r>
              <a:rPr lang="ar-SA" dirty="0"/>
              <a:t>مستلزمات</a:t>
            </a:r>
            <a:r>
              <a:rPr lang="en-US" dirty="0"/>
              <a:t> الطبية</a:t>
            </a:r>
          </a:p>
          <a:p>
            <a:pPr lvl="2" algn="r" rtl="1"/>
            <a:r>
              <a:rPr lang="en-US" dirty="0"/>
              <a:t>تحقق مما إذا كان مركز أستي قادرًا على توفير ال</a:t>
            </a:r>
            <a:r>
              <a:rPr lang="ar-SA" dirty="0"/>
              <a:t>مستلزمات</a:t>
            </a:r>
            <a:r>
              <a:rPr lang="en-US" dirty="0"/>
              <a:t> الطبية مجانًا أو مدفوعة الأجر</a:t>
            </a:r>
          </a:p>
          <a:p>
            <a:pPr lvl="1" algn="r" rtl="1"/>
            <a:r>
              <a:rPr lang="en-US" dirty="0"/>
              <a:t>إذا كانت الرعاية الطبية أو ال</a:t>
            </a:r>
            <a:r>
              <a:rPr lang="ar-SA" dirty="0"/>
              <a:t>مستلزمات</a:t>
            </a:r>
            <a:r>
              <a:rPr lang="en-US" dirty="0"/>
              <a:t> تكلف </a:t>
            </a:r>
            <a:r>
              <a:rPr lang="ar-SA" dirty="0"/>
              <a:t>ال</a:t>
            </a:r>
            <a:r>
              <a:rPr lang="en-US" dirty="0"/>
              <a:t>مال</a:t>
            </a:r>
          </a:p>
          <a:p>
            <a:pPr lvl="2" algn="r" rtl="1"/>
            <a:r>
              <a:rPr lang="en-US" dirty="0"/>
              <a:t>تحقق مما إذا كان العم وال</a:t>
            </a:r>
            <a:r>
              <a:rPr lang="ar-SA" dirty="0"/>
              <a:t>عمة</a:t>
            </a:r>
            <a:r>
              <a:rPr lang="en-US" dirty="0"/>
              <a:t> أو الأم قادرين على تغطية هذه التكاليف</a:t>
            </a:r>
          </a:p>
          <a:p>
            <a:pPr lvl="2" algn="r" rtl="1"/>
            <a:r>
              <a:rPr lang="en-US" dirty="0"/>
              <a:t>إذا لم يكن الأمر كذلك ، فتحقق داخليًا مما إذا كان من الممكن تغطية التكاليف من خلال دعم الحالة</a:t>
            </a:r>
          </a:p>
          <a:p>
            <a:pPr lvl="2" algn="r" rtl="1"/>
            <a:r>
              <a:rPr lang="en-US" dirty="0"/>
              <a:t>إذا لم يكن الأمر كذلك ، فتحقق من </a:t>
            </a:r>
            <a:r>
              <a:rPr lang="ar-SA" dirty="0"/>
              <a:t>منظمة </a:t>
            </a:r>
            <a:r>
              <a:rPr lang="en-US" dirty="0"/>
              <a:t>العمل ضد العنف إذا كان من الممكن تغطية هذه التكاليف من خلال ال</a:t>
            </a:r>
            <a:r>
              <a:rPr lang="ar-SA" dirty="0"/>
              <a:t>مساعدة النقدية الخاصة ببرامج</a:t>
            </a:r>
            <a:r>
              <a:rPr lang="en-US" dirty="0"/>
              <a:t> الحماية</a:t>
            </a:r>
          </a:p>
          <a:p>
            <a:pPr algn="r" rtl="1"/>
            <a:r>
              <a:rPr lang="en-US" b="1" dirty="0"/>
              <a:t>الأمان والاستقرار</a:t>
            </a:r>
          </a:p>
          <a:p>
            <a:pPr lvl="1" algn="r" rtl="1"/>
            <a:r>
              <a:rPr lang="en-US" dirty="0"/>
              <a:t>تواصل واستكشف التعاون المحتمل مع قائد المجتمع لحماية </a:t>
            </a:r>
            <a:r>
              <a:rPr lang="ar-SA" dirty="0"/>
              <a:t>تيم</a:t>
            </a:r>
            <a:r>
              <a:rPr lang="en-US" dirty="0"/>
              <a:t> من إعادة التجنيد من قبل المجموعة المسلحة</a:t>
            </a:r>
          </a:p>
          <a:p>
            <a:pPr lvl="1" algn="r" rtl="1"/>
            <a:r>
              <a:rPr lang="en-US" dirty="0"/>
              <a:t>ناقش مع زعيم المجتمع إذا شعر أنه قادر على التفاوض مع زعيم المجموعة المسلحة لعدم إعادة تجنيد تي</a:t>
            </a:r>
            <a:r>
              <a:rPr lang="ar-SA" dirty="0"/>
              <a:t>م</a:t>
            </a:r>
            <a:r>
              <a:rPr lang="en-US" dirty="0"/>
              <a:t> ، لأنه يعرفه أيضًا</a:t>
            </a:r>
          </a:p>
          <a:p>
            <a:pPr lvl="1" algn="r" rtl="1"/>
            <a:r>
              <a:rPr lang="en-US" dirty="0"/>
              <a:t>جنبًا إلى جنب مع </a:t>
            </a:r>
            <a:r>
              <a:rPr lang="ar-SA" dirty="0"/>
              <a:t>تيم</a:t>
            </a:r>
            <a:r>
              <a:rPr lang="en-US" dirty="0"/>
              <a:t> وقائد المجتمع ، قم بتقييم المخاطر التي تأتي مع احتمال الاتصال بقائد المجموعة المسلحة والتفاوض من أجل الإفراج الكامل </a:t>
            </a:r>
            <a:r>
              <a:rPr lang="ar-SA" dirty="0"/>
              <a:t>(عدم الأذى).</a:t>
            </a:r>
            <a:endParaRPr lang="en-US" dirty="0"/>
          </a:p>
          <a:p>
            <a:pPr lvl="1" algn="r" rtl="1"/>
            <a:r>
              <a:rPr lang="en-US" dirty="0"/>
              <a:t>لا يمكن القيام بذلك إلا بموافقة</a:t>
            </a:r>
            <a:r>
              <a:rPr lang="ar-SA" dirty="0"/>
              <a:t> تيم</a:t>
            </a:r>
            <a:endParaRPr lang="en-US" dirty="0"/>
          </a:p>
          <a:p>
            <a:pPr algn="r" rtl="1"/>
            <a:r>
              <a:rPr lang="en-US" b="1" dirty="0"/>
              <a:t>خط</a:t>
            </a:r>
            <a:r>
              <a:rPr lang="ar-SA" b="1" dirty="0"/>
              <a:t>ة</a:t>
            </a:r>
            <a:r>
              <a:rPr lang="en-US" b="1" dirty="0"/>
              <a:t> </a:t>
            </a:r>
            <a:r>
              <a:rPr lang="ar-SA" b="1" dirty="0"/>
              <a:t>ال</a:t>
            </a:r>
            <a:r>
              <a:rPr lang="en-US" b="1" dirty="0"/>
              <a:t>رعاية</a:t>
            </a:r>
            <a:r>
              <a:rPr lang="ar-SA" b="1" dirty="0"/>
              <a:t> و</a:t>
            </a:r>
            <a:r>
              <a:rPr lang="en-US" b="1" dirty="0"/>
              <a:t> السلامة</a:t>
            </a:r>
          </a:p>
          <a:p>
            <a:pPr lvl="1" algn="r" rtl="1"/>
            <a:r>
              <a:rPr lang="en-US" dirty="0"/>
              <a:t>في حالة وجود خطر وشيك لإعادة الت</a:t>
            </a:r>
            <a:r>
              <a:rPr lang="ar-SA" dirty="0"/>
              <a:t>جنيد</a:t>
            </a:r>
            <a:r>
              <a:rPr lang="en-US" dirty="0"/>
              <a:t> ، استكشف خيارات </a:t>
            </a:r>
            <a:r>
              <a:rPr lang="ar-SA" dirty="0"/>
              <a:t>إلى أين</a:t>
            </a:r>
            <a:r>
              <a:rPr lang="en-US" dirty="0"/>
              <a:t> يمكن أن </a:t>
            </a:r>
            <a:r>
              <a:rPr lang="ar-SA" dirty="0"/>
              <a:t>ي</a:t>
            </a:r>
            <a:r>
              <a:rPr lang="en-US" dirty="0"/>
              <a:t>ذهب </a:t>
            </a:r>
            <a:r>
              <a:rPr lang="ar-SA" dirty="0"/>
              <a:t>تيم</a:t>
            </a:r>
          </a:p>
          <a:p>
            <a:pPr lvl="1" algn="r" rtl="1"/>
            <a:r>
              <a:rPr lang="en-US" dirty="0"/>
              <a:t>الاتصال والتواصل مع الأم ، وأفراد الأسرة الآخرين إذا كان ذلك متاحًا ، وقائد المجتمع ، وفي النهاية </a:t>
            </a:r>
            <a:r>
              <a:rPr lang="ar-SA" dirty="0"/>
              <a:t> منظمة الرؤية المفتوحة </a:t>
            </a:r>
            <a:r>
              <a:rPr lang="en-US" dirty="0"/>
              <a:t>لتكون على دراية بما يمكنهم تقديمه في حالة احتياج </a:t>
            </a:r>
            <a:r>
              <a:rPr lang="ar-SA" dirty="0"/>
              <a:t>تيم</a:t>
            </a:r>
            <a:r>
              <a:rPr lang="en-US" dirty="0"/>
              <a:t> إلى مأوى آمن خارج القرية</a:t>
            </a:r>
          </a:p>
          <a:p>
            <a:pPr lvl="1" algn="r" rtl="1"/>
            <a:r>
              <a:rPr lang="en-US" dirty="0"/>
              <a:t>ناقش كل هذا مع </a:t>
            </a:r>
            <a:r>
              <a:rPr lang="ar-SA" dirty="0"/>
              <a:t>تيم </a:t>
            </a:r>
            <a:r>
              <a:rPr lang="en-US" dirty="0"/>
              <a:t>عند صياغة خطة أمان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endParaRPr lang="en-US" b="1" dirty="0"/>
          </a:p>
        </p:txBody>
      </p:sp>
      <p:sp>
        <p:nvSpPr>
          <p:cNvPr id="6" name="Google Shape;725;p48:notes">
            <a:extLst>
              <a:ext uri="{FF2B5EF4-FFF2-40B4-BE49-F238E27FC236}">
                <a16:creationId xmlns:a16="http://schemas.microsoft.com/office/drawing/2014/main" id="{AB979A0F-ACB1-8BEC-1D75-C6C2AE5CEEA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790791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B8185EB-AA37-E6AE-2A2B-73316B094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837" y="460376"/>
            <a:ext cx="6143625" cy="9211334"/>
          </a:xfrm>
        </p:spPr>
        <p:txBody>
          <a:bodyPr/>
          <a:lstStyle/>
          <a:p>
            <a:pPr algn="r" rtl="1"/>
            <a:r>
              <a:rPr lang="ar-SA" b="1" dirty="0"/>
              <a:t>الصحة النفسية و</a:t>
            </a:r>
            <a:r>
              <a:rPr lang="en-US" b="1" dirty="0"/>
              <a:t>الدعم النفسي والاجتماعي</a:t>
            </a:r>
          </a:p>
          <a:p>
            <a:pPr lvl="1" algn="r" rtl="1"/>
            <a:r>
              <a:rPr lang="en-US" dirty="0"/>
              <a:t>إذا وافق</a:t>
            </a:r>
            <a:r>
              <a:rPr lang="ar-SA" dirty="0"/>
              <a:t> تيم، فقم بالتنسيق</a:t>
            </a:r>
            <a:r>
              <a:rPr lang="en-US" dirty="0"/>
              <a:t> مع شبكة</a:t>
            </a:r>
            <a:r>
              <a:rPr lang="ar-SA" dirty="0"/>
              <a:t> مرونة القوة</a:t>
            </a:r>
            <a:endParaRPr lang="en-US" dirty="0"/>
          </a:p>
          <a:p>
            <a:pPr lvl="2" algn="r" rtl="1"/>
            <a:r>
              <a:rPr lang="en-US" dirty="0"/>
              <a:t>تحقق مما إذا كانوا قادرين على تقديم دعم متخصص مركّز إلى</a:t>
            </a:r>
            <a:r>
              <a:rPr lang="ar-SA" dirty="0"/>
              <a:t> تيم</a:t>
            </a:r>
            <a:endParaRPr lang="en-US" dirty="0"/>
          </a:p>
          <a:p>
            <a:pPr lvl="2" algn="r" rtl="1"/>
            <a:r>
              <a:rPr lang="en-US" dirty="0"/>
              <a:t>إذا كان الأمر كذلك ، فتحقق مما إذا كان قد تم ذلك بواسطة فريق متنقل أو إذا كانوا بحاجة إلى زيارة المركز.</a:t>
            </a:r>
          </a:p>
          <a:p>
            <a:pPr lvl="1" algn="r" rtl="1"/>
            <a:r>
              <a:rPr lang="en-US" dirty="0"/>
              <a:t>إذا كان على تي</a:t>
            </a:r>
            <a:r>
              <a:rPr lang="ar-SA" dirty="0"/>
              <a:t>م</a:t>
            </a:r>
            <a:r>
              <a:rPr lang="en-US" dirty="0"/>
              <a:t> زيارة المركز ، فقم بالتنسيق مع تي</a:t>
            </a:r>
            <a:r>
              <a:rPr lang="ar-SA" dirty="0"/>
              <a:t>م</a:t>
            </a:r>
            <a:r>
              <a:rPr lang="en-US" dirty="0"/>
              <a:t> والعم والعمة بشأن النقل والتكاليف حيث يقع المركز على بعد </a:t>
            </a:r>
            <a:r>
              <a:rPr lang="ar-SA" dirty="0"/>
              <a:t>٢٠</a:t>
            </a:r>
            <a:r>
              <a:rPr lang="en-US" dirty="0"/>
              <a:t> كم.</a:t>
            </a:r>
          </a:p>
          <a:p>
            <a:pPr lvl="1" algn="r" rtl="1"/>
            <a:r>
              <a:rPr lang="en-US" dirty="0"/>
              <a:t>ملاحظة: قبل أن </a:t>
            </a:r>
            <a:r>
              <a:rPr lang="ar-SA" dirty="0"/>
              <a:t>ي</a:t>
            </a:r>
            <a:r>
              <a:rPr lang="en-US" dirty="0"/>
              <a:t>تمكن </a:t>
            </a:r>
            <a:r>
              <a:rPr lang="ar-SA" dirty="0"/>
              <a:t>تيم</a:t>
            </a:r>
            <a:r>
              <a:rPr lang="en-US" dirty="0"/>
              <a:t> من الانضمام إلى خدمات الصحة النفسية والدعم النفسي الاجتماعي المركزة والمتخصصة ، يجب تلبية بعض الاحتياجات الأساسية مثل السلامة والرعاية. لهذا السبب ، ليست الأولوية الأولى ، على الرغم من أنه من المهم جدًا أن </a:t>
            </a:r>
            <a:r>
              <a:rPr lang="ar-SA" dirty="0"/>
              <a:t>ي</a:t>
            </a:r>
            <a:r>
              <a:rPr lang="en-US" dirty="0"/>
              <a:t>تلقى </a:t>
            </a:r>
            <a:r>
              <a:rPr lang="ar-SA" dirty="0"/>
              <a:t>تيم</a:t>
            </a:r>
            <a:r>
              <a:rPr lang="en-US" dirty="0"/>
              <a:t> الدعم للتعامل مع الحدث الصادم.</a:t>
            </a:r>
          </a:p>
          <a:p>
            <a:pPr algn="r" rtl="1"/>
            <a:r>
              <a:rPr lang="ar-SA" b="1" dirty="0"/>
              <a:t>ال</a:t>
            </a:r>
            <a:r>
              <a:rPr lang="en-US" b="1" dirty="0"/>
              <a:t>تعليم</a:t>
            </a:r>
          </a:p>
          <a:p>
            <a:pPr lvl="1" algn="r" rtl="1"/>
            <a:r>
              <a:rPr lang="en-US" dirty="0"/>
              <a:t>بناءً على وجهة النظر والآراء التي شاركها </a:t>
            </a:r>
            <a:r>
              <a:rPr lang="ar-SA" dirty="0"/>
              <a:t>تيم، </a:t>
            </a:r>
            <a:r>
              <a:rPr lang="en-US" dirty="0"/>
              <a:t> قم بالتنسيق مع المدارس المحلية ومنظمة التعلم أثناء العمل بشأن إمكانية انضمام </a:t>
            </a:r>
            <a:r>
              <a:rPr lang="ar-SA" dirty="0"/>
              <a:t>تيم</a:t>
            </a:r>
            <a:r>
              <a:rPr lang="en-US" dirty="0"/>
              <a:t> إلى التدريب المهني.</a:t>
            </a:r>
          </a:p>
          <a:p>
            <a:pPr lvl="1" algn="r" rtl="1"/>
            <a:r>
              <a:rPr lang="en-US" dirty="0"/>
              <a:t>قم بالتنسيق مع قائد المجتمع إذا كان من الممكن أيضًا استخدام التسجيل في برنامج تعليمي كحجة ضد إعادة الت</a:t>
            </a:r>
            <a:r>
              <a:rPr lang="ar-SA" dirty="0"/>
              <a:t>جنيد</a:t>
            </a:r>
            <a:r>
              <a:rPr lang="en-US" dirty="0"/>
              <a:t>.</a:t>
            </a:r>
          </a:p>
          <a:p>
            <a:pPr algn="r" rtl="1"/>
            <a:r>
              <a:rPr lang="ar-SA" b="1" dirty="0"/>
              <a:t>ال</a:t>
            </a:r>
            <a:r>
              <a:rPr lang="en-US" b="1" dirty="0"/>
              <a:t>توثيق</a:t>
            </a:r>
          </a:p>
          <a:p>
            <a:pPr lvl="1" algn="r" rtl="1"/>
            <a:r>
              <a:rPr lang="en-US" dirty="0"/>
              <a:t>تي</a:t>
            </a:r>
            <a:r>
              <a:rPr lang="ar-SA" dirty="0"/>
              <a:t>م</a:t>
            </a:r>
            <a:r>
              <a:rPr lang="en-US" dirty="0"/>
              <a:t> ه</a:t>
            </a:r>
            <a:r>
              <a:rPr lang="ar-SA" dirty="0"/>
              <a:t>و</a:t>
            </a:r>
            <a:r>
              <a:rPr lang="en-US" dirty="0"/>
              <a:t> جزء من أقلية عرقية لا يملك غالبية أعضائها أي وثائق مدنية بسبب التمييز ال</a:t>
            </a:r>
            <a:r>
              <a:rPr lang="ar-SA" dirty="0"/>
              <a:t>بنيوي</a:t>
            </a:r>
            <a:endParaRPr lang="en-US" dirty="0"/>
          </a:p>
          <a:p>
            <a:pPr lvl="1" algn="r" rtl="1"/>
            <a:r>
              <a:rPr lang="en-US" dirty="0"/>
              <a:t>فرصة الحصول على وثائق </a:t>
            </a:r>
            <a:r>
              <a:rPr lang="ar-SA" dirty="0"/>
              <a:t>لتيم</a:t>
            </a:r>
            <a:r>
              <a:rPr lang="en-US" dirty="0"/>
              <a:t> صغيرة وقد تكون عملية طويلة.</a:t>
            </a:r>
          </a:p>
          <a:p>
            <a:pPr lvl="1" algn="r" rtl="1"/>
            <a:r>
              <a:rPr lang="en-US" dirty="0"/>
              <a:t>التنسيق والتواصل مع مقدمي المساعدة القانونية للحصول على معلومات حول إجراءات الحصول على الوثائق المدنية.</a:t>
            </a:r>
          </a:p>
          <a:p>
            <a:pPr lvl="2" algn="r" rtl="1"/>
            <a:r>
              <a:rPr lang="en-US" dirty="0"/>
              <a:t>نظرًا لأن المجلس القانوني للاجئين يقع على بعد </a:t>
            </a:r>
            <a:r>
              <a:rPr lang="ar-SA" dirty="0"/>
              <a:t>٢٠</a:t>
            </a:r>
            <a:r>
              <a:rPr lang="en-US" dirty="0"/>
              <a:t> كم ، فقم أولاً بالتنسيق عبر الهاتف قبل الذهاب إلى هناك ل</a:t>
            </a:r>
            <a:r>
              <a:rPr lang="ar-SA" dirty="0"/>
              <a:t>لتسجيل</a:t>
            </a:r>
            <a:r>
              <a:rPr lang="en-US" dirty="0"/>
              <a:t>.</a:t>
            </a:r>
          </a:p>
          <a:p>
            <a:pPr lvl="2" algn="r" rtl="1"/>
            <a:r>
              <a:rPr lang="en-US" dirty="0"/>
              <a:t>إذا دعت الحاجة إلى زيارة مركز اللاجئين القانوني ، فقم بالتنسيق مع تي</a:t>
            </a:r>
            <a:r>
              <a:rPr lang="ar-SA" dirty="0"/>
              <a:t>م</a:t>
            </a:r>
            <a:r>
              <a:rPr lang="en-US" dirty="0"/>
              <a:t> ، العم والعمة بشأن تكاليف النقل والتكاليف المحتملة.</a:t>
            </a:r>
          </a:p>
        </p:txBody>
      </p:sp>
      <p:sp>
        <p:nvSpPr>
          <p:cNvPr id="6" name="Google Shape;725;p48:notes">
            <a:extLst>
              <a:ext uri="{FF2B5EF4-FFF2-40B4-BE49-F238E27FC236}">
                <a16:creationId xmlns:a16="http://schemas.microsoft.com/office/drawing/2014/main" id="{AB979A0F-ACB1-8BEC-1D75-C6C2AE5CEEA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3988797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US" i="1" dirty="0"/>
              <a:t>يساهم التنسيق في:</a:t>
            </a:r>
          </a:p>
          <a:p>
            <a:pPr lvl="1" algn="r" rtl="1"/>
            <a:r>
              <a:rPr lang="en-US" i="1" dirty="0"/>
              <a:t>فهم احتياجات الطفل ومخاطر الحماية التي يواجهها الطفل وعائلته أو الوالد</a:t>
            </a:r>
            <a:r>
              <a:rPr lang="ar-SA" i="1" dirty="0"/>
              <a:t>ين</a:t>
            </a:r>
            <a:r>
              <a:rPr lang="en-US" i="1" dirty="0"/>
              <a:t> أو مقدم</a:t>
            </a:r>
            <a:r>
              <a:rPr lang="ar-SA" i="1" dirty="0"/>
              <a:t>ي</a:t>
            </a:r>
            <a:r>
              <a:rPr lang="en-US" i="1" dirty="0"/>
              <a:t> الرعاية.</a:t>
            </a:r>
          </a:p>
          <a:p>
            <a:pPr lvl="1" algn="r" rtl="1"/>
            <a:r>
              <a:rPr lang="en-US" i="1" dirty="0"/>
              <a:t>تحديد موقع الخدمات الأخرى ودعم الأطفال وأسرهم </a:t>
            </a:r>
            <a:r>
              <a:rPr lang="ar-SA" i="1" dirty="0"/>
              <a:t>في ال</a:t>
            </a:r>
            <a:r>
              <a:rPr lang="en-US" i="1" dirty="0"/>
              <a:t>وصول إليها لتلبية احتياجاتهم</a:t>
            </a:r>
          </a:p>
          <a:p>
            <a:pPr lvl="1" algn="r" rtl="1"/>
            <a:r>
              <a:rPr lang="en-US" i="1" dirty="0"/>
              <a:t>ضمان تقديم الخدمات في الوقت المناسب وبطريقة مناسبة (تشاركية وملائمة للأطفال)</a:t>
            </a:r>
          </a:p>
          <a:p>
            <a:pPr lvl="1" algn="r" rtl="1"/>
            <a:r>
              <a:rPr lang="en-US" i="1" dirty="0"/>
              <a:t>صنع القرار </a:t>
            </a:r>
            <a:r>
              <a:rPr lang="ar-SA" i="1" dirty="0"/>
              <a:t>بما يتناسب مع </a:t>
            </a:r>
            <a:r>
              <a:rPr lang="en-US" i="1" dirty="0"/>
              <a:t>مصلحة الطفل الفضلى</a:t>
            </a:r>
            <a:endParaRPr lang="en-GB" i="1" dirty="0"/>
          </a:p>
          <a:p>
            <a:pPr algn="r" rtl="1"/>
            <a:r>
              <a:rPr lang="en-GB" i="1" dirty="0"/>
              <a:t>في نهاية المطاف</a:t>
            </a:r>
            <a:r>
              <a:rPr lang="ar-SA" i="1" dirty="0"/>
              <a:t>، </a:t>
            </a:r>
            <a:r>
              <a:rPr lang="en-GB" i="1" dirty="0"/>
              <a:t>يتمثل هدف التنسيق في ضمان جودة الدعم المقدم وتحسين نتائج حماية الطفل.</a:t>
            </a:r>
            <a:endParaRPr lang="en-BE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2B31066-481A-962C-FDED-3B27DB4C9F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43B1C87-322F-5146-AA01-F89D5D330F5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993440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7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التكي</a:t>
            </a:r>
            <a:r>
              <a:rPr lang="ar-SA" b="1" dirty="0"/>
              <a:t>ي</a:t>
            </a:r>
            <a:r>
              <a:rPr lang="en-US" b="1" dirty="0"/>
              <a:t>ف </a:t>
            </a:r>
            <a:r>
              <a:rPr lang="ar-SA" b="1" dirty="0"/>
              <a:t>بحسب</a:t>
            </a:r>
            <a:r>
              <a:rPr lang="en-US" b="1" dirty="0"/>
              <a:t> السياق</a:t>
            </a:r>
          </a:p>
          <a:p>
            <a:pPr algn="r" rtl="1"/>
            <a:r>
              <a:rPr lang="en-US" dirty="0"/>
              <a:t>عادة ما يتم إضفاء الطابع الرسمي على جميع هذه العمليات والأدوات في إجراءات التشغيل الموحدة لإدارة الحالة – </a:t>
            </a:r>
            <a:r>
              <a:rPr lang="ar-SA" dirty="0"/>
              <a:t>قم بتكييفها بحسب </a:t>
            </a:r>
            <a:r>
              <a:rPr lang="en-US" dirty="0"/>
              <a:t>سياقها كما هو مطلوب</a:t>
            </a:r>
          </a:p>
          <a:p>
            <a:pPr marL="0" indent="0" algn="r" rtl="1">
              <a:buNone/>
            </a:pPr>
            <a:r>
              <a:rPr lang="en-US" b="1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b="1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/>
              <a:t>عرض الشريحة</a:t>
            </a:r>
          </a:p>
          <a:p>
            <a:pPr algn="r" rtl="1"/>
            <a:r>
              <a:rPr lang="en-US" i="1" dirty="0"/>
              <a:t>هل لدى أي شخص أي شيء ليضيفه؟</a:t>
            </a:r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17951D5E-94D6-2B19-855A-8E34FA5742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A314C89B-06C5-F642-74A2-BB1BC9D4B97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34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b="1" i="1" dirty="0"/>
              <a:t>الخطوة </a:t>
            </a:r>
            <a:r>
              <a:rPr lang="ar-SA" b="1" i="1" dirty="0"/>
              <a:t>١</a:t>
            </a:r>
            <a:endParaRPr lang="en-GB" b="1" i="1" dirty="0"/>
          </a:p>
          <a:p>
            <a:pPr lvl="1" algn="r" rtl="1"/>
            <a:r>
              <a:rPr lang="en-GB" i="1" dirty="0"/>
              <a:t>يجب استلام الموافقة قبل ال</a:t>
            </a:r>
            <a:r>
              <a:rPr lang="ar-SA" i="1" dirty="0"/>
              <a:t>تواصل مع</a:t>
            </a:r>
            <a:r>
              <a:rPr lang="en-GB" i="1" dirty="0"/>
              <a:t> الآخرين ومشاركة أي معلومات شخصية</a:t>
            </a:r>
          </a:p>
          <a:p>
            <a:pPr algn="r" rtl="1"/>
            <a:r>
              <a:rPr lang="en-GB" b="1" i="1" dirty="0"/>
              <a:t>الخطوة </a:t>
            </a:r>
            <a:r>
              <a:rPr lang="ar-SA" b="1" i="1" dirty="0"/>
              <a:t>٢</a:t>
            </a:r>
            <a:endParaRPr lang="en-GB" b="1" i="1" dirty="0"/>
          </a:p>
          <a:p>
            <a:pPr lvl="1" algn="r" rtl="1"/>
            <a:r>
              <a:rPr lang="en-GB" i="1" dirty="0"/>
              <a:t>يجب تقسيم المسؤوليات لتجنب الثغرات أو الازدواجية.</a:t>
            </a:r>
          </a:p>
          <a:p>
            <a:pPr lvl="1" algn="r" rtl="1"/>
            <a:r>
              <a:rPr lang="en-GB" i="1" dirty="0"/>
              <a:t>كل شخص يحتاج إلى معرفة ما يجب القيام به.</a:t>
            </a:r>
          </a:p>
          <a:p>
            <a:pPr lvl="1" algn="r" rtl="1"/>
            <a:r>
              <a:rPr lang="en-GB" i="1" dirty="0"/>
              <a:t>قد يكون من المفيد الاتفاق على نقطة </a:t>
            </a:r>
            <a:r>
              <a:rPr lang="ar-SA" i="1" dirty="0"/>
              <a:t>تواصل</a:t>
            </a:r>
            <a:r>
              <a:rPr lang="en-GB" i="1" dirty="0"/>
              <a:t> واحدة للتنسيق بين الجهات الفاعلة في ال</a:t>
            </a:r>
            <a:r>
              <a:rPr lang="ar-SA" i="1" dirty="0"/>
              <a:t>حال</a:t>
            </a:r>
            <a:r>
              <a:rPr lang="en-GB" i="1" dirty="0"/>
              <a:t>ة</a:t>
            </a:r>
            <a:r>
              <a:rPr lang="ar-SA" i="1" dirty="0"/>
              <a:t>. يعتبر </a:t>
            </a:r>
            <a:r>
              <a:rPr lang="en-GB" i="1" dirty="0"/>
              <a:t>أخصائي </a:t>
            </a:r>
            <a:r>
              <a:rPr lang="ar-SA" i="1" dirty="0"/>
              <a:t>الحالة</a:t>
            </a:r>
            <a:r>
              <a:rPr lang="en-GB" i="1" dirty="0"/>
              <a:t> في وضع جيد لتولي هذا الدور كنقطة اتصال </a:t>
            </a:r>
            <a:r>
              <a:rPr lang="ar-SA" i="1" dirty="0"/>
              <a:t>ل</a:t>
            </a:r>
            <a:r>
              <a:rPr lang="en-GB" i="1" dirty="0"/>
              <a:t>لتنسيق.</a:t>
            </a:r>
          </a:p>
          <a:p>
            <a:pPr algn="r" rtl="1"/>
            <a:r>
              <a:rPr lang="en-GB" b="1" i="1" dirty="0"/>
              <a:t>الخطوه </a:t>
            </a:r>
            <a:r>
              <a:rPr lang="ar-SA" b="1" i="1" dirty="0"/>
              <a:t>٣</a:t>
            </a:r>
            <a:endParaRPr lang="en-GB" b="1" i="1" dirty="0"/>
          </a:p>
          <a:p>
            <a:pPr lvl="1" algn="r" rtl="1"/>
            <a:r>
              <a:rPr lang="en-GB" i="1" dirty="0"/>
              <a:t>من المستحيل </a:t>
            </a:r>
            <a:r>
              <a:rPr lang="ar-SA" i="1" dirty="0"/>
              <a:t>القيام ب</a:t>
            </a:r>
            <a:r>
              <a:rPr lang="en-GB" i="1" dirty="0"/>
              <a:t>كل شيء في نفس الوقت. سوف يشعر الطفل أو الوالد أو مقدم الرعاية أو الشخص البالغ الموثوق به بالارتباك!</a:t>
            </a:r>
          </a:p>
          <a:p>
            <a:pPr lvl="1" algn="r" rtl="1"/>
            <a:r>
              <a:rPr lang="en-GB" i="1" dirty="0"/>
              <a:t>عند التنسيق</a:t>
            </a:r>
            <a:r>
              <a:rPr lang="ar-SA" i="1" dirty="0"/>
              <a:t>، </a:t>
            </a:r>
            <a:r>
              <a:rPr lang="en-GB" i="1" dirty="0"/>
              <a:t>يتعين على الجهات الفاعلة الاتفاق على الأولويات وتحديد جدول زمني.</a:t>
            </a:r>
          </a:p>
          <a:p>
            <a:pPr lvl="1" algn="r" rtl="1"/>
            <a:r>
              <a:rPr lang="en-GB" i="1" dirty="0"/>
              <a:t>يحتاج الجميع إلى معرفة الأولويات ومتى سيتم تنفيذ الإجراءات</a:t>
            </a:r>
          </a:p>
          <a:p>
            <a:pPr algn="r" rtl="1"/>
            <a:r>
              <a:rPr lang="en-GB" b="1" i="1" dirty="0"/>
              <a:t>الخطوة </a:t>
            </a:r>
            <a:r>
              <a:rPr lang="ar-SA" b="1" i="1" dirty="0"/>
              <a:t>٤</a:t>
            </a:r>
            <a:endParaRPr lang="en-GB" b="1" i="1" dirty="0"/>
          </a:p>
          <a:p>
            <a:pPr lvl="1" algn="r" rtl="1"/>
            <a:r>
              <a:rPr lang="en-GB" i="1" dirty="0"/>
              <a:t>للتنسيق</a:t>
            </a:r>
            <a:r>
              <a:rPr lang="ar-SA" i="1" dirty="0"/>
              <a:t>،</a:t>
            </a:r>
            <a:r>
              <a:rPr lang="en-GB" i="1" dirty="0"/>
              <a:t> يجب إبقاء الجهات الفاعلة المعنية في </a:t>
            </a:r>
            <a:r>
              <a:rPr lang="ar-SA" i="1" dirty="0"/>
              <a:t>ضوء الأحداث.</a:t>
            </a:r>
            <a:endParaRPr lang="en-GB" i="1" dirty="0"/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يحتاج نقطة ا</a:t>
            </a:r>
            <a:r>
              <a:rPr lang="ar-SA" i="1" dirty="0"/>
              <a:t>لتواصل</a:t>
            </a:r>
            <a:r>
              <a:rPr lang="en-GB" i="1" dirty="0"/>
              <a:t> </a:t>
            </a:r>
            <a:r>
              <a:rPr lang="ar-SA" i="1" dirty="0"/>
              <a:t>ل</a:t>
            </a:r>
            <a:r>
              <a:rPr lang="en-GB" i="1" dirty="0"/>
              <a:t>لتنسيق</a:t>
            </a:r>
            <a:r>
              <a:rPr lang="ar-SA" i="1" dirty="0"/>
              <a:t>، </a:t>
            </a:r>
            <a:r>
              <a:rPr lang="en-GB" i="1" dirty="0"/>
              <a:t>غالبًا</a:t>
            </a:r>
            <a:r>
              <a:rPr lang="ar-SA" i="1" dirty="0"/>
              <a:t> ما يكون</a:t>
            </a:r>
            <a:r>
              <a:rPr lang="en-GB" i="1" dirty="0"/>
              <a:t> أخصائي الحالة</a:t>
            </a:r>
            <a:r>
              <a:rPr lang="ar-SA" i="1" dirty="0"/>
              <a:t>، </a:t>
            </a:r>
            <a:r>
              <a:rPr lang="en-GB" i="1" dirty="0"/>
              <a:t>إلى إبلاغهم بأي تقدم يتم إحرازه وأي تغييرات ذات صلة.</a:t>
            </a:r>
          </a:p>
          <a:p>
            <a:pPr lvl="1" algn="r" rtl="1"/>
            <a:r>
              <a:rPr lang="en-GB" i="1" dirty="0"/>
              <a:t>يجب احترام مبادئ حماية البيانات الشخصية في جميع الأوقات. يتضمن ذلك تقليل البيانات - مشاركة المعلومات فقط على أساس الحاجة إلى المعرفة.</a:t>
            </a:r>
          </a:p>
          <a:p>
            <a:pPr algn="r" rtl="1"/>
            <a:r>
              <a:rPr lang="en-GB" b="1" i="1" dirty="0"/>
              <a:t>الخطوة </a:t>
            </a:r>
            <a:r>
              <a:rPr lang="ar-SA" b="1" i="1" dirty="0"/>
              <a:t>٥</a:t>
            </a:r>
            <a:endParaRPr lang="en-GB" b="1" i="1" dirty="0"/>
          </a:p>
          <a:p>
            <a:pPr lvl="1" algn="r" rtl="1"/>
            <a:r>
              <a:rPr lang="en-GB" i="1" dirty="0"/>
              <a:t>عند التنسيق</a:t>
            </a:r>
            <a:r>
              <a:rPr lang="ar-SA" i="1" dirty="0"/>
              <a:t>، </a:t>
            </a:r>
            <a:r>
              <a:rPr lang="en-GB" i="1" dirty="0"/>
              <a:t>من المهم إنشاء هيكل وصياغة خطة.</a:t>
            </a:r>
          </a:p>
          <a:p>
            <a:pPr lvl="1" algn="r" rtl="1"/>
            <a:r>
              <a:rPr lang="en-GB" i="1" dirty="0"/>
              <a:t>ومع ذلك</a:t>
            </a:r>
            <a:r>
              <a:rPr lang="ar-SA" i="1" dirty="0"/>
              <a:t>، </a:t>
            </a:r>
            <a:r>
              <a:rPr lang="en-GB" i="1" dirty="0"/>
              <a:t>يحتاج أخصائي الحالة والجهات الفاعلة الأخرى المشاركة في حالة الطفل إلى التحلي بالمرونة.</a:t>
            </a:r>
            <a:endParaRPr lang="en-BE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2A850D8-6B1F-BBD1-7541-1478234E41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35D6480B-9185-A2F4-0C73-D394399441D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491944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r" rtl="1">
              <a:buNone/>
            </a:pPr>
            <a:r>
              <a:rPr lang="en-GB" b="1" dirty="0"/>
              <a:t>التكي</a:t>
            </a:r>
            <a:r>
              <a:rPr lang="ar-SA" b="1" dirty="0"/>
              <a:t>ي</a:t>
            </a:r>
            <a:r>
              <a:rPr lang="en-GB" b="1" dirty="0"/>
              <a:t>ف </a:t>
            </a:r>
            <a:r>
              <a:rPr lang="ar-SA" b="1" dirty="0"/>
              <a:t>بحسب</a:t>
            </a:r>
            <a:r>
              <a:rPr lang="en-GB" b="1" dirty="0"/>
              <a:t> السياق</a:t>
            </a:r>
          </a:p>
          <a:p>
            <a:pPr algn="r" rtl="1"/>
            <a:r>
              <a:rPr lang="en-GB" dirty="0"/>
              <a:t>التك</a:t>
            </a:r>
            <a:r>
              <a:rPr lang="ar-SA" dirty="0"/>
              <a:t>ي</a:t>
            </a:r>
            <a:r>
              <a:rPr lang="en-GB" dirty="0"/>
              <a:t>يف </a:t>
            </a:r>
            <a:r>
              <a:rPr lang="ar-SA" dirty="0"/>
              <a:t>بحسب</a:t>
            </a:r>
            <a:r>
              <a:rPr lang="en-GB" dirty="0"/>
              <a:t> الممارسة المحلية وإجراءات التشغيل القياسية لإدارة الحالة</a:t>
            </a:r>
            <a:r>
              <a:rPr lang="ar-SA" dirty="0"/>
              <a:t>.</a:t>
            </a:r>
            <a:endParaRPr lang="en-GB" dirty="0"/>
          </a:p>
          <a:p>
            <a:pPr marL="0" lv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i="1" dirty="0"/>
              <a:t>مؤتمر الحالة هو أداة لدعم المساءلة والتنسيق في إدارة الحالة</a:t>
            </a:r>
          </a:p>
          <a:p>
            <a:pPr algn="r" rtl="1"/>
            <a:r>
              <a:rPr lang="en-GB" dirty="0"/>
              <a:t>عرض الشريحة</a:t>
            </a:r>
          </a:p>
          <a:p>
            <a:pPr algn="r" rtl="1"/>
            <a:r>
              <a:rPr lang="en-GB" i="1" dirty="0"/>
              <a:t>يمكننا أن نتفق على أن حالة </a:t>
            </a:r>
            <a:r>
              <a:rPr lang="ar-SA" i="1" dirty="0"/>
              <a:t>تيم </a:t>
            </a:r>
            <a:r>
              <a:rPr lang="en-GB" i="1" dirty="0"/>
              <a:t>معقدة للغاية وأن عقد مؤتمر حالة قد يكون مفيدًا في تعزيز التنسيق.</a:t>
            </a:r>
          </a:p>
          <a:p>
            <a:pPr algn="r" rtl="1"/>
            <a:r>
              <a:rPr lang="en-GB" i="1" dirty="0"/>
              <a:t>من ستدعو إلى مؤتمر حالة تي</a:t>
            </a:r>
            <a:r>
              <a:rPr lang="ar-SA" i="1" dirty="0"/>
              <a:t>م</a:t>
            </a:r>
            <a:r>
              <a:rPr lang="en-GB" i="1" dirty="0"/>
              <a:t>؟</a:t>
            </a:r>
          </a:p>
          <a:p>
            <a:pPr algn="r" rtl="1"/>
            <a:r>
              <a:rPr lang="en-GB" dirty="0"/>
              <a:t>اكتب ردود المشاركين على اللوح الورقي</a:t>
            </a:r>
          </a:p>
          <a:p>
            <a:pPr algn="r" rtl="1"/>
            <a:r>
              <a:rPr lang="en-GB" dirty="0"/>
              <a:t>استكمل مع الردود المحتملة أدناه</a:t>
            </a:r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GB" b="1" dirty="0"/>
              <a:t> الممكنة</a:t>
            </a:r>
          </a:p>
          <a:p>
            <a:pPr algn="r" rtl="1"/>
            <a:r>
              <a:rPr lang="ar-SA" dirty="0"/>
              <a:t>أخصائي الحالة</a:t>
            </a:r>
            <a:endParaRPr lang="en-GB" dirty="0"/>
          </a:p>
          <a:p>
            <a:pPr algn="r" rtl="1"/>
            <a:r>
              <a:rPr lang="ar-SA" dirty="0"/>
              <a:t>ال</a:t>
            </a:r>
            <a:r>
              <a:rPr lang="en-GB" dirty="0"/>
              <a:t>عم</a:t>
            </a:r>
            <a:r>
              <a:rPr lang="ar-SA" dirty="0"/>
              <a:t>، العمة</a:t>
            </a:r>
            <a:r>
              <a:rPr lang="en-GB" dirty="0"/>
              <a:t> </a:t>
            </a:r>
          </a:p>
          <a:p>
            <a:pPr algn="r" rtl="1"/>
            <a:r>
              <a:rPr lang="en-GB" dirty="0"/>
              <a:t>الأم</a:t>
            </a:r>
          </a:p>
          <a:p>
            <a:pPr algn="r" rtl="1"/>
            <a:r>
              <a:rPr lang="en-GB" dirty="0"/>
              <a:t>قائد المجتمع </a:t>
            </a:r>
            <a:r>
              <a:rPr lang="ar-SA" dirty="0"/>
              <a:t>( </a:t>
            </a:r>
            <a:r>
              <a:rPr lang="en-GB" dirty="0"/>
              <a:t>إذا كان على استعداد لدعم الجهود المبذولة لحماية </a:t>
            </a:r>
            <a:r>
              <a:rPr lang="ar-SA" dirty="0"/>
              <a:t>تيم</a:t>
            </a:r>
            <a:r>
              <a:rPr lang="en-GB" dirty="0"/>
              <a:t> من التجنيد</a:t>
            </a:r>
            <a:r>
              <a:rPr lang="ar-SA" dirty="0"/>
              <a:t>)</a:t>
            </a:r>
            <a:endParaRPr lang="en-GB" dirty="0"/>
          </a:p>
          <a:p>
            <a:pPr algn="r" rtl="1"/>
            <a:r>
              <a:rPr lang="en-GB" dirty="0"/>
              <a:t>عامل الرعاية الصحية (إذا كان الفريق المتنقل يقدم الرعاية الطبية في المنزل)</a:t>
            </a:r>
          </a:p>
          <a:p>
            <a:pPr algn="r" rtl="1"/>
            <a:r>
              <a:rPr lang="en-GB" dirty="0"/>
              <a:t>أخصائي نفسي </a:t>
            </a:r>
            <a:r>
              <a:rPr lang="ar-SA" dirty="0"/>
              <a:t>(</a:t>
            </a:r>
            <a:r>
              <a:rPr lang="en-GB" dirty="0"/>
              <a:t>إذا بدأوا </a:t>
            </a:r>
            <a:r>
              <a:rPr lang="ar-SA" dirty="0"/>
              <a:t>بخدمات </a:t>
            </a:r>
            <a:r>
              <a:rPr lang="en-US" dirty="0"/>
              <a:t>الصحة النفسية والدعم النفسي الاجتماعي المركزة والمتخصصة </a:t>
            </a:r>
            <a:r>
              <a:rPr lang="ar-SA" dirty="0"/>
              <a:t>)</a:t>
            </a:r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47D4575-627F-E742-DFB3-905E4A80CB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D36C9AF9-B79A-E18C-D26C-E6E03A5F735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977365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b="1" i="1" dirty="0"/>
              <a:t>التخطيط والاستعداد</a:t>
            </a:r>
          </a:p>
          <a:p>
            <a:pPr lvl="1" algn="r" rtl="1"/>
            <a:r>
              <a:rPr lang="en-GB" i="1" dirty="0"/>
              <a:t>مراجعة نماذج إدارة الحالة</a:t>
            </a:r>
          </a:p>
          <a:p>
            <a:pPr lvl="1" algn="r" rtl="1"/>
            <a:r>
              <a:rPr lang="ar-SA" i="1" dirty="0"/>
              <a:t>ت</a:t>
            </a:r>
            <a:r>
              <a:rPr lang="en-GB" i="1" dirty="0"/>
              <a:t>حد</a:t>
            </a:r>
            <a:r>
              <a:rPr lang="ar-SA" i="1" dirty="0"/>
              <a:t>ي</a:t>
            </a:r>
            <a:r>
              <a:rPr lang="en-GB" i="1" dirty="0"/>
              <a:t>د البيئة المناسبة لعقد المؤتمر</a:t>
            </a:r>
          </a:p>
          <a:p>
            <a:pPr lvl="1" algn="r" rtl="1"/>
            <a:r>
              <a:rPr lang="en-GB" i="1" dirty="0"/>
              <a:t>إذا أمكن</a:t>
            </a:r>
            <a:r>
              <a:rPr lang="ar-SA" i="1" dirty="0"/>
              <a:t>، </a:t>
            </a:r>
            <a:r>
              <a:rPr lang="en-GB" i="1" dirty="0"/>
              <a:t>قم بدعوة المشاركين مسبقًا</a:t>
            </a:r>
          </a:p>
          <a:p>
            <a:pPr algn="r" rtl="1"/>
            <a:r>
              <a:rPr lang="ar-SA" sz="1200" b="1" i="1" dirty="0">
                <a:latin typeface="Calibri" panose="020F0502020204030204" pitchFamily="34" charset="0"/>
                <a:cs typeface="Calibri" panose="020F0502020204030204" pitchFamily="34" charset="0"/>
              </a:rPr>
              <a:t>أ</a:t>
            </a:r>
            <a:r>
              <a:rPr lang="en-GB" sz="1200" b="1" i="1" dirty="0">
                <a:latin typeface="Calibri" panose="020F0502020204030204" pitchFamily="34" charset="0"/>
                <a:cs typeface="Calibri" panose="020F0502020204030204" pitchFamily="34" charset="0"/>
              </a:rPr>
              <a:t>خذ آراء و</a:t>
            </a:r>
            <a:r>
              <a:rPr lang="ar-SA" sz="1200" b="1" i="1" dirty="0">
                <a:latin typeface="Calibri" panose="020F0502020204030204" pitchFamily="34" charset="0"/>
                <a:cs typeface="Calibri" panose="020F0502020204030204" pitchFamily="34" charset="0"/>
              </a:rPr>
              <a:t>وجهات نظر </a:t>
            </a:r>
            <a:r>
              <a:rPr lang="en-GB" b="1" i="1" dirty="0"/>
              <a:t>الطفل أو الوالد أو مقدم الرعاية في الاعتبار</a:t>
            </a:r>
          </a:p>
          <a:p>
            <a:pPr lvl="1" algn="r" rtl="1"/>
            <a:r>
              <a:rPr lang="en-GB" i="1" dirty="0"/>
              <a:t>قبل مؤتمر الحالة</a:t>
            </a:r>
            <a:r>
              <a:rPr lang="ar-SA" i="1" dirty="0"/>
              <a:t>، </a:t>
            </a:r>
            <a:r>
              <a:rPr lang="en-GB" i="1" dirty="0"/>
              <a:t>يجب تقييم آراء و</a:t>
            </a:r>
            <a:r>
              <a:rPr lang="ar-SA" i="1" dirty="0"/>
              <a:t>وجهات نظر</a:t>
            </a:r>
            <a:r>
              <a:rPr lang="en-GB" i="1" dirty="0"/>
              <a:t> الطفل</a:t>
            </a:r>
          </a:p>
          <a:p>
            <a:pPr lvl="1" algn="r" rtl="1"/>
            <a:r>
              <a:rPr lang="en-GB" i="1" dirty="0"/>
              <a:t>يجب تقديم </a:t>
            </a:r>
            <a:r>
              <a:rPr lang="ar-SA" i="1" dirty="0"/>
              <a:t>ذلك</a:t>
            </a:r>
            <a:r>
              <a:rPr lang="en-GB" i="1" dirty="0"/>
              <a:t> خلال مؤتمر الحالة.</a:t>
            </a:r>
          </a:p>
          <a:p>
            <a:pPr lvl="1" algn="r" rtl="1"/>
            <a:r>
              <a:rPr lang="en-GB" i="1" dirty="0"/>
              <a:t>في بعض الأحيان قد يشارك الطفل في مؤتمر الحالة لكن يعتمد</a:t>
            </a:r>
            <a:r>
              <a:rPr lang="ar-SA" i="1" dirty="0"/>
              <a:t> ذلك</a:t>
            </a:r>
            <a:r>
              <a:rPr lang="en-GB" i="1" dirty="0"/>
              <a:t> على ما إذا كان في مصلحته الفضلى وعلى عمره ومرحلة نموه وقدراته ونضجه.</a:t>
            </a:r>
          </a:p>
          <a:p>
            <a:pPr algn="r" rtl="1"/>
            <a:r>
              <a:rPr lang="en-GB" b="1" i="1" dirty="0"/>
              <a:t>الحضور والمشاركة بدعوات فقط</a:t>
            </a:r>
          </a:p>
          <a:p>
            <a:pPr lvl="1" algn="r" rtl="1"/>
            <a:r>
              <a:rPr lang="en-GB" i="1" dirty="0"/>
              <a:t>يجب اختيار المشاركين بعناية وفحصهم مع الطفل أو الوالد أو مقدم الرعاية أو </a:t>
            </a:r>
            <a:r>
              <a:rPr lang="ar-SA" i="1" dirty="0"/>
              <a:t>ال</a:t>
            </a:r>
            <a:r>
              <a:rPr lang="en-GB" i="1" dirty="0"/>
              <a:t>شخص </a:t>
            </a:r>
            <a:r>
              <a:rPr lang="ar-SA" i="1" dirty="0"/>
              <a:t>ال</a:t>
            </a:r>
            <a:r>
              <a:rPr lang="en-GB" i="1" dirty="0"/>
              <a:t>بالغ </a:t>
            </a:r>
            <a:r>
              <a:rPr lang="ar-SA" i="1" dirty="0"/>
              <a:t>ال</a:t>
            </a:r>
            <a:r>
              <a:rPr lang="en-GB" i="1" dirty="0"/>
              <a:t>موثوق به.</a:t>
            </a:r>
          </a:p>
          <a:p>
            <a:pPr algn="r" rtl="1"/>
            <a:r>
              <a:rPr lang="en-GB" b="1" i="1" dirty="0"/>
              <a:t>شخص ما يحتاج لرئاسة الاجتماع</a:t>
            </a:r>
          </a:p>
          <a:p>
            <a:pPr lvl="1" algn="r" rtl="1"/>
            <a:r>
              <a:rPr lang="en-AU" i="1" dirty="0"/>
              <a:t>يجب أن يدير المناقشة </a:t>
            </a:r>
            <a:r>
              <a:rPr lang="ar-SA" i="1" dirty="0"/>
              <a:t>مسؤول</a:t>
            </a:r>
            <a:r>
              <a:rPr lang="en-AU" i="1" dirty="0"/>
              <a:t> رسمي مستقل.</a:t>
            </a:r>
          </a:p>
          <a:p>
            <a:pPr lvl="1" algn="r" rtl="1"/>
            <a:r>
              <a:rPr lang="en-GB" i="1" dirty="0"/>
              <a:t>على سبيل المثال</a:t>
            </a:r>
            <a:r>
              <a:rPr lang="ar-SA" i="1" dirty="0"/>
              <a:t>، </a:t>
            </a:r>
            <a:r>
              <a:rPr lang="en-GB" i="1" dirty="0"/>
              <a:t>يمكن أن يكون أخصائي الحالة أو مشرف إدارة الحالة.</a:t>
            </a:r>
          </a:p>
          <a:p>
            <a:pPr lvl="1" algn="r" rtl="1"/>
            <a:r>
              <a:rPr lang="en-GB" i="1" dirty="0"/>
              <a:t>يجب أن يتأكد هذا الشخص من إتاحة الفرصة للجميع للتحدث واستخلاص النتائج.</a:t>
            </a:r>
          </a:p>
          <a:p>
            <a:pPr lvl="1" algn="r" rtl="1"/>
            <a:r>
              <a:rPr lang="en-AU" i="1" dirty="0"/>
              <a:t>يجب أن تكون المشاركة مفيدة و</a:t>
            </a:r>
            <a:r>
              <a:rPr lang="ar-SA" i="1" dirty="0"/>
              <a:t>أن تتم إدارتها</a:t>
            </a:r>
            <a:r>
              <a:rPr lang="en-AU" i="1" dirty="0"/>
              <a:t> بشكل جيد وآمن</a:t>
            </a:r>
            <a:r>
              <a:rPr lang="ar-SA" i="1" dirty="0"/>
              <a:t>.</a:t>
            </a:r>
            <a:endParaRPr lang="en-GB" i="1" dirty="0"/>
          </a:p>
          <a:p>
            <a:pPr algn="r" rtl="1"/>
            <a:r>
              <a:rPr lang="en-GB" b="1" i="1" dirty="0"/>
              <a:t>احترام مبادئ حماية البيانات الشخصية وإجراءات مشاركة المعلومات</a:t>
            </a:r>
          </a:p>
          <a:p>
            <a:pPr lvl="1" algn="r" rtl="1"/>
            <a:r>
              <a:rPr lang="ar-SA" i="1" dirty="0"/>
              <a:t>الم</a:t>
            </a:r>
            <a:r>
              <a:rPr lang="en-GB" i="1" dirty="0"/>
              <a:t>شارك</a:t>
            </a:r>
            <a:r>
              <a:rPr lang="ar-SA" i="1" dirty="0"/>
              <a:t>ة</a:t>
            </a:r>
            <a:r>
              <a:rPr lang="en-GB" i="1" dirty="0"/>
              <a:t> فقط على أساس الحاجة إلى المعرفة.</a:t>
            </a:r>
          </a:p>
          <a:p>
            <a:pPr lvl="1" algn="r" rtl="1"/>
            <a:r>
              <a:rPr lang="en-GB" i="1" dirty="0"/>
              <a:t>توضيح أهمية الحفاظ على سرية ما يتم مناقشته في بداية الاجتماع.</a:t>
            </a:r>
          </a:p>
          <a:p>
            <a:pPr algn="r" rtl="1"/>
            <a:r>
              <a:rPr lang="en-GB" b="1" i="1" dirty="0"/>
              <a:t>توثيق مؤتمر الحالة</a:t>
            </a:r>
          </a:p>
          <a:p>
            <a:pPr lvl="1" algn="r" rtl="1"/>
            <a:r>
              <a:rPr lang="en-GB" i="1" dirty="0"/>
              <a:t>يضمن التوثيق المساءلة والمتابعة في اتخاذ القرار والإجراءات المدرجة خلال مؤتمر الحالة.</a:t>
            </a:r>
          </a:p>
          <a:p>
            <a:pPr lvl="1" algn="r" rtl="1"/>
            <a:r>
              <a:rPr lang="en-AU" i="1" dirty="0"/>
              <a:t>قم بتضمين الملاحظات للطفل / العائلة (إذا لم يكن مشاركًا).</a:t>
            </a:r>
            <a:endParaRPr lang="en-GB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4B7078A-BC33-BA61-3ABF-349443E0B4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BE218FB-457F-9938-9D88-D966B868530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1017078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82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عرض الشريحة</a:t>
            </a:r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10C0436D-AEDA-3881-1F1F-AC9BA33B93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F458F44E-0A64-D5C3-4696-AADF1B84873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p3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 مدة </a:t>
            </a:r>
            <a:r>
              <a:rPr lang="en-GB" b="1" dirty="0"/>
              <a:t>الجلسة الخامسة: </a:t>
            </a:r>
            <a:r>
              <a:rPr lang="ar-SA" b="1" dirty="0"/>
              <a:t>٣٠ دقيقة</a:t>
            </a:r>
            <a:endParaRPr lang="en-GB" b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D4694E0-84A4-B05C-F959-D6B448405A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39DCAD4B-8C2D-1699-DCF1-925AC5E6EB8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39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عرض </a:t>
            </a:r>
            <a:r>
              <a:rPr lang="ar-SA" dirty="0">
                <a:sym typeface="Arial"/>
              </a:rPr>
              <a:t>الأجندة</a:t>
            </a:r>
            <a:endParaRPr lang="en-US" dirty="0">
              <a:sym typeface="Arial"/>
            </a:endParaRPr>
          </a:p>
          <a:p>
            <a:pPr algn="r" rtl="1"/>
            <a:r>
              <a:rPr lang="ar-SA" dirty="0">
                <a:sym typeface="Arial"/>
              </a:rPr>
              <a:t>ت</a:t>
            </a:r>
            <a:r>
              <a:rPr lang="en-US" dirty="0">
                <a:sym typeface="Arial"/>
              </a:rPr>
              <a:t>ذك</a:t>
            </a:r>
            <a:r>
              <a:rPr lang="ar-SA" dirty="0">
                <a:sym typeface="Arial"/>
              </a:rPr>
              <a:t>ي</a:t>
            </a:r>
            <a:r>
              <a:rPr lang="en-US" dirty="0">
                <a:sym typeface="Arial"/>
              </a:rPr>
              <a:t>ر المشاركين بـ:</a:t>
            </a:r>
          </a:p>
          <a:p>
            <a:pPr lvl="1" algn="r" rtl="1"/>
            <a:r>
              <a:rPr lang="en-US" dirty="0">
                <a:sym typeface="Arial"/>
              </a:rPr>
              <a:t>اتفاقية التعلم</a:t>
            </a:r>
          </a:p>
          <a:p>
            <a:pPr lvl="1" algn="r" rtl="1"/>
            <a:r>
              <a:rPr lang="en-US" dirty="0">
                <a:sym typeface="Arial"/>
              </a:rPr>
              <a:t>أي "</a:t>
            </a:r>
            <a:r>
              <a:rPr lang="ar-SA" dirty="0">
                <a:sym typeface="Arial"/>
              </a:rPr>
              <a:t>تدبير إداري</a:t>
            </a:r>
            <a:r>
              <a:rPr lang="en-US" dirty="0">
                <a:sym typeface="Arial"/>
              </a:rPr>
              <a:t>" </a:t>
            </a:r>
            <a:r>
              <a:rPr lang="ar-SA" dirty="0">
                <a:sym typeface="Arial"/>
              </a:rPr>
              <a:t> (</a:t>
            </a:r>
            <a:r>
              <a:rPr lang="en-US" dirty="0">
                <a:sym typeface="Arial"/>
              </a:rPr>
              <a:t>مثل فترات الراحة ، ومكان المراحيض ، وما إلى ذلك</a:t>
            </a:r>
            <a:r>
              <a:rPr lang="ar-SA" dirty="0">
                <a:sym typeface="Arial"/>
              </a:rPr>
              <a:t>)</a:t>
            </a:r>
            <a:endParaRPr lang="en-US" dirty="0">
              <a:sym typeface="Arial"/>
            </a:endParaRPr>
          </a:p>
          <a:p>
            <a:pPr algn="r" rtl="1"/>
            <a:endParaRPr lang="en-US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F5EA7C6-B2FD-D8F5-11AD-CDADC49435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4BA92B64-7D1F-A541-8C99-B698A378F3D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GB" b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  <a:p>
            <a:pPr algn="r" rtl="1"/>
            <a:r>
              <a:rPr lang="ar-SA" dirty="0">
                <a:sym typeface="Arial"/>
              </a:rPr>
              <a:t>التأمل</a:t>
            </a:r>
            <a:r>
              <a:rPr lang="en-GB" dirty="0">
                <a:sym typeface="Arial"/>
              </a:rPr>
              <a:t> مرة أخرى في تدريب اليوم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C14CBD2-0F09-841D-1533-C4C18D3A0F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8F2C9140-FCA2-DCB7-6FD6-F140775B3C8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026981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>
                <a:sym typeface="Arial"/>
              </a:rPr>
              <a:t>مقدمة</a:t>
            </a:r>
          </a:p>
          <a:p>
            <a:pPr algn="r" rtl="1"/>
            <a:r>
              <a:rPr lang="en-GB" dirty="0">
                <a:sym typeface="Arial"/>
              </a:rPr>
              <a:t>توجيه المشاركين إلى</a:t>
            </a:r>
            <a:r>
              <a:rPr lang="ar-SA" dirty="0">
                <a:sym typeface="Arial"/>
              </a:rPr>
              <a:t> </a:t>
            </a:r>
            <a:r>
              <a:rPr lang="en-GB" b="1" dirty="0">
                <a:sym typeface="Arial"/>
              </a:rPr>
              <a:t>صفحة </a:t>
            </a:r>
            <a:r>
              <a:rPr lang="ar-SA" b="1" dirty="0">
                <a:sym typeface="Arial"/>
              </a:rPr>
              <a:t>دليل العمل ٥٠</a:t>
            </a:r>
            <a:r>
              <a:rPr lang="en-GB" b="1" dirty="0">
                <a:sym typeface="Arial"/>
              </a:rPr>
              <a:t>: أهداف التعلم</a:t>
            </a:r>
          </a:p>
          <a:p>
            <a:pPr algn="r" rtl="1"/>
            <a:r>
              <a:rPr lang="en-GB" i="1" dirty="0">
                <a:sym typeface="Arial"/>
              </a:rPr>
              <a:t>من المهم أن تأخذ الوقت الكافي لمراجعة أهداف التعلم </a:t>
            </a:r>
            <a:r>
              <a:rPr lang="ar-SA" i="1" dirty="0">
                <a:sym typeface="Arial"/>
              </a:rPr>
              <a:t>(</a:t>
            </a:r>
            <a:r>
              <a:rPr lang="en-GB" b="1" i="1" dirty="0">
                <a:sym typeface="Arial"/>
              </a:rPr>
              <a:t>صفحة </a:t>
            </a:r>
            <a:r>
              <a:rPr lang="ar-SA" b="1" i="1" dirty="0">
                <a:sym typeface="Arial"/>
              </a:rPr>
              <a:t>دليل العمل ٣٨) </a:t>
            </a:r>
            <a:r>
              <a:rPr lang="en-GB" i="1" dirty="0">
                <a:sym typeface="Arial"/>
              </a:rPr>
              <a:t>والتفكير في إنجازاتك في نهاية هذا التدريب.</a:t>
            </a:r>
          </a:p>
          <a:p>
            <a:pPr algn="r" rtl="1"/>
            <a:r>
              <a:rPr lang="en-GB" i="1" dirty="0">
                <a:sym typeface="Arial"/>
              </a:rPr>
              <a:t>قد تتطلب بعض أهداف التعلم بعض المعلومات أو الممارسة أو الدعم من المشرف لتحقيقها بالكامل.</a:t>
            </a:r>
          </a:p>
          <a:p>
            <a:pPr algn="r" rtl="1"/>
            <a:r>
              <a:rPr lang="en-GB" i="1" dirty="0">
                <a:sym typeface="Arial"/>
              </a:rPr>
              <a:t>انظر إلى تدريب اليوم وأجب عن الأسئلة المتعلقة بأهداف التعلم في </a:t>
            </a:r>
            <a:r>
              <a:rPr lang="ar-SA" i="1" dirty="0">
                <a:sym typeface="Arial"/>
              </a:rPr>
              <a:t>دليل العمل</a:t>
            </a:r>
            <a:r>
              <a:rPr lang="en-GB" i="1" dirty="0">
                <a:sym typeface="Arial"/>
              </a:rPr>
              <a:t> التدريبي.</a:t>
            </a:r>
          </a:p>
          <a:p>
            <a:pPr marL="0" indent="0" algn="r" rtl="1">
              <a:buNone/>
            </a:pPr>
            <a:endParaRPr lang="en-GB" b="1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العمل الفردي </a:t>
            </a:r>
            <a:r>
              <a:rPr lang="ar-SA" b="1" dirty="0">
                <a:sym typeface="Arial"/>
              </a:rPr>
              <a:t>(٥ </a:t>
            </a:r>
            <a:r>
              <a:rPr lang="en-GB" b="1" dirty="0">
                <a:sym typeface="Arial"/>
              </a:rPr>
              <a:t>دقائق</a:t>
            </a:r>
            <a:r>
              <a:rPr lang="ar-SA" b="1" dirty="0">
                <a:sym typeface="Arial"/>
              </a:rPr>
              <a:t>)</a:t>
            </a:r>
            <a:endParaRPr lang="en-GB" i="1" dirty="0">
              <a:sym typeface="Arial"/>
            </a:endParaRPr>
          </a:p>
          <a:p>
            <a:pPr algn="r" rtl="1">
              <a:defRPr/>
            </a:pPr>
            <a:r>
              <a:rPr lang="en-GB" dirty="0">
                <a:sym typeface="Arial"/>
              </a:rPr>
              <a:t>امنح المشاركين </a:t>
            </a:r>
            <a:r>
              <a:rPr lang="ar-SA" dirty="0">
                <a:sym typeface="Arial"/>
              </a:rPr>
              <a:t>٥</a:t>
            </a:r>
            <a:r>
              <a:rPr lang="en-GB" dirty="0">
                <a:sym typeface="Arial"/>
              </a:rPr>
              <a:t> دقائق لإكمال</a:t>
            </a:r>
            <a:r>
              <a:rPr lang="ar-SA" dirty="0">
                <a:sym typeface="Arial"/>
              </a:rPr>
              <a:t> النشاط</a:t>
            </a:r>
            <a:endParaRPr lang="en-GB" dirty="0">
              <a:sym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GB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مناقشة عامة </a:t>
            </a:r>
            <a:r>
              <a:rPr lang="ar-SA" b="1" dirty="0">
                <a:sym typeface="Arial"/>
              </a:rPr>
              <a:t>(٥ </a:t>
            </a:r>
            <a:r>
              <a:rPr lang="en-GB" b="1" dirty="0">
                <a:sym typeface="Arial"/>
              </a:rPr>
              <a:t>دقائق</a:t>
            </a:r>
            <a:r>
              <a:rPr lang="ar-SA" b="1" dirty="0">
                <a:sym typeface="Arial"/>
              </a:rPr>
              <a:t>)</a:t>
            </a:r>
            <a:endParaRPr lang="en-GB" i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ادعُ المتطوعين لمشاركة أفكارهم</a:t>
            </a:r>
          </a:p>
          <a:p>
            <a:pPr algn="r" rtl="1"/>
            <a:endParaRPr lang="en-GB" i="1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مقدمة</a:t>
            </a:r>
          </a:p>
          <a:p>
            <a:pPr algn="r" rtl="1"/>
            <a:r>
              <a:rPr lang="en-GB" dirty="0">
                <a:sym typeface="Arial"/>
              </a:rPr>
              <a:t>اكمل في</a:t>
            </a:r>
            <a:r>
              <a:rPr lang="ar-SA" dirty="0">
                <a:sym typeface="Arial"/>
              </a:rPr>
              <a:t> </a:t>
            </a:r>
            <a:r>
              <a:rPr lang="en-GB" b="1" dirty="0">
                <a:sym typeface="Arial"/>
              </a:rPr>
              <a:t>صفحة </a:t>
            </a:r>
            <a:r>
              <a:rPr lang="ar-SA" b="1" dirty="0">
                <a:sym typeface="Arial"/>
              </a:rPr>
              <a:t>دليل العمل ٥٠: التأمل</a:t>
            </a:r>
            <a:endParaRPr lang="en-GB" b="1" dirty="0">
              <a:sym typeface="Arial"/>
            </a:endParaRPr>
          </a:p>
          <a:p>
            <a:pPr algn="r" rtl="1"/>
            <a:r>
              <a:rPr lang="en-GB" i="1" dirty="0">
                <a:sym typeface="Arial"/>
              </a:rPr>
              <a:t>ما الذي فاجأك؟ ما هو التحدي</a:t>
            </a:r>
            <a:r>
              <a:rPr lang="ar-SA" i="1" dirty="0">
                <a:sym typeface="Arial"/>
              </a:rPr>
              <a:t> بالنسبة لك </a:t>
            </a:r>
            <a:r>
              <a:rPr lang="en-GB" i="1" dirty="0">
                <a:sym typeface="Arial"/>
              </a:rPr>
              <a:t>؟ ماذا كنت ترغب في معرفة المزيد عنه؟</a:t>
            </a:r>
          </a:p>
          <a:p>
            <a:pPr algn="r" rtl="1"/>
            <a:r>
              <a:rPr lang="en-GB" i="1" dirty="0">
                <a:sym typeface="Arial"/>
              </a:rPr>
              <a:t>اكتب تأملاتك.</a:t>
            </a:r>
          </a:p>
          <a:p>
            <a:pPr marL="0" indent="0" algn="r" rtl="1">
              <a:buNone/>
            </a:pPr>
            <a:endParaRPr lang="en-GB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العمل الفردي</a:t>
            </a:r>
            <a:r>
              <a:rPr lang="ar-SA" b="1" dirty="0">
                <a:sym typeface="Arial"/>
              </a:rPr>
              <a:t> (٥ </a:t>
            </a:r>
            <a:r>
              <a:rPr lang="en-GB" b="1" dirty="0">
                <a:sym typeface="Arial"/>
              </a:rPr>
              <a:t>دقائق</a:t>
            </a:r>
            <a:r>
              <a:rPr lang="ar-SA" b="1" dirty="0">
                <a:sym typeface="Arial"/>
              </a:rPr>
              <a:t>)</a:t>
            </a:r>
            <a:endParaRPr lang="en-GB" i="1" dirty="0">
              <a:sym typeface="Arial"/>
            </a:endParaRPr>
          </a:p>
          <a:p>
            <a:pPr algn="r" rtl="1">
              <a:defRPr/>
            </a:pPr>
            <a:r>
              <a:rPr lang="en-GB" dirty="0">
                <a:sym typeface="Arial"/>
              </a:rPr>
              <a:t>امنح المشاركين </a:t>
            </a:r>
            <a:r>
              <a:rPr lang="ar-SA" dirty="0">
                <a:sym typeface="Arial"/>
              </a:rPr>
              <a:t>٥</a:t>
            </a:r>
            <a:r>
              <a:rPr lang="en-GB" dirty="0">
                <a:sym typeface="Arial"/>
              </a:rPr>
              <a:t> دقائق لإكمال</a:t>
            </a:r>
            <a:r>
              <a:rPr lang="ar-SA" dirty="0">
                <a:sym typeface="Arial"/>
              </a:rPr>
              <a:t> النشاط</a:t>
            </a:r>
            <a:endParaRPr lang="en-GB" dirty="0">
              <a:sym typeface="Arial"/>
            </a:endParaRPr>
          </a:p>
          <a:p>
            <a:pPr marL="0" indent="0" algn="r" rtl="1">
              <a:buNone/>
            </a:pPr>
            <a:endParaRPr lang="en-GB" dirty="0">
              <a:sym typeface="Arial"/>
            </a:endParaRPr>
          </a:p>
          <a:p>
            <a:pPr marL="0" indent="0" algn="r" rtl="1">
              <a:buNone/>
            </a:pPr>
            <a:r>
              <a:rPr lang="en-GB" b="1" dirty="0">
                <a:sym typeface="Arial"/>
              </a:rPr>
              <a:t>مناقشة عامة </a:t>
            </a:r>
            <a:r>
              <a:rPr lang="ar-SA" b="1" dirty="0">
                <a:sym typeface="Arial"/>
              </a:rPr>
              <a:t>(٥ </a:t>
            </a:r>
            <a:r>
              <a:rPr lang="en-GB" b="1" dirty="0">
                <a:sym typeface="Arial"/>
              </a:rPr>
              <a:t>دقائق</a:t>
            </a:r>
            <a:r>
              <a:rPr lang="ar-SA" b="1" dirty="0">
                <a:sym typeface="Arial"/>
              </a:rPr>
              <a:t>)</a:t>
            </a:r>
            <a:endParaRPr lang="en-GB" i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ادعُ المتطوعين لمشاركة أفكارهم</a:t>
            </a:r>
          </a:p>
          <a:p>
            <a:pPr algn="r" rtl="1"/>
            <a:r>
              <a:rPr lang="en-GB" i="0" dirty="0">
                <a:sym typeface="Arial"/>
              </a:rPr>
              <a:t>اشرح متى سيبدأ التدريب على الوحدة التالية</a:t>
            </a:r>
          </a:p>
          <a:p>
            <a:pPr algn="r" rtl="1"/>
            <a:r>
              <a:rPr lang="en-GB" i="0" dirty="0">
                <a:sym typeface="Arial"/>
              </a:rPr>
              <a:t>اشكر المشاركين على مشاركتهم</a:t>
            </a:r>
            <a:endParaRPr lang="en-GB" dirty="0">
              <a:sym typeface="Arial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23CAEEF-C343-68AA-E186-49F228E39F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DD4B80B2-9BE0-32FF-7B46-95BE00378A6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023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</a:t>
            </a:r>
            <a:r>
              <a:rPr lang="en-GB" b="1" dirty="0"/>
              <a:t>تحضير</a:t>
            </a:r>
            <a:endParaRPr lang="en-GB" dirty="0"/>
          </a:p>
          <a:p>
            <a:pPr algn="r" rtl="1"/>
            <a:r>
              <a:rPr lang="ar-SA" dirty="0"/>
              <a:t>تحضير</a:t>
            </a:r>
            <a:r>
              <a:rPr lang="en-GB" dirty="0"/>
              <a:t>ما يكفي من الملاحظات اللاصقة لكل مشارك</a:t>
            </a:r>
            <a:r>
              <a:rPr lang="ar-SA" dirty="0"/>
              <a:t>/ة</a:t>
            </a:r>
            <a:endParaRPr lang="en-GB" dirty="0"/>
          </a:p>
          <a:p>
            <a:pPr algn="r" rtl="1"/>
            <a:r>
              <a:rPr lang="ar-SA" dirty="0"/>
              <a:t>قم ب</a:t>
            </a:r>
            <a:r>
              <a:rPr lang="en-GB" dirty="0"/>
              <a:t>كت</a:t>
            </a:r>
            <a:r>
              <a:rPr lang="ar-SA" dirty="0"/>
              <a:t>ا</a:t>
            </a:r>
            <a:r>
              <a:rPr lang="en-GB" dirty="0"/>
              <a:t>ب</a:t>
            </a:r>
            <a:r>
              <a:rPr lang="ar-SA" dirty="0"/>
              <a:t>ة</a:t>
            </a:r>
            <a:r>
              <a:rPr lang="en-GB" dirty="0"/>
              <a:t> الأسئلة التالية على ورقة لاصقة:</a:t>
            </a:r>
          </a:p>
          <a:p>
            <a:pPr lvl="1" algn="r" rtl="1"/>
            <a:r>
              <a:rPr lang="en-GB" dirty="0"/>
              <a:t>"ما هي ال</a:t>
            </a:r>
            <a:r>
              <a:rPr lang="ar-SA" dirty="0"/>
              <a:t>ركائز</a:t>
            </a:r>
            <a:r>
              <a:rPr lang="en-GB" dirty="0"/>
              <a:t>؟"</a:t>
            </a:r>
          </a:p>
          <a:p>
            <a:pPr lvl="1" algn="r" rtl="1"/>
            <a:r>
              <a:rPr lang="en-GB" dirty="0"/>
              <a:t>"ضع قائمة بالعوائق التي تحول دون الوعي الذاتي"</a:t>
            </a:r>
          </a:p>
          <a:p>
            <a:pPr lvl="1" algn="r" rtl="1"/>
            <a:r>
              <a:rPr lang="en-GB" dirty="0"/>
              <a:t>"اشرح ال</a:t>
            </a:r>
            <a:r>
              <a:rPr lang="ar-SA" dirty="0"/>
              <a:t>شمول</a:t>
            </a:r>
            <a:r>
              <a:rPr lang="en-GB" dirty="0"/>
              <a:t>"</a:t>
            </a:r>
          </a:p>
          <a:p>
            <a:pPr lvl="1" algn="r" rtl="1"/>
            <a:r>
              <a:rPr lang="en-GB" dirty="0"/>
              <a:t>"قدم مثالاً على كيفية استخدام ال</a:t>
            </a:r>
            <a:r>
              <a:rPr lang="ar-SA" dirty="0"/>
              <a:t>سلط</a:t>
            </a:r>
            <a:r>
              <a:rPr lang="en-GB" dirty="0"/>
              <a:t>ة بشكل أخلاقي ومسؤول"</a:t>
            </a:r>
          </a:p>
          <a:p>
            <a:pPr lvl="1" algn="r" rtl="1"/>
            <a:r>
              <a:rPr lang="en-GB" dirty="0"/>
              <a:t>"اشرح الإرهاق"</a:t>
            </a:r>
          </a:p>
          <a:p>
            <a:pPr lvl="1" algn="r" rtl="1"/>
            <a:r>
              <a:rPr lang="en-GB" dirty="0"/>
              <a:t>"اشرح التعب </a:t>
            </a:r>
            <a:r>
              <a:rPr lang="ar-SA" dirty="0"/>
              <a:t>إجهاد </a:t>
            </a:r>
            <a:r>
              <a:rPr lang="en-GB" dirty="0"/>
              <a:t>التعاطف"</a:t>
            </a:r>
          </a:p>
          <a:p>
            <a:pPr algn="r" rtl="1"/>
            <a:r>
              <a:rPr lang="ar-SA" dirty="0"/>
              <a:t>قم ب</a:t>
            </a:r>
            <a:r>
              <a:rPr lang="en-GB" dirty="0"/>
              <a:t>كت</a:t>
            </a:r>
            <a:r>
              <a:rPr lang="ar-SA" dirty="0"/>
              <a:t>ا</a:t>
            </a:r>
            <a:r>
              <a:rPr lang="en-GB" dirty="0"/>
              <a:t>ب</a:t>
            </a:r>
            <a:r>
              <a:rPr lang="ar-SA" dirty="0"/>
              <a:t>ة</a:t>
            </a:r>
            <a:r>
              <a:rPr lang="en-GB" dirty="0"/>
              <a:t> "لا سؤال لك هذه المرة" على الملاحظات اللاصقة المتبقية</a:t>
            </a:r>
          </a:p>
          <a:p>
            <a:pPr lvl="1" algn="r" rtl="1"/>
            <a:r>
              <a:rPr lang="en-GB" dirty="0"/>
              <a:t>على سبيل المثال ، إذا كان لديك </a:t>
            </a:r>
            <a:r>
              <a:rPr lang="ar-SA" dirty="0"/>
              <a:t>٢٠</a:t>
            </a:r>
            <a:r>
              <a:rPr lang="en-GB" dirty="0"/>
              <a:t> مشارك</a:t>
            </a:r>
            <a:r>
              <a:rPr lang="ar-SA" dirty="0"/>
              <a:t>/ة: </a:t>
            </a:r>
            <a:endParaRPr lang="en-GB" dirty="0"/>
          </a:p>
          <a:p>
            <a:pPr lvl="2" algn="r" rtl="1"/>
            <a:r>
              <a:rPr lang="en-GB" dirty="0"/>
              <a:t>اكتب </a:t>
            </a:r>
            <a:r>
              <a:rPr lang="ar-SA" dirty="0"/>
              <a:t>٦</a:t>
            </a:r>
            <a:r>
              <a:rPr lang="en-GB" dirty="0"/>
              <a:t> ملاحظات لاصقة تحتوي كل منها على أحد الأسئلة المذكورة أعلاه</a:t>
            </a:r>
          </a:p>
          <a:p>
            <a:pPr lvl="2" algn="r" rtl="1"/>
            <a:r>
              <a:rPr lang="en-GB" dirty="0"/>
              <a:t>اكتب </a:t>
            </a:r>
            <a:r>
              <a:rPr lang="ar-SA" dirty="0"/>
              <a:t>١٤</a:t>
            </a:r>
            <a:r>
              <a:rPr lang="en-GB" dirty="0"/>
              <a:t>ملاحظ</a:t>
            </a:r>
            <a:r>
              <a:rPr lang="ar-SA" dirty="0"/>
              <a:t>ة</a:t>
            </a:r>
            <a:r>
              <a:rPr lang="en-GB" dirty="0"/>
              <a:t> لاصقة مع عبارة "لا سؤال لك هذه المرة"</a:t>
            </a:r>
          </a:p>
          <a:p>
            <a:pPr algn="r" rtl="1"/>
            <a:r>
              <a:rPr lang="en-GB" dirty="0"/>
              <a:t>قم بإلقاء جميع الملاحظات اللاصقة في </a:t>
            </a:r>
            <a:r>
              <a:rPr lang="ar-SA" dirty="0"/>
              <a:t>حقيبة</a:t>
            </a:r>
            <a:r>
              <a:rPr lang="en-GB" dirty="0"/>
              <a:t> أو صندوق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مسابقة</a:t>
            </a:r>
            <a:r>
              <a:rPr lang="en-GB" b="1" dirty="0"/>
              <a:t> قصير</a:t>
            </a:r>
            <a:r>
              <a:rPr lang="ar-SA" b="1" dirty="0"/>
              <a:t>ة</a:t>
            </a:r>
            <a:r>
              <a:rPr lang="en-GB" b="1" dirty="0"/>
              <a:t> </a:t>
            </a:r>
            <a:r>
              <a:rPr lang="ar-SA" b="1" dirty="0"/>
              <a:t>(١٥</a:t>
            </a:r>
            <a:r>
              <a:rPr lang="en-GB" b="1" dirty="0"/>
              <a:t> دقيقة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i="1" dirty="0"/>
              <a:t>يجب أن يسحب كل واحد منكم ورقة لاصقة واحدة من هذه الحقيبة / الصندوق</a:t>
            </a:r>
          </a:p>
          <a:p>
            <a:pPr algn="r" rtl="1"/>
            <a:r>
              <a:rPr lang="en-GB" i="1" dirty="0"/>
              <a:t>إذا كانت لديك ملاحظات لاصقة </a:t>
            </a:r>
            <a:r>
              <a:rPr lang="ar-SA" i="1" dirty="0"/>
              <a:t>علي</a:t>
            </a:r>
            <a:r>
              <a:rPr lang="en-GB" i="1" dirty="0"/>
              <a:t>ها سؤال</a:t>
            </a:r>
            <a:r>
              <a:rPr lang="ar-SA" i="1" dirty="0"/>
              <a:t>، فقم بالإجابة على </a:t>
            </a:r>
            <a:r>
              <a:rPr lang="en-GB" i="1" dirty="0"/>
              <a:t>السؤال</a:t>
            </a:r>
          </a:p>
          <a:p>
            <a:pPr lvl="1" algn="r" rtl="1"/>
            <a:r>
              <a:rPr lang="en-GB" i="1" dirty="0"/>
              <a:t>يمكن للآخرين المساعدة إذا واجهتك مشكلة</a:t>
            </a:r>
          </a:p>
          <a:p>
            <a:pPr lvl="0" algn="r" rtl="1"/>
            <a:r>
              <a:rPr lang="en-GB" dirty="0"/>
              <a:t>تأكد من الإجابة على جميع الأسئلة</a:t>
            </a:r>
          </a:p>
          <a:p>
            <a:pPr lvl="0" algn="r" rtl="1"/>
            <a:r>
              <a:rPr lang="en-GB" dirty="0"/>
              <a:t>استكمل مع ال</a:t>
            </a:r>
            <a:r>
              <a:rPr lang="ar-SA" dirty="0"/>
              <a:t>إجابات</a:t>
            </a:r>
            <a:r>
              <a:rPr lang="en-GB" dirty="0"/>
              <a:t> في الصفحة التالية</a:t>
            </a:r>
          </a:p>
          <a:p>
            <a:pPr algn="r" rtl="1"/>
            <a:r>
              <a:rPr lang="en-GB" i="1" dirty="0"/>
              <a:t>هل لدى أي شخص أي أسئلة أو بحاجة إلى توضيح؟</a:t>
            </a:r>
          </a:p>
          <a:p>
            <a:pPr algn="r" rtl="1"/>
            <a:r>
              <a:rPr lang="en-GB" i="1" dirty="0"/>
              <a:t>الآن بعد أن قمنا ب</a:t>
            </a:r>
            <a:r>
              <a:rPr lang="ar-SA" i="1" dirty="0"/>
              <a:t>مراجعة</a:t>
            </a:r>
            <a:r>
              <a:rPr lang="en-GB" i="1" dirty="0"/>
              <a:t> الوحدة السابقة</a:t>
            </a:r>
            <a:r>
              <a:rPr lang="ar-SA" i="1" dirty="0"/>
              <a:t>، </a:t>
            </a:r>
            <a:r>
              <a:rPr lang="en-GB" i="1" dirty="0"/>
              <a:t>سنناقش ما يمكن توقعه من وحدة اليوم.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58B3EE3-EF1E-7A74-81D3-7718308287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8084DC2-E741-1701-AB00-D5DDEDD866E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8292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الإجابات</a:t>
            </a:r>
          </a:p>
          <a:p>
            <a:pPr algn="r" rtl="1"/>
            <a:r>
              <a:rPr lang="en-GB" b="1" dirty="0"/>
              <a:t>ما هي ال</a:t>
            </a:r>
            <a:r>
              <a:rPr lang="ar-SA" b="1" dirty="0"/>
              <a:t>ركائز</a:t>
            </a:r>
            <a:r>
              <a:rPr lang="en-GB" b="1" dirty="0"/>
              <a:t> ؟:</a:t>
            </a:r>
            <a:r>
              <a:rPr lang="en-GB" dirty="0"/>
              <a:t>ال</a:t>
            </a:r>
            <a:r>
              <a:rPr lang="ar-SA" dirty="0"/>
              <a:t>ركائز</a:t>
            </a:r>
            <a:r>
              <a:rPr lang="en-GB" dirty="0"/>
              <a:t> هي الكلمات التي استخدمناها لوصف أنفسنا في الماضي والحاضر والمستقبل. هذه هي الخصائص الشخصية التي تظل ثابتة وتساعدنا على الاستقرار.</a:t>
            </a:r>
          </a:p>
          <a:p>
            <a:pPr algn="r" rtl="1"/>
            <a:r>
              <a:rPr lang="en-GB" b="1" dirty="0"/>
              <a:t>ضع قائمة بالعوائق التي تحول دون الوعي الذاتي:</a:t>
            </a:r>
            <a:r>
              <a:rPr lang="en-GB" dirty="0"/>
              <a:t>تجنب </a:t>
            </a:r>
            <a:r>
              <a:rPr lang="ar-SA" dirty="0"/>
              <a:t>الملاحظات</a:t>
            </a:r>
            <a:r>
              <a:rPr lang="en-GB" dirty="0"/>
              <a:t>، وتجاهل عواطفنا ومشاعرنا ، والتحيز اللاواعي.</a:t>
            </a:r>
          </a:p>
          <a:p>
            <a:pPr algn="r" rtl="1"/>
            <a:r>
              <a:rPr lang="en-GB" b="1" dirty="0"/>
              <a:t>اشرح ال</a:t>
            </a:r>
            <a:r>
              <a:rPr lang="ar-SA" b="1" dirty="0"/>
              <a:t>شمول</a:t>
            </a:r>
            <a:r>
              <a:rPr lang="en-GB" b="1" dirty="0"/>
              <a:t>:</a:t>
            </a:r>
            <a:r>
              <a:rPr lang="en-GB" dirty="0"/>
              <a:t>ال</a:t>
            </a:r>
            <a:r>
              <a:rPr lang="ar-SA" dirty="0"/>
              <a:t>شمول</a:t>
            </a:r>
            <a:r>
              <a:rPr lang="en-GB" dirty="0"/>
              <a:t> هو نهج قائم على الحقوق ، ويهدف إلى ضمان أن جميع الأشخاص الذين قد يتعرضون لخطر الاستبعاد يمكنهم المشاركة والحصول على فرص متساوية للحصول على الخدمات الأساسية.</a:t>
            </a:r>
            <a:endParaRPr lang="en-BE" dirty="0"/>
          </a:p>
          <a:p>
            <a:pPr algn="r" rtl="1"/>
            <a:r>
              <a:rPr lang="en-US" b="1" dirty="0"/>
              <a:t>اشرح الإرهاق:</a:t>
            </a:r>
            <a:r>
              <a:rPr lang="en-US" dirty="0"/>
              <a:t>الإرهاق</a:t>
            </a:r>
            <a:r>
              <a:rPr lang="ar-SA" dirty="0"/>
              <a:t>/الاحتراق الوظيفي</a:t>
            </a:r>
            <a:r>
              <a:rPr lang="en-US" dirty="0"/>
              <a:t> هو متلازمة ناتجة عن الإجهاد المزمن في مكان العمل</a:t>
            </a:r>
            <a:r>
              <a:rPr lang="ar-SA" dirty="0"/>
              <a:t> و</a:t>
            </a:r>
            <a:r>
              <a:rPr lang="en-US" dirty="0"/>
              <a:t> الذي لم تتم إدارته بنجاح.</a:t>
            </a:r>
          </a:p>
          <a:p>
            <a:pPr algn="r" rtl="1"/>
            <a:r>
              <a:rPr lang="en-CA" b="1" dirty="0"/>
              <a:t>اشرح </a:t>
            </a:r>
            <a:r>
              <a:rPr lang="ar-SA" b="1" dirty="0"/>
              <a:t>إجهاد التعاطف</a:t>
            </a:r>
            <a:r>
              <a:rPr lang="en-CA" b="1" dirty="0"/>
              <a:t>:</a:t>
            </a:r>
            <a:r>
              <a:rPr lang="en-BE" dirty="0"/>
              <a:t>هو حالة تتميز بالإرهاق العاطفي والجسدي</a:t>
            </a:r>
            <a:r>
              <a:rPr lang="ar-SA" dirty="0"/>
              <a:t> </a:t>
            </a:r>
            <a:r>
              <a:rPr lang="en-BE" dirty="0"/>
              <a:t>مما يؤدي إلى </a:t>
            </a:r>
            <a:r>
              <a:rPr lang="ar-SA" dirty="0"/>
              <a:t>انخفاض </a:t>
            </a:r>
            <a:r>
              <a:rPr lang="en-BE" dirty="0"/>
              <a:t>القدرة على التعاطف أو </a:t>
            </a:r>
            <a:r>
              <a:rPr lang="ar-SA" dirty="0"/>
              <a:t>الشعور ب</a:t>
            </a:r>
            <a:r>
              <a:rPr lang="en-BE" dirty="0"/>
              <a:t>التعاطف مع الآخرين ،</a:t>
            </a:r>
            <a:r>
              <a:rPr lang="en-CA" dirty="0"/>
              <a:t>و</a:t>
            </a:r>
            <a:r>
              <a:rPr lang="en-BE" dirty="0"/>
              <a:t>غالبًا ما توصف بأنها التكلفة السلبية للرعاية</a:t>
            </a:r>
            <a:endParaRPr lang="en-GB" dirty="0"/>
          </a:p>
        </p:txBody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8084DC2-E741-1701-AB00-D5DDEDD866E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35375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US" i="1" dirty="0">
                <a:sym typeface="Arial"/>
              </a:rPr>
              <a:t>في هذه الوحدة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سوف نستكشف المهارات اللازمة لحل المشكلات والتفاوض والتنسيق في إدارة حالة حماية الطفل للبناء على ما تعلمناه في المستوى </a:t>
            </a:r>
            <a:r>
              <a:rPr lang="ar-SA" i="1" dirty="0">
                <a:sym typeface="Arial"/>
              </a:rPr>
              <a:t>الأول</a:t>
            </a:r>
            <a:r>
              <a:rPr lang="en-US" i="1" dirty="0">
                <a:sym typeface="Arial"/>
              </a:rPr>
              <a:t>.</a:t>
            </a:r>
            <a:endParaRPr lang="en-US" i="1" dirty="0"/>
          </a:p>
          <a:p>
            <a:pPr algn="r" rtl="1"/>
            <a:r>
              <a:rPr lang="en-US" dirty="0">
                <a:sym typeface="Arial"/>
              </a:rPr>
              <a:t>عرض الشريحة</a:t>
            </a:r>
            <a:endParaRPr lang="en-US" dirty="0"/>
          </a:p>
          <a:p>
            <a:pPr algn="r" rtl="1"/>
            <a:r>
              <a:rPr lang="en-US" i="1" dirty="0">
                <a:sym typeface="Arial"/>
              </a:rPr>
              <a:t>هل لدى أي شخص أي أسئلة أو بحاجة إلى توضيح؟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>
                <a:sym typeface="Arial"/>
              </a:rPr>
              <a:t>يمكنك أيضًا ال</a:t>
            </a:r>
            <a:r>
              <a:rPr lang="ar-SA" i="1" dirty="0">
                <a:sym typeface="Arial"/>
              </a:rPr>
              <a:t>اطلاع</a:t>
            </a:r>
            <a:r>
              <a:rPr lang="en-US" i="1" dirty="0">
                <a:sym typeface="Arial"/>
              </a:rPr>
              <a:t> على </a:t>
            </a:r>
            <a:r>
              <a:rPr lang="ar-SA" i="1" dirty="0">
                <a:sym typeface="Arial"/>
              </a:rPr>
              <a:t>ذلك</a:t>
            </a:r>
            <a:r>
              <a:rPr lang="en-US" i="1" dirty="0">
                <a:sym typeface="Arial"/>
              </a:rPr>
              <a:t> </a:t>
            </a:r>
            <a:r>
              <a:rPr lang="ar-SA" i="1" dirty="0">
                <a:sym typeface="Arial"/>
              </a:rPr>
              <a:t>في </a:t>
            </a:r>
            <a:r>
              <a:rPr lang="en-US" b="1" i="1" dirty="0">
                <a:sym typeface="Arial"/>
              </a:rPr>
              <a:t>صفحة </a:t>
            </a:r>
            <a:r>
              <a:rPr lang="ar-SA" b="1" i="1" dirty="0">
                <a:sym typeface="Arial"/>
              </a:rPr>
              <a:t>دليل العمل ٣٨</a:t>
            </a:r>
            <a:r>
              <a:rPr lang="en-US" b="1" i="1" dirty="0">
                <a:sym typeface="Arial"/>
              </a:rPr>
              <a:t>: أهداف التعلم</a:t>
            </a:r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23130470-5EF3-1D73-948F-931459E7AA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04111253-CB64-723A-2A99-CDF5AEBB485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مراجعة عامة</a:t>
            </a:r>
          </a:p>
          <a:p>
            <a:pPr algn="r" rtl="1"/>
            <a:r>
              <a:rPr lang="ar-SA" dirty="0"/>
              <a:t>الإشارة</a:t>
            </a:r>
            <a:r>
              <a:rPr lang="en-GB" dirty="0"/>
              <a:t> إلى إطار الكفاءات كما تمت مناقشته خلال الوحدة </a:t>
            </a:r>
            <a:r>
              <a:rPr lang="ar-SA" dirty="0"/>
              <a:t>١</a:t>
            </a:r>
            <a:r>
              <a:rPr lang="en-GB" dirty="0"/>
              <a:t>.</a:t>
            </a:r>
          </a:p>
          <a:p>
            <a:pPr algn="r" rtl="1"/>
            <a:r>
              <a:rPr lang="ar-SA" dirty="0"/>
              <a:t>قم بمراجعة المؤشرات السلوكية لحل المشاكل والتفاوض والتنسيق.</a:t>
            </a:r>
            <a:endParaRPr lang="en-BE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7D1CB89-51E8-E4BC-D6DB-42783AB44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7F24E28-1D65-9030-5FCD-84CAF02530B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8834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1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مدة الجلسة</a:t>
            </a:r>
            <a:r>
              <a:rPr lang="ar-SA" b="1" dirty="0"/>
              <a:t> الثانية: ساعتين</a:t>
            </a:r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algn="r" rtl="1"/>
            <a:endParaRPr lang="en-US" dirty="0">
              <a:sym typeface="Arial"/>
            </a:endParaRPr>
          </a:p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US" i="1" dirty="0">
                <a:sym typeface="Arial"/>
              </a:rPr>
              <a:t>سنفكر الآن في:</a:t>
            </a:r>
          </a:p>
          <a:p>
            <a:pPr lvl="1" algn="r" rtl="1"/>
            <a:r>
              <a:rPr lang="en-US" i="1" dirty="0">
                <a:sym typeface="Arial"/>
              </a:rPr>
              <a:t>ما هي المشاكل التي قد يواجهها أخصائي الحالة</a:t>
            </a:r>
          </a:p>
          <a:p>
            <a:pPr lvl="1" algn="r" rtl="1"/>
            <a:r>
              <a:rPr lang="en-US" i="1" dirty="0">
                <a:sym typeface="Arial"/>
              </a:rPr>
              <a:t>ما هي المشاكل التي يمكن ل</a:t>
            </a:r>
            <a:r>
              <a:rPr lang="ar-SA" i="1" dirty="0">
                <a:sym typeface="Arial"/>
              </a:rPr>
              <a:t>أخصائي</a:t>
            </a:r>
            <a:r>
              <a:rPr lang="en-US" i="1" dirty="0">
                <a:sym typeface="Arial"/>
              </a:rPr>
              <a:t> الحالة معالجتها</a:t>
            </a:r>
          </a:p>
          <a:p>
            <a:pPr lvl="1" algn="r" rtl="1"/>
            <a:r>
              <a:rPr lang="en-US" i="1" dirty="0">
                <a:sym typeface="Arial"/>
              </a:rPr>
              <a:t>كيف يمكن </a:t>
            </a:r>
            <a:r>
              <a:rPr lang="ar-SA" i="1" dirty="0">
                <a:sym typeface="Arial"/>
              </a:rPr>
              <a:t>لأخصائي</a:t>
            </a:r>
            <a:r>
              <a:rPr lang="en-US" i="1" dirty="0">
                <a:sym typeface="Arial"/>
              </a:rPr>
              <a:t> الحالة معالجة المشكلة</a:t>
            </a:r>
          </a:p>
          <a:p>
            <a:pPr algn="r" rtl="1"/>
            <a:r>
              <a:rPr lang="en-US" i="1" dirty="0">
                <a:sym typeface="Arial"/>
              </a:rPr>
              <a:t>سنأخذ أيضًا وقتًا للتفكير في:</a:t>
            </a:r>
          </a:p>
          <a:p>
            <a:pPr lvl="1" algn="r" rtl="1"/>
            <a:r>
              <a:rPr lang="en-US" i="1" dirty="0">
                <a:sym typeface="Arial"/>
              </a:rPr>
              <a:t>نقاط القوة الفردية</a:t>
            </a:r>
          </a:p>
          <a:p>
            <a:pPr lvl="1" algn="r" rtl="1"/>
            <a:r>
              <a:rPr lang="en-US" i="1" dirty="0">
                <a:sym typeface="Arial"/>
              </a:rPr>
              <a:t>م</a:t>
            </a:r>
            <a:r>
              <a:rPr lang="ar-SA" i="1" dirty="0">
                <a:sym typeface="Arial"/>
              </a:rPr>
              <a:t>جالات</a:t>
            </a:r>
            <a:r>
              <a:rPr lang="en-US" i="1" dirty="0">
                <a:sym typeface="Arial"/>
              </a:rPr>
              <a:t> الت</a:t>
            </a:r>
            <a:r>
              <a:rPr lang="ar-SA" i="1" dirty="0">
                <a:sym typeface="Arial"/>
              </a:rPr>
              <a:t>طوير</a:t>
            </a:r>
            <a:endParaRPr lang="en-US" i="1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A18BE28F-138D-CD21-BB3A-6DEDFB4E41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0DC042A3-A003-8442-2BED-D69335AFEF9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9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8B2D-E934-12ED-407F-14F0C4108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3848FD-FBB6-20BB-0BB0-099280BED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CC38D-527A-CCED-C1D4-3C46D336B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FB4CA-3AFF-6671-0F42-6CFCD57C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863ED-E942-0FA0-6B30-79E15631B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4205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99E23-089A-6D1C-4332-5E6BC9119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196B07-2C53-BCBE-1C0D-550AFCDD8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28A6F-4F97-6CCD-BE75-5BB925972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30BD3-D96C-6876-F045-59CA493FD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E4359-15D1-4EC4-CB0B-3A4AD86E8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219146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AAAD38-24AC-B36D-CC67-5E4B44F1C1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03B52D-7264-90CF-959C-2C4B6439D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A6EC0-FC64-1854-F709-4B010C077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B36F4-9C6E-8C81-AD29-73A0F0DC3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19AEC-C291-FE58-8EAD-764AB8615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41025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bg>
      <p:bgPr>
        <a:solidFill>
          <a:schemeClr val="accent4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9"/>
          <p:cNvSpPr/>
          <p:nvPr/>
        </p:nvSpPr>
        <p:spPr>
          <a:xfrm rot="1782986">
            <a:off x="657418" y="1353464"/>
            <a:ext cx="4749573" cy="4094457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39"/>
          <p:cNvSpPr txBox="1">
            <a:spLocks noGrp="1"/>
          </p:cNvSpPr>
          <p:nvPr>
            <p:ph type="title"/>
          </p:nvPr>
        </p:nvSpPr>
        <p:spPr>
          <a:xfrm>
            <a:off x="1024548" y="3099692"/>
            <a:ext cx="401531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  <a:defRPr sz="4800"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4090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bg>
      <p:bgPr>
        <a:solidFill>
          <a:schemeClr val="accent4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0"/>
          <p:cNvSpPr txBox="1">
            <a:spLocks noGrp="1"/>
          </p:cNvSpPr>
          <p:nvPr>
            <p:ph type="title"/>
          </p:nvPr>
        </p:nvSpPr>
        <p:spPr>
          <a:xfrm>
            <a:off x="796385" y="3099692"/>
            <a:ext cx="10481215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  <a:defRPr sz="5400"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9530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1"/>
          <p:cNvSpPr/>
          <p:nvPr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41"/>
          <p:cNvSpPr/>
          <p:nvPr/>
        </p:nvSpPr>
        <p:spPr>
          <a:xfrm>
            <a:off x="335817" y="6230028"/>
            <a:ext cx="349714" cy="40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" name="Google Shape;23;p41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  <a:defRPr sz="32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B92780-5C94-219B-85AA-EEC8E0740E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7" y="6230028"/>
            <a:ext cx="349714" cy="40260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BBC6E12-F42C-D256-92A0-9E07EEA62F12}"/>
              </a:ext>
            </a:extLst>
          </p:cNvPr>
          <p:cNvSpPr/>
          <p:nvPr userDrawn="1"/>
        </p:nvSpPr>
        <p:spPr>
          <a:xfrm>
            <a:off x="766810" y="6277443"/>
            <a:ext cx="78285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Level 2 Module 2: </a:t>
            </a:r>
            <a:r>
              <a:rPr lang="en-US" sz="14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Personal Competencies (part 2)</a:t>
            </a:r>
          </a:p>
        </p:txBody>
      </p:sp>
    </p:spTree>
    <p:extLst>
      <p:ext uri="{BB962C8B-B14F-4D97-AF65-F5344CB8AC3E}">
        <p14:creationId xmlns:p14="http://schemas.microsoft.com/office/powerpoint/2010/main" val="319274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68C15-658A-7630-2EAF-7B04FEA14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6C1E2-774A-3DD8-0C0F-A6D4B7B2C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1CD38-BD80-26BF-7CDE-04BF2601D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12077-E66E-1388-E593-9BF477E5A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61A91-1681-184F-9ED1-5326AB5E6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42127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22B67-8BD0-D17C-3709-58015035C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F43C3-4016-516E-8F54-6411E0BAE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D77D0-ED93-E8C9-C175-22C254360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6F8CE-0039-5945-F2A7-72EB25CC0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A1AC5-FA9C-E77C-8F24-DA0351725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8782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DA2EB-0346-5DC1-4863-72D1C14EE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2B93C-D7EC-A4A7-9090-928F428D84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3F24A8-78E9-4FD3-E92E-4E9A75B52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67C7A-82DD-FDED-E50C-185F24A62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1632DF-47A3-7585-DCF8-9BE097ACE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11AA4-F027-7996-040B-B3813DF54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318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7DEDD-CC9E-9FE1-CF1D-687A8D516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B0F18-E20D-D655-79D7-EF9842990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64D6AE-351E-1D9C-5D8F-66A877237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05E310-A3B3-3521-E1D5-3EAD4CC90F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F10B4D-2E0D-2CF4-173B-B5B07AEB2B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24952B-C50C-91B3-E06F-508905D4C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4376CB-333A-AB54-91BB-C56E7BC4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35757A-CA8C-D57F-D4A6-042C7EAE3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863305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C6AA-2F11-2FB7-1946-27CE9A244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590D9C-F80B-B843-231E-2D721CAFE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29E45-D1FD-7F87-D345-1996C7B26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C603C-6806-3F94-1ECF-0016CEE0E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77382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413EC3-DD80-A6F1-24AC-A05B5FAAB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19CBD-A1A8-74E4-BA65-AC147DA81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E08C5A-38B5-ED83-26AB-9A9FCEC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45330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EC0D4-9028-294C-D68D-DCBD79E02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B7D4D-2FEB-9576-BB54-532CB1871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1BE948-336C-569C-1FD0-A04632CD1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E5C718-DD72-5643-6939-6417DBCAA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6AEF5-774C-4321-9575-83CCEDC1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9073F-C225-29A3-D45A-17B0A6809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4733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75D84-57DC-301A-6131-979BF2E2A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590BAD-9CF2-BB7E-A6F6-3877B918AF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4E7382-DF25-9750-C6DB-4A131AE34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A095DE-F7C8-A09A-B85A-B3A76A9A1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7277B0-7AA3-6BC3-778F-3F286815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0D790-6276-7BB3-B364-2732FBBCB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715113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204321-4947-1A0F-33FC-9CE43D0D1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3249B-94F4-4850-1B55-67E41F198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F16C4-68C7-B259-F24E-5E04A62122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52C6E-6003-45A7-94C3-D50C9C89D591}" type="datetimeFigureOut">
              <a:rPr lang="en-BE" smtClean="0"/>
              <a:t>17/04/2023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FD9A9-C61C-56A5-5734-78E29B7A53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827C9-AAA6-49EC-A4B9-018785C361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B9E6B-5745-4F46-A6AB-98C52FBD75C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4028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5.sv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5" Type="http://schemas.openxmlformats.org/officeDocument/2006/relationships/comments" Target="../comments/comment1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"/>
          <p:cNvSpPr/>
          <p:nvPr/>
        </p:nvSpPr>
        <p:spPr>
          <a:xfrm>
            <a:off x="1052195" y="5052138"/>
            <a:ext cx="2114099" cy="626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020BF6-73B8-4665-018E-04A87357FAEB}"/>
              </a:ext>
            </a:extLst>
          </p:cNvPr>
          <p:cNvSpPr txBox="1"/>
          <p:nvPr/>
        </p:nvSpPr>
        <p:spPr>
          <a:xfrm>
            <a:off x="992671" y="1497610"/>
            <a:ext cx="491006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CA" sz="54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الكفاءات الشخصية</a:t>
            </a:r>
          </a:p>
          <a:p>
            <a:pPr algn="r" rtl="1"/>
            <a:r>
              <a:rPr lang="en-US" sz="28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الجزء الثاني: حل المشكلات والتفاوض والتنسيق</a:t>
            </a:r>
          </a:p>
          <a:p>
            <a:pPr algn="r" rtl="1"/>
            <a:endParaRPr lang="en-CA" sz="2800" b="1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CA" sz="2800" b="1" spc="3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المستوى </a:t>
            </a:r>
            <a:r>
              <a:rPr lang="ar-SA" sz="2800" b="1" spc="3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الثاني</a:t>
            </a:r>
            <a:r>
              <a:rPr lang="en-CA" sz="2800" b="1" spc="3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الوحدة </a:t>
            </a:r>
            <a:r>
              <a:rPr lang="ar-SA" sz="2800" b="1" spc="3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الثالثة</a:t>
            </a:r>
            <a:endParaRPr lang="en-CA" sz="2800" b="1" spc="300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Logo  Description automatically generated">
            <a:extLst>
              <a:ext uri="{FF2B5EF4-FFF2-40B4-BE49-F238E27FC236}">
                <a16:creationId xmlns:a16="http://schemas.microsoft.com/office/drawing/2014/main" id="{A7B27442-8BAC-E8DE-C847-BBDEF571CC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593" y="5213247"/>
            <a:ext cx="2405008" cy="923462"/>
          </a:xfrm>
          <a:prstGeom prst="rect">
            <a:avLst/>
          </a:prstGeom>
        </p:spPr>
      </p:pic>
      <p:pic>
        <p:nvPicPr>
          <p:cNvPr id="5" name="Picture 4" descr="Text  Description automatically generated">
            <a:extLst>
              <a:ext uri="{FF2B5EF4-FFF2-40B4-BE49-F238E27FC236}">
                <a16:creationId xmlns:a16="http://schemas.microsoft.com/office/drawing/2014/main" id="{F8DF7601-60B9-D9E7-8900-720D94D4A9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06" y="5314888"/>
            <a:ext cx="2405009" cy="685884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62F02A08-C3A5-21BA-908E-BE0F2C6940EF}"/>
              </a:ext>
            </a:extLst>
          </p:cNvPr>
          <p:cNvGrpSpPr/>
          <p:nvPr/>
        </p:nvGrpSpPr>
        <p:grpSpPr>
          <a:xfrm>
            <a:off x="6635901" y="1122143"/>
            <a:ext cx="4600037" cy="4441375"/>
            <a:chOff x="6235949" y="1506221"/>
            <a:chExt cx="1084680" cy="1047268"/>
          </a:xfrm>
        </p:grpSpPr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9372C97E-238D-4BF0-9EBC-E345EC49FB87}"/>
                </a:ext>
              </a:extLst>
            </p:cNvPr>
            <p:cNvSpPr/>
            <p:nvPr/>
          </p:nvSpPr>
          <p:spPr>
            <a:xfrm rot="1782986">
              <a:off x="6235949" y="1506221"/>
              <a:ext cx="1084680" cy="98526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E9CF7309-4164-EA91-9279-50675BB8F056}"/>
                </a:ext>
              </a:extLst>
            </p:cNvPr>
            <p:cNvGrpSpPr/>
            <p:nvPr/>
          </p:nvGrpSpPr>
          <p:grpSpPr>
            <a:xfrm>
              <a:off x="6537176" y="1699791"/>
              <a:ext cx="359797" cy="853698"/>
              <a:chOff x="2068313" y="2482622"/>
              <a:chExt cx="376359" cy="892995"/>
            </a:xfrm>
            <a:solidFill>
              <a:schemeClr val="bg1"/>
            </a:solidFill>
          </p:grpSpPr>
          <p:sp>
            <p:nvSpPr>
              <p:cNvPr id="18" name="Round Same Side Corner Rectangle 23">
                <a:extLst>
                  <a:ext uri="{FF2B5EF4-FFF2-40B4-BE49-F238E27FC236}">
                    <a16:creationId xmlns:a16="http://schemas.microsoft.com/office/drawing/2014/main" id="{13473A89-CBF3-681F-B930-181A117CFF15}"/>
                  </a:ext>
                </a:extLst>
              </p:cNvPr>
              <p:cNvSpPr/>
              <p:nvPr/>
            </p:nvSpPr>
            <p:spPr>
              <a:xfrm>
                <a:off x="2071073" y="2923619"/>
                <a:ext cx="372129" cy="45199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E63E0B9B-FCFB-6564-A964-2291FD620178}"/>
                  </a:ext>
                </a:extLst>
              </p:cNvPr>
              <p:cNvSpPr/>
              <p:nvPr/>
            </p:nvSpPr>
            <p:spPr>
              <a:xfrm>
                <a:off x="2068313" y="2482622"/>
                <a:ext cx="376359" cy="37635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2" name="Star: 5 Points 1">
            <a:extLst>
              <a:ext uri="{FF2B5EF4-FFF2-40B4-BE49-F238E27FC236}">
                <a16:creationId xmlns:a16="http://schemas.microsoft.com/office/drawing/2014/main" id="{678659E3-FFDF-B791-B4A5-8D6B65FDC177}"/>
              </a:ext>
            </a:extLst>
          </p:cNvPr>
          <p:cNvSpPr/>
          <p:nvPr/>
        </p:nvSpPr>
        <p:spPr>
          <a:xfrm>
            <a:off x="9533147" y="3468922"/>
            <a:ext cx="675566" cy="675566"/>
          </a:xfrm>
          <a:prstGeom prst="star5">
            <a:avLst>
              <a:gd name="adj" fmla="val 28484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1D52A2-89CE-7765-A1F3-6C7FEA03B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مناقشة عامة</a:t>
            </a:r>
            <a:endParaRPr lang="en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oogle Shape;440;p21">
            <a:extLst>
              <a:ext uri="{FF2B5EF4-FFF2-40B4-BE49-F238E27FC236}">
                <a16:creationId xmlns:a16="http://schemas.microsoft.com/office/drawing/2014/main" id="{07282390-CD79-B632-D7B2-3236E58AA520}"/>
              </a:ext>
            </a:extLst>
          </p:cNvPr>
          <p:cNvGrpSpPr/>
          <p:nvPr/>
        </p:nvGrpSpPr>
        <p:grpSpPr>
          <a:xfrm>
            <a:off x="1155783" y="2184865"/>
            <a:ext cx="3415887" cy="2678824"/>
            <a:chOff x="1117683" y="2194390"/>
            <a:chExt cx="3415887" cy="2678824"/>
          </a:xfrm>
          <a:solidFill>
            <a:schemeClr val="accent4"/>
          </a:solidFill>
        </p:grpSpPr>
        <p:sp>
          <p:nvSpPr>
            <p:cNvPr id="5" name="Google Shape;441;p21">
              <a:extLst>
                <a:ext uri="{FF2B5EF4-FFF2-40B4-BE49-F238E27FC236}">
                  <a16:creationId xmlns:a16="http://schemas.microsoft.com/office/drawing/2014/main" id="{17955FD8-3F08-E7BE-27B5-0D1E2D3E83EF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" name="Google Shape;442;p21">
              <a:extLst>
                <a:ext uri="{FF2B5EF4-FFF2-40B4-BE49-F238E27FC236}">
                  <a16:creationId xmlns:a16="http://schemas.microsoft.com/office/drawing/2014/main" id="{5B7A7F79-0ED9-D138-B4E8-8BD354A1FC20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443;p21">
              <a:extLst>
                <a:ext uri="{FF2B5EF4-FFF2-40B4-BE49-F238E27FC236}">
                  <a16:creationId xmlns:a16="http://schemas.microsoft.com/office/drawing/2014/main" id="{72FCF1F4-2FCC-68B6-782A-2F9DB1FC59F8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8" name="Google Shape;439;p21">
            <a:extLst>
              <a:ext uri="{FF2B5EF4-FFF2-40B4-BE49-F238E27FC236}">
                <a16:creationId xmlns:a16="http://schemas.microsoft.com/office/drawing/2014/main" id="{9D295F07-29A1-23C1-5169-77E3CD71E8F6}"/>
              </a:ext>
            </a:extLst>
          </p:cNvPr>
          <p:cNvSpPr/>
          <p:nvPr/>
        </p:nvSpPr>
        <p:spPr>
          <a:xfrm>
            <a:off x="5439419" y="1389549"/>
            <a:ext cx="5754114" cy="456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GB" sz="44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ما هي المشاكل التي قد يواجهها أخصائي الحالة؟</a:t>
            </a:r>
            <a:endParaRPr sz="44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46B51F1-8D6C-C2FE-C8F7-6F4642B74D12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9" name="Google Shape;501;p15">
              <a:extLst>
                <a:ext uri="{FF2B5EF4-FFF2-40B4-BE49-F238E27FC236}">
                  <a16:creationId xmlns:a16="http://schemas.microsoft.com/office/drawing/2014/main" id="{D5CD7C64-0B5B-2523-5247-4FC7F719A021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10" name="Google Shape;502;p15">
              <a:extLst>
                <a:ext uri="{FF2B5EF4-FFF2-40B4-BE49-F238E27FC236}">
                  <a16:creationId xmlns:a16="http://schemas.microsoft.com/office/drawing/2014/main" id="{A2FA1C64-6E6D-D23E-CD78-1EEFBB62CAB9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14" name="Google Shape;503;p15">
                <a:extLst>
                  <a:ext uri="{FF2B5EF4-FFF2-40B4-BE49-F238E27FC236}">
                    <a16:creationId xmlns:a16="http://schemas.microsoft.com/office/drawing/2014/main" id="{BD420E96-AC4A-75A5-BD46-609EEE3EF34F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٣٩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Google Shape;504;p15">
                <a:extLst>
                  <a:ext uri="{FF2B5EF4-FFF2-40B4-BE49-F238E27FC236}">
                    <a16:creationId xmlns:a16="http://schemas.microsoft.com/office/drawing/2014/main" id="{C11ADB15-5366-232F-F0D4-AB1CA93E226B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1" name="Google Shape;505;p15">
              <a:extLst>
                <a:ext uri="{FF2B5EF4-FFF2-40B4-BE49-F238E27FC236}">
                  <a16:creationId xmlns:a16="http://schemas.microsoft.com/office/drawing/2014/main" id="{53EF4B0E-2425-25B9-C6C9-36C4479D4584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12" name="Google Shape;506;p15">
                <a:extLst>
                  <a:ext uri="{FF2B5EF4-FFF2-40B4-BE49-F238E27FC236}">
                    <a16:creationId xmlns:a16="http://schemas.microsoft.com/office/drawing/2014/main" id="{E53AADB7-4C27-C5E2-7E67-551A9958D4D5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3" name="Google Shape;507;p15">
                <a:extLst>
                  <a:ext uri="{FF2B5EF4-FFF2-40B4-BE49-F238E27FC236}">
                    <a16:creationId xmlns:a16="http://schemas.microsoft.com/office/drawing/2014/main" id="{F6925FEB-5376-A2B1-9EA7-45C47A668202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33386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528A5AF-5F27-8B77-63FB-E3D59E69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المشاكل التي تتم مواجهتها في إدارة الحالة</a:t>
            </a:r>
            <a:endParaRPr lang="en-BE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D0124F-BA9C-9F44-A64F-F1A8706352A6}"/>
              </a:ext>
            </a:extLst>
          </p:cNvPr>
          <p:cNvSpPr/>
          <p:nvPr/>
        </p:nvSpPr>
        <p:spPr>
          <a:xfrm>
            <a:off x="923024" y="1522663"/>
            <a:ext cx="4878602" cy="1408671"/>
          </a:xfrm>
          <a:custGeom>
            <a:avLst/>
            <a:gdLst>
              <a:gd name="connsiteX0" fmla="*/ 0 w 4878602"/>
              <a:gd name="connsiteY0" fmla="*/ 0 h 1408671"/>
              <a:gd name="connsiteX1" fmla="*/ 745729 w 4878602"/>
              <a:gd name="connsiteY1" fmla="*/ 0 h 1408671"/>
              <a:gd name="connsiteX2" fmla="*/ 1491458 w 4878602"/>
              <a:gd name="connsiteY2" fmla="*/ 0 h 1408671"/>
              <a:gd name="connsiteX3" fmla="*/ 2042043 w 4878602"/>
              <a:gd name="connsiteY3" fmla="*/ 0 h 1408671"/>
              <a:gd name="connsiteX4" fmla="*/ 2836559 w 4878602"/>
              <a:gd name="connsiteY4" fmla="*/ 0 h 1408671"/>
              <a:gd name="connsiteX5" fmla="*/ 3582288 w 4878602"/>
              <a:gd name="connsiteY5" fmla="*/ 0 h 1408671"/>
              <a:gd name="connsiteX6" fmla="*/ 4181659 w 4878602"/>
              <a:gd name="connsiteY6" fmla="*/ 0 h 1408671"/>
              <a:gd name="connsiteX7" fmla="*/ 4878602 w 4878602"/>
              <a:gd name="connsiteY7" fmla="*/ 0 h 1408671"/>
              <a:gd name="connsiteX8" fmla="*/ 4878602 w 4878602"/>
              <a:gd name="connsiteY8" fmla="*/ 455470 h 1408671"/>
              <a:gd name="connsiteX9" fmla="*/ 4878602 w 4878602"/>
              <a:gd name="connsiteY9" fmla="*/ 896854 h 1408671"/>
              <a:gd name="connsiteX10" fmla="*/ 4878602 w 4878602"/>
              <a:gd name="connsiteY10" fmla="*/ 1408671 h 1408671"/>
              <a:gd name="connsiteX11" fmla="*/ 4328017 w 4878602"/>
              <a:gd name="connsiteY11" fmla="*/ 1408671 h 1408671"/>
              <a:gd name="connsiteX12" fmla="*/ 3533502 w 4878602"/>
              <a:gd name="connsiteY12" fmla="*/ 1408671 h 1408671"/>
              <a:gd name="connsiteX13" fmla="*/ 2982917 w 4878602"/>
              <a:gd name="connsiteY13" fmla="*/ 1408671 h 1408671"/>
              <a:gd name="connsiteX14" fmla="*/ 2285974 w 4878602"/>
              <a:gd name="connsiteY14" fmla="*/ 1408671 h 1408671"/>
              <a:gd name="connsiteX15" fmla="*/ 1735388 w 4878602"/>
              <a:gd name="connsiteY15" fmla="*/ 1408671 h 1408671"/>
              <a:gd name="connsiteX16" fmla="*/ 1136017 w 4878602"/>
              <a:gd name="connsiteY16" fmla="*/ 1408671 h 1408671"/>
              <a:gd name="connsiteX17" fmla="*/ 0 w 4878602"/>
              <a:gd name="connsiteY17" fmla="*/ 1408671 h 1408671"/>
              <a:gd name="connsiteX18" fmla="*/ 0 w 4878602"/>
              <a:gd name="connsiteY18" fmla="*/ 939114 h 1408671"/>
              <a:gd name="connsiteX19" fmla="*/ 0 w 4878602"/>
              <a:gd name="connsiteY19" fmla="*/ 497730 h 1408671"/>
              <a:gd name="connsiteX20" fmla="*/ 0 w 4878602"/>
              <a:gd name="connsiteY20" fmla="*/ 0 h 1408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78602" h="1408671" extrusionOk="0">
                <a:moveTo>
                  <a:pt x="0" y="0"/>
                </a:moveTo>
                <a:cubicBezTo>
                  <a:pt x="167569" y="6429"/>
                  <a:pt x="517799" y="32859"/>
                  <a:pt x="745729" y="0"/>
                </a:cubicBezTo>
                <a:cubicBezTo>
                  <a:pt x="973659" y="-32859"/>
                  <a:pt x="1164588" y="20560"/>
                  <a:pt x="1491458" y="0"/>
                </a:cubicBezTo>
                <a:cubicBezTo>
                  <a:pt x="1818328" y="-20560"/>
                  <a:pt x="1769920" y="16494"/>
                  <a:pt x="2042043" y="0"/>
                </a:cubicBezTo>
                <a:cubicBezTo>
                  <a:pt x="2314166" y="-16494"/>
                  <a:pt x="2642446" y="-10388"/>
                  <a:pt x="2836559" y="0"/>
                </a:cubicBezTo>
                <a:cubicBezTo>
                  <a:pt x="3030672" y="10388"/>
                  <a:pt x="3336596" y="-85"/>
                  <a:pt x="3582288" y="0"/>
                </a:cubicBezTo>
                <a:cubicBezTo>
                  <a:pt x="3827980" y="85"/>
                  <a:pt x="3966373" y="-10018"/>
                  <a:pt x="4181659" y="0"/>
                </a:cubicBezTo>
                <a:cubicBezTo>
                  <a:pt x="4396945" y="10018"/>
                  <a:pt x="4722776" y="14200"/>
                  <a:pt x="4878602" y="0"/>
                </a:cubicBezTo>
                <a:cubicBezTo>
                  <a:pt x="4856828" y="106999"/>
                  <a:pt x="4891923" y="351520"/>
                  <a:pt x="4878602" y="455470"/>
                </a:cubicBezTo>
                <a:cubicBezTo>
                  <a:pt x="4865282" y="559420"/>
                  <a:pt x="4885794" y="738281"/>
                  <a:pt x="4878602" y="896854"/>
                </a:cubicBezTo>
                <a:cubicBezTo>
                  <a:pt x="4871410" y="1055427"/>
                  <a:pt x="4859037" y="1262613"/>
                  <a:pt x="4878602" y="1408671"/>
                </a:cubicBezTo>
                <a:cubicBezTo>
                  <a:pt x="4737548" y="1391273"/>
                  <a:pt x="4570513" y="1430279"/>
                  <a:pt x="4328017" y="1408671"/>
                </a:cubicBezTo>
                <a:cubicBezTo>
                  <a:pt x="4085521" y="1387063"/>
                  <a:pt x="3788673" y="1446277"/>
                  <a:pt x="3533502" y="1408671"/>
                </a:cubicBezTo>
                <a:cubicBezTo>
                  <a:pt x="3278331" y="1371065"/>
                  <a:pt x="3247260" y="1421936"/>
                  <a:pt x="2982917" y="1408671"/>
                </a:cubicBezTo>
                <a:cubicBezTo>
                  <a:pt x="2718574" y="1395406"/>
                  <a:pt x="2581088" y="1407899"/>
                  <a:pt x="2285974" y="1408671"/>
                </a:cubicBezTo>
                <a:cubicBezTo>
                  <a:pt x="1990860" y="1409443"/>
                  <a:pt x="1910301" y="1394524"/>
                  <a:pt x="1735388" y="1408671"/>
                </a:cubicBezTo>
                <a:cubicBezTo>
                  <a:pt x="1560475" y="1422818"/>
                  <a:pt x="1407276" y="1427385"/>
                  <a:pt x="1136017" y="1408671"/>
                </a:cubicBezTo>
                <a:cubicBezTo>
                  <a:pt x="864758" y="1389957"/>
                  <a:pt x="326780" y="1464273"/>
                  <a:pt x="0" y="1408671"/>
                </a:cubicBezTo>
                <a:cubicBezTo>
                  <a:pt x="-19681" y="1270191"/>
                  <a:pt x="13812" y="1134923"/>
                  <a:pt x="0" y="939114"/>
                </a:cubicBezTo>
                <a:cubicBezTo>
                  <a:pt x="-13812" y="743305"/>
                  <a:pt x="-495" y="597666"/>
                  <a:pt x="0" y="497730"/>
                </a:cubicBezTo>
                <a:cubicBezTo>
                  <a:pt x="495" y="397794"/>
                  <a:pt x="21248" y="194481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accent4"/>
            </a:solidFill>
            <a:extLst>
              <a:ext uri="{C807C97D-BFC1-408E-A445-0C87EB9F89A2}">
                <ask:lineSketchStyleProps xmlns:ask="http://schemas.microsoft.com/office/drawing/2018/sketchyshapes" sd="11003336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من ال</a:t>
            </a:r>
            <a:r>
              <a:rPr lang="en-GB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صعب أو لا</a:t>
            </a:r>
            <a:r>
              <a:rPr lang="ar-SA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يمكن</a:t>
            </a:r>
            <a:r>
              <a:rPr lang="en-GB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معالجتها</a:t>
            </a:r>
            <a:r>
              <a:rPr lang="en-GB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من خلال إدارة الحالة</a:t>
            </a:r>
            <a:endParaRPr lang="en-BE" sz="24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FA213F8-B0D9-A94C-1F09-536CAD962A42}"/>
              </a:ext>
            </a:extLst>
          </p:cNvPr>
          <p:cNvSpPr/>
          <p:nvPr/>
        </p:nvSpPr>
        <p:spPr>
          <a:xfrm rot="16200000">
            <a:off x="8193625" y="-254716"/>
            <a:ext cx="1562871" cy="4963426"/>
          </a:xfrm>
          <a:custGeom>
            <a:avLst/>
            <a:gdLst>
              <a:gd name="connsiteX0" fmla="*/ 0 w 1562871"/>
              <a:gd name="connsiteY0" fmla="*/ 2481713 h 4963426"/>
              <a:gd name="connsiteX1" fmla="*/ 781436 w 1562871"/>
              <a:gd name="connsiteY1" fmla="*/ 0 h 4963426"/>
              <a:gd name="connsiteX2" fmla="*/ 1562872 w 1562871"/>
              <a:gd name="connsiteY2" fmla="*/ 2481713 h 4963426"/>
              <a:gd name="connsiteX3" fmla="*/ 781436 w 1562871"/>
              <a:gd name="connsiteY3" fmla="*/ 4963426 h 4963426"/>
              <a:gd name="connsiteX4" fmla="*/ 0 w 1562871"/>
              <a:gd name="connsiteY4" fmla="*/ 2481713 h 4963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871" h="4963426" extrusionOk="0">
                <a:moveTo>
                  <a:pt x="0" y="2481713"/>
                </a:moveTo>
                <a:cubicBezTo>
                  <a:pt x="14847" y="1120801"/>
                  <a:pt x="362656" y="35004"/>
                  <a:pt x="781436" y="0"/>
                </a:cubicBezTo>
                <a:cubicBezTo>
                  <a:pt x="992592" y="61547"/>
                  <a:pt x="1480587" y="1145500"/>
                  <a:pt x="1562872" y="2481713"/>
                </a:cubicBezTo>
                <a:cubicBezTo>
                  <a:pt x="1523320" y="3841574"/>
                  <a:pt x="1178912" y="5039530"/>
                  <a:pt x="781436" y="4963426"/>
                </a:cubicBezTo>
                <a:cubicBezTo>
                  <a:pt x="361070" y="4878203"/>
                  <a:pt x="-71303" y="3938375"/>
                  <a:pt x="0" y="2481713"/>
                </a:cubicBezTo>
                <a:close/>
              </a:path>
            </a:pathLst>
          </a:custGeom>
          <a:noFill/>
          <a:ln w="57150">
            <a:solidFill>
              <a:schemeClr val="accent4"/>
            </a:solidFill>
            <a:extLst>
              <a:ext uri="{C807C97D-BFC1-408E-A445-0C87EB9F89A2}">
                <ask:lineSketchStyleProps xmlns:ask="http://schemas.microsoft.com/office/drawing/2018/sketchyshapes" sd="3660166803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 sz="2400" b="1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72E14B-4964-4745-847B-2F45D3E87CE2}"/>
              </a:ext>
            </a:extLst>
          </p:cNvPr>
          <p:cNvSpPr txBox="1"/>
          <p:nvPr/>
        </p:nvSpPr>
        <p:spPr>
          <a:xfrm>
            <a:off x="923024" y="3199632"/>
            <a:ext cx="49634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الأعراف الاجتماعية السلبية ، والتمييز الهيكلي والحواجز المؤسسية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نقص الخدمات المتاحة (مثل الرعاية الصحية والتعليم)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القوانين والأنظمة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النزاعات على المستوى الوطني أو الدولي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قيود الوصول إلى المناطق المتضررة من النزاع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التحديات العالمية (مثل الأزمة الاقتصادية وندرة المياه والأوبئة)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32C95-7D1D-86FD-332C-5D7AC793E7C4}"/>
              </a:ext>
            </a:extLst>
          </p:cNvPr>
          <p:cNvSpPr txBox="1"/>
          <p:nvPr/>
        </p:nvSpPr>
        <p:spPr>
          <a:xfrm>
            <a:off x="6493347" y="3199632"/>
            <a:ext cx="49634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مخاوف بشأن صحة الطفل أو رفاهه أو نموه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الصراعات الشخصية ، الصراعات في العلاقات مع الآخرين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الوصول إلى الموارد والخدمات المتاحة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القضايا الاجتماعية والاقتصادية على مستوى الفرد أو الأسرة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F257B9-2FA6-E616-AFD8-4802DF25E225}"/>
              </a:ext>
            </a:extLst>
          </p:cNvPr>
          <p:cNvSpPr txBox="1"/>
          <p:nvPr/>
        </p:nvSpPr>
        <p:spPr>
          <a:xfrm>
            <a:off x="6879560" y="1811499"/>
            <a:ext cx="4191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من الممكن معالجتها من خلال إدارة الحالة</a:t>
            </a:r>
            <a:endParaRPr lang="en-BE" sz="24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146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>
            <a:extLst>
              <a:ext uri="{FF2B5EF4-FFF2-40B4-BE49-F238E27FC236}">
                <a16:creationId xmlns:a16="http://schemas.microsoft.com/office/drawing/2014/main" id="{CEACFC7F-ADF1-D62D-3569-ACD6F147AC6D}"/>
              </a:ext>
            </a:extLst>
          </p:cNvPr>
          <p:cNvSpPr/>
          <p:nvPr/>
        </p:nvSpPr>
        <p:spPr>
          <a:xfrm>
            <a:off x="3586172" y="1346805"/>
            <a:ext cx="7801386" cy="78013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3D2562B-B32D-16DD-CEAD-B608EE8DAF45}"/>
              </a:ext>
            </a:extLst>
          </p:cNvPr>
          <p:cNvSpPr txBox="1"/>
          <p:nvPr/>
        </p:nvSpPr>
        <p:spPr>
          <a:xfrm>
            <a:off x="811620" y="2485203"/>
            <a:ext cx="4935657" cy="5868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anchor="ctr" anchorCtr="0">
            <a:no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>
                <a:effectLst/>
                <a:latin typeface="Helvetica Neue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>
                <a:effectLst/>
                <a:latin typeface="Helvetica Neue"/>
                <a:ea typeface="Calibri" panose="020F0502020204030204" pitchFamily="34" charset="0"/>
                <a:cs typeface="Calibri" panose="020F0502020204030204" pitchFamily="34" charset="0"/>
              </a:rPr>
              <a:t>مجتمع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تطبيق نهج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البيئة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لا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جتماع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ية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98AA13-2506-F0AF-7B3C-DAAD3DBFB59E}"/>
              </a:ext>
            </a:extLst>
          </p:cNvPr>
          <p:cNvSpPr/>
          <p:nvPr/>
        </p:nvSpPr>
        <p:spPr>
          <a:xfrm>
            <a:off x="4184197" y="1956118"/>
            <a:ext cx="6574444" cy="657444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F810B0-826F-5C88-00C7-189AE4E9B82C}"/>
              </a:ext>
            </a:extLst>
          </p:cNvPr>
          <p:cNvSpPr txBox="1"/>
          <p:nvPr/>
        </p:nvSpPr>
        <p:spPr>
          <a:xfrm>
            <a:off x="577899" y="1643075"/>
            <a:ext cx="5507496" cy="5868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anchor="ctr" anchorCtr="0">
            <a:no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Helvetica Neue"/>
                <a:ea typeface="Calibri" panose="020F0502020204030204" pitchFamily="34" charset="0"/>
                <a:cs typeface="Calibri" panose="020F0502020204030204" pitchFamily="34" charset="0"/>
              </a:rPr>
              <a:t>الأعراف الاجتماعية والثقافية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0F2FF7A-A7E9-BC34-316C-BEF5D3220BD1}"/>
              </a:ext>
            </a:extLst>
          </p:cNvPr>
          <p:cNvSpPr txBox="1"/>
          <p:nvPr/>
        </p:nvSpPr>
        <p:spPr>
          <a:xfrm>
            <a:off x="1135623" y="3331480"/>
            <a:ext cx="4611654" cy="5868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anchor="ctr" anchorCtr="0">
            <a:no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>
                <a:effectLst/>
                <a:latin typeface="Helvetica Neue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>
                <a:effectLst/>
                <a:latin typeface="Helvetica Neue"/>
                <a:ea typeface="Calibri" panose="020F0502020204030204" pitchFamily="34" charset="0"/>
                <a:cs typeface="Calibri" panose="020F0502020204030204" pitchFamily="34" charset="0"/>
              </a:rPr>
              <a:t>مجتمع</a:t>
            </a:r>
            <a:r>
              <a:rPr lang="ar-SA" sz="1600" b="1" dirty="0">
                <a:effectLst/>
                <a:latin typeface="Helvetica Neue"/>
                <a:ea typeface="Calibri" panose="020F0502020204030204" pitchFamily="34" charset="0"/>
                <a:cs typeface="Calibri" panose="020F0502020204030204" pitchFamily="34" charset="0"/>
              </a:rPr>
              <a:t> المحلي</a:t>
            </a:r>
            <a:endParaRPr lang="en-US" sz="1600" b="1" dirty="0">
              <a:effectLst/>
              <a:latin typeface="Helvetica Neue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E000DB3-A1CC-D624-C4C3-9223ACA2A9EA}"/>
              </a:ext>
            </a:extLst>
          </p:cNvPr>
          <p:cNvSpPr/>
          <p:nvPr/>
        </p:nvSpPr>
        <p:spPr>
          <a:xfrm>
            <a:off x="4764241" y="2523285"/>
            <a:ext cx="5385038" cy="538503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041BF45-DBD6-6B67-6C8D-37A09C773DAF}"/>
              </a:ext>
            </a:extLst>
          </p:cNvPr>
          <p:cNvSpPr txBox="1"/>
          <p:nvPr/>
        </p:nvSpPr>
        <p:spPr>
          <a:xfrm>
            <a:off x="1462108" y="4177757"/>
            <a:ext cx="4356191" cy="586868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txBody>
          <a:bodyPr wrap="square" anchor="ctr" anchorCtr="0">
            <a:no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>
                <a:solidFill>
                  <a:schemeClr val="bg1"/>
                </a:solidFill>
                <a:effectLst/>
                <a:latin typeface="Helvetica Neue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>
                <a:solidFill>
                  <a:schemeClr val="bg1"/>
                </a:solidFill>
                <a:effectLst/>
                <a:latin typeface="Helvetica Neue"/>
                <a:ea typeface="Calibri" panose="020F0502020204030204" pitchFamily="34" charset="0"/>
                <a:cs typeface="Calibri" panose="020F0502020204030204" pitchFamily="34" charset="0"/>
              </a:rPr>
              <a:t>عائلة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05CEE29-A14D-4792-84E9-D7DB8477D7CB}"/>
              </a:ext>
            </a:extLst>
          </p:cNvPr>
          <p:cNvSpPr/>
          <p:nvPr/>
        </p:nvSpPr>
        <p:spPr>
          <a:xfrm>
            <a:off x="5383829" y="3105543"/>
            <a:ext cx="4145862" cy="4145862"/>
          </a:xfrm>
          <a:prstGeom prst="ellipse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7C2E985-ABD3-E03B-E762-EDCBFEA3A127}"/>
              </a:ext>
            </a:extLst>
          </p:cNvPr>
          <p:cNvSpPr txBox="1"/>
          <p:nvPr/>
        </p:nvSpPr>
        <p:spPr>
          <a:xfrm>
            <a:off x="1867737" y="5024034"/>
            <a:ext cx="4554244" cy="586868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txBody>
          <a:bodyPr wrap="square" anchor="ctr" anchorCtr="0">
            <a:no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>
                <a:solidFill>
                  <a:schemeClr val="bg1"/>
                </a:solidFill>
                <a:effectLst/>
                <a:latin typeface="Helvetica Neue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1600" b="1" dirty="0">
                <a:solidFill>
                  <a:schemeClr val="bg1"/>
                </a:solidFill>
                <a:effectLst/>
                <a:latin typeface="Helvetica Neue"/>
                <a:ea typeface="Calibri" panose="020F0502020204030204" pitchFamily="34" charset="0"/>
                <a:cs typeface="Calibri" panose="020F0502020204030204" pitchFamily="34" charset="0"/>
              </a:rPr>
              <a:t>طفل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978874C-BB6C-8BB0-1CA0-E713B9EB4119}"/>
              </a:ext>
            </a:extLst>
          </p:cNvPr>
          <p:cNvSpPr/>
          <p:nvPr/>
        </p:nvSpPr>
        <p:spPr>
          <a:xfrm>
            <a:off x="6085395" y="3734452"/>
            <a:ext cx="2802940" cy="2802940"/>
          </a:xfrm>
          <a:prstGeom prst="ellipse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AA15690-2E22-62E1-170E-D7826A086AE3}"/>
              </a:ext>
            </a:extLst>
          </p:cNvPr>
          <p:cNvGrpSpPr/>
          <p:nvPr/>
        </p:nvGrpSpPr>
        <p:grpSpPr>
          <a:xfrm>
            <a:off x="7123547" y="4391502"/>
            <a:ext cx="671707" cy="1493118"/>
            <a:chOff x="3524508" y="2679091"/>
            <a:chExt cx="327409" cy="727787"/>
          </a:xfrm>
          <a:solidFill>
            <a:schemeClr val="bg1"/>
          </a:solidFill>
        </p:grpSpPr>
        <p:sp>
          <p:nvSpPr>
            <p:cNvPr id="22" name="Round Same Side Corner Rectangle 46">
              <a:extLst>
                <a:ext uri="{FF2B5EF4-FFF2-40B4-BE49-F238E27FC236}">
                  <a16:creationId xmlns:a16="http://schemas.microsoft.com/office/drawing/2014/main" id="{3E9C2B79-A42B-E55E-5873-9C67A8A33650}"/>
                </a:ext>
              </a:extLst>
            </p:cNvPr>
            <p:cNvSpPr/>
            <p:nvPr/>
          </p:nvSpPr>
          <p:spPr>
            <a:xfrm>
              <a:off x="3526909" y="3062732"/>
              <a:ext cx="323729" cy="344146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EF1CACDF-F360-8B09-109F-E780407C241E}"/>
                </a:ext>
              </a:extLst>
            </p:cNvPr>
            <p:cNvSpPr/>
            <p:nvPr/>
          </p:nvSpPr>
          <p:spPr>
            <a:xfrm>
              <a:off x="3524508" y="2679091"/>
              <a:ext cx="327409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821735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14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تحديد المشاكل والحلول في إدارة الحالة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0D1708E5-B0F0-7FD9-FC99-200A3F6D6731}"/>
              </a:ext>
            </a:extLst>
          </p:cNvPr>
          <p:cNvSpPr/>
          <p:nvPr/>
        </p:nvSpPr>
        <p:spPr>
          <a:xfrm>
            <a:off x="0" y="2257215"/>
            <a:ext cx="5753100" cy="3477575"/>
          </a:xfrm>
          <a:prstGeom prst="homePlate">
            <a:avLst>
              <a:gd name="adj" fmla="val 2662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93D238-1E94-8FFF-3EDE-F86C6C7EF637}"/>
              </a:ext>
            </a:extLst>
          </p:cNvPr>
          <p:cNvSpPr txBox="1"/>
          <p:nvPr/>
        </p:nvSpPr>
        <p:spPr>
          <a:xfrm>
            <a:off x="713190" y="1629373"/>
            <a:ext cx="4499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عناصر </a:t>
            </a:r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المصلحة الفضلى</a:t>
            </a:r>
            <a:endParaRPr lang="en-BE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AB0421-AA12-043C-7E20-03151EDDC4F6}"/>
              </a:ext>
            </a:extLst>
          </p:cNvPr>
          <p:cNvSpPr txBox="1"/>
          <p:nvPr/>
        </p:nvSpPr>
        <p:spPr>
          <a:xfrm>
            <a:off x="5312105" y="1637449"/>
            <a:ext cx="2688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عوامل</a:t>
            </a:r>
            <a:endParaRPr lang="en-BE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DDE606-88E1-E093-5748-26D99B381662}"/>
              </a:ext>
            </a:extLst>
          </p:cNvPr>
          <p:cNvSpPr txBox="1"/>
          <p:nvPr/>
        </p:nvSpPr>
        <p:spPr>
          <a:xfrm>
            <a:off x="713190" y="2797679"/>
            <a:ext cx="201426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الرفاه الجسدي والصحة</a:t>
            </a:r>
          </a:p>
          <a:p>
            <a:pPr algn="r" rtl="1"/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الرفاه العاطفي</a:t>
            </a:r>
            <a:endParaRPr lang="en-B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endParaRPr lang="en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العلاقات الاجتماعيه</a:t>
            </a:r>
            <a:endParaRPr lang="en-B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endParaRPr lang="en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التعليم والعمل ووقت الفراغ</a:t>
            </a:r>
            <a:endParaRPr lang="en-BE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0F9BEC-1DD0-033F-80A9-6B86FEC026A3}"/>
              </a:ext>
            </a:extLst>
          </p:cNvPr>
          <p:cNvSpPr txBox="1"/>
          <p:nvPr/>
        </p:nvSpPr>
        <p:spPr>
          <a:xfrm>
            <a:off x="2796184" y="2797679"/>
            <a:ext cx="201426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1600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توثيق</a:t>
            </a:r>
          </a:p>
          <a:p>
            <a:pPr algn="r" rtl="1"/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SA" sz="1600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مجتمع</a:t>
            </a:r>
            <a:endParaRPr lang="en-B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endParaRPr lang="en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الرعاية ، البيئة المعيشية ، الأسرة</a:t>
            </a:r>
            <a:endParaRPr lang="en-B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endParaRPr lang="en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آراء ورغبات الطفل</a:t>
            </a:r>
            <a:endParaRPr lang="en-B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endParaRPr lang="en-BE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F317E4F6-3515-259C-F98A-14D31D732005}"/>
              </a:ext>
            </a:extLst>
          </p:cNvPr>
          <p:cNvSpPr/>
          <p:nvPr/>
        </p:nvSpPr>
        <p:spPr>
          <a:xfrm>
            <a:off x="5348448" y="3989170"/>
            <a:ext cx="3583102" cy="1745620"/>
          </a:xfrm>
          <a:prstGeom prst="parallelogram">
            <a:avLst>
              <a:gd name="adj" fmla="val 52646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عوامل الحماية</a:t>
            </a:r>
            <a:endParaRPr lang="en-BE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32C02F3B-A436-596A-2007-EBD98983910F}"/>
              </a:ext>
            </a:extLst>
          </p:cNvPr>
          <p:cNvSpPr/>
          <p:nvPr/>
        </p:nvSpPr>
        <p:spPr>
          <a:xfrm flipV="1">
            <a:off x="5361234" y="2260011"/>
            <a:ext cx="3583102" cy="1745620"/>
          </a:xfrm>
          <a:prstGeom prst="parallelogram">
            <a:avLst>
              <a:gd name="adj" fmla="val 52646"/>
            </a:avLst>
          </a:prstGeom>
          <a:solidFill>
            <a:srgbClr val="E05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9427CA-D33C-6358-1216-98A40F029904}"/>
              </a:ext>
            </a:extLst>
          </p:cNvPr>
          <p:cNvSpPr txBox="1"/>
          <p:nvPr/>
        </p:nvSpPr>
        <p:spPr>
          <a:xfrm>
            <a:off x="6381454" y="2948155"/>
            <a:ext cx="175074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عوامل الخطر</a:t>
            </a:r>
            <a:endParaRPr lang="en-BE" sz="1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Arrow: Chevron 19">
            <a:extLst>
              <a:ext uri="{FF2B5EF4-FFF2-40B4-BE49-F238E27FC236}">
                <a16:creationId xmlns:a16="http://schemas.microsoft.com/office/drawing/2014/main" id="{7AE35FE3-223C-B077-FFAD-2788F07D6FD3}"/>
              </a:ext>
            </a:extLst>
          </p:cNvPr>
          <p:cNvSpPr/>
          <p:nvPr/>
        </p:nvSpPr>
        <p:spPr>
          <a:xfrm>
            <a:off x="8524535" y="2257215"/>
            <a:ext cx="3311865" cy="3477575"/>
          </a:xfrm>
          <a:prstGeom prst="chevron">
            <a:avLst>
              <a:gd name="adj" fmla="val 2758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E4FCFC-0841-19AD-BA5F-0631087DA88A}"/>
              </a:ext>
            </a:extLst>
          </p:cNvPr>
          <p:cNvSpPr txBox="1"/>
          <p:nvPr/>
        </p:nvSpPr>
        <p:spPr>
          <a:xfrm>
            <a:off x="9665769" y="3534337"/>
            <a:ext cx="175074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احتياجات حماية الطفل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0BE10-F6D8-2FB7-DDFE-335CC3311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تحليل مخاطر حماية الطفل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A08D4E-DA9E-B37E-3B22-556E47645560}"/>
              </a:ext>
            </a:extLst>
          </p:cNvPr>
          <p:cNvSpPr txBox="1"/>
          <p:nvPr/>
        </p:nvSpPr>
        <p:spPr>
          <a:xfrm>
            <a:off x="1163637" y="2022407"/>
            <a:ext cx="2008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عوامل الخطر</a:t>
            </a:r>
            <a:endParaRPr lang="en-BE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584376-7FBA-402E-EDD1-E7747A094DE4}"/>
              </a:ext>
            </a:extLst>
          </p:cNvPr>
          <p:cNvSpPr txBox="1"/>
          <p:nvPr/>
        </p:nvSpPr>
        <p:spPr>
          <a:xfrm>
            <a:off x="1163637" y="3626841"/>
            <a:ext cx="2008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عوامل الحماية</a:t>
            </a:r>
            <a:endParaRPr lang="en-BE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C08C4B4-5329-FD20-FF1E-183C8D5DC21E}"/>
              </a:ext>
            </a:extLst>
          </p:cNvPr>
          <p:cNvSpPr/>
          <p:nvPr/>
        </p:nvSpPr>
        <p:spPr>
          <a:xfrm>
            <a:off x="940280" y="3109314"/>
            <a:ext cx="9973445" cy="14247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3C51831-D033-D595-149C-E7AD4E889AF5}"/>
              </a:ext>
            </a:extLst>
          </p:cNvPr>
          <p:cNvGrpSpPr/>
          <p:nvPr/>
        </p:nvGrpSpPr>
        <p:grpSpPr>
          <a:xfrm>
            <a:off x="6407601" y="3496466"/>
            <a:ext cx="1867715" cy="2765879"/>
            <a:chOff x="6542377" y="3389788"/>
            <a:chExt cx="1867715" cy="2765879"/>
          </a:xfrm>
          <a:solidFill>
            <a:schemeClr val="accent6">
              <a:lumMod val="60000"/>
              <a:lumOff val="40000"/>
            </a:schemeClr>
          </a:solidFill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8C3C25E-9F5F-4A05-89E2-19F9FE09DF22}"/>
                </a:ext>
              </a:extLst>
            </p:cNvPr>
            <p:cNvGrpSpPr/>
            <p:nvPr/>
          </p:nvGrpSpPr>
          <p:grpSpPr>
            <a:xfrm>
              <a:off x="6542377" y="3389788"/>
              <a:ext cx="1867715" cy="2765879"/>
              <a:chOff x="6275864" y="3222632"/>
              <a:chExt cx="2080765" cy="3081378"/>
            </a:xfrm>
            <a:grpFill/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05C7E8D0-FA0D-7A0F-391F-61D43A85F687}"/>
                  </a:ext>
                </a:extLst>
              </p:cNvPr>
              <p:cNvSpPr/>
              <p:nvPr/>
            </p:nvSpPr>
            <p:spPr>
              <a:xfrm>
                <a:off x="6879614" y="3222632"/>
                <a:ext cx="868194" cy="86819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8EEA86F4-8242-1B86-AE3B-6A0FCC22691B}"/>
                  </a:ext>
                </a:extLst>
              </p:cNvPr>
              <p:cNvGrpSpPr/>
              <p:nvPr/>
            </p:nvGrpSpPr>
            <p:grpSpPr>
              <a:xfrm>
                <a:off x="6275864" y="3233777"/>
                <a:ext cx="2080765" cy="3070233"/>
                <a:chOff x="6131774" y="3095705"/>
                <a:chExt cx="2342385" cy="3456261"/>
              </a:xfrm>
              <a:grpFill/>
            </p:grpSpPr>
            <p:sp>
              <p:nvSpPr>
                <p:cNvPr id="11" name="Rectangle: Rounded Corners 10">
                  <a:extLst>
                    <a:ext uri="{FF2B5EF4-FFF2-40B4-BE49-F238E27FC236}">
                      <a16:creationId xmlns:a16="http://schemas.microsoft.com/office/drawing/2014/main" id="{48B62D18-5499-BEC4-19D8-CE4A41C73E01}"/>
                    </a:ext>
                  </a:extLst>
                </p:cNvPr>
                <p:cNvSpPr/>
                <p:nvPr/>
              </p:nvSpPr>
              <p:spPr>
                <a:xfrm>
                  <a:off x="6837950" y="4251503"/>
                  <a:ext cx="906678" cy="1189003"/>
                </a:xfrm>
                <a:prstGeom prst="roundRect">
                  <a:avLst>
                    <a:gd name="adj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" name="Rectangle: Rounded Corners 11">
                  <a:extLst>
                    <a:ext uri="{FF2B5EF4-FFF2-40B4-BE49-F238E27FC236}">
                      <a16:creationId xmlns:a16="http://schemas.microsoft.com/office/drawing/2014/main" id="{169CD185-D7A3-B81B-B8F8-B592E01CFD5A}"/>
                    </a:ext>
                  </a:extLst>
                </p:cNvPr>
                <p:cNvSpPr/>
                <p:nvPr/>
              </p:nvSpPr>
              <p:spPr>
                <a:xfrm rot="2358309">
                  <a:off x="6683264" y="4857233"/>
                  <a:ext cx="417071" cy="114934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" name="Rectangle: Rounded Corners 20">
                  <a:extLst>
                    <a:ext uri="{FF2B5EF4-FFF2-40B4-BE49-F238E27FC236}">
                      <a16:creationId xmlns:a16="http://schemas.microsoft.com/office/drawing/2014/main" id="{376D33D3-CE00-D742-942F-D8E1F2246654}"/>
                    </a:ext>
                  </a:extLst>
                </p:cNvPr>
                <p:cNvSpPr/>
                <p:nvPr/>
              </p:nvSpPr>
              <p:spPr>
                <a:xfrm rot="9538565">
                  <a:off x="7532715" y="5053814"/>
                  <a:ext cx="403525" cy="1498152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" name="Rectangle: Rounded Corners 21">
                  <a:extLst>
                    <a:ext uri="{FF2B5EF4-FFF2-40B4-BE49-F238E27FC236}">
                      <a16:creationId xmlns:a16="http://schemas.microsoft.com/office/drawing/2014/main" id="{BF252292-8242-5486-032F-BE969BE72B3B}"/>
                    </a:ext>
                  </a:extLst>
                </p:cNvPr>
                <p:cNvSpPr/>
                <p:nvPr/>
              </p:nvSpPr>
              <p:spPr>
                <a:xfrm rot="10441727">
                  <a:off x="6466525" y="5566826"/>
                  <a:ext cx="412721" cy="9660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" name="Rectangle: Rounded Corners 22">
                  <a:extLst>
                    <a:ext uri="{FF2B5EF4-FFF2-40B4-BE49-F238E27FC236}">
                      <a16:creationId xmlns:a16="http://schemas.microsoft.com/office/drawing/2014/main" id="{D0CF316A-2490-B079-387E-96842D513769}"/>
                    </a:ext>
                  </a:extLst>
                </p:cNvPr>
                <p:cNvSpPr/>
                <p:nvPr/>
              </p:nvSpPr>
              <p:spPr>
                <a:xfrm rot="21202754">
                  <a:off x="7927941" y="3095705"/>
                  <a:ext cx="389349" cy="97050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" name="Rectangle: Rounded Corners 23">
                  <a:extLst>
                    <a:ext uri="{FF2B5EF4-FFF2-40B4-BE49-F238E27FC236}">
                      <a16:creationId xmlns:a16="http://schemas.microsoft.com/office/drawing/2014/main" id="{CF5BC186-579D-4FFD-3C6D-A27038089BAE}"/>
                    </a:ext>
                  </a:extLst>
                </p:cNvPr>
                <p:cNvSpPr/>
                <p:nvPr/>
              </p:nvSpPr>
              <p:spPr>
                <a:xfrm rot="2846291">
                  <a:off x="7655283" y="3612100"/>
                  <a:ext cx="417128" cy="122062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" name="Rectangle: Rounded Corners 24">
                  <a:extLst>
                    <a:ext uri="{FF2B5EF4-FFF2-40B4-BE49-F238E27FC236}">
                      <a16:creationId xmlns:a16="http://schemas.microsoft.com/office/drawing/2014/main" id="{358CB158-6272-840A-F84F-B21877BCF06A}"/>
                    </a:ext>
                  </a:extLst>
                </p:cNvPr>
                <p:cNvSpPr/>
                <p:nvPr/>
              </p:nvSpPr>
              <p:spPr>
                <a:xfrm rot="7497251">
                  <a:off x="6458770" y="3665817"/>
                  <a:ext cx="418716" cy="1072708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" name="Rectangle: Rounded Corners 25">
                  <a:extLst>
                    <a:ext uri="{FF2B5EF4-FFF2-40B4-BE49-F238E27FC236}">
                      <a16:creationId xmlns:a16="http://schemas.microsoft.com/office/drawing/2014/main" id="{AECD8E3F-9B8E-953A-9D00-35D130BEA931}"/>
                    </a:ext>
                  </a:extLst>
                </p:cNvPr>
                <p:cNvSpPr/>
                <p:nvPr/>
              </p:nvSpPr>
              <p:spPr>
                <a:xfrm rot="461185">
                  <a:off x="6232794" y="3158218"/>
                  <a:ext cx="397535" cy="1021958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pic>
          <p:nvPicPr>
            <p:cNvPr id="8" name="Graphic 7" descr="Water with solid fill">
              <a:extLst>
                <a:ext uri="{FF2B5EF4-FFF2-40B4-BE49-F238E27FC236}">
                  <a16:creationId xmlns:a16="http://schemas.microsoft.com/office/drawing/2014/main" id="{A3E6E129-CDCE-83FF-D6DC-4156A88D8B0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628170" y="3530974"/>
              <a:ext cx="200226" cy="200226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5B2344C-BDCB-A915-52CA-80D6757A5013}"/>
              </a:ext>
            </a:extLst>
          </p:cNvPr>
          <p:cNvGrpSpPr/>
          <p:nvPr/>
        </p:nvGrpSpPr>
        <p:grpSpPr>
          <a:xfrm>
            <a:off x="3885441" y="3656748"/>
            <a:ext cx="2178464" cy="1001631"/>
            <a:chOff x="5182484" y="4377092"/>
            <a:chExt cx="2934260" cy="1349137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DB854A4B-132F-F37F-3D84-DB6DA0146D2B}"/>
                </a:ext>
              </a:extLst>
            </p:cNvPr>
            <p:cNvGrpSpPr/>
            <p:nvPr/>
          </p:nvGrpSpPr>
          <p:grpSpPr>
            <a:xfrm>
              <a:off x="5182484" y="4377092"/>
              <a:ext cx="2934260" cy="1349137"/>
              <a:chOff x="2799225" y="1528989"/>
              <a:chExt cx="4843224" cy="991572"/>
            </a:xfrm>
            <a:solidFill>
              <a:schemeClr val="accent5"/>
            </a:solidFill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0EC6DD66-3611-3EC9-2BEE-CA67ADFA237F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Parallelogram 30">
                <a:extLst>
                  <a:ext uri="{FF2B5EF4-FFF2-40B4-BE49-F238E27FC236}">
                    <a16:creationId xmlns:a16="http://schemas.microsoft.com/office/drawing/2014/main" id="{91C87110-E4F0-889F-D8FF-6985F2912D4D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33" name="Parallelogram 32">
                <a:extLst>
                  <a:ext uri="{FF2B5EF4-FFF2-40B4-BE49-F238E27FC236}">
                    <a16:creationId xmlns:a16="http://schemas.microsoft.com/office/drawing/2014/main" id="{140BD29E-8ED1-3F67-8B5C-1C08AB17359E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5DFBB43-94E0-D0E4-BEC6-992F98CC750B}"/>
                </a:ext>
              </a:extLst>
            </p:cNvPr>
            <p:cNvSpPr txBox="1"/>
            <p:nvPr/>
          </p:nvSpPr>
          <p:spPr>
            <a:xfrm>
              <a:off x="5350143" y="4918848"/>
              <a:ext cx="20050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نقاط القوة</a:t>
              </a:r>
              <a:endParaRPr lang="en-BE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FD80FF5-9B4B-21B1-00ED-46B809E1B60C}"/>
              </a:ext>
            </a:extLst>
          </p:cNvPr>
          <p:cNvGrpSpPr/>
          <p:nvPr/>
        </p:nvGrpSpPr>
        <p:grpSpPr>
          <a:xfrm>
            <a:off x="8583849" y="3634021"/>
            <a:ext cx="2178464" cy="1001631"/>
            <a:chOff x="8583849" y="4353499"/>
            <a:chExt cx="2934260" cy="1349137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C123CCB2-D8B8-A313-918A-FF2E76EA0EF0}"/>
                </a:ext>
              </a:extLst>
            </p:cNvPr>
            <p:cNvGrpSpPr/>
            <p:nvPr/>
          </p:nvGrpSpPr>
          <p:grpSpPr>
            <a:xfrm>
              <a:off x="8583849" y="4353499"/>
              <a:ext cx="2934260" cy="1349137"/>
              <a:chOff x="2799225" y="1528989"/>
              <a:chExt cx="4843224" cy="991572"/>
            </a:xfrm>
            <a:solidFill>
              <a:schemeClr val="accent3"/>
            </a:solidFill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05E3166-19D0-C9E9-0105-D876285C8294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Parallelogram 37">
                <a:extLst>
                  <a:ext uri="{FF2B5EF4-FFF2-40B4-BE49-F238E27FC236}">
                    <a16:creationId xmlns:a16="http://schemas.microsoft.com/office/drawing/2014/main" id="{576D7E0C-4E4A-94F3-D75C-7914187AFD70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39" name="Parallelogram 38">
                <a:extLst>
                  <a:ext uri="{FF2B5EF4-FFF2-40B4-BE49-F238E27FC236}">
                    <a16:creationId xmlns:a16="http://schemas.microsoft.com/office/drawing/2014/main" id="{6867DD86-1A02-B5C4-18BF-12CDA1F60A3D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D501E9F-8284-467A-A0AD-78096FB2AAA1}"/>
                </a:ext>
              </a:extLst>
            </p:cNvPr>
            <p:cNvSpPr txBox="1"/>
            <p:nvPr/>
          </p:nvSpPr>
          <p:spPr>
            <a:xfrm>
              <a:off x="8787366" y="4820828"/>
              <a:ext cx="20050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الرعاية والدعم</a:t>
              </a:r>
              <a:endParaRPr lang="en-BE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A855B0B-BE4F-A84E-11AD-DFD569BA4973}"/>
              </a:ext>
            </a:extLst>
          </p:cNvPr>
          <p:cNvGrpSpPr/>
          <p:nvPr/>
        </p:nvGrpSpPr>
        <p:grpSpPr>
          <a:xfrm>
            <a:off x="3885441" y="1760027"/>
            <a:ext cx="2178464" cy="1001631"/>
            <a:chOff x="5182484" y="1929774"/>
            <a:chExt cx="2934260" cy="1349137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227AC625-7D02-040F-6E12-BC7E88F299E8}"/>
                </a:ext>
              </a:extLst>
            </p:cNvPr>
            <p:cNvGrpSpPr/>
            <p:nvPr/>
          </p:nvGrpSpPr>
          <p:grpSpPr>
            <a:xfrm>
              <a:off x="5182484" y="1929774"/>
              <a:ext cx="2934260" cy="1349137"/>
              <a:chOff x="2799225" y="1528989"/>
              <a:chExt cx="4843224" cy="991572"/>
            </a:xfrm>
            <a:solidFill>
              <a:schemeClr val="accent2"/>
            </a:solidFill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5A32DAAE-EABB-3D2B-01AA-8FC08AB671F2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Parallelogram 56">
                <a:extLst>
                  <a:ext uri="{FF2B5EF4-FFF2-40B4-BE49-F238E27FC236}">
                    <a16:creationId xmlns:a16="http://schemas.microsoft.com/office/drawing/2014/main" id="{60D1F5E2-598A-7B85-A09F-CDE32D09B9D3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58" name="Parallelogram 57">
                <a:extLst>
                  <a:ext uri="{FF2B5EF4-FFF2-40B4-BE49-F238E27FC236}">
                    <a16:creationId xmlns:a16="http://schemas.microsoft.com/office/drawing/2014/main" id="{25E5884D-80C8-D71A-95AE-E7233CA4D4FA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C7ADD1B-0F9F-18E0-1F32-CF5FD8BD0231}"/>
                </a:ext>
              </a:extLst>
            </p:cNvPr>
            <p:cNvSpPr txBox="1"/>
            <p:nvPr/>
          </p:nvSpPr>
          <p:spPr>
            <a:xfrm>
              <a:off x="5350143" y="2207850"/>
              <a:ext cx="20050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مخاوف حماية الطفل</a:t>
              </a:r>
              <a:endParaRPr lang="en-BE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261240F6-A0D0-2174-3DC5-2511E3C95AC5}"/>
              </a:ext>
            </a:extLst>
          </p:cNvPr>
          <p:cNvGrpSpPr/>
          <p:nvPr/>
        </p:nvGrpSpPr>
        <p:grpSpPr>
          <a:xfrm>
            <a:off x="8583849" y="1757842"/>
            <a:ext cx="2178464" cy="1001631"/>
            <a:chOff x="8583849" y="1906181"/>
            <a:chExt cx="2934260" cy="1349137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30973472-3C92-8AD2-0AA4-BC064FAD0960}"/>
                </a:ext>
              </a:extLst>
            </p:cNvPr>
            <p:cNvGrpSpPr/>
            <p:nvPr/>
          </p:nvGrpSpPr>
          <p:grpSpPr>
            <a:xfrm>
              <a:off x="8583849" y="1906181"/>
              <a:ext cx="2934260" cy="1349137"/>
              <a:chOff x="2799225" y="1528989"/>
              <a:chExt cx="4843224" cy="991572"/>
            </a:xfrm>
            <a:solidFill>
              <a:schemeClr val="accent1"/>
            </a:solidFill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B003339-5765-5C8D-D73D-24054D968A74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Parallelogram 62">
                <a:extLst>
                  <a:ext uri="{FF2B5EF4-FFF2-40B4-BE49-F238E27FC236}">
                    <a16:creationId xmlns:a16="http://schemas.microsoft.com/office/drawing/2014/main" id="{A25E399D-2DDC-898B-982E-9C9C99E6810D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64" name="Parallelogram 63">
                <a:extLst>
                  <a:ext uri="{FF2B5EF4-FFF2-40B4-BE49-F238E27FC236}">
                    <a16:creationId xmlns:a16="http://schemas.microsoft.com/office/drawing/2014/main" id="{6468DDD5-3722-FC26-9D5B-8EE12B5EBE0C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9E9E3060-234E-E2FA-73F6-2BD3D1599B19}"/>
                </a:ext>
              </a:extLst>
            </p:cNvPr>
            <p:cNvSpPr txBox="1"/>
            <p:nvPr/>
          </p:nvSpPr>
          <p:spPr>
            <a:xfrm>
              <a:off x="8787366" y="2503084"/>
              <a:ext cx="20050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نقاط الضعف</a:t>
              </a:r>
              <a:endParaRPr lang="en-BE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AE9634D-E9A8-BB87-DE2A-31C3243933CF}"/>
              </a:ext>
            </a:extLst>
          </p:cNvPr>
          <p:cNvGrpSpPr/>
          <p:nvPr/>
        </p:nvGrpSpPr>
        <p:grpSpPr>
          <a:xfrm>
            <a:off x="3885441" y="4755558"/>
            <a:ext cx="2178464" cy="1001631"/>
            <a:chOff x="5182484" y="4377092"/>
            <a:chExt cx="2934260" cy="1349137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E3C192F5-3FCD-2001-8F79-BEFC25652172}"/>
                </a:ext>
              </a:extLst>
            </p:cNvPr>
            <p:cNvGrpSpPr/>
            <p:nvPr/>
          </p:nvGrpSpPr>
          <p:grpSpPr>
            <a:xfrm>
              <a:off x="5182484" y="4377092"/>
              <a:ext cx="2934260" cy="1349137"/>
              <a:chOff x="2799225" y="1528989"/>
              <a:chExt cx="4843224" cy="991572"/>
            </a:xfrm>
            <a:solidFill>
              <a:schemeClr val="accent5"/>
            </a:solidFill>
          </p:grpSpPr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4BD2AF85-97AC-3F61-5871-08DBE7262E02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Parallelogram 68">
                <a:extLst>
                  <a:ext uri="{FF2B5EF4-FFF2-40B4-BE49-F238E27FC236}">
                    <a16:creationId xmlns:a16="http://schemas.microsoft.com/office/drawing/2014/main" id="{43A56130-8D25-6695-19A9-5984192A82E2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70" name="Parallelogram 69">
                <a:extLst>
                  <a:ext uri="{FF2B5EF4-FFF2-40B4-BE49-F238E27FC236}">
                    <a16:creationId xmlns:a16="http://schemas.microsoft.com/office/drawing/2014/main" id="{A39C7FF3-429F-837D-8DFE-AD019135DF15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5B8CC937-ED5B-BDF0-B03A-408C1A4D3E39}"/>
                </a:ext>
              </a:extLst>
            </p:cNvPr>
            <p:cNvSpPr txBox="1"/>
            <p:nvPr/>
          </p:nvSpPr>
          <p:spPr>
            <a:xfrm>
              <a:off x="5350143" y="4918848"/>
              <a:ext cx="20050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نقاط القوة</a:t>
              </a:r>
              <a:endParaRPr lang="en-BE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0B109FE-9F93-0CC3-7C3A-81E076455804}"/>
              </a:ext>
            </a:extLst>
          </p:cNvPr>
          <p:cNvGrpSpPr/>
          <p:nvPr/>
        </p:nvGrpSpPr>
        <p:grpSpPr>
          <a:xfrm>
            <a:off x="8583849" y="4747271"/>
            <a:ext cx="2178464" cy="1001631"/>
            <a:chOff x="8583849" y="4353499"/>
            <a:chExt cx="2934260" cy="1349137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A76BD7CB-2FD8-8B47-E0F1-AE7D2595DA18}"/>
                </a:ext>
              </a:extLst>
            </p:cNvPr>
            <p:cNvGrpSpPr/>
            <p:nvPr/>
          </p:nvGrpSpPr>
          <p:grpSpPr>
            <a:xfrm>
              <a:off x="8583849" y="4353499"/>
              <a:ext cx="2934260" cy="1349137"/>
              <a:chOff x="2799225" y="1528989"/>
              <a:chExt cx="4843224" cy="991572"/>
            </a:xfrm>
            <a:solidFill>
              <a:schemeClr val="accent3"/>
            </a:solidFill>
          </p:grpSpPr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80A24647-15B6-4B21-3237-DF8C65FB694F}"/>
                  </a:ext>
                </a:extLst>
              </p:cNvPr>
              <p:cNvSpPr/>
              <p:nvPr/>
            </p:nvSpPr>
            <p:spPr>
              <a:xfrm>
                <a:off x="2799233" y="1651593"/>
                <a:ext cx="3981250" cy="86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Parallelogram 74">
                <a:extLst>
                  <a:ext uri="{FF2B5EF4-FFF2-40B4-BE49-F238E27FC236}">
                    <a16:creationId xmlns:a16="http://schemas.microsoft.com/office/drawing/2014/main" id="{6020A264-96A5-F0FB-00AA-B294AC5C59AF}"/>
                  </a:ext>
                </a:extLst>
              </p:cNvPr>
              <p:cNvSpPr/>
              <p:nvPr/>
            </p:nvSpPr>
            <p:spPr>
              <a:xfrm rot="16200000" flipH="1">
                <a:off x="6778251" y="1648160"/>
                <a:ext cx="941305" cy="787089"/>
              </a:xfrm>
              <a:prstGeom prst="parallelogram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  <p:sp>
            <p:nvSpPr>
              <p:cNvPr id="76" name="Parallelogram 75">
                <a:extLst>
                  <a:ext uri="{FF2B5EF4-FFF2-40B4-BE49-F238E27FC236}">
                    <a16:creationId xmlns:a16="http://schemas.microsoft.com/office/drawing/2014/main" id="{9B2DAEB0-6D7D-3045-1922-2CABFE8DBB88}"/>
                  </a:ext>
                </a:extLst>
              </p:cNvPr>
              <p:cNvSpPr/>
              <p:nvPr/>
            </p:nvSpPr>
            <p:spPr>
              <a:xfrm flipH="1" flipV="1">
                <a:off x="2799225" y="1528989"/>
                <a:ext cx="4843224" cy="88106"/>
              </a:xfrm>
              <a:prstGeom prst="parallelogram">
                <a:avLst>
                  <a:gd name="adj" fmla="val 4127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400" dirty="0"/>
              </a:p>
            </p:txBody>
          </p: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19527579-1727-57F2-32FE-49373920EF6F}"/>
                </a:ext>
              </a:extLst>
            </p:cNvPr>
            <p:cNvSpPr txBox="1"/>
            <p:nvPr/>
          </p:nvSpPr>
          <p:spPr>
            <a:xfrm>
              <a:off x="8787366" y="4820828"/>
              <a:ext cx="20050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الرعاية والدعم</a:t>
              </a:r>
              <a:endParaRPr lang="en-BE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35964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5DB59-BFB6-B719-CBED-2C8683D17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خطوات حل المشكلات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3" name="TextBox 2052">
            <a:extLst>
              <a:ext uri="{FF2B5EF4-FFF2-40B4-BE49-F238E27FC236}">
                <a16:creationId xmlns:a16="http://schemas.microsoft.com/office/drawing/2014/main" id="{378BF302-3248-1CA9-1CF8-080C6189ED53}"/>
              </a:ext>
            </a:extLst>
          </p:cNvPr>
          <p:cNvSpPr txBox="1"/>
          <p:nvPr/>
        </p:nvSpPr>
        <p:spPr>
          <a:xfrm>
            <a:off x="8297982" y="1055536"/>
            <a:ext cx="140579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CA" sz="100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Britannic Bold" panose="020B0903060703020204" pitchFamily="34" charset="0"/>
              </a:rPr>
              <a:t>!</a:t>
            </a:r>
            <a:endParaRPr lang="en-CA" sz="10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77D3003-241C-731F-6D6B-604CCF58AD84}"/>
              </a:ext>
            </a:extLst>
          </p:cNvPr>
          <p:cNvSpPr txBox="1"/>
          <p:nvPr/>
        </p:nvSpPr>
        <p:spPr>
          <a:xfrm>
            <a:off x="7677579" y="2333336"/>
            <a:ext cx="31057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تعرف على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وجود مشكلة أو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مخاوف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وتحديده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8DFAD7D6-1D03-8251-3EAB-687546325268}"/>
              </a:ext>
            </a:extLst>
          </p:cNvPr>
          <p:cNvSpPr/>
          <p:nvPr/>
        </p:nvSpPr>
        <p:spPr>
          <a:xfrm>
            <a:off x="685648" y="1517535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BE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6BFB733-9808-29BD-15BA-CC4097CA6CDB}"/>
              </a:ext>
            </a:extLst>
          </p:cNvPr>
          <p:cNvGrpSpPr/>
          <p:nvPr/>
        </p:nvGrpSpPr>
        <p:grpSpPr>
          <a:xfrm>
            <a:off x="1157943" y="1436660"/>
            <a:ext cx="1257532" cy="868968"/>
            <a:chOff x="852526" y="2104351"/>
            <a:chExt cx="1871670" cy="1293344"/>
          </a:xfrm>
          <a:solidFill>
            <a:schemeClr val="accent4">
              <a:lumMod val="20000"/>
              <a:lumOff val="80000"/>
            </a:schemeClr>
          </a:solidFill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D0557AA7-C366-62B6-841B-3B5504EF43F6}"/>
                </a:ext>
              </a:extLst>
            </p:cNvPr>
            <p:cNvGrpSpPr/>
            <p:nvPr/>
          </p:nvGrpSpPr>
          <p:grpSpPr>
            <a:xfrm>
              <a:off x="1151503" y="2104351"/>
              <a:ext cx="1572693" cy="1128304"/>
              <a:chOff x="1151503" y="2104351"/>
              <a:chExt cx="1572693" cy="1128304"/>
            </a:xfrm>
            <a:grpFill/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9E444396-1566-274F-5716-A26DC5072939}"/>
                  </a:ext>
                </a:extLst>
              </p:cNvPr>
              <p:cNvSpPr/>
              <p:nvPr/>
            </p:nvSpPr>
            <p:spPr>
              <a:xfrm>
                <a:off x="1151503" y="2170542"/>
                <a:ext cx="669253" cy="66925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659A90AF-4584-1E17-FF1C-BDC3CCF37B71}"/>
                  </a:ext>
                </a:extLst>
              </p:cNvPr>
              <p:cNvSpPr/>
              <p:nvPr/>
            </p:nvSpPr>
            <p:spPr>
              <a:xfrm>
                <a:off x="1389169" y="2361842"/>
                <a:ext cx="669253" cy="66925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5E0983FF-F566-061C-73CA-257CE78EDA3C}"/>
                  </a:ext>
                </a:extLst>
              </p:cNvPr>
              <p:cNvSpPr/>
              <p:nvPr/>
            </p:nvSpPr>
            <p:spPr>
              <a:xfrm>
                <a:off x="1597641" y="2104351"/>
                <a:ext cx="669253" cy="66925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491A8431-A8F6-A4AE-DBEE-FF499443831C}"/>
                  </a:ext>
                </a:extLst>
              </p:cNvPr>
              <p:cNvSpPr/>
              <p:nvPr/>
            </p:nvSpPr>
            <p:spPr>
              <a:xfrm>
                <a:off x="1748747" y="2257206"/>
                <a:ext cx="975449" cy="97544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AF5EB7C-4C53-E9A5-45D2-5F58DB24E444}"/>
                </a:ext>
              </a:extLst>
            </p:cNvPr>
            <p:cNvSpPr/>
            <p:nvPr/>
          </p:nvSpPr>
          <p:spPr>
            <a:xfrm>
              <a:off x="1003687" y="2865927"/>
              <a:ext cx="282018" cy="2820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E1E6A76-E468-BD70-F522-8CF8C3940A3E}"/>
                </a:ext>
              </a:extLst>
            </p:cNvPr>
            <p:cNvSpPr/>
            <p:nvPr/>
          </p:nvSpPr>
          <p:spPr>
            <a:xfrm>
              <a:off x="852526" y="3174078"/>
              <a:ext cx="223617" cy="22361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5C9D2649-A932-7E32-073E-8D980F59B2FC}"/>
              </a:ext>
            </a:extLst>
          </p:cNvPr>
          <p:cNvSpPr txBox="1"/>
          <p:nvPr/>
        </p:nvSpPr>
        <p:spPr>
          <a:xfrm>
            <a:off x="435241" y="2416122"/>
            <a:ext cx="3443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تبادل الأفكار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بشأن الحلول الممكنة وطرق معالجة ال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مخاوف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549E9C2-C040-3122-3861-5D39A722BC54}"/>
              </a:ext>
            </a:extLst>
          </p:cNvPr>
          <p:cNvSpPr/>
          <p:nvPr/>
        </p:nvSpPr>
        <p:spPr>
          <a:xfrm>
            <a:off x="8255405" y="1497896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BE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C31B007-81D1-16D6-20D8-B4351B0AFCC9}"/>
              </a:ext>
            </a:extLst>
          </p:cNvPr>
          <p:cNvGrpSpPr/>
          <p:nvPr/>
        </p:nvGrpSpPr>
        <p:grpSpPr>
          <a:xfrm>
            <a:off x="8493380" y="3813189"/>
            <a:ext cx="1137794" cy="1135727"/>
            <a:chOff x="6251161" y="1933448"/>
            <a:chExt cx="1407478" cy="140492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8C5DCB20-85E5-6ECD-A5FC-E3083BF8282F}"/>
                </a:ext>
              </a:extLst>
            </p:cNvPr>
            <p:cNvSpPr/>
            <p:nvPr/>
          </p:nvSpPr>
          <p:spPr>
            <a:xfrm>
              <a:off x="6566236" y="2245161"/>
              <a:ext cx="811065" cy="8333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430CD2A-5AA2-F4B7-9F07-7F67F4E140DD}"/>
                </a:ext>
              </a:extLst>
            </p:cNvPr>
            <p:cNvSpPr/>
            <p:nvPr/>
          </p:nvSpPr>
          <p:spPr>
            <a:xfrm>
              <a:off x="6803455" y="3019984"/>
              <a:ext cx="320952" cy="18994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7" name="Rectangle: Top Corners Snipped 26">
              <a:extLst>
                <a:ext uri="{FF2B5EF4-FFF2-40B4-BE49-F238E27FC236}">
                  <a16:creationId xmlns:a16="http://schemas.microsoft.com/office/drawing/2014/main" id="{1CF622AF-8A22-0050-9060-6853BC185EA5}"/>
                </a:ext>
              </a:extLst>
            </p:cNvPr>
            <p:cNvSpPr/>
            <p:nvPr/>
          </p:nvSpPr>
          <p:spPr>
            <a:xfrm rot="10800000">
              <a:off x="6876864" y="3252447"/>
              <a:ext cx="189807" cy="85921"/>
            </a:xfrm>
            <a:prstGeom prst="snip2SameRect">
              <a:avLst>
                <a:gd name="adj1" fmla="val 34272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8" name="Flowchart: Alternate Process 27">
              <a:extLst>
                <a:ext uri="{FF2B5EF4-FFF2-40B4-BE49-F238E27FC236}">
                  <a16:creationId xmlns:a16="http://schemas.microsoft.com/office/drawing/2014/main" id="{DDDD0495-781F-2972-DAEC-E50ADAC4BD64}"/>
                </a:ext>
              </a:extLst>
            </p:cNvPr>
            <p:cNvSpPr/>
            <p:nvPr/>
          </p:nvSpPr>
          <p:spPr>
            <a:xfrm rot="19777855">
              <a:off x="6683953" y="1934818"/>
              <a:ext cx="71120" cy="229989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9" name="Flowchart: Alternate Process 28">
              <a:extLst>
                <a:ext uri="{FF2B5EF4-FFF2-40B4-BE49-F238E27FC236}">
                  <a16:creationId xmlns:a16="http://schemas.microsoft.com/office/drawing/2014/main" id="{FA4B7515-754A-746E-5730-17268190BCC7}"/>
                </a:ext>
              </a:extLst>
            </p:cNvPr>
            <p:cNvSpPr/>
            <p:nvPr/>
          </p:nvSpPr>
          <p:spPr>
            <a:xfrm rot="17681113">
              <a:off x="6330596" y="2271930"/>
              <a:ext cx="71120" cy="229989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0" name="Flowchart: Alternate Process 29">
              <a:extLst>
                <a:ext uri="{FF2B5EF4-FFF2-40B4-BE49-F238E27FC236}">
                  <a16:creationId xmlns:a16="http://schemas.microsoft.com/office/drawing/2014/main" id="{D16363D1-B1FE-13EE-35FC-3C81578145CC}"/>
                </a:ext>
              </a:extLst>
            </p:cNvPr>
            <p:cNvSpPr/>
            <p:nvPr/>
          </p:nvSpPr>
          <p:spPr>
            <a:xfrm rot="1626751">
              <a:off x="7185288" y="1933448"/>
              <a:ext cx="71120" cy="229989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1" name="Flowchart: Alternate Process 30">
              <a:extLst>
                <a:ext uri="{FF2B5EF4-FFF2-40B4-BE49-F238E27FC236}">
                  <a16:creationId xmlns:a16="http://schemas.microsoft.com/office/drawing/2014/main" id="{55D85832-CD22-0889-7EF8-D3EAC8929695}"/>
                </a:ext>
              </a:extLst>
            </p:cNvPr>
            <p:cNvSpPr/>
            <p:nvPr/>
          </p:nvSpPr>
          <p:spPr>
            <a:xfrm rot="3733764">
              <a:off x="7508085" y="2271929"/>
              <a:ext cx="71120" cy="229989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D405DADB-D658-4C44-BC4D-D6B8DBC406C5}"/>
              </a:ext>
            </a:extLst>
          </p:cNvPr>
          <p:cNvSpPr txBox="1"/>
          <p:nvPr/>
        </p:nvSpPr>
        <p:spPr>
          <a:xfrm>
            <a:off x="7694177" y="5053056"/>
            <a:ext cx="30395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ق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يم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الخيارات و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خت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ار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الحلول الممكنة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9409D34-6A2F-763B-B3C5-1AA0AED76416}"/>
              </a:ext>
            </a:extLst>
          </p:cNvPr>
          <p:cNvSpPr/>
          <p:nvPr/>
        </p:nvSpPr>
        <p:spPr>
          <a:xfrm>
            <a:off x="838200" y="4122114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endParaRPr lang="en-BE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AC0109A-8A4D-7918-FC7F-36F1A92854A9}"/>
              </a:ext>
            </a:extLst>
          </p:cNvPr>
          <p:cNvGrpSpPr/>
          <p:nvPr/>
        </p:nvGrpSpPr>
        <p:grpSpPr>
          <a:xfrm>
            <a:off x="5173152" y="4133665"/>
            <a:ext cx="1350195" cy="737039"/>
            <a:chOff x="6518414" y="1492072"/>
            <a:chExt cx="1340915" cy="755005"/>
          </a:xfrm>
          <a:solidFill>
            <a:schemeClr val="accent2">
              <a:lumMod val="75000"/>
            </a:schemeClr>
          </a:solidFill>
        </p:grpSpPr>
        <p:cxnSp>
          <p:nvCxnSpPr>
            <p:cNvPr id="39" name="Connector: Elbow 38">
              <a:extLst>
                <a:ext uri="{FF2B5EF4-FFF2-40B4-BE49-F238E27FC236}">
                  <a16:creationId xmlns:a16="http://schemas.microsoft.com/office/drawing/2014/main" id="{AE9B4B86-2A83-1A10-458E-ED89B5FC98BB}"/>
                </a:ext>
              </a:extLst>
            </p:cNvPr>
            <p:cNvCxnSpPr>
              <a:cxnSpLocks/>
              <a:stCxn id="40" idx="6"/>
              <a:endCxn id="41" idx="2"/>
            </p:cNvCxnSpPr>
            <p:nvPr/>
          </p:nvCxnSpPr>
          <p:spPr>
            <a:xfrm flipV="1">
              <a:off x="6888479" y="1680824"/>
              <a:ext cx="600785" cy="377502"/>
            </a:xfrm>
            <a:prstGeom prst="bentConnector3">
              <a:avLst/>
            </a:prstGeom>
            <a:grpFill/>
            <a:ln w="57150">
              <a:solidFill>
                <a:schemeClr val="accent4">
                  <a:lumMod val="20000"/>
                  <a:lumOff val="8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7672CF48-B6CE-95A5-B09F-AB551081AFBD}"/>
                </a:ext>
              </a:extLst>
            </p:cNvPr>
            <p:cNvSpPr/>
            <p:nvPr/>
          </p:nvSpPr>
          <p:spPr>
            <a:xfrm>
              <a:off x="6518414" y="1869574"/>
              <a:ext cx="370065" cy="377503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16CD4AA-74E3-B43B-1CE6-3AAED2BD3DC8}"/>
                </a:ext>
              </a:extLst>
            </p:cNvPr>
            <p:cNvSpPr/>
            <p:nvPr/>
          </p:nvSpPr>
          <p:spPr>
            <a:xfrm>
              <a:off x="7489264" y="1492072"/>
              <a:ext cx="370065" cy="377503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86D81DC8-E0EA-D9BD-8FF9-688D57FF391A}"/>
              </a:ext>
            </a:extLst>
          </p:cNvPr>
          <p:cNvSpPr txBox="1"/>
          <p:nvPr/>
        </p:nvSpPr>
        <p:spPr>
          <a:xfrm>
            <a:off x="4287437" y="5038969"/>
            <a:ext cx="2981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تنفيذ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خطة الحل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الذي تم اختياره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C4F97283-CCB9-2487-423A-683F2C52A370}"/>
              </a:ext>
            </a:extLst>
          </p:cNvPr>
          <p:cNvSpPr/>
          <p:nvPr/>
        </p:nvSpPr>
        <p:spPr>
          <a:xfrm>
            <a:off x="4720884" y="4123880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BE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49" name="Group 2048">
            <a:extLst>
              <a:ext uri="{FF2B5EF4-FFF2-40B4-BE49-F238E27FC236}">
                <a16:creationId xmlns:a16="http://schemas.microsoft.com/office/drawing/2014/main" id="{6F48E4AD-9618-85FE-7D6F-5545C1A29B4C}"/>
              </a:ext>
            </a:extLst>
          </p:cNvPr>
          <p:cNvGrpSpPr/>
          <p:nvPr/>
        </p:nvGrpSpPr>
        <p:grpSpPr>
          <a:xfrm>
            <a:off x="1449781" y="4053893"/>
            <a:ext cx="1407652" cy="859158"/>
            <a:chOff x="4676861" y="5298332"/>
            <a:chExt cx="1548100" cy="944880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A62CC7AF-8431-001D-A647-9AB1D938C79E}"/>
                </a:ext>
              </a:extLst>
            </p:cNvPr>
            <p:cNvGrpSpPr/>
            <p:nvPr/>
          </p:nvGrpSpPr>
          <p:grpSpPr>
            <a:xfrm>
              <a:off x="5320721" y="5298332"/>
              <a:ext cx="904240" cy="944880"/>
              <a:chOff x="7090831" y="3731241"/>
              <a:chExt cx="904240" cy="944880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A9291555-A31E-A814-49A1-4B1EDE7D3C92}"/>
                  </a:ext>
                </a:extLst>
              </p:cNvPr>
              <p:cNvSpPr/>
              <p:nvPr/>
            </p:nvSpPr>
            <p:spPr>
              <a:xfrm>
                <a:off x="7090831" y="3731241"/>
                <a:ext cx="904240" cy="944880"/>
              </a:xfrm>
              <a:prstGeom prst="ellips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7" name="Plus Sign 36">
                <a:extLst>
                  <a:ext uri="{FF2B5EF4-FFF2-40B4-BE49-F238E27FC236}">
                    <a16:creationId xmlns:a16="http://schemas.microsoft.com/office/drawing/2014/main" id="{B0F42ABD-0B69-06FE-63D3-9617E3199519}"/>
                  </a:ext>
                </a:extLst>
              </p:cNvPr>
              <p:cNvSpPr/>
              <p:nvPr/>
            </p:nvSpPr>
            <p:spPr>
              <a:xfrm rot="2700000">
                <a:off x="7223315" y="3868494"/>
                <a:ext cx="655187" cy="670373"/>
              </a:xfrm>
              <a:prstGeom prst="mathPlus">
                <a:avLst>
                  <a:gd name="adj1" fmla="val 20406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A128432-12F7-FA54-CC70-F98AEB5526DF}"/>
                </a:ext>
              </a:extLst>
            </p:cNvPr>
            <p:cNvGrpSpPr/>
            <p:nvPr/>
          </p:nvGrpSpPr>
          <p:grpSpPr>
            <a:xfrm>
              <a:off x="4676861" y="5298332"/>
              <a:ext cx="904240" cy="944880"/>
              <a:chOff x="7345680" y="2484120"/>
              <a:chExt cx="904240" cy="944880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429BAA03-A5DA-FDAE-3B7A-9D092B998DC3}"/>
                  </a:ext>
                </a:extLst>
              </p:cNvPr>
              <p:cNvSpPr/>
              <p:nvPr/>
            </p:nvSpPr>
            <p:spPr>
              <a:xfrm>
                <a:off x="7345680" y="2484120"/>
                <a:ext cx="904240" cy="944880"/>
              </a:xfrm>
              <a:prstGeom prst="ellips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4" name="L-Shape 33">
                <a:extLst>
                  <a:ext uri="{FF2B5EF4-FFF2-40B4-BE49-F238E27FC236}">
                    <a16:creationId xmlns:a16="http://schemas.microsoft.com/office/drawing/2014/main" id="{018DE64F-9C62-0830-C345-538667419DE0}"/>
                  </a:ext>
                </a:extLst>
              </p:cNvPr>
              <p:cNvSpPr/>
              <p:nvPr/>
            </p:nvSpPr>
            <p:spPr>
              <a:xfrm rot="18361091">
                <a:off x="7500809" y="2772426"/>
                <a:ext cx="630274" cy="320762"/>
              </a:xfrm>
              <a:prstGeom prst="corner">
                <a:avLst>
                  <a:gd name="adj1" fmla="val 42208"/>
                  <a:gd name="adj2" fmla="val 4335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140D5D67-6A9B-11C9-C8AA-795ADF2A70AB}"/>
              </a:ext>
            </a:extLst>
          </p:cNvPr>
          <p:cNvSpPr txBox="1"/>
          <p:nvPr/>
        </p:nvSpPr>
        <p:spPr>
          <a:xfrm>
            <a:off x="407285" y="5102685"/>
            <a:ext cx="3116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مراجعة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لفعالية وتقييم النتيجة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268A49B9-B286-9E99-2C97-AD25B0B45CF8}"/>
              </a:ext>
            </a:extLst>
          </p:cNvPr>
          <p:cNvSpPr/>
          <p:nvPr/>
        </p:nvSpPr>
        <p:spPr>
          <a:xfrm>
            <a:off x="8289769" y="4133665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BE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F9BC0AE-DFDB-A553-1BA2-8E35E93C89BB}"/>
              </a:ext>
            </a:extLst>
          </p:cNvPr>
          <p:cNvGrpSpPr/>
          <p:nvPr/>
        </p:nvGrpSpPr>
        <p:grpSpPr>
          <a:xfrm>
            <a:off x="5241450" y="1351352"/>
            <a:ext cx="772885" cy="1129309"/>
            <a:chOff x="8661923" y="4758813"/>
            <a:chExt cx="825538" cy="1206243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5" name="Circle: Hollow 4">
              <a:extLst>
                <a:ext uri="{FF2B5EF4-FFF2-40B4-BE49-F238E27FC236}">
                  <a16:creationId xmlns:a16="http://schemas.microsoft.com/office/drawing/2014/main" id="{70CF88E8-203B-866A-9212-B0B24BFEF4A5}"/>
                </a:ext>
              </a:extLst>
            </p:cNvPr>
            <p:cNvSpPr/>
            <p:nvPr/>
          </p:nvSpPr>
          <p:spPr>
            <a:xfrm>
              <a:off x="8661923" y="4758813"/>
              <a:ext cx="825538" cy="845574"/>
            </a:xfrm>
            <a:prstGeom prst="don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0F27C5A-8FB7-4B7A-94F7-56967697010C}"/>
                </a:ext>
              </a:extLst>
            </p:cNvPr>
            <p:cNvSpPr/>
            <p:nvPr/>
          </p:nvSpPr>
          <p:spPr>
            <a:xfrm rot="1978244">
              <a:off x="8694854" y="5424756"/>
              <a:ext cx="193867" cy="5403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49" name="Oval 48">
            <a:extLst>
              <a:ext uri="{FF2B5EF4-FFF2-40B4-BE49-F238E27FC236}">
                <a16:creationId xmlns:a16="http://schemas.microsoft.com/office/drawing/2014/main" id="{D9AA9B35-6E63-BF90-14E5-AD230FF57572}"/>
              </a:ext>
            </a:extLst>
          </p:cNvPr>
          <p:cNvSpPr/>
          <p:nvPr/>
        </p:nvSpPr>
        <p:spPr>
          <a:xfrm>
            <a:off x="4656545" y="1465797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BE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0D6D3A0-5FFB-D4E1-17B4-AF8B2C47209E}"/>
              </a:ext>
            </a:extLst>
          </p:cNvPr>
          <p:cNvSpPr txBox="1"/>
          <p:nvPr/>
        </p:nvSpPr>
        <p:spPr>
          <a:xfrm>
            <a:off x="4287436" y="2368827"/>
            <a:ext cx="2981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أسباب المشكلة وتحديد الهدف</a:t>
            </a:r>
          </a:p>
        </p:txBody>
      </p:sp>
    </p:spTree>
    <p:extLst>
      <p:ext uri="{BB962C8B-B14F-4D97-AF65-F5344CB8AC3E}">
        <p14:creationId xmlns:p14="http://schemas.microsoft.com/office/powerpoint/2010/main" val="3229644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72">
            <a:extLst>
              <a:ext uri="{FF2B5EF4-FFF2-40B4-BE49-F238E27FC236}">
                <a16:creationId xmlns:a16="http://schemas.microsoft.com/office/drawing/2014/main" id="{577A1911-9245-16E3-4729-999DA6D08AA7}"/>
              </a:ext>
            </a:extLst>
          </p:cNvPr>
          <p:cNvSpPr txBox="1">
            <a:spLocks/>
          </p:cNvSpPr>
          <p:nvPr/>
        </p:nvSpPr>
        <p:spPr>
          <a:xfrm>
            <a:off x="5270414" y="172809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3537025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Arrow: Pentagon 44">
            <a:extLst>
              <a:ext uri="{FF2B5EF4-FFF2-40B4-BE49-F238E27FC236}">
                <a16:creationId xmlns:a16="http://schemas.microsoft.com/office/drawing/2014/main" id="{7BC606B8-AC5D-BFDF-086F-5309814631EE}"/>
              </a:ext>
            </a:extLst>
          </p:cNvPr>
          <p:cNvSpPr/>
          <p:nvPr/>
        </p:nvSpPr>
        <p:spPr>
          <a:xfrm>
            <a:off x="708404" y="1685127"/>
            <a:ext cx="3161199" cy="645105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46" name="Arrow: Chevron 45">
            <a:extLst>
              <a:ext uri="{FF2B5EF4-FFF2-40B4-BE49-F238E27FC236}">
                <a16:creationId xmlns:a16="http://schemas.microsoft.com/office/drawing/2014/main" id="{EF78184C-943E-5148-F156-BE445311B1F2}"/>
              </a:ext>
            </a:extLst>
          </p:cNvPr>
          <p:cNvSpPr/>
          <p:nvPr/>
        </p:nvSpPr>
        <p:spPr>
          <a:xfrm>
            <a:off x="4348891" y="1685127"/>
            <a:ext cx="3161199" cy="645105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Arrow: Chevron 46">
            <a:extLst>
              <a:ext uri="{FF2B5EF4-FFF2-40B4-BE49-F238E27FC236}">
                <a16:creationId xmlns:a16="http://schemas.microsoft.com/office/drawing/2014/main" id="{A6294A0A-16FD-37EF-CDA1-4D8B0EB9D65A}"/>
              </a:ext>
            </a:extLst>
          </p:cNvPr>
          <p:cNvSpPr/>
          <p:nvPr/>
        </p:nvSpPr>
        <p:spPr>
          <a:xfrm>
            <a:off x="7989379" y="1685127"/>
            <a:ext cx="3161199" cy="645105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967D86-D479-747A-E8EE-2D76E121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/>
              <a:t>التأمل</a:t>
            </a:r>
            <a:endParaRPr lang="en-B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0547E5-0276-23D0-DD16-4BC7636917F9}"/>
              </a:ext>
            </a:extLst>
          </p:cNvPr>
          <p:cNvSpPr txBox="1"/>
          <p:nvPr/>
        </p:nvSpPr>
        <p:spPr>
          <a:xfrm>
            <a:off x="1267241" y="1779372"/>
            <a:ext cx="19431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ماذا الآن؟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455AB8-A908-3428-BBC5-A61B3DB19170}"/>
              </a:ext>
            </a:extLst>
          </p:cNvPr>
          <p:cNvSpPr txBox="1"/>
          <p:nvPr/>
        </p:nvSpPr>
        <p:spPr>
          <a:xfrm>
            <a:off x="5092343" y="1779372"/>
            <a:ext cx="19431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ماذا في ذلك؟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B71E07-9D45-F4F9-40CB-F2B9164EDBA6}"/>
              </a:ext>
            </a:extLst>
          </p:cNvPr>
          <p:cNvSpPr txBox="1"/>
          <p:nvPr/>
        </p:nvSpPr>
        <p:spPr>
          <a:xfrm>
            <a:off x="8415024" y="1779372"/>
            <a:ext cx="25928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ماذا؟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22ED5A-8B10-01D7-09F9-A0D669958969}"/>
              </a:ext>
            </a:extLst>
          </p:cNvPr>
          <p:cNvGrpSpPr/>
          <p:nvPr/>
        </p:nvGrpSpPr>
        <p:grpSpPr>
          <a:xfrm>
            <a:off x="762069" y="3007942"/>
            <a:ext cx="3297817" cy="2615050"/>
            <a:chOff x="6355443" y="2768909"/>
            <a:chExt cx="4819103" cy="3821376"/>
          </a:xfrm>
          <a:solidFill>
            <a:schemeClr val="accent4">
              <a:lumMod val="20000"/>
              <a:lumOff val="80000"/>
            </a:schemeClr>
          </a:solidFill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F0600166-CD1E-371A-B1B3-8B8F07A7831C}"/>
                </a:ext>
              </a:extLst>
            </p:cNvPr>
            <p:cNvGrpSpPr/>
            <p:nvPr/>
          </p:nvGrpSpPr>
          <p:grpSpPr>
            <a:xfrm>
              <a:off x="6355443" y="2768909"/>
              <a:ext cx="4415537" cy="3381803"/>
              <a:chOff x="6250241" y="2615892"/>
              <a:chExt cx="4415537" cy="3381803"/>
            </a:xfrm>
            <a:grpFill/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2E770258-4D7E-7AC1-4C50-DEAB89E9B954}"/>
                  </a:ext>
                </a:extLst>
              </p:cNvPr>
              <p:cNvSpPr/>
              <p:nvPr/>
            </p:nvSpPr>
            <p:spPr>
              <a:xfrm>
                <a:off x="6250241" y="2707524"/>
                <a:ext cx="2362701" cy="23627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2D08FE4B-EB8D-73DA-8026-35C112516450}"/>
                  </a:ext>
                </a:extLst>
              </p:cNvPr>
              <p:cNvSpPr/>
              <p:nvPr/>
            </p:nvSpPr>
            <p:spPr>
              <a:xfrm>
                <a:off x="7888912" y="2615892"/>
                <a:ext cx="1938992" cy="19389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360D4721-F1B8-987B-B505-A3A3ABA7AE14}"/>
                  </a:ext>
                </a:extLst>
              </p:cNvPr>
              <p:cNvSpPr/>
              <p:nvPr/>
            </p:nvSpPr>
            <p:spPr>
              <a:xfrm>
                <a:off x="6543290" y="3634995"/>
                <a:ext cx="2362700" cy="23627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37B7F799-2014-19C7-ECC8-8CF4FEF5DA92}"/>
                  </a:ext>
                </a:extLst>
              </p:cNvPr>
              <p:cNvSpPr/>
              <p:nvPr/>
            </p:nvSpPr>
            <p:spPr>
              <a:xfrm>
                <a:off x="8382566" y="3441827"/>
                <a:ext cx="2283212" cy="228321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122BDC2-0AFC-4E25-C4E3-9900837A59A1}"/>
                </a:ext>
              </a:extLst>
            </p:cNvPr>
            <p:cNvSpPr/>
            <p:nvPr/>
          </p:nvSpPr>
          <p:spPr>
            <a:xfrm>
              <a:off x="10489490" y="5535526"/>
              <a:ext cx="685056" cy="68505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A82F894-6CD4-0350-2BED-11CCC59E6849}"/>
                </a:ext>
              </a:extLst>
            </p:cNvPr>
            <p:cNvSpPr/>
            <p:nvPr/>
          </p:nvSpPr>
          <p:spPr>
            <a:xfrm>
              <a:off x="10150272" y="6247757"/>
              <a:ext cx="342527" cy="3425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154C85D-3C32-675D-B050-01F83BA428F8}"/>
              </a:ext>
            </a:extLst>
          </p:cNvPr>
          <p:cNvGrpSpPr/>
          <p:nvPr/>
        </p:nvGrpSpPr>
        <p:grpSpPr>
          <a:xfrm>
            <a:off x="4392806" y="2936975"/>
            <a:ext cx="3138847" cy="2473806"/>
            <a:chOff x="6355443" y="2535736"/>
            <a:chExt cx="4586800" cy="3614976"/>
          </a:xfrm>
          <a:solidFill>
            <a:schemeClr val="accent4">
              <a:lumMod val="20000"/>
              <a:lumOff val="80000"/>
            </a:schemeClr>
          </a:solidFill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1AF1D70F-6CA0-5F04-BEC0-BCBF8B87402A}"/>
                </a:ext>
              </a:extLst>
            </p:cNvPr>
            <p:cNvGrpSpPr/>
            <p:nvPr/>
          </p:nvGrpSpPr>
          <p:grpSpPr>
            <a:xfrm>
              <a:off x="6355443" y="2768909"/>
              <a:ext cx="4415537" cy="3381803"/>
              <a:chOff x="6250241" y="2615892"/>
              <a:chExt cx="4415537" cy="3381803"/>
            </a:xfrm>
            <a:grpFill/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62B1AD64-10DC-3727-1FA5-615E8954F430}"/>
                  </a:ext>
                </a:extLst>
              </p:cNvPr>
              <p:cNvSpPr/>
              <p:nvPr/>
            </p:nvSpPr>
            <p:spPr>
              <a:xfrm>
                <a:off x="6250241" y="2707524"/>
                <a:ext cx="2362701" cy="23627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A19C919D-BD12-6A00-EEC5-6645FA68164F}"/>
                  </a:ext>
                </a:extLst>
              </p:cNvPr>
              <p:cNvSpPr/>
              <p:nvPr/>
            </p:nvSpPr>
            <p:spPr>
              <a:xfrm>
                <a:off x="7888912" y="2615892"/>
                <a:ext cx="1938992" cy="19389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F4C2F7D0-4234-0A26-4820-11C20CE85C24}"/>
                  </a:ext>
                </a:extLst>
              </p:cNvPr>
              <p:cNvSpPr/>
              <p:nvPr/>
            </p:nvSpPr>
            <p:spPr>
              <a:xfrm>
                <a:off x="6543290" y="3634995"/>
                <a:ext cx="2362700" cy="23627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BBF5F663-4D70-196C-6A90-390BEFC0F798}"/>
                  </a:ext>
                </a:extLst>
              </p:cNvPr>
              <p:cNvSpPr/>
              <p:nvPr/>
            </p:nvSpPr>
            <p:spPr>
              <a:xfrm>
                <a:off x="8382566" y="3441827"/>
                <a:ext cx="2283212" cy="228321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8F76372-68A8-B05B-B9BB-5FC51E23597B}"/>
                </a:ext>
              </a:extLst>
            </p:cNvPr>
            <p:cNvSpPr/>
            <p:nvPr/>
          </p:nvSpPr>
          <p:spPr>
            <a:xfrm>
              <a:off x="10053702" y="2979658"/>
              <a:ext cx="685056" cy="68505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EC02DEC-5BCE-1A5E-DFCD-D9AE7B2E9A12}"/>
                </a:ext>
              </a:extLst>
            </p:cNvPr>
            <p:cNvSpPr/>
            <p:nvPr/>
          </p:nvSpPr>
          <p:spPr>
            <a:xfrm>
              <a:off x="10599716" y="2535736"/>
              <a:ext cx="342527" cy="3425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B8A98A22-D03C-8ED8-D71F-631B5E2B9F70}"/>
              </a:ext>
            </a:extLst>
          </p:cNvPr>
          <p:cNvSpPr txBox="1"/>
          <p:nvPr/>
        </p:nvSpPr>
        <p:spPr>
          <a:xfrm>
            <a:off x="4488279" y="3565862"/>
            <a:ext cx="263340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ماذا كانت النتيجة؟ ما الذي كان بإمكاني فعله بشكل مختلف؟ ماذا تعلمت من هذا؟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E4ADD8D-3AF5-7844-708F-452460E518B4}"/>
              </a:ext>
            </a:extLst>
          </p:cNvPr>
          <p:cNvGrpSpPr/>
          <p:nvPr/>
        </p:nvGrpSpPr>
        <p:grpSpPr>
          <a:xfrm>
            <a:off x="8099734" y="3096541"/>
            <a:ext cx="3021648" cy="2694443"/>
            <a:chOff x="6355443" y="2768909"/>
            <a:chExt cx="4415537" cy="3937392"/>
          </a:xfrm>
          <a:solidFill>
            <a:schemeClr val="accent4">
              <a:lumMod val="20000"/>
              <a:lumOff val="80000"/>
            </a:schemeClr>
          </a:solidFill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0D673E2C-A3BB-5C59-44E1-8DAAAFAF19DF}"/>
                </a:ext>
              </a:extLst>
            </p:cNvPr>
            <p:cNvGrpSpPr/>
            <p:nvPr/>
          </p:nvGrpSpPr>
          <p:grpSpPr>
            <a:xfrm>
              <a:off x="6355443" y="2768909"/>
              <a:ext cx="4415537" cy="3381803"/>
              <a:chOff x="6250241" y="2615892"/>
              <a:chExt cx="4415537" cy="3381803"/>
            </a:xfrm>
            <a:grpFill/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884841B2-6ECD-F5B2-7824-270EEE261066}"/>
                  </a:ext>
                </a:extLst>
              </p:cNvPr>
              <p:cNvSpPr/>
              <p:nvPr/>
            </p:nvSpPr>
            <p:spPr>
              <a:xfrm>
                <a:off x="6250241" y="2707524"/>
                <a:ext cx="2362701" cy="23627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93A40CDD-E4EF-3383-D371-00BCA413DA30}"/>
                  </a:ext>
                </a:extLst>
              </p:cNvPr>
              <p:cNvSpPr/>
              <p:nvPr/>
            </p:nvSpPr>
            <p:spPr>
              <a:xfrm>
                <a:off x="7888912" y="2615892"/>
                <a:ext cx="1938992" cy="19389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2F9C1D57-BBB5-B956-2D24-5BA0C24965B9}"/>
                  </a:ext>
                </a:extLst>
              </p:cNvPr>
              <p:cNvSpPr/>
              <p:nvPr/>
            </p:nvSpPr>
            <p:spPr>
              <a:xfrm>
                <a:off x="6543290" y="3634995"/>
                <a:ext cx="2362700" cy="23627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FE861AF3-327A-E016-F1D5-0E4DE2627D91}"/>
                  </a:ext>
                </a:extLst>
              </p:cNvPr>
              <p:cNvSpPr/>
              <p:nvPr/>
            </p:nvSpPr>
            <p:spPr>
              <a:xfrm>
                <a:off x="8382566" y="3441827"/>
                <a:ext cx="2283212" cy="228321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DDBC7056-1427-E73D-D527-23F4BD0C8898}"/>
                </a:ext>
              </a:extLst>
            </p:cNvPr>
            <p:cNvSpPr/>
            <p:nvPr/>
          </p:nvSpPr>
          <p:spPr>
            <a:xfrm>
              <a:off x="9006719" y="6021244"/>
              <a:ext cx="685056" cy="68505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EA1DB97A-9DF9-EAFC-B0FC-CE6B86D6CC97}"/>
                </a:ext>
              </a:extLst>
            </p:cNvPr>
            <p:cNvSpPr/>
            <p:nvPr/>
          </p:nvSpPr>
          <p:spPr>
            <a:xfrm>
              <a:off x="9922970" y="6289551"/>
              <a:ext cx="342527" cy="3425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B20F0B27-F93B-4098-8D7D-D9B865BA2DB7}"/>
              </a:ext>
            </a:extLst>
          </p:cNvPr>
          <p:cNvSpPr txBox="1"/>
          <p:nvPr/>
        </p:nvSpPr>
        <p:spPr>
          <a:xfrm>
            <a:off x="897124" y="3719554"/>
            <a:ext cx="259156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كيف سيغير تعلمك ممارستك المستقبلية؟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C74A87F-8D31-D95B-B0A2-94F2064A6A19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4" name="Google Shape;501;p15">
              <a:extLst>
                <a:ext uri="{FF2B5EF4-FFF2-40B4-BE49-F238E27FC236}">
                  <a16:creationId xmlns:a16="http://schemas.microsoft.com/office/drawing/2014/main" id="{243D6A97-3FA8-8FE9-710B-D6CA3DDB5093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" name="Google Shape;502;p15">
              <a:extLst>
                <a:ext uri="{FF2B5EF4-FFF2-40B4-BE49-F238E27FC236}">
                  <a16:creationId xmlns:a16="http://schemas.microsoft.com/office/drawing/2014/main" id="{D12B14CE-8F0B-4C0F-D1FC-1E4A2FCF6FE9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9" name="Google Shape;503;p15">
                <a:extLst>
                  <a:ext uri="{FF2B5EF4-FFF2-40B4-BE49-F238E27FC236}">
                    <a16:creationId xmlns:a16="http://schemas.microsoft.com/office/drawing/2014/main" id="{FE68C402-CE35-F783-FBE3-27E8E3068E49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٤٠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Google Shape;504;p15">
                <a:extLst>
                  <a:ext uri="{FF2B5EF4-FFF2-40B4-BE49-F238E27FC236}">
                    <a16:creationId xmlns:a16="http://schemas.microsoft.com/office/drawing/2014/main" id="{F2F49204-EFCD-F4E4-F78F-7A0D9302FC3E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6" name="Google Shape;505;p15">
              <a:extLst>
                <a:ext uri="{FF2B5EF4-FFF2-40B4-BE49-F238E27FC236}">
                  <a16:creationId xmlns:a16="http://schemas.microsoft.com/office/drawing/2014/main" id="{82D5D3E2-396B-C4C2-06BE-8C7F26ABDA5E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7" name="Google Shape;506;p15">
                <a:extLst>
                  <a:ext uri="{FF2B5EF4-FFF2-40B4-BE49-F238E27FC236}">
                    <a16:creationId xmlns:a16="http://schemas.microsoft.com/office/drawing/2014/main" id="{22B14168-1FAB-6710-D907-5536F85B0A2A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" name="Google Shape;507;p15">
                <a:extLst>
                  <a:ext uri="{FF2B5EF4-FFF2-40B4-BE49-F238E27FC236}">
                    <a16:creationId xmlns:a16="http://schemas.microsoft.com/office/drawing/2014/main" id="{1D0A73D5-A70D-3601-ECDE-C6B7B76E412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6835EBF-1D7D-17E8-7F40-A5D7BBB0E754}"/>
              </a:ext>
            </a:extLst>
          </p:cNvPr>
          <p:cNvSpPr txBox="1"/>
          <p:nvPr/>
        </p:nvSpPr>
        <p:spPr>
          <a:xfrm>
            <a:off x="6520618" y="3999014"/>
            <a:ext cx="60987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ماذا حدث؟ ماذا فعلت؟</a:t>
            </a:r>
            <a:endParaRPr lang="en-BE" sz="20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244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5084C-D288-911B-EEEE-12AB6B8E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دراسة حالة</a:t>
            </a:r>
            <a:endParaRPr lang="en-BE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ound Same Side Corner Rectangle 46">
            <a:extLst>
              <a:ext uri="{FF2B5EF4-FFF2-40B4-BE49-F238E27FC236}">
                <a16:creationId xmlns:a16="http://schemas.microsoft.com/office/drawing/2014/main" id="{384868C5-9237-D3CD-AF13-7C5A3526A2EC}"/>
              </a:ext>
            </a:extLst>
          </p:cNvPr>
          <p:cNvSpPr/>
          <p:nvPr/>
        </p:nvSpPr>
        <p:spPr>
          <a:xfrm>
            <a:off x="2188895" y="3185670"/>
            <a:ext cx="1010515" cy="133477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4D28FED-2A0A-3B61-FACC-ACC6BA44E36A}"/>
              </a:ext>
            </a:extLst>
          </p:cNvPr>
          <p:cNvSpPr/>
          <p:nvPr/>
        </p:nvSpPr>
        <p:spPr>
          <a:xfrm>
            <a:off x="2181400" y="1975956"/>
            <a:ext cx="1022002" cy="103240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ED50E0-777B-1290-0F26-8A971FD3A3F3}"/>
              </a:ext>
            </a:extLst>
          </p:cNvPr>
          <p:cNvSpPr txBox="1"/>
          <p:nvPr/>
        </p:nvSpPr>
        <p:spPr>
          <a:xfrm>
            <a:off x="4274037" y="2312650"/>
            <a:ext cx="603836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زي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نة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فتاة تبلغ من العمر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٧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سنوات تعاني من إعاقة جسدية. جانبها الأيمن أضعف مما يجعل من الصعب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عليها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القيام بالأنشطة اليومية مثل ارتداء الملابس أو تناول الطعام. بالنسبة لفتاة في عمرها ، فهي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كثيرة الكلام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للغاية وذكية! يمكنها القراءة والكتابة وإجراء العمليات الحسابية الأساسية ومعرفة الوقت.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4B701D6-CCCA-34BF-4B23-E996BB25DFD6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13" name="Google Shape;501;p15">
              <a:extLst>
                <a:ext uri="{FF2B5EF4-FFF2-40B4-BE49-F238E27FC236}">
                  <a16:creationId xmlns:a16="http://schemas.microsoft.com/office/drawing/2014/main" id="{71ACD4B9-87FE-CBC9-2FA3-0CF2B2E8754E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14" name="Google Shape;502;p15">
              <a:extLst>
                <a:ext uri="{FF2B5EF4-FFF2-40B4-BE49-F238E27FC236}">
                  <a16:creationId xmlns:a16="http://schemas.microsoft.com/office/drawing/2014/main" id="{7027C21F-7FA9-0638-C129-96798BA4944D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18" name="Google Shape;503;p15">
                <a:extLst>
                  <a:ext uri="{FF2B5EF4-FFF2-40B4-BE49-F238E27FC236}">
                    <a16:creationId xmlns:a16="http://schemas.microsoft.com/office/drawing/2014/main" id="{7EFC0564-83D2-E35D-475C-5542A1860FBA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٤١-٤٢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Google Shape;504;p15">
                <a:extLst>
                  <a:ext uri="{FF2B5EF4-FFF2-40B4-BE49-F238E27FC236}">
                    <a16:creationId xmlns:a16="http://schemas.microsoft.com/office/drawing/2014/main" id="{C806834C-BE2D-E7D7-84B6-180E271AD41D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5" name="Google Shape;505;p15">
              <a:extLst>
                <a:ext uri="{FF2B5EF4-FFF2-40B4-BE49-F238E27FC236}">
                  <a16:creationId xmlns:a16="http://schemas.microsoft.com/office/drawing/2014/main" id="{88CF9D9A-DDFC-3468-7FD6-0169B4740A87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16" name="Google Shape;506;p15">
                <a:extLst>
                  <a:ext uri="{FF2B5EF4-FFF2-40B4-BE49-F238E27FC236}">
                    <a16:creationId xmlns:a16="http://schemas.microsoft.com/office/drawing/2014/main" id="{85B0EB62-73C4-4C80-D419-70F1EBA2C37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7" name="Google Shape;507;p15">
                <a:extLst>
                  <a:ext uri="{FF2B5EF4-FFF2-40B4-BE49-F238E27FC236}">
                    <a16:creationId xmlns:a16="http://schemas.microsoft.com/office/drawing/2014/main" id="{87BB0F77-4CD2-8A6C-EFCD-27D7B82F527A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  <p:sp>
        <p:nvSpPr>
          <p:cNvPr id="20" name="Trapezoid 19">
            <a:extLst>
              <a:ext uri="{FF2B5EF4-FFF2-40B4-BE49-F238E27FC236}">
                <a16:creationId xmlns:a16="http://schemas.microsoft.com/office/drawing/2014/main" id="{9929FE00-C420-6CEA-4A9A-3EC613A73F93}"/>
              </a:ext>
            </a:extLst>
          </p:cNvPr>
          <p:cNvSpPr/>
          <p:nvPr/>
        </p:nvSpPr>
        <p:spPr>
          <a:xfrm>
            <a:off x="2054399" y="3651478"/>
            <a:ext cx="1276003" cy="868968"/>
          </a:xfrm>
          <a:prstGeom prst="trapezoid">
            <a:avLst>
              <a:gd name="adj" fmla="val 1668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8941FA6-574D-0134-E53F-E9C66C44A6F5}"/>
              </a:ext>
            </a:extLst>
          </p:cNvPr>
          <p:cNvSpPr txBox="1"/>
          <p:nvPr/>
        </p:nvSpPr>
        <p:spPr>
          <a:xfrm>
            <a:off x="1879600" y="4763456"/>
            <a:ext cx="1625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زينة</a:t>
            </a:r>
            <a:endParaRPr lang="en-US" sz="24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369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72">
            <a:extLst>
              <a:ext uri="{FF2B5EF4-FFF2-40B4-BE49-F238E27FC236}">
                <a16:creationId xmlns:a16="http://schemas.microsoft.com/office/drawing/2014/main" id="{3EAACBFE-4F59-3389-2FEA-CC1029ACD4F7}"/>
              </a:ext>
            </a:extLst>
          </p:cNvPr>
          <p:cNvSpPr txBox="1">
            <a:spLocks/>
          </p:cNvSpPr>
          <p:nvPr/>
        </p:nvSpPr>
        <p:spPr>
          <a:xfrm>
            <a:off x="5156114" y="1907706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2718858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FDA90E9-C539-D985-B819-EDD338827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١ </a:t>
            </a:r>
            <a:b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فت</a:t>
            </a:r>
            <a:r>
              <a:rPr lang="ar-SA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تا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 الوحدة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18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نقاط التعلم الأساسية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9" name="Google Shape;729;p18"/>
          <p:cNvSpPr/>
          <p:nvPr/>
        </p:nvSpPr>
        <p:spPr>
          <a:xfrm>
            <a:off x="5602422" y="18216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730" name="Google Shape;730;p18"/>
          <p:cNvSpPr/>
          <p:nvPr/>
        </p:nvSpPr>
        <p:spPr>
          <a:xfrm>
            <a:off x="9242272" y="18216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731" name="Google Shape;731;p18"/>
          <p:cNvSpPr/>
          <p:nvPr/>
        </p:nvSpPr>
        <p:spPr>
          <a:xfrm>
            <a:off x="1962573" y="182164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733" name="Google Shape;733;p18"/>
          <p:cNvSpPr txBox="1"/>
          <p:nvPr/>
        </p:nvSpPr>
        <p:spPr>
          <a:xfrm>
            <a:off x="838200" y="3268579"/>
            <a:ext cx="3300306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من المفيد التمييز بين القضايا التي يمكن معالجتها من خلال إدارة الحالة وتلك التي يجب معالجتها من خلال ال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مناصر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ة أو البرامج الأخرى</a:t>
            </a:r>
            <a:endParaRPr sz="20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34" name="Google Shape;734;p18"/>
          <p:cNvSpPr txBox="1"/>
          <p:nvPr/>
        </p:nvSpPr>
        <p:spPr>
          <a:xfrm>
            <a:off x="8087018" y="3268579"/>
            <a:ext cx="3283543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توفر عناصر المصالح الفضلى وتحليل مخاطر حماية الطفل إطارًا مهمًا لتحديد المشكلات أو ال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قضايا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وطرح الحلول لها</a:t>
            </a:r>
            <a:endParaRPr sz="20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" name="Google Shape;734;p18">
            <a:extLst>
              <a:ext uri="{FF2B5EF4-FFF2-40B4-BE49-F238E27FC236}">
                <a16:creationId xmlns:a16="http://schemas.microsoft.com/office/drawing/2014/main" id="{09FD74AF-51ED-094E-0450-16B7D5E104CC}"/>
              </a:ext>
            </a:extLst>
          </p:cNvPr>
          <p:cNvSpPr txBox="1"/>
          <p:nvPr/>
        </p:nvSpPr>
        <p:spPr>
          <a:xfrm>
            <a:off x="4749770" y="3268579"/>
            <a:ext cx="2756864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000" b="0" u="none" dirty="0">
                <a:latin typeface="Calibri" panose="020F0502020204030204" pitchFamily="34" charset="0"/>
                <a:cs typeface="Calibri" panose="020F0502020204030204" pitchFamily="34" charset="0"/>
              </a:rPr>
              <a:t>تشكل احتياجات الطفل وعوامل الخطر التي لم تتم </a:t>
            </a:r>
            <a:r>
              <a:rPr lang="ar-SA" sz="2000" b="0" u="none" dirty="0">
                <a:latin typeface="Calibri" panose="020F0502020204030204" pitchFamily="34" charset="0"/>
                <a:cs typeface="Calibri" panose="020F0502020204030204" pitchFamily="34" charset="0"/>
              </a:rPr>
              <a:t>تلبيته</a:t>
            </a:r>
            <a:r>
              <a:rPr lang="en-GB" sz="2000" b="0" u="none" dirty="0">
                <a:latin typeface="Calibri" panose="020F0502020204030204" pitchFamily="34" charset="0"/>
                <a:cs typeface="Calibri" panose="020F0502020204030204" pitchFamily="34" charset="0"/>
              </a:rPr>
              <a:t>ا المشكلة التي سيهدف أخصائي الحالة إلى معالجتها</a:t>
            </a:r>
            <a:endParaRPr sz="2000" b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65660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9FEE2F-6921-4DF6-8EF4-4DAE6E3E9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٣</a:t>
            </a:r>
            <a:b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يمكنني التفاوض وإدارة النزاعات؟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363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1D52A2-89CE-7765-A1F3-6C7FEA03B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/>
              <a:t>مناقشة عامة</a:t>
            </a:r>
            <a:endParaRPr lang="en-BE"/>
          </a:p>
        </p:txBody>
      </p:sp>
      <p:grpSp>
        <p:nvGrpSpPr>
          <p:cNvPr id="4" name="Google Shape;440;p21">
            <a:extLst>
              <a:ext uri="{FF2B5EF4-FFF2-40B4-BE49-F238E27FC236}">
                <a16:creationId xmlns:a16="http://schemas.microsoft.com/office/drawing/2014/main" id="{07282390-CD79-B632-D7B2-3236E58AA520}"/>
              </a:ext>
            </a:extLst>
          </p:cNvPr>
          <p:cNvGrpSpPr/>
          <p:nvPr/>
        </p:nvGrpSpPr>
        <p:grpSpPr>
          <a:xfrm>
            <a:off x="1877678" y="2322258"/>
            <a:ext cx="3415887" cy="2678824"/>
            <a:chOff x="1117683" y="2194390"/>
            <a:chExt cx="3415887" cy="2678824"/>
          </a:xfrm>
          <a:solidFill>
            <a:schemeClr val="accent4"/>
          </a:solidFill>
        </p:grpSpPr>
        <p:sp>
          <p:nvSpPr>
            <p:cNvPr id="5" name="Google Shape;441;p21">
              <a:extLst>
                <a:ext uri="{FF2B5EF4-FFF2-40B4-BE49-F238E27FC236}">
                  <a16:creationId xmlns:a16="http://schemas.microsoft.com/office/drawing/2014/main" id="{17955FD8-3F08-E7BE-27B5-0D1E2D3E83EF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442;p21">
              <a:extLst>
                <a:ext uri="{FF2B5EF4-FFF2-40B4-BE49-F238E27FC236}">
                  <a16:creationId xmlns:a16="http://schemas.microsoft.com/office/drawing/2014/main" id="{5B7A7F79-0ED9-D138-B4E8-8BD354A1FC20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443;p21">
              <a:extLst>
                <a:ext uri="{FF2B5EF4-FFF2-40B4-BE49-F238E27FC236}">
                  <a16:creationId xmlns:a16="http://schemas.microsoft.com/office/drawing/2014/main" id="{72FCF1F4-2FCC-68B6-782A-2F9DB1FC59F8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" name="Google Shape;439;p21">
            <a:extLst>
              <a:ext uri="{FF2B5EF4-FFF2-40B4-BE49-F238E27FC236}">
                <a16:creationId xmlns:a16="http://schemas.microsoft.com/office/drawing/2014/main" id="{9D295F07-29A1-23C1-5169-77E3CD71E8F6}"/>
              </a:ext>
            </a:extLst>
          </p:cNvPr>
          <p:cNvSpPr/>
          <p:nvPr/>
        </p:nvSpPr>
        <p:spPr>
          <a:xfrm>
            <a:off x="6096000" y="1956450"/>
            <a:ext cx="4458561" cy="3410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GB" sz="4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هل يمكنك إعطاء أمثلة ع</a:t>
            </a:r>
            <a:r>
              <a:rPr lang="ar-SA" sz="4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ن</a:t>
            </a:r>
            <a:r>
              <a:rPr lang="en-GB" sz="4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متى كان عليك التفاوض؟</a:t>
            </a:r>
            <a:endParaRPr sz="4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05836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4B8982A-A3EA-9D01-D38D-6D3275D4F4D8}"/>
              </a:ext>
            </a:extLst>
          </p:cNvPr>
          <p:cNvSpPr/>
          <p:nvPr/>
        </p:nvSpPr>
        <p:spPr>
          <a:xfrm>
            <a:off x="1988457" y="1944914"/>
            <a:ext cx="10203543" cy="1226911"/>
          </a:xfrm>
          <a:custGeom>
            <a:avLst/>
            <a:gdLst>
              <a:gd name="connsiteX0" fmla="*/ 0 w 10755086"/>
              <a:gd name="connsiteY0" fmla="*/ 14515 h 1226911"/>
              <a:gd name="connsiteX1" fmla="*/ 2278743 w 10755086"/>
              <a:gd name="connsiteY1" fmla="*/ 1219200 h 1226911"/>
              <a:gd name="connsiteX2" fmla="*/ 5733143 w 10755086"/>
              <a:gd name="connsiteY2" fmla="*/ 537029 h 1226911"/>
              <a:gd name="connsiteX3" fmla="*/ 8810172 w 10755086"/>
              <a:gd name="connsiteY3" fmla="*/ 667657 h 1226911"/>
              <a:gd name="connsiteX4" fmla="*/ 10755086 w 10755086"/>
              <a:gd name="connsiteY4" fmla="*/ 0 h 122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5086" h="1226911">
                <a:moveTo>
                  <a:pt x="0" y="14515"/>
                </a:moveTo>
                <a:cubicBezTo>
                  <a:pt x="661609" y="573314"/>
                  <a:pt x="1323219" y="1132114"/>
                  <a:pt x="2278743" y="1219200"/>
                </a:cubicBezTo>
                <a:cubicBezTo>
                  <a:pt x="3234267" y="1306286"/>
                  <a:pt x="4644572" y="628953"/>
                  <a:pt x="5733143" y="537029"/>
                </a:cubicBezTo>
                <a:cubicBezTo>
                  <a:pt x="6821714" y="445105"/>
                  <a:pt x="7973182" y="757162"/>
                  <a:pt x="8810172" y="667657"/>
                </a:cubicBezTo>
                <a:cubicBezTo>
                  <a:pt x="9647163" y="578152"/>
                  <a:pt x="10201124" y="289076"/>
                  <a:pt x="10755086" y="0"/>
                </a:cubicBezTo>
              </a:path>
            </a:pathLst>
          </a:cu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8A951B7-6CBD-A299-73A1-91D6F3B8D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خطوات التفاوض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23CBDEF-164B-AD08-79C5-C4263B7F48A4}"/>
              </a:ext>
            </a:extLst>
          </p:cNvPr>
          <p:cNvSpPr/>
          <p:nvPr/>
        </p:nvSpPr>
        <p:spPr>
          <a:xfrm>
            <a:off x="1230086" y="1501408"/>
            <a:ext cx="769257" cy="7692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3200" b="1" dirty="0"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BC711-E0F8-1819-2882-7A74A4986555}"/>
              </a:ext>
            </a:extLst>
          </p:cNvPr>
          <p:cNvSpPr txBox="1"/>
          <p:nvPr/>
        </p:nvSpPr>
        <p:spPr>
          <a:xfrm>
            <a:off x="1389743" y="2780797"/>
            <a:ext cx="17453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تحديد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b="1" dirty="0">
                <a:latin typeface="Calibri" panose="020F0502020204030204" pitchFamily="34" charset="0"/>
                <a:cs typeface="Calibri" panose="020F0502020204030204" pitchFamily="34" charset="0"/>
              </a:rPr>
              <a:t>من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يشارك </a:t>
            </a: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ومصالح كل شخص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26143F3A-4459-AA42-3DF0-1EDD5FB27970}"/>
              </a:ext>
            </a:extLst>
          </p:cNvPr>
          <p:cNvSpPr/>
          <p:nvPr/>
        </p:nvSpPr>
        <p:spPr>
          <a:xfrm>
            <a:off x="1389743" y="4107474"/>
            <a:ext cx="2532743" cy="923330"/>
          </a:xfrm>
          <a:prstGeom prst="wedgeRoundRect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</a:t>
            </a:r>
            <a:r>
              <a:rPr lang="ar-SA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الذي </a:t>
            </a:r>
            <a:r>
              <a:rPr lang="en-GB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يريدون</a:t>
            </a:r>
            <a:r>
              <a:rPr lang="ar-SA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ه</a:t>
            </a:r>
            <a:r>
              <a:rPr lang="en-GB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97B2CA9-E7D7-D0F1-1E6E-964FA50A192D}"/>
              </a:ext>
            </a:extLst>
          </p:cNvPr>
          <p:cNvSpPr/>
          <p:nvPr/>
        </p:nvSpPr>
        <p:spPr>
          <a:xfrm>
            <a:off x="4152927" y="2750204"/>
            <a:ext cx="769257" cy="7692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3200" b="1" dirty="0"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352962-AE70-4DDB-5455-96E293485945}"/>
              </a:ext>
            </a:extLst>
          </p:cNvPr>
          <p:cNvSpPr txBox="1"/>
          <p:nvPr/>
        </p:nvSpPr>
        <p:spPr>
          <a:xfrm>
            <a:off x="5221541" y="1688522"/>
            <a:ext cx="2532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1800" b="1" dirty="0">
                <a:latin typeface="Calibri" panose="020F0502020204030204" pitchFamily="34" charset="0"/>
                <a:cs typeface="Calibri" panose="020F0502020204030204" pitchFamily="34" charset="0"/>
              </a:rPr>
              <a:t>حض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1800" b="1" dirty="0">
                <a:latin typeface="Calibri" panose="020F0502020204030204" pitchFamily="34" charset="0"/>
                <a:cs typeface="Calibri" panose="020F0502020204030204" pitchFamily="34" charset="0"/>
              </a:rPr>
              <a:t>ر</a:t>
            </a: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ما سوف تتفاوض عليه</a:t>
            </a: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BD152EA0-564A-C48D-0B35-BEA73B09512D}"/>
              </a:ext>
            </a:extLst>
          </p:cNvPr>
          <p:cNvSpPr/>
          <p:nvPr/>
        </p:nvSpPr>
        <p:spPr>
          <a:xfrm>
            <a:off x="5221541" y="3220068"/>
            <a:ext cx="2532743" cy="1655450"/>
          </a:xfrm>
          <a:prstGeom prst="wedgeRoundRect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هي اهدافك؟ ما الذي يمكنك </a:t>
            </a:r>
            <a:r>
              <a:rPr lang="ar-SA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المساومة</a:t>
            </a:r>
            <a:r>
              <a:rPr lang="en-GB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ع</a:t>
            </a:r>
            <a:r>
              <a:rPr lang="ar-SA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لي</a:t>
            </a:r>
            <a:r>
              <a:rPr lang="en-GB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ه؟ أين مرونتك؟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ADB2878-1E27-10EC-88DA-2D6F2EBEAA4C}"/>
              </a:ext>
            </a:extLst>
          </p:cNvPr>
          <p:cNvSpPr/>
          <p:nvPr/>
        </p:nvSpPr>
        <p:spPr>
          <a:xfrm>
            <a:off x="8209697" y="2067971"/>
            <a:ext cx="769257" cy="7692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3200" b="1" dirty="0"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2510D7-E76B-00CE-9804-57073E50C180}"/>
              </a:ext>
            </a:extLst>
          </p:cNvPr>
          <p:cNvSpPr txBox="1"/>
          <p:nvPr/>
        </p:nvSpPr>
        <p:spPr>
          <a:xfrm>
            <a:off x="8978954" y="2967335"/>
            <a:ext cx="25327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تحديد 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المصالح المشتركة والمصالح المتضاربة</a:t>
            </a:r>
            <a:endParaRPr lang="en-GB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1C6D989E-C415-FE01-1FE2-B832E5EDBA4E}"/>
              </a:ext>
            </a:extLst>
          </p:cNvPr>
          <p:cNvSpPr/>
          <p:nvPr/>
        </p:nvSpPr>
        <p:spPr>
          <a:xfrm>
            <a:off x="8978954" y="4107474"/>
            <a:ext cx="2532743" cy="1857828"/>
          </a:xfrm>
          <a:prstGeom prst="wedgeRoundRect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هل هناك شيء</a:t>
            </a:r>
            <a:r>
              <a:rPr lang="ar-SA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ريد</a:t>
            </a:r>
            <a:r>
              <a:rPr lang="ar-SA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كلان</a:t>
            </a:r>
            <a:r>
              <a:rPr lang="ar-SA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تحقيقه؟ على ماذا نختلف بالتحديد؟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1697DE1-4709-9C94-E312-B82534F6BBB0}"/>
              </a:ext>
            </a:extLst>
          </p:cNvPr>
          <p:cNvGrpSpPr/>
          <p:nvPr/>
        </p:nvGrpSpPr>
        <p:grpSpPr>
          <a:xfrm>
            <a:off x="9780868" y="419709"/>
            <a:ext cx="2003241" cy="868968"/>
            <a:chOff x="-11290" y="2336800"/>
            <a:chExt cx="4742947" cy="2057400"/>
          </a:xfrm>
        </p:grpSpPr>
        <p:sp>
          <p:nvSpPr>
            <p:cNvPr id="20" name="Speech Bubble: Rectangle with Corners Rounded 19">
              <a:extLst>
                <a:ext uri="{FF2B5EF4-FFF2-40B4-BE49-F238E27FC236}">
                  <a16:creationId xmlns:a16="http://schemas.microsoft.com/office/drawing/2014/main" id="{34408B94-8984-3DCD-CD5E-0AADF89D600F}"/>
                </a:ext>
              </a:extLst>
            </p:cNvPr>
            <p:cNvSpPr/>
            <p:nvPr/>
          </p:nvSpPr>
          <p:spPr>
            <a:xfrm>
              <a:off x="2046489" y="2336800"/>
              <a:ext cx="2685168" cy="2057400"/>
            </a:xfrm>
            <a:prstGeom prst="wedgeRoundRectCallout">
              <a:avLst>
                <a:gd name="adj1" fmla="val 22024"/>
                <a:gd name="adj2" fmla="val 63117"/>
                <a:gd name="adj3" fmla="val 16667"/>
              </a:avLst>
            </a:prstGeom>
            <a:solidFill>
              <a:schemeClr val="accent4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1" name="Speech Bubble: Rectangle with Corners Rounded 20">
              <a:extLst>
                <a:ext uri="{FF2B5EF4-FFF2-40B4-BE49-F238E27FC236}">
                  <a16:creationId xmlns:a16="http://schemas.microsoft.com/office/drawing/2014/main" id="{046B979B-E882-B5DC-C016-6E692D54E3B6}"/>
                </a:ext>
              </a:extLst>
            </p:cNvPr>
            <p:cNvSpPr/>
            <p:nvPr/>
          </p:nvSpPr>
          <p:spPr>
            <a:xfrm>
              <a:off x="2280" y="2336800"/>
              <a:ext cx="2440681" cy="2057400"/>
            </a:xfrm>
            <a:prstGeom prst="wedgeRoundRectCallout">
              <a:avLst/>
            </a:prstGeom>
            <a:solidFill>
              <a:schemeClr val="accent4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5B42830-E5B6-D4F0-102A-2DDA49FFCE1C}"/>
                </a:ext>
              </a:extLst>
            </p:cNvPr>
            <p:cNvSpPr/>
            <p:nvPr/>
          </p:nvSpPr>
          <p:spPr>
            <a:xfrm>
              <a:off x="2175769" y="2997200"/>
              <a:ext cx="863600" cy="863600"/>
            </a:xfrm>
            <a:prstGeom prst="ellipse">
              <a:avLst/>
            </a:prstGeom>
            <a:solidFill>
              <a:schemeClr val="accent4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3" name="Speech Bubble: Rectangle with Corners Rounded 22">
              <a:extLst>
                <a:ext uri="{FF2B5EF4-FFF2-40B4-BE49-F238E27FC236}">
                  <a16:creationId xmlns:a16="http://schemas.microsoft.com/office/drawing/2014/main" id="{B4C6B038-0B5F-21BE-1A56-A6398F026785}"/>
                </a:ext>
              </a:extLst>
            </p:cNvPr>
            <p:cNvSpPr/>
            <p:nvPr/>
          </p:nvSpPr>
          <p:spPr>
            <a:xfrm>
              <a:off x="-11290" y="2336800"/>
              <a:ext cx="2440681" cy="2057400"/>
            </a:xfrm>
            <a:prstGeom prst="wedgeRoundRectCallout">
              <a:avLst/>
            </a:pr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A5455C3-2E30-AB0B-982A-01E2EDBDADFB}"/>
                </a:ext>
              </a:extLst>
            </p:cNvPr>
            <p:cNvCxnSpPr/>
            <p:nvPr/>
          </p:nvCxnSpPr>
          <p:spPr>
            <a:xfrm>
              <a:off x="638629" y="2997200"/>
              <a:ext cx="1161142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CF02E8C-0938-034E-420A-AE18BEA0D475}"/>
                </a:ext>
              </a:extLst>
            </p:cNvPr>
            <p:cNvCxnSpPr>
              <a:cxnSpLocks/>
            </p:cNvCxnSpPr>
            <p:nvPr/>
          </p:nvCxnSpPr>
          <p:spPr>
            <a:xfrm>
              <a:off x="638629" y="3429000"/>
              <a:ext cx="1161142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8621242-B103-1E5D-5100-C70F89BE5D18}"/>
                </a:ext>
              </a:extLst>
            </p:cNvPr>
            <p:cNvCxnSpPr/>
            <p:nvPr/>
          </p:nvCxnSpPr>
          <p:spPr>
            <a:xfrm>
              <a:off x="638629" y="3860800"/>
              <a:ext cx="1161142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A17859-E8E0-6071-E0D7-8F1D85BA2511}"/>
                </a:ext>
              </a:extLst>
            </p:cNvPr>
            <p:cNvCxnSpPr/>
            <p:nvPr/>
          </p:nvCxnSpPr>
          <p:spPr>
            <a:xfrm>
              <a:off x="3039370" y="2997200"/>
              <a:ext cx="116114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36F3A3EB-03B1-385F-10B6-22D49550AAD2}"/>
                </a:ext>
              </a:extLst>
            </p:cNvPr>
            <p:cNvCxnSpPr>
              <a:cxnSpLocks/>
            </p:cNvCxnSpPr>
            <p:nvPr/>
          </p:nvCxnSpPr>
          <p:spPr>
            <a:xfrm>
              <a:off x="3381829" y="3429000"/>
              <a:ext cx="81868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918C40E-1EB6-A896-15CC-5BE6E6273B95}"/>
                </a:ext>
              </a:extLst>
            </p:cNvPr>
            <p:cNvCxnSpPr/>
            <p:nvPr/>
          </p:nvCxnSpPr>
          <p:spPr>
            <a:xfrm>
              <a:off x="3039370" y="3860800"/>
              <a:ext cx="116114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23174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C690C120-A5C0-7F4C-7DF2-E46A19065DC2}"/>
              </a:ext>
            </a:extLst>
          </p:cNvPr>
          <p:cNvSpPr/>
          <p:nvPr/>
        </p:nvSpPr>
        <p:spPr>
          <a:xfrm>
            <a:off x="-14514" y="1669134"/>
            <a:ext cx="10363200" cy="4093037"/>
          </a:xfrm>
          <a:custGeom>
            <a:avLst/>
            <a:gdLst>
              <a:gd name="connsiteX0" fmla="*/ 0 w 10363200"/>
              <a:gd name="connsiteY0" fmla="*/ 885380 h 4093037"/>
              <a:gd name="connsiteX1" fmla="*/ 2627085 w 10363200"/>
              <a:gd name="connsiteY1" fmla="*/ 9 h 4093037"/>
              <a:gd name="connsiteX2" fmla="*/ 5675085 w 10363200"/>
              <a:gd name="connsiteY2" fmla="*/ 899894 h 4093037"/>
              <a:gd name="connsiteX3" fmla="*/ 7518400 w 10363200"/>
              <a:gd name="connsiteY3" fmla="*/ 3497951 h 4093037"/>
              <a:gd name="connsiteX4" fmla="*/ 10363200 w 10363200"/>
              <a:gd name="connsiteY4" fmla="*/ 4093037 h 4093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63200" h="4093037">
                <a:moveTo>
                  <a:pt x="0" y="885380"/>
                </a:moveTo>
                <a:cubicBezTo>
                  <a:pt x="840619" y="441485"/>
                  <a:pt x="1681238" y="-2410"/>
                  <a:pt x="2627085" y="9"/>
                </a:cubicBezTo>
                <a:cubicBezTo>
                  <a:pt x="3572932" y="2428"/>
                  <a:pt x="4859866" y="316904"/>
                  <a:pt x="5675085" y="899894"/>
                </a:cubicBezTo>
                <a:cubicBezTo>
                  <a:pt x="6490304" y="1482884"/>
                  <a:pt x="6737048" y="2965761"/>
                  <a:pt x="7518400" y="3497951"/>
                </a:cubicBezTo>
                <a:cubicBezTo>
                  <a:pt x="8299752" y="4030141"/>
                  <a:pt x="9331476" y="4061589"/>
                  <a:pt x="10363200" y="4093037"/>
                </a:cubicBezTo>
              </a:path>
            </a:pathLst>
          </a:cu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8A951B7-6CBD-A299-73A1-91D6F3B8D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خطوات التفاوض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A5A94E7-3CEF-01B4-907A-B6BCF2EA8E63}"/>
              </a:ext>
            </a:extLst>
          </p:cNvPr>
          <p:cNvSpPr/>
          <p:nvPr/>
        </p:nvSpPr>
        <p:spPr>
          <a:xfrm>
            <a:off x="678543" y="1671032"/>
            <a:ext cx="769257" cy="7692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3200" b="1" dirty="0"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3F04EEF-B99E-F4DE-3CA7-BE2261D13D68}"/>
              </a:ext>
            </a:extLst>
          </p:cNvPr>
          <p:cNvSpPr/>
          <p:nvPr/>
        </p:nvSpPr>
        <p:spPr>
          <a:xfrm>
            <a:off x="5645469" y="2471057"/>
            <a:ext cx="769257" cy="7692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3200" b="1" dirty="0"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E105A78-BEFD-E568-416B-99EA59F6C9B1}"/>
              </a:ext>
            </a:extLst>
          </p:cNvPr>
          <p:cNvSpPr txBox="1"/>
          <p:nvPr/>
        </p:nvSpPr>
        <p:spPr>
          <a:xfrm>
            <a:off x="838200" y="2765362"/>
            <a:ext cx="464035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قم بتمكين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حوار مفتوح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، وتطبيق مهارات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تواص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ل (التواصل غير اللفظي ، والاستماع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فعال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والتحدث الفعال) ومهارات الصحة النفسية والدعم النفسي الاجتماعي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الاستجابة بتعاطف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الموقف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المرتكز على الطفل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ودعم اتخاذ القرار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شروط الحوار المفتوح:</a:t>
            </a:r>
          </a:p>
          <a:p>
            <a:pPr marL="342900" lvl="8" indent="-34290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لا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حترام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متبادل</a:t>
            </a:r>
          </a:p>
          <a:p>
            <a:pPr marL="342900" lvl="8" indent="-34290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المصالح والأهداف المتبادلة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C5663CF-4E7A-89D2-3231-F989552BE5AE}"/>
              </a:ext>
            </a:extLst>
          </p:cNvPr>
          <p:cNvSpPr txBox="1"/>
          <p:nvPr/>
        </p:nvSpPr>
        <p:spPr>
          <a:xfrm>
            <a:off x="6829627" y="2092874"/>
            <a:ext cx="30161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العصف الذهني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بشأن الحلول الممكنة وطرق التقدم ؛ اقتراح وتبادل الأفكار.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5810594-162D-6DCD-BEB1-DA69A90E5811}"/>
              </a:ext>
            </a:extLst>
          </p:cNvPr>
          <p:cNvSpPr/>
          <p:nvPr/>
        </p:nvSpPr>
        <p:spPr>
          <a:xfrm>
            <a:off x="9819686" y="5377542"/>
            <a:ext cx="769257" cy="7692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3200" b="1" dirty="0"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B95F49-6565-EFB0-ACB6-F75B7D10F5EE}"/>
              </a:ext>
            </a:extLst>
          </p:cNvPr>
          <p:cNvSpPr txBox="1"/>
          <p:nvPr/>
        </p:nvSpPr>
        <p:spPr>
          <a:xfrm>
            <a:off x="8337685" y="4081589"/>
            <a:ext cx="30161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توازن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الحزم والتعاون عند المناقشة والاستنتاج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4376DB5-74BE-C020-DE61-D0A4F51E4D54}"/>
              </a:ext>
            </a:extLst>
          </p:cNvPr>
          <p:cNvGrpSpPr/>
          <p:nvPr/>
        </p:nvGrpSpPr>
        <p:grpSpPr>
          <a:xfrm>
            <a:off x="9780868" y="419709"/>
            <a:ext cx="2003241" cy="868968"/>
            <a:chOff x="-11290" y="2336800"/>
            <a:chExt cx="4742947" cy="2057400"/>
          </a:xfrm>
        </p:grpSpPr>
        <p:sp>
          <p:nvSpPr>
            <p:cNvPr id="30" name="Speech Bubble: Rectangle with Corners Rounded 29">
              <a:extLst>
                <a:ext uri="{FF2B5EF4-FFF2-40B4-BE49-F238E27FC236}">
                  <a16:creationId xmlns:a16="http://schemas.microsoft.com/office/drawing/2014/main" id="{255D0020-AEBA-94F3-4214-C86A2A991EB2}"/>
                </a:ext>
              </a:extLst>
            </p:cNvPr>
            <p:cNvSpPr/>
            <p:nvPr/>
          </p:nvSpPr>
          <p:spPr>
            <a:xfrm>
              <a:off x="2046489" y="2336800"/>
              <a:ext cx="2685168" cy="2057400"/>
            </a:xfrm>
            <a:prstGeom prst="wedgeRoundRectCallout">
              <a:avLst>
                <a:gd name="adj1" fmla="val 22024"/>
                <a:gd name="adj2" fmla="val 63117"/>
                <a:gd name="adj3" fmla="val 16667"/>
              </a:avLst>
            </a:prstGeom>
            <a:solidFill>
              <a:schemeClr val="accent4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31" name="Speech Bubble: Rectangle with Corners Rounded 30">
              <a:extLst>
                <a:ext uri="{FF2B5EF4-FFF2-40B4-BE49-F238E27FC236}">
                  <a16:creationId xmlns:a16="http://schemas.microsoft.com/office/drawing/2014/main" id="{4C9D0065-3A40-B46E-AFD1-4BBA0D3E10F7}"/>
                </a:ext>
              </a:extLst>
            </p:cNvPr>
            <p:cNvSpPr/>
            <p:nvPr/>
          </p:nvSpPr>
          <p:spPr>
            <a:xfrm>
              <a:off x="2280" y="2336800"/>
              <a:ext cx="2440681" cy="2057400"/>
            </a:xfrm>
            <a:prstGeom prst="wedgeRoundRectCallout">
              <a:avLst/>
            </a:prstGeom>
            <a:solidFill>
              <a:schemeClr val="accent4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012CB04-0308-853B-F674-C5E74332BF9C}"/>
                </a:ext>
              </a:extLst>
            </p:cNvPr>
            <p:cNvSpPr/>
            <p:nvPr/>
          </p:nvSpPr>
          <p:spPr>
            <a:xfrm>
              <a:off x="2175769" y="2997200"/>
              <a:ext cx="863600" cy="863600"/>
            </a:xfrm>
            <a:prstGeom prst="ellipse">
              <a:avLst/>
            </a:prstGeom>
            <a:solidFill>
              <a:schemeClr val="accent4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33" name="Speech Bubble: Rectangle with Corners Rounded 32">
              <a:extLst>
                <a:ext uri="{FF2B5EF4-FFF2-40B4-BE49-F238E27FC236}">
                  <a16:creationId xmlns:a16="http://schemas.microsoft.com/office/drawing/2014/main" id="{7034308F-8341-5080-2C19-29E89FAD8F99}"/>
                </a:ext>
              </a:extLst>
            </p:cNvPr>
            <p:cNvSpPr/>
            <p:nvPr/>
          </p:nvSpPr>
          <p:spPr>
            <a:xfrm>
              <a:off x="-11290" y="2336800"/>
              <a:ext cx="2440681" cy="2057400"/>
            </a:xfrm>
            <a:prstGeom prst="wedgeRoundRectCallout">
              <a:avLst/>
            </a:pr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D0D7CB9-8BA1-AFB7-C4E6-F983A0346168}"/>
                </a:ext>
              </a:extLst>
            </p:cNvPr>
            <p:cNvCxnSpPr/>
            <p:nvPr/>
          </p:nvCxnSpPr>
          <p:spPr>
            <a:xfrm>
              <a:off x="638629" y="2997200"/>
              <a:ext cx="1161142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56C361A-FA49-A86A-0D0E-DA3E686EDCE8}"/>
                </a:ext>
              </a:extLst>
            </p:cNvPr>
            <p:cNvCxnSpPr>
              <a:cxnSpLocks/>
            </p:cNvCxnSpPr>
            <p:nvPr/>
          </p:nvCxnSpPr>
          <p:spPr>
            <a:xfrm>
              <a:off x="638629" y="3429000"/>
              <a:ext cx="1161142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0B7BBD2-2A58-9B43-15BB-F901F3958C02}"/>
                </a:ext>
              </a:extLst>
            </p:cNvPr>
            <p:cNvCxnSpPr/>
            <p:nvPr/>
          </p:nvCxnSpPr>
          <p:spPr>
            <a:xfrm>
              <a:off x="638629" y="3860800"/>
              <a:ext cx="1161142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340E308-5B40-133D-29EC-CFAD07EB013C}"/>
                </a:ext>
              </a:extLst>
            </p:cNvPr>
            <p:cNvCxnSpPr/>
            <p:nvPr/>
          </p:nvCxnSpPr>
          <p:spPr>
            <a:xfrm>
              <a:off x="3039370" y="2997200"/>
              <a:ext cx="116114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E650386-E4C3-EA9F-7BEC-CA20FF0B093C}"/>
                </a:ext>
              </a:extLst>
            </p:cNvPr>
            <p:cNvCxnSpPr>
              <a:cxnSpLocks/>
            </p:cNvCxnSpPr>
            <p:nvPr/>
          </p:nvCxnSpPr>
          <p:spPr>
            <a:xfrm>
              <a:off x="3381829" y="3429000"/>
              <a:ext cx="81868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9241115D-2BF0-74EF-270B-2F7FB3899DDC}"/>
                </a:ext>
              </a:extLst>
            </p:cNvPr>
            <p:cNvCxnSpPr/>
            <p:nvPr/>
          </p:nvCxnSpPr>
          <p:spPr>
            <a:xfrm>
              <a:off x="3039370" y="3860800"/>
              <a:ext cx="116114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940449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>
            <a:extLst>
              <a:ext uri="{FF2B5EF4-FFF2-40B4-BE49-F238E27FC236}">
                <a16:creationId xmlns:a16="http://schemas.microsoft.com/office/drawing/2014/main" id="{C32E7818-40B8-9B00-E790-2F295FA7912A}"/>
              </a:ext>
            </a:extLst>
          </p:cNvPr>
          <p:cNvSpPr/>
          <p:nvPr/>
        </p:nvSpPr>
        <p:spPr>
          <a:xfrm>
            <a:off x="8291858" y="2684321"/>
            <a:ext cx="1150329" cy="115032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2E5FDFF-9A5F-87D4-3B0C-A32DA630D0F7}"/>
              </a:ext>
            </a:extLst>
          </p:cNvPr>
          <p:cNvSpPr/>
          <p:nvPr/>
        </p:nvSpPr>
        <p:spPr>
          <a:xfrm>
            <a:off x="9616411" y="1590579"/>
            <a:ext cx="1150329" cy="115032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A7526BD-7B66-571B-4958-F959B09A1232}"/>
              </a:ext>
            </a:extLst>
          </p:cNvPr>
          <p:cNvSpPr/>
          <p:nvPr/>
        </p:nvSpPr>
        <p:spPr>
          <a:xfrm>
            <a:off x="6973941" y="1590579"/>
            <a:ext cx="1150329" cy="115032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5386D0D-1717-1539-2900-0FAA344132BD}"/>
              </a:ext>
            </a:extLst>
          </p:cNvPr>
          <p:cNvSpPr/>
          <p:nvPr/>
        </p:nvSpPr>
        <p:spPr>
          <a:xfrm>
            <a:off x="6973941" y="3669680"/>
            <a:ext cx="1150329" cy="115032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839BCD4-B369-068A-807E-6FE9BDAAD834}"/>
              </a:ext>
            </a:extLst>
          </p:cNvPr>
          <p:cNvSpPr/>
          <p:nvPr/>
        </p:nvSpPr>
        <p:spPr>
          <a:xfrm>
            <a:off x="9616410" y="3669680"/>
            <a:ext cx="1150329" cy="115032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07C66B9-51F7-261F-780A-F66E380A6DFC}"/>
              </a:ext>
            </a:extLst>
          </p:cNvPr>
          <p:cNvSpPr/>
          <p:nvPr/>
        </p:nvSpPr>
        <p:spPr>
          <a:xfrm>
            <a:off x="495299" y="1435100"/>
            <a:ext cx="5217615" cy="4572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E00ABF-E7CC-B079-1D49-C37395413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استراتيجيات التفاوض</a:t>
            </a:r>
            <a:endParaRPr lang="en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BA8472-FC30-145D-C582-2A497100FB3B}"/>
              </a:ext>
            </a:extLst>
          </p:cNvPr>
          <p:cNvSpPr txBox="1"/>
          <p:nvPr/>
        </p:nvSpPr>
        <p:spPr>
          <a:xfrm>
            <a:off x="950756" y="1866375"/>
            <a:ext cx="455389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تجنب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أنا أخسر- أنت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تخسر</a:t>
            </a:r>
          </a:p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المراعاة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أنا أخسر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أنت تربح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spcAft>
                <a:spcPts val="1200"/>
              </a:spcAft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التعاون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أنا أ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ربح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انت تربح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منافسة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أنا أ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ربح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انت تخسر</a:t>
            </a:r>
          </a:p>
          <a:p>
            <a:pPr algn="r" rtl="1">
              <a:spcAft>
                <a:spcPts val="1200"/>
              </a:spcAft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مساومة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أ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نا أخسر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أربح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بعض –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أنت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تخسر / تربح بعض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C09459-FEAA-CE62-73F4-52DE0269B6F2}"/>
              </a:ext>
            </a:extLst>
          </p:cNvPr>
          <p:cNvSpPr txBox="1"/>
          <p:nvPr/>
        </p:nvSpPr>
        <p:spPr>
          <a:xfrm>
            <a:off x="6060870" y="5640398"/>
            <a:ext cx="5531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US" sz="12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المصدر: كوين وآخرون (2014).</a:t>
            </a:r>
            <a:r>
              <a:rPr lang="en-US" sz="1200" i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 تصبح مديرًا رئيسيًا: نهج القيم التنافسية.</a:t>
            </a:r>
            <a:r>
              <a:rPr lang="en-US" sz="12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(الطبعة السادسة).</a:t>
            </a:r>
            <a:r>
              <a:rPr lang="en-US" sz="1200" i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نهج القيم المتنافسة للإدارة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D4C5A0E-C919-5D16-315F-46B0DB2C8E8A}"/>
              </a:ext>
            </a:extLst>
          </p:cNvPr>
          <p:cNvCxnSpPr/>
          <p:nvPr/>
        </p:nvCxnSpPr>
        <p:spPr>
          <a:xfrm flipV="1">
            <a:off x="6753540" y="1748709"/>
            <a:ext cx="0" cy="323850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D0702B-4EA1-D09C-ECC3-E393B829572F}"/>
              </a:ext>
            </a:extLst>
          </p:cNvPr>
          <p:cNvCxnSpPr>
            <a:cxnSpLocks/>
          </p:cNvCxnSpPr>
          <p:nvPr/>
        </p:nvCxnSpPr>
        <p:spPr>
          <a:xfrm>
            <a:off x="6753540" y="4987209"/>
            <a:ext cx="4013200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DC9C3C9-1781-5255-28FB-99D0C13D78CE}"/>
              </a:ext>
            </a:extLst>
          </p:cNvPr>
          <p:cNvSpPr txBox="1"/>
          <p:nvPr/>
        </p:nvSpPr>
        <p:spPr>
          <a:xfrm rot="16200000">
            <a:off x="5948222" y="2111161"/>
            <a:ext cx="1047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r" rtl="1">
              <a:buNone/>
            </a:pPr>
            <a:r>
              <a:rPr lang="ar-SA" sz="1400" i="1" dirty="0">
                <a:latin typeface="Arial" panose="020B0604020202020204" pitchFamily="34" charset="0"/>
                <a:cs typeface="Arial" panose="020B0604020202020204" pitchFamily="34" charset="0"/>
              </a:rPr>
              <a:t>حازم</a:t>
            </a:r>
            <a:endParaRPr lang="en-B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86DF38-93C8-98A6-D3D7-DE3B00AFADEC}"/>
              </a:ext>
            </a:extLst>
          </p:cNvPr>
          <p:cNvSpPr txBox="1"/>
          <p:nvPr/>
        </p:nvSpPr>
        <p:spPr>
          <a:xfrm rot="16200000">
            <a:off x="5823806" y="4192564"/>
            <a:ext cx="12965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r" rtl="1">
              <a:buNone/>
            </a:pP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غير حازم</a:t>
            </a:r>
            <a:endParaRPr lang="en-B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1DB6A4-79D8-A070-83AD-BD7E748E5C89}"/>
              </a:ext>
            </a:extLst>
          </p:cNvPr>
          <p:cNvSpPr txBox="1"/>
          <p:nvPr/>
        </p:nvSpPr>
        <p:spPr>
          <a:xfrm>
            <a:off x="6753540" y="5076315"/>
            <a:ext cx="158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r" rtl="1">
              <a:buNone/>
            </a:pP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غير تعاون</a:t>
            </a:r>
            <a:r>
              <a:rPr lang="ar-SA" sz="1400" i="1" dirty="0">
                <a:latin typeface="Arial" panose="020B0604020202020204" pitchFamily="34" charset="0"/>
                <a:cs typeface="Arial" panose="020B0604020202020204" pitchFamily="34" charset="0"/>
              </a:rPr>
              <a:t>ي</a:t>
            </a:r>
            <a:endParaRPr lang="en-B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71EA7F-26A4-9DF7-B554-0D181AB16099}"/>
              </a:ext>
            </a:extLst>
          </p:cNvPr>
          <p:cNvSpPr txBox="1"/>
          <p:nvPr/>
        </p:nvSpPr>
        <p:spPr>
          <a:xfrm>
            <a:off x="9179240" y="5076315"/>
            <a:ext cx="158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r" rtl="1">
              <a:buNone/>
            </a:pP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تعاوني</a:t>
            </a:r>
            <a:endParaRPr lang="en-B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31798E-32F8-ADF4-1C30-6A053D1F2FCF}"/>
              </a:ext>
            </a:extLst>
          </p:cNvPr>
          <p:cNvSpPr txBox="1"/>
          <p:nvPr/>
        </p:nvSpPr>
        <p:spPr>
          <a:xfrm>
            <a:off x="8073272" y="3090330"/>
            <a:ext cx="158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rtl="1">
              <a:buNone/>
            </a:pPr>
            <a:r>
              <a:rPr lang="ar-SA" sz="1400" b="1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مساومة</a:t>
            </a:r>
            <a:endParaRPr lang="en-BE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60AD7A-44B5-09A3-BCA3-F164EDAAB597}"/>
              </a:ext>
            </a:extLst>
          </p:cNvPr>
          <p:cNvSpPr txBox="1"/>
          <p:nvPr/>
        </p:nvSpPr>
        <p:spPr>
          <a:xfrm>
            <a:off x="6753540" y="1984976"/>
            <a:ext cx="158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rtl="1">
              <a:buNone/>
            </a:pPr>
            <a:r>
              <a:rPr lang="ar-SA" sz="1400" b="1" dirty="0">
                <a:latin typeface="Arial" panose="020B0604020202020204" pitchFamily="34" charset="0"/>
                <a:cs typeface="Arial" panose="020B0604020202020204" pitchFamily="34" charset="0"/>
              </a:rPr>
              <a:t>المنافسة</a:t>
            </a:r>
            <a:endParaRPr lang="en-BE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F5D6523-7D4C-75DA-CADE-080979DCEFF6}"/>
              </a:ext>
            </a:extLst>
          </p:cNvPr>
          <p:cNvSpPr txBox="1"/>
          <p:nvPr/>
        </p:nvSpPr>
        <p:spPr>
          <a:xfrm>
            <a:off x="9376854" y="1984976"/>
            <a:ext cx="158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rtl="1">
              <a:buNone/>
            </a:pPr>
            <a:r>
              <a:rPr lang="ar-SA" sz="1400" b="1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تعاون</a:t>
            </a:r>
            <a:endParaRPr lang="en-BE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BD0DA5-80BE-53BA-B16B-405A97987880}"/>
              </a:ext>
            </a:extLst>
          </p:cNvPr>
          <p:cNvSpPr txBox="1"/>
          <p:nvPr/>
        </p:nvSpPr>
        <p:spPr>
          <a:xfrm>
            <a:off x="6753540" y="4143770"/>
            <a:ext cx="158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rtl="1">
              <a:buNone/>
            </a:pPr>
            <a:r>
              <a:rPr lang="ar-SA" sz="1400" b="1" dirty="0">
                <a:latin typeface="Arial" panose="020B0604020202020204" pitchFamily="34" charset="0"/>
                <a:cs typeface="Arial" panose="020B0604020202020204" pitchFamily="34" charset="0"/>
              </a:rPr>
              <a:t>عدم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1400" b="1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تعاون</a:t>
            </a:r>
            <a:endParaRPr lang="en-BE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F96F08-AE48-B52A-71F1-77CA31B8E486}"/>
              </a:ext>
            </a:extLst>
          </p:cNvPr>
          <p:cNvSpPr txBox="1"/>
          <p:nvPr/>
        </p:nvSpPr>
        <p:spPr>
          <a:xfrm>
            <a:off x="9376854" y="4143770"/>
            <a:ext cx="158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rtl="1">
              <a:buNone/>
            </a:pPr>
            <a:r>
              <a:rPr lang="ar-SA" sz="1400" b="1" dirty="0">
                <a:latin typeface="Arial" panose="020B0604020202020204" pitchFamily="34" charset="0"/>
                <a:cs typeface="Arial" panose="020B0604020202020204" pitchFamily="34" charset="0"/>
              </a:rPr>
              <a:t>المراعاة</a:t>
            </a:r>
            <a:endParaRPr lang="en-BE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Google Shape;501;p15">
            <a:extLst>
              <a:ext uri="{FF2B5EF4-FFF2-40B4-BE49-F238E27FC236}">
                <a16:creationId xmlns:a16="http://schemas.microsoft.com/office/drawing/2014/main" id="{A06BD496-96CB-24B7-E07A-283A090DE431}"/>
              </a:ext>
            </a:extLst>
          </p:cNvPr>
          <p:cNvSpPr/>
          <p:nvPr/>
        </p:nvSpPr>
        <p:spPr>
          <a:xfrm rot="1782986">
            <a:off x="10288771" y="303551"/>
            <a:ext cx="1587872" cy="1368854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 w="12700" cap="flat" cmpd="sng">
            <a:solidFill>
              <a:srgbClr val="9BD3F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grpSp>
        <p:nvGrpSpPr>
          <p:cNvPr id="10" name="Google Shape;502;p15">
            <a:extLst>
              <a:ext uri="{FF2B5EF4-FFF2-40B4-BE49-F238E27FC236}">
                <a16:creationId xmlns:a16="http://schemas.microsoft.com/office/drawing/2014/main" id="{E177FFBA-9B63-BEDF-4BA8-7DA43C1080B2}"/>
              </a:ext>
            </a:extLst>
          </p:cNvPr>
          <p:cNvGrpSpPr/>
          <p:nvPr/>
        </p:nvGrpSpPr>
        <p:grpSpPr>
          <a:xfrm>
            <a:off x="10791664" y="667193"/>
            <a:ext cx="562136" cy="634675"/>
            <a:chOff x="760175" y="830142"/>
            <a:chExt cx="867619" cy="979579"/>
          </a:xfrm>
        </p:grpSpPr>
        <p:sp>
          <p:nvSpPr>
            <p:cNvPr id="28" name="Google Shape;503;p15">
              <a:extLst>
                <a:ext uri="{FF2B5EF4-FFF2-40B4-BE49-F238E27FC236}">
                  <a16:creationId xmlns:a16="http://schemas.microsoft.com/office/drawing/2014/main" id="{0791676B-251C-7C0B-C553-E3039958BE03}"/>
                </a:ext>
              </a:extLst>
            </p:cNvPr>
            <p:cNvSpPr/>
            <p:nvPr/>
          </p:nvSpPr>
          <p:spPr>
            <a:xfrm>
              <a:off x="864636" y="830142"/>
              <a:ext cx="763158" cy="97957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non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SA" sz="1600" b="1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rPr>
                <a:t>٤٣</a:t>
              </a:r>
              <a:endParaRPr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Google Shape;504;p15">
              <a:extLst>
                <a:ext uri="{FF2B5EF4-FFF2-40B4-BE49-F238E27FC236}">
                  <a16:creationId xmlns:a16="http://schemas.microsoft.com/office/drawing/2014/main" id="{90F3357F-012F-21CD-D05B-218B1DF20717}"/>
                </a:ext>
              </a:extLst>
            </p:cNvPr>
            <p:cNvSpPr/>
            <p:nvPr/>
          </p:nvSpPr>
          <p:spPr>
            <a:xfrm>
              <a:off x="760175" y="830144"/>
              <a:ext cx="149292" cy="979577"/>
            </a:xfrm>
            <a:prstGeom prst="rect">
              <a:avLst/>
            </a:prstGeom>
            <a:solidFill>
              <a:srgbClr val="15699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96737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5084C-D288-911B-EEEE-12AB6B8E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دراسة حالة</a:t>
            </a:r>
            <a:endParaRPr lang="en-BE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EFB75A3-8B0C-992D-1C14-DD7263600938}"/>
              </a:ext>
            </a:extLst>
          </p:cNvPr>
          <p:cNvGrpSpPr/>
          <p:nvPr/>
        </p:nvGrpSpPr>
        <p:grpSpPr>
          <a:xfrm>
            <a:off x="1325414" y="3369957"/>
            <a:ext cx="607335" cy="1512088"/>
            <a:chOff x="3524508" y="2679091"/>
            <a:chExt cx="327409" cy="806943"/>
          </a:xfrm>
          <a:solidFill>
            <a:schemeClr val="accent4"/>
          </a:solidFill>
        </p:grpSpPr>
        <p:sp>
          <p:nvSpPr>
            <p:cNvPr id="4" name="Round Same Side Corner Rectangle 46">
              <a:extLst>
                <a:ext uri="{FF2B5EF4-FFF2-40B4-BE49-F238E27FC236}">
                  <a16:creationId xmlns:a16="http://schemas.microsoft.com/office/drawing/2014/main" id="{384868C5-9237-D3CD-AF13-7C5A3526A2EC}"/>
                </a:ext>
              </a:extLst>
            </p:cNvPr>
            <p:cNvSpPr/>
            <p:nvPr/>
          </p:nvSpPr>
          <p:spPr>
            <a:xfrm>
              <a:off x="3526909" y="3062732"/>
              <a:ext cx="323729" cy="423302"/>
            </a:xfrm>
            <a:prstGeom prst="round2SameRect">
              <a:avLst>
                <a:gd name="adj1" fmla="val 50000"/>
                <a:gd name="adj2" fmla="val 3016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4D28FED-2A0A-3B61-FACC-ACC6BA44E36A}"/>
                </a:ext>
              </a:extLst>
            </p:cNvPr>
            <p:cNvSpPr/>
            <p:nvPr/>
          </p:nvSpPr>
          <p:spPr>
            <a:xfrm>
              <a:off x="3524508" y="2679091"/>
              <a:ext cx="327409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BDED50E0-777B-1290-0F26-8A971FD3A3F3}"/>
              </a:ext>
            </a:extLst>
          </p:cNvPr>
          <p:cNvSpPr txBox="1"/>
          <p:nvPr/>
        </p:nvSpPr>
        <p:spPr>
          <a:xfrm>
            <a:off x="2329543" y="2337556"/>
            <a:ext cx="265237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روبيرتو</a:t>
            </a:r>
          </a:p>
          <a:p>
            <a:pPr algn="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طفل يبلغ من العمر عام واحد يعيش مع والدته في غرفة في مبنى مهجور مع عائلات نازحة أخرى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1CC3E1-F8D7-9827-2A9F-DEFDD60B2898}"/>
              </a:ext>
            </a:extLst>
          </p:cNvPr>
          <p:cNvSpPr txBox="1"/>
          <p:nvPr/>
        </p:nvSpPr>
        <p:spPr>
          <a:xfrm>
            <a:off x="7612689" y="2365674"/>
            <a:ext cx="333471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جولي</a:t>
            </a:r>
          </a:p>
          <a:p>
            <a:pPr algn="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فتاة تبلغ من العمر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١٣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عامًا غير مصحوبة هربت من مكان رعايتها السكنية وتعرضت للإيذاء أثناء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هروبها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E9A54AC-EDDF-4230-9081-503C97AF31AE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17" name="Google Shape;501;p15">
              <a:extLst>
                <a:ext uri="{FF2B5EF4-FFF2-40B4-BE49-F238E27FC236}">
                  <a16:creationId xmlns:a16="http://schemas.microsoft.com/office/drawing/2014/main" id="{C4CF73A0-3DB8-4077-C9B5-ED0155BF6EC7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18" name="Google Shape;502;p15">
              <a:extLst>
                <a:ext uri="{FF2B5EF4-FFF2-40B4-BE49-F238E27FC236}">
                  <a16:creationId xmlns:a16="http://schemas.microsoft.com/office/drawing/2014/main" id="{154F79DE-E04E-5063-29BC-1E50AD362DF0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22" name="Google Shape;503;p15">
                <a:extLst>
                  <a:ext uri="{FF2B5EF4-FFF2-40B4-BE49-F238E27FC236}">
                    <a16:creationId xmlns:a16="http://schemas.microsoft.com/office/drawing/2014/main" id="{99E67DB1-5FBA-202E-1AA0-EAC6CB0FC54F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٤٤-٤٥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Google Shape;504;p15">
                <a:extLst>
                  <a:ext uri="{FF2B5EF4-FFF2-40B4-BE49-F238E27FC236}">
                    <a16:creationId xmlns:a16="http://schemas.microsoft.com/office/drawing/2014/main" id="{D204229B-C264-32A3-5EFC-965D52F1178C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9" name="Google Shape;505;p15">
              <a:extLst>
                <a:ext uri="{FF2B5EF4-FFF2-40B4-BE49-F238E27FC236}">
                  <a16:creationId xmlns:a16="http://schemas.microsoft.com/office/drawing/2014/main" id="{E6B5C792-D75A-B602-95A8-D897DFBB6E5A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20" name="Google Shape;506;p15">
                <a:extLst>
                  <a:ext uri="{FF2B5EF4-FFF2-40B4-BE49-F238E27FC236}">
                    <a16:creationId xmlns:a16="http://schemas.microsoft.com/office/drawing/2014/main" id="{BAA0B9C5-7F93-435D-4709-7A333527AB71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21" name="Google Shape;507;p15">
                <a:extLst>
                  <a:ext uri="{FF2B5EF4-FFF2-40B4-BE49-F238E27FC236}">
                    <a16:creationId xmlns:a16="http://schemas.microsoft.com/office/drawing/2014/main" id="{B8311FA9-BAB3-7090-8793-39AFE927E55E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B867E86-6089-A4D9-3CC6-42AC84939157}"/>
              </a:ext>
            </a:extLst>
          </p:cNvPr>
          <p:cNvGrpSpPr/>
          <p:nvPr/>
        </p:nvGrpSpPr>
        <p:grpSpPr>
          <a:xfrm>
            <a:off x="5729323" y="2337556"/>
            <a:ext cx="1346200" cy="2549127"/>
            <a:chOff x="6034123" y="2556104"/>
            <a:chExt cx="1346200" cy="2549127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3054822-2D64-CBDD-0064-396DD9239BEC}"/>
                </a:ext>
              </a:extLst>
            </p:cNvPr>
            <p:cNvGrpSpPr/>
            <p:nvPr/>
          </p:nvGrpSpPr>
          <p:grpSpPr>
            <a:xfrm>
              <a:off x="6196222" y="2556104"/>
              <a:ext cx="1022002" cy="2544489"/>
              <a:chOff x="3524508" y="2679091"/>
              <a:chExt cx="327409" cy="806943"/>
            </a:xfrm>
            <a:solidFill>
              <a:schemeClr val="accent4"/>
            </a:solidFill>
          </p:grpSpPr>
          <p:sp>
            <p:nvSpPr>
              <p:cNvPr id="13" name="Round Same Side Corner Rectangle 46">
                <a:extLst>
                  <a:ext uri="{FF2B5EF4-FFF2-40B4-BE49-F238E27FC236}">
                    <a16:creationId xmlns:a16="http://schemas.microsoft.com/office/drawing/2014/main" id="{19994EE4-3129-A926-FCEB-F5E0AA514CE2}"/>
                  </a:ext>
                </a:extLst>
              </p:cNvPr>
              <p:cNvSpPr/>
              <p:nvPr/>
            </p:nvSpPr>
            <p:spPr>
              <a:xfrm>
                <a:off x="3526909" y="3062732"/>
                <a:ext cx="323729" cy="42330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C18F285D-31C5-99B4-5362-F48656518753}"/>
                  </a:ext>
                </a:extLst>
              </p:cNvPr>
              <p:cNvSpPr/>
              <p:nvPr/>
            </p:nvSpPr>
            <p:spPr>
              <a:xfrm>
                <a:off x="3524508" y="2679091"/>
                <a:ext cx="327409" cy="32740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5212DEAA-B065-04F7-00A9-0BC109BBCC6E}"/>
                </a:ext>
              </a:extLst>
            </p:cNvPr>
            <p:cNvSpPr/>
            <p:nvPr/>
          </p:nvSpPr>
          <p:spPr>
            <a:xfrm>
              <a:off x="6034123" y="4202019"/>
              <a:ext cx="1346200" cy="903212"/>
            </a:xfrm>
            <a:prstGeom prst="trapezoid">
              <a:avLst>
                <a:gd name="adj" fmla="val 2181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13783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72">
            <a:extLst>
              <a:ext uri="{FF2B5EF4-FFF2-40B4-BE49-F238E27FC236}">
                <a16:creationId xmlns:a16="http://schemas.microsoft.com/office/drawing/2014/main" id="{5B467751-BC33-0362-2F30-BDECD3CF2B8A}"/>
              </a:ext>
            </a:extLst>
          </p:cNvPr>
          <p:cNvSpPr txBox="1">
            <a:spLocks/>
          </p:cNvSpPr>
          <p:nvPr/>
        </p:nvSpPr>
        <p:spPr>
          <a:xfrm>
            <a:off x="5694957" y="1434178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9607416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18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نقاط التعلم الأساسية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9" name="Google Shape;729;p18"/>
          <p:cNvSpPr/>
          <p:nvPr/>
        </p:nvSpPr>
        <p:spPr>
          <a:xfrm>
            <a:off x="5819634" y="198206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730" name="Google Shape;730;p18"/>
          <p:cNvSpPr/>
          <p:nvPr/>
        </p:nvSpPr>
        <p:spPr>
          <a:xfrm>
            <a:off x="9178455" y="198206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731" name="Google Shape;731;p18"/>
          <p:cNvSpPr/>
          <p:nvPr/>
        </p:nvSpPr>
        <p:spPr>
          <a:xfrm>
            <a:off x="2220001" y="198206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734" name="Google Shape;734;p18"/>
          <p:cNvSpPr txBox="1"/>
          <p:nvPr/>
        </p:nvSpPr>
        <p:spPr>
          <a:xfrm>
            <a:off x="8143571" y="3429000"/>
            <a:ext cx="3121329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يحتاج أخصائي الحالة إلى أن يكون حازمًا في بعض الأحيان بما يخدم مصلحة الطفل الفضلى</a:t>
            </a:r>
            <a:endParaRPr sz="22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" name="Google Shape;734;p18">
            <a:extLst>
              <a:ext uri="{FF2B5EF4-FFF2-40B4-BE49-F238E27FC236}">
                <a16:creationId xmlns:a16="http://schemas.microsoft.com/office/drawing/2014/main" id="{09FD74AF-51ED-094E-0450-16B7D5E104CC}"/>
              </a:ext>
            </a:extLst>
          </p:cNvPr>
          <p:cNvSpPr txBox="1"/>
          <p:nvPr/>
        </p:nvSpPr>
        <p:spPr>
          <a:xfrm>
            <a:off x="4853200" y="3429000"/>
            <a:ext cx="2984429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200" u="none" dirty="0">
                <a:latin typeface="Calibri" panose="020F0502020204030204" pitchFamily="34" charset="0"/>
                <a:cs typeface="Calibri" panose="020F0502020204030204" pitchFamily="34" charset="0"/>
              </a:rPr>
              <a:t>هناك استراتيجيات مختلفة للتفاوض مع مستويات مختلفة من التعاون والتأكيد</a:t>
            </a:r>
            <a:endParaRPr sz="2200" b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" name="Google Shape;734;p18">
            <a:extLst>
              <a:ext uri="{FF2B5EF4-FFF2-40B4-BE49-F238E27FC236}">
                <a16:creationId xmlns:a16="http://schemas.microsoft.com/office/drawing/2014/main" id="{C8AAF956-3CC7-0835-DC8F-C85433756C47}"/>
              </a:ext>
            </a:extLst>
          </p:cNvPr>
          <p:cNvSpPr txBox="1"/>
          <p:nvPr/>
        </p:nvSpPr>
        <p:spPr>
          <a:xfrm>
            <a:off x="950947" y="3429000"/>
            <a:ext cx="3596311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200" b="0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من المهم تحديد المصالح المشتركة عند التفاوض</a:t>
            </a:r>
            <a:r>
              <a:rPr lang="ar-SA" sz="2200" b="0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en-GB" sz="2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لأنها يمكن أن تكون نقطة انطلاق لإيجاد طريق للمضي قدمًا</a:t>
            </a:r>
            <a:endParaRPr sz="2200" b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49875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AF8C93-C1E8-0564-19C5-B83793FE0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٤</a:t>
            </a:r>
            <a:b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يمكنني التنسيق لتحسين نتائج حماية الطفل؟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467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FA10514-4DDD-2C15-C65F-973A1D73EBE7}"/>
              </a:ext>
            </a:extLst>
          </p:cNvPr>
          <p:cNvSpPr/>
          <p:nvPr/>
        </p:nvSpPr>
        <p:spPr>
          <a:xfrm>
            <a:off x="10260785" y="3176185"/>
            <a:ext cx="764817" cy="40918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ED1DBC-62C4-576C-D6DE-A955C93E8605}"/>
              </a:ext>
            </a:extLst>
          </p:cNvPr>
          <p:cNvSpPr/>
          <p:nvPr/>
        </p:nvSpPr>
        <p:spPr>
          <a:xfrm>
            <a:off x="6841671" y="2686188"/>
            <a:ext cx="4122918" cy="40918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60" name="Google Shape;260;p3"/>
          <p:cNvSpPr txBox="1">
            <a:spLocks noGrp="1"/>
          </p:cNvSpPr>
          <p:nvPr>
            <p:ph type="title"/>
          </p:nvPr>
        </p:nvSpPr>
        <p:spPr>
          <a:xfrm>
            <a:off x="1661965" y="3099692"/>
            <a:ext cx="2808067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هدف الوحدة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1" name="Google Shape;261;p3"/>
          <p:cNvSpPr txBox="1"/>
          <p:nvPr/>
        </p:nvSpPr>
        <p:spPr>
          <a:xfrm>
            <a:off x="6676387" y="1733498"/>
            <a:ext cx="434921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Helvetica Neue"/>
              <a:buNone/>
            </a:pPr>
            <a:r>
              <a:rPr lang="en-GB" sz="30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تعزيز الفهم العملي للمشاركين</a:t>
            </a:r>
            <a:r>
              <a:rPr lang="ar-SA" sz="30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والمشاركات</a:t>
            </a:r>
            <a:r>
              <a:rPr lang="en-GB" sz="30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للمهارات الأساسية لحل المشكلات والتنسيق بشكل فعال في إدارة حال</a:t>
            </a:r>
            <a:r>
              <a:rPr lang="ar-SA" sz="30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ة</a:t>
            </a:r>
            <a:r>
              <a:rPr lang="en-GB" sz="30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حماية الطفل</a:t>
            </a:r>
            <a:endParaRPr sz="3000" b="1" i="0" u="none" strike="noStrike" cap="none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D3D8C0C-2D30-0BC3-828C-B874162BD1AC}"/>
              </a:ext>
            </a:extLst>
          </p:cNvPr>
          <p:cNvGrpSpPr/>
          <p:nvPr/>
        </p:nvGrpSpPr>
        <p:grpSpPr>
          <a:xfrm>
            <a:off x="10964589" y="4961229"/>
            <a:ext cx="524294" cy="1497662"/>
            <a:chOff x="2068313" y="2482622"/>
            <a:chExt cx="376359" cy="1075080"/>
          </a:xfrm>
          <a:solidFill>
            <a:schemeClr val="bg1"/>
          </a:solidFill>
        </p:grpSpPr>
        <p:sp>
          <p:nvSpPr>
            <p:cNvPr id="9" name="Round Same Side Corner Rectangle 23">
              <a:extLst>
                <a:ext uri="{FF2B5EF4-FFF2-40B4-BE49-F238E27FC236}">
                  <a16:creationId xmlns:a16="http://schemas.microsoft.com/office/drawing/2014/main" id="{E174F6E6-279A-A665-9448-FA9DC7ADEF5A}"/>
                </a:ext>
              </a:extLst>
            </p:cNvPr>
            <p:cNvSpPr/>
            <p:nvPr/>
          </p:nvSpPr>
          <p:spPr>
            <a:xfrm>
              <a:off x="2071073" y="2923618"/>
              <a:ext cx="372129" cy="63408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E3483BB-BB4A-FA10-20F4-F2A2E3316ACF}"/>
                </a:ext>
              </a:extLst>
            </p:cNvPr>
            <p:cNvSpPr/>
            <p:nvPr/>
          </p:nvSpPr>
          <p:spPr>
            <a:xfrm>
              <a:off x="2068313" y="2482622"/>
              <a:ext cx="376359" cy="3763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F68DE2A5-CEE4-7870-CD2D-2E984C57F2EE}"/>
              </a:ext>
            </a:extLst>
          </p:cNvPr>
          <p:cNvSpPr/>
          <p:nvPr/>
        </p:nvSpPr>
        <p:spPr>
          <a:xfrm>
            <a:off x="11530903" y="5521514"/>
            <a:ext cx="192938" cy="192938"/>
          </a:xfrm>
          <a:prstGeom prst="star5">
            <a:avLst>
              <a:gd name="adj" fmla="val 28484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1B265-E2CA-E3A7-21FE-8A207AB47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متابعة</a:t>
            </a:r>
            <a:r>
              <a:rPr lang="en-GB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التنسيق</a:t>
            </a:r>
            <a:endParaRPr lang="en-BE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 Same Side Corner Rectangle 46">
            <a:extLst>
              <a:ext uri="{FF2B5EF4-FFF2-40B4-BE49-F238E27FC236}">
                <a16:creationId xmlns:a16="http://schemas.microsoft.com/office/drawing/2014/main" id="{B53349C8-18F0-795D-4843-02A2ED01F90F}"/>
              </a:ext>
            </a:extLst>
          </p:cNvPr>
          <p:cNvSpPr/>
          <p:nvPr/>
        </p:nvSpPr>
        <p:spPr>
          <a:xfrm>
            <a:off x="2077813" y="2669469"/>
            <a:ext cx="1010515" cy="133477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38F7854-83AA-2AD8-7B8F-09E2922B0836}"/>
              </a:ext>
            </a:extLst>
          </p:cNvPr>
          <p:cNvSpPr/>
          <p:nvPr/>
        </p:nvSpPr>
        <p:spPr>
          <a:xfrm>
            <a:off x="2070318" y="1459755"/>
            <a:ext cx="1022002" cy="103240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21B289-D32E-3ED5-AAA0-C96AB786A176}"/>
              </a:ext>
            </a:extLst>
          </p:cNvPr>
          <p:cNvSpPr txBox="1"/>
          <p:nvPr/>
        </p:nvSpPr>
        <p:spPr>
          <a:xfrm>
            <a:off x="3963877" y="1695920"/>
            <a:ext cx="656294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4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تيم</a:t>
            </a:r>
            <a:endParaRPr lang="en-US" sz="2400" b="1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فتى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عمره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١٥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عاما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تم تجنيده من قبل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جماعة مسلحة واستخد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ه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في صنع المتفجرات. أصيب خلال حادث انفجار ، بحروق بالغة ويقيم حاليا مع عائلته ال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ممتد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ة.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747DCE4-38ED-802F-0617-B46B0A04BCA1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17" name="Google Shape;501;p15">
              <a:extLst>
                <a:ext uri="{FF2B5EF4-FFF2-40B4-BE49-F238E27FC236}">
                  <a16:creationId xmlns:a16="http://schemas.microsoft.com/office/drawing/2014/main" id="{DE335965-B0CF-342C-359E-7F09EE39BFA6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18" name="Google Shape;502;p15">
              <a:extLst>
                <a:ext uri="{FF2B5EF4-FFF2-40B4-BE49-F238E27FC236}">
                  <a16:creationId xmlns:a16="http://schemas.microsoft.com/office/drawing/2014/main" id="{81E3D678-5236-5E04-4AA0-EC32D147CAD8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26" name="Google Shape;503;p15">
                <a:extLst>
                  <a:ext uri="{FF2B5EF4-FFF2-40B4-BE49-F238E27FC236}">
                    <a16:creationId xmlns:a16="http://schemas.microsoft.com/office/drawing/2014/main" id="{E76B2295-5699-D642-6443-D55A776141AC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٤٦-٤٩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Google Shape;504;p15">
                <a:extLst>
                  <a:ext uri="{FF2B5EF4-FFF2-40B4-BE49-F238E27FC236}">
                    <a16:creationId xmlns:a16="http://schemas.microsoft.com/office/drawing/2014/main" id="{7BA24DC8-5D04-1061-661F-0C87A2AA8494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9" name="Google Shape;505;p15">
              <a:extLst>
                <a:ext uri="{FF2B5EF4-FFF2-40B4-BE49-F238E27FC236}">
                  <a16:creationId xmlns:a16="http://schemas.microsoft.com/office/drawing/2014/main" id="{EA233A47-AF25-7B30-BF29-4A15F1F5672C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20" name="Google Shape;506;p15">
                <a:extLst>
                  <a:ext uri="{FF2B5EF4-FFF2-40B4-BE49-F238E27FC236}">
                    <a16:creationId xmlns:a16="http://schemas.microsoft.com/office/drawing/2014/main" id="{70363326-F9D9-5462-9286-131B24EFA30D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25" name="Google Shape;507;p15">
                <a:extLst>
                  <a:ext uri="{FF2B5EF4-FFF2-40B4-BE49-F238E27FC236}">
                    <a16:creationId xmlns:a16="http://schemas.microsoft.com/office/drawing/2014/main" id="{8EDEA21B-DBB4-F2A2-FB23-00B17A9F669C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  <p:sp>
        <p:nvSpPr>
          <p:cNvPr id="29" name="Round Same Side Corner Rectangle 46">
            <a:extLst>
              <a:ext uri="{FF2B5EF4-FFF2-40B4-BE49-F238E27FC236}">
                <a16:creationId xmlns:a16="http://schemas.microsoft.com/office/drawing/2014/main" id="{690EBBC9-08ED-01D7-EE19-0251C586482B}"/>
              </a:ext>
            </a:extLst>
          </p:cNvPr>
          <p:cNvSpPr/>
          <p:nvPr/>
        </p:nvSpPr>
        <p:spPr>
          <a:xfrm>
            <a:off x="2452577" y="3524556"/>
            <a:ext cx="299637" cy="47968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CC6E0ED-8128-D243-02B8-15F4A228D860}"/>
              </a:ext>
            </a:extLst>
          </p:cNvPr>
          <p:cNvCxnSpPr/>
          <p:nvPr/>
        </p:nvCxnSpPr>
        <p:spPr>
          <a:xfrm>
            <a:off x="1603143" y="5226464"/>
            <a:ext cx="9094172" cy="0"/>
          </a:xfrm>
          <a:prstGeom prst="line">
            <a:avLst/>
          </a:prstGeom>
          <a:ln w="57150">
            <a:solidFill>
              <a:schemeClr val="accent4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0D4311F-E641-A2FC-C9C8-44F2A5F0D6C1}"/>
              </a:ext>
            </a:extLst>
          </p:cNvPr>
          <p:cNvSpPr txBox="1"/>
          <p:nvPr/>
        </p:nvSpPr>
        <p:spPr>
          <a:xfrm rot="20436166">
            <a:off x="2487916" y="4710264"/>
            <a:ext cx="1099225" cy="1032400"/>
          </a:xfrm>
          <a:prstGeom prst="foldedCorner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noAutofit/>
          </a:bodyPr>
          <a:lstStyle/>
          <a:p>
            <a:pPr algn="r" rtl="1"/>
            <a:r>
              <a:rPr lang="en-GB" sz="2000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 + السبب</a:t>
            </a:r>
            <a:endParaRPr lang="en-BE" sz="2000" i="1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C768452-8D77-E579-8653-2ADBCC4F6B21}"/>
              </a:ext>
            </a:extLst>
          </p:cNvPr>
          <p:cNvSpPr txBox="1"/>
          <p:nvPr/>
        </p:nvSpPr>
        <p:spPr>
          <a:xfrm rot="301817">
            <a:off x="4304016" y="4710265"/>
            <a:ext cx="1099225" cy="1032400"/>
          </a:xfrm>
          <a:prstGeom prst="foldedCorner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noAutofit/>
          </a:bodyPr>
          <a:lstStyle/>
          <a:p>
            <a:pPr algn="r" rtl="1"/>
            <a:r>
              <a:rPr lang="en-GB" sz="2000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 + السبب</a:t>
            </a:r>
            <a:endParaRPr lang="en-BE" sz="2000" i="1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F6E1DC9-F384-C203-5B8D-CF8AD1F6E084}"/>
              </a:ext>
            </a:extLst>
          </p:cNvPr>
          <p:cNvSpPr txBox="1"/>
          <p:nvPr/>
        </p:nvSpPr>
        <p:spPr>
          <a:xfrm rot="20888083">
            <a:off x="6482044" y="4710264"/>
            <a:ext cx="1099225" cy="1032400"/>
          </a:xfrm>
          <a:prstGeom prst="foldedCorner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noAutofit/>
          </a:bodyPr>
          <a:lstStyle/>
          <a:p>
            <a:pPr algn="r" rtl="1"/>
            <a:r>
              <a:rPr lang="en-GB" sz="2000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 + السبب</a:t>
            </a:r>
            <a:endParaRPr lang="en-BE" sz="2000" i="1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8C7DE4E-721D-7868-2E2D-586E90404A4B}"/>
              </a:ext>
            </a:extLst>
          </p:cNvPr>
          <p:cNvSpPr txBox="1"/>
          <p:nvPr/>
        </p:nvSpPr>
        <p:spPr>
          <a:xfrm rot="21315159">
            <a:off x="8425143" y="4703133"/>
            <a:ext cx="1099225" cy="1032400"/>
          </a:xfrm>
          <a:prstGeom prst="foldedCorner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noAutofit/>
          </a:bodyPr>
          <a:lstStyle/>
          <a:p>
            <a:pPr algn="r" rtl="1"/>
            <a:r>
              <a:rPr lang="en-GB" sz="2000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 + السبب</a:t>
            </a:r>
            <a:endParaRPr lang="en-BE" sz="2000" i="1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3459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2">
            <a:extLst>
              <a:ext uri="{FF2B5EF4-FFF2-40B4-BE49-F238E27FC236}">
                <a16:creationId xmlns:a16="http://schemas.microsoft.com/office/drawing/2014/main" id="{180B432E-5652-566C-272A-88DC63407194}"/>
              </a:ext>
            </a:extLst>
          </p:cNvPr>
          <p:cNvSpPr txBox="1">
            <a:spLocks/>
          </p:cNvSpPr>
          <p:nvPr/>
        </p:nvSpPr>
        <p:spPr>
          <a:xfrm>
            <a:off x="4633601" y="207099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7518268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2">
            <a:extLst>
              <a:ext uri="{FF2B5EF4-FFF2-40B4-BE49-F238E27FC236}">
                <a16:creationId xmlns:a16="http://schemas.microsoft.com/office/drawing/2014/main" id="{180B432E-5652-566C-272A-88DC63407194}"/>
              </a:ext>
            </a:extLst>
          </p:cNvPr>
          <p:cNvSpPr txBox="1">
            <a:spLocks/>
          </p:cNvSpPr>
          <p:nvPr/>
        </p:nvSpPr>
        <p:spPr>
          <a:xfrm>
            <a:off x="5368386" y="1597463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16916206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4111B-9AF5-F510-4545-B27E81AE9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التنسيق في إدارة الحالة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56BF5E-114D-6A70-CAEE-34D052AEAA55}"/>
              </a:ext>
            </a:extLst>
          </p:cNvPr>
          <p:cNvSpPr txBox="1"/>
          <p:nvPr/>
        </p:nvSpPr>
        <p:spPr>
          <a:xfrm>
            <a:off x="4550735" y="1977145"/>
            <a:ext cx="66939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4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يتضمن التنسيق الجيد التواصل الجيد ، وفهم أدوار ومسؤوليات كل منهما ، والروابط المهمة بين الخدمات ، وحل المشكلات الجماعي</a:t>
            </a:r>
            <a:r>
              <a:rPr lang="ar-SA" sz="24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sz="24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ومشاركة المعلومات - والتي يجب أن تتم دائمًا مع احترام سلامة الطفل وأمنه ووفقًا لمبادئ وبروتوكولات حماية البيانات الشخصية </a:t>
            </a:r>
            <a:r>
              <a:rPr lang="en-GB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B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713D4C-EA79-124B-DB5C-74D1D5195B01}"/>
              </a:ext>
            </a:extLst>
          </p:cNvPr>
          <p:cNvSpPr txBox="1"/>
          <p:nvPr/>
        </p:nvSpPr>
        <p:spPr>
          <a:xfrm>
            <a:off x="4550735" y="4903799"/>
            <a:ext cx="60712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المصدر: مقتبس من</a:t>
            </a:r>
            <a:r>
              <a:rPr lang="ar-SA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اللجنة التوجيهية</a:t>
            </a:r>
            <a:r>
              <a:rPr lang="ar-SA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لنظام إدارة المعلومات للعنف المبني على النوع الاجتماعي</a:t>
            </a:r>
            <a:r>
              <a:rPr lang="en-GB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(2017).</a:t>
            </a:r>
            <a:r>
              <a:rPr lang="en-GB" i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إرشادات إدارة حالة العنف القائم على النوع الاجتماعي المشتركة بين الوكالات.</a:t>
            </a:r>
            <a:r>
              <a:rPr lang="en-GB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(صفحة 27).</a:t>
            </a:r>
            <a:endParaRPr lang="en-BE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C2DEC70-9B2D-6328-AF2B-635466A2CC03}"/>
              </a:ext>
            </a:extLst>
          </p:cNvPr>
          <p:cNvGrpSpPr/>
          <p:nvPr/>
        </p:nvGrpSpPr>
        <p:grpSpPr>
          <a:xfrm>
            <a:off x="990409" y="1851677"/>
            <a:ext cx="2617711" cy="2836260"/>
            <a:chOff x="7892902" y="1235921"/>
            <a:chExt cx="1061882" cy="1131157"/>
          </a:xfrm>
          <a:solidFill>
            <a:schemeClr val="accent4"/>
          </a:solidFill>
        </p:grpSpPr>
        <p:sp>
          <p:nvSpPr>
            <p:cNvPr id="7" name="Arrow: Down 6">
              <a:extLst>
                <a:ext uri="{FF2B5EF4-FFF2-40B4-BE49-F238E27FC236}">
                  <a16:creationId xmlns:a16="http://schemas.microsoft.com/office/drawing/2014/main" id="{80029A72-8DA5-B2B8-A195-8FE0B5D0E832}"/>
                </a:ext>
              </a:extLst>
            </p:cNvPr>
            <p:cNvSpPr/>
            <p:nvPr/>
          </p:nvSpPr>
          <p:spPr>
            <a:xfrm rot="5400000">
              <a:off x="8306379" y="1225937"/>
              <a:ext cx="303317" cy="323285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Arrow: Bent 7">
              <a:extLst>
                <a:ext uri="{FF2B5EF4-FFF2-40B4-BE49-F238E27FC236}">
                  <a16:creationId xmlns:a16="http://schemas.microsoft.com/office/drawing/2014/main" id="{C732B1DA-897A-A8AC-0183-7D5FDE3EE90D}"/>
                </a:ext>
              </a:extLst>
            </p:cNvPr>
            <p:cNvSpPr/>
            <p:nvPr/>
          </p:nvSpPr>
          <p:spPr>
            <a:xfrm flipV="1">
              <a:off x="7964825" y="1317951"/>
              <a:ext cx="663141" cy="675035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Arrow: Bent 8">
              <a:extLst>
                <a:ext uri="{FF2B5EF4-FFF2-40B4-BE49-F238E27FC236}">
                  <a16:creationId xmlns:a16="http://schemas.microsoft.com/office/drawing/2014/main" id="{80ECDC5B-A041-CB51-29BE-E8843013A154}"/>
                </a:ext>
              </a:extLst>
            </p:cNvPr>
            <p:cNvSpPr/>
            <p:nvPr/>
          </p:nvSpPr>
          <p:spPr>
            <a:xfrm flipH="1" flipV="1">
              <a:off x="8394122" y="1670575"/>
              <a:ext cx="541443" cy="675035"/>
            </a:xfrm>
            <a:prstGeom prst="bentArrow">
              <a:avLst>
                <a:gd name="adj1" fmla="val 31450"/>
                <a:gd name="adj2" fmla="val 28225"/>
                <a:gd name="adj3" fmla="val 2500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Plus Sign 9">
              <a:extLst>
                <a:ext uri="{FF2B5EF4-FFF2-40B4-BE49-F238E27FC236}">
                  <a16:creationId xmlns:a16="http://schemas.microsoft.com/office/drawing/2014/main" id="{94C537D7-F996-8D88-3652-ED1AC2C4ED08}"/>
                </a:ext>
              </a:extLst>
            </p:cNvPr>
            <p:cNvSpPr/>
            <p:nvPr/>
          </p:nvSpPr>
          <p:spPr>
            <a:xfrm rot="2700000">
              <a:off x="7897288" y="1984220"/>
              <a:ext cx="378472" cy="387244"/>
            </a:xfrm>
            <a:prstGeom prst="mathPlus">
              <a:avLst>
                <a:gd name="adj1" fmla="val 204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ircle: Hollow 10">
              <a:extLst>
                <a:ext uri="{FF2B5EF4-FFF2-40B4-BE49-F238E27FC236}">
                  <a16:creationId xmlns:a16="http://schemas.microsoft.com/office/drawing/2014/main" id="{45AD3ED3-077A-EA5E-837F-EFF67EBE77CF}"/>
                </a:ext>
              </a:extLst>
            </p:cNvPr>
            <p:cNvSpPr/>
            <p:nvPr/>
          </p:nvSpPr>
          <p:spPr>
            <a:xfrm>
              <a:off x="8741260" y="1268041"/>
              <a:ext cx="213524" cy="213524"/>
            </a:xfrm>
            <a:prstGeom prst="donut">
              <a:avLst>
                <a:gd name="adj" fmla="val 3218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67213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79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مع من يتم التنسيق في إدارة الحالة</a:t>
            </a:r>
            <a:endParaRPr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77C07C1-2D3A-77B0-AC0E-57BEAB060A6E}"/>
              </a:ext>
            </a:extLst>
          </p:cNvPr>
          <p:cNvGrpSpPr/>
          <p:nvPr/>
        </p:nvGrpSpPr>
        <p:grpSpPr>
          <a:xfrm>
            <a:off x="751944" y="1704277"/>
            <a:ext cx="3995728" cy="3995728"/>
            <a:chOff x="3943574" y="1346805"/>
            <a:chExt cx="7801386" cy="7801386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70217D1-D688-47AF-299E-F33C363DB785}"/>
                </a:ext>
              </a:extLst>
            </p:cNvPr>
            <p:cNvSpPr/>
            <p:nvPr/>
          </p:nvSpPr>
          <p:spPr>
            <a:xfrm>
              <a:off x="3943574" y="1346805"/>
              <a:ext cx="7801386" cy="780138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AA927C0-9369-D45F-B576-3A3671877A1F}"/>
                </a:ext>
              </a:extLst>
            </p:cNvPr>
            <p:cNvSpPr/>
            <p:nvPr/>
          </p:nvSpPr>
          <p:spPr>
            <a:xfrm>
              <a:off x="4541599" y="1956118"/>
              <a:ext cx="6574444" cy="6574444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72CEF64-9BD1-BEE2-0716-0EF68A969559}"/>
                </a:ext>
              </a:extLst>
            </p:cNvPr>
            <p:cNvSpPr/>
            <p:nvPr/>
          </p:nvSpPr>
          <p:spPr>
            <a:xfrm>
              <a:off x="5121643" y="2523285"/>
              <a:ext cx="5385038" cy="5385038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D893F6C-3E1B-6645-1A04-BB34FB97E828}"/>
                </a:ext>
              </a:extLst>
            </p:cNvPr>
            <p:cNvSpPr/>
            <p:nvPr/>
          </p:nvSpPr>
          <p:spPr>
            <a:xfrm>
              <a:off x="5741231" y="3105543"/>
              <a:ext cx="4145862" cy="4145862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68885EA-73E9-82A0-DEF9-3B3D8CE16F88}"/>
                </a:ext>
              </a:extLst>
            </p:cNvPr>
            <p:cNvSpPr/>
            <p:nvPr/>
          </p:nvSpPr>
          <p:spPr>
            <a:xfrm>
              <a:off x="6442797" y="3734452"/>
              <a:ext cx="2802940" cy="28029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A60E7414-451E-C4F8-BA7B-61B0BAB49157}"/>
                </a:ext>
              </a:extLst>
            </p:cNvPr>
            <p:cNvGrpSpPr/>
            <p:nvPr/>
          </p:nvGrpSpPr>
          <p:grpSpPr>
            <a:xfrm>
              <a:off x="7480949" y="4391502"/>
              <a:ext cx="671707" cy="1493118"/>
              <a:chOff x="3524508" y="2679091"/>
              <a:chExt cx="327409" cy="727787"/>
            </a:xfrm>
            <a:solidFill>
              <a:schemeClr val="accent2"/>
            </a:solidFill>
          </p:grpSpPr>
          <p:sp>
            <p:nvSpPr>
              <p:cNvPr id="19" name="Round Same Side Corner Rectangle 46">
                <a:extLst>
                  <a:ext uri="{FF2B5EF4-FFF2-40B4-BE49-F238E27FC236}">
                    <a16:creationId xmlns:a16="http://schemas.microsoft.com/office/drawing/2014/main" id="{8E0647C4-9696-0D8C-3394-E6348CF0B9A5}"/>
                  </a:ext>
                </a:extLst>
              </p:cNvPr>
              <p:cNvSpPr/>
              <p:nvPr/>
            </p:nvSpPr>
            <p:spPr>
              <a:xfrm>
                <a:off x="3526909" y="3062732"/>
                <a:ext cx="323729" cy="344146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76D6DFCC-ECCD-FF20-A8B3-CDF23AC9EFC1}"/>
                  </a:ext>
                </a:extLst>
              </p:cNvPr>
              <p:cNvSpPr/>
              <p:nvPr/>
            </p:nvSpPr>
            <p:spPr>
              <a:xfrm>
                <a:off x="3524508" y="2679091"/>
                <a:ext cx="327409" cy="327409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6C382BC7-F938-655D-0151-9B7CCB6445B7}"/>
              </a:ext>
            </a:extLst>
          </p:cNvPr>
          <p:cNvSpPr/>
          <p:nvPr/>
        </p:nvSpPr>
        <p:spPr>
          <a:xfrm>
            <a:off x="5191656" y="4865417"/>
            <a:ext cx="6248400" cy="8345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أدوات:</a:t>
            </a:r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خرائط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مسح</a:t>
            </a:r>
            <a:r>
              <a:rPr lang="en-GB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الخدم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ات، </a:t>
            </a:r>
            <a:r>
              <a:rPr lang="en-GB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مسارات الإحالة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en-GB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نماذج الإحالة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en-GB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مؤتمرات الحالة</a:t>
            </a:r>
            <a:endParaRPr lang="en-BE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E33C3AD-3700-C952-CFBB-30CEBC29B395}"/>
              </a:ext>
            </a:extLst>
          </p:cNvPr>
          <p:cNvSpPr txBox="1"/>
          <p:nvPr/>
        </p:nvSpPr>
        <p:spPr>
          <a:xfrm>
            <a:off x="8773576" y="1490008"/>
            <a:ext cx="27728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طفل: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حسب العمر ومرحلة النمو والقدرات</a:t>
            </a:r>
          </a:p>
          <a:p>
            <a:pPr algn="r" rtl="1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عائلة: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والدين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ومقدم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الرعاية وأفراد الأسرة الممتدة والبالغون الموثوق بهم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D1E749-25F2-A1C5-E3FB-5FC6D8694C8F}"/>
              </a:ext>
            </a:extLst>
          </p:cNvPr>
          <p:cNvSpPr txBox="1"/>
          <p:nvPr/>
        </p:nvSpPr>
        <p:spPr>
          <a:xfrm>
            <a:off x="4957275" y="1473918"/>
            <a:ext cx="33476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مجتمع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المحلي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قادة المجتمع 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متطوع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المجتمع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يين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المجتمع: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السلطات المحلية والشرطة والإدارات الحكومية ومقدمي الخدمات الآخرين (مثل المنظمات غير الحكومية الدولية والمنظمات غير الحكومية المحلية ومنظمات المجتمع المدني)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خطوات التنسيق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25A45F1-062A-B953-368A-C2D161FD8A09}"/>
              </a:ext>
            </a:extLst>
          </p:cNvPr>
          <p:cNvSpPr/>
          <p:nvPr/>
        </p:nvSpPr>
        <p:spPr>
          <a:xfrm>
            <a:off x="38100" y="1143000"/>
            <a:ext cx="11163300" cy="4991100"/>
          </a:xfrm>
          <a:custGeom>
            <a:avLst/>
            <a:gdLst>
              <a:gd name="connsiteX0" fmla="*/ 0 w 11163300"/>
              <a:gd name="connsiteY0" fmla="*/ 0 h 4991100"/>
              <a:gd name="connsiteX1" fmla="*/ 1123950 w 11163300"/>
              <a:gd name="connsiteY1" fmla="*/ 781050 h 4991100"/>
              <a:gd name="connsiteX2" fmla="*/ 3867150 w 11163300"/>
              <a:gd name="connsiteY2" fmla="*/ 2019300 h 4991100"/>
              <a:gd name="connsiteX3" fmla="*/ 6867525 w 11163300"/>
              <a:gd name="connsiteY3" fmla="*/ 1428750 h 4991100"/>
              <a:gd name="connsiteX4" fmla="*/ 9058275 w 11163300"/>
              <a:gd name="connsiteY4" fmla="*/ 2571750 h 4991100"/>
              <a:gd name="connsiteX5" fmla="*/ 9791700 w 11163300"/>
              <a:gd name="connsiteY5" fmla="*/ 4371975 h 4991100"/>
              <a:gd name="connsiteX6" fmla="*/ 11163300 w 11163300"/>
              <a:gd name="connsiteY6" fmla="*/ 4991100 h 499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63300" h="4991100">
                <a:moveTo>
                  <a:pt x="0" y="0"/>
                </a:moveTo>
                <a:cubicBezTo>
                  <a:pt x="239712" y="222250"/>
                  <a:pt x="479425" y="444500"/>
                  <a:pt x="1123950" y="781050"/>
                </a:cubicBezTo>
                <a:cubicBezTo>
                  <a:pt x="1768475" y="1117600"/>
                  <a:pt x="2909888" y="1911350"/>
                  <a:pt x="3867150" y="2019300"/>
                </a:cubicBezTo>
                <a:cubicBezTo>
                  <a:pt x="4824412" y="2127250"/>
                  <a:pt x="6002337" y="1336675"/>
                  <a:pt x="6867525" y="1428750"/>
                </a:cubicBezTo>
                <a:cubicBezTo>
                  <a:pt x="7732713" y="1520825"/>
                  <a:pt x="8570913" y="2081213"/>
                  <a:pt x="9058275" y="2571750"/>
                </a:cubicBezTo>
                <a:cubicBezTo>
                  <a:pt x="9545637" y="3062287"/>
                  <a:pt x="9440863" y="3968750"/>
                  <a:pt x="9791700" y="4371975"/>
                </a:cubicBezTo>
                <a:cubicBezTo>
                  <a:pt x="10142537" y="4775200"/>
                  <a:pt x="10652918" y="4883150"/>
                  <a:pt x="11163300" y="4991100"/>
                </a:cubicBezTo>
              </a:path>
            </a:pathLst>
          </a:cu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8D8A21-1752-FD10-6537-DD7F2C14102C}"/>
              </a:ext>
            </a:extLst>
          </p:cNvPr>
          <p:cNvSpPr txBox="1"/>
          <p:nvPr/>
        </p:nvSpPr>
        <p:spPr>
          <a:xfrm>
            <a:off x="938579" y="1252942"/>
            <a:ext cx="2615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الحصول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على</a:t>
            </a:r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000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موافقة</a:t>
            </a:r>
            <a:endParaRPr lang="en-B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4394D-AE52-9EA4-E3BE-10CBED65F042}"/>
              </a:ext>
            </a:extLst>
          </p:cNvPr>
          <p:cNvSpPr txBox="1"/>
          <p:nvPr/>
        </p:nvSpPr>
        <p:spPr>
          <a:xfrm>
            <a:off x="6610057" y="1652507"/>
            <a:ext cx="17108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تخطيط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المهام والأنشطة</a:t>
            </a:r>
            <a:endParaRPr lang="en-B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EB691E-9AE8-0CBD-0AFF-A5EBFEB61120}"/>
              </a:ext>
            </a:extLst>
          </p:cNvPr>
          <p:cNvSpPr txBox="1"/>
          <p:nvPr/>
        </p:nvSpPr>
        <p:spPr>
          <a:xfrm>
            <a:off x="3146628" y="1628509"/>
            <a:ext cx="2615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التوافق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حول الأدوار والمسؤوليات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F16815-0760-9595-ACBB-28EC7D17B85C}"/>
              </a:ext>
            </a:extLst>
          </p:cNvPr>
          <p:cNvSpPr txBox="1"/>
          <p:nvPr/>
        </p:nvSpPr>
        <p:spPr>
          <a:xfrm>
            <a:off x="9442190" y="2789652"/>
            <a:ext cx="2296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التواصل </a:t>
            </a:r>
            <a:r>
              <a:rPr lang="ar-SA" sz="2000" dirty="0">
                <a:latin typeface="Arial" panose="020B0604020202020204" pitchFamily="34" charset="0"/>
                <a:cs typeface="Arial" panose="020B0604020202020204" pitchFamily="34" charset="0"/>
              </a:rPr>
              <a:t>بما يتعلق ب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التقدم والتغييرات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CC30346-4783-8132-3EA5-EC78028CBD88}"/>
              </a:ext>
            </a:extLst>
          </p:cNvPr>
          <p:cNvSpPr txBox="1"/>
          <p:nvPr/>
        </p:nvSpPr>
        <p:spPr>
          <a:xfrm>
            <a:off x="10216062" y="4461876"/>
            <a:ext cx="16077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الت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قي</a:t>
            </a:r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ي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م</a:t>
            </a:r>
            <a:r>
              <a:rPr 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والتك</a:t>
            </a:r>
            <a:r>
              <a:rPr lang="ar-SA" sz="2000" dirty="0">
                <a:latin typeface="Arial" panose="020B0604020202020204" pitchFamily="34" charset="0"/>
                <a:cs typeface="Arial" panose="020B0604020202020204" pitchFamily="34" charset="0"/>
              </a:rPr>
              <a:t>ي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يف معًا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F4D398F-EF26-5960-E431-CDA7FFC3D946}"/>
              </a:ext>
            </a:extLst>
          </p:cNvPr>
          <p:cNvSpPr/>
          <p:nvPr/>
        </p:nvSpPr>
        <p:spPr>
          <a:xfrm>
            <a:off x="1031631" y="1677727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BE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565BE7D-5B6D-1029-AD7A-2C183D5360B7}"/>
              </a:ext>
            </a:extLst>
          </p:cNvPr>
          <p:cNvSpPr/>
          <p:nvPr/>
        </p:nvSpPr>
        <p:spPr>
          <a:xfrm>
            <a:off x="4102432" y="2702108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BE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2D03F9-1482-9E1C-0943-E966B652CA36}"/>
              </a:ext>
            </a:extLst>
          </p:cNvPr>
          <p:cNvSpPr/>
          <p:nvPr/>
        </p:nvSpPr>
        <p:spPr>
          <a:xfrm>
            <a:off x="6534403" y="2211794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BE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8AADBAC-F9F4-5B69-199E-1414D22D3F98}"/>
              </a:ext>
            </a:extLst>
          </p:cNvPr>
          <p:cNvSpPr/>
          <p:nvPr/>
        </p:nvSpPr>
        <p:spPr>
          <a:xfrm>
            <a:off x="8655153" y="3282994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BE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970DDA7-AE68-A431-AC60-096C30F88421}"/>
              </a:ext>
            </a:extLst>
          </p:cNvPr>
          <p:cNvSpPr/>
          <p:nvPr/>
        </p:nvSpPr>
        <p:spPr>
          <a:xfrm>
            <a:off x="9416720" y="5042801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BE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F3DAD05B-8516-B0D3-DD78-BD600FD01839}"/>
              </a:ext>
            </a:extLst>
          </p:cNvPr>
          <p:cNvSpPr/>
          <p:nvPr/>
        </p:nvSpPr>
        <p:spPr>
          <a:xfrm>
            <a:off x="1731487" y="3882836"/>
            <a:ext cx="2615140" cy="1177665"/>
          </a:xfrm>
          <a:prstGeom prst="wedgeRoundRectCallout">
            <a:avLst>
              <a:gd name="adj1" fmla="val -27520"/>
              <a:gd name="adj2" fmla="val 61761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يشارك الطفل والوالد</a:t>
            </a:r>
            <a:r>
              <a:rPr lang="ar-SA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ين</a:t>
            </a:r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أو مقدم الرعاية ما يعتقدون أنهم بحاجة إليه</a:t>
            </a:r>
            <a:endParaRPr lang="en-BE" sz="1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3606E12-C38A-1E79-604C-80240DDDA1B6}"/>
              </a:ext>
            </a:extLst>
          </p:cNvPr>
          <p:cNvGrpSpPr/>
          <p:nvPr/>
        </p:nvGrpSpPr>
        <p:grpSpPr>
          <a:xfrm>
            <a:off x="1779231" y="4902211"/>
            <a:ext cx="694684" cy="976316"/>
            <a:chOff x="2013347" y="1776810"/>
            <a:chExt cx="2306524" cy="3241614"/>
          </a:xfrm>
          <a:solidFill>
            <a:schemeClr val="accent4"/>
          </a:solidFill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2753289F-21F7-D914-22F3-3BEF25071D83}"/>
                </a:ext>
              </a:extLst>
            </p:cNvPr>
            <p:cNvGrpSpPr/>
            <p:nvPr/>
          </p:nvGrpSpPr>
          <p:grpSpPr>
            <a:xfrm>
              <a:off x="3594022" y="3229471"/>
              <a:ext cx="725849" cy="1788952"/>
              <a:chOff x="1047750" y="1929282"/>
              <a:chExt cx="679484" cy="1674679"/>
            </a:xfrm>
            <a:grpFill/>
          </p:grpSpPr>
          <p:sp>
            <p:nvSpPr>
              <p:cNvPr id="34" name="Round Same Side Corner Rectangle 46">
                <a:extLst>
                  <a:ext uri="{FF2B5EF4-FFF2-40B4-BE49-F238E27FC236}">
                    <a16:creationId xmlns:a16="http://schemas.microsoft.com/office/drawing/2014/main" id="{C4EF22A5-17B7-8347-0A3E-47A6BC2BF529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022439E-3990-FEB3-E450-6DA0A4C93973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FAC5CF4-0A6B-7507-ABC6-29A103DB6505}"/>
                </a:ext>
              </a:extLst>
            </p:cNvPr>
            <p:cNvGrpSpPr/>
            <p:nvPr/>
          </p:nvGrpSpPr>
          <p:grpSpPr>
            <a:xfrm>
              <a:off x="2013347" y="1776810"/>
              <a:ext cx="888336" cy="3241614"/>
              <a:chOff x="1082512" y="1656618"/>
              <a:chExt cx="888336" cy="3241614"/>
            </a:xfrm>
            <a:grpFill/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4143365E-4B24-226B-A075-61009B334FA1}"/>
                  </a:ext>
                </a:extLst>
              </p:cNvPr>
              <p:cNvSpPr/>
              <p:nvPr/>
            </p:nvSpPr>
            <p:spPr>
              <a:xfrm>
                <a:off x="1082512" y="1656618"/>
                <a:ext cx="888336" cy="88833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Round Same Side Corner Rectangle 46">
                <a:extLst>
                  <a:ext uri="{FF2B5EF4-FFF2-40B4-BE49-F238E27FC236}">
                    <a16:creationId xmlns:a16="http://schemas.microsoft.com/office/drawing/2014/main" id="{7721F45B-647B-1DAE-16E1-8243C9D2E57C}"/>
                  </a:ext>
                </a:extLst>
              </p:cNvPr>
              <p:cNvSpPr/>
              <p:nvPr/>
            </p:nvSpPr>
            <p:spPr>
              <a:xfrm>
                <a:off x="1089026" y="2708811"/>
                <a:ext cx="878351" cy="218942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37471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30950-DF2D-F62F-98FC-E43FD4C29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مؤتمر </a:t>
            </a:r>
            <a:r>
              <a:rPr lang="ar-SA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endParaRPr lang="en-BE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17B115-D83C-B50E-7115-EB404F04E8EE}"/>
              </a:ext>
            </a:extLst>
          </p:cNvPr>
          <p:cNvSpPr txBox="1"/>
          <p:nvPr/>
        </p:nvSpPr>
        <p:spPr>
          <a:xfrm>
            <a:off x="4538392" y="1871801"/>
            <a:ext cx="68284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مؤتمر الحالة هو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اجتماع متعدد القطاعات وبين الوكالات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لمناقشة </a:t>
            </a:r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حالات معقدة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Graphic 9" descr="Meeting with solid fill">
            <a:extLst>
              <a:ext uri="{FF2B5EF4-FFF2-40B4-BE49-F238E27FC236}">
                <a16:creationId xmlns:a16="http://schemas.microsoft.com/office/drawing/2014/main" id="{0DAAB541-77A0-6FD5-5F10-21F82008FD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8414" y="1307485"/>
            <a:ext cx="3525105" cy="3525105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E348E778-09BA-46F4-2ED0-BF8273783215}"/>
              </a:ext>
            </a:extLst>
          </p:cNvPr>
          <p:cNvGrpSpPr/>
          <p:nvPr/>
        </p:nvGrpSpPr>
        <p:grpSpPr>
          <a:xfrm>
            <a:off x="1516910" y="3424597"/>
            <a:ext cx="1809716" cy="1736826"/>
            <a:chOff x="1744894" y="2192954"/>
            <a:chExt cx="2564275" cy="246099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E6BEDA4-CD18-C24A-623D-4CD538053371}"/>
                </a:ext>
              </a:extLst>
            </p:cNvPr>
            <p:cNvGrpSpPr/>
            <p:nvPr/>
          </p:nvGrpSpPr>
          <p:grpSpPr>
            <a:xfrm>
              <a:off x="1744894" y="2192954"/>
              <a:ext cx="2564275" cy="2460995"/>
              <a:chOff x="1459832" y="2812046"/>
              <a:chExt cx="1953652" cy="1874967"/>
            </a:xfrm>
          </p:grpSpPr>
          <p:sp>
            <p:nvSpPr>
              <p:cNvPr id="16" name="Rectangle: Single Corner Snipped 15">
                <a:extLst>
                  <a:ext uri="{FF2B5EF4-FFF2-40B4-BE49-F238E27FC236}">
                    <a16:creationId xmlns:a16="http://schemas.microsoft.com/office/drawing/2014/main" id="{BBDA622B-E5D7-564F-BE3B-6F9BABFD728D}"/>
                  </a:ext>
                </a:extLst>
              </p:cNvPr>
              <p:cNvSpPr/>
              <p:nvPr/>
            </p:nvSpPr>
            <p:spPr>
              <a:xfrm rot="20978324">
                <a:off x="1459832" y="2999874"/>
                <a:ext cx="1283368" cy="1556084"/>
              </a:xfrm>
              <a:prstGeom prst="snip1Rect">
                <a:avLst/>
              </a:prstGeom>
              <a:solidFill>
                <a:schemeClr val="accent4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7" name="Rectangle: Single Corner Snipped 16">
                <a:extLst>
                  <a:ext uri="{FF2B5EF4-FFF2-40B4-BE49-F238E27FC236}">
                    <a16:creationId xmlns:a16="http://schemas.microsoft.com/office/drawing/2014/main" id="{591B4EAD-F040-39A5-BC00-1F3CBE9739B5}"/>
                  </a:ext>
                </a:extLst>
              </p:cNvPr>
              <p:cNvSpPr/>
              <p:nvPr/>
            </p:nvSpPr>
            <p:spPr>
              <a:xfrm>
                <a:off x="1871174" y="2812046"/>
                <a:ext cx="1283368" cy="1556084"/>
              </a:xfrm>
              <a:prstGeom prst="snip1Rect">
                <a:avLst/>
              </a:prstGeom>
              <a:solidFill>
                <a:schemeClr val="accent4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8" name="Rectangle: Single Corner Snipped 17">
                <a:extLst>
                  <a:ext uri="{FF2B5EF4-FFF2-40B4-BE49-F238E27FC236}">
                    <a16:creationId xmlns:a16="http://schemas.microsoft.com/office/drawing/2014/main" id="{8CBB40B3-370F-E1F2-B7D3-5F465A37BC99}"/>
                  </a:ext>
                </a:extLst>
              </p:cNvPr>
              <p:cNvSpPr/>
              <p:nvPr/>
            </p:nvSpPr>
            <p:spPr>
              <a:xfrm rot="582585">
                <a:off x="2130116" y="3130929"/>
                <a:ext cx="1283368" cy="1556084"/>
              </a:xfrm>
              <a:prstGeom prst="snip1Rect">
                <a:avLst/>
              </a:prstGeom>
              <a:solidFill>
                <a:schemeClr val="accent4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9403EF7-AE87-47B5-9CE9-5D6A7259A18F}"/>
                </a:ext>
              </a:extLst>
            </p:cNvPr>
            <p:cNvGrpSpPr/>
            <p:nvPr/>
          </p:nvGrpSpPr>
          <p:grpSpPr>
            <a:xfrm rot="619501">
              <a:off x="3224746" y="3087487"/>
              <a:ext cx="506112" cy="1135915"/>
              <a:chOff x="5960196" y="3632825"/>
              <a:chExt cx="324376" cy="728028"/>
            </a:xfrm>
            <a:solidFill>
              <a:schemeClr val="bg1"/>
            </a:solidFill>
          </p:grpSpPr>
          <p:sp>
            <p:nvSpPr>
              <p:cNvPr id="14" name="Round Same Side Corner Rectangle 46">
                <a:extLst>
                  <a:ext uri="{FF2B5EF4-FFF2-40B4-BE49-F238E27FC236}">
                    <a16:creationId xmlns:a16="http://schemas.microsoft.com/office/drawing/2014/main" id="{AAB83BD7-790D-6C03-6F65-8B63E5B01D62}"/>
                  </a:ext>
                </a:extLst>
              </p:cNvPr>
              <p:cNvSpPr/>
              <p:nvPr/>
            </p:nvSpPr>
            <p:spPr>
              <a:xfrm>
                <a:off x="5962575" y="4012912"/>
                <a:ext cx="320731" cy="3479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5B92ED84-946B-35AE-B801-182CCEFF795F}"/>
                  </a:ext>
                </a:extLst>
              </p:cNvPr>
              <p:cNvSpPr/>
              <p:nvPr/>
            </p:nvSpPr>
            <p:spPr>
              <a:xfrm>
                <a:off x="5960196" y="3632825"/>
                <a:ext cx="324376" cy="3243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A65F2AD4-3D78-B644-D1BB-792F7183A647}"/>
              </a:ext>
            </a:extLst>
          </p:cNvPr>
          <p:cNvSpPr txBox="1"/>
          <p:nvPr/>
        </p:nvSpPr>
        <p:spPr>
          <a:xfrm>
            <a:off x="4551435" y="3028259"/>
            <a:ext cx="352510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الغرض من مؤتمر الحالة هو تعزيز التنسيق واستكشاف الخيارات عبر القطاعات ودعم اتخاذ القرار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مصلحة الطفل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الفضلى.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FE97545F-2DAC-3E85-F4D8-2C3617C421BE}"/>
              </a:ext>
            </a:extLst>
          </p:cNvPr>
          <p:cNvSpPr/>
          <p:nvPr/>
        </p:nvSpPr>
        <p:spPr>
          <a:xfrm>
            <a:off x="8281813" y="3070038"/>
            <a:ext cx="2868787" cy="2265960"/>
          </a:xfrm>
          <a:prstGeom prst="wedgeRoundRectCallout">
            <a:avLst>
              <a:gd name="adj1" fmla="val 25775"/>
              <a:gd name="adj2" fmla="val 68855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من ستدعو </a:t>
            </a: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مؤتمر حالة تي</a:t>
            </a: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  <a:endParaRPr lang="en-BE" sz="24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7733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F9297-A19C-FC21-24ED-C5279AA2C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نصائح مؤتمر الحالة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57A8F-7CE4-0588-DEE7-595BB5180249}"/>
              </a:ext>
            </a:extLst>
          </p:cNvPr>
          <p:cNvSpPr txBox="1"/>
          <p:nvPr/>
        </p:nvSpPr>
        <p:spPr>
          <a:xfrm>
            <a:off x="7007153" y="1584108"/>
            <a:ext cx="386948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الت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خط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ط وا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لا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ستعد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اد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أ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خذ آراء 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وجهات نظر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الطفل أو الوالد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أو مقدم الرعاية في الاعتبار</a:t>
            </a:r>
          </a:p>
          <a:p>
            <a:pPr algn="r" rtl="1"/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تأكد من أن الحضور والمشاركة يتم عن طريق الدعوة فقط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49A125-292A-27EB-40F4-CF6DBE5D3644}"/>
              </a:ext>
            </a:extLst>
          </p:cNvPr>
          <p:cNvSpPr txBox="1"/>
          <p:nvPr/>
        </p:nvSpPr>
        <p:spPr>
          <a:xfrm>
            <a:off x="1028507" y="1584108"/>
            <a:ext cx="47244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تعيين شخص ما لرئاسة الاجتماعات ، وتلخيص واستخلاص النتائج</a:t>
            </a:r>
          </a:p>
          <a:p>
            <a:pPr algn="r" rtl="1"/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احترام مبادئ حماية البيانات الشخصية وإجراءات مشاركة المعلومات</a:t>
            </a:r>
          </a:p>
          <a:p>
            <a:pPr algn="r" rtl="1"/>
            <a:endParaRPr lang="en-GB" sz="24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4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توثيق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مؤتمر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ات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الحالة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في </a:t>
            </a:r>
            <a:r>
              <a:rPr lang="en-GB" sz="24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تقرير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L-Shape 6">
            <a:extLst>
              <a:ext uri="{FF2B5EF4-FFF2-40B4-BE49-F238E27FC236}">
                <a16:creationId xmlns:a16="http://schemas.microsoft.com/office/drawing/2014/main" id="{E1EAB486-B8B0-EAE0-CACE-B19D72C0F8C9}"/>
              </a:ext>
            </a:extLst>
          </p:cNvPr>
          <p:cNvSpPr/>
          <p:nvPr/>
        </p:nvSpPr>
        <p:spPr>
          <a:xfrm rot="18361091">
            <a:off x="5752836" y="1645841"/>
            <a:ext cx="439067" cy="223452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378DD144-5300-FCD6-A318-15025AF8E35D}"/>
              </a:ext>
            </a:extLst>
          </p:cNvPr>
          <p:cNvSpPr/>
          <p:nvPr/>
        </p:nvSpPr>
        <p:spPr>
          <a:xfrm rot="18361091">
            <a:off x="5752837" y="2726996"/>
            <a:ext cx="439067" cy="223452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C6A122BA-4C24-B176-DE56-81221BFAC8CE}"/>
              </a:ext>
            </a:extLst>
          </p:cNvPr>
          <p:cNvSpPr/>
          <p:nvPr/>
        </p:nvSpPr>
        <p:spPr>
          <a:xfrm rot="18361091">
            <a:off x="10985490" y="1616647"/>
            <a:ext cx="439067" cy="223452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5CE2D917-0527-C4C0-773F-EE5CA4D35AFA}"/>
              </a:ext>
            </a:extLst>
          </p:cNvPr>
          <p:cNvSpPr/>
          <p:nvPr/>
        </p:nvSpPr>
        <p:spPr>
          <a:xfrm rot="18361091">
            <a:off x="10926240" y="3560538"/>
            <a:ext cx="439067" cy="223452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5AF2F135-2D19-5F12-4A42-60C07760AABD}"/>
              </a:ext>
            </a:extLst>
          </p:cNvPr>
          <p:cNvSpPr/>
          <p:nvPr/>
        </p:nvSpPr>
        <p:spPr>
          <a:xfrm rot="18361091">
            <a:off x="10985491" y="2355535"/>
            <a:ext cx="439067" cy="223452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5" name="L-Shape 8">
            <a:extLst>
              <a:ext uri="{FF2B5EF4-FFF2-40B4-BE49-F238E27FC236}">
                <a16:creationId xmlns:a16="http://schemas.microsoft.com/office/drawing/2014/main" id="{02243ACF-86B9-AB53-4477-5673976827F9}"/>
              </a:ext>
            </a:extLst>
          </p:cNvPr>
          <p:cNvSpPr/>
          <p:nvPr/>
        </p:nvSpPr>
        <p:spPr>
          <a:xfrm rot="18361091">
            <a:off x="5752837" y="3906773"/>
            <a:ext cx="439067" cy="223452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573881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82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نقاط التعلم الأساسية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1" name="Google Shape;741;p82"/>
          <p:cNvSpPr/>
          <p:nvPr/>
        </p:nvSpPr>
        <p:spPr>
          <a:xfrm>
            <a:off x="5563255" y="1799773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742" name="Google Shape;742;p82"/>
          <p:cNvSpPr/>
          <p:nvPr/>
        </p:nvSpPr>
        <p:spPr>
          <a:xfrm>
            <a:off x="9225511" y="1799773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743" name="Google Shape;743;p82"/>
          <p:cNvSpPr/>
          <p:nvPr/>
        </p:nvSpPr>
        <p:spPr>
          <a:xfrm>
            <a:off x="1945812" y="1799773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744" name="Google Shape;744;p82"/>
          <p:cNvSpPr txBox="1"/>
          <p:nvPr/>
        </p:nvSpPr>
        <p:spPr>
          <a:xfrm>
            <a:off x="913896" y="3284621"/>
            <a:ext cx="311539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ar-SA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يضمن التنسيق أن يعمل الدعم والخدمات حول الطفل معًا لتحسين سلامته ورفاهه</a:t>
            </a:r>
            <a:endParaRPr sz="24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745" name="Google Shape;745;p82"/>
          <p:cNvSpPr txBox="1"/>
          <p:nvPr/>
        </p:nvSpPr>
        <p:spPr>
          <a:xfrm>
            <a:off x="4430131" y="3284621"/>
            <a:ext cx="3317807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يجب على </a:t>
            </a:r>
            <a:r>
              <a:rPr lang="ar-SA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أخصائيي الحالة 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احترام مبادئ حماية البيانات الشخصية</a:t>
            </a:r>
            <a:endParaRPr sz="24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746" name="Google Shape;746;p82"/>
          <p:cNvSpPr txBox="1"/>
          <p:nvPr/>
        </p:nvSpPr>
        <p:spPr>
          <a:xfrm>
            <a:off x="8148782" y="3284621"/>
            <a:ext cx="3205018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يمكن ل</a:t>
            </a:r>
            <a:r>
              <a:rPr lang="ar-SA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أخصائيي الحالة 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استخدام أدوات ، مثل </a:t>
            </a:r>
            <a:r>
              <a:rPr lang="ar-SA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مسح 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الخدم</a:t>
            </a:r>
            <a:r>
              <a:rPr lang="ar-SA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ات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، وتخطيط التنسيق ولكن يجب </a:t>
            </a:r>
            <a:r>
              <a:rPr lang="ar-SA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الحفاظ على 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المرونة!</a:t>
            </a:r>
            <a:endParaRPr sz="24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F985DC4-1D06-C910-875C-696871A5C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٥</a:t>
            </a:r>
            <a:b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إغلاق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الوحدة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7" name="Google Shape;267;p4"/>
          <p:cNvCxnSpPr>
            <a:cxnSpLocks/>
            <a:endCxn id="283" idx="4"/>
          </p:cNvCxnSpPr>
          <p:nvPr/>
        </p:nvCxnSpPr>
        <p:spPr>
          <a:xfrm flipH="1">
            <a:off x="7910517" y="570272"/>
            <a:ext cx="1247" cy="5214606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8" name="Google Shape;268;p4"/>
          <p:cNvSpPr txBox="1"/>
          <p:nvPr/>
        </p:nvSpPr>
        <p:spPr>
          <a:xfrm>
            <a:off x="8144645" y="277885"/>
            <a:ext cx="328472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</a:t>
            </a:r>
            <a:r>
              <a:rPr lang="en-GB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فت</a:t>
            </a:r>
            <a:r>
              <a:rPr lang="ar-SA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تا</a:t>
            </a:r>
            <a:r>
              <a:rPr lang="en-GB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ح الوحدة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b="0" i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٣٠</a:t>
            </a:r>
            <a:r>
              <a:rPr lang="en-GB" b="0" i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دقيقة</a:t>
            </a:r>
            <a:endParaRPr b="0" i="1" u="none" strike="noStrike" cap="none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269" name="Google Shape;269;p4"/>
          <p:cNvSpPr txBox="1"/>
          <p:nvPr/>
        </p:nvSpPr>
        <p:spPr>
          <a:xfrm>
            <a:off x="8144645" y="1090094"/>
            <a:ext cx="3383603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b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كيف يمكن </a:t>
            </a:r>
            <a:r>
              <a:rPr lang="ar-SA" b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لأخصائي الحالة </a:t>
            </a:r>
            <a:r>
              <a:rPr lang="en-GB" b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التعامل مع المشكلات أو المخاوف؟</a:t>
            </a: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b="0" i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ساع</a:t>
            </a:r>
            <a:r>
              <a:rPr lang="ar-SA" b="0" i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تين</a:t>
            </a:r>
            <a:endParaRPr b="0" i="1" u="none" strike="noStrike" cap="none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270" name="Google Shape;270;p4"/>
          <p:cNvSpPr txBox="1"/>
          <p:nvPr/>
        </p:nvSpPr>
        <p:spPr>
          <a:xfrm>
            <a:off x="6220286" y="2216027"/>
            <a:ext cx="134940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استراحة</a:t>
            </a:r>
            <a:endParaRPr b="1" i="1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71" name="Google Shape;271;p4"/>
          <p:cNvSpPr txBox="1"/>
          <p:nvPr/>
        </p:nvSpPr>
        <p:spPr>
          <a:xfrm>
            <a:off x="8144645" y="2826896"/>
            <a:ext cx="3383603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كيف يمكنني التفاوض وإدارة النزاعات؟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b="0" i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ساعة و</a:t>
            </a:r>
            <a:r>
              <a:rPr lang="ar-SA" b="0" i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١٥</a:t>
            </a:r>
            <a:r>
              <a:rPr lang="en-GB" b="0" i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دقيقة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2" name="Google Shape;272;p4"/>
          <p:cNvSpPr txBox="1"/>
          <p:nvPr/>
        </p:nvSpPr>
        <p:spPr>
          <a:xfrm>
            <a:off x="6220286" y="3991763"/>
            <a:ext cx="134940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ال</a:t>
            </a:r>
            <a:r>
              <a:rPr lang="en-GB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غداء</a:t>
            </a:r>
            <a:endParaRPr b="1" i="1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74" name="Google Shape;274;p4"/>
          <p:cNvSpPr txBox="1"/>
          <p:nvPr/>
        </p:nvSpPr>
        <p:spPr>
          <a:xfrm>
            <a:off x="8144645" y="5889401"/>
            <a:ext cx="3383603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إغلاق</a:t>
            </a:r>
            <a:r>
              <a:rPr lang="ar-SA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الوحدة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b="0" i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٣٠دقيقة</a:t>
            </a:r>
          </a:p>
        </p:txBody>
      </p:sp>
      <p:sp>
        <p:nvSpPr>
          <p:cNvPr id="275" name="Google Shape;275;p4"/>
          <p:cNvSpPr/>
          <p:nvPr/>
        </p:nvSpPr>
        <p:spPr>
          <a:xfrm rot="1782986">
            <a:off x="7743967" y="48028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6" name="Google Shape;276;p4"/>
          <p:cNvSpPr/>
          <p:nvPr/>
        </p:nvSpPr>
        <p:spPr>
          <a:xfrm rot="1782986">
            <a:off x="7739847" y="1368152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7" name="Google Shape;277;p4"/>
          <p:cNvSpPr/>
          <p:nvPr/>
        </p:nvSpPr>
        <p:spPr>
          <a:xfrm rot="1782986">
            <a:off x="7743966" y="2256020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9" name="Google Shape;279;p4"/>
          <p:cNvSpPr/>
          <p:nvPr/>
        </p:nvSpPr>
        <p:spPr>
          <a:xfrm rot="1782986">
            <a:off x="7743967" y="403175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0" name="Google Shape;280;p4"/>
          <p:cNvSpPr/>
          <p:nvPr/>
        </p:nvSpPr>
        <p:spPr>
          <a:xfrm rot="1782986">
            <a:off x="7743967" y="3143888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3" name="Google Shape;283;p4"/>
          <p:cNvSpPr/>
          <p:nvPr/>
        </p:nvSpPr>
        <p:spPr>
          <a:xfrm rot="1782986">
            <a:off x="7743967" y="580749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4" name="Google Shape;284;p4"/>
          <p:cNvSpPr txBox="1">
            <a:spLocks noGrp="1"/>
          </p:cNvSpPr>
          <p:nvPr>
            <p:ph type="title"/>
          </p:nvPr>
        </p:nvSpPr>
        <p:spPr>
          <a:xfrm>
            <a:off x="1028453" y="3198461"/>
            <a:ext cx="401531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الأجندة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271;p4">
            <a:extLst>
              <a:ext uri="{FF2B5EF4-FFF2-40B4-BE49-F238E27FC236}">
                <a16:creationId xmlns:a16="http://schemas.microsoft.com/office/drawing/2014/main" id="{D9EC08B9-1F54-6775-2046-83142DA550D2}"/>
              </a:ext>
            </a:extLst>
          </p:cNvPr>
          <p:cNvSpPr txBox="1"/>
          <p:nvPr/>
        </p:nvSpPr>
        <p:spPr>
          <a:xfrm>
            <a:off x="8144646" y="4472803"/>
            <a:ext cx="338111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en-BE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يمكنني التنسيق لتحسين نتائج حماية الطفل؟</a:t>
            </a: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b="0" i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ساع</a:t>
            </a:r>
            <a:r>
              <a:rPr lang="ar-SA" b="0" i="1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تين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Google Shape;280;p4">
            <a:extLst>
              <a:ext uri="{FF2B5EF4-FFF2-40B4-BE49-F238E27FC236}">
                <a16:creationId xmlns:a16="http://schemas.microsoft.com/office/drawing/2014/main" id="{637616DA-B4A2-ECCB-9831-6EADF6B356F4}"/>
              </a:ext>
            </a:extLst>
          </p:cNvPr>
          <p:cNvSpPr/>
          <p:nvPr/>
        </p:nvSpPr>
        <p:spPr>
          <a:xfrm rot="1782986">
            <a:off x="7743967" y="491962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1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أهداف التعلم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" name="Google Shape;327;p11"/>
          <p:cNvSpPr txBox="1"/>
          <p:nvPr/>
        </p:nvSpPr>
        <p:spPr>
          <a:xfrm>
            <a:off x="1057373" y="3583262"/>
            <a:ext cx="2568289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شرح و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إظهار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خطوات حل المشكلات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9" name="Google Shape;329;p11"/>
          <p:cNvSpPr txBox="1"/>
          <p:nvPr/>
        </p:nvSpPr>
        <p:spPr>
          <a:xfrm>
            <a:off x="3934611" y="3583262"/>
            <a:ext cx="312166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تحديد استراتيجيات التفاوض المناسبة بناءً على اهتمامات الطفل واحتياجاته</a:t>
            </a:r>
            <a:endParaRPr sz="1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330" name="Google Shape;330;p11"/>
          <p:cNvGrpSpPr/>
          <p:nvPr/>
        </p:nvGrpSpPr>
        <p:grpSpPr>
          <a:xfrm>
            <a:off x="4953430" y="2345865"/>
            <a:ext cx="1196375" cy="868968"/>
            <a:chOff x="6878053" y="1156317"/>
            <a:chExt cx="1431178" cy="1039513"/>
          </a:xfrm>
          <a:solidFill>
            <a:schemeClr val="accent4"/>
          </a:solidFill>
        </p:grpSpPr>
        <p:grpSp>
          <p:nvGrpSpPr>
            <p:cNvPr id="331" name="Google Shape;331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32" name="Google Shape;332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33" name="Google Shape;333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34" name="Google Shape;334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5" name="Google Shape;335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36" name="Google Shape;336;p11"/>
          <p:cNvGrpSpPr/>
          <p:nvPr/>
        </p:nvGrpSpPr>
        <p:grpSpPr>
          <a:xfrm>
            <a:off x="1727249" y="2345865"/>
            <a:ext cx="1196375" cy="868968"/>
            <a:chOff x="6878053" y="1156317"/>
            <a:chExt cx="1431178" cy="1039513"/>
          </a:xfrm>
          <a:solidFill>
            <a:schemeClr val="accent4"/>
          </a:solidFill>
        </p:grpSpPr>
        <p:grpSp>
          <p:nvGrpSpPr>
            <p:cNvPr id="337" name="Google Shape;337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38" name="Google Shape;338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39" name="Google Shape;339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40" name="Google Shape;340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1" name="Google Shape;341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42" name="Google Shape;342;p11"/>
          <p:cNvGrpSpPr/>
          <p:nvPr/>
        </p:nvGrpSpPr>
        <p:grpSpPr>
          <a:xfrm>
            <a:off x="8883537" y="2303264"/>
            <a:ext cx="1196375" cy="868968"/>
            <a:chOff x="6878053" y="1156317"/>
            <a:chExt cx="1431178" cy="1039513"/>
          </a:xfrm>
          <a:solidFill>
            <a:schemeClr val="accent4"/>
          </a:solidFill>
        </p:grpSpPr>
        <p:grpSp>
          <p:nvGrpSpPr>
            <p:cNvPr id="343" name="Google Shape;343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44" name="Google Shape;344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45" name="Google Shape;345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46" name="Google Shape;346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7" name="Google Shape;347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348" name="Google Shape;348;p11"/>
          <p:cNvSpPr txBox="1"/>
          <p:nvPr/>
        </p:nvSpPr>
        <p:spPr>
          <a:xfrm>
            <a:off x="7528493" y="3583262"/>
            <a:ext cx="3999233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 rtl="1">
              <a:buSzPts val="2400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إظهار التنسيق بين الجهات الفاعلة والوكالات بناءً على تحديد أولويات احتياجات الطفل</a:t>
            </a:r>
            <a:endParaRPr lang="en-GB" sz="2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31507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نهاية الوحدة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689AB3D-9DF6-8558-D466-59EAC7EE9FAF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17" name="Google Shape;501;p15">
              <a:extLst>
                <a:ext uri="{FF2B5EF4-FFF2-40B4-BE49-F238E27FC236}">
                  <a16:creationId xmlns:a16="http://schemas.microsoft.com/office/drawing/2014/main" id="{8CB4E00E-C3D2-EC88-20B5-4BCEAC7F2934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18" name="Google Shape;502;p15">
              <a:extLst>
                <a:ext uri="{FF2B5EF4-FFF2-40B4-BE49-F238E27FC236}">
                  <a16:creationId xmlns:a16="http://schemas.microsoft.com/office/drawing/2014/main" id="{06AD9491-8CF0-76F2-092C-B7D1E693AF4E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22" name="Google Shape;503;p15">
                <a:extLst>
                  <a:ext uri="{FF2B5EF4-FFF2-40B4-BE49-F238E27FC236}">
                    <a16:creationId xmlns:a16="http://schemas.microsoft.com/office/drawing/2014/main" id="{72BBC9E4-96F8-7101-D45C-E501C1707698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٥٠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Google Shape;504;p15">
                <a:extLst>
                  <a:ext uri="{FF2B5EF4-FFF2-40B4-BE49-F238E27FC236}">
                    <a16:creationId xmlns:a16="http://schemas.microsoft.com/office/drawing/2014/main" id="{B0C72365-D92F-61E2-F78C-9BA776FA1E8E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9" name="Google Shape;505;p15">
              <a:extLst>
                <a:ext uri="{FF2B5EF4-FFF2-40B4-BE49-F238E27FC236}">
                  <a16:creationId xmlns:a16="http://schemas.microsoft.com/office/drawing/2014/main" id="{43185C3E-385D-B709-8633-A4E67A099770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20" name="Google Shape;506;p15">
                <a:extLst>
                  <a:ext uri="{FF2B5EF4-FFF2-40B4-BE49-F238E27FC236}">
                    <a16:creationId xmlns:a16="http://schemas.microsoft.com/office/drawing/2014/main" id="{F7B740D8-085D-14F6-62F9-D3AB0DDF366D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21" name="Google Shape;507;p15">
                <a:extLst>
                  <a:ext uri="{FF2B5EF4-FFF2-40B4-BE49-F238E27FC236}">
                    <a16:creationId xmlns:a16="http://schemas.microsoft.com/office/drawing/2014/main" id="{9F16E861-1FFD-4F50-81AA-C2A9E2422557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3C058265-AC55-E0E4-D1FD-10F263CA0162}"/>
              </a:ext>
            </a:extLst>
          </p:cNvPr>
          <p:cNvSpPr/>
          <p:nvPr/>
        </p:nvSpPr>
        <p:spPr>
          <a:xfrm>
            <a:off x="1384531" y="2419405"/>
            <a:ext cx="2821709" cy="2611120"/>
          </a:xfrm>
          <a:prstGeom prst="wedgeRoundRectCallout">
            <a:avLst>
              <a:gd name="adj1" fmla="val -62814"/>
              <a:gd name="adj2" fmla="val -19017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الإغلاق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Speech Bubble: Rectangle with Corners Rounded 24">
            <a:extLst>
              <a:ext uri="{FF2B5EF4-FFF2-40B4-BE49-F238E27FC236}">
                <a16:creationId xmlns:a16="http://schemas.microsoft.com/office/drawing/2014/main" id="{B10F6869-963E-1291-D8B0-DE4C659D0080}"/>
              </a:ext>
            </a:extLst>
          </p:cNvPr>
          <p:cNvSpPr/>
          <p:nvPr/>
        </p:nvSpPr>
        <p:spPr>
          <a:xfrm>
            <a:off x="4828771" y="2419405"/>
            <a:ext cx="2821709" cy="2611120"/>
          </a:xfrm>
          <a:prstGeom prst="wedgeRoundRectCallout">
            <a:avLst>
              <a:gd name="adj1" fmla="val -19246"/>
              <a:gd name="adj2" fmla="val 59595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التأمل و التعليقات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584C58E9-BBAD-318E-48F4-8D242B22B3D2}"/>
              </a:ext>
            </a:extLst>
          </p:cNvPr>
          <p:cNvSpPr/>
          <p:nvPr/>
        </p:nvSpPr>
        <p:spPr>
          <a:xfrm>
            <a:off x="8273011" y="2419405"/>
            <a:ext cx="2821709" cy="2611120"/>
          </a:xfrm>
          <a:prstGeom prst="wedgeRoundRectCallout">
            <a:avLst>
              <a:gd name="adj1" fmla="val 59608"/>
              <a:gd name="adj2" fmla="val -20186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مراجعة أهداف التعلم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736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</p:spPr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مراجعة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سحب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قرعة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pic>
        <p:nvPicPr>
          <p:cNvPr id="2" name="Graphic 1" descr="Handbag with solid fill">
            <a:extLst>
              <a:ext uri="{FF2B5EF4-FFF2-40B4-BE49-F238E27FC236}">
                <a16:creationId xmlns:a16="http://schemas.microsoft.com/office/drawing/2014/main" id="{F7DC4756-DC75-BC6D-D10D-D68174E390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31637" y="882797"/>
            <a:ext cx="5641046" cy="5641046"/>
          </a:xfrm>
          <a:prstGeom prst="rect">
            <a:avLst/>
          </a:prstGeom>
        </p:spPr>
      </p:pic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6F0663B7-EF0A-4342-3801-88F174EB48DA}"/>
              </a:ext>
            </a:extLst>
          </p:cNvPr>
          <p:cNvSpPr/>
          <p:nvPr/>
        </p:nvSpPr>
        <p:spPr>
          <a:xfrm rot="20938185">
            <a:off x="4815840" y="3829665"/>
            <a:ext cx="804821" cy="804821"/>
          </a:xfrm>
          <a:prstGeom prst="snip1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36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  <a:endParaRPr lang="en-US" sz="36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Single Corner Snipped 4">
            <a:extLst>
              <a:ext uri="{FF2B5EF4-FFF2-40B4-BE49-F238E27FC236}">
                <a16:creationId xmlns:a16="http://schemas.microsoft.com/office/drawing/2014/main" id="{ACCEF4D4-07BA-506F-BB16-5AD6579A8E1E}"/>
              </a:ext>
            </a:extLst>
          </p:cNvPr>
          <p:cNvSpPr/>
          <p:nvPr/>
        </p:nvSpPr>
        <p:spPr>
          <a:xfrm rot="864021">
            <a:off x="5449750" y="4532852"/>
            <a:ext cx="804821" cy="804821"/>
          </a:xfrm>
          <a:prstGeom prst="snip1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36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  <a:endParaRPr lang="en-US" sz="36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Single Corner Snipped 5">
            <a:extLst>
              <a:ext uri="{FF2B5EF4-FFF2-40B4-BE49-F238E27FC236}">
                <a16:creationId xmlns:a16="http://schemas.microsoft.com/office/drawing/2014/main" id="{E4E04487-0CAB-DD7C-BC19-8671D7AB09F0}"/>
              </a:ext>
            </a:extLst>
          </p:cNvPr>
          <p:cNvSpPr/>
          <p:nvPr/>
        </p:nvSpPr>
        <p:spPr>
          <a:xfrm rot="19848324">
            <a:off x="6231462" y="4043006"/>
            <a:ext cx="804821" cy="804821"/>
          </a:xfrm>
          <a:prstGeom prst="snip1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36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  <a:endParaRPr lang="en-US" sz="36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Single Corner Snipped 6">
            <a:extLst>
              <a:ext uri="{FF2B5EF4-FFF2-40B4-BE49-F238E27FC236}">
                <a16:creationId xmlns:a16="http://schemas.microsoft.com/office/drawing/2014/main" id="{EF8846A1-D42C-75A5-4636-18C8A3D3F979}"/>
              </a:ext>
            </a:extLst>
          </p:cNvPr>
          <p:cNvSpPr/>
          <p:nvPr/>
        </p:nvSpPr>
        <p:spPr>
          <a:xfrm rot="1928386">
            <a:off x="7792776" y="1904173"/>
            <a:ext cx="804821" cy="804821"/>
          </a:xfrm>
          <a:prstGeom prst="snip1Rect">
            <a:avLst/>
          </a:prstGeom>
          <a:solidFill>
            <a:schemeClr val="bg1"/>
          </a:solidFill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36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  <a:endParaRPr lang="en-US" sz="36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702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2">
            <a:extLst>
              <a:ext uri="{FF2B5EF4-FFF2-40B4-BE49-F238E27FC236}">
                <a16:creationId xmlns:a16="http://schemas.microsoft.com/office/drawing/2014/main" id="{C38EDEDE-9CB2-762F-A153-D7D698DDD093}"/>
              </a:ext>
            </a:extLst>
          </p:cNvPr>
          <p:cNvSpPr txBox="1">
            <a:spLocks/>
          </p:cNvSpPr>
          <p:nvPr/>
        </p:nvSpPr>
        <p:spPr>
          <a:xfrm>
            <a:off x="4747900" y="2087321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501714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1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أهداف التعلم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7" name="Google Shape;327;p11"/>
          <p:cNvSpPr txBox="1"/>
          <p:nvPr/>
        </p:nvSpPr>
        <p:spPr>
          <a:xfrm>
            <a:off x="1206262" y="3587177"/>
            <a:ext cx="2568289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شرح و</a:t>
            </a:r>
            <a:r>
              <a:rPr lang="ar-SA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إظهار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خطوات حل المش</a:t>
            </a:r>
            <a:r>
              <a:rPr lang="ar-SA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اكل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9" name="Google Shape;329;p11"/>
          <p:cNvSpPr txBox="1"/>
          <p:nvPr/>
        </p:nvSpPr>
        <p:spPr>
          <a:xfrm>
            <a:off x="4394492" y="3509522"/>
            <a:ext cx="312166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تحديد استراتيجيات التفاوض المناسبة بناءً على اهتمامات الطفل واحتياجاته</a:t>
            </a:r>
            <a:endParaRPr sz="1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330" name="Google Shape;330;p11"/>
          <p:cNvGrpSpPr/>
          <p:nvPr/>
        </p:nvGrpSpPr>
        <p:grpSpPr>
          <a:xfrm>
            <a:off x="5528931" y="2139073"/>
            <a:ext cx="1196375" cy="868968"/>
            <a:chOff x="6878053" y="1156317"/>
            <a:chExt cx="1431178" cy="1039513"/>
          </a:xfrm>
          <a:solidFill>
            <a:schemeClr val="accent4"/>
          </a:solidFill>
        </p:grpSpPr>
        <p:grpSp>
          <p:nvGrpSpPr>
            <p:cNvPr id="331" name="Google Shape;331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32" name="Google Shape;332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33" name="Google Shape;333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34" name="Google Shape;334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5" name="Google Shape;335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36" name="Google Shape;336;p11"/>
          <p:cNvGrpSpPr/>
          <p:nvPr/>
        </p:nvGrpSpPr>
        <p:grpSpPr>
          <a:xfrm>
            <a:off x="1825900" y="2139073"/>
            <a:ext cx="1196375" cy="868968"/>
            <a:chOff x="6878053" y="1156317"/>
            <a:chExt cx="1431178" cy="1039513"/>
          </a:xfrm>
          <a:solidFill>
            <a:schemeClr val="accent4"/>
          </a:solidFill>
        </p:grpSpPr>
        <p:grpSp>
          <p:nvGrpSpPr>
            <p:cNvPr id="337" name="Google Shape;337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38" name="Google Shape;338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39" name="Google Shape;339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40" name="Google Shape;340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1" name="Google Shape;341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42" name="Google Shape;342;p11"/>
          <p:cNvGrpSpPr/>
          <p:nvPr/>
        </p:nvGrpSpPr>
        <p:grpSpPr>
          <a:xfrm>
            <a:off x="8983995" y="2096472"/>
            <a:ext cx="1196375" cy="868968"/>
            <a:chOff x="6878053" y="1156317"/>
            <a:chExt cx="1431178" cy="1039513"/>
          </a:xfrm>
          <a:solidFill>
            <a:schemeClr val="accent4"/>
          </a:solidFill>
        </p:grpSpPr>
        <p:grpSp>
          <p:nvGrpSpPr>
            <p:cNvPr id="343" name="Google Shape;343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44" name="Google Shape;344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45" name="Google Shape;345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46" name="Google Shape;346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7" name="Google Shape;347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348" name="Google Shape;348;p11"/>
          <p:cNvSpPr txBox="1"/>
          <p:nvPr/>
        </p:nvSpPr>
        <p:spPr>
          <a:xfrm>
            <a:off x="7977980" y="3412298"/>
            <a:ext cx="3121661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>
              <a:buSzPts val="2400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إظهار التنسيق بين الجهات الفاعلة والوكالات بناءً على تحديد أولويات احتياجات الطفل</a:t>
            </a:r>
            <a:endParaRPr lang="en-GB" sz="2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8C512C5-2047-99C8-6BC0-7731F36286E8}"/>
              </a:ext>
            </a:extLst>
          </p:cNvPr>
          <p:cNvGrpSpPr/>
          <p:nvPr/>
        </p:nvGrpSpPr>
        <p:grpSpPr>
          <a:xfrm>
            <a:off x="10228983" y="284714"/>
            <a:ext cx="1587872" cy="1368854"/>
            <a:chOff x="10228983" y="337468"/>
            <a:chExt cx="1587872" cy="1368854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D3C7B0D2-364C-5881-42DC-47CE17A47428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C14C57B-9982-3128-849E-5CF5799B7E96}"/>
                </a:ext>
              </a:extLst>
            </p:cNvPr>
            <p:cNvGrpSpPr/>
            <p:nvPr/>
          </p:nvGrpSpPr>
          <p:grpSpPr>
            <a:xfrm>
              <a:off x="10741851" y="747986"/>
              <a:ext cx="562136" cy="634675"/>
              <a:chOff x="760175" y="830142"/>
              <a:chExt cx="867619" cy="97957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5FF5E80-5AF6-D03B-1552-B746D9B74B1C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ar-SA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٣٨</a:t>
                </a:r>
                <a:endParaRPr lang="en-CA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A521F27-76EE-D890-225C-4FD74EA8AE5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8F72F3B-1500-3B23-6881-879A32E5D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مراجعة إطار الكفاءات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2C8CEB-8325-4DFF-8A75-65DD32B913DB}"/>
              </a:ext>
            </a:extLst>
          </p:cNvPr>
          <p:cNvSpPr txBox="1"/>
          <p:nvPr/>
        </p:nvSpPr>
        <p:spPr>
          <a:xfrm>
            <a:off x="2093500" y="4893070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SA" sz="2400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معرفة</a:t>
            </a:r>
            <a:endParaRPr lang="en-B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586DE5-9673-E82F-4E68-417EF595B5B8}"/>
              </a:ext>
            </a:extLst>
          </p:cNvPr>
          <p:cNvSpPr txBox="1"/>
          <p:nvPr/>
        </p:nvSpPr>
        <p:spPr>
          <a:xfrm>
            <a:off x="4617072" y="4893070"/>
            <a:ext cx="2957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المواقف والقيم</a:t>
            </a:r>
            <a:endParaRPr lang="en-B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A270CA-7B99-E5E5-F17E-224056A4FDF0}"/>
              </a:ext>
            </a:extLst>
          </p:cNvPr>
          <p:cNvSpPr txBox="1"/>
          <p:nvPr/>
        </p:nvSpPr>
        <p:spPr>
          <a:xfrm>
            <a:off x="8618137" y="4893070"/>
            <a:ext cx="1501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400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مهارات</a:t>
            </a:r>
            <a:endParaRPr lang="en-B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Graphic 21" descr="Left Brain with solid fill">
            <a:extLst>
              <a:ext uri="{FF2B5EF4-FFF2-40B4-BE49-F238E27FC236}">
                <a16:creationId xmlns:a16="http://schemas.microsoft.com/office/drawing/2014/main" id="{ADE1F042-E04D-6250-0C77-528A58A9C9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0729" y="2009873"/>
            <a:ext cx="2664771" cy="2664771"/>
          </a:xfrm>
          <a:prstGeom prst="rect">
            <a:avLst/>
          </a:prstGeom>
        </p:spPr>
      </p:pic>
      <p:pic>
        <p:nvPicPr>
          <p:cNvPr id="23" name="Graphic 22" descr="Sign language with solid fill">
            <a:extLst>
              <a:ext uri="{FF2B5EF4-FFF2-40B4-BE49-F238E27FC236}">
                <a16:creationId xmlns:a16="http://schemas.microsoft.com/office/drawing/2014/main" id="{074C6A88-0DE7-949E-D406-43EC6BC27B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00296" y="2248613"/>
            <a:ext cx="2297978" cy="229797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D6294E99-F2BE-7309-6DFB-AE54CA2A3CF8}"/>
              </a:ext>
            </a:extLst>
          </p:cNvPr>
          <p:cNvGrpSpPr/>
          <p:nvPr/>
        </p:nvGrpSpPr>
        <p:grpSpPr>
          <a:xfrm>
            <a:off x="4702156" y="2017093"/>
            <a:ext cx="2787687" cy="2761018"/>
            <a:chOff x="4799269" y="2120257"/>
            <a:chExt cx="2494414" cy="2470551"/>
          </a:xfrm>
        </p:grpSpPr>
        <p:pic>
          <p:nvPicPr>
            <p:cNvPr id="25" name="Graphic 24" descr="Right Brain with solid fill">
              <a:extLst>
                <a:ext uri="{FF2B5EF4-FFF2-40B4-BE49-F238E27FC236}">
                  <a16:creationId xmlns:a16="http://schemas.microsoft.com/office/drawing/2014/main" id="{96908E1E-13D6-6D9E-B851-1C8BE9A9F18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 r="50597"/>
            <a:stretch/>
          </p:blipFill>
          <p:spPr>
            <a:xfrm>
              <a:off x="4799269" y="2120257"/>
              <a:ext cx="1220531" cy="2470551"/>
            </a:xfrm>
            <a:prstGeom prst="rect">
              <a:avLst/>
            </a:prstGeom>
          </p:spPr>
        </p:pic>
        <p:pic>
          <p:nvPicPr>
            <p:cNvPr id="26" name="Graphic 25" descr="Left Brain with solid fill">
              <a:extLst>
                <a:ext uri="{FF2B5EF4-FFF2-40B4-BE49-F238E27FC236}">
                  <a16:creationId xmlns:a16="http://schemas.microsoft.com/office/drawing/2014/main" id="{93AA71B4-F0DA-B552-6DDE-2E576D9939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51522"/>
            <a:stretch/>
          </p:blipFill>
          <p:spPr>
            <a:xfrm>
              <a:off x="6096000" y="2120257"/>
              <a:ext cx="1197683" cy="2470551"/>
            </a:xfrm>
            <a:prstGeom prst="rect">
              <a:avLst/>
            </a:prstGeom>
          </p:spPr>
        </p:pic>
        <p:sp>
          <p:nvSpPr>
            <p:cNvPr id="27" name="Plus Sign 26">
              <a:extLst>
                <a:ext uri="{FF2B5EF4-FFF2-40B4-BE49-F238E27FC236}">
                  <a16:creationId xmlns:a16="http://schemas.microsoft.com/office/drawing/2014/main" id="{3A6B6F95-2BA9-240F-3662-B902382873B5}"/>
                </a:ext>
              </a:extLst>
            </p:cNvPr>
            <p:cNvSpPr/>
            <p:nvPr/>
          </p:nvSpPr>
          <p:spPr>
            <a:xfrm>
              <a:off x="5387091" y="3102772"/>
              <a:ext cx="478972" cy="478972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8" name="Minus Sign 27">
              <a:extLst>
                <a:ext uri="{FF2B5EF4-FFF2-40B4-BE49-F238E27FC236}">
                  <a16:creationId xmlns:a16="http://schemas.microsoft.com/office/drawing/2014/main" id="{5EA25F4A-2260-B034-4E58-DD61241C211A}"/>
                </a:ext>
              </a:extLst>
            </p:cNvPr>
            <p:cNvSpPr/>
            <p:nvPr/>
          </p:nvSpPr>
          <p:spPr>
            <a:xfrm>
              <a:off x="6233621" y="3118356"/>
              <a:ext cx="440528" cy="440528"/>
            </a:xfrm>
            <a:prstGeom prst="mathMinus">
              <a:avLst>
                <a:gd name="adj1" fmla="val 3043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65523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8EA6CA-F8EB-694C-E10A-8854CC88A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٢</a:t>
            </a:r>
            <a:br>
              <a:rPr lang="en-C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يمكن 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لأخصائي الحالة 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التعامل مع المشكلات أو المخاوف؟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ia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7467C"/>
      </a:accent1>
      <a:accent2>
        <a:srgbClr val="B78EA3"/>
      </a:accent2>
      <a:accent3>
        <a:srgbClr val="95CC79"/>
      </a:accent3>
      <a:accent4>
        <a:srgbClr val="1D8CC8"/>
      </a:accent4>
      <a:accent5>
        <a:srgbClr val="35B2B4"/>
      </a:accent5>
      <a:accent6>
        <a:srgbClr val="8D9EAE"/>
      </a:accent6>
      <a:hlink>
        <a:srgbClr val="C888B2"/>
      </a:hlink>
      <a:folHlink>
        <a:srgbClr val="7E9C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6033</Words>
  <Application>Microsoft Office PowerPoint</Application>
  <PresentationFormat>Widescreen</PresentationFormat>
  <Paragraphs>759</Paragraphs>
  <Slides>41</Slides>
  <Notes>41</Notes>
  <HiddenSlides>6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Arial</vt:lpstr>
      <vt:lpstr>Britannic Bold</vt:lpstr>
      <vt:lpstr>Calibri</vt:lpstr>
      <vt:lpstr>Calibri Light</vt:lpstr>
      <vt:lpstr>Garamond</vt:lpstr>
      <vt:lpstr>Helvetica Neue</vt:lpstr>
      <vt:lpstr>Office Theme</vt:lpstr>
      <vt:lpstr>PowerPoint Presentation</vt:lpstr>
      <vt:lpstr>الجلسة١   افتتاح الوحدة</vt:lpstr>
      <vt:lpstr>هدف الوحدة</vt:lpstr>
      <vt:lpstr>الأجندة</vt:lpstr>
      <vt:lpstr>مراجعة:  سحب القرعة!</vt:lpstr>
      <vt:lpstr>PowerPoint Presentation</vt:lpstr>
      <vt:lpstr>أهداف التعلم</vt:lpstr>
      <vt:lpstr>مراجعة إطار الكفاءات</vt:lpstr>
      <vt:lpstr>الجلسة ٢  كيف يمكن لأخصائي الحالة التعامل مع المشكلات أو المخاوف؟</vt:lpstr>
      <vt:lpstr>مناقشة عامة</vt:lpstr>
      <vt:lpstr>المشاكل التي تتم مواجهتها في إدارة الحالة</vt:lpstr>
      <vt:lpstr>تطبيق نهج البيئة الاجتماعية</vt:lpstr>
      <vt:lpstr>تحديد المشاكل والحلول في إدارة الحالة</vt:lpstr>
      <vt:lpstr>تحليل مخاطر حماية الطفل</vt:lpstr>
      <vt:lpstr>خطوات حل المشكلات</vt:lpstr>
      <vt:lpstr>PowerPoint Presentation</vt:lpstr>
      <vt:lpstr>التأمل</vt:lpstr>
      <vt:lpstr>دراسة حالة</vt:lpstr>
      <vt:lpstr>PowerPoint Presentation</vt:lpstr>
      <vt:lpstr>نقاط التعلم الأساسية</vt:lpstr>
      <vt:lpstr>الجلسة ٣  كيف يمكنني التفاوض وإدارة النزاعات؟</vt:lpstr>
      <vt:lpstr>مناقشة عامة</vt:lpstr>
      <vt:lpstr>خطوات التفاوض</vt:lpstr>
      <vt:lpstr>خطوات التفاوض</vt:lpstr>
      <vt:lpstr>استراتيجيات التفاوض</vt:lpstr>
      <vt:lpstr>دراسة حالة</vt:lpstr>
      <vt:lpstr>PowerPoint Presentation</vt:lpstr>
      <vt:lpstr>نقاط التعلم الأساسية</vt:lpstr>
      <vt:lpstr>الجلسة ٤  كيف يمكنني التنسيق لتحسين نتائج حماية الطفل؟</vt:lpstr>
      <vt:lpstr>متابعة التنسيق</vt:lpstr>
      <vt:lpstr>PowerPoint Presentation</vt:lpstr>
      <vt:lpstr>PowerPoint Presentation</vt:lpstr>
      <vt:lpstr>التنسيق في إدارة الحالة</vt:lpstr>
      <vt:lpstr>مع من يتم التنسيق في إدارة الحالة</vt:lpstr>
      <vt:lpstr>خطوات التنسيق</vt:lpstr>
      <vt:lpstr>مؤتمر الحالة</vt:lpstr>
      <vt:lpstr>نصائح مؤتمر الحالة</vt:lpstr>
      <vt:lpstr>نقاط التعلم الأساسية</vt:lpstr>
      <vt:lpstr>الجلسة ٥  إغلاق الوحدة</vt:lpstr>
      <vt:lpstr>أهداف التعلم</vt:lpstr>
      <vt:lpstr>نهاية الوحدة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Ilse Van der Straeten</dc:creator>
  <cp:lastModifiedBy>Ilse Van der Straeten</cp:lastModifiedBy>
  <cp:revision>3</cp:revision>
  <dcterms:created xsi:type="dcterms:W3CDTF">2023-02-08T15:06:31Z</dcterms:created>
  <dcterms:modified xsi:type="dcterms:W3CDTF">2023-04-17T14:54:16Z</dcterms:modified>
</cp:coreProperties>
</file>