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60" r:id="rId3"/>
    <p:sldId id="258" r:id="rId4"/>
    <p:sldId id="324" r:id="rId5"/>
    <p:sldId id="261" r:id="rId6"/>
    <p:sldId id="262" r:id="rId7"/>
    <p:sldId id="2615" r:id="rId8"/>
    <p:sldId id="2601" r:id="rId9"/>
    <p:sldId id="2609" r:id="rId10"/>
    <p:sldId id="2618" r:id="rId11"/>
    <p:sldId id="2605" r:id="rId12"/>
    <p:sldId id="2619" r:id="rId13"/>
    <p:sldId id="271" r:id="rId14"/>
    <p:sldId id="2606" r:id="rId15"/>
    <p:sldId id="2891" r:id="rId16"/>
    <p:sldId id="2893" r:id="rId17"/>
    <p:sldId id="2604" r:id="rId18"/>
    <p:sldId id="2925" r:id="rId19"/>
    <p:sldId id="2620" r:id="rId20"/>
    <p:sldId id="320" r:id="rId21"/>
    <p:sldId id="2889" r:id="rId22"/>
    <p:sldId id="2895" r:id="rId23"/>
    <p:sldId id="2898" r:id="rId24"/>
    <p:sldId id="2899" r:id="rId25"/>
    <p:sldId id="2900" r:id="rId26"/>
    <p:sldId id="2901" r:id="rId27"/>
    <p:sldId id="326" r:id="rId28"/>
    <p:sldId id="2621" r:id="rId29"/>
    <p:sldId id="2888" r:id="rId30"/>
    <p:sldId id="748" r:id="rId31"/>
    <p:sldId id="2863" r:id="rId32"/>
    <p:sldId id="727" r:id="rId33"/>
    <p:sldId id="2926" r:id="rId34"/>
    <p:sldId id="2904" r:id="rId35"/>
    <p:sldId id="2916" r:id="rId36"/>
    <p:sldId id="351" r:id="rId37"/>
    <p:sldId id="2917" r:id="rId38"/>
    <p:sldId id="2897" r:id="rId39"/>
    <p:sldId id="2922" r:id="rId40"/>
    <p:sldId id="2918" r:id="rId41"/>
    <p:sldId id="2902" r:id="rId42"/>
    <p:sldId id="2919" r:id="rId43"/>
    <p:sldId id="2920" r:id="rId44"/>
    <p:sldId id="2921" r:id="rId45"/>
    <p:sldId id="2892" r:id="rId46"/>
    <p:sldId id="2927" r:id="rId47"/>
    <p:sldId id="279" r:id="rId48"/>
    <p:sldId id="2928" r:id="rId49"/>
    <p:sldId id="280" r:id="rId50"/>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26CEA32-D512-48FA-A2DF-4222AEF1164B}">
          <p14:sldIdLst>
            <p14:sldId id="257"/>
          </p14:sldIdLst>
        </p14:section>
        <p14:section name="Session 1" id="{D9404E1A-3BC6-449B-84ED-497BBC467B93}">
          <p14:sldIdLst>
            <p14:sldId id="260"/>
            <p14:sldId id="258"/>
            <p14:sldId id="324"/>
            <p14:sldId id="261"/>
            <p14:sldId id="262"/>
            <p14:sldId id="2615"/>
          </p14:sldIdLst>
        </p14:section>
        <p14:section name="Session 2" id="{A19BC6CF-22C0-4D06-9797-C4CFE1908D6F}">
          <p14:sldIdLst>
            <p14:sldId id="2601"/>
            <p14:sldId id="2609"/>
            <p14:sldId id="2618"/>
            <p14:sldId id="2605"/>
            <p14:sldId id="2619"/>
            <p14:sldId id="271"/>
            <p14:sldId id="2606"/>
            <p14:sldId id="2891"/>
            <p14:sldId id="2893"/>
            <p14:sldId id="2604"/>
            <p14:sldId id="2925"/>
            <p14:sldId id="2620"/>
            <p14:sldId id="320"/>
          </p14:sldIdLst>
        </p14:section>
        <p14:section name="Session 3" id="{AC296250-C170-4BE5-8819-37C683F01AC9}">
          <p14:sldIdLst>
            <p14:sldId id="2889"/>
            <p14:sldId id="2895"/>
            <p14:sldId id="2898"/>
            <p14:sldId id="2899"/>
            <p14:sldId id="2900"/>
            <p14:sldId id="2901"/>
            <p14:sldId id="326"/>
          </p14:sldIdLst>
        </p14:section>
        <p14:section name="Session 4" id="{291D3456-41B5-4211-B8B5-040E670D1AEA}">
          <p14:sldIdLst>
            <p14:sldId id="2621"/>
            <p14:sldId id="2888"/>
            <p14:sldId id="748"/>
            <p14:sldId id="2863"/>
            <p14:sldId id="727"/>
            <p14:sldId id="2926"/>
            <p14:sldId id="2904"/>
            <p14:sldId id="2916"/>
            <p14:sldId id="351"/>
            <p14:sldId id="2917"/>
            <p14:sldId id="2897"/>
            <p14:sldId id="2922"/>
            <p14:sldId id="2918"/>
          </p14:sldIdLst>
        </p14:section>
        <p14:section name="Session 5" id="{BC2C4BFA-1A19-4775-983F-D7912A3D4E76}">
          <p14:sldIdLst>
            <p14:sldId id="2902"/>
            <p14:sldId id="2919"/>
            <p14:sldId id="2920"/>
            <p14:sldId id="2921"/>
            <p14:sldId id="2892"/>
            <p14:sldId id="2927"/>
          </p14:sldIdLst>
        </p14:section>
        <p14:section name="Session 6" id="{3B487661-DC60-4313-B55A-E0D4AE4C7E8A}">
          <p14:sldIdLst>
            <p14:sldId id="279"/>
            <p14:sldId id="2928"/>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B7A443-5A76-6AEC-D28E-95873D0A5E92}" name="Michelle Khoza" initials="MK" userId="S::administrator@little-fish.co::b4ee92c7-73cf-4698-99b6-469fc95853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se Van der Straeten" initials="IVdS" lastIdx="45" clrIdx="0">
    <p:extLst>
      <p:ext uri="{19B8F6BF-5375-455C-9EA6-DF929625EA0E}">
        <p15:presenceInfo xmlns:p15="http://schemas.microsoft.com/office/powerpoint/2012/main" userId="S::Ilse.VanderStraeten@rescue.org::48c204e9-4447-4a09-a8d3-af2f3980ba4f" providerId="AD"/>
      </p:ext>
    </p:extLst>
  </p:cmAuthor>
  <p:cmAuthor id="2" name="Mei Lian Tjia" initials="MT" lastIdx="1" clrIdx="1">
    <p:extLst>
      <p:ext uri="{19B8F6BF-5375-455C-9EA6-DF929625EA0E}">
        <p15:presenceInfo xmlns:p15="http://schemas.microsoft.com/office/powerpoint/2012/main" userId="ddf7d57d6b02818b" providerId="Windows Live"/>
      </p:ext>
    </p:extLst>
  </p:cmAuthor>
  <p:cmAuthor id="3" name="Michelle Khoza" initials="MK" lastIdx="12" clrIdx="2">
    <p:extLst>
      <p:ext uri="{19B8F6BF-5375-455C-9EA6-DF929625EA0E}">
        <p15:presenceInfo xmlns:p15="http://schemas.microsoft.com/office/powerpoint/2012/main" userId="S::administrator@little-fish.co::b4ee92c7-73cf-4698-99b6-469fc9585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174" autoAdjust="0"/>
    <p:restoredTop sz="77170" autoAdjust="0"/>
  </p:normalViewPr>
  <p:slideViewPr>
    <p:cSldViewPr snapToGrid="0">
      <p:cViewPr varScale="1">
        <p:scale>
          <a:sx n="54" d="100"/>
          <a:sy n="54" d="100"/>
        </p:scale>
        <p:origin x="1218" y="30"/>
      </p:cViewPr>
      <p:guideLst/>
    </p:cSldViewPr>
  </p:slideViewPr>
  <p:notesTextViewPr>
    <p:cViewPr>
      <p:scale>
        <a:sx n="1" d="1"/>
        <a:sy n="1" d="1"/>
      </p:scale>
      <p:origin x="0" y="0"/>
    </p:cViewPr>
  </p:notesTextViewPr>
  <p:sorterViewPr>
    <p:cViewPr>
      <p:scale>
        <a:sx n="100" d="100"/>
        <a:sy n="100" d="100"/>
      </p:scale>
      <p:origin x="0" y="-16188"/>
    </p:cViewPr>
  </p:sorterViewPr>
  <p:notesViewPr>
    <p:cSldViewPr snapToGrid="0">
      <p:cViewPr>
        <p:scale>
          <a:sx n="50" d="100"/>
          <a:sy n="50" d="100"/>
        </p:scale>
        <p:origin x="2673" y="1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7837" y="4229101"/>
            <a:ext cx="6143625" cy="5442608"/>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1" name="Slide Image Placeholder 4">
            <a:extLst>
              <a:ext uri="{FF2B5EF4-FFF2-40B4-BE49-F238E27FC236}">
                <a16:creationId xmlns:a16="http://schemas.microsoft.com/office/drawing/2014/main" id="{025A428A-C429-079F-4DCF-E76470284E93}"/>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a:p>
        </p:txBody>
      </p:sp>
    </p:spTree>
    <p:extLst>
      <p:ext uri="{BB962C8B-B14F-4D97-AF65-F5344CB8AC3E}">
        <p14:creationId xmlns:p14="http://schemas.microsoft.com/office/powerpoint/2010/main" val="192830098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5" name="Google Shape;235;p1:notes"/>
          <p:cNvSpPr txBox="1">
            <a:spLocks noGrp="1"/>
          </p:cNvSpPr>
          <p:nvPr>
            <p:ph type="body" idx="1"/>
          </p:nvPr>
        </p:nvSpPr>
        <p:spPr/>
        <p:txBody>
          <a:bodyPr/>
          <a:lstStyle/>
          <a:p>
            <a:pPr marL="0" indent="0" algn="r" rtl="1">
              <a:buNone/>
            </a:pPr>
            <a:r>
              <a:rPr lang="en-US" b="1" dirty="0">
                <a:sym typeface="Arial"/>
              </a:rPr>
              <a:t>مرحباً</a:t>
            </a:r>
            <a:endParaRPr lang="en-US" dirty="0">
              <a:sym typeface="Arial"/>
            </a:endParaRPr>
          </a:p>
          <a:p>
            <a:pPr algn="r" rtl="1"/>
            <a:r>
              <a:rPr lang="ar-SA" dirty="0">
                <a:sym typeface="Arial"/>
              </a:rPr>
              <a:t>الت</a:t>
            </a:r>
            <a:r>
              <a:rPr lang="en-US" dirty="0">
                <a:sym typeface="Arial"/>
              </a:rPr>
              <a:t>رح</a:t>
            </a:r>
            <a:r>
              <a:rPr lang="ar-SA" dirty="0">
                <a:sym typeface="Arial"/>
              </a:rPr>
              <a:t>ي</a:t>
            </a:r>
            <a:r>
              <a:rPr lang="en-US" dirty="0">
                <a:sym typeface="Arial"/>
              </a:rPr>
              <a:t>ب بالمشاركين</a:t>
            </a:r>
            <a:r>
              <a:rPr lang="ar-SA" dirty="0">
                <a:sym typeface="Arial"/>
              </a:rPr>
              <a:t> و المشاركات</a:t>
            </a:r>
            <a:endParaRPr lang="en-US" dirty="0">
              <a:sym typeface="Arial"/>
            </a:endParaRPr>
          </a:p>
          <a:p>
            <a:pPr algn="r" rtl="1"/>
            <a:r>
              <a:rPr lang="ar-SA" dirty="0">
                <a:sym typeface="Arial"/>
              </a:rPr>
              <a:t>ال</a:t>
            </a:r>
            <a:r>
              <a:rPr lang="en-US" dirty="0">
                <a:sym typeface="Arial"/>
              </a:rPr>
              <a:t>تأكد من توقيع الجميع على ورقة الحضور</a:t>
            </a:r>
          </a:p>
          <a:p>
            <a:pPr algn="r" rtl="1"/>
            <a:endParaRPr lang="en-US" dirty="0"/>
          </a:p>
        </p:txBody>
      </p:sp>
      <p:sp>
        <p:nvSpPr>
          <p:cNvPr id="3" name="Slide Image Placeholder 2">
            <a:extLst>
              <a:ext uri="{FF2B5EF4-FFF2-40B4-BE49-F238E27FC236}">
                <a16:creationId xmlns:a16="http://schemas.microsoft.com/office/drawing/2014/main" id="{B7125274-6598-5CED-69B4-84B6190EA18C}"/>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72A9726-F264-94FB-9367-95492D560DA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يشمل الوعي الذاتي الوعي الذاتي الداخلي والخارجي. كلاهما مهم لأخصائيي الحالة.</a:t>
            </a:r>
          </a:p>
          <a:p>
            <a:pPr lvl="1" algn="r" rtl="1"/>
            <a:r>
              <a:rPr lang="en-GB" b="1" i="1" dirty="0"/>
              <a:t>الوعي الذاتي الداخلي:</a:t>
            </a:r>
            <a:r>
              <a:rPr lang="en-GB" i="1" dirty="0"/>
              <a:t>رؤية نفسك بوضوح ومعرفة نقاط قوتك وضعفك والتعرف على مشاعرك</a:t>
            </a:r>
          </a:p>
          <a:p>
            <a:pPr lvl="1" algn="r" rtl="1"/>
            <a:r>
              <a:rPr lang="en-GB" b="1" i="1" dirty="0"/>
              <a:t>الوعي الذاتي الخارجي:</a:t>
            </a:r>
            <a:r>
              <a:rPr lang="en-GB" i="1" dirty="0"/>
              <a:t>فهم كيف يراك الآخرون</a:t>
            </a:r>
          </a:p>
          <a:p>
            <a:pPr algn="r" rtl="1"/>
            <a:r>
              <a:rPr lang="en-GB" dirty="0"/>
              <a:t>عرض الشريحة</a:t>
            </a:r>
          </a:p>
          <a:p>
            <a:pPr algn="r" rtl="1"/>
            <a:r>
              <a:rPr lang="en-GB" i="1" dirty="0"/>
              <a:t>الوعي الذاتي الخارجي</a:t>
            </a:r>
          </a:p>
          <a:p>
            <a:pPr lvl="1" algn="r" rtl="1"/>
            <a:r>
              <a:rPr lang="en-GB" i="1" dirty="0"/>
              <a:t> فهم كيف ير</a:t>
            </a:r>
            <a:r>
              <a:rPr lang="ar-SA" i="1" dirty="0"/>
              <a:t>اك</a:t>
            </a:r>
            <a:r>
              <a:rPr lang="en-GB" i="1" dirty="0"/>
              <a:t> الطفل أو الوالد أو مقدم الرعاية مفيد جدًا عند التواصل معهم وبناء علاقة ثقة.</a:t>
            </a:r>
          </a:p>
          <a:p>
            <a:pPr lvl="1" algn="r" rtl="1"/>
            <a:r>
              <a:rPr lang="en-GB" i="1" dirty="0"/>
              <a:t>على سبيل المثال</a:t>
            </a:r>
            <a:r>
              <a:rPr lang="ar-SA" i="1" dirty="0"/>
              <a:t>، </a:t>
            </a:r>
            <a:r>
              <a:rPr lang="en-GB" i="1" dirty="0"/>
              <a:t>عندما يكون الطفل معرضًا لخطر ال</a:t>
            </a:r>
            <a:r>
              <a:rPr lang="ar-SA" i="1" dirty="0"/>
              <a:t>إيداع</a:t>
            </a:r>
            <a:r>
              <a:rPr lang="en-GB" i="1" dirty="0"/>
              <a:t> خارج المنزل فقد ينظر إليك الوالد أو مقدم الرعاية على أن</a:t>
            </a:r>
            <a:r>
              <a:rPr lang="ar-SA" i="1" dirty="0"/>
              <a:t>ك</a:t>
            </a:r>
            <a:r>
              <a:rPr lang="en-GB" i="1" dirty="0"/>
              <a:t> تهديد.</a:t>
            </a:r>
          </a:p>
          <a:p>
            <a:pPr algn="r" rtl="1"/>
            <a:r>
              <a:rPr lang="en-GB" i="1" dirty="0"/>
              <a:t>الوعي الذاتي الداخلي</a:t>
            </a:r>
          </a:p>
          <a:p>
            <a:pPr lvl="1" algn="r" rtl="1"/>
            <a:r>
              <a:rPr lang="en-GB" i="1" dirty="0"/>
              <a:t>يمكن أن يكون فهم مشاعرك وكيف تشعر </a:t>
            </a:r>
            <a:r>
              <a:rPr lang="ar-SA" i="1" dirty="0"/>
              <a:t>بأشياء معينة </a:t>
            </a:r>
            <a:r>
              <a:rPr lang="en-GB" i="1" dirty="0"/>
              <a:t>مفي</a:t>
            </a:r>
            <a:r>
              <a:rPr lang="ar-SA" i="1" dirty="0"/>
              <a:t>د</a:t>
            </a:r>
            <a:r>
              <a:rPr lang="en-GB" i="1" dirty="0"/>
              <a:t> جدًا عند أخذ وجهات نظر الآخرين والاستجابة بتعاطف.</a:t>
            </a:r>
          </a:p>
          <a:p>
            <a:pPr lvl="1" algn="r" rtl="1"/>
            <a:r>
              <a:rPr lang="en-GB" i="1" dirty="0"/>
              <a:t>على سبيل المثال</a:t>
            </a:r>
            <a:r>
              <a:rPr lang="ar-SA" i="1" dirty="0"/>
              <a:t>، </a:t>
            </a:r>
            <a:r>
              <a:rPr lang="en-GB" i="1" dirty="0"/>
              <a:t>التفكير في لحظة شعرت فيها بالعجز وكيف أثرت عليك قد يكون مفيدًا عند التواصل مع الأطفال أو ال</a:t>
            </a:r>
            <a:r>
              <a:rPr lang="ar-SA" i="1" dirty="0"/>
              <a:t>والدين</a:t>
            </a:r>
            <a:r>
              <a:rPr lang="en-GB" i="1" dirty="0"/>
              <a:t> أو مقدمي الرعاية الذين يشعرون بالعجز واليأس.</a:t>
            </a:r>
          </a:p>
          <a:p>
            <a:pPr lvl="2" algn="r" rtl="1"/>
            <a:endParaRPr lang="en-GB" dirty="0"/>
          </a:p>
          <a:p>
            <a:pPr marL="0" indent="0" algn="r" rtl="1">
              <a:buNone/>
            </a:pPr>
            <a:r>
              <a:rPr lang="en-GB" dirty="0"/>
              <a:t>المصدر: تاشا</a:t>
            </a:r>
            <a:r>
              <a:rPr lang="en-GB" dirty="0" err="1"/>
              <a:t>يوريش</a:t>
            </a:r>
            <a:r>
              <a:rPr lang="en-GB" dirty="0"/>
              <a:t>. </a:t>
            </a:r>
            <a:r>
              <a:rPr lang="ar-SA" dirty="0"/>
              <a:t>(٢٠١٨). </a:t>
            </a:r>
            <a:r>
              <a:rPr lang="en-GB" i="1" dirty="0"/>
              <a:t>ما هو الوعي الذاتي حقًا (وكيفية تنميته).</a:t>
            </a:r>
            <a:r>
              <a:rPr lang="en-GB" dirty="0"/>
              <a:t>مراجعة أعمال هارفارد.</a:t>
            </a:r>
          </a:p>
          <a:p>
            <a:pPr algn="r" rtl="1"/>
            <a:endParaRPr lang="en-BE" dirty="0"/>
          </a:p>
        </p:txBody>
      </p:sp>
      <p:sp>
        <p:nvSpPr>
          <p:cNvPr id="6" name="Slide Image Placeholder 5">
            <a:extLst>
              <a:ext uri="{FF2B5EF4-FFF2-40B4-BE49-F238E27FC236}">
                <a16:creationId xmlns:a16="http://schemas.microsoft.com/office/drawing/2014/main" id="{C06454D8-8223-3D84-0C6E-A9726F157D9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D6701BE-D905-DE26-8457-45C2B6C9B8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10</a:t>
            </a:fld>
            <a:endParaRPr lang="en-US" sz="1200">
              <a:latin typeface="+mn-lt"/>
            </a:endParaRPr>
          </a:p>
        </p:txBody>
      </p:sp>
    </p:spTree>
    <p:extLst>
      <p:ext uri="{BB962C8B-B14F-4D97-AF65-F5344CB8AC3E}">
        <p14:creationId xmlns:p14="http://schemas.microsoft.com/office/powerpoint/2010/main" val="54083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nl-BE" b="1" dirty="0"/>
          </a:p>
          <a:p>
            <a:pPr algn="r" rtl="1"/>
            <a:r>
              <a:rPr lang="en-GB" i="1" noProof="0" dirty="0"/>
              <a:t>يمكن أيضًا تصور الوعي الذاتي من خلال نافذة جوهاري.</a:t>
            </a:r>
          </a:p>
          <a:p>
            <a:pPr lvl="1" algn="r" rtl="1"/>
            <a:r>
              <a:rPr lang="en-GB" i="1" noProof="0" dirty="0"/>
              <a:t>ما نعرفه بأنفسنا هو جزء من وعينا الذاتي (الجانب الأيسر).</a:t>
            </a:r>
          </a:p>
          <a:p>
            <a:pPr algn="r" rtl="1"/>
            <a:r>
              <a:rPr lang="en-GB" noProof="0" dirty="0"/>
              <a:t>عرض الشريحة</a:t>
            </a:r>
          </a:p>
          <a:p>
            <a:pPr lvl="1" algn="r" rtl="1"/>
            <a:r>
              <a:rPr lang="ar-SA" i="1" dirty="0"/>
              <a:t>علني</a:t>
            </a:r>
            <a:r>
              <a:rPr lang="en-US" i="1" dirty="0"/>
              <a:t>: الجميع يعرف ذلك. أنت تعرف ذلك والآخرون يعرفون ذلك أيضًا.</a:t>
            </a:r>
          </a:p>
          <a:p>
            <a:pPr lvl="1" algn="r" rtl="1"/>
            <a:r>
              <a:rPr lang="ar-SA" i="1" dirty="0"/>
              <a:t>محجوب</a:t>
            </a:r>
            <a:r>
              <a:rPr lang="en-US" i="1" dirty="0"/>
              <a:t>: يعرف الآخرون هذا عنك لكنك </a:t>
            </a:r>
            <a:r>
              <a:rPr lang="ar-SA" i="1" dirty="0"/>
              <a:t>لاترى </a:t>
            </a:r>
            <a:r>
              <a:rPr lang="en-US" i="1" dirty="0"/>
              <a:t>ذلك</a:t>
            </a:r>
            <a:r>
              <a:rPr lang="ar-SA" i="1" dirty="0"/>
              <a:t> (غير معروف بالنسبة لك)</a:t>
            </a:r>
            <a:r>
              <a:rPr lang="en-US" i="1" dirty="0"/>
              <a:t>.</a:t>
            </a:r>
          </a:p>
          <a:p>
            <a:pPr lvl="1" algn="r" rtl="1"/>
            <a:r>
              <a:rPr lang="ar-SA" i="1" dirty="0"/>
              <a:t>مخفي (مخبَّئ)</a:t>
            </a:r>
            <a:r>
              <a:rPr lang="en-US" i="1" dirty="0"/>
              <a:t>: أنت تعرف هذا عن نفسك لكن الآخر</a:t>
            </a:r>
            <a:r>
              <a:rPr lang="ar-SA" i="1" dirty="0"/>
              <a:t>و</a:t>
            </a:r>
            <a:r>
              <a:rPr lang="en-US" i="1" dirty="0"/>
              <a:t>ن لا يعرفون ذلك. لدينا جميعًا أشياء مخفية عن الآخرين</a:t>
            </a:r>
            <a:r>
              <a:rPr lang="ar-SA" i="1" dirty="0"/>
              <a:t>، </a:t>
            </a:r>
            <a:r>
              <a:rPr lang="en-US" i="1" dirty="0"/>
              <a:t>أشياء نريد أن </a:t>
            </a:r>
            <a:r>
              <a:rPr lang="ar-SA" i="1" dirty="0"/>
              <a:t>نبقيها سرية</a:t>
            </a:r>
            <a:r>
              <a:rPr lang="en-US" i="1" dirty="0"/>
              <a:t> وهذا جيد.</a:t>
            </a:r>
          </a:p>
          <a:p>
            <a:pPr lvl="1" algn="r" rtl="1"/>
            <a:r>
              <a:rPr lang="ar-SA" i="1" dirty="0"/>
              <a:t>مجهول</a:t>
            </a:r>
            <a:r>
              <a:rPr lang="en-US" i="1" dirty="0"/>
              <a:t>: نحن لا نعرف شيئًا عنه والآخرون لا يعرفون عنه أيضًا. وبالتالي فهو غير معروف</a:t>
            </a:r>
            <a:r>
              <a:rPr lang="ar-SA" i="1" dirty="0"/>
              <a:t> (مجهول)</a:t>
            </a:r>
            <a:r>
              <a:rPr lang="en-US" i="1" dirty="0"/>
              <a:t>.</a:t>
            </a:r>
          </a:p>
          <a:p>
            <a:pPr lvl="2" algn="r" rtl="1"/>
            <a:r>
              <a:rPr lang="en-US" i="1" dirty="0"/>
              <a:t>هذه في الغالب أشياء لا يجب ملاحظتها بشكل مباشر.</a:t>
            </a:r>
          </a:p>
          <a:p>
            <a:pPr lvl="2" algn="r" rtl="1"/>
            <a:r>
              <a:rPr lang="en-US" i="1" dirty="0"/>
              <a:t>بمجرد أن </a:t>
            </a:r>
            <a:r>
              <a:rPr lang="ar-SA" i="1" dirty="0"/>
              <a:t>تصبح </a:t>
            </a:r>
            <a:r>
              <a:rPr lang="en-US" i="1" dirty="0"/>
              <a:t>معروف</a:t>
            </a:r>
            <a:r>
              <a:rPr lang="ar-SA" i="1" dirty="0"/>
              <a:t>ة، </a:t>
            </a:r>
            <a:r>
              <a:rPr lang="en-US" i="1" dirty="0"/>
              <a:t> غالبًا من خلال التفكير الذاتي العميق يمكن أن يصبح مجالًا للنمو الشخصي.</a:t>
            </a:r>
          </a:p>
          <a:p>
            <a:pPr algn="r" rtl="1"/>
            <a:endParaRPr lang="nl-BE" dirty="0"/>
          </a:p>
          <a:p>
            <a:pPr marL="0" indent="0" algn="r" rtl="1">
              <a:buNone/>
            </a:pPr>
            <a:r>
              <a:rPr lang="en-GB" b="1" noProof="0" dirty="0"/>
              <a:t>خاتمة</a:t>
            </a:r>
          </a:p>
          <a:p>
            <a:pPr algn="r" rtl="1"/>
            <a:r>
              <a:rPr lang="en-GB" i="1" noProof="0" dirty="0"/>
              <a:t>وعينا الذاتي</a:t>
            </a:r>
            <a:r>
              <a:rPr lang="ar-SA" i="1" noProof="0" dirty="0"/>
              <a:t> </a:t>
            </a:r>
            <a:r>
              <a:rPr lang="en-GB" i="1" dirty="0"/>
              <a:t>-</a:t>
            </a:r>
            <a:r>
              <a:rPr lang="en-GB" i="1" noProof="0" dirty="0"/>
              <a:t>ما نعرفه - يمكن أن يزداد بمرور الوقت.</a:t>
            </a:r>
          </a:p>
          <a:p>
            <a:pPr lvl="1" algn="r" rtl="1"/>
            <a:r>
              <a:rPr lang="en-GB" i="1" noProof="0" dirty="0"/>
              <a:t>من خلال التواصل والت</a:t>
            </a:r>
            <a:r>
              <a:rPr lang="ar-SA" i="1" noProof="0" dirty="0"/>
              <a:t>أمل، </a:t>
            </a:r>
            <a:r>
              <a:rPr lang="en-GB" i="1" noProof="0" dirty="0"/>
              <a:t>يبدأ ما هو </a:t>
            </a:r>
            <a:r>
              <a:rPr lang="ar-SA" i="1" noProof="0" dirty="0"/>
              <a:t>محجوب</a:t>
            </a:r>
            <a:r>
              <a:rPr lang="en-GB" i="1" noProof="0" dirty="0"/>
              <a:t> في الانكماش ويصبح مفتوحًا</a:t>
            </a:r>
            <a:r>
              <a:rPr lang="ar-SA" i="1" noProof="0" dirty="0"/>
              <a:t>/علنياً.</a:t>
            </a:r>
            <a:endParaRPr lang="en-GB" i="1" noProof="0" dirty="0"/>
          </a:p>
          <a:p>
            <a:pPr lvl="1" algn="r" rtl="1"/>
            <a:r>
              <a:rPr lang="en-GB" i="1" noProof="0" dirty="0"/>
              <a:t>سيستغرق هذا وقتًا لأنه غالبًا ما يتطلب ملاحظات صريحة وصادقة من الآخرين أو المواقف التي نواجه فيها أنفسنا.</a:t>
            </a:r>
          </a:p>
          <a:p>
            <a:pPr algn="r" rtl="1"/>
            <a:r>
              <a:rPr lang="en-GB" i="1" noProof="0" dirty="0"/>
              <a:t>إن موقفك واستعدادك للاستماع إلى الآخرين والتفكير والتعلم أمر مهم للغاية.</a:t>
            </a:r>
          </a:p>
          <a:p>
            <a:pPr lvl="1" algn="r" rtl="1"/>
            <a:r>
              <a:rPr lang="en-GB" i="1" noProof="0" dirty="0"/>
              <a:t>عندما لا نكون منفتحين على ردود الفعل الصادقة ولا نكون مستعدين للتفكير أو استجواب أنفسنا</a:t>
            </a:r>
            <a:r>
              <a:rPr lang="ar-SA" i="1" noProof="0" dirty="0"/>
              <a:t>، </a:t>
            </a:r>
            <a:r>
              <a:rPr lang="en-GB" i="1" noProof="0" dirty="0"/>
              <a:t>سوف يتقلص الجزء المفتوح </a:t>
            </a:r>
            <a:r>
              <a:rPr lang="ar-SA" i="1" noProof="0" dirty="0"/>
              <a:t>و ينمو المجال المحجوب</a:t>
            </a:r>
            <a:r>
              <a:rPr lang="en-GB" i="1" noProof="0" dirty="0"/>
              <a:t> لدينا.</a:t>
            </a:r>
          </a:p>
        </p:txBody>
      </p:sp>
      <p:sp>
        <p:nvSpPr>
          <p:cNvPr id="6" name="Slide Image Placeholder 5">
            <a:extLst>
              <a:ext uri="{FF2B5EF4-FFF2-40B4-BE49-F238E27FC236}">
                <a16:creationId xmlns:a16="http://schemas.microsoft.com/office/drawing/2014/main" id="{D747FE62-7D3E-6001-8C99-B213056EDC0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29ED47D-1AF2-600A-370D-B4F617C263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11</a:t>
            </a:fld>
            <a:endParaRPr lang="en-US" sz="1200">
              <a:latin typeface="+mn-lt"/>
            </a:endParaRPr>
          </a:p>
        </p:txBody>
      </p:sp>
    </p:spTree>
    <p:extLst>
      <p:ext uri="{BB962C8B-B14F-4D97-AF65-F5344CB8AC3E}">
        <p14:creationId xmlns:p14="http://schemas.microsoft.com/office/powerpoint/2010/main" val="4188619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يمكن أن يكون هناك العديد من الحواجز التي تحول دون زيادة وعينا الذاتي.</a:t>
            </a:r>
          </a:p>
          <a:p>
            <a:pPr algn="r" rtl="1"/>
            <a:r>
              <a:rPr lang="en-GB" dirty="0"/>
              <a:t>عرض الشريحة</a:t>
            </a:r>
          </a:p>
          <a:p>
            <a:pPr algn="r" rtl="1"/>
            <a:r>
              <a:rPr lang="en-GB" i="1" dirty="0"/>
              <a:t>قلة </a:t>
            </a:r>
            <a:r>
              <a:rPr lang="ar-SA" i="1" dirty="0"/>
              <a:t>الملاحظات</a:t>
            </a:r>
            <a:endParaRPr lang="en-GB" i="1" dirty="0"/>
          </a:p>
          <a:p>
            <a:pPr lvl="1" algn="r" rtl="1"/>
            <a:r>
              <a:rPr lang="en-GB" i="1" dirty="0"/>
              <a:t>يمكن أن تكون هناك أسباب متعددة لعدم مشاركة التعليقات</a:t>
            </a:r>
            <a:r>
              <a:rPr lang="ar-SA" i="1" dirty="0"/>
              <a:t>/الملاحظات</a:t>
            </a:r>
            <a:r>
              <a:rPr lang="en-GB" i="1" dirty="0"/>
              <a:t> بشكل متكرر.</a:t>
            </a:r>
          </a:p>
          <a:p>
            <a:pPr lvl="1" algn="r" rtl="1"/>
            <a:r>
              <a:rPr lang="en-GB" i="1" dirty="0"/>
              <a:t>قد نشعر بعدم الارتياح عندما نسمع عن </a:t>
            </a:r>
            <a:r>
              <a:rPr lang="ar-SA" i="1" dirty="0"/>
              <a:t>ال</a:t>
            </a:r>
            <a:r>
              <a:rPr lang="en-GB" i="1" dirty="0"/>
              <a:t>مجالات</a:t>
            </a:r>
            <a:r>
              <a:rPr lang="ar-SA" i="1" dirty="0"/>
              <a:t> لتطورنا</a:t>
            </a:r>
            <a:endParaRPr lang="en-GB" i="1" dirty="0"/>
          </a:p>
          <a:p>
            <a:pPr lvl="1" algn="r" rtl="1"/>
            <a:r>
              <a:rPr lang="en-GB" i="1" dirty="0"/>
              <a:t>قد نخاف من أن يتم الحكم علينا بشكل سلبي</a:t>
            </a:r>
          </a:p>
          <a:p>
            <a:pPr lvl="1" algn="r" rtl="1"/>
            <a:r>
              <a:rPr lang="en-GB" i="1" dirty="0"/>
              <a:t>قد نشك في كفاءة الشخص الذي يشارك التعليقات ونفترض أنه ليس لديه أي شيء مفيد لمشاركته</a:t>
            </a:r>
          </a:p>
          <a:p>
            <a:pPr lvl="1" algn="r" rtl="1"/>
            <a:r>
              <a:rPr lang="en-GB" i="1" dirty="0"/>
              <a:t>تتحمل المنظمات أيضًا مسؤولية ويمكن أن تخلق حواجز أمام ال</a:t>
            </a:r>
            <a:r>
              <a:rPr lang="ar-SA" i="1" dirty="0"/>
              <a:t>ملاحظات</a:t>
            </a:r>
            <a:endParaRPr lang="en-GB" i="1" dirty="0"/>
          </a:p>
          <a:p>
            <a:pPr lvl="2" algn="r" rtl="1"/>
            <a:r>
              <a:rPr lang="en-GB" i="1" dirty="0"/>
              <a:t>على سبيل المثال</a:t>
            </a:r>
            <a:r>
              <a:rPr lang="ar-SA" i="1" dirty="0"/>
              <a:t>، </a:t>
            </a:r>
            <a:r>
              <a:rPr lang="en-GB" i="1" dirty="0"/>
              <a:t>عندما لا يكون هناك هيكل إشراف وتوجيه</a:t>
            </a:r>
          </a:p>
          <a:p>
            <a:pPr lvl="2" algn="r" rtl="1"/>
            <a:r>
              <a:rPr lang="en-GB" i="1" dirty="0"/>
              <a:t>على سبيل المثال</a:t>
            </a:r>
            <a:r>
              <a:rPr lang="ar-SA" i="1" dirty="0"/>
              <a:t>، </a:t>
            </a:r>
            <a:r>
              <a:rPr lang="en-GB" i="1" dirty="0"/>
              <a:t>عندما لا يكون هناك م</a:t>
            </a:r>
            <a:r>
              <a:rPr lang="ar-SA" i="1" dirty="0"/>
              <a:t>ساحة</a:t>
            </a:r>
            <a:r>
              <a:rPr lang="en-GB" i="1" dirty="0"/>
              <a:t> آمن</a:t>
            </a:r>
            <a:r>
              <a:rPr lang="ar-SA" i="1" dirty="0"/>
              <a:t>ة</a:t>
            </a:r>
            <a:r>
              <a:rPr lang="en-GB" i="1" dirty="0"/>
              <a:t> لمشاركة الملاحظات</a:t>
            </a:r>
            <a:r>
              <a:rPr lang="ar-SA" i="1" dirty="0"/>
              <a:t> مع </a:t>
            </a:r>
            <a:r>
              <a:rPr lang="en-GB" i="1" dirty="0"/>
              <a:t>أ</a:t>
            </a:r>
            <a:r>
              <a:rPr lang="ar-SA" i="1" dirty="0"/>
              <a:t>شخاص أعلى</a:t>
            </a:r>
            <a:r>
              <a:rPr lang="en-GB" i="1" dirty="0"/>
              <a:t> أو بين الأقران</a:t>
            </a:r>
          </a:p>
          <a:p>
            <a:pPr algn="r" rtl="1"/>
            <a:r>
              <a:rPr lang="en-GB" i="1" dirty="0"/>
              <a:t>تجاهل مشاعرنا وعواطفنا</a:t>
            </a:r>
          </a:p>
          <a:p>
            <a:pPr lvl="1" algn="r" rtl="1"/>
            <a:r>
              <a:rPr lang="en-GB" i="1" dirty="0"/>
              <a:t>عندما نركز على العقلاني</a:t>
            </a:r>
            <a:r>
              <a:rPr lang="ar-SA" i="1" dirty="0"/>
              <a:t>ة</a:t>
            </a:r>
            <a:r>
              <a:rPr lang="en-GB" i="1" dirty="0"/>
              <a:t> من خلال ترشيدنا أو ت</a:t>
            </a:r>
            <a:r>
              <a:rPr lang="ar-SA" i="1" dirty="0"/>
              <a:t>حليل </a:t>
            </a:r>
            <a:r>
              <a:rPr lang="en-GB" i="1" dirty="0" err="1"/>
              <a:t>سلو</a:t>
            </a:r>
            <a:r>
              <a:rPr lang="ar-SA" i="1" dirty="0" err="1"/>
              <a:t>كنا، </a:t>
            </a:r>
            <a:r>
              <a:rPr lang="en-GB" i="1" dirty="0"/>
              <a:t> فإننا غالبًا ما نتجاهل مشاعرنا وعواطفنا.</a:t>
            </a:r>
          </a:p>
          <a:p>
            <a:pPr lvl="1" algn="r" rtl="1"/>
            <a:r>
              <a:rPr lang="en-GB" i="1" dirty="0"/>
              <a:t>ومع ذلك</a:t>
            </a:r>
            <a:r>
              <a:rPr lang="ar-SA" i="1" dirty="0"/>
              <a:t>، </a:t>
            </a:r>
            <a:r>
              <a:rPr lang="en-GB" i="1" dirty="0"/>
              <a:t>فإن مشاعرنا وعواطفنا تدفع تفكيرنا و</a:t>
            </a:r>
            <a:r>
              <a:rPr lang="en-GB" i="1" dirty="0" err="1"/>
              <a:t>سلوك</a:t>
            </a:r>
            <a:r>
              <a:rPr lang="ar-SA" i="1" dirty="0" err="1"/>
              <a:t>نا</a:t>
            </a:r>
            <a:r>
              <a:rPr lang="en-GB" i="1" dirty="0"/>
              <a:t> وغالبًا ما </a:t>
            </a:r>
            <a:r>
              <a:rPr lang="ar-SA" i="1" dirty="0"/>
              <a:t>تفعل</a:t>
            </a:r>
            <a:r>
              <a:rPr lang="en-GB" i="1" dirty="0"/>
              <a:t> ذلك دون أن ندرك ذلك.</a:t>
            </a:r>
          </a:p>
          <a:p>
            <a:pPr algn="r" rtl="1"/>
            <a:r>
              <a:rPr lang="en-GB" i="1" dirty="0"/>
              <a:t>التحيز الشخصي / اللاواعي</a:t>
            </a:r>
          </a:p>
          <a:p>
            <a:pPr lvl="1" algn="r" rtl="1"/>
            <a:r>
              <a:rPr lang="en-GB" i="1" dirty="0"/>
              <a:t>لدينا جميعًا عدد من التحيزات التي تساعدنا في خلق واقعنا الذاتي</a:t>
            </a:r>
          </a:p>
          <a:p>
            <a:pPr lvl="1" algn="r" rtl="1"/>
            <a:r>
              <a:rPr lang="en-GB" i="1" dirty="0"/>
              <a:t>نعطي معنى للأشياء التي تحدث وغالبًا ما يكون هذا غير موضوعي</a:t>
            </a:r>
          </a:p>
          <a:p>
            <a:pPr lvl="1" algn="r" rtl="1"/>
            <a:r>
              <a:rPr lang="en-GB" i="1" dirty="0"/>
              <a:t>تؤثر التحيزات الشخصية على كيفية رؤيتنا لأنفسنا أو تلقي معلومات عن أنفسنا وكيف نرى الآخرين</a:t>
            </a:r>
            <a:endParaRPr lang="en-GB" dirty="0"/>
          </a:p>
        </p:txBody>
      </p:sp>
      <p:sp>
        <p:nvSpPr>
          <p:cNvPr id="6" name="Slide Image Placeholder 5">
            <a:extLst>
              <a:ext uri="{FF2B5EF4-FFF2-40B4-BE49-F238E27FC236}">
                <a16:creationId xmlns:a16="http://schemas.microsoft.com/office/drawing/2014/main" id="{FBFF3FA0-C05E-E443-0C8E-8600C2313FFC}"/>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B9F9EC1-07D8-5BB3-5E2E-AFF08AFB538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12</a:t>
            </a:fld>
            <a:endParaRPr lang="en-US" sz="1200">
              <a:latin typeface="+mn-lt"/>
            </a:endParaRPr>
          </a:p>
        </p:txBody>
      </p:sp>
    </p:spTree>
    <p:extLst>
      <p:ext uri="{BB962C8B-B14F-4D97-AF65-F5344CB8AC3E}">
        <p14:creationId xmlns:p14="http://schemas.microsoft.com/office/powerpoint/2010/main" val="408326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2" name="Google Shape;522;p76:notes"/>
          <p:cNvSpPr txBox="1">
            <a:spLocks noGrp="1"/>
          </p:cNvSpPr>
          <p:nvPr>
            <p:ph type="body" idx="1"/>
          </p:nvPr>
        </p:nvSpPr>
        <p:spPr/>
        <p:txBody>
          <a:bodyPr/>
          <a:lstStyle/>
          <a:p>
            <a:pPr marL="0" indent="0" algn="r" rtl="1">
              <a:buNone/>
            </a:pPr>
            <a:r>
              <a:rPr lang="ar-SA" b="1" dirty="0"/>
              <a:t>الشرح</a:t>
            </a:r>
            <a:endParaRPr lang="en-US" b="1" dirty="0"/>
          </a:p>
          <a:p>
            <a:pPr algn="r" rtl="1"/>
            <a:r>
              <a:rPr lang="en-US" dirty="0"/>
              <a:t>عرض الشريحة</a:t>
            </a:r>
          </a:p>
          <a:p>
            <a:pPr algn="r" rtl="1"/>
            <a:r>
              <a:rPr lang="en-US" i="1" dirty="0"/>
              <a:t>من المهم أن تتلقى تعليقات</a:t>
            </a:r>
            <a:r>
              <a:rPr lang="ar-SA" i="1" dirty="0"/>
              <a:t>/ملاحظات</a:t>
            </a:r>
            <a:r>
              <a:rPr lang="en-US" i="1" dirty="0"/>
              <a:t> صادقة وبناءة من الأشخاص الذين يعرفونك ويضعون مصلحتك في الاعتبار</a:t>
            </a:r>
          </a:p>
          <a:p>
            <a:pPr algn="r" rtl="1"/>
            <a:r>
              <a:rPr lang="en-US" i="1" dirty="0"/>
              <a:t>هل لدى أي شخص أي أسئلة أو بحاجة إلى توضيح؟</a:t>
            </a:r>
          </a:p>
        </p:txBody>
      </p:sp>
      <p:sp>
        <p:nvSpPr>
          <p:cNvPr id="3" name="Slide Image Placeholder 2">
            <a:extLst>
              <a:ext uri="{FF2B5EF4-FFF2-40B4-BE49-F238E27FC236}">
                <a16:creationId xmlns:a16="http://schemas.microsoft.com/office/drawing/2014/main" id="{D2322D61-F6AA-7BE6-F125-0F0A95A84A0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26ECE8F3-7CAD-F2CD-389A-2961EA6217F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13</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i="1" dirty="0"/>
              <a:t>تدفع </a:t>
            </a:r>
            <a:r>
              <a:rPr lang="en-GB" i="1" dirty="0"/>
              <a:t>العواطف تفكيرنا و</a:t>
            </a:r>
            <a:r>
              <a:rPr lang="en-GB" i="1" dirty="0" err="1"/>
              <a:t>سلوك</a:t>
            </a:r>
            <a:r>
              <a:rPr lang="en-GB" i="1" dirty="0"/>
              <a:t> غالبًا دون أن ندرك ذلك.</a:t>
            </a:r>
          </a:p>
          <a:p>
            <a:pPr lvl="1" algn="r" rtl="1"/>
            <a:r>
              <a:rPr lang="en-GB" i="1" dirty="0"/>
              <a:t>غالبًا ما نحاول شرح أفعالنا و</a:t>
            </a:r>
            <a:r>
              <a:rPr lang="en-GB" i="1" dirty="0" err="1"/>
              <a:t>سلوكيات</a:t>
            </a:r>
            <a:r>
              <a:rPr lang="ar-SA" i="1" dirty="0" err="1"/>
              <a:t>نا </a:t>
            </a:r>
            <a:r>
              <a:rPr lang="en-GB" i="1" dirty="0"/>
              <a:t>بناء على سبب منطقي.</a:t>
            </a:r>
          </a:p>
          <a:p>
            <a:pPr lvl="1" algn="r" rtl="1"/>
            <a:r>
              <a:rPr lang="en-GB" i="1" dirty="0"/>
              <a:t>ومع ذلك</a:t>
            </a:r>
            <a:r>
              <a:rPr lang="ar-SA" i="1" dirty="0"/>
              <a:t>، </a:t>
            </a:r>
            <a:r>
              <a:rPr lang="en-GB" i="1" dirty="0"/>
              <a:t>نحن بحاجة إلى إدراك أن عواطفنا تدفعنا وتؤثر في</a:t>
            </a:r>
            <a:r>
              <a:rPr lang="ar-SA" i="1" dirty="0"/>
              <a:t> </a:t>
            </a:r>
            <a:r>
              <a:rPr lang="en-GB" i="1" dirty="0" err="1"/>
              <a:t>سلوك</a:t>
            </a:r>
            <a:r>
              <a:rPr lang="ar-SA" i="1" dirty="0" err="1"/>
              <a:t>نا</a:t>
            </a:r>
            <a:r>
              <a:rPr lang="en-GB" i="1" dirty="0"/>
              <a:t>- حتى لا شعوريا.</a:t>
            </a:r>
          </a:p>
          <a:p>
            <a:pPr algn="r" rtl="1"/>
            <a:r>
              <a:rPr lang="en-GB" i="1" dirty="0"/>
              <a:t>يمكن أن يؤدي تجاهل أو</a:t>
            </a:r>
            <a:r>
              <a:rPr lang="ar-SA" i="1" dirty="0"/>
              <a:t> كبت </a:t>
            </a:r>
            <a:r>
              <a:rPr lang="en-GB" i="1" dirty="0"/>
              <a:t>عواطفنا :</a:t>
            </a:r>
          </a:p>
          <a:p>
            <a:pPr lvl="1" algn="r" rtl="1"/>
            <a:r>
              <a:rPr lang="ar-SA" i="1" dirty="0"/>
              <a:t>إلى </a:t>
            </a:r>
            <a:r>
              <a:rPr lang="en-GB" i="1" dirty="0"/>
              <a:t>ترك الشخص مفصولًا عاطفيًا</a:t>
            </a:r>
          </a:p>
          <a:p>
            <a:pPr lvl="1" algn="r" rtl="1"/>
            <a:r>
              <a:rPr lang="en-GB" i="1" dirty="0"/>
              <a:t>منع الشعور ومعالجة هذه المشاعر</a:t>
            </a:r>
          </a:p>
          <a:p>
            <a:pPr lvl="1" algn="r" rtl="1"/>
            <a:r>
              <a:rPr lang="en-GB" i="1" dirty="0"/>
              <a:t>تأثير سلبي على الوعي الذاتي</a:t>
            </a:r>
          </a:p>
          <a:p>
            <a:pPr algn="r" rtl="1"/>
            <a:r>
              <a:rPr lang="en-GB" dirty="0"/>
              <a:t>عرض الشريحة</a:t>
            </a:r>
          </a:p>
        </p:txBody>
      </p:sp>
      <p:sp>
        <p:nvSpPr>
          <p:cNvPr id="6" name="Slide Image Placeholder 5">
            <a:extLst>
              <a:ext uri="{FF2B5EF4-FFF2-40B4-BE49-F238E27FC236}">
                <a16:creationId xmlns:a16="http://schemas.microsoft.com/office/drawing/2014/main" id="{85B6F52B-9809-B17C-706C-D7C8CB01224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09837CC-B54C-DA6F-7570-90D4C076D8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14</a:t>
            </a:fld>
            <a:endParaRPr lang="en-US" sz="1200">
              <a:latin typeface="+mn-lt"/>
            </a:endParaRPr>
          </a:p>
        </p:txBody>
      </p:sp>
    </p:spTree>
    <p:extLst>
      <p:ext uri="{BB962C8B-B14F-4D97-AF65-F5344CB8AC3E}">
        <p14:creationId xmlns:p14="http://schemas.microsoft.com/office/powerpoint/2010/main" val="262739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لزيادة وعينا الذاتي بما في ذلك الوعي بمشاعرنا علينا:</a:t>
            </a:r>
          </a:p>
          <a:p>
            <a:pPr lvl="1" algn="r" rtl="1"/>
            <a:r>
              <a:rPr lang="en-GB" i="1" dirty="0"/>
              <a:t>أولاً</a:t>
            </a:r>
            <a:r>
              <a:rPr lang="ar-SA" i="1" dirty="0"/>
              <a:t>، ال</a:t>
            </a:r>
            <a:r>
              <a:rPr lang="en-GB" i="1" dirty="0"/>
              <a:t>تعرف على عواطفنا والمشاعر التي تعطينا إياها.</a:t>
            </a:r>
          </a:p>
          <a:p>
            <a:pPr lvl="2" algn="r" rtl="1"/>
            <a:r>
              <a:rPr lang="en-GB" i="1" dirty="0"/>
              <a:t>واحدة من أقوى الأدوات في تنظيم العواطف هي ببساطة تحديد وتسمية المشاعر التي نشعر بها.</a:t>
            </a:r>
          </a:p>
          <a:p>
            <a:pPr lvl="2" algn="r" rtl="1"/>
            <a:r>
              <a:rPr lang="en-GB" i="1" dirty="0"/>
              <a:t>الفكرة هي أنه من أجل إدارة المشاعر</a:t>
            </a:r>
            <a:r>
              <a:rPr lang="ar-SA" i="1" dirty="0"/>
              <a:t>، </a:t>
            </a:r>
            <a:r>
              <a:rPr lang="en-GB" i="1" dirty="0"/>
              <a:t>يجب علينا أولاً معرفة ماهيتها.</a:t>
            </a:r>
          </a:p>
          <a:p>
            <a:pPr lvl="2" algn="r" rtl="1"/>
            <a:r>
              <a:rPr lang="ar-SA" i="1" dirty="0"/>
              <a:t>التذكير</a:t>
            </a:r>
            <a:r>
              <a:rPr lang="en-GB" i="1" dirty="0"/>
              <a:t> </a:t>
            </a:r>
            <a:r>
              <a:rPr lang="ar-SA" i="1" dirty="0"/>
              <a:t>ب</a:t>
            </a:r>
            <a:r>
              <a:rPr lang="en-GB" i="1" dirty="0"/>
              <a:t>عجلة المشاعر - تم شرح ذلك في المستوى </a:t>
            </a:r>
            <a:r>
              <a:rPr lang="ar-SA" i="1" dirty="0"/>
              <a:t>الأول</a:t>
            </a:r>
            <a:r>
              <a:rPr lang="en-GB" i="1" dirty="0"/>
              <a:t> ولكن يمكن ال</a:t>
            </a:r>
            <a:r>
              <a:rPr lang="ar-SA" i="1" dirty="0"/>
              <a:t>اطلاع</a:t>
            </a:r>
            <a:r>
              <a:rPr lang="en-GB" i="1" dirty="0"/>
              <a:t> عليه أيضًا في</a:t>
            </a:r>
            <a:r>
              <a:rPr lang="ar-SA" i="1" dirty="0"/>
              <a:t> </a:t>
            </a:r>
            <a:r>
              <a:rPr lang="en-GB" b="1" i="1" dirty="0"/>
              <a:t>صفحة </a:t>
            </a:r>
            <a:r>
              <a:rPr lang="ar-SA" b="1" i="1" dirty="0"/>
              <a:t>دليل العمل ٢٩</a:t>
            </a:r>
            <a:r>
              <a:rPr lang="en-GB" b="1" i="1" dirty="0"/>
              <a:t>: عجلة المشاعر</a:t>
            </a:r>
            <a:r>
              <a:rPr lang="en-GB" i="1" dirty="0"/>
              <a:t>.</a:t>
            </a:r>
          </a:p>
          <a:p>
            <a:pPr lvl="2" algn="r" rtl="1"/>
            <a:r>
              <a:rPr lang="en-GB" i="1" dirty="0"/>
              <a:t>هذه أداة مفيدة لتوسيع مفردات عواطفنا ومساعدتنا على التعرف على مشاعرنا وتسميتها</a:t>
            </a:r>
          </a:p>
          <a:p>
            <a:pPr lvl="1" algn="r" rtl="1"/>
            <a:r>
              <a:rPr lang="en-GB" i="1" dirty="0"/>
              <a:t>بعد ذلك</a:t>
            </a:r>
            <a:r>
              <a:rPr lang="ar-SA" i="1" dirty="0"/>
              <a:t>، </a:t>
            </a:r>
            <a:r>
              <a:rPr lang="en-GB" i="1" dirty="0"/>
              <a:t>ا</a:t>
            </a:r>
            <a:r>
              <a:rPr lang="ar-SA" i="1" dirty="0"/>
              <a:t>ل</a:t>
            </a:r>
            <a:r>
              <a:rPr lang="en-GB" i="1" dirty="0"/>
              <a:t>سم</a:t>
            </a:r>
            <a:r>
              <a:rPr lang="ar-SA" i="1" dirty="0"/>
              <a:t>ا</a:t>
            </a:r>
            <a:r>
              <a:rPr lang="en-GB" i="1" dirty="0"/>
              <a:t>ح لأنفسنا أن نشعر بمشاعرنا ومعالجتها.</a:t>
            </a:r>
          </a:p>
          <a:p>
            <a:pPr lvl="2" algn="r" rtl="1"/>
            <a:r>
              <a:rPr lang="en-GB" i="1" dirty="0"/>
              <a:t>إن تجاهل مشاعرنا وقمعها أو تجنبها لن يجعلها تختفي.</a:t>
            </a:r>
          </a:p>
          <a:p>
            <a:pPr lvl="2" algn="r" rtl="1"/>
            <a:r>
              <a:rPr lang="en-GB" i="1" dirty="0"/>
              <a:t>السماح لأنفسنا بتجربة مشاعرنا يساعد العواطف على التحرك من خلالنا</a:t>
            </a:r>
          </a:p>
          <a:p>
            <a:pPr algn="r" rtl="1"/>
            <a:r>
              <a:rPr lang="en-GB" i="1" dirty="0"/>
              <a:t>لاحقًا في هذا التدريب</a:t>
            </a:r>
            <a:r>
              <a:rPr lang="ar-SA" i="1" dirty="0"/>
              <a:t>، </a:t>
            </a:r>
            <a:r>
              <a:rPr lang="en-GB" i="1" dirty="0"/>
              <a:t>سنناقش طرق معالجة المشاعر والتكيف وطلب الدعم</a:t>
            </a:r>
          </a:p>
        </p:txBody>
      </p:sp>
      <p:sp>
        <p:nvSpPr>
          <p:cNvPr id="6" name="Slide Image Placeholder 5">
            <a:extLst>
              <a:ext uri="{FF2B5EF4-FFF2-40B4-BE49-F238E27FC236}">
                <a16:creationId xmlns:a16="http://schemas.microsoft.com/office/drawing/2014/main" id="{B8F39C0C-181E-748F-D4DC-5EE033092CC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BBB6FF6-96A8-488B-E39D-EBB5AF765A7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15</a:t>
            </a:fld>
            <a:endParaRPr lang="en-US" sz="1200">
              <a:latin typeface="+mn-lt"/>
            </a:endParaRPr>
          </a:p>
        </p:txBody>
      </p:sp>
    </p:spTree>
    <p:extLst>
      <p:ext uri="{BB962C8B-B14F-4D97-AF65-F5344CB8AC3E}">
        <p14:creationId xmlns:p14="http://schemas.microsoft.com/office/powerpoint/2010/main" val="308879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التحيز اللاواعي هو عائق أمام الوعي الذاتي</a:t>
            </a:r>
          </a:p>
          <a:p>
            <a:pPr lvl="1" algn="r" rtl="1"/>
            <a:r>
              <a:rPr lang="ar-SA" b="1" i="1" dirty="0"/>
              <a:t>ال</a:t>
            </a:r>
            <a:r>
              <a:rPr lang="en-GB" b="1" i="1" dirty="0"/>
              <a:t>تحيز</a:t>
            </a:r>
            <a:r>
              <a:rPr lang="ar-SA" b="1" i="1" dirty="0"/>
              <a:t> </a:t>
            </a:r>
            <a:r>
              <a:rPr lang="en-GB" i="1" dirty="0"/>
              <a:t>يشير إلى تصفية</a:t>
            </a:r>
            <a:r>
              <a:rPr lang="ar-SA" i="1" dirty="0"/>
              <a:t> تقوم بتغيير</a:t>
            </a:r>
            <a:r>
              <a:rPr lang="en-GB" i="1" dirty="0"/>
              <a:t> المعلومات التي نتلقاها.</a:t>
            </a:r>
          </a:p>
          <a:p>
            <a:pPr lvl="2" algn="r" rtl="1"/>
            <a:r>
              <a:rPr lang="en-GB" i="1" dirty="0"/>
              <a:t>عند معالجة المعلومات</a:t>
            </a:r>
            <a:r>
              <a:rPr lang="ar-SA" i="1" dirty="0"/>
              <a:t>، </a:t>
            </a:r>
            <a:r>
              <a:rPr lang="en-GB" i="1" dirty="0"/>
              <a:t>نقوم بتبسيطها أو إجراء تعديلات عليها لإنشاء منظورنا الشخصي وال</a:t>
            </a:r>
            <a:r>
              <a:rPr lang="ar-SA" i="1" dirty="0"/>
              <a:t>ذاتي.</a:t>
            </a:r>
            <a:endParaRPr lang="en-GB" i="1" dirty="0"/>
          </a:p>
          <a:p>
            <a:pPr lvl="2" algn="r" rtl="1"/>
            <a:r>
              <a:rPr lang="en-GB" i="1" dirty="0"/>
              <a:t>إنه مثل ال</a:t>
            </a:r>
            <a:r>
              <a:rPr lang="ar-SA" i="1" dirty="0"/>
              <a:t>تصفية</a:t>
            </a:r>
            <a:r>
              <a:rPr lang="en-GB" i="1" dirty="0"/>
              <a:t> في عقلك وعينيك.</a:t>
            </a:r>
          </a:p>
          <a:p>
            <a:pPr lvl="1" algn="r" rtl="1"/>
            <a:r>
              <a:rPr lang="ar-SA" b="1" i="1" dirty="0"/>
              <a:t>اللا</a:t>
            </a:r>
            <a:r>
              <a:rPr lang="en-GB" b="1" i="1" dirty="0"/>
              <a:t> وعي</a:t>
            </a:r>
            <a:r>
              <a:rPr lang="ar-SA" b="1" i="1" dirty="0"/>
              <a:t> </a:t>
            </a:r>
            <a:r>
              <a:rPr lang="en-GB" i="1" dirty="0"/>
              <a:t>يشير إلى حقيقة أننا في الغالب غير مدركين أننا نقوم بذلك</a:t>
            </a:r>
          </a:p>
          <a:p>
            <a:pPr lvl="2" algn="r" rtl="1"/>
            <a:r>
              <a:rPr lang="en-GB" i="1" dirty="0"/>
              <a:t>نحن نطبق هذه ال</a:t>
            </a:r>
            <a:r>
              <a:rPr lang="ar-SA" i="1" dirty="0"/>
              <a:t>فلاتر</a:t>
            </a:r>
            <a:r>
              <a:rPr lang="en-GB" i="1" dirty="0"/>
              <a:t> دون أن ندرك ذلك.</a:t>
            </a:r>
          </a:p>
          <a:p>
            <a:pPr lvl="2" algn="r" rtl="1"/>
            <a:r>
              <a:rPr lang="en-GB" i="1" dirty="0"/>
              <a:t>نحن لا نفعل ذلك عن قصد بل نقوم به بطريقة غير واعية أو لاشعورية.</a:t>
            </a:r>
          </a:p>
          <a:p>
            <a:pPr algn="r" rtl="1"/>
            <a:r>
              <a:rPr lang="en-GB" i="1" dirty="0"/>
              <a:t>لا أحد غير متحيز. لدينا جميعًا تحيزات </a:t>
            </a:r>
            <a:r>
              <a:rPr lang="ar-SA" i="1" dirty="0"/>
              <a:t>لا</a:t>
            </a:r>
            <a:r>
              <a:rPr lang="en-GB" i="1" dirty="0"/>
              <a:t> واعية وهذا أمر طبيعي.</a:t>
            </a:r>
          </a:p>
          <a:p>
            <a:pPr algn="r" rtl="1"/>
            <a:r>
              <a:rPr lang="en-GB" i="1" dirty="0"/>
              <a:t>ومع ذلك</a:t>
            </a:r>
            <a:r>
              <a:rPr lang="ar-SA" i="1" dirty="0"/>
              <a:t>، </a:t>
            </a:r>
            <a:r>
              <a:rPr lang="en-GB" i="1" dirty="0"/>
              <a:t>يمكن لهذه التحيزات اللاواعية أن تقلل من وعينا الذاتي.</a:t>
            </a:r>
          </a:p>
          <a:p>
            <a:pPr algn="r" rtl="1"/>
            <a:r>
              <a:rPr lang="en-GB" i="1" dirty="0"/>
              <a:t>يمكن أن تقودنا إلى اتخاذ قرارات متحيزة دون أن نكون على دراية كاملة بما نقوم به.</a:t>
            </a:r>
          </a:p>
        </p:txBody>
      </p:sp>
      <p:sp>
        <p:nvSpPr>
          <p:cNvPr id="6" name="Slide Image Placeholder 5">
            <a:extLst>
              <a:ext uri="{FF2B5EF4-FFF2-40B4-BE49-F238E27FC236}">
                <a16:creationId xmlns:a16="http://schemas.microsoft.com/office/drawing/2014/main" id="{E181D03F-B8B6-0B54-B37B-30C50E1AEC5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F98D701-3C11-DE98-D7B4-B9173006048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16</a:t>
            </a:fld>
            <a:endParaRPr lang="en-US" sz="1200">
              <a:latin typeface="+mn-lt"/>
            </a:endParaRPr>
          </a:p>
        </p:txBody>
      </p:sp>
    </p:spTree>
    <p:extLst>
      <p:ext uri="{BB962C8B-B14F-4D97-AF65-F5344CB8AC3E}">
        <p14:creationId xmlns:p14="http://schemas.microsoft.com/office/powerpoint/2010/main" val="328289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sz="1150" b="1" dirty="0"/>
              <a:t>الشرح</a:t>
            </a:r>
            <a:endParaRPr lang="en-GB" sz="1150" b="1" dirty="0"/>
          </a:p>
          <a:p>
            <a:pPr algn="r" rtl="1"/>
            <a:r>
              <a:rPr lang="en-GB" sz="1150" i="1" dirty="0"/>
              <a:t>هناك اختصارات مختلفة يصنعها دماغنا والتي تخلق تحيزًا </a:t>
            </a:r>
            <a:r>
              <a:rPr lang="ar-SA" sz="1150" i="1" dirty="0"/>
              <a:t>لا واعي</a:t>
            </a:r>
            <a:r>
              <a:rPr lang="en-GB" sz="1150" i="1" dirty="0"/>
              <a:t>- </a:t>
            </a:r>
            <a:r>
              <a:rPr lang="ar-SA" sz="1150" i="1" dirty="0"/>
              <a:t>تصفية</a:t>
            </a:r>
            <a:r>
              <a:rPr lang="en-GB" sz="1150" i="1" dirty="0"/>
              <a:t> </a:t>
            </a:r>
            <a:r>
              <a:rPr lang="ar-SA" sz="1150" i="1" dirty="0"/>
              <a:t>لما لا</a:t>
            </a:r>
            <a:r>
              <a:rPr lang="en-GB" sz="1150" i="1" dirty="0"/>
              <a:t> ندركه عندما نستخدمه.</a:t>
            </a:r>
          </a:p>
          <a:p>
            <a:pPr algn="r" rtl="1"/>
            <a:r>
              <a:rPr lang="en-GB" sz="1150" i="1" dirty="0"/>
              <a:t>سن</a:t>
            </a:r>
            <a:r>
              <a:rPr lang="ar-SA" sz="1150" i="1" dirty="0"/>
              <a:t>قوم بالنظر إلى ٩</a:t>
            </a:r>
            <a:r>
              <a:rPr lang="en-GB" sz="1150" i="1" dirty="0"/>
              <a:t> أمثلة على التحيزات اللاواعية لكن الدراسات تظهر أن هناك</a:t>
            </a:r>
            <a:r>
              <a:rPr lang="ar-SA" sz="1150" i="1" dirty="0"/>
              <a:t> ١٨٨ </a:t>
            </a:r>
            <a:r>
              <a:rPr lang="en-GB" sz="1150" i="1" dirty="0"/>
              <a:t>تحيز </a:t>
            </a:r>
            <a:r>
              <a:rPr lang="ar-SA" sz="1150" i="1" dirty="0"/>
              <a:t>لا واعي </a:t>
            </a:r>
            <a:r>
              <a:rPr lang="en-GB" sz="1150" i="1" dirty="0"/>
              <a:t>معروف</a:t>
            </a:r>
            <a:r>
              <a:rPr lang="ar-SA" sz="1150" i="1" dirty="0"/>
              <a:t>.</a:t>
            </a:r>
            <a:endParaRPr lang="en-GB" sz="1150" i="1" dirty="0"/>
          </a:p>
          <a:p>
            <a:pPr lvl="1" algn="r" rtl="1"/>
            <a:r>
              <a:rPr lang="en-GB" sz="1150" b="1" i="1" dirty="0"/>
              <a:t>نقوم بت</a:t>
            </a:r>
            <a:r>
              <a:rPr lang="ar-SA" sz="1150" b="1" i="1" dirty="0"/>
              <a:t>عديل</a:t>
            </a:r>
            <a:r>
              <a:rPr lang="en-GB" sz="1150" b="1" i="1" dirty="0"/>
              <a:t> وتعزيز الذكريات.</a:t>
            </a:r>
            <a:r>
              <a:rPr lang="en-GB" sz="1150" i="1" dirty="0"/>
              <a:t>على سبيل المثال</a:t>
            </a:r>
            <a:r>
              <a:rPr lang="ar-SA" sz="1150" i="1" dirty="0"/>
              <a:t>، </a:t>
            </a:r>
            <a:r>
              <a:rPr lang="en-GB" sz="1150" i="1" dirty="0"/>
              <a:t>الذاكرة ال</a:t>
            </a:r>
            <a:r>
              <a:rPr lang="ar-SA" sz="1150" i="1" dirty="0"/>
              <a:t>خاطئ</a:t>
            </a:r>
            <a:r>
              <a:rPr lang="en-GB" sz="1150" i="1" dirty="0"/>
              <a:t>ة: غالبًا ما تكون ذاكرتنا غير صحيحة تمامًا. غالبًا ما نتذكرها بشكل مختلف عن الطريقة التي حدثت بها بالفعل.</a:t>
            </a:r>
          </a:p>
          <a:p>
            <a:pPr lvl="1" algn="r" rtl="1"/>
            <a:r>
              <a:rPr lang="en-GB" sz="1150" b="1" i="1" dirty="0"/>
              <a:t>نلاحظ أن شيئًا ما قد تغير.</a:t>
            </a:r>
            <a:r>
              <a:rPr lang="en-GB" sz="1150" i="1" dirty="0"/>
              <a:t>على سبيل المثال</a:t>
            </a:r>
            <a:r>
              <a:rPr lang="ar-SA" sz="1150" i="1" dirty="0"/>
              <a:t>، </a:t>
            </a:r>
            <a:r>
              <a:rPr lang="en-GB" sz="1150" i="1" dirty="0"/>
              <a:t>التحفظ: لا نريد تغيير معتقداتنا أو وجهات نظرنا أو </a:t>
            </a:r>
            <a:r>
              <a:rPr lang="ar-SA" sz="1150" i="1" dirty="0"/>
              <a:t>آراءنا </a:t>
            </a:r>
            <a:r>
              <a:rPr lang="en-GB" sz="1150" i="1" dirty="0"/>
              <a:t>أو القيام بذلك بشكل غير كاف عندما نواجه أدلة جديدة.</a:t>
            </a:r>
          </a:p>
          <a:p>
            <a:pPr lvl="1" algn="r" rtl="1"/>
            <a:r>
              <a:rPr lang="en-GB" sz="1150" b="1" i="1" dirty="0"/>
              <a:t>نلاحظ الغريب أو المجهول أكثر.</a:t>
            </a:r>
            <a:r>
              <a:rPr lang="en-GB" sz="1150" i="1" dirty="0"/>
              <a:t>على سبيل المثال</a:t>
            </a:r>
            <a:r>
              <a:rPr lang="ar-SA" sz="1150" i="1" dirty="0"/>
              <a:t>، </a:t>
            </a:r>
            <a:r>
              <a:rPr lang="en-GB" sz="1150" i="1" dirty="0"/>
              <a:t>التحيز السلبي: تركز أدمغتنا على السلبية أكثر من الإيجابية.</a:t>
            </a:r>
          </a:p>
          <a:p>
            <a:pPr lvl="1" algn="r" rtl="1"/>
            <a:r>
              <a:rPr lang="en-GB" sz="1150" b="1" i="1" dirty="0"/>
              <a:t>نلاحظ العيوب في الآخرين أسرع من عيوبنا.</a:t>
            </a:r>
            <a:r>
              <a:rPr lang="en-GB" sz="1150" i="1" dirty="0"/>
              <a:t>على سبيل المثال</a:t>
            </a:r>
            <a:r>
              <a:rPr lang="ar-SA" sz="1150" i="1" dirty="0"/>
              <a:t>، مجال التحيز الأعمى</a:t>
            </a:r>
            <a:r>
              <a:rPr lang="en-GB" sz="1150" i="1" dirty="0"/>
              <a:t>: نعتقد أننا أقل تحيزًا من الآخرين.</a:t>
            </a:r>
          </a:p>
          <a:p>
            <a:pPr lvl="1" algn="r" rtl="1"/>
            <a:r>
              <a:rPr lang="en-GB" sz="1150" b="1" i="1" dirty="0"/>
              <a:t>نتخيل الأشياء أو الأشخاص الذين نعرفهم بشكل أفضل.</a:t>
            </a:r>
            <a:r>
              <a:rPr lang="en-GB" sz="1150" i="1" dirty="0"/>
              <a:t>على سبيل المثال</a:t>
            </a:r>
            <a:r>
              <a:rPr lang="ar-SA" sz="1150" i="1" dirty="0"/>
              <a:t>، </a:t>
            </a:r>
            <a:r>
              <a:rPr lang="en-GB" sz="1150" i="1" dirty="0"/>
              <a:t>التحيز </a:t>
            </a:r>
            <a:r>
              <a:rPr lang="ar-SA" sz="1150" i="1" dirty="0"/>
              <a:t>المتقارب</a:t>
            </a:r>
            <a:r>
              <a:rPr lang="en-GB" sz="1150" i="1" dirty="0"/>
              <a:t>: نحن نفضل شخصًا </a:t>
            </a:r>
            <a:r>
              <a:rPr lang="ar-SA" sz="1150" i="1" dirty="0"/>
              <a:t>من </a:t>
            </a:r>
            <a:r>
              <a:rPr lang="en-GB" sz="1150" i="1" dirty="0"/>
              <a:t>دون وعي لأن لديه خلفية مماثلة أو لديهم تجارب مماثلة لأنفسنا.</a:t>
            </a:r>
          </a:p>
          <a:p>
            <a:pPr lvl="1" algn="r" rtl="1"/>
            <a:r>
              <a:rPr lang="en-GB" sz="1150" b="1" i="1" dirty="0"/>
              <a:t>نقوم بملء الفجوات بالقوالب النمطية والعموميات والخبرة السابقة.</a:t>
            </a:r>
            <a:r>
              <a:rPr lang="en-GB" sz="1150" i="1" dirty="0"/>
              <a:t>على سبيل المثال</a:t>
            </a:r>
            <a:r>
              <a:rPr lang="ar-SA" sz="1150" i="1" dirty="0"/>
              <a:t>، </a:t>
            </a:r>
            <a:r>
              <a:rPr lang="en-GB" sz="1150" i="1" dirty="0"/>
              <a:t>تحيز السلطة: نحن نتأثر أكثر برأي شخصية مرجعية لا علاقة لها بمحتواها الفعلي. لدينا ثقة عالية بشكل غير معقول في الاعتقاد بأن المعلومات التي تم التحقق منها من قبل شخص لديه سلطة رسمية صحيحة.</a:t>
            </a:r>
          </a:p>
          <a:p>
            <a:pPr lvl="1" algn="r" rtl="1"/>
            <a:r>
              <a:rPr lang="en-GB" sz="1150" b="1" i="1" dirty="0"/>
              <a:t>نحن نسقط عقليتنا الحالية على الماضي والمستقبل.</a:t>
            </a:r>
            <a:r>
              <a:rPr lang="en-GB" sz="1150" i="1" dirty="0"/>
              <a:t>على سبيل المثال</a:t>
            </a:r>
            <a:r>
              <a:rPr lang="ar-SA" sz="1150" i="1" dirty="0"/>
              <a:t>، </a:t>
            </a:r>
            <a:r>
              <a:rPr lang="en-GB" sz="1150" i="1" dirty="0"/>
              <a:t>التحيز الإسقاط</a:t>
            </a:r>
            <a:r>
              <a:rPr lang="ar-SA" sz="1150" i="1" dirty="0"/>
              <a:t>ي</a:t>
            </a:r>
            <a:r>
              <a:rPr lang="en-GB" sz="1150" i="1" dirty="0"/>
              <a:t>: نعتقد أن الآخرين لديهم نفس الأولوية أو الموقف أو </a:t>
            </a:r>
            <a:r>
              <a:rPr lang="ar-SA" sz="1150" i="1" dirty="0"/>
              <a:t>بأن المرء يؤوي نفسه </a:t>
            </a:r>
            <a:r>
              <a:rPr lang="en-GB" sz="1150" i="1" dirty="0"/>
              <a:t>حتى لو لم يكن هذا هو الحال على الأرجح.</a:t>
            </a:r>
          </a:p>
          <a:p>
            <a:pPr lvl="1" algn="r" rtl="1"/>
            <a:r>
              <a:rPr lang="en-GB" sz="1150" b="1" i="1" dirty="0"/>
              <a:t>نعتقد أننا نعرف ما يفكر فيه الآخرون.</a:t>
            </a:r>
            <a:r>
              <a:rPr lang="en-GB" sz="1150" i="1" dirty="0"/>
              <a:t>على سبيل المثال</a:t>
            </a:r>
            <a:r>
              <a:rPr lang="ar-SA" sz="1150" i="1" dirty="0"/>
              <a:t>، </a:t>
            </a:r>
            <a:r>
              <a:rPr lang="en-GB" sz="1150" i="1" dirty="0"/>
              <a:t>تأثير الأضواء: ​​نحن نبالغ في تقدير مدى ملاحظة الآخرين لجوانب </a:t>
            </a:r>
            <a:r>
              <a:rPr lang="ar-SA" sz="1150" i="1" dirty="0"/>
              <a:t> مظهر المرء أو سلوكه.</a:t>
            </a:r>
          </a:p>
          <a:p>
            <a:pPr lvl="1" algn="r" rtl="1"/>
            <a:r>
              <a:rPr lang="en-GB" sz="1150" b="1" i="1" dirty="0"/>
              <a:t>نميل إلى مواصلة الأشياء التي استثمرنا فيها الوقت والطاقة.</a:t>
            </a:r>
            <a:r>
              <a:rPr lang="en-GB" sz="1150" i="1" dirty="0"/>
              <a:t>على سبيل المثال</a:t>
            </a:r>
            <a:r>
              <a:rPr lang="ar-SA" sz="1150" i="1" dirty="0"/>
              <a:t>، </a:t>
            </a:r>
            <a:r>
              <a:rPr lang="en-GB" sz="1150" i="1" dirty="0"/>
              <a:t>النفور من الخسارة: تتفاعل أدمغتنا مع خسارة شيء ما بقوة أكبر من ربح شيء ما</a:t>
            </a:r>
          </a:p>
          <a:p>
            <a:pPr marL="0" indent="0" algn="r" rtl="1">
              <a:buNone/>
            </a:pPr>
            <a:endParaRPr lang="en-US" sz="1150" b="1" dirty="0"/>
          </a:p>
          <a:p>
            <a:pPr marL="0" indent="0" algn="r" rtl="1">
              <a:buNone/>
            </a:pPr>
            <a:r>
              <a:rPr lang="ar-SA" sz="1150" b="1" dirty="0"/>
              <a:t>يتبع</a:t>
            </a:r>
            <a:r>
              <a:rPr lang="en-US" sz="1150" b="1" dirty="0">
                <a:sym typeface="Wingdings" panose="05000000000000000000" pitchFamily="2" charset="2"/>
              </a:rPr>
              <a:t></a:t>
            </a:r>
            <a:endParaRPr lang="en-BE" sz="1150" b="1" dirty="0"/>
          </a:p>
        </p:txBody>
      </p:sp>
      <p:sp>
        <p:nvSpPr>
          <p:cNvPr id="6" name="Slide Image Placeholder 5">
            <a:extLst>
              <a:ext uri="{FF2B5EF4-FFF2-40B4-BE49-F238E27FC236}">
                <a16:creationId xmlns:a16="http://schemas.microsoft.com/office/drawing/2014/main" id="{66A0F9F1-DAF5-91B7-83EE-8A39946CFD5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311E803-C839-1782-EDB0-32BB033AF4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17</a:t>
            </a:fld>
            <a:endParaRPr lang="en-US" sz="1200">
              <a:latin typeface="+mn-lt"/>
            </a:endParaRPr>
          </a:p>
        </p:txBody>
      </p:sp>
    </p:spTree>
    <p:extLst>
      <p:ext uri="{BB962C8B-B14F-4D97-AF65-F5344CB8AC3E}">
        <p14:creationId xmlns:p14="http://schemas.microsoft.com/office/powerpoint/2010/main" val="51035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pPr algn="r" rtl="1"/>
            <a:r>
              <a:rPr lang="en-GB" i="1" dirty="0"/>
              <a:t>يمكن أن يؤدي التحيز الضمني إلى </a:t>
            </a:r>
            <a:r>
              <a:rPr lang="ar-SA" i="1" dirty="0"/>
              <a:t>سلوكيات تمييزية.</a:t>
            </a:r>
            <a:endParaRPr lang="en-GB" i="1" dirty="0"/>
          </a:p>
          <a:p>
            <a:pPr lvl="1" algn="r" rtl="1"/>
            <a:r>
              <a:rPr lang="en-GB" i="1" dirty="0"/>
              <a:t>لمواجهتها</a:t>
            </a:r>
            <a:r>
              <a:rPr lang="ar-SA" i="1" dirty="0"/>
              <a:t>، </a:t>
            </a:r>
            <a:r>
              <a:rPr lang="en-GB" i="1" dirty="0"/>
              <a:t>لا يمكنك الجلوس والتفكير في تحيزاتك ولا يمكنك فقط أن تقرر عدم السماح لها بالتأثير على مواقفك وأفعالك.</a:t>
            </a:r>
          </a:p>
          <a:p>
            <a:pPr lvl="1" algn="r" rtl="1"/>
            <a:r>
              <a:rPr lang="en-GB" i="1" dirty="0"/>
              <a:t>يعيش التحيز الضمني في أعماق عقلك الباطن</a:t>
            </a:r>
            <a:r>
              <a:rPr lang="ar-SA" i="1" dirty="0"/>
              <a:t>ي</a:t>
            </a:r>
            <a:r>
              <a:rPr lang="en-GB" i="1" dirty="0"/>
              <a:t> وهو منفصل إلى حد كبير عن التحيزات التي تعرف أن</a:t>
            </a:r>
            <a:r>
              <a:rPr lang="ar-SA" i="1" dirty="0"/>
              <a:t>ها</a:t>
            </a:r>
            <a:r>
              <a:rPr lang="en-GB" i="1" dirty="0"/>
              <a:t> لديك.</a:t>
            </a:r>
          </a:p>
          <a:p>
            <a:pPr lvl="1" algn="r" rtl="1"/>
            <a:endParaRPr lang="en-GB" i="1" dirty="0"/>
          </a:p>
          <a:p>
            <a:pPr marL="0" indent="0" algn="r" rtl="1">
              <a:buNone/>
            </a:pPr>
            <a:r>
              <a:rPr lang="en-GB" dirty="0"/>
              <a:t>المصدر</a:t>
            </a:r>
            <a:r>
              <a:rPr lang="ar-SA" dirty="0"/>
              <a:t>: باستر بانسون، جون مانوغين و ديزاين هاكس. مجلد التحيز اللاواعي (٢٠٢١) </a:t>
            </a:r>
            <a:r>
              <a:rPr lang="en-GB" dirty="0"/>
              <a:t>.</a:t>
            </a:r>
            <a:r>
              <a:rPr lang="en-US" dirty="0">
                <a:effectLst/>
              </a:rPr>
              <a:t>https://www.visualcapitalist.com/wp-content/uploads/2021/08/all-188-cognitive-biases.html.</a:t>
            </a:r>
            <a:endParaRPr lang="en-GB" dirty="0"/>
          </a:p>
          <a:p>
            <a:pPr marL="0" indent="0" algn="r" rtl="1">
              <a:buNone/>
            </a:pPr>
            <a:endParaRPr lang="en-GB" dirty="0"/>
          </a:p>
          <a:p>
            <a:pPr marL="0" indent="0" algn="r" rtl="1">
              <a:buNone/>
            </a:pPr>
            <a:r>
              <a:rPr lang="en-GB" b="1" dirty="0"/>
              <a:t>مقدمة</a:t>
            </a:r>
          </a:p>
          <a:p>
            <a:pPr algn="r" rtl="1"/>
            <a:r>
              <a:rPr lang="en-GB" i="1" dirty="0"/>
              <a:t>يوجد أكثر من </a:t>
            </a:r>
            <a:r>
              <a:rPr lang="ar-SA" i="1" dirty="0"/>
              <a:t>١٨٠</a:t>
            </a:r>
            <a:r>
              <a:rPr lang="en-GB" i="1" dirty="0"/>
              <a:t> تحيز</a:t>
            </a:r>
            <a:r>
              <a:rPr lang="ar-SA" i="1" dirty="0"/>
              <a:t> لاواعي</a:t>
            </a:r>
            <a:r>
              <a:rPr lang="en-GB" i="1" dirty="0"/>
              <a:t>.</a:t>
            </a:r>
          </a:p>
          <a:p>
            <a:pPr algn="r" rtl="1"/>
            <a:r>
              <a:rPr lang="en-GB" i="1" dirty="0"/>
              <a:t>كلنا متحيزون ومن المستحيل ألا نشهد أو ن</a:t>
            </a:r>
            <a:r>
              <a:rPr lang="ar-SA" i="1" dirty="0"/>
              <a:t>ختبر</a:t>
            </a:r>
            <a:r>
              <a:rPr lang="en-GB" i="1" dirty="0"/>
              <a:t> أي تحيز.</a:t>
            </a:r>
          </a:p>
          <a:p>
            <a:pPr algn="r" rtl="1"/>
            <a:r>
              <a:rPr lang="en-GB" dirty="0"/>
              <a:t>توجيه المشاركين إلى</a:t>
            </a:r>
            <a:r>
              <a:rPr lang="ar-SA" dirty="0"/>
              <a:t> </a:t>
            </a:r>
            <a:r>
              <a:rPr lang="en-GB" b="1" dirty="0"/>
              <a:t>صفحة </a:t>
            </a:r>
            <a:r>
              <a:rPr lang="ar-SA" b="1" dirty="0"/>
              <a:t>دليل العمل ٣٠:</a:t>
            </a:r>
            <a:r>
              <a:rPr lang="en-GB" b="1" dirty="0"/>
              <a:t> التحيز اللاواعي - الت</a:t>
            </a:r>
            <a:r>
              <a:rPr lang="ar-SA" b="1" dirty="0"/>
              <a:t>أمل</a:t>
            </a:r>
            <a:r>
              <a:rPr lang="en-GB" b="1" dirty="0"/>
              <a:t> الشخصي</a:t>
            </a:r>
          </a:p>
          <a:p>
            <a:pPr algn="r" rtl="1"/>
            <a:r>
              <a:rPr lang="en-GB" i="1" dirty="0"/>
              <a:t>في </a:t>
            </a:r>
            <a:r>
              <a:rPr lang="ar-SA" i="1" dirty="0"/>
              <a:t>دليل العمل</a:t>
            </a:r>
            <a:r>
              <a:rPr lang="en-GB" i="1" dirty="0"/>
              <a:t> الخاص بك:</a:t>
            </a:r>
          </a:p>
          <a:p>
            <a:pPr lvl="1" algn="r" rtl="1"/>
            <a:r>
              <a:rPr lang="en-GB" i="1" dirty="0"/>
              <a:t>فكر و</a:t>
            </a:r>
            <a:r>
              <a:rPr lang="ar-SA" i="1" dirty="0"/>
              <a:t>تأمل</a:t>
            </a:r>
            <a:r>
              <a:rPr lang="en-GB" i="1" dirty="0"/>
              <a:t> في مثال على التحيز اللاواعي الذي عايشته أو شاهدته</a:t>
            </a:r>
          </a:p>
          <a:p>
            <a:pPr lvl="1" algn="r" rtl="1"/>
            <a:r>
              <a:rPr lang="en-GB" i="1" dirty="0"/>
              <a:t>اكتب وصفًا موجزًا ​​للموقف وما نوع التحيز اللاواعي الذي حدث وكيف أثر على الموقف أو الشخص</a:t>
            </a:r>
          </a:p>
          <a:p>
            <a:pPr algn="r" rtl="1"/>
            <a:endParaRPr lang="en-GB" dirty="0"/>
          </a:p>
          <a:p>
            <a:pPr marL="0" indent="0" algn="r" rtl="1">
              <a:buNone/>
            </a:pPr>
            <a:r>
              <a:rPr lang="en-GB" b="1" dirty="0"/>
              <a:t>العمل الفردي </a:t>
            </a:r>
            <a:r>
              <a:rPr lang="ar-SA" b="1" dirty="0"/>
              <a:t>(١٥</a:t>
            </a:r>
            <a:r>
              <a:rPr lang="en-GB" b="1" dirty="0"/>
              <a:t> دقيق</a:t>
            </a:r>
            <a:r>
              <a:rPr lang="ar-SA" b="1" dirty="0"/>
              <a:t>ة)</a:t>
            </a:r>
            <a:endParaRPr lang="en-GB" b="1" dirty="0"/>
          </a:p>
          <a:p>
            <a:pPr algn="r" rtl="1"/>
            <a:r>
              <a:rPr lang="en-GB" dirty="0"/>
              <a:t>امنح المشاركين </a:t>
            </a:r>
            <a:r>
              <a:rPr lang="ar-SA" dirty="0"/>
              <a:t>١٥</a:t>
            </a:r>
            <a:r>
              <a:rPr lang="en-GB" dirty="0"/>
              <a:t> دقيقة لإكمال</a:t>
            </a:r>
            <a:r>
              <a:rPr lang="ar-SA" dirty="0"/>
              <a:t> النشاط</a:t>
            </a:r>
            <a:endParaRPr lang="en-GB" dirty="0"/>
          </a:p>
          <a:p>
            <a:pPr algn="r" rtl="1"/>
            <a:endParaRPr lang="en-GB" dirty="0"/>
          </a:p>
          <a:p>
            <a:pPr marL="0" indent="0" algn="r" rtl="1">
              <a:buNone/>
            </a:pPr>
            <a:r>
              <a:rPr lang="en-GB" b="1" dirty="0"/>
              <a:t>مناقشة عامة </a:t>
            </a:r>
            <a:r>
              <a:rPr lang="ar-SA" b="1" dirty="0"/>
              <a:t>(٥ </a:t>
            </a:r>
            <a:r>
              <a:rPr lang="en-GB" b="1" dirty="0"/>
              <a:t>دقائق</a:t>
            </a:r>
            <a:r>
              <a:rPr lang="ar-SA" b="1" dirty="0"/>
              <a:t>)</a:t>
            </a:r>
            <a:endParaRPr lang="en-GB" dirty="0"/>
          </a:p>
          <a:p>
            <a:pPr algn="r" rtl="1"/>
            <a:r>
              <a:rPr lang="en-GB" dirty="0"/>
              <a:t>اطلب من المتطوعين مشاركة أمثل</a:t>
            </a:r>
            <a:r>
              <a:rPr lang="ar-SA" dirty="0"/>
              <a:t>تهم</a:t>
            </a:r>
            <a:endParaRPr lang="en-GB" dirty="0"/>
          </a:p>
        </p:txBody>
      </p:sp>
      <p:sp>
        <p:nvSpPr>
          <p:cNvPr id="7" name="Google Shape;725;p48:notes">
            <a:extLst>
              <a:ext uri="{FF2B5EF4-FFF2-40B4-BE49-F238E27FC236}">
                <a16:creationId xmlns:a16="http://schemas.microsoft.com/office/drawing/2014/main" id="{B311E803-C839-1782-EDB0-32BB033AF42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18</a:t>
            </a:fld>
            <a:endParaRPr lang="en-US" sz="1200">
              <a:latin typeface="+mn-lt"/>
            </a:endParaRPr>
          </a:p>
        </p:txBody>
      </p:sp>
    </p:spTree>
    <p:extLst>
      <p:ext uri="{BB962C8B-B14F-4D97-AF65-F5344CB8AC3E}">
        <p14:creationId xmlns:p14="http://schemas.microsoft.com/office/powerpoint/2010/main" val="220647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بمجرد أن تتمكن من التعرف على التحيز اللاواعي والاعتراف به وفهم تأثيره</a:t>
            </a:r>
            <a:r>
              <a:rPr lang="ar-SA" i="1" dirty="0"/>
              <a:t>، </a:t>
            </a:r>
            <a:r>
              <a:rPr lang="en-GB" i="1" dirty="0"/>
              <a:t>يمكنك اتخاذ خطوات للحد من تأثيره على قراراتك.</a:t>
            </a:r>
          </a:p>
          <a:p>
            <a:pPr algn="r" rtl="1"/>
            <a:r>
              <a:rPr lang="en-GB" i="1" dirty="0"/>
              <a:t>فيما يلي بعض الخطوات البسيطة والعملية التي يمكنك اتخاذها لإعطاء الأولوية للتحليل على الغريزة.</a:t>
            </a:r>
          </a:p>
          <a:p>
            <a:pPr lvl="1" algn="r" rtl="1"/>
            <a:r>
              <a:rPr lang="en-GB" b="1" i="1" dirty="0"/>
              <a:t>تبرير الأدلة للقرارات:</a:t>
            </a:r>
          </a:p>
          <a:p>
            <a:pPr lvl="2" algn="r" rtl="1"/>
            <a:r>
              <a:rPr lang="en-GB" i="1" dirty="0"/>
              <a:t>تبرير القرارات بالأدلة وتسجيل أسباب قراراتك.</a:t>
            </a:r>
          </a:p>
          <a:p>
            <a:pPr lvl="2" algn="r" rtl="1"/>
            <a:r>
              <a:rPr lang="en-GB" sz="1200" i="1" dirty="0"/>
              <a:t>على سبيل المثال</a:t>
            </a:r>
            <a:r>
              <a:rPr lang="ar-SA" sz="1200" i="1" dirty="0"/>
              <a:t>، </a:t>
            </a:r>
            <a:r>
              <a:rPr lang="en-GB" i="1" dirty="0"/>
              <a:t>استخدم تقييم مفصل يحتوي على معلومات عن مختلف عناصر المصلحة الفضلى.</a:t>
            </a:r>
          </a:p>
          <a:p>
            <a:pPr lvl="1" algn="r" rtl="1"/>
            <a:r>
              <a:rPr lang="en-GB" b="1" i="1" dirty="0"/>
              <a:t>تواصل مع نطاق أوسع من الناس:</a:t>
            </a:r>
          </a:p>
          <a:p>
            <a:pPr lvl="2" algn="r" rtl="1"/>
            <a:r>
              <a:rPr lang="en-GB" i="1" dirty="0"/>
              <a:t>نظرًا لأننا نميل إلى البحث عن أشخاص متشابهين في التفكير ونفضل ما هو مألوف</a:t>
            </a:r>
            <a:r>
              <a:rPr lang="ar-SA" i="1" dirty="0"/>
              <a:t>، </a:t>
            </a:r>
            <a:r>
              <a:rPr lang="en-GB" i="1" dirty="0"/>
              <a:t>فهناك فرصة أقل ل</a:t>
            </a:r>
            <a:r>
              <a:rPr lang="ar-SA" i="1" dirty="0"/>
              <a:t>تحدي </a:t>
            </a:r>
            <a:r>
              <a:rPr lang="en-GB" i="1" dirty="0"/>
              <a:t>أفكارنا أو وجهات نظرنا أو </a:t>
            </a:r>
            <a:r>
              <a:rPr lang="ar-SA" i="1" dirty="0"/>
              <a:t>آراءنا</a:t>
            </a:r>
            <a:r>
              <a:rPr lang="en-GB" i="1" dirty="0"/>
              <a:t>.</a:t>
            </a:r>
          </a:p>
          <a:p>
            <a:pPr lvl="2" algn="r" rtl="1"/>
            <a:r>
              <a:rPr lang="en-GB" i="1" dirty="0"/>
              <a:t>يساعد على التواصل مع مجموعة واسعة من الناس</a:t>
            </a:r>
          </a:p>
          <a:p>
            <a:pPr lvl="2" algn="r" rtl="1"/>
            <a:r>
              <a:rPr lang="en-GB" i="1" dirty="0"/>
              <a:t>من المفيد في العمل أن يكون لديك فريق متنوع لأنه يزيد من احتمالية معالجة تحيزنا الشخصي.</a:t>
            </a:r>
          </a:p>
          <a:p>
            <a:pPr lvl="1" algn="r" rtl="1"/>
            <a:r>
              <a:rPr lang="en-GB" b="1" i="1" dirty="0"/>
              <a:t>لا تتسرع في اتخاذ القرارات:</a:t>
            </a:r>
          </a:p>
          <a:p>
            <a:pPr lvl="2" algn="r" rtl="1"/>
            <a:r>
              <a:rPr lang="en-GB" i="1" dirty="0"/>
              <a:t>قد يكون من المغري الاعتماد على تلك المشاعر والانطباعات الأولى</a:t>
            </a:r>
            <a:r>
              <a:rPr lang="ar-SA" i="1" dirty="0"/>
              <a:t>، </a:t>
            </a:r>
            <a:r>
              <a:rPr lang="en-GB" i="1" dirty="0"/>
              <a:t>لكن امنح نفسك الوقت للتفكير في القرارات والتفكير في أسباب اتخاذ هذا الخيار.</a:t>
            </a:r>
          </a:p>
          <a:p>
            <a:pPr lvl="2" algn="r" rtl="1"/>
            <a:r>
              <a:rPr lang="en-GB" i="1" dirty="0"/>
              <a:t>ضع في اعتبارك سؤال زميل لإبداء رأيه وطرح السؤال بموضوعية قدر الإمكان.</a:t>
            </a:r>
          </a:p>
        </p:txBody>
      </p:sp>
      <p:sp>
        <p:nvSpPr>
          <p:cNvPr id="6" name="Slide Image Placeholder 5">
            <a:extLst>
              <a:ext uri="{FF2B5EF4-FFF2-40B4-BE49-F238E27FC236}">
                <a16:creationId xmlns:a16="http://schemas.microsoft.com/office/drawing/2014/main" id="{1155F077-4E86-EDFA-5DE9-3748CA87153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AF38E5C5-7A88-E889-BBBF-6EEEA5F9E7E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19</a:t>
            </a:fld>
            <a:endParaRPr lang="en-US" sz="1200">
              <a:latin typeface="+mn-lt"/>
            </a:endParaRPr>
          </a:p>
        </p:txBody>
      </p:sp>
    </p:spTree>
    <p:extLst>
      <p:ext uri="{BB962C8B-B14F-4D97-AF65-F5344CB8AC3E}">
        <p14:creationId xmlns:p14="http://schemas.microsoft.com/office/powerpoint/2010/main" val="68241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5" name="Google Shape;285;p5:notes"/>
          <p:cNvSpPr txBox="1">
            <a:spLocks noGrp="1"/>
          </p:cNvSpPr>
          <p:nvPr>
            <p:ph type="body" idx="1"/>
          </p:nvPr>
        </p:nvSpPr>
        <p:spPr/>
        <p:txBody>
          <a:bodyPr/>
          <a:lstStyle/>
          <a:p>
            <a:pPr marL="0" indent="0" algn="r" rtl="1">
              <a:buNone/>
            </a:pPr>
            <a:r>
              <a:rPr lang="en-GB" b="1" dirty="0"/>
              <a:t>مدة الجلسة الأولى:</a:t>
            </a:r>
            <a:r>
              <a:rPr lang="ar-SA" b="1" dirty="0"/>
              <a:t> ٤٥ دقيقة</a:t>
            </a:r>
            <a:endParaRPr lang="en-GB" b="1" dirty="0"/>
          </a:p>
          <a:p>
            <a:pPr marL="0" indent="0" algn="r" rtl="1">
              <a:buNone/>
            </a:pPr>
            <a:r>
              <a:rPr lang="ar-SA" dirty="0"/>
              <a:t> </a:t>
            </a:r>
            <a:r>
              <a:rPr lang="en-GB" dirty="0"/>
              <a:t>______________________________________________________________________________</a:t>
            </a:r>
          </a:p>
          <a:p>
            <a:pPr algn="r" rtl="1"/>
            <a:endParaRPr lang="en-GB" dirty="0"/>
          </a:p>
          <a:p>
            <a:pPr marL="0" indent="0" algn="r" rtl="1">
              <a:buNone/>
            </a:pPr>
            <a:r>
              <a:rPr lang="ar-SA" b="1" dirty="0"/>
              <a:t>الشرح</a:t>
            </a:r>
            <a:endParaRPr lang="en-GB" b="1" dirty="0"/>
          </a:p>
          <a:p>
            <a:pPr algn="r" rtl="1"/>
            <a:r>
              <a:rPr lang="en-GB" i="1" dirty="0"/>
              <a:t>سنف</a:t>
            </a:r>
            <a:r>
              <a:rPr lang="ar-SA" i="1" dirty="0"/>
              <a:t>ت</a:t>
            </a:r>
            <a:r>
              <a:rPr lang="en-GB" i="1" dirty="0"/>
              <a:t>تح هذه الوحدة من خلال </a:t>
            </a:r>
            <a:r>
              <a:rPr lang="ar-SA" i="1" dirty="0"/>
              <a:t>الاطلاع على</a:t>
            </a:r>
            <a:r>
              <a:rPr lang="en-GB" i="1" dirty="0"/>
              <a:t>:</a:t>
            </a:r>
          </a:p>
          <a:p>
            <a:pPr lvl="1" algn="r" rtl="1"/>
            <a:r>
              <a:rPr lang="ar-SA" i="1" dirty="0"/>
              <a:t>الأجندة</a:t>
            </a:r>
            <a:endParaRPr lang="en-GB" i="1" dirty="0"/>
          </a:p>
          <a:p>
            <a:pPr lvl="1" algn="r" rtl="1"/>
            <a:r>
              <a:rPr lang="en-GB" i="1" dirty="0"/>
              <a:t>الاهداف</a:t>
            </a:r>
          </a:p>
          <a:p>
            <a:pPr lvl="1" algn="r" rtl="1"/>
            <a:r>
              <a:rPr lang="ar-SA" i="1" dirty="0"/>
              <a:t>مراجع</a:t>
            </a:r>
            <a:r>
              <a:rPr lang="en-GB" i="1" dirty="0"/>
              <a:t>ة </a:t>
            </a:r>
            <a:r>
              <a:rPr lang="ar-SA" i="1" dirty="0"/>
              <a:t>لل</a:t>
            </a:r>
            <a:r>
              <a:rPr lang="en-GB" i="1" dirty="0"/>
              <a:t>وحدة السابقة</a:t>
            </a:r>
            <a:endParaRPr lang="en-BE" i="1" dirty="0"/>
          </a:p>
          <a:p>
            <a:pPr algn="r" rtl="1"/>
            <a:endParaRPr lang="en-GB" dirty="0">
              <a:sym typeface="Arial"/>
            </a:endParaRPr>
          </a:p>
        </p:txBody>
      </p:sp>
      <p:sp>
        <p:nvSpPr>
          <p:cNvPr id="3" name="Slide Image Placeholder 2">
            <a:extLst>
              <a:ext uri="{FF2B5EF4-FFF2-40B4-BE49-F238E27FC236}">
                <a16:creationId xmlns:a16="http://schemas.microsoft.com/office/drawing/2014/main" id="{6799408B-B766-2D90-215A-0041559015B8}"/>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656F9616-7004-221F-E6BE-B041499CD9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8" name="Google Shape;568;p18:notes"/>
          <p:cNvSpPr txBox="1">
            <a:spLocks noGrp="1"/>
          </p:cNvSpPr>
          <p:nvPr>
            <p:ph type="body" idx="1"/>
          </p:nvPr>
        </p:nvSpPr>
        <p:spPr/>
        <p:txBody>
          <a:bodyPr/>
          <a:lstStyle/>
          <a:p>
            <a:pPr marL="0" indent="0" algn="r" rtl="1">
              <a:buNone/>
            </a:pPr>
            <a:r>
              <a:rPr lang="ar-SA" b="1">
                <a:sym typeface="Arial"/>
              </a:rPr>
              <a:t>الشرح</a:t>
            </a:r>
            <a:endParaRPr lang="en-GB" b="1">
              <a:sym typeface="Arial"/>
            </a:endParaRPr>
          </a:p>
          <a:p>
            <a:pPr algn="r" rtl="1"/>
            <a:r>
              <a:rPr lang="en-GB">
                <a:sym typeface="Arial"/>
              </a:rPr>
              <a:t>عرض الشريحة</a:t>
            </a:r>
          </a:p>
        </p:txBody>
      </p:sp>
      <p:sp>
        <p:nvSpPr>
          <p:cNvPr id="3" name="Slide Image Placeholder 2">
            <a:extLst>
              <a:ext uri="{FF2B5EF4-FFF2-40B4-BE49-F238E27FC236}">
                <a16:creationId xmlns:a16="http://schemas.microsoft.com/office/drawing/2014/main" id="{B5598842-F971-C14D-36C3-C5D40A752E10}"/>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A3777704-B528-4715-F4D4-A4B2772EEC6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20</a:t>
            </a:fld>
            <a:endParaRPr lang="en-US" sz="1200">
              <a:latin typeface="+mn-lt"/>
            </a:endParaRPr>
          </a:p>
        </p:txBody>
      </p:sp>
    </p:spTree>
    <p:extLst>
      <p:ext uri="{BB962C8B-B14F-4D97-AF65-F5344CB8AC3E}">
        <p14:creationId xmlns:p14="http://schemas.microsoft.com/office/powerpoint/2010/main" val="262740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a:t>مدة الجلسة الثالثة: ساعة</a:t>
            </a:r>
            <a:endParaRPr lang="en-GB" b="1"/>
          </a:p>
        </p:txBody>
      </p:sp>
      <p:sp>
        <p:nvSpPr>
          <p:cNvPr id="6" name="Slide Image Placeholder 5">
            <a:extLst>
              <a:ext uri="{FF2B5EF4-FFF2-40B4-BE49-F238E27FC236}">
                <a16:creationId xmlns:a16="http://schemas.microsoft.com/office/drawing/2014/main" id="{7A5D8AA8-2FC1-CB00-6E7D-7F11A6981D3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5688CBF-368E-14D3-7B4B-23FE3962423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21</a:t>
            </a:fld>
            <a:endParaRPr lang="en-US" sz="1200">
              <a:latin typeface="+mn-lt"/>
            </a:endParaRPr>
          </a:p>
        </p:txBody>
      </p:sp>
    </p:spTree>
    <p:extLst>
      <p:ext uri="{BB962C8B-B14F-4D97-AF65-F5344CB8AC3E}">
        <p14:creationId xmlns:p14="http://schemas.microsoft.com/office/powerpoint/2010/main" val="313555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مناقشة عامة </a:t>
            </a:r>
            <a:r>
              <a:rPr lang="ar-SA" b="1" dirty="0"/>
              <a:t>(١٠</a:t>
            </a:r>
            <a:r>
              <a:rPr lang="en-GB" b="1" dirty="0"/>
              <a:t> دقائق</a:t>
            </a:r>
            <a:r>
              <a:rPr lang="ar-SA" b="1" dirty="0"/>
              <a:t>)</a:t>
            </a:r>
            <a:endParaRPr lang="en-GB" b="1" dirty="0"/>
          </a:p>
          <a:p>
            <a:pPr algn="r" rtl="1"/>
            <a:r>
              <a:rPr lang="en-GB" i="1" dirty="0"/>
              <a:t>كيف تشرح ال</a:t>
            </a:r>
            <a:r>
              <a:rPr lang="ar-SA" i="1" dirty="0"/>
              <a:t>شمول</a:t>
            </a:r>
            <a:r>
              <a:rPr lang="en-GB" i="1" dirty="0"/>
              <a:t>؟</a:t>
            </a:r>
          </a:p>
          <a:p>
            <a:pPr lvl="1" algn="r" rtl="1"/>
            <a:r>
              <a:rPr lang="en-GB" dirty="0"/>
              <a:t>ال</a:t>
            </a:r>
            <a:r>
              <a:rPr lang="ar-SA" dirty="0"/>
              <a:t>شمول </a:t>
            </a:r>
            <a:r>
              <a:rPr lang="en-GB" dirty="0"/>
              <a:t>هو نهج قائم على الحقوق</a:t>
            </a:r>
          </a:p>
          <a:p>
            <a:pPr lvl="1" algn="r" rtl="1"/>
            <a:r>
              <a:rPr lang="en-GB" dirty="0"/>
              <a:t>يهدف ال</a:t>
            </a:r>
            <a:r>
              <a:rPr lang="ar-SA" dirty="0"/>
              <a:t>شمول </a:t>
            </a:r>
            <a:r>
              <a:rPr lang="en-GB" dirty="0"/>
              <a:t>إلى ضمان مشاركة جميع الأشخاص الذين قد يتعرضون لخطر الاستبعاد والحصول على الخدمات الأساسية على قدم المساواة.</a:t>
            </a:r>
            <a:endParaRPr lang="en-BE" dirty="0"/>
          </a:p>
        </p:txBody>
      </p:sp>
      <p:sp>
        <p:nvSpPr>
          <p:cNvPr id="6" name="Slide Image Placeholder 5">
            <a:extLst>
              <a:ext uri="{FF2B5EF4-FFF2-40B4-BE49-F238E27FC236}">
                <a16:creationId xmlns:a16="http://schemas.microsoft.com/office/drawing/2014/main" id="{A03BCA1D-196D-63E8-1836-63FDD53AD4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43C0441-CDF0-E5AE-3CB9-11C4EEBCE15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22</a:t>
            </a:fld>
            <a:endParaRPr lang="en-US" sz="1200">
              <a:latin typeface="+mn-lt"/>
            </a:endParaRPr>
          </a:p>
        </p:txBody>
      </p:sp>
    </p:spTree>
    <p:extLst>
      <p:ext uri="{BB962C8B-B14F-4D97-AF65-F5344CB8AC3E}">
        <p14:creationId xmlns:p14="http://schemas.microsoft.com/office/powerpoint/2010/main" val="349781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بما أن ال</a:t>
            </a:r>
            <a:r>
              <a:rPr lang="ar-SA" i="1" dirty="0"/>
              <a:t>شمول</a:t>
            </a:r>
            <a:r>
              <a:rPr lang="en-GB" i="1" dirty="0"/>
              <a:t> يتعلق بالمشاركة</a:t>
            </a:r>
            <a:r>
              <a:rPr lang="ar-SA" i="1" dirty="0"/>
              <a:t>، </a:t>
            </a:r>
            <a:r>
              <a:rPr lang="en-GB" i="1" dirty="0"/>
              <a:t>فإن التنوع والشمول يشير إلى النهج القائم على الحقوق الذي يتيح المشاركة المتساوية لمجموعات متنوعة من الناس.</a:t>
            </a:r>
          </a:p>
          <a:p>
            <a:pPr algn="r" rtl="1"/>
            <a:r>
              <a:rPr lang="en-GB" i="1" dirty="0"/>
              <a:t>ال</a:t>
            </a:r>
            <a:r>
              <a:rPr lang="ar-SA" i="1" dirty="0"/>
              <a:t>أشخاص </a:t>
            </a:r>
            <a:r>
              <a:rPr lang="en-GB" i="1" dirty="0"/>
              <a:t>بما في ذلك الأطفال مع م</a:t>
            </a:r>
            <a:r>
              <a:rPr lang="ar-SA" i="1" dirty="0"/>
              <a:t>ختلف</a:t>
            </a:r>
            <a:r>
              <a:rPr lang="en-GB" i="1" dirty="0"/>
              <a:t>:</a:t>
            </a:r>
          </a:p>
          <a:p>
            <a:pPr lvl="1" algn="r" rtl="1"/>
            <a:r>
              <a:rPr lang="en-GB" i="1" dirty="0"/>
              <a:t>الأعمار</a:t>
            </a:r>
          </a:p>
          <a:p>
            <a:pPr lvl="1" algn="r" rtl="1"/>
            <a:r>
              <a:rPr lang="en-GB" i="1" dirty="0"/>
              <a:t>الجنس والتوجه الجنسي وال</a:t>
            </a:r>
            <a:r>
              <a:rPr lang="ar-SA" i="1" dirty="0"/>
              <a:t>هوية الجندرية</a:t>
            </a:r>
            <a:endParaRPr lang="en-GB" i="1" dirty="0"/>
          </a:p>
          <a:p>
            <a:pPr lvl="1" algn="r" rtl="1"/>
            <a:r>
              <a:rPr lang="en-GB" i="1" dirty="0"/>
              <a:t>الخلفية الثقافية والأعراق واللغات والأديان</a:t>
            </a:r>
          </a:p>
          <a:p>
            <a:pPr lvl="1" algn="r" rtl="1"/>
            <a:r>
              <a:rPr lang="ar-SA" i="1" dirty="0"/>
              <a:t>ال</a:t>
            </a:r>
            <a:r>
              <a:rPr lang="en-GB" i="1" dirty="0"/>
              <a:t>خلفية </a:t>
            </a:r>
            <a:r>
              <a:rPr lang="ar-SA" i="1" dirty="0"/>
              <a:t>ال</a:t>
            </a:r>
            <a:r>
              <a:rPr lang="en-GB" i="1" dirty="0"/>
              <a:t>إجتماعية</a:t>
            </a:r>
          </a:p>
          <a:p>
            <a:pPr lvl="1" algn="r" rtl="1"/>
            <a:r>
              <a:rPr lang="en-GB" i="1" dirty="0" err="1"/>
              <a:t>لون</a:t>
            </a:r>
            <a:r>
              <a:rPr lang="ar-SA" i="1" dirty="0" err="1"/>
              <a:t> البشرة</a:t>
            </a:r>
            <a:endParaRPr lang="en-GB" i="1" dirty="0"/>
          </a:p>
          <a:p>
            <a:pPr lvl="1" algn="r" rtl="1"/>
            <a:r>
              <a:rPr lang="en-GB" i="1" dirty="0"/>
              <a:t>القدرات والصعوبات الوظيفية والإعاقات </a:t>
            </a:r>
            <a:r>
              <a:rPr lang="ar-SA" i="1" dirty="0"/>
              <a:t>و العجز</a:t>
            </a:r>
            <a:endParaRPr lang="en-GB" i="1" dirty="0"/>
          </a:p>
          <a:p>
            <a:pPr lvl="1" algn="r" rtl="1"/>
            <a:r>
              <a:rPr lang="ar-SA" i="1" dirty="0"/>
              <a:t>ال</a:t>
            </a:r>
            <a:r>
              <a:rPr lang="en-GB" i="1" dirty="0"/>
              <a:t>لاج</a:t>
            </a:r>
            <a:r>
              <a:rPr lang="ar-SA" i="1" dirty="0"/>
              <a:t>ئين، ال</a:t>
            </a:r>
            <a:r>
              <a:rPr lang="en-GB" i="1" dirty="0"/>
              <a:t>مهاجر</a:t>
            </a:r>
            <a:r>
              <a:rPr lang="ar-SA" i="1" dirty="0"/>
              <a:t>ين، ال</a:t>
            </a:r>
            <a:r>
              <a:rPr lang="en-GB" i="1" dirty="0"/>
              <a:t>نازح</a:t>
            </a:r>
            <a:r>
              <a:rPr lang="ar-SA" i="1" dirty="0"/>
              <a:t>ي</a:t>
            </a:r>
            <a:r>
              <a:rPr lang="en-GB" i="1" dirty="0"/>
              <a:t>ن </a:t>
            </a:r>
            <a:r>
              <a:rPr lang="ar-SA" i="1" dirty="0"/>
              <a:t>، </a:t>
            </a:r>
            <a:r>
              <a:rPr lang="en-GB" i="1" dirty="0"/>
              <a:t>بلا أوراق</a:t>
            </a:r>
          </a:p>
          <a:p>
            <a:pPr algn="r" rtl="1"/>
            <a:endParaRPr lang="en-GB" dirty="0"/>
          </a:p>
          <a:p>
            <a:pPr lvl="1" algn="r" rtl="1"/>
            <a:endParaRPr lang="en-GB" dirty="0"/>
          </a:p>
          <a:p>
            <a:pPr algn="r" rtl="1"/>
            <a:endParaRPr lang="en-BE" dirty="0"/>
          </a:p>
        </p:txBody>
      </p:sp>
      <p:sp>
        <p:nvSpPr>
          <p:cNvPr id="6" name="Slide Image Placeholder 5">
            <a:extLst>
              <a:ext uri="{FF2B5EF4-FFF2-40B4-BE49-F238E27FC236}">
                <a16:creationId xmlns:a16="http://schemas.microsoft.com/office/drawing/2014/main" id="{2A4E9A98-83BB-8C10-952F-E043FF3E80E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91984F3-26BA-5C27-45AA-9DB9C45E6C0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23</a:t>
            </a:fld>
            <a:endParaRPr lang="en-US" sz="1200">
              <a:latin typeface="+mn-lt"/>
            </a:endParaRPr>
          </a:p>
        </p:txBody>
      </p:sp>
    </p:spTree>
    <p:extLst>
      <p:ext uri="{BB962C8B-B14F-4D97-AF65-F5344CB8AC3E}">
        <p14:creationId xmlns:p14="http://schemas.microsoft.com/office/powerpoint/2010/main" val="42649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نقيض ال</a:t>
            </a:r>
            <a:r>
              <a:rPr lang="ar-SA" i="1" dirty="0"/>
              <a:t>شمول</a:t>
            </a:r>
            <a:r>
              <a:rPr lang="en-GB" i="1" dirty="0"/>
              <a:t> هو الاستبعاد</a:t>
            </a:r>
            <a:r>
              <a:rPr lang="ar-SA" i="1" dirty="0"/>
              <a:t>، </a:t>
            </a:r>
            <a:r>
              <a:rPr lang="en-GB" i="1" dirty="0"/>
              <a:t>عندما لا يتمكن الأشخاص من المشاركة أو المشاركة على قدم المساواة</a:t>
            </a:r>
            <a:endParaRPr lang="en-GB" dirty="0"/>
          </a:p>
          <a:p>
            <a:pPr algn="r" rtl="1"/>
            <a:r>
              <a:rPr lang="ar-SA" dirty="0"/>
              <a:t>قم بت</a:t>
            </a:r>
            <a:r>
              <a:rPr lang="en-GB" dirty="0"/>
              <a:t>قس</a:t>
            </a:r>
            <a:r>
              <a:rPr lang="ar-SA" dirty="0"/>
              <a:t>ي</a:t>
            </a:r>
            <a:r>
              <a:rPr lang="en-GB" dirty="0"/>
              <a:t>م المجموعة إلى أزواج</a:t>
            </a:r>
          </a:p>
          <a:p>
            <a:pPr algn="r" rtl="1"/>
            <a:r>
              <a:rPr lang="en-GB" dirty="0"/>
              <a:t>توجيه المشاركين إلى</a:t>
            </a:r>
            <a:r>
              <a:rPr lang="ar-SA" dirty="0"/>
              <a:t> </a:t>
            </a:r>
            <a:r>
              <a:rPr lang="en-GB" b="1" dirty="0"/>
              <a:t>صفحة </a:t>
            </a:r>
            <a:r>
              <a:rPr lang="ar-SA" b="1" dirty="0"/>
              <a:t>دليل العمل ٣١</a:t>
            </a:r>
            <a:r>
              <a:rPr lang="en-GB" b="1" dirty="0"/>
              <a:t>: عوائق ال</a:t>
            </a:r>
            <a:r>
              <a:rPr lang="ar-SA" b="1" dirty="0"/>
              <a:t>شمول</a:t>
            </a:r>
            <a:endParaRPr lang="en-GB" b="1" dirty="0"/>
          </a:p>
          <a:p>
            <a:pPr algn="r" rtl="1"/>
            <a:r>
              <a:rPr lang="en-GB" i="1" dirty="0"/>
              <a:t>مع </a:t>
            </a:r>
            <a:r>
              <a:rPr lang="ar-SA" i="1" dirty="0"/>
              <a:t>زميلك</a:t>
            </a:r>
            <a:r>
              <a:rPr lang="en-GB" i="1" dirty="0"/>
              <a:t>:</a:t>
            </a:r>
          </a:p>
          <a:p>
            <a:pPr lvl="1" algn="r" rtl="1"/>
            <a:r>
              <a:rPr lang="en-GB" i="1" dirty="0"/>
              <a:t>ناقش العوائق في السياق الخاص بك</a:t>
            </a:r>
            <a:r>
              <a:rPr lang="ar-SA" i="1" dirty="0"/>
              <a:t>م</a:t>
            </a:r>
            <a:r>
              <a:rPr lang="en-GB" i="1" dirty="0"/>
              <a:t> والتي تستبعد أشخاصًا أو مجموعات معينة من الناس</a:t>
            </a:r>
          </a:p>
          <a:p>
            <a:pPr lvl="1" algn="r" rtl="1"/>
            <a:r>
              <a:rPr lang="ar-SA" i="1" dirty="0"/>
              <a:t>قم بكتابة ما هي هذه</a:t>
            </a:r>
            <a:r>
              <a:rPr lang="en-GB" i="1" dirty="0"/>
              <a:t> الحواجز ومن هو المستبعد</a:t>
            </a:r>
          </a:p>
          <a:p>
            <a:pPr marL="0" indent="0" algn="r" rtl="1">
              <a:buNone/>
            </a:pPr>
            <a:endParaRPr lang="en-GB" dirty="0"/>
          </a:p>
          <a:p>
            <a:pPr marL="0" indent="0" algn="r" rtl="1">
              <a:buNone/>
            </a:pPr>
            <a:r>
              <a:rPr lang="en-GB" b="1" dirty="0"/>
              <a:t>عمل ال</a:t>
            </a:r>
            <a:r>
              <a:rPr lang="ar-SA" b="1" dirty="0"/>
              <a:t>أزواج</a:t>
            </a:r>
            <a:r>
              <a:rPr lang="en-GB" b="1" dirty="0"/>
              <a:t> </a:t>
            </a:r>
            <a:r>
              <a:rPr lang="ar-SA" b="1" dirty="0"/>
              <a:t>(١٥</a:t>
            </a:r>
            <a:r>
              <a:rPr lang="en-GB" b="1" dirty="0"/>
              <a:t>دقيقة</a:t>
            </a:r>
            <a:r>
              <a:rPr lang="ar-SA" b="1" dirty="0"/>
              <a:t>)</a:t>
            </a:r>
            <a:endParaRPr lang="en-GB" b="1" dirty="0"/>
          </a:p>
          <a:p>
            <a:pPr algn="r" rtl="1"/>
            <a:r>
              <a:rPr lang="en-GB" dirty="0"/>
              <a:t>امنح المشاركين </a:t>
            </a:r>
            <a:r>
              <a:rPr lang="ar-SA" dirty="0"/>
              <a:t>١٥</a:t>
            </a:r>
            <a:r>
              <a:rPr lang="en-GB" dirty="0"/>
              <a:t> دقيقة لإكمال</a:t>
            </a:r>
            <a:r>
              <a:rPr lang="ar-SA" dirty="0"/>
              <a:t> النشاط</a:t>
            </a:r>
            <a:endParaRPr lang="en-GB" dirty="0"/>
          </a:p>
          <a:p>
            <a:pPr algn="r" rtl="1"/>
            <a:endParaRPr lang="en-GB" dirty="0"/>
          </a:p>
          <a:p>
            <a:pPr marL="0" indent="0" algn="r" rtl="1">
              <a:buNone/>
            </a:pPr>
            <a:r>
              <a:rPr lang="en-GB" b="1" dirty="0"/>
              <a:t>مناقشة عامة </a:t>
            </a:r>
            <a:r>
              <a:rPr lang="ar-SA" b="1" dirty="0"/>
              <a:t>(١٥</a:t>
            </a:r>
            <a:r>
              <a:rPr lang="en-GB" b="1" dirty="0"/>
              <a:t>دقيقة</a:t>
            </a:r>
            <a:r>
              <a:rPr lang="ar-SA" b="1" dirty="0"/>
              <a:t>)</a:t>
            </a:r>
            <a:endParaRPr lang="en-GB" b="1" dirty="0"/>
          </a:p>
          <a:p>
            <a:pPr algn="r" rtl="1"/>
            <a:r>
              <a:rPr lang="en-GB" dirty="0"/>
              <a:t>اطلب من المتطوعين مشاركة أفكارهم</a:t>
            </a:r>
          </a:p>
        </p:txBody>
      </p:sp>
      <p:sp>
        <p:nvSpPr>
          <p:cNvPr id="6" name="Slide Image Placeholder 5">
            <a:extLst>
              <a:ext uri="{FF2B5EF4-FFF2-40B4-BE49-F238E27FC236}">
                <a16:creationId xmlns:a16="http://schemas.microsoft.com/office/drawing/2014/main" id="{702F2DEB-E194-C73E-BF20-DD871B0BC01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190BBB8C-4954-73D6-798A-F41CC7E802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24</a:t>
            </a:fld>
            <a:endParaRPr lang="en-US" sz="1200">
              <a:latin typeface="+mn-lt"/>
            </a:endParaRPr>
          </a:p>
        </p:txBody>
      </p:sp>
    </p:spTree>
    <p:extLst>
      <p:ext uri="{BB962C8B-B14F-4D97-AF65-F5344CB8AC3E}">
        <p14:creationId xmlns:p14="http://schemas.microsoft.com/office/powerpoint/2010/main" val="367901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lgn="r" rtl="1">
              <a:buNone/>
            </a:pPr>
            <a:r>
              <a:rPr lang="en-GB" b="1" dirty="0"/>
              <a:t>التكي</a:t>
            </a:r>
            <a:r>
              <a:rPr lang="ar-SA" b="1" dirty="0"/>
              <a:t>ي</a:t>
            </a:r>
            <a:r>
              <a:rPr lang="en-GB" b="1" dirty="0"/>
              <a:t>ف مع السياق</a:t>
            </a:r>
          </a:p>
          <a:p>
            <a:pPr algn="r" rtl="1"/>
            <a:r>
              <a:rPr lang="en-GB" dirty="0"/>
              <a:t>تكييف أمثلة الحواجز</a:t>
            </a:r>
            <a:r>
              <a:rPr lang="ar-SA" dirty="0"/>
              <a:t>/العوائق</a:t>
            </a:r>
            <a:r>
              <a:rPr lang="en-GB" dirty="0"/>
              <a:t> لتتناسب مع السياق المحلي.</a:t>
            </a:r>
          </a:p>
          <a:p>
            <a:pPr marL="0" lvl="0" indent="0" algn="r" rtl="1">
              <a:buNone/>
            </a:pPr>
            <a:r>
              <a:rPr lang="en-US" dirty="0"/>
              <a:t>______________________________________________________________________________</a:t>
            </a:r>
            <a:endParaRPr lang="en-GB" dirty="0"/>
          </a:p>
          <a:p>
            <a:pPr marL="0" indent="0" algn="r" rtl="1">
              <a:buNone/>
            </a:pPr>
            <a:r>
              <a:rPr lang="ar-SA" b="0" dirty="0"/>
              <a:t>الشرح</a:t>
            </a:r>
            <a:endParaRPr lang="en-GB" b="1" dirty="0"/>
          </a:p>
          <a:p>
            <a:pPr algn="r" rtl="1"/>
            <a:r>
              <a:rPr lang="en-GB" dirty="0"/>
              <a:t>قدم الشريحة و</a:t>
            </a:r>
            <a:r>
              <a:rPr lang="ar-SA" dirty="0"/>
              <a:t>قم بالإشارة إلى ال</a:t>
            </a:r>
            <a:r>
              <a:rPr lang="en-GB" dirty="0"/>
              <a:t>أمثلة</a:t>
            </a:r>
            <a:r>
              <a:rPr lang="ar-SA" dirty="0"/>
              <a:t> التي</a:t>
            </a:r>
            <a:r>
              <a:rPr lang="en-GB" dirty="0"/>
              <a:t> تمت مشاركتها في التمرين السابق</a:t>
            </a:r>
          </a:p>
          <a:p>
            <a:pPr algn="r" rtl="1"/>
            <a:r>
              <a:rPr lang="en-GB" dirty="0"/>
              <a:t>قدم مثالاً لكل حاجز</a:t>
            </a:r>
          </a:p>
          <a:p>
            <a:pPr lvl="1" algn="r" rtl="1"/>
            <a:r>
              <a:rPr lang="en-GB" b="1" i="1" dirty="0"/>
              <a:t>التحيز</a:t>
            </a:r>
            <a:r>
              <a:rPr lang="ar-SA" b="1" i="1" dirty="0"/>
              <a:t>اللا</a:t>
            </a:r>
            <a:r>
              <a:rPr lang="en-GB" b="1" i="1" dirty="0"/>
              <a:t>و</a:t>
            </a:r>
            <a:r>
              <a:rPr lang="ar-SA" b="1" i="1" dirty="0"/>
              <a:t>ا</a:t>
            </a:r>
            <a:r>
              <a:rPr lang="en-GB" b="1" i="1" dirty="0"/>
              <a:t>عي</a:t>
            </a:r>
          </a:p>
          <a:p>
            <a:pPr lvl="2" algn="r" rtl="1"/>
            <a:r>
              <a:rPr lang="en-GB" sz="1200" i="1" dirty="0"/>
              <a:t>على سبيل المثال</a:t>
            </a:r>
            <a:r>
              <a:rPr lang="ar-SA" sz="1200" i="1" dirty="0"/>
              <a:t>، </a:t>
            </a:r>
            <a:r>
              <a:rPr lang="ar-SA" i="1" dirty="0"/>
              <a:t>التحيز داخل المجموعة هو الميل إلى إعطاء معاملة أفضل للأشخاص الذين ينتمون إلى نفس المجموعة مثلنا.</a:t>
            </a:r>
          </a:p>
          <a:p>
            <a:pPr lvl="2" algn="r" rtl="1"/>
            <a:r>
              <a:rPr lang="en-GB" i="1" dirty="0"/>
              <a:t>نحن نعتبرهم أفضل ونعاملهم بشكل أفضل.</a:t>
            </a:r>
          </a:p>
          <a:p>
            <a:pPr lvl="2" algn="r" rtl="1"/>
            <a:r>
              <a:rPr lang="en-GB" i="1" dirty="0"/>
              <a:t>قد يؤدي هذا التحيز داخل المجموعة إلى وجود عائق أمام مشاركة الأشخاص الذين ينتمون إلى مجموعة أخرى.</a:t>
            </a:r>
          </a:p>
          <a:p>
            <a:pPr lvl="1" algn="r" rtl="1"/>
            <a:r>
              <a:rPr lang="en-GB" b="1" i="1" dirty="0"/>
              <a:t>الأعراف الاجتماعية الضارة</a:t>
            </a:r>
          </a:p>
          <a:p>
            <a:pPr lvl="2" algn="r" rtl="1"/>
            <a:r>
              <a:rPr lang="en-GB" i="1" dirty="0"/>
              <a:t>تلعب الأعراف الاجتماعية دورًا في ديناميات العنصرية والتمييز على أساس الجنس وال</a:t>
            </a:r>
            <a:r>
              <a:rPr lang="ar-SA" i="1" dirty="0"/>
              <a:t>إعاقة</a:t>
            </a:r>
            <a:r>
              <a:rPr lang="en-GB" i="1" dirty="0"/>
              <a:t> وغيرها</a:t>
            </a:r>
          </a:p>
          <a:p>
            <a:pPr lvl="2" algn="r" rtl="1"/>
            <a:r>
              <a:rPr lang="en-GB" i="1" dirty="0"/>
              <a:t>على سبيل المثال</a:t>
            </a:r>
            <a:r>
              <a:rPr lang="ar-SA" i="1" dirty="0"/>
              <a:t>، </a:t>
            </a:r>
            <a:r>
              <a:rPr lang="en-GB" i="1" dirty="0"/>
              <a:t>خروج الفتيات من المدرسة في سن مبكرة عن ال</a:t>
            </a:r>
            <a:r>
              <a:rPr lang="ar-SA" i="1" dirty="0"/>
              <a:t>فتيان</a:t>
            </a:r>
            <a:r>
              <a:rPr lang="en-GB" i="1" dirty="0"/>
              <a:t> هو شكل من أشكال التمييز على أساس الجنس.</a:t>
            </a:r>
          </a:p>
          <a:p>
            <a:pPr lvl="2" algn="r" rtl="1"/>
            <a:r>
              <a:rPr lang="en-GB" i="1" dirty="0"/>
              <a:t>على سبيل المثال</a:t>
            </a:r>
            <a:r>
              <a:rPr lang="ar-SA" i="1" dirty="0"/>
              <a:t>، </a:t>
            </a:r>
            <a:r>
              <a:rPr lang="en-GB" i="1" dirty="0"/>
              <a:t>يعد عدم السماح للأطفال ذوي ال</a:t>
            </a:r>
            <a:r>
              <a:rPr lang="ar-SA" i="1" dirty="0"/>
              <a:t>احتياجات الخاصة</a:t>
            </a:r>
            <a:r>
              <a:rPr lang="en-GB" i="1" dirty="0"/>
              <a:t> بالمشاركة في الأنشطة شكلاً من أشكال ا</a:t>
            </a:r>
            <a:r>
              <a:rPr lang="ar-SA" i="1" dirty="0"/>
              <a:t>لتمييز ضد الأشخاص من ذوي الاحتياجات الخاصة</a:t>
            </a:r>
            <a:r>
              <a:rPr lang="en-GB" i="1" dirty="0"/>
              <a:t>.</a:t>
            </a:r>
          </a:p>
          <a:p>
            <a:pPr lvl="1" algn="r" rtl="1"/>
            <a:r>
              <a:rPr lang="en-GB" b="1" i="1" dirty="0"/>
              <a:t>الحواجز الإدارية أو المؤسسية</a:t>
            </a:r>
          </a:p>
          <a:p>
            <a:pPr lvl="2" algn="r" rtl="1"/>
            <a:r>
              <a:rPr lang="en-GB" i="1" dirty="0"/>
              <a:t>على سبيل المثال</a:t>
            </a:r>
            <a:r>
              <a:rPr lang="ar-SA" i="1" dirty="0"/>
              <a:t>، </a:t>
            </a:r>
            <a:r>
              <a:rPr lang="en-GB" i="1" dirty="0"/>
              <a:t>يتم استبعاد المهاجرين غير المسجلين على أساس وضعهم الإداري.</a:t>
            </a:r>
          </a:p>
          <a:p>
            <a:pPr lvl="1" algn="r" rtl="1"/>
            <a:r>
              <a:rPr lang="en-GB" b="1" i="1" dirty="0"/>
              <a:t>حواجز </a:t>
            </a:r>
            <a:r>
              <a:rPr lang="ar-SA" b="1" i="1" dirty="0"/>
              <a:t>مادية</a:t>
            </a:r>
            <a:endParaRPr lang="en-GB" b="1" i="1" dirty="0"/>
          </a:p>
          <a:p>
            <a:pPr lvl="2" algn="r" rtl="1"/>
            <a:r>
              <a:rPr lang="en-GB" i="1" dirty="0"/>
              <a:t>على سبيل المثال</a:t>
            </a:r>
            <a:r>
              <a:rPr lang="ar-SA" i="1" dirty="0"/>
              <a:t>، </a:t>
            </a:r>
            <a:r>
              <a:rPr lang="en-GB" i="1" dirty="0"/>
              <a:t>يتم استبعاد الأشخاص الذين يعانون من إعاقة جسدية أو حسية من خلال الحواجز المادية مثل ظروف الطريق السيئة والسلالم وما إلى ذلك.</a:t>
            </a:r>
          </a:p>
          <a:p>
            <a:pPr lvl="1" algn="r" rtl="1"/>
            <a:r>
              <a:rPr lang="en-GB" b="1" i="1" dirty="0"/>
              <a:t>حواجز ال</a:t>
            </a:r>
            <a:r>
              <a:rPr lang="ar-SA" b="1" i="1" dirty="0"/>
              <a:t>تواصل</a:t>
            </a:r>
            <a:endParaRPr lang="en-GB" b="1" i="1" dirty="0"/>
          </a:p>
          <a:p>
            <a:pPr lvl="2" algn="r" rtl="1"/>
            <a:r>
              <a:rPr lang="en-GB" i="1" dirty="0"/>
              <a:t>على سبيل المثال</a:t>
            </a:r>
            <a:r>
              <a:rPr lang="ar-SA" i="1" dirty="0"/>
              <a:t>، </a:t>
            </a:r>
            <a:r>
              <a:rPr lang="en-GB" i="1" dirty="0"/>
              <a:t>يتم مشاركة المعلومات بلغة مجموعة مهيمنة واحدة ولكن ليس بلغة الأقليات العرقية</a:t>
            </a:r>
          </a:p>
        </p:txBody>
      </p:sp>
      <p:sp>
        <p:nvSpPr>
          <p:cNvPr id="6" name="Slide Image Placeholder 5">
            <a:extLst>
              <a:ext uri="{FF2B5EF4-FFF2-40B4-BE49-F238E27FC236}">
                <a16:creationId xmlns:a16="http://schemas.microsoft.com/office/drawing/2014/main" id="{D907B624-AA9A-ACF6-85FF-2166C3D2F568}"/>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5051F53-CFFF-ABA6-1C83-AB9028F0853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25</a:t>
            </a:fld>
            <a:endParaRPr lang="en-US" sz="1200">
              <a:latin typeface="+mn-lt"/>
            </a:endParaRPr>
          </a:p>
        </p:txBody>
      </p:sp>
    </p:spTree>
    <p:extLst>
      <p:ext uri="{BB962C8B-B14F-4D97-AF65-F5344CB8AC3E}">
        <p14:creationId xmlns:p14="http://schemas.microsoft.com/office/powerpoint/2010/main" val="2297457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US" i="1" dirty="0"/>
              <a:t>تمت مناقشة المبدأ الإنساني لعدم التمييز في الوحدة </a:t>
            </a:r>
            <a:r>
              <a:rPr lang="ar-SA" i="1" dirty="0"/>
              <a:t>الأولى.</a:t>
            </a:r>
            <a:endParaRPr lang="en-US" i="1" dirty="0"/>
          </a:p>
          <a:p>
            <a:pPr lvl="1" algn="r" rtl="1"/>
            <a:r>
              <a:rPr lang="en-US" i="1" dirty="0"/>
              <a:t>إنه جزء من دور أخصائي الحالة في دعم</a:t>
            </a:r>
            <a:r>
              <a:rPr lang="ar-SA" i="1" dirty="0"/>
              <a:t> </a:t>
            </a:r>
            <a:r>
              <a:rPr lang="en-GB" i="1" dirty="0"/>
              <a:t>التنوع وال</a:t>
            </a:r>
            <a:r>
              <a:rPr lang="ar-SA" i="1" dirty="0"/>
              <a:t>شمول</a:t>
            </a:r>
            <a:endParaRPr lang="en-GB" i="1" dirty="0"/>
          </a:p>
          <a:p>
            <a:pPr lvl="1" algn="r" rtl="1"/>
            <a:r>
              <a:rPr lang="en-US" i="1" dirty="0"/>
              <a:t>من الناحية العملية</a:t>
            </a:r>
            <a:r>
              <a:rPr lang="ar-SA" i="1" dirty="0"/>
              <a:t>، </a:t>
            </a:r>
            <a:r>
              <a:rPr lang="en-US" i="1" dirty="0"/>
              <a:t>يعني هذا أن أخصائي الحالة يجب أن يقدم الدعم للأطفال</a:t>
            </a:r>
            <a:r>
              <a:rPr lang="ar-SA" i="1" dirty="0"/>
              <a:t> </a:t>
            </a:r>
            <a:r>
              <a:rPr lang="en-US" i="1" dirty="0"/>
              <a:t>وأسرهم الذين يواجهون مخاطر الحماية بغض النظر عن العرق أو اللون أو الجنس أو التوجه الجنسي أو الخلفية الثقافية أو اللغة أو الدين أو الإعاقة أو أي حالة أخرى.</a:t>
            </a:r>
          </a:p>
          <a:p>
            <a:pPr algn="r" rtl="1"/>
            <a:r>
              <a:rPr lang="en-GB" dirty="0"/>
              <a:t>عرض الشريحة</a:t>
            </a:r>
          </a:p>
          <a:p>
            <a:pPr algn="r" rtl="1"/>
            <a:r>
              <a:rPr lang="en-GB" i="1" dirty="0"/>
              <a:t>يمكن لأخصائي الحالة معالجة بعض الحواجز بشكل مباشر</a:t>
            </a:r>
          </a:p>
          <a:p>
            <a:pPr lvl="1" algn="r" rtl="1"/>
            <a:r>
              <a:rPr lang="en-GB" i="1" dirty="0"/>
              <a:t>على سبيل المثال</a:t>
            </a:r>
            <a:r>
              <a:rPr lang="ar-SA" i="1" dirty="0"/>
              <a:t>، </a:t>
            </a:r>
            <a:r>
              <a:rPr lang="en-GB" i="1" dirty="0"/>
              <a:t>يمكن لأخصائي الحالة معالجة الحواجز في ال</a:t>
            </a:r>
            <a:r>
              <a:rPr lang="ar-SA" i="1" dirty="0"/>
              <a:t>تواصل</a:t>
            </a:r>
            <a:r>
              <a:rPr lang="en-GB" i="1" dirty="0"/>
              <a:t> عن طريق تعديل ال</a:t>
            </a:r>
            <a:r>
              <a:rPr lang="ar-SA" i="1" dirty="0"/>
              <a:t>تواصل</a:t>
            </a:r>
            <a:r>
              <a:rPr lang="en-GB" i="1" dirty="0"/>
              <a:t> مع قدرات الطفل</a:t>
            </a:r>
          </a:p>
          <a:p>
            <a:pPr lvl="1" algn="r" rtl="1"/>
            <a:r>
              <a:rPr lang="ar-SA" i="1" dirty="0"/>
              <a:t>الإشارة إلى</a:t>
            </a:r>
            <a:r>
              <a:rPr lang="en-GB" i="1" dirty="0"/>
              <a:t> الإرشادات الواردة في المستوى </a:t>
            </a:r>
            <a:r>
              <a:rPr lang="ar-SA" i="1" dirty="0"/>
              <a:t>الأول</a:t>
            </a:r>
            <a:r>
              <a:rPr lang="en-GB" i="1" dirty="0"/>
              <a:t> حول التواصل مع الأطفال ذوي الإعاقات المتنوعة</a:t>
            </a:r>
          </a:p>
          <a:p>
            <a:pPr algn="r" rtl="1"/>
            <a:r>
              <a:rPr lang="en-GB" i="1" dirty="0"/>
              <a:t>يصعب على أخصائي الحالة معالجة حواجز أخرى</a:t>
            </a:r>
          </a:p>
          <a:p>
            <a:pPr lvl="1" algn="r" rtl="1"/>
            <a:r>
              <a:rPr lang="en-GB" i="1" dirty="0"/>
              <a:t>قد يتطلب ذلك جهدًا من برامج أخرى مثل التواصل مع المجتمعات أو </a:t>
            </a:r>
            <a:r>
              <a:rPr lang="ar-SA" i="1" dirty="0"/>
              <a:t>مناصرة</a:t>
            </a:r>
            <a:r>
              <a:rPr lang="en-GB" i="1" dirty="0"/>
              <a:t> </a:t>
            </a:r>
            <a:r>
              <a:rPr lang="ar-SA" i="1" dirty="0"/>
              <a:t>ل</a:t>
            </a:r>
            <a:r>
              <a:rPr lang="en-GB" i="1" dirty="0"/>
              <a:t>حقوق الطفل</a:t>
            </a:r>
          </a:p>
          <a:p>
            <a:pPr lvl="1" algn="r" rtl="1"/>
            <a:r>
              <a:rPr lang="en-GB" i="1" dirty="0"/>
              <a:t>على سبيل المثال</a:t>
            </a:r>
            <a:r>
              <a:rPr lang="ar-SA" i="1" dirty="0"/>
              <a:t>، إذا لم يسمح للأطفال الذين ليس لديهم وثائق مدنية بالتسجيل في المدرسة،</a:t>
            </a:r>
            <a:r>
              <a:rPr lang="en-GB" i="1" dirty="0"/>
              <a:t> يمكن لأخصائي</a:t>
            </a:r>
            <a:r>
              <a:rPr lang="ar-SA" i="1" dirty="0"/>
              <a:t>ي الحالة</a:t>
            </a:r>
            <a:r>
              <a:rPr lang="en-GB" i="1" dirty="0"/>
              <a:t> إبلاغ البرامج داخل منظماتهم ويمكن معالجة المشكلة بجهود منسقة من قبل العديد من وكالات حماية الطفل.</a:t>
            </a:r>
          </a:p>
        </p:txBody>
      </p:sp>
      <p:sp>
        <p:nvSpPr>
          <p:cNvPr id="6" name="Slide Image Placeholder 5">
            <a:extLst>
              <a:ext uri="{FF2B5EF4-FFF2-40B4-BE49-F238E27FC236}">
                <a16:creationId xmlns:a16="http://schemas.microsoft.com/office/drawing/2014/main" id="{F6EDF247-03AA-433A-257C-5F3024F6308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84F310E-1EEE-F878-E6C0-CEEE68FAAF8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26</a:t>
            </a:fld>
            <a:endParaRPr lang="en-US" sz="1200">
              <a:latin typeface="+mn-lt"/>
            </a:endParaRPr>
          </a:p>
        </p:txBody>
      </p:sp>
    </p:spTree>
    <p:extLst>
      <p:ext uri="{BB962C8B-B14F-4D97-AF65-F5344CB8AC3E}">
        <p14:creationId xmlns:p14="http://schemas.microsoft.com/office/powerpoint/2010/main" val="374134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8" name="Google Shape;568;p18:notes"/>
          <p:cNvSpPr txBox="1">
            <a:spLocks noGrp="1"/>
          </p:cNvSpPr>
          <p:nvPr>
            <p:ph type="body" idx="1"/>
          </p:nvPr>
        </p:nvSpPr>
        <p:spPr/>
        <p:txBody>
          <a:bodyPr/>
          <a:lstStyle/>
          <a:p>
            <a:pPr marL="0" indent="0" algn="r" rtl="1">
              <a:buNone/>
            </a:pPr>
            <a:r>
              <a:rPr lang="ar-SA" b="1">
                <a:sym typeface="Arial"/>
              </a:rPr>
              <a:t>الشرح</a:t>
            </a:r>
            <a:endParaRPr lang="en-US" b="1">
              <a:sym typeface="Arial"/>
            </a:endParaRPr>
          </a:p>
          <a:p>
            <a:pPr algn="r" rtl="1"/>
            <a:r>
              <a:rPr lang="en-US">
                <a:sym typeface="Arial"/>
              </a:rPr>
              <a:t>عرض الشريحة</a:t>
            </a:r>
          </a:p>
        </p:txBody>
      </p:sp>
      <p:sp>
        <p:nvSpPr>
          <p:cNvPr id="3" name="Slide Image Placeholder 2">
            <a:extLst>
              <a:ext uri="{FF2B5EF4-FFF2-40B4-BE49-F238E27FC236}">
                <a16:creationId xmlns:a16="http://schemas.microsoft.com/office/drawing/2014/main" id="{7AD9F213-ECAF-F4ED-E30D-6A4B2AF10724}"/>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0A12CE07-688E-5A98-4A9F-5B69E2C8B61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27</a:t>
            </a:fld>
            <a:endParaRPr lang="en-US" sz="1200">
              <a:latin typeface="+mn-lt"/>
            </a:endParaRPr>
          </a:p>
        </p:txBody>
      </p:sp>
    </p:spTree>
    <p:extLst>
      <p:ext uri="{BB962C8B-B14F-4D97-AF65-F5344CB8AC3E}">
        <p14:creationId xmlns:p14="http://schemas.microsoft.com/office/powerpoint/2010/main" val="267662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مدة </a:t>
            </a:r>
            <a:r>
              <a:rPr lang="en-GB" b="1" dirty="0"/>
              <a:t>الجلسة </a:t>
            </a:r>
            <a:r>
              <a:rPr lang="ar-SA" b="1" dirty="0"/>
              <a:t>الرابعة: ساعة و ١٥ دقيقة</a:t>
            </a:r>
            <a:endParaRPr lang="en-GB" dirty="0"/>
          </a:p>
        </p:txBody>
      </p:sp>
      <p:sp>
        <p:nvSpPr>
          <p:cNvPr id="6" name="Slide Image Placeholder 5">
            <a:extLst>
              <a:ext uri="{FF2B5EF4-FFF2-40B4-BE49-F238E27FC236}">
                <a16:creationId xmlns:a16="http://schemas.microsoft.com/office/drawing/2014/main" id="{ADB55A4D-766E-D943-F6B7-CB40BE6E7A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3CCEAEA3-7CD5-BAAC-6076-091255F35B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28</a:t>
            </a:fld>
            <a:endParaRPr lang="en-US" sz="1200">
              <a:latin typeface="+mn-lt"/>
            </a:endParaRPr>
          </a:p>
        </p:txBody>
      </p:sp>
    </p:spTree>
    <p:extLst>
      <p:ext uri="{BB962C8B-B14F-4D97-AF65-F5344CB8AC3E}">
        <p14:creationId xmlns:p14="http://schemas.microsoft.com/office/powerpoint/2010/main" val="3200202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في الوحدة </a:t>
            </a:r>
            <a:r>
              <a:rPr lang="ar-SA" i="1" dirty="0"/>
              <a:t>١</a:t>
            </a:r>
            <a:r>
              <a:rPr lang="en-GB" i="1" dirty="0"/>
              <a:t> من هذا التدريب</a:t>
            </a:r>
            <a:r>
              <a:rPr lang="ar-SA" i="1" dirty="0"/>
              <a:t>، </a:t>
            </a:r>
            <a:r>
              <a:rPr lang="en-GB" i="1" dirty="0"/>
              <a:t>قمنا ب</a:t>
            </a:r>
            <a:r>
              <a:rPr lang="ar-SA" i="1" dirty="0"/>
              <a:t>مراجعة</a:t>
            </a:r>
            <a:r>
              <a:rPr lang="en-GB" i="1" dirty="0"/>
              <a:t> سريع</a:t>
            </a:r>
            <a:r>
              <a:rPr lang="ar-SA" i="1" dirty="0"/>
              <a:t>ة</a:t>
            </a:r>
            <a:r>
              <a:rPr lang="en-GB" i="1" dirty="0"/>
              <a:t> لمسؤوليات أخصائي الحالة كما تمت مراجعتها في المستوى </a:t>
            </a:r>
            <a:r>
              <a:rPr lang="ar-SA" i="1" dirty="0"/>
              <a:t>الأول</a:t>
            </a:r>
            <a:r>
              <a:rPr lang="en-GB" i="1" dirty="0"/>
              <a:t>.</a:t>
            </a:r>
          </a:p>
          <a:p>
            <a:pPr algn="r" rtl="1"/>
            <a:r>
              <a:rPr lang="en-GB" i="1" dirty="0"/>
              <a:t>ناقشنا أيضًا مبادئ إدارة الحالة - أحدها ضمان المساءلة.</a:t>
            </a:r>
          </a:p>
          <a:p>
            <a:pPr algn="r" rtl="1"/>
            <a:r>
              <a:rPr lang="en-GB" i="1" dirty="0"/>
              <a:t>يجب أن يكون </a:t>
            </a:r>
            <a:r>
              <a:rPr lang="ar-SA" sz="1200" i="1" dirty="0">
                <a:latin typeface="Calibri" panose="020F0502020204030204" pitchFamily="34" charset="0"/>
                <a:cs typeface="Calibri" panose="020F0502020204030204" pitchFamily="34" charset="0"/>
              </a:rPr>
              <a:t>أخصائيو الحالة </a:t>
            </a:r>
            <a:r>
              <a:rPr lang="ar-SA" sz="1200" b="0" i="1" dirty="0">
                <a:latin typeface="Calibri" panose="020F0502020204030204" pitchFamily="34" charset="0"/>
                <a:cs typeface="Calibri" panose="020F0502020204030204" pitchFamily="34" charset="0"/>
              </a:rPr>
              <a:t>مساءلين تجاه </a:t>
            </a:r>
            <a:r>
              <a:rPr lang="en-GB" b="0" i="1" dirty="0"/>
              <a:t>:</a:t>
            </a:r>
          </a:p>
          <a:p>
            <a:pPr lvl="1" algn="r" rtl="1"/>
            <a:r>
              <a:rPr lang="en-GB" i="1" dirty="0"/>
              <a:t>مسؤولياتهم</a:t>
            </a:r>
          </a:p>
          <a:p>
            <a:pPr lvl="1" algn="r" rtl="1"/>
            <a:r>
              <a:rPr lang="en-GB" i="1" dirty="0"/>
              <a:t>الإجراءات التي يتخذونها</a:t>
            </a:r>
          </a:p>
          <a:p>
            <a:pPr lvl="1" algn="r" rtl="1"/>
            <a:r>
              <a:rPr lang="en-GB" i="1" dirty="0"/>
              <a:t>جودة الدعم الذي يقدمونه</a:t>
            </a:r>
          </a:p>
          <a:p>
            <a:pPr lvl="1" algn="r" rtl="1"/>
            <a:endParaRPr lang="en-GB" dirty="0"/>
          </a:p>
        </p:txBody>
      </p:sp>
      <p:sp>
        <p:nvSpPr>
          <p:cNvPr id="6" name="Slide Image Placeholder 5">
            <a:extLst>
              <a:ext uri="{FF2B5EF4-FFF2-40B4-BE49-F238E27FC236}">
                <a16:creationId xmlns:a16="http://schemas.microsoft.com/office/drawing/2014/main" id="{73EB41DC-7E0B-1D0B-879D-9236EEB4D1BE}"/>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922CC04-9E03-6BFE-4B75-5A737B8ABBA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29</a:t>
            </a:fld>
            <a:endParaRPr lang="en-US" sz="1200">
              <a:latin typeface="+mn-lt"/>
            </a:endParaRPr>
          </a:p>
        </p:txBody>
      </p:sp>
    </p:spTree>
    <p:extLst>
      <p:ext uri="{BB962C8B-B14F-4D97-AF65-F5344CB8AC3E}">
        <p14:creationId xmlns:p14="http://schemas.microsoft.com/office/powerpoint/2010/main" val="418943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50" name="Google Shape;250;p3:notes"/>
          <p:cNvSpPr txBox="1">
            <a:spLocks noGrp="1"/>
          </p:cNvSpPr>
          <p:nvPr>
            <p:ph type="body" idx="1"/>
          </p:nvPr>
        </p:nvSpPr>
        <p:spPr/>
        <p:txBody>
          <a:bodyPr/>
          <a:lstStyle/>
          <a:p>
            <a:pPr marL="0" indent="0" algn="r" rtl="1">
              <a:buNone/>
            </a:pPr>
            <a:r>
              <a:rPr lang="ar-SA" b="1" dirty="0">
                <a:sym typeface="Arial"/>
              </a:rPr>
              <a:t>الشرح</a:t>
            </a:r>
            <a:endParaRPr lang="en-US" b="1" dirty="0">
              <a:sym typeface="Arial"/>
            </a:endParaRPr>
          </a:p>
          <a:p>
            <a:pPr algn="r" rtl="1"/>
            <a:r>
              <a:rPr lang="en-US" dirty="0">
                <a:sym typeface="Arial"/>
              </a:rPr>
              <a:t>عرض الشريحة</a:t>
            </a:r>
          </a:p>
          <a:p>
            <a:pPr algn="r" rtl="1"/>
            <a:r>
              <a:rPr lang="en-US" i="1" dirty="0">
                <a:sym typeface="Arial"/>
              </a:rPr>
              <a:t>بعبارة أخرى</a:t>
            </a:r>
            <a:r>
              <a:rPr lang="ar-SA" i="1" dirty="0">
                <a:sym typeface="Arial"/>
              </a:rPr>
              <a:t>،</a:t>
            </a:r>
            <a:r>
              <a:rPr lang="en-US" i="1" dirty="0">
                <a:sym typeface="Arial"/>
              </a:rPr>
              <a:t> تهدف هذه الوحدة إلى تعزيز تجربتك ومعرفتك ومهاراتك وسلوكياتك المفيدة والبناء عليها حيث يتعلق الأمر بالمهارات الشخصية والتنظيمية في عملك اليومي كأخصائي</a:t>
            </a:r>
            <a:r>
              <a:rPr lang="ar-SA" i="1" dirty="0">
                <a:sym typeface="Arial"/>
              </a:rPr>
              <a:t>/ة</a:t>
            </a:r>
            <a:r>
              <a:rPr lang="en-US" i="1" dirty="0">
                <a:sym typeface="Arial"/>
              </a:rPr>
              <a:t> حالة.</a:t>
            </a:r>
          </a:p>
        </p:txBody>
      </p:sp>
      <p:sp>
        <p:nvSpPr>
          <p:cNvPr id="3" name="Slide Image Placeholder 2">
            <a:extLst>
              <a:ext uri="{FF2B5EF4-FFF2-40B4-BE49-F238E27FC236}">
                <a16:creationId xmlns:a16="http://schemas.microsoft.com/office/drawing/2014/main" id="{2C3B08CB-FD53-985A-CC18-BAA154EC6BF3}"/>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986A8BD3-0035-3F8B-8930-946D3C9415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a:t>
            </a:fld>
            <a:endParaRPr lang="en-US"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a:t>المناقشة العامة (١٠ دقائق)</a:t>
            </a:r>
          </a:p>
          <a:p>
            <a:pPr algn="r" rtl="1"/>
            <a:r>
              <a:rPr lang="en-GB" i="1"/>
              <a:t>كيف تفسر المساءلة بكلماتك الخاصة؟</a:t>
            </a:r>
          </a:p>
          <a:p>
            <a:pPr algn="r" rtl="1"/>
            <a:r>
              <a:rPr lang="ar-SA"/>
              <a:t>قم بت</a:t>
            </a:r>
            <a:r>
              <a:rPr lang="en-GB"/>
              <a:t>شج</a:t>
            </a:r>
            <a:r>
              <a:rPr lang="ar-SA"/>
              <a:t>ي</a:t>
            </a:r>
            <a:r>
              <a:rPr lang="en-GB"/>
              <a:t>ع المشاركين على مشاركة </a:t>
            </a:r>
            <a:r>
              <a:rPr lang="ar-SA"/>
              <a:t>إجاباتهم</a:t>
            </a:r>
            <a:endParaRPr lang="en-GB"/>
          </a:p>
          <a:p>
            <a:pPr algn="r" rtl="1"/>
            <a:r>
              <a:rPr lang="en-GB"/>
              <a:t>اكتب الردود على اللوح الورقي</a:t>
            </a:r>
            <a:endParaRPr lang="en-BE"/>
          </a:p>
        </p:txBody>
      </p:sp>
      <p:sp>
        <p:nvSpPr>
          <p:cNvPr id="5" name="Slide Image Placeholder 4">
            <a:extLst>
              <a:ext uri="{FF2B5EF4-FFF2-40B4-BE49-F238E27FC236}">
                <a16:creationId xmlns:a16="http://schemas.microsoft.com/office/drawing/2014/main" id="{03781632-8342-39B5-E275-6026E556F6F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E4470ED-E82F-E4B7-0C9F-3071DE46329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30</a:t>
            </a:fld>
            <a:endParaRPr lang="en-US" sz="1200">
              <a:latin typeface="+mn-lt"/>
            </a:endParaRPr>
          </a:p>
        </p:txBody>
      </p:sp>
    </p:spTree>
    <p:extLst>
      <p:ext uri="{BB962C8B-B14F-4D97-AF65-F5344CB8AC3E}">
        <p14:creationId xmlns:p14="http://schemas.microsoft.com/office/powerpoint/2010/main" val="2831360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a:t>الشرح</a:t>
            </a:r>
            <a:endParaRPr lang="en-GB" b="1"/>
          </a:p>
          <a:p>
            <a:pPr algn="r" rtl="1"/>
            <a:r>
              <a:rPr lang="en-GB"/>
              <a:t>عرض الشريحة</a:t>
            </a:r>
          </a:p>
          <a:p>
            <a:pPr algn="r" rtl="1"/>
            <a:r>
              <a:rPr lang="en-GB" i="1"/>
              <a:t>يحتاج أخصائي الحالة إلى ضمان تنفيذ إدارة الحالة بما يتماشى مع:</a:t>
            </a:r>
          </a:p>
          <a:p>
            <a:pPr lvl="1" algn="r" rtl="1"/>
            <a:r>
              <a:rPr lang="en-GB" i="1"/>
              <a:t>المعايير الدنيا</a:t>
            </a:r>
          </a:p>
          <a:p>
            <a:pPr lvl="1" algn="r" rtl="1"/>
            <a:r>
              <a:rPr lang="en-GB" i="1"/>
              <a:t>إجراءات التشغيل القياسية</a:t>
            </a:r>
            <a:r>
              <a:rPr lang="ar-SA" i="1"/>
              <a:t> </a:t>
            </a:r>
            <a:r>
              <a:rPr lang="en-GB" i="1"/>
              <a:t> (SOPs)</a:t>
            </a:r>
          </a:p>
          <a:p>
            <a:pPr lvl="1" algn="r" rtl="1"/>
            <a:r>
              <a:rPr lang="en-GB" i="1"/>
              <a:t>المبادئ التوجيهية المشتركة بين الوكالات</a:t>
            </a:r>
          </a:p>
          <a:p>
            <a:pPr algn="r" rtl="1"/>
            <a:r>
              <a:rPr lang="en-GB" i="1"/>
              <a:t>أمثلة على معايير الجودة والمبادئ التوجيهية هذه هي:</a:t>
            </a:r>
          </a:p>
          <a:p>
            <a:pPr lvl="1" algn="r" rtl="1"/>
            <a:r>
              <a:rPr lang="en-GB" i="1"/>
              <a:t>اتفاقية الأمم المتحدة لحقوق الطفل </a:t>
            </a:r>
            <a:endParaRPr lang="ar-SA" i="1"/>
          </a:p>
          <a:p>
            <a:pPr lvl="1" algn="r" rtl="1"/>
            <a:r>
              <a:rPr lang="en-GB" i="1"/>
              <a:t>المعايير الدنيا لحماية الطفل</a:t>
            </a:r>
            <a:r>
              <a:rPr lang="ar-SA" i="1"/>
              <a:t> </a:t>
            </a:r>
            <a:r>
              <a:rPr lang="en-GB" i="1"/>
              <a:t> (CPMS)</a:t>
            </a:r>
          </a:p>
          <a:p>
            <a:pPr lvl="1" algn="r" rtl="1"/>
            <a:r>
              <a:rPr lang="en-GB" i="1"/>
              <a:t>المبادئ التوجيهية المشتركة بين الوكالات لإدارة الحالة</a:t>
            </a:r>
          </a:p>
          <a:p>
            <a:pPr lvl="1" algn="r" rtl="1"/>
            <a:r>
              <a:rPr lang="en-GB" i="1"/>
              <a:t>إجراءات التشغيل القياسية المحلية</a:t>
            </a:r>
            <a:r>
              <a:rPr lang="ar-SA" i="1"/>
              <a:t> </a:t>
            </a:r>
            <a:r>
              <a:rPr lang="en-GB" i="1"/>
              <a:t> (SOPs)</a:t>
            </a:r>
          </a:p>
        </p:txBody>
      </p:sp>
      <p:sp>
        <p:nvSpPr>
          <p:cNvPr id="6" name="Slide Image Placeholder 5">
            <a:extLst>
              <a:ext uri="{FF2B5EF4-FFF2-40B4-BE49-F238E27FC236}">
                <a16:creationId xmlns:a16="http://schemas.microsoft.com/office/drawing/2014/main" id="{4EA46F7A-DCF0-1469-66F8-60B44646F706}"/>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A0E2D3B-CE6B-DBA8-FED1-BD93BCE3134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31</a:t>
            </a:fld>
            <a:endParaRPr lang="en-US" sz="1200">
              <a:latin typeface="+mn-lt"/>
            </a:endParaRPr>
          </a:p>
        </p:txBody>
      </p:sp>
    </p:spTree>
    <p:extLst>
      <p:ext uri="{BB962C8B-B14F-4D97-AF65-F5344CB8AC3E}">
        <p14:creationId xmlns:p14="http://schemas.microsoft.com/office/powerpoint/2010/main" val="2182737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err="1"/>
              <a:t>التكيف</a:t>
            </a:r>
            <a:r>
              <a:rPr lang="en-GB" b="1" dirty="0"/>
              <a:t> </a:t>
            </a:r>
            <a:r>
              <a:rPr lang="ar-SA" b="1" dirty="0"/>
              <a:t>بحسب</a:t>
            </a:r>
            <a:r>
              <a:rPr lang="en-GB" b="1" dirty="0"/>
              <a:t> السياق</a:t>
            </a:r>
          </a:p>
          <a:p>
            <a:pPr algn="r" rtl="1"/>
            <a:r>
              <a:rPr lang="en-GB" dirty="0"/>
              <a:t>قم بتكييف الخصائص المعروضة على </a:t>
            </a:r>
            <a:r>
              <a:rPr lang="en-GB" dirty="0" err="1"/>
              <a:t>عجلة</a:t>
            </a:r>
            <a:r>
              <a:rPr lang="en-GB" dirty="0"/>
              <a:t> </a:t>
            </a:r>
            <a:r>
              <a:rPr lang="en-GB" dirty="0" err="1"/>
              <a:t>ال</a:t>
            </a:r>
            <a:r>
              <a:rPr lang="ar-SA" dirty="0"/>
              <a:t>قوة</a:t>
            </a:r>
            <a:r>
              <a:rPr lang="en-GB" dirty="0"/>
              <a:t> </a:t>
            </a:r>
            <a:r>
              <a:rPr lang="en-GB" dirty="0" err="1"/>
              <a:t>وفقًا</a:t>
            </a:r>
            <a:r>
              <a:rPr lang="en-GB" dirty="0"/>
              <a:t> </a:t>
            </a:r>
            <a:r>
              <a:rPr lang="en-GB" dirty="0" err="1"/>
              <a:t>لسياقك</a:t>
            </a:r>
            <a:r>
              <a:rPr lang="ar-SA" dirty="0" err="1"/>
              <a:t>م</a:t>
            </a:r>
            <a:r>
              <a:rPr lang="en-GB" dirty="0"/>
              <a:t>.</a:t>
            </a:r>
            <a:endParaRPr lang="en-GB" b="1" dirty="0"/>
          </a:p>
          <a:p>
            <a:pPr marL="0" indent="0" algn="r" rtl="1">
              <a:buNone/>
            </a:pPr>
            <a:r>
              <a:rPr lang="en-US" dirty="0"/>
              <a:t>_____________________________________________________________________________</a:t>
            </a:r>
          </a:p>
          <a:p>
            <a:pPr algn="r" rtl="1"/>
            <a:endParaRPr lang="en-GB" dirty="0"/>
          </a:p>
          <a:p>
            <a:pPr marL="0" indent="0" algn="r" rtl="1">
              <a:buNone/>
            </a:pPr>
            <a:r>
              <a:rPr lang="ar-SA" b="1" dirty="0"/>
              <a:t>الشرح</a:t>
            </a:r>
            <a:endParaRPr lang="en-GB" b="1" dirty="0"/>
          </a:p>
          <a:p>
            <a:pPr algn="r" rtl="1"/>
            <a:r>
              <a:rPr lang="en-GB" i="1" dirty="0"/>
              <a:t>تشير المساءلة إلى عملية استخدام السلطة بمسؤولية</a:t>
            </a:r>
          </a:p>
          <a:p>
            <a:pPr algn="r" rtl="1"/>
            <a:r>
              <a:rPr lang="en-GB" i="1" dirty="0"/>
              <a:t>دع</a:t>
            </a:r>
            <a:r>
              <a:rPr lang="ar-SA" i="1" dirty="0"/>
              <a:t>و</a:t>
            </a:r>
            <a:r>
              <a:rPr lang="en-GB" i="1" dirty="0"/>
              <a:t>نا نلقي نظرة أخرى على عجلة ال</a:t>
            </a:r>
            <a:r>
              <a:rPr lang="ar-SA" i="1" dirty="0"/>
              <a:t>قوة</a:t>
            </a:r>
            <a:r>
              <a:rPr lang="en-GB" i="1" dirty="0"/>
              <a:t> التي استخدمناها في المستوى </a:t>
            </a:r>
            <a:r>
              <a:rPr lang="ar-SA" i="1" dirty="0"/>
              <a:t>الأول</a:t>
            </a:r>
            <a:r>
              <a:rPr lang="en-GB" i="1" dirty="0"/>
              <a:t>.</a:t>
            </a:r>
          </a:p>
          <a:p>
            <a:pPr lvl="1" algn="r" rtl="1"/>
            <a:r>
              <a:rPr lang="en-GB" i="1" dirty="0"/>
              <a:t>يتمتع كل فرد بما في ذلك الأطفال بخصائص وخبرات معينة توفر امتيازًا أو ميزة أو تسبب الاضطهاد أو تضعهم في وضع </a:t>
            </a:r>
            <a:r>
              <a:rPr lang="en-GB" i="1" dirty="0" err="1"/>
              <a:t>غير</a:t>
            </a:r>
            <a:r>
              <a:rPr lang="en-GB" i="1" dirty="0"/>
              <a:t> </a:t>
            </a:r>
            <a:r>
              <a:rPr lang="ar-SA" i="1" dirty="0"/>
              <a:t>ملائم</a:t>
            </a:r>
          </a:p>
          <a:p>
            <a:pPr lvl="1" algn="r" rtl="1"/>
            <a:r>
              <a:rPr lang="en-GB" i="1" dirty="0"/>
              <a:t>الامتياز هو ميزة أو سلطة ويمكن أن يؤدي إلى مزيد من القوة</a:t>
            </a:r>
          </a:p>
          <a:p>
            <a:pPr lvl="1" algn="r" rtl="1"/>
            <a:r>
              <a:rPr lang="en-GB" i="1" dirty="0"/>
              <a:t>الاضطهاد أو الحرمان هو عندما يتم ممارسة السلطة على شخص ما من قبل الآخرين أو من خلال ظروف تقلل من فرص الشخص في النجاح والبقاء</a:t>
            </a:r>
            <a:r>
              <a:rPr lang="ar-SA" i="1" dirty="0"/>
              <a:t> </a:t>
            </a:r>
            <a:r>
              <a:rPr lang="en-GB" i="1" dirty="0"/>
              <a:t>على قيد </a:t>
            </a:r>
            <a:r>
              <a:rPr lang="en-GB" i="1" dirty="0" err="1"/>
              <a:t>الحياة</a:t>
            </a:r>
            <a:r>
              <a:rPr lang="en-GB" i="1" dirty="0"/>
              <a:t> وما إلى ذلك.</a:t>
            </a:r>
          </a:p>
          <a:p>
            <a:pPr algn="r" rtl="1"/>
            <a:r>
              <a:rPr lang="en-GB" dirty="0"/>
              <a:t>عرض الشريحة</a:t>
            </a:r>
          </a:p>
          <a:p>
            <a:pPr lvl="1" algn="r" rtl="1"/>
            <a:r>
              <a:rPr lang="en-GB" i="1" dirty="0"/>
              <a:t>يمكن أن توفر الخصائص الموجودة فوق الخط ال</a:t>
            </a:r>
            <a:r>
              <a:rPr lang="ar-SA" i="1" dirty="0"/>
              <a:t>سلط</a:t>
            </a:r>
            <a:r>
              <a:rPr lang="en-GB" i="1" dirty="0"/>
              <a:t>ة / الامتياز في العديد من السياقات</a:t>
            </a:r>
          </a:p>
          <a:p>
            <a:pPr lvl="1" algn="r" rtl="1"/>
            <a:r>
              <a:rPr lang="en-GB" i="1" dirty="0"/>
              <a:t>غالبًا ما تخلق الخصائص الموجودة تحت الخط نقصًا في ال</a:t>
            </a:r>
            <a:r>
              <a:rPr lang="ar-SA" i="1" dirty="0"/>
              <a:t>سلطة</a:t>
            </a:r>
            <a:r>
              <a:rPr lang="en-GB" i="1" dirty="0"/>
              <a:t> / ال</a:t>
            </a:r>
            <a:r>
              <a:rPr lang="ar-SA" i="1" dirty="0"/>
              <a:t>اضطهاد</a:t>
            </a:r>
            <a:endParaRPr lang="en-GB" i="1" dirty="0"/>
          </a:p>
          <a:p>
            <a:pPr lvl="1" algn="r" rtl="1"/>
            <a:r>
              <a:rPr lang="en-GB" i="1" dirty="0"/>
              <a:t>العناصر المدرجة في الشريحة مجرد أمثلة وقد لا تكون ذات صلة بهويتك أو تجاربك الحياتية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هناك أيضًا العديد من العوامل التي عند</a:t>
            </a:r>
            <a:r>
              <a:rPr lang="ar-SA" i="1" dirty="0"/>
              <a:t>ما يتم</a:t>
            </a:r>
            <a:r>
              <a:rPr lang="en-GB" i="1" dirty="0"/>
              <a:t> دمجها تؤثر على قدرة الفرد على الشعور بال</a:t>
            </a:r>
            <a:r>
              <a:rPr lang="ar-SA" i="1" dirty="0"/>
              <a:t>سلطة</a:t>
            </a:r>
            <a:r>
              <a:rPr lang="en-GB" i="1" dirty="0"/>
              <a:t> / الامتياز أو تخلق نقصًا في ال</a:t>
            </a:r>
            <a:r>
              <a:rPr lang="ar-SA" i="1" dirty="0"/>
              <a:t>سلطة</a:t>
            </a:r>
            <a:r>
              <a:rPr lang="en-GB" i="1" dirty="0"/>
              <a:t> / ال</a:t>
            </a:r>
            <a:r>
              <a:rPr lang="ar-SA" i="1" dirty="0"/>
              <a:t>اضطهاد </a:t>
            </a:r>
            <a:r>
              <a:rPr lang="en-GB" i="1" dirty="0"/>
              <a:t>الذي لم يتم التعبير عنه بوضوح في هذا الرسم البياني</a:t>
            </a:r>
          </a:p>
          <a:p>
            <a:pPr lvl="0" algn="r" rtl="1"/>
            <a:r>
              <a:rPr lang="ar-SA" i="1" dirty="0"/>
              <a:t>هل لدى أحدكم أي أسئلة ؟</a:t>
            </a:r>
          </a:p>
          <a:p>
            <a:pPr lvl="0" algn="r" rtl="1"/>
            <a:r>
              <a:rPr lang="en-US" i="1" dirty="0"/>
              <a:t>هل هناك من يوافق أو يختلف؟</a:t>
            </a:r>
            <a:r>
              <a:rPr lang="ar-SA" i="1" dirty="0"/>
              <a:t> </a:t>
            </a:r>
            <a:endParaRPr lang="en-US" i="1" dirty="0"/>
          </a:p>
          <a:p>
            <a:pPr marL="0" indent="0" algn="r" rtl="1">
              <a:buNone/>
            </a:pPr>
            <a:endParaRPr lang="en-US" dirty="0"/>
          </a:p>
          <a:p>
            <a:pPr marL="0" indent="0" algn="r" rtl="1">
              <a:buNone/>
            </a:pPr>
            <a:r>
              <a:rPr lang="ar-SA" b="1" dirty="0"/>
              <a:t>يتبع</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86454D7-9859-CAA2-4E08-192139F902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683CA4D-D684-C37B-C199-CA640BCF12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32</a:t>
            </a:fld>
            <a:endParaRPr lang="en-US" sz="1200" dirty="0">
              <a:latin typeface="+mn-lt"/>
            </a:endParaRPr>
          </a:p>
        </p:txBody>
      </p:sp>
    </p:spTree>
    <p:extLst>
      <p:ext uri="{BB962C8B-B14F-4D97-AF65-F5344CB8AC3E}">
        <p14:creationId xmlns:p14="http://schemas.microsoft.com/office/powerpoint/2010/main" val="383275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pPr marL="0" indent="0" algn="r" rtl="1">
              <a:buNone/>
            </a:pPr>
            <a:r>
              <a:rPr lang="en-US" b="1" dirty="0"/>
              <a:t>مقدمة</a:t>
            </a:r>
          </a:p>
          <a:p>
            <a:pPr algn="r" rtl="1"/>
            <a:r>
              <a:rPr lang="en-US" i="1" dirty="0"/>
              <a:t>مثل تمرين</a:t>
            </a:r>
            <a:r>
              <a:rPr lang="ar-SA" i="1" dirty="0"/>
              <a:t> مشية</a:t>
            </a:r>
            <a:r>
              <a:rPr lang="en-US" i="1" dirty="0"/>
              <a:t> القوة الذي قمنا به سابقًا</a:t>
            </a:r>
            <a:r>
              <a:rPr lang="ar-SA" i="1" dirty="0"/>
              <a:t>، </a:t>
            </a:r>
            <a:r>
              <a:rPr lang="en-US" i="1" dirty="0"/>
              <a:t>يبحث هذا التمرين في كيفية تجربة الأشخاص ذوي الخصائص المختلفة لل</a:t>
            </a:r>
            <a:r>
              <a:rPr lang="ar-SA" i="1" dirty="0"/>
              <a:t>سلط</a:t>
            </a:r>
            <a:r>
              <a:rPr lang="en-US" i="1" dirty="0"/>
              <a:t>ة / ال</a:t>
            </a:r>
            <a:r>
              <a:rPr lang="ar-SA" i="1" dirty="0"/>
              <a:t>أفضلي</a:t>
            </a:r>
            <a:r>
              <a:rPr lang="en-US" i="1" dirty="0"/>
              <a:t>ة أو نقص القوة / الحرمان.</a:t>
            </a:r>
          </a:p>
          <a:p>
            <a:pPr algn="r" rtl="1"/>
            <a:r>
              <a:rPr lang="en-US" dirty="0"/>
              <a:t>توجيه المشاركين إلى</a:t>
            </a:r>
            <a:r>
              <a:rPr lang="ar-SA" dirty="0"/>
              <a:t> </a:t>
            </a:r>
            <a:r>
              <a:rPr lang="en-US" b="1" dirty="0"/>
              <a:t>صفحة </a:t>
            </a:r>
            <a:r>
              <a:rPr lang="ar-SA" b="1" dirty="0"/>
              <a:t>دليل العمل ٣٢</a:t>
            </a:r>
            <a:r>
              <a:rPr lang="en-US" b="1" dirty="0"/>
              <a:t>: عجلة ال</a:t>
            </a:r>
            <a:r>
              <a:rPr lang="ar-SA" b="1" dirty="0"/>
              <a:t>قوة (السلطة)</a:t>
            </a:r>
            <a:endParaRPr lang="en-US" b="1" dirty="0"/>
          </a:p>
          <a:p>
            <a:pPr lvl="1" algn="r" rtl="1"/>
            <a:r>
              <a:rPr lang="ar-SA" i="1" dirty="0"/>
              <a:t>قم بم</a:t>
            </a:r>
            <a:r>
              <a:rPr lang="en-US" i="1" dirty="0"/>
              <a:t>راجع</a:t>
            </a:r>
            <a:r>
              <a:rPr lang="ar-SA" i="1" dirty="0"/>
              <a:t>ة</a:t>
            </a:r>
            <a:r>
              <a:rPr lang="en-US" i="1" dirty="0"/>
              <a:t> عجلة ال</a:t>
            </a:r>
            <a:r>
              <a:rPr lang="ar-SA" i="1" dirty="0"/>
              <a:t>قو</a:t>
            </a:r>
            <a:r>
              <a:rPr lang="en-US" i="1" dirty="0"/>
              <a:t>ة وفكر في هويتك الاجتماعية وكيف يمكن أن يؤثر ذلك على الطريقة التي تقدم بها خدمات إدارة الحالة</a:t>
            </a:r>
            <a:r>
              <a:rPr lang="ar-SA" i="1" dirty="0"/>
              <a:t>.</a:t>
            </a:r>
            <a:endParaRPr lang="en-US" i="1" dirty="0"/>
          </a:p>
          <a:p>
            <a:pPr lvl="1" algn="r" rtl="1"/>
            <a:r>
              <a:rPr lang="en-US" i="1" dirty="0"/>
              <a:t>اكتب فوق السطر الخصائص التي تشعر أنها تمنحك الامتياز / ال</a:t>
            </a:r>
            <a:r>
              <a:rPr lang="ar-SA" i="1" dirty="0"/>
              <a:t>أفضلية</a:t>
            </a:r>
            <a:r>
              <a:rPr lang="en-US" i="1" dirty="0"/>
              <a:t> / القوة</a:t>
            </a:r>
            <a:r>
              <a:rPr lang="ar-SA" i="1" dirty="0"/>
              <a:t>/ السلطة</a:t>
            </a:r>
            <a:endParaRPr lang="en-US" i="1" dirty="0"/>
          </a:p>
          <a:p>
            <a:pPr lvl="1" algn="r" rtl="1"/>
            <a:r>
              <a:rPr lang="en-US" i="1" dirty="0"/>
              <a:t>اكتب أسفل السطر الخصائص التي تشعر بها والتي تؤدي إلى الاضطهاد / الحرمان / نقص القوة</a:t>
            </a:r>
          </a:p>
          <a:p>
            <a:pPr marL="0" indent="0" algn="r" rtl="1">
              <a:buNone/>
            </a:pPr>
            <a:endParaRPr lang="en-US" dirty="0"/>
          </a:p>
          <a:p>
            <a:pPr marL="0" indent="0" algn="r" rtl="1">
              <a:buNone/>
            </a:pPr>
            <a:r>
              <a:rPr lang="en-US" b="1" dirty="0"/>
              <a:t>العمل الفردي </a:t>
            </a:r>
            <a:r>
              <a:rPr lang="ar-SA" b="1" dirty="0"/>
              <a:t>(١٠</a:t>
            </a:r>
            <a:r>
              <a:rPr lang="en-US" b="1" dirty="0"/>
              <a:t>دقائق</a:t>
            </a:r>
            <a:r>
              <a:rPr lang="ar-SA" b="1" dirty="0"/>
              <a:t>)</a:t>
            </a:r>
            <a:endParaRPr lang="en-US" b="1" dirty="0"/>
          </a:p>
          <a:p>
            <a:pPr algn="r" rtl="1"/>
            <a:r>
              <a:rPr lang="en-US" dirty="0"/>
              <a:t>امنح المشاركين </a:t>
            </a:r>
            <a:r>
              <a:rPr lang="ar-SA" dirty="0"/>
              <a:t>١٠</a:t>
            </a:r>
            <a:r>
              <a:rPr lang="en-US" dirty="0"/>
              <a:t> دقائق لإكمال</a:t>
            </a:r>
            <a:r>
              <a:rPr lang="ar-SA" dirty="0"/>
              <a:t> النشاط</a:t>
            </a:r>
            <a:endParaRPr lang="en-US" dirty="0"/>
          </a:p>
          <a:p>
            <a:pPr marL="0" indent="0" algn="r" rtl="1">
              <a:buNone/>
            </a:pPr>
            <a:endParaRPr lang="en-US" dirty="0"/>
          </a:p>
          <a:p>
            <a:pPr marL="0" indent="0" algn="r" rtl="1">
              <a:buNone/>
            </a:pPr>
            <a:r>
              <a:rPr lang="en-US" b="1" dirty="0"/>
              <a:t>خاتمة</a:t>
            </a:r>
          </a:p>
          <a:p>
            <a:pPr algn="r" rtl="1"/>
            <a:r>
              <a:rPr lang="en-US" i="1" dirty="0"/>
              <a:t>تؤثر خبرتنا في القوة والامتياز (أو الافتقار إل</a:t>
            </a:r>
            <a:r>
              <a:rPr lang="ar-SA" i="1" dirty="0"/>
              <a:t>يها) </a:t>
            </a:r>
            <a:r>
              <a:rPr lang="en-US" i="1" dirty="0"/>
              <a:t>على آرائنا وقراراتنا كأخصائي</a:t>
            </a:r>
            <a:r>
              <a:rPr lang="ar-SA" i="1" dirty="0"/>
              <a:t>ي</a:t>
            </a:r>
            <a:r>
              <a:rPr lang="en-US" i="1" dirty="0"/>
              <a:t> حالة.</a:t>
            </a:r>
          </a:p>
          <a:p>
            <a:pPr lvl="1" algn="r" rtl="1"/>
            <a:r>
              <a:rPr lang="en-US" i="1" dirty="0"/>
              <a:t>من المهم أن </a:t>
            </a:r>
            <a:r>
              <a:rPr lang="ar-SA" i="1" dirty="0"/>
              <a:t>ن</a:t>
            </a:r>
            <a:r>
              <a:rPr lang="en-US" i="1" dirty="0"/>
              <a:t>كون على دراية بتجاربنا الخاصة عند العمل مع الأطفال.</a:t>
            </a:r>
            <a:endParaRPr lang="en-BE" i="1" dirty="0"/>
          </a:p>
          <a:p>
            <a:pPr lvl="0" algn="r" rtl="1"/>
            <a:r>
              <a:rPr lang="en-US" i="1" dirty="0"/>
              <a:t>الخصائص مثل الجنس أو الدين أو العرق أو ال</a:t>
            </a:r>
            <a:r>
              <a:rPr lang="ar-SA" i="1" dirty="0"/>
              <a:t>صحة</a:t>
            </a:r>
            <a:r>
              <a:rPr lang="en-US" i="1" dirty="0"/>
              <a:t> أو ال</a:t>
            </a:r>
            <a:r>
              <a:rPr lang="ar-SA" i="1" dirty="0"/>
              <a:t>إعاقة</a:t>
            </a:r>
            <a:r>
              <a:rPr lang="en-US" i="1" dirty="0"/>
              <a:t> </a:t>
            </a:r>
            <a:r>
              <a:rPr lang="ar-SA" i="1" dirty="0"/>
              <a:t>..</a:t>
            </a:r>
            <a:r>
              <a:rPr lang="en-US" i="1" dirty="0" err="1"/>
              <a:t>إلخ </a:t>
            </a:r>
            <a:r>
              <a:rPr lang="ar-SA" i="1" dirty="0" err="1"/>
              <a:t>تؤثر على</a:t>
            </a:r>
            <a:r>
              <a:rPr lang="en-US" i="1" dirty="0"/>
              <a:t> القوة والامتياز للأطفال كذلك.</a:t>
            </a:r>
          </a:p>
          <a:p>
            <a:pPr lvl="1" algn="r" rtl="1"/>
            <a:r>
              <a:rPr lang="en-US" i="1" dirty="0"/>
              <a:t>هذا ما نسميه التقاطعية.</a:t>
            </a:r>
          </a:p>
          <a:p>
            <a:pPr lvl="1" algn="r" rtl="1"/>
            <a:r>
              <a:rPr lang="en-US" i="1" dirty="0"/>
              <a:t>يمكن أن تزيد الخصائص المتقاطعة المتعددة من الضعف أو توفر المزيد من القوة أو السلطة.</a:t>
            </a:r>
          </a:p>
          <a:p>
            <a:pPr algn="r" rtl="1"/>
            <a:r>
              <a:rPr lang="en-US" i="1" dirty="0"/>
              <a:t>غالبًا ما يكون الأشخاص ذو</a:t>
            </a:r>
            <a:r>
              <a:rPr lang="ar-SA" i="1" dirty="0"/>
              <a:t>ي السلطة</a:t>
            </a:r>
            <a:r>
              <a:rPr lang="en-US" i="1" dirty="0"/>
              <a:t> غير مدركين لامتيازاتهم ويدرك الأشخاص الذين ليس لديهم سلطة </a:t>
            </a:r>
            <a:r>
              <a:rPr lang="ar-SA" i="1" dirty="0"/>
              <a:t>ضعفهم</a:t>
            </a:r>
            <a:r>
              <a:rPr lang="en-US" i="1" dirty="0"/>
              <a:t> في المجتمع.</a:t>
            </a:r>
          </a:p>
          <a:p>
            <a:pPr marL="0" indent="0" algn="r" rtl="1">
              <a:buNone/>
            </a:pPr>
            <a:endParaRPr lang="en-US"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a typeface="Calibri" panose="020F0502020204030204" pitchFamily="34" charset="0"/>
                <a:cs typeface="Arial" panose="020B0604020202020204" pitchFamily="34" charset="0"/>
              </a:rPr>
              <a:t>المصدر: مقتبس من كاثرين بولي مورغان. (1996).</a:t>
            </a:r>
            <a:r>
              <a:rPr lang="en-US" i="1" dirty="0">
                <a:ea typeface="Calibri" panose="020F0502020204030204" pitchFamily="34" charset="0"/>
                <a:cs typeface="Arial" panose="020B0604020202020204" pitchFamily="34" charset="0"/>
              </a:rPr>
              <a:t>وصف ملابس الإمبراطور الجديدة: ثلاث أساطير عن المساواة التربوية</a:t>
            </a:r>
            <a:r>
              <a:rPr lang="en-US" dirty="0">
                <a:ea typeface="Calibri" panose="020F0502020204030204" pitchFamily="34" charset="0"/>
                <a:cs typeface="Arial" panose="020B0604020202020204" pitchFamily="34" charset="0"/>
              </a:rPr>
              <a:t>. سؤال النوع الاجتماعي في التعليم: النظرية ، علم أصول التدريس والسياسة.</a:t>
            </a:r>
          </a:p>
        </p:txBody>
      </p:sp>
      <p:sp>
        <p:nvSpPr>
          <p:cNvPr id="7" name="Google Shape;725;p48:notes">
            <a:extLst>
              <a:ext uri="{FF2B5EF4-FFF2-40B4-BE49-F238E27FC236}">
                <a16:creationId xmlns:a16="http://schemas.microsoft.com/office/drawing/2014/main" id="{8DBDADBC-1ED4-0378-16A1-3EC64ED7ABB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33</a:t>
            </a:fld>
            <a:endParaRPr lang="en-US" sz="1200">
              <a:latin typeface="+mn-lt"/>
            </a:endParaRPr>
          </a:p>
        </p:txBody>
      </p:sp>
    </p:spTree>
    <p:extLst>
      <p:ext uri="{BB962C8B-B14F-4D97-AF65-F5344CB8AC3E}">
        <p14:creationId xmlns:p14="http://schemas.microsoft.com/office/powerpoint/2010/main" val="3645475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يعمل أخصائي الحالة مع الأطفال وال</a:t>
            </a:r>
            <a:r>
              <a:rPr lang="ar-SA" i="1" dirty="0"/>
              <a:t>والدين</a:t>
            </a:r>
            <a:r>
              <a:rPr lang="en-GB" i="1" dirty="0"/>
              <a:t> ومقدمي الرعاية الذين هم في وضع ضعف. لذلك</a:t>
            </a:r>
            <a:r>
              <a:rPr lang="ar-SA" i="1" dirty="0"/>
              <a:t>، </a:t>
            </a:r>
            <a:r>
              <a:rPr lang="en-GB" i="1" dirty="0"/>
              <a:t>في مواقف معينة يمكن أن يكون أخصائي الحالة في موقع </a:t>
            </a:r>
            <a:r>
              <a:rPr lang="ar-SA" i="1" dirty="0"/>
              <a:t>سلطة/قوة.</a:t>
            </a:r>
            <a:endParaRPr lang="en-GB" i="1" dirty="0"/>
          </a:p>
          <a:p>
            <a:pPr lvl="1" algn="r" rtl="1"/>
            <a:r>
              <a:rPr lang="en-GB" i="1" dirty="0"/>
              <a:t>على سبيل المثال</a:t>
            </a:r>
            <a:r>
              <a:rPr lang="ar-SA" i="1" dirty="0"/>
              <a:t>، </a:t>
            </a:r>
            <a:r>
              <a:rPr lang="en-GB" i="1" dirty="0"/>
              <a:t> يمكن لأخصائيي الحالة ضمان الوصول إلى الخدمات أو أنواع معينة من دعم الحالة.</a:t>
            </a:r>
          </a:p>
          <a:p>
            <a:pPr algn="r" rtl="1"/>
            <a:r>
              <a:rPr lang="en-GB" i="1" dirty="0"/>
              <a:t>تماشياً مع الإرشادات المشتركة بين الوكالات</a:t>
            </a:r>
            <a:r>
              <a:rPr lang="ar-SA" i="1" dirty="0"/>
              <a:t>، </a:t>
            </a:r>
            <a:r>
              <a:rPr lang="en-GB" i="1" dirty="0"/>
              <a:t>يجب استخدام ال</a:t>
            </a:r>
            <a:r>
              <a:rPr lang="ar-SA" i="1" dirty="0"/>
              <a:t>سلط</a:t>
            </a:r>
            <a:r>
              <a:rPr lang="en-GB" i="1" dirty="0"/>
              <a:t>ة بشكل أخلاقي ومسؤول.</a:t>
            </a:r>
          </a:p>
          <a:p>
            <a:pPr lvl="1" algn="r" rtl="1"/>
            <a:r>
              <a:rPr lang="en-GB" i="1" dirty="0"/>
              <a:t>يمكن لأخصائي الحالة أن يشجع التعاون لكن لا ينبغي له أبدًا أن يمارس الضغط أو يستغل أي منصب في السلطة.</a:t>
            </a:r>
          </a:p>
          <a:p>
            <a:pPr lvl="1" algn="r" rtl="1"/>
            <a:r>
              <a:rPr lang="en-GB" i="1" dirty="0"/>
              <a:t>هذا يمكن أن يقوض علاقة الثقة التي أسسها أخصائي الحالة.</a:t>
            </a:r>
          </a:p>
          <a:p>
            <a:pPr lvl="1" algn="r" rtl="1"/>
            <a:r>
              <a:rPr lang="en-GB" i="1" dirty="0"/>
              <a:t>هذه الثقة هي ال</a:t>
            </a:r>
            <a:r>
              <a:rPr lang="ar-SA" i="1" dirty="0"/>
              <a:t>أساس</a:t>
            </a:r>
            <a:r>
              <a:rPr lang="en-GB" i="1" dirty="0"/>
              <a:t> لعلاقة إدارة حالة إيجابية وناجحة.</a:t>
            </a:r>
          </a:p>
          <a:p>
            <a:pPr algn="r" rtl="1"/>
            <a:r>
              <a:rPr lang="en-GB" dirty="0"/>
              <a:t>عرض الشريحة</a:t>
            </a:r>
          </a:p>
        </p:txBody>
      </p:sp>
      <p:sp>
        <p:nvSpPr>
          <p:cNvPr id="6" name="Slide Image Placeholder 5">
            <a:extLst>
              <a:ext uri="{FF2B5EF4-FFF2-40B4-BE49-F238E27FC236}">
                <a16:creationId xmlns:a16="http://schemas.microsoft.com/office/drawing/2014/main" id="{DCE8F4E2-4091-4231-FDE2-F2A8CDEEDB3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730B390-342B-E75B-163C-0C39ABDE7F3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34</a:t>
            </a:fld>
            <a:endParaRPr lang="en-US" sz="1200">
              <a:latin typeface="+mn-lt"/>
            </a:endParaRPr>
          </a:p>
        </p:txBody>
      </p:sp>
    </p:spTree>
    <p:extLst>
      <p:ext uri="{BB962C8B-B14F-4D97-AF65-F5344CB8AC3E}">
        <p14:creationId xmlns:p14="http://schemas.microsoft.com/office/powerpoint/2010/main" val="1326661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تماشياً مع المساءلة واستخدام السلطة بشكل مسؤول</a:t>
            </a:r>
            <a:r>
              <a:rPr lang="ar-SA" i="1" dirty="0"/>
              <a:t>، </a:t>
            </a:r>
            <a:r>
              <a:rPr lang="en-GB" i="1" dirty="0"/>
              <a:t>يجب على أخصائي الحالة دعم اتخاذ القرار وعدم اتخاذ قرارات للطفل أو الوالد أو مقدم الرعاية أو الشخص البالغ الموثوق به</a:t>
            </a:r>
            <a:endParaRPr lang="en-BE" i="1" dirty="0"/>
          </a:p>
          <a:p>
            <a:pPr algn="r" rtl="1"/>
            <a:r>
              <a:rPr lang="en-GB" dirty="0"/>
              <a:t>عرض الشريحة</a:t>
            </a:r>
          </a:p>
          <a:p>
            <a:pPr lvl="1" algn="r" rtl="1"/>
            <a:r>
              <a:rPr lang="en-GB" i="1" dirty="0"/>
              <a:t>يجب تجنب عبارات</a:t>
            </a:r>
            <a:r>
              <a:rPr lang="ar-SA" i="1" dirty="0"/>
              <a:t> </a:t>
            </a:r>
            <a:r>
              <a:rPr lang="en-GB" i="1" dirty="0"/>
              <a:t> X</a:t>
            </a:r>
          </a:p>
          <a:p>
            <a:pPr lvl="1" algn="r" rtl="1"/>
            <a:r>
              <a:rPr lang="ar-SA" b="0" i="1" dirty="0">
                <a:solidFill>
                  <a:srgbClr val="202124"/>
                </a:solidFill>
                <a:effectLst/>
              </a:rPr>
              <a:t>تظهر </a:t>
            </a:r>
            <a:r>
              <a:rPr lang="en-GB" b="0" i="1" dirty="0">
                <a:solidFill>
                  <a:srgbClr val="202124"/>
                </a:solidFill>
                <a:effectLst/>
              </a:rPr>
              <a:t>عبارات </a:t>
            </a:r>
            <a:r>
              <a:rPr lang="en-US" b="0" i="1" dirty="0">
                <a:solidFill>
                  <a:srgbClr val="202124"/>
                </a:solidFill>
                <a:effectLst/>
              </a:rPr>
              <a:t>✔</a:t>
            </a:r>
            <a:r>
              <a:rPr lang="en-GB" b="0" i="1" dirty="0">
                <a:solidFill>
                  <a:srgbClr val="202124"/>
                </a:solidFill>
                <a:effectLst/>
              </a:rPr>
              <a:t> </a:t>
            </a:r>
            <a:r>
              <a:rPr lang="en-GB" i="1" dirty="0"/>
              <a:t>أ</a:t>
            </a:r>
            <a:r>
              <a:rPr lang="ar-SA" i="1" dirty="0"/>
              <a:t>ن أ</a:t>
            </a:r>
            <a:r>
              <a:rPr lang="en-GB" i="1" dirty="0"/>
              <a:t>خصائي الحالة </a:t>
            </a:r>
            <a:r>
              <a:rPr lang="ar-SA" i="1" dirty="0"/>
              <a:t>يقوم </a:t>
            </a:r>
            <a:r>
              <a:rPr lang="en-GB" i="1" dirty="0"/>
              <a:t> </a:t>
            </a:r>
            <a:r>
              <a:rPr lang="ar-SA" i="1" dirty="0"/>
              <a:t>ب</a:t>
            </a:r>
            <a:r>
              <a:rPr lang="en-GB" i="1" dirty="0"/>
              <a:t>استكشاف الخيارات مع الطفل أو الوالد أو مقدم الرعاية أو </a:t>
            </a:r>
            <a:r>
              <a:rPr lang="ar-SA" i="1" dirty="0"/>
              <a:t>ال</a:t>
            </a:r>
            <a:r>
              <a:rPr lang="en-GB" i="1" dirty="0"/>
              <a:t>شخص </a:t>
            </a:r>
            <a:r>
              <a:rPr lang="ar-SA" i="1" dirty="0"/>
              <a:t>ال</a:t>
            </a:r>
            <a:r>
              <a:rPr lang="en-GB" i="1" dirty="0"/>
              <a:t>بالغ </a:t>
            </a:r>
            <a:r>
              <a:rPr lang="ar-SA" i="1" dirty="0"/>
              <a:t>ال</a:t>
            </a:r>
            <a:r>
              <a:rPr lang="en-GB" i="1" dirty="0"/>
              <a:t>موثوق به</a:t>
            </a:r>
            <a:endParaRPr lang="en-BE" i="1" dirty="0"/>
          </a:p>
        </p:txBody>
      </p:sp>
      <p:sp>
        <p:nvSpPr>
          <p:cNvPr id="6" name="Slide Image Placeholder 5">
            <a:extLst>
              <a:ext uri="{FF2B5EF4-FFF2-40B4-BE49-F238E27FC236}">
                <a16:creationId xmlns:a16="http://schemas.microsoft.com/office/drawing/2014/main" id="{9E6D6CDA-6D75-F74F-9FDF-D7426EB4867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C74A9DE6-2AA6-634C-5E2D-7A3710B57AD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35</a:t>
            </a:fld>
            <a:endParaRPr lang="en-US" sz="1200">
              <a:latin typeface="+mn-lt"/>
            </a:endParaRPr>
          </a:p>
        </p:txBody>
      </p:sp>
    </p:spTree>
    <p:extLst>
      <p:ext uri="{BB962C8B-B14F-4D97-AF65-F5344CB8AC3E}">
        <p14:creationId xmlns:p14="http://schemas.microsoft.com/office/powerpoint/2010/main" val="213562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اشلرح</a:t>
            </a:r>
            <a:endParaRPr lang="en-GB" b="1" dirty="0"/>
          </a:p>
          <a:p>
            <a:pPr algn="r" rtl="1"/>
            <a:r>
              <a:rPr lang="en-GB" i="1" dirty="0"/>
              <a:t>عندما يلزم اتخاذ قرارات كن على دراية بما يلي:</a:t>
            </a:r>
          </a:p>
          <a:p>
            <a:pPr lvl="1" algn="r" rtl="1"/>
            <a:r>
              <a:rPr lang="en-GB" i="1" dirty="0"/>
              <a:t>التحيزات اللاواعية التي تؤثر على اتخاذ قراراتنا</a:t>
            </a:r>
          </a:p>
          <a:p>
            <a:pPr lvl="1" algn="r" rtl="1"/>
            <a:r>
              <a:rPr lang="en-GB" i="1" dirty="0"/>
              <a:t>تأثير العواطف على تفكيرنا و</a:t>
            </a:r>
            <a:r>
              <a:rPr lang="en-GB" i="1" dirty="0" err="1"/>
              <a:t>سلوك</a:t>
            </a:r>
            <a:endParaRPr lang="en-GB" i="1" dirty="0"/>
          </a:p>
          <a:p>
            <a:pPr algn="r" rtl="1"/>
            <a:r>
              <a:rPr lang="en-US" i="1" dirty="0"/>
              <a:t>يحتاج أخصائي الحالة إلى التصرف بنزاهة. هذا يعني أن على أخصائي الحالة:</a:t>
            </a:r>
          </a:p>
          <a:p>
            <a:pPr lvl="1" algn="r" rtl="1"/>
            <a:r>
              <a:rPr lang="ar-SA" i="1" dirty="0"/>
              <a:t>أن يقر</a:t>
            </a:r>
            <a:r>
              <a:rPr lang="en-US" i="1" dirty="0"/>
              <a:t>ر بناء على مصالح الطفل الفضلى</a:t>
            </a:r>
          </a:p>
          <a:p>
            <a:pPr lvl="1" algn="r" rtl="1"/>
            <a:r>
              <a:rPr lang="en-US" i="1" dirty="0"/>
              <a:t>ألا</a:t>
            </a:r>
            <a:r>
              <a:rPr lang="ar-SA" i="1" dirty="0"/>
              <a:t> ي</a:t>
            </a:r>
            <a:r>
              <a:rPr lang="en-US" i="1" dirty="0"/>
              <a:t>تأثر بالضغوط أو الآراء الشخصية</a:t>
            </a:r>
          </a:p>
          <a:p>
            <a:pPr lvl="1" algn="r" rtl="1"/>
            <a:r>
              <a:rPr lang="ar-SA" i="1" dirty="0"/>
              <a:t>أن يعرف</a:t>
            </a:r>
            <a:r>
              <a:rPr lang="en-US" i="1" dirty="0"/>
              <a:t> متى </a:t>
            </a:r>
            <a:r>
              <a:rPr lang="ar-SA" i="1" dirty="0"/>
              <a:t>يقوم بإشراك</a:t>
            </a:r>
            <a:r>
              <a:rPr lang="en-US" i="1" dirty="0"/>
              <a:t> الآخرين</a:t>
            </a:r>
          </a:p>
          <a:p>
            <a:pPr lvl="1" algn="r" rtl="1"/>
            <a:r>
              <a:rPr lang="en-GB" i="1" dirty="0"/>
              <a:t>ت</a:t>
            </a:r>
            <a:r>
              <a:rPr lang="ar-SA" i="1" dirty="0"/>
              <a:t>يسير</a:t>
            </a:r>
            <a:r>
              <a:rPr lang="en-GB" i="1" dirty="0"/>
              <a:t> صنع القرار المشترك باستخدام المعلومات المتعلقة بعناصر المصلحة الفضلى</a:t>
            </a:r>
          </a:p>
          <a:p>
            <a:pPr algn="r" rtl="1"/>
            <a:r>
              <a:rPr lang="en-GB" dirty="0"/>
              <a:t>عرض الشريحة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ال</a:t>
            </a:r>
            <a:r>
              <a:rPr lang="ar-SA" dirty="0"/>
              <a:t>إشارة</a:t>
            </a:r>
            <a:r>
              <a:rPr lang="en-US" dirty="0"/>
              <a:t> إلى </a:t>
            </a:r>
            <a:r>
              <a:rPr lang="en-GB" b="0">
                <a:latin typeface="Arial" panose="020B0604020202020204" pitchFamily="34" charset="0"/>
                <a:cs typeface="Arial" panose="020B0604020202020204" pitchFamily="34" charset="0"/>
              </a:rPr>
              <a:t>عناصر </a:t>
            </a:r>
            <a:r>
              <a:rPr lang="ar-SA" b="0">
                <a:latin typeface="Arial" panose="020B0604020202020204" pitchFamily="34" charset="0"/>
                <a:cs typeface="Arial" panose="020B0604020202020204" pitchFamily="34" charset="0"/>
              </a:rPr>
              <a:t>المصلحة الفضلى </a:t>
            </a:r>
            <a:r>
              <a:rPr lang="en-US" dirty="0"/>
              <a:t>كما تمت مناقشتها في المستوى</a:t>
            </a:r>
            <a:r>
              <a:rPr lang="ar-SA" dirty="0"/>
              <a:t> الأول</a:t>
            </a:r>
            <a:endParaRPr lang="en-US" dirty="0"/>
          </a:p>
          <a:p>
            <a:pPr algn="r" rtl="1"/>
            <a:r>
              <a:rPr lang="en-GB" i="1" dirty="0"/>
              <a:t>هل لدى أي شخص أي أسئلة أو بحاجة إلى توضيح؟</a:t>
            </a:r>
          </a:p>
          <a:p>
            <a:pPr algn="r" rtl="1"/>
            <a:endParaRPr lang="en-BE" dirty="0"/>
          </a:p>
        </p:txBody>
      </p:sp>
      <p:sp>
        <p:nvSpPr>
          <p:cNvPr id="6" name="Slide Image Placeholder 5">
            <a:extLst>
              <a:ext uri="{FF2B5EF4-FFF2-40B4-BE49-F238E27FC236}">
                <a16:creationId xmlns:a16="http://schemas.microsoft.com/office/drawing/2014/main" id="{9E455FEE-EB75-2802-52A4-64E4B7AF1B2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F026DE14-9EE1-C4BE-3075-690C5740294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36</a:t>
            </a:fld>
            <a:endParaRPr lang="en-US" sz="1200">
              <a:latin typeface="+mn-lt"/>
            </a:endParaRPr>
          </a:p>
        </p:txBody>
      </p:sp>
    </p:spTree>
    <p:extLst>
      <p:ext uri="{BB962C8B-B14F-4D97-AF65-F5344CB8AC3E}">
        <p14:creationId xmlns:p14="http://schemas.microsoft.com/office/powerpoint/2010/main" val="121539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المناقشة العامة (١٠ دقائق)</a:t>
            </a:r>
          </a:p>
          <a:p>
            <a:pPr algn="r" rtl="1"/>
            <a:r>
              <a:rPr lang="en-GB" i="1" dirty="0"/>
              <a:t>ماذا تعني </a:t>
            </a:r>
            <a:r>
              <a:rPr lang="ar-SA" i="1" dirty="0"/>
              <a:t>سياسة </a:t>
            </a:r>
            <a:r>
              <a:rPr lang="en-GB" i="1" dirty="0"/>
              <a:t>حماية الطفل؟</a:t>
            </a:r>
          </a:p>
          <a:p>
            <a:pPr algn="r" rtl="1"/>
            <a:r>
              <a:rPr lang="en-GB" dirty="0"/>
              <a:t>شجع</a:t>
            </a:r>
            <a:r>
              <a:rPr lang="ar-SA" dirty="0"/>
              <a:t> المشاركين</a:t>
            </a:r>
            <a:r>
              <a:rPr lang="en-GB" dirty="0"/>
              <a:t> المتطوعين على مشاركة أفكارهم</a:t>
            </a:r>
          </a:p>
          <a:p>
            <a:pPr algn="r" rtl="1"/>
            <a:r>
              <a:rPr lang="en-GB" dirty="0"/>
              <a:t>راجع واستكمل مع الشريحة التالية</a:t>
            </a:r>
          </a:p>
        </p:txBody>
      </p:sp>
      <p:sp>
        <p:nvSpPr>
          <p:cNvPr id="6" name="Slide Image Placeholder 5">
            <a:extLst>
              <a:ext uri="{FF2B5EF4-FFF2-40B4-BE49-F238E27FC236}">
                <a16:creationId xmlns:a16="http://schemas.microsoft.com/office/drawing/2014/main" id="{7B638CF3-EAF0-16B5-FF42-C86B879CCE1B}"/>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5BB91ADD-2438-0F1D-D348-F916D987149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37</a:t>
            </a:fld>
            <a:endParaRPr lang="en-US" sz="1200">
              <a:latin typeface="+mn-lt"/>
            </a:endParaRPr>
          </a:p>
        </p:txBody>
      </p:sp>
    </p:spTree>
    <p:extLst>
      <p:ext uri="{BB962C8B-B14F-4D97-AF65-F5344CB8AC3E}">
        <p14:creationId xmlns:p14="http://schemas.microsoft.com/office/powerpoint/2010/main" val="1381758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dirty="0"/>
              <a:t>عرض الشريحة</a:t>
            </a:r>
            <a:endParaRPr lang="en-BE" dirty="0"/>
          </a:p>
          <a:p>
            <a:pPr algn="r" rtl="1"/>
            <a:r>
              <a:rPr lang="en-GB" i="1" dirty="0"/>
              <a:t>يجب أن تدعم </a:t>
            </a:r>
            <a:r>
              <a:rPr lang="ar-SA" i="1" dirty="0"/>
              <a:t>سياسة </a:t>
            </a:r>
            <a:r>
              <a:rPr lang="en-GB" i="1" dirty="0"/>
              <a:t>حماية الطفل مساءلة أخصائيي الحالة.</a:t>
            </a:r>
          </a:p>
          <a:p>
            <a:pPr algn="r" rtl="1"/>
            <a:r>
              <a:rPr lang="en-GB" i="1" dirty="0"/>
              <a:t>يجب أن يكون لكل منظمة مجموعة من السياسات والإجراءات والممارسات المعمول بها لضمان الحفاظ على سلامة الأطفال أثناء تلقي الدعم من وكالة أو منظمة.</a:t>
            </a:r>
          </a:p>
        </p:txBody>
      </p:sp>
      <p:sp>
        <p:nvSpPr>
          <p:cNvPr id="6" name="Slide Image Placeholder 5">
            <a:extLst>
              <a:ext uri="{FF2B5EF4-FFF2-40B4-BE49-F238E27FC236}">
                <a16:creationId xmlns:a16="http://schemas.microsoft.com/office/drawing/2014/main" id="{B96EDB29-2DBF-EEDB-29A9-2E04D0000FBF}"/>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C672765-FDE1-59F7-CF02-7977C7A6ED7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38</a:t>
            </a:fld>
            <a:endParaRPr lang="en-US" sz="1200">
              <a:latin typeface="+mn-lt"/>
            </a:endParaRPr>
          </a:p>
        </p:txBody>
      </p:sp>
    </p:spTree>
    <p:extLst>
      <p:ext uri="{BB962C8B-B14F-4D97-AF65-F5344CB8AC3E}">
        <p14:creationId xmlns:p14="http://schemas.microsoft.com/office/powerpoint/2010/main" val="210711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lgn="r" rtl="1">
              <a:buNone/>
            </a:pPr>
            <a:r>
              <a:rPr lang="en-GB" b="1" dirty="0"/>
              <a:t>التكي</a:t>
            </a:r>
            <a:r>
              <a:rPr lang="ar-SA" b="1" dirty="0"/>
              <a:t>ي</a:t>
            </a:r>
            <a:r>
              <a:rPr lang="en-GB" b="1" dirty="0"/>
              <a:t>ف </a:t>
            </a:r>
            <a:r>
              <a:rPr lang="ar-SA" b="1" dirty="0"/>
              <a:t>بحسب</a:t>
            </a:r>
            <a:r>
              <a:rPr lang="en-GB" b="1" dirty="0"/>
              <a:t> السياق</a:t>
            </a:r>
          </a:p>
          <a:p>
            <a:pPr algn="r" rtl="1"/>
            <a:r>
              <a:rPr lang="en-GB" dirty="0"/>
              <a:t>التكيف مع سياسات وبروتوكولات حماية الطفل المحلية</a:t>
            </a:r>
          </a:p>
          <a:p>
            <a:pPr marL="0" lvl="0" indent="0" algn="r" rtl="1">
              <a:buNone/>
            </a:pPr>
            <a:r>
              <a:rPr lang="en-US" dirty="0"/>
              <a:t>______________________________________________________________________________</a:t>
            </a:r>
            <a:endParaRPr lang="en-GB" dirty="0"/>
          </a:p>
          <a:p>
            <a:pPr algn="r" rtl="1"/>
            <a:endParaRPr lang="en-GB" dirty="0"/>
          </a:p>
          <a:p>
            <a:pPr marL="0" indent="0" algn="r" rtl="1">
              <a:buNone/>
            </a:pPr>
            <a:r>
              <a:rPr lang="ar-SA" b="1" dirty="0"/>
              <a:t>الشرح</a:t>
            </a:r>
            <a:endParaRPr lang="en-GB" b="1" dirty="0"/>
          </a:p>
          <a:p>
            <a:pPr algn="r" rtl="1"/>
            <a:r>
              <a:rPr lang="en-GB" i="1" dirty="0"/>
              <a:t>الهدف الرئيسي من حماية الطفل هو منع منظمة أو وكالة من التسبب في </a:t>
            </a:r>
            <a:r>
              <a:rPr lang="ar-SA" i="1" dirty="0"/>
              <a:t>الأذى</a:t>
            </a:r>
            <a:r>
              <a:rPr lang="en-GB" i="1" dirty="0"/>
              <a:t> للأطفال</a:t>
            </a:r>
          </a:p>
          <a:p>
            <a:pPr lvl="1" algn="r" rtl="1"/>
            <a:r>
              <a:rPr lang="en-GB" i="1" dirty="0"/>
              <a:t>يتم ذلك من خلال السياسات والإجراءات ومدونة قواعد السلوك لموظفيهم وزيادة الوعي حول كيفية الإبلاغ عن أي قضية.</a:t>
            </a:r>
          </a:p>
          <a:p>
            <a:pPr algn="r" rtl="1"/>
            <a:r>
              <a:rPr lang="en-GB" i="1" dirty="0"/>
              <a:t>إذا حدث ضرر</a:t>
            </a:r>
            <a:r>
              <a:rPr lang="ar-SA" i="1" dirty="0"/>
              <a:t>، </a:t>
            </a:r>
            <a:r>
              <a:rPr lang="en-GB" i="1" dirty="0"/>
              <a:t>فمن المهم أن يتلقى الطفل الدعم المناسب في الوقت المناسب.</a:t>
            </a:r>
          </a:p>
          <a:p>
            <a:pPr lvl="1" algn="r" rtl="1"/>
            <a:r>
              <a:rPr lang="en-GB" i="1" dirty="0"/>
              <a:t>يجب أن يكون لدى الوكالات إجراءات لمتابعة أي </a:t>
            </a:r>
            <a:r>
              <a:rPr lang="ar-SA" i="1" dirty="0"/>
              <a:t>إبلاغ</a:t>
            </a:r>
            <a:r>
              <a:rPr lang="en-GB" i="1" dirty="0"/>
              <a:t>.</a:t>
            </a:r>
          </a:p>
          <a:p>
            <a:pPr algn="r" rtl="1"/>
            <a:r>
              <a:rPr lang="en-GB" i="1" dirty="0"/>
              <a:t>يجب على </a:t>
            </a:r>
            <a:r>
              <a:rPr lang="ar-SA" i="1" dirty="0"/>
              <a:t>أخصائيي </a:t>
            </a:r>
            <a:r>
              <a:rPr lang="en-GB" i="1" dirty="0"/>
              <a:t>الحال</a:t>
            </a:r>
            <a:r>
              <a:rPr lang="ar-SA" i="1" dirty="0"/>
              <a:t>ة</a:t>
            </a:r>
            <a:r>
              <a:rPr lang="en-GB" i="1" dirty="0"/>
              <a:t>:</a:t>
            </a:r>
          </a:p>
          <a:p>
            <a:pPr lvl="1" algn="r" rtl="1"/>
            <a:r>
              <a:rPr lang="ar-SA" i="1" dirty="0"/>
              <a:t>معرفة</a:t>
            </a:r>
            <a:r>
              <a:rPr lang="en-GB" i="1" dirty="0"/>
              <a:t> واتب</a:t>
            </a:r>
            <a:r>
              <a:rPr lang="ar-SA" i="1" dirty="0"/>
              <a:t>ا</a:t>
            </a:r>
            <a:r>
              <a:rPr lang="en-GB" i="1" dirty="0"/>
              <a:t>ع السياسات الحالية داخل وكالتهم التي تحمي الأطفال.</a:t>
            </a:r>
          </a:p>
          <a:p>
            <a:pPr lvl="1" algn="r" rtl="1"/>
            <a:r>
              <a:rPr lang="en-GB" i="1" dirty="0"/>
              <a:t>إ</a:t>
            </a:r>
            <a:r>
              <a:rPr lang="ar-SA" i="1" dirty="0"/>
              <a:t>علام</a:t>
            </a:r>
            <a:r>
              <a:rPr lang="en-GB" i="1" dirty="0"/>
              <a:t> الطفل والوالد ومقدم الرعاية حول كيفية الإبلاغ عن أي مشكلة بأمان وسرية.</a:t>
            </a:r>
          </a:p>
        </p:txBody>
      </p:sp>
      <p:sp>
        <p:nvSpPr>
          <p:cNvPr id="6" name="Slide Image Placeholder 5">
            <a:extLst>
              <a:ext uri="{FF2B5EF4-FFF2-40B4-BE49-F238E27FC236}">
                <a16:creationId xmlns:a16="http://schemas.microsoft.com/office/drawing/2014/main" id="{86D88504-5C56-7E1B-83A9-66726EF11F50}"/>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647026C5-D313-76B4-27F9-D37B18E365E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39</a:t>
            </a:fld>
            <a:endParaRPr lang="en-US" sz="1200">
              <a:latin typeface="+mn-lt"/>
            </a:endParaRPr>
          </a:p>
        </p:txBody>
      </p:sp>
    </p:spTree>
    <p:extLst>
      <p:ext uri="{BB962C8B-B14F-4D97-AF65-F5344CB8AC3E}">
        <p14:creationId xmlns:p14="http://schemas.microsoft.com/office/powerpoint/2010/main" val="2241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3" name="Google Shape;263;p4:notes"/>
          <p:cNvSpPr txBox="1">
            <a:spLocks noGrp="1"/>
          </p:cNvSpPr>
          <p:nvPr>
            <p:ph type="body" idx="1"/>
          </p:nvPr>
        </p:nvSpPr>
        <p:spPr/>
        <p:txBody>
          <a:bodyPr/>
          <a:lstStyle/>
          <a:p>
            <a:pPr marL="0" indent="0" algn="r" rtl="1">
              <a:buNone/>
            </a:pPr>
            <a:r>
              <a:rPr lang="ar-SA" b="1" dirty="0">
                <a:sym typeface="Arial"/>
              </a:rPr>
              <a:t>الشرح</a:t>
            </a:r>
            <a:endParaRPr lang="en-US" b="1" dirty="0">
              <a:sym typeface="Arial"/>
            </a:endParaRPr>
          </a:p>
          <a:p>
            <a:pPr algn="r" rtl="1"/>
            <a:r>
              <a:rPr lang="en-US" dirty="0">
                <a:sym typeface="Arial"/>
              </a:rPr>
              <a:t>عرض </a:t>
            </a:r>
            <a:r>
              <a:rPr lang="ar-SA" dirty="0">
                <a:sym typeface="Arial"/>
              </a:rPr>
              <a:t>الأجندة</a:t>
            </a:r>
            <a:endParaRPr lang="en-US" dirty="0">
              <a:sym typeface="Arial"/>
            </a:endParaRPr>
          </a:p>
          <a:p>
            <a:pPr algn="r" rtl="1"/>
            <a:r>
              <a:rPr lang="ar-SA" dirty="0">
                <a:sym typeface="Arial"/>
              </a:rPr>
              <a:t>ت</a:t>
            </a:r>
            <a:r>
              <a:rPr lang="en-US" dirty="0">
                <a:sym typeface="Arial"/>
              </a:rPr>
              <a:t>ذك</a:t>
            </a:r>
            <a:r>
              <a:rPr lang="ar-SA" dirty="0">
                <a:sym typeface="Arial"/>
              </a:rPr>
              <a:t>ي</a:t>
            </a:r>
            <a:r>
              <a:rPr lang="en-US" dirty="0">
                <a:sym typeface="Arial"/>
              </a:rPr>
              <a:t>ر المشاركين</a:t>
            </a:r>
            <a:r>
              <a:rPr lang="ar-SA" dirty="0">
                <a:sym typeface="Arial"/>
              </a:rPr>
              <a:t>/ات</a:t>
            </a:r>
            <a:r>
              <a:rPr lang="en-US" dirty="0">
                <a:sym typeface="Arial"/>
              </a:rPr>
              <a:t> بـ:</a:t>
            </a:r>
          </a:p>
          <a:p>
            <a:pPr lvl="1" algn="r" rtl="1"/>
            <a:r>
              <a:rPr lang="en-US" dirty="0">
                <a:sym typeface="Arial"/>
              </a:rPr>
              <a:t>اتفاقية التعلم</a:t>
            </a:r>
          </a:p>
          <a:p>
            <a:pPr lvl="1" algn="r" rtl="1"/>
            <a:r>
              <a:rPr lang="en-US" dirty="0">
                <a:sym typeface="Arial"/>
              </a:rPr>
              <a:t>أي "</a:t>
            </a:r>
            <a:r>
              <a:rPr lang="ar-SA" dirty="0">
                <a:sym typeface="Arial"/>
              </a:rPr>
              <a:t>تدابير إدارية</a:t>
            </a:r>
            <a:r>
              <a:rPr lang="en-US" dirty="0">
                <a:sym typeface="Arial"/>
              </a:rPr>
              <a:t>" </a:t>
            </a:r>
            <a:r>
              <a:rPr lang="ar-SA" dirty="0">
                <a:sym typeface="Arial"/>
              </a:rPr>
              <a:t> (</a:t>
            </a:r>
            <a:r>
              <a:rPr lang="en-US" dirty="0">
                <a:sym typeface="Arial"/>
              </a:rPr>
              <a:t>مثل فترات ال</a:t>
            </a:r>
            <a:r>
              <a:rPr lang="ar-SA" dirty="0">
                <a:sym typeface="Arial"/>
              </a:rPr>
              <a:t>است</a:t>
            </a:r>
            <a:r>
              <a:rPr lang="en-US" dirty="0">
                <a:sym typeface="Arial"/>
              </a:rPr>
              <a:t>راحة ومكان المراحيض وما إلى ذلك</a:t>
            </a:r>
            <a:r>
              <a:rPr lang="ar-SA" dirty="0">
                <a:sym typeface="Arial"/>
              </a:rPr>
              <a:t>)</a:t>
            </a:r>
            <a:endParaRPr lang="en-US" dirty="0">
              <a:sym typeface="Arial"/>
            </a:endParaRPr>
          </a:p>
          <a:p>
            <a:pPr algn="r" rtl="1"/>
            <a:endParaRPr lang="en-US" dirty="0">
              <a:sym typeface="Arial"/>
            </a:endParaRPr>
          </a:p>
          <a:p>
            <a:pPr algn="r" rtl="1"/>
            <a:endParaRPr lang="en-US" dirty="0">
              <a:sym typeface="Arial"/>
            </a:endParaRPr>
          </a:p>
          <a:p>
            <a:pPr algn="r" rtl="1"/>
            <a:endParaRPr lang="en-US" dirty="0"/>
          </a:p>
          <a:p>
            <a:pPr algn="r" rtl="1"/>
            <a:endParaRPr lang="en-US" dirty="0">
              <a:sym typeface="Helvetica Neue"/>
            </a:endParaRPr>
          </a:p>
        </p:txBody>
      </p:sp>
      <p:sp>
        <p:nvSpPr>
          <p:cNvPr id="3" name="Slide Image Placeholder 2">
            <a:extLst>
              <a:ext uri="{FF2B5EF4-FFF2-40B4-BE49-F238E27FC236}">
                <a16:creationId xmlns:a16="http://schemas.microsoft.com/office/drawing/2014/main" id="{55AE61F9-FA4A-868D-2F4A-9C6E15C92CC6}"/>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26B017F-AE42-199B-3C68-DC6CD6FFB20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a:t>
            </a:fld>
            <a:endParaRPr lang="en-US" sz="120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6158E962-B8E9-878D-66BF-37212A7B9FD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FB52CBF2-8A17-C1FF-F7D7-AB30B510708E}"/>
              </a:ext>
            </a:extLst>
          </p:cNvPr>
          <p:cNvSpPr>
            <a:spLocks noGrp="1"/>
          </p:cNvSpPr>
          <p:nvPr>
            <p:ph type="body" idx="1"/>
          </p:nvPr>
        </p:nvSpPr>
        <p:spPr/>
        <p:txBody>
          <a:bodyPr/>
          <a:lstStyle/>
          <a:p>
            <a:pPr marL="0" indent="0" algn="r" rtl="1">
              <a:buNone/>
            </a:pPr>
            <a:r>
              <a:rPr lang="ar-SA" b="1"/>
              <a:t>الشرح</a:t>
            </a:r>
            <a:endParaRPr lang="en-CA" b="1"/>
          </a:p>
          <a:p>
            <a:pPr algn="r" rtl="1"/>
            <a:r>
              <a:rPr lang="en-CA"/>
              <a:t>عرض الشريحة</a:t>
            </a:r>
            <a:endParaRPr lang="en-US"/>
          </a:p>
        </p:txBody>
      </p:sp>
      <p:sp>
        <p:nvSpPr>
          <p:cNvPr id="7" name="Google Shape;725;p48:notes">
            <a:extLst>
              <a:ext uri="{FF2B5EF4-FFF2-40B4-BE49-F238E27FC236}">
                <a16:creationId xmlns:a16="http://schemas.microsoft.com/office/drawing/2014/main" id="{4525E8D5-9DAC-9FFB-213B-467CDF51CD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40</a:t>
            </a:fld>
            <a:endParaRPr lang="en-US" sz="1200">
              <a:latin typeface="+mn-lt"/>
            </a:endParaRPr>
          </a:p>
        </p:txBody>
      </p:sp>
    </p:spTree>
    <p:extLst>
      <p:ext uri="{BB962C8B-B14F-4D97-AF65-F5344CB8AC3E}">
        <p14:creationId xmlns:p14="http://schemas.microsoft.com/office/powerpoint/2010/main" val="689644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الجلسة الخامسة: مدة الجلسة: ساعة واحدة</a:t>
            </a:r>
            <a:endParaRPr lang="en-GB" dirty="0"/>
          </a:p>
        </p:txBody>
      </p:sp>
      <p:sp>
        <p:nvSpPr>
          <p:cNvPr id="6" name="Slide Image Placeholder 5">
            <a:extLst>
              <a:ext uri="{FF2B5EF4-FFF2-40B4-BE49-F238E27FC236}">
                <a16:creationId xmlns:a16="http://schemas.microsoft.com/office/drawing/2014/main" id="{B98EA07A-6A8F-6D26-B76B-D298ECB17722}"/>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8F2B7FA-CA02-7C82-12A6-42576E2CF3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41</a:t>
            </a:fld>
            <a:endParaRPr lang="en-US" sz="1200">
              <a:latin typeface="+mn-lt"/>
            </a:endParaRPr>
          </a:p>
        </p:txBody>
      </p:sp>
    </p:spTree>
    <p:extLst>
      <p:ext uri="{BB962C8B-B14F-4D97-AF65-F5344CB8AC3E}">
        <p14:creationId xmlns:p14="http://schemas.microsoft.com/office/powerpoint/2010/main" val="1846845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i="1" dirty="0"/>
              <a:t>كلنا نعاني من الإجهاد في بعض الأحيان وإدارة الحالة هي مهنة مرهقة للغاية!</a:t>
            </a:r>
          </a:p>
          <a:p>
            <a:pPr algn="r" rtl="1"/>
            <a:r>
              <a:rPr lang="en-GB" i="1" dirty="0"/>
              <a:t>ومع ذلك</a:t>
            </a:r>
            <a:r>
              <a:rPr lang="ar-SA" i="1" dirty="0"/>
              <a:t>، </a:t>
            </a:r>
            <a:r>
              <a:rPr lang="en-GB" i="1" dirty="0"/>
              <a:t>فإننا نظهر علامات مختلفة عندما نشعر بالتوتر ؛ كل شخص مختلف.</a:t>
            </a:r>
          </a:p>
          <a:p>
            <a:pPr algn="r" rtl="1"/>
            <a:r>
              <a:rPr lang="en-GB" dirty="0"/>
              <a:t>توجيه المشاركين إلى</a:t>
            </a:r>
            <a:r>
              <a:rPr lang="ar-SA" dirty="0"/>
              <a:t> </a:t>
            </a:r>
            <a:r>
              <a:rPr lang="ar-SA" b="1" dirty="0"/>
              <a:t>دليل العمل ال</a:t>
            </a:r>
            <a:r>
              <a:rPr lang="en-GB" b="1" dirty="0"/>
              <a:t>صفحة </a:t>
            </a:r>
            <a:r>
              <a:rPr lang="ar-SA" b="1" dirty="0"/>
              <a:t>٣٣-٣٤</a:t>
            </a:r>
            <a:r>
              <a:rPr lang="en-GB" b="1" dirty="0"/>
              <a:t>: علامات التوتر</a:t>
            </a:r>
          </a:p>
          <a:p>
            <a:pPr algn="r" rtl="1"/>
            <a:r>
              <a:rPr lang="en-GB" i="1" dirty="0"/>
              <a:t>في </a:t>
            </a:r>
            <a:r>
              <a:rPr lang="ar-SA" i="1" dirty="0"/>
              <a:t>دليل العمل</a:t>
            </a:r>
            <a:r>
              <a:rPr lang="en-GB" i="1" dirty="0"/>
              <a:t> الخاص بك:</a:t>
            </a:r>
          </a:p>
          <a:p>
            <a:pPr lvl="1" algn="r" rtl="1"/>
            <a:r>
              <a:rPr lang="ar-SA" i="1" dirty="0"/>
              <a:t>قم بم</a:t>
            </a:r>
            <a:r>
              <a:rPr lang="en-GB" i="1" dirty="0"/>
              <a:t>راجع</a:t>
            </a:r>
            <a:r>
              <a:rPr lang="ar-SA" i="1" dirty="0"/>
              <a:t>ة</a:t>
            </a:r>
            <a:r>
              <a:rPr lang="en-GB" i="1" dirty="0"/>
              <a:t> العلامات المختلفة</a:t>
            </a:r>
          </a:p>
          <a:p>
            <a:pPr lvl="1" algn="r" rtl="1"/>
            <a:r>
              <a:rPr lang="ar-SA" i="1" dirty="0"/>
              <a:t>قم بوضع دائرة حول العلامات </a:t>
            </a:r>
            <a:r>
              <a:rPr lang="en-GB" i="1" dirty="0"/>
              <a:t>التي </a:t>
            </a:r>
            <a:r>
              <a:rPr lang="ar-SA" i="1" dirty="0"/>
              <a:t>تُظهرها </a:t>
            </a:r>
            <a:r>
              <a:rPr lang="en-GB" i="1" dirty="0"/>
              <a:t>في بعض الأحيان أو بانتظام</a:t>
            </a:r>
          </a:p>
          <a:p>
            <a:pPr marL="0" indent="0" algn="r" rtl="1">
              <a:buNone/>
            </a:pPr>
            <a:endParaRPr lang="en-GB" dirty="0"/>
          </a:p>
          <a:p>
            <a:pPr marL="0" indent="0" algn="r" rtl="1">
              <a:buNone/>
            </a:pPr>
            <a:r>
              <a:rPr lang="en-GB" b="1" dirty="0"/>
              <a:t>العمل الفردي </a:t>
            </a:r>
            <a:r>
              <a:rPr lang="ar-SA" b="1" dirty="0"/>
              <a:t>(١٥ </a:t>
            </a:r>
            <a:r>
              <a:rPr lang="en-GB" b="1" dirty="0"/>
              <a:t>دقيقة</a:t>
            </a:r>
            <a:r>
              <a:rPr lang="ar-SA" b="1" dirty="0"/>
              <a:t>)</a:t>
            </a:r>
            <a:endParaRPr lang="en-GB" b="1" dirty="0"/>
          </a:p>
          <a:p>
            <a:pPr algn="r" rtl="1"/>
            <a:r>
              <a:rPr lang="en-GB" dirty="0"/>
              <a:t>امنح المشاركين </a:t>
            </a:r>
            <a:r>
              <a:rPr lang="ar-SA" dirty="0"/>
              <a:t>١٥</a:t>
            </a:r>
            <a:r>
              <a:rPr lang="en-GB" dirty="0"/>
              <a:t> دقيقة لإكمال</a:t>
            </a:r>
            <a:r>
              <a:rPr lang="ar-SA" dirty="0"/>
              <a:t> النشاط</a:t>
            </a:r>
            <a:endParaRPr lang="en-GB" dirty="0"/>
          </a:p>
          <a:p>
            <a:pPr algn="r" rtl="1"/>
            <a:endParaRPr lang="en-GB" dirty="0"/>
          </a:p>
          <a:p>
            <a:pPr marL="0" indent="0" algn="r" rtl="1">
              <a:buNone/>
            </a:pPr>
            <a:r>
              <a:rPr lang="en-GB" b="1" dirty="0"/>
              <a:t>مناقشة عامة </a:t>
            </a:r>
            <a:r>
              <a:rPr lang="ar-SA" b="1" dirty="0"/>
              <a:t>(٥</a:t>
            </a:r>
            <a:r>
              <a:rPr lang="en-GB" b="1" dirty="0"/>
              <a:t> دقائق</a:t>
            </a:r>
            <a:r>
              <a:rPr lang="ar-SA" b="1" dirty="0"/>
              <a:t>)</a:t>
            </a:r>
            <a:endParaRPr lang="en-GB" b="1" dirty="0"/>
          </a:p>
          <a:p>
            <a:pPr algn="r" rtl="1"/>
            <a:r>
              <a:rPr lang="en-GB" dirty="0"/>
              <a:t>اطلب من المتطوعين مشاركة </a:t>
            </a:r>
            <a:r>
              <a:rPr lang="ar-SA" dirty="0"/>
              <a:t>إ</a:t>
            </a:r>
            <a:r>
              <a:rPr lang="en-GB" dirty="0"/>
              <a:t>جاباتهم</a:t>
            </a:r>
            <a:endParaRPr lang="en-BE" dirty="0"/>
          </a:p>
        </p:txBody>
      </p:sp>
      <p:sp>
        <p:nvSpPr>
          <p:cNvPr id="6" name="Slide Image Placeholder 5">
            <a:extLst>
              <a:ext uri="{FF2B5EF4-FFF2-40B4-BE49-F238E27FC236}">
                <a16:creationId xmlns:a16="http://schemas.microsoft.com/office/drawing/2014/main" id="{0A39AFCC-79BB-210B-5526-F02CF5E5BE7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474EE888-5D28-91A3-2A99-616E708709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42</a:t>
            </a:fld>
            <a:endParaRPr lang="en-US" sz="1200">
              <a:latin typeface="+mn-lt"/>
            </a:endParaRPr>
          </a:p>
        </p:txBody>
      </p:sp>
    </p:spTree>
    <p:extLst>
      <p:ext uri="{BB962C8B-B14F-4D97-AF65-F5344CB8AC3E}">
        <p14:creationId xmlns:p14="http://schemas.microsoft.com/office/powerpoint/2010/main" val="2703991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تذكر</a:t>
            </a:r>
            <a:r>
              <a:rPr lang="ar-SA" i="1" dirty="0"/>
              <a:t>، </a:t>
            </a:r>
            <a:r>
              <a:rPr lang="en-GB" i="1" dirty="0"/>
              <a:t>لقد تعلمنا أن التوتر هو رد فعل طبيعي لتغيير أو تحد.</a:t>
            </a:r>
          </a:p>
          <a:p>
            <a:pPr algn="r" rtl="1"/>
            <a:r>
              <a:rPr lang="en-GB" i="1" dirty="0"/>
              <a:t>ومع ذلك</a:t>
            </a:r>
            <a:r>
              <a:rPr lang="ar-SA" i="1" dirty="0"/>
              <a:t>، </a:t>
            </a:r>
            <a:r>
              <a:rPr lang="en-GB" i="1" dirty="0"/>
              <a:t>يحدث ال</a:t>
            </a:r>
            <a:r>
              <a:rPr lang="ar-SA" i="1" dirty="0"/>
              <a:t>إجهاد</a:t>
            </a:r>
            <a:r>
              <a:rPr lang="en-GB" i="1" dirty="0"/>
              <a:t> عندما:</a:t>
            </a:r>
          </a:p>
          <a:p>
            <a:pPr lvl="1" algn="r" rtl="1"/>
            <a:r>
              <a:rPr lang="en-GB" i="1" dirty="0"/>
              <a:t>يستمر التوتر على مدى فترة زمنية أطول</a:t>
            </a:r>
          </a:p>
          <a:p>
            <a:pPr lvl="1" algn="r" rtl="1"/>
            <a:r>
              <a:rPr lang="ar-SA" i="1" dirty="0"/>
              <a:t>يكون </a:t>
            </a:r>
            <a:r>
              <a:rPr lang="en-GB" i="1" dirty="0"/>
              <a:t>التوتر شديد للغاية</a:t>
            </a:r>
          </a:p>
          <a:p>
            <a:pPr algn="r" rtl="1"/>
            <a:r>
              <a:rPr lang="en-GB" dirty="0"/>
              <a:t>عرض الشريحة</a:t>
            </a:r>
            <a:endParaRPr lang="en-BE" dirty="0"/>
          </a:p>
          <a:p>
            <a:pPr algn="r" rtl="1"/>
            <a:r>
              <a:rPr lang="en-GB" i="1" dirty="0"/>
              <a:t>بصفتك أخصائي حالة</a:t>
            </a:r>
            <a:r>
              <a:rPr lang="ar-SA" i="1" dirty="0"/>
              <a:t>، </a:t>
            </a:r>
            <a:r>
              <a:rPr lang="en-GB" i="1" dirty="0"/>
              <a:t>من المهم التعرف على علامات التوتر</a:t>
            </a:r>
          </a:p>
          <a:p>
            <a:pPr lvl="1" algn="r" rtl="1"/>
            <a:r>
              <a:rPr lang="en-GB" i="1" dirty="0"/>
              <a:t>يجب أن تلاحظ ما إذا كنت لا تزال تعاني من التوتر على مدى فترة زمنية أطول.</a:t>
            </a:r>
          </a:p>
          <a:p>
            <a:pPr lvl="1" algn="r" rtl="1"/>
            <a:r>
              <a:rPr lang="en-GB" i="1" dirty="0"/>
              <a:t>هذا لدعم رفاهك ومنع الإرهاق.</a:t>
            </a:r>
          </a:p>
          <a:p>
            <a:pPr lvl="1" algn="r" rtl="1"/>
            <a:r>
              <a:rPr lang="en-GB" i="1" dirty="0"/>
              <a:t>من المهم أن تعتني بنفسك جيدًا عند القيام بمثل هذا العمل الصعب والمرهق في كثير من الأحيان.</a:t>
            </a:r>
          </a:p>
          <a:p>
            <a:pPr algn="r" rtl="1"/>
            <a:r>
              <a:rPr lang="en-GB" i="1" dirty="0"/>
              <a:t>تتحمل وكالتك ومديرك المباشر ومشرفك وزملاؤك المسؤولية.</a:t>
            </a:r>
          </a:p>
          <a:p>
            <a:pPr lvl="1" algn="r" rtl="1"/>
            <a:r>
              <a:rPr lang="ar-SA" i="1" dirty="0"/>
              <a:t>في بعض الأحيان نكون عميقين لدرجة أننا لم نعد على دراية بأعراض التوتر</a:t>
            </a:r>
          </a:p>
          <a:p>
            <a:pPr lvl="1" algn="r" rtl="1"/>
            <a:r>
              <a:rPr lang="en-GB" i="1" dirty="0"/>
              <a:t>في هذه الحالة</a:t>
            </a:r>
            <a:r>
              <a:rPr lang="ar-SA" i="1" dirty="0"/>
              <a:t>، </a:t>
            </a:r>
            <a:r>
              <a:rPr lang="en-GB" i="1" dirty="0"/>
              <a:t>نحتاج إلى أن يدرك الآخرون ضغوطنا ويدعموننا.</a:t>
            </a:r>
          </a:p>
        </p:txBody>
      </p:sp>
      <p:sp>
        <p:nvSpPr>
          <p:cNvPr id="6" name="Slide Image Placeholder 5">
            <a:extLst>
              <a:ext uri="{FF2B5EF4-FFF2-40B4-BE49-F238E27FC236}">
                <a16:creationId xmlns:a16="http://schemas.microsoft.com/office/drawing/2014/main" id="{0AB2A35D-C705-1B6D-8802-0540423396D4}"/>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85C9514B-3B9A-8A46-EC73-5F885E14C8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43</a:t>
            </a:fld>
            <a:endParaRPr lang="en-US" sz="1200">
              <a:latin typeface="+mn-lt"/>
            </a:endParaRPr>
          </a:p>
        </p:txBody>
      </p:sp>
    </p:spTree>
    <p:extLst>
      <p:ext uri="{BB962C8B-B14F-4D97-AF65-F5344CB8AC3E}">
        <p14:creationId xmlns:p14="http://schemas.microsoft.com/office/powerpoint/2010/main" val="3068085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في بعض الأحيان</a:t>
            </a:r>
            <a:r>
              <a:rPr lang="ar-SA" i="1" dirty="0"/>
              <a:t>، </a:t>
            </a:r>
            <a:r>
              <a:rPr lang="en-GB" i="1" dirty="0"/>
              <a:t>لا نشعر بالتوتر فحسب بل نشعر أيضًا بالعواطف الشديدة خاصة عند</a:t>
            </a:r>
            <a:r>
              <a:rPr lang="ar-SA" i="1" dirty="0"/>
              <a:t> الاستجابة </a:t>
            </a:r>
            <a:r>
              <a:rPr lang="en-GB" i="1" dirty="0"/>
              <a:t>بتعاطف ودعم للآخرين الذين عانوا أو شهدوا أحداثًا صادمة مثل العنف أو الإساءة.</a:t>
            </a:r>
          </a:p>
          <a:p>
            <a:pPr algn="r" rtl="1"/>
            <a:r>
              <a:rPr lang="en-GB" i="1" dirty="0"/>
              <a:t>غالبًا ما يحدث إجهاد التعاطف</a:t>
            </a:r>
            <a:r>
              <a:rPr lang="ar-SA" i="1" dirty="0"/>
              <a:t>، </a:t>
            </a:r>
            <a:r>
              <a:rPr lang="en-GB" i="1" dirty="0"/>
              <a:t>الذي يُطلق عليه أحيانًا الإرهاق</a:t>
            </a:r>
            <a:r>
              <a:rPr lang="ar-SA" i="1" dirty="0"/>
              <a:t>/الاحتراق الوظيفي</a:t>
            </a:r>
            <a:r>
              <a:rPr lang="en-GB" i="1" dirty="0"/>
              <a:t> العاطفي مع الأشخاص الذين يعملون في مجال المساعدة أو الرعاية.</a:t>
            </a:r>
          </a:p>
          <a:p>
            <a:pPr algn="r" rtl="1"/>
            <a:r>
              <a:rPr lang="en-GB" dirty="0"/>
              <a:t>عرض الشريحة</a:t>
            </a:r>
          </a:p>
          <a:p>
            <a:pPr algn="r" rtl="1"/>
            <a:endParaRPr lang="en-GB" dirty="0"/>
          </a:p>
          <a:p>
            <a:pPr marL="0" indent="0" algn="r" rtl="1">
              <a:buNone/>
            </a:pPr>
            <a:r>
              <a:rPr lang="en-GB" b="1" dirty="0"/>
              <a:t>مناقشة عامة</a:t>
            </a:r>
          </a:p>
          <a:p>
            <a:pPr algn="r" rtl="1"/>
            <a:r>
              <a:rPr lang="en-GB" i="1" dirty="0"/>
              <a:t>هل سبق لك أن عانيت من إجهاد ال</a:t>
            </a:r>
            <a:r>
              <a:rPr lang="ar-SA" i="1" dirty="0"/>
              <a:t>تعاطف</a:t>
            </a:r>
            <a:r>
              <a:rPr lang="en-GB" i="1" dirty="0"/>
              <a:t>؟</a:t>
            </a:r>
          </a:p>
          <a:p>
            <a:pPr algn="r" rtl="1"/>
            <a:r>
              <a:rPr lang="en-GB" i="1" dirty="0"/>
              <a:t>هل سبق لك أن شاهدت زميلًا أو صديقًا يعمل في مجال الرعاية يعاني من إجهاد ال</a:t>
            </a:r>
            <a:r>
              <a:rPr lang="ar-SA" i="1" dirty="0"/>
              <a:t>تعاطف</a:t>
            </a:r>
            <a:r>
              <a:rPr lang="en-GB" i="1" dirty="0"/>
              <a:t>؟</a:t>
            </a:r>
          </a:p>
          <a:p>
            <a:pPr algn="r" rtl="1"/>
            <a:endParaRPr lang="en-GB" dirty="0"/>
          </a:p>
        </p:txBody>
      </p:sp>
      <p:sp>
        <p:nvSpPr>
          <p:cNvPr id="6" name="Slide Image Placeholder 5">
            <a:extLst>
              <a:ext uri="{FF2B5EF4-FFF2-40B4-BE49-F238E27FC236}">
                <a16:creationId xmlns:a16="http://schemas.microsoft.com/office/drawing/2014/main" id="{5C068890-DAB1-DC2E-AF51-1F6708EA8493}"/>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D5B7CE6E-04DF-AF70-9E61-7817006F34B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44</a:t>
            </a:fld>
            <a:endParaRPr lang="en-US" sz="1200">
              <a:latin typeface="+mn-lt"/>
            </a:endParaRPr>
          </a:p>
        </p:txBody>
      </p:sp>
    </p:spTree>
    <p:extLst>
      <p:ext uri="{BB962C8B-B14F-4D97-AF65-F5344CB8AC3E}">
        <p14:creationId xmlns:p14="http://schemas.microsoft.com/office/powerpoint/2010/main" val="1439765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en-GB" i="1" dirty="0"/>
              <a:t>العمل في حماية الطفل عمل جميل</a:t>
            </a:r>
          </a:p>
          <a:p>
            <a:pPr lvl="1" algn="r" rtl="1"/>
            <a:r>
              <a:rPr lang="en-GB" i="1" dirty="0"/>
              <a:t>يمكنك حقًا أن تحدث فرقًا لطفل أو أحد الوالدين أو مقدم الرعاية!</a:t>
            </a:r>
          </a:p>
          <a:p>
            <a:pPr lvl="1" algn="r" rtl="1"/>
            <a:r>
              <a:rPr lang="en-GB" i="1" dirty="0"/>
              <a:t>آمل أن يجعلك هذا تشعر بالفخر أحيانًا كما ينبغي أن تكون.</a:t>
            </a:r>
          </a:p>
          <a:p>
            <a:pPr algn="r" rtl="1"/>
            <a:r>
              <a:rPr lang="en-GB" i="1" dirty="0"/>
              <a:t>لكن إدارة الحالة هي أيضًا وظيفة مرهقة.</a:t>
            </a:r>
          </a:p>
          <a:p>
            <a:pPr lvl="1" algn="r" rtl="1"/>
            <a:r>
              <a:rPr lang="en-GB" i="1" dirty="0"/>
              <a:t>يمكن أن </a:t>
            </a:r>
            <a:r>
              <a:rPr lang="ar-SA" i="1" dirty="0"/>
              <a:t>ت</a:t>
            </a:r>
            <a:r>
              <a:rPr lang="en-GB" i="1" dirty="0"/>
              <a:t>جعلك تشعر أحيانًا بالتعب أو الضعف أو الإحباط أو الحزن أو الغضب.</a:t>
            </a:r>
          </a:p>
          <a:p>
            <a:pPr lvl="1" algn="r" rtl="1"/>
            <a:r>
              <a:rPr lang="en-GB" i="1" dirty="0"/>
              <a:t>من الطبيعي أن تشعر بهذه الطريقة في بعض الأحيان.</a:t>
            </a:r>
          </a:p>
          <a:p>
            <a:pPr algn="r" rtl="1"/>
            <a:r>
              <a:rPr lang="en-GB" i="1" dirty="0"/>
              <a:t>ليس لدينا سيطرة على عواطفنا.</a:t>
            </a:r>
          </a:p>
          <a:p>
            <a:pPr lvl="1" algn="r" rtl="1"/>
            <a:r>
              <a:rPr lang="en-GB" i="1" dirty="0"/>
              <a:t>لا يمكننا التحكم في شعورنا.</a:t>
            </a:r>
          </a:p>
          <a:p>
            <a:pPr lvl="1" algn="r" rtl="1"/>
            <a:r>
              <a:rPr lang="en-GB" i="1" dirty="0"/>
              <a:t>لكن لدينا سيطرة على كيفية استجابتنا لهذه المشاعر.</a:t>
            </a:r>
          </a:p>
          <a:p>
            <a:pPr algn="r" rtl="1"/>
            <a:r>
              <a:rPr lang="en-GB" i="1" dirty="0"/>
              <a:t>لا توجد مشاعر جيدة أو سيئة ؛ فقط ردود الفعل الجيدة أو السيئة.</a:t>
            </a:r>
          </a:p>
          <a:p>
            <a:pPr lvl="1" algn="r" rtl="1"/>
            <a:r>
              <a:rPr lang="en-GB" i="1" dirty="0"/>
              <a:t>هناك العديد من الطرق المختلفة ل</a:t>
            </a:r>
            <a:r>
              <a:rPr lang="ar-SA" i="1" dirty="0"/>
              <a:t>معالجة</a:t>
            </a:r>
            <a:r>
              <a:rPr lang="en-GB" i="1" dirty="0"/>
              <a:t> المشاعر الشديدة والت</a:t>
            </a:r>
            <a:r>
              <a:rPr lang="ar-SA" i="1" dirty="0"/>
              <a:t>كيف</a:t>
            </a:r>
            <a:r>
              <a:rPr lang="en-GB" i="1" dirty="0"/>
              <a:t> مع التوتر.</a:t>
            </a:r>
          </a:p>
          <a:p>
            <a:pPr lvl="1" algn="r" rtl="1"/>
            <a:r>
              <a:rPr lang="en-GB" i="1" dirty="0"/>
              <a:t>بعضها مفيد وصحي بينما البعض الآخر قد يكون ضارًا.</a:t>
            </a:r>
          </a:p>
          <a:p>
            <a:pPr lvl="1" algn="r" rtl="1"/>
            <a:endParaRPr lang="en-GB" dirty="0"/>
          </a:p>
          <a:p>
            <a:pPr marL="0" indent="0" algn="r" rtl="1">
              <a:buNone/>
            </a:pPr>
            <a:r>
              <a:rPr lang="en-GB" b="1" dirty="0"/>
              <a:t>نشاط عام </a:t>
            </a:r>
            <a:r>
              <a:rPr lang="ar-SA" b="1" dirty="0"/>
              <a:t>(٣٠</a:t>
            </a:r>
            <a:r>
              <a:rPr lang="en-GB" b="1" dirty="0"/>
              <a:t> دقيقة</a:t>
            </a:r>
            <a:r>
              <a:rPr lang="ar-SA" b="1" dirty="0"/>
              <a:t>)</a:t>
            </a:r>
            <a:endParaRPr lang="en-GB" b="1" dirty="0"/>
          </a:p>
          <a:p>
            <a:pPr algn="r" rtl="1"/>
            <a:r>
              <a:rPr lang="en-GB" dirty="0"/>
              <a:t>على اللوح الورقي ، اكتب "طرق الت</a:t>
            </a:r>
            <a:r>
              <a:rPr lang="ar-SA" dirty="0"/>
              <a:t>كيف</a:t>
            </a:r>
            <a:r>
              <a:rPr lang="en-GB" dirty="0"/>
              <a:t> مع التوتر" في عمود واحد و "طرق معالجة المشاعر الشديدة أو السلبية" في عمود آخر</a:t>
            </a:r>
          </a:p>
          <a:p>
            <a:pPr algn="r" rtl="1"/>
            <a:r>
              <a:rPr lang="en-GB" dirty="0"/>
              <a:t>وزع ملاحظات لاصقة لكل مشارك</a:t>
            </a:r>
          </a:p>
          <a:p>
            <a:pPr lvl="1" algn="r" rtl="1"/>
            <a:r>
              <a:rPr lang="en-GB" i="1" dirty="0"/>
              <a:t>اكتب طرق الت</a:t>
            </a:r>
            <a:r>
              <a:rPr lang="ar-SA" i="1" dirty="0"/>
              <a:t>كيف</a:t>
            </a:r>
            <a:r>
              <a:rPr lang="en-GB" i="1" dirty="0"/>
              <a:t> </a:t>
            </a:r>
            <a:r>
              <a:rPr lang="ar-SA" i="1" dirty="0"/>
              <a:t>على</a:t>
            </a:r>
            <a:r>
              <a:rPr lang="en-GB" i="1" dirty="0"/>
              <a:t> الملاحظات اللاصقة</a:t>
            </a:r>
          </a:p>
          <a:p>
            <a:pPr lvl="1" algn="r" rtl="1"/>
            <a:r>
              <a:rPr lang="en-GB" i="1" dirty="0"/>
              <a:t>أضف هذه الملاحظات اللاصقة إلى اللوح الورقي</a:t>
            </a:r>
          </a:p>
          <a:p>
            <a:pPr algn="r" rtl="1"/>
            <a:r>
              <a:rPr lang="en-GB" dirty="0"/>
              <a:t>بمجرد انتهاء غالبية المشاركين ، قم بتنظيم الملاحظات اللاصقة</a:t>
            </a:r>
          </a:p>
          <a:p>
            <a:pPr lvl="1" algn="r" rtl="1"/>
            <a:r>
              <a:rPr lang="en-GB" dirty="0"/>
              <a:t>قم بتجميع </a:t>
            </a:r>
            <a:r>
              <a:rPr lang="ar-SA" dirty="0"/>
              <a:t>ال</a:t>
            </a:r>
            <a:r>
              <a:rPr lang="en-GB" dirty="0"/>
              <a:t>طرق </a:t>
            </a:r>
            <a:r>
              <a:rPr lang="ar-SA" dirty="0"/>
              <a:t>المتشابهة للتكيف</a:t>
            </a:r>
            <a:endParaRPr lang="en-GB" dirty="0"/>
          </a:p>
          <a:p>
            <a:pPr lvl="1" algn="r" rtl="1"/>
            <a:r>
              <a:rPr lang="en-GB" dirty="0"/>
              <a:t>قسّم الملاحظات اللاصقة إلى طرق صحية وإيجابية للت</a:t>
            </a:r>
            <a:r>
              <a:rPr lang="ar-SA" dirty="0"/>
              <a:t>كيف</a:t>
            </a:r>
            <a:r>
              <a:rPr lang="en-GB" dirty="0"/>
              <a:t> وطرق سلبية للت</a:t>
            </a:r>
            <a:r>
              <a:rPr lang="ar-SA" dirty="0"/>
              <a:t>كيف</a:t>
            </a:r>
            <a:endParaRPr lang="en-GB" dirty="0"/>
          </a:p>
          <a:p>
            <a:pPr algn="r" rtl="1"/>
            <a:endParaRPr lang="en-GB" dirty="0"/>
          </a:p>
          <a:p>
            <a:pPr marL="0" indent="0" algn="r" rtl="1">
              <a:buNone/>
            </a:pPr>
            <a:r>
              <a:rPr lang="ar-SA" b="1" dirty="0"/>
              <a:t>يتبع</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D294213A-9D6D-51E1-EBB7-0B6F5A4A098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E0F67F7-4693-49B3-884E-9637C046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45</a:t>
            </a:fld>
            <a:endParaRPr lang="en-US" sz="1200">
              <a:latin typeface="+mn-lt"/>
            </a:endParaRPr>
          </a:p>
        </p:txBody>
      </p:sp>
    </p:spTree>
    <p:extLst>
      <p:ext uri="{BB962C8B-B14F-4D97-AF65-F5344CB8AC3E}">
        <p14:creationId xmlns:p14="http://schemas.microsoft.com/office/powerpoint/2010/main" val="2707689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7837" y="460375"/>
            <a:ext cx="6143625" cy="9211334"/>
          </a:xfrm>
        </p:spPr>
        <p:txBody>
          <a:bodyPr/>
          <a:lstStyle/>
          <a:p>
            <a:pPr marL="0" indent="0" algn="r" rtl="1">
              <a:buNone/>
            </a:pPr>
            <a:r>
              <a:rPr lang="en-GB" b="1" dirty="0"/>
              <a:t>خاتمة</a:t>
            </a:r>
          </a:p>
          <a:p>
            <a:pPr algn="r" rtl="1"/>
            <a:r>
              <a:rPr lang="ar-SA" dirty="0"/>
              <a:t>قم ب</a:t>
            </a:r>
            <a:r>
              <a:rPr lang="en-GB" dirty="0"/>
              <a:t>عرض اللوح الورقي</a:t>
            </a:r>
          </a:p>
          <a:p>
            <a:pPr algn="r" rtl="1"/>
            <a:r>
              <a:rPr lang="en-GB" dirty="0"/>
              <a:t>استكمل ردود فعل الت</a:t>
            </a:r>
            <a:r>
              <a:rPr lang="ar-SA" dirty="0"/>
              <a:t>كيف</a:t>
            </a:r>
            <a:r>
              <a:rPr lang="en-GB" dirty="0"/>
              <a:t> الصحية بهذه الأمثلة:</a:t>
            </a:r>
          </a:p>
          <a:p>
            <a:pPr lvl="1" algn="r" rtl="1"/>
            <a:r>
              <a:rPr lang="en-GB" dirty="0"/>
              <a:t>التحدث مع الأصدقاء أو الزملاء</a:t>
            </a:r>
          </a:p>
          <a:p>
            <a:pPr lvl="1" algn="r" rtl="1"/>
            <a:r>
              <a:rPr lang="en-GB" dirty="0"/>
              <a:t>الرياضة أو التمرين</a:t>
            </a:r>
          </a:p>
          <a:p>
            <a:pPr lvl="1" algn="r" rtl="1"/>
            <a:r>
              <a:rPr lang="ar-SA" dirty="0"/>
              <a:t>الكتابة </a:t>
            </a:r>
            <a:endParaRPr lang="en-GB" dirty="0"/>
          </a:p>
          <a:p>
            <a:pPr lvl="1" algn="r" rtl="1"/>
            <a:r>
              <a:rPr lang="en-GB" dirty="0"/>
              <a:t>تمارين التنفس</a:t>
            </a:r>
          </a:p>
          <a:p>
            <a:pPr lvl="1" algn="r" rtl="1"/>
            <a:r>
              <a:rPr lang="en-GB" dirty="0"/>
              <a:t>اخذ استراحة</a:t>
            </a:r>
          </a:p>
          <a:p>
            <a:pPr lvl="1" algn="r" rtl="1"/>
            <a:r>
              <a:rPr lang="en-GB" dirty="0"/>
              <a:t>ا</a:t>
            </a:r>
            <a:r>
              <a:rPr lang="ar-SA" dirty="0"/>
              <a:t>لا</a:t>
            </a:r>
            <a:r>
              <a:rPr lang="en-GB" dirty="0"/>
              <a:t>س</a:t>
            </a:r>
            <a:r>
              <a:rPr lang="ar-SA" dirty="0"/>
              <a:t>ت</a:t>
            </a:r>
            <a:r>
              <a:rPr lang="en-GB" dirty="0"/>
              <a:t>م</a:t>
            </a:r>
            <a:r>
              <a:rPr lang="ar-SA" dirty="0"/>
              <a:t>ا</a:t>
            </a:r>
            <a:r>
              <a:rPr lang="en-GB" dirty="0"/>
              <a:t>ع </a:t>
            </a:r>
            <a:r>
              <a:rPr lang="ar-SA" dirty="0"/>
              <a:t>للموسيقى</a:t>
            </a:r>
            <a:endParaRPr lang="en-GB" i="1" dirty="0"/>
          </a:p>
          <a:p>
            <a:pPr algn="r" rtl="1"/>
            <a:r>
              <a:rPr lang="en-GB" i="1" dirty="0"/>
              <a:t>كل شخص مختلف. ما يصلح لشخص ما قد لا يصلح لشخص آخر.</a:t>
            </a:r>
          </a:p>
        </p:txBody>
      </p:sp>
      <p:sp>
        <p:nvSpPr>
          <p:cNvPr id="7" name="Google Shape;725;p48:notes">
            <a:extLst>
              <a:ext uri="{FF2B5EF4-FFF2-40B4-BE49-F238E27FC236}">
                <a16:creationId xmlns:a16="http://schemas.microsoft.com/office/drawing/2014/main" id="{7E0F67F7-4693-49B3-884E-9637C046109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46</a:t>
            </a:fld>
            <a:endParaRPr lang="en-US" sz="1200">
              <a:latin typeface="+mn-lt"/>
            </a:endParaRPr>
          </a:p>
        </p:txBody>
      </p:sp>
    </p:spTree>
    <p:extLst>
      <p:ext uri="{BB962C8B-B14F-4D97-AF65-F5344CB8AC3E}">
        <p14:creationId xmlns:p14="http://schemas.microsoft.com/office/powerpoint/2010/main" val="3212818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1" name="Google Shape;621;p34:notes"/>
          <p:cNvSpPr txBox="1">
            <a:spLocks noGrp="1"/>
          </p:cNvSpPr>
          <p:nvPr>
            <p:ph type="body" idx="1"/>
          </p:nvPr>
        </p:nvSpPr>
        <p:spPr/>
        <p:txBody>
          <a:bodyPr/>
          <a:lstStyle/>
          <a:p>
            <a:pPr marL="0" indent="0" algn="r" rtl="1">
              <a:buNone/>
            </a:pPr>
            <a:r>
              <a:rPr lang="ar-SA" b="1" dirty="0"/>
              <a:t>مدة </a:t>
            </a:r>
            <a:r>
              <a:rPr lang="en-GB" b="1" dirty="0"/>
              <a:t>الجلسة السادسة: </a:t>
            </a:r>
            <a:r>
              <a:rPr lang="ar-SA" b="1" dirty="0"/>
              <a:t> ٣٠ دقيقة</a:t>
            </a:r>
            <a:endParaRPr lang="en-GB" dirty="0"/>
          </a:p>
        </p:txBody>
      </p:sp>
      <p:sp>
        <p:nvSpPr>
          <p:cNvPr id="3" name="Slide Image Placeholder 2">
            <a:extLst>
              <a:ext uri="{FF2B5EF4-FFF2-40B4-BE49-F238E27FC236}">
                <a16:creationId xmlns:a16="http://schemas.microsoft.com/office/drawing/2014/main" id="{6D5EDE20-1EAF-DDB3-D416-582666442255}"/>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C39A42F-58AC-618D-892F-31EB42FD61D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47</a:t>
            </a:fld>
            <a:endParaRPr lang="en-US" sz="120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30" name="Google Shape;330;p7:notes"/>
          <p:cNvSpPr txBox="1">
            <a:spLocks noGrp="1"/>
          </p:cNvSpPr>
          <p:nvPr>
            <p:ph type="body" idx="1"/>
          </p:nvPr>
        </p:nvSpPr>
        <p:spPr/>
        <p:txBody>
          <a:bodyPr/>
          <a:lstStyle/>
          <a:p>
            <a:pPr marL="0" indent="0" algn="r" rtl="1">
              <a:buNone/>
            </a:pPr>
            <a:r>
              <a:rPr lang="ar-SA" b="1" dirty="0">
                <a:sym typeface="Arial"/>
              </a:rPr>
              <a:t>الشرح</a:t>
            </a:r>
            <a:endParaRPr lang="en-US" b="1" dirty="0">
              <a:sym typeface="Arial"/>
            </a:endParaRPr>
          </a:p>
          <a:p>
            <a:pPr algn="r" rtl="1"/>
            <a:r>
              <a:rPr lang="en-US" dirty="0">
                <a:sym typeface="Arial"/>
              </a:rPr>
              <a:t>عرض الشريحة</a:t>
            </a:r>
          </a:p>
          <a:p>
            <a:pPr algn="r" rtl="1"/>
            <a:r>
              <a:rPr lang="en-US" dirty="0">
                <a:sym typeface="Arial"/>
              </a:rPr>
              <a:t>فكر مرة أخرى في تدريب اليوم</a:t>
            </a:r>
          </a:p>
          <a:p>
            <a:pPr algn="r" rtl="1"/>
            <a:endParaRPr lang="en-US" dirty="0"/>
          </a:p>
        </p:txBody>
      </p:sp>
      <p:sp>
        <p:nvSpPr>
          <p:cNvPr id="3" name="Slide Image Placeholder 2">
            <a:extLst>
              <a:ext uri="{FF2B5EF4-FFF2-40B4-BE49-F238E27FC236}">
                <a16:creationId xmlns:a16="http://schemas.microsoft.com/office/drawing/2014/main" id="{BA8F8028-DC40-3E81-9C65-1E3EC87EDE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A59AEF-EF2B-F70A-B619-4F1919156E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48</a:t>
            </a:fld>
            <a:endParaRPr lang="en-US" sz="1200">
              <a:latin typeface="+mn-lt"/>
            </a:endParaRPr>
          </a:p>
        </p:txBody>
      </p:sp>
    </p:spTree>
    <p:extLst>
      <p:ext uri="{BB962C8B-B14F-4D97-AF65-F5344CB8AC3E}">
        <p14:creationId xmlns:p14="http://schemas.microsoft.com/office/powerpoint/2010/main" val="3602736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9" name="Google Shape;639;p36:notes"/>
          <p:cNvSpPr txBox="1">
            <a:spLocks noGrp="1"/>
          </p:cNvSpPr>
          <p:nvPr>
            <p:ph type="body" idx="1"/>
          </p:nvPr>
        </p:nvSpPr>
        <p:spPr/>
        <p:txBody>
          <a:bodyPr/>
          <a:lstStyle/>
          <a:p>
            <a:pPr marL="0" indent="0" algn="r" rtl="1">
              <a:buNone/>
            </a:pPr>
            <a:r>
              <a:rPr lang="en-GB" b="1" dirty="0">
                <a:sym typeface="Arial"/>
              </a:rPr>
              <a:t>مقدمة</a:t>
            </a:r>
          </a:p>
          <a:p>
            <a:pPr algn="r" rtl="1"/>
            <a:r>
              <a:rPr lang="en-GB" dirty="0">
                <a:sym typeface="Arial"/>
              </a:rPr>
              <a:t>توجيه المشاركين إلى</a:t>
            </a:r>
            <a:r>
              <a:rPr lang="ar-SA" dirty="0">
                <a:sym typeface="Arial"/>
              </a:rPr>
              <a:t> </a:t>
            </a:r>
            <a:r>
              <a:rPr lang="en-GB" b="1" dirty="0">
                <a:sym typeface="Arial"/>
              </a:rPr>
              <a:t>صفحة</a:t>
            </a:r>
            <a:r>
              <a:rPr lang="ar-SA" b="1" dirty="0">
                <a:sym typeface="Arial"/>
              </a:rPr>
              <a:t> دليل العمل ٣٥ </a:t>
            </a:r>
            <a:r>
              <a:rPr lang="en-GB" b="1" dirty="0">
                <a:sym typeface="Arial"/>
              </a:rPr>
              <a:t>: أهداف التعلم</a:t>
            </a:r>
          </a:p>
          <a:p>
            <a:pPr algn="r" rtl="1"/>
            <a:r>
              <a:rPr lang="en-GB" i="1" dirty="0">
                <a:sym typeface="Arial"/>
              </a:rPr>
              <a:t>من المهم أن تأخذ الوقت الكافي لمراجعة أهداف التعلم (</a:t>
            </a:r>
            <a:r>
              <a:rPr lang="en-GB" b="1" i="1" dirty="0">
                <a:sym typeface="Arial"/>
              </a:rPr>
              <a:t>صفحة</a:t>
            </a:r>
            <a:r>
              <a:rPr lang="ar-SA" b="1" i="1" dirty="0">
                <a:sym typeface="Arial"/>
              </a:rPr>
              <a:t> دليل العمل</a:t>
            </a:r>
            <a:r>
              <a:rPr lang="en-GB" b="1" i="1" dirty="0">
                <a:sym typeface="Arial"/>
              </a:rPr>
              <a:t> </a:t>
            </a:r>
            <a:r>
              <a:rPr lang="ar-SA" b="1" i="1" dirty="0">
                <a:sym typeface="Arial"/>
              </a:rPr>
              <a:t>٢٧) </a:t>
            </a:r>
            <a:r>
              <a:rPr lang="en-GB" i="1" dirty="0">
                <a:sym typeface="Arial"/>
              </a:rPr>
              <a:t>والتفكير في إنجازاتك في نهاية هذا التدريب.</a:t>
            </a:r>
          </a:p>
          <a:p>
            <a:pPr algn="r" rtl="1"/>
            <a:r>
              <a:rPr lang="en-GB" i="1" dirty="0">
                <a:sym typeface="Arial"/>
              </a:rPr>
              <a:t>قد تتطلب بعض أهداف التعلم بعض المعلومات أو الممارسة أو الدعم من المشرف لتحقيقها بالكامل.</a:t>
            </a:r>
          </a:p>
          <a:p>
            <a:pPr algn="r" rtl="1"/>
            <a:r>
              <a:rPr lang="en-GB" i="1" dirty="0">
                <a:sym typeface="Arial"/>
              </a:rPr>
              <a:t>انظر إلى تدريب اليوم وأجب عن الأسئلة المتعلقة بأهداف التعلم في </a:t>
            </a:r>
            <a:r>
              <a:rPr lang="ar-SA" i="1" dirty="0">
                <a:sym typeface="Arial"/>
              </a:rPr>
              <a:t>دليل العمل</a:t>
            </a:r>
            <a:r>
              <a:rPr lang="en-GB" i="1" dirty="0">
                <a:sym typeface="Arial"/>
              </a:rPr>
              <a:t> التدريبي.</a:t>
            </a:r>
          </a:p>
          <a:p>
            <a:pPr marL="0" indent="0" algn="r" rtl="1">
              <a:buNone/>
            </a:pPr>
            <a:endParaRPr lang="en-GB" b="1" dirty="0">
              <a:sym typeface="Arial"/>
            </a:endParaRPr>
          </a:p>
          <a:p>
            <a:pPr marL="0" indent="0" algn="r" rtl="1">
              <a:buNone/>
            </a:pPr>
            <a:r>
              <a:rPr lang="en-GB" b="1" dirty="0">
                <a:sym typeface="Arial"/>
              </a:rPr>
              <a:t>العمل الفردي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defRPr/>
            </a:pPr>
            <a:r>
              <a:rPr lang="en-GB" dirty="0">
                <a:sym typeface="Arial"/>
              </a:rPr>
              <a:t>امنح المشاركين </a:t>
            </a:r>
            <a:r>
              <a:rPr lang="ar-SA" dirty="0">
                <a:sym typeface="Arial"/>
              </a:rPr>
              <a:t>٥</a:t>
            </a:r>
            <a:r>
              <a:rPr lang="en-GB" dirty="0">
                <a:sym typeface="Arial"/>
              </a:rPr>
              <a:t> دقائق لإكمال</a:t>
            </a:r>
            <a:r>
              <a:rPr lang="ar-SA" dirty="0">
                <a:sym typeface="Arial"/>
              </a:rPr>
              <a:t> النشاط</a:t>
            </a:r>
            <a:endParaRPr lang="en-GB" dirty="0">
              <a:sym typeface="Arial"/>
            </a:endParaRPr>
          </a:p>
          <a:p>
            <a:pPr marL="0" marR="0" lvl="0" indent="0" algn="r" defTabSz="914400" rtl="1" eaLnBrk="1" fontAlgn="auto" latinLnBrk="0" hangingPunct="1">
              <a:lnSpc>
                <a:spcPct val="100000"/>
              </a:lnSpc>
              <a:spcBef>
                <a:spcPts val="0"/>
              </a:spcBef>
              <a:spcAft>
                <a:spcPts val="0"/>
              </a:spcAft>
              <a:buClrTx/>
              <a:buSzTx/>
              <a:buNone/>
              <a:tabLst/>
              <a:defRPr/>
            </a:pPr>
            <a:endParaRPr lang="en-GB" dirty="0">
              <a:sym typeface="Arial"/>
            </a:endParaRPr>
          </a:p>
          <a:p>
            <a:pPr marL="0" indent="0" algn="r" rtl="1">
              <a:buNone/>
            </a:pPr>
            <a:r>
              <a:rPr lang="en-GB" b="1" dirty="0">
                <a:sym typeface="Arial"/>
              </a:rPr>
              <a:t>مناقشة عامة</a:t>
            </a:r>
            <a:r>
              <a:rPr lang="ar-SA" b="1" dirty="0">
                <a:sym typeface="Arial"/>
              </a:rPr>
              <a:t> (٥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endParaRPr lang="en-GB" i="1" dirty="0">
              <a:sym typeface="Arial"/>
            </a:endParaRPr>
          </a:p>
          <a:p>
            <a:pPr marL="0" indent="0" algn="r" rtl="1">
              <a:buNone/>
            </a:pPr>
            <a:r>
              <a:rPr lang="en-GB" b="1" dirty="0">
                <a:sym typeface="Arial"/>
              </a:rPr>
              <a:t>مقدمة</a:t>
            </a:r>
          </a:p>
          <a:p>
            <a:pPr algn="r" rtl="1"/>
            <a:r>
              <a:rPr lang="en-GB" dirty="0">
                <a:sym typeface="Arial"/>
              </a:rPr>
              <a:t>اكمل في</a:t>
            </a:r>
            <a:r>
              <a:rPr lang="ar-SA" dirty="0">
                <a:sym typeface="Arial"/>
              </a:rPr>
              <a:t> </a:t>
            </a:r>
            <a:r>
              <a:rPr lang="en-GB" b="1" dirty="0">
                <a:sym typeface="Arial"/>
              </a:rPr>
              <a:t>صفحة</a:t>
            </a:r>
            <a:r>
              <a:rPr lang="ar-SA" b="1" dirty="0">
                <a:sym typeface="Arial"/>
              </a:rPr>
              <a:t> دليل العمل ٣٥ : التأمل</a:t>
            </a:r>
            <a:endParaRPr lang="en-GB" b="1" dirty="0">
              <a:sym typeface="Arial"/>
            </a:endParaRPr>
          </a:p>
          <a:p>
            <a:pPr algn="r" rtl="1"/>
            <a:r>
              <a:rPr lang="en-GB" i="1" dirty="0">
                <a:sym typeface="Arial"/>
              </a:rPr>
              <a:t>ما الذي فاجأك؟ ما هو التحدي</a:t>
            </a:r>
            <a:r>
              <a:rPr lang="ar-SA" i="1" dirty="0">
                <a:sym typeface="Arial"/>
              </a:rPr>
              <a:t> بالنسبة لك</a:t>
            </a:r>
            <a:r>
              <a:rPr lang="en-GB" i="1" dirty="0">
                <a:sym typeface="Arial"/>
              </a:rPr>
              <a:t>؟ ماذا كنت ترغب في معرفة المزيد عنه؟</a:t>
            </a:r>
          </a:p>
          <a:p>
            <a:pPr algn="r" rtl="1"/>
            <a:r>
              <a:rPr lang="en-GB" i="1" dirty="0">
                <a:sym typeface="Arial"/>
              </a:rPr>
              <a:t>اكتب تأملاتك.</a:t>
            </a:r>
          </a:p>
          <a:p>
            <a:pPr marL="0" indent="0" algn="r" rtl="1">
              <a:buNone/>
            </a:pPr>
            <a:endParaRPr lang="en-GB" dirty="0">
              <a:sym typeface="Arial"/>
            </a:endParaRPr>
          </a:p>
          <a:p>
            <a:pPr marL="0" indent="0" algn="r" rtl="1">
              <a:buNone/>
            </a:pPr>
            <a:r>
              <a:rPr lang="en-GB" b="1" dirty="0">
                <a:sym typeface="Arial"/>
              </a:rPr>
              <a:t>العمل الفردي</a:t>
            </a:r>
            <a:r>
              <a:rPr lang="ar-SA" b="1" dirty="0">
                <a:sym typeface="Arial"/>
              </a:rPr>
              <a:t> (٥ </a:t>
            </a:r>
            <a:r>
              <a:rPr lang="en-GB" b="1" dirty="0">
                <a:sym typeface="Arial"/>
              </a:rPr>
              <a:t>دقائق</a:t>
            </a:r>
            <a:r>
              <a:rPr lang="ar-SA" b="1" dirty="0">
                <a:sym typeface="Arial"/>
              </a:rPr>
              <a:t>)</a:t>
            </a:r>
            <a:endParaRPr lang="en-GB" i="1" dirty="0">
              <a:sym typeface="Arial"/>
            </a:endParaRPr>
          </a:p>
          <a:p>
            <a:pPr algn="r" rtl="1"/>
            <a:r>
              <a:rPr lang="en-GB" dirty="0">
                <a:sym typeface="Arial"/>
              </a:rPr>
              <a:t>امنح المشاركين </a:t>
            </a:r>
            <a:r>
              <a:rPr lang="ar-SA" dirty="0">
                <a:sym typeface="Arial"/>
              </a:rPr>
              <a:t>٥</a:t>
            </a:r>
            <a:r>
              <a:rPr lang="en-GB" dirty="0">
                <a:sym typeface="Arial"/>
              </a:rPr>
              <a:t> دقائق لإكمال</a:t>
            </a:r>
            <a:r>
              <a:rPr lang="ar-SA" dirty="0">
                <a:sym typeface="Arial"/>
              </a:rPr>
              <a:t> النشاط</a:t>
            </a:r>
            <a:endParaRPr lang="en-GB" b="1" dirty="0">
              <a:sym typeface="Arial"/>
            </a:endParaRPr>
          </a:p>
          <a:p>
            <a:pPr marL="0" indent="0" algn="r" rtl="1">
              <a:buNone/>
            </a:pPr>
            <a:endParaRPr lang="en-GB" dirty="0">
              <a:sym typeface="Arial"/>
            </a:endParaRPr>
          </a:p>
          <a:p>
            <a:pPr marL="0" indent="0" algn="r" rtl="1">
              <a:buNone/>
            </a:pPr>
            <a:r>
              <a:rPr lang="en-GB" b="1" dirty="0">
                <a:sym typeface="Arial"/>
              </a:rPr>
              <a:t>مناقشة عامة </a:t>
            </a:r>
            <a:r>
              <a:rPr lang="ar-SA" b="1" dirty="0">
                <a:sym typeface="Arial"/>
              </a:rPr>
              <a:t>(٥ </a:t>
            </a:r>
            <a:r>
              <a:rPr lang="en-GB" b="1" dirty="0">
                <a:sym typeface="Arial"/>
              </a:rPr>
              <a:t>دقائق</a:t>
            </a:r>
            <a:r>
              <a:rPr lang="ar-SA" b="1" dirty="0">
                <a:sym typeface="Arial"/>
              </a:rPr>
              <a:t>)</a:t>
            </a:r>
            <a:endParaRPr lang="en-GB" i="1" dirty="0">
              <a:sym typeface="Arial"/>
            </a:endParaRPr>
          </a:p>
          <a:p>
            <a:pPr algn="r" rtl="1"/>
            <a:r>
              <a:rPr lang="en-GB" dirty="0">
                <a:sym typeface="Arial"/>
              </a:rPr>
              <a:t>ادعُ المتطوعين لمشاركة أفكارهم</a:t>
            </a:r>
          </a:p>
          <a:p>
            <a:pPr algn="r" rtl="1"/>
            <a:r>
              <a:rPr lang="en-GB" i="0" dirty="0">
                <a:sym typeface="Arial"/>
              </a:rPr>
              <a:t>اشرح متى سيبدأ التدريب على الوحدة التالية</a:t>
            </a:r>
          </a:p>
          <a:p>
            <a:pPr algn="r" rtl="1"/>
            <a:r>
              <a:rPr lang="en-GB" i="0" dirty="0">
                <a:sym typeface="Arial"/>
              </a:rPr>
              <a:t>اشكر المشاركين على مشاركتهم</a:t>
            </a:r>
            <a:endParaRPr lang="en-GB" dirty="0">
              <a:sym typeface="Arial"/>
            </a:endParaRPr>
          </a:p>
        </p:txBody>
      </p:sp>
      <p:sp>
        <p:nvSpPr>
          <p:cNvPr id="3" name="Slide Image Placeholder 2">
            <a:extLst>
              <a:ext uri="{FF2B5EF4-FFF2-40B4-BE49-F238E27FC236}">
                <a16:creationId xmlns:a16="http://schemas.microsoft.com/office/drawing/2014/main" id="{2F8B8E43-65E3-4C96-0C7A-6F1B04BD554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35941750-254C-CDE6-3AA9-8E906145EA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49</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3" name="Google Shape;303;p6:notes"/>
          <p:cNvSpPr txBox="1">
            <a:spLocks noGrp="1"/>
          </p:cNvSpPr>
          <p:nvPr>
            <p:ph type="body" idx="1"/>
          </p:nvPr>
        </p:nvSpPr>
        <p:spPr/>
        <p:txBody>
          <a:bodyPr/>
          <a:lstStyle/>
          <a:p>
            <a:pPr marL="0" indent="0" algn="r" rtl="1">
              <a:buNone/>
            </a:pPr>
            <a:r>
              <a:rPr lang="en-US" b="1" dirty="0">
                <a:sym typeface="Arial"/>
              </a:rPr>
              <a:t>مقدمة</a:t>
            </a:r>
          </a:p>
          <a:p>
            <a:pPr algn="r" rtl="1"/>
            <a:r>
              <a:rPr lang="en-US" i="1" dirty="0">
                <a:sym typeface="Arial"/>
              </a:rPr>
              <a:t>سنبدأ ب</a:t>
            </a:r>
            <a:r>
              <a:rPr lang="ar-SA" i="1" dirty="0">
                <a:sym typeface="Arial"/>
              </a:rPr>
              <a:t>مراجعة</a:t>
            </a:r>
            <a:r>
              <a:rPr lang="en-US" i="1" dirty="0">
                <a:sym typeface="Arial"/>
              </a:rPr>
              <a:t> سريع</a:t>
            </a:r>
            <a:r>
              <a:rPr lang="ar-SA" i="1" dirty="0">
                <a:sym typeface="Arial"/>
              </a:rPr>
              <a:t>ة</a:t>
            </a:r>
            <a:r>
              <a:rPr lang="en-US" i="1" dirty="0">
                <a:sym typeface="Arial"/>
              </a:rPr>
              <a:t> للجلسة السابقة حول المهارات الأساسية لأخصائي الحالة</a:t>
            </a:r>
            <a:endParaRPr lang="en-US" i="1" dirty="0"/>
          </a:p>
          <a:p>
            <a:pPr algn="r" rtl="1"/>
            <a:r>
              <a:rPr lang="ar-SA" dirty="0">
                <a:sym typeface="Helvetica Neue"/>
              </a:rPr>
              <a:t>ت</a:t>
            </a:r>
            <a:r>
              <a:rPr lang="en-US" dirty="0">
                <a:sym typeface="Helvetica Neue"/>
              </a:rPr>
              <a:t>قس</a:t>
            </a:r>
            <a:r>
              <a:rPr lang="ar-SA" dirty="0">
                <a:sym typeface="Helvetica Neue"/>
              </a:rPr>
              <a:t>يم</a:t>
            </a:r>
            <a:r>
              <a:rPr lang="en-US" dirty="0">
                <a:sym typeface="Helvetica Neue"/>
              </a:rPr>
              <a:t> المشاركين إلى ثلاث مجموعات</a:t>
            </a:r>
          </a:p>
          <a:p>
            <a:pPr lvl="1" algn="r" rtl="1"/>
            <a:r>
              <a:rPr lang="en-US" dirty="0">
                <a:sym typeface="Helvetica Neue"/>
              </a:rPr>
              <a:t>قم بت</a:t>
            </a:r>
            <a:r>
              <a:rPr lang="ar-SA" dirty="0">
                <a:sym typeface="Helvetica Neue"/>
              </a:rPr>
              <a:t>حديد</a:t>
            </a:r>
            <a:r>
              <a:rPr lang="en-US" dirty="0">
                <a:sym typeface="Helvetica Neue"/>
              </a:rPr>
              <a:t> موضوع لكل مجموعة</a:t>
            </a:r>
          </a:p>
          <a:p>
            <a:pPr algn="r" rtl="1"/>
            <a:r>
              <a:rPr lang="ar-SA" i="1" dirty="0">
                <a:sym typeface="Helvetica Neue"/>
              </a:rPr>
              <a:t>ضمن</a:t>
            </a:r>
            <a:r>
              <a:rPr lang="en-US" i="1" dirty="0">
                <a:sym typeface="Helvetica Neue"/>
              </a:rPr>
              <a:t> مجموعاتك:</a:t>
            </a:r>
            <a:endParaRPr lang="en-US" i="1" dirty="0"/>
          </a:p>
          <a:p>
            <a:pPr lvl="1" algn="r" rtl="1"/>
            <a:r>
              <a:rPr lang="en-US" i="1" dirty="0">
                <a:sym typeface="Helvetica Neue"/>
              </a:rPr>
              <a:t>قم بإعداد عرض تقديمي قصير حول ما تعلمته فيما يتعلق بموضوعك.</a:t>
            </a:r>
          </a:p>
          <a:p>
            <a:pPr lvl="1" algn="r" rtl="1"/>
            <a:r>
              <a:rPr lang="en-US" i="1" dirty="0">
                <a:sym typeface="Helvetica Neue"/>
              </a:rPr>
              <a:t>سيكون لديك</a:t>
            </a:r>
            <a:r>
              <a:rPr lang="ar-SA" i="1" dirty="0">
                <a:sym typeface="Helvetica Neue"/>
              </a:rPr>
              <a:t> ٣</a:t>
            </a:r>
            <a:r>
              <a:rPr lang="en-US" i="1" dirty="0">
                <a:sym typeface="Helvetica Neue"/>
              </a:rPr>
              <a:t> دقائق لتقديم عرضك التقديمي لبقية المجموعة.</a:t>
            </a:r>
          </a:p>
          <a:p>
            <a:pPr lvl="1" algn="r" rtl="1"/>
            <a:r>
              <a:rPr lang="en-US" i="1" dirty="0">
                <a:sym typeface="Helvetica Neue"/>
              </a:rPr>
              <a:t>يمكنك استخدام الملاحظات التي </a:t>
            </a:r>
            <a:r>
              <a:rPr lang="ar-SA" i="1" dirty="0">
                <a:sym typeface="Helvetica Neue"/>
              </a:rPr>
              <a:t>قمت بكتابتها</a:t>
            </a:r>
            <a:r>
              <a:rPr lang="en-US" i="1" dirty="0">
                <a:sym typeface="Helvetica Neue"/>
              </a:rPr>
              <a:t> في </a:t>
            </a:r>
            <a:r>
              <a:rPr lang="ar-SA" i="1" dirty="0">
                <a:sym typeface="Helvetica Neue"/>
              </a:rPr>
              <a:t>دليل العمل</a:t>
            </a:r>
            <a:r>
              <a:rPr lang="en-US" i="1" dirty="0">
                <a:sym typeface="Helvetica Neue"/>
              </a:rPr>
              <a:t> الخاص بك لمساعدتك</a:t>
            </a:r>
            <a:r>
              <a:rPr lang="ar-SA" i="1" dirty="0">
                <a:sym typeface="Helvetica Neue"/>
              </a:rPr>
              <a:t>م</a:t>
            </a:r>
            <a:r>
              <a:rPr lang="en-US" i="1" dirty="0">
                <a:sym typeface="Helvetica Neue"/>
              </a:rPr>
              <a:t>.</a:t>
            </a:r>
            <a:endParaRPr lang="en-US" i="1" dirty="0"/>
          </a:p>
          <a:p>
            <a:pPr lvl="1" algn="r" rtl="1"/>
            <a:r>
              <a:rPr lang="en-US" i="1" dirty="0">
                <a:sym typeface="Helvetica Neue"/>
              </a:rPr>
              <a:t>لا تصف الجلسة فقط</a:t>
            </a:r>
            <a:r>
              <a:rPr lang="ar-SA" i="1" dirty="0">
                <a:sym typeface="Helvetica Neue"/>
              </a:rPr>
              <a:t>، </a:t>
            </a:r>
            <a:r>
              <a:rPr lang="en-US" i="1" dirty="0">
                <a:sym typeface="Helvetica Neue"/>
              </a:rPr>
              <a:t>بل </a:t>
            </a:r>
            <a:r>
              <a:rPr lang="ar-SA" i="1" dirty="0">
                <a:sym typeface="Helvetica Neue"/>
              </a:rPr>
              <a:t>الت</a:t>
            </a:r>
            <a:r>
              <a:rPr lang="en-US" i="1" dirty="0">
                <a:sym typeface="Helvetica Neue"/>
              </a:rPr>
              <a:t>رك</a:t>
            </a:r>
            <a:r>
              <a:rPr lang="ar-SA" i="1" dirty="0">
                <a:sym typeface="Helvetica Neue"/>
              </a:rPr>
              <a:t>ي</a:t>
            </a:r>
            <a:r>
              <a:rPr lang="en-US" i="1" dirty="0">
                <a:sym typeface="Helvetica Neue"/>
              </a:rPr>
              <a:t>ز على:</a:t>
            </a:r>
            <a:endParaRPr lang="en-US" i="1" dirty="0">
              <a:sym typeface="Calibri"/>
            </a:endParaRPr>
          </a:p>
          <a:p>
            <a:pPr lvl="2" algn="r" rtl="1"/>
            <a:r>
              <a:rPr lang="en-US" i="1" dirty="0">
                <a:sym typeface="Helvetica Neue"/>
              </a:rPr>
              <a:t>أهم نقاط التعلم المتعلقة بهذا الموضوع</a:t>
            </a:r>
          </a:p>
          <a:p>
            <a:pPr lvl="2" algn="r" rtl="1"/>
            <a:r>
              <a:rPr lang="en-US" i="1" dirty="0">
                <a:sym typeface="Helvetica Neue"/>
              </a:rPr>
              <a:t>لماذا من المهم أن يعرف أخصائي الحالة عن هذا الموضوع</a:t>
            </a:r>
            <a:endParaRPr lang="en-US" i="1" dirty="0">
              <a:sym typeface="Courier New"/>
            </a:endParaRPr>
          </a:p>
          <a:p>
            <a:pPr algn="r" rtl="1"/>
            <a:endParaRPr lang="en-US" dirty="0">
              <a:sym typeface="Helvetica Neue"/>
            </a:endParaRPr>
          </a:p>
          <a:p>
            <a:pPr marL="0" indent="0" algn="r" rtl="1">
              <a:buNone/>
            </a:pPr>
            <a:r>
              <a:rPr lang="en-US" b="1" dirty="0">
                <a:sym typeface="Helvetica Neue"/>
              </a:rPr>
              <a:t>العمل الجماعي </a:t>
            </a:r>
            <a:r>
              <a:rPr lang="ar-SA" b="1" dirty="0">
                <a:sym typeface="Helvetica Neue"/>
              </a:rPr>
              <a:t>(١٠</a:t>
            </a:r>
            <a:r>
              <a:rPr lang="en-US" b="1" dirty="0">
                <a:sym typeface="Helvetica Neue"/>
              </a:rPr>
              <a:t>دقائق</a:t>
            </a:r>
            <a:r>
              <a:rPr lang="ar-SA" b="1" dirty="0">
                <a:sym typeface="Helvetica Neue"/>
              </a:rPr>
              <a:t>)</a:t>
            </a:r>
            <a:endParaRPr lang="en-US" b="1" dirty="0">
              <a:sym typeface="Helvetica Neue"/>
            </a:endParaRPr>
          </a:p>
          <a:p>
            <a:pPr algn="r" rtl="1"/>
            <a:r>
              <a:rPr lang="en-US" dirty="0">
                <a:sym typeface="Helvetica Neue"/>
              </a:rPr>
              <a:t>امنح المشاركين من </a:t>
            </a:r>
            <a:r>
              <a:rPr lang="ar-SA" dirty="0">
                <a:sym typeface="Helvetica Neue"/>
              </a:rPr>
              <a:t>٥</a:t>
            </a:r>
            <a:r>
              <a:rPr lang="en-US" dirty="0">
                <a:sym typeface="Helvetica Neue"/>
              </a:rPr>
              <a:t> إلى </a:t>
            </a:r>
            <a:r>
              <a:rPr lang="ar-SA" dirty="0">
                <a:sym typeface="Helvetica Neue"/>
              </a:rPr>
              <a:t>١٠</a:t>
            </a:r>
            <a:r>
              <a:rPr lang="en-US" dirty="0">
                <a:sym typeface="Helvetica Neue"/>
              </a:rPr>
              <a:t> دقائق لإكمال</a:t>
            </a:r>
            <a:r>
              <a:rPr lang="ar-SA" dirty="0">
                <a:sym typeface="Helvetica Neue"/>
              </a:rPr>
              <a:t> النشاط</a:t>
            </a:r>
            <a:endParaRPr lang="en-US" dirty="0">
              <a:sym typeface="Helvetica Neue"/>
            </a:endParaRPr>
          </a:p>
          <a:p>
            <a:pPr algn="r" rtl="1"/>
            <a:r>
              <a:rPr lang="en-US" dirty="0">
                <a:sym typeface="Helvetica Neue"/>
              </a:rPr>
              <a:t>تأكد من استعداد المجموعات لتقديم عروضهم التقديمية (مثل تحديد من سيتحدث).</a:t>
            </a:r>
          </a:p>
          <a:p>
            <a:pPr algn="r" rtl="1"/>
            <a:r>
              <a:rPr lang="ar-SA" dirty="0">
                <a:sym typeface="Helvetica Neue"/>
              </a:rPr>
              <a:t>ت</a:t>
            </a:r>
            <a:r>
              <a:rPr lang="en-US" dirty="0">
                <a:sym typeface="Helvetica Neue"/>
              </a:rPr>
              <a:t>ذك</a:t>
            </a:r>
            <a:r>
              <a:rPr lang="ar-SA" dirty="0">
                <a:sym typeface="Helvetica Neue"/>
              </a:rPr>
              <a:t>ي</a:t>
            </a:r>
            <a:r>
              <a:rPr lang="en-US" dirty="0">
                <a:sym typeface="Helvetica Neue"/>
              </a:rPr>
              <a:t>ر المجموعات بإبقاء العرض قصيرًا وفي صلب الموضوع.</a:t>
            </a:r>
          </a:p>
          <a:p>
            <a:pPr marL="0" indent="0" algn="r" rtl="1">
              <a:buNone/>
            </a:pPr>
            <a:endParaRPr lang="en-US" dirty="0">
              <a:sym typeface="Helvetica Neue"/>
            </a:endParaRPr>
          </a:p>
          <a:p>
            <a:pPr marL="0" indent="0" algn="r" rtl="1">
              <a:buNone/>
            </a:pPr>
            <a:r>
              <a:rPr lang="en-US" b="1" dirty="0"/>
              <a:t>مناقشة عامة</a:t>
            </a:r>
          </a:p>
          <a:p>
            <a:pPr algn="r" rtl="1"/>
            <a:r>
              <a:rPr lang="en-US" dirty="0">
                <a:sym typeface="Helvetica Neue"/>
              </a:rPr>
              <a:t>لكل مجموعة:</a:t>
            </a:r>
          </a:p>
          <a:p>
            <a:pPr lvl="1" algn="r" rtl="1"/>
            <a:r>
              <a:rPr lang="en-US" dirty="0">
                <a:sym typeface="Helvetica Neue"/>
              </a:rPr>
              <a:t>قم بدعوة المجموعة للتقديم لمدة </a:t>
            </a:r>
            <a:r>
              <a:rPr lang="ar-SA" dirty="0">
                <a:sym typeface="Helvetica Neue"/>
              </a:rPr>
              <a:t>٢-٣</a:t>
            </a:r>
            <a:r>
              <a:rPr lang="en-US" dirty="0">
                <a:sym typeface="Helvetica Neue"/>
              </a:rPr>
              <a:t> دقائق</a:t>
            </a:r>
          </a:p>
          <a:p>
            <a:pPr lvl="1" algn="r" rtl="1"/>
            <a:r>
              <a:rPr lang="en-US" dirty="0">
                <a:sym typeface="Helvetica Neue"/>
              </a:rPr>
              <a:t>تصحيح أي معلومات غير صحيحة أو مفقودة</a:t>
            </a:r>
          </a:p>
          <a:p>
            <a:pPr lvl="1" algn="r" rtl="1"/>
            <a:r>
              <a:rPr lang="en-US" dirty="0">
                <a:sym typeface="Helvetica Neue"/>
              </a:rPr>
              <a:t>اسأل عما إذا كان لدى المشاركين الآخرين أسئلة أو إضافات</a:t>
            </a:r>
          </a:p>
          <a:p>
            <a:pPr algn="r" rtl="1"/>
            <a:r>
              <a:rPr lang="en-US" i="1" dirty="0">
                <a:sym typeface="Helvetica Neue"/>
              </a:rPr>
              <a:t>الآن وبعد أن قمنا ب</a:t>
            </a:r>
            <a:r>
              <a:rPr lang="ar-SA" i="1" dirty="0">
                <a:sym typeface="Helvetica Neue"/>
              </a:rPr>
              <a:t>مراجعة</a:t>
            </a:r>
            <a:r>
              <a:rPr lang="en-US" i="1" dirty="0">
                <a:sym typeface="Helvetica Neue"/>
              </a:rPr>
              <a:t> سريع</a:t>
            </a:r>
            <a:r>
              <a:rPr lang="ar-SA" i="1" dirty="0">
                <a:sym typeface="Helvetica Neue"/>
              </a:rPr>
              <a:t>ة</a:t>
            </a:r>
            <a:r>
              <a:rPr lang="en-US" i="1" dirty="0">
                <a:sym typeface="Helvetica Neue"/>
              </a:rPr>
              <a:t> للوحدة السابقة</a:t>
            </a:r>
            <a:r>
              <a:rPr lang="ar-SA" i="1" dirty="0">
                <a:sym typeface="Helvetica Neue"/>
              </a:rPr>
              <a:t>، </a:t>
            </a:r>
            <a:r>
              <a:rPr lang="en-US" i="1" dirty="0">
                <a:sym typeface="Helvetica Neue"/>
              </a:rPr>
              <a:t>سنناقش ما يمكن توقعه من الوحدة اليوم.</a:t>
            </a:r>
            <a:endParaRPr lang="en-US" i="1" dirty="0">
              <a:sym typeface="Calibri"/>
            </a:endParaRPr>
          </a:p>
        </p:txBody>
      </p:sp>
      <p:sp>
        <p:nvSpPr>
          <p:cNvPr id="3" name="Slide Image Placeholder 2">
            <a:extLst>
              <a:ext uri="{FF2B5EF4-FFF2-40B4-BE49-F238E27FC236}">
                <a16:creationId xmlns:a16="http://schemas.microsoft.com/office/drawing/2014/main" id="{84D04065-2BD0-2273-5413-1A5AC571EFC1}"/>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381FF66A-FC84-A350-7A05-245A73F8772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5</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30" name="Google Shape;330;p7:notes"/>
          <p:cNvSpPr txBox="1">
            <a:spLocks noGrp="1"/>
          </p:cNvSpPr>
          <p:nvPr>
            <p:ph type="body" idx="1"/>
          </p:nvPr>
        </p:nvSpPr>
        <p:spPr/>
        <p:txBody>
          <a:bodyPr/>
          <a:lstStyle/>
          <a:p>
            <a:pPr marL="0" indent="0" algn="r" rtl="1">
              <a:buNone/>
            </a:pPr>
            <a:r>
              <a:rPr lang="ar-SA" b="1" dirty="0">
                <a:sym typeface="Arial"/>
              </a:rPr>
              <a:t>الشرح</a:t>
            </a:r>
            <a:endParaRPr lang="en-US" b="1" dirty="0">
              <a:sym typeface="Arial"/>
            </a:endParaRPr>
          </a:p>
          <a:p>
            <a:pPr algn="r" rtl="1"/>
            <a:r>
              <a:rPr lang="en-US" i="1" dirty="0">
                <a:sym typeface="Arial"/>
              </a:rPr>
              <a:t>في هذه الوحدة</a:t>
            </a:r>
            <a:r>
              <a:rPr lang="ar-SA" i="1" dirty="0">
                <a:sym typeface="Arial"/>
              </a:rPr>
              <a:t>، </a:t>
            </a:r>
            <a:r>
              <a:rPr lang="en-US" i="1" dirty="0">
                <a:sym typeface="Arial"/>
              </a:rPr>
              <a:t>سوف نستكشف المهارات الشخصية والمهارات الإدارية اللازمة لإدارة حال</a:t>
            </a:r>
            <a:r>
              <a:rPr lang="ar-SA" i="1" dirty="0">
                <a:sym typeface="Arial"/>
              </a:rPr>
              <a:t>ة</a:t>
            </a:r>
            <a:r>
              <a:rPr lang="en-US" i="1" dirty="0">
                <a:sym typeface="Arial"/>
              </a:rPr>
              <a:t> حماية الطفل.</a:t>
            </a:r>
            <a:endParaRPr lang="en-US" i="1" dirty="0"/>
          </a:p>
          <a:p>
            <a:pPr algn="r" rtl="1"/>
            <a:r>
              <a:rPr lang="en-US" i="1" dirty="0">
                <a:sym typeface="Arial"/>
              </a:rPr>
              <a:t>بنهاية هذه الوحدة</a:t>
            </a:r>
            <a:r>
              <a:rPr lang="ar-SA" i="1" dirty="0">
                <a:sym typeface="Arial"/>
              </a:rPr>
              <a:t>، </a:t>
            </a:r>
            <a:r>
              <a:rPr lang="en-US" i="1" dirty="0">
                <a:sym typeface="Arial"/>
              </a:rPr>
              <a:t>يجب أن تكون قادرًا على:</a:t>
            </a:r>
          </a:p>
          <a:p>
            <a:pPr lvl="1" algn="r" rtl="1"/>
            <a:r>
              <a:rPr lang="en-US" dirty="0">
                <a:sym typeface="Arial"/>
              </a:rPr>
              <a:t>عرض الشريحة</a:t>
            </a:r>
          </a:p>
          <a:p>
            <a:pPr lvl="0" algn="r" rtl="1"/>
            <a:r>
              <a:rPr lang="en-US" i="1" dirty="0">
                <a:sym typeface="Arial"/>
              </a:rPr>
              <a:t>يمكنك أيضًا ا</a:t>
            </a:r>
            <a:r>
              <a:rPr lang="ar-SA" i="1" dirty="0">
                <a:sym typeface="Arial"/>
              </a:rPr>
              <a:t>لاطلاع</a:t>
            </a:r>
            <a:r>
              <a:rPr lang="en-US" i="1" dirty="0">
                <a:sym typeface="Arial"/>
              </a:rPr>
              <a:t> على </a:t>
            </a:r>
            <a:r>
              <a:rPr lang="ar-SA" i="1" dirty="0">
                <a:sym typeface="Arial"/>
              </a:rPr>
              <a:t>ذلك </a:t>
            </a:r>
            <a:r>
              <a:rPr lang="ar-SA" b="1" i="1" dirty="0">
                <a:sym typeface="Arial"/>
              </a:rPr>
              <a:t>في دليل التدريب الصفحة ٢٧</a:t>
            </a:r>
            <a:r>
              <a:rPr lang="en-US" b="1" i="1" dirty="0">
                <a:sym typeface="Arial"/>
              </a:rPr>
              <a:t>: أهداف التعلم</a:t>
            </a:r>
          </a:p>
          <a:p>
            <a:pPr algn="r" rtl="1"/>
            <a:r>
              <a:rPr lang="en-US" i="1" dirty="0">
                <a:sym typeface="Arial"/>
              </a:rPr>
              <a:t>هل لدى أي شخص أي أسئلة أو بحاجة إلى توضيح؟</a:t>
            </a:r>
          </a:p>
          <a:p>
            <a:pPr algn="r" rtl="1"/>
            <a:endParaRPr lang="en-US" dirty="0"/>
          </a:p>
        </p:txBody>
      </p:sp>
      <p:sp>
        <p:nvSpPr>
          <p:cNvPr id="3" name="Slide Image Placeholder 2">
            <a:extLst>
              <a:ext uri="{FF2B5EF4-FFF2-40B4-BE49-F238E27FC236}">
                <a16:creationId xmlns:a16="http://schemas.microsoft.com/office/drawing/2014/main" id="{BA8F8028-DC40-3E81-9C65-1E3EC87EDE1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74A59AEF-EF2B-F70A-B619-4F1919156E4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6</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ar-SA" b="1" dirty="0"/>
              <a:t>الشرح</a:t>
            </a:r>
            <a:endParaRPr lang="en-GB" b="1" dirty="0"/>
          </a:p>
          <a:p>
            <a:pPr algn="r" rtl="1"/>
            <a:r>
              <a:rPr lang="ar-SA" dirty="0"/>
              <a:t>الإشارة إلى </a:t>
            </a:r>
            <a:r>
              <a:rPr lang="en-GB" dirty="0"/>
              <a:t>إطار الكفاءات كما تمت مناقشته خلال الوحدة </a:t>
            </a:r>
            <a:r>
              <a:rPr lang="ar-SA" dirty="0"/>
              <a:t>الأولى</a:t>
            </a:r>
            <a:r>
              <a:rPr lang="en-GB" dirty="0"/>
              <a:t>.</a:t>
            </a:r>
          </a:p>
          <a:p>
            <a:pPr algn="r" rtl="1"/>
            <a:r>
              <a:rPr lang="ar-SA" dirty="0"/>
              <a:t>مراجعة المؤشرات السلوكية معًا</a:t>
            </a:r>
            <a:r>
              <a:rPr lang="en-GB" dirty="0"/>
              <a:t>:</a:t>
            </a:r>
          </a:p>
          <a:p>
            <a:pPr lvl="1" algn="r" rtl="1"/>
            <a:r>
              <a:rPr lang="en-GB" dirty="0"/>
              <a:t>الوعي الذاتي والإدارة الذاتية</a:t>
            </a:r>
          </a:p>
          <a:p>
            <a:pPr lvl="1" algn="r" rtl="1"/>
            <a:r>
              <a:rPr lang="en-GB" dirty="0"/>
              <a:t>التنوع وال</a:t>
            </a:r>
            <a:r>
              <a:rPr lang="ar-SA" dirty="0"/>
              <a:t>شمول</a:t>
            </a:r>
            <a:endParaRPr lang="en-GB" dirty="0"/>
          </a:p>
          <a:p>
            <a:pPr lvl="1" algn="r" rtl="1"/>
            <a:r>
              <a:rPr lang="en-GB" dirty="0"/>
              <a:t>المساءلة وال</a:t>
            </a:r>
            <a:r>
              <a:rPr lang="ar-SA" dirty="0"/>
              <a:t>تكامل</a:t>
            </a:r>
            <a:r>
              <a:rPr lang="en-GB" dirty="0"/>
              <a:t> معا</a:t>
            </a:r>
            <a:endParaRPr lang="en-BE" dirty="0"/>
          </a:p>
        </p:txBody>
      </p:sp>
      <p:sp>
        <p:nvSpPr>
          <p:cNvPr id="6" name="Slide Image Placeholder 5">
            <a:extLst>
              <a:ext uri="{FF2B5EF4-FFF2-40B4-BE49-F238E27FC236}">
                <a16:creationId xmlns:a16="http://schemas.microsoft.com/office/drawing/2014/main" id="{76DFD4A9-E540-B1AA-6F96-9BED504A330D}"/>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90FD2D5C-65FB-15EF-E43E-3E108748FBD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7</a:t>
            </a:fld>
            <a:endParaRPr lang="en-US" sz="1200">
              <a:latin typeface="+mn-lt"/>
            </a:endParaRPr>
          </a:p>
        </p:txBody>
      </p:sp>
    </p:spTree>
    <p:extLst>
      <p:ext uri="{BB962C8B-B14F-4D97-AF65-F5344CB8AC3E}">
        <p14:creationId xmlns:p14="http://schemas.microsoft.com/office/powerpoint/2010/main" val="64883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6" name="Google Shape;406;p10:notes"/>
          <p:cNvSpPr txBox="1">
            <a:spLocks noGrp="1"/>
          </p:cNvSpPr>
          <p:nvPr>
            <p:ph type="body" idx="1"/>
          </p:nvPr>
        </p:nvSpPr>
        <p:spPr/>
        <p:txBody>
          <a:bodyPr/>
          <a:lstStyle/>
          <a:p>
            <a:pPr marL="0" indent="0" algn="r" rtl="1">
              <a:buNone/>
            </a:pPr>
            <a:r>
              <a:rPr lang="en-US" b="1" dirty="0"/>
              <a:t>مدة الجلسة</a:t>
            </a:r>
            <a:r>
              <a:rPr lang="ar-SA" b="1" dirty="0"/>
              <a:t> الثانية: ساعتين</a:t>
            </a:r>
          </a:p>
          <a:p>
            <a:pPr marL="0" indent="0" algn="r" rtl="1">
              <a:buNone/>
            </a:pPr>
            <a:r>
              <a:rPr lang="en-US" dirty="0"/>
              <a:t>______________________________________________________________________________</a:t>
            </a:r>
          </a:p>
          <a:p>
            <a:pPr algn="r" rtl="1"/>
            <a:endParaRPr lang="en-US" dirty="0">
              <a:sym typeface="Arial"/>
            </a:endParaRPr>
          </a:p>
          <a:p>
            <a:pPr marL="0" indent="0" algn="r" rtl="1">
              <a:buNone/>
            </a:pPr>
            <a:r>
              <a:rPr lang="ar-SA" b="1" dirty="0">
                <a:sym typeface="Arial"/>
              </a:rPr>
              <a:t>الشرح</a:t>
            </a:r>
            <a:endParaRPr lang="en-US" b="1" dirty="0">
              <a:sym typeface="Arial"/>
            </a:endParaRPr>
          </a:p>
          <a:p>
            <a:pPr algn="r" rtl="1"/>
            <a:r>
              <a:rPr lang="en-US" i="1" dirty="0">
                <a:sym typeface="Arial"/>
              </a:rPr>
              <a:t>يعتبر وعينا الذاتي عنصرا أساسيا في مهاراتنا الشخصية.</a:t>
            </a:r>
          </a:p>
          <a:p>
            <a:pPr algn="r" rtl="1"/>
            <a:r>
              <a:rPr lang="en-US" i="1" dirty="0">
                <a:sym typeface="Arial"/>
              </a:rPr>
              <a:t>نعني بالوعي الذاتي الوعي والمعرفة حول:</a:t>
            </a:r>
          </a:p>
          <a:p>
            <a:pPr lvl="1" algn="r" rtl="1"/>
            <a:r>
              <a:rPr lang="en-US" i="1" dirty="0">
                <a:sym typeface="Arial"/>
              </a:rPr>
              <a:t>شخصيتنا</a:t>
            </a:r>
          </a:p>
          <a:p>
            <a:pPr lvl="1" algn="r" rtl="1"/>
            <a:r>
              <a:rPr lang="en-US" i="1" dirty="0">
                <a:sym typeface="Arial"/>
              </a:rPr>
              <a:t>قوتنا</a:t>
            </a:r>
          </a:p>
          <a:p>
            <a:pPr lvl="1" algn="r" rtl="1"/>
            <a:r>
              <a:rPr lang="en-US" i="1" dirty="0">
                <a:sym typeface="Arial"/>
              </a:rPr>
              <a:t> ضعفنا</a:t>
            </a:r>
          </a:p>
          <a:p>
            <a:pPr lvl="1" algn="r" rtl="1"/>
            <a:r>
              <a:rPr lang="en-US" i="1" dirty="0">
                <a:sym typeface="Arial"/>
              </a:rPr>
              <a:t>مشاعرنا</a:t>
            </a:r>
          </a:p>
          <a:p>
            <a:pPr algn="r" rtl="1"/>
            <a:r>
              <a:rPr lang="en-US" i="1" dirty="0">
                <a:sym typeface="Arial"/>
              </a:rPr>
              <a:t>امتلاك هذه المعرفة مطلوب من أجل:</a:t>
            </a:r>
          </a:p>
          <a:p>
            <a:pPr lvl="1" algn="r" rtl="1"/>
            <a:r>
              <a:rPr lang="ar-SA" i="1" dirty="0">
                <a:sym typeface="Arial"/>
              </a:rPr>
              <a:t>النمو</a:t>
            </a:r>
            <a:r>
              <a:rPr lang="en-US" i="1" dirty="0">
                <a:sym typeface="Arial"/>
              </a:rPr>
              <a:t> </a:t>
            </a:r>
            <a:r>
              <a:rPr lang="ar-SA" i="1" dirty="0">
                <a:sym typeface="Arial"/>
              </a:rPr>
              <a:t>ال</a:t>
            </a:r>
            <a:r>
              <a:rPr lang="en-US" i="1" dirty="0">
                <a:sym typeface="Arial"/>
              </a:rPr>
              <a:t>شخصي</a:t>
            </a:r>
          </a:p>
          <a:p>
            <a:pPr lvl="1" algn="r" rtl="1"/>
            <a:r>
              <a:rPr lang="en-US" i="1" dirty="0">
                <a:sym typeface="Arial"/>
              </a:rPr>
              <a:t>إدارة سلوكنا وتفكيرنا</a:t>
            </a:r>
          </a:p>
          <a:p>
            <a:pPr lvl="1" algn="r" rtl="1"/>
            <a:r>
              <a:rPr lang="ar-SA" i="1" dirty="0">
                <a:sym typeface="Arial"/>
              </a:rPr>
              <a:t>م</a:t>
            </a:r>
            <a:r>
              <a:rPr lang="en-US" i="1" dirty="0">
                <a:sym typeface="Arial"/>
              </a:rPr>
              <a:t>ساعد</a:t>
            </a:r>
            <a:r>
              <a:rPr lang="ar-SA" i="1" dirty="0">
                <a:sym typeface="Arial"/>
              </a:rPr>
              <a:t>ت</a:t>
            </a:r>
            <a:r>
              <a:rPr lang="en-US" i="1" dirty="0">
                <a:sym typeface="Arial"/>
              </a:rPr>
              <a:t>نا في التغلب على المواقف الصعبة</a:t>
            </a:r>
          </a:p>
        </p:txBody>
      </p:sp>
      <p:sp>
        <p:nvSpPr>
          <p:cNvPr id="3" name="Slide Image Placeholder 2">
            <a:extLst>
              <a:ext uri="{FF2B5EF4-FFF2-40B4-BE49-F238E27FC236}">
                <a16:creationId xmlns:a16="http://schemas.microsoft.com/office/drawing/2014/main" id="{8E6FB299-A6A2-7102-85A6-B788F3202C35}"/>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F85880D1-B5C4-DDC4-CAF3-268AE3A30A0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8</a:t>
            </a:fld>
            <a:endParaRPr lang="en-US" sz="1200">
              <a:latin typeface="+mn-lt"/>
            </a:endParaRPr>
          </a:p>
        </p:txBody>
      </p:sp>
    </p:spTree>
    <p:extLst>
      <p:ext uri="{BB962C8B-B14F-4D97-AF65-F5344CB8AC3E}">
        <p14:creationId xmlns:p14="http://schemas.microsoft.com/office/powerpoint/2010/main" val="28380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lgn="r" rtl="1">
              <a:buNone/>
            </a:pPr>
            <a:r>
              <a:rPr lang="en-GB" b="1" dirty="0"/>
              <a:t>مقدمة</a:t>
            </a:r>
          </a:p>
          <a:p>
            <a:pPr algn="r" rtl="1"/>
            <a:r>
              <a:rPr lang="en-GB" i="1" dirty="0"/>
              <a:t>لنقم باختبار سريع للوعي الذاتي</a:t>
            </a:r>
          </a:p>
          <a:p>
            <a:pPr algn="r" rtl="1"/>
            <a:r>
              <a:rPr lang="en-GB" dirty="0"/>
              <a:t>توجيه المشاركين إلى</a:t>
            </a:r>
            <a:r>
              <a:rPr lang="ar-SA" dirty="0"/>
              <a:t> </a:t>
            </a:r>
            <a:r>
              <a:rPr lang="ar-SA" b="1" dirty="0"/>
              <a:t>ال</a:t>
            </a:r>
            <a:r>
              <a:rPr lang="en-GB" b="1" dirty="0"/>
              <a:t>صفحة</a:t>
            </a:r>
            <a:r>
              <a:rPr lang="ar-SA" b="1" dirty="0"/>
              <a:t> ٢٨ من دليل العمل</a:t>
            </a:r>
            <a:r>
              <a:rPr lang="en-GB" b="1" dirty="0"/>
              <a:t>: ال</a:t>
            </a:r>
            <a:r>
              <a:rPr lang="ar-SA" b="1" dirty="0"/>
              <a:t>ركائز</a:t>
            </a:r>
            <a:endParaRPr lang="en-GB" b="1" dirty="0"/>
          </a:p>
          <a:p>
            <a:pPr algn="r" rtl="1"/>
            <a:r>
              <a:rPr lang="en-GB" i="1" dirty="0"/>
              <a:t>في </a:t>
            </a:r>
            <a:r>
              <a:rPr lang="ar-SA" i="1" dirty="0"/>
              <a:t>دليل العمل</a:t>
            </a:r>
            <a:r>
              <a:rPr lang="en-GB" i="1" dirty="0"/>
              <a:t> الخاص بك:</a:t>
            </a:r>
          </a:p>
          <a:p>
            <a:pPr lvl="1" algn="r" rtl="1"/>
            <a:r>
              <a:rPr lang="ar-SA" i="1" dirty="0"/>
              <a:t>قم بو</a:t>
            </a:r>
            <a:r>
              <a:rPr lang="en-GB" i="1" dirty="0"/>
              <a:t>صف نفسك في </a:t>
            </a:r>
            <a:r>
              <a:rPr lang="ar-SA" i="1" dirty="0"/>
              <a:t>٥</a:t>
            </a:r>
            <a:r>
              <a:rPr lang="en-GB" i="1" dirty="0"/>
              <a:t> كلمات</a:t>
            </a:r>
          </a:p>
          <a:p>
            <a:pPr lvl="1" algn="r" rtl="1"/>
            <a:r>
              <a:rPr lang="en-GB" i="1" dirty="0"/>
              <a:t>يمكن أن تكون هذه الكلمات صفات </a:t>
            </a:r>
            <a:r>
              <a:rPr lang="ar-SA" i="1" dirty="0"/>
              <a:t>(</a:t>
            </a:r>
            <a:r>
              <a:rPr lang="en-GB" i="1" dirty="0"/>
              <a:t>مثل ذكي</a:t>
            </a:r>
            <a:r>
              <a:rPr lang="ar-SA" i="1" dirty="0"/>
              <a:t>، </a:t>
            </a:r>
            <a:r>
              <a:rPr lang="en-GB" i="1" dirty="0"/>
              <a:t>لطيف</a:t>
            </a:r>
            <a:r>
              <a:rPr lang="ar-SA" i="1" dirty="0"/>
              <a:t>، </a:t>
            </a:r>
            <a:r>
              <a:rPr lang="en-GB" i="1" dirty="0"/>
              <a:t>عصبي) أو كلمات </a:t>
            </a:r>
            <a:r>
              <a:rPr lang="ar-SA" i="1" dirty="0"/>
              <a:t>(</a:t>
            </a:r>
            <a:r>
              <a:rPr lang="en-GB" i="1" dirty="0"/>
              <a:t>مثل الأم</a:t>
            </a:r>
            <a:r>
              <a:rPr lang="ar-SA" i="1" dirty="0"/>
              <a:t>، </a:t>
            </a:r>
            <a:r>
              <a:rPr lang="en-GB" i="1" dirty="0"/>
              <a:t>الصديق</a:t>
            </a:r>
            <a:r>
              <a:rPr lang="ar-SA" i="1" dirty="0"/>
              <a:t>، </a:t>
            </a:r>
            <a:r>
              <a:rPr lang="en-GB" i="1" dirty="0"/>
              <a:t>القبيلة</a:t>
            </a:r>
            <a:r>
              <a:rPr lang="ar-SA" i="1" dirty="0"/>
              <a:t>)</a:t>
            </a:r>
            <a:endParaRPr lang="en-GB" i="1" dirty="0"/>
          </a:p>
          <a:p>
            <a:pPr lvl="1" algn="r" rtl="1"/>
            <a:r>
              <a:rPr lang="en-GB" i="1" dirty="0"/>
              <a:t>بعد ذلك</a:t>
            </a:r>
            <a:r>
              <a:rPr lang="ar-SA" i="1" dirty="0"/>
              <a:t>، قم بو</a:t>
            </a:r>
            <a:r>
              <a:rPr lang="en-GB" i="1" dirty="0"/>
              <a:t>صف </a:t>
            </a:r>
            <a:r>
              <a:rPr lang="ar-SA" i="1" dirty="0"/>
              <a:t>ع</a:t>
            </a:r>
            <a:r>
              <a:rPr lang="en-GB" i="1" dirty="0"/>
              <a:t>ن</a:t>
            </a:r>
            <a:r>
              <a:rPr lang="ar-SA" i="1" dirty="0"/>
              <a:t>دما</a:t>
            </a:r>
            <a:r>
              <a:rPr lang="en-GB" i="1" dirty="0"/>
              <a:t> كنت طفلاً (في الماضي) ومن تعتقد أنك ستكون في غضون </a:t>
            </a:r>
            <a:r>
              <a:rPr lang="ar-SA" i="1" dirty="0"/>
              <a:t>١٠</a:t>
            </a:r>
            <a:r>
              <a:rPr lang="en-GB" i="1" dirty="0"/>
              <a:t> سنوات</a:t>
            </a:r>
            <a:r>
              <a:rPr lang="ar-SA" i="1" dirty="0"/>
              <a:t> (</a:t>
            </a:r>
            <a:r>
              <a:rPr lang="en-GB" i="1" dirty="0"/>
              <a:t>في المستقبل</a:t>
            </a:r>
            <a:r>
              <a:rPr lang="ar-SA" i="1" dirty="0"/>
              <a:t>) و اكتب ٥</a:t>
            </a:r>
            <a:r>
              <a:rPr lang="en-GB" i="1" dirty="0"/>
              <a:t> كلمات تصف كل منها شخصيتك وهويتك</a:t>
            </a:r>
          </a:p>
          <a:p>
            <a:pPr algn="r" rtl="1"/>
            <a:endParaRPr lang="en-GB" dirty="0"/>
          </a:p>
          <a:p>
            <a:pPr marL="0" indent="0" algn="r" rtl="1">
              <a:buNone/>
            </a:pPr>
            <a:r>
              <a:rPr lang="en-GB" b="1" dirty="0"/>
              <a:t>العمل الفردي </a:t>
            </a:r>
            <a:r>
              <a:rPr lang="ar-SA" b="1" dirty="0"/>
              <a:t>(١٥</a:t>
            </a:r>
            <a:r>
              <a:rPr lang="en-GB" b="1" dirty="0"/>
              <a:t> دقيق</a:t>
            </a:r>
            <a:r>
              <a:rPr lang="ar-SA" b="1" dirty="0"/>
              <a:t>ة)</a:t>
            </a:r>
            <a:endParaRPr lang="en-GB" b="1" dirty="0"/>
          </a:p>
          <a:p>
            <a:pPr algn="r" rtl="1"/>
            <a:r>
              <a:rPr lang="en-GB" dirty="0"/>
              <a:t>امنح المشاركين </a:t>
            </a:r>
            <a:r>
              <a:rPr lang="ar-SA" dirty="0"/>
              <a:t>١٥</a:t>
            </a:r>
            <a:r>
              <a:rPr lang="en-GB" dirty="0"/>
              <a:t> دقيقة لإكمال</a:t>
            </a:r>
            <a:r>
              <a:rPr lang="ar-SA" dirty="0"/>
              <a:t> النشاط</a:t>
            </a:r>
            <a:endParaRPr lang="en-GB" dirty="0"/>
          </a:p>
          <a:p>
            <a:pPr marL="0" indent="0" algn="r" rtl="1">
              <a:buNone/>
            </a:pPr>
            <a:endParaRPr lang="en-GB" dirty="0"/>
          </a:p>
          <a:p>
            <a:pPr marL="0" indent="0" algn="r" rtl="1">
              <a:buNone/>
            </a:pPr>
            <a:r>
              <a:rPr lang="en-GB" b="1" dirty="0"/>
              <a:t>مناقشة عامة </a:t>
            </a:r>
            <a:r>
              <a:rPr lang="ar-SA" b="1" dirty="0"/>
              <a:t>(٥ </a:t>
            </a:r>
            <a:r>
              <a:rPr lang="en-GB" b="1" dirty="0"/>
              <a:t>دقائق</a:t>
            </a:r>
            <a:r>
              <a:rPr lang="ar-SA" b="1" dirty="0"/>
              <a:t>)</a:t>
            </a:r>
            <a:endParaRPr lang="en-GB" b="1" dirty="0"/>
          </a:p>
          <a:p>
            <a:pPr algn="r" rtl="1"/>
            <a:r>
              <a:rPr lang="en-GB" i="1" dirty="0"/>
              <a:t>هل هناك كلمات تعود في الأوصاف الثلاثة لأنفسكم؟ الماضي والحاضر والمستقبل؟</a:t>
            </a:r>
          </a:p>
          <a:p>
            <a:pPr lvl="1" algn="r" rtl="1"/>
            <a:r>
              <a:rPr lang="en-GB" i="1" dirty="0"/>
              <a:t>قم ب</a:t>
            </a:r>
            <a:r>
              <a:rPr lang="ar-SA" i="1" dirty="0"/>
              <a:t>إبراز</a:t>
            </a:r>
            <a:r>
              <a:rPr lang="en-GB" i="1" dirty="0"/>
              <a:t> الكلمات التي تعود</a:t>
            </a:r>
            <a:r>
              <a:rPr lang="ar-SA" i="1" dirty="0"/>
              <a:t> لكم</a:t>
            </a:r>
            <a:r>
              <a:rPr lang="en-GB" i="1" dirty="0"/>
              <a:t> في الأوصاف الثلاثة</a:t>
            </a:r>
          </a:p>
          <a:p>
            <a:pPr algn="r" rtl="1"/>
            <a:r>
              <a:rPr lang="en-GB" i="1" dirty="0"/>
              <a:t>هذا ما نسميه ال</a:t>
            </a:r>
            <a:r>
              <a:rPr lang="ar-SA" i="1" dirty="0"/>
              <a:t>ركائز</a:t>
            </a:r>
            <a:endParaRPr lang="en-GB" i="1" dirty="0"/>
          </a:p>
          <a:p>
            <a:pPr lvl="1" algn="r" rtl="1"/>
            <a:r>
              <a:rPr lang="en-GB" i="1" dirty="0"/>
              <a:t>ال</a:t>
            </a:r>
            <a:r>
              <a:rPr lang="ar-SA" i="1" dirty="0"/>
              <a:t>ركائز</a:t>
            </a:r>
            <a:r>
              <a:rPr lang="en-GB" i="1" dirty="0"/>
              <a:t> هي الكلمات التي استخدمناها لوصف أنفسنا في الماضي والحاضر والمستقبل.</a:t>
            </a:r>
          </a:p>
          <a:p>
            <a:pPr lvl="1" algn="r" rtl="1"/>
            <a:r>
              <a:rPr lang="en-GB" i="1" dirty="0"/>
              <a:t>هذه هي الخصائص الشخصية التي تظل ثابتة وتساعدنا على الاستقرار.</a:t>
            </a:r>
          </a:p>
          <a:p>
            <a:pPr algn="r" rtl="1"/>
            <a:r>
              <a:rPr lang="en-GB" i="1" dirty="0"/>
              <a:t>بالنسبة لأخصائيي الحالة</a:t>
            </a:r>
            <a:r>
              <a:rPr lang="ar-SA" i="1" dirty="0"/>
              <a:t>، </a:t>
            </a:r>
            <a:r>
              <a:rPr lang="en-GB" i="1" dirty="0"/>
              <a:t>من المهم أن تكون</a:t>
            </a:r>
            <a:r>
              <a:rPr lang="ar-SA" i="1" dirty="0"/>
              <a:t>وا</a:t>
            </a:r>
            <a:r>
              <a:rPr lang="en-GB" i="1" dirty="0"/>
              <a:t> على دراية بأنفسك</a:t>
            </a:r>
            <a:r>
              <a:rPr lang="ar-SA" i="1" dirty="0"/>
              <a:t>م</a:t>
            </a:r>
            <a:r>
              <a:rPr lang="en-GB" i="1" dirty="0"/>
              <a:t> ومن أنت</a:t>
            </a:r>
            <a:r>
              <a:rPr lang="ar-SA" i="1" dirty="0"/>
              <a:t>م</a:t>
            </a:r>
            <a:r>
              <a:rPr lang="en-GB" i="1" dirty="0"/>
              <a:t> وما تشعر</a:t>
            </a:r>
            <a:r>
              <a:rPr lang="ar-SA" i="1" dirty="0"/>
              <a:t>ون</a:t>
            </a:r>
            <a:r>
              <a:rPr lang="en-GB" i="1" dirty="0"/>
              <a:t> به ونقاط قوتك</a:t>
            </a:r>
            <a:r>
              <a:rPr lang="ar-SA" i="1" dirty="0"/>
              <a:t>م</a:t>
            </a:r>
            <a:r>
              <a:rPr lang="en-GB" i="1" dirty="0"/>
              <a:t> وضعفك</a:t>
            </a:r>
            <a:r>
              <a:rPr lang="ar-SA" i="1" dirty="0"/>
              <a:t>م</a:t>
            </a:r>
            <a:r>
              <a:rPr lang="en-GB" i="1" dirty="0"/>
              <a:t>.</a:t>
            </a:r>
            <a:endParaRPr lang="en-GB" dirty="0"/>
          </a:p>
        </p:txBody>
      </p:sp>
      <p:sp>
        <p:nvSpPr>
          <p:cNvPr id="6" name="Slide Image Placeholder 5">
            <a:extLst>
              <a:ext uri="{FF2B5EF4-FFF2-40B4-BE49-F238E27FC236}">
                <a16:creationId xmlns:a16="http://schemas.microsoft.com/office/drawing/2014/main" id="{A8E04430-BF0E-87A9-C342-C37A22C06901}"/>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726016DA-683D-4B0B-9991-A3A5DFB3A7F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fld id="{00000000-1234-1234-1234-123412341234}" type="slidenum">
              <a:rPr lang="en-US" sz="1200" smtClean="0">
                <a:latin typeface="+mn-lt"/>
              </a:rPr>
              <a:pPr algn="r" rtl="1"/>
              <a:t>9</a:t>
            </a:fld>
            <a:endParaRPr lang="en-US" sz="1200">
              <a:latin typeface="+mn-lt"/>
            </a:endParaRPr>
          </a:p>
        </p:txBody>
      </p:sp>
    </p:spTree>
    <p:extLst>
      <p:ext uri="{BB962C8B-B14F-4D97-AF65-F5344CB8AC3E}">
        <p14:creationId xmlns:p14="http://schemas.microsoft.com/office/powerpoint/2010/main" val="198053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3CF7-DBE5-A518-4E3D-1025F55F9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43D54176-18E4-161E-5155-70F71D210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173BFA61-0BF9-E4B8-D11F-A01CC6FC2ECB}"/>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F76B30F2-B4B7-DC55-289A-29912E70325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5945597-71BC-92B1-D2AA-6D332E05AF8C}"/>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85078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27A6-17D8-F17C-564C-3E447B4A9739}"/>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45AF259-3800-BB59-3AF8-E41F801A0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82FB3F3-F80C-AFED-1B65-71820319673F}"/>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6115E587-040C-12F1-3343-9364390B4A9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87D6633-EFDA-AAEA-0F79-66F6A7D113FE}"/>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0548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A2110-F13B-2C17-7CB8-AA76272CAB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CC6B0A8-0B3F-5E59-7081-DA0525D94B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543E168-2761-44CF-618C-233E2740A7BB}"/>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5CD53093-D4F9-61BC-1798-E9380E655DB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7195D25-8C2B-DA69-AD35-A3DBAB57E7D7}"/>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237613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2">
            <a:lumMod val="75000"/>
          </a:schemeClr>
        </a:solidFill>
        <a:effectLst/>
      </p:bgPr>
    </p:bg>
    <p:spTree>
      <p:nvGrpSpPr>
        <p:cNvPr id="1" name="Shape 16"/>
        <p:cNvGrpSpPr/>
        <p:nvPr/>
      </p:nvGrpSpPr>
      <p:grpSpPr>
        <a:xfrm>
          <a:off x="0" y="0"/>
          <a:ext cx="0" cy="0"/>
          <a:chOff x="0" y="0"/>
          <a:chExt cx="0" cy="0"/>
        </a:xfrm>
      </p:grpSpPr>
      <p:sp>
        <p:nvSpPr>
          <p:cNvPr id="18" name="Google Shape;18;p40"/>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994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2">
            <a:lumMod val="75000"/>
          </a:schemeClr>
        </a:solidFill>
        <a:effectLst/>
      </p:bgPr>
    </p:bg>
    <p:spTree>
      <p:nvGrpSpPr>
        <p:cNvPr id="1" name="Shape 13"/>
        <p:cNvGrpSpPr/>
        <p:nvPr/>
      </p:nvGrpSpPr>
      <p:grpSpPr>
        <a:xfrm>
          <a:off x="0" y="0"/>
          <a:ext cx="0" cy="0"/>
          <a:chOff x="0" y="0"/>
          <a:chExt cx="0" cy="0"/>
        </a:xfrm>
      </p:grpSpPr>
      <p:sp>
        <p:nvSpPr>
          <p:cNvPr id="14" name="Google Shape;14;p39"/>
          <p:cNvSpPr/>
          <p:nvPr/>
        </p:nvSpPr>
        <p:spPr>
          <a:xfrm rot="1782986">
            <a:off x="657418" y="1353464"/>
            <a:ext cx="4749573" cy="409445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39"/>
          <p:cNvSpPr txBox="1">
            <a:spLocks noGrp="1"/>
          </p:cNvSpPr>
          <p:nvPr>
            <p:ph type="title"/>
          </p:nvPr>
        </p:nvSpPr>
        <p:spPr>
          <a:xfrm>
            <a:off x="1243425"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6245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41"/>
          <p:cNvSpPr/>
          <p:nvPr/>
        </p:nvSpPr>
        <p:spPr>
          <a:xfrm>
            <a:off x="0" y="-1"/>
            <a:ext cx="12192000" cy="985520"/>
          </a:xfrm>
          <a:prstGeom prst="rect">
            <a:avLst/>
          </a:prstGeom>
          <a:solidFill>
            <a:schemeClr val="accent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41"/>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2">
                    <a:lumMod val="75000"/>
                  </a:schemeClr>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 name="Google Shape;15;p51">
            <a:extLst>
              <a:ext uri="{FF2B5EF4-FFF2-40B4-BE49-F238E27FC236}">
                <a16:creationId xmlns:a16="http://schemas.microsoft.com/office/drawing/2014/main" id="{9FED4902-FEC9-04F0-AB6F-4288460AB160}"/>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3" name="Google Shape;16;p51">
            <a:extLst>
              <a:ext uri="{FF2B5EF4-FFF2-40B4-BE49-F238E27FC236}">
                <a16:creationId xmlns:a16="http://schemas.microsoft.com/office/drawing/2014/main" id="{BBED00DB-BF8E-CA03-492D-D6149DB51F7F}"/>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bg2">
                    <a:lumMod val="75000"/>
                  </a:schemeClr>
                </a:solidFill>
                <a:latin typeface="Arial" panose="020B0604020202020204" pitchFamily="34" charset="0"/>
                <a:ea typeface="Calibri"/>
                <a:cs typeface="Arial" panose="020B0604020202020204" pitchFamily="34" charset="0"/>
                <a:sym typeface="Calibri"/>
              </a:rPr>
              <a:t>Level 2 Module 2: </a:t>
            </a:r>
            <a:r>
              <a:rPr lang="en-US" sz="1400" b="1" i="0" u="none" strike="noStrike" cap="none">
                <a:solidFill>
                  <a:schemeClr val="bg2">
                    <a:lumMod val="75000"/>
                  </a:schemeClr>
                </a:solidFill>
                <a:latin typeface="Arial" panose="020B0604020202020204" pitchFamily="34" charset="0"/>
                <a:ea typeface="Calibri"/>
                <a:cs typeface="Arial" panose="020B0604020202020204" pitchFamily="34" charset="0"/>
                <a:sym typeface="Calibri"/>
              </a:rPr>
              <a:t>Personal Competencies (part 1)</a:t>
            </a:r>
          </a:p>
        </p:txBody>
      </p:sp>
    </p:spTree>
    <p:extLst>
      <p:ext uri="{BB962C8B-B14F-4D97-AF65-F5344CB8AC3E}">
        <p14:creationId xmlns:p14="http://schemas.microsoft.com/office/powerpoint/2010/main" val="385436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4F99-E42B-462E-DA04-8D34254A862D}"/>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8A2CA672-2693-05DE-05B8-5B72DB668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2F4C69B4-2F30-BDEE-36C9-7FF9B55F9C88}"/>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DF5DFC41-DDD9-EFFF-BF2D-668F92F44AB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9EC1BD6-44DB-C187-8D3B-CD9C36393F72}"/>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48530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6902-FFC8-2CAC-0E0E-2B74651D4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34E58B31-F3CD-0646-BA31-FD7B17615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85E40-DD60-664F-C490-1C9C74547F5B}"/>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2B096B36-9220-A4B5-9C14-60708CBBB99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DFF3177-870D-7C67-AAC6-38F9DB3EED60}"/>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9665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0CF0-FE7C-0B30-B44B-A7980A2F7D8E}"/>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EA43EB1-5A83-CD4D-4C03-3B25C326B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B34997B5-7BFC-022B-F598-1FD1CB148C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9C40038E-D6E7-815B-FFB2-A7433C7B83BE}"/>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6" name="Footer Placeholder 5">
            <a:extLst>
              <a:ext uri="{FF2B5EF4-FFF2-40B4-BE49-F238E27FC236}">
                <a16:creationId xmlns:a16="http://schemas.microsoft.com/office/drawing/2014/main" id="{FDDB4AE6-7CD7-7D17-41DB-013AFDE4A24C}"/>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EA0F7D0-C8CD-F1D0-9BC8-02587A111FFB}"/>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402442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409B-C6B7-D909-74DA-CDEB2BF9F538}"/>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F3B1EC10-D1E1-F58D-EA76-1FA735186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46925-1770-C0F1-6D3F-20FA2F087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C2726247-E074-5CA0-C1EC-E1329CECB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80FDD9-428E-0B03-8716-BCC0815711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2082FD2-280D-11FE-0478-965EF3B8D507}"/>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8" name="Footer Placeholder 7">
            <a:extLst>
              <a:ext uri="{FF2B5EF4-FFF2-40B4-BE49-F238E27FC236}">
                <a16:creationId xmlns:a16="http://schemas.microsoft.com/office/drawing/2014/main" id="{2D20A2D0-D731-89AA-9AC6-7FC35AAC952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42F003F-623A-BFF2-F3FE-350A7F0FE390}"/>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20922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71B0-E5F9-55A5-4D5B-969D042BD8A5}"/>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7A2B9CF9-05F4-D203-4B9F-F78BD7C2EED9}"/>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4" name="Footer Placeholder 3">
            <a:extLst>
              <a:ext uri="{FF2B5EF4-FFF2-40B4-BE49-F238E27FC236}">
                <a16:creationId xmlns:a16="http://schemas.microsoft.com/office/drawing/2014/main" id="{03A32E2E-8046-DC1C-C25D-C0E15052B751}"/>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CE142F28-2141-B86B-4670-B791C74E1258}"/>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409204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2EF76-BE8E-96E6-7A66-5EEB935D2676}"/>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3" name="Footer Placeholder 2">
            <a:extLst>
              <a:ext uri="{FF2B5EF4-FFF2-40B4-BE49-F238E27FC236}">
                <a16:creationId xmlns:a16="http://schemas.microsoft.com/office/drawing/2014/main" id="{5F28E60C-0278-FC0B-DD46-3FA641B41EB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57ECF68-B91E-508F-A610-373E8C6D60E1}"/>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387373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BC1E-BE3E-6499-BF14-4FB8CAC2F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33670530-9AF6-ACCB-D327-771EB821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12CAC71A-642A-D94D-F48E-B009681D89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C7CD2-3EDE-3EA4-E675-88460781C2CB}"/>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6" name="Footer Placeholder 5">
            <a:extLst>
              <a:ext uri="{FF2B5EF4-FFF2-40B4-BE49-F238E27FC236}">
                <a16:creationId xmlns:a16="http://schemas.microsoft.com/office/drawing/2014/main" id="{45E4D805-B4EB-D793-D860-F8EC74280CF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4213F13-FC34-5587-EB98-59718EFBA03B}"/>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71305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9261-C3BB-391C-97E8-A08901EDA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4BD8786D-7A50-B372-ADF2-0747BC63C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443320B-2044-D968-4328-13B75364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758BE-3E2F-9A22-1ADE-D775B4AB53B2}"/>
              </a:ext>
            </a:extLst>
          </p:cNvPr>
          <p:cNvSpPr>
            <a:spLocks noGrp="1"/>
          </p:cNvSpPr>
          <p:nvPr>
            <p:ph type="dt" sz="half" idx="10"/>
          </p:nvPr>
        </p:nvSpPr>
        <p:spPr/>
        <p:txBody>
          <a:bodyPr/>
          <a:lstStyle/>
          <a:p>
            <a:fld id="{5684DE0B-C3DD-4A8C-AC9D-22A41A0FE01F}" type="datetimeFigureOut">
              <a:rPr lang="en-BE" smtClean="0"/>
              <a:t>17/04/2023</a:t>
            </a:fld>
            <a:endParaRPr lang="en-BE"/>
          </a:p>
        </p:txBody>
      </p:sp>
      <p:sp>
        <p:nvSpPr>
          <p:cNvPr id="6" name="Footer Placeholder 5">
            <a:extLst>
              <a:ext uri="{FF2B5EF4-FFF2-40B4-BE49-F238E27FC236}">
                <a16:creationId xmlns:a16="http://schemas.microsoft.com/office/drawing/2014/main" id="{A76E6197-6B38-584F-816A-EC165DD3EC6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B682DFD-83DB-FC20-9E35-F49823C5311E}"/>
              </a:ext>
            </a:extLst>
          </p:cNvPr>
          <p:cNvSpPr>
            <a:spLocks noGrp="1"/>
          </p:cNvSpPr>
          <p:nvPr>
            <p:ph type="sldNum" sz="quarter" idx="12"/>
          </p:nvPr>
        </p:nvSpPr>
        <p:spPr/>
        <p:txBody>
          <a:bodyPr/>
          <a:lstStyle/>
          <a:p>
            <a:fld id="{4AA795DC-E0FB-4ECD-B82C-0ADE880647FC}" type="slidenum">
              <a:rPr lang="en-BE" smtClean="0"/>
              <a:t>‹#›</a:t>
            </a:fld>
            <a:endParaRPr lang="en-BE"/>
          </a:p>
        </p:txBody>
      </p:sp>
    </p:spTree>
    <p:extLst>
      <p:ext uri="{BB962C8B-B14F-4D97-AF65-F5344CB8AC3E}">
        <p14:creationId xmlns:p14="http://schemas.microsoft.com/office/powerpoint/2010/main" val="177778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B9ADB0-8537-8E68-0499-C96E38D66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2A637D8-FA92-0478-ADF6-A2441D4AA3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D90500A-BFBF-DAAB-99F0-9289128E9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4DE0B-C3DD-4A8C-AC9D-22A41A0FE01F}" type="datetimeFigureOut">
              <a:rPr lang="en-BE" smtClean="0"/>
              <a:t>17/04/2023</a:t>
            </a:fld>
            <a:endParaRPr lang="en-BE"/>
          </a:p>
        </p:txBody>
      </p:sp>
      <p:sp>
        <p:nvSpPr>
          <p:cNvPr id="5" name="Footer Placeholder 4">
            <a:extLst>
              <a:ext uri="{FF2B5EF4-FFF2-40B4-BE49-F238E27FC236}">
                <a16:creationId xmlns:a16="http://schemas.microsoft.com/office/drawing/2014/main" id="{7CFEBBC0-79B3-FC29-8936-1A1A23D0E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15EBA010-BDC8-DB92-01A3-C8114F0A3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795DC-E0FB-4ECD-B82C-0ADE880647FC}" type="slidenum">
              <a:rPr lang="en-BE" smtClean="0"/>
              <a:t>‹#›</a:t>
            </a:fld>
            <a:endParaRPr lang="en-BE"/>
          </a:p>
        </p:txBody>
      </p:sp>
    </p:spTree>
    <p:extLst>
      <p:ext uri="{BB962C8B-B14F-4D97-AF65-F5344CB8AC3E}">
        <p14:creationId xmlns:p14="http://schemas.microsoft.com/office/powerpoint/2010/main" val="276584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8.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TextBox 1">
            <a:extLst>
              <a:ext uri="{FF2B5EF4-FFF2-40B4-BE49-F238E27FC236}">
                <a16:creationId xmlns:a16="http://schemas.microsoft.com/office/drawing/2014/main" id="{983CAA88-B05C-FAFB-F4B3-9E8193383991}"/>
              </a:ext>
            </a:extLst>
          </p:cNvPr>
          <p:cNvSpPr txBox="1"/>
          <p:nvPr/>
        </p:nvSpPr>
        <p:spPr>
          <a:xfrm>
            <a:off x="1254114" y="1497610"/>
            <a:ext cx="4910068" cy="2646878"/>
          </a:xfrm>
          <a:prstGeom prst="rect">
            <a:avLst/>
          </a:prstGeom>
          <a:noFill/>
        </p:spPr>
        <p:txBody>
          <a:bodyPr wrap="square" rtlCol="0">
            <a:spAutoFit/>
          </a:bodyPr>
          <a:lstStyle/>
          <a:p>
            <a:pPr algn="r" rtl="1"/>
            <a:r>
              <a:rPr lang="en-CA" sz="5400" b="1" dirty="0" err="1">
                <a:solidFill>
                  <a:schemeClr val="accent2">
                    <a:lumMod val="75000"/>
                  </a:schemeClr>
                </a:solidFill>
                <a:latin typeface="Calibri" panose="020F0502020204030204" pitchFamily="34" charset="0"/>
                <a:cs typeface="Calibri" panose="020F0502020204030204" pitchFamily="34" charset="0"/>
              </a:rPr>
              <a:t>الكفاءات</a:t>
            </a:r>
            <a:r>
              <a:rPr lang="en-CA" sz="5400" b="1" dirty="0">
                <a:solidFill>
                  <a:schemeClr val="accent2">
                    <a:lumMod val="75000"/>
                  </a:schemeClr>
                </a:solidFill>
                <a:latin typeface="Calibri" panose="020F0502020204030204" pitchFamily="34" charset="0"/>
                <a:cs typeface="Calibri" panose="020F0502020204030204" pitchFamily="34" charset="0"/>
              </a:rPr>
              <a:t> </a:t>
            </a:r>
            <a:r>
              <a:rPr lang="en-CA" sz="5400" b="1" dirty="0" err="1">
                <a:solidFill>
                  <a:schemeClr val="accent2">
                    <a:lumMod val="75000"/>
                  </a:schemeClr>
                </a:solidFill>
                <a:latin typeface="Calibri" panose="020F0502020204030204" pitchFamily="34" charset="0"/>
                <a:cs typeface="Calibri" panose="020F0502020204030204" pitchFamily="34" charset="0"/>
              </a:rPr>
              <a:t>الشخصية</a:t>
            </a:r>
            <a:endParaRPr lang="en-CA" sz="5400" b="1" dirty="0">
              <a:solidFill>
                <a:schemeClr val="accent2">
                  <a:lumMod val="75000"/>
                </a:schemeClr>
              </a:solidFill>
              <a:latin typeface="Calibri" panose="020F0502020204030204" pitchFamily="34" charset="0"/>
              <a:cs typeface="Calibri" panose="020F0502020204030204" pitchFamily="34" charset="0"/>
            </a:endParaRPr>
          </a:p>
          <a:p>
            <a:pPr algn="r" rtl="1"/>
            <a:r>
              <a:rPr lang="en-CA" sz="2800" b="1" dirty="0" err="1">
                <a:solidFill>
                  <a:schemeClr val="accent2">
                    <a:lumMod val="75000"/>
                  </a:schemeClr>
                </a:solidFill>
                <a:latin typeface="Calibri" panose="020F0502020204030204" pitchFamily="34" charset="0"/>
                <a:cs typeface="Calibri" panose="020F0502020204030204" pitchFamily="34" charset="0"/>
              </a:rPr>
              <a:t>الجزء</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الأول</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الوعي</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الذاتي</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والتنوع</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والشمول</a:t>
            </a:r>
            <a:r>
              <a:rPr lang="en-CA" sz="2800" b="1" dirty="0">
                <a:solidFill>
                  <a:schemeClr val="accent2">
                    <a:lumMod val="75000"/>
                  </a:schemeClr>
                </a:solidFill>
                <a:latin typeface="Calibri" panose="020F0502020204030204" pitchFamily="34" charset="0"/>
                <a:cs typeface="Calibri" panose="020F0502020204030204" pitchFamily="34" charset="0"/>
              </a:rPr>
              <a:t> </a:t>
            </a:r>
            <a:r>
              <a:rPr lang="en-CA" sz="2800" b="1" dirty="0" err="1">
                <a:solidFill>
                  <a:schemeClr val="accent2">
                    <a:lumMod val="75000"/>
                  </a:schemeClr>
                </a:solidFill>
                <a:latin typeface="Calibri" panose="020F0502020204030204" pitchFamily="34" charset="0"/>
                <a:cs typeface="Calibri" panose="020F0502020204030204" pitchFamily="34" charset="0"/>
              </a:rPr>
              <a:t>والمساءلة</a:t>
            </a:r>
            <a:endParaRPr lang="en-CA" sz="2800" b="1" dirty="0">
              <a:solidFill>
                <a:schemeClr val="accent2">
                  <a:lumMod val="75000"/>
                </a:schemeClr>
              </a:solidFill>
              <a:latin typeface="Calibri" panose="020F0502020204030204" pitchFamily="34" charset="0"/>
              <a:cs typeface="Calibri" panose="020F0502020204030204" pitchFamily="34" charset="0"/>
            </a:endParaRPr>
          </a:p>
          <a:p>
            <a:pPr algn="r" rtl="1"/>
            <a:endParaRPr lang="en-CA" sz="2800" b="1" dirty="0">
              <a:solidFill>
                <a:schemeClr val="accent2">
                  <a:lumMod val="75000"/>
                </a:schemeClr>
              </a:solidFill>
              <a:latin typeface="Calibri" panose="020F0502020204030204" pitchFamily="34" charset="0"/>
              <a:cs typeface="Calibri" panose="020F0502020204030204" pitchFamily="34" charset="0"/>
            </a:endParaRPr>
          </a:p>
          <a:p>
            <a:pPr algn="r" rtl="1"/>
            <a:r>
              <a:rPr lang="en-CA" sz="2800" b="1" spc="300" dirty="0" err="1">
                <a:solidFill>
                  <a:schemeClr val="accent2">
                    <a:lumMod val="75000"/>
                  </a:schemeClr>
                </a:solidFill>
                <a:latin typeface="Calibri" panose="020F0502020204030204" pitchFamily="34" charset="0"/>
                <a:cs typeface="Calibri" panose="020F0502020204030204" pitchFamily="34" charset="0"/>
              </a:rPr>
              <a:t>المستوى</a:t>
            </a:r>
            <a:r>
              <a:rPr lang="en-CA" sz="2800" b="1" spc="300" dirty="0">
                <a:solidFill>
                  <a:schemeClr val="accent2">
                    <a:lumMod val="75000"/>
                  </a:schemeClr>
                </a:solidFill>
                <a:latin typeface="Calibri" panose="020F0502020204030204" pitchFamily="34" charset="0"/>
                <a:cs typeface="Calibri" panose="020F0502020204030204" pitchFamily="34" charset="0"/>
              </a:rPr>
              <a:t> </a:t>
            </a:r>
            <a:r>
              <a:rPr lang="ar-SA" sz="2800" b="1" spc="300" dirty="0">
                <a:solidFill>
                  <a:schemeClr val="accent2">
                    <a:lumMod val="75000"/>
                  </a:schemeClr>
                </a:solidFill>
                <a:latin typeface="Calibri" panose="020F0502020204030204" pitchFamily="34" charset="0"/>
                <a:cs typeface="Calibri" panose="020F0502020204030204" pitchFamily="34" charset="0"/>
              </a:rPr>
              <a:t>الثاني</a:t>
            </a:r>
            <a:r>
              <a:rPr lang="en-CA" sz="2800" b="1" spc="300" dirty="0">
                <a:solidFill>
                  <a:schemeClr val="accent2">
                    <a:lumMod val="75000"/>
                  </a:schemeClr>
                </a:solidFill>
                <a:latin typeface="Calibri" panose="020F0502020204030204" pitchFamily="34" charset="0"/>
                <a:cs typeface="Calibri" panose="020F0502020204030204" pitchFamily="34" charset="0"/>
              </a:rPr>
              <a:t> </a:t>
            </a:r>
            <a:r>
              <a:rPr lang="en-CA" sz="2800" b="1" spc="300" dirty="0" err="1">
                <a:solidFill>
                  <a:schemeClr val="accent2">
                    <a:lumMod val="75000"/>
                  </a:schemeClr>
                </a:solidFill>
                <a:latin typeface="Calibri" panose="020F0502020204030204" pitchFamily="34" charset="0"/>
                <a:cs typeface="Calibri" panose="020F0502020204030204" pitchFamily="34" charset="0"/>
              </a:rPr>
              <a:t>الوحدة</a:t>
            </a:r>
            <a:r>
              <a:rPr lang="en-CA" sz="2800" b="1" spc="300" dirty="0">
                <a:solidFill>
                  <a:schemeClr val="accent2">
                    <a:lumMod val="75000"/>
                  </a:schemeClr>
                </a:solidFill>
                <a:latin typeface="Calibri" panose="020F0502020204030204" pitchFamily="34" charset="0"/>
                <a:cs typeface="Calibri" panose="020F0502020204030204" pitchFamily="34" charset="0"/>
              </a:rPr>
              <a:t> </a:t>
            </a:r>
            <a:r>
              <a:rPr lang="ar-SA" sz="2800" b="1" spc="300" dirty="0">
                <a:solidFill>
                  <a:schemeClr val="accent2">
                    <a:lumMod val="75000"/>
                  </a:schemeClr>
                </a:solidFill>
                <a:latin typeface="Calibri" panose="020F0502020204030204" pitchFamily="34" charset="0"/>
                <a:cs typeface="Calibri" panose="020F0502020204030204" pitchFamily="34" charset="0"/>
              </a:rPr>
              <a:t>الثانية</a:t>
            </a:r>
            <a:endParaRPr lang="en-CA" sz="2800" b="1" spc="300" dirty="0">
              <a:solidFill>
                <a:schemeClr val="accent2">
                  <a:lumMod val="75000"/>
                </a:schemeClr>
              </a:solidFill>
              <a:latin typeface="Calibri" panose="020F0502020204030204" pitchFamily="34" charset="0"/>
              <a:cs typeface="Calibri" panose="020F0502020204030204" pitchFamily="34" charset="0"/>
            </a:endParaRPr>
          </a:p>
        </p:txBody>
      </p:sp>
      <p:pic>
        <p:nvPicPr>
          <p:cNvPr id="3" name="Picture 2" descr="Logo  Description automatically generated">
            <a:extLst>
              <a:ext uri="{FF2B5EF4-FFF2-40B4-BE49-F238E27FC236}">
                <a16:creationId xmlns:a16="http://schemas.microsoft.com/office/drawing/2014/main" id="{2C0BA1F0-CD7D-3DD4-666C-A986CE3EE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593" y="5213247"/>
            <a:ext cx="2405008" cy="923462"/>
          </a:xfrm>
          <a:prstGeom prst="rect">
            <a:avLst/>
          </a:prstGeom>
        </p:spPr>
      </p:pic>
      <p:pic>
        <p:nvPicPr>
          <p:cNvPr id="4" name="Picture 3" descr="Text  Description automatically generated">
            <a:extLst>
              <a:ext uri="{FF2B5EF4-FFF2-40B4-BE49-F238E27FC236}">
                <a16:creationId xmlns:a16="http://schemas.microsoft.com/office/drawing/2014/main" id="{7D6A1898-F9A4-970F-E655-D46186012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06" y="5314888"/>
            <a:ext cx="2405009" cy="685884"/>
          </a:xfrm>
          <a:prstGeom prst="rect">
            <a:avLst/>
          </a:prstGeom>
        </p:spPr>
      </p:pic>
      <p:grpSp>
        <p:nvGrpSpPr>
          <p:cNvPr id="5" name="Group 4">
            <a:extLst>
              <a:ext uri="{FF2B5EF4-FFF2-40B4-BE49-F238E27FC236}">
                <a16:creationId xmlns:a16="http://schemas.microsoft.com/office/drawing/2014/main" id="{CC15B712-B9E5-0137-30BE-BA0F1ACE8EFD}"/>
              </a:ext>
            </a:extLst>
          </p:cNvPr>
          <p:cNvGrpSpPr/>
          <p:nvPr/>
        </p:nvGrpSpPr>
        <p:grpSpPr>
          <a:xfrm>
            <a:off x="6635901" y="1122143"/>
            <a:ext cx="4600037" cy="4441375"/>
            <a:chOff x="6235949" y="1506221"/>
            <a:chExt cx="1084680" cy="1047268"/>
          </a:xfrm>
        </p:grpSpPr>
        <p:sp>
          <p:nvSpPr>
            <p:cNvPr id="7" name="Hexagon 6">
              <a:extLst>
                <a:ext uri="{FF2B5EF4-FFF2-40B4-BE49-F238E27FC236}">
                  <a16:creationId xmlns:a16="http://schemas.microsoft.com/office/drawing/2014/main" id="{9AAE98E3-B805-67AC-339F-370C0042767C}"/>
                </a:ext>
              </a:extLst>
            </p:cNvPr>
            <p:cNvSpPr/>
            <p:nvPr/>
          </p:nvSpPr>
          <p:spPr>
            <a:xfrm rot="1782986">
              <a:off x="6235949" y="1506221"/>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9" name="Group 8">
              <a:extLst>
                <a:ext uri="{FF2B5EF4-FFF2-40B4-BE49-F238E27FC236}">
                  <a16:creationId xmlns:a16="http://schemas.microsoft.com/office/drawing/2014/main" id="{0D7B5ACC-7A12-533B-71C2-84FB8D0C708E}"/>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884A3542-81C4-B8EB-E412-40EB2BDA445F}"/>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Oval 11">
                <a:extLst>
                  <a:ext uri="{FF2B5EF4-FFF2-40B4-BE49-F238E27FC236}">
                    <a16:creationId xmlns:a16="http://schemas.microsoft.com/office/drawing/2014/main" id="{18CFF387-2FDB-2458-6EA7-1F7422740FAF}"/>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grpSp>
      <p:sp>
        <p:nvSpPr>
          <p:cNvPr id="6" name="Star: 5 Points 5">
            <a:extLst>
              <a:ext uri="{FF2B5EF4-FFF2-40B4-BE49-F238E27FC236}">
                <a16:creationId xmlns:a16="http://schemas.microsoft.com/office/drawing/2014/main" id="{3E65EFE5-7BF3-6935-8AF6-0E34D164436D}"/>
              </a:ext>
            </a:extLst>
          </p:cNvPr>
          <p:cNvSpPr/>
          <p:nvPr/>
        </p:nvSpPr>
        <p:spPr>
          <a:xfrm>
            <a:off x="9533147" y="3468922"/>
            <a:ext cx="675566" cy="675566"/>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87228069-64F9-B421-519B-30FAB5FF7B39}"/>
              </a:ext>
            </a:extLst>
          </p:cNvPr>
          <p:cNvSpPr/>
          <p:nvPr/>
        </p:nvSpPr>
        <p:spPr>
          <a:xfrm>
            <a:off x="7033716" y="1715305"/>
            <a:ext cx="4560914" cy="3856060"/>
          </a:xfrm>
          <a:prstGeom prst="roundRect">
            <a:avLst>
              <a:gd name="adj" fmla="val 11861"/>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067C61A-0206-363E-1992-EA42520DC9F7}"/>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الوعي الذاتي</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E10D052-C7F1-B6F9-5051-084F58416B27}"/>
              </a:ext>
            </a:extLst>
          </p:cNvPr>
          <p:cNvSpPr txBox="1"/>
          <p:nvPr/>
        </p:nvSpPr>
        <p:spPr>
          <a:xfrm>
            <a:off x="7304670" y="2061759"/>
            <a:ext cx="4186819" cy="2554545"/>
          </a:xfrm>
          <a:prstGeom prst="rect">
            <a:avLst/>
          </a:prstGeom>
          <a:noFill/>
        </p:spPr>
        <p:txBody>
          <a:bodyPr wrap="square" rtlCol="0">
            <a:spAutoFit/>
          </a:bodyPr>
          <a:lstStyle/>
          <a:p>
            <a:pPr algn="r" rtl="1"/>
            <a:r>
              <a:rPr lang="en-GB" sz="2000" dirty="0">
                <a:latin typeface="Calibri" panose="020F0502020204030204" pitchFamily="34" charset="0"/>
                <a:cs typeface="Calibri" panose="020F0502020204030204" pitchFamily="34" charset="0"/>
              </a:rPr>
              <a:t>الوعي الذاتي مهم من أجل:</a:t>
            </a:r>
          </a:p>
          <a:p>
            <a:pPr algn="r" rtl="1"/>
            <a:endParaRPr lang="en-GB" sz="2000" dirty="0">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تنمية </a:t>
            </a: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ذاتية</a:t>
            </a:r>
          </a:p>
          <a:p>
            <a:pPr marL="342900" indent="-342900" algn="r" rtl="1">
              <a:buFont typeface="Arial" panose="020B0604020202020204" pitchFamily="34" charset="0"/>
              <a:buChar char="•"/>
            </a:pP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ثقة</a:t>
            </a:r>
          </a:p>
          <a:p>
            <a:pPr marL="342900" indent="-342900" algn="r" rtl="1">
              <a:buFont typeface="Arial" panose="020B0604020202020204" pitchFamily="34" charset="0"/>
              <a:buChar char="•"/>
            </a:pPr>
            <a:r>
              <a:rPr lang="ar-SA" sz="2000" dirty="0">
                <a:latin typeface="Calibri" panose="020F0502020204030204" pitchFamily="34" charset="0"/>
                <a:cs typeface="Calibri" panose="020F0502020204030204" pitchFamily="34" charset="0"/>
              </a:rPr>
              <a:t>الفهم</a:t>
            </a:r>
            <a:r>
              <a:rPr lang="en-GB" sz="2000" dirty="0">
                <a:latin typeface="Calibri" panose="020F0502020204030204" pitchFamily="34" charset="0"/>
                <a:cs typeface="Calibri" panose="020F0502020204030204" pitchFamily="34" charset="0"/>
              </a:rPr>
              <a:t> </a:t>
            </a:r>
            <a:r>
              <a:rPr lang="ar-SA" sz="2000" dirty="0">
                <a:latin typeface="Calibri" panose="020F0502020204030204" pitchFamily="34" charset="0"/>
                <a:cs typeface="Calibri" panose="020F0502020204030204" pitchFamily="34" charset="0"/>
              </a:rPr>
              <a:t>ال</a:t>
            </a:r>
            <a:r>
              <a:rPr lang="en-GB" sz="2000" dirty="0">
                <a:latin typeface="Calibri" panose="020F0502020204030204" pitchFamily="34" charset="0"/>
                <a:cs typeface="Calibri" panose="020F0502020204030204" pitchFamily="34" charset="0"/>
              </a:rPr>
              <a:t>دقيق لقدراتك</a:t>
            </a: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التواصل وبناء العلاقات</a:t>
            </a: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الاستجابة بتعاطف</a:t>
            </a:r>
          </a:p>
          <a:p>
            <a:pPr marL="342900" indent="-342900" algn="r" rtl="1">
              <a:buFont typeface="Arial" panose="020B0604020202020204" pitchFamily="34" charset="0"/>
              <a:buChar char="•"/>
            </a:pPr>
            <a:r>
              <a:rPr lang="en-GB" sz="2000" dirty="0">
                <a:latin typeface="Calibri" panose="020F0502020204030204" pitchFamily="34" charset="0"/>
                <a:cs typeface="Calibri" panose="020F0502020204030204" pitchFamily="34" charset="0"/>
              </a:rPr>
              <a:t>صن</a:t>
            </a:r>
            <a:r>
              <a:rPr lang="ar-SA" sz="2000" dirty="0">
                <a:latin typeface="Calibri" panose="020F0502020204030204" pitchFamily="34" charset="0"/>
                <a:cs typeface="Calibri" panose="020F0502020204030204" pitchFamily="34" charset="0"/>
              </a:rPr>
              <a:t>ع</a:t>
            </a:r>
            <a:r>
              <a:rPr lang="en-GB" sz="2000" dirty="0">
                <a:latin typeface="Calibri" panose="020F0502020204030204" pitchFamily="34" charset="0"/>
                <a:cs typeface="Calibri" panose="020F0502020204030204" pitchFamily="34" charset="0"/>
              </a:rPr>
              <a:t> القرار</a:t>
            </a:r>
            <a:endParaRPr lang="en-BE"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A825B75-623E-F8EF-1080-1903C050B15B}"/>
              </a:ext>
            </a:extLst>
          </p:cNvPr>
          <p:cNvSpPr txBox="1"/>
          <p:nvPr/>
        </p:nvSpPr>
        <p:spPr>
          <a:xfrm>
            <a:off x="622327" y="1881551"/>
            <a:ext cx="2863815" cy="707886"/>
          </a:xfrm>
          <a:prstGeom prst="rect">
            <a:avLst/>
          </a:prstGeom>
          <a:noFill/>
        </p:spPr>
        <p:txBody>
          <a:bodyPr wrap="square" rtlCol="0">
            <a:spAutoFit/>
          </a:bodyPr>
          <a:lstStyle/>
          <a:p>
            <a:pPr algn="ctr" rtl="1"/>
            <a:br>
              <a:rPr lang="en-GB" sz="2000" b="1">
                <a:latin typeface="Arial" panose="020B0604020202020204" pitchFamily="34" charset="0"/>
                <a:cs typeface="Arial" panose="020B0604020202020204" pitchFamily="34" charset="0"/>
              </a:rPr>
            </a:br>
            <a:r>
              <a:rPr lang="en-GB" sz="2000" b="1">
                <a:latin typeface="Calibri" panose="020F0502020204030204" pitchFamily="34" charset="0"/>
                <a:cs typeface="Calibri" panose="020F0502020204030204" pitchFamily="34" charset="0"/>
              </a:rPr>
              <a:t>الوعي الذاتي</a:t>
            </a:r>
            <a:r>
              <a:rPr lang="ar-SA" sz="2000" b="1">
                <a:latin typeface="Calibri" panose="020F0502020204030204" pitchFamily="34" charset="0"/>
                <a:cs typeface="Calibri" panose="020F0502020204030204" pitchFamily="34" charset="0"/>
              </a:rPr>
              <a:t> الداخلي</a:t>
            </a:r>
            <a:endParaRPr lang="en-BE" sz="2000" b="1">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2EDD2D0-F7FF-5B26-9F23-5603D4BBDA90}"/>
              </a:ext>
            </a:extLst>
          </p:cNvPr>
          <p:cNvSpPr txBox="1"/>
          <p:nvPr/>
        </p:nvSpPr>
        <p:spPr>
          <a:xfrm>
            <a:off x="4018879" y="2166954"/>
            <a:ext cx="1896673" cy="400110"/>
          </a:xfrm>
          <a:prstGeom prst="rect">
            <a:avLst/>
          </a:prstGeom>
          <a:noFill/>
        </p:spPr>
        <p:txBody>
          <a:bodyPr wrap="none" rtlCol="0">
            <a:spAutoFit/>
          </a:bodyPr>
          <a:lstStyle/>
          <a:p>
            <a:pPr algn="ctr" rtl="1"/>
            <a:r>
              <a:rPr lang="en-GB" sz="2000" b="1">
                <a:latin typeface="Calibri" panose="020F0502020204030204" pitchFamily="34" charset="0"/>
                <a:cs typeface="Calibri" panose="020F0502020204030204" pitchFamily="34" charset="0"/>
              </a:rPr>
              <a:t>الوعي الذاتي</a:t>
            </a:r>
            <a:r>
              <a:rPr lang="ar-SA" sz="2000" b="1">
                <a:latin typeface="Calibri" panose="020F0502020204030204" pitchFamily="34" charset="0"/>
                <a:cs typeface="Calibri" panose="020F0502020204030204" pitchFamily="34" charset="0"/>
              </a:rPr>
              <a:t> الخارجي</a:t>
            </a:r>
            <a:endParaRPr lang="en-BE" sz="2000" b="1">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13FB2A30-A8A0-7FAB-50D2-BB868231777C}"/>
              </a:ext>
            </a:extLst>
          </p:cNvPr>
          <p:cNvGrpSpPr/>
          <p:nvPr/>
        </p:nvGrpSpPr>
        <p:grpSpPr>
          <a:xfrm>
            <a:off x="3125104" y="3639898"/>
            <a:ext cx="3414043" cy="1974087"/>
            <a:chOff x="5736551" y="4800026"/>
            <a:chExt cx="2341172" cy="1365282"/>
          </a:xfrm>
          <a:solidFill>
            <a:schemeClr val="accent2">
              <a:lumMod val="60000"/>
              <a:lumOff val="40000"/>
            </a:schemeClr>
          </a:solidFill>
        </p:grpSpPr>
        <p:grpSp>
          <p:nvGrpSpPr>
            <p:cNvPr id="33" name="Group 32">
              <a:extLst>
                <a:ext uri="{FF2B5EF4-FFF2-40B4-BE49-F238E27FC236}">
                  <a16:creationId xmlns:a16="http://schemas.microsoft.com/office/drawing/2014/main" id="{8344DE8A-4614-B816-8ADE-256CA9B5AB6A}"/>
                </a:ext>
              </a:extLst>
            </p:cNvPr>
            <p:cNvGrpSpPr/>
            <p:nvPr/>
          </p:nvGrpSpPr>
          <p:grpSpPr>
            <a:xfrm>
              <a:off x="5736551" y="5425827"/>
              <a:ext cx="393082" cy="731012"/>
              <a:chOff x="2435824" y="2679091"/>
              <a:chExt cx="327409" cy="608880"/>
            </a:xfrm>
            <a:grpFill/>
          </p:grpSpPr>
          <p:sp>
            <p:nvSpPr>
              <p:cNvPr id="44" name="Round Same Side Corner Rectangle 46">
                <a:extLst>
                  <a:ext uri="{FF2B5EF4-FFF2-40B4-BE49-F238E27FC236}">
                    <a16:creationId xmlns:a16="http://schemas.microsoft.com/office/drawing/2014/main" id="{3AC0E0FE-EFC4-472B-47D9-BF9E1EF0A6C2}"/>
                  </a:ext>
                </a:extLst>
              </p:cNvPr>
              <p:cNvSpPr/>
              <p:nvPr/>
            </p:nvSpPr>
            <p:spPr>
              <a:xfrm>
                <a:off x="2438223" y="3062732"/>
                <a:ext cx="323729" cy="225239"/>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5A653F45-BD9D-2E43-1A96-7E33146F934B}"/>
                  </a:ext>
                </a:extLst>
              </p:cNvPr>
              <p:cNvSpPr/>
              <p:nvPr/>
            </p:nvSpPr>
            <p:spPr>
              <a:xfrm>
                <a:off x="2435824" y="2679091"/>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a:solidFill>
                    <a:schemeClr val="bg1"/>
                  </a:solidFill>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47355495-0BBC-D319-1B2E-714912AA0C74}"/>
                </a:ext>
              </a:extLst>
            </p:cNvPr>
            <p:cNvGrpSpPr/>
            <p:nvPr/>
          </p:nvGrpSpPr>
          <p:grpSpPr>
            <a:xfrm>
              <a:off x="7152013" y="5193108"/>
              <a:ext cx="393082" cy="968804"/>
              <a:chOff x="3150503" y="2679091"/>
              <a:chExt cx="327409" cy="806943"/>
            </a:xfrm>
            <a:grpFill/>
          </p:grpSpPr>
          <p:sp>
            <p:nvSpPr>
              <p:cNvPr id="42" name="Round Same Side Corner Rectangle 46">
                <a:extLst>
                  <a:ext uri="{FF2B5EF4-FFF2-40B4-BE49-F238E27FC236}">
                    <a16:creationId xmlns:a16="http://schemas.microsoft.com/office/drawing/2014/main" id="{9E8F3E2D-97DA-BDD5-DC18-B6E08A2D66ED}"/>
                  </a:ext>
                </a:extLst>
              </p:cNvPr>
              <p:cNvSpPr/>
              <p:nvPr/>
            </p:nvSpPr>
            <p:spPr>
              <a:xfrm>
                <a:off x="3152904" y="3062732"/>
                <a:ext cx="323729" cy="42330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D9A270D-5A72-2376-18F7-909D3D7C8486}"/>
                  </a:ext>
                </a:extLst>
              </p:cNvPr>
              <p:cNvSpPr/>
              <p:nvPr/>
            </p:nvSpPr>
            <p:spPr>
              <a:xfrm>
                <a:off x="3150503" y="2679091"/>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684DEFF6-92BD-0C4A-EC8E-36ADECF279CD}"/>
                </a:ext>
              </a:extLst>
            </p:cNvPr>
            <p:cNvGrpSpPr/>
            <p:nvPr/>
          </p:nvGrpSpPr>
          <p:grpSpPr>
            <a:xfrm>
              <a:off x="7684641" y="4800026"/>
              <a:ext cx="393082" cy="1365282"/>
              <a:chOff x="2675601" y="2682426"/>
              <a:chExt cx="327409" cy="1137181"/>
            </a:xfrm>
            <a:grpFill/>
          </p:grpSpPr>
          <p:sp>
            <p:nvSpPr>
              <p:cNvPr id="40" name="Round Same Side Corner Rectangle 46">
                <a:extLst>
                  <a:ext uri="{FF2B5EF4-FFF2-40B4-BE49-F238E27FC236}">
                    <a16:creationId xmlns:a16="http://schemas.microsoft.com/office/drawing/2014/main" id="{F5923031-24AB-C2D9-3B4C-E5BB55C3B8DD}"/>
                  </a:ext>
                </a:extLst>
              </p:cNvPr>
              <p:cNvSpPr/>
              <p:nvPr/>
            </p:nvSpPr>
            <p:spPr>
              <a:xfrm>
                <a:off x="2677439" y="3069783"/>
                <a:ext cx="323729" cy="749824"/>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E1714CC6-B1FC-F3DA-7D85-6BBC20C62B17}"/>
                  </a:ext>
                </a:extLst>
              </p:cNvPr>
              <p:cNvSpPr/>
              <p:nvPr/>
            </p:nvSpPr>
            <p:spPr>
              <a:xfrm>
                <a:off x="2675601" y="2682426"/>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b="1">
                  <a:solidFill>
                    <a:schemeClr val="bg1"/>
                  </a:solidFill>
                  <a:latin typeface="Arial" panose="020B0604020202020204" pitchFamily="34" charset="0"/>
                  <a:cs typeface="Arial" panose="020B0604020202020204" pitchFamily="34" charset="0"/>
                </a:endParaRPr>
              </a:p>
            </p:txBody>
          </p:sp>
        </p:grpSp>
      </p:grpSp>
      <p:sp>
        <p:nvSpPr>
          <p:cNvPr id="51" name="Oval 50">
            <a:extLst>
              <a:ext uri="{FF2B5EF4-FFF2-40B4-BE49-F238E27FC236}">
                <a16:creationId xmlns:a16="http://schemas.microsoft.com/office/drawing/2014/main" id="{9709B636-A3FC-98BD-F8AE-A332FB3F13E6}"/>
              </a:ext>
            </a:extLst>
          </p:cNvPr>
          <p:cNvSpPr/>
          <p:nvPr/>
        </p:nvSpPr>
        <p:spPr>
          <a:xfrm>
            <a:off x="1710462" y="3247284"/>
            <a:ext cx="708160" cy="68552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53A31C32-EE4C-1EE1-8C30-0E66AE6D8F7C}"/>
              </a:ext>
            </a:extLst>
          </p:cNvPr>
          <p:cNvSpPr/>
          <p:nvPr/>
        </p:nvSpPr>
        <p:spPr>
          <a:xfrm>
            <a:off x="1453934" y="2987330"/>
            <a:ext cx="1176602" cy="1176602"/>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nvGrpSpPr>
          <p:cNvPr id="6" name="Group 5">
            <a:extLst>
              <a:ext uri="{FF2B5EF4-FFF2-40B4-BE49-F238E27FC236}">
                <a16:creationId xmlns:a16="http://schemas.microsoft.com/office/drawing/2014/main" id="{1F102B5C-AB18-AF3F-590A-B9515A683E67}"/>
              </a:ext>
            </a:extLst>
          </p:cNvPr>
          <p:cNvGrpSpPr/>
          <p:nvPr/>
        </p:nvGrpSpPr>
        <p:grpSpPr>
          <a:xfrm>
            <a:off x="838200" y="3549369"/>
            <a:ext cx="1126179" cy="2064616"/>
            <a:chOff x="7838339" y="2226754"/>
            <a:chExt cx="1969639" cy="3730164"/>
          </a:xfrm>
          <a:solidFill>
            <a:schemeClr val="accent2">
              <a:lumMod val="75000"/>
            </a:schemeClr>
          </a:solidFill>
        </p:grpSpPr>
        <p:sp>
          <p:nvSpPr>
            <p:cNvPr id="7" name="Round Same Side Corner Rectangle 3">
              <a:extLst>
                <a:ext uri="{FF2B5EF4-FFF2-40B4-BE49-F238E27FC236}">
                  <a16:creationId xmlns:a16="http://schemas.microsoft.com/office/drawing/2014/main" id="{2D2FD71F-780F-5D5B-2C1B-ACE82C31C5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7EBAEAD9-543B-F169-0ADB-270C187B39D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28927768-1E12-FB8E-9000-27FE14C42361}"/>
                </a:ext>
              </a:extLst>
            </p:cNvPr>
            <p:cNvGrpSpPr/>
            <p:nvPr/>
          </p:nvGrpSpPr>
          <p:grpSpPr>
            <a:xfrm rot="507905">
              <a:off x="7838339" y="3815940"/>
              <a:ext cx="553322" cy="1525212"/>
              <a:chOff x="7916671" y="3937945"/>
              <a:chExt cx="553322" cy="1525212"/>
            </a:xfrm>
            <a:grpFill/>
          </p:grpSpPr>
          <p:sp>
            <p:nvSpPr>
              <p:cNvPr id="36" name="Round Same Side Corner Rectangle 25">
                <a:extLst>
                  <a:ext uri="{FF2B5EF4-FFF2-40B4-BE49-F238E27FC236}">
                    <a16:creationId xmlns:a16="http://schemas.microsoft.com/office/drawing/2014/main" id="{F88691D3-E798-0589-8FBB-4114A0830F5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B7B90F47-D3DE-5ED9-5A10-92A0605605E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40773F8-5F5D-54D2-C7F6-4D408661B86C}"/>
                </a:ext>
              </a:extLst>
            </p:cNvPr>
            <p:cNvGrpSpPr/>
            <p:nvPr/>
          </p:nvGrpSpPr>
          <p:grpSpPr>
            <a:xfrm rot="21105829" flipH="1">
              <a:off x="9243874" y="3806245"/>
              <a:ext cx="564104" cy="1525212"/>
              <a:chOff x="7916671" y="3937945"/>
              <a:chExt cx="553322" cy="1525212"/>
            </a:xfrm>
            <a:grpFill/>
          </p:grpSpPr>
          <p:sp>
            <p:nvSpPr>
              <p:cNvPr id="21" name="Round Same Side Corner Rectangle 25">
                <a:extLst>
                  <a:ext uri="{FF2B5EF4-FFF2-40B4-BE49-F238E27FC236}">
                    <a16:creationId xmlns:a16="http://schemas.microsoft.com/office/drawing/2014/main" id="{7A166A00-9002-E956-04B8-ACE2A175A6F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955F6FF9-2A0B-7022-CA20-8B5467918CB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
        <p:nvSpPr>
          <p:cNvPr id="58" name="Chord 57">
            <a:extLst>
              <a:ext uri="{FF2B5EF4-FFF2-40B4-BE49-F238E27FC236}">
                <a16:creationId xmlns:a16="http://schemas.microsoft.com/office/drawing/2014/main" id="{4DFB7AA2-28F4-5CC0-4312-B02F67A5C661}"/>
              </a:ext>
            </a:extLst>
          </p:cNvPr>
          <p:cNvSpPr/>
          <p:nvPr/>
        </p:nvSpPr>
        <p:spPr>
          <a:xfrm>
            <a:off x="1783507" y="3983353"/>
            <a:ext cx="573216" cy="342755"/>
          </a:xfrm>
          <a:prstGeom prst="chord">
            <a:avLst>
              <a:gd name="adj1" fmla="val 10865745"/>
              <a:gd name="adj2" fmla="val 2147653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cxnSp>
        <p:nvCxnSpPr>
          <p:cNvPr id="60" name="Straight Connector 59">
            <a:extLst>
              <a:ext uri="{FF2B5EF4-FFF2-40B4-BE49-F238E27FC236}">
                <a16:creationId xmlns:a16="http://schemas.microsoft.com/office/drawing/2014/main" id="{2E918B2A-E57D-7847-BC5E-7C86BACA3D8B}"/>
              </a:ext>
            </a:extLst>
          </p:cNvPr>
          <p:cNvCxnSpPr>
            <a:cxnSpLocks/>
          </p:cNvCxnSpPr>
          <p:nvPr/>
        </p:nvCxnSpPr>
        <p:spPr>
          <a:xfrm>
            <a:off x="2197423" y="3113206"/>
            <a:ext cx="379769" cy="434651"/>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834DB9E-5427-4DB1-E329-B17B72B5D1F3}"/>
              </a:ext>
            </a:extLst>
          </p:cNvPr>
          <p:cNvCxnSpPr>
            <a:cxnSpLocks/>
          </p:cNvCxnSpPr>
          <p:nvPr/>
        </p:nvCxnSpPr>
        <p:spPr>
          <a:xfrm>
            <a:off x="2209667" y="2994666"/>
            <a:ext cx="210061" cy="233126"/>
          </a:xfrm>
          <a:prstGeom prst="line">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34F4A16C-8E79-EA8C-990D-A999F8518DFC}"/>
              </a:ext>
            </a:extLst>
          </p:cNvPr>
          <p:cNvGrpSpPr/>
          <p:nvPr/>
        </p:nvGrpSpPr>
        <p:grpSpPr>
          <a:xfrm>
            <a:off x="3917707" y="3549369"/>
            <a:ext cx="1126179" cy="2064616"/>
            <a:chOff x="7838339" y="2226754"/>
            <a:chExt cx="1969639" cy="3730164"/>
          </a:xfrm>
          <a:solidFill>
            <a:schemeClr val="accent2">
              <a:lumMod val="75000"/>
            </a:schemeClr>
          </a:solidFill>
        </p:grpSpPr>
        <p:sp>
          <p:nvSpPr>
            <p:cNvPr id="67" name="Round Same Side Corner Rectangle 3">
              <a:extLst>
                <a:ext uri="{FF2B5EF4-FFF2-40B4-BE49-F238E27FC236}">
                  <a16:creationId xmlns:a16="http://schemas.microsoft.com/office/drawing/2014/main" id="{53278054-7D74-3E4C-E983-265DE228E60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8" name="Oval 67">
              <a:extLst>
                <a:ext uri="{FF2B5EF4-FFF2-40B4-BE49-F238E27FC236}">
                  <a16:creationId xmlns:a16="http://schemas.microsoft.com/office/drawing/2014/main" id="{4FBECF9B-D55E-7A47-9F3F-FFC6FA46C3BC}"/>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85CC3899-1E5E-4280-DCDD-9014440772BC}"/>
                </a:ext>
              </a:extLst>
            </p:cNvPr>
            <p:cNvGrpSpPr/>
            <p:nvPr/>
          </p:nvGrpSpPr>
          <p:grpSpPr>
            <a:xfrm rot="507905">
              <a:off x="7838339" y="3815940"/>
              <a:ext cx="553322" cy="1525212"/>
              <a:chOff x="7916671" y="3937945"/>
              <a:chExt cx="553322" cy="1525212"/>
            </a:xfrm>
            <a:grpFill/>
          </p:grpSpPr>
          <p:sp>
            <p:nvSpPr>
              <p:cNvPr id="73" name="Round Same Side Corner Rectangle 25">
                <a:extLst>
                  <a:ext uri="{FF2B5EF4-FFF2-40B4-BE49-F238E27FC236}">
                    <a16:creationId xmlns:a16="http://schemas.microsoft.com/office/drawing/2014/main" id="{3C099781-0B79-CDB4-6DC9-4FEC7DC045D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F6AA1EB0-D66E-1927-F75F-F47F6C13637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58591D38-C495-EC91-B579-204240C9A6B9}"/>
                </a:ext>
              </a:extLst>
            </p:cNvPr>
            <p:cNvGrpSpPr/>
            <p:nvPr/>
          </p:nvGrpSpPr>
          <p:grpSpPr>
            <a:xfrm rot="21105829" flipH="1">
              <a:off x="9243874" y="3806245"/>
              <a:ext cx="564104" cy="1525212"/>
              <a:chOff x="7916671" y="3937945"/>
              <a:chExt cx="553322" cy="1525212"/>
            </a:xfrm>
            <a:grpFill/>
          </p:grpSpPr>
          <p:sp>
            <p:nvSpPr>
              <p:cNvPr id="71" name="Round Same Side Corner Rectangle 25">
                <a:extLst>
                  <a:ext uri="{FF2B5EF4-FFF2-40B4-BE49-F238E27FC236}">
                    <a16:creationId xmlns:a16="http://schemas.microsoft.com/office/drawing/2014/main" id="{11C41AA2-6A11-8903-7470-4116FE2E83E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2F66BAA4-60C8-5B2A-A6DD-ABDD9CDD7C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62580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الوعي الذاتي</a:t>
            </a:r>
            <a:endParaRPr lang="en-BE">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5BBFE76D-8F70-2CEB-5259-FFEC1CFB34AD}"/>
              </a:ext>
            </a:extLst>
          </p:cNvPr>
          <p:cNvGrpSpPr/>
          <p:nvPr/>
        </p:nvGrpSpPr>
        <p:grpSpPr>
          <a:xfrm>
            <a:off x="6876494" y="2211012"/>
            <a:ext cx="4785852" cy="3762453"/>
            <a:chOff x="6710091" y="2125234"/>
            <a:chExt cx="4785852" cy="4104305"/>
          </a:xfrm>
        </p:grpSpPr>
        <p:sp>
          <p:nvSpPr>
            <p:cNvPr id="2" name="Rectangle: Rounded Corners 1">
              <a:extLst>
                <a:ext uri="{FF2B5EF4-FFF2-40B4-BE49-F238E27FC236}">
                  <a16:creationId xmlns:a16="http://schemas.microsoft.com/office/drawing/2014/main" id="{F6CEDC24-2984-5163-9E1F-9B31F6346EDC}"/>
                </a:ext>
              </a:extLst>
            </p:cNvPr>
            <p:cNvSpPr/>
            <p:nvPr/>
          </p:nvSpPr>
          <p:spPr>
            <a:xfrm>
              <a:off x="9115505" y="2125234"/>
              <a:ext cx="2139518" cy="19530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علني</a:t>
              </a:r>
              <a:endParaRPr lang="en-BE" b="1">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A9B0E98-FD46-107C-35FB-379EA3EE1E59}"/>
                </a:ext>
              </a:extLst>
            </p:cNvPr>
            <p:cNvSpPr/>
            <p:nvPr/>
          </p:nvSpPr>
          <p:spPr>
            <a:xfrm>
              <a:off x="6710091" y="2135690"/>
              <a:ext cx="2139518" cy="195308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solidFill>
                    <a:schemeClr val="accent2">
                      <a:lumMod val="75000"/>
                    </a:schemeClr>
                  </a:solidFill>
                  <a:latin typeface="Arial" panose="020B0604020202020204" pitchFamily="34" charset="0"/>
                  <a:cs typeface="Arial" panose="020B0604020202020204" pitchFamily="34" charset="0"/>
                </a:rPr>
                <a:t>محجوب</a:t>
              </a:r>
              <a:endParaRPr lang="en-BE" b="1">
                <a:solidFill>
                  <a:schemeClr val="accent2">
                    <a:lumMod val="7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A561876-B046-99E6-41F8-D2B57ABBE63A}"/>
                </a:ext>
              </a:extLst>
            </p:cNvPr>
            <p:cNvSpPr/>
            <p:nvPr/>
          </p:nvSpPr>
          <p:spPr>
            <a:xfrm>
              <a:off x="9356425" y="4276452"/>
              <a:ext cx="2139518" cy="195308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b="1">
                  <a:solidFill>
                    <a:schemeClr val="accent2">
                      <a:lumMod val="75000"/>
                    </a:schemeClr>
                  </a:solidFill>
                  <a:latin typeface="Arial" panose="020B0604020202020204" pitchFamily="34" charset="0"/>
                  <a:cs typeface="Arial" panose="020B0604020202020204" pitchFamily="34" charset="0"/>
                </a:rPr>
                <a:t>مخفي</a:t>
              </a:r>
              <a:endParaRPr lang="en-BE" b="1">
                <a:solidFill>
                  <a:schemeClr val="accent2">
                    <a:lumMod val="75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24606E83-C27B-21ED-72A0-055900075C1F}"/>
                </a:ext>
              </a:extLst>
            </p:cNvPr>
            <p:cNvSpPr/>
            <p:nvPr/>
          </p:nvSpPr>
          <p:spPr>
            <a:xfrm>
              <a:off x="6963499" y="4276452"/>
              <a:ext cx="2139518" cy="19530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b="1">
                  <a:latin typeface="Arial" panose="020B0604020202020204" pitchFamily="34" charset="0"/>
                  <a:cs typeface="Arial" panose="020B0604020202020204" pitchFamily="34" charset="0"/>
                </a:rPr>
                <a:t>مجهول</a:t>
              </a:r>
              <a:endParaRPr lang="en-BE" b="1">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44EA220D-43E5-5DF6-F3F9-F6A65487EBE6}"/>
              </a:ext>
            </a:extLst>
          </p:cNvPr>
          <p:cNvSpPr txBox="1"/>
          <p:nvPr/>
        </p:nvSpPr>
        <p:spPr>
          <a:xfrm>
            <a:off x="9325053" y="1598869"/>
            <a:ext cx="2139518" cy="369332"/>
          </a:xfrm>
          <a:prstGeom prst="rect">
            <a:avLst/>
          </a:prstGeom>
          <a:noFill/>
        </p:spPr>
        <p:txBody>
          <a:bodyPr wrap="square" rtlCol="0">
            <a:spAutoFit/>
          </a:bodyPr>
          <a:lstStyle/>
          <a:p>
            <a:pPr algn="ctr" rtl="1"/>
            <a:r>
              <a:rPr lang="en-GB" sz="1800" b="1" i="1">
                <a:latin typeface="Calibri" panose="020F0502020204030204" pitchFamily="34" charset="0"/>
                <a:cs typeface="Calibri" panose="020F0502020204030204" pitchFamily="34" charset="0"/>
              </a:rPr>
              <a:t>معروف </a:t>
            </a:r>
            <a:r>
              <a:rPr lang="ar-SA" sz="1800" b="1" i="1">
                <a:latin typeface="Calibri" panose="020F0502020204030204" pitchFamily="34" charset="0"/>
                <a:cs typeface="Calibri" panose="020F0502020204030204" pitchFamily="34" charset="0"/>
              </a:rPr>
              <a:t>للذات</a:t>
            </a:r>
            <a:endParaRPr lang="en-BE" sz="1800" b="1" i="1">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109F02F-D232-9761-AECD-C1D9726C1EB1}"/>
              </a:ext>
            </a:extLst>
          </p:cNvPr>
          <p:cNvSpPr txBox="1"/>
          <p:nvPr/>
        </p:nvSpPr>
        <p:spPr>
          <a:xfrm>
            <a:off x="6975629" y="1609481"/>
            <a:ext cx="2139518" cy="369332"/>
          </a:xfrm>
          <a:prstGeom prst="rect">
            <a:avLst/>
          </a:prstGeom>
          <a:noFill/>
        </p:spPr>
        <p:txBody>
          <a:bodyPr wrap="square" rtlCol="0">
            <a:spAutoFit/>
          </a:bodyPr>
          <a:lstStyle/>
          <a:p>
            <a:pPr algn="ctr" rtl="1"/>
            <a:r>
              <a:rPr lang="ar-SA" b="1" i="1">
                <a:latin typeface="Arial" panose="020B0604020202020204" pitchFamily="34" charset="0"/>
                <a:cs typeface="Arial" panose="020B0604020202020204" pitchFamily="34" charset="0"/>
              </a:rPr>
              <a:t>غير</a:t>
            </a:r>
            <a:r>
              <a:rPr lang="en-GB" sz="1800" b="1" i="1">
                <a:latin typeface="Calibri" panose="020F0502020204030204" pitchFamily="34" charset="0"/>
                <a:cs typeface="Calibri" panose="020F0502020204030204" pitchFamily="34" charset="0"/>
              </a:rPr>
              <a:t> معروف</a:t>
            </a:r>
            <a:r>
              <a:rPr lang="ar-SA" sz="1800" b="1" i="1">
                <a:latin typeface="Calibri" panose="020F0502020204030204" pitchFamily="34" charset="0"/>
                <a:cs typeface="Calibri" panose="020F0502020204030204" pitchFamily="34" charset="0"/>
              </a:rPr>
              <a:t> للذات</a:t>
            </a:r>
            <a:endParaRPr lang="en-BE" sz="1800" b="1" i="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CA0B90B-BFA3-7565-0AE4-B2DEBF58F502}"/>
              </a:ext>
            </a:extLst>
          </p:cNvPr>
          <p:cNvSpPr txBox="1"/>
          <p:nvPr/>
        </p:nvSpPr>
        <p:spPr>
          <a:xfrm>
            <a:off x="5420556" y="2848677"/>
            <a:ext cx="1455938" cy="646331"/>
          </a:xfrm>
          <a:prstGeom prst="rect">
            <a:avLst/>
          </a:prstGeom>
          <a:noFill/>
        </p:spPr>
        <p:txBody>
          <a:bodyPr wrap="square" rtlCol="0">
            <a:spAutoFit/>
          </a:bodyPr>
          <a:lstStyle/>
          <a:p>
            <a:pPr algn="ctr" rtl="1"/>
            <a:r>
              <a:rPr lang="en-GB" sz="1800" b="1" i="1">
                <a:latin typeface="Calibri" panose="020F0502020204030204" pitchFamily="34" charset="0"/>
                <a:cs typeface="Calibri" panose="020F0502020204030204" pitchFamily="34" charset="0"/>
              </a:rPr>
              <a:t>معروف من قبل الآخرين</a:t>
            </a:r>
            <a:endParaRPr lang="en-BE" sz="1800" b="1" i="1">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FF88A78-9661-84C5-339F-631347163ECC}"/>
              </a:ext>
            </a:extLst>
          </p:cNvPr>
          <p:cNvSpPr txBox="1"/>
          <p:nvPr/>
        </p:nvSpPr>
        <p:spPr>
          <a:xfrm>
            <a:off x="5420556" y="4631998"/>
            <a:ext cx="1455938" cy="646331"/>
          </a:xfrm>
          <a:prstGeom prst="rect">
            <a:avLst/>
          </a:prstGeom>
          <a:noFill/>
        </p:spPr>
        <p:txBody>
          <a:bodyPr wrap="square" rtlCol="0">
            <a:spAutoFit/>
          </a:bodyPr>
          <a:lstStyle/>
          <a:p>
            <a:pPr algn="ctr" rtl="1"/>
            <a:r>
              <a:rPr lang="ar-SA" b="1" i="1">
                <a:latin typeface="Calibri" panose="020F0502020204030204" pitchFamily="34" charset="0"/>
                <a:cs typeface="Calibri" panose="020F0502020204030204" pitchFamily="34" charset="0"/>
              </a:rPr>
              <a:t>غير</a:t>
            </a:r>
            <a:r>
              <a:rPr lang="en-GB" sz="1800" b="1" i="1">
                <a:latin typeface="Calibri" panose="020F0502020204030204" pitchFamily="34" charset="0"/>
                <a:cs typeface="Calibri" panose="020F0502020204030204" pitchFamily="34" charset="0"/>
              </a:rPr>
              <a:t> معروف</a:t>
            </a:r>
            <a:r>
              <a:rPr lang="ar-SA" sz="1800" b="1" i="1">
                <a:latin typeface="Calibri" panose="020F0502020204030204" pitchFamily="34" charset="0"/>
                <a:cs typeface="Calibri" panose="020F0502020204030204" pitchFamily="34" charset="0"/>
              </a:rPr>
              <a:t> لل</a:t>
            </a:r>
            <a:r>
              <a:rPr lang="en-GB" sz="1800" b="1" i="1">
                <a:latin typeface="Calibri" panose="020F0502020204030204" pitchFamily="34" charset="0"/>
                <a:cs typeface="Calibri" panose="020F0502020204030204" pitchFamily="34" charset="0"/>
              </a:rPr>
              <a:t>آخر</a:t>
            </a:r>
            <a:r>
              <a:rPr lang="ar-SA" sz="1800" b="1" i="1">
                <a:latin typeface="Calibri" panose="020F0502020204030204" pitchFamily="34" charset="0"/>
                <a:cs typeface="Calibri" panose="020F0502020204030204" pitchFamily="34" charset="0"/>
              </a:rPr>
              <a:t>ي</a:t>
            </a:r>
            <a:r>
              <a:rPr lang="en-GB" sz="1800" b="1" i="1">
                <a:latin typeface="Calibri" panose="020F0502020204030204" pitchFamily="34" charset="0"/>
                <a:cs typeface="Calibri" panose="020F0502020204030204" pitchFamily="34" charset="0"/>
              </a:rPr>
              <a:t>ن</a:t>
            </a:r>
            <a:endParaRPr lang="en-BE" sz="1800" b="1" i="1">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3352E1B-6217-1384-70FE-EBCFF20458B8}"/>
              </a:ext>
            </a:extLst>
          </p:cNvPr>
          <p:cNvSpPr txBox="1"/>
          <p:nvPr/>
        </p:nvSpPr>
        <p:spPr>
          <a:xfrm>
            <a:off x="838200" y="1720840"/>
            <a:ext cx="3983855" cy="2462213"/>
          </a:xfrm>
          <a:prstGeom prst="rect">
            <a:avLst/>
          </a:prstGeom>
          <a:noFill/>
        </p:spPr>
        <p:txBody>
          <a:bodyPr wrap="square">
            <a:spAutoFit/>
          </a:bodyPr>
          <a:lstStyle/>
          <a:p>
            <a:pPr marL="0" indent="0" algn="r" rtl="1">
              <a:buNone/>
            </a:pPr>
            <a:r>
              <a:rPr lang="en-US" sz="2200" b="1">
                <a:latin typeface="Calibri" panose="020F0502020204030204" pitchFamily="34" charset="0"/>
                <a:cs typeface="Calibri" panose="020F0502020204030204" pitchFamily="34" charset="0"/>
              </a:rPr>
              <a:t>نافذة جوه</a:t>
            </a:r>
            <a:r>
              <a:rPr lang="ar-SA" sz="2200" b="1">
                <a:latin typeface="Calibri" panose="020F0502020204030204" pitchFamily="34" charset="0"/>
                <a:cs typeface="Calibri" panose="020F0502020204030204" pitchFamily="34" charset="0"/>
              </a:rPr>
              <a:t>ا</a:t>
            </a:r>
            <a:r>
              <a:rPr lang="en-US" sz="2200" b="1">
                <a:latin typeface="Calibri" panose="020F0502020204030204" pitchFamily="34" charset="0"/>
                <a:cs typeface="Calibri" panose="020F0502020204030204" pitchFamily="34" charset="0"/>
              </a:rPr>
              <a:t>ري</a:t>
            </a:r>
            <a:r>
              <a:rPr lang="ar-SA" sz="2200" b="1">
                <a:latin typeface="Calibri" panose="020F0502020204030204" pitchFamily="34" charset="0"/>
                <a:cs typeface="Calibri" panose="020F0502020204030204" pitchFamily="34" charset="0"/>
              </a:rPr>
              <a:t> (</a:t>
            </a:r>
            <a:r>
              <a:rPr lang="en-US" sz="2200" b="1">
                <a:latin typeface="Calibri" panose="020F0502020204030204" pitchFamily="34" charset="0"/>
                <a:cs typeface="Calibri" panose="020F0502020204030204" pitchFamily="34" charset="0"/>
              </a:rPr>
              <a:t>Johari</a:t>
            </a:r>
            <a:r>
              <a:rPr lang="ar-SA" sz="2200" b="1">
                <a:latin typeface="Calibri" panose="020F0502020204030204" pitchFamily="34" charset="0"/>
                <a:cs typeface="Calibri" panose="020F0502020204030204" pitchFamily="34" charset="0"/>
              </a:rPr>
              <a:t>)</a:t>
            </a:r>
            <a:endParaRPr lang="en-US" sz="2200" b="1">
              <a:latin typeface="Calibri" panose="020F0502020204030204" pitchFamily="34" charset="0"/>
              <a:cs typeface="Calibri" panose="020F0502020204030204" pitchFamily="34" charset="0"/>
            </a:endParaRPr>
          </a:p>
          <a:p>
            <a:pPr algn="r" rtl="1"/>
            <a:endParaRPr lang="en-US" sz="2200">
              <a:latin typeface="Calibri" panose="020F0502020204030204" pitchFamily="34" charset="0"/>
              <a:cs typeface="Calibri" panose="020F0502020204030204" pitchFamily="34" charset="0"/>
            </a:endParaRPr>
          </a:p>
          <a:p>
            <a:pPr algn="r" rtl="1"/>
            <a:r>
              <a:rPr lang="ar-SA" sz="2200">
                <a:latin typeface="Calibri" panose="020F0502020204030204" pitchFamily="34" charset="0"/>
                <a:cs typeface="Calibri" panose="020F0502020204030204" pitchFamily="34" charset="0"/>
              </a:rPr>
              <a:t>ت</a:t>
            </a:r>
            <a:r>
              <a:rPr lang="en-US" sz="2200">
                <a:latin typeface="Calibri" panose="020F0502020204030204" pitchFamily="34" charset="0"/>
                <a:cs typeface="Calibri" panose="020F0502020204030204" pitchFamily="34" charset="0"/>
              </a:rPr>
              <a:t>حتوي كل من ال</a:t>
            </a:r>
            <a:r>
              <a:rPr lang="ar-SA" sz="2200">
                <a:latin typeface="Calibri" panose="020F0502020204030204" pitchFamily="34" charset="0"/>
                <a:cs typeface="Calibri" panose="020F0502020204030204" pitchFamily="34" charset="0"/>
              </a:rPr>
              <a:t>مربعات</a:t>
            </a:r>
            <a:r>
              <a:rPr lang="en-US" sz="2200">
                <a:latin typeface="Calibri" panose="020F0502020204030204" pitchFamily="34" charset="0"/>
                <a:cs typeface="Calibri" panose="020F0502020204030204" pitchFamily="34" charset="0"/>
              </a:rPr>
              <a:t> الأربعة على معلومات عنك.</a:t>
            </a:r>
          </a:p>
          <a:p>
            <a:pPr marL="342900" indent="-342900" algn="r" rtl="1">
              <a:buFont typeface="Arial" panose="020B0604020202020204" pitchFamily="34" charset="0"/>
              <a:buChar char="•"/>
            </a:pPr>
            <a:endParaRPr lang="en-US" sz="2200">
              <a:latin typeface="Calibri" panose="020F0502020204030204" pitchFamily="34" charset="0"/>
              <a:cs typeface="Calibri" panose="020F0502020204030204" pitchFamily="34" charset="0"/>
            </a:endParaRPr>
          </a:p>
          <a:p>
            <a:pPr algn="r" rtl="1"/>
            <a:r>
              <a:rPr lang="en-US" sz="2200">
                <a:latin typeface="Calibri" panose="020F0502020204030204" pitchFamily="34" charset="0"/>
                <a:cs typeface="Calibri" panose="020F0502020204030204" pitchFamily="34" charset="0"/>
              </a:rPr>
              <a:t>يمكن أن يساعدك استخدام نافذة جوه</a:t>
            </a:r>
            <a:r>
              <a:rPr lang="ar-SA" sz="2200">
                <a:latin typeface="Calibri" panose="020F0502020204030204" pitchFamily="34" charset="0"/>
                <a:cs typeface="Calibri" panose="020F0502020204030204" pitchFamily="34" charset="0"/>
              </a:rPr>
              <a:t>ا</a:t>
            </a:r>
            <a:r>
              <a:rPr lang="en-US" sz="2200">
                <a:latin typeface="Calibri" panose="020F0502020204030204" pitchFamily="34" charset="0"/>
                <a:cs typeface="Calibri" panose="020F0502020204030204" pitchFamily="34" charset="0"/>
              </a:rPr>
              <a:t>ري على زيادة وعيك الذاتي</a:t>
            </a:r>
          </a:p>
        </p:txBody>
      </p:sp>
      <p:sp>
        <p:nvSpPr>
          <p:cNvPr id="12" name="TextBox 11">
            <a:extLst>
              <a:ext uri="{FF2B5EF4-FFF2-40B4-BE49-F238E27FC236}">
                <a16:creationId xmlns:a16="http://schemas.microsoft.com/office/drawing/2014/main" id="{5F438CF6-2380-EE40-E45D-99AA855E6A47}"/>
              </a:ext>
            </a:extLst>
          </p:cNvPr>
          <p:cNvSpPr txBox="1"/>
          <p:nvPr/>
        </p:nvSpPr>
        <p:spPr>
          <a:xfrm>
            <a:off x="838200" y="5012108"/>
            <a:ext cx="3983856" cy="523220"/>
          </a:xfrm>
          <a:prstGeom prst="rect">
            <a:avLst/>
          </a:prstGeom>
          <a:noFill/>
        </p:spPr>
        <p:txBody>
          <a:bodyPr wrap="square">
            <a:spAutoFit/>
          </a:bodyPr>
          <a:lstStyle/>
          <a:p>
            <a:pPr algn="r" rtl="1"/>
            <a:r>
              <a:rPr lang="ar-SA"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مصد</a:t>
            </a:r>
            <a:r>
              <a:rPr lang="ar-SA"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ر:</a:t>
            </a:r>
            <a:r>
              <a:rPr lang="en-US" sz="14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Luft</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J. and Ingham, H. </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نافذة جوه</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ري</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نموذج </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بيان</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ي للوعي ال</a:t>
            </a:r>
            <a:r>
              <a:rPr lang="ar-SA"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ذاتي. (١٩٥٥)</a:t>
            </a:r>
            <a:endPar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25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BFD-1ADF-56C4-A54D-3D49FA105245}"/>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حواجز الوعي الذاتي</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EF4CF6F-E5D5-D1A6-C268-DE115F8D275B}"/>
              </a:ext>
            </a:extLst>
          </p:cNvPr>
          <p:cNvSpPr txBox="1"/>
          <p:nvPr/>
        </p:nvSpPr>
        <p:spPr>
          <a:xfrm>
            <a:off x="8046446" y="4489985"/>
            <a:ext cx="2566481" cy="461665"/>
          </a:xfrm>
          <a:prstGeom prst="rect">
            <a:avLst/>
          </a:prstGeom>
          <a:noFill/>
        </p:spPr>
        <p:txBody>
          <a:bodyPr wrap="square" rtlCol="0">
            <a:spAutoFit/>
          </a:bodyPr>
          <a:lstStyle/>
          <a:p>
            <a:pPr algn="ctr" rtl="1"/>
            <a:r>
              <a:rPr lang="en-GB" sz="2400">
                <a:latin typeface="Calibri" panose="020F0502020204030204" pitchFamily="34" charset="0"/>
                <a:cs typeface="Calibri" panose="020F0502020204030204" pitchFamily="34" charset="0"/>
              </a:rPr>
              <a:t>التحيز </a:t>
            </a:r>
            <a:r>
              <a:rPr lang="ar-SA" sz="2400">
                <a:latin typeface="Calibri" panose="020F0502020204030204" pitchFamily="34" charset="0"/>
                <a:cs typeface="Calibri" panose="020F0502020204030204" pitchFamily="34" charset="0"/>
              </a:rPr>
              <a:t>اللاوا</a:t>
            </a:r>
            <a:r>
              <a:rPr lang="en-GB" sz="2400">
                <a:latin typeface="Calibri" panose="020F0502020204030204" pitchFamily="34" charset="0"/>
                <a:cs typeface="Calibri" panose="020F0502020204030204" pitchFamily="34" charset="0"/>
              </a:rPr>
              <a:t>عي</a:t>
            </a:r>
            <a:endParaRPr lang="en-BE" sz="24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80CCFAC-AB7F-1F10-B4B1-B59A8752D4A2}"/>
              </a:ext>
            </a:extLst>
          </p:cNvPr>
          <p:cNvSpPr txBox="1"/>
          <p:nvPr/>
        </p:nvSpPr>
        <p:spPr>
          <a:xfrm>
            <a:off x="4750796" y="4415765"/>
            <a:ext cx="2566481" cy="830997"/>
          </a:xfrm>
          <a:prstGeom prst="rect">
            <a:avLst/>
          </a:prstGeom>
          <a:noFill/>
        </p:spPr>
        <p:txBody>
          <a:bodyPr wrap="square" rtlCol="0">
            <a:spAutoFit/>
          </a:bodyPr>
          <a:lstStyle/>
          <a:p>
            <a:pPr algn="ctr" rtl="1"/>
            <a:r>
              <a:rPr lang="en-GB" sz="2400">
                <a:latin typeface="Calibri" panose="020F0502020204030204" pitchFamily="34" charset="0"/>
                <a:cs typeface="Calibri" panose="020F0502020204030204" pitchFamily="34" charset="0"/>
              </a:rPr>
              <a:t>تجاهل مشاعرنا وعواطفنا</a:t>
            </a:r>
            <a:endParaRPr lang="en-BE" sz="24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2784837-5146-7D0D-A95C-D04E67CF30E3}"/>
              </a:ext>
            </a:extLst>
          </p:cNvPr>
          <p:cNvSpPr txBox="1"/>
          <p:nvPr/>
        </p:nvSpPr>
        <p:spPr>
          <a:xfrm>
            <a:off x="1262642" y="4446403"/>
            <a:ext cx="2566481" cy="461665"/>
          </a:xfrm>
          <a:prstGeom prst="rect">
            <a:avLst/>
          </a:prstGeom>
          <a:noFill/>
        </p:spPr>
        <p:txBody>
          <a:bodyPr wrap="square" rtlCol="0">
            <a:spAutoFit/>
          </a:bodyPr>
          <a:lstStyle/>
          <a:p>
            <a:pPr algn="ctr" rtl="1"/>
            <a:r>
              <a:rPr lang="en-GB" sz="2400">
                <a:latin typeface="Calibri" panose="020F0502020204030204" pitchFamily="34" charset="0"/>
                <a:cs typeface="Calibri" panose="020F0502020204030204" pitchFamily="34" charset="0"/>
              </a:rPr>
              <a:t>قلة </a:t>
            </a:r>
            <a:r>
              <a:rPr lang="ar-SA" sz="2400">
                <a:latin typeface="Calibri" panose="020F0502020204030204" pitchFamily="34" charset="0"/>
                <a:cs typeface="Calibri" panose="020F0502020204030204" pitchFamily="34" charset="0"/>
              </a:rPr>
              <a:t>الملاحظات</a:t>
            </a:r>
            <a:endParaRPr lang="en-BE" sz="240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39B9EC3A-8B35-E306-851C-D8D14171BA13}"/>
              </a:ext>
            </a:extLst>
          </p:cNvPr>
          <p:cNvGrpSpPr/>
          <p:nvPr/>
        </p:nvGrpSpPr>
        <p:grpSpPr>
          <a:xfrm>
            <a:off x="1800703" y="2411597"/>
            <a:ext cx="1496887" cy="1522646"/>
            <a:chOff x="1143655" y="2517569"/>
            <a:chExt cx="1049034" cy="1067086"/>
          </a:xfrm>
        </p:grpSpPr>
        <p:sp>
          <p:nvSpPr>
            <p:cNvPr id="8" name="Speech Bubble: Rectangle with Corners Rounded 7">
              <a:extLst>
                <a:ext uri="{FF2B5EF4-FFF2-40B4-BE49-F238E27FC236}">
                  <a16:creationId xmlns:a16="http://schemas.microsoft.com/office/drawing/2014/main" id="{091091B1-D50E-1E16-0FA9-0EE48CAC3633}"/>
                </a:ext>
              </a:extLst>
            </p:cNvPr>
            <p:cNvSpPr/>
            <p:nvPr/>
          </p:nvSpPr>
          <p:spPr>
            <a:xfrm>
              <a:off x="1143655" y="2517569"/>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0" name="Speech Bubble: Rectangle with Corners Rounded 9">
              <a:extLst>
                <a:ext uri="{FF2B5EF4-FFF2-40B4-BE49-F238E27FC236}">
                  <a16:creationId xmlns:a16="http://schemas.microsoft.com/office/drawing/2014/main" id="{BA8DEC57-D011-6AE4-A07D-C8676C35C924}"/>
                </a:ext>
              </a:extLst>
            </p:cNvPr>
            <p:cNvSpPr/>
            <p:nvPr/>
          </p:nvSpPr>
          <p:spPr>
            <a:xfrm>
              <a:off x="1519164" y="3133393"/>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pic>
        <p:nvPicPr>
          <p:cNvPr id="11" name="Graphic 10" descr="Walk with solid fill">
            <a:extLst>
              <a:ext uri="{FF2B5EF4-FFF2-40B4-BE49-F238E27FC236}">
                <a16:creationId xmlns:a16="http://schemas.microsoft.com/office/drawing/2014/main" id="{57640BA7-15AC-2D43-5304-F4E1474D2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7537" y="2196935"/>
            <a:ext cx="2084120" cy="2084120"/>
          </a:xfrm>
          <a:prstGeom prst="rect">
            <a:avLst/>
          </a:prstGeom>
        </p:spPr>
      </p:pic>
      <p:sp>
        <p:nvSpPr>
          <p:cNvPr id="14" name="Heart 13">
            <a:extLst>
              <a:ext uri="{FF2B5EF4-FFF2-40B4-BE49-F238E27FC236}">
                <a16:creationId xmlns:a16="http://schemas.microsoft.com/office/drawing/2014/main" id="{BA9F97BF-E165-DA37-1D81-D32C53F8BFAE}"/>
              </a:ext>
            </a:extLst>
          </p:cNvPr>
          <p:cNvSpPr/>
          <p:nvPr/>
        </p:nvSpPr>
        <p:spPr>
          <a:xfrm>
            <a:off x="4898990" y="2803397"/>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37" name="Group 36">
            <a:extLst>
              <a:ext uri="{FF2B5EF4-FFF2-40B4-BE49-F238E27FC236}">
                <a16:creationId xmlns:a16="http://schemas.microsoft.com/office/drawing/2014/main" id="{239C42FC-FFC9-2D69-F6BF-B956731A575F}"/>
              </a:ext>
            </a:extLst>
          </p:cNvPr>
          <p:cNvGrpSpPr/>
          <p:nvPr/>
        </p:nvGrpSpPr>
        <p:grpSpPr>
          <a:xfrm>
            <a:off x="8900186" y="1953649"/>
            <a:ext cx="1086478" cy="2276734"/>
            <a:chOff x="8900186" y="1953649"/>
            <a:chExt cx="1086478" cy="2276734"/>
          </a:xfrm>
        </p:grpSpPr>
        <p:sp>
          <p:nvSpPr>
            <p:cNvPr id="32" name="Rectangle: Rounded Corners 31">
              <a:extLst>
                <a:ext uri="{FF2B5EF4-FFF2-40B4-BE49-F238E27FC236}">
                  <a16:creationId xmlns:a16="http://schemas.microsoft.com/office/drawing/2014/main" id="{02F1F4F5-50DA-8081-566D-3C1BC42F7CC1}"/>
                </a:ext>
              </a:extLst>
            </p:cNvPr>
            <p:cNvSpPr/>
            <p:nvPr/>
          </p:nvSpPr>
          <p:spPr>
            <a:xfrm rot="20580589">
              <a:off x="9074610" y="2194577"/>
              <a:ext cx="505427" cy="50542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7" name="Round Same Side Corner Rectangle 3">
              <a:extLst>
                <a:ext uri="{FF2B5EF4-FFF2-40B4-BE49-F238E27FC236}">
                  <a16:creationId xmlns:a16="http://schemas.microsoft.com/office/drawing/2014/main" id="{05AE3939-01D3-287F-F04A-1F5FEC874461}"/>
                </a:ext>
              </a:extLst>
            </p:cNvPr>
            <p:cNvSpPr/>
            <p:nvPr/>
          </p:nvSpPr>
          <p:spPr>
            <a:xfrm>
              <a:off x="8900186" y="3494231"/>
              <a:ext cx="1086478" cy="73615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27" name="Chord 26">
              <a:extLst>
                <a:ext uri="{FF2B5EF4-FFF2-40B4-BE49-F238E27FC236}">
                  <a16:creationId xmlns:a16="http://schemas.microsoft.com/office/drawing/2014/main" id="{A72388CF-A0B3-13B4-24FD-AAB6F212E7AA}"/>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0" name="Block Arc 29">
              <a:extLst>
                <a:ext uri="{FF2B5EF4-FFF2-40B4-BE49-F238E27FC236}">
                  <a16:creationId xmlns:a16="http://schemas.microsoft.com/office/drawing/2014/main" id="{89AEFBB3-C4CC-6C2C-1E9B-869D74415195}"/>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34" name="Rectangle: Rounded Corners 33">
              <a:extLst>
                <a:ext uri="{FF2B5EF4-FFF2-40B4-BE49-F238E27FC236}">
                  <a16:creationId xmlns:a16="http://schemas.microsoft.com/office/drawing/2014/main" id="{0D15473F-881A-80A2-E301-B03C2DAFE171}"/>
                </a:ext>
              </a:extLst>
            </p:cNvPr>
            <p:cNvSpPr/>
            <p:nvPr/>
          </p:nvSpPr>
          <p:spPr>
            <a:xfrm rot="724728">
              <a:off x="9397092" y="1953649"/>
              <a:ext cx="505427" cy="50542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6" name="Block Arc 35">
              <a:extLst>
                <a:ext uri="{FF2B5EF4-FFF2-40B4-BE49-F238E27FC236}">
                  <a16:creationId xmlns:a16="http://schemas.microsoft.com/office/drawing/2014/main" id="{730538D3-BF61-4486-028E-1C749C56EC01}"/>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
        <p:nvSpPr>
          <p:cNvPr id="39" name="Rectangle 38">
            <a:extLst>
              <a:ext uri="{FF2B5EF4-FFF2-40B4-BE49-F238E27FC236}">
                <a16:creationId xmlns:a16="http://schemas.microsoft.com/office/drawing/2014/main" id="{95DCEA8F-74B6-9931-462F-DBCE7EA419C6}"/>
              </a:ext>
            </a:extLst>
          </p:cNvPr>
          <p:cNvSpPr/>
          <p:nvPr/>
        </p:nvSpPr>
        <p:spPr>
          <a:xfrm rot="19348419">
            <a:off x="2485093" y="2421859"/>
            <a:ext cx="121581" cy="150212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Tree>
    <p:extLst>
      <p:ext uri="{BB962C8B-B14F-4D97-AF65-F5344CB8AC3E}">
        <p14:creationId xmlns:p14="http://schemas.microsoft.com/office/powerpoint/2010/main" val="191058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dirty="0">
                <a:latin typeface="Calibri" panose="020F0502020204030204" pitchFamily="34" charset="0"/>
                <a:cs typeface="Calibri" panose="020F0502020204030204" pitchFamily="34" charset="0"/>
              </a:rPr>
              <a:t>تلقي </a:t>
            </a:r>
            <a:r>
              <a:rPr lang="ar-SA" dirty="0">
                <a:latin typeface="Calibri" panose="020F0502020204030204" pitchFamily="34" charset="0"/>
                <a:cs typeface="Calibri" panose="020F0502020204030204" pitchFamily="34" charset="0"/>
              </a:rPr>
              <a:t>الملاحظات </a:t>
            </a:r>
            <a:r>
              <a:rPr lang="en-GB" dirty="0">
                <a:latin typeface="Calibri" panose="020F0502020204030204" pitchFamily="34" charset="0"/>
                <a:cs typeface="Calibri" panose="020F0502020204030204" pitchFamily="34" charset="0"/>
              </a:rPr>
              <a:t>لزيادة الوعي الذاتي</a:t>
            </a:r>
            <a:r>
              <a:rPr lang="ar-SA" dirty="0">
                <a:latin typeface="Calibri" panose="020F0502020204030204" pitchFamily="34" charset="0"/>
                <a:cs typeface="Calibri" panose="020F0502020204030204" pitchFamily="34" charset="0"/>
              </a:rPr>
              <a:t> لدينا</a:t>
            </a:r>
            <a:endParaRPr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3FDF9220-5361-F488-8084-B0A7959D6D4F}"/>
              </a:ext>
            </a:extLst>
          </p:cNvPr>
          <p:cNvGrpSpPr/>
          <p:nvPr/>
        </p:nvGrpSpPr>
        <p:grpSpPr>
          <a:xfrm>
            <a:off x="1071365" y="2114493"/>
            <a:ext cx="2356853" cy="2397411"/>
            <a:chOff x="1143655" y="2517569"/>
            <a:chExt cx="1049034" cy="1067086"/>
          </a:xfrm>
        </p:grpSpPr>
        <p:sp>
          <p:nvSpPr>
            <p:cNvPr id="4" name="Speech Bubble: Rectangle with Corners Rounded 3">
              <a:extLst>
                <a:ext uri="{FF2B5EF4-FFF2-40B4-BE49-F238E27FC236}">
                  <a16:creationId xmlns:a16="http://schemas.microsoft.com/office/drawing/2014/main" id="{8B60D1EA-E19A-E371-FEB5-5154AD928B88}"/>
                </a:ext>
              </a:extLst>
            </p:cNvPr>
            <p:cNvSpPr/>
            <p:nvPr/>
          </p:nvSpPr>
          <p:spPr>
            <a:xfrm>
              <a:off x="1143655" y="2517569"/>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Speech Bubble: Rectangle with Corners Rounded 4">
              <a:extLst>
                <a:ext uri="{FF2B5EF4-FFF2-40B4-BE49-F238E27FC236}">
                  <a16:creationId xmlns:a16="http://schemas.microsoft.com/office/drawing/2014/main" id="{113CAE13-13F1-E360-FF8D-480117661518}"/>
                </a:ext>
              </a:extLst>
            </p:cNvPr>
            <p:cNvSpPr/>
            <p:nvPr/>
          </p:nvSpPr>
          <p:spPr>
            <a:xfrm>
              <a:off x="1519164" y="3133393"/>
              <a:ext cx="673525" cy="451262"/>
            </a:xfrm>
            <a:prstGeom prst="wedgeRoundRectCallout">
              <a:avLst>
                <a:gd name="adj1" fmla="val -36701"/>
                <a:gd name="adj2" fmla="val 80922"/>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
        <p:nvSpPr>
          <p:cNvPr id="10" name="TextBox 9">
            <a:extLst>
              <a:ext uri="{FF2B5EF4-FFF2-40B4-BE49-F238E27FC236}">
                <a16:creationId xmlns:a16="http://schemas.microsoft.com/office/drawing/2014/main" id="{B39FDB00-A944-BB64-6E12-D266D2E7964C}"/>
              </a:ext>
            </a:extLst>
          </p:cNvPr>
          <p:cNvSpPr txBox="1"/>
          <p:nvPr/>
        </p:nvSpPr>
        <p:spPr>
          <a:xfrm>
            <a:off x="7724292" y="1657560"/>
            <a:ext cx="3396343" cy="3224985"/>
          </a:xfrm>
          <a:prstGeom prst="rect">
            <a:avLst/>
          </a:prstGeom>
          <a:noFill/>
        </p:spPr>
        <p:txBody>
          <a:bodyPr wrap="square">
            <a:spAutoFit/>
          </a:bodyPr>
          <a:lstStyle/>
          <a:p>
            <a:pPr marR="0" lvl="0" algn="r" rtl="1">
              <a:lnSpc>
                <a:spcPct val="107000"/>
              </a:lnSpc>
              <a:spcBef>
                <a:spcPts val="0"/>
              </a:spcBef>
              <a:spcAft>
                <a:spcPts val="0"/>
              </a:spcAft>
              <a:buClr>
                <a:srgbClr val="000000"/>
              </a:buClr>
              <a:buSzPts val="3600"/>
            </a:pPr>
            <a:r>
              <a:rPr lang="en-GB" sz="2400" dirty="0">
                <a:solidFill>
                  <a:srgbClr val="000000"/>
                </a:solidFill>
                <a:latin typeface="Calibri" panose="020F0502020204030204" pitchFamily="34" charset="0"/>
                <a:ea typeface="Calibri"/>
                <a:cs typeface="Calibri" panose="020F0502020204030204" pitchFamily="34" charset="0"/>
                <a:sym typeface="Calibri"/>
              </a:rPr>
              <a:t>استخدام </a:t>
            </a: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أداة </a:t>
            </a: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التأمل</a:t>
            </a: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a:t>
            </a: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ماذا ، وماذا في ذلك ، وماذا الآن</a:t>
            </a: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a:t>
            </a:r>
            <a:endPar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R="0" lvl="0" algn="r" rtl="1">
              <a:lnSpc>
                <a:spcPct val="107000"/>
              </a:lnSpc>
              <a:spcBef>
                <a:spcPts val="0"/>
              </a:spcBef>
              <a:spcAft>
                <a:spcPts val="0"/>
              </a:spcAft>
              <a:buClr>
                <a:srgbClr val="000000"/>
              </a:buClr>
              <a:buSzPts val="3600"/>
            </a:pPr>
            <a:endParaRPr lang="en-GB" sz="2400" dirty="0">
              <a:solidFill>
                <a:srgbClr val="000000"/>
              </a:solidFill>
              <a:latin typeface="Calibri" panose="020F0502020204030204" pitchFamily="34" charset="0"/>
              <a:ea typeface="Calibri"/>
              <a:cs typeface="Calibri" panose="020F0502020204030204" pitchFamily="34" charset="0"/>
              <a:sym typeface="Calibri"/>
            </a:endParaRPr>
          </a:p>
          <a:p>
            <a:pPr algn="r" rtl="1">
              <a:lnSpc>
                <a:spcPct val="107000"/>
              </a:lnSpc>
              <a:buClr>
                <a:srgbClr val="000000"/>
              </a:buClr>
              <a:buSzPts val="3600"/>
            </a:pP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مشاركة</a:t>
            </a: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 المخاوف أو الخبرات أو المشاعر</a:t>
            </a:r>
          </a:p>
          <a:p>
            <a:pPr algn="r" rtl="1">
              <a:lnSpc>
                <a:spcPct val="107000"/>
              </a:lnSpc>
              <a:buClr>
                <a:srgbClr val="000000"/>
              </a:buClr>
              <a:buSzPts val="3600"/>
            </a:pPr>
            <a:endParaRPr lang="en-GB" sz="2400" dirty="0">
              <a:solidFill>
                <a:srgbClr val="000000"/>
              </a:solidFill>
              <a:latin typeface="Calibri" panose="020F0502020204030204" pitchFamily="34" charset="0"/>
              <a:ea typeface="Calibri"/>
              <a:cs typeface="Calibri" panose="020F0502020204030204" pitchFamily="34" charset="0"/>
              <a:sym typeface="Calibri"/>
            </a:endParaRPr>
          </a:p>
          <a:p>
            <a:pPr algn="r" rtl="1">
              <a:lnSpc>
                <a:spcPct val="107000"/>
              </a:lnSpc>
              <a:buClr>
                <a:srgbClr val="000000"/>
              </a:buClr>
              <a:buSzPts val="3600"/>
            </a:pP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امتلاك ال</a:t>
            </a:r>
            <a:r>
              <a:rPr lang="en-US" sz="2400" b="0" u="none" strike="noStrike" cap="none" dirty="0">
                <a:solidFill>
                  <a:srgbClr val="000000"/>
                </a:solidFill>
                <a:latin typeface="Calibri" panose="020F0502020204030204" pitchFamily="34" charset="0"/>
                <a:ea typeface="Calibri"/>
                <a:cs typeface="Calibri" panose="020F0502020204030204" pitchFamily="34" charset="0"/>
                <a:sym typeface="Calibri"/>
              </a:rPr>
              <a:t>موقف </a:t>
            </a: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ال</a:t>
            </a:r>
            <a:r>
              <a:rPr lang="en-US" sz="2400" b="0" u="none" strike="noStrike" cap="none" dirty="0">
                <a:solidFill>
                  <a:srgbClr val="000000"/>
                </a:solidFill>
                <a:latin typeface="Calibri" panose="020F0502020204030204" pitchFamily="34" charset="0"/>
                <a:ea typeface="Calibri"/>
                <a:cs typeface="Calibri" panose="020F0502020204030204" pitchFamily="34" charset="0"/>
                <a:sym typeface="Calibri"/>
              </a:rPr>
              <a:t>منفتح وا</a:t>
            </a:r>
            <a:r>
              <a:rPr lang="ar-SA" sz="2400" b="0" u="none" strike="noStrike" cap="none" dirty="0">
                <a:solidFill>
                  <a:srgbClr val="000000"/>
                </a:solidFill>
                <a:latin typeface="Calibri" panose="020F0502020204030204" pitchFamily="34" charset="0"/>
                <a:ea typeface="Calibri"/>
                <a:cs typeface="Calibri" panose="020F0502020204030204" pitchFamily="34" charset="0"/>
                <a:sym typeface="Calibri"/>
              </a:rPr>
              <a:t>لا</a:t>
            </a:r>
            <a:r>
              <a:rPr lang="en-US"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ستعداد للتعلم</a:t>
            </a:r>
          </a:p>
        </p:txBody>
      </p:sp>
      <p:sp>
        <p:nvSpPr>
          <p:cNvPr id="11" name="TextBox 10">
            <a:extLst>
              <a:ext uri="{FF2B5EF4-FFF2-40B4-BE49-F238E27FC236}">
                <a16:creationId xmlns:a16="http://schemas.microsoft.com/office/drawing/2014/main" id="{99AD3911-585B-C5E6-3668-24DBEFAB0E10}"/>
              </a:ext>
            </a:extLst>
          </p:cNvPr>
          <p:cNvSpPr txBox="1"/>
          <p:nvPr/>
        </p:nvSpPr>
        <p:spPr>
          <a:xfrm>
            <a:off x="3484297" y="1799227"/>
            <a:ext cx="3396343" cy="2434641"/>
          </a:xfrm>
          <a:prstGeom prst="rect">
            <a:avLst/>
          </a:prstGeom>
          <a:noFill/>
        </p:spPr>
        <p:txBody>
          <a:bodyPr wrap="square">
            <a:spAutoFit/>
          </a:bodyPr>
          <a:lstStyle/>
          <a:p>
            <a:pPr marR="0" lvl="0" algn="r" rtl="1">
              <a:lnSpc>
                <a:spcPct val="107000"/>
              </a:lnSpc>
              <a:spcBef>
                <a:spcPts val="0"/>
              </a:spcBef>
              <a:spcAft>
                <a:spcPts val="0"/>
              </a:spcAft>
              <a:buClr>
                <a:srgbClr val="000000"/>
              </a:buClr>
              <a:buSzPts val="3600"/>
            </a:pP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طلب آراء الآخرين:</a:t>
            </a:r>
          </a:p>
          <a:p>
            <a:pPr lvl="1" indent="-457200" algn="r" rtl="1">
              <a:lnSpc>
                <a:spcPct val="107000"/>
              </a:lnSpc>
              <a:buClr>
                <a:srgbClr val="000000"/>
              </a:buClr>
              <a:buSzPts val="3600"/>
              <a:buFont typeface="Arial" panose="020B0604020202020204" pitchFamily="34" charset="0"/>
              <a:buChar char="•"/>
            </a:pPr>
            <a:r>
              <a:rPr lang="en-GB" sz="2400" b="0" u="none" strike="noStrike" cap="none" dirty="0">
                <a:solidFill>
                  <a:srgbClr val="000000"/>
                </a:solidFill>
                <a:latin typeface="Calibri" panose="020F0502020204030204" pitchFamily="34" charset="0"/>
                <a:ea typeface="Calibri"/>
                <a:cs typeface="Calibri" panose="020F0502020204030204" pitchFamily="34" charset="0"/>
                <a:sym typeface="Calibri"/>
              </a:rPr>
              <a:t>المشرف وأعضاء الفريق والمدير المباشر</a:t>
            </a:r>
          </a:p>
          <a:p>
            <a:pPr lvl="1" indent="-457200" algn="r" rtl="1">
              <a:lnSpc>
                <a:spcPct val="107000"/>
              </a:lnSpc>
              <a:buClr>
                <a:srgbClr val="000000"/>
              </a:buClr>
              <a:buSzPts val="3600"/>
              <a:buFont typeface="Arial" panose="020B0604020202020204" pitchFamily="34" charset="0"/>
              <a:buChar char="•"/>
            </a:pPr>
            <a:r>
              <a:rPr lang="en-GB" sz="2400" dirty="0">
                <a:latin typeface="Calibri" panose="020F0502020204030204" pitchFamily="34" charset="0"/>
                <a:ea typeface="Calibri"/>
                <a:cs typeface="Calibri" panose="020F0502020204030204" pitchFamily="34" charset="0"/>
                <a:sym typeface="Calibri"/>
              </a:rPr>
              <a:t>الأطفال أو </a:t>
            </a:r>
            <a:r>
              <a:rPr lang="ar-SA" sz="2400" dirty="0">
                <a:latin typeface="Calibri" panose="020F0502020204030204" pitchFamily="34" charset="0"/>
                <a:ea typeface="Calibri"/>
                <a:cs typeface="Calibri" panose="020F0502020204030204" pitchFamily="34" charset="0"/>
                <a:sym typeface="Calibri"/>
              </a:rPr>
              <a:t>الوالدين</a:t>
            </a:r>
            <a:r>
              <a:rPr lang="en-GB" sz="2400" dirty="0">
                <a:latin typeface="Calibri" panose="020F0502020204030204" pitchFamily="34" charset="0"/>
                <a:ea typeface="Calibri"/>
                <a:cs typeface="Calibri" panose="020F0502020204030204" pitchFamily="34" charset="0"/>
                <a:sym typeface="Calibri"/>
              </a:rPr>
              <a:t> أو مقدم</a:t>
            </a:r>
            <a:r>
              <a:rPr lang="ar-SA" sz="2400" dirty="0">
                <a:latin typeface="Calibri" panose="020F0502020204030204" pitchFamily="34" charset="0"/>
                <a:ea typeface="Calibri"/>
                <a:cs typeface="Calibri" panose="020F0502020204030204" pitchFamily="34" charset="0"/>
                <a:sym typeface="Calibri"/>
              </a:rPr>
              <a:t>ي</a:t>
            </a:r>
            <a:r>
              <a:rPr lang="en-GB" sz="2400" dirty="0">
                <a:latin typeface="Calibri" panose="020F0502020204030204" pitchFamily="34" charset="0"/>
                <a:ea typeface="Calibri"/>
                <a:cs typeface="Calibri" panose="020F0502020204030204" pitchFamily="34" charset="0"/>
                <a:sym typeface="Calibri"/>
              </a:rPr>
              <a:t> الرعاية أو البالغ</a:t>
            </a:r>
            <a:r>
              <a:rPr lang="ar-SA" sz="2400" dirty="0">
                <a:latin typeface="Calibri" panose="020F0502020204030204" pitchFamily="34" charset="0"/>
                <a:ea typeface="Calibri"/>
                <a:cs typeface="Calibri" panose="020F0502020204030204" pitchFamily="34" charset="0"/>
                <a:sym typeface="Calibri"/>
              </a:rPr>
              <a:t>ي</a:t>
            </a:r>
            <a:r>
              <a:rPr lang="en-GB" sz="2400" dirty="0">
                <a:latin typeface="Calibri" panose="020F0502020204030204" pitchFamily="34" charset="0"/>
                <a:ea typeface="Calibri"/>
                <a:cs typeface="Calibri" panose="020F0502020204030204" pitchFamily="34" charset="0"/>
                <a:sym typeface="Calibri"/>
              </a:rPr>
              <a:t>ن الموثوق بهم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7F9B118-63D1-0C0A-D75F-71EB38186F1A}"/>
              </a:ext>
            </a:extLst>
          </p:cNvPr>
          <p:cNvSpPr/>
          <p:nvPr/>
        </p:nvSpPr>
        <p:spPr>
          <a:xfrm>
            <a:off x="1060532" y="1698171"/>
            <a:ext cx="5499925" cy="33818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تأثير المشاعر</a:t>
            </a:r>
            <a:endParaRPr lang="en-BE">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E4D7553-E54D-D8D9-7B43-BAB3F64C787B}"/>
              </a:ext>
            </a:extLst>
          </p:cNvPr>
          <p:cNvSpPr txBox="1"/>
          <p:nvPr/>
        </p:nvSpPr>
        <p:spPr>
          <a:xfrm>
            <a:off x="1370567" y="2558088"/>
            <a:ext cx="2394858" cy="1200329"/>
          </a:xfrm>
          <a:prstGeom prst="rect">
            <a:avLst/>
          </a:prstGeom>
          <a:noFill/>
        </p:spPr>
        <p:txBody>
          <a:bodyPr wrap="square" rtlCol="0">
            <a:spAutoFit/>
          </a:bodyPr>
          <a:lstStyle/>
          <a:p>
            <a:pPr algn="r" rtl="1"/>
            <a:r>
              <a:rPr lang="en-GB" sz="2400" b="1" dirty="0">
                <a:latin typeface="Calibri" panose="020F0502020204030204" pitchFamily="34" charset="0"/>
                <a:cs typeface="Calibri" panose="020F0502020204030204" pitchFamily="34" charset="0"/>
              </a:rPr>
              <a:t>تؤثر العواطف والتوتر على تفكيرنا و</a:t>
            </a:r>
            <a:r>
              <a:rPr lang="en-GB" sz="2400" b="1" dirty="0" err="1">
                <a:latin typeface="Calibri" panose="020F0502020204030204" pitchFamily="34" charset="0"/>
                <a:cs typeface="Calibri" panose="020F0502020204030204" pitchFamily="34" charset="0"/>
              </a:rPr>
              <a:t>سلوك</a:t>
            </a:r>
            <a:r>
              <a:rPr lang="ar-SA" sz="2400" b="1" dirty="0" err="1">
                <a:latin typeface="Calibri" panose="020F0502020204030204" pitchFamily="34" charset="0"/>
                <a:cs typeface="Calibri" panose="020F0502020204030204" pitchFamily="34" charset="0"/>
              </a:rPr>
              <a:t>نا</a:t>
            </a:r>
            <a:r>
              <a:rPr lang="en-GB" sz="2400" b="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13B163EC-08D5-E260-CE06-EDBE077A3849}"/>
              </a:ext>
            </a:extLst>
          </p:cNvPr>
          <p:cNvSpPr txBox="1"/>
          <p:nvPr/>
        </p:nvSpPr>
        <p:spPr>
          <a:xfrm>
            <a:off x="741218" y="5560739"/>
            <a:ext cx="10709563" cy="307777"/>
          </a:xfrm>
          <a:prstGeom prst="rect">
            <a:avLst/>
          </a:prstGeom>
          <a:noFill/>
        </p:spPr>
        <p:txBody>
          <a:bodyPr wrap="square">
            <a:spAutoFit/>
          </a:bodyPr>
          <a:lstStyle/>
          <a:p>
            <a:pPr algn="r" rtl="1"/>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Tyng CM، Amin HU، Saad MNM، Malik AS. </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تأثيرات العاطفة على التعلم والذاكرة.</a:t>
            </a:r>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الجبهة النفسية.</a:t>
            </a:r>
            <a:r>
              <a:rPr lang="ar-SA"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(٢٤ أغسطس ٢٠١٧)</a:t>
            </a:r>
            <a:endPar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062E440-7E3A-2FEF-F348-57EFFCF728BB}"/>
              </a:ext>
            </a:extLst>
          </p:cNvPr>
          <p:cNvSpPr txBox="1"/>
          <p:nvPr/>
        </p:nvSpPr>
        <p:spPr>
          <a:xfrm>
            <a:off x="7301178" y="2255073"/>
            <a:ext cx="3830290" cy="2308324"/>
          </a:xfrm>
          <a:prstGeom prst="rect">
            <a:avLst/>
          </a:prstGeom>
          <a:noFill/>
        </p:spPr>
        <p:txBody>
          <a:bodyPr wrap="square" rtlCol="0">
            <a:spAutoFit/>
          </a:bodyPr>
          <a:lstStyle/>
          <a:p>
            <a:pPr algn="r" rtl="1"/>
            <a:r>
              <a:rPr lang="en-GB" sz="2400" dirty="0">
                <a:latin typeface="Calibri" panose="020F0502020204030204" pitchFamily="34" charset="0"/>
                <a:cs typeface="Calibri" panose="020F0502020204030204" pitchFamily="34" charset="0"/>
              </a:rPr>
              <a:t> تؤثر</a:t>
            </a:r>
            <a:r>
              <a:rPr lang="ar-SA" sz="2400" dirty="0">
                <a:latin typeface="Calibri" panose="020F0502020204030204" pitchFamily="34" charset="0"/>
                <a:cs typeface="Calibri" panose="020F0502020204030204" pitchFamily="34" charset="0"/>
              </a:rPr>
              <a:t> على</a:t>
            </a:r>
            <a:r>
              <a:rPr lang="en-GB" sz="2400" dirty="0">
                <a:latin typeface="Calibri" panose="020F0502020204030204" pitchFamily="34" charset="0"/>
                <a:cs typeface="Calibri" panose="020F0502020204030204" pitchFamily="34" charset="0"/>
              </a:rPr>
              <a:t>:</a:t>
            </a:r>
          </a:p>
          <a:p>
            <a:pPr marL="342900" indent="-3429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ا</a:t>
            </a:r>
            <a:r>
              <a:rPr lang="ar-SA" sz="2400" dirty="0">
                <a:latin typeface="Calibri" panose="020F0502020204030204" pitchFamily="34" charset="0"/>
                <a:cs typeface="Calibri" panose="020F0502020204030204" pitchFamily="34" charset="0"/>
              </a:rPr>
              <a:t>لا</a:t>
            </a:r>
            <a:r>
              <a:rPr lang="en-GB" sz="2400" dirty="0">
                <a:latin typeface="Calibri" panose="020F0502020204030204" pitchFamily="34" charset="0"/>
                <a:cs typeface="Calibri" panose="020F0502020204030204" pitchFamily="34" charset="0"/>
              </a:rPr>
              <a:t>نتباه</a:t>
            </a:r>
          </a:p>
          <a:p>
            <a:pPr marL="342900" indent="-342900" algn="r" rtl="1">
              <a:buFont typeface="Arial" panose="020B0604020202020204" pitchFamily="34" charset="0"/>
              <a:buChar char="•"/>
            </a:pPr>
            <a:r>
              <a:rPr lang="ar-SA" sz="2400" dirty="0">
                <a:latin typeface="Calibri" panose="020F0502020204030204" pitchFamily="34" charset="0"/>
                <a:cs typeface="Calibri" panose="020F0502020204030204" pitchFamily="34" charset="0"/>
              </a:rPr>
              <a:t>الفهم</a:t>
            </a:r>
            <a:endParaRPr lang="en-GB" sz="2400" dirty="0">
              <a:latin typeface="Calibri" panose="020F0502020204030204" pitchFamily="34" charset="0"/>
              <a:cs typeface="Calibri" panose="020F0502020204030204" pitchFamily="34" charset="0"/>
            </a:endParaRPr>
          </a:p>
          <a:p>
            <a:pPr marL="342900" indent="-3429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التعلم والذاكرة</a:t>
            </a:r>
          </a:p>
          <a:p>
            <a:pPr marL="342900" indent="-3429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صنع القرار</a:t>
            </a:r>
          </a:p>
          <a:p>
            <a:pPr marL="342900" indent="-342900" algn="r" rtl="1">
              <a:buFont typeface="Arial" panose="020B0604020202020204" pitchFamily="34" charset="0"/>
              <a:buChar char="•"/>
            </a:pPr>
            <a:r>
              <a:rPr lang="en-GB" sz="2400" dirty="0">
                <a:latin typeface="Calibri" panose="020F0502020204030204" pitchFamily="34" charset="0"/>
                <a:cs typeface="Calibri" panose="020F0502020204030204" pitchFamily="34" charset="0"/>
              </a:rPr>
              <a:t>حل المشاكل</a:t>
            </a:r>
          </a:p>
        </p:txBody>
      </p:sp>
      <p:grpSp>
        <p:nvGrpSpPr>
          <p:cNvPr id="7" name="Group 6">
            <a:extLst>
              <a:ext uri="{FF2B5EF4-FFF2-40B4-BE49-F238E27FC236}">
                <a16:creationId xmlns:a16="http://schemas.microsoft.com/office/drawing/2014/main" id="{4675D95B-579C-131E-7D83-A6B45E704197}"/>
              </a:ext>
            </a:extLst>
          </p:cNvPr>
          <p:cNvGrpSpPr/>
          <p:nvPr/>
        </p:nvGrpSpPr>
        <p:grpSpPr>
          <a:xfrm>
            <a:off x="4318208" y="2094712"/>
            <a:ext cx="3190754" cy="2526139"/>
            <a:chOff x="8886140" y="2128856"/>
            <a:chExt cx="2458554" cy="1946452"/>
          </a:xfrm>
          <a:solidFill>
            <a:schemeClr val="accent2">
              <a:lumMod val="75000"/>
            </a:schemeClr>
          </a:solidFill>
        </p:grpSpPr>
        <p:grpSp>
          <p:nvGrpSpPr>
            <p:cNvPr id="8" name="Group 7">
              <a:extLst>
                <a:ext uri="{FF2B5EF4-FFF2-40B4-BE49-F238E27FC236}">
                  <a16:creationId xmlns:a16="http://schemas.microsoft.com/office/drawing/2014/main" id="{4B63A1DB-4AE1-A351-3009-4C65E4B2A32E}"/>
                </a:ext>
              </a:extLst>
            </p:cNvPr>
            <p:cNvGrpSpPr/>
            <p:nvPr/>
          </p:nvGrpSpPr>
          <p:grpSpPr>
            <a:xfrm>
              <a:off x="9892149" y="2128856"/>
              <a:ext cx="1452545" cy="1452545"/>
              <a:chOff x="9854276" y="2446764"/>
              <a:chExt cx="1691138" cy="1691138"/>
            </a:xfrm>
            <a:grpFill/>
          </p:grpSpPr>
          <p:pic>
            <p:nvPicPr>
              <p:cNvPr id="11" name="Graphic 10" descr="Head with gears with solid fill">
                <a:extLst>
                  <a:ext uri="{FF2B5EF4-FFF2-40B4-BE49-F238E27FC236}">
                    <a16:creationId xmlns:a16="http://schemas.microsoft.com/office/drawing/2014/main" id="{4D5F41CC-4718-653D-3235-A6DB27AE70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2" name="Oval 11">
                <a:extLst>
                  <a:ext uri="{FF2B5EF4-FFF2-40B4-BE49-F238E27FC236}">
                    <a16:creationId xmlns:a16="http://schemas.microsoft.com/office/drawing/2014/main" id="{96FE1E1A-2063-D2D2-F05F-D907239A271D}"/>
                  </a:ext>
                </a:extLst>
              </p:cNvPr>
              <p:cNvSpPr/>
              <p:nvPr/>
            </p:nvSpPr>
            <p:spPr>
              <a:xfrm>
                <a:off x="10149995" y="2618375"/>
                <a:ext cx="927324" cy="9273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
          <p:nvSpPr>
            <p:cNvPr id="9" name="Heart 8">
              <a:extLst>
                <a:ext uri="{FF2B5EF4-FFF2-40B4-BE49-F238E27FC236}">
                  <a16:creationId xmlns:a16="http://schemas.microsoft.com/office/drawing/2014/main" id="{667490DB-DB3E-978B-AE43-D980CE555C29}"/>
                </a:ext>
              </a:extLst>
            </p:cNvPr>
            <p:cNvSpPr/>
            <p:nvPr/>
          </p:nvSpPr>
          <p:spPr>
            <a:xfrm>
              <a:off x="8886140" y="3141728"/>
              <a:ext cx="1044952" cy="93358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Freeform: Shape 9">
              <a:extLst>
                <a:ext uri="{FF2B5EF4-FFF2-40B4-BE49-F238E27FC236}">
                  <a16:creationId xmlns:a16="http://schemas.microsoft.com/office/drawing/2014/main" id="{16F852C6-C1C5-0EC3-1F85-8E4CD81A33C2}"/>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Tree>
    <p:extLst>
      <p:ext uri="{BB962C8B-B14F-4D97-AF65-F5344CB8AC3E}">
        <p14:creationId xmlns:p14="http://schemas.microsoft.com/office/powerpoint/2010/main" val="317533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6">
            <a:extLst>
              <a:ext uri="{FF2B5EF4-FFF2-40B4-BE49-F238E27FC236}">
                <a16:creationId xmlns:a16="http://schemas.microsoft.com/office/drawing/2014/main" id="{EAC8B68B-84DC-858B-6D4A-0335D7717F24}"/>
              </a:ext>
            </a:extLst>
          </p:cNvPr>
          <p:cNvSpPr/>
          <p:nvPr/>
        </p:nvSpPr>
        <p:spPr>
          <a:xfrm>
            <a:off x="4391567" y="3926223"/>
            <a:ext cx="1711708" cy="1445623"/>
          </a:xfrm>
          <a:prstGeom prst="wedgeRoundRectCallout">
            <a:avLst>
              <a:gd name="adj1" fmla="val -61221"/>
              <a:gd name="adj2" fmla="val -2629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5" name="Oval 44">
            <a:extLst>
              <a:ext uri="{FF2B5EF4-FFF2-40B4-BE49-F238E27FC236}">
                <a16:creationId xmlns:a16="http://schemas.microsoft.com/office/drawing/2014/main" id="{0241702B-EDE8-6738-190F-084D28196EB2}"/>
              </a:ext>
            </a:extLst>
          </p:cNvPr>
          <p:cNvSpPr/>
          <p:nvPr/>
        </p:nvSpPr>
        <p:spPr>
          <a:xfrm>
            <a:off x="1510801" y="1788925"/>
            <a:ext cx="2816080" cy="275243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432FF27-A7F6-5F85-3B6A-531EC27FEFEE}"/>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الوعي العاطفي</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7F3AA58-0113-113B-EBF3-CB8BB1B31A36}"/>
              </a:ext>
            </a:extLst>
          </p:cNvPr>
          <p:cNvSpPr txBox="1"/>
          <p:nvPr/>
        </p:nvSpPr>
        <p:spPr>
          <a:xfrm>
            <a:off x="8233009" y="4927292"/>
            <a:ext cx="2252749" cy="430887"/>
          </a:xfrm>
          <a:prstGeom prst="rect">
            <a:avLst/>
          </a:prstGeom>
          <a:noFill/>
        </p:spPr>
        <p:txBody>
          <a:bodyPr wrap="square" rtlCol="0">
            <a:spAutoFit/>
          </a:bodyPr>
          <a:lstStyle/>
          <a:p>
            <a:pPr algn="ctr" rtl="1"/>
            <a:r>
              <a:rPr lang="en-GB" sz="2200" dirty="0">
                <a:latin typeface="Calibri" panose="020F0502020204030204" pitchFamily="34" charset="0"/>
                <a:cs typeface="Calibri" panose="020F0502020204030204" pitchFamily="34" charset="0"/>
              </a:rPr>
              <a:t>تعرف على مشاعرك</a:t>
            </a:r>
            <a:endParaRPr lang="en-BE" sz="2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C628686-11D0-698A-911F-F02CB18F298B}"/>
              </a:ext>
            </a:extLst>
          </p:cNvPr>
          <p:cNvSpPr txBox="1"/>
          <p:nvPr/>
        </p:nvSpPr>
        <p:spPr>
          <a:xfrm>
            <a:off x="4564389" y="4205183"/>
            <a:ext cx="1360755" cy="923330"/>
          </a:xfrm>
          <a:prstGeom prst="rect">
            <a:avLst/>
          </a:prstGeom>
          <a:noFill/>
        </p:spPr>
        <p:txBody>
          <a:bodyPr wrap="square" rtlCol="0">
            <a:spAutoFit/>
          </a:bodyPr>
          <a:lstStyle/>
          <a:p>
            <a:pPr algn="ctr" rtl="1"/>
            <a:r>
              <a:rPr lang="en-GB" dirty="0">
                <a:latin typeface="Calibri" panose="020F0502020204030204" pitchFamily="34" charset="0"/>
                <a:cs typeface="Calibri" panose="020F0502020204030204" pitchFamily="34" charset="0"/>
              </a:rPr>
              <a:t>يمكن </a:t>
            </a:r>
            <a:r>
              <a:rPr lang="ar-SA" dirty="0">
                <a:latin typeface="Calibri" panose="020F0502020204030204" pitchFamily="34" charset="0"/>
                <a:cs typeface="Calibri" panose="020F0502020204030204" pitchFamily="34" charset="0"/>
              </a:rPr>
              <a:t>لتسمية المشاعر </a:t>
            </a:r>
            <a:r>
              <a:rPr lang="en-GB" dirty="0">
                <a:latin typeface="Calibri" panose="020F0502020204030204" pitchFamily="34" charset="0"/>
                <a:cs typeface="Calibri" panose="020F0502020204030204" pitchFamily="34" charset="0"/>
              </a:rPr>
              <a:t>أن </a:t>
            </a:r>
            <a:r>
              <a:rPr lang="ar-SA" dirty="0">
                <a:latin typeface="Calibri" panose="020F0502020204030204" pitchFamily="34" charset="0"/>
                <a:cs typeface="Calibri" panose="020F0502020204030204" pitchFamily="34" charset="0"/>
              </a:rPr>
              <a:t>ت</a:t>
            </a:r>
            <a:r>
              <a:rPr lang="en-GB" dirty="0">
                <a:latin typeface="Calibri" panose="020F0502020204030204" pitchFamily="34" charset="0"/>
                <a:cs typeface="Calibri" panose="020F0502020204030204" pitchFamily="34" charset="0"/>
              </a:rPr>
              <a:t>ساعد!</a:t>
            </a:r>
            <a:r>
              <a:rPr lang="ar-SA" dirty="0">
                <a:latin typeface="Calibri" panose="020F0502020204030204" pitchFamily="34" charset="0"/>
                <a:cs typeface="Calibri" panose="020F0502020204030204" pitchFamily="34" charset="0"/>
              </a:rPr>
              <a:t> </a:t>
            </a:r>
            <a:endParaRPr lang="en-BE" dirty="0">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C40F91A1-C72D-9DDB-C07E-C1984B17F915}"/>
              </a:ext>
            </a:extLst>
          </p:cNvPr>
          <p:cNvSpPr/>
          <p:nvPr/>
        </p:nvSpPr>
        <p:spPr>
          <a:xfrm>
            <a:off x="7816448" y="1914412"/>
            <a:ext cx="2816080" cy="275243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5CA39A8-7198-8C80-8B76-92374A9DB10E}"/>
              </a:ext>
            </a:extLst>
          </p:cNvPr>
          <p:cNvSpPr txBox="1"/>
          <p:nvPr/>
        </p:nvSpPr>
        <p:spPr>
          <a:xfrm>
            <a:off x="748311" y="4711345"/>
            <a:ext cx="3590167" cy="769441"/>
          </a:xfrm>
          <a:prstGeom prst="rect">
            <a:avLst/>
          </a:prstGeom>
          <a:noFill/>
        </p:spPr>
        <p:txBody>
          <a:bodyPr wrap="square" rtlCol="0">
            <a:spAutoFit/>
          </a:bodyPr>
          <a:lstStyle/>
          <a:p>
            <a:pPr algn="ctr" rtl="1"/>
            <a:r>
              <a:rPr lang="en-GB" sz="2200" dirty="0">
                <a:latin typeface="Calibri" panose="020F0502020204030204" pitchFamily="34" charset="0"/>
                <a:cs typeface="Calibri" panose="020F0502020204030204" pitchFamily="34" charset="0"/>
              </a:rPr>
              <a:t>اسمح لنفسك بالشعور ومعالجة المشاعر</a:t>
            </a:r>
            <a:endParaRPr lang="en-BE" sz="2200"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065B10A8-03E9-A053-FA96-4A6F5BAD17F2}"/>
              </a:ext>
            </a:extLst>
          </p:cNvPr>
          <p:cNvGrpSpPr/>
          <p:nvPr/>
        </p:nvGrpSpPr>
        <p:grpSpPr>
          <a:xfrm>
            <a:off x="10228983" y="284714"/>
            <a:ext cx="1587872" cy="1368854"/>
            <a:chOff x="10228983" y="337468"/>
            <a:chExt cx="1587872" cy="1368854"/>
          </a:xfrm>
        </p:grpSpPr>
        <p:sp>
          <p:nvSpPr>
            <p:cNvPr id="12" name="Hexagon 11">
              <a:extLst>
                <a:ext uri="{FF2B5EF4-FFF2-40B4-BE49-F238E27FC236}">
                  <a16:creationId xmlns:a16="http://schemas.microsoft.com/office/drawing/2014/main" id="{5D547911-E375-7070-5BB7-5B5B9FC6A30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20D22ADF-D63F-96CD-13DE-80FE02FE291A}"/>
                </a:ext>
              </a:extLst>
            </p:cNvPr>
            <p:cNvGrpSpPr/>
            <p:nvPr/>
          </p:nvGrpSpPr>
          <p:grpSpPr>
            <a:xfrm>
              <a:off x="10741851" y="747986"/>
              <a:ext cx="562136" cy="634675"/>
              <a:chOff x="760175" y="830142"/>
              <a:chExt cx="867619" cy="979579"/>
            </a:xfrm>
          </p:grpSpPr>
          <p:sp>
            <p:nvSpPr>
              <p:cNvPr id="30" name="Rectangle 29">
                <a:extLst>
                  <a:ext uri="{FF2B5EF4-FFF2-40B4-BE49-F238E27FC236}">
                    <a16:creationId xmlns:a16="http://schemas.microsoft.com/office/drawing/2014/main" id="{41BE4FFB-6743-0220-B930-A5BEEB8A072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٢٩</a:t>
                </a:r>
                <a:endParaRPr lang="en-CA"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40321B4-3316-8CD8-A566-9AB4F6CC636F}"/>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pic>
        <p:nvPicPr>
          <p:cNvPr id="33" name="Graphic 32" descr="Walk with solid fill">
            <a:extLst>
              <a:ext uri="{FF2B5EF4-FFF2-40B4-BE49-F238E27FC236}">
                <a16:creationId xmlns:a16="http://schemas.microsoft.com/office/drawing/2014/main" id="{33E6FE96-C99B-AB4A-77C6-9DC5A93C0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5843" y="2066634"/>
            <a:ext cx="2084120" cy="2084120"/>
          </a:xfrm>
          <a:prstGeom prst="rect">
            <a:avLst/>
          </a:prstGeom>
        </p:spPr>
      </p:pic>
      <p:sp>
        <p:nvSpPr>
          <p:cNvPr id="34" name="Heart 33">
            <a:extLst>
              <a:ext uri="{FF2B5EF4-FFF2-40B4-BE49-F238E27FC236}">
                <a16:creationId xmlns:a16="http://schemas.microsoft.com/office/drawing/2014/main" id="{C402A4EE-9CC9-72C0-BEF4-B38EC28112A6}"/>
              </a:ext>
            </a:extLst>
          </p:cNvPr>
          <p:cNvSpPr/>
          <p:nvPr/>
        </p:nvSpPr>
        <p:spPr>
          <a:xfrm>
            <a:off x="9607374" y="2623576"/>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48" name="Group 47">
            <a:extLst>
              <a:ext uri="{FF2B5EF4-FFF2-40B4-BE49-F238E27FC236}">
                <a16:creationId xmlns:a16="http://schemas.microsoft.com/office/drawing/2014/main" id="{098300CC-BAFB-1650-1864-535CEEA3E77C}"/>
              </a:ext>
            </a:extLst>
          </p:cNvPr>
          <p:cNvGrpSpPr/>
          <p:nvPr/>
        </p:nvGrpSpPr>
        <p:grpSpPr>
          <a:xfrm>
            <a:off x="8235309" y="2229379"/>
            <a:ext cx="906609" cy="1871528"/>
            <a:chOff x="1651000" y="2396531"/>
            <a:chExt cx="906609" cy="1871528"/>
          </a:xfrm>
        </p:grpSpPr>
        <p:sp>
          <p:nvSpPr>
            <p:cNvPr id="43" name="Trapezoid 42">
              <a:extLst>
                <a:ext uri="{FF2B5EF4-FFF2-40B4-BE49-F238E27FC236}">
                  <a16:creationId xmlns:a16="http://schemas.microsoft.com/office/drawing/2014/main" id="{8A6C2D88-24D4-F47E-8097-2967DEADDA9B}"/>
                </a:ext>
              </a:extLst>
            </p:cNvPr>
            <p:cNvSpPr/>
            <p:nvPr/>
          </p:nvSpPr>
          <p:spPr>
            <a:xfrm rot="17446825">
              <a:off x="2191666" y="2358014"/>
              <a:ext cx="187869" cy="544017"/>
            </a:xfrm>
            <a:prstGeom prst="trapezoi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5" name="Oval 34">
              <a:extLst>
                <a:ext uri="{FF2B5EF4-FFF2-40B4-BE49-F238E27FC236}">
                  <a16:creationId xmlns:a16="http://schemas.microsoft.com/office/drawing/2014/main" id="{1CB7A386-2EFD-21B8-27E9-B70113799A02}"/>
                </a:ext>
              </a:extLst>
            </p:cNvPr>
            <p:cNvSpPr/>
            <p:nvPr/>
          </p:nvSpPr>
          <p:spPr>
            <a:xfrm>
              <a:off x="1651000" y="2396531"/>
              <a:ext cx="334158" cy="33415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7" name="Rectangle: Top Corners Rounded 36">
              <a:extLst>
                <a:ext uri="{FF2B5EF4-FFF2-40B4-BE49-F238E27FC236}">
                  <a16:creationId xmlns:a16="http://schemas.microsoft.com/office/drawing/2014/main" id="{E924771F-1A9B-A17A-EF73-7A2C32581C87}"/>
                </a:ext>
              </a:extLst>
            </p:cNvPr>
            <p:cNvSpPr/>
            <p:nvPr/>
          </p:nvSpPr>
          <p:spPr>
            <a:xfrm>
              <a:off x="1651000" y="2844157"/>
              <a:ext cx="334158" cy="7016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8" name="Rectangle: Top Corners Rounded 37">
              <a:extLst>
                <a:ext uri="{FF2B5EF4-FFF2-40B4-BE49-F238E27FC236}">
                  <a16:creationId xmlns:a16="http://schemas.microsoft.com/office/drawing/2014/main" id="{7AF7922A-D1A9-B2C3-5EF8-3578BFB15B14}"/>
                </a:ext>
              </a:extLst>
            </p:cNvPr>
            <p:cNvSpPr/>
            <p:nvPr/>
          </p:nvSpPr>
          <p:spPr>
            <a:xfrm rot="10800000">
              <a:off x="1651000" y="3545198"/>
              <a:ext cx="167079" cy="7016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9" name="Rectangle: Top Corners Rounded 38">
              <a:extLst>
                <a:ext uri="{FF2B5EF4-FFF2-40B4-BE49-F238E27FC236}">
                  <a16:creationId xmlns:a16="http://schemas.microsoft.com/office/drawing/2014/main" id="{9309BF4E-111C-08FE-70E7-3574DAC71903}"/>
                </a:ext>
              </a:extLst>
            </p:cNvPr>
            <p:cNvSpPr/>
            <p:nvPr/>
          </p:nvSpPr>
          <p:spPr>
            <a:xfrm rot="9828739">
              <a:off x="1911896" y="3479989"/>
              <a:ext cx="164434" cy="78807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nvGrpSpPr>
            <p:cNvPr id="42" name="Group 41">
              <a:extLst>
                <a:ext uri="{FF2B5EF4-FFF2-40B4-BE49-F238E27FC236}">
                  <a16:creationId xmlns:a16="http://schemas.microsoft.com/office/drawing/2014/main" id="{6DADA1F7-FB19-32ED-18DA-C3B93FEFA64F}"/>
                </a:ext>
              </a:extLst>
            </p:cNvPr>
            <p:cNvGrpSpPr/>
            <p:nvPr/>
          </p:nvGrpSpPr>
          <p:grpSpPr>
            <a:xfrm rot="19837628">
              <a:off x="1822937" y="2732655"/>
              <a:ext cx="630435" cy="206062"/>
              <a:chOff x="1830022" y="2411050"/>
              <a:chExt cx="630435" cy="206062"/>
            </a:xfrm>
          </p:grpSpPr>
          <p:sp>
            <p:nvSpPr>
              <p:cNvPr id="40" name="Rectangle: Top Corners Rounded 39">
                <a:extLst>
                  <a:ext uri="{FF2B5EF4-FFF2-40B4-BE49-F238E27FC236}">
                    <a16:creationId xmlns:a16="http://schemas.microsoft.com/office/drawing/2014/main" id="{5BF935AC-2A1C-B400-086A-5C8C7402AF97}"/>
                  </a:ext>
                </a:extLst>
              </p:cNvPr>
              <p:cNvSpPr/>
              <p:nvPr/>
            </p:nvSpPr>
            <p:spPr>
              <a:xfrm rot="6507855">
                <a:off x="1961008" y="2338087"/>
                <a:ext cx="148039" cy="41001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1" name="Rectangle: Top Corners Rounded 40">
                <a:extLst>
                  <a:ext uri="{FF2B5EF4-FFF2-40B4-BE49-F238E27FC236}">
                    <a16:creationId xmlns:a16="http://schemas.microsoft.com/office/drawing/2014/main" id="{155CF03B-D19F-9301-C0D8-180F9154B134}"/>
                  </a:ext>
                </a:extLst>
              </p:cNvPr>
              <p:cNvSpPr/>
              <p:nvPr/>
            </p:nvSpPr>
            <p:spPr>
              <a:xfrm rot="2708039">
                <a:off x="2199220" y="2289953"/>
                <a:ext cx="140139" cy="382334"/>
              </a:xfrm>
              <a:prstGeom prst="round2SameRect">
                <a:avLst>
                  <a:gd name="adj1" fmla="val 50000"/>
                  <a:gd name="adj2" fmla="val 2377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grpSp>
      <p:sp>
        <p:nvSpPr>
          <p:cNvPr id="44" name="Heart 43">
            <a:extLst>
              <a:ext uri="{FF2B5EF4-FFF2-40B4-BE49-F238E27FC236}">
                <a16:creationId xmlns:a16="http://schemas.microsoft.com/office/drawing/2014/main" id="{44775B72-AE88-BE30-83EF-6E551436F012}"/>
              </a:ext>
            </a:extLst>
          </p:cNvPr>
          <p:cNvSpPr/>
          <p:nvPr/>
        </p:nvSpPr>
        <p:spPr>
          <a:xfrm>
            <a:off x="3288268" y="2627225"/>
            <a:ext cx="700235" cy="625603"/>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6" name="Arrow: Right 45">
            <a:extLst>
              <a:ext uri="{FF2B5EF4-FFF2-40B4-BE49-F238E27FC236}">
                <a16:creationId xmlns:a16="http://schemas.microsoft.com/office/drawing/2014/main" id="{4E49521C-7DE7-C626-267C-5A4DD6CFFF58}"/>
              </a:ext>
            </a:extLst>
          </p:cNvPr>
          <p:cNvSpPr/>
          <p:nvPr/>
        </p:nvSpPr>
        <p:spPr>
          <a:xfrm flipH="1">
            <a:off x="5155291" y="2781978"/>
            <a:ext cx="1693366" cy="701350"/>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pic>
        <p:nvPicPr>
          <p:cNvPr id="31" name="Picture 30" descr="Chart, sunburst chart  Description automatically generated">
            <a:extLst>
              <a:ext uri="{FF2B5EF4-FFF2-40B4-BE49-F238E27FC236}">
                <a16:creationId xmlns:a16="http://schemas.microsoft.com/office/drawing/2014/main" id="{A825B7C2-105D-C3A4-3AAC-CBA6B61747C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2301" y="3859521"/>
            <a:ext cx="1605788" cy="1579025"/>
          </a:xfrm>
          <a:prstGeom prst="rect">
            <a:avLst/>
          </a:prstGeom>
        </p:spPr>
      </p:pic>
    </p:spTree>
    <p:extLst>
      <p:ext uri="{BB962C8B-B14F-4D97-AF65-F5344CB8AC3E}">
        <p14:creationId xmlns:p14="http://schemas.microsoft.com/office/powerpoint/2010/main" val="216111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526E-BF4F-34FC-6BA1-7B62A03DE7AE}"/>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التحيز</a:t>
            </a:r>
            <a:r>
              <a:rPr lang="ar-SA">
                <a:latin typeface="Calibri" panose="020F0502020204030204" pitchFamily="34" charset="0"/>
                <a:cs typeface="Calibri" panose="020F0502020204030204" pitchFamily="34" charset="0"/>
              </a:rPr>
              <a:t> اللا</a:t>
            </a:r>
            <a:r>
              <a:rPr lang="en-GB">
                <a:latin typeface="Calibri" panose="020F0502020204030204" pitchFamily="34" charset="0"/>
                <a:cs typeface="Calibri" panose="020F0502020204030204" pitchFamily="34" charset="0"/>
              </a:rPr>
              <a:t>و</a:t>
            </a:r>
            <a:r>
              <a:rPr lang="ar-SA">
                <a:latin typeface="Calibri" panose="020F0502020204030204" pitchFamily="34" charset="0"/>
                <a:cs typeface="Calibri" panose="020F0502020204030204" pitchFamily="34" charset="0"/>
              </a:rPr>
              <a:t>ا</a:t>
            </a:r>
            <a:r>
              <a:rPr lang="en-GB">
                <a:latin typeface="Calibri" panose="020F0502020204030204" pitchFamily="34" charset="0"/>
                <a:cs typeface="Calibri" panose="020F0502020204030204" pitchFamily="34" charset="0"/>
              </a:rPr>
              <a:t>عي</a:t>
            </a:r>
            <a:endParaRPr lang="en-BE">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ECD2D89-E9EA-E556-A89F-7DA24A15741C}"/>
              </a:ext>
            </a:extLst>
          </p:cNvPr>
          <p:cNvSpPr txBox="1"/>
          <p:nvPr/>
        </p:nvSpPr>
        <p:spPr>
          <a:xfrm>
            <a:off x="5354721" y="1901285"/>
            <a:ext cx="5747629" cy="2862322"/>
          </a:xfrm>
          <a:prstGeom prst="rect">
            <a:avLst/>
          </a:prstGeom>
          <a:noFill/>
        </p:spPr>
        <p:txBody>
          <a:bodyPr wrap="square" rtlCol="0">
            <a:spAutoFit/>
          </a:bodyPr>
          <a:lstStyle/>
          <a:p>
            <a:pPr algn="r" rtl="1"/>
            <a:r>
              <a:rPr lang="en-GB" sz="3600" dirty="0">
                <a:latin typeface="Calibri" panose="020F0502020204030204" pitchFamily="34" charset="0"/>
                <a:cs typeface="Calibri" panose="020F0502020204030204" pitchFamily="34" charset="0"/>
              </a:rPr>
              <a:t>نقوم بتصفية المعلومات التي نتلقاها بشكل شخصي.</a:t>
            </a:r>
          </a:p>
          <a:p>
            <a:pPr algn="r" rtl="1"/>
            <a:endParaRPr lang="en-GB" sz="3600" dirty="0">
              <a:latin typeface="Calibri" panose="020F0502020204030204" pitchFamily="34" charset="0"/>
              <a:cs typeface="Calibri" panose="020F0502020204030204" pitchFamily="34" charset="0"/>
            </a:endParaRPr>
          </a:p>
          <a:p>
            <a:pPr algn="r" rtl="1"/>
            <a:r>
              <a:rPr lang="ar-SA" sz="3600" dirty="0">
                <a:latin typeface="Calibri" panose="020F0502020204030204" pitchFamily="34" charset="0"/>
                <a:cs typeface="Calibri" panose="020F0502020204030204" pitchFamily="34" charset="0"/>
              </a:rPr>
              <a:t>نقوم</a:t>
            </a:r>
            <a:r>
              <a:rPr lang="en-GB" sz="3600" dirty="0">
                <a:latin typeface="Calibri" panose="020F0502020204030204" pitchFamily="34" charset="0"/>
                <a:cs typeface="Calibri" panose="020F0502020204030204" pitchFamily="34" charset="0"/>
              </a:rPr>
              <a:t> </a:t>
            </a:r>
            <a:r>
              <a:rPr lang="ar-SA" sz="3600" dirty="0">
                <a:latin typeface="Calibri" panose="020F0502020204030204" pitchFamily="34" charset="0"/>
                <a:cs typeface="Calibri" panose="020F0502020204030204" pitchFamily="34" charset="0"/>
              </a:rPr>
              <a:t>بت</a:t>
            </a:r>
            <a:r>
              <a:rPr lang="en-GB" sz="3600" dirty="0">
                <a:latin typeface="Calibri" panose="020F0502020204030204" pitchFamily="34" charset="0"/>
                <a:cs typeface="Calibri" panose="020F0502020204030204" pitchFamily="34" charset="0"/>
              </a:rPr>
              <a:t>بس</a:t>
            </a:r>
            <a:r>
              <a:rPr lang="ar-SA" sz="3600" dirty="0">
                <a:latin typeface="Calibri" panose="020F0502020204030204" pitchFamily="34" charset="0"/>
                <a:cs typeface="Calibri" panose="020F0502020204030204" pitchFamily="34" charset="0"/>
              </a:rPr>
              <a:t>ي</a:t>
            </a:r>
            <a:r>
              <a:rPr lang="en-GB" sz="3600" dirty="0">
                <a:latin typeface="Calibri" panose="020F0502020204030204" pitchFamily="34" charset="0"/>
                <a:cs typeface="Calibri" panose="020F0502020204030204" pitchFamily="34" charset="0"/>
              </a:rPr>
              <a:t>ط المعلومات </a:t>
            </a:r>
            <a:r>
              <a:rPr lang="ar-SA" sz="3600" dirty="0">
                <a:latin typeface="Calibri" panose="020F0502020204030204" pitchFamily="34" charset="0"/>
                <a:cs typeface="Calibri" panose="020F0502020204030204" pitchFamily="34" charset="0"/>
              </a:rPr>
              <a:t>ونخلق وجهة نظرنا الذاتية حول الواقع.</a:t>
            </a:r>
            <a:endParaRPr lang="en-BE" sz="3600" dirty="0">
              <a:latin typeface="Calibri" panose="020F0502020204030204" pitchFamily="34" charset="0"/>
              <a:cs typeface="Calibri" panose="020F0502020204030204" pitchFamily="34" charset="0"/>
            </a:endParaRPr>
          </a:p>
        </p:txBody>
      </p:sp>
      <p:grpSp>
        <p:nvGrpSpPr>
          <p:cNvPr id="59" name="Group 58">
            <a:extLst>
              <a:ext uri="{FF2B5EF4-FFF2-40B4-BE49-F238E27FC236}">
                <a16:creationId xmlns:a16="http://schemas.microsoft.com/office/drawing/2014/main" id="{B65B5E4A-2472-3779-89B9-55764F3ECBD3}"/>
              </a:ext>
            </a:extLst>
          </p:cNvPr>
          <p:cNvGrpSpPr/>
          <p:nvPr/>
        </p:nvGrpSpPr>
        <p:grpSpPr>
          <a:xfrm>
            <a:off x="838200" y="1437213"/>
            <a:ext cx="3914683" cy="4223357"/>
            <a:chOff x="1218381" y="1930700"/>
            <a:chExt cx="3416320" cy="3685698"/>
          </a:xfrm>
        </p:grpSpPr>
        <p:pic>
          <p:nvPicPr>
            <p:cNvPr id="15" name="Graphic 14" descr="Eyes with solid fill">
              <a:extLst>
                <a:ext uri="{FF2B5EF4-FFF2-40B4-BE49-F238E27FC236}">
                  <a16:creationId xmlns:a16="http://schemas.microsoft.com/office/drawing/2014/main" id="{11406A7E-637D-63C6-2081-41C75D6D52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2309" y="1930700"/>
              <a:ext cx="3276573" cy="3276573"/>
            </a:xfrm>
            <a:prstGeom prst="rect">
              <a:avLst/>
            </a:prstGeom>
          </p:spPr>
        </p:pic>
        <p:pic>
          <p:nvPicPr>
            <p:cNvPr id="58" name="Graphic 57" descr="Sunglasses outline">
              <a:extLst>
                <a:ext uri="{FF2B5EF4-FFF2-40B4-BE49-F238E27FC236}">
                  <a16:creationId xmlns:a16="http://schemas.microsoft.com/office/drawing/2014/main" id="{9B5F231F-77F2-047B-6DB4-2CACDF3E3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8381" y="2200078"/>
              <a:ext cx="3416320" cy="3416320"/>
            </a:xfrm>
            <a:prstGeom prst="rect">
              <a:avLst/>
            </a:prstGeom>
          </p:spPr>
        </p:pic>
      </p:grpSp>
    </p:spTree>
    <p:extLst>
      <p:ext uri="{BB962C8B-B14F-4D97-AF65-F5344CB8AC3E}">
        <p14:creationId xmlns:p14="http://schemas.microsoft.com/office/powerpoint/2010/main" val="110621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EB45441B-9B7B-CD7F-81E1-5C1F9E04190D}"/>
              </a:ext>
            </a:extLst>
          </p:cNvPr>
          <p:cNvSpPr/>
          <p:nvPr/>
        </p:nvSpPr>
        <p:spPr>
          <a:xfrm>
            <a:off x="4826102" y="2610310"/>
            <a:ext cx="2804462" cy="283895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D793C82-8356-222D-D557-758B57E07369}"/>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التحيز</a:t>
            </a:r>
            <a:r>
              <a:rPr lang="ar-SA">
                <a:latin typeface="Calibri" panose="020F0502020204030204" pitchFamily="34" charset="0"/>
                <a:cs typeface="Calibri" panose="020F0502020204030204" pitchFamily="34" charset="0"/>
              </a:rPr>
              <a:t> اللا</a:t>
            </a:r>
            <a:r>
              <a:rPr lang="en-GB">
                <a:latin typeface="Calibri" panose="020F0502020204030204" pitchFamily="34" charset="0"/>
                <a:cs typeface="Calibri" panose="020F0502020204030204" pitchFamily="34" charset="0"/>
              </a:rPr>
              <a:t>و</a:t>
            </a:r>
            <a:r>
              <a:rPr lang="ar-SA">
                <a:latin typeface="Calibri" panose="020F0502020204030204" pitchFamily="34" charset="0"/>
                <a:cs typeface="Calibri" panose="020F0502020204030204" pitchFamily="34" charset="0"/>
              </a:rPr>
              <a:t>ا</a:t>
            </a:r>
            <a:r>
              <a:rPr lang="en-GB">
                <a:latin typeface="Calibri" panose="020F0502020204030204" pitchFamily="34" charset="0"/>
                <a:cs typeface="Calibri" panose="020F0502020204030204" pitchFamily="34" charset="0"/>
              </a:rPr>
              <a:t>عي</a:t>
            </a:r>
            <a:endParaRPr lang="en-BE">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7F83393-7974-9393-1E27-66105E15D7FE}"/>
              </a:ext>
            </a:extLst>
          </p:cNvPr>
          <p:cNvSpPr txBox="1"/>
          <p:nvPr/>
        </p:nvSpPr>
        <p:spPr>
          <a:xfrm>
            <a:off x="7406364" y="2225588"/>
            <a:ext cx="2901143" cy="646331"/>
          </a:xfrm>
          <a:prstGeom prst="rect">
            <a:avLst/>
          </a:prstGeom>
          <a:noFill/>
        </p:spPr>
        <p:txBody>
          <a:bodyPr wrap="square" rtlCol="0">
            <a:spAutoFit/>
          </a:bodyPr>
          <a:lstStyle/>
          <a:p>
            <a:pPr algn="r" rtl="1"/>
            <a:r>
              <a:rPr lang="en-GB">
                <a:latin typeface="Arial" panose="020B0604020202020204" pitchFamily="34" charset="0"/>
                <a:cs typeface="Arial" panose="020B0604020202020204" pitchFamily="34" charset="0"/>
              </a:rPr>
              <a:t>نلاحظ عندما يتغير شيء ما</a:t>
            </a:r>
            <a:endParaRPr lang="en-BE">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806A2F8-47D4-3872-489E-8232888B3209}"/>
              </a:ext>
            </a:extLst>
          </p:cNvPr>
          <p:cNvSpPr txBox="1"/>
          <p:nvPr/>
        </p:nvSpPr>
        <p:spPr>
          <a:xfrm>
            <a:off x="4785637" y="1619797"/>
            <a:ext cx="2825425" cy="369332"/>
          </a:xfrm>
          <a:prstGeom prst="rect">
            <a:avLst/>
          </a:prstGeom>
          <a:noFill/>
        </p:spPr>
        <p:txBody>
          <a:bodyPr wrap="square" rtlCol="0">
            <a:spAutoFit/>
          </a:bodyPr>
          <a:lstStyle/>
          <a:p>
            <a:pPr algn="ctr" rtl="1"/>
            <a:r>
              <a:rPr lang="en-GB">
                <a:latin typeface="Arial" panose="020B0604020202020204" pitchFamily="34" charset="0"/>
                <a:cs typeface="Arial" panose="020B0604020202020204" pitchFamily="34" charset="0"/>
              </a:rPr>
              <a:t>نقوم بت</a:t>
            </a:r>
            <a:r>
              <a:rPr lang="ar-SA">
                <a:latin typeface="Arial" panose="020B0604020202020204" pitchFamily="34" charset="0"/>
                <a:cs typeface="Arial" panose="020B0604020202020204" pitchFamily="34" charset="0"/>
              </a:rPr>
              <a:t>عديل</a:t>
            </a:r>
            <a:r>
              <a:rPr lang="en-GB">
                <a:latin typeface="Arial" panose="020B0604020202020204" pitchFamily="34" charset="0"/>
                <a:cs typeface="Arial" panose="020B0604020202020204" pitchFamily="34" charset="0"/>
              </a:rPr>
              <a:t> وتعزيز الذكريات</a:t>
            </a:r>
            <a:endParaRPr lang="en-BE">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1CF7BAD-838D-8E8D-54C3-5B29AC9DA06C}"/>
              </a:ext>
            </a:extLst>
          </p:cNvPr>
          <p:cNvSpPr txBox="1"/>
          <p:nvPr/>
        </p:nvSpPr>
        <p:spPr>
          <a:xfrm>
            <a:off x="7900437" y="4229153"/>
            <a:ext cx="3617299"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نلاحظ العيوب في الآخرين أسرع من عيوبنا</a:t>
            </a:r>
            <a:endParaRPr lang="en-BE"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A558C50-306F-F978-6C00-EF95D47391E8}"/>
              </a:ext>
            </a:extLst>
          </p:cNvPr>
          <p:cNvSpPr txBox="1"/>
          <p:nvPr/>
        </p:nvSpPr>
        <p:spPr>
          <a:xfrm>
            <a:off x="1247839" y="3237138"/>
            <a:ext cx="3312661"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نعتقد أننا نعرف ما يفكر فيه الآخرون</a:t>
            </a:r>
            <a:endParaRPr lang="en-BE"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A4EBF4F-68D3-B97F-C1E2-23D0C5330E34}"/>
              </a:ext>
            </a:extLst>
          </p:cNvPr>
          <p:cNvSpPr txBox="1"/>
          <p:nvPr/>
        </p:nvSpPr>
        <p:spPr>
          <a:xfrm>
            <a:off x="1186158" y="4229153"/>
            <a:ext cx="3295461"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نحن نسقط عقليتنا الحالية على الماضي والمستقبل</a:t>
            </a:r>
            <a:endParaRPr lang="en-BE"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178EA95-750B-641B-BB91-3E0155DF2717}"/>
              </a:ext>
            </a:extLst>
          </p:cNvPr>
          <p:cNvSpPr txBox="1"/>
          <p:nvPr/>
        </p:nvSpPr>
        <p:spPr>
          <a:xfrm>
            <a:off x="1365476" y="2247613"/>
            <a:ext cx="3563298" cy="646331"/>
          </a:xfrm>
          <a:prstGeom prst="rect">
            <a:avLst/>
          </a:prstGeom>
          <a:noFill/>
        </p:spPr>
        <p:txBody>
          <a:bodyPr wrap="square" rtlCol="0">
            <a:spAutoFit/>
          </a:bodyPr>
          <a:lstStyle/>
          <a:p>
            <a:pPr algn="r" rtl="1"/>
            <a:r>
              <a:rPr lang="en-GB">
                <a:latin typeface="Arial" panose="020B0604020202020204" pitchFamily="34" charset="0"/>
                <a:cs typeface="Arial" panose="020B0604020202020204" pitchFamily="34" charset="0"/>
              </a:rPr>
              <a:t>نميل إلى مواصلة الأشياء التي استثمرنا فيها الوقت والطاقة</a:t>
            </a:r>
            <a:endParaRPr lang="en-BE">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A0B92D4-FF08-E362-7FF8-F4633060CD8C}"/>
              </a:ext>
            </a:extLst>
          </p:cNvPr>
          <p:cNvSpPr txBox="1"/>
          <p:nvPr/>
        </p:nvSpPr>
        <p:spPr>
          <a:xfrm>
            <a:off x="7896166" y="3217944"/>
            <a:ext cx="3763078"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نلاحظ الغريب والمجهول أكثر</a:t>
            </a:r>
            <a:endParaRPr lang="en-BE"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663248F-0731-5CD5-E9B2-096FCDE7300C}"/>
              </a:ext>
            </a:extLst>
          </p:cNvPr>
          <p:cNvSpPr txBox="1"/>
          <p:nvPr/>
        </p:nvSpPr>
        <p:spPr>
          <a:xfrm>
            <a:off x="813391" y="5221168"/>
            <a:ext cx="4196521"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نملأ الفجوات بالقوالب النمطية والعموميات والتجارب السابقة</a:t>
            </a:r>
            <a:endParaRPr lang="en-BE"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71637D1-2BBD-42BA-98B0-2D2222EB7C43}"/>
              </a:ext>
            </a:extLst>
          </p:cNvPr>
          <p:cNvSpPr txBox="1"/>
          <p:nvPr/>
        </p:nvSpPr>
        <p:spPr>
          <a:xfrm>
            <a:off x="7423832" y="5222463"/>
            <a:ext cx="3846676" cy="646331"/>
          </a:xfrm>
          <a:prstGeom prst="rect">
            <a:avLst/>
          </a:prstGeom>
          <a:noFill/>
        </p:spPr>
        <p:txBody>
          <a:bodyPr wrap="square" rtlCol="0">
            <a:spAutoFit/>
          </a:bodyPr>
          <a:lstStyle/>
          <a:p>
            <a:pPr algn="r" rtl="1"/>
            <a:r>
              <a:rPr lang="en-GB" dirty="0">
                <a:latin typeface="Arial" panose="020B0604020202020204" pitchFamily="34" charset="0"/>
                <a:cs typeface="Arial" panose="020B0604020202020204" pitchFamily="34" charset="0"/>
              </a:rPr>
              <a:t>نتخيل الأشياء أو الأشخاص الذين نعرفهم بشكل أفضل</a:t>
            </a:r>
            <a:endParaRPr lang="en-BE"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744C902-8E2C-8F90-B30F-1A408E2870AD}"/>
              </a:ext>
            </a:extLst>
          </p:cNvPr>
          <p:cNvGrpSpPr/>
          <p:nvPr/>
        </p:nvGrpSpPr>
        <p:grpSpPr>
          <a:xfrm>
            <a:off x="10228983" y="284715"/>
            <a:ext cx="1587872" cy="1368854"/>
            <a:chOff x="10228983" y="337468"/>
            <a:chExt cx="1587872" cy="1368854"/>
          </a:xfrm>
        </p:grpSpPr>
        <p:sp>
          <p:nvSpPr>
            <p:cNvPr id="12" name="Hexagon 11">
              <a:extLst>
                <a:ext uri="{FF2B5EF4-FFF2-40B4-BE49-F238E27FC236}">
                  <a16:creationId xmlns:a16="http://schemas.microsoft.com/office/drawing/2014/main" id="{94D185EA-7812-91A1-B762-A0C06DBDB26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F988B36-6950-C506-EF6A-C06D2E72022B}"/>
                </a:ext>
              </a:extLst>
            </p:cNvPr>
            <p:cNvGrpSpPr/>
            <p:nvPr/>
          </p:nvGrpSpPr>
          <p:grpSpPr>
            <a:xfrm>
              <a:off x="10621771" y="762700"/>
              <a:ext cx="562136" cy="634675"/>
              <a:chOff x="760175" y="830142"/>
              <a:chExt cx="867619" cy="979579"/>
            </a:xfrm>
          </p:grpSpPr>
          <p:sp>
            <p:nvSpPr>
              <p:cNvPr id="17" name="Rectangle 16">
                <a:extLst>
                  <a:ext uri="{FF2B5EF4-FFF2-40B4-BE49-F238E27FC236}">
                    <a16:creationId xmlns:a16="http://schemas.microsoft.com/office/drawing/2014/main" id="{7D815A37-6EB6-628F-90F4-0EA851B062BC}"/>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٣٠</a:t>
                </a:r>
                <a:endParaRPr lang="en-CA"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AB1AEAC-7DF6-C4D0-2D94-1A25A2F32A2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779375E7-7CA7-11BD-1D54-2498F2BEFD7D}"/>
                </a:ext>
              </a:extLst>
            </p:cNvPr>
            <p:cNvGrpSpPr/>
            <p:nvPr/>
          </p:nvGrpSpPr>
          <p:grpSpPr>
            <a:xfrm>
              <a:off x="11325415" y="762701"/>
              <a:ext cx="182192" cy="634674"/>
              <a:chOff x="2121762" y="2323619"/>
              <a:chExt cx="200378" cy="825210"/>
            </a:xfrm>
          </p:grpSpPr>
          <p:sp>
            <p:nvSpPr>
              <p:cNvPr id="15" name="Isosceles Triangle 14">
                <a:extLst>
                  <a:ext uri="{FF2B5EF4-FFF2-40B4-BE49-F238E27FC236}">
                    <a16:creationId xmlns:a16="http://schemas.microsoft.com/office/drawing/2014/main" id="{109EE3B5-EA90-6664-5498-5D39A7F66A6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DE40E8-02E8-FE10-162D-C00E5513CF73}"/>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grpSp>
        <p:nvGrpSpPr>
          <p:cNvPr id="19" name="Group 18">
            <a:extLst>
              <a:ext uri="{FF2B5EF4-FFF2-40B4-BE49-F238E27FC236}">
                <a16:creationId xmlns:a16="http://schemas.microsoft.com/office/drawing/2014/main" id="{134DD686-06F2-BB83-75BE-2FE0920DC785}"/>
              </a:ext>
            </a:extLst>
          </p:cNvPr>
          <p:cNvGrpSpPr/>
          <p:nvPr/>
        </p:nvGrpSpPr>
        <p:grpSpPr>
          <a:xfrm>
            <a:off x="5448528" y="3034634"/>
            <a:ext cx="1593856" cy="2077391"/>
            <a:chOff x="8914563" y="1953649"/>
            <a:chExt cx="1057724" cy="1378610"/>
          </a:xfrm>
        </p:grpSpPr>
        <p:sp>
          <p:nvSpPr>
            <p:cNvPr id="20" name="Rectangle: Rounded Corners 19">
              <a:extLst>
                <a:ext uri="{FF2B5EF4-FFF2-40B4-BE49-F238E27FC236}">
                  <a16:creationId xmlns:a16="http://schemas.microsoft.com/office/drawing/2014/main" id="{8DB11972-C145-95A2-5289-59B486C356A1}"/>
                </a:ext>
              </a:extLst>
            </p:cNvPr>
            <p:cNvSpPr/>
            <p:nvPr/>
          </p:nvSpPr>
          <p:spPr>
            <a:xfrm rot="20580589">
              <a:off x="9074610" y="2194577"/>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Chord 21">
              <a:extLst>
                <a:ext uri="{FF2B5EF4-FFF2-40B4-BE49-F238E27FC236}">
                  <a16:creationId xmlns:a16="http://schemas.microsoft.com/office/drawing/2014/main" id="{6C3DD054-9C22-D32C-0353-DF1E665AE42F}"/>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3" name="Block Arc 22">
              <a:extLst>
                <a:ext uri="{FF2B5EF4-FFF2-40B4-BE49-F238E27FC236}">
                  <a16:creationId xmlns:a16="http://schemas.microsoft.com/office/drawing/2014/main" id="{9E243BDD-9BE3-1A6F-5F64-332A90B927B8}"/>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24" name="Rectangle: Rounded Corners 23">
              <a:extLst>
                <a:ext uri="{FF2B5EF4-FFF2-40B4-BE49-F238E27FC236}">
                  <a16:creationId xmlns:a16="http://schemas.microsoft.com/office/drawing/2014/main" id="{62A702FB-DDEB-2BD5-1369-CB6B913C341D}"/>
                </a:ext>
              </a:extLst>
            </p:cNvPr>
            <p:cNvSpPr/>
            <p:nvPr/>
          </p:nvSpPr>
          <p:spPr>
            <a:xfrm rot="724728">
              <a:off x="9397092" y="1953649"/>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8" name="Block Arc 27">
              <a:extLst>
                <a:ext uri="{FF2B5EF4-FFF2-40B4-BE49-F238E27FC236}">
                  <a16:creationId xmlns:a16="http://schemas.microsoft.com/office/drawing/2014/main" id="{784CDE50-9612-CD53-6E86-B75F9213CE31}"/>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Tree>
    <p:extLst>
      <p:ext uri="{BB962C8B-B14F-4D97-AF65-F5344CB8AC3E}">
        <p14:creationId xmlns:p14="http://schemas.microsoft.com/office/powerpoint/2010/main" val="126261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72">
            <a:extLst>
              <a:ext uri="{FF2B5EF4-FFF2-40B4-BE49-F238E27FC236}">
                <a16:creationId xmlns:a16="http://schemas.microsoft.com/office/drawing/2014/main" id="{FDB266DC-54FB-9C46-C144-CCFF3E41AA6C}"/>
              </a:ext>
            </a:extLst>
          </p:cNvPr>
          <p:cNvSpPr txBox="1">
            <a:spLocks/>
          </p:cNvSpPr>
          <p:nvPr/>
        </p:nvSpPr>
        <p:spPr>
          <a:xfrm>
            <a:off x="4853231" y="2120898"/>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66120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90D8BD59-8CA6-3B7D-50B4-75A7241E3D65}"/>
              </a:ext>
            </a:extLst>
          </p:cNvPr>
          <p:cNvSpPr/>
          <p:nvPr/>
        </p:nvSpPr>
        <p:spPr>
          <a:xfrm>
            <a:off x="9631986" y="2169387"/>
            <a:ext cx="1868866" cy="186415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83CCA1B-1130-00BA-B1C1-6D1C75CF6F85}"/>
              </a:ext>
            </a:extLst>
          </p:cNvPr>
          <p:cNvSpPr/>
          <p:nvPr/>
        </p:nvSpPr>
        <p:spPr>
          <a:xfrm>
            <a:off x="810964" y="2170509"/>
            <a:ext cx="1868866" cy="186415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1246C25-E5B9-6541-FCFD-1C03A1F8D776}"/>
              </a:ext>
            </a:extLst>
          </p:cNvPr>
          <p:cNvSpPr>
            <a:spLocks noGrp="1"/>
          </p:cNvSpPr>
          <p:nvPr>
            <p:ph type="title"/>
          </p:nvPr>
        </p:nvSpPr>
        <p:spPr>
          <a:xfrm>
            <a:off x="596000" y="120516"/>
            <a:ext cx="11353800" cy="868968"/>
          </a:xfrm>
        </p:spPr>
        <p:txBody>
          <a:bodyPr>
            <a:normAutofit/>
          </a:bodyPr>
          <a:lstStyle/>
          <a:p>
            <a:pPr rtl="1"/>
            <a:r>
              <a:rPr lang="en-GB">
                <a:latin typeface="Calibri" panose="020F0502020204030204" pitchFamily="34" charset="0"/>
                <a:cs typeface="Calibri" panose="020F0502020204030204" pitchFamily="34" charset="0"/>
              </a:rPr>
              <a:t>الحد من تأثير التحيز اللاواعي على قراراتنا</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83CBFB5-C3A4-DD07-EF45-E5BC085C7BEC}"/>
              </a:ext>
            </a:extLst>
          </p:cNvPr>
          <p:cNvSpPr txBox="1"/>
          <p:nvPr/>
        </p:nvSpPr>
        <p:spPr>
          <a:xfrm>
            <a:off x="1727294" y="4191212"/>
            <a:ext cx="2101174" cy="923330"/>
          </a:xfrm>
          <a:prstGeom prst="rect">
            <a:avLst/>
          </a:prstGeom>
          <a:noFill/>
        </p:spPr>
        <p:txBody>
          <a:bodyPr wrap="square" rtlCol="0">
            <a:spAutoFit/>
          </a:bodyPr>
          <a:lstStyle/>
          <a:p>
            <a:pPr algn="ctr" rtl="1"/>
            <a:r>
              <a:rPr lang="ar-SA" dirty="0">
                <a:latin typeface="Calibri" panose="020F0502020204030204" pitchFamily="34" charset="0"/>
                <a:cs typeface="Calibri" panose="020F0502020204030204" pitchFamily="34" charset="0"/>
              </a:rPr>
              <a:t>عدم </a:t>
            </a:r>
            <a:r>
              <a:rPr lang="en-GB" dirty="0">
                <a:latin typeface="Calibri" panose="020F0502020204030204" pitchFamily="34" charset="0"/>
                <a:cs typeface="Calibri" panose="020F0502020204030204" pitchFamily="34" charset="0"/>
              </a:rPr>
              <a:t> </a:t>
            </a:r>
            <a:r>
              <a:rPr lang="ar-SA" dirty="0">
                <a:latin typeface="Calibri" panose="020F0502020204030204" pitchFamily="34" charset="0"/>
                <a:cs typeface="Calibri" panose="020F0502020204030204" pitchFamily="34" charset="0"/>
              </a:rPr>
              <a:t>ال</a:t>
            </a:r>
            <a:r>
              <a:rPr lang="en-GB" dirty="0">
                <a:latin typeface="Calibri" panose="020F0502020204030204" pitchFamily="34" charset="0"/>
                <a:cs typeface="Calibri" panose="020F0502020204030204" pitchFamily="34" charset="0"/>
              </a:rPr>
              <a:t>تسرع في اتخاذ القرارات! اسأل عن آراء أو </a:t>
            </a:r>
            <a:r>
              <a:rPr lang="ar-SA" dirty="0">
                <a:latin typeface="Calibri" panose="020F0502020204030204" pitchFamily="34" charset="0"/>
                <a:cs typeface="Calibri" panose="020F0502020204030204" pitchFamily="34" charset="0"/>
              </a:rPr>
              <a:t>وجهات نظر</a:t>
            </a:r>
            <a:r>
              <a:rPr lang="en-GB" dirty="0">
                <a:latin typeface="Calibri" panose="020F0502020204030204" pitchFamily="34" charset="0"/>
                <a:cs typeface="Calibri" panose="020F0502020204030204" pitchFamily="34" charset="0"/>
              </a:rPr>
              <a:t> الآخرين</a:t>
            </a:r>
            <a:r>
              <a:rPr lang="en-GB" dirty="0">
                <a:latin typeface="Arial" panose="020B0604020202020204" pitchFamily="34" charset="0"/>
                <a:cs typeface="Arial" panose="020B0604020202020204" pitchFamily="34" charset="0"/>
              </a:rPr>
              <a:t>.</a:t>
            </a:r>
            <a:endParaRPr lang="en-BE"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3FDA93-D6F3-7788-D3E6-919560D66F7B}"/>
              </a:ext>
            </a:extLst>
          </p:cNvPr>
          <p:cNvSpPr txBox="1"/>
          <p:nvPr/>
        </p:nvSpPr>
        <p:spPr>
          <a:xfrm>
            <a:off x="3943954" y="4052711"/>
            <a:ext cx="2101174" cy="1200329"/>
          </a:xfrm>
          <a:prstGeom prst="rect">
            <a:avLst/>
          </a:prstGeom>
          <a:noFill/>
        </p:spPr>
        <p:txBody>
          <a:bodyPr wrap="square" rtlCol="0">
            <a:spAutoFit/>
          </a:bodyPr>
          <a:lstStyle/>
          <a:p>
            <a:pPr algn="r" rtl="1"/>
            <a:r>
              <a:rPr lang="ar-SA">
                <a:latin typeface="Calibri" panose="020F0502020204030204" pitchFamily="34" charset="0"/>
                <a:cs typeface="Calibri" panose="020F0502020204030204" pitchFamily="34" charset="0"/>
              </a:rPr>
              <a:t>ال</a:t>
            </a:r>
            <a:r>
              <a:rPr lang="en-GB">
                <a:latin typeface="Calibri" panose="020F0502020204030204" pitchFamily="34" charset="0"/>
                <a:cs typeface="Calibri" panose="020F0502020204030204" pitchFamily="34" charset="0"/>
              </a:rPr>
              <a:t>تواصل مع أشخاص </a:t>
            </a:r>
            <a:r>
              <a:rPr lang="ar-SA">
                <a:latin typeface="Calibri" panose="020F0502020204030204" pitchFamily="34" charset="0"/>
                <a:cs typeface="Calibri" panose="020F0502020204030204" pitchFamily="34" charset="0"/>
              </a:rPr>
              <a:t>مختلفين</a:t>
            </a:r>
          </a:p>
          <a:p>
            <a:pPr algn="r" rtl="1"/>
            <a:r>
              <a:rPr lang="en-GB">
                <a:latin typeface="Calibri" panose="020F0502020204030204" pitchFamily="34" charset="0"/>
                <a:cs typeface="Calibri" panose="020F0502020204030204" pitchFamily="34" charset="0"/>
              </a:rPr>
              <a:t> </a:t>
            </a:r>
            <a:r>
              <a:rPr lang="ar-SA">
                <a:latin typeface="Calibri" panose="020F0502020204030204" pitchFamily="34" charset="0"/>
                <a:cs typeface="Calibri" panose="020F0502020204030204" pitchFamily="34" charset="0"/>
              </a:rPr>
              <a:t>(هوية اجتماعية،</a:t>
            </a:r>
            <a:r>
              <a:rPr lang="en-GB">
                <a:latin typeface="Calibri" panose="020F0502020204030204" pitchFamily="34" charset="0"/>
                <a:cs typeface="Calibri" panose="020F0502020204030204" pitchFamily="34" charset="0"/>
              </a:rPr>
              <a:t> خلفية ثقافية ، قدرات </a:t>
            </a:r>
            <a:r>
              <a:rPr lang="ar-SA">
                <a:latin typeface="Calibri" panose="020F0502020204030204" pitchFamily="34" charset="0"/>
                <a:cs typeface="Calibri" panose="020F0502020204030204" pitchFamily="34" charset="0"/>
              </a:rPr>
              <a:t>..،)</a:t>
            </a:r>
            <a:endParaRPr lang="en-BE">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55C8340-405C-6859-9BF5-FBF152455953}"/>
              </a:ext>
            </a:extLst>
          </p:cNvPr>
          <p:cNvSpPr txBox="1"/>
          <p:nvPr/>
        </p:nvSpPr>
        <p:spPr>
          <a:xfrm>
            <a:off x="6504829" y="4191210"/>
            <a:ext cx="1873302" cy="923330"/>
          </a:xfrm>
          <a:prstGeom prst="rect">
            <a:avLst/>
          </a:prstGeom>
          <a:noFill/>
        </p:spPr>
        <p:txBody>
          <a:bodyPr wrap="square" rtlCol="0">
            <a:spAutoFit/>
          </a:bodyPr>
          <a:lstStyle/>
          <a:p>
            <a:pPr algn="ctr" rtl="1"/>
            <a:r>
              <a:rPr lang="ar-SA">
                <a:latin typeface="Calibri" panose="020F0502020204030204" pitchFamily="34" charset="0"/>
                <a:cs typeface="Calibri" panose="020F0502020204030204" pitchFamily="34" charset="0"/>
              </a:rPr>
              <a:t>و</a:t>
            </a:r>
            <a:r>
              <a:rPr lang="en-GB">
                <a:latin typeface="Calibri" panose="020F0502020204030204" pitchFamily="34" charset="0"/>
                <a:cs typeface="Calibri" panose="020F0502020204030204" pitchFamily="34" charset="0"/>
              </a:rPr>
              <a:t>ضع قائمة بالحقائق والمعلومات المشتركة واستخد</a:t>
            </a:r>
            <a:r>
              <a:rPr lang="ar-SA">
                <a:latin typeface="Calibri" panose="020F0502020204030204" pitchFamily="34" charset="0"/>
                <a:cs typeface="Calibri" panose="020F0502020204030204" pitchFamily="34" charset="0"/>
              </a:rPr>
              <a:t>ا</a:t>
            </a:r>
            <a:r>
              <a:rPr lang="en-GB">
                <a:latin typeface="Calibri" panose="020F0502020204030204" pitchFamily="34" charset="0"/>
                <a:cs typeface="Calibri" panose="020F0502020204030204" pitchFamily="34" charset="0"/>
              </a:rPr>
              <a:t>مها كأساس</a:t>
            </a:r>
            <a:endParaRPr lang="en-BE">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0301B98-81C4-8EF0-A8F6-8C9E80C42D59}"/>
              </a:ext>
            </a:extLst>
          </p:cNvPr>
          <p:cNvSpPr txBox="1"/>
          <p:nvPr/>
        </p:nvSpPr>
        <p:spPr>
          <a:xfrm>
            <a:off x="8721489" y="4329711"/>
            <a:ext cx="1704184" cy="646331"/>
          </a:xfrm>
          <a:prstGeom prst="rect">
            <a:avLst/>
          </a:prstGeom>
          <a:noFill/>
        </p:spPr>
        <p:txBody>
          <a:bodyPr wrap="square" rtlCol="0">
            <a:spAutoFit/>
          </a:bodyPr>
          <a:lstStyle/>
          <a:p>
            <a:pPr algn="ctr" rtl="1"/>
            <a:r>
              <a:rPr lang="en-GB">
                <a:latin typeface="Calibri" panose="020F0502020204030204" pitchFamily="34" charset="0"/>
                <a:cs typeface="Calibri" panose="020F0502020204030204" pitchFamily="34" charset="0"/>
              </a:rPr>
              <a:t>ا</a:t>
            </a:r>
            <a:r>
              <a:rPr lang="ar-SA">
                <a:latin typeface="Calibri" panose="020F0502020204030204" pitchFamily="34" charset="0"/>
                <a:cs typeface="Calibri" panose="020F0502020204030204" pitchFamily="34" charset="0"/>
              </a:rPr>
              <a:t>لا</a:t>
            </a:r>
            <a:r>
              <a:rPr lang="en-GB">
                <a:latin typeface="Calibri" panose="020F0502020204030204" pitchFamily="34" charset="0"/>
                <a:cs typeface="Calibri" panose="020F0502020204030204" pitchFamily="34" charset="0"/>
              </a:rPr>
              <a:t>عتر</a:t>
            </a:r>
            <a:r>
              <a:rPr lang="ar-SA">
                <a:latin typeface="Calibri" panose="020F0502020204030204" pitchFamily="34" charset="0"/>
                <a:cs typeface="Calibri" panose="020F0502020204030204" pitchFamily="34" charset="0"/>
              </a:rPr>
              <a:t>ا</a:t>
            </a:r>
            <a:r>
              <a:rPr lang="en-GB">
                <a:latin typeface="Calibri" panose="020F0502020204030204" pitchFamily="34" charset="0"/>
                <a:cs typeface="Calibri" panose="020F0502020204030204" pitchFamily="34" charset="0"/>
              </a:rPr>
              <a:t>ف بأننا جميعًا متحيزون!</a:t>
            </a:r>
            <a:endParaRPr lang="en-BE">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757AE833-3565-127A-A816-2A297C6FCA4C}"/>
              </a:ext>
            </a:extLst>
          </p:cNvPr>
          <p:cNvGrpSpPr/>
          <p:nvPr/>
        </p:nvGrpSpPr>
        <p:grpSpPr>
          <a:xfrm>
            <a:off x="1193201" y="2304254"/>
            <a:ext cx="1122868" cy="1463518"/>
            <a:chOff x="8914563" y="1953649"/>
            <a:chExt cx="1057724" cy="1378610"/>
          </a:xfrm>
        </p:grpSpPr>
        <p:sp>
          <p:nvSpPr>
            <p:cNvPr id="19" name="Rectangle: Rounded Corners 18">
              <a:extLst>
                <a:ext uri="{FF2B5EF4-FFF2-40B4-BE49-F238E27FC236}">
                  <a16:creationId xmlns:a16="http://schemas.microsoft.com/office/drawing/2014/main" id="{B1F085BA-11B7-3F84-1798-64778BCA3D35}"/>
                </a:ext>
              </a:extLst>
            </p:cNvPr>
            <p:cNvSpPr/>
            <p:nvPr/>
          </p:nvSpPr>
          <p:spPr>
            <a:xfrm rot="20580589">
              <a:off x="9074610" y="2194577"/>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0" name="Chord 19">
              <a:extLst>
                <a:ext uri="{FF2B5EF4-FFF2-40B4-BE49-F238E27FC236}">
                  <a16:creationId xmlns:a16="http://schemas.microsoft.com/office/drawing/2014/main" id="{A09C6F90-30AD-851A-6611-A1FD1FC734DF}"/>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1" name="Block Arc 20">
              <a:extLst>
                <a:ext uri="{FF2B5EF4-FFF2-40B4-BE49-F238E27FC236}">
                  <a16:creationId xmlns:a16="http://schemas.microsoft.com/office/drawing/2014/main" id="{7802C024-ADA4-C340-0CB1-C1F422679D8E}"/>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22" name="Rectangle: Rounded Corners 21">
              <a:extLst>
                <a:ext uri="{FF2B5EF4-FFF2-40B4-BE49-F238E27FC236}">
                  <a16:creationId xmlns:a16="http://schemas.microsoft.com/office/drawing/2014/main" id="{BF736DE7-B27D-2D1A-0BBE-84C72FC03FC2}"/>
                </a:ext>
              </a:extLst>
            </p:cNvPr>
            <p:cNvSpPr/>
            <p:nvPr/>
          </p:nvSpPr>
          <p:spPr>
            <a:xfrm rot="724728">
              <a:off x="9397092" y="1953649"/>
              <a:ext cx="505427" cy="505427"/>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3" name="Block Arc 22">
              <a:extLst>
                <a:ext uri="{FF2B5EF4-FFF2-40B4-BE49-F238E27FC236}">
                  <a16:creationId xmlns:a16="http://schemas.microsoft.com/office/drawing/2014/main" id="{2EADC8ED-450F-1398-26F7-1C5FB10942A5}"/>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pic>
        <p:nvPicPr>
          <p:cNvPr id="26" name="Graphic 25" descr="Shoe footprints with solid fill">
            <a:extLst>
              <a:ext uri="{FF2B5EF4-FFF2-40B4-BE49-F238E27FC236}">
                <a16:creationId xmlns:a16="http://schemas.microsoft.com/office/drawing/2014/main" id="{744D3AC2-74F0-39BE-280E-4FD4A709D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flipV="1">
            <a:off x="3749785" y="3201944"/>
            <a:ext cx="481090" cy="914400"/>
          </a:xfrm>
          <a:prstGeom prst="rect">
            <a:avLst/>
          </a:prstGeom>
        </p:spPr>
      </p:pic>
      <p:pic>
        <p:nvPicPr>
          <p:cNvPr id="27" name="Graphic 26" descr="Shoe footprints with solid fill">
            <a:extLst>
              <a:ext uri="{FF2B5EF4-FFF2-40B4-BE49-F238E27FC236}">
                <a16:creationId xmlns:a16="http://schemas.microsoft.com/office/drawing/2014/main" id="{6161B877-41BA-6EED-5800-93AD38F8535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flipV="1">
            <a:off x="3246209" y="2450133"/>
            <a:ext cx="481090" cy="914400"/>
          </a:xfrm>
          <a:prstGeom prst="rect">
            <a:avLst/>
          </a:prstGeom>
        </p:spPr>
      </p:pic>
      <p:pic>
        <p:nvPicPr>
          <p:cNvPr id="29" name="Graphic 28" descr="Shoe footprints with solid fill">
            <a:extLst>
              <a:ext uri="{FF2B5EF4-FFF2-40B4-BE49-F238E27FC236}">
                <a16:creationId xmlns:a16="http://schemas.microsoft.com/office/drawing/2014/main" id="{240DDBCB-4B06-50C3-2ADE-5F34C476AFC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flipV="1">
            <a:off x="5724999" y="3103510"/>
            <a:ext cx="481090" cy="1074214"/>
          </a:xfrm>
          <a:prstGeom prst="rect">
            <a:avLst/>
          </a:prstGeom>
        </p:spPr>
      </p:pic>
      <p:pic>
        <p:nvPicPr>
          <p:cNvPr id="30" name="Graphic 29" descr="Shoe footprints with solid fill">
            <a:extLst>
              <a:ext uri="{FF2B5EF4-FFF2-40B4-BE49-F238E27FC236}">
                <a16:creationId xmlns:a16="http://schemas.microsoft.com/office/drawing/2014/main" id="{04FC6205-AF9A-886C-8FFE-9C0E2F009C7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flipV="1">
            <a:off x="5000967" y="2481429"/>
            <a:ext cx="481090" cy="914396"/>
          </a:xfrm>
          <a:prstGeom prst="rect">
            <a:avLst/>
          </a:prstGeom>
        </p:spPr>
      </p:pic>
      <p:pic>
        <p:nvPicPr>
          <p:cNvPr id="31" name="Graphic 30" descr="Shoe footprints with solid fill">
            <a:extLst>
              <a:ext uri="{FF2B5EF4-FFF2-40B4-BE49-F238E27FC236}">
                <a16:creationId xmlns:a16="http://schemas.microsoft.com/office/drawing/2014/main" id="{6040C13A-D8F7-256D-53E7-032BACC13C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387"/>
          <a:stretch/>
        </p:blipFill>
        <p:spPr>
          <a:xfrm rot="5400000" flipV="1">
            <a:off x="7677840" y="3070460"/>
            <a:ext cx="481090" cy="1074213"/>
          </a:xfrm>
          <a:prstGeom prst="rect">
            <a:avLst/>
          </a:prstGeom>
        </p:spPr>
      </p:pic>
      <p:pic>
        <p:nvPicPr>
          <p:cNvPr id="32" name="Graphic 31" descr="Shoe footprints with solid fill">
            <a:extLst>
              <a:ext uri="{FF2B5EF4-FFF2-40B4-BE49-F238E27FC236}">
                <a16:creationId xmlns:a16="http://schemas.microsoft.com/office/drawing/2014/main" id="{C590E458-160F-E8AD-0D83-1C70A070BD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7387"/>
          <a:stretch/>
        </p:blipFill>
        <p:spPr>
          <a:xfrm rot="5400000" flipV="1">
            <a:off x="7324427" y="2481427"/>
            <a:ext cx="481090" cy="914399"/>
          </a:xfrm>
          <a:prstGeom prst="rect">
            <a:avLst/>
          </a:prstGeom>
        </p:spPr>
      </p:pic>
      <p:sp>
        <p:nvSpPr>
          <p:cNvPr id="34" name="Rectangle: Rounded Corners 33">
            <a:extLst>
              <a:ext uri="{FF2B5EF4-FFF2-40B4-BE49-F238E27FC236}">
                <a16:creationId xmlns:a16="http://schemas.microsoft.com/office/drawing/2014/main" id="{F97D0169-591F-B422-062D-C591ACA54113}"/>
              </a:ext>
            </a:extLst>
          </p:cNvPr>
          <p:cNvSpPr/>
          <p:nvPr/>
        </p:nvSpPr>
        <p:spPr>
          <a:xfrm rot="20580589">
            <a:off x="10273830" y="2560021"/>
            <a:ext cx="536556" cy="53655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5" name="Chord 34">
            <a:extLst>
              <a:ext uri="{FF2B5EF4-FFF2-40B4-BE49-F238E27FC236}">
                <a16:creationId xmlns:a16="http://schemas.microsoft.com/office/drawing/2014/main" id="{FCE98118-D500-BD44-92F8-5F3F3EF86EF3}"/>
              </a:ext>
            </a:extLst>
          </p:cNvPr>
          <p:cNvSpPr/>
          <p:nvPr/>
        </p:nvSpPr>
        <p:spPr>
          <a:xfrm>
            <a:off x="10103926" y="2750384"/>
            <a:ext cx="1122868" cy="1122869"/>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7" name="Rectangle: Rounded Corners 36">
            <a:extLst>
              <a:ext uri="{FF2B5EF4-FFF2-40B4-BE49-F238E27FC236}">
                <a16:creationId xmlns:a16="http://schemas.microsoft.com/office/drawing/2014/main" id="{4E77194F-7F49-9702-6A61-6D400D367574}"/>
              </a:ext>
            </a:extLst>
          </p:cNvPr>
          <p:cNvSpPr/>
          <p:nvPr/>
        </p:nvSpPr>
        <p:spPr>
          <a:xfrm rot="724728">
            <a:off x="10616173" y="2304254"/>
            <a:ext cx="536556" cy="53655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9" name="Circle: Hollow 38">
            <a:extLst>
              <a:ext uri="{FF2B5EF4-FFF2-40B4-BE49-F238E27FC236}">
                <a16:creationId xmlns:a16="http://schemas.microsoft.com/office/drawing/2014/main" id="{1EC9F221-985C-30F2-62FD-84448CBE1206}"/>
              </a:ext>
            </a:extLst>
          </p:cNvPr>
          <p:cNvSpPr/>
          <p:nvPr/>
        </p:nvSpPr>
        <p:spPr>
          <a:xfrm>
            <a:off x="10425673" y="3250434"/>
            <a:ext cx="184609" cy="215082"/>
          </a:xfrm>
          <a:prstGeom prst="donut">
            <a:avLst>
              <a:gd name="adj" fmla="val 246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41" name="Circle: Hollow 40">
            <a:extLst>
              <a:ext uri="{FF2B5EF4-FFF2-40B4-BE49-F238E27FC236}">
                <a16:creationId xmlns:a16="http://schemas.microsoft.com/office/drawing/2014/main" id="{70E79F65-E523-DF2A-B1C6-FB28472C66F7}"/>
              </a:ext>
            </a:extLst>
          </p:cNvPr>
          <p:cNvSpPr/>
          <p:nvPr/>
        </p:nvSpPr>
        <p:spPr>
          <a:xfrm>
            <a:off x="10751736" y="3250434"/>
            <a:ext cx="184609" cy="215082"/>
          </a:xfrm>
          <a:prstGeom prst="donut">
            <a:avLst>
              <a:gd name="adj" fmla="val 246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42" name="TextBox 41">
            <a:extLst>
              <a:ext uri="{FF2B5EF4-FFF2-40B4-BE49-F238E27FC236}">
                <a16:creationId xmlns:a16="http://schemas.microsoft.com/office/drawing/2014/main" id="{BB4DA569-0B6E-E829-E850-44023AF06F75}"/>
              </a:ext>
            </a:extLst>
          </p:cNvPr>
          <p:cNvSpPr txBox="1"/>
          <p:nvPr/>
        </p:nvSpPr>
        <p:spPr>
          <a:xfrm>
            <a:off x="917621" y="1164369"/>
            <a:ext cx="6002481" cy="307777"/>
          </a:xfrm>
          <a:prstGeom prst="rect">
            <a:avLst/>
          </a:prstGeom>
          <a:noFill/>
        </p:spPr>
        <p:txBody>
          <a:bodyPr wrap="square">
            <a:spAutoFit/>
          </a:bodyPr>
          <a:lstStyle/>
          <a:p>
            <a:pPr algn="r" rtl="1"/>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a:t>
            </a:r>
            <a:r>
              <a:rPr lang="ar-SA"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مجموعة</a:t>
            </a:r>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التعلم.</a:t>
            </a:r>
            <a:r>
              <a:rPr lang="en-GB" sz="1400" dirty="0">
                <a:solidFill>
                  <a:schemeClr val="accent2">
                    <a:lumMod val="75000"/>
                  </a:schemeClr>
                </a:solidFill>
                <a:latin typeface="Arial" panose="020B0604020202020204" pitchFamily="34" charset="0"/>
                <a:cs typeface="Arial" panose="020B0604020202020204" pitchFamily="34" charset="0"/>
              </a:rPr>
              <a:t>(أغسطس 2020).</a:t>
            </a:r>
            <a:r>
              <a:rPr lang="en-GB" sz="1400" i="1" dirty="0">
                <a:solidFill>
                  <a:schemeClr val="accent2">
                    <a:lumMod val="75000"/>
                  </a:schemeClr>
                </a:solidFill>
                <a:latin typeface="Arial" panose="020B0604020202020204" pitchFamily="34" charset="0"/>
                <a:cs typeface="Arial" panose="020B0604020202020204" pitchFamily="34" charset="0"/>
              </a:rPr>
              <a:t>دورة التحيز اللاواعي عبر الإنترنت.</a:t>
            </a:r>
            <a:endPar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17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itle 2">
            <a:extLst>
              <a:ext uri="{FF2B5EF4-FFF2-40B4-BE49-F238E27FC236}">
                <a16:creationId xmlns:a16="http://schemas.microsoft.com/office/drawing/2014/main" id="{0BA37116-98E1-5CFE-769D-5D7B5947544D}"/>
              </a:ext>
            </a:extLst>
          </p:cNvPr>
          <p:cNvSpPr>
            <a:spLocks noGrp="1"/>
          </p:cNvSpPr>
          <p:nvPr>
            <p:ph type="title"/>
          </p:nvPr>
        </p:nvSpPr>
        <p:spPr/>
        <p:txBody>
          <a:bodyPr/>
          <a:lstStyle/>
          <a:p>
            <a:pPr algn="r" rtl="1"/>
            <a:r>
              <a:rPr lang="en-CA" sz="2400" b="1" dirty="0">
                <a:solidFill>
                  <a:schemeClr val="bg1"/>
                </a:solidFill>
                <a:latin typeface="Calibri" panose="020F0502020204030204" pitchFamily="34" charset="0"/>
                <a:cs typeface="Calibri" panose="020F0502020204030204" pitchFamily="34" charset="0"/>
              </a:rPr>
              <a:t>الجلسة </a:t>
            </a:r>
            <a:r>
              <a:rPr lang="ar-SA" sz="2400" b="1" dirty="0">
                <a:solidFill>
                  <a:schemeClr val="bg1"/>
                </a:solidFill>
                <a:latin typeface="Calibri" panose="020F0502020204030204" pitchFamily="34" charset="0"/>
                <a:cs typeface="Calibri" panose="020F0502020204030204" pitchFamily="34" charset="0"/>
              </a:rPr>
              <a:t>١</a:t>
            </a:r>
            <a:br>
              <a:rPr lang="en-CA" sz="2400" b="1" dirty="0">
                <a:solidFill>
                  <a:schemeClr val="bg1"/>
                </a:solidFill>
                <a:latin typeface="Calibri" panose="020F0502020204030204" pitchFamily="34" charset="0"/>
                <a:cs typeface="Calibri" panose="020F0502020204030204" pitchFamily="34" charset="0"/>
              </a:rPr>
            </a:br>
            <a:br>
              <a:rPr lang="en-CA" b="1" dirty="0">
                <a:solidFill>
                  <a:schemeClr val="bg1"/>
                </a:solidFill>
                <a:latin typeface="Calibri" panose="020F0502020204030204" pitchFamily="34" charset="0"/>
                <a:cs typeface="Calibri" panose="020F0502020204030204" pitchFamily="34" charset="0"/>
              </a:rPr>
            </a:br>
            <a:r>
              <a:rPr lang="ar-SA" b="1" dirty="0">
                <a:solidFill>
                  <a:schemeClr val="bg1"/>
                </a:solidFill>
                <a:latin typeface="Calibri" panose="020F0502020204030204" pitchFamily="34" charset="0"/>
                <a:cs typeface="Calibri" panose="020F0502020204030204" pitchFamily="34" charset="0"/>
              </a:rPr>
              <a:t>ا</a:t>
            </a:r>
            <a:r>
              <a:rPr lang="en-US" sz="5400" b="1" dirty="0">
                <a:solidFill>
                  <a:schemeClr val="bg1"/>
                </a:solidFill>
                <a:latin typeface="Calibri" panose="020F0502020204030204" pitchFamily="34" charset="0"/>
                <a:cs typeface="Calibri" panose="020F0502020204030204" pitchFamily="34" charset="0"/>
              </a:rPr>
              <a:t>فت</a:t>
            </a:r>
            <a:r>
              <a:rPr lang="ar-SA" sz="5400" b="1" dirty="0">
                <a:solidFill>
                  <a:schemeClr val="bg1"/>
                </a:solidFill>
                <a:latin typeface="Calibri" panose="020F0502020204030204" pitchFamily="34" charset="0"/>
                <a:cs typeface="Calibri" panose="020F0502020204030204" pitchFamily="34" charset="0"/>
              </a:rPr>
              <a:t>تا</a:t>
            </a:r>
            <a:r>
              <a:rPr lang="en-US" sz="5400" b="1" dirty="0">
                <a:solidFill>
                  <a:schemeClr val="bg1"/>
                </a:solidFill>
                <a:latin typeface="Calibri" panose="020F0502020204030204" pitchFamily="34" charset="0"/>
                <a:cs typeface="Calibri" panose="020F0502020204030204" pitchFamily="34" charset="0"/>
              </a:rPr>
              <a:t>ح الوحدة</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ar-SA" dirty="0">
                <a:latin typeface="Calibri" panose="020F0502020204030204" pitchFamily="34" charset="0"/>
                <a:cs typeface="Calibri" panose="020F0502020204030204" pitchFamily="34" charset="0"/>
                <a:sym typeface="Arial"/>
              </a:rPr>
              <a:t>نقاط التعلم الأساسية</a:t>
            </a:r>
            <a:endParaRPr dirty="0">
              <a:latin typeface="Calibri" panose="020F0502020204030204" pitchFamily="34" charset="0"/>
              <a:cs typeface="Calibri" panose="020F0502020204030204" pitchFamily="34" charset="0"/>
            </a:endParaRPr>
          </a:p>
        </p:txBody>
      </p:sp>
      <p:sp>
        <p:nvSpPr>
          <p:cNvPr id="572" name="Google Shape;572;p18"/>
          <p:cNvSpPr/>
          <p:nvPr/>
        </p:nvSpPr>
        <p:spPr>
          <a:xfrm>
            <a:off x="3988532" y="1991816"/>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3" name="Google Shape;573;p18"/>
          <p:cNvSpPr/>
          <p:nvPr/>
        </p:nvSpPr>
        <p:spPr>
          <a:xfrm>
            <a:off x="9584196" y="1987648"/>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4" name="Google Shape;574;p18"/>
          <p:cNvSpPr/>
          <p:nvPr/>
        </p:nvSpPr>
        <p:spPr>
          <a:xfrm>
            <a:off x="1402104" y="1988869"/>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5" name="Google Shape;575;p18"/>
          <p:cNvSpPr txBox="1"/>
          <p:nvPr/>
        </p:nvSpPr>
        <p:spPr>
          <a:xfrm>
            <a:off x="680754" y="3461971"/>
            <a:ext cx="2472021" cy="101562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الوعي الذاتي ، الداخلي والخارجي ، مهم ل</a:t>
            </a:r>
            <a:r>
              <a:rPr lang="ar-SA" sz="2000">
                <a:solidFill>
                  <a:schemeClr val="dk1"/>
                </a:solidFill>
                <a:latin typeface="Calibri" panose="020F0502020204030204" pitchFamily="34" charset="0"/>
                <a:ea typeface="Helvetica Neue Light"/>
                <a:cs typeface="Calibri" panose="020F0502020204030204" pitchFamily="34" charset="0"/>
                <a:sym typeface="Helvetica Neue Light"/>
              </a:rPr>
              <a:t>أخصائي</a:t>
            </a: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 الحالة</a:t>
            </a:r>
          </a:p>
        </p:txBody>
      </p:sp>
      <p:sp>
        <p:nvSpPr>
          <p:cNvPr id="2" name="Google Shape;575;p18">
            <a:extLst>
              <a:ext uri="{FF2B5EF4-FFF2-40B4-BE49-F238E27FC236}">
                <a16:creationId xmlns:a16="http://schemas.microsoft.com/office/drawing/2014/main" id="{11F8F5F9-07D5-1E7E-4F2D-8672F7A26B34}"/>
              </a:ext>
            </a:extLst>
          </p:cNvPr>
          <p:cNvSpPr txBox="1"/>
          <p:nvPr/>
        </p:nvSpPr>
        <p:spPr>
          <a:xfrm>
            <a:off x="3405860" y="3461971"/>
            <a:ext cx="2216904" cy="101562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يمكن أن </a:t>
            </a:r>
            <a:r>
              <a:rPr lang="ar-SA" sz="2000">
                <a:solidFill>
                  <a:schemeClr val="dk1"/>
                </a:solidFill>
                <a:latin typeface="Calibri" panose="020F0502020204030204" pitchFamily="34" charset="0"/>
                <a:ea typeface="Helvetica Neue Light"/>
                <a:cs typeface="Calibri" panose="020F0502020204030204" pitchFamily="34" charset="0"/>
                <a:sym typeface="Helvetica Neue Light"/>
              </a:rPr>
              <a:t>تزيد الملاحظات </a:t>
            </a: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من الآخرين من وعينا الذاتي</a:t>
            </a:r>
          </a:p>
        </p:txBody>
      </p:sp>
      <p:sp>
        <p:nvSpPr>
          <p:cNvPr id="3" name="Google Shape;572;p18">
            <a:extLst>
              <a:ext uri="{FF2B5EF4-FFF2-40B4-BE49-F238E27FC236}">
                <a16:creationId xmlns:a16="http://schemas.microsoft.com/office/drawing/2014/main" id="{A9BBA0D2-6218-655A-1693-5CB1DD94A2BF}"/>
              </a:ext>
            </a:extLst>
          </p:cNvPr>
          <p:cNvSpPr/>
          <p:nvPr/>
        </p:nvSpPr>
        <p:spPr>
          <a:xfrm>
            <a:off x="6692266" y="1987648"/>
            <a:ext cx="1051560" cy="1051560"/>
          </a:xfrm>
          <a:prstGeom prst="star5">
            <a:avLst>
              <a:gd name="adj" fmla="val 28143"/>
              <a:gd name="hf" fmla="val 105146"/>
              <a:gd name="vf" fmla="val 110557"/>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4" name="Google Shape;575;p18">
            <a:extLst>
              <a:ext uri="{FF2B5EF4-FFF2-40B4-BE49-F238E27FC236}">
                <a16:creationId xmlns:a16="http://schemas.microsoft.com/office/drawing/2014/main" id="{730143E3-7EC3-DB8D-7FDD-B654E2871C57}"/>
              </a:ext>
            </a:extLst>
          </p:cNvPr>
          <p:cNvSpPr txBox="1"/>
          <p:nvPr/>
        </p:nvSpPr>
        <p:spPr>
          <a:xfrm>
            <a:off x="5875849" y="3461971"/>
            <a:ext cx="2684395" cy="132339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2000" b="0" i="0" dirty="0">
                <a:effectLst/>
                <a:latin typeface="Calibri" panose="020F0502020204030204" pitchFamily="34" charset="0"/>
                <a:cs typeface="Calibri" panose="020F0502020204030204" pitchFamily="34" charset="0"/>
              </a:rPr>
              <a:t>واحدة من أقوى الأدوات في تنظيم المشاعر هي ببساطة تحديد وتسمية المشاعر التي تشعر بها</a:t>
            </a:r>
            <a:endParaRPr lang="en-GB" sz="2000" dirty="0">
              <a:latin typeface="Calibri" panose="020F0502020204030204" pitchFamily="34" charset="0"/>
              <a:ea typeface="Helvetica Neue Light"/>
              <a:cs typeface="Calibri" panose="020F0502020204030204" pitchFamily="34" charset="0"/>
              <a:sym typeface="Helvetica Neue Light"/>
            </a:endParaRPr>
          </a:p>
        </p:txBody>
      </p:sp>
      <p:sp>
        <p:nvSpPr>
          <p:cNvPr id="5" name="Google Shape;575;p18">
            <a:extLst>
              <a:ext uri="{FF2B5EF4-FFF2-40B4-BE49-F238E27FC236}">
                <a16:creationId xmlns:a16="http://schemas.microsoft.com/office/drawing/2014/main" id="{8BB34700-6CAE-BBD9-67E4-3B067B2EAEF0}"/>
              </a:ext>
            </a:extLst>
          </p:cNvPr>
          <p:cNvSpPr txBox="1"/>
          <p:nvPr/>
        </p:nvSpPr>
        <p:spPr>
          <a:xfrm>
            <a:off x="8767779" y="3461971"/>
            <a:ext cx="2684395" cy="101562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كل شخص لديه تحيزات </a:t>
            </a:r>
            <a:r>
              <a:rPr lang="ar-SA" sz="2000">
                <a:solidFill>
                  <a:schemeClr val="dk1"/>
                </a:solidFill>
                <a:latin typeface="Calibri" panose="020F0502020204030204" pitchFamily="34" charset="0"/>
                <a:ea typeface="Helvetica Neue Light"/>
                <a:cs typeface="Calibri" panose="020F0502020204030204" pitchFamily="34" charset="0"/>
                <a:sym typeface="Helvetica Neue Light"/>
              </a:rPr>
              <a:t>لا </a:t>
            </a:r>
            <a:r>
              <a:rPr lang="en-GB" sz="2000">
                <a:solidFill>
                  <a:schemeClr val="dk1"/>
                </a:solidFill>
                <a:latin typeface="Calibri" panose="020F0502020204030204" pitchFamily="34" charset="0"/>
                <a:ea typeface="Helvetica Neue Light"/>
                <a:cs typeface="Calibri" panose="020F0502020204030204" pitchFamily="34" charset="0"/>
                <a:sym typeface="Helvetica Neue Light"/>
              </a:rPr>
              <a:t>واعية! لكن يمكنك اتخاذ خطوات للحد من تأثيره</a:t>
            </a:r>
            <a:r>
              <a:rPr lang="ar-SA" sz="2000">
                <a:solidFill>
                  <a:schemeClr val="dk1"/>
                </a:solidFill>
                <a:latin typeface="Calibri" panose="020F0502020204030204" pitchFamily="34" charset="0"/>
                <a:ea typeface="Helvetica Neue Light"/>
                <a:cs typeface="Calibri" panose="020F0502020204030204" pitchFamily="34" charset="0"/>
                <a:sym typeface="Helvetica Neue Light"/>
              </a:rPr>
              <a:t>ا</a:t>
            </a:r>
            <a:endParaRPr lang="en-GB" sz="2000">
              <a:solidFill>
                <a:schemeClr val="dk1"/>
              </a:solidFill>
              <a:latin typeface="Calibri" panose="020F0502020204030204" pitchFamily="34" charset="0"/>
              <a:ea typeface="Helvetica Neue Light"/>
              <a:cs typeface="Calibri" panose="020F0502020204030204" pitchFamily="34" charset="0"/>
              <a:sym typeface="Helvetica Neue Light"/>
            </a:endParaRPr>
          </a:p>
        </p:txBody>
      </p:sp>
    </p:spTree>
    <p:extLst>
      <p:ext uri="{BB962C8B-B14F-4D97-AF65-F5344CB8AC3E}">
        <p14:creationId xmlns:p14="http://schemas.microsoft.com/office/powerpoint/2010/main" val="82388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35968FDD-8D55-3C8C-EFDF-72E599A24689}"/>
              </a:ext>
            </a:extLst>
          </p:cNvPr>
          <p:cNvSpPr>
            <a:spLocks noGrp="1"/>
          </p:cNvSpPr>
          <p:nvPr>
            <p:ph type="title"/>
          </p:nvPr>
        </p:nvSpPr>
        <p:spPr>
          <a:xfrm>
            <a:off x="796925" y="3100388"/>
            <a:ext cx="10255250" cy="561975"/>
          </a:xfrm>
        </p:spPr>
        <p:txBody>
          <a:bodyPr/>
          <a:lstStyle/>
          <a:p>
            <a:pPr algn="r" rtl="1"/>
            <a:r>
              <a:rPr lang="en-CA" sz="2400" b="1">
                <a:solidFill>
                  <a:schemeClr val="bg1"/>
                </a:solidFill>
                <a:latin typeface="Calibri" panose="020F0502020204030204" pitchFamily="34" charset="0"/>
                <a:cs typeface="Calibri" panose="020F0502020204030204" pitchFamily="34" charset="0"/>
              </a:rPr>
              <a:t>الجلسة </a:t>
            </a:r>
            <a:r>
              <a:rPr lang="ar-SA" sz="2400" b="1">
                <a:solidFill>
                  <a:schemeClr val="bg1"/>
                </a:solidFill>
                <a:latin typeface="Calibri" panose="020F0502020204030204" pitchFamily="34" charset="0"/>
                <a:cs typeface="Calibri" panose="020F0502020204030204" pitchFamily="34" charset="0"/>
              </a:rPr>
              <a:t>٣</a:t>
            </a:r>
            <a:br>
              <a:rPr lang="en-CA" sz="2400" b="1">
                <a:solidFill>
                  <a:schemeClr val="bg1"/>
                </a:solidFill>
                <a:latin typeface="Calibri" panose="020F0502020204030204" pitchFamily="34" charset="0"/>
                <a:cs typeface="Calibri" panose="020F0502020204030204" pitchFamily="34" charset="0"/>
              </a:rPr>
            </a:br>
            <a:br>
              <a:rPr lang="en-CA" b="1">
                <a:solidFill>
                  <a:schemeClr val="bg1"/>
                </a:solidFill>
                <a:latin typeface="Calibri" panose="020F0502020204030204" pitchFamily="34" charset="0"/>
                <a:cs typeface="Calibri" panose="020F0502020204030204" pitchFamily="34" charset="0"/>
              </a:rPr>
            </a:br>
            <a:r>
              <a:rPr lang="en-US" sz="5400" b="1">
                <a:solidFill>
                  <a:schemeClr val="bg1"/>
                </a:solidFill>
                <a:latin typeface="Calibri" panose="020F0502020204030204" pitchFamily="34" charset="0"/>
                <a:cs typeface="Calibri" panose="020F0502020204030204" pitchFamily="34" charset="0"/>
              </a:rPr>
              <a:t>كيف يمكنني دعم التنوع والشمول؟</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17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B196-439E-AC3D-288A-3C03B44D3FED}"/>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مناقشة عامة</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24BB6BA-5532-153E-CB5E-C65D01B05F7A}"/>
              </a:ext>
            </a:extLst>
          </p:cNvPr>
          <p:cNvSpPr txBox="1"/>
          <p:nvPr/>
        </p:nvSpPr>
        <p:spPr>
          <a:xfrm>
            <a:off x="6030362" y="2904951"/>
            <a:ext cx="4042552" cy="646331"/>
          </a:xfrm>
          <a:prstGeom prst="rect">
            <a:avLst/>
          </a:prstGeom>
          <a:noFill/>
        </p:spPr>
        <p:txBody>
          <a:bodyPr wrap="square" rtlCol="0">
            <a:spAutoFit/>
          </a:bodyPr>
          <a:lstStyle/>
          <a:p>
            <a:pPr algn="ctr" rtl="1"/>
            <a:r>
              <a:rPr lang="en-GB" sz="3600" b="1">
                <a:latin typeface="Calibri" panose="020F0502020204030204" pitchFamily="34" charset="0"/>
                <a:cs typeface="Calibri" panose="020F0502020204030204" pitchFamily="34" charset="0"/>
              </a:rPr>
              <a:t>ماذا يعني ال</a:t>
            </a:r>
            <a:r>
              <a:rPr lang="ar-SA" sz="3600" b="1">
                <a:latin typeface="Calibri" panose="020F0502020204030204" pitchFamily="34" charset="0"/>
                <a:cs typeface="Calibri" panose="020F0502020204030204" pitchFamily="34" charset="0"/>
              </a:rPr>
              <a:t>شمول</a:t>
            </a:r>
            <a:r>
              <a:rPr lang="en-GB" sz="3600" b="1">
                <a:latin typeface="Calibri" panose="020F0502020204030204" pitchFamily="34" charset="0"/>
                <a:cs typeface="Calibri" panose="020F0502020204030204" pitchFamily="34" charset="0"/>
              </a:rPr>
              <a:t>؟</a:t>
            </a:r>
            <a:endParaRPr lang="en-BE" sz="3600" b="1">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0F774B53-0652-2D61-BB89-E2767AC70076}"/>
              </a:ext>
            </a:extLst>
          </p:cNvPr>
          <p:cNvGrpSpPr/>
          <p:nvPr/>
        </p:nvGrpSpPr>
        <p:grpSpPr>
          <a:xfrm>
            <a:off x="1939106" y="2434711"/>
            <a:ext cx="3415887" cy="2678824"/>
            <a:chOff x="1117683" y="2194390"/>
            <a:chExt cx="3415887" cy="2678824"/>
          </a:xfrm>
          <a:solidFill>
            <a:schemeClr val="accent2">
              <a:lumMod val="75000"/>
            </a:schemeClr>
          </a:solidFill>
        </p:grpSpPr>
        <p:sp>
          <p:nvSpPr>
            <p:cNvPr id="5" name="Speech Bubble: Rectangle with Corners Rounded 4">
              <a:extLst>
                <a:ext uri="{FF2B5EF4-FFF2-40B4-BE49-F238E27FC236}">
                  <a16:creationId xmlns:a16="http://schemas.microsoft.com/office/drawing/2014/main" id="{2BFF9D0B-0FC6-E54C-3F56-32FE0C4789CB}"/>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F90DA07E-E2CB-30B4-5D91-F4D57FC28CD5}"/>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D0AD48C2-144B-AA64-0F6D-AFD7B6724CC2}"/>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123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93CE-86E4-7A2D-0036-097377AA9EA3}"/>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التنوع وال</a:t>
            </a:r>
            <a:r>
              <a:rPr lang="ar-SA">
                <a:latin typeface="Calibri" panose="020F0502020204030204" pitchFamily="34" charset="0"/>
                <a:cs typeface="Calibri" panose="020F0502020204030204" pitchFamily="34" charset="0"/>
              </a:rPr>
              <a:t>شمول</a:t>
            </a:r>
            <a:endParaRPr lang="en-BE">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78DF2EB-B15D-8C17-AA54-32403357128A}"/>
              </a:ext>
            </a:extLst>
          </p:cNvPr>
          <p:cNvPicPr>
            <a:picLocks noChangeAspect="1"/>
          </p:cNvPicPr>
          <p:nvPr/>
        </p:nvPicPr>
        <p:blipFill>
          <a:blip r:embed="rId3"/>
          <a:stretch>
            <a:fillRect/>
          </a:stretch>
        </p:blipFill>
        <p:spPr>
          <a:xfrm>
            <a:off x="649476" y="1131987"/>
            <a:ext cx="6143625" cy="4924425"/>
          </a:xfrm>
          <a:prstGeom prst="rect">
            <a:avLst/>
          </a:prstGeom>
        </p:spPr>
      </p:pic>
      <p:sp>
        <p:nvSpPr>
          <p:cNvPr id="7" name="TextBox 6">
            <a:extLst>
              <a:ext uri="{FF2B5EF4-FFF2-40B4-BE49-F238E27FC236}">
                <a16:creationId xmlns:a16="http://schemas.microsoft.com/office/drawing/2014/main" id="{93FBA26D-386A-DA4B-D59D-D74B7056CA7A}"/>
              </a:ext>
            </a:extLst>
          </p:cNvPr>
          <p:cNvSpPr txBox="1"/>
          <p:nvPr/>
        </p:nvSpPr>
        <p:spPr>
          <a:xfrm>
            <a:off x="6674347" y="2024707"/>
            <a:ext cx="4468441" cy="1815882"/>
          </a:xfrm>
          <a:prstGeom prst="rect">
            <a:avLst/>
          </a:prstGeom>
          <a:noFill/>
        </p:spPr>
        <p:txBody>
          <a:bodyPr wrap="square" rtlCol="0">
            <a:spAutoFit/>
          </a:bodyPr>
          <a:lstStyle/>
          <a:p>
            <a:pPr algn="r" rtl="1"/>
            <a:r>
              <a:rPr lang="en-GB" sz="2800" dirty="0">
                <a:latin typeface="Calibri" panose="020F0502020204030204" pitchFamily="34" charset="0"/>
                <a:cs typeface="Calibri" panose="020F0502020204030204" pitchFamily="34" charset="0"/>
              </a:rPr>
              <a:t>يشير التنوع والشمول إلى النهج القائم على الحقوق الذي يتيح المشاركة المتساوية لمجموعات متنوعة من الناس</a:t>
            </a:r>
          </a:p>
        </p:txBody>
      </p:sp>
      <p:sp>
        <p:nvSpPr>
          <p:cNvPr id="3" name="TextBox 2">
            <a:extLst>
              <a:ext uri="{FF2B5EF4-FFF2-40B4-BE49-F238E27FC236}">
                <a16:creationId xmlns:a16="http://schemas.microsoft.com/office/drawing/2014/main" id="{92DF6224-8A35-930D-C3E6-B105D85EABFC}"/>
              </a:ext>
            </a:extLst>
          </p:cNvPr>
          <p:cNvSpPr txBox="1"/>
          <p:nvPr/>
        </p:nvSpPr>
        <p:spPr>
          <a:xfrm>
            <a:off x="6738244" y="4592139"/>
            <a:ext cx="4340646" cy="523220"/>
          </a:xfrm>
          <a:prstGeom prst="rect">
            <a:avLst/>
          </a:prstGeom>
          <a:noFill/>
        </p:spPr>
        <p:txBody>
          <a:bodyPr wrap="square">
            <a:spAutoFit/>
          </a:bodyPr>
          <a:lstStyle/>
          <a:p>
            <a:pPr algn="ctr" rtl="1"/>
            <a:r>
              <a:rPr lang="en-US"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المصدر: التحالف من أجل حماية الطفل في العمل الإنساني </a:t>
            </a:r>
            <a:r>
              <a:rPr lang="ar-SA" sz="14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(٢٠١٩). </a:t>
            </a: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المعايير الدنيا لحماية الطفل في العمل الإنساني</a:t>
            </a:r>
          </a:p>
        </p:txBody>
      </p:sp>
    </p:spTree>
    <p:extLst>
      <p:ext uri="{BB962C8B-B14F-4D97-AF65-F5344CB8AC3E}">
        <p14:creationId xmlns:p14="http://schemas.microsoft.com/office/powerpoint/2010/main" val="176164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93CE-86E4-7A2D-0036-097377AA9EA3}"/>
              </a:ext>
            </a:extLst>
          </p:cNvPr>
          <p:cNvSpPr>
            <a:spLocks noGrp="1"/>
          </p:cNvSpPr>
          <p:nvPr>
            <p:ph type="title"/>
          </p:nvPr>
        </p:nvSpPr>
        <p:spPr/>
        <p:txBody>
          <a:bodyPr/>
          <a:lstStyle/>
          <a:p>
            <a:pPr rtl="1"/>
            <a:r>
              <a:rPr lang="ar-SA">
                <a:latin typeface="Calibri" panose="020F0502020204030204" pitchFamily="34" charset="0"/>
                <a:cs typeface="Calibri" panose="020F0502020204030204" pitchFamily="34" charset="0"/>
              </a:rPr>
              <a:t>ال</a:t>
            </a:r>
            <a:r>
              <a:rPr lang="en-GB">
                <a:latin typeface="Calibri" panose="020F0502020204030204" pitchFamily="34" charset="0"/>
                <a:cs typeface="Calibri" panose="020F0502020204030204" pitchFamily="34" charset="0"/>
              </a:rPr>
              <a:t>استبعاد</a:t>
            </a:r>
            <a:endParaRPr lang="en-BE">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9E68CB9D-CCAC-5375-91F8-DE0C3A7C1C09}"/>
              </a:ext>
            </a:extLst>
          </p:cNvPr>
          <p:cNvSpPr txBox="1"/>
          <p:nvPr/>
        </p:nvSpPr>
        <p:spPr>
          <a:xfrm>
            <a:off x="2488386" y="1879245"/>
            <a:ext cx="7101162" cy="1200329"/>
          </a:xfrm>
          <a:prstGeom prst="rect">
            <a:avLst/>
          </a:prstGeom>
          <a:noFill/>
        </p:spPr>
        <p:txBody>
          <a:bodyPr wrap="square" rtlCol="0">
            <a:spAutoFit/>
          </a:bodyPr>
          <a:lstStyle/>
          <a:p>
            <a:pPr algn="ctr" rtl="1"/>
            <a:r>
              <a:rPr lang="en-GB" sz="3600">
                <a:latin typeface="Calibri" panose="020F0502020204030204" pitchFamily="34" charset="0"/>
                <a:cs typeface="Calibri" panose="020F0502020204030204" pitchFamily="34" charset="0"/>
              </a:rPr>
              <a:t>ما هي العوائق التي تحول دون ال</a:t>
            </a:r>
            <a:r>
              <a:rPr lang="ar-SA" sz="3600">
                <a:latin typeface="Calibri" panose="020F0502020204030204" pitchFamily="34" charset="0"/>
                <a:cs typeface="Calibri" panose="020F0502020204030204" pitchFamily="34" charset="0"/>
              </a:rPr>
              <a:t>شمول و</a:t>
            </a:r>
            <a:r>
              <a:rPr lang="en-GB" sz="3600">
                <a:latin typeface="Calibri" panose="020F0502020204030204" pitchFamily="34" charset="0"/>
                <a:cs typeface="Calibri" panose="020F0502020204030204" pitchFamily="34" charset="0"/>
              </a:rPr>
              <a:t> التي يمكنك تحديدها في سياقك؟</a:t>
            </a:r>
            <a:endParaRPr lang="en-BE" sz="360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6BCF224-A370-FB43-C1A5-8AE77EB895C4}"/>
              </a:ext>
            </a:extLst>
          </p:cNvPr>
          <p:cNvGrpSpPr/>
          <p:nvPr/>
        </p:nvGrpSpPr>
        <p:grpSpPr>
          <a:xfrm>
            <a:off x="10216104" y="305057"/>
            <a:ext cx="1587872" cy="1368854"/>
            <a:chOff x="10228983" y="337468"/>
            <a:chExt cx="1587872" cy="1368854"/>
          </a:xfrm>
        </p:grpSpPr>
        <p:sp>
          <p:nvSpPr>
            <p:cNvPr id="12" name="Hexagon 11">
              <a:extLst>
                <a:ext uri="{FF2B5EF4-FFF2-40B4-BE49-F238E27FC236}">
                  <a16:creationId xmlns:a16="http://schemas.microsoft.com/office/drawing/2014/main" id="{B555B7F7-1E29-3136-B36A-D0AA9C5139B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55B3BC8D-5FD2-D5A8-1DEB-393865CB7045}"/>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C210995C-AC75-3F69-11F7-AA3BF1FEA2E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٣١</a:t>
                </a:r>
                <a:endParaRPr lang="en-CA"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49CB692-9BDF-34A1-7A06-AF74789017AD}"/>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3CB07B4D-7A77-F92C-3345-6F227B2DEC8D}"/>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C7079CE6-2020-426E-C1E6-6681FE2301EC}"/>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C47349D-65F2-441E-6807-397FD987EC7D}"/>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
        <p:nvSpPr>
          <p:cNvPr id="21" name="Oval 20">
            <a:extLst>
              <a:ext uri="{FF2B5EF4-FFF2-40B4-BE49-F238E27FC236}">
                <a16:creationId xmlns:a16="http://schemas.microsoft.com/office/drawing/2014/main" id="{434D4893-C1E7-6755-3CFB-2403ED10D042}"/>
              </a:ext>
            </a:extLst>
          </p:cNvPr>
          <p:cNvSpPr/>
          <p:nvPr/>
        </p:nvSpPr>
        <p:spPr>
          <a:xfrm>
            <a:off x="6567941" y="4377257"/>
            <a:ext cx="985645" cy="985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2" name="Oval 21">
            <a:extLst>
              <a:ext uri="{FF2B5EF4-FFF2-40B4-BE49-F238E27FC236}">
                <a16:creationId xmlns:a16="http://schemas.microsoft.com/office/drawing/2014/main" id="{ACD51755-CB27-37A5-88A7-1E617589D9C2}"/>
              </a:ext>
            </a:extLst>
          </p:cNvPr>
          <p:cNvSpPr/>
          <p:nvPr/>
        </p:nvSpPr>
        <p:spPr>
          <a:xfrm>
            <a:off x="8433227" y="3640228"/>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Oval 22">
            <a:extLst>
              <a:ext uri="{FF2B5EF4-FFF2-40B4-BE49-F238E27FC236}">
                <a16:creationId xmlns:a16="http://schemas.microsoft.com/office/drawing/2014/main" id="{0E9CADD6-5DF5-ABF1-119D-FFEB4C596C5F}"/>
              </a:ext>
            </a:extLst>
          </p:cNvPr>
          <p:cNvSpPr/>
          <p:nvPr/>
        </p:nvSpPr>
        <p:spPr>
          <a:xfrm>
            <a:off x="4521627" y="4100055"/>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Freeform: Shape 23">
            <a:extLst>
              <a:ext uri="{FF2B5EF4-FFF2-40B4-BE49-F238E27FC236}">
                <a16:creationId xmlns:a16="http://schemas.microsoft.com/office/drawing/2014/main" id="{CEA793CF-2F21-B2C5-37F9-444343038FB0}"/>
              </a:ext>
            </a:extLst>
          </p:cNvPr>
          <p:cNvSpPr/>
          <p:nvPr/>
        </p:nvSpPr>
        <p:spPr>
          <a:xfrm>
            <a:off x="752520" y="4268545"/>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nvGrpSpPr>
          <p:cNvPr id="25" name="Group 24">
            <a:extLst>
              <a:ext uri="{FF2B5EF4-FFF2-40B4-BE49-F238E27FC236}">
                <a16:creationId xmlns:a16="http://schemas.microsoft.com/office/drawing/2014/main" id="{CC8428E4-8721-25F0-524D-F8AC5C245E0C}"/>
              </a:ext>
            </a:extLst>
          </p:cNvPr>
          <p:cNvGrpSpPr/>
          <p:nvPr/>
        </p:nvGrpSpPr>
        <p:grpSpPr>
          <a:xfrm>
            <a:off x="3153364" y="4114430"/>
            <a:ext cx="833120" cy="1306425"/>
            <a:chOff x="2486024" y="3959213"/>
            <a:chExt cx="932786" cy="1462713"/>
          </a:xfrm>
          <a:solidFill>
            <a:schemeClr val="accent2">
              <a:lumMod val="75000"/>
            </a:schemeClr>
          </a:solidFill>
        </p:grpSpPr>
        <p:sp>
          <p:nvSpPr>
            <p:cNvPr id="26" name="Oval 25">
              <a:extLst>
                <a:ext uri="{FF2B5EF4-FFF2-40B4-BE49-F238E27FC236}">
                  <a16:creationId xmlns:a16="http://schemas.microsoft.com/office/drawing/2014/main" id="{A59A2F5A-8217-767D-4BBA-DABB49CAA4C7}"/>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7" name="Rectangle: Top Corners Rounded 26">
              <a:extLst>
                <a:ext uri="{FF2B5EF4-FFF2-40B4-BE49-F238E27FC236}">
                  <a16:creationId xmlns:a16="http://schemas.microsoft.com/office/drawing/2014/main" id="{C4F6DA84-5D11-227B-26C8-CDE172B657C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8" name="Rectangle: Top Corners Rounded 27">
              <a:extLst>
                <a:ext uri="{FF2B5EF4-FFF2-40B4-BE49-F238E27FC236}">
                  <a16:creationId xmlns:a16="http://schemas.microsoft.com/office/drawing/2014/main" id="{CBC96846-16C7-31E5-C597-AB7E55C21527}"/>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9" name="Rectangle: Top Corners Rounded 28">
              <a:extLst>
                <a:ext uri="{FF2B5EF4-FFF2-40B4-BE49-F238E27FC236}">
                  <a16:creationId xmlns:a16="http://schemas.microsoft.com/office/drawing/2014/main" id="{55AF8D71-76CC-1A23-CEDA-37AC0CDA38FA}"/>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Rectangle: Top Corners Rounded 29">
              <a:extLst>
                <a:ext uri="{FF2B5EF4-FFF2-40B4-BE49-F238E27FC236}">
                  <a16:creationId xmlns:a16="http://schemas.microsoft.com/office/drawing/2014/main" id="{F17DD36E-E747-8379-4FE6-8E40724F30D9}"/>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1" name="Rectangle: Top Corners Rounded 30">
              <a:extLst>
                <a:ext uri="{FF2B5EF4-FFF2-40B4-BE49-F238E27FC236}">
                  <a16:creationId xmlns:a16="http://schemas.microsoft.com/office/drawing/2014/main" id="{FB40D770-57A2-6327-CA93-04D851DA9C57}"/>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2" name="Arc 31">
              <a:extLst>
                <a:ext uri="{FF2B5EF4-FFF2-40B4-BE49-F238E27FC236}">
                  <a16:creationId xmlns:a16="http://schemas.microsoft.com/office/drawing/2014/main" id="{5522F816-7BC4-3204-647F-527819AB4374}"/>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a:p>
          </p:txBody>
        </p:sp>
      </p:grpSp>
    </p:spTree>
    <p:extLst>
      <p:ext uri="{BB962C8B-B14F-4D97-AF65-F5344CB8AC3E}">
        <p14:creationId xmlns:p14="http://schemas.microsoft.com/office/powerpoint/2010/main" val="180590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B30EDFA8-6202-50A8-765C-BF59B556D97E}"/>
              </a:ext>
            </a:extLst>
          </p:cNvPr>
          <p:cNvSpPr/>
          <p:nvPr/>
        </p:nvSpPr>
        <p:spPr>
          <a:xfrm>
            <a:off x="2903585" y="4265332"/>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4" name="Oval 63">
            <a:extLst>
              <a:ext uri="{FF2B5EF4-FFF2-40B4-BE49-F238E27FC236}">
                <a16:creationId xmlns:a16="http://schemas.microsoft.com/office/drawing/2014/main" id="{27C8E5C1-71A8-16F6-8C34-5CD3711F0D29}"/>
              </a:ext>
            </a:extLst>
          </p:cNvPr>
          <p:cNvSpPr/>
          <p:nvPr/>
        </p:nvSpPr>
        <p:spPr>
          <a:xfrm>
            <a:off x="5123366" y="2425537"/>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5" name="Oval 64">
            <a:extLst>
              <a:ext uri="{FF2B5EF4-FFF2-40B4-BE49-F238E27FC236}">
                <a16:creationId xmlns:a16="http://schemas.microsoft.com/office/drawing/2014/main" id="{76EA6E1D-618E-296A-2C31-D5AC1EE8925A}"/>
              </a:ext>
            </a:extLst>
          </p:cNvPr>
          <p:cNvSpPr/>
          <p:nvPr/>
        </p:nvSpPr>
        <p:spPr>
          <a:xfrm>
            <a:off x="9683089" y="2425537"/>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6" name="Oval 65">
            <a:extLst>
              <a:ext uri="{FF2B5EF4-FFF2-40B4-BE49-F238E27FC236}">
                <a16:creationId xmlns:a16="http://schemas.microsoft.com/office/drawing/2014/main" id="{E34FDC69-66DC-93F1-BD02-D32EBF92E88C}"/>
              </a:ext>
            </a:extLst>
          </p:cNvPr>
          <p:cNvSpPr/>
          <p:nvPr/>
        </p:nvSpPr>
        <p:spPr>
          <a:xfrm>
            <a:off x="7226477" y="4265332"/>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60" name="Oval 59">
            <a:extLst>
              <a:ext uri="{FF2B5EF4-FFF2-40B4-BE49-F238E27FC236}">
                <a16:creationId xmlns:a16="http://schemas.microsoft.com/office/drawing/2014/main" id="{6EDDB6B2-784F-371D-E8A6-3812AF1CD2E2}"/>
              </a:ext>
            </a:extLst>
          </p:cNvPr>
          <p:cNvSpPr/>
          <p:nvPr/>
        </p:nvSpPr>
        <p:spPr>
          <a:xfrm>
            <a:off x="838200" y="2425538"/>
            <a:ext cx="1600495" cy="1600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 name="Title 1">
            <a:extLst>
              <a:ext uri="{FF2B5EF4-FFF2-40B4-BE49-F238E27FC236}">
                <a16:creationId xmlns:a16="http://schemas.microsoft.com/office/drawing/2014/main" id="{15BA9953-9A8C-E861-8E87-8209A76D7A7D}"/>
              </a:ext>
            </a:extLst>
          </p:cNvPr>
          <p:cNvSpPr>
            <a:spLocks noGrp="1"/>
          </p:cNvSpPr>
          <p:nvPr>
            <p:ph type="title"/>
          </p:nvPr>
        </p:nvSpPr>
        <p:spPr/>
        <p:txBody>
          <a:bodyPr/>
          <a:lstStyle/>
          <a:p>
            <a:pPr rtl="1"/>
            <a:r>
              <a:rPr lang="en-GB">
                <a:highlight>
                  <a:srgbClr val="FFFF00"/>
                </a:highlight>
                <a:latin typeface="Calibri" panose="020F0502020204030204" pitchFamily="34" charset="0"/>
                <a:cs typeface="Calibri" panose="020F0502020204030204" pitchFamily="34" charset="0"/>
              </a:rPr>
              <a:t>العوائق التي تحول دون </a:t>
            </a:r>
            <a:r>
              <a:rPr lang="ar-SA">
                <a:highlight>
                  <a:srgbClr val="FFFF00"/>
                </a:highlight>
                <a:latin typeface="Calibri" panose="020F0502020204030204" pitchFamily="34" charset="0"/>
                <a:cs typeface="Calibri" panose="020F0502020204030204" pitchFamily="34" charset="0"/>
              </a:rPr>
              <a:t>الشمول</a:t>
            </a:r>
            <a:endParaRPr lang="en-BE">
              <a:highlight>
                <a:srgbClr val="FFFF00"/>
              </a:highlight>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BD7D4F0B-D030-8DF6-FAA1-47C7B5897E1D}"/>
              </a:ext>
            </a:extLst>
          </p:cNvPr>
          <p:cNvSpPr txBox="1"/>
          <p:nvPr/>
        </p:nvSpPr>
        <p:spPr>
          <a:xfrm>
            <a:off x="789816" y="1610321"/>
            <a:ext cx="1653713" cy="400110"/>
          </a:xfrm>
          <a:prstGeom prst="rect">
            <a:avLst/>
          </a:prstGeom>
          <a:noFill/>
        </p:spPr>
        <p:txBody>
          <a:bodyPr wrap="square" rtlCol="0">
            <a:spAutoFit/>
          </a:bodyPr>
          <a:lstStyle/>
          <a:p>
            <a:pPr algn="ctr" rtl="1"/>
            <a:r>
              <a:rPr lang="en-GB" sz="2000">
                <a:latin typeface="Arial" panose="020B0604020202020204" pitchFamily="34" charset="0"/>
                <a:cs typeface="Arial" panose="020B0604020202020204" pitchFamily="34" charset="0"/>
              </a:rPr>
              <a:t>التحيز </a:t>
            </a:r>
            <a:r>
              <a:rPr lang="ar-SA" sz="2000">
                <a:latin typeface="Arial" panose="020B0604020202020204" pitchFamily="34" charset="0"/>
                <a:cs typeface="Arial" panose="020B0604020202020204" pitchFamily="34" charset="0"/>
              </a:rPr>
              <a:t>اللا</a:t>
            </a:r>
            <a:r>
              <a:rPr lang="en-GB" sz="2000">
                <a:latin typeface="Arial" panose="020B0604020202020204" pitchFamily="34" charset="0"/>
                <a:cs typeface="Arial" panose="020B0604020202020204" pitchFamily="34" charset="0"/>
              </a:rPr>
              <a:t> و</a:t>
            </a:r>
            <a:r>
              <a:rPr lang="ar-SA" sz="2000">
                <a:latin typeface="Arial" panose="020B0604020202020204" pitchFamily="34" charset="0"/>
                <a:cs typeface="Arial" panose="020B0604020202020204" pitchFamily="34" charset="0"/>
              </a:rPr>
              <a:t>ا</a:t>
            </a:r>
            <a:r>
              <a:rPr lang="en-GB" sz="2000">
                <a:latin typeface="Arial" panose="020B0604020202020204" pitchFamily="34" charset="0"/>
                <a:cs typeface="Arial" panose="020B0604020202020204" pitchFamily="34" charset="0"/>
              </a:rPr>
              <a:t>عي</a:t>
            </a:r>
            <a:endParaRPr lang="en-BE" sz="20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943D5A1-A905-BAB5-C522-A41624546368}"/>
              </a:ext>
            </a:extLst>
          </p:cNvPr>
          <p:cNvSpPr txBox="1"/>
          <p:nvPr/>
        </p:nvSpPr>
        <p:spPr>
          <a:xfrm>
            <a:off x="2729179" y="3471371"/>
            <a:ext cx="1973312" cy="707886"/>
          </a:xfrm>
          <a:prstGeom prst="rect">
            <a:avLst/>
          </a:prstGeom>
          <a:noFill/>
        </p:spPr>
        <p:txBody>
          <a:bodyPr wrap="square" rtlCol="0">
            <a:spAutoFit/>
          </a:bodyPr>
          <a:lstStyle/>
          <a:p>
            <a:pPr algn="ctr" rtl="1"/>
            <a:r>
              <a:rPr lang="en-GB" sz="2000">
                <a:latin typeface="Arial" panose="020B0604020202020204" pitchFamily="34" charset="0"/>
                <a:cs typeface="Arial" panose="020B0604020202020204" pitchFamily="34" charset="0"/>
              </a:rPr>
              <a:t>الأعراف الاجتماعية الضارة</a:t>
            </a:r>
            <a:endParaRPr lang="en-BE" sz="200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05575AD-29DA-FF00-EBAF-4DB3A16FD1C9}"/>
              </a:ext>
            </a:extLst>
          </p:cNvPr>
          <p:cNvSpPr txBox="1"/>
          <p:nvPr/>
        </p:nvSpPr>
        <p:spPr>
          <a:xfrm>
            <a:off x="4598454" y="1610321"/>
            <a:ext cx="2800178" cy="707886"/>
          </a:xfrm>
          <a:prstGeom prst="rect">
            <a:avLst/>
          </a:prstGeom>
          <a:noFill/>
        </p:spPr>
        <p:txBody>
          <a:bodyPr wrap="square" rtlCol="0">
            <a:spAutoFit/>
          </a:bodyPr>
          <a:lstStyle/>
          <a:p>
            <a:pPr algn="ctr" rtl="1"/>
            <a:r>
              <a:rPr lang="en-GB" sz="2000">
                <a:latin typeface="Arial" panose="020B0604020202020204" pitchFamily="34" charset="0"/>
                <a:cs typeface="Arial" panose="020B0604020202020204" pitchFamily="34" charset="0"/>
              </a:rPr>
              <a:t>الحواجز الإدارية والمؤسسية</a:t>
            </a:r>
            <a:endParaRPr lang="en-BE" sz="2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CBAACE3-17AC-0FB8-30BE-463D1CC562A4}"/>
              </a:ext>
            </a:extLst>
          </p:cNvPr>
          <p:cNvSpPr txBox="1"/>
          <p:nvPr/>
        </p:nvSpPr>
        <p:spPr>
          <a:xfrm>
            <a:off x="9675737" y="1588670"/>
            <a:ext cx="1491334" cy="400110"/>
          </a:xfrm>
          <a:prstGeom prst="rect">
            <a:avLst/>
          </a:prstGeom>
          <a:noFill/>
        </p:spPr>
        <p:txBody>
          <a:bodyPr wrap="square" rtlCol="0">
            <a:spAutoFit/>
          </a:bodyPr>
          <a:lstStyle/>
          <a:p>
            <a:pPr algn="ctr" rtl="1"/>
            <a:r>
              <a:rPr lang="ar-SA" sz="2000">
                <a:latin typeface="Arial" panose="020B0604020202020204" pitchFamily="34" charset="0"/>
                <a:cs typeface="Arial" panose="020B0604020202020204" pitchFamily="34" charset="0"/>
              </a:rPr>
              <a:t>ال</a:t>
            </a:r>
            <a:r>
              <a:rPr lang="en-GB" sz="2000">
                <a:latin typeface="Arial" panose="020B0604020202020204" pitchFamily="34" charset="0"/>
                <a:cs typeface="Arial" panose="020B0604020202020204" pitchFamily="34" charset="0"/>
              </a:rPr>
              <a:t>حواجز </a:t>
            </a:r>
            <a:r>
              <a:rPr lang="ar-SA" sz="2000">
                <a:latin typeface="Arial" panose="020B0604020202020204" pitchFamily="34" charset="0"/>
                <a:cs typeface="Arial" panose="020B0604020202020204" pitchFamily="34" charset="0"/>
              </a:rPr>
              <a:t>المادية</a:t>
            </a:r>
            <a:endParaRPr lang="en-BE" sz="20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389B6BB-80EF-7414-BBFD-7D5E181C4DAB}"/>
              </a:ext>
            </a:extLst>
          </p:cNvPr>
          <p:cNvSpPr txBox="1"/>
          <p:nvPr/>
        </p:nvSpPr>
        <p:spPr>
          <a:xfrm>
            <a:off x="7178622" y="3524227"/>
            <a:ext cx="1910569" cy="400110"/>
          </a:xfrm>
          <a:prstGeom prst="rect">
            <a:avLst/>
          </a:prstGeom>
          <a:noFill/>
        </p:spPr>
        <p:txBody>
          <a:bodyPr wrap="square" rtlCol="0">
            <a:spAutoFit/>
          </a:bodyPr>
          <a:lstStyle/>
          <a:p>
            <a:pPr algn="ctr" rtl="1"/>
            <a:r>
              <a:rPr lang="en-GB" sz="2000">
                <a:latin typeface="Arial" panose="020B0604020202020204" pitchFamily="34" charset="0"/>
                <a:cs typeface="Arial" panose="020B0604020202020204" pitchFamily="34" charset="0"/>
              </a:rPr>
              <a:t>حواجز </a:t>
            </a:r>
            <a:r>
              <a:rPr lang="ar-SA" sz="2000">
                <a:latin typeface="Arial" panose="020B0604020202020204" pitchFamily="34" charset="0"/>
                <a:cs typeface="Arial" panose="020B0604020202020204" pitchFamily="34" charset="0"/>
              </a:rPr>
              <a:t>التواصل</a:t>
            </a:r>
            <a:endParaRPr lang="en-BE" sz="20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AA97EB6-9CD5-DCED-5A71-A05F1945754B}"/>
              </a:ext>
            </a:extLst>
          </p:cNvPr>
          <p:cNvGrpSpPr/>
          <p:nvPr/>
        </p:nvGrpSpPr>
        <p:grpSpPr>
          <a:xfrm>
            <a:off x="1181960" y="2460921"/>
            <a:ext cx="869423" cy="1565112"/>
            <a:chOff x="8900186" y="2274535"/>
            <a:chExt cx="1086478" cy="1955848"/>
          </a:xfrm>
        </p:grpSpPr>
        <p:sp>
          <p:nvSpPr>
            <p:cNvPr id="6" name="Rectangle: Rounded Corners 5">
              <a:extLst>
                <a:ext uri="{FF2B5EF4-FFF2-40B4-BE49-F238E27FC236}">
                  <a16:creationId xmlns:a16="http://schemas.microsoft.com/office/drawing/2014/main" id="{1EAB0381-7CCE-15E2-187A-A7A0D73AFE3B}"/>
                </a:ext>
              </a:extLst>
            </p:cNvPr>
            <p:cNvSpPr/>
            <p:nvPr/>
          </p:nvSpPr>
          <p:spPr>
            <a:xfrm rot="20580589">
              <a:off x="9148808" y="2283617"/>
              <a:ext cx="505428" cy="5054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Round Same Side Corner Rectangle 3">
              <a:extLst>
                <a:ext uri="{FF2B5EF4-FFF2-40B4-BE49-F238E27FC236}">
                  <a16:creationId xmlns:a16="http://schemas.microsoft.com/office/drawing/2014/main" id="{87624256-5222-93F1-16C6-77A503257EA7}"/>
                </a:ext>
              </a:extLst>
            </p:cNvPr>
            <p:cNvSpPr/>
            <p:nvPr/>
          </p:nvSpPr>
          <p:spPr>
            <a:xfrm>
              <a:off x="8900186" y="3494231"/>
              <a:ext cx="1086478" cy="736152"/>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25" name="Chord 24">
              <a:extLst>
                <a:ext uri="{FF2B5EF4-FFF2-40B4-BE49-F238E27FC236}">
                  <a16:creationId xmlns:a16="http://schemas.microsoft.com/office/drawing/2014/main" id="{4ADB6763-B0D2-DB3C-E56D-9C7B18F71316}"/>
                </a:ext>
              </a:extLst>
            </p:cNvPr>
            <p:cNvSpPr/>
            <p:nvPr/>
          </p:nvSpPr>
          <p:spPr>
            <a:xfrm>
              <a:off x="8914563" y="2274535"/>
              <a:ext cx="1057724" cy="1057724"/>
            </a:xfrm>
            <a:prstGeom prst="chord">
              <a:avLst>
                <a:gd name="adj1" fmla="val 20128551"/>
                <a:gd name="adj2" fmla="val 1225971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6" name="Block Arc 25">
              <a:extLst>
                <a:ext uri="{FF2B5EF4-FFF2-40B4-BE49-F238E27FC236}">
                  <a16:creationId xmlns:a16="http://schemas.microsoft.com/office/drawing/2014/main" id="{244C8F80-2040-027B-C9AA-3F827E771379}"/>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29" name="Block Arc 28">
              <a:extLst>
                <a:ext uri="{FF2B5EF4-FFF2-40B4-BE49-F238E27FC236}">
                  <a16:creationId xmlns:a16="http://schemas.microsoft.com/office/drawing/2014/main" id="{25AFDDF0-9724-D840-0315-6A840CECD2CC}"/>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pic>
        <p:nvPicPr>
          <p:cNvPr id="41" name="Graphic 40" descr="Lightning with solid fill">
            <a:extLst>
              <a:ext uri="{FF2B5EF4-FFF2-40B4-BE49-F238E27FC236}">
                <a16:creationId xmlns:a16="http://schemas.microsoft.com/office/drawing/2014/main" id="{2B0F716A-9A42-4771-7F34-45B51EE04C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185" y="4004777"/>
            <a:ext cx="2171296" cy="2171296"/>
          </a:xfrm>
          <a:prstGeom prst="rect">
            <a:avLst/>
          </a:prstGeom>
        </p:spPr>
      </p:pic>
      <p:grpSp>
        <p:nvGrpSpPr>
          <p:cNvPr id="42" name="Group 41">
            <a:extLst>
              <a:ext uri="{FF2B5EF4-FFF2-40B4-BE49-F238E27FC236}">
                <a16:creationId xmlns:a16="http://schemas.microsoft.com/office/drawing/2014/main" id="{F3B55338-ED3B-7BFB-0008-9D12D3C3F428}"/>
              </a:ext>
            </a:extLst>
          </p:cNvPr>
          <p:cNvGrpSpPr/>
          <p:nvPr/>
        </p:nvGrpSpPr>
        <p:grpSpPr>
          <a:xfrm>
            <a:off x="9450594" y="2513048"/>
            <a:ext cx="833120" cy="1306425"/>
            <a:chOff x="2486024" y="3959213"/>
            <a:chExt cx="932786" cy="1462713"/>
          </a:xfrm>
          <a:solidFill>
            <a:schemeClr val="accent2">
              <a:lumMod val="75000"/>
            </a:schemeClr>
          </a:solidFill>
        </p:grpSpPr>
        <p:sp>
          <p:nvSpPr>
            <p:cNvPr id="45" name="Oval 44">
              <a:extLst>
                <a:ext uri="{FF2B5EF4-FFF2-40B4-BE49-F238E27FC236}">
                  <a16:creationId xmlns:a16="http://schemas.microsoft.com/office/drawing/2014/main" id="{23CE6EB1-B5FF-BE2A-0B17-253D5DB25843}"/>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6" name="Rectangle: Top Corners Rounded 45">
              <a:extLst>
                <a:ext uri="{FF2B5EF4-FFF2-40B4-BE49-F238E27FC236}">
                  <a16:creationId xmlns:a16="http://schemas.microsoft.com/office/drawing/2014/main" id="{28726F9E-3CB1-8919-8F04-06689A836172}"/>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7" name="Rectangle: Top Corners Rounded 46">
              <a:extLst>
                <a:ext uri="{FF2B5EF4-FFF2-40B4-BE49-F238E27FC236}">
                  <a16:creationId xmlns:a16="http://schemas.microsoft.com/office/drawing/2014/main" id="{E98D0058-DEC1-5370-BD8C-CA7E0BAB6585}"/>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9" name="Rectangle: Top Corners Rounded 48">
              <a:extLst>
                <a:ext uri="{FF2B5EF4-FFF2-40B4-BE49-F238E27FC236}">
                  <a16:creationId xmlns:a16="http://schemas.microsoft.com/office/drawing/2014/main" id="{7AF1EB21-EECD-97D8-B78E-5D41B0455F12}"/>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0" name="Rectangle: Top Corners Rounded 49">
              <a:extLst>
                <a:ext uri="{FF2B5EF4-FFF2-40B4-BE49-F238E27FC236}">
                  <a16:creationId xmlns:a16="http://schemas.microsoft.com/office/drawing/2014/main" id="{020C9E3F-5486-E1BF-2CB1-602D52A19E57}"/>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1" name="Rectangle: Top Corners Rounded 50">
              <a:extLst>
                <a:ext uri="{FF2B5EF4-FFF2-40B4-BE49-F238E27FC236}">
                  <a16:creationId xmlns:a16="http://schemas.microsoft.com/office/drawing/2014/main" id="{44AB0755-5947-F28F-F807-DE85C4B51AD2}"/>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2" name="Arc 51">
              <a:extLst>
                <a:ext uri="{FF2B5EF4-FFF2-40B4-BE49-F238E27FC236}">
                  <a16:creationId xmlns:a16="http://schemas.microsoft.com/office/drawing/2014/main" id="{0EF2ABF6-0E16-944C-13EE-5D6B36D79546}"/>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CA"/>
            </a:p>
          </p:txBody>
        </p:sp>
      </p:grpSp>
      <p:pic>
        <p:nvPicPr>
          <p:cNvPr id="54" name="Graphic 53" descr="Court with solid fill">
            <a:extLst>
              <a:ext uri="{FF2B5EF4-FFF2-40B4-BE49-F238E27FC236}">
                <a16:creationId xmlns:a16="http://schemas.microsoft.com/office/drawing/2014/main" id="{0FE05905-5481-B9C7-CA88-62A62121F6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3366" y="2460631"/>
            <a:ext cx="1681741" cy="1681741"/>
          </a:xfrm>
          <a:prstGeom prst="rect">
            <a:avLst/>
          </a:prstGeom>
        </p:spPr>
      </p:pic>
      <p:sp>
        <p:nvSpPr>
          <p:cNvPr id="55" name="Speech Bubble: Rectangle with Corners Rounded 54">
            <a:extLst>
              <a:ext uri="{FF2B5EF4-FFF2-40B4-BE49-F238E27FC236}">
                <a16:creationId xmlns:a16="http://schemas.microsoft.com/office/drawing/2014/main" id="{5729FA4B-FE08-FF25-F0A7-747AFAF55F63}"/>
              </a:ext>
            </a:extLst>
          </p:cNvPr>
          <p:cNvSpPr/>
          <p:nvPr/>
        </p:nvSpPr>
        <p:spPr>
          <a:xfrm>
            <a:off x="7329938" y="5261343"/>
            <a:ext cx="614702" cy="495295"/>
          </a:xfrm>
          <a:prstGeom prst="wedgeRoundRectCallout">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6" name="Speech Bubble: Rectangle with Corners Rounded 55">
            <a:extLst>
              <a:ext uri="{FF2B5EF4-FFF2-40B4-BE49-F238E27FC236}">
                <a16:creationId xmlns:a16="http://schemas.microsoft.com/office/drawing/2014/main" id="{EAC83DCE-5450-D75A-5DC5-80CE14A58CC1}"/>
              </a:ext>
            </a:extLst>
          </p:cNvPr>
          <p:cNvSpPr/>
          <p:nvPr/>
        </p:nvSpPr>
        <p:spPr>
          <a:xfrm>
            <a:off x="8091211" y="4383480"/>
            <a:ext cx="614702" cy="495295"/>
          </a:xfrm>
          <a:prstGeom prst="wedgeRoundRectCallout">
            <a:avLst>
              <a:gd name="adj1" fmla="val 62284"/>
              <a:gd name="adj2" fmla="val 18981"/>
              <a:gd name="adj3" fmla="val 16667"/>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7" name="Freeform: Shape 56">
            <a:extLst>
              <a:ext uri="{FF2B5EF4-FFF2-40B4-BE49-F238E27FC236}">
                <a16:creationId xmlns:a16="http://schemas.microsoft.com/office/drawing/2014/main" id="{B9A45BFD-A666-B005-7FFE-7C11DF890F63}"/>
              </a:ext>
            </a:extLst>
          </p:cNvPr>
          <p:cNvSpPr/>
          <p:nvPr/>
        </p:nvSpPr>
        <p:spPr>
          <a:xfrm>
            <a:off x="7360726" y="4390976"/>
            <a:ext cx="1270660" cy="1365662"/>
          </a:xfrm>
          <a:custGeom>
            <a:avLst/>
            <a:gdLst>
              <a:gd name="connsiteX0" fmla="*/ 0 w 1270660"/>
              <a:gd name="connsiteY0" fmla="*/ 0 h 1365662"/>
              <a:gd name="connsiteX1" fmla="*/ 403761 w 1270660"/>
              <a:gd name="connsiteY1" fmla="*/ 190005 h 1365662"/>
              <a:gd name="connsiteX2" fmla="*/ 427512 w 1270660"/>
              <a:gd name="connsiteY2" fmla="*/ 593766 h 1365662"/>
              <a:gd name="connsiteX3" fmla="*/ 878774 w 1270660"/>
              <a:gd name="connsiteY3" fmla="*/ 771896 h 1365662"/>
              <a:gd name="connsiteX4" fmla="*/ 914400 w 1270660"/>
              <a:gd name="connsiteY4" fmla="*/ 1223158 h 1365662"/>
              <a:gd name="connsiteX5" fmla="*/ 1270660 w 1270660"/>
              <a:gd name="connsiteY5" fmla="*/ 1365662 h 13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660" h="1365662">
                <a:moveTo>
                  <a:pt x="0" y="0"/>
                </a:moveTo>
                <a:lnTo>
                  <a:pt x="403761" y="190005"/>
                </a:lnTo>
                <a:lnTo>
                  <a:pt x="427512" y="593766"/>
                </a:lnTo>
                <a:lnTo>
                  <a:pt x="878774" y="771896"/>
                </a:lnTo>
                <a:lnTo>
                  <a:pt x="914400" y="1223158"/>
                </a:lnTo>
                <a:lnTo>
                  <a:pt x="1270660" y="1365662"/>
                </a:lnTo>
              </a:path>
            </a:pathLst>
          </a:cu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9" name="Freeform: Shape 58">
            <a:extLst>
              <a:ext uri="{FF2B5EF4-FFF2-40B4-BE49-F238E27FC236}">
                <a16:creationId xmlns:a16="http://schemas.microsoft.com/office/drawing/2014/main" id="{4B129D9A-4399-EA97-3ACE-F16D84F9333D}"/>
              </a:ext>
            </a:extLst>
          </p:cNvPr>
          <p:cNvSpPr/>
          <p:nvPr/>
        </p:nvSpPr>
        <p:spPr>
          <a:xfrm>
            <a:off x="10519186" y="2968539"/>
            <a:ext cx="975014" cy="851854"/>
          </a:xfrm>
          <a:custGeom>
            <a:avLst/>
            <a:gdLst>
              <a:gd name="connsiteX0" fmla="*/ 0 w 1128156"/>
              <a:gd name="connsiteY0" fmla="*/ 985652 h 985652"/>
              <a:gd name="connsiteX1" fmla="*/ 0 w 1128156"/>
              <a:gd name="connsiteY1" fmla="*/ 665018 h 985652"/>
              <a:gd name="connsiteX2" fmla="*/ 380011 w 1128156"/>
              <a:gd name="connsiteY2" fmla="*/ 665018 h 985652"/>
              <a:gd name="connsiteX3" fmla="*/ 380011 w 1128156"/>
              <a:gd name="connsiteY3" fmla="*/ 320634 h 985652"/>
              <a:gd name="connsiteX4" fmla="*/ 760021 w 1128156"/>
              <a:gd name="connsiteY4" fmla="*/ 320634 h 985652"/>
              <a:gd name="connsiteX5" fmla="*/ 760021 w 1128156"/>
              <a:gd name="connsiteY5" fmla="*/ 0 h 985652"/>
              <a:gd name="connsiteX6" fmla="*/ 1128156 w 1128156"/>
              <a:gd name="connsiteY6" fmla="*/ 0 h 9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8156" h="985652">
                <a:moveTo>
                  <a:pt x="0" y="985652"/>
                </a:moveTo>
                <a:lnTo>
                  <a:pt x="0" y="665018"/>
                </a:lnTo>
                <a:lnTo>
                  <a:pt x="380011" y="665018"/>
                </a:lnTo>
                <a:lnTo>
                  <a:pt x="380011" y="320634"/>
                </a:lnTo>
                <a:lnTo>
                  <a:pt x="760021" y="320634"/>
                </a:lnTo>
                <a:lnTo>
                  <a:pt x="760021" y="0"/>
                </a:lnTo>
                <a:lnTo>
                  <a:pt x="1128156" y="0"/>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Tree>
    <p:extLst>
      <p:ext uri="{BB962C8B-B14F-4D97-AF65-F5344CB8AC3E}">
        <p14:creationId xmlns:p14="http://schemas.microsoft.com/office/powerpoint/2010/main" val="54134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EB77-9569-F3D3-E2C6-5B605DE6AC0D}"/>
              </a:ext>
            </a:extLst>
          </p:cNvPr>
          <p:cNvSpPr>
            <a:spLocks noGrp="1"/>
          </p:cNvSpPr>
          <p:nvPr>
            <p:ph type="title"/>
          </p:nvPr>
        </p:nvSpPr>
        <p:spPr>
          <a:xfrm>
            <a:off x="543791" y="120516"/>
            <a:ext cx="11104418" cy="868968"/>
          </a:xfrm>
        </p:spPr>
        <p:txBody>
          <a:bodyPr>
            <a:normAutofit/>
          </a:bodyPr>
          <a:lstStyle/>
          <a:p>
            <a:pPr rtl="1"/>
            <a:r>
              <a:rPr lang="en-GB">
                <a:latin typeface="Calibri" panose="020F0502020204030204" pitchFamily="34" charset="0"/>
                <a:cs typeface="Calibri" panose="020F0502020204030204" pitchFamily="34" charset="0"/>
              </a:rPr>
              <a:t>نصائح لدعم التنوع والشمول في إدارة الحال</a:t>
            </a:r>
            <a:r>
              <a:rPr lang="ar-SA">
                <a:latin typeface="Calibri" panose="020F0502020204030204" pitchFamily="34" charset="0"/>
                <a:cs typeface="Calibri" panose="020F0502020204030204" pitchFamily="34" charset="0"/>
              </a:rPr>
              <a:t>ة</a:t>
            </a:r>
            <a:endParaRPr lang="en-BE">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2851A65-BC8D-2A8D-1770-43BD140C1901}"/>
              </a:ext>
            </a:extLst>
          </p:cNvPr>
          <p:cNvSpPr txBox="1"/>
          <p:nvPr/>
        </p:nvSpPr>
        <p:spPr>
          <a:xfrm>
            <a:off x="1218212" y="3837432"/>
            <a:ext cx="2451264" cy="1015663"/>
          </a:xfrm>
          <a:prstGeom prst="rect">
            <a:avLst/>
          </a:prstGeom>
          <a:noFill/>
        </p:spPr>
        <p:txBody>
          <a:bodyPr wrap="square" rtlCol="0">
            <a:spAutoFit/>
          </a:bodyPr>
          <a:lstStyle/>
          <a:p>
            <a:pPr algn="r" rtl="1"/>
            <a:r>
              <a:rPr lang="en-GB" sz="2000" dirty="0">
                <a:latin typeface="Calibri" panose="020F0502020204030204" pitchFamily="34" charset="0"/>
                <a:cs typeface="Calibri" panose="020F0502020204030204" pitchFamily="34" charset="0"/>
              </a:rPr>
              <a:t>تحدي الأعراف الاجتماعية الضارة والاعتراف بتأثير التحيز اللاواعي.</a:t>
            </a:r>
          </a:p>
        </p:txBody>
      </p:sp>
      <p:sp>
        <p:nvSpPr>
          <p:cNvPr id="5" name="TextBox 4">
            <a:extLst>
              <a:ext uri="{FF2B5EF4-FFF2-40B4-BE49-F238E27FC236}">
                <a16:creationId xmlns:a16="http://schemas.microsoft.com/office/drawing/2014/main" id="{1CBD37EE-817D-84E5-0870-B2038D28F52F}"/>
              </a:ext>
            </a:extLst>
          </p:cNvPr>
          <p:cNvSpPr txBox="1"/>
          <p:nvPr/>
        </p:nvSpPr>
        <p:spPr>
          <a:xfrm>
            <a:off x="4254831" y="3837432"/>
            <a:ext cx="2451264" cy="1015663"/>
          </a:xfrm>
          <a:prstGeom prst="rect">
            <a:avLst/>
          </a:prstGeom>
          <a:noFill/>
        </p:spPr>
        <p:txBody>
          <a:bodyPr wrap="square" rtlCol="0">
            <a:spAutoFit/>
          </a:bodyPr>
          <a:lstStyle/>
          <a:p>
            <a:pPr algn="r" rtl="1"/>
            <a:r>
              <a:rPr lang="ar-SA" sz="2000" dirty="0">
                <a:latin typeface="Calibri" panose="020F0502020204030204" pitchFamily="34" charset="0"/>
                <a:cs typeface="Calibri" panose="020F0502020204030204" pitchFamily="34" charset="0"/>
              </a:rPr>
              <a:t>ت</a:t>
            </a:r>
            <a:r>
              <a:rPr lang="en-US" sz="2000" dirty="0">
                <a:latin typeface="Calibri" panose="020F0502020204030204" pitchFamily="34" charset="0"/>
                <a:cs typeface="Calibri" panose="020F0502020204030204" pitchFamily="34" charset="0"/>
              </a:rPr>
              <a:t>حد</a:t>
            </a:r>
            <a:r>
              <a:rPr lang="ar-SA" sz="2000" dirty="0">
                <a:latin typeface="Calibri" panose="020F0502020204030204" pitchFamily="34" charset="0"/>
                <a:cs typeface="Calibri" panose="020F0502020204030204" pitchFamily="34" charset="0"/>
              </a:rPr>
              <a:t>ي</a:t>
            </a:r>
            <a:r>
              <a:rPr lang="en-US" sz="2000" dirty="0">
                <a:latin typeface="Calibri" panose="020F0502020204030204" pitchFamily="34" charset="0"/>
                <a:cs typeface="Calibri" panose="020F0502020204030204" pitchFamily="34" charset="0"/>
              </a:rPr>
              <a:t>د الحواجز ومن يتم استبعاده من المشاركة </a:t>
            </a:r>
            <a:r>
              <a:rPr lang="ar-SA" sz="2000" dirty="0">
                <a:latin typeface="Calibri" panose="020F0502020204030204" pitchFamily="34" charset="0"/>
                <a:cs typeface="Calibri" panose="020F0502020204030204" pitchFamily="34" charset="0"/>
              </a:rPr>
              <a:t>على قدم المساواة.</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F3B5C3A-5481-8097-8851-7571E4FFFF57}"/>
              </a:ext>
            </a:extLst>
          </p:cNvPr>
          <p:cNvSpPr txBox="1"/>
          <p:nvPr/>
        </p:nvSpPr>
        <p:spPr>
          <a:xfrm>
            <a:off x="7291450" y="3837432"/>
            <a:ext cx="3966358" cy="1323439"/>
          </a:xfrm>
          <a:prstGeom prst="rect">
            <a:avLst/>
          </a:prstGeom>
          <a:noFill/>
        </p:spPr>
        <p:txBody>
          <a:bodyPr wrap="square" rtlCol="0">
            <a:spAutoFit/>
          </a:bodyPr>
          <a:lstStyle/>
          <a:p>
            <a:pPr algn="r" rtl="1"/>
            <a:r>
              <a:rPr lang="ar-SA" sz="2000" dirty="0">
                <a:latin typeface="Calibri" panose="020F0502020204030204" pitchFamily="34" charset="0"/>
                <a:cs typeface="Calibri" panose="020F0502020204030204" pitchFamily="34" charset="0"/>
              </a:rPr>
              <a:t>ال</a:t>
            </a:r>
            <a:r>
              <a:rPr lang="en-US" sz="2000" dirty="0">
                <a:latin typeface="Calibri" panose="020F0502020204030204" pitchFamily="34" charset="0"/>
                <a:cs typeface="Calibri" panose="020F0502020204030204" pitchFamily="34" charset="0"/>
              </a:rPr>
              <a:t>تعامل مع العوائق التي تتماشى مع دورك و</a:t>
            </a:r>
            <a:r>
              <a:rPr lang="ar-SA" sz="2000" dirty="0">
                <a:latin typeface="Calibri" panose="020F0502020204030204" pitchFamily="34" charset="0"/>
                <a:cs typeface="Calibri" panose="020F0502020204030204" pitchFamily="34" charset="0"/>
              </a:rPr>
              <a:t>ال</a:t>
            </a:r>
            <a:r>
              <a:rPr lang="en-US" sz="2000" dirty="0">
                <a:latin typeface="Calibri" panose="020F0502020204030204" pitchFamily="34" charset="0"/>
                <a:cs typeface="Calibri" panose="020F0502020204030204" pitchFamily="34" charset="0"/>
              </a:rPr>
              <a:t>ق</a:t>
            </a:r>
            <a:r>
              <a:rPr lang="ar-SA" sz="2000" dirty="0">
                <a:latin typeface="Calibri" panose="020F0502020204030204" pitchFamily="34" charset="0"/>
                <a:cs typeface="Calibri" panose="020F0502020204030204" pitchFamily="34" charset="0"/>
              </a:rPr>
              <a:t>يا</a:t>
            </a:r>
            <a:r>
              <a:rPr lang="en-US" sz="2000" dirty="0">
                <a:latin typeface="Calibri" panose="020F0502020204030204" pitchFamily="34" charset="0"/>
                <a:cs typeface="Calibri" panose="020F0502020204030204" pitchFamily="34" charset="0"/>
              </a:rPr>
              <a:t>م بتكييف دعم إدارة الحالة مع احتياجات الطفل الفردية ، وفقًا لسنه ومرحلة نموه وقدراته واعتباراته الثقافية.</a:t>
            </a:r>
          </a:p>
        </p:txBody>
      </p:sp>
      <p:grpSp>
        <p:nvGrpSpPr>
          <p:cNvPr id="7" name="Group 6">
            <a:extLst>
              <a:ext uri="{FF2B5EF4-FFF2-40B4-BE49-F238E27FC236}">
                <a16:creationId xmlns:a16="http://schemas.microsoft.com/office/drawing/2014/main" id="{1A6B273D-463E-BB4F-0BD5-A8C224B47212}"/>
              </a:ext>
            </a:extLst>
          </p:cNvPr>
          <p:cNvGrpSpPr/>
          <p:nvPr/>
        </p:nvGrpSpPr>
        <p:grpSpPr>
          <a:xfrm>
            <a:off x="1380420" y="1656653"/>
            <a:ext cx="2026390" cy="1891100"/>
            <a:chOff x="4830007" y="2398417"/>
            <a:chExt cx="2277598" cy="2125536"/>
          </a:xfrm>
        </p:grpSpPr>
        <p:pic>
          <p:nvPicPr>
            <p:cNvPr id="8" name="Graphic 7" descr="Hand with solid fill">
              <a:extLst>
                <a:ext uri="{FF2B5EF4-FFF2-40B4-BE49-F238E27FC236}">
                  <a16:creationId xmlns:a16="http://schemas.microsoft.com/office/drawing/2014/main" id="{BA892519-0AFB-8423-AF9C-E87A2DD9C5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9" name="Graphic 8" descr="Hand with solid fill">
              <a:extLst>
                <a:ext uri="{FF2B5EF4-FFF2-40B4-BE49-F238E27FC236}">
                  <a16:creationId xmlns:a16="http://schemas.microsoft.com/office/drawing/2014/main" id="{21332719-ADC1-4462-099F-BE0A7DE9BB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0" name="Graphic 9" descr="Hand with solid fill">
              <a:extLst>
                <a:ext uri="{FF2B5EF4-FFF2-40B4-BE49-F238E27FC236}">
                  <a16:creationId xmlns:a16="http://schemas.microsoft.com/office/drawing/2014/main" id="{9454685C-A4E1-5C00-D8FB-205DA4384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grpSp>
        <p:nvGrpSpPr>
          <p:cNvPr id="11" name="Group 10">
            <a:extLst>
              <a:ext uri="{FF2B5EF4-FFF2-40B4-BE49-F238E27FC236}">
                <a16:creationId xmlns:a16="http://schemas.microsoft.com/office/drawing/2014/main" id="{CAABC462-74C9-E328-E995-B5911B20D5E5}"/>
              </a:ext>
            </a:extLst>
          </p:cNvPr>
          <p:cNvGrpSpPr/>
          <p:nvPr/>
        </p:nvGrpSpPr>
        <p:grpSpPr>
          <a:xfrm>
            <a:off x="4467268" y="1656653"/>
            <a:ext cx="2026390" cy="1891100"/>
            <a:chOff x="4830007" y="2398417"/>
            <a:chExt cx="2277598" cy="2125536"/>
          </a:xfrm>
        </p:grpSpPr>
        <p:pic>
          <p:nvPicPr>
            <p:cNvPr id="12" name="Graphic 11" descr="Hand with solid fill">
              <a:extLst>
                <a:ext uri="{FF2B5EF4-FFF2-40B4-BE49-F238E27FC236}">
                  <a16:creationId xmlns:a16="http://schemas.microsoft.com/office/drawing/2014/main" id="{F86A45CC-1E6D-5C47-FEC1-34C1C4B9E3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13" name="Graphic 12" descr="Hand with solid fill">
              <a:extLst>
                <a:ext uri="{FF2B5EF4-FFF2-40B4-BE49-F238E27FC236}">
                  <a16:creationId xmlns:a16="http://schemas.microsoft.com/office/drawing/2014/main" id="{85B1C17C-8ECC-5DBE-BBE3-4AD664DDF3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4" name="Graphic 13" descr="Hand with solid fill">
              <a:extLst>
                <a:ext uri="{FF2B5EF4-FFF2-40B4-BE49-F238E27FC236}">
                  <a16:creationId xmlns:a16="http://schemas.microsoft.com/office/drawing/2014/main" id="{ED105DD6-38F4-EEC9-0B6F-A1E13704AC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grpSp>
        <p:nvGrpSpPr>
          <p:cNvPr id="15" name="Group 14">
            <a:extLst>
              <a:ext uri="{FF2B5EF4-FFF2-40B4-BE49-F238E27FC236}">
                <a16:creationId xmlns:a16="http://schemas.microsoft.com/office/drawing/2014/main" id="{BB037EA3-12CF-DE11-3605-80FD969C0B93}"/>
              </a:ext>
            </a:extLst>
          </p:cNvPr>
          <p:cNvGrpSpPr/>
          <p:nvPr/>
        </p:nvGrpSpPr>
        <p:grpSpPr>
          <a:xfrm>
            <a:off x="7483256" y="1656653"/>
            <a:ext cx="2026390" cy="1891100"/>
            <a:chOff x="4830007" y="2398417"/>
            <a:chExt cx="2277598" cy="2125536"/>
          </a:xfrm>
        </p:grpSpPr>
        <p:pic>
          <p:nvPicPr>
            <p:cNvPr id="16" name="Graphic 15" descr="Hand with solid fill">
              <a:extLst>
                <a:ext uri="{FF2B5EF4-FFF2-40B4-BE49-F238E27FC236}">
                  <a16:creationId xmlns:a16="http://schemas.microsoft.com/office/drawing/2014/main" id="{AD809224-C9A1-0A27-FA0D-A3C0C8AD5D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62647">
              <a:off x="4830007" y="3399016"/>
              <a:ext cx="1124937" cy="1124937"/>
            </a:xfrm>
            <a:prstGeom prst="rect">
              <a:avLst/>
            </a:prstGeom>
          </p:spPr>
        </p:pic>
        <p:pic>
          <p:nvPicPr>
            <p:cNvPr id="17" name="Graphic 16" descr="Hand with solid fill">
              <a:extLst>
                <a:ext uri="{FF2B5EF4-FFF2-40B4-BE49-F238E27FC236}">
                  <a16:creationId xmlns:a16="http://schemas.microsoft.com/office/drawing/2014/main" id="{FA5673BC-36CF-7614-E172-DA732B7E3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04736">
              <a:off x="5222174" y="2398417"/>
              <a:ext cx="1124937" cy="1124937"/>
            </a:xfrm>
            <a:prstGeom prst="rect">
              <a:avLst/>
            </a:prstGeom>
          </p:spPr>
        </p:pic>
        <p:pic>
          <p:nvPicPr>
            <p:cNvPr id="18" name="Graphic 17" descr="Hand with solid fill">
              <a:extLst>
                <a:ext uri="{FF2B5EF4-FFF2-40B4-BE49-F238E27FC236}">
                  <a16:creationId xmlns:a16="http://schemas.microsoft.com/office/drawing/2014/main" id="{46C25F83-B394-F358-2F54-AC3266D9F2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482402">
              <a:off x="5982668" y="3211181"/>
              <a:ext cx="1124937" cy="1124937"/>
            </a:xfrm>
            <a:prstGeom prst="rect">
              <a:avLst/>
            </a:prstGeom>
          </p:spPr>
        </p:pic>
      </p:grpSp>
    </p:spTree>
    <p:extLst>
      <p:ext uri="{BB962C8B-B14F-4D97-AF65-F5344CB8AC3E}">
        <p14:creationId xmlns:p14="http://schemas.microsoft.com/office/powerpoint/2010/main" val="376481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ar-SA" dirty="0">
                <a:latin typeface="Calibri" panose="020F0502020204030204" pitchFamily="34" charset="0"/>
                <a:cs typeface="Calibri" panose="020F0502020204030204" pitchFamily="34" charset="0"/>
                <a:sym typeface="Arial"/>
              </a:rPr>
              <a:t>نقاط التعلم الأساسية</a:t>
            </a:r>
            <a:endParaRPr dirty="0">
              <a:latin typeface="Arial" panose="020B0604020202020204" pitchFamily="34" charset="0"/>
              <a:cs typeface="Arial" panose="020B0604020202020204" pitchFamily="34" charset="0"/>
            </a:endParaRPr>
          </a:p>
        </p:txBody>
      </p:sp>
      <p:sp>
        <p:nvSpPr>
          <p:cNvPr id="572" name="Google Shape;572;p18"/>
          <p:cNvSpPr/>
          <p:nvPr/>
        </p:nvSpPr>
        <p:spPr>
          <a:xfrm>
            <a:off x="5665207" y="204144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74" name="Google Shape;574;p18"/>
          <p:cNvSpPr/>
          <p:nvPr/>
        </p:nvSpPr>
        <p:spPr>
          <a:xfrm>
            <a:off x="2128644" y="199609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 name="Google Shape;572;p18">
            <a:extLst>
              <a:ext uri="{FF2B5EF4-FFF2-40B4-BE49-F238E27FC236}">
                <a16:creationId xmlns:a16="http://schemas.microsoft.com/office/drawing/2014/main" id="{B29E2017-CF05-1DDB-704D-13AC1E85AF79}"/>
              </a:ext>
            </a:extLst>
          </p:cNvPr>
          <p:cNvSpPr/>
          <p:nvPr/>
        </p:nvSpPr>
        <p:spPr>
          <a:xfrm>
            <a:off x="9097523" y="19857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3" name="TextBox 2">
            <a:extLst>
              <a:ext uri="{FF2B5EF4-FFF2-40B4-BE49-F238E27FC236}">
                <a16:creationId xmlns:a16="http://schemas.microsoft.com/office/drawing/2014/main" id="{9D368872-B4D1-706E-E539-4F7CAC7B8A39}"/>
              </a:ext>
            </a:extLst>
          </p:cNvPr>
          <p:cNvSpPr txBox="1"/>
          <p:nvPr/>
        </p:nvSpPr>
        <p:spPr>
          <a:xfrm>
            <a:off x="1063547" y="3646246"/>
            <a:ext cx="3181753" cy="1631216"/>
          </a:xfrm>
          <a:prstGeom prst="rect">
            <a:avLst/>
          </a:prstGeom>
          <a:noFill/>
        </p:spPr>
        <p:txBody>
          <a:bodyPr wrap="square" rtlCol="0">
            <a:spAutoFit/>
          </a:bodyPr>
          <a:lstStyle/>
          <a:p>
            <a:pPr algn="ctr" rtl="1"/>
            <a:r>
              <a:rPr lang="ar-SA" sz="2000">
                <a:latin typeface="Calibri" panose="020F0502020204030204" pitchFamily="34" charset="0"/>
                <a:cs typeface="Calibri" panose="020F0502020204030204" pitchFamily="34" charset="0"/>
              </a:rPr>
              <a:t>الشمول نهج قائم على الحقوق، يهدف إلى ضمان مشاركة جميع الأشخاص وتمكينهم من الحصول على الخدمات الأساسية على قدم المساواة</a:t>
            </a:r>
            <a:endParaRPr lang="en-BE" sz="20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7B2C9A5-3C2D-8C79-B417-AAE276EE43CA}"/>
              </a:ext>
            </a:extLst>
          </p:cNvPr>
          <p:cNvSpPr txBox="1"/>
          <p:nvPr/>
        </p:nvSpPr>
        <p:spPr>
          <a:xfrm>
            <a:off x="8032427" y="3646245"/>
            <a:ext cx="3181753" cy="1015663"/>
          </a:xfrm>
          <a:prstGeom prst="rect">
            <a:avLst/>
          </a:prstGeom>
          <a:noFill/>
        </p:spPr>
        <p:txBody>
          <a:bodyPr wrap="square" rtlCol="0">
            <a:spAutoFit/>
          </a:bodyPr>
          <a:lstStyle/>
          <a:p>
            <a:pPr algn="ctr" rtl="1"/>
            <a:r>
              <a:rPr lang="en-GB" sz="2000">
                <a:latin typeface="Calibri" panose="020F0502020204030204" pitchFamily="34" charset="0"/>
                <a:cs typeface="Calibri" panose="020F0502020204030204" pitchFamily="34" charset="0"/>
              </a:rPr>
              <a:t>يجب أن يلتزم أخصائي الحالة بمبدأ عدم التمييز وأن يدعم التنوع وال</a:t>
            </a:r>
            <a:r>
              <a:rPr lang="ar-SA" sz="2000">
                <a:latin typeface="Calibri" panose="020F0502020204030204" pitchFamily="34" charset="0"/>
                <a:cs typeface="Calibri" panose="020F0502020204030204" pitchFamily="34" charset="0"/>
              </a:rPr>
              <a:t>شمول</a:t>
            </a:r>
            <a:r>
              <a:rPr lang="en-GB" sz="2000">
                <a:latin typeface="Calibri" panose="020F0502020204030204" pitchFamily="34" charset="0"/>
                <a:cs typeface="Calibri" panose="020F0502020204030204" pitchFamily="34" charset="0"/>
              </a:rPr>
              <a:t> في إدارة الحالة</a:t>
            </a:r>
            <a:endParaRPr lang="en-BE" sz="200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B0CD5A9-7C77-1ACB-0F4F-FC20832AAB42}"/>
              </a:ext>
            </a:extLst>
          </p:cNvPr>
          <p:cNvSpPr txBox="1"/>
          <p:nvPr/>
        </p:nvSpPr>
        <p:spPr>
          <a:xfrm>
            <a:off x="4600111" y="3646245"/>
            <a:ext cx="3181753" cy="707886"/>
          </a:xfrm>
          <a:prstGeom prst="rect">
            <a:avLst/>
          </a:prstGeom>
          <a:noFill/>
        </p:spPr>
        <p:txBody>
          <a:bodyPr wrap="square" rtlCol="0">
            <a:spAutoFit/>
          </a:bodyPr>
          <a:lstStyle/>
          <a:p>
            <a:pPr algn="ctr" rtl="1"/>
            <a:r>
              <a:rPr lang="en-GB" sz="2000" dirty="0">
                <a:latin typeface="Calibri" panose="020F0502020204030204" pitchFamily="34" charset="0"/>
                <a:cs typeface="Calibri" panose="020F0502020204030204" pitchFamily="34" charset="0"/>
              </a:rPr>
              <a:t>من المهم التعرف </a:t>
            </a:r>
            <a:r>
              <a:rPr lang="ar-SA" sz="2000" dirty="0">
                <a:latin typeface="Calibri" panose="020F0502020204030204" pitchFamily="34" charset="0"/>
                <a:cs typeface="Calibri" panose="020F0502020204030204" pitchFamily="34" charset="0"/>
              </a:rPr>
              <a:t>و فهم</a:t>
            </a:r>
            <a:r>
              <a:rPr lang="en-GB" sz="2000" dirty="0">
                <a:latin typeface="Calibri" panose="020F0502020204030204" pitchFamily="34" charset="0"/>
                <a:cs typeface="Calibri" panose="020F0502020204030204" pitchFamily="34" charset="0"/>
              </a:rPr>
              <a:t> العوائق التي تحول دون المشاركة وال</a:t>
            </a:r>
            <a:r>
              <a:rPr lang="ar-SA" sz="2000" dirty="0">
                <a:latin typeface="Calibri" panose="020F0502020204030204" pitchFamily="34" charset="0"/>
                <a:cs typeface="Calibri" panose="020F0502020204030204" pitchFamily="34" charset="0"/>
              </a:rPr>
              <a:t>شمول</a:t>
            </a:r>
            <a:endParaRPr lang="en-B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476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303402-E8D6-C6A1-533B-82252E1B5EB3}"/>
              </a:ext>
            </a:extLst>
          </p:cNvPr>
          <p:cNvSpPr>
            <a:spLocks noGrp="1"/>
          </p:cNvSpPr>
          <p:nvPr>
            <p:ph type="title"/>
          </p:nvPr>
        </p:nvSpPr>
        <p:spPr/>
        <p:txBody>
          <a:bodyPr/>
          <a:lstStyle/>
          <a:p>
            <a:pPr algn="r" rtl="1"/>
            <a:r>
              <a:rPr lang="en-CA" sz="2400" b="1">
                <a:solidFill>
                  <a:schemeClr val="bg1"/>
                </a:solidFill>
                <a:latin typeface="Calibri" panose="020F0502020204030204" pitchFamily="34" charset="0"/>
                <a:cs typeface="Calibri" panose="020F0502020204030204" pitchFamily="34" charset="0"/>
              </a:rPr>
              <a:t>الجلسة </a:t>
            </a:r>
            <a:r>
              <a:rPr lang="ar-SA" sz="2400" b="1">
                <a:solidFill>
                  <a:schemeClr val="bg1"/>
                </a:solidFill>
                <a:latin typeface="Calibri" panose="020F0502020204030204" pitchFamily="34" charset="0"/>
                <a:cs typeface="Calibri" panose="020F0502020204030204" pitchFamily="34" charset="0"/>
              </a:rPr>
              <a:t>٤</a:t>
            </a:r>
            <a:br>
              <a:rPr lang="en-CA" sz="2400" b="1">
                <a:solidFill>
                  <a:schemeClr val="bg1"/>
                </a:solidFill>
                <a:latin typeface="Calibri" panose="020F0502020204030204" pitchFamily="34" charset="0"/>
                <a:cs typeface="Calibri" panose="020F0502020204030204" pitchFamily="34" charset="0"/>
              </a:rPr>
            </a:br>
            <a:br>
              <a:rPr lang="en-CA" b="1">
                <a:solidFill>
                  <a:schemeClr val="bg1"/>
                </a:solidFill>
                <a:latin typeface="Calibri" panose="020F0502020204030204" pitchFamily="34" charset="0"/>
                <a:cs typeface="Calibri" panose="020F0502020204030204" pitchFamily="34" charset="0"/>
              </a:rPr>
            </a:br>
            <a:r>
              <a:rPr lang="en-US" sz="5400" b="1">
                <a:solidFill>
                  <a:schemeClr val="bg1"/>
                </a:solidFill>
                <a:latin typeface="Calibri" panose="020F0502020204030204" pitchFamily="34" charset="0"/>
                <a:cs typeface="Calibri" panose="020F0502020204030204" pitchFamily="34" charset="0"/>
              </a:rPr>
              <a:t>كيف يمكنني أن أكون مسؤولاً وأستخدم السلطة بشكل مسؤول؟</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31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E7A-1599-702C-7744-13458C9E3C4C}"/>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المساءلة والجودة</a:t>
            </a:r>
            <a:endParaRPr lang="en-BE">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17E918C-0877-0EB7-5F58-D7FA52D9C6F6}"/>
              </a:ext>
            </a:extLst>
          </p:cNvPr>
          <p:cNvSpPr txBox="1"/>
          <p:nvPr/>
        </p:nvSpPr>
        <p:spPr>
          <a:xfrm>
            <a:off x="1934847" y="4269118"/>
            <a:ext cx="8562975" cy="830997"/>
          </a:xfrm>
          <a:prstGeom prst="rect">
            <a:avLst/>
          </a:prstGeom>
          <a:noFill/>
        </p:spPr>
        <p:txBody>
          <a:bodyPr wrap="square" rtlCol="0">
            <a:spAutoFit/>
          </a:bodyPr>
          <a:lstStyle/>
          <a:p>
            <a:pPr algn="r" rtl="1"/>
            <a:r>
              <a:rPr lang="en-GB" sz="2400" dirty="0">
                <a:latin typeface="Calibri" panose="020F0502020204030204" pitchFamily="34" charset="0"/>
                <a:cs typeface="Calibri" panose="020F0502020204030204" pitchFamily="34" charset="0"/>
              </a:rPr>
              <a:t>يجب أن يكون </a:t>
            </a:r>
            <a:r>
              <a:rPr lang="ar-SA" sz="2400" dirty="0">
                <a:latin typeface="Calibri" panose="020F0502020204030204" pitchFamily="34" charset="0"/>
                <a:cs typeface="Calibri" panose="020F0502020204030204" pitchFamily="34" charset="0"/>
              </a:rPr>
              <a:t>أخصائيو الحالة </a:t>
            </a:r>
            <a:r>
              <a:rPr lang="ar-SA" sz="2400" b="1" dirty="0">
                <a:latin typeface="Calibri" panose="020F0502020204030204" pitchFamily="34" charset="0"/>
                <a:cs typeface="Calibri" panose="020F0502020204030204" pitchFamily="34" charset="0"/>
              </a:rPr>
              <a:t>مساءلين</a:t>
            </a:r>
            <a:r>
              <a:rPr lang="ar-SA" sz="2400" dirty="0">
                <a:latin typeface="Calibri" panose="020F0502020204030204" pitchFamily="34" charset="0"/>
                <a:cs typeface="Calibri" panose="020F0502020204030204" pitchFamily="34" charset="0"/>
              </a:rPr>
              <a:t> تجاه مسؤولياتهم</a:t>
            </a:r>
            <a:r>
              <a:rPr lang="en-GB" sz="2400" dirty="0">
                <a:latin typeface="Calibri" panose="020F0502020204030204" pitchFamily="34" charset="0"/>
                <a:cs typeface="Calibri" panose="020F0502020204030204" pitchFamily="34" charset="0"/>
              </a:rPr>
              <a:t> والإجراءات التي يتخذونها</a:t>
            </a:r>
            <a:r>
              <a:rPr lang="ar-SA" sz="2400" dirty="0">
                <a:latin typeface="Calibri" panose="020F0502020204030204" pitchFamily="34" charset="0"/>
                <a:cs typeface="Calibri" panose="020F0502020204030204" pitchFamily="34" charset="0"/>
              </a:rPr>
              <a:t>.</a:t>
            </a:r>
          </a:p>
          <a:p>
            <a:pPr algn="r" rtl="1"/>
            <a:r>
              <a:rPr lang="ar-SA" sz="2400" dirty="0">
                <a:latin typeface="Calibri" panose="020F0502020204030204" pitchFamily="34" charset="0"/>
                <a:cs typeface="Calibri" panose="020F0502020204030204" pitchFamily="34" charset="0"/>
              </a:rPr>
              <a:t>و هم</a:t>
            </a:r>
            <a:r>
              <a:rPr lang="en-GB" sz="2400" dirty="0">
                <a:latin typeface="Calibri" panose="020F0502020204030204" pitchFamily="34" charset="0"/>
                <a:cs typeface="Calibri" panose="020F0502020204030204" pitchFamily="34" charset="0"/>
              </a:rPr>
              <a:t> بحاجة </a:t>
            </a:r>
            <a:r>
              <a:rPr lang="ar-SA" sz="2400" dirty="0">
                <a:latin typeface="Calibri" panose="020F0502020204030204" pitchFamily="34" charset="0"/>
                <a:cs typeface="Calibri" panose="020F0502020204030204" pitchFamily="34" charset="0"/>
              </a:rPr>
              <a:t>إلى ضمان</a:t>
            </a:r>
            <a:r>
              <a:rPr lang="en-GB" sz="2400" dirty="0">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rPr>
              <a:t>أن يكون الدعم المقدم لإدارة</a:t>
            </a:r>
            <a:r>
              <a:rPr lang="en-GB" sz="2400" dirty="0">
                <a:latin typeface="Calibri" panose="020F0502020204030204" pitchFamily="34" charset="0"/>
                <a:cs typeface="Calibri" panose="020F0502020204030204" pitchFamily="34" charset="0"/>
              </a:rPr>
              <a:t> الحالة </a:t>
            </a:r>
            <a:r>
              <a:rPr lang="ar-SA" sz="2400" dirty="0">
                <a:latin typeface="Calibri" panose="020F0502020204030204" pitchFamily="34" charset="0"/>
                <a:cs typeface="Calibri" panose="020F0502020204030204" pitchFamily="34" charset="0"/>
              </a:rPr>
              <a:t>ذ</a:t>
            </a:r>
            <a:r>
              <a:rPr lang="en-GB" sz="2400" dirty="0">
                <a:latin typeface="Calibri" panose="020F0502020204030204" pitchFamily="34" charset="0"/>
                <a:cs typeface="Calibri" panose="020F0502020204030204" pitchFamily="34" charset="0"/>
              </a:rPr>
              <a:t>و</a:t>
            </a:r>
            <a:r>
              <a:rPr lang="ar-SA" sz="2400"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جودة.</a:t>
            </a:r>
            <a:endParaRPr lang="en-BE" sz="2400" dirty="0">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0BC03A6C-BB55-C5D1-0B23-7DAB8FF1CA27}"/>
              </a:ext>
            </a:extLst>
          </p:cNvPr>
          <p:cNvSpPr/>
          <p:nvPr/>
        </p:nvSpPr>
        <p:spPr>
          <a:xfrm>
            <a:off x="2566072"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grpSp>
        <p:nvGrpSpPr>
          <p:cNvPr id="28" name="Group 27">
            <a:extLst>
              <a:ext uri="{FF2B5EF4-FFF2-40B4-BE49-F238E27FC236}">
                <a16:creationId xmlns:a16="http://schemas.microsoft.com/office/drawing/2014/main" id="{46EDD0D0-5AA2-860F-0F04-33E127BC3FE9}"/>
              </a:ext>
            </a:extLst>
          </p:cNvPr>
          <p:cNvGrpSpPr/>
          <p:nvPr/>
        </p:nvGrpSpPr>
        <p:grpSpPr>
          <a:xfrm>
            <a:off x="2903320" y="2231563"/>
            <a:ext cx="1078027" cy="962242"/>
            <a:chOff x="6770748" y="1158240"/>
            <a:chExt cx="1274726" cy="1121318"/>
          </a:xfrm>
          <a:solidFill>
            <a:schemeClr val="accent2">
              <a:lumMod val="75000"/>
            </a:schemeClr>
          </a:solidFill>
        </p:grpSpPr>
        <p:grpSp>
          <p:nvGrpSpPr>
            <p:cNvPr id="29" name="Group 28">
              <a:extLst>
                <a:ext uri="{FF2B5EF4-FFF2-40B4-BE49-F238E27FC236}">
                  <a16:creationId xmlns:a16="http://schemas.microsoft.com/office/drawing/2014/main" id="{7FB74CFD-3EF9-4486-B4FF-9383AEC0955F}"/>
                </a:ext>
              </a:extLst>
            </p:cNvPr>
            <p:cNvGrpSpPr/>
            <p:nvPr/>
          </p:nvGrpSpPr>
          <p:grpSpPr>
            <a:xfrm rot="5400000">
              <a:off x="7128520" y="1362604"/>
              <a:ext cx="559182" cy="1274726"/>
              <a:chOff x="8619006" y="1366612"/>
              <a:chExt cx="416505" cy="949476"/>
            </a:xfrm>
            <a:grpFill/>
          </p:grpSpPr>
          <p:sp>
            <p:nvSpPr>
              <p:cNvPr id="31" name="Rectangle: Rounded Corners 30">
                <a:extLst>
                  <a:ext uri="{FF2B5EF4-FFF2-40B4-BE49-F238E27FC236}">
                    <a16:creationId xmlns:a16="http://schemas.microsoft.com/office/drawing/2014/main" id="{173A72E0-3036-687E-2FFB-9E8581B0CF3C}"/>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2" name="Rectangle: Rounded Corners 31">
                <a:extLst>
                  <a:ext uri="{FF2B5EF4-FFF2-40B4-BE49-F238E27FC236}">
                    <a16:creationId xmlns:a16="http://schemas.microsoft.com/office/drawing/2014/main" id="{FF15E0EE-04F2-0262-C22F-8D2D6CE73F10}"/>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3" name="Rectangle: Rounded Corners 32">
                <a:extLst>
                  <a:ext uri="{FF2B5EF4-FFF2-40B4-BE49-F238E27FC236}">
                    <a16:creationId xmlns:a16="http://schemas.microsoft.com/office/drawing/2014/main" id="{473321AC-AA68-22E9-ECC8-34AF4755BFA8}"/>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4" name="Flowchart: Manual Input 33">
                <a:extLst>
                  <a:ext uri="{FF2B5EF4-FFF2-40B4-BE49-F238E27FC236}">
                    <a16:creationId xmlns:a16="http://schemas.microsoft.com/office/drawing/2014/main" id="{07F70581-A361-7178-7816-0263810C5A9A}"/>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5" name="Rectangle 34">
                <a:extLst>
                  <a:ext uri="{FF2B5EF4-FFF2-40B4-BE49-F238E27FC236}">
                    <a16:creationId xmlns:a16="http://schemas.microsoft.com/office/drawing/2014/main" id="{D41CE4CC-B754-AA53-EB68-EC2999ABA29B}"/>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30" name="Circle: Hollow 29">
              <a:extLst>
                <a:ext uri="{FF2B5EF4-FFF2-40B4-BE49-F238E27FC236}">
                  <a16:creationId xmlns:a16="http://schemas.microsoft.com/office/drawing/2014/main" id="{F9A77D6D-D6E7-3F92-25B3-8B90F20F7CE4}"/>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
        <p:nvSpPr>
          <p:cNvPr id="37" name="Oval 36">
            <a:extLst>
              <a:ext uri="{FF2B5EF4-FFF2-40B4-BE49-F238E27FC236}">
                <a16:creationId xmlns:a16="http://schemas.microsoft.com/office/drawing/2014/main" id="{B7634EA4-223F-F958-7C26-DCF6EF4FF071}"/>
              </a:ext>
            </a:extLst>
          </p:cNvPr>
          <p:cNvSpPr/>
          <p:nvPr/>
        </p:nvSpPr>
        <p:spPr>
          <a:xfrm>
            <a:off x="5109018"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grpSp>
        <p:nvGrpSpPr>
          <p:cNvPr id="38" name="Group 37">
            <a:extLst>
              <a:ext uri="{FF2B5EF4-FFF2-40B4-BE49-F238E27FC236}">
                <a16:creationId xmlns:a16="http://schemas.microsoft.com/office/drawing/2014/main" id="{C19990EE-925B-5D8C-5493-5CFA2B7D5808}"/>
              </a:ext>
            </a:extLst>
          </p:cNvPr>
          <p:cNvGrpSpPr/>
          <p:nvPr/>
        </p:nvGrpSpPr>
        <p:grpSpPr>
          <a:xfrm>
            <a:off x="5559365" y="2290512"/>
            <a:ext cx="998357" cy="1037954"/>
            <a:chOff x="7892902" y="1235921"/>
            <a:chExt cx="1061882" cy="1131157"/>
          </a:xfrm>
          <a:solidFill>
            <a:schemeClr val="accent2">
              <a:lumMod val="75000"/>
            </a:schemeClr>
          </a:solidFill>
        </p:grpSpPr>
        <p:sp>
          <p:nvSpPr>
            <p:cNvPr id="39" name="Arrow: Down 38">
              <a:extLst>
                <a:ext uri="{FF2B5EF4-FFF2-40B4-BE49-F238E27FC236}">
                  <a16:creationId xmlns:a16="http://schemas.microsoft.com/office/drawing/2014/main" id="{E66BF4D9-823E-3880-28FE-C39B0E95885A}"/>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0" name="Arrow: Bent 39">
              <a:extLst>
                <a:ext uri="{FF2B5EF4-FFF2-40B4-BE49-F238E27FC236}">
                  <a16:creationId xmlns:a16="http://schemas.microsoft.com/office/drawing/2014/main" id="{8961447A-E68D-5915-FA8F-8BD6EE832E13}"/>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41" name="Arrow: Bent 40">
              <a:extLst>
                <a:ext uri="{FF2B5EF4-FFF2-40B4-BE49-F238E27FC236}">
                  <a16:creationId xmlns:a16="http://schemas.microsoft.com/office/drawing/2014/main" id="{578A05E1-2C07-5DD0-DBF8-91460B24C1B9}"/>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sp>
          <p:nvSpPr>
            <p:cNvPr id="42" name="Plus Sign 41">
              <a:extLst>
                <a:ext uri="{FF2B5EF4-FFF2-40B4-BE49-F238E27FC236}">
                  <a16:creationId xmlns:a16="http://schemas.microsoft.com/office/drawing/2014/main" id="{E2097E7F-731E-A859-39EA-95C92DBCFF51}"/>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3" name="Circle: Hollow 42">
              <a:extLst>
                <a:ext uri="{FF2B5EF4-FFF2-40B4-BE49-F238E27FC236}">
                  <a16:creationId xmlns:a16="http://schemas.microsoft.com/office/drawing/2014/main" id="{AB4DB58B-17FD-6499-26A0-DCD421512E12}"/>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
        <p:nvSpPr>
          <p:cNvPr id="45" name="Oval 44">
            <a:extLst>
              <a:ext uri="{FF2B5EF4-FFF2-40B4-BE49-F238E27FC236}">
                <a16:creationId xmlns:a16="http://schemas.microsoft.com/office/drawing/2014/main" id="{7C9CDDE3-9462-C40C-7949-846216B8AB0B}"/>
              </a:ext>
            </a:extLst>
          </p:cNvPr>
          <p:cNvSpPr/>
          <p:nvPr/>
        </p:nvSpPr>
        <p:spPr>
          <a:xfrm>
            <a:off x="7651964" y="1850365"/>
            <a:ext cx="1899051" cy="183307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p>
        </p:txBody>
      </p:sp>
      <p:grpSp>
        <p:nvGrpSpPr>
          <p:cNvPr id="46" name="Group 45">
            <a:extLst>
              <a:ext uri="{FF2B5EF4-FFF2-40B4-BE49-F238E27FC236}">
                <a16:creationId xmlns:a16="http://schemas.microsoft.com/office/drawing/2014/main" id="{26D1E2D4-5454-37CF-9E90-A216330F9F56}"/>
              </a:ext>
            </a:extLst>
          </p:cNvPr>
          <p:cNvGrpSpPr/>
          <p:nvPr/>
        </p:nvGrpSpPr>
        <p:grpSpPr>
          <a:xfrm>
            <a:off x="8165491" y="2290512"/>
            <a:ext cx="837326" cy="967421"/>
            <a:chOff x="8021849" y="3622964"/>
            <a:chExt cx="932930" cy="1088645"/>
          </a:xfrm>
        </p:grpSpPr>
        <p:sp>
          <p:nvSpPr>
            <p:cNvPr id="47" name="Flowchart: Card 46">
              <a:extLst>
                <a:ext uri="{FF2B5EF4-FFF2-40B4-BE49-F238E27FC236}">
                  <a16:creationId xmlns:a16="http://schemas.microsoft.com/office/drawing/2014/main" id="{A3DAEEB4-194A-D133-0B31-0FD21F841F4B}"/>
                </a:ext>
              </a:extLst>
            </p:cNvPr>
            <p:cNvSpPr/>
            <p:nvPr/>
          </p:nvSpPr>
          <p:spPr>
            <a:xfrm>
              <a:off x="8192676" y="3819749"/>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8" name="Flowchart: Card 47">
              <a:extLst>
                <a:ext uri="{FF2B5EF4-FFF2-40B4-BE49-F238E27FC236}">
                  <a16:creationId xmlns:a16="http://schemas.microsoft.com/office/drawing/2014/main" id="{00BCF646-E781-3EB2-E42F-66642C21A74D}"/>
                </a:ext>
              </a:extLst>
            </p:cNvPr>
            <p:cNvSpPr/>
            <p:nvPr/>
          </p:nvSpPr>
          <p:spPr>
            <a:xfrm>
              <a:off x="8109763" y="3716795"/>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49" name="Flowchart: Card 48">
              <a:extLst>
                <a:ext uri="{FF2B5EF4-FFF2-40B4-BE49-F238E27FC236}">
                  <a16:creationId xmlns:a16="http://schemas.microsoft.com/office/drawing/2014/main" id="{905226B5-4D2F-7BA3-C627-2AB1FF3558D1}"/>
                </a:ext>
              </a:extLst>
            </p:cNvPr>
            <p:cNvSpPr/>
            <p:nvPr/>
          </p:nvSpPr>
          <p:spPr>
            <a:xfrm>
              <a:off x="8021849" y="3622964"/>
              <a:ext cx="762103" cy="891860"/>
            </a:xfrm>
            <a:prstGeom prst="flowChartPunchedCard">
              <a:avLst/>
            </a:prstGeom>
            <a:solidFill>
              <a:schemeClr val="accent2">
                <a:lumMod val="75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50" name="Circle: Hollow 49">
              <a:extLst>
                <a:ext uri="{FF2B5EF4-FFF2-40B4-BE49-F238E27FC236}">
                  <a16:creationId xmlns:a16="http://schemas.microsoft.com/office/drawing/2014/main" id="{06FBDBD4-F3B2-55DA-DF89-670F92353F0D}"/>
                </a:ext>
              </a:extLst>
            </p:cNvPr>
            <p:cNvSpPr/>
            <p:nvPr/>
          </p:nvSpPr>
          <p:spPr>
            <a:xfrm>
              <a:off x="8158745" y="3843931"/>
              <a:ext cx="469221" cy="469221"/>
            </a:xfrm>
            <a:prstGeom prst="donut">
              <a:avLst>
                <a:gd name="adj" fmla="val 3218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solidFill>
                  <a:schemeClr val="tx1"/>
                </a:solidFill>
              </a:endParaRPr>
            </a:p>
          </p:txBody>
        </p:sp>
      </p:grpSp>
    </p:spTree>
    <p:extLst>
      <p:ext uri="{BB962C8B-B14F-4D97-AF65-F5344CB8AC3E}">
        <p14:creationId xmlns:p14="http://schemas.microsoft.com/office/powerpoint/2010/main" val="389832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a:extLst>
              <a:ext uri="{FF2B5EF4-FFF2-40B4-BE49-F238E27FC236}">
                <a16:creationId xmlns:a16="http://schemas.microsoft.com/office/drawing/2014/main" id="{F48AB6B7-B5B3-0735-8DDF-559F663C1253}"/>
              </a:ext>
            </a:extLst>
          </p:cNvPr>
          <p:cNvSpPr/>
          <p:nvPr/>
        </p:nvSpPr>
        <p:spPr>
          <a:xfrm>
            <a:off x="7184020" y="2188500"/>
            <a:ext cx="2204679"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 name="Rectangle 2">
            <a:extLst>
              <a:ext uri="{FF2B5EF4-FFF2-40B4-BE49-F238E27FC236}">
                <a16:creationId xmlns:a16="http://schemas.microsoft.com/office/drawing/2014/main" id="{B21779E9-ED46-3222-1449-4DC43E92F838}"/>
              </a:ext>
            </a:extLst>
          </p:cNvPr>
          <p:cNvSpPr/>
          <p:nvPr/>
        </p:nvSpPr>
        <p:spPr>
          <a:xfrm>
            <a:off x="9307986" y="2720589"/>
            <a:ext cx="1445873"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60" name="Google Shape;260;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4800"/>
              <a:buFont typeface="Garamond"/>
              <a:buNone/>
            </a:pPr>
            <a:r>
              <a:rPr lang="en-GB">
                <a:latin typeface="Calibri" panose="020F0502020204030204" pitchFamily="34" charset="0"/>
                <a:cs typeface="Calibri" panose="020F0502020204030204" pitchFamily="34" charset="0"/>
              </a:rPr>
              <a:t>هدف الوحدة</a:t>
            </a:r>
            <a:endParaRPr>
              <a:latin typeface="Calibri" panose="020F0502020204030204" pitchFamily="34" charset="0"/>
              <a:cs typeface="Calibri" panose="020F0502020204030204" pitchFamily="34" charset="0"/>
            </a:endParaRPr>
          </a:p>
        </p:txBody>
      </p:sp>
      <p:sp>
        <p:nvSpPr>
          <p:cNvPr id="261" name="Google Shape;261;p3"/>
          <p:cNvSpPr txBox="1"/>
          <p:nvPr/>
        </p:nvSpPr>
        <p:spPr>
          <a:xfrm>
            <a:off x="6096000" y="1722908"/>
            <a:ext cx="4767632" cy="1938952"/>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lt1"/>
              </a:buClr>
              <a:buSzPts val="3000"/>
              <a:buFont typeface="Helvetica Neue"/>
              <a:buNone/>
            </a:pPr>
            <a:r>
              <a:rPr lang="en-GB" sz="3000" b="1" i="0" u="none" strike="noStrike" cap="none">
                <a:solidFill>
                  <a:schemeClr val="lt1"/>
                </a:solidFill>
                <a:latin typeface="Calibri" panose="020F0502020204030204" pitchFamily="34" charset="0"/>
                <a:ea typeface="Arial"/>
                <a:cs typeface="Calibri" panose="020F0502020204030204" pitchFamily="34" charset="0"/>
                <a:sym typeface="Arial"/>
              </a:rPr>
              <a:t>تعزيز الفهم العملي للمشاركين</a:t>
            </a:r>
            <a:r>
              <a:rPr lang="ar-SA" sz="3000" b="1" i="0" u="none" strike="noStrike" cap="none">
                <a:solidFill>
                  <a:schemeClr val="lt1"/>
                </a:solidFill>
                <a:latin typeface="Calibri" panose="020F0502020204030204" pitchFamily="34" charset="0"/>
                <a:ea typeface="Arial"/>
                <a:cs typeface="Calibri" panose="020F0502020204030204" pitchFamily="34" charset="0"/>
                <a:sym typeface="Arial"/>
              </a:rPr>
              <a:t> و المشاركات</a:t>
            </a:r>
            <a:r>
              <a:rPr lang="en-GB" sz="3000" b="1" i="0" u="none" strike="noStrike" cap="none">
                <a:solidFill>
                  <a:schemeClr val="lt1"/>
                </a:solidFill>
                <a:latin typeface="Calibri" panose="020F0502020204030204" pitchFamily="34" charset="0"/>
                <a:ea typeface="Arial"/>
                <a:cs typeface="Calibri" panose="020F0502020204030204" pitchFamily="34" charset="0"/>
                <a:sym typeface="Arial"/>
              </a:rPr>
              <a:t> للكفاءات ال</a:t>
            </a:r>
            <a:r>
              <a:rPr lang="ar-SA" sz="3000" b="1" i="0" u="none" strike="noStrike" cap="none">
                <a:solidFill>
                  <a:schemeClr val="lt1"/>
                </a:solidFill>
                <a:latin typeface="Calibri" panose="020F0502020204030204" pitchFamily="34" charset="0"/>
                <a:ea typeface="Arial"/>
                <a:cs typeface="Calibri" panose="020F0502020204030204" pitchFamily="34" charset="0"/>
                <a:sym typeface="Arial"/>
              </a:rPr>
              <a:t>فردية</a:t>
            </a:r>
            <a:r>
              <a:rPr lang="en-GB" sz="3000" b="1" i="0" u="none" strike="noStrike" cap="none">
                <a:solidFill>
                  <a:schemeClr val="lt1"/>
                </a:solidFill>
                <a:latin typeface="Calibri" panose="020F0502020204030204" pitchFamily="34" charset="0"/>
                <a:ea typeface="Arial"/>
                <a:cs typeface="Calibri" panose="020F0502020204030204" pitchFamily="34" charset="0"/>
                <a:sym typeface="Arial"/>
              </a:rPr>
              <a:t> والشخصية الرئيسية لإدارة حال</a:t>
            </a:r>
            <a:r>
              <a:rPr lang="ar-SA" sz="3000" b="1" i="0" u="none" strike="noStrike" cap="none">
                <a:solidFill>
                  <a:schemeClr val="lt1"/>
                </a:solidFill>
                <a:latin typeface="Calibri" panose="020F0502020204030204" pitchFamily="34" charset="0"/>
                <a:ea typeface="Arial"/>
                <a:cs typeface="Calibri" panose="020F0502020204030204" pitchFamily="34" charset="0"/>
                <a:sym typeface="Arial"/>
              </a:rPr>
              <a:t>ة</a:t>
            </a:r>
            <a:r>
              <a:rPr lang="en-GB" sz="3000" b="1" i="0" u="none" strike="noStrike" cap="none">
                <a:solidFill>
                  <a:schemeClr val="lt1"/>
                </a:solidFill>
                <a:latin typeface="Calibri" panose="020F0502020204030204" pitchFamily="34" charset="0"/>
                <a:ea typeface="Arial"/>
                <a:cs typeface="Calibri" panose="020F0502020204030204" pitchFamily="34" charset="0"/>
                <a:sym typeface="Arial"/>
              </a:rPr>
              <a:t> حماية الطفل</a:t>
            </a:r>
            <a:endParaRPr sz="3000" b="1"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grpSp>
        <p:nvGrpSpPr>
          <p:cNvPr id="5" name="Group 4">
            <a:extLst>
              <a:ext uri="{FF2B5EF4-FFF2-40B4-BE49-F238E27FC236}">
                <a16:creationId xmlns:a16="http://schemas.microsoft.com/office/drawing/2014/main" id="{34E3C665-191E-906F-9662-60862FD6138D}"/>
              </a:ext>
            </a:extLst>
          </p:cNvPr>
          <p:cNvGrpSpPr/>
          <p:nvPr/>
        </p:nvGrpSpPr>
        <p:grpSpPr>
          <a:xfrm>
            <a:off x="10964589" y="4961229"/>
            <a:ext cx="524294" cy="1497662"/>
            <a:chOff x="2068313" y="2482622"/>
            <a:chExt cx="376359" cy="1075080"/>
          </a:xfrm>
          <a:solidFill>
            <a:schemeClr val="bg1"/>
          </a:solidFill>
        </p:grpSpPr>
        <p:sp>
          <p:nvSpPr>
            <p:cNvPr id="11" name="Round Same Side Corner Rectangle 23">
              <a:extLst>
                <a:ext uri="{FF2B5EF4-FFF2-40B4-BE49-F238E27FC236}">
                  <a16:creationId xmlns:a16="http://schemas.microsoft.com/office/drawing/2014/main" id="{DB458771-3838-57C2-5F9F-4ABD2A0D84D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2" name="Oval 11">
              <a:extLst>
                <a:ext uri="{FF2B5EF4-FFF2-40B4-BE49-F238E27FC236}">
                  <a16:creationId xmlns:a16="http://schemas.microsoft.com/office/drawing/2014/main" id="{97643491-2139-0FBD-F3B0-8BAFB215DDB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
        <p:nvSpPr>
          <p:cNvPr id="13" name="Star: 5 Points 12">
            <a:extLst>
              <a:ext uri="{FF2B5EF4-FFF2-40B4-BE49-F238E27FC236}">
                <a16:creationId xmlns:a16="http://schemas.microsoft.com/office/drawing/2014/main" id="{4313A2E1-FFC7-29EC-7801-794ED65DCED0}"/>
              </a:ext>
            </a:extLst>
          </p:cNvPr>
          <p:cNvSpPr/>
          <p:nvPr/>
        </p:nvSpPr>
        <p:spPr>
          <a:xfrm>
            <a:off x="11530903" y="5521514"/>
            <a:ext cx="192938" cy="192938"/>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pPr rtl="1"/>
            <a:r>
              <a:rPr lang="en-CA">
                <a:latin typeface="Calibri" panose="020F0502020204030204" pitchFamily="34" charset="0"/>
                <a:cs typeface="Calibri" panose="020F0502020204030204" pitchFamily="34" charset="0"/>
              </a:rPr>
              <a:t>مناقشة عامة</a:t>
            </a:r>
            <a:endParaRPr lang="en-BE">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D93D22D-FB97-0F71-EDA9-70C82D549C62}"/>
              </a:ext>
            </a:extLst>
          </p:cNvPr>
          <p:cNvSpPr/>
          <p:nvPr/>
        </p:nvSpPr>
        <p:spPr>
          <a:xfrm>
            <a:off x="5455742" y="1224528"/>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4800" b="1">
                <a:solidFill>
                  <a:schemeClr val="tx1"/>
                </a:solidFill>
                <a:latin typeface="Calibri" panose="020F0502020204030204" pitchFamily="34" charset="0"/>
                <a:cs typeface="Calibri" panose="020F0502020204030204" pitchFamily="34" charset="0"/>
              </a:rPr>
              <a:t>كيف ت</a:t>
            </a:r>
            <a:r>
              <a:rPr lang="ar-SA" sz="4800" b="1">
                <a:solidFill>
                  <a:schemeClr val="tx1"/>
                </a:solidFill>
                <a:latin typeface="Calibri" panose="020F0502020204030204" pitchFamily="34" charset="0"/>
                <a:cs typeface="Calibri" panose="020F0502020204030204" pitchFamily="34" charset="0"/>
              </a:rPr>
              <a:t>شرح</a:t>
            </a:r>
            <a:r>
              <a:rPr lang="en-GB" sz="4800" b="1">
                <a:solidFill>
                  <a:schemeClr val="tx1"/>
                </a:solidFill>
                <a:latin typeface="Calibri" panose="020F0502020204030204" pitchFamily="34" charset="0"/>
                <a:cs typeface="Calibri" panose="020F0502020204030204" pitchFamily="34" charset="0"/>
              </a:rPr>
              <a:t> المساءلة؟</a:t>
            </a:r>
            <a:endParaRPr lang="en-BE" sz="4800" b="1">
              <a:solidFill>
                <a:schemeClr val="tx1"/>
              </a:solidFill>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080453B9-5227-B1EC-84E6-C5B759EAB0D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22" name="Speech Bubble: Rectangle with Corners Rounded 21">
              <a:extLst>
                <a:ext uri="{FF2B5EF4-FFF2-40B4-BE49-F238E27FC236}">
                  <a16:creationId xmlns:a16="http://schemas.microsoft.com/office/drawing/2014/main" id="{6A99A907-E4B4-F827-39B8-911701D553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3" name="Speech Bubble: Rectangle with Corners Rounded 22">
              <a:extLst>
                <a:ext uri="{FF2B5EF4-FFF2-40B4-BE49-F238E27FC236}">
                  <a16:creationId xmlns:a16="http://schemas.microsoft.com/office/drawing/2014/main" id="{0CFE2461-D757-2471-837C-3AD8892B039F}"/>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4" name="Speech Bubble: Rectangle with Corners Rounded 23">
              <a:extLst>
                <a:ext uri="{FF2B5EF4-FFF2-40B4-BE49-F238E27FC236}">
                  <a16:creationId xmlns:a16="http://schemas.microsoft.com/office/drawing/2014/main" id="{958D8D05-86C2-270A-9AEF-63BCA9AF677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317008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1642-6768-8BBC-0097-571DA3CA0C4A}"/>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المساءلة والجودة</a:t>
            </a:r>
            <a:endParaRPr lang="en-BE">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4823F6E0-4968-CBEE-FA28-9CA798AA76F2}"/>
              </a:ext>
            </a:extLst>
          </p:cNvPr>
          <p:cNvSpPr/>
          <p:nvPr/>
        </p:nvSpPr>
        <p:spPr>
          <a:xfrm>
            <a:off x="2801257" y="1625733"/>
            <a:ext cx="4659086" cy="4702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113" algn="r" rtl="1"/>
            <a:r>
              <a:rPr lang="ar-SA" sz="2000" b="1">
                <a:solidFill>
                  <a:schemeClr val="tx1"/>
                </a:solidFill>
                <a:latin typeface="Calibri" panose="020F0502020204030204" pitchFamily="34" charset="0"/>
                <a:cs typeface="Calibri" panose="020F0502020204030204" pitchFamily="34" charset="0"/>
              </a:rPr>
              <a:t>الجودة</a:t>
            </a:r>
            <a:endParaRPr lang="en-CA" sz="2000" b="1">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C5CF762-312D-2D7C-C5FB-E26A16DD292A}"/>
              </a:ext>
            </a:extLst>
          </p:cNvPr>
          <p:cNvSpPr txBox="1"/>
          <p:nvPr/>
        </p:nvSpPr>
        <p:spPr>
          <a:xfrm>
            <a:off x="7980597" y="2237761"/>
            <a:ext cx="3544687" cy="1938992"/>
          </a:xfrm>
          <a:prstGeom prst="rect">
            <a:avLst/>
          </a:prstGeom>
          <a:noFill/>
        </p:spPr>
        <p:txBody>
          <a:bodyPr wrap="square">
            <a:spAutoFit/>
          </a:bodyPr>
          <a:lstStyle/>
          <a:p>
            <a:pPr algn="r" rtl="1"/>
            <a:r>
              <a:rPr lang="en-GB" sz="2000" dirty="0">
                <a:latin typeface="Calibri" panose="020F0502020204030204" pitchFamily="34" charset="0"/>
                <a:cs typeface="Calibri" panose="020F0502020204030204" pitchFamily="34" charset="0"/>
              </a:rPr>
              <a:t>عملية استخدام السلطة بمسؤولية ، مع الأخذ في الاعتبار والمحاسبة (المسؤولية ، والقدرة على تبرير الإجراءات أو القرارات) من قبل مختلف أصحاب المصلحة ، وبشكل أساسي من قبل أولئك الذين يتأثرون بممارسة هذه السلطة.</a:t>
            </a:r>
            <a:endParaRPr lang="en-US" sz="20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A127AF1-B930-98EB-97C5-A825E1EC09B9}"/>
              </a:ext>
            </a:extLst>
          </p:cNvPr>
          <p:cNvSpPr/>
          <p:nvPr/>
        </p:nvSpPr>
        <p:spPr>
          <a:xfrm>
            <a:off x="7736546" y="1625733"/>
            <a:ext cx="3826148" cy="4702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113" algn="r" rtl="1"/>
            <a:r>
              <a:rPr lang="en-GB" sz="2000" b="1">
                <a:solidFill>
                  <a:schemeClr val="tx1"/>
                </a:solidFill>
                <a:latin typeface="Calibri" panose="020F0502020204030204" pitchFamily="34" charset="0"/>
                <a:cs typeface="Calibri" panose="020F0502020204030204" pitchFamily="34" charset="0"/>
              </a:rPr>
              <a:t>المساءلة</a:t>
            </a:r>
            <a:endParaRPr lang="en-CA" sz="2000" b="1">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1E0CC11-FA6A-6559-1423-6C100148B5AC}"/>
              </a:ext>
            </a:extLst>
          </p:cNvPr>
          <p:cNvSpPr txBox="1"/>
          <p:nvPr/>
        </p:nvSpPr>
        <p:spPr>
          <a:xfrm>
            <a:off x="3682555" y="2237761"/>
            <a:ext cx="3724979" cy="1938992"/>
          </a:xfrm>
          <a:prstGeom prst="rect">
            <a:avLst/>
          </a:prstGeom>
          <a:noFill/>
        </p:spPr>
        <p:txBody>
          <a:bodyPr wrap="square">
            <a:spAutoFit/>
          </a:bodyPr>
          <a:lstStyle/>
          <a:p>
            <a:pPr algn="r" rtl="1"/>
            <a:r>
              <a:rPr lang="en-US" sz="2000">
                <a:latin typeface="Calibri" panose="020F0502020204030204" pitchFamily="34" charset="0"/>
                <a:cs typeface="Calibri" panose="020F0502020204030204" pitchFamily="34" charset="0"/>
              </a:rPr>
              <a:t>الفعالية (الأثر) والكفاءة (التوقيت والتكاليف) والملاءمة (مع مراعاة الحقوق والاحتياجات والثقافة والعمر والجنس والإعاقة والسياق) والإنصاف (عدم التمييز والمساواة في الوصول) لعناصر الاستجابة الإنسانية.</a:t>
            </a:r>
          </a:p>
        </p:txBody>
      </p:sp>
      <p:pic>
        <p:nvPicPr>
          <p:cNvPr id="8" name="Google Shape;98;p8">
            <a:extLst>
              <a:ext uri="{FF2B5EF4-FFF2-40B4-BE49-F238E27FC236}">
                <a16:creationId xmlns:a16="http://schemas.microsoft.com/office/drawing/2014/main" id="{212516F0-266C-B8FE-A8B0-DAF9E52B1A09}"/>
              </a:ext>
            </a:extLst>
          </p:cNvPr>
          <p:cNvPicPr preferRelativeResize="0"/>
          <p:nvPr/>
        </p:nvPicPr>
        <p:blipFill rotWithShape="1">
          <a:blip r:embed="rId3">
            <a:alphaModFix/>
          </a:blip>
          <a:srcRect/>
          <a:stretch/>
        </p:blipFill>
        <p:spPr>
          <a:xfrm>
            <a:off x="838200" y="1625733"/>
            <a:ext cx="2515344" cy="3470474"/>
          </a:xfrm>
          <a:prstGeom prst="rect">
            <a:avLst/>
          </a:prstGeom>
          <a:noFill/>
          <a:ln w="9525" cap="flat" cmpd="sng">
            <a:solidFill>
              <a:schemeClr val="accent2">
                <a:lumMod val="75000"/>
              </a:schemeClr>
            </a:solidFill>
            <a:prstDash val="solid"/>
            <a:round/>
            <a:headEnd type="none" w="sm" len="sm"/>
            <a:tailEnd type="none" w="sm" len="sm"/>
          </a:ln>
        </p:spPr>
      </p:pic>
      <p:sp>
        <p:nvSpPr>
          <p:cNvPr id="13" name="TextBox 12">
            <a:extLst>
              <a:ext uri="{FF2B5EF4-FFF2-40B4-BE49-F238E27FC236}">
                <a16:creationId xmlns:a16="http://schemas.microsoft.com/office/drawing/2014/main" id="{50569056-2EDC-B245-7C16-30248932EB13}"/>
              </a:ext>
            </a:extLst>
          </p:cNvPr>
          <p:cNvSpPr txBox="1"/>
          <p:nvPr/>
        </p:nvSpPr>
        <p:spPr>
          <a:xfrm>
            <a:off x="838199" y="5425030"/>
            <a:ext cx="10724493" cy="307777"/>
          </a:xfrm>
          <a:prstGeom prst="rect">
            <a:avLst/>
          </a:prstGeom>
          <a:noFill/>
        </p:spPr>
        <p:txBody>
          <a:bodyPr wrap="square">
            <a:spAutoFit/>
          </a:bodyPr>
          <a:lstStyle/>
          <a:p>
            <a:pPr algn="r" rtl="1"/>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a:t>
            </a:r>
            <a:r>
              <a:rPr lang="ar-SA"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(٢٠١٩) </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 الدنيا لحماية الطفل في العمل الإنساني</a:t>
            </a:r>
          </a:p>
        </p:txBody>
      </p:sp>
    </p:spTree>
    <p:extLst>
      <p:ext uri="{BB962C8B-B14F-4D97-AF65-F5344CB8AC3E}">
        <p14:creationId xmlns:p14="http://schemas.microsoft.com/office/powerpoint/2010/main" val="6415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B2B4B9D-8365-02AA-CD9A-FCD95F0EAF02}"/>
              </a:ext>
            </a:extLst>
          </p:cNvPr>
          <p:cNvSpPr txBox="1"/>
          <p:nvPr/>
        </p:nvSpPr>
        <p:spPr>
          <a:xfrm>
            <a:off x="4002506" y="-898060"/>
            <a:ext cx="4325427" cy="338554"/>
          </a:xfrm>
          <a:prstGeom prst="rect">
            <a:avLst/>
          </a:prstGeom>
          <a:noFill/>
        </p:spPr>
        <p:txBody>
          <a:bodyPr wrap="square" rtlCol="0">
            <a:spAutoFit/>
          </a:bodyPr>
          <a:lstStyle/>
          <a:p>
            <a:pPr algn="r" rtl="1"/>
            <a:r>
              <a:rPr lang="en-US" sz="1600" b="1" spc="300" dirty="0">
                <a:solidFill>
                  <a:schemeClr val="tx2"/>
                </a:solidFill>
                <a:latin typeface="Helvetica Neue" panose="020B0604020202020204"/>
              </a:rPr>
              <a:t>عجلة كهربائية</a:t>
            </a:r>
          </a:p>
        </p:txBody>
      </p:sp>
      <p:sp>
        <p:nvSpPr>
          <p:cNvPr id="64" name="TextBox 63">
            <a:extLst>
              <a:ext uri="{FF2B5EF4-FFF2-40B4-BE49-F238E27FC236}">
                <a16:creationId xmlns:a16="http://schemas.microsoft.com/office/drawing/2014/main" id="{F55DBE08-0D7E-49F6-727C-C74987FCB3AC}"/>
              </a:ext>
            </a:extLst>
          </p:cNvPr>
          <p:cNvSpPr txBox="1"/>
          <p:nvPr/>
        </p:nvSpPr>
        <p:spPr>
          <a:xfrm>
            <a:off x="374111" y="3007949"/>
            <a:ext cx="2371452" cy="673368"/>
          </a:xfrm>
          <a:prstGeom prst="rect">
            <a:avLst/>
          </a:prstGeom>
          <a:noFill/>
          <a:ln>
            <a:noFill/>
          </a:ln>
        </p:spPr>
        <p:txBody>
          <a:bodyPr wrap="square" lIns="90000" tIns="90000" rIns="90000" bIns="90000" rtlCol="0" anchor="ctr">
            <a:noAutofit/>
          </a:bodyPr>
          <a:lstStyle/>
          <a:p>
            <a:pPr algn="ctr" rtl="1"/>
            <a:r>
              <a:rPr lang="ar-SA" sz="2000" b="1" dirty="0">
                <a:solidFill>
                  <a:schemeClr val="accent2"/>
                </a:solidFill>
                <a:latin typeface="Calibri" panose="020F0502020204030204" pitchFamily="34" charset="0"/>
                <a:cs typeface="Calibri" panose="020F0502020204030204" pitchFamily="34" charset="0"/>
              </a:rPr>
              <a:t>ال</a:t>
            </a:r>
            <a:r>
              <a:rPr lang="en-US" sz="2000" b="1" dirty="0">
                <a:solidFill>
                  <a:schemeClr val="accent2"/>
                </a:solidFill>
                <a:latin typeface="Calibri" panose="020F0502020204030204" pitchFamily="34" charset="0"/>
                <a:cs typeface="Calibri" panose="020F0502020204030204" pitchFamily="34" charset="0"/>
              </a:rPr>
              <a:t>امتياز / </a:t>
            </a:r>
            <a:r>
              <a:rPr lang="ar-SA" sz="2000" b="1" dirty="0">
                <a:solidFill>
                  <a:schemeClr val="accent2"/>
                </a:solidFill>
                <a:latin typeface="Calibri" panose="020F0502020204030204" pitchFamily="34" charset="0"/>
                <a:cs typeface="Calibri" panose="020F0502020204030204" pitchFamily="34" charset="0"/>
              </a:rPr>
              <a:t>/السلطة/ الأفضلية</a:t>
            </a:r>
            <a:endParaRPr lang="en-CA" sz="2000" b="1" dirty="0">
              <a:solidFill>
                <a:schemeClr val="accent2"/>
              </a:solidFill>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B0C55F3A-9C67-2763-CA85-E9176D5FDF5E}"/>
              </a:ext>
            </a:extLst>
          </p:cNvPr>
          <p:cNvSpPr txBox="1"/>
          <p:nvPr/>
        </p:nvSpPr>
        <p:spPr>
          <a:xfrm>
            <a:off x="134868" y="3997358"/>
            <a:ext cx="2656051" cy="738953"/>
          </a:xfrm>
          <a:prstGeom prst="rect">
            <a:avLst/>
          </a:prstGeom>
          <a:noFill/>
          <a:ln>
            <a:noFill/>
          </a:ln>
        </p:spPr>
        <p:txBody>
          <a:bodyPr wrap="square" lIns="90000" tIns="90000" rIns="90000" bIns="90000" rtlCol="0" anchor="ctr">
            <a:noAutofit/>
          </a:bodyPr>
          <a:lstStyle/>
          <a:p>
            <a:pPr algn="ctr" rtl="1"/>
            <a:r>
              <a:rPr lang="en-US" sz="2000" b="1" dirty="0" err="1">
                <a:solidFill>
                  <a:schemeClr val="accent5"/>
                </a:solidFill>
                <a:latin typeface="Calibri" panose="020F0502020204030204" pitchFamily="34" charset="0"/>
                <a:cs typeface="Calibri" panose="020F0502020204030204" pitchFamily="34" charset="0"/>
              </a:rPr>
              <a:t>ال</a:t>
            </a:r>
            <a:r>
              <a:rPr lang="ar-SA" sz="2000" b="1" dirty="0">
                <a:solidFill>
                  <a:schemeClr val="accent5"/>
                </a:solidFill>
                <a:latin typeface="Calibri" panose="020F0502020204030204" pitchFamily="34" charset="0"/>
                <a:cs typeface="Calibri" panose="020F0502020204030204" pitchFamily="34" charset="0"/>
              </a:rPr>
              <a:t>اضطهاد</a:t>
            </a:r>
            <a:r>
              <a:rPr lang="en-US" sz="2000" b="1" dirty="0">
                <a:solidFill>
                  <a:schemeClr val="accent5"/>
                </a:solidFill>
                <a:latin typeface="Calibri" panose="020F0502020204030204" pitchFamily="34" charset="0"/>
                <a:cs typeface="Calibri" panose="020F0502020204030204" pitchFamily="34" charset="0"/>
              </a:rPr>
              <a:t>/ الحرمان</a:t>
            </a:r>
            <a:r>
              <a:rPr lang="ar-SA" sz="2000" b="1" dirty="0">
                <a:solidFill>
                  <a:schemeClr val="accent5"/>
                </a:solidFill>
                <a:latin typeface="Calibri" panose="020F0502020204030204" pitchFamily="34" charset="0"/>
                <a:cs typeface="Calibri" panose="020F0502020204030204" pitchFamily="34" charset="0"/>
              </a:rPr>
              <a:t>/عدم وجود السلطة</a:t>
            </a:r>
            <a:endParaRPr lang="en-CA" sz="2000" b="1" dirty="0">
              <a:solidFill>
                <a:schemeClr val="accent5"/>
              </a:solidFill>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BED4FF9A-1314-79A6-0023-67D4BC3A39F8}"/>
              </a:ext>
            </a:extLst>
          </p:cNvPr>
          <p:cNvSpPr txBox="1"/>
          <p:nvPr/>
        </p:nvSpPr>
        <p:spPr>
          <a:xfrm>
            <a:off x="2412185" y="3109952"/>
            <a:ext cx="2158027" cy="409826"/>
          </a:xfrm>
          <a:prstGeom prst="rect">
            <a:avLst/>
          </a:prstGeom>
          <a:noFill/>
          <a:ln>
            <a:noFill/>
          </a:ln>
        </p:spPr>
        <p:txBody>
          <a:bodyPr wrap="square" lIns="90000" tIns="90000" rIns="90000" bIns="90000" rtlCol="0" anchor="ctr">
            <a:noAutofit/>
          </a:bodyPr>
          <a:lstStyle/>
          <a:p>
            <a:pPr algn="r" rtl="1"/>
            <a:r>
              <a:rPr lang="en-US" sz="1400" dirty="0" err="1">
                <a:latin typeface="Arial" panose="020B0604020202020204" pitchFamily="34" charset="0"/>
                <a:cs typeface="Arial" panose="020B0604020202020204" pitchFamily="34" charset="0"/>
              </a:rPr>
              <a:t>ذكر</a:t>
            </a:r>
            <a:r>
              <a:rPr lang="en-US" sz="1400" dirty="0">
                <a:latin typeface="Arial" panose="020B0604020202020204" pitchFamily="34" charset="0"/>
                <a:cs typeface="Arial" panose="020B0604020202020204" pitchFamily="34" charset="0"/>
              </a:rPr>
              <a:t> </a:t>
            </a:r>
            <a:r>
              <a:rPr lang="ar-SA" sz="1400" dirty="0">
                <a:latin typeface="Arial" panose="020B0604020202020204" pitchFamily="34" charset="0"/>
                <a:cs typeface="Arial" panose="020B0604020202020204" pitchFamily="34" charset="0"/>
              </a:rPr>
              <a:t>، الذكورية</a:t>
            </a:r>
            <a:endParaRPr lang="en-US" sz="1400" dirty="0">
              <a:latin typeface="Arial" panose="020B0604020202020204" pitchFamily="34" charset="0"/>
              <a:cs typeface="Arial" panose="020B0604020202020204" pitchFamily="34" charset="0"/>
            </a:endParaRPr>
          </a:p>
          <a:p>
            <a:pPr algn="r" rtl="1"/>
            <a:r>
              <a:rPr lang="en-US" sz="1400" dirty="0" err="1">
                <a:latin typeface="Arial" panose="020B0604020202020204" pitchFamily="34" charset="0"/>
                <a:cs typeface="Arial" panose="020B0604020202020204" pitchFamily="34" charset="0"/>
              </a:rPr>
              <a:t>أنث</a:t>
            </a:r>
            <a:r>
              <a:rPr lang="ar-SA" sz="1400" dirty="0" err="1">
                <a:latin typeface="Arial" panose="020B0604020202020204" pitchFamily="34" charset="0"/>
                <a:cs typeface="Arial" panose="020B0604020202020204" pitchFamily="34" charset="0"/>
              </a:rPr>
              <a:t>ى</a:t>
            </a:r>
            <a:r>
              <a:rPr lang="en-US" sz="1400" dirty="0">
                <a:latin typeface="Arial" panose="020B0604020202020204" pitchFamily="34" charset="0"/>
                <a:cs typeface="Arial" panose="020B0604020202020204" pitchFamily="34" charset="0"/>
              </a:rPr>
              <a:t> </a:t>
            </a:r>
            <a:r>
              <a:rPr lang="ar-SA" sz="1400" dirty="0">
                <a:latin typeface="Arial" panose="020B0604020202020204" pitchFamily="34" charset="0"/>
                <a:cs typeface="Arial" panose="020B0604020202020204" pitchFamily="34" charset="0"/>
              </a:rPr>
              <a:t>، النسوية</a:t>
            </a:r>
            <a:endParaRPr lang="en-CA"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0013863-5062-BE48-A221-5DC87801127F}"/>
              </a:ext>
            </a:extLst>
          </p:cNvPr>
          <p:cNvSpPr txBox="1"/>
          <p:nvPr/>
        </p:nvSpPr>
        <p:spPr>
          <a:xfrm>
            <a:off x="3100675" y="2677199"/>
            <a:ext cx="1525329" cy="374914"/>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ذكر</a:t>
            </a:r>
            <a:endParaRPr lang="en-CA" sz="1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2B6F146-933F-8A69-6352-2C337C417A5A}"/>
              </a:ext>
            </a:extLst>
          </p:cNvPr>
          <p:cNvSpPr txBox="1"/>
          <p:nvPr/>
        </p:nvSpPr>
        <p:spPr>
          <a:xfrm>
            <a:off x="3420410" y="2338928"/>
            <a:ext cx="1525329" cy="374914"/>
          </a:xfrm>
          <a:prstGeom prst="rect">
            <a:avLst/>
          </a:prstGeom>
          <a:noFill/>
          <a:ln>
            <a:noFill/>
          </a:ln>
        </p:spPr>
        <p:txBody>
          <a:bodyPr wrap="square" lIns="90000" tIns="90000" rIns="90000" bIns="90000" rtlCol="0" anchor="ctr">
            <a:noAutofit/>
          </a:bodyPr>
          <a:lstStyle/>
          <a:p>
            <a:pPr algn="r" rtl="1"/>
            <a:r>
              <a:rPr lang="ar-SA" sz="1400" dirty="0">
                <a:latin typeface="Arial" panose="020B0604020202020204" pitchFamily="34" charset="0"/>
                <a:cs typeface="Arial" panose="020B0604020202020204" pitchFamily="34" charset="0"/>
              </a:rPr>
              <a:t>شخص ذو بشرة فاتحة اللون</a:t>
            </a:r>
            <a:endParaRPr lang="en-CA" sz="1400"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3DEFEC8F-1FAB-57C9-234B-E62034AEF9C1}"/>
              </a:ext>
            </a:extLst>
          </p:cNvPr>
          <p:cNvSpPr txBox="1"/>
          <p:nvPr/>
        </p:nvSpPr>
        <p:spPr>
          <a:xfrm>
            <a:off x="2841798" y="1991624"/>
            <a:ext cx="2371453" cy="310561"/>
          </a:xfrm>
          <a:prstGeom prst="rect">
            <a:avLst/>
          </a:prstGeom>
          <a:noFill/>
          <a:ln>
            <a:noFill/>
          </a:ln>
        </p:spPr>
        <p:txBody>
          <a:bodyPr wrap="square" lIns="90000" tIns="90000" rIns="90000" bIns="90000" rtlCol="0" anchor="ctr">
            <a:noAutofit/>
          </a:bodyPr>
          <a:lstStyle/>
          <a:p>
            <a:pPr algn="r" rtl="1"/>
            <a:endParaRPr lang="en-CA" sz="14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96EA31E-94F6-22CD-5197-077FAB723D65}"/>
              </a:ext>
            </a:extLst>
          </p:cNvPr>
          <p:cNvSpPr txBox="1"/>
          <p:nvPr/>
        </p:nvSpPr>
        <p:spPr>
          <a:xfrm>
            <a:off x="4217583" y="1634489"/>
            <a:ext cx="1525329" cy="374914"/>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متغاير الجنس</a:t>
            </a:r>
            <a:endParaRPr lang="en-CA" sz="14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476D3B1-025C-8A1A-960D-4052C77D2E82}"/>
              </a:ext>
            </a:extLst>
          </p:cNvPr>
          <p:cNvSpPr txBox="1"/>
          <p:nvPr/>
        </p:nvSpPr>
        <p:spPr>
          <a:xfrm>
            <a:off x="4699354" y="1396809"/>
            <a:ext cx="1525329" cy="374914"/>
          </a:xfrm>
          <a:prstGeom prst="rect">
            <a:avLst/>
          </a:prstGeom>
          <a:noFill/>
          <a:ln>
            <a:noFill/>
          </a:ln>
        </p:spPr>
        <p:txBody>
          <a:bodyPr wrap="square" lIns="90000" tIns="90000" rIns="90000" bIns="90000" rtlCol="0" anchor="ctr">
            <a:noAutofit/>
          </a:bodyPr>
          <a:lstStyle/>
          <a:p>
            <a:pPr algn="r" rtl="1"/>
            <a:r>
              <a:rPr lang="en-US" sz="1400" dirty="0" err="1">
                <a:latin typeface="Arial" panose="020B0604020202020204" pitchFamily="34" charset="0"/>
                <a:cs typeface="Arial" panose="020B0604020202020204" pitchFamily="34" charset="0"/>
              </a:rPr>
              <a:t>سليم</a:t>
            </a:r>
            <a:r>
              <a:rPr lang="en-US" sz="1400" dirty="0">
                <a:latin typeface="Arial" panose="020B0604020202020204" pitchFamily="34" charset="0"/>
                <a:cs typeface="Arial" panose="020B0604020202020204" pitchFamily="34" charset="0"/>
              </a:rPr>
              <a:t> </a:t>
            </a:r>
            <a:r>
              <a:rPr lang="ar-SA" sz="1400" dirty="0">
                <a:latin typeface="Arial" panose="020B0604020202020204" pitchFamily="34" charset="0"/>
                <a:cs typeface="Arial" panose="020B0604020202020204" pitchFamily="34" charset="0"/>
              </a:rPr>
              <a:t>جسدياً</a:t>
            </a:r>
            <a:endParaRPr lang="en-CA" sz="14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D2A4329-8ADB-39E6-A4E9-F5C334FB95CE}"/>
              </a:ext>
            </a:extLst>
          </p:cNvPr>
          <p:cNvSpPr txBox="1"/>
          <p:nvPr/>
        </p:nvSpPr>
        <p:spPr>
          <a:xfrm>
            <a:off x="5823283" y="1233135"/>
            <a:ext cx="1860172" cy="454407"/>
          </a:xfrm>
          <a:prstGeom prst="rect">
            <a:avLst/>
          </a:prstGeom>
          <a:noFill/>
          <a:ln>
            <a:noFill/>
          </a:ln>
        </p:spPr>
        <p:txBody>
          <a:bodyPr wrap="square" lIns="90000" tIns="90000" rIns="90000" bIns="90000" rtlCol="0" anchor="ctr">
            <a:noAutofit/>
          </a:bodyPr>
          <a:lstStyle/>
          <a:p>
            <a:pPr algn="ctr" rtl="1"/>
            <a:r>
              <a:rPr lang="en-US" sz="1400" dirty="0" err="1">
                <a:latin typeface="Arial" panose="020B0604020202020204" pitchFamily="34" charset="0"/>
                <a:cs typeface="Arial" panose="020B0604020202020204" pitchFamily="34" charset="0"/>
              </a:rPr>
              <a:t>متعلم</a:t>
            </a:r>
            <a:r>
              <a:rPr lang="ar-SA" sz="1400" dirty="0">
                <a:latin typeface="Arial" panose="020B0604020202020204" pitchFamily="34" charset="0"/>
                <a:cs typeface="Arial" panose="020B0604020202020204" pitchFamily="34" charset="0"/>
              </a:rPr>
              <a:t> بدرجة عالية</a:t>
            </a:r>
            <a:r>
              <a:rPr lang="en-US" sz="1400" dirty="0">
                <a:latin typeface="Arial" panose="020B0604020202020204" pitchFamily="34" charset="0"/>
                <a:cs typeface="Arial" panose="020B0604020202020204" pitchFamily="34" charset="0"/>
              </a:rPr>
              <a:t> / متعلم</a:t>
            </a:r>
            <a:endParaRPr lang="en-CA" sz="1400"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B46222D4-F72A-6232-5D1E-DB34AF5B7B5D}"/>
              </a:ext>
            </a:extLst>
          </p:cNvPr>
          <p:cNvSpPr txBox="1"/>
          <p:nvPr/>
        </p:nvSpPr>
        <p:spPr>
          <a:xfrm>
            <a:off x="7245515" y="1455026"/>
            <a:ext cx="1525329" cy="374914"/>
          </a:xfrm>
          <a:prstGeom prst="rect">
            <a:avLst/>
          </a:prstGeom>
          <a:noFill/>
          <a:ln>
            <a:noFill/>
          </a:ln>
        </p:spPr>
        <p:txBody>
          <a:bodyPr wrap="square" lIns="90000" tIns="90000" rIns="90000" bIns="90000" rtlCol="0" anchor="ctr">
            <a:noAutofit/>
          </a:bodyPr>
          <a:lstStyle/>
          <a:p>
            <a:pPr algn="r" rtl="1"/>
            <a:endParaRPr lang="en-CA" sz="14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7549B812-455B-41A5-219F-C9E2095A70BA}"/>
              </a:ext>
            </a:extLst>
          </p:cNvPr>
          <p:cNvSpPr txBox="1"/>
          <p:nvPr/>
        </p:nvSpPr>
        <p:spPr>
          <a:xfrm>
            <a:off x="7737395" y="1735458"/>
            <a:ext cx="1525329" cy="374914"/>
          </a:xfrm>
          <a:prstGeom prst="rect">
            <a:avLst/>
          </a:prstGeom>
          <a:noFill/>
          <a:ln>
            <a:noFill/>
          </a:ln>
        </p:spPr>
        <p:txBody>
          <a:bodyPr wrap="square" lIns="90000" tIns="90000" rIns="90000" bIns="90000" rtlCol="0" anchor="ctr">
            <a:noAutofit/>
          </a:bodyPr>
          <a:lstStyle/>
          <a:p>
            <a:pPr algn="r" rtl="1"/>
            <a:r>
              <a:rPr lang="ar-SA" sz="1400" dirty="0">
                <a:latin typeface="Arial" panose="020B0604020202020204" pitchFamily="34" charset="0"/>
                <a:cs typeface="Arial" panose="020B0604020202020204" pitchFamily="34" charset="0"/>
              </a:rPr>
              <a:t>غير مشرد</a:t>
            </a:r>
            <a:endParaRPr lang="en-CA" sz="14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473C585A-E160-21AE-0C4C-32003B5E88DC}"/>
              </a:ext>
            </a:extLst>
          </p:cNvPr>
          <p:cNvSpPr txBox="1"/>
          <p:nvPr/>
        </p:nvSpPr>
        <p:spPr>
          <a:xfrm>
            <a:off x="8199993" y="2057258"/>
            <a:ext cx="1734219" cy="323830"/>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الأثرياء</a:t>
            </a:r>
            <a:r>
              <a:rPr lang="ar-SA"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الأغنياء</a:t>
            </a:r>
            <a:endParaRPr lang="en-CA" sz="14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CF8A4AEE-0DD1-0978-71B6-A1A7EC06769A}"/>
              </a:ext>
            </a:extLst>
          </p:cNvPr>
          <p:cNvSpPr txBox="1"/>
          <p:nvPr/>
        </p:nvSpPr>
        <p:spPr>
          <a:xfrm>
            <a:off x="8478989" y="2425677"/>
            <a:ext cx="3332799" cy="232890"/>
          </a:xfrm>
          <a:prstGeom prst="rect">
            <a:avLst/>
          </a:prstGeom>
          <a:noFill/>
          <a:ln>
            <a:noFill/>
          </a:ln>
        </p:spPr>
        <p:txBody>
          <a:bodyPr wrap="square" lIns="90000" tIns="90000" rIns="90000" bIns="90000" rtlCol="0" anchor="ctr">
            <a:noAutofit/>
          </a:bodyPr>
          <a:lstStyle/>
          <a:p>
            <a:pPr algn="ctr" rtl="1"/>
            <a:r>
              <a:rPr lang="en-US" sz="1400" dirty="0" err="1">
                <a:latin typeface="Arial" panose="020B0604020202020204" pitchFamily="34" charset="0"/>
                <a:cs typeface="Arial" panose="020B0604020202020204" pitchFamily="34" charset="0"/>
              </a:rPr>
              <a:t>موثق</a:t>
            </a:r>
            <a:r>
              <a:rPr lang="ar-SA"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إثبات</a:t>
            </a:r>
            <a:r>
              <a:rPr lang="en-US" sz="1400" dirty="0">
                <a:latin typeface="Arial" panose="020B0604020202020204" pitchFamily="34" charset="0"/>
                <a:cs typeface="Arial" panose="020B0604020202020204" pitchFamily="34" charset="0"/>
              </a:rPr>
              <a:t> الهوية</a:t>
            </a:r>
            <a:endParaRPr lang="en-CA" sz="14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0937827-D1A5-579A-960B-9637753406A5}"/>
              </a:ext>
            </a:extLst>
          </p:cNvPr>
          <p:cNvSpPr txBox="1"/>
          <p:nvPr/>
        </p:nvSpPr>
        <p:spPr>
          <a:xfrm>
            <a:off x="8786055" y="3097967"/>
            <a:ext cx="1667698" cy="264666"/>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الغالبية العرقية</a:t>
            </a:r>
            <a:endParaRPr lang="en-CA" sz="1400" dirty="0">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D175143-E270-0C1B-6F66-60CC42E764B0}"/>
              </a:ext>
            </a:extLst>
          </p:cNvPr>
          <p:cNvSpPr txBox="1"/>
          <p:nvPr/>
        </p:nvSpPr>
        <p:spPr>
          <a:xfrm>
            <a:off x="8897708" y="3322589"/>
            <a:ext cx="1448535" cy="457244"/>
          </a:xfrm>
          <a:prstGeom prst="rect">
            <a:avLst/>
          </a:prstGeom>
          <a:noFill/>
          <a:ln>
            <a:noFill/>
          </a:ln>
        </p:spPr>
        <p:txBody>
          <a:bodyPr wrap="square" lIns="90000" tIns="90000" rIns="90000" bIns="90000" rtlCol="0" anchor="ctr">
            <a:noAutofit/>
          </a:bodyPr>
          <a:lstStyle/>
          <a:p>
            <a:pPr algn="r" rtl="1"/>
            <a:endParaRPr lang="en-CA" sz="14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CB15DDE-DA87-84CC-CA2F-E6289F36F335}"/>
              </a:ext>
            </a:extLst>
          </p:cNvPr>
          <p:cNvGrpSpPr/>
          <p:nvPr/>
        </p:nvGrpSpPr>
        <p:grpSpPr>
          <a:xfrm>
            <a:off x="624114" y="1758733"/>
            <a:ext cx="10883492" cy="4250485"/>
            <a:chOff x="-501261" y="1549430"/>
            <a:chExt cx="12148877" cy="4744673"/>
          </a:xfrm>
        </p:grpSpPr>
        <p:sp>
          <p:nvSpPr>
            <p:cNvPr id="87" name="Pie 5">
              <a:extLst>
                <a:ext uri="{FF2B5EF4-FFF2-40B4-BE49-F238E27FC236}">
                  <a16:creationId xmlns:a16="http://schemas.microsoft.com/office/drawing/2014/main" id="{BCD585F6-18EF-E37E-0097-5318872488DB}"/>
                </a:ext>
              </a:extLst>
            </p:cNvPr>
            <p:cNvSpPr/>
            <p:nvPr/>
          </p:nvSpPr>
          <p:spPr>
            <a:xfrm>
              <a:off x="4486739" y="2111381"/>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600">
                <a:solidFill>
                  <a:schemeClr val="tx1"/>
                </a:solidFill>
                <a:latin typeface="Helvetica Neue" panose="020B0604020202020204"/>
              </a:endParaRPr>
            </a:p>
          </p:txBody>
        </p:sp>
        <p:sp>
          <p:nvSpPr>
            <p:cNvPr id="88" name="Pie 25">
              <a:extLst>
                <a:ext uri="{FF2B5EF4-FFF2-40B4-BE49-F238E27FC236}">
                  <a16:creationId xmlns:a16="http://schemas.microsoft.com/office/drawing/2014/main" id="{A7680141-60DE-77EF-5EE8-5C5F1EA1B70B}"/>
                </a:ext>
              </a:extLst>
            </p:cNvPr>
            <p:cNvSpPr/>
            <p:nvPr/>
          </p:nvSpPr>
          <p:spPr>
            <a:xfrm rot="10800000">
              <a:off x="4486740" y="1925314"/>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sz="1600">
                <a:solidFill>
                  <a:schemeClr val="tx1"/>
                </a:solidFill>
                <a:latin typeface="Helvetica Neue" panose="020B0604020202020204"/>
              </a:endParaRPr>
            </a:p>
          </p:txBody>
        </p:sp>
        <p:grpSp>
          <p:nvGrpSpPr>
            <p:cNvPr id="89" name="Group 88">
              <a:extLst>
                <a:ext uri="{FF2B5EF4-FFF2-40B4-BE49-F238E27FC236}">
                  <a16:creationId xmlns:a16="http://schemas.microsoft.com/office/drawing/2014/main" id="{0B86E88B-BB4D-8ADA-432F-95D31EC832DD}"/>
                </a:ext>
              </a:extLst>
            </p:cNvPr>
            <p:cNvGrpSpPr/>
            <p:nvPr/>
          </p:nvGrpSpPr>
          <p:grpSpPr>
            <a:xfrm>
              <a:off x="-501261" y="1549430"/>
              <a:ext cx="12148877" cy="4744673"/>
              <a:chOff x="-2232493" y="2920427"/>
              <a:chExt cx="10534705" cy="4114267"/>
            </a:xfrm>
          </p:grpSpPr>
          <p:grpSp>
            <p:nvGrpSpPr>
              <p:cNvPr id="90" name="Group 89">
                <a:extLst>
                  <a:ext uri="{FF2B5EF4-FFF2-40B4-BE49-F238E27FC236}">
                    <a16:creationId xmlns:a16="http://schemas.microsoft.com/office/drawing/2014/main" id="{15F989E1-A5B7-E0EE-6487-2D4387F4A6D5}"/>
                  </a:ext>
                </a:extLst>
              </p:cNvPr>
              <p:cNvGrpSpPr/>
              <p:nvPr/>
            </p:nvGrpSpPr>
            <p:grpSpPr>
              <a:xfrm>
                <a:off x="-2232493" y="2920427"/>
                <a:ext cx="10534705" cy="4039282"/>
                <a:chOff x="-2760977" y="2701074"/>
                <a:chExt cx="11695338" cy="4484299"/>
              </a:xfrm>
            </p:grpSpPr>
            <p:cxnSp>
              <p:nvCxnSpPr>
                <p:cNvPr id="109" name="Straight Connector 108">
                  <a:extLst>
                    <a:ext uri="{FF2B5EF4-FFF2-40B4-BE49-F238E27FC236}">
                      <a16:creationId xmlns:a16="http://schemas.microsoft.com/office/drawing/2014/main" id="{B8D1E7E6-492C-3109-073E-CA2796D850B1}"/>
                    </a:ext>
                  </a:extLst>
                </p:cNvPr>
                <p:cNvCxnSpPr>
                  <a:cxnSpLocks/>
                </p:cNvCxnSpPr>
                <p:nvPr/>
              </p:nvCxnSpPr>
              <p:spPr>
                <a:xfrm>
                  <a:off x="-2760977" y="4943224"/>
                  <a:ext cx="11695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7479522-BEB0-F19F-37EA-CDEDEE183BDA}"/>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865D8C08-2836-D1A7-6089-B3F963282C9A}"/>
                  </a:ext>
                </a:extLst>
              </p:cNvPr>
              <p:cNvCxnSpPr/>
              <p:nvPr/>
            </p:nvCxnSpPr>
            <p:spPr>
              <a:xfrm rot="777619">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B013862-EA24-2343-81A0-5225ADC7D070}"/>
                  </a:ext>
                </a:extLst>
              </p:cNvPr>
              <p:cNvCxnSpPr/>
              <p:nvPr/>
            </p:nvCxnSpPr>
            <p:spPr>
              <a:xfrm rot="1536995">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4C37894D-29FD-F09B-F3D5-2DA7D0078E32}"/>
                  </a:ext>
                </a:extLst>
              </p:cNvPr>
              <p:cNvGrpSpPr/>
              <p:nvPr/>
            </p:nvGrpSpPr>
            <p:grpSpPr>
              <a:xfrm rot="2296514">
                <a:off x="1680696" y="2920427"/>
                <a:ext cx="4039282" cy="4039282"/>
                <a:chOff x="1583337" y="2701074"/>
                <a:chExt cx="4484299" cy="4484299"/>
              </a:xfrm>
            </p:grpSpPr>
            <p:cxnSp>
              <p:nvCxnSpPr>
                <p:cNvPr id="103" name="Straight Connector 102">
                  <a:extLst>
                    <a:ext uri="{FF2B5EF4-FFF2-40B4-BE49-F238E27FC236}">
                      <a16:creationId xmlns:a16="http://schemas.microsoft.com/office/drawing/2014/main" id="{06CAEB42-83C3-16E8-0892-B60FBA5014AC}"/>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C01BB4-8E79-CA14-1896-2D0897B2868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ECD353A3-8C8F-F19F-8EA3-FE294570374A}"/>
                  </a:ext>
                </a:extLst>
              </p:cNvPr>
              <p:cNvGrpSpPr/>
              <p:nvPr/>
            </p:nvGrpSpPr>
            <p:grpSpPr>
              <a:xfrm rot="3026233">
                <a:off x="1566583" y="3548739"/>
                <a:ext cx="4039282" cy="2932627"/>
                <a:chOff x="1566825" y="3122082"/>
                <a:chExt cx="4484299" cy="2932627"/>
              </a:xfrm>
            </p:grpSpPr>
            <p:cxnSp>
              <p:nvCxnSpPr>
                <p:cNvPr id="101" name="Straight Connector 100">
                  <a:extLst>
                    <a:ext uri="{FF2B5EF4-FFF2-40B4-BE49-F238E27FC236}">
                      <a16:creationId xmlns:a16="http://schemas.microsoft.com/office/drawing/2014/main" id="{7BDCBB18-BE47-CFE5-6AED-DAAA34D0F98A}"/>
                    </a:ext>
                  </a:extLst>
                </p:cNvPr>
                <p:cNvCxnSpPr/>
                <p:nvPr/>
              </p:nvCxnSpPr>
              <p:spPr>
                <a:xfrm>
                  <a:off x="1566825" y="4413248"/>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308A004-F7C8-A9FD-D28F-5BAFB05C01E0}"/>
                    </a:ext>
                  </a:extLst>
                </p:cNvPr>
                <p:cNvCxnSpPr>
                  <a:cxnSpLocks/>
                  <a:endCxn id="114" idx="3"/>
                </p:cNvCxnSpPr>
                <p:nvPr/>
              </p:nvCxnSpPr>
              <p:spPr>
                <a:xfrm rot="18573767" flipH="1">
                  <a:off x="2339431" y="3269100"/>
                  <a:ext cx="2932627" cy="26385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D352E20-0277-E03C-2225-112B7EF97102}"/>
                  </a:ext>
                </a:extLst>
              </p:cNvPr>
              <p:cNvGrpSpPr/>
              <p:nvPr/>
            </p:nvGrpSpPr>
            <p:grpSpPr>
              <a:xfrm rot="3756700">
                <a:off x="1680696" y="2920427"/>
                <a:ext cx="4039282" cy="4039282"/>
                <a:chOff x="1583337" y="2701074"/>
                <a:chExt cx="4484299" cy="4484299"/>
              </a:xfrm>
            </p:grpSpPr>
            <p:cxnSp>
              <p:nvCxnSpPr>
                <p:cNvPr id="99" name="Straight Connector 98">
                  <a:extLst>
                    <a:ext uri="{FF2B5EF4-FFF2-40B4-BE49-F238E27FC236}">
                      <a16:creationId xmlns:a16="http://schemas.microsoft.com/office/drawing/2014/main" id="{42723375-1360-6AD3-40A3-C1B90EE0F618}"/>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B10CE7-4A94-72D5-B11F-3D19A03B26F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381E0708-B796-5B49-2582-977BE001AC70}"/>
                  </a:ext>
                </a:extLst>
              </p:cNvPr>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A98739-B759-91E3-A3D5-47C1F03D7A04}"/>
                  </a:ext>
                </a:extLst>
              </p:cNvPr>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11" name="TextBox 110">
            <a:extLst>
              <a:ext uri="{FF2B5EF4-FFF2-40B4-BE49-F238E27FC236}">
                <a16:creationId xmlns:a16="http://schemas.microsoft.com/office/drawing/2014/main" id="{64E62AE7-9B46-802E-4A8B-CD268E977CE0}"/>
              </a:ext>
            </a:extLst>
          </p:cNvPr>
          <p:cNvSpPr txBox="1"/>
          <p:nvPr/>
        </p:nvSpPr>
        <p:spPr>
          <a:xfrm>
            <a:off x="2792669" y="3878799"/>
            <a:ext cx="1784138" cy="340302"/>
          </a:xfrm>
          <a:prstGeom prst="rect">
            <a:avLst/>
          </a:prstGeom>
          <a:noFill/>
          <a:ln>
            <a:noFill/>
          </a:ln>
        </p:spPr>
        <p:txBody>
          <a:bodyPr wrap="square" lIns="90000" tIns="90000" rIns="90000" bIns="90000" rtlCol="0" anchor="ctr">
            <a:noAutofit/>
          </a:bodyPr>
          <a:lstStyle/>
          <a:p>
            <a:pPr algn="r" rtl="1"/>
            <a:endParaRPr lang="en-CA" sz="1400" dirty="0">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AC581A3D-BE93-88A5-C9F3-31C3577A06E7}"/>
              </a:ext>
            </a:extLst>
          </p:cNvPr>
          <p:cNvSpPr txBox="1"/>
          <p:nvPr/>
        </p:nvSpPr>
        <p:spPr>
          <a:xfrm>
            <a:off x="2895670" y="4261245"/>
            <a:ext cx="1784138" cy="264276"/>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الأقليات العرقية</a:t>
            </a:r>
            <a:endParaRPr lang="en-CA" sz="1400"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046313C0-7877-13E3-C726-2143B2E648F5}"/>
              </a:ext>
            </a:extLst>
          </p:cNvPr>
          <p:cNvSpPr txBox="1"/>
          <p:nvPr/>
        </p:nvSpPr>
        <p:spPr>
          <a:xfrm>
            <a:off x="3065027" y="4607915"/>
            <a:ext cx="1784137" cy="310271"/>
          </a:xfrm>
          <a:prstGeom prst="rect">
            <a:avLst/>
          </a:prstGeom>
          <a:noFill/>
          <a:ln>
            <a:noFill/>
          </a:ln>
        </p:spPr>
        <p:txBody>
          <a:bodyPr wrap="square" lIns="90000" tIns="90000" rIns="90000" bIns="90000" rtlCol="0" anchor="ctr">
            <a:noAutofit/>
          </a:bodyPr>
          <a:lstStyle/>
          <a:p>
            <a:pPr algn="r" rtl="1"/>
            <a:r>
              <a:rPr lang="en-US" sz="1400" dirty="0" err="1">
                <a:latin typeface="Arial" panose="020B0604020202020204" pitchFamily="34" charset="0"/>
                <a:cs typeface="Arial" panose="020B0604020202020204" pitchFamily="34" charset="0"/>
              </a:rPr>
              <a:t>مشاكل</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صحية</a:t>
            </a:r>
            <a:r>
              <a:rPr lang="ar-SA" sz="14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ar-SA" sz="1400" dirty="0">
                <a:latin typeface="Arial" panose="020B0604020202020204" pitchFamily="34" charset="0"/>
                <a:cs typeface="Arial" panose="020B0604020202020204" pitchFamily="34" charset="0"/>
              </a:rPr>
              <a:t>ال</a:t>
            </a:r>
            <a:r>
              <a:rPr lang="en-US" sz="1400" dirty="0" err="1">
                <a:latin typeface="Arial" panose="020B0604020202020204" pitchFamily="34" charset="0"/>
                <a:cs typeface="Arial" panose="020B0604020202020204" pitchFamily="34" charset="0"/>
              </a:rPr>
              <a:t>مرض</a:t>
            </a:r>
            <a:endParaRPr lang="en-CA" sz="1400" dirty="0">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8651195B-210D-3E24-DC22-F76FD5C43626}"/>
              </a:ext>
            </a:extLst>
          </p:cNvPr>
          <p:cNvSpPr txBox="1"/>
          <p:nvPr/>
        </p:nvSpPr>
        <p:spPr>
          <a:xfrm>
            <a:off x="2571025" y="4960652"/>
            <a:ext cx="2547678" cy="374914"/>
          </a:xfrm>
          <a:prstGeom prst="rect">
            <a:avLst/>
          </a:prstGeom>
          <a:noFill/>
          <a:ln>
            <a:noFill/>
          </a:ln>
        </p:spPr>
        <p:txBody>
          <a:bodyPr wrap="square" lIns="90000" tIns="90000" rIns="90000" bIns="90000" rtlCol="0" anchor="ctr">
            <a:noAutofit/>
          </a:bodyPr>
          <a:lstStyle/>
          <a:p>
            <a:pPr algn="r" rtl="1"/>
            <a:r>
              <a:rPr lang="ar-SA" sz="1400" dirty="0">
                <a:latin typeface="Arial" panose="020B0604020202020204" pitchFamily="34" charset="0"/>
                <a:cs typeface="Arial" panose="020B0604020202020204" pitchFamily="34" charset="0"/>
              </a:rPr>
              <a:t>بلا</a:t>
            </a:r>
            <a:r>
              <a:rPr lang="en-US" sz="1400" dirty="0">
                <a:latin typeface="Arial" panose="020B0604020202020204" pitchFamily="34" charset="0"/>
                <a:cs typeface="Arial" panose="020B0604020202020204" pitchFamily="34" charset="0"/>
              </a:rPr>
              <a:t> </a:t>
            </a:r>
            <a:r>
              <a:rPr lang="ar-SA" sz="1400" dirty="0">
                <a:latin typeface="Arial" panose="020B0604020202020204" pitchFamily="34" charset="0"/>
                <a:cs typeface="Arial" panose="020B0604020202020204" pitchFamily="34" charset="0"/>
              </a:rPr>
              <a:t>وثائق</a:t>
            </a:r>
            <a:endParaRPr lang="en-CA" sz="1400" dirty="0">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90BC721F-FBA2-3CBF-79B0-248A2583301F}"/>
              </a:ext>
            </a:extLst>
          </p:cNvPr>
          <p:cNvSpPr txBox="1"/>
          <p:nvPr/>
        </p:nvSpPr>
        <p:spPr>
          <a:xfrm>
            <a:off x="3983122" y="5377927"/>
            <a:ext cx="1397323" cy="291550"/>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فقير</a:t>
            </a:r>
            <a:endParaRPr lang="en-CA" sz="1400" dirty="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28D29683-618C-2B67-93A7-2DC91EB9CF15}"/>
              </a:ext>
            </a:extLst>
          </p:cNvPr>
          <p:cNvSpPr txBox="1"/>
          <p:nvPr/>
        </p:nvSpPr>
        <p:spPr>
          <a:xfrm>
            <a:off x="4657081" y="5662996"/>
            <a:ext cx="1191318" cy="280241"/>
          </a:xfrm>
          <a:prstGeom prst="rect">
            <a:avLst/>
          </a:prstGeom>
          <a:noFill/>
          <a:ln>
            <a:noFill/>
          </a:ln>
        </p:spPr>
        <p:txBody>
          <a:bodyPr wrap="square" lIns="90000" tIns="90000" rIns="90000" bIns="90000" rtlCol="0" anchor="ctr">
            <a:noAutofit/>
          </a:bodyPr>
          <a:lstStyle/>
          <a:p>
            <a:pPr algn="r" rtl="1"/>
            <a:r>
              <a:rPr lang="en-US" sz="1400" dirty="0" err="1">
                <a:latin typeface="Arial" panose="020B0604020202020204" pitchFamily="34" charset="0"/>
                <a:cs typeface="Arial" panose="020B0604020202020204" pitchFamily="34" charset="0"/>
              </a:rPr>
              <a:t>نازح</a:t>
            </a:r>
            <a:endParaRPr lang="en-CA" sz="1400" dirty="0">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05BE2E54-A955-7C47-8147-CBAAED583179}"/>
              </a:ext>
            </a:extLst>
          </p:cNvPr>
          <p:cNvSpPr txBox="1"/>
          <p:nvPr/>
        </p:nvSpPr>
        <p:spPr>
          <a:xfrm>
            <a:off x="5177052" y="5921744"/>
            <a:ext cx="1191318" cy="206596"/>
          </a:xfrm>
          <a:prstGeom prst="rect">
            <a:avLst/>
          </a:prstGeom>
          <a:noFill/>
          <a:ln>
            <a:noFill/>
          </a:ln>
        </p:spPr>
        <p:txBody>
          <a:bodyPr wrap="square" lIns="90000" tIns="90000" rIns="90000" bIns="90000" rtlCol="0" anchor="ctr">
            <a:noAutofit/>
          </a:bodyPr>
          <a:lstStyle/>
          <a:p>
            <a:pPr algn="r" rtl="1"/>
            <a:endParaRPr lang="en-CA" sz="1400" dirty="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20FE49E7-2765-1FCD-6672-22C82DC05AA1}"/>
              </a:ext>
            </a:extLst>
          </p:cNvPr>
          <p:cNvSpPr txBox="1"/>
          <p:nvPr/>
        </p:nvSpPr>
        <p:spPr>
          <a:xfrm>
            <a:off x="5823283" y="6091556"/>
            <a:ext cx="2056184" cy="374914"/>
          </a:xfrm>
          <a:prstGeom prst="rect">
            <a:avLst/>
          </a:prstGeom>
          <a:noFill/>
          <a:ln>
            <a:noFill/>
          </a:ln>
        </p:spPr>
        <p:txBody>
          <a:bodyPr wrap="square" lIns="90000" tIns="90000" rIns="90000" bIns="90000" rtlCol="0" anchor="ctr">
            <a:noAutofit/>
          </a:bodyPr>
          <a:lstStyle/>
          <a:p>
            <a:pPr algn="ctr" rtl="1"/>
            <a:r>
              <a:rPr lang="ar-SA" sz="1400" dirty="0">
                <a:latin typeface="Arial" panose="020B0604020202020204" pitchFamily="34" charset="0"/>
                <a:cs typeface="Arial" panose="020B0604020202020204" pitchFamily="34" charset="0"/>
              </a:rPr>
              <a:t>غير متعلم/ لا يعرف القراءة و الكتابة</a:t>
            </a:r>
            <a:endParaRPr lang="en-US" sz="1400" dirty="0">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14A3D816-81C0-B0FF-B2CF-B468B003C78C}"/>
              </a:ext>
            </a:extLst>
          </p:cNvPr>
          <p:cNvSpPr txBox="1"/>
          <p:nvPr/>
        </p:nvSpPr>
        <p:spPr>
          <a:xfrm>
            <a:off x="7282058" y="5890056"/>
            <a:ext cx="2832551" cy="370478"/>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الاشخاص ذوى الاحتياجات الخاصة</a:t>
            </a:r>
          </a:p>
        </p:txBody>
      </p:sp>
      <p:sp>
        <p:nvSpPr>
          <p:cNvPr id="120" name="TextBox 119">
            <a:extLst>
              <a:ext uri="{FF2B5EF4-FFF2-40B4-BE49-F238E27FC236}">
                <a16:creationId xmlns:a16="http://schemas.microsoft.com/office/drawing/2014/main" id="{FAF5EE27-4D4C-FD5F-0351-01350341896D}"/>
              </a:ext>
            </a:extLst>
          </p:cNvPr>
          <p:cNvSpPr txBox="1"/>
          <p:nvPr/>
        </p:nvSpPr>
        <p:spPr>
          <a:xfrm>
            <a:off x="7837582" y="5639877"/>
            <a:ext cx="2832552" cy="380388"/>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مثليه ، مثلي الجنس ، ثنائي الجنس</a:t>
            </a:r>
          </a:p>
        </p:txBody>
      </p:sp>
      <p:sp>
        <p:nvSpPr>
          <p:cNvPr id="121" name="TextBox 120">
            <a:extLst>
              <a:ext uri="{FF2B5EF4-FFF2-40B4-BE49-F238E27FC236}">
                <a16:creationId xmlns:a16="http://schemas.microsoft.com/office/drawing/2014/main" id="{AC5769DB-17C7-05E3-88A8-5BB26D41B536}"/>
              </a:ext>
            </a:extLst>
          </p:cNvPr>
          <p:cNvSpPr txBox="1"/>
          <p:nvPr/>
        </p:nvSpPr>
        <p:spPr>
          <a:xfrm>
            <a:off x="8207867" y="5367795"/>
            <a:ext cx="2142860" cy="339988"/>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أصل غير غربي</a:t>
            </a:r>
          </a:p>
        </p:txBody>
      </p:sp>
      <p:sp>
        <p:nvSpPr>
          <p:cNvPr id="122" name="TextBox 121">
            <a:extLst>
              <a:ext uri="{FF2B5EF4-FFF2-40B4-BE49-F238E27FC236}">
                <a16:creationId xmlns:a16="http://schemas.microsoft.com/office/drawing/2014/main" id="{99D50E6B-1DA8-C594-8CE0-ECBE6DE026B1}"/>
              </a:ext>
            </a:extLst>
          </p:cNvPr>
          <p:cNvSpPr txBox="1"/>
          <p:nvPr/>
        </p:nvSpPr>
        <p:spPr>
          <a:xfrm>
            <a:off x="8488822" y="4951440"/>
            <a:ext cx="1786865" cy="384714"/>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شخص ملون</a:t>
            </a:r>
          </a:p>
        </p:txBody>
      </p:sp>
      <p:sp>
        <p:nvSpPr>
          <p:cNvPr id="123" name="TextBox 122">
            <a:extLst>
              <a:ext uri="{FF2B5EF4-FFF2-40B4-BE49-F238E27FC236}">
                <a16:creationId xmlns:a16="http://schemas.microsoft.com/office/drawing/2014/main" id="{887056F6-2B58-DF8B-E531-A31FFBB18822}"/>
              </a:ext>
            </a:extLst>
          </p:cNvPr>
          <p:cNvSpPr txBox="1"/>
          <p:nvPr/>
        </p:nvSpPr>
        <p:spPr>
          <a:xfrm>
            <a:off x="8683029" y="4546631"/>
            <a:ext cx="1592658" cy="284671"/>
          </a:xfrm>
          <a:prstGeom prst="rect">
            <a:avLst/>
          </a:prstGeom>
          <a:noFill/>
          <a:ln>
            <a:noFill/>
          </a:ln>
        </p:spPr>
        <p:txBody>
          <a:bodyPr wrap="square" lIns="90000" tIns="90000" rIns="90000" bIns="90000" rtlCol="0" anchor="ctr">
            <a:noAutofit/>
          </a:bodyPr>
          <a:lstStyle/>
          <a:p>
            <a:pPr algn="r" rtl="1"/>
            <a:r>
              <a:rPr lang="en-US" sz="1400" dirty="0">
                <a:latin typeface="Arial" panose="020B0604020202020204" pitchFamily="34" charset="0"/>
                <a:cs typeface="Arial" panose="020B0604020202020204" pitchFamily="34" charset="0"/>
              </a:rPr>
              <a:t>أنثى</a:t>
            </a:r>
          </a:p>
        </p:txBody>
      </p:sp>
      <p:sp>
        <p:nvSpPr>
          <p:cNvPr id="124" name="TextBox 123">
            <a:extLst>
              <a:ext uri="{FF2B5EF4-FFF2-40B4-BE49-F238E27FC236}">
                <a16:creationId xmlns:a16="http://schemas.microsoft.com/office/drawing/2014/main" id="{49BFCA5D-9E81-539B-D47C-610AB0EEC6FF}"/>
              </a:ext>
            </a:extLst>
          </p:cNvPr>
          <p:cNvSpPr txBox="1"/>
          <p:nvPr/>
        </p:nvSpPr>
        <p:spPr>
          <a:xfrm>
            <a:off x="8815516" y="4077358"/>
            <a:ext cx="1603954" cy="291668"/>
          </a:xfrm>
          <a:prstGeom prst="rect">
            <a:avLst/>
          </a:prstGeom>
          <a:noFill/>
          <a:ln>
            <a:noFill/>
          </a:ln>
        </p:spPr>
        <p:txBody>
          <a:bodyPr wrap="square" lIns="90000" tIns="90000" rIns="90000" bIns="90000" rtlCol="0" anchor="ctr">
            <a:noAutofit/>
          </a:bodyPr>
          <a:lstStyle/>
          <a:p>
            <a:pPr algn="ctr" rtl="1"/>
            <a:r>
              <a:rPr lang="ar-SA" sz="1200" dirty="0">
                <a:latin typeface="Arial" panose="020B0604020202020204" pitchFamily="34" charset="0"/>
                <a:cs typeface="Arial" panose="020B0604020202020204" pitchFamily="34" charset="0"/>
              </a:rPr>
              <a:t>النوع الاجتماعي</a:t>
            </a:r>
            <a:r>
              <a:rPr lang="en-US" sz="1200" dirty="0">
                <a:latin typeface="Arial" panose="020B0604020202020204" pitchFamily="34" charset="0"/>
                <a:cs typeface="Arial" panose="020B0604020202020204" pitchFamily="34" charset="0"/>
              </a:rPr>
              <a:t>"منحرف</a:t>
            </a:r>
            <a:r>
              <a:rPr lang="en-US" sz="1400" dirty="0">
                <a:latin typeface="Arial" panose="020B0604020202020204" pitchFamily="34" charset="0"/>
                <a:cs typeface="Arial" panose="020B0604020202020204" pitchFamily="34" charset="0"/>
              </a:rPr>
              <a:t>"</a:t>
            </a:r>
          </a:p>
        </p:txBody>
      </p:sp>
      <p:sp>
        <p:nvSpPr>
          <p:cNvPr id="134" name="TextBox 133">
            <a:extLst>
              <a:ext uri="{FF2B5EF4-FFF2-40B4-BE49-F238E27FC236}">
                <a16:creationId xmlns:a16="http://schemas.microsoft.com/office/drawing/2014/main" id="{621B2514-D438-DD26-9776-83F949D6C15D}"/>
              </a:ext>
            </a:extLst>
          </p:cNvPr>
          <p:cNvSpPr txBox="1"/>
          <p:nvPr/>
        </p:nvSpPr>
        <p:spPr>
          <a:xfrm>
            <a:off x="8681725" y="2677199"/>
            <a:ext cx="1073447" cy="374914"/>
          </a:xfrm>
          <a:prstGeom prst="rect">
            <a:avLst/>
          </a:prstGeom>
          <a:noFill/>
          <a:ln>
            <a:noFill/>
          </a:ln>
        </p:spPr>
        <p:txBody>
          <a:bodyPr wrap="square" lIns="90000" tIns="90000" rIns="90000" bIns="90000" rtlCol="0" anchor="ctr">
            <a:noAutofit/>
          </a:bodyPr>
          <a:lstStyle/>
          <a:p>
            <a:pPr algn="r" rtl="1"/>
            <a:r>
              <a:rPr lang="en-US" sz="1400" dirty="0" err="1">
                <a:latin typeface="Arial" panose="020B0604020202020204" pitchFamily="34" charset="0"/>
                <a:cs typeface="Arial" panose="020B0604020202020204" pitchFamily="34" charset="0"/>
              </a:rPr>
              <a:t>صحي</a:t>
            </a:r>
            <a:endParaRPr lang="en-CA" sz="1400" dirty="0">
              <a:latin typeface="Arial" panose="020B0604020202020204" pitchFamily="34" charset="0"/>
              <a:cs typeface="Arial" panose="020B0604020202020204" pitchFamily="34" charset="0"/>
            </a:endParaRPr>
          </a:p>
        </p:txBody>
      </p:sp>
      <p:sp>
        <p:nvSpPr>
          <p:cNvPr id="135" name="Title 1">
            <a:extLst>
              <a:ext uri="{FF2B5EF4-FFF2-40B4-BE49-F238E27FC236}">
                <a16:creationId xmlns:a16="http://schemas.microsoft.com/office/drawing/2014/main" id="{1030E608-489A-C206-D4A6-363C4C91E1A3}"/>
              </a:ext>
            </a:extLst>
          </p:cNvPr>
          <p:cNvSpPr>
            <a:spLocks noGrp="1"/>
          </p:cNvSpPr>
          <p:nvPr>
            <p:ph type="title"/>
          </p:nvPr>
        </p:nvSpPr>
        <p:spPr>
          <a:xfrm>
            <a:off x="838200" y="120516"/>
            <a:ext cx="10515600" cy="868968"/>
          </a:xfrm>
        </p:spPr>
        <p:txBody>
          <a:bodyPr>
            <a:normAutofit/>
          </a:bodyPr>
          <a:lstStyle/>
          <a:p>
            <a:pPr rtl="1"/>
            <a:r>
              <a:rPr lang="en-US" dirty="0" err="1">
                <a:highlight>
                  <a:srgbClr val="FFFF00"/>
                </a:highlight>
                <a:latin typeface="Calibri" panose="020F0502020204030204" pitchFamily="34" charset="0"/>
                <a:cs typeface="Calibri" panose="020F0502020204030204" pitchFamily="34" charset="0"/>
              </a:rPr>
              <a:t>عجلة</a:t>
            </a:r>
            <a:r>
              <a:rPr lang="en-US" dirty="0">
                <a:highlight>
                  <a:srgbClr val="FFFF00"/>
                </a:highlight>
                <a:latin typeface="Calibri" panose="020F0502020204030204" pitchFamily="34" charset="0"/>
                <a:cs typeface="Calibri" panose="020F0502020204030204" pitchFamily="34" charset="0"/>
              </a:rPr>
              <a:t> </a:t>
            </a:r>
            <a:r>
              <a:rPr lang="ar-SA" dirty="0">
                <a:highlight>
                  <a:srgbClr val="FFFF00"/>
                </a:highlight>
                <a:latin typeface="Calibri" panose="020F0502020204030204" pitchFamily="34" charset="0"/>
                <a:cs typeface="Calibri" panose="020F0502020204030204" pitchFamily="34" charset="0"/>
              </a:rPr>
              <a:t>القوة (السلطة)</a:t>
            </a:r>
            <a:endParaRPr lang="en-CA" dirty="0">
              <a:highlight>
                <a:srgbClr val="FFFF00"/>
              </a:highlight>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923AECC6-3AAF-88C2-66D4-31FD7C0B1E9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FA1351B-7895-02B5-0857-334187F014A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nvGrpSpPr>
            <p:cNvPr id="4" name="Group 3">
              <a:extLst>
                <a:ext uri="{FF2B5EF4-FFF2-40B4-BE49-F238E27FC236}">
                  <a16:creationId xmlns:a16="http://schemas.microsoft.com/office/drawing/2014/main" id="{3F4C9C3A-B95C-1088-08B8-3DEE2C275ED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DABB1996-4B70-772B-A05B-9EC92E0FE95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latin typeface="Arial" panose="020B0604020202020204" pitchFamily="34" charset="0"/>
                    <a:cs typeface="Arial" panose="020B0604020202020204" pitchFamily="34" charset="0"/>
                  </a:rPr>
                  <a:t>٣٢</a:t>
                </a:r>
                <a:endParaRPr lang="en-CA"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E123E70-AA73-F9FF-2FF5-FA0384F0A14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nvGrpSpPr>
            <p:cNvPr id="5" name="Group 4">
              <a:extLst>
                <a:ext uri="{FF2B5EF4-FFF2-40B4-BE49-F238E27FC236}">
                  <a16:creationId xmlns:a16="http://schemas.microsoft.com/office/drawing/2014/main" id="{DE361A5E-3DF3-B172-0F54-A2F2F74E920F}"/>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5EDA0586-694D-086F-144C-D803E11E24F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sp>
            <p:nvSpPr>
              <p:cNvPr id="7" name="Rectangle 6">
                <a:extLst>
                  <a:ext uri="{FF2B5EF4-FFF2-40B4-BE49-F238E27FC236}">
                    <a16:creationId xmlns:a16="http://schemas.microsoft.com/office/drawing/2014/main" id="{CBEE236A-B43E-34E2-3D61-176E43FD92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dirty="0"/>
              </a:p>
            </p:txBody>
          </p:sp>
        </p:grpSp>
      </p:grpSp>
    </p:spTree>
    <p:extLst>
      <p:ext uri="{BB962C8B-B14F-4D97-AF65-F5344CB8AC3E}">
        <p14:creationId xmlns:p14="http://schemas.microsoft.com/office/powerpoint/2010/main" val="371475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72">
            <a:extLst>
              <a:ext uri="{FF2B5EF4-FFF2-40B4-BE49-F238E27FC236}">
                <a16:creationId xmlns:a16="http://schemas.microsoft.com/office/drawing/2014/main" id="{F0812D04-CDFE-C89E-C2B9-5494C474C9A1}"/>
              </a:ext>
            </a:extLst>
          </p:cNvPr>
          <p:cNvSpPr txBox="1">
            <a:spLocks/>
          </p:cNvSpPr>
          <p:nvPr/>
        </p:nvSpPr>
        <p:spPr>
          <a:xfrm>
            <a:off x="4737322" y="1992109"/>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94549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0E944-72DC-0645-61B3-4B126EB922EE}"/>
              </a:ext>
            </a:extLst>
          </p:cNvPr>
          <p:cNvSpPr/>
          <p:nvPr/>
        </p:nvSpPr>
        <p:spPr>
          <a:xfrm>
            <a:off x="1160928" y="2649922"/>
            <a:ext cx="268941" cy="31853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 name="Rectangle 7">
            <a:extLst>
              <a:ext uri="{FF2B5EF4-FFF2-40B4-BE49-F238E27FC236}">
                <a16:creationId xmlns:a16="http://schemas.microsoft.com/office/drawing/2014/main" id="{474399CB-7D1F-9F62-72F8-5FB88EDD6C30}"/>
              </a:ext>
            </a:extLst>
          </p:cNvPr>
          <p:cNvSpPr/>
          <p:nvPr/>
        </p:nvSpPr>
        <p:spPr>
          <a:xfrm>
            <a:off x="6683800" y="2649922"/>
            <a:ext cx="268941" cy="31853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Oval 5">
            <a:extLst>
              <a:ext uri="{FF2B5EF4-FFF2-40B4-BE49-F238E27FC236}">
                <a16:creationId xmlns:a16="http://schemas.microsoft.com/office/drawing/2014/main" id="{18B2D56F-8236-3BDE-335B-4A5AC48EBCF3}"/>
              </a:ext>
            </a:extLst>
          </p:cNvPr>
          <p:cNvSpPr/>
          <p:nvPr/>
        </p:nvSpPr>
        <p:spPr>
          <a:xfrm>
            <a:off x="671512" y="1557916"/>
            <a:ext cx="1247775" cy="128220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A1DB525-F83D-A26C-2C1C-910AD5C30CDB}"/>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استخدام ال</a:t>
            </a:r>
            <a:r>
              <a:rPr lang="ar-SA">
                <a:latin typeface="Calibri" panose="020F0502020204030204" pitchFamily="34" charset="0"/>
                <a:cs typeface="Calibri" panose="020F0502020204030204" pitchFamily="34" charset="0"/>
              </a:rPr>
              <a:t>سلط</a:t>
            </a:r>
            <a:r>
              <a:rPr lang="en-GB">
                <a:latin typeface="Calibri" panose="020F0502020204030204" pitchFamily="34" charset="0"/>
                <a:cs typeface="Calibri" panose="020F0502020204030204" pitchFamily="34" charset="0"/>
              </a:rPr>
              <a:t>ة بشكل أخلاقي ومسؤول</a:t>
            </a:r>
            <a:endParaRPr lang="en-B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FD84C08-26E0-0137-0660-23066C614820}"/>
              </a:ext>
            </a:extLst>
          </p:cNvPr>
          <p:cNvSpPr txBox="1"/>
          <p:nvPr/>
        </p:nvSpPr>
        <p:spPr>
          <a:xfrm>
            <a:off x="2204170" y="1741820"/>
            <a:ext cx="3457042" cy="2862322"/>
          </a:xfrm>
          <a:prstGeom prst="rect">
            <a:avLst/>
          </a:prstGeom>
          <a:noFill/>
        </p:spPr>
        <p:txBody>
          <a:bodyPr wrap="square" rtlCol="0">
            <a:spAutoFit/>
          </a:bodyPr>
          <a:lstStyle/>
          <a:p>
            <a:pPr algn="r" rtl="1"/>
            <a:r>
              <a:rPr lang="en-GB" sz="2000" b="1" dirty="0">
                <a:latin typeface="Calibri" panose="020F0502020204030204" pitchFamily="34" charset="0"/>
                <a:cs typeface="Calibri" panose="020F0502020204030204" pitchFamily="34" charset="0"/>
              </a:rPr>
              <a:t>السلطة الشرعية:</a:t>
            </a:r>
            <a:r>
              <a:rPr lang="en-GB" sz="2000" dirty="0">
                <a:latin typeface="Calibri" panose="020F0502020204030204" pitchFamily="34" charset="0"/>
                <a:cs typeface="Calibri" panose="020F0502020204030204" pitchFamily="34" charset="0"/>
              </a:rPr>
              <a:t>إعطاء التعليمات مع توقع تنفيذها</a:t>
            </a:r>
          </a:p>
          <a:p>
            <a:pPr algn="r" rtl="1"/>
            <a:endParaRPr lang="en-GB" sz="2000" b="1" dirty="0">
              <a:latin typeface="Calibri" panose="020F0502020204030204" pitchFamily="34" charset="0"/>
              <a:cs typeface="Calibri" panose="020F0502020204030204" pitchFamily="34" charset="0"/>
            </a:endParaRPr>
          </a:p>
          <a:p>
            <a:pPr algn="r" rtl="1"/>
            <a:r>
              <a:rPr lang="en-GB" sz="2000" b="1" dirty="0">
                <a:latin typeface="Calibri" panose="020F0502020204030204" pitchFamily="34" charset="0"/>
                <a:cs typeface="Calibri" panose="020F0502020204030204" pitchFamily="34" charset="0"/>
              </a:rPr>
              <a:t>نداء تصاعدي:</a:t>
            </a:r>
            <a:r>
              <a:rPr lang="en-GB" sz="2000" dirty="0">
                <a:latin typeface="Calibri" panose="020F0502020204030204" pitchFamily="34" charset="0"/>
                <a:cs typeface="Calibri" panose="020F0502020204030204" pitchFamily="34" charset="0"/>
              </a:rPr>
              <a:t>إعطاء التعليمات وشرحها هو ما يريده أو يتوقعه الأشخاص في أعلى المستويات</a:t>
            </a:r>
          </a:p>
          <a:p>
            <a:pPr algn="r" rtl="1"/>
            <a:endParaRPr lang="en-GB" sz="2000" b="1" dirty="0">
              <a:latin typeface="Calibri" panose="020F0502020204030204" pitchFamily="34" charset="0"/>
              <a:cs typeface="Calibri" panose="020F0502020204030204" pitchFamily="34" charset="0"/>
            </a:endParaRPr>
          </a:p>
          <a:p>
            <a:pPr algn="r" rtl="1"/>
            <a:r>
              <a:rPr lang="en-GB" sz="2000" b="1" dirty="0">
                <a:latin typeface="Calibri" panose="020F0502020204030204" pitchFamily="34" charset="0"/>
                <a:cs typeface="Calibri" panose="020F0502020204030204" pitchFamily="34" charset="0"/>
              </a:rPr>
              <a:t>الضغط / الإكراه:</a:t>
            </a:r>
            <a:r>
              <a:rPr lang="en-GB" sz="2000" dirty="0">
                <a:latin typeface="Calibri" panose="020F0502020204030204" pitchFamily="34" charset="0"/>
                <a:cs typeface="Calibri" panose="020F0502020204030204" pitchFamily="34" charset="0"/>
              </a:rPr>
              <a:t>التهديد بالمعاقبة إذا لم يتم اتباع التعليمات</a:t>
            </a:r>
            <a:endParaRPr lang="en-BE" sz="1600" dirty="0">
              <a:latin typeface="Calibri" panose="020F0502020204030204" pitchFamily="34" charset="0"/>
              <a:cs typeface="Calibri" panose="020F0502020204030204" pitchFamily="34" charset="0"/>
            </a:endParaRPr>
          </a:p>
        </p:txBody>
      </p:sp>
      <p:pic>
        <p:nvPicPr>
          <p:cNvPr id="5" name="Graphic 4" descr="Close with solid fill">
            <a:extLst>
              <a:ext uri="{FF2B5EF4-FFF2-40B4-BE49-F238E27FC236}">
                <a16:creationId xmlns:a16="http://schemas.microsoft.com/office/drawing/2014/main" id="{D70FB56B-F68C-A08E-FB5C-E1D90ED193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1741820"/>
            <a:ext cx="914400" cy="914400"/>
          </a:xfrm>
          <a:prstGeom prst="rect">
            <a:avLst/>
          </a:prstGeom>
        </p:spPr>
      </p:pic>
      <p:sp>
        <p:nvSpPr>
          <p:cNvPr id="7" name="Oval 6">
            <a:extLst>
              <a:ext uri="{FF2B5EF4-FFF2-40B4-BE49-F238E27FC236}">
                <a16:creationId xmlns:a16="http://schemas.microsoft.com/office/drawing/2014/main" id="{905DDF59-89E1-EAA7-AB0B-256B93C4FFBC}"/>
              </a:ext>
            </a:extLst>
          </p:cNvPr>
          <p:cNvSpPr/>
          <p:nvPr/>
        </p:nvSpPr>
        <p:spPr>
          <a:xfrm>
            <a:off x="6194384" y="1524724"/>
            <a:ext cx="1247775" cy="1282209"/>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D694F94-DD60-4454-9AD6-B45DD3E2FBB9}"/>
              </a:ext>
            </a:extLst>
          </p:cNvPr>
          <p:cNvSpPr txBox="1"/>
          <p:nvPr/>
        </p:nvSpPr>
        <p:spPr>
          <a:xfrm>
            <a:off x="7727040" y="1735522"/>
            <a:ext cx="3793448" cy="2554545"/>
          </a:xfrm>
          <a:prstGeom prst="rect">
            <a:avLst/>
          </a:prstGeom>
          <a:noFill/>
        </p:spPr>
        <p:txBody>
          <a:bodyPr wrap="square" rtlCol="0">
            <a:spAutoFit/>
          </a:bodyPr>
          <a:lstStyle/>
          <a:p>
            <a:pPr algn="r" rtl="1"/>
            <a:r>
              <a:rPr lang="ar-SA" sz="2000" b="1" dirty="0">
                <a:latin typeface="Calibri" panose="020F0502020204030204" pitchFamily="34" charset="0"/>
                <a:cs typeface="Calibri" panose="020F0502020204030204" pitchFamily="34" charset="0"/>
              </a:rPr>
              <a:t>طلب</a:t>
            </a:r>
            <a:r>
              <a:rPr lang="en-GB" sz="2000" b="1" dirty="0">
                <a:latin typeface="Calibri" panose="020F0502020204030204" pitchFamily="34" charset="0"/>
                <a:cs typeface="Calibri" panose="020F0502020204030204" pitchFamily="34" charset="0"/>
              </a:rPr>
              <a:t> شخصي:</a:t>
            </a:r>
            <a:r>
              <a:rPr lang="en-GB" sz="2000" dirty="0">
                <a:latin typeface="Calibri" panose="020F0502020204030204" pitchFamily="34" charset="0"/>
                <a:cs typeface="Calibri" panose="020F0502020204030204" pitchFamily="34" charset="0"/>
              </a:rPr>
              <a:t>استخدام العلاقة الشخصية الإيجابية الحالية لتشجيع التعاون</a:t>
            </a:r>
          </a:p>
          <a:p>
            <a:pPr algn="r" rtl="1"/>
            <a:endParaRPr lang="en-GB" sz="2000" b="1" dirty="0">
              <a:latin typeface="Calibri" panose="020F0502020204030204" pitchFamily="34" charset="0"/>
              <a:cs typeface="Calibri" panose="020F0502020204030204" pitchFamily="34" charset="0"/>
            </a:endParaRPr>
          </a:p>
          <a:p>
            <a:pPr algn="r" rtl="1"/>
            <a:r>
              <a:rPr lang="ar-SA" sz="2000" b="1" dirty="0">
                <a:latin typeface="Calibri" panose="020F0502020204030204" pitchFamily="34" charset="0"/>
                <a:cs typeface="Calibri" panose="020F0502020204030204" pitchFamily="34" charset="0"/>
              </a:rPr>
              <a:t>طرق</a:t>
            </a:r>
            <a:r>
              <a:rPr lang="en-GB" sz="2000" b="1" dirty="0">
                <a:latin typeface="Calibri" panose="020F0502020204030204" pitchFamily="34" charset="0"/>
                <a:cs typeface="Calibri" panose="020F0502020204030204" pitchFamily="34" charset="0"/>
              </a:rPr>
              <a:t> ملهمة</a:t>
            </a:r>
            <a:r>
              <a:rPr lang="en-GB" sz="2000" dirty="0">
                <a:latin typeface="Calibri" panose="020F0502020204030204" pitchFamily="34" charset="0"/>
                <a:cs typeface="Calibri" panose="020F0502020204030204" pitchFamily="34" charset="0"/>
              </a:rPr>
              <a:t>: استخدام القيم أو الاهتمامات المشتركة والإشارة إليها لتشجيع التعاون</a:t>
            </a:r>
          </a:p>
          <a:p>
            <a:pPr algn="r" rtl="1"/>
            <a:endParaRPr lang="en-GB" sz="2000" b="1" dirty="0">
              <a:latin typeface="Calibri" panose="020F0502020204030204" pitchFamily="34" charset="0"/>
              <a:cs typeface="Calibri" panose="020F0502020204030204" pitchFamily="34" charset="0"/>
            </a:endParaRPr>
          </a:p>
          <a:p>
            <a:pPr algn="r" rtl="1"/>
            <a:r>
              <a:rPr lang="en-GB" sz="2000" b="1" dirty="0">
                <a:latin typeface="Calibri" panose="020F0502020204030204" pitchFamily="34" charset="0"/>
                <a:cs typeface="Calibri" panose="020F0502020204030204" pitchFamily="34" charset="0"/>
              </a:rPr>
              <a:t>الإقناع العقلاني:</a:t>
            </a:r>
            <a:r>
              <a:rPr lang="ar-SA"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باستخدام الحجج المنطقية لتشجيع التعاون</a:t>
            </a:r>
            <a:endParaRPr lang="en-BE" sz="1600" dirty="0">
              <a:latin typeface="Calibri" panose="020F0502020204030204" pitchFamily="34" charset="0"/>
              <a:cs typeface="Calibri" panose="020F0502020204030204" pitchFamily="34" charset="0"/>
            </a:endParaRPr>
          </a:p>
        </p:txBody>
      </p:sp>
      <p:pic>
        <p:nvPicPr>
          <p:cNvPr id="13" name="Graphic 12" descr="Checkmark with solid fill">
            <a:extLst>
              <a:ext uri="{FF2B5EF4-FFF2-40B4-BE49-F238E27FC236}">
                <a16:creationId xmlns:a16="http://schemas.microsoft.com/office/drawing/2014/main" id="{17078A20-6861-BA9A-E291-378741357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1071" y="1735522"/>
            <a:ext cx="914400" cy="914400"/>
          </a:xfrm>
          <a:prstGeom prst="rect">
            <a:avLst/>
          </a:prstGeom>
        </p:spPr>
      </p:pic>
    </p:spTree>
    <p:extLst>
      <p:ext uri="{BB962C8B-B14F-4D97-AF65-F5344CB8AC3E}">
        <p14:creationId xmlns:p14="http://schemas.microsoft.com/office/powerpoint/2010/main" val="2807377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2D6B-9527-0FB3-4AEF-B9D5B7265F5B}"/>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دعم اتخاذ القرار</a:t>
            </a:r>
            <a:endParaRPr lang="en-BE">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D011C63E-98C7-6C7C-8614-866205A1FE33}"/>
              </a:ext>
            </a:extLst>
          </p:cNvPr>
          <p:cNvSpPr/>
          <p:nvPr/>
        </p:nvSpPr>
        <p:spPr>
          <a:xfrm>
            <a:off x="1956881" y="1695122"/>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a:solidFill>
                  <a:schemeClr val="tx1"/>
                </a:solidFill>
                <a:latin typeface="Arial" panose="020B0604020202020204" pitchFamily="34" charset="0"/>
                <a:cs typeface="Arial" panose="020B0604020202020204" pitchFamily="34" charset="0"/>
              </a:rPr>
              <a:t>ب</a:t>
            </a:r>
            <a:r>
              <a:rPr lang="en-US">
                <a:solidFill>
                  <a:schemeClr val="tx1"/>
                </a:solidFill>
                <a:latin typeface="Arial" panose="020B0604020202020204" pitchFamily="34" charset="0"/>
                <a:cs typeface="Arial" panose="020B0604020202020204" pitchFamily="34" charset="0"/>
              </a:rPr>
              <a:t>رأيك</a:t>
            </a:r>
            <a:r>
              <a:rPr lang="ar-SA">
                <a:solidFill>
                  <a:schemeClr val="tx1"/>
                </a:solidFill>
                <a:latin typeface="Arial" panose="020B0604020202020204" pitchFamily="34" charset="0"/>
                <a:cs typeface="Arial" panose="020B0604020202020204" pitchFamily="34" charset="0"/>
              </a:rPr>
              <a:t> ماالذي</a:t>
            </a:r>
            <a:r>
              <a:rPr lang="en-US">
                <a:solidFill>
                  <a:schemeClr val="tx1"/>
                </a:solidFill>
                <a:latin typeface="Arial" panose="020B0604020202020204" pitchFamily="34" charset="0"/>
                <a:cs typeface="Arial" panose="020B0604020202020204" pitchFamily="34" charset="0"/>
              </a:rPr>
              <a:t> يمكن أن يساعد؟</a:t>
            </a:r>
          </a:p>
        </p:txBody>
      </p:sp>
      <p:sp>
        <p:nvSpPr>
          <p:cNvPr id="5" name="Speech Bubble: Rectangle with Corners Rounded 4">
            <a:extLst>
              <a:ext uri="{FF2B5EF4-FFF2-40B4-BE49-F238E27FC236}">
                <a16:creationId xmlns:a16="http://schemas.microsoft.com/office/drawing/2014/main" id="{33ED3B15-971A-0FF7-F629-0E9CC82A5202}"/>
              </a:ext>
            </a:extLst>
          </p:cNvPr>
          <p:cNvSpPr/>
          <p:nvPr/>
        </p:nvSpPr>
        <p:spPr>
          <a:xfrm>
            <a:off x="1956881" y="3176504"/>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a:solidFill>
                  <a:schemeClr val="tx1"/>
                </a:solidFill>
                <a:latin typeface="Arial" panose="020B0604020202020204" pitchFamily="34" charset="0"/>
                <a:cs typeface="Arial" panose="020B0604020202020204" pitchFamily="34" charset="0"/>
              </a:rPr>
              <a:t>ماذا تريد أن تفعل؟</a:t>
            </a:r>
            <a:endParaRPr lang="en-BE">
              <a:solidFill>
                <a:schemeClr val="tx1"/>
              </a:solidFill>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2F4CDAB5-915B-312C-B9C0-C05EB0084B38}"/>
              </a:ext>
            </a:extLst>
          </p:cNvPr>
          <p:cNvSpPr/>
          <p:nvPr/>
        </p:nvSpPr>
        <p:spPr>
          <a:xfrm>
            <a:off x="6958953" y="3199220"/>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a:solidFill>
                  <a:schemeClr val="tx1"/>
                </a:solidFill>
                <a:latin typeface="Arial" panose="020B0604020202020204" pitchFamily="34" charset="0"/>
                <a:cs typeface="Arial" panose="020B0604020202020204" pitchFamily="34" charset="0"/>
              </a:rPr>
              <a:t>دعني أخبرك بما يجب عليك</a:t>
            </a:r>
            <a:r>
              <a:rPr lang="ar-SA">
                <a:solidFill>
                  <a:schemeClr val="tx1"/>
                </a:solidFill>
                <a:latin typeface="Arial" panose="020B0604020202020204" pitchFamily="34" charset="0"/>
                <a:cs typeface="Arial" panose="020B0604020202020204" pitchFamily="34" charset="0"/>
              </a:rPr>
              <a:t> أن</a:t>
            </a:r>
            <a:r>
              <a:rPr lang="en-GB">
                <a:solidFill>
                  <a:schemeClr val="tx1"/>
                </a:solidFill>
                <a:latin typeface="Arial" panose="020B0604020202020204" pitchFamily="34" charset="0"/>
                <a:cs typeface="Arial" panose="020B0604020202020204" pitchFamily="34" charset="0"/>
              </a:rPr>
              <a:t> </a:t>
            </a:r>
            <a:r>
              <a:rPr lang="ar-SA">
                <a:solidFill>
                  <a:schemeClr val="tx1"/>
                </a:solidFill>
                <a:latin typeface="Arial" panose="020B0604020202020204" pitchFamily="34" charset="0"/>
                <a:cs typeface="Arial" panose="020B0604020202020204" pitchFamily="34" charset="0"/>
              </a:rPr>
              <a:t>ت</a:t>
            </a:r>
            <a:r>
              <a:rPr lang="en-GB">
                <a:solidFill>
                  <a:schemeClr val="tx1"/>
                </a:solidFill>
                <a:latin typeface="Arial" panose="020B0604020202020204" pitchFamily="34" charset="0"/>
                <a:cs typeface="Arial" panose="020B0604020202020204" pitchFamily="34" charset="0"/>
              </a:rPr>
              <a:t>فعله ...</a:t>
            </a:r>
            <a:endParaRPr lang="en-BE">
              <a:solidFill>
                <a:schemeClr val="tx1"/>
              </a:solidFill>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D2DFC744-659F-698F-9950-CDC2DEA50441}"/>
              </a:ext>
            </a:extLst>
          </p:cNvPr>
          <p:cNvSpPr/>
          <p:nvPr/>
        </p:nvSpPr>
        <p:spPr>
          <a:xfrm>
            <a:off x="6958954" y="1714610"/>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a:solidFill>
                  <a:schemeClr val="tx1"/>
                </a:solidFill>
                <a:latin typeface="Arial" panose="020B0604020202020204" pitchFamily="34" charset="0"/>
                <a:cs typeface="Arial" panose="020B0604020202020204" pitchFamily="34" charset="0"/>
              </a:rPr>
              <a:t>أعرف ما الذي سيساعدك ...</a:t>
            </a:r>
            <a:endParaRPr lang="en-BE">
              <a:solidFill>
                <a:schemeClr val="tx1"/>
              </a:solidFill>
              <a:latin typeface="Arial" panose="020B0604020202020204" pitchFamily="34" charset="0"/>
              <a:cs typeface="Arial" panose="020B0604020202020204" pitchFamily="34" charset="0"/>
            </a:endParaRPr>
          </a:p>
        </p:txBody>
      </p:sp>
      <p:sp>
        <p:nvSpPr>
          <p:cNvPr id="12" name="Speech Bubble: Rectangle with Corners Rounded 11">
            <a:extLst>
              <a:ext uri="{FF2B5EF4-FFF2-40B4-BE49-F238E27FC236}">
                <a16:creationId xmlns:a16="http://schemas.microsoft.com/office/drawing/2014/main" id="{B20F0798-CAB0-8E69-E732-67B5115F306F}"/>
              </a:ext>
            </a:extLst>
          </p:cNvPr>
          <p:cNvSpPr/>
          <p:nvPr/>
        </p:nvSpPr>
        <p:spPr>
          <a:xfrm>
            <a:off x="1956881" y="4751110"/>
            <a:ext cx="3718205" cy="868968"/>
          </a:xfrm>
          <a:prstGeom prst="wedgeRoundRectCallout">
            <a:avLst>
              <a:gd name="adj1" fmla="val -20064"/>
              <a:gd name="adj2" fmla="val 70301"/>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a:solidFill>
                  <a:schemeClr val="tx1"/>
                </a:solidFill>
                <a:latin typeface="Arial" panose="020B0604020202020204" pitchFamily="34" charset="0"/>
                <a:cs typeface="Arial" panose="020B0604020202020204" pitchFamily="34" charset="0"/>
              </a:rPr>
              <a:t>ما هو شعورك حيال هذا الخيار و</a:t>
            </a:r>
            <a:r>
              <a:rPr lang="ar-SA">
                <a:solidFill>
                  <a:schemeClr val="tx1"/>
                </a:solidFill>
                <a:latin typeface="Arial" panose="020B0604020202020204" pitchFamily="34" charset="0"/>
                <a:cs typeface="Arial" panose="020B0604020202020204" pitchFamily="34" charset="0"/>
              </a:rPr>
              <a:t>ماذا عن</a:t>
            </a:r>
            <a:r>
              <a:rPr lang="en-GB">
                <a:solidFill>
                  <a:schemeClr val="tx1"/>
                </a:solidFill>
                <a:latin typeface="Arial" panose="020B0604020202020204" pitchFamily="34" charset="0"/>
                <a:cs typeface="Arial" panose="020B0604020202020204" pitchFamily="34" charset="0"/>
              </a:rPr>
              <a:t> الخيار الآخر؟</a:t>
            </a:r>
            <a:endParaRPr lang="en-BE">
              <a:solidFill>
                <a:schemeClr val="tx1"/>
              </a:solidFill>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953A65F6-D7B3-220A-5981-0894CDEE90AF}"/>
              </a:ext>
            </a:extLst>
          </p:cNvPr>
          <p:cNvSpPr/>
          <p:nvPr/>
        </p:nvSpPr>
        <p:spPr>
          <a:xfrm>
            <a:off x="6958953" y="4728394"/>
            <a:ext cx="3718205" cy="868968"/>
          </a:xfrm>
          <a:prstGeom prst="wedgeRoundRectCallout">
            <a:avLst>
              <a:gd name="adj1" fmla="val -20064"/>
              <a:gd name="adj2" fmla="val 70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GB">
                <a:solidFill>
                  <a:schemeClr val="tx1"/>
                </a:solidFill>
                <a:latin typeface="Arial" panose="020B0604020202020204" pitchFamily="34" charset="0"/>
                <a:cs typeface="Arial" panose="020B0604020202020204" pitchFamily="34" charset="0"/>
              </a:rPr>
              <a:t>هذا هو الخيار الذي يجب أن تختاره</a:t>
            </a:r>
            <a:endParaRPr lang="en-BE">
              <a:solidFill>
                <a:schemeClr val="tx1"/>
              </a:solidFill>
              <a:latin typeface="Arial" panose="020B0604020202020204" pitchFamily="34" charset="0"/>
              <a:cs typeface="Arial" panose="020B0604020202020204" pitchFamily="34" charset="0"/>
            </a:endParaRPr>
          </a:p>
        </p:txBody>
      </p:sp>
      <p:pic>
        <p:nvPicPr>
          <p:cNvPr id="21" name="Graphic 20" descr="Checkmark with solid fill">
            <a:extLst>
              <a:ext uri="{FF2B5EF4-FFF2-40B4-BE49-F238E27FC236}">
                <a16:creationId xmlns:a16="http://schemas.microsoft.com/office/drawing/2014/main" id="{35A50625-C87A-5C42-7FF6-909C380D3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1672406"/>
            <a:ext cx="914400" cy="914400"/>
          </a:xfrm>
          <a:prstGeom prst="rect">
            <a:avLst/>
          </a:prstGeom>
        </p:spPr>
      </p:pic>
      <p:pic>
        <p:nvPicPr>
          <p:cNvPr id="22" name="Graphic 21" descr="Checkmark with solid fill">
            <a:extLst>
              <a:ext uri="{FF2B5EF4-FFF2-40B4-BE49-F238E27FC236}">
                <a16:creationId xmlns:a16="http://schemas.microsoft.com/office/drawing/2014/main" id="{BCDB8ACB-1448-910A-7CCB-81ED55B3CC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3153788"/>
            <a:ext cx="914400" cy="914400"/>
          </a:xfrm>
          <a:prstGeom prst="rect">
            <a:avLst/>
          </a:prstGeom>
        </p:spPr>
      </p:pic>
      <p:pic>
        <p:nvPicPr>
          <p:cNvPr id="23" name="Graphic 22" descr="Checkmark with solid fill">
            <a:extLst>
              <a:ext uri="{FF2B5EF4-FFF2-40B4-BE49-F238E27FC236}">
                <a16:creationId xmlns:a16="http://schemas.microsoft.com/office/drawing/2014/main" id="{A976099B-CE61-F52C-63AC-A6BF8275E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786" y="4728394"/>
            <a:ext cx="914400" cy="914400"/>
          </a:xfrm>
          <a:prstGeom prst="rect">
            <a:avLst/>
          </a:prstGeom>
        </p:spPr>
      </p:pic>
      <p:pic>
        <p:nvPicPr>
          <p:cNvPr id="24" name="Graphic 23" descr="Close with solid fill">
            <a:extLst>
              <a:ext uri="{FF2B5EF4-FFF2-40B4-BE49-F238E27FC236}">
                <a16:creationId xmlns:a16="http://schemas.microsoft.com/office/drawing/2014/main" id="{386CD481-1EB5-DF29-4030-101AADA63C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6600" y="1695122"/>
            <a:ext cx="914400" cy="914400"/>
          </a:xfrm>
          <a:prstGeom prst="rect">
            <a:avLst/>
          </a:prstGeom>
        </p:spPr>
      </p:pic>
      <p:pic>
        <p:nvPicPr>
          <p:cNvPr id="25" name="Graphic 24" descr="Close with solid fill">
            <a:extLst>
              <a:ext uri="{FF2B5EF4-FFF2-40B4-BE49-F238E27FC236}">
                <a16:creationId xmlns:a16="http://schemas.microsoft.com/office/drawing/2014/main" id="{CBF92042-9901-8F09-0D4F-9D00C0426B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1414" y="3223116"/>
            <a:ext cx="914400" cy="914400"/>
          </a:xfrm>
          <a:prstGeom prst="rect">
            <a:avLst/>
          </a:prstGeom>
        </p:spPr>
      </p:pic>
      <p:pic>
        <p:nvPicPr>
          <p:cNvPr id="26" name="Graphic 25" descr="Close with solid fill">
            <a:extLst>
              <a:ext uri="{FF2B5EF4-FFF2-40B4-BE49-F238E27FC236}">
                <a16:creationId xmlns:a16="http://schemas.microsoft.com/office/drawing/2014/main" id="{7C4FA2B8-DA52-52AE-A7C1-4CB10DB3AF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00512" y="4728394"/>
            <a:ext cx="914400" cy="914400"/>
          </a:xfrm>
          <a:prstGeom prst="rect">
            <a:avLst/>
          </a:prstGeom>
        </p:spPr>
      </p:pic>
    </p:spTree>
    <p:extLst>
      <p:ext uri="{BB962C8B-B14F-4D97-AF65-F5344CB8AC3E}">
        <p14:creationId xmlns:p14="http://schemas.microsoft.com/office/powerpoint/2010/main" val="32509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27E66-4D62-E2FE-B0DB-5B0E5C96C34E}"/>
              </a:ext>
            </a:extLst>
          </p:cNvPr>
          <p:cNvSpPr>
            <a:spLocks noGrp="1"/>
          </p:cNvSpPr>
          <p:nvPr>
            <p:ph type="title"/>
          </p:nvPr>
        </p:nvSpPr>
        <p:spPr/>
        <p:txBody>
          <a:bodyPr/>
          <a:lstStyle/>
          <a:p>
            <a:pPr rtl="1"/>
            <a:r>
              <a:rPr lang="en-GB">
                <a:latin typeface="Arial" panose="020B0604020202020204" pitchFamily="34" charset="0"/>
                <a:cs typeface="Arial" panose="020B0604020202020204" pitchFamily="34" charset="0"/>
              </a:rPr>
              <a:t>اتخاذ القرار بنزاهة</a:t>
            </a:r>
            <a:endParaRPr lang="en-BE">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D87E89EB-7941-4B2F-DB6D-B6776914A4ED}"/>
              </a:ext>
            </a:extLst>
          </p:cNvPr>
          <p:cNvSpPr/>
          <p:nvPr/>
        </p:nvSpPr>
        <p:spPr>
          <a:xfrm>
            <a:off x="0" y="2257215"/>
            <a:ext cx="5753100" cy="3477575"/>
          </a:xfrm>
          <a:prstGeom prst="homePlate">
            <a:avLst>
              <a:gd name="adj" fmla="val 2662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5" name="TextBox 14">
            <a:extLst>
              <a:ext uri="{FF2B5EF4-FFF2-40B4-BE49-F238E27FC236}">
                <a16:creationId xmlns:a16="http://schemas.microsoft.com/office/drawing/2014/main" id="{6EF75342-DB14-7F4C-AFCA-BF1C10DCF244}"/>
              </a:ext>
            </a:extLst>
          </p:cNvPr>
          <p:cNvSpPr txBox="1"/>
          <p:nvPr/>
        </p:nvSpPr>
        <p:spPr>
          <a:xfrm>
            <a:off x="713190" y="1629373"/>
            <a:ext cx="4499517" cy="369332"/>
          </a:xfrm>
          <a:prstGeom prst="rect">
            <a:avLst/>
          </a:prstGeom>
          <a:noFill/>
        </p:spPr>
        <p:txBody>
          <a:bodyPr wrap="square" rtlCol="0">
            <a:spAutoFit/>
          </a:bodyPr>
          <a:lstStyle/>
          <a:p>
            <a:pPr algn="r" rtl="1"/>
            <a:r>
              <a:rPr lang="en-GB" b="1">
                <a:latin typeface="Arial" panose="020B0604020202020204" pitchFamily="34" charset="0"/>
                <a:cs typeface="Arial" panose="020B0604020202020204" pitchFamily="34" charset="0"/>
              </a:rPr>
              <a:t>عناصر </a:t>
            </a:r>
            <a:r>
              <a:rPr lang="ar-SA" b="1">
                <a:latin typeface="Arial" panose="020B0604020202020204" pitchFamily="34" charset="0"/>
                <a:cs typeface="Arial" panose="020B0604020202020204" pitchFamily="34" charset="0"/>
              </a:rPr>
              <a:t>المصلحة الفضلى</a:t>
            </a:r>
            <a:endParaRPr lang="en-BE"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B8B1483-AC5B-79FB-4DE9-3E7AB5992F0B}"/>
              </a:ext>
            </a:extLst>
          </p:cNvPr>
          <p:cNvSpPr txBox="1"/>
          <p:nvPr/>
        </p:nvSpPr>
        <p:spPr>
          <a:xfrm>
            <a:off x="5312105" y="1637449"/>
            <a:ext cx="2688895" cy="369332"/>
          </a:xfrm>
          <a:prstGeom prst="rect">
            <a:avLst/>
          </a:prstGeom>
          <a:noFill/>
        </p:spPr>
        <p:txBody>
          <a:bodyPr wrap="square" rtlCol="0">
            <a:spAutoFit/>
          </a:bodyPr>
          <a:lstStyle/>
          <a:p>
            <a:pPr algn="ctr" rtl="1"/>
            <a:r>
              <a:rPr lang="ar-SA" b="1">
                <a:latin typeface="Arial" panose="020B0604020202020204" pitchFamily="34" charset="0"/>
                <a:cs typeface="Arial" panose="020B0604020202020204" pitchFamily="34" charset="0"/>
              </a:rPr>
              <a:t>ال</a:t>
            </a:r>
            <a:r>
              <a:rPr lang="en-GB" b="1">
                <a:latin typeface="Arial" panose="020B0604020202020204" pitchFamily="34" charset="0"/>
                <a:cs typeface="Arial" panose="020B0604020202020204" pitchFamily="34" charset="0"/>
              </a:rPr>
              <a:t>عوامل</a:t>
            </a:r>
            <a:endParaRPr lang="en-BE" b="1">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9376F57-7575-0CF4-9D8B-43FC99A9D4DA}"/>
              </a:ext>
            </a:extLst>
          </p:cNvPr>
          <p:cNvSpPr txBox="1"/>
          <p:nvPr/>
        </p:nvSpPr>
        <p:spPr>
          <a:xfrm>
            <a:off x="713190" y="2797679"/>
            <a:ext cx="2014265" cy="1815882"/>
          </a:xfrm>
          <a:prstGeom prst="rect">
            <a:avLst/>
          </a:prstGeom>
          <a:noFill/>
        </p:spPr>
        <p:txBody>
          <a:bodyPr wrap="square">
            <a:spAutoFit/>
          </a:bodyPr>
          <a:lstStyle/>
          <a:p>
            <a:pPr algn="r" rtl="1"/>
            <a:r>
              <a:rPr lang="en-GB" sz="1600">
                <a:latin typeface="Arial" panose="020B0604020202020204" pitchFamily="34" charset="0"/>
                <a:cs typeface="Arial" panose="020B0604020202020204" pitchFamily="34" charset="0"/>
              </a:rPr>
              <a:t>الرفاه الجسدي والصح</a:t>
            </a:r>
            <a:r>
              <a:rPr lang="ar-SA" sz="1600">
                <a:latin typeface="Arial" panose="020B0604020202020204" pitchFamily="34" charset="0"/>
                <a:cs typeface="Arial" panose="020B0604020202020204" pitchFamily="34" charset="0"/>
              </a:rPr>
              <a:t>ي</a:t>
            </a:r>
            <a:endParaRPr lang="en-GB" sz="1600">
              <a:latin typeface="Arial" panose="020B0604020202020204" pitchFamily="34" charset="0"/>
              <a:cs typeface="Arial" panose="020B0604020202020204" pitchFamily="34" charset="0"/>
            </a:endParaRPr>
          </a:p>
          <a:p>
            <a:pPr algn="r" rtl="1"/>
            <a:endParaRPr lang="en-GB" sz="1600">
              <a:latin typeface="Arial" panose="020B0604020202020204" pitchFamily="34" charset="0"/>
              <a:cs typeface="Arial" panose="020B0604020202020204" pitchFamily="34" charset="0"/>
            </a:endParaRPr>
          </a:p>
          <a:p>
            <a:pPr algn="r" rtl="1"/>
            <a:r>
              <a:rPr lang="en-GB" sz="1600">
                <a:latin typeface="Arial" panose="020B0604020202020204" pitchFamily="34" charset="0"/>
                <a:cs typeface="Arial" panose="020B0604020202020204" pitchFamily="34" charset="0"/>
              </a:rPr>
              <a:t>الرفاه العاطفي</a:t>
            </a:r>
            <a:endParaRPr lang="en-BE" sz="1600">
              <a:latin typeface="Arial" panose="020B0604020202020204" pitchFamily="34" charset="0"/>
              <a:cs typeface="Arial" panose="020B0604020202020204" pitchFamily="34" charset="0"/>
            </a:endParaRPr>
          </a:p>
          <a:p>
            <a:pPr algn="r" rtl="1"/>
            <a:endParaRPr lang="en-CA" sz="1600">
              <a:latin typeface="Arial" panose="020B0604020202020204" pitchFamily="34" charset="0"/>
              <a:cs typeface="Arial" panose="020B0604020202020204" pitchFamily="34" charset="0"/>
            </a:endParaRPr>
          </a:p>
          <a:p>
            <a:pPr algn="r" rtl="1"/>
            <a:r>
              <a:rPr lang="en-GB" sz="1600">
                <a:latin typeface="Arial" panose="020B0604020202020204" pitchFamily="34" charset="0"/>
                <a:cs typeface="Arial" panose="020B0604020202020204" pitchFamily="34" charset="0"/>
              </a:rPr>
              <a:t>العلاقات الاجتماعيه</a:t>
            </a:r>
            <a:endParaRPr lang="en-BE" sz="1600">
              <a:latin typeface="Arial" panose="020B0604020202020204" pitchFamily="34" charset="0"/>
              <a:cs typeface="Arial" panose="020B0604020202020204" pitchFamily="34" charset="0"/>
            </a:endParaRPr>
          </a:p>
          <a:p>
            <a:pPr algn="r" rtl="1"/>
            <a:endParaRPr lang="en-CA" sz="1600">
              <a:latin typeface="Arial" panose="020B0604020202020204" pitchFamily="34" charset="0"/>
              <a:cs typeface="Arial" panose="020B0604020202020204" pitchFamily="34" charset="0"/>
            </a:endParaRPr>
          </a:p>
          <a:p>
            <a:pPr algn="r" rtl="1"/>
            <a:r>
              <a:rPr lang="en-GB" sz="1600">
                <a:latin typeface="Arial" panose="020B0604020202020204" pitchFamily="34" charset="0"/>
                <a:cs typeface="Arial" panose="020B0604020202020204" pitchFamily="34" charset="0"/>
              </a:rPr>
              <a:t>التعليم والعمل ووقت الفراغ</a:t>
            </a:r>
            <a:endParaRPr lang="en-BE"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6857F10-28DB-6F8F-1DD6-88ACA23CC81F}"/>
              </a:ext>
            </a:extLst>
          </p:cNvPr>
          <p:cNvSpPr txBox="1"/>
          <p:nvPr/>
        </p:nvSpPr>
        <p:spPr>
          <a:xfrm>
            <a:off x="2796184" y="2797679"/>
            <a:ext cx="2014265" cy="2308324"/>
          </a:xfrm>
          <a:prstGeom prst="rect">
            <a:avLst/>
          </a:prstGeom>
          <a:noFill/>
        </p:spPr>
        <p:txBody>
          <a:bodyPr wrap="square">
            <a:spAutoFit/>
          </a:bodyPr>
          <a:lstStyle/>
          <a:p>
            <a:pPr algn="r" rtl="1"/>
            <a:r>
              <a:rPr lang="ar-SA" sz="1600">
                <a:latin typeface="Arial" panose="020B0604020202020204" pitchFamily="34" charset="0"/>
                <a:cs typeface="Arial" panose="020B0604020202020204" pitchFamily="34" charset="0"/>
              </a:rPr>
              <a:t>ال</a:t>
            </a:r>
            <a:r>
              <a:rPr lang="en-GB" sz="1600">
                <a:latin typeface="Arial" panose="020B0604020202020204" pitchFamily="34" charset="0"/>
                <a:cs typeface="Arial" panose="020B0604020202020204" pitchFamily="34" charset="0"/>
              </a:rPr>
              <a:t>توثيق</a:t>
            </a:r>
          </a:p>
          <a:p>
            <a:pPr algn="r" rtl="1"/>
            <a:endParaRPr lang="en-GB" sz="1600">
              <a:latin typeface="Arial" panose="020B0604020202020204" pitchFamily="34" charset="0"/>
              <a:cs typeface="Arial" panose="020B0604020202020204" pitchFamily="34" charset="0"/>
            </a:endParaRPr>
          </a:p>
          <a:p>
            <a:pPr algn="r" rtl="1"/>
            <a:r>
              <a:rPr lang="ar-SA" sz="1600">
                <a:latin typeface="Arial" panose="020B0604020202020204" pitchFamily="34" charset="0"/>
                <a:cs typeface="Arial" panose="020B0604020202020204" pitchFamily="34" charset="0"/>
              </a:rPr>
              <a:t>ال</a:t>
            </a:r>
            <a:r>
              <a:rPr lang="en-GB" sz="1600">
                <a:latin typeface="Arial" panose="020B0604020202020204" pitchFamily="34" charset="0"/>
                <a:cs typeface="Arial" panose="020B0604020202020204" pitchFamily="34" charset="0"/>
              </a:rPr>
              <a:t>مجتمع</a:t>
            </a:r>
            <a:endParaRPr lang="en-BE" sz="1600">
              <a:latin typeface="Arial" panose="020B0604020202020204" pitchFamily="34" charset="0"/>
              <a:cs typeface="Arial" panose="020B0604020202020204" pitchFamily="34" charset="0"/>
            </a:endParaRPr>
          </a:p>
          <a:p>
            <a:pPr algn="r" rtl="1"/>
            <a:endParaRPr lang="en-CA" sz="1600">
              <a:latin typeface="Arial" panose="020B0604020202020204" pitchFamily="34" charset="0"/>
              <a:cs typeface="Arial" panose="020B0604020202020204" pitchFamily="34" charset="0"/>
            </a:endParaRPr>
          </a:p>
          <a:p>
            <a:pPr algn="r" rtl="1"/>
            <a:r>
              <a:rPr lang="en-GB" sz="1600">
                <a:latin typeface="Arial" panose="020B0604020202020204" pitchFamily="34" charset="0"/>
                <a:cs typeface="Arial" panose="020B0604020202020204" pitchFamily="34" charset="0"/>
              </a:rPr>
              <a:t>الرعاية ، البيئة المعيشية ، الأسرة</a:t>
            </a:r>
            <a:endParaRPr lang="en-BE" sz="1600">
              <a:latin typeface="Arial" panose="020B0604020202020204" pitchFamily="34" charset="0"/>
              <a:cs typeface="Arial" panose="020B0604020202020204" pitchFamily="34" charset="0"/>
            </a:endParaRPr>
          </a:p>
          <a:p>
            <a:pPr algn="r" rtl="1"/>
            <a:endParaRPr lang="en-CA" sz="1600">
              <a:latin typeface="Arial" panose="020B0604020202020204" pitchFamily="34" charset="0"/>
              <a:cs typeface="Arial" panose="020B0604020202020204" pitchFamily="34" charset="0"/>
            </a:endParaRPr>
          </a:p>
          <a:p>
            <a:pPr algn="r" rtl="1"/>
            <a:r>
              <a:rPr lang="en-GB" sz="1600">
                <a:latin typeface="Arial" panose="020B0604020202020204" pitchFamily="34" charset="0"/>
                <a:cs typeface="Arial" panose="020B0604020202020204" pitchFamily="34" charset="0"/>
              </a:rPr>
              <a:t>آراء ورغبات الطفل</a:t>
            </a:r>
            <a:endParaRPr lang="en-BE" sz="1600">
              <a:latin typeface="Arial" panose="020B0604020202020204" pitchFamily="34" charset="0"/>
              <a:cs typeface="Arial" panose="020B0604020202020204" pitchFamily="34" charset="0"/>
            </a:endParaRPr>
          </a:p>
          <a:p>
            <a:pPr algn="r" rtl="1"/>
            <a:endParaRPr lang="en-BE" sz="1600">
              <a:latin typeface="Arial" panose="020B0604020202020204" pitchFamily="34" charset="0"/>
              <a:cs typeface="Arial" panose="020B0604020202020204" pitchFamily="34" charset="0"/>
            </a:endParaRPr>
          </a:p>
        </p:txBody>
      </p:sp>
      <p:sp>
        <p:nvSpPr>
          <p:cNvPr id="21" name="Parallelogram 20">
            <a:extLst>
              <a:ext uri="{FF2B5EF4-FFF2-40B4-BE49-F238E27FC236}">
                <a16:creationId xmlns:a16="http://schemas.microsoft.com/office/drawing/2014/main" id="{DE5AAA5E-61EE-1DC8-C6FD-F82E95945844}"/>
              </a:ext>
            </a:extLst>
          </p:cNvPr>
          <p:cNvSpPr/>
          <p:nvPr/>
        </p:nvSpPr>
        <p:spPr>
          <a:xfrm>
            <a:off x="5348448" y="3989170"/>
            <a:ext cx="3583102" cy="1745620"/>
          </a:xfrm>
          <a:prstGeom prst="parallelogram">
            <a:avLst>
              <a:gd name="adj" fmla="val 5264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GB" sz="1600">
                <a:latin typeface="Arial" panose="020B0604020202020204" pitchFamily="34" charset="0"/>
                <a:cs typeface="Arial" panose="020B0604020202020204" pitchFamily="34" charset="0"/>
              </a:rPr>
              <a:t>عوامل الحماية</a:t>
            </a:r>
            <a:endParaRPr lang="en-BE" sz="1600">
              <a:latin typeface="Arial" panose="020B0604020202020204" pitchFamily="34" charset="0"/>
              <a:cs typeface="Arial" panose="020B0604020202020204" pitchFamily="34" charset="0"/>
            </a:endParaRPr>
          </a:p>
        </p:txBody>
      </p:sp>
      <p:sp>
        <p:nvSpPr>
          <p:cNvPr id="22" name="Parallelogram 21">
            <a:extLst>
              <a:ext uri="{FF2B5EF4-FFF2-40B4-BE49-F238E27FC236}">
                <a16:creationId xmlns:a16="http://schemas.microsoft.com/office/drawing/2014/main" id="{5C473B86-C933-6F20-2590-A126F4428AA3}"/>
              </a:ext>
            </a:extLst>
          </p:cNvPr>
          <p:cNvSpPr/>
          <p:nvPr/>
        </p:nvSpPr>
        <p:spPr>
          <a:xfrm flipV="1">
            <a:off x="5361234" y="2260011"/>
            <a:ext cx="3583102" cy="1745620"/>
          </a:xfrm>
          <a:prstGeom prst="parallelogram">
            <a:avLst>
              <a:gd name="adj" fmla="val 52646"/>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sz="18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0AE3B9D9-88CE-0146-939C-99767CCCBB37}"/>
              </a:ext>
            </a:extLst>
          </p:cNvPr>
          <p:cNvSpPr txBox="1"/>
          <p:nvPr/>
        </p:nvSpPr>
        <p:spPr>
          <a:xfrm>
            <a:off x="6381454" y="2948155"/>
            <a:ext cx="1750741" cy="338554"/>
          </a:xfrm>
          <a:prstGeom prst="rect">
            <a:avLst/>
          </a:prstGeom>
          <a:noFill/>
        </p:spPr>
        <p:txBody>
          <a:bodyPr wrap="square">
            <a:spAutoFit/>
          </a:bodyPr>
          <a:lstStyle/>
          <a:p>
            <a:pPr algn="ctr" rtl="1"/>
            <a:r>
              <a:rPr lang="en-GB" sz="1600">
                <a:solidFill>
                  <a:schemeClr val="bg1"/>
                </a:solidFill>
                <a:latin typeface="Arial" panose="020B0604020202020204" pitchFamily="34" charset="0"/>
                <a:cs typeface="Arial" panose="020B0604020202020204" pitchFamily="34" charset="0"/>
              </a:rPr>
              <a:t>عوامل الخطر</a:t>
            </a:r>
            <a:endParaRPr lang="en-BE" sz="1600">
              <a:solidFill>
                <a:schemeClr val="bg1"/>
              </a:solidFill>
              <a:latin typeface="Arial" panose="020B0604020202020204" pitchFamily="34" charset="0"/>
              <a:cs typeface="Arial" panose="020B0604020202020204" pitchFamily="34" charset="0"/>
            </a:endParaRPr>
          </a:p>
        </p:txBody>
      </p:sp>
      <p:sp>
        <p:nvSpPr>
          <p:cNvPr id="24" name="Arrow: Chevron 23">
            <a:extLst>
              <a:ext uri="{FF2B5EF4-FFF2-40B4-BE49-F238E27FC236}">
                <a16:creationId xmlns:a16="http://schemas.microsoft.com/office/drawing/2014/main" id="{7FDB34B6-3EE0-3107-6E96-2CC52B1778EE}"/>
              </a:ext>
            </a:extLst>
          </p:cNvPr>
          <p:cNvSpPr/>
          <p:nvPr/>
        </p:nvSpPr>
        <p:spPr>
          <a:xfrm>
            <a:off x="8524535" y="2257215"/>
            <a:ext cx="3311865" cy="3477575"/>
          </a:xfrm>
          <a:prstGeom prst="chevron">
            <a:avLst>
              <a:gd name="adj" fmla="val 2758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endParaRPr>
          </a:p>
        </p:txBody>
      </p:sp>
      <p:sp>
        <p:nvSpPr>
          <p:cNvPr id="25" name="TextBox 24">
            <a:extLst>
              <a:ext uri="{FF2B5EF4-FFF2-40B4-BE49-F238E27FC236}">
                <a16:creationId xmlns:a16="http://schemas.microsoft.com/office/drawing/2014/main" id="{EDC37B47-1A6C-AF86-9DB1-EEC0EE385164}"/>
              </a:ext>
            </a:extLst>
          </p:cNvPr>
          <p:cNvSpPr txBox="1"/>
          <p:nvPr/>
        </p:nvSpPr>
        <p:spPr>
          <a:xfrm>
            <a:off x="9665769" y="3534337"/>
            <a:ext cx="1750741" cy="923330"/>
          </a:xfrm>
          <a:prstGeom prst="rect">
            <a:avLst/>
          </a:prstGeom>
          <a:noFill/>
        </p:spPr>
        <p:txBody>
          <a:bodyPr wrap="square">
            <a:spAutoFit/>
          </a:bodyPr>
          <a:lstStyle/>
          <a:p>
            <a:pPr algn="ctr" rtl="1"/>
            <a:r>
              <a:rPr lang="en-GB" sz="1800" b="1">
                <a:solidFill>
                  <a:schemeClr val="bg1"/>
                </a:solidFill>
                <a:latin typeface="Arial" panose="020B0604020202020204" pitchFamily="34" charset="0"/>
                <a:cs typeface="Arial" panose="020B0604020202020204" pitchFamily="34" charset="0"/>
              </a:rPr>
              <a:t>احتياجات حماية الطفل</a:t>
            </a:r>
          </a:p>
        </p:txBody>
      </p:sp>
    </p:spTree>
    <p:extLst>
      <p:ext uri="{BB962C8B-B14F-4D97-AF65-F5344CB8AC3E}">
        <p14:creationId xmlns:p14="http://schemas.microsoft.com/office/powerpoint/2010/main" val="3586764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9492-72BF-F6ED-10BC-6474A45B7D3C}"/>
              </a:ext>
            </a:extLst>
          </p:cNvPr>
          <p:cNvSpPr>
            <a:spLocks noGrp="1"/>
          </p:cNvSpPr>
          <p:nvPr>
            <p:ph type="title"/>
          </p:nvPr>
        </p:nvSpPr>
        <p:spPr/>
        <p:txBody>
          <a:bodyPr/>
          <a:lstStyle/>
          <a:p>
            <a:pPr rtl="1"/>
            <a:r>
              <a:rPr lang="ar-SA">
                <a:latin typeface="Arial" panose="020B0604020202020204" pitchFamily="34" charset="0"/>
                <a:cs typeface="Arial" panose="020B0604020202020204" pitchFamily="34" charset="0"/>
              </a:rPr>
              <a:t>سياسة </a:t>
            </a:r>
            <a:r>
              <a:rPr lang="en-GB">
                <a:latin typeface="Arial" panose="020B0604020202020204" pitchFamily="34" charset="0"/>
                <a:cs typeface="Arial" panose="020B0604020202020204" pitchFamily="34" charset="0"/>
              </a:rPr>
              <a:t>حماية الطفل</a:t>
            </a:r>
            <a:endParaRPr lang="en-BE">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8A4B03-2327-56D0-94BF-E7DED1FCB044}"/>
              </a:ext>
            </a:extLst>
          </p:cNvPr>
          <p:cNvSpPr txBox="1"/>
          <p:nvPr/>
        </p:nvSpPr>
        <p:spPr>
          <a:xfrm>
            <a:off x="5625970" y="2904951"/>
            <a:ext cx="5323438" cy="646331"/>
          </a:xfrm>
          <a:prstGeom prst="rect">
            <a:avLst/>
          </a:prstGeom>
          <a:noFill/>
        </p:spPr>
        <p:txBody>
          <a:bodyPr wrap="square" rtlCol="0">
            <a:spAutoFit/>
          </a:bodyPr>
          <a:lstStyle/>
          <a:p>
            <a:pPr algn="ctr" rtl="1"/>
            <a:r>
              <a:rPr lang="en-GB" sz="3600" b="1">
                <a:latin typeface="Arial" panose="020B0604020202020204" pitchFamily="34" charset="0"/>
                <a:cs typeface="Arial" panose="020B0604020202020204" pitchFamily="34" charset="0"/>
              </a:rPr>
              <a:t>ماذا تعني</a:t>
            </a:r>
            <a:r>
              <a:rPr lang="ar-SA" sz="3600" b="1">
                <a:latin typeface="Arial" panose="020B0604020202020204" pitchFamily="34" charset="0"/>
                <a:cs typeface="Arial" panose="020B0604020202020204" pitchFamily="34" charset="0"/>
              </a:rPr>
              <a:t> سياسة</a:t>
            </a:r>
            <a:r>
              <a:rPr lang="en-GB" sz="3600" b="1">
                <a:latin typeface="Arial" panose="020B0604020202020204" pitchFamily="34" charset="0"/>
                <a:cs typeface="Arial" panose="020B0604020202020204" pitchFamily="34" charset="0"/>
              </a:rPr>
              <a:t> حماية الطفل؟</a:t>
            </a:r>
            <a:endParaRPr lang="en-BE" sz="3600" b="1">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FAFBCD4-6303-32AA-F3C2-743CBEAFC091}"/>
              </a:ext>
            </a:extLst>
          </p:cNvPr>
          <p:cNvGrpSpPr/>
          <p:nvPr/>
        </p:nvGrpSpPr>
        <p:grpSpPr>
          <a:xfrm>
            <a:off x="1779448" y="2275053"/>
            <a:ext cx="3415887" cy="2678824"/>
            <a:chOff x="1117683" y="2194390"/>
            <a:chExt cx="3415887" cy="2678824"/>
          </a:xfrm>
          <a:solidFill>
            <a:schemeClr val="accent2">
              <a:lumMod val="75000"/>
            </a:schemeClr>
          </a:solidFill>
        </p:grpSpPr>
        <p:sp>
          <p:nvSpPr>
            <p:cNvPr id="5" name="Speech Bubble: Rectangle with Corners Rounded 4">
              <a:extLst>
                <a:ext uri="{FF2B5EF4-FFF2-40B4-BE49-F238E27FC236}">
                  <a16:creationId xmlns:a16="http://schemas.microsoft.com/office/drawing/2014/main" id="{06E43CAC-4401-3D4E-CB1F-E5EE2A22D16F}"/>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085D7066-178B-CE9D-D150-7EF20B8DEB98}"/>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E1E02D4F-3E65-CFF1-F5E2-D7D269BF19E8}"/>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00016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8F873-C36C-BE04-7902-8853F331BFB9}"/>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حماية الطفل</a:t>
            </a:r>
            <a:endParaRPr lang="en-BE">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1F89036-09D2-A706-9072-99B92971427A}"/>
              </a:ext>
            </a:extLst>
          </p:cNvPr>
          <p:cNvSpPr txBox="1"/>
          <p:nvPr/>
        </p:nvSpPr>
        <p:spPr>
          <a:xfrm>
            <a:off x="4464200" y="5002034"/>
            <a:ext cx="6582451" cy="523220"/>
          </a:xfrm>
          <a:prstGeom prst="rect">
            <a:avLst/>
          </a:prstGeom>
          <a:noFill/>
        </p:spPr>
        <p:txBody>
          <a:bodyPr wrap="square">
            <a:spAutoFit/>
          </a:bodyPr>
          <a:lstStyle/>
          <a:p>
            <a:pPr algn="r" rtl="1"/>
            <a:r>
              <a:rPr lang="en-US" sz="14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المصدر: التحالف من أجل حماية الطفل في العمل الإنساني. (2019).</a:t>
            </a:r>
            <a:r>
              <a:rPr lang="en-US" sz="1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المعايير الدنيا لحماية الطفل في العمل الإنساني</a:t>
            </a:r>
          </a:p>
        </p:txBody>
      </p:sp>
      <p:sp>
        <p:nvSpPr>
          <p:cNvPr id="4" name="Rectangle: Rounded Corners 3">
            <a:extLst>
              <a:ext uri="{FF2B5EF4-FFF2-40B4-BE49-F238E27FC236}">
                <a16:creationId xmlns:a16="http://schemas.microsoft.com/office/drawing/2014/main" id="{EA84DEAE-1D80-39BF-2E8C-AD5D1D82D5A7}"/>
              </a:ext>
            </a:extLst>
          </p:cNvPr>
          <p:cNvSpPr/>
          <p:nvPr/>
        </p:nvSpPr>
        <p:spPr>
          <a:xfrm>
            <a:off x="3796835" y="19100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r" rtl="1"/>
            <a:r>
              <a:rPr lang="ar-SA" sz="2800" b="1">
                <a:solidFill>
                  <a:schemeClr val="tx1"/>
                </a:solidFill>
                <a:latin typeface="Calibri" panose="020F0502020204030204" pitchFamily="34" charset="0"/>
                <a:cs typeface="Calibri" panose="020F0502020204030204" pitchFamily="34" charset="0"/>
              </a:rPr>
              <a:t>سياسة حماية</a:t>
            </a:r>
            <a:r>
              <a:rPr lang="en-CA" sz="2800" b="1">
                <a:solidFill>
                  <a:schemeClr val="tx1"/>
                </a:solidFill>
                <a:latin typeface="Calibri" panose="020F0502020204030204" pitchFamily="34" charset="0"/>
                <a:cs typeface="Calibri" panose="020F0502020204030204" pitchFamily="34" charset="0"/>
              </a:rPr>
              <a:t> الطفل</a:t>
            </a:r>
          </a:p>
        </p:txBody>
      </p:sp>
      <p:pic>
        <p:nvPicPr>
          <p:cNvPr id="5" name="Google Shape;98;p8">
            <a:extLst>
              <a:ext uri="{FF2B5EF4-FFF2-40B4-BE49-F238E27FC236}">
                <a16:creationId xmlns:a16="http://schemas.microsoft.com/office/drawing/2014/main" id="{8F8CC0B9-CD15-6FD8-7213-B03DD70C509E}"/>
              </a:ext>
            </a:extLst>
          </p:cNvPr>
          <p:cNvPicPr preferRelativeResize="0"/>
          <p:nvPr/>
        </p:nvPicPr>
        <p:blipFill rotWithShape="1">
          <a:blip r:embed="rId3">
            <a:alphaModFix/>
          </a:blip>
          <a:srcRect/>
          <a:stretch/>
        </p:blipFill>
        <p:spPr>
          <a:xfrm>
            <a:off x="1285963" y="1700488"/>
            <a:ext cx="2772129" cy="3824766"/>
          </a:xfrm>
          <a:prstGeom prst="rect">
            <a:avLst/>
          </a:prstGeom>
          <a:noFill/>
          <a:ln w="9525" cap="flat" cmpd="sng">
            <a:solidFill>
              <a:schemeClr val="accent2">
                <a:lumMod val="75000"/>
              </a:schemeClr>
            </a:solidFill>
            <a:prstDash val="solid"/>
            <a:round/>
            <a:headEnd type="none" w="sm" len="sm"/>
            <a:tailEnd type="none" w="sm" len="sm"/>
          </a:ln>
        </p:spPr>
      </p:pic>
      <p:sp>
        <p:nvSpPr>
          <p:cNvPr id="6" name="TextBox 5">
            <a:extLst>
              <a:ext uri="{FF2B5EF4-FFF2-40B4-BE49-F238E27FC236}">
                <a16:creationId xmlns:a16="http://schemas.microsoft.com/office/drawing/2014/main" id="{48787083-CD0F-55E3-B2E1-5418E429C24B}"/>
              </a:ext>
            </a:extLst>
          </p:cNvPr>
          <p:cNvSpPr txBox="1"/>
          <p:nvPr/>
        </p:nvSpPr>
        <p:spPr>
          <a:xfrm>
            <a:off x="4464200" y="2741707"/>
            <a:ext cx="6568850" cy="1785104"/>
          </a:xfrm>
          <a:prstGeom prst="rect">
            <a:avLst/>
          </a:prstGeom>
          <a:noFill/>
        </p:spPr>
        <p:txBody>
          <a:bodyPr wrap="square">
            <a:spAutoFit/>
          </a:bodyPr>
          <a:lstStyle/>
          <a:p>
            <a:pPr algn="r" rtl="1"/>
            <a:r>
              <a:rPr lang="en-US" sz="2200" dirty="0">
                <a:latin typeface="Calibri" panose="020F0502020204030204" pitchFamily="34" charset="0"/>
                <a:ea typeface="Calibri" panose="020F0502020204030204" pitchFamily="34" charset="0"/>
                <a:cs typeface="Calibri" panose="020F0502020204030204" pitchFamily="34" charset="0"/>
              </a:rPr>
              <a:t>المسؤولية التي تقع على عاتق المنظمات للتأكد من أن موظفيها وعملياتها وبرامجها لا تسبب أي ضرر للأطفال. وهي تشمل سياسة وإجراءات وممارسات لمنع الأطفال من التعرض للأذى من قبل المنظمات الإنسانية بالإضافة إلى خطوات للاستجابة والتحقيق عند حدوث ضرر.</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41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Down 8">
            <a:extLst>
              <a:ext uri="{FF2B5EF4-FFF2-40B4-BE49-F238E27FC236}">
                <a16:creationId xmlns:a16="http://schemas.microsoft.com/office/drawing/2014/main" id="{E7D6DE97-06D7-030B-F2AB-836A710035DA}"/>
              </a:ext>
            </a:extLst>
          </p:cNvPr>
          <p:cNvSpPr/>
          <p:nvPr/>
        </p:nvSpPr>
        <p:spPr>
          <a:xfrm>
            <a:off x="5092302" y="2202945"/>
            <a:ext cx="403761" cy="2719836"/>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2" name="Arrow: Down 11">
            <a:extLst>
              <a:ext uri="{FF2B5EF4-FFF2-40B4-BE49-F238E27FC236}">
                <a16:creationId xmlns:a16="http://schemas.microsoft.com/office/drawing/2014/main" id="{47F638EC-2CD4-C9E0-C350-131CAAA7146A}"/>
              </a:ext>
            </a:extLst>
          </p:cNvPr>
          <p:cNvSpPr/>
          <p:nvPr/>
        </p:nvSpPr>
        <p:spPr>
          <a:xfrm>
            <a:off x="9513313" y="2202945"/>
            <a:ext cx="403761" cy="2719836"/>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 name="Title 2">
            <a:extLst>
              <a:ext uri="{FF2B5EF4-FFF2-40B4-BE49-F238E27FC236}">
                <a16:creationId xmlns:a16="http://schemas.microsoft.com/office/drawing/2014/main" id="{87A8F873-C36C-BE04-7902-8853F331BFB9}"/>
              </a:ext>
            </a:extLst>
          </p:cNvPr>
          <p:cNvSpPr>
            <a:spLocks noGrp="1"/>
          </p:cNvSpPr>
          <p:nvPr>
            <p:ph type="title"/>
          </p:nvPr>
        </p:nvSpPr>
        <p:spPr/>
        <p:txBody>
          <a:bodyPr/>
          <a:lstStyle/>
          <a:p>
            <a:pPr rtl="1"/>
            <a:r>
              <a:rPr lang="en-GB">
                <a:highlight>
                  <a:srgbClr val="FFFF00"/>
                </a:highlight>
                <a:latin typeface="Calibri" panose="020F0502020204030204" pitchFamily="34" charset="0"/>
                <a:cs typeface="Calibri" panose="020F0502020204030204" pitchFamily="34" charset="0"/>
              </a:rPr>
              <a:t>حماية الطفل</a:t>
            </a:r>
            <a:endParaRPr lang="en-BE">
              <a:highlight>
                <a:srgbClr val="FFFF00"/>
              </a:highligh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891D12-8F88-8F6D-7422-0D817D125502}"/>
              </a:ext>
            </a:extLst>
          </p:cNvPr>
          <p:cNvSpPr txBox="1"/>
          <p:nvPr/>
        </p:nvSpPr>
        <p:spPr>
          <a:xfrm>
            <a:off x="6923565" y="5081861"/>
            <a:ext cx="4177159" cy="369332"/>
          </a:xfrm>
          <a:prstGeom prst="rect">
            <a:avLst/>
          </a:prstGeom>
          <a:noFill/>
        </p:spPr>
        <p:txBody>
          <a:bodyPr wrap="square" rtlCol="0">
            <a:spAutoFit/>
          </a:bodyPr>
          <a:lstStyle/>
          <a:p>
            <a:pPr algn="ctr" rtl="1"/>
            <a:r>
              <a:rPr lang="en-GB">
                <a:latin typeface="Calibri" panose="020F0502020204030204" pitchFamily="34" charset="0"/>
                <a:cs typeface="Calibri" panose="020F0502020204030204" pitchFamily="34" charset="0"/>
              </a:rPr>
              <a:t>الموظفين والعمليات والبرامج لا </a:t>
            </a:r>
            <a:r>
              <a:rPr lang="ar-SA">
                <a:latin typeface="Calibri" panose="020F0502020204030204" pitchFamily="34" charset="0"/>
                <a:cs typeface="Calibri" panose="020F0502020204030204" pitchFamily="34" charset="0"/>
              </a:rPr>
              <a:t>تسبب الأذى</a:t>
            </a:r>
            <a:r>
              <a:rPr lang="en-GB">
                <a:latin typeface="Calibri" panose="020F0502020204030204" pitchFamily="34" charset="0"/>
                <a:cs typeface="Calibri" panose="020F0502020204030204" pitchFamily="34" charset="0"/>
              </a:rPr>
              <a:t> </a:t>
            </a:r>
            <a:r>
              <a:rPr lang="ar-SA">
                <a:latin typeface="Calibri" panose="020F0502020204030204" pitchFamily="34" charset="0"/>
                <a:cs typeface="Calibri" panose="020F0502020204030204" pitchFamily="34" charset="0"/>
              </a:rPr>
              <a:t>لل</a:t>
            </a:r>
            <a:r>
              <a:rPr lang="en-GB">
                <a:latin typeface="Calibri" panose="020F0502020204030204" pitchFamily="34" charset="0"/>
                <a:cs typeface="Calibri" panose="020F0502020204030204" pitchFamily="34" charset="0"/>
              </a:rPr>
              <a:t>أطفال</a:t>
            </a:r>
            <a:r>
              <a:rPr lang="en-GB">
                <a:latin typeface="Arial" panose="020B0604020202020204" pitchFamily="34" charset="0"/>
                <a:cs typeface="Arial" panose="020B0604020202020204" pitchFamily="34" charset="0"/>
              </a:rPr>
              <a:t>!</a:t>
            </a:r>
            <a:endParaRPr lang="en-BE">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9A3EFD-F6B6-106C-4328-62E8C498FC22}"/>
              </a:ext>
            </a:extLst>
          </p:cNvPr>
          <p:cNvSpPr txBox="1"/>
          <p:nvPr/>
        </p:nvSpPr>
        <p:spPr>
          <a:xfrm>
            <a:off x="7883930" y="1515923"/>
            <a:ext cx="3258766" cy="461665"/>
          </a:xfrm>
          <a:prstGeom prst="rect">
            <a:avLst/>
          </a:prstGeom>
          <a:noFill/>
        </p:spPr>
        <p:txBody>
          <a:bodyPr wrap="square" rtlCol="0">
            <a:spAutoFit/>
          </a:bodyPr>
          <a:lstStyle/>
          <a:p>
            <a:pPr algn="ctr" rtl="1"/>
            <a:r>
              <a:rPr lang="ar-SA" sz="2400" b="1">
                <a:latin typeface="Calibri" panose="020F0502020204030204" pitchFamily="34" charset="0"/>
                <a:cs typeface="Calibri" panose="020F0502020204030204" pitchFamily="34" charset="0"/>
              </a:rPr>
              <a:t>ال</a:t>
            </a:r>
            <a:r>
              <a:rPr lang="en-GB" sz="2400" b="1">
                <a:latin typeface="Calibri" panose="020F0502020204030204" pitchFamily="34" charset="0"/>
                <a:cs typeface="Calibri" panose="020F0502020204030204" pitchFamily="34" charset="0"/>
              </a:rPr>
              <a:t>وقاية</a:t>
            </a:r>
            <a:endParaRPr lang="en-BE" sz="2400" b="1">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DF2ACE8-CC73-E61D-1E64-36F7604245DF}"/>
              </a:ext>
            </a:extLst>
          </p:cNvPr>
          <p:cNvSpPr txBox="1"/>
          <p:nvPr/>
        </p:nvSpPr>
        <p:spPr>
          <a:xfrm>
            <a:off x="2739509" y="5141979"/>
            <a:ext cx="3758453" cy="369332"/>
          </a:xfrm>
          <a:prstGeom prst="rect">
            <a:avLst/>
          </a:prstGeom>
          <a:noFill/>
        </p:spPr>
        <p:txBody>
          <a:bodyPr wrap="square" rtlCol="0">
            <a:spAutoFit/>
          </a:bodyPr>
          <a:lstStyle/>
          <a:p>
            <a:pPr algn="ctr" rtl="1"/>
            <a:r>
              <a:rPr lang="en-GB">
                <a:latin typeface="Calibri" panose="020F0502020204030204" pitchFamily="34" charset="0"/>
                <a:cs typeface="Calibri" panose="020F0502020204030204" pitchFamily="34" charset="0"/>
              </a:rPr>
              <a:t>الاستجابة والتحقيق عند حدوث </a:t>
            </a:r>
            <a:r>
              <a:rPr lang="ar-SA">
                <a:latin typeface="Calibri" panose="020F0502020204030204" pitchFamily="34" charset="0"/>
                <a:cs typeface="Calibri" panose="020F0502020204030204" pitchFamily="34" charset="0"/>
              </a:rPr>
              <a:t>الأذى</a:t>
            </a:r>
            <a:r>
              <a:rPr lang="en-GB">
                <a:latin typeface="Calibri" panose="020F0502020204030204" pitchFamily="34" charset="0"/>
                <a:cs typeface="Calibri" panose="020F0502020204030204" pitchFamily="34" charset="0"/>
              </a:rPr>
              <a:t> للأطفال</a:t>
            </a:r>
            <a:endParaRPr lang="en-BE">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729DC4D-B3BB-1073-748A-B21498178387}"/>
              </a:ext>
            </a:extLst>
          </p:cNvPr>
          <p:cNvSpPr txBox="1"/>
          <p:nvPr/>
        </p:nvSpPr>
        <p:spPr>
          <a:xfrm>
            <a:off x="3664799" y="1581544"/>
            <a:ext cx="3258766" cy="461665"/>
          </a:xfrm>
          <a:prstGeom prst="rect">
            <a:avLst/>
          </a:prstGeom>
          <a:noFill/>
        </p:spPr>
        <p:txBody>
          <a:bodyPr wrap="square" rtlCol="0">
            <a:spAutoFit/>
          </a:bodyPr>
          <a:lstStyle/>
          <a:p>
            <a:pPr algn="ctr" rtl="1"/>
            <a:r>
              <a:rPr lang="ar-SA" sz="2400" b="1">
                <a:latin typeface="Calibri" panose="020F0502020204030204" pitchFamily="34" charset="0"/>
                <a:cs typeface="Calibri" panose="020F0502020204030204" pitchFamily="34" charset="0"/>
              </a:rPr>
              <a:t>الاستجابة</a:t>
            </a:r>
            <a:endParaRPr lang="en-BE" sz="2400" b="1">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3D06D2FA-8AD4-49BD-0E38-F575C8EB9543}"/>
              </a:ext>
            </a:extLst>
          </p:cNvPr>
          <p:cNvSpPr/>
          <p:nvPr/>
        </p:nvSpPr>
        <p:spPr>
          <a:xfrm>
            <a:off x="6861516" y="2447074"/>
            <a:ext cx="4483061" cy="1833321"/>
          </a:xfrm>
          <a:prstGeom prst="roundRect">
            <a:avLst/>
          </a:prstGeom>
          <a:solidFill>
            <a:schemeClr val="bg1"/>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سياسة حماية الطفل</a:t>
            </a: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سياسة</a:t>
            </a:r>
            <a:r>
              <a:rPr lang="ar-SA">
                <a:solidFill>
                  <a:schemeClr val="tx1"/>
                </a:solidFill>
                <a:latin typeface="Calibri" panose="020F0502020204030204" pitchFamily="34" charset="0"/>
                <a:cs typeface="Calibri" panose="020F0502020204030204" pitchFamily="34" charset="0"/>
              </a:rPr>
              <a:t> منع الاستغلال والاعتداء الجنسيين</a:t>
            </a:r>
            <a:endParaRPr lang="en-GB">
              <a:solidFill>
                <a:schemeClr val="tx1"/>
              </a:solidFill>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إجراءات التشغيل القياسية</a:t>
            </a: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مدونة قواعد السلوك</a:t>
            </a: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رفع مستوى الوعي حول كيفية الإبلاغ</a:t>
            </a:r>
            <a:endParaRPr lang="en-BE">
              <a:solidFill>
                <a:schemeClr val="tx1"/>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FC1F7EC4-B1FD-683F-2579-DA7823EB13E6}"/>
              </a:ext>
            </a:extLst>
          </p:cNvPr>
          <p:cNvSpPr/>
          <p:nvPr/>
        </p:nvSpPr>
        <p:spPr>
          <a:xfrm>
            <a:off x="3038286" y="2447073"/>
            <a:ext cx="3459676" cy="1833321"/>
          </a:xfrm>
          <a:prstGeom prst="roundRect">
            <a:avLst/>
          </a:prstGeom>
          <a:solidFill>
            <a:schemeClr val="bg1"/>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آلية الاستجابة للشكاوى</a:t>
            </a: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الإبلاغ السري</a:t>
            </a:r>
          </a:p>
          <a:p>
            <a:pPr marL="285750" indent="-285750" algn="r" rtl="1">
              <a:buFont typeface="Arial" panose="020B0604020202020204" pitchFamily="34" charset="0"/>
              <a:buChar char="•"/>
            </a:pPr>
            <a:r>
              <a:rPr lang="ar-SA">
                <a:solidFill>
                  <a:schemeClr val="tx1"/>
                </a:solidFill>
                <a:latin typeface="Calibri" panose="020F0502020204030204" pitchFamily="34" charset="0"/>
                <a:cs typeface="Calibri" panose="020F0502020204030204" pitchFamily="34" charset="0"/>
              </a:rPr>
              <a:t>ال</a:t>
            </a:r>
            <a:r>
              <a:rPr lang="en-GB">
                <a:solidFill>
                  <a:schemeClr val="tx1"/>
                </a:solidFill>
                <a:latin typeface="Calibri" panose="020F0502020204030204" pitchFamily="34" charset="0"/>
                <a:cs typeface="Calibri" panose="020F0502020204030204" pitchFamily="34" charset="0"/>
              </a:rPr>
              <a:t>تحقيق </a:t>
            </a:r>
            <a:r>
              <a:rPr lang="ar-SA">
                <a:solidFill>
                  <a:schemeClr val="tx1"/>
                </a:solidFill>
                <a:latin typeface="Calibri" panose="020F0502020204030204" pitchFamily="34" charset="0"/>
                <a:cs typeface="Calibri" panose="020F0502020204030204" pitchFamily="34" charset="0"/>
              </a:rPr>
              <a:t>ال</a:t>
            </a:r>
            <a:r>
              <a:rPr lang="en-GB">
                <a:solidFill>
                  <a:schemeClr val="tx1"/>
                </a:solidFill>
                <a:latin typeface="Calibri" panose="020F0502020204030204" pitchFamily="34" charset="0"/>
                <a:cs typeface="Calibri" panose="020F0502020204030204" pitchFamily="34" charset="0"/>
              </a:rPr>
              <a:t>داخلي</a:t>
            </a:r>
          </a:p>
          <a:p>
            <a:pPr marL="285750" indent="-285750" algn="r" rtl="1">
              <a:buFont typeface="Arial" panose="020B0604020202020204" pitchFamily="34" charset="0"/>
              <a:buChar char="•"/>
            </a:pPr>
            <a:r>
              <a:rPr lang="en-GB">
                <a:solidFill>
                  <a:schemeClr val="tx1"/>
                </a:solidFill>
                <a:latin typeface="Calibri" panose="020F0502020204030204" pitchFamily="34" charset="0"/>
                <a:cs typeface="Calibri" panose="020F0502020204030204" pitchFamily="34" charset="0"/>
              </a:rPr>
              <a:t>ا</a:t>
            </a:r>
            <a:r>
              <a:rPr lang="ar-SA">
                <a:solidFill>
                  <a:schemeClr val="tx1"/>
                </a:solidFill>
                <a:latin typeface="Calibri" panose="020F0502020204030204" pitchFamily="34" charset="0"/>
                <a:cs typeface="Calibri" panose="020F0502020204030204" pitchFamily="34" charset="0"/>
              </a:rPr>
              <a:t>لا</a:t>
            </a:r>
            <a:r>
              <a:rPr lang="en-GB">
                <a:solidFill>
                  <a:schemeClr val="tx1"/>
                </a:solidFill>
                <a:latin typeface="Calibri" panose="020F0502020204030204" pitchFamily="34" charset="0"/>
                <a:cs typeface="Calibri" panose="020F0502020204030204" pitchFamily="34" charset="0"/>
              </a:rPr>
              <a:t>ستجابة </a:t>
            </a:r>
            <a:r>
              <a:rPr lang="ar-SA">
                <a:solidFill>
                  <a:schemeClr val="tx1"/>
                </a:solidFill>
                <a:latin typeface="Calibri" panose="020F0502020204030204" pitchFamily="34" charset="0"/>
                <a:cs typeface="Calibri" panose="020F0502020204030204" pitchFamily="34" charset="0"/>
              </a:rPr>
              <a:t>ل</a:t>
            </a:r>
            <a:r>
              <a:rPr lang="en-GB">
                <a:solidFill>
                  <a:schemeClr val="tx1"/>
                </a:solidFill>
                <a:latin typeface="Calibri" panose="020F0502020204030204" pitchFamily="34" charset="0"/>
                <a:cs typeface="Calibri" panose="020F0502020204030204" pitchFamily="34" charset="0"/>
              </a:rPr>
              <a:t>حماية الطفل</a:t>
            </a:r>
            <a:endParaRPr lang="en-BE">
              <a:solidFill>
                <a:schemeClr val="tx1"/>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CE560452-A00C-A4B2-2BEF-A15F380208B8}"/>
              </a:ext>
            </a:extLst>
          </p:cNvPr>
          <p:cNvGrpSpPr/>
          <p:nvPr/>
        </p:nvGrpSpPr>
        <p:grpSpPr>
          <a:xfrm>
            <a:off x="746970" y="2342101"/>
            <a:ext cx="1619625" cy="2173795"/>
            <a:chOff x="5438539" y="7646118"/>
            <a:chExt cx="814830" cy="1093633"/>
          </a:xfrm>
          <a:solidFill>
            <a:schemeClr val="accent2">
              <a:lumMod val="75000"/>
            </a:schemeClr>
          </a:solidFill>
        </p:grpSpPr>
        <p:sp>
          <p:nvSpPr>
            <p:cNvPr id="16" name="Round Same Side Corner Rectangle 21">
              <a:extLst>
                <a:ext uri="{FF2B5EF4-FFF2-40B4-BE49-F238E27FC236}">
                  <a16:creationId xmlns:a16="http://schemas.microsoft.com/office/drawing/2014/main" id="{FF2BF6A5-57DC-4C46-5EF3-732009F0D1D5}"/>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7" name="Oval 16">
              <a:extLst>
                <a:ext uri="{FF2B5EF4-FFF2-40B4-BE49-F238E27FC236}">
                  <a16:creationId xmlns:a16="http://schemas.microsoft.com/office/drawing/2014/main" id="{9041F189-1344-35EA-A19D-721FACCA132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8" name="Round Same Side Corner Rectangle 23">
              <a:extLst>
                <a:ext uri="{FF2B5EF4-FFF2-40B4-BE49-F238E27FC236}">
                  <a16:creationId xmlns:a16="http://schemas.microsoft.com/office/drawing/2014/main" id="{0583996D-2066-BA3A-D94F-64827AF54657}"/>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9" name="Oval 18">
              <a:extLst>
                <a:ext uri="{FF2B5EF4-FFF2-40B4-BE49-F238E27FC236}">
                  <a16:creationId xmlns:a16="http://schemas.microsoft.com/office/drawing/2014/main" id="{24636E82-ECAB-DCA1-8CE7-9DD9E821CCEE}"/>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0" name="Round Same Side Corner Rectangle 25">
              <a:extLst>
                <a:ext uri="{FF2B5EF4-FFF2-40B4-BE49-F238E27FC236}">
                  <a16:creationId xmlns:a16="http://schemas.microsoft.com/office/drawing/2014/main" id="{B5035E8C-8C11-6FBB-EEC0-C9D82A842614}"/>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21" name="Round Same Side Corner Rectangle 26">
              <a:extLst>
                <a:ext uri="{FF2B5EF4-FFF2-40B4-BE49-F238E27FC236}">
                  <a16:creationId xmlns:a16="http://schemas.microsoft.com/office/drawing/2014/main" id="{204428AB-01A9-43C7-27C2-37AF059F6A5D}"/>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spTree>
    <p:extLst>
      <p:ext uri="{BB962C8B-B14F-4D97-AF65-F5344CB8AC3E}">
        <p14:creationId xmlns:p14="http://schemas.microsoft.com/office/powerpoint/2010/main" val="408339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cxnSp>
        <p:nvCxnSpPr>
          <p:cNvPr id="266" name="Google Shape;266;p4"/>
          <p:cNvCxnSpPr/>
          <p:nvPr/>
        </p:nvCxnSpPr>
        <p:spPr>
          <a:xfrm>
            <a:off x="7911764" y="599300"/>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267" name="Google Shape;267;p4"/>
          <p:cNvSpPr txBox="1"/>
          <p:nvPr/>
        </p:nvSpPr>
        <p:spPr>
          <a:xfrm>
            <a:off x="8194089" y="306913"/>
            <a:ext cx="3431848" cy="64629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Clr>
                <a:schemeClr val="lt1"/>
              </a:buClr>
              <a:buSzPts val="1800"/>
              <a:buFont typeface="Helvetica Neue"/>
              <a:buNone/>
            </a:pPr>
            <a:r>
              <a:rPr lang="ar-SA" b="1">
                <a:solidFill>
                  <a:schemeClr val="lt1"/>
                </a:solidFill>
                <a:latin typeface="Calibri" panose="020F0502020204030204" pitchFamily="34" charset="0"/>
                <a:ea typeface="Helvetica Neue"/>
                <a:cs typeface="Calibri" panose="020F0502020204030204" pitchFamily="34" charset="0"/>
                <a:sym typeface="Helvetica Neue"/>
              </a:rPr>
              <a:t>ا</a:t>
            </a:r>
            <a:r>
              <a:rPr lang="en-US" b="1">
                <a:solidFill>
                  <a:schemeClr val="lt1"/>
                </a:solidFill>
                <a:latin typeface="Calibri" panose="020F0502020204030204" pitchFamily="34" charset="0"/>
                <a:ea typeface="Helvetica Neue"/>
                <a:cs typeface="Calibri" panose="020F0502020204030204" pitchFamily="34" charset="0"/>
                <a:sym typeface="Helvetica Neue"/>
              </a:rPr>
              <a:t>فت</a:t>
            </a:r>
            <a:r>
              <a:rPr lang="ar-SA" b="1">
                <a:solidFill>
                  <a:schemeClr val="lt1"/>
                </a:solidFill>
                <a:latin typeface="Calibri" panose="020F0502020204030204" pitchFamily="34" charset="0"/>
                <a:ea typeface="Helvetica Neue"/>
                <a:cs typeface="Calibri" panose="020F0502020204030204" pitchFamily="34" charset="0"/>
                <a:sym typeface="Helvetica Neue"/>
              </a:rPr>
              <a:t>تا</a:t>
            </a:r>
            <a:r>
              <a:rPr lang="en-US" b="1">
                <a:solidFill>
                  <a:schemeClr val="lt1"/>
                </a:solidFill>
                <a:latin typeface="Calibri" panose="020F0502020204030204" pitchFamily="34" charset="0"/>
                <a:ea typeface="Helvetica Neue"/>
                <a:cs typeface="Calibri" panose="020F0502020204030204" pitchFamily="34" charset="0"/>
                <a:sym typeface="Helvetica Neue"/>
              </a:rPr>
              <a:t>ح الوحدة</a:t>
            </a:r>
            <a:endParaRPr b="1">
              <a:latin typeface="Calibri" panose="020F0502020204030204" pitchFamily="34" charset="0"/>
              <a:cs typeface="Calibri" panose="020F0502020204030204" pitchFamily="34" charset="0"/>
            </a:endParaRPr>
          </a:p>
          <a:p>
            <a:pPr marL="0" marR="0" lvl="0" indent="0" algn="ctr" rtl="1">
              <a:spcBef>
                <a:spcPts val="0"/>
              </a:spcBef>
              <a:spcAft>
                <a:spcPts val="0"/>
              </a:spcAft>
              <a:buClr>
                <a:schemeClr val="lt1"/>
              </a:buClr>
              <a:buSzPts val="1800"/>
              <a:buFont typeface="Helvetica Neue"/>
              <a:buNone/>
            </a:pPr>
            <a:r>
              <a:rPr lang="ar-SA" i="1">
                <a:solidFill>
                  <a:schemeClr val="lt1"/>
                </a:solidFill>
                <a:latin typeface="Calibri" panose="020F0502020204030204" pitchFamily="34" charset="0"/>
                <a:ea typeface="Helvetica Neue"/>
                <a:cs typeface="Calibri" panose="020F0502020204030204" pitchFamily="34" charset="0"/>
                <a:sym typeface="Helvetica Neue"/>
              </a:rPr>
              <a:t>٤٥</a:t>
            </a:r>
            <a:r>
              <a:rPr lang="en-US" i="1">
                <a:solidFill>
                  <a:schemeClr val="lt1"/>
                </a:solidFill>
                <a:latin typeface="Calibri" panose="020F0502020204030204" pitchFamily="34" charset="0"/>
                <a:ea typeface="Helvetica Neue"/>
                <a:cs typeface="Calibri" panose="020F0502020204030204" pitchFamily="34" charset="0"/>
                <a:sym typeface="Helvetica Neue"/>
              </a:rPr>
              <a:t>دقيقة</a:t>
            </a:r>
            <a:endParaRPr i="1">
              <a:solidFill>
                <a:schemeClr val="lt1"/>
              </a:solidFill>
              <a:latin typeface="Calibri" panose="020F0502020204030204" pitchFamily="34" charset="0"/>
              <a:ea typeface="Calibri"/>
              <a:cs typeface="Calibri" panose="020F0502020204030204" pitchFamily="34" charset="0"/>
              <a:sym typeface="Calibri"/>
            </a:endParaRPr>
          </a:p>
        </p:txBody>
      </p:sp>
      <p:sp>
        <p:nvSpPr>
          <p:cNvPr id="268" name="Google Shape;268;p4"/>
          <p:cNvSpPr txBox="1"/>
          <p:nvPr/>
        </p:nvSpPr>
        <p:spPr>
          <a:xfrm>
            <a:off x="6220286" y="1872568"/>
            <a:ext cx="1349407"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Clr>
                <a:schemeClr val="lt1"/>
              </a:buClr>
              <a:buSzPts val="20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استراحة</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69" name="Google Shape;269;p4"/>
          <p:cNvSpPr txBox="1"/>
          <p:nvPr/>
        </p:nvSpPr>
        <p:spPr>
          <a:xfrm>
            <a:off x="8194088" y="1133924"/>
            <a:ext cx="3431853" cy="64629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Clr>
                <a:schemeClr val="lt1"/>
              </a:buClr>
              <a:buSzPts val="1800"/>
              <a:buFont typeface="Helvetica Neue"/>
              <a:buNone/>
            </a:pPr>
            <a:r>
              <a:rPr lang="en-GB" b="1">
                <a:solidFill>
                  <a:schemeClr val="lt1"/>
                </a:solidFill>
                <a:latin typeface="Calibri" panose="020F0502020204030204" pitchFamily="34" charset="0"/>
                <a:ea typeface="Helvetica Neue"/>
                <a:cs typeface="Calibri" panose="020F0502020204030204" pitchFamily="34" charset="0"/>
                <a:sym typeface="Helvetica Neue"/>
              </a:rPr>
              <a:t>ما هو الوعي الذاتي وكيف يمكنني زيادته؟</a:t>
            </a:r>
          </a:p>
          <a:p>
            <a:pPr marL="0" marR="0" lvl="0" indent="0" algn="ctr" rtl="1">
              <a:spcBef>
                <a:spcPts val="0"/>
              </a:spcBef>
              <a:spcAft>
                <a:spcPts val="0"/>
              </a:spcAft>
              <a:buClr>
                <a:schemeClr val="lt1"/>
              </a:buClr>
              <a:buSzPts val="1800"/>
              <a:buFont typeface="Helvetica Neue"/>
              <a:buNone/>
            </a:pPr>
            <a:r>
              <a:rPr lang="en-GB" i="1">
                <a:solidFill>
                  <a:schemeClr val="lt1"/>
                </a:solidFill>
                <a:latin typeface="Calibri" panose="020F0502020204030204" pitchFamily="34" charset="0"/>
                <a:ea typeface="Helvetica Neue"/>
                <a:cs typeface="Calibri" panose="020F0502020204030204" pitchFamily="34" charset="0"/>
                <a:sym typeface="Helvetica Neue"/>
              </a:rPr>
              <a:t>ساع</a:t>
            </a:r>
            <a:r>
              <a:rPr lang="ar-SA" i="1">
                <a:solidFill>
                  <a:schemeClr val="lt1"/>
                </a:solidFill>
                <a:latin typeface="Calibri" panose="020F0502020204030204" pitchFamily="34" charset="0"/>
                <a:ea typeface="Helvetica Neue"/>
                <a:cs typeface="Calibri" panose="020F0502020204030204" pitchFamily="34" charset="0"/>
                <a:sym typeface="Helvetica Neue"/>
              </a:rPr>
              <a:t>تين</a:t>
            </a:r>
            <a:endParaRPr>
              <a:latin typeface="Calibri" panose="020F0502020204030204" pitchFamily="34" charset="0"/>
              <a:cs typeface="Calibri" panose="020F0502020204030204" pitchFamily="34" charset="0"/>
            </a:endParaRPr>
          </a:p>
        </p:txBody>
      </p:sp>
      <p:sp>
        <p:nvSpPr>
          <p:cNvPr id="270" name="Google Shape;270;p4"/>
          <p:cNvSpPr txBox="1"/>
          <p:nvPr/>
        </p:nvSpPr>
        <p:spPr>
          <a:xfrm>
            <a:off x="6255494" y="3273382"/>
            <a:ext cx="1349407"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Clr>
                <a:schemeClr val="lt1"/>
              </a:buClr>
              <a:buSzPts val="2000"/>
              <a:buFont typeface="Helvetica Neue"/>
              <a:buNone/>
            </a:pPr>
            <a:r>
              <a:rPr lang="ar-SA" b="1">
                <a:solidFill>
                  <a:schemeClr val="lt1"/>
                </a:solidFill>
                <a:latin typeface="Arial" panose="020B0604020202020204" pitchFamily="34" charset="0"/>
                <a:ea typeface="Helvetica Neue"/>
                <a:cs typeface="Arial" panose="020B0604020202020204" pitchFamily="34" charset="0"/>
                <a:sym typeface="Helvetica Neue"/>
              </a:rPr>
              <a:t>ال</a:t>
            </a:r>
            <a:r>
              <a:rPr lang="en-US" b="1">
                <a:solidFill>
                  <a:schemeClr val="lt1"/>
                </a:solidFill>
                <a:latin typeface="Arial" panose="020B0604020202020204" pitchFamily="34" charset="0"/>
                <a:ea typeface="Helvetica Neue"/>
                <a:cs typeface="Arial" panose="020B0604020202020204" pitchFamily="34" charset="0"/>
                <a:sym typeface="Helvetica Neue"/>
              </a:rPr>
              <a:t>غداء</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71" name="Google Shape;271;p4"/>
          <p:cNvSpPr txBox="1"/>
          <p:nvPr/>
        </p:nvSpPr>
        <p:spPr>
          <a:xfrm>
            <a:off x="6246968" y="4689932"/>
            <a:ext cx="1349407"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Clr>
                <a:schemeClr val="lt1"/>
              </a:buClr>
              <a:buSzPts val="2000"/>
              <a:buFont typeface="Helvetica Neue"/>
              <a:buNone/>
            </a:pPr>
            <a:r>
              <a:rPr lang="en-US" b="1">
                <a:solidFill>
                  <a:schemeClr val="lt1"/>
                </a:solidFill>
                <a:latin typeface="Arial" panose="020B0604020202020204" pitchFamily="34" charset="0"/>
                <a:ea typeface="Helvetica Neue"/>
                <a:cs typeface="Arial" panose="020B0604020202020204" pitchFamily="34" charset="0"/>
                <a:sym typeface="Helvetica Neue"/>
              </a:rPr>
              <a:t>استراحة</a:t>
            </a:r>
            <a:endParaRPr b="1" i="1">
              <a:solidFill>
                <a:schemeClr val="lt1"/>
              </a:solidFill>
              <a:latin typeface="Arial" panose="020B0604020202020204" pitchFamily="34" charset="0"/>
              <a:ea typeface="Calibri"/>
              <a:cs typeface="Arial" panose="020B0604020202020204" pitchFamily="34" charset="0"/>
              <a:sym typeface="Calibri"/>
            </a:endParaRPr>
          </a:p>
        </p:txBody>
      </p:sp>
      <p:sp>
        <p:nvSpPr>
          <p:cNvPr id="272" name="Google Shape;272;p4"/>
          <p:cNvSpPr txBox="1"/>
          <p:nvPr/>
        </p:nvSpPr>
        <p:spPr>
          <a:xfrm>
            <a:off x="8194090" y="2286374"/>
            <a:ext cx="3431854" cy="64629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Clr>
                <a:schemeClr val="lt1"/>
              </a:buClr>
              <a:buSzPts val="1800"/>
              <a:buFont typeface="Helvetica Neue"/>
              <a:buNone/>
            </a:pPr>
            <a:r>
              <a:rPr lang="en-US" b="1">
                <a:solidFill>
                  <a:schemeClr val="lt1"/>
                </a:solidFill>
                <a:latin typeface="Calibri" panose="020F0502020204030204" pitchFamily="34" charset="0"/>
                <a:ea typeface="Helvetica Neue"/>
                <a:cs typeface="Calibri" panose="020F0502020204030204" pitchFamily="34" charset="0"/>
                <a:sym typeface="Helvetica Neue"/>
              </a:rPr>
              <a:t>كيف يمكنني دعم التنوع والشمول؟</a:t>
            </a:r>
            <a:endParaRPr lang="ar-SA" b="1">
              <a:solidFill>
                <a:schemeClr val="lt1"/>
              </a:solidFill>
              <a:latin typeface="Calibri" panose="020F0502020204030204" pitchFamily="34" charset="0"/>
              <a:ea typeface="Helvetica Neue"/>
              <a:cs typeface="Calibri" panose="020F0502020204030204" pitchFamily="34" charset="0"/>
              <a:sym typeface="Helvetica Neue"/>
            </a:endParaRPr>
          </a:p>
          <a:p>
            <a:pPr marL="0" marR="0" lvl="0" indent="0" algn="ctr" rtl="1">
              <a:spcBef>
                <a:spcPts val="0"/>
              </a:spcBef>
              <a:spcAft>
                <a:spcPts val="0"/>
              </a:spcAft>
              <a:buClr>
                <a:schemeClr val="lt1"/>
              </a:buClr>
              <a:buSzPts val="1800"/>
              <a:buFont typeface="Helvetica Neue"/>
              <a:buNone/>
            </a:pPr>
            <a:r>
              <a:rPr lang="ar-SA" i="1">
                <a:solidFill>
                  <a:schemeClr val="lt1"/>
                </a:solidFill>
                <a:latin typeface="Calibri" panose="020F0502020204030204" pitchFamily="34" charset="0"/>
                <a:ea typeface="Helvetica Neue"/>
                <a:cs typeface="Calibri" panose="020F0502020204030204" pitchFamily="34" charset="0"/>
                <a:sym typeface="Helvetica Neue"/>
              </a:rPr>
              <a:t>ساعة</a:t>
            </a:r>
            <a:endParaRPr lang="ar-SA" i="1">
              <a:solidFill>
                <a:schemeClr val="lt1"/>
              </a:solidFill>
              <a:latin typeface="Calibri" panose="020F0502020204030204" pitchFamily="34" charset="0"/>
              <a:ea typeface="Calibri"/>
              <a:cs typeface="Calibri" panose="020F0502020204030204" pitchFamily="34" charset="0"/>
              <a:sym typeface="Calibri"/>
            </a:endParaRPr>
          </a:p>
        </p:txBody>
      </p:sp>
      <p:sp>
        <p:nvSpPr>
          <p:cNvPr id="273" name="Google Shape;273;p4"/>
          <p:cNvSpPr txBox="1"/>
          <p:nvPr/>
        </p:nvSpPr>
        <p:spPr>
          <a:xfrm>
            <a:off x="8234118" y="5946007"/>
            <a:ext cx="3391818" cy="64629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Clr>
                <a:schemeClr val="lt1"/>
              </a:buClr>
              <a:buSzPts val="2000"/>
              <a:buFont typeface="Helvetica Neue"/>
              <a:buNone/>
            </a:pPr>
            <a:r>
              <a:rPr lang="en-CA" b="1">
                <a:solidFill>
                  <a:schemeClr val="lt1"/>
                </a:solidFill>
                <a:latin typeface="Calibri" panose="020F0502020204030204" pitchFamily="34" charset="0"/>
                <a:ea typeface="Helvetica Neue"/>
                <a:cs typeface="Calibri" panose="020F0502020204030204" pitchFamily="34" charset="0"/>
                <a:sym typeface="Helvetica Neue"/>
              </a:rPr>
              <a:t>إغلاق</a:t>
            </a:r>
            <a:r>
              <a:rPr lang="ar-SA" b="1">
                <a:solidFill>
                  <a:schemeClr val="lt1"/>
                </a:solidFill>
                <a:latin typeface="Calibri" panose="020F0502020204030204" pitchFamily="34" charset="0"/>
                <a:ea typeface="Helvetica Neue"/>
                <a:cs typeface="Calibri" panose="020F0502020204030204" pitchFamily="34" charset="0"/>
                <a:sym typeface="Helvetica Neue"/>
              </a:rPr>
              <a:t> الوحدة</a:t>
            </a:r>
            <a:endParaRPr b="1">
              <a:latin typeface="Calibri" panose="020F0502020204030204" pitchFamily="34" charset="0"/>
              <a:cs typeface="Calibri" panose="020F0502020204030204" pitchFamily="34" charset="0"/>
            </a:endParaRPr>
          </a:p>
          <a:p>
            <a:pPr marL="0" marR="0" lvl="0" indent="0" algn="ctr" rtl="1">
              <a:spcBef>
                <a:spcPts val="0"/>
              </a:spcBef>
              <a:spcAft>
                <a:spcPts val="0"/>
              </a:spcAft>
              <a:buClr>
                <a:schemeClr val="lt1"/>
              </a:buClr>
              <a:buSzPts val="2000"/>
              <a:buFont typeface="Helvetica Neue"/>
              <a:buNone/>
            </a:pPr>
            <a:r>
              <a:rPr lang="ar-SA" i="1">
                <a:solidFill>
                  <a:schemeClr val="lt1"/>
                </a:solidFill>
                <a:latin typeface="Calibri" panose="020F0502020204030204" pitchFamily="34" charset="0"/>
                <a:ea typeface="Helvetica Neue"/>
                <a:cs typeface="Calibri" panose="020F0502020204030204" pitchFamily="34" charset="0"/>
                <a:sym typeface="Helvetica Neue"/>
              </a:rPr>
              <a:t>٣٠ </a:t>
            </a:r>
            <a:r>
              <a:rPr lang="en-US" i="1">
                <a:solidFill>
                  <a:schemeClr val="lt1"/>
                </a:solidFill>
                <a:latin typeface="Calibri" panose="020F0502020204030204" pitchFamily="34" charset="0"/>
                <a:ea typeface="Helvetica Neue"/>
                <a:cs typeface="Calibri" panose="020F0502020204030204" pitchFamily="34" charset="0"/>
                <a:sym typeface="Helvetica Neue"/>
              </a:rPr>
              <a:t>دقيقة</a:t>
            </a:r>
            <a:endParaRPr i="1">
              <a:solidFill>
                <a:schemeClr val="lt1"/>
              </a:solidFill>
              <a:latin typeface="Calibri" panose="020F0502020204030204" pitchFamily="34" charset="0"/>
              <a:ea typeface="Calibri"/>
              <a:cs typeface="Calibri" panose="020F0502020204030204" pitchFamily="34" charset="0"/>
              <a:sym typeface="Calibri"/>
            </a:endParaRPr>
          </a:p>
        </p:txBody>
      </p:sp>
      <p:sp>
        <p:nvSpPr>
          <p:cNvPr id="274" name="Google Shape;274;p4"/>
          <p:cNvSpPr/>
          <p:nvPr/>
        </p:nvSpPr>
        <p:spPr>
          <a:xfrm rot="1782986">
            <a:off x="7747450" y="50931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5" name="Google Shape;275;p4"/>
          <p:cNvSpPr/>
          <p:nvPr/>
        </p:nvSpPr>
        <p:spPr>
          <a:xfrm rot="1782986">
            <a:off x="7747450" y="121313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6" name="Google Shape;276;p4"/>
          <p:cNvSpPr/>
          <p:nvPr/>
        </p:nvSpPr>
        <p:spPr>
          <a:xfrm rot="1782986">
            <a:off x="7747450" y="1916956"/>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7" name="Google Shape;277;p4"/>
          <p:cNvSpPr/>
          <p:nvPr/>
        </p:nvSpPr>
        <p:spPr>
          <a:xfrm rot="1782986">
            <a:off x="7747450" y="262077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8" name="Google Shape;278;p4"/>
          <p:cNvSpPr/>
          <p:nvPr/>
        </p:nvSpPr>
        <p:spPr>
          <a:xfrm rot="1782986">
            <a:off x="7747450" y="3324600"/>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79" name="Google Shape;279;p4"/>
          <p:cNvSpPr/>
          <p:nvPr/>
        </p:nvSpPr>
        <p:spPr>
          <a:xfrm rot="1782986">
            <a:off x="7747450" y="4028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0" name="Google Shape;280;p4"/>
          <p:cNvSpPr/>
          <p:nvPr/>
        </p:nvSpPr>
        <p:spPr>
          <a:xfrm rot="1782986">
            <a:off x="7747450" y="4732244"/>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1" name="Google Shape;281;p4"/>
          <p:cNvSpPr/>
          <p:nvPr/>
        </p:nvSpPr>
        <p:spPr>
          <a:xfrm rot="1782986">
            <a:off x="7747450" y="613988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282" name="Google Shape;282;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chemeClr val="lt1"/>
              </a:buClr>
              <a:buSzPts val="4800"/>
              <a:buFont typeface="Garamond"/>
              <a:buNone/>
            </a:pPr>
            <a:r>
              <a:rPr lang="ar-SA">
                <a:latin typeface="Calibri" panose="020F0502020204030204" pitchFamily="34" charset="0"/>
                <a:cs typeface="Calibri" panose="020F0502020204030204" pitchFamily="34" charset="0"/>
              </a:rPr>
              <a:t>الأجندة</a:t>
            </a:r>
            <a:endParaRPr>
              <a:latin typeface="Calibri" panose="020F0502020204030204" pitchFamily="34" charset="0"/>
              <a:cs typeface="Calibri" panose="020F0502020204030204" pitchFamily="34" charset="0"/>
            </a:endParaRPr>
          </a:p>
        </p:txBody>
      </p:sp>
      <p:sp>
        <p:nvSpPr>
          <p:cNvPr id="283" name="Google Shape;283;p4"/>
          <p:cNvSpPr txBox="1"/>
          <p:nvPr/>
        </p:nvSpPr>
        <p:spPr>
          <a:xfrm>
            <a:off x="8194089" y="3654546"/>
            <a:ext cx="3431848" cy="92328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b="1">
                <a:solidFill>
                  <a:schemeClr val="lt1"/>
                </a:solidFill>
                <a:latin typeface="Calibri" panose="020F0502020204030204" pitchFamily="34" charset="0"/>
                <a:ea typeface="Helvetica Neue"/>
                <a:cs typeface="Calibri" panose="020F0502020204030204" pitchFamily="34" charset="0"/>
                <a:sym typeface="Helvetica Neue"/>
              </a:rPr>
              <a:t>كيف يمكنني أن أكون مسؤولاً وأستخدم السلطة بشكل مسؤول؟</a:t>
            </a:r>
          </a:p>
          <a:p>
            <a:pPr marL="0" marR="0" lvl="0" indent="0" algn="ctr" rtl="1">
              <a:spcBef>
                <a:spcPts val="0"/>
              </a:spcBef>
              <a:spcAft>
                <a:spcPts val="0"/>
              </a:spcAft>
              <a:buNone/>
            </a:pPr>
            <a:r>
              <a:rPr lang="en-US" i="1">
                <a:solidFill>
                  <a:schemeClr val="lt1"/>
                </a:solidFill>
                <a:latin typeface="Calibri" panose="020F0502020204030204" pitchFamily="34" charset="0"/>
                <a:ea typeface="Helvetica Neue"/>
                <a:cs typeface="Calibri" panose="020F0502020204030204" pitchFamily="34" charset="0"/>
                <a:sym typeface="Helvetica Neue"/>
              </a:rPr>
              <a:t>ساعة و </a:t>
            </a:r>
            <a:r>
              <a:rPr lang="ar-SA" i="1">
                <a:solidFill>
                  <a:schemeClr val="lt1"/>
                </a:solidFill>
                <a:latin typeface="Calibri" panose="020F0502020204030204" pitchFamily="34" charset="0"/>
                <a:ea typeface="Helvetica Neue"/>
                <a:cs typeface="Calibri" panose="020F0502020204030204" pitchFamily="34" charset="0"/>
                <a:sym typeface="Helvetica Neue"/>
              </a:rPr>
              <a:t>١٥</a:t>
            </a:r>
            <a:r>
              <a:rPr lang="en-US" i="1">
                <a:solidFill>
                  <a:schemeClr val="lt1"/>
                </a:solidFill>
                <a:latin typeface="Calibri" panose="020F0502020204030204" pitchFamily="34" charset="0"/>
                <a:ea typeface="Helvetica Neue"/>
                <a:cs typeface="Calibri" panose="020F0502020204030204" pitchFamily="34" charset="0"/>
                <a:sym typeface="Helvetica Neue"/>
              </a:rPr>
              <a:t> دقيقة</a:t>
            </a:r>
            <a:endParaRPr i="1">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2" name="Google Shape;283;p4">
            <a:extLst>
              <a:ext uri="{FF2B5EF4-FFF2-40B4-BE49-F238E27FC236}">
                <a16:creationId xmlns:a16="http://schemas.microsoft.com/office/drawing/2014/main" id="{544FF13C-3999-8869-2D89-8AAD4A834620}"/>
              </a:ext>
            </a:extLst>
          </p:cNvPr>
          <p:cNvSpPr txBox="1"/>
          <p:nvPr/>
        </p:nvSpPr>
        <p:spPr>
          <a:xfrm>
            <a:off x="8234118" y="4874577"/>
            <a:ext cx="3391819" cy="92328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en-US" b="1">
                <a:solidFill>
                  <a:schemeClr val="lt1"/>
                </a:solidFill>
                <a:latin typeface="Calibri" panose="020F0502020204030204" pitchFamily="34" charset="0"/>
                <a:ea typeface="Helvetica Neue"/>
                <a:cs typeface="Calibri" panose="020F0502020204030204" pitchFamily="34" charset="0"/>
                <a:sym typeface="Helvetica Neue"/>
              </a:rPr>
              <a:t>كيف يمكنني التعامل مع مشاعري وضغط العمل؟</a:t>
            </a:r>
          </a:p>
          <a:p>
            <a:pPr marL="0" marR="0" lvl="0" indent="0" algn="ctr" rtl="1">
              <a:spcBef>
                <a:spcPts val="0"/>
              </a:spcBef>
              <a:spcAft>
                <a:spcPts val="0"/>
              </a:spcAft>
              <a:buNone/>
            </a:pPr>
            <a:r>
              <a:rPr lang="en-US" i="1">
                <a:solidFill>
                  <a:schemeClr val="lt1"/>
                </a:solidFill>
                <a:latin typeface="Calibri" panose="020F0502020204030204" pitchFamily="34" charset="0"/>
                <a:ea typeface="Helvetica Neue"/>
                <a:cs typeface="Calibri" panose="020F0502020204030204" pitchFamily="34" charset="0"/>
                <a:sym typeface="Helvetica Neue"/>
              </a:rPr>
              <a:t>ساعة</a:t>
            </a:r>
            <a:endParaRPr i="1">
              <a:solidFill>
                <a:schemeClr val="lt1"/>
              </a:solidFill>
              <a:latin typeface="Calibri" panose="020F0502020204030204" pitchFamily="34" charset="0"/>
              <a:ea typeface="Helvetica Neue"/>
              <a:cs typeface="Calibri" panose="020F0502020204030204" pitchFamily="34" charset="0"/>
              <a:sym typeface="Helvetica Neue"/>
            </a:endParaRPr>
          </a:p>
        </p:txBody>
      </p:sp>
      <p:sp>
        <p:nvSpPr>
          <p:cNvPr id="3" name="Google Shape;281;p4">
            <a:extLst>
              <a:ext uri="{FF2B5EF4-FFF2-40B4-BE49-F238E27FC236}">
                <a16:creationId xmlns:a16="http://schemas.microsoft.com/office/drawing/2014/main" id="{CA1C2887-C861-1A80-52F7-A0B9B8AA9784}"/>
              </a:ext>
            </a:extLst>
          </p:cNvPr>
          <p:cNvSpPr/>
          <p:nvPr/>
        </p:nvSpPr>
        <p:spPr>
          <a:xfrm rot="1782986">
            <a:off x="7747450" y="543606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07E2-14BD-ABE7-E913-C65AFF54E845}"/>
              </a:ext>
            </a:extLst>
          </p:cNvPr>
          <p:cNvSpPr>
            <a:spLocks noGrp="1"/>
          </p:cNvSpPr>
          <p:nvPr>
            <p:ph type="title"/>
          </p:nvPr>
        </p:nvSpPr>
        <p:spPr/>
        <p:txBody>
          <a:bodyPr/>
          <a:lstStyle/>
          <a:p>
            <a:pPr rtl="1"/>
            <a:r>
              <a:rPr lang="ar-SA" dirty="0">
                <a:latin typeface="Calibri" panose="020F0502020204030204" pitchFamily="34" charset="0"/>
                <a:cs typeface="Calibri" panose="020F0502020204030204" pitchFamily="34" charset="0"/>
                <a:sym typeface="Arial"/>
              </a:rPr>
              <a:t>نقاط التعلم الأساسية</a:t>
            </a:r>
            <a:endParaRPr lang="en-BE" dirty="0">
              <a:latin typeface="Arial" panose="020B0604020202020204" pitchFamily="34" charset="0"/>
              <a:cs typeface="Arial" panose="020B0604020202020204" pitchFamily="34" charset="0"/>
            </a:endParaRPr>
          </a:p>
        </p:txBody>
      </p:sp>
      <p:sp>
        <p:nvSpPr>
          <p:cNvPr id="4" name="Google Shape;574;p18">
            <a:extLst>
              <a:ext uri="{FF2B5EF4-FFF2-40B4-BE49-F238E27FC236}">
                <a16:creationId xmlns:a16="http://schemas.microsoft.com/office/drawing/2014/main" id="{D59A82B1-296C-63FE-07A7-6E668E1F8B62}"/>
              </a:ext>
            </a:extLst>
          </p:cNvPr>
          <p:cNvSpPr/>
          <p:nvPr/>
        </p:nvSpPr>
        <p:spPr>
          <a:xfrm>
            <a:off x="2328669"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5" name="Google Shape;572;p18">
            <a:extLst>
              <a:ext uri="{FF2B5EF4-FFF2-40B4-BE49-F238E27FC236}">
                <a16:creationId xmlns:a16="http://schemas.microsoft.com/office/drawing/2014/main" id="{F7CD22E9-EC04-E681-BBB1-E06284624501}"/>
              </a:ext>
            </a:extLst>
          </p:cNvPr>
          <p:cNvSpPr/>
          <p:nvPr/>
        </p:nvSpPr>
        <p:spPr>
          <a:xfrm>
            <a:off x="5570220"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
        <p:nvSpPr>
          <p:cNvPr id="6" name="TextBox 5">
            <a:extLst>
              <a:ext uri="{FF2B5EF4-FFF2-40B4-BE49-F238E27FC236}">
                <a16:creationId xmlns:a16="http://schemas.microsoft.com/office/drawing/2014/main" id="{C173236D-6A99-DABD-9D5B-C5CFE8340EA8}"/>
              </a:ext>
            </a:extLst>
          </p:cNvPr>
          <p:cNvSpPr txBox="1"/>
          <p:nvPr/>
        </p:nvSpPr>
        <p:spPr>
          <a:xfrm>
            <a:off x="1406510" y="3729125"/>
            <a:ext cx="2895878" cy="1323439"/>
          </a:xfrm>
          <a:prstGeom prst="rect">
            <a:avLst/>
          </a:prstGeom>
          <a:noFill/>
        </p:spPr>
        <p:txBody>
          <a:bodyPr wrap="square" rtlCol="0">
            <a:spAutoFit/>
          </a:bodyPr>
          <a:lstStyle/>
          <a:p>
            <a:pPr algn="ctr" rtl="1"/>
            <a:r>
              <a:rPr lang="ar-SA" sz="2000">
                <a:latin typeface="Calibri" panose="020F0502020204030204" pitchFamily="34" charset="0"/>
                <a:cs typeface="Calibri" panose="020F0502020204030204" pitchFamily="34" charset="0"/>
              </a:rPr>
              <a:t>يجب على أخصائيي الحالة استخدام السلطة بمسؤولية وأخلاقية. يجب تجنب التكتيكات التي تقوض الثقة!</a:t>
            </a:r>
            <a:endParaRPr lang="en-BE" sz="20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563AC4-8FF2-60C4-F783-92D56A93D74D}"/>
              </a:ext>
            </a:extLst>
          </p:cNvPr>
          <p:cNvSpPr txBox="1"/>
          <p:nvPr/>
        </p:nvSpPr>
        <p:spPr>
          <a:xfrm>
            <a:off x="4648061" y="3729125"/>
            <a:ext cx="2895878" cy="1015663"/>
          </a:xfrm>
          <a:prstGeom prst="rect">
            <a:avLst/>
          </a:prstGeom>
          <a:noFill/>
        </p:spPr>
        <p:txBody>
          <a:bodyPr wrap="square" rtlCol="0">
            <a:spAutoFit/>
          </a:bodyPr>
          <a:lstStyle/>
          <a:p>
            <a:pPr algn="ctr" rtl="1"/>
            <a:r>
              <a:rPr lang="ar-SA" sz="2000">
                <a:effectLst/>
                <a:latin typeface="Calibri" panose="020F0502020204030204" pitchFamily="34" charset="0"/>
                <a:ea typeface="Calibri" panose="020F0502020204030204" pitchFamily="34" charset="0"/>
                <a:cs typeface="Calibri" panose="020F0502020204030204" pitchFamily="34" charset="0"/>
              </a:rPr>
              <a:t>تستند القرارات إلى مصالح الطفل الفضلى ولا تتأثر بالضغط أو الآراء الشخصية</a:t>
            </a:r>
            <a:endParaRPr lang="en-BE" sz="20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A9766F1-C9D9-A1B6-E1F3-26431F31D31C}"/>
              </a:ext>
            </a:extLst>
          </p:cNvPr>
          <p:cNvSpPr txBox="1"/>
          <p:nvPr/>
        </p:nvSpPr>
        <p:spPr>
          <a:xfrm>
            <a:off x="7889612" y="3729125"/>
            <a:ext cx="2895878" cy="1015663"/>
          </a:xfrm>
          <a:prstGeom prst="rect">
            <a:avLst/>
          </a:prstGeom>
          <a:noFill/>
        </p:spPr>
        <p:txBody>
          <a:bodyPr wrap="square" rtlCol="0">
            <a:spAutoFit/>
          </a:bodyPr>
          <a:lstStyle/>
          <a:p>
            <a:pPr algn="ctr" rtl="1"/>
            <a:r>
              <a:rPr lang="en-US" sz="2000" dirty="0">
                <a:latin typeface="Calibri" panose="020F0502020204030204" pitchFamily="34" charset="0"/>
                <a:ea typeface="Calibri" panose="020F0502020204030204" pitchFamily="34" charset="0"/>
                <a:cs typeface="Calibri" panose="020F0502020204030204" pitchFamily="34" charset="0"/>
              </a:rPr>
              <a:t>يجب على أخصائي الحالة</a:t>
            </a:r>
            <a:r>
              <a:rPr lang="ar-SA" sz="2000" dirty="0">
                <a:latin typeface="Calibri" panose="020F0502020204030204" pitchFamily="34" charset="0"/>
                <a:ea typeface="Calibri" panose="020F0502020204030204" pitchFamily="34" charset="0"/>
                <a:cs typeface="Calibri" panose="020F0502020204030204" pitchFamily="34" charset="0"/>
              </a:rPr>
              <a:t> </a:t>
            </a:r>
            <a:r>
              <a:rPr lang="en-GB" sz="2000" b="0" dirty="0">
                <a:latin typeface="Calibri" panose="020F0502020204030204" pitchFamily="34" charset="0"/>
                <a:cs typeface="Calibri" panose="020F0502020204030204" pitchFamily="34" charset="0"/>
              </a:rPr>
              <a:t>معرفة واتباع السياسات الحالية داخل وكالتهم التي تحمي الأطفال</a:t>
            </a:r>
            <a:endParaRPr lang="en-BE" sz="2000" dirty="0">
              <a:latin typeface="Calibri" panose="020F0502020204030204" pitchFamily="34" charset="0"/>
              <a:cs typeface="Calibri" panose="020F0502020204030204" pitchFamily="34" charset="0"/>
            </a:endParaRPr>
          </a:p>
        </p:txBody>
      </p:sp>
      <p:sp>
        <p:nvSpPr>
          <p:cNvPr id="9" name="Google Shape;572;p18">
            <a:extLst>
              <a:ext uri="{FF2B5EF4-FFF2-40B4-BE49-F238E27FC236}">
                <a16:creationId xmlns:a16="http://schemas.microsoft.com/office/drawing/2014/main" id="{511BFEC3-661C-7C1F-BEEF-2361DDCCCBD5}"/>
              </a:ext>
            </a:extLst>
          </p:cNvPr>
          <p:cNvSpPr/>
          <p:nvPr/>
        </p:nvSpPr>
        <p:spPr>
          <a:xfrm>
            <a:off x="8811771"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99812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DBEFE-F918-EDFF-0042-302BF936B50C}"/>
              </a:ext>
            </a:extLst>
          </p:cNvPr>
          <p:cNvSpPr>
            <a:spLocks noGrp="1"/>
          </p:cNvSpPr>
          <p:nvPr>
            <p:ph type="title"/>
          </p:nvPr>
        </p:nvSpPr>
        <p:spPr/>
        <p:txBody>
          <a:bodyPr/>
          <a:lstStyle/>
          <a:p>
            <a:pPr algn="r" rtl="1"/>
            <a:r>
              <a:rPr lang="en-CA" sz="2400" b="1">
                <a:solidFill>
                  <a:schemeClr val="bg1"/>
                </a:solidFill>
                <a:latin typeface="Calibri" panose="020F0502020204030204" pitchFamily="34" charset="0"/>
                <a:cs typeface="Calibri" panose="020F0502020204030204" pitchFamily="34" charset="0"/>
              </a:rPr>
              <a:t>الجلسة </a:t>
            </a:r>
            <a:r>
              <a:rPr lang="ar-SA" sz="2400" b="1">
                <a:solidFill>
                  <a:schemeClr val="bg1"/>
                </a:solidFill>
                <a:latin typeface="Calibri" panose="020F0502020204030204" pitchFamily="34" charset="0"/>
                <a:cs typeface="Calibri" panose="020F0502020204030204" pitchFamily="34" charset="0"/>
              </a:rPr>
              <a:t>٥</a:t>
            </a:r>
            <a:br>
              <a:rPr lang="en-CA" sz="2400" b="1">
                <a:solidFill>
                  <a:schemeClr val="bg1"/>
                </a:solidFill>
                <a:latin typeface="Calibri" panose="020F0502020204030204" pitchFamily="34" charset="0"/>
                <a:cs typeface="Calibri" panose="020F0502020204030204" pitchFamily="34" charset="0"/>
              </a:rPr>
            </a:br>
            <a:br>
              <a:rPr lang="en-CA" b="1">
                <a:solidFill>
                  <a:schemeClr val="bg1"/>
                </a:solidFill>
                <a:latin typeface="Calibri" panose="020F0502020204030204" pitchFamily="34" charset="0"/>
                <a:cs typeface="Calibri" panose="020F0502020204030204" pitchFamily="34" charset="0"/>
              </a:rPr>
            </a:br>
            <a:r>
              <a:rPr lang="en-US" sz="5400" b="1">
                <a:solidFill>
                  <a:schemeClr val="bg1"/>
                </a:solidFill>
                <a:latin typeface="Calibri" panose="020F0502020204030204" pitchFamily="34" charset="0"/>
                <a:cs typeface="Calibri" panose="020F0502020204030204" pitchFamily="34" charset="0"/>
              </a:rPr>
              <a:t>كيف يمكنني التعامل مع مشاعري وضغط العمل؟</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50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0FF4D-5FD0-5C04-5FB4-089628FD3946}"/>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التعرف على علامات التوتر</a:t>
            </a:r>
            <a:endParaRPr lang="en-BE">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6D1CF0C0-31B9-180E-9A6E-F5DD40FA3ABB}"/>
              </a:ext>
            </a:extLst>
          </p:cNvPr>
          <p:cNvSpPr/>
          <p:nvPr/>
        </p:nvSpPr>
        <p:spPr>
          <a:xfrm>
            <a:off x="3552825" y="5886450"/>
            <a:ext cx="1352550" cy="3238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A2D5679-55D7-2E1F-2B4D-2AC26036F8A2}"/>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30956D97-CE4A-CAFA-E169-3AA1DB583A3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20582BC9-E706-3585-DCD1-05967FC3CBEB}"/>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67AF8A51-53E0-85A3-C8D8-2C75D40E2E98}"/>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a:latin typeface="Arial" panose="020B0604020202020204" pitchFamily="34" charset="0"/>
                    <a:cs typeface="Arial" panose="020B0604020202020204" pitchFamily="34" charset="0"/>
                  </a:rPr>
                  <a:t>٣٣-٣٤</a:t>
                </a:r>
                <a:endParaRPr lang="en-CA" sz="1600" b="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26C76AD-5B24-4C59-AC08-B031361B14EA}"/>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16DCC961-7BA9-D501-5502-BE5190AF7956}"/>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96D751E1-2432-D107-3660-14E53DE5C008}"/>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3C09C8A-037E-28A0-ED41-AE71F3D5B5AB}"/>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555C4C91-5E67-E6D1-12BE-7BCFE6DCD5A8}"/>
              </a:ext>
            </a:extLst>
          </p:cNvPr>
          <p:cNvGrpSpPr/>
          <p:nvPr/>
        </p:nvGrpSpPr>
        <p:grpSpPr>
          <a:xfrm>
            <a:off x="4641982" y="1876300"/>
            <a:ext cx="2908036" cy="3684431"/>
            <a:chOff x="4718771" y="2358410"/>
            <a:chExt cx="2372358" cy="3005737"/>
          </a:xfrm>
        </p:grpSpPr>
        <p:grpSp>
          <p:nvGrpSpPr>
            <p:cNvPr id="24" name="Group 23">
              <a:extLst>
                <a:ext uri="{FF2B5EF4-FFF2-40B4-BE49-F238E27FC236}">
                  <a16:creationId xmlns:a16="http://schemas.microsoft.com/office/drawing/2014/main" id="{43E6B099-3D2C-336F-294F-D8B21DC113A2}"/>
                </a:ext>
              </a:extLst>
            </p:cNvPr>
            <p:cNvGrpSpPr/>
            <p:nvPr/>
          </p:nvGrpSpPr>
          <p:grpSpPr>
            <a:xfrm>
              <a:off x="5018432" y="2358410"/>
              <a:ext cx="1533045" cy="3005737"/>
              <a:chOff x="7838339" y="2226754"/>
              <a:chExt cx="1969639" cy="3730164"/>
            </a:xfrm>
            <a:solidFill>
              <a:schemeClr val="accent2">
                <a:lumMod val="75000"/>
              </a:schemeClr>
            </a:solidFill>
          </p:grpSpPr>
          <p:sp>
            <p:nvSpPr>
              <p:cNvPr id="27" name="Round Same Side Corner Rectangle 3">
                <a:extLst>
                  <a:ext uri="{FF2B5EF4-FFF2-40B4-BE49-F238E27FC236}">
                    <a16:creationId xmlns:a16="http://schemas.microsoft.com/office/drawing/2014/main" id="{1F8AC0D1-68FE-B0B6-7A0F-676493088AB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3C2187D8-19D4-C0FC-1148-0D581274F973}"/>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8AFB925-1088-C91C-2226-776B9127CAF8}"/>
                  </a:ext>
                </a:extLst>
              </p:cNvPr>
              <p:cNvGrpSpPr/>
              <p:nvPr/>
            </p:nvGrpSpPr>
            <p:grpSpPr>
              <a:xfrm rot="507905">
                <a:off x="7838339" y="3815940"/>
                <a:ext cx="553322" cy="1525212"/>
                <a:chOff x="7916671" y="3937945"/>
                <a:chExt cx="553322" cy="1525212"/>
              </a:xfrm>
              <a:grpFill/>
            </p:grpSpPr>
            <p:sp>
              <p:nvSpPr>
                <p:cNvPr id="33" name="Round Same Side Corner Rectangle 25">
                  <a:extLst>
                    <a:ext uri="{FF2B5EF4-FFF2-40B4-BE49-F238E27FC236}">
                      <a16:creationId xmlns:a16="http://schemas.microsoft.com/office/drawing/2014/main" id="{782797A7-8DE9-A5BA-210E-EBC91B8380A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24F0161C-7FFF-8088-C5EE-7A3C618A500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3EDCD93F-3399-3302-9552-D6C8D4D684A4}"/>
                  </a:ext>
                </a:extLst>
              </p:cNvPr>
              <p:cNvGrpSpPr/>
              <p:nvPr/>
            </p:nvGrpSpPr>
            <p:grpSpPr>
              <a:xfrm rot="21105829" flipH="1">
                <a:off x="9243874" y="3806245"/>
                <a:ext cx="564104" cy="1525212"/>
                <a:chOff x="7916671" y="3937945"/>
                <a:chExt cx="553322" cy="1525212"/>
              </a:xfrm>
              <a:grpFill/>
            </p:grpSpPr>
            <p:sp>
              <p:nvSpPr>
                <p:cNvPr id="31" name="Round Same Side Corner Rectangle 25">
                  <a:extLst>
                    <a:ext uri="{FF2B5EF4-FFF2-40B4-BE49-F238E27FC236}">
                      <a16:creationId xmlns:a16="http://schemas.microsoft.com/office/drawing/2014/main" id="{B4F99323-5F4A-B25F-C2BC-C5930820652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4B2251B7-66B8-871E-A21E-66F3A12D923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
          <p:nvSpPr>
            <p:cNvPr id="46" name="Freeform: Shape 45">
              <a:extLst>
                <a:ext uri="{FF2B5EF4-FFF2-40B4-BE49-F238E27FC236}">
                  <a16:creationId xmlns:a16="http://schemas.microsoft.com/office/drawing/2014/main" id="{5679C478-B7D9-F28F-3AC7-B44E4ECF8BB1}"/>
                </a:ext>
              </a:extLst>
            </p:cNvPr>
            <p:cNvSpPr/>
            <p:nvPr/>
          </p:nvSpPr>
          <p:spPr>
            <a:xfrm rot="16502588">
              <a:off x="4617086" y="3713912"/>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7" name="Freeform: Shape 46">
              <a:extLst>
                <a:ext uri="{FF2B5EF4-FFF2-40B4-BE49-F238E27FC236}">
                  <a16:creationId xmlns:a16="http://schemas.microsoft.com/office/drawing/2014/main" id="{E9A40A68-9CE5-9CDA-8E02-956CA64C4571}"/>
                </a:ext>
              </a:extLst>
            </p:cNvPr>
            <p:cNvSpPr/>
            <p:nvPr/>
          </p:nvSpPr>
          <p:spPr>
            <a:xfrm rot="16502588">
              <a:off x="4425969" y="3713913"/>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4" name="Freeform: Shape 53">
              <a:extLst>
                <a:ext uri="{FF2B5EF4-FFF2-40B4-BE49-F238E27FC236}">
                  <a16:creationId xmlns:a16="http://schemas.microsoft.com/office/drawing/2014/main" id="{5D6EF949-3688-668C-F650-6E30FB713954}"/>
                </a:ext>
              </a:extLst>
            </p:cNvPr>
            <p:cNvSpPr/>
            <p:nvPr/>
          </p:nvSpPr>
          <p:spPr>
            <a:xfrm rot="17906923">
              <a:off x="6698159" y="4704499"/>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5" name="Freeform: Shape 54">
              <a:extLst>
                <a:ext uri="{FF2B5EF4-FFF2-40B4-BE49-F238E27FC236}">
                  <a16:creationId xmlns:a16="http://schemas.microsoft.com/office/drawing/2014/main" id="{9F3290C2-E6F6-6097-F41E-C8441C49E63E}"/>
                </a:ext>
              </a:extLst>
            </p:cNvPr>
            <p:cNvSpPr/>
            <p:nvPr/>
          </p:nvSpPr>
          <p:spPr>
            <a:xfrm rot="17906923">
              <a:off x="6531140" y="4641502"/>
              <a:ext cx="685771" cy="100168"/>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grpSp>
        <p:nvGrpSpPr>
          <p:cNvPr id="49" name="Group 48">
            <a:extLst>
              <a:ext uri="{FF2B5EF4-FFF2-40B4-BE49-F238E27FC236}">
                <a16:creationId xmlns:a16="http://schemas.microsoft.com/office/drawing/2014/main" id="{DD3855B4-91E6-87CA-833D-6E785FFA1DB5}"/>
              </a:ext>
            </a:extLst>
          </p:cNvPr>
          <p:cNvGrpSpPr/>
          <p:nvPr/>
        </p:nvGrpSpPr>
        <p:grpSpPr>
          <a:xfrm>
            <a:off x="1640374" y="4419799"/>
            <a:ext cx="8781423" cy="1322374"/>
            <a:chOff x="8137790" y="1537622"/>
            <a:chExt cx="10739986" cy="1617309"/>
          </a:xfrm>
        </p:grpSpPr>
        <p:sp>
          <p:nvSpPr>
            <p:cNvPr id="50" name="Cloud 49">
              <a:extLst>
                <a:ext uri="{FF2B5EF4-FFF2-40B4-BE49-F238E27FC236}">
                  <a16:creationId xmlns:a16="http://schemas.microsoft.com/office/drawing/2014/main" id="{13841F44-B8C2-E7C3-5C2A-CD8EE17E4807}"/>
                </a:ext>
              </a:extLst>
            </p:cNvPr>
            <p:cNvSpPr/>
            <p:nvPr/>
          </p:nvSpPr>
          <p:spPr>
            <a:xfrm>
              <a:off x="8469774" y="1537622"/>
              <a:ext cx="1177901" cy="914540"/>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1" name="Oval 50">
              <a:extLst>
                <a:ext uri="{FF2B5EF4-FFF2-40B4-BE49-F238E27FC236}">
                  <a16:creationId xmlns:a16="http://schemas.microsoft.com/office/drawing/2014/main" id="{E2D3A596-D553-CF09-FDDD-870094D58E76}"/>
                </a:ext>
              </a:extLst>
            </p:cNvPr>
            <p:cNvSpPr/>
            <p:nvPr/>
          </p:nvSpPr>
          <p:spPr>
            <a:xfrm>
              <a:off x="9543151" y="1720755"/>
              <a:ext cx="104524" cy="135772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2" name="Oval 51">
              <a:extLst>
                <a:ext uri="{FF2B5EF4-FFF2-40B4-BE49-F238E27FC236}">
                  <a16:creationId xmlns:a16="http://schemas.microsoft.com/office/drawing/2014/main" id="{98889F2D-4E5A-03F8-A985-2936D1F370E2}"/>
                </a:ext>
              </a:extLst>
            </p:cNvPr>
            <p:cNvSpPr/>
            <p:nvPr/>
          </p:nvSpPr>
          <p:spPr>
            <a:xfrm>
              <a:off x="9156845" y="2933022"/>
              <a:ext cx="9720931" cy="22190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3" name="Trapezoid 52">
              <a:extLst>
                <a:ext uri="{FF2B5EF4-FFF2-40B4-BE49-F238E27FC236}">
                  <a16:creationId xmlns:a16="http://schemas.microsoft.com/office/drawing/2014/main" id="{D9DEE221-9084-0B45-328B-DD67C8902BEB}"/>
                </a:ext>
              </a:extLst>
            </p:cNvPr>
            <p:cNvSpPr/>
            <p:nvPr/>
          </p:nvSpPr>
          <p:spPr>
            <a:xfrm rot="10800000">
              <a:off x="8137790" y="1885950"/>
              <a:ext cx="1457623" cy="1268981"/>
            </a:xfrm>
            <a:prstGeom prst="trapezoid">
              <a:avLst>
                <a:gd name="adj" fmla="val 1749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Tree>
    <p:extLst>
      <p:ext uri="{BB962C8B-B14F-4D97-AF65-F5344CB8AC3E}">
        <p14:creationId xmlns:p14="http://schemas.microsoft.com/office/powerpoint/2010/main" val="2414245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7FC7EB4-C500-03E6-97C9-3B5E10C2125F}"/>
              </a:ext>
            </a:extLst>
          </p:cNvPr>
          <p:cNvSpPr/>
          <p:nvPr/>
        </p:nvSpPr>
        <p:spPr>
          <a:xfrm>
            <a:off x="5867517" y="1469925"/>
            <a:ext cx="5949538" cy="34546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 name="Title 1">
            <a:extLst>
              <a:ext uri="{FF2B5EF4-FFF2-40B4-BE49-F238E27FC236}">
                <a16:creationId xmlns:a16="http://schemas.microsoft.com/office/drawing/2014/main" id="{BED23624-DB12-8246-C2F5-870D7E4F3F2B}"/>
              </a:ext>
            </a:extLst>
          </p:cNvPr>
          <p:cNvSpPr>
            <a:spLocks noGrp="1"/>
          </p:cNvSpPr>
          <p:nvPr>
            <p:ph type="title"/>
          </p:nvPr>
        </p:nvSpPr>
        <p:spPr/>
        <p:txBody>
          <a:bodyPr>
            <a:normAutofit/>
          </a:bodyPr>
          <a:lstStyle/>
          <a:p>
            <a:pPr rtl="1"/>
            <a:r>
              <a:rPr lang="en-GB">
                <a:latin typeface="Calibri" panose="020F0502020204030204" pitchFamily="34" charset="0"/>
                <a:cs typeface="Calibri" panose="020F0502020204030204" pitchFamily="34" charset="0"/>
              </a:rPr>
              <a:t>العناية ب</a:t>
            </a:r>
            <a:r>
              <a:rPr lang="ar-SA">
                <a:latin typeface="Calibri" panose="020F0502020204030204" pitchFamily="34" charset="0"/>
                <a:cs typeface="Calibri" panose="020F0502020204030204" pitchFamily="34" charset="0"/>
              </a:rPr>
              <a:t>رفاهك</a:t>
            </a:r>
            <a:r>
              <a:rPr lang="en-GB">
                <a:latin typeface="Calibri" panose="020F0502020204030204" pitchFamily="34" charset="0"/>
                <a:cs typeface="Calibri" panose="020F0502020204030204" pitchFamily="34" charset="0"/>
              </a:rPr>
              <a:t> والوقاية من الإرهاق</a:t>
            </a:r>
            <a:endParaRPr lang="en-BE">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543CCCE-B940-3AA0-5DB9-5310A4E7D9AE}"/>
              </a:ext>
            </a:extLst>
          </p:cNvPr>
          <p:cNvSpPr txBox="1"/>
          <p:nvPr/>
        </p:nvSpPr>
        <p:spPr bwMode="auto">
          <a:xfrm>
            <a:off x="825419" y="1752640"/>
            <a:ext cx="4212286" cy="3239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indent="-202500" algn="r" rtl="1">
              <a:spcBef>
                <a:spcPts val="900"/>
              </a:spcBef>
              <a:spcAft>
                <a:spcPts val="0"/>
              </a:spcAft>
              <a:buClr>
                <a:schemeClr val="tx2"/>
              </a:buClr>
              <a:defRPr/>
            </a:pPr>
            <a:r>
              <a:rPr lang="en-US" sz="2200">
                <a:latin typeface="Calibri" panose="020F0502020204030204" pitchFamily="34" charset="0"/>
                <a:cs typeface="Calibri" panose="020F0502020204030204" pitchFamily="34" charset="0"/>
              </a:rPr>
              <a:t>يتميز بثلاثة أبعاد:</a:t>
            </a:r>
          </a:p>
          <a:p>
            <a:pPr marL="342900" indent="-342900" algn="r" rtl="1">
              <a:spcBef>
                <a:spcPts val="900"/>
              </a:spcBef>
              <a:spcAft>
                <a:spcPts val="0"/>
              </a:spcAft>
              <a:buFont typeface="Arial" panose="020B0604020202020204" pitchFamily="34" charset="0"/>
              <a:buChar char="•"/>
              <a:defRPr/>
            </a:pPr>
            <a:r>
              <a:rPr lang="en-US" sz="2200">
                <a:latin typeface="Calibri" panose="020F0502020204030204" pitchFamily="34" charset="0"/>
                <a:cs typeface="Calibri" panose="020F0502020204030204" pitchFamily="34" charset="0"/>
              </a:rPr>
              <a:t>الشعور باستنفاد الطاقة أو الإرهاق</a:t>
            </a:r>
          </a:p>
          <a:p>
            <a:pPr marL="342900" indent="-342900" algn="r" rtl="1">
              <a:spcBef>
                <a:spcPts val="900"/>
              </a:spcBef>
              <a:spcAft>
                <a:spcPts val="0"/>
              </a:spcAft>
              <a:buFont typeface="Arial" panose="020B0604020202020204" pitchFamily="34" charset="0"/>
              <a:buChar char="•"/>
              <a:defRPr/>
            </a:pPr>
            <a:r>
              <a:rPr lang="en-US" sz="2200">
                <a:latin typeface="Calibri" panose="020F0502020204030204" pitchFamily="34" charset="0"/>
                <a:cs typeface="Calibri" panose="020F0502020204030204" pitchFamily="34" charset="0"/>
              </a:rPr>
              <a:t>زيادة المسافة الذهنية عن </a:t>
            </a:r>
            <a:r>
              <a:rPr lang="ar-SA" sz="2200">
                <a:latin typeface="Calibri" panose="020F0502020204030204" pitchFamily="34" charset="0"/>
                <a:cs typeface="Calibri" panose="020F0502020204030204" pitchFamily="34" charset="0"/>
              </a:rPr>
              <a:t>وظيفة الشخص</a:t>
            </a:r>
            <a:r>
              <a:rPr lang="en-US" sz="2200">
                <a:latin typeface="Calibri" panose="020F0502020204030204" pitchFamily="34" charset="0"/>
                <a:cs typeface="Calibri" panose="020F0502020204030204" pitchFamily="34" charset="0"/>
              </a:rPr>
              <a:t> أو مشاعر السلبية أو السخرية المتعلقة بوظيفة الفرد</a:t>
            </a:r>
          </a:p>
          <a:p>
            <a:pPr marL="342900" indent="-342900" algn="r" rtl="1">
              <a:spcBef>
                <a:spcPts val="900"/>
              </a:spcBef>
              <a:spcAft>
                <a:spcPts val="0"/>
              </a:spcAft>
              <a:buFont typeface="Arial" panose="020B0604020202020204" pitchFamily="34" charset="0"/>
              <a:buChar char="•"/>
              <a:defRPr/>
            </a:pPr>
            <a:r>
              <a:rPr lang="en-US" sz="2200">
                <a:latin typeface="Calibri" panose="020F0502020204030204" pitchFamily="34" charset="0"/>
                <a:cs typeface="Calibri" panose="020F0502020204030204" pitchFamily="34" charset="0"/>
              </a:rPr>
              <a:t>انخفاض الكفاءة المهنية</a:t>
            </a:r>
          </a:p>
        </p:txBody>
      </p:sp>
      <p:grpSp>
        <p:nvGrpSpPr>
          <p:cNvPr id="6" name="Group 5">
            <a:extLst>
              <a:ext uri="{FF2B5EF4-FFF2-40B4-BE49-F238E27FC236}">
                <a16:creationId xmlns:a16="http://schemas.microsoft.com/office/drawing/2014/main" id="{A4AED413-5D4F-B578-09D1-0E2060EC2AFB}"/>
              </a:ext>
            </a:extLst>
          </p:cNvPr>
          <p:cNvGrpSpPr/>
          <p:nvPr/>
        </p:nvGrpSpPr>
        <p:grpSpPr>
          <a:xfrm>
            <a:off x="9073325" y="1853301"/>
            <a:ext cx="2400307" cy="3336078"/>
            <a:chOff x="8092501" y="2516621"/>
            <a:chExt cx="2515813" cy="3377486"/>
          </a:xfrm>
          <a:solidFill>
            <a:schemeClr val="accent2">
              <a:lumMod val="75000"/>
            </a:schemeClr>
          </a:solidFill>
        </p:grpSpPr>
        <p:sp>
          <p:nvSpPr>
            <p:cNvPr id="13" name="Round Same Side Corner Rectangle 3">
              <a:extLst>
                <a:ext uri="{FF2B5EF4-FFF2-40B4-BE49-F238E27FC236}">
                  <a16:creationId xmlns:a16="http://schemas.microsoft.com/office/drawing/2014/main" id="{CD1E0760-54BF-A25E-9451-7EA8CC2A4A78}"/>
                </a:ext>
              </a:extLst>
            </p:cNvPr>
            <p:cNvSpPr/>
            <p:nvPr/>
          </p:nvSpPr>
          <p:spPr>
            <a:xfrm rot="955199">
              <a:off x="8299138" y="3557055"/>
              <a:ext cx="1251680" cy="1614631"/>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40D6EF6-BBC9-21A9-A9F3-D8FC8B6BC5A0}"/>
                </a:ext>
              </a:extLst>
            </p:cNvPr>
            <p:cNvSpPr/>
            <p:nvPr/>
          </p:nvSpPr>
          <p:spPr>
            <a:xfrm>
              <a:off x="9369771" y="2516621"/>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B7069891-B70C-1E72-2216-C6BF944ABF84}"/>
                </a:ext>
              </a:extLst>
            </p:cNvPr>
            <p:cNvGrpSpPr/>
            <p:nvPr/>
          </p:nvGrpSpPr>
          <p:grpSpPr>
            <a:xfrm rot="21105829" flipH="1">
              <a:off x="9423957" y="3897794"/>
              <a:ext cx="564345" cy="1525598"/>
              <a:chOff x="7754502" y="4054362"/>
              <a:chExt cx="553558" cy="1525598"/>
            </a:xfrm>
            <a:grpFill/>
          </p:grpSpPr>
          <p:sp>
            <p:nvSpPr>
              <p:cNvPr id="17" name="Round Same Side Corner Rectangle 25">
                <a:extLst>
                  <a:ext uri="{FF2B5EF4-FFF2-40B4-BE49-F238E27FC236}">
                    <a16:creationId xmlns:a16="http://schemas.microsoft.com/office/drawing/2014/main" id="{D4CEE598-E237-C856-A126-561671D52F1C}"/>
                  </a:ext>
                </a:extLst>
              </p:cNvPr>
              <p:cNvSpPr/>
              <p:nvPr/>
            </p:nvSpPr>
            <p:spPr>
              <a:xfrm rot="11570187">
                <a:off x="7956485" y="4054362"/>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8669BF17-CDF3-158E-F5A7-EC18058C5232}"/>
                  </a:ext>
                </a:extLst>
              </p:cNvPr>
              <p:cNvSpPr/>
              <p:nvPr/>
            </p:nvSpPr>
            <p:spPr>
              <a:xfrm>
                <a:off x="7754502" y="5167050"/>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sp>
          <p:nvSpPr>
            <p:cNvPr id="21" name="Round Same Side Corner Rectangle 3">
              <a:extLst>
                <a:ext uri="{FF2B5EF4-FFF2-40B4-BE49-F238E27FC236}">
                  <a16:creationId xmlns:a16="http://schemas.microsoft.com/office/drawing/2014/main" id="{31ACE51B-6DE3-A985-B374-4A988321C40E}"/>
                </a:ext>
              </a:extLst>
            </p:cNvPr>
            <p:cNvSpPr/>
            <p:nvPr/>
          </p:nvSpPr>
          <p:spPr>
            <a:xfrm>
              <a:off x="8092501" y="4509382"/>
              <a:ext cx="1224623" cy="1384725"/>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sp>
        <p:nvSpPr>
          <p:cNvPr id="7" name="Freeform: Shape 6">
            <a:extLst>
              <a:ext uri="{FF2B5EF4-FFF2-40B4-BE49-F238E27FC236}">
                <a16:creationId xmlns:a16="http://schemas.microsoft.com/office/drawing/2014/main" id="{E0EA0EB9-0FCA-4677-72CF-963C623DF7CD}"/>
              </a:ext>
            </a:extLst>
          </p:cNvPr>
          <p:cNvSpPr/>
          <p:nvPr/>
        </p:nvSpPr>
        <p:spPr>
          <a:xfrm rot="16502588">
            <a:off x="8910408" y="1791907"/>
            <a:ext cx="840618" cy="122786"/>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0" name="Freeform: Shape 9">
            <a:extLst>
              <a:ext uri="{FF2B5EF4-FFF2-40B4-BE49-F238E27FC236}">
                <a16:creationId xmlns:a16="http://schemas.microsoft.com/office/drawing/2014/main" id="{41DAC259-15F0-72F3-3CC8-ED4398426BB4}"/>
              </a:ext>
            </a:extLst>
          </p:cNvPr>
          <p:cNvSpPr/>
          <p:nvPr/>
        </p:nvSpPr>
        <p:spPr>
          <a:xfrm rot="16502588">
            <a:off x="9255742" y="1676102"/>
            <a:ext cx="840618" cy="153076"/>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2" name="Freeform: Shape 21">
            <a:extLst>
              <a:ext uri="{FF2B5EF4-FFF2-40B4-BE49-F238E27FC236}">
                <a16:creationId xmlns:a16="http://schemas.microsoft.com/office/drawing/2014/main" id="{D29B9B32-199E-742B-5B27-0D261F4ED636}"/>
              </a:ext>
            </a:extLst>
          </p:cNvPr>
          <p:cNvSpPr/>
          <p:nvPr/>
        </p:nvSpPr>
        <p:spPr>
          <a:xfrm rot="16502588">
            <a:off x="8639840" y="1927793"/>
            <a:ext cx="840618" cy="157651"/>
          </a:xfrm>
          <a:custGeom>
            <a:avLst/>
            <a:gdLst>
              <a:gd name="connsiteX0" fmla="*/ 0 w 3550722"/>
              <a:gd name="connsiteY0" fmla="*/ 380255 h 380255"/>
              <a:gd name="connsiteX1" fmla="*/ 629392 w 3550722"/>
              <a:gd name="connsiteY1" fmla="*/ 47746 h 380255"/>
              <a:gd name="connsiteX2" fmla="*/ 1389413 w 3550722"/>
              <a:gd name="connsiteY2" fmla="*/ 344629 h 380255"/>
              <a:gd name="connsiteX3" fmla="*/ 2137558 w 3550722"/>
              <a:gd name="connsiteY3" fmla="*/ 245 h 380255"/>
              <a:gd name="connsiteX4" fmla="*/ 2968831 w 3550722"/>
              <a:gd name="connsiteY4" fmla="*/ 285253 h 380255"/>
              <a:gd name="connsiteX5" fmla="*/ 3550722 w 3550722"/>
              <a:gd name="connsiteY5" fmla="*/ 12120 h 38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722" h="380255">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23" name="TextBox 22">
            <a:extLst>
              <a:ext uri="{FF2B5EF4-FFF2-40B4-BE49-F238E27FC236}">
                <a16:creationId xmlns:a16="http://schemas.microsoft.com/office/drawing/2014/main" id="{46635EC3-E6C8-B445-E8AD-F4CFD9B131E8}"/>
              </a:ext>
            </a:extLst>
          </p:cNvPr>
          <p:cNvSpPr txBox="1"/>
          <p:nvPr/>
        </p:nvSpPr>
        <p:spPr bwMode="auto">
          <a:xfrm>
            <a:off x="6067533" y="1853300"/>
            <a:ext cx="2547164" cy="3239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indent="-202500" algn="r" rtl="1">
              <a:spcBef>
                <a:spcPts val="900"/>
              </a:spcBef>
              <a:spcAft>
                <a:spcPts val="0"/>
              </a:spcAft>
              <a:buClr>
                <a:schemeClr val="tx2"/>
              </a:buClr>
              <a:defRPr/>
            </a:pPr>
            <a:r>
              <a:rPr lang="ar-SA" sz="2200" b="1">
                <a:latin typeface="Calibri" panose="020F0502020204030204" pitchFamily="34" charset="0"/>
                <a:cs typeface="Calibri" panose="020F0502020204030204" pitchFamily="34" charset="0"/>
              </a:rPr>
              <a:t>الإرهاق/الاحتراق الوظيفي </a:t>
            </a:r>
            <a:r>
              <a:rPr lang="ar-SA" sz="2200">
                <a:latin typeface="Calibri" panose="020F0502020204030204" pitchFamily="34" charset="0"/>
                <a:cs typeface="Calibri" panose="020F0502020204030204" pitchFamily="34" charset="0"/>
              </a:rPr>
              <a:t>هو متلازمة ناتجة عن </a:t>
            </a:r>
            <a:r>
              <a:rPr lang="ar-SA" sz="2200" b="1">
                <a:latin typeface="Calibri" panose="020F0502020204030204" pitchFamily="34" charset="0"/>
                <a:cs typeface="Calibri" panose="020F0502020204030204" pitchFamily="34" charset="0"/>
              </a:rPr>
              <a:t>إجهاد مزمن في مكان العمل</a:t>
            </a:r>
            <a:r>
              <a:rPr lang="ar-SA" sz="2200">
                <a:latin typeface="Calibri" panose="020F0502020204030204" pitchFamily="34" charset="0"/>
                <a:cs typeface="Calibri" panose="020F0502020204030204" pitchFamily="34" charset="0"/>
              </a:rPr>
              <a:t> لم تتم إدارته بنجاح</a:t>
            </a:r>
            <a:r>
              <a:rPr lang="ar-SA" sz="2200" b="1">
                <a:latin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144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E811-522B-2A2A-C092-A7CD8DDD71BD}"/>
              </a:ext>
            </a:extLst>
          </p:cNvPr>
          <p:cNvSpPr>
            <a:spLocks noGrp="1"/>
          </p:cNvSpPr>
          <p:nvPr>
            <p:ph type="title"/>
          </p:nvPr>
        </p:nvSpPr>
        <p:spPr/>
        <p:txBody>
          <a:bodyPr/>
          <a:lstStyle/>
          <a:p>
            <a:pPr rtl="1"/>
            <a:r>
              <a:rPr lang="ar-SA">
                <a:latin typeface="Calibri" panose="020F0502020204030204" pitchFamily="34" charset="0"/>
                <a:cs typeface="Calibri" panose="020F0502020204030204" pitchFamily="34" charset="0"/>
              </a:rPr>
              <a:t>إجهاد التعاطف</a:t>
            </a:r>
            <a:endParaRPr lang="en-BE">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55F3550-FC45-5F92-1EF1-F6DF816C8FF9}"/>
              </a:ext>
            </a:extLst>
          </p:cNvPr>
          <p:cNvSpPr/>
          <p:nvPr/>
        </p:nvSpPr>
        <p:spPr>
          <a:xfrm>
            <a:off x="1714500" y="5915025"/>
            <a:ext cx="1876425"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2C53D7F-03C8-972E-CF40-4D0E80A60E60}"/>
              </a:ext>
            </a:extLst>
          </p:cNvPr>
          <p:cNvSpPr txBox="1"/>
          <p:nvPr/>
        </p:nvSpPr>
        <p:spPr>
          <a:xfrm>
            <a:off x="1714500" y="2246198"/>
            <a:ext cx="5708322" cy="1815882"/>
          </a:xfrm>
          <a:prstGeom prst="rect">
            <a:avLst/>
          </a:prstGeom>
          <a:noFill/>
        </p:spPr>
        <p:txBody>
          <a:bodyPr wrap="square">
            <a:spAutoFit/>
          </a:bodyPr>
          <a:lstStyle/>
          <a:p>
            <a:pPr algn="r" rtl="1"/>
            <a:r>
              <a:rPr lang="ar-SA" sz="2800" b="1">
                <a:latin typeface="Calibri" panose="020F0502020204030204" pitchFamily="34" charset="0"/>
                <a:cs typeface="Calibri" panose="020F0502020204030204" pitchFamily="34" charset="0"/>
              </a:rPr>
              <a:t>إجهاد التعاطف</a:t>
            </a:r>
            <a:r>
              <a:rPr lang="en-BE" sz="2800" b="1">
                <a:latin typeface="Calibri" panose="020F0502020204030204" pitchFamily="34" charset="0"/>
                <a:cs typeface="Calibri" panose="020F0502020204030204" pitchFamily="34" charset="0"/>
              </a:rPr>
              <a:t> </a:t>
            </a:r>
            <a:r>
              <a:rPr lang="ar-SA" sz="2800">
                <a:latin typeface="Calibri" panose="020F0502020204030204" pitchFamily="34" charset="0"/>
                <a:cs typeface="Calibri" panose="020F0502020204030204" pitchFamily="34" charset="0"/>
              </a:rPr>
              <a:t>هو حالة تتميز بالإرهاق العاطفي والجسدي مما يؤدي إلى انخفاض القدرة على التعاطف أو الشعور بالتعاطف مع الآخرين، وغالبًا ما يوصف بأنه التكلفة السلبية للرعاية</a:t>
            </a:r>
            <a:endParaRPr lang="en-BE" sz="280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35FA64FF-A166-BA70-12FF-24C3290C03BA}"/>
              </a:ext>
            </a:extLst>
          </p:cNvPr>
          <p:cNvGrpSpPr/>
          <p:nvPr/>
        </p:nvGrpSpPr>
        <p:grpSpPr>
          <a:xfrm>
            <a:off x="7966003" y="1661665"/>
            <a:ext cx="2061361" cy="4041570"/>
            <a:chOff x="7838339" y="2226754"/>
            <a:chExt cx="1969639" cy="3730164"/>
          </a:xfrm>
          <a:solidFill>
            <a:schemeClr val="accent2">
              <a:lumMod val="75000"/>
            </a:schemeClr>
          </a:solidFill>
        </p:grpSpPr>
        <p:sp>
          <p:nvSpPr>
            <p:cNvPr id="13" name="Round Same Side Corner Rectangle 3">
              <a:extLst>
                <a:ext uri="{FF2B5EF4-FFF2-40B4-BE49-F238E27FC236}">
                  <a16:creationId xmlns:a16="http://schemas.microsoft.com/office/drawing/2014/main" id="{BBFD687E-58F6-24B5-EC42-6B78B0B2FC3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12FCE2F8-E3D4-7326-024C-3BB35CC345C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3BB08DE-0502-AAAC-994E-BC10472FFF7D}"/>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0F816D99-B40C-77BF-AFB3-E246C7D1B3D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E8F72FC5-9E8E-A682-56F8-86ABAB71993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3DED36A-CB1A-00B1-EFF3-795D82B7B86D}"/>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8BDA0A5B-C93B-4D9E-76F6-BE1113CA26E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765DAD8F-4B41-6768-5E06-B0EBD7D134D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pic>
        <p:nvPicPr>
          <p:cNvPr id="1026" name="Picture 2" descr="Stone Icon - Download in Flat Style">
            <a:extLst>
              <a:ext uri="{FF2B5EF4-FFF2-40B4-BE49-F238E27FC236}">
                <a16:creationId xmlns:a16="http://schemas.microsoft.com/office/drawing/2014/main" id="{C06A53CE-96A0-17EE-161F-3B0B4D4A1CE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3968" y="3362822"/>
            <a:ext cx="875297" cy="87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19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10CA-9BD8-C35D-95F6-83B6A36477C2}"/>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طرق </a:t>
            </a:r>
            <a:r>
              <a:rPr lang="ar-SA">
                <a:latin typeface="Calibri" panose="020F0502020204030204" pitchFamily="34" charset="0"/>
                <a:cs typeface="Calibri" panose="020F0502020204030204" pitchFamily="34" charset="0"/>
              </a:rPr>
              <a:t>معالجة </a:t>
            </a:r>
            <a:r>
              <a:rPr lang="en-GB">
                <a:latin typeface="Calibri" panose="020F0502020204030204" pitchFamily="34" charset="0"/>
                <a:cs typeface="Calibri" panose="020F0502020204030204" pitchFamily="34" charset="0"/>
              </a:rPr>
              <a:t>المشاعر أو الت</a:t>
            </a:r>
            <a:r>
              <a:rPr lang="ar-SA">
                <a:latin typeface="Calibri" panose="020F0502020204030204" pitchFamily="34" charset="0"/>
                <a:cs typeface="Calibri" panose="020F0502020204030204" pitchFamily="34" charset="0"/>
              </a:rPr>
              <a:t>كيف</a:t>
            </a:r>
            <a:r>
              <a:rPr lang="en-GB">
                <a:latin typeface="Calibri" panose="020F0502020204030204" pitchFamily="34" charset="0"/>
                <a:cs typeface="Calibri" panose="020F0502020204030204" pitchFamily="34" charset="0"/>
              </a:rPr>
              <a:t> مع التوتر</a:t>
            </a:r>
            <a:endParaRPr lang="en-BE">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84809A32-2833-8E15-2F3C-BF1B167D82B2}"/>
              </a:ext>
            </a:extLst>
          </p:cNvPr>
          <p:cNvSpPr/>
          <p:nvPr/>
        </p:nvSpPr>
        <p:spPr>
          <a:xfrm>
            <a:off x="7333185" y="5812692"/>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F83FEAE-3521-BE8C-BCC9-64CDF5FBF034}"/>
              </a:ext>
            </a:extLst>
          </p:cNvPr>
          <p:cNvSpPr/>
          <p:nvPr/>
        </p:nvSpPr>
        <p:spPr>
          <a:xfrm>
            <a:off x="5442543" y="4052520"/>
            <a:ext cx="2330665" cy="36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D88FACD-2681-DE2D-06E1-21CE929E27F7}"/>
              </a:ext>
            </a:extLst>
          </p:cNvPr>
          <p:cNvSpPr/>
          <p:nvPr/>
        </p:nvSpPr>
        <p:spPr>
          <a:xfrm>
            <a:off x="8750111" y="6430414"/>
            <a:ext cx="2330665" cy="36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0D49CC2-0FE8-9B10-7E90-19530520824E}"/>
              </a:ext>
            </a:extLst>
          </p:cNvPr>
          <p:cNvSpPr/>
          <p:nvPr/>
        </p:nvSpPr>
        <p:spPr>
          <a:xfrm>
            <a:off x="8983383" y="3773246"/>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F88E3EBE-28C0-C532-6F8B-1916EBD09A9D}"/>
              </a:ext>
            </a:extLst>
          </p:cNvPr>
          <p:cNvSpPr/>
          <p:nvPr/>
        </p:nvSpPr>
        <p:spPr>
          <a:xfrm>
            <a:off x="7333185" y="5759294"/>
            <a:ext cx="2370417" cy="537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BE">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019189F-0A1D-4E24-4641-170E27A229E9}"/>
              </a:ext>
            </a:extLst>
          </p:cNvPr>
          <p:cNvSpPr txBox="1"/>
          <p:nvPr/>
        </p:nvSpPr>
        <p:spPr>
          <a:xfrm>
            <a:off x="5809681" y="1685569"/>
            <a:ext cx="5398003" cy="3046988"/>
          </a:xfrm>
          <a:prstGeom prst="rect">
            <a:avLst/>
          </a:prstGeom>
          <a:noFill/>
        </p:spPr>
        <p:txBody>
          <a:bodyPr wrap="square" rtlCol="0">
            <a:spAutoFit/>
          </a:bodyPr>
          <a:lstStyle/>
          <a:p>
            <a:pPr algn="r" rtl="1"/>
            <a:r>
              <a:rPr lang="en-GB" sz="2400" b="1" dirty="0">
                <a:latin typeface="Calibri" panose="020F0502020204030204" pitchFamily="34" charset="0"/>
                <a:cs typeface="Calibri" panose="020F0502020204030204" pitchFamily="34" charset="0"/>
              </a:rPr>
              <a:t>يجب أن يكون لدينا طرق صحية وإيجابية للت</a:t>
            </a:r>
            <a:r>
              <a:rPr lang="ar-SA" sz="2400" b="1" dirty="0">
                <a:latin typeface="Calibri" panose="020F0502020204030204" pitchFamily="34" charset="0"/>
                <a:cs typeface="Calibri" panose="020F0502020204030204" pitchFamily="34" charset="0"/>
              </a:rPr>
              <a:t>كيف</a:t>
            </a:r>
            <a:r>
              <a:rPr lang="en-GB" sz="2400" b="1" dirty="0">
                <a:latin typeface="Calibri" panose="020F0502020204030204" pitchFamily="34" charset="0"/>
                <a:cs typeface="Calibri" panose="020F0502020204030204" pitchFamily="34" charset="0"/>
              </a:rPr>
              <a:t> مع التوتر ومعالجة المشاعر الشديدة أو السلبية.</a:t>
            </a:r>
          </a:p>
          <a:p>
            <a:pPr algn="r" rtl="1"/>
            <a:endParaRPr lang="en-GB" sz="2400" b="1" dirty="0">
              <a:latin typeface="Calibri" panose="020F0502020204030204" pitchFamily="34" charset="0"/>
              <a:cs typeface="Calibri" panose="020F0502020204030204" pitchFamily="34" charset="0"/>
            </a:endParaRPr>
          </a:p>
          <a:p>
            <a:pPr algn="r" rtl="1"/>
            <a:r>
              <a:rPr lang="en-GB" sz="2400" dirty="0">
                <a:latin typeface="Calibri" panose="020F0502020204030204" pitchFamily="34" charset="0"/>
                <a:cs typeface="Calibri" panose="020F0502020204030204" pitchFamily="34" charset="0"/>
              </a:rPr>
              <a:t>لكن كل شخص مختلف! ما يصلح لشخص واحد قد لا </a:t>
            </a:r>
            <a:r>
              <a:rPr lang="ar-SA" sz="2400" dirty="0">
                <a:latin typeface="Calibri" panose="020F0502020204030204" pitchFamily="34" charset="0"/>
                <a:cs typeface="Calibri" panose="020F0502020204030204" pitchFamily="34" charset="0"/>
              </a:rPr>
              <a:t>ينطبق نفسه على </a:t>
            </a:r>
            <a:r>
              <a:rPr lang="en-GB" sz="2400" dirty="0">
                <a:latin typeface="Calibri" panose="020F0502020204030204" pitchFamily="34" charset="0"/>
                <a:cs typeface="Calibri" panose="020F0502020204030204" pitchFamily="34" charset="0"/>
              </a:rPr>
              <a:t>شخص آخر.</a:t>
            </a:r>
          </a:p>
          <a:p>
            <a:pPr algn="r" rtl="1"/>
            <a:endParaRPr lang="en-GB" sz="2400" dirty="0">
              <a:latin typeface="Calibri" panose="020F0502020204030204" pitchFamily="34" charset="0"/>
              <a:cs typeface="Calibri" panose="020F0502020204030204" pitchFamily="34" charset="0"/>
            </a:endParaRPr>
          </a:p>
          <a:p>
            <a:pPr algn="r" rtl="1"/>
            <a:r>
              <a:rPr lang="ar-SA" sz="2400" dirty="0">
                <a:latin typeface="Calibri" panose="020F0502020204030204" pitchFamily="34" charset="0"/>
                <a:cs typeface="Calibri" panose="020F0502020204030204" pitchFamily="34" charset="0"/>
              </a:rPr>
              <a:t>يعد أخذ استراحة بانتظام للانقطاع/ عدم التواصل وإعادة شحن نفسك بداية جيدة.</a:t>
            </a:r>
            <a:endParaRPr lang="en-BE" sz="2400" dirty="0">
              <a:latin typeface="Calibri" panose="020F0502020204030204" pitchFamily="34" charset="0"/>
              <a:cs typeface="Calibri" panose="020F0502020204030204" pitchFamily="34" charset="0"/>
            </a:endParaRPr>
          </a:p>
        </p:txBody>
      </p:sp>
      <p:sp>
        <p:nvSpPr>
          <p:cNvPr id="3" name="Plus Sign 2">
            <a:extLst>
              <a:ext uri="{FF2B5EF4-FFF2-40B4-BE49-F238E27FC236}">
                <a16:creationId xmlns:a16="http://schemas.microsoft.com/office/drawing/2014/main" id="{038EE3EA-CE57-E542-18E0-DEB7CC5B9426}"/>
              </a:ext>
            </a:extLst>
          </p:cNvPr>
          <p:cNvSpPr/>
          <p:nvPr/>
        </p:nvSpPr>
        <p:spPr>
          <a:xfrm>
            <a:off x="1014091" y="1690158"/>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 name="Plus Sign 3">
            <a:extLst>
              <a:ext uri="{FF2B5EF4-FFF2-40B4-BE49-F238E27FC236}">
                <a16:creationId xmlns:a16="http://schemas.microsoft.com/office/drawing/2014/main" id="{75E71B4C-FAB2-F982-FBED-0B3BE1070C61}"/>
              </a:ext>
            </a:extLst>
          </p:cNvPr>
          <p:cNvSpPr/>
          <p:nvPr/>
        </p:nvSpPr>
        <p:spPr>
          <a:xfrm>
            <a:off x="2380269" y="3450435"/>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Plus Sign 4">
            <a:extLst>
              <a:ext uri="{FF2B5EF4-FFF2-40B4-BE49-F238E27FC236}">
                <a16:creationId xmlns:a16="http://schemas.microsoft.com/office/drawing/2014/main" id="{E9243CE5-2FFD-E078-DC45-CAB2F56D0375}"/>
              </a:ext>
            </a:extLst>
          </p:cNvPr>
          <p:cNvSpPr/>
          <p:nvPr/>
        </p:nvSpPr>
        <p:spPr>
          <a:xfrm>
            <a:off x="3985498" y="2157335"/>
            <a:ext cx="1016518" cy="1016518"/>
          </a:xfrm>
          <a:prstGeom prst="mathPlu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pic>
        <p:nvPicPr>
          <p:cNvPr id="7" name="Graphic 6" descr="Yoga with solid fill">
            <a:extLst>
              <a:ext uri="{FF2B5EF4-FFF2-40B4-BE49-F238E27FC236}">
                <a16:creationId xmlns:a16="http://schemas.microsoft.com/office/drawing/2014/main" id="{DF68ED48-E4B5-7FCC-7FD0-032C5A8D3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987" y="2593994"/>
            <a:ext cx="1362503" cy="1362503"/>
          </a:xfrm>
          <a:prstGeom prst="rect">
            <a:avLst/>
          </a:prstGeom>
        </p:spPr>
      </p:pic>
      <p:pic>
        <p:nvPicPr>
          <p:cNvPr id="9" name="Graphic 8" descr="Soccer with solid fill">
            <a:extLst>
              <a:ext uri="{FF2B5EF4-FFF2-40B4-BE49-F238E27FC236}">
                <a16:creationId xmlns:a16="http://schemas.microsoft.com/office/drawing/2014/main" id="{C057E5A4-2A3C-EA20-7602-FD39ABA8D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1045" y="4160120"/>
            <a:ext cx="1351323" cy="1351323"/>
          </a:xfrm>
          <a:prstGeom prst="rect">
            <a:avLst/>
          </a:prstGeom>
        </p:spPr>
      </p:pic>
      <p:pic>
        <p:nvPicPr>
          <p:cNvPr id="11" name="Graphic 10" descr="Chat with solid fill">
            <a:extLst>
              <a:ext uri="{FF2B5EF4-FFF2-40B4-BE49-F238E27FC236}">
                <a16:creationId xmlns:a16="http://schemas.microsoft.com/office/drawing/2014/main" id="{8B3F490E-1380-7532-D58E-F24BBDE89C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37748" y="4311186"/>
            <a:ext cx="1121319" cy="1121319"/>
          </a:xfrm>
          <a:prstGeom prst="rect">
            <a:avLst/>
          </a:prstGeom>
        </p:spPr>
      </p:pic>
      <p:pic>
        <p:nvPicPr>
          <p:cNvPr id="18" name="Graphic 17" descr="Pencil with solid fill">
            <a:extLst>
              <a:ext uri="{FF2B5EF4-FFF2-40B4-BE49-F238E27FC236}">
                <a16:creationId xmlns:a16="http://schemas.microsoft.com/office/drawing/2014/main" id="{52675AD5-E74B-9512-A1A2-AF9D300972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074444">
            <a:off x="4175359" y="3173636"/>
            <a:ext cx="510727" cy="510727"/>
          </a:xfrm>
          <a:prstGeom prst="rect">
            <a:avLst/>
          </a:prstGeom>
        </p:spPr>
      </p:pic>
      <p:pic>
        <p:nvPicPr>
          <p:cNvPr id="21" name="Graphic 20" descr="Coffee with solid fill">
            <a:extLst>
              <a:ext uri="{FF2B5EF4-FFF2-40B4-BE49-F238E27FC236}">
                <a16:creationId xmlns:a16="http://schemas.microsoft.com/office/drawing/2014/main" id="{CF9CC1C5-42EC-6015-B114-B217F4CB2D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2786" y="1964111"/>
            <a:ext cx="1016518" cy="1016518"/>
          </a:xfrm>
          <a:prstGeom prst="rect">
            <a:avLst/>
          </a:prstGeom>
        </p:spPr>
      </p:pic>
      <p:pic>
        <p:nvPicPr>
          <p:cNvPr id="27" name="Graphic 26" descr="Closed book with solid fill">
            <a:extLst>
              <a:ext uri="{FF2B5EF4-FFF2-40B4-BE49-F238E27FC236}">
                <a16:creationId xmlns:a16="http://schemas.microsoft.com/office/drawing/2014/main" id="{2DE46E7C-A2C9-BC65-EE2D-E890964B43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55240" y="2991259"/>
            <a:ext cx="875481" cy="875481"/>
          </a:xfrm>
          <a:prstGeom prst="rect">
            <a:avLst/>
          </a:prstGeom>
        </p:spPr>
      </p:pic>
    </p:spTree>
    <p:extLst>
      <p:ext uri="{BB962C8B-B14F-4D97-AF65-F5344CB8AC3E}">
        <p14:creationId xmlns:p14="http://schemas.microsoft.com/office/powerpoint/2010/main" val="71432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72">
            <a:extLst>
              <a:ext uri="{FF2B5EF4-FFF2-40B4-BE49-F238E27FC236}">
                <a16:creationId xmlns:a16="http://schemas.microsoft.com/office/drawing/2014/main" id="{5C0B9FBE-72D5-588D-ADB7-EB520012CE35}"/>
              </a:ext>
            </a:extLst>
          </p:cNvPr>
          <p:cNvSpPr txBox="1">
            <a:spLocks/>
          </p:cNvSpPr>
          <p:nvPr/>
        </p:nvSpPr>
        <p:spPr>
          <a:xfrm>
            <a:off x="4969141" y="1695895"/>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pPr algn="r" rtl="1"/>
            <a:r>
              <a:rPr lang="en-CA" sz="5400" b="1" dirty="0">
                <a:solidFill>
                  <a:schemeClr val="bg1">
                    <a:lumMod val="75000"/>
                  </a:schemeClr>
                </a:solidFill>
                <a:latin typeface="Calibri" panose="020F0502020204030204" pitchFamily="34" charset="0"/>
                <a:cs typeface="Calibri" panose="020F0502020204030204" pitchFamily="34" charset="0"/>
              </a:rPr>
              <a:t>شريحة إضافية لملاحظات الميسر</a:t>
            </a:r>
          </a:p>
        </p:txBody>
      </p:sp>
    </p:spTree>
    <p:extLst>
      <p:ext uri="{BB962C8B-B14F-4D97-AF65-F5344CB8AC3E}">
        <p14:creationId xmlns:p14="http://schemas.microsoft.com/office/powerpoint/2010/main" val="2940017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4" name="Title 3">
            <a:extLst>
              <a:ext uri="{FF2B5EF4-FFF2-40B4-BE49-F238E27FC236}">
                <a16:creationId xmlns:a16="http://schemas.microsoft.com/office/drawing/2014/main" id="{9E430054-1489-8C9C-14C9-F222EF9FA0DB}"/>
              </a:ext>
            </a:extLst>
          </p:cNvPr>
          <p:cNvSpPr>
            <a:spLocks noGrp="1"/>
          </p:cNvSpPr>
          <p:nvPr>
            <p:ph type="title"/>
          </p:nvPr>
        </p:nvSpPr>
        <p:spPr/>
        <p:txBody>
          <a:bodyPr/>
          <a:lstStyle/>
          <a:p>
            <a:pPr algn="r" rtl="1"/>
            <a:r>
              <a:rPr lang="en-CA" sz="2400" b="1">
                <a:solidFill>
                  <a:schemeClr val="bg1"/>
                </a:solidFill>
                <a:latin typeface="Calibri" panose="020F0502020204030204" pitchFamily="34" charset="0"/>
                <a:cs typeface="Calibri" panose="020F0502020204030204" pitchFamily="34" charset="0"/>
              </a:rPr>
              <a:t>الجلسة</a:t>
            </a:r>
            <a:r>
              <a:rPr lang="ar-SA" sz="2400" b="1">
                <a:solidFill>
                  <a:schemeClr val="bg1"/>
                </a:solidFill>
                <a:latin typeface="Calibri" panose="020F0502020204030204" pitchFamily="34" charset="0"/>
                <a:cs typeface="Calibri" panose="020F0502020204030204" pitchFamily="34" charset="0"/>
              </a:rPr>
              <a:t> </a:t>
            </a:r>
            <a:r>
              <a:rPr lang="en-CA" sz="2400" b="1">
                <a:solidFill>
                  <a:schemeClr val="bg1"/>
                </a:solidFill>
                <a:latin typeface="Calibri" panose="020F0502020204030204" pitchFamily="34" charset="0"/>
                <a:cs typeface="Calibri" panose="020F0502020204030204" pitchFamily="34" charset="0"/>
              </a:rPr>
              <a:t> </a:t>
            </a:r>
            <a:r>
              <a:rPr lang="ar-SA" sz="2400" b="1">
                <a:solidFill>
                  <a:schemeClr val="bg1"/>
                </a:solidFill>
                <a:latin typeface="Calibri" panose="020F0502020204030204" pitchFamily="34" charset="0"/>
                <a:cs typeface="Calibri" panose="020F0502020204030204" pitchFamily="34" charset="0"/>
              </a:rPr>
              <a:t>٦</a:t>
            </a:r>
            <a:br>
              <a:rPr lang="en-CA" sz="2400" b="1">
                <a:solidFill>
                  <a:schemeClr val="bg1"/>
                </a:solidFill>
                <a:latin typeface="Calibri" panose="020F0502020204030204" pitchFamily="34" charset="0"/>
                <a:cs typeface="Calibri" panose="020F0502020204030204" pitchFamily="34" charset="0"/>
              </a:rPr>
            </a:br>
            <a:br>
              <a:rPr lang="en-CA" b="1">
                <a:solidFill>
                  <a:schemeClr val="bg1"/>
                </a:solidFill>
                <a:latin typeface="Calibri" panose="020F0502020204030204" pitchFamily="34" charset="0"/>
                <a:cs typeface="Calibri" panose="020F0502020204030204" pitchFamily="34" charset="0"/>
              </a:rPr>
            </a:br>
            <a:r>
              <a:rPr lang="en-US" sz="5400" b="1">
                <a:solidFill>
                  <a:schemeClr val="bg1"/>
                </a:solidFill>
                <a:latin typeface="Calibri" panose="020F0502020204030204" pitchFamily="34" charset="0"/>
                <a:cs typeface="Calibri" panose="020F0502020204030204" pitchFamily="34" charset="0"/>
              </a:rPr>
              <a:t>إغلاق</a:t>
            </a:r>
            <a:r>
              <a:rPr lang="ar-SA" sz="5400" b="1">
                <a:solidFill>
                  <a:schemeClr val="bg1"/>
                </a:solidFill>
                <a:latin typeface="Calibri" panose="020F0502020204030204" pitchFamily="34" charset="0"/>
                <a:cs typeface="Calibri" panose="020F0502020204030204" pitchFamily="34" charset="0"/>
              </a:rPr>
              <a:t> الوحدة</a:t>
            </a:r>
            <a:endParaRPr lang="en-US">
              <a:latin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dirty="0">
                <a:latin typeface="Calibri" panose="020F0502020204030204" pitchFamily="34" charset="0"/>
                <a:cs typeface="Calibri" panose="020F0502020204030204" pitchFamily="34" charset="0"/>
              </a:rPr>
              <a:t>أهداف التعلم</a:t>
            </a:r>
            <a:endParaRPr dirty="0">
              <a:latin typeface="Calibri" panose="020F0502020204030204" pitchFamily="34" charset="0"/>
              <a:cs typeface="Calibri" panose="020F0502020204030204" pitchFamily="34" charset="0"/>
            </a:endParaRPr>
          </a:p>
        </p:txBody>
      </p:sp>
      <p:grpSp>
        <p:nvGrpSpPr>
          <p:cNvPr id="341" name="Google Shape;341;p7"/>
          <p:cNvGrpSpPr/>
          <p:nvPr/>
        </p:nvGrpSpPr>
        <p:grpSpPr>
          <a:xfrm>
            <a:off x="6580282" y="2337824"/>
            <a:ext cx="1196375" cy="868968"/>
            <a:chOff x="6878053" y="1156317"/>
            <a:chExt cx="1431178" cy="1039513"/>
          </a:xfrm>
        </p:grpSpPr>
        <p:grpSp>
          <p:nvGrpSpPr>
            <p:cNvPr id="342" name="Google Shape;342;p7"/>
            <p:cNvGrpSpPr/>
            <p:nvPr/>
          </p:nvGrpSpPr>
          <p:grpSpPr>
            <a:xfrm>
              <a:off x="7672978" y="1156317"/>
              <a:ext cx="412941" cy="436880"/>
              <a:chOff x="243840" y="1676400"/>
              <a:chExt cx="701040" cy="741680"/>
            </a:xfrm>
          </p:grpSpPr>
          <p:sp>
            <p:nvSpPr>
              <p:cNvPr id="343" name="Google Shape;343;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4" name="Google Shape;344;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45" name="Google Shape;345;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6" name="Google Shape;346;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47" name="Google Shape;347;p7"/>
          <p:cNvGrpSpPr/>
          <p:nvPr/>
        </p:nvGrpSpPr>
        <p:grpSpPr>
          <a:xfrm>
            <a:off x="1257519" y="2337824"/>
            <a:ext cx="1196375" cy="868968"/>
            <a:chOff x="6878053" y="1156317"/>
            <a:chExt cx="1431178" cy="1039513"/>
          </a:xfrm>
        </p:grpSpPr>
        <p:grpSp>
          <p:nvGrpSpPr>
            <p:cNvPr id="348" name="Google Shape;348;p7"/>
            <p:cNvGrpSpPr/>
            <p:nvPr/>
          </p:nvGrpSpPr>
          <p:grpSpPr>
            <a:xfrm>
              <a:off x="7672978" y="1156317"/>
              <a:ext cx="412941" cy="436880"/>
              <a:chOff x="243840" y="1676400"/>
              <a:chExt cx="701040" cy="741680"/>
            </a:xfrm>
          </p:grpSpPr>
          <p:sp>
            <p:nvSpPr>
              <p:cNvPr id="349" name="Google Shape;349;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0" name="Google Shape;350;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1" name="Google Shape;351;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2" name="Google Shape;352;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3" name="Google Shape;353;p7"/>
          <p:cNvGrpSpPr/>
          <p:nvPr/>
        </p:nvGrpSpPr>
        <p:grpSpPr>
          <a:xfrm>
            <a:off x="3921995" y="2337824"/>
            <a:ext cx="1196375" cy="868968"/>
            <a:chOff x="6878053" y="1156317"/>
            <a:chExt cx="1431178" cy="1039513"/>
          </a:xfrm>
        </p:grpSpPr>
        <p:grpSp>
          <p:nvGrpSpPr>
            <p:cNvPr id="354" name="Google Shape;354;p7"/>
            <p:cNvGrpSpPr/>
            <p:nvPr/>
          </p:nvGrpSpPr>
          <p:grpSpPr>
            <a:xfrm>
              <a:off x="7672978" y="1156317"/>
              <a:ext cx="412941" cy="436880"/>
              <a:chOff x="243840" y="1676400"/>
              <a:chExt cx="701040" cy="741680"/>
            </a:xfrm>
          </p:grpSpPr>
          <p:sp>
            <p:nvSpPr>
              <p:cNvPr id="355" name="Google Shape;355;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6" name="Google Shape;356;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7" name="Google Shape;357;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8" name="Google Shape;358;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 name="TextBox 2">
            <a:extLst>
              <a:ext uri="{FF2B5EF4-FFF2-40B4-BE49-F238E27FC236}">
                <a16:creationId xmlns:a16="http://schemas.microsoft.com/office/drawing/2014/main" id="{14A62420-4F9A-607D-D44B-509FDB1FFC9E}"/>
              </a:ext>
            </a:extLst>
          </p:cNvPr>
          <p:cNvSpPr txBox="1"/>
          <p:nvPr/>
        </p:nvSpPr>
        <p:spPr>
          <a:xfrm>
            <a:off x="8803493" y="3607511"/>
            <a:ext cx="2381250" cy="1015663"/>
          </a:xfrm>
          <a:prstGeom prst="rect">
            <a:avLst/>
          </a:prstGeom>
          <a:noFill/>
        </p:spPr>
        <p:txBody>
          <a:bodyPr wrap="square" rtlCol="0">
            <a:spAutoFit/>
          </a:bodyPr>
          <a:lstStyle/>
          <a:p>
            <a:pPr algn="ctr" rtl="1"/>
            <a:r>
              <a:rPr lang="ar-SA" sz="2000">
                <a:solidFill>
                  <a:schemeClr val="dk1"/>
                </a:solidFill>
                <a:latin typeface="Calibri" panose="020F0502020204030204" pitchFamily="34" charset="0"/>
                <a:cs typeface="Calibri" panose="020F0502020204030204" pitchFamily="34" charset="0"/>
              </a:rPr>
              <a:t>و</a:t>
            </a:r>
            <a:r>
              <a:rPr lang="en-GB" sz="2000">
                <a:solidFill>
                  <a:schemeClr val="dk1"/>
                </a:solidFill>
                <a:latin typeface="Calibri" panose="020F0502020204030204" pitchFamily="34" charset="0"/>
                <a:cs typeface="Calibri" panose="020F0502020204030204" pitchFamily="34" charset="0"/>
              </a:rPr>
              <a:t>ضع قائمة وشرح العوائق التي تحول دون الوعي الذاتي</a:t>
            </a:r>
            <a:endParaRPr lang="en-BE" sz="2000">
              <a:solidFill>
                <a:schemeClr val="dk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D24D955-AE74-C5ED-A7A6-C8B45DFB7611}"/>
              </a:ext>
            </a:extLst>
          </p:cNvPr>
          <p:cNvSpPr txBox="1"/>
          <p:nvPr/>
        </p:nvSpPr>
        <p:spPr>
          <a:xfrm>
            <a:off x="6228335" y="3529172"/>
            <a:ext cx="2032907" cy="1323439"/>
          </a:xfrm>
          <a:prstGeom prst="rect">
            <a:avLst/>
          </a:prstGeom>
          <a:noFill/>
        </p:spPr>
        <p:txBody>
          <a:bodyPr wrap="square" rtlCol="0">
            <a:spAutoFit/>
          </a:bodyPr>
          <a:lstStyle/>
          <a:p>
            <a:pPr algn="ctr" rtl="1"/>
            <a:r>
              <a:rPr lang="en-GB" sz="2000">
                <a:solidFill>
                  <a:schemeClr val="dk1"/>
                </a:solidFill>
                <a:latin typeface="Calibri" panose="020F0502020204030204" pitchFamily="34" charset="0"/>
                <a:cs typeface="Calibri" panose="020F0502020204030204" pitchFamily="34" charset="0"/>
              </a:rPr>
              <a:t>تحديد العوائق التي تحول دون دمج الأشخاص أو المجموعات المتنوعة</a:t>
            </a:r>
            <a:endParaRPr lang="en-BE" sz="2000">
              <a:solidFill>
                <a:schemeClr val="dk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B41A6B-5C9B-E8EC-7591-2997BC12B1F0}"/>
              </a:ext>
            </a:extLst>
          </p:cNvPr>
          <p:cNvSpPr txBox="1"/>
          <p:nvPr/>
        </p:nvSpPr>
        <p:spPr>
          <a:xfrm>
            <a:off x="3432635" y="3541616"/>
            <a:ext cx="2365265" cy="1323439"/>
          </a:xfrm>
          <a:prstGeom prst="rect">
            <a:avLst/>
          </a:prstGeom>
          <a:noFill/>
        </p:spPr>
        <p:txBody>
          <a:bodyPr wrap="square" rtlCol="0">
            <a:spAutoFit/>
          </a:bodyPr>
          <a:lstStyle/>
          <a:p>
            <a:pPr algn="ctr" rtl="1"/>
            <a:r>
              <a:rPr lang="ar-SA" sz="2000" dirty="0">
                <a:solidFill>
                  <a:schemeClr val="dk1"/>
                </a:solidFill>
                <a:latin typeface="Calibri" panose="020F0502020204030204" pitchFamily="34" charset="0"/>
                <a:cs typeface="Calibri" panose="020F0502020204030204" pitchFamily="34" charset="0"/>
              </a:rPr>
              <a:t>و</a:t>
            </a:r>
            <a:r>
              <a:rPr lang="en-GB" sz="2000" dirty="0">
                <a:solidFill>
                  <a:schemeClr val="dk1"/>
                </a:solidFill>
                <a:latin typeface="Calibri" panose="020F0502020204030204" pitchFamily="34" charset="0"/>
                <a:cs typeface="Calibri" panose="020F0502020204030204" pitchFamily="34" charset="0"/>
              </a:rPr>
              <a:t>صف كيف يمكن لأخصائي ال</a:t>
            </a:r>
            <a:r>
              <a:rPr lang="ar-SA" sz="2000" dirty="0">
                <a:solidFill>
                  <a:schemeClr val="dk1"/>
                </a:solidFill>
                <a:latin typeface="Calibri" panose="020F0502020204030204" pitchFamily="34" charset="0"/>
                <a:cs typeface="Calibri" panose="020F0502020204030204" pitchFamily="34" charset="0"/>
              </a:rPr>
              <a:t>حالة</a:t>
            </a:r>
            <a:r>
              <a:rPr lang="en-GB" sz="2000" dirty="0">
                <a:solidFill>
                  <a:schemeClr val="dk1"/>
                </a:solidFill>
                <a:latin typeface="Calibri" panose="020F0502020204030204" pitchFamily="34" charset="0"/>
                <a:cs typeface="Calibri" panose="020F0502020204030204" pitchFamily="34" charset="0"/>
              </a:rPr>
              <a:t> استخدام ال</a:t>
            </a:r>
            <a:r>
              <a:rPr lang="ar-SA" sz="2000" dirty="0">
                <a:solidFill>
                  <a:schemeClr val="dk1"/>
                </a:solidFill>
                <a:latin typeface="Calibri" panose="020F0502020204030204" pitchFamily="34" charset="0"/>
                <a:cs typeface="Calibri" panose="020F0502020204030204" pitchFamily="34" charset="0"/>
              </a:rPr>
              <a:t>سلط</a:t>
            </a:r>
            <a:r>
              <a:rPr lang="en-GB" sz="2000" dirty="0">
                <a:solidFill>
                  <a:schemeClr val="dk1"/>
                </a:solidFill>
                <a:latin typeface="Calibri" panose="020F0502020204030204" pitchFamily="34" charset="0"/>
                <a:cs typeface="Calibri" panose="020F0502020204030204" pitchFamily="34" charset="0"/>
              </a:rPr>
              <a:t>ة بشكل أخلاقي ومسؤول</a:t>
            </a:r>
            <a:endParaRPr lang="en-BE" sz="2000" dirty="0">
              <a:solidFill>
                <a:schemeClr val="dk1"/>
              </a:solidFill>
              <a:latin typeface="Calibri" panose="020F0502020204030204" pitchFamily="34" charset="0"/>
              <a:cs typeface="Calibri" panose="020F0502020204030204" pitchFamily="34" charset="0"/>
            </a:endParaRPr>
          </a:p>
        </p:txBody>
      </p:sp>
      <p:grpSp>
        <p:nvGrpSpPr>
          <p:cNvPr id="6" name="Google Shape;341;p7">
            <a:extLst>
              <a:ext uri="{FF2B5EF4-FFF2-40B4-BE49-F238E27FC236}">
                <a16:creationId xmlns:a16="http://schemas.microsoft.com/office/drawing/2014/main" id="{5FDE0DDF-157F-CE65-9AE5-1738B48F49AC}"/>
              </a:ext>
            </a:extLst>
          </p:cNvPr>
          <p:cNvGrpSpPr/>
          <p:nvPr/>
        </p:nvGrpSpPr>
        <p:grpSpPr>
          <a:xfrm>
            <a:off x="9580568" y="2337824"/>
            <a:ext cx="1196375" cy="868968"/>
            <a:chOff x="6878053" y="1156317"/>
            <a:chExt cx="1431178" cy="1039513"/>
          </a:xfrm>
        </p:grpSpPr>
        <p:grpSp>
          <p:nvGrpSpPr>
            <p:cNvPr id="7" name="Google Shape;342;p7">
              <a:extLst>
                <a:ext uri="{FF2B5EF4-FFF2-40B4-BE49-F238E27FC236}">
                  <a16:creationId xmlns:a16="http://schemas.microsoft.com/office/drawing/2014/main" id="{A3223BDA-4600-0FE6-BB15-7DC44514DD50}"/>
                </a:ext>
              </a:extLst>
            </p:cNvPr>
            <p:cNvGrpSpPr/>
            <p:nvPr/>
          </p:nvGrpSpPr>
          <p:grpSpPr>
            <a:xfrm>
              <a:off x="7672978" y="1156317"/>
              <a:ext cx="412941" cy="436880"/>
              <a:chOff x="243840" y="1676400"/>
              <a:chExt cx="701040" cy="741680"/>
            </a:xfrm>
          </p:grpSpPr>
          <p:sp>
            <p:nvSpPr>
              <p:cNvPr id="10" name="Google Shape;343;p7">
                <a:extLst>
                  <a:ext uri="{FF2B5EF4-FFF2-40B4-BE49-F238E27FC236}">
                    <a16:creationId xmlns:a16="http://schemas.microsoft.com/office/drawing/2014/main" id="{38333881-05EB-2D59-9E03-367861D7921B}"/>
                  </a:ext>
                </a:extLst>
              </p:cNvPr>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344;p7">
                <a:extLst>
                  <a:ext uri="{FF2B5EF4-FFF2-40B4-BE49-F238E27FC236}">
                    <a16:creationId xmlns:a16="http://schemas.microsoft.com/office/drawing/2014/main" id="{89495B4F-BDA0-909D-365C-B60CC5B51DA1}"/>
                  </a:ext>
                </a:extLst>
              </p:cNvPr>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8" name="Google Shape;345;p7">
              <a:extLst>
                <a:ext uri="{FF2B5EF4-FFF2-40B4-BE49-F238E27FC236}">
                  <a16:creationId xmlns:a16="http://schemas.microsoft.com/office/drawing/2014/main" id="{DBD80C6C-2B65-A55E-A120-DE91B119DB73}"/>
                </a:ext>
              </a:extLst>
            </p:cNvPr>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46;p7">
              <a:extLst>
                <a:ext uri="{FF2B5EF4-FFF2-40B4-BE49-F238E27FC236}">
                  <a16:creationId xmlns:a16="http://schemas.microsoft.com/office/drawing/2014/main" id="{6F6DB8B8-3833-425A-2B8B-2BB93CEB4B7A}"/>
                </a:ext>
              </a:extLst>
            </p:cNvPr>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13" name="TextBox 12">
            <a:extLst>
              <a:ext uri="{FF2B5EF4-FFF2-40B4-BE49-F238E27FC236}">
                <a16:creationId xmlns:a16="http://schemas.microsoft.com/office/drawing/2014/main" id="{875BC576-9771-6542-11D0-837DE64294BD}"/>
              </a:ext>
            </a:extLst>
          </p:cNvPr>
          <p:cNvSpPr txBox="1"/>
          <p:nvPr/>
        </p:nvSpPr>
        <p:spPr>
          <a:xfrm>
            <a:off x="532371" y="3651209"/>
            <a:ext cx="2894374" cy="1323439"/>
          </a:xfrm>
          <a:prstGeom prst="rect">
            <a:avLst/>
          </a:prstGeom>
          <a:noFill/>
        </p:spPr>
        <p:txBody>
          <a:bodyPr wrap="square" rtlCol="0">
            <a:spAutoFit/>
          </a:bodyPr>
          <a:lstStyle/>
          <a:p>
            <a:pPr algn="ctr" rtl="1"/>
            <a:r>
              <a:rPr lang="ar-SA" sz="2000">
                <a:solidFill>
                  <a:schemeClr val="dk1"/>
                </a:solidFill>
                <a:latin typeface="Calibri" panose="020F0502020204030204" pitchFamily="34" charset="0"/>
                <a:cs typeface="Calibri" panose="020F0502020204030204" pitchFamily="34" charset="0"/>
              </a:rPr>
              <a:t>ال</a:t>
            </a:r>
            <a:r>
              <a:rPr lang="en-GB" sz="2000">
                <a:solidFill>
                  <a:schemeClr val="dk1"/>
                </a:solidFill>
                <a:latin typeface="Calibri" panose="020F0502020204030204" pitchFamily="34" charset="0"/>
                <a:cs typeface="Calibri" panose="020F0502020204030204" pitchFamily="34" charset="0"/>
              </a:rPr>
              <a:t>تعرف على علامات التوتر وشرح كيفية التعامل مع التوتر أو التعامل مع المشاعر الشديدة أو السلبية</a:t>
            </a:r>
            <a:endParaRPr lang="en-BE" sz="200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285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dirty="0">
                <a:latin typeface="Calibri" panose="020F0502020204030204" pitchFamily="34" charset="0"/>
                <a:cs typeface="Calibri" panose="020F0502020204030204" pitchFamily="34" charset="0"/>
              </a:rPr>
              <a:t>نهاية الوحدة</a:t>
            </a:r>
            <a:endParaRPr dirty="0">
              <a:latin typeface="Calibri" panose="020F0502020204030204" pitchFamily="34" charset="0"/>
              <a:cs typeface="Calibri" panose="020F0502020204030204" pitchFamily="34" charset="0"/>
            </a:endParaRPr>
          </a:p>
        </p:txBody>
      </p:sp>
      <p:sp>
        <p:nvSpPr>
          <p:cNvPr id="2" name="Speech Bubble: Rectangle with Corners Rounded 1">
            <a:extLst>
              <a:ext uri="{FF2B5EF4-FFF2-40B4-BE49-F238E27FC236}">
                <a16:creationId xmlns:a16="http://schemas.microsoft.com/office/drawing/2014/main" id="{660EF5DE-03CE-F7DB-41F3-C6F8DF2C5EA2}"/>
              </a:ext>
            </a:extLst>
          </p:cNvPr>
          <p:cNvSpPr/>
          <p:nvPr/>
        </p:nvSpPr>
        <p:spPr>
          <a:xfrm>
            <a:off x="1384531" y="2413726"/>
            <a:ext cx="2821709" cy="2611120"/>
          </a:xfrm>
          <a:prstGeom prst="wedgeRoundRectCallout">
            <a:avLst>
              <a:gd name="adj1" fmla="val -62814"/>
              <a:gd name="adj2" fmla="val -1901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2400">
                <a:solidFill>
                  <a:schemeClr val="tx1"/>
                </a:solidFill>
                <a:latin typeface="Calibri" panose="020F0502020204030204" pitchFamily="34" charset="0"/>
                <a:ea typeface="Calibri" panose="020F0502020204030204" pitchFamily="34" charset="0"/>
                <a:cs typeface="Calibri" panose="020F0502020204030204" pitchFamily="34" charset="0"/>
              </a:rPr>
              <a:t>الإغلاق</a:t>
            </a:r>
            <a:endParaRPr lang="en-US" sz="2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peech Bubble: Rectangle with Corners Rounded 2">
            <a:extLst>
              <a:ext uri="{FF2B5EF4-FFF2-40B4-BE49-F238E27FC236}">
                <a16:creationId xmlns:a16="http://schemas.microsoft.com/office/drawing/2014/main" id="{70E82014-FC47-74D9-DD94-C5925CA717E4}"/>
              </a:ext>
            </a:extLst>
          </p:cNvPr>
          <p:cNvSpPr/>
          <p:nvPr/>
        </p:nvSpPr>
        <p:spPr>
          <a:xfrm>
            <a:off x="4828771" y="2413726"/>
            <a:ext cx="2821709" cy="2611120"/>
          </a:xfrm>
          <a:prstGeom prst="wedgeRoundRectCallout">
            <a:avLst>
              <a:gd name="adj1" fmla="val -19246"/>
              <a:gd name="adj2" fmla="val 5959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ar-SA" sz="2400">
                <a:solidFill>
                  <a:schemeClr val="tx1"/>
                </a:solidFill>
                <a:latin typeface="Calibri" panose="020F0502020204030204" pitchFamily="34" charset="0"/>
                <a:ea typeface="Calibri" panose="020F0502020204030204" pitchFamily="34" charset="0"/>
                <a:cs typeface="Calibri" panose="020F0502020204030204" pitchFamily="34" charset="0"/>
              </a:rPr>
              <a:t>التأمل و التعليقات</a:t>
            </a:r>
            <a:endParaRPr lang="en-US" sz="2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9C5F8B4C-2C9E-0A5D-2300-9DD0E3D561B1}"/>
              </a:ext>
            </a:extLst>
          </p:cNvPr>
          <p:cNvSpPr/>
          <p:nvPr/>
        </p:nvSpPr>
        <p:spPr>
          <a:xfrm>
            <a:off x="8273011" y="2413726"/>
            <a:ext cx="2821709" cy="2611120"/>
          </a:xfrm>
          <a:prstGeom prst="wedgeRoundRectCallout">
            <a:avLst>
              <a:gd name="adj1" fmla="val 59608"/>
              <a:gd name="adj2" fmla="val -201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07000"/>
              </a:lnSpc>
              <a:spcAft>
                <a:spcPts val="800"/>
              </a:spcAft>
              <a:tabLst>
                <a:tab pos="457200" algn="l"/>
              </a:tabLst>
            </a:pP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مراجعة أهداف التعلم</a:t>
            </a:r>
            <a:endParaRPr lang="en-US" sz="2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0BFD93D2-F710-ED67-0914-66E7D790A8AF}"/>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4002FBF8-5E58-30FA-3C4D-6D61FCB4DD9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F7CBDF27-C4A2-752F-0E80-075988A644D9}"/>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CCCF6517-3929-3008-CFE1-D17D2F83AF4C}"/>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b="1">
                    <a:latin typeface="Arial" panose="020B0604020202020204" pitchFamily="34" charset="0"/>
                    <a:cs typeface="Arial" panose="020B0604020202020204" pitchFamily="34" charset="0"/>
                  </a:rPr>
                  <a:t>٣٥</a:t>
                </a:r>
                <a:endParaRPr lang="en-CA" sz="1600" b="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4F4E942-BA3F-1D49-45ED-8576B1E065BE}"/>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EDC822B7-1A81-C109-3611-7C35BC929F1D}"/>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B93B74B1-603E-AC41-FC78-0A11347D47CA}"/>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92CAB33-CA53-4BD4-BC93-C3F6FE50694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8" name="Rectangle 37">
            <a:extLst>
              <a:ext uri="{FF2B5EF4-FFF2-40B4-BE49-F238E27FC236}">
                <a16:creationId xmlns:a16="http://schemas.microsoft.com/office/drawing/2014/main" id="{C9A611E9-26D6-EFC0-1E7A-5F5B5A53D309}"/>
              </a:ext>
            </a:extLst>
          </p:cNvPr>
          <p:cNvSpPr/>
          <p:nvPr/>
        </p:nvSpPr>
        <p:spPr>
          <a:xfrm>
            <a:off x="0" y="4218834"/>
            <a:ext cx="12192000" cy="16985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306" name="Google Shape;306;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a:latin typeface="Calibri" panose="020F0502020204030204" pitchFamily="34" charset="0"/>
                <a:cs typeface="Calibri" panose="020F0502020204030204" pitchFamily="34" charset="0"/>
                <a:sym typeface="Arial"/>
              </a:rPr>
              <a:t>نشاط</a:t>
            </a:r>
            <a:r>
              <a:rPr lang="ar-SA">
                <a:latin typeface="Calibri" panose="020F0502020204030204" pitchFamily="34" charset="0"/>
                <a:cs typeface="Calibri" panose="020F0502020204030204" pitchFamily="34" charset="0"/>
                <a:sym typeface="Arial"/>
              </a:rPr>
              <a:t> المراجعة</a:t>
            </a:r>
            <a:endParaRPr>
              <a:latin typeface="Calibri" panose="020F0502020204030204" pitchFamily="34" charset="0"/>
              <a:cs typeface="Calibri" panose="020F0502020204030204" pitchFamily="34" charset="0"/>
            </a:endParaRPr>
          </a:p>
        </p:txBody>
      </p:sp>
      <p:sp>
        <p:nvSpPr>
          <p:cNvPr id="307" name="Google Shape;307;p6"/>
          <p:cNvSpPr txBox="1"/>
          <p:nvPr/>
        </p:nvSpPr>
        <p:spPr>
          <a:xfrm>
            <a:off x="1883235" y="1236947"/>
            <a:ext cx="8249676" cy="540121"/>
          </a:xfrm>
          <a:prstGeom prst="rect">
            <a:avLst/>
          </a:prstGeom>
          <a:noFill/>
          <a:ln>
            <a:noFill/>
          </a:ln>
        </p:spPr>
        <p:txBody>
          <a:bodyPr spcFirstLastPara="1" wrap="square" lIns="91425" tIns="45700" rIns="91425" bIns="45700" anchor="ctr" anchorCtr="0">
            <a:normAutofit/>
          </a:bodyPr>
          <a:lstStyle/>
          <a:p>
            <a:pPr marL="0" marR="0" lvl="0" indent="0" algn="ctr" rtl="1">
              <a:lnSpc>
                <a:spcPct val="100000"/>
              </a:lnSpc>
              <a:spcBef>
                <a:spcPts val="0"/>
              </a:spcBef>
              <a:spcAft>
                <a:spcPts val="0"/>
              </a:spcAft>
              <a:buNone/>
            </a:pPr>
            <a:r>
              <a:rPr lang="en-GB" sz="2400" b="1" i="0" u="none" strike="noStrike" cap="none" dirty="0">
                <a:latin typeface="Calibri" panose="020F0502020204030204" pitchFamily="34" charset="0"/>
                <a:ea typeface="Arial"/>
                <a:cs typeface="Calibri" panose="020F0502020204030204" pitchFamily="34" charset="0"/>
                <a:sym typeface="Arial"/>
              </a:rPr>
              <a:t>عرض تقديمي </a:t>
            </a:r>
            <a:r>
              <a:rPr lang="ar-SA" sz="2400" b="1" i="0" u="none" strike="noStrike" cap="none" dirty="0">
                <a:latin typeface="Calibri" panose="020F0502020204030204" pitchFamily="34" charset="0"/>
                <a:ea typeface="Arial"/>
                <a:cs typeface="Calibri" panose="020F0502020204030204" pitchFamily="34" charset="0"/>
                <a:sym typeface="Arial"/>
              </a:rPr>
              <a:t>ل</a:t>
            </a:r>
            <a:r>
              <a:rPr lang="en-GB" sz="2400" b="1" i="0" u="none" strike="noStrike" cap="none" dirty="0">
                <a:latin typeface="Calibri" panose="020F0502020204030204" pitchFamily="34" charset="0"/>
                <a:ea typeface="Arial"/>
                <a:cs typeface="Calibri" panose="020F0502020204030204" pitchFamily="34" charset="0"/>
                <a:sym typeface="Arial"/>
              </a:rPr>
              <a:t>مد</a:t>
            </a:r>
            <a:r>
              <a:rPr lang="ar-SA" sz="2400" b="1" i="0" u="none" strike="noStrike" cap="none" dirty="0">
                <a:latin typeface="Calibri" panose="020F0502020204030204" pitchFamily="34" charset="0"/>
                <a:ea typeface="Arial"/>
                <a:cs typeface="Calibri" panose="020F0502020204030204" pitchFamily="34" charset="0"/>
                <a:sym typeface="Arial"/>
              </a:rPr>
              <a:t>ة</a:t>
            </a:r>
            <a:r>
              <a:rPr lang="en-GB" sz="2400" b="1" i="0" u="none" strike="noStrike" cap="none" dirty="0">
                <a:latin typeface="Calibri" panose="020F0502020204030204" pitchFamily="34" charset="0"/>
                <a:ea typeface="Arial"/>
                <a:cs typeface="Calibri" panose="020F0502020204030204" pitchFamily="34" charset="0"/>
                <a:sym typeface="Arial"/>
              </a:rPr>
              <a:t> </a:t>
            </a:r>
            <a:r>
              <a:rPr lang="ar-SA" sz="2400" b="1" i="0" u="none" strike="noStrike" cap="none" dirty="0">
                <a:latin typeface="Calibri" panose="020F0502020204030204" pitchFamily="34" charset="0"/>
                <a:ea typeface="Arial"/>
                <a:cs typeface="Calibri" panose="020F0502020204030204" pitchFamily="34" charset="0"/>
                <a:sym typeface="Arial"/>
              </a:rPr>
              <a:t>٣-٤ </a:t>
            </a:r>
            <a:r>
              <a:rPr lang="en-GB" sz="2400" b="1" i="0" u="none" strike="noStrike" cap="none" dirty="0">
                <a:latin typeface="Calibri" panose="020F0502020204030204" pitchFamily="34" charset="0"/>
                <a:ea typeface="Arial"/>
                <a:cs typeface="Calibri" panose="020F0502020204030204" pitchFamily="34" charset="0"/>
                <a:sym typeface="Arial"/>
              </a:rPr>
              <a:t>دقائق عن ال</a:t>
            </a:r>
            <a:r>
              <a:rPr lang="ar-SA" sz="2400" b="1" i="0" u="none" strike="noStrike" cap="none" dirty="0">
                <a:latin typeface="Calibri" panose="020F0502020204030204" pitchFamily="34" charset="0"/>
                <a:ea typeface="Arial"/>
                <a:cs typeface="Calibri" panose="020F0502020204030204" pitchFamily="34" charset="0"/>
                <a:sym typeface="Arial"/>
              </a:rPr>
              <a:t>تعلم</a:t>
            </a:r>
            <a:r>
              <a:rPr lang="en-GB" sz="2400" b="1" i="0" u="none" strike="noStrike" cap="none" dirty="0">
                <a:latin typeface="Calibri" panose="020F0502020204030204" pitchFamily="34" charset="0"/>
                <a:ea typeface="Arial"/>
                <a:cs typeface="Calibri" panose="020F0502020204030204" pitchFamily="34" charset="0"/>
                <a:sym typeface="Arial"/>
              </a:rPr>
              <a:t> الأساسي حول ...</a:t>
            </a:r>
            <a:endParaRPr dirty="0">
              <a:latin typeface="Calibri" panose="020F0502020204030204" pitchFamily="34" charset="0"/>
              <a:cs typeface="Calibri" panose="020F0502020204030204" pitchFamily="34" charset="0"/>
            </a:endParaRPr>
          </a:p>
        </p:txBody>
      </p:sp>
      <p:sp>
        <p:nvSpPr>
          <p:cNvPr id="308" name="Google Shape;308;p6"/>
          <p:cNvSpPr txBox="1"/>
          <p:nvPr/>
        </p:nvSpPr>
        <p:spPr>
          <a:xfrm>
            <a:off x="8861381" y="4346488"/>
            <a:ext cx="2183109" cy="101562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ar-SA" sz="2000" b="1" i="0" u="none" strike="noStrike" cap="none">
                <a:solidFill>
                  <a:schemeClr val="dk1"/>
                </a:solidFill>
                <a:latin typeface="Calibri" panose="020F0502020204030204" pitchFamily="34" charset="0"/>
                <a:cs typeface="Calibri" panose="020F0502020204030204" pitchFamily="34" charset="0"/>
                <a:sym typeface="Arial"/>
              </a:rPr>
              <a:t>ال</a:t>
            </a:r>
            <a:r>
              <a:rPr lang="en-CA" sz="2000" b="1" i="0" u="none" strike="noStrike" cap="none">
                <a:solidFill>
                  <a:schemeClr val="dk1"/>
                </a:solidFill>
                <a:latin typeface="Calibri" panose="020F0502020204030204" pitchFamily="34" charset="0"/>
                <a:cs typeface="Calibri" panose="020F0502020204030204" pitchFamily="34" charset="0"/>
                <a:sym typeface="Arial"/>
              </a:rPr>
              <a:t>مجموعة </a:t>
            </a:r>
            <a:r>
              <a:rPr lang="ar-SA" sz="2000" b="1" i="0" u="none" strike="noStrike" cap="none">
                <a:solidFill>
                  <a:schemeClr val="dk1"/>
                </a:solidFill>
                <a:latin typeface="Calibri" panose="020F0502020204030204" pitchFamily="34" charset="0"/>
                <a:cs typeface="Calibri" panose="020F0502020204030204" pitchFamily="34" charset="0"/>
                <a:sym typeface="Arial"/>
              </a:rPr>
              <a:t>١</a:t>
            </a:r>
            <a:endParaRPr sz="2000">
              <a:latin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rgbClr val="000000"/>
              </a:buClr>
              <a:buSzPts val="1800"/>
              <a:buFont typeface="Arial"/>
              <a:buNone/>
            </a:pPr>
            <a:r>
              <a:rPr lang="en-GB" sz="2000" b="0" i="0" u="none" strike="noStrike" cap="none">
                <a:solidFill>
                  <a:schemeClr val="dk1"/>
                </a:solidFill>
                <a:latin typeface="Calibri" panose="020F0502020204030204" pitchFamily="34" charset="0"/>
                <a:cs typeface="Calibri" panose="020F0502020204030204" pitchFamily="34" charset="0"/>
                <a:sym typeface="Arial"/>
              </a:rPr>
              <a:t>المعرفة الأساسية لأخصائيي الحالة</a:t>
            </a:r>
            <a:endParaRPr sz="2000" b="0" i="0" u="none" strike="noStrike" cap="none">
              <a:solidFill>
                <a:schemeClr val="dk1"/>
              </a:solidFill>
              <a:latin typeface="Calibri" panose="020F0502020204030204" pitchFamily="34" charset="0"/>
              <a:cs typeface="Calibri" panose="020F0502020204030204" pitchFamily="34" charset="0"/>
              <a:sym typeface="Arial"/>
            </a:endParaRPr>
          </a:p>
        </p:txBody>
      </p:sp>
      <p:sp>
        <p:nvSpPr>
          <p:cNvPr id="309" name="Google Shape;309;p6"/>
          <p:cNvSpPr txBox="1"/>
          <p:nvPr/>
        </p:nvSpPr>
        <p:spPr>
          <a:xfrm>
            <a:off x="6096000" y="4334788"/>
            <a:ext cx="2183109" cy="1015622"/>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Calibri" panose="020F0502020204030204" pitchFamily="34" charset="0"/>
                <a:cs typeface="Calibri" panose="020F0502020204030204" pitchFamily="34" charset="0"/>
                <a:sym typeface="Arial"/>
              </a:rPr>
              <a:t>المجموعة </a:t>
            </a:r>
            <a:r>
              <a:rPr lang="ar-SA" sz="2000" b="1" i="0" u="none" strike="noStrike" cap="none">
                <a:solidFill>
                  <a:schemeClr val="dk1"/>
                </a:solidFill>
                <a:latin typeface="Calibri" panose="020F0502020204030204" pitchFamily="34" charset="0"/>
                <a:cs typeface="Calibri" panose="020F0502020204030204" pitchFamily="34" charset="0"/>
                <a:sym typeface="Arial"/>
              </a:rPr>
              <a:t>٢</a:t>
            </a:r>
            <a:endParaRPr sz="2000">
              <a:latin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Calibri" panose="020F0502020204030204" pitchFamily="34" charset="0"/>
                <a:cs typeface="Calibri" panose="020F0502020204030204" pitchFamily="34" charset="0"/>
                <a:sym typeface="Arial"/>
              </a:rPr>
              <a:t>الموقف والنهج الم</a:t>
            </a:r>
            <a:r>
              <a:rPr lang="ar-SA" sz="2000">
                <a:solidFill>
                  <a:schemeClr val="dk1"/>
                </a:solidFill>
                <a:latin typeface="Calibri" panose="020F0502020204030204" pitchFamily="34" charset="0"/>
                <a:cs typeface="Calibri" panose="020F0502020204030204" pitchFamily="34" charset="0"/>
                <a:sym typeface="Arial"/>
              </a:rPr>
              <a:t>رتكز</a:t>
            </a:r>
            <a:r>
              <a:rPr lang="en-US" sz="2000" b="0" i="0" u="none" strike="noStrike" cap="none">
                <a:solidFill>
                  <a:schemeClr val="dk1"/>
                </a:solidFill>
                <a:latin typeface="Calibri" panose="020F0502020204030204" pitchFamily="34" charset="0"/>
                <a:cs typeface="Calibri" panose="020F0502020204030204" pitchFamily="34" charset="0"/>
                <a:sym typeface="Arial"/>
              </a:rPr>
              <a:t> حول الطفل</a:t>
            </a:r>
          </a:p>
        </p:txBody>
      </p:sp>
      <p:sp>
        <p:nvSpPr>
          <p:cNvPr id="310" name="Google Shape;310;p6"/>
          <p:cNvSpPr txBox="1"/>
          <p:nvPr/>
        </p:nvSpPr>
        <p:spPr>
          <a:xfrm>
            <a:off x="630035" y="4445914"/>
            <a:ext cx="2801725" cy="70784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Calibri" panose="020F0502020204030204" pitchFamily="34" charset="0"/>
                <a:cs typeface="Calibri" panose="020F0502020204030204" pitchFamily="34" charset="0"/>
                <a:sym typeface="Arial"/>
              </a:rPr>
              <a:t>المجموعة </a:t>
            </a:r>
            <a:r>
              <a:rPr lang="ar-SA" sz="2000" b="1" i="0" u="none" strike="noStrike" cap="none">
                <a:solidFill>
                  <a:schemeClr val="dk1"/>
                </a:solidFill>
                <a:latin typeface="Calibri" panose="020F0502020204030204" pitchFamily="34" charset="0"/>
                <a:cs typeface="Calibri" panose="020F0502020204030204" pitchFamily="34" charset="0"/>
                <a:sym typeface="Arial"/>
              </a:rPr>
              <a:t>٤</a:t>
            </a:r>
            <a:endParaRPr sz="2000" b="0" i="0" u="none" strike="noStrike" cap="none">
              <a:solidFill>
                <a:srgbClr val="000000"/>
              </a:solidFill>
              <a:latin typeface="Calibri" panose="020F0502020204030204" pitchFamily="34" charset="0"/>
              <a:cs typeface="Calibri" panose="020F0502020204030204" pitchFamily="34" charset="0"/>
              <a:sym typeface="Arial"/>
            </a:endParaRPr>
          </a:p>
          <a:p>
            <a:pPr marL="0" marR="0" lvl="0" indent="0" algn="ctr" rtl="1">
              <a:lnSpc>
                <a:spcPct val="100000"/>
              </a:lnSpc>
              <a:spcBef>
                <a:spcPts val="0"/>
              </a:spcBef>
              <a:spcAft>
                <a:spcPts val="0"/>
              </a:spcAft>
              <a:buClr>
                <a:srgbClr val="000000"/>
              </a:buClr>
              <a:buSzPts val="1800"/>
              <a:buFont typeface="Arial"/>
              <a:buNone/>
            </a:pPr>
            <a:r>
              <a:rPr lang="en-GB" sz="2000" b="0" i="0" u="none" strike="noStrike" cap="none">
                <a:solidFill>
                  <a:schemeClr val="dk1"/>
                </a:solidFill>
                <a:latin typeface="Calibri" panose="020F0502020204030204" pitchFamily="34" charset="0"/>
                <a:cs typeface="Calibri" panose="020F0502020204030204" pitchFamily="34" charset="0"/>
                <a:sym typeface="Arial"/>
              </a:rPr>
              <a:t>المبادئ التوجيهية لإدارة الحالة</a:t>
            </a:r>
            <a:endParaRPr sz="2000" b="0" i="0" u="none" strike="noStrike" cap="none">
              <a:solidFill>
                <a:schemeClr val="dk1"/>
              </a:solidFill>
              <a:latin typeface="Calibri" panose="020F0502020204030204" pitchFamily="34" charset="0"/>
              <a:cs typeface="Calibri" panose="020F0502020204030204" pitchFamily="34" charset="0"/>
              <a:sym typeface="Arial"/>
            </a:endParaRPr>
          </a:p>
        </p:txBody>
      </p:sp>
      <p:sp>
        <p:nvSpPr>
          <p:cNvPr id="5" name="Google Shape;309;p6">
            <a:extLst>
              <a:ext uri="{FF2B5EF4-FFF2-40B4-BE49-F238E27FC236}">
                <a16:creationId xmlns:a16="http://schemas.microsoft.com/office/drawing/2014/main" id="{678C63B3-11DF-193F-CC22-A487F0A2C5D8}"/>
              </a:ext>
            </a:extLst>
          </p:cNvPr>
          <p:cNvSpPr txBox="1"/>
          <p:nvPr/>
        </p:nvSpPr>
        <p:spPr>
          <a:xfrm>
            <a:off x="3431760" y="4410651"/>
            <a:ext cx="2474328" cy="70784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1800"/>
              <a:buFont typeface="Arial"/>
              <a:buNone/>
            </a:pPr>
            <a:r>
              <a:rPr lang="en-CA" sz="2000" b="1" i="0" u="none" strike="noStrike" cap="none">
                <a:solidFill>
                  <a:schemeClr val="dk1"/>
                </a:solidFill>
                <a:latin typeface="Calibri" panose="020F0502020204030204" pitchFamily="34" charset="0"/>
                <a:cs typeface="Calibri" panose="020F0502020204030204" pitchFamily="34" charset="0"/>
                <a:sym typeface="Arial"/>
              </a:rPr>
              <a:t>المجموعة </a:t>
            </a:r>
            <a:r>
              <a:rPr lang="ar-SA" sz="2000" b="1" i="0" u="none" strike="noStrike" cap="none">
                <a:solidFill>
                  <a:schemeClr val="dk1"/>
                </a:solidFill>
                <a:latin typeface="Calibri" panose="020F0502020204030204" pitchFamily="34" charset="0"/>
                <a:cs typeface="Calibri" panose="020F0502020204030204" pitchFamily="34" charset="0"/>
                <a:sym typeface="Arial"/>
              </a:rPr>
              <a:t>٣</a:t>
            </a:r>
            <a:endParaRPr sz="2000">
              <a:latin typeface="Calibri" panose="020F0502020204030204" pitchFamily="34" charset="0"/>
              <a:cs typeface="Calibri" panose="020F0502020204030204" pitchFamily="34" charset="0"/>
            </a:endParaRPr>
          </a:p>
          <a:p>
            <a:pPr marL="0" marR="0" lvl="0" indent="0" algn="ctr" rtl="1">
              <a:lnSpc>
                <a:spcPct val="100000"/>
              </a:lnSpc>
              <a:spcBef>
                <a:spcPts val="0"/>
              </a:spcBef>
              <a:spcAft>
                <a:spcPts val="0"/>
              </a:spcAft>
              <a:buClr>
                <a:srgbClr val="000000"/>
              </a:buClr>
              <a:buSzPts val="1800"/>
              <a:buFont typeface="Arial"/>
              <a:buNone/>
            </a:pPr>
            <a:r>
              <a:rPr lang="ar-SA" sz="2000" b="0" i="0" u="none" strike="noStrike" cap="none">
                <a:solidFill>
                  <a:schemeClr val="dk1"/>
                </a:solidFill>
                <a:latin typeface="Calibri" panose="020F0502020204030204" pitchFamily="34" charset="0"/>
                <a:cs typeface="Calibri" panose="020F0502020204030204" pitchFamily="34" charset="0"/>
                <a:sym typeface="Arial"/>
              </a:rPr>
              <a:t>ال</a:t>
            </a:r>
            <a:r>
              <a:rPr lang="en-US" sz="2000" b="0" i="0" u="none" strike="noStrike" cap="none">
                <a:solidFill>
                  <a:schemeClr val="dk1"/>
                </a:solidFill>
                <a:latin typeface="Calibri" panose="020F0502020204030204" pitchFamily="34" charset="0"/>
                <a:cs typeface="Calibri" panose="020F0502020204030204" pitchFamily="34" charset="0"/>
                <a:sym typeface="Arial"/>
              </a:rPr>
              <a:t>مهارات ا</a:t>
            </a:r>
            <a:r>
              <a:rPr lang="ar-SA" sz="2000" b="0" i="0" u="none" strike="noStrike" cap="none">
                <a:solidFill>
                  <a:schemeClr val="dk1"/>
                </a:solidFill>
                <a:latin typeface="Calibri" panose="020F0502020204030204" pitchFamily="34" charset="0"/>
                <a:cs typeface="Calibri" panose="020F0502020204030204" pitchFamily="34" charset="0"/>
                <a:sym typeface="Arial"/>
              </a:rPr>
              <a:t>لأ</a:t>
            </a:r>
            <a:r>
              <a:rPr lang="en-US" sz="2000" b="0" i="0" u="none" strike="noStrike" cap="none">
                <a:solidFill>
                  <a:schemeClr val="dk1"/>
                </a:solidFill>
                <a:latin typeface="Calibri" panose="020F0502020204030204" pitchFamily="34" charset="0"/>
                <a:cs typeface="Calibri" panose="020F0502020204030204" pitchFamily="34" charset="0"/>
                <a:sym typeface="Arial"/>
              </a:rPr>
              <a:t>ساسي</a:t>
            </a:r>
            <a:r>
              <a:rPr lang="ar-SA" sz="2000" b="0" i="0" u="none" strike="noStrike" cap="none">
                <a:solidFill>
                  <a:schemeClr val="dk1"/>
                </a:solidFill>
                <a:latin typeface="Calibri" panose="020F0502020204030204" pitchFamily="34" charset="0"/>
                <a:cs typeface="Calibri" panose="020F0502020204030204" pitchFamily="34" charset="0"/>
                <a:sym typeface="Arial"/>
              </a:rPr>
              <a:t>ة</a:t>
            </a:r>
            <a:endParaRPr lang="en-US" sz="2000" b="0" i="0" u="none" strike="noStrike" cap="none">
              <a:solidFill>
                <a:schemeClr val="dk1"/>
              </a:solidFill>
              <a:latin typeface="Calibri" panose="020F0502020204030204" pitchFamily="34"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84FE14EF-35EB-385D-8FB4-4F904F844C60}"/>
              </a:ext>
            </a:extLst>
          </p:cNvPr>
          <p:cNvGrpSpPr/>
          <p:nvPr/>
        </p:nvGrpSpPr>
        <p:grpSpPr>
          <a:xfrm>
            <a:off x="1521809" y="2482275"/>
            <a:ext cx="1204304" cy="1258432"/>
            <a:chOff x="7345680" y="2484120"/>
            <a:chExt cx="904240" cy="944880"/>
          </a:xfrm>
        </p:grpSpPr>
        <p:sp>
          <p:nvSpPr>
            <p:cNvPr id="29" name="Oval 28">
              <a:extLst>
                <a:ext uri="{FF2B5EF4-FFF2-40B4-BE49-F238E27FC236}">
                  <a16:creationId xmlns:a16="http://schemas.microsoft.com/office/drawing/2014/main" id="{0C0B74C0-C84D-2E54-FF6F-4E012DC82B8E}"/>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30" name="L-Shape 29">
              <a:extLst>
                <a:ext uri="{FF2B5EF4-FFF2-40B4-BE49-F238E27FC236}">
                  <a16:creationId xmlns:a16="http://schemas.microsoft.com/office/drawing/2014/main" id="{407C81BB-1F1A-7FDB-791A-F24DCCA042A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grpSp>
      <p:pic>
        <p:nvPicPr>
          <p:cNvPr id="39" name="Graphic 38" descr="Left Brain with solid fill">
            <a:extLst>
              <a:ext uri="{FF2B5EF4-FFF2-40B4-BE49-F238E27FC236}">
                <a16:creationId xmlns:a16="http://schemas.microsoft.com/office/drawing/2014/main" id="{DAB1DE8D-62D4-FCDB-8E6B-9080C0E7F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0482" y="2129037"/>
            <a:ext cx="1964909" cy="1964909"/>
          </a:xfrm>
          <a:prstGeom prst="rect">
            <a:avLst/>
          </a:prstGeom>
        </p:spPr>
      </p:pic>
      <p:pic>
        <p:nvPicPr>
          <p:cNvPr id="40" name="Graphic 39" descr="Sign language with solid fill">
            <a:extLst>
              <a:ext uri="{FF2B5EF4-FFF2-40B4-BE49-F238E27FC236}">
                <a16:creationId xmlns:a16="http://schemas.microsoft.com/office/drawing/2014/main" id="{F59BD6D0-CBF1-874F-2343-C14EFD6829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63451" y="2181308"/>
            <a:ext cx="1694449" cy="1694449"/>
          </a:xfrm>
          <a:prstGeom prst="rect">
            <a:avLst/>
          </a:prstGeom>
        </p:spPr>
      </p:pic>
      <p:grpSp>
        <p:nvGrpSpPr>
          <p:cNvPr id="41" name="Group 40">
            <a:extLst>
              <a:ext uri="{FF2B5EF4-FFF2-40B4-BE49-F238E27FC236}">
                <a16:creationId xmlns:a16="http://schemas.microsoft.com/office/drawing/2014/main" id="{1A4E006C-53DC-DE89-3E98-175868A6FCB6}"/>
              </a:ext>
            </a:extLst>
          </p:cNvPr>
          <p:cNvGrpSpPr/>
          <p:nvPr/>
        </p:nvGrpSpPr>
        <p:grpSpPr>
          <a:xfrm>
            <a:off x="6223565" y="2063901"/>
            <a:ext cx="2055544" cy="2035879"/>
            <a:chOff x="4799269" y="2120257"/>
            <a:chExt cx="2494414" cy="2470551"/>
          </a:xfrm>
        </p:grpSpPr>
        <p:pic>
          <p:nvPicPr>
            <p:cNvPr id="42" name="Graphic 41" descr="Right Brain with solid fill">
              <a:extLst>
                <a:ext uri="{FF2B5EF4-FFF2-40B4-BE49-F238E27FC236}">
                  <a16:creationId xmlns:a16="http://schemas.microsoft.com/office/drawing/2014/main" id="{777574C4-312B-FFD4-ECE7-7933741E15E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50597"/>
            <a:stretch/>
          </p:blipFill>
          <p:spPr>
            <a:xfrm>
              <a:off x="4799269" y="2120257"/>
              <a:ext cx="1220531" cy="2470551"/>
            </a:xfrm>
            <a:prstGeom prst="rect">
              <a:avLst/>
            </a:prstGeom>
          </p:spPr>
        </p:pic>
        <p:pic>
          <p:nvPicPr>
            <p:cNvPr id="43" name="Graphic 42" descr="Left Brain with solid fill">
              <a:extLst>
                <a:ext uri="{FF2B5EF4-FFF2-40B4-BE49-F238E27FC236}">
                  <a16:creationId xmlns:a16="http://schemas.microsoft.com/office/drawing/2014/main" id="{BFBE462E-9E0F-7AE3-F528-03A66F3CB88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1522"/>
            <a:stretch/>
          </p:blipFill>
          <p:spPr>
            <a:xfrm>
              <a:off x="6096000" y="2120257"/>
              <a:ext cx="1197683" cy="2470551"/>
            </a:xfrm>
            <a:prstGeom prst="rect">
              <a:avLst/>
            </a:prstGeom>
          </p:spPr>
        </p:pic>
        <p:sp>
          <p:nvSpPr>
            <p:cNvPr id="44" name="Plus Sign 43">
              <a:extLst>
                <a:ext uri="{FF2B5EF4-FFF2-40B4-BE49-F238E27FC236}">
                  <a16:creationId xmlns:a16="http://schemas.microsoft.com/office/drawing/2014/main" id="{4E32C266-2EEC-E298-74AF-5EDC46070F95}"/>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45" name="Minus Sign 44">
              <a:extLst>
                <a:ext uri="{FF2B5EF4-FFF2-40B4-BE49-F238E27FC236}">
                  <a16:creationId xmlns:a16="http://schemas.microsoft.com/office/drawing/2014/main" id="{ACC5E57C-F895-ACB0-2A00-9F57304B8C55}"/>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8C5F7A"/>
              </a:buClr>
              <a:buSzPts val="3200"/>
              <a:buFont typeface="Arial"/>
              <a:buNone/>
            </a:pPr>
            <a:r>
              <a:rPr lang="en-GB" dirty="0">
                <a:latin typeface="Calibri" panose="020F0502020204030204" pitchFamily="34" charset="0"/>
                <a:cs typeface="Calibri" panose="020F0502020204030204" pitchFamily="34" charset="0"/>
              </a:rPr>
              <a:t>أهداف التعلم</a:t>
            </a:r>
            <a:endParaRPr dirty="0">
              <a:latin typeface="Calibri" panose="020F0502020204030204" pitchFamily="34" charset="0"/>
              <a:cs typeface="Calibri" panose="020F0502020204030204" pitchFamily="34" charset="0"/>
            </a:endParaRPr>
          </a:p>
        </p:txBody>
      </p:sp>
      <p:grpSp>
        <p:nvGrpSpPr>
          <p:cNvPr id="341" name="Google Shape;341;p7"/>
          <p:cNvGrpSpPr/>
          <p:nvPr/>
        </p:nvGrpSpPr>
        <p:grpSpPr>
          <a:xfrm>
            <a:off x="6580282" y="2337824"/>
            <a:ext cx="1196375" cy="868968"/>
            <a:chOff x="6878053" y="1156317"/>
            <a:chExt cx="1431178" cy="1039513"/>
          </a:xfrm>
        </p:grpSpPr>
        <p:grpSp>
          <p:nvGrpSpPr>
            <p:cNvPr id="342" name="Google Shape;342;p7"/>
            <p:cNvGrpSpPr/>
            <p:nvPr/>
          </p:nvGrpSpPr>
          <p:grpSpPr>
            <a:xfrm>
              <a:off x="7672978" y="1156317"/>
              <a:ext cx="412941" cy="436880"/>
              <a:chOff x="243840" y="1676400"/>
              <a:chExt cx="701040" cy="741680"/>
            </a:xfrm>
          </p:grpSpPr>
          <p:sp>
            <p:nvSpPr>
              <p:cNvPr id="343" name="Google Shape;343;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4" name="Google Shape;344;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45" name="Google Shape;345;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46" name="Google Shape;346;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47" name="Google Shape;347;p7"/>
          <p:cNvGrpSpPr/>
          <p:nvPr/>
        </p:nvGrpSpPr>
        <p:grpSpPr>
          <a:xfrm>
            <a:off x="1257519" y="2337824"/>
            <a:ext cx="1196375" cy="868968"/>
            <a:chOff x="6878053" y="1156317"/>
            <a:chExt cx="1431178" cy="1039513"/>
          </a:xfrm>
        </p:grpSpPr>
        <p:grpSp>
          <p:nvGrpSpPr>
            <p:cNvPr id="348" name="Google Shape;348;p7"/>
            <p:cNvGrpSpPr/>
            <p:nvPr/>
          </p:nvGrpSpPr>
          <p:grpSpPr>
            <a:xfrm>
              <a:off x="7672978" y="1156317"/>
              <a:ext cx="412941" cy="436880"/>
              <a:chOff x="243840" y="1676400"/>
              <a:chExt cx="701040" cy="741680"/>
            </a:xfrm>
          </p:grpSpPr>
          <p:sp>
            <p:nvSpPr>
              <p:cNvPr id="349" name="Google Shape;349;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0" name="Google Shape;350;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1" name="Google Shape;351;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2" name="Google Shape;352;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353" name="Google Shape;353;p7"/>
          <p:cNvGrpSpPr/>
          <p:nvPr/>
        </p:nvGrpSpPr>
        <p:grpSpPr>
          <a:xfrm>
            <a:off x="3921995" y="2337824"/>
            <a:ext cx="1196375" cy="868968"/>
            <a:chOff x="6878053" y="1156317"/>
            <a:chExt cx="1431178" cy="1039513"/>
          </a:xfrm>
        </p:grpSpPr>
        <p:grpSp>
          <p:nvGrpSpPr>
            <p:cNvPr id="354" name="Google Shape;354;p7"/>
            <p:cNvGrpSpPr/>
            <p:nvPr/>
          </p:nvGrpSpPr>
          <p:grpSpPr>
            <a:xfrm>
              <a:off x="7672978" y="1156317"/>
              <a:ext cx="412941" cy="436880"/>
              <a:chOff x="243840" y="1676400"/>
              <a:chExt cx="701040" cy="741680"/>
            </a:xfrm>
          </p:grpSpPr>
          <p:sp>
            <p:nvSpPr>
              <p:cNvPr id="355" name="Google Shape;355;p7"/>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6" name="Google Shape;356;p7"/>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57" name="Google Shape;357;p7"/>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58" name="Google Shape;358;p7"/>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3" name="TextBox 2">
            <a:extLst>
              <a:ext uri="{FF2B5EF4-FFF2-40B4-BE49-F238E27FC236}">
                <a16:creationId xmlns:a16="http://schemas.microsoft.com/office/drawing/2014/main" id="{14A62420-4F9A-607D-D44B-509FDB1FFC9E}"/>
              </a:ext>
            </a:extLst>
          </p:cNvPr>
          <p:cNvSpPr txBox="1"/>
          <p:nvPr/>
        </p:nvSpPr>
        <p:spPr>
          <a:xfrm>
            <a:off x="8803493" y="3607511"/>
            <a:ext cx="2381250" cy="1015663"/>
          </a:xfrm>
          <a:prstGeom prst="rect">
            <a:avLst/>
          </a:prstGeom>
          <a:noFill/>
        </p:spPr>
        <p:txBody>
          <a:bodyPr wrap="square" rtlCol="0">
            <a:spAutoFit/>
          </a:bodyPr>
          <a:lstStyle/>
          <a:p>
            <a:pPr algn="ctr" rtl="1"/>
            <a:r>
              <a:rPr lang="ar-SA" sz="2000">
                <a:solidFill>
                  <a:schemeClr val="dk1"/>
                </a:solidFill>
                <a:latin typeface="Calibri" panose="020F0502020204030204" pitchFamily="34" charset="0"/>
                <a:cs typeface="Calibri" panose="020F0502020204030204" pitchFamily="34" charset="0"/>
              </a:rPr>
              <a:t>و</a:t>
            </a:r>
            <a:r>
              <a:rPr lang="en-GB" sz="2000">
                <a:solidFill>
                  <a:schemeClr val="dk1"/>
                </a:solidFill>
                <a:latin typeface="Calibri" panose="020F0502020204030204" pitchFamily="34" charset="0"/>
                <a:cs typeface="Calibri" panose="020F0502020204030204" pitchFamily="34" charset="0"/>
              </a:rPr>
              <a:t>ضع قائمة وشرح العوائق التي تحول دون الوعي الذاتي</a:t>
            </a:r>
            <a:endParaRPr lang="en-BE" sz="2000">
              <a:solidFill>
                <a:schemeClr val="dk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D24D955-AE74-C5ED-A7A6-C8B45DFB7611}"/>
              </a:ext>
            </a:extLst>
          </p:cNvPr>
          <p:cNvSpPr txBox="1"/>
          <p:nvPr/>
        </p:nvSpPr>
        <p:spPr>
          <a:xfrm>
            <a:off x="6228335" y="3529172"/>
            <a:ext cx="2032907" cy="1323439"/>
          </a:xfrm>
          <a:prstGeom prst="rect">
            <a:avLst/>
          </a:prstGeom>
          <a:noFill/>
        </p:spPr>
        <p:txBody>
          <a:bodyPr wrap="square" rtlCol="0">
            <a:spAutoFit/>
          </a:bodyPr>
          <a:lstStyle/>
          <a:p>
            <a:pPr algn="ctr" rtl="1"/>
            <a:r>
              <a:rPr lang="en-GB" sz="2000">
                <a:solidFill>
                  <a:schemeClr val="dk1"/>
                </a:solidFill>
                <a:latin typeface="Calibri" panose="020F0502020204030204" pitchFamily="34" charset="0"/>
                <a:cs typeface="Calibri" panose="020F0502020204030204" pitchFamily="34" charset="0"/>
              </a:rPr>
              <a:t>تحديد العوائق التي تحول دون دمج الأشخاص أو المجموعات المتنوعة</a:t>
            </a:r>
            <a:endParaRPr lang="en-BE" sz="2000">
              <a:solidFill>
                <a:schemeClr val="dk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6B41A6B-5C9B-E8EC-7591-2997BC12B1F0}"/>
              </a:ext>
            </a:extLst>
          </p:cNvPr>
          <p:cNvSpPr txBox="1"/>
          <p:nvPr/>
        </p:nvSpPr>
        <p:spPr>
          <a:xfrm>
            <a:off x="3432635" y="3541616"/>
            <a:ext cx="2365265" cy="1323439"/>
          </a:xfrm>
          <a:prstGeom prst="rect">
            <a:avLst/>
          </a:prstGeom>
          <a:noFill/>
        </p:spPr>
        <p:txBody>
          <a:bodyPr wrap="square" rtlCol="0">
            <a:spAutoFit/>
          </a:bodyPr>
          <a:lstStyle/>
          <a:p>
            <a:pPr algn="ctr" rtl="1"/>
            <a:r>
              <a:rPr lang="ar-SA" sz="2000" dirty="0">
                <a:solidFill>
                  <a:schemeClr val="dk1"/>
                </a:solidFill>
                <a:latin typeface="Calibri" panose="020F0502020204030204" pitchFamily="34" charset="0"/>
                <a:cs typeface="Calibri" panose="020F0502020204030204" pitchFamily="34" charset="0"/>
              </a:rPr>
              <a:t>و</a:t>
            </a:r>
            <a:r>
              <a:rPr lang="en-GB" sz="2000" dirty="0">
                <a:solidFill>
                  <a:schemeClr val="dk1"/>
                </a:solidFill>
                <a:latin typeface="Calibri" panose="020F0502020204030204" pitchFamily="34" charset="0"/>
                <a:cs typeface="Calibri" panose="020F0502020204030204" pitchFamily="34" charset="0"/>
              </a:rPr>
              <a:t>صف كيف يمكن لأخصائي ال</a:t>
            </a:r>
            <a:r>
              <a:rPr lang="ar-SA" sz="2000" dirty="0">
                <a:solidFill>
                  <a:schemeClr val="dk1"/>
                </a:solidFill>
                <a:latin typeface="Calibri" panose="020F0502020204030204" pitchFamily="34" charset="0"/>
                <a:cs typeface="Calibri" panose="020F0502020204030204" pitchFamily="34" charset="0"/>
              </a:rPr>
              <a:t>حالة</a:t>
            </a:r>
            <a:r>
              <a:rPr lang="en-GB" sz="2000" dirty="0">
                <a:solidFill>
                  <a:schemeClr val="dk1"/>
                </a:solidFill>
                <a:latin typeface="Calibri" panose="020F0502020204030204" pitchFamily="34" charset="0"/>
                <a:cs typeface="Calibri" panose="020F0502020204030204" pitchFamily="34" charset="0"/>
              </a:rPr>
              <a:t> استخدام ال</a:t>
            </a:r>
            <a:r>
              <a:rPr lang="ar-SA" sz="2000" dirty="0">
                <a:solidFill>
                  <a:schemeClr val="dk1"/>
                </a:solidFill>
                <a:latin typeface="Calibri" panose="020F0502020204030204" pitchFamily="34" charset="0"/>
                <a:cs typeface="Calibri" panose="020F0502020204030204" pitchFamily="34" charset="0"/>
              </a:rPr>
              <a:t>سلط</a:t>
            </a:r>
            <a:r>
              <a:rPr lang="en-GB" sz="2000" dirty="0">
                <a:solidFill>
                  <a:schemeClr val="dk1"/>
                </a:solidFill>
                <a:latin typeface="Calibri" panose="020F0502020204030204" pitchFamily="34" charset="0"/>
                <a:cs typeface="Calibri" panose="020F0502020204030204" pitchFamily="34" charset="0"/>
              </a:rPr>
              <a:t>ة بشكل أخلاقي ومسؤول</a:t>
            </a:r>
            <a:endParaRPr lang="en-BE" sz="2000" dirty="0">
              <a:solidFill>
                <a:schemeClr val="dk1"/>
              </a:solidFill>
              <a:latin typeface="Calibri" panose="020F0502020204030204" pitchFamily="34" charset="0"/>
              <a:cs typeface="Calibri" panose="020F0502020204030204" pitchFamily="34" charset="0"/>
            </a:endParaRPr>
          </a:p>
        </p:txBody>
      </p:sp>
      <p:grpSp>
        <p:nvGrpSpPr>
          <p:cNvPr id="6" name="Google Shape;341;p7">
            <a:extLst>
              <a:ext uri="{FF2B5EF4-FFF2-40B4-BE49-F238E27FC236}">
                <a16:creationId xmlns:a16="http://schemas.microsoft.com/office/drawing/2014/main" id="{5FDE0DDF-157F-CE65-9AE5-1738B48F49AC}"/>
              </a:ext>
            </a:extLst>
          </p:cNvPr>
          <p:cNvGrpSpPr/>
          <p:nvPr/>
        </p:nvGrpSpPr>
        <p:grpSpPr>
          <a:xfrm>
            <a:off x="9580568" y="2337824"/>
            <a:ext cx="1196375" cy="868968"/>
            <a:chOff x="6878053" y="1156317"/>
            <a:chExt cx="1431178" cy="1039513"/>
          </a:xfrm>
        </p:grpSpPr>
        <p:grpSp>
          <p:nvGrpSpPr>
            <p:cNvPr id="7" name="Google Shape;342;p7">
              <a:extLst>
                <a:ext uri="{FF2B5EF4-FFF2-40B4-BE49-F238E27FC236}">
                  <a16:creationId xmlns:a16="http://schemas.microsoft.com/office/drawing/2014/main" id="{A3223BDA-4600-0FE6-BB15-7DC44514DD50}"/>
                </a:ext>
              </a:extLst>
            </p:cNvPr>
            <p:cNvGrpSpPr/>
            <p:nvPr/>
          </p:nvGrpSpPr>
          <p:grpSpPr>
            <a:xfrm>
              <a:off x="7672978" y="1156317"/>
              <a:ext cx="412941" cy="436880"/>
              <a:chOff x="243840" y="1676400"/>
              <a:chExt cx="701040" cy="741680"/>
            </a:xfrm>
          </p:grpSpPr>
          <p:sp>
            <p:nvSpPr>
              <p:cNvPr id="10" name="Google Shape;343;p7">
                <a:extLst>
                  <a:ext uri="{FF2B5EF4-FFF2-40B4-BE49-F238E27FC236}">
                    <a16:creationId xmlns:a16="http://schemas.microsoft.com/office/drawing/2014/main" id="{38333881-05EB-2D59-9E03-367861D7921B}"/>
                  </a:ext>
                </a:extLst>
              </p:cNvPr>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1" name="Google Shape;344;p7">
                <a:extLst>
                  <a:ext uri="{FF2B5EF4-FFF2-40B4-BE49-F238E27FC236}">
                    <a16:creationId xmlns:a16="http://schemas.microsoft.com/office/drawing/2014/main" id="{89495B4F-BDA0-909D-365C-B60CC5B51DA1}"/>
                  </a:ext>
                </a:extLst>
              </p:cNvPr>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8" name="Google Shape;345;p7">
              <a:extLst>
                <a:ext uri="{FF2B5EF4-FFF2-40B4-BE49-F238E27FC236}">
                  <a16:creationId xmlns:a16="http://schemas.microsoft.com/office/drawing/2014/main" id="{DBD80C6C-2B65-A55E-A120-DE91B119DB73}"/>
                </a:ext>
              </a:extLst>
            </p:cNvPr>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9" name="Google Shape;346;p7">
              <a:extLst>
                <a:ext uri="{FF2B5EF4-FFF2-40B4-BE49-F238E27FC236}">
                  <a16:creationId xmlns:a16="http://schemas.microsoft.com/office/drawing/2014/main" id="{6F6DB8B8-3833-425A-2B8B-2BB93CEB4B7A}"/>
                </a:ext>
              </a:extLst>
            </p:cNvPr>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13" name="TextBox 12">
            <a:extLst>
              <a:ext uri="{FF2B5EF4-FFF2-40B4-BE49-F238E27FC236}">
                <a16:creationId xmlns:a16="http://schemas.microsoft.com/office/drawing/2014/main" id="{875BC576-9771-6542-11D0-837DE64294BD}"/>
              </a:ext>
            </a:extLst>
          </p:cNvPr>
          <p:cNvSpPr txBox="1"/>
          <p:nvPr/>
        </p:nvSpPr>
        <p:spPr>
          <a:xfrm>
            <a:off x="532371" y="3651209"/>
            <a:ext cx="2894374" cy="1323439"/>
          </a:xfrm>
          <a:prstGeom prst="rect">
            <a:avLst/>
          </a:prstGeom>
          <a:noFill/>
        </p:spPr>
        <p:txBody>
          <a:bodyPr wrap="square" rtlCol="0">
            <a:spAutoFit/>
          </a:bodyPr>
          <a:lstStyle/>
          <a:p>
            <a:pPr algn="ctr" rtl="1"/>
            <a:r>
              <a:rPr lang="ar-SA" sz="2000">
                <a:solidFill>
                  <a:schemeClr val="dk1"/>
                </a:solidFill>
                <a:latin typeface="Calibri" panose="020F0502020204030204" pitchFamily="34" charset="0"/>
                <a:cs typeface="Calibri" panose="020F0502020204030204" pitchFamily="34" charset="0"/>
              </a:rPr>
              <a:t>ال</a:t>
            </a:r>
            <a:r>
              <a:rPr lang="en-GB" sz="2000">
                <a:solidFill>
                  <a:schemeClr val="dk1"/>
                </a:solidFill>
                <a:latin typeface="Calibri" panose="020F0502020204030204" pitchFamily="34" charset="0"/>
                <a:cs typeface="Calibri" panose="020F0502020204030204" pitchFamily="34" charset="0"/>
              </a:rPr>
              <a:t>تعرف على علامات التوتر وشرح كيفية التعامل مع التوتر أو التعامل مع المشاعر الشديدة أو السلبية</a:t>
            </a:r>
            <a:endParaRPr lang="en-BE" sz="2000">
              <a:solidFill>
                <a:schemeClr val="dk1"/>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F205E1B0-F0EF-B34F-EF9B-9FA38316505D}"/>
              </a:ext>
            </a:extLst>
          </p:cNvPr>
          <p:cNvGrpSpPr/>
          <p:nvPr/>
        </p:nvGrpSpPr>
        <p:grpSpPr>
          <a:xfrm>
            <a:off x="10228983" y="284714"/>
            <a:ext cx="1587872" cy="1368854"/>
            <a:chOff x="10228983" y="337468"/>
            <a:chExt cx="1587872" cy="1368854"/>
          </a:xfrm>
        </p:grpSpPr>
        <p:sp>
          <p:nvSpPr>
            <p:cNvPr id="21" name="Hexagon 20">
              <a:extLst>
                <a:ext uri="{FF2B5EF4-FFF2-40B4-BE49-F238E27FC236}">
                  <a16:creationId xmlns:a16="http://schemas.microsoft.com/office/drawing/2014/main" id="{B8AB625E-9DE9-AFBE-17F3-A156E9F80BC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BC4DA3F5-3819-1B09-9DF7-784592DAA84B}"/>
                </a:ext>
              </a:extLst>
            </p:cNvPr>
            <p:cNvGrpSpPr/>
            <p:nvPr/>
          </p:nvGrpSpPr>
          <p:grpSpPr>
            <a:xfrm>
              <a:off x="10741851" y="747986"/>
              <a:ext cx="562136" cy="634675"/>
              <a:chOff x="760175" y="830142"/>
              <a:chExt cx="867619" cy="979579"/>
            </a:xfrm>
          </p:grpSpPr>
          <p:sp>
            <p:nvSpPr>
              <p:cNvPr id="23" name="Rectangle 22">
                <a:extLst>
                  <a:ext uri="{FF2B5EF4-FFF2-40B4-BE49-F238E27FC236}">
                    <a16:creationId xmlns:a16="http://schemas.microsoft.com/office/drawing/2014/main" id="{542899BE-BD1C-A667-5F4F-BB42CED0B26A}"/>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٢٧</a:t>
                </a:r>
                <a:endParaRPr lang="en-CA" b="1">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42A19DE-BA99-2BBE-7C20-D356E46CC02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72F3B-1500-3B23-6881-879A32E5DF2B}"/>
              </a:ext>
            </a:extLst>
          </p:cNvPr>
          <p:cNvSpPr>
            <a:spLocks noGrp="1"/>
          </p:cNvSpPr>
          <p:nvPr>
            <p:ph type="title"/>
          </p:nvPr>
        </p:nvSpPr>
        <p:spPr/>
        <p:txBody>
          <a:bodyPr/>
          <a:lstStyle/>
          <a:p>
            <a:pPr rtl="1"/>
            <a:r>
              <a:rPr lang="en-CA">
                <a:latin typeface="Calibri" panose="020F0502020204030204" pitchFamily="34" charset="0"/>
                <a:cs typeface="Calibri" panose="020F0502020204030204" pitchFamily="34" charset="0"/>
              </a:rPr>
              <a:t>مراجعة إطار الكفاءات</a:t>
            </a:r>
            <a:endParaRPr lang="en-BE">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A7D1FEC-B9CF-A347-BDD3-28211D8CC8E8}"/>
              </a:ext>
            </a:extLst>
          </p:cNvPr>
          <p:cNvSpPr txBox="1"/>
          <p:nvPr/>
        </p:nvSpPr>
        <p:spPr>
          <a:xfrm>
            <a:off x="1261075" y="4543540"/>
            <a:ext cx="2980244" cy="461665"/>
          </a:xfrm>
          <a:prstGeom prst="rect">
            <a:avLst/>
          </a:prstGeom>
          <a:noFill/>
        </p:spPr>
        <p:txBody>
          <a:bodyPr wrap="square" rtlCol="0">
            <a:spAutoFit/>
          </a:bodyPr>
          <a:lstStyle/>
          <a:p>
            <a:pPr algn="ctr" rtl="1"/>
            <a:r>
              <a:rPr lang="en-GB" sz="2400">
                <a:solidFill>
                  <a:schemeClr val="dk1"/>
                </a:solidFill>
                <a:latin typeface="Calibri" panose="020F0502020204030204" pitchFamily="34" charset="0"/>
                <a:cs typeface="Calibri" panose="020F0502020204030204" pitchFamily="34" charset="0"/>
              </a:rPr>
              <a:t>الوعي الذاتي والإدارة الذاتية</a:t>
            </a:r>
            <a:endParaRPr lang="en-BE" sz="2400">
              <a:solidFill>
                <a:schemeClr val="dk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616E52-BD1E-B0DB-2C8F-21CA722391BA}"/>
              </a:ext>
            </a:extLst>
          </p:cNvPr>
          <p:cNvSpPr txBox="1"/>
          <p:nvPr/>
        </p:nvSpPr>
        <p:spPr>
          <a:xfrm>
            <a:off x="4886968" y="4567553"/>
            <a:ext cx="2561472" cy="461665"/>
          </a:xfrm>
          <a:prstGeom prst="rect">
            <a:avLst/>
          </a:prstGeom>
          <a:noFill/>
        </p:spPr>
        <p:txBody>
          <a:bodyPr wrap="square" rtlCol="0">
            <a:spAutoFit/>
          </a:bodyPr>
          <a:lstStyle/>
          <a:p>
            <a:pPr algn="ctr" rtl="1"/>
            <a:r>
              <a:rPr lang="en-GB" sz="2400">
                <a:solidFill>
                  <a:schemeClr val="dk1"/>
                </a:solidFill>
                <a:latin typeface="Calibri" panose="020F0502020204030204" pitchFamily="34" charset="0"/>
                <a:cs typeface="Calibri" panose="020F0502020204030204" pitchFamily="34" charset="0"/>
              </a:rPr>
              <a:t>التنوع وال</a:t>
            </a:r>
            <a:r>
              <a:rPr lang="ar-SA" sz="2400">
                <a:solidFill>
                  <a:schemeClr val="dk1"/>
                </a:solidFill>
                <a:latin typeface="Calibri" panose="020F0502020204030204" pitchFamily="34" charset="0"/>
                <a:cs typeface="Calibri" panose="020F0502020204030204" pitchFamily="34" charset="0"/>
              </a:rPr>
              <a:t>شمول</a:t>
            </a:r>
            <a:endParaRPr lang="en-BE" sz="2400">
              <a:solidFill>
                <a:schemeClr val="dk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90A9000-B193-AA62-4221-F42F2E7A4912}"/>
              </a:ext>
            </a:extLst>
          </p:cNvPr>
          <p:cNvSpPr txBox="1"/>
          <p:nvPr/>
        </p:nvSpPr>
        <p:spPr>
          <a:xfrm>
            <a:off x="7858602" y="4543540"/>
            <a:ext cx="2980244" cy="461665"/>
          </a:xfrm>
          <a:prstGeom prst="rect">
            <a:avLst/>
          </a:prstGeom>
          <a:noFill/>
        </p:spPr>
        <p:txBody>
          <a:bodyPr wrap="square" rtlCol="0">
            <a:spAutoFit/>
          </a:bodyPr>
          <a:lstStyle/>
          <a:p>
            <a:pPr algn="ctr" rtl="1"/>
            <a:r>
              <a:rPr lang="en-GB" sz="2400">
                <a:solidFill>
                  <a:schemeClr val="dk1"/>
                </a:solidFill>
                <a:latin typeface="Calibri" panose="020F0502020204030204" pitchFamily="34" charset="0"/>
                <a:cs typeface="Calibri" panose="020F0502020204030204" pitchFamily="34" charset="0"/>
              </a:rPr>
              <a:t>المساءلة وا</a:t>
            </a:r>
            <a:r>
              <a:rPr lang="ar-SA" sz="2400">
                <a:solidFill>
                  <a:schemeClr val="dk1"/>
                </a:solidFill>
                <a:latin typeface="Calibri" panose="020F0502020204030204" pitchFamily="34" charset="0"/>
                <a:cs typeface="Calibri" panose="020F0502020204030204" pitchFamily="34" charset="0"/>
              </a:rPr>
              <a:t>لتكامل</a:t>
            </a:r>
            <a:endParaRPr lang="en-BE" sz="2400">
              <a:solidFill>
                <a:schemeClr val="dk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C8F376B-8DB5-AD2B-EEB1-A141FB15385A}"/>
              </a:ext>
            </a:extLst>
          </p:cNvPr>
          <p:cNvGrpSpPr/>
          <p:nvPr/>
        </p:nvGrpSpPr>
        <p:grpSpPr>
          <a:xfrm>
            <a:off x="1777697" y="2307118"/>
            <a:ext cx="2187451" cy="1731818"/>
            <a:chOff x="8886140" y="2128856"/>
            <a:chExt cx="2458554" cy="1946452"/>
          </a:xfrm>
          <a:solidFill>
            <a:schemeClr val="accent2">
              <a:lumMod val="75000"/>
            </a:schemeClr>
          </a:solidFill>
        </p:grpSpPr>
        <p:grpSp>
          <p:nvGrpSpPr>
            <p:cNvPr id="8" name="Group 7">
              <a:extLst>
                <a:ext uri="{FF2B5EF4-FFF2-40B4-BE49-F238E27FC236}">
                  <a16:creationId xmlns:a16="http://schemas.microsoft.com/office/drawing/2014/main" id="{0E6A38DE-FD44-C7E5-04E1-537A8D8850BB}"/>
                </a:ext>
              </a:extLst>
            </p:cNvPr>
            <p:cNvGrpSpPr/>
            <p:nvPr/>
          </p:nvGrpSpPr>
          <p:grpSpPr>
            <a:xfrm>
              <a:off x="9892149" y="2128856"/>
              <a:ext cx="1452545" cy="1452545"/>
              <a:chOff x="9854276" y="2446764"/>
              <a:chExt cx="1691138" cy="1691138"/>
            </a:xfrm>
            <a:grpFill/>
          </p:grpSpPr>
          <p:pic>
            <p:nvPicPr>
              <p:cNvPr id="11" name="Graphic 10" descr="Head with gears with solid fill">
                <a:extLst>
                  <a:ext uri="{FF2B5EF4-FFF2-40B4-BE49-F238E27FC236}">
                    <a16:creationId xmlns:a16="http://schemas.microsoft.com/office/drawing/2014/main" id="{B199E269-B57A-E6DD-33C8-8B9E2FC0C6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4276" y="2446764"/>
                <a:ext cx="1691138" cy="1691138"/>
              </a:xfrm>
              <a:prstGeom prst="rect">
                <a:avLst/>
              </a:prstGeom>
            </p:spPr>
          </p:pic>
          <p:sp>
            <p:nvSpPr>
              <p:cNvPr id="12" name="Oval 11">
                <a:extLst>
                  <a:ext uri="{FF2B5EF4-FFF2-40B4-BE49-F238E27FC236}">
                    <a16:creationId xmlns:a16="http://schemas.microsoft.com/office/drawing/2014/main" id="{596E26DA-BD62-4FEB-094C-66B148245739}"/>
                  </a:ext>
                </a:extLst>
              </p:cNvPr>
              <p:cNvSpPr/>
              <p:nvPr/>
            </p:nvSpPr>
            <p:spPr>
              <a:xfrm>
                <a:off x="10149995" y="2618375"/>
                <a:ext cx="927324" cy="9273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sp>
          <p:nvSpPr>
            <p:cNvPr id="9" name="Heart 8">
              <a:extLst>
                <a:ext uri="{FF2B5EF4-FFF2-40B4-BE49-F238E27FC236}">
                  <a16:creationId xmlns:a16="http://schemas.microsoft.com/office/drawing/2014/main" id="{E3E939AC-E24D-4B58-636A-C5C8C4F540EF}"/>
                </a:ext>
              </a:extLst>
            </p:cNvPr>
            <p:cNvSpPr/>
            <p:nvPr/>
          </p:nvSpPr>
          <p:spPr>
            <a:xfrm>
              <a:off x="8886140" y="3141728"/>
              <a:ext cx="1044952" cy="93358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sp>
          <p:nvSpPr>
            <p:cNvPr id="10" name="Freeform: Shape 9">
              <a:extLst>
                <a:ext uri="{FF2B5EF4-FFF2-40B4-BE49-F238E27FC236}">
                  <a16:creationId xmlns:a16="http://schemas.microsoft.com/office/drawing/2014/main" id="{AA15CA09-AC91-A8B3-831E-D4B5EBFA0646}"/>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grpSp>
      <p:grpSp>
        <p:nvGrpSpPr>
          <p:cNvPr id="18" name="Group 17">
            <a:extLst>
              <a:ext uri="{FF2B5EF4-FFF2-40B4-BE49-F238E27FC236}">
                <a16:creationId xmlns:a16="http://schemas.microsoft.com/office/drawing/2014/main" id="{CF0D2063-A722-EAE3-A180-DF287786B559}"/>
              </a:ext>
            </a:extLst>
          </p:cNvPr>
          <p:cNvGrpSpPr/>
          <p:nvPr/>
        </p:nvGrpSpPr>
        <p:grpSpPr>
          <a:xfrm>
            <a:off x="8561126" y="2492364"/>
            <a:ext cx="1611492" cy="1431874"/>
            <a:chOff x="8497611" y="2510267"/>
            <a:chExt cx="1611492" cy="1431874"/>
          </a:xfrm>
        </p:grpSpPr>
        <p:sp>
          <p:nvSpPr>
            <p:cNvPr id="15" name="Heart 14">
              <a:extLst>
                <a:ext uri="{FF2B5EF4-FFF2-40B4-BE49-F238E27FC236}">
                  <a16:creationId xmlns:a16="http://schemas.microsoft.com/office/drawing/2014/main" id="{D71C12F4-6841-BCBF-6623-D3813AE418B5}"/>
                </a:ext>
              </a:extLst>
            </p:cNvPr>
            <p:cNvSpPr/>
            <p:nvPr/>
          </p:nvSpPr>
          <p:spPr>
            <a:xfrm>
              <a:off x="8520199" y="2510267"/>
              <a:ext cx="1588904" cy="1419557"/>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p>
          </p:txBody>
        </p:sp>
        <p:pic>
          <p:nvPicPr>
            <p:cNvPr id="17" name="Graphic 16" descr="Hand with solid fill">
              <a:extLst>
                <a:ext uri="{FF2B5EF4-FFF2-40B4-BE49-F238E27FC236}">
                  <a16:creationId xmlns:a16="http://schemas.microsoft.com/office/drawing/2014/main" id="{84FFB470-9374-4796-1A56-A44F1BD079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62647">
              <a:off x="8497611" y="2817204"/>
              <a:ext cx="1124937" cy="1124937"/>
            </a:xfrm>
            <a:prstGeom prst="rect">
              <a:avLst/>
            </a:prstGeom>
          </p:spPr>
        </p:pic>
      </p:grpSp>
      <p:grpSp>
        <p:nvGrpSpPr>
          <p:cNvPr id="22" name="Group 21">
            <a:extLst>
              <a:ext uri="{FF2B5EF4-FFF2-40B4-BE49-F238E27FC236}">
                <a16:creationId xmlns:a16="http://schemas.microsoft.com/office/drawing/2014/main" id="{52A89157-5561-1492-2331-A39F8BBB3265}"/>
              </a:ext>
            </a:extLst>
          </p:cNvPr>
          <p:cNvGrpSpPr/>
          <p:nvPr/>
        </p:nvGrpSpPr>
        <p:grpSpPr>
          <a:xfrm>
            <a:off x="5071806" y="2111260"/>
            <a:ext cx="2277598" cy="2125536"/>
            <a:chOff x="4830007" y="2398417"/>
            <a:chExt cx="2277598" cy="2125536"/>
          </a:xfrm>
        </p:grpSpPr>
        <p:pic>
          <p:nvPicPr>
            <p:cNvPr id="19" name="Graphic 18" descr="Hand with solid fill">
              <a:extLst>
                <a:ext uri="{FF2B5EF4-FFF2-40B4-BE49-F238E27FC236}">
                  <a16:creationId xmlns:a16="http://schemas.microsoft.com/office/drawing/2014/main" id="{E5706DCC-2DFA-BFCF-5AD0-5C3762ED99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862647">
              <a:off x="4830007" y="3399016"/>
              <a:ext cx="1124937" cy="1124937"/>
            </a:xfrm>
            <a:prstGeom prst="rect">
              <a:avLst/>
            </a:prstGeom>
          </p:spPr>
        </p:pic>
        <p:pic>
          <p:nvPicPr>
            <p:cNvPr id="20" name="Graphic 19" descr="Hand with solid fill">
              <a:extLst>
                <a:ext uri="{FF2B5EF4-FFF2-40B4-BE49-F238E27FC236}">
                  <a16:creationId xmlns:a16="http://schemas.microsoft.com/office/drawing/2014/main" id="{93CDF07F-06F8-84E1-036D-66A8333F12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4736">
              <a:off x="5222174" y="2398417"/>
              <a:ext cx="1124937" cy="1124937"/>
            </a:xfrm>
            <a:prstGeom prst="rect">
              <a:avLst/>
            </a:prstGeom>
          </p:spPr>
        </p:pic>
        <p:pic>
          <p:nvPicPr>
            <p:cNvPr id="21" name="Graphic 20" descr="Hand with solid fill">
              <a:extLst>
                <a:ext uri="{FF2B5EF4-FFF2-40B4-BE49-F238E27FC236}">
                  <a16:creationId xmlns:a16="http://schemas.microsoft.com/office/drawing/2014/main" id="{EA73C207-D1C3-5DD7-BB17-9C3A7FEFB6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482402">
              <a:off x="5982668" y="3211181"/>
              <a:ext cx="1124937" cy="1124937"/>
            </a:xfrm>
            <a:prstGeom prst="rect">
              <a:avLst/>
            </a:prstGeom>
          </p:spPr>
        </p:pic>
      </p:grpSp>
    </p:spTree>
    <p:extLst>
      <p:ext uri="{BB962C8B-B14F-4D97-AF65-F5344CB8AC3E}">
        <p14:creationId xmlns:p14="http://schemas.microsoft.com/office/powerpoint/2010/main" val="1165523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 name="Title 3">
            <a:extLst>
              <a:ext uri="{FF2B5EF4-FFF2-40B4-BE49-F238E27FC236}">
                <a16:creationId xmlns:a16="http://schemas.microsoft.com/office/drawing/2014/main" id="{B88D8FDB-0CAC-17B7-27E6-31F764349E46}"/>
              </a:ext>
            </a:extLst>
          </p:cNvPr>
          <p:cNvSpPr>
            <a:spLocks noGrp="1"/>
          </p:cNvSpPr>
          <p:nvPr>
            <p:ph type="title"/>
          </p:nvPr>
        </p:nvSpPr>
        <p:spPr/>
        <p:txBody>
          <a:bodyPr/>
          <a:lstStyle/>
          <a:p>
            <a:pPr algn="r" rtl="1"/>
            <a:r>
              <a:rPr lang="en-CA" sz="2400" b="1">
                <a:solidFill>
                  <a:schemeClr val="bg1"/>
                </a:solidFill>
                <a:latin typeface="Calibri" panose="020F0502020204030204" pitchFamily="34" charset="0"/>
                <a:cs typeface="Calibri" panose="020F0502020204030204" pitchFamily="34" charset="0"/>
              </a:rPr>
              <a:t>الجلسة </a:t>
            </a:r>
            <a:r>
              <a:rPr lang="ar-SA" sz="2400" b="1">
                <a:solidFill>
                  <a:schemeClr val="bg1"/>
                </a:solidFill>
                <a:latin typeface="Calibri" panose="020F0502020204030204" pitchFamily="34" charset="0"/>
                <a:cs typeface="Calibri" panose="020F0502020204030204" pitchFamily="34" charset="0"/>
              </a:rPr>
              <a:t>٢</a:t>
            </a:r>
            <a:br>
              <a:rPr lang="en-CA" sz="2400" b="1">
                <a:solidFill>
                  <a:schemeClr val="bg1"/>
                </a:solidFill>
                <a:latin typeface="Calibri" panose="020F0502020204030204" pitchFamily="34" charset="0"/>
                <a:cs typeface="Calibri" panose="020F0502020204030204" pitchFamily="34" charset="0"/>
              </a:rPr>
            </a:br>
            <a:br>
              <a:rPr lang="en-CA" b="1">
                <a:solidFill>
                  <a:schemeClr val="bg1"/>
                </a:solidFill>
                <a:latin typeface="Calibri" panose="020F0502020204030204" pitchFamily="34" charset="0"/>
                <a:cs typeface="Calibri" panose="020F0502020204030204" pitchFamily="34" charset="0"/>
              </a:rPr>
            </a:br>
            <a:r>
              <a:rPr lang="en-US" sz="5400" b="1">
                <a:solidFill>
                  <a:schemeClr val="bg1"/>
                </a:solidFill>
                <a:latin typeface="Calibri" panose="020F0502020204030204" pitchFamily="34" charset="0"/>
                <a:cs typeface="Calibri" panose="020F0502020204030204" pitchFamily="34" charset="0"/>
              </a:rPr>
              <a:t>ما هو الوعي الذاتي وكيف يمكنني زيادته؟</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88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phic 48" descr="Anchor with solid fill">
            <a:extLst>
              <a:ext uri="{FF2B5EF4-FFF2-40B4-BE49-F238E27FC236}">
                <a16:creationId xmlns:a16="http://schemas.microsoft.com/office/drawing/2014/main" id="{D4AA6D15-C1DD-917B-4F7B-AF726694B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256242"/>
            <a:ext cx="4345516" cy="4345516"/>
          </a:xfrm>
          <a:prstGeom prst="rect">
            <a:avLst/>
          </a:prstGeom>
        </p:spPr>
      </p:pic>
      <p:sp>
        <p:nvSpPr>
          <p:cNvPr id="3" name="Title 2">
            <a:extLst>
              <a:ext uri="{FF2B5EF4-FFF2-40B4-BE49-F238E27FC236}">
                <a16:creationId xmlns:a16="http://schemas.microsoft.com/office/drawing/2014/main" id="{0CC4AAC2-E3BD-332E-D5CF-3CF437F5FE8C}"/>
              </a:ext>
            </a:extLst>
          </p:cNvPr>
          <p:cNvSpPr>
            <a:spLocks noGrp="1"/>
          </p:cNvSpPr>
          <p:nvPr>
            <p:ph type="title"/>
          </p:nvPr>
        </p:nvSpPr>
        <p:spPr/>
        <p:txBody>
          <a:bodyPr/>
          <a:lstStyle/>
          <a:p>
            <a:pPr rtl="1"/>
            <a:r>
              <a:rPr lang="en-GB">
                <a:latin typeface="Calibri" panose="020F0502020204030204" pitchFamily="34" charset="0"/>
                <a:cs typeface="Calibri" panose="020F0502020204030204" pitchFamily="34" charset="0"/>
              </a:rPr>
              <a:t>مقدمة عن الوعي الذاتي</a:t>
            </a:r>
            <a:endParaRPr lang="en-BE">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BAC5ABA4-C4F5-D65E-69B5-8936D1BEF382}"/>
              </a:ext>
            </a:extLst>
          </p:cNvPr>
          <p:cNvGrpSpPr/>
          <p:nvPr/>
        </p:nvGrpSpPr>
        <p:grpSpPr>
          <a:xfrm>
            <a:off x="4595389" y="2859272"/>
            <a:ext cx="944386" cy="1731336"/>
            <a:chOff x="7838339" y="2226754"/>
            <a:chExt cx="1969639" cy="3730164"/>
          </a:xfrm>
          <a:solidFill>
            <a:schemeClr val="accent2">
              <a:lumMod val="75000"/>
            </a:schemeClr>
          </a:solidFill>
        </p:grpSpPr>
        <p:sp>
          <p:nvSpPr>
            <p:cNvPr id="11" name="Round Same Side Corner Rectangle 3">
              <a:extLst>
                <a:ext uri="{FF2B5EF4-FFF2-40B4-BE49-F238E27FC236}">
                  <a16:creationId xmlns:a16="http://schemas.microsoft.com/office/drawing/2014/main" id="{E468A6C4-A073-E7BE-3FD5-69F6AC7D135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BA52ED2-D3BC-B18E-A293-312AB85469D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1629B88-0D5A-C367-D527-33C6E538ECBA}"/>
                </a:ext>
              </a:extLst>
            </p:cNvPr>
            <p:cNvGrpSpPr/>
            <p:nvPr/>
          </p:nvGrpSpPr>
          <p:grpSpPr>
            <a:xfrm rot="507905">
              <a:off x="7838339" y="3815940"/>
              <a:ext cx="553322" cy="1525212"/>
              <a:chOff x="7916671" y="3937945"/>
              <a:chExt cx="553322" cy="1525212"/>
            </a:xfrm>
            <a:grpFill/>
          </p:grpSpPr>
          <p:sp>
            <p:nvSpPr>
              <p:cNvPr id="17" name="Round Same Side Corner Rectangle 25">
                <a:extLst>
                  <a:ext uri="{FF2B5EF4-FFF2-40B4-BE49-F238E27FC236}">
                    <a16:creationId xmlns:a16="http://schemas.microsoft.com/office/drawing/2014/main" id="{0D1AE134-27AC-87C3-F8E9-F291940FA8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FE35B8F0-3813-AEF4-FD2D-812715B95C5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00DD186A-DA63-5AF6-6EF5-79FAAE673E4D}"/>
                </a:ext>
              </a:extLst>
            </p:cNvPr>
            <p:cNvGrpSpPr/>
            <p:nvPr/>
          </p:nvGrpSpPr>
          <p:grpSpPr>
            <a:xfrm rot="21105829" flipH="1">
              <a:off x="9243874" y="3806245"/>
              <a:ext cx="564104" cy="1525212"/>
              <a:chOff x="7916671" y="3937945"/>
              <a:chExt cx="553322" cy="1525212"/>
            </a:xfrm>
            <a:grpFill/>
          </p:grpSpPr>
          <p:sp>
            <p:nvSpPr>
              <p:cNvPr id="15" name="Round Same Side Corner Rectangle 25">
                <a:extLst>
                  <a:ext uri="{FF2B5EF4-FFF2-40B4-BE49-F238E27FC236}">
                    <a16:creationId xmlns:a16="http://schemas.microsoft.com/office/drawing/2014/main" id="{0643F3C1-875E-B29A-DE1E-BDC9E1379E5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180CE675-3A63-E800-70A4-25569AE4E22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
        <p:nvSpPr>
          <p:cNvPr id="45" name="TextBox 44">
            <a:extLst>
              <a:ext uri="{FF2B5EF4-FFF2-40B4-BE49-F238E27FC236}">
                <a16:creationId xmlns:a16="http://schemas.microsoft.com/office/drawing/2014/main" id="{CD885EE8-A0F0-B288-053D-78923D3AF516}"/>
              </a:ext>
            </a:extLst>
          </p:cNvPr>
          <p:cNvSpPr txBox="1"/>
          <p:nvPr/>
        </p:nvSpPr>
        <p:spPr>
          <a:xfrm>
            <a:off x="6329395" y="5131618"/>
            <a:ext cx="2124074" cy="461665"/>
          </a:xfrm>
          <a:prstGeom prst="rect">
            <a:avLst/>
          </a:prstGeom>
          <a:noFill/>
        </p:spPr>
        <p:txBody>
          <a:bodyPr wrap="square" rtlCol="0">
            <a:spAutoFit/>
          </a:bodyPr>
          <a:lstStyle/>
          <a:p>
            <a:pPr algn="ctr" rtl="1"/>
            <a:r>
              <a:rPr lang="ar-SA" sz="2400">
                <a:latin typeface="Arial" panose="020B0604020202020204" pitchFamily="34" charset="0"/>
                <a:cs typeface="Arial" panose="020B0604020202020204" pitchFamily="34" charset="0"/>
              </a:rPr>
              <a:t>ال</a:t>
            </a:r>
            <a:r>
              <a:rPr lang="en-GB" sz="2400">
                <a:latin typeface="Arial" panose="020B0604020202020204" pitchFamily="34" charset="0"/>
                <a:cs typeface="Arial" panose="020B0604020202020204" pitchFamily="34" charset="0"/>
              </a:rPr>
              <a:t>حاضر</a:t>
            </a:r>
            <a:endParaRPr lang="en-BE" sz="24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831F2B2-48CE-3743-A7E7-AA1EB865B241}"/>
              </a:ext>
            </a:extLst>
          </p:cNvPr>
          <p:cNvSpPr txBox="1"/>
          <p:nvPr/>
        </p:nvSpPr>
        <p:spPr>
          <a:xfrm>
            <a:off x="3962037" y="5071637"/>
            <a:ext cx="2124074" cy="461665"/>
          </a:xfrm>
          <a:prstGeom prst="rect">
            <a:avLst/>
          </a:prstGeom>
          <a:noFill/>
        </p:spPr>
        <p:txBody>
          <a:bodyPr wrap="square" rtlCol="0">
            <a:spAutoFit/>
          </a:bodyPr>
          <a:lstStyle/>
          <a:p>
            <a:pPr algn="ctr" rtl="1"/>
            <a:r>
              <a:rPr lang="ar-SA" sz="2400">
                <a:latin typeface="Arial" panose="020B0604020202020204" pitchFamily="34" charset="0"/>
                <a:cs typeface="Arial" panose="020B0604020202020204" pitchFamily="34" charset="0"/>
              </a:rPr>
              <a:t>ال</a:t>
            </a:r>
            <a:r>
              <a:rPr lang="en-GB" sz="2400">
                <a:latin typeface="Arial" panose="020B0604020202020204" pitchFamily="34" charset="0"/>
                <a:cs typeface="Arial" panose="020B0604020202020204" pitchFamily="34" charset="0"/>
              </a:rPr>
              <a:t>مستقبل</a:t>
            </a:r>
            <a:endParaRPr lang="en-BE" sz="240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23D1520-4546-4CBD-E4E2-2E871C816077}"/>
              </a:ext>
            </a:extLst>
          </p:cNvPr>
          <p:cNvSpPr txBox="1"/>
          <p:nvPr/>
        </p:nvSpPr>
        <p:spPr>
          <a:xfrm>
            <a:off x="8618622" y="5085548"/>
            <a:ext cx="2124074" cy="461665"/>
          </a:xfrm>
          <a:prstGeom prst="rect">
            <a:avLst/>
          </a:prstGeom>
          <a:noFill/>
        </p:spPr>
        <p:txBody>
          <a:bodyPr wrap="square" rtlCol="0">
            <a:spAutoFit/>
          </a:bodyPr>
          <a:lstStyle/>
          <a:p>
            <a:pPr algn="ctr" rtl="1"/>
            <a:r>
              <a:rPr lang="ar-SA" sz="2400">
                <a:latin typeface="Arial" panose="020B0604020202020204" pitchFamily="34" charset="0"/>
                <a:cs typeface="Arial" panose="020B0604020202020204" pitchFamily="34" charset="0"/>
              </a:rPr>
              <a:t>ال</a:t>
            </a:r>
            <a:r>
              <a:rPr lang="en-GB" sz="2400">
                <a:latin typeface="Arial" panose="020B0604020202020204" pitchFamily="34" charset="0"/>
                <a:cs typeface="Arial" panose="020B0604020202020204" pitchFamily="34" charset="0"/>
              </a:rPr>
              <a:t>ماضي</a:t>
            </a:r>
            <a:endParaRPr lang="en-BE" sz="240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AD044B6-31D1-4085-3C96-B21221E2A4B6}"/>
              </a:ext>
            </a:extLst>
          </p:cNvPr>
          <p:cNvGrpSpPr/>
          <p:nvPr/>
        </p:nvGrpSpPr>
        <p:grpSpPr>
          <a:xfrm>
            <a:off x="10228983" y="318807"/>
            <a:ext cx="1587872" cy="1368854"/>
            <a:chOff x="10228983" y="337468"/>
            <a:chExt cx="1587872" cy="1368854"/>
          </a:xfrm>
        </p:grpSpPr>
        <p:sp>
          <p:nvSpPr>
            <p:cNvPr id="4" name="Hexagon 3">
              <a:extLst>
                <a:ext uri="{FF2B5EF4-FFF2-40B4-BE49-F238E27FC236}">
                  <a16:creationId xmlns:a16="http://schemas.microsoft.com/office/drawing/2014/main" id="{9EF0D25D-FB9C-A9FC-6873-047FF7AA7D0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3AA943D-D565-7335-D0C9-C8736D5FF1EC}"/>
                </a:ext>
              </a:extLst>
            </p:cNvPr>
            <p:cNvGrpSpPr/>
            <p:nvPr/>
          </p:nvGrpSpPr>
          <p:grpSpPr>
            <a:xfrm>
              <a:off x="10621771" y="762700"/>
              <a:ext cx="562136" cy="634675"/>
              <a:chOff x="760175" y="830142"/>
              <a:chExt cx="867619" cy="979579"/>
            </a:xfrm>
          </p:grpSpPr>
          <p:sp>
            <p:nvSpPr>
              <p:cNvPr id="43" name="Rectangle 42">
                <a:extLst>
                  <a:ext uri="{FF2B5EF4-FFF2-40B4-BE49-F238E27FC236}">
                    <a16:creationId xmlns:a16="http://schemas.microsoft.com/office/drawing/2014/main" id="{BAADB192-0F24-C583-D88C-E59AEA6ED5C3}"/>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a:latin typeface="Arial" panose="020B0604020202020204" pitchFamily="34" charset="0"/>
                    <a:cs typeface="Arial" panose="020B0604020202020204" pitchFamily="34" charset="0"/>
                  </a:rPr>
                  <a:t>٢٨</a:t>
                </a:r>
                <a:endParaRPr lang="en-CA" b="1">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397BE42-A908-39CC-0A9D-CA54E0C0953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3DB02ADD-2334-7957-789A-5192F42F7DC8}"/>
                </a:ext>
              </a:extLst>
            </p:cNvPr>
            <p:cNvGrpSpPr/>
            <p:nvPr/>
          </p:nvGrpSpPr>
          <p:grpSpPr>
            <a:xfrm>
              <a:off x="11325415" y="762701"/>
              <a:ext cx="182192" cy="634674"/>
              <a:chOff x="2121762" y="2323619"/>
              <a:chExt cx="200378" cy="825210"/>
            </a:xfrm>
          </p:grpSpPr>
          <p:sp>
            <p:nvSpPr>
              <p:cNvPr id="41" name="Isosceles Triangle 40">
                <a:extLst>
                  <a:ext uri="{FF2B5EF4-FFF2-40B4-BE49-F238E27FC236}">
                    <a16:creationId xmlns:a16="http://schemas.microsoft.com/office/drawing/2014/main" id="{8C59B045-D96A-7979-51EE-F59E881D8594}"/>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9B6B251-4648-DA2B-985B-37A4FC6EC796}"/>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grpSp>
        <p:nvGrpSpPr>
          <p:cNvPr id="61" name="Group 60">
            <a:extLst>
              <a:ext uri="{FF2B5EF4-FFF2-40B4-BE49-F238E27FC236}">
                <a16:creationId xmlns:a16="http://schemas.microsoft.com/office/drawing/2014/main" id="{A061AEE6-EA16-8E46-50EA-35E1D525DB59}"/>
              </a:ext>
            </a:extLst>
          </p:cNvPr>
          <p:cNvGrpSpPr/>
          <p:nvPr/>
        </p:nvGrpSpPr>
        <p:grpSpPr>
          <a:xfrm>
            <a:off x="6945391" y="2859272"/>
            <a:ext cx="944386" cy="1731336"/>
            <a:chOff x="7838339" y="2226754"/>
            <a:chExt cx="1969639" cy="3730164"/>
          </a:xfrm>
          <a:solidFill>
            <a:schemeClr val="accent2">
              <a:lumMod val="75000"/>
            </a:schemeClr>
          </a:solidFill>
        </p:grpSpPr>
        <p:sp>
          <p:nvSpPr>
            <p:cNvPr id="62" name="Round Same Side Corner Rectangle 3">
              <a:extLst>
                <a:ext uri="{FF2B5EF4-FFF2-40B4-BE49-F238E27FC236}">
                  <a16:creationId xmlns:a16="http://schemas.microsoft.com/office/drawing/2014/main" id="{5349C0ED-2752-4675-C852-56869E6E971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BE1FAC2B-95ED-A06E-B396-8D9DE133313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0831BEFF-AA9A-34ED-D1EC-4290C7714A97}"/>
                </a:ext>
              </a:extLst>
            </p:cNvPr>
            <p:cNvGrpSpPr/>
            <p:nvPr/>
          </p:nvGrpSpPr>
          <p:grpSpPr>
            <a:xfrm rot="507905">
              <a:off x="7838339" y="3815940"/>
              <a:ext cx="553322" cy="1525212"/>
              <a:chOff x="7916671" y="3937945"/>
              <a:chExt cx="553322" cy="1525212"/>
            </a:xfrm>
            <a:grpFill/>
          </p:grpSpPr>
          <p:sp>
            <p:nvSpPr>
              <p:cNvPr id="68" name="Round Same Side Corner Rectangle 25">
                <a:extLst>
                  <a:ext uri="{FF2B5EF4-FFF2-40B4-BE49-F238E27FC236}">
                    <a16:creationId xmlns:a16="http://schemas.microsoft.com/office/drawing/2014/main" id="{1A55FEF0-CAC0-F35E-D740-9172CB80313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9" name="Oval 68">
                <a:extLst>
                  <a:ext uri="{FF2B5EF4-FFF2-40B4-BE49-F238E27FC236}">
                    <a16:creationId xmlns:a16="http://schemas.microsoft.com/office/drawing/2014/main" id="{140E23EA-531B-E8D7-26EF-D75B68B8D03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54AB4088-9270-65C3-C84C-D64BA7116A6F}"/>
                </a:ext>
              </a:extLst>
            </p:cNvPr>
            <p:cNvGrpSpPr/>
            <p:nvPr/>
          </p:nvGrpSpPr>
          <p:grpSpPr>
            <a:xfrm rot="21105829" flipH="1">
              <a:off x="9243874" y="3806245"/>
              <a:ext cx="564104" cy="1525212"/>
              <a:chOff x="7916671" y="3937945"/>
              <a:chExt cx="553322" cy="1525212"/>
            </a:xfrm>
            <a:grpFill/>
          </p:grpSpPr>
          <p:sp>
            <p:nvSpPr>
              <p:cNvPr id="66" name="Round Same Side Corner Rectangle 25">
                <a:extLst>
                  <a:ext uri="{FF2B5EF4-FFF2-40B4-BE49-F238E27FC236}">
                    <a16:creationId xmlns:a16="http://schemas.microsoft.com/office/drawing/2014/main" id="{887E1E52-ADF3-A6DF-3DDF-55E06870505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67" name="Oval 66">
                <a:extLst>
                  <a:ext uri="{FF2B5EF4-FFF2-40B4-BE49-F238E27FC236}">
                    <a16:creationId xmlns:a16="http://schemas.microsoft.com/office/drawing/2014/main" id="{9A167C95-B43C-0E99-1EB9-1914B36E136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grpSp>
        <p:nvGrpSpPr>
          <p:cNvPr id="70" name="Group 69">
            <a:extLst>
              <a:ext uri="{FF2B5EF4-FFF2-40B4-BE49-F238E27FC236}">
                <a16:creationId xmlns:a16="http://schemas.microsoft.com/office/drawing/2014/main" id="{C1CE392F-60DB-FECB-D9C1-2768C1876CB8}"/>
              </a:ext>
            </a:extLst>
          </p:cNvPr>
          <p:cNvGrpSpPr/>
          <p:nvPr/>
        </p:nvGrpSpPr>
        <p:grpSpPr>
          <a:xfrm>
            <a:off x="9207661" y="2859272"/>
            <a:ext cx="944386" cy="1731336"/>
            <a:chOff x="7838339" y="2226754"/>
            <a:chExt cx="1969639" cy="3730164"/>
          </a:xfrm>
          <a:solidFill>
            <a:schemeClr val="accent2">
              <a:lumMod val="75000"/>
            </a:schemeClr>
          </a:solidFill>
        </p:grpSpPr>
        <p:sp>
          <p:nvSpPr>
            <p:cNvPr id="71" name="Round Same Side Corner Rectangle 3">
              <a:extLst>
                <a:ext uri="{FF2B5EF4-FFF2-40B4-BE49-F238E27FC236}">
                  <a16:creationId xmlns:a16="http://schemas.microsoft.com/office/drawing/2014/main" id="{46A0153B-185E-541B-8AA0-0269306D768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id="{95E255BC-DE48-FAB9-FD0B-92F008A911C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nvGrpSpPr>
            <p:cNvPr id="73" name="Group 72">
              <a:extLst>
                <a:ext uri="{FF2B5EF4-FFF2-40B4-BE49-F238E27FC236}">
                  <a16:creationId xmlns:a16="http://schemas.microsoft.com/office/drawing/2014/main" id="{4B41F903-8677-BF12-4A88-CF895B3C5468}"/>
                </a:ext>
              </a:extLst>
            </p:cNvPr>
            <p:cNvGrpSpPr/>
            <p:nvPr/>
          </p:nvGrpSpPr>
          <p:grpSpPr>
            <a:xfrm rot="507905">
              <a:off x="7838339" y="3815940"/>
              <a:ext cx="553322" cy="1525212"/>
              <a:chOff x="7916671" y="3937945"/>
              <a:chExt cx="553322" cy="1525212"/>
            </a:xfrm>
            <a:grpFill/>
          </p:grpSpPr>
          <p:sp>
            <p:nvSpPr>
              <p:cNvPr id="77" name="Round Same Side Corner Rectangle 25">
                <a:extLst>
                  <a:ext uri="{FF2B5EF4-FFF2-40B4-BE49-F238E27FC236}">
                    <a16:creationId xmlns:a16="http://schemas.microsoft.com/office/drawing/2014/main" id="{304E5F7A-7710-6922-EC24-85B3F400C53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8" name="Oval 77">
                <a:extLst>
                  <a:ext uri="{FF2B5EF4-FFF2-40B4-BE49-F238E27FC236}">
                    <a16:creationId xmlns:a16="http://schemas.microsoft.com/office/drawing/2014/main" id="{6080FA17-AE31-7616-6E57-7C8A74E01B4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C5CB31D7-41B8-301B-AA13-0D3E0971EE6A}"/>
                </a:ext>
              </a:extLst>
            </p:cNvPr>
            <p:cNvGrpSpPr/>
            <p:nvPr/>
          </p:nvGrpSpPr>
          <p:grpSpPr>
            <a:xfrm rot="21105829" flipH="1">
              <a:off x="9243874" y="3806245"/>
              <a:ext cx="564104" cy="1525212"/>
              <a:chOff x="7916671" y="3937945"/>
              <a:chExt cx="553322" cy="1525212"/>
            </a:xfrm>
            <a:grpFill/>
          </p:grpSpPr>
          <p:sp>
            <p:nvSpPr>
              <p:cNvPr id="75" name="Round Same Side Corner Rectangle 25">
                <a:extLst>
                  <a:ext uri="{FF2B5EF4-FFF2-40B4-BE49-F238E27FC236}">
                    <a16:creationId xmlns:a16="http://schemas.microsoft.com/office/drawing/2014/main" id="{DBE84A52-A56F-6903-99F7-3ADDAE05574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sp>
            <p:nvSpPr>
              <p:cNvPr id="76" name="Oval 75">
                <a:extLst>
                  <a:ext uri="{FF2B5EF4-FFF2-40B4-BE49-F238E27FC236}">
                    <a16:creationId xmlns:a16="http://schemas.microsoft.com/office/drawing/2014/main" id="{DCE929B5-F075-79E2-2843-F50B79C1290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CA">
                  <a:latin typeface="Arial" panose="020B0604020202020204" pitchFamily="34" charset="0"/>
                  <a:cs typeface="Arial" panose="020B0604020202020204" pitchFamily="34" charset="0"/>
                </a:endParaRPr>
              </a:p>
            </p:txBody>
          </p:sp>
        </p:grpSp>
      </p:grpSp>
      <p:sp>
        <p:nvSpPr>
          <p:cNvPr id="79" name="Arrow: Right 78">
            <a:extLst>
              <a:ext uri="{FF2B5EF4-FFF2-40B4-BE49-F238E27FC236}">
                <a16:creationId xmlns:a16="http://schemas.microsoft.com/office/drawing/2014/main" id="{BEB929F7-9A37-767D-8ECF-9B75E1DD5E31}"/>
              </a:ext>
            </a:extLst>
          </p:cNvPr>
          <p:cNvSpPr/>
          <p:nvPr/>
        </p:nvSpPr>
        <p:spPr>
          <a:xfrm>
            <a:off x="2598057" y="4330348"/>
            <a:ext cx="8922478" cy="67393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Tree>
    <p:extLst>
      <p:ext uri="{BB962C8B-B14F-4D97-AF65-F5344CB8AC3E}">
        <p14:creationId xmlns:p14="http://schemas.microsoft.com/office/powerpoint/2010/main" val="528554968"/>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4571</TotalTime>
  <Words>6360</Words>
  <Application>Microsoft Office PowerPoint</Application>
  <PresentationFormat>Widescreen</PresentationFormat>
  <Paragraphs>821</Paragraphs>
  <Slides>49</Slides>
  <Notes>49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Garamond</vt:lpstr>
      <vt:lpstr>Helvetica Neue</vt:lpstr>
      <vt:lpstr>Office Theme</vt:lpstr>
      <vt:lpstr>PowerPoint Presentation</vt:lpstr>
      <vt:lpstr>الجلسة ١  افتتاح الوحدة</vt:lpstr>
      <vt:lpstr>هدف الوحدة</vt:lpstr>
      <vt:lpstr>الأجندة</vt:lpstr>
      <vt:lpstr>نشاط المراجعة</vt:lpstr>
      <vt:lpstr>أهداف التعلم</vt:lpstr>
      <vt:lpstr>مراجعة إطار الكفاءات</vt:lpstr>
      <vt:lpstr>الجلسة ٢  ما هو الوعي الذاتي وكيف يمكنني زيادته؟</vt:lpstr>
      <vt:lpstr>مقدمة عن الوعي الذاتي</vt:lpstr>
      <vt:lpstr>الوعي الذاتي</vt:lpstr>
      <vt:lpstr>الوعي الذاتي</vt:lpstr>
      <vt:lpstr>حواجز الوعي الذاتي</vt:lpstr>
      <vt:lpstr>تلقي الملاحظات لزيادة الوعي الذاتي لدينا</vt:lpstr>
      <vt:lpstr>تأثير المشاعر</vt:lpstr>
      <vt:lpstr>الوعي العاطفي</vt:lpstr>
      <vt:lpstr>التحيز اللاواعي</vt:lpstr>
      <vt:lpstr>التحيز اللاواعي</vt:lpstr>
      <vt:lpstr>PowerPoint Presentation</vt:lpstr>
      <vt:lpstr>الحد من تأثير التحيز اللاواعي على قراراتنا</vt:lpstr>
      <vt:lpstr>نقاط التعلم الأساسية</vt:lpstr>
      <vt:lpstr>الجلسة ٣  كيف يمكنني دعم التنوع والشمول؟</vt:lpstr>
      <vt:lpstr>مناقشة عامة</vt:lpstr>
      <vt:lpstr>التنوع والشمول</vt:lpstr>
      <vt:lpstr>الاستبعاد</vt:lpstr>
      <vt:lpstr>العوائق التي تحول دون الشمول</vt:lpstr>
      <vt:lpstr>نصائح لدعم التنوع والشمول في إدارة الحالة</vt:lpstr>
      <vt:lpstr>نقاط التعلم الأساسية</vt:lpstr>
      <vt:lpstr>الجلسة ٤  كيف يمكنني أن أكون مسؤولاً وأستخدم السلطة بشكل مسؤول؟</vt:lpstr>
      <vt:lpstr>المساءلة والجودة</vt:lpstr>
      <vt:lpstr>مناقشة عامة</vt:lpstr>
      <vt:lpstr>المساءلة والجودة</vt:lpstr>
      <vt:lpstr>عجلة القوة (السلطة)</vt:lpstr>
      <vt:lpstr>PowerPoint Presentation</vt:lpstr>
      <vt:lpstr>استخدام السلطة بشكل أخلاقي ومسؤول</vt:lpstr>
      <vt:lpstr>دعم اتخاذ القرار</vt:lpstr>
      <vt:lpstr>اتخاذ القرار بنزاهة</vt:lpstr>
      <vt:lpstr>سياسة حماية الطفل</vt:lpstr>
      <vt:lpstr>حماية الطفل</vt:lpstr>
      <vt:lpstr>حماية الطفل</vt:lpstr>
      <vt:lpstr>نقاط التعلم الأساسية</vt:lpstr>
      <vt:lpstr>الجلسة ٥  كيف يمكنني التعامل مع مشاعري وضغط العمل؟</vt:lpstr>
      <vt:lpstr>التعرف على علامات التوتر</vt:lpstr>
      <vt:lpstr>العناية برفاهك والوقاية من الإرهاق</vt:lpstr>
      <vt:lpstr>إجهاد التعاطف</vt:lpstr>
      <vt:lpstr>طرق معالجة المشاعر أو التكيف مع التوتر</vt:lpstr>
      <vt:lpstr>PowerPoint Presentation</vt:lpstr>
      <vt:lpstr>الجلسة  ٦  إغلاق الوحدة</vt:lpstr>
      <vt:lpstr>أهداف التعلم</vt:lpstr>
      <vt:lpstr>نهاية الوحدة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6</cp:revision>
  <dcterms:created xsi:type="dcterms:W3CDTF">2023-02-10T13:24:22Z</dcterms:created>
  <dcterms:modified xsi:type="dcterms:W3CDTF">2023-04-17T14:52:30Z</dcterms:modified>
</cp:coreProperties>
</file>