
<file path=[Content_Types].xml><?xml version="1.0" encoding="utf-8"?>
<Types xmlns="http://schemas.openxmlformats.org/package/2006/content-types">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4"/>
  </p:notesMasterIdLst>
  <p:sldIdLst>
    <p:sldId id="258" r:id="rId2"/>
    <p:sldId id="2981" r:id="rId3"/>
    <p:sldId id="2979" r:id="rId4"/>
    <p:sldId id="262" r:id="rId5"/>
    <p:sldId id="2982" r:id="rId6"/>
    <p:sldId id="2969" r:id="rId7"/>
    <p:sldId id="266" r:id="rId8"/>
    <p:sldId id="2970" r:id="rId9"/>
    <p:sldId id="2986" r:id="rId10"/>
    <p:sldId id="2987" r:id="rId11"/>
    <p:sldId id="2988" r:id="rId12"/>
    <p:sldId id="2989" r:id="rId13"/>
    <p:sldId id="2971" r:id="rId14"/>
    <p:sldId id="2990" r:id="rId15"/>
    <p:sldId id="2991" r:id="rId16"/>
    <p:sldId id="2992" r:id="rId17"/>
    <p:sldId id="280" r:id="rId18"/>
    <p:sldId id="268" r:id="rId19"/>
    <p:sldId id="269" r:id="rId20"/>
    <p:sldId id="281" r:id="rId21"/>
    <p:sldId id="282" r:id="rId22"/>
    <p:sldId id="283" r:id="rId23"/>
    <p:sldId id="284" r:id="rId24"/>
    <p:sldId id="273" r:id="rId25"/>
    <p:sldId id="2894" r:id="rId26"/>
    <p:sldId id="2914" r:id="rId27"/>
    <p:sldId id="2983" r:id="rId28"/>
    <p:sldId id="2916" r:id="rId29"/>
    <p:sldId id="2917" r:id="rId30"/>
    <p:sldId id="2919" r:id="rId31"/>
    <p:sldId id="2920" r:id="rId32"/>
    <p:sldId id="2921" r:id="rId33"/>
    <p:sldId id="2923" r:id="rId34"/>
    <p:sldId id="2922" r:id="rId35"/>
    <p:sldId id="2924" r:id="rId36"/>
    <p:sldId id="2896" r:id="rId37"/>
    <p:sldId id="2895" r:id="rId38"/>
    <p:sldId id="2985" r:id="rId39"/>
    <p:sldId id="2898" r:id="rId40"/>
    <p:sldId id="2906" r:id="rId41"/>
    <p:sldId id="2897" r:id="rId42"/>
    <p:sldId id="2899" r:id="rId43"/>
    <p:sldId id="2902" r:id="rId44"/>
    <p:sldId id="2900" r:id="rId45"/>
    <p:sldId id="2901" r:id="rId46"/>
    <p:sldId id="2904" r:id="rId47"/>
    <p:sldId id="2908" r:id="rId48"/>
    <p:sldId id="2910" r:id="rId49"/>
    <p:sldId id="2909" r:id="rId50"/>
    <p:sldId id="2913" r:id="rId51"/>
    <p:sldId id="2934" r:id="rId52"/>
    <p:sldId id="2932" r:id="rId53"/>
    <p:sldId id="2984" r:id="rId54"/>
    <p:sldId id="2937" r:id="rId55"/>
    <p:sldId id="2972" r:id="rId56"/>
    <p:sldId id="2993" r:id="rId57"/>
    <p:sldId id="2994" r:id="rId58"/>
    <p:sldId id="2995" r:id="rId59"/>
    <p:sldId id="2976" r:id="rId60"/>
    <p:sldId id="2996" r:id="rId61"/>
    <p:sldId id="2962" r:id="rId62"/>
    <p:sldId id="2961" r:id="rId63"/>
    <p:sldId id="2936" r:id="rId64"/>
    <p:sldId id="325" r:id="rId65"/>
    <p:sldId id="2963" r:id="rId66"/>
    <p:sldId id="2945" r:id="rId67"/>
    <p:sldId id="2931" r:id="rId68"/>
    <p:sldId id="2935" r:id="rId69"/>
    <p:sldId id="2997" r:id="rId70"/>
    <p:sldId id="2950" r:id="rId71"/>
    <p:sldId id="2951" r:id="rId72"/>
    <p:sldId id="2964" r:id="rId73"/>
    <p:sldId id="2965" r:id="rId74"/>
    <p:sldId id="2966" r:id="rId75"/>
    <p:sldId id="327" r:id="rId76"/>
    <p:sldId id="2967" r:id="rId77"/>
    <p:sldId id="2980" r:id="rId78"/>
    <p:sldId id="2978" r:id="rId79"/>
    <p:sldId id="2998" r:id="rId80"/>
    <p:sldId id="2999" r:id="rId81"/>
    <p:sldId id="2953" r:id="rId82"/>
    <p:sldId id="274" r:id="rId8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0215A659-0FBF-4A6E-93DC-366BE5631CF6}">
          <p14:sldIdLst>
            <p14:sldId id="258"/>
            <p14:sldId id="2981"/>
          </p14:sldIdLst>
        </p14:section>
        <p14:section name="Module 1" id="{8801263D-5C5F-414D-8E38-982A2300B65E}">
          <p14:sldIdLst>
            <p14:sldId id="2979"/>
            <p14:sldId id="262"/>
            <p14:sldId id="2982"/>
            <p14:sldId id="2969"/>
            <p14:sldId id="266"/>
            <p14:sldId id="2970"/>
            <p14:sldId id="2986"/>
            <p14:sldId id="2987"/>
            <p14:sldId id="2988"/>
            <p14:sldId id="2989"/>
            <p14:sldId id="2971"/>
            <p14:sldId id="2990"/>
            <p14:sldId id="2991"/>
            <p14:sldId id="2992"/>
            <p14:sldId id="280"/>
            <p14:sldId id="268"/>
            <p14:sldId id="269"/>
            <p14:sldId id="281"/>
            <p14:sldId id="282"/>
            <p14:sldId id="283"/>
            <p14:sldId id="284"/>
            <p14:sldId id="273"/>
          </p14:sldIdLst>
        </p14:section>
        <p14:section name="Module 2" id="{C21431C7-F1C8-4E7A-8948-816B33007D2D}">
          <p14:sldIdLst>
            <p14:sldId id="2894"/>
            <p14:sldId id="2914"/>
            <p14:sldId id="2983"/>
            <p14:sldId id="2916"/>
            <p14:sldId id="2917"/>
            <p14:sldId id="2919"/>
            <p14:sldId id="2920"/>
            <p14:sldId id="2921"/>
            <p14:sldId id="2923"/>
            <p14:sldId id="2922"/>
            <p14:sldId id="2924"/>
          </p14:sldIdLst>
        </p14:section>
        <p14:section name="Module 3" id="{6738E160-A497-4A08-8CB4-8202EFEBECBF}">
          <p14:sldIdLst>
            <p14:sldId id="2896"/>
            <p14:sldId id="2895"/>
            <p14:sldId id="2985"/>
            <p14:sldId id="2898"/>
            <p14:sldId id="2906"/>
            <p14:sldId id="2897"/>
            <p14:sldId id="2899"/>
            <p14:sldId id="2902"/>
            <p14:sldId id="2900"/>
            <p14:sldId id="2901"/>
            <p14:sldId id="2904"/>
            <p14:sldId id="2908"/>
            <p14:sldId id="2910"/>
            <p14:sldId id="2909"/>
            <p14:sldId id="2913"/>
          </p14:sldIdLst>
        </p14:section>
        <p14:section name="Module 4" id="{82DCE471-5C11-4FB4-924C-047BE3C24C06}">
          <p14:sldIdLst>
            <p14:sldId id="2934"/>
            <p14:sldId id="2932"/>
            <p14:sldId id="2984"/>
            <p14:sldId id="2937"/>
            <p14:sldId id="2972"/>
            <p14:sldId id="2993"/>
            <p14:sldId id="2994"/>
            <p14:sldId id="2995"/>
            <p14:sldId id="2976"/>
            <p14:sldId id="2996"/>
            <p14:sldId id="2962"/>
            <p14:sldId id="2961"/>
            <p14:sldId id="2936"/>
            <p14:sldId id="325"/>
            <p14:sldId id="2963"/>
            <p14:sldId id="2945"/>
          </p14:sldIdLst>
        </p14:section>
        <p14:section name="Module 5" id="{36C25A4F-F1AD-4D78-A8A2-392EB38B858F}">
          <p14:sldIdLst>
            <p14:sldId id="2931"/>
            <p14:sldId id="2935"/>
            <p14:sldId id="2997"/>
            <p14:sldId id="2950"/>
            <p14:sldId id="2951"/>
            <p14:sldId id="2964"/>
            <p14:sldId id="2965"/>
            <p14:sldId id="2966"/>
            <p14:sldId id="327"/>
            <p14:sldId id="2967"/>
            <p14:sldId id="2980"/>
            <p14:sldId id="2978"/>
            <p14:sldId id="2998"/>
            <p14:sldId id="2999"/>
            <p14:sldId id="2953"/>
            <p14:sldId id="2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EC1317-ED4B-3651-3741-C9C6FC8C0C6C}" name="Justina Ojom" initials="JO" userId="S::justina.ojom@little-fish.co::cbdaed7d-8d45-4372-a16a-f3f8900c2f45" providerId="AD"/>
  <p188:author id="{A36A2820-D923-6E53-C312-A21723F6603F}" name="Ilse Van der Straeten" initials="IVdS" userId="S::Ilse.VanderStraeten@rescue.org::48c204e9-4447-4a09-a8d3-af2f3980ba4f" providerId="AD"/>
  <p188:author id="{07B7A443-5A76-6AEC-D28E-95873D0A5E92}" name="Michelle Khoza" initials="MK" userId="S::administrator@little-fish.co::b4ee92c7-73cf-4698-99b6-469fc9585377" providerId="AD"/>
  <p188:author id="{2BA547FE-46EF-BB21-D252-B02F0AE3AB5E}" name="Ilse Van der Straeten" initials="IVdS" userId="Ilse Van der Straet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D84"/>
    <a:srgbClr val="FF5D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78CF6E-17AC-4775-9A38-616F558AF97A}" v="576" dt="2023-03-31T20:48:33.749"/>
    <p1510:client id="{811ECDA0-673D-4EAA-812F-A05889B021E8}" v="19" dt="2023-03-31T13:01:38.7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1"/>
    <p:restoredTop sz="94660"/>
  </p:normalViewPr>
  <p:slideViewPr>
    <p:cSldViewPr snapToGrid="0">
      <p:cViewPr varScale="1">
        <p:scale>
          <a:sx n="48" d="100"/>
          <a:sy n="48" d="100"/>
        </p:scale>
        <p:origin x="2148"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8/10/relationships/authors" Target="author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2DCA4-3C05-45F9-BD4E-79B98389C4FF}" type="datetimeFigureOut">
              <a:rPr lang="en-CA" smtClean="0"/>
              <a:t>2023-04-17</a:t>
            </a:fld>
            <a:endParaRPr lang="en-CA"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08BA-3183-48D8-B306-5A3243058837}" type="slidenum">
              <a:rPr lang="en-CA" smtClean="0"/>
              <a:t>‹#›</a:t>
            </a:fld>
            <a:endParaRPr lang="en-CA" dirty="0"/>
          </a:p>
        </p:txBody>
      </p:sp>
    </p:spTree>
    <p:extLst>
      <p:ext uri="{BB962C8B-B14F-4D97-AF65-F5344CB8AC3E}">
        <p14:creationId xmlns:p14="http://schemas.microsoft.com/office/powerpoint/2010/main" val="14000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pPr algn="r" rtl="1"/>
            <a:fld id="{AFC008BA-3183-48D8-B306-5A3243058837}" type="slidenum">
              <a:rPr lang="en-CA" smtClean="0"/>
              <a:t>1</a:t>
            </a:fld>
            <a:endParaRPr lang="en-CA" dirty="0"/>
          </a:p>
        </p:txBody>
      </p:sp>
    </p:spTree>
    <p:extLst>
      <p:ext uri="{BB962C8B-B14F-4D97-AF65-F5344CB8AC3E}">
        <p14:creationId xmlns:p14="http://schemas.microsoft.com/office/powerpoint/2010/main" val="11515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BE"/>
          </a:p>
        </p:txBody>
      </p:sp>
      <p:sp>
        <p:nvSpPr>
          <p:cNvPr id="4" name="Slide Number Placeholder 3"/>
          <p:cNvSpPr>
            <a:spLocks noGrp="1"/>
          </p:cNvSpPr>
          <p:nvPr>
            <p:ph type="sldNum" sz="quarter" idx="5"/>
          </p:nvPr>
        </p:nvSpPr>
        <p:spPr/>
        <p:txBody>
          <a:bodyPr/>
          <a:lstStyle/>
          <a:p>
            <a:pPr algn="r" rtl="1"/>
            <a:fld id="{AFC008BA-3183-48D8-B306-5A3243058837}" type="slidenum">
              <a:rPr lang="en-CA" smtClean="0"/>
              <a:t>64</a:t>
            </a:fld>
            <a:endParaRPr lang="en-CA" dirty="0"/>
          </a:p>
        </p:txBody>
      </p:sp>
    </p:spTree>
    <p:extLst>
      <p:ext uri="{BB962C8B-B14F-4D97-AF65-F5344CB8AC3E}">
        <p14:creationId xmlns:p14="http://schemas.microsoft.com/office/powerpoint/2010/main" val="240783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68599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Module 1">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2 Module 1: </a:t>
            </a:r>
            <a:r>
              <a:rPr lang="en-US" sz="900" b="1" dirty="0">
                <a:solidFill>
                  <a:schemeClr val="tx1">
                    <a:lumMod val="50000"/>
                    <a:lumOff val="50000"/>
                  </a:schemeClr>
                </a:solidFill>
                <a:latin typeface="Calibri"/>
                <a:ea typeface="Calibri"/>
                <a:cs typeface="Calibri"/>
                <a:sym typeface="Calibri"/>
              </a:rPr>
              <a:t>Essential case management competencies</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426876792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Module 2">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2 Module 2: </a:t>
            </a:r>
            <a:r>
              <a:rPr lang="en-US" sz="900" b="1" dirty="0">
                <a:solidFill>
                  <a:schemeClr val="tx1">
                    <a:lumMod val="50000"/>
                    <a:lumOff val="50000"/>
                  </a:schemeClr>
                </a:solidFill>
                <a:latin typeface="Calibri"/>
                <a:ea typeface="Calibri"/>
                <a:cs typeface="Calibri"/>
                <a:sym typeface="Calibri"/>
              </a:rPr>
              <a:t>Personal competencies (part 1)</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134055415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Module 3">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2 Module 3: </a:t>
            </a:r>
            <a:r>
              <a:rPr lang="en-US" sz="900" b="1" dirty="0">
                <a:solidFill>
                  <a:schemeClr val="tx1">
                    <a:lumMod val="50000"/>
                    <a:lumOff val="50000"/>
                  </a:schemeClr>
                </a:solidFill>
                <a:latin typeface="Calibri"/>
                <a:ea typeface="Calibri"/>
                <a:cs typeface="Calibri"/>
                <a:sym typeface="Calibri"/>
              </a:rPr>
              <a:t>Personal competencies (part 2)</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221657342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Module 4">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2 Module 4: </a:t>
            </a:r>
            <a:r>
              <a:rPr lang="en-US" sz="900" b="1" dirty="0">
                <a:solidFill>
                  <a:schemeClr val="tx1">
                    <a:lumMod val="50000"/>
                    <a:lumOff val="50000"/>
                  </a:schemeClr>
                </a:solidFill>
                <a:latin typeface="Calibri"/>
                <a:ea typeface="Calibri"/>
                <a:cs typeface="Calibri"/>
                <a:sym typeface="Calibri"/>
              </a:rPr>
              <a:t>Communication and mental health and psychosocial support competencies</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6555121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Module 5">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2 Module 5: </a:t>
            </a:r>
            <a:r>
              <a:rPr lang="en-US" sz="900" b="1" dirty="0">
                <a:solidFill>
                  <a:schemeClr val="tx1">
                    <a:lumMod val="50000"/>
                    <a:lumOff val="50000"/>
                  </a:schemeClr>
                </a:solidFill>
                <a:latin typeface="Calibri"/>
                <a:ea typeface="Calibri"/>
                <a:cs typeface="Calibri"/>
                <a:sym typeface="Calibri"/>
              </a:rPr>
              <a:t>Technical competencies</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389578875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emplate">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Template</a:t>
            </a: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cxnSp>
        <p:nvCxnSpPr>
          <p:cNvPr id="8" name="Straight Connector 7">
            <a:extLst>
              <a:ext uri="{FF2B5EF4-FFF2-40B4-BE49-F238E27FC236}">
                <a16:creationId xmlns:a16="http://schemas.microsoft.com/office/drawing/2014/main" id="{7E0DE50A-B63E-37B2-833A-E620CC2A5242}"/>
              </a:ext>
            </a:extLst>
          </p:cNvPr>
          <p:cNvCxnSpPr/>
          <p:nvPr userDrawn="1"/>
        </p:nvCxnSpPr>
        <p:spPr>
          <a:xfrm>
            <a:off x="0" y="9131300"/>
            <a:ext cx="6858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A577737-E26A-F4D6-8618-37CFDDAEA118}"/>
              </a:ext>
            </a:extLst>
          </p:cNvPr>
          <p:cNvCxnSpPr/>
          <p:nvPr userDrawn="1"/>
        </p:nvCxnSpPr>
        <p:spPr>
          <a:xfrm>
            <a:off x="0" y="698500"/>
            <a:ext cx="6858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3B0AC4-E36E-308B-CF80-25F16662C48C}"/>
              </a:ext>
            </a:extLst>
          </p:cNvPr>
          <p:cNvCxnSpPr>
            <a:cxnSpLocks/>
          </p:cNvCxnSpPr>
          <p:nvPr userDrawn="1"/>
        </p:nvCxnSpPr>
        <p:spPr>
          <a:xfrm flipV="1">
            <a:off x="996287" y="0"/>
            <a:ext cx="0" cy="9131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E555B6-6288-DDE6-ACE1-BD3CA43AFB26}"/>
              </a:ext>
            </a:extLst>
          </p:cNvPr>
          <p:cNvCxnSpPr>
            <a:cxnSpLocks/>
          </p:cNvCxnSpPr>
          <p:nvPr userDrawn="1"/>
        </p:nvCxnSpPr>
        <p:spPr>
          <a:xfrm flipV="1">
            <a:off x="6250329" y="0"/>
            <a:ext cx="0" cy="9131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9012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1EE2592-40A0-46BA-AFD1-25A35B61C92D}" type="datetimeFigureOut">
              <a:rPr lang="en-CA" smtClean="0"/>
              <a:t>2023-04-17</a:t>
            </a:fld>
            <a:endParaRPr lang="en-CA"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9D86865-1011-49D9-8AB6-7F79F235B8AA}" type="slidenum">
              <a:rPr lang="en-CA" smtClean="0"/>
              <a:t>‹#›</a:t>
            </a:fld>
            <a:endParaRPr lang="en-CA" dirty="0"/>
          </a:p>
        </p:txBody>
      </p:sp>
    </p:spTree>
    <p:extLst>
      <p:ext uri="{BB962C8B-B14F-4D97-AF65-F5344CB8AC3E}">
        <p14:creationId xmlns:p14="http://schemas.microsoft.com/office/powerpoint/2010/main" val="914973415"/>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74" r:id="rId4"/>
    <p:sldLayoutId id="2147483675" r:id="rId5"/>
    <p:sldLayoutId id="2147483676" r:id="rId6"/>
    <p:sldLayoutId id="2147483677"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Word_Document.docx"/><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C20E10-DCDB-D003-024B-EEE46C063FD2}"/>
              </a:ext>
            </a:extLst>
          </p:cNvPr>
          <p:cNvSpPr txBox="1"/>
          <p:nvPr/>
        </p:nvSpPr>
        <p:spPr>
          <a:xfrm>
            <a:off x="1131265" y="5573646"/>
            <a:ext cx="4595470" cy="1723549"/>
          </a:xfrm>
          <a:prstGeom prst="rect">
            <a:avLst/>
          </a:prstGeom>
          <a:noFill/>
        </p:spPr>
        <p:txBody>
          <a:bodyPr wrap="square" rtlCol="0">
            <a:spAutoFit/>
          </a:bodyPr>
          <a:lstStyle/>
          <a:p>
            <a:pPr marL="0" marR="0" lvl="0" indent="0" algn="ctr" rtl="1">
              <a:spcBef>
                <a:spcPts val="0"/>
              </a:spcBef>
              <a:spcAft>
                <a:spcPts val="1200"/>
              </a:spcAft>
              <a:buNone/>
            </a:pPr>
            <a:r>
              <a:rPr lang="en-US" sz="2600" b="1" i="0" u="none" strike="noStrike" cap="none" dirty="0">
                <a:solidFill>
                  <a:schemeClr val="dk2"/>
                </a:solidFill>
                <a:latin typeface="Calibri" panose="020F0502020204030204" pitchFamily="34" charset="0"/>
                <a:ea typeface="Garamond"/>
                <a:cs typeface="Calibri" panose="020F0502020204030204" pitchFamily="34" charset="0"/>
                <a:sym typeface="Garamond"/>
              </a:rPr>
              <a:t>المستو</a:t>
            </a:r>
            <a:r>
              <a:rPr lang="ar-SA" sz="2600" b="1" i="0" u="none" strike="noStrike" cap="none" dirty="0">
                <a:solidFill>
                  <a:schemeClr val="dk2"/>
                </a:solidFill>
                <a:latin typeface="Calibri" panose="020F0502020204030204" pitchFamily="34" charset="0"/>
                <a:ea typeface="Garamond"/>
                <a:cs typeface="Calibri" panose="020F0502020204030204" pitchFamily="34" charset="0"/>
                <a:sym typeface="Garamond"/>
              </a:rPr>
              <a:t>ى</a:t>
            </a:r>
            <a:r>
              <a:rPr lang="ar-SA" sz="2600" b="1" dirty="0">
                <a:solidFill>
                  <a:schemeClr val="dk2"/>
                </a:solidFill>
                <a:latin typeface="Calibri" panose="020F0502020204030204" pitchFamily="34" charset="0"/>
                <a:ea typeface="Garamond"/>
                <a:cs typeface="Calibri" panose="020F0502020204030204" pitchFamily="34" charset="0"/>
                <a:sym typeface="Garamond"/>
              </a:rPr>
              <a:t> الثاني</a:t>
            </a:r>
            <a:endParaRPr lang="en-US" sz="2600" b="1" i="0" u="none" strike="noStrike" cap="none" dirty="0">
              <a:solidFill>
                <a:schemeClr val="dk2"/>
              </a:solidFill>
              <a:latin typeface="Calibri" panose="020F0502020204030204" pitchFamily="34" charset="0"/>
              <a:ea typeface="Garamond"/>
              <a:cs typeface="Calibri" panose="020F0502020204030204" pitchFamily="34" charset="0"/>
              <a:sym typeface="Garamond"/>
            </a:endParaRPr>
          </a:p>
          <a:p>
            <a:pPr marL="0" marR="0" lvl="0" indent="0" algn="ctr" rtl="1">
              <a:spcBef>
                <a:spcPts val="0"/>
              </a:spcBef>
              <a:spcAft>
                <a:spcPts val="0"/>
              </a:spcAft>
              <a:buNone/>
            </a:pPr>
            <a:r>
              <a:rPr lang="en-US" sz="3500" b="1" i="0" u="none" strike="noStrike" cap="none" dirty="0">
                <a:solidFill>
                  <a:schemeClr val="dk2"/>
                </a:solidFill>
                <a:latin typeface="Calibri" panose="020F0502020204030204" pitchFamily="34" charset="0"/>
                <a:ea typeface="Garamond"/>
                <a:cs typeface="Calibri" panose="020F0502020204030204" pitchFamily="34" charset="0"/>
                <a:sym typeface="Garamond"/>
              </a:rPr>
              <a:t>تدريب </a:t>
            </a:r>
            <a:r>
              <a:rPr lang="ar-SA" sz="3500" b="1" i="0" u="none" strike="noStrike" cap="none" dirty="0">
                <a:solidFill>
                  <a:schemeClr val="dk2"/>
                </a:solidFill>
                <a:latin typeface="Calibri" panose="020F0502020204030204" pitchFamily="34" charset="0"/>
                <a:ea typeface="Garamond"/>
                <a:cs typeface="Calibri" panose="020F0502020204030204" pitchFamily="34" charset="0"/>
                <a:sym typeface="Garamond"/>
              </a:rPr>
              <a:t>ل</a:t>
            </a:r>
            <a:r>
              <a:rPr lang="en-US" sz="3500" b="1" i="0" u="none" strike="noStrike" cap="none" dirty="0">
                <a:solidFill>
                  <a:schemeClr val="dk2"/>
                </a:solidFill>
                <a:latin typeface="Calibri" panose="020F0502020204030204" pitchFamily="34" charset="0"/>
                <a:ea typeface="Garamond"/>
                <a:cs typeface="Calibri" panose="020F0502020204030204" pitchFamily="34" charset="0"/>
                <a:sym typeface="Garamond"/>
              </a:rPr>
              <a:t>ذوي الخبرة</a:t>
            </a:r>
          </a:p>
          <a:p>
            <a:pPr marL="0" marR="0" lvl="0" indent="0" algn="ctr" rtl="1">
              <a:spcBef>
                <a:spcPts val="0"/>
              </a:spcBef>
              <a:spcAft>
                <a:spcPts val="0"/>
              </a:spcAft>
              <a:buNone/>
            </a:pPr>
            <a:r>
              <a:rPr lang="en-US" sz="3500" b="1" i="0" u="none" strike="noStrike" cap="none" dirty="0">
                <a:solidFill>
                  <a:schemeClr val="dk2"/>
                </a:solidFill>
                <a:latin typeface="Calibri" panose="020F0502020204030204" pitchFamily="34" charset="0"/>
                <a:ea typeface="Garamond"/>
                <a:cs typeface="Calibri" panose="020F0502020204030204" pitchFamily="34" charset="0"/>
                <a:sym typeface="Garamond"/>
              </a:rPr>
              <a:t>إدارة حالة حماية الطفل</a:t>
            </a:r>
          </a:p>
        </p:txBody>
      </p:sp>
      <p:pic>
        <p:nvPicPr>
          <p:cNvPr id="6" name="Picture 5" descr="Logo  Description automatically generated">
            <a:extLst>
              <a:ext uri="{FF2B5EF4-FFF2-40B4-BE49-F238E27FC236}">
                <a16:creationId xmlns:a16="http://schemas.microsoft.com/office/drawing/2014/main" id="{81F14A7C-F7E3-90BB-7885-6A043A16A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0873" y="8372718"/>
            <a:ext cx="2405008" cy="923462"/>
          </a:xfrm>
          <a:prstGeom prst="rect">
            <a:avLst/>
          </a:prstGeom>
        </p:spPr>
      </p:pic>
      <p:pic>
        <p:nvPicPr>
          <p:cNvPr id="7" name="Picture 6" descr="Text  Description automatically generated">
            <a:extLst>
              <a:ext uri="{FF2B5EF4-FFF2-40B4-BE49-F238E27FC236}">
                <a16:creationId xmlns:a16="http://schemas.microsoft.com/office/drawing/2014/main" id="{B38DC043-912B-43FA-233E-8C8B51BBD4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865" y="8474359"/>
            <a:ext cx="2405009" cy="685884"/>
          </a:xfrm>
          <a:prstGeom prst="rect">
            <a:avLst/>
          </a:prstGeom>
        </p:spPr>
      </p:pic>
      <p:pic>
        <p:nvPicPr>
          <p:cNvPr id="8" name="Picture 7" descr="Icon  Description automatically generated">
            <a:extLst>
              <a:ext uri="{FF2B5EF4-FFF2-40B4-BE49-F238E27FC236}">
                <a16:creationId xmlns:a16="http://schemas.microsoft.com/office/drawing/2014/main" id="{6C31E4F3-B9B4-8948-D723-9EA97C24A4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4678" y="964840"/>
            <a:ext cx="3448643" cy="3970251"/>
          </a:xfrm>
          <a:prstGeom prst="rect">
            <a:avLst/>
          </a:prstGeom>
        </p:spPr>
      </p:pic>
    </p:spTree>
    <p:extLst>
      <p:ext uri="{BB962C8B-B14F-4D97-AF65-F5344CB8AC3E}">
        <p14:creationId xmlns:p14="http://schemas.microsoft.com/office/powerpoint/2010/main" val="2419551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FA116BFD-B003-4F0F-E379-78F6094512F8}"/>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 name="Hexagon 4">
            <a:extLst>
              <a:ext uri="{FF2B5EF4-FFF2-40B4-BE49-F238E27FC236}">
                <a16:creationId xmlns:a16="http://schemas.microsoft.com/office/drawing/2014/main" id="{13D8A280-50EF-AB93-6CBD-E9C9C83D76D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Hexagon 6">
            <a:extLst>
              <a:ext uri="{FF2B5EF4-FFF2-40B4-BE49-F238E27FC236}">
                <a16:creationId xmlns:a16="http://schemas.microsoft.com/office/drawing/2014/main" id="{0BD1454E-4490-0BF5-CCDB-D00BFBAE7C9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Hexagon 7">
            <a:extLst>
              <a:ext uri="{FF2B5EF4-FFF2-40B4-BE49-F238E27FC236}">
                <a16:creationId xmlns:a16="http://schemas.microsoft.com/office/drawing/2014/main" id="{6A80A1D3-84E5-6CE8-5361-3D8706CA22F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B4E6DD6A-A72C-6574-83F4-59F63EE5C926}"/>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2" name="Table 1">
            <a:extLst>
              <a:ext uri="{FF2B5EF4-FFF2-40B4-BE49-F238E27FC236}">
                <a16:creationId xmlns:a16="http://schemas.microsoft.com/office/drawing/2014/main" id="{4C1BF765-758F-3C1E-B8D1-95BD082B8659}"/>
              </a:ext>
            </a:extLst>
          </p:cNvPr>
          <p:cNvGraphicFramePr>
            <a:graphicFrameLocks noGrp="1"/>
          </p:cNvGraphicFramePr>
          <p:nvPr>
            <p:extLst>
              <p:ext uri="{D42A27DB-BD31-4B8C-83A1-F6EECF244321}">
                <p14:modId xmlns:p14="http://schemas.microsoft.com/office/powerpoint/2010/main" val="2700471403"/>
              </p:ext>
            </p:extLst>
          </p:nvPr>
        </p:nvGraphicFramePr>
        <p:xfrm>
          <a:off x="1016000" y="699800"/>
          <a:ext cx="5225143" cy="5177346"/>
        </p:xfrm>
        <a:graphic>
          <a:graphicData uri="http://schemas.openxmlformats.org/drawingml/2006/table">
            <a:tbl>
              <a:tblPr bandRow="1">
                <a:tableStyleId>{5C22544A-7EE6-4342-B048-85BDC9FD1C3A}</a:tableStyleId>
              </a:tblPr>
              <a:tblGrid>
                <a:gridCol w="4230557">
                  <a:extLst>
                    <a:ext uri="{9D8B030D-6E8A-4147-A177-3AD203B41FA5}">
                      <a16:colId xmlns:a16="http://schemas.microsoft.com/office/drawing/2014/main" val="14671982"/>
                    </a:ext>
                  </a:extLst>
                </a:gridCol>
                <a:gridCol w="994586">
                  <a:extLst>
                    <a:ext uri="{9D8B030D-6E8A-4147-A177-3AD203B41FA5}">
                      <a16:colId xmlns:a16="http://schemas.microsoft.com/office/drawing/2014/main" val="594286584"/>
                    </a:ext>
                  </a:extLst>
                </a:gridCol>
              </a:tblGrid>
              <a:tr h="489215">
                <a:tc>
                  <a:txBody>
                    <a:bodyPr/>
                    <a:lstStyle/>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التواصل بوضوح والقدرة على تكييف التواصل مع سن الطفل ومرحلة نموه وقدرته ، مع مراعاة الاعتبارات الثقافية.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استخدام تقنيات لضمان وإيصال الفهم. على سبيل المثال،  إعادة الصياغة ، والأسئلة المفتوحة والتأمل.</a:t>
                      </a:r>
                      <a:r>
                        <a:rPr lang="en-FR" sz="100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r" rtl="1">
                        <a:lnSpc>
                          <a:spcPct val="107000"/>
                        </a:lnSpc>
                        <a:spcAft>
                          <a:spcPts val="0"/>
                        </a:spcAft>
                      </a:pPr>
                      <a:r>
                        <a:rPr lang="en-US" sz="1000" dirty="0">
                          <a:effectLst/>
                          <a:latin typeface="Calibri" panose="020F0502020204030204" pitchFamily="34" charset="0"/>
                          <a:cs typeface="Calibri" panose="020F0502020204030204" pitchFamily="34" charset="0"/>
                        </a:rPr>
                        <a:t>التواصل اللفظي</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55349942"/>
                  </a:ext>
                </a:extLst>
              </a:tr>
              <a:tr h="489215">
                <a:tc>
                  <a:txBody>
                    <a:bodyPr/>
                    <a:lstStyle/>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استخدام التواصل غير اللفظي المريح.</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الحفاظ على وضعية مفتوحة وتواصل بصري مناسب ونبرة صوت لطيفة.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إظهار تعبيرات عن الانخراط والحماس مثل الابتسام والإيماء والكلام (أوه حسناً).</a:t>
                      </a:r>
                      <a:r>
                        <a:rPr lang="en-FR" sz="100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r" rtl="1">
                        <a:lnSpc>
                          <a:spcPct val="107000"/>
                        </a:lnSpc>
                        <a:spcAft>
                          <a:spcPts val="0"/>
                        </a:spcAft>
                      </a:pPr>
                      <a:r>
                        <a:rPr lang="en-US" sz="1000" dirty="0">
                          <a:effectLst/>
                          <a:latin typeface="Calibri" panose="020F0502020204030204" pitchFamily="34" charset="0"/>
                          <a:cs typeface="Calibri" panose="020F0502020204030204" pitchFamily="34" charset="0"/>
                        </a:rPr>
                        <a:t>التواصل غير اللفظي</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222081379"/>
                  </a:ext>
                </a:extLst>
              </a:tr>
              <a:tr h="134477">
                <a:tc gridSpan="2">
                  <a:txBody>
                    <a:bodyPr/>
                    <a:lstStyle/>
                    <a:p>
                      <a:pPr algn="r" rtl="1">
                        <a:lnSpc>
                          <a:spcPct val="107000"/>
                        </a:lnSpc>
                        <a:spcAft>
                          <a:spcPts val="0"/>
                        </a:spcAft>
                      </a:pPr>
                      <a:r>
                        <a:rPr lang="ar-SA" sz="1350" b="1" kern="1200">
                          <a:solidFill>
                            <a:schemeClr val="dk1"/>
                          </a:solidFill>
                          <a:effectLst/>
                          <a:latin typeface="+mn-lt"/>
                          <a:ea typeface="+mn-ea"/>
                          <a:cs typeface="+mn-cs"/>
                        </a:rPr>
                        <a:t>٣</a:t>
                      </a:r>
                      <a:r>
                        <a:rPr lang="ar-SA" sz="1350" b="1" kern="1200">
                          <a:solidFill>
                            <a:schemeClr val="dk1"/>
                          </a:solidFill>
                          <a:effectLst/>
                          <a:latin typeface="Calibri" panose="020F0502020204030204" pitchFamily="34" charset="0"/>
                          <a:ea typeface="+mn-ea"/>
                          <a:cs typeface="Calibri" panose="020F0502020204030204" pitchFamily="34" charset="0"/>
                        </a:rPr>
                        <a:t>. المعرفة والمواقف والمهارات التقنية</a:t>
                      </a:r>
                      <a:r>
                        <a:rPr lang="en-FR" sz="1000">
                          <a:effectLst/>
                          <a:latin typeface="Calibri" panose="020F0502020204030204" pitchFamily="34" charset="0"/>
                          <a:cs typeface="Calibri" panose="020F0502020204030204" pitchFamily="34" charset="0"/>
                        </a:rPr>
                        <a:t> </a:t>
                      </a:r>
                      <a:endParaRPr lang="en-US" sz="1000" b="1"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pPr algn="r" rtl="1">
                        <a:lnSpc>
                          <a:spcPct val="107000"/>
                        </a:lnSpc>
                        <a:spcAft>
                          <a:spcPts val="0"/>
                        </a:spcAft>
                      </a:pPr>
                      <a:endParaRPr lang="en-US" sz="1000" b="1"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95457130"/>
                  </a:ext>
                </a:extLst>
              </a:tr>
              <a:tr h="928742">
                <a:tc>
                  <a:txBody>
                    <a:bodyPr/>
                    <a:lstStyle/>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فهم الأطر القانونية والسياسية والإجرائية المرتبطة بحماية الطفل.</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فهم كيف تؤثر بيئة الطفل على رفاهه وسلامته وكيفية تحديد عوامل الخطر والحماية داخلها ، بناءً على مستويات نموذج البيئة الاجتماعية.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فهم وتطبيق النهج القائمة على نقاط القوة لتقوية الأسرة وبيئات تقديم الرعاية ولتعزيز وحدة الأسرة.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فهم وتوضيح مبادئ إدارة الحالة ، بما في ذلك عدم الأذى ومصالح الطفل الفضلى.</a:t>
                      </a:r>
                      <a:r>
                        <a:rPr lang="en-FR" sz="100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lvl="0" indent="0" algn="r" rtl="1">
                        <a:lnSpc>
                          <a:spcPct val="107000"/>
                        </a:lnSpc>
                        <a:spcAft>
                          <a:spcPts val="0"/>
                        </a:spcAft>
                        <a:buClr>
                          <a:srgbClr val="000000"/>
                        </a:buClr>
                        <a:buSzPts val="1000"/>
                        <a:buFont typeface="Arial" panose="020B0604020202020204" pitchFamily="34" charset="0"/>
                        <a:buNone/>
                      </a:pPr>
                      <a:r>
                        <a:rPr lang="ar-SA" sz="1000" kern="1200">
                          <a:solidFill>
                            <a:schemeClr val="dk1"/>
                          </a:solidFill>
                          <a:effectLst/>
                          <a:latin typeface="Calibri" panose="020F0502020204030204" pitchFamily="34" charset="0"/>
                          <a:ea typeface="+mn-ea"/>
                          <a:cs typeface="Calibri" panose="020F0502020204030204" pitchFamily="34" charset="0"/>
                        </a:rPr>
                        <a:t>معرفة الإطار النظري للعمل مع الأطفال والأسر</a:t>
                      </a:r>
                      <a:r>
                        <a:rPr lang="en-FR" sz="100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Noto Sans Symbols"/>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019246207"/>
                  </a:ext>
                </a:extLst>
              </a:tr>
              <a:tr h="1100463">
                <a:tc>
                  <a:txBody>
                    <a:bodyPr/>
                    <a:lstStyle/>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التعرف على مخاوف حماية الأطفال وإمكانية تحديد مخاطر حماية الطفل ونقاط الضعف وعوامل الحماية.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التعرف على علامات الإساءة وإيذاء النفس.</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معرفة معايير إدارة الحالة ومستويات الخطر.</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تحديد مخاوف حماية الطفل بطريقة آمنة وملائمة للأطفال.</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إدراك متى يكون من الضروري تصعيد خطر التعرض الوشيك للأذى والتصرف بشكل حاسم.</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فهم كيفية تحديد وتقديم الدعم المناسب للأطفال غير المصحوبين والمنفصلين ، وكذلك كيف يمكن لإدارة الحالة أن تساعد في منع الانفصال الأسري.</a:t>
                      </a:r>
                      <a:r>
                        <a:rPr lang="en-FR" sz="100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lvl="0" indent="0" algn="r" rtl="1">
                        <a:lnSpc>
                          <a:spcPct val="107000"/>
                        </a:lnSpc>
                        <a:spcAft>
                          <a:spcPts val="0"/>
                        </a:spcAft>
                        <a:buClr>
                          <a:srgbClr val="000000"/>
                        </a:buClr>
                        <a:buSzPts val="1000"/>
                        <a:buFont typeface="Arial" panose="020B0604020202020204" pitchFamily="34" charset="0"/>
                        <a:buNone/>
                      </a:pPr>
                      <a:r>
                        <a:rPr lang="ar-SA" sz="1000" kern="1200">
                          <a:solidFill>
                            <a:schemeClr val="dk1"/>
                          </a:solidFill>
                          <a:effectLst/>
                          <a:latin typeface="Calibri" panose="020F0502020204030204" pitchFamily="34" charset="0"/>
                          <a:ea typeface="+mn-ea"/>
                          <a:cs typeface="Calibri" panose="020F0502020204030204" pitchFamily="34" charset="0"/>
                        </a:rPr>
                        <a:t>التحديد الآمن للإساءة والإهمال والعنف والاستغلال للأطفال ، بما في ذلك إيذاء النفس</a:t>
                      </a:r>
                      <a:r>
                        <a:rPr lang="en-FR" sz="100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Noto Sans Symbols"/>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823114518"/>
                  </a:ext>
                </a:extLst>
              </a:tr>
              <a:tr h="1111088">
                <a:tc>
                  <a:txBody>
                    <a:bodyPr/>
                    <a:lstStyle/>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فهم خطوات إدارة الحالة وما يتضمنه كل منها. </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الوعي والثقة باستخدام مجموعة أدوات إدارة الحالة الضرورية بما في ذلك جميع أشكال إدارة الحالة ومعايير إدارة الحالة وتحديد أولويات الحالة ومسح الخدمات ونماذج الإحالة.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الفهم والثقة في استخدام أنظمة إدارة المعلومات لإدارة الحالة ، على سبيل المثال ، كيفية جمع المعلومات الضرورية لإدارة الحالة وتخزينها ومعالجتها / تحليلها ومشاركتها.</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الحصول على </a:t>
                      </a:r>
                      <a:r>
                        <a:rPr lang="ar-SA" sz="1000" i="1" kern="1200">
                          <a:solidFill>
                            <a:schemeClr val="dk1"/>
                          </a:solidFill>
                          <a:effectLst/>
                          <a:latin typeface="Calibri" panose="020F0502020204030204" pitchFamily="34" charset="0"/>
                          <a:ea typeface="+mn-ea"/>
                          <a:cs typeface="Calibri" panose="020F0502020204030204" pitchFamily="34" charset="0"/>
                        </a:rPr>
                        <a:t>موافقة مستنيرة</a:t>
                      </a:r>
                      <a:r>
                        <a:rPr lang="ar-SA" sz="1000" kern="1200">
                          <a:solidFill>
                            <a:schemeClr val="dk1"/>
                          </a:solidFill>
                          <a:effectLst/>
                          <a:latin typeface="Calibri" panose="020F0502020204030204" pitchFamily="34" charset="0"/>
                          <a:ea typeface="+mn-ea"/>
                          <a:cs typeface="Calibri" panose="020F0502020204030204" pitchFamily="34" charset="0"/>
                        </a:rPr>
                        <a:t> من مقدمي الرعاية أو الأطفال الأكبر سنًا و / أو </a:t>
                      </a:r>
                      <a:r>
                        <a:rPr lang="ar-SA" sz="1000" i="1" kern="1200">
                          <a:solidFill>
                            <a:schemeClr val="dk1"/>
                          </a:solidFill>
                          <a:effectLst/>
                          <a:latin typeface="Calibri" panose="020F0502020204030204" pitchFamily="34" charset="0"/>
                          <a:ea typeface="+mn-ea"/>
                          <a:cs typeface="Calibri" panose="020F0502020204030204" pitchFamily="34" charset="0"/>
                        </a:rPr>
                        <a:t>القبول المستنير</a:t>
                      </a:r>
                      <a:r>
                        <a:rPr lang="ar-SA" sz="1000" kern="1200">
                          <a:solidFill>
                            <a:schemeClr val="dk1"/>
                          </a:solidFill>
                          <a:effectLst/>
                          <a:latin typeface="Calibri" panose="020F0502020204030204" pitchFamily="34" charset="0"/>
                          <a:ea typeface="+mn-ea"/>
                          <a:cs typeface="Calibri" panose="020F0502020204030204" pitchFamily="34" charset="0"/>
                        </a:rPr>
                        <a:t> من الأطفال الأصغر سنًا في بداية خدمات إدارة الحالة وقبل إجراء الإحالات.</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فهم وتنفيذ معايير وعملية إغلاق الحالة.</a:t>
                      </a:r>
                      <a:r>
                        <a:rPr lang="en-FR" sz="100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r" defTabSz="685800" rtl="1" eaLnBrk="1" fontAlgn="auto" latinLnBrk="0" hangingPunct="1">
                        <a:lnSpc>
                          <a:spcPct val="107000"/>
                        </a:lnSpc>
                        <a:spcBef>
                          <a:spcPts val="0"/>
                        </a:spcBef>
                        <a:spcAft>
                          <a:spcPts val="0"/>
                        </a:spcAft>
                        <a:buClr>
                          <a:srgbClr val="000000"/>
                        </a:buClr>
                        <a:buSzPts val="1000"/>
                        <a:buFont typeface="Arial" panose="020B0604020202020204" pitchFamily="34" charset="0"/>
                        <a:buNone/>
                        <a:tabLst/>
                        <a:defRPr/>
                      </a:pPr>
                      <a:r>
                        <a:rPr lang="en-US" sz="1000" dirty="0">
                          <a:effectLst/>
                          <a:latin typeface="Calibri" panose="020F0502020204030204" pitchFamily="34" charset="0"/>
                          <a:cs typeface="Calibri" panose="020F0502020204030204" pitchFamily="34" charset="0"/>
                        </a:rPr>
                        <a:t>فهم وتنفيذ عمليات وأدوات إدارة الحالة</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r" rtl="1">
                        <a:lnSpc>
                          <a:spcPct val="107000"/>
                        </a:lnSpc>
                        <a:spcAft>
                          <a:spcPts val="0"/>
                        </a:spcAft>
                        <a:buClr>
                          <a:srgbClr val="000000"/>
                        </a:buClr>
                        <a:buSzPts val="1000"/>
                        <a:buFont typeface="Arial" panose="020B0604020202020204" pitchFamily="34" charset="0"/>
                        <a:buChar char="•"/>
                      </a:pPr>
                      <a:endParaRPr lang="en-US" sz="1000" dirty="0">
                        <a:effectLst/>
                        <a:latin typeface="Calibri" panose="020F0502020204030204" pitchFamily="34" charset="0"/>
                        <a:ea typeface="Noto Sans Symbols"/>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45848904"/>
                  </a:ext>
                </a:extLst>
              </a:tr>
            </a:tbl>
          </a:graphicData>
        </a:graphic>
      </p:graphicFrame>
    </p:spTree>
    <p:extLst>
      <p:ext uri="{BB962C8B-B14F-4D97-AF65-F5344CB8AC3E}">
        <p14:creationId xmlns:p14="http://schemas.microsoft.com/office/powerpoint/2010/main" val="254243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FA116BFD-B003-4F0F-E379-78F6094512F8}"/>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 name="Hexagon 4">
            <a:extLst>
              <a:ext uri="{FF2B5EF4-FFF2-40B4-BE49-F238E27FC236}">
                <a16:creationId xmlns:a16="http://schemas.microsoft.com/office/drawing/2014/main" id="{13D8A280-50EF-AB93-6CBD-E9C9C83D76D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Hexagon 6">
            <a:extLst>
              <a:ext uri="{FF2B5EF4-FFF2-40B4-BE49-F238E27FC236}">
                <a16:creationId xmlns:a16="http://schemas.microsoft.com/office/drawing/2014/main" id="{0BD1454E-4490-0BF5-CCDB-D00BFBAE7C9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Hexagon 7">
            <a:extLst>
              <a:ext uri="{FF2B5EF4-FFF2-40B4-BE49-F238E27FC236}">
                <a16:creationId xmlns:a16="http://schemas.microsoft.com/office/drawing/2014/main" id="{6A80A1D3-84E5-6CE8-5361-3D8706CA22F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B4E6DD6A-A72C-6574-83F4-59F63EE5C926}"/>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2" name="Table 1">
            <a:extLst>
              <a:ext uri="{FF2B5EF4-FFF2-40B4-BE49-F238E27FC236}">
                <a16:creationId xmlns:a16="http://schemas.microsoft.com/office/drawing/2014/main" id="{85AA0A9C-8986-F209-454A-F50A4AE77D21}"/>
              </a:ext>
            </a:extLst>
          </p:cNvPr>
          <p:cNvGraphicFramePr>
            <a:graphicFrameLocks noGrp="1"/>
          </p:cNvGraphicFramePr>
          <p:nvPr>
            <p:extLst>
              <p:ext uri="{D42A27DB-BD31-4B8C-83A1-F6EECF244321}">
                <p14:modId xmlns:p14="http://schemas.microsoft.com/office/powerpoint/2010/main" val="3908881896"/>
              </p:ext>
            </p:extLst>
          </p:nvPr>
        </p:nvGraphicFramePr>
        <p:xfrm>
          <a:off x="1016000" y="699800"/>
          <a:ext cx="5239657" cy="4084320"/>
        </p:xfrm>
        <a:graphic>
          <a:graphicData uri="http://schemas.openxmlformats.org/drawingml/2006/table">
            <a:tbl>
              <a:tblPr bandRow="1">
                <a:tableStyleId>{5C22544A-7EE6-4342-B048-85BDC9FD1C3A}</a:tableStyleId>
              </a:tblPr>
              <a:tblGrid>
                <a:gridCol w="4035685">
                  <a:extLst>
                    <a:ext uri="{9D8B030D-6E8A-4147-A177-3AD203B41FA5}">
                      <a16:colId xmlns:a16="http://schemas.microsoft.com/office/drawing/2014/main" val="3389222620"/>
                    </a:ext>
                  </a:extLst>
                </a:gridCol>
                <a:gridCol w="1203972">
                  <a:extLst>
                    <a:ext uri="{9D8B030D-6E8A-4147-A177-3AD203B41FA5}">
                      <a16:colId xmlns:a16="http://schemas.microsoft.com/office/drawing/2014/main" val="2656640646"/>
                    </a:ext>
                  </a:extLst>
                </a:gridCol>
              </a:tblGrid>
              <a:tr h="1059949">
                <a:tc>
                  <a:txBody>
                    <a:bodyPr/>
                    <a:lstStyle/>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إدراك أهمية التخطيط والإدارة الجيدة للوقت ، ومعرفة متى تطلب المساعدة لإدارة عبء العمل والقدرة على ترتيب أولويات الحالات العالية المخاطر وتصعيدها و الاستجابة لها.</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إبقاء نظرة عامة على عدد القضايا وتتبع التقدم بشكل منهجي.</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تنفيذ اجتماعات خطة الحالة وتطوير خطط الحالة بأهداف وإجراءات واضحة.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تخطيط الإجراءات بشكل منهجي وتقديم المتابعة وفقًا لخطط الحالة ، بما في ذلك الزيارات المنزلية.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مراجعة خطط الحالة بانتظام في الوقت المناسب ، مع إشراك الأطفال والأسر وأصحاب المصلحة الرئيسيين الآخرين ، حسب الاقتضاء.</a:t>
                      </a:r>
                      <a:r>
                        <a:rPr lang="en-FR" sz="100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lvl="0" indent="0" algn="r" rtl="1">
                        <a:lnSpc>
                          <a:spcPct val="107000"/>
                        </a:lnSpc>
                        <a:spcAft>
                          <a:spcPts val="0"/>
                        </a:spcAft>
                        <a:buClr>
                          <a:srgbClr val="000000"/>
                        </a:buClr>
                        <a:buSzPts val="1000"/>
                        <a:buFont typeface="Arial" panose="020B0604020202020204" pitchFamily="34" charset="0"/>
                        <a:buNone/>
                      </a:pPr>
                      <a:r>
                        <a:rPr lang="ar-SA" sz="1000" kern="1200">
                          <a:solidFill>
                            <a:schemeClr val="dk1"/>
                          </a:solidFill>
                          <a:effectLst/>
                          <a:latin typeface="Calibri" panose="020F0502020204030204" pitchFamily="34" charset="0"/>
                          <a:ea typeface="+mn-ea"/>
                          <a:cs typeface="Calibri" panose="020F0502020204030204" pitchFamily="34" charset="0"/>
                        </a:rPr>
                        <a:t>تخطيط وإدارة عدد الحالات</a:t>
                      </a:r>
                      <a:r>
                        <a:rPr lang="en-FR" sz="100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Noto Sans Symbols"/>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152448077"/>
                  </a:ext>
                </a:extLst>
              </a:tr>
              <a:tr h="605263">
                <a:tc>
                  <a:txBody>
                    <a:bodyPr/>
                    <a:lstStyle/>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الحفاظ على السرية وفهم حدودها ، وفقًا لمصالح الأطفال الفضلى والتزامات الإبلاغ الإلزامية.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فهم وتطبيق مبادئ حماية البيانات الشخصية.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فهم والالتزام ببروتوكولات حماية البيانات ومشاركة المعلومات.</a:t>
                      </a:r>
                      <a:r>
                        <a:rPr lang="en-FR" sz="100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lvl="0" indent="0" algn="r" rtl="1">
                        <a:lnSpc>
                          <a:spcPct val="107000"/>
                        </a:lnSpc>
                        <a:spcAft>
                          <a:spcPts val="0"/>
                        </a:spcAft>
                        <a:buClr>
                          <a:srgbClr val="000000"/>
                        </a:buClr>
                        <a:buSzPts val="1000"/>
                        <a:buFont typeface="Arial" panose="020B0604020202020204" pitchFamily="34" charset="0"/>
                        <a:buNone/>
                      </a:pPr>
                      <a:r>
                        <a:rPr lang="ar-SA" sz="1000" kern="1200">
                          <a:solidFill>
                            <a:schemeClr val="dk1"/>
                          </a:solidFill>
                          <a:effectLst/>
                          <a:latin typeface="Calibri" panose="020F0502020204030204" pitchFamily="34" charset="0"/>
                          <a:ea typeface="+mn-ea"/>
                          <a:cs typeface="Calibri" panose="020F0502020204030204" pitchFamily="34" charset="0"/>
                        </a:rPr>
                        <a:t>فهم واحترام مبادئ السرية ومشاركة المعلومات</a:t>
                      </a:r>
                      <a:r>
                        <a:rPr lang="en-FR" sz="100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Noto Sans Symbols"/>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575217462"/>
                  </a:ext>
                </a:extLst>
              </a:tr>
              <a:tr h="1844132">
                <a:tc>
                  <a:txBody>
                    <a:bodyPr/>
                    <a:lstStyle/>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خلق بيئة آمنة ومواتية لمشاركة الأطفال الهادفة في إدارة الحالة.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تيسير ودعم مشاركة الطفل مع مراعاة العمر / مرحلة النمو وقدرة كل طفل والاعتبارات الثقافية.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تمكين الأطفال من المشاركة في صنع القرار بشأن دعم إدارة الحالة ، بما في ذلك منحهم خيارات حول وجود مقدم الرعاية أو الشخص البالغ الموثوق به ، واختيار مكان وتاريخ الاجتماع واختيار أخصائي حالة ذكر أو أخصائية حالة أنثى.</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دمج منظور الطفل والأفراد الرئيسيين في حياة الطفل طوال عملية إدارة الحالة ، بما في ذلك التقييمات وقرارات "المصالح الفضلى" وخطة الحالة.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التحديد والتركيز على نقاط القوة والموارد المتاحة للطفل / الأسرة والبناء عليها في إدارة الحالة.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استخدام مهارات التفاوض وحل النزاعات لدعم النتائج الإيجابية للطفل.</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تحدي الأعراف والممارسات الضارة وتقديم أو اقتراح طرق بديلة للقيام بالأشياء من أجل تحقيق الأهداف المشتركة.</a:t>
                      </a:r>
                      <a:r>
                        <a:rPr lang="en-FR" sz="100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r" defTabSz="685800" rtl="1" eaLnBrk="1" fontAlgn="auto" latinLnBrk="0" hangingPunct="1">
                        <a:lnSpc>
                          <a:spcPct val="107000"/>
                        </a:lnSpc>
                        <a:spcBef>
                          <a:spcPts val="0"/>
                        </a:spcBef>
                        <a:spcAft>
                          <a:spcPts val="0"/>
                        </a:spcAft>
                        <a:buClr>
                          <a:srgbClr val="000000"/>
                        </a:buClr>
                        <a:buSzPts val="1000"/>
                        <a:buFont typeface="Arial" panose="020B0604020202020204" pitchFamily="34" charset="0"/>
                        <a:buNone/>
                        <a:tabLst/>
                        <a:defRPr/>
                      </a:pPr>
                      <a:r>
                        <a:rPr lang="ar-SA" sz="1000" kern="1200">
                          <a:solidFill>
                            <a:schemeClr val="dk1"/>
                          </a:solidFill>
                          <a:effectLst/>
                          <a:latin typeface="Calibri" panose="020F0502020204030204" pitchFamily="34" charset="0"/>
                          <a:ea typeface="+mn-ea"/>
                          <a:cs typeface="Calibri" panose="020F0502020204030204" pitchFamily="34" charset="0"/>
                        </a:rPr>
                        <a:t>تمكين الأطفال والأسر من خلال نهج تشاركي قائم على نقاط القوة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171450" lvl="0" indent="-171450" algn="r" rtl="1">
                        <a:lnSpc>
                          <a:spcPct val="107000"/>
                        </a:lnSpc>
                        <a:spcAft>
                          <a:spcPts val="0"/>
                        </a:spcAft>
                        <a:buClr>
                          <a:srgbClr val="000000"/>
                        </a:buClr>
                        <a:buSzPts val="1000"/>
                        <a:buFont typeface="Arial" panose="020B0604020202020204" pitchFamily="34" charset="0"/>
                        <a:buChar char="•"/>
                      </a:pPr>
                      <a:endParaRPr lang="en-US" sz="1000" dirty="0">
                        <a:effectLst/>
                        <a:latin typeface="Calibri" panose="020F0502020204030204" pitchFamily="34" charset="0"/>
                        <a:ea typeface="Noto Sans Symbols"/>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819272832"/>
                  </a:ext>
                </a:extLst>
              </a:tr>
            </a:tbl>
          </a:graphicData>
        </a:graphic>
      </p:graphicFrame>
    </p:spTree>
    <p:extLst>
      <p:ext uri="{BB962C8B-B14F-4D97-AF65-F5344CB8AC3E}">
        <p14:creationId xmlns:p14="http://schemas.microsoft.com/office/powerpoint/2010/main" val="1826110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18E24E-71C0-B947-966D-1EBCC8C68999}"/>
              </a:ext>
            </a:extLst>
          </p:cNvPr>
          <p:cNvSpPr txBox="1"/>
          <p:nvPr/>
        </p:nvSpPr>
        <p:spPr>
          <a:xfrm>
            <a:off x="996287" y="714381"/>
            <a:ext cx="5254042" cy="276999"/>
          </a:xfrm>
          <a:prstGeom prst="rect">
            <a:avLst/>
          </a:prstGeom>
          <a:noFill/>
        </p:spPr>
        <p:txBody>
          <a:bodyPr wrap="square" rtlCol="0">
            <a:spAutoFit/>
          </a:bodyPr>
          <a:lstStyle/>
          <a:p>
            <a:pPr algn="r" rtl="1"/>
            <a:r>
              <a:rPr lang="ar-SA" sz="1200" b="1">
                <a:ea typeface="Calibri" panose="020F0502020204030204" pitchFamily="34" charset="0"/>
                <a:cs typeface="Calibri" panose="020F0502020204030204" pitchFamily="34" charset="0"/>
              </a:rPr>
              <a:t>أداة قياس </a:t>
            </a:r>
            <a:r>
              <a:rPr lang="ar-SA" sz="1200" b="1">
                <a:effectLst/>
                <a:ea typeface="Calibri" panose="020F0502020204030204" pitchFamily="34" charset="0"/>
                <a:cs typeface="Calibri" panose="020F0502020204030204" pitchFamily="34" charset="0"/>
              </a:rPr>
              <a:t>الكفاءة </a:t>
            </a:r>
            <a:endParaRPr lang="en-US" sz="1200" b="1" spc="300" dirty="0"/>
          </a:p>
        </p:txBody>
      </p:sp>
      <p:sp>
        <p:nvSpPr>
          <p:cNvPr id="4" name="Hexagon 3">
            <a:extLst>
              <a:ext uri="{FF2B5EF4-FFF2-40B4-BE49-F238E27FC236}">
                <a16:creationId xmlns:a16="http://schemas.microsoft.com/office/drawing/2014/main" id="{3C38A6FB-8AA0-3740-B4F7-D56E12A3E7D1}"/>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 name="Hexagon 4">
            <a:extLst>
              <a:ext uri="{FF2B5EF4-FFF2-40B4-BE49-F238E27FC236}">
                <a16:creationId xmlns:a16="http://schemas.microsoft.com/office/drawing/2014/main" id="{C280FFF7-B83D-1B65-91E0-32E7AEA28B57}"/>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Hexagon 6">
            <a:extLst>
              <a:ext uri="{FF2B5EF4-FFF2-40B4-BE49-F238E27FC236}">
                <a16:creationId xmlns:a16="http://schemas.microsoft.com/office/drawing/2014/main" id="{E4E076BE-F0D2-361B-4878-36CC75E292B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Hexagon 7">
            <a:extLst>
              <a:ext uri="{FF2B5EF4-FFF2-40B4-BE49-F238E27FC236}">
                <a16:creationId xmlns:a16="http://schemas.microsoft.com/office/drawing/2014/main" id="{8058F18A-2191-6C50-1ED3-625388CFF7D5}"/>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656686A1-8334-988B-DF45-C5C74AF30DB2}"/>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TextBox 10">
            <a:extLst>
              <a:ext uri="{FF2B5EF4-FFF2-40B4-BE49-F238E27FC236}">
                <a16:creationId xmlns:a16="http://schemas.microsoft.com/office/drawing/2014/main" id="{2E6BA2F7-97BA-2446-57EC-680FF6528150}"/>
              </a:ext>
            </a:extLst>
          </p:cNvPr>
          <p:cNvSpPr txBox="1"/>
          <p:nvPr/>
        </p:nvSpPr>
        <p:spPr>
          <a:xfrm>
            <a:off x="996285" y="1234133"/>
            <a:ext cx="5254041" cy="646331"/>
          </a:xfrm>
          <a:prstGeom prst="rect">
            <a:avLst/>
          </a:prstGeom>
          <a:noFill/>
        </p:spPr>
        <p:txBody>
          <a:bodyPr wrap="square">
            <a:spAutoFit/>
          </a:bodyPr>
          <a:lstStyle/>
          <a:p>
            <a:pPr algn="r" rtl="1"/>
            <a:r>
              <a:rPr lang="en-US" sz="1200" b="1" dirty="0">
                <a:latin typeface="Calibri" panose="020F0502020204030204" pitchFamily="34" charset="0"/>
                <a:cs typeface="Calibri" panose="020F0502020204030204" pitchFamily="34" charset="0"/>
              </a:rPr>
              <a:t>التصنيف الشخصي العام</a:t>
            </a:r>
          </a:p>
          <a:p>
            <a:pPr algn="r" rtl="1"/>
            <a:r>
              <a:rPr lang="ar-SA" sz="1200" dirty="0">
                <a:latin typeface="Calibri" panose="020F0502020204030204" pitchFamily="34" charset="0"/>
                <a:cs typeface="Calibri" panose="020F0502020204030204" pitchFamily="34" charset="0"/>
              </a:rPr>
              <a:t>(٥ = </a:t>
            </a:r>
            <a:r>
              <a:rPr lang="en-US" sz="1200" dirty="0">
                <a:latin typeface="Calibri" panose="020F0502020204030204" pitchFamily="34" charset="0"/>
                <a:cs typeface="Calibri" panose="020F0502020204030204" pitchFamily="34" charset="0"/>
              </a:rPr>
              <a:t>أفعل هذا دائمًا</a:t>
            </a:r>
            <a:r>
              <a:rPr lang="ar-SA" sz="1200" dirty="0">
                <a:latin typeface="Calibri" panose="020F0502020204030204" pitchFamily="34" charset="0"/>
                <a:cs typeface="Calibri" panose="020F0502020204030204" pitchFamily="34" charset="0"/>
              </a:rPr>
              <a:t>، ٤</a:t>
            </a:r>
            <a:r>
              <a:rPr lang="en-US" sz="1200" dirty="0">
                <a:latin typeface="Calibri" panose="020F0502020204030204" pitchFamily="34" charset="0"/>
                <a:cs typeface="Calibri" panose="020F0502020204030204" pitchFamily="34" charset="0"/>
              </a:rPr>
              <a:t> = أفعل هذا غالبًا</a:t>
            </a:r>
            <a:r>
              <a:rPr lang="ar-SA" sz="1200" dirty="0">
                <a:latin typeface="Calibri" panose="020F0502020204030204" pitchFamily="34" charset="0"/>
                <a:cs typeface="Calibri" panose="020F0502020204030204" pitchFamily="34" charset="0"/>
              </a:rPr>
              <a:t>، ٣</a:t>
            </a:r>
            <a:r>
              <a:rPr lang="en-US" sz="1200" dirty="0">
                <a:latin typeface="Calibri" panose="020F0502020204030204" pitchFamily="34" charset="0"/>
                <a:cs typeface="Calibri" panose="020F0502020204030204" pitchFamily="34" charset="0"/>
              </a:rPr>
              <a:t>= </a:t>
            </a:r>
            <a:r>
              <a:rPr lang="ar-SA" sz="120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أفعل هذا أحيانًا</a:t>
            </a:r>
            <a:r>
              <a:rPr lang="ar-SA" sz="1200" dirty="0">
                <a:latin typeface="Calibri" panose="020F0502020204030204" pitchFamily="34" charset="0"/>
                <a:cs typeface="Calibri" panose="020F0502020204030204" pitchFamily="34" charset="0"/>
              </a:rPr>
              <a:t>، ٢</a:t>
            </a:r>
            <a:r>
              <a:rPr lang="en-US" sz="1200" dirty="0">
                <a:latin typeface="Calibri" panose="020F0502020204030204" pitchFamily="34" charset="0"/>
                <a:cs typeface="Calibri" panose="020F0502020204030204" pitchFamily="34" charset="0"/>
              </a:rPr>
              <a:t>= </a:t>
            </a:r>
            <a:r>
              <a:rPr lang="ar-SA" sz="120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نادرًا ما أفعل هذا</a:t>
            </a:r>
            <a:r>
              <a:rPr lang="ar-SA" sz="1200" dirty="0">
                <a:latin typeface="Calibri" panose="020F0502020204030204" pitchFamily="34" charset="0"/>
                <a:cs typeface="Calibri" panose="020F0502020204030204" pitchFamily="34" charset="0"/>
              </a:rPr>
              <a:t>،  ١= لا أفعل </a:t>
            </a:r>
            <a:r>
              <a:rPr lang="en-US" sz="1200" dirty="0">
                <a:latin typeface="Calibri" panose="020F0502020204030204" pitchFamily="34" charset="0"/>
                <a:cs typeface="Calibri" panose="020F0502020204030204" pitchFamily="34" charset="0"/>
              </a:rPr>
              <a:t>هذا أبد</a:t>
            </a:r>
            <a:r>
              <a:rPr lang="ar-SA" sz="1200" dirty="0">
                <a:latin typeface="Calibri" panose="020F0502020204030204" pitchFamily="34" charset="0"/>
                <a:cs typeface="Calibri" panose="020F0502020204030204" pitchFamily="34" charset="0"/>
              </a:rPr>
              <a:t>اً).</a:t>
            </a:r>
            <a:endParaRPr lang="en-US" sz="1200" dirty="0">
              <a:latin typeface="Calibri" panose="020F0502020204030204" pitchFamily="34" charset="0"/>
              <a:cs typeface="Calibri" panose="020F0502020204030204" pitchFamily="34" charset="0"/>
            </a:endParaRPr>
          </a:p>
        </p:txBody>
      </p:sp>
      <p:graphicFrame>
        <p:nvGraphicFramePr>
          <p:cNvPr id="13" name="Table 12">
            <a:extLst>
              <a:ext uri="{FF2B5EF4-FFF2-40B4-BE49-F238E27FC236}">
                <a16:creationId xmlns:a16="http://schemas.microsoft.com/office/drawing/2014/main" id="{3FE04B8B-01AA-81FC-B239-5B638B838F34}"/>
              </a:ext>
            </a:extLst>
          </p:cNvPr>
          <p:cNvGraphicFramePr>
            <a:graphicFrameLocks noGrp="1"/>
          </p:cNvGraphicFramePr>
          <p:nvPr>
            <p:extLst>
              <p:ext uri="{D42A27DB-BD31-4B8C-83A1-F6EECF244321}">
                <p14:modId xmlns:p14="http://schemas.microsoft.com/office/powerpoint/2010/main" val="2950222359"/>
              </p:ext>
            </p:extLst>
          </p:nvPr>
        </p:nvGraphicFramePr>
        <p:xfrm>
          <a:off x="801963" y="1880464"/>
          <a:ext cx="5448363" cy="7336317"/>
        </p:xfrm>
        <a:graphic>
          <a:graphicData uri="http://schemas.openxmlformats.org/drawingml/2006/table">
            <a:tbl>
              <a:tblPr rtl="1"/>
              <a:tblGrid>
                <a:gridCol w="908775">
                  <a:extLst>
                    <a:ext uri="{9D8B030D-6E8A-4147-A177-3AD203B41FA5}">
                      <a16:colId xmlns:a16="http://schemas.microsoft.com/office/drawing/2014/main" val="1609059301"/>
                    </a:ext>
                  </a:extLst>
                </a:gridCol>
                <a:gridCol w="3575253">
                  <a:extLst>
                    <a:ext uri="{9D8B030D-6E8A-4147-A177-3AD203B41FA5}">
                      <a16:colId xmlns:a16="http://schemas.microsoft.com/office/drawing/2014/main" val="3865419220"/>
                    </a:ext>
                  </a:extLst>
                </a:gridCol>
                <a:gridCol w="964335">
                  <a:extLst>
                    <a:ext uri="{9D8B030D-6E8A-4147-A177-3AD203B41FA5}">
                      <a16:colId xmlns:a16="http://schemas.microsoft.com/office/drawing/2014/main" val="4172550844"/>
                    </a:ext>
                  </a:extLst>
                </a:gridCol>
              </a:tblGrid>
              <a:tr h="477551">
                <a:tc gridSpan="2">
                  <a:txBody>
                    <a:bodyPr/>
                    <a:lstStyle/>
                    <a:p>
                      <a:pPr algn="r" rtl="1">
                        <a:lnSpc>
                          <a:spcPct val="107000"/>
                        </a:lnSpc>
                        <a:spcAft>
                          <a:spcPts val="0"/>
                        </a:spcAft>
                      </a:pPr>
                      <a:r>
                        <a:rPr lang="ar-SA" sz="900" b="1" kern="1200">
                          <a:solidFill>
                            <a:schemeClr val="dk1"/>
                          </a:solidFill>
                          <a:effectLst/>
                          <a:latin typeface="+mn-lt"/>
                          <a:ea typeface="+mn-ea"/>
                          <a:cs typeface="+mn-cs"/>
                        </a:rPr>
                        <a:t>١. المعرفة والمواقف والمهارات الشخصية</a:t>
                      </a:r>
                      <a:r>
                        <a:rPr lang="en-FR" sz="800">
                          <a:effectLst/>
                        </a:rPr>
                        <a:t> </a:t>
                      </a:r>
                      <a:endParaRPr lang="en-US" sz="800" b="1" dirty="0">
                        <a:effectLst/>
                        <a:latin typeface="Calibri" panose="020F0502020204030204" pitchFamily="34" charset="0"/>
                        <a:ea typeface="Calibri" panose="020F050202020403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solidFill>
                      <a:srgbClr val="DFF4F3"/>
                    </a:solidFill>
                  </a:tcPr>
                </a:tc>
                <a:tc hMerge="1">
                  <a:txBody>
                    <a:bodyPr/>
                    <a:lstStyle/>
                    <a:p>
                      <a:endParaRPr lang="en-FR"/>
                    </a:p>
                  </a:txBody>
                  <a:tcPr/>
                </a:tc>
                <a:tc>
                  <a:txBody>
                    <a:bodyPr/>
                    <a:lstStyle/>
                    <a:p>
                      <a:pPr algn="ctr" rtl="0"/>
                      <a:r>
                        <a:rPr lang="ar-SA" sz="9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التقييم الشخصي</a:t>
                      </a:r>
                      <a:endParaRPr lang="en-FR" sz="900" kern="100">
                        <a:effectLst/>
                        <a:latin typeface="Calibri" panose="020F0502020204030204" pitchFamily="34" charset="0"/>
                        <a:ea typeface="Calibri" panose="020F0502020204030204" pitchFamily="34" charset="0"/>
                        <a:cs typeface="Calibri" panose="020F050202020403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solidFill>
                      <a:srgbClr val="DFF4F3"/>
                    </a:solidFill>
                  </a:tcPr>
                </a:tc>
                <a:extLst>
                  <a:ext uri="{0D108BD9-81ED-4DB2-BD59-A6C34878D82A}">
                    <a16:rowId xmlns:a16="http://schemas.microsoft.com/office/drawing/2014/main" val="1356756170"/>
                  </a:ext>
                </a:extLst>
              </a:tr>
              <a:tr h="204665">
                <a:tc rowSpan="5">
                  <a:txBody>
                    <a:bodyPr/>
                    <a:lstStyle/>
                    <a:p>
                      <a:pPr marL="0" algn="r" defTabSz="685800" rtl="1" eaLnBrk="1" latinLnBrk="0" hangingPunct="1"/>
                      <a:r>
                        <a:rPr lang="ar-SA" sz="1000" kern="1200">
                          <a:solidFill>
                            <a:schemeClr val="tx1"/>
                          </a:solidFill>
                          <a:effectLst/>
                          <a:latin typeface="Calibri" panose="020F0502020204030204" pitchFamily="34" charset="0"/>
                          <a:ea typeface="+mn-ea"/>
                          <a:cs typeface="Calibri" panose="020F0502020204030204" pitchFamily="34" charset="0"/>
                        </a:rPr>
                        <a:t>التنوع والشمول</a:t>
                      </a:r>
                      <a:r>
                        <a:rPr lang="en-FR" sz="1000">
                          <a:effectLst/>
                          <a:latin typeface="Calibri" panose="020F0502020204030204" pitchFamily="34" charset="0"/>
                          <a:cs typeface="Calibri" panose="020F0502020204030204" pitchFamily="34" charset="0"/>
                        </a:rPr>
                        <a:t> </a:t>
                      </a:r>
                      <a:endParaRPr lang="en-FR" sz="1000" kern="100">
                        <a:effectLst/>
                        <a:latin typeface="Calibri" panose="020F0502020204030204" pitchFamily="34" charset="0"/>
                        <a:cs typeface="Calibri" panose="020F050202020403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marL="0" lvl="0" indent="0" algn="r" rtl="1">
                        <a:lnSpc>
                          <a:spcPct val="107000"/>
                        </a:lnSpc>
                        <a:buFont typeface="Symbol" pitchFamily="2" charset="2"/>
                        <a:buNone/>
                      </a:pPr>
                      <a:r>
                        <a:rPr lang="ar-SA"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تأكيد وتقدير وجهات نظر الآخرين والاختلافات.</a:t>
                      </a:r>
                      <a:endParaRPr lang="en-FR" sz="1000">
                        <a:effectLst/>
                        <a:latin typeface="Calibri" panose="020F0502020204030204" pitchFamily="34" charset="0"/>
                        <a:ea typeface="Calibri" panose="020F0502020204030204" pitchFamily="34" charset="0"/>
                        <a:cs typeface="Calibri" panose="020F050202020403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3840291689"/>
                  </a:ext>
                </a:extLst>
              </a:tr>
              <a:tr h="269570">
                <a:tc vMerge="1">
                  <a:txBody>
                    <a:bodyPr/>
                    <a:lstStyle/>
                    <a:p>
                      <a:endParaRPr lang="en-FR"/>
                    </a:p>
                  </a:txBody>
                  <a:tcPr/>
                </a:tc>
                <a:tc>
                  <a:txBody>
                    <a:bodyPr/>
                    <a:lstStyle/>
                    <a:p>
                      <a:pPr marL="0" marR="0" lvl="0" indent="0" algn="r" defTabSz="685800" rtl="1" eaLnBrk="1" fontAlgn="auto" latinLnBrk="0" hangingPunct="1">
                        <a:lnSpc>
                          <a:spcPct val="107000"/>
                        </a:lnSpc>
                        <a:spcBef>
                          <a:spcPts val="0"/>
                        </a:spcBef>
                        <a:spcAft>
                          <a:spcPts val="0"/>
                        </a:spcAft>
                        <a:buClrTx/>
                        <a:buSzTx/>
                        <a:buFont typeface="Symbol" pitchFamily="2" charset="2"/>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معاملة جميع الأطفال ومقدمي الرعاية باحترام وإنصاف وكرامة بغض النظر عن العرق أو اللون أو الجنس أو التوجه الجنسي أو اللغة أو الدين أو الإعاقة أو أي حالة أخرى.</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lvl="0" indent="0" algn="r" rtl="1">
                        <a:lnSpc>
                          <a:spcPct val="107000"/>
                        </a:lnSpc>
                        <a:buFont typeface="Symbol" pitchFamily="2" charset="2"/>
                        <a:buNone/>
                      </a:pPr>
                      <a:endParaRPr lang="en-FR" sz="1000">
                        <a:effectLst/>
                        <a:latin typeface="Calibri" panose="020F0502020204030204" pitchFamily="34" charset="0"/>
                        <a:ea typeface="Calibri" panose="020F0502020204030204" pitchFamily="34" charset="0"/>
                        <a:cs typeface="Calibri" panose="020F050202020403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2579062321"/>
                  </a:ext>
                </a:extLst>
              </a:tr>
              <a:tr h="216509">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900" kern="1200">
                          <a:solidFill>
                            <a:schemeClr val="dk1"/>
                          </a:solidFill>
                          <a:effectLst/>
                          <a:latin typeface="Calibri" panose="020F0502020204030204" pitchFamily="34" charset="0"/>
                          <a:ea typeface="+mn-ea"/>
                          <a:cs typeface="Calibri" panose="020F0502020204030204" pitchFamily="34" charset="0"/>
                        </a:rPr>
                        <a:t>تحدي الآراء المسبقة والتحيزات والتفضيلات والأساليب والتعصب الخاصة بك/و بالآخرين و إدراك كيف يمكن أن يؤثر ذلك على الممارسة المهنية.</a:t>
                      </a:r>
                      <a:endParaRPr lang="en-FR" sz="900" kern="1200">
                        <a:solidFill>
                          <a:schemeClr val="dk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900" kern="100">
                        <a:effectLst/>
                        <a:latin typeface="Calibri" panose="020F0502020204030204" pitchFamily="34" charset="0"/>
                        <a:cs typeface="Arial" panose="020B060402020202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97643982"/>
                  </a:ext>
                </a:extLst>
              </a:tr>
              <a:tr h="204665">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تكييف دعم إدارة الحالة مع احتياجات الطفل الفردية ، بما في ذلك مرحلة نموه وقدراته.</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3890330166"/>
                  </a:ext>
                </a:extLst>
              </a:tr>
              <a:tr h="204665">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 typeface="Arial" panose="020B0604020202020204" pitchFamily="34" charset="0"/>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فهم الحواجز التي يواجهها الأطفال والأسر في الوصول إلى الخدمات ودعمهم للتغلب على هذه الحواجز.</a:t>
                      </a:r>
                      <a:r>
                        <a:rPr lang="en-FR" sz="1000">
                          <a:effectLst/>
                          <a:latin typeface="Calibri" panose="020F0502020204030204" pitchFamily="34" charset="0"/>
                          <a:cs typeface="Calibri" panose="020F0502020204030204" pitchFamily="34" charset="0"/>
                        </a:rPr>
                        <a:t> </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750889823"/>
                  </a:ext>
                </a:extLst>
              </a:tr>
              <a:tr h="477551">
                <a:tc rowSpan="3">
                  <a:txBody>
                    <a:bodyPr/>
                    <a:lstStyle/>
                    <a:p>
                      <a:pPr algn="r" rtl="0"/>
                      <a:r>
                        <a:rPr lang="ar-SA" sz="900" kern="100">
                          <a:effectLst/>
                          <a:latin typeface="Calibri" panose="020F0502020204030204" pitchFamily="34" charset="0"/>
                          <a:ea typeface="Calibri" panose="020F0502020204030204" pitchFamily="34" charset="0"/>
                          <a:cs typeface="Calibri" panose="020F0502020204030204" pitchFamily="34" charset="0"/>
                        </a:rPr>
                        <a:t>المساءلة والنزاهة</a:t>
                      </a:r>
                      <a:endParaRPr lang="en-FR" sz="900" kern="100">
                        <a:effectLst/>
                        <a:latin typeface="Calibri" panose="020F0502020204030204" pitchFamily="34" charset="0"/>
                        <a:ea typeface="Calibri" panose="020F0502020204030204" pitchFamily="34" charset="0"/>
                        <a:cs typeface="Calibri" panose="020F050202020403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التصرف بنزاهة ، على سبيل المثال، أن تكون القرارات بالاستناد إلى المصالح الفضلى للطفل ولا تتأثر بالضغط أو الآراء الشخصية.</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89963663"/>
                  </a:ext>
                </a:extLst>
              </a:tr>
              <a:tr h="613994">
                <a:tc vMerge="1">
                  <a:txBody>
                    <a:bodyPr/>
                    <a:lstStyle/>
                    <a:p>
                      <a:endParaRPr lang="en-FR"/>
                    </a:p>
                  </a:txBody>
                  <a:tcPr/>
                </a:tc>
                <a:tc>
                  <a:txBody>
                    <a:bodyPr/>
                    <a:lstStyle/>
                    <a:p>
                      <a:pPr marL="0" algn="r" defTabSz="685800" rtl="1" eaLnBrk="1" latinLnBrk="0" hangingPunct="1"/>
                      <a:r>
                        <a:rPr lang="ar-SA" sz="1000" kern="1200">
                          <a:solidFill>
                            <a:schemeClr val="tx1"/>
                          </a:solidFill>
                          <a:effectLst/>
                          <a:latin typeface="Calibri" panose="020F0502020204030204" pitchFamily="34" charset="0"/>
                          <a:ea typeface="+mn-ea"/>
                          <a:cs typeface="Calibri" panose="020F0502020204030204" pitchFamily="34" charset="0"/>
                        </a:rPr>
                        <a:t>إظهار مبادئ إدارة الحالة من خلال السلوك مع الأطفال والأسر والمجتمع، وعدم إساءة استخدام السلطة أو المنصب الخاص بك ، والتصرف دون اعتبار لمكاسب شخصية</a:t>
                      </a:r>
                      <a:r>
                        <a:rPr lang="en-FR" sz="1000">
                          <a:effectLst/>
                          <a:latin typeface="Calibri" panose="020F0502020204030204" pitchFamily="34" charset="0"/>
                          <a:cs typeface="Calibri" panose="020F0502020204030204" pitchFamily="34" charset="0"/>
                        </a:rPr>
                        <a:t> </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871326969"/>
                  </a:ext>
                </a:extLst>
              </a:tr>
              <a:tr h="526133">
                <a:tc vMerge="1">
                  <a:txBody>
                    <a:bodyPr/>
                    <a:lstStyle/>
                    <a:p>
                      <a:endParaRPr lang="en-FR"/>
                    </a:p>
                  </a:txBody>
                  <a:tcPr/>
                </a:tc>
                <a:tc>
                  <a:txBody>
                    <a:bodyPr/>
                    <a:lstStyle/>
                    <a:p>
                      <a:pPr marL="0" algn="r" defTabSz="685800" rtl="1" eaLnBrk="1" latinLnBrk="0" hangingPunct="1"/>
                      <a:r>
                        <a:rPr lang="ar-SA" sz="1000" kern="1200">
                          <a:solidFill>
                            <a:schemeClr val="tx1"/>
                          </a:solidFill>
                          <a:effectLst/>
                          <a:latin typeface="Calibri" panose="020F0502020204030204" pitchFamily="34" charset="0"/>
                          <a:ea typeface="+mn-ea"/>
                          <a:cs typeface="Calibri" panose="020F0502020204030204" pitchFamily="34" charset="0"/>
                        </a:rPr>
                        <a:t>تحمل المسؤولية عن القرارات والإجراءات ، والوفاء بالالتزامات والعمل وفقًا لسياسات حماية الطفل ومدونات قواعد السلوك ومعايير الأمم المتحدة بشأن منع الاستغلال والاعتداء الجنسيين.</a:t>
                      </a:r>
                      <a:r>
                        <a:rPr lang="en-FR" sz="1000">
                          <a:effectLst/>
                          <a:latin typeface="Calibri" panose="020F0502020204030204" pitchFamily="34" charset="0"/>
                          <a:cs typeface="Calibri" panose="020F0502020204030204" pitchFamily="34" charset="0"/>
                        </a:rPr>
                        <a:t> </a:t>
                      </a:r>
                      <a:endParaRPr lang="ar-SA" sz="1000">
                        <a:effectLst/>
                        <a:latin typeface="Calibri" panose="020F0502020204030204" pitchFamily="34" charset="0"/>
                        <a:cs typeface="Calibri" panose="020F050202020403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2678059171"/>
                  </a:ext>
                </a:extLst>
              </a:tr>
              <a:tr h="477551">
                <a:tc rowSpan="6">
                  <a:txBody>
                    <a:bodyPr/>
                    <a:lstStyle/>
                    <a:p>
                      <a:pPr algn="r" rtl="0"/>
                      <a:r>
                        <a:rPr lang="ar-SA" sz="900" kern="100">
                          <a:effectLst/>
                          <a:latin typeface="Calibri" panose="020F0502020204030204" pitchFamily="34" charset="0"/>
                          <a:ea typeface="Calibri" panose="020F0502020204030204" pitchFamily="34" charset="0"/>
                          <a:cs typeface="Calibri" panose="020F0502020204030204" pitchFamily="34" charset="0"/>
                        </a:rPr>
                        <a:t>الوعي الذاتي والإدارة الذاتية</a:t>
                      </a:r>
                      <a:endParaRPr lang="en-FR" sz="900" kern="100">
                        <a:effectLst/>
                        <a:latin typeface="Calibri" panose="020F0502020204030204" pitchFamily="34" charset="0"/>
                        <a:ea typeface="Calibri" panose="020F0502020204030204" pitchFamily="34" charset="0"/>
                        <a:cs typeface="Calibri" panose="020F050202020403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التأمل في الممارسة والأداء وتحديد ومعالجة نقاط القوة والضعف والحدود والاحتياجات الشخصية.</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2158356762"/>
                  </a:ext>
                </a:extLst>
              </a:tr>
              <a:tr h="613994">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استخدام أنظمة الإشراف والدعم ؛ و الانفتاح على إعطاء و انتزاع الملاحظات وتلقيها. إعطاء ملاحظات محددة ومفيدة ، بطريقة مدروسة وفي الوقت المناسب.</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446569088"/>
                  </a:ext>
                </a:extLst>
              </a:tr>
              <a:tr h="341108">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فهم واحترام حدود دور أخصائي الحالة والحدود المهنية.</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3463180664"/>
                  </a:ext>
                </a:extLst>
              </a:tr>
              <a:tr h="477551">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التعرف على المشاعر وردود الفعل الشخصية ، بما في ذلك التوتر ؛ إيجاد الطرق لإدارة العواطف والتعامل معها ؛ و معرفة متى تطلب الدعم وتقبله.</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547218031"/>
                  </a:ext>
                </a:extLst>
              </a:tr>
              <a:tr h="477551">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السعي لتطوير الممارسات الخاصة بك وتكييفها باستمرار بناءً على التطورات السياقية وأفضل الممارسات وطرق العمل المحددة.</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3668486229"/>
                  </a:ext>
                </a:extLst>
              </a:tr>
              <a:tr h="477551">
                <a:tc vMerge="1">
                  <a:txBody>
                    <a:bodyPr/>
                    <a:lstStyle/>
                    <a:p>
                      <a:endParaRPr lang="en-FR"/>
                    </a:p>
                  </a:txBody>
                  <a:tcPr/>
                </a:tc>
                <a:tc>
                  <a:txBody>
                    <a:bodyPr/>
                    <a:lstStyle/>
                    <a:p>
                      <a:pPr marL="0" algn="r" defTabSz="685800" rtl="1" eaLnBrk="1" latinLnBrk="0" hangingPunct="1"/>
                      <a:r>
                        <a:rPr lang="ar-SA" sz="1000" kern="1200">
                          <a:solidFill>
                            <a:schemeClr val="tx1"/>
                          </a:solidFill>
                          <a:effectLst/>
                          <a:latin typeface="Calibri" panose="020F0502020204030204" pitchFamily="34" charset="0"/>
                          <a:ea typeface="+mn-ea"/>
                          <a:cs typeface="Calibri" panose="020F0502020204030204" pitchFamily="34" charset="0"/>
                        </a:rPr>
                        <a:t>اتباع سياسات وإجراءات السلامة والأمن ، والأخذ في الاعتبار السلامة الشخصية وسلامة الآخرين وفقًا لذلك.</a:t>
                      </a:r>
                      <a:r>
                        <a:rPr lang="en-FR" sz="1000">
                          <a:effectLst/>
                          <a:latin typeface="Calibri" panose="020F0502020204030204" pitchFamily="34" charset="0"/>
                          <a:cs typeface="Calibri" panose="020F0502020204030204" pitchFamily="34" charset="0"/>
                        </a:rPr>
                        <a:t> </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marL="0" algn="r" defTabSz="685800" rtl="1" eaLnBrk="1" latinLnBrk="0" hangingPunct="1"/>
                      <a:endParaRPr lang="en-FR" sz="900" kern="100">
                        <a:effectLst/>
                        <a:latin typeface="Calibri" panose="020F0502020204030204" pitchFamily="34" charset="0"/>
                        <a:cs typeface="Arial" panose="020B0604020202020204" pitchFamily="34" charset="0"/>
                      </a:endParaRPr>
                    </a:p>
                  </a:txBody>
                  <a:tcPr marL="34111" marR="34111" marT="34111" marB="3411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3639875049"/>
                  </a:ext>
                </a:extLst>
              </a:tr>
            </a:tbl>
          </a:graphicData>
        </a:graphic>
      </p:graphicFrame>
    </p:spTree>
    <p:extLst>
      <p:ext uri="{BB962C8B-B14F-4D97-AF65-F5344CB8AC3E}">
        <p14:creationId xmlns:p14="http://schemas.microsoft.com/office/powerpoint/2010/main" val="3617902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exagon 10">
            <a:extLst>
              <a:ext uri="{FF2B5EF4-FFF2-40B4-BE49-F238E27FC236}">
                <a16:creationId xmlns:a16="http://schemas.microsoft.com/office/drawing/2014/main" id="{B881F755-19C6-24EE-5804-16045AF13520}"/>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Hexagon 11">
            <a:extLst>
              <a:ext uri="{FF2B5EF4-FFF2-40B4-BE49-F238E27FC236}">
                <a16:creationId xmlns:a16="http://schemas.microsoft.com/office/drawing/2014/main" id="{EBA78EC5-E7CF-3710-1EF1-4334490D33E7}"/>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3" name="Hexagon 12">
            <a:extLst>
              <a:ext uri="{FF2B5EF4-FFF2-40B4-BE49-F238E27FC236}">
                <a16:creationId xmlns:a16="http://schemas.microsoft.com/office/drawing/2014/main" id="{B7F43537-AFE0-EE2D-E3FB-9733B637905C}"/>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Hexagon 13">
            <a:extLst>
              <a:ext uri="{FF2B5EF4-FFF2-40B4-BE49-F238E27FC236}">
                <a16:creationId xmlns:a16="http://schemas.microsoft.com/office/drawing/2014/main" id="{182DE71F-F498-E226-67F8-657A475E7849}"/>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5" name="Hexagon 14">
            <a:extLst>
              <a:ext uri="{FF2B5EF4-FFF2-40B4-BE49-F238E27FC236}">
                <a16:creationId xmlns:a16="http://schemas.microsoft.com/office/drawing/2014/main" id="{FFF9BC90-15D3-CEC8-CD0B-D653A99D128D}"/>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3" name="Table 2">
            <a:extLst>
              <a:ext uri="{FF2B5EF4-FFF2-40B4-BE49-F238E27FC236}">
                <a16:creationId xmlns:a16="http://schemas.microsoft.com/office/drawing/2014/main" id="{8D15D2BF-C642-EC35-F562-EF7E2758263E}"/>
              </a:ext>
            </a:extLst>
          </p:cNvPr>
          <p:cNvGraphicFramePr>
            <a:graphicFrameLocks noGrp="1"/>
          </p:cNvGraphicFramePr>
          <p:nvPr>
            <p:extLst>
              <p:ext uri="{D42A27DB-BD31-4B8C-83A1-F6EECF244321}">
                <p14:modId xmlns:p14="http://schemas.microsoft.com/office/powerpoint/2010/main" val="729653130"/>
              </p:ext>
            </p:extLst>
          </p:nvPr>
        </p:nvGraphicFramePr>
        <p:xfrm>
          <a:off x="764658" y="445763"/>
          <a:ext cx="5796456" cy="8835030"/>
        </p:xfrm>
        <a:graphic>
          <a:graphicData uri="http://schemas.openxmlformats.org/drawingml/2006/table">
            <a:tbl>
              <a:tblPr rtl="1"/>
              <a:tblGrid>
                <a:gridCol w="2404233">
                  <a:extLst>
                    <a:ext uri="{9D8B030D-6E8A-4147-A177-3AD203B41FA5}">
                      <a16:colId xmlns:a16="http://schemas.microsoft.com/office/drawing/2014/main" val="3822874828"/>
                    </a:ext>
                  </a:extLst>
                </a:gridCol>
                <a:gridCol w="2582755">
                  <a:extLst>
                    <a:ext uri="{9D8B030D-6E8A-4147-A177-3AD203B41FA5}">
                      <a16:colId xmlns:a16="http://schemas.microsoft.com/office/drawing/2014/main" val="1907174242"/>
                    </a:ext>
                  </a:extLst>
                </a:gridCol>
                <a:gridCol w="809468">
                  <a:extLst>
                    <a:ext uri="{9D8B030D-6E8A-4147-A177-3AD203B41FA5}">
                      <a16:colId xmlns:a16="http://schemas.microsoft.com/office/drawing/2014/main" val="3251157539"/>
                    </a:ext>
                  </a:extLst>
                </a:gridCol>
              </a:tblGrid>
              <a:tr h="605802">
                <a:tc rowSpan="5">
                  <a:txBody>
                    <a:bodyPr/>
                    <a:lstStyle/>
                    <a:p>
                      <a:pPr algn="r" rtl="0"/>
                      <a:r>
                        <a:rPr lang="ar-SA" sz="1000" kern="100">
                          <a:effectLst/>
                          <a:latin typeface="Calibri" panose="020F0502020204030204" pitchFamily="34" charset="0"/>
                          <a:ea typeface="Calibri" panose="020F0502020204030204" pitchFamily="34" charset="0"/>
                          <a:cs typeface="Calibri" panose="020F0502020204030204" pitchFamily="34" charset="0"/>
                        </a:rPr>
                        <a:t>التحليل والتفكير النقدي والإبداعي وحل المشكلات</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تحليل الموقف وتفحص القضايا الصعبة من وجهات نظر مختلفة.</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marL="0" algn="r" defTabSz="685800" rtl="1" eaLnBrk="1" latinLnBrk="0" hangingPunct="1"/>
                      <a:endParaRPr lang="en-FR" sz="700" kern="100">
                        <a:effectLst/>
                        <a:latin typeface="Calibri" panose="020F0502020204030204" pitchFamily="34" charset="0"/>
                        <a:cs typeface="Arial" panose="020B060402020202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2227250151"/>
                  </a:ext>
                </a:extLst>
              </a:tr>
              <a:tr h="496746">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إشراك الطفل ، ومقدم (مقدمي) الرعاية أو الكبار الموثوق بهم ، في حل المشكلات ، على سبيل المثال ، من خلال النظر في الإيجابيات والسلبيات وتحديد أولويات الخيارات المختلفة.</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2503925280"/>
                  </a:ext>
                </a:extLst>
              </a:tr>
              <a:tr h="275970">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هو داعم قوي ومتواصل في ضمان سلامة الأطفال وحمايتهم.</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3710541182"/>
                  </a:ext>
                </a:extLst>
              </a:tr>
              <a:tr h="275970">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جمع المعلومات ذات الصلة قبل اتخاذ القرار ؛ و التحقق من الافتراضات مقابل الحقائق.</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826898649"/>
                  </a:ext>
                </a:extLst>
              </a:tr>
              <a:tr h="386358">
                <a:tc vMerge="1">
                  <a:txBody>
                    <a:bodyPr/>
                    <a:lstStyle/>
                    <a:p>
                      <a:endParaRPr lang="en-FR"/>
                    </a:p>
                  </a:txBody>
                  <a:tcPr/>
                </a:tc>
                <a:tc>
                  <a:txBody>
                    <a:bodyPr/>
                    <a:lstStyle/>
                    <a:p>
                      <a:pPr marL="0" algn="r" defTabSz="685800" rtl="1" eaLnBrk="1" latinLnBrk="0" hangingPunct="1"/>
                      <a:r>
                        <a:rPr lang="ar-SA" sz="1000" kern="1200">
                          <a:solidFill>
                            <a:schemeClr val="tx1"/>
                          </a:solidFill>
                          <a:effectLst/>
                          <a:latin typeface="Calibri" panose="020F0502020204030204" pitchFamily="34" charset="0"/>
                          <a:ea typeface="+mn-ea"/>
                          <a:cs typeface="Calibri" panose="020F0502020204030204" pitchFamily="34" charset="0"/>
                        </a:rPr>
                        <a:t>إيجاد طرق إبداعية للاستجابة للقضايا المعقدة ، وإذا لزم الأمر لتغيير مسار العمل لضمان أن تكون القرارات في مصلحة الطفل الفضلى.</a:t>
                      </a:r>
                      <a:r>
                        <a:rPr lang="en-FR" sz="1000">
                          <a:effectLst/>
                          <a:latin typeface="Calibri" panose="020F0502020204030204" pitchFamily="34" charset="0"/>
                          <a:cs typeface="Calibri" panose="020F0502020204030204" pitchFamily="34" charset="0"/>
                        </a:rPr>
                        <a:t> </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751140320"/>
                  </a:ext>
                </a:extLst>
              </a:tr>
              <a:tr h="496746">
                <a:tc rowSpan="6">
                  <a:txBody>
                    <a:bodyPr/>
                    <a:lstStyle/>
                    <a:p>
                      <a:pPr algn="r" rtl="0"/>
                      <a:r>
                        <a:rPr lang="ar-SA" sz="1000" kern="100">
                          <a:effectLst/>
                          <a:latin typeface="Calibri" panose="020F0502020204030204" pitchFamily="34" charset="0"/>
                          <a:ea typeface="Calibri" panose="020F0502020204030204" pitchFamily="34" charset="0"/>
                          <a:cs typeface="Calibri" panose="020F0502020204030204" pitchFamily="34" charset="0"/>
                        </a:rPr>
                        <a:t>التنسيق والتعاون</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إدراك أهمية التعاون والتنسيق وفهم ما هي الآليات ذات الصلة لوظيفة تنسيق إدارة الحالة ، مثل مراجعة الحالة ، ومؤتمر الحالة ، وإجراءات المصالح الفضلى.</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792000201"/>
                  </a:ext>
                </a:extLst>
              </a:tr>
              <a:tr h="386358">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إشراك الوكالات ذات الصلة وآليات حماية الطفل على مستوى المجتمع المحلي في إدارة الحالة حسب الاقتضاء.</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3215024256"/>
                  </a:ext>
                </a:extLst>
              </a:tr>
              <a:tr h="496746">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معرفة الخدمات المتوفرة والمطلوبة وكيفية الوصول إلى الخدمات. الإشراف على متابعة الإحالات وفهم ما إذا كانت الخدمات تلبي معايير الجودة.</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848565785"/>
                  </a:ext>
                </a:extLst>
              </a:tr>
              <a:tr h="496746">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السعي لإنشاء أو تعزيز أو تحسين العلاقات مع أصحاب المصلحة المعنيين لتحقيق نتائج جماعية للأطفال.</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151522818"/>
                  </a:ext>
                </a:extLst>
              </a:tr>
              <a:tr h="386358">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العمل مع الزملاء للمساهمة في تطوير الفريق ؛ احترام آراء الآخرين ؛ تعزيز مهاراتهم بالعمل المشترك.</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938295186"/>
                  </a:ext>
                </a:extLst>
              </a:tr>
              <a:tr h="607134">
                <a:tc vMerge="1">
                  <a:txBody>
                    <a:bodyPr/>
                    <a:lstStyle/>
                    <a:p>
                      <a:endParaRPr lang="en-FR"/>
                    </a:p>
                  </a:txBody>
                  <a:tcPr/>
                </a:tc>
                <a:tc>
                  <a:txBody>
                    <a:bodyPr/>
                    <a:lstStyle/>
                    <a:p>
                      <a:pPr marL="0" algn="r" defTabSz="685800" rtl="1" eaLnBrk="1" latinLnBrk="0" hangingPunct="1"/>
                      <a:r>
                        <a:rPr lang="ar-SA" sz="1000" kern="1200">
                          <a:solidFill>
                            <a:schemeClr val="tx1"/>
                          </a:solidFill>
                          <a:effectLst/>
                          <a:latin typeface="Calibri" panose="020F0502020204030204" pitchFamily="34" charset="0"/>
                          <a:ea typeface="+mn-ea"/>
                          <a:cs typeface="Calibri" panose="020F0502020204030204" pitchFamily="34" charset="0"/>
                        </a:rPr>
                        <a:t>الإبلاغ عن الحالات والتحديات المعقدة للمشرف للحصول على دعم إضافي ، وتسليط الضوء على اتجاهات حماية الطفل المحددة أو عوامل الخطر الناشئة التي تؤثر على الأطفال في منطقة التغطية.</a:t>
                      </a:r>
                      <a:r>
                        <a:rPr lang="en-FR" sz="1000">
                          <a:effectLst/>
                          <a:latin typeface="Calibri" panose="020F0502020204030204" pitchFamily="34" charset="0"/>
                          <a:cs typeface="Calibri" panose="020F0502020204030204" pitchFamily="34" charset="0"/>
                        </a:rPr>
                        <a:t> </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2539503969"/>
                  </a:ext>
                </a:extLst>
              </a:tr>
              <a:tr h="217138">
                <a:tc gridSpan="2">
                  <a:txBody>
                    <a:bodyPr/>
                    <a:lstStyle/>
                    <a:p>
                      <a:pPr marL="0" algn="r" defTabSz="685800" rtl="1" eaLnBrk="1" latinLnBrk="0" hangingPunct="1"/>
                      <a:r>
                        <a:rPr lang="ar-SA" sz="1350" b="1" kern="1200">
                          <a:solidFill>
                            <a:schemeClr val="tx1"/>
                          </a:solidFill>
                          <a:effectLst/>
                          <a:latin typeface="+mn-lt"/>
                          <a:ea typeface="+mn-ea"/>
                          <a:cs typeface="+mn-cs"/>
                        </a:rPr>
                        <a:t>٢</a:t>
                      </a:r>
                      <a:r>
                        <a:rPr lang="ar-SA" sz="1350" b="1" kern="1200">
                          <a:solidFill>
                            <a:schemeClr val="tx1"/>
                          </a:solidFill>
                          <a:effectLst/>
                          <a:latin typeface="Calibri" panose="020F0502020204030204" pitchFamily="34" charset="0"/>
                          <a:ea typeface="+mn-ea"/>
                          <a:cs typeface="Calibri" panose="020F0502020204030204" pitchFamily="34" charset="0"/>
                        </a:rPr>
                        <a:t>. المعرفة والمواقف ومهارات</a:t>
                      </a:r>
                      <a:r>
                        <a:rPr lang="en-US" sz="1350" b="1" kern="1200">
                          <a:solidFill>
                            <a:schemeClr val="tx1"/>
                          </a:solidFill>
                          <a:effectLst/>
                          <a:latin typeface="Calibri" panose="020F0502020204030204" pitchFamily="34" charset="0"/>
                          <a:ea typeface="+mn-ea"/>
                          <a:cs typeface="Calibri" panose="020F0502020204030204" pitchFamily="34" charset="0"/>
                        </a:rPr>
                        <a:t> </a:t>
                      </a:r>
                      <a:r>
                        <a:rPr lang="ar-SA" sz="1350" b="1" kern="1200">
                          <a:solidFill>
                            <a:schemeClr val="tx1"/>
                          </a:solidFill>
                          <a:effectLst/>
                          <a:latin typeface="Calibri" panose="020F0502020204030204" pitchFamily="34" charset="0"/>
                          <a:ea typeface="+mn-ea"/>
                          <a:cs typeface="Calibri" panose="020F0502020204030204" pitchFamily="34" charset="0"/>
                        </a:rPr>
                        <a:t>التواصل والدعم النفسي الاجتماعي</a:t>
                      </a:r>
                      <a:r>
                        <a:rPr lang="en-FR" sz="1000">
                          <a:effectLst/>
                          <a:latin typeface="Calibri" panose="020F0502020204030204" pitchFamily="34" charset="0"/>
                          <a:cs typeface="Calibri" panose="020F0502020204030204" pitchFamily="34" charset="0"/>
                        </a:rPr>
                        <a:t> </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solidFill>
                      <a:srgbClr val="DFF4F3"/>
                    </a:solidFill>
                  </a:tcPr>
                </a:tc>
                <a:tc hMerge="1">
                  <a:txBody>
                    <a:bodyPr/>
                    <a:lstStyle/>
                    <a:p>
                      <a:endParaRPr lang="en-FR"/>
                    </a:p>
                  </a:txBody>
                  <a:tcPr/>
                </a:tc>
                <a:tc>
                  <a:txBody>
                    <a:bodyPr/>
                    <a:lstStyle/>
                    <a:p>
                      <a:pPr rtl="1"/>
                      <a:endParaRPr lang="en-FR" sz="700" kern="100">
                        <a:effectLst/>
                        <a:latin typeface="Calibri" panose="020F0502020204030204" pitchFamily="34" charset="0"/>
                        <a:cs typeface="Arial" panose="020B060402020202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solidFill>
                      <a:srgbClr val="DFF4F3"/>
                    </a:solidFill>
                  </a:tcPr>
                </a:tc>
                <a:extLst>
                  <a:ext uri="{0D108BD9-81ED-4DB2-BD59-A6C34878D82A}">
                    <a16:rowId xmlns:a16="http://schemas.microsoft.com/office/drawing/2014/main" val="4097521986"/>
                  </a:ext>
                </a:extLst>
              </a:tr>
              <a:tr h="386358">
                <a:tc rowSpan="5">
                  <a:txBody>
                    <a:bodyPr/>
                    <a:lstStyle/>
                    <a:p>
                      <a:pPr algn="r" rtl="0"/>
                      <a:r>
                        <a:rPr lang="ar-SA" sz="1000" kern="100">
                          <a:effectLst/>
                          <a:latin typeface="Calibri" panose="020F0502020204030204" pitchFamily="34" charset="0"/>
                          <a:ea typeface="Calibri" panose="020F0502020204030204" pitchFamily="34" charset="0"/>
                          <a:cs typeface="Calibri" panose="020F0502020204030204" pitchFamily="34" charset="0"/>
                        </a:rPr>
                        <a:t>بناء علاقة ثقة</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استخدام تقنيات بناء العلاقات ، على سبيل المثال ، المحادثات القصيرة أو المحادثات غير الرسمية أو القيام بأنشطة مع الطفل.</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3296334993"/>
                  </a:ext>
                </a:extLst>
              </a:tr>
              <a:tr h="386358">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ملاحظة وتفسير التواصل اللفظي وغير اللفظي لفهم كيف يفكر ويشعر الأطفال ومقدمي الرعاية.</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129781051"/>
                  </a:ext>
                </a:extLst>
              </a:tr>
              <a:tr h="0">
                <a:tc vMerge="1">
                  <a:txBody>
                    <a:bodyPr/>
                    <a:lstStyle/>
                    <a:p>
                      <a:endParaRPr lang="en-FR"/>
                    </a:p>
                  </a:txBody>
                  <a:tcPr/>
                </a:tc>
                <a:tc>
                  <a:txBody>
                    <a:bodyPr/>
                    <a:lstStyle/>
                    <a:p>
                      <a:pPr lvl="0" algn="r" rtl="1"/>
                      <a:r>
                        <a:rPr lang="ar-SA" sz="1000" kern="1200">
                          <a:solidFill>
                            <a:schemeClr val="tx1"/>
                          </a:solidFill>
                          <a:effectLst/>
                          <a:latin typeface="Calibri" panose="020F0502020204030204" pitchFamily="34" charset="0"/>
                          <a:ea typeface="+mn-ea"/>
                          <a:cs typeface="Calibri" panose="020F0502020204030204" pitchFamily="34" charset="0"/>
                        </a:rPr>
                        <a:t>التحضير للاجتماعات والزيارات المنزلية ، مما يضمن مساحة آمنة صديقة، سهلة الوصول و شاملة للأطفال وبحضور الأشخاص المناسبين.</a:t>
                      </a:r>
                      <a:endParaRPr lang="en-FR" sz="1000" kern="1200">
                        <a:solidFill>
                          <a:schemeClr val="tx1"/>
                        </a:solidFill>
                        <a:effectLst/>
                        <a:latin typeface="Calibri" panose="020F0502020204030204" pitchFamily="34" charset="0"/>
                        <a:ea typeface="+mn-ea"/>
                        <a:cs typeface="Calibri" panose="020F050202020403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2842812354"/>
                  </a:ext>
                </a:extLst>
              </a:tr>
              <a:tr h="386358">
                <a:tc vMerge="1">
                  <a:txBody>
                    <a:bodyPr/>
                    <a:lstStyle/>
                    <a:p>
                      <a:endParaRPr lang="en-FR"/>
                    </a:p>
                  </a:txBody>
                  <a:tcPr/>
                </a:tc>
                <a:tc>
                  <a:txBody>
                    <a:bodyPr/>
                    <a:lstStyle/>
                    <a:p>
                      <a:pPr lvl="0" algn="r" rtl="1"/>
                      <a:r>
                        <a:rPr lang="ar-SA" sz="1000" kern="1200">
                          <a:solidFill>
                            <a:schemeClr val="tx1"/>
                          </a:solidFill>
                          <a:effectLst/>
                          <a:latin typeface="Calibri" panose="020F0502020204030204" pitchFamily="34" charset="0"/>
                          <a:ea typeface="+mn-ea"/>
                          <a:cs typeface="Calibri" panose="020F0502020204030204" pitchFamily="34" charset="0"/>
                        </a:rPr>
                        <a:t>ضمان الاستمرارية في دعم إدارة الحالة ، وإدارة التوقعات بشكل مناسب ، وعدم تقديم وعود كاذبة.</a:t>
                      </a:r>
                      <a:endParaRPr lang="en-FR" sz="1000" kern="1200">
                        <a:solidFill>
                          <a:schemeClr val="tx1"/>
                        </a:solidFill>
                        <a:effectLst/>
                        <a:latin typeface="Calibri" panose="020F0502020204030204" pitchFamily="34" charset="0"/>
                        <a:ea typeface="+mn-ea"/>
                        <a:cs typeface="Calibri" panose="020F050202020403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33927538"/>
                  </a:ext>
                </a:extLst>
              </a:tr>
              <a:tr h="275970">
                <a:tc vMerge="1">
                  <a:txBody>
                    <a:bodyPr/>
                    <a:lstStyle/>
                    <a:p>
                      <a:endParaRPr lang="en-FR"/>
                    </a:p>
                  </a:txBody>
                  <a:tcPr/>
                </a:tc>
                <a:tc>
                  <a:txBody>
                    <a:bodyPr/>
                    <a:lstStyle/>
                    <a:p>
                      <a:pPr marL="0" algn="r" defTabSz="685800" rtl="1" eaLnBrk="1" latinLnBrk="0" hangingPunct="1"/>
                      <a:r>
                        <a:rPr lang="ar-SA" sz="1000" kern="1200">
                          <a:solidFill>
                            <a:schemeClr val="tx1"/>
                          </a:solidFill>
                          <a:effectLst/>
                          <a:latin typeface="Calibri" panose="020F0502020204030204" pitchFamily="34" charset="0"/>
                          <a:ea typeface="+mn-ea"/>
                          <a:cs typeface="Calibri" panose="020F0502020204030204" pitchFamily="34" charset="0"/>
                        </a:rPr>
                        <a:t>بناء والحفاظ على علاقات إيجابية مع الوالدين ومقدمي الرعاية و / أو البالغين الموثوق بهم.</a:t>
                      </a:r>
                      <a:r>
                        <a:rPr lang="en-FR" sz="1000">
                          <a:effectLst/>
                          <a:latin typeface="Calibri" panose="020F0502020204030204" pitchFamily="34" charset="0"/>
                          <a:cs typeface="Calibri" panose="020F0502020204030204" pitchFamily="34" charset="0"/>
                        </a:rPr>
                        <a:t> </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marL="0" algn="r" defTabSz="685800" rtl="1" eaLnBrk="1" latinLnBrk="0" hangingPunct="1"/>
                      <a:endParaRPr lang="en-FR" sz="700" kern="100">
                        <a:effectLst/>
                        <a:latin typeface="Calibri" panose="020F0502020204030204" pitchFamily="34" charset="0"/>
                        <a:cs typeface="Arial" panose="020B0604020202020204" pitchFamily="34" charset="0"/>
                      </a:endParaRPr>
                    </a:p>
                  </a:txBody>
                  <a:tcPr marL="25971" marR="25971" marT="25971" marB="25971">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523781680"/>
                  </a:ext>
                </a:extLst>
              </a:tr>
            </a:tbl>
          </a:graphicData>
        </a:graphic>
      </p:graphicFrame>
    </p:spTree>
    <p:extLst>
      <p:ext uri="{BB962C8B-B14F-4D97-AF65-F5344CB8AC3E}">
        <p14:creationId xmlns:p14="http://schemas.microsoft.com/office/powerpoint/2010/main" val="3894818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D72E6D62-BBDF-84A3-4F1E-2E6D6A74F28E}"/>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 name="Hexagon 2">
            <a:extLst>
              <a:ext uri="{FF2B5EF4-FFF2-40B4-BE49-F238E27FC236}">
                <a16:creationId xmlns:a16="http://schemas.microsoft.com/office/drawing/2014/main" id="{18DD4E9A-12E6-055B-839B-F944C28C976C}"/>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Hexagon 5">
            <a:extLst>
              <a:ext uri="{FF2B5EF4-FFF2-40B4-BE49-F238E27FC236}">
                <a16:creationId xmlns:a16="http://schemas.microsoft.com/office/drawing/2014/main" id="{9BA90449-7D4D-66B5-86AA-C5102F963C66}"/>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Hexagon 10">
            <a:extLst>
              <a:ext uri="{FF2B5EF4-FFF2-40B4-BE49-F238E27FC236}">
                <a16:creationId xmlns:a16="http://schemas.microsoft.com/office/drawing/2014/main" id="{16D2C3D2-7A3B-C70D-AA8C-291A7166013C}"/>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Hexagon 11">
            <a:extLst>
              <a:ext uri="{FF2B5EF4-FFF2-40B4-BE49-F238E27FC236}">
                <a16:creationId xmlns:a16="http://schemas.microsoft.com/office/drawing/2014/main" id="{FDDD4E06-74AA-80D3-0164-BE8882A07EBC}"/>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10" name="Table 9">
            <a:extLst>
              <a:ext uri="{FF2B5EF4-FFF2-40B4-BE49-F238E27FC236}">
                <a16:creationId xmlns:a16="http://schemas.microsoft.com/office/drawing/2014/main" id="{09685834-FB64-799E-C4B3-CCA3614E6243}"/>
              </a:ext>
            </a:extLst>
          </p:cNvPr>
          <p:cNvGraphicFramePr>
            <a:graphicFrameLocks noGrp="1"/>
          </p:cNvGraphicFramePr>
          <p:nvPr>
            <p:extLst>
              <p:ext uri="{D42A27DB-BD31-4B8C-83A1-F6EECF244321}">
                <p14:modId xmlns:p14="http://schemas.microsoft.com/office/powerpoint/2010/main" val="1208482463"/>
              </p:ext>
            </p:extLst>
          </p:nvPr>
        </p:nvGraphicFramePr>
        <p:xfrm>
          <a:off x="1394085" y="1117417"/>
          <a:ext cx="4646951" cy="7666383"/>
        </p:xfrm>
        <a:graphic>
          <a:graphicData uri="http://schemas.openxmlformats.org/drawingml/2006/table">
            <a:tbl>
              <a:tblPr rtl="1"/>
              <a:tblGrid>
                <a:gridCol w="1774892">
                  <a:extLst>
                    <a:ext uri="{9D8B030D-6E8A-4147-A177-3AD203B41FA5}">
                      <a16:colId xmlns:a16="http://schemas.microsoft.com/office/drawing/2014/main" val="1832736160"/>
                    </a:ext>
                  </a:extLst>
                </a:gridCol>
                <a:gridCol w="2092570">
                  <a:extLst>
                    <a:ext uri="{9D8B030D-6E8A-4147-A177-3AD203B41FA5}">
                      <a16:colId xmlns:a16="http://schemas.microsoft.com/office/drawing/2014/main" val="1794594413"/>
                    </a:ext>
                  </a:extLst>
                </a:gridCol>
                <a:gridCol w="779489">
                  <a:extLst>
                    <a:ext uri="{9D8B030D-6E8A-4147-A177-3AD203B41FA5}">
                      <a16:colId xmlns:a16="http://schemas.microsoft.com/office/drawing/2014/main" val="828414775"/>
                    </a:ext>
                  </a:extLst>
                </a:gridCol>
              </a:tblGrid>
              <a:tr h="650163">
                <a:tc rowSpan="5">
                  <a:txBody>
                    <a:bodyPr/>
                    <a:lstStyle/>
                    <a:p>
                      <a:pPr marL="0" algn="r" defTabSz="685800" rtl="1" eaLnBrk="1" latinLnBrk="0" hangingPunct="1"/>
                      <a:r>
                        <a:rPr lang="ar-SA" sz="1000" kern="1200">
                          <a:solidFill>
                            <a:schemeClr val="tx1"/>
                          </a:solidFill>
                          <a:effectLst/>
                          <a:latin typeface="Calibri" panose="020F0502020204030204" pitchFamily="34" charset="0"/>
                          <a:ea typeface="+mn-ea"/>
                          <a:cs typeface="Calibri" panose="020F0502020204030204" pitchFamily="34" charset="0"/>
                        </a:rPr>
                        <a:t>الاستجابة بتعاطف ودفء وصدق</a:t>
                      </a:r>
                      <a:r>
                        <a:rPr lang="en-FR" sz="1000">
                          <a:effectLst/>
                          <a:latin typeface="Calibri" panose="020F0502020204030204" pitchFamily="34" charset="0"/>
                          <a:cs typeface="Calibri" panose="020F0502020204030204" pitchFamily="34" charset="0"/>
                        </a:rPr>
                        <a:t> </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السعي لفهم وجهة نظر الآخرين ، والاستماع إلى احتياجاتهم والعمل على فهم مشاعر الآخرين وردود أفعالهم ودوافعهم واحتياجاتهم.</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3509534767"/>
                  </a:ext>
                </a:extLst>
              </a:tr>
              <a:tr h="505683">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إدارة المحادثات الصعبة بشكل مناسب ، بما في ذلك الموضوعات الحساسة والصعبة ، مع مراعاة سن الطفل ومرحلة نموه.</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2640021858"/>
                  </a:ext>
                </a:extLst>
              </a:tr>
              <a:tr h="361202">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تستجيب لاحتياجات الأطفال ، وتقدم إجابات داعمة عاطفيًا وتستخدم عبارات داعمة.</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978495497"/>
                  </a:ext>
                </a:extLst>
              </a:tr>
              <a:tr h="361202">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التأكيد على تجربة الطفل من وجهة نظره بطريقة واضحة وواثقة.</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446706151"/>
                  </a:ext>
                </a:extLst>
              </a:tr>
              <a:tr h="216721">
                <a:tc vMerge="1">
                  <a:txBody>
                    <a:bodyPr/>
                    <a:lstStyle/>
                    <a:p>
                      <a:endParaRPr lang="en-FR"/>
                    </a:p>
                  </a:txBody>
                  <a:tcPr/>
                </a:tc>
                <a:tc>
                  <a:txBody>
                    <a:bodyPr/>
                    <a:lstStyle/>
                    <a:p>
                      <a:pPr marL="0" algn="r" defTabSz="685800" rtl="1" eaLnBrk="1" latinLnBrk="0" hangingPunct="1"/>
                      <a:r>
                        <a:rPr lang="ar-SA" sz="1000" kern="1200">
                          <a:solidFill>
                            <a:schemeClr val="tx1"/>
                          </a:solidFill>
                          <a:effectLst/>
                          <a:latin typeface="Calibri" panose="020F0502020204030204" pitchFamily="34" charset="0"/>
                          <a:ea typeface="+mn-ea"/>
                          <a:cs typeface="Calibri" panose="020F0502020204030204" pitchFamily="34" charset="0"/>
                        </a:rPr>
                        <a:t>أن لا تقوم بإصدار للأحكام المسبقة.</a:t>
                      </a:r>
                      <a:r>
                        <a:rPr lang="en-FR" sz="1000">
                          <a:effectLst/>
                          <a:latin typeface="Calibri" panose="020F0502020204030204" pitchFamily="34" charset="0"/>
                          <a:cs typeface="Calibri" panose="020F0502020204030204" pitchFamily="34" charset="0"/>
                        </a:rPr>
                        <a:t> </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6492441"/>
                  </a:ext>
                </a:extLst>
              </a:tr>
              <a:tr h="505683">
                <a:tc rowSpan="2">
                  <a:txBody>
                    <a:bodyPr/>
                    <a:lstStyle/>
                    <a:p>
                      <a:pPr algn="r" rtl="0"/>
                      <a:r>
                        <a:rPr lang="ar-SA" sz="1000" kern="100">
                          <a:effectLst/>
                          <a:latin typeface="Calibri" panose="020F0502020204030204" pitchFamily="34" charset="0"/>
                          <a:ea typeface="Calibri" panose="020F0502020204030204" pitchFamily="34" charset="0"/>
                          <a:cs typeface="Calibri" panose="020F0502020204030204" pitchFamily="34" charset="0"/>
                        </a:rPr>
                        <a:t>التواصل اللفظي</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التواصل بوضوح والقدرة على تكييف التواصل مع سن الطفل ومرحلة نموه وقدرته ، مع مراعاة الاعتبارات الثقافية.</a:t>
                      </a:r>
                      <a:endParaRPr lang="en-FR" sz="1000" kern="1200">
                        <a:solidFill>
                          <a:schemeClr val="tx1"/>
                        </a:solidFill>
                        <a:effectLst/>
                        <a:latin typeface="Calibri" panose="020F0502020204030204" pitchFamily="34" charset="0"/>
                        <a:ea typeface="+mn-ea"/>
                        <a:cs typeface="Calibri" panose="020F0502020204030204" pitchFamily="34" charset="0"/>
                      </a:endParaRPr>
                    </a:p>
                    <a:p>
                      <a:pPr rtl="0"/>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2310827405"/>
                  </a:ext>
                </a:extLst>
              </a:tr>
              <a:tr h="505683">
                <a:tc vMerge="1">
                  <a:txBody>
                    <a:bodyPr/>
                    <a:lstStyle/>
                    <a:p>
                      <a:endParaRPr lang="en-FR"/>
                    </a:p>
                  </a:txBody>
                  <a:tcPr/>
                </a:tc>
                <a:tc>
                  <a:txBody>
                    <a:bodyPr/>
                    <a:lstStyle/>
                    <a:p>
                      <a:pPr marL="0" algn="r" defTabSz="685800" rtl="1" eaLnBrk="1" latinLnBrk="0" hangingPunct="1"/>
                      <a:r>
                        <a:rPr lang="ar-SA" sz="1000" kern="1200">
                          <a:solidFill>
                            <a:schemeClr val="tx1"/>
                          </a:solidFill>
                          <a:effectLst/>
                          <a:latin typeface="Calibri" panose="020F0502020204030204" pitchFamily="34" charset="0"/>
                          <a:ea typeface="+mn-ea"/>
                          <a:cs typeface="Calibri" panose="020F0502020204030204" pitchFamily="34" charset="0"/>
                        </a:rPr>
                        <a:t>استخدام تقنيات لضمان وإيصال الفهم. على سبيل المثال،  إعادة الصياغة ، والأسئلة المفتوحة ، والتأمل.</a:t>
                      </a:r>
                      <a:r>
                        <a:rPr lang="en-FR" sz="1000">
                          <a:effectLst/>
                          <a:latin typeface="Calibri" panose="020F0502020204030204" pitchFamily="34" charset="0"/>
                          <a:cs typeface="Calibri" panose="020F0502020204030204" pitchFamily="34" charset="0"/>
                        </a:rPr>
                        <a:t> </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3193418844"/>
                  </a:ext>
                </a:extLst>
              </a:tr>
              <a:tr h="216721">
                <a:tc rowSpan="3">
                  <a:txBody>
                    <a:bodyPr/>
                    <a:lstStyle/>
                    <a:p>
                      <a:pPr algn="r" rtl="0"/>
                      <a:r>
                        <a:rPr lang="ar-SA" sz="1000" kern="100">
                          <a:effectLst/>
                          <a:latin typeface="Calibri" panose="020F0502020204030204" pitchFamily="34" charset="0"/>
                          <a:ea typeface="Calibri" panose="020F0502020204030204" pitchFamily="34" charset="0"/>
                          <a:cs typeface="Calibri" panose="020F0502020204030204" pitchFamily="34" charset="0"/>
                        </a:rPr>
                        <a:t>التواصل غير اللفظي</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استخدام التواصل غير اللفظي المريح.</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2958595928"/>
                  </a:ext>
                </a:extLst>
              </a:tr>
              <a:tr h="361202">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الحفاظ على وضعية مفتوحة وتواصل بصري مناسب ونبرة صوت لطيفة.</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415765268"/>
                  </a:ext>
                </a:extLst>
              </a:tr>
              <a:tr h="361202">
                <a:tc vMerge="1">
                  <a:txBody>
                    <a:bodyPr/>
                    <a:lstStyle/>
                    <a:p>
                      <a:endParaRPr lang="en-FR"/>
                    </a:p>
                  </a:txBody>
                  <a:tcPr/>
                </a:tc>
                <a:tc>
                  <a:txBody>
                    <a:bodyPr/>
                    <a:lstStyle/>
                    <a:p>
                      <a:pPr marL="0" algn="r" defTabSz="685800" rtl="1" eaLnBrk="1" latinLnBrk="0" hangingPunct="1"/>
                      <a:r>
                        <a:rPr lang="ar-SA" sz="1000" kern="1200">
                          <a:solidFill>
                            <a:schemeClr val="tx1"/>
                          </a:solidFill>
                          <a:effectLst/>
                          <a:latin typeface="Calibri" panose="020F0502020204030204" pitchFamily="34" charset="0"/>
                          <a:ea typeface="+mn-ea"/>
                          <a:cs typeface="Calibri" panose="020F0502020204030204" pitchFamily="34" charset="0"/>
                        </a:rPr>
                        <a:t>إظهار تعبيرات عن الانخراط والحماس مثل الابتسام والإيماء والكلام (أوه حسناً).</a:t>
                      </a:r>
                      <a:r>
                        <a:rPr lang="en-FR" sz="1000">
                          <a:effectLst/>
                          <a:latin typeface="Calibri" panose="020F0502020204030204" pitchFamily="34" charset="0"/>
                          <a:cs typeface="Calibri" panose="020F0502020204030204" pitchFamily="34" charset="0"/>
                        </a:rPr>
                        <a:t> </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marL="0" algn="r" defTabSz="685800" rtl="1" eaLnBrk="1" latinLnBrk="0" hangingPunct="1"/>
                      <a:endParaRPr lang="en-FR" sz="900" kern="100">
                        <a:effectLst/>
                        <a:latin typeface="Calibri" panose="020F0502020204030204" pitchFamily="34" charset="0"/>
                        <a:cs typeface="Arial" panose="020B060402020202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2241937915"/>
                  </a:ext>
                </a:extLst>
              </a:tr>
              <a:tr h="216721">
                <a:tc gridSpan="2">
                  <a:txBody>
                    <a:bodyPr/>
                    <a:lstStyle/>
                    <a:p>
                      <a:pPr algn="r" rtl="0"/>
                      <a:r>
                        <a:rPr lang="ar-SA" sz="1350" b="1" kern="1200">
                          <a:solidFill>
                            <a:schemeClr val="tx1"/>
                          </a:solidFill>
                          <a:effectLst/>
                          <a:latin typeface="Calibri" panose="020F0502020204030204" pitchFamily="34" charset="0"/>
                          <a:ea typeface="+mn-ea"/>
                          <a:cs typeface="Calibri" panose="020F0502020204030204" pitchFamily="34" charset="0"/>
                        </a:rPr>
                        <a:t>٣. المعرفة والمواقف والمهارات التقنية</a:t>
                      </a:r>
                      <a:r>
                        <a:rPr lang="en-FR" sz="900">
                          <a:effectLst/>
                          <a:latin typeface="Calibri" panose="020F0502020204030204" pitchFamily="34" charset="0"/>
                          <a:cs typeface="Calibri" panose="020F0502020204030204" pitchFamily="34" charset="0"/>
                        </a:rPr>
                        <a:t> </a:t>
                      </a:r>
                      <a:endParaRPr lang="en-FR" sz="900" kern="100">
                        <a:effectLst/>
                        <a:latin typeface="Calibri" panose="020F0502020204030204" pitchFamily="34" charset="0"/>
                        <a:ea typeface="Calibri" panose="020F0502020204030204" pitchFamily="34" charset="0"/>
                        <a:cs typeface="Calibri" panose="020F050202020403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solidFill>
                      <a:srgbClr val="DFF4F3"/>
                    </a:solidFill>
                  </a:tcPr>
                </a:tc>
                <a:tc hMerge="1">
                  <a:txBody>
                    <a:bodyPr/>
                    <a:lstStyle/>
                    <a:p>
                      <a:endParaRPr lang="en-FR"/>
                    </a:p>
                  </a:txBody>
                  <a:tcPr/>
                </a:tc>
                <a:tc>
                  <a:txBody>
                    <a:bodyPr/>
                    <a:lstStyle/>
                    <a:p>
                      <a:pPr rtl="1"/>
                      <a:endParaRPr lang="en-FR" sz="900" kern="100">
                        <a:effectLst/>
                        <a:latin typeface="Calibri" panose="020F0502020204030204" pitchFamily="34" charset="0"/>
                        <a:cs typeface="Arial" panose="020B060402020202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solidFill>
                      <a:srgbClr val="DFF4F3"/>
                    </a:solidFill>
                  </a:tcPr>
                </a:tc>
                <a:extLst>
                  <a:ext uri="{0D108BD9-81ED-4DB2-BD59-A6C34878D82A}">
                    <a16:rowId xmlns:a16="http://schemas.microsoft.com/office/drawing/2014/main" val="36641548"/>
                  </a:ext>
                </a:extLst>
              </a:tr>
              <a:tr h="361202">
                <a:tc rowSpan="4">
                  <a:txBody>
                    <a:bodyPr/>
                    <a:lstStyle/>
                    <a:p>
                      <a:pPr algn="r" rtl="0"/>
                      <a:r>
                        <a:rPr lang="ar-SA" sz="1050" kern="1200">
                          <a:solidFill>
                            <a:schemeClr val="tx1"/>
                          </a:solidFill>
                          <a:effectLst/>
                          <a:latin typeface="Calibri" panose="020F0502020204030204" pitchFamily="34" charset="0"/>
                          <a:ea typeface="+mn-ea"/>
                          <a:cs typeface="Calibri" panose="020F0502020204030204" pitchFamily="34" charset="0"/>
                        </a:rPr>
                        <a:t>معرفة الإطار النظري للعمل مع الأطفال والأسر</a:t>
                      </a:r>
                      <a:r>
                        <a:rPr lang="en-FR" sz="1050">
                          <a:effectLst/>
                          <a:latin typeface="Calibri" panose="020F0502020204030204" pitchFamily="34" charset="0"/>
                          <a:cs typeface="Calibri" panose="020F0502020204030204" pitchFamily="34" charset="0"/>
                        </a:rPr>
                        <a:t> </a:t>
                      </a:r>
                      <a:endParaRPr lang="en-FR" sz="1050" kern="100">
                        <a:effectLst/>
                        <a:latin typeface="Calibri" panose="020F0502020204030204" pitchFamily="34" charset="0"/>
                        <a:ea typeface="Calibri" panose="020F0502020204030204" pitchFamily="34" charset="0"/>
                        <a:cs typeface="Calibri" panose="020F050202020403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فهم الأطر القانونية والسياسية والإجرائية المرتبطة بحماية الطفل.</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783908774"/>
                  </a:ext>
                </a:extLst>
              </a:tr>
              <a:tr h="650163">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فهم كيف تؤثر بيئة الطفل على رفاهه وسلامته وكيفية تحديد عوامل الخطر والحماية داخلها ، بناءً على مستويات نموذج البيئة الاجتماعية.</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263174117"/>
                  </a:ext>
                </a:extLst>
              </a:tr>
              <a:tr h="505683">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فهم وتطبيق النهج القائمة على نقاط القوة لتقوية الأسرة وبيئات تقديم الرعاية ولتعزيز وحدة الأسرة.</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900" kern="100">
                        <a:effectLst/>
                        <a:latin typeface="Calibri" panose="020F0502020204030204" pitchFamily="34" charset="0"/>
                        <a:cs typeface="Arial" panose="020B060402020202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693024407"/>
                  </a:ext>
                </a:extLst>
              </a:tr>
              <a:tr h="505683">
                <a:tc vMerge="1">
                  <a:txBody>
                    <a:bodyPr/>
                    <a:lstStyle/>
                    <a:p>
                      <a:endParaRPr lang="en-FR"/>
                    </a:p>
                  </a:txBody>
                  <a:tcPr/>
                </a:tc>
                <a:tc>
                  <a:txBody>
                    <a:bodyPr/>
                    <a:lstStyle/>
                    <a:p>
                      <a:pPr marL="0" algn="r" defTabSz="685800" rtl="1" eaLnBrk="1" latinLnBrk="0" hangingPunct="1"/>
                      <a:r>
                        <a:rPr lang="ar-SA" sz="1000" kern="1200">
                          <a:solidFill>
                            <a:schemeClr val="tx1"/>
                          </a:solidFill>
                          <a:effectLst/>
                          <a:latin typeface="Calibri" panose="020F0502020204030204" pitchFamily="34" charset="0"/>
                          <a:ea typeface="+mn-ea"/>
                          <a:cs typeface="Calibri" panose="020F0502020204030204" pitchFamily="34" charset="0"/>
                        </a:rPr>
                        <a:t>فهم وتوضيح مبادئ إدارة الحالة ، بما في ذلك عدم الأذى ومصالح الطفل الفضلى.</a:t>
                      </a:r>
                      <a:r>
                        <a:rPr lang="en-FR" sz="1000">
                          <a:effectLst/>
                          <a:latin typeface="Calibri" panose="020F0502020204030204" pitchFamily="34" charset="0"/>
                          <a:cs typeface="Calibri" panose="020F0502020204030204" pitchFamily="34" charset="0"/>
                        </a:rPr>
                        <a:t> </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marL="0" algn="r" defTabSz="685800" rtl="1" eaLnBrk="1" latinLnBrk="0" hangingPunct="1"/>
                      <a:endParaRPr lang="en-FR" sz="900" kern="100">
                        <a:effectLst/>
                        <a:latin typeface="Calibri" panose="020F0502020204030204" pitchFamily="34" charset="0"/>
                        <a:cs typeface="Arial" panose="020B0604020202020204" pitchFamily="34" charset="0"/>
                      </a:endParaRPr>
                    </a:p>
                  </a:txBody>
                  <a:tcPr marL="36120" marR="36120" marT="36120" marB="361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2334053050"/>
                  </a:ext>
                </a:extLst>
              </a:tr>
            </a:tbl>
          </a:graphicData>
        </a:graphic>
      </p:graphicFrame>
    </p:spTree>
    <p:extLst>
      <p:ext uri="{BB962C8B-B14F-4D97-AF65-F5344CB8AC3E}">
        <p14:creationId xmlns:p14="http://schemas.microsoft.com/office/powerpoint/2010/main" val="2329814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366F9BC1-DA00-5BEA-25CA-3D7B8751B972}"/>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 name="Hexagon 2">
            <a:extLst>
              <a:ext uri="{FF2B5EF4-FFF2-40B4-BE49-F238E27FC236}">
                <a16:creationId xmlns:a16="http://schemas.microsoft.com/office/drawing/2014/main" id="{23DBDA39-8E69-0E3B-54D0-C35FF62B6938}"/>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Hexagon 5">
            <a:extLst>
              <a:ext uri="{FF2B5EF4-FFF2-40B4-BE49-F238E27FC236}">
                <a16:creationId xmlns:a16="http://schemas.microsoft.com/office/drawing/2014/main" id="{B98A6F57-0D0C-D65A-4D1D-9DAA6379EF3F}"/>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Hexagon 10">
            <a:extLst>
              <a:ext uri="{FF2B5EF4-FFF2-40B4-BE49-F238E27FC236}">
                <a16:creationId xmlns:a16="http://schemas.microsoft.com/office/drawing/2014/main" id="{C72AAA46-BFCC-7676-A1A0-97C302C9778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Hexagon 11">
            <a:extLst>
              <a:ext uri="{FF2B5EF4-FFF2-40B4-BE49-F238E27FC236}">
                <a16:creationId xmlns:a16="http://schemas.microsoft.com/office/drawing/2014/main" id="{FB95E1FE-2A21-88EF-3850-7E1A2790B2C8}"/>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5" name="Table 4">
            <a:extLst>
              <a:ext uri="{FF2B5EF4-FFF2-40B4-BE49-F238E27FC236}">
                <a16:creationId xmlns:a16="http://schemas.microsoft.com/office/drawing/2014/main" id="{E6B05B15-0FFE-902C-CE59-1F89F1661F7C}"/>
              </a:ext>
            </a:extLst>
          </p:cNvPr>
          <p:cNvGraphicFramePr>
            <a:graphicFrameLocks noGrp="1"/>
          </p:cNvGraphicFramePr>
          <p:nvPr>
            <p:extLst>
              <p:ext uri="{D42A27DB-BD31-4B8C-83A1-F6EECF244321}">
                <p14:modId xmlns:p14="http://schemas.microsoft.com/office/powerpoint/2010/main" val="3872196394"/>
              </p:ext>
            </p:extLst>
          </p:nvPr>
        </p:nvGraphicFramePr>
        <p:xfrm>
          <a:off x="1304144" y="366073"/>
          <a:ext cx="4743852" cy="8185030"/>
        </p:xfrm>
        <a:graphic>
          <a:graphicData uri="http://schemas.openxmlformats.org/drawingml/2006/table">
            <a:tbl>
              <a:tblPr rtl="1"/>
              <a:tblGrid>
                <a:gridCol w="1434916">
                  <a:extLst>
                    <a:ext uri="{9D8B030D-6E8A-4147-A177-3AD203B41FA5}">
                      <a16:colId xmlns:a16="http://schemas.microsoft.com/office/drawing/2014/main" val="1295512963"/>
                    </a:ext>
                  </a:extLst>
                </a:gridCol>
                <a:gridCol w="2289605">
                  <a:extLst>
                    <a:ext uri="{9D8B030D-6E8A-4147-A177-3AD203B41FA5}">
                      <a16:colId xmlns:a16="http://schemas.microsoft.com/office/drawing/2014/main" val="4194579603"/>
                    </a:ext>
                  </a:extLst>
                </a:gridCol>
                <a:gridCol w="1019331">
                  <a:extLst>
                    <a:ext uri="{9D8B030D-6E8A-4147-A177-3AD203B41FA5}">
                      <a16:colId xmlns:a16="http://schemas.microsoft.com/office/drawing/2014/main" val="735471835"/>
                    </a:ext>
                  </a:extLst>
                </a:gridCol>
              </a:tblGrid>
              <a:tr h="368475">
                <a:tc rowSpan="6">
                  <a:txBody>
                    <a:bodyPr/>
                    <a:lstStyle/>
                    <a:p>
                      <a:pPr algn="r" rtl="0"/>
                      <a:r>
                        <a:rPr lang="ar-SA" sz="1000" kern="1200">
                          <a:solidFill>
                            <a:schemeClr val="tx1"/>
                          </a:solidFill>
                          <a:effectLst/>
                          <a:latin typeface="Calibri" panose="020F0502020204030204" pitchFamily="34" charset="0"/>
                          <a:ea typeface="+mn-ea"/>
                          <a:cs typeface="Calibri" panose="020F0502020204030204" pitchFamily="34" charset="0"/>
                        </a:rPr>
                        <a:t>التحديد الآمن للإساءة والإهمال والعنف والاستغلال للأطفال ، بما في ذلك إيذاء النفس</a:t>
                      </a:r>
                      <a:r>
                        <a:rPr lang="en-FR" sz="1000">
                          <a:effectLst/>
                          <a:latin typeface="Calibri" panose="020F0502020204030204" pitchFamily="34" charset="0"/>
                          <a:cs typeface="Calibri" panose="020F0502020204030204" pitchFamily="34" charset="0"/>
                        </a:rPr>
                        <a:t> </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التعرف على مخاوف حماية الأطفال وإمكانية تحديد مخاطر حماية الطفل ونقاط الضعف وعوامل الحماية.</a:t>
                      </a:r>
                      <a:endParaRPr lang="en-FR" sz="1000" kern="1200">
                        <a:solidFill>
                          <a:schemeClr val="tx1"/>
                        </a:solidFill>
                        <a:effectLst/>
                        <a:latin typeface="Calibri" panose="020F0502020204030204" pitchFamily="34" charset="0"/>
                        <a:ea typeface="+mn-ea"/>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805283588"/>
                  </a:ext>
                </a:extLst>
              </a:tr>
              <a:tr h="157918">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التعرف على علامات الإساءة وإيذاء النفس.</a:t>
                      </a:r>
                      <a:endParaRPr lang="en-FR" sz="1000" kern="1200">
                        <a:solidFill>
                          <a:schemeClr val="tx1"/>
                        </a:solidFill>
                        <a:effectLst/>
                        <a:latin typeface="Calibri" panose="020F0502020204030204" pitchFamily="34" charset="0"/>
                        <a:ea typeface="+mn-ea"/>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2534163307"/>
                  </a:ext>
                </a:extLst>
              </a:tr>
              <a:tr h="157918">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معرفة معايير إدارة الحالة ومستويات الخطر.</a:t>
                      </a:r>
                      <a:endParaRPr lang="en-FR" sz="1000" kern="1200">
                        <a:solidFill>
                          <a:schemeClr val="tx1"/>
                        </a:solidFill>
                        <a:effectLst/>
                        <a:latin typeface="Calibri" panose="020F0502020204030204" pitchFamily="34" charset="0"/>
                        <a:ea typeface="+mn-ea"/>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345390471"/>
                  </a:ext>
                </a:extLst>
              </a:tr>
              <a:tr h="263196">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تحديد مخاوف حماية الطفل بطريقة آمنة وملائمة للأطفال.</a:t>
                      </a:r>
                      <a:endParaRPr lang="en-FR" sz="1000" kern="1200">
                        <a:solidFill>
                          <a:schemeClr val="tx1"/>
                        </a:solidFill>
                        <a:effectLst/>
                        <a:latin typeface="Calibri" panose="020F0502020204030204" pitchFamily="34" charset="0"/>
                        <a:ea typeface="+mn-ea"/>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557441548"/>
                  </a:ext>
                </a:extLst>
              </a:tr>
              <a:tr h="263196">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إدراك متى يكون من الضروري تصعيد خطر التعرض الوشيك للأذى والتصرف بشكل حاسم.</a:t>
                      </a:r>
                      <a:endParaRPr lang="en-FR" sz="1000" kern="1200">
                        <a:solidFill>
                          <a:schemeClr val="tx1"/>
                        </a:solidFill>
                        <a:effectLst/>
                        <a:latin typeface="Calibri" panose="020F0502020204030204" pitchFamily="34" charset="0"/>
                        <a:ea typeface="+mn-ea"/>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988458715"/>
                  </a:ext>
                </a:extLst>
              </a:tr>
              <a:tr h="473754">
                <a:tc vMerge="1">
                  <a:txBody>
                    <a:bodyPr/>
                    <a:lstStyle/>
                    <a:p>
                      <a:endParaRPr lang="en-FR"/>
                    </a:p>
                  </a:txBody>
                  <a:tcPr/>
                </a:tc>
                <a:tc>
                  <a:txBody>
                    <a:bodyPr/>
                    <a:lstStyle/>
                    <a:p>
                      <a:pPr marL="0" algn="r" defTabSz="685800" rtl="1" eaLnBrk="1" latinLnBrk="0" hangingPunct="1"/>
                      <a:r>
                        <a:rPr lang="ar-SA" sz="1000" kern="1200">
                          <a:solidFill>
                            <a:schemeClr val="tx1"/>
                          </a:solidFill>
                          <a:effectLst/>
                          <a:latin typeface="Calibri" panose="020F0502020204030204" pitchFamily="34" charset="0"/>
                          <a:ea typeface="+mn-ea"/>
                          <a:cs typeface="Calibri" panose="020F0502020204030204" pitchFamily="34" charset="0"/>
                        </a:rPr>
                        <a:t>فهم كيفية تحديد وتقديم الدعم المناسب للأطفال غير المصحوبين والمنفصلين ، وكذلك كيف يمكن لإدارة الحالة أن تساعد في منع الانفصال الأسري.</a:t>
                      </a:r>
                      <a:r>
                        <a:rPr lang="en-FR" sz="1000">
                          <a:effectLst/>
                          <a:latin typeface="Calibri" panose="020F0502020204030204" pitchFamily="34" charset="0"/>
                          <a:cs typeface="Calibri" panose="020F0502020204030204" pitchFamily="34" charset="0"/>
                        </a:rPr>
                        <a:t> </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30809150"/>
                  </a:ext>
                </a:extLst>
              </a:tr>
              <a:tr h="164863">
                <a:tc rowSpan="5">
                  <a:txBody>
                    <a:bodyPr/>
                    <a:lstStyle/>
                    <a:p>
                      <a:pPr algn="r" rtl="0"/>
                      <a:r>
                        <a:rPr lang="ar-SA" sz="1000" kern="100">
                          <a:effectLst/>
                          <a:latin typeface="Calibri" panose="020F0502020204030204" pitchFamily="34" charset="0"/>
                          <a:ea typeface="Calibri" panose="020F0502020204030204" pitchFamily="34" charset="0"/>
                          <a:cs typeface="Calibri" panose="020F0502020204030204" pitchFamily="34" charset="0"/>
                        </a:rPr>
                        <a:t>فهم وتنفيذ عمليات وأدوات إدارة الحالة</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فهم خطوات إدارة الحالة وما يتضمنه كل منها. </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861211626"/>
                  </a:ext>
                </a:extLst>
              </a:tr>
              <a:tr h="579032">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الوعي والثقة باستخدام مجموعة أدوات إدارة الحالة الضرورية بما في ذلك جميع أشكال إدارة الحالة ومعايير إدارة الحالة وتحديد أولويات الحالة ومسح الخدمات ونماذج الإحالة.</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10008740"/>
                  </a:ext>
                </a:extLst>
              </a:tr>
              <a:tr h="473754">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الفهم والثقة في استخدام أنظمة إدارة المعلومات لإدارة الحالة ، على سبيل المثال ، كيفية جمع المعلومات الضرورية لإدارة الحالة وتخزينها ومعالجتها / تحليلها ومشاركتها.</a:t>
                      </a:r>
                      <a:endParaRPr lang="en-FR" sz="1000" kern="1200">
                        <a:solidFill>
                          <a:schemeClr val="tx1"/>
                        </a:solidFill>
                        <a:effectLst/>
                        <a:latin typeface="Calibri" panose="020F0502020204030204" pitchFamily="34" charset="0"/>
                        <a:ea typeface="+mn-ea"/>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653593267"/>
                  </a:ext>
                </a:extLst>
              </a:tr>
              <a:tr h="473754">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الحصول على </a:t>
                      </a:r>
                      <a:r>
                        <a:rPr lang="ar-SA" sz="1000" i="1" kern="1200">
                          <a:solidFill>
                            <a:schemeClr val="tx1"/>
                          </a:solidFill>
                          <a:effectLst/>
                          <a:latin typeface="Calibri" panose="020F0502020204030204" pitchFamily="34" charset="0"/>
                          <a:ea typeface="+mn-ea"/>
                          <a:cs typeface="Calibri" panose="020F0502020204030204" pitchFamily="34" charset="0"/>
                        </a:rPr>
                        <a:t>موافقة مستنيرة</a:t>
                      </a:r>
                      <a:r>
                        <a:rPr lang="ar-SA" sz="1000" kern="1200">
                          <a:solidFill>
                            <a:schemeClr val="tx1"/>
                          </a:solidFill>
                          <a:effectLst/>
                          <a:latin typeface="Calibri" panose="020F0502020204030204" pitchFamily="34" charset="0"/>
                          <a:ea typeface="+mn-ea"/>
                          <a:cs typeface="Calibri" panose="020F0502020204030204" pitchFamily="34" charset="0"/>
                        </a:rPr>
                        <a:t> من مقدمي الرعاية أو الأطفال الأكبر سنًا و / أو </a:t>
                      </a:r>
                      <a:r>
                        <a:rPr lang="ar-SA" sz="1000" i="1" kern="1200">
                          <a:solidFill>
                            <a:schemeClr val="tx1"/>
                          </a:solidFill>
                          <a:effectLst/>
                          <a:latin typeface="Calibri" panose="020F0502020204030204" pitchFamily="34" charset="0"/>
                          <a:ea typeface="+mn-ea"/>
                          <a:cs typeface="Calibri" panose="020F0502020204030204" pitchFamily="34" charset="0"/>
                        </a:rPr>
                        <a:t>القبول المستنير</a:t>
                      </a:r>
                      <a:r>
                        <a:rPr lang="ar-SA" sz="1000" kern="1200">
                          <a:solidFill>
                            <a:schemeClr val="tx1"/>
                          </a:solidFill>
                          <a:effectLst/>
                          <a:latin typeface="Calibri" panose="020F0502020204030204" pitchFamily="34" charset="0"/>
                          <a:ea typeface="+mn-ea"/>
                          <a:cs typeface="Calibri" panose="020F0502020204030204" pitchFamily="34" charset="0"/>
                        </a:rPr>
                        <a:t> من الأطفال الأصغر سنًا في بداية خدمات إدارة الحالة وقبل إجراء الإحالات.</a:t>
                      </a:r>
                      <a:endParaRPr lang="en-FR" sz="1000" kern="1200">
                        <a:solidFill>
                          <a:schemeClr val="tx1"/>
                        </a:solidFill>
                        <a:effectLst/>
                        <a:latin typeface="Calibri" panose="020F0502020204030204" pitchFamily="34" charset="0"/>
                        <a:ea typeface="+mn-ea"/>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71717875"/>
                  </a:ext>
                </a:extLst>
              </a:tr>
              <a:tr h="164863">
                <a:tc vMerge="1">
                  <a:txBody>
                    <a:bodyPr/>
                    <a:lstStyle/>
                    <a:p>
                      <a:endParaRPr lang="en-FR"/>
                    </a:p>
                  </a:txBody>
                  <a:tcPr/>
                </a:tc>
                <a:tc>
                  <a:txBody>
                    <a:bodyPr/>
                    <a:lstStyle/>
                    <a:p>
                      <a:pPr marL="0" algn="r" defTabSz="685800" rtl="1" eaLnBrk="1" latinLnBrk="0" hangingPunct="1"/>
                      <a:r>
                        <a:rPr lang="ar-SA" sz="1000" kern="1200">
                          <a:solidFill>
                            <a:schemeClr val="tx1"/>
                          </a:solidFill>
                          <a:effectLst/>
                          <a:latin typeface="Calibri" panose="020F0502020204030204" pitchFamily="34" charset="0"/>
                          <a:ea typeface="+mn-ea"/>
                          <a:cs typeface="Calibri" panose="020F0502020204030204" pitchFamily="34" charset="0"/>
                        </a:rPr>
                        <a:t>فهم وتنفيذ معايير وعملية إغلاق الحالة.</a:t>
                      </a:r>
                      <a:r>
                        <a:rPr lang="en-FR" sz="1000">
                          <a:effectLst/>
                          <a:latin typeface="Calibri" panose="020F0502020204030204" pitchFamily="34" charset="0"/>
                          <a:cs typeface="Calibri" panose="020F0502020204030204" pitchFamily="34" charset="0"/>
                        </a:rPr>
                        <a:t> </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2539921687"/>
                  </a:ext>
                </a:extLst>
              </a:tr>
              <a:tr h="579032">
                <a:tc rowSpan="5">
                  <a:txBody>
                    <a:bodyPr/>
                    <a:lstStyle/>
                    <a:p>
                      <a:pPr algn="r" rtl="0"/>
                      <a:r>
                        <a:rPr lang="ar-SA" sz="1000" kern="1200">
                          <a:solidFill>
                            <a:schemeClr val="tx1"/>
                          </a:solidFill>
                          <a:effectLst/>
                          <a:latin typeface="Calibri" panose="020F0502020204030204" pitchFamily="34" charset="0"/>
                          <a:ea typeface="+mn-ea"/>
                          <a:cs typeface="Calibri" panose="020F0502020204030204" pitchFamily="34" charset="0"/>
                        </a:rPr>
                        <a:t>تخطيط وإدارة عدد الحالات</a:t>
                      </a:r>
                      <a:r>
                        <a:rPr lang="en-FR" sz="1000">
                          <a:effectLst/>
                          <a:latin typeface="Calibri" panose="020F0502020204030204" pitchFamily="34" charset="0"/>
                          <a:cs typeface="Calibri" panose="020F0502020204030204" pitchFamily="34" charset="0"/>
                        </a:rPr>
                        <a:t> </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إدراك أهمية التخطيط والإدارة الجيدة للوقت ، ومعرفة متى تطلب المساعدة لإدارة عبء العمل والقدرة على ترتيب أولويات الحالات العالية المخاطر وتصعيدها و الاستجابة لها.</a:t>
                      </a:r>
                      <a:endParaRPr lang="en-FR" sz="1000" kern="1200">
                        <a:solidFill>
                          <a:schemeClr val="tx1"/>
                        </a:solidFill>
                        <a:effectLst/>
                        <a:latin typeface="Calibri" panose="020F0502020204030204" pitchFamily="34" charset="0"/>
                        <a:ea typeface="+mn-ea"/>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963019748"/>
                  </a:ext>
                </a:extLst>
              </a:tr>
              <a:tr h="263196">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إبقاء نظرة عامة على عدد القضايا وتتبع التقدم بشكل منهجي.</a:t>
                      </a:r>
                      <a:endParaRPr lang="en-FR" sz="1000" kern="1200">
                        <a:solidFill>
                          <a:schemeClr val="tx1"/>
                        </a:solidFill>
                        <a:effectLst/>
                        <a:latin typeface="Calibri" panose="020F0502020204030204" pitchFamily="34" charset="0"/>
                        <a:ea typeface="+mn-ea"/>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3100387469"/>
                  </a:ext>
                </a:extLst>
              </a:tr>
              <a:tr h="263196">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تنفيذ اجتماعات خطة الحالة وتطوير خطط الحالة بأهداف وإجراءات واضحة.</a:t>
                      </a:r>
                      <a:endParaRPr lang="en-FR" sz="1000" kern="1200">
                        <a:solidFill>
                          <a:schemeClr val="tx1"/>
                        </a:solidFill>
                        <a:effectLst/>
                        <a:latin typeface="Calibri" panose="020F0502020204030204" pitchFamily="34" charset="0"/>
                        <a:ea typeface="+mn-ea"/>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554032246"/>
                  </a:ext>
                </a:extLst>
              </a:tr>
              <a:tr h="368475">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تخطيط الإجراءات بشكل منهجي وتقديم المتابعة وفقًا لخطط الحالة ، بما في ذلك الزيارات المنزلية.</a:t>
                      </a:r>
                      <a:endParaRPr lang="en-FR" sz="1000" kern="1200">
                        <a:solidFill>
                          <a:schemeClr val="tx1"/>
                        </a:solidFill>
                        <a:effectLst/>
                        <a:latin typeface="Calibri" panose="020F0502020204030204" pitchFamily="34" charset="0"/>
                        <a:ea typeface="+mn-ea"/>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2486669142"/>
                  </a:ext>
                </a:extLst>
              </a:tr>
              <a:tr h="473754">
                <a:tc vMerge="1">
                  <a:txBody>
                    <a:bodyPr/>
                    <a:lstStyle/>
                    <a:p>
                      <a:endParaRPr lang="en-FR"/>
                    </a:p>
                  </a:txBody>
                  <a:tcPr/>
                </a:tc>
                <a:tc>
                  <a:txBody>
                    <a:bodyPr/>
                    <a:lstStyle/>
                    <a:p>
                      <a:pPr marL="0" algn="r" defTabSz="685800" rtl="1" eaLnBrk="1" latinLnBrk="0" hangingPunct="1"/>
                      <a:r>
                        <a:rPr lang="ar-SA" sz="1000" kern="1200">
                          <a:solidFill>
                            <a:schemeClr val="tx1"/>
                          </a:solidFill>
                          <a:effectLst/>
                          <a:latin typeface="Calibri" panose="020F0502020204030204" pitchFamily="34" charset="0"/>
                          <a:ea typeface="+mn-ea"/>
                          <a:cs typeface="Calibri" panose="020F0502020204030204" pitchFamily="34" charset="0"/>
                        </a:rPr>
                        <a:t>مراجعة خطط الحالة بانتظام في الوقت المناسب ، مع إشراك الأطفال والأسر وأصحاب المصلحة الرئيسيين الآخرين ، حسب الاقتضاء.</a:t>
                      </a:r>
                      <a:r>
                        <a:rPr lang="en-FR" sz="1000">
                          <a:effectLst/>
                          <a:latin typeface="Calibri" panose="020F0502020204030204" pitchFamily="34" charset="0"/>
                          <a:cs typeface="Calibri" panose="020F0502020204030204" pitchFamily="34" charset="0"/>
                        </a:rPr>
                        <a:t> </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2563567931"/>
                  </a:ext>
                </a:extLst>
              </a:tr>
              <a:tr h="368475">
                <a:tc rowSpan="3">
                  <a:txBody>
                    <a:bodyPr/>
                    <a:lstStyle/>
                    <a:p>
                      <a:pPr algn="r" rtl="0"/>
                      <a:r>
                        <a:rPr lang="ar-SA" sz="1000" kern="1200">
                          <a:solidFill>
                            <a:schemeClr val="tx1"/>
                          </a:solidFill>
                          <a:effectLst/>
                          <a:latin typeface="Calibri" panose="020F0502020204030204" pitchFamily="34" charset="0"/>
                          <a:ea typeface="+mn-ea"/>
                          <a:cs typeface="Calibri" panose="020F0502020204030204" pitchFamily="34" charset="0"/>
                        </a:rPr>
                        <a:t>فهم واحترام مبادئ السرية ومشاركة المعلومات</a:t>
                      </a:r>
                      <a:r>
                        <a:rPr lang="en-FR" sz="1000">
                          <a:effectLst/>
                          <a:latin typeface="Calibri" panose="020F0502020204030204" pitchFamily="34" charset="0"/>
                          <a:cs typeface="Calibri" panose="020F0502020204030204" pitchFamily="34" charset="0"/>
                        </a:rPr>
                        <a:t> </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الحفاظ على السرية وفهم حدودها ، وفقًا لمصالح الأطفال الفضلى والتزامات الإبلاغ الإلزامية.</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686013955"/>
                  </a:ext>
                </a:extLst>
              </a:tr>
              <a:tr h="164863">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00" kern="1200">
                          <a:solidFill>
                            <a:schemeClr val="tx1"/>
                          </a:solidFill>
                          <a:effectLst/>
                          <a:latin typeface="Calibri" panose="020F0502020204030204" pitchFamily="34" charset="0"/>
                          <a:ea typeface="+mn-ea"/>
                          <a:cs typeface="Calibri" panose="020F0502020204030204" pitchFamily="34" charset="0"/>
                        </a:rPr>
                        <a:t>فهم وتطبيق مبادئ حماية البيانات الشخصية.</a:t>
                      </a:r>
                      <a:endParaRPr lang="en-FR" sz="100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700" kern="100">
                        <a:effectLst/>
                        <a:latin typeface="Calibri" panose="020F0502020204030204" pitchFamily="34" charset="0"/>
                        <a:cs typeface="Arial" panose="020B060402020202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3865330852"/>
                  </a:ext>
                </a:extLst>
              </a:tr>
              <a:tr h="263196">
                <a:tc vMerge="1">
                  <a:txBody>
                    <a:bodyPr/>
                    <a:lstStyle/>
                    <a:p>
                      <a:endParaRPr lang="en-FR"/>
                    </a:p>
                  </a:txBody>
                  <a:tcPr/>
                </a:tc>
                <a:tc>
                  <a:txBody>
                    <a:bodyPr/>
                    <a:lstStyle/>
                    <a:p>
                      <a:pPr marL="0" algn="r" defTabSz="685800" rtl="1" eaLnBrk="1" latinLnBrk="0" hangingPunct="1"/>
                      <a:r>
                        <a:rPr lang="ar-SA" sz="1000" kern="1200">
                          <a:solidFill>
                            <a:schemeClr val="tx1"/>
                          </a:solidFill>
                          <a:effectLst/>
                          <a:latin typeface="Calibri" panose="020F0502020204030204" pitchFamily="34" charset="0"/>
                          <a:ea typeface="+mn-ea"/>
                          <a:cs typeface="Calibri" panose="020F0502020204030204" pitchFamily="34" charset="0"/>
                        </a:rPr>
                        <a:t>فهم والالتزام ببروتوكولات حماية البيانات ومشاركة المعلومات.</a:t>
                      </a:r>
                      <a:r>
                        <a:rPr lang="en-FR" sz="1000">
                          <a:effectLst/>
                          <a:latin typeface="Calibri" panose="020F0502020204030204" pitchFamily="34" charset="0"/>
                          <a:cs typeface="Calibri" panose="020F0502020204030204" pitchFamily="34" charset="0"/>
                        </a:rPr>
                        <a:t> </a:t>
                      </a:r>
                      <a:endParaRPr lang="en-FR" sz="1000" kern="100">
                        <a:effectLst/>
                        <a:latin typeface="Calibri" panose="020F0502020204030204" pitchFamily="34" charset="0"/>
                        <a:ea typeface="Calibri" panose="020F0502020204030204" pitchFamily="34" charset="0"/>
                        <a:cs typeface="Calibri" panose="020F050202020403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marL="0" algn="r" defTabSz="685800" rtl="1" eaLnBrk="1" latinLnBrk="0" hangingPunct="1"/>
                      <a:endParaRPr lang="en-FR" sz="700" kern="100">
                        <a:effectLst/>
                        <a:latin typeface="Calibri" panose="020F0502020204030204" pitchFamily="34" charset="0"/>
                        <a:cs typeface="Arial" panose="020B0604020202020204" pitchFamily="34" charset="0"/>
                      </a:endParaRPr>
                    </a:p>
                  </a:txBody>
                  <a:tcPr marL="26320" marR="26320" marT="26320" marB="263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3878297253"/>
                  </a:ext>
                </a:extLst>
              </a:tr>
            </a:tbl>
          </a:graphicData>
        </a:graphic>
      </p:graphicFrame>
    </p:spTree>
    <p:extLst>
      <p:ext uri="{BB962C8B-B14F-4D97-AF65-F5344CB8AC3E}">
        <p14:creationId xmlns:p14="http://schemas.microsoft.com/office/powerpoint/2010/main" val="723234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6E9FF21E-B3A4-AD57-46B3-1809C92AB9C7}"/>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 name="Hexagon 2">
            <a:extLst>
              <a:ext uri="{FF2B5EF4-FFF2-40B4-BE49-F238E27FC236}">
                <a16:creationId xmlns:a16="http://schemas.microsoft.com/office/drawing/2014/main" id="{74491DFC-A8D1-6532-58FE-367152665800}"/>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Hexagon 5">
            <a:extLst>
              <a:ext uri="{FF2B5EF4-FFF2-40B4-BE49-F238E27FC236}">
                <a16:creationId xmlns:a16="http://schemas.microsoft.com/office/drawing/2014/main" id="{83BC289B-CF44-CD6A-D77D-E6432FFC278B}"/>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Hexagon 10">
            <a:extLst>
              <a:ext uri="{FF2B5EF4-FFF2-40B4-BE49-F238E27FC236}">
                <a16:creationId xmlns:a16="http://schemas.microsoft.com/office/drawing/2014/main" id="{74620B56-D1A3-681F-3EF5-87AA80D138FF}"/>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Hexagon 11">
            <a:extLst>
              <a:ext uri="{FF2B5EF4-FFF2-40B4-BE49-F238E27FC236}">
                <a16:creationId xmlns:a16="http://schemas.microsoft.com/office/drawing/2014/main" id="{38CB8995-D282-DFE8-11E4-82AF802F4BAD}"/>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5" name="Table 4">
            <a:extLst>
              <a:ext uri="{FF2B5EF4-FFF2-40B4-BE49-F238E27FC236}">
                <a16:creationId xmlns:a16="http://schemas.microsoft.com/office/drawing/2014/main" id="{23825DD7-437B-A44D-8A87-FA4AFBDF53E2}"/>
              </a:ext>
            </a:extLst>
          </p:cNvPr>
          <p:cNvGraphicFramePr>
            <a:graphicFrameLocks noGrp="1"/>
          </p:cNvGraphicFramePr>
          <p:nvPr>
            <p:extLst>
              <p:ext uri="{D42A27DB-BD31-4B8C-83A1-F6EECF244321}">
                <p14:modId xmlns:p14="http://schemas.microsoft.com/office/powerpoint/2010/main" val="355652274"/>
              </p:ext>
            </p:extLst>
          </p:nvPr>
        </p:nvGraphicFramePr>
        <p:xfrm>
          <a:off x="1151225" y="699799"/>
          <a:ext cx="5245100" cy="4160520"/>
        </p:xfrm>
        <a:graphic>
          <a:graphicData uri="http://schemas.openxmlformats.org/drawingml/2006/table">
            <a:tbl>
              <a:tblPr rtl="1"/>
              <a:tblGrid>
                <a:gridCol w="1644443">
                  <a:extLst>
                    <a:ext uri="{9D8B030D-6E8A-4147-A177-3AD203B41FA5}">
                      <a16:colId xmlns:a16="http://schemas.microsoft.com/office/drawing/2014/main" val="4198831244"/>
                    </a:ext>
                  </a:extLst>
                </a:gridCol>
                <a:gridCol w="2918075">
                  <a:extLst>
                    <a:ext uri="{9D8B030D-6E8A-4147-A177-3AD203B41FA5}">
                      <a16:colId xmlns:a16="http://schemas.microsoft.com/office/drawing/2014/main" val="724233370"/>
                    </a:ext>
                  </a:extLst>
                </a:gridCol>
                <a:gridCol w="682582">
                  <a:extLst>
                    <a:ext uri="{9D8B030D-6E8A-4147-A177-3AD203B41FA5}">
                      <a16:colId xmlns:a16="http://schemas.microsoft.com/office/drawing/2014/main" val="2533347491"/>
                    </a:ext>
                  </a:extLst>
                </a:gridCol>
              </a:tblGrid>
              <a:tr h="257175">
                <a:tc rowSpan="7">
                  <a:txBody>
                    <a:bodyPr/>
                    <a:lstStyle/>
                    <a:p>
                      <a:pPr algn="r" rtl="0"/>
                      <a:r>
                        <a:rPr lang="ar-SA" sz="1050" kern="100">
                          <a:effectLst/>
                          <a:latin typeface="Calibri" panose="020F0502020204030204" pitchFamily="34" charset="0"/>
                          <a:ea typeface="Calibri" panose="020F0502020204030204" pitchFamily="34" charset="0"/>
                          <a:cs typeface="Calibri" panose="020F0502020204030204" pitchFamily="34" charset="0"/>
                        </a:rPr>
                        <a:t>تمكين الأطفال والأسر من خلال نهج تشاركي قائم على نقاط القوة</a:t>
                      </a:r>
                      <a:endParaRPr lang="en-FR" sz="1050" kern="10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50" kern="1200">
                          <a:solidFill>
                            <a:schemeClr val="tx1"/>
                          </a:solidFill>
                          <a:effectLst/>
                          <a:latin typeface="Calibri" panose="020F0502020204030204" pitchFamily="34" charset="0"/>
                          <a:ea typeface="+mn-ea"/>
                          <a:cs typeface="Calibri" panose="020F0502020204030204" pitchFamily="34" charset="0"/>
                        </a:rPr>
                        <a:t>خلق بيئة آمنة ومواتية لمشاركة الأطفال الهادفة في إدارة الحالة.</a:t>
                      </a:r>
                      <a:endParaRPr lang="en-FR" sz="105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50" kern="10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1200" kern="100">
                        <a:effectLst/>
                        <a:latin typeface="Calibri" panose="020F0502020204030204" pitchFamily="34" charset="0"/>
                        <a:cs typeface="Arial" panose="020B0604020202020204" pitchFamily="34" charset="0"/>
                      </a:endParaRPr>
                    </a:p>
                  </a:txBody>
                  <a:tcPr marL="45720" marR="457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2398061026"/>
                  </a:ext>
                </a:extLst>
              </a:tr>
              <a:tr h="257175">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50" kern="1200">
                          <a:solidFill>
                            <a:schemeClr val="tx1"/>
                          </a:solidFill>
                          <a:effectLst/>
                          <a:latin typeface="Calibri" panose="020F0502020204030204" pitchFamily="34" charset="0"/>
                          <a:ea typeface="+mn-ea"/>
                          <a:cs typeface="Calibri" panose="020F0502020204030204" pitchFamily="34" charset="0"/>
                        </a:rPr>
                        <a:t>تيسير ودعم مشاركة الطفل مع مراعاة العمر / مرحلة النمو وقدرة كل طفل والاعتبارات الثقافية.</a:t>
                      </a:r>
                      <a:endParaRPr lang="en-FR" sz="105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50" kern="10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1200" kern="100">
                        <a:effectLst/>
                        <a:latin typeface="Calibri" panose="020F0502020204030204" pitchFamily="34" charset="0"/>
                        <a:cs typeface="Arial" panose="020B0604020202020204" pitchFamily="34" charset="0"/>
                      </a:endParaRPr>
                    </a:p>
                  </a:txBody>
                  <a:tcPr marL="45720" marR="457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2828376547"/>
                  </a:ext>
                </a:extLst>
              </a:tr>
              <a:tr h="509270">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50" kern="1200">
                          <a:solidFill>
                            <a:schemeClr val="tx1"/>
                          </a:solidFill>
                          <a:effectLst/>
                          <a:latin typeface="Calibri" panose="020F0502020204030204" pitchFamily="34" charset="0"/>
                          <a:ea typeface="+mn-ea"/>
                          <a:cs typeface="Calibri" panose="020F0502020204030204" pitchFamily="34" charset="0"/>
                        </a:rPr>
                        <a:t>تمكين الأطفال من المشاركة في صنع القرار بشأن دعم إدارة الحالة ، بما في ذلك منحهم خيارات حول وجود مقدم الرعاية أو الشخص البالغ الموثوق به ، واختيار مكان وتاريخ الاجتماع واختيار أخصائي حالة ذكر أو أخصائية حالة أنثى.</a:t>
                      </a:r>
                      <a:endParaRPr lang="en-FR" sz="105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50" kern="10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1200" kern="100">
                        <a:effectLst/>
                        <a:latin typeface="Calibri" panose="020F0502020204030204" pitchFamily="34" charset="0"/>
                        <a:cs typeface="Arial" panose="020B0604020202020204" pitchFamily="34" charset="0"/>
                      </a:endParaRPr>
                    </a:p>
                  </a:txBody>
                  <a:tcPr marL="45720" marR="457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3129060182"/>
                  </a:ext>
                </a:extLst>
              </a:tr>
              <a:tr h="340995">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50" kern="1200">
                          <a:solidFill>
                            <a:schemeClr val="tx1"/>
                          </a:solidFill>
                          <a:effectLst/>
                          <a:latin typeface="Calibri" panose="020F0502020204030204" pitchFamily="34" charset="0"/>
                          <a:ea typeface="+mn-ea"/>
                          <a:cs typeface="Calibri" panose="020F0502020204030204" pitchFamily="34" charset="0"/>
                        </a:rPr>
                        <a:t>دمج منظور الطفل والأفراد الرئيسيين في حياة الطفل طوال عملية إدارة الحالة ، بما في ذلك التقييمات وقرارات "المصالح الفضلى" وخطة الحالة.</a:t>
                      </a:r>
                      <a:endParaRPr lang="en-FR" sz="105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50" kern="10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1200" kern="100">
                        <a:effectLst/>
                        <a:latin typeface="Calibri" panose="020F0502020204030204" pitchFamily="34" charset="0"/>
                        <a:cs typeface="Arial" panose="020B0604020202020204" pitchFamily="34" charset="0"/>
                      </a:endParaRPr>
                    </a:p>
                  </a:txBody>
                  <a:tcPr marL="45720" marR="457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773253185"/>
                  </a:ext>
                </a:extLst>
              </a:tr>
              <a:tr h="257175">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50" kern="1200">
                          <a:solidFill>
                            <a:schemeClr val="tx1"/>
                          </a:solidFill>
                          <a:effectLst/>
                          <a:latin typeface="Calibri" panose="020F0502020204030204" pitchFamily="34" charset="0"/>
                          <a:ea typeface="+mn-ea"/>
                          <a:cs typeface="Calibri" panose="020F0502020204030204" pitchFamily="34" charset="0"/>
                        </a:rPr>
                        <a:t>التحديد والتركيز على نقاط القوة والموارد المتاحة للطفل / الأسرة والبناء عليها في إدارة الحالة.</a:t>
                      </a:r>
                      <a:endParaRPr lang="en-FR" sz="105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50" kern="10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1200" kern="100">
                        <a:effectLst/>
                        <a:latin typeface="Calibri" panose="020F0502020204030204" pitchFamily="34" charset="0"/>
                        <a:cs typeface="Arial" panose="020B0604020202020204" pitchFamily="34" charset="0"/>
                      </a:endParaRPr>
                    </a:p>
                  </a:txBody>
                  <a:tcPr marL="45720" marR="457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515399300"/>
                  </a:ext>
                </a:extLst>
              </a:tr>
              <a:tr h="178435">
                <a:tc vMerge="1">
                  <a:txBody>
                    <a:bodyPr/>
                    <a:lstStyle/>
                    <a:p>
                      <a:endParaRPr lang="en-FR"/>
                    </a:p>
                  </a:txBody>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050" kern="1200">
                          <a:solidFill>
                            <a:schemeClr val="tx1"/>
                          </a:solidFill>
                          <a:effectLst/>
                          <a:latin typeface="Calibri" panose="020F0502020204030204" pitchFamily="34" charset="0"/>
                          <a:ea typeface="+mn-ea"/>
                          <a:cs typeface="Calibri" panose="020F0502020204030204" pitchFamily="34" charset="0"/>
                        </a:rPr>
                        <a:t>استخدام مهارات التفاوض وحل النزاعات لدعم النتائج الإيجابية للطفل.</a:t>
                      </a:r>
                      <a:endParaRPr lang="en-FR" sz="1050" kern="1200">
                        <a:solidFill>
                          <a:schemeClr val="tx1"/>
                        </a:solidFill>
                        <a:effectLst/>
                        <a:latin typeface="Calibri" panose="020F0502020204030204" pitchFamily="34" charset="0"/>
                        <a:ea typeface="+mn-ea"/>
                        <a:cs typeface="Calibri" panose="020F0502020204030204" pitchFamily="34" charset="0"/>
                      </a:endParaRPr>
                    </a:p>
                    <a:p>
                      <a:pPr marL="0" algn="r" defTabSz="685800" rtl="1" eaLnBrk="1" latinLnBrk="0" hangingPunct="1"/>
                      <a:endParaRPr lang="en-FR" sz="1050" kern="10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rtl="1"/>
                      <a:endParaRPr lang="en-FR" sz="1200" kern="100">
                        <a:effectLst/>
                        <a:latin typeface="Calibri" panose="020F0502020204030204" pitchFamily="34" charset="0"/>
                        <a:cs typeface="Arial" panose="020B0604020202020204" pitchFamily="34" charset="0"/>
                      </a:endParaRPr>
                    </a:p>
                  </a:txBody>
                  <a:tcPr marL="45720" marR="457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968173466"/>
                  </a:ext>
                </a:extLst>
              </a:tr>
              <a:tr h="257175">
                <a:tc vMerge="1">
                  <a:txBody>
                    <a:bodyPr/>
                    <a:lstStyle/>
                    <a:p>
                      <a:endParaRPr lang="en-FR"/>
                    </a:p>
                  </a:txBody>
                  <a:tcPr/>
                </a:tc>
                <a:tc>
                  <a:txBody>
                    <a:bodyPr/>
                    <a:lstStyle/>
                    <a:p>
                      <a:pPr marL="0" algn="r" defTabSz="685800" rtl="1" eaLnBrk="1" latinLnBrk="0" hangingPunct="1"/>
                      <a:r>
                        <a:rPr lang="ar-SA" sz="1050" kern="1200">
                          <a:solidFill>
                            <a:schemeClr val="tx1"/>
                          </a:solidFill>
                          <a:effectLst/>
                          <a:latin typeface="Calibri" panose="020F0502020204030204" pitchFamily="34" charset="0"/>
                          <a:ea typeface="+mn-ea"/>
                          <a:cs typeface="Calibri" panose="020F0502020204030204" pitchFamily="34" charset="0"/>
                        </a:rPr>
                        <a:t>تحدي الأعراف والممارسات الضارة وتقديم أو اقتراح طرق بديلة للقيام بالأشياء من أجل تحقيق الأهداف المشتركة.</a:t>
                      </a:r>
                      <a:r>
                        <a:rPr lang="en-FR" sz="1050">
                          <a:effectLst/>
                          <a:latin typeface="Calibri" panose="020F0502020204030204" pitchFamily="34" charset="0"/>
                          <a:cs typeface="Calibri" panose="020F0502020204030204" pitchFamily="34" charset="0"/>
                        </a:rPr>
                        <a:t> </a:t>
                      </a:r>
                      <a:endParaRPr lang="en-FR" sz="1050" kern="10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tc>
                  <a:txBody>
                    <a:bodyPr/>
                    <a:lstStyle/>
                    <a:p>
                      <a:pPr marL="0" algn="r" defTabSz="685800" rtl="1" eaLnBrk="1" latinLnBrk="0" hangingPunct="1"/>
                      <a:endParaRPr lang="en-FR" sz="1200" kern="100">
                        <a:effectLst/>
                        <a:latin typeface="Calibri" panose="020F0502020204030204" pitchFamily="34" charset="0"/>
                        <a:cs typeface="Arial" panose="020B0604020202020204" pitchFamily="34" charset="0"/>
                      </a:endParaRPr>
                    </a:p>
                  </a:txBody>
                  <a:tcPr marL="45720" marR="45720">
                    <a:lnL w="12700" cap="flat" cmpd="sng" algn="ctr">
                      <a:solidFill>
                        <a:srgbClr val="5FC6C5"/>
                      </a:solidFill>
                      <a:prstDash val="solid"/>
                      <a:round/>
                      <a:headEnd type="none" w="med" len="med"/>
                      <a:tailEnd type="none" w="med" len="med"/>
                    </a:lnL>
                    <a:lnR w="12700" cap="flat" cmpd="sng" algn="ctr">
                      <a:solidFill>
                        <a:srgbClr val="5FC6C5"/>
                      </a:solidFill>
                      <a:prstDash val="solid"/>
                      <a:round/>
                      <a:headEnd type="none" w="med" len="med"/>
                      <a:tailEnd type="none" w="med" len="med"/>
                    </a:lnR>
                    <a:lnT w="12700" cap="flat" cmpd="sng" algn="ctr">
                      <a:solidFill>
                        <a:srgbClr val="5FC6C5"/>
                      </a:solidFill>
                      <a:prstDash val="solid"/>
                      <a:round/>
                      <a:headEnd type="none" w="med" len="med"/>
                      <a:tailEnd type="none" w="med" len="med"/>
                    </a:lnT>
                    <a:lnB w="12700" cap="flat" cmpd="sng" algn="ctr">
                      <a:solidFill>
                        <a:srgbClr val="5FC6C5"/>
                      </a:solidFill>
                      <a:prstDash val="solid"/>
                      <a:round/>
                      <a:headEnd type="none" w="med" len="med"/>
                      <a:tailEnd type="none" w="med" len="med"/>
                    </a:lnB>
                  </a:tcPr>
                </a:tc>
                <a:extLst>
                  <a:ext uri="{0D108BD9-81ED-4DB2-BD59-A6C34878D82A}">
                    <a16:rowId xmlns:a16="http://schemas.microsoft.com/office/drawing/2014/main" val="1215901784"/>
                  </a:ext>
                </a:extLst>
              </a:tr>
            </a:tbl>
          </a:graphicData>
        </a:graphic>
      </p:graphicFrame>
    </p:spTree>
    <p:extLst>
      <p:ext uri="{BB962C8B-B14F-4D97-AF65-F5344CB8AC3E}">
        <p14:creationId xmlns:p14="http://schemas.microsoft.com/office/powerpoint/2010/main" val="299813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0160BD-FCD2-1058-756E-A23C8CEF0357}"/>
              </a:ext>
            </a:extLst>
          </p:cNvPr>
          <p:cNvSpPr/>
          <p:nvPr/>
        </p:nvSpPr>
        <p:spPr>
          <a:xfrm>
            <a:off x="4302974" y="1939923"/>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7" name="Hexagon 16">
            <a:extLst>
              <a:ext uri="{FF2B5EF4-FFF2-40B4-BE49-F238E27FC236}">
                <a16:creationId xmlns:a16="http://schemas.microsoft.com/office/drawing/2014/main" id="{BBE8D616-7AE7-BCA4-800A-072EE17357E4}"/>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8" name="Hexagon 17">
            <a:extLst>
              <a:ext uri="{FF2B5EF4-FFF2-40B4-BE49-F238E27FC236}">
                <a16:creationId xmlns:a16="http://schemas.microsoft.com/office/drawing/2014/main" id="{70DAA8F5-3B5B-6128-342F-7964A35A3EEE}"/>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9" name="Hexagon 18">
            <a:extLst>
              <a:ext uri="{FF2B5EF4-FFF2-40B4-BE49-F238E27FC236}">
                <a16:creationId xmlns:a16="http://schemas.microsoft.com/office/drawing/2014/main" id="{3D72020C-9983-A734-89D3-C74B770049B7}"/>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Hexagon 19">
            <a:extLst>
              <a:ext uri="{FF2B5EF4-FFF2-40B4-BE49-F238E27FC236}">
                <a16:creationId xmlns:a16="http://schemas.microsoft.com/office/drawing/2014/main" id="{9D8CED34-7F93-ADAB-480F-2CF990B1CA0B}"/>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1" name="Hexagon 20">
            <a:extLst>
              <a:ext uri="{FF2B5EF4-FFF2-40B4-BE49-F238E27FC236}">
                <a16:creationId xmlns:a16="http://schemas.microsoft.com/office/drawing/2014/main" id="{6BEAD951-1C48-3496-DD38-FB8CAEE8F04F}"/>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TextBox 23">
            <a:extLst>
              <a:ext uri="{FF2B5EF4-FFF2-40B4-BE49-F238E27FC236}">
                <a16:creationId xmlns:a16="http://schemas.microsoft.com/office/drawing/2014/main" id="{5E8BDA98-0A30-DDC8-6F58-10C1C782F38C}"/>
              </a:ext>
            </a:extLst>
          </p:cNvPr>
          <p:cNvSpPr txBox="1"/>
          <p:nvPr/>
        </p:nvSpPr>
        <p:spPr>
          <a:xfrm>
            <a:off x="996287" y="1440210"/>
            <a:ext cx="5254042" cy="338554"/>
          </a:xfrm>
          <a:prstGeom prst="rect">
            <a:avLst/>
          </a:prstGeom>
          <a:noFill/>
        </p:spPr>
        <p:txBody>
          <a:bodyPr wrap="square" rtlCol="0">
            <a:spAutoFit/>
          </a:bodyPr>
          <a:lstStyle/>
          <a:p>
            <a:pPr algn="r" rtl="1"/>
            <a:r>
              <a:rPr lang="en-GB" sz="1600" dirty="0">
                <a:latin typeface="Calibri" panose="020F0502020204030204" pitchFamily="34" charset="0"/>
                <a:cs typeface="Calibri" panose="020F0502020204030204" pitchFamily="34" charset="0"/>
              </a:rPr>
              <a:t>المبادئ التوجيهية لإدارة الحالة</a:t>
            </a:r>
            <a:endParaRPr lang="en-US" sz="1600" b="1" spc="300" dirty="0">
              <a:solidFill>
                <a:schemeClr val="tx1"/>
              </a:solidFill>
            </a:endParaRPr>
          </a:p>
        </p:txBody>
      </p:sp>
      <p:sp>
        <p:nvSpPr>
          <p:cNvPr id="32" name="TextBox 31">
            <a:extLst>
              <a:ext uri="{FF2B5EF4-FFF2-40B4-BE49-F238E27FC236}">
                <a16:creationId xmlns:a16="http://schemas.microsoft.com/office/drawing/2014/main" id="{2AB800AE-E9C6-1C00-2E56-41A7EB700B61}"/>
              </a:ext>
            </a:extLst>
          </p:cNvPr>
          <p:cNvSpPr txBox="1"/>
          <p:nvPr/>
        </p:nvSpPr>
        <p:spPr>
          <a:xfrm>
            <a:off x="996287" y="709847"/>
            <a:ext cx="5254042"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5FC6C5"/>
                </a:highlight>
                <a:latin typeface="Calibri"/>
                <a:ea typeface="Calibri"/>
                <a:cs typeface="Calibri"/>
                <a:sym typeface="Calibri"/>
              </a:rPr>
              <a:t>الجلسة </a:t>
            </a:r>
            <a:r>
              <a:rPr lang="ar-SA" sz="1600" b="1" spc="300" dirty="0">
                <a:solidFill>
                  <a:schemeClr val="bg1"/>
                </a:solidFill>
                <a:highlight>
                  <a:srgbClr val="5FC6C5"/>
                </a:highlight>
                <a:latin typeface="Calibri"/>
                <a:ea typeface="Calibri"/>
                <a:cs typeface="Calibri"/>
                <a:sym typeface="Calibri"/>
              </a:rPr>
              <a:t>٤</a:t>
            </a:r>
            <a:r>
              <a:rPr lang="en-US" sz="1600" b="1" spc="300" dirty="0">
                <a:solidFill>
                  <a:schemeClr val="bg1"/>
                </a:solidFill>
                <a:highlight>
                  <a:srgbClr val="5FC6C5"/>
                </a:highlight>
                <a:latin typeface="Calibri"/>
                <a:ea typeface="Calibri"/>
                <a:cs typeface="Calibri"/>
                <a:sym typeface="Calibri"/>
              </a:rPr>
              <a:t>: ما هي المبادئ التوجيهية لإدارة الحالة؟</a:t>
            </a:r>
          </a:p>
        </p:txBody>
      </p:sp>
      <p:sp>
        <p:nvSpPr>
          <p:cNvPr id="34" name="TextBox 33">
            <a:extLst>
              <a:ext uri="{FF2B5EF4-FFF2-40B4-BE49-F238E27FC236}">
                <a16:creationId xmlns:a16="http://schemas.microsoft.com/office/drawing/2014/main" id="{31D7ECA4-9669-01B1-071E-CB8011D1E80F}"/>
              </a:ext>
            </a:extLst>
          </p:cNvPr>
          <p:cNvSpPr txBox="1"/>
          <p:nvPr/>
        </p:nvSpPr>
        <p:spPr>
          <a:xfrm>
            <a:off x="996287" y="1900223"/>
            <a:ext cx="2982357" cy="5339923"/>
          </a:xfrm>
          <a:prstGeom prst="rect">
            <a:avLst/>
          </a:prstGeom>
          <a:noFill/>
        </p:spPr>
        <p:txBody>
          <a:bodyPr wrap="square">
            <a:spAutoFit/>
          </a:bodyPr>
          <a:lstStyle/>
          <a:p>
            <a:pPr marL="228600" indent="-228600" algn="r" rtl="1">
              <a:buAutoNum type="arabicPeriod"/>
            </a:pPr>
            <a:r>
              <a:rPr lang="en-US" sz="1100" dirty="0">
                <a:latin typeface="Calibri" panose="020F0502020204030204" pitchFamily="34" charset="0"/>
                <a:cs typeface="Calibri" panose="020F0502020204030204" pitchFamily="34" charset="0"/>
              </a:rPr>
              <a:t>لا يُحرم الأطفال من دعم إدارة الحالة على أساس العمر أو الجنس أو الإعاقة أو العرق أو الدين أو أي خاصية فردية أخرى.</a:t>
            </a:r>
          </a:p>
          <a:p>
            <a:pPr marL="228600" indent="-228600" algn="r" rtl="1">
              <a:buAutoNum type="arabicPeriod"/>
            </a:pPr>
            <a:endParaRPr lang="en-US" sz="1100" dirty="0">
              <a:latin typeface="Calibri" panose="020F0502020204030204" pitchFamily="34" charset="0"/>
              <a:cs typeface="Calibri" panose="020F0502020204030204" pitchFamily="34" charset="0"/>
            </a:endParaRPr>
          </a:p>
          <a:p>
            <a:pPr marL="228600" indent="-228600" algn="r" rtl="1">
              <a:buAutoNum type="arabicPeriod"/>
            </a:pPr>
            <a:r>
              <a:rPr lang="en-US" sz="1100" dirty="0">
                <a:latin typeface="Calibri" panose="020F0502020204030204" pitchFamily="34" charset="0"/>
                <a:cs typeface="Calibri" panose="020F0502020204030204" pitchFamily="34" charset="0"/>
              </a:rPr>
              <a:t>قبل تسجيل الطفل للحصول على دعم إدارة الحالة ، سيشرح أخصائي الحالة الغرض من إدارة الحالة والعملية وما الذي سيتم </a:t>
            </a:r>
            <a:r>
              <a:rPr lang="ar-SA" sz="1100" dirty="0">
                <a:latin typeface="Calibri" panose="020F0502020204030204" pitchFamily="34" charset="0"/>
                <a:cs typeface="Calibri" panose="020F0502020204030204" pitchFamily="34" charset="0"/>
              </a:rPr>
              <a:t>فع</a:t>
            </a:r>
            <a:r>
              <a:rPr lang="en-US" sz="1100" dirty="0">
                <a:latin typeface="Calibri" panose="020F0502020204030204" pitchFamily="34" charset="0"/>
                <a:cs typeface="Calibri" panose="020F0502020204030204" pitchFamily="34" charset="0"/>
              </a:rPr>
              <a:t>له بمعلوماتهم.</a:t>
            </a:r>
          </a:p>
          <a:p>
            <a:pPr marL="228600" indent="-228600" algn="r" rtl="1">
              <a:buAutoNum type="arabicPeriod"/>
            </a:pPr>
            <a:endParaRPr lang="en-US" sz="1100" dirty="0">
              <a:latin typeface="Calibri" panose="020F0502020204030204" pitchFamily="34" charset="0"/>
              <a:cs typeface="Calibri" panose="020F0502020204030204" pitchFamily="34" charset="0"/>
            </a:endParaRPr>
          </a:p>
          <a:p>
            <a:pPr marL="228600" indent="-228600" algn="r" rtl="1">
              <a:buAutoNum type="arabicPeriod"/>
            </a:pPr>
            <a:r>
              <a:rPr lang="en-US" sz="1100" dirty="0">
                <a:latin typeface="Calibri" panose="020F0502020204030204" pitchFamily="34" charset="0"/>
                <a:cs typeface="Calibri" panose="020F0502020204030204" pitchFamily="34" charset="0"/>
              </a:rPr>
              <a:t>إذا كان لقاء الطفل في منزله يعرضه لمزيد من المخاطر ، على سبيل المثال ، من وجود مرتكب للعنف أو الإساءة أو الوصم من قبل المجتمع ، يجب على أخصائي الحالة إعداد وتحديد مكان آخر آمن ومناسب لمقابلته .</a:t>
            </a:r>
          </a:p>
          <a:p>
            <a:pPr marL="228600" indent="-228600" algn="r" rtl="1">
              <a:buAutoNum type="arabicPeriod"/>
            </a:pPr>
            <a:endParaRPr lang="en-US" sz="1100" dirty="0">
              <a:latin typeface="Calibri" panose="020F0502020204030204" pitchFamily="34" charset="0"/>
              <a:cs typeface="Calibri" panose="020F0502020204030204" pitchFamily="34" charset="0"/>
            </a:endParaRPr>
          </a:p>
          <a:p>
            <a:pPr marL="228600" indent="-228600" algn="r" rtl="1">
              <a:buAutoNum type="arabicPeriod"/>
            </a:pPr>
            <a:endParaRPr lang="en-US" sz="1100" dirty="0">
              <a:latin typeface="Calibri" panose="020F0502020204030204" pitchFamily="34" charset="0"/>
              <a:cs typeface="Calibri" panose="020F0502020204030204" pitchFamily="34" charset="0"/>
            </a:endParaRPr>
          </a:p>
          <a:p>
            <a:pPr marL="228600" indent="-228600" algn="r" rtl="1">
              <a:buAutoNum type="arabicPeriod"/>
            </a:pPr>
            <a:r>
              <a:rPr lang="en-US" sz="1100" dirty="0">
                <a:latin typeface="Calibri" panose="020F0502020204030204" pitchFamily="34" charset="0"/>
                <a:cs typeface="Calibri" panose="020F0502020204030204" pitchFamily="34" charset="0"/>
              </a:rPr>
              <a:t>يجب أن يوقع أخصائي الحالة ويلتزم بقواعد السلوك الخاصة بوكالتهم.</a:t>
            </a:r>
          </a:p>
          <a:p>
            <a:pPr marL="228600" indent="-228600" algn="r" rtl="1">
              <a:buAutoNum type="arabicPeriod"/>
            </a:pPr>
            <a:endParaRPr lang="en-US" sz="1100" dirty="0">
              <a:latin typeface="Calibri" panose="020F0502020204030204" pitchFamily="34" charset="0"/>
              <a:cs typeface="Calibri" panose="020F0502020204030204" pitchFamily="34" charset="0"/>
            </a:endParaRPr>
          </a:p>
          <a:p>
            <a:pPr marL="228600" indent="-228600" algn="r" rtl="1">
              <a:buAutoNum type="arabicPeriod"/>
            </a:pPr>
            <a:endParaRPr lang="en-US" sz="1100" dirty="0">
              <a:latin typeface="Calibri" panose="020F0502020204030204" pitchFamily="34" charset="0"/>
              <a:cs typeface="Calibri" panose="020F0502020204030204" pitchFamily="34" charset="0"/>
            </a:endParaRPr>
          </a:p>
          <a:p>
            <a:pPr marL="228600" indent="-228600" algn="r" rtl="1">
              <a:buAutoNum type="arabicPeriod"/>
            </a:pPr>
            <a:endParaRPr lang="en-US" sz="1100" dirty="0">
              <a:latin typeface="Calibri" panose="020F0502020204030204" pitchFamily="34" charset="0"/>
              <a:cs typeface="Calibri" panose="020F0502020204030204" pitchFamily="34" charset="0"/>
            </a:endParaRPr>
          </a:p>
          <a:p>
            <a:pPr marL="228600" indent="-228600" algn="r" rtl="1">
              <a:buAutoNum type="arabicPeriod"/>
            </a:pPr>
            <a:endParaRPr lang="en-US" sz="1100" dirty="0">
              <a:latin typeface="Calibri" panose="020F0502020204030204" pitchFamily="34" charset="0"/>
              <a:cs typeface="Calibri" panose="020F0502020204030204" pitchFamily="34" charset="0"/>
            </a:endParaRPr>
          </a:p>
          <a:p>
            <a:pPr marL="228600" indent="-228600" algn="r" rtl="1">
              <a:buAutoNum type="arabicPeriod"/>
            </a:pPr>
            <a:r>
              <a:rPr lang="en-US" sz="1100" dirty="0">
                <a:latin typeface="Calibri" panose="020F0502020204030204" pitchFamily="34" charset="0"/>
                <a:cs typeface="Calibri" panose="020F0502020204030204" pitchFamily="34" charset="0"/>
              </a:rPr>
              <a:t>يتم استكشاف خيارات متعددة ، ويتم إعطاء الأهمية للعناصر المختلفة عند تحديد حل دائم لطفل غير مصحوب</a:t>
            </a:r>
            <a:r>
              <a:rPr lang="ar-SA" sz="1100" dirty="0">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p>
            <a:pPr marL="228600" indent="-228600" algn="r" rtl="1">
              <a:buAutoNum type="arabicPeriod"/>
            </a:pPr>
            <a:endParaRPr lang="en-US" sz="1100" dirty="0">
              <a:latin typeface="Calibri" panose="020F0502020204030204" pitchFamily="34" charset="0"/>
              <a:cs typeface="Calibri" panose="020F0502020204030204" pitchFamily="34" charset="0"/>
            </a:endParaRPr>
          </a:p>
          <a:p>
            <a:pPr marL="228600" indent="-228600" algn="r" rtl="1">
              <a:buAutoNum type="arabicPeriod"/>
            </a:pPr>
            <a:r>
              <a:rPr lang="en-US" sz="1100" dirty="0">
                <a:latin typeface="Calibri" panose="020F0502020204030204" pitchFamily="34" charset="0"/>
                <a:cs typeface="Calibri" panose="020F0502020204030204" pitchFamily="34" charset="0"/>
              </a:rPr>
              <a:t>سيلتقي أخصائي الحالة بالطفل في المساحة الصديقة للطفل ، حيث قال الطفل إنه يشعر براحة أكبر في الاجتماع خارج منزله.</a:t>
            </a:r>
          </a:p>
          <a:p>
            <a:pPr marL="228600" indent="-228600" algn="r" rtl="1">
              <a:buAutoNum type="arabicPeriod"/>
            </a:pPr>
            <a:endParaRPr lang="en-US" sz="1100" dirty="0">
              <a:latin typeface="Calibri" panose="020F0502020204030204" pitchFamily="34" charset="0"/>
              <a:cs typeface="Calibri" panose="020F0502020204030204" pitchFamily="34" charset="0"/>
            </a:endParaRPr>
          </a:p>
          <a:p>
            <a:pPr marL="228600" indent="-228600" algn="r" rtl="1">
              <a:buAutoNum type="arabicPeriod"/>
            </a:pPr>
            <a:endParaRPr lang="en-US" sz="1100" dirty="0">
              <a:latin typeface="Calibri" panose="020F0502020204030204" pitchFamily="34" charset="0"/>
              <a:cs typeface="Calibri" panose="020F0502020204030204" pitchFamily="34" charset="0"/>
            </a:endParaRPr>
          </a:p>
          <a:p>
            <a:pPr marL="228600" indent="-228600" algn="r" rtl="1">
              <a:buAutoNum type="arabicPeriod"/>
            </a:pPr>
            <a:r>
              <a:rPr lang="en-US" sz="1100" dirty="0">
                <a:latin typeface="Calibri" panose="020F0502020204030204" pitchFamily="34" charset="0"/>
                <a:cs typeface="Calibri" panose="020F0502020204030204" pitchFamily="34" charset="0"/>
              </a:rPr>
              <a:t>عند ملء نموذج الإحالة ، تتم مشاركة المعلومات التي تحتاج الوكالة المستقبلة إلى معرفتها فقط.</a:t>
            </a:r>
          </a:p>
        </p:txBody>
      </p:sp>
      <p:sp>
        <p:nvSpPr>
          <p:cNvPr id="35" name="Rectangle 34">
            <a:extLst>
              <a:ext uri="{FF2B5EF4-FFF2-40B4-BE49-F238E27FC236}">
                <a16:creationId xmlns:a16="http://schemas.microsoft.com/office/drawing/2014/main" id="{81427D26-7ACC-2F60-0FDD-8760F00FDA47}"/>
              </a:ext>
            </a:extLst>
          </p:cNvPr>
          <p:cNvSpPr/>
          <p:nvPr/>
        </p:nvSpPr>
        <p:spPr>
          <a:xfrm>
            <a:off x="4302974" y="3008197"/>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6" name="Rectangle 35">
            <a:extLst>
              <a:ext uri="{FF2B5EF4-FFF2-40B4-BE49-F238E27FC236}">
                <a16:creationId xmlns:a16="http://schemas.microsoft.com/office/drawing/2014/main" id="{F958ECCD-681D-DC47-243D-5CF24FB30B81}"/>
              </a:ext>
            </a:extLst>
          </p:cNvPr>
          <p:cNvSpPr/>
          <p:nvPr/>
        </p:nvSpPr>
        <p:spPr>
          <a:xfrm>
            <a:off x="4302974" y="4076471"/>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7" name="Rectangle 36">
            <a:extLst>
              <a:ext uri="{FF2B5EF4-FFF2-40B4-BE49-F238E27FC236}">
                <a16:creationId xmlns:a16="http://schemas.microsoft.com/office/drawing/2014/main" id="{446C4BBF-FD51-B97D-76D2-6264761366B9}"/>
              </a:ext>
            </a:extLst>
          </p:cNvPr>
          <p:cNvSpPr/>
          <p:nvPr/>
        </p:nvSpPr>
        <p:spPr>
          <a:xfrm>
            <a:off x="4302974" y="5144745"/>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8" name="Rectangle 37">
            <a:extLst>
              <a:ext uri="{FF2B5EF4-FFF2-40B4-BE49-F238E27FC236}">
                <a16:creationId xmlns:a16="http://schemas.microsoft.com/office/drawing/2014/main" id="{864B4CB6-4DDD-18D0-A0F0-593E0427E620}"/>
              </a:ext>
            </a:extLst>
          </p:cNvPr>
          <p:cNvSpPr/>
          <p:nvPr/>
        </p:nvSpPr>
        <p:spPr>
          <a:xfrm>
            <a:off x="4302974" y="6213019"/>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9" name="Rectangle 38">
            <a:extLst>
              <a:ext uri="{FF2B5EF4-FFF2-40B4-BE49-F238E27FC236}">
                <a16:creationId xmlns:a16="http://schemas.microsoft.com/office/drawing/2014/main" id="{FE747DFD-0879-D7ED-9BA7-9793E8E9F215}"/>
              </a:ext>
            </a:extLst>
          </p:cNvPr>
          <p:cNvSpPr/>
          <p:nvPr/>
        </p:nvSpPr>
        <p:spPr>
          <a:xfrm>
            <a:off x="4302974" y="7281293"/>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0" name="Rectangle 39">
            <a:extLst>
              <a:ext uri="{FF2B5EF4-FFF2-40B4-BE49-F238E27FC236}">
                <a16:creationId xmlns:a16="http://schemas.microsoft.com/office/drawing/2014/main" id="{D9B23C3C-9BF1-13D5-583C-2E39E03C8CE1}"/>
              </a:ext>
            </a:extLst>
          </p:cNvPr>
          <p:cNvSpPr/>
          <p:nvPr/>
        </p:nvSpPr>
        <p:spPr>
          <a:xfrm>
            <a:off x="4302974" y="8349565"/>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730068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FF58335-20A0-E746-DF3A-DD1706451473}"/>
              </a:ext>
            </a:extLst>
          </p:cNvPr>
          <p:cNvSpPr/>
          <p:nvPr/>
        </p:nvSpPr>
        <p:spPr>
          <a:xfrm>
            <a:off x="4302974" y="699799"/>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4" name="TextBox 33">
            <a:extLst>
              <a:ext uri="{FF2B5EF4-FFF2-40B4-BE49-F238E27FC236}">
                <a16:creationId xmlns:a16="http://schemas.microsoft.com/office/drawing/2014/main" id="{C636431D-29EA-2679-EF42-63A5B176BAEF}"/>
              </a:ext>
            </a:extLst>
          </p:cNvPr>
          <p:cNvSpPr txBox="1"/>
          <p:nvPr/>
        </p:nvSpPr>
        <p:spPr>
          <a:xfrm>
            <a:off x="996287" y="708521"/>
            <a:ext cx="2982357" cy="6863417"/>
          </a:xfrm>
          <a:prstGeom prst="rect">
            <a:avLst/>
          </a:prstGeom>
          <a:noFill/>
        </p:spPr>
        <p:txBody>
          <a:bodyPr wrap="square">
            <a:spAutoFit/>
          </a:bodyPr>
          <a:lstStyle/>
          <a:p>
            <a:pPr marL="228600" indent="-228600" algn="r" rtl="1">
              <a:buFont typeface="+mj-lt"/>
              <a:buAutoNum type="arabicPeriod" startAt="8"/>
            </a:pPr>
            <a:r>
              <a:rPr lang="en-US" sz="1100" dirty="0">
                <a:latin typeface="Calibri" panose="020F0502020204030204" pitchFamily="34" charset="0"/>
                <a:cs typeface="Calibri" panose="020F0502020204030204" pitchFamily="34" charset="0"/>
              </a:rPr>
              <a:t>لا يستطيع أخصائي الحالة التركيز فقط على نقاط الضعف ومخاوف الحماية التي يواجهها الطفل. سيحدد</a:t>
            </a:r>
            <a:r>
              <a:rPr lang="ar-SA" sz="1100" dirty="0">
                <a:latin typeface="Calibri" panose="020F0502020204030204" pitchFamily="34" charset="0"/>
                <a:cs typeface="Calibri" panose="020F0502020204030204" pitchFamily="34" charset="0"/>
              </a:rPr>
              <a:t> أيضاً</a:t>
            </a:r>
            <a:r>
              <a:rPr lang="en-US" sz="1100" dirty="0">
                <a:latin typeface="Calibri" panose="020F0502020204030204" pitchFamily="34" charset="0"/>
                <a:cs typeface="Calibri" panose="020F0502020204030204" pitchFamily="34" charset="0"/>
              </a:rPr>
              <a:t> الأمور التي تسير على ما يرام ، ونقاط قوتهم ، والرعاية والدعم الذي يتلقونه حاليًا</a:t>
            </a:r>
          </a:p>
          <a:p>
            <a:pPr marL="228600" indent="-228600" algn="r" rtl="1">
              <a:buFont typeface="+mj-lt"/>
              <a:buAutoNum type="arabicPeriod" startAt="8"/>
            </a:pPr>
            <a:endParaRPr lang="en-US" sz="1100" dirty="0">
              <a:latin typeface="Calibri" panose="020F0502020204030204" pitchFamily="34" charset="0"/>
              <a:cs typeface="Calibri" panose="020F0502020204030204" pitchFamily="34" charset="0"/>
            </a:endParaRPr>
          </a:p>
          <a:p>
            <a:pPr marL="228600" indent="-228600" algn="r" rtl="1">
              <a:buFont typeface="+mj-lt"/>
              <a:buAutoNum type="arabicPeriod" startAt="8"/>
            </a:pPr>
            <a:r>
              <a:rPr lang="en-US" sz="1100" dirty="0">
                <a:latin typeface="Calibri" panose="020F0502020204030204" pitchFamily="34" charset="0"/>
                <a:cs typeface="Calibri" panose="020F0502020204030204" pitchFamily="34" charset="0"/>
              </a:rPr>
              <a:t>توجد آلية للشكاوى حتى يتمكن الأطفال أو الآباء أو مقدم</a:t>
            </a:r>
            <a:r>
              <a:rPr lang="ar-SA" sz="1100" dirty="0">
                <a:latin typeface="Calibri" panose="020F0502020204030204" pitchFamily="34" charset="0"/>
                <a:cs typeface="Calibri" panose="020F0502020204030204" pitchFamily="34" charset="0"/>
              </a:rPr>
              <a:t>ي</a:t>
            </a:r>
            <a:r>
              <a:rPr lang="en-US" sz="1100" dirty="0">
                <a:latin typeface="Calibri" panose="020F0502020204030204" pitchFamily="34" charset="0"/>
                <a:cs typeface="Calibri" panose="020F0502020204030204" pitchFamily="34" charset="0"/>
              </a:rPr>
              <a:t> الرعاية من التعبير عن شكاو</a:t>
            </a:r>
            <a:r>
              <a:rPr lang="ar-SA" sz="1100" dirty="0">
                <a:latin typeface="Calibri" panose="020F0502020204030204" pitchFamily="34" charset="0"/>
                <a:cs typeface="Calibri" panose="020F0502020204030204" pitchFamily="34" charset="0"/>
              </a:rPr>
              <a:t>ي</a:t>
            </a:r>
            <a:r>
              <a:rPr lang="en-US" sz="1100" dirty="0">
                <a:latin typeface="Calibri" panose="020F0502020204030204" pitchFamily="34" charset="0"/>
                <a:cs typeface="Calibri" panose="020F0502020204030204" pitchFamily="34" charset="0"/>
              </a:rPr>
              <a:t>هم أو مخاوفهم متى كان لديهم أي </a:t>
            </a:r>
            <a:r>
              <a:rPr lang="ar-SA" sz="1100" dirty="0">
                <a:latin typeface="Calibri" panose="020F0502020204030204" pitchFamily="34" charset="0"/>
                <a:cs typeface="Calibri" panose="020F0502020204030204" pitchFamily="34" charset="0"/>
              </a:rPr>
              <a:t> منها.</a:t>
            </a:r>
            <a:endParaRPr lang="en-US" sz="1100" dirty="0">
              <a:latin typeface="Calibri" panose="020F0502020204030204" pitchFamily="34" charset="0"/>
              <a:cs typeface="Calibri" panose="020F0502020204030204" pitchFamily="34" charset="0"/>
            </a:endParaRPr>
          </a:p>
          <a:p>
            <a:pPr marL="228600" indent="-228600" algn="r" rtl="1">
              <a:buFont typeface="+mj-lt"/>
              <a:buAutoNum type="arabicPeriod" startAt="8"/>
            </a:pPr>
            <a:endParaRPr lang="en-US" sz="1100" dirty="0">
              <a:latin typeface="Calibri" panose="020F0502020204030204" pitchFamily="34" charset="0"/>
              <a:cs typeface="Calibri" panose="020F0502020204030204" pitchFamily="34" charset="0"/>
            </a:endParaRPr>
          </a:p>
          <a:p>
            <a:pPr marL="228600" indent="-228600" algn="r" rtl="1">
              <a:buFont typeface="+mj-lt"/>
              <a:buAutoNum type="arabicPeriod" startAt="8"/>
            </a:pPr>
            <a:endParaRPr lang="en-US" sz="1100" dirty="0">
              <a:latin typeface="Calibri" panose="020F0502020204030204" pitchFamily="34" charset="0"/>
              <a:cs typeface="Calibri" panose="020F0502020204030204" pitchFamily="34" charset="0"/>
            </a:endParaRPr>
          </a:p>
          <a:p>
            <a:pPr marL="228600" indent="-228600" algn="r" rtl="1">
              <a:buFont typeface="+mj-lt"/>
              <a:buAutoNum type="arabicPeriod" startAt="8"/>
            </a:pPr>
            <a:r>
              <a:rPr lang="en-US" sz="1100" dirty="0">
                <a:latin typeface="Calibri" panose="020F0502020204030204" pitchFamily="34" charset="0"/>
                <a:cs typeface="Calibri" panose="020F0502020204030204" pitchFamily="34" charset="0"/>
              </a:rPr>
              <a:t>لتضمين الأطفال الذين يعانون من صعوبة في السمع ، يمكن الاستعانة بمترجم لغة إشارة. هذا يسمح للطفل بفهم ما يقال وتبادل وجهات نظرهم وآرائهم</a:t>
            </a:r>
          </a:p>
          <a:p>
            <a:pPr marL="228600" indent="-228600" algn="r" rtl="1">
              <a:buFont typeface="+mj-lt"/>
              <a:buAutoNum type="arabicPeriod" startAt="8"/>
            </a:pPr>
            <a:endParaRPr lang="en-US" sz="1100" dirty="0">
              <a:latin typeface="Calibri" panose="020F0502020204030204" pitchFamily="34" charset="0"/>
              <a:cs typeface="Calibri" panose="020F0502020204030204" pitchFamily="34" charset="0"/>
            </a:endParaRPr>
          </a:p>
          <a:p>
            <a:pPr marL="228600" indent="-228600" algn="r" rtl="1">
              <a:buFont typeface="+mj-lt"/>
              <a:buAutoNum type="arabicPeriod" startAt="8"/>
            </a:pPr>
            <a:endParaRPr lang="en-US" sz="1100" dirty="0">
              <a:latin typeface="Calibri" panose="020F0502020204030204" pitchFamily="34" charset="0"/>
              <a:cs typeface="Calibri" panose="020F0502020204030204" pitchFamily="34" charset="0"/>
            </a:endParaRPr>
          </a:p>
          <a:p>
            <a:pPr marL="228600" indent="-228600" algn="r" rtl="1">
              <a:buFont typeface="+mj-lt"/>
              <a:buAutoNum type="arabicPeriod" startAt="8"/>
            </a:pPr>
            <a:endParaRPr lang="en-US" sz="1100" dirty="0">
              <a:latin typeface="Calibri" panose="020F0502020204030204" pitchFamily="34" charset="0"/>
              <a:cs typeface="Calibri" panose="020F0502020204030204" pitchFamily="34" charset="0"/>
            </a:endParaRPr>
          </a:p>
          <a:p>
            <a:pPr marL="228600" indent="-228600" algn="r" rtl="1">
              <a:buFont typeface="+mj-lt"/>
              <a:buAutoNum type="arabicPeriod" startAt="8"/>
            </a:pPr>
            <a:r>
              <a:rPr lang="en-US" sz="1100" dirty="0">
                <a:latin typeface="Calibri" panose="020F0502020204030204" pitchFamily="34" charset="0"/>
                <a:cs typeface="Calibri" panose="020F0502020204030204" pitchFamily="34" charset="0"/>
              </a:rPr>
              <a:t>منزل أخصائي الحالة ليس مكانًا لاستقبال</a:t>
            </a:r>
            <a:r>
              <a:rPr lang="ar-SA" sz="1100" dirty="0">
                <a:latin typeface="Calibri" panose="020F0502020204030204" pitchFamily="34" charset="0"/>
                <a:cs typeface="Calibri" panose="020F0502020204030204" pitchFamily="34" charset="0"/>
              </a:rPr>
              <a:t> ومقابلة</a:t>
            </a:r>
            <a:r>
              <a:rPr lang="en-US" sz="1100" dirty="0">
                <a:latin typeface="Calibri" panose="020F0502020204030204" pitchFamily="34" charset="0"/>
                <a:cs typeface="Calibri" panose="020F0502020204030204" pitchFamily="34" charset="0"/>
              </a:rPr>
              <a:t> الأطفال  الموجودين </a:t>
            </a:r>
            <a:r>
              <a:rPr lang="ar-SA" sz="1100" dirty="0">
                <a:latin typeface="Calibri" panose="020F0502020204030204" pitchFamily="34" charset="0"/>
                <a:cs typeface="Calibri" panose="020F0502020204030204" pitchFamily="34" charset="0"/>
              </a:rPr>
              <a:t>ضمن</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عدد</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ال</a:t>
            </a:r>
            <a:r>
              <a:rPr lang="en-US" sz="1100" dirty="0">
                <a:latin typeface="Calibri" panose="020F0502020204030204" pitchFamily="34" charset="0"/>
                <a:cs typeface="Calibri" panose="020F0502020204030204" pitchFamily="34" charset="0"/>
              </a:rPr>
              <a:t>حالات</a:t>
            </a:r>
            <a:r>
              <a:rPr lang="ar-SA" sz="1100" dirty="0">
                <a:latin typeface="Calibri" panose="020F0502020204030204" pitchFamily="34" charset="0"/>
                <a:cs typeface="Calibri" panose="020F0502020204030204" pitchFamily="34" charset="0"/>
              </a:rPr>
              <a:t> لديهم.</a:t>
            </a:r>
            <a:endParaRPr lang="en-US" sz="1100" dirty="0">
              <a:latin typeface="Calibri" panose="020F0502020204030204" pitchFamily="34" charset="0"/>
              <a:cs typeface="Calibri" panose="020F0502020204030204" pitchFamily="34" charset="0"/>
            </a:endParaRPr>
          </a:p>
          <a:p>
            <a:pPr marL="228600" indent="-228600" algn="r" rtl="1">
              <a:buFont typeface="+mj-lt"/>
              <a:buAutoNum type="arabicPeriod" startAt="8"/>
            </a:pPr>
            <a:endParaRPr lang="en-US" sz="1100" dirty="0">
              <a:latin typeface="Calibri" panose="020F0502020204030204" pitchFamily="34" charset="0"/>
              <a:cs typeface="Calibri" panose="020F0502020204030204" pitchFamily="34" charset="0"/>
            </a:endParaRPr>
          </a:p>
          <a:p>
            <a:pPr marL="228600" indent="-228600" algn="r" rtl="1">
              <a:buFont typeface="+mj-lt"/>
              <a:buAutoNum type="arabicPeriod" startAt="8"/>
            </a:pPr>
            <a:endParaRPr lang="en-US" sz="1100" dirty="0">
              <a:latin typeface="Calibri" panose="020F0502020204030204" pitchFamily="34" charset="0"/>
              <a:cs typeface="Calibri" panose="020F0502020204030204" pitchFamily="34" charset="0"/>
            </a:endParaRPr>
          </a:p>
          <a:p>
            <a:pPr marL="228600" indent="-228600" algn="r" rtl="1">
              <a:buFont typeface="+mj-lt"/>
              <a:buAutoNum type="arabicPeriod" startAt="8"/>
            </a:pPr>
            <a:r>
              <a:rPr lang="en-US" sz="1100" dirty="0">
                <a:latin typeface="Calibri" panose="020F0502020204030204" pitchFamily="34" charset="0"/>
                <a:cs typeface="Calibri" panose="020F0502020204030204" pitchFamily="34" charset="0"/>
              </a:rPr>
              <a:t>قد لا يفهم الأطفال في طفولتهم المبكرة الكلمات المعقدة والمجردة ، ولا يمكنهم صياغة عبارات طويلة بأنفسهم. من الأفضل استخدام عبارات قصيرة (من 5 إلى 6 كلمات) أو استخدام القصص عند شرح شيء ما لهم.</a:t>
            </a:r>
          </a:p>
          <a:p>
            <a:pPr marL="228600" indent="-228600" algn="r" rtl="1">
              <a:buFont typeface="+mj-lt"/>
              <a:buAutoNum type="arabicPeriod" startAt="8"/>
            </a:pPr>
            <a:endParaRPr lang="en-US" sz="1100" dirty="0">
              <a:latin typeface="Calibri" panose="020F0502020204030204" pitchFamily="34" charset="0"/>
              <a:cs typeface="Calibri" panose="020F0502020204030204" pitchFamily="34" charset="0"/>
            </a:endParaRPr>
          </a:p>
          <a:p>
            <a:pPr marL="228600" indent="-228600" algn="r" rtl="1">
              <a:buFont typeface="+mj-lt"/>
              <a:buAutoNum type="arabicPeriod" startAt="8"/>
            </a:pPr>
            <a:endParaRPr lang="en-US" sz="1100" dirty="0">
              <a:latin typeface="Calibri" panose="020F0502020204030204" pitchFamily="34" charset="0"/>
              <a:cs typeface="Calibri" panose="020F0502020204030204" pitchFamily="34" charset="0"/>
            </a:endParaRPr>
          </a:p>
          <a:p>
            <a:pPr marL="228600" indent="-228600" algn="r" rtl="1">
              <a:buFont typeface="+mj-lt"/>
              <a:buAutoNum type="arabicPeriod" startAt="8"/>
            </a:pPr>
            <a:r>
              <a:rPr lang="en-US" sz="1100" dirty="0">
                <a:latin typeface="Calibri" panose="020F0502020204030204" pitchFamily="34" charset="0"/>
                <a:cs typeface="Calibri" panose="020F0502020204030204" pitchFamily="34" charset="0"/>
              </a:rPr>
              <a:t>يعمل أخصائيو الحال</a:t>
            </a:r>
            <a:r>
              <a:rPr lang="ar-SA" sz="1100" dirty="0">
                <a:latin typeface="Calibri" panose="020F0502020204030204" pitchFamily="34" charset="0"/>
                <a:cs typeface="Calibri" panose="020F0502020204030204" pitchFamily="34" charset="0"/>
              </a:rPr>
              <a:t>ة</a:t>
            </a:r>
            <a:r>
              <a:rPr lang="en-US" sz="1100" dirty="0">
                <a:latin typeface="Calibri" panose="020F0502020204030204" pitchFamily="34" charset="0"/>
                <a:cs typeface="Calibri" panose="020F0502020204030204" pitchFamily="34" charset="0"/>
              </a:rPr>
              <a:t> بشكل وثيق مع القطاعات الأخرى ، مثل الصحة والمأوى والمياه والصرف الصحي والنظافة العامة ، وكذلك مع الجهات الفاعلة التي تقدم المساعدة النقدية ومقدمي الخدمات الآخرين.</a:t>
            </a:r>
          </a:p>
          <a:p>
            <a:pPr marL="228600" indent="-228600" algn="r" rtl="1">
              <a:buFont typeface="+mj-lt"/>
              <a:buAutoNum type="arabicPeriod" startAt="8"/>
            </a:pPr>
            <a:endParaRPr lang="en-US" sz="1100" dirty="0">
              <a:latin typeface="Calibri" panose="020F0502020204030204" pitchFamily="34" charset="0"/>
              <a:cs typeface="Calibri" panose="020F0502020204030204" pitchFamily="34" charset="0"/>
            </a:endParaRPr>
          </a:p>
          <a:p>
            <a:pPr marL="228600" indent="-228600" algn="r" rtl="1">
              <a:buFont typeface="+mj-lt"/>
              <a:buAutoNum type="arabicPeriod" startAt="8"/>
            </a:pPr>
            <a:endParaRPr lang="en-US" sz="1100" dirty="0">
              <a:latin typeface="Calibri" panose="020F0502020204030204" pitchFamily="34" charset="0"/>
              <a:cs typeface="Calibri" panose="020F0502020204030204" pitchFamily="34" charset="0"/>
            </a:endParaRPr>
          </a:p>
          <a:p>
            <a:pPr marL="228600" indent="-228600" algn="r" rtl="1">
              <a:buFont typeface="+mj-lt"/>
              <a:buAutoNum type="arabicPeriod" startAt="8"/>
            </a:pPr>
            <a:r>
              <a:rPr lang="en-US" sz="1100" dirty="0">
                <a:latin typeface="Calibri" panose="020F0502020204030204" pitchFamily="34" charset="0"/>
                <a:cs typeface="Calibri" panose="020F0502020204030204" pitchFamily="34" charset="0"/>
              </a:rPr>
              <a:t>يتبع أخصائي الحالة الإجراء التشغيلي الموحد عندما يتم التعرف على أحد الناجين من الاعتداء الجنسي والذي يجب عادةً إبلاغ السلطات الحكومية المعنية به</a:t>
            </a:r>
          </a:p>
          <a:p>
            <a:pPr marL="228600" indent="-228600" algn="r" rtl="1">
              <a:buFont typeface="+mj-lt"/>
              <a:buAutoNum type="arabicPeriod" startAt="8"/>
            </a:pPr>
            <a:endParaRPr lang="en-US" sz="1100" dirty="0">
              <a:latin typeface="Calibri" panose="020F0502020204030204" pitchFamily="34" charset="0"/>
              <a:cs typeface="Calibri" panose="020F0502020204030204" pitchFamily="34" charset="0"/>
            </a:endParaRPr>
          </a:p>
          <a:p>
            <a:pPr marL="228600" indent="-228600" algn="r" rtl="1">
              <a:buFont typeface="+mj-lt"/>
              <a:buAutoNum type="arabicPeriod" startAt="8"/>
            </a:pPr>
            <a:endParaRPr lang="en-US" sz="1100" dirty="0">
              <a:latin typeface="Calibri" panose="020F0502020204030204" pitchFamily="34" charset="0"/>
              <a:cs typeface="Calibri" panose="020F0502020204030204" pitchFamily="34" charset="0"/>
            </a:endParaRPr>
          </a:p>
          <a:p>
            <a:pPr marL="228600" indent="-228600" algn="r" rtl="1">
              <a:buFont typeface="+mj-lt"/>
              <a:buAutoNum type="arabicPeriod" startAt="8"/>
            </a:pPr>
            <a:r>
              <a:rPr lang="en-US" sz="1100" dirty="0">
                <a:latin typeface="Calibri" panose="020F0502020204030204" pitchFamily="34" charset="0"/>
                <a:cs typeface="Calibri" panose="020F0502020204030204" pitchFamily="34" charset="0"/>
              </a:rPr>
              <a:t>وفقًا للسياق والتفضيلات ، يتم تعيين أخصائي</a:t>
            </a:r>
            <a:r>
              <a:rPr lang="ar-SA" sz="1100" dirty="0">
                <a:latin typeface="Calibri" panose="020F0502020204030204" pitchFamily="34" charset="0"/>
                <a:cs typeface="Calibri" panose="020F0502020204030204" pitchFamily="34" charset="0"/>
              </a:rPr>
              <a:t>ات</a:t>
            </a:r>
            <a:r>
              <a:rPr lang="en-US" sz="1100" dirty="0">
                <a:latin typeface="Calibri" panose="020F0502020204030204" pitchFamily="34" charset="0"/>
                <a:cs typeface="Calibri" panose="020F0502020204030204" pitchFamily="34" charset="0"/>
              </a:rPr>
              <a:t>  الحال</a:t>
            </a:r>
            <a:r>
              <a:rPr lang="ar-SA" sz="1100" dirty="0">
                <a:latin typeface="Calibri" panose="020F0502020204030204" pitchFamily="34" charset="0"/>
                <a:cs typeface="Calibri" panose="020F0502020204030204" pitchFamily="34" charset="0"/>
              </a:rPr>
              <a:t>ة الإناث</a:t>
            </a:r>
            <a:r>
              <a:rPr lang="en-US" sz="1100" dirty="0">
                <a:latin typeface="Calibri" panose="020F0502020204030204" pitchFamily="34" charset="0"/>
                <a:cs typeface="Calibri" panose="020F0502020204030204" pitchFamily="34" charset="0"/>
              </a:rPr>
              <a:t> للفتيات ويتم تنظيم جلسات مهارات الحياة حسب الجنس.</a:t>
            </a:r>
          </a:p>
        </p:txBody>
      </p:sp>
      <p:sp>
        <p:nvSpPr>
          <p:cNvPr id="35" name="Rectangle 34">
            <a:extLst>
              <a:ext uri="{FF2B5EF4-FFF2-40B4-BE49-F238E27FC236}">
                <a16:creationId xmlns:a16="http://schemas.microsoft.com/office/drawing/2014/main" id="{EE420AB3-7CB0-1AA3-909E-9AE546BE2866}"/>
              </a:ext>
            </a:extLst>
          </p:cNvPr>
          <p:cNvSpPr/>
          <p:nvPr/>
        </p:nvSpPr>
        <p:spPr>
          <a:xfrm>
            <a:off x="4302974" y="1768073"/>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6" name="Rectangle 35">
            <a:extLst>
              <a:ext uri="{FF2B5EF4-FFF2-40B4-BE49-F238E27FC236}">
                <a16:creationId xmlns:a16="http://schemas.microsoft.com/office/drawing/2014/main" id="{51C6120D-D2AB-CF42-16B9-FE22F70A6425}"/>
              </a:ext>
            </a:extLst>
          </p:cNvPr>
          <p:cNvSpPr/>
          <p:nvPr/>
        </p:nvSpPr>
        <p:spPr>
          <a:xfrm>
            <a:off x="4302974" y="2836347"/>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7" name="Rectangle 36">
            <a:extLst>
              <a:ext uri="{FF2B5EF4-FFF2-40B4-BE49-F238E27FC236}">
                <a16:creationId xmlns:a16="http://schemas.microsoft.com/office/drawing/2014/main" id="{8C0AED60-2D72-412C-DE60-1FB2289CEB1C}"/>
              </a:ext>
            </a:extLst>
          </p:cNvPr>
          <p:cNvSpPr/>
          <p:nvPr/>
        </p:nvSpPr>
        <p:spPr>
          <a:xfrm>
            <a:off x="4302974" y="3904621"/>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8" name="Rectangle 37">
            <a:extLst>
              <a:ext uri="{FF2B5EF4-FFF2-40B4-BE49-F238E27FC236}">
                <a16:creationId xmlns:a16="http://schemas.microsoft.com/office/drawing/2014/main" id="{27730119-3524-F2A9-9E9D-BC6281F6CC66}"/>
              </a:ext>
            </a:extLst>
          </p:cNvPr>
          <p:cNvSpPr/>
          <p:nvPr/>
        </p:nvSpPr>
        <p:spPr>
          <a:xfrm>
            <a:off x="4302974" y="4972895"/>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9" name="Rectangle 38">
            <a:extLst>
              <a:ext uri="{FF2B5EF4-FFF2-40B4-BE49-F238E27FC236}">
                <a16:creationId xmlns:a16="http://schemas.microsoft.com/office/drawing/2014/main" id="{0845975A-7F24-FC5C-3F19-A78DF102DF74}"/>
              </a:ext>
            </a:extLst>
          </p:cNvPr>
          <p:cNvSpPr/>
          <p:nvPr/>
        </p:nvSpPr>
        <p:spPr>
          <a:xfrm>
            <a:off x="4302974" y="6041169"/>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0" name="Rectangle 39">
            <a:extLst>
              <a:ext uri="{FF2B5EF4-FFF2-40B4-BE49-F238E27FC236}">
                <a16:creationId xmlns:a16="http://schemas.microsoft.com/office/drawing/2014/main" id="{146EF79E-5D30-5A8E-BF69-C98EF5A7DB87}"/>
              </a:ext>
            </a:extLst>
          </p:cNvPr>
          <p:cNvSpPr/>
          <p:nvPr/>
        </p:nvSpPr>
        <p:spPr>
          <a:xfrm>
            <a:off x="4302974" y="7109441"/>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1" name="Rectangle 40">
            <a:extLst>
              <a:ext uri="{FF2B5EF4-FFF2-40B4-BE49-F238E27FC236}">
                <a16:creationId xmlns:a16="http://schemas.microsoft.com/office/drawing/2014/main" id="{716EE8BF-2EFB-E7C4-05EC-03DF4919197C}"/>
              </a:ext>
            </a:extLst>
          </p:cNvPr>
          <p:cNvSpPr/>
          <p:nvPr/>
        </p:nvSpPr>
        <p:spPr>
          <a:xfrm>
            <a:off x="4302974" y="8181958"/>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2" name="Hexagon 41">
            <a:extLst>
              <a:ext uri="{FF2B5EF4-FFF2-40B4-BE49-F238E27FC236}">
                <a16:creationId xmlns:a16="http://schemas.microsoft.com/office/drawing/2014/main" id="{312E6C2A-250F-6532-E5B6-1CB6AC73BB26}"/>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3" name="Hexagon 42">
            <a:extLst>
              <a:ext uri="{FF2B5EF4-FFF2-40B4-BE49-F238E27FC236}">
                <a16:creationId xmlns:a16="http://schemas.microsoft.com/office/drawing/2014/main" id="{E44393E1-0E0E-A321-0540-26079F468A64}"/>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4" name="Hexagon 43">
            <a:extLst>
              <a:ext uri="{FF2B5EF4-FFF2-40B4-BE49-F238E27FC236}">
                <a16:creationId xmlns:a16="http://schemas.microsoft.com/office/drawing/2014/main" id="{0BF505D8-6EA6-0DB2-AEC1-55D475B7E20A}"/>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5" name="Hexagon 44">
            <a:extLst>
              <a:ext uri="{FF2B5EF4-FFF2-40B4-BE49-F238E27FC236}">
                <a16:creationId xmlns:a16="http://schemas.microsoft.com/office/drawing/2014/main" id="{0381F6A2-8A49-E543-0961-2A718AAA24E7}"/>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6" name="Hexagon 45">
            <a:extLst>
              <a:ext uri="{FF2B5EF4-FFF2-40B4-BE49-F238E27FC236}">
                <a16:creationId xmlns:a16="http://schemas.microsoft.com/office/drawing/2014/main" id="{4344CF7C-3028-7E72-7654-64BE00FDDD2F}"/>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4094858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C25DA4-A1B7-B103-E1B3-59170DB2C692}"/>
              </a:ext>
            </a:extLst>
          </p:cNvPr>
          <p:cNvSpPr txBox="1"/>
          <p:nvPr/>
        </p:nvSpPr>
        <p:spPr>
          <a:xfrm>
            <a:off x="1030515" y="699799"/>
            <a:ext cx="5225142" cy="6339171"/>
          </a:xfrm>
          <a:prstGeom prst="rect">
            <a:avLst/>
          </a:prstGeom>
          <a:noFill/>
        </p:spPr>
        <p:txBody>
          <a:bodyPr wrap="square" rtlCol="0">
            <a:spAutoFit/>
          </a:bodyPr>
          <a:lstStyle/>
          <a:p>
            <a:pPr algn="r" rtl="1">
              <a:lnSpc>
                <a:spcPct val="107000"/>
              </a:lnSpc>
              <a:spcAft>
                <a:spcPts val="800"/>
              </a:spcAft>
            </a:pPr>
            <a:r>
              <a:rPr lang="ar-SA" sz="1100" b="1" dirty="0">
                <a:effectLst/>
                <a:latin typeface="Calibri" panose="020F0502020204030204" pitchFamily="34" charset="0"/>
                <a:ea typeface="Calibri" panose="020F0502020204030204" pitchFamily="34" charset="0"/>
                <a:cs typeface="Calibri" panose="020F0502020204030204" pitchFamily="34" charset="0"/>
              </a:rPr>
              <a:t>عدم الأذى</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وهذا يعني التأكد من أن الإجراءات والتدخلات المصممة لدعم الطفل (وعائلته) لا تعرضهم لمزيد من الأذى. في كل خطوة من خطوات عملية إدارة الحالة ، يجب توخي الحذر لضمان عدم وقوع أي ضرر للأطفال أو أسرهم نتيجة لسلوك أخصائي الحالة أو القرارات المتخذة أو الإجراءات المتخذة نيابة عن الطفل أو الأسرة. يجب أيضًا توخي الحذر لضمان عدم تعرض الأطفال أو العائلات لأي ضرر نتيجة جمع أو تخزين أو مشاركة معلوماتهم. على سبيل المثال ، يجب توخي الحذر لتجنب خلق نزاع بين الأفراد أو العائلات أو المجتمعات ، وجمع المعلومات غير الضرورية التي ، إذا وقعت في الأيدي الخطأ ، يمكن أن تعرض الطفل أو الأسرة لخطر العنف. ما لم يتم توخي الحذر ، فقد يعرض هذا الطفل وعائلته لمزيد من الأذى ، مثل أعمال الانتقام أو العنف.</a:t>
            </a: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algn="r" rtl="1">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إعطاء الأولوية </a:t>
            </a:r>
            <a:r>
              <a:rPr lang="ar-SA" sz="1100" b="1" dirty="0">
                <a:effectLst/>
                <a:latin typeface="Calibri" panose="020F0502020204030204" pitchFamily="34" charset="0"/>
                <a:ea typeface="Calibri" panose="020F0502020204030204" pitchFamily="34" charset="0"/>
                <a:cs typeface="Calibri" panose="020F0502020204030204" pitchFamily="34" charset="0"/>
              </a:rPr>
              <a:t>للمصلحة الفضلى للطفل</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تشمل "مصالح الطفل الفضلى" سلامة الطفل الجسدية والعاطفية (رفاهه</a:t>
            </a:r>
            <a:r>
              <a:rPr lang="ar-SA" sz="1100" dirty="0">
                <a:effectLst/>
                <a:latin typeface="Calibri" panose="020F0502020204030204" pitchFamily="34" charset="0"/>
                <a:ea typeface="Calibri" panose="020F0502020204030204" pitchFamily="34" charset="0"/>
                <a:cs typeface="Calibri" panose="020F0502020204030204" pitchFamily="34" charset="0"/>
              </a:rPr>
              <a:t>م) </a:t>
            </a:r>
            <a:r>
              <a:rPr lang="en-US" sz="1100" dirty="0">
                <a:effectLst/>
                <a:latin typeface="Calibri" panose="020F0502020204030204" pitchFamily="34" charset="0"/>
                <a:ea typeface="Calibri" panose="020F0502020204030204" pitchFamily="34" charset="0"/>
                <a:cs typeface="Calibri" panose="020F0502020204030204" pitchFamily="34" charset="0"/>
              </a:rPr>
              <a:t>وكذلك حقه</a:t>
            </a:r>
            <a:r>
              <a:rPr lang="ar-SA" sz="1100" dirty="0">
                <a:effectLst/>
                <a:latin typeface="Calibri" panose="020F0502020204030204" pitchFamily="34" charset="0"/>
                <a:ea typeface="Calibri" panose="020F0502020204030204" pitchFamily="34" charset="0"/>
                <a:cs typeface="Calibri" panose="020F0502020204030204" pitchFamily="34" charset="0"/>
              </a:rPr>
              <a:t>م</a:t>
            </a:r>
            <a:r>
              <a:rPr lang="en-US" sz="1100" dirty="0">
                <a:effectLst/>
                <a:latin typeface="Calibri" panose="020F0502020204030204" pitchFamily="34" charset="0"/>
                <a:ea typeface="Calibri" panose="020F0502020204030204" pitchFamily="34" charset="0"/>
                <a:cs typeface="Calibri" panose="020F0502020204030204" pitchFamily="34" charset="0"/>
              </a:rPr>
              <a:t> في النمو الإيجابي. تماشياً مع المادة </a:t>
            </a:r>
            <a:r>
              <a:rPr lang="ar-SA" sz="1100" dirty="0">
                <a:effectLst/>
                <a:latin typeface="Calibri" panose="020F0502020204030204" pitchFamily="34" charset="0"/>
                <a:ea typeface="Calibri" panose="020F0502020204030204" pitchFamily="34" charset="0"/>
                <a:cs typeface="Calibri" panose="020F0502020204030204" pitchFamily="34" charset="0"/>
              </a:rPr>
              <a:t>٣</a:t>
            </a:r>
            <a:r>
              <a:rPr lang="en-US" sz="1100" dirty="0">
                <a:effectLst/>
                <a:latin typeface="Calibri" panose="020F0502020204030204" pitchFamily="34" charset="0"/>
                <a:ea typeface="Calibri" panose="020F0502020204030204" pitchFamily="34" charset="0"/>
                <a:cs typeface="Calibri" panose="020F0502020204030204" pitchFamily="34" charset="0"/>
              </a:rPr>
              <a:t> من اتفاقية الأمم المتحدة لحقوق الطفل، يجب أن توفر المصالح الفضلى للطفل الأساس لجميع القرارات والإجراءات المتخذة ، والطريقة التي يتفاعل بها مقدم</a:t>
            </a:r>
            <a:r>
              <a:rPr lang="ar-SA" sz="1100" dirty="0">
                <a:effectLst/>
                <a:latin typeface="Calibri" panose="020F0502020204030204" pitchFamily="34" charset="0"/>
                <a:ea typeface="Calibri" panose="020F0502020204030204" pitchFamily="34" charset="0"/>
                <a:cs typeface="Calibri" panose="020F0502020204030204" pitchFamily="34" charset="0"/>
              </a:rPr>
              <a:t>ي</a:t>
            </a:r>
            <a:r>
              <a:rPr lang="en-US" sz="1100" dirty="0">
                <a:effectLst/>
                <a:latin typeface="Calibri" panose="020F0502020204030204" pitchFamily="34" charset="0"/>
                <a:ea typeface="Calibri" panose="020F0502020204030204" pitchFamily="34" charset="0"/>
                <a:cs typeface="Calibri" panose="020F0502020204030204" pitchFamily="34" charset="0"/>
              </a:rPr>
              <a:t> الخدمات مع الأطفال و</a:t>
            </a:r>
            <a:r>
              <a:rPr lang="ar-SA"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effectLst/>
                <a:latin typeface="Calibri" panose="020F0502020204030204" pitchFamily="34" charset="0"/>
                <a:ea typeface="Calibri" panose="020F0502020204030204" pitchFamily="34" charset="0"/>
                <a:cs typeface="Calibri" panose="020F0502020204030204" pitchFamily="34" charset="0"/>
              </a:rPr>
              <a:t>عائلات</a:t>
            </a:r>
            <a:r>
              <a:rPr lang="ar-SA" sz="1100" dirty="0">
                <a:effectLst/>
                <a:latin typeface="Calibri" panose="020F0502020204030204" pitchFamily="34" charset="0"/>
                <a:ea typeface="Calibri" panose="020F0502020204030204" pitchFamily="34" charset="0"/>
                <a:cs typeface="Calibri" panose="020F0502020204030204" pitchFamily="34" charset="0"/>
              </a:rPr>
              <a:t>هم</a:t>
            </a:r>
            <a:r>
              <a:rPr lang="en-US" sz="1100" dirty="0">
                <a:effectLst/>
                <a:latin typeface="Calibri" panose="020F0502020204030204" pitchFamily="34" charset="0"/>
                <a:ea typeface="Calibri" panose="020F0502020204030204" pitchFamily="34" charset="0"/>
                <a:cs typeface="Calibri" panose="020F0502020204030204" pitchFamily="34" charset="0"/>
              </a:rPr>
              <a:t>. يجب على </a:t>
            </a:r>
            <a:r>
              <a:rPr lang="ar-SA" sz="1100" dirty="0">
                <a:effectLst/>
                <a:latin typeface="Calibri" panose="020F0502020204030204" pitchFamily="34" charset="0"/>
                <a:ea typeface="Calibri" panose="020F0502020204030204" pitchFamily="34" charset="0"/>
                <a:cs typeface="Calibri" panose="020F0502020204030204" pitchFamily="34" charset="0"/>
              </a:rPr>
              <a:t>أخصائيي الحالة </a:t>
            </a:r>
            <a:r>
              <a:rPr lang="en-US" sz="1100" dirty="0">
                <a:effectLst/>
                <a:latin typeface="Calibri" panose="020F0502020204030204" pitchFamily="34" charset="0"/>
                <a:ea typeface="Calibri" panose="020F0502020204030204" pitchFamily="34" charset="0"/>
                <a:cs typeface="Calibri" panose="020F0502020204030204" pitchFamily="34" charset="0"/>
              </a:rPr>
              <a:t>والمشرفين عليهم تقييم مخاطر وموارد الطفل وبيئته باستمرار ، بالإضافة إلى النتائج الإيجابية والسلبية للإجراءات ، ومناقشتها مع الطفل ومقدمي الرعاية عند اتخاذ القرارات. الإجراء الأقل ضررًا هو الإجراء المفضل.</a:t>
            </a: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يجب أن تضمن جميع الإجراءات عدم المساس بحقوق الطفل في السلامة والنمو المستمر. يجب أن يوجه مبدأ المصالح الفضلى جميع القرارات المتخذة أثناء عملية إدارة الحالة. في كثير من الأحيان في حماية الطفل ، لا يوجد حل "مثالي" واحد ممكن ، بل بالأحرى سلسلة من الخيارات المقبولة إلى حد ما والتي يجب أن تكون متوازنة مع مصالح الطفل الفضلى.</a:t>
            </a:r>
          </a:p>
          <a:p>
            <a:pPr algn="r" rtl="1">
              <a:lnSpc>
                <a:spcPct val="107000"/>
              </a:lnSpc>
              <a:spcAft>
                <a:spcPts val="80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عدم التمييز</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يعني الالتزام بمبدأ عدم التمييز ضمان عدم التمييز ضد الأطفال </a:t>
            </a:r>
            <a:r>
              <a:rPr lang="ar-SA" sz="1100" dirty="0">
                <a:effectLst/>
                <a:latin typeface="Calibri" panose="020F0502020204030204" pitchFamily="34" charset="0"/>
                <a:ea typeface="Calibri" panose="020F0502020204030204" pitchFamily="34" charset="0"/>
                <a:cs typeface="Calibri" panose="020F0502020204030204" pitchFamily="34" charset="0"/>
              </a:rPr>
              <a:t>(معاملتهم معاملة سيئة أو حرمانهم من الخدمات)</a:t>
            </a:r>
            <a:r>
              <a:rPr lang="en-US" sz="1100" dirty="0">
                <a:effectLst/>
                <a:latin typeface="Calibri" panose="020F0502020204030204" pitchFamily="34" charset="0"/>
                <a:ea typeface="Calibri" panose="020F0502020204030204" pitchFamily="34" charset="0"/>
                <a:cs typeface="Calibri" panose="020F0502020204030204" pitchFamily="34" charset="0"/>
              </a:rPr>
              <a:t> بسبب خصائصهم الفردية أو المجموعة التي ينتمون إليها (على سبيل المثال ، الجنس ، والعمر ، والخلفية الاجتماعية والاقتصادية ، والعرق ، والدين ، و</a:t>
            </a:r>
            <a:r>
              <a:rPr lang="ar-SA" sz="1100" dirty="0">
                <a:effectLst/>
                <a:latin typeface="Calibri" panose="020F0502020204030204" pitchFamily="34" charset="0"/>
                <a:ea typeface="Calibri" panose="020F0502020204030204" pitchFamily="34" charset="0"/>
                <a:cs typeface="Calibri" panose="020F0502020204030204" pitchFamily="34" charset="0"/>
              </a:rPr>
              <a:t> الأصل الإثني</a:t>
            </a:r>
            <a:r>
              <a:rPr lang="en-US" sz="1100" dirty="0">
                <a:effectLst/>
                <a:latin typeface="Calibri" panose="020F0502020204030204" pitchFamily="34" charset="0"/>
                <a:ea typeface="Calibri" panose="020F0502020204030204" pitchFamily="34" charset="0"/>
                <a:cs typeface="Calibri" panose="020F0502020204030204" pitchFamily="34" charset="0"/>
              </a:rPr>
              <a:t> أو الإعاقة أو التوجه الجنسي أو الهوية الجنسية). يجب أن يتلقى الأطفال الذين يحتاجون إلى خدمات الحماية المساعدة من الوكالات و</a:t>
            </a:r>
            <a:r>
              <a:rPr lang="ar-SA" sz="1100" dirty="0">
                <a:effectLst/>
                <a:latin typeface="Calibri" panose="020F0502020204030204" pitchFamily="34" charset="0"/>
                <a:ea typeface="Calibri" panose="020F0502020204030204" pitchFamily="34" charset="0"/>
                <a:cs typeface="Calibri" panose="020F0502020204030204" pitchFamily="34" charset="0"/>
              </a:rPr>
              <a:t>أ</a:t>
            </a:r>
            <a:r>
              <a:rPr lang="en-US" sz="1100" dirty="0">
                <a:effectLst/>
                <a:latin typeface="Calibri" panose="020F0502020204030204" pitchFamily="34" charset="0"/>
                <a:ea typeface="Calibri" panose="020F0502020204030204" pitchFamily="34" charset="0"/>
                <a:cs typeface="Calibri" panose="020F0502020204030204" pitchFamily="34" charset="0"/>
              </a:rPr>
              <a:t>خصائيي</a:t>
            </a:r>
            <a:r>
              <a:rPr lang="ar-SA" sz="1100" dirty="0">
                <a:effectLst/>
                <a:latin typeface="Calibri" panose="020F0502020204030204" pitchFamily="34" charset="0"/>
                <a:ea typeface="Calibri" panose="020F0502020204030204" pitchFamily="34" charset="0"/>
                <a:cs typeface="Calibri" panose="020F0502020204030204" pitchFamily="34" charset="0"/>
              </a:rPr>
              <a:t> الحالة</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ar-SA" sz="1100" dirty="0">
                <a:effectLst/>
                <a:latin typeface="Calibri" panose="020F0502020204030204" pitchFamily="34" charset="0"/>
                <a:ea typeface="Calibri" panose="020F0502020204030204" pitchFamily="34" charset="0"/>
                <a:cs typeface="Calibri" panose="020F0502020204030204" pitchFamily="34" charset="0"/>
              </a:rPr>
              <a:t>المدربين و ذو المهارات </a:t>
            </a:r>
            <a:r>
              <a:rPr lang="en-US" sz="1100" dirty="0">
                <a:effectLst/>
                <a:latin typeface="Calibri" panose="020F0502020204030204" pitchFamily="34" charset="0"/>
                <a:ea typeface="Calibri" panose="020F0502020204030204" pitchFamily="34" charset="0"/>
                <a:cs typeface="Calibri" panose="020F0502020204030204" pitchFamily="34" charset="0"/>
              </a:rPr>
              <a:t>لتكوين علاقات محترمة وغير تمييزية معهم ، ومعاملتهم برحمة وتعاطف ورعاية. يجب أن يعمل موظفو إدارة الحالة بنشاط </a:t>
            </a:r>
            <a:r>
              <a:rPr lang="ar-SA" sz="1100" dirty="0">
                <a:effectLst/>
                <a:latin typeface="Calibri" panose="020F0502020204030204" pitchFamily="34" charset="0"/>
                <a:ea typeface="Calibri" panose="020F0502020204030204" pitchFamily="34" charset="0"/>
                <a:cs typeface="Calibri" panose="020F0502020204030204" pitchFamily="34" charset="0"/>
              </a:rPr>
              <a:t>على عدم إصدار الأحكام  </a:t>
            </a:r>
            <a:r>
              <a:rPr lang="en-US" sz="1100" dirty="0">
                <a:effectLst/>
                <a:latin typeface="Calibri" panose="020F0502020204030204" pitchFamily="34" charset="0"/>
                <a:ea typeface="Calibri" panose="020F0502020204030204" pitchFamily="34" charset="0"/>
                <a:cs typeface="Calibri" panose="020F0502020204030204" pitchFamily="34" charset="0"/>
              </a:rPr>
              <a:t>و</a:t>
            </a:r>
            <a:r>
              <a:rPr lang="ar-SA" sz="1100" dirty="0">
                <a:effectLst/>
                <a:latin typeface="Calibri" panose="020F0502020204030204" pitchFamily="34" charset="0"/>
                <a:ea typeface="Calibri" panose="020F0502020204030204" pitchFamily="34" charset="0"/>
                <a:cs typeface="Calibri" panose="020F0502020204030204" pitchFamily="34" charset="0"/>
              </a:rPr>
              <a:t> أن </a:t>
            </a:r>
            <a:r>
              <a:rPr lang="en-US" sz="1100" dirty="0">
                <a:effectLst/>
                <a:latin typeface="Calibri" panose="020F0502020204030204" pitchFamily="34" charset="0"/>
                <a:ea typeface="Calibri" panose="020F0502020204030204" pitchFamily="34" charset="0"/>
                <a:cs typeface="Calibri" panose="020F0502020204030204" pitchFamily="34" charset="0"/>
              </a:rPr>
              <a:t>يتجنبوا اللغة السلبية / </a:t>
            </a:r>
            <a:r>
              <a:rPr lang="ar-SA" sz="1100" dirty="0">
                <a:effectLst/>
                <a:latin typeface="Calibri" panose="020F0502020204030204" pitchFamily="34" charset="0"/>
                <a:ea typeface="Calibri" panose="020F0502020204030204" pitchFamily="34" charset="0"/>
                <a:cs typeface="Calibri" panose="020F0502020204030204" pitchFamily="34" charset="0"/>
              </a:rPr>
              <a:t>إصدار </a:t>
            </a:r>
            <a:r>
              <a:rPr lang="en-US" sz="1100" dirty="0">
                <a:effectLst/>
                <a:latin typeface="Calibri" panose="020F0502020204030204" pitchFamily="34" charset="0"/>
                <a:ea typeface="Calibri" panose="020F0502020204030204" pitchFamily="34" charset="0"/>
                <a:cs typeface="Calibri" panose="020F0502020204030204" pitchFamily="34" charset="0"/>
              </a:rPr>
              <a:t>الأحكام في عملهم. </a:t>
            </a:r>
            <a:r>
              <a:rPr lang="ar-SA" sz="1100" dirty="0">
                <a:effectLst/>
                <a:latin typeface="Calibri" panose="020F0502020204030204" pitchFamily="34" charset="0"/>
                <a:ea typeface="Calibri" panose="020F0502020204030204" pitchFamily="34" charset="0"/>
                <a:cs typeface="Calibri" panose="020F0502020204030204" pitchFamily="34" charset="0"/>
              </a:rPr>
              <a:t>وينبغي للوكالات وأخصائيي الحالة التصدي للتمييز، بما في ذلك السياسات والممارسات التي تعزز التمييز، سواء كانوا منخرطين في أنشطة التوعية أو المنع أو الاستجابة.</a:t>
            </a:r>
            <a:endParaRPr lang="en-US" sz="1100" dirty="0">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4585B82B-2D0C-47C2-C847-F5A113F35076}"/>
              </a:ext>
            </a:extLst>
          </p:cNvPr>
          <p:cNvGrpSpPr/>
          <p:nvPr/>
        </p:nvGrpSpPr>
        <p:grpSpPr>
          <a:xfrm>
            <a:off x="6269095" y="699799"/>
            <a:ext cx="273729" cy="286032"/>
            <a:chOff x="7345680" y="2484120"/>
            <a:chExt cx="904240" cy="944880"/>
          </a:xfrm>
        </p:grpSpPr>
        <p:sp>
          <p:nvSpPr>
            <p:cNvPr id="10" name="Oval 9">
              <a:extLst>
                <a:ext uri="{FF2B5EF4-FFF2-40B4-BE49-F238E27FC236}">
                  <a16:creationId xmlns:a16="http://schemas.microsoft.com/office/drawing/2014/main" id="{8D1F29E9-897D-A0EC-4FE4-54BC79DA3263}"/>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L-Shape 10">
              <a:extLst>
                <a:ext uri="{FF2B5EF4-FFF2-40B4-BE49-F238E27FC236}">
                  <a16:creationId xmlns:a16="http://schemas.microsoft.com/office/drawing/2014/main" id="{CAC38475-9A5E-066F-CD44-67DBF95E242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2" name="Group 11">
            <a:extLst>
              <a:ext uri="{FF2B5EF4-FFF2-40B4-BE49-F238E27FC236}">
                <a16:creationId xmlns:a16="http://schemas.microsoft.com/office/drawing/2014/main" id="{8F80102E-CBE4-5927-665C-C112414FD75A}"/>
              </a:ext>
            </a:extLst>
          </p:cNvPr>
          <p:cNvGrpSpPr/>
          <p:nvPr/>
        </p:nvGrpSpPr>
        <p:grpSpPr>
          <a:xfrm>
            <a:off x="6255657" y="2661153"/>
            <a:ext cx="273729" cy="286032"/>
            <a:chOff x="7345680" y="2484120"/>
            <a:chExt cx="904240" cy="944880"/>
          </a:xfrm>
        </p:grpSpPr>
        <p:sp>
          <p:nvSpPr>
            <p:cNvPr id="13" name="Oval 12">
              <a:extLst>
                <a:ext uri="{FF2B5EF4-FFF2-40B4-BE49-F238E27FC236}">
                  <a16:creationId xmlns:a16="http://schemas.microsoft.com/office/drawing/2014/main" id="{6390F3F3-7613-CC19-BE29-7D6E5668650D}"/>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L-Shape 13">
              <a:extLst>
                <a:ext uri="{FF2B5EF4-FFF2-40B4-BE49-F238E27FC236}">
                  <a16:creationId xmlns:a16="http://schemas.microsoft.com/office/drawing/2014/main" id="{6AF1713C-09B7-4C77-FCE7-B03FAF5E0624}"/>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5" name="Group 14">
            <a:extLst>
              <a:ext uri="{FF2B5EF4-FFF2-40B4-BE49-F238E27FC236}">
                <a16:creationId xmlns:a16="http://schemas.microsoft.com/office/drawing/2014/main" id="{60B881F1-46DC-C52C-9EC6-9CC5DCA0E8FD}"/>
              </a:ext>
            </a:extLst>
          </p:cNvPr>
          <p:cNvGrpSpPr/>
          <p:nvPr/>
        </p:nvGrpSpPr>
        <p:grpSpPr>
          <a:xfrm>
            <a:off x="6255656" y="5184143"/>
            <a:ext cx="273729" cy="286032"/>
            <a:chOff x="7345680" y="2484120"/>
            <a:chExt cx="904240" cy="944880"/>
          </a:xfrm>
        </p:grpSpPr>
        <p:sp>
          <p:nvSpPr>
            <p:cNvPr id="16" name="Oval 15">
              <a:extLst>
                <a:ext uri="{FF2B5EF4-FFF2-40B4-BE49-F238E27FC236}">
                  <a16:creationId xmlns:a16="http://schemas.microsoft.com/office/drawing/2014/main" id="{605EEDD8-6C0F-A1A9-3685-7BDB32DD9D81}"/>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7" name="L-Shape 16">
              <a:extLst>
                <a:ext uri="{FF2B5EF4-FFF2-40B4-BE49-F238E27FC236}">
                  <a16:creationId xmlns:a16="http://schemas.microsoft.com/office/drawing/2014/main" id="{39768554-D463-B8E6-CD25-60CEF720F782}"/>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8" name="Hexagon 17">
            <a:extLst>
              <a:ext uri="{FF2B5EF4-FFF2-40B4-BE49-F238E27FC236}">
                <a16:creationId xmlns:a16="http://schemas.microsoft.com/office/drawing/2014/main" id="{1AAAEF9B-AAF8-2FE4-171F-B04548BF770E}"/>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9" name="Hexagon 18">
            <a:extLst>
              <a:ext uri="{FF2B5EF4-FFF2-40B4-BE49-F238E27FC236}">
                <a16:creationId xmlns:a16="http://schemas.microsoft.com/office/drawing/2014/main" id="{A68E09C4-C331-1C22-9DF0-D0616EF54A09}"/>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Hexagon 19">
            <a:extLst>
              <a:ext uri="{FF2B5EF4-FFF2-40B4-BE49-F238E27FC236}">
                <a16:creationId xmlns:a16="http://schemas.microsoft.com/office/drawing/2014/main" id="{28DDE05B-4FB4-5939-AB6B-5A3483969F16}"/>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1" name="Hexagon 20">
            <a:extLst>
              <a:ext uri="{FF2B5EF4-FFF2-40B4-BE49-F238E27FC236}">
                <a16:creationId xmlns:a16="http://schemas.microsoft.com/office/drawing/2014/main" id="{F6CB05DC-7795-B323-0DFB-C50D70B00430}"/>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Hexagon 23">
            <a:extLst>
              <a:ext uri="{FF2B5EF4-FFF2-40B4-BE49-F238E27FC236}">
                <a16:creationId xmlns:a16="http://schemas.microsoft.com/office/drawing/2014/main" id="{C1B1CE4E-3468-4E89-2A84-49EF509F97E2}"/>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102819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6C19FF-A792-739B-F0C8-4962668D1B84}"/>
              </a:ext>
            </a:extLst>
          </p:cNvPr>
          <p:cNvSpPr/>
          <p:nvPr/>
        </p:nvSpPr>
        <p:spPr>
          <a:xfrm>
            <a:off x="0" y="-1"/>
            <a:ext cx="6858000" cy="167499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 name="TextBox 2">
            <a:extLst>
              <a:ext uri="{FF2B5EF4-FFF2-40B4-BE49-F238E27FC236}">
                <a16:creationId xmlns:a16="http://schemas.microsoft.com/office/drawing/2014/main" id="{AD3E311C-85C1-B329-F0CF-959FB1E8FEAB}"/>
              </a:ext>
            </a:extLst>
          </p:cNvPr>
          <p:cNvSpPr txBox="1"/>
          <p:nvPr/>
        </p:nvSpPr>
        <p:spPr>
          <a:xfrm>
            <a:off x="1608830" y="2234507"/>
            <a:ext cx="2454242" cy="646331"/>
          </a:xfrm>
          <a:prstGeom prst="rect">
            <a:avLst/>
          </a:prstGeom>
          <a:noFill/>
        </p:spPr>
        <p:txBody>
          <a:bodyPr wrap="square">
            <a:spAutoFit/>
          </a:bodyPr>
          <a:lstStyle/>
          <a:p>
            <a:pPr marL="0" indent="0" algn="r" rtl="1">
              <a:buNone/>
            </a:pPr>
            <a:r>
              <a:rPr lang="ar-SA" sz="1200" b="1" dirty="0">
                <a:latin typeface="Calibri" panose="020F0502020204030204" pitchFamily="34" charset="0"/>
                <a:ea typeface="Calibri" panose="020F0502020204030204" pitchFamily="34" charset="0"/>
                <a:cs typeface="Calibri" panose="020F0502020204030204" pitchFamily="34" charset="0"/>
              </a:rPr>
              <a:t>ال</a:t>
            </a:r>
            <a:r>
              <a:rPr lang="en-US" sz="1200" b="1" dirty="0">
                <a:latin typeface="Calibri" panose="020F0502020204030204" pitchFamily="34" charset="0"/>
                <a:ea typeface="Calibri" panose="020F0502020204030204" pitchFamily="34" charset="0"/>
                <a:cs typeface="Calibri" panose="020F0502020204030204" pitchFamily="34" charset="0"/>
              </a:rPr>
              <a:t>وحدة </a:t>
            </a:r>
            <a:r>
              <a:rPr lang="ar-SA" sz="1200" b="1" dirty="0">
                <a:latin typeface="Calibri" panose="020F0502020204030204" pitchFamily="34" charset="0"/>
                <a:ea typeface="Calibri" panose="020F0502020204030204" pitchFamily="34" charset="0"/>
                <a:cs typeface="Calibri" panose="020F0502020204030204" pitchFamily="34" charset="0"/>
              </a:rPr>
              <a:t>١</a:t>
            </a:r>
            <a:r>
              <a:rPr lang="en-US" sz="1200" b="1" dirty="0">
                <a:latin typeface="Calibri" panose="020F0502020204030204" pitchFamily="34" charset="0"/>
                <a:ea typeface="Calibri" panose="020F0502020204030204" pitchFamily="34" charset="0"/>
                <a:cs typeface="Calibri" panose="020F0502020204030204" pitchFamily="34" charset="0"/>
              </a:rPr>
              <a:t>:</a:t>
            </a:r>
            <a:br>
              <a:rPr lang="en-US" sz="1200" b="1" dirty="0">
                <a:latin typeface="Calibri" panose="020F0502020204030204" pitchFamily="34" charset="0"/>
                <a:ea typeface="Calibri" panose="020F0502020204030204" pitchFamily="34" charset="0"/>
                <a:cs typeface="Calibri" panose="020F0502020204030204" pitchFamily="34" charset="0"/>
              </a:rPr>
            </a:br>
            <a:r>
              <a:rPr lang="en-US" sz="1200" dirty="0">
                <a:latin typeface="Calibri" panose="020F0502020204030204" pitchFamily="34" charset="0"/>
                <a:ea typeface="Calibri" panose="020F0502020204030204" pitchFamily="34" charset="0"/>
                <a:cs typeface="Calibri" panose="020F0502020204030204" pitchFamily="34" charset="0"/>
              </a:rPr>
              <a:t>الكفاءات الأساسية لإدارة الحالة</a:t>
            </a:r>
          </a:p>
          <a:p>
            <a:pPr marL="0" indent="0" algn="r" rtl="1">
              <a:buNone/>
            </a:pPr>
            <a:r>
              <a:rPr lang="en-US" sz="1200" i="1" dirty="0">
                <a:latin typeface="Calibri" panose="020F0502020204030204" pitchFamily="34" charset="0"/>
                <a:ea typeface="Calibri" panose="020F0502020204030204" pitchFamily="34" charset="0"/>
                <a:cs typeface="Calibri" panose="020F0502020204030204" pitchFamily="34" charset="0"/>
              </a:rPr>
              <a:t>الصفحة </a:t>
            </a:r>
            <a:r>
              <a:rPr lang="ar-SA" sz="1200" i="1" dirty="0">
                <a:latin typeface="Calibri" panose="020F0502020204030204" pitchFamily="34" charset="0"/>
                <a:ea typeface="Calibri" panose="020F0502020204030204" pitchFamily="34" charset="0"/>
                <a:cs typeface="Calibri" panose="020F0502020204030204" pitchFamily="34" charset="0"/>
              </a:rPr>
              <a:t>٣</a:t>
            </a:r>
            <a:endParaRPr lang="en-US" sz="1200" i="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3865770-D2E5-EFE4-6D7A-CD41C123513F}"/>
              </a:ext>
            </a:extLst>
          </p:cNvPr>
          <p:cNvSpPr txBox="1"/>
          <p:nvPr/>
        </p:nvSpPr>
        <p:spPr>
          <a:xfrm>
            <a:off x="1608830" y="4782147"/>
            <a:ext cx="2454242" cy="646331"/>
          </a:xfrm>
          <a:prstGeom prst="rect">
            <a:avLst/>
          </a:prstGeom>
          <a:noFill/>
        </p:spPr>
        <p:txBody>
          <a:bodyPr wrap="square">
            <a:spAutoFit/>
          </a:bodyPr>
          <a:lstStyle/>
          <a:p>
            <a:pPr algn="r" rtl="1"/>
            <a:r>
              <a:rPr lang="en-US" sz="1200" b="1" dirty="0">
                <a:latin typeface="Calibri" panose="020F0502020204030204" pitchFamily="34" charset="0"/>
                <a:ea typeface="Calibri" panose="020F0502020204030204" pitchFamily="34" charset="0"/>
                <a:cs typeface="Calibri" panose="020F0502020204030204" pitchFamily="34" charset="0"/>
              </a:rPr>
              <a:t>الوحدة </a:t>
            </a:r>
            <a:r>
              <a:rPr lang="ar-SA" sz="1200" b="1" dirty="0">
                <a:latin typeface="Calibri" panose="020F0502020204030204" pitchFamily="34" charset="0"/>
                <a:ea typeface="Calibri" panose="020F0502020204030204" pitchFamily="34" charset="0"/>
                <a:cs typeface="Calibri" panose="020F0502020204030204" pitchFamily="34" charset="0"/>
              </a:rPr>
              <a:t>٣</a:t>
            </a:r>
            <a:r>
              <a:rPr lang="en-US" sz="1200" b="1" dirty="0">
                <a:latin typeface="Calibri" panose="020F0502020204030204" pitchFamily="34" charset="0"/>
                <a:ea typeface="Calibri" panose="020F0502020204030204" pitchFamily="34" charset="0"/>
                <a:cs typeface="Calibri" panose="020F0502020204030204" pitchFamily="34" charset="0"/>
              </a:rPr>
              <a:t>:</a:t>
            </a:r>
            <a:br>
              <a:rPr lang="en-US" sz="1200" b="1" dirty="0">
                <a:latin typeface="Calibri" panose="020F0502020204030204" pitchFamily="34" charset="0"/>
                <a:ea typeface="Calibri" panose="020F0502020204030204" pitchFamily="34" charset="0"/>
                <a:cs typeface="Calibri" panose="020F0502020204030204" pitchFamily="34" charset="0"/>
              </a:rPr>
            </a:br>
            <a:r>
              <a:rPr lang="en-US" sz="1200" dirty="0">
                <a:latin typeface="Calibri" panose="020F0502020204030204" pitchFamily="34" charset="0"/>
                <a:ea typeface="Open Sans" panose="020B0606030504020204" pitchFamily="34" charset="0"/>
                <a:cs typeface="Calibri" panose="020F0502020204030204" pitchFamily="34" charset="0"/>
              </a:rPr>
              <a:t>الكفاءات الشخصية </a:t>
            </a:r>
            <a:r>
              <a:rPr lang="ar-SA" sz="1200" dirty="0">
                <a:latin typeface="Calibri" panose="020F0502020204030204" pitchFamily="34" charset="0"/>
                <a:ea typeface="Open Sans" panose="020B0606030504020204" pitchFamily="34" charset="0"/>
                <a:cs typeface="Calibri" panose="020F0502020204030204" pitchFamily="34" charset="0"/>
              </a:rPr>
              <a:t>( الجزء ٢)</a:t>
            </a:r>
            <a:endParaRPr lang="en-US" sz="1200" dirty="0">
              <a:latin typeface="Calibri" panose="020F0502020204030204" pitchFamily="34" charset="0"/>
              <a:ea typeface="Open Sans" panose="020B0606030504020204" pitchFamily="34" charset="0"/>
              <a:cs typeface="Calibri" panose="020F0502020204030204" pitchFamily="34" charset="0"/>
            </a:endParaRPr>
          </a:p>
          <a:p>
            <a:pPr algn="r" rtl="1"/>
            <a:r>
              <a:rPr lang="en-US" sz="1200" i="1" dirty="0">
                <a:latin typeface="Calibri" panose="020F0502020204030204" pitchFamily="34" charset="0"/>
                <a:ea typeface="Calibri" panose="020F0502020204030204" pitchFamily="34" charset="0"/>
                <a:cs typeface="Calibri" panose="020F0502020204030204" pitchFamily="34" charset="0"/>
              </a:rPr>
              <a:t>الصفحة </a:t>
            </a:r>
            <a:r>
              <a:rPr lang="ar-SA" sz="1200" i="1" dirty="0">
                <a:latin typeface="Calibri" panose="020F0502020204030204" pitchFamily="34" charset="0"/>
                <a:ea typeface="Calibri" panose="020F0502020204030204" pitchFamily="34" charset="0"/>
                <a:cs typeface="Calibri" panose="020F0502020204030204" pitchFamily="34" charset="0"/>
              </a:rPr>
              <a:t>٣٦</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79B66AA-346F-28EE-D4D7-65CD64A5A4BC}"/>
              </a:ext>
            </a:extLst>
          </p:cNvPr>
          <p:cNvSpPr txBox="1"/>
          <p:nvPr/>
        </p:nvSpPr>
        <p:spPr>
          <a:xfrm>
            <a:off x="1608829" y="3573223"/>
            <a:ext cx="2329201" cy="646331"/>
          </a:xfrm>
          <a:prstGeom prst="rect">
            <a:avLst/>
          </a:prstGeom>
          <a:noFill/>
        </p:spPr>
        <p:txBody>
          <a:bodyPr wrap="square">
            <a:spAutoFit/>
          </a:bodyPr>
          <a:lstStyle/>
          <a:p>
            <a:pPr algn="r" rtl="1"/>
            <a:r>
              <a:rPr lang="en-US" sz="1200" b="1" dirty="0">
                <a:latin typeface="Calibri" panose="020F0502020204030204" pitchFamily="34" charset="0"/>
                <a:ea typeface="Calibri" panose="020F0502020204030204" pitchFamily="34" charset="0"/>
                <a:cs typeface="Calibri" panose="020F0502020204030204" pitchFamily="34" charset="0"/>
              </a:rPr>
              <a:t>الوحدة </a:t>
            </a:r>
            <a:r>
              <a:rPr lang="ar-SA" sz="1200" b="1" dirty="0">
                <a:latin typeface="Calibri" panose="020F0502020204030204" pitchFamily="34" charset="0"/>
                <a:ea typeface="Calibri" panose="020F0502020204030204" pitchFamily="34" charset="0"/>
                <a:cs typeface="Calibri" panose="020F0502020204030204" pitchFamily="34" charset="0"/>
              </a:rPr>
              <a:t>٢</a:t>
            </a:r>
            <a:r>
              <a:rPr lang="en-US" sz="1200" b="1" dirty="0">
                <a:latin typeface="Calibri" panose="020F0502020204030204" pitchFamily="34" charset="0"/>
                <a:ea typeface="Calibri" panose="020F0502020204030204" pitchFamily="34" charset="0"/>
                <a:cs typeface="Calibri" panose="020F0502020204030204" pitchFamily="34" charset="0"/>
              </a:rPr>
              <a:t>:</a:t>
            </a:r>
            <a:br>
              <a:rPr lang="en-US" sz="1200" b="1" dirty="0">
                <a:latin typeface="Calibri" panose="020F0502020204030204" pitchFamily="34" charset="0"/>
                <a:ea typeface="Calibri" panose="020F0502020204030204" pitchFamily="34" charset="0"/>
                <a:cs typeface="Calibri" panose="020F0502020204030204" pitchFamily="34" charset="0"/>
              </a:rPr>
            </a:br>
            <a:r>
              <a:rPr lang="en-US" sz="1200" dirty="0">
                <a:latin typeface="Calibri" panose="020F0502020204030204" pitchFamily="34" charset="0"/>
                <a:ea typeface="Open Sans" panose="020B0606030504020204" pitchFamily="34" charset="0"/>
                <a:cs typeface="Calibri" panose="020F0502020204030204" pitchFamily="34" charset="0"/>
              </a:rPr>
              <a:t>الكفاءات الشخصية </a:t>
            </a:r>
            <a:r>
              <a:rPr lang="ar-SA" sz="1200" dirty="0">
                <a:latin typeface="Calibri" panose="020F0502020204030204" pitchFamily="34" charset="0"/>
                <a:ea typeface="Open Sans" panose="020B0606030504020204" pitchFamily="34" charset="0"/>
                <a:cs typeface="Calibri" panose="020F0502020204030204" pitchFamily="34" charset="0"/>
              </a:rPr>
              <a:t>( الجزء ١)</a:t>
            </a:r>
            <a:endParaRPr lang="en-US" sz="1200" dirty="0">
              <a:latin typeface="Calibri" panose="020F0502020204030204" pitchFamily="34" charset="0"/>
              <a:ea typeface="Open Sans" panose="020B0606030504020204" pitchFamily="34" charset="0"/>
              <a:cs typeface="Calibri" panose="020F0502020204030204" pitchFamily="34" charset="0"/>
            </a:endParaRPr>
          </a:p>
          <a:p>
            <a:pPr algn="r" rtl="1"/>
            <a:r>
              <a:rPr lang="en-US" sz="1200" i="1" dirty="0">
                <a:latin typeface="Calibri" panose="020F0502020204030204" pitchFamily="34" charset="0"/>
                <a:ea typeface="Calibri" panose="020F0502020204030204" pitchFamily="34" charset="0"/>
                <a:cs typeface="Calibri" panose="020F0502020204030204" pitchFamily="34" charset="0"/>
              </a:rPr>
              <a:t>الصفحة </a:t>
            </a:r>
            <a:r>
              <a:rPr lang="ar-SA" sz="1200" i="1" dirty="0">
                <a:latin typeface="Calibri" panose="020F0502020204030204" pitchFamily="34" charset="0"/>
                <a:ea typeface="Calibri" panose="020F0502020204030204" pitchFamily="34" charset="0"/>
                <a:cs typeface="Calibri" panose="020F0502020204030204" pitchFamily="34" charset="0"/>
              </a:rPr>
              <a:t>٢٥</a:t>
            </a:r>
            <a:endParaRPr lang="en-US" sz="1200" i="1"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0A26CBE-0242-EC14-4339-A18DAC1CDDDA}"/>
              </a:ext>
            </a:extLst>
          </p:cNvPr>
          <p:cNvSpPr txBox="1"/>
          <p:nvPr/>
        </p:nvSpPr>
        <p:spPr>
          <a:xfrm>
            <a:off x="1608829" y="5993471"/>
            <a:ext cx="2329201" cy="646331"/>
          </a:xfrm>
          <a:prstGeom prst="rect">
            <a:avLst/>
          </a:prstGeom>
          <a:noFill/>
        </p:spPr>
        <p:txBody>
          <a:bodyPr wrap="square">
            <a:spAutoFit/>
          </a:bodyPr>
          <a:lstStyle/>
          <a:p>
            <a:pPr marL="0" indent="0" algn="r" rtl="1">
              <a:buNone/>
            </a:pPr>
            <a:r>
              <a:rPr lang="en-US" sz="1200" b="1" dirty="0">
                <a:latin typeface="Calibri" panose="020F0502020204030204" pitchFamily="34" charset="0"/>
                <a:ea typeface="Calibri" panose="020F0502020204030204" pitchFamily="34" charset="0"/>
                <a:cs typeface="Calibri" panose="020F0502020204030204" pitchFamily="34" charset="0"/>
              </a:rPr>
              <a:t>الوحدة </a:t>
            </a:r>
            <a:r>
              <a:rPr lang="ar-SA" sz="1200" b="1" dirty="0">
                <a:latin typeface="Calibri" panose="020F0502020204030204" pitchFamily="34" charset="0"/>
                <a:ea typeface="Calibri" panose="020F0502020204030204" pitchFamily="34" charset="0"/>
                <a:cs typeface="Calibri" panose="020F0502020204030204" pitchFamily="34" charset="0"/>
              </a:rPr>
              <a:t>٤</a:t>
            </a:r>
            <a:r>
              <a:rPr lang="en-US" sz="1200" b="1" dirty="0">
                <a:latin typeface="Calibri" panose="020F0502020204030204" pitchFamily="34" charset="0"/>
                <a:ea typeface="Calibri" panose="020F0502020204030204" pitchFamily="34" charset="0"/>
                <a:cs typeface="Calibri" panose="020F0502020204030204" pitchFamily="34" charset="0"/>
              </a:rPr>
              <a:t>:</a:t>
            </a:r>
            <a:r>
              <a:rPr lang="en-US" sz="1200" dirty="0">
                <a:latin typeface="Calibri" panose="020F0502020204030204" pitchFamily="34" charset="0"/>
                <a:ea typeface="Open Sans" panose="020B0606030504020204" pitchFamily="34" charset="0"/>
                <a:cs typeface="Calibri" panose="020F0502020204030204" pitchFamily="34" charset="0"/>
              </a:rPr>
              <a:t>كفاءات ال</a:t>
            </a:r>
            <a:r>
              <a:rPr lang="ar-SA" sz="1200" dirty="0">
                <a:latin typeface="Calibri" panose="020F0502020204030204" pitchFamily="34" charset="0"/>
                <a:ea typeface="Open Sans" panose="020B0606030504020204" pitchFamily="34" charset="0"/>
                <a:cs typeface="Calibri" panose="020F0502020204030204" pitchFamily="34" charset="0"/>
              </a:rPr>
              <a:t>تواصل</a:t>
            </a:r>
            <a:r>
              <a:rPr lang="en-US" sz="1200" dirty="0">
                <a:latin typeface="Calibri" panose="020F0502020204030204" pitchFamily="34" charset="0"/>
                <a:ea typeface="Open Sans" panose="020B0606030504020204" pitchFamily="34" charset="0"/>
                <a:cs typeface="Calibri" panose="020F0502020204030204" pitchFamily="34" charset="0"/>
              </a:rPr>
              <a:t> والصحة النفسية والدعم النفسي الاجتماعي</a:t>
            </a:r>
          </a:p>
          <a:p>
            <a:pPr marL="0" indent="0" algn="r" rtl="1">
              <a:buNone/>
            </a:pPr>
            <a:r>
              <a:rPr lang="en-US" sz="1200" i="1" dirty="0">
                <a:latin typeface="Calibri" panose="020F0502020204030204" pitchFamily="34" charset="0"/>
                <a:ea typeface="Calibri" panose="020F0502020204030204" pitchFamily="34" charset="0"/>
                <a:cs typeface="Calibri" panose="020F0502020204030204" pitchFamily="34" charset="0"/>
              </a:rPr>
              <a:t>الصفحة </a:t>
            </a:r>
            <a:r>
              <a:rPr lang="ar-SA" sz="1200" i="1" dirty="0">
                <a:latin typeface="Calibri" panose="020F0502020204030204" pitchFamily="34" charset="0"/>
                <a:ea typeface="Calibri" panose="020F0502020204030204" pitchFamily="34" charset="0"/>
                <a:cs typeface="Calibri" panose="020F0502020204030204" pitchFamily="34" charset="0"/>
              </a:rPr>
              <a:t>٥١</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BC54925-5499-1044-A696-9190F11A53F6}"/>
              </a:ext>
            </a:extLst>
          </p:cNvPr>
          <p:cNvSpPr txBox="1"/>
          <p:nvPr/>
        </p:nvSpPr>
        <p:spPr>
          <a:xfrm>
            <a:off x="1608830" y="7380885"/>
            <a:ext cx="2454242" cy="646331"/>
          </a:xfrm>
          <a:prstGeom prst="rect">
            <a:avLst/>
          </a:prstGeom>
          <a:noFill/>
        </p:spPr>
        <p:txBody>
          <a:bodyPr wrap="square">
            <a:spAutoFit/>
          </a:bodyPr>
          <a:lstStyle/>
          <a:p>
            <a:pPr marL="0" indent="0" algn="r" rtl="1">
              <a:buNone/>
            </a:pPr>
            <a:r>
              <a:rPr lang="en-US" sz="1200" b="1" dirty="0">
                <a:latin typeface="Calibri" panose="020F0502020204030204" pitchFamily="34" charset="0"/>
                <a:ea typeface="Calibri" panose="020F0502020204030204" pitchFamily="34" charset="0"/>
                <a:cs typeface="Calibri" panose="020F0502020204030204" pitchFamily="34" charset="0"/>
              </a:rPr>
              <a:t>الوحدة </a:t>
            </a:r>
            <a:r>
              <a:rPr lang="ar-SA" sz="1200" b="1" dirty="0">
                <a:latin typeface="Calibri" panose="020F0502020204030204" pitchFamily="34" charset="0"/>
                <a:ea typeface="Calibri" panose="020F0502020204030204" pitchFamily="34" charset="0"/>
                <a:cs typeface="Calibri" panose="020F0502020204030204" pitchFamily="34" charset="0"/>
              </a:rPr>
              <a:t>٥</a:t>
            </a:r>
            <a:r>
              <a:rPr lang="en-US" sz="1200" b="1" dirty="0">
                <a:latin typeface="Calibri" panose="020F0502020204030204" pitchFamily="34" charset="0"/>
                <a:ea typeface="Calibri" panose="020F0502020204030204" pitchFamily="34" charset="0"/>
                <a:cs typeface="Calibri" panose="020F0502020204030204" pitchFamily="34" charset="0"/>
              </a:rPr>
              <a:t>:</a:t>
            </a:r>
            <a:br>
              <a:rPr lang="en-US" sz="1200" b="1" dirty="0">
                <a:latin typeface="Calibri" panose="020F0502020204030204" pitchFamily="34" charset="0"/>
                <a:ea typeface="Calibri" panose="020F0502020204030204" pitchFamily="34" charset="0"/>
                <a:cs typeface="Calibri" panose="020F0502020204030204" pitchFamily="34" charset="0"/>
              </a:rPr>
            </a:br>
            <a:r>
              <a:rPr lang="en-US" sz="1200" dirty="0">
                <a:latin typeface="Calibri" panose="020F0502020204030204" pitchFamily="34" charset="0"/>
                <a:ea typeface="Open Sans" panose="020B0606030504020204" pitchFamily="34" charset="0"/>
                <a:cs typeface="Calibri" panose="020F0502020204030204" pitchFamily="34" charset="0"/>
              </a:rPr>
              <a:t>الكفاءات التقنية</a:t>
            </a:r>
          </a:p>
          <a:p>
            <a:pPr marL="0" indent="0" algn="r" rtl="1">
              <a:buNone/>
            </a:pPr>
            <a:r>
              <a:rPr lang="en-US" sz="1200" i="1" dirty="0">
                <a:latin typeface="Calibri" panose="020F0502020204030204" pitchFamily="34" charset="0"/>
                <a:ea typeface="Calibri" panose="020F0502020204030204" pitchFamily="34" charset="0"/>
                <a:cs typeface="Calibri" panose="020F0502020204030204" pitchFamily="34" charset="0"/>
              </a:rPr>
              <a:t>صفحة </a:t>
            </a:r>
            <a:r>
              <a:rPr lang="ar-SA" sz="1200" i="1" dirty="0">
                <a:latin typeface="Calibri" panose="020F0502020204030204" pitchFamily="34" charset="0"/>
                <a:ea typeface="Calibri" panose="020F0502020204030204" pitchFamily="34" charset="0"/>
                <a:cs typeface="Calibri" panose="020F0502020204030204" pitchFamily="34" charset="0"/>
              </a:rPr>
              <a:t>٦٧</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86" name="TextBox 85">
            <a:extLst>
              <a:ext uri="{FF2B5EF4-FFF2-40B4-BE49-F238E27FC236}">
                <a16:creationId xmlns:a16="http://schemas.microsoft.com/office/drawing/2014/main" id="{F02E036A-BCDA-E946-D643-F476406B7600}"/>
              </a:ext>
            </a:extLst>
          </p:cNvPr>
          <p:cNvSpPr txBox="1"/>
          <p:nvPr/>
        </p:nvSpPr>
        <p:spPr>
          <a:xfrm>
            <a:off x="633516" y="559512"/>
            <a:ext cx="5779983" cy="769441"/>
          </a:xfrm>
          <a:prstGeom prst="rect">
            <a:avLst/>
          </a:prstGeom>
          <a:noFill/>
        </p:spPr>
        <p:txBody>
          <a:bodyPr wrap="square" rtlCol="0">
            <a:spAutoFit/>
          </a:bodyPr>
          <a:lstStyle/>
          <a:p>
            <a:pPr marL="0" marR="0" lvl="0" indent="0" algn="r" rtl="1">
              <a:spcBef>
                <a:spcPts val="0"/>
              </a:spcBef>
              <a:buNone/>
            </a:pPr>
            <a:r>
              <a:rPr lang="en-US" sz="1600" b="1" i="0" u="none" strike="noStrike" cap="none" dirty="0">
                <a:solidFill>
                  <a:schemeClr val="tx2"/>
                </a:solidFill>
                <a:latin typeface="Calibri" panose="020F0502020204030204" pitchFamily="34" charset="0"/>
                <a:ea typeface="Garamond"/>
                <a:cs typeface="Calibri" panose="020F0502020204030204" pitchFamily="34" charset="0"/>
                <a:sym typeface="Garamond"/>
              </a:rPr>
              <a:t>المستو</a:t>
            </a:r>
            <a:r>
              <a:rPr lang="ar-SA" sz="1600" b="1" i="0" u="none" strike="noStrike" cap="none" dirty="0">
                <a:solidFill>
                  <a:schemeClr val="tx2"/>
                </a:solidFill>
                <a:latin typeface="Calibri" panose="020F0502020204030204" pitchFamily="34" charset="0"/>
                <a:ea typeface="Garamond"/>
                <a:cs typeface="Calibri" panose="020F0502020204030204" pitchFamily="34" charset="0"/>
                <a:sym typeface="Garamond"/>
              </a:rPr>
              <a:t>ى ٢ </a:t>
            </a:r>
            <a:endParaRPr lang="en-US" sz="1600" b="1" i="0" u="none" strike="noStrike" cap="none" dirty="0">
              <a:solidFill>
                <a:schemeClr val="tx2"/>
              </a:solidFill>
              <a:latin typeface="Calibri" panose="020F0502020204030204" pitchFamily="34" charset="0"/>
              <a:ea typeface="Garamond"/>
              <a:cs typeface="Calibri" panose="020F0502020204030204" pitchFamily="34" charset="0"/>
              <a:sym typeface="Garamond"/>
            </a:endParaRPr>
          </a:p>
          <a:p>
            <a:pPr marL="0" marR="0" lvl="0" indent="0" algn="r" rtl="1">
              <a:spcBef>
                <a:spcPts val="0"/>
              </a:spcBef>
              <a:buNone/>
            </a:pPr>
            <a:r>
              <a:rPr lang="en-US" sz="2800" b="1" i="0" u="none" strike="noStrike" cap="none" dirty="0">
                <a:solidFill>
                  <a:schemeClr val="tx2"/>
                </a:solidFill>
                <a:latin typeface="Calibri" panose="020F0502020204030204" pitchFamily="34" charset="0"/>
                <a:ea typeface="Garamond"/>
                <a:cs typeface="Calibri" panose="020F0502020204030204" pitchFamily="34" charset="0"/>
                <a:sym typeface="Garamond"/>
              </a:rPr>
              <a:t>إدارة حالة حماية الطفل</a:t>
            </a:r>
            <a:endParaRPr lang="en-US" sz="2800" dirty="0">
              <a:solidFill>
                <a:schemeClr val="tx2"/>
              </a:solidFill>
              <a:latin typeface="Calibri" panose="020F0502020204030204" pitchFamily="34" charset="0"/>
              <a:cs typeface="Calibri" panose="020F0502020204030204" pitchFamily="34" charset="0"/>
            </a:endParaRPr>
          </a:p>
        </p:txBody>
      </p:sp>
      <p:grpSp>
        <p:nvGrpSpPr>
          <p:cNvPr id="121" name="Group 120">
            <a:extLst>
              <a:ext uri="{FF2B5EF4-FFF2-40B4-BE49-F238E27FC236}">
                <a16:creationId xmlns:a16="http://schemas.microsoft.com/office/drawing/2014/main" id="{EB820533-793E-2C1C-A484-0187EB3F4967}"/>
              </a:ext>
            </a:extLst>
          </p:cNvPr>
          <p:cNvGrpSpPr/>
          <p:nvPr/>
        </p:nvGrpSpPr>
        <p:grpSpPr>
          <a:xfrm>
            <a:off x="4816777" y="2234507"/>
            <a:ext cx="864786" cy="745503"/>
            <a:chOff x="3529515" y="2158146"/>
            <a:chExt cx="1142910" cy="985264"/>
          </a:xfrm>
        </p:grpSpPr>
        <p:sp>
          <p:nvSpPr>
            <p:cNvPr id="87" name="Hexagon 86">
              <a:extLst>
                <a:ext uri="{FF2B5EF4-FFF2-40B4-BE49-F238E27FC236}">
                  <a16:creationId xmlns:a16="http://schemas.microsoft.com/office/drawing/2014/main" id="{63865C5F-61C0-13BB-8B79-0A378DAE9E19}"/>
                </a:ext>
              </a:extLst>
            </p:cNvPr>
            <p:cNvSpPr/>
            <p:nvPr/>
          </p:nvSpPr>
          <p:spPr>
            <a:xfrm rot="1782986">
              <a:off x="3529515" y="2158146"/>
              <a:ext cx="1142910" cy="985264"/>
            </a:xfrm>
            <a:prstGeom prst="hexagon">
              <a:avLst>
                <a:gd name="adj" fmla="val 28965"/>
                <a:gd name="vf" fmla="val 1154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9" name="Star: 5 Points 88">
              <a:extLst>
                <a:ext uri="{FF2B5EF4-FFF2-40B4-BE49-F238E27FC236}">
                  <a16:creationId xmlns:a16="http://schemas.microsoft.com/office/drawing/2014/main" id="{97B1178B-14F5-3F2B-D44E-54D93ECF05C9}"/>
                </a:ext>
              </a:extLst>
            </p:cNvPr>
            <p:cNvSpPr/>
            <p:nvPr/>
          </p:nvSpPr>
          <p:spPr>
            <a:xfrm>
              <a:off x="3762539" y="2290768"/>
              <a:ext cx="685362" cy="685362"/>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20" name="Group 119">
            <a:extLst>
              <a:ext uri="{FF2B5EF4-FFF2-40B4-BE49-F238E27FC236}">
                <a16:creationId xmlns:a16="http://schemas.microsoft.com/office/drawing/2014/main" id="{5CFCF7B6-4CB1-5BFB-796D-109B9D971A86}"/>
              </a:ext>
            </a:extLst>
          </p:cNvPr>
          <p:cNvGrpSpPr/>
          <p:nvPr/>
        </p:nvGrpSpPr>
        <p:grpSpPr>
          <a:xfrm>
            <a:off x="4838807" y="3431125"/>
            <a:ext cx="820726" cy="788429"/>
            <a:chOff x="3551798" y="3752836"/>
            <a:chExt cx="1084680" cy="1041996"/>
          </a:xfrm>
        </p:grpSpPr>
        <p:sp>
          <p:nvSpPr>
            <p:cNvPr id="88" name="Hexagon 87">
              <a:extLst>
                <a:ext uri="{FF2B5EF4-FFF2-40B4-BE49-F238E27FC236}">
                  <a16:creationId xmlns:a16="http://schemas.microsoft.com/office/drawing/2014/main" id="{2BCA09F8-FBC1-FC8B-03EA-3FD71243B53F}"/>
                </a:ext>
              </a:extLst>
            </p:cNvPr>
            <p:cNvSpPr/>
            <p:nvPr/>
          </p:nvSpPr>
          <p:spPr>
            <a:xfrm rot="1782986">
              <a:off x="3551798" y="3752836"/>
              <a:ext cx="1084680" cy="985264"/>
            </a:xfrm>
            <a:prstGeom prst="hexagon">
              <a:avLst>
                <a:gd name="adj" fmla="val 28965"/>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90" name="Group 89">
              <a:extLst>
                <a:ext uri="{FF2B5EF4-FFF2-40B4-BE49-F238E27FC236}">
                  <a16:creationId xmlns:a16="http://schemas.microsoft.com/office/drawing/2014/main" id="{8ECBEB24-2285-C4F5-0696-6CC0D1ABC037}"/>
                </a:ext>
              </a:extLst>
            </p:cNvPr>
            <p:cNvGrpSpPr/>
            <p:nvPr/>
          </p:nvGrpSpPr>
          <p:grpSpPr>
            <a:xfrm>
              <a:off x="3844174" y="3941134"/>
              <a:ext cx="359797" cy="853698"/>
              <a:chOff x="2068313" y="2482622"/>
              <a:chExt cx="376359" cy="892995"/>
            </a:xfrm>
            <a:solidFill>
              <a:schemeClr val="bg1"/>
            </a:solidFill>
          </p:grpSpPr>
          <p:sp>
            <p:nvSpPr>
              <p:cNvPr id="91" name="Round Same Side Corner Rectangle 23">
                <a:extLst>
                  <a:ext uri="{FF2B5EF4-FFF2-40B4-BE49-F238E27FC236}">
                    <a16:creationId xmlns:a16="http://schemas.microsoft.com/office/drawing/2014/main" id="{430238FD-1DB4-31A4-D4A5-20F467856556}"/>
                  </a:ext>
                </a:extLst>
              </p:cNvPr>
              <p:cNvSpPr/>
              <p:nvPr/>
            </p:nvSpPr>
            <p:spPr>
              <a:xfrm>
                <a:off x="2071073" y="2923619"/>
                <a:ext cx="372129" cy="45199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2" name="Oval 91">
                <a:extLst>
                  <a:ext uri="{FF2B5EF4-FFF2-40B4-BE49-F238E27FC236}">
                    <a16:creationId xmlns:a16="http://schemas.microsoft.com/office/drawing/2014/main" id="{CAAF9200-F8AF-237F-DDA0-2782C1193114}"/>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93" name="Star: 5 Points 92">
              <a:extLst>
                <a:ext uri="{FF2B5EF4-FFF2-40B4-BE49-F238E27FC236}">
                  <a16:creationId xmlns:a16="http://schemas.microsoft.com/office/drawing/2014/main" id="{E8F7236D-DE6E-81F7-94C7-0AD5B0351086}"/>
                </a:ext>
              </a:extLst>
            </p:cNvPr>
            <p:cNvSpPr/>
            <p:nvPr/>
          </p:nvSpPr>
          <p:spPr>
            <a:xfrm>
              <a:off x="4275108" y="4324682"/>
              <a:ext cx="153902" cy="153902"/>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18" name="Group 117">
            <a:extLst>
              <a:ext uri="{FF2B5EF4-FFF2-40B4-BE49-F238E27FC236}">
                <a16:creationId xmlns:a16="http://schemas.microsoft.com/office/drawing/2014/main" id="{81096B55-6BCF-8D16-A430-669F5B430C4A}"/>
              </a:ext>
            </a:extLst>
          </p:cNvPr>
          <p:cNvGrpSpPr/>
          <p:nvPr/>
        </p:nvGrpSpPr>
        <p:grpSpPr>
          <a:xfrm>
            <a:off x="4744573" y="5969224"/>
            <a:ext cx="864786" cy="837341"/>
            <a:chOff x="3567009" y="6786240"/>
            <a:chExt cx="1142910" cy="1106639"/>
          </a:xfrm>
        </p:grpSpPr>
        <p:sp>
          <p:nvSpPr>
            <p:cNvPr id="94" name="Hexagon 93">
              <a:extLst>
                <a:ext uri="{FF2B5EF4-FFF2-40B4-BE49-F238E27FC236}">
                  <a16:creationId xmlns:a16="http://schemas.microsoft.com/office/drawing/2014/main" id="{B0CF833A-E3B0-D423-7FB7-EF144280281C}"/>
                </a:ext>
              </a:extLst>
            </p:cNvPr>
            <p:cNvSpPr/>
            <p:nvPr/>
          </p:nvSpPr>
          <p:spPr>
            <a:xfrm rot="1782986">
              <a:off x="3567009" y="6786240"/>
              <a:ext cx="1142910" cy="985264"/>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100" name="Group 99">
              <a:extLst>
                <a:ext uri="{FF2B5EF4-FFF2-40B4-BE49-F238E27FC236}">
                  <a16:creationId xmlns:a16="http://schemas.microsoft.com/office/drawing/2014/main" id="{57FCCCB9-C312-019D-3A6A-9B7893EBE89B}"/>
                </a:ext>
              </a:extLst>
            </p:cNvPr>
            <p:cNvGrpSpPr/>
            <p:nvPr/>
          </p:nvGrpSpPr>
          <p:grpSpPr>
            <a:xfrm>
              <a:off x="3877417" y="7009440"/>
              <a:ext cx="694936" cy="883439"/>
              <a:chOff x="5532029" y="1778008"/>
              <a:chExt cx="1463806" cy="1860868"/>
            </a:xfrm>
            <a:solidFill>
              <a:schemeClr val="bg1"/>
            </a:solidFill>
          </p:grpSpPr>
          <p:grpSp>
            <p:nvGrpSpPr>
              <p:cNvPr id="101" name="Group 100">
                <a:extLst>
                  <a:ext uri="{FF2B5EF4-FFF2-40B4-BE49-F238E27FC236}">
                    <a16:creationId xmlns:a16="http://schemas.microsoft.com/office/drawing/2014/main" id="{29C12996-999A-2CE9-B356-082C230B762C}"/>
                  </a:ext>
                </a:extLst>
              </p:cNvPr>
              <p:cNvGrpSpPr/>
              <p:nvPr/>
            </p:nvGrpSpPr>
            <p:grpSpPr>
              <a:xfrm>
                <a:off x="5532029" y="1778008"/>
                <a:ext cx="723055" cy="1860868"/>
                <a:chOff x="2068313" y="2482622"/>
                <a:chExt cx="376359" cy="968604"/>
              </a:xfrm>
              <a:grpFill/>
            </p:grpSpPr>
            <p:sp>
              <p:nvSpPr>
                <p:cNvPr id="103" name="Round Same Side Corner Rectangle 23">
                  <a:extLst>
                    <a:ext uri="{FF2B5EF4-FFF2-40B4-BE49-F238E27FC236}">
                      <a16:creationId xmlns:a16="http://schemas.microsoft.com/office/drawing/2014/main" id="{CE213DC3-2981-443A-2155-013D7318F2FB}"/>
                    </a:ext>
                  </a:extLst>
                </p:cNvPr>
                <p:cNvSpPr/>
                <p:nvPr/>
              </p:nvSpPr>
              <p:spPr>
                <a:xfrm>
                  <a:off x="2071073" y="2923618"/>
                  <a:ext cx="372129" cy="52760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4" name="Oval 103">
                  <a:extLst>
                    <a:ext uri="{FF2B5EF4-FFF2-40B4-BE49-F238E27FC236}">
                      <a16:creationId xmlns:a16="http://schemas.microsoft.com/office/drawing/2014/main" id="{B2A0B21F-483F-AF7E-091D-24D15EA3E4C9}"/>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02" name="Speech Bubble: Rectangle with Corners Rounded 101">
                <a:extLst>
                  <a:ext uri="{FF2B5EF4-FFF2-40B4-BE49-F238E27FC236}">
                    <a16:creationId xmlns:a16="http://schemas.microsoft.com/office/drawing/2014/main" id="{97842978-F430-C91C-A351-D7FB5754D851}"/>
                  </a:ext>
                </a:extLst>
              </p:cNvPr>
              <p:cNvSpPr/>
              <p:nvPr/>
            </p:nvSpPr>
            <p:spPr>
              <a:xfrm>
                <a:off x="6535544" y="1996974"/>
                <a:ext cx="460291" cy="327241"/>
              </a:xfrm>
              <a:prstGeom prst="wedgeRoundRectCallout">
                <a:avLst>
                  <a:gd name="adj1" fmla="val -69318"/>
                  <a:gd name="adj2" fmla="val 26564"/>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grpSp>
        <p:nvGrpSpPr>
          <p:cNvPr id="117" name="Group 116">
            <a:extLst>
              <a:ext uri="{FF2B5EF4-FFF2-40B4-BE49-F238E27FC236}">
                <a16:creationId xmlns:a16="http://schemas.microsoft.com/office/drawing/2014/main" id="{C3A1163C-2FE7-F242-04FE-13AE34DDF2AB}"/>
              </a:ext>
            </a:extLst>
          </p:cNvPr>
          <p:cNvGrpSpPr/>
          <p:nvPr/>
        </p:nvGrpSpPr>
        <p:grpSpPr>
          <a:xfrm>
            <a:off x="4744573" y="7188999"/>
            <a:ext cx="864785" cy="826717"/>
            <a:chOff x="3567008" y="8313703"/>
            <a:chExt cx="1142910" cy="1092598"/>
          </a:xfrm>
        </p:grpSpPr>
        <p:sp>
          <p:nvSpPr>
            <p:cNvPr id="95" name="Hexagon 94">
              <a:extLst>
                <a:ext uri="{FF2B5EF4-FFF2-40B4-BE49-F238E27FC236}">
                  <a16:creationId xmlns:a16="http://schemas.microsoft.com/office/drawing/2014/main" id="{E8A6CFDF-E3A5-CE89-C1C7-EDCC02546849}"/>
                </a:ext>
              </a:extLst>
            </p:cNvPr>
            <p:cNvSpPr/>
            <p:nvPr/>
          </p:nvSpPr>
          <p:spPr>
            <a:xfrm rot="1782986">
              <a:off x="3567008" y="8313703"/>
              <a:ext cx="1142910" cy="985264"/>
            </a:xfrm>
            <a:prstGeom prst="hexagon">
              <a:avLst>
                <a:gd name="adj" fmla="val 28965"/>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105" name="Group 104">
              <a:extLst>
                <a:ext uri="{FF2B5EF4-FFF2-40B4-BE49-F238E27FC236}">
                  <a16:creationId xmlns:a16="http://schemas.microsoft.com/office/drawing/2014/main" id="{9013E8FC-E4B9-DC7C-D48E-2B59501628CE}"/>
                </a:ext>
              </a:extLst>
            </p:cNvPr>
            <p:cNvGrpSpPr/>
            <p:nvPr/>
          </p:nvGrpSpPr>
          <p:grpSpPr>
            <a:xfrm>
              <a:off x="3719720" y="8543620"/>
              <a:ext cx="683203" cy="862681"/>
              <a:chOff x="8610677" y="1949046"/>
              <a:chExt cx="1635723" cy="2065428"/>
            </a:xfrm>
            <a:solidFill>
              <a:schemeClr val="bg1"/>
            </a:solidFill>
          </p:grpSpPr>
          <p:grpSp>
            <p:nvGrpSpPr>
              <p:cNvPr id="106" name="Group 105">
                <a:extLst>
                  <a:ext uri="{FF2B5EF4-FFF2-40B4-BE49-F238E27FC236}">
                    <a16:creationId xmlns:a16="http://schemas.microsoft.com/office/drawing/2014/main" id="{E980B6A6-6018-D09F-E300-6F2A3DDADAF7}"/>
                  </a:ext>
                </a:extLst>
              </p:cNvPr>
              <p:cNvGrpSpPr/>
              <p:nvPr/>
            </p:nvGrpSpPr>
            <p:grpSpPr>
              <a:xfrm>
                <a:off x="9523345" y="1949046"/>
                <a:ext cx="723055" cy="2065428"/>
                <a:chOff x="2068313" y="2482622"/>
                <a:chExt cx="376359" cy="1075080"/>
              </a:xfrm>
              <a:grpFill/>
            </p:grpSpPr>
            <p:sp>
              <p:nvSpPr>
                <p:cNvPr id="114" name="Round Same Side Corner Rectangle 23">
                  <a:extLst>
                    <a:ext uri="{FF2B5EF4-FFF2-40B4-BE49-F238E27FC236}">
                      <a16:creationId xmlns:a16="http://schemas.microsoft.com/office/drawing/2014/main" id="{96BBA341-0344-8E2D-1EBB-534F9FA26240}"/>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5" name="Oval 114">
                  <a:extLst>
                    <a:ext uri="{FF2B5EF4-FFF2-40B4-BE49-F238E27FC236}">
                      <a16:creationId xmlns:a16="http://schemas.microsoft.com/office/drawing/2014/main" id="{7F13750D-CDEE-1858-630A-92C2344319F3}"/>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07" name="Group 106">
                <a:extLst>
                  <a:ext uri="{FF2B5EF4-FFF2-40B4-BE49-F238E27FC236}">
                    <a16:creationId xmlns:a16="http://schemas.microsoft.com/office/drawing/2014/main" id="{C3E0B4E6-97B3-61E5-009C-197076CED996}"/>
                  </a:ext>
                </a:extLst>
              </p:cNvPr>
              <p:cNvGrpSpPr/>
              <p:nvPr/>
            </p:nvGrpSpPr>
            <p:grpSpPr>
              <a:xfrm rot="1340767">
                <a:off x="8610677" y="2757147"/>
                <a:ext cx="1143373" cy="765710"/>
                <a:chOff x="8638649" y="2848747"/>
                <a:chExt cx="1143373" cy="765710"/>
              </a:xfrm>
              <a:grpFill/>
            </p:grpSpPr>
            <p:grpSp>
              <p:nvGrpSpPr>
                <p:cNvPr id="108" name="Group 107">
                  <a:extLst>
                    <a:ext uri="{FF2B5EF4-FFF2-40B4-BE49-F238E27FC236}">
                      <a16:creationId xmlns:a16="http://schemas.microsoft.com/office/drawing/2014/main" id="{0A2ABDB1-FB2D-186B-DA40-52282AA4B581}"/>
                    </a:ext>
                  </a:extLst>
                </p:cNvPr>
                <p:cNvGrpSpPr/>
                <p:nvPr/>
              </p:nvGrpSpPr>
              <p:grpSpPr>
                <a:xfrm>
                  <a:off x="9199056" y="3070836"/>
                  <a:ext cx="473281" cy="543621"/>
                  <a:chOff x="2968390" y="1782471"/>
                  <a:chExt cx="241654" cy="277569"/>
                </a:xfrm>
                <a:grpFill/>
              </p:grpSpPr>
              <p:sp>
                <p:nvSpPr>
                  <p:cNvPr id="112" name="Round Same Side Corner Rectangle 25">
                    <a:extLst>
                      <a:ext uri="{FF2B5EF4-FFF2-40B4-BE49-F238E27FC236}">
                        <a16:creationId xmlns:a16="http://schemas.microsoft.com/office/drawing/2014/main" id="{1E3B67FC-D8D3-91CC-99D1-21BE84FC9FFB}"/>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3" name="Round Same Side Corner Rectangle 26">
                    <a:extLst>
                      <a:ext uri="{FF2B5EF4-FFF2-40B4-BE49-F238E27FC236}">
                        <a16:creationId xmlns:a16="http://schemas.microsoft.com/office/drawing/2014/main" id="{F7DA3DB2-0A96-10A9-C9FA-43F517D8624A}"/>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09" name="Rectangle 108">
                  <a:extLst>
                    <a:ext uri="{FF2B5EF4-FFF2-40B4-BE49-F238E27FC236}">
                      <a16:creationId xmlns:a16="http://schemas.microsoft.com/office/drawing/2014/main" id="{0B8C78F0-5809-FC13-4655-513C9CFA0F5C}"/>
                    </a:ext>
                  </a:extLst>
                </p:cNvPr>
                <p:cNvSpPr/>
                <p:nvPr/>
              </p:nvSpPr>
              <p:spPr>
                <a:xfrm rot="18896039">
                  <a:off x="8941395" y="2835615"/>
                  <a:ext cx="89541" cy="695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0" name="Round Same Side Corner Rectangle 26">
                  <a:extLst>
                    <a:ext uri="{FF2B5EF4-FFF2-40B4-BE49-F238E27FC236}">
                      <a16:creationId xmlns:a16="http://schemas.microsoft.com/office/drawing/2014/main" id="{D8F1D7EC-0F3C-7AEB-BFA9-FD63F319557A}"/>
                    </a:ext>
                  </a:extLst>
                </p:cNvPr>
                <p:cNvSpPr/>
                <p:nvPr/>
              </p:nvSpPr>
              <p:spPr>
                <a:xfrm rot="16535945">
                  <a:off x="9409026" y="2820208"/>
                  <a:ext cx="197815" cy="548177"/>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cxnSp>
              <p:nvCxnSpPr>
                <p:cNvPr id="111" name="Straight Arrow Connector 110">
                  <a:extLst>
                    <a:ext uri="{FF2B5EF4-FFF2-40B4-BE49-F238E27FC236}">
                      <a16:creationId xmlns:a16="http://schemas.microsoft.com/office/drawing/2014/main" id="{6B520AD7-4CF6-87C1-F891-60D563D73469}"/>
                    </a:ext>
                  </a:extLst>
                </p:cNvPr>
                <p:cNvCxnSpPr>
                  <a:cxnSpLocks/>
                </p:cNvCxnSpPr>
                <p:nvPr/>
              </p:nvCxnSpPr>
              <p:spPr>
                <a:xfrm flipH="1">
                  <a:off x="9233205" y="2848747"/>
                  <a:ext cx="146520" cy="214069"/>
                </a:xfrm>
                <a:prstGeom prst="straightConnector1">
                  <a:avLst/>
                </a:prstGeom>
                <a:grp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grpSp>
        <p:nvGrpSpPr>
          <p:cNvPr id="119" name="Group 118">
            <a:extLst>
              <a:ext uri="{FF2B5EF4-FFF2-40B4-BE49-F238E27FC236}">
                <a16:creationId xmlns:a16="http://schemas.microsoft.com/office/drawing/2014/main" id="{389A00E7-D6A4-4B8E-89E0-21F6408B4B1C}"/>
              </a:ext>
            </a:extLst>
          </p:cNvPr>
          <p:cNvGrpSpPr/>
          <p:nvPr/>
        </p:nvGrpSpPr>
        <p:grpSpPr>
          <a:xfrm>
            <a:off x="4852451" y="4651833"/>
            <a:ext cx="820726" cy="792418"/>
            <a:chOff x="3576190" y="5171863"/>
            <a:chExt cx="1084680" cy="1047268"/>
          </a:xfrm>
        </p:grpSpPr>
        <p:sp>
          <p:nvSpPr>
            <p:cNvPr id="96" name="Hexagon 95">
              <a:extLst>
                <a:ext uri="{FF2B5EF4-FFF2-40B4-BE49-F238E27FC236}">
                  <a16:creationId xmlns:a16="http://schemas.microsoft.com/office/drawing/2014/main" id="{56E431D4-749C-36A4-C15F-642E75AE8271}"/>
                </a:ext>
              </a:extLst>
            </p:cNvPr>
            <p:cNvSpPr/>
            <p:nvPr/>
          </p:nvSpPr>
          <p:spPr>
            <a:xfrm rot="1782986">
              <a:off x="3576190" y="5171863"/>
              <a:ext cx="1084680" cy="985264"/>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97" name="Group 96">
              <a:extLst>
                <a:ext uri="{FF2B5EF4-FFF2-40B4-BE49-F238E27FC236}">
                  <a16:creationId xmlns:a16="http://schemas.microsoft.com/office/drawing/2014/main" id="{3B5A66CE-00F5-32A8-EE57-C834EE1BF0D7}"/>
                </a:ext>
              </a:extLst>
            </p:cNvPr>
            <p:cNvGrpSpPr/>
            <p:nvPr/>
          </p:nvGrpSpPr>
          <p:grpSpPr>
            <a:xfrm>
              <a:off x="3877417" y="5365433"/>
              <a:ext cx="359797" cy="853698"/>
              <a:chOff x="2068313" y="2482622"/>
              <a:chExt cx="376359" cy="892995"/>
            </a:xfrm>
            <a:solidFill>
              <a:schemeClr val="bg1"/>
            </a:solidFill>
          </p:grpSpPr>
          <p:sp>
            <p:nvSpPr>
              <p:cNvPr id="98" name="Round Same Side Corner Rectangle 23">
                <a:extLst>
                  <a:ext uri="{FF2B5EF4-FFF2-40B4-BE49-F238E27FC236}">
                    <a16:creationId xmlns:a16="http://schemas.microsoft.com/office/drawing/2014/main" id="{5179E9DB-15B0-A6D8-4B0D-9468E98F877E}"/>
                  </a:ext>
                </a:extLst>
              </p:cNvPr>
              <p:cNvSpPr/>
              <p:nvPr/>
            </p:nvSpPr>
            <p:spPr>
              <a:xfrm>
                <a:off x="2071073" y="2923619"/>
                <a:ext cx="372129" cy="45199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9" name="Oval 98">
                <a:extLst>
                  <a:ext uri="{FF2B5EF4-FFF2-40B4-BE49-F238E27FC236}">
                    <a16:creationId xmlns:a16="http://schemas.microsoft.com/office/drawing/2014/main" id="{47ABEE51-A2BD-19B3-93C8-7B5DD3F0C0E6}"/>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16" name="Star: 5 Points 115">
              <a:extLst>
                <a:ext uri="{FF2B5EF4-FFF2-40B4-BE49-F238E27FC236}">
                  <a16:creationId xmlns:a16="http://schemas.microsoft.com/office/drawing/2014/main" id="{0A077440-9853-85AC-C531-B8B3B8EF4AD6}"/>
                </a:ext>
              </a:extLst>
            </p:cNvPr>
            <p:cNvSpPr/>
            <p:nvPr/>
          </p:nvSpPr>
          <p:spPr>
            <a:xfrm>
              <a:off x="4276881" y="5736396"/>
              <a:ext cx="153902" cy="153902"/>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Tree>
    <p:extLst>
      <p:ext uri="{BB962C8B-B14F-4D97-AF65-F5344CB8AC3E}">
        <p14:creationId xmlns:p14="http://schemas.microsoft.com/office/powerpoint/2010/main" val="3892444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C25DA4-A1B7-B103-E1B3-59170DB2C692}"/>
              </a:ext>
            </a:extLst>
          </p:cNvPr>
          <p:cNvSpPr txBox="1"/>
          <p:nvPr/>
        </p:nvSpPr>
        <p:spPr>
          <a:xfrm>
            <a:off x="1001486" y="699799"/>
            <a:ext cx="5239657" cy="5433475"/>
          </a:xfrm>
          <a:prstGeom prst="rect">
            <a:avLst/>
          </a:prstGeom>
          <a:noFill/>
        </p:spPr>
        <p:txBody>
          <a:bodyPr wrap="square" rtlCol="0">
            <a:spAutoFit/>
          </a:bodyPr>
          <a:lstStyle/>
          <a:p>
            <a:pPr algn="r" rtl="1">
              <a:lnSpc>
                <a:spcPct val="107000"/>
              </a:lnSpc>
              <a:spcAft>
                <a:spcPts val="800"/>
              </a:spcAft>
            </a:pPr>
            <a:r>
              <a:rPr lang="ar-SA" sz="1100" b="1" dirty="0">
                <a:effectLst/>
                <a:latin typeface="Calibri" panose="020F0502020204030204" pitchFamily="34" charset="0"/>
                <a:ea typeface="Calibri" panose="020F0502020204030204" pitchFamily="34" charset="0"/>
                <a:cs typeface="Calibri" panose="020F0502020204030204" pitchFamily="34" charset="0"/>
              </a:rPr>
              <a:t>الالتزام</a:t>
            </a:r>
            <a:r>
              <a:rPr lang="en-US" sz="1100" b="1" dirty="0">
                <a:effectLst/>
                <a:latin typeface="Calibri" panose="020F0502020204030204" pitchFamily="34" charset="0"/>
                <a:ea typeface="Calibri" panose="020F0502020204030204" pitchFamily="34" charset="0"/>
                <a:cs typeface="Calibri" panose="020F0502020204030204" pitchFamily="34" charset="0"/>
              </a:rPr>
              <a:t> بالمعايير الأخلاقية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بالنسبة للوكالات والموظفين العاملين مع الأطفال ، ينبغي تطوير وتطبيق المعايير والممارسات الأخلاقية المهنية ؛ قد تكون هذه مدونات لقواعد السلوك المهني وسياسات لحماية الطفل ، بالإضافة إلى الالتزام بالقوانين الوطنية والدولية. يشمل الالتزام بالمعايير الأخلاقية أيضًا اتباع الإرشادات مثل </a:t>
            </a:r>
            <a:r>
              <a:rPr lang="ar-SA" sz="1100" dirty="0">
                <a:effectLst/>
                <a:latin typeface="Calibri" panose="020F0502020204030204" pitchFamily="34" charset="0"/>
                <a:ea typeface="Calibri" panose="020F0502020204030204" pitchFamily="34" charset="0"/>
                <a:cs typeface="Calibri" panose="020F0502020204030204" pitchFamily="34" charset="0"/>
              </a:rPr>
              <a:t>المبادئ التوجيهية</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ar-SA" sz="1100" dirty="0">
                <a:effectLst/>
                <a:latin typeface="Calibri" panose="020F0502020204030204" pitchFamily="34" charset="0"/>
                <a:ea typeface="Calibri" panose="020F0502020204030204" pitchFamily="34" charset="0"/>
                <a:cs typeface="Calibri" panose="020F0502020204030204" pitchFamily="34" charset="0"/>
              </a:rPr>
              <a:t>ل</a:t>
            </a:r>
            <a:r>
              <a:rPr lang="en-US" sz="1100" dirty="0">
                <a:effectLst/>
                <a:latin typeface="Calibri" panose="020F0502020204030204" pitchFamily="34" charset="0"/>
                <a:ea typeface="Calibri" panose="020F0502020204030204" pitchFamily="34" charset="0"/>
                <a:cs typeface="Calibri" panose="020F0502020204030204" pitchFamily="34" charset="0"/>
              </a:rPr>
              <a:t>إدارة الحالة.</a:t>
            </a:r>
          </a:p>
          <a:p>
            <a:pPr algn="r" rtl="1">
              <a:lnSpc>
                <a:spcPct val="107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طلب الموافقة المستنيرة و / أو ال</a:t>
            </a:r>
            <a:r>
              <a:rPr lang="ar-SA" sz="1100" b="1" dirty="0">
                <a:effectLst/>
                <a:latin typeface="Calibri" panose="020F0502020204030204" pitchFamily="34" charset="0"/>
                <a:ea typeface="Calibri" panose="020F0502020204030204" pitchFamily="34" charset="0"/>
                <a:cs typeface="Calibri" panose="020F0502020204030204" pitchFamily="34" charset="0"/>
              </a:rPr>
              <a:t>قبول</a:t>
            </a:r>
            <a:r>
              <a:rPr lang="en-US" sz="1100" b="1" dirty="0">
                <a:effectLst/>
                <a:latin typeface="Calibri" panose="020F0502020204030204" pitchFamily="34" charset="0"/>
                <a:ea typeface="Calibri" panose="020F0502020204030204" pitchFamily="34" charset="0"/>
                <a:cs typeface="Calibri" panose="020F0502020204030204" pitchFamily="34" charset="0"/>
              </a:rPr>
              <a:t> المستنير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الموافقة المستنيرة هي الموافقة الطوعية للفرد الذي لديه القدرة على إعطاء الموافقة ، والذي يمارس الاختيار الحر والمستنير. في جميع الظروف ، يجب طلب الموافقة من الأطفال وأسرهم أو مقدمي الرعاية قبل تقديم الخدمات.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ال</a:t>
            </a:r>
            <a:r>
              <a:rPr lang="ar-SA" sz="1100" dirty="0">
                <a:effectLst/>
                <a:latin typeface="Calibri" panose="020F0502020204030204" pitchFamily="34" charset="0"/>
                <a:ea typeface="Calibri" panose="020F0502020204030204" pitchFamily="34" charset="0"/>
                <a:cs typeface="Calibri" panose="020F0502020204030204" pitchFamily="34" charset="0"/>
              </a:rPr>
              <a:t>قبول</a:t>
            </a:r>
            <a:r>
              <a:rPr lang="en-US" sz="1100" dirty="0">
                <a:effectLst/>
                <a:latin typeface="Calibri" panose="020F0502020204030204" pitchFamily="34" charset="0"/>
                <a:ea typeface="Calibri" panose="020F0502020204030204" pitchFamily="34" charset="0"/>
                <a:cs typeface="Calibri" panose="020F0502020204030204" pitchFamily="34" charset="0"/>
              </a:rPr>
              <a:t> المستنير هي الرغبة الصريحة في المشاركة في الخدمات وهذا مطلوب في حالة الأطفال الأصغر سنًا الذين هم بطبيعتهم أو </a:t>
            </a:r>
            <a:r>
              <a:rPr lang="ar-SA" sz="1100" dirty="0">
                <a:effectLst/>
                <a:latin typeface="Calibri" panose="020F0502020204030204" pitchFamily="34" charset="0"/>
                <a:ea typeface="Calibri" panose="020F0502020204030204" pitchFamily="34" charset="0"/>
                <a:cs typeface="Calibri" panose="020F0502020204030204" pitchFamily="34" charset="0"/>
              </a:rPr>
              <a:t>ب</a:t>
            </a:r>
            <a:r>
              <a:rPr lang="en-US" sz="1100" dirty="0">
                <a:effectLst/>
                <a:latin typeface="Calibri" panose="020F0502020204030204" pitchFamily="34" charset="0"/>
                <a:ea typeface="Calibri" panose="020F0502020204030204" pitchFamily="34" charset="0"/>
                <a:cs typeface="Calibri" panose="020F0502020204030204" pitchFamily="34" charset="0"/>
              </a:rPr>
              <a:t>القانون أصغر من أن يمنحوا الموافقة المستنيرة ، لكنهم أكبر سنًا بما يكفي لفهم الخدمات والموافقة عليها. حتى بالنسبة للأطفال الصغار جدًا (أولئك الذين تقل أعمارهم عن </a:t>
            </a:r>
            <a:r>
              <a:rPr lang="ar-SA" sz="1100" dirty="0">
                <a:effectLst/>
                <a:latin typeface="Calibri" panose="020F0502020204030204" pitchFamily="34" charset="0"/>
                <a:ea typeface="Calibri" panose="020F0502020204030204" pitchFamily="34" charset="0"/>
                <a:cs typeface="Calibri" panose="020F0502020204030204" pitchFamily="34" charset="0"/>
              </a:rPr>
              <a:t>٥</a:t>
            </a:r>
            <a:r>
              <a:rPr lang="en-US" sz="1100" dirty="0">
                <a:effectLst/>
                <a:latin typeface="Calibri" panose="020F0502020204030204" pitchFamily="34" charset="0"/>
                <a:ea typeface="Calibri" panose="020F0502020204030204" pitchFamily="34" charset="0"/>
                <a:cs typeface="Calibri" panose="020F0502020204030204" pitchFamily="34" charset="0"/>
              </a:rPr>
              <a:t> سنوات) ، يجب بذل الجهود للشرح بلغة مناسبة لأعمارهم ، وما هي المعلومات التي يتم البحث عنها ، ولماذا سيتم استخدامها ، وكيف سيتم مشاركتها. في حالة عدم منح الموافقة ، ولكن يتعين على الوكالات اتخاذ إجراءات لحماية الطفل ، يجب توضيح أسباب ذلك وتشجيع مشاركة الأطفال وأفراد الأسرة غير الم</a:t>
            </a:r>
            <a:r>
              <a:rPr lang="ar-SA" sz="1100" dirty="0">
                <a:effectLst/>
                <a:latin typeface="Calibri" panose="020F0502020204030204" pitchFamily="34" charset="0"/>
                <a:ea typeface="Calibri" panose="020F0502020204030204" pitchFamily="34" charset="0"/>
                <a:cs typeface="Calibri" panose="020F0502020204030204" pitchFamily="34" charset="0"/>
              </a:rPr>
              <a:t>سيئين</a:t>
            </a:r>
            <a:r>
              <a:rPr lang="en-US" sz="1100" dirty="0">
                <a:effectLst/>
                <a:latin typeface="Calibri" panose="020F0502020204030204" pitchFamily="34" charset="0"/>
                <a:ea typeface="Calibri" panose="020F0502020204030204" pitchFamily="34" charset="0"/>
                <a:cs typeface="Calibri" panose="020F0502020204030204" pitchFamily="34" charset="0"/>
              </a:rPr>
              <a:t> باستمرار.</a:t>
            </a:r>
          </a:p>
          <a:p>
            <a:pPr algn="r" rtl="1">
              <a:lnSpc>
                <a:spcPct val="107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100" b="1" dirty="0">
                <a:effectLst/>
                <a:latin typeface="Calibri" panose="020F0502020204030204" pitchFamily="34" charset="0"/>
                <a:ea typeface="Calibri" panose="020F0502020204030204" pitchFamily="34" charset="0"/>
                <a:cs typeface="Calibri" panose="020F0502020204030204" pitchFamily="34" charset="0"/>
              </a:rPr>
              <a:t>احترام ال</a:t>
            </a:r>
            <a:r>
              <a:rPr lang="en-US" sz="1100" b="1" dirty="0">
                <a:effectLst/>
                <a:latin typeface="Calibri" panose="020F0502020204030204" pitchFamily="34" charset="0"/>
                <a:ea typeface="Calibri" panose="020F0502020204030204" pitchFamily="34" charset="0"/>
                <a:cs typeface="Calibri" panose="020F0502020204030204" pitchFamily="34" charset="0"/>
              </a:rPr>
              <a:t>سرية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ترتبط السرية بمشاركة المعلومات على أساس الحاجة إلى المعرفة ، أي مشاركتها فقط مع الأفراد الذين يحتاجون إلى المعلومات من أجل حماية الطفل. يجب مشاركة أي معلومات حساسة وتعريفية تم جمعها عن الأطفال فقط على أساس الحاجة إلى المعرفة مع أقل عدد ممكن من الأفراد. يتطلب احترام السرية من مقدمي الخدمات حماية المعلومات التي تم جمعها حول العملاء وفقًا لسياسات حماية البيانات المتفق عليها والتأكد من إمكانية الوصول إليها فقط بإذن صريح من العميل. </a:t>
            </a:r>
            <a:r>
              <a:rPr lang="ar-SA" sz="1100" dirty="0">
                <a:effectLst/>
                <a:latin typeface="Calibri" panose="020F0502020204030204" pitchFamily="34" charset="0"/>
                <a:ea typeface="Calibri" panose="020F0502020204030204" pitchFamily="34" charset="0"/>
                <a:cs typeface="Calibri" panose="020F0502020204030204" pitchFamily="34" charset="0"/>
              </a:rPr>
              <a:t>يجب شرح الحدود </a:t>
            </a:r>
            <a:r>
              <a:rPr lang="ar-SA" sz="1100" dirty="0">
                <a:latin typeface="Calibri" panose="020F0502020204030204" pitchFamily="34" charset="0"/>
                <a:ea typeface="Calibri" panose="020F0502020204030204" pitchFamily="34" charset="0"/>
                <a:cs typeface="Calibri" panose="020F0502020204030204" pitchFamily="34" charset="0"/>
              </a:rPr>
              <a:t>لل</a:t>
            </a:r>
            <a:r>
              <a:rPr lang="en-US" sz="1100" dirty="0">
                <a:effectLst/>
                <a:latin typeface="Calibri" panose="020F0502020204030204" pitchFamily="34" charset="0"/>
                <a:ea typeface="Calibri" panose="020F0502020204030204" pitchFamily="34" charset="0"/>
                <a:cs typeface="Calibri" panose="020F0502020204030204" pitchFamily="34" charset="0"/>
              </a:rPr>
              <a:t>سرية</a:t>
            </a:r>
            <a:r>
              <a:rPr lang="ar-SA" sz="1100" dirty="0">
                <a:effectLst/>
                <a:latin typeface="Calibri" panose="020F0502020204030204" pitchFamily="34" charset="0"/>
                <a:ea typeface="Calibri" panose="020F0502020204030204" pitchFamily="34" charset="0"/>
                <a:cs typeface="Calibri" panose="020F0502020204030204" pitchFamily="34" charset="0"/>
              </a:rPr>
              <a:t> للأطفال ومقدمي الرعاية أثناء عمليات القبول أو الموافقة المستنيرة</a:t>
            </a:r>
            <a:r>
              <a:rPr lang="en-US" sz="1100" dirty="0">
                <a:effectLst/>
                <a:latin typeface="Calibri" panose="020F0502020204030204" pitchFamily="34" charset="0"/>
                <a:ea typeface="Calibri" panose="020F0502020204030204" pitchFamily="34" charset="0"/>
                <a:cs typeface="Calibri" panose="020F0502020204030204" pitchFamily="34" charset="0"/>
              </a:rPr>
              <a:t> ، على سبيل المثال ، عندما يحدد أخصائيو الحالة مخاوف تتعلق بالسلامة ويحتاجون إلى إشراك خدمات أخرى أو عندما يطلب منهم القانون الإبلاغ عن الجرائم</a:t>
            </a:r>
            <a:r>
              <a:rPr lang="ar-SA" sz="1100" dirty="0">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6DDD3EFE-29A0-A9F4-F393-9867CA9D3303}"/>
              </a:ext>
            </a:extLst>
          </p:cNvPr>
          <p:cNvGrpSpPr/>
          <p:nvPr/>
        </p:nvGrpSpPr>
        <p:grpSpPr>
          <a:xfrm>
            <a:off x="6241143" y="699799"/>
            <a:ext cx="273729" cy="286032"/>
            <a:chOff x="7345680" y="2484120"/>
            <a:chExt cx="904240" cy="944880"/>
          </a:xfrm>
        </p:grpSpPr>
        <p:sp>
          <p:nvSpPr>
            <p:cNvPr id="10" name="Oval 9">
              <a:extLst>
                <a:ext uri="{FF2B5EF4-FFF2-40B4-BE49-F238E27FC236}">
                  <a16:creationId xmlns:a16="http://schemas.microsoft.com/office/drawing/2014/main" id="{684AC40C-8AB6-283E-4BDC-DEA429ED09D9}"/>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L-Shape 10">
              <a:extLst>
                <a:ext uri="{FF2B5EF4-FFF2-40B4-BE49-F238E27FC236}">
                  <a16:creationId xmlns:a16="http://schemas.microsoft.com/office/drawing/2014/main" id="{00234073-749D-D408-08C9-CCAEE261FCD5}"/>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2" name="Group 11">
            <a:extLst>
              <a:ext uri="{FF2B5EF4-FFF2-40B4-BE49-F238E27FC236}">
                <a16:creationId xmlns:a16="http://schemas.microsoft.com/office/drawing/2014/main" id="{AB496238-CC1D-D631-6646-02DE3333AB7E}"/>
              </a:ext>
            </a:extLst>
          </p:cNvPr>
          <p:cNvGrpSpPr/>
          <p:nvPr/>
        </p:nvGrpSpPr>
        <p:grpSpPr>
          <a:xfrm>
            <a:off x="6256451" y="1900091"/>
            <a:ext cx="273729" cy="286032"/>
            <a:chOff x="7345680" y="2484120"/>
            <a:chExt cx="904240" cy="944880"/>
          </a:xfrm>
        </p:grpSpPr>
        <p:sp>
          <p:nvSpPr>
            <p:cNvPr id="13" name="Oval 12">
              <a:extLst>
                <a:ext uri="{FF2B5EF4-FFF2-40B4-BE49-F238E27FC236}">
                  <a16:creationId xmlns:a16="http://schemas.microsoft.com/office/drawing/2014/main" id="{B1F74445-EC50-8622-5A2F-AA931A1F3DD7}"/>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L-Shape 13">
              <a:extLst>
                <a:ext uri="{FF2B5EF4-FFF2-40B4-BE49-F238E27FC236}">
                  <a16:creationId xmlns:a16="http://schemas.microsoft.com/office/drawing/2014/main" id="{81A38458-04B0-3762-CBFF-CE29C0354957}"/>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5" name="Group 14">
            <a:extLst>
              <a:ext uri="{FF2B5EF4-FFF2-40B4-BE49-F238E27FC236}">
                <a16:creationId xmlns:a16="http://schemas.microsoft.com/office/drawing/2014/main" id="{269F9B75-0AD7-F191-A593-476A3009E070}"/>
              </a:ext>
            </a:extLst>
          </p:cNvPr>
          <p:cNvGrpSpPr/>
          <p:nvPr/>
        </p:nvGrpSpPr>
        <p:grpSpPr>
          <a:xfrm>
            <a:off x="6205138" y="4311277"/>
            <a:ext cx="273729" cy="286032"/>
            <a:chOff x="7345680" y="2484120"/>
            <a:chExt cx="904240" cy="944880"/>
          </a:xfrm>
        </p:grpSpPr>
        <p:sp>
          <p:nvSpPr>
            <p:cNvPr id="16" name="Oval 15">
              <a:extLst>
                <a:ext uri="{FF2B5EF4-FFF2-40B4-BE49-F238E27FC236}">
                  <a16:creationId xmlns:a16="http://schemas.microsoft.com/office/drawing/2014/main" id="{A0422336-0FC7-CB92-F902-13DB756B360B}"/>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7" name="L-Shape 16">
              <a:extLst>
                <a:ext uri="{FF2B5EF4-FFF2-40B4-BE49-F238E27FC236}">
                  <a16:creationId xmlns:a16="http://schemas.microsoft.com/office/drawing/2014/main" id="{3082D317-B954-A5DF-6AC3-C564597DCBD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8" name="Hexagon 17">
            <a:extLst>
              <a:ext uri="{FF2B5EF4-FFF2-40B4-BE49-F238E27FC236}">
                <a16:creationId xmlns:a16="http://schemas.microsoft.com/office/drawing/2014/main" id="{6AFE1EB5-9395-FDE6-1B60-0AC03453FFFA}"/>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9" name="Hexagon 18">
            <a:extLst>
              <a:ext uri="{FF2B5EF4-FFF2-40B4-BE49-F238E27FC236}">
                <a16:creationId xmlns:a16="http://schemas.microsoft.com/office/drawing/2014/main" id="{80323A7B-3A4E-EFEA-78D7-5B3A47BB19E9}"/>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Hexagon 19">
            <a:extLst>
              <a:ext uri="{FF2B5EF4-FFF2-40B4-BE49-F238E27FC236}">
                <a16:creationId xmlns:a16="http://schemas.microsoft.com/office/drawing/2014/main" id="{80F87478-CD5E-4027-7C8D-A76A0EF75B3A}"/>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1" name="Hexagon 20">
            <a:extLst>
              <a:ext uri="{FF2B5EF4-FFF2-40B4-BE49-F238E27FC236}">
                <a16:creationId xmlns:a16="http://schemas.microsoft.com/office/drawing/2014/main" id="{366D574F-2181-C557-8691-0E7ABAE89B63}"/>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Hexagon 23">
            <a:extLst>
              <a:ext uri="{FF2B5EF4-FFF2-40B4-BE49-F238E27FC236}">
                <a16:creationId xmlns:a16="http://schemas.microsoft.com/office/drawing/2014/main" id="{9AD339D0-DC2B-1879-4A0E-A26643DD17BF}"/>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153983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C25DA4-A1B7-B103-E1B3-59170DB2C692}"/>
              </a:ext>
            </a:extLst>
          </p:cNvPr>
          <p:cNvSpPr txBox="1"/>
          <p:nvPr/>
        </p:nvSpPr>
        <p:spPr>
          <a:xfrm>
            <a:off x="1001486" y="699799"/>
            <a:ext cx="5254171" cy="5717206"/>
          </a:xfrm>
          <a:prstGeom prst="rect">
            <a:avLst/>
          </a:prstGeom>
          <a:noFill/>
        </p:spPr>
        <p:txBody>
          <a:bodyPr wrap="square" rtlCol="0">
            <a:spAutoFit/>
          </a:bodyPr>
          <a:lstStyle/>
          <a:p>
            <a:pPr algn="r" rtl="1">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ضمان المساءلة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تشير المساءلة إلى تحمل المسؤولية عن أفعال الفرد ونتائج تلك الإجراءات. </a:t>
            </a:r>
            <a:r>
              <a:rPr lang="ar-SA" sz="1100" dirty="0">
                <a:effectLst/>
                <a:latin typeface="Calibri" panose="020F0502020204030204" pitchFamily="34" charset="0"/>
                <a:ea typeface="Calibri" panose="020F0502020204030204" pitchFamily="34" charset="0"/>
                <a:cs typeface="Calibri" panose="020F0502020204030204" pitchFamily="34" charset="0"/>
              </a:rPr>
              <a:t>تعتبر </a:t>
            </a:r>
            <a:r>
              <a:rPr lang="en-US" sz="1100" dirty="0">
                <a:effectLst/>
                <a:latin typeface="Calibri" panose="020F0502020204030204" pitchFamily="34" charset="0"/>
                <a:ea typeface="Calibri" panose="020F0502020204030204" pitchFamily="34" charset="0"/>
                <a:cs typeface="Calibri" panose="020F0502020204030204" pitchFamily="34" charset="0"/>
              </a:rPr>
              <a:t>الوكالات والموظفون المشاركون في إدارة الحالة مسؤولون أمام الطفل والأسرة والمجتمع. يجب على الوكالات والأفراد الذين يقدمون إدارة الحال</a:t>
            </a:r>
            <a:r>
              <a:rPr lang="ar-SA" sz="1100" dirty="0">
                <a:effectLst/>
                <a:latin typeface="Calibri" panose="020F0502020204030204" pitchFamily="34" charset="0"/>
                <a:ea typeface="Calibri" panose="020F0502020204030204" pitchFamily="34" charset="0"/>
                <a:cs typeface="Calibri" panose="020F0502020204030204" pitchFamily="34" charset="0"/>
              </a:rPr>
              <a:t>ة</a:t>
            </a:r>
            <a:r>
              <a:rPr lang="en-US" sz="1100" dirty="0">
                <a:effectLst/>
                <a:latin typeface="Calibri" panose="020F0502020204030204" pitchFamily="34" charset="0"/>
                <a:ea typeface="Calibri" panose="020F0502020204030204" pitchFamily="34" charset="0"/>
                <a:cs typeface="Calibri" panose="020F0502020204030204" pitchFamily="34" charset="0"/>
              </a:rPr>
              <a:t> الامتثال للإطار القانوني والسياسي الوطني. كما سيتعين عليهم الامتثال لقواعد السلوك المهني حيثما وجدت. في غياب </a:t>
            </a:r>
            <a:r>
              <a:rPr lang="ar-SA" sz="1100" dirty="0">
                <a:effectLst/>
                <a:latin typeface="Calibri" panose="020F0502020204030204" pitchFamily="34" charset="0"/>
                <a:ea typeface="Calibri" panose="020F0502020204030204" pitchFamily="34" charset="0"/>
                <a:cs typeface="Calibri" panose="020F0502020204030204" pitchFamily="34" charset="0"/>
              </a:rPr>
              <a:t>ال</a:t>
            </a:r>
            <a:r>
              <a:rPr lang="en-US" sz="1100" dirty="0">
                <a:effectLst/>
                <a:latin typeface="Calibri" panose="020F0502020204030204" pitchFamily="34" charset="0"/>
                <a:ea typeface="Calibri" panose="020F0502020204030204" pitchFamily="34" charset="0"/>
                <a:cs typeface="Calibri" panose="020F0502020204030204" pitchFamily="34" charset="0"/>
              </a:rPr>
              <a:t>إطار </a:t>
            </a:r>
            <a:r>
              <a:rPr lang="ar-SA" sz="1100" dirty="0">
                <a:effectLst/>
                <a:latin typeface="Calibri" panose="020F0502020204030204" pitchFamily="34" charset="0"/>
                <a:ea typeface="Calibri" panose="020F0502020204030204" pitchFamily="34" charset="0"/>
                <a:cs typeface="Calibri" panose="020F0502020204030204" pitchFamily="34" charset="0"/>
              </a:rPr>
              <a:t>ال</a:t>
            </a:r>
            <a:r>
              <a:rPr lang="en-US" sz="1100" dirty="0">
                <a:effectLst/>
                <a:latin typeface="Calibri" panose="020F0502020204030204" pitchFamily="34" charset="0"/>
                <a:ea typeface="Calibri" panose="020F0502020204030204" pitchFamily="34" charset="0"/>
                <a:cs typeface="Calibri" panose="020F0502020204030204" pitchFamily="34" charset="0"/>
              </a:rPr>
              <a:t>قانوني ، توفر المبادئ التوجيهية ومعايير الممارسة الجيدة المبينة في </a:t>
            </a:r>
            <a:r>
              <a:rPr lang="ar-SA" sz="1100" dirty="0">
                <a:effectLst/>
                <a:latin typeface="Calibri" panose="020F0502020204030204" pitchFamily="34" charset="0"/>
                <a:ea typeface="Calibri" panose="020F0502020204030204" pitchFamily="34" charset="0"/>
                <a:cs typeface="Calibri" panose="020F0502020204030204" pitchFamily="34" charset="0"/>
              </a:rPr>
              <a:t>المعايير الدنيا لحماية الطفل</a:t>
            </a:r>
            <a:r>
              <a:rPr lang="en-US" sz="1100" dirty="0">
                <a:effectLst/>
                <a:latin typeface="Calibri" panose="020F0502020204030204" pitchFamily="34" charset="0"/>
                <a:ea typeface="Calibri" panose="020F0502020204030204" pitchFamily="34" charset="0"/>
                <a:cs typeface="Calibri" panose="020F0502020204030204" pitchFamily="34" charset="0"/>
              </a:rPr>
              <a:t> أساسًا للممارسة. يجب أن تتحمل الوكالات التي تقدم خدمات إدارة الحال</a:t>
            </a:r>
            <a:r>
              <a:rPr lang="ar-SA" sz="1100" dirty="0">
                <a:effectLst/>
                <a:latin typeface="Calibri" panose="020F0502020204030204" pitchFamily="34" charset="0"/>
                <a:ea typeface="Calibri" panose="020F0502020204030204" pitchFamily="34" charset="0"/>
                <a:cs typeface="Calibri" panose="020F0502020204030204" pitchFamily="34" charset="0"/>
              </a:rPr>
              <a:t>ة</a:t>
            </a:r>
            <a:r>
              <a:rPr lang="en-US" sz="1100" dirty="0">
                <a:effectLst/>
                <a:latin typeface="Calibri" panose="020F0502020204030204" pitchFamily="34" charset="0"/>
                <a:ea typeface="Calibri" panose="020F0502020204030204" pitchFamily="34" charset="0"/>
                <a:cs typeface="Calibri" panose="020F0502020204030204" pitchFamily="34" charset="0"/>
              </a:rPr>
              <a:t> أو تدعمها مسؤولية التدريب الأولي ، وبناء القدرات المستمر والإشراف المنتظم على الموظفين لضمان الجودة المناسبة للرعاية.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en-US" sz="1100" b="1" dirty="0">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يجب أن تكون خدمات إدارة الحالة: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صديقة للطفل</a:t>
            </a:r>
            <a:r>
              <a:rPr lang="en-US" sz="1100" dirty="0">
                <a:effectLst/>
                <a:latin typeface="Calibri" panose="020F0502020204030204" pitchFamily="34" charset="0"/>
                <a:ea typeface="Calibri" panose="020F0502020204030204" pitchFamily="34" charset="0"/>
                <a:cs typeface="Calibri" panose="020F0502020204030204" pitchFamily="34" charset="0"/>
              </a:rPr>
              <a:t>- يستلزم تقديم الخدمات بطرق مناسبة و</a:t>
            </a:r>
            <a:r>
              <a:rPr lang="ar-SA" sz="1100" dirty="0">
                <a:effectLst/>
                <a:latin typeface="Calibri" panose="020F0502020204030204" pitchFamily="34" charset="0"/>
                <a:ea typeface="Calibri" panose="020F0502020204030204" pitchFamily="34" charset="0"/>
                <a:cs typeface="Calibri" panose="020F0502020204030204" pitchFamily="34" charset="0"/>
              </a:rPr>
              <a:t>سهلة الوصول</a:t>
            </a:r>
            <a:r>
              <a:rPr lang="en-US" sz="1100" dirty="0">
                <a:effectLst/>
                <a:latin typeface="Calibri" panose="020F0502020204030204" pitchFamily="34" charset="0"/>
                <a:ea typeface="Calibri" panose="020F0502020204030204" pitchFamily="34" charset="0"/>
                <a:cs typeface="Calibri" panose="020F0502020204030204" pitchFamily="34" charset="0"/>
              </a:rPr>
              <a:t> للأطفال. على سبيل المثال ، من خلال توفير المعلومات ب</a:t>
            </a:r>
            <a:r>
              <a:rPr lang="ar-SA" sz="1100" dirty="0">
                <a:effectLst/>
                <a:latin typeface="Calibri" panose="020F0502020204030204" pitchFamily="34" charset="0"/>
                <a:ea typeface="Calibri" panose="020F0502020204030204" pitchFamily="34" charset="0"/>
                <a:cs typeface="Calibri" panose="020F0502020204030204" pitchFamily="34" charset="0"/>
              </a:rPr>
              <a:t>نماذج</a:t>
            </a:r>
            <a:r>
              <a:rPr lang="en-US" sz="1100" dirty="0">
                <a:effectLst/>
                <a:latin typeface="Calibri" panose="020F0502020204030204" pitchFamily="34" charset="0"/>
                <a:ea typeface="Calibri" panose="020F0502020204030204" pitchFamily="34" charset="0"/>
                <a:cs typeface="Calibri" panose="020F0502020204030204" pitchFamily="34" charset="0"/>
              </a:rPr>
              <a:t> / لغات يمكن للأطفال من مختلف الأعمار فهمها.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100" b="1" dirty="0">
                <a:effectLst/>
                <a:latin typeface="Calibri" panose="020F0502020204030204" pitchFamily="34" charset="0"/>
                <a:ea typeface="Calibri" panose="020F0502020204030204" pitchFamily="34" charset="0"/>
                <a:cs typeface="Calibri" panose="020F0502020204030204" pitchFamily="34" charset="0"/>
              </a:rPr>
              <a:t>تت</a:t>
            </a:r>
            <a:r>
              <a:rPr lang="en-US" sz="1100" b="1" dirty="0">
                <a:effectLst/>
                <a:latin typeface="Calibri" panose="020F0502020204030204" pitchFamily="34" charset="0"/>
                <a:ea typeface="Calibri" panose="020F0502020204030204" pitchFamily="34" charset="0"/>
                <a:cs typeface="Calibri" panose="020F0502020204030204" pitchFamily="34" charset="0"/>
              </a:rPr>
              <a:t>مركز</a:t>
            </a:r>
            <a:r>
              <a:rPr lang="ar-SA" sz="1100" b="1" dirty="0">
                <a:effectLst/>
                <a:latin typeface="Calibri" panose="020F0502020204030204" pitchFamily="34" charset="0"/>
                <a:ea typeface="Calibri" panose="020F0502020204030204" pitchFamily="34" charset="0"/>
                <a:cs typeface="Calibri" panose="020F0502020204030204" pitchFamily="34" charset="0"/>
              </a:rPr>
              <a:t> حول</a:t>
            </a:r>
            <a:r>
              <a:rPr lang="en-US" sz="1100" b="1" dirty="0">
                <a:effectLst/>
                <a:latin typeface="Calibri" panose="020F0502020204030204" pitchFamily="34" charset="0"/>
                <a:ea typeface="Calibri" panose="020F0502020204030204" pitchFamily="34" charset="0"/>
                <a:cs typeface="Calibri" panose="020F0502020204030204" pitchFamily="34" charset="0"/>
              </a:rPr>
              <a:t> الطفل</a:t>
            </a:r>
            <a:r>
              <a:rPr lang="en-US" sz="1100" dirty="0">
                <a:effectLst/>
                <a:latin typeface="Calibri" panose="020F0502020204030204" pitchFamily="34" charset="0"/>
                <a:ea typeface="Calibri" panose="020F0502020204030204" pitchFamily="34" charset="0"/>
                <a:cs typeface="Calibri" panose="020F0502020204030204" pitchFamily="34" charset="0"/>
              </a:rPr>
              <a:t>- يستلزم تنظيم وتقديم الخدمات واتخاذ القرارات بالشكل الذي يركز على احتياجات الأطفال ومصالحهم</a:t>
            </a:r>
            <a:r>
              <a:rPr lang="ar-SA" sz="1100" dirty="0">
                <a:effectLst/>
                <a:latin typeface="Calibri" panose="020F0502020204030204" pitchFamily="34" charset="0"/>
                <a:ea typeface="Calibri" panose="020F0502020204030204" pitchFamily="34" charset="0"/>
                <a:cs typeface="Calibri" panose="020F0502020204030204" pitchFamily="34" charset="0"/>
              </a:rPr>
              <a:t> الفضلى</a:t>
            </a:r>
            <a:r>
              <a:rPr lang="en-US" sz="1100" dirty="0">
                <a:effectLst/>
                <a:latin typeface="Calibri" panose="020F0502020204030204" pitchFamily="34" charset="0"/>
                <a:ea typeface="Calibri" panose="020F0502020204030204" pitchFamily="34" charset="0"/>
                <a:cs typeface="Calibri" panose="020F0502020204030204" pitchFamily="34" charset="0"/>
              </a:rPr>
              <a:t>. على سبيل المثال ، يجب أن تفكر في إجراء المراجعات والاجتماعات في الأوقات المناسبة للأطفال وعائلاتهم ، بدلاً من تلك التي تتناسب مع ساعات عمل الموظفين.</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تمكين الأطفال والأسر من البناء على</a:t>
            </a:r>
            <a:r>
              <a:rPr lang="ar-SA" sz="1100" b="1" dirty="0">
                <a:effectLst/>
                <a:latin typeface="Calibri" panose="020F0502020204030204" pitchFamily="34" charset="0"/>
                <a:ea typeface="Calibri" panose="020F0502020204030204" pitchFamily="34" charset="0"/>
                <a:cs typeface="Calibri" panose="020F0502020204030204" pitchFamily="34" charset="0"/>
              </a:rPr>
              <a:t> نقاط</a:t>
            </a:r>
            <a:r>
              <a:rPr lang="en-US" sz="1100" b="1" dirty="0">
                <a:effectLst/>
                <a:latin typeface="Calibri" panose="020F0502020204030204" pitchFamily="34" charset="0"/>
                <a:ea typeface="Calibri" panose="020F0502020204030204" pitchFamily="34" charset="0"/>
                <a:cs typeface="Calibri" panose="020F0502020204030204" pitchFamily="34" charset="0"/>
              </a:rPr>
              <a:t> قوتهم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يمتلك جميع الأطفال وأسرهم الموارد والمهارات اللازمة لمساعدة أنفسهم والمساهمة بشكل إيجابي في إيجاد حلول لمشاكلهم الخاصة. يجب أن يعمل </a:t>
            </a:r>
            <a:r>
              <a:rPr lang="ar-SA" sz="1100" dirty="0">
                <a:effectLst/>
                <a:latin typeface="Calibri" panose="020F0502020204030204" pitchFamily="34" charset="0"/>
                <a:ea typeface="Calibri" panose="020F0502020204030204" pitchFamily="34" charset="0"/>
                <a:cs typeface="Calibri" panose="020F0502020204030204" pitchFamily="34" charset="0"/>
              </a:rPr>
              <a:t>أخصائيو </a:t>
            </a:r>
            <a:r>
              <a:rPr lang="en-US" sz="1100" dirty="0">
                <a:effectLst/>
                <a:latin typeface="Calibri" panose="020F0502020204030204" pitchFamily="34" charset="0"/>
                <a:ea typeface="Calibri" panose="020F0502020204030204" pitchFamily="34" charset="0"/>
                <a:cs typeface="Calibri" panose="020F0502020204030204" pitchFamily="34" charset="0"/>
              </a:rPr>
              <a:t>الحالة والمشرف</a:t>
            </a:r>
            <a:r>
              <a:rPr lang="ar-SA" sz="1100" dirty="0">
                <a:effectLst/>
                <a:latin typeface="Calibri" panose="020F0502020204030204" pitchFamily="34" charset="0"/>
                <a:ea typeface="Calibri" panose="020F0502020204030204" pitchFamily="34" charset="0"/>
                <a:cs typeface="Calibri" panose="020F0502020204030204" pitchFamily="34" charset="0"/>
              </a:rPr>
              <a:t>ي</a:t>
            </a:r>
            <a:r>
              <a:rPr lang="en-US" sz="1100" dirty="0">
                <a:effectLst/>
                <a:latin typeface="Calibri" panose="020F0502020204030204" pitchFamily="34" charset="0"/>
                <a:ea typeface="Calibri" panose="020F0502020204030204" pitchFamily="34" charset="0"/>
                <a:cs typeface="Calibri" panose="020F0502020204030204" pitchFamily="34" charset="0"/>
              </a:rPr>
              <a:t>ن على إشراك الأطفال والأسر للعب دور </a:t>
            </a:r>
            <a:r>
              <a:rPr lang="ar-SA" sz="1100" dirty="0">
                <a:effectLst/>
                <a:latin typeface="Calibri" panose="020F0502020204030204" pitchFamily="34" charset="0"/>
                <a:ea typeface="Calibri" panose="020F0502020204030204" pitchFamily="34" charset="0"/>
                <a:cs typeface="Calibri" panose="020F0502020204030204" pitchFamily="34" charset="0"/>
              </a:rPr>
              <a:t>فعال</a:t>
            </a:r>
            <a:r>
              <a:rPr lang="en-US" sz="1100" dirty="0">
                <a:effectLst/>
                <a:latin typeface="Calibri" panose="020F0502020204030204" pitchFamily="34" charset="0"/>
                <a:ea typeface="Calibri" panose="020F0502020204030204" pitchFamily="34" charset="0"/>
                <a:cs typeface="Calibri" panose="020F0502020204030204" pitchFamily="34" charset="0"/>
              </a:rPr>
              <a:t> في عملية إدارة الحالة. خلال عملية إدارة الحالة ، يجب أن يركز </a:t>
            </a:r>
            <a:r>
              <a:rPr lang="ar-SA" sz="1100" dirty="0">
                <a:effectLst/>
                <a:latin typeface="Calibri" panose="020F0502020204030204" pitchFamily="34" charset="0"/>
                <a:ea typeface="Calibri" panose="020F0502020204030204" pitchFamily="34" charset="0"/>
                <a:cs typeface="Calibri" panose="020F0502020204030204" pitchFamily="34" charset="0"/>
              </a:rPr>
              <a:t>أخصائيو </a:t>
            </a:r>
            <a:r>
              <a:rPr lang="en-US" sz="1100" dirty="0">
                <a:effectLst/>
                <a:latin typeface="Calibri" panose="020F0502020204030204" pitchFamily="34" charset="0"/>
                <a:ea typeface="Calibri" panose="020F0502020204030204" pitchFamily="34" charset="0"/>
                <a:cs typeface="Calibri" panose="020F0502020204030204" pitchFamily="34" charset="0"/>
              </a:rPr>
              <a:t>الحالة على تمكين الأطفال وأسرهم من لعب دور نشط في عملية إدارة الحالة. في الممارسة العملية ، هذا يعني أنه بالإضافة إلى تحديد المشاكل وتقديم الخدمات ، يجب على أخصائيي الحالة النظر في نقاط القوة والموارد لدى الطفل والأسرة وكيفية بناء قدرتهم على رعاية أنفسهم.</a:t>
            </a:r>
            <a:r>
              <a:rPr lang="ar-SA"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بينما يقدم </a:t>
            </a:r>
            <a:r>
              <a:rPr lang="ar-SA" sz="1100" dirty="0">
                <a:effectLst/>
                <a:latin typeface="Calibri" panose="020F0502020204030204" pitchFamily="34" charset="0"/>
                <a:ea typeface="Calibri" panose="020F0502020204030204" pitchFamily="34" charset="0"/>
                <a:cs typeface="Calibri" panose="020F0502020204030204" pitchFamily="34" charset="0"/>
              </a:rPr>
              <a:t>أخصائيو </a:t>
            </a:r>
            <a:r>
              <a:rPr lang="en-US" sz="1100" dirty="0">
                <a:effectLst/>
                <a:latin typeface="Calibri" panose="020F0502020204030204" pitchFamily="34" charset="0"/>
                <a:ea typeface="Calibri" panose="020F0502020204030204" pitchFamily="34" charset="0"/>
                <a:cs typeface="Calibri" panose="020F0502020204030204" pitchFamily="34" charset="0"/>
              </a:rPr>
              <a:t>الحالة خدمة مهمة ، فإن حياة الطفل وعائلته هي التي تتأثر في النهاية ؛ يجب أن يكونوا دائمًا مشاركين نشطين في القرارات المتخذة لرعايتهم. علاوة على ذلك ، تعد مساعدة الأطفال على المشاركة في صنع القرار جزءًا مهمًا من عملية التعافي التي تبني شعورهم بالسيطرة على حياتهم وتساعدهم على تطوير المرونة الطبيعية.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2F3BCF04-32C0-3662-B0B2-6620B83049B3}"/>
              </a:ext>
            </a:extLst>
          </p:cNvPr>
          <p:cNvGrpSpPr/>
          <p:nvPr/>
        </p:nvGrpSpPr>
        <p:grpSpPr>
          <a:xfrm>
            <a:off x="6249591" y="654572"/>
            <a:ext cx="273729" cy="286032"/>
            <a:chOff x="7345680" y="2484120"/>
            <a:chExt cx="904240" cy="944880"/>
          </a:xfrm>
        </p:grpSpPr>
        <p:sp>
          <p:nvSpPr>
            <p:cNvPr id="10" name="Oval 9">
              <a:extLst>
                <a:ext uri="{FF2B5EF4-FFF2-40B4-BE49-F238E27FC236}">
                  <a16:creationId xmlns:a16="http://schemas.microsoft.com/office/drawing/2014/main" id="{5D15F6D1-C4AE-8F0B-A12C-D6544B2BC8B2}"/>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L-Shape 10">
              <a:extLst>
                <a:ext uri="{FF2B5EF4-FFF2-40B4-BE49-F238E27FC236}">
                  <a16:creationId xmlns:a16="http://schemas.microsoft.com/office/drawing/2014/main" id="{2C72CDD2-A967-E99A-E776-B824A984A80A}"/>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2" name="Group 11">
            <a:extLst>
              <a:ext uri="{FF2B5EF4-FFF2-40B4-BE49-F238E27FC236}">
                <a16:creationId xmlns:a16="http://schemas.microsoft.com/office/drawing/2014/main" id="{39F68B5E-05AD-04E4-8840-D55ECC4C78D3}"/>
              </a:ext>
            </a:extLst>
          </p:cNvPr>
          <p:cNvGrpSpPr/>
          <p:nvPr/>
        </p:nvGrpSpPr>
        <p:grpSpPr>
          <a:xfrm>
            <a:off x="6213586" y="2505952"/>
            <a:ext cx="273729" cy="286032"/>
            <a:chOff x="7345680" y="2484120"/>
            <a:chExt cx="904240" cy="944880"/>
          </a:xfrm>
        </p:grpSpPr>
        <p:sp>
          <p:nvSpPr>
            <p:cNvPr id="13" name="Oval 12">
              <a:extLst>
                <a:ext uri="{FF2B5EF4-FFF2-40B4-BE49-F238E27FC236}">
                  <a16:creationId xmlns:a16="http://schemas.microsoft.com/office/drawing/2014/main" id="{1B101EC0-FC4D-8715-DF50-5BDE47C0C12E}"/>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L-Shape 13">
              <a:extLst>
                <a:ext uri="{FF2B5EF4-FFF2-40B4-BE49-F238E27FC236}">
                  <a16:creationId xmlns:a16="http://schemas.microsoft.com/office/drawing/2014/main" id="{49A1D5F1-5952-84E9-6600-8DAEB2D5154B}"/>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5" name="Group 14">
            <a:extLst>
              <a:ext uri="{FF2B5EF4-FFF2-40B4-BE49-F238E27FC236}">
                <a16:creationId xmlns:a16="http://schemas.microsoft.com/office/drawing/2014/main" id="{25D584B8-9F5E-51CE-5A50-7D896AA054D0}"/>
              </a:ext>
            </a:extLst>
          </p:cNvPr>
          <p:cNvGrpSpPr/>
          <p:nvPr/>
        </p:nvGrpSpPr>
        <p:grpSpPr>
          <a:xfrm>
            <a:off x="6234622" y="4071300"/>
            <a:ext cx="273729" cy="286032"/>
            <a:chOff x="7345680" y="2484120"/>
            <a:chExt cx="904240" cy="944880"/>
          </a:xfrm>
        </p:grpSpPr>
        <p:sp>
          <p:nvSpPr>
            <p:cNvPr id="16" name="Oval 15">
              <a:extLst>
                <a:ext uri="{FF2B5EF4-FFF2-40B4-BE49-F238E27FC236}">
                  <a16:creationId xmlns:a16="http://schemas.microsoft.com/office/drawing/2014/main" id="{3DBAEEC8-3369-7C03-9F8B-D36F5CB79D09}"/>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7" name="L-Shape 16">
              <a:extLst>
                <a:ext uri="{FF2B5EF4-FFF2-40B4-BE49-F238E27FC236}">
                  <a16:creationId xmlns:a16="http://schemas.microsoft.com/office/drawing/2014/main" id="{A151304B-21E1-380C-722D-B0D768F8AE69}"/>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8" name="Hexagon 17">
            <a:extLst>
              <a:ext uri="{FF2B5EF4-FFF2-40B4-BE49-F238E27FC236}">
                <a16:creationId xmlns:a16="http://schemas.microsoft.com/office/drawing/2014/main" id="{86C38E66-336B-8230-F6C1-B8E5AA8601DC}"/>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9" name="Hexagon 18">
            <a:extLst>
              <a:ext uri="{FF2B5EF4-FFF2-40B4-BE49-F238E27FC236}">
                <a16:creationId xmlns:a16="http://schemas.microsoft.com/office/drawing/2014/main" id="{7FBAACBD-F75C-D64B-2283-07C7004B3C2D}"/>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Hexagon 19">
            <a:extLst>
              <a:ext uri="{FF2B5EF4-FFF2-40B4-BE49-F238E27FC236}">
                <a16:creationId xmlns:a16="http://schemas.microsoft.com/office/drawing/2014/main" id="{BA500799-1CF1-89E4-64DC-72D2424E010B}"/>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1" name="Hexagon 20">
            <a:extLst>
              <a:ext uri="{FF2B5EF4-FFF2-40B4-BE49-F238E27FC236}">
                <a16:creationId xmlns:a16="http://schemas.microsoft.com/office/drawing/2014/main" id="{92AD8106-7F7A-6C44-B1F8-E143DF3FFB1C}"/>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Hexagon 23">
            <a:extLst>
              <a:ext uri="{FF2B5EF4-FFF2-40B4-BE49-F238E27FC236}">
                <a16:creationId xmlns:a16="http://schemas.microsoft.com/office/drawing/2014/main" id="{DFCA1688-9ED2-C2E5-23C4-D1EB93B53418}"/>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1409556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C25DA4-A1B7-B103-E1B3-59170DB2C692}"/>
              </a:ext>
            </a:extLst>
          </p:cNvPr>
          <p:cNvSpPr txBox="1"/>
          <p:nvPr/>
        </p:nvSpPr>
        <p:spPr>
          <a:xfrm>
            <a:off x="1016000" y="699799"/>
            <a:ext cx="5239657" cy="6315127"/>
          </a:xfrm>
          <a:prstGeom prst="rect">
            <a:avLst/>
          </a:prstGeom>
          <a:noFill/>
        </p:spPr>
        <p:txBody>
          <a:bodyPr wrap="square" rtlCol="0">
            <a:spAutoFit/>
          </a:bodyPr>
          <a:lstStyle/>
          <a:p>
            <a:pPr lvl="1" algn="r" rtl="1">
              <a:lnSpc>
                <a:spcPct val="107000"/>
              </a:lnSpc>
              <a:spcAft>
                <a:spcPts val="800"/>
              </a:spcAft>
            </a:pPr>
            <a:r>
              <a:rPr lang="ar-SA" sz="1100" b="1" dirty="0">
                <a:effectLst/>
                <a:latin typeface="Calibri" panose="020F0502020204030204" pitchFamily="34" charset="0"/>
                <a:ea typeface="Calibri" panose="020F0502020204030204" pitchFamily="34" charset="0"/>
                <a:cs typeface="Calibri" panose="020F0502020204030204" pitchFamily="34" charset="0"/>
              </a:rPr>
              <a:t>إسناد</a:t>
            </a:r>
            <a:r>
              <a:rPr lang="en-US" sz="1100" b="1" dirty="0">
                <a:effectLst/>
                <a:latin typeface="Calibri" panose="020F0502020204030204" pitchFamily="34" charset="0"/>
                <a:ea typeface="Calibri" panose="020F0502020204030204" pitchFamily="34" charset="0"/>
                <a:cs typeface="Calibri" panose="020F0502020204030204" pitchFamily="34" charset="0"/>
              </a:rPr>
              <a:t> جميع الإجراءات </a:t>
            </a:r>
            <a:r>
              <a:rPr lang="en-GB" sz="1100" b="1" dirty="0">
                <a:latin typeface="Calibri" panose="020F0502020204030204" pitchFamily="34" charset="0"/>
                <a:cs typeface="Calibri" panose="020F0502020204030204" pitchFamily="34" charset="0"/>
              </a:rPr>
              <a:t>إلى</a:t>
            </a:r>
            <a:r>
              <a:rPr lang="en-US" sz="1100" b="1" dirty="0">
                <a:effectLst/>
                <a:latin typeface="Calibri" panose="020F0502020204030204" pitchFamily="34" charset="0"/>
                <a:ea typeface="Calibri" panose="020F0502020204030204" pitchFamily="34" charset="0"/>
                <a:cs typeface="Calibri" panose="020F0502020204030204" pitchFamily="34" charset="0"/>
              </a:rPr>
              <a:t> المعرفة السليمة بتنمية الطفل وحقوق الطفل وحماية الطفل</a:t>
            </a:r>
            <a:r>
              <a:rPr lang="ar-SA" sz="1100" b="1"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يجب إجراء التقييمات والتدخلات على أساس المعرفة حول نمو الطفل وحقوق الطفل وحماية الطفل (مثل فهم نقاط الضعف وعوامل الخطر وديناميكيات الأسرة). تساعد المعرفة بتنمية الطفل أخصائيي الحالات على تحديد كيفية إشراك الأطفال والتواصل معهم وفقًا لأعمارهم وقدراتهم المتطورة. نظرًا لاختلاف معايير معاملة الأطفال </a:t>
            </a:r>
            <a:r>
              <a:rPr lang="ar-SA" sz="1100" dirty="0">
                <a:effectLst/>
                <a:latin typeface="Calibri" panose="020F0502020204030204" pitchFamily="34" charset="0"/>
                <a:ea typeface="Calibri" panose="020F0502020204030204" pitchFamily="34" charset="0"/>
                <a:cs typeface="Calibri" panose="020F0502020204030204" pitchFamily="34" charset="0"/>
              </a:rPr>
              <a:t>من خلال</a:t>
            </a:r>
            <a:r>
              <a:rPr lang="en-US" sz="1100" dirty="0">
                <a:effectLst/>
                <a:latin typeface="Calibri" panose="020F0502020204030204" pitchFamily="34" charset="0"/>
                <a:ea typeface="Calibri" panose="020F0502020204030204" pitchFamily="34" charset="0"/>
                <a:cs typeface="Calibri" panose="020F0502020204030204" pitchFamily="34" charset="0"/>
              </a:rPr>
              <a:t> الثقافات والمناطق ، فإن معرفة حقوق الطفل أمر ضروري لضمان احترام القواعد والمعايير الدولية وإدراجها في قرارات ال</a:t>
            </a:r>
            <a:r>
              <a:rPr lang="ar-SA" sz="1100" dirty="0">
                <a:effectLst/>
                <a:latin typeface="Calibri" panose="020F0502020204030204" pitchFamily="34" charset="0"/>
                <a:ea typeface="Calibri" panose="020F0502020204030204" pitchFamily="34" charset="0"/>
                <a:cs typeface="Calibri" panose="020F0502020204030204" pitchFamily="34" charset="0"/>
              </a:rPr>
              <a:t>حال</a:t>
            </a:r>
            <a:r>
              <a:rPr lang="en-US" sz="1100" dirty="0">
                <a:effectLst/>
                <a:latin typeface="Calibri" panose="020F0502020204030204" pitchFamily="34" charset="0"/>
                <a:ea typeface="Calibri" panose="020F0502020204030204" pitchFamily="34" charset="0"/>
                <a:cs typeface="Calibri" panose="020F0502020204030204" pitchFamily="34" charset="0"/>
              </a:rPr>
              <a:t>ة. أخيرًا ، يجب أن يتلقى الموظفون العاملون مع الأطفال المتأثرين بالأزمات الإنسانية أو المستغلين جنسيًا أو غير المصحوبين أو المنفصلين تدريبًا متخصصًا في التعامل مع مثل هذه الحالات الحساسة. بدون هذه المعرفة ،</a:t>
            </a:r>
            <a:r>
              <a:rPr lang="ar-SA" sz="1100" dirty="0">
                <a:effectLst/>
                <a:latin typeface="Calibri" panose="020F0502020204030204" pitchFamily="34" charset="0"/>
                <a:ea typeface="Calibri" panose="020F0502020204030204" pitchFamily="34" charset="0"/>
                <a:cs typeface="Calibri" panose="020F0502020204030204" pitchFamily="34" charset="0"/>
              </a:rPr>
              <a:t> قد لا تلبي خطط الحالة على نحو كاف احتياجات الأطفال وتدعم حقوقهم بل قد تكون مضرة بالطفل.</a:t>
            </a:r>
            <a:endParaRPr lang="en-US" sz="1100" b="1" dirty="0">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ت</a:t>
            </a:r>
            <a:r>
              <a:rPr lang="ar-SA" sz="1100" b="1" dirty="0">
                <a:effectLst/>
                <a:latin typeface="Calibri" panose="020F0502020204030204" pitchFamily="34" charset="0"/>
                <a:ea typeface="Calibri" panose="020F0502020204030204" pitchFamily="34" charset="0"/>
                <a:cs typeface="Calibri" panose="020F0502020204030204" pitchFamily="34" charset="0"/>
              </a:rPr>
              <a:t>يسير</a:t>
            </a:r>
            <a:r>
              <a:rPr lang="en-US" sz="1100" b="1" dirty="0">
                <a:effectLst/>
                <a:latin typeface="Calibri" panose="020F0502020204030204" pitchFamily="34" charset="0"/>
                <a:ea typeface="Calibri" panose="020F0502020204030204" pitchFamily="34" charset="0"/>
                <a:cs typeface="Calibri" panose="020F0502020204030204" pitchFamily="34" charset="0"/>
              </a:rPr>
              <a:t> المشاركة الهادفة للأطفال</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للأطفال الحق في التعبير عن آرائهم حول تجاربهم والمشاركة في القرارات التي تؤثر على حياتهم. </a:t>
            </a:r>
            <a:r>
              <a:rPr lang="ar-SA" sz="1100" dirty="0">
                <a:effectLst/>
                <a:latin typeface="Calibri" panose="020F0502020204030204" pitchFamily="34" charset="0"/>
                <a:ea typeface="Calibri" panose="020F0502020204030204" pitchFamily="34" charset="0"/>
                <a:cs typeface="Calibri" panose="020F0502020204030204" pitchFamily="34" charset="0"/>
              </a:rPr>
              <a:t>أخصائيو </a:t>
            </a:r>
            <a:r>
              <a:rPr lang="en-US" sz="1100" dirty="0">
                <a:effectLst/>
                <a:latin typeface="Calibri" panose="020F0502020204030204" pitchFamily="34" charset="0"/>
                <a:ea typeface="Calibri" panose="020F0502020204030204" pitchFamily="34" charset="0"/>
                <a:cs typeface="Calibri" panose="020F0502020204030204" pitchFamily="34" charset="0"/>
              </a:rPr>
              <a:t>الحالة  مسؤولون عن التواصل مع الأطفال بشأن حقهم في المشاركة - بما في ذلك الحق في عدم الإجابة على الأسئلة التي تجعلهم غير مرتاحين - ودعمهم في المطالبة بهذا الحق طوال عملية إدارة الحالة. يجب أن يأخذ دعم مشاركة الأطفال في الاعتبار الثقافة ، وفي السياقات التي قد لا يكون من الآمن للأطفال التحدث فيها علنًا ، يتحمل  </a:t>
            </a:r>
            <a:r>
              <a:rPr lang="ar-SA" sz="1100" dirty="0">
                <a:effectLst/>
                <a:latin typeface="Calibri" panose="020F0502020204030204" pitchFamily="34" charset="0"/>
                <a:ea typeface="Calibri" panose="020F0502020204030204" pitchFamily="34" charset="0"/>
                <a:cs typeface="Calibri" panose="020F0502020204030204" pitchFamily="34" charset="0"/>
              </a:rPr>
              <a:t>أخصائيو </a:t>
            </a:r>
            <a:r>
              <a:rPr lang="en-US" sz="1100" dirty="0">
                <a:effectLst/>
                <a:latin typeface="Calibri" panose="020F0502020204030204" pitchFamily="34" charset="0"/>
                <a:ea typeface="Calibri" panose="020F0502020204030204" pitchFamily="34" charset="0"/>
                <a:cs typeface="Calibri" panose="020F0502020204030204" pitchFamily="34" charset="0"/>
              </a:rPr>
              <a:t>الحالة مسؤولية إنشاء مساحة آمنة وسرية للأطفال للمشاركة في </a:t>
            </a:r>
            <a:r>
              <a:rPr lang="ar-SA" sz="1100" dirty="0">
                <a:effectLst/>
                <a:latin typeface="Calibri" panose="020F0502020204030204" pitchFamily="34" charset="0"/>
                <a:ea typeface="Calibri" panose="020F0502020204030204" pitchFamily="34" charset="0"/>
                <a:cs typeface="Calibri" panose="020F0502020204030204" pitchFamily="34" charset="0"/>
              </a:rPr>
              <a:t>حالاتهم</a:t>
            </a:r>
            <a:r>
              <a:rPr lang="en-US" sz="1100" dirty="0">
                <a:effectLst/>
                <a:latin typeface="Calibri" panose="020F0502020204030204" pitchFamily="34" charset="0"/>
                <a:ea typeface="Calibri" panose="020F0502020204030204" pitchFamily="34" charset="0"/>
                <a:cs typeface="Calibri" panose="020F0502020204030204" pitchFamily="34" charset="0"/>
              </a:rPr>
              <a:t> الخاصة.</a:t>
            </a: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b="1" dirty="0">
                <a:effectLst/>
                <a:latin typeface="Calibri" panose="020F0502020204030204" pitchFamily="34" charset="0"/>
                <a:ea typeface="Calibri" panose="020F0502020204030204" pitchFamily="34" charset="0"/>
                <a:cs typeface="Calibri" panose="020F0502020204030204" pitchFamily="34" charset="0"/>
              </a:rPr>
              <a:t>ت</a:t>
            </a:r>
            <a:r>
              <a:rPr lang="ar-SA" sz="1100" b="1" dirty="0">
                <a:effectLst/>
                <a:latin typeface="Calibri" panose="020F0502020204030204" pitchFamily="34" charset="0"/>
                <a:ea typeface="Calibri" panose="020F0502020204030204" pitchFamily="34" charset="0"/>
                <a:cs typeface="Calibri" panose="020F0502020204030204" pitchFamily="34" charset="0"/>
              </a:rPr>
              <a:t>قديم</a:t>
            </a:r>
            <a:r>
              <a:rPr lang="en-US" sz="1100" b="1" dirty="0">
                <a:effectLst/>
                <a:latin typeface="Calibri" panose="020F0502020204030204" pitchFamily="34" charset="0"/>
                <a:ea typeface="Calibri" panose="020F0502020204030204" pitchFamily="34" charset="0"/>
                <a:cs typeface="Calibri" panose="020F0502020204030204" pitchFamily="34" charset="0"/>
              </a:rPr>
              <a:t> العمليات والخدمات المناسبة ثقافيًا</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يجب على </a:t>
            </a:r>
            <a:r>
              <a:rPr lang="ar-SA" sz="1100" dirty="0">
                <a:effectLst/>
                <a:latin typeface="Calibri" panose="020F0502020204030204" pitchFamily="34" charset="0"/>
                <a:ea typeface="Calibri" panose="020F0502020204030204" pitchFamily="34" charset="0"/>
                <a:cs typeface="Calibri" panose="020F0502020204030204" pitchFamily="34" charset="0"/>
              </a:rPr>
              <a:t>أخصائيي </a:t>
            </a:r>
            <a:r>
              <a:rPr lang="en-US" sz="1100" dirty="0">
                <a:effectLst/>
                <a:latin typeface="Calibri" panose="020F0502020204030204" pitchFamily="34" charset="0"/>
                <a:ea typeface="Calibri" panose="020F0502020204030204" pitchFamily="34" charset="0"/>
                <a:cs typeface="Calibri" panose="020F0502020204030204" pitchFamily="34" charset="0"/>
              </a:rPr>
              <a:t>الحالة والوكالات إدراك واحترام التنوع في المجتمعات التي يعملون فيها وأن يكونوا على دراية بالاختلافات الفردية والعائلية والجماعية والمجتمعية. هذا مهم لتكون قادرًا على إجراء تقييم مستنير وشامل لحالة الطفل ، لتحسين قدرة أخصائيي الحالة على العمل بفعالية ، ولتحديد الحلول التي تعزز الأساليب المحلية للرعاية والحماية وتتوافق مع قيم الأطفال والأسر والمعتقدات. عندما يتعارض ما هو في مصلحة الطفل الفضلى مع القيم أو الممارسات الثقافية ، يجب إعطاء الأولوية لمصالح الطفل الفضلى ، وضمان ألا تعرضه القرارات لمخاطر إضافية. مع القضايا الصعبة مثل عدم تعليم الفتيات أو عمالة الأطفال ، يجب على أخصائيي الحالة تطوير استراتيجيات للحد من الضرر والسعي إلى معالجة الأسباب الكامنة وراء الظروف الاجتماعية. على سبيل المثال ، قد تُمنح الأسر التي ترسل فتياتها إلى المدرسة أولوية الوصول إلى برامج التحويلات النقدية أو مشاريع كسب العيش. في بعض السياقات ، يمكن أن تؤدي مواجهة قضايا الحماية والممارسات الثقافية هذه إلى صراع وقد تؤدي إلى مخاطر إضافية للأطفال والأسر والمجتمعات ، فضلاً عن أخصائيي الحالات. يجب أن تتضمن القرارات التي يتم اتخاذها حول هذه القضايا تقييمًا دقيقًا للمخاطر وأن تحترم دائمًا مبادئ عدم إلحاق الضرر والمصالح الفضلى للطفل. يمكن أن تؤدي مواجهة قضايا الحماية والممارسات الثقافية هذه إلى صراع وقد تؤدي إلى مخاطر إضافية للأطفال والأسر والمجتمعات ، فضلاً عن أخصائيي الحالة. يجب أن تتضمن القرارات التي يتم اتخاذها حول هذه القضايا تقييمًا دقيقًا للمخاطر وأن تحترم دائمًا مبادئ عدم إلحاق ال</a:t>
            </a:r>
            <a:r>
              <a:rPr lang="ar-SA" sz="1100" dirty="0">
                <a:effectLst/>
                <a:latin typeface="Calibri" panose="020F0502020204030204" pitchFamily="34" charset="0"/>
                <a:ea typeface="Calibri" panose="020F0502020204030204" pitchFamily="34" charset="0"/>
                <a:cs typeface="Calibri" panose="020F0502020204030204" pitchFamily="34" charset="0"/>
              </a:rPr>
              <a:t>أذى</a:t>
            </a:r>
            <a:r>
              <a:rPr lang="en-US" sz="1100" dirty="0">
                <a:effectLst/>
                <a:latin typeface="Calibri" panose="020F0502020204030204" pitchFamily="34" charset="0"/>
                <a:ea typeface="Calibri" panose="020F0502020204030204" pitchFamily="34" charset="0"/>
                <a:cs typeface="Calibri" panose="020F0502020204030204" pitchFamily="34" charset="0"/>
              </a:rPr>
              <a:t> والمصالح الفضلى للطفل</a:t>
            </a:r>
            <a:r>
              <a:rPr lang="ar-SA" sz="1100" dirty="0">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975883FB-49F0-9DFB-13A5-9CDDDE964E3C}"/>
              </a:ext>
            </a:extLst>
          </p:cNvPr>
          <p:cNvGrpSpPr/>
          <p:nvPr/>
        </p:nvGrpSpPr>
        <p:grpSpPr>
          <a:xfrm>
            <a:off x="6118792" y="690993"/>
            <a:ext cx="273729" cy="286032"/>
            <a:chOff x="7345680" y="2484120"/>
            <a:chExt cx="904240" cy="944880"/>
          </a:xfrm>
        </p:grpSpPr>
        <p:sp>
          <p:nvSpPr>
            <p:cNvPr id="10" name="Oval 9">
              <a:extLst>
                <a:ext uri="{FF2B5EF4-FFF2-40B4-BE49-F238E27FC236}">
                  <a16:creationId xmlns:a16="http://schemas.microsoft.com/office/drawing/2014/main" id="{1FDA75DF-05EF-A1E6-8E53-973F39A3080D}"/>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L-Shape 10">
              <a:extLst>
                <a:ext uri="{FF2B5EF4-FFF2-40B4-BE49-F238E27FC236}">
                  <a16:creationId xmlns:a16="http://schemas.microsoft.com/office/drawing/2014/main" id="{13BF9A52-E4AB-030A-9666-0D3ACF71865C}"/>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2" name="Group 11">
            <a:extLst>
              <a:ext uri="{FF2B5EF4-FFF2-40B4-BE49-F238E27FC236}">
                <a16:creationId xmlns:a16="http://schemas.microsoft.com/office/drawing/2014/main" id="{D3A4923F-AA21-3ECD-F21A-8B1FF744626C}"/>
              </a:ext>
            </a:extLst>
          </p:cNvPr>
          <p:cNvGrpSpPr/>
          <p:nvPr/>
        </p:nvGrpSpPr>
        <p:grpSpPr>
          <a:xfrm>
            <a:off x="6187225" y="2629176"/>
            <a:ext cx="273729" cy="286032"/>
            <a:chOff x="7345680" y="2484120"/>
            <a:chExt cx="904240" cy="944880"/>
          </a:xfrm>
        </p:grpSpPr>
        <p:sp>
          <p:nvSpPr>
            <p:cNvPr id="13" name="Oval 12">
              <a:extLst>
                <a:ext uri="{FF2B5EF4-FFF2-40B4-BE49-F238E27FC236}">
                  <a16:creationId xmlns:a16="http://schemas.microsoft.com/office/drawing/2014/main" id="{89821562-90FE-DD60-C438-BB31A3A22AF6}"/>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L-Shape 13">
              <a:extLst>
                <a:ext uri="{FF2B5EF4-FFF2-40B4-BE49-F238E27FC236}">
                  <a16:creationId xmlns:a16="http://schemas.microsoft.com/office/drawing/2014/main" id="{BEDEB7BC-B095-70BA-22F1-934E22DCB72A}"/>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5" name="Group 14">
            <a:extLst>
              <a:ext uri="{FF2B5EF4-FFF2-40B4-BE49-F238E27FC236}">
                <a16:creationId xmlns:a16="http://schemas.microsoft.com/office/drawing/2014/main" id="{DBDFC7AE-EB61-CE0E-3205-7E51860B7C75}"/>
              </a:ext>
            </a:extLst>
          </p:cNvPr>
          <p:cNvGrpSpPr/>
          <p:nvPr/>
        </p:nvGrpSpPr>
        <p:grpSpPr>
          <a:xfrm>
            <a:off x="6255656" y="4175964"/>
            <a:ext cx="273729" cy="286032"/>
            <a:chOff x="7345680" y="2484120"/>
            <a:chExt cx="904240" cy="944880"/>
          </a:xfrm>
        </p:grpSpPr>
        <p:sp>
          <p:nvSpPr>
            <p:cNvPr id="16" name="Oval 15">
              <a:extLst>
                <a:ext uri="{FF2B5EF4-FFF2-40B4-BE49-F238E27FC236}">
                  <a16:creationId xmlns:a16="http://schemas.microsoft.com/office/drawing/2014/main" id="{5C98A579-34B6-CCC7-38F9-A1B976314892}"/>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7" name="L-Shape 16">
              <a:extLst>
                <a:ext uri="{FF2B5EF4-FFF2-40B4-BE49-F238E27FC236}">
                  <a16:creationId xmlns:a16="http://schemas.microsoft.com/office/drawing/2014/main" id="{AEBEE658-4F6B-2EEA-38DF-153BF9E0E919}"/>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8" name="Hexagon 17">
            <a:extLst>
              <a:ext uri="{FF2B5EF4-FFF2-40B4-BE49-F238E27FC236}">
                <a16:creationId xmlns:a16="http://schemas.microsoft.com/office/drawing/2014/main" id="{B8CEE87C-FE2A-7633-0510-472EEDC4D477}"/>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9" name="Hexagon 18">
            <a:extLst>
              <a:ext uri="{FF2B5EF4-FFF2-40B4-BE49-F238E27FC236}">
                <a16:creationId xmlns:a16="http://schemas.microsoft.com/office/drawing/2014/main" id="{942CDDDA-C4C8-8F1C-3D79-AA1EE4E3E4CC}"/>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Hexagon 19">
            <a:extLst>
              <a:ext uri="{FF2B5EF4-FFF2-40B4-BE49-F238E27FC236}">
                <a16:creationId xmlns:a16="http://schemas.microsoft.com/office/drawing/2014/main" id="{2E45A560-6400-B25B-AE86-BD5B5A88C3C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1" name="Hexagon 20">
            <a:extLst>
              <a:ext uri="{FF2B5EF4-FFF2-40B4-BE49-F238E27FC236}">
                <a16:creationId xmlns:a16="http://schemas.microsoft.com/office/drawing/2014/main" id="{B77FBED9-1FB2-3A43-7E78-982AF326C6FF}"/>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Hexagon 23">
            <a:extLst>
              <a:ext uri="{FF2B5EF4-FFF2-40B4-BE49-F238E27FC236}">
                <a16:creationId xmlns:a16="http://schemas.microsoft.com/office/drawing/2014/main" id="{80827D76-4DDE-3E50-1AEF-E0BFEA9CD245}"/>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855716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C25DA4-A1B7-B103-E1B3-59170DB2C692}"/>
              </a:ext>
            </a:extLst>
          </p:cNvPr>
          <p:cNvSpPr txBox="1"/>
          <p:nvPr/>
        </p:nvSpPr>
        <p:spPr>
          <a:xfrm>
            <a:off x="1001486" y="699799"/>
            <a:ext cx="5254171" cy="5512022"/>
          </a:xfrm>
          <a:prstGeom prst="rect">
            <a:avLst/>
          </a:prstGeom>
          <a:noFill/>
        </p:spPr>
        <p:txBody>
          <a:bodyPr wrap="square" rtlCol="0">
            <a:spAutoFit/>
          </a:bodyPr>
          <a:lstStyle/>
          <a:p>
            <a:pPr algn="r" rtl="1">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التنسيق والتعاون</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تكون برامج حماية الطفل أكثر فعالية عندما تعمل الوكالات معًا وتشرك المجتمعات والأسر والأطفال في جهودها. يمكن أن توفر إدارة الحالة عملية لتحسين التنسيق والتعاون بين جميع الجهات الفاعلة </a:t>
            </a:r>
            <a:r>
              <a:rPr lang="ar-SA" sz="1100" dirty="0">
                <a:effectLst/>
                <a:latin typeface="Calibri" panose="020F0502020204030204" pitchFamily="34" charset="0"/>
                <a:ea typeface="Calibri" panose="020F0502020204030204" pitchFamily="34" charset="0"/>
                <a:cs typeface="Calibri" panose="020F0502020204030204" pitchFamily="34" charset="0"/>
              </a:rPr>
              <a:t>المكلفة </a:t>
            </a:r>
            <a:r>
              <a:rPr lang="ar-SA" sz="1100" dirty="0">
                <a:latin typeface="Calibri" panose="020F0502020204030204" pitchFamily="34" charset="0"/>
                <a:ea typeface="Calibri" panose="020F0502020204030204" pitchFamily="34" charset="0"/>
                <a:cs typeface="Calibri" panose="020F0502020204030204" pitchFamily="34" charset="0"/>
              </a:rPr>
              <a:t>ب</a:t>
            </a:r>
            <a:r>
              <a:rPr lang="en-US" sz="1100" dirty="0">
                <a:effectLst/>
                <a:latin typeface="Calibri" panose="020F0502020204030204" pitchFamily="34" charset="0"/>
                <a:ea typeface="Calibri" panose="020F0502020204030204" pitchFamily="34" charset="0"/>
                <a:cs typeface="Calibri" panose="020F0502020204030204" pitchFamily="34" charset="0"/>
              </a:rPr>
              <a:t>حماية الأطفال بما في ذلك قادة المجتمع ، والإدارات الحكومية ، ومقدمي الخدمات ، والمنظمات المجتمعية ، والمنظمات غير الحكومية المحلية ، والوكالات الدولية. تساهم البروتوكولات المتفق عليها بشأن تبادل المعلومات والإحالات في إدارة الحالة بجودة عالية وتضمن الحفاظ على السرية والحفاظ على المصالح الفضلى للطفل. تتحمل المنظمات الدولية ، على وجه الخصوص ، مسؤولية تنسيق أنشطتها وجهودها مع الحكومات الوطنية والوكالات غير الحكومية لضمان تعزيز النظم </a:t>
            </a:r>
            <a:r>
              <a:rPr lang="ar-SA" sz="1100" dirty="0">
                <a:effectLst/>
                <a:latin typeface="Calibri" panose="020F0502020204030204" pitchFamily="34" charset="0"/>
                <a:ea typeface="Calibri" panose="020F0502020204030204" pitchFamily="34" charset="0"/>
                <a:cs typeface="Calibri" panose="020F0502020204030204" pitchFamily="34" charset="0"/>
              </a:rPr>
              <a:t>القائمة وعدم ازدواجها.</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lvl="1" algn="r" rtl="1">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الحفاظ على الحدود المهنية ومعالجة تضارب المصالح</a:t>
            </a:r>
            <a:r>
              <a:rPr lang="ar-SA" sz="1100" b="1"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يجب على </a:t>
            </a:r>
            <a:r>
              <a:rPr lang="ar-SA" sz="1100" dirty="0">
                <a:effectLst/>
                <a:latin typeface="Calibri" panose="020F0502020204030204" pitchFamily="34" charset="0"/>
                <a:ea typeface="Calibri" panose="020F0502020204030204" pitchFamily="34" charset="0"/>
                <a:cs typeface="Calibri" panose="020F0502020204030204" pitchFamily="34" charset="0"/>
              </a:rPr>
              <a:t>أخصائيي </a:t>
            </a:r>
            <a:r>
              <a:rPr lang="en-US" sz="1100" dirty="0">
                <a:effectLst/>
                <a:latin typeface="Calibri" panose="020F0502020204030204" pitchFamily="34" charset="0"/>
                <a:ea typeface="Calibri" panose="020F0502020204030204" pitchFamily="34" charset="0"/>
                <a:cs typeface="Calibri" panose="020F0502020204030204" pitchFamily="34" charset="0"/>
              </a:rPr>
              <a:t>الحالة والوكالات التصرف بنزاهة من خلال عدم إساءة استخدام سلطة أو ثقة الطفل أو أسرته. يجب ألا يطلب </a:t>
            </a:r>
            <a:r>
              <a:rPr lang="ar-SA" sz="1100" dirty="0">
                <a:effectLst/>
                <a:latin typeface="Calibri" panose="020F0502020204030204" pitchFamily="34" charset="0"/>
                <a:ea typeface="Calibri" panose="020F0502020204030204" pitchFamily="34" charset="0"/>
                <a:cs typeface="Calibri" panose="020F0502020204030204" pitchFamily="34" charset="0"/>
              </a:rPr>
              <a:t>أخصائيو </a:t>
            </a:r>
            <a:r>
              <a:rPr lang="en-US" sz="1100" dirty="0">
                <a:effectLst/>
                <a:latin typeface="Calibri" panose="020F0502020204030204" pitchFamily="34" charset="0"/>
                <a:ea typeface="Calibri" panose="020F0502020204030204" pitchFamily="34" charset="0"/>
                <a:cs typeface="Calibri" panose="020F0502020204030204" pitchFamily="34" charset="0"/>
              </a:rPr>
              <a:t>الحالة أو يقبلوا الخدمات أو </a:t>
            </a:r>
            <a:r>
              <a:rPr lang="ar-SA" sz="1100" dirty="0">
                <a:effectLst/>
                <a:latin typeface="Calibri" panose="020F0502020204030204" pitchFamily="34" charset="0"/>
                <a:ea typeface="Calibri" panose="020F0502020204030204" pitchFamily="34" charset="0"/>
                <a:cs typeface="Calibri" panose="020F0502020204030204" pitchFamily="34" charset="0"/>
              </a:rPr>
              <a:t>ال</a:t>
            </a:r>
            <a:r>
              <a:rPr lang="ar-SA" sz="1100" dirty="0">
                <a:latin typeface="Calibri" panose="020F0502020204030204" pitchFamily="34" charset="0"/>
                <a:ea typeface="Calibri" panose="020F0502020204030204" pitchFamily="34" charset="0"/>
                <a:cs typeface="Calibri" panose="020F0502020204030204" pitchFamily="34" charset="0"/>
              </a:rPr>
              <a:t>دفعات</a:t>
            </a:r>
            <a:r>
              <a:rPr lang="en-US" sz="1100" dirty="0">
                <a:effectLst/>
                <a:latin typeface="Calibri" panose="020F0502020204030204" pitchFamily="34" charset="0"/>
                <a:ea typeface="Calibri" panose="020F0502020204030204" pitchFamily="34" charset="0"/>
                <a:cs typeface="Calibri" panose="020F0502020204030204" pitchFamily="34" charset="0"/>
              </a:rPr>
              <a:t> أو الهدايا في مقابل الخدمات أو الدعم. يجب الاعتراف بالقيود والحدود الشخصية والمهنية واحترامها. يجب اتخاذ خطوات لمعالجة تضارب المصالح عند ظهوره</a:t>
            </a:r>
            <a:r>
              <a:rPr lang="ar-SA" sz="1100" dirty="0">
                <a:effectLst/>
                <a:latin typeface="Calibri" panose="020F0502020204030204" pitchFamily="34" charset="0"/>
                <a:ea typeface="Calibri" panose="020F0502020204030204" pitchFamily="34" charset="0"/>
                <a:cs typeface="Calibri" panose="020F0502020204030204" pitchFamily="34" charset="0"/>
              </a:rPr>
              <a:t>ا</a:t>
            </a:r>
            <a:r>
              <a:rPr lang="en-US" sz="1100" dirty="0">
                <a:effectLst/>
                <a:latin typeface="Calibri" panose="020F0502020204030204" pitchFamily="34" charset="0"/>
                <a:ea typeface="Calibri" panose="020F0502020204030204" pitchFamily="34" charset="0"/>
                <a:cs typeface="Calibri" panose="020F0502020204030204" pitchFamily="34" charset="0"/>
              </a:rPr>
              <a:t>. قد يكون أحد الأمثلة على تضارب المصالح هو </a:t>
            </a:r>
            <a:r>
              <a:rPr lang="ar-SA" sz="1100" dirty="0">
                <a:effectLst/>
                <a:latin typeface="Calibri" panose="020F0502020204030204" pitchFamily="34" charset="0"/>
                <a:ea typeface="Calibri" panose="020F0502020204030204" pitchFamily="34" charset="0"/>
                <a:cs typeface="Calibri" panose="020F0502020204030204" pitchFamily="34" charset="0"/>
              </a:rPr>
              <a:t>عندما </a:t>
            </a:r>
            <a:r>
              <a:rPr lang="en-US" sz="1100" dirty="0">
                <a:effectLst/>
                <a:latin typeface="Calibri" panose="020F0502020204030204" pitchFamily="34" charset="0"/>
                <a:ea typeface="Calibri" panose="020F0502020204030204" pitchFamily="34" charset="0"/>
                <a:cs typeface="Calibri" panose="020F0502020204030204" pitchFamily="34" charset="0"/>
              </a:rPr>
              <a:t>يكون أخصائي الحالة والطفل مرتبطين بطريقة ما أو من نفس الشبكة الاجتماعية ، أو حيث يكون أخصائي الحالة الذي يعمل مع الطفل هو أيضًا أخصائي الحالة لمرتكب الإساءة. ينبغي لأخصائيي الحالة والوكالات اتخاذ إجراءات لحل هذه المشكلات بطريقة إيجابية للطفل حتى لا يتأثر الأطفال سلبًا ولا يحصلون على فائدة غير عادلة نتيجة لذلك.</a:t>
            </a: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مرا</a:t>
            </a:r>
            <a:r>
              <a:rPr lang="ar-SA" sz="1100" b="1" dirty="0">
                <a:effectLst/>
                <a:latin typeface="Calibri" panose="020F0502020204030204" pitchFamily="34" charset="0"/>
                <a:ea typeface="Calibri" panose="020F0502020204030204" pitchFamily="34" charset="0"/>
                <a:cs typeface="Calibri" panose="020F0502020204030204" pitchFamily="34" charset="0"/>
              </a:rPr>
              <a:t>عاة </a:t>
            </a:r>
            <a:r>
              <a:rPr lang="en-US" sz="1100" b="1" dirty="0">
                <a:effectLst/>
                <a:latin typeface="Calibri" panose="020F0502020204030204" pitchFamily="34" charset="0"/>
                <a:ea typeface="Calibri" panose="020F0502020204030204" pitchFamily="34" charset="0"/>
                <a:cs typeface="Calibri" panose="020F0502020204030204" pitchFamily="34" charset="0"/>
              </a:rPr>
              <a:t>قوانين وسياسات الإبلاغ الإلزامي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العديد من البلدان لديها متطلبات إبلاغ إلزامية ، والتي تلزم جهات فاعلة معينة (مثل الجهات الفاعلة في مجال حماية الطفل أو الطاقم الطبي) بالإبلاغ عن حالات إساءة معاملة الأطفال إلى السلطات الحكومية ذات الصلة. يمكن أن تشكل هذه المتطلبات تحديًا لأخصائيي الحالة عندما تكون المعلومات ذات طبيعة حساسة بحيث لا يمكن مشاركتها مع الجهات الفاعلة الأخرى دون تعريض الطفل لخطر مزيد من الضرر.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هذا مصدر </a:t>
            </a:r>
            <a:r>
              <a:rPr lang="ar-SA" sz="1100" dirty="0">
                <a:effectLst/>
                <a:latin typeface="Calibri" panose="020F0502020204030204" pitchFamily="34" charset="0"/>
                <a:ea typeface="Calibri" panose="020F0502020204030204" pitchFamily="34" charset="0"/>
                <a:cs typeface="Calibri" panose="020F0502020204030204" pitchFamily="34" charset="0"/>
              </a:rPr>
              <a:t>تخوف</a:t>
            </a:r>
            <a:r>
              <a:rPr lang="en-US" sz="1100" dirty="0">
                <a:effectLst/>
                <a:latin typeface="Calibri" panose="020F0502020204030204" pitchFamily="34" charset="0"/>
                <a:ea typeface="Calibri" panose="020F0502020204030204" pitchFamily="34" charset="0"/>
                <a:cs typeface="Calibri" panose="020F0502020204030204" pitchFamily="34" charset="0"/>
              </a:rPr>
              <a:t> خاص</a:t>
            </a:r>
            <a:r>
              <a:rPr lang="ar-SA" sz="1100" dirty="0">
                <a:effectLst/>
                <a:latin typeface="Calibri" panose="020F0502020204030204" pitchFamily="34" charset="0"/>
                <a:ea typeface="Calibri" panose="020F0502020204030204" pitchFamily="34" charset="0"/>
                <a:cs typeface="Calibri" panose="020F0502020204030204" pitchFamily="34" charset="0"/>
              </a:rPr>
              <a:t>ة</a:t>
            </a:r>
            <a:r>
              <a:rPr lang="en-US" sz="1100" dirty="0">
                <a:effectLst/>
                <a:latin typeface="Calibri" panose="020F0502020204030204" pitchFamily="34" charset="0"/>
                <a:ea typeface="Calibri" panose="020F0502020204030204" pitchFamily="34" charset="0"/>
                <a:cs typeface="Calibri" panose="020F0502020204030204" pitchFamily="34" charset="0"/>
              </a:rPr>
              <a:t> عندما لا تكون بروتوكولات حماية البيانات </a:t>
            </a:r>
            <a:r>
              <a:rPr lang="ar-SA" sz="1100" dirty="0">
                <a:effectLst/>
                <a:latin typeface="Calibri" panose="020F0502020204030204" pitchFamily="34" charset="0"/>
                <a:ea typeface="Calibri" panose="020F0502020204030204" pitchFamily="34" charset="0"/>
                <a:cs typeface="Calibri" panose="020F0502020204030204" pitchFamily="34" charset="0"/>
              </a:rPr>
              <a:t>مطبقة </a:t>
            </a:r>
            <a:r>
              <a:rPr lang="en-US" sz="1100" dirty="0">
                <a:effectLst/>
                <a:latin typeface="Calibri" panose="020F0502020204030204" pitchFamily="34" charset="0"/>
                <a:ea typeface="Calibri" panose="020F0502020204030204" pitchFamily="34" charset="0"/>
                <a:cs typeface="Calibri" panose="020F0502020204030204" pitchFamily="34" charset="0"/>
              </a:rPr>
              <a:t>أو لا يتم اتباعها بدقة. في البيئات الإنسانية ، حيث يوجد </a:t>
            </a:r>
            <a:r>
              <a:rPr lang="ar-SA" sz="1100" dirty="0">
                <a:effectLst/>
                <a:latin typeface="Calibri" panose="020F0502020204030204" pitchFamily="34" charset="0"/>
                <a:ea typeface="Calibri" panose="020F0502020204030204" pitchFamily="34" charset="0"/>
                <a:cs typeface="Calibri" panose="020F0502020204030204" pitchFamily="34" charset="0"/>
              </a:rPr>
              <a:t>مخاوف</a:t>
            </a:r>
            <a:r>
              <a:rPr lang="en-US" sz="1100" dirty="0">
                <a:effectLst/>
                <a:latin typeface="Calibri" panose="020F0502020204030204" pitchFamily="34" charset="0"/>
                <a:ea typeface="Calibri" panose="020F0502020204030204" pitchFamily="34" charset="0"/>
                <a:cs typeface="Calibri" panose="020F0502020204030204" pitchFamily="34" charset="0"/>
              </a:rPr>
              <a:t> بشأن سلامة وأمن المشاركين ، من الممارسات الجيدة التعامل مع قرارات الإبلاغ على أساس كل حالة على حدة ، بناءً على المعايير والممارسات المحلية المطبقة في بلد العملية</a:t>
            </a:r>
            <a:r>
              <a:rPr lang="ar-SA" sz="1100" dirty="0">
                <a:effectLst/>
                <a:latin typeface="Calibri" panose="020F0502020204030204" pitchFamily="34" charset="0"/>
                <a:ea typeface="Calibri" panose="020F0502020204030204" pitchFamily="34" charset="0"/>
                <a:cs typeface="Calibri" panose="020F0502020204030204" pitchFamily="34" charset="0"/>
              </a:rPr>
              <a:t>/التنفيذ</a:t>
            </a:r>
            <a:r>
              <a:rPr lang="en-US" sz="1100" dirty="0">
                <a:effectLst/>
                <a:latin typeface="Calibri" panose="020F0502020204030204" pitchFamily="34" charset="0"/>
                <a:ea typeface="Calibri" panose="020F0502020204030204" pitchFamily="34" charset="0"/>
                <a:cs typeface="Calibri" panose="020F0502020204030204" pitchFamily="34" charset="0"/>
              </a:rPr>
              <a:t> ، و تسترشد دائمًا بمصالح الطفل الفضلى.</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EAEB3099-9FA9-89E9-FD8B-2145CEFD1365}"/>
              </a:ext>
            </a:extLst>
          </p:cNvPr>
          <p:cNvGrpSpPr/>
          <p:nvPr/>
        </p:nvGrpSpPr>
        <p:grpSpPr>
          <a:xfrm>
            <a:off x="6259921" y="699799"/>
            <a:ext cx="273729" cy="286032"/>
            <a:chOff x="7345680" y="2484120"/>
            <a:chExt cx="904240" cy="944880"/>
          </a:xfrm>
        </p:grpSpPr>
        <p:sp>
          <p:nvSpPr>
            <p:cNvPr id="10" name="Oval 9">
              <a:extLst>
                <a:ext uri="{FF2B5EF4-FFF2-40B4-BE49-F238E27FC236}">
                  <a16:creationId xmlns:a16="http://schemas.microsoft.com/office/drawing/2014/main" id="{3B7FDD3F-B83C-3E28-A4E4-3434F3E4BE46}"/>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L-Shape 10">
              <a:extLst>
                <a:ext uri="{FF2B5EF4-FFF2-40B4-BE49-F238E27FC236}">
                  <a16:creationId xmlns:a16="http://schemas.microsoft.com/office/drawing/2014/main" id="{CD6F54A2-F46A-39EA-A0B5-F178FC43A80A}"/>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5" name="Group 14">
            <a:extLst>
              <a:ext uri="{FF2B5EF4-FFF2-40B4-BE49-F238E27FC236}">
                <a16:creationId xmlns:a16="http://schemas.microsoft.com/office/drawing/2014/main" id="{AC1270EB-B08E-366B-FFC2-26A622FF652F}"/>
              </a:ext>
            </a:extLst>
          </p:cNvPr>
          <p:cNvGrpSpPr/>
          <p:nvPr/>
        </p:nvGrpSpPr>
        <p:grpSpPr>
          <a:xfrm>
            <a:off x="6287929" y="2509611"/>
            <a:ext cx="273729" cy="286032"/>
            <a:chOff x="7345680" y="2484120"/>
            <a:chExt cx="904240" cy="944880"/>
          </a:xfrm>
        </p:grpSpPr>
        <p:sp>
          <p:nvSpPr>
            <p:cNvPr id="16" name="Oval 15">
              <a:extLst>
                <a:ext uri="{FF2B5EF4-FFF2-40B4-BE49-F238E27FC236}">
                  <a16:creationId xmlns:a16="http://schemas.microsoft.com/office/drawing/2014/main" id="{4A221C24-7E62-9186-B371-8AF0CBB699A5}"/>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7" name="L-Shape 16">
              <a:extLst>
                <a:ext uri="{FF2B5EF4-FFF2-40B4-BE49-F238E27FC236}">
                  <a16:creationId xmlns:a16="http://schemas.microsoft.com/office/drawing/2014/main" id="{F69BAC24-59A1-CD21-DD72-EB52DEDE714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8" name="Group 17">
            <a:extLst>
              <a:ext uri="{FF2B5EF4-FFF2-40B4-BE49-F238E27FC236}">
                <a16:creationId xmlns:a16="http://schemas.microsoft.com/office/drawing/2014/main" id="{053E536D-EC44-DBD8-D5C5-B731D24F8EA0}"/>
              </a:ext>
            </a:extLst>
          </p:cNvPr>
          <p:cNvGrpSpPr/>
          <p:nvPr/>
        </p:nvGrpSpPr>
        <p:grpSpPr>
          <a:xfrm>
            <a:off x="6290537" y="4523292"/>
            <a:ext cx="273729" cy="286032"/>
            <a:chOff x="7345680" y="2484120"/>
            <a:chExt cx="904240" cy="944880"/>
          </a:xfrm>
        </p:grpSpPr>
        <p:sp>
          <p:nvSpPr>
            <p:cNvPr id="19" name="Oval 18">
              <a:extLst>
                <a:ext uri="{FF2B5EF4-FFF2-40B4-BE49-F238E27FC236}">
                  <a16:creationId xmlns:a16="http://schemas.microsoft.com/office/drawing/2014/main" id="{1E68B834-1443-E56B-6DCF-A8E1BE75774F}"/>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L-Shape 19">
              <a:extLst>
                <a:ext uri="{FF2B5EF4-FFF2-40B4-BE49-F238E27FC236}">
                  <a16:creationId xmlns:a16="http://schemas.microsoft.com/office/drawing/2014/main" id="{BA9CE626-71CE-6BFF-12A4-180AA589F04E}"/>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21" name="Hexagon 20">
            <a:extLst>
              <a:ext uri="{FF2B5EF4-FFF2-40B4-BE49-F238E27FC236}">
                <a16:creationId xmlns:a16="http://schemas.microsoft.com/office/drawing/2014/main" id="{DB2F717F-CC93-731F-4DFA-AD3A93454979}"/>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Hexagon 23">
            <a:extLst>
              <a:ext uri="{FF2B5EF4-FFF2-40B4-BE49-F238E27FC236}">
                <a16:creationId xmlns:a16="http://schemas.microsoft.com/office/drawing/2014/main" id="{5B73EF40-33D6-BCCD-10C9-B9415804F3EB}"/>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2" name="Hexagon 31">
            <a:extLst>
              <a:ext uri="{FF2B5EF4-FFF2-40B4-BE49-F238E27FC236}">
                <a16:creationId xmlns:a16="http://schemas.microsoft.com/office/drawing/2014/main" id="{35A1A8C7-0379-7D36-61B0-8E734FBBBC9B}"/>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3" name="Hexagon 32">
            <a:extLst>
              <a:ext uri="{FF2B5EF4-FFF2-40B4-BE49-F238E27FC236}">
                <a16:creationId xmlns:a16="http://schemas.microsoft.com/office/drawing/2014/main" id="{CD0084BA-3296-091E-3EA8-03808BB13469}"/>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4" name="Hexagon 33">
            <a:extLst>
              <a:ext uri="{FF2B5EF4-FFF2-40B4-BE49-F238E27FC236}">
                <a16:creationId xmlns:a16="http://schemas.microsoft.com/office/drawing/2014/main" id="{26102474-F7A3-12AB-12A1-A8C2E5003023}"/>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706237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5CCDD9EF-EFE2-94CB-D186-98593C3EDF47}"/>
              </a:ext>
            </a:extLst>
          </p:cNvPr>
          <p:cNvSpPr/>
          <p:nvPr/>
        </p:nvSpPr>
        <p:spPr>
          <a:xfrm rot="1782986">
            <a:off x="-274755" y="5363541"/>
            <a:ext cx="3595260" cy="3099365"/>
          </a:xfrm>
          <a:prstGeom prst="hexagon">
            <a:avLst>
              <a:gd name="adj" fmla="val 28965"/>
              <a:gd name="vf" fmla="val 11547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Hexagon 5">
            <a:extLst>
              <a:ext uri="{FF2B5EF4-FFF2-40B4-BE49-F238E27FC236}">
                <a16:creationId xmlns:a16="http://schemas.microsoft.com/office/drawing/2014/main" id="{A428794B-ECA7-DE89-FBE0-8AFD101D720D}"/>
              </a:ext>
            </a:extLst>
          </p:cNvPr>
          <p:cNvSpPr/>
          <p:nvPr/>
        </p:nvSpPr>
        <p:spPr>
          <a:xfrm rot="1782986">
            <a:off x="4678406" y="654853"/>
            <a:ext cx="3595260" cy="3099365"/>
          </a:xfrm>
          <a:prstGeom prst="hexagon">
            <a:avLst>
              <a:gd name="adj" fmla="val 28965"/>
              <a:gd name="vf" fmla="val 11547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5" name="Rectangle 24">
            <a:extLst>
              <a:ext uri="{FF2B5EF4-FFF2-40B4-BE49-F238E27FC236}">
                <a16:creationId xmlns:a16="http://schemas.microsoft.com/office/drawing/2014/main" id="{98A66D72-A99F-992C-DF80-ACA4C2315DDB}"/>
              </a:ext>
            </a:extLst>
          </p:cNvPr>
          <p:cNvSpPr/>
          <p:nvPr/>
        </p:nvSpPr>
        <p:spPr>
          <a:xfrm>
            <a:off x="2501900" y="2149381"/>
            <a:ext cx="3745466" cy="107118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6" name="TextBox 25">
            <a:extLst>
              <a:ext uri="{FF2B5EF4-FFF2-40B4-BE49-F238E27FC236}">
                <a16:creationId xmlns:a16="http://schemas.microsoft.com/office/drawing/2014/main" id="{A2DB997E-65E0-1E3D-7930-CEEAEA3AA6CF}"/>
              </a:ext>
            </a:extLst>
          </p:cNvPr>
          <p:cNvSpPr txBox="1"/>
          <p:nvPr/>
        </p:nvSpPr>
        <p:spPr>
          <a:xfrm>
            <a:off x="993324" y="1696523"/>
            <a:ext cx="5264812" cy="261610"/>
          </a:xfrm>
          <a:prstGeom prst="rect">
            <a:avLst/>
          </a:prstGeom>
          <a:noFill/>
          <a:ln>
            <a:noFill/>
          </a:ln>
        </p:spPr>
        <p:txBody>
          <a:bodyPr wrap="square" rtlCol="0">
            <a:spAutoFit/>
          </a:bodyPr>
          <a:lstStyle/>
          <a:p>
            <a:pPr algn="r" rtl="1"/>
            <a:r>
              <a:rPr lang="en-US" sz="1100" b="1" dirty="0"/>
              <a:t>يرجى مراجعة أهداف التعلم وكتابة ت</a:t>
            </a:r>
            <a:r>
              <a:rPr lang="ar-SA" sz="1100" b="1" dirty="0"/>
              <a:t>أملك</a:t>
            </a:r>
            <a:r>
              <a:rPr lang="en-US" sz="1100" b="1" dirty="0"/>
              <a:t> في مربع النص.</a:t>
            </a:r>
          </a:p>
        </p:txBody>
      </p:sp>
      <p:sp>
        <p:nvSpPr>
          <p:cNvPr id="31" name="TextBox 30">
            <a:extLst>
              <a:ext uri="{FF2B5EF4-FFF2-40B4-BE49-F238E27FC236}">
                <a16:creationId xmlns:a16="http://schemas.microsoft.com/office/drawing/2014/main" id="{142A6B2A-943D-99DD-D08F-26A60AB483A9}"/>
              </a:ext>
            </a:extLst>
          </p:cNvPr>
          <p:cNvSpPr txBox="1"/>
          <p:nvPr/>
        </p:nvSpPr>
        <p:spPr>
          <a:xfrm>
            <a:off x="993326" y="2107349"/>
            <a:ext cx="1321602"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تشعر بالثقة في تحقيقها؟</a:t>
            </a:r>
          </a:p>
        </p:txBody>
      </p:sp>
      <p:sp>
        <p:nvSpPr>
          <p:cNvPr id="32" name="Rectangle 31">
            <a:extLst>
              <a:ext uri="{FF2B5EF4-FFF2-40B4-BE49-F238E27FC236}">
                <a16:creationId xmlns:a16="http://schemas.microsoft.com/office/drawing/2014/main" id="{2A746533-6408-02E7-785E-B15272049315}"/>
              </a:ext>
            </a:extLst>
          </p:cNvPr>
          <p:cNvSpPr/>
          <p:nvPr/>
        </p:nvSpPr>
        <p:spPr>
          <a:xfrm>
            <a:off x="2501900" y="3398040"/>
            <a:ext cx="3745466" cy="111893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4" name="TextBox 33">
            <a:extLst>
              <a:ext uri="{FF2B5EF4-FFF2-40B4-BE49-F238E27FC236}">
                <a16:creationId xmlns:a16="http://schemas.microsoft.com/office/drawing/2014/main" id="{FB50AB41-A642-7C4E-A2FF-F568900745F5}"/>
              </a:ext>
            </a:extLst>
          </p:cNvPr>
          <p:cNvSpPr txBox="1"/>
          <p:nvPr/>
        </p:nvSpPr>
        <p:spPr>
          <a:xfrm>
            <a:off x="1007471" y="3413814"/>
            <a:ext cx="1309210" cy="858866"/>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ستحتاج إلى مزيد من المعلومات أو الممارسة أو الدعم؟</a:t>
            </a:r>
          </a:p>
        </p:txBody>
      </p:sp>
      <p:sp>
        <p:nvSpPr>
          <p:cNvPr id="36" name="TextBox 35">
            <a:extLst>
              <a:ext uri="{FF2B5EF4-FFF2-40B4-BE49-F238E27FC236}">
                <a16:creationId xmlns:a16="http://schemas.microsoft.com/office/drawing/2014/main" id="{64827859-2115-FA64-543C-D320AD1B02C8}"/>
              </a:ext>
            </a:extLst>
          </p:cNvPr>
          <p:cNvSpPr txBox="1"/>
          <p:nvPr/>
        </p:nvSpPr>
        <p:spPr>
          <a:xfrm>
            <a:off x="993324" y="1264346"/>
            <a:ext cx="5254042" cy="307777"/>
          </a:xfrm>
          <a:prstGeom prst="rect">
            <a:avLst/>
          </a:prstGeom>
          <a:noFill/>
        </p:spPr>
        <p:txBody>
          <a:bodyPr wrap="square" rtlCol="0">
            <a:spAutoFit/>
          </a:bodyPr>
          <a:lstStyle/>
          <a:p>
            <a:pPr algn="r" rtl="1"/>
            <a:r>
              <a:rPr lang="en-US" sz="1400" b="1" dirty="0">
                <a:latin typeface="Calibri" panose="020F0502020204030204" pitchFamily="34" charset="0"/>
                <a:cs typeface="Calibri" panose="020F0502020204030204" pitchFamily="34" charset="0"/>
              </a:rPr>
              <a:t>أهداف التعلم</a:t>
            </a:r>
            <a:endParaRPr lang="en-US" sz="1400" b="1" spc="300" dirty="0">
              <a:solidFill>
                <a:schemeClr val="tx1"/>
              </a:solidFill>
            </a:endParaRPr>
          </a:p>
        </p:txBody>
      </p:sp>
      <p:sp>
        <p:nvSpPr>
          <p:cNvPr id="37" name="TextBox 36">
            <a:extLst>
              <a:ext uri="{FF2B5EF4-FFF2-40B4-BE49-F238E27FC236}">
                <a16:creationId xmlns:a16="http://schemas.microsoft.com/office/drawing/2014/main" id="{0B6EF85F-0EBE-267C-B7F9-C9F93464D4B5}"/>
              </a:ext>
            </a:extLst>
          </p:cNvPr>
          <p:cNvSpPr txBox="1"/>
          <p:nvPr/>
        </p:nvSpPr>
        <p:spPr>
          <a:xfrm>
            <a:off x="996286" y="713169"/>
            <a:ext cx="5264813"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الجلسة </a:t>
            </a:r>
            <a:r>
              <a:rPr lang="ar-SA" sz="1400" b="1" spc="300" dirty="0">
                <a:solidFill>
                  <a:schemeClr val="bg1"/>
                </a:solidFill>
                <a:highlight>
                  <a:srgbClr val="5FC6C5"/>
                </a:highlight>
                <a:latin typeface="Calibri"/>
                <a:ea typeface="Calibri"/>
                <a:cs typeface="Calibri"/>
                <a:sym typeface="Calibri"/>
              </a:rPr>
              <a:t>٥</a:t>
            </a:r>
            <a:r>
              <a:rPr lang="en-US" sz="1400" b="1" spc="300" dirty="0">
                <a:solidFill>
                  <a:schemeClr val="bg1"/>
                </a:solidFill>
                <a:highlight>
                  <a:srgbClr val="5FC6C5"/>
                </a:highlight>
                <a:latin typeface="Calibri"/>
                <a:ea typeface="Calibri"/>
                <a:cs typeface="Calibri"/>
                <a:sym typeface="Calibri"/>
              </a:rPr>
              <a:t>: إغلاق الوحدة</a:t>
            </a:r>
          </a:p>
        </p:txBody>
      </p:sp>
      <p:sp>
        <p:nvSpPr>
          <p:cNvPr id="39" name="TextBox 38">
            <a:extLst>
              <a:ext uri="{FF2B5EF4-FFF2-40B4-BE49-F238E27FC236}">
                <a16:creationId xmlns:a16="http://schemas.microsoft.com/office/drawing/2014/main" id="{6CD43E3E-4465-37FD-046A-5EF2E93ED900}"/>
              </a:ext>
            </a:extLst>
          </p:cNvPr>
          <p:cNvSpPr txBox="1"/>
          <p:nvPr/>
        </p:nvSpPr>
        <p:spPr>
          <a:xfrm>
            <a:off x="1007471" y="5214228"/>
            <a:ext cx="5254042" cy="307777"/>
          </a:xfrm>
          <a:prstGeom prst="rect">
            <a:avLst/>
          </a:prstGeom>
          <a:noFill/>
        </p:spPr>
        <p:txBody>
          <a:bodyPr wrap="square" rtlCol="0">
            <a:spAutoFit/>
          </a:bodyPr>
          <a:lstStyle/>
          <a:p>
            <a:pPr algn="r" rtl="1"/>
            <a:r>
              <a:rPr lang="ar-SA" sz="1400" b="1" dirty="0">
                <a:latin typeface="Calibri" panose="020F0502020204030204" pitchFamily="34" charset="0"/>
                <a:cs typeface="Calibri" panose="020F0502020204030204" pitchFamily="34" charset="0"/>
              </a:rPr>
              <a:t>ال</a:t>
            </a:r>
            <a:r>
              <a:rPr lang="en-US" sz="1400" b="1" dirty="0">
                <a:latin typeface="Calibri" panose="020F0502020204030204" pitchFamily="34" charset="0"/>
                <a:cs typeface="Calibri" panose="020F0502020204030204" pitchFamily="34" charset="0"/>
              </a:rPr>
              <a:t>ت</a:t>
            </a:r>
            <a:r>
              <a:rPr lang="ar-SA" sz="1400" b="1" dirty="0">
                <a:latin typeface="Calibri" panose="020F0502020204030204" pitchFamily="34" charset="0"/>
                <a:cs typeface="Calibri" panose="020F0502020204030204" pitchFamily="34" charset="0"/>
              </a:rPr>
              <a:t>أمل</a:t>
            </a:r>
            <a:r>
              <a:rPr lang="en-US" sz="1400" b="1" dirty="0">
                <a:latin typeface="Calibri" panose="020F0502020204030204" pitchFamily="34" charset="0"/>
                <a:cs typeface="Calibri" panose="020F0502020204030204" pitchFamily="34" charset="0"/>
              </a:rPr>
              <a:t> </a:t>
            </a:r>
            <a:endParaRPr lang="en-US" sz="1400" b="1" spc="300" dirty="0">
              <a:solidFill>
                <a:schemeClr val="tx1"/>
              </a:solidFill>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205C7EF8-1C83-00AC-5D96-20B4DDEC9A2D}"/>
              </a:ext>
            </a:extLst>
          </p:cNvPr>
          <p:cNvSpPr/>
          <p:nvPr/>
        </p:nvSpPr>
        <p:spPr>
          <a:xfrm>
            <a:off x="2501900" y="5633117"/>
            <a:ext cx="3745466" cy="939353"/>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2" name="TextBox 51">
            <a:extLst>
              <a:ext uri="{FF2B5EF4-FFF2-40B4-BE49-F238E27FC236}">
                <a16:creationId xmlns:a16="http://schemas.microsoft.com/office/drawing/2014/main" id="{6C42F477-A5B7-C93B-CB9D-6E813C58ECA4}"/>
              </a:ext>
            </a:extLst>
          </p:cNvPr>
          <p:cNvSpPr txBox="1"/>
          <p:nvPr/>
        </p:nvSpPr>
        <p:spPr>
          <a:xfrm>
            <a:off x="993326" y="5628588"/>
            <a:ext cx="1321602" cy="351035"/>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 فاجأك</a:t>
            </a:r>
            <a:r>
              <a:rPr lang="en-US" sz="1100" dirty="0"/>
              <a:t>؟</a:t>
            </a:r>
          </a:p>
        </p:txBody>
      </p:sp>
      <p:sp>
        <p:nvSpPr>
          <p:cNvPr id="53" name="Rectangle 52">
            <a:extLst>
              <a:ext uri="{FF2B5EF4-FFF2-40B4-BE49-F238E27FC236}">
                <a16:creationId xmlns:a16="http://schemas.microsoft.com/office/drawing/2014/main" id="{690351DF-7E65-24A0-9BB6-CA63BB539923}"/>
              </a:ext>
            </a:extLst>
          </p:cNvPr>
          <p:cNvSpPr/>
          <p:nvPr/>
        </p:nvSpPr>
        <p:spPr>
          <a:xfrm>
            <a:off x="2501900" y="6753342"/>
            <a:ext cx="3745466" cy="98123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4" name="TextBox 53">
            <a:extLst>
              <a:ext uri="{FF2B5EF4-FFF2-40B4-BE49-F238E27FC236}">
                <a16:creationId xmlns:a16="http://schemas.microsoft.com/office/drawing/2014/main" id="{89D37B5A-49BC-A940-EC81-CD4AF0E2F823}"/>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a:t>
            </a:r>
            <a:r>
              <a:rPr lang="ar-SA" sz="1100" dirty="0">
                <a:latin typeface="Calibri" panose="020F0502020204030204" pitchFamily="34" charset="0"/>
                <a:cs typeface="Calibri" panose="020F0502020204030204" pitchFamily="34" charset="0"/>
              </a:rPr>
              <a:t> كان</a:t>
            </a:r>
            <a:r>
              <a:rPr lang="en-US" sz="1100" dirty="0">
                <a:latin typeface="Calibri" panose="020F0502020204030204" pitchFamily="34" charset="0"/>
                <a:cs typeface="Calibri" panose="020F0502020204030204" pitchFamily="34" charset="0"/>
              </a:rPr>
              <a:t> تحد</a:t>
            </a:r>
            <a:r>
              <a:rPr lang="ar-SA" sz="1100" dirty="0">
                <a:latin typeface="Calibri" panose="020F0502020204030204" pitchFamily="34" charset="0"/>
                <a:cs typeface="Calibri" panose="020F0502020204030204" pitchFamily="34" charset="0"/>
              </a:rPr>
              <a:t>ياً بالنسبة لك</a:t>
            </a:r>
            <a:r>
              <a:rPr lang="en-US" sz="1100" dirty="0">
                <a:latin typeface="Calibri" panose="020F0502020204030204" pitchFamily="34" charset="0"/>
                <a:cs typeface="Calibri" panose="020F0502020204030204" pitchFamily="34" charset="0"/>
              </a:rPr>
              <a:t>؟</a:t>
            </a:r>
          </a:p>
        </p:txBody>
      </p:sp>
      <p:sp>
        <p:nvSpPr>
          <p:cNvPr id="55" name="Rectangle 54">
            <a:extLst>
              <a:ext uri="{FF2B5EF4-FFF2-40B4-BE49-F238E27FC236}">
                <a16:creationId xmlns:a16="http://schemas.microsoft.com/office/drawing/2014/main" id="{EA9EF037-5D60-0D5F-D0EF-8467FDAEF0B2}"/>
              </a:ext>
            </a:extLst>
          </p:cNvPr>
          <p:cNvSpPr/>
          <p:nvPr/>
        </p:nvSpPr>
        <p:spPr>
          <a:xfrm>
            <a:off x="2501900" y="7928131"/>
            <a:ext cx="3745466" cy="98123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6" name="TextBox 55">
            <a:extLst>
              <a:ext uri="{FF2B5EF4-FFF2-40B4-BE49-F238E27FC236}">
                <a16:creationId xmlns:a16="http://schemas.microsoft.com/office/drawing/2014/main" id="{A9B8AE5A-EB58-DF68-FCB1-E6E6C96F0BF9}"/>
              </a:ext>
            </a:extLst>
          </p:cNvPr>
          <p:cNvSpPr txBox="1"/>
          <p:nvPr/>
        </p:nvSpPr>
        <p:spPr>
          <a:xfrm>
            <a:off x="1007471" y="792813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ماذا كنت ترغب في معرفة المزيد عنه؟</a:t>
            </a:r>
          </a:p>
        </p:txBody>
      </p:sp>
      <p:sp>
        <p:nvSpPr>
          <p:cNvPr id="73" name="Hexagon 72">
            <a:extLst>
              <a:ext uri="{FF2B5EF4-FFF2-40B4-BE49-F238E27FC236}">
                <a16:creationId xmlns:a16="http://schemas.microsoft.com/office/drawing/2014/main" id="{3CE80D20-CE69-A79F-DAFD-608A1BCE823E}"/>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4" name="Hexagon 73">
            <a:extLst>
              <a:ext uri="{FF2B5EF4-FFF2-40B4-BE49-F238E27FC236}">
                <a16:creationId xmlns:a16="http://schemas.microsoft.com/office/drawing/2014/main" id="{B85F2F14-FE59-9159-EFE5-D26116CCD18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5" name="Hexagon 74">
            <a:extLst>
              <a:ext uri="{FF2B5EF4-FFF2-40B4-BE49-F238E27FC236}">
                <a16:creationId xmlns:a16="http://schemas.microsoft.com/office/drawing/2014/main" id="{75E07295-62D2-6CAA-3E55-4BAF09CAF93D}"/>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6" name="Hexagon 75">
            <a:extLst>
              <a:ext uri="{FF2B5EF4-FFF2-40B4-BE49-F238E27FC236}">
                <a16:creationId xmlns:a16="http://schemas.microsoft.com/office/drawing/2014/main" id="{AE4BA779-514C-F53F-8592-6D94E423AED2}"/>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7" name="Hexagon 76">
            <a:extLst>
              <a:ext uri="{FF2B5EF4-FFF2-40B4-BE49-F238E27FC236}">
                <a16:creationId xmlns:a16="http://schemas.microsoft.com/office/drawing/2014/main" id="{D3CECB8F-5979-C95B-616C-63379CE26CF8}"/>
              </a:ext>
            </a:extLst>
          </p:cNvPr>
          <p:cNvSpPr/>
          <p:nvPr/>
        </p:nvSpPr>
        <p:spPr>
          <a:xfrm rot="1782986">
            <a:off x="286724" y="215249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281271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BCD97E-3050-508A-276A-51ABC4A90B78}"/>
              </a:ext>
            </a:extLst>
          </p:cNvPr>
          <p:cNvSpPr/>
          <p:nvPr/>
        </p:nvSpPr>
        <p:spPr>
          <a:xfrm>
            <a:off x="0" y="0"/>
            <a:ext cx="6858000" cy="33147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TextBox 5">
            <a:extLst>
              <a:ext uri="{FF2B5EF4-FFF2-40B4-BE49-F238E27FC236}">
                <a16:creationId xmlns:a16="http://schemas.microsoft.com/office/drawing/2014/main" id="{8A7DDB43-5E40-2190-43E5-40534E9537CE}"/>
              </a:ext>
            </a:extLst>
          </p:cNvPr>
          <p:cNvSpPr txBox="1"/>
          <p:nvPr/>
        </p:nvSpPr>
        <p:spPr>
          <a:xfrm>
            <a:off x="752439" y="4817751"/>
            <a:ext cx="5517732" cy="2308324"/>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30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rPr>
              <a:t>الوحدة </a:t>
            </a:r>
            <a:r>
              <a:rPr kumimoji="0" lang="ar-SA" sz="2000" b="1" i="0" u="none" strike="noStrike" kern="1200" cap="none" spc="30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rPr>
              <a:t>٢</a:t>
            </a:r>
            <a:endParaRPr kumimoji="0" lang="en-US" sz="2000" b="1" i="0" u="none" strike="noStrike" kern="1200" cap="none" spc="30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en-US" sz="2000" b="1" spc="300" dirty="0">
                <a:solidFill>
                  <a:schemeClr val="accent2">
                    <a:lumMod val="75000"/>
                  </a:schemeClr>
                </a:solidFill>
                <a:latin typeface="Garamond" panose="02020404030301010803" pitchFamily="18" charset="0"/>
              </a:rPr>
              <a:t> </a:t>
            </a:r>
            <a:endParaRPr lang="en-US" sz="4400" b="1" dirty="0">
              <a:solidFill>
                <a:schemeClr val="accent2">
                  <a:lumMod val="75000"/>
                </a:schemeClr>
              </a:solidFill>
              <a:latin typeface="Garamond" panose="02020404030301010803" pitchFamily="18" charset="0"/>
            </a:endParaRPr>
          </a:p>
          <a:p>
            <a:pPr algn="r" rtl="1"/>
            <a:r>
              <a:rPr lang="en-CA" sz="4000" b="1">
                <a:solidFill>
                  <a:schemeClr val="accent2">
                    <a:lumMod val="75000"/>
                  </a:schemeClr>
                </a:solidFill>
                <a:latin typeface="Calibri" panose="020F0502020204030204" pitchFamily="34" charset="0"/>
                <a:cs typeface="Calibri" panose="020F0502020204030204" pitchFamily="34" charset="0"/>
              </a:rPr>
              <a:t>الكفاءات الشخصية</a:t>
            </a:r>
            <a:endParaRPr lang="ar-SA" sz="4000" b="1">
              <a:solidFill>
                <a:schemeClr val="accent2">
                  <a:lumMod val="75000"/>
                </a:schemeClr>
              </a:solidFill>
              <a:latin typeface="Calibri" panose="020F0502020204030204" pitchFamily="34" charset="0"/>
              <a:cs typeface="Calibri" panose="020F0502020204030204" pitchFamily="34" charset="0"/>
            </a:endParaRPr>
          </a:p>
          <a:p>
            <a:pPr algn="r" rtl="1"/>
            <a:endParaRPr lang="en-CA" sz="4000" b="1">
              <a:solidFill>
                <a:schemeClr val="accent2">
                  <a:lumMod val="75000"/>
                </a:schemeClr>
              </a:solidFill>
              <a:latin typeface="Calibri" panose="020F0502020204030204" pitchFamily="34" charset="0"/>
              <a:cs typeface="Calibri" panose="020F0502020204030204" pitchFamily="34" charset="0"/>
            </a:endParaRPr>
          </a:p>
          <a:p>
            <a:pPr algn="r" rtl="1"/>
            <a:r>
              <a:rPr lang="en-CA" sz="2400" b="1">
                <a:solidFill>
                  <a:schemeClr val="accent2">
                    <a:lumMod val="75000"/>
                  </a:schemeClr>
                </a:solidFill>
                <a:latin typeface="Calibri" panose="020F0502020204030204" pitchFamily="34" charset="0"/>
                <a:cs typeface="Calibri" panose="020F0502020204030204" pitchFamily="34" charset="0"/>
              </a:rPr>
              <a:t>الجزء الأول: الوعي الذاتي والتنوع والشمول والمساءلة</a:t>
            </a:r>
          </a:p>
        </p:txBody>
      </p:sp>
      <p:grpSp>
        <p:nvGrpSpPr>
          <p:cNvPr id="18" name="Group 17">
            <a:extLst>
              <a:ext uri="{FF2B5EF4-FFF2-40B4-BE49-F238E27FC236}">
                <a16:creationId xmlns:a16="http://schemas.microsoft.com/office/drawing/2014/main" id="{7EAA14EE-E937-E114-B319-D9DEEB27AACE}"/>
              </a:ext>
            </a:extLst>
          </p:cNvPr>
          <p:cNvGrpSpPr/>
          <p:nvPr/>
        </p:nvGrpSpPr>
        <p:grpSpPr>
          <a:xfrm>
            <a:off x="543702" y="2084068"/>
            <a:ext cx="2197904" cy="2111413"/>
            <a:chOff x="2745229" y="2011916"/>
            <a:chExt cx="1084680" cy="1041996"/>
          </a:xfrm>
        </p:grpSpPr>
        <p:sp>
          <p:nvSpPr>
            <p:cNvPr id="2" name="Hexagon 1">
              <a:extLst>
                <a:ext uri="{FF2B5EF4-FFF2-40B4-BE49-F238E27FC236}">
                  <a16:creationId xmlns:a16="http://schemas.microsoft.com/office/drawing/2014/main" id="{60FA0F35-CEAE-C49A-444E-7E86EFA304D6}"/>
                </a:ext>
              </a:extLst>
            </p:cNvPr>
            <p:cNvSpPr/>
            <p:nvPr/>
          </p:nvSpPr>
          <p:spPr>
            <a:xfrm rot="1782986">
              <a:off x="2745229" y="2011916"/>
              <a:ext cx="1084680" cy="985264"/>
            </a:xfrm>
            <a:prstGeom prst="hexagon">
              <a:avLst>
                <a:gd name="adj" fmla="val 28965"/>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3" name="Group 2">
              <a:extLst>
                <a:ext uri="{FF2B5EF4-FFF2-40B4-BE49-F238E27FC236}">
                  <a16:creationId xmlns:a16="http://schemas.microsoft.com/office/drawing/2014/main" id="{93CF0720-F5AB-87F9-0A74-BAFB28BAE89C}"/>
                </a:ext>
              </a:extLst>
            </p:cNvPr>
            <p:cNvGrpSpPr/>
            <p:nvPr/>
          </p:nvGrpSpPr>
          <p:grpSpPr>
            <a:xfrm>
              <a:off x="3037605" y="2200214"/>
              <a:ext cx="359797" cy="853698"/>
              <a:chOff x="2068313" y="2482622"/>
              <a:chExt cx="376359" cy="892995"/>
            </a:xfrm>
            <a:solidFill>
              <a:schemeClr val="bg1"/>
            </a:solidFill>
          </p:grpSpPr>
          <p:sp>
            <p:nvSpPr>
              <p:cNvPr id="5" name="Round Same Side Corner Rectangle 23">
                <a:extLst>
                  <a:ext uri="{FF2B5EF4-FFF2-40B4-BE49-F238E27FC236}">
                    <a16:creationId xmlns:a16="http://schemas.microsoft.com/office/drawing/2014/main" id="{06D9BA9C-1D02-3422-3788-28802C421AE3}"/>
                  </a:ext>
                </a:extLst>
              </p:cNvPr>
              <p:cNvSpPr/>
              <p:nvPr/>
            </p:nvSpPr>
            <p:spPr>
              <a:xfrm>
                <a:off x="2071073" y="2923619"/>
                <a:ext cx="372129" cy="45199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Oval 15">
                <a:extLst>
                  <a:ext uri="{FF2B5EF4-FFF2-40B4-BE49-F238E27FC236}">
                    <a16:creationId xmlns:a16="http://schemas.microsoft.com/office/drawing/2014/main" id="{1DA3FDD5-44BC-AF93-B109-06E5A8B46ADE}"/>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7" name="Star: 5 Points 16">
              <a:extLst>
                <a:ext uri="{FF2B5EF4-FFF2-40B4-BE49-F238E27FC236}">
                  <a16:creationId xmlns:a16="http://schemas.microsoft.com/office/drawing/2014/main" id="{7713DDDA-26C0-1935-7EC1-F8547806865A}"/>
                </a:ext>
              </a:extLst>
            </p:cNvPr>
            <p:cNvSpPr/>
            <p:nvPr/>
          </p:nvSpPr>
          <p:spPr>
            <a:xfrm>
              <a:off x="3468539" y="2583762"/>
              <a:ext cx="153902" cy="153902"/>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Tree>
    <p:extLst>
      <p:ext uri="{BB962C8B-B14F-4D97-AF65-F5344CB8AC3E}">
        <p14:creationId xmlns:p14="http://schemas.microsoft.com/office/powerpoint/2010/main" val="3815085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E5E5785-42A1-AFD3-8BC8-E81CE6E53C60}"/>
              </a:ext>
            </a:extLst>
          </p:cNvPr>
          <p:cNvSpPr txBox="1"/>
          <p:nvPr/>
        </p:nvSpPr>
        <p:spPr>
          <a:xfrm>
            <a:off x="1567786" y="1310779"/>
            <a:ext cx="4682543" cy="2262158"/>
          </a:xfrm>
          <a:prstGeom prst="rect">
            <a:avLst/>
          </a:prstGeom>
          <a:noFill/>
        </p:spPr>
        <p:txBody>
          <a:bodyPr wrap="square" rtlCol="0">
            <a:spAutoFit/>
          </a:bodyPr>
          <a:lstStyle/>
          <a:p>
            <a:pPr marL="0" marR="0" lvl="0" indent="0" algn="r" rtl="1">
              <a:spcBef>
                <a:spcPts val="0"/>
              </a:spcBef>
              <a:spcAft>
                <a:spcPts val="1800"/>
              </a:spcAft>
              <a:buNone/>
            </a:pPr>
            <a:r>
              <a:rPr lang="en-US" sz="1100" b="1"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b="1" dirty="0">
                <a:solidFill>
                  <a:schemeClr val="tx1"/>
                </a:solidFill>
                <a:latin typeface="Calibri" panose="020F0502020204030204" pitchFamily="34" charset="0"/>
                <a:ea typeface="Calibri"/>
                <a:cs typeface="Calibri" panose="020F0502020204030204" pitchFamily="34" charset="0"/>
                <a:sym typeface="Calibri"/>
              </a:rPr>
              <a:t>١</a:t>
            </a:r>
            <a:r>
              <a:rPr lang="en-US" sz="1100" b="1" dirty="0">
                <a:solidFill>
                  <a:schemeClr val="tx1"/>
                </a:solidFill>
                <a:latin typeface="Calibri" panose="020F0502020204030204" pitchFamily="34" charset="0"/>
                <a:ea typeface="Calibri"/>
                <a:cs typeface="Calibri" panose="020F0502020204030204" pitchFamily="34" charset="0"/>
                <a:sym typeface="Calibri"/>
              </a:rPr>
              <a:t>:</a:t>
            </a:r>
            <a:r>
              <a:rPr lang="ar-SA" sz="1100" b="1" dirty="0">
                <a:solidFill>
                  <a:schemeClr val="tx1"/>
                </a:solidFill>
                <a:latin typeface="Calibri" panose="020F0502020204030204" pitchFamily="34" charset="0"/>
                <a:ea typeface="Calibri"/>
                <a:cs typeface="Calibri" panose="020F0502020204030204" pitchFamily="34" charset="0"/>
                <a:sym typeface="Calibri"/>
              </a:rPr>
              <a:t> ا</a:t>
            </a:r>
            <a:r>
              <a:rPr lang="en-US" sz="1100" dirty="0">
                <a:solidFill>
                  <a:schemeClr val="tx1"/>
                </a:solidFill>
                <a:latin typeface="Calibri" panose="020F0502020204030204" pitchFamily="34" charset="0"/>
                <a:ea typeface="Calibri"/>
                <a:cs typeface="Calibri" panose="020F0502020204030204" pitchFamily="34" charset="0"/>
                <a:sym typeface="Calibri"/>
              </a:rPr>
              <a:t>فت</a:t>
            </a:r>
            <a:r>
              <a:rPr lang="ar-SA" sz="1100" dirty="0">
                <a:solidFill>
                  <a:schemeClr val="tx1"/>
                </a:solidFill>
                <a:latin typeface="Calibri" panose="020F0502020204030204" pitchFamily="34" charset="0"/>
                <a:ea typeface="Calibri"/>
                <a:cs typeface="Calibri" panose="020F0502020204030204" pitchFamily="34" charset="0"/>
                <a:sym typeface="Calibri"/>
              </a:rPr>
              <a:t>تا</a:t>
            </a:r>
            <a:r>
              <a:rPr lang="en-US" sz="1100" dirty="0">
                <a:solidFill>
                  <a:schemeClr val="tx1"/>
                </a:solidFill>
                <a:latin typeface="Calibri" panose="020F0502020204030204" pitchFamily="34" charset="0"/>
                <a:ea typeface="Calibri"/>
                <a:cs typeface="Calibri" panose="020F0502020204030204" pitchFamily="34" charset="0"/>
                <a:sym typeface="Calibri"/>
              </a:rPr>
              <a:t>ح الوحدة</a:t>
            </a:r>
          </a:p>
          <a:p>
            <a:pPr marL="0" marR="0" lvl="0" indent="0" algn="r" rtl="1">
              <a:spcBef>
                <a:spcPts val="0"/>
              </a:spcBef>
              <a:spcAft>
                <a:spcPts val="1800"/>
              </a:spcAft>
              <a:buNone/>
            </a:pPr>
            <a:r>
              <a:rPr lang="en-US" sz="1100" b="1"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b="1" dirty="0">
                <a:solidFill>
                  <a:schemeClr val="tx1"/>
                </a:solidFill>
                <a:latin typeface="Calibri" panose="020F0502020204030204" pitchFamily="34" charset="0"/>
                <a:ea typeface="Calibri"/>
                <a:cs typeface="Calibri" panose="020F0502020204030204" pitchFamily="34" charset="0"/>
                <a:sym typeface="Calibri"/>
              </a:rPr>
              <a:t> ٢</a:t>
            </a:r>
            <a:r>
              <a:rPr lang="en-US" sz="1100" b="1" dirty="0">
                <a:solidFill>
                  <a:schemeClr val="tx1"/>
                </a:solidFill>
                <a:latin typeface="Calibri" panose="020F0502020204030204" pitchFamily="34" charset="0"/>
                <a:ea typeface="Calibri"/>
                <a:cs typeface="Calibri" panose="020F0502020204030204" pitchFamily="34" charset="0"/>
                <a:sym typeface="Calibri"/>
              </a:rPr>
              <a:t>:</a:t>
            </a:r>
            <a:r>
              <a:rPr lang="en-US" sz="1100" dirty="0">
                <a:solidFill>
                  <a:schemeClr val="tx1"/>
                </a:solidFill>
                <a:latin typeface="Calibri" panose="020F0502020204030204" pitchFamily="34" charset="0"/>
                <a:ea typeface="Calibri"/>
                <a:cs typeface="Calibri" panose="020F0502020204030204" pitchFamily="34" charset="0"/>
                <a:sym typeface="Calibri"/>
              </a:rPr>
              <a:t>ما هو الوعي الذاتي وكيف يمكنني زيادته؟</a:t>
            </a:r>
          </a:p>
          <a:p>
            <a:pPr marL="0" marR="0" lvl="0" indent="0" algn="r" rtl="1">
              <a:spcBef>
                <a:spcPts val="0"/>
              </a:spcBef>
              <a:spcAft>
                <a:spcPts val="1800"/>
              </a:spcAft>
              <a:buNone/>
            </a:pPr>
            <a:r>
              <a:rPr lang="en-US" sz="1100" b="1"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b="1" dirty="0">
                <a:solidFill>
                  <a:schemeClr val="tx1"/>
                </a:solidFill>
                <a:latin typeface="Calibri" panose="020F0502020204030204" pitchFamily="34" charset="0"/>
                <a:ea typeface="Calibri"/>
                <a:cs typeface="Calibri" panose="020F0502020204030204" pitchFamily="34" charset="0"/>
                <a:sym typeface="Calibri"/>
              </a:rPr>
              <a:t>٣</a:t>
            </a:r>
            <a:r>
              <a:rPr lang="en-US" sz="1100" b="1" dirty="0">
                <a:solidFill>
                  <a:schemeClr val="tx1"/>
                </a:solidFill>
                <a:latin typeface="Calibri" panose="020F0502020204030204" pitchFamily="34" charset="0"/>
                <a:ea typeface="Calibri"/>
                <a:cs typeface="Calibri" panose="020F0502020204030204" pitchFamily="34" charset="0"/>
                <a:sym typeface="Calibri"/>
              </a:rPr>
              <a:t>:</a:t>
            </a:r>
            <a:r>
              <a:rPr lang="en-US" sz="1100" dirty="0">
                <a:solidFill>
                  <a:schemeClr val="tx1"/>
                </a:solidFill>
                <a:latin typeface="Calibri" panose="020F0502020204030204" pitchFamily="34" charset="0"/>
                <a:ea typeface="Calibri"/>
                <a:cs typeface="Calibri" panose="020F0502020204030204" pitchFamily="34" charset="0"/>
                <a:sym typeface="Calibri"/>
              </a:rPr>
              <a:t>كيف يمكنني دعم التنوع والشمول؟</a:t>
            </a:r>
          </a:p>
          <a:p>
            <a:pPr marL="0" marR="0" lvl="0" indent="0" algn="r" rtl="1">
              <a:spcBef>
                <a:spcPts val="0"/>
              </a:spcBef>
              <a:spcAft>
                <a:spcPts val="1800"/>
              </a:spcAft>
              <a:buNone/>
            </a:pPr>
            <a:r>
              <a:rPr lang="en-US" sz="1100" b="1"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b="1" dirty="0">
                <a:solidFill>
                  <a:schemeClr val="tx1"/>
                </a:solidFill>
                <a:latin typeface="Calibri" panose="020F0502020204030204" pitchFamily="34" charset="0"/>
                <a:ea typeface="Calibri"/>
                <a:cs typeface="Calibri" panose="020F0502020204030204" pitchFamily="34" charset="0"/>
                <a:sym typeface="Calibri"/>
              </a:rPr>
              <a:t>٤ </a:t>
            </a:r>
            <a:r>
              <a:rPr lang="en-US" sz="1100" b="1" dirty="0">
                <a:solidFill>
                  <a:schemeClr val="tx1"/>
                </a:solidFill>
                <a:latin typeface="Calibri" panose="020F0502020204030204" pitchFamily="34" charset="0"/>
                <a:ea typeface="Calibri"/>
                <a:cs typeface="Calibri" panose="020F0502020204030204" pitchFamily="34" charset="0"/>
                <a:sym typeface="Calibri"/>
              </a:rPr>
              <a:t>:</a:t>
            </a:r>
            <a:r>
              <a:rPr lang="en-US" sz="1100" dirty="0">
                <a:solidFill>
                  <a:schemeClr val="tx1"/>
                </a:solidFill>
                <a:latin typeface="Calibri" panose="020F0502020204030204" pitchFamily="34" charset="0"/>
                <a:ea typeface="Calibri"/>
                <a:cs typeface="Calibri" panose="020F0502020204030204" pitchFamily="34" charset="0"/>
                <a:sym typeface="Calibri"/>
              </a:rPr>
              <a:t>كيف يمكنني أن أكون مسؤولاً وأستخدم السلطة بشكل مسؤول؟</a:t>
            </a:r>
          </a:p>
          <a:p>
            <a:pPr marL="0" marR="0" lvl="0" indent="0" algn="r" rtl="1">
              <a:spcBef>
                <a:spcPts val="0"/>
              </a:spcBef>
              <a:spcAft>
                <a:spcPts val="1800"/>
              </a:spcAft>
              <a:buNone/>
            </a:pPr>
            <a:r>
              <a:rPr lang="en-US" sz="1100" b="1"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b="1" dirty="0">
                <a:solidFill>
                  <a:schemeClr val="tx1"/>
                </a:solidFill>
                <a:latin typeface="Calibri" panose="020F0502020204030204" pitchFamily="34" charset="0"/>
                <a:ea typeface="Calibri"/>
                <a:cs typeface="Calibri" panose="020F0502020204030204" pitchFamily="34" charset="0"/>
                <a:sym typeface="Calibri"/>
              </a:rPr>
              <a:t>٥ </a:t>
            </a:r>
            <a:r>
              <a:rPr lang="en-US" sz="1100" b="1" dirty="0">
                <a:solidFill>
                  <a:schemeClr val="tx1"/>
                </a:solidFill>
                <a:latin typeface="Calibri" panose="020F0502020204030204" pitchFamily="34" charset="0"/>
                <a:ea typeface="Calibri"/>
                <a:cs typeface="Calibri" panose="020F0502020204030204" pitchFamily="34" charset="0"/>
                <a:sym typeface="Calibri"/>
              </a:rPr>
              <a:t>:</a:t>
            </a:r>
            <a:r>
              <a:rPr lang="en-US" sz="1100" dirty="0">
                <a:solidFill>
                  <a:schemeClr val="tx1"/>
                </a:solidFill>
                <a:latin typeface="Calibri" panose="020F0502020204030204" pitchFamily="34" charset="0"/>
                <a:ea typeface="Calibri"/>
                <a:cs typeface="Calibri" panose="020F0502020204030204" pitchFamily="34" charset="0"/>
                <a:sym typeface="Calibri"/>
              </a:rPr>
              <a:t>كيف يمكنني التعامل مع مشاعري وضغط العمل؟</a:t>
            </a:r>
          </a:p>
          <a:p>
            <a:pPr marL="0" marR="0" lvl="0" indent="0" algn="r" rtl="1">
              <a:spcBef>
                <a:spcPts val="0"/>
              </a:spcBef>
              <a:spcAft>
                <a:spcPts val="1800"/>
              </a:spcAft>
              <a:buNone/>
            </a:pPr>
            <a:r>
              <a:rPr lang="en-US" sz="1100" b="1" dirty="0">
                <a:solidFill>
                  <a:schemeClr val="tx1"/>
                </a:solidFill>
                <a:latin typeface="Calibri" panose="020F0502020204030204" pitchFamily="34" charset="0"/>
                <a:ea typeface="Calibri"/>
                <a:cs typeface="Calibri" panose="020F0502020204030204" pitchFamily="34" charset="0"/>
                <a:sym typeface="Calibri"/>
              </a:rPr>
              <a:t>الجلسة</a:t>
            </a:r>
            <a:r>
              <a:rPr lang="ar-SA" sz="1100" b="1" dirty="0">
                <a:solidFill>
                  <a:schemeClr val="tx1"/>
                </a:solidFill>
                <a:latin typeface="Calibri" panose="020F0502020204030204" pitchFamily="34" charset="0"/>
                <a:ea typeface="Calibri"/>
                <a:cs typeface="Calibri" panose="020F0502020204030204" pitchFamily="34" charset="0"/>
                <a:sym typeface="Calibri"/>
              </a:rPr>
              <a:t> </a:t>
            </a:r>
            <a:r>
              <a:rPr lang="en-US" sz="1100" b="1" dirty="0">
                <a:solidFill>
                  <a:schemeClr val="tx1"/>
                </a:solidFill>
                <a:latin typeface="Calibri" panose="020F0502020204030204" pitchFamily="34" charset="0"/>
                <a:ea typeface="Calibri"/>
                <a:cs typeface="Calibri" panose="020F0502020204030204" pitchFamily="34" charset="0"/>
                <a:sym typeface="Calibri"/>
              </a:rPr>
              <a:t> </a:t>
            </a:r>
            <a:r>
              <a:rPr lang="ar-SA" sz="1100" b="1" dirty="0">
                <a:solidFill>
                  <a:schemeClr val="tx1"/>
                </a:solidFill>
                <a:latin typeface="Calibri" panose="020F0502020204030204" pitchFamily="34" charset="0"/>
                <a:ea typeface="Calibri"/>
                <a:cs typeface="Calibri" panose="020F0502020204030204" pitchFamily="34" charset="0"/>
                <a:sym typeface="Calibri"/>
              </a:rPr>
              <a:t>٦</a:t>
            </a:r>
            <a:r>
              <a:rPr lang="en-US" sz="1100" b="1" dirty="0">
                <a:solidFill>
                  <a:schemeClr val="tx1"/>
                </a:solidFill>
                <a:latin typeface="Calibri" panose="020F0502020204030204" pitchFamily="34" charset="0"/>
                <a:ea typeface="Calibri"/>
                <a:cs typeface="Calibri" panose="020F0502020204030204" pitchFamily="34" charset="0"/>
                <a:sym typeface="Calibri"/>
              </a:rPr>
              <a:t>:</a:t>
            </a:r>
            <a:r>
              <a:rPr lang="ar-SA" sz="1100" b="1" dirty="0">
                <a:solidFill>
                  <a:schemeClr val="tx1"/>
                </a:solidFill>
                <a:latin typeface="Calibri" panose="020F0502020204030204" pitchFamily="34" charset="0"/>
                <a:ea typeface="Calibri"/>
                <a:cs typeface="Calibri" panose="020F0502020204030204" pitchFamily="34" charset="0"/>
                <a:sym typeface="Calibri"/>
              </a:rPr>
              <a:t> </a:t>
            </a:r>
            <a:r>
              <a:rPr lang="en-US" sz="1100" dirty="0">
                <a:solidFill>
                  <a:schemeClr val="tx1"/>
                </a:solidFill>
                <a:latin typeface="Calibri" panose="020F0502020204030204" pitchFamily="34" charset="0"/>
                <a:ea typeface="Calibri"/>
                <a:cs typeface="Calibri" panose="020F0502020204030204" pitchFamily="34" charset="0"/>
                <a:sym typeface="Calibri"/>
              </a:rPr>
              <a:t> إغلاق</a:t>
            </a:r>
            <a:r>
              <a:rPr lang="ar-SA" sz="1100" dirty="0">
                <a:solidFill>
                  <a:schemeClr val="tx1"/>
                </a:solidFill>
                <a:latin typeface="Calibri" panose="020F0502020204030204" pitchFamily="34" charset="0"/>
                <a:ea typeface="Calibri"/>
                <a:cs typeface="Calibri" panose="020F0502020204030204" pitchFamily="34" charset="0"/>
                <a:sym typeface="Calibri"/>
              </a:rPr>
              <a:t> الوحدة</a:t>
            </a:r>
            <a:endParaRPr lang="en-US" sz="1100"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12" name="TextBox 11">
            <a:extLst>
              <a:ext uri="{FF2B5EF4-FFF2-40B4-BE49-F238E27FC236}">
                <a16:creationId xmlns:a16="http://schemas.microsoft.com/office/drawing/2014/main" id="{FC3C5E9A-C633-6487-AB4C-FC98AB74D764}"/>
              </a:ext>
            </a:extLst>
          </p:cNvPr>
          <p:cNvSpPr txBox="1"/>
          <p:nvPr/>
        </p:nvSpPr>
        <p:spPr>
          <a:xfrm>
            <a:off x="1064660" y="1310779"/>
            <a:ext cx="503127" cy="2262158"/>
          </a:xfrm>
          <a:prstGeom prst="rect">
            <a:avLst/>
          </a:prstGeom>
          <a:noFill/>
        </p:spPr>
        <p:txBody>
          <a:bodyPr wrap="square" rtlCol="0">
            <a:spAutoFit/>
          </a:bodyPr>
          <a:lstStyle/>
          <a:p>
            <a:pPr algn="r" rtl="1">
              <a:spcAft>
                <a:spcPts val="1800"/>
              </a:spcAft>
            </a:pPr>
            <a:r>
              <a:rPr lang="ar-SA" sz="1100" dirty="0">
                <a:solidFill>
                  <a:schemeClr val="tx1"/>
                </a:solidFill>
                <a:latin typeface="+mn-lt"/>
              </a:rPr>
              <a:t>٢٧</a:t>
            </a:r>
            <a:endParaRPr lang="en-US" sz="1100" dirty="0">
              <a:solidFill>
                <a:schemeClr val="tx1"/>
              </a:solidFill>
              <a:latin typeface="+mn-lt"/>
            </a:endParaRPr>
          </a:p>
          <a:p>
            <a:pPr algn="r" rtl="1">
              <a:spcAft>
                <a:spcPts val="1800"/>
              </a:spcAft>
            </a:pPr>
            <a:r>
              <a:rPr lang="ar-SA" sz="1100" dirty="0"/>
              <a:t>٢٨</a:t>
            </a:r>
            <a:endParaRPr lang="en-US" sz="1100" dirty="0"/>
          </a:p>
          <a:p>
            <a:pPr algn="r" rtl="1">
              <a:spcAft>
                <a:spcPts val="1800"/>
              </a:spcAft>
            </a:pPr>
            <a:r>
              <a:rPr lang="ar-SA" sz="1100" dirty="0"/>
              <a:t>٣١</a:t>
            </a:r>
            <a:endParaRPr lang="en-US" sz="1100" dirty="0"/>
          </a:p>
          <a:p>
            <a:pPr algn="r" rtl="1">
              <a:spcAft>
                <a:spcPts val="1800"/>
              </a:spcAft>
            </a:pPr>
            <a:r>
              <a:rPr lang="ar-SA" sz="1100" dirty="0"/>
              <a:t>٣٢</a:t>
            </a:r>
            <a:endParaRPr lang="en-US" sz="1100" dirty="0"/>
          </a:p>
          <a:p>
            <a:pPr algn="r" rtl="1">
              <a:spcAft>
                <a:spcPts val="1800"/>
              </a:spcAft>
            </a:pPr>
            <a:r>
              <a:rPr lang="ar-SA" sz="1100" dirty="0"/>
              <a:t>٣٣</a:t>
            </a:r>
            <a:endParaRPr lang="en-US" sz="1100" dirty="0"/>
          </a:p>
          <a:p>
            <a:pPr algn="r" rtl="1">
              <a:spcAft>
                <a:spcPts val="1800"/>
              </a:spcAft>
            </a:pPr>
            <a:r>
              <a:rPr lang="ar-SA" sz="1100" dirty="0"/>
              <a:t>٣٥</a:t>
            </a:r>
            <a:endParaRPr lang="en-US" sz="1100" dirty="0">
              <a:solidFill>
                <a:schemeClr val="tx1"/>
              </a:solidFill>
              <a:latin typeface="+mn-lt"/>
            </a:endParaRPr>
          </a:p>
        </p:txBody>
      </p:sp>
      <p:sp>
        <p:nvSpPr>
          <p:cNvPr id="14" name="TextBox 13">
            <a:extLst>
              <a:ext uri="{FF2B5EF4-FFF2-40B4-BE49-F238E27FC236}">
                <a16:creationId xmlns:a16="http://schemas.microsoft.com/office/drawing/2014/main" id="{5FCDDC25-689B-311C-0261-3D8CBA6B364B}"/>
              </a:ext>
            </a:extLst>
          </p:cNvPr>
          <p:cNvSpPr txBox="1"/>
          <p:nvPr/>
        </p:nvSpPr>
        <p:spPr>
          <a:xfrm>
            <a:off x="996287" y="713169"/>
            <a:ext cx="3807163"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جدول المحتويات</a:t>
            </a:r>
          </a:p>
        </p:txBody>
      </p:sp>
      <p:sp>
        <p:nvSpPr>
          <p:cNvPr id="31" name="Hexagon 30">
            <a:extLst>
              <a:ext uri="{FF2B5EF4-FFF2-40B4-BE49-F238E27FC236}">
                <a16:creationId xmlns:a16="http://schemas.microsoft.com/office/drawing/2014/main" id="{65A812B9-119A-5F95-8971-0F3562E2358B}"/>
              </a:ext>
            </a:extLst>
          </p:cNvPr>
          <p:cNvSpPr/>
          <p:nvPr/>
        </p:nvSpPr>
        <p:spPr>
          <a:xfrm rot="1782986">
            <a:off x="286724" y="30111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2" name="Hexagon 31">
            <a:extLst>
              <a:ext uri="{FF2B5EF4-FFF2-40B4-BE49-F238E27FC236}">
                <a16:creationId xmlns:a16="http://schemas.microsoft.com/office/drawing/2014/main" id="{62168965-26E5-9C42-E00E-AEC22EBAC192}"/>
              </a:ext>
            </a:extLst>
          </p:cNvPr>
          <p:cNvSpPr/>
          <p:nvPr/>
        </p:nvSpPr>
        <p:spPr>
          <a:xfrm rot="1782986">
            <a:off x="286724" y="76395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3" name="Hexagon 32">
            <a:extLst>
              <a:ext uri="{FF2B5EF4-FFF2-40B4-BE49-F238E27FC236}">
                <a16:creationId xmlns:a16="http://schemas.microsoft.com/office/drawing/2014/main" id="{3184F865-7445-5F03-D8F7-2F5460D670B4}"/>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4" name="Hexagon 33">
            <a:extLst>
              <a:ext uri="{FF2B5EF4-FFF2-40B4-BE49-F238E27FC236}">
                <a16:creationId xmlns:a16="http://schemas.microsoft.com/office/drawing/2014/main" id="{709CACF4-69AE-9553-9280-D0D39A7B9A57}"/>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5" name="Hexagon 34">
            <a:extLst>
              <a:ext uri="{FF2B5EF4-FFF2-40B4-BE49-F238E27FC236}">
                <a16:creationId xmlns:a16="http://schemas.microsoft.com/office/drawing/2014/main" id="{8E29CF8D-16EF-476A-D827-804C455B0DBD}"/>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6" name="Hexagon 35">
            <a:extLst>
              <a:ext uri="{FF2B5EF4-FFF2-40B4-BE49-F238E27FC236}">
                <a16:creationId xmlns:a16="http://schemas.microsoft.com/office/drawing/2014/main" id="{AF105B04-4D53-62C3-6246-44E8CFF760FA}"/>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16" name="Group 15">
            <a:extLst>
              <a:ext uri="{FF2B5EF4-FFF2-40B4-BE49-F238E27FC236}">
                <a16:creationId xmlns:a16="http://schemas.microsoft.com/office/drawing/2014/main" id="{92AAC181-3AA3-EE43-4424-5D5038D863BA}"/>
              </a:ext>
            </a:extLst>
          </p:cNvPr>
          <p:cNvGrpSpPr/>
          <p:nvPr/>
        </p:nvGrpSpPr>
        <p:grpSpPr>
          <a:xfrm>
            <a:off x="5615068" y="7631237"/>
            <a:ext cx="759252" cy="1497662"/>
            <a:chOff x="10964589" y="4961229"/>
            <a:chExt cx="759252" cy="1497662"/>
          </a:xfrm>
        </p:grpSpPr>
        <p:grpSp>
          <p:nvGrpSpPr>
            <p:cNvPr id="2" name="Group 1">
              <a:extLst>
                <a:ext uri="{FF2B5EF4-FFF2-40B4-BE49-F238E27FC236}">
                  <a16:creationId xmlns:a16="http://schemas.microsoft.com/office/drawing/2014/main" id="{7298A005-CB05-F430-B647-DF74BAB028D1}"/>
                </a:ext>
              </a:extLst>
            </p:cNvPr>
            <p:cNvGrpSpPr/>
            <p:nvPr/>
          </p:nvGrpSpPr>
          <p:grpSpPr>
            <a:xfrm>
              <a:off x="10964589" y="4961229"/>
              <a:ext cx="524294" cy="1497662"/>
              <a:chOff x="2068313" y="2482622"/>
              <a:chExt cx="376359" cy="1075080"/>
            </a:xfrm>
            <a:solidFill>
              <a:schemeClr val="accent2">
                <a:lumMod val="20000"/>
                <a:lumOff val="80000"/>
              </a:schemeClr>
            </a:solidFill>
          </p:grpSpPr>
          <p:sp>
            <p:nvSpPr>
              <p:cNvPr id="11" name="Round Same Side Corner Rectangle 23">
                <a:extLst>
                  <a:ext uri="{FF2B5EF4-FFF2-40B4-BE49-F238E27FC236}">
                    <a16:creationId xmlns:a16="http://schemas.microsoft.com/office/drawing/2014/main" id="{F86D7351-F4FA-D4E4-9C5C-0AE77A9FBE5F}"/>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3" name="Oval 12">
                <a:extLst>
                  <a:ext uri="{FF2B5EF4-FFF2-40B4-BE49-F238E27FC236}">
                    <a16:creationId xmlns:a16="http://schemas.microsoft.com/office/drawing/2014/main" id="{E2B1DEBC-1EF7-8381-3853-50D64AC65552}"/>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5" name="Star: 5 Points 14">
              <a:extLst>
                <a:ext uri="{FF2B5EF4-FFF2-40B4-BE49-F238E27FC236}">
                  <a16:creationId xmlns:a16="http://schemas.microsoft.com/office/drawing/2014/main" id="{5D0A00CD-70DF-D1C8-A459-870864B652D2}"/>
                </a:ext>
              </a:extLst>
            </p:cNvPr>
            <p:cNvSpPr/>
            <p:nvPr/>
          </p:nvSpPr>
          <p:spPr>
            <a:xfrm>
              <a:off x="11530903" y="5521514"/>
              <a:ext cx="192938" cy="192938"/>
            </a:xfrm>
            <a:prstGeom prst="star5">
              <a:avLst>
                <a:gd name="adj" fmla="val 28484"/>
                <a:gd name="hf" fmla="val 105146"/>
                <a:gd name="vf" fmla="val 11055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Tree>
    <p:extLst>
      <p:ext uri="{BB962C8B-B14F-4D97-AF65-F5344CB8AC3E}">
        <p14:creationId xmlns:p14="http://schemas.microsoft.com/office/powerpoint/2010/main" val="2199120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A35FF-92A6-4849-A280-7A2B0CDDFC0F}"/>
              </a:ext>
            </a:extLst>
          </p:cNvPr>
          <p:cNvSpPr txBox="1"/>
          <p:nvPr/>
        </p:nvSpPr>
        <p:spPr>
          <a:xfrm>
            <a:off x="1492851" y="1242430"/>
            <a:ext cx="4665478" cy="276999"/>
          </a:xfrm>
          <a:prstGeom prst="rect">
            <a:avLst/>
          </a:prstGeom>
          <a:noFill/>
        </p:spPr>
        <p:txBody>
          <a:bodyPr wrap="square" rtlCol="0">
            <a:spAutoFit/>
          </a:bodyPr>
          <a:lstStyle/>
          <a:p>
            <a:pPr algn="r" rtl="1"/>
            <a:r>
              <a:rPr lang="en-GB" sz="1200" b="1">
                <a:latin typeface="Calibri" panose="020F0502020204030204" pitchFamily="34" charset="0"/>
                <a:cs typeface="Calibri" panose="020F0502020204030204" pitchFamily="34" charset="0"/>
              </a:rPr>
              <a:t>هدف الوحدة</a:t>
            </a:r>
            <a:endParaRPr lang="en-US" sz="1200" b="1" spc="300"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A4CB272-76B3-EB18-83C4-46FE7049B6C6}"/>
              </a:ext>
            </a:extLst>
          </p:cNvPr>
          <p:cNvSpPr txBox="1"/>
          <p:nvPr/>
        </p:nvSpPr>
        <p:spPr>
          <a:xfrm>
            <a:off x="996287" y="713169"/>
            <a:ext cx="5254042"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الجلسة </a:t>
            </a:r>
            <a:r>
              <a:rPr lang="ar-SA"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١</a:t>
            </a:r>
            <a:r>
              <a:rPr lang="en-US"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 </a:t>
            </a:r>
            <a:r>
              <a:rPr lang="ar-SA"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ا</a:t>
            </a:r>
            <a:r>
              <a:rPr lang="en-US"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فت</a:t>
            </a:r>
            <a:r>
              <a:rPr lang="ar-SA"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تا</a:t>
            </a:r>
            <a:r>
              <a:rPr lang="en-US"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ح الوحدة</a:t>
            </a:r>
          </a:p>
        </p:txBody>
      </p:sp>
      <p:sp>
        <p:nvSpPr>
          <p:cNvPr id="4" name="TextBox 3">
            <a:extLst>
              <a:ext uri="{FF2B5EF4-FFF2-40B4-BE49-F238E27FC236}">
                <a16:creationId xmlns:a16="http://schemas.microsoft.com/office/drawing/2014/main" id="{B0C91E91-27BC-A45F-6975-2366804160A2}"/>
              </a:ext>
            </a:extLst>
          </p:cNvPr>
          <p:cNvSpPr txBox="1"/>
          <p:nvPr/>
        </p:nvSpPr>
        <p:spPr>
          <a:xfrm>
            <a:off x="996287" y="1599327"/>
            <a:ext cx="5254042" cy="276999"/>
          </a:xfrm>
          <a:prstGeom prst="rect">
            <a:avLst/>
          </a:prstGeom>
          <a:noFill/>
        </p:spPr>
        <p:txBody>
          <a:bodyPr wrap="square" rtlCol="0">
            <a:spAutoFit/>
          </a:bodyPr>
          <a:lstStyle/>
          <a:p>
            <a:pPr marL="0" marR="0" lvl="0" indent="0" algn="r" rtl="1">
              <a:spcBef>
                <a:spcPts val="0"/>
              </a:spcBef>
              <a:spcAft>
                <a:spcPts val="0"/>
              </a:spcAft>
              <a:buNone/>
            </a:pPr>
            <a:r>
              <a:rPr lang="en-US" sz="1200" dirty="0">
                <a:solidFill>
                  <a:schemeClr val="tx1"/>
                </a:solidFill>
                <a:latin typeface="Calibri" panose="020F0502020204030204" pitchFamily="34" charset="0"/>
                <a:ea typeface="Arial"/>
                <a:cs typeface="Calibri" panose="020F0502020204030204" pitchFamily="34" charset="0"/>
                <a:sym typeface="Arial"/>
              </a:rPr>
              <a:t>تعزيز الفهم العملي للمشاركين للكفاءات الشخصية وال</a:t>
            </a:r>
            <a:r>
              <a:rPr lang="ar-SA" sz="1200" dirty="0">
                <a:solidFill>
                  <a:schemeClr val="tx1"/>
                </a:solidFill>
                <a:latin typeface="Calibri" panose="020F0502020204030204" pitchFamily="34" charset="0"/>
                <a:ea typeface="Arial"/>
                <a:cs typeface="Calibri" panose="020F0502020204030204" pitchFamily="34" charset="0"/>
                <a:sym typeface="Arial"/>
              </a:rPr>
              <a:t>فردية </a:t>
            </a:r>
            <a:r>
              <a:rPr lang="en-US" sz="1200" dirty="0">
                <a:solidFill>
                  <a:schemeClr val="tx1"/>
                </a:solidFill>
                <a:latin typeface="Calibri" panose="020F0502020204030204" pitchFamily="34" charset="0"/>
                <a:ea typeface="Arial"/>
                <a:cs typeface="Calibri" panose="020F0502020204030204" pitchFamily="34" charset="0"/>
                <a:sym typeface="Arial"/>
              </a:rPr>
              <a:t>الرئيسية لإدارة حال</a:t>
            </a:r>
            <a:r>
              <a:rPr lang="ar-SA" sz="1200" dirty="0">
                <a:solidFill>
                  <a:schemeClr val="tx1"/>
                </a:solidFill>
                <a:latin typeface="Calibri" panose="020F0502020204030204" pitchFamily="34" charset="0"/>
                <a:ea typeface="Arial"/>
                <a:cs typeface="Calibri" panose="020F0502020204030204" pitchFamily="34" charset="0"/>
                <a:sym typeface="Arial"/>
              </a:rPr>
              <a:t>ة</a:t>
            </a:r>
            <a:r>
              <a:rPr lang="en-US" sz="1200" dirty="0">
                <a:solidFill>
                  <a:schemeClr val="tx1"/>
                </a:solidFill>
                <a:latin typeface="Calibri" panose="020F0502020204030204" pitchFamily="34" charset="0"/>
                <a:ea typeface="Arial"/>
                <a:cs typeface="Calibri" panose="020F0502020204030204" pitchFamily="34" charset="0"/>
                <a:sym typeface="Arial"/>
              </a:rPr>
              <a:t> حماية الطفل</a:t>
            </a:r>
          </a:p>
        </p:txBody>
      </p:sp>
      <p:sp>
        <p:nvSpPr>
          <p:cNvPr id="5" name="TextBox 4">
            <a:extLst>
              <a:ext uri="{FF2B5EF4-FFF2-40B4-BE49-F238E27FC236}">
                <a16:creationId xmlns:a16="http://schemas.microsoft.com/office/drawing/2014/main" id="{84B5E412-B4FF-A8F5-21FB-862D7BEBFDAF}"/>
              </a:ext>
            </a:extLst>
          </p:cNvPr>
          <p:cNvSpPr txBox="1"/>
          <p:nvPr/>
        </p:nvSpPr>
        <p:spPr>
          <a:xfrm>
            <a:off x="996287" y="2268414"/>
            <a:ext cx="5254042" cy="307777"/>
          </a:xfrm>
          <a:prstGeom prst="rect">
            <a:avLst/>
          </a:prstGeom>
          <a:noFill/>
        </p:spPr>
        <p:txBody>
          <a:bodyPr wrap="square" rtlCol="0">
            <a:spAutoFit/>
          </a:bodyPr>
          <a:lstStyle/>
          <a:p>
            <a:pPr algn="r" rtl="1"/>
            <a:r>
              <a:rPr lang="en-GB" sz="1400" b="1" dirty="0">
                <a:latin typeface="Calibri" panose="020F0502020204030204" pitchFamily="34" charset="0"/>
                <a:cs typeface="Calibri" panose="020F0502020204030204" pitchFamily="34" charset="0"/>
              </a:rPr>
              <a:t>أهداف التعلم</a:t>
            </a:r>
            <a:endParaRPr lang="en-US" sz="1400" b="1" spc="300" dirty="0">
              <a:solidFill>
                <a:schemeClr val="tx1"/>
              </a:solidFill>
            </a:endParaRPr>
          </a:p>
        </p:txBody>
      </p:sp>
      <p:sp>
        <p:nvSpPr>
          <p:cNvPr id="6" name="TextBox 5">
            <a:extLst>
              <a:ext uri="{FF2B5EF4-FFF2-40B4-BE49-F238E27FC236}">
                <a16:creationId xmlns:a16="http://schemas.microsoft.com/office/drawing/2014/main" id="{3710E1AA-ECD0-1421-2766-C0C39DCDC241}"/>
              </a:ext>
            </a:extLst>
          </p:cNvPr>
          <p:cNvSpPr txBox="1"/>
          <p:nvPr/>
        </p:nvSpPr>
        <p:spPr>
          <a:xfrm>
            <a:off x="1675087" y="2792288"/>
            <a:ext cx="4575242" cy="1954381"/>
          </a:xfrm>
          <a:prstGeom prst="rect">
            <a:avLst/>
          </a:prstGeom>
          <a:noFill/>
        </p:spPr>
        <p:txBody>
          <a:bodyPr wrap="square" rtlCol="0">
            <a:spAutoFit/>
          </a:bodyPr>
          <a:lstStyle/>
          <a:p>
            <a:pPr algn="r" rtl="1"/>
            <a:r>
              <a:rPr lang="ar-SA" sz="1100">
                <a:solidFill>
                  <a:schemeClr val="dk1"/>
                </a:solidFill>
                <a:latin typeface="Calibri" panose="020F0502020204030204" pitchFamily="34" charset="0"/>
                <a:cs typeface="Calibri" panose="020F0502020204030204" pitchFamily="34" charset="0"/>
              </a:rPr>
              <a:t>و</a:t>
            </a:r>
            <a:r>
              <a:rPr lang="en-GB" sz="1100">
                <a:solidFill>
                  <a:schemeClr val="dk1"/>
                </a:solidFill>
                <a:latin typeface="Calibri" panose="020F0502020204030204" pitchFamily="34" charset="0"/>
                <a:cs typeface="Calibri" panose="020F0502020204030204" pitchFamily="34" charset="0"/>
              </a:rPr>
              <a:t>ضع قائمة وشرح العوائق التي تحول دون الوعي الذاتي</a:t>
            </a:r>
            <a:endParaRPr lang="en-BE" sz="1100">
              <a:solidFill>
                <a:schemeClr val="dk1"/>
              </a:solidFill>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lang="en-US" sz="1100" dirty="0">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تحديد العوائق التي تحول دون دمج الأشخاص أو المجموعات المتنوعة</a:t>
            </a:r>
          </a:p>
          <a:p>
            <a:pPr marL="0" marR="0" lvl="0" indent="0" algn="r" rtl="1">
              <a:spcBef>
                <a:spcPts val="0"/>
              </a:spcBef>
              <a:spcAft>
                <a:spcPts val="0"/>
              </a:spcAft>
              <a:buNone/>
            </a:pPr>
            <a:endParaRPr lang="en-US" sz="1100" dirty="0">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algn="r" rtl="1"/>
            <a:r>
              <a:rPr lang="ar-SA" sz="1100" dirty="0">
                <a:solidFill>
                  <a:schemeClr val="dk1"/>
                </a:solidFill>
                <a:latin typeface="Calibri" panose="020F0502020204030204" pitchFamily="34" charset="0"/>
                <a:cs typeface="Calibri" panose="020F0502020204030204" pitchFamily="34" charset="0"/>
              </a:rPr>
              <a:t>و</a:t>
            </a:r>
            <a:r>
              <a:rPr lang="en-GB" sz="1100" dirty="0">
                <a:solidFill>
                  <a:schemeClr val="dk1"/>
                </a:solidFill>
                <a:latin typeface="Calibri" panose="020F0502020204030204" pitchFamily="34" charset="0"/>
                <a:cs typeface="Calibri" panose="020F0502020204030204" pitchFamily="34" charset="0"/>
              </a:rPr>
              <a:t>صف كيف يمكن لأخصائي ال</a:t>
            </a:r>
            <a:r>
              <a:rPr lang="ar-SA" sz="1100" dirty="0">
                <a:solidFill>
                  <a:schemeClr val="dk1"/>
                </a:solidFill>
                <a:latin typeface="Calibri" panose="020F0502020204030204" pitchFamily="34" charset="0"/>
                <a:cs typeface="Calibri" panose="020F0502020204030204" pitchFamily="34" charset="0"/>
              </a:rPr>
              <a:t>حالة</a:t>
            </a:r>
            <a:r>
              <a:rPr lang="en-GB" sz="1100" dirty="0">
                <a:solidFill>
                  <a:schemeClr val="dk1"/>
                </a:solidFill>
                <a:latin typeface="Calibri" panose="020F0502020204030204" pitchFamily="34" charset="0"/>
                <a:cs typeface="Calibri" panose="020F0502020204030204" pitchFamily="34" charset="0"/>
              </a:rPr>
              <a:t> استخدام ال</a:t>
            </a:r>
            <a:r>
              <a:rPr lang="ar-SA" sz="1100" dirty="0">
                <a:solidFill>
                  <a:schemeClr val="dk1"/>
                </a:solidFill>
                <a:latin typeface="Calibri" panose="020F0502020204030204" pitchFamily="34" charset="0"/>
                <a:cs typeface="Calibri" panose="020F0502020204030204" pitchFamily="34" charset="0"/>
              </a:rPr>
              <a:t>سلط</a:t>
            </a:r>
            <a:r>
              <a:rPr lang="en-GB" sz="1100" dirty="0">
                <a:solidFill>
                  <a:schemeClr val="dk1"/>
                </a:solidFill>
                <a:latin typeface="Calibri" panose="020F0502020204030204" pitchFamily="34" charset="0"/>
                <a:cs typeface="Calibri" panose="020F0502020204030204" pitchFamily="34" charset="0"/>
              </a:rPr>
              <a:t>ة بشكل أخلاقي ومسؤول</a:t>
            </a:r>
            <a:endParaRPr lang="en-BE" sz="1100" dirty="0">
              <a:solidFill>
                <a:schemeClr val="dk1"/>
              </a:solidFill>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r>
              <a:rPr lang="ar-SA" sz="1100" dirty="0">
                <a:solidFill>
                  <a:schemeClr val="tx1"/>
                </a:solidFill>
                <a:latin typeface="Calibri" panose="020F0502020204030204" pitchFamily="34" charset="0"/>
                <a:ea typeface="Arial"/>
                <a:cs typeface="Calibri" panose="020F0502020204030204" pitchFamily="34" charset="0"/>
                <a:sym typeface="Arial"/>
              </a:rPr>
              <a:t>ال</a:t>
            </a:r>
            <a:r>
              <a:rPr lang="en-US" sz="1100" dirty="0">
                <a:solidFill>
                  <a:schemeClr val="tx1"/>
                </a:solidFill>
                <a:latin typeface="Calibri" panose="020F0502020204030204" pitchFamily="34" charset="0"/>
                <a:ea typeface="Arial"/>
                <a:cs typeface="Calibri" panose="020F0502020204030204" pitchFamily="34" charset="0"/>
                <a:sym typeface="Arial"/>
              </a:rPr>
              <a:t>تعرف على علامات التوتر و</a:t>
            </a:r>
            <a:r>
              <a:rPr lang="ar-SA" sz="1100" dirty="0">
                <a:solidFill>
                  <a:schemeClr val="tx1"/>
                </a:solidFill>
                <a:latin typeface="Calibri" panose="020F0502020204030204" pitchFamily="34" charset="0"/>
                <a:ea typeface="Arial"/>
                <a:cs typeface="Calibri" panose="020F0502020204030204" pitchFamily="34" charset="0"/>
                <a:sym typeface="Arial"/>
              </a:rPr>
              <a:t> </a:t>
            </a:r>
            <a:r>
              <a:rPr lang="en-US" sz="1100" dirty="0">
                <a:solidFill>
                  <a:schemeClr val="tx1"/>
                </a:solidFill>
                <a:latin typeface="Calibri" panose="020F0502020204030204" pitchFamily="34" charset="0"/>
                <a:ea typeface="Arial"/>
                <a:cs typeface="Calibri" panose="020F0502020204030204" pitchFamily="34" charset="0"/>
                <a:sym typeface="Arial"/>
              </a:rPr>
              <a:t>شرح كيفية التعامل مع التوتر أو التعامل مع المشاعر الشديدة أو السلبية</a:t>
            </a:r>
          </a:p>
        </p:txBody>
      </p:sp>
      <p:grpSp>
        <p:nvGrpSpPr>
          <p:cNvPr id="7" name="Google Shape;149;p12">
            <a:extLst>
              <a:ext uri="{FF2B5EF4-FFF2-40B4-BE49-F238E27FC236}">
                <a16:creationId xmlns:a16="http://schemas.microsoft.com/office/drawing/2014/main" id="{CE7407D0-39A9-9134-D473-36D509BA9942}"/>
              </a:ext>
            </a:extLst>
          </p:cNvPr>
          <p:cNvGrpSpPr/>
          <p:nvPr/>
        </p:nvGrpSpPr>
        <p:grpSpPr>
          <a:xfrm>
            <a:off x="1020268" y="2742338"/>
            <a:ext cx="559955" cy="387333"/>
            <a:chOff x="6878053" y="1156317"/>
            <a:chExt cx="1431178" cy="1039513"/>
          </a:xfrm>
          <a:solidFill>
            <a:schemeClr val="accent2">
              <a:lumMod val="75000"/>
            </a:schemeClr>
          </a:solidFill>
        </p:grpSpPr>
        <p:grpSp>
          <p:nvGrpSpPr>
            <p:cNvPr id="8" name="Google Shape;150;p12">
              <a:extLst>
                <a:ext uri="{FF2B5EF4-FFF2-40B4-BE49-F238E27FC236}">
                  <a16:creationId xmlns:a16="http://schemas.microsoft.com/office/drawing/2014/main" id="{984EB221-B34B-4D52-71C9-B3F8E3FC4A70}"/>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BCA138A9-D1D8-7238-5D16-D2191E55E86F}"/>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14A56589-021D-CA25-E903-91F63159E70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69A3BCDA-B903-3ED0-DCD7-0197ACB998A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7853A945-E3EF-BAF2-5B25-EC23DF115D4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6A791F61-0C83-D0DD-4C3F-24E4EF6E293F}"/>
              </a:ext>
            </a:extLst>
          </p:cNvPr>
          <p:cNvGrpSpPr/>
          <p:nvPr/>
        </p:nvGrpSpPr>
        <p:grpSpPr>
          <a:xfrm>
            <a:off x="1020268" y="3274788"/>
            <a:ext cx="559955" cy="387333"/>
            <a:chOff x="6878053" y="1156317"/>
            <a:chExt cx="1431178" cy="1039513"/>
          </a:xfrm>
          <a:solidFill>
            <a:schemeClr val="accent2">
              <a:lumMod val="75000"/>
            </a:schemeClr>
          </a:solidFill>
        </p:grpSpPr>
        <p:grpSp>
          <p:nvGrpSpPr>
            <p:cNvPr id="14" name="Google Shape;150;p12">
              <a:extLst>
                <a:ext uri="{FF2B5EF4-FFF2-40B4-BE49-F238E27FC236}">
                  <a16:creationId xmlns:a16="http://schemas.microsoft.com/office/drawing/2014/main" id="{9D5976CC-D864-86BF-BC87-F212E6DA1829}"/>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E30F7250-A011-6737-A4D6-F2A7C1B89190}"/>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6107B16E-469F-6118-A8E7-C7B1203AA7B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EAF561DC-897A-4841-D44C-C39734BF2FDB}"/>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D7E047D9-B54E-213D-2CFA-8A36D8A31C23}"/>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F2695511-51E2-BF38-8F2D-5BC01BD413F1}"/>
              </a:ext>
            </a:extLst>
          </p:cNvPr>
          <p:cNvGrpSpPr/>
          <p:nvPr/>
        </p:nvGrpSpPr>
        <p:grpSpPr>
          <a:xfrm>
            <a:off x="1020268" y="3821917"/>
            <a:ext cx="559955" cy="387333"/>
            <a:chOff x="6878053" y="1156317"/>
            <a:chExt cx="1431178" cy="1039513"/>
          </a:xfrm>
          <a:solidFill>
            <a:schemeClr val="accent2">
              <a:lumMod val="75000"/>
            </a:schemeClr>
          </a:solidFill>
        </p:grpSpPr>
        <p:grpSp>
          <p:nvGrpSpPr>
            <p:cNvPr id="20" name="Google Shape;150;p12">
              <a:extLst>
                <a:ext uri="{FF2B5EF4-FFF2-40B4-BE49-F238E27FC236}">
                  <a16:creationId xmlns:a16="http://schemas.microsoft.com/office/drawing/2014/main" id="{0A8A4188-97DF-2360-CD7C-FD4E006254DB}"/>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2BC08B4A-053B-7451-430F-4B06D7F3A03B}"/>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CD368E80-D7BC-2BC8-9A4E-507EDD30F83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081BFCDA-1263-06D9-CA92-77E30ED32D67}"/>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DA3C3A8E-896E-8BB4-1CAA-0929EF5D1800}"/>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25" name="Google Shape;149;p12">
            <a:extLst>
              <a:ext uri="{FF2B5EF4-FFF2-40B4-BE49-F238E27FC236}">
                <a16:creationId xmlns:a16="http://schemas.microsoft.com/office/drawing/2014/main" id="{05BF0281-4763-4274-A39C-A76AB4995099}"/>
              </a:ext>
            </a:extLst>
          </p:cNvPr>
          <p:cNvGrpSpPr/>
          <p:nvPr/>
        </p:nvGrpSpPr>
        <p:grpSpPr>
          <a:xfrm>
            <a:off x="1020268" y="4364389"/>
            <a:ext cx="559955" cy="387333"/>
            <a:chOff x="6878053" y="1156317"/>
            <a:chExt cx="1431178" cy="1039513"/>
          </a:xfrm>
          <a:solidFill>
            <a:schemeClr val="accent2">
              <a:lumMod val="75000"/>
            </a:schemeClr>
          </a:solidFill>
        </p:grpSpPr>
        <p:grpSp>
          <p:nvGrpSpPr>
            <p:cNvPr id="26" name="Google Shape;150;p12">
              <a:extLst>
                <a:ext uri="{FF2B5EF4-FFF2-40B4-BE49-F238E27FC236}">
                  <a16:creationId xmlns:a16="http://schemas.microsoft.com/office/drawing/2014/main" id="{AB5BDE7C-5DCE-0119-7C17-B0C897CFE542}"/>
                </a:ext>
              </a:extLst>
            </p:cNvPr>
            <p:cNvGrpSpPr/>
            <p:nvPr/>
          </p:nvGrpSpPr>
          <p:grpSpPr>
            <a:xfrm>
              <a:off x="7672978" y="1156317"/>
              <a:ext cx="412941" cy="436880"/>
              <a:chOff x="243840" y="1676400"/>
              <a:chExt cx="701040" cy="741680"/>
            </a:xfrm>
            <a:grpFill/>
          </p:grpSpPr>
          <p:sp>
            <p:nvSpPr>
              <p:cNvPr id="29" name="Google Shape;151;p12">
                <a:extLst>
                  <a:ext uri="{FF2B5EF4-FFF2-40B4-BE49-F238E27FC236}">
                    <a16:creationId xmlns:a16="http://schemas.microsoft.com/office/drawing/2014/main" id="{0795D5FA-7894-A51E-3D77-B2ABC4423A1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30" name="Google Shape;152;p12">
                <a:extLst>
                  <a:ext uri="{FF2B5EF4-FFF2-40B4-BE49-F238E27FC236}">
                    <a16:creationId xmlns:a16="http://schemas.microsoft.com/office/drawing/2014/main" id="{8BD89EE7-A913-CA25-E2FE-6FE9EB59B6B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27" name="Google Shape;153;p12">
              <a:extLst>
                <a:ext uri="{FF2B5EF4-FFF2-40B4-BE49-F238E27FC236}">
                  <a16:creationId xmlns:a16="http://schemas.microsoft.com/office/drawing/2014/main" id="{EE51B98F-5C85-5ED0-94A0-5C30B742AD8E}"/>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8" name="Google Shape;154;p12">
              <a:extLst>
                <a:ext uri="{FF2B5EF4-FFF2-40B4-BE49-F238E27FC236}">
                  <a16:creationId xmlns:a16="http://schemas.microsoft.com/office/drawing/2014/main" id="{FECCD89D-65D7-920F-4CDD-51D9AD459564}"/>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31" name="Hexagon 30">
            <a:extLst>
              <a:ext uri="{FF2B5EF4-FFF2-40B4-BE49-F238E27FC236}">
                <a16:creationId xmlns:a16="http://schemas.microsoft.com/office/drawing/2014/main" id="{7648C9CC-4A81-CA36-B8BB-A5F28334DC15}"/>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2" name="Hexagon 31">
            <a:extLst>
              <a:ext uri="{FF2B5EF4-FFF2-40B4-BE49-F238E27FC236}">
                <a16:creationId xmlns:a16="http://schemas.microsoft.com/office/drawing/2014/main" id="{A2335013-19ED-E16A-8B8E-AFEA0814B29E}"/>
              </a:ext>
            </a:extLst>
          </p:cNvPr>
          <p:cNvSpPr/>
          <p:nvPr/>
        </p:nvSpPr>
        <p:spPr>
          <a:xfrm rot="1782986">
            <a:off x="286724" y="76395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3" name="Hexagon 32">
            <a:extLst>
              <a:ext uri="{FF2B5EF4-FFF2-40B4-BE49-F238E27FC236}">
                <a16:creationId xmlns:a16="http://schemas.microsoft.com/office/drawing/2014/main" id="{F744E09F-A7EA-FAB7-06D6-894CBCD37003}"/>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4" name="Hexagon 33">
            <a:extLst>
              <a:ext uri="{FF2B5EF4-FFF2-40B4-BE49-F238E27FC236}">
                <a16:creationId xmlns:a16="http://schemas.microsoft.com/office/drawing/2014/main" id="{A9D18701-77B7-A851-0775-155F840B965F}"/>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5" name="Hexagon 34">
            <a:extLst>
              <a:ext uri="{FF2B5EF4-FFF2-40B4-BE49-F238E27FC236}">
                <a16:creationId xmlns:a16="http://schemas.microsoft.com/office/drawing/2014/main" id="{58B7D6A5-D921-F578-8D80-CF133B67E9C5}"/>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6" name="Hexagon 35">
            <a:extLst>
              <a:ext uri="{FF2B5EF4-FFF2-40B4-BE49-F238E27FC236}">
                <a16:creationId xmlns:a16="http://schemas.microsoft.com/office/drawing/2014/main" id="{01262636-9604-D121-C36C-5730696EFCEC}"/>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2165932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E4AD0F-7046-3A53-01BF-497F89F85AD1}"/>
              </a:ext>
            </a:extLst>
          </p:cNvPr>
          <p:cNvSpPr txBox="1"/>
          <p:nvPr/>
        </p:nvSpPr>
        <p:spPr>
          <a:xfrm>
            <a:off x="996287" y="1904626"/>
            <a:ext cx="5254042" cy="261610"/>
          </a:xfrm>
          <a:prstGeom prst="rect">
            <a:avLst/>
          </a:prstGeom>
          <a:noFill/>
        </p:spPr>
        <p:txBody>
          <a:bodyPr wrap="square" rtlCol="0">
            <a:spAutoFit/>
          </a:bodyPr>
          <a:lstStyle/>
          <a:p>
            <a:pPr lvl="1" algn="r" rtl="1"/>
            <a:r>
              <a:rPr lang="ar-SA" sz="1100" dirty="0">
                <a:latin typeface="Calibri" panose="020F0502020204030204" pitchFamily="34" charset="0"/>
                <a:cs typeface="Calibri" panose="020F0502020204030204" pitchFamily="34" charset="0"/>
              </a:rPr>
              <a:t>قم بو</a:t>
            </a:r>
            <a:r>
              <a:rPr lang="en-GB" sz="1100" dirty="0">
                <a:latin typeface="Calibri" panose="020F0502020204030204" pitchFamily="34" charset="0"/>
                <a:cs typeface="Calibri" panose="020F0502020204030204" pitchFamily="34" charset="0"/>
              </a:rPr>
              <a:t>صف نفسك </a:t>
            </a:r>
            <a:r>
              <a:rPr lang="ar-SA" sz="1100" dirty="0">
                <a:latin typeface="Calibri" panose="020F0502020204030204" pitchFamily="34" charset="0"/>
                <a:cs typeface="Calibri" panose="020F0502020204030204" pitchFamily="34" charset="0"/>
              </a:rPr>
              <a:t>بخمس </a:t>
            </a:r>
            <a:r>
              <a:rPr lang="en-GB" sz="1100" dirty="0">
                <a:latin typeface="Calibri" panose="020F0502020204030204" pitchFamily="34" charset="0"/>
                <a:cs typeface="Calibri" panose="020F0502020204030204" pitchFamily="34" charset="0"/>
              </a:rPr>
              <a:t>كلمات</a:t>
            </a:r>
          </a:p>
        </p:txBody>
      </p:sp>
      <p:sp>
        <p:nvSpPr>
          <p:cNvPr id="4" name="TextBox 3">
            <a:extLst>
              <a:ext uri="{FF2B5EF4-FFF2-40B4-BE49-F238E27FC236}">
                <a16:creationId xmlns:a16="http://schemas.microsoft.com/office/drawing/2014/main" id="{EA79EFA4-9D06-570E-FE98-1E2CC142C89A}"/>
              </a:ext>
            </a:extLst>
          </p:cNvPr>
          <p:cNvSpPr txBox="1"/>
          <p:nvPr/>
        </p:nvSpPr>
        <p:spPr>
          <a:xfrm>
            <a:off x="996287" y="718436"/>
            <a:ext cx="5254042"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الجلسة </a:t>
            </a:r>
            <a:r>
              <a:rPr lang="ar-SA"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٢</a:t>
            </a:r>
            <a:r>
              <a:rPr lang="en-US"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 ما المقصود بالوعي الذاتي وكيف يمكنني زيادته؟</a:t>
            </a:r>
          </a:p>
        </p:txBody>
      </p:sp>
      <p:sp>
        <p:nvSpPr>
          <p:cNvPr id="8" name="TextBox 7">
            <a:extLst>
              <a:ext uri="{FF2B5EF4-FFF2-40B4-BE49-F238E27FC236}">
                <a16:creationId xmlns:a16="http://schemas.microsoft.com/office/drawing/2014/main" id="{3203CE36-2941-C9F0-2DFE-37744FEBFD67}"/>
              </a:ext>
            </a:extLst>
          </p:cNvPr>
          <p:cNvSpPr txBox="1"/>
          <p:nvPr/>
        </p:nvSpPr>
        <p:spPr>
          <a:xfrm>
            <a:off x="996287" y="1500044"/>
            <a:ext cx="5254042" cy="276999"/>
          </a:xfrm>
          <a:prstGeom prst="rect">
            <a:avLst/>
          </a:prstGeom>
          <a:noFill/>
        </p:spPr>
        <p:txBody>
          <a:bodyPr wrap="square" rtlCol="0">
            <a:spAutoFit/>
          </a:bodyPr>
          <a:lstStyle/>
          <a:p>
            <a:pPr algn="r" rtl="1"/>
            <a:r>
              <a:rPr lang="en-GB" sz="1200" b="1" dirty="0">
                <a:latin typeface="Calibri" panose="020F0502020204030204" pitchFamily="34" charset="0"/>
                <a:cs typeface="Calibri" panose="020F0502020204030204" pitchFamily="34" charset="0"/>
              </a:rPr>
              <a:t>ال</a:t>
            </a:r>
            <a:r>
              <a:rPr lang="ar-SA" sz="1200" b="1" dirty="0">
                <a:latin typeface="Calibri" panose="020F0502020204030204" pitchFamily="34" charset="0"/>
                <a:cs typeface="Calibri" panose="020F0502020204030204" pitchFamily="34" charset="0"/>
              </a:rPr>
              <a:t>ركائز</a:t>
            </a:r>
            <a:endParaRPr lang="en-GB" sz="1200" b="1"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6D71E185-FF0E-EDF4-E4D1-02902EB7D288}"/>
              </a:ext>
            </a:extLst>
          </p:cNvPr>
          <p:cNvSpPr/>
          <p:nvPr/>
        </p:nvSpPr>
        <p:spPr>
          <a:xfrm>
            <a:off x="996288" y="2280956"/>
            <a:ext cx="5254042" cy="1688899"/>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 typeface="Arial" panose="020B0604020202020204" pitchFamily="34" charset="0"/>
              <a:buChar char="•"/>
            </a:pPr>
            <a:r>
              <a:rPr lang="en-US" dirty="0">
                <a:solidFill>
                  <a:sysClr val="windowText" lastClr="000000"/>
                </a:solidFill>
              </a:rPr>
              <a:t> </a:t>
            </a:r>
          </a:p>
          <a:p>
            <a:pPr marL="285750" indent="-285750" algn="r" rtl="1">
              <a:buFont typeface="Arial" panose="020B0604020202020204" pitchFamily="34" charset="0"/>
              <a:buChar char="•"/>
            </a:pPr>
            <a:r>
              <a:rPr lang="en-US" dirty="0">
                <a:solidFill>
                  <a:sysClr val="windowText" lastClr="000000"/>
                </a:solidFill>
              </a:rPr>
              <a:t> </a:t>
            </a:r>
          </a:p>
          <a:p>
            <a:pPr marL="285750" indent="-285750" algn="r" rtl="1">
              <a:buFont typeface="Arial" panose="020B0604020202020204" pitchFamily="34" charset="0"/>
              <a:buChar char="•"/>
            </a:pPr>
            <a:r>
              <a:rPr lang="en-US" dirty="0">
                <a:solidFill>
                  <a:sysClr val="windowText" lastClr="000000"/>
                </a:solidFill>
              </a:rPr>
              <a:t> </a:t>
            </a:r>
          </a:p>
          <a:p>
            <a:pPr marL="285750" indent="-285750" algn="r" rtl="1">
              <a:buFont typeface="Arial" panose="020B0604020202020204" pitchFamily="34" charset="0"/>
              <a:buChar char="•"/>
            </a:pPr>
            <a:r>
              <a:rPr lang="en-US" dirty="0">
                <a:solidFill>
                  <a:sysClr val="windowText" lastClr="000000"/>
                </a:solidFill>
              </a:rPr>
              <a:t> </a:t>
            </a:r>
          </a:p>
          <a:p>
            <a:pPr marL="285750" indent="-285750" algn="r" rtl="1">
              <a:buFont typeface="Arial" panose="020B0604020202020204" pitchFamily="34" charset="0"/>
              <a:buChar char="•"/>
            </a:pPr>
            <a:r>
              <a:rPr lang="en-US" dirty="0">
                <a:solidFill>
                  <a:sysClr val="windowText" lastClr="000000"/>
                </a:solidFill>
              </a:rPr>
              <a:t> </a:t>
            </a:r>
          </a:p>
        </p:txBody>
      </p:sp>
      <p:sp>
        <p:nvSpPr>
          <p:cNvPr id="16" name="TextBox 15">
            <a:extLst>
              <a:ext uri="{FF2B5EF4-FFF2-40B4-BE49-F238E27FC236}">
                <a16:creationId xmlns:a16="http://schemas.microsoft.com/office/drawing/2014/main" id="{1AFA3D89-C1F4-B552-BAD5-83FBE053F698}"/>
              </a:ext>
            </a:extLst>
          </p:cNvPr>
          <p:cNvSpPr txBox="1"/>
          <p:nvPr/>
        </p:nvSpPr>
        <p:spPr>
          <a:xfrm>
            <a:off x="996287" y="4298812"/>
            <a:ext cx="5254042" cy="261610"/>
          </a:xfrm>
          <a:prstGeom prst="rect">
            <a:avLst/>
          </a:prstGeom>
          <a:noFill/>
        </p:spPr>
        <p:txBody>
          <a:bodyPr wrap="square" rtlCol="0">
            <a:spAutoFit/>
          </a:bodyPr>
          <a:lstStyle/>
          <a:p>
            <a:pPr algn="r" rtl="1"/>
            <a:r>
              <a:rPr lang="en-US" sz="1100" dirty="0">
                <a:latin typeface="Calibri" panose="020F0502020204030204" pitchFamily="34" charset="0"/>
                <a:cs typeface="Calibri" panose="020F0502020204030204" pitchFamily="34" charset="0"/>
              </a:rPr>
              <a:t>اذكر </a:t>
            </a:r>
            <a:r>
              <a:rPr lang="ar-SA" sz="1100" dirty="0">
                <a:latin typeface="Calibri" panose="020F0502020204030204" pitchFamily="34" charset="0"/>
                <a:cs typeface="Calibri" panose="020F0502020204030204" pitchFamily="34" charset="0"/>
              </a:rPr>
              <a:t>خمس</a:t>
            </a:r>
            <a:r>
              <a:rPr lang="en-US" sz="1100" dirty="0">
                <a:latin typeface="Calibri" panose="020F0502020204030204" pitchFamily="34" charset="0"/>
                <a:cs typeface="Calibri" panose="020F0502020204030204" pitchFamily="34" charset="0"/>
              </a:rPr>
              <a:t> كلمات تصفك عندما كنت طفلاً</a:t>
            </a:r>
          </a:p>
        </p:txBody>
      </p:sp>
      <p:sp>
        <p:nvSpPr>
          <p:cNvPr id="17" name="Rectangle 16">
            <a:extLst>
              <a:ext uri="{FF2B5EF4-FFF2-40B4-BE49-F238E27FC236}">
                <a16:creationId xmlns:a16="http://schemas.microsoft.com/office/drawing/2014/main" id="{6636D25F-C444-E375-9C7D-3E48EE7424BF}"/>
              </a:ext>
            </a:extLst>
          </p:cNvPr>
          <p:cNvSpPr/>
          <p:nvPr/>
        </p:nvSpPr>
        <p:spPr>
          <a:xfrm>
            <a:off x="996288" y="4675142"/>
            <a:ext cx="5254042" cy="1688899"/>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 typeface="Arial" panose="020B0604020202020204" pitchFamily="34" charset="0"/>
              <a:buChar char="•"/>
            </a:pPr>
            <a:r>
              <a:rPr lang="en-US" dirty="0">
                <a:solidFill>
                  <a:sysClr val="windowText" lastClr="000000"/>
                </a:solidFill>
              </a:rPr>
              <a:t> </a:t>
            </a:r>
          </a:p>
          <a:p>
            <a:pPr marL="285750" indent="-285750" algn="r" rtl="1">
              <a:buFont typeface="Arial" panose="020B0604020202020204" pitchFamily="34" charset="0"/>
              <a:buChar char="•"/>
            </a:pPr>
            <a:r>
              <a:rPr lang="en-US" dirty="0">
                <a:solidFill>
                  <a:sysClr val="windowText" lastClr="000000"/>
                </a:solidFill>
              </a:rPr>
              <a:t> </a:t>
            </a:r>
          </a:p>
          <a:p>
            <a:pPr marL="285750" indent="-285750" algn="r" rtl="1">
              <a:buFont typeface="Arial" panose="020B0604020202020204" pitchFamily="34" charset="0"/>
              <a:buChar char="•"/>
            </a:pPr>
            <a:r>
              <a:rPr lang="en-US" dirty="0">
                <a:solidFill>
                  <a:sysClr val="windowText" lastClr="000000"/>
                </a:solidFill>
              </a:rPr>
              <a:t> </a:t>
            </a:r>
          </a:p>
          <a:p>
            <a:pPr marL="285750" indent="-285750" algn="r" rtl="1">
              <a:buFont typeface="Arial" panose="020B0604020202020204" pitchFamily="34" charset="0"/>
              <a:buChar char="•"/>
            </a:pPr>
            <a:r>
              <a:rPr lang="en-US" dirty="0">
                <a:solidFill>
                  <a:sysClr val="windowText" lastClr="000000"/>
                </a:solidFill>
              </a:rPr>
              <a:t> </a:t>
            </a:r>
          </a:p>
          <a:p>
            <a:pPr marL="285750" indent="-285750" algn="r" rtl="1">
              <a:buFont typeface="Arial" panose="020B0604020202020204" pitchFamily="34" charset="0"/>
              <a:buChar char="•"/>
            </a:pPr>
            <a:r>
              <a:rPr lang="en-US" dirty="0">
                <a:solidFill>
                  <a:sysClr val="windowText" lastClr="000000"/>
                </a:solidFill>
              </a:rPr>
              <a:t> </a:t>
            </a:r>
          </a:p>
        </p:txBody>
      </p:sp>
      <p:sp>
        <p:nvSpPr>
          <p:cNvPr id="20" name="TextBox 19">
            <a:extLst>
              <a:ext uri="{FF2B5EF4-FFF2-40B4-BE49-F238E27FC236}">
                <a16:creationId xmlns:a16="http://schemas.microsoft.com/office/drawing/2014/main" id="{5CB26D16-8BAE-6C4F-49B7-8FB638010F46}"/>
              </a:ext>
            </a:extLst>
          </p:cNvPr>
          <p:cNvSpPr txBox="1"/>
          <p:nvPr/>
        </p:nvSpPr>
        <p:spPr>
          <a:xfrm>
            <a:off x="996287" y="6716806"/>
            <a:ext cx="5254042" cy="261610"/>
          </a:xfrm>
          <a:prstGeom prst="rect">
            <a:avLst/>
          </a:prstGeom>
          <a:noFill/>
        </p:spPr>
        <p:txBody>
          <a:bodyPr wrap="square" rtlCol="0">
            <a:spAutoFit/>
          </a:bodyPr>
          <a:lstStyle/>
          <a:p>
            <a:pPr algn="r" rtl="1"/>
            <a:r>
              <a:rPr lang="en-US" sz="1100" dirty="0">
                <a:latin typeface="Calibri" panose="020F0502020204030204" pitchFamily="34" charset="0"/>
                <a:cs typeface="Calibri" panose="020F0502020204030204" pitchFamily="34" charset="0"/>
              </a:rPr>
              <a:t>اذكر </a:t>
            </a:r>
            <a:r>
              <a:rPr lang="ar-SA" sz="1100" dirty="0">
                <a:latin typeface="Calibri" panose="020F0502020204030204" pitchFamily="34" charset="0"/>
                <a:cs typeface="Calibri" panose="020F0502020204030204" pitchFamily="34" charset="0"/>
              </a:rPr>
              <a:t>خمس</a:t>
            </a:r>
            <a:r>
              <a:rPr lang="en-US" sz="1100" dirty="0">
                <a:latin typeface="Calibri" panose="020F0502020204030204" pitchFamily="34" charset="0"/>
                <a:cs typeface="Calibri" panose="020F0502020204030204" pitchFamily="34" charset="0"/>
              </a:rPr>
              <a:t> كلمات تصف</a:t>
            </a:r>
            <a:r>
              <a:rPr lang="ar-SA" sz="1100" dirty="0">
                <a:latin typeface="Calibri" panose="020F0502020204030204" pitchFamily="34" charset="0"/>
                <a:cs typeface="Calibri" panose="020F0502020204030204" pitchFamily="34" charset="0"/>
              </a:rPr>
              <a:t> ما ستكون عليه في المستقبل</a:t>
            </a:r>
            <a:endParaRPr lang="en-US" sz="1100"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2E4F1AFD-E034-BD22-A661-F3F62E21554A}"/>
              </a:ext>
            </a:extLst>
          </p:cNvPr>
          <p:cNvSpPr/>
          <p:nvPr/>
        </p:nvSpPr>
        <p:spPr>
          <a:xfrm>
            <a:off x="996288" y="7093136"/>
            <a:ext cx="5254042" cy="1688899"/>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 typeface="Arial" panose="020B0604020202020204" pitchFamily="34" charset="0"/>
              <a:buChar char="•"/>
            </a:pPr>
            <a:r>
              <a:rPr lang="en-US" dirty="0">
                <a:solidFill>
                  <a:sysClr val="windowText" lastClr="000000"/>
                </a:solidFill>
              </a:rPr>
              <a:t> </a:t>
            </a:r>
          </a:p>
          <a:p>
            <a:pPr marL="285750" indent="-285750" algn="r" rtl="1">
              <a:buFont typeface="Arial" panose="020B0604020202020204" pitchFamily="34" charset="0"/>
              <a:buChar char="•"/>
            </a:pPr>
            <a:r>
              <a:rPr lang="en-US" dirty="0">
                <a:solidFill>
                  <a:sysClr val="windowText" lastClr="000000"/>
                </a:solidFill>
              </a:rPr>
              <a:t> </a:t>
            </a:r>
          </a:p>
          <a:p>
            <a:pPr marL="285750" indent="-285750" algn="r" rtl="1">
              <a:buFont typeface="Arial" panose="020B0604020202020204" pitchFamily="34" charset="0"/>
              <a:buChar char="•"/>
            </a:pPr>
            <a:r>
              <a:rPr lang="en-US" dirty="0">
                <a:solidFill>
                  <a:sysClr val="windowText" lastClr="000000"/>
                </a:solidFill>
              </a:rPr>
              <a:t> </a:t>
            </a:r>
          </a:p>
          <a:p>
            <a:pPr marL="285750" indent="-285750" algn="r" rtl="1">
              <a:buFont typeface="Arial" panose="020B0604020202020204" pitchFamily="34" charset="0"/>
              <a:buChar char="•"/>
            </a:pPr>
            <a:r>
              <a:rPr lang="en-US" dirty="0">
                <a:solidFill>
                  <a:sysClr val="windowText" lastClr="000000"/>
                </a:solidFill>
              </a:rPr>
              <a:t> </a:t>
            </a:r>
          </a:p>
          <a:p>
            <a:pPr marL="285750" indent="-285750" algn="r" rtl="1">
              <a:buFont typeface="Arial" panose="020B0604020202020204" pitchFamily="34" charset="0"/>
              <a:buChar char="•"/>
            </a:pPr>
            <a:r>
              <a:rPr lang="en-US" dirty="0">
                <a:solidFill>
                  <a:sysClr val="windowText" lastClr="000000"/>
                </a:solidFill>
              </a:rPr>
              <a:t> </a:t>
            </a:r>
          </a:p>
        </p:txBody>
      </p:sp>
      <p:pic>
        <p:nvPicPr>
          <p:cNvPr id="9" name="Graphic 8" descr="Anchor with solid fill">
            <a:extLst>
              <a:ext uri="{FF2B5EF4-FFF2-40B4-BE49-F238E27FC236}">
                <a16:creationId xmlns:a16="http://schemas.microsoft.com/office/drawing/2014/main" id="{32120038-9F48-5EE4-5848-729ABD2CC3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20316" y="7734400"/>
            <a:ext cx="1688899" cy="1688899"/>
          </a:xfrm>
          <a:prstGeom prst="rect">
            <a:avLst/>
          </a:prstGeom>
        </p:spPr>
      </p:pic>
      <p:sp>
        <p:nvSpPr>
          <p:cNvPr id="2" name="Hexagon 1">
            <a:extLst>
              <a:ext uri="{FF2B5EF4-FFF2-40B4-BE49-F238E27FC236}">
                <a16:creationId xmlns:a16="http://schemas.microsoft.com/office/drawing/2014/main" id="{CC0132A9-04B7-8887-F69A-83443209C09D}"/>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 name="Hexagon 2">
            <a:extLst>
              <a:ext uri="{FF2B5EF4-FFF2-40B4-BE49-F238E27FC236}">
                <a16:creationId xmlns:a16="http://schemas.microsoft.com/office/drawing/2014/main" id="{B0783DA0-E26D-517D-DC52-EDE0685819F9}"/>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 name="Hexagon 4">
            <a:extLst>
              <a:ext uri="{FF2B5EF4-FFF2-40B4-BE49-F238E27FC236}">
                <a16:creationId xmlns:a16="http://schemas.microsoft.com/office/drawing/2014/main" id="{6DC5AB72-39D7-2473-F8EE-4C617C0CC0C1}"/>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Hexagon 6">
            <a:extLst>
              <a:ext uri="{FF2B5EF4-FFF2-40B4-BE49-F238E27FC236}">
                <a16:creationId xmlns:a16="http://schemas.microsoft.com/office/drawing/2014/main" id="{F8273F51-5CE8-F4F6-114D-3360865A72EF}"/>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Hexagon 9">
            <a:extLst>
              <a:ext uri="{FF2B5EF4-FFF2-40B4-BE49-F238E27FC236}">
                <a16:creationId xmlns:a16="http://schemas.microsoft.com/office/drawing/2014/main" id="{50508AD5-34EE-CEC1-9BAD-90D5FE991325}"/>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Hexagon 10">
            <a:extLst>
              <a:ext uri="{FF2B5EF4-FFF2-40B4-BE49-F238E27FC236}">
                <a16:creationId xmlns:a16="http://schemas.microsoft.com/office/drawing/2014/main" id="{16D7C5D2-0341-4E31-F781-5C152169ACD7}"/>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1609736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2311974-E5A4-4026-40DE-C4D07C38DA54}"/>
              </a:ext>
            </a:extLst>
          </p:cNvPr>
          <p:cNvSpPr txBox="1"/>
          <p:nvPr/>
        </p:nvSpPr>
        <p:spPr>
          <a:xfrm>
            <a:off x="903430" y="2352613"/>
            <a:ext cx="921658" cy="261610"/>
          </a:xfrm>
          <a:prstGeom prst="rect">
            <a:avLst/>
          </a:prstGeom>
          <a:noFill/>
        </p:spPr>
        <p:txBody>
          <a:bodyPr wrap="square" rtlCol="0">
            <a:spAutoFit/>
          </a:bodyPr>
          <a:lstStyle/>
          <a:p>
            <a:pPr algn="ctr" rtl="1"/>
            <a:r>
              <a:rPr lang="en-US" sz="1100" b="1" dirty="0">
                <a:solidFill>
                  <a:schemeClr val="bg1"/>
                </a:solidFill>
              </a:rPr>
              <a:t>ذا أهيمة عليا</a:t>
            </a:r>
          </a:p>
        </p:txBody>
      </p:sp>
      <p:pic>
        <p:nvPicPr>
          <p:cNvPr id="9" name="Picture 8" descr="Chart, sunburst chart  Description automatically generated">
            <a:extLst>
              <a:ext uri="{FF2B5EF4-FFF2-40B4-BE49-F238E27FC236}">
                <a16:creationId xmlns:a16="http://schemas.microsoft.com/office/drawing/2014/main" id="{29867E1B-6543-95E4-AD0D-BC5D951B93B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308" y="976596"/>
            <a:ext cx="6858000" cy="6743700"/>
          </a:xfrm>
          <a:prstGeom prst="rect">
            <a:avLst/>
          </a:prstGeom>
        </p:spPr>
      </p:pic>
      <p:sp>
        <p:nvSpPr>
          <p:cNvPr id="3" name="TextBox 2">
            <a:extLst>
              <a:ext uri="{FF2B5EF4-FFF2-40B4-BE49-F238E27FC236}">
                <a16:creationId xmlns:a16="http://schemas.microsoft.com/office/drawing/2014/main" id="{4EC414BF-7823-98D6-E4FB-A7BA84BFC411}"/>
              </a:ext>
            </a:extLst>
          </p:cNvPr>
          <p:cNvSpPr txBox="1"/>
          <p:nvPr/>
        </p:nvSpPr>
        <p:spPr>
          <a:xfrm>
            <a:off x="1603958" y="739281"/>
            <a:ext cx="5254042" cy="276999"/>
          </a:xfrm>
          <a:prstGeom prst="rect">
            <a:avLst/>
          </a:prstGeom>
          <a:noFill/>
        </p:spPr>
        <p:txBody>
          <a:bodyPr wrap="square" rtlCol="0">
            <a:spAutoFit/>
          </a:bodyPr>
          <a:lstStyle/>
          <a:p>
            <a:pPr lvl="2" algn="r" rtl="1"/>
            <a:r>
              <a:rPr lang="en-GB" sz="1200" b="1" dirty="0">
                <a:latin typeface="Calibri" panose="020F0502020204030204" pitchFamily="34" charset="0"/>
                <a:cs typeface="Calibri" panose="020F0502020204030204" pitchFamily="34" charset="0"/>
              </a:rPr>
              <a:t>عجلة المشاعر</a:t>
            </a:r>
            <a:endParaRPr lang="en-GB" sz="12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EDB1A38-2717-43CC-D5E4-21EF262406D2}"/>
              </a:ext>
            </a:extLst>
          </p:cNvPr>
          <p:cNvSpPr txBox="1"/>
          <p:nvPr/>
        </p:nvSpPr>
        <p:spPr>
          <a:xfrm>
            <a:off x="996287" y="7720296"/>
            <a:ext cx="5254042" cy="430887"/>
          </a:xfrm>
          <a:prstGeom prst="rect">
            <a:avLst/>
          </a:prstGeom>
          <a:noFill/>
        </p:spPr>
        <p:txBody>
          <a:bodyPr wrap="square" rtlCol="0">
            <a:spAutoFit/>
          </a:bodyPr>
          <a:lstStyle/>
          <a:p>
            <a:pPr algn="r" rtl="1"/>
            <a:r>
              <a:rPr lang="en-US" sz="1100" dirty="0">
                <a:solidFill>
                  <a:schemeClr val="accent2">
                    <a:lumMod val="75000"/>
                  </a:schemeClr>
                </a:solidFill>
              </a:rPr>
              <a:t>المصدر: معهد جونتو. (2023).</a:t>
            </a:r>
            <a:r>
              <a:rPr lang="en-US" sz="1100" i="1" dirty="0">
                <a:solidFill>
                  <a:schemeClr val="accent2">
                    <a:lumMod val="75000"/>
                  </a:schemeClr>
                </a:solidFill>
              </a:rPr>
              <a:t>عجلة </a:t>
            </a:r>
            <a:r>
              <a:rPr lang="ar-SA" sz="1100" i="1" dirty="0">
                <a:solidFill>
                  <a:schemeClr val="accent2">
                    <a:lumMod val="75000"/>
                  </a:schemeClr>
                </a:solidFill>
              </a:rPr>
              <a:t>المشاعر جونتو </a:t>
            </a:r>
            <a:r>
              <a:rPr lang="en-US" sz="1100" i="1" dirty="0">
                <a:solidFill>
                  <a:schemeClr val="accent2">
                    <a:lumMod val="75000"/>
                  </a:schemeClr>
                </a:solidFill>
              </a:rPr>
              <a:t>Emotion.</a:t>
            </a:r>
            <a:r>
              <a:rPr lang="en-US" sz="1100" dirty="0">
                <a:solidFill>
                  <a:schemeClr val="accent2">
                    <a:lumMod val="75000"/>
                  </a:schemeClr>
                </a:solidFill>
              </a:rPr>
              <a:t>https://www.thejuntoinstitute.com/emotion-wheels/</a:t>
            </a:r>
          </a:p>
        </p:txBody>
      </p:sp>
      <p:sp>
        <p:nvSpPr>
          <p:cNvPr id="2" name="Hexagon 1">
            <a:extLst>
              <a:ext uri="{FF2B5EF4-FFF2-40B4-BE49-F238E27FC236}">
                <a16:creationId xmlns:a16="http://schemas.microsoft.com/office/drawing/2014/main" id="{8E78F55C-A63F-D641-9D30-E16271563008}"/>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 name="Hexagon 4">
            <a:extLst>
              <a:ext uri="{FF2B5EF4-FFF2-40B4-BE49-F238E27FC236}">
                <a16:creationId xmlns:a16="http://schemas.microsoft.com/office/drawing/2014/main" id="{5822F018-74BC-D193-A955-8B43B4622010}"/>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Hexagon 5">
            <a:extLst>
              <a:ext uri="{FF2B5EF4-FFF2-40B4-BE49-F238E27FC236}">
                <a16:creationId xmlns:a16="http://schemas.microsoft.com/office/drawing/2014/main" id="{076237A5-3932-BF6C-CB75-6D6E15F558AC}"/>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Hexagon 6">
            <a:extLst>
              <a:ext uri="{FF2B5EF4-FFF2-40B4-BE49-F238E27FC236}">
                <a16:creationId xmlns:a16="http://schemas.microsoft.com/office/drawing/2014/main" id="{CD6E3349-D24C-6DA6-22FA-174338B3ADD0}"/>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Hexagon 7">
            <a:extLst>
              <a:ext uri="{FF2B5EF4-FFF2-40B4-BE49-F238E27FC236}">
                <a16:creationId xmlns:a16="http://schemas.microsoft.com/office/drawing/2014/main" id="{41AE3378-E93B-763F-EA1B-2DA264719C8C}"/>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Hexagon 11">
            <a:extLst>
              <a:ext uri="{FF2B5EF4-FFF2-40B4-BE49-F238E27FC236}">
                <a16:creationId xmlns:a16="http://schemas.microsoft.com/office/drawing/2014/main" id="{D63D05D2-3792-A694-5ECF-8E6CBAD4CE7A}"/>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99933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34482FC-BC1B-CCF2-16AD-87192D7CACC1}"/>
              </a:ext>
            </a:extLst>
          </p:cNvPr>
          <p:cNvSpPr/>
          <p:nvPr/>
        </p:nvSpPr>
        <p:spPr>
          <a:xfrm>
            <a:off x="0" y="0"/>
            <a:ext cx="6858000" cy="33147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TextBox 16">
            <a:extLst>
              <a:ext uri="{FF2B5EF4-FFF2-40B4-BE49-F238E27FC236}">
                <a16:creationId xmlns:a16="http://schemas.microsoft.com/office/drawing/2014/main" id="{7DD96B5E-DC2A-5D79-7BCE-024F9BD9ED61}"/>
              </a:ext>
            </a:extLst>
          </p:cNvPr>
          <p:cNvSpPr txBox="1"/>
          <p:nvPr/>
        </p:nvSpPr>
        <p:spPr>
          <a:xfrm>
            <a:off x="752439" y="4817751"/>
            <a:ext cx="5061022" cy="2062103"/>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300" normalizeH="0" baseline="0" noProof="0" dirty="0">
                <a:ln>
                  <a:noFill/>
                </a:ln>
                <a:solidFill>
                  <a:schemeClr val="accent5"/>
                </a:solidFill>
                <a:effectLst/>
                <a:uLnTx/>
                <a:uFillTx/>
                <a:latin typeface="Calibri" panose="020F0502020204030204" pitchFamily="34" charset="0"/>
                <a:cs typeface="Calibri" panose="020F0502020204030204" pitchFamily="34" charset="0"/>
              </a:rPr>
              <a:t>ال</a:t>
            </a:r>
            <a:r>
              <a:rPr kumimoji="0" lang="en-CA" sz="2000" b="1" i="0" u="none" strike="noStrike" kern="1200" cap="none" spc="300" normalizeH="0" baseline="0" noProof="0" dirty="0">
                <a:ln>
                  <a:noFill/>
                </a:ln>
                <a:solidFill>
                  <a:schemeClr val="accent5"/>
                </a:solidFill>
                <a:effectLst/>
                <a:uLnTx/>
                <a:uFillTx/>
                <a:latin typeface="Calibri" panose="020F0502020204030204" pitchFamily="34" charset="0"/>
                <a:cs typeface="Calibri" panose="020F0502020204030204" pitchFamily="34" charset="0"/>
              </a:rPr>
              <a:t>وحدة </a:t>
            </a:r>
            <a:r>
              <a:rPr kumimoji="0" lang="ar-SA" sz="2000" b="1" i="0" u="none" strike="noStrike" kern="1200" cap="none" spc="300" normalizeH="0" baseline="0" noProof="0" dirty="0">
                <a:ln>
                  <a:noFill/>
                </a:ln>
                <a:solidFill>
                  <a:schemeClr val="accent5"/>
                </a:solidFill>
                <a:effectLst/>
                <a:uLnTx/>
                <a:uFillTx/>
                <a:latin typeface="Calibri" panose="020F0502020204030204" pitchFamily="34" charset="0"/>
                <a:cs typeface="Calibri" panose="020F0502020204030204" pitchFamily="34" charset="0"/>
              </a:rPr>
              <a:t>١</a:t>
            </a:r>
            <a:endParaRPr kumimoji="0" lang="en-CA" sz="2000" b="1" i="0" u="none" strike="noStrike" kern="1200" cap="none" spc="300" normalizeH="0" baseline="0" noProof="0" dirty="0">
              <a:ln>
                <a:noFill/>
              </a:ln>
              <a:solidFill>
                <a:schemeClr val="accent5"/>
              </a:solidFill>
              <a:effectLst/>
              <a:uLnTx/>
              <a:uFillTx/>
              <a:latin typeface="Calibri" panose="020F0502020204030204" pitchFamily="34" charset="0"/>
              <a:cs typeface="Calibri" panose="020F050202020403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en-CA" sz="2000" b="1" spc="300" dirty="0">
                <a:solidFill>
                  <a:schemeClr val="accent5"/>
                </a:solidFill>
                <a:latin typeface="Calibri" panose="020F0502020204030204" pitchFamily="34" charset="0"/>
                <a:cs typeface="Calibri" panose="020F0502020204030204" pitchFamily="34" charset="0"/>
              </a:rPr>
              <a:t> </a:t>
            </a:r>
            <a:endParaRPr lang="en-CA" sz="4400" b="1" dirty="0">
              <a:solidFill>
                <a:schemeClr val="accent5"/>
              </a:solidFill>
              <a:latin typeface="Calibri" panose="020F0502020204030204" pitchFamily="34" charset="0"/>
              <a:cs typeface="Calibri" panose="020F0502020204030204" pitchFamily="34" charset="0"/>
            </a:endParaRPr>
          </a:p>
          <a:p>
            <a:pPr algn="r" rtl="1"/>
            <a:r>
              <a:rPr lang="en-US" sz="4400" b="1" dirty="0">
                <a:solidFill>
                  <a:schemeClr val="accent5"/>
                </a:solidFill>
                <a:latin typeface="Calibri" panose="020F0502020204030204" pitchFamily="34" charset="0"/>
                <a:cs typeface="Calibri" panose="020F0502020204030204" pitchFamily="34" charset="0"/>
              </a:rPr>
              <a:t>الكفاءات الأساسية لإدارة حالة حماية الطفل</a:t>
            </a:r>
          </a:p>
        </p:txBody>
      </p:sp>
      <p:sp>
        <p:nvSpPr>
          <p:cNvPr id="18" name="Hexagon 17">
            <a:extLst>
              <a:ext uri="{FF2B5EF4-FFF2-40B4-BE49-F238E27FC236}">
                <a16:creationId xmlns:a16="http://schemas.microsoft.com/office/drawing/2014/main" id="{5A4F9FA8-7558-F410-08FF-F85155AED2B9}"/>
              </a:ext>
            </a:extLst>
          </p:cNvPr>
          <p:cNvSpPr/>
          <p:nvPr/>
        </p:nvSpPr>
        <p:spPr>
          <a:xfrm rot="1782986">
            <a:off x="539630" y="2109486"/>
            <a:ext cx="2269827" cy="1956740"/>
          </a:xfrm>
          <a:prstGeom prst="hexagon">
            <a:avLst>
              <a:gd name="adj" fmla="val 28965"/>
              <a:gd name="vf" fmla="val 1154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5" name="Star: 5 Points 24">
            <a:extLst>
              <a:ext uri="{FF2B5EF4-FFF2-40B4-BE49-F238E27FC236}">
                <a16:creationId xmlns:a16="http://schemas.microsoft.com/office/drawing/2014/main" id="{B6F359C7-CE58-6860-3FED-59177CB6BA67}"/>
              </a:ext>
            </a:extLst>
          </p:cNvPr>
          <p:cNvSpPr/>
          <p:nvPr/>
        </p:nvSpPr>
        <p:spPr>
          <a:xfrm>
            <a:off x="998098" y="2337580"/>
            <a:ext cx="1349317" cy="1349317"/>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3514005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EE84B9-C56D-C2EE-B325-C48FD0020763}"/>
              </a:ext>
            </a:extLst>
          </p:cNvPr>
          <p:cNvSpPr/>
          <p:nvPr/>
        </p:nvSpPr>
        <p:spPr>
          <a:xfrm>
            <a:off x="996287" y="1984409"/>
            <a:ext cx="5254041" cy="6783281"/>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 name="TextBox 3">
            <a:extLst>
              <a:ext uri="{FF2B5EF4-FFF2-40B4-BE49-F238E27FC236}">
                <a16:creationId xmlns:a16="http://schemas.microsoft.com/office/drawing/2014/main" id="{026536E1-4D85-6360-ECDE-F8784F743E2D}"/>
              </a:ext>
            </a:extLst>
          </p:cNvPr>
          <p:cNvSpPr txBox="1"/>
          <p:nvPr/>
        </p:nvSpPr>
        <p:spPr>
          <a:xfrm>
            <a:off x="996287" y="1138309"/>
            <a:ext cx="5254041" cy="461665"/>
          </a:xfrm>
          <a:prstGeom prst="rect">
            <a:avLst/>
          </a:prstGeom>
          <a:noFill/>
        </p:spPr>
        <p:txBody>
          <a:bodyPr wrap="square" rtlCol="0">
            <a:spAutoFit/>
          </a:bodyPr>
          <a:lstStyle/>
          <a:p>
            <a:pPr algn="r" rtl="1"/>
            <a:r>
              <a:rPr lang="ar-SA" sz="1200" dirty="0">
                <a:latin typeface="Calibri" panose="020F0502020204030204" pitchFamily="34" charset="0"/>
                <a:cs typeface="Calibri" panose="020F0502020204030204" pitchFamily="34" charset="0"/>
              </a:rPr>
              <a:t>قم بو</a:t>
            </a:r>
            <a:r>
              <a:rPr lang="en-US" sz="1200" dirty="0">
                <a:latin typeface="Calibri" panose="020F0502020204030204" pitchFamily="34" charset="0"/>
                <a:cs typeface="Calibri" panose="020F0502020204030204" pitchFamily="34" charset="0"/>
              </a:rPr>
              <a:t>صف وقتًا شهدت فيه التحيز اللاواعي أو تعرضت له. أي نوع من التحيز اللاواعي كان هذا؟ ما هو تأثير ذلك عليك أو على الشخص الآخر و</a:t>
            </a:r>
            <a:r>
              <a:rPr lang="ar-SA" sz="1200" dirty="0">
                <a:latin typeface="Calibri" panose="020F0502020204030204" pitchFamily="34" charset="0"/>
                <a:cs typeface="Calibri" panose="020F0502020204030204" pitchFamily="34" charset="0"/>
              </a:rPr>
              <a:t> على </a:t>
            </a:r>
            <a:r>
              <a:rPr lang="en-US" sz="1200" dirty="0">
                <a:latin typeface="Calibri" panose="020F0502020204030204" pitchFamily="34" charset="0"/>
                <a:cs typeface="Calibri" panose="020F0502020204030204" pitchFamily="34" charset="0"/>
              </a:rPr>
              <a:t>السلوك أو القرار المتخذ؟</a:t>
            </a:r>
          </a:p>
        </p:txBody>
      </p:sp>
      <p:sp>
        <p:nvSpPr>
          <p:cNvPr id="3" name="TextBox 2">
            <a:extLst>
              <a:ext uri="{FF2B5EF4-FFF2-40B4-BE49-F238E27FC236}">
                <a16:creationId xmlns:a16="http://schemas.microsoft.com/office/drawing/2014/main" id="{732551A5-BBE8-A8BC-99FC-664F85738532}"/>
              </a:ext>
            </a:extLst>
          </p:cNvPr>
          <p:cNvSpPr txBox="1"/>
          <p:nvPr/>
        </p:nvSpPr>
        <p:spPr>
          <a:xfrm>
            <a:off x="996287" y="699597"/>
            <a:ext cx="5254042" cy="276999"/>
          </a:xfrm>
          <a:prstGeom prst="rect">
            <a:avLst/>
          </a:prstGeom>
          <a:noFill/>
        </p:spPr>
        <p:txBody>
          <a:bodyPr wrap="square" rtlCol="0">
            <a:spAutoFit/>
          </a:bodyPr>
          <a:lstStyle/>
          <a:p>
            <a:pPr algn="r" rtl="1"/>
            <a:r>
              <a:rPr lang="en-GB" sz="1200" b="1" dirty="0">
                <a:latin typeface="Calibri" panose="020F0502020204030204" pitchFamily="34" charset="0"/>
                <a:cs typeface="Calibri" panose="020F0502020204030204" pitchFamily="34" charset="0"/>
              </a:rPr>
              <a:t>التحيز اللاواعي - الت</a:t>
            </a:r>
            <a:r>
              <a:rPr lang="ar-SA" sz="1200" b="1" dirty="0">
                <a:latin typeface="Calibri" panose="020F0502020204030204" pitchFamily="34" charset="0"/>
                <a:cs typeface="Calibri" panose="020F0502020204030204" pitchFamily="34" charset="0"/>
              </a:rPr>
              <a:t>أمل</a:t>
            </a:r>
            <a:r>
              <a:rPr lang="en-GB" sz="1200" b="1" dirty="0">
                <a:latin typeface="Calibri" panose="020F0502020204030204" pitchFamily="34" charset="0"/>
                <a:cs typeface="Calibri" panose="020F0502020204030204" pitchFamily="34" charset="0"/>
              </a:rPr>
              <a:t> الشخصي</a:t>
            </a:r>
          </a:p>
        </p:txBody>
      </p:sp>
      <p:grpSp>
        <p:nvGrpSpPr>
          <p:cNvPr id="6" name="Group 5">
            <a:extLst>
              <a:ext uri="{FF2B5EF4-FFF2-40B4-BE49-F238E27FC236}">
                <a16:creationId xmlns:a16="http://schemas.microsoft.com/office/drawing/2014/main" id="{7C549F58-22C3-04D4-0B36-70C4CD0C4CF2}"/>
              </a:ext>
            </a:extLst>
          </p:cNvPr>
          <p:cNvGrpSpPr/>
          <p:nvPr/>
        </p:nvGrpSpPr>
        <p:grpSpPr>
          <a:xfrm>
            <a:off x="5137944" y="7618009"/>
            <a:ext cx="1112384" cy="1449853"/>
            <a:chOff x="8914563" y="1953649"/>
            <a:chExt cx="1057724" cy="1378610"/>
          </a:xfrm>
        </p:grpSpPr>
        <p:sp>
          <p:nvSpPr>
            <p:cNvPr id="7" name="Rectangle: Rounded Corners 6">
              <a:extLst>
                <a:ext uri="{FF2B5EF4-FFF2-40B4-BE49-F238E27FC236}">
                  <a16:creationId xmlns:a16="http://schemas.microsoft.com/office/drawing/2014/main" id="{3A6B294D-E494-3034-053C-C0E17E45A9D4}"/>
                </a:ext>
              </a:extLst>
            </p:cNvPr>
            <p:cNvSpPr/>
            <p:nvPr/>
          </p:nvSpPr>
          <p:spPr>
            <a:xfrm rot="20580589">
              <a:off x="9074610" y="2194577"/>
              <a:ext cx="505427" cy="50542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Chord 7">
              <a:extLst>
                <a:ext uri="{FF2B5EF4-FFF2-40B4-BE49-F238E27FC236}">
                  <a16:creationId xmlns:a16="http://schemas.microsoft.com/office/drawing/2014/main" id="{03C1EA08-D4C6-E415-AF96-9A25C900EBA2}"/>
                </a:ext>
              </a:extLst>
            </p:cNvPr>
            <p:cNvSpPr/>
            <p:nvPr/>
          </p:nvSpPr>
          <p:spPr>
            <a:xfrm>
              <a:off x="8914563" y="2274535"/>
              <a:ext cx="1057724" cy="1057724"/>
            </a:xfrm>
            <a:prstGeom prst="chord">
              <a:avLst>
                <a:gd name="adj1" fmla="val 20128551"/>
                <a:gd name="adj2" fmla="val 1225971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Block Arc 8">
              <a:extLst>
                <a:ext uri="{FF2B5EF4-FFF2-40B4-BE49-F238E27FC236}">
                  <a16:creationId xmlns:a16="http://schemas.microsoft.com/office/drawing/2014/main" id="{4076AC94-5235-814B-0AB4-021849D29CC3}"/>
                </a:ext>
              </a:extLst>
            </p:cNvPr>
            <p:cNvSpPr/>
            <p:nvPr/>
          </p:nvSpPr>
          <p:spPr>
            <a:xfrm rot="10800000">
              <a:off x="9504960"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10" name="Rectangle: Rounded Corners 9">
              <a:extLst>
                <a:ext uri="{FF2B5EF4-FFF2-40B4-BE49-F238E27FC236}">
                  <a16:creationId xmlns:a16="http://schemas.microsoft.com/office/drawing/2014/main" id="{BE887205-0664-41C6-69FC-A7765C4873F4}"/>
                </a:ext>
              </a:extLst>
            </p:cNvPr>
            <p:cNvSpPr/>
            <p:nvPr/>
          </p:nvSpPr>
          <p:spPr>
            <a:xfrm rot="724728">
              <a:off x="9397092" y="1953649"/>
              <a:ext cx="505427" cy="50542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Block Arc 11">
              <a:extLst>
                <a:ext uri="{FF2B5EF4-FFF2-40B4-BE49-F238E27FC236}">
                  <a16:creationId xmlns:a16="http://schemas.microsoft.com/office/drawing/2014/main" id="{52295483-4685-BCE2-F28F-E941D63B285E}"/>
                </a:ext>
              </a:extLst>
            </p:cNvPr>
            <p:cNvSpPr/>
            <p:nvPr/>
          </p:nvSpPr>
          <p:spPr>
            <a:xfrm rot="10800000">
              <a:off x="9126784"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grpSp>
      <p:sp>
        <p:nvSpPr>
          <p:cNvPr id="13" name="Hexagon 12">
            <a:extLst>
              <a:ext uri="{FF2B5EF4-FFF2-40B4-BE49-F238E27FC236}">
                <a16:creationId xmlns:a16="http://schemas.microsoft.com/office/drawing/2014/main" id="{EF1CC280-8458-3416-4C98-C00AC86AF684}"/>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Hexagon 13">
            <a:extLst>
              <a:ext uri="{FF2B5EF4-FFF2-40B4-BE49-F238E27FC236}">
                <a16:creationId xmlns:a16="http://schemas.microsoft.com/office/drawing/2014/main" id="{448FA8D4-0F37-2F50-A7D1-BD39F02DA31B}"/>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5" name="Hexagon 14">
            <a:extLst>
              <a:ext uri="{FF2B5EF4-FFF2-40B4-BE49-F238E27FC236}">
                <a16:creationId xmlns:a16="http://schemas.microsoft.com/office/drawing/2014/main" id="{52486AE2-FF1C-C881-DDC7-F0175C8AEDD7}"/>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Hexagon 15">
            <a:extLst>
              <a:ext uri="{FF2B5EF4-FFF2-40B4-BE49-F238E27FC236}">
                <a16:creationId xmlns:a16="http://schemas.microsoft.com/office/drawing/2014/main" id="{56692312-DDBC-B921-5C47-C2FD8EC499E2}"/>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7" name="Hexagon 16">
            <a:extLst>
              <a:ext uri="{FF2B5EF4-FFF2-40B4-BE49-F238E27FC236}">
                <a16:creationId xmlns:a16="http://schemas.microsoft.com/office/drawing/2014/main" id="{67BF2BC2-3FF8-335E-4F35-2BD67F5A88CC}"/>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8" name="Hexagon 17">
            <a:extLst>
              <a:ext uri="{FF2B5EF4-FFF2-40B4-BE49-F238E27FC236}">
                <a16:creationId xmlns:a16="http://schemas.microsoft.com/office/drawing/2014/main" id="{FD68A6A0-8253-0AE8-55B1-1E4206CF67CF}"/>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2381365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6536E1-4D85-6360-ECDE-F8784F743E2D}"/>
              </a:ext>
            </a:extLst>
          </p:cNvPr>
          <p:cNvSpPr txBox="1"/>
          <p:nvPr/>
        </p:nvSpPr>
        <p:spPr>
          <a:xfrm>
            <a:off x="996287" y="1830160"/>
            <a:ext cx="5254040" cy="646331"/>
          </a:xfrm>
          <a:prstGeom prst="rect">
            <a:avLst/>
          </a:prstGeom>
          <a:noFill/>
        </p:spPr>
        <p:txBody>
          <a:bodyPr wrap="square" rtlCol="0">
            <a:spAutoFit/>
          </a:bodyPr>
          <a:lstStyle/>
          <a:p>
            <a:pPr algn="r" rtl="1"/>
            <a:r>
              <a:rPr lang="en-US" sz="1200" dirty="0">
                <a:latin typeface="Calibri" panose="020F0502020204030204" pitchFamily="34" charset="0"/>
                <a:cs typeface="Calibri" panose="020F0502020204030204" pitchFamily="34" charset="0"/>
              </a:rPr>
              <a:t>في سياقك</a:t>
            </a:r>
            <a:r>
              <a:rPr lang="ar-SA" sz="1200" dirty="0">
                <a:latin typeface="Calibri" panose="020F0502020204030204" pitchFamily="34" charset="0"/>
                <a:cs typeface="Calibri" panose="020F0502020204030204" pitchFamily="34" charset="0"/>
              </a:rPr>
              <a:t>م</a:t>
            </a:r>
            <a:r>
              <a:rPr lang="en-US" sz="1200" dirty="0">
                <a:latin typeface="Calibri" panose="020F0502020204030204" pitchFamily="34" charset="0"/>
                <a:cs typeface="Calibri" panose="020F0502020204030204" pitchFamily="34" charset="0"/>
              </a:rPr>
              <a:t> ، ما الذي يسبب استبعاد الأشخاص ، بمن فيهم الأطفال ، من مختلف الأعمار ، والتوجه</a:t>
            </a:r>
            <a:r>
              <a:rPr lang="ar-SA" sz="1200" dirty="0">
                <a:latin typeface="Calibri" panose="020F0502020204030204" pitchFamily="34" charset="0"/>
                <a:cs typeface="Calibri" panose="020F0502020204030204" pitchFamily="34" charset="0"/>
              </a:rPr>
              <a:t>ات</a:t>
            </a:r>
            <a:r>
              <a:rPr lang="en-US" sz="1200" dirty="0">
                <a:latin typeface="Calibri" panose="020F0502020204030204" pitchFamily="34" charset="0"/>
                <a:cs typeface="Calibri" panose="020F0502020204030204" pitchFamily="34" charset="0"/>
              </a:rPr>
              <a:t> الجنسي</a:t>
            </a:r>
            <a:r>
              <a:rPr lang="ar-SA" sz="1200" dirty="0">
                <a:latin typeface="Calibri" panose="020F0502020204030204" pitchFamily="34" charset="0"/>
                <a:cs typeface="Calibri" panose="020F0502020204030204" pitchFamily="34" charset="0"/>
              </a:rPr>
              <a:t>ة</a:t>
            </a:r>
            <a:r>
              <a:rPr lang="en-US" sz="1200" dirty="0">
                <a:latin typeface="Calibri" panose="020F0502020204030204" pitchFamily="34" charset="0"/>
                <a:cs typeface="Calibri" panose="020F0502020204030204" pitchFamily="34" charset="0"/>
              </a:rPr>
              <a:t> ، والجنس ، والخلفية الثقافية ، ولون البشرة ، والقدرات ، وحالة النزوح؟ يرجى تحديد من أو أي مجموعة مستبعدة.</a:t>
            </a:r>
          </a:p>
        </p:txBody>
      </p:sp>
      <p:sp>
        <p:nvSpPr>
          <p:cNvPr id="3" name="TextBox 2">
            <a:extLst>
              <a:ext uri="{FF2B5EF4-FFF2-40B4-BE49-F238E27FC236}">
                <a16:creationId xmlns:a16="http://schemas.microsoft.com/office/drawing/2014/main" id="{2230C0AD-E366-2938-174A-5249525AADB8}"/>
              </a:ext>
            </a:extLst>
          </p:cNvPr>
          <p:cNvSpPr txBox="1"/>
          <p:nvPr/>
        </p:nvSpPr>
        <p:spPr>
          <a:xfrm>
            <a:off x="996287" y="719129"/>
            <a:ext cx="5254042"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الجلسة </a:t>
            </a:r>
            <a:r>
              <a:rPr lang="ar-SA"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٣</a:t>
            </a:r>
            <a:r>
              <a:rPr lang="en-US"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 كيف يمكنني دعم التنوع وال</a:t>
            </a:r>
            <a:r>
              <a:rPr lang="ar-SA"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شمول</a:t>
            </a:r>
            <a:r>
              <a:rPr lang="en-US"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a:t>
            </a:r>
          </a:p>
        </p:txBody>
      </p:sp>
      <p:sp>
        <p:nvSpPr>
          <p:cNvPr id="6" name="TextBox 5">
            <a:extLst>
              <a:ext uri="{FF2B5EF4-FFF2-40B4-BE49-F238E27FC236}">
                <a16:creationId xmlns:a16="http://schemas.microsoft.com/office/drawing/2014/main" id="{F408FB7F-EFBD-20D2-2E66-0BAC958F307F}"/>
              </a:ext>
            </a:extLst>
          </p:cNvPr>
          <p:cNvSpPr txBox="1"/>
          <p:nvPr/>
        </p:nvSpPr>
        <p:spPr>
          <a:xfrm>
            <a:off x="996287" y="1417925"/>
            <a:ext cx="5254042" cy="261610"/>
          </a:xfrm>
          <a:prstGeom prst="rect">
            <a:avLst/>
          </a:prstGeom>
          <a:noFill/>
        </p:spPr>
        <p:txBody>
          <a:bodyPr wrap="square" rtlCol="0">
            <a:spAutoFit/>
          </a:bodyPr>
          <a:lstStyle/>
          <a:p>
            <a:pPr algn="r" rtl="1"/>
            <a:r>
              <a:rPr lang="en-GB" sz="1100" b="1" dirty="0">
                <a:latin typeface="Calibri" panose="020F0502020204030204" pitchFamily="34" charset="0"/>
                <a:cs typeface="Calibri" panose="020F0502020204030204" pitchFamily="34" charset="0"/>
              </a:rPr>
              <a:t>عوائق ال</a:t>
            </a:r>
            <a:r>
              <a:rPr lang="ar-SA" sz="1100" b="1" dirty="0">
                <a:latin typeface="Calibri" panose="020F0502020204030204" pitchFamily="34" charset="0"/>
                <a:cs typeface="Calibri" panose="020F0502020204030204" pitchFamily="34" charset="0"/>
              </a:rPr>
              <a:t>شمول</a:t>
            </a:r>
            <a:endParaRPr lang="en-US" sz="1100" b="1" spc="300" dirty="0">
              <a:solidFill>
                <a:schemeClr val="tx1"/>
              </a:solidFill>
              <a:latin typeface="Calibri" panose="020F0502020204030204" pitchFamily="34" charset="0"/>
              <a:cs typeface="Calibri" panose="020F0502020204030204" pitchFamily="34" charset="0"/>
            </a:endParaRPr>
          </a:p>
        </p:txBody>
      </p:sp>
      <p:graphicFrame>
        <p:nvGraphicFramePr>
          <p:cNvPr id="8" name="Table 8">
            <a:extLst>
              <a:ext uri="{FF2B5EF4-FFF2-40B4-BE49-F238E27FC236}">
                <a16:creationId xmlns:a16="http://schemas.microsoft.com/office/drawing/2014/main" id="{F666110C-8A81-60DF-B765-6F8494F4AD76}"/>
              </a:ext>
            </a:extLst>
          </p:cNvPr>
          <p:cNvGraphicFramePr>
            <a:graphicFrameLocks noGrp="1"/>
          </p:cNvGraphicFramePr>
          <p:nvPr>
            <p:extLst>
              <p:ext uri="{D42A27DB-BD31-4B8C-83A1-F6EECF244321}">
                <p14:modId xmlns:p14="http://schemas.microsoft.com/office/powerpoint/2010/main" val="3751774057"/>
              </p:ext>
            </p:extLst>
          </p:nvPr>
        </p:nvGraphicFramePr>
        <p:xfrm>
          <a:off x="996287" y="2692409"/>
          <a:ext cx="5254040" cy="6465038"/>
        </p:xfrm>
        <a:graphic>
          <a:graphicData uri="http://schemas.openxmlformats.org/drawingml/2006/table">
            <a:tbl>
              <a:tblPr firstRow="1" bandRow="1">
                <a:tableStyleId>{5C22544A-7EE6-4342-B048-85BDC9FD1C3A}</a:tableStyleId>
              </a:tblPr>
              <a:tblGrid>
                <a:gridCol w="2627020">
                  <a:extLst>
                    <a:ext uri="{9D8B030D-6E8A-4147-A177-3AD203B41FA5}">
                      <a16:colId xmlns:a16="http://schemas.microsoft.com/office/drawing/2014/main" val="130575636"/>
                    </a:ext>
                  </a:extLst>
                </a:gridCol>
                <a:gridCol w="2627020">
                  <a:extLst>
                    <a:ext uri="{9D8B030D-6E8A-4147-A177-3AD203B41FA5}">
                      <a16:colId xmlns:a16="http://schemas.microsoft.com/office/drawing/2014/main" val="2665917938"/>
                    </a:ext>
                  </a:extLst>
                </a:gridCol>
              </a:tblGrid>
              <a:tr h="349624">
                <a:tc>
                  <a:txBody>
                    <a:bodyPr/>
                    <a:lstStyle/>
                    <a:p>
                      <a:pPr algn="r" rtl="1"/>
                      <a:r>
                        <a:rPr lang="en-CA" sz="1100" dirty="0">
                          <a:solidFill>
                            <a:schemeClr val="tx1"/>
                          </a:solidFill>
                          <a:latin typeface="Calibri" panose="020F0502020204030204" pitchFamily="34" charset="0"/>
                          <a:cs typeface="Calibri" panose="020F0502020204030204" pitchFamily="34" charset="0"/>
                        </a:rPr>
                        <a:t>الأشخاص  أو مجموعة الأشخاص</a:t>
                      </a:r>
                      <a:r>
                        <a:rPr lang="ar-SA" sz="1100" dirty="0">
                          <a:solidFill>
                            <a:schemeClr val="tx1"/>
                          </a:solidFill>
                          <a:latin typeface="Calibri" panose="020F0502020204030204" pitchFamily="34" charset="0"/>
                          <a:cs typeface="Calibri" panose="020F0502020204030204" pitchFamily="34" charset="0"/>
                        </a:rPr>
                        <a:t> </a:t>
                      </a:r>
                      <a:r>
                        <a:rPr lang="en-CA" sz="1100" dirty="0">
                          <a:solidFill>
                            <a:schemeClr val="tx1"/>
                          </a:solidFill>
                          <a:latin typeface="Calibri" panose="020F0502020204030204" pitchFamily="34" charset="0"/>
                          <a:cs typeface="Calibri" panose="020F0502020204030204" pitchFamily="34" charset="0"/>
                        </a:rPr>
                        <a:t>المستبعدين</a:t>
                      </a:r>
                      <a:endParaRPr lang="en-US" sz="11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r" rtl="1"/>
                      <a:r>
                        <a:rPr lang="ar-SA" sz="1100" dirty="0">
                          <a:solidFill>
                            <a:schemeClr val="tx1"/>
                          </a:solidFill>
                          <a:latin typeface="Calibri" panose="020F0502020204030204" pitchFamily="34" charset="0"/>
                          <a:cs typeface="Calibri" panose="020F0502020204030204" pitchFamily="34" charset="0"/>
                        </a:rPr>
                        <a:t>الحواجز</a:t>
                      </a:r>
                      <a:endParaRPr lang="en-US" sz="11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52434974"/>
                  </a:ext>
                </a:extLst>
              </a:tr>
              <a:tr h="6115414">
                <a:tc>
                  <a:txBody>
                    <a:bodyPr/>
                    <a:lstStyle/>
                    <a:p>
                      <a:pPr algn="r" rtl="1"/>
                      <a:endParaRPr lang="en-US"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rtl="1"/>
                      <a:endParaRPr lang="en-US"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4210766365"/>
                  </a:ext>
                </a:extLst>
              </a:tr>
            </a:tbl>
          </a:graphicData>
        </a:graphic>
      </p:graphicFrame>
      <p:sp>
        <p:nvSpPr>
          <p:cNvPr id="9" name="Hexagon 8">
            <a:extLst>
              <a:ext uri="{FF2B5EF4-FFF2-40B4-BE49-F238E27FC236}">
                <a16:creationId xmlns:a16="http://schemas.microsoft.com/office/drawing/2014/main" id="{CC000F97-9272-3456-1B97-28EB8FD97E1D}"/>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Hexagon 9">
            <a:extLst>
              <a:ext uri="{FF2B5EF4-FFF2-40B4-BE49-F238E27FC236}">
                <a16:creationId xmlns:a16="http://schemas.microsoft.com/office/drawing/2014/main" id="{33E0FE30-CBB7-D43D-DA76-9D9134821891}"/>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Hexagon 10">
            <a:extLst>
              <a:ext uri="{FF2B5EF4-FFF2-40B4-BE49-F238E27FC236}">
                <a16:creationId xmlns:a16="http://schemas.microsoft.com/office/drawing/2014/main" id="{8D9F7E90-5B5A-AB8B-2B62-C2CA24245C0B}"/>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Hexagon 11">
            <a:extLst>
              <a:ext uri="{FF2B5EF4-FFF2-40B4-BE49-F238E27FC236}">
                <a16:creationId xmlns:a16="http://schemas.microsoft.com/office/drawing/2014/main" id="{15D79A7E-ED14-8AD0-E571-F23998E24956}"/>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3" name="Hexagon 12">
            <a:extLst>
              <a:ext uri="{FF2B5EF4-FFF2-40B4-BE49-F238E27FC236}">
                <a16:creationId xmlns:a16="http://schemas.microsoft.com/office/drawing/2014/main" id="{CE273C0E-BCB7-99DB-43A6-C8F5315D098B}"/>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Hexagon 13">
            <a:extLst>
              <a:ext uri="{FF2B5EF4-FFF2-40B4-BE49-F238E27FC236}">
                <a16:creationId xmlns:a16="http://schemas.microsoft.com/office/drawing/2014/main" id="{42E908C5-6014-66D4-6BFC-627F0C701A17}"/>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3781887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880086" y="1768824"/>
            <a:ext cx="1525329" cy="374914"/>
          </a:xfrm>
          <a:prstGeom prst="rect">
            <a:avLst/>
          </a:prstGeom>
          <a:noFill/>
          <a:ln>
            <a:noFill/>
          </a:ln>
        </p:spPr>
        <p:txBody>
          <a:bodyPr wrap="square" lIns="90000" tIns="90000" rIns="90000" bIns="90000" rtlCol="0" anchor="ctr">
            <a:noAutofit/>
          </a:bodyPr>
          <a:lstStyle/>
          <a:p>
            <a:pPr algn="ctr" rtl="1"/>
            <a:r>
              <a:rPr lang="ar-SA" sz="1400" b="1" dirty="0">
                <a:solidFill>
                  <a:schemeClr val="accent2"/>
                </a:solidFill>
              </a:rPr>
              <a:t>ال</a:t>
            </a:r>
            <a:r>
              <a:rPr lang="en-US" sz="1400" b="1" dirty="0">
                <a:solidFill>
                  <a:schemeClr val="accent2"/>
                </a:solidFill>
              </a:rPr>
              <a:t>امتياز</a:t>
            </a:r>
          </a:p>
        </p:txBody>
      </p:sp>
      <p:sp>
        <p:nvSpPr>
          <p:cNvPr id="29" name="TextBox 28"/>
          <p:cNvSpPr txBox="1"/>
          <p:nvPr/>
        </p:nvSpPr>
        <p:spPr>
          <a:xfrm>
            <a:off x="2925028" y="8534315"/>
            <a:ext cx="1525329" cy="374914"/>
          </a:xfrm>
          <a:prstGeom prst="rect">
            <a:avLst/>
          </a:prstGeom>
          <a:noFill/>
          <a:ln>
            <a:noFill/>
          </a:ln>
        </p:spPr>
        <p:txBody>
          <a:bodyPr wrap="square" lIns="90000" tIns="90000" rIns="90000" bIns="90000" rtlCol="0" anchor="ctr">
            <a:noAutofit/>
          </a:bodyPr>
          <a:lstStyle/>
          <a:p>
            <a:pPr algn="ctr" rtl="1"/>
            <a:r>
              <a:rPr lang="en-US" sz="1400" b="1" dirty="0" err="1">
                <a:solidFill>
                  <a:schemeClr val="accent5"/>
                </a:solidFill>
                <a:latin typeface="Calibri" panose="020F0502020204030204" pitchFamily="34" charset="0"/>
                <a:cs typeface="Calibri" panose="020F0502020204030204" pitchFamily="34" charset="0"/>
              </a:rPr>
              <a:t>ال</a:t>
            </a:r>
            <a:r>
              <a:rPr lang="ar-SA" sz="1400" b="1" dirty="0">
                <a:solidFill>
                  <a:schemeClr val="accent5"/>
                </a:solidFill>
                <a:latin typeface="Calibri" panose="020F0502020204030204" pitchFamily="34" charset="0"/>
                <a:cs typeface="Calibri" panose="020F0502020204030204" pitchFamily="34" charset="0"/>
              </a:rPr>
              <a:t>اضطهاد</a:t>
            </a:r>
            <a:endParaRPr lang="en-US" sz="1400" b="1" dirty="0">
              <a:solidFill>
                <a:schemeClr val="accent5"/>
              </a:solidFill>
            </a:endParaRPr>
          </a:p>
        </p:txBody>
      </p:sp>
      <p:sp>
        <p:nvSpPr>
          <p:cNvPr id="111" name="TextBox 110"/>
          <p:cNvSpPr txBox="1"/>
          <p:nvPr/>
        </p:nvSpPr>
        <p:spPr>
          <a:xfrm>
            <a:off x="-67938" y="4557068"/>
            <a:ext cx="1525329" cy="374914"/>
          </a:xfrm>
          <a:prstGeom prst="rect">
            <a:avLst/>
          </a:prstGeom>
          <a:noFill/>
          <a:ln>
            <a:noFill/>
          </a:ln>
        </p:spPr>
        <p:txBody>
          <a:bodyPr wrap="square" lIns="90000" tIns="90000" rIns="90000" bIns="90000" rtlCol="0" anchor="ctr">
            <a:noAutofit/>
          </a:bodyPr>
          <a:lstStyle/>
          <a:p>
            <a:pPr algn="r" rtl="1"/>
            <a:r>
              <a:rPr lang="en-US" sz="1100" dirty="0" err="1">
                <a:latin typeface="Arial" panose="020B0604020202020204" pitchFamily="34" charset="0"/>
                <a:cs typeface="Arial" panose="020B0604020202020204" pitchFamily="34" charset="0"/>
              </a:rPr>
              <a:t>ذكر</a:t>
            </a:r>
            <a:r>
              <a:rPr lang="en-US" sz="1100" dirty="0">
                <a:latin typeface="Arial" panose="020B0604020202020204" pitchFamily="34" charset="0"/>
                <a:cs typeface="Arial" panose="020B0604020202020204" pitchFamily="34" charset="0"/>
              </a:rPr>
              <a:t> </a:t>
            </a:r>
            <a:r>
              <a:rPr lang="ar-SA" sz="1100" dirty="0">
                <a:latin typeface="Arial" panose="020B0604020202020204" pitchFamily="34" charset="0"/>
                <a:cs typeface="Arial" panose="020B0604020202020204" pitchFamily="34" charset="0"/>
              </a:rPr>
              <a:t>، الذكورية</a:t>
            </a:r>
            <a:endParaRPr lang="en-US" sz="1100" dirty="0">
              <a:latin typeface="Arial" panose="020B0604020202020204" pitchFamily="34" charset="0"/>
              <a:cs typeface="Arial" panose="020B0604020202020204" pitchFamily="34" charset="0"/>
            </a:endParaRPr>
          </a:p>
          <a:p>
            <a:pPr algn="r" rtl="1"/>
            <a:r>
              <a:rPr lang="en-US" sz="1100" dirty="0" err="1">
                <a:latin typeface="Arial" panose="020B0604020202020204" pitchFamily="34" charset="0"/>
                <a:cs typeface="Arial" panose="020B0604020202020204" pitchFamily="34" charset="0"/>
              </a:rPr>
              <a:t>أنث</a:t>
            </a:r>
            <a:r>
              <a:rPr lang="ar-SA" sz="1100" dirty="0" err="1">
                <a:latin typeface="Arial" panose="020B0604020202020204" pitchFamily="34" charset="0"/>
                <a:cs typeface="Arial" panose="020B0604020202020204" pitchFamily="34" charset="0"/>
              </a:rPr>
              <a:t>ى</a:t>
            </a:r>
            <a:r>
              <a:rPr lang="en-US" sz="1100" dirty="0">
                <a:latin typeface="Arial" panose="020B0604020202020204" pitchFamily="34" charset="0"/>
                <a:cs typeface="Arial" panose="020B0604020202020204" pitchFamily="34" charset="0"/>
              </a:rPr>
              <a:t> </a:t>
            </a:r>
            <a:r>
              <a:rPr lang="ar-SA" sz="1100" dirty="0">
                <a:latin typeface="Arial" panose="020B0604020202020204" pitchFamily="34" charset="0"/>
                <a:cs typeface="Arial" panose="020B0604020202020204" pitchFamily="34" charset="0"/>
              </a:rPr>
              <a:t>، النسوية</a:t>
            </a:r>
            <a:endParaRPr lang="en-CA" sz="1100" dirty="0">
              <a:latin typeface="Arial" panose="020B0604020202020204" pitchFamily="34" charset="0"/>
              <a:cs typeface="Arial" panose="020B0604020202020204" pitchFamily="34" charset="0"/>
            </a:endParaRPr>
          </a:p>
        </p:txBody>
      </p:sp>
      <p:sp>
        <p:nvSpPr>
          <p:cNvPr id="112" name="TextBox 111"/>
          <p:cNvSpPr txBox="1"/>
          <p:nvPr/>
        </p:nvSpPr>
        <p:spPr>
          <a:xfrm>
            <a:off x="10736" y="3978694"/>
            <a:ext cx="1525329" cy="374914"/>
          </a:xfrm>
          <a:prstGeom prst="rect">
            <a:avLst/>
          </a:prstGeom>
          <a:noFill/>
          <a:ln>
            <a:noFill/>
          </a:ln>
        </p:spPr>
        <p:txBody>
          <a:bodyPr wrap="square" lIns="90000" tIns="90000" rIns="90000" bIns="90000" rtlCol="0" anchor="ctr">
            <a:noAutofit/>
          </a:bodyPr>
          <a:lstStyle/>
          <a:p>
            <a:pPr algn="r" rtl="1"/>
            <a:r>
              <a:rPr lang="en-US" sz="1100" dirty="0"/>
              <a:t>ذكر</a:t>
            </a:r>
          </a:p>
        </p:txBody>
      </p:sp>
      <p:sp>
        <p:nvSpPr>
          <p:cNvPr id="113" name="TextBox 112"/>
          <p:cNvSpPr txBox="1"/>
          <p:nvPr/>
        </p:nvSpPr>
        <p:spPr>
          <a:xfrm>
            <a:off x="305030" y="3542209"/>
            <a:ext cx="1525329" cy="374914"/>
          </a:xfrm>
          <a:prstGeom prst="rect">
            <a:avLst/>
          </a:prstGeom>
          <a:noFill/>
          <a:ln>
            <a:noFill/>
          </a:ln>
        </p:spPr>
        <p:txBody>
          <a:bodyPr wrap="square" lIns="90000" tIns="90000" rIns="90000" bIns="90000" rtlCol="0" anchor="ctr">
            <a:noAutofit/>
          </a:bodyPr>
          <a:lstStyle/>
          <a:p>
            <a:pPr algn="r" rtl="1"/>
            <a:r>
              <a:rPr lang="en-US" sz="1100" dirty="0"/>
              <a:t>شخص ابيض</a:t>
            </a:r>
          </a:p>
        </p:txBody>
      </p:sp>
      <p:sp>
        <p:nvSpPr>
          <p:cNvPr id="115" name="TextBox 114"/>
          <p:cNvSpPr txBox="1"/>
          <p:nvPr/>
        </p:nvSpPr>
        <p:spPr>
          <a:xfrm>
            <a:off x="1097356" y="2886140"/>
            <a:ext cx="1525329" cy="374914"/>
          </a:xfrm>
          <a:prstGeom prst="rect">
            <a:avLst/>
          </a:prstGeom>
          <a:noFill/>
          <a:ln>
            <a:noFill/>
          </a:ln>
        </p:spPr>
        <p:txBody>
          <a:bodyPr wrap="square" lIns="90000" tIns="90000" rIns="90000" bIns="90000" rtlCol="0" anchor="ctr">
            <a:noAutofit/>
          </a:bodyPr>
          <a:lstStyle/>
          <a:p>
            <a:pPr algn="r" rtl="1"/>
            <a:r>
              <a:rPr lang="en-US" sz="1100" dirty="0"/>
              <a:t>متغاير الجنس</a:t>
            </a:r>
          </a:p>
        </p:txBody>
      </p:sp>
      <p:sp>
        <p:nvSpPr>
          <p:cNvPr id="116" name="TextBox 115"/>
          <p:cNvSpPr txBox="1"/>
          <p:nvPr/>
        </p:nvSpPr>
        <p:spPr>
          <a:xfrm>
            <a:off x="1684571" y="2672336"/>
            <a:ext cx="1525329" cy="374914"/>
          </a:xfrm>
          <a:prstGeom prst="rect">
            <a:avLst/>
          </a:prstGeom>
          <a:noFill/>
          <a:ln>
            <a:noFill/>
          </a:ln>
        </p:spPr>
        <p:txBody>
          <a:bodyPr wrap="square" lIns="90000" tIns="90000" rIns="90000" bIns="90000" rtlCol="0" anchor="ctr">
            <a:noAutofit/>
          </a:bodyPr>
          <a:lstStyle/>
          <a:p>
            <a:pPr algn="r" rtl="1"/>
            <a:r>
              <a:rPr lang="en-US" sz="1100" dirty="0" err="1">
                <a:latin typeface="Arial" panose="020B0604020202020204" pitchFamily="34" charset="0"/>
                <a:cs typeface="Arial" panose="020B0604020202020204" pitchFamily="34" charset="0"/>
              </a:rPr>
              <a:t>سليم</a:t>
            </a:r>
            <a:r>
              <a:rPr lang="en-US" sz="1100" dirty="0">
                <a:latin typeface="Arial" panose="020B0604020202020204" pitchFamily="34" charset="0"/>
                <a:cs typeface="Arial" panose="020B0604020202020204" pitchFamily="34" charset="0"/>
              </a:rPr>
              <a:t> </a:t>
            </a:r>
            <a:r>
              <a:rPr lang="ar-SA" sz="1100" dirty="0">
                <a:latin typeface="Arial" panose="020B0604020202020204" pitchFamily="34" charset="0"/>
                <a:cs typeface="Arial" panose="020B0604020202020204" pitchFamily="34" charset="0"/>
              </a:rPr>
              <a:t>جسدياً</a:t>
            </a:r>
            <a:endParaRPr lang="en-CA" sz="1100" dirty="0">
              <a:latin typeface="Arial" panose="020B0604020202020204" pitchFamily="34" charset="0"/>
              <a:cs typeface="Arial" panose="020B0604020202020204" pitchFamily="34" charset="0"/>
            </a:endParaRPr>
          </a:p>
        </p:txBody>
      </p:sp>
      <p:sp>
        <p:nvSpPr>
          <p:cNvPr id="117" name="TextBox 116"/>
          <p:cNvSpPr txBox="1"/>
          <p:nvPr/>
        </p:nvSpPr>
        <p:spPr>
          <a:xfrm>
            <a:off x="3073350" y="2419467"/>
            <a:ext cx="1138800" cy="374914"/>
          </a:xfrm>
          <a:prstGeom prst="rect">
            <a:avLst/>
          </a:prstGeom>
          <a:noFill/>
          <a:ln>
            <a:noFill/>
          </a:ln>
        </p:spPr>
        <p:txBody>
          <a:bodyPr wrap="square" lIns="90000" tIns="90000" rIns="90000" bIns="90000" rtlCol="0" anchor="ctr">
            <a:noAutofit/>
          </a:bodyPr>
          <a:lstStyle/>
          <a:p>
            <a:pPr algn="ctr" rtl="1"/>
            <a:r>
              <a:rPr lang="en-US" sz="1100" dirty="0" err="1">
                <a:latin typeface="Arial" panose="020B0604020202020204" pitchFamily="34" charset="0"/>
                <a:cs typeface="Arial" panose="020B0604020202020204" pitchFamily="34" charset="0"/>
              </a:rPr>
              <a:t>متعلم</a:t>
            </a:r>
            <a:r>
              <a:rPr lang="ar-SA" sz="1100" dirty="0">
                <a:latin typeface="Arial" panose="020B0604020202020204" pitchFamily="34" charset="0"/>
                <a:cs typeface="Arial" panose="020B0604020202020204" pitchFamily="34" charset="0"/>
              </a:rPr>
              <a:t> بدرجة عالية</a:t>
            </a:r>
            <a:r>
              <a:rPr lang="en-US" sz="1100" dirty="0">
                <a:latin typeface="Arial" panose="020B0604020202020204" pitchFamily="34" charset="0"/>
                <a:cs typeface="Arial" panose="020B0604020202020204" pitchFamily="34" charset="0"/>
              </a:rPr>
              <a:t> / متعلم</a:t>
            </a:r>
            <a:endParaRPr lang="en-CA" sz="1100" dirty="0">
              <a:latin typeface="Arial" panose="020B0604020202020204" pitchFamily="34" charset="0"/>
              <a:cs typeface="Arial" panose="020B0604020202020204" pitchFamily="34" charset="0"/>
            </a:endParaRPr>
          </a:p>
        </p:txBody>
      </p:sp>
      <p:sp>
        <p:nvSpPr>
          <p:cNvPr id="119" name="TextBox 118"/>
          <p:cNvSpPr txBox="1"/>
          <p:nvPr/>
        </p:nvSpPr>
        <p:spPr>
          <a:xfrm>
            <a:off x="4439301" y="2813795"/>
            <a:ext cx="1525329" cy="374914"/>
          </a:xfrm>
          <a:prstGeom prst="rect">
            <a:avLst/>
          </a:prstGeom>
          <a:noFill/>
          <a:ln>
            <a:noFill/>
          </a:ln>
        </p:spPr>
        <p:txBody>
          <a:bodyPr wrap="square" lIns="90000" tIns="90000" rIns="90000" bIns="90000" rtlCol="0" anchor="ctr">
            <a:noAutofit/>
          </a:bodyPr>
          <a:lstStyle/>
          <a:p>
            <a:pPr algn="r" rtl="1"/>
            <a:r>
              <a:rPr lang="ar-SA" sz="1100" dirty="0">
                <a:latin typeface="Arial" panose="020B0604020202020204" pitchFamily="34" charset="0"/>
                <a:cs typeface="Arial" panose="020B0604020202020204" pitchFamily="34" charset="0"/>
              </a:rPr>
              <a:t>غير مشرد</a:t>
            </a:r>
            <a:endParaRPr lang="en-CA" sz="1100" dirty="0">
              <a:latin typeface="Arial" panose="020B0604020202020204" pitchFamily="34" charset="0"/>
              <a:cs typeface="Arial" panose="020B0604020202020204" pitchFamily="34" charset="0"/>
            </a:endParaRPr>
          </a:p>
        </p:txBody>
      </p:sp>
      <p:sp>
        <p:nvSpPr>
          <p:cNvPr id="120" name="TextBox 119"/>
          <p:cNvSpPr txBox="1"/>
          <p:nvPr/>
        </p:nvSpPr>
        <p:spPr>
          <a:xfrm>
            <a:off x="5085444" y="3059048"/>
            <a:ext cx="1259096" cy="374914"/>
          </a:xfrm>
          <a:prstGeom prst="rect">
            <a:avLst/>
          </a:prstGeom>
          <a:noFill/>
          <a:ln>
            <a:noFill/>
          </a:ln>
        </p:spPr>
        <p:txBody>
          <a:bodyPr wrap="square" lIns="90000" tIns="90000" rIns="90000" bIns="90000" rtlCol="0" anchor="ctr">
            <a:noAutofit/>
          </a:bodyPr>
          <a:lstStyle/>
          <a:p>
            <a:pPr algn="r" rtl="1"/>
            <a:r>
              <a:rPr lang="en-US" sz="1100" dirty="0"/>
              <a:t>الأثرياء الأغنياء</a:t>
            </a:r>
          </a:p>
        </p:txBody>
      </p:sp>
      <p:sp>
        <p:nvSpPr>
          <p:cNvPr id="121" name="TextBox 120"/>
          <p:cNvSpPr txBox="1"/>
          <p:nvPr/>
        </p:nvSpPr>
        <p:spPr>
          <a:xfrm>
            <a:off x="5265335" y="3468833"/>
            <a:ext cx="1525329" cy="374914"/>
          </a:xfrm>
          <a:prstGeom prst="rect">
            <a:avLst/>
          </a:prstGeom>
          <a:noFill/>
          <a:ln>
            <a:noFill/>
          </a:ln>
        </p:spPr>
        <p:txBody>
          <a:bodyPr wrap="square" lIns="90000" tIns="90000" rIns="90000" bIns="90000" rtlCol="0" anchor="ctr">
            <a:noAutofit/>
          </a:bodyPr>
          <a:lstStyle/>
          <a:p>
            <a:pPr algn="ctr" rtl="1"/>
            <a:r>
              <a:rPr lang="en-US" sz="1100" dirty="0" err="1">
                <a:latin typeface="Arial" panose="020B0604020202020204" pitchFamily="34" charset="0"/>
                <a:cs typeface="Arial" panose="020B0604020202020204" pitchFamily="34" charset="0"/>
              </a:rPr>
              <a:t>موثق</a:t>
            </a:r>
            <a:r>
              <a:rPr lang="ar-SA" sz="11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إثبات</a:t>
            </a:r>
            <a:r>
              <a:rPr lang="en-US" sz="1100" dirty="0">
                <a:latin typeface="Arial" panose="020B0604020202020204" pitchFamily="34" charset="0"/>
                <a:cs typeface="Arial" panose="020B0604020202020204" pitchFamily="34" charset="0"/>
              </a:rPr>
              <a:t> الهوية</a:t>
            </a:r>
            <a:endParaRPr lang="en-CA" sz="1100" dirty="0">
              <a:latin typeface="Arial" panose="020B0604020202020204" pitchFamily="34" charset="0"/>
              <a:cs typeface="Arial" panose="020B0604020202020204" pitchFamily="34" charset="0"/>
            </a:endParaRPr>
          </a:p>
        </p:txBody>
      </p:sp>
      <p:sp>
        <p:nvSpPr>
          <p:cNvPr id="123" name="TextBox 122"/>
          <p:cNvSpPr txBox="1"/>
          <p:nvPr/>
        </p:nvSpPr>
        <p:spPr>
          <a:xfrm>
            <a:off x="5955269" y="4289180"/>
            <a:ext cx="762665" cy="415320"/>
          </a:xfrm>
          <a:prstGeom prst="rect">
            <a:avLst/>
          </a:prstGeom>
          <a:noFill/>
          <a:ln>
            <a:noFill/>
          </a:ln>
        </p:spPr>
        <p:txBody>
          <a:bodyPr wrap="square" lIns="90000" tIns="90000" rIns="90000" bIns="90000" rtlCol="0" anchor="ctr">
            <a:noAutofit/>
          </a:bodyPr>
          <a:lstStyle/>
          <a:p>
            <a:pPr algn="r" rtl="1"/>
            <a:r>
              <a:rPr lang="en-US" sz="1100" dirty="0"/>
              <a:t>الغالبية العرقية</a:t>
            </a:r>
          </a:p>
        </p:txBody>
      </p:sp>
      <p:sp>
        <p:nvSpPr>
          <p:cNvPr id="6" name="Pie 5"/>
          <p:cNvSpPr/>
          <p:nvPr/>
        </p:nvSpPr>
        <p:spPr>
          <a:xfrm>
            <a:off x="1820570" y="3515460"/>
            <a:ext cx="3707766" cy="3707764"/>
          </a:xfrm>
          <a:prstGeom prst="pie">
            <a:avLst>
              <a:gd name="adj1" fmla="val 0"/>
              <a:gd name="adj2" fmla="val 1079677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26" name="Pie 25"/>
          <p:cNvSpPr/>
          <p:nvPr/>
        </p:nvSpPr>
        <p:spPr>
          <a:xfrm rot="10800000">
            <a:off x="1820571" y="3329393"/>
            <a:ext cx="3707764" cy="3707766"/>
          </a:xfrm>
          <a:prstGeom prst="pie">
            <a:avLst>
              <a:gd name="adj1" fmla="val 0"/>
              <a:gd name="adj2" fmla="val 1079677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grpSp>
        <p:nvGrpSpPr>
          <p:cNvPr id="166" name="Group 165"/>
          <p:cNvGrpSpPr/>
          <p:nvPr/>
        </p:nvGrpSpPr>
        <p:grpSpPr>
          <a:xfrm>
            <a:off x="1345354" y="2953509"/>
            <a:ext cx="4658198" cy="4658198"/>
            <a:chOff x="1680696" y="2920427"/>
            <a:chExt cx="4039282" cy="4039282"/>
          </a:xfrm>
        </p:grpSpPr>
        <p:grpSp>
          <p:nvGrpSpPr>
            <p:cNvPr id="139" name="Group 138"/>
            <p:cNvGrpSpPr/>
            <p:nvPr/>
          </p:nvGrpSpPr>
          <p:grpSpPr>
            <a:xfrm>
              <a:off x="1680696" y="2920427"/>
              <a:ext cx="4039282" cy="4039282"/>
              <a:chOff x="1583337" y="2701074"/>
              <a:chExt cx="4484299" cy="4484299"/>
            </a:xfrm>
          </p:grpSpPr>
          <p:cxnSp>
            <p:nvCxnSpPr>
              <p:cNvPr id="30" name="Straight Connector 29"/>
              <p:cNvCxnSpPr/>
              <p:nvPr/>
            </p:nvCxnSpPr>
            <p:spPr>
              <a:xfrm>
                <a:off x="1583337" y="4943224"/>
                <a:ext cx="44842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rot="777619">
              <a:off x="1680696" y="2920427"/>
              <a:ext cx="4039282" cy="4039282"/>
              <a:chOff x="1583337" y="2701074"/>
              <a:chExt cx="4484299" cy="4484299"/>
            </a:xfrm>
          </p:grpSpPr>
          <p:cxnSp>
            <p:nvCxnSpPr>
              <p:cNvPr id="141" name="Straight Connector 140"/>
              <p:cNvCxnSpPr/>
              <p:nvPr/>
            </p:nvCxnSpPr>
            <p:spPr>
              <a:xfrm>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rot="1536995">
              <a:off x="1680696" y="2920427"/>
              <a:ext cx="4039282" cy="4039282"/>
              <a:chOff x="1583337" y="2701074"/>
              <a:chExt cx="4484299" cy="4484299"/>
            </a:xfrm>
          </p:grpSpPr>
          <p:cxnSp>
            <p:nvCxnSpPr>
              <p:cNvPr id="144" name="Straight Connector 143"/>
              <p:cNvCxnSpPr/>
              <p:nvPr/>
            </p:nvCxnSpPr>
            <p:spPr>
              <a:xfrm>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rot="2296514">
              <a:off x="1680696" y="2920427"/>
              <a:ext cx="4039282" cy="4039282"/>
              <a:chOff x="1583337" y="2701074"/>
              <a:chExt cx="4484299" cy="4484299"/>
            </a:xfrm>
          </p:grpSpPr>
          <p:cxnSp>
            <p:nvCxnSpPr>
              <p:cNvPr id="147" name="Straight Connector 146"/>
              <p:cNvCxnSpPr/>
              <p:nvPr/>
            </p:nvCxnSpPr>
            <p:spPr>
              <a:xfrm>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rot="3026233">
              <a:off x="1680696" y="2920427"/>
              <a:ext cx="4039282" cy="4039282"/>
              <a:chOff x="1583337" y="2701074"/>
              <a:chExt cx="4484299" cy="4484299"/>
            </a:xfrm>
          </p:grpSpPr>
          <p:cxnSp>
            <p:nvCxnSpPr>
              <p:cNvPr id="150" name="Straight Connector 149"/>
              <p:cNvCxnSpPr/>
              <p:nvPr/>
            </p:nvCxnSpPr>
            <p:spPr>
              <a:xfrm>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rot="3756700">
              <a:off x="1680696" y="2920427"/>
              <a:ext cx="4039282" cy="4039282"/>
              <a:chOff x="1583337" y="2701074"/>
              <a:chExt cx="4484299" cy="4484299"/>
            </a:xfrm>
          </p:grpSpPr>
          <p:cxnSp>
            <p:nvCxnSpPr>
              <p:cNvPr id="153" name="Straight Connector 152"/>
              <p:cNvCxnSpPr/>
              <p:nvPr/>
            </p:nvCxnSpPr>
            <p:spPr>
              <a:xfrm>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6" name="Straight Connector 155"/>
            <p:cNvCxnSpPr/>
            <p:nvPr/>
          </p:nvCxnSpPr>
          <p:spPr>
            <a:xfrm rot="4555042">
              <a:off x="1680696" y="4940068"/>
              <a:ext cx="40392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1771786" y="4365280"/>
              <a:ext cx="3857101" cy="1149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383840">
              <a:off x="1680696" y="4940068"/>
              <a:ext cx="40392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8" name="TextBox 167"/>
          <p:cNvSpPr txBox="1"/>
          <p:nvPr/>
        </p:nvSpPr>
        <p:spPr>
          <a:xfrm>
            <a:off x="265713" y="5776372"/>
            <a:ext cx="1073447" cy="374914"/>
          </a:xfrm>
          <a:prstGeom prst="rect">
            <a:avLst/>
          </a:prstGeom>
          <a:noFill/>
          <a:ln>
            <a:noFill/>
          </a:ln>
        </p:spPr>
        <p:txBody>
          <a:bodyPr wrap="square" lIns="90000" tIns="90000" rIns="90000" bIns="90000" rtlCol="0" anchor="ctr">
            <a:noAutofit/>
          </a:bodyPr>
          <a:lstStyle/>
          <a:p>
            <a:pPr algn="r" rtl="1"/>
            <a:r>
              <a:rPr lang="en-US" sz="1100" dirty="0"/>
              <a:t>الأقليات العرقية</a:t>
            </a:r>
          </a:p>
        </p:txBody>
      </p:sp>
      <p:sp>
        <p:nvSpPr>
          <p:cNvPr id="169" name="TextBox 168"/>
          <p:cNvSpPr txBox="1"/>
          <p:nvPr/>
        </p:nvSpPr>
        <p:spPr>
          <a:xfrm>
            <a:off x="437750" y="6183558"/>
            <a:ext cx="1073447" cy="374914"/>
          </a:xfrm>
          <a:prstGeom prst="rect">
            <a:avLst/>
          </a:prstGeom>
          <a:noFill/>
          <a:ln>
            <a:noFill/>
          </a:ln>
        </p:spPr>
        <p:txBody>
          <a:bodyPr wrap="square" lIns="90000" tIns="90000" rIns="90000" bIns="90000" rtlCol="0" anchor="ctr">
            <a:noAutofit/>
          </a:bodyPr>
          <a:lstStyle/>
          <a:p>
            <a:pPr algn="r" rtl="1"/>
            <a:r>
              <a:rPr lang="en-US" sz="1100" dirty="0"/>
              <a:t>مشاكل صحية مر</a:t>
            </a:r>
            <a:r>
              <a:rPr lang="ar-SA" sz="1100" dirty="0"/>
              <a:t>ض</a:t>
            </a:r>
            <a:endParaRPr lang="en-US" sz="1100" dirty="0"/>
          </a:p>
        </p:txBody>
      </p:sp>
      <p:sp>
        <p:nvSpPr>
          <p:cNvPr id="170" name="TextBox 169"/>
          <p:cNvSpPr txBox="1"/>
          <p:nvPr/>
        </p:nvSpPr>
        <p:spPr>
          <a:xfrm>
            <a:off x="604037" y="6629688"/>
            <a:ext cx="1191318" cy="374914"/>
          </a:xfrm>
          <a:prstGeom prst="rect">
            <a:avLst/>
          </a:prstGeom>
          <a:noFill/>
          <a:ln>
            <a:noFill/>
          </a:ln>
        </p:spPr>
        <p:txBody>
          <a:bodyPr wrap="square" lIns="90000" tIns="90000" rIns="90000" bIns="90000" rtlCol="0" anchor="ctr">
            <a:noAutofit/>
          </a:bodyPr>
          <a:lstStyle/>
          <a:p>
            <a:pPr algn="r" rtl="1"/>
            <a:r>
              <a:rPr lang="ar-SA" sz="1100" dirty="0">
                <a:latin typeface="Arial" panose="020B0604020202020204" pitchFamily="34" charset="0"/>
                <a:cs typeface="Arial" panose="020B0604020202020204" pitchFamily="34" charset="0"/>
              </a:rPr>
              <a:t>بلا</a:t>
            </a:r>
            <a:r>
              <a:rPr lang="en-US" sz="1100" dirty="0">
                <a:latin typeface="Arial" panose="020B0604020202020204" pitchFamily="34" charset="0"/>
                <a:cs typeface="Arial" panose="020B0604020202020204" pitchFamily="34" charset="0"/>
              </a:rPr>
              <a:t> </a:t>
            </a:r>
            <a:r>
              <a:rPr lang="ar-SA" sz="1100" dirty="0">
                <a:latin typeface="Arial" panose="020B0604020202020204" pitchFamily="34" charset="0"/>
                <a:cs typeface="Arial" panose="020B0604020202020204" pitchFamily="34" charset="0"/>
              </a:rPr>
              <a:t>وثائق</a:t>
            </a:r>
            <a:endParaRPr lang="en-CA" sz="1100" dirty="0">
              <a:latin typeface="Arial" panose="020B0604020202020204" pitchFamily="34" charset="0"/>
              <a:cs typeface="Arial" panose="020B0604020202020204" pitchFamily="34" charset="0"/>
            </a:endParaRPr>
          </a:p>
        </p:txBody>
      </p:sp>
      <p:sp>
        <p:nvSpPr>
          <p:cNvPr id="171" name="TextBox 170"/>
          <p:cNvSpPr txBox="1"/>
          <p:nvPr/>
        </p:nvSpPr>
        <p:spPr>
          <a:xfrm>
            <a:off x="805707" y="7027782"/>
            <a:ext cx="1397323" cy="374914"/>
          </a:xfrm>
          <a:prstGeom prst="rect">
            <a:avLst/>
          </a:prstGeom>
          <a:noFill/>
          <a:ln>
            <a:noFill/>
          </a:ln>
        </p:spPr>
        <p:txBody>
          <a:bodyPr wrap="square" lIns="90000" tIns="90000" rIns="90000" bIns="90000" rtlCol="0" anchor="ctr">
            <a:noAutofit/>
          </a:bodyPr>
          <a:lstStyle/>
          <a:p>
            <a:pPr algn="r" rtl="1"/>
            <a:r>
              <a:rPr lang="en-US" sz="1100" dirty="0"/>
              <a:t>فقير</a:t>
            </a:r>
          </a:p>
        </p:txBody>
      </p:sp>
      <p:sp>
        <p:nvSpPr>
          <p:cNvPr id="172" name="TextBox 171"/>
          <p:cNvSpPr txBox="1"/>
          <p:nvPr/>
        </p:nvSpPr>
        <p:spPr>
          <a:xfrm>
            <a:off x="1406913" y="7351775"/>
            <a:ext cx="1191318" cy="374914"/>
          </a:xfrm>
          <a:prstGeom prst="rect">
            <a:avLst/>
          </a:prstGeom>
          <a:noFill/>
          <a:ln>
            <a:noFill/>
          </a:ln>
        </p:spPr>
        <p:txBody>
          <a:bodyPr wrap="square" lIns="90000" tIns="90000" rIns="90000" bIns="90000" rtlCol="0" anchor="ctr">
            <a:noAutofit/>
          </a:bodyPr>
          <a:lstStyle/>
          <a:p>
            <a:pPr algn="r" rtl="1"/>
            <a:r>
              <a:rPr lang="en-US" sz="1100" dirty="0"/>
              <a:t>نازح</a:t>
            </a:r>
          </a:p>
        </p:txBody>
      </p:sp>
      <p:sp>
        <p:nvSpPr>
          <p:cNvPr id="174" name="TextBox 173"/>
          <p:cNvSpPr txBox="1"/>
          <p:nvPr/>
        </p:nvSpPr>
        <p:spPr>
          <a:xfrm>
            <a:off x="3092034" y="7698648"/>
            <a:ext cx="1191318" cy="374914"/>
          </a:xfrm>
          <a:prstGeom prst="rect">
            <a:avLst/>
          </a:prstGeom>
          <a:noFill/>
          <a:ln>
            <a:noFill/>
          </a:ln>
        </p:spPr>
        <p:txBody>
          <a:bodyPr wrap="square" lIns="90000" tIns="90000" rIns="90000" bIns="90000" rtlCol="0" anchor="ctr">
            <a:noAutofit/>
          </a:bodyPr>
          <a:lstStyle/>
          <a:p>
            <a:pPr algn="ctr" rtl="1"/>
            <a:r>
              <a:rPr lang="ar-SA" sz="1100" dirty="0">
                <a:latin typeface="Arial" panose="020B0604020202020204" pitchFamily="34" charset="0"/>
                <a:cs typeface="Arial" panose="020B0604020202020204" pitchFamily="34" charset="0"/>
              </a:rPr>
              <a:t>غير متعلم/ لا يعرف القراءة و الكتابة</a:t>
            </a:r>
            <a:endParaRPr lang="en-US" sz="1100" dirty="0">
              <a:latin typeface="Arial" panose="020B0604020202020204" pitchFamily="34" charset="0"/>
              <a:cs typeface="Arial" panose="020B0604020202020204" pitchFamily="34" charset="0"/>
            </a:endParaRPr>
          </a:p>
        </p:txBody>
      </p:sp>
      <p:sp>
        <p:nvSpPr>
          <p:cNvPr id="175" name="TextBox 174"/>
          <p:cNvSpPr txBox="1"/>
          <p:nvPr/>
        </p:nvSpPr>
        <p:spPr>
          <a:xfrm>
            <a:off x="4283352" y="7710586"/>
            <a:ext cx="1191318" cy="374914"/>
          </a:xfrm>
          <a:prstGeom prst="rect">
            <a:avLst/>
          </a:prstGeom>
          <a:noFill/>
          <a:ln>
            <a:noFill/>
          </a:ln>
        </p:spPr>
        <p:txBody>
          <a:bodyPr wrap="square" lIns="90000" tIns="90000" rIns="90000" bIns="90000" rtlCol="0" anchor="ctr">
            <a:noAutofit/>
          </a:bodyPr>
          <a:lstStyle/>
          <a:p>
            <a:pPr algn="r" rtl="1"/>
            <a:r>
              <a:rPr lang="en-US" sz="1100" dirty="0"/>
              <a:t>الاشخاص ذوى الاحتياجات الخاصة</a:t>
            </a:r>
          </a:p>
        </p:txBody>
      </p:sp>
      <p:sp>
        <p:nvSpPr>
          <p:cNvPr id="176" name="TextBox 175"/>
          <p:cNvSpPr txBox="1"/>
          <p:nvPr/>
        </p:nvSpPr>
        <p:spPr>
          <a:xfrm>
            <a:off x="4790415" y="7378224"/>
            <a:ext cx="1516028" cy="374914"/>
          </a:xfrm>
          <a:prstGeom prst="rect">
            <a:avLst/>
          </a:prstGeom>
          <a:noFill/>
          <a:ln>
            <a:noFill/>
          </a:ln>
        </p:spPr>
        <p:txBody>
          <a:bodyPr wrap="square" lIns="90000" tIns="90000" rIns="90000" bIns="90000" rtlCol="0" anchor="ctr">
            <a:noAutofit/>
          </a:bodyPr>
          <a:lstStyle/>
          <a:p>
            <a:pPr algn="r" rtl="1"/>
            <a:r>
              <a:rPr lang="en-US" sz="1100" dirty="0"/>
              <a:t>مثليه ، مثلي الجنس ، ثنائي الجنس</a:t>
            </a:r>
          </a:p>
        </p:txBody>
      </p:sp>
      <p:sp>
        <p:nvSpPr>
          <p:cNvPr id="178" name="TextBox 177"/>
          <p:cNvSpPr txBox="1"/>
          <p:nvPr/>
        </p:nvSpPr>
        <p:spPr>
          <a:xfrm>
            <a:off x="5532217" y="6565258"/>
            <a:ext cx="1111263" cy="374914"/>
          </a:xfrm>
          <a:prstGeom prst="rect">
            <a:avLst/>
          </a:prstGeom>
          <a:noFill/>
          <a:ln>
            <a:noFill/>
          </a:ln>
        </p:spPr>
        <p:txBody>
          <a:bodyPr wrap="square" lIns="90000" tIns="90000" rIns="90000" bIns="90000" rtlCol="0" anchor="ctr">
            <a:noAutofit/>
          </a:bodyPr>
          <a:lstStyle/>
          <a:p>
            <a:pPr algn="r" rtl="1"/>
            <a:r>
              <a:rPr lang="en-US" sz="1100" dirty="0"/>
              <a:t>شخص ملون</a:t>
            </a:r>
          </a:p>
        </p:txBody>
      </p:sp>
      <p:sp>
        <p:nvSpPr>
          <p:cNvPr id="179" name="TextBox 178"/>
          <p:cNvSpPr txBox="1"/>
          <p:nvPr/>
        </p:nvSpPr>
        <p:spPr>
          <a:xfrm>
            <a:off x="5816665" y="6128781"/>
            <a:ext cx="726534" cy="374914"/>
          </a:xfrm>
          <a:prstGeom prst="rect">
            <a:avLst/>
          </a:prstGeom>
          <a:noFill/>
          <a:ln>
            <a:noFill/>
          </a:ln>
        </p:spPr>
        <p:txBody>
          <a:bodyPr wrap="square" lIns="90000" tIns="90000" rIns="90000" bIns="90000" rtlCol="0" anchor="ctr">
            <a:noAutofit/>
          </a:bodyPr>
          <a:lstStyle/>
          <a:p>
            <a:pPr algn="r" rtl="1"/>
            <a:r>
              <a:rPr lang="en-US" sz="1100" dirty="0"/>
              <a:t>أنثى</a:t>
            </a:r>
          </a:p>
        </p:txBody>
      </p:sp>
      <p:sp>
        <p:nvSpPr>
          <p:cNvPr id="180" name="TextBox 179"/>
          <p:cNvSpPr txBox="1"/>
          <p:nvPr/>
        </p:nvSpPr>
        <p:spPr>
          <a:xfrm>
            <a:off x="6019013" y="5609529"/>
            <a:ext cx="726534" cy="374914"/>
          </a:xfrm>
          <a:prstGeom prst="rect">
            <a:avLst/>
          </a:prstGeom>
          <a:noFill/>
          <a:ln>
            <a:noFill/>
          </a:ln>
        </p:spPr>
        <p:txBody>
          <a:bodyPr wrap="square" lIns="90000" tIns="90000" rIns="90000" bIns="90000" rtlCol="0" anchor="ctr">
            <a:noAutofit/>
          </a:bodyPr>
          <a:lstStyle/>
          <a:p>
            <a:pPr algn="ctr" rtl="1"/>
            <a:r>
              <a:rPr lang="ar-SA" sz="1100" dirty="0">
                <a:latin typeface="Arial" panose="020B0604020202020204" pitchFamily="34" charset="0"/>
                <a:cs typeface="Arial" panose="020B0604020202020204" pitchFamily="34" charset="0"/>
              </a:rPr>
              <a:t>النوع الاجتماعي</a:t>
            </a:r>
            <a:r>
              <a:rPr lang="en-US" sz="1100" dirty="0">
                <a:latin typeface="Arial" panose="020B0604020202020204" pitchFamily="34" charset="0"/>
                <a:cs typeface="Arial" panose="020B0604020202020204" pitchFamily="34" charset="0"/>
              </a:rPr>
              <a:t>"منحرف</a:t>
            </a:r>
            <a:r>
              <a:rPr lang="en-US" sz="1200" dirty="0">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1988CE26-C430-FC56-8B35-10ADA3218DBE}"/>
              </a:ext>
            </a:extLst>
          </p:cNvPr>
          <p:cNvSpPr txBox="1"/>
          <p:nvPr/>
        </p:nvSpPr>
        <p:spPr>
          <a:xfrm>
            <a:off x="5442798" y="3880068"/>
            <a:ext cx="1073447" cy="374914"/>
          </a:xfrm>
          <a:prstGeom prst="rect">
            <a:avLst/>
          </a:prstGeom>
          <a:noFill/>
          <a:ln>
            <a:noFill/>
          </a:ln>
        </p:spPr>
        <p:txBody>
          <a:bodyPr wrap="square" lIns="90000" tIns="90000" rIns="90000" bIns="90000" rtlCol="0" anchor="ctr">
            <a:noAutofit/>
          </a:bodyPr>
          <a:lstStyle/>
          <a:p>
            <a:pPr algn="r" rtl="1"/>
            <a:r>
              <a:rPr lang="en-US" sz="1100" dirty="0"/>
              <a:t>صح</a:t>
            </a:r>
            <a:r>
              <a:rPr lang="ar-SA" sz="1100" dirty="0"/>
              <a:t>ي</a:t>
            </a:r>
            <a:endParaRPr lang="en-US" sz="1100" dirty="0"/>
          </a:p>
        </p:txBody>
      </p:sp>
      <p:sp>
        <p:nvSpPr>
          <p:cNvPr id="4" name="TextBox 3">
            <a:extLst>
              <a:ext uri="{FF2B5EF4-FFF2-40B4-BE49-F238E27FC236}">
                <a16:creationId xmlns:a16="http://schemas.microsoft.com/office/drawing/2014/main" id="{9EB58BBB-4B10-45BB-0C3E-D9F16B4B89CE}"/>
              </a:ext>
            </a:extLst>
          </p:cNvPr>
          <p:cNvSpPr txBox="1"/>
          <p:nvPr/>
        </p:nvSpPr>
        <p:spPr>
          <a:xfrm>
            <a:off x="996287" y="715884"/>
            <a:ext cx="5254042"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الجلسة </a:t>
            </a:r>
            <a:r>
              <a:rPr lang="ar-SA"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٤</a:t>
            </a:r>
            <a:r>
              <a:rPr lang="en-US"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 كيف يمكنني أن أكون مسؤولاً وأستخدم السلطة بشكل مسؤول؟</a:t>
            </a:r>
          </a:p>
        </p:txBody>
      </p:sp>
      <p:sp>
        <p:nvSpPr>
          <p:cNvPr id="5" name="TextBox 4">
            <a:extLst>
              <a:ext uri="{FF2B5EF4-FFF2-40B4-BE49-F238E27FC236}">
                <a16:creationId xmlns:a16="http://schemas.microsoft.com/office/drawing/2014/main" id="{E21A8E91-5F72-C27F-FB13-8BF216E3E7FC}"/>
              </a:ext>
            </a:extLst>
          </p:cNvPr>
          <p:cNvSpPr txBox="1"/>
          <p:nvPr/>
        </p:nvSpPr>
        <p:spPr>
          <a:xfrm>
            <a:off x="996287" y="1417925"/>
            <a:ext cx="5254042" cy="261610"/>
          </a:xfrm>
          <a:prstGeom prst="rect">
            <a:avLst/>
          </a:prstGeom>
          <a:noFill/>
        </p:spPr>
        <p:txBody>
          <a:bodyPr wrap="square" rtlCol="0">
            <a:spAutoFit/>
          </a:bodyPr>
          <a:lstStyle/>
          <a:p>
            <a:pPr algn="r" rtl="1"/>
            <a:r>
              <a:rPr lang="en-US" sz="1100" b="1" dirty="0">
                <a:latin typeface="Calibri" panose="020F0502020204030204" pitchFamily="34" charset="0"/>
                <a:cs typeface="Calibri" panose="020F0502020204030204" pitchFamily="34" charset="0"/>
              </a:rPr>
              <a:t>عجلة ال</a:t>
            </a:r>
            <a:r>
              <a:rPr lang="ar-SA" sz="1100" b="1" dirty="0">
                <a:latin typeface="Calibri" panose="020F0502020204030204" pitchFamily="34" charset="0"/>
                <a:cs typeface="Calibri" panose="020F0502020204030204" pitchFamily="34" charset="0"/>
              </a:rPr>
              <a:t>قوة (السلطة)</a:t>
            </a:r>
            <a:endParaRPr lang="en-US" sz="1100" b="1"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1C36484D-CBD4-2571-9F9D-7BC12C5EDDFF}"/>
              </a:ext>
            </a:extLst>
          </p:cNvPr>
          <p:cNvSpPr/>
          <p:nvPr/>
        </p:nvSpPr>
        <p:spPr>
          <a:xfrm>
            <a:off x="4212150" y="2419467"/>
            <a:ext cx="1230648" cy="32987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Rectangle 7">
            <a:extLst>
              <a:ext uri="{FF2B5EF4-FFF2-40B4-BE49-F238E27FC236}">
                <a16:creationId xmlns:a16="http://schemas.microsoft.com/office/drawing/2014/main" id="{980BDD22-3246-F6B1-E4D3-07AA2BCBF040}"/>
              </a:ext>
            </a:extLst>
          </p:cNvPr>
          <p:cNvSpPr/>
          <p:nvPr/>
        </p:nvSpPr>
        <p:spPr>
          <a:xfrm>
            <a:off x="823501" y="3238719"/>
            <a:ext cx="1230648" cy="32987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Rectangle 8">
            <a:extLst>
              <a:ext uri="{FF2B5EF4-FFF2-40B4-BE49-F238E27FC236}">
                <a16:creationId xmlns:a16="http://schemas.microsoft.com/office/drawing/2014/main" id="{918BDF93-50BD-6CED-DE01-2091B25C6D66}"/>
              </a:ext>
            </a:extLst>
          </p:cNvPr>
          <p:cNvSpPr/>
          <p:nvPr/>
        </p:nvSpPr>
        <p:spPr>
          <a:xfrm>
            <a:off x="5246520" y="7003517"/>
            <a:ext cx="1230648" cy="32987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Rectangle 9">
            <a:extLst>
              <a:ext uri="{FF2B5EF4-FFF2-40B4-BE49-F238E27FC236}">
                <a16:creationId xmlns:a16="http://schemas.microsoft.com/office/drawing/2014/main" id="{C73CF6F8-890A-9680-2B08-DD5F5194696D}"/>
              </a:ext>
            </a:extLst>
          </p:cNvPr>
          <p:cNvSpPr/>
          <p:nvPr/>
        </p:nvSpPr>
        <p:spPr>
          <a:xfrm>
            <a:off x="1915511" y="7703178"/>
            <a:ext cx="1230648" cy="32987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Rectangle 10">
            <a:extLst>
              <a:ext uri="{FF2B5EF4-FFF2-40B4-BE49-F238E27FC236}">
                <a16:creationId xmlns:a16="http://schemas.microsoft.com/office/drawing/2014/main" id="{B1C00C07-F24D-A53C-6EB5-B3169E7092CF}"/>
              </a:ext>
            </a:extLst>
          </p:cNvPr>
          <p:cNvSpPr/>
          <p:nvPr/>
        </p:nvSpPr>
        <p:spPr>
          <a:xfrm>
            <a:off x="334440" y="5375279"/>
            <a:ext cx="899968" cy="32987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Rectangle 11">
            <a:extLst>
              <a:ext uri="{FF2B5EF4-FFF2-40B4-BE49-F238E27FC236}">
                <a16:creationId xmlns:a16="http://schemas.microsoft.com/office/drawing/2014/main" id="{97693DD9-3798-BD1E-09B6-2F4A137B1A83}"/>
              </a:ext>
            </a:extLst>
          </p:cNvPr>
          <p:cNvSpPr/>
          <p:nvPr/>
        </p:nvSpPr>
        <p:spPr>
          <a:xfrm>
            <a:off x="6093214" y="4783988"/>
            <a:ext cx="570364" cy="50132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Hexagon 13">
            <a:extLst>
              <a:ext uri="{FF2B5EF4-FFF2-40B4-BE49-F238E27FC236}">
                <a16:creationId xmlns:a16="http://schemas.microsoft.com/office/drawing/2014/main" id="{EE936B92-4073-E47E-D82A-F01915FBA96C}"/>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5" name="Hexagon 14">
            <a:extLst>
              <a:ext uri="{FF2B5EF4-FFF2-40B4-BE49-F238E27FC236}">
                <a16:creationId xmlns:a16="http://schemas.microsoft.com/office/drawing/2014/main" id="{786674B1-92CA-9BBE-E0D5-E11DEAFAA113}"/>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Hexagon 15">
            <a:extLst>
              <a:ext uri="{FF2B5EF4-FFF2-40B4-BE49-F238E27FC236}">
                <a16:creationId xmlns:a16="http://schemas.microsoft.com/office/drawing/2014/main" id="{727D8F74-D8D1-CFA0-94D0-0E20E5534D0D}"/>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7" name="Hexagon 16">
            <a:extLst>
              <a:ext uri="{FF2B5EF4-FFF2-40B4-BE49-F238E27FC236}">
                <a16:creationId xmlns:a16="http://schemas.microsoft.com/office/drawing/2014/main" id="{867FBD28-B1FB-DC8D-C192-C6056D820488}"/>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8" name="Hexagon 17">
            <a:extLst>
              <a:ext uri="{FF2B5EF4-FFF2-40B4-BE49-F238E27FC236}">
                <a16:creationId xmlns:a16="http://schemas.microsoft.com/office/drawing/2014/main" id="{1DA4F9EC-DC01-983C-42F2-CC93F039D95A}"/>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9" name="Hexagon 18">
            <a:extLst>
              <a:ext uri="{FF2B5EF4-FFF2-40B4-BE49-F238E27FC236}">
                <a16:creationId xmlns:a16="http://schemas.microsoft.com/office/drawing/2014/main" id="{49306B6B-B451-F0C9-BF13-909BF98A48AB}"/>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4137393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6536E1-4D85-6360-ECDE-F8784F743E2D}"/>
              </a:ext>
            </a:extLst>
          </p:cNvPr>
          <p:cNvSpPr txBox="1"/>
          <p:nvPr/>
        </p:nvSpPr>
        <p:spPr>
          <a:xfrm>
            <a:off x="996287" y="1864574"/>
            <a:ext cx="5254042" cy="430887"/>
          </a:xfrm>
          <a:prstGeom prst="rect">
            <a:avLst/>
          </a:prstGeom>
          <a:noFill/>
        </p:spPr>
        <p:txBody>
          <a:bodyPr wrap="square" rtlCol="0">
            <a:spAutoFit/>
          </a:bodyPr>
          <a:lstStyle/>
          <a:p>
            <a:pPr algn="r" rtl="1"/>
            <a:r>
              <a:rPr lang="en-US" sz="1100" dirty="0">
                <a:latin typeface="Calibri" panose="020F0502020204030204" pitchFamily="34" charset="0"/>
                <a:cs typeface="Calibri" panose="020F0502020204030204" pitchFamily="34" charset="0"/>
              </a:rPr>
              <a:t>راجع علامات التوتر </a:t>
            </a:r>
            <a:r>
              <a:rPr lang="ar-SA" sz="1100" dirty="0">
                <a:latin typeface="Calibri" panose="020F0502020204030204" pitchFamily="34" charset="0"/>
                <a:cs typeface="Calibri" panose="020F0502020204030204" pitchFamily="34" charset="0"/>
              </a:rPr>
              <a:t>وقم بوضع دائرة حول العلامات </a:t>
            </a:r>
            <a:r>
              <a:rPr lang="en-GB" sz="1100" dirty="0">
                <a:latin typeface="Calibri" panose="020F0502020204030204" pitchFamily="34" charset="0"/>
                <a:cs typeface="Calibri" panose="020F0502020204030204" pitchFamily="34" charset="0"/>
              </a:rPr>
              <a:t>التي </a:t>
            </a:r>
            <a:r>
              <a:rPr lang="ar-SA" sz="1100" dirty="0">
                <a:latin typeface="Calibri" panose="020F0502020204030204" pitchFamily="34" charset="0"/>
                <a:cs typeface="Calibri" panose="020F0502020204030204" pitchFamily="34" charset="0"/>
              </a:rPr>
              <a:t>تُظهرها </a:t>
            </a:r>
            <a:r>
              <a:rPr lang="en-GB" sz="1100" dirty="0">
                <a:latin typeface="Calibri" panose="020F0502020204030204" pitchFamily="34" charset="0"/>
                <a:cs typeface="Calibri" panose="020F0502020204030204" pitchFamily="34" charset="0"/>
              </a:rPr>
              <a:t>في بعض الأحيان أو بانتظام</a:t>
            </a:r>
          </a:p>
          <a:p>
            <a:pPr algn="r" rtl="1"/>
            <a:endParaRPr lang="en-US" sz="1100" dirty="0"/>
          </a:p>
        </p:txBody>
      </p:sp>
      <p:graphicFrame>
        <p:nvGraphicFramePr>
          <p:cNvPr id="3" name="Table 2">
            <a:extLst>
              <a:ext uri="{FF2B5EF4-FFF2-40B4-BE49-F238E27FC236}">
                <a16:creationId xmlns:a16="http://schemas.microsoft.com/office/drawing/2014/main" id="{A59FFA9C-DA97-E2AA-895B-1A3DCEB4CEEC}"/>
              </a:ext>
            </a:extLst>
          </p:cNvPr>
          <p:cNvGraphicFramePr>
            <a:graphicFrameLocks noGrp="1"/>
          </p:cNvGraphicFramePr>
          <p:nvPr>
            <p:extLst>
              <p:ext uri="{D42A27DB-BD31-4B8C-83A1-F6EECF244321}">
                <p14:modId xmlns:p14="http://schemas.microsoft.com/office/powerpoint/2010/main" val="1381159581"/>
              </p:ext>
            </p:extLst>
          </p:nvPr>
        </p:nvGraphicFramePr>
        <p:xfrm>
          <a:off x="996287" y="2315653"/>
          <a:ext cx="5254042" cy="5077968"/>
        </p:xfrm>
        <a:graphic>
          <a:graphicData uri="http://schemas.openxmlformats.org/drawingml/2006/table">
            <a:tbl>
              <a:tblPr firstRow="1" firstCol="1" bandRow="1">
                <a:tableStyleId>{5940675A-B579-460E-94D1-54222C63F5DA}</a:tableStyleId>
              </a:tblPr>
              <a:tblGrid>
                <a:gridCol w="2600302">
                  <a:extLst>
                    <a:ext uri="{9D8B030D-6E8A-4147-A177-3AD203B41FA5}">
                      <a16:colId xmlns:a16="http://schemas.microsoft.com/office/drawing/2014/main" val="2771074702"/>
                    </a:ext>
                  </a:extLst>
                </a:gridCol>
                <a:gridCol w="2653740">
                  <a:extLst>
                    <a:ext uri="{9D8B030D-6E8A-4147-A177-3AD203B41FA5}">
                      <a16:colId xmlns:a16="http://schemas.microsoft.com/office/drawing/2014/main" val="151308464"/>
                    </a:ext>
                  </a:extLst>
                </a:gridCol>
              </a:tblGrid>
              <a:tr h="229416">
                <a:tc>
                  <a:txBody>
                    <a:bodyPr/>
                    <a:lstStyle/>
                    <a:p>
                      <a:pPr marL="0" marR="0" lvl="0" indent="0" algn="r" defTabSz="685800" rtl="1" eaLnBrk="1" fontAlgn="auto" latinLnBrk="0" hangingPunct="1">
                        <a:lnSpc>
                          <a:spcPct val="100000"/>
                        </a:lnSpc>
                        <a:spcBef>
                          <a:spcPts val="0"/>
                        </a:spcBef>
                        <a:spcAft>
                          <a:spcPts val="0"/>
                        </a:spcAft>
                        <a:buClrTx/>
                        <a:buSzTx/>
                        <a:buFont typeface="Symbol" panose="05050102010706020507" pitchFamily="18" charset="2"/>
                        <a:buNone/>
                        <a:tabLst/>
                        <a:defRPr/>
                      </a:pPr>
                      <a:r>
                        <a:rPr lang="ar-SA" sz="1100" b="1" dirty="0">
                          <a:solidFill>
                            <a:schemeClr val="tx1"/>
                          </a:solidFill>
                          <a:effectLst/>
                          <a:latin typeface="Calibri" panose="020F0502020204030204" pitchFamily="34" charset="0"/>
                          <a:cs typeface="Calibri" panose="020F0502020204030204" pitchFamily="34" charset="0"/>
                        </a:rPr>
                        <a:t>جسدية</a:t>
                      </a:r>
                      <a:r>
                        <a:rPr lang="en-AU" sz="1100" b="1" dirty="0">
                          <a:solidFill>
                            <a:schemeClr val="tx1"/>
                          </a:solidFill>
                          <a:effectLst/>
                          <a:latin typeface="Calibri" panose="020F0502020204030204" pitchFamily="34" charset="0"/>
                          <a:cs typeface="Calibri" panose="020F0502020204030204" pitchFamily="34" charset="0"/>
                        </a:rPr>
                        <a:t> </a:t>
                      </a:r>
                      <a:r>
                        <a:rPr lang="ar-SA" sz="1100" b="1" dirty="0">
                          <a:solidFill>
                            <a:schemeClr val="tx1"/>
                          </a:solidFill>
                          <a:effectLst/>
                          <a:latin typeface="Calibri" panose="020F0502020204030204" pitchFamily="34" charset="0"/>
                          <a:cs typeface="Calibri" panose="020F0502020204030204" pitchFamily="34" charset="0"/>
                        </a:rPr>
                        <a:t>(</a:t>
                      </a:r>
                      <a:r>
                        <a:rPr lang="en-AU" sz="1100" b="1" dirty="0">
                          <a:solidFill>
                            <a:schemeClr val="tx1"/>
                          </a:solidFill>
                          <a:effectLst/>
                          <a:latin typeface="Calibri" panose="020F0502020204030204" pitchFamily="34" charset="0"/>
                          <a:cs typeface="Calibri" panose="020F0502020204030204" pitchFamily="34" charset="0"/>
                        </a:rPr>
                        <a:t>ردود فعلنا الجسدية</a:t>
                      </a:r>
                      <a:r>
                        <a:rPr lang="ar-SA" sz="1100" b="1" dirty="0">
                          <a:solidFill>
                            <a:schemeClr val="tx1"/>
                          </a:solidFill>
                          <a:effectLst/>
                          <a:latin typeface="Calibri" panose="020F0502020204030204" pitchFamily="34" charset="0"/>
                          <a:cs typeface="Calibri" panose="020F0502020204030204" pitchFamily="34" charset="0"/>
                        </a:rPr>
                        <a:t>)</a:t>
                      </a:r>
                      <a:endParaRPr lang="en-BE" sz="1100" b="1">
                        <a:solidFill>
                          <a:schemeClr val="tx1"/>
                        </a:solidFill>
                        <a:effectLst/>
                        <a:latin typeface="Calibri" panose="020F0502020204030204" pitchFamily="34" charset="0"/>
                        <a:cs typeface="Calibri" panose="020F050202020403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r" defTabSz="685800" rtl="1" eaLnBrk="1" fontAlgn="auto" latinLnBrk="0" hangingPunct="1">
                        <a:lnSpc>
                          <a:spcPct val="100000"/>
                        </a:lnSpc>
                        <a:spcBef>
                          <a:spcPts val="0"/>
                        </a:spcBef>
                        <a:spcAft>
                          <a:spcPts val="0"/>
                        </a:spcAft>
                        <a:buClrTx/>
                        <a:buSzTx/>
                        <a:buFont typeface="Symbol" panose="05050102010706020507" pitchFamily="18" charset="2"/>
                        <a:buNone/>
                        <a:tabLst/>
                        <a:defRPr/>
                      </a:pPr>
                      <a:r>
                        <a:rPr lang="ar-SA" sz="1100" b="1" dirty="0">
                          <a:solidFill>
                            <a:schemeClr val="tx1"/>
                          </a:solidFill>
                          <a:effectLst/>
                          <a:latin typeface="Calibri" panose="020F0502020204030204" pitchFamily="34" charset="0"/>
                          <a:cs typeface="Calibri" panose="020F0502020204030204" pitchFamily="34" charset="0"/>
                        </a:rPr>
                        <a:t>إدراكية (أفكارنا وجهودنا للفهم)</a:t>
                      </a:r>
                      <a:endParaRPr lang="en-BE" sz="1100" b="1">
                        <a:solidFill>
                          <a:schemeClr val="tx1"/>
                        </a:solidFill>
                        <a:effectLst/>
                        <a:latin typeface="Calibri" panose="020F0502020204030204" pitchFamily="34" charset="0"/>
                        <a:cs typeface="Calibri" panose="020F050202020403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98962384"/>
                  </a:ext>
                </a:extLst>
              </a:tr>
              <a:tr h="3354600">
                <a:tc>
                  <a:txBody>
                    <a:bodyPr/>
                    <a:lstStyle/>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الصداع</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عسر الهضم</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خفقان القلب</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ضيق التنفس</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الشعور بالمرض</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تشنجات العضلات</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التعب</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أوجاع أو آلام غامضة</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تهيج الجلد أو الطفح الجلدي</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القابلية للحساسية</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التعرق المفرط</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قبضة اليد أو الفك المشدود</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ar-SA" sz="1100" dirty="0">
                          <a:effectLst/>
                          <a:latin typeface="Calibri" panose="020F0502020204030204" pitchFamily="34" charset="0"/>
                          <a:cs typeface="Calibri" panose="020F0502020204030204" pitchFamily="34" charset="0"/>
                        </a:rPr>
                        <a:t>ال</a:t>
                      </a:r>
                      <a:r>
                        <a:rPr lang="en-AU" sz="1100" dirty="0">
                          <a:effectLst/>
                          <a:latin typeface="Calibri" panose="020F0502020204030204" pitchFamily="34" charset="0"/>
                          <a:cs typeface="Calibri" panose="020F0502020204030204" pitchFamily="34" charset="0"/>
                        </a:rPr>
                        <a:t>إغماء</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نزلات البرد المتكررة والإنفلونزا أو التهابات أخرى</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تكرار مرض سابق</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إمساك أو إسهال</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زيادة الوزن أو فقدانه بسرعة</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التعب الممتد</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شكاوى جسدية متكررة</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اضطرابات النوم</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تغيرات الشهية</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غثيان ، اضطرابات معدية معوية</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التعرق والرعشة</a:t>
                      </a:r>
                      <a:endParaRPr lang="en-BE" sz="1100">
                        <a:effectLst/>
                        <a:latin typeface="Calibri" panose="020F0502020204030204" pitchFamily="34" charset="0"/>
                        <a:cs typeface="Calibri" panose="020F0502020204030204" pitchFamily="34" charset="0"/>
                      </a:endParaRPr>
                    </a:p>
                    <a:p>
                      <a:pPr marL="171450" lvl="0" indent="-171450" algn="r" rtl="1">
                        <a:lnSpc>
                          <a:spcPct val="120000"/>
                        </a:lnSpc>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الضعف والدوخة</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ارتعاش / ضعف العضلات</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ارتفاع ضربات القلب والتنفس</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حركات غير منسقة</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التعب الشديد / الإرهاق</a:t>
                      </a:r>
                      <a:endParaRPr lang="en-BE" sz="1100">
                        <a:effectLst/>
                        <a:latin typeface="Calibri" panose="020F0502020204030204" pitchFamily="34" charset="0"/>
                        <a:cs typeface="Calibri" panose="020F050202020403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مشاكل القرار / الأولويات</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فقدان التركيز </a:t>
                      </a:r>
                      <a:r>
                        <a:rPr lang="ar-SA" sz="1100" dirty="0">
                          <a:effectLst/>
                          <a:latin typeface="Calibri" panose="020F0502020204030204" pitchFamily="34" charset="0"/>
                          <a:cs typeface="Calibri" panose="020F0502020204030204" pitchFamily="34" charset="0"/>
                        </a:rPr>
                        <a:t>، التشتت</a:t>
                      </a:r>
                      <a:r>
                        <a:rPr lang="en-AU" sz="1100" dirty="0">
                          <a:effectLst/>
                          <a:latin typeface="Calibri" panose="020F0502020204030204" pitchFamily="34" charset="0"/>
                          <a:cs typeface="Calibri" panose="020F0502020204030204" pitchFamily="34" charset="0"/>
                        </a:rPr>
                        <a:t> بسهولة</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AU" sz="1100" dirty="0">
                          <a:effectLst/>
                          <a:latin typeface="Calibri" panose="020F0502020204030204" pitchFamily="34" charset="0"/>
                          <a:cs typeface="Calibri" panose="020F0502020204030204" pitchFamily="34" charset="0"/>
                        </a:rPr>
                        <a:t>رؤية </a:t>
                      </a:r>
                      <a:r>
                        <a:rPr lang="ar-SA" sz="1100" dirty="0">
                          <a:effectLst/>
                          <a:latin typeface="Calibri" panose="020F0502020204030204" pitchFamily="34" charset="0"/>
                          <a:cs typeface="Calibri" panose="020F0502020204030204" pitchFamily="34" charset="0"/>
                        </a:rPr>
                        <a:t>ضيقة</a:t>
                      </a:r>
                      <a:r>
                        <a:rPr lang="en-AU" sz="1100" dirty="0">
                          <a:effectLst/>
                          <a:latin typeface="Calibri" panose="020F0502020204030204" pitchFamily="34" charset="0"/>
                          <a:cs typeface="Calibri" panose="020F0502020204030204" pitchFamily="34" charset="0"/>
                        </a:rPr>
                        <a:t> /</a:t>
                      </a:r>
                      <a:r>
                        <a:rPr lang="en-GB" sz="1100" dirty="0">
                          <a:effectLst/>
                          <a:latin typeface="Calibri" panose="020F0502020204030204" pitchFamily="34" charset="0"/>
                          <a:cs typeface="Calibri" panose="020F0502020204030204" pitchFamily="34" charset="0"/>
                        </a:rPr>
                        <a:t>أفكار </a:t>
                      </a:r>
                      <a:r>
                        <a:rPr lang="ar-SA" sz="1100" dirty="0">
                          <a:effectLst/>
                          <a:latin typeface="Calibri" panose="020F0502020204030204" pitchFamily="34" charset="0"/>
                          <a:cs typeface="Calibri" panose="020F0502020204030204" pitchFamily="34" charset="0"/>
                        </a:rPr>
                        <a:t>مقيدة</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أحلام مزعجة أو كوابيس</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ar-SA" sz="1100" dirty="0">
                          <a:effectLst/>
                          <a:latin typeface="Calibri" panose="020F0502020204030204" pitchFamily="34" charset="0"/>
                          <a:cs typeface="Calibri" panose="020F0502020204030204" pitchFamily="34" charset="0"/>
                        </a:rPr>
                        <a:t>ال</a:t>
                      </a:r>
                      <a:r>
                        <a:rPr lang="en-AU" sz="1100" dirty="0">
                          <a:effectLst/>
                          <a:latin typeface="Calibri" panose="020F0502020204030204" pitchFamily="34" charset="0"/>
                          <a:cs typeface="Calibri" panose="020F0502020204030204" pitchFamily="34" charset="0"/>
                        </a:rPr>
                        <a:t>قلق</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تفكير مشوش</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ارتكاب الأخطاء</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ar-SA" sz="1100" dirty="0">
                          <a:effectLst/>
                          <a:latin typeface="Calibri" panose="020F0502020204030204" pitchFamily="34" charset="0"/>
                          <a:cs typeface="Calibri" panose="020F0502020204030204" pitchFamily="34" charset="0"/>
                        </a:rPr>
                        <a:t>قلة</a:t>
                      </a:r>
                      <a:r>
                        <a:rPr lang="en-AU" sz="1100" dirty="0">
                          <a:effectLst/>
                          <a:latin typeface="Calibri" panose="020F0502020204030204" pitchFamily="34" charset="0"/>
                          <a:cs typeface="Calibri" panose="020F0502020204030204" pitchFamily="34" charset="0"/>
                        </a:rPr>
                        <a:t> </a:t>
                      </a:r>
                      <a:r>
                        <a:rPr lang="ar-SA" sz="1100" dirty="0">
                          <a:effectLst/>
                          <a:latin typeface="Calibri" panose="020F0502020204030204" pitchFamily="34" charset="0"/>
                          <a:cs typeface="Calibri" panose="020F0502020204030204" pitchFamily="34" charset="0"/>
                        </a:rPr>
                        <a:t>ال</a:t>
                      </a:r>
                      <a:r>
                        <a:rPr lang="en-AU" sz="1100" dirty="0">
                          <a:effectLst/>
                          <a:latin typeface="Calibri" panose="020F0502020204030204" pitchFamily="34" charset="0"/>
                          <a:cs typeface="Calibri" panose="020F0502020204030204" pitchFamily="34" charset="0"/>
                        </a:rPr>
                        <a:t>بديهية</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قل</a:t>
                      </a:r>
                      <a:r>
                        <a:rPr lang="ar-SA" sz="1100" dirty="0">
                          <a:effectLst/>
                          <a:latin typeface="Calibri" panose="020F0502020204030204" pitchFamily="34" charset="0"/>
                          <a:cs typeface="Calibri" panose="020F0502020204030204" pitchFamily="34" charset="0"/>
                        </a:rPr>
                        <a:t>ة</a:t>
                      </a:r>
                      <a:r>
                        <a:rPr lang="en-AU" sz="1100" dirty="0">
                          <a:effectLst/>
                          <a:latin typeface="Calibri" panose="020F0502020204030204" pitchFamily="34" charset="0"/>
                          <a:cs typeface="Calibri" panose="020F0502020204030204" pitchFamily="34" charset="0"/>
                        </a:rPr>
                        <a:t> </a:t>
                      </a:r>
                      <a:r>
                        <a:rPr lang="ar-SA" sz="1100" dirty="0">
                          <a:effectLst/>
                          <a:latin typeface="Calibri" panose="020F0502020204030204" pitchFamily="34" charset="0"/>
                          <a:cs typeface="Calibri" panose="020F0502020204030204" pitchFamily="34" charset="0"/>
                        </a:rPr>
                        <a:t>ال</a:t>
                      </a:r>
                      <a:r>
                        <a:rPr lang="en-AU" sz="1100" dirty="0">
                          <a:effectLst/>
                          <a:latin typeface="Calibri" panose="020F0502020204030204" pitchFamily="34" charset="0"/>
                          <a:cs typeface="Calibri" panose="020F0502020204030204" pitchFamily="34" charset="0"/>
                        </a:rPr>
                        <a:t>حساسية</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الأفكار السلبية المستمرة</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ضعف الحكم</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مزيد من التفكير على المدى القصير</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tabLst>
                          <a:tab pos="457200" algn="l"/>
                        </a:tabLst>
                      </a:pPr>
                      <a:r>
                        <a:rPr lang="en-AU" sz="1100" dirty="0">
                          <a:effectLst/>
                          <a:latin typeface="Calibri" panose="020F0502020204030204" pitchFamily="34" charset="0"/>
                          <a:cs typeface="Calibri" panose="020F0502020204030204" pitchFamily="34" charset="0"/>
                        </a:rPr>
                        <a:t>قرارات متسرعة</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ar-SA" sz="1100" dirty="0">
                          <a:effectLst/>
                          <a:latin typeface="Calibri" panose="020F0502020204030204" pitchFamily="34" charset="0"/>
                          <a:cs typeface="Calibri" panose="020F0502020204030204" pitchFamily="34" charset="0"/>
                        </a:rPr>
                        <a:t>ال</a:t>
                      </a:r>
                      <a:r>
                        <a:rPr lang="en-GB" sz="1100" dirty="0">
                          <a:effectLst/>
                          <a:latin typeface="Calibri" panose="020F0502020204030204" pitchFamily="34" charset="0"/>
                          <a:cs typeface="Calibri" panose="020F0502020204030204" pitchFamily="34" charset="0"/>
                        </a:rPr>
                        <a:t>تعب من التفكير</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التفكير المهووس</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زيادة التشتت / فقدان الاهتمام</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الشعور </a:t>
                      </a:r>
                      <a:r>
                        <a:rPr lang="ar-SA" sz="1100" dirty="0">
                          <a:effectLst/>
                          <a:latin typeface="Calibri" panose="020F0502020204030204" pitchFamily="34" charset="0"/>
                          <a:cs typeface="Calibri" panose="020F0502020204030204" pitchFamily="34" charset="0"/>
                        </a:rPr>
                        <a:t>بعدم الضرورة</a:t>
                      </a:r>
                      <a:r>
                        <a:rPr lang="en-GB" sz="1100" dirty="0">
                          <a:effectLst/>
                          <a:latin typeface="Calibri" panose="020F0502020204030204" pitchFamily="34" charset="0"/>
                          <a:cs typeface="Calibri" panose="020F0502020204030204" pitchFamily="34" charset="0"/>
                        </a:rPr>
                        <a:t>/ الهواجس</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تناقص التسامح مع الغموض</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تفكير صارم وغير مرن</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ar-SA" sz="1100" dirty="0">
                          <a:effectLst/>
                          <a:latin typeface="Calibri" panose="020F0502020204030204" pitchFamily="34" charset="0"/>
                          <a:cs typeface="Calibri" panose="020F0502020204030204" pitchFamily="34" charset="0"/>
                        </a:rPr>
                        <a:t>تدفق و تسابق الأفكار</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تباطأ التفكير</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مشاكل في الذاكرة</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ارتباك</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صعوبة اتخاذ القرارات</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صور دخيلة</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فقدان المنظور</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ذكريات متطفلة</a:t>
                      </a:r>
                      <a:endParaRPr lang="en-BE" sz="1100">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effectLst/>
                          <a:latin typeface="Calibri" panose="020F0502020204030204" pitchFamily="34" charset="0"/>
                          <a:cs typeface="Calibri" panose="020F0502020204030204" pitchFamily="34" charset="0"/>
                        </a:rPr>
                        <a:t>الانشغال بحدث</a:t>
                      </a:r>
                      <a:endParaRPr lang="en-BE" sz="1100">
                        <a:effectLst/>
                        <a:latin typeface="Calibri" panose="020F0502020204030204" pitchFamily="34" charset="0"/>
                        <a:ea typeface="MS Mincho" panose="02020609040205080304" pitchFamily="49" charset="-128"/>
                        <a:cs typeface="Calibri" panose="020F050202020403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286518709"/>
                  </a:ext>
                </a:extLst>
              </a:tr>
            </a:tbl>
          </a:graphicData>
        </a:graphic>
      </p:graphicFrame>
      <p:sp>
        <p:nvSpPr>
          <p:cNvPr id="5" name="TextBox 4">
            <a:extLst>
              <a:ext uri="{FF2B5EF4-FFF2-40B4-BE49-F238E27FC236}">
                <a16:creationId xmlns:a16="http://schemas.microsoft.com/office/drawing/2014/main" id="{7F018DDA-9070-6696-1ADB-C542D1C8A1F2}"/>
              </a:ext>
            </a:extLst>
          </p:cNvPr>
          <p:cNvSpPr txBox="1"/>
          <p:nvPr/>
        </p:nvSpPr>
        <p:spPr>
          <a:xfrm>
            <a:off x="996287" y="720625"/>
            <a:ext cx="5254042"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الجلسة </a:t>
            </a:r>
            <a:r>
              <a:rPr lang="ar-SA"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٥</a:t>
            </a:r>
            <a:r>
              <a:rPr lang="en-US" sz="1600" b="1" spc="300" dirty="0">
                <a:solidFill>
                  <a:schemeClr val="bg1"/>
                </a:solidFill>
                <a:highlight>
                  <a:srgbClr val="8D607A"/>
                </a:highlight>
                <a:latin typeface="Calibri" panose="020F0502020204030204" pitchFamily="34" charset="0"/>
                <a:ea typeface="Calibri"/>
                <a:cs typeface="Calibri" panose="020F0502020204030204" pitchFamily="34" charset="0"/>
                <a:sym typeface="Calibri"/>
              </a:rPr>
              <a:t>: كيف يمكنني التكيف مع مشاعري وضغط العمل؟</a:t>
            </a:r>
          </a:p>
        </p:txBody>
      </p:sp>
      <p:sp>
        <p:nvSpPr>
          <p:cNvPr id="6" name="TextBox 5">
            <a:extLst>
              <a:ext uri="{FF2B5EF4-FFF2-40B4-BE49-F238E27FC236}">
                <a16:creationId xmlns:a16="http://schemas.microsoft.com/office/drawing/2014/main" id="{33B00CA2-A824-9FCE-8239-4B715BF5A425}"/>
              </a:ext>
            </a:extLst>
          </p:cNvPr>
          <p:cNvSpPr txBox="1"/>
          <p:nvPr/>
        </p:nvSpPr>
        <p:spPr>
          <a:xfrm>
            <a:off x="996287" y="1417925"/>
            <a:ext cx="5254042" cy="261610"/>
          </a:xfrm>
          <a:prstGeom prst="rect">
            <a:avLst/>
          </a:prstGeom>
          <a:noFill/>
        </p:spPr>
        <p:txBody>
          <a:bodyPr wrap="square" rtlCol="0">
            <a:spAutoFit/>
          </a:bodyPr>
          <a:lstStyle/>
          <a:p>
            <a:pPr algn="r" rtl="1"/>
            <a:r>
              <a:rPr lang="en-GB" sz="1100" b="1" dirty="0">
                <a:latin typeface="Calibri" panose="020F0502020204030204" pitchFamily="34" charset="0"/>
                <a:cs typeface="Calibri" panose="020F0502020204030204" pitchFamily="34" charset="0"/>
              </a:rPr>
              <a:t>علامات التوتر</a:t>
            </a:r>
            <a:endParaRPr lang="en-US" sz="1100" b="1" spc="300" dirty="0">
              <a:latin typeface="Calibri" panose="020F0502020204030204" pitchFamily="34" charset="0"/>
              <a:cs typeface="Calibri" panose="020F0502020204030204" pitchFamily="34" charset="0"/>
            </a:endParaRPr>
          </a:p>
        </p:txBody>
      </p:sp>
      <p:sp>
        <p:nvSpPr>
          <p:cNvPr id="7" name="Hexagon 6">
            <a:extLst>
              <a:ext uri="{FF2B5EF4-FFF2-40B4-BE49-F238E27FC236}">
                <a16:creationId xmlns:a16="http://schemas.microsoft.com/office/drawing/2014/main" id="{CAF25EEE-7952-1AFE-4DC6-BCD30F6D89B1}"/>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Hexagon 7">
            <a:extLst>
              <a:ext uri="{FF2B5EF4-FFF2-40B4-BE49-F238E27FC236}">
                <a16:creationId xmlns:a16="http://schemas.microsoft.com/office/drawing/2014/main" id="{6B78AD1F-027A-309A-B5E3-6AF937EDCF6E}"/>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D1F94C31-BF8E-1CAE-A4C0-3619BD513D8C}"/>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Hexagon 9">
            <a:extLst>
              <a:ext uri="{FF2B5EF4-FFF2-40B4-BE49-F238E27FC236}">
                <a16:creationId xmlns:a16="http://schemas.microsoft.com/office/drawing/2014/main" id="{66B30BE3-9E4D-712A-20D9-1ACEDE99B540}"/>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Hexagon 10">
            <a:extLst>
              <a:ext uri="{FF2B5EF4-FFF2-40B4-BE49-F238E27FC236}">
                <a16:creationId xmlns:a16="http://schemas.microsoft.com/office/drawing/2014/main" id="{6602C6ED-330D-4BB2-BBAD-D8B2960DD3FE}"/>
              </a:ext>
            </a:extLst>
          </p:cNvPr>
          <p:cNvSpPr/>
          <p:nvPr/>
        </p:nvSpPr>
        <p:spPr>
          <a:xfrm rot="1782986">
            <a:off x="286724" y="215249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Hexagon 11">
            <a:extLst>
              <a:ext uri="{FF2B5EF4-FFF2-40B4-BE49-F238E27FC236}">
                <a16:creationId xmlns:a16="http://schemas.microsoft.com/office/drawing/2014/main" id="{E81EC06E-7A4C-5841-745F-ACA4EAFA3389}"/>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51262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59FFA9C-DA97-E2AA-895B-1A3DCEB4CEEC}"/>
              </a:ext>
            </a:extLst>
          </p:cNvPr>
          <p:cNvGraphicFramePr>
            <a:graphicFrameLocks noGrp="1"/>
          </p:cNvGraphicFramePr>
          <p:nvPr>
            <p:extLst>
              <p:ext uri="{D42A27DB-BD31-4B8C-83A1-F6EECF244321}">
                <p14:modId xmlns:p14="http://schemas.microsoft.com/office/powerpoint/2010/main" val="4272606775"/>
              </p:ext>
            </p:extLst>
          </p:nvPr>
        </p:nvGraphicFramePr>
        <p:xfrm>
          <a:off x="1020443" y="699799"/>
          <a:ext cx="5254042" cy="6327965"/>
        </p:xfrm>
        <a:graphic>
          <a:graphicData uri="http://schemas.openxmlformats.org/drawingml/2006/table">
            <a:tbl>
              <a:tblPr firstRow="1" firstCol="1" bandRow="1">
                <a:tableStyleId>{5940675A-B579-460E-94D1-54222C63F5DA}</a:tableStyleId>
              </a:tblPr>
              <a:tblGrid>
                <a:gridCol w="2600302">
                  <a:extLst>
                    <a:ext uri="{9D8B030D-6E8A-4147-A177-3AD203B41FA5}">
                      <a16:colId xmlns:a16="http://schemas.microsoft.com/office/drawing/2014/main" val="2771074702"/>
                    </a:ext>
                  </a:extLst>
                </a:gridCol>
                <a:gridCol w="2653740">
                  <a:extLst>
                    <a:ext uri="{9D8B030D-6E8A-4147-A177-3AD203B41FA5}">
                      <a16:colId xmlns:a16="http://schemas.microsoft.com/office/drawing/2014/main" val="151308464"/>
                    </a:ext>
                  </a:extLst>
                </a:gridCol>
              </a:tblGrid>
              <a:tr h="297745">
                <a:tc>
                  <a:txBody>
                    <a:bodyPr/>
                    <a:lstStyle/>
                    <a:p>
                      <a:pPr algn="r" rtl="1"/>
                      <a:r>
                        <a:rPr lang="en-GB" sz="1100" b="1" dirty="0">
                          <a:solidFill>
                            <a:schemeClr val="tx1"/>
                          </a:solidFill>
                          <a:effectLst/>
                          <a:latin typeface="Calibri" panose="020F0502020204030204" pitchFamily="34" charset="0"/>
                          <a:cs typeface="Calibri" panose="020F0502020204030204" pitchFamily="34" charset="0"/>
                        </a:rPr>
                        <a:t>عاطفي</a:t>
                      </a:r>
                      <a:r>
                        <a:rPr lang="ar-SA" sz="1100" b="1" dirty="0">
                          <a:solidFill>
                            <a:schemeClr val="tx1"/>
                          </a:solidFill>
                          <a:effectLst/>
                          <a:latin typeface="Calibri" panose="020F0502020204030204" pitchFamily="34" charset="0"/>
                          <a:cs typeface="Calibri" panose="020F0502020204030204" pitchFamily="34" charset="0"/>
                        </a:rPr>
                        <a:t>ة (</a:t>
                      </a:r>
                      <a:r>
                        <a:rPr lang="en-GB" sz="1100" b="1" dirty="0">
                          <a:solidFill>
                            <a:schemeClr val="tx1"/>
                          </a:solidFill>
                          <a:effectLst/>
                          <a:latin typeface="Calibri" panose="020F0502020204030204" pitchFamily="34" charset="0"/>
                          <a:cs typeface="Calibri" panose="020F0502020204030204" pitchFamily="34" charset="0"/>
                        </a:rPr>
                        <a:t>مشاعرنا</a:t>
                      </a:r>
                      <a:r>
                        <a:rPr lang="ar-SA" sz="1100" b="1" dirty="0">
                          <a:solidFill>
                            <a:schemeClr val="tx1"/>
                          </a:solidFill>
                          <a:effectLst/>
                          <a:latin typeface="Calibri" panose="020F0502020204030204" pitchFamily="34" charset="0"/>
                          <a:cs typeface="Calibri" panose="020F0502020204030204" pitchFamily="34" charset="0"/>
                        </a:rPr>
                        <a:t>)</a:t>
                      </a:r>
                      <a:endParaRPr lang="en-BE" sz="1100" b="1">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r" rtl="1">
                        <a:lnSpc>
                          <a:spcPct val="120000"/>
                        </a:lnSpc>
                      </a:pPr>
                      <a:r>
                        <a:rPr lang="en-GB" sz="1100" b="1" dirty="0">
                          <a:solidFill>
                            <a:schemeClr val="tx1"/>
                          </a:solidFill>
                          <a:effectLst/>
                          <a:latin typeface="Calibri" panose="020F0502020204030204" pitchFamily="34" charset="0"/>
                          <a:cs typeface="Calibri" panose="020F0502020204030204" pitchFamily="34" charset="0"/>
                        </a:rPr>
                        <a:t>سلوك</a:t>
                      </a:r>
                      <a:r>
                        <a:rPr lang="ar-SA" sz="1100" b="1" dirty="0">
                          <a:solidFill>
                            <a:schemeClr val="tx1"/>
                          </a:solidFill>
                          <a:effectLst/>
                          <a:latin typeface="Calibri" panose="020F0502020204030204" pitchFamily="34" charset="0"/>
                          <a:cs typeface="Calibri" panose="020F0502020204030204" pitchFamily="34" charset="0"/>
                        </a:rPr>
                        <a:t>ية ( أفعالنا)</a:t>
                      </a:r>
                      <a:endParaRPr lang="en-BE" sz="1100" b="1">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25515787"/>
                  </a:ext>
                </a:extLst>
              </a:tr>
              <a:tr h="4005314">
                <a:tc>
                  <a:txBody>
                    <a:bodyPr/>
                    <a:lstStyle/>
                    <a:p>
                      <a:pPr marL="171450" lvl="0" indent="-171450" algn="r" rtl="1">
                        <a:buFont typeface="Arial" panose="020B0604020202020204" pitchFamily="34" charset="0"/>
                        <a:buChar char="•"/>
                      </a:pPr>
                      <a:r>
                        <a:rPr lang="ar-SA" sz="1100" dirty="0">
                          <a:solidFill>
                            <a:schemeClr val="tx1"/>
                          </a:solidFill>
                          <a:effectLst/>
                          <a:latin typeface="Calibri" panose="020F0502020204030204" pitchFamily="34" charset="0"/>
                          <a:cs typeface="Calibri" panose="020F0502020204030204" pitchFamily="34" charset="0"/>
                        </a:rPr>
                        <a:t>ال</a:t>
                      </a:r>
                      <a:r>
                        <a:rPr lang="en-GB" sz="1100" dirty="0">
                          <a:solidFill>
                            <a:schemeClr val="tx1"/>
                          </a:solidFill>
                          <a:effectLst/>
                          <a:latin typeface="Calibri" panose="020F0502020204030204" pitchFamily="34" charset="0"/>
                          <a:cs typeface="Calibri" panose="020F0502020204030204" pitchFamily="34" charset="0"/>
                        </a:rPr>
                        <a:t>قلق</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الشعور بالغربة عن الآخرين</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الرغبة في أن تكون وحيدا</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السلبية / السخرية</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الشك / جنون العظمة</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الاكتئاب / الحزن المزمن</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الشعور بالضغط / الإرهاق</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lnSpc>
                          <a:spcPct val="120000"/>
                        </a:lnSpc>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تناقص المتعة</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تغير العواطف بسرعة</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الخدر والقلق والخوف</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اللوم الذاتي والعار</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البهجة ، فرح الناجين</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الغضب والحزن</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العجز / الشعور بالإرهاق</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الانفصال والشعور بعدم الواقعية</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الارتباك</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ar-SA" sz="1100" dirty="0">
                          <a:solidFill>
                            <a:schemeClr val="tx1"/>
                          </a:solidFill>
                          <a:effectLst/>
                          <a:latin typeface="Calibri" panose="020F0502020204030204" pitchFamily="34" charset="0"/>
                          <a:cs typeface="Calibri" panose="020F0502020204030204" pitchFamily="34" charset="0"/>
                        </a:rPr>
                        <a:t>ال</a:t>
                      </a:r>
                      <a:r>
                        <a:rPr lang="en-GB" sz="1100" dirty="0">
                          <a:solidFill>
                            <a:schemeClr val="tx1"/>
                          </a:solidFill>
                          <a:effectLst/>
                          <a:latin typeface="Calibri" panose="020F0502020204030204" pitchFamily="34" charset="0"/>
                          <a:cs typeface="Calibri" panose="020F0502020204030204" pitchFamily="34" charset="0"/>
                        </a:rPr>
                        <a:t>خدر</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الشعور بالخروج عن السيطرة</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تقلبات المزاج والشعور بعدم الاستقرار</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القلق والخوف من التكرار</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التهيج والعداء</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الهشاشة والشعور بالضعف</a:t>
                      </a:r>
                      <a:endParaRPr lang="en-BE" sz="110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التهيج</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الغضب</a:t>
                      </a:r>
                      <a:r>
                        <a:rPr lang="ar-SA" sz="1100" dirty="0">
                          <a:solidFill>
                            <a:schemeClr val="tx1"/>
                          </a:solidFill>
                          <a:effectLst/>
                          <a:latin typeface="Calibri" panose="020F0502020204030204" pitchFamily="34" charset="0"/>
                          <a:cs typeface="Calibri" panose="020F0502020204030204" pitchFamily="34" charset="0"/>
                        </a:rPr>
                        <a:t> من النزوح</a:t>
                      </a:r>
                      <a:r>
                        <a:rPr lang="en-GB" sz="1100" dirty="0">
                          <a:solidFill>
                            <a:schemeClr val="tx1"/>
                          </a:solidFill>
                          <a:effectLst/>
                          <a:latin typeface="Calibri" panose="020F0502020204030204" pitchFamily="34" charset="0"/>
                          <a:cs typeface="Calibri" panose="020F0502020204030204" pitchFamily="34" charset="0"/>
                        </a:rPr>
                        <a:t> وإلقاء اللوم على الآخرين</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عدم الرغبة في بدء / إنهاء المشاريع</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الانسحاب الاجتماعي</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الغياب</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عدم الرغبة / رفض أخذ إجازة</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تعاطي المخدرات ، التطبيب الذاتي</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lnSpc>
                          <a:spcPct val="120000"/>
                        </a:lnSpc>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تجاهل السلامة / السلوك المحفوف بالمخاطر</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جفل ردة فعل / تململ</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اضطرابات النوم والشهية</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صعوبة التعبير عن النفس</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الحجج</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ar-SA" sz="1100" dirty="0">
                          <a:solidFill>
                            <a:schemeClr val="tx1"/>
                          </a:solidFill>
                          <a:effectLst/>
                          <a:latin typeface="Calibri" panose="020F0502020204030204" pitchFamily="34" charset="0"/>
                          <a:cs typeface="Calibri" panose="020F0502020204030204" pitchFamily="34" charset="0"/>
                        </a:rPr>
                        <a:t>ال</a:t>
                      </a:r>
                      <a:r>
                        <a:rPr lang="en-GB" sz="1100" dirty="0">
                          <a:solidFill>
                            <a:schemeClr val="tx1"/>
                          </a:solidFill>
                          <a:effectLst/>
                          <a:latin typeface="Calibri" panose="020F0502020204030204" pitchFamily="34" charset="0"/>
                          <a:cs typeface="Calibri" panose="020F0502020204030204" pitchFamily="34" charset="0"/>
                        </a:rPr>
                        <a:t>انسحاب</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النكتة السوداء المفرطة</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ردود الفعل البطيئة / التعرض للحوادث</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عدم القدرة على الراحة أو </a:t>
                      </a:r>
                      <a:r>
                        <a:rPr lang="ar-SA" sz="1100" dirty="0">
                          <a:solidFill>
                            <a:schemeClr val="tx1"/>
                          </a:solidFill>
                          <a:effectLst/>
                          <a:latin typeface="Calibri" panose="020F0502020204030204" pitchFamily="34" charset="0"/>
                          <a:cs typeface="Calibri" panose="020F0502020204030204" pitchFamily="34" charset="0"/>
                        </a:rPr>
                        <a:t>الارتياح</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تجنب التذكير بحدث</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اضطرابات العلاقات الاجتماعية</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صعوبة في التواصل مع "الغرباء"</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انخفاض مستوى النشاط</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lnSpc>
                          <a:spcPct val="120000"/>
                        </a:lnSpc>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زيادة استخدام الكحول والمخدرات (العلاج الذاتي للاكتئاب والقلق)</a:t>
                      </a:r>
                      <a:endParaRPr lang="en-BE" sz="110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748980586"/>
                  </a:ext>
                </a:extLst>
              </a:tr>
              <a:tr h="277161">
                <a:tc gridSpan="2">
                  <a:txBody>
                    <a:bodyPr/>
                    <a:lstStyle/>
                    <a:p>
                      <a:pPr algn="r" rtl="1"/>
                      <a:r>
                        <a:rPr lang="en-GB" sz="1100" b="1" dirty="0">
                          <a:solidFill>
                            <a:schemeClr val="tx1"/>
                          </a:solidFill>
                          <a:effectLst/>
                          <a:latin typeface="Calibri" panose="020F0502020204030204" pitchFamily="34" charset="0"/>
                          <a:cs typeface="Calibri" panose="020F0502020204030204" pitchFamily="34" charset="0"/>
                        </a:rPr>
                        <a:t>الروح</a:t>
                      </a:r>
                      <a:r>
                        <a:rPr lang="ar-SA" sz="1100" b="1" dirty="0">
                          <a:solidFill>
                            <a:schemeClr val="tx1"/>
                          </a:solidFill>
                          <a:effectLst/>
                          <a:latin typeface="Calibri" panose="020F0502020204030204" pitchFamily="34" charset="0"/>
                          <a:cs typeface="Calibri" panose="020F0502020204030204" pitchFamily="34" charset="0"/>
                        </a:rPr>
                        <a:t>ي (</a:t>
                      </a:r>
                      <a:r>
                        <a:rPr lang="en-GB" sz="1100" b="1" dirty="0">
                          <a:solidFill>
                            <a:schemeClr val="tx1"/>
                          </a:solidFill>
                          <a:effectLst/>
                          <a:latin typeface="Calibri" panose="020F0502020204030204" pitchFamily="34" charset="0"/>
                          <a:cs typeface="Calibri" panose="020F0502020204030204" pitchFamily="34" charset="0"/>
                        </a:rPr>
                        <a:t>معتقداتنا وقيمنا</a:t>
                      </a:r>
                      <a:r>
                        <a:rPr lang="ar-SA" sz="1100" b="1" dirty="0">
                          <a:solidFill>
                            <a:schemeClr val="tx1"/>
                          </a:solidFill>
                          <a:effectLst/>
                          <a:latin typeface="Calibri" panose="020F0502020204030204" pitchFamily="34" charset="0"/>
                          <a:cs typeface="Calibri" panose="020F0502020204030204" pitchFamily="34" charset="0"/>
                        </a:rPr>
                        <a:t>)</a:t>
                      </a:r>
                      <a:endParaRPr lang="en-BE" sz="1100" b="1">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hMerge="1">
                  <a:txBody>
                    <a:bodyPr/>
                    <a:lstStyle/>
                    <a:p>
                      <a:pPr algn="r" rtl="1"/>
                      <a:endParaRPr lang="en-BE"/>
                    </a:p>
                  </a:txBody>
                  <a:tcPr/>
                </a:tc>
                <a:extLst>
                  <a:ext uri="{0D108BD9-81ED-4DB2-BD59-A6C34878D82A}">
                    <a16:rowId xmlns:a16="http://schemas.microsoft.com/office/drawing/2014/main" val="111094653"/>
                  </a:ext>
                </a:extLst>
              </a:tr>
              <a:tr h="1747745">
                <a:tc>
                  <a:txBody>
                    <a:bodyPr/>
                    <a:lstStyle/>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نظام القيم المشكوك فيه / المعتقد الديني</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التساؤل عن مجالات الحياة الرئيسية (المهنة ، العمل ، أسلوب الحياة</a:t>
                      </a:r>
                      <a:r>
                        <a:rPr lang="ar-SA" sz="1100" dirty="0">
                          <a:solidFill>
                            <a:schemeClr val="tx1"/>
                          </a:solidFill>
                          <a:effectLst/>
                          <a:latin typeface="Calibri" panose="020F0502020204030204" pitchFamily="34" charset="0"/>
                          <a:cs typeface="Calibri" panose="020F0502020204030204" pitchFamily="34" charset="0"/>
                        </a:rPr>
                        <a:t>)</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الشعور بالتهديد والضحية</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خيبة الأمل</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الانشغال الذاتي</a:t>
                      </a:r>
                      <a:endParaRPr lang="en-BE" sz="1100">
                        <a:solidFill>
                          <a:schemeClr val="tx1"/>
                        </a:solidFill>
                        <a:effectLst/>
                        <a:latin typeface="Calibri" panose="020F0502020204030204" pitchFamily="34" charset="0"/>
                        <a:cs typeface="Calibri" panose="020F050202020403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171450" lvl="0" indent="-171450" algn="r" rtl="1">
                        <a:lnSpc>
                          <a:spcPct val="120000"/>
                        </a:lnSpc>
                        <a:buFont typeface="Arial" panose="020B0604020202020204" pitchFamily="34" charset="0"/>
                        <a:buChar char="•"/>
                        <a:tabLst>
                          <a:tab pos="1000125" algn="l"/>
                        </a:tabLst>
                      </a:pPr>
                      <a:r>
                        <a:rPr lang="en-GB" sz="1100" dirty="0">
                          <a:solidFill>
                            <a:schemeClr val="tx1"/>
                          </a:solidFill>
                          <a:effectLst/>
                          <a:latin typeface="Calibri" panose="020F0502020204030204" pitchFamily="34" charset="0"/>
                          <a:cs typeface="Calibri" panose="020F0502020204030204" pitchFamily="34" charset="0"/>
                        </a:rPr>
                        <a:t>فقدان الثقة الشديد</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صراع "لماذا أنا"</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زيادة السخرية</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فقدان الثقة بالنفس</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فقدان ال</a:t>
                      </a:r>
                      <a:r>
                        <a:rPr lang="ar-SA" sz="1100" dirty="0">
                          <a:solidFill>
                            <a:schemeClr val="tx1"/>
                          </a:solidFill>
                          <a:effectLst/>
                          <a:latin typeface="Calibri" panose="020F0502020204030204" pitchFamily="34" charset="0"/>
                          <a:cs typeface="Calibri" panose="020F0502020204030204" pitchFamily="34" charset="0"/>
                        </a:rPr>
                        <a:t>هدف</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تجديد الإيمان بكائن أعلى</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استجواب وجودي عميق</a:t>
                      </a:r>
                      <a:endParaRPr lang="en-BE" sz="1100">
                        <a:solidFill>
                          <a:schemeClr val="tx1"/>
                        </a:solidFill>
                        <a:effectLst/>
                        <a:latin typeface="Calibri" panose="020F0502020204030204" pitchFamily="34" charset="0"/>
                        <a:cs typeface="Calibri" panose="020F0502020204030204" pitchFamily="34" charset="0"/>
                      </a:endParaRPr>
                    </a:p>
                    <a:p>
                      <a:pPr marL="171450" lvl="0" indent="-171450" algn="r" rtl="1">
                        <a:buFont typeface="Arial" panose="020B0604020202020204" pitchFamily="34" charset="0"/>
                        <a:buChar char="•"/>
                      </a:pPr>
                      <a:r>
                        <a:rPr lang="en-GB" sz="1100" dirty="0">
                          <a:solidFill>
                            <a:schemeClr val="tx1"/>
                          </a:solidFill>
                          <a:effectLst/>
                          <a:latin typeface="Calibri" panose="020F0502020204030204" pitchFamily="34" charset="0"/>
                          <a:cs typeface="Calibri" panose="020F0502020204030204" pitchFamily="34" charset="0"/>
                        </a:rPr>
                        <a:t>فقدان الإيمان بالروح التعاونية للبشرية</a:t>
                      </a:r>
                      <a:endParaRPr lang="en-BE" sz="110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549229596"/>
                  </a:ext>
                </a:extLst>
              </a:tr>
            </a:tbl>
          </a:graphicData>
        </a:graphic>
      </p:graphicFrame>
      <p:sp>
        <p:nvSpPr>
          <p:cNvPr id="5" name="Hexagon 4">
            <a:extLst>
              <a:ext uri="{FF2B5EF4-FFF2-40B4-BE49-F238E27FC236}">
                <a16:creationId xmlns:a16="http://schemas.microsoft.com/office/drawing/2014/main" id="{44B33FD6-D270-9E79-1220-1E3B8D05ECF8}"/>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Hexagon 6">
            <a:extLst>
              <a:ext uri="{FF2B5EF4-FFF2-40B4-BE49-F238E27FC236}">
                <a16:creationId xmlns:a16="http://schemas.microsoft.com/office/drawing/2014/main" id="{128A6F26-AC40-BDCC-7F45-72A77187CF64}"/>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Hexagon 7">
            <a:extLst>
              <a:ext uri="{FF2B5EF4-FFF2-40B4-BE49-F238E27FC236}">
                <a16:creationId xmlns:a16="http://schemas.microsoft.com/office/drawing/2014/main" id="{375062F7-A8CE-15D9-2B7C-31F69916094C}"/>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541B49EB-4E7E-0A11-142C-C8D58C58ACBE}"/>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Hexagon 9">
            <a:extLst>
              <a:ext uri="{FF2B5EF4-FFF2-40B4-BE49-F238E27FC236}">
                <a16:creationId xmlns:a16="http://schemas.microsoft.com/office/drawing/2014/main" id="{249AEDF0-0FC1-2FDE-B870-8A5EFD8DC886}"/>
              </a:ext>
            </a:extLst>
          </p:cNvPr>
          <p:cNvSpPr/>
          <p:nvPr/>
        </p:nvSpPr>
        <p:spPr>
          <a:xfrm rot="1782986">
            <a:off x="286724" y="215249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Hexagon 10">
            <a:extLst>
              <a:ext uri="{FF2B5EF4-FFF2-40B4-BE49-F238E27FC236}">
                <a16:creationId xmlns:a16="http://schemas.microsoft.com/office/drawing/2014/main" id="{B143C882-0889-7F15-2E20-2A58482A7956}"/>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3139679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Hexagon 35">
            <a:extLst>
              <a:ext uri="{FF2B5EF4-FFF2-40B4-BE49-F238E27FC236}">
                <a16:creationId xmlns:a16="http://schemas.microsoft.com/office/drawing/2014/main" id="{58E9E655-FC17-BE72-ED41-400711A43A2A}"/>
              </a:ext>
            </a:extLst>
          </p:cNvPr>
          <p:cNvSpPr/>
          <p:nvPr/>
        </p:nvSpPr>
        <p:spPr>
          <a:xfrm rot="1782986">
            <a:off x="-1328855" y="5145441"/>
            <a:ext cx="3595260" cy="3099365"/>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7" name="Hexagon 36">
            <a:extLst>
              <a:ext uri="{FF2B5EF4-FFF2-40B4-BE49-F238E27FC236}">
                <a16:creationId xmlns:a16="http://schemas.microsoft.com/office/drawing/2014/main" id="{77A07C78-240F-4095-2614-488E6A54D30A}"/>
              </a:ext>
            </a:extLst>
          </p:cNvPr>
          <p:cNvSpPr/>
          <p:nvPr/>
        </p:nvSpPr>
        <p:spPr>
          <a:xfrm rot="1782986">
            <a:off x="4678406" y="654853"/>
            <a:ext cx="3595260" cy="3099365"/>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9" name="Rectangle 38">
            <a:extLst>
              <a:ext uri="{FF2B5EF4-FFF2-40B4-BE49-F238E27FC236}">
                <a16:creationId xmlns:a16="http://schemas.microsoft.com/office/drawing/2014/main" id="{9EE26B39-C813-06DA-9F8F-0115F28ECEAF}"/>
              </a:ext>
            </a:extLst>
          </p:cNvPr>
          <p:cNvSpPr/>
          <p:nvPr/>
        </p:nvSpPr>
        <p:spPr>
          <a:xfrm>
            <a:off x="2501900" y="2149381"/>
            <a:ext cx="3745466" cy="107118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9" name="TextBox 48">
            <a:extLst>
              <a:ext uri="{FF2B5EF4-FFF2-40B4-BE49-F238E27FC236}">
                <a16:creationId xmlns:a16="http://schemas.microsoft.com/office/drawing/2014/main" id="{76587A17-7BF6-D750-5372-FC48F3A95E50}"/>
              </a:ext>
            </a:extLst>
          </p:cNvPr>
          <p:cNvSpPr txBox="1"/>
          <p:nvPr/>
        </p:nvSpPr>
        <p:spPr>
          <a:xfrm>
            <a:off x="993324" y="1696523"/>
            <a:ext cx="5264812" cy="261610"/>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يرجى مراجعة أهداف التعلم وكتابة </a:t>
            </a:r>
            <a:r>
              <a:rPr lang="ar-SA" sz="1100" b="1" dirty="0">
                <a:latin typeface="Calibri" panose="020F0502020204030204" pitchFamily="34" charset="0"/>
                <a:cs typeface="Calibri" panose="020F0502020204030204" pitchFamily="34" charset="0"/>
              </a:rPr>
              <a:t>تأملك</a:t>
            </a:r>
            <a:r>
              <a:rPr lang="en-US" sz="1100" b="1" dirty="0">
                <a:latin typeface="Calibri" panose="020F0502020204030204" pitchFamily="34" charset="0"/>
                <a:cs typeface="Calibri" panose="020F0502020204030204" pitchFamily="34" charset="0"/>
              </a:rPr>
              <a:t> في مربع النص.</a:t>
            </a:r>
          </a:p>
        </p:txBody>
      </p:sp>
      <p:sp>
        <p:nvSpPr>
          <p:cNvPr id="52" name="TextBox 51">
            <a:extLst>
              <a:ext uri="{FF2B5EF4-FFF2-40B4-BE49-F238E27FC236}">
                <a16:creationId xmlns:a16="http://schemas.microsoft.com/office/drawing/2014/main" id="{7E0BD0E5-0246-51B1-F7CC-A9FAE025D5B7}"/>
              </a:ext>
            </a:extLst>
          </p:cNvPr>
          <p:cNvSpPr txBox="1"/>
          <p:nvPr/>
        </p:nvSpPr>
        <p:spPr>
          <a:xfrm>
            <a:off x="993326" y="2107349"/>
            <a:ext cx="1321602"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تشعر بالثقة في تحقيقها؟</a:t>
            </a:r>
          </a:p>
        </p:txBody>
      </p:sp>
      <p:sp>
        <p:nvSpPr>
          <p:cNvPr id="53" name="Rectangle 52">
            <a:extLst>
              <a:ext uri="{FF2B5EF4-FFF2-40B4-BE49-F238E27FC236}">
                <a16:creationId xmlns:a16="http://schemas.microsoft.com/office/drawing/2014/main" id="{F3773B7D-8E6A-6541-3152-B3CD21F00CBC}"/>
              </a:ext>
            </a:extLst>
          </p:cNvPr>
          <p:cNvSpPr/>
          <p:nvPr/>
        </p:nvSpPr>
        <p:spPr>
          <a:xfrm>
            <a:off x="2501900" y="3398040"/>
            <a:ext cx="3745466" cy="111893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4" name="TextBox 53">
            <a:extLst>
              <a:ext uri="{FF2B5EF4-FFF2-40B4-BE49-F238E27FC236}">
                <a16:creationId xmlns:a16="http://schemas.microsoft.com/office/drawing/2014/main" id="{79D84830-2B6A-E69C-AFDB-10C66AF3E25E}"/>
              </a:ext>
            </a:extLst>
          </p:cNvPr>
          <p:cNvSpPr txBox="1"/>
          <p:nvPr/>
        </p:nvSpPr>
        <p:spPr>
          <a:xfrm>
            <a:off x="1007471" y="3413814"/>
            <a:ext cx="1309210" cy="858866"/>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ستحتاج إلى مزيد من المعلومات أو الممارسة أو الدعم؟</a:t>
            </a:r>
          </a:p>
        </p:txBody>
      </p:sp>
      <p:sp>
        <p:nvSpPr>
          <p:cNvPr id="55" name="TextBox 54">
            <a:extLst>
              <a:ext uri="{FF2B5EF4-FFF2-40B4-BE49-F238E27FC236}">
                <a16:creationId xmlns:a16="http://schemas.microsoft.com/office/drawing/2014/main" id="{1F0FEC78-49BF-DDAB-520B-C32953351AE8}"/>
              </a:ext>
            </a:extLst>
          </p:cNvPr>
          <p:cNvSpPr txBox="1"/>
          <p:nvPr/>
        </p:nvSpPr>
        <p:spPr>
          <a:xfrm>
            <a:off x="993324" y="1264346"/>
            <a:ext cx="5254042" cy="276999"/>
          </a:xfrm>
          <a:prstGeom prst="rect">
            <a:avLst/>
          </a:prstGeom>
          <a:noFill/>
        </p:spPr>
        <p:txBody>
          <a:bodyPr wrap="square" rtlCol="0">
            <a:spAutoFit/>
          </a:bodyPr>
          <a:lstStyle/>
          <a:p>
            <a:pPr algn="r" rtl="1"/>
            <a:r>
              <a:rPr lang="en-US" sz="1200" b="1" dirty="0">
                <a:latin typeface="Calibri" panose="020F0502020204030204" pitchFamily="34" charset="0"/>
                <a:cs typeface="Calibri" panose="020F0502020204030204" pitchFamily="34" charset="0"/>
              </a:rPr>
              <a:t>أهداف التعلم</a:t>
            </a:r>
            <a:endParaRPr lang="en-US" sz="1200" b="1" spc="300" dirty="0">
              <a:solidFill>
                <a:schemeClr val="tx1"/>
              </a:solidFill>
            </a:endParaRPr>
          </a:p>
        </p:txBody>
      </p:sp>
      <p:sp>
        <p:nvSpPr>
          <p:cNvPr id="56" name="TextBox 55">
            <a:extLst>
              <a:ext uri="{FF2B5EF4-FFF2-40B4-BE49-F238E27FC236}">
                <a16:creationId xmlns:a16="http://schemas.microsoft.com/office/drawing/2014/main" id="{587C0352-4F80-18EB-64D8-F4C1EAEA4489}"/>
              </a:ext>
            </a:extLst>
          </p:cNvPr>
          <p:cNvSpPr txBox="1"/>
          <p:nvPr/>
        </p:nvSpPr>
        <p:spPr>
          <a:xfrm>
            <a:off x="996286" y="713169"/>
            <a:ext cx="5264813"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8D607A"/>
                </a:highlight>
                <a:latin typeface="Calibri"/>
                <a:ea typeface="Calibri"/>
                <a:cs typeface="Calibri"/>
                <a:sym typeface="Calibri"/>
              </a:rPr>
              <a:t>الجلسة </a:t>
            </a:r>
            <a:r>
              <a:rPr lang="ar-SA" sz="1600" b="1" spc="300" dirty="0">
                <a:solidFill>
                  <a:schemeClr val="bg1"/>
                </a:solidFill>
                <a:highlight>
                  <a:srgbClr val="8D607A"/>
                </a:highlight>
                <a:latin typeface="Calibri"/>
                <a:ea typeface="Calibri"/>
                <a:cs typeface="Calibri"/>
                <a:sym typeface="Calibri"/>
              </a:rPr>
              <a:t>٦</a:t>
            </a:r>
            <a:r>
              <a:rPr lang="en-US" sz="1600" b="1" spc="300" dirty="0">
                <a:solidFill>
                  <a:schemeClr val="bg1"/>
                </a:solidFill>
                <a:highlight>
                  <a:srgbClr val="8D607A"/>
                </a:highlight>
                <a:latin typeface="Calibri"/>
                <a:ea typeface="Calibri"/>
                <a:cs typeface="Calibri"/>
                <a:sym typeface="Calibri"/>
              </a:rPr>
              <a:t>: إغلاق الوحدة</a:t>
            </a:r>
          </a:p>
        </p:txBody>
      </p:sp>
      <p:sp>
        <p:nvSpPr>
          <p:cNvPr id="57" name="TextBox 56">
            <a:extLst>
              <a:ext uri="{FF2B5EF4-FFF2-40B4-BE49-F238E27FC236}">
                <a16:creationId xmlns:a16="http://schemas.microsoft.com/office/drawing/2014/main" id="{5E227603-0C3F-1DF3-2810-09DA5F89CB4B}"/>
              </a:ext>
            </a:extLst>
          </p:cNvPr>
          <p:cNvSpPr txBox="1"/>
          <p:nvPr/>
        </p:nvSpPr>
        <p:spPr>
          <a:xfrm>
            <a:off x="993324" y="5187134"/>
            <a:ext cx="5254042" cy="276999"/>
          </a:xfrm>
          <a:prstGeom prst="rect">
            <a:avLst/>
          </a:prstGeom>
          <a:noFill/>
        </p:spPr>
        <p:txBody>
          <a:bodyPr wrap="square" rtlCol="0">
            <a:spAutoFit/>
          </a:bodyPr>
          <a:lstStyle/>
          <a:p>
            <a:pPr algn="r" rtl="1"/>
            <a:r>
              <a:rPr lang="ar-SA" sz="1200" b="1" dirty="0">
                <a:latin typeface="Calibri" panose="020F0502020204030204" pitchFamily="34" charset="0"/>
                <a:cs typeface="Calibri" panose="020F0502020204030204" pitchFamily="34" charset="0"/>
              </a:rPr>
              <a:t>التأمل</a:t>
            </a:r>
            <a:endParaRPr lang="en-US" sz="1200" b="1" spc="300" dirty="0">
              <a:solidFill>
                <a:schemeClr val="tx1"/>
              </a:solidFill>
            </a:endParaRPr>
          </a:p>
        </p:txBody>
      </p:sp>
      <p:sp>
        <p:nvSpPr>
          <p:cNvPr id="58" name="Rectangle 57">
            <a:extLst>
              <a:ext uri="{FF2B5EF4-FFF2-40B4-BE49-F238E27FC236}">
                <a16:creationId xmlns:a16="http://schemas.microsoft.com/office/drawing/2014/main" id="{65440B38-DC94-E134-B26E-0DD5372C5BD8}"/>
              </a:ext>
            </a:extLst>
          </p:cNvPr>
          <p:cNvSpPr/>
          <p:nvPr/>
        </p:nvSpPr>
        <p:spPr>
          <a:xfrm>
            <a:off x="2501900" y="5633117"/>
            <a:ext cx="3745466" cy="939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9" name="TextBox 58">
            <a:extLst>
              <a:ext uri="{FF2B5EF4-FFF2-40B4-BE49-F238E27FC236}">
                <a16:creationId xmlns:a16="http://schemas.microsoft.com/office/drawing/2014/main" id="{6245936D-CA82-5DA9-683C-2860933F5C14}"/>
              </a:ext>
            </a:extLst>
          </p:cNvPr>
          <p:cNvSpPr txBox="1"/>
          <p:nvPr/>
        </p:nvSpPr>
        <p:spPr>
          <a:xfrm>
            <a:off x="993326" y="5628588"/>
            <a:ext cx="1321602" cy="351035"/>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 فاجأك</a:t>
            </a:r>
            <a:r>
              <a:rPr lang="en-US" sz="1100" dirty="0"/>
              <a:t>؟</a:t>
            </a:r>
          </a:p>
        </p:txBody>
      </p:sp>
      <p:sp>
        <p:nvSpPr>
          <p:cNvPr id="60" name="Rectangle 59">
            <a:extLst>
              <a:ext uri="{FF2B5EF4-FFF2-40B4-BE49-F238E27FC236}">
                <a16:creationId xmlns:a16="http://schemas.microsoft.com/office/drawing/2014/main" id="{3C4D904C-8B52-E864-6723-316F7EF31C41}"/>
              </a:ext>
            </a:extLst>
          </p:cNvPr>
          <p:cNvSpPr/>
          <p:nvPr/>
        </p:nvSpPr>
        <p:spPr>
          <a:xfrm>
            <a:off x="2501900" y="6753342"/>
            <a:ext cx="3745466" cy="98123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1" name="TextBox 60">
            <a:extLst>
              <a:ext uri="{FF2B5EF4-FFF2-40B4-BE49-F238E27FC236}">
                <a16:creationId xmlns:a16="http://schemas.microsoft.com/office/drawing/2014/main" id="{B09D44CA-C6F1-F461-14C9-3E3BA0FEFD46}"/>
              </a:ext>
            </a:extLst>
          </p:cNvPr>
          <p:cNvSpPr txBox="1"/>
          <p:nvPr/>
        </p:nvSpPr>
        <p:spPr>
          <a:xfrm>
            <a:off x="1007471" y="6762391"/>
            <a:ext cx="1309210" cy="689589"/>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a:t>
            </a:r>
            <a:r>
              <a:rPr lang="ar-SA" sz="1100" dirty="0">
                <a:latin typeface="Calibri" panose="020F0502020204030204" pitchFamily="34" charset="0"/>
                <a:cs typeface="Calibri" panose="020F0502020204030204" pitchFamily="34" charset="0"/>
              </a:rPr>
              <a:t> كان</a:t>
            </a:r>
            <a:r>
              <a:rPr lang="en-US" sz="1100" dirty="0">
                <a:latin typeface="Calibri" panose="020F0502020204030204" pitchFamily="34" charset="0"/>
                <a:cs typeface="Calibri" panose="020F0502020204030204" pitchFamily="34" charset="0"/>
              </a:rPr>
              <a:t> تحد</a:t>
            </a:r>
            <a:r>
              <a:rPr lang="ar-SA" sz="1100" dirty="0">
                <a:latin typeface="Calibri" panose="020F0502020204030204" pitchFamily="34" charset="0"/>
                <a:cs typeface="Calibri" panose="020F0502020204030204" pitchFamily="34" charset="0"/>
              </a:rPr>
              <a:t>ياً بالنسبة لك</a:t>
            </a:r>
            <a:r>
              <a:rPr lang="en-US" sz="1100" dirty="0">
                <a:latin typeface="Calibri" panose="020F0502020204030204" pitchFamily="34" charset="0"/>
                <a:cs typeface="Calibri" panose="020F0502020204030204" pitchFamily="34" charset="0"/>
              </a:rPr>
              <a:t>؟</a:t>
            </a:r>
          </a:p>
          <a:p>
            <a:pPr algn="r" rtl="1"/>
            <a:endParaRPr lang="en-US" sz="1100" dirty="0"/>
          </a:p>
        </p:txBody>
      </p:sp>
      <p:sp>
        <p:nvSpPr>
          <p:cNvPr id="62" name="Rectangle 61">
            <a:extLst>
              <a:ext uri="{FF2B5EF4-FFF2-40B4-BE49-F238E27FC236}">
                <a16:creationId xmlns:a16="http://schemas.microsoft.com/office/drawing/2014/main" id="{D6B47660-9BB1-D154-BC36-01AD511A8E0E}"/>
              </a:ext>
            </a:extLst>
          </p:cNvPr>
          <p:cNvSpPr/>
          <p:nvPr/>
        </p:nvSpPr>
        <p:spPr>
          <a:xfrm>
            <a:off x="2501900" y="7928131"/>
            <a:ext cx="3745466" cy="98123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3" name="TextBox 62">
            <a:extLst>
              <a:ext uri="{FF2B5EF4-FFF2-40B4-BE49-F238E27FC236}">
                <a16:creationId xmlns:a16="http://schemas.microsoft.com/office/drawing/2014/main" id="{96DFDAA8-610F-EBBB-E6F8-4CB0F228E03A}"/>
              </a:ext>
            </a:extLst>
          </p:cNvPr>
          <p:cNvSpPr txBox="1"/>
          <p:nvPr/>
        </p:nvSpPr>
        <p:spPr>
          <a:xfrm>
            <a:off x="1007471" y="792813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ماذا كنت ترغب في معرفة المزيد عنه؟</a:t>
            </a:r>
          </a:p>
        </p:txBody>
      </p:sp>
      <p:sp>
        <p:nvSpPr>
          <p:cNvPr id="64" name="Hexagon 63">
            <a:extLst>
              <a:ext uri="{FF2B5EF4-FFF2-40B4-BE49-F238E27FC236}">
                <a16:creationId xmlns:a16="http://schemas.microsoft.com/office/drawing/2014/main" id="{FCC1F099-7EBE-645D-E5E6-A00E0A075D9C}"/>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5" name="Hexagon 64">
            <a:extLst>
              <a:ext uri="{FF2B5EF4-FFF2-40B4-BE49-F238E27FC236}">
                <a16:creationId xmlns:a16="http://schemas.microsoft.com/office/drawing/2014/main" id="{A6FA89A1-292E-DF14-2E8F-BE74BA3F345B}"/>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6" name="Hexagon 65">
            <a:extLst>
              <a:ext uri="{FF2B5EF4-FFF2-40B4-BE49-F238E27FC236}">
                <a16:creationId xmlns:a16="http://schemas.microsoft.com/office/drawing/2014/main" id="{58C952EE-B133-D58F-4E29-C461C4EBB62B}"/>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7" name="Hexagon 66">
            <a:extLst>
              <a:ext uri="{FF2B5EF4-FFF2-40B4-BE49-F238E27FC236}">
                <a16:creationId xmlns:a16="http://schemas.microsoft.com/office/drawing/2014/main" id="{EA55011E-3D91-0830-E865-E76EE6F8700A}"/>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8" name="Hexagon 67">
            <a:extLst>
              <a:ext uri="{FF2B5EF4-FFF2-40B4-BE49-F238E27FC236}">
                <a16:creationId xmlns:a16="http://schemas.microsoft.com/office/drawing/2014/main" id="{49189C7F-E7A5-F2B8-8D08-0A5A42242799}"/>
              </a:ext>
            </a:extLst>
          </p:cNvPr>
          <p:cNvSpPr/>
          <p:nvPr/>
        </p:nvSpPr>
        <p:spPr>
          <a:xfrm rot="1782986">
            <a:off x="286724" y="215249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9" name="Hexagon 68">
            <a:extLst>
              <a:ext uri="{FF2B5EF4-FFF2-40B4-BE49-F238E27FC236}">
                <a16:creationId xmlns:a16="http://schemas.microsoft.com/office/drawing/2014/main" id="{DD77BC1C-6971-FD05-4C3A-DC0EBE7C9BE2}"/>
              </a:ext>
            </a:extLst>
          </p:cNvPr>
          <p:cNvSpPr/>
          <p:nvPr/>
        </p:nvSpPr>
        <p:spPr>
          <a:xfrm rot="1782986">
            <a:off x="286724" y="261533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3573974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BA982B-7E65-D09D-5C25-AF9322F3C91A}"/>
              </a:ext>
            </a:extLst>
          </p:cNvPr>
          <p:cNvSpPr/>
          <p:nvPr/>
        </p:nvSpPr>
        <p:spPr>
          <a:xfrm>
            <a:off x="0" y="0"/>
            <a:ext cx="6858000" cy="33147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TextBox 5">
            <a:extLst>
              <a:ext uri="{FF2B5EF4-FFF2-40B4-BE49-F238E27FC236}">
                <a16:creationId xmlns:a16="http://schemas.microsoft.com/office/drawing/2014/main" id="{09B1E40A-13B0-7C3B-E601-4332E5B21FE6}"/>
              </a:ext>
            </a:extLst>
          </p:cNvPr>
          <p:cNvSpPr txBox="1"/>
          <p:nvPr/>
        </p:nvSpPr>
        <p:spPr>
          <a:xfrm>
            <a:off x="422655" y="4647739"/>
            <a:ext cx="5061022" cy="2092881"/>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US" sz="1800" b="1" i="0" u="none" strike="noStrike" kern="1200" cap="none" spc="300" normalizeH="0" baseline="0" noProof="0" dirty="0">
                <a:ln>
                  <a:noFill/>
                </a:ln>
                <a:solidFill>
                  <a:schemeClr val="accent4"/>
                </a:solidFill>
                <a:effectLst/>
                <a:uLnTx/>
                <a:uFillTx/>
                <a:latin typeface="Calibri" panose="020F0502020204030204" pitchFamily="34" charset="0"/>
                <a:cs typeface="Calibri" panose="020F0502020204030204" pitchFamily="34" charset="0"/>
              </a:rPr>
              <a:t>الوحدة </a:t>
            </a:r>
            <a:r>
              <a:rPr kumimoji="0" lang="ar-SA" sz="1800" b="1" i="0" u="none" strike="noStrike" kern="1200" cap="none" spc="300" normalizeH="0" baseline="0" noProof="0" dirty="0">
                <a:ln>
                  <a:noFill/>
                </a:ln>
                <a:solidFill>
                  <a:schemeClr val="accent4"/>
                </a:solidFill>
                <a:effectLst/>
                <a:uLnTx/>
                <a:uFillTx/>
                <a:latin typeface="Calibri" panose="020F0502020204030204" pitchFamily="34" charset="0"/>
                <a:cs typeface="Calibri" panose="020F0502020204030204" pitchFamily="34" charset="0"/>
              </a:rPr>
              <a:t>٣</a:t>
            </a:r>
            <a:endParaRPr kumimoji="0" lang="en-US" sz="1800" b="1" i="0" u="none" strike="noStrike" kern="1200" cap="none" spc="300" normalizeH="0" baseline="0" noProof="0" dirty="0">
              <a:ln>
                <a:noFill/>
              </a:ln>
              <a:solidFill>
                <a:schemeClr val="accent4"/>
              </a:solidFill>
              <a:effectLst/>
              <a:uLnTx/>
              <a:uFillTx/>
              <a:latin typeface="Calibri" panose="020F0502020204030204" pitchFamily="34" charset="0"/>
              <a:cs typeface="Calibri" panose="020F050202020403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en-US" sz="1800" b="1" spc="300" dirty="0">
                <a:solidFill>
                  <a:schemeClr val="accent4"/>
                </a:solidFill>
                <a:latin typeface="Calibri" panose="020F0502020204030204" pitchFamily="34" charset="0"/>
                <a:cs typeface="Calibri" panose="020F0502020204030204" pitchFamily="34" charset="0"/>
              </a:rPr>
              <a:t> </a:t>
            </a:r>
            <a:endParaRPr lang="en-US" sz="4000" b="1" dirty="0">
              <a:solidFill>
                <a:schemeClr val="accent4"/>
              </a:solidFill>
              <a:latin typeface="Calibri" panose="020F0502020204030204" pitchFamily="34" charset="0"/>
              <a:cs typeface="Calibri" panose="020F0502020204030204" pitchFamily="34" charset="0"/>
            </a:endParaRPr>
          </a:p>
          <a:p>
            <a:pPr algn="r" rtl="1"/>
            <a:r>
              <a:rPr lang="en-US" sz="4000" b="1" dirty="0">
                <a:solidFill>
                  <a:schemeClr val="accent4"/>
                </a:solidFill>
                <a:latin typeface="Calibri" panose="020F0502020204030204" pitchFamily="34" charset="0"/>
                <a:cs typeface="Calibri" panose="020F0502020204030204" pitchFamily="34" charset="0"/>
              </a:rPr>
              <a:t>الكفاءات الشخصية</a:t>
            </a:r>
          </a:p>
          <a:p>
            <a:pPr algn="r" rtl="1"/>
            <a:r>
              <a:rPr lang="en-US" sz="1400" b="1" dirty="0">
                <a:solidFill>
                  <a:schemeClr val="accent4"/>
                </a:solidFill>
                <a:latin typeface="Garamond" panose="02020404030301010803" pitchFamily="18" charset="0"/>
              </a:rPr>
              <a:t> </a:t>
            </a:r>
          </a:p>
          <a:p>
            <a:pPr algn="r" rtl="1"/>
            <a:r>
              <a:rPr lang="en-US" sz="2000" b="1" dirty="0">
                <a:solidFill>
                  <a:schemeClr val="accent4"/>
                </a:solidFill>
                <a:latin typeface="Calibri" panose="020F0502020204030204" pitchFamily="34" charset="0"/>
                <a:cs typeface="Calibri" panose="020F0502020204030204" pitchFamily="34" charset="0"/>
              </a:rPr>
              <a:t>الجزء الثاني: حل المشكلات والتفاوض والتنسيق</a:t>
            </a:r>
          </a:p>
          <a:p>
            <a:pPr algn="r" rtl="1"/>
            <a:endParaRPr lang="en-US" sz="2000" b="1" dirty="0">
              <a:solidFill>
                <a:schemeClr val="accent4"/>
              </a:solidFill>
              <a:latin typeface="Garamond" panose="02020404030301010803" pitchFamily="18" charset="0"/>
            </a:endParaRPr>
          </a:p>
        </p:txBody>
      </p:sp>
      <p:pic>
        <p:nvPicPr>
          <p:cNvPr id="8" name="Graphic 7" descr="Lock with solid fill">
            <a:extLst>
              <a:ext uri="{FF2B5EF4-FFF2-40B4-BE49-F238E27FC236}">
                <a16:creationId xmlns:a16="http://schemas.microsoft.com/office/drawing/2014/main" id="{0EA3F746-997E-BE01-CBFB-F63CFC1480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9639" y="2257982"/>
            <a:ext cx="1505328" cy="1505328"/>
          </a:xfrm>
          <a:prstGeom prst="rect">
            <a:avLst/>
          </a:prstGeom>
        </p:spPr>
      </p:pic>
      <p:grpSp>
        <p:nvGrpSpPr>
          <p:cNvPr id="14" name="Group 13">
            <a:extLst>
              <a:ext uri="{FF2B5EF4-FFF2-40B4-BE49-F238E27FC236}">
                <a16:creationId xmlns:a16="http://schemas.microsoft.com/office/drawing/2014/main" id="{2EA91FAD-5BB2-D102-8A22-5DDF6EEEE310}"/>
              </a:ext>
            </a:extLst>
          </p:cNvPr>
          <p:cNvGrpSpPr/>
          <p:nvPr/>
        </p:nvGrpSpPr>
        <p:grpSpPr>
          <a:xfrm>
            <a:off x="545757" y="2088884"/>
            <a:ext cx="2274980" cy="2196513"/>
            <a:chOff x="6235949" y="1506221"/>
            <a:chExt cx="1084680" cy="1047268"/>
          </a:xfrm>
        </p:grpSpPr>
        <p:sp>
          <p:nvSpPr>
            <p:cNvPr id="9" name="Hexagon 8">
              <a:extLst>
                <a:ext uri="{FF2B5EF4-FFF2-40B4-BE49-F238E27FC236}">
                  <a16:creationId xmlns:a16="http://schemas.microsoft.com/office/drawing/2014/main" id="{BDE0BCC7-4001-9FF2-F9BC-66AE0302FA23}"/>
                </a:ext>
              </a:extLst>
            </p:cNvPr>
            <p:cNvSpPr/>
            <p:nvPr/>
          </p:nvSpPr>
          <p:spPr>
            <a:xfrm rot="1782986">
              <a:off x="6235949" y="1506221"/>
              <a:ext cx="1084680" cy="985264"/>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10" name="Group 9">
              <a:extLst>
                <a:ext uri="{FF2B5EF4-FFF2-40B4-BE49-F238E27FC236}">
                  <a16:creationId xmlns:a16="http://schemas.microsoft.com/office/drawing/2014/main" id="{90E86D58-F56D-8E95-06B7-3427559703E1}"/>
                </a:ext>
              </a:extLst>
            </p:cNvPr>
            <p:cNvGrpSpPr/>
            <p:nvPr/>
          </p:nvGrpSpPr>
          <p:grpSpPr>
            <a:xfrm>
              <a:off x="6537176" y="1699791"/>
              <a:ext cx="359797" cy="853698"/>
              <a:chOff x="2068313" y="2482622"/>
              <a:chExt cx="376359" cy="892995"/>
            </a:xfrm>
            <a:solidFill>
              <a:schemeClr val="bg1"/>
            </a:solidFill>
          </p:grpSpPr>
          <p:sp>
            <p:nvSpPr>
              <p:cNvPr id="11" name="Round Same Side Corner Rectangle 23">
                <a:extLst>
                  <a:ext uri="{FF2B5EF4-FFF2-40B4-BE49-F238E27FC236}">
                    <a16:creationId xmlns:a16="http://schemas.microsoft.com/office/drawing/2014/main" id="{5881DBDC-ED77-7F22-68E9-8615DC688AB0}"/>
                  </a:ext>
                </a:extLst>
              </p:cNvPr>
              <p:cNvSpPr/>
              <p:nvPr/>
            </p:nvSpPr>
            <p:spPr>
              <a:xfrm>
                <a:off x="2071073" y="2923619"/>
                <a:ext cx="372129" cy="45199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Oval 11">
                <a:extLst>
                  <a:ext uri="{FF2B5EF4-FFF2-40B4-BE49-F238E27FC236}">
                    <a16:creationId xmlns:a16="http://schemas.microsoft.com/office/drawing/2014/main" id="{AF2182FD-E9D8-DD7A-9B97-372264F887BE}"/>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3" name="Star: 5 Points 12">
              <a:extLst>
                <a:ext uri="{FF2B5EF4-FFF2-40B4-BE49-F238E27FC236}">
                  <a16:creationId xmlns:a16="http://schemas.microsoft.com/office/drawing/2014/main" id="{BCF8DC4B-8C06-2A9A-B68E-CBC9DCA296B2}"/>
                </a:ext>
              </a:extLst>
            </p:cNvPr>
            <p:cNvSpPr/>
            <p:nvPr/>
          </p:nvSpPr>
          <p:spPr>
            <a:xfrm>
              <a:off x="6936640" y="2070754"/>
              <a:ext cx="153902" cy="153902"/>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Tree>
    <p:extLst>
      <p:ext uri="{BB962C8B-B14F-4D97-AF65-F5344CB8AC3E}">
        <p14:creationId xmlns:p14="http://schemas.microsoft.com/office/powerpoint/2010/main" val="1517184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7EFAEC-CEF2-7356-3ECE-49CAD97812D0}"/>
              </a:ext>
            </a:extLst>
          </p:cNvPr>
          <p:cNvSpPr txBox="1"/>
          <p:nvPr/>
        </p:nvSpPr>
        <p:spPr>
          <a:xfrm>
            <a:off x="1567786" y="1310779"/>
            <a:ext cx="4682543" cy="1862048"/>
          </a:xfrm>
          <a:prstGeom prst="rect">
            <a:avLst/>
          </a:prstGeom>
          <a:noFill/>
        </p:spPr>
        <p:txBody>
          <a:bodyPr wrap="square" rtlCol="0">
            <a:spAutoFit/>
          </a:bodyPr>
          <a:lstStyle/>
          <a:p>
            <a:pPr marL="0" marR="0" lvl="0" indent="0" algn="r" rtl="1">
              <a:spcBef>
                <a:spcPts val="0"/>
              </a:spcBef>
              <a:spcAft>
                <a:spcPts val="1800"/>
              </a:spcAft>
              <a:buNone/>
            </a:pPr>
            <a:r>
              <a:rPr lang="en-US" sz="1100" b="1"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b="1" dirty="0">
                <a:solidFill>
                  <a:schemeClr val="tx1"/>
                </a:solidFill>
                <a:latin typeface="Calibri" panose="020F0502020204030204" pitchFamily="34" charset="0"/>
                <a:ea typeface="Calibri"/>
                <a:cs typeface="Calibri" panose="020F0502020204030204" pitchFamily="34" charset="0"/>
                <a:sym typeface="Calibri"/>
              </a:rPr>
              <a:t>١</a:t>
            </a:r>
            <a:r>
              <a:rPr lang="en-US" sz="1100" b="1" dirty="0">
                <a:solidFill>
                  <a:schemeClr val="tx1"/>
                </a:solidFill>
                <a:latin typeface="Calibri" panose="020F0502020204030204" pitchFamily="34" charset="0"/>
                <a:ea typeface="Calibri"/>
                <a:cs typeface="Calibri" panose="020F0502020204030204" pitchFamily="34" charset="0"/>
                <a:sym typeface="Calibri"/>
              </a:rPr>
              <a:t>:</a:t>
            </a:r>
            <a:r>
              <a:rPr lang="ar-SA" sz="1100" b="1" dirty="0">
                <a:solidFill>
                  <a:schemeClr val="tx1"/>
                </a:solidFill>
                <a:latin typeface="Calibri" panose="020F0502020204030204" pitchFamily="34" charset="0"/>
                <a:ea typeface="Calibri"/>
                <a:cs typeface="Calibri" panose="020F0502020204030204" pitchFamily="34" charset="0"/>
                <a:sym typeface="Calibri"/>
              </a:rPr>
              <a:t>ا</a:t>
            </a:r>
            <a:r>
              <a:rPr lang="en-US" sz="1100" dirty="0">
                <a:solidFill>
                  <a:schemeClr val="tx1"/>
                </a:solidFill>
                <a:latin typeface="Calibri" panose="020F0502020204030204" pitchFamily="34" charset="0"/>
                <a:ea typeface="Calibri"/>
                <a:cs typeface="Calibri" panose="020F0502020204030204" pitchFamily="34" charset="0"/>
                <a:sym typeface="Calibri"/>
              </a:rPr>
              <a:t>فت</a:t>
            </a:r>
            <a:r>
              <a:rPr lang="ar-SA" sz="1100" dirty="0">
                <a:solidFill>
                  <a:schemeClr val="tx1"/>
                </a:solidFill>
                <a:latin typeface="Calibri" panose="020F0502020204030204" pitchFamily="34" charset="0"/>
                <a:ea typeface="Calibri"/>
                <a:cs typeface="Calibri" panose="020F0502020204030204" pitchFamily="34" charset="0"/>
                <a:sym typeface="Calibri"/>
              </a:rPr>
              <a:t>تا</a:t>
            </a:r>
            <a:r>
              <a:rPr lang="en-US" sz="1100" dirty="0">
                <a:solidFill>
                  <a:schemeClr val="tx1"/>
                </a:solidFill>
                <a:latin typeface="Calibri" panose="020F0502020204030204" pitchFamily="34" charset="0"/>
                <a:ea typeface="Calibri"/>
                <a:cs typeface="Calibri" panose="020F0502020204030204" pitchFamily="34" charset="0"/>
                <a:sym typeface="Calibri"/>
              </a:rPr>
              <a:t>ح الوحدة</a:t>
            </a:r>
          </a:p>
          <a:p>
            <a:pPr marL="0" marR="0" lvl="0" indent="0" algn="r" rtl="1">
              <a:spcBef>
                <a:spcPts val="0"/>
              </a:spcBef>
              <a:spcAft>
                <a:spcPts val="1800"/>
              </a:spcAft>
              <a:buNone/>
            </a:pPr>
            <a:r>
              <a:rPr lang="en-US" sz="1100" b="1"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b="1" dirty="0">
                <a:solidFill>
                  <a:schemeClr val="tx1"/>
                </a:solidFill>
                <a:latin typeface="Calibri" panose="020F0502020204030204" pitchFamily="34" charset="0"/>
                <a:ea typeface="Calibri"/>
                <a:cs typeface="Calibri" panose="020F0502020204030204" pitchFamily="34" charset="0"/>
                <a:sym typeface="Calibri"/>
              </a:rPr>
              <a:t>٢</a:t>
            </a:r>
            <a:r>
              <a:rPr lang="en-US" sz="1100" b="1" dirty="0">
                <a:solidFill>
                  <a:schemeClr val="tx1"/>
                </a:solidFill>
                <a:latin typeface="Calibri" panose="020F0502020204030204" pitchFamily="34" charset="0"/>
                <a:ea typeface="Calibri"/>
                <a:cs typeface="Calibri" panose="020F0502020204030204" pitchFamily="34" charset="0"/>
                <a:sym typeface="Calibri"/>
              </a:rPr>
              <a:t>:</a:t>
            </a:r>
            <a:r>
              <a:rPr lang="en-US" sz="1100" dirty="0">
                <a:solidFill>
                  <a:schemeClr val="tx1"/>
                </a:solidFill>
                <a:latin typeface="Calibri" panose="020F0502020204030204" pitchFamily="34" charset="0"/>
                <a:ea typeface="Calibri"/>
                <a:cs typeface="Calibri" panose="020F0502020204030204" pitchFamily="34" charset="0"/>
                <a:sym typeface="Calibri"/>
              </a:rPr>
              <a:t>كيف يمكن ل</a:t>
            </a:r>
            <a:r>
              <a:rPr lang="ar-SA" sz="1100" dirty="0">
                <a:solidFill>
                  <a:schemeClr val="tx1"/>
                </a:solidFill>
                <a:latin typeface="Calibri" panose="020F0502020204030204" pitchFamily="34" charset="0"/>
                <a:ea typeface="Calibri"/>
                <a:cs typeface="Calibri" panose="020F0502020204030204" pitchFamily="34" charset="0"/>
                <a:sym typeface="Calibri"/>
              </a:rPr>
              <a:t>أخصائي الحالة</a:t>
            </a:r>
            <a:r>
              <a:rPr lang="en-US" sz="1100" dirty="0">
                <a:solidFill>
                  <a:schemeClr val="tx1"/>
                </a:solidFill>
                <a:latin typeface="Calibri" panose="020F0502020204030204" pitchFamily="34" charset="0"/>
                <a:ea typeface="Calibri"/>
                <a:cs typeface="Calibri" panose="020F0502020204030204" pitchFamily="34" charset="0"/>
                <a:sym typeface="Calibri"/>
              </a:rPr>
              <a:t> التعامل مع المشكلات أو المخاوف؟</a:t>
            </a:r>
          </a:p>
          <a:p>
            <a:pPr marL="0" marR="0" lvl="0" indent="0" algn="r" rtl="1">
              <a:spcBef>
                <a:spcPts val="0"/>
              </a:spcBef>
              <a:spcAft>
                <a:spcPts val="1800"/>
              </a:spcAft>
              <a:buNone/>
            </a:pPr>
            <a:r>
              <a:rPr lang="en-US" sz="1100" b="1"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b="1" dirty="0">
                <a:solidFill>
                  <a:schemeClr val="tx1"/>
                </a:solidFill>
                <a:latin typeface="Calibri" panose="020F0502020204030204" pitchFamily="34" charset="0"/>
                <a:ea typeface="Calibri"/>
                <a:cs typeface="Calibri" panose="020F0502020204030204" pitchFamily="34" charset="0"/>
                <a:sym typeface="Calibri"/>
              </a:rPr>
              <a:t>٣</a:t>
            </a:r>
            <a:r>
              <a:rPr lang="en-US" sz="1100" b="1" dirty="0">
                <a:solidFill>
                  <a:schemeClr val="tx1"/>
                </a:solidFill>
                <a:latin typeface="Calibri" panose="020F0502020204030204" pitchFamily="34" charset="0"/>
                <a:ea typeface="Calibri"/>
                <a:cs typeface="Calibri" panose="020F0502020204030204" pitchFamily="34" charset="0"/>
                <a:sym typeface="Calibri"/>
              </a:rPr>
              <a:t>:</a:t>
            </a:r>
            <a:r>
              <a:rPr lang="en-US" sz="1100" dirty="0">
                <a:solidFill>
                  <a:schemeClr val="tx1"/>
                </a:solidFill>
                <a:latin typeface="Calibri" panose="020F0502020204030204" pitchFamily="34" charset="0"/>
                <a:ea typeface="Calibri"/>
                <a:cs typeface="Calibri" panose="020F0502020204030204" pitchFamily="34" charset="0"/>
                <a:sym typeface="Calibri"/>
              </a:rPr>
              <a:t>كيف يمكنني التفاوض وإدارة النزاعات؟</a:t>
            </a:r>
          </a:p>
          <a:p>
            <a:pPr marL="0" marR="0" lvl="0" indent="0" algn="r" rtl="1">
              <a:spcBef>
                <a:spcPts val="0"/>
              </a:spcBef>
              <a:spcAft>
                <a:spcPts val="1800"/>
              </a:spcAft>
              <a:buNone/>
            </a:pPr>
            <a:r>
              <a:rPr lang="en-US" sz="1100" b="1"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b="1" dirty="0">
                <a:solidFill>
                  <a:schemeClr val="tx1"/>
                </a:solidFill>
                <a:latin typeface="Calibri" panose="020F0502020204030204" pitchFamily="34" charset="0"/>
                <a:ea typeface="Calibri"/>
                <a:cs typeface="Calibri" panose="020F0502020204030204" pitchFamily="34" charset="0"/>
                <a:sym typeface="Calibri"/>
              </a:rPr>
              <a:t>٤</a:t>
            </a:r>
            <a:r>
              <a:rPr lang="en-US" sz="1100" b="1" dirty="0">
                <a:solidFill>
                  <a:schemeClr val="tx1"/>
                </a:solidFill>
                <a:latin typeface="Calibri" panose="020F0502020204030204" pitchFamily="34" charset="0"/>
                <a:ea typeface="Calibri"/>
                <a:cs typeface="Calibri" panose="020F0502020204030204" pitchFamily="34" charset="0"/>
                <a:sym typeface="Calibri"/>
              </a:rPr>
              <a:t>:</a:t>
            </a:r>
            <a:r>
              <a:rPr lang="en-US" sz="1100" dirty="0">
                <a:solidFill>
                  <a:schemeClr val="tx1"/>
                </a:solidFill>
                <a:latin typeface="Calibri" panose="020F0502020204030204" pitchFamily="34" charset="0"/>
                <a:ea typeface="Calibri"/>
                <a:cs typeface="Calibri" panose="020F0502020204030204" pitchFamily="34" charset="0"/>
                <a:sym typeface="Calibri"/>
              </a:rPr>
              <a:t>كيف يمكنني التنسيق لتحسين نتائج حماية الطفل؟</a:t>
            </a:r>
          </a:p>
          <a:p>
            <a:pPr marL="0" marR="0" lvl="0" indent="0" algn="r" rtl="1">
              <a:spcBef>
                <a:spcPts val="0"/>
              </a:spcBef>
              <a:spcAft>
                <a:spcPts val="1800"/>
              </a:spcAft>
              <a:buNone/>
            </a:pPr>
            <a:r>
              <a:rPr lang="en-US" sz="1100" b="1"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b="1" dirty="0">
                <a:solidFill>
                  <a:schemeClr val="tx1"/>
                </a:solidFill>
                <a:latin typeface="Calibri" panose="020F0502020204030204" pitchFamily="34" charset="0"/>
                <a:ea typeface="Calibri"/>
                <a:cs typeface="Calibri" panose="020F0502020204030204" pitchFamily="34" charset="0"/>
                <a:sym typeface="Calibri"/>
              </a:rPr>
              <a:t>٥</a:t>
            </a:r>
            <a:r>
              <a:rPr lang="en-US" sz="1100" b="1" dirty="0">
                <a:solidFill>
                  <a:schemeClr val="tx1"/>
                </a:solidFill>
                <a:latin typeface="Calibri" panose="020F0502020204030204" pitchFamily="34" charset="0"/>
                <a:ea typeface="Calibri"/>
                <a:cs typeface="Calibri" panose="020F0502020204030204" pitchFamily="34" charset="0"/>
                <a:sym typeface="Calibri"/>
              </a:rPr>
              <a:t>:</a:t>
            </a:r>
            <a:r>
              <a:rPr lang="ar-SA" sz="1100" b="1" dirty="0">
                <a:solidFill>
                  <a:schemeClr val="tx1"/>
                </a:solidFill>
                <a:latin typeface="Calibri" panose="020F0502020204030204" pitchFamily="34" charset="0"/>
                <a:ea typeface="Calibri"/>
                <a:cs typeface="Calibri" panose="020F0502020204030204" pitchFamily="34" charset="0"/>
                <a:sym typeface="Calibri"/>
              </a:rPr>
              <a:t> </a:t>
            </a:r>
            <a:r>
              <a:rPr lang="en-US" sz="1100" dirty="0">
                <a:solidFill>
                  <a:schemeClr val="tx1"/>
                </a:solidFill>
                <a:latin typeface="Calibri" panose="020F0502020204030204" pitchFamily="34" charset="0"/>
                <a:ea typeface="Calibri"/>
                <a:cs typeface="Calibri" panose="020F0502020204030204" pitchFamily="34" charset="0"/>
                <a:sym typeface="Calibri"/>
              </a:rPr>
              <a:t>إغلاق</a:t>
            </a:r>
            <a:r>
              <a:rPr lang="ar-SA" sz="1100" dirty="0">
                <a:solidFill>
                  <a:schemeClr val="tx1"/>
                </a:solidFill>
                <a:latin typeface="Calibri" panose="020F0502020204030204" pitchFamily="34" charset="0"/>
                <a:ea typeface="Calibri"/>
                <a:cs typeface="Calibri" panose="020F0502020204030204" pitchFamily="34" charset="0"/>
                <a:sym typeface="Calibri"/>
              </a:rPr>
              <a:t> الوحدة</a:t>
            </a:r>
            <a:endParaRPr lang="en-US" sz="1100"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4" name="TextBox 3">
            <a:extLst>
              <a:ext uri="{FF2B5EF4-FFF2-40B4-BE49-F238E27FC236}">
                <a16:creationId xmlns:a16="http://schemas.microsoft.com/office/drawing/2014/main" id="{9A7434E1-C5D1-2BB9-71BA-2622E9222E7E}"/>
              </a:ext>
            </a:extLst>
          </p:cNvPr>
          <p:cNvSpPr txBox="1"/>
          <p:nvPr/>
        </p:nvSpPr>
        <p:spPr>
          <a:xfrm>
            <a:off x="1064660" y="1310779"/>
            <a:ext cx="503127" cy="1862048"/>
          </a:xfrm>
          <a:prstGeom prst="rect">
            <a:avLst/>
          </a:prstGeom>
          <a:noFill/>
        </p:spPr>
        <p:txBody>
          <a:bodyPr wrap="square" rtlCol="0">
            <a:spAutoFit/>
          </a:bodyPr>
          <a:lstStyle/>
          <a:p>
            <a:pPr algn="r" rtl="1">
              <a:spcAft>
                <a:spcPts val="1800"/>
              </a:spcAft>
            </a:pPr>
            <a:r>
              <a:rPr lang="ar-SA" sz="1100" dirty="0">
                <a:solidFill>
                  <a:schemeClr val="tx1"/>
                </a:solidFill>
                <a:latin typeface="+mn-lt"/>
              </a:rPr>
              <a:t>٣٨</a:t>
            </a:r>
            <a:endParaRPr lang="en-US" sz="1100" dirty="0">
              <a:solidFill>
                <a:schemeClr val="tx1"/>
              </a:solidFill>
              <a:latin typeface="+mn-lt"/>
            </a:endParaRPr>
          </a:p>
          <a:p>
            <a:pPr algn="r" rtl="1">
              <a:spcAft>
                <a:spcPts val="1800"/>
              </a:spcAft>
            </a:pPr>
            <a:r>
              <a:rPr lang="ar-SA" sz="1100" dirty="0"/>
              <a:t>٣٩</a:t>
            </a:r>
            <a:endParaRPr lang="en-US" sz="1100" dirty="0"/>
          </a:p>
          <a:p>
            <a:pPr algn="r" rtl="1">
              <a:spcAft>
                <a:spcPts val="1800"/>
              </a:spcAft>
            </a:pPr>
            <a:r>
              <a:rPr lang="ar-SA" sz="1100" dirty="0"/>
              <a:t>٤٣</a:t>
            </a:r>
            <a:endParaRPr lang="en-US" sz="1100" dirty="0"/>
          </a:p>
          <a:p>
            <a:pPr algn="r" rtl="1">
              <a:spcAft>
                <a:spcPts val="1800"/>
              </a:spcAft>
            </a:pPr>
            <a:r>
              <a:rPr lang="ar-SA" sz="1100" dirty="0"/>
              <a:t>٤٦</a:t>
            </a:r>
            <a:endParaRPr lang="en-US" sz="1100" dirty="0"/>
          </a:p>
          <a:p>
            <a:pPr algn="r" rtl="1">
              <a:spcAft>
                <a:spcPts val="1800"/>
              </a:spcAft>
            </a:pPr>
            <a:r>
              <a:rPr lang="ar-SA" sz="1100" dirty="0"/>
              <a:t>٥٠</a:t>
            </a:r>
            <a:endParaRPr lang="en-US" sz="1100" dirty="0"/>
          </a:p>
        </p:txBody>
      </p:sp>
      <p:sp>
        <p:nvSpPr>
          <p:cNvPr id="5" name="TextBox 4">
            <a:extLst>
              <a:ext uri="{FF2B5EF4-FFF2-40B4-BE49-F238E27FC236}">
                <a16:creationId xmlns:a16="http://schemas.microsoft.com/office/drawing/2014/main" id="{8DD397FC-9EC0-4843-05F9-659EB5273D7F}"/>
              </a:ext>
            </a:extLst>
          </p:cNvPr>
          <p:cNvSpPr txBox="1"/>
          <p:nvPr/>
        </p:nvSpPr>
        <p:spPr>
          <a:xfrm>
            <a:off x="996287" y="713169"/>
            <a:ext cx="3807163"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1D8CC8"/>
                </a:highlight>
                <a:latin typeface="Calibri" panose="020F0502020204030204" pitchFamily="34" charset="0"/>
                <a:ea typeface="Calibri"/>
                <a:cs typeface="Calibri" panose="020F0502020204030204" pitchFamily="34" charset="0"/>
                <a:sym typeface="Calibri"/>
              </a:rPr>
              <a:t>جدول المحتويات</a:t>
            </a:r>
          </a:p>
        </p:txBody>
      </p:sp>
      <p:sp>
        <p:nvSpPr>
          <p:cNvPr id="6" name="Hexagon 5">
            <a:extLst>
              <a:ext uri="{FF2B5EF4-FFF2-40B4-BE49-F238E27FC236}">
                <a16:creationId xmlns:a16="http://schemas.microsoft.com/office/drawing/2014/main" id="{6A12FF5F-7809-E9BA-7C1C-A6BACD5DBD87}"/>
              </a:ext>
            </a:extLst>
          </p:cNvPr>
          <p:cNvSpPr/>
          <p:nvPr/>
        </p:nvSpPr>
        <p:spPr>
          <a:xfrm rot="1782986">
            <a:off x="286724" y="30111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Hexagon 6">
            <a:extLst>
              <a:ext uri="{FF2B5EF4-FFF2-40B4-BE49-F238E27FC236}">
                <a16:creationId xmlns:a16="http://schemas.microsoft.com/office/drawing/2014/main" id="{F13B3B19-D3BC-B424-7BAA-F2CE1A4355A8}"/>
              </a:ext>
            </a:extLst>
          </p:cNvPr>
          <p:cNvSpPr/>
          <p:nvPr/>
        </p:nvSpPr>
        <p:spPr>
          <a:xfrm rot="1782986">
            <a:off x="286724" y="76395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Hexagon 7">
            <a:extLst>
              <a:ext uri="{FF2B5EF4-FFF2-40B4-BE49-F238E27FC236}">
                <a16:creationId xmlns:a16="http://schemas.microsoft.com/office/drawing/2014/main" id="{AD5F65F2-7807-EC04-87EA-9C4F1D88C817}"/>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57338D45-26C8-C40C-4D83-9DBE50EB2383}"/>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Hexagon 9">
            <a:extLst>
              <a:ext uri="{FF2B5EF4-FFF2-40B4-BE49-F238E27FC236}">
                <a16:creationId xmlns:a16="http://schemas.microsoft.com/office/drawing/2014/main" id="{AA2E3F38-7653-FA60-FC9C-FB4677A52761}"/>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2" name="Group 1">
            <a:extLst>
              <a:ext uri="{FF2B5EF4-FFF2-40B4-BE49-F238E27FC236}">
                <a16:creationId xmlns:a16="http://schemas.microsoft.com/office/drawing/2014/main" id="{E914316F-0B30-2E1A-5ED8-43EFB658C440}"/>
              </a:ext>
            </a:extLst>
          </p:cNvPr>
          <p:cNvGrpSpPr/>
          <p:nvPr/>
        </p:nvGrpSpPr>
        <p:grpSpPr>
          <a:xfrm>
            <a:off x="5615068" y="7631237"/>
            <a:ext cx="759252" cy="1497662"/>
            <a:chOff x="10964589" y="4961229"/>
            <a:chExt cx="759252" cy="1497662"/>
          </a:xfrm>
          <a:solidFill>
            <a:schemeClr val="accent4">
              <a:lumMod val="20000"/>
              <a:lumOff val="80000"/>
            </a:schemeClr>
          </a:solidFill>
        </p:grpSpPr>
        <p:grpSp>
          <p:nvGrpSpPr>
            <p:cNvPr id="11" name="Group 10">
              <a:extLst>
                <a:ext uri="{FF2B5EF4-FFF2-40B4-BE49-F238E27FC236}">
                  <a16:creationId xmlns:a16="http://schemas.microsoft.com/office/drawing/2014/main" id="{6AF89E58-1C27-C727-0AF4-BF07610B691A}"/>
                </a:ext>
              </a:extLst>
            </p:cNvPr>
            <p:cNvGrpSpPr/>
            <p:nvPr/>
          </p:nvGrpSpPr>
          <p:grpSpPr>
            <a:xfrm>
              <a:off x="10964589" y="4961229"/>
              <a:ext cx="524294" cy="1497662"/>
              <a:chOff x="2068313" y="2482622"/>
              <a:chExt cx="376359" cy="1075080"/>
            </a:xfrm>
            <a:grpFill/>
          </p:grpSpPr>
          <p:sp>
            <p:nvSpPr>
              <p:cNvPr id="15" name="Round Same Side Corner Rectangle 23">
                <a:extLst>
                  <a:ext uri="{FF2B5EF4-FFF2-40B4-BE49-F238E27FC236}">
                    <a16:creationId xmlns:a16="http://schemas.microsoft.com/office/drawing/2014/main" id="{CB50B6D9-AEBC-D326-2233-9FBCFE1977E8}"/>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Oval 15">
                <a:extLst>
                  <a:ext uri="{FF2B5EF4-FFF2-40B4-BE49-F238E27FC236}">
                    <a16:creationId xmlns:a16="http://schemas.microsoft.com/office/drawing/2014/main" id="{22347B99-DE6E-7246-E96E-7FBB1B933362}"/>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3" name="Star: 5 Points 12">
              <a:extLst>
                <a:ext uri="{FF2B5EF4-FFF2-40B4-BE49-F238E27FC236}">
                  <a16:creationId xmlns:a16="http://schemas.microsoft.com/office/drawing/2014/main" id="{D1FE1F50-B181-9964-0D3B-CF45C5AF3897}"/>
                </a:ext>
              </a:extLst>
            </p:cNvPr>
            <p:cNvSpPr/>
            <p:nvPr/>
          </p:nvSpPr>
          <p:spPr>
            <a:xfrm>
              <a:off x="11530903" y="5521514"/>
              <a:ext cx="192938" cy="192938"/>
            </a:xfrm>
            <a:prstGeom prst="star5">
              <a:avLst>
                <a:gd name="adj" fmla="val 28484"/>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Tree>
    <p:extLst>
      <p:ext uri="{BB962C8B-B14F-4D97-AF65-F5344CB8AC3E}">
        <p14:creationId xmlns:p14="http://schemas.microsoft.com/office/powerpoint/2010/main" val="199304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5ACAEB-1C14-4CCF-5C05-05E224A3BFDF}"/>
              </a:ext>
            </a:extLst>
          </p:cNvPr>
          <p:cNvSpPr txBox="1"/>
          <p:nvPr/>
        </p:nvSpPr>
        <p:spPr>
          <a:xfrm>
            <a:off x="1513146" y="1254875"/>
            <a:ext cx="4665478" cy="307777"/>
          </a:xfrm>
          <a:prstGeom prst="rect">
            <a:avLst/>
          </a:prstGeom>
          <a:noFill/>
        </p:spPr>
        <p:txBody>
          <a:bodyPr wrap="square" rtlCol="0">
            <a:spAutoFit/>
          </a:bodyPr>
          <a:lstStyle/>
          <a:p>
            <a:pPr algn="r" rtl="1"/>
            <a:r>
              <a:rPr lang="en-GB" sz="1400" b="1" dirty="0">
                <a:latin typeface="Calibri" panose="020F0502020204030204" pitchFamily="34" charset="0"/>
                <a:cs typeface="Calibri" panose="020F0502020204030204" pitchFamily="34" charset="0"/>
              </a:rPr>
              <a:t>هدف الوحدة</a:t>
            </a:r>
            <a:endParaRPr lang="en-US" sz="1400" b="1" spc="300" dirty="0">
              <a:solidFill>
                <a:schemeClr val="tx1"/>
              </a:solidFill>
            </a:endParaRPr>
          </a:p>
        </p:txBody>
      </p:sp>
      <p:sp>
        <p:nvSpPr>
          <p:cNvPr id="3" name="TextBox 2">
            <a:extLst>
              <a:ext uri="{FF2B5EF4-FFF2-40B4-BE49-F238E27FC236}">
                <a16:creationId xmlns:a16="http://schemas.microsoft.com/office/drawing/2014/main" id="{AF11387D-F2A7-2685-47E6-51E77D250A83}"/>
              </a:ext>
            </a:extLst>
          </p:cNvPr>
          <p:cNvSpPr txBox="1"/>
          <p:nvPr/>
        </p:nvSpPr>
        <p:spPr>
          <a:xfrm>
            <a:off x="996287" y="713169"/>
            <a:ext cx="5254042"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1D8CC8"/>
                </a:highlight>
                <a:latin typeface="Calibri"/>
                <a:ea typeface="Calibri"/>
                <a:cs typeface="Calibri"/>
                <a:sym typeface="Calibri"/>
              </a:rPr>
              <a:t>الجلسة </a:t>
            </a:r>
            <a:r>
              <a:rPr lang="ar-SA" sz="1600" b="1" spc="300" dirty="0">
                <a:solidFill>
                  <a:schemeClr val="bg1"/>
                </a:solidFill>
                <a:highlight>
                  <a:srgbClr val="1D8CC8"/>
                </a:highlight>
                <a:latin typeface="Calibri"/>
                <a:ea typeface="Calibri"/>
                <a:cs typeface="Calibri"/>
                <a:sym typeface="Calibri"/>
              </a:rPr>
              <a:t>١</a:t>
            </a:r>
            <a:r>
              <a:rPr lang="en-US" sz="1600" b="1" spc="300" dirty="0">
                <a:solidFill>
                  <a:schemeClr val="bg1"/>
                </a:solidFill>
                <a:highlight>
                  <a:srgbClr val="1D8CC8"/>
                </a:highlight>
                <a:latin typeface="Calibri"/>
                <a:ea typeface="Calibri"/>
                <a:cs typeface="Calibri"/>
                <a:sym typeface="Calibri"/>
              </a:rPr>
              <a:t>: </a:t>
            </a:r>
            <a:r>
              <a:rPr lang="ar-SA" sz="1600" b="1" spc="300" dirty="0">
                <a:solidFill>
                  <a:schemeClr val="bg1"/>
                </a:solidFill>
                <a:highlight>
                  <a:srgbClr val="1D8CC8"/>
                </a:highlight>
                <a:latin typeface="Calibri"/>
                <a:ea typeface="Calibri"/>
                <a:cs typeface="Calibri"/>
                <a:sym typeface="Calibri"/>
              </a:rPr>
              <a:t> ا</a:t>
            </a:r>
            <a:r>
              <a:rPr lang="en-US" sz="1600" b="1" spc="300" dirty="0">
                <a:solidFill>
                  <a:schemeClr val="bg1"/>
                </a:solidFill>
                <a:highlight>
                  <a:srgbClr val="1D8CC8"/>
                </a:highlight>
                <a:latin typeface="Calibri"/>
                <a:ea typeface="Calibri"/>
                <a:cs typeface="Calibri"/>
                <a:sym typeface="Calibri"/>
              </a:rPr>
              <a:t>فت</a:t>
            </a:r>
            <a:r>
              <a:rPr lang="ar-SA" sz="1600" b="1" spc="300" dirty="0">
                <a:solidFill>
                  <a:schemeClr val="bg1"/>
                </a:solidFill>
                <a:highlight>
                  <a:srgbClr val="1D8CC8"/>
                </a:highlight>
                <a:latin typeface="Calibri"/>
                <a:ea typeface="Calibri"/>
                <a:cs typeface="Calibri"/>
                <a:sym typeface="Calibri"/>
              </a:rPr>
              <a:t>تا</a:t>
            </a:r>
            <a:r>
              <a:rPr lang="en-US" sz="1600" b="1" spc="300" dirty="0">
                <a:solidFill>
                  <a:schemeClr val="bg1"/>
                </a:solidFill>
                <a:highlight>
                  <a:srgbClr val="1D8CC8"/>
                </a:highlight>
                <a:latin typeface="Calibri"/>
                <a:ea typeface="Calibri"/>
                <a:cs typeface="Calibri"/>
                <a:sym typeface="Calibri"/>
              </a:rPr>
              <a:t>ح الوحدة</a:t>
            </a:r>
          </a:p>
        </p:txBody>
      </p:sp>
      <p:sp>
        <p:nvSpPr>
          <p:cNvPr id="4" name="TextBox 3">
            <a:extLst>
              <a:ext uri="{FF2B5EF4-FFF2-40B4-BE49-F238E27FC236}">
                <a16:creationId xmlns:a16="http://schemas.microsoft.com/office/drawing/2014/main" id="{0945FEEF-9704-5D8E-E918-6BF04A6C1CC5}"/>
              </a:ext>
            </a:extLst>
          </p:cNvPr>
          <p:cNvSpPr txBox="1"/>
          <p:nvPr/>
        </p:nvSpPr>
        <p:spPr>
          <a:xfrm>
            <a:off x="996287" y="1583074"/>
            <a:ext cx="5254042" cy="461665"/>
          </a:xfrm>
          <a:prstGeom prst="rect">
            <a:avLst/>
          </a:prstGeom>
          <a:noFill/>
        </p:spPr>
        <p:txBody>
          <a:bodyPr wrap="square" rtlCol="0">
            <a:spAutoFit/>
          </a:bodyPr>
          <a:lstStyle/>
          <a:p>
            <a:pPr marL="0" marR="0" lvl="0" indent="0" algn="r" rtl="1">
              <a:lnSpc>
                <a:spcPct val="100000"/>
              </a:lnSpc>
              <a:spcBef>
                <a:spcPts val="0"/>
              </a:spcBef>
              <a:spcAft>
                <a:spcPts val="0"/>
              </a:spcAft>
              <a:buClr>
                <a:schemeClr val="lt1"/>
              </a:buClr>
              <a:buSzPts val="3000"/>
              <a:buFont typeface="Helvetica Neue"/>
              <a:buNone/>
            </a:pPr>
            <a:r>
              <a:rPr lang="ar-SA" sz="1200" i="0" u="none" strike="noStrike" cap="none" dirty="0">
                <a:latin typeface="Calibri" panose="020F0502020204030204" pitchFamily="34" charset="0"/>
                <a:cs typeface="Calibri" panose="020F0502020204030204" pitchFamily="34" charset="0"/>
                <a:sym typeface="Arial"/>
              </a:rPr>
              <a:t>تعزيز الفهم العملي للمشاركين والمشاركات للمهارات الأساسية لحل المشكلات والتنسيق بشكل فعال في إدارة حالة حماية الطفل</a:t>
            </a:r>
          </a:p>
        </p:txBody>
      </p:sp>
      <p:sp>
        <p:nvSpPr>
          <p:cNvPr id="5" name="TextBox 4">
            <a:extLst>
              <a:ext uri="{FF2B5EF4-FFF2-40B4-BE49-F238E27FC236}">
                <a16:creationId xmlns:a16="http://schemas.microsoft.com/office/drawing/2014/main" id="{1F38778E-9F5C-14F8-B0A2-EC9C94938510}"/>
              </a:ext>
            </a:extLst>
          </p:cNvPr>
          <p:cNvSpPr txBox="1"/>
          <p:nvPr/>
        </p:nvSpPr>
        <p:spPr>
          <a:xfrm>
            <a:off x="996287" y="2268414"/>
            <a:ext cx="5254042" cy="338554"/>
          </a:xfrm>
          <a:prstGeom prst="rect">
            <a:avLst/>
          </a:prstGeom>
          <a:noFill/>
        </p:spPr>
        <p:txBody>
          <a:bodyPr wrap="square" rtlCol="0">
            <a:spAutoFit/>
          </a:bodyPr>
          <a:lstStyle/>
          <a:p>
            <a:pPr algn="r" rtl="1"/>
            <a:r>
              <a:rPr lang="en-GB" sz="1600" dirty="0">
                <a:latin typeface="Calibri" panose="020F0502020204030204" pitchFamily="34" charset="0"/>
                <a:cs typeface="Calibri" panose="020F0502020204030204" pitchFamily="34" charset="0"/>
              </a:rPr>
              <a:t>أهداف التعلم</a:t>
            </a:r>
            <a:endParaRPr lang="en-US" sz="1600" b="1" spc="300" dirty="0">
              <a:solidFill>
                <a:schemeClr val="tx1"/>
              </a:solidFill>
            </a:endParaRPr>
          </a:p>
        </p:txBody>
      </p:sp>
      <p:sp>
        <p:nvSpPr>
          <p:cNvPr id="6" name="TextBox 5">
            <a:extLst>
              <a:ext uri="{FF2B5EF4-FFF2-40B4-BE49-F238E27FC236}">
                <a16:creationId xmlns:a16="http://schemas.microsoft.com/office/drawing/2014/main" id="{B1330988-737F-A411-8D85-F50A326DCE78}"/>
              </a:ext>
            </a:extLst>
          </p:cNvPr>
          <p:cNvSpPr txBox="1"/>
          <p:nvPr/>
        </p:nvSpPr>
        <p:spPr>
          <a:xfrm>
            <a:off x="1675087" y="2821316"/>
            <a:ext cx="4575242" cy="1615827"/>
          </a:xfrm>
          <a:prstGeom prst="rect">
            <a:avLst/>
          </a:prstGeom>
          <a:noFill/>
        </p:spPr>
        <p:txBody>
          <a:bodyPr wrap="square" lIns="91440" tIns="45720" rIns="91440" bIns="45720" rtlCol="0" anchor="t">
            <a:spAutoFit/>
          </a:bodyPr>
          <a:lstStyle/>
          <a:p>
            <a:pPr algn="r" rtl="1">
              <a:buSzPts val="2400"/>
            </a:pPr>
            <a:r>
              <a:rPr lang="en-GB" sz="1100" dirty="0">
                <a:latin typeface="Calibri" panose="020F0502020204030204" pitchFamily="34" charset="0"/>
                <a:cs typeface="Calibri" panose="020F0502020204030204" pitchFamily="34" charset="0"/>
              </a:rPr>
              <a:t>إظهار التنسيق بين الجهات الفاعلة والوكالات بناءً على تحديد أولويات احتياجات الطفل</a:t>
            </a:r>
            <a:endParaRPr lang="en-GB" sz="11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r" rtl="1">
              <a:spcBef>
                <a:spcPts val="0"/>
              </a:spcBef>
              <a:spcAft>
                <a:spcPts val="0"/>
              </a:spcAft>
              <a:buNone/>
            </a:pPr>
            <a:br>
              <a:rPr lang="en-US" sz="1100" dirty="0">
                <a:solidFill>
                  <a:schemeClr val="tx1"/>
                </a:solidFill>
                <a:latin typeface="+mn-lt"/>
                <a:ea typeface="Arial"/>
                <a:cs typeface="Arial"/>
                <a:sym typeface="Arial"/>
              </a:rPr>
            </a:br>
            <a:endParaRPr lang="en-US" sz="1100" dirty="0">
              <a:solidFill>
                <a:schemeClr val="tx1"/>
              </a:solidFill>
              <a:latin typeface="+mn-lt"/>
              <a:ea typeface="Arial"/>
              <a:cs typeface="Arial"/>
              <a:sym typeface="Arial"/>
            </a:endParaRPr>
          </a:p>
          <a:p>
            <a:pPr marL="0" marR="0" lvl="0" indent="0" algn="r" rtl="1">
              <a:lnSpc>
                <a:spcPct val="100000"/>
              </a:lnSpc>
              <a:spcBef>
                <a:spcPts val="0"/>
              </a:spcBef>
              <a:spcAft>
                <a:spcPts val="0"/>
              </a:spcAft>
              <a:buClr>
                <a:srgbClr val="000000"/>
              </a:buClr>
              <a:buSzPts val="2400"/>
              <a:buFont typeface="Arial"/>
              <a:buNone/>
            </a:pPr>
            <a:r>
              <a:rPr lang="ar-SA" sz="1100" b="0" i="0" u="none" strike="noStrike" cap="none" dirty="0">
                <a:solidFill>
                  <a:schemeClr val="dk1"/>
                </a:solidFill>
                <a:latin typeface="Calibri" panose="020F0502020204030204" pitchFamily="34" charset="0"/>
                <a:cs typeface="Calibri" panose="020F0502020204030204" pitchFamily="34" charset="0"/>
                <a:sym typeface="Arial"/>
              </a:rPr>
              <a:t>تحديد استراتيجيات التفاوض المناسبة بناءً على اهتمامات الطفل واحتياجاته</a:t>
            </a:r>
            <a:endParaRPr lang="ar-SA" sz="8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r" rtl="1">
              <a:spcBef>
                <a:spcPts val="0"/>
              </a:spcBef>
              <a:spcAft>
                <a:spcPts val="0"/>
              </a:spcAft>
              <a:buNone/>
            </a:pPr>
            <a:endParaRPr lang="en-US" sz="1100" dirty="0">
              <a:solidFill>
                <a:schemeClr val="tx1"/>
              </a:solidFill>
              <a:latin typeface="+mn-lt"/>
              <a:ea typeface="Arial"/>
              <a:cs typeface="Arial"/>
              <a:sym typeface="Arial"/>
            </a:endParaRPr>
          </a:p>
          <a:p>
            <a:pPr marL="0" marR="0" lvl="0" indent="0" algn="r" rtl="1">
              <a:spcBef>
                <a:spcPts val="0"/>
              </a:spcBef>
              <a:spcAft>
                <a:spcPts val="0"/>
              </a:spcAft>
              <a:buNone/>
            </a:pPr>
            <a:endParaRPr lang="en-US" sz="1100" dirty="0">
              <a:solidFill>
                <a:schemeClr val="tx1"/>
              </a:solidFill>
              <a:latin typeface="+mn-lt"/>
              <a:ea typeface="Arial"/>
              <a:cs typeface="Arial"/>
              <a:sym typeface="Arial"/>
            </a:endParaRPr>
          </a:p>
          <a:p>
            <a:pPr marL="0" marR="0" lvl="0" indent="0" algn="r" rtl="1">
              <a:lnSpc>
                <a:spcPct val="100000"/>
              </a:lnSpc>
              <a:spcBef>
                <a:spcPts val="0"/>
              </a:spcBef>
              <a:spcAft>
                <a:spcPts val="0"/>
              </a:spcAft>
              <a:buClr>
                <a:srgbClr val="000000"/>
              </a:buClr>
              <a:buSzPts val="2400"/>
              <a:buFont typeface="Arial"/>
              <a:buNone/>
            </a:pPr>
            <a:r>
              <a:rPr lang="ar-SA" sz="1100" b="0" i="0" u="none" strike="noStrike" cap="none" dirty="0">
                <a:solidFill>
                  <a:schemeClr val="dk1"/>
                </a:solidFill>
                <a:latin typeface="Calibri" panose="020F0502020204030204" pitchFamily="34" charset="0"/>
                <a:cs typeface="Calibri" panose="020F0502020204030204" pitchFamily="34" charset="0"/>
                <a:sym typeface="Arial"/>
              </a:rPr>
              <a:t>شرح وإظهار خطوات حل المشاكل</a:t>
            </a:r>
            <a:endParaRPr lang="ar-SA" sz="1100"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lang="en-US" sz="1100" dirty="0">
              <a:solidFill>
                <a:schemeClr val="tx1"/>
              </a:solidFill>
              <a:latin typeface="+mn-lt"/>
              <a:ea typeface="Arial"/>
              <a:cs typeface="Arial"/>
              <a:sym typeface="Arial"/>
            </a:endParaRPr>
          </a:p>
          <a:p>
            <a:pPr marL="0" marR="0" lvl="0" indent="0" algn="r" rtl="1">
              <a:spcBef>
                <a:spcPts val="0"/>
              </a:spcBef>
              <a:spcAft>
                <a:spcPts val="0"/>
              </a:spcAft>
              <a:buNone/>
            </a:pPr>
            <a:endParaRPr lang="en-US" sz="1100" dirty="0">
              <a:solidFill>
                <a:schemeClr val="tx1"/>
              </a:solidFill>
              <a:latin typeface="+mn-lt"/>
              <a:ea typeface="Arial"/>
              <a:cs typeface="Arial"/>
              <a:sym typeface="Arial"/>
            </a:endParaRPr>
          </a:p>
        </p:txBody>
      </p:sp>
      <p:grpSp>
        <p:nvGrpSpPr>
          <p:cNvPr id="7" name="Google Shape;149;p12">
            <a:extLst>
              <a:ext uri="{FF2B5EF4-FFF2-40B4-BE49-F238E27FC236}">
                <a16:creationId xmlns:a16="http://schemas.microsoft.com/office/drawing/2014/main" id="{F3D3E5A2-EB77-BACD-BD4C-FF8062230F77}"/>
              </a:ext>
            </a:extLst>
          </p:cNvPr>
          <p:cNvGrpSpPr/>
          <p:nvPr/>
        </p:nvGrpSpPr>
        <p:grpSpPr>
          <a:xfrm>
            <a:off x="1020268" y="2771366"/>
            <a:ext cx="559955" cy="387333"/>
            <a:chOff x="6878053" y="1156317"/>
            <a:chExt cx="1431178" cy="1039513"/>
          </a:xfrm>
          <a:solidFill>
            <a:schemeClr val="accent4"/>
          </a:solidFill>
        </p:grpSpPr>
        <p:grpSp>
          <p:nvGrpSpPr>
            <p:cNvPr id="8" name="Google Shape;150;p12">
              <a:extLst>
                <a:ext uri="{FF2B5EF4-FFF2-40B4-BE49-F238E27FC236}">
                  <a16:creationId xmlns:a16="http://schemas.microsoft.com/office/drawing/2014/main" id="{191DF2B6-067D-A894-A01A-31AE083388A5}"/>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5C59EAEA-67F1-527E-1124-2AC8D75379C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46332252-7FD3-CEED-5248-58E75CED144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3ABD2ABC-5D48-F224-9BD9-D7EC2A3DC131}"/>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5F117AC5-9832-5DBB-B679-E9C9D5A705F8}"/>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F91268E8-95B0-2523-6BD9-7F7A7976CC12}"/>
              </a:ext>
            </a:extLst>
          </p:cNvPr>
          <p:cNvGrpSpPr/>
          <p:nvPr/>
        </p:nvGrpSpPr>
        <p:grpSpPr>
          <a:xfrm>
            <a:off x="1020268" y="3332844"/>
            <a:ext cx="559955" cy="387333"/>
            <a:chOff x="6878053" y="1156317"/>
            <a:chExt cx="1431178" cy="1039513"/>
          </a:xfrm>
          <a:solidFill>
            <a:schemeClr val="accent4"/>
          </a:solidFill>
        </p:grpSpPr>
        <p:grpSp>
          <p:nvGrpSpPr>
            <p:cNvPr id="14" name="Google Shape;150;p12">
              <a:extLst>
                <a:ext uri="{FF2B5EF4-FFF2-40B4-BE49-F238E27FC236}">
                  <a16:creationId xmlns:a16="http://schemas.microsoft.com/office/drawing/2014/main" id="{5977C37E-B61B-E568-CA27-E6F5E2B75012}"/>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4AC38BF3-7E6F-DC55-18CF-EA04BEBC1FD0}"/>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6D5A56D2-B49B-905D-8B9E-5CA2490B1300}"/>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91E34B95-AE46-7C6A-8296-71A8E65AF824}"/>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FE4C0590-BEF4-B746-1551-2A726D530507}"/>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1FDF2DFF-05CD-E23D-3F46-84ABD7971C3C}"/>
              </a:ext>
            </a:extLst>
          </p:cNvPr>
          <p:cNvGrpSpPr/>
          <p:nvPr/>
        </p:nvGrpSpPr>
        <p:grpSpPr>
          <a:xfrm>
            <a:off x="1020268" y="3894487"/>
            <a:ext cx="559955" cy="387333"/>
            <a:chOff x="6878053" y="1156317"/>
            <a:chExt cx="1431178" cy="1039513"/>
          </a:xfrm>
          <a:solidFill>
            <a:schemeClr val="accent4"/>
          </a:solidFill>
        </p:grpSpPr>
        <p:grpSp>
          <p:nvGrpSpPr>
            <p:cNvPr id="20" name="Google Shape;150;p12">
              <a:extLst>
                <a:ext uri="{FF2B5EF4-FFF2-40B4-BE49-F238E27FC236}">
                  <a16:creationId xmlns:a16="http://schemas.microsoft.com/office/drawing/2014/main" id="{14C73DCA-FB19-CED1-D440-F73CA9290EE0}"/>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2DFEE7BD-1879-AFE3-16ED-DB1BC5DA890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2334DBFD-FC43-2129-340D-43E233999346}"/>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611FA013-3004-8E2B-7EE4-3C61CE9BE633}"/>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A23B5CF1-0FE4-EBA1-2253-58FF7A03449D}"/>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25" name="Google Shape;149;p12">
            <a:extLst>
              <a:ext uri="{FF2B5EF4-FFF2-40B4-BE49-F238E27FC236}">
                <a16:creationId xmlns:a16="http://schemas.microsoft.com/office/drawing/2014/main" id="{722485C5-228E-5985-07C0-432A2E30E71C}"/>
              </a:ext>
            </a:extLst>
          </p:cNvPr>
          <p:cNvGrpSpPr/>
          <p:nvPr/>
        </p:nvGrpSpPr>
        <p:grpSpPr>
          <a:xfrm>
            <a:off x="1020268" y="4465987"/>
            <a:ext cx="559955" cy="387333"/>
            <a:chOff x="6878053" y="1156317"/>
            <a:chExt cx="1431178" cy="1039513"/>
          </a:xfrm>
          <a:solidFill>
            <a:schemeClr val="accent4"/>
          </a:solidFill>
        </p:grpSpPr>
        <p:grpSp>
          <p:nvGrpSpPr>
            <p:cNvPr id="26" name="Google Shape;150;p12">
              <a:extLst>
                <a:ext uri="{FF2B5EF4-FFF2-40B4-BE49-F238E27FC236}">
                  <a16:creationId xmlns:a16="http://schemas.microsoft.com/office/drawing/2014/main" id="{D62A5A79-A29E-A63B-5C96-BF3C426BEF9D}"/>
                </a:ext>
              </a:extLst>
            </p:cNvPr>
            <p:cNvGrpSpPr/>
            <p:nvPr/>
          </p:nvGrpSpPr>
          <p:grpSpPr>
            <a:xfrm>
              <a:off x="7672978" y="1156317"/>
              <a:ext cx="412941" cy="436880"/>
              <a:chOff x="243840" y="1676400"/>
              <a:chExt cx="701040" cy="741680"/>
            </a:xfrm>
            <a:grpFill/>
          </p:grpSpPr>
          <p:sp>
            <p:nvSpPr>
              <p:cNvPr id="29" name="Google Shape;151;p12">
                <a:extLst>
                  <a:ext uri="{FF2B5EF4-FFF2-40B4-BE49-F238E27FC236}">
                    <a16:creationId xmlns:a16="http://schemas.microsoft.com/office/drawing/2014/main" id="{518C906E-CE2F-2A84-9D48-84A814A5A2E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30" name="Google Shape;152;p12">
                <a:extLst>
                  <a:ext uri="{FF2B5EF4-FFF2-40B4-BE49-F238E27FC236}">
                    <a16:creationId xmlns:a16="http://schemas.microsoft.com/office/drawing/2014/main" id="{65A991E1-83C1-3514-09F7-B3C3F29237EE}"/>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27" name="Google Shape;153;p12">
              <a:extLst>
                <a:ext uri="{FF2B5EF4-FFF2-40B4-BE49-F238E27FC236}">
                  <a16:creationId xmlns:a16="http://schemas.microsoft.com/office/drawing/2014/main" id="{20189ACC-2172-DD32-07C5-D5CBF9D03C1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8" name="Google Shape;154;p12">
              <a:extLst>
                <a:ext uri="{FF2B5EF4-FFF2-40B4-BE49-F238E27FC236}">
                  <a16:creationId xmlns:a16="http://schemas.microsoft.com/office/drawing/2014/main" id="{FCA9466B-138F-95E0-5167-098EB93AFF70}"/>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31" name="Hexagon 30">
            <a:extLst>
              <a:ext uri="{FF2B5EF4-FFF2-40B4-BE49-F238E27FC236}">
                <a16:creationId xmlns:a16="http://schemas.microsoft.com/office/drawing/2014/main" id="{1AB680C2-5465-B0A1-E57B-314E64649FCB}"/>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2" name="Hexagon 31">
            <a:extLst>
              <a:ext uri="{FF2B5EF4-FFF2-40B4-BE49-F238E27FC236}">
                <a16:creationId xmlns:a16="http://schemas.microsoft.com/office/drawing/2014/main" id="{3FAC71A7-3415-AAB9-305B-4F20884432D1}"/>
              </a:ext>
            </a:extLst>
          </p:cNvPr>
          <p:cNvSpPr/>
          <p:nvPr/>
        </p:nvSpPr>
        <p:spPr>
          <a:xfrm rot="1782986">
            <a:off x="286724" y="76395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3" name="Hexagon 32">
            <a:extLst>
              <a:ext uri="{FF2B5EF4-FFF2-40B4-BE49-F238E27FC236}">
                <a16:creationId xmlns:a16="http://schemas.microsoft.com/office/drawing/2014/main" id="{8C5F2EBD-B624-322D-69AA-0B60B17FE7F8}"/>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4" name="Hexagon 33">
            <a:extLst>
              <a:ext uri="{FF2B5EF4-FFF2-40B4-BE49-F238E27FC236}">
                <a16:creationId xmlns:a16="http://schemas.microsoft.com/office/drawing/2014/main" id="{21860E71-F811-18E3-DBB8-C79991485837}"/>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5" name="Hexagon 34">
            <a:extLst>
              <a:ext uri="{FF2B5EF4-FFF2-40B4-BE49-F238E27FC236}">
                <a16:creationId xmlns:a16="http://schemas.microsoft.com/office/drawing/2014/main" id="{3C9C410C-F098-55D1-5F0D-436B86AE1B14}"/>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3644879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701DE-BAC0-6256-640F-4FB0B6E6DE2E}"/>
              </a:ext>
            </a:extLst>
          </p:cNvPr>
          <p:cNvSpPr txBox="1"/>
          <p:nvPr/>
        </p:nvSpPr>
        <p:spPr>
          <a:xfrm>
            <a:off x="996287" y="1908843"/>
            <a:ext cx="5254042" cy="261610"/>
          </a:xfrm>
          <a:prstGeom prst="rect">
            <a:avLst/>
          </a:prstGeom>
          <a:noFill/>
          <a:ln>
            <a:noFill/>
          </a:ln>
        </p:spPr>
        <p:txBody>
          <a:bodyPr wrap="square" rtlCol="0">
            <a:spAutoFit/>
          </a:bodyPr>
          <a:lstStyle/>
          <a:p>
            <a:pPr algn="r" rtl="1"/>
            <a:r>
              <a:rPr lang="ar-SA" sz="1100" dirty="0">
                <a:latin typeface="Calibri" panose="020F0502020204030204" pitchFamily="34" charset="0"/>
                <a:cs typeface="Calibri" panose="020F0502020204030204" pitchFamily="34" charset="0"/>
              </a:rPr>
              <a:t>تدوين أمثلة عن المشاكل التي تمت مشاركتها في المناقشة العامة</a:t>
            </a:r>
            <a:endParaRPr lang="en-US" sz="11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6A70F1A6-A851-9A1F-3594-9314EA8E689D}"/>
              </a:ext>
            </a:extLst>
          </p:cNvPr>
          <p:cNvSpPr/>
          <p:nvPr/>
        </p:nvSpPr>
        <p:spPr>
          <a:xfrm>
            <a:off x="996287" y="2349518"/>
            <a:ext cx="5254042" cy="668690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endParaRPr lang="en-US" dirty="0">
              <a:solidFill>
                <a:schemeClr val="tx1"/>
              </a:solidFill>
            </a:endParaRPr>
          </a:p>
        </p:txBody>
      </p:sp>
      <p:sp>
        <p:nvSpPr>
          <p:cNvPr id="8" name="TextBox 7">
            <a:extLst>
              <a:ext uri="{FF2B5EF4-FFF2-40B4-BE49-F238E27FC236}">
                <a16:creationId xmlns:a16="http://schemas.microsoft.com/office/drawing/2014/main" id="{731D254C-C912-5B26-33FA-49F9029A2405}"/>
              </a:ext>
            </a:extLst>
          </p:cNvPr>
          <p:cNvSpPr txBox="1"/>
          <p:nvPr/>
        </p:nvSpPr>
        <p:spPr>
          <a:xfrm>
            <a:off x="996287" y="723648"/>
            <a:ext cx="5254042"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1D8CC8"/>
                </a:highlight>
                <a:latin typeface="Calibri"/>
                <a:ea typeface="Calibri"/>
                <a:cs typeface="Calibri"/>
                <a:sym typeface="Calibri"/>
              </a:rPr>
              <a:t>الجلسة </a:t>
            </a:r>
            <a:r>
              <a:rPr lang="ar-SA" sz="1600" b="1" spc="300" dirty="0">
                <a:solidFill>
                  <a:schemeClr val="bg1"/>
                </a:solidFill>
                <a:highlight>
                  <a:srgbClr val="1D8CC8"/>
                </a:highlight>
                <a:latin typeface="Calibri"/>
                <a:ea typeface="Calibri"/>
                <a:cs typeface="Calibri"/>
                <a:sym typeface="Calibri"/>
              </a:rPr>
              <a:t>٢</a:t>
            </a:r>
            <a:r>
              <a:rPr lang="en-US" sz="1600" b="1" spc="300" dirty="0">
                <a:solidFill>
                  <a:schemeClr val="bg1"/>
                </a:solidFill>
                <a:highlight>
                  <a:srgbClr val="1D8CC8"/>
                </a:highlight>
                <a:latin typeface="Calibri"/>
                <a:ea typeface="Calibri"/>
                <a:cs typeface="Calibri"/>
                <a:sym typeface="Calibri"/>
              </a:rPr>
              <a:t>: كيف يمكن </a:t>
            </a:r>
            <a:r>
              <a:rPr lang="ar-SA" sz="1600" b="1" spc="300" dirty="0">
                <a:solidFill>
                  <a:schemeClr val="bg1"/>
                </a:solidFill>
                <a:highlight>
                  <a:srgbClr val="1D8CC8"/>
                </a:highlight>
                <a:latin typeface="Calibri"/>
                <a:ea typeface="Calibri"/>
                <a:cs typeface="Calibri"/>
                <a:sym typeface="Calibri"/>
              </a:rPr>
              <a:t>لأخصائي</a:t>
            </a:r>
            <a:r>
              <a:rPr lang="en-US" sz="1600" b="1" spc="300" dirty="0">
                <a:solidFill>
                  <a:schemeClr val="bg1"/>
                </a:solidFill>
                <a:highlight>
                  <a:srgbClr val="1D8CC8"/>
                </a:highlight>
                <a:latin typeface="Calibri"/>
                <a:ea typeface="Calibri"/>
                <a:cs typeface="Calibri"/>
                <a:sym typeface="Calibri"/>
              </a:rPr>
              <a:t> الحالة</a:t>
            </a:r>
            <a:r>
              <a:rPr lang="ar-SA" sz="1600" b="1" spc="300" dirty="0">
                <a:solidFill>
                  <a:schemeClr val="bg1"/>
                </a:solidFill>
                <a:highlight>
                  <a:srgbClr val="1D8CC8"/>
                </a:highlight>
                <a:latin typeface="Calibri"/>
                <a:ea typeface="Calibri"/>
                <a:cs typeface="Calibri"/>
                <a:sym typeface="Calibri"/>
              </a:rPr>
              <a:t> التعامل مع</a:t>
            </a:r>
            <a:r>
              <a:rPr lang="en-US" sz="1600" b="1" spc="300" dirty="0">
                <a:solidFill>
                  <a:schemeClr val="bg1"/>
                </a:solidFill>
                <a:highlight>
                  <a:srgbClr val="1D8CC8"/>
                </a:highlight>
                <a:latin typeface="Calibri"/>
                <a:ea typeface="Calibri"/>
                <a:cs typeface="Calibri"/>
                <a:sym typeface="Calibri"/>
              </a:rPr>
              <a:t> </a:t>
            </a:r>
            <a:r>
              <a:rPr lang="ar-SA" sz="1600" b="1" spc="300" dirty="0">
                <a:solidFill>
                  <a:schemeClr val="bg1"/>
                </a:solidFill>
                <a:highlight>
                  <a:srgbClr val="1D8CC8"/>
                </a:highlight>
                <a:latin typeface="Calibri"/>
                <a:ea typeface="Calibri"/>
                <a:cs typeface="Calibri"/>
                <a:sym typeface="Calibri"/>
              </a:rPr>
              <a:t>ال</a:t>
            </a:r>
            <a:r>
              <a:rPr lang="en-US" sz="1600" b="1" spc="300" dirty="0">
                <a:solidFill>
                  <a:schemeClr val="bg1"/>
                </a:solidFill>
                <a:highlight>
                  <a:srgbClr val="1D8CC8"/>
                </a:highlight>
                <a:latin typeface="Calibri"/>
                <a:ea typeface="Calibri"/>
                <a:cs typeface="Calibri"/>
                <a:sym typeface="Calibri"/>
              </a:rPr>
              <a:t>مشاكل أو </a:t>
            </a:r>
            <a:r>
              <a:rPr lang="ar-SA" sz="1600" b="1" spc="300" dirty="0">
                <a:solidFill>
                  <a:schemeClr val="bg1"/>
                </a:solidFill>
                <a:highlight>
                  <a:srgbClr val="1D8CC8"/>
                </a:highlight>
                <a:latin typeface="Calibri"/>
                <a:ea typeface="Calibri"/>
                <a:cs typeface="Calibri"/>
                <a:sym typeface="Calibri"/>
              </a:rPr>
              <a:t>ال</a:t>
            </a:r>
            <a:r>
              <a:rPr lang="en-US" sz="1600" b="1" spc="300" dirty="0">
                <a:solidFill>
                  <a:schemeClr val="bg1"/>
                </a:solidFill>
                <a:highlight>
                  <a:srgbClr val="1D8CC8"/>
                </a:highlight>
                <a:latin typeface="Calibri"/>
                <a:ea typeface="Calibri"/>
                <a:cs typeface="Calibri"/>
                <a:sym typeface="Calibri"/>
              </a:rPr>
              <a:t>مخاوف؟</a:t>
            </a:r>
          </a:p>
        </p:txBody>
      </p:sp>
      <p:sp>
        <p:nvSpPr>
          <p:cNvPr id="9" name="TextBox 8">
            <a:extLst>
              <a:ext uri="{FF2B5EF4-FFF2-40B4-BE49-F238E27FC236}">
                <a16:creationId xmlns:a16="http://schemas.microsoft.com/office/drawing/2014/main" id="{52EF0DAF-2BA0-8C56-B007-499F8D38954D}"/>
              </a:ext>
            </a:extLst>
          </p:cNvPr>
          <p:cNvSpPr txBox="1"/>
          <p:nvPr/>
        </p:nvSpPr>
        <p:spPr>
          <a:xfrm>
            <a:off x="1366873" y="1454399"/>
            <a:ext cx="5254042" cy="261610"/>
          </a:xfrm>
          <a:prstGeom prst="rect">
            <a:avLst/>
          </a:prstGeom>
          <a:noFill/>
        </p:spPr>
        <p:txBody>
          <a:bodyPr wrap="square" rtlCol="0">
            <a:spAutoFit/>
          </a:bodyPr>
          <a:lstStyle/>
          <a:p>
            <a:pPr lvl="1" algn="r" rtl="1"/>
            <a:r>
              <a:rPr lang="en-GB" sz="1100" b="1" dirty="0">
                <a:latin typeface="Calibri" panose="020F0502020204030204" pitchFamily="34" charset="0"/>
                <a:cs typeface="Calibri" panose="020F0502020204030204" pitchFamily="34" charset="0"/>
              </a:rPr>
              <a:t>المشكلات التي قد يواجهها أخصائي الحالة</a:t>
            </a:r>
          </a:p>
        </p:txBody>
      </p:sp>
      <p:sp>
        <p:nvSpPr>
          <p:cNvPr id="10" name="Rectangle 9">
            <a:extLst>
              <a:ext uri="{FF2B5EF4-FFF2-40B4-BE49-F238E27FC236}">
                <a16:creationId xmlns:a16="http://schemas.microsoft.com/office/drawing/2014/main" id="{6B040BCE-91A6-E43A-0D8A-8C5E5DF35F58}"/>
              </a:ext>
            </a:extLst>
          </p:cNvPr>
          <p:cNvSpPr/>
          <p:nvPr/>
        </p:nvSpPr>
        <p:spPr>
          <a:xfrm>
            <a:off x="5224690" y="7928036"/>
            <a:ext cx="1123070" cy="523221"/>
          </a:xfrm>
          <a:custGeom>
            <a:avLst/>
            <a:gdLst>
              <a:gd name="connsiteX0" fmla="*/ 0 w 1123070"/>
              <a:gd name="connsiteY0" fmla="*/ 0 h 523221"/>
              <a:gd name="connsiteX1" fmla="*/ 572766 w 1123070"/>
              <a:gd name="connsiteY1" fmla="*/ 0 h 523221"/>
              <a:gd name="connsiteX2" fmla="*/ 1123070 w 1123070"/>
              <a:gd name="connsiteY2" fmla="*/ 0 h 523221"/>
              <a:gd name="connsiteX3" fmla="*/ 1123070 w 1123070"/>
              <a:gd name="connsiteY3" fmla="*/ 523221 h 523221"/>
              <a:gd name="connsiteX4" fmla="*/ 583996 w 1123070"/>
              <a:gd name="connsiteY4" fmla="*/ 523221 h 523221"/>
              <a:gd name="connsiteX5" fmla="*/ 0 w 1123070"/>
              <a:gd name="connsiteY5" fmla="*/ 523221 h 523221"/>
              <a:gd name="connsiteX6" fmla="*/ 0 w 1123070"/>
              <a:gd name="connsiteY6" fmla="*/ 0 h 52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070" h="523221" extrusionOk="0">
                <a:moveTo>
                  <a:pt x="0" y="0"/>
                </a:moveTo>
                <a:cubicBezTo>
                  <a:pt x="146681" y="-24507"/>
                  <a:pt x="349073" y="-19589"/>
                  <a:pt x="572766" y="0"/>
                </a:cubicBezTo>
                <a:cubicBezTo>
                  <a:pt x="796459" y="19589"/>
                  <a:pt x="888386" y="-19585"/>
                  <a:pt x="1123070" y="0"/>
                </a:cubicBezTo>
                <a:cubicBezTo>
                  <a:pt x="1109568" y="150747"/>
                  <a:pt x="1103418" y="330984"/>
                  <a:pt x="1123070" y="523221"/>
                </a:cubicBezTo>
                <a:cubicBezTo>
                  <a:pt x="925626" y="547018"/>
                  <a:pt x="844371" y="510778"/>
                  <a:pt x="583996" y="523221"/>
                </a:cubicBezTo>
                <a:cubicBezTo>
                  <a:pt x="323621" y="535664"/>
                  <a:pt x="258827" y="511878"/>
                  <a:pt x="0" y="523221"/>
                </a:cubicBezTo>
                <a:cubicBezTo>
                  <a:pt x="21837" y="301095"/>
                  <a:pt x="15585" y="194394"/>
                  <a:pt x="0" y="0"/>
                </a:cubicBezTo>
                <a:close/>
              </a:path>
            </a:pathLst>
          </a:custGeom>
          <a:noFill/>
          <a:ln w="57150">
            <a:solidFill>
              <a:schemeClr val="accent4"/>
            </a:solidFill>
            <a:extLst>
              <a:ext uri="{C807C97D-BFC1-408E-A445-0C87EB9F89A2}">
                <ask:lineSketchStyleProps xmlns:ask="http://schemas.microsoft.com/office/drawing/2018/sketchyshapes" sd="110033365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b="1" dirty="0">
              <a:solidFill>
                <a:schemeClr val="tx1"/>
              </a:solidFill>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EF3C1DA-B198-0AFF-873F-43AEBB81C788}"/>
              </a:ext>
            </a:extLst>
          </p:cNvPr>
          <p:cNvSpPr/>
          <p:nvPr/>
        </p:nvSpPr>
        <p:spPr>
          <a:xfrm rot="16200000">
            <a:off x="5213235" y="8276427"/>
            <a:ext cx="523218" cy="1288632"/>
          </a:xfrm>
          <a:custGeom>
            <a:avLst/>
            <a:gdLst>
              <a:gd name="connsiteX0" fmla="*/ 0 w 523218"/>
              <a:gd name="connsiteY0" fmla="*/ 644316 h 1288632"/>
              <a:gd name="connsiteX1" fmla="*/ 261609 w 523218"/>
              <a:gd name="connsiteY1" fmla="*/ 0 h 1288632"/>
              <a:gd name="connsiteX2" fmla="*/ 523218 w 523218"/>
              <a:gd name="connsiteY2" fmla="*/ 644316 h 1288632"/>
              <a:gd name="connsiteX3" fmla="*/ 261609 w 523218"/>
              <a:gd name="connsiteY3" fmla="*/ 1288632 h 1288632"/>
              <a:gd name="connsiteX4" fmla="*/ 0 w 523218"/>
              <a:gd name="connsiteY4" fmla="*/ 644316 h 128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218" h="1288632" extrusionOk="0">
                <a:moveTo>
                  <a:pt x="0" y="644316"/>
                </a:moveTo>
                <a:cubicBezTo>
                  <a:pt x="11301" y="295854"/>
                  <a:pt x="127540" y="28488"/>
                  <a:pt x="261609" y="0"/>
                </a:cubicBezTo>
                <a:cubicBezTo>
                  <a:pt x="375923" y="8424"/>
                  <a:pt x="511861" y="293218"/>
                  <a:pt x="523218" y="644316"/>
                </a:cubicBezTo>
                <a:cubicBezTo>
                  <a:pt x="505676" y="995394"/>
                  <a:pt x="398616" y="1305318"/>
                  <a:pt x="261609" y="1288632"/>
                </a:cubicBezTo>
                <a:cubicBezTo>
                  <a:pt x="123134" y="1242950"/>
                  <a:pt x="-11488" y="1014025"/>
                  <a:pt x="0" y="644316"/>
                </a:cubicBezTo>
                <a:close/>
              </a:path>
            </a:pathLst>
          </a:custGeom>
          <a:noFill/>
          <a:ln w="57150">
            <a:solidFill>
              <a:schemeClr val="accent4"/>
            </a:solidFill>
            <a:extLst>
              <a:ext uri="{C807C97D-BFC1-408E-A445-0C87EB9F89A2}">
                <ask:lineSketchStyleProps xmlns:ask="http://schemas.microsoft.com/office/drawing/2018/sketchyshapes" sd="3660166803">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b="1" dirty="0">
              <a:solidFill>
                <a:schemeClr val="accent4"/>
              </a:solidFill>
              <a:latin typeface="Arial" panose="020B0604020202020204" pitchFamily="34" charset="0"/>
              <a:cs typeface="Arial" panose="020B0604020202020204" pitchFamily="34" charset="0"/>
            </a:endParaRPr>
          </a:p>
        </p:txBody>
      </p:sp>
      <p:sp>
        <p:nvSpPr>
          <p:cNvPr id="12" name="Hexagon 11">
            <a:extLst>
              <a:ext uri="{FF2B5EF4-FFF2-40B4-BE49-F238E27FC236}">
                <a16:creationId xmlns:a16="http://schemas.microsoft.com/office/drawing/2014/main" id="{CF07A031-57F2-28FA-4321-5BE45B5650CF}"/>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3" name="Hexagon 12">
            <a:extLst>
              <a:ext uri="{FF2B5EF4-FFF2-40B4-BE49-F238E27FC236}">
                <a16:creationId xmlns:a16="http://schemas.microsoft.com/office/drawing/2014/main" id="{4E90F9A9-9AB4-31A9-D9C6-B90D676E887C}"/>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Hexagon 13">
            <a:extLst>
              <a:ext uri="{FF2B5EF4-FFF2-40B4-BE49-F238E27FC236}">
                <a16:creationId xmlns:a16="http://schemas.microsoft.com/office/drawing/2014/main" id="{A74B5115-E1DD-4DB6-302C-805489725F36}"/>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5" name="Hexagon 14">
            <a:extLst>
              <a:ext uri="{FF2B5EF4-FFF2-40B4-BE49-F238E27FC236}">
                <a16:creationId xmlns:a16="http://schemas.microsoft.com/office/drawing/2014/main" id="{8155CA66-6D51-B162-A1DC-CE360666B826}"/>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Hexagon 15">
            <a:extLst>
              <a:ext uri="{FF2B5EF4-FFF2-40B4-BE49-F238E27FC236}">
                <a16:creationId xmlns:a16="http://schemas.microsoft.com/office/drawing/2014/main" id="{D1CA8027-3333-6762-6B0E-286F1E29E016}"/>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772631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6FF4A1-6F24-BE3E-2E8F-6F22302CFD31}"/>
              </a:ext>
            </a:extLst>
          </p:cNvPr>
          <p:cNvSpPr txBox="1"/>
          <p:nvPr/>
        </p:nvSpPr>
        <p:spPr>
          <a:xfrm>
            <a:off x="1567786" y="1310779"/>
            <a:ext cx="4682543" cy="1862048"/>
          </a:xfrm>
          <a:prstGeom prst="rect">
            <a:avLst/>
          </a:prstGeom>
          <a:noFill/>
        </p:spPr>
        <p:txBody>
          <a:bodyPr wrap="square" rtlCol="0">
            <a:spAutoFit/>
          </a:bodyPr>
          <a:lstStyle/>
          <a:p>
            <a:pPr marL="0" marR="0" lvl="0" indent="0" algn="r" rtl="1">
              <a:spcBef>
                <a:spcPts val="0"/>
              </a:spcBef>
              <a:spcAft>
                <a:spcPts val="1800"/>
              </a:spcAft>
              <a:buNone/>
            </a:pPr>
            <a:r>
              <a:rPr lang="en-US" sz="1100" b="1"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b="1" dirty="0">
                <a:solidFill>
                  <a:schemeClr val="tx1"/>
                </a:solidFill>
                <a:latin typeface="Calibri" panose="020F0502020204030204" pitchFamily="34" charset="0"/>
                <a:ea typeface="Calibri"/>
                <a:cs typeface="Calibri" panose="020F0502020204030204" pitchFamily="34" charset="0"/>
                <a:sym typeface="Calibri"/>
              </a:rPr>
              <a:t>١</a:t>
            </a:r>
            <a:r>
              <a:rPr lang="en-US" sz="1100" b="1" dirty="0">
                <a:solidFill>
                  <a:schemeClr val="tx1"/>
                </a:solidFill>
                <a:latin typeface="Calibri" panose="020F0502020204030204" pitchFamily="34" charset="0"/>
                <a:ea typeface="Calibri"/>
                <a:cs typeface="Calibri" panose="020F0502020204030204" pitchFamily="34" charset="0"/>
                <a:sym typeface="Calibri"/>
              </a:rPr>
              <a:t>:</a:t>
            </a:r>
            <a:r>
              <a:rPr lang="ar-SA" sz="1100" b="1" dirty="0">
                <a:solidFill>
                  <a:schemeClr val="tx1"/>
                </a:solidFill>
                <a:latin typeface="Calibri" panose="020F0502020204030204" pitchFamily="34" charset="0"/>
                <a:ea typeface="Calibri"/>
                <a:cs typeface="Calibri" panose="020F0502020204030204" pitchFamily="34" charset="0"/>
                <a:sym typeface="Calibri"/>
              </a:rPr>
              <a:t>ا</a:t>
            </a:r>
            <a:r>
              <a:rPr lang="en-US" sz="1100" dirty="0">
                <a:solidFill>
                  <a:schemeClr val="tx1"/>
                </a:solidFill>
                <a:latin typeface="Calibri" panose="020F0502020204030204" pitchFamily="34" charset="0"/>
                <a:ea typeface="Calibri"/>
                <a:cs typeface="Calibri" panose="020F0502020204030204" pitchFamily="34" charset="0"/>
                <a:sym typeface="Calibri"/>
              </a:rPr>
              <a:t>فت</a:t>
            </a:r>
            <a:r>
              <a:rPr lang="ar-SA" sz="1100" dirty="0">
                <a:solidFill>
                  <a:schemeClr val="tx1"/>
                </a:solidFill>
                <a:latin typeface="Calibri" panose="020F0502020204030204" pitchFamily="34" charset="0"/>
                <a:ea typeface="Calibri"/>
                <a:cs typeface="Calibri" panose="020F0502020204030204" pitchFamily="34" charset="0"/>
                <a:sym typeface="Calibri"/>
              </a:rPr>
              <a:t>تا</a:t>
            </a:r>
            <a:r>
              <a:rPr lang="en-US" sz="1100" dirty="0">
                <a:solidFill>
                  <a:schemeClr val="tx1"/>
                </a:solidFill>
                <a:latin typeface="Calibri" panose="020F0502020204030204" pitchFamily="34" charset="0"/>
                <a:ea typeface="Calibri"/>
                <a:cs typeface="Calibri" panose="020F0502020204030204" pitchFamily="34" charset="0"/>
                <a:sym typeface="Calibri"/>
              </a:rPr>
              <a:t>ح الوحدة</a:t>
            </a:r>
          </a:p>
          <a:p>
            <a:pPr marL="0" marR="0" lvl="0" indent="0" algn="r" rtl="1">
              <a:spcBef>
                <a:spcPts val="0"/>
              </a:spcBef>
              <a:spcAft>
                <a:spcPts val="1800"/>
              </a:spcAft>
              <a:buNone/>
            </a:pPr>
            <a:r>
              <a:rPr lang="en-US" sz="1100" b="1"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b="1" dirty="0">
                <a:solidFill>
                  <a:schemeClr val="tx1"/>
                </a:solidFill>
                <a:latin typeface="Calibri" panose="020F0502020204030204" pitchFamily="34" charset="0"/>
                <a:ea typeface="Calibri"/>
                <a:cs typeface="Calibri" panose="020F0502020204030204" pitchFamily="34" charset="0"/>
                <a:sym typeface="Calibri"/>
              </a:rPr>
              <a:t>٢</a:t>
            </a:r>
            <a:r>
              <a:rPr lang="en-US" sz="1100" b="1" dirty="0">
                <a:solidFill>
                  <a:schemeClr val="tx1"/>
                </a:solidFill>
                <a:latin typeface="Calibri" panose="020F0502020204030204" pitchFamily="34" charset="0"/>
                <a:ea typeface="Calibri"/>
                <a:cs typeface="Calibri" panose="020F0502020204030204" pitchFamily="34" charset="0"/>
                <a:sym typeface="Calibri"/>
              </a:rPr>
              <a:t>:</a:t>
            </a:r>
            <a:r>
              <a:rPr lang="en-US" sz="1100" dirty="0">
                <a:solidFill>
                  <a:schemeClr val="tx1"/>
                </a:solidFill>
                <a:latin typeface="Calibri" panose="020F0502020204030204" pitchFamily="34" charset="0"/>
                <a:ea typeface="Calibri"/>
                <a:cs typeface="Calibri" panose="020F0502020204030204" pitchFamily="34" charset="0"/>
                <a:sym typeface="Calibri"/>
              </a:rPr>
              <a:t>كيف يمكنني استخدام الت</a:t>
            </a:r>
            <a:r>
              <a:rPr lang="ar-SA" sz="1100" dirty="0">
                <a:solidFill>
                  <a:schemeClr val="tx1"/>
                </a:solidFill>
                <a:latin typeface="Calibri" panose="020F0502020204030204" pitchFamily="34" charset="0"/>
                <a:ea typeface="Calibri"/>
                <a:cs typeface="Calibri" panose="020F0502020204030204" pitchFamily="34" charset="0"/>
                <a:sym typeface="Calibri"/>
              </a:rPr>
              <a:t>أمل</a:t>
            </a:r>
            <a:r>
              <a:rPr lang="en-US" sz="1100" dirty="0">
                <a:solidFill>
                  <a:schemeClr val="tx1"/>
                </a:solidFill>
                <a:latin typeface="Calibri" panose="020F0502020204030204" pitchFamily="34" charset="0"/>
                <a:ea typeface="Calibri"/>
                <a:cs typeface="Calibri" panose="020F0502020204030204" pitchFamily="34" charset="0"/>
                <a:sym typeface="Calibri"/>
              </a:rPr>
              <a:t> </a:t>
            </a:r>
            <a:r>
              <a:rPr lang="ar-SA" sz="1100" dirty="0">
                <a:solidFill>
                  <a:schemeClr val="tx1"/>
                </a:solidFill>
                <a:latin typeface="Calibri" panose="020F0502020204030204" pitchFamily="34" charset="0"/>
                <a:ea typeface="Calibri"/>
                <a:cs typeface="Calibri" panose="020F0502020204030204" pitchFamily="34" charset="0"/>
                <a:sym typeface="Calibri"/>
              </a:rPr>
              <a:t>لل</a:t>
            </a:r>
            <a:r>
              <a:rPr lang="en-US" sz="1100" dirty="0">
                <a:solidFill>
                  <a:schemeClr val="tx1"/>
                </a:solidFill>
                <a:latin typeface="Calibri" panose="020F0502020204030204" pitchFamily="34" charset="0"/>
                <a:ea typeface="Calibri"/>
                <a:cs typeface="Calibri" panose="020F0502020204030204" pitchFamily="34" charset="0"/>
                <a:sym typeface="Calibri"/>
              </a:rPr>
              <a:t>تعلم؟</a:t>
            </a:r>
          </a:p>
          <a:p>
            <a:pPr marL="0" marR="0" lvl="0" indent="0" algn="r" rtl="1">
              <a:spcBef>
                <a:spcPts val="0"/>
              </a:spcBef>
              <a:spcAft>
                <a:spcPts val="1800"/>
              </a:spcAft>
              <a:buNone/>
            </a:pPr>
            <a:r>
              <a:rPr lang="en-US" sz="1100" b="1"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b="1" dirty="0">
                <a:solidFill>
                  <a:schemeClr val="tx1"/>
                </a:solidFill>
                <a:latin typeface="Calibri" panose="020F0502020204030204" pitchFamily="34" charset="0"/>
                <a:ea typeface="Calibri"/>
                <a:cs typeface="Calibri" panose="020F0502020204030204" pitchFamily="34" charset="0"/>
                <a:sym typeface="Calibri"/>
              </a:rPr>
              <a:t>٣</a:t>
            </a:r>
            <a:r>
              <a:rPr lang="en-US" sz="1100" b="1" dirty="0">
                <a:solidFill>
                  <a:schemeClr val="tx1"/>
                </a:solidFill>
                <a:latin typeface="Calibri" panose="020F0502020204030204" pitchFamily="34" charset="0"/>
                <a:ea typeface="Calibri"/>
                <a:cs typeface="Calibri" panose="020F0502020204030204" pitchFamily="34" charset="0"/>
                <a:sym typeface="Calibri"/>
              </a:rPr>
              <a:t>:</a:t>
            </a:r>
            <a:r>
              <a:rPr lang="en-US" sz="1100" dirty="0">
                <a:solidFill>
                  <a:schemeClr val="tx1"/>
                </a:solidFill>
                <a:latin typeface="Calibri" panose="020F0502020204030204" pitchFamily="34" charset="0"/>
                <a:ea typeface="Calibri"/>
                <a:cs typeface="Calibri" panose="020F0502020204030204" pitchFamily="34" charset="0"/>
                <a:sym typeface="Calibri"/>
              </a:rPr>
              <a:t>ما هي الكفاءات الأساسية ل</a:t>
            </a:r>
            <a:r>
              <a:rPr lang="ar-SA" sz="1100" dirty="0">
                <a:solidFill>
                  <a:schemeClr val="tx1"/>
                </a:solidFill>
                <a:latin typeface="Calibri" panose="020F0502020204030204" pitchFamily="34" charset="0"/>
                <a:ea typeface="Calibri"/>
                <a:cs typeface="Calibri" panose="020F0502020204030204" pitchFamily="34" charset="0"/>
                <a:sym typeface="Calibri"/>
              </a:rPr>
              <a:t>أخصائي</a:t>
            </a:r>
            <a:r>
              <a:rPr lang="en-US" sz="1100" dirty="0">
                <a:solidFill>
                  <a:schemeClr val="tx1"/>
                </a:solidFill>
                <a:latin typeface="Calibri" panose="020F0502020204030204" pitchFamily="34" charset="0"/>
                <a:ea typeface="Calibri"/>
                <a:cs typeface="Calibri" panose="020F0502020204030204" pitchFamily="34" charset="0"/>
                <a:sym typeface="Calibri"/>
              </a:rPr>
              <a:t> الحالة؟</a:t>
            </a:r>
          </a:p>
          <a:p>
            <a:pPr marL="0" marR="0" lvl="0" indent="0" algn="r" rtl="1">
              <a:spcBef>
                <a:spcPts val="0"/>
              </a:spcBef>
              <a:spcAft>
                <a:spcPts val="1800"/>
              </a:spcAft>
              <a:buNone/>
            </a:pPr>
            <a:r>
              <a:rPr lang="en-US" sz="1100" b="1" dirty="0">
                <a:solidFill>
                  <a:schemeClr val="tx1"/>
                </a:solidFill>
                <a:latin typeface="Calibri" panose="020F0502020204030204" pitchFamily="34" charset="0"/>
                <a:ea typeface="Calibri"/>
                <a:cs typeface="Calibri" panose="020F0502020204030204" pitchFamily="34" charset="0"/>
                <a:sym typeface="Calibri"/>
              </a:rPr>
              <a:t>الجلسة </a:t>
            </a:r>
            <a:r>
              <a:rPr lang="ar-SA" sz="1100" b="1" dirty="0">
                <a:solidFill>
                  <a:schemeClr val="tx1"/>
                </a:solidFill>
                <a:latin typeface="Calibri" panose="020F0502020204030204" pitchFamily="34" charset="0"/>
                <a:ea typeface="Calibri"/>
                <a:cs typeface="Calibri" panose="020F0502020204030204" pitchFamily="34" charset="0"/>
                <a:sym typeface="Calibri"/>
              </a:rPr>
              <a:t>٤</a:t>
            </a:r>
            <a:r>
              <a:rPr lang="en-US" sz="1100" b="1" dirty="0">
                <a:solidFill>
                  <a:schemeClr val="tx1"/>
                </a:solidFill>
                <a:latin typeface="Calibri" panose="020F0502020204030204" pitchFamily="34" charset="0"/>
                <a:ea typeface="Calibri"/>
                <a:cs typeface="Calibri" panose="020F0502020204030204" pitchFamily="34" charset="0"/>
                <a:sym typeface="Calibri"/>
              </a:rPr>
              <a:t>:</a:t>
            </a:r>
            <a:r>
              <a:rPr lang="ar-SA" sz="1100" b="1" dirty="0">
                <a:solidFill>
                  <a:schemeClr val="tx1"/>
                </a:solidFill>
                <a:latin typeface="Calibri" panose="020F0502020204030204" pitchFamily="34" charset="0"/>
                <a:ea typeface="Calibri"/>
                <a:cs typeface="Calibri" panose="020F0502020204030204" pitchFamily="34" charset="0"/>
                <a:sym typeface="Calibri"/>
              </a:rPr>
              <a:t> </a:t>
            </a:r>
            <a:r>
              <a:rPr lang="en-US" sz="1100" dirty="0">
                <a:solidFill>
                  <a:schemeClr val="tx1"/>
                </a:solidFill>
                <a:latin typeface="Calibri" panose="020F0502020204030204" pitchFamily="34" charset="0"/>
                <a:ea typeface="Calibri"/>
                <a:cs typeface="Calibri" panose="020F0502020204030204" pitchFamily="34" charset="0"/>
                <a:sym typeface="Calibri"/>
              </a:rPr>
              <a:t>ما هي المبادئ التي توجه إدارة الحالة؟</a:t>
            </a:r>
          </a:p>
          <a:p>
            <a:pPr marL="0" marR="0" lvl="0" indent="0" algn="r" rtl="1">
              <a:spcBef>
                <a:spcPts val="0"/>
              </a:spcBef>
              <a:spcAft>
                <a:spcPts val="1800"/>
              </a:spcAft>
              <a:buNone/>
            </a:pPr>
            <a:r>
              <a:rPr lang="ar-SA" sz="1100" b="1" dirty="0">
                <a:solidFill>
                  <a:schemeClr val="tx1"/>
                </a:solidFill>
                <a:latin typeface="Calibri" panose="020F0502020204030204" pitchFamily="34" charset="0"/>
                <a:ea typeface="Calibri"/>
                <a:cs typeface="Calibri" panose="020F0502020204030204" pitchFamily="34" charset="0"/>
                <a:sym typeface="Calibri"/>
              </a:rPr>
              <a:t>الجلسة ٥: </a:t>
            </a:r>
            <a:r>
              <a:rPr lang="ar-SA" sz="1100" dirty="0">
                <a:solidFill>
                  <a:schemeClr val="tx1"/>
                </a:solidFill>
                <a:latin typeface="Calibri" panose="020F0502020204030204" pitchFamily="34" charset="0"/>
                <a:ea typeface="Calibri"/>
                <a:cs typeface="Calibri" panose="020F0502020204030204" pitchFamily="34" charset="0"/>
                <a:sym typeface="Calibri"/>
              </a:rPr>
              <a:t>إغلاق الوحدة</a:t>
            </a:r>
            <a:endParaRPr lang="en-US" sz="1100"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10" name="TextBox 9">
            <a:extLst>
              <a:ext uri="{FF2B5EF4-FFF2-40B4-BE49-F238E27FC236}">
                <a16:creationId xmlns:a16="http://schemas.microsoft.com/office/drawing/2014/main" id="{D3A7B203-95C8-07E5-6020-6E7558641D3D}"/>
              </a:ext>
            </a:extLst>
          </p:cNvPr>
          <p:cNvSpPr txBox="1"/>
          <p:nvPr/>
        </p:nvSpPr>
        <p:spPr>
          <a:xfrm>
            <a:off x="1064660" y="1310779"/>
            <a:ext cx="503127" cy="2262158"/>
          </a:xfrm>
          <a:prstGeom prst="rect">
            <a:avLst/>
          </a:prstGeom>
          <a:noFill/>
        </p:spPr>
        <p:txBody>
          <a:bodyPr wrap="square" rtlCol="0">
            <a:spAutoFit/>
          </a:bodyPr>
          <a:lstStyle/>
          <a:p>
            <a:pPr algn="r" rtl="1">
              <a:spcAft>
                <a:spcPts val="1800"/>
              </a:spcAft>
            </a:pPr>
            <a:r>
              <a:rPr lang="ar-SA" sz="1100" dirty="0"/>
              <a:t>٥</a:t>
            </a:r>
            <a:endParaRPr lang="en-US" sz="1100" dirty="0"/>
          </a:p>
          <a:p>
            <a:pPr algn="r" rtl="1">
              <a:spcAft>
                <a:spcPts val="1800"/>
              </a:spcAft>
            </a:pPr>
            <a:r>
              <a:rPr lang="ar-SA" sz="1100" dirty="0">
                <a:solidFill>
                  <a:schemeClr val="tx1"/>
                </a:solidFill>
                <a:latin typeface="+mn-lt"/>
              </a:rPr>
              <a:t>٦</a:t>
            </a:r>
            <a:endParaRPr lang="en-US" sz="1100" dirty="0">
              <a:solidFill>
                <a:schemeClr val="tx1"/>
              </a:solidFill>
              <a:latin typeface="+mn-lt"/>
            </a:endParaRPr>
          </a:p>
          <a:p>
            <a:pPr algn="r" rtl="1">
              <a:spcAft>
                <a:spcPts val="1800"/>
              </a:spcAft>
            </a:pPr>
            <a:r>
              <a:rPr lang="ar-SA" sz="1100" dirty="0"/>
              <a:t>٧</a:t>
            </a:r>
            <a:endParaRPr lang="en-US" sz="1100" dirty="0"/>
          </a:p>
          <a:p>
            <a:pPr algn="r" rtl="1">
              <a:spcAft>
                <a:spcPts val="1800"/>
              </a:spcAft>
            </a:pPr>
            <a:r>
              <a:rPr lang="ar-SA" sz="1100" dirty="0"/>
              <a:t>١٧</a:t>
            </a:r>
            <a:endParaRPr lang="en-US" sz="1100" dirty="0"/>
          </a:p>
          <a:p>
            <a:pPr algn="r" rtl="1">
              <a:spcAft>
                <a:spcPts val="1800"/>
              </a:spcAft>
            </a:pPr>
            <a:r>
              <a:rPr lang="ar-SA" sz="1100" dirty="0"/>
              <a:t>٢٤</a:t>
            </a:r>
            <a:endParaRPr lang="en-US" sz="1100" dirty="0"/>
          </a:p>
          <a:p>
            <a:pPr algn="r" rtl="1">
              <a:spcAft>
                <a:spcPts val="1800"/>
              </a:spcAft>
            </a:pPr>
            <a:endParaRPr lang="en-US" sz="1100" dirty="0">
              <a:solidFill>
                <a:schemeClr val="tx1"/>
              </a:solidFill>
              <a:latin typeface="+mn-lt"/>
            </a:endParaRPr>
          </a:p>
        </p:txBody>
      </p:sp>
      <p:sp>
        <p:nvSpPr>
          <p:cNvPr id="12" name="TextBox 11">
            <a:extLst>
              <a:ext uri="{FF2B5EF4-FFF2-40B4-BE49-F238E27FC236}">
                <a16:creationId xmlns:a16="http://schemas.microsoft.com/office/drawing/2014/main" id="{36828BF0-98A7-A8D2-708B-14C0469289F1}"/>
              </a:ext>
            </a:extLst>
          </p:cNvPr>
          <p:cNvSpPr txBox="1"/>
          <p:nvPr/>
        </p:nvSpPr>
        <p:spPr>
          <a:xfrm>
            <a:off x="996287" y="713169"/>
            <a:ext cx="3807163"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جدول المحتويات</a:t>
            </a:r>
          </a:p>
        </p:txBody>
      </p:sp>
      <p:sp>
        <p:nvSpPr>
          <p:cNvPr id="14" name="Hexagon 13">
            <a:extLst>
              <a:ext uri="{FF2B5EF4-FFF2-40B4-BE49-F238E27FC236}">
                <a16:creationId xmlns:a16="http://schemas.microsoft.com/office/drawing/2014/main" id="{E5E1AC6C-C718-5741-8375-8014C5EECA34}"/>
              </a:ext>
            </a:extLst>
          </p:cNvPr>
          <p:cNvSpPr/>
          <p:nvPr/>
        </p:nvSpPr>
        <p:spPr>
          <a:xfrm rot="1782986">
            <a:off x="286724" y="30111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1" name="Hexagon 30">
            <a:extLst>
              <a:ext uri="{FF2B5EF4-FFF2-40B4-BE49-F238E27FC236}">
                <a16:creationId xmlns:a16="http://schemas.microsoft.com/office/drawing/2014/main" id="{011888AA-387B-3E42-55AA-8D6DC1E4459C}"/>
              </a:ext>
            </a:extLst>
          </p:cNvPr>
          <p:cNvSpPr/>
          <p:nvPr/>
        </p:nvSpPr>
        <p:spPr>
          <a:xfrm rot="1782986">
            <a:off x="286724" y="76395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2" name="Hexagon 31">
            <a:extLst>
              <a:ext uri="{FF2B5EF4-FFF2-40B4-BE49-F238E27FC236}">
                <a16:creationId xmlns:a16="http://schemas.microsoft.com/office/drawing/2014/main" id="{0A37231A-A868-9636-AC9D-2209D2D6D696}"/>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3" name="Hexagon 32">
            <a:extLst>
              <a:ext uri="{FF2B5EF4-FFF2-40B4-BE49-F238E27FC236}">
                <a16:creationId xmlns:a16="http://schemas.microsoft.com/office/drawing/2014/main" id="{B386EAEA-7A31-A24E-E336-1051A0E9CE4B}"/>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4" name="Hexagon 33">
            <a:extLst>
              <a:ext uri="{FF2B5EF4-FFF2-40B4-BE49-F238E27FC236}">
                <a16:creationId xmlns:a16="http://schemas.microsoft.com/office/drawing/2014/main" id="{9A174B31-D832-5517-BA99-076363D0C89D}"/>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6" name="Star: 5 Points 35">
            <a:extLst>
              <a:ext uri="{FF2B5EF4-FFF2-40B4-BE49-F238E27FC236}">
                <a16:creationId xmlns:a16="http://schemas.microsoft.com/office/drawing/2014/main" id="{54EAB63A-0EB7-48AB-14BF-E5FEC657A965}"/>
              </a:ext>
            </a:extLst>
          </p:cNvPr>
          <p:cNvSpPr/>
          <p:nvPr/>
        </p:nvSpPr>
        <p:spPr>
          <a:xfrm>
            <a:off x="4554276" y="7496778"/>
            <a:ext cx="1696053" cy="1696053"/>
          </a:xfrm>
          <a:prstGeom prst="star5">
            <a:avLst>
              <a:gd name="adj" fmla="val 28484"/>
              <a:gd name="hf" fmla="val 105146"/>
              <a:gd name="vf" fmla="val 11055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1006723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701DE-BAC0-6256-640F-4FB0B6E6DE2E}"/>
              </a:ext>
            </a:extLst>
          </p:cNvPr>
          <p:cNvSpPr txBox="1"/>
          <p:nvPr/>
        </p:nvSpPr>
        <p:spPr>
          <a:xfrm>
            <a:off x="996287" y="1137519"/>
            <a:ext cx="5254042" cy="261610"/>
          </a:xfrm>
          <a:prstGeom prst="rect">
            <a:avLst/>
          </a:prstGeom>
          <a:noFill/>
          <a:ln>
            <a:noFill/>
          </a:ln>
        </p:spPr>
        <p:txBody>
          <a:bodyPr wrap="square" rtlCol="0">
            <a:spAutoFit/>
          </a:bodyPr>
          <a:lstStyle/>
          <a:p>
            <a:pPr algn="r" rtl="1"/>
            <a:r>
              <a:rPr lang="en-US" sz="1100" dirty="0">
                <a:latin typeface="Calibri" panose="020F0502020204030204" pitchFamily="34" charset="0"/>
                <a:cs typeface="Calibri" panose="020F0502020204030204" pitchFamily="34" charset="0"/>
              </a:rPr>
              <a:t>أكمل تمرين الت</a:t>
            </a:r>
            <a:r>
              <a:rPr lang="ar-SA" sz="1100" dirty="0">
                <a:latin typeface="Calibri" panose="020F0502020204030204" pitchFamily="34" charset="0"/>
                <a:cs typeface="Calibri" panose="020F0502020204030204" pitchFamily="34" charset="0"/>
              </a:rPr>
              <a:t>أمل</a:t>
            </a:r>
            <a:r>
              <a:rPr lang="en-US" sz="1100" dirty="0">
                <a:latin typeface="Calibri" panose="020F0502020204030204" pitchFamily="34" charset="0"/>
                <a:cs typeface="Calibri" panose="020F0502020204030204" pitchFamily="34" charset="0"/>
              </a:rPr>
              <a:t> الفردي الخاص بك</a:t>
            </a:r>
          </a:p>
        </p:txBody>
      </p:sp>
      <p:sp>
        <p:nvSpPr>
          <p:cNvPr id="4" name="TextBox 3">
            <a:extLst>
              <a:ext uri="{FF2B5EF4-FFF2-40B4-BE49-F238E27FC236}">
                <a16:creationId xmlns:a16="http://schemas.microsoft.com/office/drawing/2014/main" id="{F7F33121-A085-10A1-0E3E-59C7A1262767}"/>
              </a:ext>
            </a:extLst>
          </p:cNvPr>
          <p:cNvSpPr txBox="1"/>
          <p:nvPr/>
        </p:nvSpPr>
        <p:spPr>
          <a:xfrm>
            <a:off x="996287" y="703794"/>
            <a:ext cx="5254042" cy="246221"/>
          </a:xfrm>
          <a:prstGeom prst="rect">
            <a:avLst/>
          </a:prstGeom>
          <a:noFill/>
        </p:spPr>
        <p:txBody>
          <a:bodyPr wrap="square" rtlCol="0">
            <a:spAutoFit/>
          </a:bodyPr>
          <a:lstStyle/>
          <a:p>
            <a:pPr algn="r" rtl="1"/>
            <a:r>
              <a:rPr lang="en-GB" sz="1000" b="1" dirty="0"/>
              <a:t>حل المشكلات - تمرين الت</a:t>
            </a:r>
            <a:r>
              <a:rPr lang="ar-SA" sz="1000" b="1" dirty="0"/>
              <a:t>أمل </a:t>
            </a:r>
            <a:endParaRPr lang="en-GB" sz="1000" b="1" dirty="0"/>
          </a:p>
        </p:txBody>
      </p:sp>
      <p:sp>
        <p:nvSpPr>
          <p:cNvPr id="5" name="Rectangle 4">
            <a:extLst>
              <a:ext uri="{FF2B5EF4-FFF2-40B4-BE49-F238E27FC236}">
                <a16:creationId xmlns:a16="http://schemas.microsoft.com/office/drawing/2014/main" id="{866B12A0-37CC-FE84-695E-E92ECB83BC9B}"/>
              </a:ext>
            </a:extLst>
          </p:cNvPr>
          <p:cNvSpPr/>
          <p:nvPr/>
        </p:nvSpPr>
        <p:spPr>
          <a:xfrm>
            <a:off x="2750665" y="1658657"/>
            <a:ext cx="3499662" cy="175064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Arrow: Pentagon 5">
            <a:extLst>
              <a:ext uri="{FF2B5EF4-FFF2-40B4-BE49-F238E27FC236}">
                <a16:creationId xmlns:a16="http://schemas.microsoft.com/office/drawing/2014/main" id="{2CFA88AB-E351-A90C-7443-133280E6C246}"/>
              </a:ext>
            </a:extLst>
          </p:cNvPr>
          <p:cNvSpPr/>
          <p:nvPr/>
        </p:nvSpPr>
        <p:spPr>
          <a:xfrm>
            <a:off x="996286" y="1658656"/>
            <a:ext cx="1408249" cy="32598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latin typeface="Arial" panose="020B0604020202020204" pitchFamily="34" charset="0"/>
                <a:cs typeface="Arial" panose="020B0604020202020204" pitchFamily="34" charset="0"/>
              </a:rPr>
              <a:t>ماذا؟</a:t>
            </a:r>
            <a:endParaRPr lang="en-US" sz="1100" dirty="0">
              <a:solidFill>
                <a:schemeClr val="bg1"/>
              </a:solidFill>
            </a:endParaRPr>
          </a:p>
        </p:txBody>
      </p:sp>
      <p:grpSp>
        <p:nvGrpSpPr>
          <p:cNvPr id="7" name="Group 6">
            <a:extLst>
              <a:ext uri="{FF2B5EF4-FFF2-40B4-BE49-F238E27FC236}">
                <a16:creationId xmlns:a16="http://schemas.microsoft.com/office/drawing/2014/main" id="{62AE23EB-33C3-BFD3-4BEC-E6F091CB2592}"/>
              </a:ext>
            </a:extLst>
          </p:cNvPr>
          <p:cNvGrpSpPr/>
          <p:nvPr/>
        </p:nvGrpSpPr>
        <p:grpSpPr>
          <a:xfrm>
            <a:off x="1029049" y="2180959"/>
            <a:ext cx="1690023" cy="1340127"/>
            <a:chOff x="6355443" y="2768909"/>
            <a:chExt cx="4819103" cy="3821376"/>
          </a:xfrm>
          <a:solidFill>
            <a:schemeClr val="accent4">
              <a:lumMod val="20000"/>
              <a:lumOff val="80000"/>
            </a:schemeClr>
          </a:solidFill>
        </p:grpSpPr>
        <p:grpSp>
          <p:nvGrpSpPr>
            <p:cNvPr id="11" name="Group 10">
              <a:extLst>
                <a:ext uri="{FF2B5EF4-FFF2-40B4-BE49-F238E27FC236}">
                  <a16:creationId xmlns:a16="http://schemas.microsoft.com/office/drawing/2014/main" id="{743893D9-FF84-DCA7-4FBE-123969834693}"/>
                </a:ext>
              </a:extLst>
            </p:cNvPr>
            <p:cNvGrpSpPr/>
            <p:nvPr/>
          </p:nvGrpSpPr>
          <p:grpSpPr>
            <a:xfrm>
              <a:off x="6355443" y="2768909"/>
              <a:ext cx="4415537" cy="3381803"/>
              <a:chOff x="6250241" y="2615892"/>
              <a:chExt cx="4415537" cy="3381803"/>
            </a:xfrm>
            <a:grpFill/>
          </p:grpSpPr>
          <p:sp>
            <p:nvSpPr>
              <p:cNvPr id="15" name="Oval 14">
                <a:extLst>
                  <a:ext uri="{FF2B5EF4-FFF2-40B4-BE49-F238E27FC236}">
                    <a16:creationId xmlns:a16="http://schemas.microsoft.com/office/drawing/2014/main" id="{ED354AB1-F328-CAA2-46CF-D33809AF35A7}"/>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7" name="Oval 16">
                <a:extLst>
                  <a:ext uri="{FF2B5EF4-FFF2-40B4-BE49-F238E27FC236}">
                    <a16:creationId xmlns:a16="http://schemas.microsoft.com/office/drawing/2014/main" id="{9D12E937-E32F-94A9-4EE7-056C9ED25151}"/>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2" name="Oval 21">
                <a:extLst>
                  <a:ext uri="{FF2B5EF4-FFF2-40B4-BE49-F238E27FC236}">
                    <a16:creationId xmlns:a16="http://schemas.microsoft.com/office/drawing/2014/main" id="{96EE6628-CA6F-C56D-2C24-60E76FFC1CED}"/>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3" name="Oval 22">
                <a:extLst>
                  <a:ext uri="{FF2B5EF4-FFF2-40B4-BE49-F238E27FC236}">
                    <a16:creationId xmlns:a16="http://schemas.microsoft.com/office/drawing/2014/main" id="{E2F14AFD-833B-92C1-10FE-7F8ABCAB78CC}"/>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2" name="Oval 11">
              <a:extLst>
                <a:ext uri="{FF2B5EF4-FFF2-40B4-BE49-F238E27FC236}">
                  <a16:creationId xmlns:a16="http://schemas.microsoft.com/office/drawing/2014/main" id="{1C3CA54C-0509-4262-115B-E8D84EB96EEC}"/>
                </a:ext>
              </a:extLst>
            </p:cNvPr>
            <p:cNvSpPr/>
            <p:nvPr/>
          </p:nvSpPr>
          <p:spPr>
            <a:xfrm>
              <a:off x="10489490" y="5535526"/>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3" name="Oval 12">
              <a:extLst>
                <a:ext uri="{FF2B5EF4-FFF2-40B4-BE49-F238E27FC236}">
                  <a16:creationId xmlns:a16="http://schemas.microsoft.com/office/drawing/2014/main" id="{E89182FB-B560-723F-467D-CD762679E7C5}"/>
                </a:ext>
              </a:extLst>
            </p:cNvPr>
            <p:cNvSpPr/>
            <p:nvPr/>
          </p:nvSpPr>
          <p:spPr>
            <a:xfrm>
              <a:off x="10150272" y="6247757"/>
              <a:ext cx="342527"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24" name="TextBox 23">
            <a:extLst>
              <a:ext uri="{FF2B5EF4-FFF2-40B4-BE49-F238E27FC236}">
                <a16:creationId xmlns:a16="http://schemas.microsoft.com/office/drawing/2014/main" id="{0D5316C4-DC26-6F8D-F117-98A615F8FDF2}"/>
              </a:ext>
            </a:extLst>
          </p:cNvPr>
          <p:cNvSpPr txBox="1"/>
          <p:nvPr/>
        </p:nvSpPr>
        <p:spPr>
          <a:xfrm>
            <a:off x="1131819" y="2551705"/>
            <a:ext cx="1281569" cy="261610"/>
          </a:xfrm>
          <a:prstGeom prst="rect">
            <a:avLst/>
          </a:prstGeom>
          <a:noFill/>
        </p:spPr>
        <p:txBody>
          <a:bodyPr wrap="square">
            <a:spAutoFit/>
          </a:bodyPr>
          <a:lstStyle/>
          <a:p>
            <a:pPr algn="ctr" rtl="1"/>
            <a:r>
              <a:rPr lang="en-US" sz="1100" i="1" dirty="0">
                <a:latin typeface="Calibri" panose="020F0502020204030204" pitchFamily="34" charset="0"/>
                <a:cs typeface="Calibri" panose="020F0502020204030204" pitchFamily="34" charset="0"/>
              </a:rPr>
              <a:t>ماذا حدث؟ ماذا فعلت</a:t>
            </a:r>
            <a:r>
              <a:rPr lang="en-US" sz="1100" i="1" dirty="0">
                <a:cs typeface="Arial" panose="020B0604020202020204" pitchFamily="34" charset="0"/>
              </a:rPr>
              <a:t>؟</a:t>
            </a:r>
          </a:p>
        </p:txBody>
      </p:sp>
      <p:sp>
        <p:nvSpPr>
          <p:cNvPr id="25" name="Rectangle 24">
            <a:extLst>
              <a:ext uri="{FF2B5EF4-FFF2-40B4-BE49-F238E27FC236}">
                <a16:creationId xmlns:a16="http://schemas.microsoft.com/office/drawing/2014/main" id="{09D8C3A4-E2C2-2DF4-3F43-8BA7DC8FD016}"/>
              </a:ext>
            </a:extLst>
          </p:cNvPr>
          <p:cNvSpPr/>
          <p:nvPr/>
        </p:nvSpPr>
        <p:spPr>
          <a:xfrm>
            <a:off x="2750665" y="4008784"/>
            <a:ext cx="3499662" cy="175064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6" name="Arrow: Pentagon 25">
            <a:extLst>
              <a:ext uri="{FF2B5EF4-FFF2-40B4-BE49-F238E27FC236}">
                <a16:creationId xmlns:a16="http://schemas.microsoft.com/office/drawing/2014/main" id="{51AF919D-B78B-7DBA-FFC7-6494E1F4AF59}"/>
              </a:ext>
            </a:extLst>
          </p:cNvPr>
          <p:cNvSpPr/>
          <p:nvPr/>
        </p:nvSpPr>
        <p:spPr>
          <a:xfrm>
            <a:off x="996286" y="4008783"/>
            <a:ext cx="1408249" cy="32598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latin typeface="Arial" panose="020B0604020202020204" pitchFamily="34" charset="0"/>
                <a:cs typeface="Arial" panose="020B0604020202020204" pitchFamily="34" charset="0"/>
              </a:rPr>
              <a:t>ماذا في ذلك؟</a:t>
            </a:r>
            <a:endParaRPr lang="en-US" sz="1100" dirty="0">
              <a:solidFill>
                <a:schemeClr val="bg1"/>
              </a:solidFill>
            </a:endParaRPr>
          </a:p>
        </p:txBody>
      </p:sp>
      <p:grpSp>
        <p:nvGrpSpPr>
          <p:cNvPr id="27" name="Group 26">
            <a:extLst>
              <a:ext uri="{FF2B5EF4-FFF2-40B4-BE49-F238E27FC236}">
                <a16:creationId xmlns:a16="http://schemas.microsoft.com/office/drawing/2014/main" id="{1F4EAF6C-0633-0359-E656-F52F4C22F263}"/>
              </a:ext>
            </a:extLst>
          </p:cNvPr>
          <p:cNvGrpSpPr/>
          <p:nvPr/>
        </p:nvGrpSpPr>
        <p:grpSpPr>
          <a:xfrm>
            <a:off x="1029049" y="4355221"/>
            <a:ext cx="1644458" cy="1361837"/>
            <a:chOff x="6355443" y="2267429"/>
            <a:chExt cx="4689174" cy="3883283"/>
          </a:xfrm>
          <a:solidFill>
            <a:schemeClr val="accent4">
              <a:lumMod val="20000"/>
              <a:lumOff val="80000"/>
            </a:schemeClr>
          </a:solidFill>
        </p:grpSpPr>
        <p:grpSp>
          <p:nvGrpSpPr>
            <p:cNvPr id="28" name="Group 27">
              <a:extLst>
                <a:ext uri="{FF2B5EF4-FFF2-40B4-BE49-F238E27FC236}">
                  <a16:creationId xmlns:a16="http://schemas.microsoft.com/office/drawing/2014/main" id="{3C3DC239-FFB0-8B3D-2519-DDAA99697D7B}"/>
                </a:ext>
              </a:extLst>
            </p:cNvPr>
            <p:cNvGrpSpPr/>
            <p:nvPr/>
          </p:nvGrpSpPr>
          <p:grpSpPr>
            <a:xfrm>
              <a:off x="6355443" y="2768909"/>
              <a:ext cx="4415537" cy="3381803"/>
              <a:chOff x="6250241" y="2615892"/>
              <a:chExt cx="4415537" cy="3381803"/>
            </a:xfrm>
            <a:grpFill/>
          </p:grpSpPr>
          <p:sp>
            <p:nvSpPr>
              <p:cNvPr id="31" name="Oval 30">
                <a:extLst>
                  <a:ext uri="{FF2B5EF4-FFF2-40B4-BE49-F238E27FC236}">
                    <a16:creationId xmlns:a16="http://schemas.microsoft.com/office/drawing/2014/main" id="{BB425181-3C8B-FA70-17BB-75C36A3D25A9}"/>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2" name="Oval 31">
                <a:extLst>
                  <a:ext uri="{FF2B5EF4-FFF2-40B4-BE49-F238E27FC236}">
                    <a16:creationId xmlns:a16="http://schemas.microsoft.com/office/drawing/2014/main" id="{ADAB89CD-365E-E973-73DC-6F865EB54717}"/>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3" name="Oval 32">
                <a:extLst>
                  <a:ext uri="{FF2B5EF4-FFF2-40B4-BE49-F238E27FC236}">
                    <a16:creationId xmlns:a16="http://schemas.microsoft.com/office/drawing/2014/main" id="{C5CA7365-7D6F-AB2E-C7F1-12AB7422DD09}"/>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4" name="Oval 33">
                <a:extLst>
                  <a:ext uri="{FF2B5EF4-FFF2-40B4-BE49-F238E27FC236}">
                    <a16:creationId xmlns:a16="http://schemas.microsoft.com/office/drawing/2014/main" id="{57135BFC-0288-DD19-042A-08FAFCF6A703}"/>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29" name="Oval 28">
              <a:extLst>
                <a:ext uri="{FF2B5EF4-FFF2-40B4-BE49-F238E27FC236}">
                  <a16:creationId xmlns:a16="http://schemas.microsoft.com/office/drawing/2014/main" id="{B5D50D3F-53C2-7138-4495-E46F4EECDA5A}"/>
                </a:ext>
              </a:extLst>
            </p:cNvPr>
            <p:cNvSpPr/>
            <p:nvPr/>
          </p:nvSpPr>
          <p:spPr>
            <a:xfrm>
              <a:off x="10200068" y="2637132"/>
              <a:ext cx="685056" cy="685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0" name="Oval 29">
              <a:extLst>
                <a:ext uri="{FF2B5EF4-FFF2-40B4-BE49-F238E27FC236}">
                  <a16:creationId xmlns:a16="http://schemas.microsoft.com/office/drawing/2014/main" id="{23C3EEE8-B528-F794-13F8-5D5454AB7F68}"/>
                </a:ext>
              </a:extLst>
            </p:cNvPr>
            <p:cNvSpPr/>
            <p:nvPr/>
          </p:nvSpPr>
          <p:spPr>
            <a:xfrm>
              <a:off x="10702089" y="2267429"/>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35" name="TextBox 34">
            <a:extLst>
              <a:ext uri="{FF2B5EF4-FFF2-40B4-BE49-F238E27FC236}">
                <a16:creationId xmlns:a16="http://schemas.microsoft.com/office/drawing/2014/main" id="{D0C50A1B-8B30-FB0E-486C-FE53E6F6681F}"/>
              </a:ext>
            </a:extLst>
          </p:cNvPr>
          <p:cNvSpPr txBox="1"/>
          <p:nvPr/>
        </p:nvSpPr>
        <p:spPr>
          <a:xfrm>
            <a:off x="1029050" y="4609062"/>
            <a:ext cx="1421568" cy="938719"/>
          </a:xfrm>
          <a:prstGeom prst="rect">
            <a:avLst/>
          </a:prstGeom>
          <a:noFill/>
        </p:spPr>
        <p:txBody>
          <a:bodyPr wrap="square">
            <a:spAutoFit/>
          </a:bodyPr>
          <a:lstStyle/>
          <a:p>
            <a:pPr algn="ctr" rtl="1"/>
            <a:r>
              <a:rPr lang="en-US" sz="1100" i="1" dirty="0">
                <a:cs typeface="Arial" panose="020B0604020202020204" pitchFamily="34" charset="0"/>
              </a:rPr>
              <a:t>ماذا كانت النتيجة؟ ما الذي كان بإمكاني فعله بشكل مختلف؟ ماذا تعلمت من هذا؟</a:t>
            </a:r>
          </a:p>
        </p:txBody>
      </p:sp>
      <p:sp>
        <p:nvSpPr>
          <p:cNvPr id="36" name="Rectangle 35">
            <a:extLst>
              <a:ext uri="{FF2B5EF4-FFF2-40B4-BE49-F238E27FC236}">
                <a16:creationId xmlns:a16="http://schemas.microsoft.com/office/drawing/2014/main" id="{7B583CED-3FD9-0898-291D-BBF990837552}"/>
              </a:ext>
            </a:extLst>
          </p:cNvPr>
          <p:cNvSpPr/>
          <p:nvPr/>
        </p:nvSpPr>
        <p:spPr>
          <a:xfrm>
            <a:off x="2750665" y="6310051"/>
            <a:ext cx="3499662" cy="175064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7" name="Arrow: Pentagon 36">
            <a:extLst>
              <a:ext uri="{FF2B5EF4-FFF2-40B4-BE49-F238E27FC236}">
                <a16:creationId xmlns:a16="http://schemas.microsoft.com/office/drawing/2014/main" id="{53DDA3E2-ECAB-3E77-95D5-0F67B1087F83}"/>
              </a:ext>
            </a:extLst>
          </p:cNvPr>
          <p:cNvSpPr/>
          <p:nvPr/>
        </p:nvSpPr>
        <p:spPr>
          <a:xfrm>
            <a:off x="996286" y="6310050"/>
            <a:ext cx="1408249" cy="32598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latin typeface="Arial" panose="020B0604020202020204" pitchFamily="34" charset="0"/>
                <a:cs typeface="Arial" panose="020B0604020202020204" pitchFamily="34" charset="0"/>
              </a:rPr>
              <a:t>ماذا الآن؟</a:t>
            </a:r>
            <a:endParaRPr lang="en-US" sz="1100" dirty="0">
              <a:solidFill>
                <a:schemeClr val="bg1"/>
              </a:solidFill>
            </a:endParaRPr>
          </a:p>
        </p:txBody>
      </p:sp>
      <p:grpSp>
        <p:nvGrpSpPr>
          <p:cNvPr id="38" name="Group 37">
            <a:extLst>
              <a:ext uri="{FF2B5EF4-FFF2-40B4-BE49-F238E27FC236}">
                <a16:creationId xmlns:a16="http://schemas.microsoft.com/office/drawing/2014/main" id="{475DE901-A3D3-22BA-2858-D8CFB4311B3E}"/>
              </a:ext>
            </a:extLst>
          </p:cNvPr>
          <p:cNvGrpSpPr/>
          <p:nvPr/>
        </p:nvGrpSpPr>
        <p:grpSpPr>
          <a:xfrm>
            <a:off x="1029050" y="6832353"/>
            <a:ext cx="1548496" cy="1395755"/>
            <a:chOff x="6355443" y="2768909"/>
            <a:chExt cx="4415537" cy="3980000"/>
          </a:xfrm>
          <a:solidFill>
            <a:schemeClr val="accent4">
              <a:lumMod val="20000"/>
              <a:lumOff val="80000"/>
            </a:schemeClr>
          </a:solidFill>
        </p:grpSpPr>
        <p:grpSp>
          <p:nvGrpSpPr>
            <p:cNvPr id="39" name="Group 38">
              <a:extLst>
                <a:ext uri="{FF2B5EF4-FFF2-40B4-BE49-F238E27FC236}">
                  <a16:creationId xmlns:a16="http://schemas.microsoft.com/office/drawing/2014/main" id="{C3F56492-B3D8-2D79-D2F1-14E15DAA0876}"/>
                </a:ext>
              </a:extLst>
            </p:cNvPr>
            <p:cNvGrpSpPr/>
            <p:nvPr/>
          </p:nvGrpSpPr>
          <p:grpSpPr>
            <a:xfrm>
              <a:off x="6355443" y="2768909"/>
              <a:ext cx="4415537" cy="3381803"/>
              <a:chOff x="6250241" y="2615892"/>
              <a:chExt cx="4415537" cy="3381803"/>
            </a:xfrm>
            <a:grpFill/>
          </p:grpSpPr>
          <p:sp>
            <p:nvSpPr>
              <p:cNvPr id="42" name="Oval 41">
                <a:extLst>
                  <a:ext uri="{FF2B5EF4-FFF2-40B4-BE49-F238E27FC236}">
                    <a16:creationId xmlns:a16="http://schemas.microsoft.com/office/drawing/2014/main" id="{AC13CA9D-F344-ADC1-3852-20413558E880}"/>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3" name="Oval 42">
                <a:extLst>
                  <a:ext uri="{FF2B5EF4-FFF2-40B4-BE49-F238E27FC236}">
                    <a16:creationId xmlns:a16="http://schemas.microsoft.com/office/drawing/2014/main" id="{1A9C9FAA-EAE7-A35F-BE1B-6D33FE08577E}"/>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4" name="Oval 43">
                <a:extLst>
                  <a:ext uri="{FF2B5EF4-FFF2-40B4-BE49-F238E27FC236}">
                    <a16:creationId xmlns:a16="http://schemas.microsoft.com/office/drawing/2014/main" id="{E7F3C7F3-1668-2F25-2AAA-95802981CCC3}"/>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5" name="Oval 44">
                <a:extLst>
                  <a:ext uri="{FF2B5EF4-FFF2-40B4-BE49-F238E27FC236}">
                    <a16:creationId xmlns:a16="http://schemas.microsoft.com/office/drawing/2014/main" id="{18880EBD-86A9-EA57-2AC2-322FF793D946}"/>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40" name="Oval 39">
              <a:extLst>
                <a:ext uri="{FF2B5EF4-FFF2-40B4-BE49-F238E27FC236}">
                  <a16:creationId xmlns:a16="http://schemas.microsoft.com/office/drawing/2014/main" id="{892EDE3A-DF53-7A87-87A6-27A78868F3CF}"/>
                </a:ext>
              </a:extLst>
            </p:cNvPr>
            <p:cNvSpPr/>
            <p:nvPr/>
          </p:nvSpPr>
          <p:spPr>
            <a:xfrm>
              <a:off x="8819787" y="5994293"/>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1" name="Oval 40">
              <a:extLst>
                <a:ext uri="{FF2B5EF4-FFF2-40B4-BE49-F238E27FC236}">
                  <a16:creationId xmlns:a16="http://schemas.microsoft.com/office/drawing/2014/main" id="{9AB8E575-4E70-1370-2DD2-4C256F9575B2}"/>
                </a:ext>
              </a:extLst>
            </p:cNvPr>
            <p:cNvSpPr/>
            <p:nvPr/>
          </p:nvSpPr>
          <p:spPr>
            <a:xfrm>
              <a:off x="9632690" y="6406381"/>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46" name="TextBox 45">
            <a:extLst>
              <a:ext uri="{FF2B5EF4-FFF2-40B4-BE49-F238E27FC236}">
                <a16:creationId xmlns:a16="http://schemas.microsoft.com/office/drawing/2014/main" id="{A556AB7D-5361-1816-8216-4CEE1210CA9A}"/>
              </a:ext>
            </a:extLst>
          </p:cNvPr>
          <p:cNvSpPr txBox="1"/>
          <p:nvPr/>
        </p:nvSpPr>
        <p:spPr>
          <a:xfrm>
            <a:off x="1182937" y="7000415"/>
            <a:ext cx="1281569" cy="769441"/>
          </a:xfrm>
          <a:prstGeom prst="rect">
            <a:avLst/>
          </a:prstGeom>
          <a:noFill/>
        </p:spPr>
        <p:txBody>
          <a:bodyPr wrap="square">
            <a:spAutoFit/>
          </a:bodyPr>
          <a:lstStyle/>
          <a:p>
            <a:pPr algn="ctr" rtl="1"/>
            <a:r>
              <a:rPr lang="en-US" sz="1100" i="1" dirty="0">
                <a:cs typeface="Arial" panose="020B0604020202020204" pitchFamily="34" charset="0"/>
              </a:rPr>
              <a:t>كيف سيغير تعلمك ممارستك المستقبلية؟</a:t>
            </a:r>
          </a:p>
        </p:txBody>
      </p:sp>
      <p:sp>
        <p:nvSpPr>
          <p:cNvPr id="47" name="Hexagon 46">
            <a:extLst>
              <a:ext uri="{FF2B5EF4-FFF2-40B4-BE49-F238E27FC236}">
                <a16:creationId xmlns:a16="http://schemas.microsoft.com/office/drawing/2014/main" id="{48AE3576-0CDF-CC38-62A6-666A37D48F5C}"/>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8" name="Hexagon 47">
            <a:extLst>
              <a:ext uri="{FF2B5EF4-FFF2-40B4-BE49-F238E27FC236}">
                <a16:creationId xmlns:a16="http://schemas.microsoft.com/office/drawing/2014/main" id="{C17D5AEF-A9CB-2E76-D934-D09D4644B1B0}"/>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9" name="Hexagon 48">
            <a:extLst>
              <a:ext uri="{FF2B5EF4-FFF2-40B4-BE49-F238E27FC236}">
                <a16:creationId xmlns:a16="http://schemas.microsoft.com/office/drawing/2014/main" id="{3750ADF1-90F2-D76C-D86F-1C647B45B98E}"/>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0" name="Hexagon 49">
            <a:extLst>
              <a:ext uri="{FF2B5EF4-FFF2-40B4-BE49-F238E27FC236}">
                <a16:creationId xmlns:a16="http://schemas.microsoft.com/office/drawing/2014/main" id="{A3BE7EF1-2CC9-9A1E-908C-0AAEB056E180}"/>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1" name="Hexagon 50">
            <a:extLst>
              <a:ext uri="{FF2B5EF4-FFF2-40B4-BE49-F238E27FC236}">
                <a16:creationId xmlns:a16="http://schemas.microsoft.com/office/drawing/2014/main" id="{4EAEBCBC-A31D-9313-1176-DCC7A6E5A03A}"/>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1948446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98B95440-BA05-EE9F-8D74-6389ABCD5801}"/>
              </a:ext>
            </a:extLst>
          </p:cNvPr>
          <p:cNvSpPr txBox="1"/>
          <p:nvPr/>
        </p:nvSpPr>
        <p:spPr>
          <a:xfrm>
            <a:off x="430839" y="5643281"/>
            <a:ext cx="1405797" cy="2092881"/>
          </a:xfrm>
          <a:prstGeom prst="rect">
            <a:avLst/>
          </a:prstGeom>
          <a:noFill/>
        </p:spPr>
        <p:txBody>
          <a:bodyPr wrap="square">
            <a:spAutoFit/>
          </a:bodyPr>
          <a:lstStyle/>
          <a:p>
            <a:pPr algn="ctr" rtl="1"/>
            <a:r>
              <a:rPr lang="en-US" sz="13000" b="1" dirty="0">
                <a:solidFill>
                  <a:schemeClr val="accent4">
                    <a:lumMod val="20000"/>
                    <a:lumOff val="80000"/>
                  </a:schemeClr>
                </a:solidFill>
                <a:latin typeface="Britannic Bold" panose="020B0903060703020204" pitchFamily="34" charset="0"/>
              </a:rPr>
              <a:t>!</a:t>
            </a:r>
            <a:endParaRPr lang="en-US" sz="13000" dirty="0">
              <a:solidFill>
                <a:schemeClr val="accent4">
                  <a:lumMod val="20000"/>
                  <a:lumOff val="80000"/>
                </a:schemeClr>
              </a:solidFill>
            </a:endParaRPr>
          </a:p>
        </p:txBody>
      </p:sp>
      <p:sp>
        <p:nvSpPr>
          <p:cNvPr id="7" name="TextBox 6">
            <a:extLst>
              <a:ext uri="{FF2B5EF4-FFF2-40B4-BE49-F238E27FC236}">
                <a16:creationId xmlns:a16="http://schemas.microsoft.com/office/drawing/2014/main" id="{CA63EF8E-1CEC-BC02-8FCD-81BAD8620B67}"/>
              </a:ext>
            </a:extLst>
          </p:cNvPr>
          <p:cNvSpPr txBox="1"/>
          <p:nvPr/>
        </p:nvSpPr>
        <p:spPr>
          <a:xfrm>
            <a:off x="1842464" y="1196979"/>
            <a:ext cx="4419463" cy="3139321"/>
          </a:xfrm>
          <a:prstGeom prst="rect">
            <a:avLst/>
          </a:prstGeom>
          <a:noFill/>
        </p:spPr>
        <p:txBody>
          <a:bodyPr wrap="square">
            <a:spAutoFit/>
          </a:bodyPr>
          <a:lstStyle/>
          <a:p>
            <a:pPr algn="r" rtl="1"/>
            <a:r>
              <a:rPr lang="ar-SA" sz="1100" b="1" dirty="0">
                <a:latin typeface="Calibri" panose="020F0502020204030204" pitchFamily="34" charset="0"/>
                <a:cs typeface="Calibri" panose="020F0502020204030204" pitchFamily="34" charset="0"/>
              </a:rPr>
              <a:t>زينة</a:t>
            </a:r>
            <a:endParaRPr lang="en-US" sz="1100" b="1"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زي</a:t>
            </a:r>
            <a:r>
              <a:rPr lang="ar-SA" sz="1100" dirty="0">
                <a:latin typeface="Calibri" panose="020F0502020204030204" pitchFamily="34" charset="0"/>
                <a:cs typeface="Calibri" panose="020F0502020204030204" pitchFamily="34" charset="0"/>
              </a:rPr>
              <a:t>نة</a:t>
            </a:r>
            <a:r>
              <a:rPr lang="en-US" sz="1100" dirty="0">
                <a:latin typeface="Calibri" panose="020F0502020204030204" pitchFamily="34" charset="0"/>
                <a:cs typeface="Calibri" panose="020F0502020204030204" pitchFamily="34" charset="0"/>
              </a:rPr>
              <a:t> فتاة تبلغ من العمر </a:t>
            </a:r>
            <a:r>
              <a:rPr lang="ar-SA" sz="1100" dirty="0">
                <a:latin typeface="Calibri" panose="020F0502020204030204" pitchFamily="34" charset="0"/>
                <a:cs typeface="Calibri" panose="020F0502020204030204" pitchFamily="34" charset="0"/>
              </a:rPr>
              <a:t>٧</a:t>
            </a:r>
            <a:r>
              <a:rPr lang="en-US" sz="1100" dirty="0">
                <a:latin typeface="Calibri" panose="020F0502020204030204" pitchFamily="34" charset="0"/>
                <a:cs typeface="Calibri" panose="020F0502020204030204" pitchFamily="34" charset="0"/>
              </a:rPr>
              <a:t> سنوات تعاني من إعاقة جسدية. جانبها الأيمن أضعف مما يجعل من الصعب</a:t>
            </a:r>
            <a:r>
              <a:rPr lang="ar-SA" sz="1100" dirty="0">
                <a:latin typeface="Calibri" panose="020F0502020204030204" pitchFamily="34" charset="0"/>
                <a:cs typeface="Calibri" panose="020F0502020204030204" pitchFamily="34" charset="0"/>
              </a:rPr>
              <a:t> عليها</a:t>
            </a:r>
            <a:r>
              <a:rPr lang="en-US" sz="1100" dirty="0">
                <a:latin typeface="Calibri" panose="020F0502020204030204" pitchFamily="34" charset="0"/>
                <a:cs typeface="Calibri" panose="020F0502020204030204" pitchFamily="34" charset="0"/>
              </a:rPr>
              <a:t> القيام بالأنشطة اليومية مثل ارتداء الملابس أو تناول الطعام. بالنسبة لفتاة في عمرها ، فهي </a:t>
            </a:r>
            <a:r>
              <a:rPr lang="ar-SA" sz="1100" dirty="0">
                <a:latin typeface="Calibri" panose="020F0502020204030204" pitchFamily="34" charset="0"/>
                <a:cs typeface="Calibri" panose="020F0502020204030204" pitchFamily="34" charset="0"/>
              </a:rPr>
              <a:t>كثيرة الكلام</a:t>
            </a:r>
            <a:r>
              <a:rPr lang="en-US" sz="1100" dirty="0">
                <a:latin typeface="Calibri" panose="020F0502020204030204" pitchFamily="34" charset="0"/>
                <a:cs typeface="Calibri" panose="020F0502020204030204" pitchFamily="34" charset="0"/>
              </a:rPr>
              <a:t> للغاية وذكية! يمكنها القراءة والكتابة وإجراء العمليات الحسابية الأساسية ومعرفة الوقت.</a:t>
            </a:r>
          </a:p>
          <a:p>
            <a:pPr algn="r" rtl="1"/>
            <a:r>
              <a:rPr lang="ar-SA" sz="1100" dirty="0">
                <a:latin typeface="Calibri" panose="020F0502020204030204" pitchFamily="34" charset="0"/>
                <a:cs typeface="Calibri" panose="020F0502020204030204" pitchFamily="34" charset="0"/>
              </a:rPr>
              <a:t> </a:t>
            </a:r>
            <a:endParaRPr lang="en-US" sz="1100"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زي</a:t>
            </a:r>
            <a:r>
              <a:rPr lang="ar-SA" sz="1100" dirty="0">
                <a:latin typeface="Calibri" panose="020F0502020204030204" pitchFamily="34" charset="0"/>
                <a:cs typeface="Calibri" panose="020F0502020204030204" pitchFamily="34" charset="0"/>
              </a:rPr>
              <a:t>نة</a:t>
            </a:r>
            <a:r>
              <a:rPr lang="en-US" sz="1100" dirty="0">
                <a:latin typeface="Calibri" panose="020F0502020204030204" pitchFamily="34" charset="0"/>
                <a:cs typeface="Calibri" panose="020F0502020204030204" pitchFamily="34" charset="0"/>
              </a:rPr>
              <a:t> نازحة داخليًا وتعيش مع عائلتها في مخيم للنازحين داخليًا. لقد كانت تتلقى دعم إدارة الحالة لبعض الوقت ، ولكن أثناء المتابعة أبلغت والدتها أخصائي الحالة بالمشكلة التالية:</a:t>
            </a:r>
          </a:p>
          <a:p>
            <a:pPr algn="r" rtl="1"/>
            <a:endParaRPr lang="en-US" sz="1100"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حاولت والدتها تسجيل زي</a:t>
            </a:r>
            <a:r>
              <a:rPr lang="ar-SA" sz="1100" dirty="0">
                <a:latin typeface="Calibri" panose="020F0502020204030204" pitchFamily="34" charset="0"/>
                <a:cs typeface="Calibri" panose="020F0502020204030204" pitchFamily="34" charset="0"/>
              </a:rPr>
              <a:t>نة</a:t>
            </a:r>
            <a:r>
              <a:rPr lang="en-US" sz="1100" dirty="0">
                <a:latin typeface="Calibri" panose="020F0502020204030204" pitchFamily="34" charset="0"/>
                <a:cs typeface="Calibri" panose="020F0502020204030204" pitchFamily="34" charset="0"/>
              </a:rPr>
              <a:t> في المدرسة المحلية. أصدقاء زي</a:t>
            </a:r>
            <a:r>
              <a:rPr lang="ar-SA" sz="1100" dirty="0">
                <a:latin typeface="Calibri" panose="020F0502020204030204" pitchFamily="34" charset="0"/>
                <a:cs typeface="Calibri" panose="020F0502020204030204" pitchFamily="34" charset="0"/>
              </a:rPr>
              <a:t>نة </a:t>
            </a:r>
            <a:r>
              <a:rPr lang="en-US" sz="1100" dirty="0">
                <a:latin typeface="Calibri" panose="020F0502020204030204" pitchFamily="34" charset="0"/>
                <a:cs typeface="Calibri" panose="020F0502020204030204" pitchFamily="34" charset="0"/>
              </a:rPr>
              <a:t>من المخيم ي</a:t>
            </a:r>
            <a:r>
              <a:rPr lang="ar-SA" sz="1100" dirty="0">
                <a:latin typeface="Calibri" panose="020F0502020204030204" pitchFamily="34" charset="0"/>
                <a:cs typeface="Calibri" panose="020F0502020204030204" pitchFamily="34" charset="0"/>
              </a:rPr>
              <a:t>أتون إلى</a:t>
            </a:r>
            <a:r>
              <a:rPr lang="en-US" sz="1100" dirty="0">
                <a:latin typeface="Calibri" panose="020F0502020204030204" pitchFamily="34" charset="0"/>
                <a:cs typeface="Calibri" panose="020F0502020204030204" pitchFamily="34" charset="0"/>
              </a:rPr>
              <a:t> هذه المدرسة أيضًا. أولاً ، اضطرت والدتها إلى الانتظار للحصول على وثائق هوية </a:t>
            </a:r>
            <a:r>
              <a:rPr lang="ar-SA" sz="1100" dirty="0">
                <a:latin typeface="Calibri" panose="020F0502020204030204" pitchFamily="34" charset="0"/>
                <a:cs typeface="Calibri" panose="020F0502020204030204" pitchFamily="34" charset="0"/>
              </a:rPr>
              <a:t>ل</a:t>
            </a:r>
            <a:r>
              <a:rPr lang="en-US" sz="1100" dirty="0">
                <a:latin typeface="Calibri" panose="020F0502020204030204" pitchFamily="34" charset="0"/>
                <a:cs typeface="Calibri" panose="020F0502020204030204" pitchFamily="34" charset="0"/>
              </a:rPr>
              <a:t>زي</a:t>
            </a:r>
            <a:r>
              <a:rPr lang="ar-SA" sz="1100" dirty="0">
                <a:latin typeface="Calibri" panose="020F0502020204030204" pitchFamily="34" charset="0"/>
                <a:cs typeface="Calibri" panose="020F0502020204030204" pitchFamily="34" charset="0"/>
              </a:rPr>
              <a:t>نة</a:t>
            </a:r>
            <a:r>
              <a:rPr lang="en-US" sz="1100" dirty="0">
                <a:latin typeface="Calibri" panose="020F0502020204030204" pitchFamily="34" charset="0"/>
                <a:cs typeface="Calibri" panose="020F0502020204030204" pitchFamily="34" charset="0"/>
              </a:rPr>
              <a:t> ، والتي كانت لا تزال في قريتها الأصلية. تمكنت هذا الأسبوع من الحصول على شهادة ميلادها ، والتي يجب أن تكون كافية لإكمال التسجيل. ولكن عندما ذهبت هي وزي</a:t>
            </a:r>
            <a:r>
              <a:rPr lang="ar-SA" sz="1100" dirty="0">
                <a:latin typeface="Calibri" panose="020F0502020204030204" pitchFamily="34" charset="0"/>
                <a:cs typeface="Calibri" panose="020F0502020204030204" pitchFamily="34" charset="0"/>
              </a:rPr>
              <a:t>نة</a:t>
            </a:r>
            <a:r>
              <a:rPr lang="en-US" sz="1100" dirty="0">
                <a:latin typeface="Calibri" panose="020F0502020204030204" pitchFamily="34" charset="0"/>
                <a:cs typeface="Calibri" panose="020F0502020204030204" pitchFamily="34" charset="0"/>
              </a:rPr>
              <a:t> إلى المدرسة ، تم إعادتهما. قال المساعد الإداري إنهم لم يتمكنوا من ضم ز</a:t>
            </a:r>
            <a:r>
              <a:rPr lang="ar-SA" sz="1100" dirty="0">
                <a:latin typeface="Calibri" panose="020F0502020204030204" pitchFamily="34" charset="0"/>
                <a:cs typeface="Calibri" panose="020F0502020204030204" pitchFamily="34" charset="0"/>
              </a:rPr>
              <a:t>ينة</a:t>
            </a:r>
            <a:r>
              <a:rPr lang="en-US" sz="1100" dirty="0">
                <a:latin typeface="Calibri" panose="020F0502020204030204" pitchFamily="34" charset="0"/>
                <a:cs typeface="Calibri" panose="020F0502020204030204" pitchFamily="34" charset="0"/>
              </a:rPr>
              <a:t> إلى فصل دراسي عادي بسبب إعاقتها الجسدية. ليس لديهم الموظفين لتقديم أي مساعدة إضافية قد تحتاجه</a:t>
            </a:r>
            <a:r>
              <a:rPr lang="ar-SA" sz="1100" dirty="0">
                <a:latin typeface="Calibri" panose="020F0502020204030204" pitchFamily="34" charset="0"/>
                <a:cs typeface="Calibri" panose="020F0502020204030204" pitchFamily="34" charset="0"/>
              </a:rPr>
              <a:t>ا زينة</a:t>
            </a:r>
            <a:r>
              <a:rPr lang="en-US" sz="1100" dirty="0">
                <a:latin typeface="Calibri" panose="020F0502020204030204" pitchFamily="34" charset="0"/>
                <a:cs typeface="Calibri" panose="020F0502020204030204" pitchFamily="34" charset="0"/>
              </a:rPr>
              <a:t>.</a:t>
            </a:r>
          </a:p>
          <a:p>
            <a:pPr algn="r" rtl="1"/>
            <a:endParaRPr lang="en-US" sz="1100" dirty="0">
              <a:latin typeface="Calibri" panose="020F0502020204030204" pitchFamily="34" charset="0"/>
              <a:cs typeface="Calibri" panose="020F0502020204030204" pitchFamily="34" charset="0"/>
            </a:endParaRPr>
          </a:p>
          <a:p>
            <a:pPr algn="r" rtl="1"/>
            <a:r>
              <a:rPr lang="ar-SA" sz="1100" dirty="0">
                <a:latin typeface="Calibri" panose="020F0502020204030204" pitchFamily="34" charset="0"/>
                <a:cs typeface="Calibri" panose="020F0502020204030204" pitchFamily="34" charset="0"/>
              </a:rPr>
              <a:t>تشعر </a:t>
            </a:r>
            <a:r>
              <a:rPr lang="en-US" sz="1100" dirty="0">
                <a:latin typeface="Calibri" panose="020F0502020204030204" pitchFamily="34" charset="0"/>
                <a:cs typeface="Calibri" panose="020F0502020204030204" pitchFamily="34" charset="0"/>
              </a:rPr>
              <a:t>والدة </a:t>
            </a:r>
            <a:r>
              <a:rPr lang="ar-SA" sz="1100" dirty="0">
                <a:latin typeface="Calibri" panose="020F0502020204030204" pitchFamily="34" charset="0"/>
                <a:cs typeface="Calibri" panose="020F0502020204030204" pitchFamily="34" charset="0"/>
              </a:rPr>
              <a:t>زينة</a:t>
            </a:r>
            <a:r>
              <a:rPr lang="en-US" sz="1100" dirty="0">
                <a:latin typeface="Calibri" panose="020F0502020204030204" pitchFamily="34" charset="0"/>
                <a:cs typeface="Calibri" panose="020F0502020204030204" pitchFamily="34" charset="0"/>
              </a:rPr>
              <a:t> بالغضب الشديد وخيبة الأمل حيال </a:t>
            </a:r>
            <a:r>
              <a:rPr lang="ar-SA" sz="1100" dirty="0">
                <a:latin typeface="Calibri" panose="020F0502020204030204" pitchFamily="34" charset="0"/>
                <a:cs typeface="Calibri" panose="020F0502020204030204" pitchFamily="34" charset="0"/>
              </a:rPr>
              <a:t>ذلك</a:t>
            </a:r>
            <a:r>
              <a:rPr lang="en-US" sz="1100" dirty="0">
                <a:latin typeface="Calibri" panose="020F0502020204030204" pitchFamily="34" charset="0"/>
                <a:cs typeface="Calibri" panose="020F0502020204030204" pitchFamily="34" charset="0"/>
              </a:rPr>
              <a:t>! في قريتهم ، كان</a:t>
            </a:r>
            <a:r>
              <a:rPr lang="ar-SA" sz="1100" dirty="0">
                <a:latin typeface="Calibri" panose="020F0502020204030204" pitchFamily="34" charset="0"/>
                <a:cs typeface="Calibri" panose="020F0502020204030204" pitchFamily="34" charset="0"/>
              </a:rPr>
              <a:t>ت زينة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ت</a:t>
            </a:r>
            <a:r>
              <a:rPr lang="en-US" sz="1100" dirty="0">
                <a:latin typeface="Calibri" panose="020F0502020204030204" pitchFamily="34" charset="0"/>
                <a:cs typeface="Calibri" panose="020F0502020204030204" pitchFamily="34" charset="0"/>
              </a:rPr>
              <a:t>ذهب إلى المدرسة مع الأطفال الآخرين. لماذا لا يسمحون لها بالانضمام إلى هذه المدرسة؟</a:t>
            </a:r>
          </a:p>
        </p:txBody>
      </p:sp>
      <p:sp>
        <p:nvSpPr>
          <p:cNvPr id="8" name="Rectangle 7">
            <a:extLst>
              <a:ext uri="{FF2B5EF4-FFF2-40B4-BE49-F238E27FC236}">
                <a16:creationId xmlns:a16="http://schemas.microsoft.com/office/drawing/2014/main" id="{1DD88E5D-A80F-6ED2-CB39-BFCE68231C16}"/>
              </a:ext>
            </a:extLst>
          </p:cNvPr>
          <p:cNvSpPr/>
          <p:nvPr/>
        </p:nvSpPr>
        <p:spPr>
          <a:xfrm>
            <a:off x="1842465" y="5985210"/>
            <a:ext cx="4407863" cy="234658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endParaRPr lang="en-US" sz="1100" dirty="0">
              <a:solidFill>
                <a:schemeClr val="accent4"/>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AA06125-9448-DC28-B5F5-1367792575AA}"/>
              </a:ext>
            </a:extLst>
          </p:cNvPr>
          <p:cNvSpPr txBox="1"/>
          <p:nvPr/>
        </p:nvSpPr>
        <p:spPr>
          <a:xfrm>
            <a:off x="996287" y="703794"/>
            <a:ext cx="5254042" cy="276999"/>
          </a:xfrm>
          <a:prstGeom prst="rect">
            <a:avLst/>
          </a:prstGeom>
          <a:noFill/>
        </p:spPr>
        <p:txBody>
          <a:bodyPr wrap="square" rtlCol="0">
            <a:spAutoFit/>
          </a:bodyPr>
          <a:lstStyle/>
          <a:p>
            <a:pPr algn="r" rtl="1"/>
            <a:r>
              <a:rPr lang="en-GB" sz="1200" b="1" dirty="0"/>
              <a:t>حل المشكلات - دراسة حالة</a:t>
            </a:r>
          </a:p>
        </p:txBody>
      </p:sp>
      <p:grpSp>
        <p:nvGrpSpPr>
          <p:cNvPr id="16" name="Group 15">
            <a:extLst>
              <a:ext uri="{FF2B5EF4-FFF2-40B4-BE49-F238E27FC236}">
                <a16:creationId xmlns:a16="http://schemas.microsoft.com/office/drawing/2014/main" id="{545771EF-F1E7-82E3-F385-64DE4BA9F3D4}"/>
              </a:ext>
            </a:extLst>
          </p:cNvPr>
          <p:cNvGrpSpPr/>
          <p:nvPr/>
        </p:nvGrpSpPr>
        <p:grpSpPr>
          <a:xfrm>
            <a:off x="1119752" y="1196979"/>
            <a:ext cx="577997" cy="1152589"/>
            <a:chOff x="2054399" y="1975956"/>
            <a:chExt cx="1276003" cy="2544490"/>
          </a:xfrm>
        </p:grpSpPr>
        <p:sp>
          <p:nvSpPr>
            <p:cNvPr id="9" name="Round Same Side Corner Rectangle 46">
              <a:extLst>
                <a:ext uri="{FF2B5EF4-FFF2-40B4-BE49-F238E27FC236}">
                  <a16:creationId xmlns:a16="http://schemas.microsoft.com/office/drawing/2014/main" id="{995B4D28-37D9-6556-F90D-27501B94FEC1}"/>
                </a:ext>
              </a:extLst>
            </p:cNvPr>
            <p:cNvSpPr/>
            <p:nvPr/>
          </p:nvSpPr>
          <p:spPr>
            <a:xfrm>
              <a:off x="2188895" y="3185670"/>
              <a:ext cx="1010515" cy="1334775"/>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01E742BB-C538-17E6-B654-B5D13FC9C95A}"/>
                </a:ext>
              </a:extLst>
            </p:cNvPr>
            <p:cNvSpPr/>
            <p:nvPr/>
          </p:nvSpPr>
          <p:spPr>
            <a:xfrm>
              <a:off x="2181400" y="1975956"/>
              <a:ext cx="1022002" cy="10324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b="1" dirty="0">
                <a:solidFill>
                  <a:schemeClr val="bg1"/>
                </a:solidFill>
                <a:latin typeface="Arial" panose="020B0604020202020204" pitchFamily="34" charset="0"/>
                <a:cs typeface="Arial" panose="020B0604020202020204" pitchFamily="34" charset="0"/>
              </a:endParaRPr>
            </a:p>
          </p:txBody>
        </p:sp>
        <p:sp>
          <p:nvSpPr>
            <p:cNvPr id="15" name="Trapezoid 14">
              <a:extLst>
                <a:ext uri="{FF2B5EF4-FFF2-40B4-BE49-F238E27FC236}">
                  <a16:creationId xmlns:a16="http://schemas.microsoft.com/office/drawing/2014/main" id="{B8D44113-8A09-747F-F8A3-B63877520684}"/>
                </a:ext>
              </a:extLst>
            </p:cNvPr>
            <p:cNvSpPr/>
            <p:nvPr/>
          </p:nvSpPr>
          <p:spPr>
            <a:xfrm>
              <a:off x="2054399" y="3651478"/>
              <a:ext cx="1276003" cy="868968"/>
            </a:xfrm>
            <a:prstGeom prst="trapezoid">
              <a:avLst>
                <a:gd name="adj" fmla="val 166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7" name="Oval 16">
            <a:extLst>
              <a:ext uri="{FF2B5EF4-FFF2-40B4-BE49-F238E27FC236}">
                <a16:creationId xmlns:a16="http://schemas.microsoft.com/office/drawing/2014/main" id="{7E613A6F-EAA2-61B3-5D9D-274277B4D3ED}"/>
              </a:ext>
            </a:extLst>
          </p:cNvPr>
          <p:cNvSpPr/>
          <p:nvPr/>
        </p:nvSpPr>
        <p:spPr>
          <a:xfrm>
            <a:off x="5716049" y="5768992"/>
            <a:ext cx="711112" cy="711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bg1"/>
                </a:solidFill>
                <a:latin typeface="Arial" panose="020B0604020202020204" pitchFamily="34" charset="0"/>
                <a:cs typeface="Arial" panose="020B0604020202020204" pitchFamily="34" charset="0"/>
              </a:rPr>
              <a:t>١</a:t>
            </a:r>
            <a:endParaRPr lang="en-US" sz="2800" b="1"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CF7B76F-D5E0-9D8D-C1C9-4FFD82D3B85C}"/>
              </a:ext>
            </a:extLst>
          </p:cNvPr>
          <p:cNvSpPr txBox="1"/>
          <p:nvPr/>
        </p:nvSpPr>
        <p:spPr>
          <a:xfrm>
            <a:off x="1830864" y="5673548"/>
            <a:ext cx="4419464" cy="261610"/>
          </a:xfrm>
          <a:prstGeom prst="rect">
            <a:avLst/>
          </a:prstGeom>
          <a:noFill/>
        </p:spPr>
        <p:txBody>
          <a:bodyPr wrap="square">
            <a:spAutoFit/>
          </a:bodyPr>
          <a:lstStyle/>
          <a:p>
            <a:pPr algn="ctr" rtl="1"/>
            <a:r>
              <a:rPr lang="ar-SA" sz="1100" b="1" dirty="0">
                <a:latin typeface="Calibri" panose="020F0502020204030204" pitchFamily="34" charset="0"/>
                <a:cs typeface="Calibri" panose="020F0502020204030204" pitchFamily="34" charset="0"/>
              </a:rPr>
              <a:t>قم بال</a:t>
            </a:r>
            <a:r>
              <a:rPr lang="en-US" sz="1100" b="1" dirty="0">
                <a:latin typeface="Calibri" panose="020F0502020204030204" pitchFamily="34" charset="0"/>
                <a:cs typeface="Calibri" panose="020F0502020204030204" pitchFamily="34" charset="0"/>
              </a:rPr>
              <a:t>تعرف على وجود مشكلة أو</a:t>
            </a:r>
            <a:r>
              <a:rPr lang="ar-SA" sz="1100" b="1" dirty="0">
                <a:latin typeface="Calibri" panose="020F0502020204030204" pitchFamily="34" charset="0"/>
                <a:cs typeface="Calibri" panose="020F0502020204030204" pitchFamily="34" charset="0"/>
              </a:rPr>
              <a:t> مخاوف</a:t>
            </a:r>
            <a:r>
              <a:rPr lang="en-US" sz="1100" b="1" dirty="0">
                <a:latin typeface="Calibri" panose="020F0502020204030204" pitchFamily="34" charset="0"/>
                <a:cs typeface="Calibri" panose="020F0502020204030204" pitchFamily="34" charset="0"/>
              </a:rPr>
              <a:t> و</a:t>
            </a:r>
            <a:r>
              <a:rPr lang="ar-SA" sz="1100" b="1" dirty="0">
                <a:latin typeface="Calibri" panose="020F0502020204030204" pitchFamily="34" charset="0"/>
                <a:cs typeface="Calibri" panose="020F0502020204030204" pitchFamily="34" charset="0"/>
              </a:rPr>
              <a:t> ت</a:t>
            </a:r>
            <a:r>
              <a:rPr lang="en-US" sz="1100" b="1" dirty="0">
                <a:latin typeface="Calibri" panose="020F0502020204030204" pitchFamily="34" charset="0"/>
                <a:cs typeface="Calibri" panose="020F0502020204030204" pitchFamily="34" charset="0"/>
              </a:rPr>
              <a:t>حديدها</a:t>
            </a:r>
          </a:p>
        </p:txBody>
      </p:sp>
      <p:sp>
        <p:nvSpPr>
          <p:cNvPr id="22" name="Hexagon 21">
            <a:extLst>
              <a:ext uri="{FF2B5EF4-FFF2-40B4-BE49-F238E27FC236}">
                <a16:creationId xmlns:a16="http://schemas.microsoft.com/office/drawing/2014/main" id="{D3373ACD-FA1C-E707-9AA8-B1A2BB966B4E}"/>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3" name="Hexagon 22">
            <a:extLst>
              <a:ext uri="{FF2B5EF4-FFF2-40B4-BE49-F238E27FC236}">
                <a16:creationId xmlns:a16="http://schemas.microsoft.com/office/drawing/2014/main" id="{2F5D3962-5A82-50F1-CC41-0392A4E78C2A}"/>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Hexagon 23">
            <a:extLst>
              <a:ext uri="{FF2B5EF4-FFF2-40B4-BE49-F238E27FC236}">
                <a16:creationId xmlns:a16="http://schemas.microsoft.com/office/drawing/2014/main" id="{A31999BD-9F52-83E9-1DF8-0BCFBF482B70}"/>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5" name="Hexagon 24">
            <a:extLst>
              <a:ext uri="{FF2B5EF4-FFF2-40B4-BE49-F238E27FC236}">
                <a16:creationId xmlns:a16="http://schemas.microsoft.com/office/drawing/2014/main" id="{CD7114D5-398E-0C7A-A8BB-CC1D26199C20}"/>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6" name="Hexagon 25">
            <a:extLst>
              <a:ext uri="{FF2B5EF4-FFF2-40B4-BE49-F238E27FC236}">
                <a16:creationId xmlns:a16="http://schemas.microsoft.com/office/drawing/2014/main" id="{E51634FB-2525-94C8-A75B-615D32F1168F}"/>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27446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4B56C562-5CF5-1BA7-8C09-772E69C3CFCE}"/>
              </a:ext>
            </a:extLst>
          </p:cNvPr>
          <p:cNvGrpSpPr/>
          <p:nvPr/>
        </p:nvGrpSpPr>
        <p:grpSpPr>
          <a:xfrm>
            <a:off x="596071" y="6633804"/>
            <a:ext cx="1137794" cy="1135727"/>
            <a:chOff x="6251161" y="1933448"/>
            <a:chExt cx="1407478" cy="1404920"/>
          </a:xfrm>
          <a:solidFill>
            <a:schemeClr val="accent4">
              <a:lumMod val="20000"/>
              <a:lumOff val="80000"/>
            </a:schemeClr>
          </a:solidFill>
        </p:grpSpPr>
        <p:sp>
          <p:nvSpPr>
            <p:cNvPr id="57" name="Oval 56">
              <a:extLst>
                <a:ext uri="{FF2B5EF4-FFF2-40B4-BE49-F238E27FC236}">
                  <a16:creationId xmlns:a16="http://schemas.microsoft.com/office/drawing/2014/main" id="{C2CD55DB-2679-52D6-5E84-844309F7CD6E}"/>
                </a:ext>
              </a:extLst>
            </p:cNvPr>
            <p:cNvSpPr/>
            <p:nvPr/>
          </p:nvSpPr>
          <p:spPr>
            <a:xfrm>
              <a:off x="6566236" y="2245161"/>
              <a:ext cx="811065" cy="833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8" name="Rectangle 57">
              <a:extLst>
                <a:ext uri="{FF2B5EF4-FFF2-40B4-BE49-F238E27FC236}">
                  <a16:creationId xmlns:a16="http://schemas.microsoft.com/office/drawing/2014/main" id="{5175A099-4D14-B935-04EF-03E4D8E5870F}"/>
                </a:ext>
              </a:extLst>
            </p:cNvPr>
            <p:cNvSpPr/>
            <p:nvPr/>
          </p:nvSpPr>
          <p:spPr>
            <a:xfrm>
              <a:off x="6803455" y="3019984"/>
              <a:ext cx="320952" cy="189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9" name="Rectangle: Top Corners Snipped 58">
              <a:extLst>
                <a:ext uri="{FF2B5EF4-FFF2-40B4-BE49-F238E27FC236}">
                  <a16:creationId xmlns:a16="http://schemas.microsoft.com/office/drawing/2014/main" id="{E0EE1C70-BA27-BE8B-9050-F7DF65EFC566}"/>
                </a:ext>
              </a:extLst>
            </p:cNvPr>
            <p:cNvSpPr/>
            <p:nvPr/>
          </p:nvSpPr>
          <p:spPr>
            <a:xfrm rot="10800000">
              <a:off x="6876864" y="3252447"/>
              <a:ext cx="189807" cy="85921"/>
            </a:xfrm>
            <a:prstGeom prst="snip2SameRect">
              <a:avLst>
                <a:gd name="adj1" fmla="val 34272"/>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0" name="Flowchart: Alternate Process 59">
              <a:extLst>
                <a:ext uri="{FF2B5EF4-FFF2-40B4-BE49-F238E27FC236}">
                  <a16:creationId xmlns:a16="http://schemas.microsoft.com/office/drawing/2014/main" id="{FB3A86F0-520C-49C7-4913-E1D1C11F0A52}"/>
                </a:ext>
              </a:extLst>
            </p:cNvPr>
            <p:cNvSpPr/>
            <p:nvPr/>
          </p:nvSpPr>
          <p:spPr>
            <a:xfrm rot="19777855">
              <a:off x="6683953" y="1934818"/>
              <a:ext cx="71120" cy="229989"/>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1" name="Flowchart: Alternate Process 60">
              <a:extLst>
                <a:ext uri="{FF2B5EF4-FFF2-40B4-BE49-F238E27FC236}">
                  <a16:creationId xmlns:a16="http://schemas.microsoft.com/office/drawing/2014/main" id="{3A551D0B-BCC7-2CCB-834E-951C9A17C98A}"/>
                </a:ext>
              </a:extLst>
            </p:cNvPr>
            <p:cNvSpPr/>
            <p:nvPr/>
          </p:nvSpPr>
          <p:spPr>
            <a:xfrm rot="17681113">
              <a:off x="6330596" y="2271930"/>
              <a:ext cx="71120" cy="229989"/>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2" name="Flowchart: Alternate Process 61">
              <a:extLst>
                <a:ext uri="{FF2B5EF4-FFF2-40B4-BE49-F238E27FC236}">
                  <a16:creationId xmlns:a16="http://schemas.microsoft.com/office/drawing/2014/main" id="{D752631E-9067-5019-4469-8805339F883A}"/>
                </a:ext>
              </a:extLst>
            </p:cNvPr>
            <p:cNvSpPr/>
            <p:nvPr/>
          </p:nvSpPr>
          <p:spPr>
            <a:xfrm rot="1626751">
              <a:off x="7185288" y="1933448"/>
              <a:ext cx="71120" cy="229989"/>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3" name="Flowchart: Alternate Process 62">
              <a:extLst>
                <a:ext uri="{FF2B5EF4-FFF2-40B4-BE49-F238E27FC236}">
                  <a16:creationId xmlns:a16="http://schemas.microsoft.com/office/drawing/2014/main" id="{C099330D-1D06-03BF-D5EB-119079E7324E}"/>
                </a:ext>
              </a:extLst>
            </p:cNvPr>
            <p:cNvSpPr/>
            <p:nvPr/>
          </p:nvSpPr>
          <p:spPr>
            <a:xfrm rot="3733764">
              <a:off x="7508085" y="2271929"/>
              <a:ext cx="71120" cy="229989"/>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29" name="Group 28">
            <a:extLst>
              <a:ext uri="{FF2B5EF4-FFF2-40B4-BE49-F238E27FC236}">
                <a16:creationId xmlns:a16="http://schemas.microsoft.com/office/drawing/2014/main" id="{13DB4F1F-43A3-FB30-2E2B-31A370072875}"/>
              </a:ext>
            </a:extLst>
          </p:cNvPr>
          <p:cNvGrpSpPr/>
          <p:nvPr/>
        </p:nvGrpSpPr>
        <p:grpSpPr>
          <a:xfrm>
            <a:off x="659230" y="4159692"/>
            <a:ext cx="1257532" cy="868968"/>
            <a:chOff x="852526" y="2104351"/>
            <a:chExt cx="1871670" cy="1293344"/>
          </a:xfrm>
          <a:solidFill>
            <a:schemeClr val="accent4">
              <a:lumMod val="20000"/>
              <a:lumOff val="80000"/>
            </a:schemeClr>
          </a:solidFill>
        </p:grpSpPr>
        <p:grpSp>
          <p:nvGrpSpPr>
            <p:cNvPr id="30" name="Group 29">
              <a:extLst>
                <a:ext uri="{FF2B5EF4-FFF2-40B4-BE49-F238E27FC236}">
                  <a16:creationId xmlns:a16="http://schemas.microsoft.com/office/drawing/2014/main" id="{885F8F17-25E0-5073-65EE-CC98A9532450}"/>
                </a:ext>
              </a:extLst>
            </p:cNvPr>
            <p:cNvGrpSpPr/>
            <p:nvPr/>
          </p:nvGrpSpPr>
          <p:grpSpPr>
            <a:xfrm>
              <a:off x="1151503" y="2104351"/>
              <a:ext cx="1572693" cy="1128304"/>
              <a:chOff x="1151503" y="2104351"/>
              <a:chExt cx="1572693" cy="1128304"/>
            </a:xfrm>
            <a:grpFill/>
          </p:grpSpPr>
          <p:sp>
            <p:nvSpPr>
              <p:cNvPr id="52" name="Oval 51">
                <a:extLst>
                  <a:ext uri="{FF2B5EF4-FFF2-40B4-BE49-F238E27FC236}">
                    <a16:creationId xmlns:a16="http://schemas.microsoft.com/office/drawing/2014/main" id="{5DE8C43B-E815-2B31-1FBA-679E2B0D9E27}"/>
                  </a:ext>
                </a:extLst>
              </p:cNvPr>
              <p:cNvSpPr/>
              <p:nvPr/>
            </p:nvSpPr>
            <p:spPr>
              <a:xfrm>
                <a:off x="1151503" y="2170542"/>
                <a:ext cx="669253" cy="669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3" name="Oval 52">
                <a:extLst>
                  <a:ext uri="{FF2B5EF4-FFF2-40B4-BE49-F238E27FC236}">
                    <a16:creationId xmlns:a16="http://schemas.microsoft.com/office/drawing/2014/main" id="{B204E13D-4EEE-CE6B-97FA-381205536EEF}"/>
                  </a:ext>
                </a:extLst>
              </p:cNvPr>
              <p:cNvSpPr/>
              <p:nvPr/>
            </p:nvSpPr>
            <p:spPr>
              <a:xfrm>
                <a:off x="1389169" y="2361842"/>
                <a:ext cx="669253" cy="669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4" name="Oval 53">
                <a:extLst>
                  <a:ext uri="{FF2B5EF4-FFF2-40B4-BE49-F238E27FC236}">
                    <a16:creationId xmlns:a16="http://schemas.microsoft.com/office/drawing/2014/main" id="{887AD52B-FB73-78DB-365C-F7A7D8938AB3}"/>
                  </a:ext>
                </a:extLst>
              </p:cNvPr>
              <p:cNvSpPr/>
              <p:nvPr/>
            </p:nvSpPr>
            <p:spPr>
              <a:xfrm>
                <a:off x="1597641" y="2104351"/>
                <a:ext cx="669253" cy="669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5" name="Oval 54">
                <a:extLst>
                  <a:ext uri="{FF2B5EF4-FFF2-40B4-BE49-F238E27FC236}">
                    <a16:creationId xmlns:a16="http://schemas.microsoft.com/office/drawing/2014/main" id="{B7ADABDC-BEFE-C37C-4D76-CC03CA9CCDA9}"/>
                  </a:ext>
                </a:extLst>
              </p:cNvPr>
              <p:cNvSpPr/>
              <p:nvPr/>
            </p:nvSpPr>
            <p:spPr>
              <a:xfrm>
                <a:off x="1748747" y="2257206"/>
                <a:ext cx="975449" cy="9754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34" name="Oval 33">
              <a:extLst>
                <a:ext uri="{FF2B5EF4-FFF2-40B4-BE49-F238E27FC236}">
                  <a16:creationId xmlns:a16="http://schemas.microsoft.com/office/drawing/2014/main" id="{E8ED08E2-93CF-492B-C881-9FC417C31D94}"/>
                </a:ext>
              </a:extLst>
            </p:cNvPr>
            <p:cNvSpPr/>
            <p:nvPr/>
          </p:nvSpPr>
          <p:spPr>
            <a:xfrm>
              <a:off x="1003687" y="2865927"/>
              <a:ext cx="282018" cy="2820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8" name="Oval 47">
              <a:extLst>
                <a:ext uri="{FF2B5EF4-FFF2-40B4-BE49-F238E27FC236}">
                  <a16:creationId xmlns:a16="http://schemas.microsoft.com/office/drawing/2014/main" id="{E963DCD9-7400-A2C8-164D-400806A19B59}"/>
                </a:ext>
              </a:extLst>
            </p:cNvPr>
            <p:cNvSpPr/>
            <p:nvPr/>
          </p:nvSpPr>
          <p:spPr>
            <a:xfrm>
              <a:off x="852526" y="3174078"/>
              <a:ext cx="223617" cy="2236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1" name="Group 10">
            <a:extLst>
              <a:ext uri="{FF2B5EF4-FFF2-40B4-BE49-F238E27FC236}">
                <a16:creationId xmlns:a16="http://schemas.microsoft.com/office/drawing/2014/main" id="{719CEB91-8B3B-418F-2B29-D91A1DE9BAC4}"/>
              </a:ext>
            </a:extLst>
          </p:cNvPr>
          <p:cNvGrpSpPr/>
          <p:nvPr/>
        </p:nvGrpSpPr>
        <p:grpSpPr>
          <a:xfrm>
            <a:off x="963542" y="1185659"/>
            <a:ext cx="772885" cy="1129309"/>
            <a:chOff x="8661923" y="4758813"/>
            <a:chExt cx="825538" cy="1206243"/>
          </a:xfrm>
          <a:solidFill>
            <a:schemeClr val="accent4">
              <a:lumMod val="20000"/>
              <a:lumOff val="80000"/>
            </a:schemeClr>
          </a:solidFill>
        </p:grpSpPr>
        <p:sp>
          <p:nvSpPr>
            <p:cNvPr id="13" name="Circle: Hollow 12">
              <a:extLst>
                <a:ext uri="{FF2B5EF4-FFF2-40B4-BE49-F238E27FC236}">
                  <a16:creationId xmlns:a16="http://schemas.microsoft.com/office/drawing/2014/main" id="{E75BD4CF-FB9C-A8B7-72F4-03AD97E87F15}"/>
                </a:ext>
              </a:extLst>
            </p:cNvPr>
            <p:cNvSpPr/>
            <p:nvPr/>
          </p:nvSpPr>
          <p:spPr>
            <a:xfrm>
              <a:off x="8661923" y="4758813"/>
              <a:ext cx="825538" cy="845574"/>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15" name="Rectangle: Rounded Corners 14">
              <a:extLst>
                <a:ext uri="{FF2B5EF4-FFF2-40B4-BE49-F238E27FC236}">
                  <a16:creationId xmlns:a16="http://schemas.microsoft.com/office/drawing/2014/main" id="{DCD77CFA-CC77-6A60-403C-DD7E2C78B6FE}"/>
                </a:ext>
              </a:extLst>
            </p:cNvPr>
            <p:cNvSpPr/>
            <p:nvPr/>
          </p:nvSpPr>
          <p:spPr>
            <a:xfrm rot="1978244">
              <a:off x="8694854" y="5424756"/>
              <a:ext cx="193867" cy="5403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4" name="Rectangle 3">
            <a:extLst>
              <a:ext uri="{FF2B5EF4-FFF2-40B4-BE49-F238E27FC236}">
                <a16:creationId xmlns:a16="http://schemas.microsoft.com/office/drawing/2014/main" id="{7EF83434-5FD8-2A09-51B6-2C3E289E1E9A}"/>
              </a:ext>
            </a:extLst>
          </p:cNvPr>
          <p:cNvSpPr/>
          <p:nvPr/>
        </p:nvSpPr>
        <p:spPr>
          <a:xfrm>
            <a:off x="1842465" y="1000093"/>
            <a:ext cx="4407863" cy="234658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endParaRPr lang="en-US" sz="1100" b="1" dirty="0">
              <a:solidFill>
                <a:schemeClr val="accent4"/>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E3BE7465-D454-516D-6FCA-8686B4FCA559}"/>
              </a:ext>
            </a:extLst>
          </p:cNvPr>
          <p:cNvSpPr/>
          <p:nvPr/>
        </p:nvSpPr>
        <p:spPr>
          <a:xfrm>
            <a:off x="5926063" y="908608"/>
            <a:ext cx="711112" cy="711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bg1"/>
                </a:solidFill>
                <a:latin typeface="Arial" panose="020B0604020202020204" pitchFamily="34" charset="0"/>
                <a:cs typeface="Arial" panose="020B0604020202020204" pitchFamily="34" charset="0"/>
              </a:rPr>
              <a:t>٢</a:t>
            </a:r>
            <a:endParaRPr lang="en-US" sz="2800" b="1"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5EDE78D-58E0-7A1D-C2B6-F9EDFA6D76B7}"/>
              </a:ext>
            </a:extLst>
          </p:cNvPr>
          <p:cNvSpPr txBox="1"/>
          <p:nvPr/>
        </p:nvSpPr>
        <p:spPr>
          <a:xfrm>
            <a:off x="1842465" y="700749"/>
            <a:ext cx="4419464" cy="261610"/>
          </a:xfrm>
          <a:prstGeom prst="rect">
            <a:avLst/>
          </a:prstGeom>
          <a:noFill/>
        </p:spPr>
        <p:txBody>
          <a:bodyPr wrap="square">
            <a:spAutoFit/>
          </a:bodyPr>
          <a:lstStyle/>
          <a:p>
            <a:pPr algn="ctr" rtl="1"/>
            <a:r>
              <a:rPr lang="en-US" sz="1100" b="1" dirty="0">
                <a:latin typeface="Calibri" panose="020F0502020204030204" pitchFamily="34" charset="0"/>
                <a:cs typeface="Calibri" panose="020F0502020204030204" pitchFamily="34" charset="0"/>
              </a:rPr>
              <a:t>تحليل أسباب المشكلة وتحديد الهدف</a:t>
            </a:r>
          </a:p>
        </p:txBody>
      </p:sp>
      <p:sp>
        <p:nvSpPr>
          <p:cNvPr id="20" name="Rectangle 19">
            <a:extLst>
              <a:ext uri="{FF2B5EF4-FFF2-40B4-BE49-F238E27FC236}">
                <a16:creationId xmlns:a16="http://schemas.microsoft.com/office/drawing/2014/main" id="{B3015BC6-9702-7EF8-911B-91A3A594A165}"/>
              </a:ext>
            </a:extLst>
          </p:cNvPr>
          <p:cNvSpPr/>
          <p:nvPr/>
        </p:nvSpPr>
        <p:spPr>
          <a:xfrm>
            <a:off x="1842465" y="3816832"/>
            <a:ext cx="4407863" cy="234658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endParaRPr lang="en-US" sz="1100" b="1" dirty="0">
              <a:solidFill>
                <a:schemeClr val="accent4"/>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040E7BF1-E9A8-DE4D-3C63-93FF9A09E6AE}"/>
              </a:ext>
            </a:extLst>
          </p:cNvPr>
          <p:cNvSpPr/>
          <p:nvPr/>
        </p:nvSpPr>
        <p:spPr>
          <a:xfrm>
            <a:off x="5894772" y="3375755"/>
            <a:ext cx="711112" cy="711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bg1"/>
                </a:solidFill>
                <a:latin typeface="Arial" panose="020B0604020202020204" pitchFamily="34" charset="0"/>
                <a:cs typeface="Arial" panose="020B0604020202020204" pitchFamily="34" charset="0"/>
              </a:rPr>
              <a:t>٣</a:t>
            </a:r>
            <a:endParaRPr lang="en-US" sz="2800" b="1"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35F1F7F9-31A0-64B1-FBA3-176B453E494D}"/>
              </a:ext>
            </a:extLst>
          </p:cNvPr>
          <p:cNvSpPr txBox="1"/>
          <p:nvPr/>
        </p:nvSpPr>
        <p:spPr>
          <a:xfrm>
            <a:off x="1842465" y="3517488"/>
            <a:ext cx="4419464" cy="261610"/>
          </a:xfrm>
          <a:prstGeom prst="rect">
            <a:avLst/>
          </a:prstGeom>
          <a:noFill/>
        </p:spPr>
        <p:txBody>
          <a:bodyPr wrap="square">
            <a:spAutoFit/>
          </a:bodyPr>
          <a:lstStyle/>
          <a:p>
            <a:pPr algn="ctr" rtl="1"/>
            <a:r>
              <a:rPr lang="en-US" sz="1100" b="1" dirty="0">
                <a:latin typeface="Calibri" panose="020F0502020204030204" pitchFamily="34" charset="0"/>
                <a:cs typeface="Calibri" panose="020F0502020204030204" pitchFamily="34" charset="0"/>
              </a:rPr>
              <a:t>تبادل الأفكار حول الحلول الممكنة وطرق معالجة ال</a:t>
            </a:r>
            <a:r>
              <a:rPr lang="ar-SA" sz="1100" b="1" dirty="0">
                <a:latin typeface="Calibri" panose="020F0502020204030204" pitchFamily="34" charset="0"/>
                <a:cs typeface="Calibri" panose="020F0502020204030204" pitchFamily="34" charset="0"/>
              </a:rPr>
              <a:t>مخاوف</a:t>
            </a:r>
            <a:endParaRPr lang="en-US" sz="1100" b="1" dirty="0">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4464824E-43A0-2856-2EAD-6453DBBB74AC}"/>
              </a:ext>
            </a:extLst>
          </p:cNvPr>
          <p:cNvSpPr/>
          <p:nvPr/>
        </p:nvSpPr>
        <p:spPr>
          <a:xfrm>
            <a:off x="1842465" y="6633804"/>
            <a:ext cx="4407863" cy="234658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endParaRPr lang="en-US" sz="1100" b="1" dirty="0">
              <a:solidFill>
                <a:schemeClr val="accent4"/>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6B2D264E-C04C-7A54-95D7-3AD38FEE6E20}"/>
              </a:ext>
            </a:extLst>
          </p:cNvPr>
          <p:cNvSpPr/>
          <p:nvPr/>
        </p:nvSpPr>
        <p:spPr>
          <a:xfrm>
            <a:off x="5926926" y="6275362"/>
            <a:ext cx="711112" cy="711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bg1"/>
                </a:solidFill>
                <a:latin typeface="Arial" panose="020B0604020202020204" pitchFamily="34" charset="0"/>
                <a:cs typeface="Arial" panose="020B0604020202020204" pitchFamily="34" charset="0"/>
              </a:rPr>
              <a:t>٤</a:t>
            </a:r>
            <a:endParaRPr lang="en-US" sz="2800" b="1" dirty="0">
              <a:solidFill>
                <a:schemeClr val="bg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EE1D9B0-4D70-AD3F-6352-15D293C2BB66}"/>
              </a:ext>
            </a:extLst>
          </p:cNvPr>
          <p:cNvSpPr txBox="1"/>
          <p:nvPr/>
        </p:nvSpPr>
        <p:spPr>
          <a:xfrm>
            <a:off x="1842465" y="6334460"/>
            <a:ext cx="4419464" cy="261610"/>
          </a:xfrm>
          <a:prstGeom prst="rect">
            <a:avLst/>
          </a:prstGeom>
          <a:noFill/>
        </p:spPr>
        <p:txBody>
          <a:bodyPr wrap="square">
            <a:spAutoFit/>
          </a:bodyPr>
          <a:lstStyle/>
          <a:p>
            <a:pPr algn="ctr" rtl="1"/>
            <a:r>
              <a:rPr lang="en-US" sz="1100" b="1" dirty="0">
                <a:latin typeface="Calibri" panose="020F0502020204030204" pitchFamily="34" charset="0"/>
                <a:cs typeface="Calibri" panose="020F0502020204030204" pitchFamily="34" charset="0"/>
              </a:rPr>
              <a:t>تقييم الخيارات واختيار الحلول الممكنة</a:t>
            </a:r>
          </a:p>
        </p:txBody>
      </p:sp>
      <p:sp>
        <p:nvSpPr>
          <p:cNvPr id="64" name="Hexagon 63">
            <a:extLst>
              <a:ext uri="{FF2B5EF4-FFF2-40B4-BE49-F238E27FC236}">
                <a16:creationId xmlns:a16="http://schemas.microsoft.com/office/drawing/2014/main" id="{87602F6C-02C4-D4E6-384B-48B3BF332D69}"/>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5" name="Hexagon 64">
            <a:extLst>
              <a:ext uri="{FF2B5EF4-FFF2-40B4-BE49-F238E27FC236}">
                <a16:creationId xmlns:a16="http://schemas.microsoft.com/office/drawing/2014/main" id="{D89F6791-D9A8-8F1A-D0D6-185E58CC7636}"/>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6" name="Hexagon 65">
            <a:extLst>
              <a:ext uri="{FF2B5EF4-FFF2-40B4-BE49-F238E27FC236}">
                <a16:creationId xmlns:a16="http://schemas.microsoft.com/office/drawing/2014/main" id="{1893C9B8-7BAD-A011-8A7F-E28E31491D4D}"/>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7" name="Hexagon 66">
            <a:extLst>
              <a:ext uri="{FF2B5EF4-FFF2-40B4-BE49-F238E27FC236}">
                <a16:creationId xmlns:a16="http://schemas.microsoft.com/office/drawing/2014/main" id="{A7BAFE7F-06A2-F8DF-E6BC-647F27C61A9C}"/>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8" name="Hexagon 67">
            <a:extLst>
              <a:ext uri="{FF2B5EF4-FFF2-40B4-BE49-F238E27FC236}">
                <a16:creationId xmlns:a16="http://schemas.microsoft.com/office/drawing/2014/main" id="{92D3F9EA-9877-4499-B3AC-06A02D2B2A20}"/>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3291945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58410C-6AF6-6D57-4562-6B7E94DCD858}"/>
              </a:ext>
            </a:extLst>
          </p:cNvPr>
          <p:cNvSpPr txBox="1"/>
          <p:nvPr/>
        </p:nvSpPr>
        <p:spPr>
          <a:xfrm>
            <a:off x="996287" y="1487566"/>
            <a:ext cx="5254042" cy="276999"/>
          </a:xfrm>
          <a:prstGeom prst="rect">
            <a:avLst/>
          </a:prstGeom>
          <a:noFill/>
        </p:spPr>
        <p:txBody>
          <a:bodyPr wrap="square" rtlCol="0">
            <a:spAutoFit/>
          </a:bodyPr>
          <a:lstStyle/>
          <a:p>
            <a:pPr marR="0" lvl="1" algn="r" defTabSz="914400" rtl="1" eaLnBrk="1" fontAlgn="auto" latinLnBrk="0" hangingPunct="1">
              <a:lnSpc>
                <a:spcPct val="100000"/>
              </a:lnSpc>
              <a:spcBef>
                <a:spcPts val="0"/>
              </a:spcBef>
              <a:spcAft>
                <a:spcPts val="0"/>
              </a:spcAft>
              <a:buClrTx/>
              <a:buSzTx/>
              <a:tabLst/>
              <a:defRPr/>
            </a:pPr>
            <a:r>
              <a:rPr lang="en-US" sz="1200" b="1" dirty="0">
                <a:latin typeface="Calibri" panose="020F0502020204030204" pitchFamily="34" charset="0"/>
                <a:cs typeface="Calibri" panose="020F0502020204030204" pitchFamily="34" charset="0"/>
              </a:rPr>
              <a:t>استراتيجيات التفاوض</a:t>
            </a:r>
          </a:p>
        </p:txBody>
      </p:sp>
      <p:sp>
        <p:nvSpPr>
          <p:cNvPr id="4" name="TextBox 3">
            <a:extLst>
              <a:ext uri="{FF2B5EF4-FFF2-40B4-BE49-F238E27FC236}">
                <a16:creationId xmlns:a16="http://schemas.microsoft.com/office/drawing/2014/main" id="{94ACC0BA-530F-3579-3B93-6B9FEB0106FA}"/>
              </a:ext>
            </a:extLst>
          </p:cNvPr>
          <p:cNvSpPr txBox="1"/>
          <p:nvPr/>
        </p:nvSpPr>
        <p:spPr>
          <a:xfrm>
            <a:off x="996287" y="724715"/>
            <a:ext cx="5254042"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1D8CC8"/>
                </a:highlight>
                <a:latin typeface="Calibri"/>
                <a:ea typeface="Calibri"/>
                <a:cs typeface="Calibri"/>
                <a:sym typeface="Calibri"/>
              </a:rPr>
              <a:t>الجلسة </a:t>
            </a:r>
            <a:r>
              <a:rPr lang="ar-SA" sz="1600" b="1" spc="300" dirty="0">
                <a:solidFill>
                  <a:schemeClr val="bg1"/>
                </a:solidFill>
                <a:highlight>
                  <a:srgbClr val="1D8CC8"/>
                </a:highlight>
                <a:latin typeface="Calibri"/>
                <a:ea typeface="Calibri"/>
                <a:cs typeface="Calibri"/>
                <a:sym typeface="Calibri"/>
              </a:rPr>
              <a:t>٣</a:t>
            </a:r>
            <a:r>
              <a:rPr lang="en-US" sz="1600" b="1" spc="300" dirty="0">
                <a:solidFill>
                  <a:schemeClr val="bg1"/>
                </a:solidFill>
                <a:highlight>
                  <a:srgbClr val="1D8CC8"/>
                </a:highlight>
                <a:latin typeface="Calibri"/>
                <a:ea typeface="Calibri"/>
                <a:cs typeface="Calibri"/>
                <a:sym typeface="Calibri"/>
              </a:rPr>
              <a:t>: كيف يمكنني التفاوض وإدارة النزاعات؟</a:t>
            </a:r>
          </a:p>
        </p:txBody>
      </p:sp>
      <p:sp>
        <p:nvSpPr>
          <p:cNvPr id="5" name="Oval 4">
            <a:extLst>
              <a:ext uri="{FF2B5EF4-FFF2-40B4-BE49-F238E27FC236}">
                <a16:creationId xmlns:a16="http://schemas.microsoft.com/office/drawing/2014/main" id="{70CDB25A-680E-1879-2174-26392A5716D8}"/>
              </a:ext>
            </a:extLst>
          </p:cNvPr>
          <p:cNvSpPr/>
          <p:nvPr/>
        </p:nvSpPr>
        <p:spPr>
          <a:xfrm>
            <a:off x="3227275" y="3097938"/>
            <a:ext cx="1150329" cy="115032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Oval 5">
            <a:extLst>
              <a:ext uri="{FF2B5EF4-FFF2-40B4-BE49-F238E27FC236}">
                <a16:creationId xmlns:a16="http://schemas.microsoft.com/office/drawing/2014/main" id="{21D64D72-ED50-1874-0C8F-A42A879DB379}"/>
              </a:ext>
            </a:extLst>
          </p:cNvPr>
          <p:cNvSpPr/>
          <p:nvPr/>
        </p:nvSpPr>
        <p:spPr>
          <a:xfrm>
            <a:off x="4551828" y="2004196"/>
            <a:ext cx="1150329" cy="115032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Oval 6">
            <a:extLst>
              <a:ext uri="{FF2B5EF4-FFF2-40B4-BE49-F238E27FC236}">
                <a16:creationId xmlns:a16="http://schemas.microsoft.com/office/drawing/2014/main" id="{2AC6B672-7936-D12C-E9B5-BDC3DC9B1702}"/>
              </a:ext>
            </a:extLst>
          </p:cNvPr>
          <p:cNvSpPr/>
          <p:nvPr/>
        </p:nvSpPr>
        <p:spPr>
          <a:xfrm>
            <a:off x="1909358" y="2004196"/>
            <a:ext cx="1150329" cy="11503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Oval 8">
            <a:extLst>
              <a:ext uri="{FF2B5EF4-FFF2-40B4-BE49-F238E27FC236}">
                <a16:creationId xmlns:a16="http://schemas.microsoft.com/office/drawing/2014/main" id="{647C8E2E-AB59-CCB4-4B85-582E3A6220EA}"/>
              </a:ext>
            </a:extLst>
          </p:cNvPr>
          <p:cNvSpPr/>
          <p:nvPr/>
        </p:nvSpPr>
        <p:spPr>
          <a:xfrm>
            <a:off x="1909358" y="4083297"/>
            <a:ext cx="1150329" cy="11503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Oval 9">
            <a:extLst>
              <a:ext uri="{FF2B5EF4-FFF2-40B4-BE49-F238E27FC236}">
                <a16:creationId xmlns:a16="http://schemas.microsoft.com/office/drawing/2014/main" id="{2EF566BC-9C7D-DAA5-3E9E-F4385507E301}"/>
              </a:ext>
            </a:extLst>
          </p:cNvPr>
          <p:cNvSpPr/>
          <p:nvPr/>
        </p:nvSpPr>
        <p:spPr>
          <a:xfrm>
            <a:off x="4551827" y="4083297"/>
            <a:ext cx="1150329" cy="11503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TextBox 10">
            <a:extLst>
              <a:ext uri="{FF2B5EF4-FFF2-40B4-BE49-F238E27FC236}">
                <a16:creationId xmlns:a16="http://schemas.microsoft.com/office/drawing/2014/main" id="{04CBEAB4-107B-284A-007C-562AF77F7489}"/>
              </a:ext>
            </a:extLst>
          </p:cNvPr>
          <p:cNvSpPr txBox="1"/>
          <p:nvPr/>
        </p:nvSpPr>
        <p:spPr>
          <a:xfrm>
            <a:off x="996287" y="6054015"/>
            <a:ext cx="5254039" cy="430887"/>
          </a:xfrm>
          <a:prstGeom prst="rect">
            <a:avLst/>
          </a:prstGeom>
          <a:noFill/>
        </p:spPr>
        <p:txBody>
          <a:bodyPr wrap="square" rtlCol="0">
            <a:spAutoFit/>
          </a:bodyPr>
          <a:lstStyle/>
          <a:p>
            <a:pPr algn="r" rtl="1"/>
            <a:r>
              <a:rPr lang="en-US" sz="1100" dirty="0">
                <a:solidFill>
                  <a:schemeClr val="accent4"/>
                </a:solidFill>
                <a:latin typeface="Calibri" panose="020F0502020204030204" pitchFamily="34" charset="0"/>
                <a:cs typeface="Calibri" panose="020F0502020204030204" pitchFamily="34" charset="0"/>
              </a:rPr>
              <a:t>المصدر: كوين وآخرون (2014).</a:t>
            </a:r>
            <a:r>
              <a:rPr lang="en-US" sz="1100" i="1" dirty="0">
                <a:solidFill>
                  <a:schemeClr val="accent4"/>
                </a:solidFill>
                <a:latin typeface="Calibri" panose="020F0502020204030204" pitchFamily="34" charset="0"/>
                <a:cs typeface="Calibri" panose="020F0502020204030204" pitchFamily="34" charset="0"/>
              </a:rPr>
              <a:t>أن تصبح مديرًا رئيسيًا: نهج القيم التنافسية.</a:t>
            </a:r>
            <a:r>
              <a:rPr lang="en-US" sz="1100" dirty="0">
                <a:solidFill>
                  <a:schemeClr val="accent4"/>
                </a:solidFill>
                <a:latin typeface="Calibri" panose="020F0502020204030204" pitchFamily="34" charset="0"/>
                <a:cs typeface="Calibri" panose="020F0502020204030204" pitchFamily="34" charset="0"/>
              </a:rPr>
              <a:t>(الطبعة السادسة).</a:t>
            </a:r>
            <a:r>
              <a:rPr lang="en-US" sz="1100" i="1" dirty="0">
                <a:solidFill>
                  <a:schemeClr val="accent4"/>
                </a:solidFill>
                <a:latin typeface="Calibri" panose="020F0502020204030204" pitchFamily="34" charset="0"/>
                <a:cs typeface="Calibri" panose="020F0502020204030204" pitchFamily="34" charset="0"/>
              </a:rPr>
              <a:t> </a:t>
            </a:r>
            <a:r>
              <a:rPr lang="en-US" sz="1100" dirty="0">
                <a:solidFill>
                  <a:schemeClr val="accent4"/>
                </a:solidFill>
                <a:latin typeface="Calibri" panose="020F0502020204030204" pitchFamily="34" charset="0"/>
                <a:cs typeface="Calibri" panose="020F0502020204030204" pitchFamily="34" charset="0"/>
              </a:rPr>
              <a:t>نهج القيم المتنافسة للإدارة</a:t>
            </a:r>
          </a:p>
        </p:txBody>
      </p:sp>
      <p:cxnSp>
        <p:nvCxnSpPr>
          <p:cNvPr id="12" name="Straight Connector 11">
            <a:extLst>
              <a:ext uri="{FF2B5EF4-FFF2-40B4-BE49-F238E27FC236}">
                <a16:creationId xmlns:a16="http://schemas.microsoft.com/office/drawing/2014/main" id="{669E55AA-4EB0-7098-14DF-B34514B1C611}"/>
              </a:ext>
            </a:extLst>
          </p:cNvPr>
          <p:cNvCxnSpPr/>
          <p:nvPr/>
        </p:nvCxnSpPr>
        <p:spPr>
          <a:xfrm flipV="1">
            <a:off x="1688957" y="2162326"/>
            <a:ext cx="0" cy="32385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6D6AD7-093E-1321-D464-3E17B41A1C44}"/>
              </a:ext>
            </a:extLst>
          </p:cNvPr>
          <p:cNvCxnSpPr>
            <a:cxnSpLocks/>
          </p:cNvCxnSpPr>
          <p:nvPr/>
        </p:nvCxnSpPr>
        <p:spPr>
          <a:xfrm>
            <a:off x="1688957" y="5400826"/>
            <a:ext cx="40132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E6C4742-E776-D71F-DE86-6A9EE67DBE25}"/>
              </a:ext>
            </a:extLst>
          </p:cNvPr>
          <p:cNvSpPr txBox="1"/>
          <p:nvPr/>
        </p:nvSpPr>
        <p:spPr>
          <a:xfrm rot="16200000">
            <a:off x="883639" y="2547861"/>
            <a:ext cx="1047750" cy="261610"/>
          </a:xfrm>
          <a:prstGeom prst="rect">
            <a:avLst/>
          </a:prstGeom>
          <a:noFill/>
        </p:spPr>
        <p:txBody>
          <a:bodyPr wrap="square" rtlCol="0">
            <a:spAutoFit/>
          </a:bodyPr>
          <a:lstStyle/>
          <a:p>
            <a:pPr marL="0" indent="0" algn="r" rtl="1">
              <a:buNone/>
            </a:pPr>
            <a:r>
              <a:rPr lang="ar-SA" sz="1100" i="1" dirty="0">
                <a:latin typeface="Arial" panose="020B0604020202020204" pitchFamily="34" charset="0"/>
                <a:cs typeface="Arial" panose="020B0604020202020204" pitchFamily="34" charset="0"/>
              </a:rPr>
              <a:t>حازم</a:t>
            </a:r>
            <a:endParaRPr lang="en-US" sz="11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87C6EFD-C0ED-410D-B9AF-6D2F542415D2}"/>
              </a:ext>
            </a:extLst>
          </p:cNvPr>
          <p:cNvSpPr txBox="1"/>
          <p:nvPr/>
        </p:nvSpPr>
        <p:spPr>
          <a:xfrm rot="16200000">
            <a:off x="759223" y="4629264"/>
            <a:ext cx="1296583" cy="261610"/>
          </a:xfrm>
          <a:prstGeom prst="rect">
            <a:avLst/>
          </a:prstGeom>
          <a:noFill/>
        </p:spPr>
        <p:txBody>
          <a:bodyPr wrap="square" rtlCol="0">
            <a:spAutoFit/>
          </a:bodyPr>
          <a:lstStyle/>
          <a:p>
            <a:pPr marL="0" indent="0" algn="r" rtl="1">
              <a:buNone/>
            </a:pPr>
            <a:r>
              <a:rPr lang="en-US" sz="1100" i="1" dirty="0">
                <a:latin typeface="Arial" panose="020B0604020202020204" pitchFamily="34" charset="0"/>
                <a:cs typeface="Arial" panose="020B0604020202020204" pitchFamily="34" charset="0"/>
              </a:rPr>
              <a:t>غير حازم</a:t>
            </a:r>
            <a:endParaRPr lang="en-US" sz="11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92ED171-5B75-BEF3-0CB9-05E8BB959879}"/>
              </a:ext>
            </a:extLst>
          </p:cNvPr>
          <p:cNvSpPr txBox="1"/>
          <p:nvPr/>
        </p:nvSpPr>
        <p:spPr>
          <a:xfrm>
            <a:off x="1688957" y="5489932"/>
            <a:ext cx="1587500" cy="261610"/>
          </a:xfrm>
          <a:prstGeom prst="rect">
            <a:avLst/>
          </a:prstGeom>
          <a:noFill/>
        </p:spPr>
        <p:txBody>
          <a:bodyPr wrap="square" rtlCol="0">
            <a:spAutoFit/>
          </a:bodyPr>
          <a:lstStyle/>
          <a:p>
            <a:pPr marL="0" indent="0" algn="r" rtl="1">
              <a:buNone/>
            </a:pPr>
            <a:r>
              <a:rPr lang="en-US" sz="1100" i="1" dirty="0">
                <a:latin typeface="Arial" panose="020B0604020202020204" pitchFamily="34" charset="0"/>
                <a:cs typeface="Arial" panose="020B0604020202020204" pitchFamily="34" charset="0"/>
              </a:rPr>
              <a:t>غير تعاون</a:t>
            </a:r>
            <a:r>
              <a:rPr lang="ar-SA" sz="1100" i="1" dirty="0">
                <a:latin typeface="Arial" panose="020B0604020202020204" pitchFamily="34" charset="0"/>
                <a:cs typeface="Arial" panose="020B0604020202020204" pitchFamily="34" charset="0"/>
              </a:rPr>
              <a:t>ي</a:t>
            </a:r>
            <a:endParaRPr lang="en-BE" sz="11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38781A8-B92B-2F97-3BCD-7D036EA2C7F7}"/>
              </a:ext>
            </a:extLst>
          </p:cNvPr>
          <p:cNvSpPr txBox="1"/>
          <p:nvPr/>
        </p:nvSpPr>
        <p:spPr>
          <a:xfrm>
            <a:off x="4114657" y="5489932"/>
            <a:ext cx="1587500" cy="261610"/>
          </a:xfrm>
          <a:prstGeom prst="rect">
            <a:avLst/>
          </a:prstGeom>
          <a:noFill/>
        </p:spPr>
        <p:txBody>
          <a:bodyPr wrap="square" rtlCol="0">
            <a:spAutoFit/>
          </a:bodyPr>
          <a:lstStyle/>
          <a:p>
            <a:pPr marL="0" indent="0" algn="r" rtl="1">
              <a:buNone/>
            </a:pPr>
            <a:r>
              <a:rPr lang="en-US" sz="1100" i="1" dirty="0">
                <a:latin typeface="Arial" panose="020B0604020202020204" pitchFamily="34" charset="0"/>
                <a:cs typeface="Arial" panose="020B0604020202020204" pitchFamily="34" charset="0"/>
              </a:rPr>
              <a:t>تعاوني</a:t>
            </a:r>
            <a:endParaRPr lang="en-US" sz="11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75FD640-FC86-9AFE-E460-24F4B39FF3ED}"/>
              </a:ext>
            </a:extLst>
          </p:cNvPr>
          <p:cNvSpPr txBox="1"/>
          <p:nvPr/>
        </p:nvSpPr>
        <p:spPr>
          <a:xfrm>
            <a:off x="3008689" y="3503947"/>
            <a:ext cx="1587500" cy="261610"/>
          </a:xfrm>
          <a:prstGeom prst="rect">
            <a:avLst/>
          </a:prstGeom>
          <a:noFill/>
        </p:spPr>
        <p:txBody>
          <a:bodyPr wrap="square" rtlCol="0">
            <a:spAutoFit/>
          </a:bodyPr>
          <a:lstStyle/>
          <a:p>
            <a:pPr marL="0" indent="0" algn="ctr" rtl="1">
              <a:buNone/>
            </a:pPr>
            <a:r>
              <a:rPr lang="ar-SA" sz="1100" b="1" dirty="0">
                <a:latin typeface="Arial" panose="020B0604020202020204" pitchFamily="34" charset="0"/>
                <a:cs typeface="Arial" panose="020B0604020202020204" pitchFamily="34" charset="0"/>
              </a:rPr>
              <a:t>ال</a:t>
            </a:r>
            <a:r>
              <a:rPr lang="en-US" sz="1100" b="1" dirty="0">
                <a:latin typeface="Arial" panose="020B0604020202020204" pitchFamily="34" charset="0"/>
                <a:cs typeface="Arial" panose="020B0604020202020204" pitchFamily="34" charset="0"/>
              </a:rPr>
              <a:t>مساومة</a:t>
            </a:r>
          </a:p>
        </p:txBody>
      </p:sp>
      <p:sp>
        <p:nvSpPr>
          <p:cNvPr id="19" name="TextBox 18">
            <a:extLst>
              <a:ext uri="{FF2B5EF4-FFF2-40B4-BE49-F238E27FC236}">
                <a16:creationId xmlns:a16="http://schemas.microsoft.com/office/drawing/2014/main" id="{C8FFF44F-78F1-9DA0-F45F-37A4A059590A}"/>
              </a:ext>
            </a:extLst>
          </p:cNvPr>
          <p:cNvSpPr txBox="1"/>
          <p:nvPr/>
        </p:nvSpPr>
        <p:spPr>
          <a:xfrm>
            <a:off x="1688957" y="2398593"/>
            <a:ext cx="1587500" cy="261610"/>
          </a:xfrm>
          <a:prstGeom prst="rect">
            <a:avLst/>
          </a:prstGeom>
          <a:noFill/>
        </p:spPr>
        <p:txBody>
          <a:bodyPr wrap="square" rtlCol="0">
            <a:spAutoFit/>
          </a:bodyPr>
          <a:lstStyle/>
          <a:p>
            <a:pPr marL="0" indent="0" algn="ctr" rtl="1">
              <a:buNone/>
            </a:pPr>
            <a:r>
              <a:rPr lang="ar-SA" sz="1100" b="1" dirty="0">
                <a:latin typeface="Arial" panose="020B0604020202020204" pitchFamily="34" charset="0"/>
                <a:cs typeface="Arial" panose="020B0604020202020204" pitchFamily="34" charset="0"/>
              </a:rPr>
              <a:t>المنافسة</a:t>
            </a:r>
            <a:endParaRPr lang="en-BE" sz="1100" b="1">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8EAA393-AE40-60A3-8111-2134140CAC63}"/>
              </a:ext>
            </a:extLst>
          </p:cNvPr>
          <p:cNvSpPr txBox="1"/>
          <p:nvPr/>
        </p:nvSpPr>
        <p:spPr>
          <a:xfrm>
            <a:off x="4312271" y="2398593"/>
            <a:ext cx="1587500" cy="261610"/>
          </a:xfrm>
          <a:prstGeom prst="rect">
            <a:avLst/>
          </a:prstGeom>
          <a:noFill/>
        </p:spPr>
        <p:txBody>
          <a:bodyPr wrap="square" rtlCol="0">
            <a:spAutoFit/>
          </a:bodyPr>
          <a:lstStyle/>
          <a:p>
            <a:pPr marL="0" indent="0" algn="ctr" rtl="1">
              <a:buNone/>
            </a:pPr>
            <a:r>
              <a:rPr lang="ar-SA" sz="1100" b="1" dirty="0">
                <a:latin typeface="Arial" panose="020B0604020202020204" pitchFamily="34" charset="0"/>
                <a:cs typeface="Arial" panose="020B0604020202020204" pitchFamily="34" charset="0"/>
              </a:rPr>
              <a:t>ال</a:t>
            </a:r>
            <a:r>
              <a:rPr lang="en-US" sz="1100" b="1" dirty="0">
                <a:latin typeface="Arial" panose="020B0604020202020204" pitchFamily="34" charset="0"/>
                <a:cs typeface="Arial" panose="020B0604020202020204" pitchFamily="34" charset="0"/>
              </a:rPr>
              <a:t>تعاون</a:t>
            </a:r>
          </a:p>
        </p:txBody>
      </p:sp>
      <p:sp>
        <p:nvSpPr>
          <p:cNvPr id="21" name="TextBox 20">
            <a:extLst>
              <a:ext uri="{FF2B5EF4-FFF2-40B4-BE49-F238E27FC236}">
                <a16:creationId xmlns:a16="http://schemas.microsoft.com/office/drawing/2014/main" id="{9EFD4585-FDA1-B7E4-38EC-211EEBF3A916}"/>
              </a:ext>
            </a:extLst>
          </p:cNvPr>
          <p:cNvSpPr txBox="1"/>
          <p:nvPr/>
        </p:nvSpPr>
        <p:spPr>
          <a:xfrm>
            <a:off x="1688957" y="4557387"/>
            <a:ext cx="1587500" cy="261610"/>
          </a:xfrm>
          <a:prstGeom prst="rect">
            <a:avLst/>
          </a:prstGeom>
          <a:noFill/>
        </p:spPr>
        <p:txBody>
          <a:bodyPr wrap="square" rtlCol="0">
            <a:spAutoFit/>
          </a:bodyPr>
          <a:lstStyle/>
          <a:p>
            <a:pPr marL="0" indent="0" algn="ctr" rtl="1">
              <a:buNone/>
            </a:pPr>
            <a:r>
              <a:rPr lang="ar-SA" sz="1100" b="1" dirty="0">
                <a:latin typeface="Arial" panose="020B0604020202020204" pitchFamily="34" charset="0"/>
                <a:cs typeface="Arial" panose="020B0604020202020204" pitchFamily="34" charset="0"/>
              </a:rPr>
              <a:t>عدم</a:t>
            </a:r>
            <a:r>
              <a:rPr lang="en-US" sz="1100" b="1" dirty="0">
                <a:latin typeface="Arial" panose="020B0604020202020204" pitchFamily="34" charset="0"/>
                <a:cs typeface="Arial" panose="020B0604020202020204" pitchFamily="34" charset="0"/>
              </a:rPr>
              <a:t> </a:t>
            </a:r>
            <a:r>
              <a:rPr lang="ar-SA" sz="1100" b="1" dirty="0">
                <a:latin typeface="Arial" panose="020B0604020202020204" pitchFamily="34" charset="0"/>
                <a:cs typeface="Arial" panose="020B0604020202020204" pitchFamily="34" charset="0"/>
              </a:rPr>
              <a:t>ال</a:t>
            </a:r>
            <a:r>
              <a:rPr lang="en-US" sz="1100" b="1" dirty="0">
                <a:latin typeface="Arial" panose="020B0604020202020204" pitchFamily="34" charset="0"/>
                <a:cs typeface="Arial" panose="020B0604020202020204" pitchFamily="34" charset="0"/>
              </a:rPr>
              <a:t>تعاون</a:t>
            </a:r>
            <a:endParaRPr lang="en-BE" sz="1100" b="1">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EC2917BF-38A5-1763-6910-F776C3E5013D}"/>
              </a:ext>
            </a:extLst>
          </p:cNvPr>
          <p:cNvSpPr txBox="1"/>
          <p:nvPr/>
        </p:nvSpPr>
        <p:spPr>
          <a:xfrm>
            <a:off x="4312271" y="4557387"/>
            <a:ext cx="1587500" cy="261610"/>
          </a:xfrm>
          <a:prstGeom prst="rect">
            <a:avLst/>
          </a:prstGeom>
          <a:noFill/>
        </p:spPr>
        <p:txBody>
          <a:bodyPr wrap="square" rtlCol="0">
            <a:spAutoFit/>
          </a:bodyPr>
          <a:lstStyle/>
          <a:p>
            <a:pPr marL="0" indent="0" algn="ctr" rtl="1">
              <a:buNone/>
            </a:pPr>
            <a:r>
              <a:rPr lang="ar-SA" sz="1100" b="1" dirty="0">
                <a:latin typeface="Arial" panose="020B0604020202020204" pitchFamily="34" charset="0"/>
                <a:cs typeface="Arial" panose="020B0604020202020204" pitchFamily="34" charset="0"/>
              </a:rPr>
              <a:t>المراعاة</a:t>
            </a:r>
            <a:endParaRPr lang="en-BE" sz="1100" b="1">
              <a:latin typeface="Arial" panose="020B0604020202020204" pitchFamily="34" charset="0"/>
              <a:cs typeface="Arial" panose="020B0604020202020204" pitchFamily="34" charset="0"/>
            </a:endParaRPr>
          </a:p>
        </p:txBody>
      </p:sp>
      <p:sp>
        <p:nvSpPr>
          <p:cNvPr id="23" name="Hexagon 22">
            <a:extLst>
              <a:ext uri="{FF2B5EF4-FFF2-40B4-BE49-F238E27FC236}">
                <a16:creationId xmlns:a16="http://schemas.microsoft.com/office/drawing/2014/main" id="{6229AC47-5904-B856-71D1-87BF36534604}"/>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Hexagon 23">
            <a:extLst>
              <a:ext uri="{FF2B5EF4-FFF2-40B4-BE49-F238E27FC236}">
                <a16:creationId xmlns:a16="http://schemas.microsoft.com/office/drawing/2014/main" id="{DCCEE7F1-CCDE-A9F1-68BE-F5B03A0585D9}"/>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5" name="Hexagon 24">
            <a:extLst>
              <a:ext uri="{FF2B5EF4-FFF2-40B4-BE49-F238E27FC236}">
                <a16:creationId xmlns:a16="http://schemas.microsoft.com/office/drawing/2014/main" id="{C5C877F0-59B7-34B5-9155-8AF7B61E24A3}"/>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6" name="Hexagon 25">
            <a:extLst>
              <a:ext uri="{FF2B5EF4-FFF2-40B4-BE49-F238E27FC236}">
                <a16:creationId xmlns:a16="http://schemas.microsoft.com/office/drawing/2014/main" id="{44C10288-9353-F654-A3FA-697B1C11DF2D}"/>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7" name="Hexagon 26">
            <a:extLst>
              <a:ext uri="{FF2B5EF4-FFF2-40B4-BE49-F238E27FC236}">
                <a16:creationId xmlns:a16="http://schemas.microsoft.com/office/drawing/2014/main" id="{56090D84-FDB1-D186-CDF0-F629F62EBE51}"/>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3243131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701DE-BAC0-6256-640F-4FB0B6E6DE2E}"/>
              </a:ext>
            </a:extLst>
          </p:cNvPr>
          <p:cNvSpPr txBox="1"/>
          <p:nvPr/>
        </p:nvSpPr>
        <p:spPr>
          <a:xfrm>
            <a:off x="1001485" y="1117683"/>
            <a:ext cx="5254172" cy="2631490"/>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روبيرتو</a:t>
            </a:r>
          </a:p>
          <a:p>
            <a:pPr algn="r" rtl="1"/>
            <a:r>
              <a:rPr lang="en-US" sz="1100" dirty="0">
                <a:latin typeface="Calibri" panose="020F0502020204030204" pitchFamily="34" charset="0"/>
                <a:cs typeface="Calibri" panose="020F0502020204030204" pitchFamily="34" charset="0"/>
              </a:rPr>
              <a:t>روزا هي أم عازبة تبلغ من العمر </a:t>
            </a:r>
            <a:r>
              <a:rPr lang="ar-SA" sz="1100" dirty="0">
                <a:latin typeface="Calibri" panose="020F0502020204030204" pitchFamily="34" charset="0"/>
                <a:cs typeface="Calibri" panose="020F0502020204030204" pitchFamily="34" charset="0"/>
              </a:rPr>
              <a:t>١٩</a:t>
            </a:r>
            <a:r>
              <a:rPr lang="en-US" sz="1100" dirty="0">
                <a:latin typeface="Calibri" panose="020F0502020204030204" pitchFamily="34" charset="0"/>
                <a:cs typeface="Calibri" panose="020F0502020204030204" pitchFamily="34" charset="0"/>
              </a:rPr>
              <a:t> عامًا ولديها طفل يبلغ من العمر عامًا واحدًا اسمه روب</a:t>
            </a:r>
            <a:r>
              <a:rPr lang="ar-SA" sz="1100" dirty="0">
                <a:latin typeface="Calibri" panose="020F0502020204030204" pitchFamily="34" charset="0"/>
                <a:cs typeface="Calibri" panose="020F0502020204030204" pitchFamily="34" charset="0"/>
              </a:rPr>
              <a:t>ي</a:t>
            </a:r>
            <a:r>
              <a:rPr lang="en-US" sz="1100" dirty="0">
                <a:latin typeface="Calibri" panose="020F0502020204030204" pitchFamily="34" charset="0"/>
                <a:cs typeface="Calibri" panose="020F0502020204030204" pitchFamily="34" charset="0"/>
              </a:rPr>
              <a:t>رتو. تم تهجيرها قسراً من منزلها </a:t>
            </a:r>
            <a:r>
              <a:rPr lang="ar-SA" sz="1100" dirty="0">
                <a:latin typeface="Calibri" panose="020F0502020204030204" pitchFamily="34" charset="0"/>
                <a:cs typeface="Calibri" panose="020F0502020204030204" pitchFamily="34" charset="0"/>
              </a:rPr>
              <a:t>من</a:t>
            </a:r>
            <a:r>
              <a:rPr lang="en-US" sz="1100" dirty="0">
                <a:latin typeface="Calibri" panose="020F0502020204030204" pitchFamily="34" charset="0"/>
                <a:cs typeface="Calibri" panose="020F0502020204030204" pitchFamily="34" charset="0"/>
              </a:rPr>
              <a:t> جزء آخر </a:t>
            </a:r>
            <a:r>
              <a:rPr lang="ar-SA" sz="1100" dirty="0">
                <a:latin typeface="Calibri" panose="020F0502020204030204" pitchFamily="34" charset="0"/>
                <a:cs typeface="Calibri" panose="020F0502020204030204" pitchFamily="34" charset="0"/>
              </a:rPr>
              <a:t>في</a:t>
            </a:r>
            <a:r>
              <a:rPr lang="en-US" sz="1100" dirty="0">
                <a:latin typeface="Calibri" panose="020F0502020204030204" pitchFamily="34" charset="0"/>
                <a:cs typeface="Calibri" panose="020F0502020204030204" pitchFamily="34" charset="0"/>
              </a:rPr>
              <a:t> البلاد ، واستقرت في العاصمة منذ عامين. تعيش روزا وروبرتو حاليًا في غرفة في مبنى مهجور. هناك ست عائلات نازحة تعيش في هذا المبنى. من بينهم بلانكا ، ال</a:t>
            </a:r>
            <a:r>
              <a:rPr lang="ar-SA" sz="1100" dirty="0">
                <a:latin typeface="Calibri" panose="020F0502020204030204" pitchFamily="34" charset="0"/>
                <a:cs typeface="Calibri" panose="020F0502020204030204" pitchFamily="34" charset="0"/>
              </a:rPr>
              <a:t>ت</a:t>
            </a:r>
            <a:r>
              <a:rPr lang="en-US" sz="1100" dirty="0">
                <a:latin typeface="Calibri" panose="020F0502020204030204" pitchFamily="34" charset="0"/>
                <a:cs typeface="Calibri" panose="020F0502020204030204" pitchFamily="34" charset="0"/>
              </a:rPr>
              <a:t>ي وجد</a:t>
            </a:r>
            <a:r>
              <a:rPr lang="ar-SA" sz="1100" dirty="0">
                <a:latin typeface="Calibri" panose="020F0502020204030204" pitchFamily="34" charset="0"/>
                <a:cs typeface="Calibri" panose="020F0502020204030204" pitchFamily="34" charset="0"/>
              </a:rPr>
              <a:t>ت</a:t>
            </a:r>
            <a:r>
              <a:rPr lang="en-US" sz="1100" dirty="0">
                <a:latin typeface="Calibri" panose="020F0502020204030204" pitchFamily="34" charset="0"/>
                <a:cs typeface="Calibri" panose="020F0502020204030204" pitchFamily="34" charset="0"/>
              </a:rPr>
              <a:t> روب</a:t>
            </a:r>
            <a:r>
              <a:rPr lang="ar-SA" sz="1100" dirty="0">
                <a:latin typeface="Calibri" panose="020F0502020204030204" pitchFamily="34" charset="0"/>
                <a:cs typeface="Calibri" panose="020F0502020204030204" pitchFamily="34" charset="0"/>
              </a:rPr>
              <a:t>ي</a:t>
            </a:r>
            <a:r>
              <a:rPr lang="en-US" sz="1100" dirty="0">
                <a:latin typeface="Calibri" panose="020F0502020204030204" pitchFamily="34" charset="0"/>
                <a:cs typeface="Calibri" panose="020F0502020204030204" pitchFamily="34" charset="0"/>
              </a:rPr>
              <a:t>رتو </a:t>
            </a:r>
            <a:r>
              <a:rPr lang="ar-SA" sz="1100" dirty="0">
                <a:latin typeface="Calibri" panose="020F0502020204030204" pitchFamily="34" charset="0"/>
                <a:cs typeface="Calibri" panose="020F0502020204030204" pitchFamily="34" charset="0"/>
              </a:rPr>
              <a:t>لوحد</a:t>
            </a:r>
            <a:r>
              <a:rPr lang="en-US" sz="1100" dirty="0">
                <a:latin typeface="Calibri" panose="020F0502020204030204" pitchFamily="34" charset="0"/>
                <a:cs typeface="Calibri" panose="020F0502020204030204" pitchFamily="34" charset="0"/>
              </a:rPr>
              <a:t>ه في مناسبات مختلفة في غرفة روزا وهو يبكي. تعود روزا دائمًا ، لكن في بعض الأحيان بعد عدة ساعات فقط. تحاول بلانكا المساعدة حيثما أمكنها ذلك ، لكن روزا لا تريد دعمها. في الواقع ، في المرة الأخيرة التي </a:t>
            </a:r>
            <a:r>
              <a:rPr lang="ar-SA" sz="1100" dirty="0">
                <a:latin typeface="Calibri" panose="020F0502020204030204" pitchFamily="34" charset="0"/>
                <a:cs typeface="Calibri" panose="020F0502020204030204" pitchFamily="34" charset="0"/>
              </a:rPr>
              <a:t>غادرت</a:t>
            </a:r>
            <a:r>
              <a:rPr lang="en-US" sz="1100" dirty="0">
                <a:latin typeface="Calibri" panose="020F0502020204030204" pitchFamily="34" charset="0"/>
                <a:cs typeface="Calibri" panose="020F0502020204030204" pitchFamily="34" charset="0"/>
              </a:rPr>
              <a:t> فيها روزا ، أغلقت الباب حتى لا تتمكن بلانكا من الوصول إلى روب</a:t>
            </a:r>
            <a:r>
              <a:rPr lang="ar-SA" sz="1100" dirty="0">
                <a:latin typeface="Calibri" panose="020F0502020204030204" pitchFamily="34" charset="0"/>
                <a:cs typeface="Calibri" panose="020F0502020204030204" pitchFamily="34" charset="0"/>
              </a:rPr>
              <a:t>ي</a:t>
            </a:r>
            <a:r>
              <a:rPr lang="en-US" sz="1100" dirty="0">
                <a:latin typeface="Calibri" panose="020F0502020204030204" pitchFamily="34" charset="0"/>
                <a:cs typeface="Calibri" panose="020F0502020204030204" pitchFamily="34" charset="0"/>
              </a:rPr>
              <a:t>رتو.</a:t>
            </a:r>
          </a:p>
          <a:p>
            <a:pPr algn="r" rtl="1"/>
            <a:endParaRPr lang="en-US" sz="1100"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بلانكا ليست قلقة على الطفل فحسب ، بل على روزا أيضًا. </a:t>
            </a:r>
            <a:r>
              <a:rPr lang="ar-SA" sz="1100" dirty="0">
                <a:latin typeface="Calibri" panose="020F0502020204030204" pitchFamily="34" charset="0"/>
                <a:cs typeface="Calibri" panose="020F0502020204030204" pitchFamily="34" charset="0"/>
              </a:rPr>
              <a:t> تبدو </a:t>
            </a:r>
            <a:r>
              <a:rPr lang="en-US" sz="1100" dirty="0">
                <a:latin typeface="Calibri" panose="020F0502020204030204" pitchFamily="34" charset="0"/>
                <a:cs typeface="Calibri" panose="020F0502020204030204" pitchFamily="34" charset="0"/>
              </a:rPr>
              <a:t>روزا</a:t>
            </a:r>
            <a:r>
              <a:rPr lang="en-US" sz="1100" dirty="0">
                <a:effectLst/>
                <a:latin typeface="Calibri" panose="020F0502020204030204" pitchFamily="34" charset="0"/>
                <a:ea typeface="Noto Sans Symbols"/>
                <a:cs typeface="Calibri" panose="020F0502020204030204" pitchFamily="34" charset="0"/>
              </a:rPr>
              <a:t> أنها تحب روبرتو كثيرًا ، لكن بلانكا تعتقد أنها مرهقة وتحتاج إلى المساعدة. لهذا السبب ، تواصلت بلانكا مع </a:t>
            </a:r>
            <a:r>
              <a:rPr lang="en-US" sz="1100" dirty="0">
                <a:latin typeface="Calibri" panose="020F0502020204030204" pitchFamily="34" charset="0"/>
                <a:cs typeface="Calibri" panose="020F0502020204030204" pitchFamily="34" charset="0"/>
              </a:rPr>
              <a:t>أخصائي</a:t>
            </a:r>
            <a:r>
              <a:rPr lang="ar-SA" sz="1100" dirty="0">
                <a:latin typeface="Calibri" panose="020F0502020204030204" pitchFamily="34" charset="0"/>
                <a:cs typeface="Calibri" panose="020F0502020204030204" pitchFamily="34" charset="0"/>
              </a:rPr>
              <a:t>ة</a:t>
            </a:r>
            <a:r>
              <a:rPr lang="en-US" sz="1100" dirty="0">
                <a:latin typeface="Calibri" panose="020F0502020204030204" pitchFamily="34" charset="0"/>
                <a:cs typeface="Calibri" panose="020F0502020204030204" pitchFamily="34" charset="0"/>
              </a:rPr>
              <a:t> حالة </a:t>
            </a:r>
            <a:r>
              <a:rPr lang="ar-SA" sz="1100" dirty="0">
                <a:latin typeface="Calibri" panose="020F0502020204030204" pitchFamily="34" charset="0"/>
                <a:cs typeface="Calibri" panose="020F0502020204030204" pitchFamily="34" charset="0"/>
              </a:rPr>
              <a:t>ت</a:t>
            </a:r>
            <a:r>
              <a:rPr lang="en-US" sz="1100" dirty="0">
                <a:latin typeface="Calibri" panose="020F0502020204030204" pitchFamily="34" charset="0"/>
                <a:cs typeface="Calibri" panose="020F0502020204030204" pitchFamily="34" charset="0"/>
              </a:rPr>
              <a:t>عمل في منظمة غير حكومية تقدم خدمات إدارة حالة حماية الطفل التي تستهدف الأطفال والأسر النازحين داخليًا.</a:t>
            </a:r>
          </a:p>
          <a:p>
            <a:pPr algn="r" rtl="1"/>
            <a:endParaRPr lang="en-US" sz="1100" dirty="0">
              <a:latin typeface="Calibri" panose="020F0502020204030204" pitchFamily="34" charset="0"/>
              <a:cs typeface="Calibri" panose="020F0502020204030204" pitchFamily="34" charset="0"/>
            </a:endParaRPr>
          </a:p>
          <a:p>
            <a:pPr algn="r" rtl="1"/>
            <a:r>
              <a:rPr lang="ar-SA" sz="1100" dirty="0">
                <a:latin typeface="Calibri" panose="020F0502020204030204" pitchFamily="34" charset="0"/>
                <a:cs typeface="Calibri" panose="020F0502020204030204" pitchFamily="34" charset="0"/>
              </a:rPr>
              <a:t>ت</a:t>
            </a:r>
            <a:r>
              <a:rPr lang="en-US" sz="1100" dirty="0">
                <a:latin typeface="Calibri" panose="020F0502020204030204" pitchFamily="34" charset="0"/>
                <a:cs typeface="Calibri" panose="020F0502020204030204" pitchFamily="34" charset="0"/>
              </a:rPr>
              <a:t>زور أخصائي</a:t>
            </a:r>
            <a:r>
              <a:rPr lang="ar-SA" sz="1100" dirty="0">
                <a:latin typeface="Calibri" panose="020F0502020204030204" pitchFamily="34" charset="0"/>
                <a:cs typeface="Calibri" panose="020F0502020204030204" pitchFamily="34" charset="0"/>
              </a:rPr>
              <a:t>ة</a:t>
            </a:r>
            <a:r>
              <a:rPr lang="en-US" sz="1100" dirty="0">
                <a:latin typeface="Calibri" panose="020F0502020204030204" pitchFamily="34" charset="0"/>
                <a:cs typeface="Calibri" panose="020F0502020204030204" pitchFamily="34" charset="0"/>
              </a:rPr>
              <a:t> الحالة المبنى و</a:t>
            </a:r>
            <a:r>
              <a:rPr lang="ar-SA" sz="1100" dirty="0">
                <a:latin typeface="Calibri" panose="020F0502020204030204" pitchFamily="34" charset="0"/>
                <a:cs typeface="Calibri" panose="020F0502020204030204" pitchFamily="34" charset="0"/>
              </a:rPr>
              <a:t>ت</a:t>
            </a:r>
            <a:r>
              <a:rPr lang="en-US" sz="1100" dirty="0">
                <a:latin typeface="Calibri" panose="020F0502020204030204" pitchFamily="34" charset="0"/>
                <a:cs typeface="Calibri" panose="020F0502020204030204" pitchFamily="34" charset="0"/>
              </a:rPr>
              <a:t>حاول مقابلة روزا ورؤية روب</a:t>
            </a:r>
            <a:r>
              <a:rPr lang="ar-SA" sz="1100" dirty="0">
                <a:latin typeface="Calibri" panose="020F0502020204030204" pitchFamily="34" charset="0"/>
                <a:cs typeface="Calibri" panose="020F0502020204030204" pitchFamily="34" charset="0"/>
              </a:rPr>
              <a:t>ي</a:t>
            </a:r>
            <a:r>
              <a:rPr lang="en-US" sz="1100" dirty="0">
                <a:latin typeface="Calibri" panose="020F0502020204030204" pitchFamily="34" charset="0"/>
                <a:cs typeface="Calibri" panose="020F0502020204030204" pitchFamily="34" charset="0"/>
              </a:rPr>
              <a:t>رتو. أولاً ، لا تريد روزا التحدث إلى أخصائي</a:t>
            </a:r>
            <a:r>
              <a:rPr lang="ar-SA" sz="1100" dirty="0">
                <a:latin typeface="Calibri" panose="020F0502020204030204" pitchFamily="34" charset="0"/>
                <a:cs typeface="Calibri" panose="020F0502020204030204" pitchFamily="34" charset="0"/>
              </a:rPr>
              <a:t>ة</a:t>
            </a:r>
            <a:r>
              <a:rPr lang="en-US" sz="1100" dirty="0">
                <a:latin typeface="Calibri" panose="020F0502020204030204" pitchFamily="34" charset="0"/>
                <a:cs typeface="Calibri" panose="020F0502020204030204" pitchFamily="34" charset="0"/>
              </a:rPr>
              <a:t> الحالة. إنها تحب ابنها أكثر من أي شيء آخر ، وهي بحاجة إلى المساعدة ، لكنها تشعر أن معظم الناس لا يريدون حقًا مساعدتها ولكن فقط يحكمون عليها. طلبت من بلانكا و أخصائي</a:t>
            </a:r>
            <a:r>
              <a:rPr lang="ar-SA" sz="1100" dirty="0">
                <a:latin typeface="Calibri" panose="020F0502020204030204" pitchFamily="34" charset="0"/>
                <a:cs typeface="Calibri" panose="020F0502020204030204" pitchFamily="34" charset="0"/>
              </a:rPr>
              <a:t>ة</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ال</a:t>
            </a:r>
            <a:r>
              <a:rPr lang="en-US" sz="1100" dirty="0">
                <a:latin typeface="Calibri" panose="020F0502020204030204" pitchFamily="34" charset="0"/>
                <a:cs typeface="Calibri" panose="020F0502020204030204" pitchFamily="34" charset="0"/>
              </a:rPr>
              <a:t>حالة أن يهتموا بشؤونهم الخاصة.</a:t>
            </a:r>
          </a:p>
        </p:txBody>
      </p:sp>
      <p:sp>
        <p:nvSpPr>
          <p:cNvPr id="4" name="Rectangle 3">
            <a:extLst>
              <a:ext uri="{FF2B5EF4-FFF2-40B4-BE49-F238E27FC236}">
                <a16:creationId xmlns:a16="http://schemas.microsoft.com/office/drawing/2014/main" id="{6A70F1A6-A851-9A1F-3594-9314EA8E689D}"/>
              </a:ext>
            </a:extLst>
          </p:cNvPr>
          <p:cNvSpPr/>
          <p:nvPr/>
        </p:nvSpPr>
        <p:spPr>
          <a:xfrm>
            <a:off x="2271276" y="4612378"/>
            <a:ext cx="3984381" cy="92961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TextBox 7">
            <a:extLst>
              <a:ext uri="{FF2B5EF4-FFF2-40B4-BE49-F238E27FC236}">
                <a16:creationId xmlns:a16="http://schemas.microsoft.com/office/drawing/2014/main" id="{47EEEC87-4E0D-ED40-0A31-7539B945A0B9}"/>
              </a:ext>
            </a:extLst>
          </p:cNvPr>
          <p:cNvSpPr txBox="1"/>
          <p:nvPr/>
        </p:nvSpPr>
        <p:spPr>
          <a:xfrm>
            <a:off x="1001485" y="4631457"/>
            <a:ext cx="1269792" cy="261610"/>
          </a:xfrm>
          <a:prstGeom prst="rect">
            <a:avLst/>
          </a:prstGeom>
          <a:noFill/>
        </p:spPr>
        <p:txBody>
          <a:bodyPr wrap="square" rtlCol="0">
            <a:spAutoFit/>
          </a:bodyPr>
          <a:lstStyle/>
          <a:p>
            <a:pPr algn="r" rtl="1"/>
            <a:r>
              <a:rPr lang="en-US" sz="1100" b="1" dirty="0">
                <a:latin typeface="Calibri" panose="020F0502020204030204" pitchFamily="34" charset="0"/>
                <a:cs typeface="Calibri" panose="020F0502020204030204" pitchFamily="34" charset="0"/>
              </a:rPr>
              <a:t>من ه</a:t>
            </a:r>
            <a:r>
              <a:rPr lang="ar-SA" sz="1100" b="1" dirty="0">
                <a:latin typeface="Calibri" panose="020F0502020204030204" pitchFamily="34" charset="0"/>
                <a:cs typeface="Calibri" panose="020F0502020204030204" pitchFamily="34" charset="0"/>
              </a:rPr>
              <a:t>م</a:t>
            </a:r>
            <a:r>
              <a:rPr lang="en-US" sz="1100" b="1" dirty="0">
                <a:latin typeface="Calibri" panose="020F0502020204030204" pitchFamily="34" charset="0"/>
                <a:cs typeface="Calibri" panose="020F0502020204030204" pitchFamily="34" charset="0"/>
              </a:rPr>
              <a:t> ال</a:t>
            </a:r>
            <a:r>
              <a:rPr lang="ar-SA" sz="1100" b="1" dirty="0">
                <a:latin typeface="Calibri" panose="020F0502020204030204" pitchFamily="34" charset="0"/>
                <a:cs typeface="Calibri" panose="020F0502020204030204" pitchFamily="34" charset="0"/>
              </a:rPr>
              <a:t>مشاركين</a:t>
            </a:r>
            <a:r>
              <a:rPr lang="en-US" sz="1100" b="1"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ECD0C748-00E0-6DC0-6642-C974E32A2261}"/>
              </a:ext>
            </a:extLst>
          </p:cNvPr>
          <p:cNvSpPr txBox="1"/>
          <p:nvPr/>
        </p:nvSpPr>
        <p:spPr>
          <a:xfrm>
            <a:off x="996288" y="5723167"/>
            <a:ext cx="1137312" cy="769441"/>
          </a:xfrm>
          <a:prstGeom prst="rect">
            <a:avLst/>
          </a:prstGeom>
          <a:noFill/>
        </p:spPr>
        <p:txBody>
          <a:bodyPr wrap="square" rtlCol="0">
            <a:spAutoFit/>
          </a:bodyPr>
          <a:lstStyle/>
          <a:p>
            <a:pPr algn="r" rtl="1"/>
            <a:r>
              <a:rPr lang="en-US" sz="1100" b="1" dirty="0">
                <a:latin typeface="Calibri" panose="020F0502020204030204" pitchFamily="34" charset="0"/>
                <a:cs typeface="Calibri" panose="020F0502020204030204" pitchFamily="34" charset="0"/>
              </a:rPr>
              <a:t>ما هي المصالح أو الأهداف المشتركة وما هي المصالح المتضاربة؟</a:t>
            </a:r>
          </a:p>
        </p:txBody>
      </p:sp>
      <p:sp>
        <p:nvSpPr>
          <p:cNvPr id="7" name="TextBox 6">
            <a:extLst>
              <a:ext uri="{FF2B5EF4-FFF2-40B4-BE49-F238E27FC236}">
                <a16:creationId xmlns:a16="http://schemas.microsoft.com/office/drawing/2014/main" id="{7C11C177-6E86-CD16-D947-0F1E6B073331}"/>
              </a:ext>
            </a:extLst>
          </p:cNvPr>
          <p:cNvSpPr txBox="1"/>
          <p:nvPr/>
        </p:nvSpPr>
        <p:spPr>
          <a:xfrm>
            <a:off x="996287" y="713168"/>
            <a:ext cx="5254042" cy="261610"/>
          </a:xfrm>
          <a:prstGeom prst="rect">
            <a:avLst/>
          </a:prstGeom>
          <a:noFill/>
        </p:spPr>
        <p:txBody>
          <a:bodyPr wrap="square" rtlCol="0">
            <a:spAutoFit/>
          </a:bodyPr>
          <a:lstStyle/>
          <a:p>
            <a:pPr algn="r" rtl="1"/>
            <a:r>
              <a:rPr lang="en-GB" sz="1100" b="1" dirty="0">
                <a:latin typeface="Calibri" panose="020F0502020204030204" pitchFamily="34" charset="0"/>
                <a:cs typeface="Calibri" panose="020F0502020204030204" pitchFamily="34" charset="0"/>
              </a:rPr>
              <a:t>التفاوض في إدارة الحالة</a:t>
            </a:r>
            <a:endParaRPr lang="en-US" sz="1100" b="1" spc="300"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D10370BE-0DB8-E3E7-7AF3-2A568AD45E2F}"/>
              </a:ext>
            </a:extLst>
          </p:cNvPr>
          <p:cNvSpPr/>
          <p:nvPr/>
        </p:nvSpPr>
        <p:spPr>
          <a:xfrm>
            <a:off x="2271276" y="5727336"/>
            <a:ext cx="3984381" cy="139119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TextBox 9">
            <a:extLst>
              <a:ext uri="{FF2B5EF4-FFF2-40B4-BE49-F238E27FC236}">
                <a16:creationId xmlns:a16="http://schemas.microsoft.com/office/drawing/2014/main" id="{D892C5C0-9869-6CE6-1787-058EBFCD727F}"/>
              </a:ext>
            </a:extLst>
          </p:cNvPr>
          <p:cNvSpPr txBox="1"/>
          <p:nvPr/>
        </p:nvSpPr>
        <p:spPr>
          <a:xfrm>
            <a:off x="996288" y="7302787"/>
            <a:ext cx="1137312" cy="938719"/>
          </a:xfrm>
          <a:prstGeom prst="rect">
            <a:avLst/>
          </a:prstGeom>
          <a:noFill/>
        </p:spPr>
        <p:txBody>
          <a:bodyPr wrap="square" rtlCol="0">
            <a:spAutoFit/>
          </a:bodyPr>
          <a:lstStyle/>
          <a:p>
            <a:pPr algn="r" rtl="1"/>
            <a:r>
              <a:rPr lang="en-US" sz="1100" b="1" dirty="0">
                <a:latin typeface="Calibri" panose="020F0502020204030204" pitchFamily="34" charset="0"/>
                <a:cs typeface="Calibri" panose="020F0502020204030204" pitchFamily="34" charset="0"/>
              </a:rPr>
              <a:t>ما هي استراتيجية التفاوض المناسبة ل</a:t>
            </a:r>
            <a:r>
              <a:rPr lang="ar-SA" sz="1100" b="1" dirty="0">
                <a:latin typeface="Calibri" panose="020F0502020204030204" pitchFamily="34" charset="0"/>
                <a:cs typeface="Calibri" panose="020F0502020204030204" pitchFamily="34" charset="0"/>
              </a:rPr>
              <a:t>أخصائي</a:t>
            </a:r>
            <a:r>
              <a:rPr lang="en-US" sz="1100" b="1" dirty="0">
                <a:latin typeface="Calibri" panose="020F0502020204030204" pitchFamily="34" charset="0"/>
                <a:cs typeface="Calibri" panose="020F0502020204030204" pitchFamily="34" charset="0"/>
              </a:rPr>
              <a:t> الحالة لاستخدامها في هذه الحالة ولماذا؟</a:t>
            </a:r>
          </a:p>
        </p:txBody>
      </p:sp>
      <p:sp>
        <p:nvSpPr>
          <p:cNvPr id="11" name="Rectangle 10">
            <a:extLst>
              <a:ext uri="{FF2B5EF4-FFF2-40B4-BE49-F238E27FC236}">
                <a16:creationId xmlns:a16="http://schemas.microsoft.com/office/drawing/2014/main" id="{FE41144E-AD25-70E7-A8FD-EF9C35F405D3}"/>
              </a:ext>
            </a:extLst>
          </p:cNvPr>
          <p:cNvSpPr/>
          <p:nvPr/>
        </p:nvSpPr>
        <p:spPr>
          <a:xfrm>
            <a:off x="2271276" y="7306956"/>
            <a:ext cx="3984381" cy="17209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Hexagon 11">
            <a:extLst>
              <a:ext uri="{FF2B5EF4-FFF2-40B4-BE49-F238E27FC236}">
                <a16:creationId xmlns:a16="http://schemas.microsoft.com/office/drawing/2014/main" id="{37D8ECDE-7A70-894A-C4CA-F89269FC000F}"/>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3" name="Hexagon 12">
            <a:extLst>
              <a:ext uri="{FF2B5EF4-FFF2-40B4-BE49-F238E27FC236}">
                <a16:creationId xmlns:a16="http://schemas.microsoft.com/office/drawing/2014/main" id="{4ACC449C-C9CC-6F3F-60DA-C8FD21EFBC66}"/>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Hexagon 13">
            <a:extLst>
              <a:ext uri="{FF2B5EF4-FFF2-40B4-BE49-F238E27FC236}">
                <a16:creationId xmlns:a16="http://schemas.microsoft.com/office/drawing/2014/main" id="{1A37DDCF-DD57-3992-EB69-DD113F8EFEA3}"/>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5" name="Hexagon 14">
            <a:extLst>
              <a:ext uri="{FF2B5EF4-FFF2-40B4-BE49-F238E27FC236}">
                <a16:creationId xmlns:a16="http://schemas.microsoft.com/office/drawing/2014/main" id="{B69E081F-4E50-CC67-24E2-951EB0FE3995}"/>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Hexagon 15">
            <a:extLst>
              <a:ext uri="{FF2B5EF4-FFF2-40B4-BE49-F238E27FC236}">
                <a16:creationId xmlns:a16="http://schemas.microsoft.com/office/drawing/2014/main" id="{E8BB7C20-BBA3-500B-B79F-B6DAA734FEDD}"/>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178736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14A094-25B3-DBA4-F10D-617E296A384D}"/>
              </a:ext>
            </a:extLst>
          </p:cNvPr>
          <p:cNvSpPr txBox="1"/>
          <p:nvPr/>
        </p:nvSpPr>
        <p:spPr>
          <a:xfrm>
            <a:off x="986971" y="701751"/>
            <a:ext cx="5254172" cy="2631490"/>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جولي</a:t>
            </a:r>
          </a:p>
          <a:p>
            <a:pPr algn="r" rtl="1"/>
            <a:r>
              <a:rPr lang="en-US" sz="1100" dirty="0">
                <a:latin typeface="Calibri" panose="020F0502020204030204" pitchFamily="34" charset="0"/>
                <a:cs typeface="Calibri" panose="020F0502020204030204" pitchFamily="34" charset="0"/>
              </a:rPr>
              <a:t>جولي فتاة تبلغ من العمر </a:t>
            </a:r>
            <a:r>
              <a:rPr lang="ar-SA" sz="1100" dirty="0">
                <a:latin typeface="Calibri" panose="020F0502020204030204" pitchFamily="34" charset="0"/>
                <a:cs typeface="Calibri" panose="020F0502020204030204" pitchFamily="34" charset="0"/>
              </a:rPr>
              <a:t>١٣</a:t>
            </a:r>
            <a:r>
              <a:rPr lang="en-US" sz="1100" dirty="0">
                <a:latin typeface="Calibri" panose="020F0502020204030204" pitchFamily="34" charset="0"/>
                <a:cs typeface="Calibri" panose="020F0502020204030204" pitchFamily="34" charset="0"/>
              </a:rPr>
              <a:t> عامًا تخلى عنها والديها عندما كانت في السابعة من عمرها. منذ ذلك الحين ، تعيش في أماكن مختلفة للرعاية السكنية. لديها</a:t>
            </a:r>
            <a:r>
              <a:rPr lang="ar-SA" sz="1100" dirty="0">
                <a:latin typeface="Calibri" panose="020F0502020204030204" pitchFamily="34" charset="0"/>
                <a:cs typeface="Calibri" panose="020F0502020204030204" pitchFamily="34" charset="0"/>
              </a:rPr>
              <a:t> مشاكل</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نفسية</a:t>
            </a:r>
            <a:r>
              <a:rPr lang="en-US" sz="1100" dirty="0">
                <a:latin typeface="Calibri" panose="020F0502020204030204" pitchFamily="34" charset="0"/>
                <a:cs typeface="Calibri" panose="020F0502020204030204" pitchFamily="34" charset="0"/>
              </a:rPr>
              <a:t> - و سلوكية تجعل من الصعب عليها الوصول إلى ترتيبات الرعاية الأسرية.</a:t>
            </a:r>
          </a:p>
          <a:p>
            <a:pPr algn="r" rtl="1"/>
            <a:endParaRPr lang="en-US" sz="1100"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في وقت سابق من هذا الأسبوع ، هربت من مركز الرعاية السكنية الحالي، وتجولت في محطة الحافلات. نامت في الليلة الأولى في الشارع ، لكن في الليلة الثانية اقترح عليها شاب أن تقضي الليلة في منزله. </a:t>
            </a:r>
            <a:r>
              <a:rPr lang="ar-SA" sz="1100" dirty="0">
                <a:latin typeface="Calibri" panose="020F0502020204030204" pitchFamily="34" charset="0"/>
                <a:cs typeface="Calibri" panose="020F0502020204030204" pitchFamily="34" charset="0"/>
              </a:rPr>
              <a:t>كانت تشعر بالجوع و البرد، </a:t>
            </a:r>
            <a:r>
              <a:rPr lang="en-US" sz="1100" dirty="0">
                <a:latin typeface="Calibri" panose="020F0502020204030204" pitchFamily="34" charset="0"/>
                <a:cs typeface="Calibri" panose="020F0502020204030204" pitchFamily="34" charset="0"/>
              </a:rPr>
              <a:t>وافقت وذهبت إلى منزله. بمجرد دخولها ، أغلق الرجل الأبواب وأبقى جولي بالداخل. اعتدى عليها الرجل جنسيا. حاولت جولي الخروج لكنها لم تتمكن من الفرار إلا في اليوم التالي. اتصلت ب</a:t>
            </a:r>
            <a:r>
              <a:rPr lang="ar-SA" sz="1100" dirty="0">
                <a:latin typeface="Calibri" panose="020F0502020204030204" pitchFamily="34" charset="0"/>
                <a:cs typeface="Calibri" panose="020F0502020204030204" pitchFamily="34" charset="0"/>
              </a:rPr>
              <a:t>أخصائية الحالة المسؤولة عنها، تالا،</a:t>
            </a:r>
            <a:r>
              <a:rPr lang="en-US" sz="1100" dirty="0">
                <a:latin typeface="Calibri" panose="020F0502020204030204" pitchFamily="34" charset="0"/>
                <a:cs typeface="Calibri" panose="020F0502020204030204" pitchFamily="34" charset="0"/>
              </a:rPr>
              <a:t> </a:t>
            </a:r>
            <a:endParaRPr lang="ar-SA" sz="1100" dirty="0">
              <a:latin typeface="Calibri" panose="020F0502020204030204" pitchFamily="34" charset="0"/>
              <a:cs typeface="Calibri" panose="020F0502020204030204" pitchFamily="34" charset="0"/>
            </a:endParaRPr>
          </a:p>
          <a:p>
            <a:pPr algn="r" rtl="1"/>
            <a:r>
              <a:rPr lang="ar-SA" sz="1100" dirty="0">
                <a:latin typeface="Calibri" panose="020F0502020204030204" pitchFamily="34" charset="0"/>
                <a:cs typeface="Calibri" panose="020F0502020204030204" pitchFamily="34" charset="0"/>
              </a:rPr>
              <a:t>و هي في حالة</a:t>
            </a:r>
            <a:r>
              <a:rPr lang="en-US" sz="1100" dirty="0">
                <a:latin typeface="Calibri" panose="020F0502020204030204" pitchFamily="34" charset="0"/>
                <a:cs typeface="Calibri" panose="020F0502020204030204" pitchFamily="34" charset="0"/>
              </a:rPr>
              <a:t> ذعر ، وطلب</a:t>
            </a:r>
            <a:r>
              <a:rPr lang="ar-SA" sz="1100" dirty="0">
                <a:latin typeface="Calibri" panose="020F0502020204030204" pitchFamily="34" charset="0"/>
                <a:cs typeface="Calibri" panose="020F0502020204030204" pitchFamily="34" charset="0"/>
              </a:rPr>
              <a:t>ت</a:t>
            </a:r>
            <a:r>
              <a:rPr lang="en-US" sz="1100" dirty="0">
                <a:latin typeface="Calibri" panose="020F0502020204030204" pitchFamily="34" charset="0"/>
                <a:cs typeface="Calibri" panose="020F0502020204030204" pitchFamily="34" charset="0"/>
              </a:rPr>
              <a:t> منها اصطحابها بالقرب من محطة الحافلات.</a:t>
            </a:r>
          </a:p>
          <a:p>
            <a:pPr algn="r" rtl="1"/>
            <a:endParaRPr lang="en-US" sz="1100" dirty="0">
              <a:latin typeface="Calibri" panose="020F0502020204030204" pitchFamily="34" charset="0"/>
              <a:cs typeface="Calibri" panose="020F0502020204030204" pitchFamily="34" charset="0"/>
            </a:endParaRPr>
          </a:p>
          <a:p>
            <a:pPr algn="r" rtl="1"/>
            <a:r>
              <a:rPr lang="ar-SA" sz="1100" dirty="0">
                <a:latin typeface="Calibri" panose="020F0502020204030204" pitchFamily="34" charset="0"/>
                <a:cs typeface="Calibri" panose="020F0502020204030204" pitchFamily="34" charset="0"/>
              </a:rPr>
              <a:t>أخبرت تالا</a:t>
            </a:r>
            <a:r>
              <a:rPr lang="en-US" sz="1100" dirty="0">
                <a:latin typeface="Calibri" panose="020F0502020204030204" pitchFamily="34" charset="0"/>
                <a:cs typeface="Calibri" panose="020F0502020204030204" pitchFamily="34" charset="0"/>
              </a:rPr>
              <a:t> الشرطة ، لأن الرجل قد يشكل تهديدًا لجولي. وهرعت مع الشرطة إلى محطة الحافلات ، حيث وجدوا جولي في حالة صدمة وارتباك. بدلاً من الذهاب إلى مستشفى أو مركز طبي ، أخبرت الشرطة تالا أنه يتعين عليهم الحضور إلى مكتبهم لتقديم شكوى ضد هذا الرجل. جولي خائفة وهي لا تريد الذهاب إلى الشرطة أو المستشفى. إنها تريد فقط العودة إلى مركز</a:t>
            </a:r>
            <a:r>
              <a:rPr lang="ar-SA" sz="1100" dirty="0">
                <a:latin typeface="Calibri" panose="020F0502020204030204" pitchFamily="34" charset="0"/>
                <a:cs typeface="Calibri" panose="020F0502020204030204" pitchFamily="34" charset="0"/>
              </a:rPr>
              <a:t> الرعاية.</a:t>
            </a:r>
            <a:endParaRPr lang="en-US" sz="110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B5151C41-075F-58D6-727E-EAB3FDC7317D}"/>
              </a:ext>
            </a:extLst>
          </p:cNvPr>
          <p:cNvSpPr/>
          <p:nvPr/>
        </p:nvSpPr>
        <p:spPr>
          <a:xfrm>
            <a:off x="2271276" y="4347266"/>
            <a:ext cx="3984381" cy="92961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 name="TextBox 3">
            <a:extLst>
              <a:ext uri="{FF2B5EF4-FFF2-40B4-BE49-F238E27FC236}">
                <a16:creationId xmlns:a16="http://schemas.microsoft.com/office/drawing/2014/main" id="{CC5C803E-185E-997F-46D2-D825CB1C1CBC}"/>
              </a:ext>
            </a:extLst>
          </p:cNvPr>
          <p:cNvSpPr txBox="1"/>
          <p:nvPr/>
        </p:nvSpPr>
        <p:spPr>
          <a:xfrm>
            <a:off x="1001485" y="4366345"/>
            <a:ext cx="1269792" cy="261610"/>
          </a:xfrm>
          <a:prstGeom prst="rect">
            <a:avLst/>
          </a:prstGeom>
          <a:noFill/>
        </p:spPr>
        <p:txBody>
          <a:bodyPr wrap="square" rtlCol="0">
            <a:spAutoFit/>
          </a:bodyPr>
          <a:lstStyle/>
          <a:p>
            <a:pPr algn="r" rtl="1"/>
            <a:r>
              <a:rPr lang="en-US" sz="1100" b="1" dirty="0">
                <a:latin typeface="Calibri" panose="020F0502020204030204" pitchFamily="34" charset="0"/>
                <a:cs typeface="Calibri" panose="020F0502020204030204" pitchFamily="34" charset="0"/>
              </a:rPr>
              <a:t>من ه</a:t>
            </a:r>
            <a:r>
              <a:rPr lang="ar-SA" sz="1100" b="1" dirty="0">
                <a:latin typeface="Calibri" panose="020F0502020204030204" pitchFamily="34" charset="0"/>
                <a:cs typeface="Calibri" panose="020F0502020204030204" pitchFamily="34" charset="0"/>
              </a:rPr>
              <a:t>م</a:t>
            </a:r>
            <a:r>
              <a:rPr lang="en-US" sz="1100" b="1" dirty="0">
                <a:latin typeface="Calibri" panose="020F0502020204030204" pitchFamily="34" charset="0"/>
                <a:cs typeface="Calibri" panose="020F0502020204030204" pitchFamily="34" charset="0"/>
              </a:rPr>
              <a:t> ال</a:t>
            </a:r>
            <a:r>
              <a:rPr lang="ar-SA" sz="1100" b="1" dirty="0">
                <a:latin typeface="Calibri" panose="020F0502020204030204" pitchFamily="34" charset="0"/>
                <a:cs typeface="Calibri" panose="020F0502020204030204" pitchFamily="34" charset="0"/>
              </a:rPr>
              <a:t>مشاركين</a:t>
            </a:r>
            <a:r>
              <a:rPr lang="en-US" sz="1100" b="1" dirty="0">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6A9DC251-77E6-55B7-AC91-FFA98D48A9C5}"/>
              </a:ext>
            </a:extLst>
          </p:cNvPr>
          <p:cNvSpPr txBox="1"/>
          <p:nvPr/>
        </p:nvSpPr>
        <p:spPr>
          <a:xfrm>
            <a:off x="996288" y="5458055"/>
            <a:ext cx="1122798" cy="769441"/>
          </a:xfrm>
          <a:prstGeom prst="rect">
            <a:avLst/>
          </a:prstGeom>
          <a:noFill/>
        </p:spPr>
        <p:txBody>
          <a:bodyPr wrap="square" rtlCol="0">
            <a:spAutoFit/>
          </a:bodyPr>
          <a:lstStyle/>
          <a:p>
            <a:pPr algn="r" rtl="1"/>
            <a:r>
              <a:rPr lang="en-US" sz="1100" b="1" dirty="0">
                <a:latin typeface="Calibri" panose="020F0502020204030204" pitchFamily="34" charset="0"/>
                <a:cs typeface="Calibri" panose="020F0502020204030204" pitchFamily="34" charset="0"/>
              </a:rPr>
              <a:t>ما هي المصالح أو الأهداف المشتركة وما هي المصالح المتضاربة</a:t>
            </a:r>
            <a:r>
              <a:rPr lang="en-US" sz="1100" b="1" dirty="0"/>
              <a:t>؟</a:t>
            </a:r>
          </a:p>
        </p:txBody>
      </p:sp>
      <p:sp>
        <p:nvSpPr>
          <p:cNvPr id="8" name="Rectangle 7">
            <a:extLst>
              <a:ext uri="{FF2B5EF4-FFF2-40B4-BE49-F238E27FC236}">
                <a16:creationId xmlns:a16="http://schemas.microsoft.com/office/drawing/2014/main" id="{557B656A-9C7F-A1BE-8761-1EF720A0ACA6}"/>
              </a:ext>
            </a:extLst>
          </p:cNvPr>
          <p:cNvSpPr/>
          <p:nvPr/>
        </p:nvSpPr>
        <p:spPr>
          <a:xfrm>
            <a:off x="2271276" y="5462224"/>
            <a:ext cx="3984381" cy="139119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TextBox 9">
            <a:extLst>
              <a:ext uri="{FF2B5EF4-FFF2-40B4-BE49-F238E27FC236}">
                <a16:creationId xmlns:a16="http://schemas.microsoft.com/office/drawing/2014/main" id="{2C6C4DD1-3C11-55B3-D776-8126E6354B3C}"/>
              </a:ext>
            </a:extLst>
          </p:cNvPr>
          <p:cNvSpPr txBox="1"/>
          <p:nvPr/>
        </p:nvSpPr>
        <p:spPr>
          <a:xfrm>
            <a:off x="996288" y="7037675"/>
            <a:ext cx="1122798" cy="938719"/>
          </a:xfrm>
          <a:prstGeom prst="rect">
            <a:avLst/>
          </a:prstGeom>
          <a:noFill/>
        </p:spPr>
        <p:txBody>
          <a:bodyPr wrap="square" rtlCol="0">
            <a:spAutoFit/>
          </a:bodyPr>
          <a:lstStyle/>
          <a:p>
            <a:pPr algn="r" rtl="1"/>
            <a:r>
              <a:rPr lang="en-US" sz="1100" b="1" dirty="0">
                <a:latin typeface="Calibri" panose="020F0502020204030204" pitchFamily="34" charset="0"/>
                <a:cs typeface="Calibri" panose="020F0502020204030204" pitchFamily="34" charset="0"/>
              </a:rPr>
              <a:t>ما هي استراتيجية التفاوض المناسبة ل</a:t>
            </a:r>
            <a:r>
              <a:rPr lang="ar-SA" sz="1100" b="1" dirty="0">
                <a:latin typeface="Calibri" panose="020F0502020204030204" pitchFamily="34" charset="0"/>
                <a:cs typeface="Calibri" panose="020F0502020204030204" pitchFamily="34" charset="0"/>
              </a:rPr>
              <a:t>أخصائي</a:t>
            </a:r>
            <a:r>
              <a:rPr lang="en-US" sz="1100" b="1" dirty="0">
                <a:latin typeface="Calibri" panose="020F0502020204030204" pitchFamily="34" charset="0"/>
                <a:cs typeface="Calibri" panose="020F0502020204030204" pitchFamily="34" charset="0"/>
              </a:rPr>
              <a:t> الحالة لاستخدامها في هذه الحالة ولماذا؟</a:t>
            </a:r>
          </a:p>
        </p:txBody>
      </p:sp>
      <p:sp>
        <p:nvSpPr>
          <p:cNvPr id="11" name="Rectangle 10">
            <a:extLst>
              <a:ext uri="{FF2B5EF4-FFF2-40B4-BE49-F238E27FC236}">
                <a16:creationId xmlns:a16="http://schemas.microsoft.com/office/drawing/2014/main" id="{7CDECF8B-3935-DD59-A3B5-CE14EFA00D13}"/>
              </a:ext>
            </a:extLst>
          </p:cNvPr>
          <p:cNvSpPr/>
          <p:nvPr/>
        </p:nvSpPr>
        <p:spPr>
          <a:xfrm>
            <a:off x="2271276" y="7041844"/>
            <a:ext cx="3984381" cy="17209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Hexagon 11">
            <a:extLst>
              <a:ext uri="{FF2B5EF4-FFF2-40B4-BE49-F238E27FC236}">
                <a16:creationId xmlns:a16="http://schemas.microsoft.com/office/drawing/2014/main" id="{F3FDFBF3-B338-EF3A-3F40-590D77F18055}"/>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3" name="Hexagon 12">
            <a:extLst>
              <a:ext uri="{FF2B5EF4-FFF2-40B4-BE49-F238E27FC236}">
                <a16:creationId xmlns:a16="http://schemas.microsoft.com/office/drawing/2014/main" id="{7E7AC924-FFD7-7577-69E8-8DA029DAB82F}"/>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Hexagon 13">
            <a:extLst>
              <a:ext uri="{FF2B5EF4-FFF2-40B4-BE49-F238E27FC236}">
                <a16:creationId xmlns:a16="http://schemas.microsoft.com/office/drawing/2014/main" id="{2DEE5D9A-1F36-1D15-BE9B-B0E6E3D53F85}"/>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5" name="Hexagon 14">
            <a:extLst>
              <a:ext uri="{FF2B5EF4-FFF2-40B4-BE49-F238E27FC236}">
                <a16:creationId xmlns:a16="http://schemas.microsoft.com/office/drawing/2014/main" id="{FFC48BF7-D349-85C1-A810-FE542708DFEB}"/>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Hexagon 15">
            <a:extLst>
              <a:ext uri="{FF2B5EF4-FFF2-40B4-BE49-F238E27FC236}">
                <a16:creationId xmlns:a16="http://schemas.microsoft.com/office/drawing/2014/main" id="{2E360EA5-2EDE-1EC1-772F-79A7D6EED70A}"/>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3605866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6287" y="1451968"/>
            <a:ext cx="5254042" cy="261610"/>
          </a:xfrm>
          <a:prstGeom prst="rect">
            <a:avLst/>
          </a:prstGeom>
          <a:noFill/>
        </p:spPr>
        <p:txBody>
          <a:bodyPr wrap="square" rtlCol="0">
            <a:spAutoFit/>
          </a:bodyPr>
          <a:lstStyle/>
          <a:p>
            <a:pPr algn="r" rtl="1"/>
            <a:r>
              <a:rPr lang="en-GB" sz="1100" b="1" dirty="0">
                <a:latin typeface="Calibri" panose="020F0502020204030204" pitchFamily="34" charset="0"/>
                <a:cs typeface="Calibri" panose="020F0502020204030204" pitchFamily="34" charset="0"/>
              </a:rPr>
              <a:t>التنسيق في إدارة الحالة - دراسة حالة</a:t>
            </a:r>
          </a:p>
        </p:txBody>
      </p:sp>
      <p:sp>
        <p:nvSpPr>
          <p:cNvPr id="4" name="TextBox 3">
            <a:extLst>
              <a:ext uri="{FF2B5EF4-FFF2-40B4-BE49-F238E27FC236}">
                <a16:creationId xmlns:a16="http://schemas.microsoft.com/office/drawing/2014/main" id="{06594B98-0A6B-8A2F-6E73-F8E56DE44ABF}"/>
              </a:ext>
            </a:extLst>
          </p:cNvPr>
          <p:cNvSpPr txBox="1"/>
          <p:nvPr/>
        </p:nvSpPr>
        <p:spPr>
          <a:xfrm>
            <a:off x="996287" y="703283"/>
            <a:ext cx="5254042"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1D8CC8"/>
                </a:highlight>
                <a:latin typeface="Calibri"/>
                <a:ea typeface="Calibri"/>
                <a:cs typeface="Calibri"/>
                <a:sym typeface="Calibri"/>
              </a:rPr>
              <a:t>الجلسة </a:t>
            </a:r>
            <a:r>
              <a:rPr lang="ar-SA" sz="1600" b="1" spc="300" dirty="0">
                <a:solidFill>
                  <a:schemeClr val="bg1"/>
                </a:solidFill>
                <a:highlight>
                  <a:srgbClr val="1D8CC8"/>
                </a:highlight>
                <a:latin typeface="Calibri"/>
                <a:ea typeface="Calibri"/>
                <a:cs typeface="Calibri"/>
                <a:sym typeface="Calibri"/>
              </a:rPr>
              <a:t>٤</a:t>
            </a:r>
            <a:r>
              <a:rPr lang="en-US" sz="1600" b="1" spc="300" dirty="0">
                <a:solidFill>
                  <a:schemeClr val="bg1"/>
                </a:solidFill>
                <a:highlight>
                  <a:srgbClr val="1D8CC8"/>
                </a:highlight>
                <a:latin typeface="Calibri"/>
                <a:ea typeface="Calibri"/>
                <a:cs typeface="Calibri"/>
                <a:sym typeface="Calibri"/>
              </a:rPr>
              <a:t>: كيف يمكنني التنسيق لتحسين نتائج حماية الطفل؟</a:t>
            </a:r>
          </a:p>
        </p:txBody>
      </p:sp>
      <p:sp>
        <p:nvSpPr>
          <p:cNvPr id="7" name="TextBox 6">
            <a:extLst>
              <a:ext uri="{FF2B5EF4-FFF2-40B4-BE49-F238E27FC236}">
                <a16:creationId xmlns:a16="http://schemas.microsoft.com/office/drawing/2014/main" id="{B2AEF80B-FC2F-1737-85F0-CBE01E66E4AD}"/>
              </a:ext>
            </a:extLst>
          </p:cNvPr>
          <p:cNvSpPr txBox="1"/>
          <p:nvPr/>
        </p:nvSpPr>
        <p:spPr>
          <a:xfrm>
            <a:off x="996287" y="2111717"/>
            <a:ext cx="5254042" cy="276999"/>
          </a:xfrm>
          <a:prstGeom prst="rect">
            <a:avLst/>
          </a:prstGeom>
          <a:noFill/>
        </p:spPr>
        <p:txBody>
          <a:bodyPr wrap="square" rtlCol="0">
            <a:spAutoFit/>
          </a:bodyPr>
          <a:lstStyle/>
          <a:p>
            <a:pPr algn="r" rtl="1"/>
            <a:r>
              <a:rPr lang="en-US" sz="1200" b="1" dirty="0">
                <a:latin typeface="Calibri" panose="020F0502020204030204" pitchFamily="34" charset="0"/>
                <a:cs typeface="Calibri" panose="020F0502020204030204" pitchFamily="34" charset="0"/>
              </a:rPr>
              <a:t>الجزء الأول: التقييم</a:t>
            </a:r>
          </a:p>
        </p:txBody>
      </p:sp>
      <p:sp>
        <p:nvSpPr>
          <p:cNvPr id="8" name="Hexagon 7">
            <a:extLst>
              <a:ext uri="{FF2B5EF4-FFF2-40B4-BE49-F238E27FC236}">
                <a16:creationId xmlns:a16="http://schemas.microsoft.com/office/drawing/2014/main" id="{C4882F3E-83FD-6F48-ED52-D8B89DEDA0EF}"/>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8E5C322F-9E5E-27E8-D475-4BFA9477E16A}"/>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Hexagon 9">
            <a:extLst>
              <a:ext uri="{FF2B5EF4-FFF2-40B4-BE49-F238E27FC236}">
                <a16:creationId xmlns:a16="http://schemas.microsoft.com/office/drawing/2014/main" id="{298AC49F-7CAA-97C9-CC35-0559E1385C7A}"/>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Hexagon 10">
            <a:extLst>
              <a:ext uri="{FF2B5EF4-FFF2-40B4-BE49-F238E27FC236}">
                <a16:creationId xmlns:a16="http://schemas.microsoft.com/office/drawing/2014/main" id="{C9B35426-DC38-2B1E-A417-B14CD2E9A489}"/>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Hexagon 11">
            <a:extLst>
              <a:ext uri="{FF2B5EF4-FFF2-40B4-BE49-F238E27FC236}">
                <a16:creationId xmlns:a16="http://schemas.microsoft.com/office/drawing/2014/main" id="{70C8C6D7-78F4-B042-E4B3-AB78859EB4B4}"/>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3" name="Table 2">
            <a:extLst>
              <a:ext uri="{FF2B5EF4-FFF2-40B4-BE49-F238E27FC236}">
                <a16:creationId xmlns:a16="http://schemas.microsoft.com/office/drawing/2014/main" id="{1FB91BF8-40C1-1B96-9A78-7B6611609E61}"/>
              </a:ext>
            </a:extLst>
          </p:cNvPr>
          <p:cNvGraphicFramePr>
            <a:graphicFrameLocks noGrp="1"/>
          </p:cNvGraphicFramePr>
          <p:nvPr>
            <p:extLst>
              <p:ext uri="{D42A27DB-BD31-4B8C-83A1-F6EECF244321}">
                <p14:modId xmlns:p14="http://schemas.microsoft.com/office/powerpoint/2010/main" val="686035780"/>
              </p:ext>
            </p:extLst>
          </p:nvPr>
        </p:nvGraphicFramePr>
        <p:xfrm>
          <a:off x="996287" y="2505952"/>
          <a:ext cx="5257800" cy="4761465"/>
        </p:xfrm>
        <a:graphic>
          <a:graphicData uri="http://schemas.openxmlformats.org/drawingml/2006/table">
            <a:tbl>
              <a:tblPr rtl="1" firstRow="1" bandRow="1"/>
              <a:tblGrid>
                <a:gridCol w="1079500">
                  <a:extLst>
                    <a:ext uri="{9D8B030D-6E8A-4147-A177-3AD203B41FA5}">
                      <a16:colId xmlns:a16="http://schemas.microsoft.com/office/drawing/2014/main" val="2135696931"/>
                    </a:ext>
                  </a:extLst>
                </a:gridCol>
                <a:gridCol w="4178300">
                  <a:extLst>
                    <a:ext uri="{9D8B030D-6E8A-4147-A177-3AD203B41FA5}">
                      <a16:colId xmlns:a16="http://schemas.microsoft.com/office/drawing/2014/main" val="103183287"/>
                    </a:ext>
                  </a:extLst>
                </a:gridCol>
              </a:tblGrid>
              <a:tr h="987923">
                <a:tc>
                  <a:txBody>
                    <a:bodyPr/>
                    <a:lstStyle/>
                    <a:p>
                      <a:pPr algn="r" rtl="0"/>
                      <a:r>
                        <a:rPr lang="ar-SA" sz="11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التفاصيل الشخصية للطفل</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solidFill>
                      <a:srgbClr val="CEE9F8"/>
                    </a:solidFill>
                  </a:tcPr>
                </a:tc>
                <a:tc>
                  <a:txBody>
                    <a:bodyPr/>
                    <a:lstStyle/>
                    <a:p>
                      <a:pPr algn="r" rtl="1"/>
                      <a:r>
                        <a:rPr lang="ar-SA" sz="1100" kern="100">
                          <a:effectLst/>
                          <a:latin typeface="Calibri" panose="020F0502020204030204" pitchFamily="34" charset="0"/>
                          <a:ea typeface="Calibri" panose="020F0502020204030204" pitchFamily="34" charset="0"/>
                          <a:cs typeface="Calibri" panose="020F0502020204030204" pitchFamily="34" charset="0"/>
                        </a:rPr>
                        <a:t>الاسم</a:t>
                      </a:r>
                      <a:r>
                        <a:rPr lang="en-GB" sz="1100" kern="100">
                          <a:effectLst/>
                          <a:latin typeface="Calibri" panose="020F0502020204030204" pitchFamily="34" charset="0"/>
                          <a:ea typeface="Calibri" panose="020F0502020204030204" pitchFamily="34" charset="0"/>
                          <a:cs typeface="Calibri" panose="020F0502020204030204" pitchFamily="34" charset="0"/>
                        </a:rPr>
                        <a:t>: </a:t>
                      </a:r>
                      <a:r>
                        <a:rPr lang="ar-SA" sz="1100" kern="100">
                          <a:effectLst/>
                          <a:latin typeface="Calibri" panose="020F0502020204030204" pitchFamily="34" charset="0"/>
                          <a:ea typeface="Calibri" panose="020F0502020204030204" pitchFamily="34" charset="0"/>
                          <a:cs typeface="Calibri" panose="020F0502020204030204" pitchFamily="34" charset="0"/>
                        </a:rPr>
                        <a:t>تيم</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100" kern="100">
                          <a:effectLst/>
                          <a:latin typeface="Calibri" panose="020F0502020204030204" pitchFamily="34" charset="0"/>
                          <a:ea typeface="Calibri" panose="020F0502020204030204" pitchFamily="34" charset="0"/>
                          <a:cs typeface="Calibri" panose="020F0502020204030204" pitchFamily="34" charset="0"/>
                        </a:rPr>
                        <a:t>العمر</a:t>
                      </a:r>
                      <a:r>
                        <a:rPr lang="en-GB" sz="1100" kern="100">
                          <a:effectLst/>
                          <a:latin typeface="Calibri" panose="020F0502020204030204" pitchFamily="34" charset="0"/>
                          <a:ea typeface="Calibri" panose="020F0502020204030204" pitchFamily="34" charset="0"/>
                          <a:cs typeface="Calibri" panose="020F0502020204030204" pitchFamily="34" charset="0"/>
                        </a:rPr>
                        <a:t>: </a:t>
                      </a:r>
                      <a:r>
                        <a:rPr lang="ar-SA" sz="1100" kern="100">
                          <a:effectLst/>
                          <a:latin typeface="Calibri" panose="020F0502020204030204" pitchFamily="34" charset="0"/>
                          <a:ea typeface="Calibri" panose="020F0502020204030204" pitchFamily="34" charset="0"/>
                          <a:cs typeface="Calibri" panose="020F0502020204030204" pitchFamily="34" charset="0"/>
                        </a:rPr>
                        <a:t>١٥ عام</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100" kern="100">
                          <a:effectLst/>
                          <a:latin typeface="Calibri" panose="020F0502020204030204" pitchFamily="34" charset="0"/>
                          <a:ea typeface="Calibri" panose="020F0502020204030204" pitchFamily="34" charset="0"/>
                          <a:cs typeface="Calibri" panose="020F0502020204030204" pitchFamily="34" charset="0"/>
                        </a:rPr>
                        <a:t>ترتيب الرعاية: الأسرة الممتدة (العمة والعم)</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100" kern="100">
                          <a:effectLst/>
                          <a:latin typeface="Calibri" panose="020F0502020204030204" pitchFamily="34" charset="0"/>
                          <a:ea typeface="Calibri" panose="020F0502020204030204" pitchFamily="34" charset="0"/>
                          <a:cs typeface="Calibri" panose="020F0502020204030204" pitchFamily="34" charset="0"/>
                        </a:rPr>
                        <a:t>العائلة</a:t>
                      </a:r>
                      <a:r>
                        <a:rPr lang="en-GB" sz="1100" kern="100">
                          <a:effectLst/>
                          <a:latin typeface="Calibri" panose="020F0502020204030204" pitchFamily="34" charset="0"/>
                          <a:ea typeface="Calibri" panose="020F0502020204030204" pitchFamily="34" charset="0"/>
                          <a:cs typeface="Calibri" panose="020F0502020204030204" pitchFamily="34" charset="0"/>
                        </a:rPr>
                        <a:t>: </a:t>
                      </a:r>
                      <a:r>
                        <a:rPr lang="ar-SA" sz="1100" kern="100">
                          <a:effectLst/>
                          <a:latin typeface="Calibri" panose="020F0502020204030204" pitchFamily="34" charset="0"/>
                          <a:ea typeface="Calibri" panose="020F0502020204030204" pitchFamily="34" charset="0"/>
                          <a:cs typeface="Calibri" panose="020F0502020204030204" pitchFamily="34" charset="0"/>
                        </a:rPr>
                        <a:t>الأم على قيد الحياة، الأب متوفي. لا يوجد أخوة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100" kern="100">
                          <a:effectLst/>
                          <a:latin typeface="Calibri" panose="020F0502020204030204" pitchFamily="34" charset="0"/>
                          <a:ea typeface="Calibri" panose="020F0502020204030204" pitchFamily="34" charset="0"/>
                          <a:cs typeface="Calibri" panose="020F0502020204030204" pitchFamily="34" charset="0"/>
                        </a:rPr>
                        <a:t>مخاوف تتعلق بالحماية: طفل مرتبط بالقوات المسلحة أو الجماعات المسلحة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1527812827"/>
                  </a:ext>
                </a:extLst>
              </a:tr>
              <a:tr h="987923">
                <a:tc>
                  <a:txBody>
                    <a:bodyPr/>
                    <a:lstStyle/>
                    <a:p>
                      <a:pPr algn="r" rtl="0"/>
                      <a:r>
                        <a:rPr lang="ar-SA" sz="11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الصحة والرفاه الجسدي</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solidFill>
                      <a:srgbClr val="CEE9F8"/>
                    </a:solidFill>
                  </a:tcPr>
                </a:tc>
                <a:tc>
                  <a:txBody>
                    <a:bodyPr/>
                    <a:lstStyle/>
                    <a:p>
                      <a:pPr algn="r" rtl="1"/>
                      <a:r>
                        <a:rPr lang="ar-SA" sz="1100" kern="100">
                          <a:effectLst/>
                          <a:latin typeface="Calibri" panose="020F0502020204030204" pitchFamily="34" charset="0"/>
                          <a:ea typeface="Calibri" panose="020F0502020204030204" pitchFamily="34" charset="0"/>
                          <a:cs typeface="Calibri" panose="020F0502020204030204" pitchFamily="34" charset="0"/>
                        </a:rPr>
                        <a:t>يعاني الفتى من حروق شديدة في كلتا يديه وذراعه اليسرى. أصيب بهذه الحروق أثناء انفجار بينما كان يقوم بصنع ألغام أرضية بدائية. تلقى تيم رعاية طارئة من طبيب، لكن يجب استبدال الضمادات يوميًا. لا تقدم المستشفى ضمادات لاستخدامها في جروح الحروق</a:t>
                      </a:r>
                      <a:r>
                        <a:rPr lang="en-US" sz="110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100" kern="100">
                          <a:effectLst/>
                          <a:latin typeface="Calibri" panose="020F0502020204030204" pitchFamily="34" charset="0"/>
                          <a:ea typeface="Calibri" panose="020F0502020204030204" pitchFamily="34" charset="0"/>
                          <a:cs typeface="Calibri" panose="020F0502020204030204" pitchFamily="34" charset="0"/>
                        </a:rPr>
                        <a:t>تيم أيضًا نحيل جدًا ويبدو أنه يعاني من نقص الوزن بالنسبة لسنه وطوله</a:t>
                      </a:r>
                      <a:r>
                        <a:rPr lang="en-GB" sz="110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3446608346"/>
                  </a:ext>
                </a:extLst>
              </a:tr>
              <a:tr h="809773">
                <a:tc>
                  <a:txBody>
                    <a:bodyPr/>
                    <a:lstStyle/>
                    <a:p>
                      <a:pPr algn="r" rtl="0"/>
                      <a:r>
                        <a:rPr lang="ar-SA" sz="11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الرفاه العاطفي</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solidFill>
                      <a:srgbClr val="CEE9F8"/>
                    </a:solidFill>
                  </a:tcPr>
                </a:tc>
                <a:tc>
                  <a:txBody>
                    <a:bodyPr/>
                    <a:lstStyle/>
                    <a:p>
                      <a:pPr algn="r" rtl="1"/>
                      <a:r>
                        <a:rPr lang="ar-SA" sz="1100" kern="100">
                          <a:effectLst/>
                          <a:latin typeface="Calibri" panose="020F0502020204030204" pitchFamily="34" charset="0"/>
                          <a:ea typeface="Calibri" panose="020F0502020204030204" pitchFamily="34" charset="0"/>
                          <a:cs typeface="Calibri" panose="020F0502020204030204" pitchFamily="34" charset="0"/>
                        </a:rPr>
                        <a:t>يجب أن تقرأ: لا يشارك تيم الكثير عما يشعر به. عندما تم سؤاله، قال إنه يشعر</a:t>
                      </a:r>
                      <a:r>
                        <a:rPr lang="en-US" sz="1100" kern="100">
                          <a:effectLst/>
                          <a:latin typeface="Calibri" panose="020F0502020204030204" pitchFamily="34" charset="0"/>
                          <a:ea typeface="Calibri" panose="020F0502020204030204" pitchFamily="34" charset="0"/>
                          <a:cs typeface="Calibri" panose="020F0502020204030204" pitchFamily="34" charset="0"/>
                        </a:rPr>
                        <a:t> "</a:t>
                      </a:r>
                      <a:r>
                        <a:rPr lang="ar-SA" sz="1100" kern="100">
                          <a:effectLst/>
                          <a:latin typeface="Calibri" panose="020F0502020204030204" pitchFamily="34" charset="0"/>
                          <a:ea typeface="Calibri" panose="020F0502020204030204" pitchFamily="34" charset="0"/>
                          <a:cs typeface="Calibri" panose="020F0502020204030204" pitchFamily="34" charset="0"/>
                        </a:rPr>
                        <a:t>بخير</a:t>
                      </a:r>
                      <a:r>
                        <a:rPr lang="en-US" sz="1100" kern="100">
                          <a:effectLst/>
                          <a:latin typeface="Calibri" panose="020F0502020204030204" pitchFamily="34" charset="0"/>
                          <a:ea typeface="Calibri" panose="020F0502020204030204" pitchFamily="34" charset="0"/>
                          <a:cs typeface="Calibri" panose="020F0502020204030204" pitchFamily="34" charset="0"/>
                        </a:rPr>
                        <a:t>" </a:t>
                      </a:r>
                      <a:r>
                        <a:rPr lang="ar-SA" sz="1100" kern="100">
                          <a:effectLst/>
                          <a:latin typeface="Calibri" panose="020F0502020204030204" pitchFamily="34" charset="0"/>
                          <a:ea typeface="Calibri" panose="020F0502020204030204" pitchFamily="34" charset="0"/>
                          <a:cs typeface="Calibri" panose="020F0502020204030204" pitchFamily="34" charset="0"/>
                        </a:rPr>
                        <a:t>لكنه لا يبدو على ما يرام. يبدو أنه مخدر أو كما لو أنه ليس حاضرًا تمامًا. قال العم إن تيم لم يكن الوحيد المتضرر من الانفجار؛ مات فتى آخر خلال الحادثة، وشهد تيم كل شيء. هناك حاجة إلى جلسة أخرى مع تيم لاكتساب فهم أفضل لرفاهه العاطفي وكيف يشعر</a:t>
                      </a:r>
                      <a:r>
                        <a:rPr lang="en-US" sz="110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1801050940"/>
                  </a:ext>
                </a:extLst>
              </a:tr>
              <a:tr h="1166073">
                <a:tc>
                  <a:txBody>
                    <a:bodyPr/>
                    <a:lstStyle/>
                    <a:p>
                      <a:pPr algn="r" rtl="0"/>
                      <a:r>
                        <a:rPr lang="ar-SA" sz="11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العلاقات</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solidFill>
                      <a:srgbClr val="CEE9F8"/>
                    </a:solidFill>
                  </a:tcPr>
                </a:tc>
                <a:tc>
                  <a:txBody>
                    <a:bodyPr/>
                    <a:lstStyle/>
                    <a:p>
                      <a:pPr algn="r" rtl="1"/>
                      <a:r>
                        <a:rPr lang="ar-SA" sz="1100" kern="100">
                          <a:effectLst/>
                          <a:latin typeface="Calibri" panose="020F0502020204030204" pitchFamily="34" charset="0"/>
                          <a:ea typeface="Calibri" panose="020F0502020204030204" pitchFamily="34" charset="0"/>
                          <a:cs typeface="Calibri" panose="020F0502020204030204" pitchFamily="34" charset="0"/>
                        </a:rPr>
                        <a:t>عاش تيم مع الجماعة المسلحة المتمردة لمدة عامين، وخلال هذه الفترة كان الاتصال بأسرته محدودًا. قام تيم جنبا إلى جنب مع فتى آخر بصنع المتفجرات للجماعة المسلحة</a:t>
                      </a:r>
                      <a:r>
                        <a:rPr lang="en-GB" sz="1100" kern="100">
                          <a:effectLst/>
                          <a:latin typeface="Calibri" panose="020F0502020204030204" pitchFamily="34" charset="0"/>
                          <a:ea typeface="Calibri" panose="020F0502020204030204" pitchFamily="34" charset="0"/>
                          <a:cs typeface="Calibri" panose="020F0502020204030204" pitchFamily="34" charset="0"/>
                        </a:rPr>
                        <a:t>. </a:t>
                      </a:r>
                      <a:r>
                        <a:rPr lang="ar-SA" sz="1100" kern="100">
                          <a:effectLst/>
                          <a:latin typeface="Calibri" panose="020F0502020204030204" pitchFamily="34" charset="0"/>
                          <a:ea typeface="Calibri" panose="020F0502020204030204" pitchFamily="34" charset="0"/>
                          <a:cs typeface="Calibri" panose="020F0502020204030204" pitchFamily="34" charset="0"/>
                        </a:rPr>
                        <a:t>لم ينج الفتى الآخر من الانفجار الذي أحرق نصف جسد تيم. تعيش والدة تيم في قرية مجاورة. تزوجت بعد وفاة والده قبل ٥ سنوات. كان والده جنديًا أيضًا في نفس المجموعة المسلحة. يعيش أعمامه في القرية مع عائلاتهم ويقيم تيم حاليًا مع عمه الأصغر وزوجته وأطفاله</a:t>
                      </a:r>
                      <a:r>
                        <a:rPr lang="en-GB" sz="110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987619029"/>
                  </a:ext>
                </a:extLst>
              </a:tr>
              <a:tr h="809773">
                <a:tc>
                  <a:txBody>
                    <a:bodyPr/>
                    <a:lstStyle/>
                    <a:p>
                      <a:pPr algn="r" rtl="0"/>
                      <a:r>
                        <a:rPr lang="ar-SA" sz="11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التعليم</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solidFill>
                      <a:srgbClr val="CEE9F8"/>
                    </a:solidFill>
                  </a:tcPr>
                </a:tc>
                <a:tc>
                  <a:txBody>
                    <a:bodyPr/>
                    <a:lstStyle/>
                    <a:p>
                      <a:pPr algn="r" rtl="1"/>
                      <a:r>
                        <a:rPr lang="ar-SA" sz="1100" kern="100">
                          <a:effectLst/>
                          <a:latin typeface="Calibri" panose="020F0502020204030204" pitchFamily="34" charset="0"/>
                          <a:ea typeface="Calibri" panose="020F0502020204030204" pitchFamily="34" charset="0"/>
                          <a:cs typeface="Calibri" panose="020F0502020204030204" pitchFamily="34" charset="0"/>
                        </a:rPr>
                        <a:t>أنهى تيم المدرسة الابتدائية لكنه لم يبدأ دراسته الثانوية. بدأ العمل في الجماعة المسلحة حيث تعلم صنع المتفجرات وحشو قذائف الرصاص. في بعض الأحيان خلال الأمسيات أو عطلات نهاية الأسبوع، كان تيم يلعب كرة القدم مع الفتيان والرجال الآخرين في الجماعة المسلحة. كان هذا نشاطه المفضل</a:t>
                      </a:r>
                      <a:r>
                        <a:rPr lang="en-US" sz="110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297481000"/>
                  </a:ext>
                </a:extLst>
              </a:tr>
            </a:tbl>
          </a:graphicData>
        </a:graphic>
      </p:graphicFrame>
    </p:spTree>
    <p:extLst>
      <p:ext uri="{BB962C8B-B14F-4D97-AF65-F5344CB8AC3E}">
        <p14:creationId xmlns:p14="http://schemas.microsoft.com/office/powerpoint/2010/main" val="14214131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8AA35E3D-7579-9544-D22F-9854DA76E0FD}"/>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Hexagon 6">
            <a:extLst>
              <a:ext uri="{FF2B5EF4-FFF2-40B4-BE49-F238E27FC236}">
                <a16:creationId xmlns:a16="http://schemas.microsoft.com/office/drawing/2014/main" id="{AFB99DAF-9F39-8D7F-01FF-3586282C4679}"/>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Hexagon 7">
            <a:extLst>
              <a:ext uri="{FF2B5EF4-FFF2-40B4-BE49-F238E27FC236}">
                <a16:creationId xmlns:a16="http://schemas.microsoft.com/office/drawing/2014/main" id="{3748CAAD-5D05-4753-FF04-10224869212C}"/>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6C9CC945-6DC4-A929-3284-34D16340A8CB}"/>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Hexagon 9">
            <a:extLst>
              <a:ext uri="{FF2B5EF4-FFF2-40B4-BE49-F238E27FC236}">
                <a16:creationId xmlns:a16="http://schemas.microsoft.com/office/drawing/2014/main" id="{B4B35418-996E-BE37-25AF-BD2ECB0EC1B6}"/>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2" name="Table 1">
            <a:extLst>
              <a:ext uri="{FF2B5EF4-FFF2-40B4-BE49-F238E27FC236}">
                <a16:creationId xmlns:a16="http://schemas.microsoft.com/office/drawing/2014/main" id="{05727250-B0A3-F190-FA8A-6F15B4EDEB77}"/>
              </a:ext>
            </a:extLst>
          </p:cNvPr>
          <p:cNvGraphicFramePr>
            <a:graphicFrameLocks noGrp="1"/>
          </p:cNvGraphicFramePr>
          <p:nvPr>
            <p:extLst>
              <p:ext uri="{D42A27DB-BD31-4B8C-83A1-F6EECF244321}">
                <p14:modId xmlns:p14="http://schemas.microsoft.com/office/powerpoint/2010/main" val="3280100407"/>
              </p:ext>
            </p:extLst>
          </p:nvPr>
        </p:nvGraphicFramePr>
        <p:xfrm>
          <a:off x="979983" y="1371452"/>
          <a:ext cx="5257800" cy="4684573"/>
        </p:xfrm>
        <a:graphic>
          <a:graphicData uri="http://schemas.openxmlformats.org/drawingml/2006/table">
            <a:tbl>
              <a:tblPr rtl="1" firstRow="1" bandRow="1"/>
              <a:tblGrid>
                <a:gridCol w="1193800">
                  <a:extLst>
                    <a:ext uri="{9D8B030D-6E8A-4147-A177-3AD203B41FA5}">
                      <a16:colId xmlns:a16="http://schemas.microsoft.com/office/drawing/2014/main" val="2970241204"/>
                    </a:ext>
                  </a:extLst>
                </a:gridCol>
                <a:gridCol w="4064000">
                  <a:extLst>
                    <a:ext uri="{9D8B030D-6E8A-4147-A177-3AD203B41FA5}">
                      <a16:colId xmlns:a16="http://schemas.microsoft.com/office/drawing/2014/main" val="4228415680"/>
                    </a:ext>
                  </a:extLst>
                </a:gridCol>
              </a:tblGrid>
              <a:tr h="441478">
                <a:tc>
                  <a:txBody>
                    <a:bodyPr/>
                    <a:lstStyle/>
                    <a:p>
                      <a:pPr algn="r" rtl="0"/>
                      <a:r>
                        <a:rPr lang="ar-SA" sz="105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التوثيق</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solidFill>
                      <a:srgbClr val="CEE9F8"/>
                    </a:solidFill>
                  </a:tcPr>
                </a:tc>
                <a:tc>
                  <a:txBody>
                    <a:bodyPr/>
                    <a:lstStyle/>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مثل العديد من النازحين داخليًا الذين يعيشون في هذه المنطقة، ليس لدى تيم بطاقة هوية أو أي وثائق مدنية أخرى</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1363335238"/>
                  </a:ext>
                </a:extLst>
              </a:tr>
              <a:tr h="2330023">
                <a:tc>
                  <a:txBody>
                    <a:bodyPr/>
                    <a:lstStyle/>
                    <a:p>
                      <a:pPr algn="r" rtl="0"/>
                      <a:r>
                        <a:rPr lang="ar-SA" sz="105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ترتيب الرعاية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solidFill>
                      <a:srgbClr val="CEE9F8"/>
                    </a:solidFill>
                  </a:tcPr>
                </a:tc>
                <a:tc>
                  <a:txBody>
                    <a:bodyPr/>
                    <a:lstStyle/>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يعيش تيم حاليًا مع عمه ، الشقيق الأصغر لوالده. العم لديه زوجة وثلاثة أبناء (ولد واحد يبلغ من العمر ١٣ عامًا ، وفتاتين تبلغان من العمر ١٠ سنوات و ٦سنوات). تطوع العم لاستقبال تيم عندما نقلته الجماعة المسلحة إلى المستشفى بعد الانفجار</a:t>
                      </a:r>
                      <a:r>
                        <a:rPr lang="en-GB"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en-FR" sz="105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الآن هو ينام على مفرش في غرفة جلوس عمه</a:t>
                      </a:r>
                      <a:r>
                        <a:rPr lang="en-US" sz="1050" kern="100">
                          <a:effectLst/>
                          <a:latin typeface="Calibri" panose="020F0502020204030204" pitchFamily="34" charset="0"/>
                          <a:ea typeface="Calibri" panose="020F0502020204030204" pitchFamily="34" charset="0"/>
                          <a:cs typeface="Calibri" panose="020F0502020204030204" pitchFamily="34" charset="0"/>
                        </a:rPr>
                        <a:t>. </a:t>
                      </a:r>
                      <a:r>
                        <a:rPr lang="ar-SA" sz="1050" kern="100">
                          <a:effectLst/>
                          <a:latin typeface="Calibri" panose="020F0502020204030204" pitchFamily="34" charset="0"/>
                          <a:ea typeface="Calibri" panose="020F0502020204030204" pitchFamily="34" charset="0"/>
                          <a:cs typeface="Calibri" panose="020F0502020204030204" pitchFamily="34" charset="0"/>
                        </a:rPr>
                        <a:t>زوجة العم ممرضة وقادرة على رعاية الحروق ولكن ليس لديهم أي من الكريمات أو الضمادات. عم تيم مزارع ، وهو يعاني مادياً. يستطيع تيم البقاء مع عمه طالما أنه يحتاج إلى رعاية طبية ، ولكن بعد ذلك سيضطر للذهاب. يخشى العم أن تأتي الجماعة المسلحة لأخذ تيم من منزله في غضون أسابيع قليلة ، وقد يأخذون ابنه البالغ من العمر ١٣ عامًا أيضًا. العم لا يريد المخاطرة</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en-FR" sz="105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تعيش والدة تيم في قرية مجاورة ؛ تزوجت مرة أخرى وأنشأت عائلة أخرى. تيم لديه أختين غير شقيقتين الآن. زارته والدته في المستشفى ، وبكى كلاهما لأنهما لم يتمكنوا من رؤية بعضهما منذ عامين! لم تكن قادرة على استقباله ، ولهذا السبب تطوع العم</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3491568348"/>
                  </a:ext>
                </a:extLst>
              </a:tr>
              <a:tr h="956536">
                <a:tc>
                  <a:txBody>
                    <a:bodyPr/>
                    <a:lstStyle/>
                    <a:p>
                      <a:pPr algn="r" rtl="0"/>
                      <a:r>
                        <a:rPr lang="ar-SA" sz="105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المجتمع</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solidFill>
                      <a:srgbClr val="CEE9F8"/>
                    </a:solidFill>
                  </a:tcPr>
                </a:tc>
                <a:tc>
                  <a:txBody>
                    <a:bodyPr/>
                    <a:lstStyle/>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يقبل المجتمع بالجماعة المسلحة لأنهم ينتمون إلى نفس الأقلية العرقية. لا يوجد وصمة تجاه أعضاء الجماعة المسلحة. ومع ذلك ، يحاول المجتمع أيضًا حماية نفسه من التجنيد القسري ، وقد يشكل وجود تيم خطرًا. يعرف زعيم المجتمع جيدًا الأعضاء رفيعي المستوى في الجماعة المسلحة.. أخبر العم أنه من المحتمل أن يضطر تيم للمغادرة بمجرد أن يشعر بالتحسن</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2813601600"/>
                  </a:ext>
                </a:extLst>
              </a:tr>
              <a:tr h="956536">
                <a:tc>
                  <a:txBody>
                    <a:bodyPr/>
                    <a:lstStyle/>
                    <a:p>
                      <a:pPr algn="r" rtl="0"/>
                      <a:r>
                        <a:rPr lang="ar-SA" sz="105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آراء الطفل</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solidFill>
                      <a:srgbClr val="CEE9F8"/>
                    </a:solidFill>
                  </a:tcPr>
                </a:tc>
                <a:tc>
                  <a:txBody>
                    <a:bodyPr/>
                    <a:lstStyle/>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قال تيم إنه يريد أن يعيش حياة طبيعية مرة أخرى وأن يجد وظيفة منتظمة. لكنه غير متأكد مما إذا كان ذلك ممكنًا. ويعتقد أن الجماعة المسلحة ستتوقع عودته بعد أن تلتئم يديه وذراعه. في غضون ذلك ، يسعده البقاء مع عمه. يشعر بالترحيب ويقول إنهم يعتنون به جيدًا</a:t>
                      </a:r>
                      <a:r>
                        <a:rPr lang="en-GB"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ملاحظة: حاولتُ الاتصال بوالدة تيم لكنني لم أتمكن من الوصول إليها في ذلك الوقت</a:t>
                      </a:r>
                      <a:r>
                        <a:rPr lang="en-GB"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3826644835"/>
                  </a:ext>
                </a:extLst>
              </a:tr>
            </a:tbl>
          </a:graphicData>
        </a:graphic>
      </p:graphicFrame>
    </p:spTree>
    <p:extLst>
      <p:ext uri="{BB962C8B-B14F-4D97-AF65-F5344CB8AC3E}">
        <p14:creationId xmlns:p14="http://schemas.microsoft.com/office/powerpoint/2010/main" val="608641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B4685F10-A456-BC1A-C5A1-1F6EF7930381}"/>
              </a:ext>
            </a:extLst>
          </p:cNvPr>
          <p:cNvSpPr/>
          <p:nvPr/>
        </p:nvSpPr>
        <p:spPr>
          <a:xfrm>
            <a:off x="915914" y="1486966"/>
            <a:ext cx="957943" cy="95794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Oval 19">
            <a:extLst>
              <a:ext uri="{FF2B5EF4-FFF2-40B4-BE49-F238E27FC236}">
                <a16:creationId xmlns:a16="http://schemas.microsoft.com/office/drawing/2014/main" id="{180446FE-3604-ED58-1295-79F39945CE9A}"/>
              </a:ext>
            </a:extLst>
          </p:cNvPr>
          <p:cNvSpPr/>
          <p:nvPr/>
        </p:nvSpPr>
        <p:spPr>
          <a:xfrm>
            <a:off x="915914" y="7588418"/>
            <a:ext cx="957943" cy="95794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 name="Rectangle 4">
            <a:extLst>
              <a:ext uri="{FF2B5EF4-FFF2-40B4-BE49-F238E27FC236}">
                <a16:creationId xmlns:a16="http://schemas.microsoft.com/office/drawing/2014/main" id="{FAEE84B9-C56D-C2EE-B325-C48FD0020763}"/>
              </a:ext>
            </a:extLst>
          </p:cNvPr>
          <p:cNvSpPr/>
          <p:nvPr/>
        </p:nvSpPr>
        <p:spPr>
          <a:xfrm>
            <a:off x="2084296" y="1622835"/>
            <a:ext cx="4165873" cy="677644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TextBox 5">
            <a:extLst>
              <a:ext uri="{FF2B5EF4-FFF2-40B4-BE49-F238E27FC236}">
                <a16:creationId xmlns:a16="http://schemas.microsoft.com/office/drawing/2014/main" id="{8FE4AD0F-7046-3A53-01BF-497F89F85AD1}"/>
              </a:ext>
            </a:extLst>
          </p:cNvPr>
          <p:cNvSpPr txBox="1"/>
          <p:nvPr/>
        </p:nvSpPr>
        <p:spPr>
          <a:xfrm>
            <a:off x="996000" y="1134671"/>
            <a:ext cx="5254172" cy="261610"/>
          </a:xfrm>
          <a:prstGeom prst="rect">
            <a:avLst/>
          </a:prstGeom>
          <a:noFill/>
        </p:spPr>
        <p:txBody>
          <a:bodyPr wrap="square" rtlCol="0">
            <a:spAutoFit/>
          </a:bodyPr>
          <a:lstStyle/>
          <a:p>
            <a:pPr algn="r" rtl="1"/>
            <a:r>
              <a:rPr lang="en-US" sz="1100" dirty="0">
                <a:latin typeface="Calibri" panose="020F0502020204030204" pitchFamily="34" charset="0"/>
                <a:cs typeface="Calibri" panose="020F0502020204030204" pitchFamily="34" charset="0"/>
              </a:rPr>
              <a:t>ما الاحتياجات التي حددتها في حالة تي</a:t>
            </a:r>
            <a:r>
              <a:rPr lang="ar-SA" sz="1100" dirty="0">
                <a:latin typeface="Calibri" panose="020F0502020204030204" pitchFamily="34" charset="0"/>
                <a:cs typeface="Calibri" panose="020F0502020204030204" pitchFamily="34" charset="0"/>
              </a:rPr>
              <a:t>م</a:t>
            </a:r>
            <a:r>
              <a:rPr lang="en-US" sz="1100" dirty="0"/>
              <a:t>؟</a:t>
            </a:r>
          </a:p>
        </p:txBody>
      </p:sp>
      <p:sp>
        <p:nvSpPr>
          <p:cNvPr id="7" name="TextBox 6">
            <a:extLst>
              <a:ext uri="{FF2B5EF4-FFF2-40B4-BE49-F238E27FC236}">
                <a16:creationId xmlns:a16="http://schemas.microsoft.com/office/drawing/2014/main" id="{2C53ECE1-D911-E689-32C0-17294F7407A2}"/>
              </a:ext>
            </a:extLst>
          </p:cNvPr>
          <p:cNvSpPr txBox="1"/>
          <p:nvPr/>
        </p:nvSpPr>
        <p:spPr>
          <a:xfrm>
            <a:off x="527913" y="2081405"/>
            <a:ext cx="1709055" cy="261610"/>
          </a:xfrm>
          <a:prstGeom prst="rect">
            <a:avLst/>
          </a:prstGeom>
          <a:noFill/>
        </p:spPr>
        <p:txBody>
          <a:bodyPr wrap="square">
            <a:spAutoFit/>
          </a:bodyPr>
          <a:lstStyle/>
          <a:p>
            <a:pPr algn="ctr" rtl="1"/>
            <a:r>
              <a:rPr lang="ar-SA" sz="1100" b="1" dirty="0"/>
              <a:t>أولوية عالية</a:t>
            </a:r>
            <a:endParaRPr lang="en-US" sz="1100" b="1" dirty="0"/>
          </a:p>
        </p:txBody>
      </p:sp>
      <p:sp>
        <p:nvSpPr>
          <p:cNvPr id="9" name="TextBox 8">
            <a:extLst>
              <a:ext uri="{FF2B5EF4-FFF2-40B4-BE49-F238E27FC236}">
                <a16:creationId xmlns:a16="http://schemas.microsoft.com/office/drawing/2014/main" id="{3F28DA4F-1E7D-E739-193D-7D673580CC34}"/>
              </a:ext>
            </a:extLst>
          </p:cNvPr>
          <p:cNvSpPr txBox="1"/>
          <p:nvPr/>
        </p:nvSpPr>
        <p:spPr>
          <a:xfrm>
            <a:off x="527912" y="1532150"/>
            <a:ext cx="1709055" cy="584775"/>
          </a:xfrm>
          <a:prstGeom prst="rect">
            <a:avLst/>
          </a:prstGeom>
          <a:noFill/>
        </p:spPr>
        <p:txBody>
          <a:bodyPr wrap="square">
            <a:spAutoFit/>
          </a:bodyPr>
          <a:lstStyle/>
          <a:p>
            <a:pPr algn="ctr" rtl="1"/>
            <a:r>
              <a:rPr lang="en-US" sz="3200" b="1" dirty="0">
                <a:solidFill>
                  <a:schemeClr val="accent4"/>
                </a:solidFill>
                <a:latin typeface="Britannic Bold" panose="020B0903060703020204" pitchFamily="34" charset="0"/>
              </a:rPr>
              <a:t>!!!</a:t>
            </a:r>
          </a:p>
        </p:txBody>
      </p:sp>
      <p:sp>
        <p:nvSpPr>
          <p:cNvPr id="10" name="TextBox 9">
            <a:extLst>
              <a:ext uri="{FF2B5EF4-FFF2-40B4-BE49-F238E27FC236}">
                <a16:creationId xmlns:a16="http://schemas.microsoft.com/office/drawing/2014/main" id="{A9C410F2-9F71-6D8D-A7EC-21605A021BCA}"/>
              </a:ext>
            </a:extLst>
          </p:cNvPr>
          <p:cNvSpPr txBox="1"/>
          <p:nvPr/>
        </p:nvSpPr>
        <p:spPr>
          <a:xfrm>
            <a:off x="527913" y="8137673"/>
            <a:ext cx="1709055" cy="261610"/>
          </a:xfrm>
          <a:prstGeom prst="rect">
            <a:avLst/>
          </a:prstGeom>
          <a:noFill/>
        </p:spPr>
        <p:txBody>
          <a:bodyPr wrap="square">
            <a:spAutoFit/>
          </a:bodyPr>
          <a:lstStyle/>
          <a:p>
            <a:pPr algn="ctr" rtl="1"/>
            <a:r>
              <a:rPr lang="en-US" sz="1100" b="1" dirty="0"/>
              <a:t>أولوية منخفضة</a:t>
            </a:r>
          </a:p>
        </p:txBody>
      </p:sp>
      <p:sp>
        <p:nvSpPr>
          <p:cNvPr id="15" name="TextBox 14">
            <a:extLst>
              <a:ext uri="{FF2B5EF4-FFF2-40B4-BE49-F238E27FC236}">
                <a16:creationId xmlns:a16="http://schemas.microsoft.com/office/drawing/2014/main" id="{30CAC53A-AE0E-C2E9-229B-FE1AFE4550A1}"/>
              </a:ext>
            </a:extLst>
          </p:cNvPr>
          <p:cNvSpPr txBox="1"/>
          <p:nvPr/>
        </p:nvSpPr>
        <p:spPr>
          <a:xfrm>
            <a:off x="527912" y="7588418"/>
            <a:ext cx="1709055" cy="584775"/>
          </a:xfrm>
          <a:prstGeom prst="rect">
            <a:avLst/>
          </a:prstGeom>
          <a:noFill/>
        </p:spPr>
        <p:txBody>
          <a:bodyPr wrap="square">
            <a:spAutoFit/>
          </a:bodyPr>
          <a:lstStyle/>
          <a:p>
            <a:pPr algn="ctr" rtl="1"/>
            <a:r>
              <a:rPr lang="en-US" sz="3200" b="1" dirty="0">
                <a:solidFill>
                  <a:schemeClr val="accent4"/>
                </a:solidFill>
                <a:latin typeface="Britannic Bold" panose="020B0903060703020204" pitchFamily="34" charset="0"/>
              </a:rPr>
              <a:t>!</a:t>
            </a:r>
          </a:p>
        </p:txBody>
      </p:sp>
      <p:cxnSp>
        <p:nvCxnSpPr>
          <p:cNvPr id="17" name="Straight Arrow Connector 16">
            <a:extLst>
              <a:ext uri="{FF2B5EF4-FFF2-40B4-BE49-F238E27FC236}">
                <a16:creationId xmlns:a16="http://schemas.microsoft.com/office/drawing/2014/main" id="{E9A02D8A-51D3-4301-2AE4-B3CE34CB6EE3}"/>
              </a:ext>
            </a:extLst>
          </p:cNvPr>
          <p:cNvCxnSpPr/>
          <p:nvPr/>
        </p:nvCxnSpPr>
        <p:spPr>
          <a:xfrm>
            <a:off x="1378857" y="2580778"/>
            <a:ext cx="0" cy="4804228"/>
          </a:xfrm>
          <a:prstGeom prst="straightConnector1">
            <a:avLst/>
          </a:prstGeom>
          <a:ln w="5715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9A32027-E311-95C0-F01B-32E93694B104}"/>
              </a:ext>
            </a:extLst>
          </p:cNvPr>
          <p:cNvSpPr txBox="1"/>
          <p:nvPr/>
        </p:nvSpPr>
        <p:spPr>
          <a:xfrm>
            <a:off x="996287" y="731678"/>
            <a:ext cx="5254042" cy="276999"/>
          </a:xfrm>
          <a:prstGeom prst="rect">
            <a:avLst/>
          </a:prstGeom>
          <a:noFill/>
        </p:spPr>
        <p:txBody>
          <a:bodyPr wrap="square" rtlCol="0">
            <a:spAutoFit/>
          </a:bodyPr>
          <a:lstStyle/>
          <a:p>
            <a:pPr algn="r" rtl="1"/>
            <a:r>
              <a:rPr lang="en-US" sz="1200" b="1" dirty="0">
                <a:latin typeface="Calibri" panose="020F0502020204030204" pitchFamily="34" charset="0"/>
                <a:cs typeface="Calibri" panose="020F0502020204030204" pitchFamily="34" charset="0"/>
              </a:rPr>
              <a:t>الجزء </a:t>
            </a:r>
            <a:r>
              <a:rPr lang="ar-SA" sz="1200" b="1" dirty="0">
                <a:latin typeface="Calibri" panose="020F0502020204030204" pitchFamily="34" charset="0"/>
                <a:cs typeface="Calibri" panose="020F0502020204030204" pitchFamily="34" charset="0"/>
              </a:rPr>
              <a:t>٢</a:t>
            </a:r>
            <a:r>
              <a:rPr lang="en-US" sz="1200" b="1" dirty="0">
                <a:latin typeface="Calibri" panose="020F0502020204030204" pitchFamily="34" charset="0"/>
                <a:cs typeface="Calibri" panose="020F0502020204030204" pitchFamily="34" charset="0"/>
              </a:rPr>
              <a:t>: احتياجات حماية الطفل</a:t>
            </a:r>
          </a:p>
        </p:txBody>
      </p:sp>
      <p:sp>
        <p:nvSpPr>
          <p:cNvPr id="21" name="Hexagon 20">
            <a:extLst>
              <a:ext uri="{FF2B5EF4-FFF2-40B4-BE49-F238E27FC236}">
                <a16:creationId xmlns:a16="http://schemas.microsoft.com/office/drawing/2014/main" id="{30019387-32F7-9707-D633-964B93B8492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2" name="Hexagon 21">
            <a:extLst>
              <a:ext uri="{FF2B5EF4-FFF2-40B4-BE49-F238E27FC236}">
                <a16:creationId xmlns:a16="http://schemas.microsoft.com/office/drawing/2014/main" id="{90DC7A27-3450-4A93-7242-BF373DB08054}"/>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3" name="Hexagon 22">
            <a:extLst>
              <a:ext uri="{FF2B5EF4-FFF2-40B4-BE49-F238E27FC236}">
                <a16:creationId xmlns:a16="http://schemas.microsoft.com/office/drawing/2014/main" id="{B8176061-E18B-B309-2D13-C324BD4A1B4A}"/>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Hexagon 23">
            <a:extLst>
              <a:ext uri="{FF2B5EF4-FFF2-40B4-BE49-F238E27FC236}">
                <a16:creationId xmlns:a16="http://schemas.microsoft.com/office/drawing/2014/main" id="{0B83144D-842B-E8AC-90DF-FE4DCF43357B}"/>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5" name="Hexagon 24">
            <a:extLst>
              <a:ext uri="{FF2B5EF4-FFF2-40B4-BE49-F238E27FC236}">
                <a16:creationId xmlns:a16="http://schemas.microsoft.com/office/drawing/2014/main" id="{B7B05D44-C6FC-5FCF-98EF-0140BE89F9D7}"/>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2004429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CA7CC0-217C-8EF4-3B62-3F0EC8ECF2E8}"/>
              </a:ext>
            </a:extLst>
          </p:cNvPr>
          <p:cNvSpPr txBox="1"/>
          <p:nvPr/>
        </p:nvSpPr>
        <p:spPr>
          <a:xfrm>
            <a:off x="996287" y="731678"/>
            <a:ext cx="5254042" cy="276999"/>
          </a:xfrm>
          <a:prstGeom prst="rect">
            <a:avLst/>
          </a:prstGeom>
          <a:noFill/>
        </p:spPr>
        <p:txBody>
          <a:bodyPr wrap="square" rtlCol="0">
            <a:spAutoFit/>
          </a:bodyPr>
          <a:lstStyle/>
          <a:p>
            <a:pPr algn="r" rtl="1"/>
            <a:r>
              <a:rPr lang="en-US" sz="1200" b="1" dirty="0">
                <a:latin typeface="Calibri" panose="020F0502020204030204" pitchFamily="34" charset="0"/>
                <a:cs typeface="Calibri" panose="020F0502020204030204" pitchFamily="34" charset="0"/>
              </a:rPr>
              <a:t>الجزء </a:t>
            </a:r>
            <a:r>
              <a:rPr lang="ar-SA" sz="1200" b="1" dirty="0">
                <a:latin typeface="Calibri" panose="020F0502020204030204" pitchFamily="34" charset="0"/>
                <a:cs typeface="Calibri" panose="020F0502020204030204" pitchFamily="34" charset="0"/>
              </a:rPr>
              <a:t>٣</a:t>
            </a:r>
            <a:r>
              <a:rPr lang="en-US" sz="1200" b="1" dirty="0">
                <a:latin typeface="Calibri" panose="020F0502020204030204" pitchFamily="34" charset="0"/>
                <a:cs typeface="Calibri" panose="020F0502020204030204" pitchFamily="34" charset="0"/>
              </a:rPr>
              <a:t>: </a:t>
            </a:r>
            <a:r>
              <a:rPr lang="ar-SA" sz="1200" b="1" dirty="0">
                <a:latin typeface="Calibri" panose="020F0502020204030204" pitchFamily="34" charset="0"/>
                <a:cs typeface="Calibri" panose="020F0502020204030204" pitchFamily="34" charset="0"/>
              </a:rPr>
              <a:t>مسح الخدمات</a:t>
            </a:r>
            <a:endParaRPr lang="en-US" sz="1200" b="1" dirty="0">
              <a:latin typeface="Calibri" panose="020F0502020204030204" pitchFamily="34" charset="0"/>
              <a:cs typeface="Calibri" panose="020F0502020204030204" pitchFamily="34" charset="0"/>
            </a:endParaRPr>
          </a:p>
        </p:txBody>
      </p:sp>
      <p:sp>
        <p:nvSpPr>
          <p:cNvPr id="7" name="Hexagon 6">
            <a:extLst>
              <a:ext uri="{FF2B5EF4-FFF2-40B4-BE49-F238E27FC236}">
                <a16:creationId xmlns:a16="http://schemas.microsoft.com/office/drawing/2014/main" id="{0C1941C1-1CD2-03F5-ECA6-D8B6B88DCD1A}"/>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Hexagon 7">
            <a:extLst>
              <a:ext uri="{FF2B5EF4-FFF2-40B4-BE49-F238E27FC236}">
                <a16:creationId xmlns:a16="http://schemas.microsoft.com/office/drawing/2014/main" id="{48D7ED10-CC42-FB83-DEA1-6DF4327E8B96}"/>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57AB31D3-C390-C177-CD1A-E33766556FEF}"/>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Hexagon 9">
            <a:extLst>
              <a:ext uri="{FF2B5EF4-FFF2-40B4-BE49-F238E27FC236}">
                <a16:creationId xmlns:a16="http://schemas.microsoft.com/office/drawing/2014/main" id="{20AA9AB9-6B50-1162-2468-3188A3C2A7EF}"/>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Hexagon 10">
            <a:extLst>
              <a:ext uri="{FF2B5EF4-FFF2-40B4-BE49-F238E27FC236}">
                <a16:creationId xmlns:a16="http://schemas.microsoft.com/office/drawing/2014/main" id="{1CF9A890-D336-F0D9-7E6E-722064BD1CB5}"/>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2" name="Table 1">
            <a:extLst>
              <a:ext uri="{FF2B5EF4-FFF2-40B4-BE49-F238E27FC236}">
                <a16:creationId xmlns:a16="http://schemas.microsoft.com/office/drawing/2014/main" id="{0512862C-94D9-BF8F-88BF-1D0BD95FA8CE}"/>
              </a:ext>
            </a:extLst>
          </p:cNvPr>
          <p:cNvGraphicFramePr>
            <a:graphicFrameLocks noGrp="1"/>
          </p:cNvGraphicFramePr>
          <p:nvPr>
            <p:extLst>
              <p:ext uri="{D42A27DB-BD31-4B8C-83A1-F6EECF244321}">
                <p14:modId xmlns:p14="http://schemas.microsoft.com/office/powerpoint/2010/main" val="648742051"/>
              </p:ext>
            </p:extLst>
          </p:nvPr>
        </p:nvGraphicFramePr>
        <p:xfrm>
          <a:off x="1190590" y="1625489"/>
          <a:ext cx="4666346" cy="6284912"/>
        </p:xfrm>
        <a:graphic>
          <a:graphicData uri="http://schemas.openxmlformats.org/drawingml/2006/table">
            <a:tbl>
              <a:tblPr rtl="1"/>
              <a:tblGrid>
                <a:gridCol w="912980">
                  <a:extLst>
                    <a:ext uri="{9D8B030D-6E8A-4147-A177-3AD203B41FA5}">
                      <a16:colId xmlns:a16="http://schemas.microsoft.com/office/drawing/2014/main" val="2105371306"/>
                    </a:ext>
                  </a:extLst>
                </a:gridCol>
                <a:gridCol w="529754">
                  <a:extLst>
                    <a:ext uri="{9D8B030D-6E8A-4147-A177-3AD203B41FA5}">
                      <a16:colId xmlns:a16="http://schemas.microsoft.com/office/drawing/2014/main" val="88615392"/>
                    </a:ext>
                  </a:extLst>
                </a:gridCol>
                <a:gridCol w="1499092">
                  <a:extLst>
                    <a:ext uri="{9D8B030D-6E8A-4147-A177-3AD203B41FA5}">
                      <a16:colId xmlns:a16="http://schemas.microsoft.com/office/drawing/2014/main" val="1624807575"/>
                    </a:ext>
                  </a:extLst>
                </a:gridCol>
                <a:gridCol w="755182">
                  <a:extLst>
                    <a:ext uri="{9D8B030D-6E8A-4147-A177-3AD203B41FA5}">
                      <a16:colId xmlns:a16="http://schemas.microsoft.com/office/drawing/2014/main" val="570964028"/>
                    </a:ext>
                  </a:extLst>
                </a:gridCol>
                <a:gridCol w="969338">
                  <a:extLst>
                    <a:ext uri="{9D8B030D-6E8A-4147-A177-3AD203B41FA5}">
                      <a16:colId xmlns:a16="http://schemas.microsoft.com/office/drawing/2014/main" val="1313220093"/>
                    </a:ext>
                  </a:extLst>
                </a:gridCol>
              </a:tblGrid>
              <a:tr h="422987">
                <a:tc>
                  <a:txBody>
                    <a:bodyPr/>
                    <a:lstStyle/>
                    <a:p>
                      <a:pPr algn="ctr" rtl="0"/>
                      <a:r>
                        <a:rPr lang="ar-SA" sz="6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اسم المنظمة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solidFill>
                      <a:srgbClr val="CEE9F8"/>
                    </a:solidFill>
                  </a:tcPr>
                </a:tc>
                <a:tc>
                  <a:txBody>
                    <a:bodyPr/>
                    <a:lstStyle/>
                    <a:p>
                      <a:pPr algn="ctr" rtl="0"/>
                      <a:r>
                        <a:rPr lang="ar-SA" sz="6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الموقع (العنوان المحدد)</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solidFill>
                      <a:srgbClr val="CEE9F8"/>
                    </a:solidFill>
                  </a:tcPr>
                </a:tc>
                <a:tc>
                  <a:txBody>
                    <a:bodyPr/>
                    <a:lstStyle/>
                    <a:p>
                      <a:pPr algn="ctr" rtl="0"/>
                      <a:r>
                        <a:rPr lang="ar-SA" sz="6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الخدمات (وصف تفصيلي للخدمة المقدمة)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solidFill>
                      <a:srgbClr val="CEE9F8"/>
                    </a:solidFill>
                  </a:tcPr>
                </a:tc>
                <a:tc>
                  <a:txBody>
                    <a:bodyPr/>
                    <a:lstStyle/>
                    <a:p>
                      <a:pPr algn="ctr" rtl="0"/>
                      <a:r>
                        <a:rPr lang="ar-SA" sz="6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الأهلية أو معايير الخدمات</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solidFill>
                      <a:srgbClr val="CEE9F8"/>
                    </a:solidFill>
                  </a:tcPr>
                </a:tc>
                <a:tc>
                  <a:txBody>
                    <a:bodyPr/>
                    <a:lstStyle/>
                    <a:p>
                      <a:pPr algn="ctr" rtl="0"/>
                      <a:r>
                        <a:rPr lang="ar-SA" sz="6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ساعات العمل ( أوقات وأيام توفر الخدمات)</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solidFill>
                      <a:srgbClr val="CEE9F8"/>
                    </a:solidFill>
                  </a:tcPr>
                </a:tc>
                <a:extLst>
                  <a:ext uri="{0D108BD9-81ED-4DB2-BD59-A6C34878D82A}">
                    <a16:rowId xmlns:a16="http://schemas.microsoft.com/office/drawing/2014/main" val="3765450356"/>
                  </a:ext>
                </a:extLst>
              </a:tr>
              <a:tr h="330728">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الصحة للجميع </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على بعد 10 كيلومترات</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just" rtl="1"/>
                      <a:r>
                        <a:rPr lang="ar-SA" sz="600" kern="100">
                          <a:effectLst/>
                          <a:latin typeface="Calibri" panose="020F0502020204030204" pitchFamily="34" charset="0"/>
                          <a:ea typeface="Calibri" panose="020F0502020204030204" pitchFamily="34" charset="0"/>
                          <a:cs typeface="Calibri" panose="020F0502020204030204" pitchFamily="34" charset="0"/>
                        </a:rPr>
                        <a:t>خدمات الرعاية الصحية الأولية من قبل فرق متنقلة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النازحين والمجتمعات المضيفة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r" rtl="1"/>
                      <a:r>
                        <a:rPr lang="ar-SA" sz="600" kern="100">
                          <a:effectLst/>
                          <a:latin typeface="Calibri" panose="020F0502020204030204" pitchFamily="34" charset="0"/>
                          <a:ea typeface="Calibri" panose="020F0502020204030204" pitchFamily="34" charset="0"/>
                          <a:cs typeface="Calibri" panose="020F0502020204030204" pitchFamily="34" charset="0"/>
                        </a:rPr>
                        <a:t>من السبت إلى الخميس 8:00 صباحًا حتى</a:t>
                      </a:r>
                      <a:r>
                        <a:rPr lang="en-US" sz="600" kern="100">
                          <a:effectLst/>
                          <a:latin typeface="Calibri" panose="020F0502020204030204" pitchFamily="34" charset="0"/>
                          <a:ea typeface="Calibri" panose="020F0502020204030204" pitchFamily="34" charset="0"/>
                          <a:cs typeface="Calibri" panose="020F0502020204030204" pitchFamily="34" charset="0"/>
                        </a:rPr>
                        <a:t> 4:30 </a:t>
                      </a:r>
                      <a:r>
                        <a:rPr lang="ar-SA" sz="600" kern="100">
                          <a:effectLst/>
                          <a:latin typeface="Calibri" panose="020F0502020204030204" pitchFamily="34" charset="0"/>
                          <a:ea typeface="Calibri" panose="020F0502020204030204" pitchFamily="34" charset="0"/>
                          <a:cs typeface="Calibri" panose="020F0502020204030204" pitchFamily="34" charset="0"/>
                        </a:rPr>
                        <a:t>مساءً</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2666430161"/>
                  </a:ext>
                </a:extLst>
              </a:tr>
              <a:tr h="239009">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مركز أستي الصحي</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en-US" sz="600" kern="100">
                          <a:effectLst/>
                          <a:latin typeface="Calibri" panose="020F0502020204030204" pitchFamily="34" charset="0"/>
                          <a:ea typeface="Calibri" panose="020F0502020204030204" pitchFamily="34" charset="0"/>
                          <a:cs typeface="Calibri" panose="020F0502020204030204" pitchFamily="34" charset="0"/>
                        </a:rPr>
                        <a:t>5 </a:t>
                      </a:r>
                      <a:r>
                        <a:rPr lang="ar-SA" sz="600" kern="100">
                          <a:effectLst/>
                          <a:latin typeface="Calibri" panose="020F0502020204030204" pitchFamily="34" charset="0"/>
                          <a:ea typeface="Calibri" panose="020F0502020204030204" pitchFamily="34" charset="0"/>
                          <a:cs typeface="Calibri" panose="020F0502020204030204" pitchFamily="34" charset="0"/>
                        </a:rPr>
                        <a:t>كيلومترات</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خدمات صحية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الجميع</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en-US" sz="600" kern="100">
                          <a:effectLst/>
                          <a:latin typeface="Calibri" panose="020F0502020204030204" pitchFamily="34" charset="0"/>
                          <a:ea typeface="Calibri" panose="020F0502020204030204" pitchFamily="34" charset="0"/>
                          <a:cs typeface="Calibri" panose="020F0502020204030204" pitchFamily="34" charset="0"/>
                        </a:rPr>
                        <a:t>24/7 </a:t>
                      </a:r>
                      <a:r>
                        <a:rPr lang="ar-SA" sz="600" kern="100">
                          <a:effectLst/>
                          <a:latin typeface="Calibri" panose="020F0502020204030204" pitchFamily="34" charset="0"/>
                          <a:ea typeface="Calibri" panose="020F0502020204030204" pitchFamily="34" charset="0"/>
                          <a:cs typeface="Calibri" panose="020F0502020204030204" pitchFamily="34" charset="0"/>
                        </a:rPr>
                        <a:t>كل يوم</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303163091"/>
                  </a:ext>
                </a:extLst>
              </a:tr>
              <a:tr h="330728">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مركز أستي ماكس</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على بعد 20 كم</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r" rtl="1"/>
                      <a:r>
                        <a:rPr lang="ar-SA" sz="600" kern="100">
                          <a:effectLst/>
                          <a:latin typeface="Calibri" panose="020F0502020204030204" pitchFamily="34" charset="0"/>
                          <a:ea typeface="Calibri" panose="020F0502020204030204" pitchFamily="34" charset="0"/>
                          <a:cs typeface="Calibri" panose="020F0502020204030204" pitchFamily="34" charset="0"/>
                        </a:rPr>
                        <a:t>العلاج الطبيعي للأشخاص ذوي الإحتياجات الخاصة الجسدية أو الإعاقة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النازحين والمجتمعات المضيفة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r" rtl="1"/>
                      <a:r>
                        <a:rPr lang="ar-SA" sz="600" kern="100">
                          <a:effectLst/>
                          <a:latin typeface="Calibri" panose="020F0502020204030204" pitchFamily="34" charset="0"/>
                          <a:ea typeface="Calibri" panose="020F0502020204030204" pitchFamily="34" charset="0"/>
                          <a:cs typeface="Calibri" panose="020F0502020204030204" pitchFamily="34" charset="0"/>
                        </a:rPr>
                        <a:t>من السبت إلى الخميس 8:00 صباحًا حتى</a:t>
                      </a:r>
                      <a:r>
                        <a:rPr lang="en-US" sz="600" kern="100">
                          <a:effectLst/>
                          <a:latin typeface="Calibri" panose="020F0502020204030204" pitchFamily="34" charset="0"/>
                          <a:ea typeface="Calibri" panose="020F0502020204030204" pitchFamily="34" charset="0"/>
                          <a:cs typeface="Calibri" panose="020F0502020204030204" pitchFamily="34" charset="0"/>
                        </a:rPr>
                        <a:t> 4:30 </a:t>
                      </a:r>
                      <a:r>
                        <a:rPr lang="ar-SA" sz="600" kern="100">
                          <a:effectLst/>
                          <a:latin typeface="Calibri" panose="020F0502020204030204" pitchFamily="34" charset="0"/>
                          <a:ea typeface="Calibri" panose="020F0502020204030204" pitchFamily="34" charset="0"/>
                          <a:cs typeface="Calibri" panose="020F0502020204030204" pitchFamily="34" charset="0"/>
                        </a:rPr>
                        <a:t>مساءً</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2468238668"/>
                  </a:ext>
                </a:extLst>
              </a:tr>
              <a:tr h="330728">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العمل ضد العنف </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en-US" sz="600" kern="100">
                          <a:effectLst/>
                          <a:latin typeface="Calibri" panose="020F0502020204030204" pitchFamily="34" charset="0"/>
                          <a:ea typeface="Calibri" panose="020F0502020204030204" pitchFamily="34" charset="0"/>
                          <a:cs typeface="Calibri" panose="020F0502020204030204" pitchFamily="34" charset="0"/>
                        </a:rPr>
                        <a:t>30 </a:t>
                      </a:r>
                      <a:r>
                        <a:rPr lang="ar-SA" sz="600" kern="100">
                          <a:effectLst/>
                          <a:latin typeface="Calibri" panose="020F0502020204030204" pitchFamily="34" charset="0"/>
                          <a:ea typeface="Calibri" panose="020F0502020204030204" pitchFamily="34" charset="0"/>
                          <a:cs typeface="Calibri" panose="020F0502020204030204" pitchFamily="34" charset="0"/>
                        </a:rPr>
                        <a:t>على بعد</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كم</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المساعدة القانونية والعنف القائم على النوع الاجتماعي والعنف الجنسي والدعم النفسي الاجتماعي</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النازحين والمجتمعات المضيفة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r" rtl="1"/>
                      <a:r>
                        <a:rPr lang="ar-SA" sz="600" kern="100">
                          <a:effectLst/>
                          <a:latin typeface="Calibri" panose="020F0502020204030204" pitchFamily="34" charset="0"/>
                          <a:ea typeface="Calibri" panose="020F0502020204030204" pitchFamily="34" charset="0"/>
                          <a:cs typeface="Calibri" panose="020F0502020204030204" pitchFamily="34" charset="0"/>
                        </a:rPr>
                        <a:t>من السبت إلى الخميس 8:00 صباحًا حتى</a:t>
                      </a:r>
                      <a:r>
                        <a:rPr lang="en-US" sz="600" kern="100">
                          <a:effectLst/>
                          <a:latin typeface="Calibri" panose="020F0502020204030204" pitchFamily="34" charset="0"/>
                          <a:ea typeface="Calibri" panose="020F0502020204030204" pitchFamily="34" charset="0"/>
                          <a:cs typeface="Calibri" panose="020F0502020204030204" pitchFamily="34" charset="0"/>
                        </a:rPr>
                        <a:t> 4:30 </a:t>
                      </a:r>
                      <a:r>
                        <a:rPr lang="ar-SA" sz="600" kern="100">
                          <a:effectLst/>
                          <a:latin typeface="Calibri" panose="020F0502020204030204" pitchFamily="34" charset="0"/>
                          <a:ea typeface="Calibri" panose="020F0502020204030204" pitchFamily="34" charset="0"/>
                          <a:cs typeface="Calibri" panose="020F0502020204030204" pitchFamily="34" charset="0"/>
                        </a:rPr>
                        <a:t>مساءً</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1468527691"/>
                  </a:ext>
                </a:extLst>
              </a:tr>
              <a:tr h="330728">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العمل ضد العنف </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en-US" sz="600" kern="100">
                          <a:effectLst/>
                          <a:latin typeface="Calibri" panose="020F0502020204030204" pitchFamily="34" charset="0"/>
                          <a:ea typeface="Calibri" panose="020F0502020204030204" pitchFamily="34" charset="0"/>
                          <a:cs typeface="Calibri" panose="020F0502020204030204" pitchFamily="34" charset="0"/>
                        </a:rPr>
                        <a:t>30 </a:t>
                      </a:r>
                      <a:r>
                        <a:rPr lang="ar-SA" sz="600" kern="100">
                          <a:effectLst/>
                          <a:latin typeface="Calibri" panose="020F0502020204030204" pitchFamily="34" charset="0"/>
                          <a:ea typeface="Calibri" panose="020F0502020204030204" pitchFamily="34" charset="0"/>
                          <a:cs typeface="Calibri" panose="020F0502020204030204" pitchFamily="34" charset="0"/>
                        </a:rPr>
                        <a:t>على بعد</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كم</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r" rtl="1"/>
                      <a:r>
                        <a:rPr lang="ar-SA" sz="600" kern="100">
                          <a:effectLst/>
                          <a:latin typeface="Calibri" panose="020F0502020204030204" pitchFamily="34" charset="0"/>
                          <a:ea typeface="Calibri" panose="020F0502020204030204" pitchFamily="34" charset="0"/>
                          <a:cs typeface="Calibri" panose="020F0502020204030204" pitchFamily="34" charset="0"/>
                        </a:rPr>
                        <a:t>المساعدة النقدية للحماية ( حماية الطفل، والعنف القائم على النوع الاجتماعي والحماية العامة)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النازحين والمجتمعات المضيفة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r" rtl="1"/>
                      <a:r>
                        <a:rPr lang="ar-SA" sz="600" kern="100">
                          <a:effectLst/>
                          <a:latin typeface="Calibri" panose="020F0502020204030204" pitchFamily="34" charset="0"/>
                          <a:ea typeface="Calibri" panose="020F0502020204030204" pitchFamily="34" charset="0"/>
                          <a:cs typeface="Calibri" panose="020F0502020204030204" pitchFamily="34" charset="0"/>
                        </a:rPr>
                        <a:t>من السبت إلى الخميس 8:00 صباحًا حتى</a:t>
                      </a:r>
                      <a:r>
                        <a:rPr lang="en-US" sz="600" kern="100">
                          <a:effectLst/>
                          <a:latin typeface="Calibri" panose="020F0502020204030204" pitchFamily="34" charset="0"/>
                          <a:ea typeface="Calibri" panose="020F0502020204030204" pitchFamily="34" charset="0"/>
                          <a:cs typeface="Calibri" panose="020F0502020204030204" pitchFamily="34" charset="0"/>
                        </a:rPr>
                        <a:t> 4:30 </a:t>
                      </a:r>
                      <a:r>
                        <a:rPr lang="ar-SA" sz="600" kern="100">
                          <a:effectLst/>
                          <a:latin typeface="Calibri" panose="020F0502020204030204" pitchFamily="34" charset="0"/>
                          <a:ea typeface="Calibri" panose="020F0502020204030204" pitchFamily="34" charset="0"/>
                          <a:cs typeface="Calibri" panose="020F0502020204030204" pitchFamily="34" charset="0"/>
                        </a:rPr>
                        <a:t>مساءً</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2961458757"/>
                  </a:ext>
                </a:extLst>
              </a:tr>
              <a:tr h="330728">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مجلس اللاجئين القانوني </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على بعد 20 كم</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r" rtl="1"/>
                      <a:r>
                        <a:rPr lang="ar-SA" sz="600" kern="100">
                          <a:effectLst/>
                          <a:latin typeface="Calibri" panose="020F0502020204030204" pitchFamily="34" charset="0"/>
                          <a:ea typeface="Calibri" panose="020F0502020204030204" pitchFamily="34" charset="0"/>
                          <a:cs typeface="Calibri" panose="020F0502020204030204" pitchFamily="34" charset="0"/>
                        </a:rPr>
                        <a:t>المساعدة القانونية بما في ذلك الاستشارة والتمثيل وإصدار الوثائق</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النازحين</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r" rtl="1"/>
                      <a:r>
                        <a:rPr lang="ar-SA" sz="600" kern="100">
                          <a:effectLst/>
                          <a:latin typeface="Calibri" panose="020F0502020204030204" pitchFamily="34" charset="0"/>
                          <a:ea typeface="Calibri" panose="020F0502020204030204" pitchFamily="34" charset="0"/>
                          <a:cs typeface="Calibri" panose="020F0502020204030204" pitchFamily="34" charset="0"/>
                        </a:rPr>
                        <a:t>من السبت إلى الخميس 8:00 صباحًا حتى</a:t>
                      </a:r>
                      <a:r>
                        <a:rPr lang="en-US" sz="600" kern="100">
                          <a:effectLst/>
                          <a:latin typeface="Calibri" panose="020F0502020204030204" pitchFamily="34" charset="0"/>
                          <a:ea typeface="Calibri" panose="020F0502020204030204" pitchFamily="34" charset="0"/>
                          <a:cs typeface="Calibri" panose="020F0502020204030204" pitchFamily="34" charset="0"/>
                        </a:rPr>
                        <a:t> 4:30 </a:t>
                      </a:r>
                      <a:r>
                        <a:rPr lang="ar-SA" sz="600" kern="100">
                          <a:effectLst/>
                          <a:latin typeface="Calibri" panose="020F0502020204030204" pitchFamily="34" charset="0"/>
                          <a:ea typeface="Calibri" panose="020F0502020204030204" pitchFamily="34" charset="0"/>
                          <a:cs typeface="Calibri" panose="020F0502020204030204" pitchFamily="34" charset="0"/>
                        </a:rPr>
                        <a:t>مساءً</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1115934047"/>
                  </a:ext>
                </a:extLst>
              </a:tr>
              <a:tr h="330728">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مفوضية شؤون اللاجئين</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en-US" sz="600" kern="100">
                          <a:effectLst/>
                          <a:latin typeface="Calibri" panose="020F0502020204030204" pitchFamily="34" charset="0"/>
                          <a:ea typeface="Calibri" panose="020F0502020204030204" pitchFamily="34" charset="0"/>
                          <a:cs typeface="Calibri" panose="020F0502020204030204" pitchFamily="34" charset="0"/>
                        </a:rPr>
                        <a:t>40 </a:t>
                      </a:r>
                      <a:r>
                        <a:rPr lang="ar-SA" sz="600" kern="100">
                          <a:effectLst/>
                          <a:latin typeface="Calibri" panose="020F0502020204030204" pitchFamily="34" charset="0"/>
                          <a:ea typeface="Calibri" panose="020F0502020204030204" pitchFamily="34" charset="0"/>
                          <a:cs typeface="Calibri" panose="020F0502020204030204" pitchFamily="34" charset="0"/>
                        </a:rPr>
                        <a:t>على بعد</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كم</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التسجيل</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اللاجئين</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r" rtl="1"/>
                      <a:r>
                        <a:rPr lang="ar-SA" sz="600" kern="100">
                          <a:effectLst/>
                          <a:latin typeface="Calibri" panose="020F0502020204030204" pitchFamily="34" charset="0"/>
                          <a:ea typeface="Calibri" panose="020F0502020204030204" pitchFamily="34" charset="0"/>
                          <a:cs typeface="Calibri" panose="020F0502020204030204" pitchFamily="34" charset="0"/>
                        </a:rPr>
                        <a:t>من السبت إلى الخميس 8:00 صباحًا حتى</a:t>
                      </a:r>
                      <a:r>
                        <a:rPr lang="en-US" sz="600" kern="100">
                          <a:effectLst/>
                          <a:latin typeface="Calibri" panose="020F0502020204030204" pitchFamily="34" charset="0"/>
                          <a:ea typeface="Calibri" panose="020F0502020204030204" pitchFamily="34" charset="0"/>
                          <a:cs typeface="Calibri" panose="020F0502020204030204" pitchFamily="34" charset="0"/>
                        </a:rPr>
                        <a:t> 4:30 </a:t>
                      </a:r>
                      <a:r>
                        <a:rPr lang="ar-SA" sz="600" kern="100">
                          <a:effectLst/>
                          <a:latin typeface="Calibri" panose="020F0502020204030204" pitchFamily="34" charset="0"/>
                          <a:ea typeface="Calibri" panose="020F0502020204030204" pitchFamily="34" charset="0"/>
                          <a:cs typeface="Calibri" panose="020F0502020204030204" pitchFamily="34" charset="0"/>
                        </a:rPr>
                        <a:t>مساءً</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1087685170"/>
                  </a:ext>
                </a:extLst>
              </a:tr>
              <a:tr h="330728">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اللجنة الدولية للصليب الأحمر</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1"/>
                      <a:r>
                        <a:rPr lang="ar-SA" sz="600" kern="100">
                          <a:effectLst/>
                          <a:latin typeface="Calibri" panose="020F0502020204030204" pitchFamily="34" charset="0"/>
                          <a:ea typeface="Calibri" panose="020F0502020204030204" pitchFamily="34" charset="0"/>
                          <a:cs typeface="Calibri" panose="020F0502020204030204" pitchFamily="34" charset="0"/>
                        </a:rPr>
                        <a:t>على بعد </a:t>
                      </a:r>
                      <a:r>
                        <a:rPr lang="en-US" sz="600" kern="100">
                          <a:effectLst/>
                          <a:latin typeface="Calibri" panose="020F0502020204030204" pitchFamily="34" charset="0"/>
                          <a:ea typeface="Calibri" panose="020F0502020204030204" pitchFamily="34" charset="0"/>
                          <a:cs typeface="Calibri" panose="020F0502020204030204" pitchFamily="34" charset="0"/>
                        </a:rPr>
                        <a:t>40</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p>
                      <a:pPr algn="ctr" rtl="1"/>
                      <a:r>
                        <a:rPr lang="ar-SA" sz="600" kern="100">
                          <a:effectLst/>
                          <a:latin typeface="Calibri" panose="020F0502020204030204" pitchFamily="34" charset="0"/>
                          <a:ea typeface="Calibri" panose="020F0502020204030204" pitchFamily="34" charset="0"/>
                          <a:cs typeface="Calibri" panose="020F0502020204030204" pitchFamily="34" charset="0"/>
                        </a:rPr>
                        <a:t>كم</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r" rtl="1"/>
                      <a:r>
                        <a:rPr lang="ar-SA" sz="600" kern="100">
                          <a:effectLst/>
                          <a:latin typeface="Calibri" panose="020F0502020204030204" pitchFamily="34" charset="0"/>
                          <a:ea typeface="Calibri" panose="020F0502020204030204" pitchFamily="34" charset="0"/>
                          <a:cs typeface="Calibri" panose="020F0502020204030204" pitchFamily="34" charset="0"/>
                        </a:rPr>
                        <a:t>تعقب الأسرة ، وإعادة الروابط العائلية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1"/>
                      <a:r>
                        <a:rPr lang="ar-SA" sz="600" kern="100">
                          <a:effectLst/>
                          <a:latin typeface="Calibri" panose="020F0502020204030204" pitchFamily="34" charset="0"/>
                          <a:ea typeface="Calibri" panose="020F0502020204030204" pitchFamily="34" charset="0"/>
                          <a:cs typeface="Calibri" panose="020F0502020204030204" pitchFamily="34" charset="0"/>
                        </a:rPr>
                        <a:t>النازحين واللاجئين</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r" rtl="1"/>
                      <a:r>
                        <a:rPr lang="ar-SA" sz="600" kern="100">
                          <a:effectLst/>
                          <a:latin typeface="Calibri" panose="020F0502020204030204" pitchFamily="34" charset="0"/>
                          <a:ea typeface="Calibri" panose="020F0502020204030204" pitchFamily="34" charset="0"/>
                          <a:cs typeface="Calibri" panose="020F0502020204030204" pitchFamily="34" charset="0"/>
                        </a:rPr>
                        <a:t>من السبت إلى الخميس 8:00 صباحًا حتى</a:t>
                      </a:r>
                      <a:r>
                        <a:rPr lang="en-US" sz="600" kern="100">
                          <a:effectLst/>
                          <a:latin typeface="Calibri" panose="020F0502020204030204" pitchFamily="34" charset="0"/>
                          <a:ea typeface="Calibri" panose="020F0502020204030204" pitchFamily="34" charset="0"/>
                          <a:cs typeface="Calibri" panose="020F0502020204030204" pitchFamily="34" charset="0"/>
                        </a:rPr>
                        <a:t> 4:30 </a:t>
                      </a:r>
                      <a:r>
                        <a:rPr lang="ar-SA" sz="600" kern="100">
                          <a:effectLst/>
                          <a:latin typeface="Calibri" panose="020F0502020204030204" pitchFamily="34" charset="0"/>
                          <a:ea typeface="Calibri" panose="020F0502020204030204" pitchFamily="34" charset="0"/>
                          <a:cs typeface="Calibri" panose="020F0502020204030204" pitchFamily="34" charset="0"/>
                        </a:rPr>
                        <a:t>مساءً</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2835229909"/>
                  </a:ext>
                </a:extLst>
              </a:tr>
              <a:tr h="330728">
                <a:tc>
                  <a:txBody>
                    <a:bodyPr/>
                    <a:lstStyle/>
                    <a:p>
                      <a:pPr algn="ctr" rtl="0"/>
                      <a:r>
                        <a:rPr lang="en-US" sz="600" kern="100">
                          <a:effectLst/>
                          <a:latin typeface="Calibri" panose="020F0502020204030204" pitchFamily="34" charset="0"/>
                          <a:ea typeface="Calibri" panose="020F0502020204030204" pitchFamily="34" charset="0"/>
                          <a:cs typeface="Calibri" panose="020F0502020204030204" pitchFamily="34" charset="0"/>
                        </a:rPr>
                        <a:t>LOLs</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1"/>
                      <a:r>
                        <a:rPr lang="ar-SA" sz="600" kern="100">
                          <a:effectLst/>
                          <a:latin typeface="Calibri" panose="020F0502020204030204" pitchFamily="34" charset="0"/>
                          <a:ea typeface="Calibri" panose="020F0502020204030204" pitchFamily="34" charset="0"/>
                          <a:cs typeface="Calibri" panose="020F0502020204030204" pitchFamily="34" charset="0"/>
                        </a:rPr>
                        <a:t>على بعد 5 كم</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r" rtl="1"/>
                      <a:r>
                        <a:rPr lang="ar-SA" sz="600" kern="100">
                          <a:effectLst/>
                          <a:latin typeface="Calibri" panose="020F0502020204030204" pitchFamily="34" charset="0"/>
                          <a:ea typeface="Calibri" panose="020F0502020204030204" pitchFamily="34" charset="0"/>
                          <a:cs typeface="Calibri" panose="020F0502020204030204" pitchFamily="34" charset="0"/>
                        </a:rPr>
                        <a:t>الدعم النفسي الاجتماعي للأسرة ، الدعم النفسي الاجتماعي المنظم ومهارات الحياة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اللاجئين والنازحين والمجتمعات المضيفة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r" rtl="1"/>
                      <a:r>
                        <a:rPr lang="ar-SA" sz="600" kern="100">
                          <a:effectLst/>
                          <a:latin typeface="Calibri" panose="020F0502020204030204" pitchFamily="34" charset="0"/>
                          <a:ea typeface="Calibri" panose="020F0502020204030204" pitchFamily="34" charset="0"/>
                          <a:cs typeface="Calibri" panose="020F0502020204030204" pitchFamily="34" charset="0"/>
                        </a:rPr>
                        <a:t>من السبت إلى الخميس 8:00 صباحًا حتى</a:t>
                      </a:r>
                      <a:r>
                        <a:rPr lang="en-US" sz="600" kern="100">
                          <a:effectLst/>
                          <a:latin typeface="Calibri" panose="020F0502020204030204" pitchFamily="34" charset="0"/>
                          <a:ea typeface="Calibri" panose="020F0502020204030204" pitchFamily="34" charset="0"/>
                          <a:cs typeface="Calibri" panose="020F0502020204030204" pitchFamily="34" charset="0"/>
                        </a:rPr>
                        <a:t> 4:30 </a:t>
                      </a:r>
                      <a:r>
                        <a:rPr lang="ar-SA" sz="600" kern="100">
                          <a:effectLst/>
                          <a:latin typeface="Calibri" panose="020F0502020204030204" pitchFamily="34" charset="0"/>
                          <a:ea typeface="Calibri" panose="020F0502020204030204" pitchFamily="34" charset="0"/>
                          <a:cs typeface="Calibri" panose="020F0502020204030204" pitchFamily="34" charset="0"/>
                        </a:rPr>
                        <a:t>مساءً</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3530700438"/>
                  </a:ext>
                </a:extLst>
              </a:tr>
              <a:tr h="330728">
                <a:tc>
                  <a:txBody>
                    <a:bodyPr/>
                    <a:lstStyle/>
                    <a:p>
                      <a:pPr algn="ctr" rtl="1"/>
                      <a:r>
                        <a:rPr lang="ar-SA" sz="600" kern="100">
                          <a:effectLst/>
                          <a:latin typeface="Calibri" panose="020F0502020204030204" pitchFamily="34" charset="0"/>
                          <a:ea typeface="Calibri" panose="020F0502020204030204" pitchFamily="34" charset="0"/>
                          <a:cs typeface="Calibri" panose="020F0502020204030204" pitchFamily="34" charset="0"/>
                        </a:rPr>
                        <a:t>الصحراء الأرجوانية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على بعد 10 كم</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مساحة صديقة للأطفال ونادي للشباب</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اللاجئين والنازحين والمجتمعات المضيفة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r" rtl="1"/>
                      <a:r>
                        <a:rPr lang="ar-SA" sz="600" kern="100">
                          <a:effectLst/>
                          <a:latin typeface="Calibri" panose="020F0502020204030204" pitchFamily="34" charset="0"/>
                          <a:ea typeface="Calibri" panose="020F0502020204030204" pitchFamily="34" charset="0"/>
                          <a:cs typeface="Calibri" panose="020F0502020204030204" pitchFamily="34" charset="0"/>
                        </a:rPr>
                        <a:t>من السبت إلى الخميس 8:00 صباحًا حتى</a:t>
                      </a:r>
                      <a:r>
                        <a:rPr lang="en-US" sz="600" kern="100">
                          <a:effectLst/>
                          <a:latin typeface="Calibri" panose="020F0502020204030204" pitchFamily="34" charset="0"/>
                          <a:ea typeface="Calibri" panose="020F0502020204030204" pitchFamily="34" charset="0"/>
                          <a:cs typeface="Calibri" panose="020F0502020204030204" pitchFamily="34" charset="0"/>
                        </a:rPr>
                        <a:t> 4:30 </a:t>
                      </a:r>
                      <a:r>
                        <a:rPr lang="ar-SA" sz="600" kern="100">
                          <a:effectLst/>
                          <a:latin typeface="Calibri" panose="020F0502020204030204" pitchFamily="34" charset="0"/>
                          <a:ea typeface="Calibri" panose="020F0502020204030204" pitchFamily="34" charset="0"/>
                          <a:cs typeface="Calibri" panose="020F0502020204030204" pitchFamily="34" charset="0"/>
                        </a:rPr>
                        <a:t>مساءً</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2672873055"/>
                  </a:ext>
                </a:extLst>
              </a:tr>
              <a:tr h="422987">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الصحراء الأرجوانية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على بعد 10 كم</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1"/>
                      <a:r>
                        <a:rPr lang="ar-SA" sz="600" kern="100">
                          <a:effectLst/>
                          <a:latin typeface="Calibri" panose="020F0502020204030204" pitchFamily="34" charset="0"/>
                          <a:ea typeface="Calibri" panose="020F0502020204030204" pitchFamily="34" charset="0"/>
                          <a:cs typeface="Calibri" panose="020F0502020204030204" pitchFamily="34" charset="0"/>
                        </a:rPr>
                        <a:t>الأنشطة الاجتماعية والترفيهية (الدومينو ، الشطرنج ، ..) والأنشطة الرياضية (كرة القدم ، كرة السلة ، صالة الألعاب الرياضية ، الرقص ، </a:t>
                      </a:r>
                      <a:r>
                        <a:rPr lang="en-US" sz="600" kern="100">
                          <a:effectLst/>
                          <a:latin typeface="Calibri" panose="020F0502020204030204" pitchFamily="34" charset="0"/>
                          <a:ea typeface="Calibri" panose="020F0502020204030204" pitchFamily="34" charset="0"/>
                          <a:cs typeface="Calibri" panose="020F0502020204030204" pitchFamily="34" charset="0"/>
                        </a:rPr>
                        <a:t>..</a:t>
                      </a:r>
                      <a:r>
                        <a:rPr lang="ar-SA" sz="600" kern="100">
                          <a:effectLst/>
                          <a:latin typeface="Calibri" panose="020F0502020204030204" pitchFamily="34" charset="0"/>
                          <a:ea typeface="Calibri" panose="020F0502020204030204" pitchFamily="34" charset="0"/>
                          <a:cs typeface="Calibri" panose="020F0502020204030204" pitchFamily="34" charset="0"/>
                        </a:rPr>
                        <a:t>)</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المجتمع المضيف</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r" rtl="1"/>
                      <a:r>
                        <a:rPr lang="ar-SA" sz="600" kern="100">
                          <a:effectLst/>
                          <a:latin typeface="Calibri" panose="020F0502020204030204" pitchFamily="34" charset="0"/>
                          <a:ea typeface="Calibri" panose="020F0502020204030204" pitchFamily="34" charset="0"/>
                          <a:cs typeface="Calibri" panose="020F0502020204030204" pitchFamily="34" charset="0"/>
                        </a:rPr>
                        <a:t>من السبت إلى الخميس 8:00 صباحًا حتى</a:t>
                      </a:r>
                      <a:r>
                        <a:rPr lang="en-US" sz="600" kern="100">
                          <a:effectLst/>
                          <a:latin typeface="Calibri" panose="020F0502020204030204" pitchFamily="34" charset="0"/>
                          <a:ea typeface="Calibri" panose="020F0502020204030204" pitchFamily="34" charset="0"/>
                          <a:cs typeface="Calibri" panose="020F0502020204030204" pitchFamily="34" charset="0"/>
                        </a:rPr>
                        <a:t> 4:30 </a:t>
                      </a:r>
                      <a:r>
                        <a:rPr lang="ar-SA" sz="600" kern="100">
                          <a:effectLst/>
                          <a:latin typeface="Calibri" panose="020F0502020204030204" pitchFamily="34" charset="0"/>
                          <a:ea typeface="Calibri" panose="020F0502020204030204" pitchFamily="34" charset="0"/>
                          <a:cs typeface="Calibri" panose="020F0502020204030204" pitchFamily="34" charset="0"/>
                        </a:rPr>
                        <a:t>مساءً</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1978256019"/>
                  </a:ext>
                </a:extLst>
              </a:tr>
              <a:tr h="330728">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التعلم أثناء العمل </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على بعد 15 كم</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التدريب المهني والتوظيف</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النازحين</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r" rtl="1"/>
                      <a:r>
                        <a:rPr lang="ar-SA" sz="600" kern="100">
                          <a:effectLst/>
                          <a:latin typeface="Calibri" panose="020F0502020204030204" pitchFamily="34" charset="0"/>
                          <a:ea typeface="Calibri" panose="020F0502020204030204" pitchFamily="34" charset="0"/>
                          <a:cs typeface="Calibri" panose="020F0502020204030204" pitchFamily="34" charset="0"/>
                        </a:rPr>
                        <a:t>من السبت إلى الخميس 8:00 صباحًا حتى</a:t>
                      </a:r>
                      <a:r>
                        <a:rPr lang="en-US" sz="600" kern="100">
                          <a:effectLst/>
                          <a:latin typeface="Calibri" panose="020F0502020204030204" pitchFamily="34" charset="0"/>
                          <a:ea typeface="Calibri" panose="020F0502020204030204" pitchFamily="34" charset="0"/>
                          <a:cs typeface="Calibri" panose="020F0502020204030204" pitchFamily="34" charset="0"/>
                        </a:rPr>
                        <a:t> 4:30 </a:t>
                      </a:r>
                      <a:r>
                        <a:rPr lang="ar-SA" sz="600" kern="100">
                          <a:effectLst/>
                          <a:latin typeface="Calibri" panose="020F0502020204030204" pitchFamily="34" charset="0"/>
                          <a:ea typeface="Calibri" panose="020F0502020204030204" pitchFamily="34" charset="0"/>
                          <a:cs typeface="Calibri" panose="020F0502020204030204" pitchFamily="34" charset="0"/>
                        </a:rPr>
                        <a:t>مساءً</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1167247848"/>
                  </a:ext>
                </a:extLst>
              </a:tr>
              <a:tr h="330728">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اللجنة الدولية لحماية الطفل </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على بعد 15 كم</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إدارة حالة حماية الطفل</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النازحين واللاجئين</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r" rtl="1"/>
                      <a:r>
                        <a:rPr lang="ar-SA" sz="600" kern="100">
                          <a:effectLst/>
                          <a:latin typeface="Calibri" panose="020F0502020204030204" pitchFamily="34" charset="0"/>
                          <a:ea typeface="Calibri" panose="020F0502020204030204" pitchFamily="34" charset="0"/>
                          <a:cs typeface="Calibri" panose="020F0502020204030204" pitchFamily="34" charset="0"/>
                        </a:rPr>
                        <a:t>من السبت إلى الخميس 8:00 صباحًا حتى</a:t>
                      </a:r>
                      <a:r>
                        <a:rPr lang="en-US" sz="600" kern="100">
                          <a:effectLst/>
                          <a:latin typeface="Calibri" panose="020F0502020204030204" pitchFamily="34" charset="0"/>
                          <a:ea typeface="Calibri" panose="020F0502020204030204" pitchFamily="34" charset="0"/>
                          <a:cs typeface="Calibri" panose="020F0502020204030204" pitchFamily="34" charset="0"/>
                        </a:rPr>
                        <a:t> 4:30 </a:t>
                      </a:r>
                      <a:r>
                        <a:rPr lang="ar-SA" sz="600" kern="100">
                          <a:effectLst/>
                          <a:latin typeface="Calibri" panose="020F0502020204030204" pitchFamily="34" charset="0"/>
                          <a:ea typeface="Calibri" panose="020F0502020204030204" pitchFamily="34" charset="0"/>
                          <a:cs typeface="Calibri" panose="020F0502020204030204" pitchFamily="34" charset="0"/>
                        </a:rPr>
                        <a:t>مساءً</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3297316055"/>
                  </a:ext>
                </a:extLst>
              </a:tr>
              <a:tr h="330728">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شبكة القوة والمرونة </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على بعد 20 كم</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1"/>
                      <a:r>
                        <a:rPr lang="ar-SA" sz="600" kern="100">
                          <a:effectLst/>
                          <a:latin typeface="Calibri" panose="020F0502020204030204" pitchFamily="34" charset="0"/>
                          <a:ea typeface="Calibri" panose="020F0502020204030204" pitchFamily="34" charset="0"/>
                          <a:cs typeface="Calibri" panose="020F0502020204030204" pitchFamily="34" charset="0"/>
                        </a:rPr>
                        <a:t>الصحة النفسية و الدعم النفسي الاجتماعي المركّز و المتخصص</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النازحين والمجتمعات المضيفة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r" rtl="1"/>
                      <a:r>
                        <a:rPr lang="ar-SA" sz="600" kern="100">
                          <a:effectLst/>
                          <a:latin typeface="Calibri" panose="020F0502020204030204" pitchFamily="34" charset="0"/>
                          <a:ea typeface="Calibri" panose="020F0502020204030204" pitchFamily="34" charset="0"/>
                          <a:cs typeface="Calibri" panose="020F0502020204030204" pitchFamily="34" charset="0"/>
                        </a:rPr>
                        <a:t>من السبت إلى الخميس 8:00 صباحًا حتى</a:t>
                      </a:r>
                      <a:r>
                        <a:rPr lang="en-US" sz="600" kern="100">
                          <a:effectLst/>
                          <a:latin typeface="Calibri" panose="020F0502020204030204" pitchFamily="34" charset="0"/>
                          <a:ea typeface="Calibri" panose="020F0502020204030204" pitchFamily="34" charset="0"/>
                          <a:cs typeface="Calibri" panose="020F0502020204030204" pitchFamily="34" charset="0"/>
                        </a:rPr>
                        <a:t> 4:30 </a:t>
                      </a:r>
                      <a:r>
                        <a:rPr lang="ar-SA" sz="600" kern="100">
                          <a:effectLst/>
                          <a:latin typeface="Calibri" panose="020F0502020204030204" pitchFamily="34" charset="0"/>
                          <a:ea typeface="Calibri" panose="020F0502020204030204" pitchFamily="34" charset="0"/>
                          <a:cs typeface="Calibri" panose="020F0502020204030204" pitchFamily="34" charset="0"/>
                        </a:rPr>
                        <a:t>مساءً</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2854007933"/>
                  </a:ext>
                </a:extLst>
              </a:tr>
              <a:tr h="330728">
                <a:tc>
                  <a:txBody>
                    <a:bodyPr/>
                    <a:lstStyle/>
                    <a:p>
                      <a:pPr algn="ctr" rtl="1"/>
                      <a:r>
                        <a:rPr lang="ar-SA" sz="600" kern="100">
                          <a:effectLst/>
                          <a:latin typeface="Calibri" panose="020F0502020204030204" pitchFamily="34" charset="0"/>
                          <a:ea typeface="Calibri" panose="020F0502020204030204" pitchFamily="34" charset="0"/>
                          <a:cs typeface="Calibri" panose="020F0502020204030204" pitchFamily="34" charset="0"/>
                        </a:rPr>
                        <a:t>الرؤية المفتوحة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على بعد 50 كم</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الرعاية السكنية والمأوى الآمن للأطفال</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اللاجئين والنازحين والمجتمعات المضيفة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en-US" sz="600" kern="100">
                          <a:effectLst/>
                          <a:latin typeface="Calibri" panose="020F0502020204030204" pitchFamily="34" charset="0"/>
                          <a:ea typeface="Calibri" panose="020F0502020204030204" pitchFamily="34" charset="0"/>
                          <a:cs typeface="Calibri" panose="020F0502020204030204" pitchFamily="34" charset="0"/>
                        </a:rPr>
                        <a:t>24/7 </a:t>
                      </a:r>
                      <a:r>
                        <a:rPr lang="ar-SA" sz="600" kern="100">
                          <a:effectLst/>
                          <a:latin typeface="Calibri" panose="020F0502020204030204" pitchFamily="34" charset="0"/>
                          <a:ea typeface="Calibri" panose="020F0502020204030204" pitchFamily="34" charset="0"/>
                          <a:cs typeface="Calibri" panose="020F0502020204030204" pitchFamily="34" charset="0"/>
                        </a:rPr>
                        <a:t>كل يوم</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363851045"/>
                  </a:ext>
                </a:extLst>
              </a:tr>
              <a:tr h="330728">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الرؤية المفتوحة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على بعد 50 كم</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1"/>
                      <a:r>
                        <a:rPr lang="ar-SA" sz="600" kern="100">
                          <a:effectLst/>
                          <a:latin typeface="Calibri" panose="020F0502020204030204" pitchFamily="34" charset="0"/>
                          <a:ea typeface="Calibri" panose="020F0502020204030204" pitchFamily="34" charset="0"/>
                          <a:cs typeface="Calibri" panose="020F0502020204030204" pitchFamily="34" charset="0"/>
                        </a:rPr>
                        <a:t>فريق متنقل يدعم الرعاية البديلة القائمة على الأسرة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اللاجئين والنازحين والمجتمعات المضيفة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من السبت إلى الخميس 8:00 صباحًا حتى</a:t>
                      </a:r>
                      <a:r>
                        <a:rPr lang="en-US" sz="600" kern="100">
                          <a:effectLst/>
                          <a:latin typeface="Calibri" panose="020F0502020204030204" pitchFamily="34" charset="0"/>
                          <a:ea typeface="Calibri" panose="020F0502020204030204" pitchFamily="34" charset="0"/>
                          <a:cs typeface="Calibri" panose="020F0502020204030204" pitchFamily="34" charset="0"/>
                        </a:rPr>
                        <a:t> 4:30 </a:t>
                      </a:r>
                      <a:r>
                        <a:rPr lang="ar-SA" sz="600" kern="100">
                          <a:effectLst/>
                          <a:latin typeface="Calibri" panose="020F0502020204030204" pitchFamily="34" charset="0"/>
                          <a:ea typeface="Calibri" panose="020F0502020204030204" pitchFamily="34" charset="0"/>
                          <a:cs typeface="Calibri" panose="020F0502020204030204" pitchFamily="34" charset="0"/>
                        </a:rPr>
                        <a:t>مساءً</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3518957426"/>
                  </a:ext>
                </a:extLst>
              </a:tr>
              <a:tr h="330728">
                <a:tc>
                  <a:txBody>
                    <a:bodyPr/>
                    <a:lstStyle/>
                    <a:p>
                      <a:pPr algn="ctr" rtl="1"/>
                      <a:r>
                        <a:rPr lang="ar-SA" sz="600" kern="100">
                          <a:effectLst/>
                          <a:latin typeface="Calibri" panose="020F0502020204030204" pitchFamily="34" charset="0"/>
                          <a:ea typeface="Calibri" panose="020F0502020204030204" pitchFamily="34" charset="0"/>
                          <a:cs typeface="Calibri" panose="020F0502020204030204" pitchFamily="34" charset="0"/>
                        </a:rPr>
                        <a:t>مديرية الخدمة الاجتماعية (الحكومية)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على بعد 20 كم</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حماية الطفل</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اللاجئين والنازحين والمجتمعات المضيفة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من السبت إلى الخميس 8:00 صباحًا حتى</a:t>
                      </a:r>
                      <a:r>
                        <a:rPr lang="en-US" sz="600" kern="100">
                          <a:effectLst/>
                          <a:latin typeface="Calibri" panose="020F0502020204030204" pitchFamily="34" charset="0"/>
                          <a:ea typeface="Calibri" panose="020F0502020204030204" pitchFamily="34" charset="0"/>
                          <a:cs typeface="Calibri" panose="020F0502020204030204" pitchFamily="34" charset="0"/>
                        </a:rPr>
                        <a:t> 4:30 </a:t>
                      </a:r>
                      <a:r>
                        <a:rPr lang="ar-SA" sz="600" kern="100">
                          <a:effectLst/>
                          <a:latin typeface="Calibri" panose="020F0502020204030204" pitchFamily="34" charset="0"/>
                          <a:ea typeface="Calibri" panose="020F0502020204030204" pitchFamily="34" charset="0"/>
                          <a:cs typeface="Calibri" panose="020F0502020204030204" pitchFamily="34" charset="0"/>
                        </a:rPr>
                        <a:t>مساءً</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2410267751"/>
                  </a:ext>
                </a:extLst>
              </a:tr>
              <a:tr h="239009">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الشرطة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en-US" sz="600" kern="100">
                          <a:effectLst/>
                          <a:latin typeface="Calibri" panose="020F0502020204030204" pitchFamily="34" charset="0"/>
                          <a:ea typeface="Calibri" panose="020F0502020204030204" pitchFamily="34" charset="0"/>
                          <a:cs typeface="Calibri" panose="020F0502020204030204" pitchFamily="34" charset="0"/>
                        </a:rPr>
                        <a:t>5 </a:t>
                      </a:r>
                      <a:r>
                        <a:rPr lang="ar-SA" sz="600" kern="100">
                          <a:effectLst/>
                          <a:latin typeface="Calibri" panose="020F0502020204030204" pitchFamily="34" charset="0"/>
                          <a:ea typeface="Calibri" panose="020F0502020204030204" pitchFamily="34" charset="0"/>
                          <a:cs typeface="Calibri" panose="020F0502020204030204" pitchFamily="34" charset="0"/>
                        </a:rPr>
                        <a:t>كيلومترات</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الشرطة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ar-SA" sz="600" kern="100">
                          <a:effectLst/>
                          <a:latin typeface="Calibri" panose="020F0502020204030204" pitchFamily="34" charset="0"/>
                          <a:ea typeface="Calibri" panose="020F0502020204030204" pitchFamily="34" charset="0"/>
                          <a:cs typeface="Calibri" panose="020F0502020204030204" pitchFamily="34" charset="0"/>
                        </a:rPr>
                        <a:t>الجميع</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tc>
                  <a:txBody>
                    <a:bodyPr/>
                    <a:lstStyle/>
                    <a:p>
                      <a:pPr algn="ctr" rtl="0"/>
                      <a:r>
                        <a:rPr lang="en-US" sz="600" kern="100">
                          <a:effectLst/>
                          <a:latin typeface="Calibri" panose="020F0502020204030204" pitchFamily="34" charset="0"/>
                          <a:ea typeface="Calibri" panose="020F0502020204030204" pitchFamily="34" charset="0"/>
                          <a:cs typeface="Calibri" panose="020F0502020204030204" pitchFamily="34" charset="0"/>
                        </a:rPr>
                        <a:t>24/7 </a:t>
                      </a:r>
                      <a:r>
                        <a:rPr lang="ar-SA" sz="600" kern="100">
                          <a:effectLst/>
                          <a:latin typeface="Calibri" panose="020F0502020204030204" pitchFamily="34" charset="0"/>
                          <a:ea typeface="Calibri" panose="020F0502020204030204" pitchFamily="34" charset="0"/>
                          <a:cs typeface="Calibri" panose="020F0502020204030204" pitchFamily="34" charset="0"/>
                        </a:rPr>
                        <a:t>كل يوم</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38846" marR="38846" marT="38846" marB="38846">
                    <a:lnL w="12700" cap="flat" cmpd="sng" algn="ctr">
                      <a:solidFill>
                        <a:srgbClr val="1D8CC8"/>
                      </a:solidFill>
                      <a:prstDash val="solid"/>
                      <a:round/>
                      <a:headEnd type="none" w="med" len="med"/>
                      <a:tailEnd type="none" w="med" len="med"/>
                    </a:lnL>
                    <a:lnR w="12700" cap="flat" cmpd="sng" algn="ctr">
                      <a:solidFill>
                        <a:srgbClr val="1D8CC8"/>
                      </a:solidFill>
                      <a:prstDash val="solid"/>
                      <a:round/>
                      <a:headEnd type="none" w="med" len="med"/>
                      <a:tailEnd type="none" w="med" len="med"/>
                    </a:lnR>
                    <a:lnT w="12700" cap="flat" cmpd="sng" algn="ctr">
                      <a:solidFill>
                        <a:srgbClr val="1D8CC8"/>
                      </a:solidFill>
                      <a:prstDash val="solid"/>
                      <a:round/>
                      <a:headEnd type="none" w="med" len="med"/>
                      <a:tailEnd type="none" w="med" len="med"/>
                    </a:lnT>
                    <a:lnB w="12700" cap="flat" cmpd="sng" algn="ctr">
                      <a:solidFill>
                        <a:srgbClr val="1D8CC8"/>
                      </a:solidFill>
                      <a:prstDash val="solid"/>
                      <a:round/>
                      <a:headEnd type="none" w="med" len="med"/>
                      <a:tailEnd type="none" w="med" len="med"/>
                    </a:lnB>
                  </a:tcPr>
                </a:tc>
                <a:extLst>
                  <a:ext uri="{0D108BD9-81ED-4DB2-BD59-A6C34878D82A}">
                    <a16:rowId xmlns:a16="http://schemas.microsoft.com/office/drawing/2014/main" val="369656373"/>
                  </a:ext>
                </a:extLst>
              </a:tr>
            </a:tbl>
          </a:graphicData>
        </a:graphic>
      </p:graphicFrame>
    </p:spTree>
    <p:extLst>
      <p:ext uri="{BB962C8B-B14F-4D97-AF65-F5344CB8AC3E}">
        <p14:creationId xmlns:p14="http://schemas.microsoft.com/office/powerpoint/2010/main" val="45913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ACBBF6-813E-731B-6E58-E6F2493BEC09}"/>
              </a:ext>
            </a:extLst>
          </p:cNvPr>
          <p:cNvSpPr txBox="1"/>
          <p:nvPr/>
        </p:nvSpPr>
        <p:spPr>
          <a:xfrm>
            <a:off x="1574692" y="1238738"/>
            <a:ext cx="4665478" cy="307777"/>
          </a:xfrm>
          <a:prstGeom prst="rect">
            <a:avLst/>
          </a:prstGeom>
          <a:noFill/>
        </p:spPr>
        <p:txBody>
          <a:bodyPr wrap="square" rtlCol="0">
            <a:spAutoFit/>
          </a:bodyPr>
          <a:lstStyle/>
          <a:p>
            <a:pPr algn="r" rtl="1"/>
            <a:r>
              <a:rPr lang="en-US" sz="1400" b="1" dirty="0">
                <a:latin typeface="Calibri" panose="020F0502020204030204" pitchFamily="34" charset="0"/>
                <a:cs typeface="Calibri" panose="020F0502020204030204" pitchFamily="34" charset="0"/>
              </a:rPr>
              <a:t>هدف الوحدة</a:t>
            </a:r>
            <a:endParaRPr lang="en-US" sz="1400" b="1" spc="300" dirty="0">
              <a:solidFill>
                <a:schemeClr val="tx1"/>
              </a:solidFill>
            </a:endParaRPr>
          </a:p>
        </p:txBody>
      </p:sp>
      <p:sp>
        <p:nvSpPr>
          <p:cNvPr id="11" name="TextBox 10">
            <a:extLst>
              <a:ext uri="{FF2B5EF4-FFF2-40B4-BE49-F238E27FC236}">
                <a16:creationId xmlns:a16="http://schemas.microsoft.com/office/drawing/2014/main" id="{83825406-9B36-6A20-DDAD-7F33C1CB7C96}"/>
              </a:ext>
            </a:extLst>
          </p:cNvPr>
          <p:cNvSpPr txBox="1"/>
          <p:nvPr/>
        </p:nvSpPr>
        <p:spPr>
          <a:xfrm>
            <a:off x="996287" y="713169"/>
            <a:ext cx="4070620"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الجلسة</a:t>
            </a:r>
            <a:r>
              <a:rPr lang="ar-SA"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١</a:t>
            </a:r>
            <a:r>
              <a:rPr lang="en-US"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 </a:t>
            </a:r>
            <a:r>
              <a:rPr lang="ar-SA"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ا</a:t>
            </a:r>
            <a:r>
              <a:rPr lang="en-US"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فت</a:t>
            </a:r>
            <a:r>
              <a:rPr lang="ar-SA"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تا</a:t>
            </a:r>
            <a:r>
              <a:rPr lang="en-US"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ح الوحدة</a:t>
            </a:r>
          </a:p>
        </p:txBody>
      </p:sp>
      <p:sp>
        <p:nvSpPr>
          <p:cNvPr id="13" name="TextBox 12">
            <a:extLst>
              <a:ext uri="{FF2B5EF4-FFF2-40B4-BE49-F238E27FC236}">
                <a16:creationId xmlns:a16="http://schemas.microsoft.com/office/drawing/2014/main" id="{C6EF8D43-B71D-8386-B204-C34986E4B5BB}"/>
              </a:ext>
            </a:extLst>
          </p:cNvPr>
          <p:cNvSpPr txBox="1"/>
          <p:nvPr/>
        </p:nvSpPr>
        <p:spPr>
          <a:xfrm>
            <a:off x="996287" y="1599327"/>
            <a:ext cx="5254042" cy="461665"/>
          </a:xfrm>
          <a:prstGeom prst="rect">
            <a:avLst/>
          </a:prstGeom>
          <a:noFill/>
        </p:spPr>
        <p:txBody>
          <a:bodyPr wrap="square" rtlCol="0">
            <a:spAutoFit/>
          </a:bodyPr>
          <a:lstStyle/>
          <a:p>
            <a:pPr marL="0" marR="0" lvl="0" indent="0" algn="r" rtl="1">
              <a:lnSpc>
                <a:spcPct val="100000"/>
              </a:lnSpc>
              <a:spcBef>
                <a:spcPts val="0"/>
              </a:spcBef>
              <a:spcAft>
                <a:spcPts val="0"/>
              </a:spcAft>
              <a:buClr>
                <a:srgbClr val="000000"/>
              </a:buClr>
              <a:buSzPts val="2800"/>
              <a:buFont typeface="Arial"/>
              <a:buNone/>
            </a:pPr>
            <a:r>
              <a:rPr lang="ar-SA" sz="1200" dirty="0">
                <a:latin typeface="Calibri" panose="020F0502020204030204" pitchFamily="34" charset="0"/>
                <a:ea typeface="Helvetica Neue"/>
                <a:cs typeface="Calibri" panose="020F0502020204030204" pitchFamily="34" charset="0"/>
                <a:sym typeface="Helvetica Neue"/>
              </a:rPr>
              <a:t>ال</a:t>
            </a:r>
            <a:r>
              <a:rPr lang="en-GB" sz="1200" i="0" u="none" strike="noStrike" cap="none" dirty="0">
                <a:latin typeface="Calibri" panose="020F0502020204030204" pitchFamily="34" charset="0"/>
                <a:ea typeface="Helvetica Neue"/>
                <a:cs typeface="Calibri" panose="020F0502020204030204" pitchFamily="34" charset="0"/>
                <a:sym typeface="Helvetica Neue"/>
              </a:rPr>
              <a:t>ترحيب بالمشاركين وتوجيههم وت</a:t>
            </a:r>
            <a:r>
              <a:rPr lang="ar-SA" sz="1200" i="0" u="none" strike="noStrike" cap="none" dirty="0">
                <a:latin typeface="Calibri" panose="020F0502020204030204" pitchFamily="34" charset="0"/>
                <a:ea typeface="Helvetica Neue"/>
                <a:cs typeface="Calibri" panose="020F0502020204030204" pitchFamily="34" charset="0"/>
                <a:sym typeface="Helvetica Neue"/>
              </a:rPr>
              <a:t>يس</a:t>
            </a:r>
            <a:r>
              <a:rPr lang="en-GB" sz="1200" i="0" u="none" strike="noStrike" cap="none" dirty="0">
                <a:latin typeface="Calibri" panose="020F0502020204030204" pitchFamily="34" charset="0"/>
                <a:ea typeface="Helvetica Neue"/>
                <a:cs typeface="Calibri" panose="020F0502020204030204" pitchFamily="34" charset="0"/>
                <a:sym typeface="Helvetica Neue"/>
              </a:rPr>
              <a:t>ي</a:t>
            </a:r>
            <a:r>
              <a:rPr lang="ar-SA" sz="1200" dirty="0">
                <a:latin typeface="Calibri" panose="020F0502020204030204" pitchFamily="34" charset="0"/>
                <a:ea typeface="Helvetica Neue"/>
                <a:cs typeface="Calibri" panose="020F0502020204030204" pitchFamily="34" charset="0"/>
                <a:sym typeface="Helvetica Neue"/>
              </a:rPr>
              <a:t>ر</a:t>
            </a:r>
            <a:r>
              <a:rPr lang="en-GB" sz="1200" i="0" u="none" strike="noStrike" cap="none" dirty="0">
                <a:latin typeface="Calibri" panose="020F0502020204030204" pitchFamily="34" charset="0"/>
                <a:ea typeface="Helvetica Neue"/>
                <a:cs typeface="Calibri" panose="020F0502020204030204" pitchFamily="34" charset="0"/>
                <a:sym typeface="Helvetica Neue"/>
              </a:rPr>
              <a:t> الت</a:t>
            </a:r>
            <a:r>
              <a:rPr lang="ar-SA" sz="1200" i="0" u="none" strike="noStrike" cap="none" dirty="0">
                <a:latin typeface="Calibri" panose="020F0502020204030204" pitchFamily="34" charset="0"/>
                <a:ea typeface="Helvetica Neue"/>
                <a:cs typeface="Calibri" panose="020F0502020204030204" pitchFamily="34" charset="0"/>
                <a:sym typeface="Helvetica Neue"/>
              </a:rPr>
              <a:t>أمل</a:t>
            </a:r>
            <a:r>
              <a:rPr lang="en-GB" sz="1200" i="0" u="none" strike="noStrike" cap="none" dirty="0">
                <a:latin typeface="Calibri" panose="020F0502020204030204" pitchFamily="34" charset="0"/>
                <a:ea typeface="Helvetica Neue"/>
                <a:cs typeface="Calibri" panose="020F0502020204030204" pitchFamily="34" charset="0"/>
                <a:sym typeface="Helvetica Neue"/>
              </a:rPr>
              <a:t> في الكفاءات الأساسية لأخصائيي الحال</a:t>
            </a:r>
            <a:r>
              <a:rPr lang="ar-SA" sz="1200" i="0" u="none" strike="noStrike" cap="none" dirty="0">
                <a:latin typeface="Calibri" panose="020F0502020204030204" pitchFamily="34" charset="0"/>
                <a:ea typeface="Helvetica Neue"/>
                <a:cs typeface="Calibri" panose="020F0502020204030204" pitchFamily="34" charset="0"/>
                <a:sym typeface="Helvetica Neue"/>
              </a:rPr>
              <a:t>ة</a:t>
            </a:r>
            <a:r>
              <a:rPr lang="en-GB" sz="1200" i="0" u="none" strike="noStrike" cap="none" dirty="0">
                <a:latin typeface="Calibri" panose="020F0502020204030204" pitchFamily="34" charset="0"/>
                <a:ea typeface="Helvetica Neue"/>
                <a:cs typeface="Calibri" panose="020F0502020204030204" pitchFamily="34" charset="0"/>
                <a:sym typeface="Helvetica Neue"/>
              </a:rPr>
              <a:t> في إدارة حال</a:t>
            </a:r>
            <a:r>
              <a:rPr lang="ar-SA" sz="1200" i="0" u="none" strike="noStrike" cap="none" dirty="0">
                <a:latin typeface="Calibri" panose="020F0502020204030204" pitchFamily="34" charset="0"/>
                <a:ea typeface="Helvetica Neue"/>
                <a:cs typeface="Calibri" panose="020F0502020204030204" pitchFamily="34" charset="0"/>
                <a:sym typeface="Helvetica Neue"/>
              </a:rPr>
              <a:t>ة</a:t>
            </a:r>
            <a:r>
              <a:rPr lang="en-GB" sz="1200" i="0" u="none" strike="noStrike" cap="none" dirty="0">
                <a:latin typeface="Calibri" panose="020F0502020204030204" pitchFamily="34" charset="0"/>
                <a:ea typeface="Helvetica Neue"/>
                <a:cs typeface="Calibri" panose="020F0502020204030204" pitchFamily="34" charset="0"/>
                <a:sym typeface="Helvetica Neue"/>
              </a:rPr>
              <a:t> حماية الطفل</a:t>
            </a:r>
            <a:endParaRPr lang="en-GB" sz="1200" i="0" u="none" strike="noStrike" cap="none" dirty="0">
              <a:latin typeface="Calibri" panose="020F0502020204030204" pitchFamily="34" charset="0"/>
              <a:ea typeface="Arial"/>
              <a:cs typeface="Calibri" panose="020F0502020204030204" pitchFamily="34" charset="0"/>
              <a:sym typeface="Arial"/>
            </a:endParaRPr>
          </a:p>
        </p:txBody>
      </p:sp>
      <p:sp>
        <p:nvSpPr>
          <p:cNvPr id="15" name="TextBox 14">
            <a:extLst>
              <a:ext uri="{FF2B5EF4-FFF2-40B4-BE49-F238E27FC236}">
                <a16:creationId xmlns:a16="http://schemas.microsoft.com/office/drawing/2014/main" id="{E14FEFAD-ADFB-9934-E954-65F91AA4F15E}"/>
              </a:ext>
            </a:extLst>
          </p:cNvPr>
          <p:cNvSpPr txBox="1"/>
          <p:nvPr/>
        </p:nvSpPr>
        <p:spPr>
          <a:xfrm>
            <a:off x="996287" y="2268414"/>
            <a:ext cx="5254042" cy="276999"/>
          </a:xfrm>
          <a:prstGeom prst="rect">
            <a:avLst/>
          </a:prstGeom>
          <a:noFill/>
        </p:spPr>
        <p:txBody>
          <a:bodyPr wrap="square" rtlCol="0">
            <a:spAutoFit/>
          </a:bodyPr>
          <a:lstStyle/>
          <a:p>
            <a:pPr algn="r" rtl="1"/>
            <a:r>
              <a:rPr lang="en-US" sz="1200" dirty="0">
                <a:latin typeface="Calibri" panose="020F0502020204030204" pitchFamily="34" charset="0"/>
                <a:cs typeface="Calibri" panose="020F0502020204030204" pitchFamily="34" charset="0"/>
              </a:rPr>
              <a:t>أهداف التعلم</a:t>
            </a:r>
            <a:endParaRPr lang="en-US" sz="1200" b="1" spc="300" dirty="0">
              <a:solidFill>
                <a:schemeClr val="tx1"/>
              </a:solidFill>
            </a:endParaRPr>
          </a:p>
        </p:txBody>
      </p:sp>
      <p:sp>
        <p:nvSpPr>
          <p:cNvPr id="16" name="TextBox 15">
            <a:extLst>
              <a:ext uri="{FF2B5EF4-FFF2-40B4-BE49-F238E27FC236}">
                <a16:creationId xmlns:a16="http://schemas.microsoft.com/office/drawing/2014/main" id="{AD5BAEEA-FB4D-03CC-007A-E92C5D08F8A7}"/>
              </a:ext>
            </a:extLst>
          </p:cNvPr>
          <p:cNvSpPr txBox="1"/>
          <p:nvPr/>
        </p:nvSpPr>
        <p:spPr>
          <a:xfrm>
            <a:off x="1675087" y="2821316"/>
            <a:ext cx="4575242" cy="1277273"/>
          </a:xfrm>
          <a:prstGeom prst="rect">
            <a:avLst/>
          </a:prstGeom>
          <a:noFill/>
        </p:spPr>
        <p:txBody>
          <a:bodyPr wrap="square" rtlCol="0">
            <a:spAutoFit/>
          </a:bodyPr>
          <a:lstStyle/>
          <a:p>
            <a:pPr marL="0" marR="0" lvl="0" indent="0" algn="r" rtl="1">
              <a:spcBef>
                <a:spcPts val="0"/>
              </a:spcBef>
              <a:spcAft>
                <a:spcPts val="0"/>
              </a:spcAft>
              <a:buNone/>
            </a:pPr>
            <a:r>
              <a:rPr lang="en-US" sz="1100" dirty="0">
                <a:solidFill>
                  <a:schemeClr val="tx1"/>
                </a:solidFill>
                <a:latin typeface="+mn-lt"/>
                <a:ea typeface="Arial"/>
                <a:cs typeface="Arial"/>
                <a:sym typeface="Arial"/>
              </a:rPr>
              <a:t>شرح الكفاءات الأساسية لإدارة حالة حماية الطفل في العمل الإنساني</a:t>
            </a:r>
          </a:p>
          <a:p>
            <a:pPr marL="0" marR="0" lvl="0" indent="0" algn="r" rtl="1">
              <a:spcBef>
                <a:spcPts val="0"/>
              </a:spcBef>
              <a:spcAft>
                <a:spcPts val="0"/>
              </a:spcAft>
              <a:buNone/>
            </a:pPr>
            <a:endParaRPr lang="en-US" sz="1100" dirty="0">
              <a:ea typeface="Arial"/>
              <a:cs typeface="Arial"/>
              <a:sym typeface="Arial"/>
            </a:endParaRPr>
          </a:p>
          <a:p>
            <a:pPr marL="0" marR="0" lvl="0" indent="0" algn="r" rtl="1">
              <a:spcBef>
                <a:spcPts val="0"/>
              </a:spcBef>
              <a:spcAft>
                <a:spcPts val="0"/>
              </a:spcAft>
              <a:buNone/>
            </a:pPr>
            <a:endParaRPr lang="en-US" sz="1100" dirty="0">
              <a:ea typeface="Arial"/>
              <a:cs typeface="Arial"/>
              <a:sym typeface="Arial"/>
            </a:endParaRPr>
          </a:p>
          <a:p>
            <a:pPr marL="0" marR="0" lvl="0" indent="0" algn="r" rtl="1">
              <a:lnSpc>
                <a:spcPct val="100000"/>
              </a:lnSpc>
              <a:spcBef>
                <a:spcPts val="0"/>
              </a:spcBef>
              <a:spcAft>
                <a:spcPts val="0"/>
              </a:spcAft>
              <a:buNone/>
            </a:pPr>
            <a:r>
              <a:rPr lang="ar-SA" sz="1100" dirty="0">
                <a:latin typeface="Calibri" panose="020F0502020204030204" pitchFamily="34" charset="0"/>
                <a:cs typeface="Calibri" panose="020F0502020204030204" pitchFamily="34" charset="0"/>
              </a:rPr>
              <a:t>وضع قائمة بالأسئلة للتأمل في التجربة وإظهار تمرين التأمل</a:t>
            </a:r>
            <a:endParaRPr lang="ar-SA" sz="11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r" rtl="1">
              <a:spcBef>
                <a:spcPts val="0"/>
              </a:spcBef>
              <a:spcAft>
                <a:spcPts val="0"/>
              </a:spcAft>
              <a:buNone/>
            </a:pPr>
            <a:endParaRPr lang="en-US" sz="1100" dirty="0">
              <a:solidFill>
                <a:schemeClr val="tx1"/>
              </a:solidFill>
              <a:latin typeface="+mn-lt"/>
              <a:ea typeface="Arial"/>
              <a:cs typeface="Arial"/>
              <a:sym typeface="Arial"/>
            </a:endParaRPr>
          </a:p>
          <a:p>
            <a:pPr marL="0" marR="0" lvl="0" indent="0" algn="r" rtl="1">
              <a:spcBef>
                <a:spcPts val="0"/>
              </a:spcBef>
              <a:spcAft>
                <a:spcPts val="0"/>
              </a:spcAft>
              <a:buNone/>
            </a:pPr>
            <a:endParaRPr lang="en-US" sz="1100" dirty="0">
              <a:solidFill>
                <a:schemeClr val="tx1"/>
              </a:solidFill>
              <a:latin typeface="+mn-lt"/>
              <a:ea typeface="Arial"/>
              <a:cs typeface="Arial"/>
              <a:sym typeface="Arial"/>
            </a:endParaRPr>
          </a:p>
          <a:p>
            <a:pPr marL="0" marR="0" lvl="0" indent="0" algn="r" rtl="1">
              <a:lnSpc>
                <a:spcPct val="100000"/>
              </a:lnSpc>
              <a:spcBef>
                <a:spcPts val="0"/>
              </a:spcBef>
              <a:spcAft>
                <a:spcPts val="0"/>
              </a:spcAft>
              <a:buClr>
                <a:srgbClr val="000000"/>
              </a:buClr>
              <a:buSzPts val="2800"/>
              <a:buFont typeface="Arial"/>
              <a:buNone/>
            </a:pPr>
            <a:r>
              <a:rPr lang="ar-SA"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وضع قائمة بأمثلة عن المبادئ التوجيهية لإدارة حالة حماية الطفل و وصف كيفية تطبيقها</a:t>
            </a:r>
            <a:endParaRPr lang="ar-SA" sz="11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grpSp>
        <p:nvGrpSpPr>
          <p:cNvPr id="17" name="Google Shape;149;p12">
            <a:extLst>
              <a:ext uri="{FF2B5EF4-FFF2-40B4-BE49-F238E27FC236}">
                <a16:creationId xmlns:a16="http://schemas.microsoft.com/office/drawing/2014/main" id="{75286434-9671-3904-71C2-2E6B15930049}"/>
              </a:ext>
            </a:extLst>
          </p:cNvPr>
          <p:cNvGrpSpPr/>
          <p:nvPr/>
        </p:nvGrpSpPr>
        <p:grpSpPr>
          <a:xfrm>
            <a:off x="1020268" y="2771366"/>
            <a:ext cx="559955" cy="387333"/>
            <a:chOff x="6878053" y="1156317"/>
            <a:chExt cx="1431178" cy="1039513"/>
          </a:xfrm>
          <a:solidFill>
            <a:schemeClr val="accent5"/>
          </a:solidFill>
        </p:grpSpPr>
        <p:grpSp>
          <p:nvGrpSpPr>
            <p:cNvPr id="18" name="Google Shape;150;p12">
              <a:extLst>
                <a:ext uri="{FF2B5EF4-FFF2-40B4-BE49-F238E27FC236}">
                  <a16:creationId xmlns:a16="http://schemas.microsoft.com/office/drawing/2014/main" id="{ED70D75E-7301-E9BB-46B6-01D82E847568}"/>
                </a:ext>
              </a:extLst>
            </p:cNvPr>
            <p:cNvGrpSpPr/>
            <p:nvPr/>
          </p:nvGrpSpPr>
          <p:grpSpPr>
            <a:xfrm>
              <a:off x="7672978" y="1156317"/>
              <a:ext cx="412941" cy="436880"/>
              <a:chOff x="243840" y="1676400"/>
              <a:chExt cx="701040" cy="741680"/>
            </a:xfrm>
            <a:grpFill/>
          </p:grpSpPr>
          <p:sp>
            <p:nvSpPr>
              <p:cNvPr id="21" name="Google Shape;151;p12">
                <a:extLst>
                  <a:ext uri="{FF2B5EF4-FFF2-40B4-BE49-F238E27FC236}">
                    <a16:creationId xmlns:a16="http://schemas.microsoft.com/office/drawing/2014/main" id="{0F169555-4BB2-09A5-DB23-FBF6D456EBE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2" name="Google Shape;152;p12">
                <a:extLst>
                  <a:ext uri="{FF2B5EF4-FFF2-40B4-BE49-F238E27FC236}">
                    <a16:creationId xmlns:a16="http://schemas.microsoft.com/office/drawing/2014/main" id="{93B05785-1967-E648-7A89-B90464FB3A4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19" name="Google Shape;153;p12">
              <a:extLst>
                <a:ext uri="{FF2B5EF4-FFF2-40B4-BE49-F238E27FC236}">
                  <a16:creationId xmlns:a16="http://schemas.microsoft.com/office/drawing/2014/main" id="{DCC5D1F6-690B-4071-C344-98A4EAC4C7E5}"/>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0" name="Google Shape;154;p12">
              <a:extLst>
                <a:ext uri="{FF2B5EF4-FFF2-40B4-BE49-F238E27FC236}">
                  <a16:creationId xmlns:a16="http://schemas.microsoft.com/office/drawing/2014/main" id="{120292ED-C543-DFE7-A312-B4E7FF0634CF}"/>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23" name="Google Shape;149;p12">
            <a:extLst>
              <a:ext uri="{FF2B5EF4-FFF2-40B4-BE49-F238E27FC236}">
                <a16:creationId xmlns:a16="http://schemas.microsoft.com/office/drawing/2014/main" id="{33EA5707-FE43-0054-091A-ABF93ADBE55D}"/>
              </a:ext>
            </a:extLst>
          </p:cNvPr>
          <p:cNvGrpSpPr/>
          <p:nvPr/>
        </p:nvGrpSpPr>
        <p:grpSpPr>
          <a:xfrm>
            <a:off x="1020268" y="3372760"/>
            <a:ext cx="559955" cy="387333"/>
            <a:chOff x="6878053" y="1156317"/>
            <a:chExt cx="1431178" cy="1039513"/>
          </a:xfrm>
          <a:solidFill>
            <a:schemeClr val="accent5"/>
          </a:solidFill>
        </p:grpSpPr>
        <p:grpSp>
          <p:nvGrpSpPr>
            <p:cNvPr id="24" name="Google Shape;150;p12">
              <a:extLst>
                <a:ext uri="{FF2B5EF4-FFF2-40B4-BE49-F238E27FC236}">
                  <a16:creationId xmlns:a16="http://schemas.microsoft.com/office/drawing/2014/main" id="{C66B75BC-F4E5-3310-B5AF-C607C27494C0}"/>
                </a:ext>
              </a:extLst>
            </p:cNvPr>
            <p:cNvGrpSpPr/>
            <p:nvPr/>
          </p:nvGrpSpPr>
          <p:grpSpPr>
            <a:xfrm>
              <a:off x="7672978" y="1156317"/>
              <a:ext cx="412941" cy="436880"/>
              <a:chOff x="243840" y="1676400"/>
              <a:chExt cx="701040" cy="741680"/>
            </a:xfrm>
            <a:grpFill/>
          </p:grpSpPr>
          <p:sp>
            <p:nvSpPr>
              <p:cNvPr id="27" name="Google Shape;151;p12">
                <a:extLst>
                  <a:ext uri="{FF2B5EF4-FFF2-40B4-BE49-F238E27FC236}">
                    <a16:creationId xmlns:a16="http://schemas.microsoft.com/office/drawing/2014/main" id="{F5D8A3D1-35AF-9BA7-23C7-01D812D19A98}"/>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8" name="Google Shape;152;p12">
                <a:extLst>
                  <a:ext uri="{FF2B5EF4-FFF2-40B4-BE49-F238E27FC236}">
                    <a16:creationId xmlns:a16="http://schemas.microsoft.com/office/drawing/2014/main" id="{95A9DC84-CB5F-1027-9065-B840A8BAED1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25" name="Google Shape;153;p12">
              <a:extLst>
                <a:ext uri="{FF2B5EF4-FFF2-40B4-BE49-F238E27FC236}">
                  <a16:creationId xmlns:a16="http://schemas.microsoft.com/office/drawing/2014/main" id="{5775BC4A-7A37-503C-5C12-8962C7C1C12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6" name="Google Shape;154;p12">
              <a:extLst>
                <a:ext uri="{FF2B5EF4-FFF2-40B4-BE49-F238E27FC236}">
                  <a16:creationId xmlns:a16="http://schemas.microsoft.com/office/drawing/2014/main" id="{BEF1B8E4-4412-2A93-E982-3F2B3D655F6B}"/>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29" name="Google Shape;149;p12">
            <a:extLst>
              <a:ext uri="{FF2B5EF4-FFF2-40B4-BE49-F238E27FC236}">
                <a16:creationId xmlns:a16="http://schemas.microsoft.com/office/drawing/2014/main" id="{A257B9A0-03D5-8BD9-A5EF-1936B34ADC3B}"/>
              </a:ext>
            </a:extLst>
          </p:cNvPr>
          <p:cNvGrpSpPr/>
          <p:nvPr/>
        </p:nvGrpSpPr>
        <p:grpSpPr>
          <a:xfrm>
            <a:off x="1020268" y="3959885"/>
            <a:ext cx="559955" cy="387333"/>
            <a:chOff x="6878053" y="1156317"/>
            <a:chExt cx="1431178" cy="1039513"/>
          </a:xfrm>
          <a:solidFill>
            <a:schemeClr val="accent5"/>
          </a:solidFill>
        </p:grpSpPr>
        <p:grpSp>
          <p:nvGrpSpPr>
            <p:cNvPr id="30" name="Google Shape;150;p12">
              <a:extLst>
                <a:ext uri="{FF2B5EF4-FFF2-40B4-BE49-F238E27FC236}">
                  <a16:creationId xmlns:a16="http://schemas.microsoft.com/office/drawing/2014/main" id="{2A9BA5E8-B74B-F084-AB46-38A1164B4D85}"/>
                </a:ext>
              </a:extLst>
            </p:cNvPr>
            <p:cNvGrpSpPr/>
            <p:nvPr/>
          </p:nvGrpSpPr>
          <p:grpSpPr>
            <a:xfrm>
              <a:off x="7672978" y="1156317"/>
              <a:ext cx="412941" cy="436880"/>
              <a:chOff x="243840" y="1676400"/>
              <a:chExt cx="701040" cy="741680"/>
            </a:xfrm>
            <a:grpFill/>
          </p:grpSpPr>
          <p:sp>
            <p:nvSpPr>
              <p:cNvPr id="38" name="Google Shape;151;p12">
                <a:extLst>
                  <a:ext uri="{FF2B5EF4-FFF2-40B4-BE49-F238E27FC236}">
                    <a16:creationId xmlns:a16="http://schemas.microsoft.com/office/drawing/2014/main" id="{B3C7CE38-0464-CEBF-867D-0F23393C47A9}"/>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39" name="Google Shape;152;p12">
                <a:extLst>
                  <a:ext uri="{FF2B5EF4-FFF2-40B4-BE49-F238E27FC236}">
                    <a16:creationId xmlns:a16="http://schemas.microsoft.com/office/drawing/2014/main" id="{7C757395-7B6F-0BDC-B11F-C032B4FCA80B}"/>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36" name="Google Shape;153;p12">
              <a:extLst>
                <a:ext uri="{FF2B5EF4-FFF2-40B4-BE49-F238E27FC236}">
                  <a16:creationId xmlns:a16="http://schemas.microsoft.com/office/drawing/2014/main" id="{7C3CA5D5-87E1-FA6B-73BC-5A9BE34DEF48}"/>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37" name="Google Shape;154;p12">
              <a:extLst>
                <a:ext uri="{FF2B5EF4-FFF2-40B4-BE49-F238E27FC236}">
                  <a16:creationId xmlns:a16="http://schemas.microsoft.com/office/drawing/2014/main" id="{DBD12AD0-F0F7-0358-BF37-862AF50EA97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46" name="Hexagon 45">
            <a:extLst>
              <a:ext uri="{FF2B5EF4-FFF2-40B4-BE49-F238E27FC236}">
                <a16:creationId xmlns:a16="http://schemas.microsoft.com/office/drawing/2014/main" id="{34442238-3D63-AD4F-8EB3-1EACB13673C6}"/>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7" name="Hexagon 46">
            <a:extLst>
              <a:ext uri="{FF2B5EF4-FFF2-40B4-BE49-F238E27FC236}">
                <a16:creationId xmlns:a16="http://schemas.microsoft.com/office/drawing/2014/main" id="{F7CB342E-7BFD-9F0E-CDBB-0A10B87B97D2}"/>
              </a:ext>
            </a:extLst>
          </p:cNvPr>
          <p:cNvSpPr/>
          <p:nvPr/>
        </p:nvSpPr>
        <p:spPr>
          <a:xfrm rot="1782986">
            <a:off x="286724" y="76395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8" name="Hexagon 47">
            <a:extLst>
              <a:ext uri="{FF2B5EF4-FFF2-40B4-BE49-F238E27FC236}">
                <a16:creationId xmlns:a16="http://schemas.microsoft.com/office/drawing/2014/main" id="{620CCC6E-E0D1-1EA0-5F36-6556F56188DF}"/>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9" name="Hexagon 48">
            <a:extLst>
              <a:ext uri="{FF2B5EF4-FFF2-40B4-BE49-F238E27FC236}">
                <a16:creationId xmlns:a16="http://schemas.microsoft.com/office/drawing/2014/main" id="{B914A4D5-3B72-7414-0693-2CD2720CFAB1}"/>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0" name="Hexagon 49">
            <a:extLst>
              <a:ext uri="{FF2B5EF4-FFF2-40B4-BE49-F238E27FC236}">
                <a16:creationId xmlns:a16="http://schemas.microsoft.com/office/drawing/2014/main" id="{ABB136CB-DD46-3C75-EEE9-BCBB67C5782C}"/>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3" name="TextBox 52">
            <a:extLst>
              <a:ext uri="{FF2B5EF4-FFF2-40B4-BE49-F238E27FC236}">
                <a16:creationId xmlns:a16="http://schemas.microsoft.com/office/drawing/2014/main" id="{E4D81E91-BBB5-A253-F4D0-52AAF163415D}"/>
              </a:ext>
            </a:extLst>
          </p:cNvPr>
          <p:cNvSpPr txBox="1"/>
          <p:nvPr/>
        </p:nvSpPr>
        <p:spPr>
          <a:xfrm>
            <a:off x="996287" y="4759665"/>
            <a:ext cx="5254042" cy="261610"/>
          </a:xfrm>
          <a:prstGeom prst="rect">
            <a:avLst/>
          </a:prstGeom>
          <a:noFill/>
        </p:spPr>
        <p:txBody>
          <a:bodyPr wrap="square" rtlCol="0">
            <a:spAutoFit/>
          </a:bodyPr>
          <a:lstStyle/>
          <a:p>
            <a:pPr algn="r" rtl="1"/>
            <a:r>
              <a:rPr lang="ar-SA" sz="1100" b="1" dirty="0">
                <a:latin typeface="Calibri" panose="020F0502020204030204" pitchFamily="34" charset="0"/>
                <a:cs typeface="Calibri" panose="020F0502020204030204" pitchFamily="34" charset="0"/>
              </a:rPr>
              <a:t>التأمل بخصوص تدريب المستوى الأول </a:t>
            </a:r>
            <a:endParaRPr lang="en-US" sz="1100" b="1" spc="300" dirty="0">
              <a:solidFill>
                <a:schemeClr val="tx1"/>
              </a:solidFill>
              <a:latin typeface="Calibri" panose="020F0502020204030204" pitchFamily="34" charset="0"/>
              <a:cs typeface="Calibri" panose="020F0502020204030204" pitchFamily="34" charset="0"/>
            </a:endParaRPr>
          </a:p>
        </p:txBody>
      </p:sp>
      <p:graphicFrame>
        <p:nvGraphicFramePr>
          <p:cNvPr id="54" name="Table 3">
            <a:extLst>
              <a:ext uri="{FF2B5EF4-FFF2-40B4-BE49-F238E27FC236}">
                <a16:creationId xmlns:a16="http://schemas.microsoft.com/office/drawing/2014/main" id="{147E663F-6266-7B90-FE27-8A729C22143E}"/>
              </a:ext>
            </a:extLst>
          </p:cNvPr>
          <p:cNvGraphicFramePr>
            <a:graphicFrameLocks noGrp="1"/>
          </p:cNvGraphicFramePr>
          <p:nvPr>
            <p:extLst>
              <p:ext uri="{D42A27DB-BD31-4B8C-83A1-F6EECF244321}">
                <p14:modId xmlns:p14="http://schemas.microsoft.com/office/powerpoint/2010/main" val="3655097156"/>
              </p:ext>
            </p:extLst>
          </p:nvPr>
        </p:nvGraphicFramePr>
        <p:xfrm>
          <a:off x="986129" y="5267439"/>
          <a:ext cx="5254041" cy="3782430"/>
        </p:xfrm>
        <a:graphic>
          <a:graphicData uri="http://schemas.openxmlformats.org/drawingml/2006/table">
            <a:tbl>
              <a:tblPr firstRow="1" bandRow="1">
                <a:tableStyleId>{5940675A-B579-460E-94D1-54222C63F5DA}</a:tableStyleId>
              </a:tblPr>
              <a:tblGrid>
                <a:gridCol w="2644577">
                  <a:extLst>
                    <a:ext uri="{9D8B030D-6E8A-4147-A177-3AD203B41FA5}">
                      <a16:colId xmlns:a16="http://schemas.microsoft.com/office/drawing/2014/main" val="1779201371"/>
                    </a:ext>
                  </a:extLst>
                </a:gridCol>
                <a:gridCol w="2609464">
                  <a:extLst>
                    <a:ext uri="{9D8B030D-6E8A-4147-A177-3AD203B41FA5}">
                      <a16:colId xmlns:a16="http://schemas.microsoft.com/office/drawing/2014/main" val="2993327383"/>
                    </a:ext>
                  </a:extLst>
                </a:gridCol>
              </a:tblGrid>
              <a:tr h="409746">
                <a:tc>
                  <a:txBody>
                    <a:bodyPr/>
                    <a:lstStyle/>
                    <a:p>
                      <a:pPr marL="0" indent="0" algn="r" rtl="1">
                        <a:buNone/>
                      </a:pPr>
                      <a:r>
                        <a:rPr lang="ar-SA" sz="1100" b="1" dirty="0">
                          <a:latin typeface="Calibri" panose="020F0502020204030204" pitchFamily="34" charset="0"/>
                          <a:ea typeface="Open Sans" panose="020B0606030504020204" pitchFamily="34" charset="0"/>
                          <a:cs typeface="Calibri" panose="020F0502020204030204" pitchFamily="34" charset="0"/>
                        </a:rPr>
                        <a:t>أقل فائدة</a:t>
                      </a:r>
                      <a:endParaRPr lang="en-GB" sz="1100" b="1" dirty="0">
                        <a:latin typeface="Calibri" panose="020F0502020204030204" pitchFamily="34" charset="0"/>
                        <a:ea typeface="Open Sans" panose="020B0606030504020204" pitchFamily="34" charset="0"/>
                        <a:cs typeface="Calibri" panose="020F0502020204030204"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rtl="1"/>
                      <a:r>
                        <a:rPr lang="ar-SA" sz="1100" b="1" dirty="0">
                          <a:solidFill>
                            <a:schemeClr val="tx1"/>
                          </a:solidFill>
                          <a:latin typeface="Calibri" panose="020F0502020204030204" pitchFamily="34" charset="0"/>
                          <a:cs typeface="Calibri" panose="020F0502020204030204" pitchFamily="34" charset="0"/>
                        </a:rPr>
                        <a:t>مفيد</a:t>
                      </a:r>
                      <a:endParaRPr lang="en-BE" sz="1100" b="1">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24227811"/>
                  </a:ext>
                </a:extLst>
              </a:tr>
              <a:tr h="843171">
                <a:tc>
                  <a:txBody>
                    <a:bodyPr/>
                    <a:lstStyle/>
                    <a:p>
                      <a:pPr algn="r" rtl="1"/>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5280383"/>
                  </a:ext>
                </a:extLst>
              </a:tr>
              <a:tr h="843171">
                <a:tc>
                  <a:txBody>
                    <a:bodyPr/>
                    <a:lstStyle/>
                    <a:p>
                      <a:pPr algn="r" rtl="1"/>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675584"/>
                  </a:ext>
                </a:extLst>
              </a:tr>
              <a:tr h="843171">
                <a:tc>
                  <a:txBody>
                    <a:bodyPr/>
                    <a:lstStyle/>
                    <a:p>
                      <a:pPr algn="r" rtl="1"/>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239259"/>
                  </a:ext>
                </a:extLst>
              </a:tr>
              <a:tr h="843171">
                <a:tc>
                  <a:txBody>
                    <a:bodyPr/>
                    <a:lstStyle/>
                    <a:p>
                      <a:pPr algn="r" rtl="1"/>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74784"/>
                  </a:ext>
                </a:extLst>
              </a:tr>
            </a:tbl>
          </a:graphicData>
        </a:graphic>
      </p:graphicFrame>
    </p:spTree>
    <p:extLst>
      <p:ext uri="{BB962C8B-B14F-4D97-AF65-F5344CB8AC3E}">
        <p14:creationId xmlns:p14="http://schemas.microsoft.com/office/powerpoint/2010/main" val="2038630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BE9575E2-5118-5206-6962-2E8F19C518BE}"/>
              </a:ext>
            </a:extLst>
          </p:cNvPr>
          <p:cNvSpPr/>
          <p:nvPr/>
        </p:nvSpPr>
        <p:spPr>
          <a:xfrm rot="1782986">
            <a:off x="-1328855" y="5145441"/>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Hexagon 5">
            <a:extLst>
              <a:ext uri="{FF2B5EF4-FFF2-40B4-BE49-F238E27FC236}">
                <a16:creationId xmlns:a16="http://schemas.microsoft.com/office/drawing/2014/main" id="{EB77213C-6B51-8ACC-BDA1-9C18E7EB82B2}"/>
              </a:ext>
            </a:extLst>
          </p:cNvPr>
          <p:cNvSpPr/>
          <p:nvPr/>
        </p:nvSpPr>
        <p:spPr>
          <a:xfrm rot="1782986">
            <a:off x="4678406" y="654853"/>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Rectangle 6">
            <a:extLst>
              <a:ext uri="{FF2B5EF4-FFF2-40B4-BE49-F238E27FC236}">
                <a16:creationId xmlns:a16="http://schemas.microsoft.com/office/drawing/2014/main" id="{7C4A7E1C-17BC-4F78-5C83-427B3436207A}"/>
              </a:ext>
            </a:extLst>
          </p:cNvPr>
          <p:cNvSpPr/>
          <p:nvPr/>
        </p:nvSpPr>
        <p:spPr>
          <a:xfrm>
            <a:off x="2501900" y="2149381"/>
            <a:ext cx="3745466" cy="107118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TextBox 7">
            <a:extLst>
              <a:ext uri="{FF2B5EF4-FFF2-40B4-BE49-F238E27FC236}">
                <a16:creationId xmlns:a16="http://schemas.microsoft.com/office/drawing/2014/main" id="{E1308E49-8696-5D91-E1B4-9F5DE3FD2585}"/>
              </a:ext>
            </a:extLst>
          </p:cNvPr>
          <p:cNvSpPr txBox="1"/>
          <p:nvPr/>
        </p:nvSpPr>
        <p:spPr>
          <a:xfrm>
            <a:off x="993324" y="1696523"/>
            <a:ext cx="5264812" cy="261610"/>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يرجى مراجعة أهداف التعلم وكتابة ت</a:t>
            </a:r>
            <a:r>
              <a:rPr lang="ar-SA" sz="1100" b="1" dirty="0">
                <a:latin typeface="Calibri" panose="020F0502020204030204" pitchFamily="34" charset="0"/>
                <a:cs typeface="Calibri" panose="020F0502020204030204" pitchFamily="34" charset="0"/>
              </a:rPr>
              <a:t>أمل</a:t>
            </a:r>
            <a:r>
              <a:rPr lang="en-US" sz="1100" b="1" dirty="0">
                <a:latin typeface="Calibri" panose="020F0502020204030204" pitchFamily="34" charset="0"/>
                <a:cs typeface="Calibri" panose="020F0502020204030204" pitchFamily="34" charset="0"/>
              </a:rPr>
              <a:t>ك في مربع النص</a:t>
            </a:r>
            <a:r>
              <a:rPr lang="en-US" sz="1100" b="1" dirty="0"/>
              <a:t>.</a:t>
            </a:r>
          </a:p>
        </p:txBody>
      </p:sp>
      <p:sp>
        <p:nvSpPr>
          <p:cNvPr id="9" name="TextBox 8">
            <a:extLst>
              <a:ext uri="{FF2B5EF4-FFF2-40B4-BE49-F238E27FC236}">
                <a16:creationId xmlns:a16="http://schemas.microsoft.com/office/drawing/2014/main" id="{FE5310D2-E556-B810-D247-8DD03A7D8D41}"/>
              </a:ext>
            </a:extLst>
          </p:cNvPr>
          <p:cNvSpPr txBox="1"/>
          <p:nvPr/>
        </p:nvSpPr>
        <p:spPr>
          <a:xfrm>
            <a:off x="993326" y="2107349"/>
            <a:ext cx="1321602"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تشعر بالثقة في تحقيقها؟</a:t>
            </a:r>
          </a:p>
        </p:txBody>
      </p:sp>
      <p:sp>
        <p:nvSpPr>
          <p:cNvPr id="10" name="Rectangle 9">
            <a:extLst>
              <a:ext uri="{FF2B5EF4-FFF2-40B4-BE49-F238E27FC236}">
                <a16:creationId xmlns:a16="http://schemas.microsoft.com/office/drawing/2014/main" id="{A54C6C00-F0EC-26A5-3E51-594CF2310BAE}"/>
              </a:ext>
            </a:extLst>
          </p:cNvPr>
          <p:cNvSpPr/>
          <p:nvPr/>
        </p:nvSpPr>
        <p:spPr>
          <a:xfrm>
            <a:off x="2501900" y="3398040"/>
            <a:ext cx="3745466" cy="111893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TextBox 10">
            <a:extLst>
              <a:ext uri="{FF2B5EF4-FFF2-40B4-BE49-F238E27FC236}">
                <a16:creationId xmlns:a16="http://schemas.microsoft.com/office/drawing/2014/main" id="{80C17480-A43D-9DBB-25D4-EAE8B7447DDA}"/>
              </a:ext>
            </a:extLst>
          </p:cNvPr>
          <p:cNvSpPr txBox="1"/>
          <p:nvPr/>
        </p:nvSpPr>
        <p:spPr>
          <a:xfrm>
            <a:off x="1007471" y="3413814"/>
            <a:ext cx="1309210" cy="858866"/>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ستحتاج إلى مزيد من المعلومات أو الممارسة أو الدعم؟</a:t>
            </a:r>
          </a:p>
        </p:txBody>
      </p:sp>
      <p:sp>
        <p:nvSpPr>
          <p:cNvPr id="12" name="TextBox 11">
            <a:extLst>
              <a:ext uri="{FF2B5EF4-FFF2-40B4-BE49-F238E27FC236}">
                <a16:creationId xmlns:a16="http://schemas.microsoft.com/office/drawing/2014/main" id="{E3BE98E6-D079-5FAB-465B-1EDF13CEDEE7}"/>
              </a:ext>
            </a:extLst>
          </p:cNvPr>
          <p:cNvSpPr txBox="1"/>
          <p:nvPr/>
        </p:nvSpPr>
        <p:spPr>
          <a:xfrm>
            <a:off x="993324" y="1264346"/>
            <a:ext cx="5254042" cy="276999"/>
          </a:xfrm>
          <a:prstGeom prst="rect">
            <a:avLst/>
          </a:prstGeom>
          <a:noFill/>
        </p:spPr>
        <p:txBody>
          <a:bodyPr wrap="square" rtlCol="0">
            <a:spAutoFit/>
          </a:bodyPr>
          <a:lstStyle/>
          <a:p>
            <a:pPr algn="r" rtl="1"/>
            <a:r>
              <a:rPr lang="en-US" sz="1200" b="1" dirty="0">
                <a:latin typeface="Calibri" panose="020F0502020204030204" pitchFamily="34" charset="0"/>
                <a:cs typeface="Calibri" panose="020F0502020204030204" pitchFamily="34" charset="0"/>
              </a:rPr>
              <a:t>أهداف التعلم</a:t>
            </a:r>
            <a:endParaRPr lang="en-US" sz="1200" b="1" spc="300" dirty="0">
              <a:solidFill>
                <a:schemeClr val="tx1"/>
              </a:solidFill>
            </a:endParaRPr>
          </a:p>
        </p:txBody>
      </p:sp>
      <p:sp>
        <p:nvSpPr>
          <p:cNvPr id="13" name="TextBox 12">
            <a:extLst>
              <a:ext uri="{FF2B5EF4-FFF2-40B4-BE49-F238E27FC236}">
                <a16:creationId xmlns:a16="http://schemas.microsoft.com/office/drawing/2014/main" id="{E47CBA2E-32B1-9F61-FF6C-C722D24E44E1}"/>
              </a:ext>
            </a:extLst>
          </p:cNvPr>
          <p:cNvSpPr txBox="1"/>
          <p:nvPr/>
        </p:nvSpPr>
        <p:spPr>
          <a:xfrm>
            <a:off x="996286" y="713169"/>
            <a:ext cx="5264813"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الجلسة </a:t>
            </a:r>
            <a:r>
              <a:rPr lang="ar-SA" sz="1400" b="1" spc="300" dirty="0">
                <a:solidFill>
                  <a:schemeClr val="bg1"/>
                </a:solidFill>
                <a:highlight>
                  <a:srgbClr val="1D8CC8"/>
                </a:highlight>
                <a:latin typeface="Calibri"/>
                <a:ea typeface="Calibri"/>
                <a:cs typeface="Calibri"/>
                <a:sym typeface="Calibri"/>
              </a:rPr>
              <a:t>٥</a:t>
            </a:r>
            <a:r>
              <a:rPr lang="en-US" sz="1400" b="1" spc="300" dirty="0">
                <a:solidFill>
                  <a:schemeClr val="bg1"/>
                </a:solidFill>
                <a:highlight>
                  <a:srgbClr val="1D8CC8"/>
                </a:highlight>
                <a:latin typeface="Calibri"/>
                <a:ea typeface="Calibri"/>
                <a:cs typeface="Calibri"/>
                <a:sym typeface="Calibri"/>
              </a:rPr>
              <a:t>: إغلاق الوحدة</a:t>
            </a:r>
          </a:p>
        </p:txBody>
      </p:sp>
      <p:sp>
        <p:nvSpPr>
          <p:cNvPr id="14" name="TextBox 13">
            <a:extLst>
              <a:ext uri="{FF2B5EF4-FFF2-40B4-BE49-F238E27FC236}">
                <a16:creationId xmlns:a16="http://schemas.microsoft.com/office/drawing/2014/main" id="{084BBA26-9229-031E-74C1-B2A2DAF3A869}"/>
              </a:ext>
            </a:extLst>
          </p:cNvPr>
          <p:cNvSpPr txBox="1"/>
          <p:nvPr/>
        </p:nvSpPr>
        <p:spPr>
          <a:xfrm>
            <a:off x="993324" y="5187134"/>
            <a:ext cx="5254042" cy="276999"/>
          </a:xfrm>
          <a:prstGeom prst="rect">
            <a:avLst/>
          </a:prstGeom>
          <a:noFill/>
        </p:spPr>
        <p:txBody>
          <a:bodyPr wrap="square" rtlCol="0">
            <a:spAutoFit/>
          </a:bodyPr>
          <a:lstStyle/>
          <a:p>
            <a:pPr algn="r" rtl="1"/>
            <a:r>
              <a:rPr lang="ar-SA" sz="1200" b="1" dirty="0">
                <a:latin typeface="Calibri" panose="020F0502020204030204" pitchFamily="34" charset="0"/>
                <a:cs typeface="Calibri" panose="020F0502020204030204" pitchFamily="34" charset="0"/>
              </a:rPr>
              <a:t>التأمل</a:t>
            </a:r>
            <a:endParaRPr lang="en-US" sz="1200" b="1" spc="300" dirty="0">
              <a:solidFill>
                <a:schemeClr val="tx1"/>
              </a:solidFill>
            </a:endParaRPr>
          </a:p>
        </p:txBody>
      </p:sp>
      <p:sp>
        <p:nvSpPr>
          <p:cNvPr id="15" name="Rectangle 14">
            <a:extLst>
              <a:ext uri="{FF2B5EF4-FFF2-40B4-BE49-F238E27FC236}">
                <a16:creationId xmlns:a16="http://schemas.microsoft.com/office/drawing/2014/main" id="{EFC08F1F-5F4C-D7B7-1753-F68E3E0549B9}"/>
              </a:ext>
            </a:extLst>
          </p:cNvPr>
          <p:cNvSpPr/>
          <p:nvPr/>
        </p:nvSpPr>
        <p:spPr>
          <a:xfrm>
            <a:off x="2501900" y="5633117"/>
            <a:ext cx="3745466" cy="939353"/>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TextBox 15">
            <a:extLst>
              <a:ext uri="{FF2B5EF4-FFF2-40B4-BE49-F238E27FC236}">
                <a16:creationId xmlns:a16="http://schemas.microsoft.com/office/drawing/2014/main" id="{EE9CBD0C-B648-22B5-E17A-BDB441341991}"/>
              </a:ext>
            </a:extLst>
          </p:cNvPr>
          <p:cNvSpPr txBox="1"/>
          <p:nvPr/>
        </p:nvSpPr>
        <p:spPr>
          <a:xfrm>
            <a:off x="993326" y="5628588"/>
            <a:ext cx="1321602" cy="351035"/>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 فاجأك؟</a:t>
            </a:r>
          </a:p>
        </p:txBody>
      </p:sp>
      <p:sp>
        <p:nvSpPr>
          <p:cNvPr id="17" name="Rectangle 16">
            <a:extLst>
              <a:ext uri="{FF2B5EF4-FFF2-40B4-BE49-F238E27FC236}">
                <a16:creationId xmlns:a16="http://schemas.microsoft.com/office/drawing/2014/main" id="{B6F916A0-CE75-E6B3-5C14-911111171B39}"/>
              </a:ext>
            </a:extLst>
          </p:cNvPr>
          <p:cNvSpPr/>
          <p:nvPr/>
        </p:nvSpPr>
        <p:spPr>
          <a:xfrm>
            <a:off x="2501900" y="6753342"/>
            <a:ext cx="3745466" cy="9812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8" name="TextBox 17">
            <a:extLst>
              <a:ext uri="{FF2B5EF4-FFF2-40B4-BE49-F238E27FC236}">
                <a16:creationId xmlns:a16="http://schemas.microsoft.com/office/drawing/2014/main" id="{011200C8-4659-4A91-E05C-62EB743ACF37}"/>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a:t>
            </a:r>
            <a:r>
              <a:rPr lang="ar-SA" sz="1100" dirty="0">
                <a:latin typeface="Calibri" panose="020F0502020204030204" pitchFamily="34" charset="0"/>
                <a:cs typeface="Calibri" panose="020F0502020204030204" pitchFamily="34" charset="0"/>
              </a:rPr>
              <a:t> كان</a:t>
            </a:r>
            <a:r>
              <a:rPr lang="en-US" sz="1100" dirty="0">
                <a:latin typeface="Calibri" panose="020F0502020204030204" pitchFamily="34" charset="0"/>
                <a:cs typeface="Calibri" panose="020F0502020204030204" pitchFamily="34" charset="0"/>
              </a:rPr>
              <a:t> تحد</a:t>
            </a:r>
            <a:r>
              <a:rPr lang="ar-SA" sz="1100" dirty="0">
                <a:latin typeface="Calibri" panose="020F0502020204030204" pitchFamily="34" charset="0"/>
                <a:cs typeface="Calibri" panose="020F0502020204030204" pitchFamily="34" charset="0"/>
              </a:rPr>
              <a:t>ياً بالنسبة لك</a:t>
            </a:r>
            <a:r>
              <a:rPr lang="en-US" sz="1100" dirty="0">
                <a:latin typeface="Calibri" panose="020F0502020204030204" pitchFamily="34" charset="0"/>
                <a:cs typeface="Calibri" panose="020F0502020204030204" pitchFamily="34" charset="0"/>
              </a:rPr>
              <a:t>؟</a:t>
            </a:r>
          </a:p>
        </p:txBody>
      </p:sp>
      <p:sp>
        <p:nvSpPr>
          <p:cNvPr id="19" name="Rectangle 18">
            <a:extLst>
              <a:ext uri="{FF2B5EF4-FFF2-40B4-BE49-F238E27FC236}">
                <a16:creationId xmlns:a16="http://schemas.microsoft.com/office/drawing/2014/main" id="{3061001D-D01A-0707-0589-7A911472EC34}"/>
              </a:ext>
            </a:extLst>
          </p:cNvPr>
          <p:cNvSpPr/>
          <p:nvPr/>
        </p:nvSpPr>
        <p:spPr>
          <a:xfrm>
            <a:off x="2501900" y="7928131"/>
            <a:ext cx="3745466" cy="9812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TextBox 19">
            <a:extLst>
              <a:ext uri="{FF2B5EF4-FFF2-40B4-BE49-F238E27FC236}">
                <a16:creationId xmlns:a16="http://schemas.microsoft.com/office/drawing/2014/main" id="{BF17F69F-8502-4252-21DF-DDF0218FF58D}"/>
              </a:ext>
            </a:extLst>
          </p:cNvPr>
          <p:cNvSpPr txBox="1"/>
          <p:nvPr/>
        </p:nvSpPr>
        <p:spPr>
          <a:xfrm>
            <a:off x="1007471" y="792813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ماذا كنت ترغب في معرفة المزيد عنه؟</a:t>
            </a:r>
          </a:p>
        </p:txBody>
      </p:sp>
      <p:sp>
        <p:nvSpPr>
          <p:cNvPr id="21" name="Hexagon 20">
            <a:extLst>
              <a:ext uri="{FF2B5EF4-FFF2-40B4-BE49-F238E27FC236}">
                <a16:creationId xmlns:a16="http://schemas.microsoft.com/office/drawing/2014/main" id="{4BEC940F-F58F-796F-0332-8F688DF33960}"/>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2" name="Hexagon 21">
            <a:extLst>
              <a:ext uri="{FF2B5EF4-FFF2-40B4-BE49-F238E27FC236}">
                <a16:creationId xmlns:a16="http://schemas.microsoft.com/office/drawing/2014/main" id="{03E3DC95-C1FA-0C88-1F01-65560A0B0BC0}"/>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3" name="Hexagon 22">
            <a:extLst>
              <a:ext uri="{FF2B5EF4-FFF2-40B4-BE49-F238E27FC236}">
                <a16:creationId xmlns:a16="http://schemas.microsoft.com/office/drawing/2014/main" id="{9E54D8E1-32A3-8B8E-3775-D957A26BEBD1}"/>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Hexagon 23">
            <a:extLst>
              <a:ext uri="{FF2B5EF4-FFF2-40B4-BE49-F238E27FC236}">
                <a16:creationId xmlns:a16="http://schemas.microsoft.com/office/drawing/2014/main" id="{2306CE1B-04EE-19F6-D689-AE99A41E2464}"/>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5" name="Hexagon 24">
            <a:extLst>
              <a:ext uri="{FF2B5EF4-FFF2-40B4-BE49-F238E27FC236}">
                <a16:creationId xmlns:a16="http://schemas.microsoft.com/office/drawing/2014/main" id="{6C838360-722C-C1ED-38D8-2AACEFED6DD3}"/>
              </a:ext>
            </a:extLst>
          </p:cNvPr>
          <p:cNvSpPr/>
          <p:nvPr/>
        </p:nvSpPr>
        <p:spPr>
          <a:xfrm rot="1782986">
            <a:off x="286724" y="215249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3056859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B17A05-5160-3F1D-6F5D-CEFC4F447144}"/>
              </a:ext>
            </a:extLst>
          </p:cNvPr>
          <p:cNvSpPr/>
          <p:nvPr/>
        </p:nvSpPr>
        <p:spPr>
          <a:xfrm>
            <a:off x="0" y="0"/>
            <a:ext cx="6858000" cy="33147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TextBox 5">
            <a:extLst>
              <a:ext uri="{FF2B5EF4-FFF2-40B4-BE49-F238E27FC236}">
                <a16:creationId xmlns:a16="http://schemas.microsoft.com/office/drawing/2014/main" id="{D538EB5D-BDBC-449C-4D32-9E96742D7F80}"/>
              </a:ext>
            </a:extLst>
          </p:cNvPr>
          <p:cNvSpPr txBox="1"/>
          <p:nvPr/>
        </p:nvSpPr>
        <p:spPr>
          <a:xfrm>
            <a:off x="752439" y="4817751"/>
            <a:ext cx="5061022" cy="2739211"/>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300" normalizeH="0" baseline="0" noProof="0" dirty="0">
                <a:ln>
                  <a:noFill/>
                </a:ln>
                <a:solidFill>
                  <a:schemeClr val="accent3">
                    <a:lumMod val="75000"/>
                  </a:schemeClr>
                </a:solidFill>
                <a:effectLst/>
                <a:uLnTx/>
                <a:uFillTx/>
                <a:latin typeface="Calibri" panose="020F0502020204030204" pitchFamily="34" charset="0"/>
                <a:cs typeface="Calibri" panose="020F0502020204030204" pitchFamily="34" charset="0"/>
              </a:rPr>
              <a:t>الوحدة </a:t>
            </a:r>
            <a:r>
              <a:rPr kumimoji="0" lang="ar-SA" sz="2000" b="1" i="0" u="none" strike="noStrike" kern="1200" cap="none" spc="300" normalizeH="0" baseline="0" noProof="0" dirty="0">
                <a:ln>
                  <a:noFill/>
                </a:ln>
                <a:solidFill>
                  <a:schemeClr val="accent3">
                    <a:lumMod val="75000"/>
                  </a:schemeClr>
                </a:solidFill>
                <a:effectLst/>
                <a:uLnTx/>
                <a:uFillTx/>
                <a:latin typeface="Calibri" panose="020F0502020204030204" pitchFamily="34" charset="0"/>
                <a:cs typeface="Calibri" panose="020F0502020204030204" pitchFamily="34" charset="0"/>
              </a:rPr>
              <a:t>٤</a:t>
            </a:r>
            <a:endParaRPr kumimoji="0" lang="en-US" sz="2000" b="1" i="0" u="none" strike="noStrike" kern="1200" cap="none" spc="300" normalizeH="0" baseline="0" noProof="0" dirty="0">
              <a:ln>
                <a:noFill/>
              </a:ln>
              <a:solidFill>
                <a:schemeClr val="accent3">
                  <a:lumMod val="75000"/>
                </a:schemeClr>
              </a:solidFill>
              <a:effectLst/>
              <a:uLnTx/>
              <a:uFillTx/>
              <a:latin typeface="Calibri" panose="020F0502020204030204" pitchFamily="34" charset="0"/>
              <a:cs typeface="Calibri" panose="020F050202020403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en-US" sz="2000" b="1" spc="300" dirty="0">
                <a:solidFill>
                  <a:schemeClr val="accent3">
                    <a:lumMod val="75000"/>
                  </a:schemeClr>
                </a:solidFill>
                <a:latin typeface="Garamond" panose="02020404030301010803" pitchFamily="18" charset="0"/>
              </a:rPr>
              <a:t> </a:t>
            </a:r>
            <a:endParaRPr lang="en-US" sz="4400" b="1" dirty="0">
              <a:solidFill>
                <a:schemeClr val="accent3">
                  <a:lumMod val="75000"/>
                </a:schemeClr>
              </a:solidFill>
              <a:latin typeface="Garamond" panose="02020404030301010803" pitchFamily="18" charset="0"/>
            </a:endParaRPr>
          </a:p>
          <a:p>
            <a:pPr algn="r" rtl="1"/>
            <a:r>
              <a:rPr lang="en-CA" sz="4400" b="1" dirty="0">
                <a:solidFill>
                  <a:schemeClr val="accent3">
                    <a:lumMod val="75000"/>
                  </a:schemeClr>
                </a:solidFill>
                <a:latin typeface="Calibri" panose="020F0502020204030204" pitchFamily="34" charset="0"/>
                <a:cs typeface="Calibri" panose="020F0502020204030204" pitchFamily="34" charset="0"/>
              </a:rPr>
              <a:t>كفاءات ال</a:t>
            </a:r>
            <a:r>
              <a:rPr lang="ar-SA" sz="4400" b="1" dirty="0">
                <a:solidFill>
                  <a:schemeClr val="accent3">
                    <a:lumMod val="75000"/>
                  </a:schemeClr>
                </a:solidFill>
                <a:latin typeface="Calibri" panose="020F0502020204030204" pitchFamily="34" charset="0"/>
                <a:cs typeface="Calibri" panose="020F0502020204030204" pitchFamily="34" charset="0"/>
              </a:rPr>
              <a:t>تواصل</a:t>
            </a:r>
            <a:r>
              <a:rPr lang="en-CA" sz="4400" b="1" dirty="0">
                <a:solidFill>
                  <a:schemeClr val="accent3">
                    <a:lumMod val="75000"/>
                  </a:schemeClr>
                </a:solidFill>
                <a:latin typeface="Calibri" panose="020F0502020204030204" pitchFamily="34" charset="0"/>
                <a:cs typeface="Calibri" panose="020F0502020204030204" pitchFamily="34" charset="0"/>
              </a:rPr>
              <a:t> و </a:t>
            </a:r>
            <a:r>
              <a:rPr lang="ar-SA" sz="4400" b="1" dirty="0">
                <a:solidFill>
                  <a:schemeClr val="accent3">
                    <a:lumMod val="75000"/>
                  </a:schemeClr>
                </a:solidFill>
                <a:latin typeface="Calibri" panose="020F0502020204030204" pitchFamily="34" charset="0"/>
                <a:cs typeface="Calibri" panose="020F0502020204030204" pitchFamily="34" charset="0"/>
              </a:rPr>
              <a:t>الصحة النفسية و الدعم النفسي الاجتماعي</a:t>
            </a:r>
            <a:endParaRPr lang="en-CA" sz="4400" b="1" dirty="0">
              <a:solidFill>
                <a:schemeClr val="accent3">
                  <a:lumMod val="75000"/>
                </a:schemeClr>
              </a:solidFill>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C1942F81-C4C4-B615-20BC-06805E5A0CD4}"/>
              </a:ext>
            </a:extLst>
          </p:cNvPr>
          <p:cNvGrpSpPr/>
          <p:nvPr/>
        </p:nvGrpSpPr>
        <p:grpSpPr>
          <a:xfrm>
            <a:off x="500141" y="2100031"/>
            <a:ext cx="2348803" cy="2274262"/>
            <a:chOff x="7418569" y="901762"/>
            <a:chExt cx="1142910" cy="1106639"/>
          </a:xfrm>
        </p:grpSpPr>
        <p:sp>
          <p:nvSpPr>
            <p:cNvPr id="11" name="Hexagon 10">
              <a:extLst>
                <a:ext uri="{FF2B5EF4-FFF2-40B4-BE49-F238E27FC236}">
                  <a16:creationId xmlns:a16="http://schemas.microsoft.com/office/drawing/2014/main" id="{A123E7D5-632F-3710-44A8-BC8B32827CD7}"/>
                </a:ext>
              </a:extLst>
            </p:cNvPr>
            <p:cNvSpPr/>
            <p:nvPr/>
          </p:nvSpPr>
          <p:spPr>
            <a:xfrm rot="1782986">
              <a:off x="7418569" y="901762"/>
              <a:ext cx="1142910" cy="985264"/>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12" name="Group 11">
              <a:extLst>
                <a:ext uri="{FF2B5EF4-FFF2-40B4-BE49-F238E27FC236}">
                  <a16:creationId xmlns:a16="http://schemas.microsoft.com/office/drawing/2014/main" id="{69241E58-AC49-F6E1-F556-199B1FFC0C90}"/>
                </a:ext>
              </a:extLst>
            </p:cNvPr>
            <p:cNvGrpSpPr/>
            <p:nvPr/>
          </p:nvGrpSpPr>
          <p:grpSpPr>
            <a:xfrm>
              <a:off x="7728977" y="1124962"/>
              <a:ext cx="694936" cy="883439"/>
              <a:chOff x="5532029" y="1778008"/>
              <a:chExt cx="1463806" cy="1860868"/>
            </a:xfrm>
            <a:solidFill>
              <a:schemeClr val="bg1"/>
            </a:solidFill>
          </p:grpSpPr>
          <p:grpSp>
            <p:nvGrpSpPr>
              <p:cNvPr id="13" name="Group 12">
                <a:extLst>
                  <a:ext uri="{FF2B5EF4-FFF2-40B4-BE49-F238E27FC236}">
                    <a16:creationId xmlns:a16="http://schemas.microsoft.com/office/drawing/2014/main" id="{4EB1F64E-90BA-9B99-3DF1-1F8E160B0E45}"/>
                  </a:ext>
                </a:extLst>
              </p:cNvPr>
              <p:cNvGrpSpPr/>
              <p:nvPr/>
            </p:nvGrpSpPr>
            <p:grpSpPr>
              <a:xfrm>
                <a:off x="5532029" y="1778008"/>
                <a:ext cx="723055" cy="1860868"/>
                <a:chOff x="2068313" y="2482622"/>
                <a:chExt cx="376359" cy="968604"/>
              </a:xfrm>
              <a:grpFill/>
            </p:grpSpPr>
            <p:sp>
              <p:nvSpPr>
                <p:cNvPr id="15" name="Round Same Side Corner Rectangle 23">
                  <a:extLst>
                    <a:ext uri="{FF2B5EF4-FFF2-40B4-BE49-F238E27FC236}">
                      <a16:creationId xmlns:a16="http://schemas.microsoft.com/office/drawing/2014/main" id="{D2EAB2C9-B2C8-1763-4FC8-5D1C518325B3}"/>
                    </a:ext>
                  </a:extLst>
                </p:cNvPr>
                <p:cNvSpPr/>
                <p:nvPr/>
              </p:nvSpPr>
              <p:spPr>
                <a:xfrm>
                  <a:off x="2071073" y="2923618"/>
                  <a:ext cx="372129" cy="52760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Oval 15">
                  <a:extLst>
                    <a:ext uri="{FF2B5EF4-FFF2-40B4-BE49-F238E27FC236}">
                      <a16:creationId xmlns:a16="http://schemas.microsoft.com/office/drawing/2014/main" id="{E2B7064B-8BF5-FA11-7D15-5D6EB94E36C0}"/>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4" name="Speech Bubble: Rectangle with Corners Rounded 13">
                <a:extLst>
                  <a:ext uri="{FF2B5EF4-FFF2-40B4-BE49-F238E27FC236}">
                    <a16:creationId xmlns:a16="http://schemas.microsoft.com/office/drawing/2014/main" id="{BA389796-9569-8311-E98B-E206B0A7687F}"/>
                  </a:ext>
                </a:extLst>
              </p:cNvPr>
              <p:cNvSpPr/>
              <p:nvPr/>
            </p:nvSpPr>
            <p:spPr>
              <a:xfrm>
                <a:off x="6535544" y="1996974"/>
                <a:ext cx="460291" cy="327241"/>
              </a:xfrm>
              <a:prstGeom prst="wedgeRoundRectCallout">
                <a:avLst>
                  <a:gd name="adj1" fmla="val -69318"/>
                  <a:gd name="adj2" fmla="val 26564"/>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spTree>
    <p:extLst>
      <p:ext uri="{BB962C8B-B14F-4D97-AF65-F5344CB8AC3E}">
        <p14:creationId xmlns:p14="http://schemas.microsoft.com/office/powerpoint/2010/main" val="1085001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6A94A7-CB7D-00B5-33DC-CE6748FC9FB0}"/>
              </a:ext>
            </a:extLst>
          </p:cNvPr>
          <p:cNvSpPr txBox="1"/>
          <p:nvPr/>
        </p:nvSpPr>
        <p:spPr>
          <a:xfrm>
            <a:off x="1540635" y="1310779"/>
            <a:ext cx="4682543" cy="1862048"/>
          </a:xfrm>
          <a:prstGeom prst="rect">
            <a:avLst/>
          </a:prstGeom>
          <a:noFill/>
        </p:spPr>
        <p:txBody>
          <a:bodyPr wrap="square" rtlCol="0">
            <a:spAutoFit/>
          </a:bodyPr>
          <a:lstStyle/>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١</a:t>
            </a:r>
            <a:r>
              <a:rPr lang="en-US" sz="1100" b="1" dirty="0">
                <a:solidFill>
                  <a:schemeClr val="tx1"/>
                </a:solidFill>
                <a:latin typeface="Calibri"/>
                <a:ea typeface="Calibri"/>
                <a:cs typeface="Calibri"/>
                <a:sym typeface="Calibri"/>
              </a:rPr>
              <a:t>:</a:t>
            </a:r>
            <a:r>
              <a:rPr lang="ar-SA" sz="1100" b="1" dirty="0">
                <a:solidFill>
                  <a:schemeClr val="tx1"/>
                </a:solidFill>
                <a:latin typeface="Calibri"/>
                <a:ea typeface="Calibri"/>
                <a:cs typeface="Calibri"/>
                <a:sym typeface="Calibri"/>
              </a:rPr>
              <a:t>ا</a:t>
            </a:r>
            <a:r>
              <a:rPr lang="en-US" sz="1100" dirty="0">
                <a:solidFill>
                  <a:schemeClr val="tx1"/>
                </a:solidFill>
                <a:latin typeface="Calibri"/>
                <a:ea typeface="Calibri"/>
                <a:cs typeface="Calibri"/>
                <a:sym typeface="Calibri"/>
              </a:rPr>
              <a:t>فت</a:t>
            </a:r>
            <a:r>
              <a:rPr lang="ar-SA" sz="1100" dirty="0">
                <a:latin typeface="Calibri"/>
                <a:ea typeface="Calibri"/>
                <a:cs typeface="Calibri"/>
                <a:sym typeface="Calibri"/>
              </a:rPr>
              <a:t>تا</a:t>
            </a:r>
            <a:r>
              <a:rPr lang="en-US" sz="1100" dirty="0">
                <a:solidFill>
                  <a:schemeClr val="tx1"/>
                </a:solidFill>
                <a:latin typeface="Calibri"/>
                <a:ea typeface="Calibri"/>
                <a:cs typeface="Calibri"/>
                <a:sym typeface="Calibri"/>
              </a:rPr>
              <a:t>ح الوحدة</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٢</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ما هي تقنيات ال</a:t>
            </a:r>
            <a:r>
              <a:rPr lang="ar-SA" sz="1100" dirty="0">
                <a:solidFill>
                  <a:schemeClr val="tx1"/>
                </a:solidFill>
                <a:latin typeface="Calibri"/>
                <a:ea typeface="Calibri"/>
                <a:cs typeface="Calibri"/>
                <a:sym typeface="Calibri"/>
              </a:rPr>
              <a:t>تواصل</a:t>
            </a:r>
            <a:r>
              <a:rPr lang="en-US" sz="1100" dirty="0">
                <a:solidFill>
                  <a:schemeClr val="tx1"/>
                </a:solidFill>
                <a:latin typeface="Calibri"/>
                <a:ea typeface="Calibri"/>
                <a:cs typeface="Calibri"/>
                <a:sym typeface="Calibri"/>
              </a:rPr>
              <a:t> التي يمكنني استخدامها؟</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٣ </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ما هي مهارات الصحة النفسية والدعم النفسي الاجتماعي التي أستخدمها في إدارة الحال</a:t>
            </a:r>
            <a:r>
              <a:rPr lang="ar-SA" sz="1100" dirty="0">
                <a:solidFill>
                  <a:schemeClr val="tx1"/>
                </a:solidFill>
                <a:latin typeface="Calibri"/>
                <a:ea typeface="Calibri"/>
                <a:cs typeface="Calibri"/>
                <a:sym typeface="Calibri"/>
              </a:rPr>
              <a:t>ة</a:t>
            </a:r>
            <a:r>
              <a:rPr lang="en-US" sz="1100" dirty="0">
                <a:solidFill>
                  <a:schemeClr val="tx1"/>
                </a:solidFill>
                <a:latin typeface="Calibri"/>
                <a:ea typeface="Calibri"/>
                <a:cs typeface="Calibri"/>
                <a:sym typeface="Calibri"/>
              </a:rPr>
              <a:t>؟</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٤ </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ما هي التقنيات التي يمكنني استخدامها للتحفيز على التغيير؟</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٥</a:t>
            </a:r>
            <a:r>
              <a:rPr lang="en-US" sz="1100" b="1" dirty="0">
                <a:solidFill>
                  <a:schemeClr val="tx1"/>
                </a:solidFill>
                <a:latin typeface="Calibri"/>
                <a:ea typeface="Calibri"/>
                <a:cs typeface="Calibri"/>
                <a:sym typeface="Calibri"/>
              </a:rPr>
              <a:t>:</a:t>
            </a:r>
            <a:r>
              <a:rPr lang="ar-SA" sz="1100" b="1" dirty="0">
                <a:solidFill>
                  <a:schemeClr val="tx1"/>
                </a:solidFill>
                <a:latin typeface="Calibri"/>
                <a:ea typeface="Calibri"/>
                <a:cs typeface="Calibri"/>
                <a:sym typeface="Calibri"/>
              </a:rPr>
              <a:t> </a:t>
            </a:r>
            <a:r>
              <a:rPr lang="en-US" sz="1100" dirty="0">
                <a:solidFill>
                  <a:schemeClr val="tx1"/>
                </a:solidFill>
                <a:latin typeface="Calibri"/>
                <a:ea typeface="Calibri"/>
                <a:cs typeface="Calibri"/>
                <a:sym typeface="Calibri"/>
              </a:rPr>
              <a:t> إغلاق</a:t>
            </a:r>
            <a:r>
              <a:rPr lang="ar-SA" sz="1100" dirty="0">
                <a:solidFill>
                  <a:schemeClr val="tx1"/>
                </a:solidFill>
                <a:latin typeface="Calibri"/>
                <a:ea typeface="Calibri"/>
                <a:cs typeface="Calibri"/>
                <a:sym typeface="Calibri"/>
              </a:rPr>
              <a:t> الوحدة</a:t>
            </a:r>
            <a:endParaRPr lang="en-US" sz="1100" dirty="0">
              <a:solidFill>
                <a:schemeClr val="tx1"/>
              </a:solidFill>
              <a:latin typeface="Calibri"/>
              <a:ea typeface="Calibri"/>
              <a:cs typeface="Calibri"/>
              <a:sym typeface="Calibri"/>
            </a:endParaRPr>
          </a:p>
        </p:txBody>
      </p:sp>
      <p:sp>
        <p:nvSpPr>
          <p:cNvPr id="4" name="TextBox 3">
            <a:extLst>
              <a:ext uri="{FF2B5EF4-FFF2-40B4-BE49-F238E27FC236}">
                <a16:creationId xmlns:a16="http://schemas.microsoft.com/office/drawing/2014/main" id="{C55E81BB-3F0F-B92B-7842-9CE1E5D84BA4}"/>
              </a:ext>
            </a:extLst>
          </p:cNvPr>
          <p:cNvSpPr txBox="1"/>
          <p:nvPr/>
        </p:nvSpPr>
        <p:spPr>
          <a:xfrm>
            <a:off x="1064660" y="1310779"/>
            <a:ext cx="503127" cy="1862048"/>
          </a:xfrm>
          <a:prstGeom prst="rect">
            <a:avLst/>
          </a:prstGeom>
          <a:noFill/>
        </p:spPr>
        <p:txBody>
          <a:bodyPr wrap="square" rtlCol="0">
            <a:spAutoFit/>
          </a:bodyPr>
          <a:lstStyle/>
          <a:p>
            <a:pPr algn="r" rtl="1">
              <a:spcAft>
                <a:spcPts val="1800"/>
              </a:spcAft>
            </a:pPr>
            <a:r>
              <a:rPr lang="ar-SA" sz="1100" dirty="0">
                <a:solidFill>
                  <a:schemeClr val="tx1"/>
                </a:solidFill>
                <a:latin typeface="+mn-lt"/>
              </a:rPr>
              <a:t>٥٣</a:t>
            </a:r>
            <a:endParaRPr lang="en-US" sz="1100" dirty="0">
              <a:solidFill>
                <a:schemeClr val="tx1"/>
              </a:solidFill>
              <a:latin typeface="+mn-lt"/>
            </a:endParaRPr>
          </a:p>
          <a:p>
            <a:pPr algn="r" rtl="1">
              <a:spcAft>
                <a:spcPts val="1800"/>
              </a:spcAft>
            </a:pPr>
            <a:r>
              <a:rPr lang="ar-SA" sz="1100" dirty="0"/>
              <a:t>٥٤</a:t>
            </a:r>
            <a:endParaRPr lang="en-US" sz="1100" dirty="0"/>
          </a:p>
          <a:p>
            <a:pPr algn="r" rtl="1">
              <a:spcAft>
                <a:spcPts val="1800"/>
              </a:spcAft>
            </a:pPr>
            <a:r>
              <a:rPr lang="ar-SA" sz="1100" dirty="0">
                <a:solidFill>
                  <a:schemeClr val="tx1"/>
                </a:solidFill>
                <a:latin typeface="+mn-lt"/>
              </a:rPr>
              <a:t>٥٥</a:t>
            </a:r>
            <a:endParaRPr lang="en-US" sz="1100" dirty="0">
              <a:solidFill>
                <a:schemeClr val="tx1"/>
              </a:solidFill>
              <a:latin typeface="+mn-lt"/>
            </a:endParaRPr>
          </a:p>
          <a:p>
            <a:pPr algn="r" rtl="1">
              <a:spcAft>
                <a:spcPts val="1800"/>
              </a:spcAft>
            </a:pPr>
            <a:r>
              <a:rPr lang="ar-SA" sz="1100" dirty="0">
                <a:solidFill>
                  <a:schemeClr val="tx1"/>
                </a:solidFill>
                <a:latin typeface="+mn-lt"/>
              </a:rPr>
              <a:t>٦١</a:t>
            </a:r>
            <a:endParaRPr lang="en-US" sz="1100" dirty="0">
              <a:solidFill>
                <a:schemeClr val="tx1"/>
              </a:solidFill>
              <a:latin typeface="+mn-lt"/>
            </a:endParaRPr>
          </a:p>
          <a:p>
            <a:pPr algn="r" rtl="1">
              <a:spcAft>
                <a:spcPts val="1800"/>
              </a:spcAft>
            </a:pPr>
            <a:r>
              <a:rPr lang="ar-SA" sz="1100" dirty="0"/>
              <a:t>٦٦</a:t>
            </a:r>
            <a:endParaRPr lang="en-US" sz="1100" dirty="0">
              <a:solidFill>
                <a:schemeClr val="tx1"/>
              </a:solidFill>
              <a:latin typeface="+mn-lt"/>
            </a:endParaRPr>
          </a:p>
        </p:txBody>
      </p:sp>
      <p:sp>
        <p:nvSpPr>
          <p:cNvPr id="5" name="TextBox 4">
            <a:extLst>
              <a:ext uri="{FF2B5EF4-FFF2-40B4-BE49-F238E27FC236}">
                <a16:creationId xmlns:a16="http://schemas.microsoft.com/office/drawing/2014/main" id="{C096E4EF-83E8-F4A2-8680-50397F974B56}"/>
              </a:ext>
            </a:extLst>
          </p:cNvPr>
          <p:cNvSpPr txBox="1"/>
          <p:nvPr/>
        </p:nvSpPr>
        <p:spPr>
          <a:xfrm>
            <a:off x="996287" y="713169"/>
            <a:ext cx="3807163"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54AF4B"/>
                </a:highlight>
                <a:latin typeface="Calibri"/>
                <a:ea typeface="Calibri"/>
                <a:cs typeface="Calibri"/>
                <a:sym typeface="Calibri"/>
              </a:rPr>
              <a:t>جدول المحتويات</a:t>
            </a:r>
          </a:p>
        </p:txBody>
      </p:sp>
      <p:sp>
        <p:nvSpPr>
          <p:cNvPr id="6" name="Hexagon 5">
            <a:extLst>
              <a:ext uri="{FF2B5EF4-FFF2-40B4-BE49-F238E27FC236}">
                <a16:creationId xmlns:a16="http://schemas.microsoft.com/office/drawing/2014/main" id="{7216CE50-F10D-13A5-C2B1-2F378B8BE4BD}"/>
              </a:ext>
            </a:extLst>
          </p:cNvPr>
          <p:cNvSpPr/>
          <p:nvPr/>
        </p:nvSpPr>
        <p:spPr>
          <a:xfrm rot="1782986">
            <a:off x="286724" y="30111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Hexagon 6">
            <a:extLst>
              <a:ext uri="{FF2B5EF4-FFF2-40B4-BE49-F238E27FC236}">
                <a16:creationId xmlns:a16="http://schemas.microsoft.com/office/drawing/2014/main" id="{E83EB363-E573-F6F2-481C-C4EBF044D382}"/>
              </a:ext>
            </a:extLst>
          </p:cNvPr>
          <p:cNvSpPr/>
          <p:nvPr/>
        </p:nvSpPr>
        <p:spPr>
          <a:xfrm rot="1782986">
            <a:off x="286724" y="76395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Hexagon 7">
            <a:extLst>
              <a:ext uri="{FF2B5EF4-FFF2-40B4-BE49-F238E27FC236}">
                <a16:creationId xmlns:a16="http://schemas.microsoft.com/office/drawing/2014/main" id="{F37EA817-8732-18F3-34FF-E5276A5B3633}"/>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071CA46C-E43E-6342-76FE-55ED35EE5457}"/>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Hexagon 9">
            <a:extLst>
              <a:ext uri="{FF2B5EF4-FFF2-40B4-BE49-F238E27FC236}">
                <a16:creationId xmlns:a16="http://schemas.microsoft.com/office/drawing/2014/main" id="{9F706BF8-ADE4-AA60-7CE0-41B5AF609D60}"/>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2" name="Group 1">
            <a:extLst>
              <a:ext uri="{FF2B5EF4-FFF2-40B4-BE49-F238E27FC236}">
                <a16:creationId xmlns:a16="http://schemas.microsoft.com/office/drawing/2014/main" id="{CC1205B4-AC86-D435-F53B-C45BE62499F1}"/>
              </a:ext>
            </a:extLst>
          </p:cNvPr>
          <p:cNvGrpSpPr/>
          <p:nvPr/>
        </p:nvGrpSpPr>
        <p:grpSpPr>
          <a:xfrm>
            <a:off x="5219701" y="7556500"/>
            <a:ext cx="1087450" cy="1534390"/>
            <a:chOff x="5532029" y="1778008"/>
            <a:chExt cx="1463806" cy="2065428"/>
          </a:xfrm>
          <a:solidFill>
            <a:schemeClr val="accent3">
              <a:lumMod val="20000"/>
              <a:lumOff val="80000"/>
            </a:schemeClr>
          </a:solidFill>
        </p:grpSpPr>
        <p:grpSp>
          <p:nvGrpSpPr>
            <p:cNvPr id="11" name="Group 10">
              <a:extLst>
                <a:ext uri="{FF2B5EF4-FFF2-40B4-BE49-F238E27FC236}">
                  <a16:creationId xmlns:a16="http://schemas.microsoft.com/office/drawing/2014/main" id="{F6B694B9-FC39-7076-6D61-02B20F9E9A6D}"/>
                </a:ext>
              </a:extLst>
            </p:cNvPr>
            <p:cNvGrpSpPr/>
            <p:nvPr/>
          </p:nvGrpSpPr>
          <p:grpSpPr>
            <a:xfrm>
              <a:off x="5532029" y="1778008"/>
              <a:ext cx="723055" cy="2065428"/>
              <a:chOff x="2068313" y="2482622"/>
              <a:chExt cx="376359" cy="1075080"/>
            </a:xfrm>
            <a:grpFill/>
          </p:grpSpPr>
          <p:sp>
            <p:nvSpPr>
              <p:cNvPr id="15" name="Round Same Side Corner Rectangle 23">
                <a:extLst>
                  <a:ext uri="{FF2B5EF4-FFF2-40B4-BE49-F238E27FC236}">
                    <a16:creationId xmlns:a16="http://schemas.microsoft.com/office/drawing/2014/main" id="{C87217CC-FEA2-D0E5-3D2D-6BCEE33964D5}"/>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Oval 15">
                <a:extLst>
                  <a:ext uri="{FF2B5EF4-FFF2-40B4-BE49-F238E27FC236}">
                    <a16:creationId xmlns:a16="http://schemas.microsoft.com/office/drawing/2014/main" id="{FD8A2BD5-840E-1C72-113B-AABF28F82AF6}"/>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3" name="Speech Bubble: Rectangle with Corners Rounded 12">
              <a:extLst>
                <a:ext uri="{FF2B5EF4-FFF2-40B4-BE49-F238E27FC236}">
                  <a16:creationId xmlns:a16="http://schemas.microsoft.com/office/drawing/2014/main" id="{92BC3849-DE95-9D1D-6888-4A258F61F399}"/>
                </a:ext>
              </a:extLst>
            </p:cNvPr>
            <p:cNvSpPr/>
            <p:nvPr/>
          </p:nvSpPr>
          <p:spPr>
            <a:xfrm>
              <a:off x="6535544" y="1996974"/>
              <a:ext cx="460291" cy="327241"/>
            </a:xfrm>
            <a:prstGeom prst="wedgeRoundRectCallout">
              <a:avLst>
                <a:gd name="adj1" fmla="val -69318"/>
                <a:gd name="adj2" fmla="val 26564"/>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Tree>
    <p:extLst>
      <p:ext uri="{BB962C8B-B14F-4D97-AF65-F5344CB8AC3E}">
        <p14:creationId xmlns:p14="http://schemas.microsoft.com/office/powerpoint/2010/main" val="1608967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4160D8-FBD5-586D-6559-BD470383467F}"/>
              </a:ext>
            </a:extLst>
          </p:cNvPr>
          <p:cNvSpPr txBox="1"/>
          <p:nvPr/>
        </p:nvSpPr>
        <p:spPr>
          <a:xfrm>
            <a:off x="1471695" y="1222920"/>
            <a:ext cx="4665478" cy="307777"/>
          </a:xfrm>
          <a:prstGeom prst="rect">
            <a:avLst/>
          </a:prstGeom>
          <a:noFill/>
        </p:spPr>
        <p:txBody>
          <a:bodyPr wrap="square" rtlCol="0">
            <a:spAutoFit/>
          </a:bodyPr>
          <a:lstStyle/>
          <a:p>
            <a:pPr algn="r" rtl="1"/>
            <a:r>
              <a:rPr lang="en-GB" sz="1400" dirty="0">
                <a:latin typeface="Calibri" panose="020F0502020204030204" pitchFamily="34" charset="0"/>
                <a:cs typeface="Calibri" panose="020F0502020204030204" pitchFamily="34" charset="0"/>
              </a:rPr>
              <a:t>هدف الوحدة</a:t>
            </a:r>
            <a:endParaRPr lang="en-US" sz="1400" b="1" spc="300" dirty="0">
              <a:solidFill>
                <a:schemeClr val="tx1"/>
              </a:solidFill>
            </a:endParaRPr>
          </a:p>
        </p:txBody>
      </p:sp>
      <p:sp>
        <p:nvSpPr>
          <p:cNvPr id="3" name="TextBox 2">
            <a:extLst>
              <a:ext uri="{FF2B5EF4-FFF2-40B4-BE49-F238E27FC236}">
                <a16:creationId xmlns:a16="http://schemas.microsoft.com/office/drawing/2014/main" id="{A1AB3941-0FD0-0015-CA88-DFCEBCCB7900}"/>
              </a:ext>
            </a:extLst>
          </p:cNvPr>
          <p:cNvSpPr txBox="1"/>
          <p:nvPr/>
        </p:nvSpPr>
        <p:spPr>
          <a:xfrm>
            <a:off x="996287" y="713169"/>
            <a:ext cx="4070620"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الجلسة الأولى: </a:t>
            </a:r>
            <a:r>
              <a:rPr lang="ar-SA"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ا</a:t>
            </a:r>
            <a:r>
              <a:rPr lang="en-US"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ف</a:t>
            </a:r>
            <a:r>
              <a:rPr lang="ar-SA"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ت</a:t>
            </a:r>
            <a:r>
              <a:rPr lang="en-US"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ت</a:t>
            </a:r>
            <a:r>
              <a:rPr lang="ar-SA"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ا</a:t>
            </a:r>
            <a:r>
              <a:rPr lang="en-US" sz="1600" b="1" spc="300" dirty="0">
                <a:solidFill>
                  <a:schemeClr val="bg1"/>
                </a:solidFill>
                <a:highlight>
                  <a:srgbClr val="54AF4B"/>
                </a:highlight>
                <a:latin typeface="Calibri" panose="020F0502020204030204" pitchFamily="34" charset="0"/>
                <a:ea typeface="Calibri"/>
                <a:cs typeface="Calibri" panose="020F0502020204030204" pitchFamily="34" charset="0"/>
                <a:sym typeface="Calibri"/>
              </a:rPr>
              <a:t>ح الوحدة</a:t>
            </a:r>
          </a:p>
        </p:txBody>
      </p:sp>
      <p:sp>
        <p:nvSpPr>
          <p:cNvPr id="4" name="TextBox 3">
            <a:extLst>
              <a:ext uri="{FF2B5EF4-FFF2-40B4-BE49-F238E27FC236}">
                <a16:creationId xmlns:a16="http://schemas.microsoft.com/office/drawing/2014/main" id="{B06DA661-4DB0-C473-0F13-1D93DF019AB4}"/>
              </a:ext>
            </a:extLst>
          </p:cNvPr>
          <p:cNvSpPr txBox="1"/>
          <p:nvPr/>
        </p:nvSpPr>
        <p:spPr>
          <a:xfrm>
            <a:off x="996287" y="1599327"/>
            <a:ext cx="5254042" cy="430887"/>
          </a:xfrm>
          <a:prstGeom prst="rect">
            <a:avLst/>
          </a:prstGeom>
          <a:noFill/>
        </p:spPr>
        <p:txBody>
          <a:bodyPr wrap="square" rtlCol="0">
            <a:spAutoFit/>
          </a:bodyPr>
          <a:lstStyle/>
          <a:p>
            <a:pPr marR="0" lvl="0" algn="r" rtl="1">
              <a:lnSpc>
                <a:spcPct val="100000"/>
              </a:lnSpc>
              <a:spcBef>
                <a:spcPts val="0"/>
              </a:spcBef>
              <a:spcAft>
                <a:spcPts val="0"/>
              </a:spcAft>
              <a:buClr>
                <a:srgbClr val="000000"/>
              </a:buClr>
              <a:buSzPts val="2800"/>
              <a:buFont typeface="Arial"/>
              <a:buNone/>
            </a:pPr>
            <a:r>
              <a:rPr lang="ar-SA" sz="1100" i="0" u="none" strike="noStrike" cap="none" dirty="0">
                <a:latin typeface="Calibri" panose="020F0502020204030204" pitchFamily="34" charset="0"/>
                <a:ea typeface="Helvetica Neue"/>
                <a:cs typeface="Calibri" panose="020F0502020204030204" pitchFamily="34" charset="0"/>
                <a:sym typeface="Helvetica Neue"/>
              </a:rPr>
              <a:t>توفير الفرصة للملاحظات والتأمل ، وتحديث وممارسة مهارات وتدخلات التواصل والصحة النفسية والدعم النفسي الاجتماعي للأطفال من مختلف الأعمار ومراحل التنمية</a:t>
            </a:r>
          </a:p>
        </p:txBody>
      </p:sp>
      <p:sp>
        <p:nvSpPr>
          <p:cNvPr id="5" name="TextBox 4">
            <a:extLst>
              <a:ext uri="{FF2B5EF4-FFF2-40B4-BE49-F238E27FC236}">
                <a16:creationId xmlns:a16="http://schemas.microsoft.com/office/drawing/2014/main" id="{932641E7-9996-1BFB-43F2-64F45BEB6B17}"/>
              </a:ext>
            </a:extLst>
          </p:cNvPr>
          <p:cNvSpPr txBox="1"/>
          <p:nvPr/>
        </p:nvSpPr>
        <p:spPr>
          <a:xfrm>
            <a:off x="996287" y="2367452"/>
            <a:ext cx="5254042" cy="338554"/>
          </a:xfrm>
          <a:prstGeom prst="rect">
            <a:avLst/>
          </a:prstGeom>
          <a:noFill/>
        </p:spPr>
        <p:txBody>
          <a:bodyPr wrap="square" rtlCol="0">
            <a:spAutoFit/>
          </a:bodyPr>
          <a:lstStyle/>
          <a:p>
            <a:pPr algn="r" rtl="1"/>
            <a:r>
              <a:rPr lang="en-GB" sz="1600" dirty="0">
                <a:latin typeface="Calibri" panose="020F0502020204030204" pitchFamily="34" charset="0"/>
                <a:cs typeface="Calibri" panose="020F0502020204030204" pitchFamily="34" charset="0"/>
                <a:sym typeface="Arial"/>
              </a:rPr>
              <a:t>أهداف التعلم</a:t>
            </a:r>
            <a:endParaRPr lang="en-US" sz="1600" spc="300" dirty="0">
              <a:solidFill>
                <a:schemeClr val="tx1"/>
              </a:solidFill>
            </a:endParaRPr>
          </a:p>
        </p:txBody>
      </p:sp>
      <p:sp>
        <p:nvSpPr>
          <p:cNvPr id="6" name="TextBox 5">
            <a:extLst>
              <a:ext uri="{FF2B5EF4-FFF2-40B4-BE49-F238E27FC236}">
                <a16:creationId xmlns:a16="http://schemas.microsoft.com/office/drawing/2014/main" id="{144C952B-B6B1-A016-F0F6-11D967C41737}"/>
              </a:ext>
            </a:extLst>
          </p:cNvPr>
          <p:cNvSpPr txBox="1"/>
          <p:nvPr/>
        </p:nvSpPr>
        <p:spPr>
          <a:xfrm>
            <a:off x="1675087" y="2950934"/>
            <a:ext cx="4575242" cy="1954381"/>
          </a:xfrm>
          <a:prstGeom prst="rect">
            <a:avLst/>
          </a:prstGeom>
          <a:noFill/>
        </p:spPr>
        <p:txBody>
          <a:bodyPr wrap="square" rtlCol="0">
            <a:spAutoFit/>
          </a:bodyPr>
          <a:lstStyle/>
          <a:p>
            <a:pPr algn="r" rtl="1"/>
            <a:r>
              <a:rPr lang="en-GB"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lc="http://schemas.openxmlformats.org/drawingml/2006/lockedCanvas"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شرح كفاءات ال</a:t>
            </a:r>
            <a:r>
              <a:rPr lang="ar-SA"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lc="http://schemas.openxmlformats.org/drawingml/2006/lockedCanvas"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تواصل </a:t>
            </a:r>
            <a:r>
              <a:rPr lang="en-GB"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lc="http://schemas.openxmlformats.org/drawingml/2006/lockedCanvas"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 و</a:t>
            </a:r>
            <a:r>
              <a:rPr lang="ar-SA"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lc="http://schemas.openxmlformats.org/drawingml/2006/lockedCanvas"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الصحة النفسية و الدعم النفسي الاجتماعي</a:t>
            </a:r>
            <a:r>
              <a:rPr lang="en-GB"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lc="http://schemas.openxmlformats.org/drawingml/2006/lockedCanvas"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 التي يتطلبها أخصائي الحالة</a:t>
            </a:r>
            <a:endParaRPr lang="en-BE" sz="1100"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lang="en-US" sz="1100" dirty="0">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algn="r" rtl="1"/>
            <a:r>
              <a:rPr lang="ar-SA" sz="1100"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lc="http://schemas.openxmlformats.org/drawingml/2006/lockedCanvas"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إ</a:t>
            </a:r>
            <a:r>
              <a:rPr lang="en-GB"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lc="http://schemas.openxmlformats.org/drawingml/2006/lockedCanvas"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ظه</a:t>
            </a:r>
            <a:r>
              <a:rPr lang="ar-SA"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lc="http://schemas.openxmlformats.org/drawingml/2006/lockedCanvas"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ا</a:t>
            </a:r>
            <a:r>
              <a:rPr lang="en-GB"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lc="http://schemas.openxmlformats.org/drawingml/2006/lockedCanvas"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ر </a:t>
            </a:r>
            <a:r>
              <a:rPr lang="ar-SA"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lc="http://schemas.openxmlformats.org/drawingml/2006/lockedCanvas"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الاستجابة</a:t>
            </a:r>
            <a:r>
              <a:rPr lang="en-GB"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lc="http://schemas.openxmlformats.org/drawingml/2006/lockedCanvas"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 بتعاطف</a:t>
            </a:r>
            <a:endParaRPr lang="en-BE" sz="1100"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شرح الغرض من المقابلات التحفيزية</a:t>
            </a:r>
            <a:r>
              <a:rPr lang="ar-SA" sz="1100" dirty="0">
                <a:solidFill>
                  <a:schemeClr val="tx1"/>
                </a:solidFill>
                <a:latin typeface="Calibri" panose="020F0502020204030204" pitchFamily="34" charset="0"/>
                <a:ea typeface="Arial"/>
                <a:cs typeface="Calibri" panose="020F0502020204030204" pitchFamily="34" charset="0"/>
                <a:sym typeface="Arial"/>
              </a:rPr>
              <a:t> </a:t>
            </a: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r" rtl="1">
              <a:spcBef>
                <a:spcPts val="0"/>
              </a:spcBef>
              <a:spcAft>
                <a:spcPts val="0"/>
              </a:spcAft>
              <a:buNone/>
            </a:pPr>
            <a:endParaRPr lang="en-US" sz="1100" dirty="0">
              <a:latin typeface="Calibri" panose="020F0502020204030204" pitchFamily="34" charset="0"/>
              <a:ea typeface="Arial"/>
              <a:cs typeface="Calibri" panose="020F0502020204030204" pitchFamily="34" charset="0"/>
              <a:sym typeface="Arial"/>
            </a:endParaRPr>
          </a:p>
          <a:p>
            <a:pPr algn="r" rtl="1"/>
            <a:r>
              <a:rPr lang="en-GB"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lc="http://schemas.openxmlformats.org/drawingml/2006/lockedCanvas"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إظهار تقنيات المقابلات التحفيزية مثل الأسئلة والت</a:t>
            </a:r>
            <a:r>
              <a:rPr lang="ar-SA"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lc="http://schemas.openxmlformats.org/drawingml/2006/lockedCanvas"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أمل</a:t>
            </a:r>
            <a:r>
              <a:rPr lang="en-GB"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lc="http://schemas.openxmlformats.org/drawingml/2006/lockedCanvas"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 والتلخيص والتأكيد</a:t>
            </a:r>
            <a:endParaRPr lang="en-BE" sz="1100"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lang="en-US" sz="1100" dirty="0">
              <a:solidFill>
                <a:schemeClr val="tx1"/>
              </a:solidFill>
              <a:latin typeface="+mn-lt"/>
              <a:ea typeface="Arial"/>
              <a:cs typeface="Arial"/>
              <a:sym typeface="Arial"/>
            </a:endParaRPr>
          </a:p>
        </p:txBody>
      </p:sp>
      <p:grpSp>
        <p:nvGrpSpPr>
          <p:cNvPr id="7" name="Google Shape;149;p12">
            <a:extLst>
              <a:ext uri="{FF2B5EF4-FFF2-40B4-BE49-F238E27FC236}">
                <a16:creationId xmlns:a16="http://schemas.microsoft.com/office/drawing/2014/main" id="{58ADC60D-AB3F-27B1-94D8-DC4F24D4BEC8}"/>
              </a:ext>
            </a:extLst>
          </p:cNvPr>
          <p:cNvGrpSpPr/>
          <p:nvPr/>
        </p:nvGrpSpPr>
        <p:grpSpPr>
          <a:xfrm>
            <a:off x="1020268" y="2859192"/>
            <a:ext cx="559955" cy="387333"/>
            <a:chOff x="6878053" y="1156317"/>
            <a:chExt cx="1431178" cy="1039513"/>
          </a:xfrm>
          <a:solidFill>
            <a:schemeClr val="accent3">
              <a:lumMod val="75000"/>
            </a:schemeClr>
          </a:solidFill>
        </p:grpSpPr>
        <p:grpSp>
          <p:nvGrpSpPr>
            <p:cNvPr id="8" name="Google Shape;150;p12">
              <a:extLst>
                <a:ext uri="{FF2B5EF4-FFF2-40B4-BE49-F238E27FC236}">
                  <a16:creationId xmlns:a16="http://schemas.microsoft.com/office/drawing/2014/main" id="{EF03A04B-025B-508B-075C-D044B2570590}"/>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BDAFB5B8-4AF5-B944-0952-3057B67A6FA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9BBF8986-D295-CE38-9D57-A05D5A5CB488}"/>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245910EA-E971-E32F-E4EF-7C638A11E5B6}"/>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34E4E4F6-4038-D73F-EBD8-8BE5EB135F7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8FC37BEC-2B6C-0776-7A5C-56E4A7FF8288}"/>
              </a:ext>
            </a:extLst>
          </p:cNvPr>
          <p:cNvGrpSpPr/>
          <p:nvPr/>
        </p:nvGrpSpPr>
        <p:grpSpPr>
          <a:xfrm>
            <a:off x="1020268" y="3383785"/>
            <a:ext cx="559955" cy="387333"/>
            <a:chOff x="6878053" y="1156317"/>
            <a:chExt cx="1431178" cy="1039513"/>
          </a:xfrm>
          <a:solidFill>
            <a:schemeClr val="accent3">
              <a:lumMod val="75000"/>
            </a:schemeClr>
          </a:solidFill>
        </p:grpSpPr>
        <p:grpSp>
          <p:nvGrpSpPr>
            <p:cNvPr id="14" name="Google Shape;150;p12">
              <a:extLst>
                <a:ext uri="{FF2B5EF4-FFF2-40B4-BE49-F238E27FC236}">
                  <a16:creationId xmlns:a16="http://schemas.microsoft.com/office/drawing/2014/main" id="{C6B540AB-FC28-D822-8B2B-D78D241899D0}"/>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A88A01AA-36AB-5944-8FD9-95847791EB5D}"/>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2C274092-4543-417D-1F6F-469805DE888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4662B4F8-621B-9B44-7AF4-DC16799534AC}"/>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AD321B47-C2EB-B558-FDCB-B6573FF518C1}"/>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A18DFBCB-898E-F54C-1DC0-0CBC3C08CBBD}"/>
              </a:ext>
            </a:extLst>
          </p:cNvPr>
          <p:cNvGrpSpPr/>
          <p:nvPr/>
        </p:nvGrpSpPr>
        <p:grpSpPr>
          <a:xfrm>
            <a:off x="1020268" y="3896486"/>
            <a:ext cx="559955" cy="387333"/>
            <a:chOff x="6878053" y="1156317"/>
            <a:chExt cx="1431178" cy="1039513"/>
          </a:xfrm>
          <a:solidFill>
            <a:schemeClr val="accent3">
              <a:lumMod val="75000"/>
            </a:schemeClr>
          </a:solidFill>
        </p:grpSpPr>
        <p:grpSp>
          <p:nvGrpSpPr>
            <p:cNvPr id="20" name="Google Shape;150;p12">
              <a:extLst>
                <a:ext uri="{FF2B5EF4-FFF2-40B4-BE49-F238E27FC236}">
                  <a16:creationId xmlns:a16="http://schemas.microsoft.com/office/drawing/2014/main" id="{6EA682DA-30FC-F11C-A1B1-4F922A5603D8}"/>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32B77852-C85E-89B7-CABD-BF5718135FC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022C3365-DBA5-241F-B4D8-B0540FB54713}"/>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B4725772-111C-7690-AE31-92C2A08A8C83}"/>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D9C6EACA-3533-FEAF-807A-1A781372EFA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31" name="Hexagon 30">
            <a:extLst>
              <a:ext uri="{FF2B5EF4-FFF2-40B4-BE49-F238E27FC236}">
                <a16:creationId xmlns:a16="http://schemas.microsoft.com/office/drawing/2014/main" id="{B6675D9A-D9FB-11E4-BA10-E43B6596B333}"/>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2" name="Hexagon 31">
            <a:extLst>
              <a:ext uri="{FF2B5EF4-FFF2-40B4-BE49-F238E27FC236}">
                <a16:creationId xmlns:a16="http://schemas.microsoft.com/office/drawing/2014/main" id="{14C54186-3604-1093-1A15-5CDF40F7D942}"/>
              </a:ext>
            </a:extLst>
          </p:cNvPr>
          <p:cNvSpPr/>
          <p:nvPr/>
        </p:nvSpPr>
        <p:spPr>
          <a:xfrm rot="1782986">
            <a:off x="286724" y="76395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3" name="Hexagon 32">
            <a:extLst>
              <a:ext uri="{FF2B5EF4-FFF2-40B4-BE49-F238E27FC236}">
                <a16:creationId xmlns:a16="http://schemas.microsoft.com/office/drawing/2014/main" id="{BF132ACF-0784-1794-0F80-8740CA26E54D}"/>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4" name="Hexagon 33">
            <a:extLst>
              <a:ext uri="{FF2B5EF4-FFF2-40B4-BE49-F238E27FC236}">
                <a16:creationId xmlns:a16="http://schemas.microsoft.com/office/drawing/2014/main" id="{A5DA8933-5ECD-BA75-C488-CBD7D226477F}"/>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5" name="Hexagon 34">
            <a:extLst>
              <a:ext uri="{FF2B5EF4-FFF2-40B4-BE49-F238E27FC236}">
                <a16:creationId xmlns:a16="http://schemas.microsoft.com/office/drawing/2014/main" id="{2526FFE1-0516-38AD-3018-480DC7872CE9}"/>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36" name="Google Shape;149;p12">
            <a:extLst>
              <a:ext uri="{FF2B5EF4-FFF2-40B4-BE49-F238E27FC236}">
                <a16:creationId xmlns:a16="http://schemas.microsoft.com/office/drawing/2014/main" id="{B1220033-4403-8EE0-61BD-7D94514F17CE}"/>
              </a:ext>
            </a:extLst>
          </p:cNvPr>
          <p:cNvGrpSpPr/>
          <p:nvPr/>
        </p:nvGrpSpPr>
        <p:grpSpPr>
          <a:xfrm>
            <a:off x="1020268" y="4475576"/>
            <a:ext cx="559955" cy="387333"/>
            <a:chOff x="6878053" y="1156317"/>
            <a:chExt cx="1431178" cy="1039513"/>
          </a:xfrm>
          <a:solidFill>
            <a:schemeClr val="accent3">
              <a:lumMod val="75000"/>
            </a:schemeClr>
          </a:solidFill>
        </p:grpSpPr>
        <p:grpSp>
          <p:nvGrpSpPr>
            <p:cNvPr id="37" name="Google Shape;150;p12">
              <a:extLst>
                <a:ext uri="{FF2B5EF4-FFF2-40B4-BE49-F238E27FC236}">
                  <a16:creationId xmlns:a16="http://schemas.microsoft.com/office/drawing/2014/main" id="{61FC9A89-865F-350B-75EB-877D234DABF2}"/>
                </a:ext>
              </a:extLst>
            </p:cNvPr>
            <p:cNvGrpSpPr/>
            <p:nvPr/>
          </p:nvGrpSpPr>
          <p:grpSpPr>
            <a:xfrm>
              <a:off x="7672978" y="1156317"/>
              <a:ext cx="412941" cy="436880"/>
              <a:chOff x="243840" y="1676400"/>
              <a:chExt cx="701040" cy="741680"/>
            </a:xfrm>
            <a:grpFill/>
          </p:grpSpPr>
          <p:sp>
            <p:nvSpPr>
              <p:cNvPr id="40" name="Google Shape;151;p12">
                <a:extLst>
                  <a:ext uri="{FF2B5EF4-FFF2-40B4-BE49-F238E27FC236}">
                    <a16:creationId xmlns:a16="http://schemas.microsoft.com/office/drawing/2014/main" id="{46721990-5D4A-DB4A-E673-ED0A66BB33B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41" name="Google Shape;152;p12">
                <a:extLst>
                  <a:ext uri="{FF2B5EF4-FFF2-40B4-BE49-F238E27FC236}">
                    <a16:creationId xmlns:a16="http://schemas.microsoft.com/office/drawing/2014/main" id="{EA56E199-50D7-0A88-A624-D04AB0325120}"/>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38" name="Google Shape;153;p12">
              <a:extLst>
                <a:ext uri="{FF2B5EF4-FFF2-40B4-BE49-F238E27FC236}">
                  <a16:creationId xmlns:a16="http://schemas.microsoft.com/office/drawing/2014/main" id="{090CA30F-BE41-3D61-092C-FD3AF92D748E}"/>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39" name="Google Shape;154;p12">
              <a:extLst>
                <a:ext uri="{FF2B5EF4-FFF2-40B4-BE49-F238E27FC236}">
                  <a16:creationId xmlns:a16="http://schemas.microsoft.com/office/drawing/2014/main" id="{A46AA895-5BD2-5B58-6872-65352BF2C071}"/>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4217808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5884F1-9AC0-B56F-0FA4-BB90D1814032}"/>
              </a:ext>
            </a:extLst>
          </p:cNvPr>
          <p:cNvSpPr/>
          <p:nvPr/>
        </p:nvSpPr>
        <p:spPr>
          <a:xfrm>
            <a:off x="1013199" y="2601895"/>
            <a:ext cx="2524999" cy="628084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Rectangle 10">
            <a:extLst>
              <a:ext uri="{FF2B5EF4-FFF2-40B4-BE49-F238E27FC236}">
                <a16:creationId xmlns:a16="http://schemas.microsoft.com/office/drawing/2014/main" id="{E3C5DD6B-88C3-9EF8-0010-9627FAAF4149}"/>
              </a:ext>
            </a:extLst>
          </p:cNvPr>
          <p:cNvSpPr/>
          <p:nvPr/>
        </p:nvSpPr>
        <p:spPr>
          <a:xfrm>
            <a:off x="3734287" y="2601895"/>
            <a:ext cx="2524999" cy="628084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TextBox 11">
            <a:extLst>
              <a:ext uri="{FF2B5EF4-FFF2-40B4-BE49-F238E27FC236}">
                <a16:creationId xmlns:a16="http://schemas.microsoft.com/office/drawing/2014/main" id="{C1F19FAA-5291-82FF-0E76-8BC8CF0CE52C}"/>
              </a:ext>
            </a:extLst>
          </p:cNvPr>
          <p:cNvSpPr txBox="1"/>
          <p:nvPr/>
        </p:nvSpPr>
        <p:spPr>
          <a:xfrm>
            <a:off x="1013198" y="1870276"/>
            <a:ext cx="5246087" cy="261610"/>
          </a:xfrm>
          <a:prstGeom prst="rect">
            <a:avLst/>
          </a:prstGeom>
          <a:noFill/>
        </p:spPr>
        <p:txBody>
          <a:bodyPr wrap="square" rtlCol="0">
            <a:spAutoFit/>
          </a:bodyPr>
          <a:lstStyle/>
          <a:p>
            <a:pPr algn="r" rtl="1"/>
            <a:r>
              <a:rPr lang="en-US" sz="1100" dirty="0">
                <a:latin typeface="Calibri" panose="020F0502020204030204" pitchFamily="34" charset="0"/>
                <a:cs typeface="Calibri" panose="020F0502020204030204" pitchFamily="34" charset="0"/>
              </a:rPr>
              <a:t>اكتب ما يجب فعله وما لا يجب فعله عند التواصل مع الأطفال:</a:t>
            </a:r>
          </a:p>
        </p:txBody>
      </p:sp>
      <p:sp>
        <p:nvSpPr>
          <p:cNvPr id="3" name="TextBox 2">
            <a:extLst>
              <a:ext uri="{FF2B5EF4-FFF2-40B4-BE49-F238E27FC236}">
                <a16:creationId xmlns:a16="http://schemas.microsoft.com/office/drawing/2014/main" id="{1E20FB8D-E4F4-C3E8-BE0E-728A14443109}"/>
              </a:ext>
            </a:extLst>
          </p:cNvPr>
          <p:cNvSpPr txBox="1"/>
          <p:nvPr/>
        </p:nvSpPr>
        <p:spPr>
          <a:xfrm>
            <a:off x="996286" y="2258899"/>
            <a:ext cx="2541911" cy="261610"/>
          </a:xfrm>
          <a:prstGeom prst="rect">
            <a:avLst/>
          </a:prstGeom>
          <a:noFill/>
        </p:spPr>
        <p:txBody>
          <a:bodyPr wrap="square" rtlCol="0">
            <a:spAutoFit/>
          </a:bodyPr>
          <a:lstStyle/>
          <a:p>
            <a:pPr algn="r" rtl="1"/>
            <a:r>
              <a:rPr lang="ar-SA" sz="1100" b="1" dirty="0"/>
              <a:t>لا ت</a:t>
            </a:r>
            <a:r>
              <a:rPr lang="en-US" sz="1100" b="1" dirty="0"/>
              <a:t>فعل</a:t>
            </a:r>
          </a:p>
        </p:txBody>
      </p:sp>
      <p:sp>
        <p:nvSpPr>
          <p:cNvPr id="4" name="TextBox 3">
            <a:extLst>
              <a:ext uri="{FF2B5EF4-FFF2-40B4-BE49-F238E27FC236}">
                <a16:creationId xmlns:a16="http://schemas.microsoft.com/office/drawing/2014/main" id="{4B2C1FE7-F60D-06F8-9820-54CF9EA4BCB6}"/>
              </a:ext>
            </a:extLst>
          </p:cNvPr>
          <p:cNvSpPr txBox="1"/>
          <p:nvPr/>
        </p:nvSpPr>
        <p:spPr>
          <a:xfrm>
            <a:off x="3734287" y="2258899"/>
            <a:ext cx="2505805" cy="261610"/>
          </a:xfrm>
          <a:prstGeom prst="rect">
            <a:avLst/>
          </a:prstGeom>
          <a:noFill/>
        </p:spPr>
        <p:txBody>
          <a:bodyPr wrap="square" rtlCol="0">
            <a:spAutoFit/>
          </a:bodyPr>
          <a:lstStyle/>
          <a:p>
            <a:pPr algn="r" rtl="1"/>
            <a:r>
              <a:rPr lang="ar-SA" sz="1100" b="1" dirty="0"/>
              <a:t>افعل</a:t>
            </a:r>
            <a:endParaRPr lang="en-US" sz="1100" b="1" dirty="0"/>
          </a:p>
        </p:txBody>
      </p:sp>
      <p:sp>
        <p:nvSpPr>
          <p:cNvPr id="5" name="TextBox 4">
            <a:extLst>
              <a:ext uri="{FF2B5EF4-FFF2-40B4-BE49-F238E27FC236}">
                <a16:creationId xmlns:a16="http://schemas.microsoft.com/office/drawing/2014/main" id="{DCC30225-6A4F-905D-FC69-8863D5FCD08C}"/>
              </a:ext>
            </a:extLst>
          </p:cNvPr>
          <p:cNvSpPr txBox="1"/>
          <p:nvPr/>
        </p:nvSpPr>
        <p:spPr>
          <a:xfrm>
            <a:off x="1013200" y="719317"/>
            <a:ext cx="5226892"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54AF4B"/>
                </a:highlight>
                <a:latin typeface="Calibri"/>
                <a:ea typeface="Calibri"/>
                <a:cs typeface="Calibri"/>
                <a:sym typeface="Calibri"/>
              </a:rPr>
              <a:t>الجلسة </a:t>
            </a:r>
            <a:r>
              <a:rPr lang="ar-SA" sz="1600" b="1" spc="300" dirty="0">
                <a:solidFill>
                  <a:schemeClr val="bg1"/>
                </a:solidFill>
                <a:highlight>
                  <a:srgbClr val="54AF4B"/>
                </a:highlight>
                <a:latin typeface="Calibri"/>
                <a:ea typeface="Calibri"/>
                <a:cs typeface="Calibri"/>
                <a:sym typeface="Calibri"/>
              </a:rPr>
              <a:t>٢</a:t>
            </a:r>
            <a:r>
              <a:rPr lang="en-US" sz="1600" b="1" spc="300" dirty="0">
                <a:solidFill>
                  <a:schemeClr val="bg1"/>
                </a:solidFill>
                <a:highlight>
                  <a:srgbClr val="54AF4B"/>
                </a:highlight>
                <a:latin typeface="Calibri"/>
                <a:ea typeface="Calibri"/>
                <a:cs typeface="Calibri"/>
                <a:sym typeface="Calibri"/>
              </a:rPr>
              <a:t>: ماهي تقنيات ال</a:t>
            </a:r>
            <a:r>
              <a:rPr lang="ar-SA" sz="1600" b="1" spc="300" dirty="0">
                <a:solidFill>
                  <a:schemeClr val="bg1"/>
                </a:solidFill>
                <a:highlight>
                  <a:srgbClr val="54AF4B"/>
                </a:highlight>
                <a:latin typeface="Calibri"/>
                <a:ea typeface="Calibri"/>
                <a:cs typeface="Calibri"/>
                <a:sym typeface="Calibri"/>
              </a:rPr>
              <a:t>تواصل</a:t>
            </a:r>
            <a:r>
              <a:rPr lang="en-US" sz="1600" b="1" spc="300" dirty="0">
                <a:solidFill>
                  <a:schemeClr val="bg1"/>
                </a:solidFill>
                <a:highlight>
                  <a:srgbClr val="54AF4B"/>
                </a:highlight>
                <a:latin typeface="Calibri"/>
                <a:ea typeface="Calibri"/>
                <a:cs typeface="Calibri"/>
                <a:sym typeface="Calibri"/>
              </a:rPr>
              <a:t> التي يمكنني استخدامها؟</a:t>
            </a:r>
          </a:p>
        </p:txBody>
      </p:sp>
      <p:sp>
        <p:nvSpPr>
          <p:cNvPr id="6" name="TextBox 5">
            <a:extLst>
              <a:ext uri="{FF2B5EF4-FFF2-40B4-BE49-F238E27FC236}">
                <a16:creationId xmlns:a16="http://schemas.microsoft.com/office/drawing/2014/main" id="{C225C816-BB78-6D2F-2AB9-EC5F3C808049}"/>
              </a:ext>
            </a:extLst>
          </p:cNvPr>
          <p:cNvSpPr txBox="1"/>
          <p:nvPr/>
        </p:nvSpPr>
        <p:spPr>
          <a:xfrm>
            <a:off x="996287" y="1468411"/>
            <a:ext cx="5262998" cy="338554"/>
          </a:xfrm>
          <a:prstGeom prst="rect">
            <a:avLst/>
          </a:prstGeom>
          <a:noFill/>
        </p:spPr>
        <p:txBody>
          <a:bodyPr wrap="square" rtlCol="0">
            <a:spAutoFit/>
          </a:bodyPr>
          <a:lstStyle/>
          <a:p>
            <a:pPr algn="r" rtl="1"/>
            <a:r>
              <a:rPr lang="en-GB" sz="1600" dirty="0">
                <a:latin typeface="Calibri" panose="020F0502020204030204" pitchFamily="34" charset="0"/>
                <a:cs typeface="Calibri" panose="020F0502020204030204" pitchFamily="34" charset="0"/>
              </a:rPr>
              <a:t>تقنيات ال</a:t>
            </a:r>
            <a:r>
              <a:rPr lang="ar-SA" sz="1600" dirty="0">
                <a:latin typeface="Calibri" panose="020F0502020204030204" pitchFamily="34" charset="0"/>
                <a:cs typeface="Calibri" panose="020F0502020204030204" pitchFamily="34" charset="0"/>
              </a:rPr>
              <a:t>تواصل</a:t>
            </a:r>
            <a:endParaRPr lang="en-US" sz="1600" b="1" spc="300" dirty="0">
              <a:solidFill>
                <a:schemeClr val="tx1"/>
              </a:solidFill>
            </a:endParaRPr>
          </a:p>
        </p:txBody>
      </p:sp>
      <p:grpSp>
        <p:nvGrpSpPr>
          <p:cNvPr id="7" name="Group 6">
            <a:extLst>
              <a:ext uri="{FF2B5EF4-FFF2-40B4-BE49-F238E27FC236}">
                <a16:creationId xmlns:a16="http://schemas.microsoft.com/office/drawing/2014/main" id="{BCAFA3E7-518E-046E-16CA-07986D6AF896}"/>
              </a:ext>
            </a:extLst>
          </p:cNvPr>
          <p:cNvGrpSpPr/>
          <p:nvPr/>
        </p:nvGrpSpPr>
        <p:grpSpPr>
          <a:xfrm>
            <a:off x="5292539" y="8214323"/>
            <a:ext cx="938734" cy="980925"/>
            <a:chOff x="7345680" y="2484120"/>
            <a:chExt cx="904240" cy="944880"/>
          </a:xfrm>
        </p:grpSpPr>
        <p:sp>
          <p:nvSpPr>
            <p:cNvPr id="8" name="Oval 7">
              <a:extLst>
                <a:ext uri="{FF2B5EF4-FFF2-40B4-BE49-F238E27FC236}">
                  <a16:creationId xmlns:a16="http://schemas.microsoft.com/office/drawing/2014/main" id="{BB8F98B8-D23C-7C15-7ED0-178F4F1484C6}"/>
                </a:ext>
              </a:extLst>
            </p:cNvPr>
            <p:cNvSpPr/>
            <p:nvPr/>
          </p:nvSpPr>
          <p:spPr>
            <a:xfrm>
              <a:off x="7345680" y="2484120"/>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9" name="L-Shape 8">
              <a:extLst>
                <a:ext uri="{FF2B5EF4-FFF2-40B4-BE49-F238E27FC236}">
                  <a16:creationId xmlns:a16="http://schemas.microsoft.com/office/drawing/2014/main" id="{FF5A2D18-637F-7C19-B118-6AC1E0240E8C}"/>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53481B97-5695-23B2-01D7-DE35AFF4C453}"/>
              </a:ext>
            </a:extLst>
          </p:cNvPr>
          <p:cNvGrpSpPr/>
          <p:nvPr/>
        </p:nvGrpSpPr>
        <p:grpSpPr>
          <a:xfrm>
            <a:off x="2490266" y="8317601"/>
            <a:ext cx="938734" cy="980925"/>
            <a:chOff x="7090831" y="3731241"/>
            <a:chExt cx="904240" cy="944880"/>
          </a:xfrm>
        </p:grpSpPr>
        <p:sp>
          <p:nvSpPr>
            <p:cNvPr id="14" name="Oval 13">
              <a:extLst>
                <a:ext uri="{FF2B5EF4-FFF2-40B4-BE49-F238E27FC236}">
                  <a16:creationId xmlns:a16="http://schemas.microsoft.com/office/drawing/2014/main" id="{EB91C176-C0B7-C75C-D432-6F04DE743470}"/>
                </a:ext>
              </a:extLst>
            </p:cNvPr>
            <p:cNvSpPr/>
            <p:nvPr/>
          </p:nvSpPr>
          <p:spPr>
            <a:xfrm>
              <a:off x="7090831" y="3731241"/>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15" name="Plus Sign 14">
              <a:extLst>
                <a:ext uri="{FF2B5EF4-FFF2-40B4-BE49-F238E27FC236}">
                  <a16:creationId xmlns:a16="http://schemas.microsoft.com/office/drawing/2014/main" id="{E2B31F22-42DC-D627-842E-7227E64A34D4}"/>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grpSp>
      <p:sp>
        <p:nvSpPr>
          <p:cNvPr id="16" name="Hexagon 15">
            <a:extLst>
              <a:ext uri="{FF2B5EF4-FFF2-40B4-BE49-F238E27FC236}">
                <a16:creationId xmlns:a16="http://schemas.microsoft.com/office/drawing/2014/main" id="{F4F20A53-B8B7-8386-80BB-458946D2C2F7}"/>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7" name="Hexagon 16">
            <a:extLst>
              <a:ext uri="{FF2B5EF4-FFF2-40B4-BE49-F238E27FC236}">
                <a16:creationId xmlns:a16="http://schemas.microsoft.com/office/drawing/2014/main" id="{5B0D2ECD-2245-1B29-30FA-9D9E91DEC81C}"/>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8" name="Hexagon 17">
            <a:extLst>
              <a:ext uri="{FF2B5EF4-FFF2-40B4-BE49-F238E27FC236}">
                <a16:creationId xmlns:a16="http://schemas.microsoft.com/office/drawing/2014/main" id="{2F62FD80-42A6-087C-FB97-CBD717DE2157}"/>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9" name="Hexagon 18">
            <a:extLst>
              <a:ext uri="{FF2B5EF4-FFF2-40B4-BE49-F238E27FC236}">
                <a16:creationId xmlns:a16="http://schemas.microsoft.com/office/drawing/2014/main" id="{34282C81-1BDD-445E-97F5-59741069E143}"/>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Hexagon 19">
            <a:extLst>
              <a:ext uri="{FF2B5EF4-FFF2-40B4-BE49-F238E27FC236}">
                <a16:creationId xmlns:a16="http://schemas.microsoft.com/office/drawing/2014/main" id="{DAE8D308-1F21-2E7C-7DA3-C0E216556E5B}"/>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1117645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C545B0-457B-AA64-2A57-DA47CF0C6D79}"/>
              </a:ext>
            </a:extLst>
          </p:cNvPr>
          <p:cNvSpPr txBox="1"/>
          <p:nvPr/>
        </p:nvSpPr>
        <p:spPr>
          <a:xfrm>
            <a:off x="996286" y="710270"/>
            <a:ext cx="5226892" cy="523220"/>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الجلسة </a:t>
            </a:r>
            <a:r>
              <a:rPr lang="ar-SA" sz="1400" b="1" spc="300" dirty="0">
                <a:solidFill>
                  <a:schemeClr val="bg1"/>
                </a:solidFill>
                <a:highlight>
                  <a:srgbClr val="54AF4B"/>
                </a:highlight>
                <a:latin typeface="Calibri"/>
                <a:ea typeface="Calibri"/>
                <a:cs typeface="Calibri"/>
                <a:sym typeface="Calibri"/>
              </a:rPr>
              <a:t>٣</a:t>
            </a:r>
            <a:r>
              <a:rPr lang="en-US" sz="1400" b="1" spc="300" dirty="0">
                <a:solidFill>
                  <a:schemeClr val="bg1"/>
                </a:solidFill>
                <a:highlight>
                  <a:srgbClr val="54AF4B"/>
                </a:highlight>
                <a:latin typeface="Calibri"/>
                <a:ea typeface="Calibri"/>
                <a:cs typeface="Calibri"/>
                <a:sym typeface="Calibri"/>
              </a:rPr>
              <a:t>: ما هي مهارات </a:t>
            </a:r>
            <a:r>
              <a:rPr lang="ar-SA" sz="1400" b="1" spc="300" dirty="0">
                <a:solidFill>
                  <a:schemeClr val="bg1"/>
                </a:solidFill>
                <a:highlight>
                  <a:srgbClr val="54AF4B"/>
                </a:highlight>
                <a:latin typeface="Calibri"/>
                <a:ea typeface="Calibri"/>
                <a:cs typeface="Calibri"/>
                <a:sym typeface="Calibri"/>
              </a:rPr>
              <a:t>الصحة النفسية و الدعم النفسي الاجتماعي </a:t>
            </a:r>
            <a:r>
              <a:rPr lang="en-US" sz="1400" b="1" spc="300" dirty="0">
                <a:solidFill>
                  <a:schemeClr val="bg1"/>
                </a:solidFill>
                <a:highlight>
                  <a:srgbClr val="54AF4B"/>
                </a:highlight>
                <a:latin typeface="Calibri"/>
                <a:ea typeface="Calibri"/>
                <a:cs typeface="Calibri"/>
                <a:sym typeface="Calibri"/>
              </a:rPr>
              <a:t>التي أستخدمها في إدارة الحالة؟</a:t>
            </a:r>
          </a:p>
        </p:txBody>
      </p:sp>
      <p:sp>
        <p:nvSpPr>
          <p:cNvPr id="5" name="TextBox 4">
            <a:extLst>
              <a:ext uri="{FF2B5EF4-FFF2-40B4-BE49-F238E27FC236}">
                <a16:creationId xmlns:a16="http://schemas.microsoft.com/office/drawing/2014/main" id="{DA75DA80-5068-1BA3-8839-A0E1208E967C}"/>
              </a:ext>
            </a:extLst>
          </p:cNvPr>
          <p:cNvSpPr txBox="1"/>
          <p:nvPr/>
        </p:nvSpPr>
        <p:spPr>
          <a:xfrm>
            <a:off x="996287" y="1468411"/>
            <a:ext cx="5262998" cy="276999"/>
          </a:xfrm>
          <a:prstGeom prst="rect">
            <a:avLst/>
          </a:prstGeom>
          <a:noFill/>
        </p:spPr>
        <p:txBody>
          <a:bodyPr wrap="square" rtlCol="0">
            <a:spAutoFit/>
          </a:bodyPr>
          <a:lstStyle/>
          <a:p>
            <a:pPr algn="r" rtl="1"/>
            <a:r>
              <a:rPr lang="ar-SA" sz="1200" b="1" dirty="0">
                <a:latin typeface="Calibri" panose="020F0502020204030204" pitchFamily="34" charset="0"/>
                <a:cs typeface="Calibri" panose="020F0502020204030204" pitchFamily="34" charset="0"/>
              </a:rPr>
              <a:t>أ</a:t>
            </a:r>
            <a:r>
              <a:rPr lang="en-GB" sz="1200" b="1" dirty="0">
                <a:latin typeface="Calibri" panose="020F0502020204030204" pitchFamily="34" charset="0"/>
                <a:cs typeface="Calibri" panose="020F0502020204030204" pitchFamily="34" charset="0"/>
              </a:rPr>
              <a:t>داة المراقبة</a:t>
            </a:r>
          </a:p>
        </p:txBody>
      </p:sp>
      <p:sp>
        <p:nvSpPr>
          <p:cNvPr id="7" name="Hexagon 6">
            <a:extLst>
              <a:ext uri="{FF2B5EF4-FFF2-40B4-BE49-F238E27FC236}">
                <a16:creationId xmlns:a16="http://schemas.microsoft.com/office/drawing/2014/main" id="{D14B0CB0-3048-A5BE-C27F-FD80844B8FDF}"/>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Hexagon 7">
            <a:extLst>
              <a:ext uri="{FF2B5EF4-FFF2-40B4-BE49-F238E27FC236}">
                <a16:creationId xmlns:a16="http://schemas.microsoft.com/office/drawing/2014/main" id="{A9928BBA-174D-E555-1357-87577D207D9D}"/>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5CC49500-C987-618C-3594-8FBF60C14014}"/>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Hexagon 9">
            <a:extLst>
              <a:ext uri="{FF2B5EF4-FFF2-40B4-BE49-F238E27FC236}">
                <a16:creationId xmlns:a16="http://schemas.microsoft.com/office/drawing/2014/main" id="{FD464C42-6A37-1321-C903-94CAC065F3AA}"/>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Hexagon 10">
            <a:extLst>
              <a:ext uri="{FF2B5EF4-FFF2-40B4-BE49-F238E27FC236}">
                <a16:creationId xmlns:a16="http://schemas.microsoft.com/office/drawing/2014/main" id="{BDA37E2D-AE0A-76EA-C451-58E98BC7E86C}"/>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4" name="Table 3">
            <a:extLst>
              <a:ext uri="{FF2B5EF4-FFF2-40B4-BE49-F238E27FC236}">
                <a16:creationId xmlns:a16="http://schemas.microsoft.com/office/drawing/2014/main" id="{7F746056-D32E-8FA2-426F-EB824D118C37}"/>
              </a:ext>
            </a:extLst>
          </p:cNvPr>
          <p:cNvGraphicFramePr>
            <a:graphicFrameLocks noGrp="1"/>
          </p:cNvGraphicFramePr>
          <p:nvPr>
            <p:extLst>
              <p:ext uri="{D42A27DB-BD31-4B8C-83A1-F6EECF244321}">
                <p14:modId xmlns:p14="http://schemas.microsoft.com/office/powerpoint/2010/main" val="2948077874"/>
              </p:ext>
            </p:extLst>
          </p:nvPr>
        </p:nvGraphicFramePr>
        <p:xfrm>
          <a:off x="800100" y="2505952"/>
          <a:ext cx="5257800" cy="4137660"/>
        </p:xfrm>
        <a:graphic>
          <a:graphicData uri="http://schemas.openxmlformats.org/drawingml/2006/table">
            <a:tbl>
              <a:tblPr rtl="1" firstRow="1" bandRow="1"/>
              <a:tblGrid>
                <a:gridCol w="977900">
                  <a:extLst>
                    <a:ext uri="{9D8B030D-6E8A-4147-A177-3AD203B41FA5}">
                      <a16:colId xmlns:a16="http://schemas.microsoft.com/office/drawing/2014/main" val="2473194141"/>
                    </a:ext>
                  </a:extLst>
                </a:gridCol>
                <a:gridCol w="4279900">
                  <a:extLst>
                    <a:ext uri="{9D8B030D-6E8A-4147-A177-3AD203B41FA5}">
                      <a16:colId xmlns:a16="http://schemas.microsoft.com/office/drawing/2014/main" val="1685119631"/>
                    </a:ext>
                  </a:extLst>
                </a:gridCol>
              </a:tblGrid>
              <a:tr h="0">
                <a:tc gridSpan="2">
                  <a:txBody>
                    <a:bodyPr/>
                    <a:lstStyle/>
                    <a:p>
                      <a:pPr algn="r" rtl="0"/>
                      <a:r>
                        <a:rPr lang="ar-SA" sz="105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الوصف</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54AF4B"/>
                    </a:solidFill>
                  </a:tcPr>
                </a:tc>
                <a:tc hMerge="1">
                  <a:txBody>
                    <a:bodyPr/>
                    <a:lstStyle/>
                    <a:p>
                      <a:endParaRPr lang="en-FR"/>
                    </a:p>
                  </a:txBody>
                  <a:tcPr/>
                </a:tc>
                <a:extLst>
                  <a:ext uri="{0D108BD9-81ED-4DB2-BD59-A6C34878D82A}">
                    <a16:rowId xmlns:a16="http://schemas.microsoft.com/office/drawing/2014/main" val="411620388"/>
                  </a:ext>
                </a:extLst>
              </a:tr>
              <a:tr h="370840">
                <a:tc>
                  <a:txBody>
                    <a:bodyPr/>
                    <a:lstStyle/>
                    <a:p>
                      <a:pPr algn="ctr" rtl="0"/>
                      <a:r>
                        <a:rPr lang="ar-SA" sz="105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التعريف</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مراقبة إدارة الحالة هي ممارسة إشرافية تُستخدم لتقييم تطبيق أخصائي الحالة لكفاءات إدارة الحالة أثناء التفاعل وجهًا لوجه مع الطفل (و / أو مقدم الرعاية). أثناء الملاحظة ، يجري أخصائي الحالة مقابلة</a:t>
                      </a:r>
                      <a:r>
                        <a:rPr lang="en-US" sz="1050" kern="100">
                          <a:effectLst/>
                          <a:latin typeface="Calibri" panose="020F0502020204030204" pitchFamily="34" charset="0"/>
                          <a:ea typeface="Calibri" panose="020F0502020204030204" pitchFamily="34" charset="0"/>
                          <a:cs typeface="Calibri" panose="020F0502020204030204" pitchFamily="34" charset="0"/>
                        </a:rPr>
                        <a:t> / </a:t>
                      </a:r>
                      <a:r>
                        <a:rPr lang="ar-SA" sz="1050" kern="100">
                          <a:effectLst/>
                          <a:latin typeface="Calibri" panose="020F0502020204030204" pitchFamily="34" charset="0"/>
                          <a:ea typeface="Calibri" panose="020F0502020204030204" pitchFamily="34" charset="0"/>
                          <a:cs typeface="Calibri" panose="020F0502020204030204" pitchFamily="34" charset="0"/>
                        </a:rPr>
                        <a:t>اجتماع مع الطفل كما لو أن المشرف غير موجود. يكون المشرف مراقبًا محايدًا أثناء هذا التواصل ما لم يكون التدخل ضروريًا ، لأن مبدأ إدارة الحالة يتم انتهاكه بشكل كبير (هناك خطر التسبب في ضرر) أو يطلب أخصائي الحالة صراحة الدعم أو الملاحـظة</a:t>
                      </a:r>
                      <a:r>
                        <a:rPr lang="en-US" sz="1050" kern="100">
                          <a:effectLst/>
                          <a:latin typeface="Calibri" panose="020F0502020204030204" pitchFamily="34" charset="0"/>
                          <a:ea typeface="Calibri" panose="020F0502020204030204" pitchFamily="34" charset="0"/>
                          <a:cs typeface="Calibri" panose="020F0502020204030204" pitchFamily="34" charset="0"/>
                        </a:rPr>
                        <a:t>. </a:t>
                      </a:r>
                      <a:r>
                        <a:rPr lang="ar-SA" sz="1050" kern="100">
                          <a:effectLst/>
                          <a:latin typeface="Calibri" panose="020F0502020204030204" pitchFamily="34" charset="0"/>
                          <a:ea typeface="Calibri" panose="020F0502020204030204" pitchFamily="34" charset="0"/>
                          <a:cs typeface="Calibri" panose="020F0502020204030204" pitchFamily="34" charset="0"/>
                        </a:rPr>
                        <a:t>الهدف من التمرين هو أن يراقب المشرف تفاعلات الطفل / أخصائي الحالة لدعم تطوير أخصائي الحالة في تطبيق أفضل الممارسات لإدارة الحالة وحماية الطفل</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2674229745"/>
                  </a:ext>
                </a:extLst>
              </a:tr>
              <a:tr h="370840">
                <a:tc>
                  <a:txBody>
                    <a:bodyPr/>
                    <a:lstStyle/>
                    <a:p>
                      <a:pPr algn="ctr" rtl="0"/>
                      <a:r>
                        <a:rPr lang="ar-SA" sz="105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الغرض من الأداة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يجب استخدام أداة مراقبة إدارة الحالة كدليل لمراقبة مهارات الدعم النفسي والاجتماعي من قبل المشرفين وكأداة للتأمل الذاتي لأخصائيي الحالة لتتبع تقدمهم. يمكن استخدام هذه الأداة لأغراض التدريب وكنموذج ملاحظات للأقران من أجل تقديم ملاحظات بناءة وأكثر تفصيلاً. يمكن استخدامها أيضًا كجزء من التوجيه و الملاحظة المنتظمة التي يتم تقديمها في جلسات الإشراف الفردية كأداة تكميلية لأداة المراقبة لإدارة حالة حماية الطفل </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2255266080"/>
                  </a:ext>
                </a:extLst>
              </a:tr>
              <a:tr h="370840">
                <a:tc>
                  <a:txBody>
                    <a:bodyPr/>
                    <a:lstStyle/>
                    <a:p>
                      <a:pPr algn="ctr" rtl="0"/>
                      <a:r>
                        <a:rPr lang="ar-SA" sz="105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التكرار / المدة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يُقترح أن تتم الملاحظات بصورة أكثر انتظاما (أي مرة كل أسبوعين) مع أخصائيي الحالة الجدد أثناء قيامهم ببناء مهاراتهم، ولكن يجب أن تستمر شهريًا مع أخصائيي الحالة الأكثر خبرة (أي مرة كل شهرين).</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1518018698"/>
                  </a:ext>
                </a:extLst>
              </a:tr>
              <a:tr h="370840">
                <a:tc>
                  <a:txBody>
                    <a:bodyPr/>
                    <a:lstStyle/>
                    <a:p>
                      <a:pPr algn="ctr" rtl="0"/>
                      <a:r>
                        <a:rPr lang="ar-SA" sz="105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التوجيه</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يمكن استخدام هذه الأداة لمراقبة الجلسات في جميع مراحل عملية إدارة الحالة</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en-FR" sz="105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50" b="1" i="1" kern="100">
                          <a:effectLst/>
                          <a:latin typeface="Calibri" panose="020F0502020204030204" pitchFamily="34" charset="0"/>
                          <a:ea typeface="Calibri" panose="020F0502020204030204" pitchFamily="34" charset="0"/>
                          <a:cs typeface="Calibri" panose="020F0502020204030204" pitchFamily="34" charset="0"/>
                        </a:rPr>
                        <a:t>عند استخدام هذه الأداة لمراقبة مهارات الدعم النفسي الاجتماعي في تقديم إدارة الحالة ، يمكن أن يحدث ذلك فقط بموافقة الطفل ومقدم الرعاية قبل الجلسة</a:t>
                      </a:r>
                      <a:r>
                        <a:rPr lang="en-US" sz="1050" b="1" i="1" kern="100">
                          <a:effectLst/>
                          <a:latin typeface="Calibri" panose="020F0502020204030204" pitchFamily="34" charset="0"/>
                          <a:ea typeface="Calibri" panose="020F0502020204030204" pitchFamily="34" charset="0"/>
                          <a:cs typeface="Calibri" panose="020F0502020204030204" pitchFamily="34" charset="0"/>
                        </a:rPr>
                        <a:t>.</a:t>
                      </a:r>
                      <a:r>
                        <a:rPr lang="ar-SA" sz="1050" kern="100">
                          <a:effectLst/>
                          <a:latin typeface="Calibri" panose="020F0502020204030204" pitchFamily="34" charset="0"/>
                          <a:ea typeface="Calibri" panose="020F0502020204030204" pitchFamily="34" charset="0"/>
                          <a:cs typeface="Calibri" panose="020F0502020204030204" pitchFamily="34" charset="0"/>
                        </a:rPr>
                        <a:t>يجب أن يتم التوضيح مسبقًا للأطفال ومقدمي الرعاية لهم أن مراقبة جلسات إدارة الحالة توفر لأخصائي الحالة فرصة لتلقي الدعم لتحسين جودة الخدمة التي يقدمها في نهاية المطاف وأن جميع المعلومات التي تم الكشف عنها خلال هذه الجلسة ستبقى سرية</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242268447"/>
                  </a:ext>
                </a:extLst>
              </a:tr>
            </a:tbl>
          </a:graphicData>
        </a:graphic>
      </p:graphicFrame>
    </p:spTree>
    <p:extLst>
      <p:ext uri="{BB962C8B-B14F-4D97-AF65-F5344CB8AC3E}">
        <p14:creationId xmlns:p14="http://schemas.microsoft.com/office/powerpoint/2010/main" val="23980984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495531D9-D3F6-D42D-42E3-810DC3FFD125}"/>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Hexagon 6">
            <a:extLst>
              <a:ext uri="{FF2B5EF4-FFF2-40B4-BE49-F238E27FC236}">
                <a16:creationId xmlns:a16="http://schemas.microsoft.com/office/drawing/2014/main" id="{402230F4-A82E-0656-A597-9F06C61E8D2A}"/>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Hexagon 7">
            <a:extLst>
              <a:ext uri="{FF2B5EF4-FFF2-40B4-BE49-F238E27FC236}">
                <a16:creationId xmlns:a16="http://schemas.microsoft.com/office/drawing/2014/main" id="{9166881E-C234-BCBA-9CD7-A26C8C96AAAB}"/>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C9FD001C-E526-0A37-A944-8529148466E1}"/>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Hexagon 9">
            <a:extLst>
              <a:ext uri="{FF2B5EF4-FFF2-40B4-BE49-F238E27FC236}">
                <a16:creationId xmlns:a16="http://schemas.microsoft.com/office/drawing/2014/main" id="{AA7C4027-E541-1D43-0DD5-588DE2CFE612}"/>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5" name="Table 4">
            <a:extLst>
              <a:ext uri="{FF2B5EF4-FFF2-40B4-BE49-F238E27FC236}">
                <a16:creationId xmlns:a16="http://schemas.microsoft.com/office/drawing/2014/main" id="{3FCAD948-9A2F-6836-2999-3736870024C6}"/>
              </a:ext>
            </a:extLst>
          </p:cNvPr>
          <p:cNvGraphicFramePr>
            <a:graphicFrameLocks noGrp="1"/>
          </p:cNvGraphicFramePr>
          <p:nvPr>
            <p:extLst>
              <p:ext uri="{D42A27DB-BD31-4B8C-83A1-F6EECF244321}">
                <p14:modId xmlns:p14="http://schemas.microsoft.com/office/powerpoint/2010/main" val="3213204166"/>
              </p:ext>
            </p:extLst>
          </p:nvPr>
        </p:nvGraphicFramePr>
        <p:xfrm>
          <a:off x="972937" y="908608"/>
          <a:ext cx="4912126" cy="6284913"/>
        </p:xfrm>
        <a:graphic>
          <a:graphicData uri="http://schemas.openxmlformats.org/drawingml/2006/table">
            <a:tbl>
              <a:tblPr rtl="1" firstRow="1" bandRow="1"/>
              <a:tblGrid>
                <a:gridCol w="2456063">
                  <a:extLst>
                    <a:ext uri="{9D8B030D-6E8A-4147-A177-3AD203B41FA5}">
                      <a16:colId xmlns:a16="http://schemas.microsoft.com/office/drawing/2014/main" val="2441106526"/>
                    </a:ext>
                  </a:extLst>
                </a:gridCol>
                <a:gridCol w="2456063">
                  <a:extLst>
                    <a:ext uri="{9D8B030D-6E8A-4147-A177-3AD203B41FA5}">
                      <a16:colId xmlns:a16="http://schemas.microsoft.com/office/drawing/2014/main" val="1407974423"/>
                    </a:ext>
                  </a:extLst>
                </a:gridCol>
              </a:tblGrid>
              <a:tr h="242047">
                <a:tc gridSpan="2">
                  <a:txBody>
                    <a:bodyPr/>
                    <a:lstStyle/>
                    <a:p>
                      <a:pPr algn="r"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قبل</a:t>
                      </a:r>
                      <a:endParaRPr lang="en-FR" sz="1100" kern="100">
                        <a:effectLst/>
                        <a:latin typeface="Calibri" panose="020F0502020204030204" pitchFamily="34" charset="0"/>
                        <a:ea typeface="Calibri" panose="020F0502020204030204" pitchFamily="34" charset="0"/>
                        <a:cs typeface="Arial" panose="020B0604020202020204" pitchFamily="34" charset="0"/>
                      </a:endParaRPr>
                    </a:p>
                  </a:txBody>
                  <a:tcPr marL="85428" marR="85428" marT="42714" marB="42714">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54AF4B"/>
                    </a:solidFill>
                  </a:tcPr>
                </a:tc>
                <a:tc hMerge="1">
                  <a:txBody>
                    <a:bodyPr/>
                    <a:lstStyle/>
                    <a:p>
                      <a:endParaRPr lang="en-FR"/>
                    </a:p>
                  </a:txBody>
                  <a:tcPr/>
                </a:tc>
                <a:extLst>
                  <a:ext uri="{0D108BD9-81ED-4DB2-BD59-A6C34878D82A}">
                    <a16:rowId xmlns:a16="http://schemas.microsoft.com/office/drawing/2014/main" val="666649880"/>
                  </a:ext>
                </a:extLst>
              </a:tr>
              <a:tr h="242047">
                <a:tc>
                  <a:txBody>
                    <a:bodyPr/>
                    <a:lstStyle/>
                    <a:p>
                      <a:pPr algn="r"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يجب على المشرف</a:t>
                      </a:r>
                      <a:endParaRPr lang="en-FR" sz="1100" kern="100">
                        <a:effectLst/>
                        <a:latin typeface="Calibri" panose="020F0502020204030204" pitchFamily="34" charset="0"/>
                        <a:ea typeface="Calibri" panose="020F0502020204030204" pitchFamily="34" charset="0"/>
                        <a:cs typeface="Arial" panose="020B0604020202020204" pitchFamily="34" charset="0"/>
                      </a:endParaRPr>
                    </a:p>
                  </a:txBody>
                  <a:tcPr marL="85428" marR="85428" marT="42714" marB="42714">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algn="r"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يجب على أخصائي الحالة</a:t>
                      </a:r>
                      <a:endParaRPr lang="en-FR" sz="1100" kern="100">
                        <a:effectLst/>
                        <a:latin typeface="Calibri" panose="020F0502020204030204" pitchFamily="34" charset="0"/>
                        <a:ea typeface="Calibri" panose="020F0502020204030204" pitchFamily="34" charset="0"/>
                        <a:cs typeface="Arial" panose="020B0604020202020204" pitchFamily="34" charset="0"/>
                      </a:endParaRPr>
                    </a:p>
                  </a:txBody>
                  <a:tcPr marL="85428" marR="85428" marT="42714" marB="42714">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extLst>
                  <a:ext uri="{0D108BD9-81ED-4DB2-BD59-A6C34878D82A}">
                    <a16:rowId xmlns:a16="http://schemas.microsoft.com/office/drawing/2014/main" val="3963552286"/>
                  </a:ext>
                </a:extLst>
              </a:tr>
              <a:tr h="1494995">
                <a:tc>
                  <a:txBody>
                    <a:bodyPr/>
                    <a:lstStyle/>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مناقشة العملية مع أخصائي الحالة حتى يشعر بالاطمئنان بشأن التمرين ، مما يسمح لأخصائي الحالة بطرح أية أسئلة وإثارة أي مخاوف لديه قبل تمرين المراقبة المقرر</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تحديد موعد لمراقبة حالة مناسبة مسبقًا مع أخصائي الحالة</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أن يكون على دراية بملف حالة الطفل قبل الانضمام إلى الاجتماع وأي مشكلات قد تطرأ</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التأكد من الحصول على الموافقة للزيارة</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85428" marR="85428" marT="42714" marB="42714">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tc>
                  <a:txBody>
                    <a:bodyPr/>
                    <a:lstStyle/>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تحديد موعد للمقابلات أو الاجتماعات مع الطفل والعائلة مع حالة مناسبة. يجب على أخصائي الحالة الحصول على قبول / موافقة الطفل المستنيرة وموافقة مقدم الرعاية عند الحاجة</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يجب مناقشة المخاطر أو المخاوف المحتملة المرتبطة بالمراقبة مع الطفل ومقدم الرعاية</a:t>
                      </a:r>
                      <a:r>
                        <a:rPr lang="en-US" sz="1000" kern="100">
                          <a:effectLst/>
                          <a:latin typeface="Calibri" panose="020F0502020204030204" pitchFamily="34" charset="0"/>
                          <a:ea typeface="Calibri" panose="020F0502020204030204" pitchFamily="34" charset="0"/>
                          <a:cs typeface="Calibri" panose="020F0502020204030204" pitchFamily="34" charset="0"/>
                        </a:rPr>
                        <a:t>. </a:t>
                      </a:r>
                      <a:r>
                        <a:rPr lang="ar-SA" sz="1000" kern="100">
                          <a:effectLst/>
                          <a:latin typeface="Calibri" panose="020F0502020204030204" pitchFamily="34" charset="0"/>
                          <a:ea typeface="Calibri" panose="020F0502020204030204" pitchFamily="34" charset="0"/>
                          <a:cs typeface="Calibri" panose="020F0502020204030204" pitchFamily="34" charset="0"/>
                        </a:rPr>
                        <a:t>إذا لم تتم الإشارة إلى أي مخاوف وقدم الطفل / الناجي الموافقة ، فيمكن أن تتم المراقبة</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85428" marR="85428" marT="42714" marB="42714">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1728037516"/>
                  </a:ext>
                </a:extLst>
              </a:tr>
              <a:tr h="242047">
                <a:tc gridSpan="2">
                  <a:txBody>
                    <a:bodyPr/>
                    <a:lstStyle/>
                    <a:p>
                      <a:pPr algn="r"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خلال</a:t>
                      </a:r>
                      <a:endParaRPr lang="en-FR" sz="1100" kern="100">
                        <a:effectLst/>
                        <a:latin typeface="Calibri" panose="020F0502020204030204" pitchFamily="34" charset="0"/>
                        <a:ea typeface="Calibri" panose="020F0502020204030204" pitchFamily="34" charset="0"/>
                        <a:cs typeface="Arial" panose="020B0604020202020204" pitchFamily="34" charset="0"/>
                      </a:endParaRPr>
                    </a:p>
                  </a:txBody>
                  <a:tcPr marL="85428" marR="85428" marT="42714" marB="42714">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54AF4B"/>
                    </a:solidFill>
                  </a:tcPr>
                </a:tc>
                <a:tc hMerge="1">
                  <a:txBody>
                    <a:bodyPr/>
                    <a:lstStyle/>
                    <a:p>
                      <a:endParaRPr lang="en-FR"/>
                    </a:p>
                  </a:txBody>
                  <a:tcPr/>
                </a:tc>
                <a:extLst>
                  <a:ext uri="{0D108BD9-81ED-4DB2-BD59-A6C34878D82A}">
                    <a16:rowId xmlns:a16="http://schemas.microsoft.com/office/drawing/2014/main" val="1195234558"/>
                  </a:ext>
                </a:extLst>
              </a:tr>
              <a:tr h="242047">
                <a:tc>
                  <a:txBody>
                    <a:bodyPr/>
                    <a:lstStyle/>
                    <a:p>
                      <a:pPr algn="r"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يجب على المشرف</a:t>
                      </a:r>
                      <a:endParaRPr lang="en-FR" sz="1100" kern="100">
                        <a:effectLst/>
                        <a:latin typeface="Calibri" panose="020F0502020204030204" pitchFamily="34" charset="0"/>
                        <a:ea typeface="Calibri" panose="020F0502020204030204" pitchFamily="34" charset="0"/>
                        <a:cs typeface="Arial" panose="020B0604020202020204" pitchFamily="34" charset="0"/>
                      </a:endParaRPr>
                    </a:p>
                  </a:txBody>
                  <a:tcPr marL="85428" marR="85428" marT="42714" marB="42714">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algn="r"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يجب على أخصائي الحالة</a:t>
                      </a:r>
                      <a:endParaRPr lang="en-FR" sz="1100" kern="100">
                        <a:effectLst/>
                        <a:latin typeface="Calibri" panose="020F0502020204030204" pitchFamily="34" charset="0"/>
                        <a:ea typeface="Calibri" panose="020F0502020204030204" pitchFamily="34" charset="0"/>
                        <a:cs typeface="Arial" panose="020B0604020202020204" pitchFamily="34" charset="0"/>
                      </a:endParaRPr>
                    </a:p>
                  </a:txBody>
                  <a:tcPr marL="85428" marR="85428" marT="42714" marB="42714">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extLst>
                  <a:ext uri="{0D108BD9-81ED-4DB2-BD59-A6C34878D82A}">
                    <a16:rowId xmlns:a16="http://schemas.microsoft.com/office/drawing/2014/main" val="1565265619"/>
                  </a:ext>
                </a:extLst>
              </a:tr>
              <a:tr h="2121469">
                <a:tc>
                  <a:txBody>
                    <a:bodyPr/>
                    <a:lstStyle/>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السماح لأخصائي الحالة بأخذ زمام المبادرة</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عدم مقاطعة أخصائي الحالة الا اذا كان ذلك ضروريا</a:t>
                      </a:r>
                      <a:r>
                        <a:rPr lang="en-US" sz="1000" kern="100">
                          <a:effectLst/>
                          <a:latin typeface="Calibri" panose="020F0502020204030204" pitchFamily="34" charset="0"/>
                          <a:ea typeface="Calibri" panose="020F0502020204030204" pitchFamily="34" charset="0"/>
                          <a:cs typeface="Calibri" panose="020F0502020204030204" pitchFamily="34" charset="0"/>
                        </a:rPr>
                        <a:t>.  </a:t>
                      </a:r>
                      <a:endParaRPr lang="en-FR"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شرح أنك ستقوم بتدوين ملاحظات حول ممارسة أخصائي الحالة وستسمح للطفل أو مقدم الرعاية أو الآخرين بمشاهدة الملاحظات إذا كانوا مهتمين</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القيام بتدوين الملاحظات التي تشير إلى أداة المراقبة ، مع إبراز أمثلة محددة لمجالات التحسين أو الممارسة الجيدة التي يمكن الإشادة بها بعد ذلك</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خلال الجلسات ، يجب على المشرفين ملء أداة المراقبة ، والتأكد من تدوين الأمثلة الملموسة</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85428" marR="85428" marT="42714" marB="42714">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tc>
                  <a:txBody>
                    <a:bodyPr/>
                    <a:lstStyle/>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القيام بتعريف الطفل ومقدم الرعاية للمشرف وتذكيرهم بسبب انضمام المشرف إلى الزيارة</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القيام بقيادة الجلسة مع الطفل و / أو مقدم الرعاية كما لو أن المشرف غير موجود</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85428" marR="85428" marT="42714" marB="42714">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1344433408"/>
                  </a:ext>
                </a:extLst>
              </a:tr>
              <a:tr h="242047">
                <a:tc gridSpan="2">
                  <a:txBody>
                    <a:bodyPr/>
                    <a:lstStyle/>
                    <a:p>
                      <a:pPr algn="r"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بعد</a:t>
                      </a:r>
                      <a:endParaRPr lang="en-FR" sz="1100" kern="100">
                        <a:effectLst/>
                        <a:latin typeface="Calibri" panose="020F0502020204030204" pitchFamily="34" charset="0"/>
                        <a:ea typeface="Calibri" panose="020F0502020204030204" pitchFamily="34" charset="0"/>
                        <a:cs typeface="Arial" panose="020B0604020202020204" pitchFamily="34" charset="0"/>
                      </a:endParaRPr>
                    </a:p>
                  </a:txBody>
                  <a:tcPr marL="85428" marR="85428" marT="42714" marB="42714">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54AF4B"/>
                    </a:solidFill>
                  </a:tcPr>
                </a:tc>
                <a:tc hMerge="1">
                  <a:txBody>
                    <a:bodyPr/>
                    <a:lstStyle/>
                    <a:p>
                      <a:endParaRPr lang="en-FR"/>
                    </a:p>
                  </a:txBody>
                  <a:tcPr/>
                </a:tc>
                <a:extLst>
                  <a:ext uri="{0D108BD9-81ED-4DB2-BD59-A6C34878D82A}">
                    <a16:rowId xmlns:a16="http://schemas.microsoft.com/office/drawing/2014/main" val="1125829563"/>
                  </a:ext>
                </a:extLst>
              </a:tr>
              <a:tr h="242047">
                <a:tc>
                  <a:txBody>
                    <a:bodyPr/>
                    <a:lstStyle/>
                    <a:p>
                      <a:pPr algn="r"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يجب على المشرف</a:t>
                      </a:r>
                      <a:endParaRPr lang="en-FR" sz="1100" kern="100">
                        <a:effectLst/>
                        <a:latin typeface="Calibri" panose="020F0502020204030204" pitchFamily="34" charset="0"/>
                        <a:ea typeface="Calibri" panose="020F0502020204030204" pitchFamily="34" charset="0"/>
                        <a:cs typeface="Arial" panose="020B0604020202020204" pitchFamily="34" charset="0"/>
                      </a:endParaRPr>
                    </a:p>
                  </a:txBody>
                  <a:tcPr marL="85428" marR="85428" marT="42714" marB="42714">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algn="r"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يجب على أخصائي الحالة</a:t>
                      </a:r>
                      <a:endParaRPr lang="en-FR" sz="1100" kern="100">
                        <a:effectLst/>
                        <a:latin typeface="Calibri" panose="020F0502020204030204" pitchFamily="34" charset="0"/>
                        <a:ea typeface="Calibri" panose="020F0502020204030204" pitchFamily="34" charset="0"/>
                        <a:cs typeface="Arial" panose="020B0604020202020204" pitchFamily="34" charset="0"/>
                      </a:endParaRPr>
                    </a:p>
                  </a:txBody>
                  <a:tcPr marL="85428" marR="85428" marT="42714" marB="42714">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extLst>
                  <a:ext uri="{0D108BD9-81ED-4DB2-BD59-A6C34878D82A}">
                    <a16:rowId xmlns:a16="http://schemas.microsoft.com/office/drawing/2014/main" val="2078900349"/>
                  </a:ext>
                </a:extLst>
              </a:tr>
              <a:tr h="1216167">
                <a:tc>
                  <a:txBody>
                    <a:bodyPr/>
                    <a:lstStyle/>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إكمال أداة المراقبة ، بما في ذلك الملاحظات البناءة والإيجابية</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بعد الجلسة بوقت قصير ، القيام بجلسة إشراف فردية مع أخصائي الحالة لتقديم تعليقات من المراقبة</a:t>
                      </a:r>
                      <a:r>
                        <a:rPr lang="en-US" sz="1000" kern="100">
                          <a:effectLst/>
                          <a:latin typeface="Calibri" panose="020F0502020204030204" pitchFamily="34" charset="0"/>
                          <a:ea typeface="Calibri" panose="020F0502020204030204" pitchFamily="34" charset="0"/>
                          <a:cs typeface="Calibri" panose="020F0502020204030204" pitchFamily="34" charset="0"/>
                        </a:rPr>
                        <a:t> ..</a:t>
                      </a:r>
                      <a:endParaRPr lang="en-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85428" marR="85428" marT="42714" marB="42714">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tc>
                  <a:txBody>
                    <a:bodyPr/>
                    <a:lstStyle/>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المشاركة في جلسة إشراف فردية مع المشرف ومشاركة الأفكار / المشاعر حول المراقبة</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طرح أي أسئلة قد تكون موجودة من هذه الجلسة المحددة أو المجالات التقنية التي يمكن للمشرف تقديم المزيد من الإرشادات بشأنها</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85428" marR="85428" marT="42714" marB="42714">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3938603577"/>
                  </a:ext>
                </a:extLst>
              </a:tr>
            </a:tbl>
          </a:graphicData>
        </a:graphic>
      </p:graphicFrame>
    </p:spTree>
    <p:extLst>
      <p:ext uri="{BB962C8B-B14F-4D97-AF65-F5344CB8AC3E}">
        <p14:creationId xmlns:p14="http://schemas.microsoft.com/office/powerpoint/2010/main" val="2158628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73A7CCF-DD94-7CF8-27AE-6718649F8195}"/>
              </a:ext>
            </a:extLst>
          </p:cNvPr>
          <p:cNvSpPr>
            <a:spLocks noChangeArrowheads="1"/>
          </p:cNvSpPr>
          <p:nvPr/>
        </p:nvSpPr>
        <p:spPr bwMode="auto">
          <a:xfrm>
            <a:off x="2298494" y="661157"/>
            <a:ext cx="16113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57350" algn="l"/>
              </a:tabLst>
              <a:defRPr>
                <a:solidFill>
                  <a:schemeClr val="tx1"/>
                </a:solidFill>
                <a:latin typeface="Arial" panose="020B0604020202020204" pitchFamily="34" charset="0"/>
              </a:defRPr>
            </a:lvl1pPr>
            <a:lvl2pPr eaLnBrk="0" fontAlgn="base" hangingPunct="0">
              <a:spcBef>
                <a:spcPct val="0"/>
              </a:spcBef>
              <a:spcAft>
                <a:spcPct val="0"/>
              </a:spcAft>
              <a:tabLst>
                <a:tab pos="1657350" algn="l"/>
              </a:tabLst>
              <a:defRPr>
                <a:solidFill>
                  <a:schemeClr val="tx1"/>
                </a:solidFill>
                <a:latin typeface="Arial" panose="020B0604020202020204" pitchFamily="34" charset="0"/>
              </a:defRPr>
            </a:lvl2pPr>
            <a:lvl3pPr eaLnBrk="0" fontAlgn="base" hangingPunct="0">
              <a:spcBef>
                <a:spcPct val="0"/>
              </a:spcBef>
              <a:spcAft>
                <a:spcPct val="0"/>
              </a:spcAft>
              <a:tabLst>
                <a:tab pos="1657350" algn="l"/>
              </a:tabLst>
              <a:defRPr>
                <a:solidFill>
                  <a:schemeClr val="tx1"/>
                </a:solidFill>
                <a:latin typeface="Arial" panose="020B0604020202020204" pitchFamily="34" charset="0"/>
              </a:defRPr>
            </a:lvl3pPr>
            <a:lvl4pPr eaLnBrk="0" fontAlgn="base" hangingPunct="0">
              <a:spcBef>
                <a:spcPct val="0"/>
              </a:spcBef>
              <a:spcAft>
                <a:spcPct val="0"/>
              </a:spcAft>
              <a:tabLst>
                <a:tab pos="1657350" algn="l"/>
              </a:tabLst>
              <a:defRPr>
                <a:solidFill>
                  <a:schemeClr val="tx1"/>
                </a:solidFill>
                <a:latin typeface="Arial" panose="020B0604020202020204" pitchFamily="34" charset="0"/>
              </a:defRPr>
            </a:lvl4pPr>
            <a:lvl5pPr eaLnBrk="0" fontAlgn="base" hangingPunct="0">
              <a:spcBef>
                <a:spcPct val="0"/>
              </a:spcBef>
              <a:spcAft>
                <a:spcPct val="0"/>
              </a:spcAft>
              <a:tabLst>
                <a:tab pos="1657350" algn="l"/>
              </a:tabLst>
              <a:defRPr>
                <a:solidFill>
                  <a:schemeClr val="tx1"/>
                </a:solidFill>
                <a:latin typeface="Arial" panose="020B0604020202020204" pitchFamily="34" charset="0"/>
              </a:defRPr>
            </a:lvl5pPr>
            <a:lvl6pPr eaLnBrk="0" fontAlgn="base" hangingPunct="0">
              <a:spcBef>
                <a:spcPct val="0"/>
              </a:spcBef>
              <a:spcAft>
                <a:spcPct val="0"/>
              </a:spcAft>
              <a:tabLst>
                <a:tab pos="1657350" algn="l"/>
              </a:tabLst>
              <a:defRPr>
                <a:solidFill>
                  <a:schemeClr val="tx1"/>
                </a:solidFill>
                <a:latin typeface="Arial" panose="020B0604020202020204" pitchFamily="34" charset="0"/>
              </a:defRPr>
            </a:lvl6pPr>
            <a:lvl7pPr eaLnBrk="0" fontAlgn="base" hangingPunct="0">
              <a:spcBef>
                <a:spcPct val="0"/>
              </a:spcBef>
              <a:spcAft>
                <a:spcPct val="0"/>
              </a:spcAft>
              <a:tabLst>
                <a:tab pos="1657350" algn="l"/>
              </a:tabLst>
              <a:defRPr>
                <a:solidFill>
                  <a:schemeClr val="tx1"/>
                </a:solidFill>
                <a:latin typeface="Arial" panose="020B0604020202020204" pitchFamily="34" charset="0"/>
              </a:defRPr>
            </a:lvl7pPr>
            <a:lvl8pPr eaLnBrk="0" fontAlgn="base" hangingPunct="0">
              <a:spcBef>
                <a:spcPct val="0"/>
              </a:spcBef>
              <a:spcAft>
                <a:spcPct val="0"/>
              </a:spcAft>
              <a:tabLst>
                <a:tab pos="1657350" algn="l"/>
              </a:tabLst>
              <a:defRPr>
                <a:solidFill>
                  <a:schemeClr val="tx1"/>
                </a:solidFill>
                <a:latin typeface="Arial" panose="020B0604020202020204" pitchFamily="34" charset="0"/>
              </a:defRPr>
            </a:lvl8pPr>
            <a:lvl9pPr eaLnBrk="0" fontAlgn="base" hangingPunct="0">
              <a:spcBef>
                <a:spcPct val="0"/>
              </a:spcBef>
              <a:spcAft>
                <a:spcPct val="0"/>
              </a:spcAft>
              <a:tabLst>
                <a:tab pos="1657350" algn="l"/>
              </a:tabLs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tab pos="1657350" algn="l"/>
              </a:tabLst>
            </a:pPr>
            <a:r>
              <a:rPr kumimoji="0" lang="en-US"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جلسة</a:t>
            </a:r>
            <a:r>
              <a:rPr kumimoji="0" lang="ar-SA"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المراقبة</a:t>
            </a:r>
            <a:r>
              <a:rPr kumimoji="0" lang="en-US"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ar-SA"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ل</a:t>
            </a:r>
            <a:r>
              <a:rPr kumimoji="0" lang="en-US"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إدارة الحالة</a:t>
            </a:r>
            <a:endParaRPr kumimoji="0" lang="en-US" altLang="en-US"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 name="Hexagon 4">
            <a:extLst>
              <a:ext uri="{FF2B5EF4-FFF2-40B4-BE49-F238E27FC236}">
                <a16:creationId xmlns:a16="http://schemas.microsoft.com/office/drawing/2014/main" id="{44A7B0CB-1BB4-3671-CC7F-A97C2D11543E}"/>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Hexagon 5">
            <a:extLst>
              <a:ext uri="{FF2B5EF4-FFF2-40B4-BE49-F238E27FC236}">
                <a16:creationId xmlns:a16="http://schemas.microsoft.com/office/drawing/2014/main" id="{56020C58-93EF-2BED-4C8E-497A3A302178}"/>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Hexagon 6">
            <a:extLst>
              <a:ext uri="{FF2B5EF4-FFF2-40B4-BE49-F238E27FC236}">
                <a16:creationId xmlns:a16="http://schemas.microsoft.com/office/drawing/2014/main" id="{8FFDCBAC-26B8-3932-3F1B-C76B38CC05F0}"/>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Hexagon 7">
            <a:extLst>
              <a:ext uri="{FF2B5EF4-FFF2-40B4-BE49-F238E27FC236}">
                <a16:creationId xmlns:a16="http://schemas.microsoft.com/office/drawing/2014/main" id="{45F30EBE-6AF4-E807-34B8-35F5224FB56E}"/>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F04080E1-D0F7-6639-6789-6D0C78F8C8AF}"/>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11" name="Table 10">
            <a:extLst>
              <a:ext uri="{FF2B5EF4-FFF2-40B4-BE49-F238E27FC236}">
                <a16:creationId xmlns:a16="http://schemas.microsoft.com/office/drawing/2014/main" id="{3191CCBD-999D-1D55-3405-B1D32BE028FF}"/>
              </a:ext>
            </a:extLst>
          </p:cNvPr>
          <p:cNvGraphicFramePr>
            <a:graphicFrameLocks noGrp="1"/>
          </p:cNvGraphicFramePr>
          <p:nvPr>
            <p:extLst>
              <p:ext uri="{D42A27DB-BD31-4B8C-83A1-F6EECF244321}">
                <p14:modId xmlns:p14="http://schemas.microsoft.com/office/powerpoint/2010/main" val="1219615884"/>
              </p:ext>
            </p:extLst>
          </p:nvPr>
        </p:nvGraphicFramePr>
        <p:xfrm>
          <a:off x="1003300" y="1097133"/>
          <a:ext cx="5257800" cy="548640"/>
        </p:xfrm>
        <a:graphic>
          <a:graphicData uri="http://schemas.openxmlformats.org/drawingml/2006/table">
            <a:tbl>
              <a:tblPr rtl="1" firstRow="1" firstCol="1" bandRow="1"/>
              <a:tblGrid>
                <a:gridCol w="1094845">
                  <a:extLst>
                    <a:ext uri="{9D8B030D-6E8A-4147-A177-3AD203B41FA5}">
                      <a16:colId xmlns:a16="http://schemas.microsoft.com/office/drawing/2014/main" val="2299010512"/>
                    </a:ext>
                  </a:extLst>
                </a:gridCol>
                <a:gridCol w="1234883">
                  <a:extLst>
                    <a:ext uri="{9D8B030D-6E8A-4147-A177-3AD203B41FA5}">
                      <a16:colId xmlns:a16="http://schemas.microsoft.com/office/drawing/2014/main" val="791708755"/>
                    </a:ext>
                  </a:extLst>
                </a:gridCol>
                <a:gridCol w="1464036">
                  <a:extLst>
                    <a:ext uri="{9D8B030D-6E8A-4147-A177-3AD203B41FA5}">
                      <a16:colId xmlns:a16="http://schemas.microsoft.com/office/drawing/2014/main" val="1712841227"/>
                    </a:ext>
                  </a:extLst>
                </a:gridCol>
                <a:gridCol w="1464036">
                  <a:extLst>
                    <a:ext uri="{9D8B030D-6E8A-4147-A177-3AD203B41FA5}">
                      <a16:colId xmlns:a16="http://schemas.microsoft.com/office/drawing/2014/main" val="1274620472"/>
                    </a:ext>
                  </a:extLst>
                </a:gridCol>
              </a:tblGrid>
              <a:tr h="208280">
                <a:tc>
                  <a:txBody>
                    <a:bodyPr/>
                    <a:lstStyle/>
                    <a:p>
                      <a:pPr algn="ctr"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رقم الحالة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rtl="1"/>
                      <a:endParaRPr lang="en-FR" sz="1200" kern="100">
                        <a:effectLst/>
                        <a:latin typeface="Calibri" panose="020F0502020204030204" pitchFamily="34" charset="0"/>
                        <a:cs typeface="Arial" panose="020B0604020202020204" pitchFamily="34" charset="0"/>
                      </a:endParaRPr>
                    </a:p>
                  </a:txBody>
                  <a:tcPr marL="45720" marR="4572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tc>
                  <a:txBody>
                    <a:bodyPr/>
                    <a:lstStyle/>
                    <a:p>
                      <a:pPr algn="ctr"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أخصائي الحالة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rtl="1"/>
                      <a:endParaRPr lang="en-FR" sz="1200" kern="100">
                        <a:effectLst/>
                        <a:latin typeface="Calibri" panose="020F0502020204030204" pitchFamily="34" charset="0"/>
                        <a:cs typeface="Arial" panose="020B0604020202020204" pitchFamily="34" charset="0"/>
                      </a:endParaRPr>
                    </a:p>
                  </a:txBody>
                  <a:tcPr marL="45720" marR="4572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1139632791"/>
                  </a:ext>
                </a:extLst>
              </a:tr>
              <a:tr h="0">
                <a:tc>
                  <a:txBody>
                    <a:bodyPr/>
                    <a:lstStyle/>
                    <a:p>
                      <a:pPr algn="ctr"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التاريخ</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rtl="1"/>
                      <a:endParaRPr lang="en-FR" sz="1200" kern="100">
                        <a:effectLst/>
                        <a:latin typeface="Calibri" panose="020F0502020204030204" pitchFamily="34" charset="0"/>
                        <a:cs typeface="Arial" panose="020B0604020202020204" pitchFamily="34" charset="0"/>
                      </a:endParaRPr>
                    </a:p>
                  </a:txBody>
                  <a:tcPr marL="45720" marR="4572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tc>
                  <a:txBody>
                    <a:bodyPr/>
                    <a:lstStyle/>
                    <a:p>
                      <a:pPr algn="ctr"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المشرف</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marL="0" algn="r" defTabSz="685800" rtl="1" eaLnBrk="1" latinLnBrk="0" hangingPunct="1"/>
                      <a:endParaRPr lang="en-FR" sz="1200" kern="100">
                        <a:effectLst/>
                        <a:latin typeface="Calibri" panose="020F0502020204030204" pitchFamily="34" charset="0"/>
                        <a:cs typeface="Arial" panose="020B0604020202020204" pitchFamily="34" charset="0"/>
                      </a:endParaRPr>
                    </a:p>
                  </a:txBody>
                  <a:tcPr marL="45720" marR="4572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3360004715"/>
                  </a:ext>
                </a:extLst>
              </a:tr>
            </a:tbl>
          </a:graphicData>
        </a:graphic>
      </p:graphicFrame>
      <p:graphicFrame>
        <p:nvGraphicFramePr>
          <p:cNvPr id="12" name="Table 11">
            <a:extLst>
              <a:ext uri="{FF2B5EF4-FFF2-40B4-BE49-F238E27FC236}">
                <a16:creationId xmlns:a16="http://schemas.microsoft.com/office/drawing/2014/main" id="{EDA95718-1C57-6DCC-1AC2-D02DE738A1FD}"/>
              </a:ext>
            </a:extLst>
          </p:cNvPr>
          <p:cNvGraphicFramePr>
            <a:graphicFrameLocks noGrp="1"/>
          </p:cNvGraphicFramePr>
          <p:nvPr>
            <p:extLst>
              <p:ext uri="{D42A27DB-BD31-4B8C-83A1-F6EECF244321}">
                <p14:modId xmlns:p14="http://schemas.microsoft.com/office/powerpoint/2010/main" val="3907799690"/>
              </p:ext>
            </p:extLst>
          </p:nvPr>
        </p:nvGraphicFramePr>
        <p:xfrm>
          <a:off x="1003300" y="2088334"/>
          <a:ext cx="5257800" cy="5151120"/>
        </p:xfrm>
        <a:graphic>
          <a:graphicData uri="http://schemas.openxmlformats.org/drawingml/2006/table">
            <a:tbl>
              <a:tblPr rtl="1"/>
              <a:tblGrid>
                <a:gridCol w="1092200">
                  <a:extLst>
                    <a:ext uri="{9D8B030D-6E8A-4147-A177-3AD203B41FA5}">
                      <a16:colId xmlns:a16="http://schemas.microsoft.com/office/drawing/2014/main" val="776722440"/>
                    </a:ext>
                  </a:extLst>
                </a:gridCol>
                <a:gridCol w="3009900">
                  <a:extLst>
                    <a:ext uri="{9D8B030D-6E8A-4147-A177-3AD203B41FA5}">
                      <a16:colId xmlns:a16="http://schemas.microsoft.com/office/drawing/2014/main" val="3729285114"/>
                    </a:ext>
                  </a:extLst>
                </a:gridCol>
                <a:gridCol w="1155700">
                  <a:extLst>
                    <a:ext uri="{9D8B030D-6E8A-4147-A177-3AD203B41FA5}">
                      <a16:colId xmlns:a16="http://schemas.microsoft.com/office/drawing/2014/main" val="1370135122"/>
                    </a:ext>
                  </a:extLst>
                </a:gridCol>
              </a:tblGrid>
              <a:tr h="0">
                <a:tc>
                  <a:txBody>
                    <a:bodyPr/>
                    <a:lstStyle/>
                    <a:p>
                      <a:pPr algn="r"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مجالات المراقبة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algn="r"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أمثلة (هل قام أخصائي الحالة ب..)</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algn="r"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الأمثلة التي تمت ملاحظتها والتعليقات لأخصائي الحالة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extLst>
                  <a:ext uri="{0D108BD9-81ED-4DB2-BD59-A6C34878D82A}">
                    <a16:rowId xmlns:a16="http://schemas.microsoft.com/office/drawing/2014/main" val="3600463081"/>
                  </a:ext>
                </a:extLst>
              </a:tr>
              <a:tr h="969645">
                <a:tc>
                  <a:txBody>
                    <a:bodyPr/>
                    <a:lstStyle/>
                    <a:p>
                      <a:pPr algn="r"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١. بناء الصلة والعلاقات</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en-FR"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استخدام تقنيات بناء العلاقات ، على سبيل المثال ، الأحاديث القصيرة ، المقدمات ، الربط بالتجارب الخاصة ، المحادثات غير الرسمية ، أو القيام بأنشطة مع الطفل</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التأكد من أن المحادثة تركز بشكل أساسي على تجارب الطفل</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طرح ومناقشة الموضوعات التي تتناسب مع عمر الطفل وقدرته</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تَفاعل مع احتياجات الطفل في التفاعل</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إظهار أي سلوكيات ضارة؟ أن تكون شديد البرودة أو موثوقًا أو بعيدًا عن الطفل ، أو أن تكون حنونًا جدًا أو قريبًا من الطفل ، أو تهيمن على المحادثة أو تركز فقط على تجاربهم الخاصة</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tc>
                  <a:txBody>
                    <a:bodyPr/>
                    <a:lstStyle/>
                    <a:p>
                      <a:pPr algn="r"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3685619619"/>
                  </a:ext>
                </a:extLst>
              </a:tr>
              <a:tr h="1858645">
                <a:tc>
                  <a:txBody>
                    <a:bodyPr/>
                    <a:lstStyle/>
                    <a:p>
                      <a:pPr algn="r"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٢.التواصل غير اللفظي</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en-FR"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الحفاظ على لغة جسد منفتحة</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التواصل البصري المناسب </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إظهار عبارات المشاركة والحماس (الابتسام والتصفيق والإيماء والألفاظ مثل</a:t>
                      </a:r>
                      <a:r>
                        <a:rPr lang="en-US" sz="1000" kern="100">
                          <a:effectLst/>
                          <a:latin typeface="Calibri" panose="020F0502020204030204" pitchFamily="34" charset="0"/>
                          <a:ea typeface="Calibri" panose="020F0502020204030204" pitchFamily="34" charset="0"/>
                          <a:cs typeface="Calibri" panose="020F0502020204030204" pitchFamily="34" charset="0"/>
                        </a:rPr>
                        <a:t> "</a:t>
                      </a:r>
                      <a:r>
                        <a:rPr lang="ar-SA" sz="1000" kern="100">
                          <a:effectLst/>
                          <a:latin typeface="Calibri" panose="020F0502020204030204" pitchFamily="34" charset="0"/>
                          <a:ea typeface="Calibri" panose="020F0502020204030204" pitchFamily="34" charset="0"/>
                          <a:cs typeface="Calibri" panose="020F0502020204030204" pitchFamily="34" charset="0"/>
                        </a:rPr>
                        <a:t>حسناً؟) </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استخدام نبرة صوت ودودة ومستوى صوت و سرعة مناسبة </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الحفاظ على مسافة جسدية مناسبة ، على سبيل المثال ،  مراعاة المساحة الشخصية ، أو عدم الوقوف بعيدًا جدًا ، أو فوق مستوى الطفل</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استخدام التواصل غير اللفظي المريح ، مثل تعبيرات الوجه الودية ولغة الجسد المطمئنة</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قم بمطابقة إيقاع التواصل مع الطفل ، مما يسمح بالصمت وفترات توقف أطول أو أقصر</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كن جسديًا على مستوى الطفل لإظهار الاهتمام به</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00" kern="100">
                          <a:effectLst/>
                          <a:latin typeface="Calibri" panose="020F0502020204030204" pitchFamily="34" charset="0"/>
                          <a:ea typeface="Calibri" panose="020F0502020204030204" pitchFamily="34" charset="0"/>
                          <a:cs typeface="Calibri" panose="020F0502020204030204" pitchFamily="34" charset="0"/>
                        </a:rPr>
                        <a:t>إظهار أي سلوكيات ضارة؟ الموقف العدائي أو غير المناسب أو الإيماءات أو التحديق الشديد ؛ نبرة صوت ساخرة أو باردة أو ودية للغاية ؛ الاتصال الجسدي غير المناسب ، على سبيل المثال ، الاتصال الصارم أو الودي بشكل مفرط ؛ التعبيرات غير اللفظية عن عدم الاندماج وعدم الاهتمام بالطفل ، على سبيل المثال ، استخدام هواتفهم ، والتنهد بصوت مسموع ، وإبعاد أجسامهم عن الطفل</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tc>
                  <a:txBody>
                    <a:bodyPr/>
                    <a:lstStyle/>
                    <a:p>
                      <a:pPr algn="r"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2775941808"/>
                  </a:ext>
                </a:extLst>
              </a:tr>
            </a:tbl>
          </a:graphicData>
        </a:graphic>
      </p:graphicFrame>
    </p:spTree>
    <p:extLst>
      <p:ext uri="{BB962C8B-B14F-4D97-AF65-F5344CB8AC3E}">
        <p14:creationId xmlns:p14="http://schemas.microsoft.com/office/powerpoint/2010/main" val="7249297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F06A6E4A-41BA-6980-4622-EC48AD06A77B}"/>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Hexagon 5">
            <a:extLst>
              <a:ext uri="{FF2B5EF4-FFF2-40B4-BE49-F238E27FC236}">
                <a16:creationId xmlns:a16="http://schemas.microsoft.com/office/drawing/2014/main" id="{DB2B5FC5-74B2-BB45-11FA-CC0013569589}"/>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Hexagon 6">
            <a:extLst>
              <a:ext uri="{FF2B5EF4-FFF2-40B4-BE49-F238E27FC236}">
                <a16:creationId xmlns:a16="http://schemas.microsoft.com/office/drawing/2014/main" id="{9F158766-AE31-8BDC-52C2-17E227A72C73}"/>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Hexagon 7">
            <a:extLst>
              <a:ext uri="{FF2B5EF4-FFF2-40B4-BE49-F238E27FC236}">
                <a16:creationId xmlns:a16="http://schemas.microsoft.com/office/drawing/2014/main" id="{31F72FC9-7C43-6757-11E3-875C858C7257}"/>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4E79861B-A695-508B-939F-1910FF1FF8F3}"/>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3" name="Table 2">
            <a:extLst>
              <a:ext uri="{FF2B5EF4-FFF2-40B4-BE49-F238E27FC236}">
                <a16:creationId xmlns:a16="http://schemas.microsoft.com/office/drawing/2014/main" id="{263A9DC8-5FE9-4EFA-6280-4B57A8B7D840}"/>
              </a:ext>
            </a:extLst>
          </p:cNvPr>
          <p:cNvGraphicFramePr>
            <a:graphicFrameLocks noGrp="1"/>
          </p:cNvGraphicFramePr>
          <p:nvPr>
            <p:extLst>
              <p:ext uri="{D42A27DB-BD31-4B8C-83A1-F6EECF244321}">
                <p14:modId xmlns:p14="http://schemas.microsoft.com/office/powerpoint/2010/main" val="113751039"/>
              </p:ext>
            </p:extLst>
          </p:nvPr>
        </p:nvGraphicFramePr>
        <p:xfrm>
          <a:off x="1533036" y="1117417"/>
          <a:ext cx="4049103" cy="6316796"/>
        </p:xfrm>
        <a:graphic>
          <a:graphicData uri="http://schemas.openxmlformats.org/drawingml/2006/table">
            <a:tbl>
              <a:tblPr rtl="1"/>
              <a:tblGrid>
                <a:gridCol w="841118">
                  <a:extLst>
                    <a:ext uri="{9D8B030D-6E8A-4147-A177-3AD203B41FA5}">
                      <a16:colId xmlns:a16="http://schemas.microsoft.com/office/drawing/2014/main" val="3819101874"/>
                    </a:ext>
                  </a:extLst>
                </a:gridCol>
                <a:gridCol w="2611378">
                  <a:extLst>
                    <a:ext uri="{9D8B030D-6E8A-4147-A177-3AD203B41FA5}">
                      <a16:colId xmlns:a16="http://schemas.microsoft.com/office/drawing/2014/main" val="1002648054"/>
                    </a:ext>
                  </a:extLst>
                </a:gridCol>
                <a:gridCol w="596607">
                  <a:extLst>
                    <a:ext uri="{9D8B030D-6E8A-4147-A177-3AD203B41FA5}">
                      <a16:colId xmlns:a16="http://schemas.microsoft.com/office/drawing/2014/main" val="788004147"/>
                    </a:ext>
                  </a:extLst>
                </a:gridCol>
              </a:tblGrid>
              <a:tr h="1982984">
                <a:tc>
                  <a:txBody>
                    <a:bodyPr/>
                    <a:lstStyle/>
                    <a:p>
                      <a:pPr algn="r" rtl="1"/>
                      <a:r>
                        <a:rPr lang="ar-SA" sz="8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٣. التواصل اللفظي</a:t>
                      </a:r>
                      <a:endParaRPr lang="en-FR" sz="900" kern="100">
                        <a:effectLst/>
                        <a:latin typeface="Calibri" panose="020F0502020204030204" pitchFamily="34" charset="0"/>
                        <a:ea typeface="Calibri" panose="020F0502020204030204" pitchFamily="34" charset="0"/>
                        <a:cs typeface="Arial" panose="020B0604020202020204" pitchFamily="34" charset="0"/>
                      </a:endParaRPr>
                    </a:p>
                    <a:p>
                      <a:pPr algn="r" rtl="1"/>
                      <a:r>
                        <a:rPr lang="en-FR" sz="8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FR" sz="900" kern="100">
                        <a:effectLst/>
                        <a:latin typeface="Calibri" panose="020F0502020204030204" pitchFamily="34" charset="0"/>
                        <a:ea typeface="Calibri" panose="020F0502020204030204" pitchFamily="34" charset="0"/>
                        <a:cs typeface="Arial" panose="020B0604020202020204" pitchFamily="34" charset="0"/>
                      </a:endParaRPr>
                    </a:p>
                  </a:txBody>
                  <a:tcPr marL="35210" marR="35210" marT="35210" marB="3521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marL="342900" lvl="0" indent="-342900" algn="r" rtl="1">
                        <a:buFont typeface="Arial" panose="020B0604020202020204" pitchFamily="34" charset="0"/>
                        <a:buChar char="•"/>
                        <a:tabLst>
                          <a:tab pos="4572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استخدام اللغة المناسبة لسن وقدرة الطفل</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التواصل الواضح وعرض المعلومات المفهومة للطفل</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إظهار المهارات اللازمة لضمان الفهم والتواصل معه ، على سبيل المثال</a:t>
                      </a:r>
                      <a:r>
                        <a:rPr lang="en-US" sz="800" kern="100">
                          <a:effectLst/>
                          <a:latin typeface="Calibri" panose="020F0502020204030204" pitchFamily="34" charset="0"/>
                          <a:ea typeface="Calibri" panose="020F0502020204030204" pitchFamily="34" charset="0"/>
                          <a:cs typeface="Calibri" panose="020F0502020204030204" pitchFamily="34" charset="0"/>
                        </a:rPr>
                        <a:t>:</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r" rtl="1">
                        <a:buFont typeface="Arial" panose="020B0604020202020204" pitchFamily="34" charset="0"/>
                        <a:buChar char="•"/>
                        <a:tabLst>
                          <a:tab pos="9144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التأكيد</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r" rtl="1">
                        <a:buFont typeface="Arial" panose="020B0604020202020204" pitchFamily="34" charset="0"/>
                        <a:buChar char="•"/>
                        <a:tabLst>
                          <a:tab pos="9144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الانعكاس</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r" rtl="1">
                        <a:buFont typeface="Arial" panose="020B0604020202020204" pitchFamily="34" charset="0"/>
                        <a:buChar char="•"/>
                        <a:tabLst>
                          <a:tab pos="9144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التوضيح</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r" rtl="1">
                        <a:buFont typeface="Arial" panose="020B0604020202020204" pitchFamily="34" charset="0"/>
                        <a:buChar char="•"/>
                        <a:tabLst>
                          <a:tab pos="9144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التلخيص</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r" rtl="1">
                        <a:buFont typeface="Arial" panose="020B0604020202020204" pitchFamily="34" charset="0"/>
                        <a:buChar char="•"/>
                        <a:tabLst>
                          <a:tab pos="9144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طرح أسئلة مفتوحة للتوضيح</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استخدم لغة أو قصص أو استعارات مألوفة ومناسبة لشرح المفاهيم الصعبة</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أي سلوكيات ضارة؟ الكلمات القاسية أو العدائية أو الوصمة عند التحدث إلى الطفل ، واللغة غير المناسبة لسن الطفل ، مقاطعة الطفل بشكل متكرر</a:t>
                      </a:r>
                      <a:r>
                        <a:rPr lang="en-US" sz="800" kern="100">
                          <a:effectLst/>
                          <a:latin typeface="Calibri" panose="020F0502020204030204" pitchFamily="34" charset="0"/>
                          <a:ea typeface="Calibri" panose="020F0502020204030204" pitchFamily="34" charset="0"/>
                          <a:cs typeface="Calibri" panose="020F0502020204030204" pitchFamily="34" charset="0"/>
                        </a:rPr>
                        <a:t>.</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210" marR="35210" marT="35210" marB="3521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tc>
                  <a:txBody>
                    <a:bodyPr/>
                    <a:lstStyle/>
                    <a:p>
                      <a:pPr algn="r" rtl="1"/>
                      <a:r>
                        <a:rPr lang="en-FR" sz="800" kern="100">
                          <a:effectLst/>
                          <a:latin typeface="Calibri" panose="020F0502020204030204" pitchFamily="34" charset="0"/>
                          <a:ea typeface="Calibri" panose="020F0502020204030204" pitchFamily="34" charset="0"/>
                          <a:cs typeface="Calibri" panose="020F0502020204030204" pitchFamily="34" charset="0"/>
                        </a:rPr>
                        <a:t> </a:t>
                      </a:r>
                      <a:endParaRPr lang="en-FR" sz="900" kern="100">
                        <a:effectLst/>
                        <a:latin typeface="Calibri" panose="020F0502020204030204" pitchFamily="34" charset="0"/>
                        <a:ea typeface="Calibri" panose="020F0502020204030204" pitchFamily="34" charset="0"/>
                        <a:cs typeface="Arial" panose="020B0604020202020204" pitchFamily="34" charset="0"/>
                      </a:endParaRPr>
                    </a:p>
                  </a:txBody>
                  <a:tcPr marL="35210" marR="35210" marT="35210" marB="3521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993897915"/>
                  </a:ext>
                </a:extLst>
              </a:tr>
              <a:tr h="1532106">
                <a:tc>
                  <a:txBody>
                    <a:bodyPr/>
                    <a:lstStyle/>
                    <a:p>
                      <a:pPr algn="r" rtl="1"/>
                      <a:r>
                        <a:rPr lang="ar-SA" sz="8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٤.الاستجابة بتعاطف ودفء</a:t>
                      </a:r>
                      <a:endParaRPr lang="en-FR" sz="900" kern="100">
                        <a:effectLst/>
                        <a:latin typeface="Calibri" panose="020F0502020204030204" pitchFamily="34" charset="0"/>
                        <a:ea typeface="Calibri" panose="020F0502020204030204" pitchFamily="34" charset="0"/>
                        <a:cs typeface="Arial" panose="020B0604020202020204" pitchFamily="34" charset="0"/>
                      </a:endParaRPr>
                    </a:p>
                    <a:p>
                      <a:pPr algn="r" rtl="1"/>
                      <a:r>
                        <a:rPr lang="en-FR" sz="8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FR" sz="900" kern="100">
                        <a:effectLst/>
                        <a:latin typeface="Calibri" panose="020F0502020204030204" pitchFamily="34" charset="0"/>
                        <a:ea typeface="Calibri" panose="020F0502020204030204" pitchFamily="34" charset="0"/>
                        <a:cs typeface="Arial" panose="020B0604020202020204" pitchFamily="34" charset="0"/>
                      </a:endParaRPr>
                    </a:p>
                  </a:txBody>
                  <a:tcPr marL="35210" marR="35210" marT="35210" marB="3521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marL="342900" lvl="0" indent="-342900" algn="r" rtl="1">
                        <a:buFont typeface="Arial" panose="020B0604020202020204" pitchFamily="34" charset="0"/>
                        <a:buChar char="•"/>
                        <a:tabLst>
                          <a:tab pos="4572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تقديم استجابات داعمة عاطفيًا</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التأكيد على تجربة الطفل من وجهة نظر الطفل بطريقة واضحة وواثقة</a:t>
                      </a:r>
                      <a:r>
                        <a:rPr lang="en-US" sz="800" kern="100">
                          <a:effectLst/>
                          <a:latin typeface="Calibri" panose="020F0502020204030204" pitchFamily="34" charset="0"/>
                          <a:ea typeface="Calibri" panose="020F0502020204030204" pitchFamily="34" charset="0"/>
                          <a:cs typeface="Calibri" panose="020F0502020204030204" pitchFamily="34" charset="0"/>
                        </a:rPr>
                        <a:t>.</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أي سلوكيات ضارة؟ انتقادات ، عدائية ، رفض ، تجاهل ردود فعل الطفل العاطفية ، السخرية أو الضحك على الطفل ، الإدلاء بعبارات استخفاف أو متعالية تجاه الطفل و الغضب لمشاركة الأفكار أو المشاعر ، إبداء تعليقات رافضة أو سلبية حول أفكار الطفل السلبية أو مشاعره أو إلقاء اللوم على الطفل لامتلاكها ، تعزيز الأفكار والمشاعر السلبية ، وتجاهل علامات المشاعر التي يشعر بها الآخر ، والطلب من الطفل</a:t>
                      </a:r>
                      <a:r>
                        <a:rPr lang="en-US" sz="800" kern="100">
                          <a:effectLst/>
                          <a:latin typeface="Calibri" panose="020F0502020204030204" pitchFamily="34" charset="0"/>
                          <a:ea typeface="Calibri" panose="020F0502020204030204" pitchFamily="34" charset="0"/>
                          <a:cs typeface="Calibri" panose="020F0502020204030204" pitchFamily="34" charset="0"/>
                        </a:rPr>
                        <a:t> / </a:t>
                      </a:r>
                      <a:r>
                        <a:rPr lang="ar-SA" sz="800" kern="100">
                          <a:effectLst/>
                          <a:latin typeface="Calibri" panose="020F0502020204030204" pitchFamily="34" charset="0"/>
                          <a:ea typeface="Calibri" panose="020F0502020204030204" pitchFamily="34" charset="0"/>
                          <a:cs typeface="Calibri" panose="020F0502020204030204" pitchFamily="34" charset="0"/>
                        </a:rPr>
                        <a:t>الأسرة التوقف عن التعبير عن مشاعرهم</a:t>
                      </a:r>
                      <a:r>
                        <a:rPr lang="en-US" sz="800" kern="100">
                          <a:effectLst/>
                          <a:latin typeface="Calibri" panose="020F0502020204030204" pitchFamily="34" charset="0"/>
                          <a:ea typeface="Calibri" panose="020F0502020204030204" pitchFamily="34" charset="0"/>
                          <a:cs typeface="Calibri" panose="020F0502020204030204" pitchFamily="34" charset="0"/>
                        </a:rPr>
                        <a:t>.</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210" marR="35210" marT="35210" marB="3521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tc>
                  <a:txBody>
                    <a:bodyPr/>
                    <a:lstStyle/>
                    <a:p>
                      <a:pPr algn="r" rtl="1"/>
                      <a:r>
                        <a:rPr lang="en-FR" sz="800" kern="100">
                          <a:effectLst/>
                          <a:latin typeface="Calibri" panose="020F0502020204030204" pitchFamily="34" charset="0"/>
                          <a:ea typeface="Calibri" panose="020F0502020204030204" pitchFamily="34" charset="0"/>
                          <a:cs typeface="Calibri" panose="020F0502020204030204" pitchFamily="34" charset="0"/>
                        </a:rPr>
                        <a:t> </a:t>
                      </a:r>
                      <a:endParaRPr lang="en-FR" sz="900" kern="100">
                        <a:effectLst/>
                        <a:latin typeface="Calibri" panose="020F0502020204030204" pitchFamily="34" charset="0"/>
                        <a:ea typeface="Calibri" panose="020F0502020204030204" pitchFamily="34" charset="0"/>
                        <a:cs typeface="Arial" panose="020B0604020202020204" pitchFamily="34" charset="0"/>
                      </a:endParaRPr>
                    </a:p>
                  </a:txBody>
                  <a:tcPr marL="35210" marR="35210" marT="35210" marB="3521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3099209484"/>
                  </a:ext>
                </a:extLst>
              </a:tr>
              <a:tr h="422515">
                <a:tc>
                  <a:txBody>
                    <a:bodyPr/>
                    <a:lstStyle/>
                    <a:p>
                      <a:pPr algn="r" rtl="1"/>
                      <a:r>
                        <a:rPr lang="ar-SA" sz="8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٥. الموقف المرتكز على الطفل</a:t>
                      </a:r>
                      <a:endParaRPr lang="en-FR" sz="900" kern="100">
                        <a:effectLst/>
                        <a:latin typeface="Calibri" panose="020F0502020204030204" pitchFamily="34" charset="0"/>
                        <a:ea typeface="Calibri" panose="020F0502020204030204" pitchFamily="34" charset="0"/>
                        <a:cs typeface="Arial" panose="020B0604020202020204" pitchFamily="34" charset="0"/>
                      </a:endParaRPr>
                    </a:p>
                  </a:txBody>
                  <a:tcPr marL="35210" marR="35210" marT="35210" marB="3521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marL="342900" lvl="0" indent="-342900" algn="r" rtl="1">
                        <a:buFont typeface="Arial" panose="020B0604020202020204" pitchFamily="34" charset="0"/>
                        <a:buChar char="•"/>
                        <a:tabLst>
                          <a:tab pos="4572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إظهار الاحترام والقبول والتأكيد على نقاط القوة والموارد لدى الطفل والأسر</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أن تكوت حقيقي وصادق</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210" marR="35210" marT="35210" marB="3521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tc>
                  <a:txBody>
                    <a:bodyPr/>
                    <a:lstStyle/>
                    <a:p>
                      <a:pPr algn="r" rtl="1"/>
                      <a:r>
                        <a:rPr lang="en-FR" sz="800" kern="100">
                          <a:effectLst/>
                          <a:latin typeface="Calibri" panose="020F0502020204030204" pitchFamily="34" charset="0"/>
                          <a:ea typeface="Calibri" panose="020F0502020204030204" pitchFamily="34" charset="0"/>
                          <a:cs typeface="Calibri" panose="020F0502020204030204" pitchFamily="34" charset="0"/>
                        </a:rPr>
                        <a:t> </a:t>
                      </a:r>
                      <a:endParaRPr lang="en-FR" sz="900" kern="100">
                        <a:effectLst/>
                        <a:latin typeface="Calibri" panose="020F0502020204030204" pitchFamily="34" charset="0"/>
                        <a:ea typeface="Calibri" panose="020F0502020204030204" pitchFamily="34" charset="0"/>
                        <a:cs typeface="Arial" panose="020B0604020202020204" pitchFamily="34" charset="0"/>
                      </a:endParaRPr>
                    </a:p>
                  </a:txBody>
                  <a:tcPr marL="35210" marR="35210" marT="35210" marB="3521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1750484659"/>
                  </a:ext>
                </a:extLst>
              </a:tr>
              <a:tr h="539880">
                <a:tc>
                  <a:txBody>
                    <a:bodyPr/>
                    <a:lstStyle/>
                    <a:p>
                      <a:pPr algn="r" rtl="1"/>
                      <a:r>
                        <a:rPr lang="ar-SA" sz="8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٦.دعم اتخاذ القرار</a:t>
                      </a:r>
                      <a:endParaRPr lang="en-FR" sz="900" kern="100">
                        <a:effectLst/>
                        <a:latin typeface="Calibri" panose="020F0502020204030204" pitchFamily="34" charset="0"/>
                        <a:ea typeface="Calibri" panose="020F0502020204030204" pitchFamily="34" charset="0"/>
                        <a:cs typeface="Arial" panose="020B0604020202020204" pitchFamily="34" charset="0"/>
                      </a:endParaRPr>
                    </a:p>
                    <a:p>
                      <a:pPr algn="r" rtl="1"/>
                      <a:r>
                        <a:rPr lang="en-FR" sz="8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FR" sz="900" kern="100">
                        <a:effectLst/>
                        <a:latin typeface="Calibri" panose="020F0502020204030204" pitchFamily="34" charset="0"/>
                        <a:ea typeface="Calibri" panose="020F0502020204030204" pitchFamily="34" charset="0"/>
                        <a:cs typeface="Arial" panose="020B0604020202020204" pitchFamily="34" charset="0"/>
                      </a:endParaRPr>
                    </a:p>
                  </a:txBody>
                  <a:tcPr marL="35210" marR="35210" marT="35210" marB="3521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marL="342900" lvl="0" indent="-342900" algn="r" rtl="1">
                        <a:buFont typeface="Arial" panose="020B0604020202020204" pitchFamily="34" charset="0"/>
                        <a:buChar char="•"/>
                        <a:tabLst>
                          <a:tab pos="4572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لا تقرك النصيحة</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لا تقوم باتخاذ قرارات للطفل / الأسرة</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تمكين و دعم الطفل والأسرة ومقدم الرعاية لاستخدام موارد التكيف الخاصة بهم لحل مشاكلهم</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210" marR="35210" marT="35210" marB="3521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tc>
                  <a:txBody>
                    <a:bodyPr/>
                    <a:lstStyle/>
                    <a:p>
                      <a:pPr algn="r" rtl="1"/>
                      <a:r>
                        <a:rPr lang="en-FR" sz="800" kern="100">
                          <a:effectLst/>
                          <a:latin typeface="Calibri" panose="020F0502020204030204" pitchFamily="34" charset="0"/>
                          <a:ea typeface="Calibri" panose="020F0502020204030204" pitchFamily="34" charset="0"/>
                          <a:cs typeface="Calibri" panose="020F0502020204030204" pitchFamily="34" charset="0"/>
                        </a:rPr>
                        <a:t> </a:t>
                      </a:r>
                      <a:endParaRPr lang="en-FR" sz="900" kern="100">
                        <a:effectLst/>
                        <a:latin typeface="Calibri" panose="020F0502020204030204" pitchFamily="34" charset="0"/>
                        <a:ea typeface="Calibri" panose="020F0502020204030204" pitchFamily="34" charset="0"/>
                        <a:cs typeface="Arial" panose="020B0604020202020204" pitchFamily="34" charset="0"/>
                      </a:endParaRPr>
                    </a:p>
                  </a:txBody>
                  <a:tcPr marL="35210" marR="35210" marT="35210" marB="3521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1159328553"/>
                  </a:ext>
                </a:extLst>
              </a:tr>
              <a:tr h="1307156">
                <a:tc>
                  <a:txBody>
                    <a:bodyPr/>
                    <a:lstStyle/>
                    <a:p>
                      <a:pPr algn="r" rtl="1"/>
                      <a:r>
                        <a:rPr lang="ar-SA" sz="8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٧.دعم التغيير الإيجابي</a:t>
                      </a:r>
                      <a:endParaRPr lang="en-FR" sz="900" kern="100">
                        <a:effectLst/>
                        <a:latin typeface="Calibri" panose="020F0502020204030204" pitchFamily="34" charset="0"/>
                        <a:ea typeface="Calibri" panose="020F0502020204030204" pitchFamily="34" charset="0"/>
                        <a:cs typeface="Arial" panose="020B0604020202020204" pitchFamily="34" charset="0"/>
                      </a:endParaRPr>
                    </a:p>
                    <a:p>
                      <a:pPr algn="r" rtl="1"/>
                      <a:r>
                        <a:rPr lang="en-FR" sz="8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FR" sz="900" kern="100">
                        <a:effectLst/>
                        <a:latin typeface="Calibri" panose="020F0502020204030204" pitchFamily="34" charset="0"/>
                        <a:ea typeface="Calibri" panose="020F0502020204030204" pitchFamily="34" charset="0"/>
                        <a:cs typeface="Arial" panose="020B0604020202020204" pitchFamily="34" charset="0"/>
                      </a:endParaRPr>
                    </a:p>
                  </a:txBody>
                  <a:tcPr marL="35210" marR="35210" marT="35210" marB="3521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marL="342900" lvl="0" indent="-342900" algn="r" rtl="1">
                        <a:buFont typeface="Arial" panose="020B0604020202020204" pitchFamily="34" charset="0"/>
                        <a:buChar char="•"/>
                        <a:tabLst>
                          <a:tab pos="4572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تقديم الأمل في تحسينات في التجارب المعيشية للطفل، مع عدم المبالغة في الوعود أو تعزيز التوقعات غير الواقعية</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تقديم انعكاسات على أفكار أو مشاعر الطفل أو الوالدين (السلبية)</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استخدام التأكيد مع الطفل / مقدم الرعاية</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استخدام عبارات موجزة</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800" kern="100">
                          <a:effectLst/>
                          <a:latin typeface="Calibri" panose="020F0502020204030204" pitchFamily="34" charset="0"/>
                          <a:ea typeface="Calibri" panose="020F0502020204030204" pitchFamily="34" charset="0"/>
                          <a:cs typeface="Calibri" panose="020F0502020204030204" pitchFamily="34" charset="0"/>
                        </a:rPr>
                        <a:t>استخدام</a:t>
                      </a:r>
                      <a:r>
                        <a:rPr lang="en-US" sz="800" kern="100">
                          <a:effectLst/>
                          <a:latin typeface="Calibri" panose="020F0502020204030204" pitchFamily="34" charset="0"/>
                          <a:ea typeface="Calibri" panose="020F0502020204030204" pitchFamily="34" charset="0"/>
                          <a:cs typeface="Calibri" panose="020F0502020204030204" pitchFamily="34" charset="0"/>
                        </a:rPr>
                        <a:t> "</a:t>
                      </a:r>
                      <a:r>
                        <a:rPr lang="ar-SA" sz="800" kern="100">
                          <a:effectLst/>
                          <a:latin typeface="Calibri" panose="020F0502020204030204" pitchFamily="34" charset="0"/>
                          <a:ea typeface="Calibri" panose="020F0502020204030204" pitchFamily="34" charset="0"/>
                          <a:cs typeface="Calibri" panose="020F0502020204030204" pitchFamily="34" charset="0"/>
                        </a:rPr>
                        <a:t>أسئلة التغيير</a:t>
                      </a:r>
                      <a:r>
                        <a:rPr lang="en-US" sz="800" kern="100">
                          <a:effectLst/>
                          <a:latin typeface="Calibri" panose="020F0502020204030204" pitchFamily="34" charset="0"/>
                          <a:ea typeface="Calibri" panose="020F0502020204030204" pitchFamily="34" charset="0"/>
                          <a:cs typeface="Calibri" panose="020F0502020204030204" pitchFamily="34" charset="0"/>
                        </a:rPr>
                        <a:t>" </a:t>
                      </a:r>
                      <a:r>
                        <a:rPr lang="ar-SA" sz="800" kern="100">
                          <a:effectLst/>
                          <a:latin typeface="Calibri" panose="020F0502020204030204" pitchFamily="34" charset="0"/>
                          <a:ea typeface="Calibri" panose="020F0502020204030204" pitchFamily="34" charset="0"/>
                          <a:cs typeface="Calibri" panose="020F0502020204030204" pitchFamily="34" charset="0"/>
                        </a:rPr>
                        <a:t>مثل</a:t>
                      </a:r>
                      <a:r>
                        <a:rPr lang="en-US" sz="800" kern="100">
                          <a:effectLst/>
                          <a:latin typeface="Calibri" panose="020F0502020204030204" pitchFamily="34" charset="0"/>
                          <a:ea typeface="Calibri" panose="020F0502020204030204" pitchFamily="34" charset="0"/>
                          <a:cs typeface="Calibri" panose="020F0502020204030204" pitchFamily="34" charset="0"/>
                        </a:rPr>
                        <a:t> "</a:t>
                      </a:r>
                      <a:r>
                        <a:rPr lang="ar-SA" sz="800" kern="100">
                          <a:effectLst/>
                          <a:latin typeface="Calibri" panose="020F0502020204030204" pitchFamily="34" charset="0"/>
                          <a:ea typeface="Calibri" panose="020F0502020204030204" pitchFamily="34" charset="0"/>
                          <a:cs typeface="Calibri" panose="020F0502020204030204" pitchFamily="34" charset="0"/>
                        </a:rPr>
                        <a:t>أسئلة التكيف</a:t>
                      </a:r>
                      <a:r>
                        <a:rPr lang="en-US" sz="800" kern="100">
                          <a:effectLst/>
                          <a:latin typeface="Calibri" panose="020F0502020204030204" pitchFamily="34" charset="0"/>
                          <a:ea typeface="Calibri" panose="020F0502020204030204" pitchFamily="34" charset="0"/>
                          <a:cs typeface="Calibri" panose="020F0502020204030204" pitchFamily="34" charset="0"/>
                        </a:rPr>
                        <a:t>" </a:t>
                      </a:r>
                      <a:r>
                        <a:rPr lang="ar-SA" sz="800" kern="100">
                          <a:effectLst/>
                          <a:latin typeface="Calibri" panose="020F0502020204030204" pitchFamily="34" charset="0"/>
                          <a:ea typeface="Calibri" panose="020F0502020204030204" pitchFamily="34" charset="0"/>
                          <a:cs typeface="Calibri" panose="020F0502020204030204" pitchFamily="34" charset="0"/>
                        </a:rPr>
                        <a:t>و</a:t>
                      </a:r>
                      <a:r>
                        <a:rPr lang="en-US" sz="800" kern="100">
                          <a:effectLst/>
                          <a:latin typeface="Calibri" panose="020F0502020204030204" pitchFamily="34" charset="0"/>
                          <a:ea typeface="Calibri" panose="020F0502020204030204" pitchFamily="34" charset="0"/>
                          <a:cs typeface="Calibri" panose="020F0502020204030204" pitchFamily="34" charset="0"/>
                        </a:rPr>
                        <a:t> "</a:t>
                      </a:r>
                      <a:r>
                        <a:rPr lang="ar-SA" sz="800" kern="100">
                          <a:effectLst/>
                          <a:latin typeface="Calibri" panose="020F0502020204030204" pitchFamily="34" charset="0"/>
                          <a:ea typeface="Calibri" panose="020F0502020204030204" pitchFamily="34" charset="0"/>
                          <a:cs typeface="Calibri" panose="020F0502020204030204" pitchFamily="34" charset="0"/>
                        </a:rPr>
                        <a:t>ماذا أيضًا</a:t>
                      </a:r>
                      <a:r>
                        <a:rPr lang="en-US" sz="800" kern="100">
                          <a:effectLst/>
                          <a:latin typeface="Calibri" panose="020F0502020204030204" pitchFamily="34" charset="0"/>
                          <a:ea typeface="Calibri" panose="020F0502020204030204" pitchFamily="34" charset="0"/>
                          <a:cs typeface="Calibri" panose="020F0502020204030204" pitchFamily="34" charset="0"/>
                        </a:rPr>
                        <a:t>" </a:t>
                      </a:r>
                      <a:r>
                        <a:rPr lang="ar-SA" sz="800" kern="100">
                          <a:effectLst/>
                          <a:latin typeface="Calibri" panose="020F0502020204030204" pitchFamily="34" charset="0"/>
                          <a:ea typeface="Calibri" panose="020F0502020204030204" pitchFamily="34" charset="0"/>
                          <a:cs typeface="Calibri" panose="020F0502020204030204" pitchFamily="34" charset="0"/>
                        </a:rPr>
                        <a:t>وأسئلة العلاقة و</a:t>
                      </a:r>
                      <a:r>
                        <a:rPr lang="en-US" sz="800" kern="100">
                          <a:effectLst/>
                          <a:latin typeface="Calibri" panose="020F0502020204030204" pitchFamily="34" charset="0"/>
                          <a:ea typeface="Calibri" panose="020F0502020204030204" pitchFamily="34" charset="0"/>
                          <a:cs typeface="Calibri" panose="020F0502020204030204" pitchFamily="34" charset="0"/>
                        </a:rPr>
                        <a:t> "</a:t>
                      </a:r>
                      <a:r>
                        <a:rPr lang="ar-SA" sz="800" kern="100">
                          <a:effectLst/>
                          <a:latin typeface="Calibri" panose="020F0502020204030204" pitchFamily="34" charset="0"/>
                          <a:ea typeface="Calibri" panose="020F0502020204030204" pitchFamily="34" charset="0"/>
                          <a:cs typeface="Calibri" panose="020F0502020204030204" pitchFamily="34" charset="0"/>
                        </a:rPr>
                        <a:t>أسئلة البحث عن الاستثناءات</a:t>
                      </a:r>
                      <a:r>
                        <a:rPr lang="en-US" sz="800" kern="100">
                          <a:effectLst/>
                          <a:latin typeface="Calibri" panose="020F0502020204030204" pitchFamily="34" charset="0"/>
                          <a:ea typeface="Calibri" panose="020F0502020204030204" pitchFamily="34" charset="0"/>
                          <a:cs typeface="Calibri" panose="020F0502020204030204" pitchFamily="34" charset="0"/>
                        </a:rPr>
                        <a:t>" </a:t>
                      </a:r>
                      <a:r>
                        <a:rPr lang="ar-SA" sz="800" kern="100">
                          <a:effectLst/>
                          <a:latin typeface="Calibri" panose="020F0502020204030204" pitchFamily="34" charset="0"/>
                          <a:ea typeface="Calibri" panose="020F0502020204030204" pitchFamily="34" charset="0"/>
                          <a:cs typeface="Calibri" panose="020F0502020204030204" pitchFamily="34" charset="0"/>
                        </a:rPr>
                        <a:t>و</a:t>
                      </a:r>
                      <a:r>
                        <a:rPr lang="en-US" sz="800" kern="100">
                          <a:effectLst/>
                          <a:latin typeface="Calibri" panose="020F0502020204030204" pitchFamily="34" charset="0"/>
                          <a:ea typeface="Calibri" panose="020F0502020204030204" pitchFamily="34" charset="0"/>
                          <a:cs typeface="Calibri" panose="020F0502020204030204" pitchFamily="34" charset="0"/>
                        </a:rPr>
                        <a:t> "</a:t>
                      </a:r>
                      <a:r>
                        <a:rPr lang="ar-SA" sz="800" kern="100">
                          <a:effectLst/>
                          <a:latin typeface="Calibri" panose="020F0502020204030204" pitchFamily="34" charset="0"/>
                          <a:ea typeface="Calibri" panose="020F0502020204030204" pitchFamily="34" charset="0"/>
                          <a:cs typeface="Calibri" panose="020F0502020204030204" pitchFamily="34" charset="0"/>
                        </a:rPr>
                        <a:t>الأسئلة التخيلية لحض الطفل أو مقدم الرعاية على التركيز على نقاط قوتهم</a:t>
                      </a:r>
                      <a:r>
                        <a:rPr lang="en-US" sz="800" kern="100">
                          <a:effectLst/>
                          <a:latin typeface="Calibri" panose="020F0502020204030204" pitchFamily="34" charset="0"/>
                          <a:ea typeface="Calibri" panose="020F0502020204030204" pitchFamily="34" charset="0"/>
                          <a:cs typeface="Calibri" panose="020F0502020204030204" pitchFamily="34" charset="0"/>
                        </a:rPr>
                        <a:t>.</a:t>
                      </a:r>
                      <a:endParaRPr lang="en-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210" marR="35210" marT="35210" marB="3521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tc>
                  <a:txBody>
                    <a:bodyPr/>
                    <a:lstStyle/>
                    <a:p>
                      <a:pPr algn="r" rtl="1"/>
                      <a:r>
                        <a:rPr lang="en-FR" sz="800" kern="100">
                          <a:effectLst/>
                          <a:latin typeface="Calibri" panose="020F0502020204030204" pitchFamily="34" charset="0"/>
                          <a:ea typeface="Calibri" panose="020F0502020204030204" pitchFamily="34" charset="0"/>
                          <a:cs typeface="Calibri" panose="020F0502020204030204" pitchFamily="34" charset="0"/>
                        </a:rPr>
                        <a:t> </a:t>
                      </a:r>
                      <a:endParaRPr lang="en-FR" sz="900" kern="100">
                        <a:effectLst/>
                        <a:latin typeface="Calibri" panose="020F0502020204030204" pitchFamily="34" charset="0"/>
                        <a:ea typeface="Calibri" panose="020F0502020204030204" pitchFamily="34" charset="0"/>
                        <a:cs typeface="Arial" panose="020B0604020202020204" pitchFamily="34" charset="0"/>
                      </a:endParaRPr>
                    </a:p>
                  </a:txBody>
                  <a:tcPr marL="35210" marR="35210" marT="35210" marB="3521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2244107165"/>
                  </a:ext>
                </a:extLst>
              </a:tr>
              <a:tr h="500270">
                <a:tc>
                  <a:txBody>
                    <a:bodyPr/>
                    <a:lstStyle/>
                    <a:p>
                      <a:pPr algn="r" rtl="1"/>
                      <a:r>
                        <a:rPr lang="ar-SA" sz="8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الإجراءات الواجب اتخاذها</a:t>
                      </a:r>
                      <a:endParaRPr lang="en-FR" sz="900" kern="100">
                        <a:effectLst/>
                        <a:latin typeface="Calibri" panose="020F0502020204030204" pitchFamily="34" charset="0"/>
                        <a:ea typeface="Calibri" panose="020F0502020204030204" pitchFamily="34" charset="0"/>
                        <a:cs typeface="Arial" panose="020B0604020202020204" pitchFamily="34" charset="0"/>
                      </a:endParaRPr>
                    </a:p>
                  </a:txBody>
                  <a:tcPr marL="35210" marR="35210" marT="35210" marB="3521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algn="r" rtl="1"/>
                      <a:r>
                        <a:rPr lang="ar-SA" sz="800" kern="100">
                          <a:effectLst/>
                          <a:latin typeface="Calibri" panose="020F0502020204030204" pitchFamily="34" charset="0"/>
                          <a:ea typeface="Calibri" panose="020F0502020204030204" pitchFamily="34" charset="0"/>
                          <a:cs typeface="Calibri" panose="020F0502020204030204" pitchFamily="34" charset="0"/>
                        </a:rPr>
                        <a:t>المشرف</a:t>
                      </a:r>
                      <a:r>
                        <a:rPr lang="en-US" sz="800" kern="100">
                          <a:effectLst/>
                          <a:latin typeface="Calibri" panose="020F0502020204030204" pitchFamily="34" charset="0"/>
                          <a:ea typeface="Calibri" panose="020F0502020204030204" pitchFamily="34" charset="0"/>
                          <a:cs typeface="Calibri" panose="020F0502020204030204" pitchFamily="34" charset="0"/>
                        </a:rPr>
                        <a:t>:</a:t>
                      </a:r>
                      <a:endParaRPr lang="en-FR" sz="900" kern="100">
                        <a:effectLst/>
                        <a:latin typeface="Calibri" panose="020F0502020204030204" pitchFamily="34" charset="0"/>
                        <a:ea typeface="Calibri" panose="020F0502020204030204" pitchFamily="34" charset="0"/>
                        <a:cs typeface="Arial" panose="020B0604020202020204" pitchFamily="34" charset="0"/>
                      </a:endParaRPr>
                    </a:p>
                  </a:txBody>
                  <a:tcPr marL="35210" marR="35210" marT="35210" marB="3521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tc>
                  <a:txBody>
                    <a:bodyPr/>
                    <a:lstStyle/>
                    <a:p>
                      <a:pPr algn="r" rtl="1"/>
                      <a:r>
                        <a:rPr lang="ar-SA" sz="800" kern="100">
                          <a:effectLst/>
                          <a:latin typeface="Calibri" panose="020F0502020204030204" pitchFamily="34" charset="0"/>
                          <a:ea typeface="Calibri" panose="020F0502020204030204" pitchFamily="34" charset="0"/>
                          <a:cs typeface="Calibri" panose="020F0502020204030204" pitchFamily="34" charset="0"/>
                        </a:rPr>
                        <a:t>أخصائي</a:t>
                      </a:r>
                      <a:r>
                        <a:rPr lang="en-US" sz="800" kern="100">
                          <a:effectLst/>
                          <a:latin typeface="Calibri" panose="020F0502020204030204" pitchFamily="34" charset="0"/>
                          <a:ea typeface="Calibri" panose="020F0502020204030204" pitchFamily="34" charset="0"/>
                          <a:cs typeface="Calibri" panose="020F0502020204030204" pitchFamily="34" charset="0"/>
                        </a:rPr>
                        <a:t>:</a:t>
                      </a:r>
                      <a:endParaRPr lang="en-FR" sz="900" kern="100">
                        <a:effectLst/>
                        <a:latin typeface="Calibri" panose="020F0502020204030204" pitchFamily="34" charset="0"/>
                        <a:ea typeface="Calibri" panose="020F0502020204030204" pitchFamily="34" charset="0"/>
                        <a:cs typeface="Arial" panose="020B0604020202020204" pitchFamily="34" charset="0"/>
                      </a:endParaRPr>
                    </a:p>
                    <a:p>
                      <a:pPr algn="r" rtl="1"/>
                      <a:r>
                        <a:rPr lang="en-FR" sz="800" kern="100">
                          <a:effectLst/>
                          <a:latin typeface="Calibri" panose="020F0502020204030204" pitchFamily="34" charset="0"/>
                          <a:ea typeface="Calibri" panose="020F0502020204030204" pitchFamily="34" charset="0"/>
                          <a:cs typeface="Calibri" panose="020F0502020204030204" pitchFamily="34" charset="0"/>
                        </a:rPr>
                        <a:t> </a:t>
                      </a:r>
                      <a:endParaRPr lang="en-FR" sz="900" kern="100">
                        <a:effectLst/>
                        <a:latin typeface="Calibri" panose="020F0502020204030204" pitchFamily="34" charset="0"/>
                        <a:ea typeface="Calibri" panose="020F0502020204030204" pitchFamily="34" charset="0"/>
                        <a:cs typeface="Arial" panose="020B0604020202020204" pitchFamily="34" charset="0"/>
                      </a:endParaRPr>
                    </a:p>
                  </a:txBody>
                  <a:tcPr marL="35210" marR="35210" marT="35210" marB="3521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2109021256"/>
                  </a:ext>
                </a:extLst>
              </a:tr>
            </a:tbl>
          </a:graphicData>
        </a:graphic>
      </p:graphicFrame>
    </p:spTree>
    <p:extLst>
      <p:ext uri="{BB962C8B-B14F-4D97-AF65-F5344CB8AC3E}">
        <p14:creationId xmlns:p14="http://schemas.microsoft.com/office/powerpoint/2010/main" val="3373020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2E90E172-F311-0FAE-CD33-CB29CD03BC05}"/>
              </a:ext>
            </a:extLst>
          </p:cNvPr>
          <p:cNvSpPr/>
          <p:nvPr/>
        </p:nvSpPr>
        <p:spPr>
          <a:xfrm>
            <a:off x="1465729" y="2191871"/>
            <a:ext cx="4782672" cy="1855694"/>
          </a:xfrm>
          <a:prstGeom prst="roundRect">
            <a:avLst/>
          </a:prstGeom>
          <a:no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7" name="TextBox 46">
            <a:extLst>
              <a:ext uri="{FF2B5EF4-FFF2-40B4-BE49-F238E27FC236}">
                <a16:creationId xmlns:a16="http://schemas.microsoft.com/office/drawing/2014/main" id="{F884CC47-1ED3-40DC-9EF4-01DD1B61C37F}"/>
              </a:ext>
            </a:extLst>
          </p:cNvPr>
          <p:cNvSpPr txBox="1"/>
          <p:nvPr/>
        </p:nvSpPr>
        <p:spPr>
          <a:xfrm>
            <a:off x="996287" y="1120069"/>
            <a:ext cx="5262998" cy="430887"/>
          </a:xfrm>
          <a:prstGeom prst="rect">
            <a:avLst/>
          </a:prstGeom>
          <a:noFill/>
          <a:ln>
            <a:noFill/>
          </a:ln>
        </p:spPr>
        <p:txBody>
          <a:bodyPr wrap="square" rtlCol="0">
            <a:spAutoFit/>
          </a:bodyPr>
          <a:lstStyle/>
          <a:p>
            <a:pPr algn="r" rtl="1"/>
            <a:r>
              <a:rPr lang="ar-SA" sz="1100" dirty="0">
                <a:latin typeface="Calibri" panose="020F0502020204030204" pitchFamily="34" charset="0"/>
                <a:cs typeface="Calibri" panose="020F0502020204030204" pitchFamily="34" charset="0"/>
              </a:rPr>
              <a:t>اختر</a:t>
            </a:r>
            <a:r>
              <a:rPr lang="en-US" sz="1100" dirty="0">
                <a:latin typeface="Calibri" panose="020F0502020204030204" pitchFamily="34" charset="0"/>
                <a:cs typeface="Calibri" panose="020F0502020204030204" pitchFamily="34" charset="0"/>
              </a:rPr>
              <a:t> أحد السيناريوهات التالية: اقرأها بعناية واستعد لتكون بمثابة تلك الشخصية. يمكنك البناء على ما هو مكتوب هنا ، اعتمادًا على كيفية تفاعل </a:t>
            </a:r>
            <a:r>
              <a:rPr lang="ar-SA" sz="1100" dirty="0">
                <a:latin typeface="Calibri" panose="020F0502020204030204" pitchFamily="34" charset="0"/>
                <a:cs typeface="Calibri" panose="020F0502020204030204" pitchFamily="34" charset="0"/>
              </a:rPr>
              <a:t>زميلك</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بالفريق</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لا تتردد في أن تكون مبدعًا.</a:t>
            </a:r>
            <a:endParaRPr lang="en-US" sz="11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20A2662-8041-6B2E-34AF-4C56B089DEF1}"/>
              </a:ext>
            </a:extLst>
          </p:cNvPr>
          <p:cNvSpPr txBox="1"/>
          <p:nvPr/>
        </p:nvSpPr>
        <p:spPr>
          <a:xfrm>
            <a:off x="996287" y="727329"/>
            <a:ext cx="5262998" cy="246221"/>
          </a:xfrm>
          <a:prstGeom prst="rect">
            <a:avLst/>
          </a:prstGeom>
          <a:noFill/>
        </p:spPr>
        <p:txBody>
          <a:bodyPr wrap="square" rtlCol="0">
            <a:spAutoFit/>
          </a:bodyPr>
          <a:lstStyle/>
          <a:p>
            <a:pPr lvl="1" algn="r" rtl="1"/>
            <a:r>
              <a:rPr lang="en-GB" sz="1000" b="1" dirty="0"/>
              <a:t>الاستجابة </a:t>
            </a:r>
            <a:r>
              <a:rPr lang="ar-SA" sz="1000" b="1" dirty="0"/>
              <a:t>ب</a:t>
            </a:r>
            <a:r>
              <a:rPr lang="en-GB" sz="1000" b="1" dirty="0"/>
              <a:t>تعاطف - لعب الأدوار</a:t>
            </a:r>
            <a:r>
              <a:rPr lang="ar-SA" sz="1000" b="1" dirty="0"/>
              <a:t> </a:t>
            </a:r>
            <a:endParaRPr lang="en-GB" sz="1000" b="1" dirty="0"/>
          </a:p>
        </p:txBody>
      </p:sp>
      <p:sp>
        <p:nvSpPr>
          <p:cNvPr id="4" name="TextBox 3">
            <a:extLst>
              <a:ext uri="{FF2B5EF4-FFF2-40B4-BE49-F238E27FC236}">
                <a16:creationId xmlns:a16="http://schemas.microsoft.com/office/drawing/2014/main" id="{DA0C6722-7E2B-A6F9-4909-290B88C1CFDA}"/>
              </a:ext>
            </a:extLst>
          </p:cNvPr>
          <p:cNvSpPr txBox="1"/>
          <p:nvPr/>
        </p:nvSpPr>
        <p:spPr>
          <a:xfrm>
            <a:off x="2228833" y="2468736"/>
            <a:ext cx="3651433" cy="1277273"/>
          </a:xfrm>
          <a:prstGeom prst="rect">
            <a:avLst/>
          </a:prstGeom>
          <a:noFill/>
        </p:spPr>
        <p:txBody>
          <a:bodyPr wrap="square">
            <a:spAutoFit/>
          </a:bodyPr>
          <a:lstStyle/>
          <a:p>
            <a:pPr algn="r" rtl="1"/>
            <a:r>
              <a:rPr lang="ar-SA" sz="1100" b="1" dirty="0">
                <a:latin typeface="Calibri" panose="020F0502020204030204" pitchFamily="34" charset="0"/>
                <a:cs typeface="Calibri" panose="020F0502020204030204" pitchFamily="34" charset="0"/>
              </a:rPr>
              <a:t>زينة</a:t>
            </a:r>
            <a:endParaRPr lang="en-US" sz="1100" b="1" dirty="0">
              <a:latin typeface="Calibri" panose="020F0502020204030204" pitchFamily="34" charset="0"/>
              <a:cs typeface="Calibri" panose="020F0502020204030204" pitchFamily="34" charset="0"/>
            </a:endParaRPr>
          </a:p>
          <a:p>
            <a:pPr algn="r" rtl="1"/>
            <a:r>
              <a:rPr lang="en-US" sz="1100" dirty="0">
                <a:latin typeface="Calibri" panose="020F0502020204030204" pitchFamily="34" charset="0"/>
                <a:cs typeface="Calibri" panose="020F0502020204030204" pitchFamily="34" charset="0"/>
              </a:rPr>
              <a:t>زي</a:t>
            </a:r>
            <a:r>
              <a:rPr lang="ar-SA" sz="1100" dirty="0">
                <a:latin typeface="Calibri" panose="020F0502020204030204" pitchFamily="34" charset="0"/>
                <a:cs typeface="Calibri" panose="020F0502020204030204" pitchFamily="34" charset="0"/>
              </a:rPr>
              <a:t>نة</a:t>
            </a:r>
            <a:r>
              <a:rPr lang="en-US" sz="1100" dirty="0">
                <a:latin typeface="Calibri" panose="020F0502020204030204" pitchFamily="34" charset="0"/>
                <a:cs typeface="Calibri" panose="020F0502020204030204" pitchFamily="34" charset="0"/>
              </a:rPr>
              <a:t> فتاة تبلغ من العمر </a:t>
            </a:r>
            <a:r>
              <a:rPr lang="ar-SA" sz="1100" dirty="0">
                <a:latin typeface="Calibri" panose="020F0502020204030204" pitchFamily="34" charset="0"/>
                <a:cs typeface="Calibri" panose="020F0502020204030204" pitchFamily="34" charset="0"/>
              </a:rPr>
              <a:t>٧</a:t>
            </a:r>
            <a:r>
              <a:rPr lang="en-US" sz="1100" dirty="0">
                <a:latin typeface="Calibri" panose="020F0502020204030204" pitchFamily="34" charset="0"/>
                <a:cs typeface="Calibri" panose="020F0502020204030204" pitchFamily="34" charset="0"/>
              </a:rPr>
              <a:t> سنوات تعاني من إعاقة جسدية. جانبها الأيمن أضعف مما يجعل من الصعب</a:t>
            </a:r>
            <a:r>
              <a:rPr lang="ar-SA" sz="1100" dirty="0">
                <a:latin typeface="Calibri" panose="020F0502020204030204" pitchFamily="34" charset="0"/>
                <a:cs typeface="Calibri" panose="020F0502020204030204" pitchFamily="34" charset="0"/>
              </a:rPr>
              <a:t> عليها</a:t>
            </a:r>
            <a:r>
              <a:rPr lang="en-US" sz="1100" dirty="0">
                <a:latin typeface="Calibri" panose="020F0502020204030204" pitchFamily="34" charset="0"/>
                <a:cs typeface="Calibri" panose="020F0502020204030204" pitchFamily="34" charset="0"/>
              </a:rPr>
              <a:t> القيام بالأنشطة اليومية مثل ارتداء الملابس أو تناول الطعام. بالنسبة لفتاة في عمرها ، فهي </a:t>
            </a:r>
            <a:r>
              <a:rPr lang="ar-SA" sz="1100" dirty="0">
                <a:latin typeface="Calibri" panose="020F0502020204030204" pitchFamily="34" charset="0"/>
                <a:cs typeface="Calibri" panose="020F0502020204030204" pitchFamily="34" charset="0"/>
              </a:rPr>
              <a:t>كثيرة الكلام</a:t>
            </a:r>
            <a:r>
              <a:rPr lang="en-US" sz="1100" dirty="0">
                <a:latin typeface="Calibri" panose="020F0502020204030204" pitchFamily="34" charset="0"/>
                <a:cs typeface="Calibri" panose="020F0502020204030204" pitchFamily="34" charset="0"/>
              </a:rPr>
              <a:t> للغاية وذكية! يمكنها القراءة والكتابة وإجراء العمليات الحسابية الأساسية ومعرفة الوقت.</a:t>
            </a:r>
          </a:p>
          <a:p>
            <a:pPr algn="r" rtl="1"/>
            <a:r>
              <a:rPr lang="ar-SA" sz="1100" dirty="0">
                <a:latin typeface="Calibri" panose="020F0502020204030204" pitchFamily="34" charset="0"/>
                <a:cs typeface="Calibri" panose="020F0502020204030204" pitchFamily="34" charset="0"/>
              </a:rPr>
              <a:t>زينة </a:t>
            </a:r>
            <a:r>
              <a:rPr lang="en-US" sz="1100" dirty="0">
                <a:latin typeface="Calibri" panose="020F0502020204030204" pitchFamily="34" charset="0"/>
                <a:cs typeface="Calibri" panose="020F0502020204030204" pitchFamily="34" charset="0"/>
              </a:rPr>
              <a:t>نازحة داخليًا وتعيش مع عائلتها في مخيم للنازحين داخليًا.</a:t>
            </a:r>
          </a:p>
        </p:txBody>
      </p:sp>
      <p:grpSp>
        <p:nvGrpSpPr>
          <p:cNvPr id="5" name="Group 4">
            <a:extLst>
              <a:ext uri="{FF2B5EF4-FFF2-40B4-BE49-F238E27FC236}">
                <a16:creationId xmlns:a16="http://schemas.microsoft.com/office/drawing/2014/main" id="{E4C9A737-8C8C-06A5-717C-E640E10B90E0}"/>
              </a:ext>
            </a:extLst>
          </p:cNvPr>
          <p:cNvGrpSpPr/>
          <p:nvPr/>
        </p:nvGrpSpPr>
        <p:grpSpPr>
          <a:xfrm>
            <a:off x="1154216" y="2545297"/>
            <a:ext cx="623026" cy="1124149"/>
            <a:chOff x="1026208" y="3248786"/>
            <a:chExt cx="623026" cy="1124149"/>
          </a:xfrm>
          <a:solidFill>
            <a:schemeClr val="accent3">
              <a:lumMod val="20000"/>
              <a:lumOff val="80000"/>
            </a:schemeClr>
          </a:solidFill>
        </p:grpSpPr>
        <p:sp>
          <p:nvSpPr>
            <p:cNvPr id="6" name="Round Same Side Corner Rectangle 46">
              <a:extLst>
                <a:ext uri="{FF2B5EF4-FFF2-40B4-BE49-F238E27FC236}">
                  <a16:creationId xmlns:a16="http://schemas.microsoft.com/office/drawing/2014/main" id="{D634CCEF-1D3B-391A-C324-82787D9651C6}"/>
                </a:ext>
              </a:extLst>
            </p:cNvPr>
            <p:cNvSpPr/>
            <p:nvPr/>
          </p:nvSpPr>
          <p:spPr>
            <a:xfrm>
              <a:off x="1113010" y="3783235"/>
              <a:ext cx="450985" cy="5897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200" dirty="0">
                <a:solidFill>
                  <a:schemeClr val="tx1"/>
                </a:solidFill>
              </a:endParaRPr>
            </a:p>
          </p:txBody>
        </p:sp>
        <p:sp>
          <p:nvSpPr>
            <p:cNvPr id="7" name="Oval 6">
              <a:extLst>
                <a:ext uri="{FF2B5EF4-FFF2-40B4-BE49-F238E27FC236}">
                  <a16:creationId xmlns:a16="http://schemas.microsoft.com/office/drawing/2014/main" id="{970E71BA-CA2D-7ED8-CA9B-4F289FF83BA3}"/>
                </a:ext>
              </a:extLst>
            </p:cNvPr>
            <p:cNvSpPr/>
            <p:nvPr/>
          </p:nvSpPr>
          <p:spPr>
            <a:xfrm>
              <a:off x="1109665" y="3248786"/>
              <a:ext cx="456112" cy="456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200" b="1" dirty="0">
                  <a:solidFill>
                    <a:schemeClr val="tx1"/>
                  </a:solidFill>
                  <a:latin typeface="Arial" panose="020B0604020202020204" pitchFamily="34" charset="0"/>
                  <a:cs typeface="Arial" panose="020B0604020202020204" pitchFamily="34" charset="0"/>
                </a:rPr>
                <a:t>6</a:t>
              </a:r>
            </a:p>
          </p:txBody>
        </p:sp>
        <p:sp>
          <p:nvSpPr>
            <p:cNvPr id="8" name="Trapezoid 7">
              <a:extLst>
                <a:ext uri="{FF2B5EF4-FFF2-40B4-BE49-F238E27FC236}">
                  <a16:creationId xmlns:a16="http://schemas.microsoft.com/office/drawing/2014/main" id="{116816B6-35B2-69D5-7215-D7E3AB71A0A1}"/>
                </a:ext>
              </a:extLst>
            </p:cNvPr>
            <p:cNvSpPr/>
            <p:nvPr/>
          </p:nvSpPr>
          <p:spPr>
            <a:xfrm>
              <a:off x="1026208" y="4002671"/>
              <a:ext cx="623026" cy="370264"/>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grpSp>
      <p:sp>
        <p:nvSpPr>
          <p:cNvPr id="14" name="Hexagon 13">
            <a:extLst>
              <a:ext uri="{FF2B5EF4-FFF2-40B4-BE49-F238E27FC236}">
                <a16:creationId xmlns:a16="http://schemas.microsoft.com/office/drawing/2014/main" id="{7D3773E4-E435-CCBC-9483-A6E835A5AEA9}"/>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5" name="Hexagon 14">
            <a:extLst>
              <a:ext uri="{FF2B5EF4-FFF2-40B4-BE49-F238E27FC236}">
                <a16:creationId xmlns:a16="http://schemas.microsoft.com/office/drawing/2014/main" id="{10644423-192F-F9B5-74EF-DB947FE3291F}"/>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Hexagon 15">
            <a:extLst>
              <a:ext uri="{FF2B5EF4-FFF2-40B4-BE49-F238E27FC236}">
                <a16:creationId xmlns:a16="http://schemas.microsoft.com/office/drawing/2014/main" id="{B65FC486-9769-B2E3-B3C4-378D4676E862}"/>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7" name="Hexagon 16">
            <a:extLst>
              <a:ext uri="{FF2B5EF4-FFF2-40B4-BE49-F238E27FC236}">
                <a16:creationId xmlns:a16="http://schemas.microsoft.com/office/drawing/2014/main" id="{A273CF93-3902-9FCB-0373-DCAEEC167B3E}"/>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8" name="Hexagon 17">
            <a:extLst>
              <a:ext uri="{FF2B5EF4-FFF2-40B4-BE49-F238E27FC236}">
                <a16:creationId xmlns:a16="http://schemas.microsoft.com/office/drawing/2014/main" id="{55C337FA-BB13-29EE-7D49-1C1A4CF88B3E}"/>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2" name="Table 1">
            <a:extLst>
              <a:ext uri="{FF2B5EF4-FFF2-40B4-BE49-F238E27FC236}">
                <a16:creationId xmlns:a16="http://schemas.microsoft.com/office/drawing/2014/main" id="{22BD71AD-2899-B303-EE0D-95E86E4F6CF3}"/>
              </a:ext>
            </a:extLst>
          </p:cNvPr>
          <p:cNvGraphicFramePr>
            <a:graphicFrameLocks noGrp="1"/>
          </p:cNvGraphicFramePr>
          <p:nvPr>
            <p:extLst>
              <p:ext uri="{D42A27DB-BD31-4B8C-83A1-F6EECF244321}">
                <p14:modId xmlns:p14="http://schemas.microsoft.com/office/powerpoint/2010/main" val="3005755378"/>
              </p:ext>
            </p:extLst>
          </p:nvPr>
        </p:nvGraphicFramePr>
        <p:xfrm>
          <a:off x="901918" y="4684541"/>
          <a:ext cx="5257800" cy="2222500"/>
        </p:xfrm>
        <a:graphic>
          <a:graphicData uri="http://schemas.openxmlformats.org/drawingml/2006/table">
            <a:tbl>
              <a:tblPr rtl="1" firstRow="1" bandRow="1"/>
              <a:tblGrid>
                <a:gridCol w="2628900">
                  <a:extLst>
                    <a:ext uri="{9D8B030D-6E8A-4147-A177-3AD203B41FA5}">
                      <a16:colId xmlns:a16="http://schemas.microsoft.com/office/drawing/2014/main" val="199038273"/>
                    </a:ext>
                  </a:extLst>
                </a:gridCol>
                <a:gridCol w="2628900">
                  <a:extLst>
                    <a:ext uri="{9D8B030D-6E8A-4147-A177-3AD203B41FA5}">
                      <a16:colId xmlns:a16="http://schemas.microsoft.com/office/drawing/2014/main" val="480873986"/>
                    </a:ext>
                  </a:extLst>
                </a:gridCol>
              </a:tblGrid>
              <a:tr h="370840">
                <a:tc gridSpan="2">
                  <a:txBody>
                    <a:bodyPr/>
                    <a:lstStyle/>
                    <a:p>
                      <a:pPr algn="r" rtl="1"/>
                      <a:r>
                        <a:rPr lang="ar-SA" sz="105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السيناريو ١</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8F4E6"/>
                    </a:solidFill>
                  </a:tcPr>
                </a:tc>
                <a:tc hMerge="1">
                  <a:txBody>
                    <a:bodyPr/>
                    <a:lstStyle/>
                    <a:p>
                      <a:endParaRPr lang="en-FR"/>
                    </a:p>
                  </a:txBody>
                  <a:tcPr/>
                </a:tc>
                <a:extLst>
                  <a:ext uri="{0D108BD9-81ED-4DB2-BD59-A6C34878D82A}">
                    <a16:rowId xmlns:a16="http://schemas.microsoft.com/office/drawing/2014/main" val="3211428469"/>
                  </a:ext>
                </a:extLst>
              </a:tr>
              <a:tr h="370840">
                <a:tc>
                  <a:txBody>
                    <a:bodyPr/>
                    <a:lstStyle/>
                    <a:p>
                      <a:pPr algn="r" rtl="1"/>
                      <a:r>
                        <a:rPr lang="ar-SA" sz="1050" b="1" kern="100">
                          <a:effectLst/>
                          <a:latin typeface="Calibri" panose="020F0502020204030204" pitchFamily="34" charset="0"/>
                          <a:ea typeface="Calibri" panose="020F0502020204030204" pitchFamily="34" charset="0"/>
                          <a:cs typeface="Calibri" panose="020F0502020204030204" pitchFamily="34" charset="0"/>
                        </a:rPr>
                        <a:t>القصة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كنت تلعبين في الخارج مع بعض الأطفال الآخرين من منطقتك في المخيم. فجأة ، مرت ثلاث كلاب كبيرة ، وبدأ الأطفال الآخرون في إلقاء الحجارة والعصي عليهم. أصبحت الكلاب عدوانية و بدأت تزمجر وتنبح. ركض الأطفال الآخرون ، لكنك لم تكوني قادرة على الهروب بسرعة كبيرة. فجأة أحاطت بك ثلاث كلاب ، وكنت خائفة جدًا من أن يقوموا بعضك. رأى رجل كان يمر بقربك ما حدث ، فجاء لمساعدتك بمطاردة الكلاب بعيدًا</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1"/>
                      <a:r>
                        <a:rPr lang="ar-SA" sz="1050" b="1" kern="100">
                          <a:effectLst/>
                          <a:latin typeface="Calibri" panose="020F0502020204030204" pitchFamily="34" charset="0"/>
                          <a:ea typeface="Calibri" panose="020F0502020204030204" pitchFamily="34" charset="0"/>
                          <a:cs typeface="Calibri" panose="020F0502020204030204" pitchFamily="34" charset="0"/>
                        </a:rPr>
                        <a:t>المشاعر</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حدث هذا قبل دقيقة واحدة من وصول أخصائي الحالة إلى ملجأك. تشعرين بالارتجاف وال</a:t>
                      </a:r>
                      <a:r>
                        <a:rPr lang="ar-SA" sz="1050" u="sng" kern="100">
                          <a:effectLst/>
                          <a:latin typeface="Calibri" panose="020F0502020204030204" pitchFamily="34" charset="0"/>
                          <a:ea typeface="Calibri" panose="020F0502020204030204" pitchFamily="34" charset="0"/>
                          <a:cs typeface="Calibri" panose="020F0502020204030204" pitchFamily="34" charset="0"/>
                        </a:rPr>
                        <a:t>قلق</a:t>
                      </a:r>
                      <a:r>
                        <a:rPr lang="en-GB" sz="1050" u="sng" kern="100">
                          <a:effectLst/>
                          <a:latin typeface="Calibri" panose="020F0502020204030204" pitchFamily="34" charset="0"/>
                          <a:ea typeface="Calibri" panose="020F0502020204030204" pitchFamily="34" charset="0"/>
                          <a:cs typeface="Calibri" panose="020F0502020204030204" pitchFamily="34" charset="0"/>
                        </a:rPr>
                        <a:t>.</a:t>
                      </a:r>
                      <a:r>
                        <a:rPr lang="ar-SA" sz="1050" kern="100">
                          <a:effectLst/>
                          <a:latin typeface="Calibri" panose="020F0502020204030204" pitchFamily="34" charset="0"/>
                          <a:ea typeface="Calibri" panose="020F0502020204030204" pitchFamily="34" charset="0"/>
                          <a:cs typeface="Calibri" panose="020F0502020204030204" pitchFamily="34" charset="0"/>
                        </a:rPr>
                        <a:t>كنت دائما تخافين من الكلاب. تشعرين أيضًا ب</a:t>
                      </a:r>
                      <a:r>
                        <a:rPr lang="ar-SA" sz="1050" u="sng" kern="100">
                          <a:effectLst/>
                          <a:latin typeface="Calibri" panose="020F0502020204030204" pitchFamily="34" charset="0"/>
                          <a:ea typeface="Calibri" panose="020F0502020204030204" pitchFamily="34" charset="0"/>
                          <a:cs typeface="Calibri" panose="020F0502020204030204" pitchFamily="34" charset="0"/>
                        </a:rPr>
                        <a:t>الإحباط وخيبة الأمل</a:t>
                      </a:r>
                      <a:r>
                        <a:rPr lang="ar-SA" sz="1050" kern="100">
                          <a:effectLst/>
                          <a:latin typeface="Calibri" panose="020F0502020204030204" pitchFamily="34" charset="0"/>
                          <a:ea typeface="Calibri" panose="020F0502020204030204" pitchFamily="34" charset="0"/>
                          <a:cs typeface="Calibri" panose="020F0502020204030204" pitchFamily="34" charset="0"/>
                        </a:rPr>
                        <a:t> لأن أصدقائك هربوا دون مساعدتك.</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50" b="1"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50" b="1" kern="100">
                          <a:effectLst/>
                          <a:latin typeface="Calibri" panose="020F0502020204030204" pitchFamily="34" charset="0"/>
                          <a:ea typeface="Calibri" panose="020F0502020204030204" pitchFamily="34" charset="0"/>
                          <a:cs typeface="Calibri" panose="020F0502020204030204" pitchFamily="34" charset="0"/>
                        </a:rPr>
                        <a:t>لعب الأدوار</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أثناء لعب الأدوار هذا ، يجب عليك مشاركة قصتك ومحاولة التعبير عن مشاعرك للسماح للشخص الذي يلعب دور أخصائي الحالة بالتدرب على الاستجابة بتعاطف. لا تنس أن زينة نبلغ من العمر ٧ سنوات فقط</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22643356"/>
                  </a:ext>
                </a:extLst>
              </a:tr>
            </a:tbl>
          </a:graphicData>
        </a:graphic>
      </p:graphicFrame>
    </p:spTree>
    <p:extLst>
      <p:ext uri="{BB962C8B-B14F-4D97-AF65-F5344CB8AC3E}">
        <p14:creationId xmlns:p14="http://schemas.microsoft.com/office/powerpoint/2010/main" val="191630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A7F2A3E-E54A-6EB3-35DD-AE759A349A7F}"/>
              </a:ext>
            </a:extLst>
          </p:cNvPr>
          <p:cNvSpPr/>
          <p:nvPr/>
        </p:nvSpPr>
        <p:spPr>
          <a:xfrm>
            <a:off x="2750665" y="2290669"/>
            <a:ext cx="3499662" cy="175064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 name="TextBox 3">
            <a:extLst>
              <a:ext uri="{FF2B5EF4-FFF2-40B4-BE49-F238E27FC236}">
                <a16:creationId xmlns:a16="http://schemas.microsoft.com/office/drawing/2014/main" id="{518CC7B1-B556-3275-5027-01B0334BBCDA}"/>
              </a:ext>
            </a:extLst>
          </p:cNvPr>
          <p:cNvSpPr txBox="1"/>
          <p:nvPr/>
        </p:nvSpPr>
        <p:spPr>
          <a:xfrm>
            <a:off x="996287" y="701283"/>
            <a:ext cx="5254042"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الجلسة </a:t>
            </a:r>
            <a:r>
              <a:rPr lang="ar-SA" sz="1400" b="1" spc="300" dirty="0">
                <a:solidFill>
                  <a:schemeClr val="bg1"/>
                </a:solidFill>
                <a:highlight>
                  <a:srgbClr val="5FC6C5"/>
                </a:highlight>
                <a:latin typeface="Calibri"/>
                <a:ea typeface="Calibri"/>
                <a:cs typeface="Calibri"/>
                <a:sym typeface="Calibri"/>
              </a:rPr>
              <a:t>٢</a:t>
            </a:r>
            <a:r>
              <a:rPr lang="en-US" sz="1400" b="1" spc="300" dirty="0">
                <a:solidFill>
                  <a:schemeClr val="bg1"/>
                </a:solidFill>
                <a:highlight>
                  <a:srgbClr val="5FC6C5"/>
                </a:highlight>
                <a:latin typeface="Calibri"/>
                <a:ea typeface="Calibri"/>
                <a:cs typeface="Calibri"/>
                <a:sym typeface="Calibri"/>
              </a:rPr>
              <a:t>: كيف يمكنني استخدام الت</a:t>
            </a:r>
            <a:r>
              <a:rPr lang="ar-SA" sz="1400" b="1" spc="300" dirty="0">
                <a:solidFill>
                  <a:schemeClr val="bg1"/>
                </a:solidFill>
                <a:highlight>
                  <a:srgbClr val="5FC6C5"/>
                </a:highlight>
                <a:latin typeface="Calibri"/>
                <a:ea typeface="Calibri"/>
                <a:cs typeface="Calibri"/>
                <a:sym typeface="Calibri"/>
              </a:rPr>
              <a:t>أمل</a:t>
            </a:r>
            <a:r>
              <a:rPr lang="en-US" sz="1400" b="1" spc="300" dirty="0">
                <a:solidFill>
                  <a:schemeClr val="bg1"/>
                </a:solidFill>
                <a:highlight>
                  <a:srgbClr val="5FC6C5"/>
                </a:highlight>
                <a:latin typeface="Calibri"/>
                <a:ea typeface="Calibri"/>
                <a:cs typeface="Calibri"/>
                <a:sym typeface="Calibri"/>
              </a:rPr>
              <a:t> للتعلم؟</a:t>
            </a:r>
          </a:p>
        </p:txBody>
      </p:sp>
      <p:sp>
        <p:nvSpPr>
          <p:cNvPr id="5" name="TextBox 4">
            <a:extLst>
              <a:ext uri="{FF2B5EF4-FFF2-40B4-BE49-F238E27FC236}">
                <a16:creationId xmlns:a16="http://schemas.microsoft.com/office/drawing/2014/main" id="{CC08254A-B25A-43D7-22D4-A1A1257622FF}"/>
              </a:ext>
            </a:extLst>
          </p:cNvPr>
          <p:cNvSpPr txBox="1"/>
          <p:nvPr/>
        </p:nvSpPr>
        <p:spPr>
          <a:xfrm>
            <a:off x="996287" y="1340259"/>
            <a:ext cx="5254042" cy="276999"/>
          </a:xfrm>
          <a:prstGeom prst="rect">
            <a:avLst/>
          </a:prstGeom>
          <a:noFill/>
        </p:spPr>
        <p:txBody>
          <a:bodyPr wrap="square" rtlCol="0">
            <a:spAutoFit/>
          </a:bodyPr>
          <a:lstStyle/>
          <a:p>
            <a:pPr algn="r" rtl="1"/>
            <a:r>
              <a:rPr lang="en-GB" sz="1200" b="1" i="0" dirty="0">
                <a:latin typeface="Calibri" panose="020F0502020204030204" pitchFamily="34" charset="0"/>
                <a:cs typeface="Calibri" panose="020F0502020204030204" pitchFamily="34" charset="0"/>
              </a:rPr>
              <a:t>تمرين الت</a:t>
            </a:r>
            <a:r>
              <a:rPr lang="ar-SA" sz="1200" b="1" i="0" dirty="0">
                <a:latin typeface="Calibri" panose="020F0502020204030204" pitchFamily="34" charset="0"/>
                <a:cs typeface="Calibri" panose="020F0502020204030204" pitchFamily="34" charset="0"/>
              </a:rPr>
              <a:t>أمل</a:t>
            </a:r>
            <a:endParaRPr lang="en-GB" sz="1200" i="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B59FF879-2B51-CC3E-4AE3-0CE7CE18469F}"/>
              </a:ext>
            </a:extLst>
          </p:cNvPr>
          <p:cNvSpPr txBox="1"/>
          <p:nvPr/>
        </p:nvSpPr>
        <p:spPr>
          <a:xfrm>
            <a:off x="996286" y="1741463"/>
            <a:ext cx="5254041" cy="261610"/>
          </a:xfrm>
          <a:prstGeom prst="rect">
            <a:avLst/>
          </a:prstGeom>
          <a:noFill/>
        </p:spPr>
        <p:txBody>
          <a:bodyPr wrap="square">
            <a:spAutoFit/>
          </a:bodyPr>
          <a:lstStyle/>
          <a:p>
            <a:pPr algn="r" rtl="1"/>
            <a:r>
              <a:rPr lang="en-US" sz="1100" b="1" dirty="0"/>
              <a:t>أكمل تمرين الت</a:t>
            </a:r>
            <a:r>
              <a:rPr lang="ar-SA" sz="1100" b="1" dirty="0"/>
              <a:t>أمل</a:t>
            </a:r>
            <a:r>
              <a:rPr lang="en-US" sz="1100" b="1" dirty="0"/>
              <a:t> الفردي الخاص بك</a:t>
            </a:r>
          </a:p>
        </p:txBody>
      </p:sp>
      <p:sp>
        <p:nvSpPr>
          <p:cNvPr id="7" name="Arrow: Pentagon 6">
            <a:extLst>
              <a:ext uri="{FF2B5EF4-FFF2-40B4-BE49-F238E27FC236}">
                <a16:creationId xmlns:a16="http://schemas.microsoft.com/office/drawing/2014/main" id="{73D6C904-7CAB-3130-7BB5-2DFD8D568673}"/>
              </a:ext>
            </a:extLst>
          </p:cNvPr>
          <p:cNvSpPr/>
          <p:nvPr/>
        </p:nvSpPr>
        <p:spPr>
          <a:xfrm>
            <a:off x="996286" y="2290668"/>
            <a:ext cx="1408249" cy="32598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latin typeface="Arial" panose="020B0604020202020204" pitchFamily="34" charset="0"/>
                <a:cs typeface="Arial" panose="020B0604020202020204" pitchFamily="34" charset="0"/>
              </a:rPr>
              <a:t>ماذا؟</a:t>
            </a:r>
            <a:endParaRPr lang="en-US" sz="1100" dirty="0">
              <a:solidFill>
                <a:schemeClr val="bg1"/>
              </a:solidFill>
            </a:endParaRPr>
          </a:p>
        </p:txBody>
      </p:sp>
      <p:grpSp>
        <p:nvGrpSpPr>
          <p:cNvPr id="12" name="Group 11">
            <a:extLst>
              <a:ext uri="{FF2B5EF4-FFF2-40B4-BE49-F238E27FC236}">
                <a16:creationId xmlns:a16="http://schemas.microsoft.com/office/drawing/2014/main" id="{504AC96F-B54F-62DF-CBDF-13E47BD90DD7}"/>
              </a:ext>
            </a:extLst>
          </p:cNvPr>
          <p:cNvGrpSpPr/>
          <p:nvPr/>
        </p:nvGrpSpPr>
        <p:grpSpPr>
          <a:xfrm>
            <a:off x="1029049" y="2812971"/>
            <a:ext cx="1690023" cy="1340127"/>
            <a:chOff x="6355443" y="2768909"/>
            <a:chExt cx="4819103" cy="3821376"/>
          </a:xfrm>
          <a:solidFill>
            <a:schemeClr val="accent5">
              <a:lumMod val="20000"/>
              <a:lumOff val="80000"/>
            </a:schemeClr>
          </a:solidFill>
        </p:grpSpPr>
        <p:grpSp>
          <p:nvGrpSpPr>
            <p:cNvPr id="13" name="Group 12">
              <a:extLst>
                <a:ext uri="{FF2B5EF4-FFF2-40B4-BE49-F238E27FC236}">
                  <a16:creationId xmlns:a16="http://schemas.microsoft.com/office/drawing/2014/main" id="{D599E2D3-1F9D-9814-4EED-5D374D8DE764}"/>
                </a:ext>
              </a:extLst>
            </p:cNvPr>
            <p:cNvGrpSpPr/>
            <p:nvPr/>
          </p:nvGrpSpPr>
          <p:grpSpPr>
            <a:xfrm>
              <a:off x="6355443" y="2768909"/>
              <a:ext cx="4415537" cy="3381803"/>
              <a:chOff x="6250241" y="2615892"/>
              <a:chExt cx="4415537" cy="3381803"/>
            </a:xfrm>
            <a:grpFill/>
          </p:grpSpPr>
          <p:sp>
            <p:nvSpPr>
              <p:cNvPr id="22" name="Oval 21">
                <a:extLst>
                  <a:ext uri="{FF2B5EF4-FFF2-40B4-BE49-F238E27FC236}">
                    <a16:creationId xmlns:a16="http://schemas.microsoft.com/office/drawing/2014/main" id="{B6A63015-1B1B-1F78-195F-1F2B50E76A54}"/>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3" name="Oval 22">
                <a:extLst>
                  <a:ext uri="{FF2B5EF4-FFF2-40B4-BE49-F238E27FC236}">
                    <a16:creationId xmlns:a16="http://schemas.microsoft.com/office/drawing/2014/main" id="{7F285C95-9E54-CA2F-2E0A-D0FD62DCFD08}"/>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Oval 23">
                <a:extLst>
                  <a:ext uri="{FF2B5EF4-FFF2-40B4-BE49-F238E27FC236}">
                    <a16:creationId xmlns:a16="http://schemas.microsoft.com/office/drawing/2014/main" id="{ED64420A-8D8F-E3F6-3C53-697C95148EA2}"/>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5" name="Oval 24">
                <a:extLst>
                  <a:ext uri="{FF2B5EF4-FFF2-40B4-BE49-F238E27FC236}">
                    <a16:creationId xmlns:a16="http://schemas.microsoft.com/office/drawing/2014/main" id="{2B3AF82E-AB7C-7CBC-16CB-A83986C76F75}"/>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5" name="Oval 14">
              <a:extLst>
                <a:ext uri="{FF2B5EF4-FFF2-40B4-BE49-F238E27FC236}">
                  <a16:creationId xmlns:a16="http://schemas.microsoft.com/office/drawing/2014/main" id="{87579D01-C611-B614-6BAD-9B7374036F5F}"/>
                </a:ext>
              </a:extLst>
            </p:cNvPr>
            <p:cNvSpPr/>
            <p:nvPr/>
          </p:nvSpPr>
          <p:spPr>
            <a:xfrm>
              <a:off x="10489490" y="5535526"/>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7" name="Oval 16">
              <a:extLst>
                <a:ext uri="{FF2B5EF4-FFF2-40B4-BE49-F238E27FC236}">
                  <a16:creationId xmlns:a16="http://schemas.microsoft.com/office/drawing/2014/main" id="{97B65683-E66C-6796-C97B-370A2B9FA226}"/>
                </a:ext>
              </a:extLst>
            </p:cNvPr>
            <p:cNvSpPr/>
            <p:nvPr/>
          </p:nvSpPr>
          <p:spPr>
            <a:xfrm>
              <a:off x="10150272" y="6247757"/>
              <a:ext cx="342527"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26" name="TextBox 25">
            <a:extLst>
              <a:ext uri="{FF2B5EF4-FFF2-40B4-BE49-F238E27FC236}">
                <a16:creationId xmlns:a16="http://schemas.microsoft.com/office/drawing/2014/main" id="{2F01C9C3-9A00-C550-4811-F8EF00502632}"/>
              </a:ext>
            </a:extLst>
          </p:cNvPr>
          <p:cNvSpPr txBox="1"/>
          <p:nvPr/>
        </p:nvSpPr>
        <p:spPr>
          <a:xfrm>
            <a:off x="1131819" y="3183717"/>
            <a:ext cx="1281569" cy="430887"/>
          </a:xfrm>
          <a:prstGeom prst="rect">
            <a:avLst/>
          </a:prstGeom>
          <a:noFill/>
        </p:spPr>
        <p:txBody>
          <a:bodyPr wrap="square">
            <a:spAutoFit/>
          </a:bodyPr>
          <a:lstStyle/>
          <a:p>
            <a:pPr algn="ctr" rtl="1"/>
            <a:r>
              <a:rPr lang="en-US" sz="1100" i="1" dirty="0">
                <a:cs typeface="Arial" panose="020B0604020202020204" pitchFamily="34" charset="0"/>
              </a:rPr>
              <a:t>ماذا حدث؟ ماذا فعلت؟</a:t>
            </a:r>
          </a:p>
        </p:txBody>
      </p:sp>
      <p:sp>
        <p:nvSpPr>
          <p:cNvPr id="27" name="Rectangle 26">
            <a:extLst>
              <a:ext uri="{FF2B5EF4-FFF2-40B4-BE49-F238E27FC236}">
                <a16:creationId xmlns:a16="http://schemas.microsoft.com/office/drawing/2014/main" id="{B6139F2F-4A50-47D5-05E4-B1FF722EDEEB}"/>
              </a:ext>
            </a:extLst>
          </p:cNvPr>
          <p:cNvSpPr/>
          <p:nvPr/>
        </p:nvSpPr>
        <p:spPr>
          <a:xfrm>
            <a:off x="2750665" y="4640796"/>
            <a:ext cx="3499662" cy="175064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8" name="Arrow: Pentagon 27">
            <a:extLst>
              <a:ext uri="{FF2B5EF4-FFF2-40B4-BE49-F238E27FC236}">
                <a16:creationId xmlns:a16="http://schemas.microsoft.com/office/drawing/2014/main" id="{5347B330-8D21-5AF6-351C-CB99EDFC2335}"/>
              </a:ext>
            </a:extLst>
          </p:cNvPr>
          <p:cNvSpPr/>
          <p:nvPr/>
        </p:nvSpPr>
        <p:spPr>
          <a:xfrm>
            <a:off x="996286" y="4640795"/>
            <a:ext cx="1408249" cy="32598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latin typeface="Arial" panose="020B0604020202020204" pitchFamily="34" charset="0"/>
                <a:cs typeface="Arial" panose="020B0604020202020204" pitchFamily="34" charset="0"/>
              </a:rPr>
              <a:t>ماذا في ذلك؟</a:t>
            </a:r>
            <a:endParaRPr lang="en-US" sz="1100" dirty="0">
              <a:solidFill>
                <a:schemeClr val="bg1"/>
              </a:solidFill>
            </a:endParaRPr>
          </a:p>
        </p:txBody>
      </p:sp>
      <p:grpSp>
        <p:nvGrpSpPr>
          <p:cNvPr id="29" name="Group 28">
            <a:extLst>
              <a:ext uri="{FF2B5EF4-FFF2-40B4-BE49-F238E27FC236}">
                <a16:creationId xmlns:a16="http://schemas.microsoft.com/office/drawing/2014/main" id="{69B41E25-0F40-BB38-BB52-E07989F41ADB}"/>
              </a:ext>
            </a:extLst>
          </p:cNvPr>
          <p:cNvGrpSpPr/>
          <p:nvPr/>
        </p:nvGrpSpPr>
        <p:grpSpPr>
          <a:xfrm>
            <a:off x="1029049" y="4987233"/>
            <a:ext cx="1644458" cy="1361837"/>
            <a:chOff x="6355443" y="2267429"/>
            <a:chExt cx="4689174" cy="3883283"/>
          </a:xfrm>
          <a:solidFill>
            <a:schemeClr val="accent5">
              <a:lumMod val="20000"/>
              <a:lumOff val="80000"/>
            </a:schemeClr>
          </a:solidFill>
        </p:grpSpPr>
        <p:grpSp>
          <p:nvGrpSpPr>
            <p:cNvPr id="30" name="Group 29">
              <a:extLst>
                <a:ext uri="{FF2B5EF4-FFF2-40B4-BE49-F238E27FC236}">
                  <a16:creationId xmlns:a16="http://schemas.microsoft.com/office/drawing/2014/main" id="{6F5CCB54-5B45-5A55-C3A4-EE5491DA7A74}"/>
                </a:ext>
              </a:extLst>
            </p:cNvPr>
            <p:cNvGrpSpPr/>
            <p:nvPr/>
          </p:nvGrpSpPr>
          <p:grpSpPr>
            <a:xfrm>
              <a:off x="6355443" y="2768909"/>
              <a:ext cx="4415537" cy="3381803"/>
              <a:chOff x="6250241" y="2615892"/>
              <a:chExt cx="4415537" cy="3381803"/>
            </a:xfrm>
            <a:grpFill/>
          </p:grpSpPr>
          <p:sp>
            <p:nvSpPr>
              <p:cNvPr id="33" name="Oval 32">
                <a:extLst>
                  <a:ext uri="{FF2B5EF4-FFF2-40B4-BE49-F238E27FC236}">
                    <a16:creationId xmlns:a16="http://schemas.microsoft.com/office/drawing/2014/main" id="{3D2D4B72-5BED-CACD-FA19-3C89CAF23639}"/>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4" name="Oval 33">
                <a:extLst>
                  <a:ext uri="{FF2B5EF4-FFF2-40B4-BE49-F238E27FC236}">
                    <a16:creationId xmlns:a16="http://schemas.microsoft.com/office/drawing/2014/main" id="{05660341-4DF0-B321-8304-8DC070A32EF8}"/>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5" name="Oval 34">
                <a:extLst>
                  <a:ext uri="{FF2B5EF4-FFF2-40B4-BE49-F238E27FC236}">
                    <a16:creationId xmlns:a16="http://schemas.microsoft.com/office/drawing/2014/main" id="{8785E454-8E53-26E4-7A8E-1FC284ADB00E}"/>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6" name="Oval 35">
                <a:extLst>
                  <a:ext uri="{FF2B5EF4-FFF2-40B4-BE49-F238E27FC236}">
                    <a16:creationId xmlns:a16="http://schemas.microsoft.com/office/drawing/2014/main" id="{17BAFC07-9776-9DA1-4DB8-3DEA527B8D89}"/>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31" name="Oval 30">
              <a:extLst>
                <a:ext uri="{FF2B5EF4-FFF2-40B4-BE49-F238E27FC236}">
                  <a16:creationId xmlns:a16="http://schemas.microsoft.com/office/drawing/2014/main" id="{736C0012-2285-C299-8CBE-098A8991DB6A}"/>
                </a:ext>
              </a:extLst>
            </p:cNvPr>
            <p:cNvSpPr/>
            <p:nvPr/>
          </p:nvSpPr>
          <p:spPr>
            <a:xfrm>
              <a:off x="10200068" y="2637132"/>
              <a:ext cx="685056" cy="685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2" name="Oval 31">
              <a:extLst>
                <a:ext uri="{FF2B5EF4-FFF2-40B4-BE49-F238E27FC236}">
                  <a16:creationId xmlns:a16="http://schemas.microsoft.com/office/drawing/2014/main" id="{3074F2BF-34F9-9000-F21D-41BAA4E355A9}"/>
                </a:ext>
              </a:extLst>
            </p:cNvPr>
            <p:cNvSpPr/>
            <p:nvPr/>
          </p:nvSpPr>
          <p:spPr>
            <a:xfrm>
              <a:off x="10702089" y="2267429"/>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46" name="TextBox 45">
            <a:extLst>
              <a:ext uri="{FF2B5EF4-FFF2-40B4-BE49-F238E27FC236}">
                <a16:creationId xmlns:a16="http://schemas.microsoft.com/office/drawing/2014/main" id="{53A576EA-D47F-51B6-95CC-71E16859B9ED}"/>
              </a:ext>
            </a:extLst>
          </p:cNvPr>
          <p:cNvSpPr txBox="1"/>
          <p:nvPr/>
        </p:nvSpPr>
        <p:spPr>
          <a:xfrm>
            <a:off x="1029050" y="5241074"/>
            <a:ext cx="1421568" cy="938719"/>
          </a:xfrm>
          <a:prstGeom prst="rect">
            <a:avLst/>
          </a:prstGeom>
          <a:noFill/>
        </p:spPr>
        <p:txBody>
          <a:bodyPr wrap="square">
            <a:spAutoFit/>
          </a:bodyPr>
          <a:lstStyle/>
          <a:p>
            <a:pPr algn="ctr" rtl="1"/>
            <a:r>
              <a:rPr lang="en-US" sz="1100" i="1" dirty="0">
                <a:cs typeface="Arial" panose="020B0604020202020204" pitchFamily="34" charset="0"/>
              </a:rPr>
              <a:t>ماذا كانت النتيجة؟ ما الذي كان بإمكاني فعله بشكل مختلف؟ ماذا تعلمت من هذا؟</a:t>
            </a:r>
          </a:p>
        </p:txBody>
      </p:sp>
      <p:sp>
        <p:nvSpPr>
          <p:cNvPr id="47" name="Rectangle 46">
            <a:extLst>
              <a:ext uri="{FF2B5EF4-FFF2-40B4-BE49-F238E27FC236}">
                <a16:creationId xmlns:a16="http://schemas.microsoft.com/office/drawing/2014/main" id="{3CF72EAB-E163-AAAC-37CA-8F36A5AA749C}"/>
              </a:ext>
            </a:extLst>
          </p:cNvPr>
          <p:cNvSpPr/>
          <p:nvPr/>
        </p:nvSpPr>
        <p:spPr>
          <a:xfrm>
            <a:off x="2750665" y="6942063"/>
            <a:ext cx="3499662" cy="175064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8" name="Arrow: Pentagon 47">
            <a:extLst>
              <a:ext uri="{FF2B5EF4-FFF2-40B4-BE49-F238E27FC236}">
                <a16:creationId xmlns:a16="http://schemas.microsoft.com/office/drawing/2014/main" id="{079B608F-67D4-C50C-566E-1B6830E8B835}"/>
              </a:ext>
            </a:extLst>
          </p:cNvPr>
          <p:cNvSpPr/>
          <p:nvPr/>
        </p:nvSpPr>
        <p:spPr>
          <a:xfrm>
            <a:off x="996286" y="6942062"/>
            <a:ext cx="1408249" cy="32598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latin typeface="Arial" panose="020B0604020202020204" pitchFamily="34" charset="0"/>
                <a:cs typeface="Arial" panose="020B0604020202020204" pitchFamily="34" charset="0"/>
              </a:rPr>
              <a:t>ماذا الآن؟</a:t>
            </a:r>
            <a:endParaRPr lang="en-US" sz="1100" dirty="0">
              <a:solidFill>
                <a:schemeClr val="bg1"/>
              </a:solidFill>
            </a:endParaRPr>
          </a:p>
        </p:txBody>
      </p:sp>
      <p:grpSp>
        <p:nvGrpSpPr>
          <p:cNvPr id="49" name="Group 48">
            <a:extLst>
              <a:ext uri="{FF2B5EF4-FFF2-40B4-BE49-F238E27FC236}">
                <a16:creationId xmlns:a16="http://schemas.microsoft.com/office/drawing/2014/main" id="{FB60726A-63E1-2BE8-1344-850A8B30CCAE}"/>
              </a:ext>
            </a:extLst>
          </p:cNvPr>
          <p:cNvGrpSpPr/>
          <p:nvPr/>
        </p:nvGrpSpPr>
        <p:grpSpPr>
          <a:xfrm>
            <a:off x="1029050" y="7464365"/>
            <a:ext cx="1548496" cy="1395755"/>
            <a:chOff x="6355443" y="2768909"/>
            <a:chExt cx="4415537" cy="3980000"/>
          </a:xfrm>
          <a:solidFill>
            <a:schemeClr val="accent5">
              <a:lumMod val="20000"/>
              <a:lumOff val="80000"/>
            </a:schemeClr>
          </a:solidFill>
        </p:grpSpPr>
        <p:grpSp>
          <p:nvGrpSpPr>
            <p:cNvPr id="50" name="Group 49">
              <a:extLst>
                <a:ext uri="{FF2B5EF4-FFF2-40B4-BE49-F238E27FC236}">
                  <a16:creationId xmlns:a16="http://schemas.microsoft.com/office/drawing/2014/main" id="{40D5D25A-623B-D597-862E-794D14066F7D}"/>
                </a:ext>
              </a:extLst>
            </p:cNvPr>
            <p:cNvGrpSpPr/>
            <p:nvPr/>
          </p:nvGrpSpPr>
          <p:grpSpPr>
            <a:xfrm>
              <a:off x="6355443" y="2768909"/>
              <a:ext cx="4415537" cy="3381803"/>
              <a:chOff x="6250241" y="2615892"/>
              <a:chExt cx="4415537" cy="3381803"/>
            </a:xfrm>
            <a:grpFill/>
          </p:grpSpPr>
          <p:sp>
            <p:nvSpPr>
              <p:cNvPr id="53" name="Oval 52">
                <a:extLst>
                  <a:ext uri="{FF2B5EF4-FFF2-40B4-BE49-F238E27FC236}">
                    <a16:creationId xmlns:a16="http://schemas.microsoft.com/office/drawing/2014/main" id="{14EC0702-EF22-1ADF-6E9A-A03E84ED37B3}"/>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4" name="Oval 53">
                <a:extLst>
                  <a:ext uri="{FF2B5EF4-FFF2-40B4-BE49-F238E27FC236}">
                    <a16:creationId xmlns:a16="http://schemas.microsoft.com/office/drawing/2014/main" id="{48F7C0F0-D4EB-0848-6B67-2E43914CD7C7}"/>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5" name="Oval 54">
                <a:extLst>
                  <a:ext uri="{FF2B5EF4-FFF2-40B4-BE49-F238E27FC236}">
                    <a16:creationId xmlns:a16="http://schemas.microsoft.com/office/drawing/2014/main" id="{D0BF1C74-8AC2-71E1-3921-D6B62AC78E3A}"/>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6" name="Oval 55">
                <a:extLst>
                  <a:ext uri="{FF2B5EF4-FFF2-40B4-BE49-F238E27FC236}">
                    <a16:creationId xmlns:a16="http://schemas.microsoft.com/office/drawing/2014/main" id="{C328DA17-970C-A511-69F6-2D533D7ADF2F}"/>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51" name="Oval 50">
              <a:extLst>
                <a:ext uri="{FF2B5EF4-FFF2-40B4-BE49-F238E27FC236}">
                  <a16:creationId xmlns:a16="http://schemas.microsoft.com/office/drawing/2014/main" id="{150EA6C3-3276-525A-E5C6-67D12052F09F}"/>
                </a:ext>
              </a:extLst>
            </p:cNvPr>
            <p:cNvSpPr/>
            <p:nvPr/>
          </p:nvSpPr>
          <p:spPr>
            <a:xfrm>
              <a:off x="8819787" y="5994293"/>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2" name="Oval 51">
              <a:extLst>
                <a:ext uri="{FF2B5EF4-FFF2-40B4-BE49-F238E27FC236}">
                  <a16:creationId xmlns:a16="http://schemas.microsoft.com/office/drawing/2014/main" id="{20A9CC68-362F-8F35-C445-1EEAF22002E5}"/>
                </a:ext>
              </a:extLst>
            </p:cNvPr>
            <p:cNvSpPr/>
            <p:nvPr/>
          </p:nvSpPr>
          <p:spPr>
            <a:xfrm>
              <a:off x="9632690" y="6406381"/>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57" name="TextBox 56">
            <a:extLst>
              <a:ext uri="{FF2B5EF4-FFF2-40B4-BE49-F238E27FC236}">
                <a16:creationId xmlns:a16="http://schemas.microsoft.com/office/drawing/2014/main" id="{66DFDC92-E491-1BA4-9BEC-40D6CE1A23DE}"/>
              </a:ext>
            </a:extLst>
          </p:cNvPr>
          <p:cNvSpPr txBox="1"/>
          <p:nvPr/>
        </p:nvSpPr>
        <p:spPr>
          <a:xfrm>
            <a:off x="1164054" y="7630892"/>
            <a:ext cx="1281569" cy="430887"/>
          </a:xfrm>
          <a:prstGeom prst="rect">
            <a:avLst/>
          </a:prstGeom>
          <a:noFill/>
        </p:spPr>
        <p:txBody>
          <a:bodyPr wrap="square">
            <a:spAutoFit/>
          </a:bodyPr>
          <a:lstStyle/>
          <a:p>
            <a:pPr algn="ctr" rtl="1"/>
            <a:r>
              <a:rPr lang="en-US" sz="1100" i="1" dirty="0">
                <a:latin typeface="Calibri" panose="020F0502020204030204" pitchFamily="34" charset="0"/>
                <a:cs typeface="Calibri" panose="020F0502020204030204" pitchFamily="34" charset="0"/>
              </a:rPr>
              <a:t>كيف سيغير تعلمك ممارستك المستقبلية؟</a:t>
            </a:r>
          </a:p>
        </p:txBody>
      </p:sp>
      <p:sp>
        <p:nvSpPr>
          <p:cNvPr id="58" name="Hexagon 57">
            <a:extLst>
              <a:ext uri="{FF2B5EF4-FFF2-40B4-BE49-F238E27FC236}">
                <a16:creationId xmlns:a16="http://schemas.microsoft.com/office/drawing/2014/main" id="{E70091E2-7D60-2E2F-AF94-8A709C0AED33}"/>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9" name="Hexagon 58">
            <a:extLst>
              <a:ext uri="{FF2B5EF4-FFF2-40B4-BE49-F238E27FC236}">
                <a16:creationId xmlns:a16="http://schemas.microsoft.com/office/drawing/2014/main" id="{DCFC9E8E-DCE3-C50C-4299-B39C81CFFE34}"/>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0" name="Hexagon 59">
            <a:extLst>
              <a:ext uri="{FF2B5EF4-FFF2-40B4-BE49-F238E27FC236}">
                <a16:creationId xmlns:a16="http://schemas.microsoft.com/office/drawing/2014/main" id="{0D0DF411-0A43-6AC3-0EDC-334F792716E3}"/>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1" name="Hexagon 60">
            <a:extLst>
              <a:ext uri="{FF2B5EF4-FFF2-40B4-BE49-F238E27FC236}">
                <a16:creationId xmlns:a16="http://schemas.microsoft.com/office/drawing/2014/main" id="{C2954218-1B6E-A33E-24B3-116EE655A506}"/>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2" name="Hexagon 61">
            <a:extLst>
              <a:ext uri="{FF2B5EF4-FFF2-40B4-BE49-F238E27FC236}">
                <a16:creationId xmlns:a16="http://schemas.microsoft.com/office/drawing/2014/main" id="{5F036861-8E24-EE06-5E66-179DD2805FCF}"/>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7370056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C702ACCF-6C55-2BF9-DAB1-59BA415D128E}"/>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9C5EC17C-FE60-CD48-8ADC-1FF4F61E8A34}"/>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Hexagon 9">
            <a:extLst>
              <a:ext uri="{FF2B5EF4-FFF2-40B4-BE49-F238E27FC236}">
                <a16:creationId xmlns:a16="http://schemas.microsoft.com/office/drawing/2014/main" id="{D7A5BB12-280B-E467-745C-20B2D9CABE2C}"/>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Hexagon 13">
            <a:extLst>
              <a:ext uri="{FF2B5EF4-FFF2-40B4-BE49-F238E27FC236}">
                <a16:creationId xmlns:a16="http://schemas.microsoft.com/office/drawing/2014/main" id="{1E187A92-5FBC-AF77-E459-8A0C348D8804}"/>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5" name="Hexagon 14">
            <a:extLst>
              <a:ext uri="{FF2B5EF4-FFF2-40B4-BE49-F238E27FC236}">
                <a16:creationId xmlns:a16="http://schemas.microsoft.com/office/drawing/2014/main" id="{4ED35D2F-F50C-49BF-1712-4B85D5E2582E}"/>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4" name="Table 3">
            <a:extLst>
              <a:ext uri="{FF2B5EF4-FFF2-40B4-BE49-F238E27FC236}">
                <a16:creationId xmlns:a16="http://schemas.microsoft.com/office/drawing/2014/main" id="{BD84CA81-A45B-A78A-9A5A-175CA8752E56}"/>
              </a:ext>
            </a:extLst>
          </p:cNvPr>
          <p:cNvGraphicFramePr>
            <a:graphicFrameLocks noGrp="1"/>
          </p:cNvGraphicFramePr>
          <p:nvPr>
            <p:extLst>
              <p:ext uri="{D42A27DB-BD31-4B8C-83A1-F6EECF244321}">
                <p14:modId xmlns:p14="http://schemas.microsoft.com/office/powerpoint/2010/main" val="655304615"/>
              </p:ext>
            </p:extLst>
          </p:nvPr>
        </p:nvGraphicFramePr>
        <p:xfrm>
          <a:off x="900114" y="1371453"/>
          <a:ext cx="5257800" cy="2062480"/>
        </p:xfrm>
        <a:graphic>
          <a:graphicData uri="http://schemas.openxmlformats.org/drawingml/2006/table">
            <a:tbl>
              <a:tblPr rtl="1" firstRow="1" bandRow="1"/>
              <a:tblGrid>
                <a:gridCol w="2628900">
                  <a:extLst>
                    <a:ext uri="{9D8B030D-6E8A-4147-A177-3AD203B41FA5}">
                      <a16:colId xmlns:a16="http://schemas.microsoft.com/office/drawing/2014/main" val="2435055859"/>
                    </a:ext>
                  </a:extLst>
                </a:gridCol>
                <a:gridCol w="2628900">
                  <a:extLst>
                    <a:ext uri="{9D8B030D-6E8A-4147-A177-3AD203B41FA5}">
                      <a16:colId xmlns:a16="http://schemas.microsoft.com/office/drawing/2014/main" val="670711004"/>
                    </a:ext>
                  </a:extLst>
                </a:gridCol>
              </a:tblGrid>
              <a:tr h="370840">
                <a:tc gridSpan="2">
                  <a:txBody>
                    <a:bodyPr/>
                    <a:lstStyle/>
                    <a:p>
                      <a:pPr algn="r" rtl="1"/>
                      <a:r>
                        <a:rPr lang="ar-SA" sz="105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السيناريو ٢</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8F4E6"/>
                    </a:solidFill>
                  </a:tcPr>
                </a:tc>
                <a:tc hMerge="1">
                  <a:txBody>
                    <a:bodyPr/>
                    <a:lstStyle/>
                    <a:p>
                      <a:endParaRPr lang="en-FR"/>
                    </a:p>
                  </a:txBody>
                  <a:tcPr/>
                </a:tc>
                <a:extLst>
                  <a:ext uri="{0D108BD9-81ED-4DB2-BD59-A6C34878D82A}">
                    <a16:rowId xmlns:a16="http://schemas.microsoft.com/office/drawing/2014/main" val="1621258374"/>
                  </a:ext>
                </a:extLst>
              </a:tr>
              <a:tr h="370840">
                <a:tc>
                  <a:txBody>
                    <a:bodyPr/>
                    <a:lstStyle/>
                    <a:p>
                      <a:pPr algn="r" rtl="1"/>
                      <a:r>
                        <a:rPr lang="ar-SA" sz="1050" b="1" kern="100">
                          <a:effectLst/>
                          <a:latin typeface="Calibri" panose="020F0502020204030204" pitchFamily="34" charset="0"/>
                          <a:ea typeface="Calibri" panose="020F0502020204030204" pitchFamily="34" charset="0"/>
                          <a:cs typeface="Calibri" panose="020F0502020204030204" pitchFamily="34" charset="0"/>
                        </a:rPr>
                        <a:t>القصة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هذا الصباح ، رأيت الأطفال الآخرين يذهبون إلى المدرسة بينما كان عليك البقاء في المنزل. كنت ترغبين أيضًا في الذهاب إلى المدرسة معهم ، لكن حتى الآن لم يُسمح لك بذلك. أنت تعلمين أن والدتك تحاول السماح لك بالذهاب إلى المدرسة ، لكنك لا تفهمين ما هي المشكلة. كنت تقفين خارج الملجأ ، وترين الأطفال الآخرين يذهبون مع حقائب الظهر الخاصة بهم ، عندما صرخ أحد الأطفال بأن الأطفال المعوقين لا يمكنهم الذهاب إلى المدرسة</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1"/>
                      <a:r>
                        <a:rPr lang="ar-SA" sz="1050" b="1" kern="100">
                          <a:effectLst/>
                          <a:latin typeface="Calibri" panose="020F0502020204030204" pitchFamily="34" charset="0"/>
                          <a:ea typeface="Calibri" panose="020F0502020204030204" pitchFamily="34" charset="0"/>
                          <a:cs typeface="Calibri" panose="020F0502020204030204" pitchFamily="34" charset="0"/>
                        </a:rPr>
                        <a:t>المشاعر</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تشعرين </a:t>
                      </a:r>
                      <a:r>
                        <a:rPr lang="ar-SA" sz="1050" u="sng" kern="100">
                          <a:effectLst/>
                          <a:latin typeface="Calibri" panose="020F0502020204030204" pitchFamily="34" charset="0"/>
                          <a:ea typeface="Calibri" panose="020F0502020204030204" pitchFamily="34" charset="0"/>
                          <a:cs typeface="Calibri" panose="020F0502020204030204" pitchFamily="34" charset="0"/>
                        </a:rPr>
                        <a:t>بالأذى</a:t>
                      </a:r>
                      <a:r>
                        <a:rPr lang="ar-SA" sz="1050" kern="100">
                          <a:effectLst/>
                          <a:latin typeface="Calibri" panose="020F0502020204030204" pitchFamily="34" charset="0"/>
                          <a:ea typeface="Calibri" panose="020F0502020204030204" pitchFamily="34" charset="0"/>
                          <a:cs typeface="Calibri" panose="020F0502020204030204" pitchFamily="34" charset="0"/>
                        </a:rPr>
                        <a:t> لأن الفتي قام بنعتك بالمعاقة. تشعرين أيضًا </a:t>
                      </a:r>
                      <a:r>
                        <a:rPr lang="ar-SA" sz="1050" u="sng" kern="100">
                          <a:effectLst/>
                          <a:latin typeface="Calibri" panose="020F0502020204030204" pitchFamily="34" charset="0"/>
                          <a:ea typeface="Calibri" panose="020F0502020204030204" pitchFamily="34" charset="0"/>
                          <a:cs typeface="Calibri" panose="020F0502020204030204" pitchFamily="34" charset="0"/>
                        </a:rPr>
                        <a:t>بالغضب</a:t>
                      </a:r>
                      <a:r>
                        <a:rPr lang="ar-SA" sz="1050" kern="100">
                          <a:effectLst/>
                          <a:latin typeface="Calibri" panose="020F0502020204030204" pitchFamily="34" charset="0"/>
                          <a:ea typeface="Calibri" panose="020F0502020204030204" pitchFamily="34" charset="0"/>
                          <a:cs typeface="Calibri" panose="020F0502020204030204" pitchFamily="34" charset="0"/>
                        </a:rPr>
                        <a:t> لأنه لا يُسمح لك بالذهاب إلى المدرسة! إذا سُمح لك، يمكنك إثبات خطأهم وستكونين بالتأكيد أفضل في القراءة والكتابة من أي طفل آخر في الفصل.</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50" b="1" kern="100">
                          <a:effectLst/>
                          <a:latin typeface="Calibri" panose="020F0502020204030204" pitchFamily="34" charset="0"/>
                          <a:ea typeface="Calibri" panose="020F0502020204030204" pitchFamily="34" charset="0"/>
                          <a:cs typeface="Calibri" panose="020F0502020204030204" pitchFamily="34" charset="0"/>
                        </a:rPr>
                        <a:t>لعب الأدوار</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أثناء لعب الأدوار هذا ، يجب عليك مشاركة قصتك ومحاولة التعبير عن مشاعرك للسماح للشخص الذي يلعب دور أخصائي الحالة بالتدرب على الاستجابة بتعاطف. لا تنس أن زينة نبلغ من العمر ٧ سنوات فقط</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24642893"/>
                  </a:ext>
                </a:extLst>
              </a:tr>
            </a:tbl>
          </a:graphicData>
        </a:graphic>
      </p:graphicFrame>
    </p:spTree>
    <p:extLst>
      <p:ext uri="{BB962C8B-B14F-4D97-AF65-F5344CB8AC3E}">
        <p14:creationId xmlns:p14="http://schemas.microsoft.com/office/powerpoint/2010/main" val="6962704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322350-929B-FC86-AB63-6A0381EE930D}"/>
              </a:ext>
            </a:extLst>
          </p:cNvPr>
          <p:cNvSpPr txBox="1"/>
          <p:nvPr/>
        </p:nvSpPr>
        <p:spPr>
          <a:xfrm>
            <a:off x="996286" y="708633"/>
            <a:ext cx="5226892"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54AF4B"/>
                </a:highlight>
                <a:latin typeface="Calibri"/>
                <a:ea typeface="Calibri"/>
                <a:cs typeface="Calibri"/>
                <a:sym typeface="Calibri"/>
              </a:rPr>
              <a:t>الجلسة </a:t>
            </a:r>
            <a:r>
              <a:rPr lang="ar-SA" sz="1600" b="1" spc="300" dirty="0">
                <a:solidFill>
                  <a:schemeClr val="bg1"/>
                </a:solidFill>
                <a:highlight>
                  <a:srgbClr val="54AF4B"/>
                </a:highlight>
                <a:latin typeface="Calibri"/>
                <a:ea typeface="Calibri"/>
                <a:cs typeface="Calibri"/>
                <a:sym typeface="Calibri"/>
              </a:rPr>
              <a:t>٤</a:t>
            </a:r>
            <a:r>
              <a:rPr lang="en-US" sz="1600" b="1" spc="300" dirty="0">
                <a:solidFill>
                  <a:schemeClr val="bg1"/>
                </a:solidFill>
                <a:highlight>
                  <a:srgbClr val="54AF4B"/>
                </a:highlight>
                <a:latin typeface="Calibri"/>
                <a:ea typeface="Calibri"/>
                <a:cs typeface="Calibri"/>
                <a:sym typeface="Calibri"/>
              </a:rPr>
              <a:t>: ما</a:t>
            </a:r>
            <a:r>
              <a:rPr lang="ar-SA" sz="1600" b="1" spc="300" dirty="0">
                <a:solidFill>
                  <a:schemeClr val="bg1"/>
                </a:solidFill>
                <a:highlight>
                  <a:srgbClr val="54AF4B"/>
                </a:highlight>
                <a:latin typeface="Calibri"/>
                <a:ea typeface="Calibri"/>
                <a:cs typeface="Calibri"/>
                <a:sym typeface="Calibri"/>
              </a:rPr>
              <a:t> هي</a:t>
            </a:r>
            <a:r>
              <a:rPr lang="en-US" sz="1600" b="1" spc="300" dirty="0">
                <a:solidFill>
                  <a:schemeClr val="bg1"/>
                </a:solidFill>
                <a:highlight>
                  <a:srgbClr val="54AF4B"/>
                </a:highlight>
                <a:latin typeface="Calibri"/>
                <a:ea typeface="Calibri"/>
                <a:cs typeface="Calibri"/>
                <a:sym typeface="Calibri"/>
              </a:rPr>
              <a:t> التقنيات التي يمكنني استخدامها لتحفيز التغيير؟</a:t>
            </a:r>
          </a:p>
        </p:txBody>
      </p:sp>
      <p:sp>
        <p:nvSpPr>
          <p:cNvPr id="5" name="TextBox 4">
            <a:extLst>
              <a:ext uri="{FF2B5EF4-FFF2-40B4-BE49-F238E27FC236}">
                <a16:creationId xmlns:a16="http://schemas.microsoft.com/office/drawing/2014/main" id="{DE29006F-4A63-588C-0F10-AEA448E8707B}"/>
              </a:ext>
            </a:extLst>
          </p:cNvPr>
          <p:cNvSpPr txBox="1"/>
          <p:nvPr/>
        </p:nvSpPr>
        <p:spPr>
          <a:xfrm>
            <a:off x="996287" y="1485331"/>
            <a:ext cx="5262998" cy="246221"/>
          </a:xfrm>
          <a:prstGeom prst="rect">
            <a:avLst/>
          </a:prstGeom>
          <a:noFill/>
        </p:spPr>
        <p:txBody>
          <a:bodyPr wrap="square" rtlCol="0">
            <a:spAutoFit/>
          </a:bodyPr>
          <a:lstStyle/>
          <a:p>
            <a:pPr algn="r" rtl="1"/>
            <a:r>
              <a:rPr lang="en-GB" sz="1000" b="1" dirty="0"/>
              <a:t>تمرين الت</a:t>
            </a:r>
            <a:r>
              <a:rPr lang="ar-SA" sz="1000" b="1" dirty="0"/>
              <a:t>أمل</a:t>
            </a:r>
            <a:r>
              <a:rPr lang="en-GB" sz="1000" b="1" dirty="0"/>
              <a:t> - التغيير</a:t>
            </a:r>
            <a:endParaRPr lang="en-GB" sz="1000" dirty="0"/>
          </a:p>
        </p:txBody>
      </p:sp>
      <p:sp>
        <p:nvSpPr>
          <p:cNvPr id="6" name="Rectangle 5">
            <a:extLst>
              <a:ext uri="{FF2B5EF4-FFF2-40B4-BE49-F238E27FC236}">
                <a16:creationId xmlns:a16="http://schemas.microsoft.com/office/drawing/2014/main" id="{CC1AE9C9-27A0-D496-6A70-69EA7CD90423}"/>
              </a:ext>
            </a:extLst>
          </p:cNvPr>
          <p:cNvSpPr/>
          <p:nvPr/>
        </p:nvSpPr>
        <p:spPr>
          <a:xfrm>
            <a:off x="2750665" y="2072407"/>
            <a:ext cx="3499662" cy="175064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Arrow: Pentagon 6">
            <a:extLst>
              <a:ext uri="{FF2B5EF4-FFF2-40B4-BE49-F238E27FC236}">
                <a16:creationId xmlns:a16="http://schemas.microsoft.com/office/drawing/2014/main" id="{B2AC36B0-0A4A-6FCA-779F-8379B6E13556}"/>
              </a:ext>
            </a:extLst>
          </p:cNvPr>
          <p:cNvSpPr/>
          <p:nvPr/>
        </p:nvSpPr>
        <p:spPr>
          <a:xfrm>
            <a:off x="996286" y="2072406"/>
            <a:ext cx="1408249" cy="325989"/>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latin typeface="Arial" panose="020B0604020202020204" pitchFamily="34" charset="0"/>
                <a:cs typeface="Arial" panose="020B0604020202020204" pitchFamily="34" charset="0"/>
              </a:rPr>
              <a:t>ماذا؟</a:t>
            </a:r>
            <a:endParaRPr lang="en-US" sz="1100" dirty="0">
              <a:solidFill>
                <a:schemeClr val="bg1"/>
              </a:solidFill>
            </a:endParaRPr>
          </a:p>
        </p:txBody>
      </p:sp>
      <p:grpSp>
        <p:nvGrpSpPr>
          <p:cNvPr id="11" name="Group 10">
            <a:extLst>
              <a:ext uri="{FF2B5EF4-FFF2-40B4-BE49-F238E27FC236}">
                <a16:creationId xmlns:a16="http://schemas.microsoft.com/office/drawing/2014/main" id="{28CC9578-85BA-1319-BCF0-F5F2730CE24C}"/>
              </a:ext>
            </a:extLst>
          </p:cNvPr>
          <p:cNvGrpSpPr/>
          <p:nvPr/>
        </p:nvGrpSpPr>
        <p:grpSpPr>
          <a:xfrm>
            <a:off x="1029049" y="2594709"/>
            <a:ext cx="1690023" cy="1340127"/>
            <a:chOff x="6355443" y="2768909"/>
            <a:chExt cx="4819103" cy="3821376"/>
          </a:xfrm>
          <a:solidFill>
            <a:schemeClr val="accent3">
              <a:lumMod val="20000"/>
              <a:lumOff val="80000"/>
            </a:schemeClr>
          </a:solidFill>
        </p:grpSpPr>
        <p:grpSp>
          <p:nvGrpSpPr>
            <p:cNvPr id="12" name="Group 11">
              <a:extLst>
                <a:ext uri="{FF2B5EF4-FFF2-40B4-BE49-F238E27FC236}">
                  <a16:creationId xmlns:a16="http://schemas.microsoft.com/office/drawing/2014/main" id="{BF99EEE1-CB4E-4D99-F83D-819F6D4E368E}"/>
                </a:ext>
              </a:extLst>
            </p:cNvPr>
            <p:cNvGrpSpPr/>
            <p:nvPr/>
          </p:nvGrpSpPr>
          <p:grpSpPr>
            <a:xfrm>
              <a:off x="6355443" y="2768909"/>
              <a:ext cx="4415537" cy="3381803"/>
              <a:chOff x="6250241" y="2615892"/>
              <a:chExt cx="4415537" cy="3381803"/>
            </a:xfrm>
            <a:grpFill/>
          </p:grpSpPr>
          <p:sp>
            <p:nvSpPr>
              <p:cNvPr id="17" name="Oval 16">
                <a:extLst>
                  <a:ext uri="{FF2B5EF4-FFF2-40B4-BE49-F238E27FC236}">
                    <a16:creationId xmlns:a16="http://schemas.microsoft.com/office/drawing/2014/main" id="{F6C45CE4-9677-D719-5C0C-AA94EB1D8FA8}"/>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2" name="Oval 21">
                <a:extLst>
                  <a:ext uri="{FF2B5EF4-FFF2-40B4-BE49-F238E27FC236}">
                    <a16:creationId xmlns:a16="http://schemas.microsoft.com/office/drawing/2014/main" id="{FE10B315-32EE-57DE-08CD-742B0BB54C81}"/>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3" name="Oval 22">
                <a:extLst>
                  <a:ext uri="{FF2B5EF4-FFF2-40B4-BE49-F238E27FC236}">
                    <a16:creationId xmlns:a16="http://schemas.microsoft.com/office/drawing/2014/main" id="{CEF8F60C-BA9D-F010-45A5-ABA9CADB7F87}"/>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Oval 23">
                <a:extLst>
                  <a:ext uri="{FF2B5EF4-FFF2-40B4-BE49-F238E27FC236}">
                    <a16:creationId xmlns:a16="http://schemas.microsoft.com/office/drawing/2014/main" id="{53E93613-D66F-9090-D60D-0BE7DAF86998}"/>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3" name="Oval 12">
              <a:extLst>
                <a:ext uri="{FF2B5EF4-FFF2-40B4-BE49-F238E27FC236}">
                  <a16:creationId xmlns:a16="http://schemas.microsoft.com/office/drawing/2014/main" id="{1832E34A-D6CC-F462-FC5D-6948BE7E39DF}"/>
                </a:ext>
              </a:extLst>
            </p:cNvPr>
            <p:cNvSpPr/>
            <p:nvPr/>
          </p:nvSpPr>
          <p:spPr>
            <a:xfrm>
              <a:off x="10489490" y="5535526"/>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5" name="Oval 14">
              <a:extLst>
                <a:ext uri="{FF2B5EF4-FFF2-40B4-BE49-F238E27FC236}">
                  <a16:creationId xmlns:a16="http://schemas.microsoft.com/office/drawing/2014/main" id="{E3B83880-9383-FD2C-2B64-42A53AAF0DEE}"/>
                </a:ext>
              </a:extLst>
            </p:cNvPr>
            <p:cNvSpPr/>
            <p:nvPr/>
          </p:nvSpPr>
          <p:spPr>
            <a:xfrm>
              <a:off x="10150272" y="6247757"/>
              <a:ext cx="342527"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25" name="TextBox 24">
            <a:extLst>
              <a:ext uri="{FF2B5EF4-FFF2-40B4-BE49-F238E27FC236}">
                <a16:creationId xmlns:a16="http://schemas.microsoft.com/office/drawing/2014/main" id="{B41970B9-823A-2FE7-48FE-B9785124DEE4}"/>
              </a:ext>
            </a:extLst>
          </p:cNvPr>
          <p:cNvSpPr txBox="1"/>
          <p:nvPr/>
        </p:nvSpPr>
        <p:spPr>
          <a:xfrm>
            <a:off x="1131819" y="2816824"/>
            <a:ext cx="1281569" cy="430887"/>
          </a:xfrm>
          <a:prstGeom prst="rect">
            <a:avLst/>
          </a:prstGeom>
          <a:noFill/>
        </p:spPr>
        <p:txBody>
          <a:bodyPr wrap="square">
            <a:spAutoFit/>
          </a:bodyPr>
          <a:lstStyle/>
          <a:p>
            <a:pPr algn="ctr" rtl="1"/>
            <a:r>
              <a:rPr lang="en-US" sz="1100" i="1" dirty="0">
                <a:latin typeface="Calibri" panose="020F0502020204030204" pitchFamily="34" charset="0"/>
                <a:cs typeface="Calibri" panose="020F0502020204030204" pitchFamily="34" charset="0"/>
              </a:rPr>
              <a:t>ما هو التغيير في حياتي الذي كان له تأثير علي</a:t>
            </a:r>
            <a:r>
              <a:rPr lang="en-US" sz="1100" i="1" dirty="0">
                <a:cs typeface="Arial" panose="020B0604020202020204" pitchFamily="34" charset="0"/>
              </a:rPr>
              <a:t>؟</a:t>
            </a:r>
          </a:p>
        </p:txBody>
      </p:sp>
      <p:sp>
        <p:nvSpPr>
          <p:cNvPr id="26" name="Rectangle 25">
            <a:extLst>
              <a:ext uri="{FF2B5EF4-FFF2-40B4-BE49-F238E27FC236}">
                <a16:creationId xmlns:a16="http://schemas.microsoft.com/office/drawing/2014/main" id="{D42A2556-B173-1DFC-4610-B06E93CF4838}"/>
              </a:ext>
            </a:extLst>
          </p:cNvPr>
          <p:cNvSpPr/>
          <p:nvPr/>
        </p:nvSpPr>
        <p:spPr>
          <a:xfrm>
            <a:off x="2750665" y="4422534"/>
            <a:ext cx="3499662" cy="175064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7" name="Arrow: Pentagon 26">
            <a:extLst>
              <a:ext uri="{FF2B5EF4-FFF2-40B4-BE49-F238E27FC236}">
                <a16:creationId xmlns:a16="http://schemas.microsoft.com/office/drawing/2014/main" id="{4F733EB1-DFBC-067D-30E0-A5A60F104F27}"/>
              </a:ext>
            </a:extLst>
          </p:cNvPr>
          <p:cNvSpPr/>
          <p:nvPr/>
        </p:nvSpPr>
        <p:spPr>
          <a:xfrm>
            <a:off x="996286" y="4422533"/>
            <a:ext cx="1408249" cy="325989"/>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latin typeface="Arial" panose="020B0604020202020204" pitchFamily="34" charset="0"/>
                <a:cs typeface="Arial" panose="020B0604020202020204" pitchFamily="34" charset="0"/>
              </a:rPr>
              <a:t>ماذا في ذلك؟</a:t>
            </a:r>
            <a:endParaRPr lang="en-US" sz="1100" dirty="0">
              <a:solidFill>
                <a:schemeClr val="bg1"/>
              </a:solidFill>
            </a:endParaRPr>
          </a:p>
        </p:txBody>
      </p:sp>
      <p:grpSp>
        <p:nvGrpSpPr>
          <p:cNvPr id="28" name="Group 27">
            <a:extLst>
              <a:ext uri="{FF2B5EF4-FFF2-40B4-BE49-F238E27FC236}">
                <a16:creationId xmlns:a16="http://schemas.microsoft.com/office/drawing/2014/main" id="{B8EE652A-841B-CDFF-B447-8628CAC131BF}"/>
              </a:ext>
            </a:extLst>
          </p:cNvPr>
          <p:cNvGrpSpPr/>
          <p:nvPr/>
        </p:nvGrpSpPr>
        <p:grpSpPr>
          <a:xfrm>
            <a:off x="1029049" y="4768971"/>
            <a:ext cx="1644458" cy="1361837"/>
            <a:chOff x="6355443" y="2267429"/>
            <a:chExt cx="4689174" cy="3883283"/>
          </a:xfrm>
          <a:solidFill>
            <a:schemeClr val="accent3">
              <a:lumMod val="20000"/>
              <a:lumOff val="80000"/>
            </a:schemeClr>
          </a:solidFill>
        </p:grpSpPr>
        <p:grpSp>
          <p:nvGrpSpPr>
            <p:cNvPr id="29" name="Group 28">
              <a:extLst>
                <a:ext uri="{FF2B5EF4-FFF2-40B4-BE49-F238E27FC236}">
                  <a16:creationId xmlns:a16="http://schemas.microsoft.com/office/drawing/2014/main" id="{9452B112-B633-2215-31F9-E0889D7DA8F4}"/>
                </a:ext>
              </a:extLst>
            </p:cNvPr>
            <p:cNvGrpSpPr/>
            <p:nvPr/>
          </p:nvGrpSpPr>
          <p:grpSpPr>
            <a:xfrm>
              <a:off x="6355443" y="2768909"/>
              <a:ext cx="4415537" cy="3381803"/>
              <a:chOff x="6250241" y="2615892"/>
              <a:chExt cx="4415537" cy="3381803"/>
            </a:xfrm>
            <a:grpFill/>
          </p:grpSpPr>
          <p:sp>
            <p:nvSpPr>
              <p:cNvPr id="32" name="Oval 31">
                <a:extLst>
                  <a:ext uri="{FF2B5EF4-FFF2-40B4-BE49-F238E27FC236}">
                    <a16:creationId xmlns:a16="http://schemas.microsoft.com/office/drawing/2014/main" id="{C629666F-3FB6-D00D-4218-24441DBAF80E}"/>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3" name="Oval 32">
                <a:extLst>
                  <a:ext uri="{FF2B5EF4-FFF2-40B4-BE49-F238E27FC236}">
                    <a16:creationId xmlns:a16="http://schemas.microsoft.com/office/drawing/2014/main" id="{3737E5B4-BE56-35BE-228D-45708C6B372B}"/>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4" name="Oval 33">
                <a:extLst>
                  <a:ext uri="{FF2B5EF4-FFF2-40B4-BE49-F238E27FC236}">
                    <a16:creationId xmlns:a16="http://schemas.microsoft.com/office/drawing/2014/main" id="{FF673046-30F2-80DE-6A30-2857D63544A1}"/>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5" name="Oval 34">
                <a:extLst>
                  <a:ext uri="{FF2B5EF4-FFF2-40B4-BE49-F238E27FC236}">
                    <a16:creationId xmlns:a16="http://schemas.microsoft.com/office/drawing/2014/main" id="{EAE03E98-5A49-71B6-89AE-AFF1347655CF}"/>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30" name="Oval 29">
              <a:extLst>
                <a:ext uri="{FF2B5EF4-FFF2-40B4-BE49-F238E27FC236}">
                  <a16:creationId xmlns:a16="http://schemas.microsoft.com/office/drawing/2014/main" id="{4A25CC7C-D384-02E5-C97E-C74B8D196447}"/>
                </a:ext>
              </a:extLst>
            </p:cNvPr>
            <p:cNvSpPr/>
            <p:nvPr/>
          </p:nvSpPr>
          <p:spPr>
            <a:xfrm>
              <a:off x="10200068" y="2637132"/>
              <a:ext cx="685056" cy="685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1" name="Oval 30">
              <a:extLst>
                <a:ext uri="{FF2B5EF4-FFF2-40B4-BE49-F238E27FC236}">
                  <a16:creationId xmlns:a16="http://schemas.microsoft.com/office/drawing/2014/main" id="{51E20627-25EB-1261-511B-21C8993D2853}"/>
                </a:ext>
              </a:extLst>
            </p:cNvPr>
            <p:cNvSpPr/>
            <p:nvPr/>
          </p:nvSpPr>
          <p:spPr>
            <a:xfrm>
              <a:off x="10702089" y="2267429"/>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36" name="TextBox 35">
            <a:extLst>
              <a:ext uri="{FF2B5EF4-FFF2-40B4-BE49-F238E27FC236}">
                <a16:creationId xmlns:a16="http://schemas.microsoft.com/office/drawing/2014/main" id="{3D9BE608-8B67-9C0B-6665-F8CA51B809B1}"/>
              </a:ext>
            </a:extLst>
          </p:cNvPr>
          <p:cNvSpPr txBox="1"/>
          <p:nvPr/>
        </p:nvSpPr>
        <p:spPr>
          <a:xfrm>
            <a:off x="1029050" y="4916307"/>
            <a:ext cx="1421568" cy="938719"/>
          </a:xfrm>
          <a:prstGeom prst="rect">
            <a:avLst/>
          </a:prstGeom>
          <a:noFill/>
        </p:spPr>
        <p:txBody>
          <a:bodyPr wrap="square">
            <a:spAutoFit/>
          </a:bodyPr>
          <a:lstStyle/>
          <a:p>
            <a:pPr algn="r" rtl="1"/>
            <a:r>
              <a:rPr lang="en-US" sz="1100" i="1" dirty="0">
                <a:latin typeface="Calibri" panose="020F0502020204030204" pitchFamily="34" charset="0"/>
                <a:cs typeface="Calibri" panose="020F0502020204030204" pitchFamily="34" charset="0"/>
              </a:rPr>
              <a:t>هل كان هذا التغيير صعبًا أم سهلًا؟ لماذا قمت بهذا التغيير؟ هل أردت ذلك أم</a:t>
            </a:r>
            <a:r>
              <a:rPr lang="ar-SA" sz="1100" i="1" dirty="0">
                <a:latin typeface="Calibri" panose="020F0502020204030204" pitchFamily="34" charset="0"/>
                <a:cs typeface="Calibri" panose="020F0502020204030204" pitchFamily="34" charset="0"/>
              </a:rPr>
              <a:t> كان</a:t>
            </a:r>
            <a:r>
              <a:rPr lang="en-US" sz="1100" i="1" dirty="0">
                <a:latin typeface="Calibri" panose="020F0502020204030204" pitchFamily="34" charset="0"/>
                <a:cs typeface="Calibri" panose="020F0502020204030204" pitchFamily="34" charset="0"/>
              </a:rPr>
              <a:t> لا بد لي من ذلك؟ هل قاومت التغيير أم لا؟ لماذا؟</a:t>
            </a:r>
          </a:p>
        </p:txBody>
      </p:sp>
      <p:sp>
        <p:nvSpPr>
          <p:cNvPr id="37" name="Rectangle 36">
            <a:extLst>
              <a:ext uri="{FF2B5EF4-FFF2-40B4-BE49-F238E27FC236}">
                <a16:creationId xmlns:a16="http://schemas.microsoft.com/office/drawing/2014/main" id="{49457739-D2E8-AC18-7862-675953D3B098}"/>
              </a:ext>
            </a:extLst>
          </p:cNvPr>
          <p:cNvSpPr/>
          <p:nvPr/>
        </p:nvSpPr>
        <p:spPr>
          <a:xfrm>
            <a:off x="2750665" y="6723801"/>
            <a:ext cx="3499662" cy="175064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8" name="Arrow: Pentagon 37">
            <a:extLst>
              <a:ext uri="{FF2B5EF4-FFF2-40B4-BE49-F238E27FC236}">
                <a16:creationId xmlns:a16="http://schemas.microsoft.com/office/drawing/2014/main" id="{F817AB4E-0FAC-F5D0-D409-358DFE5187B5}"/>
              </a:ext>
            </a:extLst>
          </p:cNvPr>
          <p:cNvSpPr/>
          <p:nvPr/>
        </p:nvSpPr>
        <p:spPr>
          <a:xfrm>
            <a:off x="996286" y="6723800"/>
            <a:ext cx="1408249" cy="325989"/>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latin typeface="Arial" panose="020B0604020202020204" pitchFamily="34" charset="0"/>
                <a:cs typeface="Arial" panose="020B0604020202020204" pitchFamily="34" charset="0"/>
              </a:rPr>
              <a:t>ماذا الآن؟</a:t>
            </a:r>
            <a:endParaRPr lang="en-US" sz="1100" dirty="0">
              <a:solidFill>
                <a:schemeClr val="bg1"/>
              </a:solidFill>
            </a:endParaRPr>
          </a:p>
        </p:txBody>
      </p:sp>
      <p:grpSp>
        <p:nvGrpSpPr>
          <p:cNvPr id="39" name="Group 38">
            <a:extLst>
              <a:ext uri="{FF2B5EF4-FFF2-40B4-BE49-F238E27FC236}">
                <a16:creationId xmlns:a16="http://schemas.microsoft.com/office/drawing/2014/main" id="{E531FC38-5DA4-1DDA-B072-A02962EA256B}"/>
              </a:ext>
            </a:extLst>
          </p:cNvPr>
          <p:cNvGrpSpPr/>
          <p:nvPr/>
        </p:nvGrpSpPr>
        <p:grpSpPr>
          <a:xfrm>
            <a:off x="1029050" y="7246103"/>
            <a:ext cx="1548496" cy="1395755"/>
            <a:chOff x="6355443" y="2768909"/>
            <a:chExt cx="4415537" cy="3980000"/>
          </a:xfrm>
          <a:solidFill>
            <a:schemeClr val="accent3">
              <a:lumMod val="20000"/>
              <a:lumOff val="80000"/>
            </a:schemeClr>
          </a:solidFill>
        </p:grpSpPr>
        <p:grpSp>
          <p:nvGrpSpPr>
            <p:cNvPr id="40" name="Group 39">
              <a:extLst>
                <a:ext uri="{FF2B5EF4-FFF2-40B4-BE49-F238E27FC236}">
                  <a16:creationId xmlns:a16="http://schemas.microsoft.com/office/drawing/2014/main" id="{CBCA3444-FB30-F6D2-EBF3-57A26482AC33}"/>
                </a:ext>
              </a:extLst>
            </p:cNvPr>
            <p:cNvGrpSpPr/>
            <p:nvPr/>
          </p:nvGrpSpPr>
          <p:grpSpPr>
            <a:xfrm>
              <a:off x="6355443" y="2768909"/>
              <a:ext cx="4415537" cy="3381803"/>
              <a:chOff x="6250241" y="2615892"/>
              <a:chExt cx="4415537" cy="3381803"/>
            </a:xfrm>
            <a:grpFill/>
          </p:grpSpPr>
          <p:sp>
            <p:nvSpPr>
              <p:cNvPr id="43" name="Oval 42">
                <a:extLst>
                  <a:ext uri="{FF2B5EF4-FFF2-40B4-BE49-F238E27FC236}">
                    <a16:creationId xmlns:a16="http://schemas.microsoft.com/office/drawing/2014/main" id="{1D32A2AB-892C-A7B1-80BD-234F67E3C697}"/>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4" name="Oval 43">
                <a:extLst>
                  <a:ext uri="{FF2B5EF4-FFF2-40B4-BE49-F238E27FC236}">
                    <a16:creationId xmlns:a16="http://schemas.microsoft.com/office/drawing/2014/main" id="{CC4356D7-EEF1-D26E-134D-8709BEEE6EBE}"/>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5" name="Oval 44">
                <a:extLst>
                  <a:ext uri="{FF2B5EF4-FFF2-40B4-BE49-F238E27FC236}">
                    <a16:creationId xmlns:a16="http://schemas.microsoft.com/office/drawing/2014/main" id="{1EC27221-558A-670C-0AB2-C7B1CB7F81F8}"/>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6" name="Oval 45">
                <a:extLst>
                  <a:ext uri="{FF2B5EF4-FFF2-40B4-BE49-F238E27FC236}">
                    <a16:creationId xmlns:a16="http://schemas.microsoft.com/office/drawing/2014/main" id="{7710DD9D-9F44-51BB-0FDD-40DF1C06B4E7}"/>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41" name="Oval 40">
              <a:extLst>
                <a:ext uri="{FF2B5EF4-FFF2-40B4-BE49-F238E27FC236}">
                  <a16:creationId xmlns:a16="http://schemas.microsoft.com/office/drawing/2014/main" id="{CD859169-8A87-607B-9912-1355CD971BB7}"/>
                </a:ext>
              </a:extLst>
            </p:cNvPr>
            <p:cNvSpPr/>
            <p:nvPr/>
          </p:nvSpPr>
          <p:spPr>
            <a:xfrm>
              <a:off x="8819787" y="5994293"/>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2" name="Oval 41">
              <a:extLst>
                <a:ext uri="{FF2B5EF4-FFF2-40B4-BE49-F238E27FC236}">
                  <a16:creationId xmlns:a16="http://schemas.microsoft.com/office/drawing/2014/main" id="{2489D7D9-8D98-7FF4-3B3D-8BEA643F5D5E}"/>
                </a:ext>
              </a:extLst>
            </p:cNvPr>
            <p:cNvSpPr/>
            <p:nvPr/>
          </p:nvSpPr>
          <p:spPr>
            <a:xfrm>
              <a:off x="9632690" y="6406381"/>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47" name="TextBox 46">
            <a:extLst>
              <a:ext uri="{FF2B5EF4-FFF2-40B4-BE49-F238E27FC236}">
                <a16:creationId xmlns:a16="http://schemas.microsoft.com/office/drawing/2014/main" id="{42AE9453-7F52-FF27-4CD7-1645770DEF7A}"/>
              </a:ext>
            </a:extLst>
          </p:cNvPr>
          <p:cNvSpPr txBox="1"/>
          <p:nvPr/>
        </p:nvSpPr>
        <p:spPr>
          <a:xfrm>
            <a:off x="1182937" y="7414165"/>
            <a:ext cx="1281569" cy="600164"/>
          </a:xfrm>
          <a:prstGeom prst="rect">
            <a:avLst/>
          </a:prstGeom>
          <a:noFill/>
        </p:spPr>
        <p:txBody>
          <a:bodyPr wrap="square">
            <a:spAutoFit/>
          </a:bodyPr>
          <a:lstStyle/>
          <a:p>
            <a:pPr algn="ctr" rtl="1"/>
            <a:r>
              <a:rPr lang="en-US" sz="1100" i="1" dirty="0">
                <a:latin typeface="Calibri" panose="020F0502020204030204" pitchFamily="34" charset="0"/>
                <a:cs typeface="Calibri" panose="020F0502020204030204" pitchFamily="34" charset="0"/>
              </a:rPr>
              <a:t>كيف سيغير ما تعلمته من هذه التجربة ممارستي المستقبلية؟</a:t>
            </a:r>
          </a:p>
        </p:txBody>
      </p:sp>
      <p:sp>
        <p:nvSpPr>
          <p:cNvPr id="48" name="Hexagon 47">
            <a:extLst>
              <a:ext uri="{FF2B5EF4-FFF2-40B4-BE49-F238E27FC236}">
                <a16:creationId xmlns:a16="http://schemas.microsoft.com/office/drawing/2014/main" id="{689EE3C1-6362-2B40-9749-33A1EEF90BC0}"/>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9" name="Hexagon 48">
            <a:extLst>
              <a:ext uri="{FF2B5EF4-FFF2-40B4-BE49-F238E27FC236}">
                <a16:creationId xmlns:a16="http://schemas.microsoft.com/office/drawing/2014/main" id="{385B2912-1AC6-2228-5D10-EA5F327063BF}"/>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0" name="Hexagon 49">
            <a:extLst>
              <a:ext uri="{FF2B5EF4-FFF2-40B4-BE49-F238E27FC236}">
                <a16:creationId xmlns:a16="http://schemas.microsoft.com/office/drawing/2014/main" id="{F5E89A62-1AD9-0F47-E125-C2F605CFE153}"/>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1" name="Hexagon 50">
            <a:extLst>
              <a:ext uri="{FF2B5EF4-FFF2-40B4-BE49-F238E27FC236}">
                <a16:creationId xmlns:a16="http://schemas.microsoft.com/office/drawing/2014/main" id="{89B191D9-17EF-8A91-1596-DA667A716492}"/>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2" name="Hexagon 51">
            <a:extLst>
              <a:ext uri="{FF2B5EF4-FFF2-40B4-BE49-F238E27FC236}">
                <a16:creationId xmlns:a16="http://schemas.microsoft.com/office/drawing/2014/main" id="{A198A8C5-BF8D-B1B0-8380-C5A2812BBA5F}"/>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1731750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4AD6DB-D514-EDC0-F1C1-231C8723FE33}"/>
              </a:ext>
            </a:extLst>
          </p:cNvPr>
          <p:cNvSpPr txBox="1"/>
          <p:nvPr/>
        </p:nvSpPr>
        <p:spPr>
          <a:xfrm>
            <a:off x="996287" y="727329"/>
            <a:ext cx="5262998" cy="338554"/>
          </a:xfrm>
          <a:prstGeom prst="rect">
            <a:avLst/>
          </a:prstGeom>
          <a:noFill/>
        </p:spPr>
        <p:txBody>
          <a:bodyPr wrap="square" rtlCol="0">
            <a:spAutoFit/>
          </a:bodyPr>
          <a:lstStyle/>
          <a:p>
            <a:pPr algn="r" rtl="1"/>
            <a:r>
              <a:rPr lang="en-GB" sz="1600" dirty="0">
                <a:latin typeface="Calibri" panose="020F0502020204030204" pitchFamily="34" charset="0"/>
                <a:cs typeface="Calibri" panose="020F0502020204030204" pitchFamily="34" charset="0"/>
              </a:rPr>
              <a:t>المقابلات التحفيزية</a:t>
            </a:r>
            <a:endParaRPr lang="en-US" sz="1600" b="1" spc="300" dirty="0">
              <a:solidFill>
                <a:schemeClr val="tx1"/>
              </a:solidFill>
            </a:endParaRPr>
          </a:p>
        </p:txBody>
      </p:sp>
      <p:grpSp>
        <p:nvGrpSpPr>
          <p:cNvPr id="8" name="Group 7">
            <a:extLst>
              <a:ext uri="{FF2B5EF4-FFF2-40B4-BE49-F238E27FC236}">
                <a16:creationId xmlns:a16="http://schemas.microsoft.com/office/drawing/2014/main" id="{B2FAE73B-A18F-10BB-03F0-9038F7322F53}"/>
              </a:ext>
            </a:extLst>
          </p:cNvPr>
          <p:cNvGrpSpPr/>
          <p:nvPr/>
        </p:nvGrpSpPr>
        <p:grpSpPr>
          <a:xfrm>
            <a:off x="4981043" y="8000615"/>
            <a:ext cx="1103430" cy="1103430"/>
            <a:chOff x="10321013" y="507892"/>
            <a:chExt cx="1411716" cy="1411716"/>
          </a:xfrm>
        </p:grpSpPr>
        <p:sp>
          <p:nvSpPr>
            <p:cNvPr id="9" name="Oval 8">
              <a:extLst>
                <a:ext uri="{FF2B5EF4-FFF2-40B4-BE49-F238E27FC236}">
                  <a16:creationId xmlns:a16="http://schemas.microsoft.com/office/drawing/2014/main" id="{4150390D-5BF8-851E-B871-4F64FE45AFCF}"/>
                </a:ext>
              </a:extLst>
            </p:cNvPr>
            <p:cNvSpPr/>
            <p:nvPr/>
          </p:nvSpPr>
          <p:spPr>
            <a:xfrm>
              <a:off x="10321013" y="507892"/>
              <a:ext cx="1411716" cy="1411716"/>
            </a:xfrm>
            <a:prstGeom prst="ellipse">
              <a:avLst/>
            </a:prstGeom>
            <a:solidFill>
              <a:schemeClr val="accent3">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pic>
          <p:nvPicPr>
            <p:cNvPr id="10" name="Graphic 9" descr="Question Mark with solid fill">
              <a:extLst>
                <a:ext uri="{FF2B5EF4-FFF2-40B4-BE49-F238E27FC236}">
                  <a16:creationId xmlns:a16="http://schemas.microsoft.com/office/drawing/2014/main" id="{B8EC9C54-FB78-0AAC-0CD3-D906990051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69065" y="765094"/>
              <a:ext cx="914400" cy="914400"/>
            </a:xfrm>
            <a:prstGeom prst="rect">
              <a:avLst/>
            </a:prstGeom>
          </p:spPr>
        </p:pic>
      </p:grpSp>
      <p:sp>
        <p:nvSpPr>
          <p:cNvPr id="12" name="Hexagon 11">
            <a:extLst>
              <a:ext uri="{FF2B5EF4-FFF2-40B4-BE49-F238E27FC236}">
                <a16:creationId xmlns:a16="http://schemas.microsoft.com/office/drawing/2014/main" id="{2D81F87B-2264-1DE5-A85A-E25A595E9D5C}"/>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3" name="Hexagon 12">
            <a:extLst>
              <a:ext uri="{FF2B5EF4-FFF2-40B4-BE49-F238E27FC236}">
                <a16:creationId xmlns:a16="http://schemas.microsoft.com/office/drawing/2014/main" id="{9BB3A25A-C100-4946-A753-C0094BC524CF}"/>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Hexagon 13">
            <a:extLst>
              <a:ext uri="{FF2B5EF4-FFF2-40B4-BE49-F238E27FC236}">
                <a16:creationId xmlns:a16="http://schemas.microsoft.com/office/drawing/2014/main" id="{AA966365-BE22-96C0-2D45-D6E383C7726F}"/>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5" name="Hexagon 14">
            <a:extLst>
              <a:ext uri="{FF2B5EF4-FFF2-40B4-BE49-F238E27FC236}">
                <a16:creationId xmlns:a16="http://schemas.microsoft.com/office/drawing/2014/main" id="{9B817F28-86F8-C488-328C-1BD6A5875DD2}"/>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Hexagon 15">
            <a:extLst>
              <a:ext uri="{FF2B5EF4-FFF2-40B4-BE49-F238E27FC236}">
                <a16:creationId xmlns:a16="http://schemas.microsoft.com/office/drawing/2014/main" id="{EA415298-24CC-F63F-646E-54B44A9085C6}"/>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2" name="Table 1">
            <a:extLst>
              <a:ext uri="{FF2B5EF4-FFF2-40B4-BE49-F238E27FC236}">
                <a16:creationId xmlns:a16="http://schemas.microsoft.com/office/drawing/2014/main" id="{304DE5E7-45A7-37B5-89E8-8D5BEE8FB47E}"/>
              </a:ext>
            </a:extLst>
          </p:cNvPr>
          <p:cNvGraphicFramePr>
            <a:graphicFrameLocks noGrp="1"/>
          </p:cNvGraphicFramePr>
          <p:nvPr>
            <p:extLst>
              <p:ext uri="{D42A27DB-BD31-4B8C-83A1-F6EECF244321}">
                <p14:modId xmlns:p14="http://schemas.microsoft.com/office/powerpoint/2010/main" val="2256212327"/>
              </p:ext>
            </p:extLst>
          </p:nvPr>
        </p:nvGraphicFramePr>
        <p:xfrm>
          <a:off x="1375888" y="1371453"/>
          <a:ext cx="4513754" cy="6284910"/>
        </p:xfrm>
        <a:graphic>
          <a:graphicData uri="http://schemas.openxmlformats.org/drawingml/2006/table">
            <a:tbl>
              <a:tblPr rtl="1" firstRow="1" bandRow="1"/>
              <a:tblGrid>
                <a:gridCol w="1566218">
                  <a:extLst>
                    <a:ext uri="{9D8B030D-6E8A-4147-A177-3AD203B41FA5}">
                      <a16:colId xmlns:a16="http://schemas.microsoft.com/office/drawing/2014/main" val="3354805515"/>
                    </a:ext>
                  </a:extLst>
                </a:gridCol>
                <a:gridCol w="2947536">
                  <a:extLst>
                    <a:ext uri="{9D8B030D-6E8A-4147-A177-3AD203B41FA5}">
                      <a16:colId xmlns:a16="http://schemas.microsoft.com/office/drawing/2014/main" val="3226107997"/>
                    </a:ext>
                  </a:extLst>
                </a:gridCol>
              </a:tblGrid>
              <a:tr h="387594">
                <a:tc>
                  <a:txBody>
                    <a:bodyPr/>
                    <a:lstStyle/>
                    <a:p>
                      <a:pPr algn="r" rtl="1"/>
                      <a:r>
                        <a:rPr lang="ar-SA" sz="9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نوع السؤال</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78500" marR="78500" marT="39250" marB="3925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54AF4B"/>
                    </a:solidFill>
                  </a:tcPr>
                </a:tc>
                <a:tc>
                  <a:txBody>
                    <a:bodyPr/>
                    <a:lstStyle/>
                    <a:p>
                      <a:pPr algn="r" rtl="1"/>
                      <a:r>
                        <a:rPr lang="ar-SA" sz="9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مثال عن السؤال</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78500" marR="78500" marT="39250" marB="3925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54AF4B"/>
                    </a:solidFill>
                  </a:tcPr>
                </a:tc>
                <a:extLst>
                  <a:ext uri="{0D108BD9-81ED-4DB2-BD59-A6C34878D82A}">
                    <a16:rowId xmlns:a16="http://schemas.microsoft.com/office/drawing/2014/main" val="3159481662"/>
                  </a:ext>
                </a:extLst>
              </a:tr>
              <a:tr h="982886">
                <a:tc>
                  <a:txBody>
                    <a:bodyPr/>
                    <a:lstStyle/>
                    <a:p>
                      <a:pPr algn="r" rtl="1"/>
                      <a:r>
                        <a:rPr lang="ar-SA" sz="9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الأسئلة المفتوحة التي يمكن أن تساعد في استمرار المحادثة</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78500" marR="78500" marT="39250" marB="3925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marL="0" algn="r" defTabSz="685800" rtl="1" eaLnBrk="1" latinLnBrk="0" hangingPunct="1"/>
                      <a:endParaRPr lang="en-FR" sz="1000" kern="100">
                        <a:effectLst/>
                        <a:latin typeface="Calibri" panose="020F0502020204030204" pitchFamily="34" charset="0"/>
                        <a:cs typeface="Arial" panose="020B0604020202020204" pitchFamily="34" charset="0"/>
                      </a:endParaRPr>
                    </a:p>
                  </a:txBody>
                  <a:tcPr marL="78500" marR="78500" marT="39250" marB="3925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3751370493"/>
                  </a:ext>
                </a:extLst>
              </a:tr>
              <a:tr h="982886">
                <a:tc>
                  <a:txBody>
                    <a:bodyPr/>
                    <a:lstStyle/>
                    <a:p>
                      <a:pPr algn="r" rtl="1"/>
                      <a:r>
                        <a:rPr lang="ar-SA" sz="9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أسئلة إيجاد الإستثناءات</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78500" marR="78500" marT="39250" marB="3925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rtl="1"/>
                      <a:endParaRPr lang="en-FR" sz="1000" kern="100">
                        <a:effectLst/>
                        <a:latin typeface="Calibri" panose="020F0502020204030204" pitchFamily="34" charset="0"/>
                        <a:cs typeface="Arial" panose="020B0604020202020204" pitchFamily="34" charset="0"/>
                      </a:endParaRPr>
                    </a:p>
                  </a:txBody>
                  <a:tcPr marL="78500" marR="78500" marT="39250" marB="3925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4234121516"/>
                  </a:ext>
                </a:extLst>
              </a:tr>
              <a:tr h="982886">
                <a:tc>
                  <a:txBody>
                    <a:bodyPr/>
                    <a:lstStyle/>
                    <a:p>
                      <a:pPr algn="r" rtl="1"/>
                      <a:r>
                        <a:rPr lang="ar-SA" sz="9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سؤال عن العلاقات</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78500" marR="78500" marT="39250" marB="3925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rtl="1"/>
                      <a:endParaRPr lang="en-FR" sz="1000" kern="100">
                        <a:effectLst/>
                        <a:latin typeface="Calibri" panose="020F0502020204030204" pitchFamily="34" charset="0"/>
                        <a:cs typeface="Arial" panose="020B0604020202020204" pitchFamily="34" charset="0"/>
                      </a:endParaRPr>
                    </a:p>
                  </a:txBody>
                  <a:tcPr marL="78500" marR="78500" marT="39250" marB="3925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2828834756"/>
                  </a:ext>
                </a:extLst>
              </a:tr>
              <a:tr h="982886">
                <a:tc>
                  <a:txBody>
                    <a:bodyPr/>
                    <a:lstStyle/>
                    <a:p>
                      <a:pPr algn="r" rtl="1"/>
                      <a:r>
                        <a:rPr lang="ar-SA" sz="9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تحديد الهدف أو السؤال التخيلي</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78500" marR="78500" marT="39250" marB="3925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rtl="1"/>
                      <a:endParaRPr lang="en-FR" sz="1000" kern="100">
                        <a:effectLst/>
                        <a:latin typeface="Calibri" panose="020F0502020204030204" pitchFamily="34" charset="0"/>
                        <a:cs typeface="Arial" panose="020B0604020202020204" pitchFamily="34" charset="0"/>
                      </a:endParaRPr>
                    </a:p>
                  </a:txBody>
                  <a:tcPr marL="78500" marR="78500" marT="39250" marB="3925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2198483262"/>
                  </a:ext>
                </a:extLst>
              </a:tr>
              <a:tr h="982886">
                <a:tc>
                  <a:txBody>
                    <a:bodyPr/>
                    <a:lstStyle/>
                    <a:p>
                      <a:pPr algn="r" rtl="1"/>
                      <a:r>
                        <a:rPr lang="ar-SA" sz="9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سؤال التكيف</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78500" marR="78500" marT="39250" marB="3925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rtl="1"/>
                      <a:endParaRPr lang="en-FR" sz="1000" kern="100">
                        <a:effectLst/>
                        <a:latin typeface="Calibri" panose="020F0502020204030204" pitchFamily="34" charset="0"/>
                        <a:cs typeface="Arial" panose="020B0604020202020204" pitchFamily="34" charset="0"/>
                      </a:endParaRPr>
                    </a:p>
                  </a:txBody>
                  <a:tcPr marL="78500" marR="78500" marT="39250" marB="3925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2885357069"/>
                  </a:ext>
                </a:extLst>
              </a:tr>
              <a:tr h="982886">
                <a:tc>
                  <a:txBody>
                    <a:bodyPr/>
                    <a:lstStyle/>
                    <a:p>
                      <a:pPr algn="r" rtl="1"/>
                      <a:r>
                        <a:rPr lang="en-FR" sz="9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ar-SA" sz="9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سؤال ماذا أيضاً</a:t>
                      </a:r>
                      <a:endParaRPr lang="en-FR" sz="1000" kern="100">
                        <a:effectLst/>
                        <a:latin typeface="Calibri" panose="020F0502020204030204" pitchFamily="34" charset="0"/>
                        <a:ea typeface="Calibri" panose="020F0502020204030204" pitchFamily="34" charset="0"/>
                        <a:cs typeface="Arial" panose="020B0604020202020204" pitchFamily="34" charset="0"/>
                      </a:endParaRPr>
                    </a:p>
                  </a:txBody>
                  <a:tcPr marL="78500" marR="78500" marT="39250" marB="3925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solidFill>
                      <a:srgbClr val="E8F4E6"/>
                    </a:solidFill>
                  </a:tcPr>
                </a:tc>
                <a:tc>
                  <a:txBody>
                    <a:bodyPr/>
                    <a:lstStyle/>
                    <a:p>
                      <a:pPr marL="0" algn="r" defTabSz="685800" rtl="1" eaLnBrk="1" latinLnBrk="0" hangingPunct="1"/>
                      <a:endParaRPr lang="en-FR" sz="1000" kern="100">
                        <a:effectLst/>
                        <a:latin typeface="Calibri" panose="020F0502020204030204" pitchFamily="34" charset="0"/>
                        <a:cs typeface="Arial" panose="020B0604020202020204" pitchFamily="34" charset="0"/>
                      </a:endParaRPr>
                    </a:p>
                  </a:txBody>
                  <a:tcPr marL="78500" marR="78500" marT="39250" marB="39250">
                    <a:lnL w="12700" cap="flat" cmpd="sng" algn="ctr">
                      <a:solidFill>
                        <a:srgbClr val="54AF4B"/>
                      </a:solidFill>
                      <a:prstDash val="solid"/>
                      <a:round/>
                      <a:headEnd type="none" w="med" len="med"/>
                      <a:tailEnd type="none" w="med" len="med"/>
                    </a:lnL>
                    <a:lnR w="12700" cap="flat" cmpd="sng" algn="ctr">
                      <a:solidFill>
                        <a:srgbClr val="54AF4B"/>
                      </a:solidFill>
                      <a:prstDash val="solid"/>
                      <a:round/>
                      <a:headEnd type="none" w="med" len="med"/>
                      <a:tailEnd type="none" w="med" len="med"/>
                    </a:lnR>
                    <a:lnT w="12700" cap="flat" cmpd="sng" algn="ctr">
                      <a:solidFill>
                        <a:srgbClr val="54AF4B"/>
                      </a:solidFill>
                      <a:prstDash val="solid"/>
                      <a:round/>
                      <a:headEnd type="none" w="med" len="med"/>
                      <a:tailEnd type="none" w="med" len="med"/>
                    </a:lnT>
                    <a:lnB w="12700" cap="flat" cmpd="sng" algn="ctr">
                      <a:solidFill>
                        <a:srgbClr val="54AF4B"/>
                      </a:solidFill>
                      <a:prstDash val="solid"/>
                      <a:round/>
                      <a:headEnd type="none" w="med" len="med"/>
                      <a:tailEnd type="none" w="med" len="med"/>
                    </a:lnB>
                  </a:tcPr>
                </a:tc>
                <a:extLst>
                  <a:ext uri="{0D108BD9-81ED-4DB2-BD59-A6C34878D82A}">
                    <a16:rowId xmlns:a16="http://schemas.microsoft.com/office/drawing/2014/main" val="3185595724"/>
                  </a:ext>
                </a:extLst>
              </a:tr>
            </a:tbl>
          </a:graphicData>
        </a:graphic>
      </p:graphicFrame>
    </p:spTree>
    <p:extLst>
      <p:ext uri="{BB962C8B-B14F-4D97-AF65-F5344CB8AC3E}">
        <p14:creationId xmlns:p14="http://schemas.microsoft.com/office/powerpoint/2010/main" val="39012917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Rectangle with Corners Rounded 12">
            <a:extLst>
              <a:ext uri="{FF2B5EF4-FFF2-40B4-BE49-F238E27FC236}">
                <a16:creationId xmlns:a16="http://schemas.microsoft.com/office/drawing/2014/main" id="{CA28379A-93EB-50A1-BEB9-B6EED170B9D1}"/>
              </a:ext>
            </a:extLst>
          </p:cNvPr>
          <p:cNvSpPr/>
          <p:nvPr/>
        </p:nvSpPr>
        <p:spPr>
          <a:xfrm>
            <a:off x="1110242" y="1932919"/>
            <a:ext cx="3125581" cy="1052328"/>
          </a:xfrm>
          <a:prstGeom prst="wedgeRoundRectCallout">
            <a:avLst>
              <a:gd name="adj1" fmla="val -55556"/>
              <a:gd name="adj2" fmla="val -27800"/>
              <a:gd name="adj3" fmla="val 16667"/>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100" b="1"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ال</a:t>
            </a:r>
            <a:r>
              <a:rPr lang="en-US" sz="1100" b="1"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مراهق</a:t>
            </a:r>
            <a:r>
              <a:rPr lang="ar-SA" sz="1100" b="1"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ة</a:t>
            </a:r>
            <a:endParaRPr lang="en-US" sz="1100" b="1" dirty="0">
              <a:solidFill>
                <a:schemeClr val="dk1"/>
              </a:solidFill>
              <a:latin typeface="Calibri" panose="020F0502020204030204" pitchFamily="34" charset="0"/>
              <a:ea typeface="Helvetica Neue"/>
              <a:cs typeface="Calibri" panose="020F0502020204030204" pitchFamily="34" charset="0"/>
              <a:sym typeface="Helvetica Neue"/>
            </a:endParaRPr>
          </a:p>
          <a:p>
            <a:pPr algn="r" rtl="1"/>
            <a:r>
              <a:rPr lang="en-US" sz="1100" b="0"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ما الذي يمكنني فعله أيضًا لأظهر لهم مدى صعوبة كل هذا بالنسبة لي؟ لا أحد يستمع إلي. لا أريد أن أكون هنا طوال الوقت ، لكنهم لا يفهمون ولا يساعدونني.</a:t>
            </a:r>
          </a:p>
        </p:txBody>
      </p:sp>
      <p:sp>
        <p:nvSpPr>
          <p:cNvPr id="14" name="TextBox 13">
            <a:extLst>
              <a:ext uri="{FF2B5EF4-FFF2-40B4-BE49-F238E27FC236}">
                <a16:creationId xmlns:a16="http://schemas.microsoft.com/office/drawing/2014/main" id="{2CD881B2-26A6-34DE-13D7-D3BD06CF52B0}"/>
              </a:ext>
            </a:extLst>
          </p:cNvPr>
          <p:cNvSpPr txBox="1"/>
          <p:nvPr/>
        </p:nvSpPr>
        <p:spPr>
          <a:xfrm>
            <a:off x="996287" y="1081574"/>
            <a:ext cx="5262998" cy="430887"/>
          </a:xfrm>
          <a:prstGeom prst="rect">
            <a:avLst/>
          </a:prstGeom>
          <a:noFill/>
        </p:spPr>
        <p:txBody>
          <a:bodyPr wrap="square" rtlCol="0">
            <a:spAutoFit/>
          </a:bodyPr>
          <a:lstStyle/>
          <a:p>
            <a:pPr algn="r" rtl="1"/>
            <a:r>
              <a:rPr lang="en-US" sz="1100" b="1" dirty="0">
                <a:latin typeface="Calibri" panose="020F0502020204030204" pitchFamily="34" charset="0"/>
                <a:cs typeface="Calibri" panose="020F0502020204030204" pitchFamily="34" charset="0"/>
              </a:rPr>
              <a:t>الموقف:</a:t>
            </a:r>
            <a:r>
              <a:rPr lang="ar-SA" sz="1100" b="1"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قامت طفلة للتو بتلف بعض مواد المكتب وخزانة في المركز عندما كانت غاضبة. بصفتك أخصائية حالة، فأنت تتحدثين معها عما حدث. تقول لك مايلي:</a:t>
            </a:r>
            <a:endParaRPr lang="en-US" sz="11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2355D49-F646-602B-E07F-E889447A516D}"/>
              </a:ext>
            </a:extLst>
          </p:cNvPr>
          <p:cNvSpPr txBox="1"/>
          <p:nvPr/>
        </p:nvSpPr>
        <p:spPr>
          <a:xfrm>
            <a:off x="996287" y="727329"/>
            <a:ext cx="5262998" cy="338554"/>
          </a:xfrm>
          <a:prstGeom prst="rect">
            <a:avLst/>
          </a:prstGeom>
          <a:noFill/>
        </p:spPr>
        <p:txBody>
          <a:bodyPr wrap="square" rtlCol="0">
            <a:spAutoFit/>
          </a:bodyPr>
          <a:lstStyle/>
          <a:p>
            <a:pPr algn="r" rtl="1"/>
            <a:r>
              <a:rPr lang="ar-SA" sz="1600" b="1" dirty="0">
                <a:latin typeface="Calibri" panose="020F0502020204030204" pitchFamily="34" charset="0"/>
                <a:cs typeface="Calibri" panose="020F0502020204030204" pitchFamily="34" charset="0"/>
              </a:rPr>
              <a:t>ال</a:t>
            </a:r>
            <a:r>
              <a:rPr lang="en-GB" sz="1600" b="1" dirty="0">
                <a:latin typeface="Calibri" panose="020F0502020204030204" pitchFamily="34" charset="0"/>
                <a:cs typeface="Calibri" panose="020F0502020204030204" pitchFamily="34" charset="0"/>
              </a:rPr>
              <a:t>تأمل</a:t>
            </a:r>
            <a:endParaRPr lang="en-US" sz="1600" b="1" spc="300" dirty="0">
              <a:solidFill>
                <a:schemeClr val="tx1"/>
              </a:solidFill>
            </a:endParaRPr>
          </a:p>
        </p:txBody>
      </p:sp>
      <p:sp>
        <p:nvSpPr>
          <p:cNvPr id="7" name="Speech Bubble: Rectangle with Corners Rounded 6">
            <a:extLst>
              <a:ext uri="{FF2B5EF4-FFF2-40B4-BE49-F238E27FC236}">
                <a16:creationId xmlns:a16="http://schemas.microsoft.com/office/drawing/2014/main" id="{A2F43AA4-AD45-A517-FBD8-791C1DA32B00}"/>
              </a:ext>
            </a:extLst>
          </p:cNvPr>
          <p:cNvSpPr/>
          <p:nvPr/>
        </p:nvSpPr>
        <p:spPr>
          <a:xfrm>
            <a:off x="1828800" y="3236428"/>
            <a:ext cx="4255673" cy="1869141"/>
          </a:xfrm>
          <a:prstGeom prst="wedgeRoundRectCallout">
            <a:avLst>
              <a:gd name="adj1" fmla="val 54287"/>
              <a:gd name="adj2" fmla="val -32817"/>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ar-SA" sz="1100" b="1" u="none" strike="noStrike" cap="none" dirty="0">
                <a:solidFill>
                  <a:schemeClr val="tx1"/>
                </a:solidFill>
                <a:ea typeface="Helvetica Neue"/>
                <a:cs typeface="Helvetica Neue"/>
                <a:sym typeface="Helvetica Neue"/>
              </a:rPr>
              <a:t>أخصائي الحالة (</a:t>
            </a:r>
            <a:r>
              <a:rPr lang="ar-SA" sz="1100" b="1" dirty="0">
                <a:solidFill>
                  <a:schemeClr val="tx1"/>
                </a:solidFill>
                <a:latin typeface="Arial" panose="020B0604020202020204" pitchFamily="34" charset="0"/>
                <a:cs typeface="Arial" panose="020B0604020202020204" pitchFamily="34" charset="0"/>
              </a:rPr>
              <a:t>انعكاسات</a:t>
            </a:r>
            <a:r>
              <a:rPr lang="en-GB" sz="1100" b="1" dirty="0">
                <a:solidFill>
                  <a:schemeClr val="tx1"/>
                </a:solidFill>
                <a:latin typeface="Arial" panose="020B0604020202020204" pitchFamily="34" charset="0"/>
                <a:cs typeface="Arial" panose="020B0604020202020204" pitchFamily="34" charset="0"/>
              </a:rPr>
              <a:t> بسيطة</a:t>
            </a:r>
            <a:r>
              <a:rPr lang="ar-SA" sz="1100" b="1" dirty="0">
                <a:solidFill>
                  <a:schemeClr val="tx1"/>
                </a:solidFill>
                <a:latin typeface="Arial" panose="020B0604020202020204" pitchFamily="34" charset="0"/>
                <a:cs typeface="Arial" panose="020B0604020202020204" pitchFamily="34" charset="0"/>
              </a:rPr>
              <a:t>)</a:t>
            </a:r>
            <a:endParaRPr lang="en-BE" sz="1100" b="1" dirty="0">
              <a:solidFill>
                <a:schemeClr val="tx1"/>
              </a:solidFill>
              <a:latin typeface="Arial" panose="020B0604020202020204" pitchFamily="34" charset="0"/>
              <a:cs typeface="Arial" panose="020B0604020202020204" pitchFamily="34" charset="0"/>
            </a:endParaRPr>
          </a:p>
        </p:txBody>
      </p:sp>
      <p:sp>
        <p:nvSpPr>
          <p:cNvPr id="23" name="Hexagon 22">
            <a:extLst>
              <a:ext uri="{FF2B5EF4-FFF2-40B4-BE49-F238E27FC236}">
                <a16:creationId xmlns:a16="http://schemas.microsoft.com/office/drawing/2014/main" id="{01078F69-4363-CF65-FB96-6A7D73AFF227}"/>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Hexagon 23">
            <a:extLst>
              <a:ext uri="{FF2B5EF4-FFF2-40B4-BE49-F238E27FC236}">
                <a16:creationId xmlns:a16="http://schemas.microsoft.com/office/drawing/2014/main" id="{08A0352D-886A-50EF-680D-23BDD5515255}"/>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5" name="Hexagon 24">
            <a:extLst>
              <a:ext uri="{FF2B5EF4-FFF2-40B4-BE49-F238E27FC236}">
                <a16:creationId xmlns:a16="http://schemas.microsoft.com/office/drawing/2014/main" id="{7151A549-ECAF-3BC3-2798-449B3DF60B4F}"/>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6" name="Hexagon 25">
            <a:extLst>
              <a:ext uri="{FF2B5EF4-FFF2-40B4-BE49-F238E27FC236}">
                <a16:creationId xmlns:a16="http://schemas.microsoft.com/office/drawing/2014/main" id="{164F2846-627B-0BDC-B047-7C0E2C560788}"/>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7" name="Hexagon 26">
            <a:extLst>
              <a:ext uri="{FF2B5EF4-FFF2-40B4-BE49-F238E27FC236}">
                <a16:creationId xmlns:a16="http://schemas.microsoft.com/office/drawing/2014/main" id="{C40F71BF-3746-8971-6908-7545D85A1332}"/>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8" name="Speech Bubble: Rectangle with Corners Rounded 27">
            <a:extLst>
              <a:ext uri="{FF2B5EF4-FFF2-40B4-BE49-F238E27FC236}">
                <a16:creationId xmlns:a16="http://schemas.microsoft.com/office/drawing/2014/main" id="{AEE734E0-E74D-7A62-759E-4AD989DE7591}"/>
              </a:ext>
            </a:extLst>
          </p:cNvPr>
          <p:cNvSpPr/>
          <p:nvPr/>
        </p:nvSpPr>
        <p:spPr>
          <a:xfrm>
            <a:off x="1828800" y="5442957"/>
            <a:ext cx="4255673" cy="1869141"/>
          </a:xfrm>
          <a:prstGeom prst="wedgeRoundRectCallout">
            <a:avLst>
              <a:gd name="adj1" fmla="val 54287"/>
              <a:gd name="adj2" fmla="val -32817"/>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ar-SA" sz="1100" b="1" u="none" strike="noStrike" cap="none" dirty="0">
                <a:solidFill>
                  <a:schemeClr val="tx1"/>
                </a:solidFill>
                <a:latin typeface="Calibri" panose="020F0502020204030204" pitchFamily="34" charset="0"/>
                <a:ea typeface="Helvetica Neue"/>
                <a:cs typeface="Calibri" panose="020F0502020204030204" pitchFamily="34" charset="0"/>
                <a:sym typeface="Helvetica Neue"/>
              </a:rPr>
              <a:t>أخصائي الحالة (</a:t>
            </a:r>
            <a:r>
              <a:rPr lang="en-GB" sz="1100" b="1" dirty="0">
                <a:solidFill>
                  <a:schemeClr val="tx1"/>
                </a:solidFill>
                <a:latin typeface="Calibri" panose="020F0502020204030204" pitchFamily="34" charset="0"/>
                <a:cs typeface="Calibri" panose="020F0502020204030204" pitchFamily="34" charset="0"/>
              </a:rPr>
              <a:t>انعكاسات معقدة</a:t>
            </a:r>
            <a:r>
              <a:rPr lang="ar-SA" sz="1100" b="1" dirty="0">
                <a:solidFill>
                  <a:schemeClr val="tx1"/>
                </a:solidFill>
                <a:latin typeface="Calibri" panose="020F0502020204030204" pitchFamily="34" charset="0"/>
                <a:cs typeface="Calibri" panose="020F0502020204030204" pitchFamily="34" charset="0"/>
              </a:rPr>
              <a:t>)</a:t>
            </a:r>
            <a:endParaRPr lang="en-BE" sz="1100" b="1" dirty="0">
              <a:solidFill>
                <a:schemeClr val="tx1"/>
              </a:solidFill>
              <a:latin typeface="Calibri" panose="020F0502020204030204" pitchFamily="34" charset="0"/>
              <a:cs typeface="Calibri" panose="020F0502020204030204" pitchFamily="34" charset="0"/>
            </a:endParaRPr>
          </a:p>
        </p:txBody>
      </p:sp>
      <p:sp>
        <p:nvSpPr>
          <p:cNvPr id="4" name="Oval 3">
            <a:extLst>
              <a:ext uri="{FF2B5EF4-FFF2-40B4-BE49-F238E27FC236}">
                <a16:creationId xmlns:a16="http://schemas.microsoft.com/office/drawing/2014/main" id="{FF26F085-930C-6268-4CC0-EF1476A1A9DF}"/>
              </a:ext>
            </a:extLst>
          </p:cNvPr>
          <p:cNvSpPr/>
          <p:nvPr/>
        </p:nvSpPr>
        <p:spPr>
          <a:xfrm>
            <a:off x="1110242" y="7586733"/>
            <a:ext cx="1411716" cy="1411716"/>
          </a:xfrm>
          <a:prstGeom prst="ellipse">
            <a:avLst/>
          </a:prstGeom>
          <a:solidFill>
            <a:schemeClr val="accent3">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5" name="Group 4">
            <a:extLst>
              <a:ext uri="{FF2B5EF4-FFF2-40B4-BE49-F238E27FC236}">
                <a16:creationId xmlns:a16="http://schemas.microsoft.com/office/drawing/2014/main" id="{C22F90F9-5844-81EE-A466-A40297B5C533}"/>
              </a:ext>
            </a:extLst>
          </p:cNvPr>
          <p:cNvGrpSpPr/>
          <p:nvPr/>
        </p:nvGrpSpPr>
        <p:grpSpPr>
          <a:xfrm>
            <a:off x="1600018" y="7827037"/>
            <a:ext cx="458933" cy="919663"/>
            <a:chOff x="4573917" y="2257588"/>
            <a:chExt cx="458933" cy="919663"/>
          </a:xfrm>
        </p:grpSpPr>
        <p:sp>
          <p:nvSpPr>
            <p:cNvPr id="6" name="Oval 5">
              <a:extLst>
                <a:ext uri="{FF2B5EF4-FFF2-40B4-BE49-F238E27FC236}">
                  <a16:creationId xmlns:a16="http://schemas.microsoft.com/office/drawing/2014/main" id="{8B9A037A-82F7-7CEF-225F-745AA43A25A4}"/>
                </a:ext>
              </a:extLst>
            </p:cNvPr>
            <p:cNvSpPr/>
            <p:nvPr/>
          </p:nvSpPr>
          <p:spPr>
            <a:xfrm rot="489988">
              <a:off x="4573917" y="2257588"/>
              <a:ext cx="458933" cy="6477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Rectangle: Top Corners Rounded 10">
              <a:extLst>
                <a:ext uri="{FF2B5EF4-FFF2-40B4-BE49-F238E27FC236}">
                  <a16:creationId xmlns:a16="http://schemas.microsoft.com/office/drawing/2014/main" id="{147A4FA3-A975-B73F-CD77-8A6801C031F4}"/>
                </a:ext>
              </a:extLst>
            </p:cNvPr>
            <p:cNvSpPr/>
            <p:nvPr/>
          </p:nvSpPr>
          <p:spPr>
            <a:xfrm rot="11751256">
              <a:off x="4671095" y="2544267"/>
              <a:ext cx="121783" cy="63298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Rectangle: Rounded Corners 11">
              <a:extLst>
                <a:ext uri="{FF2B5EF4-FFF2-40B4-BE49-F238E27FC236}">
                  <a16:creationId xmlns:a16="http://schemas.microsoft.com/office/drawing/2014/main" id="{9778114D-3E43-94E1-0158-784C0852C5A6}"/>
                </a:ext>
              </a:extLst>
            </p:cNvPr>
            <p:cNvSpPr/>
            <p:nvPr/>
          </p:nvSpPr>
          <p:spPr>
            <a:xfrm rot="20347857">
              <a:off x="4815580" y="2351142"/>
              <a:ext cx="45719" cy="29157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9" name="Rectangle: Rounded Corners 28">
              <a:extLst>
                <a:ext uri="{FF2B5EF4-FFF2-40B4-BE49-F238E27FC236}">
                  <a16:creationId xmlns:a16="http://schemas.microsoft.com/office/drawing/2014/main" id="{CCAA7FFB-ED92-0F9D-90EE-346481AED1B2}"/>
                </a:ext>
              </a:extLst>
            </p:cNvPr>
            <p:cNvSpPr/>
            <p:nvPr/>
          </p:nvSpPr>
          <p:spPr>
            <a:xfrm rot="20347857">
              <a:off x="4905811" y="2404449"/>
              <a:ext cx="51674" cy="18496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Tree>
    <p:extLst>
      <p:ext uri="{BB962C8B-B14F-4D97-AF65-F5344CB8AC3E}">
        <p14:creationId xmlns:p14="http://schemas.microsoft.com/office/powerpoint/2010/main" val="41235599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F884CC47-1ED3-40DC-9EF4-01DD1B61C37F}"/>
              </a:ext>
            </a:extLst>
          </p:cNvPr>
          <p:cNvSpPr txBox="1"/>
          <p:nvPr/>
        </p:nvSpPr>
        <p:spPr>
          <a:xfrm>
            <a:off x="996286" y="1215310"/>
            <a:ext cx="5262997" cy="430887"/>
          </a:xfrm>
          <a:prstGeom prst="rect">
            <a:avLst/>
          </a:prstGeom>
          <a:noFill/>
          <a:ln>
            <a:noFill/>
          </a:ln>
        </p:spPr>
        <p:txBody>
          <a:bodyPr wrap="square" rtlCol="0">
            <a:spAutoFit/>
          </a:bodyPr>
          <a:lstStyle/>
          <a:p>
            <a:pPr algn="r" rtl="1"/>
            <a:r>
              <a:rPr lang="en-US" sz="1100" dirty="0">
                <a:latin typeface="Calibri" panose="020F0502020204030204" pitchFamily="34" charset="0"/>
                <a:cs typeface="Calibri" panose="020F0502020204030204" pitchFamily="34" charset="0"/>
              </a:rPr>
              <a:t>اقرأ</a:t>
            </a:r>
            <a:r>
              <a:rPr lang="ar-SA" sz="1100" dirty="0">
                <a:latin typeface="Calibri" panose="020F0502020204030204" pitchFamily="34" charset="0"/>
                <a:cs typeface="Calibri" panose="020F0502020204030204" pitchFamily="34" charset="0"/>
              </a:rPr>
              <a:t> الدور</a:t>
            </a:r>
            <a:r>
              <a:rPr lang="en-US" sz="1100" dirty="0">
                <a:latin typeface="Calibri" panose="020F0502020204030204" pitchFamily="34" charset="0"/>
                <a:cs typeface="Calibri" panose="020F0502020204030204" pitchFamily="34" charset="0"/>
              </a:rPr>
              <a:t> بعناية واستعد لتكون بمثابة تلك الشخصية. يمكنك البناء على ما هو مكتوب هنا ، اعتمادًا على كيفية تفاعل </a:t>
            </a:r>
            <a:r>
              <a:rPr lang="ar-SA" sz="1100" dirty="0">
                <a:latin typeface="Calibri" panose="020F0502020204030204" pitchFamily="34" charset="0"/>
                <a:cs typeface="Calibri" panose="020F0502020204030204" pitchFamily="34" charset="0"/>
              </a:rPr>
              <a:t>زميلك</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بالفريق</a:t>
            </a:r>
            <a:r>
              <a:rPr lang="en-US" sz="1100" dirty="0">
                <a:latin typeface="Calibri" panose="020F0502020204030204" pitchFamily="34" charset="0"/>
                <a:cs typeface="Calibri" panose="020F0502020204030204" pitchFamily="34" charset="0"/>
              </a:rPr>
              <a:t>. </a:t>
            </a:r>
            <a:r>
              <a:rPr lang="ar-SA" sz="1100" dirty="0">
                <a:latin typeface="Calibri" panose="020F0502020204030204" pitchFamily="34" charset="0"/>
                <a:cs typeface="Calibri" panose="020F0502020204030204" pitchFamily="34" charset="0"/>
              </a:rPr>
              <a:t>لا تتردد في أن تكون مبدعًا.</a:t>
            </a:r>
            <a:endParaRPr lang="en-US" sz="11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CDC77B1-E857-EA75-6945-4E647408759C}"/>
              </a:ext>
            </a:extLst>
          </p:cNvPr>
          <p:cNvSpPr txBox="1"/>
          <p:nvPr/>
        </p:nvSpPr>
        <p:spPr>
          <a:xfrm>
            <a:off x="996287" y="727329"/>
            <a:ext cx="5262998" cy="276999"/>
          </a:xfrm>
          <a:prstGeom prst="rect">
            <a:avLst/>
          </a:prstGeom>
          <a:noFill/>
        </p:spPr>
        <p:txBody>
          <a:bodyPr wrap="square" rtlCol="0">
            <a:spAutoFit/>
          </a:bodyPr>
          <a:lstStyle/>
          <a:p>
            <a:pPr algn="r" rtl="1"/>
            <a:r>
              <a:rPr lang="en-GB" sz="1200" dirty="0">
                <a:latin typeface="Calibri" panose="020F0502020204030204" pitchFamily="34" charset="0"/>
                <a:cs typeface="Calibri" panose="020F0502020204030204" pitchFamily="34" charset="0"/>
              </a:rPr>
              <a:t>المقابلات التحفيزية</a:t>
            </a:r>
            <a:r>
              <a:rPr lang="ar-SA" sz="1200" dirty="0">
                <a:latin typeface="Calibri" panose="020F0502020204030204" pitchFamily="34" charset="0"/>
                <a:cs typeface="Calibri" panose="020F0502020204030204" pitchFamily="34" charset="0"/>
              </a:rPr>
              <a:t>- لقب الأدوار</a:t>
            </a:r>
            <a:endParaRPr lang="en-US" sz="1200" b="1" spc="300" dirty="0">
              <a:solidFill>
                <a:schemeClr val="tx1"/>
              </a:solidFill>
            </a:endParaRPr>
          </a:p>
        </p:txBody>
      </p:sp>
      <p:sp>
        <p:nvSpPr>
          <p:cNvPr id="5" name="Hexagon 4">
            <a:extLst>
              <a:ext uri="{FF2B5EF4-FFF2-40B4-BE49-F238E27FC236}">
                <a16:creationId xmlns:a16="http://schemas.microsoft.com/office/drawing/2014/main" id="{2ECB3E09-BB7B-F94F-02DF-39D8A52857DF}"/>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Hexagon 5">
            <a:extLst>
              <a:ext uri="{FF2B5EF4-FFF2-40B4-BE49-F238E27FC236}">
                <a16:creationId xmlns:a16="http://schemas.microsoft.com/office/drawing/2014/main" id="{45695226-055B-5315-C54A-9DBE63BBDCB9}"/>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Hexagon 6">
            <a:extLst>
              <a:ext uri="{FF2B5EF4-FFF2-40B4-BE49-F238E27FC236}">
                <a16:creationId xmlns:a16="http://schemas.microsoft.com/office/drawing/2014/main" id="{63CF300B-779B-DA67-1F47-D883AD65CCEE}"/>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Hexagon 7">
            <a:extLst>
              <a:ext uri="{FF2B5EF4-FFF2-40B4-BE49-F238E27FC236}">
                <a16:creationId xmlns:a16="http://schemas.microsoft.com/office/drawing/2014/main" id="{064D82D7-D066-9DEA-A655-B7761E58ABA0}"/>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7BA0C4C4-CCEE-449F-807C-3241EBD32091}"/>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2" name="Table 1">
            <a:extLst>
              <a:ext uri="{FF2B5EF4-FFF2-40B4-BE49-F238E27FC236}">
                <a16:creationId xmlns:a16="http://schemas.microsoft.com/office/drawing/2014/main" id="{95CE21EE-8B49-9839-49D1-E9174D71771F}"/>
              </a:ext>
            </a:extLst>
          </p:cNvPr>
          <p:cNvGraphicFramePr>
            <a:graphicFrameLocks noGrp="1"/>
          </p:cNvGraphicFramePr>
          <p:nvPr>
            <p:extLst>
              <p:ext uri="{D42A27DB-BD31-4B8C-83A1-F6EECF244321}">
                <p14:modId xmlns:p14="http://schemas.microsoft.com/office/powerpoint/2010/main" val="2966673398"/>
              </p:ext>
            </p:extLst>
          </p:nvPr>
        </p:nvGraphicFramePr>
        <p:xfrm>
          <a:off x="1006734" y="2043107"/>
          <a:ext cx="5270500" cy="2638425"/>
        </p:xfrm>
        <a:graphic>
          <a:graphicData uri="http://schemas.openxmlformats.org/drawingml/2006/table">
            <a:tbl>
              <a:tblPr rtl="1" firstRow="1" bandRow="1"/>
              <a:tblGrid>
                <a:gridCol w="1384300">
                  <a:extLst>
                    <a:ext uri="{9D8B030D-6E8A-4147-A177-3AD203B41FA5}">
                      <a16:colId xmlns:a16="http://schemas.microsoft.com/office/drawing/2014/main" val="3012526898"/>
                    </a:ext>
                  </a:extLst>
                </a:gridCol>
                <a:gridCol w="3886200">
                  <a:extLst>
                    <a:ext uri="{9D8B030D-6E8A-4147-A177-3AD203B41FA5}">
                      <a16:colId xmlns:a16="http://schemas.microsoft.com/office/drawing/2014/main" val="3448904596"/>
                    </a:ext>
                  </a:extLst>
                </a:gridCol>
              </a:tblGrid>
              <a:tr h="0">
                <a:tc gridSpan="2">
                  <a:txBody>
                    <a:bodyPr/>
                    <a:lstStyle/>
                    <a:p>
                      <a:pPr algn="r" rtl="1"/>
                      <a:r>
                        <a:rPr lang="ar-SA" sz="105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أخصائي الحالة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a:noFill/>
                    </a:lnL>
                    <a:lnT>
                      <a:noFill/>
                    </a:lnT>
                    <a:lnB>
                      <a:noFill/>
                    </a:lnB>
                    <a:solidFill>
                      <a:srgbClr val="E8F4E6"/>
                    </a:solidFill>
                  </a:tcPr>
                </a:tc>
                <a:tc hMerge="1">
                  <a:txBody>
                    <a:bodyPr/>
                    <a:lstStyle/>
                    <a:p>
                      <a:endParaRPr lang="en-FR"/>
                    </a:p>
                  </a:txBody>
                  <a:tcPr/>
                </a:tc>
                <a:extLst>
                  <a:ext uri="{0D108BD9-81ED-4DB2-BD59-A6C34878D82A}">
                    <a16:rowId xmlns:a16="http://schemas.microsoft.com/office/drawing/2014/main" val="2308792106"/>
                  </a:ext>
                </a:extLst>
              </a:tr>
              <a:tr h="603885">
                <a:tc>
                  <a:txBody>
                    <a:bodyPr/>
                    <a:lstStyle/>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تقوم بزيارة تيم، و تتحدث مع عمه الذي يعتني به حاليًا</a:t>
                      </a:r>
                      <a:r>
                        <a:rPr lang="en-GB"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a:noFill/>
                    </a:lnL>
                    <a:lnR>
                      <a:noFill/>
                    </a:lnR>
                    <a:lnT>
                      <a:noFill/>
                    </a:lnT>
                    <a:lnB>
                      <a:noFill/>
                    </a:lnB>
                  </a:tcPr>
                </a:tc>
                <a:tc>
                  <a:txBody>
                    <a:bodyPr/>
                    <a:lstStyle/>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أثناء لعب الأدوار هذا ، يجب عليك</a:t>
                      </a:r>
                      <a:r>
                        <a:rPr lang="en-GB"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التلخيص من خلال ربط وجهات النظر والآراء والمشاعر المختلفة التي يتم مشاركتها خلال المحادثة (المحادثات) ودمجها في ملخص واحد</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txBody>
                  <a:tcPr>
                    <a:lnL>
                      <a:noFill/>
                    </a:lnL>
                    <a:lnR>
                      <a:noFill/>
                    </a:lnR>
                    <a:lnT>
                      <a:noFill/>
                    </a:lnT>
                    <a:lnB>
                      <a:noFill/>
                    </a:lnB>
                  </a:tcPr>
                </a:tc>
                <a:extLst>
                  <a:ext uri="{0D108BD9-81ED-4DB2-BD59-A6C34878D82A}">
                    <a16:rowId xmlns:a16="http://schemas.microsoft.com/office/drawing/2014/main" val="3367232007"/>
                  </a:ext>
                </a:extLst>
              </a:tr>
              <a:tr h="0">
                <a:tc gridSpan="2">
                  <a:txBody>
                    <a:bodyPr/>
                    <a:lstStyle/>
                    <a:p>
                      <a:pPr algn="r" rtl="1"/>
                      <a:r>
                        <a:rPr lang="ar-SA" sz="105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العم</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a:noFill/>
                    </a:lnL>
                    <a:lnT>
                      <a:noFill/>
                    </a:lnT>
                    <a:lnB>
                      <a:noFill/>
                    </a:lnB>
                    <a:solidFill>
                      <a:srgbClr val="E8F4E6"/>
                    </a:solidFill>
                  </a:tcPr>
                </a:tc>
                <a:tc hMerge="1">
                  <a:txBody>
                    <a:bodyPr/>
                    <a:lstStyle/>
                    <a:p>
                      <a:endParaRPr lang="en-FR"/>
                    </a:p>
                  </a:txBody>
                  <a:tcPr/>
                </a:tc>
                <a:extLst>
                  <a:ext uri="{0D108BD9-81ED-4DB2-BD59-A6C34878D82A}">
                    <a16:rowId xmlns:a16="http://schemas.microsoft.com/office/drawing/2014/main" val="2477871029"/>
                  </a:ext>
                </a:extLst>
              </a:tr>
              <a:tr h="685800">
                <a:tc>
                  <a:txBody>
                    <a:bodyPr/>
                    <a:lstStyle/>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أنت عم تيم ، وتعيش مع زوجتك وأطفالك الثلاثة في منزل صغير. يزور أخصائي الحالة تيم ولكنه أخذك جانبًا لإجراء محادثة</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a:noFill/>
                    </a:lnL>
                    <a:lnR>
                      <a:noFill/>
                    </a:lnR>
                    <a:lnT>
                      <a:noFill/>
                    </a:lnT>
                    <a:lnB>
                      <a:noFill/>
                    </a:lnB>
                  </a:tcPr>
                </a:tc>
                <a:tc>
                  <a:txBody>
                    <a:bodyPr/>
                    <a:lstStyle/>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أثناء لعب الأدوار هذا ، يجب عليك تقديم المعلومات التالية إذا كان أخصائي الحالة يجعلك تشعر بالراحة والأمان</a:t>
                      </a:r>
                      <a:r>
                        <a:rPr lang="en-GB"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لقد تطوعت لرعاية تيم لأنك شعرت بالمسؤولية عنه. إنه عائلة بالنسبة لك</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أنت تعمل كمزارع وتمتلك منزلًا صغيرًا</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لا تشعر أنه يمكنك الاعتناء جيدًا بـتيم وأنت تعاني من الناحية المالية</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يمكن أن يبقى تيم طالما يحتاج إلى رعاية طبية ، وتتمنى أن يبقى لفترة أطول! لكنك مسؤول عن عائلتك ، ولا يمكنك المخاطرة بتجنيد ابنك من قبل الميليشيا عندما يأتون لأخذ تيم</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تشعر بالذنب حيال اضطرارك إلى إبعاده بمجرد أن يشعر بالتحسن</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txBody>
                  <a:tcPr>
                    <a:lnL>
                      <a:noFill/>
                    </a:lnL>
                    <a:lnR>
                      <a:noFill/>
                    </a:lnR>
                    <a:lnT>
                      <a:noFill/>
                    </a:lnT>
                    <a:lnB>
                      <a:noFill/>
                    </a:lnB>
                  </a:tcPr>
                </a:tc>
                <a:extLst>
                  <a:ext uri="{0D108BD9-81ED-4DB2-BD59-A6C34878D82A}">
                    <a16:rowId xmlns:a16="http://schemas.microsoft.com/office/drawing/2014/main" val="778961195"/>
                  </a:ext>
                </a:extLst>
              </a:tr>
            </a:tbl>
          </a:graphicData>
        </a:graphic>
      </p:graphicFrame>
    </p:spTree>
    <p:extLst>
      <p:ext uri="{BB962C8B-B14F-4D97-AF65-F5344CB8AC3E}">
        <p14:creationId xmlns:p14="http://schemas.microsoft.com/office/powerpoint/2010/main" val="13751221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7E9EE02A-2482-1EC7-A945-4E5007669DCE}"/>
              </a:ext>
            </a:extLst>
          </p:cNvPr>
          <p:cNvSpPr/>
          <p:nvPr/>
        </p:nvSpPr>
        <p:spPr>
          <a:xfrm>
            <a:off x="1125847" y="1278484"/>
            <a:ext cx="2693118" cy="913386"/>
          </a:xfrm>
          <a:prstGeom prst="wedgeRoundRectCallout">
            <a:avLst>
              <a:gd name="adj1" fmla="val -56801"/>
              <a:gd name="adj2" fmla="val -20929"/>
              <a:gd name="adj3" fmla="val 16667"/>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GB" sz="1100" b="1" dirty="0">
                <a:solidFill>
                  <a:schemeClr val="tx1"/>
                </a:solidFill>
                <a:latin typeface="Calibri" panose="020F0502020204030204" pitchFamily="34" charset="0"/>
                <a:cs typeface="Calibri" panose="020F0502020204030204" pitchFamily="34" charset="0"/>
              </a:rPr>
              <a:t>الأم</a:t>
            </a:r>
          </a:p>
          <a:p>
            <a:pPr algn="r" rtl="1"/>
            <a:r>
              <a:rPr lang="en-BE" sz="1100" dirty="0">
                <a:solidFill>
                  <a:schemeClr val="tx1"/>
                </a:solidFill>
                <a:latin typeface="Calibri" panose="020F0502020204030204" pitchFamily="34" charset="0"/>
                <a:cs typeface="Calibri" panose="020F0502020204030204" pitchFamily="34" charset="0"/>
              </a:rPr>
              <a:t>لا أرى ما هي المشكلة. كان الأطفال نائمين في الفراش على أي حال. ليس الأمر كما لو كنا ن</a:t>
            </a:r>
            <a:r>
              <a:rPr lang="ar-SA" sz="1100" dirty="0">
                <a:solidFill>
                  <a:schemeClr val="tx1"/>
                </a:solidFill>
                <a:latin typeface="Calibri" panose="020F0502020204030204" pitchFamily="34" charset="0"/>
                <a:cs typeface="Calibri" panose="020F0502020204030204" pitchFamily="34" charset="0"/>
              </a:rPr>
              <a:t>تشاجر</a:t>
            </a:r>
            <a:r>
              <a:rPr lang="en-BE" sz="1100" dirty="0">
                <a:solidFill>
                  <a:schemeClr val="tx1"/>
                </a:solidFill>
                <a:latin typeface="Calibri" panose="020F0502020204030204" pitchFamily="34" charset="0"/>
                <a:cs typeface="Calibri" panose="020F0502020204030204" pitchFamily="34" charset="0"/>
              </a:rPr>
              <a:t> أمامهم</a:t>
            </a:r>
            <a:endParaRPr lang="en-US" sz="1100" dirty="0">
              <a:solidFill>
                <a:schemeClr val="tx1"/>
              </a:solidFill>
            </a:endParaRPr>
          </a:p>
        </p:txBody>
      </p:sp>
      <p:sp>
        <p:nvSpPr>
          <p:cNvPr id="5" name="TextBox 4">
            <a:extLst>
              <a:ext uri="{FF2B5EF4-FFF2-40B4-BE49-F238E27FC236}">
                <a16:creationId xmlns:a16="http://schemas.microsoft.com/office/drawing/2014/main" id="{61F756CA-D57F-73B2-2412-DA5D7D673FA2}"/>
              </a:ext>
            </a:extLst>
          </p:cNvPr>
          <p:cNvSpPr txBox="1"/>
          <p:nvPr/>
        </p:nvSpPr>
        <p:spPr>
          <a:xfrm>
            <a:off x="996287" y="727329"/>
            <a:ext cx="5262998" cy="261610"/>
          </a:xfrm>
          <a:prstGeom prst="rect">
            <a:avLst/>
          </a:prstGeom>
          <a:noFill/>
        </p:spPr>
        <p:txBody>
          <a:bodyPr wrap="square" rtlCol="0">
            <a:spAutoFit/>
          </a:bodyPr>
          <a:lstStyle/>
          <a:p>
            <a:pPr algn="r" rtl="1"/>
            <a:r>
              <a:rPr lang="en-US" sz="1100" b="1" dirty="0">
                <a:latin typeface="Calibri" panose="020F0502020204030204" pitchFamily="34" charset="0"/>
                <a:cs typeface="Calibri" panose="020F0502020204030204" pitchFamily="34" charset="0"/>
                <a:sym typeface="Arial"/>
              </a:rPr>
              <a:t>التأكيد</a:t>
            </a:r>
            <a:endParaRPr lang="en-US" sz="1100" dirty="0">
              <a:latin typeface="Calibri" panose="020F0502020204030204" pitchFamily="34" charset="0"/>
              <a:cs typeface="Calibri" panose="020F0502020204030204" pitchFamily="34" charset="0"/>
              <a:sym typeface="Arial"/>
            </a:endParaRPr>
          </a:p>
        </p:txBody>
      </p:sp>
      <p:sp>
        <p:nvSpPr>
          <p:cNvPr id="7" name="Speech Bubble: Rectangle with Corners Rounded 6">
            <a:extLst>
              <a:ext uri="{FF2B5EF4-FFF2-40B4-BE49-F238E27FC236}">
                <a16:creationId xmlns:a16="http://schemas.microsoft.com/office/drawing/2014/main" id="{96099E71-897F-2D97-0BF8-72BDC573F962}"/>
              </a:ext>
            </a:extLst>
          </p:cNvPr>
          <p:cNvSpPr/>
          <p:nvPr/>
        </p:nvSpPr>
        <p:spPr>
          <a:xfrm>
            <a:off x="1125847" y="3741619"/>
            <a:ext cx="2693118" cy="1084719"/>
          </a:xfrm>
          <a:prstGeom prst="wedgeRoundRectCallout">
            <a:avLst>
              <a:gd name="adj1" fmla="val -56801"/>
              <a:gd name="adj2" fmla="val -20929"/>
              <a:gd name="adj3" fmla="val 16667"/>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GB" sz="1100" b="1" dirty="0">
                <a:solidFill>
                  <a:schemeClr val="tx1"/>
                </a:solidFill>
                <a:latin typeface="Calibri" panose="020F0502020204030204" pitchFamily="34" charset="0"/>
                <a:cs typeface="Calibri" panose="020F0502020204030204" pitchFamily="34" charset="0"/>
              </a:rPr>
              <a:t>الأم</a:t>
            </a:r>
          </a:p>
          <a:p>
            <a:pPr algn="r" rtl="1"/>
            <a:r>
              <a:rPr lang="en-BE" sz="1100" dirty="0">
                <a:solidFill>
                  <a:schemeClr val="tx1"/>
                </a:solidFill>
                <a:latin typeface="Calibri" panose="020F0502020204030204" pitchFamily="34" charset="0"/>
                <a:cs typeface="Calibri" panose="020F0502020204030204" pitchFamily="34" charset="0"/>
              </a:rPr>
              <a:t>لا يهم ما أحاول</a:t>
            </a:r>
            <a:r>
              <a:rPr lang="ar-SA" sz="1100" dirty="0">
                <a:solidFill>
                  <a:schemeClr val="tx1"/>
                </a:solidFill>
                <a:latin typeface="Calibri" panose="020F0502020204030204" pitchFamily="34" charset="0"/>
                <a:cs typeface="Calibri" panose="020F0502020204030204" pitchFamily="34" charset="0"/>
              </a:rPr>
              <a:t> القيام به</a:t>
            </a:r>
            <a:r>
              <a:rPr lang="en-BE" sz="1100" dirty="0">
                <a:solidFill>
                  <a:schemeClr val="tx1"/>
                </a:solidFill>
                <a:latin typeface="Calibri" panose="020F0502020204030204" pitchFamily="34" charset="0"/>
                <a:cs typeface="Calibri" panose="020F0502020204030204" pitchFamily="34" charset="0"/>
              </a:rPr>
              <a:t> – </a:t>
            </a:r>
            <a:r>
              <a:rPr lang="ar-SA" sz="1100" dirty="0">
                <a:solidFill>
                  <a:schemeClr val="tx1"/>
                </a:solidFill>
                <a:latin typeface="Calibri" panose="020F0502020204030204" pitchFamily="34" charset="0"/>
                <a:cs typeface="Calibri" panose="020F0502020204030204" pitchFamily="34" charset="0"/>
              </a:rPr>
              <a:t>التأديب </a:t>
            </a:r>
            <a:r>
              <a:rPr lang="en-BE" sz="1100" dirty="0">
                <a:solidFill>
                  <a:schemeClr val="tx1"/>
                </a:solidFill>
                <a:latin typeface="Calibri" panose="020F0502020204030204" pitchFamily="34" charset="0"/>
                <a:cs typeface="Calibri" panose="020F0502020204030204" pitchFamily="34" charset="0"/>
              </a:rPr>
              <a:t>، وضربه ، والصراخ. </a:t>
            </a:r>
            <a:r>
              <a:rPr lang="ar-SA" sz="1100" dirty="0">
                <a:solidFill>
                  <a:schemeClr val="tx1"/>
                </a:solidFill>
                <a:latin typeface="Calibri" panose="020F0502020204030204" pitchFamily="34" charset="0"/>
                <a:cs typeface="Calibri" panose="020F0502020204030204" pitchFamily="34" charset="0"/>
              </a:rPr>
              <a:t>لقد فقد أعصابه </a:t>
            </a:r>
            <a:r>
              <a:rPr lang="en-BE" sz="1100" dirty="0">
                <a:solidFill>
                  <a:schemeClr val="tx1"/>
                </a:solidFill>
                <a:latin typeface="Calibri" panose="020F0502020204030204" pitchFamily="34" charset="0"/>
                <a:cs typeface="Calibri" panose="020F0502020204030204" pitchFamily="34" charset="0"/>
              </a:rPr>
              <a:t>كما فعل والده ، وليس هناك أي شيء يمكنك القيام به حيال ذلك.</a:t>
            </a:r>
          </a:p>
          <a:p>
            <a:pPr algn="r" rtl="1"/>
            <a:endParaRPr lang="en-US" sz="1100" dirty="0">
              <a:solidFill>
                <a:schemeClr val="tx1"/>
              </a:solidFill>
            </a:endParaRPr>
          </a:p>
        </p:txBody>
      </p:sp>
      <p:sp>
        <p:nvSpPr>
          <p:cNvPr id="11" name="Speech Bubble: Rectangle with Corners Rounded 10">
            <a:extLst>
              <a:ext uri="{FF2B5EF4-FFF2-40B4-BE49-F238E27FC236}">
                <a16:creationId xmlns:a16="http://schemas.microsoft.com/office/drawing/2014/main" id="{6CEFA80C-A383-5A9D-5232-27F6D726DEF0}"/>
              </a:ext>
            </a:extLst>
          </p:cNvPr>
          <p:cNvSpPr/>
          <p:nvPr/>
        </p:nvSpPr>
        <p:spPr>
          <a:xfrm>
            <a:off x="1125847" y="6457072"/>
            <a:ext cx="2693118" cy="952257"/>
          </a:xfrm>
          <a:prstGeom prst="wedgeRoundRectCallout">
            <a:avLst>
              <a:gd name="adj1" fmla="val -56801"/>
              <a:gd name="adj2" fmla="val -20929"/>
              <a:gd name="adj3" fmla="val 16667"/>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100" b="1" dirty="0">
                <a:solidFill>
                  <a:schemeClr val="tx1"/>
                </a:solidFill>
                <a:latin typeface="Calibri" panose="020F0502020204030204" pitchFamily="34" charset="0"/>
                <a:cs typeface="Calibri" panose="020F0502020204030204" pitchFamily="34" charset="0"/>
              </a:rPr>
              <a:t>ال</a:t>
            </a:r>
            <a:r>
              <a:rPr lang="en-GB" sz="1100" b="1" dirty="0">
                <a:solidFill>
                  <a:schemeClr val="tx1"/>
                </a:solidFill>
                <a:latin typeface="Calibri" panose="020F0502020204030204" pitchFamily="34" charset="0"/>
                <a:cs typeface="Calibri" panose="020F0502020204030204" pitchFamily="34" charset="0"/>
              </a:rPr>
              <a:t>مراهق</a:t>
            </a:r>
          </a:p>
          <a:p>
            <a:pPr algn="r" rtl="1"/>
            <a:r>
              <a:rPr lang="ar-SA" sz="1100" dirty="0">
                <a:solidFill>
                  <a:schemeClr val="tx1"/>
                </a:solidFill>
                <a:latin typeface="Calibri" panose="020F0502020204030204" pitchFamily="34" charset="0"/>
                <a:cs typeface="Calibri" panose="020F0502020204030204" pitchFamily="34" charset="0"/>
              </a:rPr>
              <a:t>ت</a:t>
            </a:r>
            <a:r>
              <a:rPr lang="en-BE" sz="1100" dirty="0">
                <a:solidFill>
                  <a:schemeClr val="tx1"/>
                </a:solidFill>
                <a:latin typeface="Calibri" panose="020F0502020204030204" pitchFamily="34" charset="0"/>
                <a:cs typeface="Calibri" panose="020F0502020204030204" pitchFamily="34" charset="0"/>
              </a:rPr>
              <a:t>قول أنني ضربتها ، لكنني لم أفعل ذلك حقًا. قفزت علي ورميتها. ليس خطأي أنها </a:t>
            </a:r>
            <a:r>
              <a:rPr lang="ar-SA" sz="1100" dirty="0">
                <a:solidFill>
                  <a:schemeClr val="tx1"/>
                </a:solidFill>
                <a:latin typeface="Calibri" panose="020F0502020204030204" pitchFamily="34" charset="0"/>
                <a:cs typeface="Calibri" panose="020F0502020204030204" pitchFamily="34" charset="0"/>
              </a:rPr>
              <a:t>أذت</a:t>
            </a:r>
            <a:r>
              <a:rPr lang="en-BE" sz="1100" dirty="0">
                <a:solidFill>
                  <a:schemeClr val="tx1"/>
                </a:solidFill>
                <a:latin typeface="Calibri" panose="020F0502020204030204" pitchFamily="34" charset="0"/>
                <a:cs typeface="Calibri" panose="020F0502020204030204" pitchFamily="34" charset="0"/>
              </a:rPr>
              <a:t> نفسها</a:t>
            </a:r>
            <a:r>
              <a:rPr lang="en-GB" sz="1100" dirty="0">
                <a:solidFill>
                  <a:schemeClr val="tx1"/>
                </a:solidFill>
                <a:latin typeface="Calibri" panose="020F0502020204030204" pitchFamily="34" charset="0"/>
                <a:cs typeface="Calibri" panose="020F0502020204030204" pitchFamily="34" charset="0"/>
              </a:rPr>
              <a:t>!</a:t>
            </a:r>
            <a:endParaRPr lang="en-BE" sz="1100" dirty="0">
              <a:solidFill>
                <a:schemeClr val="tx1"/>
              </a:solidFill>
              <a:latin typeface="Calibri" panose="020F0502020204030204" pitchFamily="34" charset="0"/>
              <a:cs typeface="Calibri" panose="020F0502020204030204" pitchFamily="34" charset="0"/>
            </a:endParaRPr>
          </a:p>
        </p:txBody>
      </p:sp>
      <p:sp>
        <p:nvSpPr>
          <p:cNvPr id="12" name="Speech Bubble: Rectangle with Corners Rounded 11">
            <a:extLst>
              <a:ext uri="{FF2B5EF4-FFF2-40B4-BE49-F238E27FC236}">
                <a16:creationId xmlns:a16="http://schemas.microsoft.com/office/drawing/2014/main" id="{E0DEBF0E-5624-BF02-7117-453CE6DDE811}"/>
              </a:ext>
            </a:extLst>
          </p:cNvPr>
          <p:cNvSpPr/>
          <p:nvPr/>
        </p:nvSpPr>
        <p:spPr>
          <a:xfrm>
            <a:off x="1828800" y="2366206"/>
            <a:ext cx="4255673" cy="1084720"/>
          </a:xfrm>
          <a:prstGeom prst="wedgeRoundRectCallout">
            <a:avLst>
              <a:gd name="adj1" fmla="val 54287"/>
              <a:gd name="adj2" fmla="val -32817"/>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ar-SA" sz="1100" b="1" dirty="0">
                <a:solidFill>
                  <a:schemeClr val="tx1"/>
                </a:solidFill>
                <a:latin typeface="Calibri" panose="020F0502020204030204" pitchFamily="34" charset="0"/>
                <a:cs typeface="Calibri" panose="020F0502020204030204" pitchFamily="34" charset="0"/>
              </a:rPr>
              <a:t>أخصائي الحالة</a:t>
            </a:r>
            <a:endParaRPr lang="en-GB" sz="1100" b="1" dirty="0">
              <a:solidFill>
                <a:schemeClr val="tx1"/>
              </a:solidFill>
              <a:latin typeface="Calibri" panose="020F0502020204030204" pitchFamily="34" charset="0"/>
              <a:cs typeface="Calibri" panose="020F0502020204030204" pitchFamily="34" charset="0"/>
            </a:endParaRPr>
          </a:p>
        </p:txBody>
      </p:sp>
      <p:sp>
        <p:nvSpPr>
          <p:cNvPr id="13" name="Speech Bubble: Rectangle with Corners Rounded 12">
            <a:extLst>
              <a:ext uri="{FF2B5EF4-FFF2-40B4-BE49-F238E27FC236}">
                <a16:creationId xmlns:a16="http://schemas.microsoft.com/office/drawing/2014/main" id="{C1964367-27C8-81D8-33B1-A0C586D45C6C}"/>
              </a:ext>
            </a:extLst>
          </p:cNvPr>
          <p:cNvSpPr/>
          <p:nvPr/>
        </p:nvSpPr>
        <p:spPr>
          <a:xfrm>
            <a:off x="1828800" y="5003585"/>
            <a:ext cx="4255673" cy="1084720"/>
          </a:xfrm>
          <a:prstGeom prst="wedgeRoundRectCallout">
            <a:avLst>
              <a:gd name="adj1" fmla="val 54287"/>
              <a:gd name="adj2" fmla="val -32817"/>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ar-SA" sz="1100" b="1" dirty="0">
                <a:solidFill>
                  <a:schemeClr val="tx1"/>
                </a:solidFill>
                <a:latin typeface="Calibri" panose="020F0502020204030204" pitchFamily="34" charset="0"/>
                <a:cs typeface="Calibri" panose="020F0502020204030204" pitchFamily="34" charset="0"/>
              </a:rPr>
              <a:t>أخصائي الحالة</a:t>
            </a:r>
            <a:endParaRPr lang="en-GB" sz="1100" b="1" dirty="0">
              <a:solidFill>
                <a:schemeClr val="tx1"/>
              </a:solidFill>
              <a:latin typeface="Calibri" panose="020F0502020204030204" pitchFamily="34" charset="0"/>
              <a:cs typeface="Calibri" panose="020F0502020204030204" pitchFamily="34" charset="0"/>
            </a:endParaRPr>
          </a:p>
        </p:txBody>
      </p:sp>
      <p:sp>
        <p:nvSpPr>
          <p:cNvPr id="14" name="Speech Bubble: Rectangle with Corners Rounded 13">
            <a:extLst>
              <a:ext uri="{FF2B5EF4-FFF2-40B4-BE49-F238E27FC236}">
                <a16:creationId xmlns:a16="http://schemas.microsoft.com/office/drawing/2014/main" id="{8E417F9D-5D67-B9FE-B29E-14BF183CE9CB}"/>
              </a:ext>
            </a:extLst>
          </p:cNvPr>
          <p:cNvSpPr/>
          <p:nvPr/>
        </p:nvSpPr>
        <p:spPr>
          <a:xfrm>
            <a:off x="1828800" y="7621587"/>
            <a:ext cx="4255673" cy="1084720"/>
          </a:xfrm>
          <a:prstGeom prst="wedgeRoundRectCallout">
            <a:avLst>
              <a:gd name="adj1" fmla="val 54287"/>
              <a:gd name="adj2" fmla="val -32817"/>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ar-SA" sz="1100" b="1" dirty="0">
                <a:solidFill>
                  <a:schemeClr val="tx1"/>
                </a:solidFill>
                <a:latin typeface="Calibri" panose="020F0502020204030204" pitchFamily="34" charset="0"/>
                <a:cs typeface="Calibri" panose="020F0502020204030204" pitchFamily="34" charset="0"/>
              </a:rPr>
              <a:t>أخصائي الحالة</a:t>
            </a:r>
            <a:endParaRPr lang="en-GB" sz="1100" b="1" dirty="0">
              <a:solidFill>
                <a:schemeClr val="tx1"/>
              </a:solidFill>
              <a:latin typeface="Calibri" panose="020F0502020204030204" pitchFamily="34" charset="0"/>
              <a:cs typeface="Calibri" panose="020F0502020204030204" pitchFamily="34" charset="0"/>
            </a:endParaRPr>
          </a:p>
        </p:txBody>
      </p:sp>
      <p:sp>
        <p:nvSpPr>
          <p:cNvPr id="15" name="Hexagon 14">
            <a:extLst>
              <a:ext uri="{FF2B5EF4-FFF2-40B4-BE49-F238E27FC236}">
                <a16:creationId xmlns:a16="http://schemas.microsoft.com/office/drawing/2014/main" id="{FC230C00-CA6B-FE15-A509-3089DDE379C5}"/>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Hexagon 15">
            <a:extLst>
              <a:ext uri="{FF2B5EF4-FFF2-40B4-BE49-F238E27FC236}">
                <a16:creationId xmlns:a16="http://schemas.microsoft.com/office/drawing/2014/main" id="{A079F492-7C16-6C68-753A-6A11FC259195}"/>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7" name="Hexagon 16">
            <a:extLst>
              <a:ext uri="{FF2B5EF4-FFF2-40B4-BE49-F238E27FC236}">
                <a16:creationId xmlns:a16="http://schemas.microsoft.com/office/drawing/2014/main" id="{086BA5DB-D7C5-BDDD-135F-11D78A2A14AD}"/>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8" name="Hexagon 17">
            <a:extLst>
              <a:ext uri="{FF2B5EF4-FFF2-40B4-BE49-F238E27FC236}">
                <a16:creationId xmlns:a16="http://schemas.microsoft.com/office/drawing/2014/main" id="{E6B2896D-5D4B-8DA3-85F6-041C0DBBD41B}"/>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9" name="Hexagon 18">
            <a:extLst>
              <a:ext uri="{FF2B5EF4-FFF2-40B4-BE49-F238E27FC236}">
                <a16:creationId xmlns:a16="http://schemas.microsoft.com/office/drawing/2014/main" id="{E0BC1C78-8D6A-BCD2-4BA5-96E76DC30BC0}"/>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27367721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6EAB36A2-71B0-7D05-8E7D-7F27B2D87C22}"/>
              </a:ext>
            </a:extLst>
          </p:cNvPr>
          <p:cNvSpPr/>
          <p:nvPr/>
        </p:nvSpPr>
        <p:spPr>
          <a:xfrm rot="1782986">
            <a:off x="-1328855" y="5145441"/>
            <a:ext cx="3595260" cy="3099365"/>
          </a:xfrm>
          <a:prstGeom prst="hexagon">
            <a:avLst>
              <a:gd name="adj" fmla="val 28965"/>
              <a:gd name="vf" fmla="val 1154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Hexagon 5">
            <a:extLst>
              <a:ext uri="{FF2B5EF4-FFF2-40B4-BE49-F238E27FC236}">
                <a16:creationId xmlns:a16="http://schemas.microsoft.com/office/drawing/2014/main" id="{A466602C-4F05-3AD3-0D52-C30DDFD638E6}"/>
              </a:ext>
            </a:extLst>
          </p:cNvPr>
          <p:cNvSpPr/>
          <p:nvPr/>
        </p:nvSpPr>
        <p:spPr>
          <a:xfrm rot="1782986">
            <a:off x="4678406" y="654853"/>
            <a:ext cx="3595260" cy="3099365"/>
          </a:xfrm>
          <a:prstGeom prst="hexagon">
            <a:avLst>
              <a:gd name="adj" fmla="val 28965"/>
              <a:gd name="vf" fmla="val 1154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Rectangle 6">
            <a:extLst>
              <a:ext uri="{FF2B5EF4-FFF2-40B4-BE49-F238E27FC236}">
                <a16:creationId xmlns:a16="http://schemas.microsoft.com/office/drawing/2014/main" id="{B8F61937-2AF7-C47C-657A-3F8755ACFB64}"/>
              </a:ext>
            </a:extLst>
          </p:cNvPr>
          <p:cNvSpPr/>
          <p:nvPr/>
        </p:nvSpPr>
        <p:spPr>
          <a:xfrm>
            <a:off x="2501900" y="2149381"/>
            <a:ext cx="3745466" cy="1071180"/>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TextBox 7">
            <a:extLst>
              <a:ext uri="{FF2B5EF4-FFF2-40B4-BE49-F238E27FC236}">
                <a16:creationId xmlns:a16="http://schemas.microsoft.com/office/drawing/2014/main" id="{E3DB8CB6-CE14-AC80-CBC9-DA8EFBCF8BDF}"/>
              </a:ext>
            </a:extLst>
          </p:cNvPr>
          <p:cNvSpPr txBox="1"/>
          <p:nvPr/>
        </p:nvSpPr>
        <p:spPr>
          <a:xfrm>
            <a:off x="993324" y="1696523"/>
            <a:ext cx="5264812" cy="261610"/>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يرجى مراجعة أهداف التعلم وكتابة ت</a:t>
            </a:r>
            <a:r>
              <a:rPr lang="ar-SA" sz="1100" b="1" dirty="0">
                <a:latin typeface="Calibri" panose="020F0502020204030204" pitchFamily="34" charset="0"/>
                <a:cs typeface="Calibri" panose="020F0502020204030204" pitchFamily="34" charset="0"/>
              </a:rPr>
              <a:t>أملك </a:t>
            </a:r>
            <a:r>
              <a:rPr lang="en-US" sz="1100" b="1" dirty="0">
                <a:latin typeface="Calibri" panose="020F0502020204030204" pitchFamily="34" charset="0"/>
                <a:cs typeface="Calibri" panose="020F0502020204030204" pitchFamily="34" charset="0"/>
              </a:rPr>
              <a:t> في مربع النص</a:t>
            </a:r>
            <a:r>
              <a:rPr lang="en-US" sz="1100" b="1" dirty="0"/>
              <a:t>.</a:t>
            </a:r>
          </a:p>
        </p:txBody>
      </p:sp>
      <p:sp>
        <p:nvSpPr>
          <p:cNvPr id="9" name="TextBox 8">
            <a:extLst>
              <a:ext uri="{FF2B5EF4-FFF2-40B4-BE49-F238E27FC236}">
                <a16:creationId xmlns:a16="http://schemas.microsoft.com/office/drawing/2014/main" id="{009D6A6B-2098-1CA9-FB97-793D1728A544}"/>
              </a:ext>
            </a:extLst>
          </p:cNvPr>
          <p:cNvSpPr txBox="1"/>
          <p:nvPr/>
        </p:nvSpPr>
        <p:spPr>
          <a:xfrm>
            <a:off x="993326" y="2107349"/>
            <a:ext cx="1321602"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تشعر بالثقة في تحقيقها؟</a:t>
            </a:r>
          </a:p>
        </p:txBody>
      </p:sp>
      <p:sp>
        <p:nvSpPr>
          <p:cNvPr id="10" name="Rectangle 9">
            <a:extLst>
              <a:ext uri="{FF2B5EF4-FFF2-40B4-BE49-F238E27FC236}">
                <a16:creationId xmlns:a16="http://schemas.microsoft.com/office/drawing/2014/main" id="{E40AC73E-2770-1729-18D7-54ED7CB6DF8D}"/>
              </a:ext>
            </a:extLst>
          </p:cNvPr>
          <p:cNvSpPr/>
          <p:nvPr/>
        </p:nvSpPr>
        <p:spPr>
          <a:xfrm>
            <a:off x="2501900" y="3398040"/>
            <a:ext cx="3745466" cy="1118934"/>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TextBox 10">
            <a:extLst>
              <a:ext uri="{FF2B5EF4-FFF2-40B4-BE49-F238E27FC236}">
                <a16:creationId xmlns:a16="http://schemas.microsoft.com/office/drawing/2014/main" id="{05E05881-BDCE-3DBA-EC48-C152C2C5B000}"/>
              </a:ext>
            </a:extLst>
          </p:cNvPr>
          <p:cNvSpPr txBox="1"/>
          <p:nvPr/>
        </p:nvSpPr>
        <p:spPr>
          <a:xfrm>
            <a:off x="1007471" y="3413814"/>
            <a:ext cx="1309210" cy="858866"/>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ستحتاج إلى مزيد من المعلومات أو الممارسة أو الدعم؟</a:t>
            </a:r>
          </a:p>
        </p:txBody>
      </p:sp>
      <p:sp>
        <p:nvSpPr>
          <p:cNvPr id="12" name="TextBox 11">
            <a:extLst>
              <a:ext uri="{FF2B5EF4-FFF2-40B4-BE49-F238E27FC236}">
                <a16:creationId xmlns:a16="http://schemas.microsoft.com/office/drawing/2014/main" id="{A1077BBF-9463-53B4-65DF-C51BAEF3B71C}"/>
              </a:ext>
            </a:extLst>
          </p:cNvPr>
          <p:cNvSpPr txBox="1"/>
          <p:nvPr/>
        </p:nvSpPr>
        <p:spPr>
          <a:xfrm>
            <a:off x="993324" y="1264346"/>
            <a:ext cx="5254042" cy="338554"/>
          </a:xfrm>
          <a:prstGeom prst="rect">
            <a:avLst/>
          </a:prstGeom>
          <a:noFill/>
        </p:spPr>
        <p:txBody>
          <a:bodyPr wrap="square" rtlCol="0">
            <a:spAutoFit/>
          </a:bodyPr>
          <a:lstStyle/>
          <a:p>
            <a:pPr algn="r" rtl="1"/>
            <a:r>
              <a:rPr lang="en-GB" sz="1600" dirty="0">
                <a:latin typeface="Calibri" panose="020F0502020204030204" pitchFamily="34" charset="0"/>
                <a:cs typeface="Calibri" panose="020F0502020204030204" pitchFamily="34" charset="0"/>
                <a:sym typeface="Arial"/>
              </a:rPr>
              <a:t>أهداف التعلم</a:t>
            </a:r>
            <a:endParaRPr lang="en-US" sz="1600" b="1" spc="300" dirty="0">
              <a:solidFill>
                <a:schemeClr val="tx1"/>
              </a:solidFill>
            </a:endParaRPr>
          </a:p>
        </p:txBody>
      </p:sp>
      <p:sp>
        <p:nvSpPr>
          <p:cNvPr id="13" name="TextBox 12">
            <a:extLst>
              <a:ext uri="{FF2B5EF4-FFF2-40B4-BE49-F238E27FC236}">
                <a16:creationId xmlns:a16="http://schemas.microsoft.com/office/drawing/2014/main" id="{A9E27971-FCED-38C4-80C4-91CD602153FA}"/>
              </a:ext>
            </a:extLst>
          </p:cNvPr>
          <p:cNvSpPr txBox="1"/>
          <p:nvPr/>
        </p:nvSpPr>
        <p:spPr>
          <a:xfrm>
            <a:off x="996286" y="713169"/>
            <a:ext cx="5264813"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الجلسة </a:t>
            </a:r>
            <a:r>
              <a:rPr lang="ar-SA" sz="1400" b="1" spc="300" dirty="0">
                <a:solidFill>
                  <a:schemeClr val="bg1"/>
                </a:solidFill>
                <a:highlight>
                  <a:srgbClr val="54AF4B"/>
                </a:highlight>
                <a:latin typeface="Calibri"/>
                <a:ea typeface="Calibri"/>
                <a:cs typeface="Calibri"/>
                <a:sym typeface="Calibri"/>
              </a:rPr>
              <a:t>٥</a:t>
            </a:r>
            <a:r>
              <a:rPr lang="en-US" sz="1400" b="1" spc="300" dirty="0">
                <a:solidFill>
                  <a:schemeClr val="bg1"/>
                </a:solidFill>
                <a:highlight>
                  <a:srgbClr val="54AF4B"/>
                </a:highlight>
                <a:latin typeface="Calibri"/>
                <a:ea typeface="Calibri"/>
                <a:cs typeface="Calibri"/>
                <a:sym typeface="Calibri"/>
              </a:rPr>
              <a:t>: إغلاق الوحدة</a:t>
            </a:r>
          </a:p>
        </p:txBody>
      </p:sp>
      <p:sp>
        <p:nvSpPr>
          <p:cNvPr id="14" name="TextBox 13">
            <a:extLst>
              <a:ext uri="{FF2B5EF4-FFF2-40B4-BE49-F238E27FC236}">
                <a16:creationId xmlns:a16="http://schemas.microsoft.com/office/drawing/2014/main" id="{EE4527B0-81A6-7D77-1B7D-FB01B6B55422}"/>
              </a:ext>
            </a:extLst>
          </p:cNvPr>
          <p:cNvSpPr txBox="1"/>
          <p:nvPr/>
        </p:nvSpPr>
        <p:spPr>
          <a:xfrm>
            <a:off x="993324" y="5187134"/>
            <a:ext cx="5254042" cy="276999"/>
          </a:xfrm>
          <a:prstGeom prst="rect">
            <a:avLst/>
          </a:prstGeom>
          <a:noFill/>
        </p:spPr>
        <p:txBody>
          <a:bodyPr wrap="square" rtlCol="0">
            <a:spAutoFit/>
          </a:bodyPr>
          <a:lstStyle/>
          <a:p>
            <a:pPr algn="r" rtl="1"/>
            <a:r>
              <a:rPr lang="ar-SA" sz="1200" b="1" dirty="0">
                <a:latin typeface="Calibri" panose="020F0502020204030204" pitchFamily="34" charset="0"/>
                <a:cs typeface="Calibri" panose="020F0502020204030204" pitchFamily="34" charset="0"/>
              </a:rPr>
              <a:t>التأمل</a:t>
            </a:r>
            <a:endParaRPr lang="en-US" sz="1200" b="1" spc="300" dirty="0">
              <a:solidFill>
                <a:schemeClr val="tx1"/>
              </a:solidFill>
            </a:endParaRPr>
          </a:p>
        </p:txBody>
      </p:sp>
      <p:sp>
        <p:nvSpPr>
          <p:cNvPr id="15" name="Rectangle 14">
            <a:extLst>
              <a:ext uri="{FF2B5EF4-FFF2-40B4-BE49-F238E27FC236}">
                <a16:creationId xmlns:a16="http://schemas.microsoft.com/office/drawing/2014/main" id="{9C27418F-D422-6C56-BC28-BFA677CE97DF}"/>
              </a:ext>
            </a:extLst>
          </p:cNvPr>
          <p:cNvSpPr/>
          <p:nvPr/>
        </p:nvSpPr>
        <p:spPr>
          <a:xfrm>
            <a:off x="2501900" y="5633117"/>
            <a:ext cx="3745466" cy="939353"/>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TextBox 15">
            <a:extLst>
              <a:ext uri="{FF2B5EF4-FFF2-40B4-BE49-F238E27FC236}">
                <a16:creationId xmlns:a16="http://schemas.microsoft.com/office/drawing/2014/main" id="{8E9BB548-9155-B257-D4C1-8761A88058D0}"/>
              </a:ext>
            </a:extLst>
          </p:cNvPr>
          <p:cNvSpPr txBox="1"/>
          <p:nvPr/>
        </p:nvSpPr>
        <p:spPr>
          <a:xfrm>
            <a:off x="993326" y="5628588"/>
            <a:ext cx="1321602" cy="351035"/>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 فاجأك؟</a:t>
            </a:r>
          </a:p>
        </p:txBody>
      </p:sp>
      <p:sp>
        <p:nvSpPr>
          <p:cNvPr id="17" name="Rectangle 16">
            <a:extLst>
              <a:ext uri="{FF2B5EF4-FFF2-40B4-BE49-F238E27FC236}">
                <a16:creationId xmlns:a16="http://schemas.microsoft.com/office/drawing/2014/main" id="{4210A915-8C52-C5F3-A7F4-E237E5C23F68}"/>
              </a:ext>
            </a:extLst>
          </p:cNvPr>
          <p:cNvSpPr/>
          <p:nvPr/>
        </p:nvSpPr>
        <p:spPr>
          <a:xfrm>
            <a:off x="2501900" y="6753342"/>
            <a:ext cx="3745466" cy="981230"/>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8" name="TextBox 17">
            <a:extLst>
              <a:ext uri="{FF2B5EF4-FFF2-40B4-BE49-F238E27FC236}">
                <a16:creationId xmlns:a16="http://schemas.microsoft.com/office/drawing/2014/main" id="{FB07A959-D6C0-3A2D-E101-A9E252E2CCFE}"/>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a:t>
            </a:r>
            <a:r>
              <a:rPr lang="ar-SA" sz="1100" dirty="0">
                <a:latin typeface="Calibri" panose="020F0502020204030204" pitchFamily="34" charset="0"/>
                <a:cs typeface="Calibri" panose="020F0502020204030204" pitchFamily="34" charset="0"/>
              </a:rPr>
              <a:t> كان</a:t>
            </a:r>
            <a:r>
              <a:rPr lang="en-US" sz="1100" dirty="0">
                <a:latin typeface="Calibri" panose="020F0502020204030204" pitchFamily="34" charset="0"/>
                <a:cs typeface="Calibri" panose="020F0502020204030204" pitchFamily="34" charset="0"/>
              </a:rPr>
              <a:t> تحد</a:t>
            </a:r>
            <a:r>
              <a:rPr lang="ar-SA" sz="1100" dirty="0">
                <a:latin typeface="Calibri" panose="020F0502020204030204" pitchFamily="34" charset="0"/>
                <a:cs typeface="Calibri" panose="020F0502020204030204" pitchFamily="34" charset="0"/>
              </a:rPr>
              <a:t>ياً بالنسبة لك</a:t>
            </a:r>
            <a:r>
              <a:rPr lang="en-US" sz="1100" dirty="0">
                <a:latin typeface="Calibri" panose="020F0502020204030204" pitchFamily="34" charset="0"/>
                <a:cs typeface="Calibri" panose="020F0502020204030204" pitchFamily="34" charset="0"/>
              </a:rPr>
              <a:t>؟</a:t>
            </a:r>
          </a:p>
        </p:txBody>
      </p:sp>
      <p:sp>
        <p:nvSpPr>
          <p:cNvPr id="19" name="Rectangle 18">
            <a:extLst>
              <a:ext uri="{FF2B5EF4-FFF2-40B4-BE49-F238E27FC236}">
                <a16:creationId xmlns:a16="http://schemas.microsoft.com/office/drawing/2014/main" id="{19633DF0-38DC-C91A-33D1-2674767E86CA}"/>
              </a:ext>
            </a:extLst>
          </p:cNvPr>
          <p:cNvSpPr/>
          <p:nvPr/>
        </p:nvSpPr>
        <p:spPr>
          <a:xfrm>
            <a:off x="2501900" y="7928131"/>
            <a:ext cx="3745466" cy="981230"/>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TextBox 19">
            <a:extLst>
              <a:ext uri="{FF2B5EF4-FFF2-40B4-BE49-F238E27FC236}">
                <a16:creationId xmlns:a16="http://schemas.microsoft.com/office/drawing/2014/main" id="{FD319568-F635-EA48-60E0-BDE78BF6851F}"/>
              </a:ext>
            </a:extLst>
          </p:cNvPr>
          <p:cNvSpPr txBox="1"/>
          <p:nvPr/>
        </p:nvSpPr>
        <p:spPr>
          <a:xfrm>
            <a:off x="1007471" y="792813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ماذا كنت ترغب في معرفة المزيد عنه؟</a:t>
            </a:r>
          </a:p>
        </p:txBody>
      </p:sp>
      <p:sp>
        <p:nvSpPr>
          <p:cNvPr id="21" name="Hexagon 20">
            <a:extLst>
              <a:ext uri="{FF2B5EF4-FFF2-40B4-BE49-F238E27FC236}">
                <a16:creationId xmlns:a16="http://schemas.microsoft.com/office/drawing/2014/main" id="{8257DB33-5AC6-176B-FBDC-E8E180499219}"/>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2" name="Hexagon 21">
            <a:extLst>
              <a:ext uri="{FF2B5EF4-FFF2-40B4-BE49-F238E27FC236}">
                <a16:creationId xmlns:a16="http://schemas.microsoft.com/office/drawing/2014/main" id="{1D80CD26-6C9C-1777-38E6-5BF6379FAA8F}"/>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3" name="Hexagon 22">
            <a:extLst>
              <a:ext uri="{FF2B5EF4-FFF2-40B4-BE49-F238E27FC236}">
                <a16:creationId xmlns:a16="http://schemas.microsoft.com/office/drawing/2014/main" id="{D1010FA2-E156-284E-5FA3-839AF5A219A4}"/>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Hexagon 23">
            <a:extLst>
              <a:ext uri="{FF2B5EF4-FFF2-40B4-BE49-F238E27FC236}">
                <a16:creationId xmlns:a16="http://schemas.microsoft.com/office/drawing/2014/main" id="{282CC43B-A442-7C07-D0DC-DFC7DCCCBF41}"/>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5" name="Hexagon 24">
            <a:extLst>
              <a:ext uri="{FF2B5EF4-FFF2-40B4-BE49-F238E27FC236}">
                <a16:creationId xmlns:a16="http://schemas.microsoft.com/office/drawing/2014/main" id="{B2DB350D-CE84-CF62-CD81-4A1237F137D2}"/>
              </a:ext>
            </a:extLst>
          </p:cNvPr>
          <p:cNvSpPr/>
          <p:nvPr/>
        </p:nvSpPr>
        <p:spPr>
          <a:xfrm rot="1782986">
            <a:off x="286724" y="215249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13952493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A31B3C-3F1B-03AF-ADF0-C76C7A6EE038}"/>
              </a:ext>
            </a:extLst>
          </p:cNvPr>
          <p:cNvSpPr/>
          <p:nvPr/>
        </p:nvSpPr>
        <p:spPr>
          <a:xfrm>
            <a:off x="0" y="0"/>
            <a:ext cx="6858000" cy="3314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TextBox 5">
            <a:extLst>
              <a:ext uri="{FF2B5EF4-FFF2-40B4-BE49-F238E27FC236}">
                <a16:creationId xmlns:a16="http://schemas.microsoft.com/office/drawing/2014/main" id="{DD1DAA51-90EA-8356-E711-33546DEEF2B6}"/>
              </a:ext>
            </a:extLst>
          </p:cNvPr>
          <p:cNvSpPr txBox="1"/>
          <p:nvPr/>
        </p:nvSpPr>
        <p:spPr>
          <a:xfrm>
            <a:off x="752439" y="4817751"/>
            <a:ext cx="5061022" cy="2062103"/>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300" normalizeH="0" baseline="0" noProof="0" dirty="0">
                <a:ln>
                  <a:noFill/>
                </a:ln>
                <a:solidFill>
                  <a:schemeClr val="accent1"/>
                </a:solidFill>
                <a:effectLst/>
                <a:uLnTx/>
                <a:uFillTx/>
                <a:latin typeface="Calibri" panose="020F0502020204030204" pitchFamily="34" charset="0"/>
                <a:cs typeface="Calibri" panose="020F0502020204030204" pitchFamily="34" charset="0"/>
              </a:rPr>
              <a:t>الوحدة </a:t>
            </a:r>
            <a:r>
              <a:rPr kumimoji="0" lang="ar-SA" sz="2000" b="1" i="0" u="none" strike="noStrike" kern="1200" cap="none" spc="300" normalizeH="0" baseline="0" noProof="0" dirty="0">
                <a:ln>
                  <a:noFill/>
                </a:ln>
                <a:solidFill>
                  <a:schemeClr val="accent1"/>
                </a:solidFill>
                <a:effectLst/>
                <a:uLnTx/>
                <a:uFillTx/>
                <a:latin typeface="Calibri" panose="020F0502020204030204" pitchFamily="34" charset="0"/>
                <a:cs typeface="Calibri" panose="020F0502020204030204" pitchFamily="34" charset="0"/>
              </a:rPr>
              <a:t>٥</a:t>
            </a:r>
            <a:endParaRPr kumimoji="0" lang="en-US" sz="2000" b="1" i="0" u="none" strike="noStrike" kern="1200" cap="none" spc="30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r>
              <a:rPr lang="en-US" sz="2000" b="1" spc="300" dirty="0">
                <a:solidFill>
                  <a:schemeClr val="accent1"/>
                </a:solidFill>
                <a:latin typeface="Calibri" panose="020F0502020204030204" pitchFamily="34" charset="0"/>
                <a:cs typeface="Calibri" panose="020F0502020204030204" pitchFamily="34" charset="0"/>
              </a:rPr>
              <a:t> </a:t>
            </a:r>
            <a:endParaRPr lang="en-US" sz="4400" b="1" dirty="0">
              <a:solidFill>
                <a:schemeClr val="accent1"/>
              </a:solidFill>
              <a:latin typeface="Calibri" panose="020F0502020204030204" pitchFamily="34" charset="0"/>
              <a:cs typeface="Calibri" panose="020F0502020204030204" pitchFamily="34" charset="0"/>
            </a:endParaRPr>
          </a:p>
          <a:p>
            <a:pPr algn="ctr" rtl="1"/>
            <a:r>
              <a:rPr lang="en-US" sz="4400" b="1" dirty="0">
                <a:solidFill>
                  <a:schemeClr val="accent1"/>
                </a:solidFill>
                <a:latin typeface="Calibri" panose="020F0502020204030204" pitchFamily="34" charset="0"/>
                <a:cs typeface="Calibri" panose="020F0502020204030204" pitchFamily="34" charset="0"/>
              </a:rPr>
              <a:t>الكفاءات ال</a:t>
            </a:r>
            <a:r>
              <a:rPr lang="ar-SA" sz="4400" b="1" dirty="0">
                <a:solidFill>
                  <a:schemeClr val="accent1"/>
                </a:solidFill>
                <a:latin typeface="Calibri" panose="020F0502020204030204" pitchFamily="34" charset="0"/>
                <a:cs typeface="Calibri" panose="020F0502020204030204" pitchFamily="34" charset="0"/>
              </a:rPr>
              <a:t>تق</a:t>
            </a:r>
            <a:r>
              <a:rPr lang="en-US" sz="4400" b="1" dirty="0">
                <a:solidFill>
                  <a:schemeClr val="accent1"/>
                </a:solidFill>
                <a:latin typeface="Calibri" panose="020F0502020204030204" pitchFamily="34" charset="0"/>
                <a:cs typeface="Calibri" panose="020F0502020204030204" pitchFamily="34" charset="0"/>
              </a:rPr>
              <a:t>نية والمنهجية</a:t>
            </a:r>
          </a:p>
        </p:txBody>
      </p:sp>
      <p:grpSp>
        <p:nvGrpSpPr>
          <p:cNvPr id="8" name="Group 7">
            <a:extLst>
              <a:ext uri="{FF2B5EF4-FFF2-40B4-BE49-F238E27FC236}">
                <a16:creationId xmlns:a16="http://schemas.microsoft.com/office/drawing/2014/main" id="{C59D1086-6183-232C-C72E-B2539A3D54DF}"/>
              </a:ext>
            </a:extLst>
          </p:cNvPr>
          <p:cNvGrpSpPr/>
          <p:nvPr/>
        </p:nvGrpSpPr>
        <p:grpSpPr>
          <a:xfrm>
            <a:off x="1011015" y="2425532"/>
            <a:ext cx="1327056" cy="1324648"/>
            <a:chOff x="4052274" y="2368244"/>
            <a:chExt cx="1327056" cy="1324648"/>
          </a:xfrm>
        </p:grpSpPr>
        <p:cxnSp>
          <p:nvCxnSpPr>
            <p:cNvPr id="9" name="Straight Arrow Connector 8">
              <a:extLst>
                <a:ext uri="{FF2B5EF4-FFF2-40B4-BE49-F238E27FC236}">
                  <a16:creationId xmlns:a16="http://schemas.microsoft.com/office/drawing/2014/main" id="{168CDC24-2C91-B6BD-EA19-DDAB819A835C}"/>
                </a:ext>
              </a:extLst>
            </p:cNvPr>
            <p:cNvCxnSpPr>
              <a:cxnSpLocks/>
            </p:cNvCxnSpPr>
            <p:nvPr/>
          </p:nvCxnSpPr>
          <p:spPr>
            <a:xfrm flipV="1">
              <a:off x="4667014" y="2368244"/>
              <a:ext cx="0" cy="1323372"/>
            </a:xfrm>
            <a:prstGeom prst="straightConnector1">
              <a:avLst/>
            </a:prstGeom>
            <a:ln w="1079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33421C18-EC35-6724-1BA4-DDD64804C7AF}"/>
                </a:ext>
              </a:extLst>
            </p:cNvPr>
            <p:cNvSpPr/>
            <p:nvPr/>
          </p:nvSpPr>
          <p:spPr>
            <a:xfrm>
              <a:off x="4052274" y="2774273"/>
              <a:ext cx="351148" cy="918619"/>
            </a:xfrm>
            <a:custGeom>
              <a:avLst/>
              <a:gdLst>
                <a:gd name="connsiteX0" fmla="*/ 176784 w 176784"/>
                <a:gd name="connsiteY0" fmla="*/ 438912 h 438912"/>
                <a:gd name="connsiteX1" fmla="*/ 176784 w 176784"/>
                <a:gd name="connsiteY1" fmla="*/ 182880 h 438912"/>
                <a:gd name="connsiteX2" fmla="*/ 0 w 176784"/>
                <a:gd name="connsiteY2" fmla="*/ 0 h 438912"/>
              </a:gdLst>
              <a:ahLst/>
              <a:cxnLst>
                <a:cxn ang="0">
                  <a:pos x="connsiteX0" y="connsiteY0"/>
                </a:cxn>
                <a:cxn ang="0">
                  <a:pos x="connsiteX1" y="connsiteY1"/>
                </a:cxn>
                <a:cxn ang="0">
                  <a:pos x="connsiteX2" y="connsiteY2"/>
                </a:cxn>
              </a:cxnLst>
              <a:rect l="l" t="t" r="r" b="b"/>
              <a:pathLst>
                <a:path w="176784" h="438912">
                  <a:moveTo>
                    <a:pt x="176784" y="438912"/>
                  </a:moveTo>
                  <a:lnTo>
                    <a:pt x="176784" y="182880"/>
                  </a:lnTo>
                  <a:lnTo>
                    <a:pt x="0" y="0"/>
                  </a:lnTo>
                </a:path>
              </a:pathLst>
            </a:custGeom>
            <a:noFill/>
            <a:ln w="10795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200" dirty="0"/>
            </a:p>
          </p:txBody>
        </p:sp>
        <p:sp>
          <p:nvSpPr>
            <p:cNvPr id="11" name="Freeform: Shape 10">
              <a:extLst>
                <a:ext uri="{FF2B5EF4-FFF2-40B4-BE49-F238E27FC236}">
                  <a16:creationId xmlns:a16="http://schemas.microsoft.com/office/drawing/2014/main" id="{24DBAA5A-F182-22CF-6964-5D986CB3BFCF}"/>
                </a:ext>
              </a:extLst>
            </p:cNvPr>
            <p:cNvSpPr/>
            <p:nvPr/>
          </p:nvSpPr>
          <p:spPr>
            <a:xfrm>
              <a:off x="4907098" y="2799790"/>
              <a:ext cx="472232" cy="880342"/>
            </a:xfrm>
            <a:custGeom>
              <a:avLst/>
              <a:gdLst>
                <a:gd name="connsiteX0" fmla="*/ 0 w 237744"/>
                <a:gd name="connsiteY0" fmla="*/ 420624 h 420624"/>
                <a:gd name="connsiteX1" fmla="*/ 0 w 237744"/>
                <a:gd name="connsiteY1" fmla="*/ 73152 h 420624"/>
                <a:gd name="connsiteX2" fmla="*/ 237744 w 237744"/>
                <a:gd name="connsiteY2" fmla="*/ 0 h 420624"/>
              </a:gdLst>
              <a:ahLst/>
              <a:cxnLst>
                <a:cxn ang="0">
                  <a:pos x="connsiteX0" y="connsiteY0"/>
                </a:cxn>
                <a:cxn ang="0">
                  <a:pos x="connsiteX1" y="connsiteY1"/>
                </a:cxn>
                <a:cxn ang="0">
                  <a:pos x="connsiteX2" y="connsiteY2"/>
                </a:cxn>
              </a:cxnLst>
              <a:rect l="l" t="t" r="r" b="b"/>
              <a:pathLst>
                <a:path w="237744" h="420624">
                  <a:moveTo>
                    <a:pt x="0" y="420624"/>
                  </a:moveTo>
                  <a:lnTo>
                    <a:pt x="0" y="73152"/>
                  </a:lnTo>
                  <a:lnTo>
                    <a:pt x="237744" y="0"/>
                  </a:lnTo>
                </a:path>
              </a:pathLst>
            </a:custGeom>
            <a:noFill/>
            <a:ln w="10795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200" dirty="0"/>
            </a:p>
          </p:txBody>
        </p:sp>
      </p:grpSp>
      <p:grpSp>
        <p:nvGrpSpPr>
          <p:cNvPr id="12" name="Group 11">
            <a:extLst>
              <a:ext uri="{FF2B5EF4-FFF2-40B4-BE49-F238E27FC236}">
                <a16:creationId xmlns:a16="http://schemas.microsoft.com/office/drawing/2014/main" id="{6B98B44C-ADF2-805F-6FE9-E6376DFFC300}"/>
              </a:ext>
            </a:extLst>
          </p:cNvPr>
          <p:cNvGrpSpPr/>
          <p:nvPr/>
        </p:nvGrpSpPr>
        <p:grpSpPr>
          <a:xfrm>
            <a:off x="357051" y="2108411"/>
            <a:ext cx="2225377" cy="2127414"/>
            <a:chOff x="6226767" y="4648061"/>
            <a:chExt cx="1142910" cy="1092598"/>
          </a:xfrm>
        </p:grpSpPr>
        <p:sp>
          <p:nvSpPr>
            <p:cNvPr id="13" name="Hexagon 12">
              <a:extLst>
                <a:ext uri="{FF2B5EF4-FFF2-40B4-BE49-F238E27FC236}">
                  <a16:creationId xmlns:a16="http://schemas.microsoft.com/office/drawing/2014/main" id="{B2A14ED0-C472-9F19-081C-54F77D9C5D71}"/>
                </a:ext>
              </a:extLst>
            </p:cNvPr>
            <p:cNvSpPr/>
            <p:nvPr/>
          </p:nvSpPr>
          <p:spPr>
            <a:xfrm rot="1782986">
              <a:off x="6226767" y="4648061"/>
              <a:ext cx="1142910" cy="985264"/>
            </a:xfrm>
            <a:prstGeom prst="hexagon">
              <a:avLst>
                <a:gd name="adj" fmla="val 28965"/>
                <a:gd name="vf" fmla="val 115470"/>
              </a:avLst>
            </a:prstGeom>
            <a:solidFill>
              <a:srgbClr val="95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14" name="Group 13">
              <a:extLst>
                <a:ext uri="{FF2B5EF4-FFF2-40B4-BE49-F238E27FC236}">
                  <a16:creationId xmlns:a16="http://schemas.microsoft.com/office/drawing/2014/main" id="{BEA721B3-0C35-8E54-3D6A-3029B073CFB4}"/>
                </a:ext>
              </a:extLst>
            </p:cNvPr>
            <p:cNvGrpSpPr/>
            <p:nvPr/>
          </p:nvGrpSpPr>
          <p:grpSpPr>
            <a:xfrm>
              <a:off x="6379479" y="4877978"/>
              <a:ext cx="683203" cy="862681"/>
              <a:chOff x="8610677" y="1949046"/>
              <a:chExt cx="1635723" cy="2065428"/>
            </a:xfrm>
            <a:solidFill>
              <a:schemeClr val="bg1"/>
            </a:solidFill>
          </p:grpSpPr>
          <p:grpSp>
            <p:nvGrpSpPr>
              <p:cNvPr id="15" name="Group 14">
                <a:extLst>
                  <a:ext uri="{FF2B5EF4-FFF2-40B4-BE49-F238E27FC236}">
                    <a16:creationId xmlns:a16="http://schemas.microsoft.com/office/drawing/2014/main" id="{30F224ED-6B25-9286-0B91-BB29AF5060C6}"/>
                  </a:ext>
                </a:extLst>
              </p:cNvPr>
              <p:cNvGrpSpPr/>
              <p:nvPr/>
            </p:nvGrpSpPr>
            <p:grpSpPr>
              <a:xfrm>
                <a:off x="9523345" y="1949046"/>
                <a:ext cx="723055" cy="2065428"/>
                <a:chOff x="2068313" y="2482622"/>
                <a:chExt cx="376359" cy="1075080"/>
              </a:xfrm>
              <a:grpFill/>
            </p:grpSpPr>
            <p:sp>
              <p:nvSpPr>
                <p:cNvPr id="23" name="Round Same Side Corner Rectangle 23">
                  <a:extLst>
                    <a:ext uri="{FF2B5EF4-FFF2-40B4-BE49-F238E27FC236}">
                      <a16:creationId xmlns:a16="http://schemas.microsoft.com/office/drawing/2014/main" id="{326CDAF9-F259-543B-4088-576322ECC967}"/>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Oval 23">
                  <a:extLst>
                    <a:ext uri="{FF2B5EF4-FFF2-40B4-BE49-F238E27FC236}">
                      <a16:creationId xmlns:a16="http://schemas.microsoft.com/office/drawing/2014/main" id="{1E6323B3-6847-A953-B86A-5BFC988F9455}"/>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6" name="Group 15">
                <a:extLst>
                  <a:ext uri="{FF2B5EF4-FFF2-40B4-BE49-F238E27FC236}">
                    <a16:creationId xmlns:a16="http://schemas.microsoft.com/office/drawing/2014/main" id="{42D4E443-5912-2D09-6A96-BD2738B697F0}"/>
                  </a:ext>
                </a:extLst>
              </p:cNvPr>
              <p:cNvGrpSpPr/>
              <p:nvPr/>
            </p:nvGrpSpPr>
            <p:grpSpPr>
              <a:xfrm rot="1340767">
                <a:off x="8610677" y="2757147"/>
                <a:ext cx="1143373" cy="765710"/>
                <a:chOff x="8638649" y="2848747"/>
                <a:chExt cx="1143373" cy="765710"/>
              </a:xfrm>
              <a:grpFill/>
            </p:grpSpPr>
            <p:grpSp>
              <p:nvGrpSpPr>
                <p:cNvPr id="17" name="Group 16">
                  <a:extLst>
                    <a:ext uri="{FF2B5EF4-FFF2-40B4-BE49-F238E27FC236}">
                      <a16:creationId xmlns:a16="http://schemas.microsoft.com/office/drawing/2014/main" id="{F6EA5345-5ECB-C489-A04E-93A617B31DB5}"/>
                    </a:ext>
                  </a:extLst>
                </p:cNvPr>
                <p:cNvGrpSpPr/>
                <p:nvPr/>
              </p:nvGrpSpPr>
              <p:grpSpPr>
                <a:xfrm>
                  <a:off x="9199056" y="3070836"/>
                  <a:ext cx="473281" cy="543621"/>
                  <a:chOff x="2968390" y="1782471"/>
                  <a:chExt cx="241654" cy="277569"/>
                </a:xfrm>
                <a:grpFill/>
              </p:grpSpPr>
              <p:sp>
                <p:nvSpPr>
                  <p:cNvPr id="21" name="Round Same Side Corner Rectangle 25">
                    <a:extLst>
                      <a:ext uri="{FF2B5EF4-FFF2-40B4-BE49-F238E27FC236}">
                        <a16:creationId xmlns:a16="http://schemas.microsoft.com/office/drawing/2014/main" id="{2E86B691-0962-03B9-47A2-185E25058B1E}"/>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2" name="Round Same Side Corner Rectangle 26">
                    <a:extLst>
                      <a:ext uri="{FF2B5EF4-FFF2-40B4-BE49-F238E27FC236}">
                        <a16:creationId xmlns:a16="http://schemas.microsoft.com/office/drawing/2014/main" id="{8036B625-52F8-8928-C0A3-4CD58DEAB0F6}"/>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8" name="Rectangle 17">
                  <a:extLst>
                    <a:ext uri="{FF2B5EF4-FFF2-40B4-BE49-F238E27FC236}">
                      <a16:creationId xmlns:a16="http://schemas.microsoft.com/office/drawing/2014/main" id="{AFEC6C72-40A2-7DBB-53D1-8342FCD70056}"/>
                    </a:ext>
                  </a:extLst>
                </p:cNvPr>
                <p:cNvSpPr/>
                <p:nvPr/>
              </p:nvSpPr>
              <p:spPr>
                <a:xfrm rot="18896039">
                  <a:off x="8941395" y="2835615"/>
                  <a:ext cx="89541" cy="695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9" name="Round Same Side Corner Rectangle 26">
                  <a:extLst>
                    <a:ext uri="{FF2B5EF4-FFF2-40B4-BE49-F238E27FC236}">
                      <a16:creationId xmlns:a16="http://schemas.microsoft.com/office/drawing/2014/main" id="{6F5CBE22-2580-518D-654D-8479B0689A16}"/>
                    </a:ext>
                  </a:extLst>
                </p:cNvPr>
                <p:cNvSpPr/>
                <p:nvPr/>
              </p:nvSpPr>
              <p:spPr>
                <a:xfrm rot="16535945">
                  <a:off x="9409026" y="2820208"/>
                  <a:ext cx="197815" cy="548177"/>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cxnSp>
              <p:nvCxnSpPr>
                <p:cNvPr id="20" name="Straight Arrow Connector 19">
                  <a:extLst>
                    <a:ext uri="{FF2B5EF4-FFF2-40B4-BE49-F238E27FC236}">
                      <a16:creationId xmlns:a16="http://schemas.microsoft.com/office/drawing/2014/main" id="{9056D489-2637-0664-118E-AC487EFBFB6C}"/>
                    </a:ext>
                  </a:extLst>
                </p:cNvPr>
                <p:cNvCxnSpPr>
                  <a:cxnSpLocks/>
                </p:cNvCxnSpPr>
                <p:nvPr/>
              </p:nvCxnSpPr>
              <p:spPr>
                <a:xfrm flipH="1">
                  <a:off x="9233205" y="2848747"/>
                  <a:ext cx="146520" cy="214069"/>
                </a:xfrm>
                <a:prstGeom prst="straightConnector1">
                  <a:avLst/>
                </a:prstGeom>
                <a:grp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9253129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D17912-3558-0E41-4F75-8B0CC12957E8}"/>
              </a:ext>
            </a:extLst>
          </p:cNvPr>
          <p:cNvSpPr txBox="1"/>
          <p:nvPr/>
        </p:nvSpPr>
        <p:spPr>
          <a:xfrm>
            <a:off x="1567786" y="1310779"/>
            <a:ext cx="4682543" cy="2262158"/>
          </a:xfrm>
          <a:prstGeom prst="rect">
            <a:avLst/>
          </a:prstGeom>
          <a:noFill/>
        </p:spPr>
        <p:txBody>
          <a:bodyPr wrap="square" rtlCol="0">
            <a:spAutoFit/>
          </a:bodyPr>
          <a:lstStyle/>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١</a:t>
            </a:r>
            <a:r>
              <a:rPr lang="en-US" sz="1100" b="1" dirty="0">
                <a:solidFill>
                  <a:schemeClr val="tx1"/>
                </a:solidFill>
                <a:latin typeface="Calibri"/>
                <a:ea typeface="Calibri"/>
                <a:cs typeface="Calibri"/>
                <a:sym typeface="Calibri"/>
              </a:rPr>
              <a:t>:</a:t>
            </a:r>
            <a:r>
              <a:rPr lang="ar-SA" sz="1100" b="1" dirty="0">
                <a:solidFill>
                  <a:schemeClr val="tx1"/>
                </a:solidFill>
                <a:latin typeface="Calibri"/>
                <a:ea typeface="Calibri"/>
                <a:cs typeface="Calibri"/>
                <a:sym typeface="Calibri"/>
              </a:rPr>
              <a:t>ا</a:t>
            </a:r>
            <a:r>
              <a:rPr lang="en-US" sz="1100" dirty="0">
                <a:solidFill>
                  <a:schemeClr val="tx1"/>
                </a:solidFill>
                <a:latin typeface="Calibri"/>
                <a:ea typeface="Calibri"/>
                <a:cs typeface="Calibri"/>
                <a:sym typeface="Calibri"/>
              </a:rPr>
              <a:t>فت</a:t>
            </a:r>
            <a:r>
              <a:rPr lang="ar-SA" sz="1100" dirty="0">
                <a:solidFill>
                  <a:schemeClr val="tx1"/>
                </a:solidFill>
                <a:latin typeface="Calibri"/>
                <a:ea typeface="Calibri"/>
                <a:cs typeface="Calibri"/>
                <a:sym typeface="Calibri"/>
              </a:rPr>
              <a:t>تا</a:t>
            </a:r>
            <a:r>
              <a:rPr lang="en-US" sz="1100" dirty="0">
                <a:solidFill>
                  <a:schemeClr val="tx1"/>
                </a:solidFill>
                <a:latin typeface="Calibri"/>
                <a:ea typeface="Calibri"/>
                <a:cs typeface="Calibri"/>
                <a:sym typeface="Calibri"/>
              </a:rPr>
              <a:t>ح الوحدة</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٢</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ما هو نظام حماية الطفل الرسمي</a:t>
            </a:r>
            <a:r>
              <a:rPr lang="ar-SA" sz="1100" dirty="0">
                <a:solidFill>
                  <a:schemeClr val="tx1"/>
                </a:solidFill>
                <a:latin typeface="Calibri"/>
                <a:ea typeface="Calibri"/>
                <a:cs typeface="Calibri"/>
                <a:sym typeface="Calibri"/>
              </a:rPr>
              <a:t> في السياق الخاص بي؟</a:t>
            </a:r>
            <a:r>
              <a:rPr lang="en-US" sz="1100" dirty="0">
                <a:solidFill>
                  <a:schemeClr val="tx1"/>
                </a:solidFill>
                <a:latin typeface="Calibri"/>
                <a:ea typeface="Calibri"/>
                <a:cs typeface="Calibri"/>
                <a:sym typeface="Calibri"/>
              </a:rPr>
              <a:t> </a:t>
            </a:r>
            <a:r>
              <a:rPr lang="en-GB" sz="1100"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في السياق الخاص بي؟ </a:t>
            </a:r>
            <a:endParaRPr lang="ar-SA" sz="1100"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endParaRP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٣</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ما هي مخاطر حماية الطفل الشائعة في السياق الخاص بي؟</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٤</a:t>
            </a:r>
            <a:r>
              <a:rPr lang="en-US" sz="1100" b="1" dirty="0">
                <a:solidFill>
                  <a:schemeClr val="tx1"/>
                </a:solidFill>
                <a:latin typeface="Calibri"/>
                <a:ea typeface="Calibri"/>
                <a:cs typeface="Calibri"/>
                <a:sym typeface="Calibri"/>
              </a:rPr>
              <a:t>:</a:t>
            </a:r>
            <a:r>
              <a:rPr lang="en-US" sz="1100" dirty="0">
                <a:solidFill>
                  <a:schemeClr val="tx1"/>
                </a:solidFill>
                <a:latin typeface="Calibri"/>
                <a:ea typeface="Calibri"/>
                <a:cs typeface="Calibri"/>
                <a:sym typeface="Calibri"/>
              </a:rPr>
              <a:t>كيف أقوم بتحليل المخاطر المعقدة لحماية الطفل و</a:t>
            </a:r>
            <a:r>
              <a:rPr lang="ar-SA" sz="1100" dirty="0">
                <a:solidFill>
                  <a:schemeClr val="tx1"/>
                </a:solidFill>
                <a:latin typeface="Calibri"/>
                <a:ea typeface="Calibri"/>
                <a:cs typeface="Calibri"/>
                <a:sym typeface="Calibri"/>
              </a:rPr>
              <a:t>إعطاء</a:t>
            </a:r>
            <a:r>
              <a:rPr lang="en-US" sz="1100" dirty="0">
                <a:solidFill>
                  <a:schemeClr val="tx1"/>
                </a:solidFill>
                <a:latin typeface="Calibri"/>
                <a:ea typeface="Calibri"/>
                <a:cs typeface="Calibri"/>
                <a:sym typeface="Calibri"/>
              </a:rPr>
              <a:t> </a:t>
            </a:r>
            <a:r>
              <a:rPr lang="ar-SA" sz="1100" dirty="0">
                <a:solidFill>
                  <a:schemeClr val="tx1"/>
                </a:solidFill>
                <a:latin typeface="Calibri"/>
                <a:ea typeface="Calibri"/>
                <a:cs typeface="Calibri"/>
                <a:sym typeface="Calibri"/>
              </a:rPr>
              <a:t>ال</a:t>
            </a:r>
            <a:r>
              <a:rPr lang="en-US" sz="1100" dirty="0">
                <a:solidFill>
                  <a:schemeClr val="tx1"/>
                </a:solidFill>
                <a:latin typeface="Calibri"/>
                <a:ea typeface="Calibri"/>
                <a:cs typeface="Calibri"/>
                <a:sym typeface="Calibri"/>
              </a:rPr>
              <a:t>أولوي</a:t>
            </a:r>
            <a:r>
              <a:rPr lang="ar-SA" sz="1100" dirty="0">
                <a:solidFill>
                  <a:schemeClr val="tx1"/>
                </a:solidFill>
                <a:latin typeface="Calibri"/>
                <a:ea typeface="Calibri"/>
                <a:cs typeface="Calibri"/>
                <a:sym typeface="Calibri"/>
              </a:rPr>
              <a:t>ة</a:t>
            </a:r>
            <a:r>
              <a:rPr lang="en-US" sz="1100" dirty="0">
                <a:solidFill>
                  <a:schemeClr val="tx1"/>
                </a:solidFill>
                <a:latin typeface="Calibri"/>
                <a:ea typeface="Calibri"/>
                <a:cs typeface="Calibri"/>
                <a:sym typeface="Calibri"/>
              </a:rPr>
              <a:t> </a:t>
            </a:r>
            <a:r>
              <a:rPr lang="ar-SA" sz="1100" dirty="0">
                <a:solidFill>
                  <a:schemeClr val="tx1"/>
                </a:solidFill>
                <a:latin typeface="Calibri"/>
                <a:ea typeface="Calibri"/>
                <a:cs typeface="Calibri"/>
                <a:sym typeface="Calibri"/>
              </a:rPr>
              <a:t>للا</a:t>
            </a:r>
            <a:r>
              <a:rPr lang="en-US" sz="1100" dirty="0">
                <a:solidFill>
                  <a:schemeClr val="tx1"/>
                </a:solidFill>
                <a:latin typeface="Calibri"/>
                <a:ea typeface="Calibri"/>
                <a:cs typeface="Calibri"/>
                <a:sym typeface="Calibri"/>
              </a:rPr>
              <a:t>حتياجات؟</a:t>
            </a:r>
          </a:p>
          <a:p>
            <a:pPr marL="0" marR="0" lvl="0" indent="0" algn="r" rtl="1">
              <a:spcBef>
                <a:spcPts val="0"/>
              </a:spcBef>
              <a:spcAft>
                <a:spcPts val="1800"/>
              </a:spcAft>
              <a:buNone/>
            </a:pPr>
            <a:r>
              <a:rPr lang="en-US" sz="1100" b="1" dirty="0">
                <a:latin typeface="Calibri"/>
                <a:ea typeface="Calibri"/>
                <a:cs typeface="Calibri"/>
                <a:sym typeface="Calibri"/>
              </a:rPr>
              <a:t>الجلسة </a:t>
            </a:r>
            <a:r>
              <a:rPr lang="ar-SA" sz="1100" b="1" dirty="0">
                <a:latin typeface="Calibri"/>
                <a:ea typeface="Calibri"/>
                <a:cs typeface="Calibri"/>
                <a:sym typeface="Calibri"/>
              </a:rPr>
              <a:t>٥</a:t>
            </a:r>
            <a:r>
              <a:rPr lang="en-US" sz="1100" b="1" dirty="0">
                <a:latin typeface="Calibri"/>
                <a:ea typeface="Calibri"/>
                <a:cs typeface="Calibri"/>
                <a:sym typeface="Calibri"/>
              </a:rPr>
              <a:t>:</a:t>
            </a:r>
            <a:r>
              <a:rPr lang="en-US" sz="1100" dirty="0">
                <a:solidFill>
                  <a:schemeClr val="tx1"/>
                </a:solidFill>
                <a:latin typeface="Calibri"/>
                <a:ea typeface="Calibri"/>
                <a:cs typeface="Calibri"/>
                <a:sym typeface="Calibri"/>
              </a:rPr>
              <a:t>كيف أ</a:t>
            </a:r>
            <a:r>
              <a:rPr lang="ar-SA" sz="1100" dirty="0">
                <a:solidFill>
                  <a:schemeClr val="tx1"/>
                </a:solidFill>
                <a:latin typeface="Calibri"/>
                <a:ea typeface="Calibri"/>
                <a:cs typeface="Calibri"/>
                <a:sym typeface="Calibri"/>
              </a:rPr>
              <a:t>قوم بت</a:t>
            </a:r>
            <a:r>
              <a:rPr lang="en-US" sz="1100" dirty="0">
                <a:solidFill>
                  <a:schemeClr val="tx1"/>
                </a:solidFill>
                <a:latin typeface="Calibri"/>
                <a:ea typeface="Calibri"/>
                <a:cs typeface="Calibri"/>
                <a:sym typeface="Calibri"/>
              </a:rPr>
              <a:t>خط</a:t>
            </a:r>
            <a:r>
              <a:rPr lang="ar-SA" sz="1100" dirty="0">
                <a:solidFill>
                  <a:schemeClr val="tx1"/>
                </a:solidFill>
                <a:latin typeface="Calibri"/>
                <a:ea typeface="Calibri"/>
                <a:cs typeface="Calibri"/>
                <a:sym typeface="Calibri"/>
              </a:rPr>
              <a:t>ي</a:t>
            </a:r>
            <a:r>
              <a:rPr lang="en-US" sz="1100" dirty="0">
                <a:solidFill>
                  <a:schemeClr val="tx1"/>
                </a:solidFill>
                <a:latin typeface="Calibri"/>
                <a:ea typeface="Calibri"/>
                <a:cs typeface="Calibri"/>
                <a:sym typeface="Calibri"/>
              </a:rPr>
              <a:t>ط و</a:t>
            </a:r>
            <a:r>
              <a:rPr lang="ar-SA" sz="1100" dirty="0">
                <a:solidFill>
                  <a:schemeClr val="tx1"/>
                </a:solidFill>
                <a:latin typeface="Calibri"/>
                <a:ea typeface="Calibri"/>
                <a:cs typeface="Calibri"/>
                <a:sym typeface="Calibri"/>
              </a:rPr>
              <a:t>إدارة</a:t>
            </a:r>
            <a:r>
              <a:rPr lang="en-US" sz="1100" dirty="0">
                <a:solidFill>
                  <a:schemeClr val="tx1"/>
                </a:solidFill>
                <a:latin typeface="Calibri"/>
                <a:ea typeface="Calibri"/>
                <a:cs typeface="Calibri"/>
                <a:sym typeface="Calibri"/>
              </a:rPr>
              <a:t> ع</a:t>
            </a:r>
            <a:r>
              <a:rPr lang="ar-SA" sz="1100" dirty="0">
                <a:latin typeface="Calibri"/>
                <a:ea typeface="Calibri"/>
                <a:cs typeface="Calibri"/>
                <a:sym typeface="Calibri"/>
              </a:rPr>
              <a:t>دد الحالات</a:t>
            </a:r>
            <a:r>
              <a:rPr lang="en-US" sz="1100" dirty="0">
                <a:solidFill>
                  <a:schemeClr val="tx1"/>
                </a:solidFill>
                <a:latin typeface="Calibri"/>
                <a:ea typeface="Calibri"/>
                <a:cs typeface="Calibri"/>
                <a:sym typeface="Calibri"/>
              </a:rPr>
              <a:t> الخاصة بي؟</a:t>
            </a:r>
          </a:p>
          <a:p>
            <a:pPr marL="0" marR="0" lvl="0" indent="0" algn="r" rtl="1">
              <a:spcBef>
                <a:spcPts val="0"/>
              </a:spcBef>
              <a:spcAft>
                <a:spcPts val="1800"/>
              </a:spcAft>
              <a:buNone/>
            </a:pPr>
            <a:r>
              <a:rPr lang="en-US" sz="1100" b="1" dirty="0">
                <a:solidFill>
                  <a:schemeClr val="tx1"/>
                </a:solidFill>
                <a:latin typeface="Calibri"/>
                <a:ea typeface="Calibri"/>
                <a:cs typeface="Calibri"/>
                <a:sym typeface="Calibri"/>
              </a:rPr>
              <a:t>الجلسة </a:t>
            </a:r>
            <a:r>
              <a:rPr lang="ar-SA" sz="1100" b="1" dirty="0">
                <a:solidFill>
                  <a:schemeClr val="tx1"/>
                </a:solidFill>
                <a:latin typeface="Calibri"/>
                <a:ea typeface="Calibri"/>
                <a:cs typeface="Calibri"/>
                <a:sym typeface="Calibri"/>
              </a:rPr>
              <a:t>٦</a:t>
            </a:r>
            <a:r>
              <a:rPr lang="ar-SA" sz="1100" b="1" dirty="0">
                <a:latin typeface="Calibri"/>
                <a:ea typeface="Calibri"/>
                <a:cs typeface="Calibri"/>
                <a:sym typeface="Calibri"/>
              </a:rPr>
              <a:t>:</a:t>
            </a:r>
            <a:r>
              <a:rPr lang="en-US" sz="1100" dirty="0">
                <a:solidFill>
                  <a:schemeClr val="tx1"/>
                </a:solidFill>
                <a:latin typeface="Calibri"/>
                <a:ea typeface="Calibri"/>
                <a:cs typeface="Calibri"/>
                <a:sym typeface="Calibri"/>
              </a:rPr>
              <a:t> إغلاق</a:t>
            </a:r>
            <a:r>
              <a:rPr lang="ar-SA" sz="1100" dirty="0">
                <a:solidFill>
                  <a:schemeClr val="tx1"/>
                </a:solidFill>
                <a:latin typeface="Calibri"/>
                <a:ea typeface="Calibri"/>
                <a:cs typeface="Calibri"/>
                <a:sym typeface="Calibri"/>
              </a:rPr>
              <a:t> الرحدة</a:t>
            </a:r>
            <a:endParaRPr lang="en-US" sz="1100" dirty="0">
              <a:solidFill>
                <a:schemeClr val="tx1"/>
              </a:solidFill>
              <a:latin typeface="Calibri"/>
              <a:ea typeface="Calibri"/>
              <a:cs typeface="Calibri"/>
              <a:sym typeface="Calibri"/>
            </a:endParaRPr>
          </a:p>
        </p:txBody>
      </p:sp>
      <p:sp>
        <p:nvSpPr>
          <p:cNvPr id="4" name="TextBox 3">
            <a:extLst>
              <a:ext uri="{FF2B5EF4-FFF2-40B4-BE49-F238E27FC236}">
                <a16:creationId xmlns:a16="http://schemas.microsoft.com/office/drawing/2014/main" id="{62FF34A7-F989-434E-5C77-F6BA537E1239}"/>
              </a:ext>
            </a:extLst>
          </p:cNvPr>
          <p:cNvSpPr txBox="1"/>
          <p:nvPr/>
        </p:nvSpPr>
        <p:spPr>
          <a:xfrm>
            <a:off x="1064660" y="1310779"/>
            <a:ext cx="503127" cy="2262158"/>
          </a:xfrm>
          <a:prstGeom prst="rect">
            <a:avLst/>
          </a:prstGeom>
          <a:noFill/>
        </p:spPr>
        <p:txBody>
          <a:bodyPr wrap="square" rtlCol="0">
            <a:spAutoFit/>
          </a:bodyPr>
          <a:lstStyle/>
          <a:p>
            <a:pPr algn="r" rtl="1">
              <a:spcAft>
                <a:spcPts val="1800"/>
              </a:spcAft>
            </a:pPr>
            <a:r>
              <a:rPr lang="ar-SA" sz="1100" dirty="0">
                <a:solidFill>
                  <a:schemeClr val="tx1"/>
                </a:solidFill>
                <a:latin typeface="+mn-lt"/>
              </a:rPr>
              <a:t>٦٩</a:t>
            </a:r>
            <a:endParaRPr lang="en-US" sz="1100" dirty="0">
              <a:solidFill>
                <a:schemeClr val="tx1"/>
              </a:solidFill>
              <a:latin typeface="+mn-lt"/>
            </a:endParaRPr>
          </a:p>
          <a:p>
            <a:pPr algn="r" rtl="1">
              <a:spcAft>
                <a:spcPts val="1800"/>
              </a:spcAft>
            </a:pPr>
            <a:r>
              <a:rPr lang="ar-SA" sz="1100" dirty="0"/>
              <a:t>٧٠</a:t>
            </a:r>
            <a:endParaRPr lang="en-US" sz="1100" dirty="0"/>
          </a:p>
          <a:p>
            <a:pPr algn="r" rtl="1">
              <a:spcAft>
                <a:spcPts val="1800"/>
              </a:spcAft>
            </a:pPr>
            <a:r>
              <a:rPr lang="ar-SA" sz="1100" dirty="0"/>
              <a:t>٧١</a:t>
            </a:r>
            <a:endParaRPr lang="en-US" sz="1100" dirty="0"/>
          </a:p>
          <a:p>
            <a:pPr algn="r" rtl="1">
              <a:spcAft>
                <a:spcPts val="1800"/>
              </a:spcAft>
            </a:pPr>
            <a:r>
              <a:rPr lang="ar-SA" sz="1100" dirty="0"/>
              <a:t>٧٣</a:t>
            </a:r>
            <a:endParaRPr lang="en-US" sz="1100" dirty="0"/>
          </a:p>
          <a:p>
            <a:pPr algn="r" rtl="1">
              <a:spcAft>
                <a:spcPts val="1800"/>
              </a:spcAft>
            </a:pPr>
            <a:r>
              <a:rPr lang="ar-SA" sz="1100" dirty="0"/>
              <a:t>٧٧</a:t>
            </a:r>
            <a:endParaRPr lang="en-US" sz="1100" dirty="0"/>
          </a:p>
          <a:p>
            <a:pPr algn="r" rtl="1">
              <a:spcAft>
                <a:spcPts val="1800"/>
              </a:spcAft>
            </a:pPr>
            <a:r>
              <a:rPr lang="ar-SA" sz="1100" dirty="0"/>
              <a:t>٨١</a:t>
            </a:r>
            <a:endParaRPr lang="en-US" sz="1100" dirty="0"/>
          </a:p>
        </p:txBody>
      </p:sp>
      <p:sp>
        <p:nvSpPr>
          <p:cNvPr id="5" name="TextBox 4">
            <a:extLst>
              <a:ext uri="{FF2B5EF4-FFF2-40B4-BE49-F238E27FC236}">
                <a16:creationId xmlns:a16="http://schemas.microsoft.com/office/drawing/2014/main" id="{A8D3C8CB-D22F-B7DA-995A-195A742A764D}"/>
              </a:ext>
            </a:extLst>
          </p:cNvPr>
          <p:cNvSpPr txBox="1"/>
          <p:nvPr/>
        </p:nvSpPr>
        <p:spPr>
          <a:xfrm>
            <a:off x="996287" y="713169"/>
            <a:ext cx="3807163"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954D84"/>
                </a:highlight>
                <a:latin typeface="Calibri"/>
                <a:ea typeface="Calibri"/>
                <a:cs typeface="Calibri"/>
                <a:sym typeface="Calibri"/>
              </a:rPr>
              <a:t>جدول المحتويات</a:t>
            </a:r>
          </a:p>
        </p:txBody>
      </p:sp>
      <p:sp>
        <p:nvSpPr>
          <p:cNvPr id="6" name="Hexagon 5">
            <a:extLst>
              <a:ext uri="{FF2B5EF4-FFF2-40B4-BE49-F238E27FC236}">
                <a16:creationId xmlns:a16="http://schemas.microsoft.com/office/drawing/2014/main" id="{67A1E747-0CEF-1F8B-0AFD-472178957844}"/>
              </a:ext>
            </a:extLst>
          </p:cNvPr>
          <p:cNvSpPr/>
          <p:nvPr/>
        </p:nvSpPr>
        <p:spPr>
          <a:xfrm rot="1782986">
            <a:off x="286724" y="30111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Hexagon 6">
            <a:extLst>
              <a:ext uri="{FF2B5EF4-FFF2-40B4-BE49-F238E27FC236}">
                <a16:creationId xmlns:a16="http://schemas.microsoft.com/office/drawing/2014/main" id="{15BFF826-9E16-D95C-C0B2-B47E539F9E27}"/>
              </a:ext>
            </a:extLst>
          </p:cNvPr>
          <p:cNvSpPr/>
          <p:nvPr/>
        </p:nvSpPr>
        <p:spPr>
          <a:xfrm rot="1782986">
            <a:off x="286724" y="76395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Hexagon 7">
            <a:extLst>
              <a:ext uri="{FF2B5EF4-FFF2-40B4-BE49-F238E27FC236}">
                <a16:creationId xmlns:a16="http://schemas.microsoft.com/office/drawing/2014/main" id="{89DD4E28-AC03-AE31-5C24-6CF9797954AA}"/>
              </a:ext>
            </a:extLst>
          </p:cNvPr>
          <p:cNvSpPr/>
          <p:nvPr/>
        </p:nvSpPr>
        <p:spPr>
          <a:xfrm rot="1782986">
            <a:off x="286724" y="122680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CB3C75F4-E232-18D9-1542-5553C4D837E2}"/>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Hexagon 9">
            <a:extLst>
              <a:ext uri="{FF2B5EF4-FFF2-40B4-BE49-F238E27FC236}">
                <a16:creationId xmlns:a16="http://schemas.microsoft.com/office/drawing/2014/main" id="{6053D274-3AC8-313F-AEB2-93C8B941842B}"/>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25" name="Group 24">
            <a:extLst>
              <a:ext uri="{FF2B5EF4-FFF2-40B4-BE49-F238E27FC236}">
                <a16:creationId xmlns:a16="http://schemas.microsoft.com/office/drawing/2014/main" id="{4AFBF328-8AD5-DA85-AA5D-D11A69D3577E}"/>
              </a:ext>
            </a:extLst>
          </p:cNvPr>
          <p:cNvGrpSpPr/>
          <p:nvPr/>
        </p:nvGrpSpPr>
        <p:grpSpPr>
          <a:xfrm>
            <a:off x="4642085" y="7537760"/>
            <a:ext cx="1301811" cy="1643797"/>
            <a:chOff x="8610677" y="1949046"/>
            <a:chExt cx="1635723" cy="2065428"/>
          </a:xfrm>
          <a:solidFill>
            <a:schemeClr val="accent1">
              <a:lumMod val="20000"/>
              <a:lumOff val="80000"/>
            </a:schemeClr>
          </a:solidFill>
        </p:grpSpPr>
        <p:grpSp>
          <p:nvGrpSpPr>
            <p:cNvPr id="26" name="Group 25">
              <a:extLst>
                <a:ext uri="{FF2B5EF4-FFF2-40B4-BE49-F238E27FC236}">
                  <a16:creationId xmlns:a16="http://schemas.microsoft.com/office/drawing/2014/main" id="{61FFE5A3-9656-B9CC-1358-4E2F23BA63C6}"/>
                </a:ext>
              </a:extLst>
            </p:cNvPr>
            <p:cNvGrpSpPr/>
            <p:nvPr/>
          </p:nvGrpSpPr>
          <p:grpSpPr>
            <a:xfrm>
              <a:off x="9523345" y="1949046"/>
              <a:ext cx="723055" cy="2065428"/>
              <a:chOff x="2068313" y="2482622"/>
              <a:chExt cx="376359" cy="1075080"/>
            </a:xfrm>
            <a:grpFill/>
          </p:grpSpPr>
          <p:sp>
            <p:nvSpPr>
              <p:cNvPr id="36" name="Round Same Side Corner Rectangle 23">
                <a:extLst>
                  <a:ext uri="{FF2B5EF4-FFF2-40B4-BE49-F238E27FC236}">
                    <a16:creationId xmlns:a16="http://schemas.microsoft.com/office/drawing/2014/main" id="{8368F6A8-5B4A-2230-8BE6-9D357B5D7532}"/>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7" name="Oval 36">
                <a:extLst>
                  <a:ext uri="{FF2B5EF4-FFF2-40B4-BE49-F238E27FC236}">
                    <a16:creationId xmlns:a16="http://schemas.microsoft.com/office/drawing/2014/main" id="{024BF154-F803-59C5-ACB8-C44638534627}"/>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27" name="Group 26">
              <a:extLst>
                <a:ext uri="{FF2B5EF4-FFF2-40B4-BE49-F238E27FC236}">
                  <a16:creationId xmlns:a16="http://schemas.microsoft.com/office/drawing/2014/main" id="{942D96D2-8796-25B2-F4F1-64E460DC2043}"/>
                </a:ext>
              </a:extLst>
            </p:cNvPr>
            <p:cNvGrpSpPr/>
            <p:nvPr/>
          </p:nvGrpSpPr>
          <p:grpSpPr>
            <a:xfrm rot="1340767">
              <a:off x="8610677" y="2757147"/>
              <a:ext cx="1143373" cy="765710"/>
              <a:chOff x="8638649" y="2848747"/>
              <a:chExt cx="1143373" cy="765710"/>
            </a:xfrm>
            <a:grpFill/>
          </p:grpSpPr>
          <p:grpSp>
            <p:nvGrpSpPr>
              <p:cNvPr id="28" name="Group 27">
                <a:extLst>
                  <a:ext uri="{FF2B5EF4-FFF2-40B4-BE49-F238E27FC236}">
                    <a16:creationId xmlns:a16="http://schemas.microsoft.com/office/drawing/2014/main" id="{6F7C4CB3-12BE-F979-BCF2-9316845F5B57}"/>
                  </a:ext>
                </a:extLst>
              </p:cNvPr>
              <p:cNvGrpSpPr/>
              <p:nvPr/>
            </p:nvGrpSpPr>
            <p:grpSpPr>
              <a:xfrm>
                <a:off x="9199056" y="3070836"/>
                <a:ext cx="473281" cy="543621"/>
                <a:chOff x="2968390" y="1782471"/>
                <a:chExt cx="241654" cy="277569"/>
              </a:xfrm>
              <a:grpFill/>
            </p:grpSpPr>
            <p:sp>
              <p:nvSpPr>
                <p:cNvPr id="34" name="Round Same Side Corner Rectangle 25">
                  <a:extLst>
                    <a:ext uri="{FF2B5EF4-FFF2-40B4-BE49-F238E27FC236}">
                      <a16:creationId xmlns:a16="http://schemas.microsoft.com/office/drawing/2014/main" id="{2A1987A9-9A69-831F-6974-4FBA3212098F}"/>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5" name="Round Same Side Corner Rectangle 26">
                  <a:extLst>
                    <a:ext uri="{FF2B5EF4-FFF2-40B4-BE49-F238E27FC236}">
                      <a16:creationId xmlns:a16="http://schemas.microsoft.com/office/drawing/2014/main" id="{997F4CC2-0C43-1F9F-6E12-1AE114556CD7}"/>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29" name="Rectangle 28">
                <a:extLst>
                  <a:ext uri="{FF2B5EF4-FFF2-40B4-BE49-F238E27FC236}">
                    <a16:creationId xmlns:a16="http://schemas.microsoft.com/office/drawing/2014/main" id="{4B641900-631F-F36A-AF18-DBFF5C75C765}"/>
                  </a:ext>
                </a:extLst>
              </p:cNvPr>
              <p:cNvSpPr/>
              <p:nvPr/>
            </p:nvSpPr>
            <p:spPr>
              <a:xfrm rot="18896039">
                <a:off x="8941395" y="2835615"/>
                <a:ext cx="89541" cy="695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0" name="Round Same Side Corner Rectangle 26">
                <a:extLst>
                  <a:ext uri="{FF2B5EF4-FFF2-40B4-BE49-F238E27FC236}">
                    <a16:creationId xmlns:a16="http://schemas.microsoft.com/office/drawing/2014/main" id="{772EE736-11DF-2088-0B32-E83C4E969F9F}"/>
                  </a:ext>
                </a:extLst>
              </p:cNvPr>
              <p:cNvSpPr/>
              <p:nvPr/>
            </p:nvSpPr>
            <p:spPr>
              <a:xfrm rot="16535945">
                <a:off x="9409026" y="2820208"/>
                <a:ext cx="197815" cy="548177"/>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cxnSp>
            <p:nvCxnSpPr>
              <p:cNvPr id="33" name="Straight Arrow Connector 32">
                <a:extLst>
                  <a:ext uri="{FF2B5EF4-FFF2-40B4-BE49-F238E27FC236}">
                    <a16:creationId xmlns:a16="http://schemas.microsoft.com/office/drawing/2014/main" id="{3B616FC7-6BB8-E766-DDDC-52F569EC78B7}"/>
                  </a:ext>
                </a:extLst>
              </p:cNvPr>
              <p:cNvCxnSpPr>
                <a:cxnSpLocks/>
              </p:cNvCxnSpPr>
              <p:nvPr/>
            </p:nvCxnSpPr>
            <p:spPr>
              <a:xfrm flipH="1">
                <a:off x="9233205" y="2848747"/>
                <a:ext cx="146520" cy="214069"/>
              </a:xfrm>
              <a:prstGeom prst="straightConnector1">
                <a:avLst/>
              </a:prstGeom>
              <a:grpFill/>
              <a:ln w="28575">
                <a:solidFill>
                  <a:schemeClr val="accent1">
                    <a:lumMod val="20000"/>
                    <a:lumOff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38" name="Hexagon 37">
            <a:extLst>
              <a:ext uri="{FF2B5EF4-FFF2-40B4-BE49-F238E27FC236}">
                <a16:creationId xmlns:a16="http://schemas.microsoft.com/office/drawing/2014/main" id="{E3B57A3B-9C61-8CDF-0FA3-EEDA85401D31}"/>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2077486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90B48A-BFFA-65C1-ADFD-FCE9465A5BC3}"/>
              </a:ext>
            </a:extLst>
          </p:cNvPr>
          <p:cNvSpPr txBox="1"/>
          <p:nvPr/>
        </p:nvSpPr>
        <p:spPr>
          <a:xfrm>
            <a:off x="1290569" y="1241681"/>
            <a:ext cx="4665478" cy="307777"/>
          </a:xfrm>
          <a:prstGeom prst="rect">
            <a:avLst/>
          </a:prstGeom>
          <a:noFill/>
        </p:spPr>
        <p:txBody>
          <a:bodyPr wrap="square" rtlCol="0">
            <a:spAutoFit/>
          </a:bodyPr>
          <a:lstStyle/>
          <a:p>
            <a:pPr algn="r" rtl="1"/>
            <a:r>
              <a:rPr lang="en-US" sz="1400" b="1" dirty="0">
                <a:latin typeface="Calibri" panose="020F0502020204030204" pitchFamily="34" charset="0"/>
                <a:cs typeface="Calibri" panose="020F0502020204030204" pitchFamily="34" charset="0"/>
              </a:rPr>
              <a:t>هدف الوحدة</a:t>
            </a:r>
            <a:endParaRPr lang="en-US" sz="1400" b="1" spc="300" dirty="0">
              <a:solidFill>
                <a:schemeClr val="tx1"/>
              </a:solidFill>
            </a:endParaRPr>
          </a:p>
        </p:txBody>
      </p:sp>
      <p:sp>
        <p:nvSpPr>
          <p:cNvPr id="3" name="TextBox 2">
            <a:extLst>
              <a:ext uri="{FF2B5EF4-FFF2-40B4-BE49-F238E27FC236}">
                <a16:creationId xmlns:a16="http://schemas.microsoft.com/office/drawing/2014/main" id="{1F3675A2-346D-0A11-5C15-D3F87DFC77C9}"/>
              </a:ext>
            </a:extLst>
          </p:cNvPr>
          <p:cNvSpPr txBox="1"/>
          <p:nvPr/>
        </p:nvSpPr>
        <p:spPr>
          <a:xfrm>
            <a:off x="996287" y="713169"/>
            <a:ext cx="4070620" cy="338554"/>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954D84"/>
                </a:highlight>
                <a:latin typeface="Calibri"/>
                <a:ea typeface="Calibri"/>
                <a:cs typeface="Calibri"/>
                <a:sym typeface="Calibri"/>
              </a:rPr>
              <a:t>الجلسة </a:t>
            </a:r>
            <a:r>
              <a:rPr lang="ar-SA" sz="1600" b="1" spc="300" dirty="0">
                <a:solidFill>
                  <a:schemeClr val="bg1"/>
                </a:solidFill>
                <a:highlight>
                  <a:srgbClr val="954D84"/>
                </a:highlight>
                <a:latin typeface="Calibri"/>
                <a:ea typeface="Calibri"/>
                <a:cs typeface="Calibri"/>
                <a:sym typeface="Calibri"/>
              </a:rPr>
              <a:t>١</a:t>
            </a:r>
            <a:r>
              <a:rPr lang="en-US" sz="1600" b="1" spc="300" dirty="0">
                <a:solidFill>
                  <a:schemeClr val="bg1"/>
                </a:solidFill>
                <a:highlight>
                  <a:srgbClr val="954D84"/>
                </a:highlight>
                <a:latin typeface="Calibri"/>
                <a:ea typeface="Calibri"/>
                <a:cs typeface="Calibri"/>
                <a:sym typeface="Calibri"/>
              </a:rPr>
              <a:t>: </a:t>
            </a:r>
            <a:r>
              <a:rPr lang="ar-SA" sz="1600" b="1" spc="300" dirty="0">
                <a:solidFill>
                  <a:schemeClr val="bg1"/>
                </a:solidFill>
                <a:highlight>
                  <a:srgbClr val="954D84"/>
                </a:highlight>
                <a:latin typeface="Calibri"/>
                <a:ea typeface="Calibri"/>
                <a:cs typeface="Calibri"/>
                <a:sym typeface="Calibri"/>
              </a:rPr>
              <a:t>ا</a:t>
            </a:r>
            <a:r>
              <a:rPr lang="en-US" sz="1600" b="1" spc="300" dirty="0">
                <a:solidFill>
                  <a:schemeClr val="bg1"/>
                </a:solidFill>
                <a:highlight>
                  <a:srgbClr val="954D84"/>
                </a:highlight>
                <a:latin typeface="Calibri"/>
                <a:ea typeface="Calibri"/>
                <a:cs typeface="Calibri"/>
                <a:sym typeface="Calibri"/>
              </a:rPr>
              <a:t>فت</a:t>
            </a:r>
            <a:r>
              <a:rPr lang="ar-SA" sz="1600" b="1" spc="300" dirty="0">
                <a:solidFill>
                  <a:schemeClr val="bg1"/>
                </a:solidFill>
                <a:highlight>
                  <a:srgbClr val="954D84"/>
                </a:highlight>
                <a:latin typeface="Calibri"/>
                <a:ea typeface="Calibri"/>
                <a:cs typeface="Calibri"/>
                <a:sym typeface="Calibri"/>
              </a:rPr>
              <a:t>تا</a:t>
            </a:r>
            <a:r>
              <a:rPr lang="en-US" sz="1600" b="1" spc="300" dirty="0">
                <a:solidFill>
                  <a:schemeClr val="bg1"/>
                </a:solidFill>
                <a:highlight>
                  <a:srgbClr val="954D84"/>
                </a:highlight>
                <a:latin typeface="Calibri"/>
                <a:ea typeface="Calibri"/>
                <a:cs typeface="Calibri"/>
                <a:sym typeface="Calibri"/>
              </a:rPr>
              <a:t>ح الوحدة</a:t>
            </a:r>
          </a:p>
        </p:txBody>
      </p:sp>
      <p:sp>
        <p:nvSpPr>
          <p:cNvPr id="4" name="TextBox 3">
            <a:extLst>
              <a:ext uri="{FF2B5EF4-FFF2-40B4-BE49-F238E27FC236}">
                <a16:creationId xmlns:a16="http://schemas.microsoft.com/office/drawing/2014/main" id="{037301B4-70B2-0B8C-61D3-91A3CB1012F5}"/>
              </a:ext>
            </a:extLst>
          </p:cNvPr>
          <p:cNvSpPr txBox="1"/>
          <p:nvPr/>
        </p:nvSpPr>
        <p:spPr>
          <a:xfrm>
            <a:off x="996287" y="1599327"/>
            <a:ext cx="5254042" cy="430887"/>
          </a:xfrm>
          <a:prstGeom prst="rect">
            <a:avLst/>
          </a:prstGeom>
          <a:noFill/>
        </p:spPr>
        <p:txBody>
          <a:bodyPr wrap="square" rtlCol="0">
            <a:spAutoFit/>
          </a:bodyPr>
          <a:lstStyle/>
          <a:p>
            <a:pPr marL="0" marR="0" lvl="0" indent="0" algn="r" rtl="1">
              <a:lnSpc>
                <a:spcPct val="100000"/>
              </a:lnSpc>
              <a:spcBef>
                <a:spcPts val="0"/>
              </a:spcBef>
              <a:spcAft>
                <a:spcPts val="0"/>
              </a:spcAft>
              <a:buNone/>
            </a:pPr>
            <a:r>
              <a:rPr lang="ar-SA" sz="1100" i="0" u="none" strike="noStrike" cap="none" dirty="0">
                <a:latin typeface="Calibri" panose="020F0502020204030204" pitchFamily="34" charset="0"/>
                <a:ea typeface="Helvetica Neue"/>
                <a:cs typeface="Calibri" panose="020F0502020204030204" pitchFamily="34" charset="0"/>
                <a:sym typeface="Helvetica Neue"/>
              </a:rPr>
              <a:t>لتعزيز فهم المشاركين للمعرفة والمواقف والقيم والمهارات التقنية والمنهجية المختلفة التي يجب اكتسابها لدعم الأطفال والأسر التي تواجه مخاوف تتعلق بالحماية بشكل مناسب</a:t>
            </a:r>
            <a:r>
              <a:rPr lang="ar-SA" sz="800" i="0" u="none" strike="noStrike" cap="none" dirty="0">
                <a:latin typeface="Calibri" panose="020F0502020204030204" pitchFamily="34" charset="0"/>
                <a:ea typeface="Arial"/>
                <a:cs typeface="Calibri" panose="020F0502020204030204" pitchFamily="34" charset="0"/>
                <a:sym typeface="Arial"/>
              </a:rPr>
              <a:t>.</a:t>
            </a:r>
            <a:endParaRPr lang="ar-SA" sz="11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0AE2086-E2E1-10FB-2989-DD91FF390CD1}"/>
              </a:ext>
            </a:extLst>
          </p:cNvPr>
          <p:cNvSpPr txBox="1"/>
          <p:nvPr/>
        </p:nvSpPr>
        <p:spPr>
          <a:xfrm>
            <a:off x="996287" y="2457543"/>
            <a:ext cx="5254042" cy="307777"/>
          </a:xfrm>
          <a:prstGeom prst="rect">
            <a:avLst/>
          </a:prstGeom>
          <a:noFill/>
        </p:spPr>
        <p:txBody>
          <a:bodyPr wrap="square" rtlCol="0">
            <a:spAutoFit/>
          </a:bodyPr>
          <a:lstStyle/>
          <a:p>
            <a:pPr algn="r" rtl="1"/>
            <a:r>
              <a:rPr lang="en-GB" sz="1400" b="1" dirty="0">
                <a:latin typeface="Calibri" panose="020F0502020204030204" pitchFamily="34" charset="0"/>
                <a:cs typeface="Calibri" panose="020F0502020204030204" pitchFamily="34" charset="0"/>
                <a:sym typeface="Arial"/>
              </a:rPr>
              <a:t>أهداف التعلم</a:t>
            </a:r>
            <a:endParaRPr lang="en-US" sz="1400" b="1" spc="300" dirty="0">
              <a:solidFill>
                <a:schemeClr val="tx1"/>
              </a:solidFill>
            </a:endParaRPr>
          </a:p>
        </p:txBody>
      </p:sp>
      <p:sp>
        <p:nvSpPr>
          <p:cNvPr id="6" name="TextBox 5">
            <a:extLst>
              <a:ext uri="{FF2B5EF4-FFF2-40B4-BE49-F238E27FC236}">
                <a16:creationId xmlns:a16="http://schemas.microsoft.com/office/drawing/2014/main" id="{06CC76B3-8E6F-9EAE-0F4E-E25BD84F7190}"/>
              </a:ext>
            </a:extLst>
          </p:cNvPr>
          <p:cNvSpPr txBox="1"/>
          <p:nvPr/>
        </p:nvSpPr>
        <p:spPr>
          <a:xfrm>
            <a:off x="1675087" y="3041025"/>
            <a:ext cx="4575242" cy="1277273"/>
          </a:xfrm>
          <a:prstGeom prst="rect">
            <a:avLst/>
          </a:prstGeom>
          <a:noFill/>
        </p:spPr>
        <p:txBody>
          <a:bodyPr wrap="square" rtlCol="0">
            <a:spAutoFit/>
          </a:bodyPr>
          <a:lstStyle/>
          <a:p>
            <a:pPr marL="0" marR="0" lvl="0" indent="0" algn="r" rtl="1">
              <a:spcBef>
                <a:spcPts val="0"/>
              </a:spcBef>
              <a:spcAft>
                <a:spcPts val="0"/>
              </a:spcAft>
              <a:buNone/>
            </a:pPr>
            <a:r>
              <a:rPr lang="en-US" sz="1100" dirty="0">
                <a:solidFill>
                  <a:schemeClr val="tx1"/>
                </a:solidFill>
                <a:latin typeface="Calibri" panose="020F0502020204030204" pitchFamily="34" charset="0"/>
                <a:ea typeface="Arial"/>
                <a:cs typeface="Calibri" panose="020F0502020204030204" pitchFamily="34" charset="0"/>
                <a:sym typeface="Arial"/>
              </a:rPr>
              <a:t>شرح العناصر الرسمية وغير الرسمية لنظام حماية الطفل</a:t>
            </a:r>
          </a:p>
          <a:p>
            <a:pPr marL="0" marR="0" lvl="0" indent="0" algn="r" rtl="1">
              <a:spcBef>
                <a:spcPts val="0"/>
              </a:spcBef>
              <a:spcAft>
                <a:spcPts val="0"/>
              </a:spcAft>
              <a:buNone/>
            </a:pPr>
            <a:endParaRPr lang="en-US" sz="1100" dirty="0">
              <a:solidFill>
                <a:schemeClr val="tx1"/>
              </a:solidFill>
              <a:latin typeface="+mn-lt"/>
              <a:ea typeface="Arial"/>
              <a:cs typeface="Arial"/>
              <a:sym typeface="Arial"/>
            </a:endParaRPr>
          </a:p>
          <a:p>
            <a:pPr algn="r" rtl="1"/>
            <a:r>
              <a:rPr lang="ar-SA" sz="1100" dirty="0">
                <a:solidFill>
                  <a:schemeClr val="dk1"/>
                </a:solidFill>
                <a:latin typeface="Calibri" panose="020F0502020204030204" pitchFamily="34" charset="0"/>
                <a:cs typeface="Calibri" panose="020F0502020204030204" pitchFamily="34" charset="0"/>
                <a:sym typeface="Helvetica Neue"/>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1"/>
                  </a:ext>
                </a:extLst>
              </a:rPr>
              <a:t>ت</a:t>
            </a:r>
            <a:r>
              <a:rPr lang="en-GB" sz="1100" dirty="0">
                <a:solidFill>
                  <a:schemeClr val="dk1"/>
                </a:solidFill>
                <a:latin typeface="Calibri" panose="020F0502020204030204" pitchFamily="34" charset="0"/>
                <a:cs typeface="Calibri" panose="020F0502020204030204" pitchFamily="34" charset="0"/>
                <a:sym typeface="Helvetica Neue"/>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1"/>
                  </a:ext>
                </a:extLst>
              </a:rPr>
              <a:t>حد</a:t>
            </a:r>
            <a:r>
              <a:rPr lang="ar-SA" sz="1100" dirty="0">
                <a:solidFill>
                  <a:schemeClr val="dk1"/>
                </a:solidFill>
                <a:latin typeface="Calibri" panose="020F0502020204030204" pitchFamily="34" charset="0"/>
                <a:cs typeface="Calibri" panose="020F0502020204030204" pitchFamily="34" charset="0"/>
                <a:sym typeface="Helvetica Neue"/>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1"/>
                  </a:ext>
                </a:extLst>
              </a:rPr>
              <a:t>ي</a:t>
            </a:r>
            <a:r>
              <a:rPr lang="en-GB" sz="1100" dirty="0">
                <a:solidFill>
                  <a:schemeClr val="dk1"/>
                </a:solidFill>
                <a:latin typeface="Calibri" panose="020F0502020204030204" pitchFamily="34" charset="0"/>
                <a:cs typeface="Calibri" panose="020F0502020204030204" pitchFamily="34" charset="0"/>
                <a:sym typeface="Helvetica Neue"/>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1"/>
                  </a:ext>
                </a:extLst>
              </a:rPr>
              <a:t>د مخاوف حماية الطفل السائدة في </a:t>
            </a:r>
            <a:r>
              <a:rPr lang="ar-SA" sz="1100" dirty="0">
                <a:solidFill>
                  <a:schemeClr val="dk1"/>
                </a:solidFill>
                <a:latin typeface="Calibri" panose="020F0502020204030204" pitchFamily="34" charset="0"/>
                <a:cs typeface="Calibri" panose="020F0502020204030204" pitchFamily="34" charset="0"/>
                <a:sym typeface="Helvetica Neue"/>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1"/>
                  </a:ext>
                </a:extLst>
              </a:rPr>
              <a:t>ال</a:t>
            </a:r>
            <a:r>
              <a:rPr lang="en-GB" sz="1100" dirty="0">
                <a:solidFill>
                  <a:schemeClr val="dk1"/>
                </a:solidFill>
                <a:latin typeface="Calibri" panose="020F0502020204030204" pitchFamily="34" charset="0"/>
                <a:cs typeface="Calibri" panose="020F0502020204030204" pitchFamily="34" charset="0"/>
                <a:sym typeface="Helvetica Neue"/>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1"/>
                  </a:ext>
                </a:extLst>
              </a:rPr>
              <a:t>سياق</a:t>
            </a:r>
            <a:r>
              <a:rPr lang="ar-SA" sz="1100" dirty="0">
                <a:solidFill>
                  <a:schemeClr val="dk1"/>
                </a:solidFill>
                <a:latin typeface="Calibri" panose="020F0502020204030204" pitchFamily="34" charset="0"/>
                <a:cs typeface="Calibri" panose="020F0502020204030204" pitchFamily="34" charset="0"/>
                <a:sym typeface="Helvetica Neue"/>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1"/>
                  </a:ext>
                </a:extLst>
              </a:rPr>
              <a:t> الخاص بك</a:t>
            </a:r>
            <a:endParaRPr lang="en-BE" sz="1100"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lang="en-US" sz="1100" dirty="0">
              <a:ea typeface="Arial"/>
              <a:cs typeface="Arial"/>
              <a:sym typeface="Arial"/>
            </a:endParaRPr>
          </a:p>
          <a:p>
            <a:pPr algn="r" rtl="1"/>
            <a:r>
              <a:rPr lang="ar-SA"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1"/>
                  </a:ext>
                </a:extLst>
              </a:rPr>
              <a:t>توضيح</a:t>
            </a:r>
            <a:r>
              <a:rPr lang="en-GB"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1"/>
                  </a:ext>
                </a:extLst>
              </a:rPr>
              <a:t> تحليل حماية الطفل</a:t>
            </a:r>
            <a:endParaRPr lang="en-BE" sz="1100"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lang="en-US" sz="1100" dirty="0">
              <a:solidFill>
                <a:schemeClr val="tx1"/>
              </a:solidFill>
              <a:latin typeface="+mn-lt"/>
              <a:ea typeface="Arial"/>
              <a:cs typeface="Arial"/>
              <a:sym typeface="Arial"/>
            </a:endParaRPr>
          </a:p>
          <a:p>
            <a:pPr algn="r" rtl="1"/>
            <a:r>
              <a:rPr lang="ar-SA"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1"/>
                  </a:ext>
                </a:extLst>
              </a:rPr>
              <a:t>و</a:t>
            </a:r>
            <a:r>
              <a:rPr lang="en-GB"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1"/>
                  </a:ext>
                </a:extLst>
              </a:rPr>
              <a:t>ضع استراتيجيات لإدارة</a:t>
            </a:r>
            <a:r>
              <a:rPr lang="ar-SA" sz="11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1"/>
                  </a:ext>
                </a:extLst>
              </a:rPr>
              <a:t> </a:t>
            </a:r>
            <a:r>
              <a:rPr lang="en-GB" sz="1100"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1"/>
                  </a:ext>
                </a:extLst>
              </a:rPr>
              <a:t>عدد ال</a:t>
            </a:r>
            <a:r>
              <a:rPr lang="ar-SA" sz="1100"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1"/>
                  </a:ext>
                </a:extLst>
              </a:rPr>
              <a:t>حالات</a:t>
            </a:r>
            <a:endParaRPr lang="en-BE" sz="1100" dirty="0">
              <a:latin typeface="Calibri" panose="020F0502020204030204" pitchFamily="34" charset="0"/>
              <a:cs typeface="Calibri" panose="020F0502020204030204" pitchFamily="34" charset="0"/>
            </a:endParaRPr>
          </a:p>
        </p:txBody>
      </p:sp>
      <p:grpSp>
        <p:nvGrpSpPr>
          <p:cNvPr id="7" name="Google Shape;149;p12">
            <a:extLst>
              <a:ext uri="{FF2B5EF4-FFF2-40B4-BE49-F238E27FC236}">
                <a16:creationId xmlns:a16="http://schemas.microsoft.com/office/drawing/2014/main" id="{01A0A6E9-3BAD-D591-8582-4C98E8FE2774}"/>
              </a:ext>
            </a:extLst>
          </p:cNvPr>
          <p:cNvGrpSpPr/>
          <p:nvPr/>
        </p:nvGrpSpPr>
        <p:grpSpPr>
          <a:xfrm>
            <a:off x="1020268" y="2949283"/>
            <a:ext cx="559955" cy="387333"/>
            <a:chOff x="6878053" y="1156317"/>
            <a:chExt cx="1431178" cy="1039513"/>
          </a:xfrm>
          <a:solidFill>
            <a:srgbClr val="954D84"/>
          </a:solidFill>
        </p:grpSpPr>
        <p:grpSp>
          <p:nvGrpSpPr>
            <p:cNvPr id="8" name="Google Shape;150;p12">
              <a:extLst>
                <a:ext uri="{FF2B5EF4-FFF2-40B4-BE49-F238E27FC236}">
                  <a16:creationId xmlns:a16="http://schemas.microsoft.com/office/drawing/2014/main" id="{3D2C94B5-9D89-BFF6-2A6B-884F176E3CC8}"/>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6081F966-86FD-AA4C-E6DC-542B2F409E8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2EC7BF95-FA00-E9E2-ED48-7C1EA11E5AF4}"/>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242B4596-02CD-6FA9-797B-EDB03E3711F1}"/>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B10E560F-DE77-E7BD-EBD0-5D6D78D3428C}"/>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CB6F1AA6-97DB-8C6A-FEFD-BB8E6FA6FF07}"/>
              </a:ext>
            </a:extLst>
          </p:cNvPr>
          <p:cNvGrpSpPr/>
          <p:nvPr/>
        </p:nvGrpSpPr>
        <p:grpSpPr>
          <a:xfrm>
            <a:off x="1020268" y="3473876"/>
            <a:ext cx="559955" cy="387333"/>
            <a:chOff x="6878053" y="1156317"/>
            <a:chExt cx="1431178" cy="1039513"/>
          </a:xfrm>
          <a:solidFill>
            <a:srgbClr val="954D84"/>
          </a:solidFill>
        </p:grpSpPr>
        <p:grpSp>
          <p:nvGrpSpPr>
            <p:cNvPr id="14" name="Google Shape;150;p12">
              <a:extLst>
                <a:ext uri="{FF2B5EF4-FFF2-40B4-BE49-F238E27FC236}">
                  <a16:creationId xmlns:a16="http://schemas.microsoft.com/office/drawing/2014/main" id="{3B16BC0A-35A1-77D6-5332-8E07D33CDFB2}"/>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617C2FF3-9FA8-51ED-5EBE-FC7A5CEEB0E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70AA3EF4-00A4-80D8-C8FA-390AEE0EEDE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89E11C2F-87A2-6A63-6A50-C342F73EF26A}"/>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0C1ED5B4-D260-2EB3-05EA-7B89FDD3B242}"/>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31F7AD63-140E-9895-3640-945A87B63A19}"/>
              </a:ext>
            </a:extLst>
          </p:cNvPr>
          <p:cNvGrpSpPr/>
          <p:nvPr/>
        </p:nvGrpSpPr>
        <p:grpSpPr>
          <a:xfrm>
            <a:off x="1020268" y="3986577"/>
            <a:ext cx="559955" cy="387333"/>
            <a:chOff x="6878053" y="1156317"/>
            <a:chExt cx="1431178" cy="1039513"/>
          </a:xfrm>
          <a:solidFill>
            <a:srgbClr val="954D84"/>
          </a:solidFill>
        </p:grpSpPr>
        <p:grpSp>
          <p:nvGrpSpPr>
            <p:cNvPr id="20" name="Google Shape;150;p12">
              <a:extLst>
                <a:ext uri="{FF2B5EF4-FFF2-40B4-BE49-F238E27FC236}">
                  <a16:creationId xmlns:a16="http://schemas.microsoft.com/office/drawing/2014/main" id="{A6BDF3E7-A253-FA5C-3FA7-9FDA8A991671}"/>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13FA4ADA-F6E7-C3E3-F1F2-3219552F609D}"/>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AD216F26-BF6E-CD4A-214F-8DB31D22B7B4}"/>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D80F9A5B-FAE6-71D3-3888-98C2E37696CC}"/>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91781065-763E-A4C3-4B1E-9B53A76E2ECE}"/>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30" name="Hexagon 29">
            <a:extLst>
              <a:ext uri="{FF2B5EF4-FFF2-40B4-BE49-F238E27FC236}">
                <a16:creationId xmlns:a16="http://schemas.microsoft.com/office/drawing/2014/main" id="{FD2DE267-8820-9683-FE5C-2B6331A2115F}"/>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1" name="Hexagon 30">
            <a:extLst>
              <a:ext uri="{FF2B5EF4-FFF2-40B4-BE49-F238E27FC236}">
                <a16:creationId xmlns:a16="http://schemas.microsoft.com/office/drawing/2014/main" id="{9B93FF25-3F45-015B-D65D-8355FB79FB9F}"/>
              </a:ext>
            </a:extLst>
          </p:cNvPr>
          <p:cNvSpPr/>
          <p:nvPr/>
        </p:nvSpPr>
        <p:spPr>
          <a:xfrm rot="1782986">
            <a:off x="286724" y="76395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2" name="Hexagon 31">
            <a:extLst>
              <a:ext uri="{FF2B5EF4-FFF2-40B4-BE49-F238E27FC236}">
                <a16:creationId xmlns:a16="http://schemas.microsoft.com/office/drawing/2014/main" id="{FE0148CD-CD25-E6C9-C1E6-1166D119E90E}"/>
              </a:ext>
            </a:extLst>
          </p:cNvPr>
          <p:cNvSpPr/>
          <p:nvPr/>
        </p:nvSpPr>
        <p:spPr>
          <a:xfrm rot="1782986">
            <a:off x="286724" y="122680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3" name="Hexagon 32">
            <a:extLst>
              <a:ext uri="{FF2B5EF4-FFF2-40B4-BE49-F238E27FC236}">
                <a16:creationId xmlns:a16="http://schemas.microsoft.com/office/drawing/2014/main" id="{7E6D3868-604F-956F-9362-94F7E791CA59}"/>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4" name="Hexagon 33">
            <a:extLst>
              <a:ext uri="{FF2B5EF4-FFF2-40B4-BE49-F238E27FC236}">
                <a16:creationId xmlns:a16="http://schemas.microsoft.com/office/drawing/2014/main" id="{61C075BA-CE1F-5D57-D9F7-B8D2D7D9F10A}"/>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5" name="Hexagon 34">
            <a:extLst>
              <a:ext uri="{FF2B5EF4-FFF2-40B4-BE49-F238E27FC236}">
                <a16:creationId xmlns:a16="http://schemas.microsoft.com/office/drawing/2014/main" id="{7E5BFECD-717E-D4A3-958A-D54554891041}"/>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387380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FBE5C0-7C59-8D73-4D65-FBB0E40E4EBE}"/>
              </a:ext>
            </a:extLst>
          </p:cNvPr>
          <p:cNvSpPr/>
          <p:nvPr/>
        </p:nvSpPr>
        <p:spPr>
          <a:xfrm>
            <a:off x="996287" y="3197396"/>
            <a:ext cx="1676943" cy="565450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TextBox 8">
            <a:extLst>
              <a:ext uri="{FF2B5EF4-FFF2-40B4-BE49-F238E27FC236}">
                <a16:creationId xmlns:a16="http://schemas.microsoft.com/office/drawing/2014/main" id="{9528959B-6B2D-6351-23D7-07F37CFC3BE5}"/>
              </a:ext>
            </a:extLst>
          </p:cNvPr>
          <p:cNvSpPr txBox="1"/>
          <p:nvPr/>
        </p:nvSpPr>
        <p:spPr>
          <a:xfrm>
            <a:off x="955421" y="2168829"/>
            <a:ext cx="1676943" cy="430887"/>
          </a:xfrm>
          <a:prstGeom prst="rect">
            <a:avLst/>
          </a:prstGeom>
          <a:noFill/>
          <a:ln>
            <a:noFill/>
          </a:ln>
        </p:spPr>
        <p:txBody>
          <a:bodyPr wrap="square" rtlCol="0">
            <a:spAutoFit/>
          </a:bodyPr>
          <a:lstStyle/>
          <a:p>
            <a:pPr algn="ctr" rtl="1"/>
            <a:r>
              <a:rPr lang="en-US" sz="1100" dirty="0">
                <a:latin typeface="Calibri" panose="020F0502020204030204" pitchFamily="34" charset="0"/>
                <a:cs typeface="Calibri" panose="020F0502020204030204" pitchFamily="34" charset="0"/>
              </a:rPr>
              <a:t>ما الذي يحتاج أخصائي الحالة إلى معرفته وفهمه؟</a:t>
            </a:r>
          </a:p>
        </p:txBody>
      </p:sp>
      <p:sp>
        <p:nvSpPr>
          <p:cNvPr id="10" name="TextBox 9">
            <a:extLst>
              <a:ext uri="{FF2B5EF4-FFF2-40B4-BE49-F238E27FC236}">
                <a16:creationId xmlns:a16="http://schemas.microsoft.com/office/drawing/2014/main" id="{3A9B54EF-C742-FDDA-D5BF-742C7DDA75AF}"/>
              </a:ext>
            </a:extLst>
          </p:cNvPr>
          <p:cNvSpPr txBox="1"/>
          <p:nvPr/>
        </p:nvSpPr>
        <p:spPr>
          <a:xfrm>
            <a:off x="2732527" y="2168829"/>
            <a:ext cx="1676943" cy="600164"/>
          </a:xfrm>
          <a:prstGeom prst="rect">
            <a:avLst/>
          </a:prstGeom>
          <a:noFill/>
          <a:ln>
            <a:noFill/>
          </a:ln>
        </p:spPr>
        <p:txBody>
          <a:bodyPr wrap="square" rtlCol="0">
            <a:spAutoFit/>
          </a:bodyPr>
          <a:lstStyle/>
          <a:p>
            <a:pPr algn="ctr" rtl="1"/>
            <a:r>
              <a:rPr lang="en-US" sz="1100" dirty="0">
                <a:latin typeface="Calibri" panose="020F0502020204030204" pitchFamily="34" charset="0"/>
                <a:cs typeface="Calibri" panose="020F0502020204030204" pitchFamily="34" charset="0"/>
              </a:rPr>
              <a:t>ما هو الموقف (الأفكار والمعتقدات) والقيم التي يحتاج أخصائي الحالة إلى إظهارها</a:t>
            </a:r>
            <a:r>
              <a:rPr lang="en-US" sz="1100" dirty="0"/>
              <a:t>؟</a:t>
            </a:r>
          </a:p>
        </p:txBody>
      </p:sp>
      <p:sp>
        <p:nvSpPr>
          <p:cNvPr id="11" name="TextBox 10">
            <a:extLst>
              <a:ext uri="{FF2B5EF4-FFF2-40B4-BE49-F238E27FC236}">
                <a16:creationId xmlns:a16="http://schemas.microsoft.com/office/drawing/2014/main" id="{D7F59985-FE0A-A9B7-383F-A2EF5CF136A9}"/>
              </a:ext>
            </a:extLst>
          </p:cNvPr>
          <p:cNvSpPr txBox="1"/>
          <p:nvPr/>
        </p:nvSpPr>
        <p:spPr>
          <a:xfrm>
            <a:off x="4573385" y="2168829"/>
            <a:ext cx="1676943" cy="600164"/>
          </a:xfrm>
          <a:prstGeom prst="rect">
            <a:avLst/>
          </a:prstGeom>
          <a:noFill/>
          <a:ln>
            <a:noFill/>
          </a:ln>
        </p:spPr>
        <p:txBody>
          <a:bodyPr wrap="square" rtlCol="0">
            <a:spAutoFit/>
          </a:bodyPr>
          <a:lstStyle/>
          <a:p>
            <a:pPr algn="ctr" rtl="1"/>
            <a:r>
              <a:rPr lang="en-US" sz="1100" dirty="0">
                <a:latin typeface="Calibri" panose="020F0502020204030204" pitchFamily="34" charset="0"/>
                <a:cs typeface="Calibri" panose="020F0502020204030204" pitchFamily="34" charset="0"/>
              </a:rPr>
              <a:t>ما المهارات (القدرات) التي يحتاجها أخصائي الحالة لتنفيذ مهام وأنشطة إدارة الحالة؟</a:t>
            </a:r>
          </a:p>
        </p:txBody>
      </p:sp>
      <p:sp>
        <p:nvSpPr>
          <p:cNvPr id="12" name="TextBox 11">
            <a:extLst>
              <a:ext uri="{FF2B5EF4-FFF2-40B4-BE49-F238E27FC236}">
                <a16:creationId xmlns:a16="http://schemas.microsoft.com/office/drawing/2014/main" id="{9A2179E6-DE60-C624-5DEE-FA6FDFAF32FF}"/>
              </a:ext>
            </a:extLst>
          </p:cNvPr>
          <p:cNvSpPr txBox="1"/>
          <p:nvPr/>
        </p:nvSpPr>
        <p:spPr>
          <a:xfrm>
            <a:off x="996287" y="699041"/>
            <a:ext cx="5254042"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الجلسة </a:t>
            </a:r>
            <a:r>
              <a:rPr lang="ar-SA"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٣</a:t>
            </a:r>
            <a:r>
              <a:rPr lang="en-US"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 </a:t>
            </a:r>
            <a:r>
              <a:rPr lang="ar-SA"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 </a:t>
            </a:r>
            <a:r>
              <a:rPr lang="en-US"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ما هي الكفاءات الأساسية ل</a:t>
            </a:r>
            <a:r>
              <a:rPr lang="ar-SA"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أخصائي</a:t>
            </a:r>
            <a:r>
              <a:rPr lang="en-US" sz="1600" b="1" spc="300" dirty="0">
                <a:solidFill>
                  <a:schemeClr val="bg1"/>
                </a:solidFill>
                <a:highlight>
                  <a:srgbClr val="5FC6C5"/>
                </a:highlight>
                <a:latin typeface="Calibri" panose="020F0502020204030204" pitchFamily="34" charset="0"/>
                <a:ea typeface="Calibri"/>
                <a:cs typeface="Calibri" panose="020F0502020204030204" pitchFamily="34" charset="0"/>
                <a:sym typeface="Calibri"/>
              </a:rPr>
              <a:t> الحالة</a:t>
            </a:r>
            <a:r>
              <a:rPr lang="en-US" sz="1400" b="1" spc="300" dirty="0">
                <a:solidFill>
                  <a:schemeClr val="bg1"/>
                </a:solidFill>
                <a:highlight>
                  <a:srgbClr val="5FC6C5"/>
                </a:highlight>
                <a:latin typeface="Calibri"/>
                <a:ea typeface="Calibri"/>
                <a:cs typeface="Calibri"/>
                <a:sym typeface="Calibri"/>
              </a:rPr>
              <a:t>؟</a:t>
            </a:r>
          </a:p>
        </p:txBody>
      </p:sp>
      <p:sp>
        <p:nvSpPr>
          <p:cNvPr id="13" name="TextBox 12">
            <a:extLst>
              <a:ext uri="{FF2B5EF4-FFF2-40B4-BE49-F238E27FC236}">
                <a16:creationId xmlns:a16="http://schemas.microsoft.com/office/drawing/2014/main" id="{6BD25151-9BD1-05F0-1C56-1B562669FA82}"/>
              </a:ext>
            </a:extLst>
          </p:cNvPr>
          <p:cNvSpPr txBox="1"/>
          <p:nvPr/>
        </p:nvSpPr>
        <p:spPr>
          <a:xfrm>
            <a:off x="996287" y="1489081"/>
            <a:ext cx="5254042" cy="276999"/>
          </a:xfrm>
          <a:prstGeom prst="rect">
            <a:avLst/>
          </a:prstGeom>
          <a:noFill/>
        </p:spPr>
        <p:txBody>
          <a:bodyPr wrap="square" rtlCol="0">
            <a:spAutoFit/>
          </a:bodyPr>
          <a:lstStyle/>
          <a:p>
            <a:pPr algn="r" rtl="1"/>
            <a:r>
              <a:rPr lang="en-US" sz="1200" b="1" dirty="0">
                <a:latin typeface="Calibri" panose="020F0502020204030204" pitchFamily="34" charset="0"/>
                <a:cs typeface="Calibri" panose="020F0502020204030204" pitchFamily="34" charset="0"/>
              </a:rPr>
              <a:t>معرفة ومواقف وقيم ومهارات</a:t>
            </a:r>
            <a:r>
              <a:rPr lang="ar-SA" sz="1200" b="1"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أخصائي الحالة </a:t>
            </a:r>
          </a:p>
        </p:txBody>
      </p:sp>
      <p:pic>
        <p:nvPicPr>
          <p:cNvPr id="14" name="Graphic 13" descr="Left Brain with solid fill">
            <a:extLst>
              <a:ext uri="{FF2B5EF4-FFF2-40B4-BE49-F238E27FC236}">
                <a16:creationId xmlns:a16="http://schemas.microsoft.com/office/drawing/2014/main" id="{79763C32-CDCE-94CF-28DF-3AC8096E96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4530" y="7920393"/>
            <a:ext cx="1472601" cy="1472601"/>
          </a:xfrm>
          <a:prstGeom prst="rect">
            <a:avLst/>
          </a:prstGeom>
        </p:spPr>
      </p:pic>
      <p:pic>
        <p:nvPicPr>
          <p:cNvPr id="15" name="Graphic 14" descr="Sign language with solid fill">
            <a:extLst>
              <a:ext uri="{FF2B5EF4-FFF2-40B4-BE49-F238E27FC236}">
                <a16:creationId xmlns:a16="http://schemas.microsoft.com/office/drawing/2014/main" id="{645BDF9F-9150-4CCE-8C3B-A3306C522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28178" y="8052325"/>
            <a:ext cx="1269904" cy="1269905"/>
          </a:xfrm>
          <a:prstGeom prst="rect">
            <a:avLst/>
          </a:prstGeom>
        </p:spPr>
      </p:pic>
      <p:grpSp>
        <p:nvGrpSpPr>
          <p:cNvPr id="16" name="Group 15">
            <a:extLst>
              <a:ext uri="{FF2B5EF4-FFF2-40B4-BE49-F238E27FC236}">
                <a16:creationId xmlns:a16="http://schemas.microsoft.com/office/drawing/2014/main" id="{A9F0F6B2-16B8-E2EB-E154-318F19C833A3}"/>
              </a:ext>
            </a:extLst>
          </p:cNvPr>
          <p:cNvGrpSpPr/>
          <p:nvPr/>
        </p:nvGrpSpPr>
        <p:grpSpPr>
          <a:xfrm>
            <a:off x="2868944" y="7924383"/>
            <a:ext cx="1540526" cy="1525789"/>
            <a:chOff x="4799269" y="2120257"/>
            <a:chExt cx="2494414" cy="2470551"/>
          </a:xfrm>
        </p:grpSpPr>
        <p:pic>
          <p:nvPicPr>
            <p:cNvPr id="17" name="Graphic 16" descr="Right Brain with solid fill">
              <a:extLst>
                <a:ext uri="{FF2B5EF4-FFF2-40B4-BE49-F238E27FC236}">
                  <a16:creationId xmlns:a16="http://schemas.microsoft.com/office/drawing/2014/main" id="{2AA7DDAA-7129-B742-BFD2-11E4E28ED661}"/>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50597"/>
            <a:stretch/>
          </p:blipFill>
          <p:spPr>
            <a:xfrm>
              <a:off x="4799269" y="2120257"/>
              <a:ext cx="1220531" cy="2470551"/>
            </a:xfrm>
            <a:prstGeom prst="rect">
              <a:avLst/>
            </a:prstGeom>
          </p:spPr>
        </p:pic>
        <p:pic>
          <p:nvPicPr>
            <p:cNvPr id="18" name="Graphic 17" descr="Left Brain with solid fill">
              <a:extLst>
                <a:ext uri="{FF2B5EF4-FFF2-40B4-BE49-F238E27FC236}">
                  <a16:creationId xmlns:a16="http://schemas.microsoft.com/office/drawing/2014/main" id="{C23E2F33-E42E-239B-8B7E-A58D40DE26B5}"/>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1522"/>
            <a:stretch/>
          </p:blipFill>
          <p:spPr>
            <a:xfrm>
              <a:off x="6096000" y="2120257"/>
              <a:ext cx="1197683" cy="2470551"/>
            </a:xfrm>
            <a:prstGeom prst="rect">
              <a:avLst/>
            </a:prstGeom>
          </p:spPr>
        </p:pic>
        <p:sp>
          <p:nvSpPr>
            <p:cNvPr id="19" name="Plus Sign 18">
              <a:extLst>
                <a:ext uri="{FF2B5EF4-FFF2-40B4-BE49-F238E27FC236}">
                  <a16:creationId xmlns:a16="http://schemas.microsoft.com/office/drawing/2014/main" id="{B2A4C213-F459-E262-00D9-FAE1547CD294}"/>
                </a:ext>
              </a:extLst>
            </p:cNvPr>
            <p:cNvSpPr/>
            <p:nvPr/>
          </p:nvSpPr>
          <p:spPr>
            <a:xfrm>
              <a:off x="5387091" y="3102772"/>
              <a:ext cx="478972" cy="478972"/>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Minus Sign 19">
              <a:extLst>
                <a:ext uri="{FF2B5EF4-FFF2-40B4-BE49-F238E27FC236}">
                  <a16:creationId xmlns:a16="http://schemas.microsoft.com/office/drawing/2014/main" id="{89A4F9EB-B986-003D-DEA4-B2DE31DFFFF7}"/>
                </a:ext>
              </a:extLst>
            </p:cNvPr>
            <p:cNvSpPr/>
            <p:nvPr/>
          </p:nvSpPr>
          <p:spPr>
            <a:xfrm>
              <a:off x="6233621" y="3118356"/>
              <a:ext cx="440528" cy="440528"/>
            </a:xfrm>
            <a:prstGeom prst="mathMinus">
              <a:avLst>
                <a:gd name="adj1" fmla="val 304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22" name="Rectangle 21">
            <a:extLst>
              <a:ext uri="{FF2B5EF4-FFF2-40B4-BE49-F238E27FC236}">
                <a16:creationId xmlns:a16="http://schemas.microsoft.com/office/drawing/2014/main" id="{B2D2823A-5E16-7AD7-6F53-0908175E9DA5}"/>
              </a:ext>
            </a:extLst>
          </p:cNvPr>
          <p:cNvSpPr/>
          <p:nvPr/>
        </p:nvSpPr>
        <p:spPr>
          <a:xfrm>
            <a:off x="2798107" y="3197396"/>
            <a:ext cx="1676943" cy="565450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3" name="Rectangle 22">
            <a:extLst>
              <a:ext uri="{FF2B5EF4-FFF2-40B4-BE49-F238E27FC236}">
                <a16:creationId xmlns:a16="http://schemas.microsoft.com/office/drawing/2014/main" id="{F6BD5670-4161-6F54-A16F-31F2F32EC53D}"/>
              </a:ext>
            </a:extLst>
          </p:cNvPr>
          <p:cNvSpPr/>
          <p:nvPr/>
        </p:nvSpPr>
        <p:spPr>
          <a:xfrm>
            <a:off x="4573386" y="3197396"/>
            <a:ext cx="1676943" cy="565450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Hexagon 23">
            <a:extLst>
              <a:ext uri="{FF2B5EF4-FFF2-40B4-BE49-F238E27FC236}">
                <a16:creationId xmlns:a16="http://schemas.microsoft.com/office/drawing/2014/main" id="{ACD18E81-54A5-9144-B279-054427724415}"/>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5" name="Hexagon 24">
            <a:extLst>
              <a:ext uri="{FF2B5EF4-FFF2-40B4-BE49-F238E27FC236}">
                <a16:creationId xmlns:a16="http://schemas.microsoft.com/office/drawing/2014/main" id="{E60F5F05-8593-4A02-CA89-26B3689575A0}"/>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6" name="Hexagon 25">
            <a:extLst>
              <a:ext uri="{FF2B5EF4-FFF2-40B4-BE49-F238E27FC236}">
                <a16:creationId xmlns:a16="http://schemas.microsoft.com/office/drawing/2014/main" id="{A71807D3-16EA-2662-23A0-5798AC6D53F3}"/>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7" name="Hexagon 26">
            <a:extLst>
              <a:ext uri="{FF2B5EF4-FFF2-40B4-BE49-F238E27FC236}">
                <a16:creationId xmlns:a16="http://schemas.microsoft.com/office/drawing/2014/main" id="{6E8FE017-DEA0-2DE3-F69E-C429C1044D85}"/>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8" name="Hexagon 27">
            <a:extLst>
              <a:ext uri="{FF2B5EF4-FFF2-40B4-BE49-F238E27FC236}">
                <a16:creationId xmlns:a16="http://schemas.microsoft.com/office/drawing/2014/main" id="{B1011D92-2DD4-B549-9E5A-C9ED13B73032}"/>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24439509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FEABC44-AD66-B39B-7249-D0BD342E7C8E}"/>
              </a:ext>
            </a:extLst>
          </p:cNvPr>
          <p:cNvCxnSpPr>
            <a:cxnSpLocks/>
          </p:cNvCxnSpPr>
          <p:nvPr/>
        </p:nvCxnSpPr>
        <p:spPr>
          <a:xfrm>
            <a:off x="3562876" y="2319549"/>
            <a:ext cx="0" cy="6028180"/>
          </a:xfrm>
          <a:prstGeom prst="line">
            <a:avLst/>
          </a:prstGeom>
          <a:ln w="5715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A656BF3B-80E8-C952-1FB0-F4D77D6AF40B}"/>
              </a:ext>
            </a:extLst>
          </p:cNvPr>
          <p:cNvGrpSpPr/>
          <p:nvPr/>
        </p:nvGrpSpPr>
        <p:grpSpPr>
          <a:xfrm>
            <a:off x="975360" y="2537087"/>
            <a:ext cx="5273040" cy="5357233"/>
            <a:chOff x="1679260" y="2537087"/>
            <a:chExt cx="3767232" cy="3113059"/>
          </a:xfrm>
        </p:grpSpPr>
        <p:sp>
          <p:nvSpPr>
            <p:cNvPr id="7" name="Oval 6">
              <a:extLst>
                <a:ext uri="{FF2B5EF4-FFF2-40B4-BE49-F238E27FC236}">
                  <a16:creationId xmlns:a16="http://schemas.microsoft.com/office/drawing/2014/main" id="{8B50ED0B-491C-A735-8EAE-41F4EAFDD7F8}"/>
                </a:ext>
              </a:extLst>
            </p:cNvPr>
            <p:cNvSpPr/>
            <p:nvPr/>
          </p:nvSpPr>
          <p:spPr>
            <a:xfrm>
              <a:off x="1679260" y="2537087"/>
              <a:ext cx="3767232" cy="311305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2700CD6E-8B08-946A-3443-8D7CE74C743F}"/>
                </a:ext>
              </a:extLst>
            </p:cNvPr>
            <p:cNvSpPr/>
            <p:nvPr/>
          </p:nvSpPr>
          <p:spPr>
            <a:xfrm>
              <a:off x="2097104" y="2629386"/>
              <a:ext cx="2999496" cy="271124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DD6D3B5A-3B71-74AA-801E-FC7D483AF345}"/>
                </a:ext>
              </a:extLst>
            </p:cNvPr>
            <p:cNvSpPr/>
            <p:nvPr/>
          </p:nvSpPr>
          <p:spPr>
            <a:xfrm>
              <a:off x="2408286" y="2782466"/>
              <a:ext cx="2335532" cy="201496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222A1596-38C2-383D-5E9C-8789BC9B56EF}"/>
                </a:ext>
              </a:extLst>
            </p:cNvPr>
            <p:cNvSpPr/>
            <p:nvPr/>
          </p:nvSpPr>
          <p:spPr>
            <a:xfrm>
              <a:off x="2837189" y="2951663"/>
              <a:ext cx="1387717" cy="133368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FC9B6C4F-AA72-B3FF-6D65-949FEE5FF260}"/>
                </a:ext>
              </a:extLst>
            </p:cNvPr>
            <p:cNvSpPr/>
            <p:nvPr/>
          </p:nvSpPr>
          <p:spPr>
            <a:xfrm>
              <a:off x="3162066" y="3074168"/>
              <a:ext cx="801619" cy="85151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6C3888A7-27AC-D278-BD6C-E7426B0D7CDD}"/>
              </a:ext>
            </a:extLst>
          </p:cNvPr>
          <p:cNvSpPr txBox="1"/>
          <p:nvPr/>
        </p:nvSpPr>
        <p:spPr>
          <a:xfrm>
            <a:off x="1077157" y="7819901"/>
            <a:ext cx="1351231" cy="261610"/>
          </a:xfrm>
          <a:prstGeom prst="rect">
            <a:avLst/>
          </a:prstGeom>
          <a:noFill/>
        </p:spPr>
        <p:txBody>
          <a:bodyPr wrap="square" rtlCol="0">
            <a:spAutoFit/>
          </a:bodyPr>
          <a:lstStyle/>
          <a:p>
            <a:pPr algn="ctr" rtl="1"/>
            <a:r>
              <a:rPr lang="ar-SA" sz="1100" b="1" dirty="0">
                <a:solidFill>
                  <a:schemeClr val="accent1"/>
                </a:solidFill>
                <a:latin typeface="Arial" panose="020B0604020202020204" pitchFamily="34" charset="0"/>
                <a:cs typeface="Arial" panose="020B0604020202020204" pitchFamily="34" charset="0"/>
              </a:rPr>
              <a:t>غير رسمي</a:t>
            </a:r>
            <a:endParaRPr lang="en-BE" sz="1100" b="1" dirty="0">
              <a:solidFill>
                <a:schemeClr val="accent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F5CBC13-4F06-8029-4401-D2BEB2B82B7F}"/>
              </a:ext>
            </a:extLst>
          </p:cNvPr>
          <p:cNvSpPr txBox="1"/>
          <p:nvPr/>
        </p:nvSpPr>
        <p:spPr>
          <a:xfrm>
            <a:off x="4888157" y="7819901"/>
            <a:ext cx="1215712" cy="261610"/>
          </a:xfrm>
          <a:prstGeom prst="rect">
            <a:avLst/>
          </a:prstGeom>
          <a:noFill/>
        </p:spPr>
        <p:txBody>
          <a:bodyPr wrap="square">
            <a:spAutoFit/>
          </a:bodyPr>
          <a:lstStyle/>
          <a:p>
            <a:pPr algn="ctr" rtl="1"/>
            <a:r>
              <a:rPr lang="en-US" sz="1100" b="1" dirty="0">
                <a:solidFill>
                  <a:schemeClr val="accent1"/>
                </a:solidFill>
                <a:latin typeface="Arial" panose="020B0604020202020204" pitchFamily="34" charset="0"/>
                <a:cs typeface="Arial" panose="020B0604020202020204" pitchFamily="34" charset="0"/>
              </a:rPr>
              <a:t> رسمي</a:t>
            </a:r>
          </a:p>
        </p:txBody>
      </p:sp>
      <p:grpSp>
        <p:nvGrpSpPr>
          <p:cNvPr id="16" name="Group 15">
            <a:extLst>
              <a:ext uri="{FF2B5EF4-FFF2-40B4-BE49-F238E27FC236}">
                <a16:creationId xmlns:a16="http://schemas.microsoft.com/office/drawing/2014/main" id="{EF834085-63AC-DA67-C0E1-7EB44FC7B9CA}"/>
              </a:ext>
            </a:extLst>
          </p:cNvPr>
          <p:cNvGrpSpPr/>
          <p:nvPr/>
        </p:nvGrpSpPr>
        <p:grpSpPr>
          <a:xfrm>
            <a:off x="3429000" y="3819528"/>
            <a:ext cx="345378" cy="767727"/>
            <a:chOff x="3524508" y="2679091"/>
            <a:chExt cx="327409" cy="727787"/>
          </a:xfrm>
          <a:solidFill>
            <a:schemeClr val="accent1"/>
          </a:solidFill>
        </p:grpSpPr>
        <p:sp>
          <p:nvSpPr>
            <p:cNvPr id="17" name="Round Same Side Corner Rectangle 46">
              <a:extLst>
                <a:ext uri="{FF2B5EF4-FFF2-40B4-BE49-F238E27FC236}">
                  <a16:creationId xmlns:a16="http://schemas.microsoft.com/office/drawing/2014/main" id="{017F1B76-1FF8-DC13-B7A3-941786F97B1D}"/>
                </a:ext>
              </a:extLst>
            </p:cNvPr>
            <p:cNvSpPr/>
            <p:nvPr/>
          </p:nvSpPr>
          <p:spPr>
            <a:xfrm>
              <a:off x="3526909" y="3062732"/>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D2E4F193-E380-F358-2BEB-C5F843B83595}"/>
                </a:ext>
              </a:extLst>
            </p:cNvPr>
            <p:cNvSpPr/>
            <p:nvPr/>
          </p:nvSpPr>
          <p:spPr>
            <a:xfrm>
              <a:off x="3524508" y="2679091"/>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grpSp>
      <p:sp>
        <p:nvSpPr>
          <p:cNvPr id="22" name="TextBox 21">
            <a:extLst>
              <a:ext uri="{FF2B5EF4-FFF2-40B4-BE49-F238E27FC236}">
                <a16:creationId xmlns:a16="http://schemas.microsoft.com/office/drawing/2014/main" id="{A1696518-8349-EFD6-212A-C128061A49AC}"/>
              </a:ext>
            </a:extLst>
          </p:cNvPr>
          <p:cNvSpPr txBox="1"/>
          <p:nvPr/>
        </p:nvSpPr>
        <p:spPr>
          <a:xfrm>
            <a:off x="996286" y="713169"/>
            <a:ext cx="5252113"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954D84"/>
                </a:highlight>
                <a:latin typeface="Calibri"/>
                <a:ea typeface="Calibri"/>
                <a:cs typeface="Calibri"/>
                <a:sym typeface="Calibri"/>
              </a:rPr>
              <a:t>الجلسة </a:t>
            </a:r>
            <a:r>
              <a:rPr lang="ar-SA" sz="1600" b="1" spc="300" dirty="0">
                <a:solidFill>
                  <a:schemeClr val="bg1"/>
                </a:solidFill>
                <a:highlight>
                  <a:srgbClr val="954D84"/>
                </a:highlight>
                <a:latin typeface="Calibri"/>
                <a:ea typeface="Calibri"/>
                <a:cs typeface="Calibri"/>
                <a:sym typeface="Calibri"/>
              </a:rPr>
              <a:t>٢</a:t>
            </a:r>
            <a:r>
              <a:rPr lang="en-US" sz="1600" b="1" spc="300" dirty="0">
                <a:solidFill>
                  <a:schemeClr val="bg1"/>
                </a:solidFill>
                <a:highlight>
                  <a:srgbClr val="954D84"/>
                </a:highlight>
                <a:latin typeface="Calibri"/>
                <a:ea typeface="Calibri"/>
                <a:cs typeface="Calibri"/>
                <a:sym typeface="Calibri"/>
              </a:rPr>
              <a:t>: ما هو نظام حماية الطفل الرسمي في </a:t>
            </a:r>
            <a:r>
              <a:rPr lang="ar-SA" sz="1600" b="1" spc="300" dirty="0">
                <a:solidFill>
                  <a:schemeClr val="bg1"/>
                </a:solidFill>
                <a:highlight>
                  <a:srgbClr val="954D84"/>
                </a:highlight>
                <a:latin typeface="Calibri"/>
                <a:ea typeface="Calibri"/>
                <a:cs typeface="Calibri"/>
                <a:sym typeface="Calibri"/>
              </a:rPr>
              <a:t>ال</a:t>
            </a:r>
            <a:r>
              <a:rPr lang="en-US" sz="1600" b="1" spc="300" dirty="0">
                <a:solidFill>
                  <a:schemeClr val="bg1"/>
                </a:solidFill>
                <a:highlight>
                  <a:srgbClr val="954D84"/>
                </a:highlight>
                <a:latin typeface="Calibri"/>
                <a:ea typeface="Calibri"/>
                <a:cs typeface="Calibri"/>
                <a:sym typeface="Calibri"/>
              </a:rPr>
              <a:t>سياق</a:t>
            </a:r>
            <a:r>
              <a:rPr lang="ar-SA" sz="1600" b="1" spc="300" dirty="0">
                <a:solidFill>
                  <a:schemeClr val="bg1"/>
                </a:solidFill>
                <a:highlight>
                  <a:srgbClr val="954D84"/>
                </a:highlight>
                <a:latin typeface="Calibri"/>
                <a:ea typeface="Calibri"/>
                <a:cs typeface="Calibri"/>
                <a:sym typeface="Calibri"/>
              </a:rPr>
              <a:t> الخاص بك</a:t>
            </a:r>
            <a:r>
              <a:rPr lang="en-US" sz="1600" b="1" spc="300" dirty="0">
                <a:solidFill>
                  <a:schemeClr val="bg1"/>
                </a:solidFill>
                <a:highlight>
                  <a:srgbClr val="954D84"/>
                </a:highlight>
                <a:latin typeface="Calibri"/>
                <a:ea typeface="Calibri"/>
                <a:cs typeface="Calibri"/>
                <a:sym typeface="Calibri"/>
              </a:rPr>
              <a:t>؟</a:t>
            </a:r>
          </a:p>
        </p:txBody>
      </p:sp>
      <p:sp>
        <p:nvSpPr>
          <p:cNvPr id="23" name="TextBox 22">
            <a:extLst>
              <a:ext uri="{FF2B5EF4-FFF2-40B4-BE49-F238E27FC236}">
                <a16:creationId xmlns:a16="http://schemas.microsoft.com/office/drawing/2014/main" id="{CBF59116-FE66-11E1-7CC6-B1CDF95FEB7F}"/>
              </a:ext>
            </a:extLst>
          </p:cNvPr>
          <p:cNvSpPr txBox="1"/>
          <p:nvPr/>
        </p:nvSpPr>
        <p:spPr>
          <a:xfrm>
            <a:off x="996286" y="1563837"/>
            <a:ext cx="5273039" cy="276999"/>
          </a:xfrm>
          <a:prstGeom prst="rect">
            <a:avLst/>
          </a:prstGeom>
          <a:noFill/>
        </p:spPr>
        <p:txBody>
          <a:bodyPr wrap="square" rtlCol="0">
            <a:spAutoFit/>
          </a:bodyPr>
          <a:lstStyle/>
          <a:p>
            <a:pPr algn="r" rtl="1"/>
            <a:r>
              <a:rPr lang="en-GB" sz="1200" dirty="0">
                <a:latin typeface="Calibri" panose="020F0502020204030204" pitchFamily="34" charset="0"/>
                <a:cs typeface="Calibri" panose="020F0502020204030204" pitchFamily="34" charset="0"/>
              </a:rPr>
              <a:t>نظام حماية الطفل</a:t>
            </a:r>
            <a:endParaRPr lang="en-US" sz="1200" b="1" spc="300" dirty="0">
              <a:solidFill>
                <a:schemeClr val="tx1"/>
              </a:solidFill>
            </a:endParaRPr>
          </a:p>
        </p:txBody>
      </p:sp>
      <p:sp>
        <p:nvSpPr>
          <p:cNvPr id="24" name="Hexagon 23">
            <a:extLst>
              <a:ext uri="{FF2B5EF4-FFF2-40B4-BE49-F238E27FC236}">
                <a16:creationId xmlns:a16="http://schemas.microsoft.com/office/drawing/2014/main" id="{D5A53750-DD3C-09B3-93B2-8945B6A66EF4}"/>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7" name="Hexagon 26">
            <a:extLst>
              <a:ext uri="{FF2B5EF4-FFF2-40B4-BE49-F238E27FC236}">
                <a16:creationId xmlns:a16="http://schemas.microsoft.com/office/drawing/2014/main" id="{42F5BB65-D3AF-5877-4FEA-C1DDF4BA4CAD}"/>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8" name="Hexagon 27">
            <a:extLst>
              <a:ext uri="{FF2B5EF4-FFF2-40B4-BE49-F238E27FC236}">
                <a16:creationId xmlns:a16="http://schemas.microsoft.com/office/drawing/2014/main" id="{80E0E507-3925-287A-F095-58FF18DB7E91}"/>
              </a:ext>
            </a:extLst>
          </p:cNvPr>
          <p:cNvSpPr/>
          <p:nvPr/>
        </p:nvSpPr>
        <p:spPr>
          <a:xfrm rot="1782986">
            <a:off x="286724" y="122680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0" name="Hexagon 29">
            <a:extLst>
              <a:ext uri="{FF2B5EF4-FFF2-40B4-BE49-F238E27FC236}">
                <a16:creationId xmlns:a16="http://schemas.microsoft.com/office/drawing/2014/main" id="{148BE15D-19E1-CC96-9123-2BCA15DD0758}"/>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1" name="Hexagon 30">
            <a:extLst>
              <a:ext uri="{FF2B5EF4-FFF2-40B4-BE49-F238E27FC236}">
                <a16:creationId xmlns:a16="http://schemas.microsoft.com/office/drawing/2014/main" id="{68DBEDDA-DA31-4FD0-06F7-34EBC5A59478}"/>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2" name="Hexagon 31">
            <a:extLst>
              <a:ext uri="{FF2B5EF4-FFF2-40B4-BE49-F238E27FC236}">
                <a16:creationId xmlns:a16="http://schemas.microsoft.com/office/drawing/2014/main" id="{B62ADA2F-14E9-8017-01F3-44E786F8884B}"/>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25358411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AF1D8B-2365-E515-FAFE-884AEBD45486}"/>
              </a:ext>
            </a:extLst>
          </p:cNvPr>
          <p:cNvSpPr txBox="1"/>
          <p:nvPr/>
        </p:nvSpPr>
        <p:spPr>
          <a:xfrm>
            <a:off x="996286" y="1499593"/>
            <a:ext cx="5273039" cy="276999"/>
          </a:xfrm>
          <a:prstGeom prst="rect">
            <a:avLst/>
          </a:prstGeom>
          <a:noFill/>
        </p:spPr>
        <p:txBody>
          <a:bodyPr wrap="square" rtlCol="0">
            <a:spAutoFit/>
          </a:bodyPr>
          <a:lstStyle/>
          <a:p>
            <a:pPr algn="r" rtl="1"/>
            <a:r>
              <a:rPr lang="en-GB" sz="1200" dirty="0">
                <a:latin typeface="Calibri" panose="020F0502020204030204" pitchFamily="34" charset="0"/>
                <a:cs typeface="Calibri" panose="020F0502020204030204" pitchFamily="34" charset="0"/>
              </a:rPr>
              <a:t>مخاوف حماية الطفل</a:t>
            </a:r>
            <a:endParaRPr lang="en-US" sz="1200" b="1" spc="300" dirty="0">
              <a:solidFill>
                <a:schemeClr val="tx1"/>
              </a:solidFill>
            </a:endParaRPr>
          </a:p>
        </p:txBody>
      </p:sp>
      <p:sp>
        <p:nvSpPr>
          <p:cNvPr id="4" name="TextBox 3">
            <a:extLst>
              <a:ext uri="{FF2B5EF4-FFF2-40B4-BE49-F238E27FC236}">
                <a16:creationId xmlns:a16="http://schemas.microsoft.com/office/drawing/2014/main" id="{2F8B3F44-BD8C-1A82-6311-E9D933DF2F5A}"/>
              </a:ext>
            </a:extLst>
          </p:cNvPr>
          <p:cNvSpPr txBox="1"/>
          <p:nvPr/>
        </p:nvSpPr>
        <p:spPr>
          <a:xfrm>
            <a:off x="996286" y="713169"/>
            <a:ext cx="5252113" cy="523220"/>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الجلسة </a:t>
            </a:r>
            <a:r>
              <a:rPr lang="ar-SA" sz="1400" b="1" spc="300" dirty="0">
                <a:solidFill>
                  <a:schemeClr val="bg1"/>
                </a:solidFill>
                <a:highlight>
                  <a:srgbClr val="954D84"/>
                </a:highlight>
                <a:latin typeface="Calibri"/>
                <a:ea typeface="Calibri"/>
                <a:cs typeface="Calibri"/>
                <a:sym typeface="Calibri"/>
              </a:rPr>
              <a:t>٣</a:t>
            </a:r>
            <a:r>
              <a:rPr lang="en-US" sz="1400" b="1" spc="300" dirty="0">
                <a:solidFill>
                  <a:schemeClr val="bg1"/>
                </a:solidFill>
                <a:highlight>
                  <a:srgbClr val="954D84"/>
                </a:highlight>
                <a:latin typeface="Calibri"/>
                <a:ea typeface="Calibri"/>
                <a:cs typeface="Calibri"/>
                <a:sym typeface="Calibri"/>
              </a:rPr>
              <a:t>: </a:t>
            </a:r>
            <a:r>
              <a:rPr lang="ar-SA" sz="1400" b="1" spc="300" dirty="0">
                <a:solidFill>
                  <a:schemeClr val="bg1"/>
                </a:solidFill>
                <a:highlight>
                  <a:srgbClr val="954D84"/>
                </a:highlight>
                <a:latin typeface="Calibri"/>
                <a:ea typeface="Calibri"/>
                <a:cs typeface="Calibri"/>
                <a:sym typeface="Calibri"/>
              </a:rPr>
              <a:t>ما هي</a:t>
            </a:r>
            <a:r>
              <a:rPr lang="en-US" sz="1400" b="1" spc="300" dirty="0">
                <a:solidFill>
                  <a:schemeClr val="bg1"/>
                </a:solidFill>
                <a:highlight>
                  <a:srgbClr val="954D84"/>
                </a:highlight>
                <a:latin typeface="Calibri"/>
                <a:ea typeface="Calibri"/>
                <a:cs typeface="Calibri"/>
                <a:sym typeface="Calibri"/>
              </a:rPr>
              <a:t> مخاوف حماية الطفل </a:t>
            </a:r>
            <a:r>
              <a:rPr lang="ar-SA" sz="1400" b="1" spc="300" dirty="0">
                <a:solidFill>
                  <a:schemeClr val="bg1"/>
                </a:solidFill>
                <a:highlight>
                  <a:srgbClr val="954D84"/>
                </a:highlight>
                <a:latin typeface="Calibri"/>
                <a:ea typeface="Calibri"/>
                <a:cs typeface="Calibri"/>
                <a:sym typeface="Calibri"/>
              </a:rPr>
              <a:t>ال</a:t>
            </a:r>
            <a:r>
              <a:rPr lang="en-US" sz="1400" b="1" spc="300" dirty="0">
                <a:solidFill>
                  <a:schemeClr val="bg1"/>
                </a:solidFill>
                <a:highlight>
                  <a:srgbClr val="954D84"/>
                </a:highlight>
                <a:latin typeface="Calibri"/>
                <a:ea typeface="Calibri"/>
                <a:cs typeface="Calibri"/>
                <a:sym typeface="Calibri"/>
              </a:rPr>
              <a:t>شائعة في </a:t>
            </a:r>
            <a:r>
              <a:rPr lang="ar-SA" sz="1400" b="1" spc="300" dirty="0">
                <a:solidFill>
                  <a:schemeClr val="bg1"/>
                </a:solidFill>
                <a:highlight>
                  <a:srgbClr val="954D84"/>
                </a:highlight>
                <a:latin typeface="Calibri"/>
                <a:ea typeface="Calibri"/>
                <a:cs typeface="Calibri"/>
                <a:sym typeface="Calibri"/>
              </a:rPr>
              <a:t>ال</a:t>
            </a:r>
            <a:r>
              <a:rPr lang="en-US" sz="1400" b="1" spc="300" dirty="0">
                <a:solidFill>
                  <a:schemeClr val="bg1"/>
                </a:solidFill>
                <a:highlight>
                  <a:srgbClr val="954D84"/>
                </a:highlight>
                <a:latin typeface="Calibri"/>
                <a:ea typeface="Calibri"/>
                <a:cs typeface="Calibri"/>
                <a:sym typeface="Calibri"/>
              </a:rPr>
              <a:t>سياق</a:t>
            </a:r>
            <a:r>
              <a:rPr lang="ar-SA" sz="1400" b="1" spc="300" dirty="0">
                <a:solidFill>
                  <a:schemeClr val="bg1"/>
                </a:solidFill>
                <a:highlight>
                  <a:srgbClr val="954D84"/>
                </a:highlight>
                <a:latin typeface="Calibri"/>
                <a:ea typeface="Calibri"/>
                <a:cs typeface="Calibri"/>
                <a:sym typeface="Calibri"/>
              </a:rPr>
              <a:t> الخاص بي</a:t>
            </a:r>
            <a:r>
              <a:rPr lang="en-US" sz="1400" b="1" spc="300" dirty="0">
                <a:solidFill>
                  <a:schemeClr val="bg1"/>
                </a:solidFill>
                <a:highlight>
                  <a:srgbClr val="954D84"/>
                </a:highlight>
                <a:latin typeface="Calibri"/>
                <a:ea typeface="Calibri"/>
                <a:cs typeface="Calibri"/>
                <a:sym typeface="Calibri"/>
              </a:rPr>
              <a:t>؟</a:t>
            </a:r>
          </a:p>
        </p:txBody>
      </p:sp>
      <p:sp>
        <p:nvSpPr>
          <p:cNvPr id="5" name="Hexagon 4">
            <a:extLst>
              <a:ext uri="{FF2B5EF4-FFF2-40B4-BE49-F238E27FC236}">
                <a16:creationId xmlns:a16="http://schemas.microsoft.com/office/drawing/2014/main" id="{E4823376-1531-3632-1A05-F3679F10713E}"/>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Hexagon 5">
            <a:extLst>
              <a:ext uri="{FF2B5EF4-FFF2-40B4-BE49-F238E27FC236}">
                <a16:creationId xmlns:a16="http://schemas.microsoft.com/office/drawing/2014/main" id="{1B818456-F25D-81B5-580A-C1B2BB82B274}"/>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Hexagon 7">
            <a:extLst>
              <a:ext uri="{FF2B5EF4-FFF2-40B4-BE49-F238E27FC236}">
                <a16:creationId xmlns:a16="http://schemas.microsoft.com/office/drawing/2014/main" id="{4D4F30F6-8AA4-717F-A0D1-D2A26F1B4344}"/>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78CC482C-EFC4-2BC7-812B-62E7780BEEBD}"/>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Hexagon 9">
            <a:extLst>
              <a:ext uri="{FF2B5EF4-FFF2-40B4-BE49-F238E27FC236}">
                <a16:creationId xmlns:a16="http://schemas.microsoft.com/office/drawing/2014/main" id="{BD187D90-FEAE-E1E6-999D-BCC793A2B763}"/>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Hexagon 10">
            <a:extLst>
              <a:ext uri="{FF2B5EF4-FFF2-40B4-BE49-F238E27FC236}">
                <a16:creationId xmlns:a16="http://schemas.microsoft.com/office/drawing/2014/main" id="{3525A1D6-97AC-3DCC-2F3B-EA59F5DFBAE5}"/>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2" name="Table 1">
            <a:extLst>
              <a:ext uri="{FF2B5EF4-FFF2-40B4-BE49-F238E27FC236}">
                <a16:creationId xmlns:a16="http://schemas.microsoft.com/office/drawing/2014/main" id="{4F01A24F-3290-53CB-04A2-18041A748201}"/>
              </a:ext>
            </a:extLst>
          </p:cNvPr>
          <p:cNvGraphicFramePr>
            <a:graphicFrameLocks noGrp="1"/>
          </p:cNvGraphicFramePr>
          <p:nvPr>
            <p:extLst>
              <p:ext uri="{D42A27DB-BD31-4B8C-83A1-F6EECF244321}">
                <p14:modId xmlns:p14="http://schemas.microsoft.com/office/powerpoint/2010/main" val="2959837262"/>
              </p:ext>
            </p:extLst>
          </p:nvPr>
        </p:nvGraphicFramePr>
        <p:xfrm>
          <a:off x="990599" y="2088334"/>
          <a:ext cx="5257800" cy="6174740"/>
        </p:xfrm>
        <a:graphic>
          <a:graphicData uri="http://schemas.openxmlformats.org/drawingml/2006/table">
            <a:tbl>
              <a:tblPr rtl="1"/>
              <a:tblGrid>
                <a:gridCol w="2628900">
                  <a:extLst>
                    <a:ext uri="{9D8B030D-6E8A-4147-A177-3AD203B41FA5}">
                      <a16:colId xmlns:a16="http://schemas.microsoft.com/office/drawing/2014/main" val="3597471809"/>
                    </a:ext>
                  </a:extLst>
                </a:gridCol>
                <a:gridCol w="2628900">
                  <a:extLst>
                    <a:ext uri="{9D8B030D-6E8A-4147-A177-3AD203B41FA5}">
                      <a16:colId xmlns:a16="http://schemas.microsoft.com/office/drawing/2014/main" val="457262427"/>
                    </a:ext>
                  </a:extLst>
                </a:gridCol>
              </a:tblGrid>
              <a:tr h="6174740">
                <a:tc>
                  <a:txBody>
                    <a:bodyPr/>
                    <a:lstStyle/>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الاعتداء / العنف الجسدي</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الاعتداء / العنف الجنسي</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الاغتصاب</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الإساءة / العنف العاطفي أو النفسي </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الإهمال</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التخلي عن</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عمالة الأطفال (ليست أسوأ أشكالها)</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العمل الخطير</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الاستغلال الجنسي</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الرق / البيع / الاختطاف / الإتجار</a:t>
                      </a:r>
                      <a:r>
                        <a:rPr lang="en-ZA" sz="1050" kern="100">
                          <a:effectLst/>
                          <a:latin typeface="Calibri" panose="020F0502020204030204" pitchFamily="34" charset="0"/>
                          <a:ea typeface="Calibri" panose="020F0502020204030204" pitchFamily="34" charset="0"/>
                          <a:cs typeface="Calibri" panose="020F0502020204030204" pitchFamily="34" charset="0"/>
                        </a:rPr>
                        <a:t> / </a:t>
                      </a:r>
                      <a:r>
                        <a:rPr lang="ar-SA" sz="1050" kern="100">
                          <a:effectLst/>
                          <a:latin typeface="Calibri" panose="020F0502020204030204" pitchFamily="34" charset="0"/>
                          <a:ea typeface="Calibri" panose="020F0502020204030204" pitchFamily="34" charset="0"/>
                          <a:cs typeface="Calibri" panose="020F0502020204030204" pitchFamily="34" charset="0"/>
                        </a:rPr>
                        <a:t>العمل الإجباري</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التعارض مع القانون</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مرتبط بقوات أو مجموعات مسلحة</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محروم من الحرية / رهن الاعتقال</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حالة طبية خطيرة</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صعوبة وظيفية (الرؤية، حتى لو كنت ترتدي نظارة)</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صعوبة وظيفية (السمع، حتى إذا كنت تستخدم المعينات السمعية)</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صعوبة وظيفية (المشي أو استخدام أجزاء من جسمه/ها)</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الأطفال غير المصحوبين</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الأطفال المنفصلين</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يتيم</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الإجهاد نفسي اجتماعي</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الاضطراب نفسي</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تعاطي المخدرات والإدمان (طفل)</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الانتماء إلى فئة مهمشة / معرضة للتمييز</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عدم وجود وثائق / تسجيل المواليد</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زواج الأطفال</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تشويه الأعضاء التناسلية الأنثوية (ختان الإناث)</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الوالد الطفل/ الحمل</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الحرمان من الموارد أو الفرص أو الخدمات</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ترتيب رعاية ضعيف للغاية، على سبيل المثال، وجود ٨ أطفال في المنزل، وتعاطي المخدرات من قبل مقدم الرعاية، ومقدم رعاية واحد مستضعف</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الأطفال الناجين من الذخائر المتفجرة</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صعوبة وظيفية (التذكر أو التركيز)</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صعوبة في الرعاية الذاتية مثل التغذية أو ارتداء الملابس (مقارنة بالأطفال الآخرين في نفس العمر)</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buFont typeface="Arial" panose="020B0604020202020204" pitchFamily="34" charset="0"/>
                        <a:buChar char="•"/>
                        <a:tabLst>
                          <a:tab pos="457200" algn="l"/>
                        </a:tabLst>
                      </a:pPr>
                      <a:r>
                        <a:rPr lang="ar-SA" sz="1050" kern="100">
                          <a:effectLst/>
                          <a:latin typeface="Calibri" panose="020F0502020204030204" pitchFamily="34" charset="0"/>
                          <a:ea typeface="Calibri" panose="020F0502020204030204" pitchFamily="34" charset="0"/>
                          <a:cs typeface="Calibri" panose="020F0502020204030204" pitchFamily="34" charset="0"/>
                        </a:rPr>
                        <a:t>صعوبة في التواصل</a:t>
                      </a:r>
                      <a:endParaRPr lang="en-FR" sz="1200" kern="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42131522"/>
                  </a:ext>
                </a:extLst>
              </a:tr>
            </a:tbl>
          </a:graphicData>
        </a:graphic>
      </p:graphicFrame>
    </p:spTree>
    <p:extLst>
      <p:ext uri="{BB962C8B-B14F-4D97-AF65-F5344CB8AC3E}">
        <p14:creationId xmlns:p14="http://schemas.microsoft.com/office/powerpoint/2010/main" val="3147950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E4AD0F-7046-3A53-01BF-497F89F85AD1}"/>
              </a:ext>
            </a:extLst>
          </p:cNvPr>
          <p:cNvSpPr txBox="1"/>
          <p:nvPr/>
        </p:nvSpPr>
        <p:spPr>
          <a:xfrm>
            <a:off x="996286" y="1077369"/>
            <a:ext cx="5273038" cy="430887"/>
          </a:xfrm>
          <a:prstGeom prst="rect">
            <a:avLst/>
          </a:prstGeom>
          <a:noFill/>
        </p:spPr>
        <p:txBody>
          <a:bodyPr wrap="square" rtlCol="0">
            <a:spAutoFit/>
          </a:bodyPr>
          <a:lstStyle/>
          <a:p>
            <a:pPr algn="r" rtl="1"/>
            <a:r>
              <a:rPr lang="en-US" sz="1100" dirty="0">
                <a:latin typeface="Calibri" panose="020F0502020204030204" pitchFamily="34" charset="0"/>
                <a:cs typeface="Calibri" panose="020F0502020204030204" pitchFamily="34" charset="0"/>
              </a:rPr>
              <a:t>يرجى ذكر ما لا يقل عن خمس مخاوف تتعلق بالحماية منتشرة أو يواجهها العديد من الأطفال والإجابة على الأسئلة الخاصة بكل منها.</a:t>
            </a:r>
          </a:p>
        </p:txBody>
      </p:sp>
      <p:sp>
        <p:nvSpPr>
          <p:cNvPr id="4" name="TextBox 3">
            <a:extLst>
              <a:ext uri="{FF2B5EF4-FFF2-40B4-BE49-F238E27FC236}">
                <a16:creationId xmlns:a16="http://schemas.microsoft.com/office/drawing/2014/main" id="{1248B9E3-1321-1E3E-EA7A-5C05E4AA30E4}"/>
              </a:ext>
            </a:extLst>
          </p:cNvPr>
          <p:cNvSpPr txBox="1"/>
          <p:nvPr/>
        </p:nvSpPr>
        <p:spPr>
          <a:xfrm>
            <a:off x="996286" y="693682"/>
            <a:ext cx="5273039" cy="307777"/>
          </a:xfrm>
          <a:prstGeom prst="rect">
            <a:avLst/>
          </a:prstGeom>
          <a:noFill/>
        </p:spPr>
        <p:txBody>
          <a:bodyPr wrap="square" rtlCol="0">
            <a:spAutoFit/>
          </a:bodyPr>
          <a:lstStyle/>
          <a:p>
            <a:pPr algn="r" rtl="1"/>
            <a:r>
              <a:rPr lang="en-GB" sz="1400" dirty="0">
                <a:latin typeface="Calibri" panose="020F0502020204030204" pitchFamily="34" charset="0"/>
                <a:cs typeface="Calibri" panose="020F0502020204030204" pitchFamily="34" charset="0"/>
              </a:rPr>
              <a:t>تحليل حماية الطفل</a:t>
            </a:r>
            <a:endParaRPr lang="en-US" sz="1400" b="1" spc="300" dirty="0">
              <a:solidFill>
                <a:schemeClr val="tx1"/>
              </a:solidFill>
              <a:latin typeface="Calibri" panose="020F0502020204030204" pitchFamily="34" charset="0"/>
              <a:cs typeface="Calibri" panose="020F0502020204030204" pitchFamily="34" charset="0"/>
            </a:endParaRPr>
          </a:p>
        </p:txBody>
      </p:sp>
      <p:graphicFrame>
        <p:nvGraphicFramePr>
          <p:cNvPr id="7" name="Table 7">
            <a:extLst>
              <a:ext uri="{FF2B5EF4-FFF2-40B4-BE49-F238E27FC236}">
                <a16:creationId xmlns:a16="http://schemas.microsoft.com/office/drawing/2014/main" id="{BE27881B-62FA-8420-0F14-086911B63272}"/>
              </a:ext>
            </a:extLst>
          </p:cNvPr>
          <p:cNvGraphicFramePr>
            <a:graphicFrameLocks noGrp="1"/>
          </p:cNvGraphicFramePr>
          <p:nvPr>
            <p:extLst>
              <p:ext uri="{D42A27DB-BD31-4B8C-83A1-F6EECF244321}">
                <p14:modId xmlns:p14="http://schemas.microsoft.com/office/powerpoint/2010/main" val="944633599"/>
              </p:ext>
            </p:extLst>
          </p:nvPr>
        </p:nvGraphicFramePr>
        <p:xfrm>
          <a:off x="996286" y="1677532"/>
          <a:ext cx="5273034" cy="7405507"/>
        </p:xfrm>
        <a:graphic>
          <a:graphicData uri="http://schemas.openxmlformats.org/drawingml/2006/table">
            <a:tbl>
              <a:tblPr firstRow="1" bandRow="1">
                <a:tableStyleId>{5C22544A-7EE6-4342-B048-85BDC9FD1C3A}</a:tableStyleId>
              </a:tblPr>
              <a:tblGrid>
                <a:gridCol w="878839">
                  <a:extLst>
                    <a:ext uri="{9D8B030D-6E8A-4147-A177-3AD203B41FA5}">
                      <a16:colId xmlns:a16="http://schemas.microsoft.com/office/drawing/2014/main" val="1989331313"/>
                    </a:ext>
                  </a:extLst>
                </a:gridCol>
                <a:gridCol w="878839">
                  <a:extLst>
                    <a:ext uri="{9D8B030D-6E8A-4147-A177-3AD203B41FA5}">
                      <a16:colId xmlns:a16="http://schemas.microsoft.com/office/drawing/2014/main" val="560326092"/>
                    </a:ext>
                  </a:extLst>
                </a:gridCol>
                <a:gridCol w="878839">
                  <a:extLst>
                    <a:ext uri="{9D8B030D-6E8A-4147-A177-3AD203B41FA5}">
                      <a16:colId xmlns:a16="http://schemas.microsoft.com/office/drawing/2014/main" val="4014453610"/>
                    </a:ext>
                  </a:extLst>
                </a:gridCol>
                <a:gridCol w="878839">
                  <a:extLst>
                    <a:ext uri="{9D8B030D-6E8A-4147-A177-3AD203B41FA5}">
                      <a16:colId xmlns:a16="http://schemas.microsoft.com/office/drawing/2014/main" val="3478816790"/>
                    </a:ext>
                  </a:extLst>
                </a:gridCol>
                <a:gridCol w="878839">
                  <a:extLst>
                    <a:ext uri="{9D8B030D-6E8A-4147-A177-3AD203B41FA5}">
                      <a16:colId xmlns:a16="http://schemas.microsoft.com/office/drawing/2014/main" val="510837156"/>
                    </a:ext>
                  </a:extLst>
                </a:gridCol>
                <a:gridCol w="878839">
                  <a:extLst>
                    <a:ext uri="{9D8B030D-6E8A-4147-A177-3AD203B41FA5}">
                      <a16:colId xmlns:a16="http://schemas.microsoft.com/office/drawing/2014/main" val="2500422803"/>
                    </a:ext>
                  </a:extLst>
                </a:gridCol>
              </a:tblGrid>
              <a:tr h="1835381">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CA" sz="1100" b="0" dirty="0">
                          <a:solidFill>
                            <a:schemeClr val="tx1"/>
                          </a:solidFill>
                          <a:latin typeface="Calibri" panose="020F0502020204030204" pitchFamily="34" charset="0"/>
                          <a:cs typeface="Calibri" panose="020F0502020204030204" pitchFamily="34" charset="0"/>
                        </a:rPr>
                        <a:t>مخاوف حماية الطفل السائدة</a:t>
                      </a:r>
                      <a:endParaRPr lang="en-US" sz="1100" b="0" dirty="0">
                        <a:solidFill>
                          <a:schemeClr val="tx1"/>
                        </a:solidFill>
                        <a:latin typeface="Calibri" panose="020F0502020204030204" pitchFamily="34" charset="0"/>
                        <a:cs typeface="Calibri" panose="020F0502020204030204" pitchFamily="34" charset="0"/>
                      </a:endParaRPr>
                    </a:p>
                    <a:p>
                      <a:pPr algn="r" rtl="1"/>
                      <a:endParaRPr lang="en-US" sz="1100" b="1" dirty="0">
                        <a:solidFill>
                          <a:schemeClr val="tx1"/>
                        </a:solidFill>
                      </a:endParaRPr>
                    </a:p>
                  </a:txBody>
                  <a:tcPr vert="vert27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r" rtl="1"/>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rtl="1"/>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rtl="1"/>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rtl="1"/>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rtl="1"/>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8714979"/>
                  </a:ext>
                </a:extLst>
              </a:tr>
              <a:tr h="2412216">
                <a:tc>
                  <a:txBody>
                    <a:bodyPr/>
                    <a:lstStyle/>
                    <a:p>
                      <a:pPr algn="r" rtl="1"/>
                      <a:r>
                        <a:rPr lang="ar-SA" sz="1100" b="0" dirty="0">
                          <a:solidFill>
                            <a:schemeClr val="tx1"/>
                          </a:solidFill>
                          <a:latin typeface="Calibri" panose="020F0502020204030204" pitchFamily="34" charset="0"/>
                          <a:cs typeface="Calibri" panose="020F0502020204030204" pitchFamily="34" charset="0"/>
                        </a:rPr>
                        <a:t>كيف يمكنك تحديد أو شرح مخاوف الحماية هذه ؟ قم بإنشاء تعريف.</a:t>
                      </a:r>
                      <a:endParaRPr lang="en-GB" sz="1100" b="0" dirty="0">
                        <a:solidFill>
                          <a:schemeClr val="tx1"/>
                        </a:solidFill>
                        <a:latin typeface="Calibri" panose="020F0502020204030204" pitchFamily="34" charset="0"/>
                        <a:cs typeface="Calibri" panose="020F0502020204030204" pitchFamily="34" charset="0"/>
                      </a:endParaRPr>
                    </a:p>
                    <a:p>
                      <a:pPr algn="r" rtl="1"/>
                      <a:endParaRPr lang="en-US" sz="1100" b="1" dirty="0">
                        <a:solidFill>
                          <a:schemeClr val="tx1"/>
                        </a:solidFill>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lang="en-US" sz="1100" b="1" dirty="0">
                        <a:solidFill>
                          <a:schemeClr val="tx1"/>
                        </a:solidFill>
                      </a:endParaRPr>
                    </a:p>
                  </a:txBody>
                  <a:tcPr vert="vert27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r" rtl="1"/>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rtl="1"/>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rtl="1"/>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rtl="1"/>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rtl="1"/>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11877203"/>
                  </a:ext>
                </a:extLst>
              </a:tr>
              <a:tr h="1835381">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100" b="0" dirty="0">
                          <a:solidFill>
                            <a:schemeClr val="tx1"/>
                          </a:solidFill>
                          <a:latin typeface="Calibri" panose="020F0502020204030204" pitchFamily="34" charset="0"/>
                          <a:cs typeface="Calibri" panose="020F0502020204030204" pitchFamily="34" charset="0"/>
                        </a:rPr>
                        <a:t>من هو المعرض للخطر ؟ ما هي خصائص الأطفال أو الأسر التي تواجه مخاوف الحماية هذه؟</a:t>
                      </a:r>
                      <a:endParaRPr lang="en-GB" sz="1100" b="0" dirty="0">
                        <a:solidFill>
                          <a:schemeClr val="tx1"/>
                        </a:solidFill>
                        <a:latin typeface="Calibri" panose="020F0502020204030204" pitchFamily="34" charset="0"/>
                        <a:cs typeface="Calibri" panose="020F0502020204030204" pitchFamily="34" charset="0"/>
                      </a:endParaRPr>
                    </a:p>
                    <a:p>
                      <a:pPr marL="0" algn="r" defTabSz="685800" rtl="1" eaLnBrk="1" latinLnBrk="0" hangingPunct="1"/>
                      <a:endParaRPr lang="en-US" sz="1100" b="1" dirty="0">
                        <a:solidFill>
                          <a:schemeClr val="tx1"/>
                        </a:solidFill>
                      </a:endParaRPr>
                    </a:p>
                  </a:txBody>
                  <a:tcPr vert="vert27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r" rtl="1"/>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rtl="1"/>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rtl="1"/>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rtl="1"/>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rtl="1"/>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75990015"/>
                  </a:ext>
                </a:extLst>
              </a:tr>
              <a:tr h="1322529">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Calibri" panose="020F0502020204030204" pitchFamily="34" charset="0"/>
                          <a:cs typeface="Calibri" panose="020F0502020204030204" pitchFamily="34" charset="0"/>
                        </a:rPr>
                        <a:t>من</a:t>
                      </a:r>
                      <a:r>
                        <a:rPr lang="ar-SA" sz="1100" b="0" dirty="0">
                          <a:solidFill>
                            <a:schemeClr val="tx1"/>
                          </a:solidFill>
                          <a:latin typeface="Calibri" panose="020F0502020204030204" pitchFamily="34" charset="0"/>
                          <a:cs typeface="Calibri" panose="020F0502020204030204" pitchFamily="34" charset="0"/>
                        </a:rPr>
                        <a:t> هو</a:t>
                      </a:r>
                      <a:r>
                        <a:rPr lang="en-GB" sz="1100" b="0" dirty="0">
                          <a:solidFill>
                            <a:schemeClr val="tx1"/>
                          </a:solidFill>
                          <a:latin typeface="Calibri" panose="020F0502020204030204" pitchFamily="34" charset="0"/>
                          <a:cs typeface="Calibri" panose="020F0502020204030204" pitchFamily="34" charset="0"/>
                        </a:rPr>
                        <a:t> المسؤول</a:t>
                      </a:r>
                      <a:r>
                        <a:rPr lang="ar-SA" sz="1100" b="0" dirty="0">
                          <a:solidFill>
                            <a:schemeClr val="tx1"/>
                          </a:solidFill>
                          <a:latin typeface="Calibri" panose="020F0502020204030204" pitchFamily="34" charset="0"/>
                          <a:cs typeface="Calibri" panose="020F0502020204030204" pitchFamily="34" charset="0"/>
                        </a:rPr>
                        <a:t> عن </a:t>
                      </a:r>
                      <a:r>
                        <a:rPr lang="en-GB" sz="1100" b="0" dirty="0">
                          <a:solidFill>
                            <a:schemeClr val="tx1"/>
                          </a:solidFill>
                          <a:latin typeface="Calibri" panose="020F0502020204030204" pitchFamily="34" charset="0"/>
                          <a:cs typeface="Calibri" panose="020F0502020204030204" pitchFamily="34" charset="0"/>
                        </a:rPr>
                        <a:t>مخاوف الحماية هذه؟ من الذي يسببها؟</a:t>
                      </a:r>
                    </a:p>
                    <a:p>
                      <a:pPr algn="r" rtl="1"/>
                      <a:endParaRPr lang="en-US" sz="1100" b="1" dirty="0">
                        <a:solidFill>
                          <a:schemeClr val="tx1"/>
                        </a:solidFill>
                      </a:endParaRPr>
                    </a:p>
                  </a:txBody>
                  <a:tcPr vert="vert27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r" rtl="1"/>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rtl="1"/>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rtl="1"/>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rtl="1"/>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rtl="1"/>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430348182"/>
                  </a:ext>
                </a:extLst>
              </a:tr>
            </a:tbl>
          </a:graphicData>
        </a:graphic>
      </p:graphicFrame>
      <p:sp>
        <p:nvSpPr>
          <p:cNvPr id="8" name="Hexagon 7">
            <a:extLst>
              <a:ext uri="{FF2B5EF4-FFF2-40B4-BE49-F238E27FC236}">
                <a16:creationId xmlns:a16="http://schemas.microsoft.com/office/drawing/2014/main" id="{4CCA5A36-3159-6225-6399-49FA7BDB83D3}"/>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AD793273-6832-07E7-9767-C9BF57329F2A}"/>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Hexagon 9">
            <a:extLst>
              <a:ext uri="{FF2B5EF4-FFF2-40B4-BE49-F238E27FC236}">
                <a16:creationId xmlns:a16="http://schemas.microsoft.com/office/drawing/2014/main" id="{C7FD8995-804C-2D5A-ED38-1A7BE6A390D8}"/>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Hexagon 10">
            <a:extLst>
              <a:ext uri="{FF2B5EF4-FFF2-40B4-BE49-F238E27FC236}">
                <a16:creationId xmlns:a16="http://schemas.microsoft.com/office/drawing/2014/main" id="{B32A7486-37AC-2EC3-F4D7-4761E5BF8B25}"/>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Hexagon 11">
            <a:extLst>
              <a:ext uri="{FF2B5EF4-FFF2-40B4-BE49-F238E27FC236}">
                <a16:creationId xmlns:a16="http://schemas.microsoft.com/office/drawing/2014/main" id="{C46E4D04-6EFB-A218-0A25-14394DF611A0}"/>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3" name="Hexagon 12">
            <a:extLst>
              <a:ext uri="{FF2B5EF4-FFF2-40B4-BE49-F238E27FC236}">
                <a16:creationId xmlns:a16="http://schemas.microsoft.com/office/drawing/2014/main" id="{83735B42-7ED2-24EA-0CEB-18E8DD85BC95}"/>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1133012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CC6B73-E673-12FF-FFEA-5BDBD76E7418}"/>
              </a:ext>
            </a:extLst>
          </p:cNvPr>
          <p:cNvSpPr txBox="1"/>
          <p:nvPr/>
        </p:nvSpPr>
        <p:spPr>
          <a:xfrm>
            <a:off x="1849725" y="2088334"/>
            <a:ext cx="4419600" cy="276999"/>
          </a:xfrm>
          <a:prstGeom prst="rect">
            <a:avLst/>
          </a:prstGeom>
          <a:noFill/>
        </p:spPr>
        <p:txBody>
          <a:bodyPr wrap="square" rtlCol="0">
            <a:spAutoFit/>
          </a:bodyPr>
          <a:lstStyle/>
          <a:p>
            <a:pPr algn="r" rtl="1"/>
            <a:r>
              <a:rPr lang="en-US" sz="1200" b="1" dirty="0">
                <a:latin typeface="Calibri" panose="020F0502020204030204" pitchFamily="34" charset="0"/>
                <a:cs typeface="Calibri" panose="020F0502020204030204" pitchFamily="34" charset="0"/>
              </a:rPr>
              <a:t>الجزء الأول: التقييم</a:t>
            </a:r>
          </a:p>
        </p:txBody>
      </p:sp>
      <p:sp>
        <p:nvSpPr>
          <p:cNvPr id="2" name="TextBox 1">
            <a:extLst>
              <a:ext uri="{FF2B5EF4-FFF2-40B4-BE49-F238E27FC236}">
                <a16:creationId xmlns:a16="http://schemas.microsoft.com/office/drawing/2014/main" id="{EDA47130-0662-F606-047A-DD1722DE54EB}"/>
              </a:ext>
            </a:extLst>
          </p:cNvPr>
          <p:cNvSpPr txBox="1"/>
          <p:nvPr/>
        </p:nvSpPr>
        <p:spPr>
          <a:xfrm>
            <a:off x="996286" y="1656994"/>
            <a:ext cx="5273039" cy="276999"/>
          </a:xfrm>
          <a:prstGeom prst="rect">
            <a:avLst/>
          </a:prstGeom>
          <a:noFill/>
        </p:spPr>
        <p:txBody>
          <a:bodyPr wrap="square" rtlCol="0">
            <a:spAutoFit/>
          </a:bodyPr>
          <a:lstStyle/>
          <a:p>
            <a:pPr algn="r" rtl="1"/>
            <a:r>
              <a:rPr lang="en-GB" sz="1200" b="1" dirty="0">
                <a:latin typeface="Calibri" panose="020F0502020204030204" pitchFamily="34" charset="0"/>
                <a:cs typeface="Calibri" panose="020F0502020204030204" pitchFamily="34" charset="0"/>
              </a:rPr>
              <a:t>تحليل مخاطر حماية الطفل - دراسة حالة</a:t>
            </a:r>
          </a:p>
        </p:txBody>
      </p:sp>
      <p:sp>
        <p:nvSpPr>
          <p:cNvPr id="5" name="TextBox 4">
            <a:extLst>
              <a:ext uri="{FF2B5EF4-FFF2-40B4-BE49-F238E27FC236}">
                <a16:creationId xmlns:a16="http://schemas.microsoft.com/office/drawing/2014/main" id="{FE5B5D47-3763-BF19-1E96-61EC3940D6A0}"/>
              </a:ext>
            </a:extLst>
          </p:cNvPr>
          <p:cNvSpPr txBox="1"/>
          <p:nvPr/>
        </p:nvSpPr>
        <p:spPr>
          <a:xfrm>
            <a:off x="996286" y="713169"/>
            <a:ext cx="5252113"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954D84"/>
                </a:highlight>
                <a:latin typeface="Calibri"/>
                <a:ea typeface="Calibri"/>
                <a:cs typeface="Calibri"/>
                <a:sym typeface="Calibri"/>
              </a:rPr>
              <a:t>الجلسة </a:t>
            </a:r>
            <a:r>
              <a:rPr lang="ar-SA" sz="1600" b="1" spc="300" dirty="0">
                <a:solidFill>
                  <a:schemeClr val="bg1"/>
                </a:solidFill>
                <a:highlight>
                  <a:srgbClr val="954D84"/>
                </a:highlight>
                <a:latin typeface="Calibri"/>
                <a:ea typeface="Calibri"/>
                <a:cs typeface="Calibri"/>
                <a:sym typeface="Calibri"/>
              </a:rPr>
              <a:t>٤</a:t>
            </a:r>
            <a:r>
              <a:rPr lang="en-US" sz="1600" b="1" spc="300" dirty="0">
                <a:solidFill>
                  <a:schemeClr val="bg1"/>
                </a:solidFill>
                <a:highlight>
                  <a:srgbClr val="954D84"/>
                </a:highlight>
                <a:latin typeface="Calibri"/>
                <a:ea typeface="Calibri"/>
                <a:cs typeface="Calibri"/>
                <a:sym typeface="Calibri"/>
              </a:rPr>
              <a:t>: كيف يمكنني تحليل المخاطر المعقدة لحماية الطفل وتحديد أولويات الاحتياجات؟</a:t>
            </a:r>
          </a:p>
        </p:txBody>
      </p:sp>
      <p:sp>
        <p:nvSpPr>
          <p:cNvPr id="8" name="Hexagon 7">
            <a:extLst>
              <a:ext uri="{FF2B5EF4-FFF2-40B4-BE49-F238E27FC236}">
                <a16:creationId xmlns:a16="http://schemas.microsoft.com/office/drawing/2014/main" id="{22A8954F-EA30-8F8B-C88A-7C7B189C7B08}"/>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5EF619BF-3409-D6C5-2AAF-DBFD85B3994E}"/>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Hexagon 9">
            <a:extLst>
              <a:ext uri="{FF2B5EF4-FFF2-40B4-BE49-F238E27FC236}">
                <a16:creationId xmlns:a16="http://schemas.microsoft.com/office/drawing/2014/main" id="{55E2307E-0DDE-8E3A-EC12-B8DB1A010ED5}"/>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Hexagon 10">
            <a:extLst>
              <a:ext uri="{FF2B5EF4-FFF2-40B4-BE49-F238E27FC236}">
                <a16:creationId xmlns:a16="http://schemas.microsoft.com/office/drawing/2014/main" id="{665ACED6-DD18-008D-EBB3-808D95A8233C}"/>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Hexagon 11">
            <a:extLst>
              <a:ext uri="{FF2B5EF4-FFF2-40B4-BE49-F238E27FC236}">
                <a16:creationId xmlns:a16="http://schemas.microsoft.com/office/drawing/2014/main" id="{9A159251-6C8E-D42E-14E8-8355327BDE55}"/>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3" name="Hexagon 12">
            <a:extLst>
              <a:ext uri="{FF2B5EF4-FFF2-40B4-BE49-F238E27FC236}">
                <a16:creationId xmlns:a16="http://schemas.microsoft.com/office/drawing/2014/main" id="{664D59DA-A56C-6545-7028-6792170EA6EF}"/>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6" name="Table 5">
            <a:extLst>
              <a:ext uri="{FF2B5EF4-FFF2-40B4-BE49-F238E27FC236}">
                <a16:creationId xmlns:a16="http://schemas.microsoft.com/office/drawing/2014/main" id="{2A178C54-D8AD-13B1-8B1D-40D9684929FF}"/>
              </a:ext>
            </a:extLst>
          </p:cNvPr>
          <p:cNvGraphicFramePr>
            <a:graphicFrameLocks noGrp="1"/>
          </p:cNvGraphicFramePr>
          <p:nvPr>
            <p:extLst>
              <p:ext uri="{D42A27DB-BD31-4B8C-83A1-F6EECF244321}">
                <p14:modId xmlns:p14="http://schemas.microsoft.com/office/powerpoint/2010/main" val="3720586865"/>
              </p:ext>
            </p:extLst>
          </p:nvPr>
        </p:nvGraphicFramePr>
        <p:xfrm>
          <a:off x="800100" y="2551176"/>
          <a:ext cx="5257800" cy="5266488"/>
        </p:xfrm>
        <a:graphic>
          <a:graphicData uri="http://schemas.openxmlformats.org/drawingml/2006/table">
            <a:tbl>
              <a:tblPr rtl="1" firstRow="1" bandRow="1"/>
              <a:tblGrid>
                <a:gridCol w="1079500">
                  <a:extLst>
                    <a:ext uri="{9D8B030D-6E8A-4147-A177-3AD203B41FA5}">
                      <a16:colId xmlns:a16="http://schemas.microsoft.com/office/drawing/2014/main" val="1766326154"/>
                    </a:ext>
                  </a:extLst>
                </a:gridCol>
                <a:gridCol w="4178300">
                  <a:extLst>
                    <a:ext uri="{9D8B030D-6E8A-4147-A177-3AD203B41FA5}">
                      <a16:colId xmlns:a16="http://schemas.microsoft.com/office/drawing/2014/main" val="1071129033"/>
                    </a:ext>
                  </a:extLst>
                </a:gridCol>
              </a:tblGrid>
              <a:tr h="950894">
                <a:tc>
                  <a:txBody>
                    <a:bodyPr/>
                    <a:lstStyle/>
                    <a:p>
                      <a:pPr algn="r" rtl="1"/>
                      <a:r>
                        <a:rPr lang="ar-SA" sz="105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التفاصيل الشخصية للطفل</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a:txBody>
                    <a:bodyPr/>
                    <a:lstStyle/>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الاسم: جولي</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العمر: ١٣ سنة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ترتيب الرعاية: الرعاية السكنية - دار الأطفال</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العائلة: كلا الوالدين على قيد الحياة</a:t>
                      </a:r>
                      <a:r>
                        <a:rPr lang="en-US" sz="1050" kern="100">
                          <a:effectLst/>
                          <a:latin typeface="Calibri" panose="020F0502020204030204" pitchFamily="34" charset="0"/>
                          <a:ea typeface="Calibri" panose="020F0502020204030204" pitchFamily="34" charset="0"/>
                          <a:cs typeface="Calibri" panose="020F0502020204030204" pitchFamily="34" charset="0"/>
                        </a:rPr>
                        <a:t>. </a:t>
                      </a:r>
                      <a:r>
                        <a:rPr lang="ar-SA" sz="1050" kern="100">
                          <a:effectLst/>
                          <a:latin typeface="Calibri" panose="020F0502020204030204" pitchFamily="34" charset="0"/>
                          <a:ea typeface="Calibri" panose="020F0502020204030204" pitchFamily="34" charset="0"/>
                          <a:cs typeface="Calibri" panose="020F0502020204030204" pitchFamily="34" charset="0"/>
                        </a:rPr>
                        <a:t>الأم حاليا في السجن ، والأب يعيش في دولة مجاورة</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أخصائية الحالة: تالا</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3451477908"/>
                  </a:ext>
                </a:extLst>
              </a:tr>
              <a:tr h="609547">
                <a:tc>
                  <a:txBody>
                    <a:bodyPr/>
                    <a:lstStyle/>
                    <a:p>
                      <a:pPr algn="r" rtl="1"/>
                      <a:r>
                        <a:rPr lang="ar-SA" sz="105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الرفاه الجسدي</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5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والصحة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a:txBody>
                    <a:bodyPr/>
                    <a:lstStyle/>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لم تقم جولي بزيارة طبيب بعد منذ أن اصطحبتها تالا في محطة الحافلات. عندما سألتها تالا ، أكدت جولي أنها شعرت ببعض الألم وعدم الراحة. كما أنها تعاني من جروح على مرفقيها تحتاج إلى تنظيفها وتضميدها</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1307262651"/>
                  </a:ext>
                </a:extLst>
              </a:tr>
              <a:tr h="1292240">
                <a:tc>
                  <a:txBody>
                    <a:bodyPr/>
                    <a:lstStyle/>
                    <a:p>
                      <a:pPr algn="r" rtl="1"/>
                      <a:r>
                        <a:rPr lang="ar-SA" sz="105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الرفاه العاطفي</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a:txBody>
                    <a:bodyPr/>
                    <a:lstStyle/>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تعاني جولي من مشاكل في الصحة النفسية ولكنها أصغر من أن يتم تشخيصها. يمكن أن يكون لديها تقلبات مزاجية واسعة ، تستمر من بضع ساعات إلى بضعة أيام في بعض الأحيان</a:t>
                      </a:r>
                      <a:r>
                        <a:rPr lang="en-US" sz="1050" kern="100">
                          <a:effectLst/>
                          <a:latin typeface="Calibri" panose="020F0502020204030204" pitchFamily="34" charset="0"/>
                          <a:ea typeface="Calibri" panose="020F0502020204030204" pitchFamily="34" charset="0"/>
                          <a:cs typeface="Calibri" panose="020F0502020204030204" pitchFamily="34" charset="0"/>
                        </a:rPr>
                        <a:t>. </a:t>
                      </a:r>
                      <a:r>
                        <a:rPr lang="ar-SA" sz="1050" kern="100">
                          <a:effectLst/>
                          <a:latin typeface="Calibri" panose="020F0502020204030204" pitchFamily="34" charset="0"/>
                          <a:ea typeface="Calibri" panose="020F0502020204030204" pitchFamily="34" charset="0"/>
                          <a:cs typeface="Calibri" panose="020F0502020204030204" pitchFamily="34" charset="0"/>
                        </a:rPr>
                        <a:t>عندما تفقد أعصابها ، يمكن أن تنفعل وتصبح غاضبة جدًا أو عدوانية. حدث هذا قبل أن تهرب من مركز الرعاية السكنية. ليست هذه هي المرة الأولى التي تهرب فيها جولي</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عندما أحضرتها تالا من محطة الحافلات ، كانت جولي في حالة صدمة وخائفة ومرتبكة. حاولت تالا طمأنتها مجددًا بأنها في أمان الآن ، لكن من الصعب التحدث معها لأنها لا تزال تبدو مصدومة</a:t>
                      </a:r>
                      <a:r>
                        <a:rPr lang="en-GB"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1238307421"/>
                  </a:ext>
                </a:extLst>
              </a:tr>
              <a:tr h="1292240">
                <a:tc>
                  <a:txBody>
                    <a:bodyPr/>
                    <a:lstStyle/>
                    <a:p>
                      <a:pPr algn="r" rtl="1"/>
                      <a:r>
                        <a:rPr lang="ar-SA" sz="105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العلاقات</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a:txBody>
                    <a:bodyPr/>
                    <a:lstStyle/>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تخلى عنها والديها عندما كانت في السابعة من عمرها فقط. وقد أثر ذلك على قدرتها على التواصل مع الآخرين. والدتها في السجن حاليًا ، لكن جولي تزورها هناك مرة في الشهر مع مساعدة من المركز. تود جولي زيارة والدتها في كثير من الأحيان</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يعيش والدها في بلد مجاور ، وليس لدى جولي تواصل منتظم معه. في بعض الأحيان يتصل بها و من ثم تشعر جولي بسعادة فائقة. والد جولي لديه ولدين من زوجته الحالية ، لكن جولي لم تلتق قط بإخوتها غير الأشقاء</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تعاني جولي لتكوين صداقات والاحتفاظ بها في الغالب</a:t>
                      </a:r>
                      <a:r>
                        <a:rPr lang="en-US" sz="105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1414129697"/>
                  </a:ext>
                </a:extLst>
              </a:tr>
              <a:tr h="1121567">
                <a:tc>
                  <a:txBody>
                    <a:bodyPr/>
                    <a:lstStyle/>
                    <a:p>
                      <a:pPr algn="r" rtl="1"/>
                      <a:r>
                        <a:rPr lang="ar-SA" sz="105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التعليم</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a:txBody>
                    <a:bodyPr/>
                    <a:lstStyle/>
                    <a:p>
                      <a:pPr algn="r" rtl="1"/>
                      <a:r>
                        <a:rPr lang="ar-SA" sz="1050" kern="100">
                          <a:effectLst/>
                          <a:latin typeface="Calibri" panose="020F0502020204030204" pitchFamily="34" charset="0"/>
                          <a:ea typeface="Calibri" panose="020F0502020204030204" pitchFamily="34" charset="0"/>
                          <a:cs typeface="Calibri" panose="020F0502020204030204" pitchFamily="34" charset="0"/>
                        </a:rPr>
                        <a:t>بدأت جولي دراستها الثانوية هذا العام ، لكن فاتها مسبقاً عدد قليل من الفصول الدراسية. اشتكت المعلمة من سلوكها للمركز ، وقد تلقت بالفعل تحذيرًا رسميًا</a:t>
                      </a:r>
                      <a:r>
                        <a:rPr lang="en-US" sz="1050" kern="100">
                          <a:effectLst/>
                          <a:latin typeface="Calibri" panose="020F0502020204030204" pitchFamily="34" charset="0"/>
                          <a:ea typeface="Calibri" panose="020F0502020204030204" pitchFamily="34" charset="0"/>
                          <a:cs typeface="Calibri" panose="020F0502020204030204" pitchFamily="34" charset="0"/>
                        </a:rPr>
                        <a:t>. </a:t>
                      </a:r>
                      <a:r>
                        <a:rPr lang="ar-SA" sz="1050" kern="100">
                          <a:effectLst/>
                          <a:latin typeface="Calibri" panose="020F0502020204030204" pitchFamily="34" charset="0"/>
                          <a:ea typeface="Calibri" panose="020F0502020204030204" pitchFamily="34" charset="0"/>
                          <a:cs typeface="Calibri" panose="020F0502020204030204" pitchFamily="34" charset="0"/>
                        </a:rPr>
                        <a:t>تحب جولي الرقص في أوقات فراغها. انضمت إلى نادٍ للرقص في الماضي ، لكنها اضطرت أيضًا إلى إنهائه بعد أن دخلت في شجار مع فتاة أخرى. الآن ، ترقص جولي أحيانًا في غرفتها ، لكنها تتمنى أن تفعل ذلك مع فتيات أخريات. لديها أيضا موهبة الراب</a:t>
                      </a:r>
                      <a:r>
                        <a:rPr lang="en-US" sz="1050" kern="100">
                          <a:effectLst/>
                          <a:latin typeface="Calibri" panose="020F0502020204030204" pitchFamily="34" charset="0"/>
                          <a:ea typeface="Calibri" panose="020F0502020204030204" pitchFamily="34" charset="0"/>
                          <a:cs typeface="Calibri" panose="020F0502020204030204" pitchFamily="34" charset="0"/>
                        </a:rPr>
                        <a:t>. </a:t>
                      </a:r>
                      <a:r>
                        <a:rPr lang="ar-SA" sz="1050" kern="100">
                          <a:effectLst/>
                          <a:latin typeface="Calibri" panose="020F0502020204030204" pitchFamily="34" charset="0"/>
                          <a:ea typeface="Calibri" panose="020F0502020204030204" pitchFamily="34" charset="0"/>
                          <a:cs typeface="Calibri" panose="020F0502020204030204" pitchFamily="34" charset="0"/>
                        </a:rPr>
                        <a:t>إنها جيدة حقًا في ذلك وغالبًا ما تثير إعجاب تالا بالكلمات التي تقوم بتأليفها.</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2941620560"/>
                  </a:ext>
                </a:extLst>
              </a:tr>
            </a:tbl>
          </a:graphicData>
        </a:graphic>
      </p:graphicFrame>
    </p:spTree>
    <p:extLst>
      <p:ext uri="{BB962C8B-B14F-4D97-AF65-F5344CB8AC3E}">
        <p14:creationId xmlns:p14="http://schemas.microsoft.com/office/powerpoint/2010/main" val="1040039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399F9994-B1F4-7B95-4704-9D63F02E957A}"/>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Hexagon 7">
            <a:extLst>
              <a:ext uri="{FF2B5EF4-FFF2-40B4-BE49-F238E27FC236}">
                <a16:creationId xmlns:a16="http://schemas.microsoft.com/office/drawing/2014/main" id="{37ED8ADD-BD7B-B0FC-08B0-1E27F5C947CD}"/>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9F087EB8-95BA-E7D6-0B5D-18E187320582}"/>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Hexagon 9">
            <a:extLst>
              <a:ext uri="{FF2B5EF4-FFF2-40B4-BE49-F238E27FC236}">
                <a16:creationId xmlns:a16="http://schemas.microsoft.com/office/drawing/2014/main" id="{021E000E-CA28-20F4-BC75-987DFBEE556A}"/>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Hexagon 10">
            <a:extLst>
              <a:ext uri="{FF2B5EF4-FFF2-40B4-BE49-F238E27FC236}">
                <a16:creationId xmlns:a16="http://schemas.microsoft.com/office/drawing/2014/main" id="{8AE551B2-08A6-6528-6473-9B0DBB5B3E42}"/>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Hexagon 11">
            <a:extLst>
              <a:ext uri="{FF2B5EF4-FFF2-40B4-BE49-F238E27FC236}">
                <a16:creationId xmlns:a16="http://schemas.microsoft.com/office/drawing/2014/main" id="{99A1BADE-44A2-1856-6BF5-695364111775}"/>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2" name="Table 1">
            <a:extLst>
              <a:ext uri="{FF2B5EF4-FFF2-40B4-BE49-F238E27FC236}">
                <a16:creationId xmlns:a16="http://schemas.microsoft.com/office/drawing/2014/main" id="{CE03056D-5A18-AE48-2D93-EAD4B6BE134B}"/>
              </a:ext>
            </a:extLst>
          </p:cNvPr>
          <p:cNvGraphicFramePr>
            <a:graphicFrameLocks noGrp="1"/>
          </p:cNvGraphicFramePr>
          <p:nvPr>
            <p:extLst>
              <p:ext uri="{D42A27DB-BD31-4B8C-83A1-F6EECF244321}">
                <p14:modId xmlns:p14="http://schemas.microsoft.com/office/powerpoint/2010/main" val="2093956409"/>
              </p:ext>
            </p:extLst>
          </p:nvPr>
        </p:nvGraphicFramePr>
        <p:xfrm>
          <a:off x="979982" y="908608"/>
          <a:ext cx="5257800" cy="4272915"/>
        </p:xfrm>
        <a:graphic>
          <a:graphicData uri="http://schemas.openxmlformats.org/drawingml/2006/table">
            <a:tbl>
              <a:tblPr rtl="1" firstRow="1" bandRow="1"/>
              <a:tblGrid>
                <a:gridCol w="1193800">
                  <a:extLst>
                    <a:ext uri="{9D8B030D-6E8A-4147-A177-3AD203B41FA5}">
                      <a16:colId xmlns:a16="http://schemas.microsoft.com/office/drawing/2014/main" val="2369078876"/>
                    </a:ext>
                  </a:extLst>
                </a:gridCol>
                <a:gridCol w="4064000">
                  <a:extLst>
                    <a:ext uri="{9D8B030D-6E8A-4147-A177-3AD203B41FA5}">
                      <a16:colId xmlns:a16="http://schemas.microsoft.com/office/drawing/2014/main" val="3498835811"/>
                    </a:ext>
                  </a:extLst>
                </a:gridCol>
              </a:tblGrid>
              <a:tr h="354330">
                <a:tc>
                  <a:txBody>
                    <a:bodyPr/>
                    <a:lstStyle/>
                    <a:p>
                      <a:pPr algn="r"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التوثيق</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a:txBody>
                    <a:bodyPr/>
                    <a:lstStyle/>
                    <a:p>
                      <a:pPr algn="r" rtl="1"/>
                      <a:r>
                        <a:rPr lang="ar-SA" sz="1000" kern="100">
                          <a:effectLst/>
                          <a:latin typeface="Calibri" panose="020F0502020204030204" pitchFamily="34" charset="0"/>
                          <a:ea typeface="Calibri" panose="020F0502020204030204" pitchFamily="34" charset="0"/>
                          <a:cs typeface="Calibri" panose="020F0502020204030204" pitchFamily="34" charset="0"/>
                        </a:rPr>
                        <a:t>جولي لديها شهادة ميلاد وبطاقة هوية صالحة. جميع وثائقها مرتبة.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2828291368"/>
                  </a:ext>
                </a:extLst>
              </a:tr>
              <a:tr h="2025015">
                <a:tc>
                  <a:txBody>
                    <a:bodyPr/>
                    <a:lstStyle/>
                    <a:p>
                      <a:pPr algn="r"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ترتيب الرعاية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a:txBody>
                    <a:bodyPr/>
                    <a:lstStyle/>
                    <a:p>
                      <a:pPr algn="r" rtl="1"/>
                      <a:r>
                        <a:rPr lang="ar-SA" sz="1000" kern="100">
                          <a:effectLst/>
                          <a:latin typeface="Calibri" panose="020F0502020204030204" pitchFamily="34" charset="0"/>
                          <a:ea typeface="Calibri" panose="020F0502020204030204" pitchFamily="34" charset="0"/>
                          <a:cs typeface="Calibri" panose="020F0502020204030204" pitchFamily="34" charset="0"/>
                        </a:rPr>
                        <a:t>تعيش جولي حاليًا في مركز رعاية سكني في مجموعة مع سبع فتيات أخريات تتراوح أعمارهن بين ١٢ و١٦ عامًا. ليس من السهل أن تعيش جولي في هذا المركز. مع فتاة واحدة ، تتعايش بشكل جيد حقًا ، ولكن ليس مع الأخريات. في وقت سابق من هذا الأسبوع ، هربت جولي من المركز ، لكنها الآن تريد العودة في أسرع وقت ممكن. المركز جاهز من أجل عودتها.</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00" kern="100">
                          <a:effectLst/>
                          <a:latin typeface="Calibri" panose="020F0502020204030204" pitchFamily="34" charset="0"/>
                          <a:ea typeface="Calibri" panose="020F0502020204030204" pitchFamily="34" charset="0"/>
                          <a:cs typeface="Calibri" panose="020F0502020204030204" pitchFamily="34" charset="0"/>
                        </a:rPr>
                        <a:t>والدتها غير قادرة على الاعتناء بها لأنها مسجونة ، وغالبًا ما يعد والدها بالحضور وأخذها ، لكنه لم يفعل ذلك أبدًا. نظرًا لمشاكل جولي السلوكية والنفسية ووضعها الأسري المعقد ، لم يتم اعتبارها مؤهلة للحصول على رعاية بديلة قائمة على الأسرة. تعيش في مراكز مختلفة منذ ما يقرب من ٦ سنوات حتى الآن. حاولت تالا ترتيب زيارات نهاية الأسبوع في منزل والدها ، لكنه دائمًا ما يقوم بإلغائها في اللحظة الأخيرة</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1790901736"/>
                  </a:ext>
                </a:extLst>
              </a:tr>
              <a:tr h="1329055">
                <a:tc>
                  <a:txBody>
                    <a:bodyPr/>
                    <a:lstStyle/>
                    <a:p>
                      <a:pPr algn="r"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المجتمع</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a:txBody>
                    <a:bodyPr/>
                    <a:lstStyle/>
                    <a:p>
                      <a:pPr algn="r" rtl="1"/>
                      <a:r>
                        <a:rPr lang="ar-SA" sz="1000" kern="100">
                          <a:effectLst/>
                          <a:latin typeface="Calibri" panose="020F0502020204030204" pitchFamily="34" charset="0"/>
                          <a:ea typeface="Calibri" panose="020F0502020204030204" pitchFamily="34" charset="0"/>
                          <a:cs typeface="Calibri" panose="020F0502020204030204" pitchFamily="34" charset="0"/>
                        </a:rPr>
                        <a:t>يقبل المجتمع الأطفال الذين يعيشون في دار الرعاية السكنية</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r" rtl="1"/>
                      <a:r>
                        <a:rPr lang="ar-SA" sz="1000" kern="100">
                          <a:effectLst/>
                          <a:latin typeface="Calibri" panose="020F0502020204030204" pitchFamily="34" charset="0"/>
                          <a:ea typeface="Calibri" panose="020F0502020204030204" pitchFamily="34" charset="0"/>
                          <a:cs typeface="Calibri" panose="020F0502020204030204" pitchFamily="34" charset="0"/>
                        </a:rPr>
                        <a:t>في الآونة الأخيرة ، بدأ مشروع جديد للأطفال الذين يعيشون في الرعاية السكنية</a:t>
                      </a:r>
                      <a:r>
                        <a:rPr lang="en-US" sz="1000" kern="100">
                          <a:effectLst/>
                          <a:latin typeface="Calibri" panose="020F0502020204030204" pitchFamily="34" charset="0"/>
                          <a:ea typeface="Calibri" panose="020F0502020204030204" pitchFamily="34" charset="0"/>
                          <a:cs typeface="Calibri" panose="020F0502020204030204" pitchFamily="34" charset="0"/>
                        </a:rPr>
                        <a:t>. </a:t>
                      </a:r>
                      <a:r>
                        <a:rPr lang="ar-SA" sz="1000" kern="100">
                          <a:effectLst/>
                          <a:latin typeface="Calibri" panose="020F0502020204030204" pitchFamily="34" charset="0"/>
                          <a:ea typeface="Calibri" panose="020F0502020204030204" pitchFamily="34" charset="0"/>
                          <a:cs typeface="Calibri" panose="020F0502020204030204" pitchFamily="34" charset="0"/>
                        </a:rPr>
                        <a:t>تحاول وكالة الرعاية البديلة ربطهم بالعائلات في المجتمع الذين يمكنهم القيام بأنشطة معهم أو حتى قضاء عطلة نهاية الأسبوع. فكرت تالا في تسجيل جولي في هذا المشروع ، حيث قد يكون من الجيد قضاء عطلة نهاية الأسبوع خارج المركز وقضاء بعض الوقت مع عائلة</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1985752690"/>
                  </a:ext>
                </a:extLst>
              </a:tr>
              <a:tr h="564515">
                <a:tc>
                  <a:txBody>
                    <a:bodyPr/>
                    <a:lstStyle/>
                    <a:p>
                      <a:pPr algn="r"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آراء الطفل</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a:txBody>
                    <a:bodyPr/>
                    <a:lstStyle/>
                    <a:p>
                      <a:pPr algn="r" rtl="1"/>
                      <a:r>
                        <a:rPr lang="ar-SA" sz="1000" kern="100">
                          <a:effectLst/>
                          <a:latin typeface="Calibri" panose="020F0502020204030204" pitchFamily="34" charset="0"/>
                          <a:ea typeface="Calibri" panose="020F0502020204030204" pitchFamily="34" charset="0"/>
                          <a:cs typeface="Calibri" panose="020F0502020204030204" pitchFamily="34" charset="0"/>
                        </a:rPr>
                        <a:t>لا تريد جولي الذهاب إلى الطبيب أو التحدث إلى الشرطة. إنها تريد فقط العودة إلى المنزل إلى مركزها في أقرب وقت ممكن</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1475090794"/>
                  </a:ext>
                </a:extLst>
              </a:tr>
            </a:tbl>
          </a:graphicData>
        </a:graphic>
      </p:graphicFrame>
    </p:spTree>
    <p:extLst>
      <p:ext uri="{BB962C8B-B14F-4D97-AF65-F5344CB8AC3E}">
        <p14:creationId xmlns:p14="http://schemas.microsoft.com/office/powerpoint/2010/main" val="18724296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C7E385CD-FA82-EB26-F264-E183D1CF3EAF}"/>
              </a:ext>
            </a:extLst>
          </p:cNvPr>
          <p:cNvSpPr/>
          <p:nvPr/>
        </p:nvSpPr>
        <p:spPr>
          <a:xfrm>
            <a:off x="996287" y="3730800"/>
            <a:ext cx="5111201" cy="113364"/>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chemeClr val="tx1"/>
              </a:solidFill>
            </a:endParaRPr>
          </a:p>
        </p:txBody>
      </p:sp>
      <p:grpSp>
        <p:nvGrpSpPr>
          <p:cNvPr id="13" name="Group 12">
            <a:extLst>
              <a:ext uri="{FF2B5EF4-FFF2-40B4-BE49-F238E27FC236}">
                <a16:creationId xmlns:a16="http://schemas.microsoft.com/office/drawing/2014/main" id="{37523113-C94D-3E9B-20BF-CBA87AA206B3}"/>
              </a:ext>
            </a:extLst>
          </p:cNvPr>
          <p:cNvGrpSpPr/>
          <p:nvPr/>
        </p:nvGrpSpPr>
        <p:grpSpPr>
          <a:xfrm rot="2784497">
            <a:off x="6140165" y="3519828"/>
            <a:ext cx="270762" cy="150510"/>
            <a:chOff x="9801077" y="2069436"/>
            <a:chExt cx="528335" cy="293688"/>
          </a:xfrm>
          <a:solidFill>
            <a:schemeClr val="accent2">
              <a:lumMod val="20000"/>
              <a:lumOff val="80000"/>
            </a:schemeClr>
          </a:solidFill>
        </p:grpSpPr>
        <p:sp>
          <p:nvSpPr>
            <p:cNvPr id="22" name="Rectangle 21">
              <a:extLst>
                <a:ext uri="{FF2B5EF4-FFF2-40B4-BE49-F238E27FC236}">
                  <a16:creationId xmlns:a16="http://schemas.microsoft.com/office/drawing/2014/main" id="{C94D7A24-7AB8-B7B2-3966-6DAD02528271}"/>
                </a:ext>
              </a:extLst>
            </p:cNvPr>
            <p:cNvSpPr/>
            <p:nvPr/>
          </p:nvSpPr>
          <p:spPr>
            <a:xfrm rot="20021467">
              <a:off x="9801077" y="2127510"/>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23" name="Rectangle 22">
              <a:extLst>
                <a:ext uri="{FF2B5EF4-FFF2-40B4-BE49-F238E27FC236}">
                  <a16:creationId xmlns:a16="http://schemas.microsoft.com/office/drawing/2014/main" id="{BFC15B07-C60C-5268-37A6-068F8D13EAF7}"/>
                </a:ext>
              </a:extLst>
            </p:cNvPr>
            <p:cNvSpPr/>
            <p:nvPr/>
          </p:nvSpPr>
          <p:spPr>
            <a:xfrm>
              <a:off x="10020300" y="2069436"/>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24" name="Rectangle 23">
              <a:extLst>
                <a:ext uri="{FF2B5EF4-FFF2-40B4-BE49-F238E27FC236}">
                  <a16:creationId xmlns:a16="http://schemas.microsoft.com/office/drawing/2014/main" id="{4FC642D9-E49A-1130-89C3-EB1D877228A5}"/>
                </a:ext>
              </a:extLst>
            </p:cNvPr>
            <p:cNvSpPr/>
            <p:nvPr/>
          </p:nvSpPr>
          <p:spPr>
            <a:xfrm rot="1473800">
              <a:off x="10243687" y="2119987"/>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grpSp>
      <p:grpSp>
        <p:nvGrpSpPr>
          <p:cNvPr id="25" name="Group 24">
            <a:extLst>
              <a:ext uri="{FF2B5EF4-FFF2-40B4-BE49-F238E27FC236}">
                <a16:creationId xmlns:a16="http://schemas.microsoft.com/office/drawing/2014/main" id="{6ABBFA93-7A81-FDC1-922D-C2D838BB95A4}"/>
              </a:ext>
            </a:extLst>
          </p:cNvPr>
          <p:cNvGrpSpPr/>
          <p:nvPr/>
        </p:nvGrpSpPr>
        <p:grpSpPr>
          <a:xfrm flipH="1">
            <a:off x="710097" y="4215053"/>
            <a:ext cx="2019043" cy="1809273"/>
            <a:chOff x="6259687" y="4130191"/>
            <a:chExt cx="2284022" cy="1913758"/>
          </a:xfrm>
          <a:solidFill>
            <a:schemeClr val="accent1">
              <a:lumMod val="20000"/>
              <a:lumOff val="80000"/>
            </a:schemeClr>
          </a:solidFill>
        </p:grpSpPr>
        <p:sp>
          <p:nvSpPr>
            <p:cNvPr id="26" name="Oval 25">
              <a:extLst>
                <a:ext uri="{FF2B5EF4-FFF2-40B4-BE49-F238E27FC236}">
                  <a16:creationId xmlns:a16="http://schemas.microsoft.com/office/drawing/2014/main" id="{6D89B758-BB3B-2350-4A2C-30DB0F704D42}"/>
                </a:ext>
              </a:extLst>
            </p:cNvPr>
            <p:cNvSpPr/>
            <p:nvPr/>
          </p:nvSpPr>
          <p:spPr>
            <a:xfrm>
              <a:off x="6259687" y="4130191"/>
              <a:ext cx="755183" cy="755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27" name="Rectangle: Rounded Corners 26">
              <a:extLst>
                <a:ext uri="{FF2B5EF4-FFF2-40B4-BE49-F238E27FC236}">
                  <a16:creationId xmlns:a16="http://schemas.microsoft.com/office/drawing/2014/main" id="{88CA4B15-FC71-B48F-44C2-F821A7EAEEA6}"/>
                </a:ext>
              </a:extLst>
            </p:cNvPr>
            <p:cNvSpPr/>
            <p:nvPr/>
          </p:nvSpPr>
          <p:spPr>
            <a:xfrm rot="18175017">
              <a:off x="7114646" y="4482418"/>
              <a:ext cx="755258" cy="1101316"/>
            </a:xfrm>
            <a:prstGeom prst="roundRect">
              <a:avLst>
                <a:gd name="adj" fmla="val 443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28" name="Rectangle: Rounded Corners 27">
              <a:extLst>
                <a:ext uri="{FF2B5EF4-FFF2-40B4-BE49-F238E27FC236}">
                  <a16:creationId xmlns:a16="http://schemas.microsoft.com/office/drawing/2014/main" id="{EC480B72-5C9F-150D-277A-6A6C3841CF57}"/>
                </a:ext>
              </a:extLst>
            </p:cNvPr>
            <p:cNvSpPr/>
            <p:nvPr/>
          </p:nvSpPr>
          <p:spPr>
            <a:xfrm rot="2833693">
              <a:off x="7462045" y="5184310"/>
              <a:ext cx="312942" cy="5558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39" name="Rectangle: Rounded Corners 38">
              <a:extLst>
                <a:ext uri="{FF2B5EF4-FFF2-40B4-BE49-F238E27FC236}">
                  <a16:creationId xmlns:a16="http://schemas.microsoft.com/office/drawing/2014/main" id="{08050F9C-E10E-22D5-BB78-38BE292C808F}"/>
                </a:ext>
              </a:extLst>
            </p:cNvPr>
            <p:cNvSpPr/>
            <p:nvPr/>
          </p:nvSpPr>
          <p:spPr>
            <a:xfrm rot="9538565">
              <a:off x="7427004" y="5418232"/>
              <a:ext cx="308549" cy="6257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40" name="Rectangle: Rounded Corners 39">
              <a:extLst>
                <a:ext uri="{FF2B5EF4-FFF2-40B4-BE49-F238E27FC236}">
                  <a16:creationId xmlns:a16="http://schemas.microsoft.com/office/drawing/2014/main" id="{3BE3366C-9200-AEDE-9B7D-BBA86A0480D9}"/>
                </a:ext>
              </a:extLst>
            </p:cNvPr>
            <p:cNvSpPr/>
            <p:nvPr/>
          </p:nvSpPr>
          <p:spPr>
            <a:xfrm rot="9538565">
              <a:off x="7839999" y="4926558"/>
              <a:ext cx="310445" cy="912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41" name="Rectangle: Rounded Corners 40">
              <a:extLst>
                <a:ext uri="{FF2B5EF4-FFF2-40B4-BE49-F238E27FC236}">
                  <a16:creationId xmlns:a16="http://schemas.microsoft.com/office/drawing/2014/main" id="{4341436B-72F0-D769-97D6-A7786321B1A0}"/>
                </a:ext>
              </a:extLst>
            </p:cNvPr>
            <p:cNvSpPr/>
            <p:nvPr/>
          </p:nvSpPr>
          <p:spPr>
            <a:xfrm rot="7638124">
              <a:off x="8078098" y="5454895"/>
              <a:ext cx="310445" cy="62077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42" name="Rectangle: Rounded Corners 41">
              <a:extLst>
                <a:ext uri="{FF2B5EF4-FFF2-40B4-BE49-F238E27FC236}">
                  <a16:creationId xmlns:a16="http://schemas.microsoft.com/office/drawing/2014/main" id="{E65AA985-213E-2DED-171B-F26ECE4607B0}"/>
                </a:ext>
              </a:extLst>
            </p:cNvPr>
            <p:cNvSpPr/>
            <p:nvPr/>
          </p:nvSpPr>
          <p:spPr>
            <a:xfrm rot="3168656">
              <a:off x="7293969" y="4091882"/>
              <a:ext cx="318606" cy="9010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43" name="Rectangle: Rounded Corners 42">
              <a:extLst>
                <a:ext uri="{FF2B5EF4-FFF2-40B4-BE49-F238E27FC236}">
                  <a16:creationId xmlns:a16="http://schemas.microsoft.com/office/drawing/2014/main" id="{F432D7CF-B213-C406-4184-19D5C13CD9BD}"/>
                </a:ext>
              </a:extLst>
            </p:cNvPr>
            <p:cNvSpPr/>
            <p:nvPr/>
          </p:nvSpPr>
          <p:spPr>
            <a:xfrm rot="5220404">
              <a:off x="7755334" y="3963787"/>
              <a:ext cx="306290" cy="73809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pic>
          <p:nvPicPr>
            <p:cNvPr id="44" name="Graphic 43" descr="Water with solid fill">
              <a:extLst>
                <a:ext uri="{FF2B5EF4-FFF2-40B4-BE49-F238E27FC236}">
                  <a16:creationId xmlns:a16="http://schemas.microsoft.com/office/drawing/2014/main" id="{7893EE1C-DC36-79DB-8FB9-E452EB7B4C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695155" y="4232721"/>
              <a:ext cx="200226" cy="200226"/>
            </a:xfrm>
            <a:prstGeom prst="rect">
              <a:avLst/>
            </a:prstGeom>
          </p:spPr>
        </p:pic>
        <p:sp>
          <p:nvSpPr>
            <p:cNvPr id="45" name="Rectangle: Rounded Corners 44">
              <a:extLst>
                <a:ext uri="{FF2B5EF4-FFF2-40B4-BE49-F238E27FC236}">
                  <a16:creationId xmlns:a16="http://schemas.microsoft.com/office/drawing/2014/main" id="{44A1DA61-3280-3BE3-CDB3-04F495FC0D4D}"/>
                </a:ext>
              </a:extLst>
            </p:cNvPr>
            <p:cNvSpPr/>
            <p:nvPr/>
          </p:nvSpPr>
          <p:spPr>
            <a:xfrm rot="2024775">
              <a:off x="6744743" y="4729150"/>
              <a:ext cx="318606" cy="100856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pic>
          <p:nvPicPr>
            <p:cNvPr id="46" name="Graphic 45" descr="Water with solid fill">
              <a:extLst>
                <a:ext uri="{FF2B5EF4-FFF2-40B4-BE49-F238E27FC236}">
                  <a16:creationId xmlns:a16="http://schemas.microsoft.com/office/drawing/2014/main" id="{A92C01E8-2EAA-6907-F30C-C9A4323648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532454" y="4188872"/>
              <a:ext cx="200226" cy="200226"/>
            </a:xfrm>
            <a:prstGeom prst="rect">
              <a:avLst/>
            </a:prstGeom>
          </p:spPr>
        </p:pic>
      </p:grpSp>
      <p:sp>
        <p:nvSpPr>
          <p:cNvPr id="47" name="TextBox 46">
            <a:extLst>
              <a:ext uri="{FF2B5EF4-FFF2-40B4-BE49-F238E27FC236}">
                <a16:creationId xmlns:a16="http://schemas.microsoft.com/office/drawing/2014/main" id="{3DFD4A54-414F-90C7-C28F-3276558D8DD7}"/>
              </a:ext>
            </a:extLst>
          </p:cNvPr>
          <p:cNvSpPr txBox="1"/>
          <p:nvPr/>
        </p:nvSpPr>
        <p:spPr>
          <a:xfrm>
            <a:off x="972484" y="3307633"/>
            <a:ext cx="1106238" cy="261610"/>
          </a:xfrm>
          <a:prstGeom prst="rect">
            <a:avLst/>
          </a:prstGeom>
          <a:noFill/>
          <a:ln>
            <a:noFill/>
          </a:ln>
        </p:spPr>
        <p:txBody>
          <a:bodyPr wrap="square" rtlCol="0">
            <a:spAutoFit/>
          </a:bodyPr>
          <a:lstStyle/>
          <a:p>
            <a:pPr algn="r" rtl="1"/>
            <a:r>
              <a:rPr lang="en-US" sz="1100" b="1" dirty="0"/>
              <a:t>عوامل الخطر</a:t>
            </a:r>
          </a:p>
        </p:txBody>
      </p:sp>
      <p:sp>
        <p:nvSpPr>
          <p:cNvPr id="48" name="TextBox 47">
            <a:extLst>
              <a:ext uri="{FF2B5EF4-FFF2-40B4-BE49-F238E27FC236}">
                <a16:creationId xmlns:a16="http://schemas.microsoft.com/office/drawing/2014/main" id="{E6E86D34-BB74-6BFA-2FBA-85FE48800D15}"/>
              </a:ext>
            </a:extLst>
          </p:cNvPr>
          <p:cNvSpPr txBox="1"/>
          <p:nvPr/>
        </p:nvSpPr>
        <p:spPr>
          <a:xfrm>
            <a:off x="978420" y="3845006"/>
            <a:ext cx="1106238" cy="430887"/>
          </a:xfrm>
          <a:prstGeom prst="rect">
            <a:avLst/>
          </a:prstGeom>
          <a:noFill/>
          <a:ln>
            <a:noFill/>
          </a:ln>
        </p:spPr>
        <p:txBody>
          <a:bodyPr wrap="square" rtlCol="0">
            <a:spAutoFit/>
          </a:bodyPr>
          <a:lstStyle/>
          <a:p>
            <a:pPr algn="r" rtl="1"/>
            <a:r>
              <a:rPr lang="en-US" sz="1100" b="1" dirty="0"/>
              <a:t>عوامل الحماية</a:t>
            </a:r>
          </a:p>
        </p:txBody>
      </p:sp>
      <p:sp>
        <p:nvSpPr>
          <p:cNvPr id="49" name="Cube 48">
            <a:extLst>
              <a:ext uri="{FF2B5EF4-FFF2-40B4-BE49-F238E27FC236}">
                <a16:creationId xmlns:a16="http://schemas.microsoft.com/office/drawing/2014/main" id="{582AE6DF-79BC-3661-1445-F8AD93A631C9}"/>
              </a:ext>
            </a:extLst>
          </p:cNvPr>
          <p:cNvSpPr/>
          <p:nvPr/>
        </p:nvSpPr>
        <p:spPr>
          <a:xfrm>
            <a:off x="2330829" y="2530182"/>
            <a:ext cx="1683239"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solidFill>
                <a:schemeClr val="tx1"/>
              </a:solidFill>
              <a:latin typeface="Arial" panose="020B0604020202020204" pitchFamily="34" charset="0"/>
              <a:cs typeface="Arial" panose="020B0604020202020204" pitchFamily="34" charset="0"/>
            </a:endParaRPr>
          </a:p>
        </p:txBody>
      </p:sp>
      <p:sp>
        <p:nvSpPr>
          <p:cNvPr id="50" name="Cube 49">
            <a:extLst>
              <a:ext uri="{FF2B5EF4-FFF2-40B4-BE49-F238E27FC236}">
                <a16:creationId xmlns:a16="http://schemas.microsoft.com/office/drawing/2014/main" id="{FDD4FE45-08FE-526D-0CB7-ACEE87E84D10}"/>
              </a:ext>
            </a:extLst>
          </p:cNvPr>
          <p:cNvSpPr/>
          <p:nvPr/>
        </p:nvSpPr>
        <p:spPr>
          <a:xfrm>
            <a:off x="2343497" y="1403664"/>
            <a:ext cx="1683239"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solidFill>
                <a:schemeClr val="tx1"/>
              </a:solidFill>
              <a:latin typeface="Arial" panose="020B0604020202020204" pitchFamily="34" charset="0"/>
              <a:cs typeface="Arial" panose="020B0604020202020204" pitchFamily="34" charset="0"/>
            </a:endParaRPr>
          </a:p>
        </p:txBody>
      </p:sp>
      <p:sp>
        <p:nvSpPr>
          <p:cNvPr id="51" name="Cube 50">
            <a:extLst>
              <a:ext uri="{FF2B5EF4-FFF2-40B4-BE49-F238E27FC236}">
                <a16:creationId xmlns:a16="http://schemas.microsoft.com/office/drawing/2014/main" id="{960A2D17-4EDF-073D-5B6D-9D1FE40C18C4}"/>
              </a:ext>
            </a:extLst>
          </p:cNvPr>
          <p:cNvSpPr/>
          <p:nvPr/>
        </p:nvSpPr>
        <p:spPr>
          <a:xfrm>
            <a:off x="4232806" y="2508838"/>
            <a:ext cx="1683239"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solidFill>
                <a:schemeClr val="tx1"/>
              </a:solidFill>
              <a:latin typeface="Arial" panose="020B0604020202020204" pitchFamily="34" charset="0"/>
              <a:cs typeface="Arial" panose="020B0604020202020204" pitchFamily="34" charset="0"/>
            </a:endParaRPr>
          </a:p>
        </p:txBody>
      </p:sp>
      <p:sp>
        <p:nvSpPr>
          <p:cNvPr id="52" name="Cube 51">
            <a:extLst>
              <a:ext uri="{FF2B5EF4-FFF2-40B4-BE49-F238E27FC236}">
                <a16:creationId xmlns:a16="http://schemas.microsoft.com/office/drawing/2014/main" id="{D97310C8-70C5-B243-9DAA-C311D79FE7E0}"/>
              </a:ext>
            </a:extLst>
          </p:cNvPr>
          <p:cNvSpPr/>
          <p:nvPr/>
        </p:nvSpPr>
        <p:spPr>
          <a:xfrm>
            <a:off x="4260241" y="1345270"/>
            <a:ext cx="1683239"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solidFill>
                <a:schemeClr val="tx1"/>
              </a:solidFill>
              <a:latin typeface="Arial" panose="020B0604020202020204" pitchFamily="34" charset="0"/>
              <a:cs typeface="Arial" panose="020B0604020202020204" pitchFamily="34" charset="0"/>
            </a:endParaRPr>
          </a:p>
        </p:txBody>
      </p:sp>
      <p:sp>
        <p:nvSpPr>
          <p:cNvPr id="53" name="Cube 52">
            <a:extLst>
              <a:ext uri="{FF2B5EF4-FFF2-40B4-BE49-F238E27FC236}">
                <a16:creationId xmlns:a16="http://schemas.microsoft.com/office/drawing/2014/main" id="{E2C47E84-3C66-5389-2421-C14A26345DE2}"/>
              </a:ext>
            </a:extLst>
          </p:cNvPr>
          <p:cNvSpPr/>
          <p:nvPr/>
        </p:nvSpPr>
        <p:spPr>
          <a:xfrm>
            <a:off x="2330830" y="5437920"/>
            <a:ext cx="1683239"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solidFill>
                <a:schemeClr val="tx1"/>
              </a:solidFill>
              <a:latin typeface="Arial" panose="020B0604020202020204" pitchFamily="34" charset="0"/>
              <a:cs typeface="Arial" panose="020B0604020202020204" pitchFamily="34" charset="0"/>
            </a:endParaRPr>
          </a:p>
        </p:txBody>
      </p:sp>
      <p:sp>
        <p:nvSpPr>
          <p:cNvPr id="54" name="Cube 53">
            <a:extLst>
              <a:ext uri="{FF2B5EF4-FFF2-40B4-BE49-F238E27FC236}">
                <a16:creationId xmlns:a16="http://schemas.microsoft.com/office/drawing/2014/main" id="{635BB192-BF0E-A4DF-81D6-C2E402FB8BA6}"/>
              </a:ext>
            </a:extLst>
          </p:cNvPr>
          <p:cNvSpPr/>
          <p:nvPr/>
        </p:nvSpPr>
        <p:spPr>
          <a:xfrm>
            <a:off x="2376238" y="4152287"/>
            <a:ext cx="1683239"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solidFill>
                <a:schemeClr val="tx1"/>
              </a:solidFill>
              <a:latin typeface="Arial" panose="020B0604020202020204" pitchFamily="34" charset="0"/>
              <a:cs typeface="Arial" panose="020B0604020202020204" pitchFamily="34" charset="0"/>
            </a:endParaRPr>
          </a:p>
        </p:txBody>
      </p:sp>
      <p:sp>
        <p:nvSpPr>
          <p:cNvPr id="55" name="Cube 54">
            <a:extLst>
              <a:ext uri="{FF2B5EF4-FFF2-40B4-BE49-F238E27FC236}">
                <a16:creationId xmlns:a16="http://schemas.microsoft.com/office/drawing/2014/main" id="{C5B8308D-874D-6BAF-9227-104CB6A4F3BB}"/>
              </a:ext>
            </a:extLst>
          </p:cNvPr>
          <p:cNvSpPr/>
          <p:nvPr/>
        </p:nvSpPr>
        <p:spPr>
          <a:xfrm>
            <a:off x="4260242" y="5373011"/>
            <a:ext cx="1683239"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solidFill>
                <a:schemeClr val="tx1"/>
              </a:solidFill>
              <a:latin typeface="Arial" panose="020B0604020202020204" pitchFamily="34" charset="0"/>
              <a:cs typeface="Arial" panose="020B0604020202020204" pitchFamily="34" charset="0"/>
            </a:endParaRPr>
          </a:p>
        </p:txBody>
      </p:sp>
      <p:sp>
        <p:nvSpPr>
          <p:cNvPr id="56" name="Cube 55">
            <a:extLst>
              <a:ext uri="{FF2B5EF4-FFF2-40B4-BE49-F238E27FC236}">
                <a16:creationId xmlns:a16="http://schemas.microsoft.com/office/drawing/2014/main" id="{8BC062A3-9F93-1525-4D4F-1FB187E40816}"/>
              </a:ext>
            </a:extLst>
          </p:cNvPr>
          <p:cNvSpPr/>
          <p:nvPr/>
        </p:nvSpPr>
        <p:spPr>
          <a:xfrm>
            <a:off x="4272619" y="4152287"/>
            <a:ext cx="1683239"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BB81D26-8E90-D733-2EB6-0D2927BCFC79}"/>
              </a:ext>
            </a:extLst>
          </p:cNvPr>
          <p:cNvSpPr txBox="1"/>
          <p:nvPr/>
        </p:nvSpPr>
        <p:spPr>
          <a:xfrm>
            <a:off x="996287" y="731678"/>
            <a:ext cx="5254042" cy="276999"/>
          </a:xfrm>
          <a:prstGeom prst="rect">
            <a:avLst/>
          </a:prstGeom>
          <a:noFill/>
        </p:spPr>
        <p:txBody>
          <a:bodyPr wrap="square" rtlCol="0">
            <a:spAutoFit/>
          </a:bodyPr>
          <a:lstStyle/>
          <a:p>
            <a:pPr algn="r" rtl="1"/>
            <a:r>
              <a:rPr lang="en-US" sz="1200" b="1" dirty="0">
                <a:latin typeface="Calibri" panose="020F0502020204030204" pitchFamily="34" charset="0"/>
                <a:cs typeface="Calibri" panose="020F0502020204030204" pitchFamily="34" charset="0"/>
              </a:rPr>
              <a:t>الجزء الثاني: تحليل المخاطر</a:t>
            </a:r>
          </a:p>
        </p:txBody>
      </p:sp>
      <p:sp>
        <p:nvSpPr>
          <p:cNvPr id="6" name="Hexagon 5">
            <a:extLst>
              <a:ext uri="{FF2B5EF4-FFF2-40B4-BE49-F238E27FC236}">
                <a16:creationId xmlns:a16="http://schemas.microsoft.com/office/drawing/2014/main" id="{832BE1ED-D4C1-2D97-B11B-2C90EFA80187}"/>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Hexagon 6">
            <a:extLst>
              <a:ext uri="{FF2B5EF4-FFF2-40B4-BE49-F238E27FC236}">
                <a16:creationId xmlns:a16="http://schemas.microsoft.com/office/drawing/2014/main" id="{BCBD669A-D20D-B2D5-0CDA-A577EED8333C}"/>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Hexagon 7">
            <a:extLst>
              <a:ext uri="{FF2B5EF4-FFF2-40B4-BE49-F238E27FC236}">
                <a16:creationId xmlns:a16="http://schemas.microsoft.com/office/drawing/2014/main" id="{F60DB4BF-A04C-4EA5-EC4B-D3E669CA54D0}"/>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FBBE5B1E-B916-1906-7BF4-FE2BFF451D2B}"/>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Hexagon 9">
            <a:extLst>
              <a:ext uri="{FF2B5EF4-FFF2-40B4-BE49-F238E27FC236}">
                <a16:creationId xmlns:a16="http://schemas.microsoft.com/office/drawing/2014/main" id="{2F3913A3-249D-DED6-2100-991584E13AC0}"/>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Hexagon 11">
            <a:extLst>
              <a:ext uri="{FF2B5EF4-FFF2-40B4-BE49-F238E27FC236}">
                <a16:creationId xmlns:a16="http://schemas.microsoft.com/office/drawing/2014/main" id="{61406243-8E99-64CE-8824-B05032DF7BFD}"/>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20613511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56AC2F-DD19-3B51-1C6C-D3A17F8D7E13}"/>
              </a:ext>
            </a:extLst>
          </p:cNvPr>
          <p:cNvSpPr/>
          <p:nvPr/>
        </p:nvSpPr>
        <p:spPr>
          <a:xfrm>
            <a:off x="2084296" y="1622835"/>
            <a:ext cx="4165873" cy="67764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TextBox 9">
            <a:extLst>
              <a:ext uri="{FF2B5EF4-FFF2-40B4-BE49-F238E27FC236}">
                <a16:creationId xmlns:a16="http://schemas.microsoft.com/office/drawing/2014/main" id="{5ACE576C-B457-CF80-EF36-F36B9AB25B26}"/>
              </a:ext>
            </a:extLst>
          </p:cNvPr>
          <p:cNvSpPr txBox="1"/>
          <p:nvPr/>
        </p:nvSpPr>
        <p:spPr>
          <a:xfrm>
            <a:off x="996000" y="1134671"/>
            <a:ext cx="5254172" cy="261610"/>
          </a:xfrm>
          <a:prstGeom prst="rect">
            <a:avLst/>
          </a:prstGeom>
          <a:noFill/>
        </p:spPr>
        <p:txBody>
          <a:bodyPr wrap="square" rtlCol="0">
            <a:spAutoFit/>
          </a:bodyPr>
          <a:lstStyle/>
          <a:p>
            <a:pPr algn="r" rtl="1"/>
            <a:r>
              <a:rPr lang="en-US" sz="1100" dirty="0">
                <a:latin typeface="Calibri" panose="020F0502020204030204" pitchFamily="34" charset="0"/>
                <a:cs typeface="Calibri" panose="020F0502020204030204" pitchFamily="34" charset="0"/>
              </a:rPr>
              <a:t>ما الاحتياجات التي </a:t>
            </a:r>
            <a:r>
              <a:rPr lang="ar-SA" sz="1100" dirty="0">
                <a:latin typeface="Calibri" panose="020F0502020204030204" pitchFamily="34" charset="0"/>
                <a:cs typeface="Calibri" panose="020F0502020204030204" pitchFamily="34" charset="0"/>
              </a:rPr>
              <a:t>قمت بت</a:t>
            </a:r>
            <a:r>
              <a:rPr lang="en-US" sz="1100" dirty="0">
                <a:latin typeface="Calibri" panose="020F0502020204030204" pitchFamily="34" charset="0"/>
                <a:cs typeface="Calibri" panose="020F0502020204030204" pitchFamily="34" charset="0"/>
              </a:rPr>
              <a:t>حد</a:t>
            </a:r>
            <a:r>
              <a:rPr lang="ar-SA" sz="1100" dirty="0">
                <a:latin typeface="Calibri" panose="020F0502020204030204" pitchFamily="34" charset="0"/>
                <a:cs typeface="Calibri" panose="020F0502020204030204" pitchFamily="34" charset="0"/>
              </a:rPr>
              <a:t>يدها</a:t>
            </a:r>
            <a:r>
              <a:rPr lang="en-US" sz="1100" dirty="0">
                <a:latin typeface="Calibri" panose="020F0502020204030204" pitchFamily="34" charset="0"/>
                <a:cs typeface="Calibri" panose="020F0502020204030204" pitchFamily="34" charset="0"/>
              </a:rPr>
              <a:t> في حالة جولي؟</a:t>
            </a:r>
          </a:p>
        </p:txBody>
      </p:sp>
      <p:cxnSp>
        <p:nvCxnSpPr>
          <p:cNvPr id="15" name="Straight Arrow Connector 14">
            <a:extLst>
              <a:ext uri="{FF2B5EF4-FFF2-40B4-BE49-F238E27FC236}">
                <a16:creationId xmlns:a16="http://schemas.microsoft.com/office/drawing/2014/main" id="{80A25975-D3AB-B86E-CC35-2F99977DF97D}"/>
              </a:ext>
            </a:extLst>
          </p:cNvPr>
          <p:cNvCxnSpPr/>
          <p:nvPr/>
        </p:nvCxnSpPr>
        <p:spPr>
          <a:xfrm>
            <a:off x="1378857" y="2580778"/>
            <a:ext cx="0" cy="4804228"/>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000EA6B-70F9-977B-E328-416414597D2C}"/>
              </a:ext>
            </a:extLst>
          </p:cNvPr>
          <p:cNvSpPr txBox="1"/>
          <p:nvPr/>
        </p:nvSpPr>
        <p:spPr>
          <a:xfrm>
            <a:off x="996287" y="731678"/>
            <a:ext cx="5254042" cy="276999"/>
          </a:xfrm>
          <a:prstGeom prst="rect">
            <a:avLst/>
          </a:prstGeom>
          <a:noFill/>
        </p:spPr>
        <p:txBody>
          <a:bodyPr wrap="square" rtlCol="0">
            <a:spAutoFit/>
          </a:bodyPr>
          <a:lstStyle/>
          <a:p>
            <a:pPr algn="r" rtl="1"/>
            <a:r>
              <a:rPr lang="en-US" sz="1200" b="1" dirty="0">
                <a:latin typeface="Calibri" panose="020F0502020204030204" pitchFamily="34" charset="0"/>
                <a:cs typeface="Calibri" panose="020F0502020204030204" pitchFamily="34" charset="0"/>
              </a:rPr>
              <a:t>الجزء</a:t>
            </a:r>
            <a:r>
              <a:rPr lang="ar-SA" sz="1200" b="1" dirty="0">
                <a:latin typeface="Calibri" panose="020F0502020204030204" pitchFamily="34" charset="0"/>
                <a:cs typeface="Calibri" panose="020F0502020204030204" pitchFamily="34" charset="0"/>
              </a:rPr>
              <a:t> الثالث</a:t>
            </a:r>
            <a:r>
              <a:rPr lang="en-US" sz="1200" b="1" dirty="0">
                <a:latin typeface="Calibri" panose="020F0502020204030204" pitchFamily="34" charset="0"/>
                <a:cs typeface="Calibri" panose="020F0502020204030204" pitchFamily="34" charset="0"/>
              </a:rPr>
              <a:t>: احتياجات حماية الطفل</a:t>
            </a:r>
          </a:p>
        </p:txBody>
      </p:sp>
      <p:sp>
        <p:nvSpPr>
          <p:cNvPr id="17" name="Oval 16">
            <a:extLst>
              <a:ext uri="{FF2B5EF4-FFF2-40B4-BE49-F238E27FC236}">
                <a16:creationId xmlns:a16="http://schemas.microsoft.com/office/drawing/2014/main" id="{052FC661-D636-1A84-3394-1B9C6F233BA1}"/>
              </a:ext>
            </a:extLst>
          </p:cNvPr>
          <p:cNvSpPr/>
          <p:nvPr/>
        </p:nvSpPr>
        <p:spPr>
          <a:xfrm>
            <a:off x="915914" y="1486966"/>
            <a:ext cx="957943" cy="95794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8" name="Oval 17">
            <a:extLst>
              <a:ext uri="{FF2B5EF4-FFF2-40B4-BE49-F238E27FC236}">
                <a16:creationId xmlns:a16="http://schemas.microsoft.com/office/drawing/2014/main" id="{575E8116-8AB5-BB21-E204-71DB35EFE1B3}"/>
              </a:ext>
            </a:extLst>
          </p:cNvPr>
          <p:cNvSpPr/>
          <p:nvPr/>
        </p:nvSpPr>
        <p:spPr>
          <a:xfrm>
            <a:off x="915914" y="7588418"/>
            <a:ext cx="957943" cy="95794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9" name="TextBox 18">
            <a:extLst>
              <a:ext uri="{FF2B5EF4-FFF2-40B4-BE49-F238E27FC236}">
                <a16:creationId xmlns:a16="http://schemas.microsoft.com/office/drawing/2014/main" id="{D3493FD1-C1BC-4D6D-E314-C1F70A08FAFE}"/>
              </a:ext>
            </a:extLst>
          </p:cNvPr>
          <p:cNvSpPr txBox="1"/>
          <p:nvPr/>
        </p:nvSpPr>
        <p:spPr>
          <a:xfrm>
            <a:off x="527913" y="2081405"/>
            <a:ext cx="1709055" cy="261610"/>
          </a:xfrm>
          <a:prstGeom prst="rect">
            <a:avLst/>
          </a:prstGeom>
          <a:noFill/>
        </p:spPr>
        <p:txBody>
          <a:bodyPr wrap="square">
            <a:spAutoFit/>
          </a:bodyPr>
          <a:lstStyle/>
          <a:p>
            <a:pPr algn="ctr" rtl="1"/>
            <a:r>
              <a:rPr lang="ar-SA" sz="1100" b="1" dirty="0"/>
              <a:t>أولوية عالية</a:t>
            </a:r>
            <a:endParaRPr lang="en-US" sz="1100" b="1" dirty="0"/>
          </a:p>
        </p:txBody>
      </p:sp>
      <p:sp>
        <p:nvSpPr>
          <p:cNvPr id="20" name="TextBox 19">
            <a:extLst>
              <a:ext uri="{FF2B5EF4-FFF2-40B4-BE49-F238E27FC236}">
                <a16:creationId xmlns:a16="http://schemas.microsoft.com/office/drawing/2014/main" id="{E48351FF-B627-D443-111A-922899F2CBBF}"/>
              </a:ext>
            </a:extLst>
          </p:cNvPr>
          <p:cNvSpPr txBox="1"/>
          <p:nvPr/>
        </p:nvSpPr>
        <p:spPr>
          <a:xfrm>
            <a:off x="527912" y="1532150"/>
            <a:ext cx="1709055" cy="584775"/>
          </a:xfrm>
          <a:prstGeom prst="rect">
            <a:avLst/>
          </a:prstGeom>
          <a:noFill/>
        </p:spPr>
        <p:txBody>
          <a:bodyPr wrap="square">
            <a:spAutoFit/>
          </a:bodyPr>
          <a:lstStyle/>
          <a:p>
            <a:pPr algn="ctr" rtl="1"/>
            <a:r>
              <a:rPr lang="en-US" sz="3200" b="1" dirty="0">
                <a:solidFill>
                  <a:schemeClr val="accent1"/>
                </a:solidFill>
                <a:latin typeface="Britannic Bold" panose="020B0903060703020204" pitchFamily="34" charset="0"/>
              </a:rPr>
              <a:t>!!!</a:t>
            </a:r>
          </a:p>
        </p:txBody>
      </p:sp>
      <p:sp>
        <p:nvSpPr>
          <p:cNvPr id="21" name="TextBox 20">
            <a:extLst>
              <a:ext uri="{FF2B5EF4-FFF2-40B4-BE49-F238E27FC236}">
                <a16:creationId xmlns:a16="http://schemas.microsoft.com/office/drawing/2014/main" id="{9E0ACD69-0C8A-893C-D3B0-9A6D18EC765E}"/>
              </a:ext>
            </a:extLst>
          </p:cNvPr>
          <p:cNvSpPr txBox="1"/>
          <p:nvPr/>
        </p:nvSpPr>
        <p:spPr>
          <a:xfrm>
            <a:off x="527913" y="8137673"/>
            <a:ext cx="1709055" cy="261610"/>
          </a:xfrm>
          <a:prstGeom prst="rect">
            <a:avLst/>
          </a:prstGeom>
          <a:noFill/>
        </p:spPr>
        <p:txBody>
          <a:bodyPr wrap="square">
            <a:spAutoFit/>
          </a:bodyPr>
          <a:lstStyle/>
          <a:p>
            <a:pPr algn="ctr" rtl="1"/>
            <a:r>
              <a:rPr lang="en-US" sz="1100" b="1" dirty="0"/>
              <a:t>أولوية منخفضة</a:t>
            </a:r>
          </a:p>
        </p:txBody>
      </p:sp>
      <p:sp>
        <p:nvSpPr>
          <p:cNvPr id="22" name="TextBox 21">
            <a:extLst>
              <a:ext uri="{FF2B5EF4-FFF2-40B4-BE49-F238E27FC236}">
                <a16:creationId xmlns:a16="http://schemas.microsoft.com/office/drawing/2014/main" id="{D6420952-A043-114D-6B54-1D4A1CC2C647}"/>
              </a:ext>
            </a:extLst>
          </p:cNvPr>
          <p:cNvSpPr txBox="1"/>
          <p:nvPr/>
        </p:nvSpPr>
        <p:spPr>
          <a:xfrm>
            <a:off x="527912" y="7588418"/>
            <a:ext cx="1709055" cy="584775"/>
          </a:xfrm>
          <a:prstGeom prst="rect">
            <a:avLst/>
          </a:prstGeom>
          <a:noFill/>
        </p:spPr>
        <p:txBody>
          <a:bodyPr wrap="square">
            <a:spAutoFit/>
          </a:bodyPr>
          <a:lstStyle/>
          <a:p>
            <a:pPr algn="ctr" rtl="1"/>
            <a:r>
              <a:rPr lang="en-US" sz="3200" b="1" dirty="0">
                <a:solidFill>
                  <a:schemeClr val="accent1"/>
                </a:solidFill>
                <a:latin typeface="Britannic Bold" panose="020B0903060703020204" pitchFamily="34" charset="0"/>
              </a:rPr>
              <a:t>!</a:t>
            </a:r>
          </a:p>
        </p:txBody>
      </p:sp>
      <p:sp>
        <p:nvSpPr>
          <p:cNvPr id="23" name="Hexagon 22">
            <a:extLst>
              <a:ext uri="{FF2B5EF4-FFF2-40B4-BE49-F238E27FC236}">
                <a16:creationId xmlns:a16="http://schemas.microsoft.com/office/drawing/2014/main" id="{70F54CE6-3726-2FD2-484F-0E03072A0920}"/>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Hexagon 23">
            <a:extLst>
              <a:ext uri="{FF2B5EF4-FFF2-40B4-BE49-F238E27FC236}">
                <a16:creationId xmlns:a16="http://schemas.microsoft.com/office/drawing/2014/main" id="{9BEA9785-539A-14EA-BAFA-762B920FC35D}"/>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5" name="Hexagon 24">
            <a:extLst>
              <a:ext uri="{FF2B5EF4-FFF2-40B4-BE49-F238E27FC236}">
                <a16:creationId xmlns:a16="http://schemas.microsoft.com/office/drawing/2014/main" id="{A865DDFB-1511-BE4C-F23B-A1F32A4CA1FB}"/>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6" name="Hexagon 25">
            <a:extLst>
              <a:ext uri="{FF2B5EF4-FFF2-40B4-BE49-F238E27FC236}">
                <a16:creationId xmlns:a16="http://schemas.microsoft.com/office/drawing/2014/main" id="{B62EF620-B21F-B08B-26C2-71337E9F8C45}"/>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7" name="Hexagon 26">
            <a:extLst>
              <a:ext uri="{FF2B5EF4-FFF2-40B4-BE49-F238E27FC236}">
                <a16:creationId xmlns:a16="http://schemas.microsoft.com/office/drawing/2014/main" id="{C36F447D-F6F6-A638-21FD-ACD5EDD217D8}"/>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8" name="Hexagon 27">
            <a:extLst>
              <a:ext uri="{FF2B5EF4-FFF2-40B4-BE49-F238E27FC236}">
                <a16:creationId xmlns:a16="http://schemas.microsoft.com/office/drawing/2014/main" id="{A68C33DC-9313-8E52-AE9E-BD08AE149755}"/>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10575464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EE84B9-C56D-C2EE-B325-C48FD0020763}"/>
              </a:ext>
            </a:extLst>
          </p:cNvPr>
          <p:cNvSpPr/>
          <p:nvPr/>
        </p:nvSpPr>
        <p:spPr>
          <a:xfrm>
            <a:off x="996286" y="2294976"/>
            <a:ext cx="5273039" cy="646608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TextBox 5">
            <a:extLst>
              <a:ext uri="{FF2B5EF4-FFF2-40B4-BE49-F238E27FC236}">
                <a16:creationId xmlns:a16="http://schemas.microsoft.com/office/drawing/2014/main" id="{8FE4AD0F-7046-3A53-01BF-497F89F85AD1}"/>
              </a:ext>
            </a:extLst>
          </p:cNvPr>
          <p:cNvSpPr txBox="1"/>
          <p:nvPr/>
        </p:nvSpPr>
        <p:spPr>
          <a:xfrm>
            <a:off x="996286" y="1954113"/>
            <a:ext cx="5252113" cy="261610"/>
          </a:xfrm>
          <a:prstGeom prst="rect">
            <a:avLst/>
          </a:prstGeom>
          <a:noFill/>
        </p:spPr>
        <p:txBody>
          <a:bodyPr wrap="square" rtlCol="0">
            <a:spAutoFit/>
          </a:bodyPr>
          <a:lstStyle/>
          <a:p>
            <a:pPr algn="r" rtl="1"/>
            <a:r>
              <a:rPr lang="ar-SA" sz="1100" dirty="0">
                <a:solidFill>
                  <a:schemeClr val="tx1"/>
                </a:solidFill>
                <a:latin typeface="Calibri" panose="020F0502020204030204" pitchFamily="34" charset="0"/>
                <a:cs typeface="Calibri" panose="020F0502020204030204" pitchFamily="34" charset="0"/>
              </a:rPr>
              <a:t>كيف تعمل على حالاتك أثناء إدارة ومتابعة عدد الحالات الخاصة بك ؟</a:t>
            </a:r>
            <a:endParaRPr lang="en-BE" sz="1100"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9C628BE-69DD-2256-BE93-7422BF89239B}"/>
              </a:ext>
            </a:extLst>
          </p:cNvPr>
          <p:cNvSpPr txBox="1"/>
          <p:nvPr/>
        </p:nvSpPr>
        <p:spPr>
          <a:xfrm>
            <a:off x="996286" y="713169"/>
            <a:ext cx="5252113" cy="584775"/>
          </a:xfrm>
          <a:prstGeom prst="rect">
            <a:avLst/>
          </a:prstGeom>
          <a:noFill/>
        </p:spPr>
        <p:txBody>
          <a:bodyPr wrap="square">
            <a:spAutoFit/>
          </a:bodyPr>
          <a:lstStyle/>
          <a:p>
            <a:pPr marL="0" marR="0" lvl="0" indent="0" algn="r" rtl="1">
              <a:spcBef>
                <a:spcPts val="0"/>
              </a:spcBef>
              <a:spcAft>
                <a:spcPts val="1800"/>
              </a:spcAft>
              <a:buNone/>
            </a:pPr>
            <a:r>
              <a:rPr lang="en-US" sz="1600" b="1" spc="300" dirty="0">
                <a:solidFill>
                  <a:schemeClr val="bg1"/>
                </a:solidFill>
                <a:highlight>
                  <a:srgbClr val="954D84"/>
                </a:highlight>
                <a:latin typeface="Calibri"/>
                <a:ea typeface="Calibri"/>
                <a:cs typeface="Calibri"/>
                <a:sym typeface="Calibri"/>
              </a:rPr>
              <a:t>الجلسة </a:t>
            </a:r>
            <a:r>
              <a:rPr lang="ar-SA" sz="1600" b="1" spc="300" dirty="0">
                <a:solidFill>
                  <a:schemeClr val="bg1"/>
                </a:solidFill>
                <a:highlight>
                  <a:srgbClr val="954D84"/>
                </a:highlight>
                <a:latin typeface="Calibri"/>
                <a:ea typeface="Calibri"/>
                <a:cs typeface="Calibri"/>
                <a:sym typeface="Calibri"/>
              </a:rPr>
              <a:t>٥</a:t>
            </a:r>
            <a:r>
              <a:rPr lang="en-US" sz="1600" b="1" spc="300" dirty="0">
                <a:solidFill>
                  <a:schemeClr val="bg1"/>
                </a:solidFill>
                <a:highlight>
                  <a:srgbClr val="954D84"/>
                </a:highlight>
                <a:latin typeface="Calibri"/>
                <a:ea typeface="Calibri"/>
                <a:cs typeface="Calibri"/>
                <a:sym typeface="Calibri"/>
              </a:rPr>
              <a:t>: كيف </a:t>
            </a:r>
            <a:r>
              <a:rPr lang="ar-SA" sz="1600" b="1" spc="300" dirty="0">
                <a:solidFill>
                  <a:schemeClr val="bg1"/>
                </a:solidFill>
                <a:highlight>
                  <a:srgbClr val="954D84"/>
                </a:highlight>
                <a:latin typeface="Calibri"/>
                <a:ea typeface="Calibri"/>
                <a:cs typeface="Calibri"/>
                <a:sym typeface="Calibri"/>
              </a:rPr>
              <a:t>أقوم بتخطيط</a:t>
            </a:r>
            <a:r>
              <a:rPr lang="en-US" sz="1600" b="1" spc="300" dirty="0">
                <a:solidFill>
                  <a:schemeClr val="bg1"/>
                </a:solidFill>
                <a:highlight>
                  <a:srgbClr val="954D84"/>
                </a:highlight>
                <a:latin typeface="Calibri"/>
                <a:ea typeface="Calibri"/>
                <a:cs typeface="Calibri"/>
                <a:sym typeface="Calibri"/>
              </a:rPr>
              <a:t> و</a:t>
            </a:r>
            <a:r>
              <a:rPr lang="ar-SA" sz="1600" b="1" spc="300" dirty="0">
                <a:solidFill>
                  <a:schemeClr val="bg1"/>
                </a:solidFill>
                <a:highlight>
                  <a:srgbClr val="954D84"/>
                </a:highlight>
                <a:latin typeface="Calibri"/>
                <a:ea typeface="Calibri"/>
                <a:cs typeface="Calibri"/>
                <a:sym typeface="Calibri"/>
              </a:rPr>
              <a:t>إدارة عدد الحالات الخاصة بي</a:t>
            </a:r>
            <a:r>
              <a:rPr lang="en-US" sz="1600" b="1" spc="300" dirty="0">
                <a:solidFill>
                  <a:schemeClr val="bg1"/>
                </a:solidFill>
                <a:highlight>
                  <a:srgbClr val="954D84"/>
                </a:highlight>
                <a:latin typeface="Calibri"/>
                <a:ea typeface="Calibri"/>
                <a:cs typeface="Calibri"/>
                <a:sym typeface="Calibri"/>
              </a:rPr>
              <a:t>؟</a:t>
            </a:r>
          </a:p>
        </p:txBody>
      </p:sp>
      <p:sp>
        <p:nvSpPr>
          <p:cNvPr id="4" name="TextBox 3">
            <a:extLst>
              <a:ext uri="{FF2B5EF4-FFF2-40B4-BE49-F238E27FC236}">
                <a16:creationId xmlns:a16="http://schemas.microsoft.com/office/drawing/2014/main" id="{B9534FC9-A4EB-CB78-3A0F-93CE5A75E521}"/>
              </a:ext>
            </a:extLst>
          </p:cNvPr>
          <p:cNvSpPr txBox="1"/>
          <p:nvPr/>
        </p:nvSpPr>
        <p:spPr>
          <a:xfrm>
            <a:off x="996286" y="1597861"/>
            <a:ext cx="5273039" cy="338554"/>
          </a:xfrm>
          <a:prstGeom prst="rect">
            <a:avLst/>
          </a:prstGeom>
          <a:noFill/>
        </p:spPr>
        <p:txBody>
          <a:bodyPr wrap="square" rtlCol="0">
            <a:spAutoFit/>
          </a:bodyPr>
          <a:lstStyle/>
          <a:p>
            <a:pPr algn="r" rtl="1"/>
            <a:r>
              <a:rPr lang="ar-SA" sz="1600" b="1" i="0" u="none" strike="noStrike" baseline="0" dirty="0">
                <a:latin typeface="Calibri" panose="020F0502020204030204" pitchFamily="34" charset="0"/>
                <a:cs typeface="Calibri" panose="020F0502020204030204" pitchFamily="34" charset="0"/>
              </a:rPr>
              <a:t>إدارة ع</a:t>
            </a:r>
            <a:r>
              <a:rPr lang="en-GB" sz="1600" b="1" i="0" u="none" strike="noStrike" baseline="0" dirty="0">
                <a:latin typeface="Calibri" panose="020F0502020204030204" pitchFamily="34" charset="0"/>
                <a:cs typeface="Calibri" panose="020F0502020204030204" pitchFamily="34" charset="0"/>
              </a:rPr>
              <a:t>دد الحالات</a:t>
            </a:r>
            <a:endParaRPr lang="en-US" sz="1600" b="1" spc="300" dirty="0">
              <a:solidFill>
                <a:schemeClr val="tx1"/>
              </a:solidFill>
            </a:endParaRPr>
          </a:p>
        </p:txBody>
      </p:sp>
      <p:grpSp>
        <p:nvGrpSpPr>
          <p:cNvPr id="47" name="Group 46">
            <a:extLst>
              <a:ext uri="{FF2B5EF4-FFF2-40B4-BE49-F238E27FC236}">
                <a16:creationId xmlns:a16="http://schemas.microsoft.com/office/drawing/2014/main" id="{6A5B756E-DBCC-B805-23EE-C688326554C2}"/>
              </a:ext>
            </a:extLst>
          </p:cNvPr>
          <p:cNvGrpSpPr/>
          <p:nvPr/>
        </p:nvGrpSpPr>
        <p:grpSpPr>
          <a:xfrm>
            <a:off x="4838902" y="7960323"/>
            <a:ext cx="775317" cy="940071"/>
            <a:chOff x="1591026" y="2323978"/>
            <a:chExt cx="775317" cy="940071"/>
          </a:xfrm>
        </p:grpSpPr>
        <p:sp>
          <p:nvSpPr>
            <p:cNvPr id="48" name="Rectangle: Single Corner Snipped 47">
              <a:extLst>
                <a:ext uri="{FF2B5EF4-FFF2-40B4-BE49-F238E27FC236}">
                  <a16:creationId xmlns:a16="http://schemas.microsoft.com/office/drawing/2014/main" id="{D6AECDFC-75B1-BEA9-DCE0-A86D14B3F164}"/>
                </a:ext>
              </a:extLst>
            </p:cNvPr>
            <p:cNvSpPr/>
            <p:nvPr/>
          </p:nvSpPr>
          <p:spPr>
            <a:xfrm>
              <a:off x="1591026" y="2323978"/>
              <a:ext cx="775317" cy="940071"/>
            </a:xfrm>
            <a:prstGeom prst="snip1Rect">
              <a:avLst/>
            </a:prstGeom>
            <a:solidFill>
              <a:schemeClr val="accent1">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49" name="Group 48">
              <a:extLst>
                <a:ext uri="{FF2B5EF4-FFF2-40B4-BE49-F238E27FC236}">
                  <a16:creationId xmlns:a16="http://schemas.microsoft.com/office/drawing/2014/main" id="{6647317E-9C5C-E6FB-52CC-CC5BE59449F9}"/>
                </a:ext>
              </a:extLst>
            </p:cNvPr>
            <p:cNvGrpSpPr/>
            <p:nvPr/>
          </p:nvGrpSpPr>
          <p:grpSpPr>
            <a:xfrm>
              <a:off x="1867218" y="2543057"/>
              <a:ext cx="232947" cy="522825"/>
              <a:chOff x="5960196" y="3632825"/>
              <a:chExt cx="324376" cy="728028"/>
            </a:xfrm>
            <a:solidFill>
              <a:schemeClr val="bg1"/>
            </a:solidFill>
          </p:grpSpPr>
          <p:sp>
            <p:nvSpPr>
              <p:cNvPr id="50" name="Round Same Side Corner Rectangle 46">
                <a:extLst>
                  <a:ext uri="{FF2B5EF4-FFF2-40B4-BE49-F238E27FC236}">
                    <a16:creationId xmlns:a16="http://schemas.microsoft.com/office/drawing/2014/main" id="{D667C072-F194-349A-0AFB-C8AD5DC3F529}"/>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1" name="Oval 50">
                <a:extLst>
                  <a:ext uri="{FF2B5EF4-FFF2-40B4-BE49-F238E27FC236}">
                    <a16:creationId xmlns:a16="http://schemas.microsoft.com/office/drawing/2014/main" id="{BD58B7BA-AFFA-9E86-1C26-1154B9A4D0EB}"/>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b="1" dirty="0">
                  <a:solidFill>
                    <a:schemeClr val="bg1"/>
                  </a:solidFill>
                  <a:latin typeface="Arial" panose="020B0604020202020204" pitchFamily="34" charset="0"/>
                  <a:cs typeface="Arial" panose="020B0604020202020204" pitchFamily="34" charset="0"/>
                </a:endParaRPr>
              </a:p>
            </p:txBody>
          </p:sp>
        </p:grpSp>
      </p:grpSp>
      <p:grpSp>
        <p:nvGrpSpPr>
          <p:cNvPr id="52" name="Group 51">
            <a:extLst>
              <a:ext uri="{FF2B5EF4-FFF2-40B4-BE49-F238E27FC236}">
                <a16:creationId xmlns:a16="http://schemas.microsoft.com/office/drawing/2014/main" id="{6E48896B-F1BF-F9E7-808F-5BB065FD7EA9}"/>
              </a:ext>
            </a:extLst>
          </p:cNvPr>
          <p:cNvGrpSpPr/>
          <p:nvPr/>
        </p:nvGrpSpPr>
        <p:grpSpPr>
          <a:xfrm>
            <a:off x="5340342" y="7702939"/>
            <a:ext cx="775317" cy="940071"/>
            <a:chOff x="1591026" y="2323978"/>
            <a:chExt cx="775317" cy="940071"/>
          </a:xfrm>
        </p:grpSpPr>
        <p:sp>
          <p:nvSpPr>
            <p:cNvPr id="53" name="Rectangle: Single Corner Snipped 52">
              <a:extLst>
                <a:ext uri="{FF2B5EF4-FFF2-40B4-BE49-F238E27FC236}">
                  <a16:creationId xmlns:a16="http://schemas.microsoft.com/office/drawing/2014/main" id="{30601F7A-F32D-74B0-1E73-036F20E62345}"/>
                </a:ext>
              </a:extLst>
            </p:cNvPr>
            <p:cNvSpPr/>
            <p:nvPr/>
          </p:nvSpPr>
          <p:spPr>
            <a:xfrm>
              <a:off x="1591026" y="2323978"/>
              <a:ext cx="775317" cy="940071"/>
            </a:xfrm>
            <a:prstGeom prst="snip1Rect">
              <a:avLst/>
            </a:prstGeom>
            <a:solidFill>
              <a:schemeClr val="accent1">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54" name="Group 53">
              <a:extLst>
                <a:ext uri="{FF2B5EF4-FFF2-40B4-BE49-F238E27FC236}">
                  <a16:creationId xmlns:a16="http://schemas.microsoft.com/office/drawing/2014/main" id="{8F25251D-4174-AA85-B987-8017EABEEBFE}"/>
                </a:ext>
              </a:extLst>
            </p:cNvPr>
            <p:cNvGrpSpPr/>
            <p:nvPr/>
          </p:nvGrpSpPr>
          <p:grpSpPr>
            <a:xfrm>
              <a:off x="1867218" y="2543057"/>
              <a:ext cx="232947" cy="522825"/>
              <a:chOff x="5960196" y="3632825"/>
              <a:chExt cx="324376" cy="728028"/>
            </a:xfrm>
            <a:solidFill>
              <a:schemeClr val="bg1"/>
            </a:solidFill>
          </p:grpSpPr>
          <p:sp>
            <p:nvSpPr>
              <p:cNvPr id="55" name="Round Same Side Corner Rectangle 46">
                <a:extLst>
                  <a:ext uri="{FF2B5EF4-FFF2-40B4-BE49-F238E27FC236}">
                    <a16:creationId xmlns:a16="http://schemas.microsoft.com/office/drawing/2014/main" id="{5060C393-97E8-6B7F-6089-0FD2A26950D0}"/>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6" name="Oval 55">
                <a:extLst>
                  <a:ext uri="{FF2B5EF4-FFF2-40B4-BE49-F238E27FC236}">
                    <a16:creationId xmlns:a16="http://schemas.microsoft.com/office/drawing/2014/main" id="{857EB0D4-D5C8-37DD-04F8-6E44F615B60C}"/>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b="1" dirty="0">
                  <a:solidFill>
                    <a:schemeClr val="bg1"/>
                  </a:solidFill>
                  <a:latin typeface="Arial" panose="020B0604020202020204" pitchFamily="34" charset="0"/>
                  <a:cs typeface="Arial" panose="020B0604020202020204" pitchFamily="34" charset="0"/>
                </a:endParaRPr>
              </a:p>
            </p:txBody>
          </p:sp>
        </p:grpSp>
      </p:grpSp>
      <p:grpSp>
        <p:nvGrpSpPr>
          <p:cNvPr id="57" name="Group 56">
            <a:extLst>
              <a:ext uri="{FF2B5EF4-FFF2-40B4-BE49-F238E27FC236}">
                <a16:creationId xmlns:a16="http://schemas.microsoft.com/office/drawing/2014/main" id="{B1E68DB2-E013-9F74-2B24-B9A77ACBB4BC}"/>
              </a:ext>
            </a:extLst>
          </p:cNvPr>
          <p:cNvGrpSpPr/>
          <p:nvPr/>
        </p:nvGrpSpPr>
        <p:grpSpPr>
          <a:xfrm>
            <a:off x="5782077" y="7355804"/>
            <a:ext cx="775317" cy="940071"/>
            <a:chOff x="1591026" y="2323978"/>
            <a:chExt cx="775317" cy="940071"/>
          </a:xfrm>
        </p:grpSpPr>
        <p:sp>
          <p:nvSpPr>
            <p:cNvPr id="58" name="Rectangle: Single Corner Snipped 57">
              <a:extLst>
                <a:ext uri="{FF2B5EF4-FFF2-40B4-BE49-F238E27FC236}">
                  <a16:creationId xmlns:a16="http://schemas.microsoft.com/office/drawing/2014/main" id="{ADD9DBFA-9296-A70D-9EF4-1616969E7F6A}"/>
                </a:ext>
              </a:extLst>
            </p:cNvPr>
            <p:cNvSpPr/>
            <p:nvPr/>
          </p:nvSpPr>
          <p:spPr>
            <a:xfrm>
              <a:off x="1591026" y="2323978"/>
              <a:ext cx="775317" cy="940071"/>
            </a:xfrm>
            <a:prstGeom prst="snip1Rect">
              <a:avLst/>
            </a:prstGeom>
            <a:solidFill>
              <a:schemeClr val="accent1">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59" name="Group 58">
              <a:extLst>
                <a:ext uri="{FF2B5EF4-FFF2-40B4-BE49-F238E27FC236}">
                  <a16:creationId xmlns:a16="http://schemas.microsoft.com/office/drawing/2014/main" id="{7A633964-6B0E-BE2A-5D2E-0C404000D1C2}"/>
                </a:ext>
              </a:extLst>
            </p:cNvPr>
            <p:cNvGrpSpPr/>
            <p:nvPr/>
          </p:nvGrpSpPr>
          <p:grpSpPr>
            <a:xfrm>
              <a:off x="1867218" y="2543057"/>
              <a:ext cx="232947" cy="522825"/>
              <a:chOff x="5960196" y="3632825"/>
              <a:chExt cx="324376" cy="728028"/>
            </a:xfrm>
            <a:solidFill>
              <a:schemeClr val="bg1"/>
            </a:solidFill>
          </p:grpSpPr>
          <p:sp>
            <p:nvSpPr>
              <p:cNvPr id="60" name="Round Same Side Corner Rectangle 46">
                <a:extLst>
                  <a:ext uri="{FF2B5EF4-FFF2-40B4-BE49-F238E27FC236}">
                    <a16:creationId xmlns:a16="http://schemas.microsoft.com/office/drawing/2014/main" id="{9C6B385A-14E3-E483-BDE7-34BFC1FCB01B}"/>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1" name="Oval 60">
                <a:extLst>
                  <a:ext uri="{FF2B5EF4-FFF2-40B4-BE49-F238E27FC236}">
                    <a16:creationId xmlns:a16="http://schemas.microsoft.com/office/drawing/2014/main" id="{2A89747D-18DF-8AEF-F2B1-5EE9344A152A}"/>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b="1" dirty="0">
                  <a:solidFill>
                    <a:schemeClr val="bg1"/>
                  </a:solidFill>
                  <a:latin typeface="Arial" panose="020B0604020202020204" pitchFamily="34" charset="0"/>
                  <a:cs typeface="Arial" panose="020B0604020202020204" pitchFamily="34" charset="0"/>
                </a:endParaRPr>
              </a:p>
            </p:txBody>
          </p:sp>
        </p:grpSp>
      </p:grpSp>
      <p:sp>
        <p:nvSpPr>
          <p:cNvPr id="62" name="Hexagon 61">
            <a:extLst>
              <a:ext uri="{FF2B5EF4-FFF2-40B4-BE49-F238E27FC236}">
                <a16:creationId xmlns:a16="http://schemas.microsoft.com/office/drawing/2014/main" id="{2DD11206-F4F4-16DC-ADC8-B130FC5C663F}"/>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3" name="Hexagon 62">
            <a:extLst>
              <a:ext uri="{FF2B5EF4-FFF2-40B4-BE49-F238E27FC236}">
                <a16:creationId xmlns:a16="http://schemas.microsoft.com/office/drawing/2014/main" id="{D7D42363-CD2C-4BF6-C4A5-382B474B1138}"/>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4" name="Hexagon 63">
            <a:extLst>
              <a:ext uri="{FF2B5EF4-FFF2-40B4-BE49-F238E27FC236}">
                <a16:creationId xmlns:a16="http://schemas.microsoft.com/office/drawing/2014/main" id="{8E7B514E-CD9B-A05A-3141-EC3B82F65B71}"/>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5" name="Hexagon 64">
            <a:extLst>
              <a:ext uri="{FF2B5EF4-FFF2-40B4-BE49-F238E27FC236}">
                <a16:creationId xmlns:a16="http://schemas.microsoft.com/office/drawing/2014/main" id="{ED86BA46-FAA1-62C2-C4AE-68A18A328936}"/>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6" name="Hexagon 65">
            <a:extLst>
              <a:ext uri="{FF2B5EF4-FFF2-40B4-BE49-F238E27FC236}">
                <a16:creationId xmlns:a16="http://schemas.microsoft.com/office/drawing/2014/main" id="{D73AFBE8-085F-E0E5-CFEF-4E12F24BCF95}"/>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7" name="Hexagon 66">
            <a:extLst>
              <a:ext uri="{FF2B5EF4-FFF2-40B4-BE49-F238E27FC236}">
                <a16:creationId xmlns:a16="http://schemas.microsoft.com/office/drawing/2014/main" id="{717C27F0-CD99-2A60-C13E-530EA524BD72}"/>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13343115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E9385E-7193-A52B-D0C6-EC198675DD5B}"/>
              </a:ext>
            </a:extLst>
          </p:cNvPr>
          <p:cNvSpPr txBox="1"/>
          <p:nvPr/>
        </p:nvSpPr>
        <p:spPr>
          <a:xfrm>
            <a:off x="996286" y="714536"/>
            <a:ext cx="5273039" cy="276999"/>
          </a:xfrm>
          <a:prstGeom prst="rect">
            <a:avLst/>
          </a:prstGeom>
          <a:noFill/>
        </p:spPr>
        <p:txBody>
          <a:bodyPr wrap="square" rtlCol="0">
            <a:spAutoFit/>
          </a:bodyPr>
          <a:lstStyle/>
          <a:p>
            <a:pPr algn="r" rtl="1"/>
            <a:r>
              <a:rPr lang="en-GB" sz="1200" b="1" dirty="0">
                <a:latin typeface="Calibri" panose="020F0502020204030204" pitchFamily="34" charset="0"/>
                <a:cs typeface="Calibri" panose="020F0502020204030204" pitchFamily="34" charset="0"/>
              </a:rPr>
              <a:t>أداة </a:t>
            </a:r>
            <a:r>
              <a:rPr lang="ar-SA" sz="1200" b="1" dirty="0">
                <a:latin typeface="Calibri" panose="020F0502020204030204" pitchFamily="34" charset="0"/>
                <a:cs typeface="Calibri" panose="020F0502020204030204" pitchFamily="34" charset="0"/>
              </a:rPr>
              <a:t>قائمة التحقق من</a:t>
            </a:r>
            <a:r>
              <a:rPr lang="en-GB" sz="1200" b="1" dirty="0">
                <a:latin typeface="Calibri" panose="020F0502020204030204" pitchFamily="34" charset="0"/>
                <a:cs typeface="Calibri" panose="020F0502020204030204" pitchFamily="34" charset="0"/>
              </a:rPr>
              <a:t> ملف الحالة</a:t>
            </a:r>
            <a:endParaRPr lang="en-BE" sz="1200" b="1" dirty="0">
              <a:latin typeface="Calibri" panose="020F0502020204030204" pitchFamily="34" charset="0"/>
              <a:cs typeface="Calibri" panose="020F0502020204030204" pitchFamily="34" charset="0"/>
            </a:endParaRPr>
          </a:p>
        </p:txBody>
      </p:sp>
      <p:sp>
        <p:nvSpPr>
          <p:cNvPr id="13" name="Hexagon 12">
            <a:extLst>
              <a:ext uri="{FF2B5EF4-FFF2-40B4-BE49-F238E27FC236}">
                <a16:creationId xmlns:a16="http://schemas.microsoft.com/office/drawing/2014/main" id="{247D21BA-9AF8-0172-B889-6CA0545DECAD}"/>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Hexagon 13">
            <a:extLst>
              <a:ext uri="{FF2B5EF4-FFF2-40B4-BE49-F238E27FC236}">
                <a16:creationId xmlns:a16="http://schemas.microsoft.com/office/drawing/2014/main" id="{D38CECA2-1555-2377-DDAC-12320061737D}"/>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5" name="Hexagon 14">
            <a:extLst>
              <a:ext uri="{FF2B5EF4-FFF2-40B4-BE49-F238E27FC236}">
                <a16:creationId xmlns:a16="http://schemas.microsoft.com/office/drawing/2014/main" id="{AEE355DF-15A0-31D5-ED32-A315B6657C91}"/>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Hexagon 15">
            <a:extLst>
              <a:ext uri="{FF2B5EF4-FFF2-40B4-BE49-F238E27FC236}">
                <a16:creationId xmlns:a16="http://schemas.microsoft.com/office/drawing/2014/main" id="{D55E5F59-C18B-B267-6305-B4959317C5F6}"/>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7" name="Hexagon 16">
            <a:extLst>
              <a:ext uri="{FF2B5EF4-FFF2-40B4-BE49-F238E27FC236}">
                <a16:creationId xmlns:a16="http://schemas.microsoft.com/office/drawing/2014/main" id="{E93DC152-6DED-F7E9-84C8-1E5DA9FC9F53}"/>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8" name="Hexagon 17">
            <a:extLst>
              <a:ext uri="{FF2B5EF4-FFF2-40B4-BE49-F238E27FC236}">
                <a16:creationId xmlns:a16="http://schemas.microsoft.com/office/drawing/2014/main" id="{26FBF3C6-726A-8BE3-EBEF-B2CF5EAE5E0D}"/>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2" name="Table 1">
            <a:extLst>
              <a:ext uri="{FF2B5EF4-FFF2-40B4-BE49-F238E27FC236}">
                <a16:creationId xmlns:a16="http://schemas.microsoft.com/office/drawing/2014/main" id="{580C0D3F-1BF9-B161-EC78-D2EB75427274}"/>
              </a:ext>
            </a:extLst>
          </p:cNvPr>
          <p:cNvGraphicFramePr>
            <a:graphicFrameLocks noGrp="1"/>
          </p:cNvGraphicFramePr>
          <p:nvPr>
            <p:extLst>
              <p:ext uri="{D42A27DB-BD31-4B8C-83A1-F6EECF244321}">
                <p14:modId xmlns:p14="http://schemas.microsoft.com/office/powerpoint/2010/main" val="791846892"/>
              </p:ext>
            </p:extLst>
          </p:nvPr>
        </p:nvGraphicFramePr>
        <p:xfrm>
          <a:off x="998825" y="1467640"/>
          <a:ext cx="5270500" cy="2870200"/>
        </p:xfrm>
        <a:graphic>
          <a:graphicData uri="http://schemas.openxmlformats.org/drawingml/2006/table">
            <a:tbl>
              <a:tblPr rtl="1" firstRow="1" bandRow="1"/>
              <a:tblGrid>
                <a:gridCol w="1114913">
                  <a:extLst>
                    <a:ext uri="{9D8B030D-6E8A-4147-A177-3AD203B41FA5}">
                      <a16:colId xmlns:a16="http://schemas.microsoft.com/office/drawing/2014/main" val="1920607592"/>
                    </a:ext>
                  </a:extLst>
                </a:gridCol>
                <a:gridCol w="4155587">
                  <a:extLst>
                    <a:ext uri="{9D8B030D-6E8A-4147-A177-3AD203B41FA5}">
                      <a16:colId xmlns:a16="http://schemas.microsoft.com/office/drawing/2014/main" val="1820046335"/>
                    </a:ext>
                  </a:extLst>
                </a:gridCol>
              </a:tblGrid>
              <a:tr h="0">
                <a:tc gridSpan="2">
                  <a:txBody>
                    <a:bodyPr/>
                    <a:lstStyle/>
                    <a:p>
                      <a:pPr algn="just" rtl="1"/>
                      <a:r>
                        <a:rPr lang="ar-SA" sz="1000" b="1" kern="100">
                          <a:solidFill>
                            <a:srgbClr val="FFFFFF"/>
                          </a:solidFill>
                          <a:effectLst/>
                          <a:latin typeface="Calibri" panose="020F0502020204030204" pitchFamily="34" charset="0"/>
                          <a:ea typeface="Calibri" panose="020F0502020204030204" pitchFamily="34" charset="0"/>
                          <a:cs typeface="Calibri" panose="020F0502020204030204" pitchFamily="34" charset="0"/>
                        </a:rPr>
                        <a:t>الوصف</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954D84"/>
                    </a:solidFill>
                  </a:tcPr>
                </a:tc>
                <a:tc hMerge="1">
                  <a:txBody>
                    <a:bodyPr/>
                    <a:lstStyle/>
                    <a:p>
                      <a:endParaRPr lang="en-FR"/>
                    </a:p>
                  </a:txBody>
                  <a:tcPr/>
                </a:tc>
                <a:extLst>
                  <a:ext uri="{0D108BD9-81ED-4DB2-BD59-A6C34878D82A}">
                    <a16:rowId xmlns:a16="http://schemas.microsoft.com/office/drawing/2014/main" val="125897450"/>
                  </a:ext>
                </a:extLst>
              </a:tr>
              <a:tr h="370840">
                <a:tc>
                  <a:txBody>
                    <a:bodyPr/>
                    <a:lstStyle/>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التعريف</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a:txBody>
                    <a:bodyPr/>
                    <a:lstStyle/>
                    <a:p>
                      <a:pPr algn="just" rtl="1"/>
                      <a:r>
                        <a:rPr lang="ar-SA" sz="1000" kern="100">
                          <a:effectLst/>
                          <a:latin typeface="Calibri" panose="020F0502020204030204" pitchFamily="34" charset="0"/>
                          <a:ea typeface="Calibri" panose="020F0502020204030204" pitchFamily="34" charset="0"/>
                          <a:cs typeface="Calibri" panose="020F0502020204030204" pitchFamily="34" charset="0"/>
                        </a:rPr>
                        <a:t>مراجعة ملف الحالة هي ممارسة إشرافية تستخدم لتقييم تطبيق أخصائي الحالة لكفاءات إدارة الحالة وحفظ السجلات. أثناء مراجعة ملف الحالة ، يتحقق المشرف من أن الحالة تتم إدارتها بشكل صحيح وأن التوثيق دقيق وكامل خلال خطوات الحالة. إنها أيضًا فرصة للمشرف لتحديد مجالات التطوير والدعم التي قد تكون مفيدة لأخصائي الحالة</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3088662524"/>
                  </a:ext>
                </a:extLst>
              </a:tr>
              <a:tr h="370840">
                <a:tc>
                  <a:txBody>
                    <a:bodyPr/>
                    <a:lstStyle/>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الغرض من الأداة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a:txBody>
                    <a:bodyPr/>
                    <a:lstStyle/>
                    <a:p>
                      <a:pPr algn="just" rtl="1"/>
                      <a:r>
                        <a:rPr lang="ar-SA" sz="1000" kern="100">
                          <a:effectLst/>
                          <a:latin typeface="Calibri" panose="020F0502020204030204" pitchFamily="34" charset="0"/>
                          <a:ea typeface="Calibri" panose="020F0502020204030204" pitchFamily="34" charset="0"/>
                          <a:cs typeface="Calibri" panose="020F0502020204030204" pitchFamily="34" charset="0"/>
                        </a:rPr>
                        <a:t>يجب استخدام أداة قائمة التحقق من ملف الحالة كدليل للمشرفين لمراجعة حالة واحدة لحماية الطفل. هذه الأداة هي جزء من التوجيه المنتظم ، ويجب تقديم الملاحظات في جلسات الإشراف الفردية</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1274456821"/>
                  </a:ext>
                </a:extLst>
              </a:tr>
              <a:tr h="370840">
                <a:tc>
                  <a:txBody>
                    <a:bodyPr/>
                    <a:lstStyle/>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التكرار</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a:txBody>
                    <a:bodyPr/>
                    <a:lstStyle/>
                    <a:p>
                      <a:pPr algn="just" rtl="1"/>
                      <a:r>
                        <a:rPr lang="ar-SA" sz="1000" kern="100">
                          <a:effectLst/>
                          <a:latin typeface="Calibri" panose="020F0502020204030204" pitchFamily="34" charset="0"/>
                          <a:ea typeface="Calibri" panose="020F0502020204030204" pitchFamily="34" charset="0"/>
                          <a:cs typeface="Calibri" panose="020F0502020204030204" pitchFamily="34" charset="0"/>
                        </a:rPr>
                        <a:t>يجب على المشرف مراجعة ٣-٥ ملفات لكل أخصائي حالة على أساس شهري</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1245156924"/>
                  </a:ext>
                </a:extLst>
              </a:tr>
              <a:tr h="370840">
                <a:tc>
                  <a:txBody>
                    <a:bodyPr/>
                    <a:lstStyle/>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التوجيه</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a:txBody>
                    <a:bodyPr/>
                    <a:lstStyle/>
                    <a:p>
                      <a:pPr algn="just" rtl="1"/>
                      <a:r>
                        <a:rPr lang="ar-SA" sz="1000" kern="100">
                          <a:effectLst/>
                          <a:latin typeface="Calibri" panose="020F0502020204030204" pitchFamily="34" charset="0"/>
                          <a:ea typeface="Calibri" panose="020F0502020204030204" pitchFamily="34" charset="0"/>
                          <a:cs typeface="Calibri" panose="020F0502020204030204" pitchFamily="34" charset="0"/>
                        </a:rPr>
                        <a:t>يمكن استخدام هذه الأداة لمراجعة ملفات الحالة في جميع مراحل عملية إدارة الحالة. يقترح أن يختار المشرف بعض الحالات (التي يمكن أن تكون مفتوحة أو مغلقة) بشكل عشوائي للمراجعة. يجب على المشرف مراجعة الحالات بشكل مستقل ، وتقديم الملاحظات إلى أخصائي الحالة في جلسة إشراف فردية ، ومتابعة التقدم المحرز</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just" rtl="1"/>
                      <a:r>
                        <a:rPr lang="ar-SA" sz="1000" kern="100">
                          <a:effectLst/>
                          <a:latin typeface="Calibri" panose="020F0502020204030204" pitchFamily="34" charset="0"/>
                          <a:ea typeface="Calibri" panose="020F0502020204030204" pitchFamily="34" charset="0"/>
                          <a:cs typeface="Calibri" panose="020F0502020204030204" pitchFamily="34" charset="0"/>
                        </a:rPr>
                        <a:t>إذا كانت هناك اتجاهات داخل الفريق فيما يتعلق بأخطاء حفظ السجلات الشائعة أو سوء الفهم ، فيمكن معالجتها أثناء إشراف المجموعة على أنها اتجاهات ملحوظة</a:t>
                      </a:r>
                      <a:r>
                        <a:rPr lang="en-US" sz="1000" kern="100">
                          <a:effectLst/>
                          <a:latin typeface="Calibri" panose="020F0502020204030204" pitchFamily="34" charset="0"/>
                          <a:ea typeface="Calibri" panose="020F0502020204030204" pitchFamily="34" charset="0"/>
                          <a:cs typeface="Calibri" panose="020F0502020204030204" pitchFamily="34" charset="0"/>
                        </a:rPr>
                        <a:t>.</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363925969"/>
                  </a:ext>
                </a:extLst>
              </a:tr>
            </a:tbl>
          </a:graphicData>
        </a:graphic>
      </p:graphicFrame>
    </p:spTree>
    <p:extLst>
      <p:ext uri="{BB962C8B-B14F-4D97-AF65-F5344CB8AC3E}">
        <p14:creationId xmlns:p14="http://schemas.microsoft.com/office/powerpoint/2010/main" val="10524157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exagon 8">
            <a:extLst>
              <a:ext uri="{FF2B5EF4-FFF2-40B4-BE49-F238E27FC236}">
                <a16:creationId xmlns:a16="http://schemas.microsoft.com/office/drawing/2014/main" id="{F52EA52D-017D-E3C4-66E1-B3EA92ABA653}"/>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Hexagon 9">
            <a:extLst>
              <a:ext uri="{FF2B5EF4-FFF2-40B4-BE49-F238E27FC236}">
                <a16:creationId xmlns:a16="http://schemas.microsoft.com/office/drawing/2014/main" id="{2CA0DB70-72A4-0F59-84C7-D771A1B80054}"/>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Hexagon 10">
            <a:extLst>
              <a:ext uri="{FF2B5EF4-FFF2-40B4-BE49-F238E27FC236}">
                <a16:creationId xmlns:a16="http://schemas.microsoft.com/office/drawing/2014/main" id="{BE909A24-409D-6278-8DE8-D8740F4970A9}"/>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Hexagon 11">
            <a:extLst>
              <a:ext uri="{FF2B5EF4-FFF2-40B4-BE49-F238E27FC236}">
                <a16:creationId xmlns:a16="http://schemas.microsoft.com/office/drawing/2014/main" id="{3A48873D-8CAB-BBF4-1B4C-C0C57B5EA676}"/>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3" name="Hexagon 12">
            <a:extLst>
              <a:ext uri="{FF2B5EF4-FFF2-40B4-BE49-F238E27FC236}">
                <a16:creationId xmlns:a16="http://schemas.microsoft.com/office/drawing/2014/main" id="{CA908623-51DF-28D6-233C-7F8353DE87AA}"/>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Hexagon 13">
            <a:extLst>
              <a:ext uri="{FF2B5EF4-FFF2-40B4-BE49-F238E27FC236}">
                <a16:creationId xmlns:a16="http://schemas.microsoft.com/office/drawing/2014/main" id="{79C42398-78FA-337D-A10C-862709C86094}"/>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3" name="Table 2">
            <a:extLst>
              <a:ext uri="{FF2B5EF4-FFF2-40B4-BE49-F238E27FC236}">
                <a16:creationId xmlns:a16="http://schemas.microsoft.com/office/drawing/2014/main" id="{AFAEAD2A-EC81-DC17-9A27-BD62E9B0A0C0}"/>
              </a:ext>
            </a:extLst>
          </p:cNvPr>
          <p:cNvGraphicFramePr>
            <a:graphicFrameLocks noGrp="1"/>
          </p:cNvGraphicFramePr>
          <p:nvPr>
            <p:extLst>
              <p:ext uri="{D42A27DB-BD31-4B8C-83A1-F6EECF244321}">
                <p14:modId xmlns:p14="http://schemas.microsoft.com/office/powerpoint/2010/main" val="3208651071"/>
              </p:ext>
            </p:extLst>
          </p:nvPr>
        </p:nvGraphicFramePr>
        <p:xfrm>
          <a:off x="800100" y="699799"/>
          <a:ext cx="5257800" cy="487680"/>
        </p:xfrm>
        <a:graphic>
          <a:graphicData uri="http://schemas.openxmlformats.org/drawingml/2006/table">
            <a:tbl>
              <a:tblPr rtl="1" firstRow="1" firstCol="1" bandRow="1"/>
              <a:tblGrid>
                <a:gridCol w="1094845">
                  <a:extLst>
                    <a:ext uri="{9D8B030D-6E8A-4147-A177-3AD203B41FA5}">
                      <a16:colId xmlns:a16="http://schemas.microsoft.com/office/drawing/2014/main" val="1505840440"/>
                    </a:ext>
                  </a:extLst>
                </a:gridCol>
                <a:gridCol w="1234883">
                  <a:extLst>
                    <a:ext uri="{9D8B030D-6E8A-4147-A177-3AD203B41FA5}">
                      <a16:colId xmlns:a16="http://schemas.microsoft.com/office/drawing/2014/main" val="665442834"/>
                    </a:ext>
                  </a:extLst>
                </a:gridCol>
                <a:gridCol w="1464036">
                  <a:extLst>
                    <a:ext uri="{9D8B030D-6E8A-4147-A177-3AD203B41FA5}">
                      <a16:colId xmlns:a16="http://schemas.microsoft.com/office/drawing/2014/main" val="3282062843"/>
                    </a:ext>
                  </a:extLst>
                </a:gridCol>
                <a:gridCol w="1464036">
                  <a:extLst>
                    <a:ext uri="{9D8B030D-6E8A-4147-A177-3AD203B41FA5}">
                      <a16:colId xmlns:a16="http://schemas.microsoft.com/office/drawing/2014/main" val="2268445040"/>
                    </a:ext>
                  </a:extLst>
                </a:gridCol>
              </a:tblGrid>
              <a:tr h="180975">
                <a:tc>
                  <a:txBody>
                    <a:bodyPr/>
                    <a:lstStyle/>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رقم الحالة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a:txBody>
                    <a:bodyPr/>
                    <a:lstStyle/>
                    <a:p>
                      <a:pPr algn="just" rtl="1"/>
                      <a:r>
                        <a:rPr lang="en-FR" sz="1000" b="1"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أخصائي الحالة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a:txBody>
                    <a:bodyPr/>
                    <a:lstStyle/>
                    <a:p>
                      <a:pPr algn="just" rtl="1"/>
                      <a:r>
                        <a:rPr lang="en-FR" sz="1000" b="1"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134229526"/>
                  </a:ext>
                </a:extLst>
              </a:tr>
              <a:tr h="0">
                <a:tc>
                  <a:txBody>
                    <a:bodyPr/>
                    <a:lstStyle/>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التاريخ</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المشرف</a:t>
                      </a:r>
                      <a:r>
                        <a:rPr lang="ar-SA" sz="1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2375264126"/>
                  </a:ext>
                </a:extLst>
              </a:tr>
            </a:tbl>
          </a:graphicData>
        </a:graphic>
      </p:graphicFrame>
      <p:graphicFrame>
        <p:nvGraphicFramePr>
          <p:cNvPr id="4" name="Table 3">
            <a:extLst>
              <a:ext uri="{FF2B5EF4-FFF2-40B4-BE49-F238E27FC236}">
                <a16:creationId xmlns:a16="http://schemas.microsoft.com/office/drawing/2014/main" id="{21F981B3-D7AE-37A4-ED58-4BCBAA894B52}"/>
              </a:ext>
            </a:extLst>
          </p:cNvPr>
          <p:cNvGraphicFramePr>
            <a:graphicFrameLocks noGrp="1"/>
          </p:cNvGraphicFramePr>
          <p:nvPr>
            <p:extLst>
              <p:ext uri="{D42A27DB-BD31-4B8C-83A1-F6EECF244321}">
                <p14:modId xmlns:p14="http://schemas.microsoft.com/office/powerpoint/2010/main" val="2181819787"/>
              </p:ext>
            </p:extLst>
          </p:nvPr>
        </p:nvGraphicFramePr>
        <p:xfrm>
          <a:off x="913672" y="1580262"/>
          <a:ext cx="5270500" cy="6121400"/>
        </p:xfrm>
        <a:graphic>
          <a:graphicData uri="http://schemas.openxmlformats.org/drawingml/2006/table">
            <a:tbl>
              <a:tblPr rtl="1" firstRow="1" firstCol="1" bandRow="1"/>
              <a:tblGrid>
                <a:gridCol w="215381">
                  <a:extLst>
                    <a:ext uri="{9D8B030D-6E8A-4147-A177-3AD203B41FA5}">
                      <a16:colId xmlns:a16="http://schemas.microsoft.com/office/drawing/2014/main" val="2531741326"/>
                    </a:ext>
                  </a:extLst>
                </a:gridCol>
                <a:gridCol w="3256054">
                  <a:extLst>
                    <a:ext uri="{9D8B030D-6E8A-4147-A177-3AD203B41FA5}">
                      <a16:colId xmlns:a16="http://schemas.microsoft.com/office/drawing/2014/main" val="2967203999"/>
                    </a:ext>
                  </a:extLst>
                </a:gridCol>
                <a:gridCol w="608135">
                  <a:extLst>
                    <a:ext uri="{9D8B030D-6E8A-4147-A177-3AD203B41FA5}">
                      <a16:colId xmlns:a16="http://schemas.microsoft.com/office/drawing/2014/main" val="3564128227"/>
                    </a:ext>
                  </a:extLst>
                </a:gridCol>
                <a:gridCol w="1190930">
                  <a:extLst>
                    <a:ext uri="{9D8B030D-6E8A-4147-A177-3AD203B41FA5}">
                      <a16:colId xmlns:a16="http://schemas.microsoft.com/office/drawing/2014/main" val="4212074038"/>
                    </a:ext>
                  </a:extLst>
                </a:gridCol>
              </a:tblGrid>
              <a:tr h="0">
                <a:tc gridSpan="2">
                  <a:txBody>
                    <a:bodyPr/>
                    <a:lstStyle/>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التوثيق العام</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hMerge="1">
                  <a:txBody>
                    <a:bodyPr/>
                    <a:lstStyle/>
                    <a:p>
                      <a:endParaRPr lang="en-FR"/>
                    </a:p>
                  </a:txBody>
                  <a:tcPr/>
                </a:tc>
                <a:tc>
                  <a:txBody>
                    <a:bodyPr/>
                    <a:lstStyle/>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نعم / لا /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لا ينطبق</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a:txBody>
                    <a:bodyPr/>
                    <a:lstStyle/>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التعليقات / التوصيات</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extLst>
                  <a:ext uri="{0D108BD9-81ED-4DB2-BD59-A6C34878D82A}">
                    <a16:rowId xmlns:a16="http://schemas.microsoft.com/office/drawing/2014/main" val="2139555799"/>
                  </a:ext>
                </a:extLst>
              </a:tr>
              <a:tr h="271780">
                <a:tc>
                  <a:txBody>
                    <a:bodyPr/>
                    <a:lstStyle/>
                    <a:p>
                      <a:pPr algn="just" rtl="1"/>
                      <a:r>
                        <a:rPr lang="ar-SA" sz="1000" b="1" kern="100">
                          <a:effectLst/>
                          <a:latin typeface="Calibri" panose="020F0502020204030204" pitchFamily="34" charset="0"/>
                          <a:ea typeface="Calibri" panose="020F0502020204030204" pitchFamily="34" charset="0"/>
                          <a:cs typeface="Calibri" panose="020F0502020204030204" pitchFamily="34" charset="0"/>
                        </a:rPr>
                        <a:t>١</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ar-SA" sz="1000" kern="100">
                          <a:effectLst/>
                          <a:latin typeface="Calibri" panose="020F0502020204030204" pitchFamily="34" charset="0"/>
                          <a:ea typeface="Calibri" panose="020F0502020204030204" pitchFamily="34" charset="0"/>
                          <a:cs typeface="Calibri" panose="020F0502020204030204" pitchFamily="34" charset="0"/>
                        </a:rPr>
                        <a:t>يتم تخزين الوثائق الورقية لكل طفل في ملف فردي خاص به ، مع تسمية واضحة برمز الهوية الفردية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3117831338"/>
                  </a:ext>
                </a:extLst>
              </a:tr>
              <a:tr h="271780">
                <a:tc>
                  <a:txBody>
                    <a:bodyPr/>
                    <a:lstStyle/>
                    <a:p>
                      <a:pPr algn="just" rtl="1"/>
                      <a:r>
                        <a:rPr lang="ar-SA" sz="1000" b="1" kern="100">
                          <a:effectLst/>
                          <a:latin typeface="Calibri" panose="020F0502020204030204" pitchFamily="34" charset="0"/>
                          <a:ea typeface="Calibri" panose="020F0502020204030204" pitchFamily="34" charset="0"/>
                          <a:cs typeface="Calibri" panose="020F0502020204030204" pitchFamily="34" charset="0"/>
                        </a:rPr>
                        <a:t>٢</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ar-SA" sz="1000" kern="100">
                          <a:effectLst/>
                          <a:latin typeface="Calibri" panose="020F0502020204030204" pitchFamily="34" charset="0"/>
                          <a:ea typeface="Calibri" panose="020F0502020204030204" pitchFamily="34" charset="0"/>
                          <a:cs typeface="Calibri" panose="020F0502020204030204" pitchFamily="34" charset="0"/>
                        </a:rPr>
                        <a:t>كل خطوة في عملية إدارة الحالة التي حدثت حتى الآن لها نموذج مطابق</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3389003780"/>
                  </a:ext>
                </a:extLst>
              </a:tr>
              <a:tr h="271780">
                <a:tc>
                  <a:txBody>
                    <a:bodyPr/>
                    <a:lstStyle/>
                    <a:p>
                      <a:pPr algn="just" rtl="1"/>
                      <a:r>
                        <a:rPr lang="ar-SA" sz="1000" b="1" kern="100">
                          <a:effectLst/>
                          <a:latin typeface="Calibri" panose="020F0502020204030204" pitchFamily="34" charset="0"/>
                          <a:ea typeface="Calibri" panose="020F0502020204030204" pitchFamily="34" charset="0"/>
                          <a:cs typeface="Calibri" panose="020F0502020204030204" pitchFamily="34" charset="0"/>
                        </a:rPr>
                        <a:t>٣</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ar-SA" sz="1000" kern="100">
                          <a:effectLst/>
                          <a:latin typeface="Calibri" panose="020F0502020204030204" pitchFamily="34" charset="0"/>
                          <a:ea typeface="Calibri" panose="020F0502020204030204" pitchFamily="34" charset="0"/>
                          <a:cs typeface="Calibri" panose="020F0502020204030204" pitchFamily="34" charset="0"/>
                        </a:rPr>
                        <a:t>يتم ملء جميع الأقسام ذات الصلة من النماذج بشكل كامل ودقيق وفقًا لوضع الحالة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3297420902"/>
                  </a:ext>
                </a:extLst>
              </a:tr>
              <a:tr h="0">
                <a:tc gridSpan="2">
                  <a:txBody>
                    <a:bodyPr/>
                    <a:lstStyle/>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التحديد والتسجيل</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hMerge="1">
                  <a:txBody>
                    <a:bodyPr/>
                    <a:lstStyle/>
                    <a:p>
                      <a:endParaRPr lang="en-FR"/>
                    </a:p>
                  </a:txBody>
                  <a:tcPr/>
                </a:tc>
                <a:tc>
                  <a:txBody>
                    <a:bodyPr/>
                    <a:lstStyle/>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نعم / لا /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لا ينطبق</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a:txBody>
                    <a:bodyPr/>
                    <a:lstStyle/>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التعليقات / التوصيات</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extLst>
                  <a:ext uri="{0D108BD9-81ED-4DB2-BD59-A6C34878D82A}">
                    <a16:rowId xmlns:a16="http://schemas.microsoft.com/office/drawing/2014/main" val="1621940800"/>
                  </a:ext>
                </a:extLst>
              </a:tr>
              <a:tr h="271780">
                <a:tc>
                  <a:txBody>
                    <a:bodyPr/>
                    <a:lstStyle/>
                    <a:p>
                      <a:pPr algn="just" rtl="1"/>
                      <a:r>
                        <a:rPr lang="ar-SA" sz="1000" b="1" kern="100">
                          <a:effectLst/>
                          <a:latin typeface="Calibri" panose="020F0502020204030204" pitchFamily="34" charset="0"/>
                          <a:ea typeface="Calibri" panose="020F0502020204030204" pitchFamily="34" charset="0"/>
                          <a:cs typeface="Calibri" panose="020F0502020204030204" pitchFamily="34" charset="0"/>
                        </a:rPr>
                        <a:t>١</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ar-SA" sz="1000" kern="100">
                          <a:effectLst/>
                          <a:latin typeface="Calibri" panose="020F0502020204030204" pitchFamily="34" charset="0"/>
                          <a:ea typeface="Calibri" panose="020F0502020204030204" pitchFamily="34" charset="0"/>
                          <a:cs typeface="Calibri" panose="020F0502020204030204" pitchFamily="34" charset="0"/>
                        </a:rPr>
                        <a:t>إكتمال نموذج التسجيل، بما في ذلك التفاصيل الدقيقة المتعلقة بمعلومات الطفل / الأسرة ومكان العثور على الطفل</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3697947219"/>
                  </a:ext>
                </a:extLst>
              </a:tr>
              <a:tr h="271780">
                <a:tc>
                  <a:txBody>
                    <a:bodyPr/>
                    <a:lstStyle/>
                    <a:p>
                      <a:pPr algn="just" rtl="1"/>
                      <a:r>
                        <a:rPr lang="ar-SA" sz="1000" b="1" kern="100">
                          <a:effectLst/>
                          <a:latin typeface="Calibri" panose="020F0502020204030204" pitchFamily="34" charset="0"/>
                          <a:ea typeface="Calibri" panose="020F0502020204030204" pitchFamily="34" charset="0"/>
                          <a:cs typeface="Calibri" panose="020F0502020204030204" pitchFamily="34" charset="0"/>
                        </a:rPr>
                        <a:t>٢</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ar-SA" sz="1000" kern="100">
                          <a:effectLst/>
                          <a:latin typeface="Calibri" panose="020F0502020204030204" pitchFamily="34" charset="0"/>
                          <a:ea typeface="Calibri" panose="020F0502020204030204" pitchFamily="34" charset="0"/>
                          <a:cs typeface="Calibri" panose="020F0502020204030204" pitchFamily="34" charset="0"/>
                        </a:rPr>
                        <a:t>الحصول على الموافقة/ القبول المستنير لجمع المعلومات وتخزينها ومشاركتها من الطفل ومقدم الرعاية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3868392434"/>
                  </a:ext>
                </a:extLst>
              </a:tr>
              <a:tr h="179705">
                <a:tc>
                  <a:txBody>
                    <a:bodyPr/>
                    <a:lstStyle/>
                    <a:p>
                      <a:pPr algn="just" rtl="1"/>
                      <a:r>
                        <a:rPr lang="ar-SA" sz="1000" b="1" kern="100">
                          <a:effectLst/>
                          <a:latin typeface="Calibri" panose="020F0502020204030204" pitchFamily="34" charset="0"/>
                          <a:ea typeface="Calibri" panose="020F0502020204030204" pitchFamily="34" charset="0"/>
                          <a:cs typeface="Calibri" panose="020F0502020204030204" pitchFamily="34" charset="0"/>
                        </a:rPr>
                        <a:t>٣</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ar-SA" sz="1000" kern="100">
                          <a:effectLst/>
                          <a:latin typeface="Calibri" panose="020F0502020204030204" pitchFamily="34" charset="0"/>
                          <a:ea typeface="Calibri" panose="020F0502020204030204" pitchFamily="34" charset="0"/>
                          <a:cs typeface="Calibri" panose="020F0502020204030204" pitchFamily="34" charset="0"/>
                        </a:rPr>
                        <a:t>تلبي مخاوف حماية الطفل معايير الأهلية لنقاط الضعف للمنظمة / الوكالة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2196495595"/>
                  </a:ext>
                </a:extLst>
              </a:tr>
              <a:tr h="0">
                <a:tc gridSpan="2">
                  <a:txBody>
                    <a:bodyPr/>
                    <a:lstStyle/>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التقييم</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hMerge="1">
                  <a:txBody>
                    <a:bodyPr/>
                    <a:lstStyle/>
                    <a:p>
                      <a:endParaRPr lang="en-FR"/>
                    </a:p>
                  </a:txBody>
                  <a:tcPr/>
                </a:tc>
                <a:tc>
                  <a:txBody>
                    <a:bodyPr/>
                    <a:lstStyle/>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نعم / لا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لا ينطبق</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a:txBody>
                    <a:bodyPr/>
                    <a:lstStyle/>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التعليقات / التوصيات</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extLst>
                  <a:ext uri="{0D108BD9-81ED-4DB2-BD59-A6C34878D82A}">
                    <a16:rowId xmlns:a16="http://schemas.microsoft.com/office/drawing/2014/main" val="2911622124"/>
                  </a:ext>
                </a:extLst>
              </a:tr>
              <a:tr h="363855">
                <a:tc>
                  <a:txBody>
                    <a:bodyPr/>
                    <a:lstStyle/>
                    <a:p>
                      <a:pPr algn="just" rtl="1"/>
                      <a:r>
                        <a:rPr lang="ar-SA" sz="1000" b="1" kern="100">
                          <a:effectLst/>
                          <a:latin typeface="Calibri" panose="020F0502020204030204" pitchFamily="34" charset="0"/>
                          <a:ea typeface="Calibri" panose="020F0502020204030204" pitchFamily="34" charset="0"/>
                          <a:cs typeface="Calibri" panose="020F0502020204030204" pitchFamily="34" charset="0"/>
                        </a:rPr>
                        <a:t>١</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ar-SA" sz="1000" kern="100">
                          <a:effectLst/>
                          <a:latin typeface="Calibri" panose="020F0502020204030204" pitchFamily="34" charset="0"/>
                          <a:ea typeface="Calibri" panose="020F0502020204030204" pitchFamily="34" charset="0"/>
                          <a:cs typeface="Calibri" panose="020F0502020204030204" pitchFamily="34" charset="0"/>
                        </a:rPr>
                        <a:t>تم إجراء التقييم في غضون أسبوع واحد من التحديد / التسجيل</a:t>
                      </a:r>
                      <a:r>
                        <a:rPr lang="en-US" sz="1000" kern="100">
                          <a:effectLst/>
                          <a:latin typeface="Calibri" panose="020F0502020204030204" pitchFamily="34" charset="0"/>
                          <a:ea typeface="Calibri" panose="020F0502020204030204" pitchFamily="34" charset="0"/>
                          <a:cs typeface="Calibri" panose="020F0502020204030204" pitchFamily="34" charset="0"/>
                        </a:rPr>
                        <a:t> (</a:t>
                      </a:r>
                      <a:r>
                        <a:rPr lang="ar-SA" sz="1000" kern="100">
                          <a:effectLst/>
                          <a:latin typeface="Calibri" panose="020F0502020204030204" pitchFamily="34" charset="0"/>
                          <a:ea typeface="Calibri" panose="020F0502020204030204" pitchFamily="34" charset="0"/>
                          <a:cs typeface="Calibri" panose="020F0502020204030204" pitchFamily="34" charset="0"/>
                        </a:rPr>
                        <a:t>أو وفقًا للجداول الزمنية المتفق عليها في البلد)</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1121830179"/>
                  </a:ext>
                </a:extLst>
              </a:tr>
              <a:tr h="179705">
                <a:tc>
                  <a:txBody>
                    <a:bodyPr/>
                    <a:lstStyle/>
                    <a:p>
                      <a:pPr algn="just" rtl="1"/>
                      <a:r>
                        <a:rPr lang="ar-SA" sz="1000" b="1" kern="100">
                          <a:effectLst/>
                          <a:latin typeface="Calibri" panose="020F0502020204030204" pitchFamily="34" charset="0"/>
                          <a:ea typeface="Calibri" panose="020F0502020204030204" pitchFamily="34" charset="0"/>
                          <a:cs typeface="Calibri" panose="020F0502020204030204" pitchFamily="34" charset="0"/>
                        </a:rPr>
                        <a:t>٢</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ar-SA" sz="1000" kern="100">
                          <a:effectLst/>
                          <a:latin typeface="Calibri" panose="020F0502020204030204" pitchFamily="34" charset="0"/>
                          <a:ea typeface="Calibri" panose="020F0502020204030204" pitchFamily="34" charset="0"/>
                          <a:cs typeface="Calibri" panose="020F0502020204030204" pitchFamily="34" charset="0"/>
                        </a:rPr>
                        <a:t>تحديد أخصائي الحالة بشكل واضح ووصفه لمخاوف حماية الطفل</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2230991736"/>
                  </a:ext>
                </a:extLst>
              </a:tr>
              <a:tr h="271780">
                <a:tc>
                  <a:txBody>
                    <a:bodyPr/>
                    <a:lstStyle/>
                    <a:p>
                      <a:pPr algn="just" rtl="1"/>
                      <a:r>
                        <a:rPr lang="ar-SA" sz="1000" b="1" kern="100">
                          <a:effectLst/>
                          <a:latin typeface="Calibri" panose="020F0502020204030204" pitchFamily="34" charset="0"/>
                          <a:ea typeface="Calibri" panose="020F0502020204030204" pitchFamily="34" charset="0"/>
                          <a:cs typeface="Calibri" panose="020F0502020204030204" pitchFamily="34" charset="0"/>
                        </a:rPr>
                        <a:t>٣</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ar-SA" sz="1000" kern="100">
                          <a:effectLst/>
                          <a:latin typeface="Calibri" panose="020F0502020204030204" pitchFamily="34" charset="0"/>
                          <a:ea typeface="Calibri" panose="020F0502020204030204" pitchFamily="34" charset="0"/>
                          <a:cs typeface="Calibri" panose="020F0502020204030204" pitchFamily="34" charset="0"/>
                        </a:rPr>
                        <a:t>وصف التقييم بشكل شامل الاحتياجات وعوامل الحماية للطفل والأسرة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1395668986"/>
                  </a:ext>
                </a:extLst>
              </a:tr>
              <a:tr h="271780">
                <a:tc>
                  <a:txBody>
                    <a:bodyPr/>
                    <a:lstStyle/>
                    <a:p>
                      <a:pPr algn="just" rtl="1"/>
                      <a:r>
                        <a:rPr lang="ar-SA" sz="1000" b="1" kern="100">
                          <a:effectLst/>
                          <a:latin typeface="Calibri" panose="020F0502020204030204" pitchFamily="34" charset="0"/>
                          <a:ea typeface="Calibri" panose="020F0502020204030204" pitchFamily="34" charset="0"/>
                          <a:cs typeface="Calibri" panose="020F0502020204030204" pitchFamily="34" charset="0"/>
                        </a:rPr>
                        <a:t>٤</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ar-SA" sz="1000" kern="100">
                          <a:effectLst/>
                          <a:latin typeface="Calibri" panose="020F0502020204030204" pitchFamily="34" charset="0"/>
                          <a:ea typeface="Calibri" panose="020F0502020204030204" pitchFamily="34" charset="0"/>
                          <a:cs typeface="Calibri" panose="020F0502020204030204" pitchFamily="34" charset="0"/>
                        </a:rPr>
                        <a:t>يوفر توثيق الحالة معلومات كافية لتحديد أولويات المخاطر على أنها منخفضة أو متوسطة أو عالية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517261949"/>
                  </a:ext>
                </a:extLst>
              </a:tr>
              <a:tr h="0">
                <a:tc gridSpan="2">
                  <a:txBody>
                    <a:bodyPr/>
                    <a:lstStyle/>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خطة الحالة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hMerge="1">
                  <a:txBody>
                    <a:bodyPr/>
                    <a:lstStyle/>
                    <a:p>
                      <a:endParaRPr lang="en-FR"/>
                    </a:p>
                  </a:txBody>
                  <a:tcPr/>
                </a:tc>
                <a:tc>
                  <a:txBody>
                    <a:bodyPr/>
                    <a:lstStyle/>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نعم / لا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لا ينطبق</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tc>
                  <a:txBody>
                    <a:bodyPr/>
                    <a:lstStyle/>
                    <a:p>
                      <a:pPr algn="just" rtl="1"/>
                      <a:r>
                        <a:rPr lang="ar-SA" sz="1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التعليقات / التوصيات</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solidFill>
                      <a:srgbClr val="ECDAE7"/>
                    </a:solidFill>
                  </a:tcPr>
                </a:tc>
                <a:extLst>
                  <a:ext uri="{0D108BD9-81ED-4DB2-BD59-A6C34878D82A}">
                    <a16:rowId xmlns:a16="http://schemas.microsoft.com/office/drawing/2014/main" val="693488293"/>
                  </a:ext>
                </a:extLst>
              </a:tr>
              <a:tr h="179705">
                <a:tc>
                  <a:txBody>
                    <a:bodyPr/>
                    <a:lstStyle/>
                    <a:p>
                      <a:pPr algn="just" rtl="1"/>
                      <a:r>
                        <a:rPr lang="ar-SA" sz="1000" b="1" kern="100">
                          <a:effectLst/>
                          <a:latin typeface="Calibri" panose="020F0502020204030204" pitchFamily="34" charset="0"/>
                          <a:ea typeface="Calibri" panose="020F0502020204030204" pitchFamily="34" charset="0"/>
                          <a:cs typeface="Calibri" panose="020F0502020204030204" pitchFamily="34" charset="0"/>
                        </a:rPr>
                        <a:t>١</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ar-SA" sz="1000" kern="100">
                          <a:effectLst/>
                          <a:latin typeface="Calibri" panose="020F0502020204030204" pitchFamily="34" charset="0"/>
                          <a:ea typeface="Calibri" panose="020F0502020204030204" pitchFamily="34" charset="0"/>
                          <a:cs typeface="Calibri" panose="020F0502020204030204" pitchFamily="34" charset="0"/>
                        </a:rPr>
                        <a:t>تم الانتهاء من خطة الحالة في غضون أسبوعين من الانتهاء من التقييم</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2894236812"/>
                  </a:ext>
                </a:extLst>
              </a:tr>
              <a:tr h="179705">
                <a:tc>
                  <a:txBody>
                    <a:bodyPr/>
                    <a:lstStyle/>
                    <a:p>
                      <a:pPr algn="just" rtl="1"/>
                      <a:r>
                        <a:rPr lang="ar-SA" sz="1000" b="1" kern="100">
                          <a:effectLst/>
                          <a:latin typeface="Calibri" panose="020F0502020204030204" pitchFamily="34" charset="0"/>
                          <a:ea typeface="Calibri" panose="020F0502020204030204" pitchFamily="34" charset="0"/>
                          <a:cs typeface="Calibri" panose="020F0502020204030204" pitchFamily="34" charset="0"/>
                        </a:rPr>
                        <a:t>٢</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ar-SA" sz="1000" kern="100">
                          <a:effectLst/>
                          <a:latin typeface="Calibri" panose="020F0502020204030204" pitchFamily="34" charset="0"/>
                          <a:ea typeface="Calibri" panose="020F0502020204030204" pitchFamily="34" charset="0"/>
                          <a:cs typeface="Calibri" panose="020F0502020204030204" pitchFamily="34" charset="0"/>
                        </a:rPr>
                        <a:t>الإجراءات ضمن خطة الحالة تتناول الاحتياجات والمخاطر المحددة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2457718645"/>
                  </a:ext>
                </a:extLst>
              </a:tr>
              <a:tr h="179705">
                <a:tc>
                  <a:txBody>
                    <a:bodyPr/>
                    <a:lstStyle/>
                    <a:p>
                      <a:pPr algn="just" rtl="1"/>
                      <a:r>
                        <a:rPr lang="ar-SA" sz="1000" b="1" kern="100">
                          <a:effectLst/>
                          <a:latin typeface="Calibri" panose="020F0502020204030204" pitchFamily="34" charset="0"/>
                          <a:ea typeface="Calibri" panose="020F0502020204030204" pitchFamily="34" charset="0"/>
                          <a:cs typeface="Calibri" panose="020F0502020204030204" pitchFamily="34" charset="0"/>
                        </a:rPr>
                        <a:t>٣</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ar-SA" sz="1000" kern="100">
                          <a:effectLst/>
                          <a:latin typeface="Calibri" panose="020F0502020204030204" pitchFamily="34" charset="0"/>
                          <a:ea typeface="Calibri" panose="020F0502020204030204" pitchFamily="34" charset="0"/>
                          <a:cs typeface="Calibri" panose="020F0502020204030204" pitchFamily="34" charset="0"/>
                        </a:rPr>
                        <a:t>تم تطوير خطة الحالة مع الطفل ومقدم الرعاية</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466059818"/>
                  </a:ext>
                </a:extLst>
              </a:tr>
              <a:tr h="271780">
                <a:tc>
                  <a:txBody>
                    <a:bodyPr/>
                    <a:lstStyle/>
                    <a:p>
                      <a:pPr algn="just" rtl="1"/>
                      <a:r>
                        <a:rPr lang="ar-SA" sz="1000" b="1" kern="100">
                          <a:effectLst/>
                          <a:latin typeface="Calibri" panose="020F0502020204030204" pitchFamily="34" charset="0"/>
                          <a:ea typeface="Calibri" panose="020F0502020204030204" pitchFamily="34" charset="0"/>
                          <a:cs typeface="Calibri" panose="020F0502020204030204" pitchFamily="34" charset="0"/>
                        </a:rPr>
                        <a:t>٤</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ar-SA" sz="1000" kern="100">
                          <a:effectLst/>
                          <a:latin typeface="Calibri" panose="020F0502020204030204" pitchFamily="34" charset="0"/>
                          <a:ea typeface="Calibri" panose="020F0502020204030204" pitchFamily="34" charset="0"/>
                          <a:cs typeface="Calibri" panose="020F0502020204030204" pitchFamily="34" charset="0"/>
                        </a:rPr>
                        <a:t>تحدد خطة الحالة بوضوح الأطر الزمنية المتفق عليها للإجراءات التي يتعين اتخاذها ومن قبل مَن</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tc>
                  <a:txBody>
                    <a:bodyPr/>
                    <a:lstStyle/>
                    <a:p>
                      <a:pPr algn="just" rtl="1"/>
                      <a:r>
                        <a:rPr lang="en-FR" sz="1000" kern="100">
                          <a:effectLst/>
                          <a:latin typeface="Calibri" panose="020F0502020204030204" pitchFamily="34" charset="0"/>
                          <a:ea typeface="Calibri" panose="020F0502020204030204" pitchFamily="34" charset="0"/>
                          <a:cs typeface="Calibri" panose="020F0502020204030204" pitchFamily="34" charset="0"/>
                        </a:rPr>
                        <a:t> </a:t>
                      </a:r>
                      <a:endParaRPr lang="en-FR"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rgbClr val="954D84"/>
                      </a:solidFill>
                      <a:prstDash val="solid"/>
                      <a:round/>
                      <a:headEnd type="none" w="med" len="med"/>
                      <a:tailEnd type="none" w="med" len="med"/>
                    </a:lnL>
                    <a:lnR w="12700" cap="flat" cmpd="sng" algn="ctr">
                      <a:solidFill>
                        <a:srgbClr val="954D84"/>
                      </a:solidFill>
                      <a:prstDash val="solid"/>
                      <a:round/>
                      <a:headEnd type="none" w="med" len="med"/>
                      <a:tailEnd type="none" w="med" len="med"/>
                    </a:lnR>
                    <a:lnT w="12700" cap="flat" cmpd="sng" algn="ctr">
                      <a:solidFill>
                        <a:srgbClr val="954D84"/>
                      </a:solidFill>
                      <a:prstDash val="solid"/>
                      <a:round/>
                      <a:headEnd type="none" w="med" len="med"/>
                      <a:tailEnd type="none" w="med" len="med"/>
                    </a:lnT>
                    <a:lnB w="12700" cap="flat" cmpd="sng" algn="ctr">
                      <a:solidFill>
                        <a:srgbClr val="954D84"/>
                      </a:solidFill>
                      <a:prstDash val="solid"/>
                      <a:round/>
                      <a:headEnd type="none" w="med" len="med"/>
                      <a:tailEnd type="none" w="med" len="med"/>
                    </a:lnB>
                  </a:tcPr>
                </a:tc>
                <a:extLst>
                  <a:ext uri="{0D108BD9-81ED-4DB2-BD59-A6C34878D82A}">
                    <a16:rowId xmlns:a16="http://schemas.microsoft.com/office/drawing/2014/main" val="901730659"/>
                  </a:ext>
                </a:extLst>
              </a:tr>
            </a:tbl>
          </a:graphicData>
        </a:graphic>
      </p:graphicFrame>
    </p:spTree>
    <p:extLst>
      <p:ext uri="{BB962C8B-B14F-4D97-AF65-F5344CB8AC3E}">
        <p14:creationId xmlns:p14="http://schemas.microsoft.com/office/powerpoint/2010/main" val="2987943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355D47-0B72-CE29-2D60-F9F24F763FEB}"/>
              </a:ext>
            </a:extLst>
          </p:cNvPr>
          <p:cNvSpPr txBox="1"/>
          <p:nvPr/>
        </p:nvSpPr>
        <p:spPr>
          <a:xfrm>
            <a:off x="996287" y="714381"/>
            <a:ext cx="5254042" cy="338554"/>
          </a:xfrm>
          <a:prstGeom prst="rect">
            <a:avLst/>
          </a:prstGeom>
          <a:noFill/>
        </p:spPr>
        <p:txBody>
          <a:bodyPr wrap="square" rtlCol="0">
            <a:spAutoFit/>
          </a:bodyPr>
          <a:lstStyle/>
          <a:p>
            <a:pPr algn="r" rtl="1"/>
            <a:r>
              <a:rPr lang="ar-SA" sz="1600" b="1">
                <a:effectLst/>
                <a:ea typeface="Calibri" panose="020F0502020204030204" pitchFamily="34" charset="0"/>
                <a:cs typeface="Calibri" panose="020F0502020204030204" pitchFamily="34" charset="0"/>
              </a:rPr>
              <a:t>إطار الكفاءة </a:t>
            </a:r>
            <a:endParaRPr lang="en-US" sz="1600" b="1" spc="300" dirty="0"/>
          </a:p>
        </p:txBody>
      </p:sp>
      <p:sp>
        <p:nvSpPr>
          <p:cNvPr id="4" name="Hexagon 3">
            <a:extLst>
              <a:ext uri="{FF2B5EF4-FFF2-40B4-BE49-F238E27FC236}">
                <a16:creationId xmlns:a16="http://schemas.microsoft.com/office/drawing/2014/main" id="{FA116BFD-B003-4F0F-E379-78F6094512F8}"/>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 name="Hexagon 4">
            <a:extLst>
              <a:ext uri="{FF2B5EF4-FFF2-40B4-BE49-F238E27FC236}">
                <a16:creationId xmlns:a16="http://schemas.microsoft.com/office/drawing/2014/main" id="{13D8A280-50EF-AB93-6CBD-E9C9C83D76D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Hexagon 6">
            <a:extLst>
              <a:ext uri="{FF2B5EF4-FFF2-40B4-BE49-F238E27FC236}">
                <a16:creationId xmlns:a16="http://schemas.microsoft.com/office/drawing/2014/main" id="{0BD1454E-4490-0BF5-CCDB-D00BFBAE7C9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Hexagon 7">
            <a:extLst>
              <a:ext uri="{FF2B5EF4-FFF2-40B4-BE49-F238E27FC236}">
                <a16:creationId xmlns:a16="http://schemas.microsoft.com/office/drawing/2014/main" id="{6A80A1D3-84E5-6CE8-5361-3D8706CA22F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B4E6DD6A-A72C-6574-83F4-59F63EE5C926}"/>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TextBox 5">
            <a:extLst>
              <a:ext uri="{FF2B5EF4-FFF2-40B4-BE49-F238E27FC236}">
                <a16:creationId xmlns:a16="http://schemas.microsoft.com/office/drawing/2014/main" id="{EB8C9B19-4759-F733-7174-C625F2776C76}"/>
              </a:ext>
            </a:extLst>
          </p:cNvPr>
          <p:cNvSpPr txBox="1"/>
          <p:nvPr/>
        </p:nvSpPr>
        <p:spPr>
          <a:xfrm>
            <a:off x="991379" y="1117417"/>
            <a:ext cx="5254041" cy="1775358"/>
          </a:xfrm>
          <a:prstGeom prst="rect">
            <a:avLst/>
          </a:prstGeom>
          <a:noFill/>
        </p:spPr>
        <p:txBody>
          <a:bodyPr wrap="square">
            <a:spAutoFit/>
          </a:bodyPr>
          <a:lstStyle/>
          <a:p>
            <a:pPr algn="r" rtl="1">
              <a:lnSpc>
                <a:spcPct val="107000"/>
              </a:lnSpc>
              <a:spcAft>
                <a:spcPts val="800"/>
              </a:spcAft>
            </a:pPr>
            <a:r>
              <a:rPr lang="ar-SA" sz="1050">
                <a:effectLst/>
                <a:latin typeface="Calibri" panose="020F0502020204030204" pitchFamily="34" charset="0"/>
                <a:ea typeface="Calibri" panose="020F0502020204030204" pitchFamily="34" charset="0"/>
                <a:cs typeface="Calibri" panose="020F0502020204030204" pitchFamily="34" charset="0"/>
              </a:rPr>
              <a:t>يحدد إطار الكفاءة هذا الكفاءات المطلوبة لتكون أخصائي الحالة لحماية الطفل في السياق الإنساني. لكل كفاءة مؤشرات مقابلة ، والتي توضح بالتفصيل المعرفة والمواقف والمهارات المتوقعة المطلوبة لإثبات تلك الكفاءة.</a:t>
            </a:r>
          </a:p>
          <a:p>
            <a:pPr algn="r" rtl="1">
              <a:lnSpc>
                <a:spcPct val="107000"/>
              </a:lnSpc>
              <a:spcAft>
                <a:spcPts val="800"/>
              </a:spcAft>
            </a:pPr>
            <a:r>
              <a:rPr lang="ar-SA" sz="1050">
                <a:effectLst/>
                <a:latin typeface="Calibri" panose="020F0502020204030204" pitchFamily="34" charset="0"/>
                <a:ea typeface="Calibri" panose="020F0502020204030204" pitchFamily="34" charset="0"/>
                <a:cs typeface="Calibri" panose="020F0502020204030204" pitchFamily="34" charset="0"/>
              </a:rPr>
              <a:t>تم تطوير إطار الكفاءة هذا كجزء من حزمة التدريب على إدارة حالة حماية الطفل المشتركة بين الوكالات ، وقد تم الاسترشاد بذلك من خلال استعراض أطر وأدوات الكفاءة ذات الصلة.وهي مصممة للاستفادة من إطار الكفاءة لحماية الطفل في العمل الإنساني ، وتعزيزها لتلبية الكفاءات المهنية المحددة المطلوبة من قبل أخصائيي الحالة.</a:t>
            </a:r>
            <a:endParaRPr lang="en-FR" sz="1050">
              <a:effectLst/>
              <a:latin typeface="Calibri" panose="020F0502020204030204" pitchFamily="34" charset="0"/>
              <a:ea typeface="Calibri" panose="020F0502020204030204" pitchFamily="34" charset="0"/>
            </a:endParaRPr>
          </a:p>
          <a:p>
            <a:pPr algn="r" rtl="1">
              <a:lnSpc>
                <a:spcPct val="107000"/>
              </a:lnSpc>
              <a:spcAft>
                <a:spcPts val="800"/>
              </a:spcAft>
            </a:pPr>
            <a:r>
              <a:rPr lang="ar-SA" sz="1050">
                <a:effectLst/>
                <a:latin typeface="Calibri" panose="020F0502020204030204" pitchFamily="34" charset="0"/>
                <a:ea typeface="Calibri" panose="020F0502020204030204" pitchFamily="34" charset="0"/>
                <a:cs typeface="Calibri" panose="020F0502020204030204" pitchFamily="34" charset="0"/>
              </a:rPr>
              <a:t>تم تطوير هذا الإطار كجزء من حزمة التدريب على إدارة حالة حماية الطفل المشتركة بين الوكالات ، ولكن يمكن استخدامه أيضًا لإرشاد تعيين الموظفين والتعلم والتطوير المهني وإدارة الأداء والتخطيط.</a:t>
            </a:r>
            <a:endParaRPr lang="en-FR" sz="1050">
              <a:effectLst/>
              <a:latin typeface="Calibri" panose="020F0502020204030204" pitchFamily="34" charset="0"/>
              <a:ea typeface="Calibri" panose="020F0502020204030204" pitchFamily="34" charset="0"/>
            </a:endParaRPr>
          </a:p>
          <a:p>
            <a:pPr algn="r" rtl="1">
              <a:lnSpc>
                <a:spcPct val="107000"/>
              </a:lnSpc>
              <a:spcAft>
                <a:spcPts val="800"/>
              </a:spcAft>
            </a:pPr>
            <a:endParaRPr lang="en-FR" sz="1050">
              <a:effectLst/>
              <a:latin typeface="Calibri" panose="020F0502020204030204" pitchFamily="34" charset="0"/>
              <a:ea typeface="Calibri" panose="020F0502020204030204" pitchFamily="34" charset="0"/>
            </a:endParaRPr>
          </a:p>
        </p:txBody>
      </p:sp>
      <p:graphicFrame>
        <p:nvGraphicFramePr>
          <p:cNvPr id="2" name="Table 1">
            <a:extLst>
              <a:ext uri="{FF2B5EF4-FFF2-40B4-BE49-F238E27FC236}">
                <a16:creationId xmlns:a16="http://schemas.microsoft.com/office/drawing/2014/main" id="{97CA416A-FB76-4773-2B39-A1E7C8D60757}"/>
              </a:ext>
            </a:extLst>
          </p:cNvPr>
          <p:cNvGraphicFramePr>
            <a:graphicFrameLocks noGrp="1"/>
          </p:cNvGraphicFramePr>
          <p:nvPr>
            <p:extLst>
              <p:ext uri="{D42A27DB-BD31-4B8C-83A1-F6EECF244321}">
                <p14:modId xmlns:p14="http://schemas.microsoft.com/office/powerpoint/2010/main" val="2939331574"/>
              </p:ext>
            </p:extLst>
          </p:nvPr>
        </p:nvGraphicFramePr>
        <p:xfrm>
          <a:off x="991379" y="3344927"/>
          <a:ext cx="5254041" cy="5223260"/>
        </p:xfrm>
        <a:graphic>
          <a:graphicData uri="http://schemas.openxmlformats.org/drawingml/2006/table">
            <a:tbl>
              <a:tblPr bandRow="1">
                <a:tableStyleId>{5C22544A-7EE6-4342-B048-85BDC9FD1C3A}</a:tableStyleId>
              </a:tblPr>
              <a:tblGrid>
                <a:gridCol w="919314">
                  <a:extLst>
                    <a:ext uri="{9D8B030D-6E8A-4147-A177-3AD203B41FA5}">
                      <a16:colId xmlns:a16="http://schemas.microsoft.com/office/drawing/2014/main" val="2576619600"/>
                    </a:ext>
                  </a:extLst>
                </a:gridCol>
                <a:gridCol w="3275904">
                  <a:extLst>
                    <a:ext uri="{9D8B030D-6E8A-4147-A177-3AD203B41FA5}">
                      <a16:colId xmlns:a16="http://schemas.microsoft.com/office/drawing/2014/main" val="2355429032"/>
                    </a:ext>
                  </a:extLst>
                </a:gridCol>
                <a:gridCol w="1058823">
                  <a:extLst>
                    <a:ext uri="{9D8B030D-6E8A-4147-A177-3AD203B41FA5}">
                      <a16:colId xmlns:a16="http://schemas.microsoft.com/office/drawing/2014/main" val="2058059504"/>
                    </a:ext>
                  </a:extLst>
                </a:gridCol>
              </a:tblGrid>
              <a:tr h="135526">
                <a:tc>
                  <a:txBody>
                    <a:bodyPr/>
                    <a:lstStyle/>
                    <a:p>
                      <a:pPr algn="r" rtl="1">
                        <a:lnSpc>
                          <a:spcPct val="107000"/>
                        </a:lnSpc>
                        <a:spcAft>
                          <a:spcPts val="0"/>
                        </a:spcAft>
                      </a:pPr>
                      <a:endParaRPr lang="en-US" sz="1000" b="1" dirty="0">
                        <a:solidFill>
                          <a:schemeClr val="bg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gridSpan="2">
                  <a:txBody>
                    <a:bodyPr/>
                    <a:lstStyle/>
                    <a:p>
                      <a:pPr algn="r" rtl="1">
                        <a:lnSpc>
                          <a:spcPct val="107000"/>
                        </a:lnSpc>
                        <a:spcAft>
                          <a:spcPts val="0"/>
                        </a:spcAft>
                      </a:pPr>
                      <a:r>
                        <a:rPr lang="ar-SA" sz="1200" b="1" kern="1200">
                          <a:solidFill>
                            <a:schemeClr val="bg1"/>
                          </a:solidFill>
                          <a:effectLst/>
                          <a:latin typeface="Calibri" panose="020F0502020204030204" pitchFamily="34" charset="0"/>
                          <a:ea typeface="+mn-ea"/>
                          <a:cs typeface="Calibri" panose="020F0502020204030204" pitchFamily="34" charset="0"/>
                        </a:rPr>
                        <a:t>الكفاءات</a:t>
                      </a:r>
                      <a:r>
                        <a:rPr lang="en-FR" sz="1200" b="1">
                          <a:solidFill>
                            <a:schemeClr val="bg1"/>
                          </a:solidFill>
                          <a:effectLst/>
                          <a:latin typeface="Calibri" panose="020F0502020204030204" pitchFamily="34" charset="0"/>
                          <a:cs typeface="Calibri" panose="020F0502020204030204" pitchFamily="34" charset="0"/>
                        </a:rPr>
                        <a:t> </a:t>
                      </a:r>
                      <a:r>
                        <a:rPr lang="ar-SA" sz="1000" b="1">
                          <a:solidFill>
                            <a:schemeClr val="bg1"/>
                          </a:solidFill>
                          <a:effectLst/>
                          <a:latin typeface="Calibri" panose="020F0502020204030204" pitchFamily="34" charset="0"/>
                          <a:cs typeface="Calibri" panose="020F0502020204030204" pitchFamily="34" charset="0"/>
                        </a:rPr>
                        <a:t>                       </a:t>
                      </a:r>
                      <a:r>
                        <a:rPr lang="ar-SA" sz="1200" b="1">
                          <a:solidFill>
                            <a:schemeClr val="bg1"/>
                          </a:solidFill>
                          <a:effectLst/>
                          <a:latin typeface="Calibri" panose="020F0502020204030204" pitchFamily="34" charset="0"/>
                          <a:cs typeface="Calibri" panose="020F0502020204030204" pitchFamily="34" charset="0"/>
                        </a:rPr>
                        <a:t>المؤشرات</a:t>
                      </a:r>
                      <a:endPar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hMerge="1">
                  <a:txBody>
                    <a:bodyPr/>
                    <a:lstStyle/>
                    <a:p>
                      <a:pPr algn="r" rtl="1">
                        <a:lnSpc>
                          <a:spcPct val="107000"/>
                        </a:lnSpc>
                        <a:spcAft>
                          <a:spcPts val="0"/>
                        </a:spcAft>
                      </a:pPr>
                      <a:endParaRPr lang="en-US" sz="1000" b="1" dirty="0">
                        <a:solidFill>
                          <a:schemeClr val="bg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794939912"/>
                  </a:ext>
                </a:extLst>
              </a:tr>
              <a:tr h="135526">
                <a:tc gridSpan="3">
                  <a:txBody>
                    <a:bodyPr/>
                    <a:lstStyle/>
                    <a:p>
                      <a:pPr algn="r" rtl="1">
                        <a:lnSpc>
                          <a:spcPct val="107000"/>
                        </a:lnSpc>
                        <a:spcAft>
                          <a:spcPts val="0"/>
                        </a:spcAft>
                      </a:pPr>
                      <a:r>
                        <a:rPr lang="ar-SA" sz="1350" b="1" kern="1200">
                          <a:solidFill>
                            <a:schemeClr val="dk1"/>
                          </a:solidFill>
                          <a:effectLst/>
                          <a:latin typeface="Calibri" panose="020F0502020204030204" pitchFamily="34" charset="0"/>
                          <a:ea typeface="+mn-ea"/>
                          <a:cs typeface="Calibri" panose="020F0502020204030204" pitchFamily="34" charset="0"/>
                        </a:rPr>
                        <a:t>١. المعرفة والمواقف والمهارات الشخصية</a:t>
                      </a:r>
                      <a:r>
                        <a:rPr lang="en-FR" sz="1000">
                          <a:effectLst/>
                          <a:latin typeface="Calibri" panose="020F0502020204030204" pitchFamily="34" charset="0"/>
                          <a:cs typeface="Calibri" panose="020F0502020204030204" pitchFamily="34" charset="0"/>
                        </a:rPr>
                        <a:t> </a:t>
                      </a:r>
                      <a:endParaRPr lang="en-US" sz="1000" b="1"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pPr algn="r" rtl="1"/>
                      <a:endParaRPr lang="en-US"/>
                    </a:p>
                  </a:txBody>
                  <a:tcPr/>
                </a:tc>
                <a:tc hMerge="1">
                  <a:txBody>
                    <a:bodyPr/>
                    <a:lstStyle/>
                    <a:p>
                      <a:pPr algn="r" rtl="1">
                        <a:lnSpc>
                          <a:spcPct val="107000"/>
                        </a:lnSpc>
                        <a:spcAft>
                          <a:spcPts val="0"/>
                        </a:spcAft>
                      </a:pPr>
                      <a:endParaRPr lang="en-US" sz="1000" b="1"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22619076"/>
                  </a:ext>
                </a:extLst>
              </a:tr>
              <a:tr h="1561982">
                <a:tc gridSpan="2">
                  <a:txBody>
                    <a:bodyPr/>
                    <a:lstStyle/>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تأكيد وتقدير وجهات نظر الآخرين والاختلافات.</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معاملة جميع الأطفال ومقدمي الرعاية باحترام وإنصاف وكرامة بغض النظر عن العرق أو اللون أو الجنس أو التوجه الجنسي أو اللغة أو الدين أو الإعاقة أو أي حالة أخرى.</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تحدي الآراء المسبقة والتحيزات والتفضيلات والأساليب والتعصب الخاصة بك/و بالآخرين و إدراك كيف يمكن أن يؤثر ذلك على الممارسة المهنية.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تكييف دعم إدارة الحالة مع احتياجات الطفل الفردية ، بما في ذلك مرحلة نموه وقدراته.</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فهم الحواجز التي يواجهها الأطفال والأسر في الوصول إلى الخدمات ودعمهم للتغلب على هذه الحواجز.</a:t>
                      </a:r>
                      <a:r>
                        <a:rPr lang="en-FR" sz="100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hMerge="1">
                  <a:txBody>
                    <a:bodyPr/>
                    <a:lstStyle/>
                    <a:p>
                      <a:pPr marL="171450" lvl="0" indent="-171450" algn="r" rtl="1">
                        <a:lnSpc>
                          <a:spcPct val="107000"/>
                        </a:lnSpc>
                        <a:spcAft>
                          <a:spcPts val="0"/>
                        </a:spcAft>
                        <a:buClr>
                          <a:srgbClr val="000000"/>
                        </a:buClr>
                        <a:buSzPts val="1000"/>
                        <a:buFont typeface="Arial" panose="020B0604020202020204" pitchFamily="34" charset="0"/>
                        <a:buChar char="•"/>
                      </a:pP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lvl="0" indent="0" algn="r" rtl="1">
                        <a:lnSpc>
                          <a:spcPct val="107000"/>
                        </a:lnSpc>
                        <a:spcAft>
                          <a:spcPts val="0"/>
                        </a:spcAft>
                        <a:buClr>
                          <a:srgbClr val="000000"/>
                        </a:buClr>
                        <a:buSzPts val="1000"/>
                        <a:buFont typeface="Arial" panose="020B0604020202020204" pitchFamily="34" charset="0"/>
                        <a:buNone/>
                      </a:pPr>
                      <a:r>
                        <a:rPr lang="ar-SA" sz="1350" kern="1200">
                          <a:solidFill>
                            <a:schemeClr val="dk1"/>
                          </a:solidFill>
                          <a:effectLst/>
                          <a:latin typeface="Calibri" panose="020F0502020204030204" pitchFamily="34" charset="0"/>
                          <a:ea typeface="+mn-ea"/>
                          <a:cs typeface="Calibri" panose="020F0502020204030204" pitchFamily="34" charset="0"/>
                        </a:rPr>
                        <a:t>التنوع والشمول</a:t>
                      </a:r>
                      <a:r>
                        <a:rPr lang="en-FR" sz="100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Noto Sans Symbols"/>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94642287"/>
                  </a:ext>
                </a:extLst>
              </a:tr>
              <a:tr h="1090257">
                <a:tc gridSpan="2">
                  <a:txBody>
                    <a:bodyPr/>
                    <a:lstStyle/>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التصرف بنزاهة ، على سبيل المثال، أن تكون القرارات بالاستناد إلى المصالح الفضلى للطفل ولا تتأثر بالضغط أو الآراء الشخصية.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إظهار مبادئ إدارة الحالة من خلال السلوك مع الأطفال والأسر والمجتمع، وعدم إساءة استخدام السلطة أو المنصب الخاص بك ، والتصرف دون اعتبار لمكاسب شخصية.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تحمل المسؤولية عن القرارات والإجراءات ، والوفاء بالالتزامات والعمل وفقًا لسياسات حماية الطفل ومدونات قواعد السلوك ومعايير الأمم المتحدة بشأن منع الاستغلال والاعتداء الجنسيين.</a:t>
                      </a:r>
                      <a:r>
                        <a:rPr lang="en-FR" sz="100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hMerge="1">
                  <a:txBody>
                    <a:bodyPr/>
                    <a:lstStyle/>
                    <a:p>
                      <a:pPr marL="171450" indent="-171450" algn="r" rtl="1">
                        <a:lnSpc>
                          <a:spcPct val="107000"/>
                        </a:lnSpc>
                        <a:spcAft>
                          <a:spcPts val="0"/>
                        </a:spcAft>
                        <a:buFont typeface="Arial" panose="020B0604020202020204" pitchFamily="34" charset="0"/>
                        <a:buChar char="•"/>
                      </a:pP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indent="0" algn="r" rtl="1">
                        <a:lnSpc>
                          <a:spcPct val="107000"/>
                        </a:lnSpc>
                        <a:spcAft>
                          <a:spcPts val="0"/>
                        </a:spcAft>
                        <a:buFont typeface="Arial" panose="020B0604020202020204" pitchFamily="34" charset="0"/>
                        <a:buNone/>
                      </a:pPr>
                      <a:r>
                        <a:rPr lang="ar-SA" sz="1350" kern="1200">
                          <a:solidFill>
                            <a:schemeClr val="dk1"/>
                          </a:solidFill>
                          <a:effectLst/>
                          <a:latin typeface="Calibri" panose="020F0502020204030204" pitchFamily="34" charset="0"/>
                          <a:ea typeface="+mn-ea"/>
                          <a:cs typeface="Calibri" panose="020F0502020204030204" pitchFamily="34" charset="0"/>
                        </a:rPr>
                        <a:t>المساءلة والنزاهة</a:t>
                      </a:r>
                      <a:r>
                        <a:rPr lang="en-FR" sz="100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722664568"/>
                  </a:ext>
                </a:extLst>
              </a:tr>
              <a:tr h="1922648">
                <a:tc gridSpan="2">
                  <a:txBody>
                    <a:bodyPr/>
                    <a:lstStyle/>
                    <a:p>
                      <a:pPr marL="171450" lvl="0" indent="-1714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التأمل في الممارسة والأداء وتحديد ومعالجة نقاط القوة والضعف والحدود والاحتياجات الشخصية.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171450" lvl="0" indent="-1714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استخدام أنظمة الإشراف والدعم ؛ و الانفتاح على إعطاء و انتزاع الملاحظات وتلقيها. إعطاء ملاحظات محددة ومفيدة ، بطريقة مدروسة وفي الوقت المناسب.</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171450" lvl="0" indent="-1714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فهم واحترام حدود دور أخصائي الحالة والحدود المهنية.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171450" lvl="0" indent="-1714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التعرف على المشاعر وردود الفعل الشخصية ، بما في ذلك التوتر ؛ إيجاد الطرق لإدارة العواطف والتعامل معها ؛ و معرفة متى تطلب الدعم وتقبله.</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171450" lvl="0" indent="-1714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السعي لتطوير الممارسات الخاصة بك وتكييفها باستمرار بناءً على التطورات السياقية وأفضل الممارسات وطرق العمل المحددة.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171450" indent="-1714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اتباع سياسات وإجراءات السلامة والأمن ، والأخذ في الاعتبار السلامة الشخصية وسلامة الآخرين وفقًا لذلك.</a:t>
                      </a:r>
                      <a:r>
                        <a:rPr lang="en-FR" sz="100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hMerge="1">
                  <a:txBody>
                    <a:bodyPr/>
                    <a:lstStyle/>
                    <a:p>
                      <a:pPr marL="171450" lvl="0" indent="-171450" algn="r" rtl="1">
                        <a:lnSpc>
                          <a:spcPct val="107000"/>
                        </a:lnSpc>
                        <a:spcAft>
                          <a:spcPts val="0"/>
                        </a:spcAft>
                        <a:buClr>
                          <a:srgbClr val="000000"/>
                        </a:buClr>
                        <a:buSzPts val="1000"/>
                        <a:buFont typeface="Arial" panose="020B0604020202020204" pitchFamily="34" charset="0"/>
                        <a:buChar char="•"/>
                      </a:pP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lvl="0" indent="0" algn="r" rtl="1">
                        <a:lnSpc>
                          <a:spcPct val="107000"/>
                        </a:lnSpc>
                        <a:spcAft>
                          <a:spcPts val="0"/>
                        </a:spcAft>
                        <a:buClr>
                          <a:srgbClr val="000000"/>
                        </a:buClr>
                        <a:buSzPts val="1000"/>
                        <a:buFont typeface="Arial" panose="020B0604020202020204" pitchFamily="34" charset="0"/>
                        <a:buNone/>
                      </a:pPr>
                      <a:r>
                        <a:rPr lang="ar-SA" sz="1350" kern="1200">
                          <a:solidFill>
                            <a:schemeClr val="dk1"/>
                          </a:solidFill>
                          <a:effectLst/>
                          <a:latin typeface="Calibri" panose="020F0502020204030204" pitchFamily="34" charset="0"/>
                          <a:ea typeface="+mn-ea"/>
                          <a:cs typeface="Calibri" panose="020F0502020204030204" pitchFamily="34" charset="0"/>
                        </a:rPr>
                        <a:t>الوعي الذاتي والإدارة الذاتية</a:t>
                      </a:r>
                      <a:r>
                        <a:rPr lang="en-FR" sz="100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Noto Sans Symbols"/>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531572131"/>
                  </a:ext>
                </a:extLst>
              </a:tr>
            </a:tbl>
          </a:graphicData>
        </a:graphic>
      </p:graphicFrame>
    </p:spTree>
    <p:extLst>
      <p:ext uri="{BB962C8B-B14F-4D97-AF65-F5344CB8AC3E}">
        <p14:creationId xmlns:p14="http://schemas.microsoft.com/office/powerpoint/2010/main" val="814199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8ADB1672-DA9C-D658-DE6B-5A61E4B5A55D}"/>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 name="Hexagon 2">
            <a:extLst>
              <a:ext uri="{FF2B5EF4-FFF2-40B4-BE49-F238E27FC236}">
                <a16:creationId xmlns:a16="http://schemas.microsoft.com/office/drawing/2014/main" id="{C582206F-24FC-24E1-6D72-BD2FCA13546C}"/>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 name="Hexagon 3">
            <a:extLst>
              <a:ext uri="{FF2B5EF4-FFF2-40B4-BE49-F238E27FC236}">
                <a16:creationId xmlns:a16="http://schemas.microsoft.com/office/drawing/2014/main" id="{E193EE1E-46D1-CF14-21D5-FF23174E3198}"/>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 name="Hexagon 4">
            <a:extLst>
              <a:ext uri="{FF2B5EF4-FFF2-40B4-BE49-F238E27FC236}">
                <a16:creationId xmlns:a16="http://schemas.microsoft.com/office/drawing/2014/main" id="{42B07426-3602-7BEB-3D12-D97CD162FF5B}"/>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Hexagon 6">
            <a:extLst>
              <a:ext uri="{FF2B5EF4-FFF2-40B4-BE49-F238E27FC236}">
                <a16:creationId xmlns:a16="http://schemas.microsoft.com/office/drawing/2014/main" id="{5BDC1D22-4A93-ECE7-0010-2375FECE23F2}"/>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712E77CB-9A0F-2CD0-F192-CF679442D741}"/>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16" name="Object 15">
            <a:extLst>
              <a:ext uri="{FF2B5EF4-FFF2-40B4-BE49-F238E27FC236}">
                <a16:creationId xmlns:a16="http://schemas.microsoft.com/office/drawing/2014/main" id="{8E96571F-109A-AB86-F261-9F1ADA21551A}"/>
              </a:ext>
            </a:extLst>
          </p:cNvPr>
          <p:cNvGraphicFramePr>
            <a:graphicFrameLocks noChangeAspect="1"/>
          </p:cNvGraphicFramePr>
          <p:nvPr>
            <p:extLst>
              <p:ext uri="{D42A27DB-BD31-4B8C-83A1-F6EECF244321}">
                <p14:modId xmlns:p14="http://schemas.microsoft.com/office/powerpoint/2010/main" val="682340007"/>
              </p:ext>
            </p:extLst>
          </p:nvPr>
        </p:nvGraphicFramePr>
        <p:xfrm>
          <a:off x="914400" y="908608"/>
          <a:ext cx="5943600" cy="8089900"/>
        </p:xfrm>
        <a:graphic>
          <a:graphicData uri="http://schemas.openxmlformats.org/presentationml/2006/ole">
            <mc:AlternateContent xmlns:mc="http://schemas.openxmlformats.org/markup-compatibility/2006">
              <mc:Choice xmlns:v="urn:schemas-microsoft-com:vml" Requires="v">
                <p:oleObj name="Document" r:id="rId2" imgW="5943600" imgH="8089900" progId="Word.Document.12">
                  <p:embed/>
                </p:oleObj>
              </mc:Choice>
              <mc:Fallback>
                <p:oleObj name="Document" r:id="rId2" imgW="5943600" imgH="8089900" progId="Word.Document.12">
                  <p:embed/>
                  <p:pic>
                    <p:nvPicPr>
                      <p:cNvPr id="0" name=""/>
                      <p:cNvPicPr/>
                      <p:nvPr/>
                    </p:nvPicPr>
                    <p:blipFill>
                      <a:blip r:embed="rId3"/>
                      <a:stretch>
                        <a:fillRect/>
                      </a:stretch>
                    </p:blipFill>
                    <p:spPr>
                      <a:xfrm>
                        <a:off x="914400" y="908608"/>
                        <a:ext cx="5943600" cy="8089900"/>
                      </a:xfrm>
                      <a:prstGeom prst="rect">
                        <a:avLst/>
                      </a:prstGeom>
                    </p:spPr>
                  </p:pic>
                </p:oleObj>
              </mc:Fallback>
            </mc:AlternateContent>
          </a:graphicData>
        </a:graphic>
      </p:graphicFrame>
    </p:spTree>
    <p:extLst>
      <p:ext uri="{BB962C8B-B14F-4D97-AF65-F5344CB8AC3E}">
        <p14:creationId xmlns:p14="http://schemas.microsoft.com/office/powerpoint/2010/main" val="34405055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5557CAAC-FF26-CE63-511B-608CD59B19E2}"/>
              </a:ext>
            </a:extLst>
          </p:cNvPr>
          <p:cNvSpPr/>
          <p:nvPr/>
        </p:nvSpPr>
        <p:spPr>
          <a:xfrm rot="1782986">
            <a:off x="-1328855" y="5145441"/>
            <a:ext cx="3595260" cy="3099365"/>
          </a:xfrm>
          <a:prstGeom prst="hexagon">
            <a:avLst>
              <a:gd name="adj" fmla="val 28965"/>
              <a:gd name="vf" fmla="val 11547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Hexagon 5">
            <a:extLst>
              <a:ext uri="{FF2B5EF4-FFF2-40B4-BE49-F238E27FC236}">
                <a16:creationId xmlns:a16="http://schemas.microsoft.com/office/drawing/2014/main" id="{BEBF6825-D8F3-02C4-E6C1-A3BF6B7A6398}"/>
              </a:ext>
            </a:extLst>
          </p:cNvPr>
          <p:cNvSpPr/>
          <p:nvPr/>
        </p:nvSpPr>
        <p:spPr>
          <a:xfrm rot="1782986">
            <a:off x="4678406" y="654853"/>
            <a:ext cx="3595260" cy="3099365"/>
          </a:xfrm>
          <a:prstGeom prst="hexagon">
            <a:avLst>
              <a:gd name="adj" fmla="val 28965"/>
              <a:gd name="vf" fmla="val 11547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Rectangle 6">
            <a:extLst>
              <a:ext uri="{FF2B5EF4-FFF2-40B4-BE49-F238E27FC236}">
                <a16:creationId xmlns:a16="http://schemas.microsoft.com/office/drawing/2014/main" id="{06C7B74E-8EBC-4947-10B0-6FC408149523}"/>
              </a:ext>
            </a:extLst>
          </p:cNvPr>
          <p:cNvSpPr/>
          <p:nvPr/>
        </p:nvSpPr>
        <p:spPr>
          <a:xfrm>
            <a:off x="2501900" y="2149381"/>
            <a:ext cx="3745466" cy="10711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TextBox 7">
            <a:extLst>
              <a:ext uri="{FF2B5EF4-FFF2-40B4-BE49-F238E27FC236}">
                <a16:creationId xmlns:a16="http://schemas.microsoft.com/office/drawing/2014/main" id="{F7B539B4-74B1-260D-F363-9914B5F761B2}"/>
              </a:ext>
            </a:extLst>
          </p:cNvPr>
          <p:cNvSpPr txBox="1"/>
          <p:nvPr/>
        </p:nvSpPr>
        <p:spPr>
          <a:xfrm>
            <a:off x="993324" y="1696523"/>
            <a:ext cx="5264812" cy="261610"/>
          </a:xfrm>
          <a:prstGeom prst="rect">
            <a:avLst/>
          </a:prstGeom>
          <a:noFill/>
          <a:ln>
            <a:noFill/>
          </a:ln>
        </p:spPr>
        <p:txBody>
          <a:bodyPr wrap="square" rtlCol="0">
            <a:spAutoFit/>
          </a:bodyPr>
          <a:lstStyle/>
          <a:p>
            <a:pPr algn="r" rtl="1"/>
            <a:r>
              <a:rPr lang="en-US" sz="1100" b="1" dirty="0">
                <a:latin typeface="Calibri" panose="020F0502020204030204" pitchFamily="34" charset="0"/>
                <a:cs typeface="Calibri" panose="020F0502020204030204" pitchFamily="34" charset="0"/>
              </a:rPr>
              <a:t>يرجى مراجعة أهداف التعلم وكتابة </a:t>
            </a:r>
            <a:r>
              <a:rPr lang="ar-SA" sz="1100" b="1" dirty="0">
                <a:latin typeface="Calibri" panose="020F0502020204030204" pitchFamily="34" charset="0"/>
                <a:cs typeface="Calibri" panose="020F0502020204030204" pitchFamily="34" charset="0"/>
              </a:rPr>
              <a:t>تأملك</a:t>
            </a:r>
            <a:r>
              <a:rPr lang="en-US" sz="1100" b="1" dirty="0">
                <a:latin typeface="Calibri" panose="020F0502020204030204" pitchFamily="34" charset="0"/>
                <a:cs typeface="Calibri" panose="020F0502020204030204" pitchFamily="34" charset="0"/>
              </a:rPr>
              <a:t> في مربع النص.</a:t>
            </a:r>
          </a:p>
        </p:txBody>
      </p:sp>
      <p:sp>
        <p:nvSpPr>
          <p:cNvPr id="9" name="TextBox 8">
            <a:extLst>
              <a:ext uri="{FF2B5EF4-FFF2-40B4-BE49-F238E27FC236}">
                <a16:creationId xmlns:a16="http://schemas.microsoft.com/office/drawing/2014/main" id="{CBD1D51F-2825-C878-EDC4-12ABFF30FB6D}"/>
              </a:ext>
            </a:extLst>
          </p:cNvPr>
          <p:cNvSpPr txBox="1"/>
          <p:nvPr/>
        </p:nvSpPr>
        <p:spPr>
          <a:xfrm>
            <a:off x="993326" y="2107349"/>
            <a:ext cx="1321602"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تشعر بالثقة في تحقيقها؟</a:t>
            </a:r>
          </a:p>
        </p:txBody>
      </p:sp>
      <p:sp>
        <p:nvSpPr>
          <p:cNvPr id="10" name="Rectangle 9">
            <a:extLst>
              <a:ext uri="{FF2B5EF4-FFF2-40B4-BE49-F238E27FC236}">
                <a16:creationId xmlns:a16="http://schemas.microsoft.com/office/drawing/2014/main" id="{0F16C163-6E49-124D-C571-6C128E590FE7}"/>
              </a:ext>
            </a:extLst>
          </p:cNvPr>
          <p:cNvSpPr/>
          <p:nvPr/>
        </p:nvSpPr>
        <p:spPr>
          <a:xfrm>
            <a:off x="2501900" y="3398040"/>
            <a:ext cx="3745466" cy="111893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TextBox 10">
            <a:extLst>
              <a:ext uri="{FF2B5EF4-FFF2-40B4-BE49-F238E27FC236}">
                <a16:creationId xmlns:a16="http://schemas.microsoft.com/office/drawing/2014/main" id="{245275C1-FABC-3C5E-2E48-0C16D5B791B9}"/>
              </a:ext>
            </a:extLst>
          </p:cNvPr>
          <p:cNvSpPr txBox="1"/>
          <p:nvPr/>
        </p:nvSpPr>
        <p:spPr>
          <a:xfrm>
            <a:off x="1007471" y="3413814"/>
            <a:ext cx="1309210" cy="858866"/>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هي أهداف التعلم التي ستحتاج إلى مزيد من المعلومات أو الممارسة أو الدعم؟</a:t>
            </a:r>
          </a:p>
        </p:txBody>
      </p:sp>
      <p:sp>
        <p:nvSpPr>
          <p:cNvPr id="12" name="TextBox 11">
            <a:extLst>
              <a:ext uri="{FF2B5EF4-FFF2-40B4-BE49-F238E27FC236}">
                <a16:creationId xmlns:a16="http://schemas.microsoft.com/office/drawing/2014/main" id="{2B9484FE-23D6-90BA-DB0E-144CEC29207F}"/>
              </a:ext>
            </a:extLst>
          </p:cNvPr>
          <p:cNvSpPr txBox="1"/>
          <p:nvPr/>
        </p:nvSpPr>
        <p:spPr>
          <a:xfrm>
            <a:off x="993324" y="1264346"/>
            <a:ext cx="5254042" cy="276999"/>
          </a:xfrm>
          <a:prstGeom prst="rect">
            <a:avLst/>
          </a:prstGeom>
          <a:noFill/>
        </p:spPr>
        <p:txBody>
          <a:bodyPr wrap="square" rtlCol="0">
            <a:spAutoFit/>
          </a:bodyPr>
          <a:lstStyle/>
          <a:p>
            <a:pPr algn="r" rtl="1"/>
            <a:r>
              <a:rPr lang="en-GB" sz="1200" b="1" dirty="0">
                <a:latin typeface="Calibri" panose="020F0502020204030204" pitchFamily="34" charset="0"/>
                <a:cs typeface="Calibri" panose="020F0502020204030204" pitchFamily="34" charset="0"/>
                <a:sym typeface="Arial"/>
              </a:rPr>
              <a:t>أهداف التعلم</a:t>
            </a:r>
            <a:endParaRPr lang="en-US" sz="1200" b="1" spc="300" dirty="0">
              <a:solidFill>
                <a:schemeClr val="tx1"/>
              </a:solidFill>
            </a:endParaRPr>
          </a:p>
        </p:txBody>
      </p:sp>
      <p:sp>
        <p:nvSpPr>
          <p:cNvPr id="13" name="TextBox 12">
            <a:extLst>
              <a:ext uri="{FF2B5EF4-FFF2-40B4-BE49-F238E27FC236}">
                <a16:creationId xmlns:a16="http://schemas.microsoft.com/office/drawing/2014/main" id="{9068E9DF-C19D-71A4-7FA1-952417E9D31B}"/>
              </a:ext>
            </a:extLst>
          </p:cNvPr>
          <p:cNvSpPr txBox="1"/>
          <p:nvPr/>
        </p:nvSpPr>
        <p:spPr>
          <a:xfrm>
            <a:off x="996286" y="713169"/>
            <a:ext cx="5264813" cy="307777"/>
          </a:xfrm>
          <a:prstGeom prst="rect">
            <a:avLst/>
          </a:prstGeom>
          <a:noFill/>
        </p:spPr>
        <p:txBody>
          <a:bodyPr wrap="square">
            <a:spAutoFit/>
          </a:bodyPr>
          <a:lstStyle/>
          <a:p>
            <a:pPr marL="0" marR="0" lvl="0" indent="0" algn="r" rtl="1">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الجلسة </a:t>
            </a:r>
            <a:r>
              <a:rPr lang="ar-SA" sz="1400" b="1" spc="300" dirty="0">
                <a:solidFill>
                  <a:schemeClr val="bg1"/>
                </a:solidFill>
                <a:highlight>
                  <a:srgbClr val="954D84"/>
                </a:highlight>
                <a:latin typeface="Calibri"/>
                <a:ea typeface="Calibri"/>
                <a:cs typeface="Calibri"/>
                <a:sym typeface="Calibri"/>
              </a:rPr>
              <a:t>٦</a:t>
            </a:r>
            <a:r>
              <a:rPr lang="en-US" sz="1400" b="1" spc="300" dirty="0">
                <a:solidFill>
                  <a:schemeClr val="bg1"/>
                </a:solidFill>
                <a:highlight>
                  <a:srgbClr val="954D84"/>
                </a:highlight>
                <a:latin typeface="Calibri"/>
                <a:ea typeface="Calibri"/>
                <a:cs typeface="Calibri"/>
                <a:sym typeface="Calibri"/>
              </a:rPr>
              <a:t>: إغلاق الوحدة</a:t>
            </a:r>
          </a:p>
        </p:txBody>
      </p:sp>
      <p:sp>
        <p:nvSpPr>
          <p:cNvPr id="14" name="TextBox 13">
            <a:extLst>
              <a:ext uri="{FF2B5EF4-FFF2-40B4-BE49-F238E27FC236}">
                <a16:creationId xmlns:a16="http://schemas.microsoft.com/office/drawing/2014/main" id="{183E50EB-B371-8B13-7EA0-D63588C20D0F}"/>
              </a:ext>
            </a:extLst>
          </p:cNvPr>
          <p:cNvSpPr txBox="1"/>
          <p:nvPr/>
        </p:nvSpPr>
        <p:spPr>
          <a:xfrm>
            <a:off x="993324" y="5187134"/>
            <a:ext cx="5254042" cy="276999"/>
          </a:xfrm>
          <a:prstGeom prst="rect">
            <a:avLst/>
          </a:prstGeom>
          <a:noFill/>
        </p:spPr>
        <p:txBody>
          <a:bodyPr wrap="square" rtlCol="0">
            <a:spAutoFit/>
          </a:bodyPr>
          <a:lstStyle/>
          <a:p>
            <a:pPr algn="r" rtl="1"/>
            <a:r>
              <a:rPr lang="ar-SA" sz="1200" b="1" dirty="0">
                <a:latin typeface="Calibri" panose="020F0502020204030204" pitchFamily="34" charset="0"/>
                <a:cs typeface="Calibri" panose="020F0502020204030204" pitchFamily="34" charset="0"/>
              </a:rPr>
              <a:t>التأمل</a:t>
            </a:r>
            <a:endParaRPr lang="en-US" sz="1200" b="1" spc="300" dirty="0">
              <a:solidFill>
                <a:schemeClr val="tx1"/>
              </a:solidFill>
            </a:endParaRPr>
          </a:p>
        </p:txBody>
      </p:sp>
      <p:sp>
        <p:nvSpPr>
          <p:cNvPr id="15" name="Rectangle 14">
            <a:extLst>
              <a:ext uri="{FF2B5EF4-FFF2-40B4-BE49-F238E27FC236}">
                <a16:creationId xmlns:a16="http://schemas.microsoft.com/office/drawing/2014/main" id="{26D298CC-5AC2-8F6E-C7B5-19BF66C28CF8}"/>
              </a:ext>
            </a:extLst>
          </p:cNvPr>
          <p:cNvSpPr/>
          <p:nvPr/>
        </p:nvSpPr>
        <p:spPr>
          <a:xfrm>
            <a:off x="2501900" y="5633117"/>
            <a:ext cx="3745466" cy="93935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TextBox 15">
            <a:extLst>
              <a:ext uri="{FF2B5EF4-FFF2-40B4-BE49-F238E27FC236}">
                <a16:creationId xmlns:a16="http://schemas.microsoft.com/office/drawing/2014/main" id="{17A92305-BB39-F345-3398-375D6DB957DC}"/>
              </a:ext>
            </a:extLst>
          </p:cNvPr>
          <p:cNvSpPr txBox="1"/>
          <p:nvPr/>
        </p:nvSpPr>
        <p:spPr>
          <a:xfrm>
            <a:off x="993326" y="5628588"/>
            <a:ext cx="1321602" cy="351035"/>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 فاجأك؟</a:t>
            </a:r>
          </a:p>
        </p:txBody>
      </p:sp>
      <p:sp>
        <p:nvSpPr>
          <p:cNvPr id="17" name="Rectangle 16">
            <a:extLst>
              <a:ext uri="{FF2B5EF4-FFF2-40B4-BE49-F238E27FC236}">
                <a16:creationId xmlns:a16="http://schemas.microsoft.com/office/drawing/2014/main" id="{CA5D17E0-9904-B2B6-BC98-60E1218E68F5}"/>
              </a:ext>
            </a:extLst>
          </p:cNvPr>
          <p:cNvSpPr/>
          <p:nvPr/>
        </p:nvSpPr>
        <p:spPr>
          <a:xfrm>
            <a:off x="2501900" y="6753342"/>
            <a:ext cx="3745466" cy="98123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8" name="TextBox 17">
            <a:extLst>
              <a:ext uri="{FF2B5EF4-FFF2-40B4-BE49-F238E27FC236}">
                <a16:creationId xmlns:a16="http://schemas.microsoft.com/office/drawing/2014/main" id="{A093B51E-9D33-8024-7810-D2A516D58DD3}"/>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 الذي</a:t>
            </a:r>
            <a:r>
              <a:rPr lang="ar-SA" sz="1100" dirty="0">
                <a:latin typeface="Calibri" panose="020F0502020204030204" pitchFamily="34" charset="0"/>
                <a:cs typeface="Calibri" panose="020F0502020204030204" pitchFamily="34" charset="0"/>
              </a:rPr>
              <a:t> كان</a:t>
            </a:r>
            <a:r>
              <a:rPr lang="en-US" sz="1100" dirty="0">
                <a:latin typeface="Calibri" panose="020F0502020204030204" pitchFamily="34" charset="0"/>
                <a:cs typeface="Calibri" panose="020F0502020204030204" pitchFamily="34" charset="0"/>
              </a:rPr>
              <a:t> تحد</a:t>
            </a:r>
            <a:r>
              <a:rPr lang="ar-SA" sz="1100" dirty="0">
                <a:latin typeface="Calibri" panose="020F0502020204030204" pitchFamily="34" charset="0"/>
                <a:cs typeface="Calibri" panose="020F0502020204030204" pitchFamily="34" charset="0"/>
              </a:rPr>
              <a:t>ياً بالنسبة لك</a:t>
            </a:r>
            <a:r>
              <a:rPr lang="en-US" sz="1100" dirty="0">
                <a:latin typeface="Calibri" panose="020F0502020204030204" pitchFamily="34" charset="0"/>
                <a:cs typeface="Calibri" panose="020F0502020204030204" pitchFamily="34" charset="0"/>
              </a:rPr>
              <a:t>؟</a:t>
            </a:r>
          </a:p>
        </p:txBody>
      </p:sp>
      <p:sp>
        <p:nvSpPr>
          <p:cNvPr id="19" name="Rectangle 18">
            <a:extLst>
              <a:ext uri="{FF2B5EF4-FFF2-40B4-BE49-F238E27FC236}">
                <a16:creationId xmlns:a16="http://schemas.microsoft.com/office/drawing/2014/main" id="{1E20C0F5-5C85-1F5D-93C4-F853F3E2A13C}"/>
              </a:ext>
            </a:extLst>
          </p:cNvPr>
          <p:cNvSpPr/>
          <p:nvPr/>
        </p:nvSpPr>
        <p:spPr>
          <a:xfrm>
            <a:off x="2501900" y="7928131"/>
            <a:ext cx="3745466" cy="98123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TextBox 19">
            <a:extLst>
              <a:ext uri="{FF2B5EF4-FFF2-40B4-BE49-F238E27FC236}">
                <a16:creationId xmlns:a16="http://schemas.microsoft.com/office/drawing/2014/main" id="{4857ACA5-5279-4BAE-8CC4-263AE3E4EC36}"/>
              </a:ext>
            </a:extLst>
          </p:cNvPr>
          <p:cNvSpPr txBox="1"/>
          <p:nvPr/>
        </p:nvSpPr>
        <p:spPr>
          <a:xfrm>
            <a:off x="1007471" y="7928131"/>
            <a:ext cx="1309210" cy="520312"/>
          </a:xfrm>
          <a:prstGeom prst="rect">
            <a:avLst/>
          </a:prstGeom>
          <a:noFill/>
          <a:ln>
            <a:noFill/>
          </a:ln>
        </p:spPr>
        <p:txBody>
          <a:bodyPr wrap="square" lIns="90000" tIns="90000" rIns="90000" bIns="90000" rtlCol="0">
            <a:spAutoFit/>
          </a:bodyPr>
          <a:lstStyle/>
          <a:p>
            <a:pPr algn="r" rtl="1"/>
            <a:r>
              <a:rPr lang="en-US" sz="1100" dirty="0">
                <a:latin typeface="Calibri" panose="020F0502020204030204" pitchFamily="34" charset="0"/>
                <a:cs typeface="Calibri" panose="020F0502020204030204" pitchFamily="34" charset="0"/>
              </a:rPr>
              <a:t>ماذا كنت ترغب في معرفة المزيد عنه؟</a:t>
            </a:r>
          </a:p>
        </p:txBody>
      </p:sp>
      <p:sp>
        <p:nvSpPr>
          <p:cNvPr id="21" name="Hexagon 20">
            <a:extLst>
              <a:ext uri="{FF2B5EF4-FFF2-40B4-BE49-F238E27FC236}">
                <a16:creationId xmlns:a16="http://schemas.microsoft.com/office/drawing/2014/main" id="{82A48BC1-AE3C-658A-FBF0-8F93CE5A4DE7}"/>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2" name="Hexagon 21">
            <a:extLst>
              <a:ext uri="{FF2B5EF4-FFF2-40B4-BE49-F238E27FC236}">
                <a16:creationId xmlns:a16="http://schemas.microsoft.com/office/drawing/2014/main" id="{BEFCD8E4-408D-3201-6FA5-B9BD64854106}"/>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3" name="Hexagon 22">
            <a:extLst>
              <a:ext uri="{FF2B5EF4-FFF2-40B4-BE49-F238E27FC236}">
                <a16:creationId xmlns:a16="http://schemas.microsoft.com/office/drawing/2014/main" id="{53CE589E-5B54-8F72-D895-E175F2D75BF5}"/>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Hexagon 23">
            <a:extLst>
              <a:ext uri="{FF2B5EF4-FFF2-40B4-BE49-F238E27FC236}">
                <a16:creationId xmlns:a16="http://schemas.microsoft.com/office/drawing/2014/main" id="{1BF98826-44DF-DD0A-FFD4-AA65AC9D3B82}"/>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5" name="Hexagon 24">
            <a:extLst>
              <a:ext uri="{FF2B5EF4-FFF2-40B4-BE49-F238E27FC236}">
                <a16:creationId xmlns:a16="http://schemas.microsoft.com/office/drawing/2014/main" id="{2C6C76F4-80C3-609C-CAFE-485C9A4F2BDE}"/>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 name="Hexagon 1">
            <a:extLst>
              <a:ext uri="{FF2B5EF4-FFF2-40B4-BE49-F238E27FC236}">
                <a16:creationId xmlns:a16="http://schemas.microsoft.com/office/drawing/2014/main" id="{8BA72B16-593A-10AE-67EE-6F127A6BA81C}"/>
              </a:ext>
            </a:extLst>
          </p:cNvPr>
          <p:cNvSpPr/>
          <p:nvPr/>
        </p:nvSpPr>
        <p:spPr>
          <a:xfrm rot="1782986">
            <a:off x="286725" y="2615334"/>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9084785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422833" y="7077696"/>
            <a:ext cx="1732477" cy="1151195"/>
            <a:chOff x="2168191" y="5326415"/>
            <a:chExt cx="2521617" cy="1675562"/>
          </a:xfrm>
        </p:grpSpPr>
        <p:pic>
          <p:nvPicPr>
            <p:cNvPr id="2" name="Picture 1"/>
            <p:cNvPicPr>
              <a:picLocks noChangeAspect="1"/>
            </p:cNvPicPr>
            <p:nvPr/>
          </p:nvPicPr>
          <p:blipFill rotWithShape="1">
            <a:blip r:embed="rId2"/>
            <a:srcRect l="-2325" t="-858" b="-2502"/>
            <a:stretch/>
          </p:blipFill>
          <p:spPr>
            <a:xfrm>
              <a:off x="2371951" y="5326415"/>
              <a:ext cx="2114099" cy="62630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191" y="6033739"/>
              <a:ext cx="2521617" cy="968238"/>
            </a:xfrm>
            <a:prstGeom prst="rect">
              <a:avLst/>
            </a:prstGeom>
          </p:spPr>
        </p:pic>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797" y="2681293"/>
            <a:ext cx="2438405" cy="2807214"/>
          </a:xfrm>
          <a:prstGeom prst="rect">
            <a:avLst/>
          </a:prstGeom>
        </p:spPr>
      </p:pic>
    </p:spTree>
    <p:extLst>
      <p:ext uri="{BB962C8B-B14F-4D97-AF65-F5344CB8AC3E}">
        <p14:creationId xmlns:p14="http://schemas.microsoft.com/office/powerpoint/2010/main" val="106812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FA116BFD-B003-4F0F-E379-78F6094512F8}"/>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 name="Hexagon 4">
            <a:extLst>
              <a:ext uri="{FF2B5EF4-FFF2-40B4-BE49-F238E27FC236}">
                <a16:creationId xmlns:a16="http://schemas.microsoft.com/office/drawing/2014/main" id="{13D8A280-50EF-AB93-6CBD-E9C9C83D76D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Hexagon 6">
            <a:extLst>
              <a:ext uri="{FF2B5EF4-FFF2-40B4-BE49-F238E27FC236}">
                <a16:creationId xmlns:a16="http://schemas.microsoft.com/office/drawing/2014/main" id="{0BD1454E-4490-0BF5-CCDB-D00BFBAE7C9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Hexagon 7">
            <a:extLst>
              <a:ext uri="{FF2B5EF4-FFF2-40B4-BE49-F238E27FC236}">
                <a16:creationId xmlns:a16="http://schemas.microsoft.com/office/drawing/2014/main" id="{6A80A1D3-84E5-6CE8-5361-3D8706CA22F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9" name="Hexagon 8">
            <a:extLst>
              <a:ext uri="{FF2B5EF4-FFF2-40B4-BE49-F238E27FC236}">
                <a16:creationId xmlns:a16="http://schemas.microsoft.com/office/drawing/2014/main" id="{B4E6DD6A-A72C-6574-83F4-59F63EE5C926}"/>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2" name="Table 1">
            <a:extLst>
              <a:ext uri="{FF2B5EF4-FFF2-40B4-BE49-F238E27FC236}">
                <a16:creationId xmlns:a16="http://schemas.microsoft.com/office/drawing/2014/main" id="{FA78157B-3327-A98B-B764-B2455F8FD197}"/>
              </a:ext>
            </a:extLst>
          </p:cNvPr>
          <p:cNvGraphicFramePr>
            <a:graphicFrameLocks noGrp="1"/>
          </p:cNvGraphicFramePr>
          <p:nvPr>
            <p:extLst>
              <p:ext uri="{D42A27DB-BD31-4B8C-83A1-F6EECF244321}">
                <p14:modId xmlns:p14="http://schemas.microsoft.com/office/powerpoint/2010/main" val="3317696994"/>
              </p:ext>
            </p:extLst>
          </p:nvPr>
        </p:nvGraphicFramePr>
        <p:xfrm>
          <a:off x="995082" y="699800"/>
          <a:ext cx="5271247" cy="6482359"/>
        </p:xfrm>
        <a:graphic>
          <a:graphicData uri="http://schemas.openxmlformats.org/drawingml/2006/table">
            <a:tbl>
              <a:tblPr bandRow="1">
                <a:tableStyleId>{5C22544A-7EE6-4342-B048-85BDC9FD1C3A}</a:tableStyleId>
              </a:tblPr>
              <a:tblGrid>
                <a:gridCol w="4266466">
                  <a:extLst>
                    <a:ext uri="{9D8B030D-6E8A-4147-A177-3AD203B41FA5}">
                      <a16:colId xmlns:a16="http://schemas.microsoft.com/office/drawing/2014/main" val="82701775"/>
                    </a:ext>
                  </a:extLst>
                </a:gridCol>
                <a:gridCol w="1004781">
                  <a:extLst>
                    <a:ext uri="{9D8B030D-6E8A-4147-A177-3AD203B41FA5}">
                      <a16:colId xmlns:a16="http://schemas.microsoft.com/office/drawing/2014/main" val="3694374020"/>
                    </a:ext>
                  </a:extLst>
                </a:gridCol>
              </a:tblGrid>
              <a:tr h="1410848">
                <a:tc>
                  <a:txBody>
                    <a:bodyPr/>
                    <a:lstStyle/>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تحليل الموقف وتفحص القضايا الصعبة من وجهات نظر مختلفة.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إشراك الطفل ، ومقدم (مقدمي) الرعاية أو الكبار الموثوق بهم ، في حل المشكلات ، على سبيل المثال ، من خلال النظر في الإيجابيات والسلبيات وتحديد أولويات الخيارات المختلفة.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هو داعم قوي ومتواصل في ضمان سلامة الأطفال وحمايتهم.</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جمع المعلومات ذات الصلة قبل اتخاذ القرار ؛ و التحقق من الافتراضات مقابل الحقائق.</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إيجاد طرق إبداعية للاستجابة للقضايا المعقدة ، وإذا لزم الأمر لتغيير مسار العمل لضمان أن تكون القرارات في مصلحة الطفل الفضلى.</a:t>
                      </a:r>
                      <a:r>
                        <a:rPr lang="en-FR" sz="100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r" defTabSz="685800" rtl="1" eaLnBrk="1" fontAlgn="auto" latinLnBrk="0" hangingPunct="1">
                        <a:lnSpc>
                          <a:spcPct val="107000"/>
                        </a:lnSpc>
                        <a:spcBef>
                          <a:spcPts val="0"/>
                        </a:spcBef>
                        <a:spcAft>
                          <a:spcPts val="0"/>
                        </a:spcAft>
                        <a:buClr>
                          <a:srgbClr val="000000"/>
                        </a:buClr>
                        <a:buSzPts val="1000"/>
                        <a:buFont typeface="Arial" panose="020B0604020202020204" pitchFamily="34" charset="0"/>
                        <a:buNone/>
                        <a:tabLst/>
                        <a:defRPr/>
                      </a:pPr>
                      <a:r>
                        <a:rPr lang="en-US" sz="1000" dirty="0">
                          <a:effectLst/>
                          <a:latin typeface="Calibri" panose="020F0502020204030204" pitchFamily="34" charset="0"/>
                          <a:cs typeface="Calibri" panose="020F0502020204030204" pitchFamily="34" charset="0"/>
                        </a:rPr>
                        <a:t>التحليل والتفكير النقدي والإبداعي وحل المشكلات</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r" rtl="1">
                        <a:lnSpc>
                          <a:spcPct val="107000"/>
                        </a:lnSpc>
                        <a:spcAft>
                          <a:spcPts val="0"/>
                        </a:spcAft>
                        <a:buClr>
                          <a:srgbClr val="000000"/>
                        </a:buClr>
                        <a:buSzPts val="1000"/>
                        <a:buFont typeface="Arial" panose="020B0604020202020204" pitchFamily="34" charset="0"/>
                        <a:buChar char="•"/>
                      </a:pPr>
                      <a:endParaRPr lang="en-US" sz="1000" dirty="0">
                        <a:effectLst/>
                        <a:latin typeface="Calibri" panose="020F0502020204030204" pitchFamily="34" charset="0"/>
                        <a:ea typeface="Noto Sans Symbols"/>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164050333"/>
                  </a:ext>
                </a:extLst>
              </a:tr>
              <a:tr h="1900880">
                <a:tc>
                  <a:txBody>
                    <a:bodyPr/>
                    <a:lstStyle/>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إدراك أهمية التعاون والتنسيق وفهم ما هي الآليات ذات الصلة لوظيفة تنسيق إدارة الحالة ، مثل مراجعة الحالة ، ومؤتمر الحالة ، وإجراءات المصالح الفضلى.</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إشراك الوكالات ذات الصلة وآليات حماية الطفل على مستوى المجتمع المحلي في إدارة الحالة حسب الاقتضاء.</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معرفة الخدمات المتوفرة والمطلوبة وكيفية الوصول إلى الخدمات. الإشراف على متابعة الإحالات وفهم ما إذا كانت الخدمات تلبي معايير الجودة.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السعي لإنشاء أو تعزيز أو تحسين العلاقات مع أصحاب المصلحة المعنيين لتحقيق نتائج جماعية للأطفال.</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العمل مع الزملاء للمساهمة في تطوير الفريق ؛ احترام آراء الآخرين ؛ تعزيز مهاراتهم بالعمل المشترك.</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الإبلاغ عن الحالات والتحديات المعقدة للمشرف للحصول على دعم إضافي ، وتسليط الضوء على اتجاهات حماية الطفل المحددة أو عوامل الخطر الناشئة التي تؤثر على الأطفال في منطقة التغطية.</a:t>
                      </a:r>
                      <a:r>
                        <a:rPr lang="en-FR" sz="100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r" defTabSz="685800" rtl="1" eaLnBrk="1" fontAlgn="auto" latinLnBrk="0" hangingPunct="1">
                        <a:lnSpc>
                          <a:spcPct val="107000"/>
                        </a:lnSpc>
                        <a:spcBef>
                          <a:spcPts val="0"/>
                        </a:spcBef>
                        <a:spcAft>
                          <a:spcPts val="0"/>
                        </a:spcAft>
                        <a:buClr>
                          <a:srgbClr val="000000"/>
                        </a:buClr>
                        <a:buSzPts val="1000"/>
                        <a:buFont typeface="Arial" panose="020B0604020202020204" pitchFamily="34" charset="0"/>
                        <a:buNone/>
                        <a:tabLst/>
                        <a:defRPr/>
                      </a:pPr>
                      <a:r>
                        <a:rPr lang="en-US" sz="1000" dirty="0">
                          <a:effectLst/>
                          <a:latin typeface="Calibri" panose="020F0502020204030204" pitchFamily="34" charset="0"/>
                          <a:cs typeface="Calibri" panose="020F0502020204030204" pitchFamily="34" charset="0"/>
                        </a:rPr>
                        <a:t>التنسيق والتعاون</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r" rtl="1">
                        <a:lnSpc>
                          <a:spcPct val="107000"/>
                        </a:lnSpc>
                        <a:spcAft>
                          <a:spcPts val="0"/>
                        </a:spcAft>
                        <a:buClr>
                          <a:srgbClr val="000000"/>
                        </a:buClr>
                        <a:buSzPts val="1000"/>
                        <a:buFont typeface="Arial" panose="020B0604020202020204" pitchFamily="34" charset="0"/>
                        <a:buChar char="•"/>
                      </a:pPr>
                      <a:endParaRPr lang="en-US" sz="1000" dirty="0">
                        <a:effectLst/>
                        <a:latin typeface="Calibri" panose="020F0502020204030204" pitchFamily="34" charset="0"/>
                        <a:ea typeface="Noto Sans Symbols"/>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971654063"/>
                  </a:ext>
                </a:extLst>
              </a:tr>
              <a:tr h="185766">
                <a:tc gridSpan="2">
                  <a:txBody>
                    <a:bodyPr/>
                    <a:lstStyle/>
                    <a:p>
                      <a:pPr marL="0" indent="0" algn="r" rtl="1">
                        <a:lnSpc>
                          <a:spcPct val="107000"/>
                        </a:lnSpc>
                        <a:spcAft>
                          <a:spcPts val="0"/>
                        </a:spcAft>
                        <a:buFont typeface="Arial" panose="020B0604020202020204" pitchFamily="34" charset="0"/>
                        <a:buNone/>
                      </a:pPr>
                      <a:r>
                        <a:rPr lang="ar-SA" sz="1350" b="1" kern="1200">
                          <a:solidFill>
                            <a:schemeClr val="dk1"/>
                          </a:solidFill>
                          <a:effectLst/>
                          <a:latin typeface="Calibri" panose="020F0502020204030204" pitchFamily="34" charset="0"/>
                          <a:ea typeface="+mn-ea"/>
                          <a:cs typeface="Calibri" panose="020F0502020204030204" pitchFamily="34" charset="0"/>
                        </a:rPr>
                        <a:t>٢. المعرفة والمواقف ومهارات</a:t>
                      </a:r>
                      <a:r>
                        <a:rPr lang="en-US" sz="1350" b="1" kern="1200">
                          <a:solidFill>
                            <a:schemeClr val="dk1"/>
                          </a:solidFill>
                          <a:effectLst/>
                          <a:latin typeface="Calibri" panose="020F0502020204030204" pitchFamily="34" charset="0"/>
                          <a:ea typeface="+mn-ea"/>
                          <a:cs typeface="Calibri" panose="020F0502020204030204" pitchFamily="34" charset="0"/>
                        </a:rPr>
                        <a:t> </a:t>
                      </a:r>
                      <a:r>
                        <a:rPr lang="ar-SA" sz="1350" b="1" kern="1200">
                          <a:solidFill>
                            <a:schemeClr val="dk1"/>
                          </a:solidFill>
                          <a:effectLst/>
                          <a:latin typeface="Calibri" panose="020F0502020204030204" pitchFamily="34" charset="0"/>
                          <a:ea typeface="+mn-ea"/>
                          <a:cs typeface="Calibri" panose="020F0502020204030204" pitchFamily="34" charset="0"/>
                        </a:rPr>
                        <a:t>التواصل والدعم النفسي الاجتماعي</a:t>
                      </a:r>
                      <a:r>
                        <a:rPr lang="en-FR" sz="1000">
                          <a:effectLst/>
                          <a:latin typeface="Calibri" panose="020F0502020204030204" pitchFamily="34" charset="0"/>
                          <a:cs typeface="Calibri" panose="020F0502020204030204" pitchFamily="34" charset="0"/>
                        </a:rPr>
                        <a:t> </a:t>
                      </a:r>
                      <a:endParaRPr lang="en-US" sz="1000" b="1"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pPr algn="r" rtl="1">
                        <a:lnSpc>
                          <a:spcPct val="107000"/>
                        </a:lnSpc>
                        <a:spcAft>
                          <a:spcPts val="0"/>
                        </a:spcAft>
                      </a:pPr>
                      <a:endParaRPr lang="en-US" sz="1000" b="1"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18777732"/>
                  </a:ext>
                </a:extLst>
              </a:tr>
              <a:tr h="1408653">
                <a:tc>
                  <a:txBody>
                    <a:bodyPr/>
                    <a:lstStyle/>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استخدام تقنيات بناء العلاقات ، على سبيل المثال ، المحادثات القصيرة أو المحادثات غير الرسمية أو القيام بأنشطة مع الطفل.</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ملاحظة وتفسير التواصل اللفظي وغير اللفظي لفهم كيف يفكر ويشعر الأطفال ومقدمي الرعاية.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التحضير للاجتماعات والزيارات المنزلية ، مما يضمن مساحة آمنة صديقة، سهلة الوصول و شاملة للأطفال وبحضور الأشخاص المناسبين.</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ضمان الاستمرارية في دعم إدارة الحالة ، وإدارة التوقعات بشكل مناسب ، وعدم تقديم وعود كاذبة.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بناء والحفاظ على علاقات إيجابية مع الوالدين ومقدمي الرعاية و / أو البالغين الموثوق بهم.</a:t>
                      </a:r>
                      <a:r>
                        <a:rPr lang="en-FR" sz="100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r" defTabSz="685800" rtl="1" eaLnBrk="1" fontAlgn="auto" latinLnBrk="0" hangingPunct="1">
                        <a:lnSpc>
                          <a:spcPct val="107000"/>
                        </a:lnSpc>
                        <a:spcBef>
                          <a:spcPts val="0"/>
                        </a:spcBef>
                        <a:spcAft>
                          <a:spcPts val="0"/>
                        </a:spcAft>
                        <a:buClr>
                          <a:srgbClr val="000000"/>
                        </a:buClr>
                        <a:buSzPts val="1000"/>
                        <a:buFont typeface="Arial" panose="020B0604020202020204" pitchFamily="34" charset="0"/>
                        <a:buNone/>
                        <a:tabLst/>
                        <a:defRPr/>
                      </a:pPr>
                      <a:r>
                        <a:rPr lang="en-US" sz="1000" dirty="0">
                          <a:effectLst/>
                          <a:latin typeface="Calibri" panose="020F0502020204030204" pitchFamily="34" charset="0"/>
                          <a:cs typeface="Calibri" panose="020F0502020204030204" pitchFamily="34" charset="0"/>
                        </a:rPr>
                        <a:t>بناء علاقة ثقة</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r" rtl="1">
                        <a:lnSpc>
                          <a:spcPct val="107000"/>
                        </a:lnSpc>
                        <a:spcAft>
                          <a:spcPts val="0"/>
                        </a:spcAft>
                        <a:buClr>
                          <a:srgbClr val="000000"/>
                        </a:buClr>
                        <a:buSzPts val="1000"/>
                        <a:buFont typeface="Arial" panose="020B0604020202020204" pitchFamily="34" charset="0"/>
                        <a:buChar char="•"/>
                      </a:pPr>
                      <a:endParaRPr lang="en-US" sz="1000" dirty="0">
                        <a:effectLst/>
                        <a:latin typeface="Calibri" panose="020F0502020204030204" pitchFamily="34" charset="0"/>
                        <a:ea typeface="Noto Sans Symbols"/>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966685709"/>
                  </a:ext>
                </a:extLst>
              </a:tr>
              <a:tr h="1288339">
                <a:tc>
                  <a:txBody>
                    <a:bodyPr/>
                    <a:lstStyle/>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السعي لفهم وجهة نظر الآخرين ، والاستماع إلى احتياجاتهم والعمل على فهم مشاعر الآخرين وردود أفعالهم ودوافعهم واحتياجاتهم.</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إدارة المحادثات الصعبة بشكل مناسب ، بما في ذلك الموضوعات الحساسة والصعبة ، مع مراعاة سن الطفل ومرحلة نموه.</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تستجيب لاحتياجات الأطفال ، وتقدم إجابات داعمة عاطفيًا وتستخدم عبارات داعمة.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lvl="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التأكيد على تجربة الطفل من وجهة نظره بطريقة واضحة وواثقة.</a:t>
                      </a:r>
                      <a:endParaRPr lang="en-FR" sz="1000" kern="1200">
                        <a:solidFill>
                          <a:schemeClr val="dk1"/>
                        </a:solidFill>
                        <a:effectLst/>
                        <a:latin typeface="Calibri" panose="020F0502020204030204" pitchFamily="34" charset="0"/>
                        <a:ea typeface="+mn-ea"/>
                        <a:cs typeface="Calibri" panose="020F0502020204030204" pitchFamily="34" charset="0"/>
                      </a:endParaRPr>
                    </a:p>
                    <a:p>
                      <a:pPr marL="285750" indent="-285750" algn="r" rtl="1">
                        <a:buFont typeface="Arial" panose="020B0604020202020204" pitchFamily="34" charset="0"/>
                        <a:buChar char="•"/>
                      </a:pPr>
                      <a:r>
                        <a:rPr lang="ar-SA" sz="1000" kern="1200">
                          <a:solidFill>
                            <a:schemeClr val="dk1"/>
                          </a:solidFill>
                          <a:effectLst/>
                          <a:latin typeface="Calibri" panose="020F0502020204030204" pitchFamily="34" charset="0"/>
                          <a:ea typeface="+mn-ea"/>
                          <a:cs typeface="Calibri" panose="020F0502020204030204" pitchFamily="34" charset="0"/>
                        </a:rPr>
                        <a:t>أن لا تقوم بإصدار للأحكام المسبقة.</a:t>
                      </a:r>
                      <a:r>
                        <a:rPr lang="en-FR" sz="100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r" defTabSz="685800" rtl="1" eaLnBrk="1" fontAlgn="auto" latinLnBrk="0" hangingPunct="1">
                        <a:lnSpc>
                          <a:spcPct val="107000"/>
                        </a:lnSpc>
                        <a:spcBef>
                          <a:spcPts val="0"/>
                        </a:spcBef>
                        <a:spcAft>
                          <a:spcPts val="0"/>
                        </a:spcAft>
                        <a:buClr>
                          <a:srgbClr val="000000"/>
                        </a:buClr>
                        <a:buSzPts val="1000"/>
                        <a:buFont typeface="Arial" panose="020B0604020202020204" pitchFamily="34" charset="0"/>
                        <a:buNone/>
                        <a:tabLst/>
                        <a:defRPr/>
                      </a:pPr>
                      <a:r>
                        <a:rPr lang="en-US" sz="1000" dirty="0">
                          <a:effectLst/>
                          <a:latin typeface="Calibri" panose="020F0502020204030204" pitchFamily="34" charset="0"/>
                          <a:cs typeface="Calibri" panose="020F0502020204030204" pitchFamily="34" charset="0"/>
                        </a:rPr>
                        <a:t>الاستجابة بتعاطف ودفء وصدق</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r" rtl="1">
                        <a:lnSpc>
                          <a:spcPct val="107000"/>
                        </a:lnSpc>
                        <a:spcAft>
                          <a:spcPts val="0"/>
                        </a:spcAft>
                        <a:buClr>
                          <a:srgbClr val="000000"/>
                        </a:buClr>
                        <a:buSzPts val="1000"/>
                        <a:buFont typeface="Arial" panose="020B0604020202020204" pitchFamily="34" charset="0"/>
                        <a:buChar char="•"/>
                      </a:pPr>
                      <a:endParaRPr lang="en-US" sz="1000" dirty="0">
                        <a:effectLst/>
                        <a:latin typeface="Calibri" panose="020F0502020204030204" pitchFamily="34" charset="0"/>
                        <a:ea typeface="Noto Sans Symbols"/>
                        <a:cs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507460393"/>
                  </a:ext>
                </a:extLst>
              </a:tr>
            </a:tbl>
          </a:graphicData>
        </a:graphic>
      </p:graphicFrame>
    </p:spTree>
    <p:extLst>
      <p:ext uri="{BB962C8B-B14F-4D97-AF65-F5344CB8AC3E}">
        <p14:creationId xmlns:p14="http://schemas.microsoft.com/office/powerpoint/2010/main" val="647335756"/>
      </p:ext>
    </p:extLst>
  </p:cSld>
  <p:clrMapOvr>
    <a:masterClrMapping/>
  </p:clrMapOvr>
</p:sld>
</file>

<file path=ppt/theme/theme1.xml><?xml version="1.0" encoding="utf-8"?>
<a:theme xmlns:a="http://schemas.openxmlformats.org/drawingml/2006/main" name="Office Theme">
  <a:themeElements>
    <a:clrScheme name="CPCM">
      <a:dk1>
        <a:sysClr val="windowText" lastClr="000000"/>
      </a:dk1>
      <a:lt1>
        <a:sysClr val="window" lastClr="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914</TotalTime>
  <Words>12830</Words>
  <Application>Microsoft Office PowerPoint</Application>
  <PresentationFormat>A4 Paper (210x297 mm)</PresentationFormat>
  <Paragraphs>1224</Paragraphs>
  <Slides>82</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1" baseType="lpstr">
      <vt:lpstr>Arial</vt:lpstr>
      <vt:lpstr>Britannic Bold</vt:lpstr>
      <vt:lpstr>Calibri</vt:lpstr>
      <vt:lpstr>Calibri Light</vt:lpstr>
      <vt:lpstr>Garamond</vt:lpstr>
      <vt:lpstr>Helvetica Neue</vt:lpstr>
      <vt:lpstr>Symbol</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Justina Li</dc:creator>
  <cp:lastModifiedBy>Ilse Van der Straeten</cp:lastModifiedBy>
  <cp:revision>11</cp:revision>
  <dcterms:created xsi:type="dcterms:W3CDTF">2021-10-28T18:27:06Z</dcterms:created>
  <dcterms:modified xsi:type="dcterms:W3CDTF">2023-04-17T15:00:16Z</dcterms:modified>
</cp:coreProperties>
</file>